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9" r:id="rId9"/>
    <p:sldId id="265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535F-A882-4ABA-958F-05EC7C604D5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E5F9-359C-49CF-9376-52D870FB6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51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535F-A882-4ABA-958F-05EC7C604D5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E5F9-359C-49CF-9376-52D870FB6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56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535F-A882-4ABA-958F-05EC7C604D5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E5F9-359C-49CF-9376-52D870FB6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29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535F-A882-4ABA-958F-05EC7C604D5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E5F9-359C-49CF-9376-52D870FB6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81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535F-A882-4ABA-958F-05EC7C604D5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E5F9-359C-49CF-9376-52D870FB6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32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535F-A882-4ABA-958F-05EC7C604D5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E5F9-359C-49CF-9376-52D870FB6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90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535F-A882-4ABA-958F-05EC7C604D5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E5F9-359C-49CF-9376-52D870FB6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4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535F-A882-4ABA-958F-05EC7C604D5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E5F9-359C-49CF-9376-52D870FB6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69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535F-A882-4ABA-958F-05EC7C604D5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E5F9-359C-49CF-9376-52D870FB6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34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535F-A882-4ABA-958F-05EC7C604D5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E5F9-359C-49CF-9376-52D870FB6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9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535F-A882-4ABA-958F-05EC7C604D5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E5F9-359C-49CF-9376-52D870FB6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68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535F-A882-4ABA-958F-05EC7C604D5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BE5F9-359C-49CF-9376-52D870FB6C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60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1382" y="0"/>
            <a:ext cx="9144000" cy="1246764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Estrutura Tabelas – BD Exemplo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72835" y="2316862"/>
            <a:ext cx="105710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0" dirty="0" smtClean="0">
                <a:effectLst/>
                <a:latin typeface="arial" panose="020B0604020202020204" pitchFamily="34" charset="0"/>
              </a:rPr>
              <a:t>Tabela </a:t>
            </a:r>
            <a:r>
              <a:rPr lang="pt-BR" b="1" dirty="0" err="1">
                <a:latin typeface="arial" panose="020B0604020202020204" pitchFamily="34" charset="0"/>
              </a:rPr>
              <a:t>f</a:t>
            </a:r>
            <a:r>
              <a:rPr lang="pt-BR" b="1" i="0" dirty="0" err="1" smtClean="0">
                <a:effectLst/>
                <a:latin typeface="arial" panose="020B0604020202020204" pitchFamily="34" charset="0"/>
              </a:rPr>
              <a:t>uncionarios</a:t>
            </a:r>
            <a:r>
              <a:rPr lang="pt-BR" b="1" i="0" dirty="0" smtClean="0">
                <a:effectLst/>
                <a:latin typeface="arial" panose="020B0604020202020204" pitchFamily="34" charset="0"/>
              </a:rPr>
              <a:t>                                          Tabela cargos </a:t>
            </a:r>
          </a:p>
          <a:p>
            <a:endParaRPr lang="pt-BR" dirty="0">
              <a:latin typeface="Arial" panose="020B0604020202020204" pitchFamily="34" charset="0"/>
            </a:endParaRPr>
          </a:p>
          <a:p>
            <a:r>
              <a:rPr lang="pt-BR" b="1" i="1" dirty="0" smtClean="0">
                <a:effectLst/>
                <a:latin typeface="Arial" panose="020B0604020202020204" pitchFamily="34" charset="0"/>
              </a:rPr>
              <a:t>codfunc</a:t>
            </a:r>
            <a:r>
              <a:rPr lang="pt-BR" b="1" i="1" dirty="0" smtClean="0">
                <a:effectLst/>
                <a:latin typeface="arial, sans-serif"/>
              </a:rPr>
              <a:t>        	nome       </a:t>
            </a:r>
            <a:r>
              <a:rPr lang="pt-BR" b="1" i="1" dirty="0" err="1" smtClean="0">
                <a:effectLst/>
                <a:latin typeface="arial, sans-serif"/>
              </a:rPr>
              <a:t>codcargo</a:t>
            </a:r>
            <a:r>
              <a:rPr lang="pt-BR" b="1" i="1" dirty="0" smtClean="0">
                <a:effectLst/>
                <a:latin typeface="arial, sans-serif"/>
              </a:rPr>
              <a:t>              </a:t>
            </a:r>
            <a:r>
              <a:rPr lang="pt-BR" b="1" i="1" dirty="0" err="1" smtClean="0">
                <a:effectLst/>
                <a:latin typeface="arial, sans-serif"/>
              </a:rPr>
              <a:t>codcargo</a:t>
            </a:r>
            <a:r>
              <a:rPr lang="pt-BR" b="1" i="1" dirty="0" smtClean="0">
                <a:effectLst/>
                <a:latin typeface="arial, sans-serif"/>
              </a:rPr>
              <a:t>          cargos  </a:t>
            </a:r>
            <a:r>
              <a:rPr lang="pt-BR" b="0" i="0" dirty="0" smtClean="0">
                <a:effectLst/>
                <a:latin typeface="arial, sans-serif"/>
              </a:rPr>
              <a:t>   </a:t>
            </a:r>
            <a:endParaRPr lang="pt-BR" b="0" i="0" dirty="0" smtClean="0">
              <a:effectLst/>
              <a:latin typeface="Arial" panose="020B0604020202020204" pitchFamily="34" charset="0"/>
            </a:endParaRPr>
          </a:p>
          <a:p>
            <a:r>
              <a:rPr lang="pt-BR" b="0" i="0" dirty="0" smtClean="0">
                <a:effectLst/>
                <a:latin typeface="arial, sans-serif"/>
              </a:rPr>
              <a:t>1            		Jose             4                               1            	 Gerente</a:t>
            </a:r>
            <a:endParaRPr lang="pt-BR" b="0" i="0" dirty="0" smtClean="0">
              <a:effectLst/>
              <a:latin typeface="Arial" panose="020B0604020202020204" pitchFamily="34" charset="0"/>
            </a:endParaRPr>
          </a:p>
          <a:p>
            <a:r>
              <a:rPr lang="pt-BR" b="0" i="0" dirty="0" smtClean="0">
                <a:effectLst/>
                <a:latin typeface="arial, sans-serif"/>
              </a:rPr>
              <a:t>2            		Ana              2                               2           	 Vendedor</a:t>
            </a:r>
            <a:endParaRPr lang="pt-BR" b="0" i="0" dirty="0" smtClean="0">
              <a:effectLst/>
              <a:latin typeface="Arial" panose="020B0604020202020204" pitchFamily="34" charset="0"/>
            </a:endParaRPr>
          </a:p>
          <a:p>
            <a:r>
              <a:rPr lang="pt-BR" b="0" i="0" dirty="0" smtClean="0">
                <a:effectLst/>
                <a:latin typeface="arial, sans-serif"/>
              </a:rPr>
              <a:t>3            		Carla            2                               3            	 Programador</a:t>
            </a:r>
            <a:endParaRPr lang="pt-BR" b="0" i="0" dirty="0" smtClean="0">
              <a:effectLst/>
              <a:latin typeface="Arial" panose="020B0604020202020204" pitchFamily="34" charset="0"/>
            </a:endParaRPr>
          </a:p>
          <a:p>
            <a:r>
              <a:rPr lang="pt-BR" b="0" i="0" dirty="0" smtClean="0">
                <a:effectLst/>
                <a:latin typeface="arial" panose="020B0604020202020204" pitchFamily="34" charset="0"/>
              </a:rPr>
              <a:t>4            		Sandra         1                               4            	 Contador</a:t>
            </a:r>
            <a:r>
              <a:rPr lang="pt-BR" b="0" i="0" dirty="0" smtClean="0">
                <a:effectLst/>
                <a:latin typeface="arial, sans-serif"/>
              </a:rPr>
              <a:t> </a:t>
            </a:r>
            <a:endParaRPr lang="pt-BR" b="0" i="0" dirty="0" smtClean="0">
              <a:effectLst/>
              <a:latin typeface="Arial" panose="020B0604020202020204" pitchFamily="34" charset="0"/>
            </a:endParaRPr>
          </a:p>
          <a:p>
            <a:r>
              <a:rPr lang="pt-BR" b="0" i="0" dirty="0" smtClean="0">
                <a:effectLst/>
                <a:latin typeface="Arial" panose="020B0604020202020204" pitchFamily="34" charset="0"/>
              </a:rPr>
              <a:t/>
            </a:r>
            <a:br>
              <a:rPr lang="pt-BR" b="0" i="0" dirty="0" smtClean="0">
                <a:effectLst/>
                <a:latin typeface="Arial" panose="020B0604020202020204" pitchFamily="34" charset="0"/>
              </a:rPr>
            </a:br>
            <a:endParaRPr lang="pt-BR" b="0" i="0" dirty="0" smtClean="0">
              <a:effectLst/>
              <a:latin typeface="Arial" panose="020B0604020202020204" pitchFamily="34" charset="0"/>
            </a:endParaRPr>
          </a:p>
          <a:p>
            <a:r>
              <a:rPr lang="pt-BR" b="1" i="0" dirty="0" smtClean="0">
                <a:effectLst/>
                <a:latin typeface="arial, sans-serif"/>
              </a:rPr>
              <a:t>OBS:</a:t>
            </a:r>
            <a:r>
              <a:rPr lang="pt-BR" b="0" i="0" dirty="0" smtClean="0">
                <a:effectLst/>
                <a:latin typeface="arial, sans-serif"/>
              </a:rPr>
              <a:t> Atribuir o campo </a:t>
            </a:r>
            <a:r>
              <a:rPr lang="pt-BR" b="1" i="0" dirty="0" err="1" smtClean="0">
                <a:effectLst/>
                <a:latin typeface="arial, sans-serif"/>
              </a:rPr>
              <a:t>codcargo</a:t>
            </a:r>
            <a:r>
              <a:rPr lang="pt-BR" b="0" i="0" dirty="0" smtClean="0">
                <a:effectLst/>
                <a:latin typeface="arial, sans-serif"/>
              </a:rPr>
              <a:t> na tabela funcionários como chave estrangeira para relacionar as tabela cargos.</a:t>
            </a:r>
            <a:endParaRPr lang="pt-BR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15637" y="321163"/>
            <a:ext cx="1097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/>
              <a:t>Right</a:t>
            </a:r>
            <a:r>
              <a:rPr lang="pt-BR" sz="2400" b="1" dirty="0"/>
              <a:t> </a:t>
            </a:r>
            <a:r>
              <a:rPr lang="pt-BR" sz="2400" b="1" dirty="0" err="1"/>
              <a:t>Excluding</a:t>
            </a:r>
            <a:r>
              <a:rPr lang="pt-BR" sz="2400" b="1" dirty="0"/>
              <a:t> </a:t>
            </a:r>
            <a:r>
              <a:rPr lang="pt-BR" sz="2400" b="1" dirty="0" err="1"/>
              <a:t>Join</a:t>
            </a:r>
            <a:endParaRPr lang="pt-BR" sz="2400" b="1" dirty="0"/>
          </a:p>
          <a:p>
            <a:r>
              <a:rPr lang="pt-BR" sz="2400" dirty="0"/>
              <a:t>O </a:t>
            </a:r>
            <a:r>
              <a:rPr lang="pt-BR" sz="2400" dirty="0" err="1"/>
              <a:t>Right</a:t>
            </a:r>
            <a:r>
              <a:rPr lang="pt-BR" sz="2400" dirty="0"/>
              <a:t> </a:t>
            </a:r>
            <a:r>
              <a:rPr lang="pt-BR" sz="2400" dirty="0" err="1"/>
              <a:t>Excluding</a:t>
            </a:r>
            <a:r>
              <a:rPr lang="pt-BR" sz="2400" dirty="0"/>
              <a:t> </a:t>
            </a:r>
            <a:r>
              <a:rPr lang="pt-BR" sz="2400" dirty="0" err="1"/>
              <a:t>Join</a:t>
            </a:r>
            <a:r>
              <a:rPr lang="pt-BR" sz="2400" dirty="0"/>
              <a:t>, como ilustra a </a:t>
            </a:r>
            <a:r>
              <a:rPr lang="pt-BR" sz="2400" b="1" dirty="0" smtClean="0"/>
              <a:t>Figura</a:t>
            </a:r>
            <a:r>
              <a:rPr lang="pt-BR" sz="2400" dirty="0" smtClean="0"/>
              <a:t>, </a:t>
            </a:r>
            <a:r>
              <a:rPr lang="pt-BR" sz="2400" dirty="0"/>
              <a:t>retorna como resultado todos os registros que estão na tabela B e que não estejam na tabela A.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727" y="4753085"/>
            <a:ext cx="9531928" cy="181588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SELECT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A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,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B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FROM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TabelaA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as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A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Roboto Mono"/>
              </a:rPr>
              <a:t>RIGHT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/>
              </a:rPr>
              <a:t>JOIN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TabelaB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as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B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Arial Unicode MS"/>
              </a:rPr>
              <a:t> 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on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A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= </a:t>
            </a:r>
            <a:r>
              <a:rPr lang="pt-BR" altLang="pt-BR" sz="2800" dirty="0" err="1" smtClean="0">
                <a:solidFill>
                  <a:srgbClr val="EEFFFF"/>
                </a:solidFill>
                <a:latin typeface="Arial Unicode MS"/>
              </a:rPr>
              <a:t>B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rgbClr val="EEFFFF"/>
              </a:solidFill>
              <a:effectLst/>
              <a:latin typeface="Arial Unicode MS"/>
            </a:endParaRPr>
          </a:p>
          <a:p>
            <a:pPr lvl="0"/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                      WHERE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 smtClean="0">
                <a:solidFill>
                  <a:srgbClr val="EEFFFF"/>
                </a:solidFill>
                <a:latin typeface="Arial Unicode MS"/>
              </a:rPr>
              <a:t>A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is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/>
              </a:rPr>
              <a:t>null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218" name="Picture 2" descr="RepresentaÃ§Ã£o do Right Excluding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103" y="1999528"/>
            <a:ext cx="25431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15637" y="321163"/>
            <a:ext cx="1097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/>
              <a:t>Outer</a:t>
            </a:r>
            <a:r>
              <a:rPr lang="pt-BR" sz="2400" b="1" dirty="0"/>
              <a:t> </a:t>
            </a:r>
            <a:r>
              <a:rPr lang="pt-BR" sz="2400" b="1" dirty="0" err="1"/>
              <a:t>Excluding</a:t>
            </a:r>
            <a:r>
              <a:rPr lang="pt-BR" sz="2400" b="1" dirty="0"/>
              <a:t> </a:t>
            </a:r>
            <a:r>
              <a:rPr lang="pt-BR" sz="2400" b="1" dirty="0" err="1"/>
              <a:t>Join</a:t>
            </a:r>
            <a:endParaRPr lang="pt-BR" sz="2400" b="1" dirty="0"/>
          </a:p>
          <a:p>
            <a:r>
              <a:rPr lang="pt-BR" sz="2400" dirty="0"/>
              <a:t>Usando o </a:t>
            </a:r>
            <a:r>
              <a:rPr lang="pt-BR" sz="2400" dirty="0" err="1"/>
              <a:t>Outer</a:t>
            </a:r>
            <a:r>
              <a:rPr lang="pt-BR" sz="2400" dirty="0"/>
              <a:t> </a:t>
            </a:r>
            <a:r>
              <a:rPr lang="pt-BR" sz="2400" dirty="0" err="1"/>
              <a:t>Excluding</a:t>
            </a:r>
            <a:r>
              <a:rPr lang="pt-BR" sz="2400" dirty="0"/>
              <a:t> </a:t>
            </a:r>
            <a:r>
              <a:rPr lang="pt-BR" sz="2400" dirty="0" err="1"/>
              <a:t>Join</a:t>
            </a:r>
            <a:r>
              <a:rPr lang="pt-BR" sz="2400" dirty="0"/>
              <a:t>, conforme mostra a </a:t>
            </a:r>
            <a:r>
              <a:rPr lang="pt-BR" sz="2400" b="1" dirty="0" smtClean="0"/>
              <a:t>Figura</a:t>
            </a:r>
            <a:r>
              <a:rPr lang="pt-BR" sz="2400" dirty="0" smtClean="0"/>
              <a:t>, </a:t>
            </a:r>
            <a:r>
              <a:rPr lang="pt-BR" sz="2400" dirty="0"/>
              <a:t>teremos como resultado todos os registros que estão na tabela B, mas que não estejam na tabela A, e todos os registros que estão na tabela A, mas que não estejam na tabela B.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726" y="4753085"/>
            <a:ext cx="11194473" cy="181588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SELECT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A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,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B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FROM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TabelaA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as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A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Roboto Mono"/>
              </a:rPr>
              <a:t>FULL OUTER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/>
              </a:rPr>
              <a:t>JOIN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TabelaB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as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B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Arial Unicode MS"/>
              </a:rPr>
              <a:t> 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on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A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= </a:t>
            </a:r>
            <a:r>
              <a:rPr lang="pt-BR" altLang="pt-BR" sz="2800" dirty="0" err="1" smtClean="0">
                <a:solidFill>
                  <a:srgbClr val="EEFFFF"/>
                </a:solidFill>
                <a:latin typeface="Arial Unicode MS"/>
              </a:rPr>
              <a:t>B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rgbClr val="EEFFFF"/>
              </a:solidFill>
              <a:effectLst/>
              <a:latin typeface="Arial Unicode MS"/>
            </a:endParaRPr>
          </a:p>
          <a:p>
            <a:pPr lvl="0"/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                                 WHERE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 smtClean="0">
                <a:solidFill>
                  <a:srgbClr val="EEFFFF"/>
                </a:solidFill>
                <a:latin typeface="Arial Unicode MS"/>
              </a:rPr>
              <a:t>A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is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/>
              </a:rPr>
              <a:t>null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/>
              </a:rPr>
              <a:t>or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/>
              </a:rPr>
              <a:t>B.Nome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/>
              </a:rPr>
              <a:t>is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/>
              </a:rPr>
              <a:t>null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/>
              </a:rPr>
              <a:t> 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42" name="Picture 2" descr="RepresentaÃ§Ã£o do Outer Excluding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083" y="2328900"/>
            <a:ext cx="25431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xplosão 1 1"/>
          <p:cNvSpPr/>
          <p:nvPr/>
        </p:nvSpPr>
        <p:spPr>
          <a:xfrm rot="20996005">
            <a:off x="7855527" y="2328900"/>
            <a:ext cx="3325091" cy="211840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Não funciona no Workbench... Usar UNION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5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35" y="0"/>
            <a:ext cx="10515600" cy="1325563"/>
          </a:xfrm>
        </p:spPr>
        <p:txBody>
          <a:bodyPr/>
          <a:lstStyle/>
          <a:p>
            <a:r>
              <a:rPr lang="pt-BR" dirty="0" smtClean="0"/>
              <a:t>Usar o </a:t>
            </a:r>
            <a:r>
              <a:rPr lang="pt-BR" b="1" dirty="0" smtClean="0"/>
              <a:t>UNION</a:t>
            </a:r>
            <a:r>
              <a:rPr lang="pt-BR" dirty="0" smtClean="0"/>
              <a:t> das tabelas: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68035" y="1731818"/>
            <a:ext cx="1046018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SELECT </a:t>
            </a:r>
            <a:r>
              <a:rPr lang="pt-BR" sz="3600" dirty="0" err="1"/>
              <a:t>A.nome</a:t>
            </a:r>
            <a:r>
              <a:rPr lang="pt-BR" sz="3600" dirty="0"/>
              <a:t>, </a:t>
            </a:r>
            <a:r>
              <a:rPr lang="pt-BR" sz="3600" dirty="0" err="1"/>
              <a:t>B.cargosFROM</a:t>
            </a:r>
            <a:r>
              <a:rPr lang="pt-BR" sz="3600" dirty="0"/>
              <a:t> </a:t>
            </a:r>
            <a:r>
              <a:rPr lang="pt-BR" sz="3600" dirty="0" err="1"/>
              <a:t>funcionarios</a:t>
            </a:r>
            <a:r>
              <a:rPr lang="pt-BR" sz="3600" dirty="0"/>
              <a:t> as </a:t>
            </a:r>
            <a:r>
              <a:rPr lang="pt-BR" sz="3600" dirty="0" smtClean="0"/>
              <a:t>A</a:t>
            </a:r>
          </a:p>
          <a:p>
            <a:r>
              <a:rPr lang="pt-BR" sz="3600" dirty="0" err="1" smtClean="0"/>
              <a:t>left</a:t>
            </a:r>
            <a:r>
              <a:rPr lang="pt-BR" sz="3600" dirty="0" smtClean="0"/>
              <a:t> </a:t>
            </a:r>
            <a:r>
              <a:rPr lang="pt-BR" sz="3600" dirty="0" err="1"/>
              <a:t>join</a:t>
            </a:r>
            <a:r>
              <a:rPr lang="pt-BR" sz="3600" dirty="0"/>
              <a:t> cargos as B </a:t>
            </a:r>
            <a:r>
              <a:rPr lang="pt-BR" sz="3600" dirty="0" err="1"/>
              <a:t>on</a:t>
            </a:r>
            <a:r>
              <a:rPr lang="pt-BR" sz="3600" dirty="0"/>
              <a:t> </a:t>
            </a:r>
            <a:r>
              <a:rPr lang="pt-BR" sz="3600" dirty="0" err="1"/>
              <a:t>A.codcargo</a:t>
            </a:r>
            <a:r>
              <a:rPr lang="pt-BR" sz="3600" dirty="0"/>
              <a:t> = </a:t>
            </a:r>
            <a:r>
              <a:rPr lang="pt-BR" sz="3600" dirty="0" err="1" smtClean="0"/>
              <a:t>B.codcargo</a:t>
            </a:r>
            <a:endParaRPr lang="pt-BR" sz="3600" dirty="0" smtClean="0"/>
          </a:p>
          <a:p>
            <a:endParaRPr lang="pt-BR" sz="3600" dirty="0" smtClean="0"/>
          </a:p>
          <a:p>
            <a:r>
              <a:rPr lang="pt-BR" sz="3600" b="1" dirty="0" smtClean="0"/>
              <a:t>Union</a:t>
            </a:r>
          </a:p>
          <a:p>
            <a:endParaRPr lang="pt-BR" sz="3600" dirty="0" smtClean="0"/>
          </a:p>
          <a:p>
            <a:r>
              <a:rPr lang="pt-BR" sz="3600" dirty="0" smtClean="0"/>
              <a:t>SELECT </a:t>
            </a:r>
            <a:r>
              <a:rPr lang="pt-BR" sz="3600" dirty="0" err="1"/>
              <a:t>A.nome</a:t>
            </a:r>
            <a:r>
              <a:rPr lang="pt-BR" sz="3600" dirty="0"/>
              <a:t>, </a:t>
            </a:r>
            <a:r>
              <a:rPr lang="pt-BR" sz="3600" dirty="0" err="1" smtClean="0"/>
              <a:t>B.cargos</a:t>
            </a:r>
            <a:endParaRPr lang="pt-BR" sz="3600" dirty="0" smtClean="0"/>
          </a:p>
          <a:p>
            <a:r>
              <a:rPr lang="pt-BR" sz="3600" dirty="0" smtClean="0"/>
              <a:t>FROM </a:t>
            </a:r>
            <a:r>
              <a:rPr lang="pt-BR" sz="3600" dirty="0" err="1"/>
              <a:t>funcionarios</a:t>
            </a:r>
            <a:r>
              <a:rPr lang="pt-BR" sz="3600" dirty="0"/>
              <a:t> as </a:t>
            </a:r>
            <a:r>
              <a:rPr lang="pt-BR" sz="3600" dirty="0" smtClean="0"/>
              <a:t>A </a:t>
            </a:r>
          </a:p>
          <a:p>
            <a:r>
              <a:rPr lang="pt-BR" sz="3600" dirty="0" err="1" smtClean="0"/>
              <a:t>right</a:t>
            </a:r>
            <a:r>
              <a:rPr lang="pt-BR" sz="3600" dirty="0" smtClean="0"/>
              <a:t> </a:t>
            </a:r>
            <a:r>
              <a:rPr lang="pt-BR" sz="3600" dirty="0" err="1"/>
              <a:t>join</a:t>
            </a:r>
            <a:r>
              <a:rPr lang="pt-BR" sz="3600" dirty="0"/>
              <a:t> cargos as B </a:t>
            </a:r>
            <a:r>
              <a:rPr lang="pt-BR" sz="3600" dirty="0" err="1"/>
              <a:t>on</a:t>
            </a:r>
            <a:r>
              <a:rPr lang="pt-BR" sz="3600" dirty="0"/>
              <a:t> </a:t>
            </a:r>
            <a:r>
              <a:rPr lang="pt-BR" sz="3600" dirty="0" err="1"/>
              <a:t>A.codcargo</a:t>
            </a:r>
            <a:r>
              <a:rPr lang="pt-BR" sz="3600" dirty="0"/>
              <a:t> = </a:t>
            </a:r>
            <a:r>
              <a:rPr lang="pt-BR" sz="3600" dirty="0" err="1" smtClean="0"/>
              <a:t>B.codcargo</a:t>
            </a:r>
            <a:endParaRPr lang="pt-BR" sz="3600" dirty="0" smtClean="0"/>
          </a:p>
          <a:p>
            <a:r>
              <a:rPr lang="pt-BR" sz="3600" dirty="0"/>
              <a:t>where </a:t>
            </a:r>
            <a:r>
              <a:rPr lang="pt-BR" sz="3600" dirty="0" err="1"/>
              <a:t>A.nome</a:t>
            </a:r>
            <a:r>
              <a:rPr lang="pt-BR" sz="3600" dirty="0"/>
              <a:t> </a:t>
            </a:r>
            <a:r>
              <a:rPr lang="pt-BR" sz="3600" dirty="0" err="1"/>
              <a:t>is</a:t>
            </a:r>
            <a:r>
              <a:rPr lang="pt-BR" sz="3600" dirty="0"/>
              <a:t> </a:t>
            </a:r>
            <a:r>
              <a:rPr lang="pt-BR" sz="3600" dirty="0" err="1" smtClean="0"/>
              <a:t>null</a:t>
            </a:r>
            <a:r>
              <a:rPr lang="pt-BR" sz="3600" dirty="0" smtClean="0"/>
              <a:t> </a:t>
            </a:r>
            <a:r>
              <a:rPr lang="pt-BR" sz="3600" dirty="0" err="1" smtClean="0"/>
              <a:t>or</a:t>
            </a:r>
            <a:r>
              <a:rPr lang="pt-BR" sz="3600" dirty="0" smtClean="0"/>
              <a:t> </a:t>
            </a:r>
            <a:r>
              <a:rPr lang="pt-BR" sz="3600" dirty="0" err="1" smtClean="0"/>
              <a:t>B.cargos</a:t>
            </a:r>
            <a:r>
              <a:rPr lang="pt-BR" sz="3600" dirty="0" smtClean="0"/>
              <a:t> </a:t>
            </a:r>
            <a:r>
              <a:rPr lang="pt-BR" sz="3600" dirty="0" err="1" smtClean="0"/>
              <a:t>is</a:t>
            </a:r>
            <a:r>
              <a:rPr lang="pt-BR" sz="3600" dirty="0" smtClean="0"/>
              <a:t> </a:t>
            </a:r>
            <a:r>
              <a:rPr lang="pt-BR" sz="3600" smtClean="0"/>
              <a:t>null;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27819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3782" y="3465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SQL </a:t>
            </a:r>
            <a:r>
              <a:rPr lang="pt-BR" b="1" dirty="0" err="1"/>
              <a:t>Join</a:t>
            </a:r>
            <a:r>
              <a:rPr lang="pt-BR" b="1" dirty="0"/>
              <a:t>: Entenda como funciona o retorno dos dados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0326" y="2734109"/>
            <a:ext cx="106818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dirty="0" smtClean="0">
                <a:effectLst/>
                <a:latin typeface="Source Serif Pro"/>
              </a:rPr>
              <a:t>Muitos programadores têm a dificuldade de saber qual resultado é retornado por cada </a:t>
            </a:r>
            <a:r>
              <a:rPr lang="pt-BR" sz="2400" b="0" i="0" dirty="0" err="1" smtClean="0">
                <a:effectLst/>
                <a:latin typeface="Source Serif Pro"/>
              </a:rPr>
              <a:t>join</a:t>
            </a:r>
            <a:r>
              <a:rPr lang="pt-BR" sz="2400" b="0" i="0" dirty="0" smtClean="0">
                <a:effectLst/>
                <a:latin typeface="Source Serif Pro"/>
              </a:rPr>
              <a:t> no SQL e, portanto, quando devem utilizar cada um. </a:t>
            </a:r>
          </a:p>
          <a:p>
            <a:endParaRPr lang="pt-BR" sz="2400" dirty="0">
              <a:latin typeface="Source Serif Pro"/>
            </a:endParaRPr>
          </a:p>
          <a:p>
            <a:pPr algn="just"/>
            <a:r>
              <a:rPr lang="pt-BR" sz="2400" b="0" i="0" dirty="0" smtClean="0">
                <a:effectLst/>
                <a:latin typeface="Source Serif Pro"/>
              </a:rPr>
              <a:t>Para facilitar esse entendimento, a </a:t>
            </a:r>
            <a:r>
              <a:rPr lang="pt-BR" sz="2400" b="1" i="0" dirty="0" smtClean="0">
                <a:effectLst/>
                <a:latin typeface="Source Serif Pro"/>
              </a:rPr>
              <a:t>Figura abaixo</a:t>
            </a:r>
            <a:r>
              <a:rPr lang="pt-BR" sz="2400" b="0" i="0" dirty="0" smtClean="0">
                <a:effectLst/>
                <a:latin typeface="Source Serif Pro"/>
              </a:rPr>
              <a:t> traz uma representação gráfica, baseada na </a:t>
            </a:r>
            <a:r>
              <a:rPr lang="pt-BR" sz="2400" b="1" i="0" dirty="0" smtClean="0">
                <a:effectLst/>
                <a:latin typeface="Source Serif Pro"/>
              </a:rPr>
              <a:t>Teoria dos Conjuntos</a:t>
            </a:r>
            <a:r>
              <a:rPr lang="pt-BR" sz="2400" b="0" i="0" dirty="0" smtClean="0">
                <a:effectLst/>
                <a:latin typeface="Source Serif Pro"/>
              </a:rPr>
              <a:t>, muito conhecida na matemática. </a:t>
            </a:r>
          </a:p>
          <a:p>
            <a:pPr algn="just"/>
            <a:endParaRPr lang="pt-BR" sz="2400" dirty="0">
              <a:latin typeface="Source Serif Pro"/>
            </a:endParaRPr>
          </a:p>
          <a:p>
            <a:pPr algn="just"/>
            <a:r>
              <a:rPr lang="pt-BR" sz="2400" b="0" i="0" dirty="0" smtClean="0">
                <a:effectLst/>
                <a:latin typeface="Source Serif Pro"/>
              </a:rPr>
              <a:t>Nessa imagem, temos a representação de duas tabelas (A e B) e o resultado esperado por cada tipo de </a:t>
            </a:r>
            <a:r>
              <a:rPr lang="pt-BR" sz="2400" b="0" i="0" dirty="0" err="1" smtClean="0">
                <a:effectLst/>
                <a:latin typeface="Source Serif Pro"/>
              </a:rPr>
              <a:t>join</a:t>
            </a:r>
            <a:r>
              <a:rPr lang="pt-BR" sz="2400" b="0" i="0" dirty="0" smtClean="0">
                <a:effectLst/>
                <a:latin typeface="Source Serif Pro"/>
              </a:rPr>
              <a:t> (a área em vermelho representa os registros retornados pela consulta).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303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5" y="193964"/>
            <a:ext cx="9656618" cy="64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15636" y="321163"/>
            <a:ext cx="114161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i="0" dirty="0" err="1" smtClean="0">
                <a:solidFill>
                  <a:srgbClr val="253A44"/>
                </a:solidFill>
                <a:effectLst/>
                <a:latin typeface="Montserrat"/>
              </a:rPr>
              <a:t>Inner</a:t>
            </a:r>
            <a:r>
              <a:rPr lang="pt-BR" sz="2400" b="1" i="0" dirty="0" smtClean="0">
                <a:solidFill>
                  <a:srgbClr val="253A44"/>
                </a:solidFill>
                <a:effectLst/>
                <a:latin typeface="Montserrat"/>
              </a:rPr>
              <a:t> </a:t>
            </a:r>
            <a:r>
              <a:rPr lang="pt-BR" sz="2400" b="1" i="0" dirty="0" err="1" smtClean="0">
                <a:solidFill>
                  <a:srgbClr val="253A44"/>
                </a:solidFill>
                <a:effectLst/>
                <a:latin typeface="Montserrat"/>
              </a:rPr>
              <a:t>Join</a:t>
            </a:r>
            <a:r>
              <a:rPr lang="pt-BR" sz="2400" b="1" i="0" dirty="0" smtClean="0">
                <a:solidFill>
                  <a:srgbClr val="253A44"/>
                </a:solidFill>
                <a:effectLst/>
                <a:latin typeface="Montserrat"/>
              </a:rPr>
              <a:t> </a:t>
            </a:r>
            <a:r>
              <a:rPr lang="pt-BR" dirty="0"/>
              <a:t>(juntar no interior)</a:t>
            </a:r>
            <a:endParaRPr lang="pt-BR" sz="2400" b="1" i="0" dirty="0" smtClean="0">
              <a:solidFill>
                <a:srgbClr val="253A44"/>
              </a:solidFill>
              <a:effectLst/>
              <a:latin typeface="Montserrat"/>
            </a:endParaRPr>
          </a:p>
          <a:p>
            <a:endParaRPr lang="pt-BR" sz="2400" b="1" i="0" dirty="0" smtClean="0">
              <a:solidFill>
                <a:srgbClr val="253A44"/>
              </a:solidFill>
              <a:effectLst/>
              <a:latin typeface="Montserrat"/>
            </a:endParaRPr>
          </a:p>
          <a:p>
            <a:r>
              <a:rPr lang="pt-BR" sz="2400" b="0" i="0" dirty="0" smtClean="0">
                <a:solidFill>
                  <a:srgbClr val="253A44"/>
                </a:solidFill>
                <a:effectLst/>
                <a:latin typeface="Source Serif Pro"/>
              </a:rPr>
              <a:t>O </a:t>
            </a:r>
            <a:r>
              <a:rPr lang="pt-BR" sz="2400" b="0" i="0" dirty="0" err="1" smtClean="0">
                <a:solidFill>
                  <a:srgbClr val="253A44"/>
                </a:solidFill>
                <a:effectLst/>
                <a:latin typeface="Source Serif Pro"/>
              </a:rPr>
              <a:t>Inner</a:t>
            </a:r>
            <a:r>
              <a:rPr lang="pt-BR" sz="2400" b="0" i="0" dirty="0" smtClean="0">
                <a:solidFill>
                  <a:srgbClr val="253A44"/>
                </a:solidFill>
                <a:effectLst/>
                <a:latin typeface="Source Serif Pro"/>
              </a:rPr>
              <a:t> </a:t>
            </a:r>
            <a:r>
              <a:rPr lang="pt-BR" sz="2400" b="0" i="0" dirty="0" err="1" smtClean="0">
                <a:solidFill>
                  <a:srgbClr val="253A44"/>
                </a:solidFill>
                <a:effectLst/>
                <a:latin typeface="Source Serif Pro"/>
              </a:rPr>
              <a:t>Join</a:t>
            </a:r>
            <a:r>
              <a:rPr lang="pt-BR" sz="2400" b="0" i="0" dirty="0" smtClean="0">
                <a:solidFill>
                  <a:srgbClr val="253A44"/>
                </a:solidFill>
                <a:effectLst/>
                <a:latin typeface="Source Serif Pro"/>
              </a:rPr>
              <a:t> é o método de junção mais conhecido e, como ilustra a </a:t>
            </a:r>
            <a:r>
              <a:rPr lang="pt-BR" sz="2400" b="1" i="0" dirty="0" smtClean="0">
                <a:solidFill>
                  <a:srgbClr val="253A44"/>
                </a:solidFill>
                <a:effectLst/>
                <a:latin typeface="Source Serif Pro"/>
              </a:rPr>
              <a:t>Figura,</a:t>
            </a:r>
            <a:r>
              <a:rPr lang="pt-BR" sz="2400" b="0" i="0" dirty="0" smtClean="0">
                <a:solidFill>
                  <a:srgbClr val="253A44"/>
                </a:solidFill>
                <a:effectLst/>
                <a:latin typeface="Source Serif Pro"/>
              </a:rPr>
              <a:t> retorna os registros que são comuns às duas tabelas.</a:t>
            </a:r>
            <a:endParaRPr lang="pt-BR" sz="2400" b="0" i="0" dirty="0">
              <a:solidFill>
                <a:srgbClr val="253A44"/>
              </a:solidFill>
              <a:effectLst/>
              <a:latin typeface="Source Serif Pro"/>
            </a:endParaRPr>
          </a:p>
        </p:txBody>
      </p:sp>
      <p:pic>
        <p:nvPicPr>
          <p:cNvPr id="2050" name="Picture 2" descr="RepresentaÃ§Ã£o do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57" y="2706109"/>
            <a:ext cx="271462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9199" y="5076856"/>
            <a:ext cx="9531928" cy="138499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SELECT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A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,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B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FROM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TabelaA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as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A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/>
              </a:rPr>
              <a:t>INNER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/>
              </a:rPr>
              <a:t>JOIN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TabelaB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as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B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Arial Unicode MS"/>
              </a:rPr>
              <a:t> 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on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A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=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B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endParaRPr kumimoji="0" lang="pt-BR" altLang="pt-BR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15637" y="321163"/>
            <a:ext cx="10972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/>
              <a:t>Left</a:t>
            </a:r>
            <a:r>
              <a:rPr lang="pt-BR" sz="2800" b="1" dirty="0"/>
              <a:t> </a:t>
            </a:r>
            <a:r>
              <a:rPr lang="pt-BR" sz="2800" b="1" dirty="0" err="1"/>
              <a:t>Join</a:t>
            </a:r>
            <a:endParaRPr lang="pt-BR" sz="2800" b="1" dirty="0"/>
          </a:p>
          <a:p>
            <a:r>
              <a:rPr lang="pt-BR" sz="2800" dirty="0"/>
              <a:t>O </a:t>
            </a:r>
            <a:r>
              <a:rPr lang="pt-BR" sz="2800" dirty="0" err="1"/>
              <a:t>Left</a:t>
            </a:r>
            <a:r>
              <a:rPr lang="pt-BR" sz="2800" dirty="0"/>
              <a:t> </a:t>
            </a:r>
            <a:r>
              <a:rPr lang="pt-BR" sz="2800" dirty="0" err="1"/>
              <a:t>Join</a:t>
            </a:r>
            <a:r>
              <a:rPr lang="pt-BR" sz="2800" dirty="0"/>
              <a:t>, cujo </a:t>
            </a:r>
            <a:r>
              <a:rPr lang="pt-BR" sz="2800" dirty="0" smtClean="0"/>
              <a:t>funcionamento </a:t>
            </a:r>
            <a:r>
              <a:rPr lang="pt-BR" sz="2800" dirty="0"/>
              <a:t>é </a:t>
            </a:r>
            <a:r>
              <a:rPr lang="pt-BR" sz="2800" dirty="0" smtClean="0"/>
              <a:t>ilustrado </a:t>
            </a:r>
            <a:r>
              <a:rPr lang="pt-BR" sz="2800" dirty="0"/>
              <a:t>na </a:t>
            </a:r>
            <a:r>
              <a:rPr lang="pt-BR" sz="2800" b="1" dirty="0" smtClean="0"/>
              <a:t>Figura</a:t>
            </a:r>
            <a:r>
              <a:rPr lang="pt-BR" sz="2800" dirty="0" smtClean="0"/>
              <a:t>, </a:t>
            </a:r>
            <a:r>
              <a:rPr lang="pt-BR" sz="2800" dirty="0"/>
              <a:t>tem como resultado todos os registros que estão na tabela A (mesmo que não estejam na tabela B) e os registros da tabela B que são comuns à tabela A.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9199" y="5076856"/>
            <a:ext cx="9531928" cy="138499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SELECT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A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,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B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FROM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TabelaA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as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A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/>
              </a:rPr>
              <a:t>LEFT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/>
              </a:rPr>
              <a:t>JOIN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TabelaB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as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B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Arial Unicode MS"/>
              </a:rPr>
              <a:t> 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on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A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=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B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endParaRPr kumimoji="0" lang="pt-BR" altLang="pt-BR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RepresentaÃ§Ã£o do Lef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20" y="2702075"/>
            <a:ext cx="25812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6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15637" y="321163"/>
            <a:ext cx="10972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/>
              <a:t>Right</a:t>
            </a:r>
            <a:r>
              <a:rPr lang="pt-BR" sz="2800" b="1" dirty="0"/>
              <a:t> </a:t>
            </a:r>
            <a:r>
              <a:rPr lang="pt-BR" sz="2800" b="1" dirty="0" err="1"/>
              <a:t>Join</a:t>
            </a:r>
            <a:endParaRPr lang="pt-BR" sz="2800" b="1" dirty="0"/>
          </a:p>
          <a:p>
            <a:r>
              <a:rPr lang="pt-BR" sz="2800" dirty="0"/>
              <a:t>Usando o </a:t>
            </a:r>
            <a:r>
              <a:rPr lang="pt-BR" sz="2800" dirty="0" err="1"/>
              <a:t>Right</a:t>
            </a:r>
            <a:r>
              <a:rPr lang="pt-BR" sz="2800" dirty="0"/>
              <a:t> </a:t>
            </a:r>
            <a:r>
              <a:rPr lang="pt-BR" sz="2800" dirty="0" err="1"/>
              <a:t>Join</a:t>
            </a:r>
            <a:r>
              <a:rPr lang="pt-BR" sz="2800" dirty="0"/>
              <a:t>, conforme mostra a </a:t>
            </a:r>
            <a:r>
              <a:rPr lang="pt-BR" sz="2800" b="1" dirty="0" smtClean="0"/>
              <a:t>Figura</a:t>
            </a:r>
            <a:r>
              <a:rPr lang="pt-BR" sz="2800" dirty="0" smtClean="0"/>
              <a:t>, </a:t>
            </a:r>
            <a:r>
              <a:rPr lang="pt-BR" sz="2800" dirty="0"/>
              <a:t>teremos como resultado todos os registros que estão na tabela B (mesmo que não estejam na tabela A) e os registros da tabela A que são comuns à tabela B.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9199" y="5076856"/>
            <a:ext cx="9531928" cy="138499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SELECT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A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,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B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FROM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TabelaA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as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A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/>
              </a:rPr>
              <a:t>RIGHT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/>
              </a:rPr>
              <a:t>JOIN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TabelaB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as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B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Arial Unicode MS"/>
              </a:rPr>
              <a:t> 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on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A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=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B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endParaRPr kumimoji="0" lang="pt-BR" altLang="pt-BR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RepresentaÃ§Ã£o do Righ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48" y="2702075"/>
            <a:ext cx="25431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15637" y="321163"/>
            <a:ext cx="10972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/>
              <a:t>Outer</a:t>
            </a:r>
            <a:r>
              <a:rPr lang="pt-BR" sz="2800" b="1" dirty="0"/>
              <a:t> </a:t>
            </a:r>
            <a:r>
              <a:rPr lang="pt-BR" sz="2800" b="1" dirty="0" err="1"/>
              <a:t>Join</a:t>
            </a:r>
            <a:endParaRPr lang="pt-BR" sz="2800" b="1" dirty="0"/>
          </a:p>
          <a:p>
            <a:r>
              <a:rPr lang="pt-BR" sz="2800" dirty="0"/>
              <a:t>O </a:t>
            </a:r>
            <a:r>
              <a:rPr lang="pt-BR" sz="2800" dirty="0" err="1"/>
              <a:t>Outer</a:t>
            </a:r>
            <a:r>
              <a:rPr lang="pt-BR" sz="2800" dirty="0"/>
              <a:t> </a:t>
            </a:r>
            <a:r>
              <a:rPr lang="pt-BR" sz="2800" dirty="0" err="1"/>
              <a:t>Join</a:t>
            </a:r>
            <a:r>
              <a:rPr lang="pt-BR" sz="2800" dirty="0"/>
              <a:t> (também conhecido por </a:t>
            </a:r>
            <a:r>
              <a:rPr lang="pt-BR" sz="2800" dirty="0" err="1"/>
              <a:t>Full</a:t>
            </a:r>
            <a:r>
              <a:rPr lang="pt-BR" sz="2800" dirty="0"/>
              <a:t> </a:t>
            </a:r>
            <a:r>
              <a:rPr lang="pt-BR" sz="2800" dirty="0" err="1"/>
              <a:t>Outer</a:t>
            </a:r>
            <a:r>
              <a:rPr lang="pt-BR" sz="2800" dirty="0"/>
              <a:t> </a:t>
            </a:r>
            <a:r>
              <a:rPr lang="pt-BR" sz="2800" dirty="0" err="1"/>
              <a:t>Join</a:t>
            </a:r>
            <a:r>
              <a:rPr lang="pt-BR" sz="2800" dirty="0"/>
              <a:t> ou </a:t>
            </a:r>
            <a:r>
              <a:rPr lang="pt-BR" sz="2800" dirty="0" err="1"/>
              <a:t>Full</a:t>
            </a:r>
            <a:r>
              <a:rPr lang="pt-BR" sz="2800" dirty="0"/>
              <a:t> </a:t>
            </a:r>
            <a:r>
              <a:rPr lang="pt-BR" sz="2800" dirty="0" err="1"/>
              <a:t>Join</a:t>
            </a:r>
            <a:r>
              <a:rPr lang="pt-BR" sz="2800" dirty="0"/>
              <a:t>), conforme mostra a </a:t>
            </a:r>
            <a:r>
              <a:rPr lang="pt-BR" sz="2800" b="1" dirty="0" smtClean="0"/>
              <a:t>Figura</a:t>
            </a:r>
            <a:r>
              <a:rPr lang="pt-BR" sz="2800" dirty="0" smtClean="0"/>
              <a:t>, </a:t>
            </a:r>
            <a:r>
              <a:rPr lang="pt-BR" sz="2800" dirty="0"/>
              <a:t>tem como resultado todos os registros que estão na tabela A e todos os registros da tabela B.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0327" y="4591947"/>
            <a:ext cx="9531928" cy="138499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SELECT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A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,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B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FROM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TabelaA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as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A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/>
              </a:rPr>
              <a:t>FULL OUTER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/>
              </a:rPr>
              <a:t>JOIN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TabelaB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as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B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Arial Unicode MS"/>
              </a:rPr>
              <a:t> 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on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A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=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B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endParaRPr kumimoji="0" lang="pt-BR" altLang="pt-BR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RepresentaÃ§Ã£o do 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48" y="2512147"/>
            <a:ext cx="25431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15637" y="6130469"/>
            <a:ext cx="11083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dirty="0" smtClean="0">
                <a:solidFill>
                  <a:srgbClr val="253A44"/>
                </a:solidFill>
                <a:effectLst/>
                <a:latin typeface="Source Serif Pro"/>
              </a:rPr>
              <a:t>OBS: Nesse código, a palavra reservada </a:t>
            </a:r>
            <a:r>
              <a:rPr lang="pt-BR" b="1" i="0" dirty="0" smtClean="0">
                <a:solidFill>
                  <a:srgbClr val="8795A2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pt-BR" b="0" i="0" dirty="0" smtClean="0">
                <a:solidFill>
                  <a:srgbClr val="253A44"/>
                </a:solidFill>
                <a:effectLst/>
                <a:latin typeface="Source Serif Pro"/>
              </a:rPr>
              <a:t> é opcional. Portanto, se a removermos, deixando apenas a expressão </a:t>
            </a:r>
            <a:r>
              <a:rPr lang="pt-BR" b="1" i="0" dirty="0" smtClean="0">
                <a:solidFill>
                  <a:srgbClr val="8795A2"/>
                </a:solidFill>
                <a:effectLst/>
                <a:latin typeface="Consolas" panose="020B0609020204030204" pitchFamily="49" charset="0"/>
              </a:rPr>
              <a:t>FULL JOIN</a:t>
            </a:r>
            <a:r>
              <a:rPr lang="pt-BR" b="0" i="0" dirty="0" smtClean="0">
                <a:solidFill>
                  <a:srgbClr val="253A44"/>
                </a:solidFill>
                <a:effectLst/>
                <a:latin typeface="Source Serif Pro"/>
              </a:rPr>
              <a:t>, o resultado será o mesmo.</a:t>
            </a:r>
            <a:endParaRPr lang="pt-BR" dirty="0"/>
          </a:p>
        </p:txBody>
      </p:sp>
      <p:sp>
        <p:nvSpPr>
          <p:cNvPr id="6" name="Explosão 1 5"/>
          <p:cNvSpPr/>
          <p:nvPr/>
        </p:nvSpPr>
        <p:spPr>
          <a:xfrm rot="20996005">
            <a:off x="7855527" y="2328900"/>
            <a:ext cx="3325091" cy="211840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Não funciona no Workbench... Usar UNION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79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35" y="0"/>
            <a:ext cx="10515600" cy="1325563"/>
          </a:xfrm>
        </p:spPr>
        <p:txBody>
          <a:bodyPr/>
          <a:lstStyle/>
          <a:p>
            <a:r>
              <a:rPr lang="pt-BR" dirty="0" smtClean="0"/>
              <a:t>Usar o </a:t>
            </a:r>
            <a:r>
              <a:rPr lang="pt-BR" b="1" dirty="0" smtClean="0"/>
              <a:t>UNION</a:t>
            </a:r>
            <a:r>
              <a:rPr lang="pt-BR" dirty="0" smtClean="0"/>
              <a:t> das tabelas: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68035" y="1731818"/>
            <a:ext cx="104601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SELECT </a:t>
            </a:r>
            <a:r>
              <a:rPr lang="pt-BR" sz="3600" dirty="0" err="1"/>
              <a:t>A.nome</a:t>
            </a:r>
            <a:r>
              <a:rPr lang="pt-BR" sz="3600" dirty="0"/>
              <a:t>, </a:t>
            </a:r>
            <a:r>
              <a:rPr lang="pt-BR" sz="3600" dirty="0" err="1"/>
              <a:t>B.cargosFROM</a:t>
            </a:r>
            <a:r>
              <a:rPr lang="pt-BR" sz="3600" dirty="0"/>
              <a:t> </a:t>
            </a:r>
            <a:r>
              <a:rPr lang="pt-BR" sz="3600" dirty="0" err="1"/>
              <a:t>funcionarios</a:t>
            </a:r>
            <a:r>
              <a:rPr lang="pt-BR" sz="3600" dirty="0"/>
              <a:t> as </a:t>
            </a:r>
            <a:r>
              <a:rPr lang="pt-BR" sz="3600" dirty="0" smtClean="0"/>
              <a:t>A</a:t>
            </a:r>
          </a:p>
          <a:p>
            <a:r>
              <a:rPr lang="pt-BR" sz="3600" dirty="0" err="1" smtClean="0"/>
              <a:t>left</a:t>
            </a:r>
            <a:r>
              <a:rPr lang="pt-BR" sz="3600" dirty="0" smtClean="0"/>
              <a:t> </a:t>
            </a:r>
            <a:r>
              <a:rPr lang="pt-BR" sz="3600" dirty="0" err="1"/>
              <a:t>join</a:t>
            </a:r>
            <a:r>
              <a:rPr lang="pt-BR" sz="3600" dirty="0"/>
              <a:t> cargos as B </a:t>
            </a:r>
            <a:r>
              <a:rPr lang="pt-BR" sz="3600" dirty="0" err="1"/>
              <a:t>on</a:t>
            </a:r>
            <a:r>
              <a:rPr lang="pt-BR" sz="3600" dirty="0"/>
              <a:t> </a:t>
            </a:r>
            <a:r>
              <a:rPr lang="pt-BR" sz="3600" dirty="0" err="1"/>
              <a:t>A.codcargo</a:t>
            </a:r>
            <a:r>
              <a:rPr lang="pt-BR" sz="3600" dirty="0"/>
              <a:t> = </a:t>
            </a:r>
            <a:r>
              <a:rPr lang="pt-BR" sz="3600" dirty="0" err="1" smtClean="0"/>
              <a:t>B.codcargo</a:t>
            </a:r>
            <a:endParaRPr lang="pt-BR" sz="3600" dirty="0" smtClean="0"/>
          </a:p>
          <a:p>
            <a:endParaRPr lang="pt-BR" sz="3600" dirty="0" smtClean="0"/>
          </a:p>
          <a:p>
            <a:r>
              <a:rPr lang="pt-BR" sz="3600" b="1" dirty="0" smtClean="0"/>
              <a:t>Union</a:t>
            </a:r>
          </a:p>
          <a:p>
            <a:endParaRPr lang="pt-BR" sz="3600" dirty="0" smtClean="0"/>
          </a:p>
          <a:p>
            <a:r>
              <a:rPr lang="pt-BR" sz="3600" dirty="0" smtClean="0"/>
              <a:t>SELECT </a:t>
            </a:r>
            <a:r>
              <a:rPr lang="pt-BR" sz="3600" dirty="0" err="1"/>
              <a:t>A.nome</a:t>
            </a:r>
            <a:r>
              <a:rPr lang="pt-BR" sz="3600" dirty="0"/>
              <a:t>, </a:t>
            </a:r>
            <a:r>
              <a:rPr lang="pt-BR" sz="3600" dirty="0" err="1" smtClean="0"/>
              <a:t>B.cargos</a:t>
            </a:r>
            <a:endParaRPr lang="pt-BR" sz="3600" dirty="0" smtClean="0"/>
          </a:p>
          <a:p>
            <a:r>
              <a:rPr lang="pt-BR" sz="3600" dirty="0" smtClean="0"/>
              <a:t>FROM </a:t>
            </a:r>
            <a:r>
              <a:rPr lang="pt-BR" sz="3600" dirty="0" err="1"/>
              <a:t>funcionarios</a:t>
            </a:r>
            <a:r>
              <a:rPr lang="pt-BR" sz="3600" dirty="0"/>
              <a:t> as </a:t>
            </a:r>
            <a:r>
              <a:rPr lang="pt-BR" sz="3600" dirty="0" smtClean="0"/>
              <a:t>A </a:t>
            </a:r>
          </a:p>
          <a:p>
            <a:r>
              <a:rPr lang="pt-BR" sz="3600" dirty="0" err="1" smtClean="0"/>
              <a:t>right</a:t>
            </a:r>
            <a:r>
              <a:rPr lang="pt-BR" sz="3600" dirty="0" smtClean="0"/>
              <a:t> </a:t>
            </a:r>
            <a:r>
              <a:rPr lang="pt-BR" sz="3600" dirty="0" err="1"/>
              <a:t>join</a:t>
            </a:r>
            <a:r>
              <a:rPr lang="pt-BR" sz="3600" dirty="0"/>
              <a:t> cargos as B </a:t>
            </a:r>
            <a:r>
              <a:rPr lang="pt-BR" sz="3600" dirty="0" err="1"/>
              <a:t>on</a:t>
            </a:r>
            <a:r>
              <a:rPr lang="pt-BR" sz="3600" dirty="0"/>
              <a:t> </a:t>
            </a:r>
            <a:r>
              <a:rPr lang="pt-BR" sz="3600" dirty="0" err="1"/>
              <a:t>A.codcargo</a:t>
            </a:r>
            <a:r>
              <a:rPr lang="pt-BR" sz="3600" dirty="0"/>
              <a:t> = </a:t>
            </a:r>
            <a:r>
              <a:rPr lang="pt-BR" sz="3600" dirty="0" err="1"/>
              <a:t>B.codcargo</a:t>
            </a:r>
            <a:r>
              <a:rPr lang="pt-BR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315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15637" y="321163"/>
            <a:ext cx="10972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/>
              <a:t>Left</a:t>
            </a:r>
            <a:r>
              <a:rPr lang="pt-BR" sz="2800" b="1" dirty="0"/>
              <a:t> </a:t>
            </a:r>
            <a:r>
              <a:rPr lang="pt-BR" sz="2800" b="1" dirty="0" err="1"/>
              <a:t>Excluding</a:t>
            </a:r>
            <a:r>
              <a:rPr lang="pt-BR" sz="2800" b="1" dirty="0"/>
              <a:t> </a:t>
            </a:r>
            <a:r>
              <a:rPr lang="pt-BR" sz="2800" b="1" dirty="0" err="1"/>
              <a:t>Join</a:t>
            </a:r>
            <a:endParaRPr lang="pt-BR" sz="2800" b="1" dirty="0"/>
          </a:p>
          <a:p>
            <a:r>
              <a:rPr lang="pt-BR" sz="2800" dirty="0"/>
              <a:t>Na </a:t>
            </a:r>
            <a:r>
              <a:rPr lang="pt-BR" sz="2800" b="1" dirty="0"/>
              <a:t>Figura </a:t>
            </a:r>
            <a:r>
              <a:rPr lang="pt-BR" sz="2800" dirty="0"/>
              <a:t> temos a representação gráfica do </a:t>
            </a:r>
            <a:r>
              <a:rPr lang="pt-BR" sz="2800" dirty="0" err="1"/>
              <a:t>Left</a:t>
            </a:r>
            <a:r>
              <a:rPr lang="pt-BR" sz="2800" dirty="0"/>
              <a:t> </a:t>
            </a:r>
            <a:r>
              <a:rPr lang="pt-BR" sz="2800" dirty="0" err="1"/>
              <a:t>Excluding</a:t>
            </a:r>
            <a:r>
              <a:rPr lang="pt-BR" sz="2800" dirty="0"/>
              <a:t> </a:t>
            </a:r>
            <a:r>
              <a:rPr lang="pt-BR" sz="2800" dirty="0" err="1"/>
              <a:t>Join</a:t>
            </a:r>
            <a:r>
              <a:rPr lang="pt-BR" sz="2800" dirty="0"/>
              <a:t>, que retorna como resultado todos os registros que estão na tabela A e que não estejam na tabela B.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727" y="4753085"/>
            <a:ext cx="9531928" cy="181588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SELECT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A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,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B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FROM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TabelaA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as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A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Roboto Mono"/>
              </a:rPr>
              <a:t>LEFT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/>
              </a:rPr>
              <a:t>JOIN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TabelaB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as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B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Arial Unicode MS"/>
              </a:rPr>
              <a:t> 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on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A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= </a:t>
            </a:r>
            <a:r>
              <a:rPr lang="pt-BR" altLang="pt-BR" sz="2800" dirty="0" err="1" smtClean="0">
                <a:solidFill>
                  <a:srgbClr val="EEFFFF"/>
                </a:solidFill>
                <a:latin typeface="Arial Unicode MS"/>
              </a:rPr>
              <a:t>B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rgbClr val="EEFFFF"/>
              </a:solidFill>
              <a:effectLst/>
              <a:latin typeface="Arial Unicode MS"/>
            </a:endParaRPr>
          </a:p>
          <a:p>
            <a:pPr lvl="0"/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                   WHERE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lang="pt-BR" altLang="pt-BR" sz="2800" dirty="0" err="1">
                <a:solidFill>
                  <a:srgbClr val="EEFFFF"/>
                </a:solidFill>
                <a:latin typeface="Arial Unicode MS"/>
              </a:rPr>
              <a:t>B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.Nome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6FC6FF"/>
                </a:solidFill>
                <a:effectLst/>
                <a:latin typeface="Arial Unicode MS"/>
              </a:rPr>
              <a:t>is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rgbClr val="253A44"/>
                </a:solidFill>
                <a:effectLst/>
                <a:latin typeface="Roboto Mon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rgbClr val="E0E8FF"/>
                </a:solidFill>
                <a:effectLst/>
                <a:latin typeface="Arial Unicode MS"/>
              </a:rPr>
              <a:t>null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170" name="Picture 2" descr="RepresentaÃ§Ã£o do Left Excluding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703" y="2348499"/>
            <a:ext cx="25431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9B06E8D258D44AB20F7299C31BAA6" ma:contentTypeVersion="10" ma:contentTypeDescription="Crie um novo documento." ma:contentTypeScope="" ma:versionID="bf94c06fb45729f9a11ba328d998fa1e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6cf41cab9553de92c942a3b26adc8058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FCA208-D954-4479-B251-5C6E0EA80043}"/>
</file>

<file path=customXml/itemProps2.xml><?xml version="1.0" encoding="utf-8"?>
<ds:datastoreItem xmlns:ds="http://schemas.openxmlformats.org/officeDocument/2006/customXml" ds:itemID="{AC74287A-CFFF-4E90-90B5-213E521DABED}"/>
</file>

<file path=customXml/itemProps3.xml><?xml version="1.0" encoding="utf-8"?>
<ds:datastoreItem xmlns:ds="http://schemas.openxmlformats.org/officeDocument/2006/customXml" ds:itemID="{EFB4C6A0-6297-406B-991C-44FE53CF8793}"/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343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Arial</vt:lpstr>
      <vt:lpstr>Arial</vt:lpstr>
      <vt:lpstr>Arial Unicode MS</vt:lpstr>
      <vt:lpstr>arial, sans-serif</vt:lpstr>
      <vt:lpstr>Calibri</vt:lpstr>
      <vt:lpstr>Calibri Light</vt:lpstr>
      <vt:lpstr>Consolas</vt:lpstr>
      <vt:lpstr>Montserrat</vt:lpstr>
      <vt:lpstr>Roboto Mono</vt:lpstr>
      <vt:lpstr>Source Serif Pro</vt:lpstr>
      <vt:lpstr>Tema do Office</vt:lpstr>
      <vt:lpstr>Estrutura Tabelas – BD Exemplo</vt:lpstr>
      <vt:lpstr>SQL Join: Entenda como funciona o retorno dos dados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Usar o UNION das tabelas:</vt:lpstr>
      <vt:lpstr>Apresentação do PowerPoint</vt:lpstr>
      <vt:lpstr>Apresentação do PowerPoint</vt:lpstr>
      <vt:lpstr>Apresentação do PowerPoint</vt:lpstr>
      <vt:lpstr>Usar o UNION das tabelas: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Cristiane Pavei Fernandes</dc:creator>
  <cp:lastModifiedBy>Cristiane Pavei Fernandes</cp:lastModifiedBy>
  <cp:revision>13</cp:revision>
  <dcterms:created xsi:type="dcterms:W3CDTF">2019-05-24T16:53:21Z</dcterms:created>
  <dcterms:modified xsi:type="dcterms:W3CDTF">2019-05-24T18:59:05Z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