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5" r:id="rId3"/>
    <p:sldId id="282" r:id="rId4"/>
    <p:sldId id="283" r:id="rId5"/>
    <p:sldId id="284" r:id="rId6"/>
    <p:sldId id="286" r:id="rId7"/>
    <p:sldId id="287" r:id="rId8"/>
    <p:sldId id="288" r:id="rId9"/>
    <p:sldId id="289" r:id="rId10"/>
    <p:sldId id="281" r:id="rId11"/>
    <p:sldId id="290" r:id="rId12"/>
    <p:sldId id="291" r:id="rId13"/>
    <p:sldId id="292" r:id="rId14"/>
    <p:sldId id="293" r:id="rId15"/>
    <p:sldId id="294" r:id="rId16"/>
    <p:sldId id="295" r:id="rId17"/>
    <p:sldId id="297" r:id="rId18"/>
    <p:sldId id="298" r:id="rId19"/>
    <p:sldId id="299" r:id="rId20"/>
    <p:sldId id="296" r:id="rId21"/>
    <p:sldId id="301" r:id="rId22"/>
    <p:sldId id="300" r:id="rId23"/>
    <p:sldId id="304" r:id="rId24"/>
    <p:sldId id="302" r:id="rId25"/>
    <p:sldId id="303" r:id="rId26"/>
    <p:sldId id="305" r:id="rId27"/>
    <p:sldId id="307" r:id="rId28"/>
    <p:sldId id="306" r:id="rId29"/>
    <p:sldId id="274" r:id="rId30"/>
    <p:sldId id="276" r:id="rId31"/>
    <p:sldId id="30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2" autoAdjust="0"/>
    <p:restoredTop sz="94660"/>
  </p:normalViewPr>
  <p:slideViewPr>
    <p:cSldViewPr snapToGrid="0">
      <p:cViewPr varScale="1">
        <p:scale>
          <a:sx n="74" d="100"/>
          <a:sy n="74" d="100"/>
        </p:scale>
        <p:origin x="63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A8063618-BBD2-4D08-9A58-D68A78CBFC54}" type="datetimeFigureOut">
              <a:rPr lang="en-US" smtClean="0"/>
              <a:t>9/8/2021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218774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A8063618-BBD2-4D08-9A58-D68A78CBFC54}" type="datetimeFigureOut">
              <a:rPr lang="en-US" smtClean="0"/>
              <a:t>9/8/2021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149083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A8063618-BBD2-4D08-9A58-D68A78CBFC54}" type="datetimeFigureOut">
              <a:rPr lang="en-US" smtClean="0"/>
              <a:t>9/8/2021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635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A8063618-BBD2-4D08-9A58-D68A78CBFC54}" type="datetimeFigureOut">
              <a:rPr lang="en-US" smtClean="0"/>
              <a:t>9/8/2021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47274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A8063618-BBD2-4D08-9A58-D68A78CBFC54}" type="datetimeFigureOut">
              <a:rPr lang="en-US" smtClean="0"/>
              <a:t>9/8/2021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153659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A8063618-BBD2-4D08-9A58-D68A78CBFC54}" type="datetimeFigureOut">
              <a:rPr lang="en-US" smtClean="0"/>
              <a:t>9/8/2021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423415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A8063618-BBD2-4D08-9A58-D68A78CBFC54}" type="datetimeFigureOut">
              <a:rPr lang="en-US" smtClean="0"/>
              <a:t>9/8/2021</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315539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A8063618-BBD2-4D08-9A58-D68A78CBFC54}" type="datetimeFigureOut">
              <a:rPr lang="en-US" smtClean="0"/>
              <a:t>9/8/2021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12533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8063618-BBD2-4D08-9A58-D68A78CBFC54}" type="datetimeFigureOut">
              <a:rPr lang="en-US" smtClean="0"/>
              <a:t>9/8/2021</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109547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8063618-BBD2-4D08-9A58-D68A78CBFC54}" type="datetimeFigureOut">
              <a:rPr lang="en-US" smtClean="0"/>
              <a:t>9/8/2021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320571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8063618-BBD2-4D08-9A58-D68A78CBFC54}" type="datetimeFigureOut">
              <a:rPr lang="en-US" smtClean="0"/>
              <a:t>9/8/2021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088A6B2A-7AAC-4C73-8FAD-628F964A5FED}" type="slidenum">
              <a:rPr lang="en-US" smtClean="0"/>
              <a:t>‹nº›</a:t>
            </a:fld>
            <a:endParaRPr lang="en-US"/>
          </a:p>
        </p:txBody>
      </p:sp>
    </p:spTree>
    <p:extLst>
      <p:ext uri="{BB962C8B-B14F-4D97-AF65-F5344CB8AC3E}">
        <p14:creationId xmlns:p14="http://schemas.microsoft.com/office/powerpoint/2010/main" val="153120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63618-BBD2-4D08-9A58-D68A78CBFC54}" type="datetimeFigureOut">
              <a:rPr lang="en-US" smtClean="0"/>
              <a:t>9/8/2021</a:t>
            </a:fld>
            <a:endParaRPr lang="en-US"/>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A6B2A-7AAC-4C73-8FAD-628F964A5FED}" type="slidenum">
              <a:rPr lang="en-US" smtClean="0"/>
              <a:t>‹nº›</a:t>
            </a:fld>
            <a:endParaRPr lang="en-US"/>
          </a:p>
        </p:txBody>
      </p:sp>
    </p:spTree>
    <p:extLst>
      <p:ext uri="{BB962C8B-B14F-4D97-AF65-F5344CB8AC3E}">
        <p14:creationId xmlns:p14="http://schemas.microsoft.com/office/powerpoint/2010/main" val="91163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56373" y="192372"/>
            <a:ext cx="9884816" cy="923368"/>
          </a:xfrm>
        </p:spPr>
        <p:txBody>
          <a:bodyPr>
            <a:normAutofit/>
          </a:bodyPr>
          <a:lstStyle/>
          <a:p>
            <a:r>
              <a:rPr lang="pt-BR" sz="5400" b="1" dirty="0" smtClean="0"/>
              <a:t>Formatação com CSS</a:t>
            </a:r>
            <a:endParaRPr lang="en-US" sz="5400" b="1" dirty="0"/>
          </a:p>
        </p:txBody>
      </p:sp>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CaixaDeTexto 2"/>
          <p:cNvSpPr txBox="1"/>
          <p:nvPr/>
        </p:nvSpPr>
        <p:spPr>
          <a:xfrm>
            <a:off x="687020" y="1579982"/>
            <a:ext cx="10981596" cy="2308324"/>
          </a:xfrm>
          <a:prstGeom prst="rect">
            <a:avLst/>
          </a:prstGeom>
          <a:noFill/>
        </p:spPr>
        <p:txBody>
          <a:bodyPr wrap="square" rtlCol="0">
            <a:spAutoFit/>
          </a:bodyPr>
          <a:lstStyle/>
          <a:p>
            <a:pPr algn="just"/>
            <a:r>
              <a:rPr lang="pt-BR" sz="2400" dirty="0"/>
              <a:t>O CSS  </a:t>
            </a:r>
            <a:r>
              <a:rPr lang="pt-BR" sz="2400" dirty="0" smtClean="0"/>
              <a:t>(</a:t>
            </a:r>
            <a:r>
              <a:rPr lang="en-US" sz="2400" b="1" dirty="0" smtClean="0"/>
              <a:t>C</a:t>
            </a:r>
            <a:r>
              <a:rPr lang="en-US" sz="2400" dirty="0" smtClean="0"/>
              <a:t>ascading </a:t>
            </a:r>
            <a:r>
              <a:rPr lang="en-US" sz="2400" b="1" dirty="0"/>
              <a:t>S</a:t>
            </a:r>
            <a:r>
              <a:rPr lang="en-US" sz="2400" dirty="0"/>
              <a:t>tyle </a:t>
            </a:r>
            <a:r>
              <a:rPr lang="en-US" sz="2400" b="1" dirty="0"/>
              <a:t>S</a:t>
            </a:r>
            <a:r>
              <a:rPr lang="en-US" sz="2400" dirty="0"/>
              <a:t>heets </a:t>
            </a:r>
            <a:r>
              <a:rPr lang="pt-BR" sz="2400" dirty="0" smtClean="0"/>
              <a:t>) formata </a:t>
            </a:r>
            <a:r>
              <a:rPr lang="pt-BR" sz="2400" dirty="0"/>
              <a:t>a Informação que é entregue ao HTML. </a:t>
            </a:r>
            <a:r>
              <a:rPr lang="pt-BR" sz="2400" dirty="0" smtClean="0"/>
              <a:t> </a:t>
            </a:r>
            <a:endParaRPr lang="pt-BR" sz="2400" dirty="0" smtClean="0"/>
          </a:p>
          <a:p>
            <a:pPr algn="just"/>
            <a:r>
              <a:rPr lang="pt-BR" sz="2400" dirty="0" smtClean="0"/>
              <a:t>O </a:t>
            </a:r>
            <a:r>
              <a:rPr lang="pt-BR" sz="2400" dirty="0" smtClean="0"/>
              <a:t>CSS </a:t>
            </a:r>
            <a:r>
              <a:rPr lang="pt-BR" sz="2400" dirty="0"/>
              <a:t>lida com </a:t>
            </a:r>
            <a:r>
              <a:rPr lang="pt-BR" sz="2400" dirty="0" smtClean="0"/>
              <a:t>a </a:t>
            </a:r>
            <a:r>
              <a:rPr lang="pt-BR" sz="2400" dirty="0" smtClean="0"/>
              <a:t>estética (visual) de </a:t>
            </a:r>
            <a:r>
              <a:rPr lang="pt-BR" sz="2400" dirty="0"/>
              <a:t>uma página web. </a:t>
            </a:r>
            <a:endParaRPr lang="pt-BR" sz="2400" dirty="0" smtClean="0"/>
          </a:p>
          <a:p>
            <a:pPr algn="just"/>
            <a:r>
              <a:rPr lang="pt-BR" sz="2400" dirty="0" smtClean="0"/>
              <a:t>Usando </a:t>
            </a:r>
            <a:r>
              <a:rPr lang="pt-BR" sz="2400" dirty="0"/>
              <a:t>CSS, você pode controlar a cor do texto, o estilo das fontes, o espaçamento entre parágrafos, como as colunas são dimensionadas e </a:t>
            </a:r>
            <a:r>
              <a:rPr lang="pt-BR" sz="2400" dirty="0" smtClean="0"/>
              <a:t>dispostas, como as </a:t>
            </a:r>
            <a:r>
              <a:rPr lang="pt-BR" sz="2400" dirty="0"/>
              <a:t>imagens de fundo ou cores são usadas, bem como uma variedade de outros </a:t>
            </a:r>
            <a:r>
              <a:rPr lang="pt-BR" sz="2400" dirty="0" smtClean="0"/>
              <a:t>efeitos </a:t>
            </a:r>
            <a:r>
              <a:rPr lang="pt-BR" sz="2400" dirty="0" smtClean="0"/>
              <a:t>especiais</a:t>
            </a:r>
            <a:r>
              <a:rPr lang="pt-BR" sz="2400" dirty="0"/>
              <a:t>.</a:t>
            </a:r>
            <a:endParaRPr lang="pt-BR" sz="2400" dirty="0" smtClean="0"/>
          </a:p>
          <a:p>
            <a:pPr algn="just"/>
            <a:endParaRPr lang="pt-BR" sz="2400" dirty="0" smtClean="0"/>
          </a:p>
        </p:txBody>
      </p:sp>
      <p:sp>
        <p:nvSpPr>
          <p:cNvPr id="6" name="Retângulo 5"/>
          <p:cNvSpPr/>
          <p:nvPr/>
        </p:nvSpPr>
        <p:spPr>
          <a:xfrm>
            <a:off x="687020" y="4222921"/>
            <a:ext cx="10088451" cy="1508105"/>
          </a:xfrm>
          <a:prstGeom prst="rect">
            <a:avLst/>
          </a:prstGeom>
        </p:spPr>
        <p:txBody>
          <a:bodyPr wrap="square">
            <a:spAutoFit/>
          </a:bodyPr>
          <a:lstStyle/>
          <a:p>
            <a:r>
              <a:rPr lang="pt-BR" sz="2800" b="1" dirty="0">
                <a:latin typeface="muli"/>
              </a:rPr>
              <a:t>Diferença entre Estilos de CSS Inline, Interno e </a:t>
            </a:r>
            <a:r>
              <a:rPr lang="pt-BR" sz="2800" b="1" dirty="0" smtClean="0">
                <a:latin typeface="muli"/>
              </a:rPr>
              <a:t>Externo</a:t>
            </a:r>
          </a:p>
          <a:p>
            <a:endParaRPr lang="pt-BR" sz="2400" b="1" dirty="0">
              <a:solidFill>
                <a:srgbClr val="2F1C6A"/>
              </a:solidFill>
              <a:latin typeface="muli"/>
            </a:endParaRPr>
          </a:p>
          <a:p>
            <a:r>
              <a:rPr lang="pt-BR" sz="2000" dirty="0" smtClean="0">
                <a:latin typeface="muli"/>
              </a:rPr>
              <a:t>Existem </a:t>
            </a:r>
            <a:r>
              <a:rPr lang="pt-BR" sz="2000" dirty="0">
                <a:latin typeface="muli"/>
              </a:rPr>
              <a:t>três maneiras que você pode usar para implementar o CSS: </a:t>
            </a:r>
            <a:r>
              <a:rPr lang="pt-BR" sz="2000" dirty="0" smtClean="0">
                <a:latin typeface="muli"/>
              </a:rPr>
              <a:t>interno, </a:t>
            </a:r>
            <a:r>
              <a:rPr lang="pt-BR" sz="2000" dirty="0">
                <a:latin typeface="muli"/>
              </a:rPr>
              <a:t>externa e </a:t>
            </a:r>
            <a:r>
              <a:rPr lang="pt-BR" sz="2000" dirty="0" err="1">
                <a:latin typeface="muli"/>
              </a:rPr>
              <a:t>inline</a:t>
            </a:r>
            <a:r>
              <a:rPr lang="pt-BR" sz="2000" dirty="0">
                <a:latin typeface="muli"/>
              </a:rPr>
              <a:t>. Vamos nos aprofundar nelas agora.</a:t>
            </a:r>
            <a:endParaRPr lang="pt-BR" sz="2000" b="0" i="0" dirty="0">
              <a:effectLst/>
              <a:latin typeface="muli"/>
            </a:endParaRPr>
          </a:p>
        </p:txBody>
      </p:sp>
    </p:spTree>
    <p:extLst>
      <p:ext uri="{BB962C8B-B14F-4D97-AF65-F5344CB8AC3E}">
        <p14:creationId xmlns:p14="http://schemas.microsoft.com/office/powerpoint/2010/main" val="3950610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3" name="Imagem 2"/>
          <p:cNvPicPr>
            <a:picLocks noChangeAspect="1"/>
          </p:cNvPicPr>
          <p:nvPr/>
        </p:nvPicPr>
        <p:blipFill>
          <a:blip r:embed="rId2"/>
          <a:stretch>
            <a:fillRect/>
          </a:stretch>
        </p:blipFill>
        <p:spPr>
          <a:xfrm>
            <a:off x="1050029" y="447134"/>
            <a:ext cx="9819637" cy="5915030"/>
          </a:xfrm>
          <a:prstGeom prst="rect">
            <a:avLst/>
          </a:prstGeom>
        </p:spPr>
      </p:pic>
    </p:spTree>
    <p:extLst>
      <p:ext uri="{BB962C8B-B14F-4D97-AF65-F5344CB8AC3E}">
        <p14:creationId xmlns:p14="http://schemas.microsoft.com/office/powerpoint/2010/main" val="3817098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705443" y="423721"/>
            <a:ext cx="8726444" cy="5977080"/>
          </a:xfrm>
          <a:prstGeom prst="rect">
            <a:avLst/>
          </a:prstGeom>
        </p:spPr>
      </p:pic>
    </p:spTree>
    <p:extLst>
      <p:ext uri="{BB962C8B-B14F-4D97-AF65-F5344CB8AC3E}">
        <p14:creationId xmlns:p14="http://schemas.microsoft.com/office/powerpoint/2010/main" val="3696858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3" name="Imagem 2"/>
          <p:cNvPicPr>
            <a:picLocks noChangeAspect="1"/>
          </p:cNvPicPr>
          <p:nvPr/>
        </p:nvPicPr>
        <p:blipFill>
          <a:blip r:embed="rId2"/>
          <a:stretch>
            <a:fillRect/>
          </a:stretch>
        </p:blipFill>
        <p:spPr>
          <a:xfrm>
            <a:off x="1877632" y="241672"/>
            <a:ext cx="8361071" cy="6396723"/>
          </a:xfrm>
          <a:prstGeom prst="rect">
            <a:avLst/>
          </a:prstGeom>
        </p:spPr>
      </p:pic>
    </p:spTree>
    <p:extLst>
      <p:ext uri="{BB962C8B-B14F-4D97-AF65-F5344CB8AC3E}">
        <p14:creationId xmlns:p14="http://schemas.microsoft.com/office/powerpoint/2010/main" val="196244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810756" y="561102"/>
            <a:ext cx="8634010" cy="5583592"/>
          </a:xfrm>
          <a:prstGeom prst="rect">
            <a:avLst/>
          </a:prstGeom>
        </p:spPr>
      </p:pic>
    </p:spTree>
    <p:extLst>
      <p:ext uri="{BB962C8B-B14F-4D97-AF65-F5344CB8AC3E}">
        <p14:creationId xmlns:p14="http://schemas.microsoft.com/office/powerpoint/2010/main" val="2390452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3" name="Imagem 2"/>
          <p:cNvPicPr>
            <a:picLocks noChangeAspect="1"/>
          </p:cNvPicPr>
          <p:nvPr/>
        </p:nvPicPr>
        <p:blipFill>
          <a:blip r:embed="rId2"/>
          <a:stretch>
            <a:fillRect/>
          </a:stretch>
        </p:blipFill>
        <p:spPr>
          <a:xfrm>
            <a:off x="1597650" y="291242"/>
            <a:ext cx="8722767" cy="6276983"/>
          </a:xfrm>
          <a:prstGeom prst="rect">
            <a:avLst/>
          </a:prstGeom>
        </p:spPr>
      </p:pic>
    </p:spTree>
    <p:extLst>
      <p:ext uri="{BB962C8B-B14F-4D97-AF65-F5344CB8AC3E}">
        <p14:creationId xmlns:p14="http://schemas.microsoft.com/office/powerpoint/2010/main" val="4280473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373948" y="319087"/>
            <a:ext cx="8869197" cy="6129985"/>
          </a:xfrm>
          <a:prstGeom prst="rect">
            <a:avLst/>
          </a:prstGeom>
        </p:spPr>
      </p:pic>
    </p:spTree>
    <p:extLst>
      <p:ext uri="{BB962C8B-B14F-4D97-AF65-F5344CB8AC3E}">
        <p14:creationId xmlns:p14="http://schemas.microsoft.com/office/powerpoint/2010/main" val="175073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448403" y="395823"/>
            <a:ext cx="8781862" cy="5911120"/>
          </a:xfrm>
          <a:prstGeom prst="rect">
            <a:avLst/>
          </a:prstGeom>
        </p:spPr>
      </p:pic>
    </p:spTree>
    <p:extLst>
      <p:ext uri="{BB962C8B-B14F-4D97-AF65-F5344CB8AC3E}">
        <p14:creationId xmlns:p14="http://schemas.microsoft.com/office/powerpoint/2010/main" val="3848344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488450" y="239734"/>
            <a:ext cx="8454040" cy="6334221"/>
          </a:xfrm>
          <a:prstGeom prst="rect">
            <a:avLst/>
          </a:prstGeom>
        </p:spPr>
      </p:pic>
    </p:spTree>
    <p:extLst>
      <p:ext uri="{BB962C8B-B14F-4D97-AF65-F5344CB8AC3E}">
        <p14:creationId xmlns:p14="http://schemas.microsoft.com/office/powerpoint/2010/main" val="60990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443104" y="372011"/>
            <a:ext cx="8795599" cy="6048625"/>
          </a:xfrm>
          <a:prstGeom prst="rect">
            <a:avLst/>
          </a:prstGeom>
        </p:spPr>
      </p:pic>
    </p:spTree>
    <p:extLst>
      <p:ext uri="{BB962C8B-B14F-4D97-AF65-F5344CB8AC3E}">
        <p14:creationId xmlns:p14="http://schemas.microsoft.com/office/powerpoint/2010/main" val="2396194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239859" y="413464"/>
            <a:ext cx="9037481" cy="6189305"/>
          </a:xfrm>
          <a:prstGeom prst="rect">
            <a:avLst/>
          </a:prstGeom>
        </p:spPr>
      </p:pic>
    </p:spTree>
    <p:extLst>
      <p:ext uri="{BB962C8B-B14F-4D97-AF65-F5344CB8AC3E}">
        <p14:creationId xmlns:p14="http://schemas.microsoft.com/office/powerpoint/2010/main" val="3788044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10" name="Retângulo 9"/>
          <p:cNvSpPr/>
          <p:nvPr/>
        </p:nvSpPr>
        <p:spPr>
          <a:xfrm>
            <a:off x="583988" y="699189"/>
            <a:ext cx="10955481" cy="2800767"/>
          </a:xfrm>
          <a:prstGeom prst="rect">
            <a:avLst/>
          </a:prstGeom>
        </p:spPr>
        <p:txBody>
          <a:bodyPr wrap="square">
            <a:spAutoFit/>
          </a:bodyPr>
          <a:lstStyle/>
          <a:p>
            <a:r>
              <a:rPr lang="pt-BR" sz="3600" b="1" dirty="0">
                <a:latin typeface="muli"/>
              </a:rPr>
              <a:t>CSS </a:t>
            </a:r>
            <a:r>
              <a:rPr lang="pt-BR" sz="3600" b="1" dirty="0" smtClean="0">
                <a:latin typeface="muli"/>
              </a:rPr>
              <a:t>Interno</a:t>
            </a:r>
          </a:p>
          <a:p>
            <a:endParaRPr lang="pt-BR" sz="2000" b="1" dirty="0">
              <a:latin typeface="muli"/>
            </a:endParaRPr>
          </a:p>
          <a:p>
            <a:r>
              <a:rPr lang="pt-BR" sz="2000" dirty="0">
                <a:latin typeface="muli"/>
              </a:rPr>
              <a:t>O CSS interno ou incorporado requer que você adicione a </a:t>
            </a:r>
            <a:r>
              <a:rPr lang="pt-BR" sz="2000" dirty="0" err="1">
                <a:latin typeface="muli"/>
              </a:rPr>
              <a:t>tags</a:t>
            </a:r>
            <a:r>
              <a:rPr lang="pt-BR" sz="2000" dirty="0">
                <a:latin typeface="muli"/>
              </a:rPr>
              <a:t> </a:t>
            </a:r>
            <a:r>
              <a:rPr lang="pt-BR" sz="2000" b="1" dirty="0">
                <a:latin typeface="muli"/>
              </a:rPr>
              <a:t>&lt;</a:t>
            </a:r>
            <a:r>
              <a:rPr lang="pt-BR" sz="2000" b="1" dirty="0" err="1">
                <a:latin typeface="muli"/>
              </a:rPr>
              <a:t>style</a:t>
            </a:r>
            <a:r>
              <a:rPr lang="pt-BR" sz="2000" b="1" dirty="0">
                <a:latin typeface="muli"/>
              </a:rPr>
              <a:t>&gt;</a:t>
            </a:r>
            <a:r>
              <a:rPr lang="pt-BR" sz="2000" dirty="0">
                <a:latin typeface="muli"/>
              </a:rPr>
              <a:t> na seção </a:t>
            </a:r>
            <a:r>
              <a:rPr lang="pt-BR" sz="2000" b="1" dirty="0">
                <a:latin typeface="muli"/>
              </a:rPr>
              <a:t>&lt;</a:t>
            </a:r>
            <a:r>
              <a:rPr lang="pt-BR" sz="2000" b="1" dirty="0" err="1">
                <a:latin typeface="muli"/>
              </a:rPr>
              <a:t>head</a:t>
            </a:r>
            <a:r>
              <a:rPr lang="pt-BR" sz="2000" b="1" dirty="0">
                <a:latin typeface="muli"/>
              </a:rPr>
              <a:t>&gt;</a:t>
            </a:r>
            <a:r>
              <a:rPr lang="pt-BR" sz="2000" dirty="0">
                <a:latin typeface="muli"/>
              </a:rPr>
              <a:t> do seu documento HTML</a:t>
            </a:r>
            <a:r>
              <a:rPr lang="pt-BR" sz="2000" dirty="0" smtClean="0">
                <a:latin typeface="muli"/>
              </a:rPr>
              <a:t>.</a:t>
            </a:r>
          </a:p>
          <a:p>
            <a:pPr algn="just"/>
            <a:endParaRPr lang="pt-BR" sz="2000" dirty="0">
              <a:latin typeface="muli"/>
            </a:endParaRPr>
          </a:p>
          <a:p>
            <a:pPr algn="just"/>
            <a:r>
              <a:rPr lang="pt-BR" sz="2000" dirty="0">
                <a:latin typeface="muli"/>
              </a:rPr>
              <a:t>Este estilo de CSS é um método efetivo de estilizar uma única página. Contudo, usar esse estilo em múltiplas páginas pode consumir muito tempo, já que você precisa definir as regras CSS para cada página do seu site.</a:t>
            </a:r>
            <a:endParaRPr lang="pt-BR" sz="2000" b="0" i="0" dirty="0">
              <a:effectLst/>
              <a:latin typeface="muli"/>
            </a:endParaRPr>
          </a:p>
        </p:txBody>
      </p:sp>
      <p:pic>
        <p:nvPicPr>
          <p:cNvPr id="2" name="Imagem 1"/>
          <p:cNvPicPr>
            <a:picLocks noChangeAspect="1"/>
          </p:cNvPicPr>
          <p:nvPr/>
        </p:nvPicPr>
        <p:blipFill>
          <a:blip r:embed="rId2"/>
          <a:stretch>
            <a:fillRect/>
          </a:stretch>
        </p:blipFill>
        <p:spPr>
          <a:xfrm>
            <a:off x="732284" y="3908738"/>
            <a:ext cx="4391025" cy="2286000"/>
          </a:xfrm>
          <a:prstGeom prst="rect">
            <a:avLst/>
          </a:prstGeom>
        </p:spPr>
      </p:pic>
    </p:spTree>
    <p:extLst>
      <p:ext uri="{BB962C8B-B14F-4D97-AF65-F5344CB8AC3E}">
        <p14:creationId xmlns:p14="http://schemas.microsoft.com/office/powerpoint/2010/main" val="371616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467453" y="308691"/>
            <a:ext cx="8608266" cy="6099130"/>
          </a:xfrm>
          <a:prstGeom prst="rect">
            <a:avLst/>
          </a:prstGeom>
        </p:spPr>
      </p:pic>
    </p:spTree>
    <p:extLst>
      <p:ext uri="{BB962C8B-B14F-4D97-AF65-F5344CB8AC3E}">
        <p14:creationId xmlns:p14="http://schemas.microsoft.com/office/powerpoint/2010/main" val="1373143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394941" y="277492"/>
            <a:ext cx="8199820" cy="6309442"/>
          </a:xfrm>
          <a:prstGeom prst="rect">
            <a:avLst/>
          </a:prstGeom>
        </p:spPr>
      </p:pic>
    </p:spTree>
    <p:extLst>
      <p:ext uri="{BB962C8B-B14F-4D97-AF65-F5344CB8AC3E}">
        <p14:creationId xmlns:p14="http://schemas.microsoft.com/office/powerpoint/2010/main" val="1540673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663990" y="372883"/>
            <a:ext cx="8623299" cy="5744582"/>
          </a:xfrm>
          <a:prstGeom prst="rect">
            <a:avLst/>
          </a:prstGeom>
        </p:spPr>
      </p:pic>
    </p:spTree>
    <p:extLst>
      <p:ext uri="{BB962C8B-B14F-4D97-AF65-F5344CB8AC3E}">
        <p14:creationId xmlns:p14="http://schemas.microsoft.com/office/powerpoint/2010/main" val="3454348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3" name="Imagem 2"/>
          <p:cNvPicPr>
            <a:picLocks noChangeAspect="1"/>
          </p:cNvPicPr>
          <p:nvPr/>
        </p:nvPicPr>
        <p:blipFill>
          <a:blip r:embed="rId2"/>
          <a:stretch>
            <a:fillRect/>
          </a:stretch>
        </p:blipFill>
        <p:spPr>
          <a:xfrm>
            <a:off x="1611402" y="307282"/>
            <a:ext cx="8653060" cy="6301541"/>
          </a:xfrm>
          <a:prstGeom prst="rect">
            <a:avLst/>
          </a:prstGeom>
        </p:spPr>
      </p:pic>
    </p:spTree>
    <p:extLst>
      <p:ext uri="{BB962C8B-B14F-4D97-AF65-F5344CB8AC3E}">
        <p14:creationId xmlns:p14="http://schemas.microsoft.com/office/powerpoint/2010/main" val="3488012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328603" y="317342"/>
            <a:ext cx="8394946" cy="6115775"/>
          </a:xfrm>
          <a:prstGeom prst="rect">
            <a:avLst/>
          </a:prstGeom>
        </p:spPr>
      </p:pic>
    </p:spTree>
    <p:extLst>
      <p:ext uri="{BB962C8B-B14F-4D97-AF65-F5344CB8AC3E}">
        <p14:creationId xmlns:p14="http://schemas.microsoft.com/office/powerpoint/2010/main" val="3014852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648306" y="484527"/>
            <a:ext cx="8427413" cy="6138328"/>
          </a:xfrm>
          <a:prstGeom prst="rect">
            <a:avLst/>
          </a:prstGeom>
        </p:spPr>
      </p:pic>
    </p:spTree>
    <p:extLst>
      <p:ext uri="{BB962C8B-B14F-4D97-AF65-F5344CB8AC3E}">
        <p14:creationId xmlns:p14="http://schemas.microsoft.com/office/powerpoint/2010/main" val="1555003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518969" y="264419"/>
            <a:ext cx="8556750" cy="6216114"/>
          </a:xfrm>
          <a:prstGeom prst="rect">
            <a:avLst/>
          </a:prstGeom>
        </p:spPr>
      </p:pic>
    </p:spTree>
    <p:extLst>
      <p:ext uri="{BB962C8B-B14F-4D97-AF65-F5344CB8AC3E}">
        <p14:creationId xmlns:p14="http://schemas.microsoft.com/office/powerpoint/2010/main" val="3412325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628171" y="241479"/>
            <a:ext cx="8739322" cy="6308082"/>
          </a:xfrm>
          <a:prstGeom prst="rect">
            <a:avLst/>
          </a:prstGeom>
        </p:spPr>
      </p:pic>
    </p:spTree>
    <p:extLst>
      <p:ext uri="{BB962C8B-B14F-4D97-AF65-F5344CB8AC3E}">
        <p14:creationId xmlns:p14="http://schemas.microsoft.com/office/powerpoint/2010/main" val="2294958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551434" y="315934"/>
            <a:ext cx="8764543" cy="5234860"/>
          </a:xfrm>
          <a:prstGeom prst="rect">
            <a:avLst/>
          </a:prstGeom>
        </p:spPr>
      </p:pic>
      <p:pic>
        <p:nvPicPr>
          <p:cNvPr id="3" name="Imagem 2"/>
          <p:cNvPicPr>
            <a:picLocks noChangeAspect="1"/>
          </p:cNvPicPr>
          <p:nvPr/>
        </p:nvPicPr>
        <p:blipFill>
          <a:blip r:embed="rId3"/>
          <a:stretch>
            <a:fillRect/>
          </a:stretch>
        </p:blipFill>
        <p:spPr>
          <a:xfrm>
            <a:off x="1551433" y="3528863"/>
            <a:ext cx="7077411" cy="3057525"/>
          </a:xfrm>
          <a:prstGeom prst="rect">
            <a:avLst/>
          </a:prstGeom>
        </p:spPr>
      </p:pic>
    </p:spTree>
    <p:extLst>
      <p:ext uri="{BB962C8B-B14F-4D97-AF65-F5344CB8AC3E}">
        <p14:creationId xmlns:p14="http://schemas.microsoft.com/office/powerpoint/2010/main" val="113323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2726" y="0"/>
            <a:ext cx="9884816" cy="923368"/>
          </a:xfrm>
        </p:spPr>
        <p:txBody>
          <a:bodyPr>
            <a:normAutofit/>
          </a:bodyPr>
          <a:lstStyle/>
          <a:p>
            <a:r>
              <a:rPr lang="pt-BR" sz="3600" dirty="0" smtClean="0"/>
              <a:t>Ex. Utilizando </a:t>
            </a:r>
            <a:r>
              <a:rPr lang="pt-BR" sz="3600" dirty="0" smtClean="0"/>
              <a:t>o arquivo </a:t>
            </a:r>
            <a:r>
              <a:rPr lang="pt-BR" sz="3600" dirty="0" smtClean="0"/>
              <a:t>externo  estilo1.css</a:t>
            </a:r>
            <a:endParaRPr lang="en-US" sz="3600" dirty="0"/>
          </a:p>
        </p:txBody>
      </p:sp>
      <p:sp>
        <p:nvSpPr>
          <p:cNvPr id="6" name="Título 1"/>
          <p:cNvSpPr txBox="1">
            <a:spLocks/>
          </p:cNvSpPr>
          <p:nvPr/>
        </p:nvSpPr>
        <p:spPr>
          <a:xfrm>
            <a:off x="381675" y="1764405"/>
            <a:ext cx="10834869" cy="30042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FF0000"/>
                </a:solidFill>
                <a:latin typeface="Courier New"/>
                <a:cs typeface="Courier New"/>
              </a:rPr>
              <a:t>&lt;html</a:t>
            </a:r>
            <a:r>
              <a:rPr lang="en-US" sz="2000" b="1" dirty="0" smtClean="0">
                <a:solidFill>
                  <a:srgbClr val="FF0000"/>
                </a:solidFill>
                <a:latin typeface="Courier New"/>
                <a:cs typeface="Courier New"/>
              </a:rPr>
              <a:t>&gt;</a:t>
            </a:r>
            <a:endParaRPr lang="pt-BR" sz="2000" b="1" dirty="0" smtClean="0">
              <a:latin typeface="Courier New"/>
              <a:cs typeface="Courier New"/>
            </a:endParaRPr>
          </a:p>
          <a:p>
            <a:pPr algn="l"/>
            <a:r>
              <a:rPr lang="en-US" sz="2000" b="1" dirty="0" smtClean="0">
                <a:solidFill>
                  <a:schemeClr val="accent2"/>
                </a:solidFill>
                <a:latin typeface="Courier New"/>
                <a:cs typeface="Courier New"/>
              </a:rPr>
              <a:t>&lt;head&gt;  </a:t>
            </a:r>
            <a:endParaRPr lang="en-US" sz="2000" b="1" dirty="0">
              <a:solidFill>
                <a:schemeClr val="accent2"/>
              </a:solidFill>
              <a:latin typeface="Courier New"/>
              <a:cs typeface="Courier New"/>
            </a:endParaRPr>
          </a:p>
          <a:p>
            <a:pPr algn="l"/>
            <a:r>
              <a:rPr lang="en-US" sz="2000" b="1" dirty="0">
                <a:latin typeface="Courier New"/>
                <a:cs typeface="Courier New"/>
              </a:rPr>
              <a:t>&lt;link </a:t>
            </a:r>
            <a:r>
              <a:rPr lang="en-US" sz="2000" b="1" dirty="0" err="1" smtClean="0">
                <a:latin typeface="Courier New"/>
                <a:cs typeface="Courier New"/>
              </a:rPr>
              <a:t>rel</a:t>
            </a:r>
            <a:r>
              <a:rPr lang="en-US" sz="2000" b="1" dirty="0" smtClean="0">
                <a:latin typeface="Courier New"/>
                <a:cs typeface="Courier New"/>
              </a:rPr>
              <a:t>=“stylesheet” type=“text/</a:t>
            </a:r>
            <a:r>
              <a:rPr lang="en-US" sz="2000" b="1" dirty="0" err="1" smtClean="0">
                <a:latin typeface="Courier New"/>
                <a:cs typeface="Courier New"/>
              </a:rPr>
              <a:t>css</a:t>
            </a:r>
            <a:r>
              <a:rPr lang="en-US" sz="2000" b="1" dirty="0" smtClean="0">
                <a:latin typeface="Courier New"/>
                <a:cs typeface="Courier New"/>
              </a:rPr>
              <a:t>” </a:t>
            </a:r>
            <a:r>
              <a:rPr lang="en-US" sz="2000" b="1" dirty="0" err="1" smtClean="0">
                <a:latin typeface="Courier New"/>
                <a:cs typeface="Courier New"/>
              </a:rPr>
              <a:t>href</a:t>
            </a:r>
            <a:r>
              <a:rPr lang="en-US" sz="2000" b="1" dirty="0" smtClean="0">
                <a:latin typeface="Courier New"/>
                <a:cs typeface="Courier New"/>
              </a:rPr>
              <a:t>=“estilo1.css”&gt; </a:t>
            </a:r>
            <a:endParaRPr lang="en-US" sz="2000" b="1" dirty="0" smtClean="0">
              <a:solidFill>
                <a:schemeClr val="accent2"/>
              </a:solidFill>
              <a:latin typeface="Courier New"/>
              <a:cs typeface="Courier New"/>
            </a:endParaRPr>
          </a:p>
          <a:p>
            <a:pPr algn="l"/>
            <a:r>
              <a:rPr lang="en-US" sz="2000" b="1" dirty="0" smtClean="0">
                <a:solidFill>
                  <a:schemeClr val="accent2"/>
                </a:solidFill>
                <a:latin typeface="Courier New"/>
                <a:cs typeface="Courier New"/>
              </a:rPr>
              <a:t>&lt;/head&gt;</a:t>
            </a:r>
            <a:endParaRPr lang="en-US" sz="2000" b="1" dirty="0">
              <a:latin typeface="Courier New"/>
              <a:cs typeface="Courier New"/>
            </a:endParaRPr>
          </a:p>
          <a:p>
            <a:pPr algn="l"/>
            <a:r>
              <a:rPr lang="en-US" sz="2000" b="1" dirty="0">
                <a:latin typeface="Courier New"/>
                <a:cs typeface="Courier New"/>
              </a:rPr>
              <a:t>  </a:t>
            </a:r>
          </a:p>
          <a:p>
            <a:pPr algn="l"/>
            <a:r>
              <a:rPr lang="en-US" sz="2000" b="1" dirty="0" smtClean="0">
                <a:solidFill>
                  <a:schemeClr val="accent1"/>
                </a:solidFill>
                <a:latin typeface="Courier New"/>
                <a:cs typeface="Courier New"/>
              </a:rPr>
              <a:t>&lt;</a:t>
            </a:r>
            <a:r>
              <a:rPr lang="en-US" sz="2000" b="1" dirty="0">
                <a:solidFill>
                  <a:schemeClr val="accent1"/>
                </a:solidFill>
                <a:latin typeface="Courier New"/>
                <a:cs typeface="Courier New"/>
              </a:rPr>
              <a:t>body</a:t>
            </a:r>
            <a:r>
              <a:rPr lang="en-US" sz="2000" b="1" dirty="0" smtClean="0">
                <a:solidFill>
                  <a:schemeClr val="accent1"/>
                </a:solidFill>
                <a:latin typeface="Courier New"/>
                <a:cs typeface="Courier New"/>
              </a:rPr>
              <a:t>&gt;</a:t>
            </a:r>
            <a:r>
              <a:rPr lang="en-US" sz="2000" b="1" dirty="0" smtClean="0">
                <a:latin typeface="Courier New"/>
                <a:cs typeface="Courier New"/>
              </a:rPr>
              <a:t>  </a:t>
            </a:r>
            <a:endParaRPr lang="pt-BR" sz="2000" b="1" dirty="0" smtClean="0">
              <a:latin typeface="Courier New"/>
              <a:cs typeface="Courier New"/>
            </a:endParaRPr>
          </a:p>
          <a:p>
            <a:pPr algn="l"/>
            <a:r>
              <a:rPr lang="pt-BR" sz="2000" b="1" dirty="0">
                <a:latin typeface="Courier New"/>
                <a:cs typeface="Courier New"/>
              </a:rPr>
              <a:t> </a:t>
            </a:r>
            <a:r>
              <a:rPr lang="pt-BR" sz="2000" b="1" dirty="0" smtClean="0">
                <a:latin typeface="Courier New"/>
                <a:cs typeface="Courier New"/>
              </a:rPr>
              <a:t>         &lt;</a:t>
            </a:r>
            <a:r>
              <a:rPr lang="pt-BR" sz="2000" b="1" dirty="0" err="1" smtClean="0">
                <a:latin typeface="Courier New"/>
                <a:cs typeface="Courier New"/>
              </a:rPr>
              <a:t>p</a:t>
            </a:r>
            <a:r>
              <a:rPr lang="pt-BR" sz="2000" b="1" dirty="0" smtClean="0">
                <a:latin typeface="Courier New"/>
                <a:cs typeface="Courier New"/>
              </a:rPr>
              <a:t>&gt; Texto Formatado com CSS &lt;/</a:t>
            </a:r>
            <a:r>
              <a:rPr lang="pt-BR" sz="2000" b="1" dirty="0" err="1" smtClean="0">
                <a:latin typeface="Courier New"/>
                <a:cs typeface="Courier New"/>
              </a:rPr>
              <a:t>p</a:t>
            </a:r>
            <a:r>
              <a:rPr lang="pt-BR" sz="2000" b="1" dirty="0" smtClean="0">
                <a:latin typeface="Courier New"/>
                <a:cs typeface="Courier New"/>
              </a:rPr>
              <a:t>&gt;</a:t>
            </a:r>
          </a:p>
          <a:p>
            <a:pPr algn="l"/>
            <a:r>
              <a:rPr lang="pt-BR" sz="2000" b="1" dirty="0" smtClean="0">
                <a:latin typeface="Courier New"/>
                <a:cs typeface="Courier New"/>
              </a:rPr>
              <a:t>          &lt;</a:t>
            </a:r>
            <a:r>
              <a:rPr lang="pt-BR" sz="2000" b="1" dirty="0" err="1" smtClean="0">
                <a:latin typeface="Courier New"/>
                <a:cs typeface="Courier New"/>
              </a:rPr>
              <a:t>p</a:t>
            </a:r>
            <a:r>
              <a:rPr lang="pt-BR" sz="2000" b="1" dirty="0" smtClean="0">
                <a:latin typeface="Courier New"/>
                <a:cs typeface="Courier New"/>
              </a:rPr>
              <a:t> </a:t>
            </a:r>
            <a:r>
              <a:rPr lang="pt-BR" sz="2000" b="1" dirty="0" err="1" smtClean="0">
                <a:latin typeface="Courier New"/>
                <a:cs typeface="Courier New"/>
              </a:rPr>
              <a:t>class</a:t>
            </a:r>
            <a:r>
              <a:rPr lang="pt-BR" sz="2000" b="1" dirty="0" smtClean="0">
                <a:latin typeface="Courier New"/>
                <a:cs typeface="Courier New"/>
              </a:rPr>
              <a:t>=“verde”&gt; Texto utilizando a classe verde&lt;/</a:t>
            </a:r>
            <a:r>
              <a:rPr lang="pt-BR" sz="2000" b="1" dirty="0" err="1" smtClean="0">
                <a:latin typeface="Courier New"/>
                <a:cs typeface="Courier New"/>
              </a:rPr>
              <a:t>p</a:t>
            </a:r>
            <a:r>
              <a:rPr lang="pt-BR" sz="2000" b="1" dirty="0" smtClean="0">
                <a:latin typeface="Courier New"/>
                <a:cs typeface="Courier New"/>
              </a:rPr>
              <a:t>&gt;</a:t>
            </a:r>
            <a:endParaRPr lang="en-US" sz="2000" b="1" dirty="0" smtClean="0">
              <a:solidFill>
                <a:schemeClr val="accent1"/>
              </a:solidFill>
              <a:latin typeface="Courier New"/>
              <a:cs typeface="Courier New"/>
            </a:endParaRPr>
          </a:p>
          <a:p>
            <a:pPr algn="l"/>
            <a:r>
              <a:rPr lang="en-US" sz="2000" b="1" dirty="0" smtClean="0">
                <a:solidFill>
                  <a:schemeClr val="accent1"/>
                </a:solidFill>
                <a:latin typeface="Courier New"/>
                <a:cs typeface="Courier New"/>
              </a:rPr>
              <a:t>&lt;/</a:t>
            </a:r>
            <a:r>
              <a:rPr lang="en-US" sz="2000" b="1" dirty="0">
                <a:solidFill>
                  <a:schemeClr val="accent1"/>
                </a:solidFill>
                <a:latin typeface="Courier New"/>
                <a:cs typeface="Courier New"/>
              </a:rPr>
              <a:t>body&gt;</a:t>
            </a:r>
          </a:p>
          <a:p>
            <a:pPr algn="l"/>
            <a:endParaRPr lang="en-US" sz="2000" b="1" dirty="0">
              <a:latin typeface="Courier New"/>
              <a:cs typeface="Courier New"/>
            </a:endParaRPr>
          </a:p>
          <a:p>
            <a:pPr algn="l"/>
            <a:r>
              <a:rPr lang="en-US" sz="2000" b="1" dirty="0">
                <a:solidFill>
                  <a:srgbClr val="FF0000"/>
                </a:solidFill>
                <a:latin typeface="Courier New"/>
                <a:cs typeface="Courier New"/>
              </a:rPr>
              <a:t>&lt;/html&gt;</a:t>
            </a:r>
          </a:p>
          <a:p>
            <a:pPr algn="l"/>
            <a:endParaRPr lang="en-US" sz="2000" b="1" dirty="0">
              <a:latin typeface="Courier New"/>
              <a:cs typeface="Courier New"/>
            </a:endParaRPr>
          </a:p>
        </p:txBody>
      </p:sp>
      <p:sp>
        <p:nvSpPr>
          <p:cNvPr id="4" name="CaixaDeTexto 3"/>
          <p:cNvSpPr txBox="1"/>
          <p:nvPr/>
        </p:nvSpPr>
        <p:spPr>
          <a:xfrm>
            <a:off x="5462232" y="5050379"/>
            <a:ext cx="5754312" cy="1569660"/>
          </a:xfrm>
          <a:prstGeom prst="rect">
            <a:avLst/>
          </a:prstGeom>
          <a:noFill/>
          <a:ln w="38100">
            <a:solidFill>
              <a:srgbClr val="FF0000"/>
            </a:solidFill>
          </a:ln>
        </p:spPr>
        <p:txBody>
          <a:bodyPr wrap="square" rtlCol="0">
            <a:spAutoFit/>
          </a:bodyPr>
          <a:lstStyle/>
          <a:p>
            <a:r>
              <a:rPr lang="pt-BR" sz="2400" dirty="0" smtClean="0"/>
              <a:t>Arquivo  estilo1.css</a:t>
            </a:r>
          </a:p>
          <a:p>
            <a:endParaRPr lang="pt-BR" sz="2400" dirty="0"/>
          </a:p>
          <a:p>
            <a:r>
              <a:rPr lang="pt-BR" sz="2400" b="1" dirty="0" err="1">
                <a:latin typeface="Courier New"/>
                <a:cs typeface="Courier New"/>
              </a:rPr>
              <a:t>p</a:t>
            </a:r>
            <a:r>
              <a:rPr lang="pt-BR" sz="2400" b="1" dirty="0" smtClean="0">
                <a:latin typeface="Courier New"/>
                <a:cs typeface="Courier New"/>
              </a:rPr>
              <a:t> {color: </a:t>
            </a:r>
            <a:r>
              <a:rPr lang="pt-BR" sz="2400" b="1" dirty="0" err="1" smtClean="0">
                <a:latin typeface="Courier New"/>
                <a:cs typeface="Courier New"/>
              </a:rPr>
              <a:t>red</a:t>
            </a:r>
            <a:r>
              <a:rPr lang="pt-BR" sz="2400" b="1" dirty="0" smtClean="0">
                <a:latin typeface="Courier New"/>
                <a:cs typeface="Courier New"/>
              </a:rPr>
              <a:t>} </a:t>
            </a:r>
          </a:p>
          <a:p>
            <a:r>
              <a:rPr lang="pt-BR" sz="2400" b="1" dirty="0" smtClean="0">
                <a:latin typeface="Courier New"/>
                <a:cs typeface="Courier New"/>
              </a:rPr>
              <a:t>.verde {color: </a:t>
            </a:r>
            <a:r>
              <a:rPr lang="pt-BR" sz="2400" b="1" dirty="0" err="1" smtClean="0">
                <a:latin typeface="Courier New"/>
                <a:cs typeface="Courier New"/>
              </a:rPr>
              <a:t>green</a:t>
            </a:r>
            <a:r>
              <a:rPr lang="pt-BR" sz="2400" b="1" dirty="0" smtClean="0">
                <a:latin typeface="Courier New"/>
                <a:cs typeface="Courier New"/>
              </a:rPr>
              <a:t>}</a:t>
            </a:r>
          </a:p>
        </p:txBody>
      </p:sp>
      <p:sp>
        <p:nvSpPr>
          <p:cNvPr id="3" name="Seta em Curva para a Direita 2"/>
          <p:cNvSpPr/>
          <p:nvPr/>
        </p:nvSpPr>
        <p:spPr>
          <a:xfrm>
            <a:off x="3760631" y="3915177"/>
            <a:ext cx="1365161" cy="229243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2548062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2" name="Retângulo 1"/>
          <p:cNvSpPr/>
          <p:nvPr/>
        </p:nvSpPr>
        <p:spPr>
          <a:xfrm>
            <a:off x="663877" y="526892"/>
            <a:ext cx="7289175" cy="461665"/>
          </a:xfrm>
          <a:prstGeom prst="rect">
            <a:avLst/>
          </a:prstGeom>
        </p:spPr>
        <p:txBody>
          <a:bodyPr wrap="none">
            <a:spAutoFit/>
          </a:bodyPr>
          <a:lstStyle/>
          <a:p>
            <a:r>
              <a:rPr lang="pt-BR" sz="2400" dirty="0">
                <a:solidFill>
                  <a:srgbClr val="36344D"/>
                </a:solidFill>
                <a:latin typeface="muli"/>
              </a:rPr>
              <a:t>Confira abaixo como você pode usar o CSS interno:</a:t>
            </a:r>
            <a:endParaRPr lang="pt-BR" sz="2400" dirty="0"/>
          </a:p>
        </p:txBody>
      </p:sp>
      <p:pic>
        <p:nvPicPr>
          <p:cNvPr id="3" name="Imagem 2"/>
          <p:cNvPicPr>
            <a:picLocks noChangeAspect="1"/>
          </p:cNvPicPr>
          <p:nvPr/>
        </p:nvPicPr>
        <p:blipFill>
          <a:blip r:embed="rId2"/>
          <a:stretch>
            <a:fillRect/>
          </a:stretch>
        </p:blipFill>
        <p:spPr>
          <a:xfrm>
            <a:off x="1015913" y="1301028"/>
            <a:ext cx="8475817" cy="5395776"/>
          </a:xfrm>
          <a:prstGeom prst="rect">
            <a:avLst/>
          </a:prstGeom>
        </p:spPr>
      </p:pic>
    </p:spTree>
    <p:extLst>
      <p:ext uri="{BB962C8B-B14F-4D97-AF65-F5344CB8AC3E}">
        <p14:creationId xmlns:p14="http://schemas.microsoft.com/office/powerpoint/2010/main" val="3168575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1014" y="211807"/>
            <a:ext cx="9884816" cy="612441"/>
          </a:xfrm>
        </p:spPr>
        <p:txBody>
          <a:bodyPr>
            <a:normAutofit/>
          </a:bodyPr>
          <a:lstStyle/>
          <a:p>
            <a:r>
              <a:rPr lang="pt-BR" sz="3600" dirty="0" smtClean="0"/>
              <a:t>Ex. Alterando </a:t>
            </a:r>
            <a:r>
              <a:rPr lang="pt-BR" sz="3600" dirty="0" smtClean="0"/>
              <a:t>a cor do fundo de um parágrafo</a:t>
            </a:r>
            <a:endParaRPr lang="en-US" sz="3600" dirty="0"/>
          </a:p>
        </p:txBody>
      </p:sp>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Título 1"/>
          <p:cNvSpPr txBox="1">
            <a:spLocks/>
          </p:cNvSpPr>
          <p:nvPr/>
        </p:nvSpPr>
        <p:spPr>
          <a:xfrm>
            <a:off x="361244" y="1258486"/>
            <a:ext cx="11424356" cy="4097365"/>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rgbClr val="FF0000"/>
                </a:solidFill>
                <a:latin typeface="Courier New"/>
                <a:cs typeface="Courier New"/>
              </a:rPr>
              <a:t>&lt;html</a:t>
            </a:r>
            <a:r>
              <a:rPr lang="en-US" b="1" dirty="0" smtClean="0">
                <a:solidFill>
                  <a:srgbClr val="FF0000"/>
                </a:solidFill>
                <a:latin typeface="Courier New"/>
                <a:cs typeface="Courier New"/>
              </a:rPr>
              <a:t>&gt;</a:t>
            </a:r>
          </a:p>
          <a:p>
            <a:pPr algn="l"/>
            <a:endParaRPr lang="pt-BR" b="1" dirty="0" smtClean="0">
              <a:latin typeface="Courier New"/>
              <a:cs typeface="Courier New"/>
            </a:endParaRPr>
          </a:p>
          <a:p>
            <a:pPr algn="l"/>
            <a:r>
              <a:rPr lang="en-US" b="1" dirty="0" smtClean="0">
                <a:solidFill>
                  <a:schemeClr val="accent2"/>
                </a:solidFill>
                <a:latin typeface="Courier New"/>
                <a:cs typeface="Courier New"/>
              </a:rPr>
              <a:t>&lt;head&gt;  </a:t>
            </a:r>
          </a:p>
          <a:p>
            <a:pPr algn="l"/>
            <a:endParaRPr lang="en-US" b="1" dirty="0">
              <a:solidFill>
                <a:schemeClr val="accent2"/>
              </a:solidFill>
              <a:latin typeface="Courier New"/>
              <a:cs typeface="Courier New"/>
            </a:endParaRPr>
          </a:p>
          <a:p>
            <a:pPr algn="l"/>
            <a:r>
              <a:rPr lang="en-US" b="1" dirty="0">
                <a:latin typeface="Courier New"/>
                <a:cs typeface="Courier New"/>
              </a:rPr>
              <a:t>&lt;link </a:t>
            </a:r>
            <a:r>
              <a:rPr lang="en-US" b="1" dirty="0" err="1" smtClean="0">
                <a:latin typeface="Courier New"/>
                <a:cs typeface="Courier New"/>
              </a:rPr>
              <a:t>rel</a:t>
            </a:r>
            <a:r>
              <a:rPr lang="en-US" b="1" dirty="0" smtClean="0">
                <a:latin typeface="Courier New"/>
                <a:cs typeface="Courier New"/>
              </a:rPr>
              <a:t>=“stylesheet” type=“text/</a:t>
            </a:r>
            <a:r>
              <a:rPr lang="en-US" b="1" dirty="0" err="1" smtClean="0">
                <a:latin typeface="Courier New"/>
                <a:cs typeface="Courier New"/>
              </a:rPr>
              <a:t>css</a:t>
            </a:r>
            <a:r>
              <a:rPr lang="en-US" b="1" dirty="0" smtClean="0">
                <a:latin typeface="Courier New"/>
                <a:cs typeface="Courier New"/>
              </a:rPr>
              <a:t>” </a:t>
            </a:r>
            <a:r>
              <a:rPr lang="en-US" b="1" dirty="0" err="1" smtClean="0">
                <a:latin typeface="Courier New"/>
                <a:cs typeface="Courier New"/>
              </a:rPr>
              <a:t>href</a:t>
            </a:r>
            <a:r>
              <a:rPr lang="en-US" b="1" dirty="0" smtClean="0">
                <a:latin typeface="Courier New"/>
                <a:cs typeface="Courier New"/>
              </a:rPr>
              <a:t>=“estilo1.css”&gt; </a:t>
            </a:r>
            <a:endParaRPr lang="en-US" b="1" dirty="0" smtClean="0">
              <a:solidFill>
                <a:schemeClr val="accent2"/>
              </a:solidFill>
              <a:latin typeface="Courier New"/>
              <a:cs typeface="Courier New"/>
            </a:endParaRPr>
          </a:p>
          <a:p>
            <a:pPr algn="l"/>
            <a:endParaRPr lang="en-US" b="1" dirty="0" smtClean="0">
              <a:solidFill>
                <a:schemeClr val="accent2"/>
              </a:solidFill>
              <a:latin typeface="Courier New"/>
              <a:cs typeface="Courier New"/>
            </a:endParaRPr>
          </a:p>
          <a:p>
            <a:pPr algn="l"/>
            <a:r>
              <a:rPr lang="en-US" b="1" dirty="0" smtClean="0">
                <a:solidFill>
                  <a:schemeClr val="accent2"/>
                </a:solidFill>
                <a:latin typeface="Courier New"/>
                <a:cs typeface="Courier New"/>
              </a:rPr>
              <a:t>&lt;/head&gt;</a:t>
            </a:r>
            <a:endParaRPr lang="en-US" b="1" dirty="0">
              <a:latin typeface="Courier New"/>
              <a:cs typeface="Courier New"/>
            </a:endParaRPr>
          </a:p>
          <a:p>
            <a:pPr algn="l"/>
            <a:r>
              <a:rPr lang="en-US" b="1" dirty="0">
                <a:latin typeface="Courier New"/>
                <a:cs typeface="Courier New"/>
              </a:rPr>
              <a:t>  </a:t>
            </a:r>
          </a:p>
          <a:p>
            <a:pPr algn="l"/>
            <a:r>
              <a:rPr lang="en-US" b="1" dirty="0" smtClean="0">
                <a:solidFill>
                  <a:schemeClr val="accent1"/>
                </a:solidFill>
                <a:latin typeface="Courier New"/>
                <a:cs typeface="Courier New"/>
              </a:rPr>
              <a:t>&lt;</a:t>
            </a:r>
            <a:r>
              <a:rPr lang="en-US" b="1" dirty="0">
                <a:solidFill>
                  <a:schemeClr val="accent1"/>
                </a:solidFill>
                <a:latin typeface="Courier New"/>
                <a:cs typeface="Courier New"/>
              </a:rPr>
              <a:t>body</a:t>
            </a:r>
            <a:r>
              <a:rPr lang="en-US" b="1" dirty="0" smtClean="0">
                <a:solidFill>
                  <a:schemeClr val="accent1"/>
                </a:solidFill>
                <a:latin typeface="Courier New"/>
                <a:cs typeface="Courier New"/>
              </a:rPr>
              <a:t>&gt;</a:t>
            </a:r>
            <a:r>
              <a:rPr lang="en-US" b="1" dirty="0" smtClean="0">
                <a:latin typeface="Courier New"/>
                <a:cs typeface="Courier New"/>
              </a:rPr>
              <a:t>  </a:t>
            </a:r>
          </a:p>
          <a:p>
            <a:pPr algn="l"/>
            <a:r>
              <a:rPr lang="pt-BR" b="1" dirty="0">
                <a:latin typeface="Courier New"/>
                <a:cs typeface="Courier New"/>
              </a:rPr>
              <a:t> </a:t>
            </a:r>
            <a:r>
              <a:rPr lang="pt-BR" b="1" dirty="0" smtClean="0">
                <a:latin typeface="Courier New"/>
                <a:cs typeface="Courier New"/>
              </a:rPr>
              <a:t>      </a:t>
            </a:r>
          </a:p>
          <a:p>
            <a:pPr algn="l"/>
            <a:r>
              <a:rPr lang="pt-BR" b="1" dirty="0">
                <a:latin typeface="Courier New"/>
                <a:cs typeface="Courier New"/>
              </a:rPr>
              <a:t> </a:t>
            </a:r>
            <a:r>
              <a:rPr lang="pt-BR" b="1" dirty="0" smtClean="0">
                <a:latin typeface="Courier New"/>
                <a:cs typeface="Courier New"/>
              </a:rPr>
              <a:t>       </a:t>
            </a:r>
            <a:r>
              <a:rPr lang="pt-BR" sz="4900" b="1" dirty="0" smtClean="0">
                <a:latin typeface="Courier New"/>
                <a:cs typeface="Courier New"/>
              </a:rPr>
              <a:t>&lt;</a:t>
            </a:r>
            <a:r>
              <a:rPr lang="pt-BR" sz="4900" b="1" dirty="0" smtClean="0">
                <a:latin typeface="Courier New"/>
                <a:cs typeface="Courier New"/>
              </a:rPr>
              <a:t>p </a:t>
            </a:r>
            <a:r>
              <a:rPr lang="pt-BR" sz="4900" b="1" dirty="0" err="1" smtClean="0">
                <a:latin typeface="Courier New"/>
                <a:cs typeface="Courier New"/>
              </a:rPr>
              <a:t>class</a:t>
            </a:r>
            <a:r>
              <a:rPr lang="pt-BR" sz="4900" b="1" dirty="0" smtClean="0">
                <a:latin typeface="Courier New"/>
                <a:cs typeface="Courier New"/>
              </a:rPr>
              <a:t>=“</a:t>
            </a:r>
            <a:r>
              <a:rPr lang="pt-BR" sz="4900" b="1" dirty="0" err="1" smtClean="0">
                <a:latin typeface="Courier New"/>
                <a:cs typeface="Courier New"/>
              </a:rPr>
              <a:t>minhacor</a:t>
            </a:r>
            <a:r>
              <a:rPr lang="pt-BR" sz="4900" b="1" dirty="0" smtClean="0">
                <a:latin typeface="Courier New"/>
                <a:cs typeface="Courier New"/>
              </a:rPr>
              <a:t>”&gt; Texto  Formatado com CSS &lt;/p&gt; </a:t>
            </a:r>
          </a:p>
          <a:p>
            <a:pPr algn="l"/>
            <a:endParaRPr lang="pt-BR" sz="4900" b="1" dirty="0" smtClean="0">
              <a:latin typeface="Courier New"/>
              <a:cs typeface="Courier New"/>
            </a:endParaRPr>
          </a:p>
          <a:p>
            <a:pPr algn="l"/>
            <a:r>
              <a:rPr lang="pt-BR" sz="4900" b="1" dirty="0">
                <a:latin typeface="Courier New"/>
                <a:cs typeface="Courier New"/>
              </a:rPr>
              <a:t> </a:t>
            </a:r>
            <a:r>
              <a:rPr lang="pt-BR" sz="4900" b="1" dirty="0" smtClean="0">
                <a:latin typeface="Courier New"/>
                <a:cs typeface="Courier New"/>
              </a:rPr>
              <a:t>         &lt;</a:t>
            </a:r>
            <a:r>
              <a:rPr lang="pt-BR" sz="4900" b="1" dirty="0" err="1" smtClean="0">
                <a:latin typeface="Courier New"/>
                <a:cs typeface="Courier New"/>
              </a:rPr>
              <a:t>p</a:t>
            </a:r>
            <a:r>
              <a:rPr lang="pt-BR" sz="4900" b="1" dirty="0" smtClean="0">
                <a:latin typeface="Courier New"/>
                <a:cs typeface="Courier New"/>
              </a:rPr>
              <a:t> </a:t>
            </a:r>
            <a:r>
              <a:rPr lang="pt-BR" sz="4900" b="1" dirty="0" err="1" smtClean="0">
                <a:latin typeface="Courier New"/>
                <a:cs typeface="Courier New"/>
              </a:rPr>
              <a:t>class</a:t>
            </a:r>
            <a:r>
              <a:rPr lang="pt-BR" sz="4900" b="1" dirty="0" smtClean="0">
                <a:latin typeface="Courier New"/>
                <a:cs typeface="Courier New"/>
              </a:rPr>
              <a:t>=“</a:t>
            </a:r>
            <a:r>
              <a:rPr lang="pt-BR" sz="4900" b="1" dirty="0" err="1" smtClean="0">
                <a:latin typeface="Courier New"/>
                <a:cs typeface="Courier New"/>
              </a:rPr>
              <a:t>corfundo</a:t>
            </a:r>
            <a:r>
              <a:rPr lang="pt-BR" sz="4900" b="1" dirty="0" smtClean="0">
                <a:latin typeface="Courier New"/>
                <a:cs typeface="Courier New"/>
              </a:rPr>
              <a:t>”&gt;Este é um parágrafo com fundo AMARELO definido por você</a:t>
            </a:r>
            <a:r>
              <a:rPr lang="pt-BR" sz="4900" b="1" dirty="0">
                <a:latin typeface="Courier New"/>
                <a:cs typeface="Courier New"/>
              </a:rPr>
              <a:t> </a:t>
            </a:r>
            <a:r>
              <a:rPr lang="pt-BR" sz="4900" b="1" dirty="0" smtClean="0">
                <a:latin typeface="Courier New"/>
                <a:cs typeface="Courier New"/>
              </a:rPr>
              <a:t>&lt;/p&gt;</a:t>
            </a:r>
            <a:endParaRPr lang="en-US" sz="4900" b="1" dirty="0" smtClean="0">
              <a:latin typeface="Courier New"/>
              <a:cs typeface="Courier New"/>
            </a:endParaRPr>
          </a:p>
          <a:p>
            <a:pPr algn="l"/>
            <a:r>
              <a:rPr lang="en-US" b="1" dirty="0" smtClean="0">
                <a:solidFill>
                  <a:schemeClr val="accent1"/>
                </a:solidFill>
                <a:latin typeface="Courier New"/>
                <a:cs typeface="Courier New"/>
              </a:rPr>
              <a:t>      </a:t>
            </a:r>
          </a:p>
          <a:p>
            <a:pPr algn="l"/>
            <a:r>
              <a:rPr lang="en-US" b="1" dirty="0" smtClean="0">
                <a:solidFill>
                  <a:schemeClr val="accent1"/>
                </a:solidFill>
                <a:latin typeface="Courier New"/>
                <a:cs typeface="Courier New"/>
              </a:rPr>
              <a:t>&lt;/</a:t>
            </a:r>
            <a:r>
              <a:rPr lang="en-US" b="1" dirty="0">
                <a:solidFill>
                  <a:schemeClr val="accent1"/>
                </a:solidFill>
                <a:latin typeface="Courier New"/>
                <a:cs typeface="Courier New"/>
              </a:rPr>
              <a:t>body&gt;</a:t>
            </a:r>
          </a:p>
          <a:p>
            <a:pPr algn="l"/>
            <a:endParaRPr lang="en-US" b="1" dirty="0">
              <a:latin typeface="Courier New"/>
              <a:cs typeface="Courier New"/>
            </a:endParaRPr>
          </a:p>
          <a:p>
            <a:pPr algn="l"/>
            <a:r>
              <a:rPr lang="en-US" b="1" dirty="0">
                <a:solidFill>
                  <a:srgbClr val="FF0000"/>
                </a:solidFill>
                <a:latin typeface="Courier New"/>
                <a:cs typeface="Courier New"/>
              </a:rPr>
              <a:t>&lt;/html&gt;</a:t>
            </a:r>
          </a:p>
          <a:p>
            <a:pPr algn="l"/>
            <a:endParaRPr lang="en-US" b="1" dirty="0">
              <a:latin typeface="Courier New"/>
              <a:cs typeface="Courier New"/>
            </a:endParaRPr>
          </a:p>
        </p:txBody>
      </p:sp>
      <p:sp>
        <p:nvSpPr>
          <p:cNvPr id="7" name="CaixaDeTexto 6"/>
          <p:cNvSpPr txBox="1"/>
          <p:nvPr/>
        </p:nvSpPr>
        <p:spPr>
          <a:xfrm>
            <a:off x="6348310" y="5205696"/>
            <a:ext cx="4165243" cy="1323439"/>
          </a:xfrm>
          <a:prstGeom prst="rect">
            <a:avLst/>
          </a:prstGeom>
          <a:noFill/>
          <a:ln w="28575">
            <a:solidFill>
              <a:srgbClr val="FF0000"/>
            </a:solidFill>
          </a:ln>
        </p:spPr>
        <p:txBody>
          <a:bodyPr wrap="none" rtlCol="0">
            <a:spAutoFit/>
          </a:bodyPr>
          <a:lstStyle/>
          <a:p>
            <a:r>
              <a:rPr lang="pt-BR" sz="2000" dirty="0" smtClean="0"/>
              <a:t>Arquivo  estilo1.css</a:t>
            </a:r>
          </a:p>
          <a:p>
            <a:endParaRPr lang="pt-BR" sz="2000" dirty="0"/>
          </a:p>
          <a:p>
            <a:r>
              <a:rPr lang="pt-BR" sz="2000" dirty="0" smtClean="0"/>
              <a:t>.</a:t>
            </a:r>
            <a:r>
              <a:rPr lang="pt-BR" sz="2000" dirty="0" err="1" smtClean="0"/>
              <a:t>minhacor</a:t>
            </a:r>
            <a:r>
              <a:rPr lang="pt-BR" sz="2000" dirty="0" smtClean="0"/>
              <a:t>  {color: </a:t>
            </a:r>
            <a:r>
              <a:rPr lang="pt-BR" sz="2000" dirty="0" err="1" smtClean="0"/>
              <a:t>red</a:t>
            </a:r>
            <a:r>
              <a:rPr lang="pt-BR" sz="2000" dirty="0" smtClean="0"/>
              <a:t>} </a:t>
            </a:r>
          </a:p>
          <a:p>
            <a:r>
              <a:rPr lang="pt-BR" sz="2000" dirty="0" smtClean="0"/>
              <a:t>.</a:t>
            </a:r>
            <a:r>
              <a:rPr lang="pt-BR" sz="2000" dirty="0" err="1" smtClean="0"/>
              <a:t>corfundo</a:t>
            </a:r>
            <a:r>
              <a:rPr lang="pt-BR" sz="2000" dirty="0" smtClean="0"/>
              <a:t>   {background-color: </a:t>
            </a:r>
            <a:r>
              <a:rPr lang="pt-BR" sz="2000" dirty="0" err="1" smtClean="0"/>
              <a:t>yellow</a:t>
            </a:r>
            <a:r>
              <a:rPr lang="pt-BR" sz="2000" dirty="0" smtClean="0"/>
              <a:t>}</a:t>
            </a:r>
          </a:p>
        </p:txBody>
      </p:sp>
      <p:sp>
        <p:nvSpPr>
          <p:cNvPr id="8" name="Seta em Curva para a Direita 7"/>
          <p:cNvSpPr/>
          <p:nvPr/>
        </p:nvSpPr>
        <p:spPr>
          <a:xfrm>
            <a:off x="5127780" y="4474803"/>
            <a:ext cx="953037" cy="15969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868613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1248513" y="246911"/>
            <a:ext cx="9170495" cy="6045125"/>
          </a:xfrm>
          <a:prstGeom prst="rect">
            <a:avLst/>
          </a:prstGeom>
        </p:spPr>
      </p:pic>
    </p:spTree>
    <p:extLst>
      <p:ext uri="{BB962C8B-B14F-4D97-AF65-F5344CB8AC3E}">
        <p14:creationId xmlns:p14="http://schemas.microsoft.com/office/powerpoint/2010/main" val="3143213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5" name="Imagem 4"/>
          <p:cNvPicPr>
            <a:picLocks noChangeAspect="1"/>
          </p:cNvPicPr>
          <p:nvPr/>
        </p:nvPicPr>
        <p:blipFill>
          <a:blip r:embed="rId2"/>
          <a:stretch>
            <a:fillRect/>
          </a:stretch>
        </p:blipFill>
        <p:spPr>
          <a:xfrm>
            <a:off x="709947" y="401854"/>
            <a:ext cx="6888588" cy="6374514"/>
          </a:xfrm>
          <a:prstGeom prst="rect">
            <a:avLst/>
          </a:prstGeom>
        </p:spPr>
      </p:pic>
      <p:sp>
        <p:nvSpPr>
          <p:cNvPr id="6" name="Texto Explicativo em Seta para a Esquerda 5"/>
          <p:cNvSpPr/>
          <p:nvPr/>
        </p:nvSpPr>
        <p:spPr>
          <a:xfrm>
            <a:off x="3623403" y="2318197"/>
            <a:ext cx="3760631" cy="1235494"/>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smtClean="0"/>
              <a:t>CSS</a:t>
            </a:r>
            <a:endParaRPr lang="pt-BR" dirty="0"/>
          </a:p>
        </p:txBody>
      </p:sp>
      <p:sp>
        <p:nvSpPr>
          <p:cNvPr id="7" name="Texto Explicativo em Seta para a Esquerda 6"/>
          <p:cNvSpPr/>
          <p:nvPr/>
        </p:nvSpPr>
        <p:spPr>
          <a:xfrm>
            <a:off x="4767477" y="4904704"/>
            <a:ext cx="3760631" cy="1235494"/>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smtClean="0"/>
              <a:t>HTML</a:t>
            </a:r>
            <a:endParaRPr lang="pt-BR" dirty="0"/>
          </a:p>
        </p:txBody>
      </p:sp>
    </p:spTree>
    <p:extLst>
      <p:ext uri="{BB962C8B-B14F-4D97-AF65-F5344CB8AC3E}">
        <p14:creationId xmlns:p14="http://schemas.microsoft.com/office/powerpoint/2010/main" val="125488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541382" y="246710"/>
            <a:ext cx="7855644" cy="4840444"/>
          </a:xfrm>
          <a:prstGeom prst="rect">
            <a:avLst/>
          </a:prstGeom>
        </p:spPr>
      </p:pic>
      <p:sp>
        <p:nvSpPr>
          <p:cNvPr id="3" name="Retângulo 2"/>
          <p:cNvSpPr/>
          <p:nvPr/>
        </p:nvSpPr>
        <p:spPr>
          <a:xfrm>
            <a:off x="819956" y="5530720"/>
            <a:ext cx="9998298" cy="646331"/>
          </a:xfrm>
          <a:prstGeom prst="rect">
            <a:avLst/>
          </a:prstGeom>
        </p:spPr>
        <p:txBody>
          <a:bodyPr wrap="square">
            <a:spAutoFit/>
          </a:bodyPr>
          <a:lstStyle/>
          <a:p>
            <a:pPr>
              <a:buFont typeface="Arial" panose="020B0604020202020204" pitchFamily="34" charset="0"/>
              <a:buChar char="•"/>
            </a:pPr>
            <a:r>
              <a:rPr lang="pt-BR" dirty="0" smtClean="0">
                <a:solidFill>
                  <a:srgbClr val="FF0000"/>
                </a:solidFill>
                <a:latin typeface="muli"/>
              </a:rPr>
              <a:t> Não </a:t>
            </a:r>
            <a:r>
              <a:rPr lang="pt-BR" dirty="0">
                <a:solidFill>
                  <a:srgbClr val="FF0000"/>
                </a:solidFill>
                <a:latin typeface="muli"/>
              </a:rPr>
              <a:t>há necessidade de carregar vários arquivos. HTML e CSS podem estar no mesmo arquivo.</a:t>
            </a:r>
            <a:endParaRPr lang="pt-BR" b="0" i="0" dirty="0">
              <a:solidFill>
                <a:srgbClr val="FF0000"/>
              </a:solidFill>
              <a:effectLst/>
              <a:latin typeface="muli"/>
            </a:endParaRPr>
          </a:p>
        </p:txBody>
      </p:sp>
    </p:spTree>
    <p:extLst>
      <p:ext uri="{BB962C8B-B14F-4D97-AF65-F5344CB8AC3E}">
        <p14:creationId xmlns:p14="http://schemas.microsoft.com/office/powerpoint/2010/main" val="333578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5" name="Retângulo 4"/>
          <p:cNvSpPr/>
          <p:nvPr/>
        </p:nvSpPr>
        <p:spPr>
          <a:xfrm>
            <a:off x="510861" y="681755"/>
            <a:ext cx="10835425" cy="2462213"/>
          </a:xfrm>
          <a:prstGeom prst="rect">
            <a:avLst/>
          </a:prstGeom>
        </p:spPr>
        <p:txBody>
          <a:bodyPr wrap="square">
            <a:spAutoFit/>
          </a:bodyPr>
          <a:lstStyle/>
          <a:p>
            <a:r>
              <a:rPr lang="pt-BR" sz="3200" b="1" dirty="0">
                <a:latin typeface="muli"/>
              </a:rPr>
              <a:t>CSS </a:t>
            </a:r>
            <a:r>
              <a:rPr lang="pt-BR" sz="3200" b="1" dirty="0" smtClean="0">
                <a:latin typeface="muli"/>
              </a:rPr>
              <a:t>externo</a:t>
            </a:r>
          </a:p>
          <a:p>
            <a:endParaRPr lang="pt-BR" sz="3200" b="1" dirty="0">
              <a:latin typeface="muli"/>
            </a:endParaRPr>
          </a:p>
          <a:p>
            <a:r>
              <a:rPr lang="pt-BR" dirty="0">
                <a:latin typeface="muli"/>
              </a:rPr>
              <a:t>Com o CSS externo, você vai </a:t>
            </a:r>
            <a:r>
              <a:rPr lang="pt-BR" dirty="0" err="1">
                <a:latin typeface="muli"/>
              </a:rPr>
              <a:t>linkar</a:t>
            </a:r>
            <a:r>
              <a:rPr lang="pt-BR" dirty="0">
                <a:latin typeface="muli"/>
              </a:rPr>
              <a:t> as páginas da internet com um arquivo </a:t>
            </a:r>
            <a:r>
              <a:rPr lang="pt-BR" b="1" dirty="0">
                <a:latin typeface="muli"/>
              </a:rPr>
              <a:t>.</a:t>
            </a:r>
            <a:r>
              <a:rPr lang="pt-BR" b="1" dirty="0" err="1">
                <a:latin typeface="muli"/>
              </a:rPr>
              <a:t>css</a:t>
            </a:r>
            <a:r>
              <a:rPr lang="pt-BR" b="1" dirty="0">
                <a:latin typeface="muli"/>
              </a:rPr>
              <a:t> externo</a:t>
            </a:r>
            <a:r>
              <a:rPr lang="pt-BR" dirty="0">
                <a:latin typeface="muli"/>
              </a:rPr>
              <a:t>, que você pode criar usando qualquer editor de texto no seu </a:t>
            </a:r>
            <a:r>
              <a:rPr lang="pt-BR" dirty="0" smtClean="0">
                <a:latin typeface="muli"/>
              </a:rPr>
              <a:t>dispositivo.</a:t>
            </a:r>
          </a:p>
          <a:p>
            <a:endParaRPr lang="pt-BR" dirty="0">
              <a:latin typeface="muli"/>
            </a:endParaRPr>
          </a:p>
          <a:p>
            <a:r>
              <a:rPr lang="pt-BR" dirty="0">
                <a:latin typeface="muli"/>
              </a:rPr>
              <a:t>Este tipo de CSS é um método mais eficiente, especialmente se você está estilizando um site </a:t>
            </a:r>
            <a:r>
              <a:rPr lang="pt-BR" dirty="0" smtClean="0">
                <a:latin typeface="muli"/>
              </a:rPr>
              <a:t>grande.</a:t>
            </a:r>
          </a:p>
          <a:p>
            <a:r>
              <a:rPr lang="pt-BR" dirty="0" smtClean="0">
                <a:latin typeface="muli"/>
              </a:rPr>
              <a:t>Ao </a:t>
            </a:r>
            <a:r>
              <a:rPr lang="pt-BR" dirty="0">
                <a:latin typeface="muli"/>
              </a:rPr>
              <a:t>editar um arquivo </a:t>
            </a:r>
            <a:r>
              <a:rPr lang="pt-BR" b="1" dirty="0">
                <a:latin typeface="muli"/>
              </a:rPr>
              <a:t>.</a:t>
            </a:r>
            <a:r>
              <a:rPr lang="pt-BR" b="1" dirty="0" err="1">
                <a:latin typeface="muli"/>
              </a:rPr>
              <a:t>css</a:t>
            </a:r>
            <a:r>
              <a:rPr lang="pt-BR" dirty="0">
                <a:latin typeface="muli"/>
              </a:rPr>
              <a:t>, você pode modificar um site inteiro de uma só vez.</a:t>
            </a:r>
            <a:endParaRPr lang="pt-BR" b="0" i="0" dirty="0">
              <a:effectLst/>
              <a:latin typeface="muli"/>
            </a:endParaRPr>
          </a:p>
        </p:txBody>
      </p:sp>
      <p:sp>
        <p:nvSpPr>
          <p:cNvPr id="6" name="Retângulo 5"/>
          <p:cNvSpPr/>
          <p:nvPr/>
        </p:nvSpPr>
        <p:spPr>
          <a:xfrm>
            <a:off x="510861" y="3692191"/>
            <a:ext cx="11041488" cy="2308324"/>
          </a:xfrm>
          <a:prstGeom prst="rect">
            <a:avLst/>
          </a:prstGeom>
        </p:spPr>
        <p:txBody>
          <a:bodyPr wrap="square">
            <a:spAutoFit/>
          </a:bodyPr>
          <a:lstStyle/>
          <a:p>
            <a:r>
              <a:rPr lang="pt-BR" b="1" dirty="0">
                <a:latin typeface="muli"/>
              </a:rPr>
              <a:t>Vantagens de CSS Externo:</a:t>
            </a:r>
          </a:p>
          <a:p>
            <a:pPr>
              <a:buFont typeface="Arial" panose="020B0604020202020204" pitchFamily="34" charset="0"/>
              <a:buChar char="•"/>
            </a:pPr>
            <a:r>
              <a:rPr lang="pt-BR" dirty="0" smtClean="0">
                <a:latin typeface="muli"/>
              </a:rPr>
              <a:t> Como </a:t>
            </a:r>
            <a:r>
              <a:rPr lang="pt-BR" dirty="0">
                <a:latin typeface="muli"/>
              </a:rPr>
              <a:t>o código CSS está </a:t>
            </a:r>
            <a:r>
              <a:rPr lang="pt-BR" dirty="0" smtClean="0">
                <a:latin typeface="muli"/>
              </a:rPr>
              <a:t>no </a:t>
            </a:r>
            <a:r>
              <a:rPr lang="pt-BR" dirty="0">
                <a:latin typeface="muli"/>
              </a:rPr>
              <a:t>documento separado, os seus arquivos HTML terão uma estrutura mais limpa e serão menores</a:t>
            </a:r>
          </a:p>
          <a:p>
            <a:pPr>
              <a:buFont typeface="Arial" panose="020B0604020202020204" pitchFamily="34" charset="0"/>
              <a:buChar char="•"/>
            </a:pPr>
            <a:r>
              <a:rPr lang="pt-BR" dirty="0" smtClean="0">
                <a:latin typeface="muli"/>
              </a:rPr>
              <a:t> O </a:t>
            </a:r>
            <a:r>
              <a:rPr lang="pt-BR" dirty="0">
                <a:latin typeface="muli"/>
              </a:rPr>
              <a:t>mesmo arquivo </a:t>
            </a:r>
            <a:r>
              <a:rPr lang="pt-BR" b="1" dirty="0">
                <a:latin typeface="muli"/>
              </a:rPr>
              <a:t>.</a:t>
            </a:r>
            <a:r>
              <a:rPr lang="pt-BR" b="1" dirty="0" err="1">
                <a:latin typeface="muli"/>
              </a:rPr>
              <a:t>css</a:t>
            </a:r>
            <a:r>
              <a:rPr lang="pt-BR" dirty="0">
                <a:latin typeface="muli"/>
              </a:rPr>
              <a:t> pode ser usado em várias páginas</a:t>
            </a:r>
            <a:r>
              <a:rPr lang="pt-BR" dirty="0" smtClean="0">
                <a:latin typeface="muli"/>
              </a:rPr>
              <a:t>.</a:t>
            </a:r>
          </a:p>
          <a:p>
            <a:pPr>
              <a:buFont typeface="Arial" panose="020B0604020202020204" pitchFamily="34" charset="0"/>
              <a:buChar char="•"/>
            </a:pPr>
            <a:endParaRPr lang="pt-BR" dirty="0">
              <a:latin typeface="muli"/>
            </a:endParaRPr>
          </a:p>
          <a:p>
            <a:r>
              <a:rPr lang="pt-BR" b="1" dirty="0">
                <a:latin typeface="muli"/>
              </a:rPr>
              <a:t>Desvantagens de CSS Externo:</a:t>
            </a:r>
          </a:p>
          <a:p>
            <a:pPr>
              <a:buFont typeface="Arial" panose="020B0604020202020204" pitchFamily="34" charset="0"/>
              <a:buChar char="•"/>
            </a:pPr>
            <a:r>
              <a:rPr lang="pt-BR" dirty="0" smtClean="0">
                <a:latin typeface="muli"/>
              </a:rPr>
              <a:t> Até </a:t>
            </a:r>
            <a:r>
              <a:rPr lang="pt-BR" dirty="0">
                <a:latin typeface="muli"/>
              </a:rPr>
              <a:t>que o CSS externo seja carregado, a página pode não ser processada corretamente.</a:t>
            </a:r>
          </a:p>
          <a:p>
            <a:pPr>
              <a:buFont typeface="Arial" panose="020B0604020202020204" pitchFamily="34" charset="0"/>
              <a:buChar char="•"/>
            </a:pPr>
            <a:r>
              <a:rPr lang="pt-BR" dirty="0" smtClean="0">
                <a:latin typeface="muli"/>
              </a:rPr>
              <a:t> Fazer </a:t>
            </a:r>
            <a:r>
              <a:rPr lang="pt-BR" dirty="0">
                <a:latin typeface="muli"/>
              </a:rPr>
              <a:t>o upload ou links para múltiplos arquivos CSS pode aumentar o tempo de download do seu site.</a:t>
            </a:r>
            <a:endParaRPr lang="pt-BR" b="0" i="0" dirty="0">
              <a:effectLst/>
              <a:latin typeface="muli"/>
            </a:endParaRPr>
          </a:p>
        </p:txBody>
      </p:sp>
    </p:spTree>
    <p:extLst>
      <p:ext uri="{BB962C8B-B14F-4D97-AF65-F5344CB8AC3E}">
        <p14:creationId xmlns:p14="http://schemas.microsoft.com/office/powerpoint/2010/main" val="2712950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813045" y="301110"/>
            <a:ext cx="8021862" cy="6335822"/>
          </a:xfrm>
          <a:prstGeom prst="rect">
            <a:avLst/>
          </a:prstGeom>
        </p:spPr>
      </p:pic>
      <p:sp>
        <p:nvSpPr>
          <p:cNvPr id="6" name="Texto Explicativo em Seta para a Esquerda 5"/>
          <p:cNvSpPr/>
          <p:nvPr/>
        </p:nvSpPr>
        <p:spPr>
          <a:xfrm>
            <a:off x="7349617" y="5460643"/>
            <a:ext cx="4344400" cy="1176290"/>
          </a:xfrm>
          <a:prstGeom prst="lef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t>Comando para chamar arquivo externo</a:t>
            </a:r>
            <a:endParaRPr lang="pt-BR" sz="1100" dirty="0"/>
          </a:p>
        </p:txBody>
      </p:sp>
    </p:spTree>
    <p:extLst>
      <p:ext uri="{BB962C8B-B14F-4D97-AF65-F5344CB8AC3E}">
        <p14:creationId xmlns:p14="http://schemas.microsoft.com/office/powerpoint/2010/main" val="2478325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Retângulo 2"/>
          <p:cNvSpPr/>
          <p:nvPr/>
        </p:nvSpPr>
        <p:spPr>
          <a:xfrm>
            <a:off x="626772" y="474758"/>
            <a:ext cx="10783910" cy="3693319"/>
          </a:xfrm>
          <a:prstGeom prst="rect">
            <a:avLst/>
          </a:prstGeom>
        </p:spPr>
        <p:txBody>
          <a:bodyPr wrap="square">
            <a:spAutoFit/>
          </a:bodyPr>
          <a:lstStyle/>
          <a:p>
            <a:r>
              <a:rPr lang="pt-BR" sz="3600" b="1" dirty="0">
                <a:latin typeface="muli"/>
              </a:rPr>
              <a:t>CSS </a:t>
            </a:r>
            <a:r>
              <a:rPr lang="pt-BR" sz="3600" b="1" dirty="0" smtClean="0">
                <a:latin typeface="muli"/>
              </a:rPr>
              <a:t>Inline</a:t>
            </a:r>
          </a:p>
          <a:p>
            <a:endParaRPr lang="pt-BR" sz="3600" b="1" dirty="0">
              <a:latin typeface="muli"/>
            </a:endParaRPr>
          </a:p>
          <a:p>
            <a:r>
              <a:rPr lang="pt-BR" dirty="0">
                <a:latin typeface="muli"/>
              </a:rPr>
              <a:t>O CSS </a:t>
            </a:r>
            <a:r>
              <a:rPr lang="pt-BR" dirty="0" err="1">
                <a:latin typeface="muli"/>
              </a:rPr>
              <a:t>inline</a:t>
            </a:r>
            <a:r>
              <a:rPr lang="pt-BR" dirty="0">
                <a:latin typeface="muli"/>
              </a:rPr>
              <a:t> é usado para dar estilo a um elemento HTML específico. Para este estilo de </a:t>
            </a:r>
            <a:r>
              <a:rPr lang="pt-BR" dirty="0" smtClean="0">
                <a:latin typeface="muli"/>
              </a:rPr>
              <a:t>CSS </a:t>
            </a:r>
            <a:r>
              <a:rPr lang="pt-BR" dirty="0">
                <a:latin typeface="muli"/>
              </a:rPr>
              <a:t>você somente vai precisar adicionar o atributo </a:t>
            </a:r>
            <a:r>
              <a:rPr lang="pt-BR" b="1" dirty="0" err="1">
                <a:latin typeface="muli"/>
              </a:rPr>
              <a:t>style</a:t>
            </a:r>
            <a:r>
              <a:rPr lang="pt-BR" dirty="0">
                <a:latin typeface="muli"/>
              </a:rPr>
              <a:t> para cada </a:t>
            </a:r>
            <a:r>
              <a:rPr lang="pt-BR" dirty="0" err="1">
                <a:latin typeface="muli"/>
              </a:rPr>
              <a:t>tag</a:t>
            </a:r>
            <a:r>
              <a:rPr lang="pt-BR" dirty="0">
                <a:latin typeface="muli"/>
              </a:rPr>
              <a:t> HTML, sem usar os seletores</a:t>
            </a:r>
            <a:r>
              <a:rPr lang="pt-BR" dirty="0" smtClean="0">
                <a:latin typeface="muli"/>
              </a:rPr>
              <a:t>.</a:t>
            </a:r>
          </a:p>
          <a:p>
            <a:endParaRPr lang="pt-BR" dirty="0">
              <a:solidFill>
                <a:srgbClr val="FF0000"/>
              </a:solidFill>
              <a:latin typeface="muli"/>
            </a:endParaRPr>
          </a:p>
          <a:p>
            <a:pPr algn="just"/>
            <a:r>
              <a:rPr lang="pt-BR" dirty="0">
                <a:solidFill>
                  <a:srgbClr val="FF0000"/>
                </a:solidFill>
                <a:latin typeface="muli"/>
              </a:rPr>
              <a:t>Este tipo de CSS não é realmente recomendado, </a:t>
            </a:r>
            <a:r>
              <a:rPr lang="pt-BR" dirty="0">
                <a:latin typeface="muli"/>
              </a:rPr>
              <a:t>já que cada </a:t>
            </a:r>
            <a:r>
              <a:rPr lang="pt-BR" dirty="0" err="1">
                <a:latin typeface="muli"/>
              </a:rPr>
              <a:t>tag</a:t>
            </a:r>
            <a:r>
              <a:rPr lang="pt-BR" dirty="0">
                <a:latin typeface="muli"/>
              </a:rPr>
              <a:t> HTML precisa ser estilizada de maneira individual. Gerenciar o seu site pode se tornar uma tarefa bem difícil de você só usa o CSS </a:t>
            </a:r>
            <a:r>
              <a:rPr lang="pt-BR" dirty="0" err="1">
                <a:latin typeface="muli"/>
              </a:rPr>
              <a:t>inline</a:t>
            </a:r>
            <a:r>
              <a:rPr lang="pt-BR" dirty="0" smtClean="0">
                <a:latin typeface="muli"/>
              </a:rPr>
              <a:t>.</a:t>
            </a:r>
          </a:p>
          <a:p>
            <a:pPr algn="just"/>
            <a:endParaRPr lang="pt-BR" dirty="0">
              <a:latin typeface="muli"/>
            </a:endParaRPr>
          </a:p>
          <a:p>
            <a:pPr algn="just"/>
            <a:r>
              <a:rPr lang="pt-BR" dirty="0">
                <a:latin typeface="muli"/>
              </a:rPr>
              <a:t>Contudo, o CSS </a:t>
            </a:r>
            <a:r>
              <a:rPr lang="pt-BR" dirty="0" err="1">
                <a:latin typeface="muli"/>
              </a:rPr>
              <a:t>nline</a:t>
            </a:r>
            <a:r>
              <a:rPr lang="pt-BR" dirty="0">
                <a:latin typeface="muli"/>
              </a:rPr>
              <a:t> no HTML pode ser útil para algumas situações. Por exemplo, sem casos onde você não tem acesso aos arquivos CSS ou precisa aplicar estilos para um elemento único.</a:t>
            </a:r>
            <a:endParaRPr lang="pt-BR" b="0" i="0" dirty="0">
              <a:effectLst/>
              <a:latin typeface="muli"/>
            </a:endParaRPr>
          </a:p>
        </p:txBody>
      </p:sp>
    </p:spTree>
    <p:extLst>
      <p:ext uri="{BB962C8B-B14F-4D97-AF65-F5344CB8AC3E}">
        <p14:creationId xmlns:p14="http://schemas.microsoft.com/office/powerpoint/2010/main" val="1908943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31719" y="1974417"/>
            <a:ext cx="9144000" cy="15792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2" name="Imagem 1"/>
          <p:cNvPicPr>
            <a:picLocks noChangeAspect="1"/>
          </p:cNvPicPr>
          <p:nvPr/>
        </p:nvPicPr>
        <p:blipFill>
          <a:blip r:embed="rId2"/>
          <a:stretch>
            <a:fillRect/>
          </a:stretch>
        </p:blipFill>
        <p:spPr>
          <a:xfrm>
            <a:off x="606983" y="331766"/>
            <a:ext cx="9990061" cy="3441744"/>
          </a:xfrm>
          <a:prstGeom prst="rect">
            <a:avLst/>
          </a:prstGeom>
        </p:spPr>
      </p:pic>
      <p:sp>
        <p:nvSpPr>
          <p:cNvPr id="5" name="Retângulo 4"/>
          <p:cNvSpPr/>
          <p:nvPr/>
        </p:nvSpPr>
        <p:spPr>
          <a:xfrm>
            <a:off x="606983" y="3903680"/>
            <a:ext cx="11202944" cy="2585323"/>
          </a:xfrm>
          <a:prstGeom prst="rect">
            <a:avLst/>
          </a:prstGeom>
        </p:spPr>
        <p:txBody>
          <a:bodyPr wrap="square">
            <a:spAutoFit/>
          </a:bodyPr>
          <a:lstStyle/>
          <a:p>
            <a:r>
              <a:rPr lang="pt-BR" b="1" dirty="0" smtClean="0">
                <a:solidFill>
                  <a:srgbClr val="36344D"/>
                </a:solidFill>
                <a:latin typeface="muli"/>
              </a:rPr>
              <a:t>Vantagens</a:t>
            </a:r>
            <a:r>
              <a:rPr lang="pt-BR" b="1" dirty="0">
                <a:solidFill>
                  <a:srgbClr val="36344D"/>
                </a:solidFill>
                <a:latin typeface="muli"/>
              </a:rPr>
              <a:t> :</a:t>
            </a:r>
            <a:endParaRPr lang="pt-BR" dirty="0">
              <a:solidFill>
                <a:srgbClr val="36344D"/>
              </a:solidFill>
              <a:latin typeface="muli"/>
            </a:endParaRPr>
          </a:p>
          <a:p>
            <a:pPr>
              <a:buFont typeface="Arial" panose="020B0604020202020204" pitchFamily="34" charset="0"/>
              <a:buChar char="•"/>
            </a:pPr>
            <a:r>
              <a:rPr lang="pt-BR" dirty="0" smtClean="0">
                <a:solidFill>
                  <a:srgbClr val="36344D"/>
                </a:solidFill>
                <a:latin typeface="muli"/>
              </a:rPr>
              <a:t> Você </a:t>
            </a:r>
            <a:r>
              <a:rPr lang="pt-BR" dirty="0">
                <a:solidFill>
                  <a:srgbClr val="36344D"/>
                </a:solidFill>
                <a:latin typeface="muli"/>
              </a:rPr>
              <a:t>pode inserir elementos CSS de maneira fácil e rápida numa página HTML. É por isso que esse método é útil para testar e </a:t>
            </a:r>
            <a:r>
              <a:rPr lang="pt-BR" dirty="0" err="1">
                <a:solidFill>
                  <a:srgbClr val="36344D"/>
                </a:solidFill>
                <a:latin typeface="muli"/>
              </a:rPr>
              <a:t>pré</a:t>
            </a:r>
            <a:r>
              <a:rPr lang="pt-BR" dirty="0">
                <a:solidFill>
                  <a:srgbClr val="36344D"/>
                </a:solidFill>
                <a:latin typeface="muli"/>
              </a:rPr>
              <a:t>-visualizar mudanças, assim como executar correções rápidas no seu site.</a:t>
            </a:r>
          </a:p>
          <a:p>
            <a:pPr>
              <a:buFont typeface="Arial" panose="020B0604020202020204" pitchFamily="34" charset="0"/>
              <a:buChar char="•"/>
            </a:pPr>
            <a:r>
              <a:rPr lang="pt-BR" dirty="0" smtClean="0">
                <a:solidFill>
                  <a:srgbClr val="36344D"/>
                </a:solidFill>
                <a:latin typeface="muli"/>
              </a:rPr>
              <a:t> Você </a:t>
            </a:r>
            <a:r>
              <a:rPr lang="pt-BR" dirty="0">
                <a:solidFill>
                  <a:srgbClr val="36344D"/>
                </a:solidFill>
                <a:latin typeface="muli"/>
              </a:rPr>
              <a:t>não precisa criar e fazer upload de um documento separado como no estilo externo</a:t>
            </a:r>
            <a:r>
              <a:rPr lang="pt-BR" dirty="0" smtClean="0">
                <a:solidFill>
                  <a:srgbClr val="36344D"/>
                </a:solidFill>
                <a:latin typeface="muli"/>
              </a:rPr>
              <a:t>.</a:t>
            </a:r>
          </a:p>
          <a:p>
            <a:pPr>
              <a:buFont typeface="Arial" panose="020B0604020202020204" pitchFamily="34" charset="0"/>
              <a:buChar char="•"/>
            </a:pPr>
            <a:endParaRPr lang="pt-BR" dirty="0">
              <a:solidFill>
                <a:srgbClr val="36344D"/>
              </a:solidFill>
              <a:latin typeface="muli"/>
            </a:endParaRPr>
          </a:p>
          <a:p>
            <a:r>
              <a:rPr lang="pt-BR" b="1" dirty="0">
                <a:solidFill>
                  <a:srgbClr val="36344D"/>
                </a:solidFill>
                <a:latin typeface="muli"/>
              </a:rPr>
              <a:t>Desvantagens </a:t>
            </a:r>
            <a:r>
              <a:rPr lang="pt-BR" b="1" dirty="0" smtClean="0">
                <a:solidFill>
                  <a:srgbClr val="36344D"/>
                </a:solidFill>
                <a:latin typeface="muli"/>
              </a:rPr>
              <a:t>:</a:t>
            </a:r>
            <a:endParaRPr lang="pt-BR" dirty="0">
              <a:solidFill>
                <a:srgbClr val="36344D"/>
              </a:solidFill>
              <a:latin typeface="muli"/>
            </a:endParaRPr>
          </a:p>
          <a:p>
            <a:pPr>
              <a:buFont typeface="Arial" panose="020B0604020202020204" pitchFamily="34" charset="0"/>
              <a:buChar char="•"/>
            </a:pPr>
            <a:r>
              <a:rPr lang="pt-BR" dirty="0" smtClean="0">
                <a:solidFill>
                  <a:srgbClr val="36344D"/>
                </a:solidFill>
                <a:latin typeface="muli"/>
              </a:rPr>
              <a:t> Adicionar </a:t>
            </a:r>
            <a:r>
              <a:rPr lang="pt-BR" dirty="0">
                <a:solidFill>
                  <a:srgbClr val="36344D"/>
                </a:solidFill>
                <a:latin typeface="muli"/>
              </a:rPr>
              <a:t>regras CSS para cada elemento HTML consome muito tempo e faz a sua estrutura HTML ficar bagunçada.</a:t>
            </a:r>
          </a:p>
          <a:p>
            <a:pPr>
              <a:buFont typeface="Arial" panose="020B0604020202020204" pitchFamily="34" charset="0"/>
              <a:buChar char="•"/>
            </a:pPr>
            <a:r>
              <a:rPr lang="pt-BR" dirty="0" smtClean="0">
                <a:solidFill>
                  <a:srgbClr val="36344D"/>
                </a:solidFill>
                <a:latin typeface="muli"/>
              </a:rPr>
              <a:t> Estilizar </a:t>
            </a:r>
            <a:r>
              <a:rPr lang="pt-BR" dirty="0">
                <a:solidFill>
                  <a:srgbClr val="36344D"/>
                </a:solidFill>
                <a:latin typeface="muli"/>
              </a:rPr>
              <a:t>múltiplos elementos pode afetar o tamanho da sua página o tempo para download.</a:t>
            </a:r>
            <a:endParaRPr lang="pt-BR" b="0" i="0" dirty="0">
              <a:solidFill>
                <a:srgbClr val="36344D"/>
              </a:solidFill>
              <a:effectLst/>
              <a:latin typeface="muli"/>
            </a:endParaRPr>
          </a:p>
        </p:txBody>
      </p:sp>
    </p:spTree>
    <p:extLst>
      <p:ext uri="{BB962C8B-B14F-4D97-AF65-F5344CB8AC3E}">
        <p14:creationId xmlns:p14="http://schemas.microsoft.com/office/powerpoint/2010/main" val="4003682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2368</TotalTime>
  <Words>416</Words>
  <Application>Microsoft Office PowerPoint</Application>
  <PresentationFormat>Widescreen</PresentationFormat>
  <Paragraphs>82</Paragraphs>
  <Slides>31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31</vt:i4>
      </vt:variant>
    </vt:vector>
  </HeadingPairs>
  <TitlesOfParts>
    <vt:vector size="37" baseType="lpstr">
      <vt:lpstr>Arial</vt:lpstr>
      <vt:lpstr>Calibri</vt:lpstr>
      <vt:lpstr>Calibri Light</vt:lpstr>
      <vt:lpstr>Courier New</vt:lpstr>
      <vt:lpstr>muli</vt:lpstr>
      <vt:lpstr>Tema do Office</vt:lpstr>
      <vt:lpstr>Formatação com CSS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 Utilizando o arquivo externo  estilo1.css</vt:lpstr>
      <vt:lpstr>Ex. Alterando a cor do fundo de um parágrafo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Paulo Rodrigues</dc:creator>
  <cp:lastModifiedBy>Cristiane Pavei Fernandes</cp:lastModifiedBy>
  <cp:revision>116</cp:revision>
  <dcterms:created xsi:type="dcterms:W3CDTF">2014-12-29T18:02:07Z</dcterms:created>
  <dcterms:modified xsi:type="dcterms:W3CDTF">2021-09-08T17:51:01Z</dcterms:modified>
</cp:coreProperties>
</file>