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 id="2147483854" r:id="rId2"/>
  </p:sldMasterIdLst>
  <p:notesMasterIdLst>
    <p:notesMasterId r:id="rId21"/>
  </p:notesMasterIdLst>
  <p:sldIdLst>
    <p:sldId id="256" r:id="rId3"/>
    <p:sldId id="274" r:id="rId4"/>
    <p:sldId id="275" r:id="rId5"/>
    <p:sldId id="257"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97A"/>
    <a:srgbClr val="000000"/>
    <a:srgbClr val="C00000"/>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286" autoAdjust="0"/>
  </p:normalViewPr>
  <p:slideViewPr>
    <p:cSldViewPr snapToGrid="0">
      <p:cViewPr varScale="1">
        <p:scale>
          <a:sx n="72" d="100"/>
          <a:sy n="72" d="100"/>
        </p:scale>
        <p:origin x="1104" y="53"/>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6CC62-91F6-4FED-8232-866E9CDEFB88}" type="datetimeFigureOut">
              <a:rPr lang="de-DE" smtClean="0"/>
              <a:t>13.03.2018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29941-EB3E-4F0B-9DF2-5019FD8FDEBB}" type="slidenum">
              <a:rPr lang="de-DE" smtClean="0"/>
              <a:t>‹Nr.›</a:t>
            </a:fld>
            <a:endParaRPr lang="de-DE" dirty="0"/>
          </a:p>
        </p:txBody>
      </p:sp>
    </p:spTree>
    <p:extLst>
      <p:ext uri="{BB962C8B-B14F-4D97-AF65-F5344CB8AC3E}">
        <p14:creationId xmlns:p14="http://schemas.microsoft.com/office/powerpoint/2010/main" val="2745161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Hinter dem HTML-Konzept stecken tatsächlich drei Sprachen.</a:t>
            </a:r>
          </a:p>
          <a:p>
            <a:r>
              <a:rPr lang="de-DE" b="1" dirty="0"/>
              <a:t>HTML</a:t>
            </a:r>
            <a:r>
              <a:rPr lang="de-DE" dirty="0"/>
              <a:t> hat die Bezeichnung „Sprache“ sogar im Namen (</a:t>
            </a:r>
            <a:r>
              <a:rPr lang="de-DE" i="1" dirty="0"/>
              <a:t>Hyper Text Markup Language</a:t>
            </a:r>
            <a:r>
              <a:rPr lang="de-DE" dirty="0"/>
              <a:t>). </a:t>
            </a:r>
            <a:r>
              <a:rPr lang="de-DE" b="1" dirty="0"/>
              <a:t>HTML wird dazu benutzt, die Struktur der Seite festzulegen </a:t>
            </a:r>
            <a:r>
              <a:rPr lang="de-DE" dirty="0"/>
              <a:t>– welches Element liegt innerhalb eines anderen Elements? Welches Element kommt vor oder nach einem anderen Element? Das geschieht mit Hilfe der Tags, beispielsweise &lt;div&gt;. Weiters befindet sich in unserem HTML-Dokument auch der eigentliche Text, der auf der Seite dargestellt werden soll, innerhalb der strukturierenden Elemente, sowie Metainformationen für den Browser.</a:t>
            </a:r>
          </a:p>
          <a:p>
            <a:endParaRPr lang="de-DE" dirty="0"/>
          </a:p>
          <a:p>
            <a:r>
              <a:rPr lang="de-DE" dirty="0"/>
              <a:t>Bei </a:t>
            </a:r>
            <a:r>
              <a:rPr lang="de-DE" b="1" dirty="0"/>
              <a:t>CSS</a:t>
            </a:r>
            <a:r>
              <a:rPr lang="de-DE" dirty="0"/>
              <a:t> dreht sich alles rund ums Styling der Seite (</a:t>
            </a:r>
            <a:r>
              <a:rPr lang="de-DE" i="1" dirty="0"/>
              <a:t>Cascading Style Sheets</a:t>
            </a:r>
            <a:r>
              <a:rPr lang="de-DE" dirty="0"/>
              <a:t>). Farben, Größen, Positionierungen von Elementen und auch sonst (fast) alles, was mit der Darstellung der Seite zu tun hat, werden über CSS definiert. </a:t>
            </a:r>
            <a:r>
              <a:rPr lang="de-DE" b="1" dirty="0"/>
              <a:t>CSS ist für das optische Erscheinungsbild der Seite verantwortlich.</a:t>
            </a:r>
          </a:p>
          <a:p>
            <a:endParaRPr lang="de-DE" b="1" dirty="0"/>
          </a:p>
          <a:p>
            <a:r>
              <a:rPr lang="de-DE" b="1" dirty="0"/>
              <a:t>JavaScript</a:t>
            </a:r>
            <a:r>
              <a:rPr lang="de-DE" b="0" dirty="0"/>
              <a:t> schließlich ist eine Programmiersprache. Soll zum Beispiel ein Ereignis aufgrund eines Klicks auf einen Button ausgelöst werden, oder will man dem Benutzer erlauben, mit der Seite zu interagieren, dann kommt JavaScript zum Einsatz. </a:t>
            </a:r>
            <a:r>
              <a:rPr lang="de-DE" b="1" dirty="0"/>
              <a:t>JS ist für die Funktionalität und die Interaktivität der Seite zuständig.</a:t>
            </a:r>
          </a:p>
        </p:txBody>
      </p:sp>
      <p:sp>
        <p:nvSpPr>
          <p:cNvPr id="4" name="Foliennummernplatzhalter 3"/>
          <p:cNvSpPr>
            <a:spLocks noGrp="1"/>
          </p:cNvSpPr>
          <p:nvPr>
            <p:ph type="sldNum" sz="quarter" idx="10"/>
          </p:nvPr>
        </p:nvSpPr>
        <p:spPr/>
        <p:txBody>
          <a:bodyPr/>
          <a:lstStyle/>
          <a:p>
            <a:fld id="{B7BA9D85-5B28-4E82-A5DE-A308394DB913}" type="slidenum">
              <a:rPr lang="de-DE" smtClean="0"/>
              <a:t>3</a:t>
            </a:fld>
            <a:endParaRPr lang="de-DE" dirty="0"/>
          </a:p>
        </p:txBody>
      </p:sp>
    </p:spTree>
    <p:extLst>
      <p:ext uri="{BB962C8B-B14F-4D97-AF65-F5344CB8AC3E}">
        <p14:creationId xmlns:p14="http://schemas.microsoft.com/office/powerpoint/2010/main" val="102923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a:t>
            </a:fld>
            <a:endParaRPr lang="de-DE" dirty="0"/>
          </a:p>
        </p:txBody>
      </p:sp>
    </p:spTree>
    <p:extLst>
      <p:ext uri="{BB962C8B-B14F-4D97-AF65-F5344CB8AC3E}">
        <p14:creationId xmlns:p14="http://schemas.microsoft.com/office/powerpoint/2010/main" val="317932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nicht-semantischen Elementen wie beispielsweise &lt;div&gt; oder &lt;p&gt; definieren semantische Elemente ihren Inhalt. Auch &lt;form&gt; und &lt;table&gt; gehören zu den semantischen Elementen.</a:t>
            </a:r>
          </a:p>
        </p:txBody>
      </p:sp>
      <p:sp>
        <p:nvSpPr>
          <p:cNvPr id="4" name="Foliennummernplatzhalter 3"/>
          <p:cNvSpPr>
            <a:spLocks noGrp="1"/>
          </p:cNvSpPr>
          <p:nvPr>
            <p:ph type="sldNum" sz="quarter" idx="10"/>
          </p:nvPr>
        </p:nvSpPr>
        <p:spPr/>
        <p:txBody>
          <a:bodyPr/>
          <a:lstStyle/>
          <a:p>
            <a:fld id="{B41AC6A7-2A7E-4C86-8B73-25F63C00C19F}" type="slidenum">
              <a:rPr lang="de-DE" smtClean="0"/>
              <a:t>9</a:t>
            </a:fld>
            <a:endParaRPr lang="de-DE" dirty="0"/>
          </a:p>
        </p:txBody>
      </p:sp>
    </p:spTree>
    <p:extLst>
      <p:ext uri="{BB962C8B-B14F-4D97-AF65-F5344CB8AC3E}">
        <p14:creationId xmlns:p14="http://schemas.microsoft.com/office/powerpoint/2010/main" val="340003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Mit HTML5 kamen zwei neue Tags, die &lt;b&gt; und &lt;i&gt; mehr oder weniger ersetzen sollen, obwohl &lt;b&gt; und &lt;i&gt; nach wie vor funktionieren.</a:t>
            </a:r>
          </a:p>
          <a:p>
            <a:r>
              <a:rPr lang="de-DE" dirty="0"/>
              <a:t>    &lt;strong&gt; wird vom Browser per Default fettgedruckt dargestellt, &lt;em&gt; kursiv – allerdings lassen sich diese beiden Tags mittels CSS stylen, so dass der Designer selbst entscheiden kann, wie Betonungen auf der Seite aussehen sollen. Das erleichtert auch Änderungen im Styling.</a:t>
            </a:r>
          </a:p>
        </p:txBody>
      </p:sp>
      <p:sp>
        <p:nvSpPr>
          <p:cNvPr id="4" name="Foliennummernplatzhalter 3"/>
          <p:cNvSpPr>
            <a:spLocks noGrp="1"/>
          </p:cNvSpPr>
          <p:nvPr>
            <p:ph type="sldNum" sz="quarter" idx="10"/>
          </p:nvPr>
        </p:nvSpPr>
        <p:spPr/>
        <p:txBody>
          <a:bodyPr/>
          <a:lstStyle/>
          <a:p>
            <a:fld id="{1D129941-EB3E-4F0B-9DF2-5019FD8FDEBB}" type="slidenum">
              <a:rPr lang="de-DE" smtClean="0"/>
              <a:t>14</a:t>
            </a:fld>
            <a:endParaRPr lang="de-DE" dirty="0"/>
          </a:p>
        </p:txBody>
      </p:sp>
    </p:spTree>
    <p:extLst>
      <p:ext uri="{BB962C8B-B14F-4D97-AF65-F5344CB8AC3E}">
        <p14:creationId xmlns:p14="http://schemas.microsoft.com/office/powerpoint/2010/main" val="134754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Übungsaufgabe: Füge der eben erstellten Seite mit semantischen Elementen eine </a:t>
            </a:r>
            <a:r>
              <a:rPr lang="de-DE" i="1" dirty="0"/>
              <a:t>unordered list </a:t>
            </a:r>
            <a:r>
              <a:rPr lang="de-DE" dirty="0"/>
              <a:t>im &lt;nav&gt;-Bereich hinzu.</a:t>
            </a:r>
          </a:p>
        </p:txBody>
      </p:sp>
      <p:sp>
        <p:nvSpPr>
          <p:cNvPr id="4" name="Foliennummernplatzhalter 3"/>
          <p:cNvSpPr>
            <a:spLocks noGrp="1"/>
          </p:cNvSpPr>
          <p:nvPr>
            <p:ph type="sldNum" sz="quarter" idx="10"/>
          </p:nvPr>
        </p:nvSpPr>
        <p:spPr/>
        <p:txBody>
          <a:bodyPr/>
          <a:lstStyle/>
          <a:p>
            <a:fld id="{1D129941-EB3E-4F0B-9DF2-5019FD8FDEBB}" type="slidenum">
              <a:rPr lang="de-DE" smtClean="0"/>
              <a:t>15</a:t>
            </a:fld>
            <a:endParaRPr lang="de-DE" dirty="0"/>
          </a:p>
        </p:txBody>
      </p:sp>
    </p:spTree>
    <p:extLst>
      <p:ext uri="{BB962C8B-B14F-4D97-AF65-F5344CB8AC3E}">
        <p14:creationId xmlns:p14="http://schemas.microsoft.com/office/powerpoint/2010/main" val="108692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42030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2371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91573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44570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135123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759594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0752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15398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14192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67689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171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129073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268464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61747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85348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73845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8338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07464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77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3035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8009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49114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26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5679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94103466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96907839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hyperlink" Target="https://validator.w3.org/" TargetMode="External"/><Relationship Id="rId1" Type="http://schemas.openxmlformats.org/officeDocument/2006/relationships/slideLayout" Target="../slideLayouts/slideLayout2.xml"/><Relationship Id="rId4" Type="http://schemas.openxmlformats.org/officeDocument/2006/relationships/hyperlink" Target="http://csszengarden.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1D9F1-F87A-4A85-A332-ADD01AF58914}"/>
              </a:ext>
            </a:extLst>
          </p:cNvPr>
          <p:cNvSpPr>
            <a:spLocks noGrp="1"/>
          </p:cNvSpPr>
          <p:nvPr>
            <p:ph type="ctrTitle"/>
          </p:nvPr>
        </p:nvSpPr>
        <p:spPr/>
        <p:txBody>
          <a:bodyPr/>
          <a:lstStyle/>
          <a:p>
            <a:r>
              <a:rPr lang="de-DE" dirty="0"/>
              <a:t>Modul 01</a:t>
            </a:r>
          </a:p>
        </p:txBody>
      </p:sp>
      <p:sp>
        <p:nvSpPr>
          <p:cNvPr id="3" name="Untertitel 2">
            <a:extLst>
              <a:ext uri="{FF2B5EF4-FFF2-40B4-BE49-F238E27FC236}">
                <a16:creationId xmlns:a16="http://schemas.microsoft.com/office/drawing/2014/main" id="{BABA2E75-65AB-4156-B06C-D52D1D1B9896}"/>
              </a:ext>
            </a:extLst>
          </p:cNvPr>
          <p:cNvSpPr>
            <a:spLocks noGrp="1"/>
          </p:cNvSpPr>
          <p:nvPr>
            <p:ph type="subTitle" idx="1"/>
          </p:nvPr>
        </p:nvSpPr>
        <p:spPr/>
        <p:txBody>
          <a:bodyPr/>
          <a:lstStyle/>
          <a:p>
            <a:r>
              <a:rPr lang="de-DE" dirty="0"/>
              <a:t>HTML Grundlagen</a:t>
            </a:r>
          </a:p>
        </p:txBody>
      </p:sp>
      <p:sp>
        <p:nvSpPr>
          <p:cNvPr id="4" name="Foliennummernplatzhalter 3">
            <a:extLst>
              <a:ext uri="{FF2B5EF4-FFF2-40B4-BE49-F238E27FC236}">
                <a16:creationId xmlns:a16="http://schemas.microsoft.com/office/drawing/2014/main" id="{06F2D524-0B93-4393-8B8C-E8E7A9168B8E}"/>
              </a:ext>
            </a:extLst>
          </p:cNvPr>
          <p:cNvSpPr>
            <a:spLocks noGrp="1"/>
          </p:cNvSpPr>
          <p:nvPr>
            <p:ph type="sldNum" sz="quarter" idx="12"/>
          </p:nvPr>
        </p:nvSpPr>
        <p:spPr/>
        <p:txBody>
          <a:bodyPr/>
          <a:lstStyle/>
          <a:p>
            <a:fld id="{C897DFD6-16AA-4990-9C12-D8B73762DA74}" type="slidenum">
              <a:rPr lang="de-DE" smtClean="0"/>
              <a:t>1</a:t>
            </a:fld>
            <a:endParaRPr lang="de-DE" dirty="0"/>
          </a:p>
        </p:txBody>
      </p:sp>
    </p:spTree>
    <p:extLst>
      <p:ext uri="{BB962C8B-B14F-4D97-AF65-F5344CB8AC3E}">
        <p14:creationId xmlns:p14="http://schemas.microsoft.com/office/powerpoint/2010/main" val="306346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Block- </a:t>
            </a:r>
            <a:r>
              <a:rPr spc="-10" dirty="0"/>
              <a:t>und</a:t>
            </a:r>
            <a:r>
              <a:rPr spc="-15" dirty="0"/>
              <a:t> </a:t>
            </a:r>
            <a:r>
              <a:rPr spc="-10" dirty="0"/>
              <a:t>Inline-Elemente</a:t>
            </a:r>
          </a:p>
        </p:txBody>
      </p:sp>
      <p:sp>
        <p:nvSpPr>
          <p:cNvPr id="3" name="object 3"/>
          <p:cNvSpPr txBox="1"/>
          <p:nvPr/>
        </p:nvSpPr>
        <p:spPr>
          <a:xfrm>
            <a:off x="838200" y="1690688"/>
            <a:ext cx="8424545" cy="36664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Block-Elemente </a:t>
            </a:r>
            <a:r>
              <a:rPr sz="3200" spc="-15" dirty="0">
                <a:latin typeface="Calibri"/>
                <a:cs typeface="Calibri"/>
              </a:rPr>
              <a:t>werden </a:t>
            </a:r>
            <a:r>
              <a:rPr sz="3200" spc="-5" dirty="0">
                <a:latin typeface="Calibri"/>
                <a:cs typeface="Calibri"/>
              </a:rPr>
              <a:t>so </a:t>
            </a:r>
            <a:r>
              <a:rPr sz="3200" spc="-10" dirty="0">
                <a:latin typeface="Calibri"/>
                <a:cs typeface="Calibri"/>
              </a:rPr>
              <a:t>breit </a:t>
            </a:r>
            <a:r>
              <a:rPr sz="3200" dirty="0">
                <a:latin typeface="Calibri"/>
                <a:cs typeface="Calibri"/>
              </a:rPr>
              <a:t>wie es</a:t>
            </a:r>
            <a:r>
              <a:rPr sz="3200" spc="-5" dirty="0">
                <a:latin typeface="Calibri"/>
                <a:cs typeface="Calibri"/>
              </a:rPr>
              <a:t> </a:t>
            </a:r>
            <a:r>
              <a:rPr sz="3200" spc="-15" dirty="0">
                <a:latin typeface="Calibri"/>
                <a:cs typeface="Calibri"/>
              </a:rPr>
              <a:t>geht</a:t>
            </a:r>
            <a:endParaRPr sz="3200" dirty="0">
              <a:latin typeface="Calibri"/>
              <a:cs typeface="Calibri"/>
            </a:endParaRPr>
          </a:p>
          <a:p>
            <a:pPr marL="469900">
              <a:lnSpc>
                <a:spcPct val="100000"/>
              </a:lnSpc>
              <a:spcBef>
                <a:spcPts val="685"/>
              </a:spcBef>
            </a:pPr>
            <a:r>
              <a:rPr sz="2800" spc="-5" dirty="0">
                <a:latin typeface="Arial"/>
                <a:cs typeface="Arial"/>
              </a:rPr>
              <a:t>– </a:t>
            </a:r>
            <a:r>
              <a:rPr sz="2800" spc="-5" dirty="0">
                <a:latin typeface="Calibri"/>
                <a:cs typeface="Calibri"/>
              </a:rPr>
              <a:t>&lt;h1&gt;, &lt;h2&gt;, … </a:t>
            </a:r>
            <a:r>
              <a:rPr sz="2800" dirty="0">
                <a:latin typeface="Calibri"/>
                <a:cs typeface="Calibri"/>
              </a:rPr>
              <a:t>,</a:t>
            </a:r>
            <a:r>
              <a:rPr sz="2800" spc="-50" dirty="0">
                <a:latin typeface="Calibri"/>
                <a:cs typeface="Calibri"/>
              </a:rPr>
              <a:t> </a:t>
            </a:r>
            <a:r>
              <a:rPr sz="2800" spc="-5" dirty="0">
                <a:latin typeface="Calibri"/>
                <a:cs typeface="Calibri"/>
              </a:rPr>
              <a:t>&lt;h6&gt;</a:t>
            </a:r>
            <a:endParaRPr sz="2800" dirty="0">
              <a:latin typeface="Calibri"/>
              <a:cs typeface="Calibri"/>
            </a:endParaRPr>
          </a:p>
          <a:p>
            <a:pPr marL="469900">
              <a:lnSpc>
                <a:spcPct val="100000"/>
              </a:lnSpc>
              <a:spcBef>
                <a:spcPts val="670"/>
              </a:spcBef>
            </a:pPr>
            <a:r>
              <a:rPr sz="2800" spc="-5" dirty="0">
                <a:latin typeface="Arial"/>
                <a:cs typeface="Arial"/>
              </a:rPr>
              <a:t>–</a:t>
            </a:r>
            <a:r>
              <a:rPr sz="2800" spc="-170" dirty="0">
                <a:latin typeface="Arial"/>
                <a:cs typeface="Arial"/>
              </a:rPr>
              <a:t> </a:t>
            </a:r>
            <a:r>
              <a:rPr sz="2800" spc="-10" dirty="0">
                <a:latin typeface="Calibri"/>
                <a:cs typeface="Calibri"/>
              </a:rPr>
              <a:t>&lt;p&gt;</a:t>
            </a:r>
            <a:endParaRPr sz="2800" dirty="0">
              <a:latin typeface="Calibri"/>
              <a:cs typeface="Calibri"/>
            </a:endParaRPr>
          </a:p>
          <a:p>
            <a:pPr marL="469900">
              <a:lnSpc>
                <a:spcPct val="100000"/>
              </a:lnSpc>
              <a:spcBef>
                <a:spcPts val="670"/>
              </a:spcBef>
            </a:pPr>
            <a:r>
              <a:rPr sz="2800" spc="-5" dirty="0">
                <a:latin typeface="Arial"/>
                <a:cs typeface="Arial"/>
              </a:rPr>
              <a:t>– </a:t>
            </a:r>
            <a:r>
              <a:rPr sz="2800" spc="-10" dirty="0">
                <a:latin typeface="Calibri"/>
                <a:cs typeface="Calibri"/>
              </a:rPr>
              <a:t>&lt;ul&gt;, </a:t>
            </a:r>
            <a:r>
              <a:rPr sz="2800" spc="-5" dirty="0">
                <a:latin typeface="Calibri"/>
                <a:cs typeface="Calibri"/>
              </a:rPr>
              <a:t>&lt;ol&gt;,</a:t>
            </a:r>
            <a:r>
              <a:rPr sz="2800" spc="-85" dirty="0">
                <a:latin typeface="Calibri"/>
                <a:cs typeface="Calibri"/>
              </a:rPr>
              <a:t> </a:t>
            </a:r>
            <a:r>
              <a:rPr sz="2800" spc="-5" dirty="0">
                <a:latin typeface="Calibri"/>
                <a:cs typeface="Calibri"/>
              </a:rPr>
              <a:t>&lt;li&gt;</a:t>
            </a:r>
            <a:endParaRPr sz="2800" dirty="0">
              <a:latin typeface="Calibri"/>
              <a:cs typeface="Calibri"/>
            </a:endParaRPr>
          </a:p>
          <a:p>
            <a:pPr>
              <a:lnSpc>
                <a:spcPct val="100000"/>
              </a:lnSpc>
              <a:spcBef>
                <a:spcPts val="10"/>
              </a:spcBef>
            </a:pPr>
            <a:endParaRPr sz="4150" dirty="0">
              <a:latin typeface="Times New Roman"/>
              <a:cs typeface="Times New Roman"/>
            </a:endParaRPr>
          </a:p>
          <a:p>
            <a:pPr marL="527685" lvl="1" indent="-457200">
              <a:lnSpc>
                <a:spcPct val="100000"/>
              </a:lnSpc>
              <a:buFont typeface="Arial"/>
              <a:buChar char="•"/>
              <a:tabLst>
                <a:tab pos="527685" algn="l"/>
                <a:tab pos="528320" algn="l"/>
              </a:tabLst>
            </a:pPr>
            <a:r>
              <a:rPr sz="3200" spc="-10" dirty="0">
                <a:latin typeface="Calibri"/>
                <a:cs typeface="Calibri"/>
              </a:rPr>
              <a:t>Inline-Elementen </a:t>
            </a:r>
            <a:r>
              <a:rPr sz="3200" spc="-15" dirty="0">
                <a:latin typeface="Calibri"/>
                <a:cs typeface="Calibri"/>
              </a:rPr>
              <a:t>werden </a:t>
            </a:r>
            <a:r>
              <a:rPr sz="3200" spc="-10" dirty="0">
                <a:latin typeface="Calibri"/>
                <a:cs typeface="Calibri"/>
              </a:rPr>
              <a:t>so breit </a:t>
            </a:r>
            <a:r>
              <a:rPr sz="3200" dirty="0">
                <a:latin typeface="Calibri"/>
                <a:cs typeface="Calibri"/>
              </a:rPr>
              <a:t>wie </a:t>
            </a:r>
            <a:r>
              <a:rPr sz="3200" spc="-5" dirty="0">
                <a:latin typeface="Calibri"/>
                <a:cs typeface="Calibri"/>
              </a:rPr>
              <a:t>der</a:t>
            </a:r>
            <a:r>
              <a:rPr sz="3200" spc="90" dirty="0">
                <a:latin typeface="Calibri"/>
                <a:cs typeface="Calibri"/>
              </a:rPr>
              <a:t> </a:t>
            </a:r>
            <a:r>
              <a:rPr sz="3200" spc="-5" dirty="0">
                <a:latin typeface="Calibri"/>
                <a:cs typeface="Calibri"/>
              </a:rPr>
              <a:t>Inhalt</a:t>
            </a:r>
            <a:endParaRPr sz="3200" dirty="0">
              <a:latin typeface="Calibri"/>
              <a:cs typeface="Calibri"/>
            </a:endParaRPr>
          </a:p>
          <a:p>
            <a:pPr marL="469900">
              <a:lnSpc>
                <a:spcPct val="100000"/>
              </a:lnSpc>
              <a:spcBef>
                <a:spcPts val="690"/>
              </a:spcBef>
              <a:tabLst>
                <a:tab pos="927100" algn="l"/>
              </a:tabLst>
            </a:pPr>
            <a:r>
              <a:rPr sz="2800" spc="-5" dirty="0">
                <a:latin typeface="Arial"/>
                <a:cs typeface="Arial"/>
              </a:rPr>
              <a:t>–	</a:t>
            </a:r>
            <a:r>
              <a:rPr sz="2800" spc="-15" dirty="0">
                <a:latin typeface="Calibri"/>
                <a:cs typeface="Calibri"/>
              </a:rPr>
              <a:t>&lt;strong&gt;, </a:t>
            </a:r>
            <a:r>
              <a:rPr sz="2800" spc="-10" dirty="0">
                <a:latin typeface="Calibri"/>
                <a:cs typeface="Calibri"/>
              </a:rPr>
              <a:t>&lt;a&gt;,</a:t>
            </a:r>
            <a:r>
              <a:rPr sz="2800" dirty="0">
                <a:latin typeface="Calibri"/>
                <a:cs typeface="Calibri"/>
              </a:rPr>
              <a:t> </a:t>
            </a:r>
            <a:r>
              <a:rPr sz="2800" spc="-5" dirty="0">
                <a:latin typeface="Calibri"/>
                <a:cs typeface="Calibri"/>
              </a:rPr>
              <a:t>&lt;img&gt;</a:t>
            </a:r>
            <a:endParaRPr sz="2800" dirty="0">
              <a:latin typeface="Calibri"/>
              <a:cs typeface="Calibri"/>
            </a:endParaRPr>
          </a:p>
        </p:txBody>
      </p:sp>
    </p:spTree>
    <p:extLst>
      <p:ext uri="{BB962C8B-B14F-4D97-AF65-F5344CB8AC3E}">
        <p14:creationId xmlns:p14="http://schemas.microsoft.com/office/powerpoint/2010/main" val="388672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0" dirty="0"/>
              <a:t>Der</a:t>
            </a:r>
            <a:r>
              <a:rPr dirty="0"/>
              <a:t> </a:t>
            </a:r>
            <a:r>
              <a:rPr spc="-10" dirty="0"/>
              <a:t>Header</a:t>
            </a:r>
          </a:p>
        </p:txBody>
      </p:sp>
      <p:graphicFrame>
        <p:nvGraphicFramePr>
          <p:cNvPr id="3" name="object 3"/>
          <p:cNvGraphicFramePr>
            <a:graphicFrameLocks noGrp="1"/>
          </p:cNvGraphicFramePr>
          <p:nvPr>
            <p:extLst>
              <p:ext uri="{D42A27DB-BD31-4B8C-83A1-F6EECF244321}">
                <p14:modId xmlns:p14="http://schemas.microsoft.com/office/powerpoint/2010/main" val="859883765"/>
              </p:ext>
            </p:extLst>
          </p:nvPr>
        </p:nvGraphicFramePr>
        <p:xfrm>
          <a:off x="1123797" y="2243708"/>
          <a:ext cx="9931678" cy="3061939"/>
        </p:xfrm>
        <a:graphic>
          <a:graphicData uri="http://schemas.openxmlformats.org/drawingml/2006/table">
            <a:tbl>
              <a:tblPr firstRow="1" bandRow="1">
                <a:tableStyleId>{21E4AEA4-8DFA-4A89-87EB-49C32662AFE0}</a:tableStyleId>
              </a:tblPr>
              <a:tblGrid>
                <a:gridCol w="2998876">
                  <a:extLst>
                    <a:ext uri="{9D8B030D-6E8A-4147-A177-3AD203B41FA5}">
                      <a16:colId xmlns:a16="http://schemas.microsoft.com/office/drawing/2014/main" val="20000"/>
                    </a:ext>
                  </a:extLst>
                </a:gridCol>
                <a:gridCol w="6932802">
                  <a:extLst>
                    <a:ext uri="{9D8B030D-6E8A-4147-A177-3AD203B41FA5}">
                      <a16:colId xmlns:a16="http://schemas.microsoft.com/office/drawing/2014/main" val="20001"/>
                    </a:ext>
                  </a:extLst>
                </a:gridCol>
              </a:tblGrid>
              <a:tr h="504386">
                <a:tc>
                  <a:txBody>
                    <a:bodyPr/>
                    <a:lstStyle/>
                    <a:p>
                      <a:pPr marL="85090" algn="ctr">
                        <a:lnSpc>
                          <a:spcPct val="100000"/>
                        </a:lnSpc>
                        <a:spcBef>
                          <a:spcPts val="185"/>
                        </a:spcBef>
                      </a:pPr>
                      <a:r>
                        <a:rPr sz="2000" spc="-1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11571">
                <a:tc>
                  <a:txBody>
                    <a:bodyPr/>
                    <a:lstStyle/>
                    <a:p>
                      <a:pPr marL="85090" algn="ctr">
                        <a:lnSpc>
                          <a:spcPct val="100000"/>
                        </a:lnSpc>
                        <a:spcBef>
                          <a:spcPts val="90"/>
                        </a:spcBef>
                      </a:pPr>
                      <a:r>
                        <a:rPr sz="2000" dirty="0"/>
                        <a:t>&lt;title&gt;</a:t>
                      </a:r>
                      <a:endParaRPr sz="2000" dirty="0">
                        <a:latin typeface="Calibri"/>
                        <a:cs typeface="Calibri"/>
                      </a:endParaRPr>
                    </a:p>
                  </a:txBody>
                  <a:tcPr marL="0" marR="0" marT="0" marB="0" anchor="ctr"/>
                </a:tc>
                <a:tc>
                  <a:txBody>
                    <a:bodyPr/>
                    <a:lstStyle/>
                    <a:p>
                      <a:pPr marL="85725" algn="ctr">
                        <a:lnSpc>
                          <a:spcPct val="100000"/>
                        </a:lnSpc>
                        <a:spcBef>
                          <a:spcPts val="90"/>
                        </a:spcBef>
                      </a:pPr>
                      <a:r>
                        <a:rPr sz="2000" spc="-10" dirty="0"/>
                        <a:t>Titel </a:t>
                      </a:r>
                      <a:r>
                        <a:rPr sz="2000" spc="-5" dirty="0"/>
                        <a:t>des</a:t>
                      </a:r>
                      <a:r>
                        <a:rPr sz="2000" spc="-25" dirty="0"/>
                        <a:t> </a:t>
                      </a:r>
                      <a:r>
                        <a:rPr sz="2000" spc="-5" dirty="0"/>
                        <a:t>HTML-Dokuments</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11421">
                <a:tc>
                  <a:txBody>
                    <a:bodyPr/>
                    <a:lstStyle/>
                    <a:p>
                      <a:pPr marL="85090" algn="ctr">
                        <a:lnSpc>
                          <a:spcPct val="100000"/>
                        </a:lnSpc>
                        <a:spcBef>
                          <a:spcPts val="185"/>
                        </a:spcBef>
                      </a:pPr>
                      <a:r>
                        <a:rPr sz="2000" spc="-5" dirty="0"/>
                        <a:t>&lt;style&gt;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Definitionsbereich zum Stylen des </a:t>
                      </a:r>
                      <a:r>
                        <a:rPr sz="2000" spc="-10" dirty="0"/>
                        <a:t>Dokuments</a:t>
                      </a:r>
                      <a:r>
                        <a:rPr sz="2000" spc="5" dirty="0"/>
                        <a:t> </a:t>
                      </a:r>
                      <a:r>
                        <a:rPr sz="2000" spc="-5" dirty="0"/>
                        <a:t>(CSS)</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11570">
                <a:tc>
                  <a:txBody>
                    <a:bodyPr/>
                    <a:lstStyle/>
                    <a:p>
                      <a:pPr marL="85090" algn="ctr">
                        <a:lnSpc>
                          <a:spcPct val="100000"/>
                        </a:lnSpc>
                        <a:spcBef>
                          <a:spcPts val="190"/>
                        </a:spcBef>
                      </a:pPr>
                      <a:r>
                        <a:rPr sz="2000" spc="-5" dirty="0"/>
                        <a:t>&lt;script&gt;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Definitionsbereich für Script</a:t>
                      </a:r>
                      <a:r>
                        <a:rPr sz="2000" spc="15" dirty="0"/>
                        <a:t> </a:t>
                      </a:r>
                      <a:r>
                        <a:rPr sz="2000" spc="-10" dirty="0"/>
                        <a:t>(JavaScript)</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11420">
                <a:tc>
                  <a:txBody>
                    <a:bodyPr/>
                    <a:lstStyle/>
                    <a:p>
                      <a:pPr marL="85090" algn="ctr">
                        <a:lnSpc>
                          <a:spcPct val="100000"/>
                        </a:lnSpc>
                        <a:spcBef>
                          <a:spcPts val="190"/>
                        </a:spcBef>
                      </a:pPr>
                      <a:r>
                        <a:rPr sz="2000" dirty="0"/>
                        <a:t>&lt;link&gt;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Einbinden </a:t>
                      </a:r>
                      <a:r>
                        <a:rPr sz="2000" spc="-10" dirty="0"/>
                        <a:t>externer </a:t>
                      </a:r>
                      <a:r>
                        <a:rPr sz="2000" spc="-5" dirty="0"/>
                        <a:t>Quellen (CSS-Dateien)</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11571">
                <a:tc>
                  <a:txBody>
                    <a:bodyPr/>
                    <a:lstStyle/>
                    <a:p>
                      <a:pPr marL="85090" algn="ctr">
                        <a:lnSpc>
                          <a:spcPct val="100000"/>
                        </a:lnSpc>
                        <a:spcBef>
                          <a:spcPts val="190"/>
                        </a:spcBef>
                      </a:pPr>
                      <a:r>
                        <a:rPr sz="2000" spc="-10" dirty="0"/>
                        <a:t>&lt;meta&gt;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Meta-Angaben zum</a:t>
                      </a:r>
                      <a:r>
                        <a:rPr sz="2000" spc="-85" dirty="0"/>
                        <a:t> </a:t>
                      </a:r>
                      <a:r>
                        <a:rPr sz="2000" spc="-10" dirty="0"/>
                        <a:t>Dokument</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05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HTML </a:t>
            </a:r>
            <a:r>
              <a:rPr spc="-5" dirty="0"/>
              <a:t>– </a:t>
            </a:r>
            <a:r>
              <a:rPr spc="-20" dirty="0"/>
              <a:t> </a:t>
            </a:r>
            <a:r>
              <a:rPr spc="-30" dirty="0"/>
              <a:t>&lt;meta&gt;-Tag</a:t>
            </a:r>
          </a:p>
        </p:txBody>
      </p:sp>
      <p:sp>
        <p:nvSpPr>
          <p:cNvPr id="3" name="object 3"/>
          <p:cNvSpPr txBox="1"/>
          <p:nvPr/>
        </p:nvSpPr>
        <p:spPr>
          <a:xfrm>
            <a:off x="838200" y="1690688"/>
            <a:ext cx="6290310" cy="257506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Beinhaltet </a:t>
            </a:r>
            <a:r>
              <a:rPr sz="3200" spc="-15" dirty="0">
                <a:latin typeface="Calibri"/>
                <a:cs typeface="Calibri"/>
              </a:rPr>
              <a:t>Metadaten </a:t>
            </a:r>
            <a:r>
              <a:rPr sz="3200" spc="-5" dirty="0">
                <a:latin typeface="Calibri"/>
                <a:cs typeface="Calibri"/>
              </a:rPr>
              <a:t>der</a:t>
            </a:r>
            <a:r>
              <a:rPr sz="3200" spc="15" dirty="0">
                <a:latin typeface="Calibri"/>
                <a:cs typeface="Calibri"/>
              </a:rPr>
              <a:t> </a:t>
            </a:r>
            <a:r>
              <a:rPr sz="3200" spc="-20" dirty="0">
                <a:latin typeface="Calibri"/>
                <a:cs typeface="Calibri"/>
              </a:rPr>
              <a:t>Webseite</a:t>
            </a:r>
            <a:endParaRPr sz="32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Seitenbeschreibung</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Zeichensätze</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Autor</a:t>
            </a:r>
            <a:endParaRPr lang="de-DE" sz="2800" spc="-10" dirty="0">
              <a:latin typeface="Calibri"/>
              <a:cs typeface="Calibri"/>
            </a:endParaRPr>
          </a:p>
          <a:p>
            <a:pPr marL="756285" lvl="1" indent="-286385">
              <a:lnSpc>
                <a:spcPct val="100000"/>
              </a:lnSpc>
              <a:spcBef>
                <a:spcPts val="670"/>
              </a:spcBef>
              <a:buFont typeface="Arial"/>
              <a:buChar char="–"/>
              <a:tabLst>
                <a:tab pos="756920" algn="l"/>
              </a:tabLst>
            </a:pPr>
            <a:r>
              <a:rPr lang="de-DE" sz="2800" spc="-10" dirty="0">
                <a:latin typeface="Calibri"/>
                <a:cs typeface="Calibri"/>
              </a:rPr>
              <a:t>Keywords sind nicht mehr üblich!</a:t>
            </a:r>
            <a:endParaRPr sz="2800" dirty="0">
              <a:latin typeface="Calibri"/>
              <a:cs typeface="Calibri"/>
            </a:endParaRPr>
          </a:p>
        </p:txBody>
      </p:sp>
      <p:sp>
        <p:nvSpPr>
          <p:cNvPr id="4" name="object 4"/>
          <p:cNvSpPr/>
          <p:nvPr/>
        </p:nvSpPr>
        <p:spPr>
          <a:xfrm>
            <a:off x="1422060" y="4435855"/>
            <a:ext cx="8639556" cy="1181100"/>
          </a:xfrm>
          <a:prstGeom prst="rect">
            <a:avLst/>
          </a:prstGeom>
          <a:blipFill>
            <a:blip r:embed="rId2" cstate="print"/>
            <a:stretch>
              <a:fillRect/>
            </a:stretch>
          </a:blipFill>
        </p:spPr>
        <p:txBody>
          <a:bodyPr wrap="square" lIns="0" tIns="0" rIns="0" bIns="0" rtlCol="0"/>
          <a:lstStyle/>
          <a:p>
            <a:endParaRPr dirty="0"/>
          </a:p>
        </p:txBody>
      </p:sp>
      <p:cxnSp>
        <p:nvCxnSpPr>
          <p:cNvPr id="6" name="Gerader Verbinder 5">
            <a:extLst>
              <a:ext uri="{FF2B5EF4-FFF2-40B4-BE49-F238E27FC236}">
                <a16:creationId xmlns:a16="http://schemas.microsoft.com/office/drawing/2014/main" id="{8E7B563A-3C40-47D8-9120-DC5422A36673}"/>
              </a:ext>
            </a:extLst>
          </p:cNvPr>
          <p:cNvCxnSpPr>
            <a:cxnSpLocks/>
          </p:cNvCxnSpPr>
          <p:nvPr/>
        </p:nvCxnSpPr>
        <p:spPr>
          <a:xfrm>
            <a:off x="1266825" y="5143500"/>
            <a:ext cx="8248650" cy="0"/>
          </a:xfrm>
          <a:prstGeom prst="line">
            <a:avLst/>
          </a:prstGeom>
          <a:ln w="28575">
            <a:solidFill>
              <a:srgbClr val="C00000">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7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20" dirty="0"/>
              <a:t> </a:t>
            </a:r>
            <a:r>
              <a:rPr spc="-10" dirty="0"/>
              <a:t>Codierung</a:t>
            </a:r>
          </a:p>
        </p:txBody>
      </p:sp>
      <p:sp>
        <p:nvSpPr>
          <p:cNvPr id="3" name="object 3"/>
          <p:cNvSpPr txBox="1"/>
          <p:nvPr/>
        </p:nvSpPr>
        <p:spPr>
          <a:xfrm>
            <a:off x="838200" y="1690688"/>
            <a:ext cx="747268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Sonderzeichen </a:t>
            </a:r>
            <a:r>
              <a:rPr sz="3200" dirty="0">
                <a:latin typeface="Calibri"/>
                <a:cs typeface="Calibri"/>
              </a:rPr>
              <a:t>in </a:t>
            </a:r>
            <a:r>
              <a:rPr sz="3200" spc="-5" dirty="0">
                <a:latin typeface="Calibri"/>
                <a:cs typeface="Calibri"/>
              </a:rPr>
              <a:t>encodierter</a:t>
            </a:r>
            <a:r>
              <a:rPr sz="3200" spc="-95" dirty="0">
                <a:latin typeface="Calibri"/>
                <a:cs typeface="Calibri"/>
              </a:rPr>
              <a:t> </a:t>
            </a:r>
            <a:r>
              <a:rPr sz="3200" spc="-5" dirty="0">
                <a:latin typeface="Calibri"/>
                <a:cs typeface="Calibri"/>
              </a:rPr>
              <a:t>Schreibweise</a:t>
            </a:r>
            <a:endParaRPr sz="32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291354472"/>
              </p:ext>
            </p:extLst>
          </p:nvPr>
        </p:nvGraphicFramePr>
        <p:xfrm>
          <a:off x="1934210" y="2406206"/>
          <a:ext cx="8320405" cy="3845735"/>
        </p:xfrm>
        <a:graphic>
          <a:graphicData uri="http://schemas.openxmlformats.org/drawingml/2006/table">
            <a:tbl>
              <a:tblPr firstRow="1" bandRow="1">
                <a:tableStyleId>{21E4AEA4-8DFA-4A89-87EB-49C32662AFE0}</a:tableStyleId>
              </a:tblPr>
              <a:tblGrid>
                <a:gridCol w="4160139">
                  <a:extLst>
                    <a:ext uri="{9D8B030D-6E8A-4147-A177-3AD203B41FA5}">
                      <a16:colId xmlns:a16="http://schemas.microsoft.com/office/drawing/2014/main" val="20000"/>
                    </a:ext>
                  </a:extLst>
                </a:gridCol>
                <a:gridCol w="4160266">
                  <a:extLst>
                    <a:ext uri="{9D8B030D-6E8A-4147-A177-3AD203B41FA5}">
                      <a16:colId xmlns:a16="http://schemas.microsoft.com/office/drawing/2014/main" val="20001"/>
                    </a:ext>
                  </a:extLst>
                </a:gridCol>
              </a:tblGrid>
              <a:tr h="427273">
                <a:tc>
                  <a:txBody>
                    <a:bodyPr/>
                    <a:lstStyle/>
                    <a:p>
                      <a:pPr marL="85090" algn="ctr">
                        <a:lnSpc>
                          <a:spcPct val="100000"/>
                        </a:lnSpc>
                        <a:spcBef>
                          <a:spcPts val="185"/>
                        </a:spcBef>
                      </a:pPr>
                      <a:r>
                        <a:rPr sz="2000" spc="-5" dirty="0"/>
                        <a:t>HTML </a:t>
                      </a:r>
                      <a:r>
                        <a:rPr sz="2000" dirty="0"/>
                        <a:t>–</a:t>
                      </a:r>
                      <a:r>
                        <a:rPr sz="2000" spc="-90" dirty="0"/>
                        <a:t> </a:t>
                      </a:r>
                      <a:r>
                        <a:rPr sz="2000" spc="-5" dirty="0"/>
                        <a:t>Code</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Zeichen</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427274">
                <a:tc>
                  <a:txBody>
                    <a:bodyPr/>
                    <a:lstStyle/>
                    <a:p>
                      <a:pPr marL="85090" algn="ctr">
                        <a:lnSpc>
                          <a:spcPct val="100000"/>
                        </a:lnSpc>
                        <a:spcBef>
                          <a:spcPts val="85"/>
                        </a:spcBef>
                      </a:pPr>
                      <a:r>
                        <a:rPr sz="2000" dirty="0"/>
                        <a:t>&amp;auml;</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dirty="0"/>
                        <a:t>ä</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427273">
                <a:tc>
                  <a:txBody>
                    <a:bodyPr/>
                    <a:lstStyle/>
                    <a:p>
                      <a:pPr marL="85090" algn="ctr">
                        <a:lnSpc>
                          <a:spcPct val="100000"/>
                        </a:lnSpc>
                        <a:spcBef>
                          <a:spcPts val="185"/>
                        </a:spcBef>
                      </a:pPr>
                      <a:r>
                        <a:rPr sz="2000" spc="-5" dirty="0"/>
                        <a:t>&amp;ouml;</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ö</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427411">
                <a:tc>
                  <a:txBody>
                    <a:bodyPr/>
                    <a:lstStyle/>
                    <a:p>
                      <a:pPr marL="85090" algn="ctr">
                        <a:lnSpc>
                          <a:spcPct val="100000"/>
                        </a:lnSpc>
                        <a:spcBef>
                          <a:spcPts val="190"/>
                        </a:spcBef>
                      </a:pPr>
                      <a:r>
                        <a:rPr sz="2000" dirty="0"/>
                        <a:t>&amp;Uuml;</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Ü</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427273">
                <a:tc>
                  <a:txBody>
                    <a:bodyPr/>
                    <a:lstStyle/>
                    <a:p>
                      <a:pPr marL="85090" algn="ctr">
                        <a:lnSpc>
                          <a:spcPct val="100000"/>
                        </a:lnSpc>
                        <a:spcBef>
                          <a:spcPts val="190"/>
                        </a:spcBef>
                      </a:pPr>
                      <a:r>
                        <a:rPr sz="2000" spc="-5" dirty="0"/>
                        <a:t>&amp;szlig;</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ß</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427274">
                <a:tc>
                  <a:txBody>
                    <a:bodyPr/>
                    <a:lstStyle/>
                    <a:p>
                      <a:pPr marL="85090" algn="ctr">
                        <a:lnSpc>
                          <a:spcPct val="100000"/>
                        </a:lnSpc>
                        <a:spcBef>
                          <a:spcPts val="190"/>
                        </a:spcBef>
                      </a:pPr>
                      <a:r>
                        <a:rPr sz="2000" spc="-5" dirty="0"/>
                        <a:t>&amp;nbsp;</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Leerzeichen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427274">
                <a:tc>
                  <a:txBody>
                    <a:bodyPr/>
                    <a:lstStyle/>
                    <a:p>
                      <a:pPr marL="85090" algn="ctr">
                        <a:lnSpc>
                          <a:spcPct val="100000"/>
                        </a:lnSpc>
                        <a:spcBef>
                          <a:spcPts val="190"/>
                        </a:spcBef>
                      </a:pPr>
                      <a:r>
                        <a:rPr sz="2000" spc="-10" dirty="0"/>
                        <a:t>&amp;euro;</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427409">
                <a:tc>
                  <a:txBody>
                    <a:bodyPr/>
                    <a:lstStyle/>
                    <a:p>
                      <a:pPr marL="85090" algn="ctr">
                        <a:lnSpc>
                          <a:spcPct val="100000"/>
                        </a:lnSpc>
                        <a:spcBef>
                          <a:spcPts val="190"/>
                        </a:spcBef>
                      </a:pPr>
                      <a:r>
                        <a:rPr sz="2000" dirty="0"/>
                        <a:t>&amp;lt;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&lt;</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427274">
                <a:tc>
                  <a:txBody>
                    <a:bodyPr/>
                    <a:lstStyle/>
                    <a:p>
                      <a:pPr marL="85090" algn="ctr">
                        <a:lnSpc>
                          <a:spcPct val="100000"/>
                        </a:lnSpc>
                        <a:spcBef>
                          <a:spcPts val="190"/>
                        </a:spcBef>
                      </a:pPr>
                      <a:r>
                        <a:rPr sz="2000" spc="-10" dirty="0"/>
                        <a:t>&amp;gt;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&gt;</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0688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p>
        </p:txBody>
      </p:sp>
      <p:graphicFrame>
        <p:nvGraphicFramePr>
          <p:cNvPr id="3" name="object 3"/>
          <p:cNvGraphicFramePr>
            <a:graphicFrameLocks noGrp="1"/>
          </p:cNvGraphicFramePr>
          <p:nvPr>
            <p:extLst>
              <p:ext uri="{D42A27DB-BD31-4B8C-83A1-F6EECF244321}">
                <p14:modId xmlns:p14="http://schemas.microsoft.com/office/powerpoint/2010/main" val="2785659731"/>
              </p:ext>
            </p:extLst>
          </p:nvPr>
        </p:nvGraphicFramePr>
        <p:xfrm>
          <a:off x="838199" y="1786644"/>
          <a:ext cx="7814732" cy="4456109"/>
        </p:xfrm>
        <a:graphic>
          <a:graphicData uri="http://schemas.openxmlformats.org/drawingml/2006/table">
            <a:tbl>
              <a:tblPr firstRow="1" bandRow="1">
                <a:tableStyleId>{21E4AEA4-8DFA-4A89-87EB-49C32662AFE0}</a:tableStyleId>
              </a:tblPr>
              <a:tblGrid>
                <a:gridCol w="3080589">
                  <a:extLst>
                    <a:ext uri="{9D8B030D-6E8A-4147-A177-3AD203B41FA5}">
                      <a16:colId xmlns:a16="http://schemas.microsoft.com/office/drawing/2014/main" val="20000"/>
                    </a:ext>
                  </a:extLst>
                </a:gridCol>
                <a:gridCol w="4734143">
                  <a:extLst>
                    <a:ext uri="{9D8B030D-6E8A-4147-A177-3AD203B41FA5}">
                      <a16:colId xmlns:a16="http://schemas.microsoft.com/office/drawing/2014/main" val="20001"/>
                    </a:ext>
                  </a:extLst>
                </a:gridCol>
              </a:tblGrid>
              <a:tr h="371339">
                <a:tc>
                  <a:txBody>
                    <a:bodyPr/>
                    <a:lstStyle/>
                    <a:p>
                      <a:pPr marL="85090">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71340">
                <a:tc>
                  <a:txBody>
                    <a:bodyPr/>
                    <a:lstStyle/>
                    <a:p>
                      <a:pPr marL="85090">
                        <a:lnSpc>
                          <a:spcPct val="100000"/>
                        </a:lnSpc>
                        <a:spcBef>
                          <a:spcPts val="85"/>
                        </a:spcBef>
                      </a:pPr>
                      <a:r>
                        <a:rPr sz="2000" dirty="0"/>
                        <a:t>&lt;a&gt;</a:t>
                      </a:r>
                      <a:endParaRPr sz="2000" dirty="0">
                        <a:latin typeface="Calibri"/>
                        <a:cs typeface="Calibri"/>
                      </a:endParaRPr>
                    </a:p>
                  </a:txBody>
                  <a:tcPr marL="0" marR="0" marT="0" marB="0" anchor="ctr"/>
                </a:tc>
                <a:tc>
                  <a:txBody>
                    <a:bodyPr/>
                    <a:lstStyle/>
                    <a:p>
                      <a:pPr marL="85725">
                        <a:lnSpc>
                          <a:spcPct val="100000"/>
                        </a:lnSpc>
                        <a:spcBef>
                          <a:spcPts val="85"/>
                        </a:spcBef>
                      </a:pPr>
                      <a:r>
                        <a:rPr sz="2000" dirty="0"/>
                        <a:t>Hyperlink</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371339">
                <a:tc>
                  <a:txBody>
                    <a:bodyPr/>
                    <a:lstStyle/>
                    <a:p>
                      <a:pPr marL="85090">
                        <a:lnSpc>
                          <a:spcPct val="100000"/>
                        </a:lnSpc>
                        <a:spcBef>
                          <a:spcPts val="185"/>
                        </a:spcBef>
                      </a:pPr>
                      <a:r>
                        <a:rPr sz="2000" dirty="0"/>
                        <a:t>&lt;p&gt;</a:t>
                      </a:r>
                      <a:endParaRPr sz="2000" dirty="0">
                        <a:latin typeface="Calibri"/>
                        <a:cs typeface="Calibri"/>
                      </a:endParaRPr>
                    </a:p>
                  </a:txBody>
                  <a:tcPr marL="0" marR="0" marT="0" marB="0" anchor="ctr"/>
                </a:tc>
                <a:tc>
                  <a:txBody>
                    <a:bodyPr/>
                    <a:lstStyle/>
                    <a:p>
                      <a:pPr marL="85725">
                        <a:lnSpc>
                          <a:spcPct val="100000"/>
                        </a:lnSpc>
                        <a:spcBef>
                          <a:spcPts val="185"/>
                        </a:spcBef>
                      </a:pPr>
                      <a:r>
                        <a:rPr sz="2000" spc="-30" dirty="0"/>
                        <a:t>Textabsatz</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371339">
                <a:tc>
                  <a:txBody>
                    <a:bodyPr/>
                    <a:lstStyle/>
                    <a:p>
                      <a:pPr marL="85090">
                        <a:lnSpc>
                          <a:spcPct val="100000"/>
                        </a:lnSpc>
                        <a:spcBef>
                          <a:spcPts val="185"/>
                        </a:spcBef>
                      </a:pPr>
                      <a:r>
                        <a:rPr sz="2000" spc="-5" dirty="0"/>
                        <a:t>&lt;b&gt;</a:t>
                      </a:r>
                      <a:r>
                        <a:rPr lang="de-DE" sz="2000" spc="-5" dirty="0"/>
                        <a:t> / &lt;strong&gt; **</a:t>
                      </a:r>
                      <a:endParaRPr sz="2000" dirty="0">
                        <a:latin typeface="Calibri"/>
                        <a:cs typeface="Calibri"/>
                      </a:endParaRPr>
                    </a:p>
                  </a:txBody>
                  <a:tcPr marL="0" marR="0" marT="0" marB="0" anchor="ctr"/>
                </a:tc>
                <a:tc>
                  <a:txBody>
                    <a:bodyPr/>
                    <a:lstStyle/>
                    <a:p>
                      <a:pPr marL="85725">
                        <a:lnSpc>
                          <a:spcPct val="100000"/>
                        </a:lnSpc>
                        <a:spcBef>
                          <a:spcPts val="185"/>
                        </a:spcBef>
                      </a:pPr>
                      <a:r>
                        <a:rPr sz="2000" spc="-10" dirty="0"/>
                        <a:t>Fettdruck</a:t>
                      </a:r>
                      <a:r>
                        <a:rPr sz="2000" spc="-100" dirty="0"/>
                        <a:t> </a:t>
                      </a:r>
                      <a:r>
                        <a:rPr sz="2000" dirty="0"/>
                        <a:t>(bold)</a:t>
                      </a:r>
                      <a:r>
                        <a:rPr lang="de-DE" sz="2000" dirty="0"/>
                        <a:t> / HTML5: strong </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71339">
                <a:tc>
                  <a:txBody>
                    <a:bodyPr/>
                    <a:lstStyle/>
                    <a:p>
                      <a:pPr marL="85090">
                        <a:lnSpc>
                          <a:spcPct val="100000"/>
                        </a:lnSpc>
                        <a:spcBef>
                          <a:spcPts val="190"/>
                        </a:spcBef>
                      </a:pPr>
                      <a:r>
                        <a:rPr sz="2000" spc="-5" dirty="0"/>
                        <a:t>&lt;i&gt;</a:t>
                      </a:r>
                      <a:r>
                        <a:rPr lang="de-DE" sz="2000" spc="-5" dirty="0"/>
                        <a:t> / &lt;em&gt; **</a:t>
                      </a:r>
                      <a:endParaRPr sz="2000" dirty="0">
                        <a:latin typeface="Calibri"/>
                        <a:cs typeface="Calibri"/>
                      </a:endParaRPr>
                    </a:p>
                  </a:txBody>
                  <a:tcPr marL="0" marR="0" marT="0" marB="0" anchor="ctr"/>
                </a:tc>
                <a:tc>
                  <a:txBody>
                    <a:bodyPr/>
                    <a:lstStyle/>
                    <a:p>
                      <a:pPr marL="85725">
                        <a:lnSpc>
                          <a:spcPct val="100000"/>
                        </a:lnSpc>
                        <a:spcBef>
                          <a:spcPts val="190"/>
                        </a:spcBef>
                      </a:pPr>
                      <a:r>
                        <a:rPr sz="2000" spc="-15" dirty="0"/>
                        <a:t>Kursiv</a:t>
                      </a:r>
                      <a:r>
                        <a:rPr sz="2000" spc="-85" dirty="0"/>
                        <a:t> </a:t>
                      </a:r>
                      <a:r>
                        <a:rPr sz="2000" spc="-5" dirty="0"/>
                        <a:t>(italic)</a:t>
                      </a:r>
                      <a:r>
                        <a:rPr lang="de-DE" sz="2000" spc="-5" dirty="0"/>
                        <a:t> / HTML5: em </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371339">
                <a:tc>
                  <a:txBody>
                    <a:bodyPr/>
                    <a:lstStyle/>
                    <a:p>
                      <a:pPr marL="85090">
                        <a:lnSpc>
                          <a:spcPct val="100000"/>
                        </a:lnSpc>
                        <a:spcBef>
                          <a:spcPts val="185"/>
                        </a:spcBef>
                      </a:pPr>
                      <a:r>
                        <a:rPr sz="2000" dirty="0"/>
                        <a:t>&lt;br&gt;</a:t>
                      </a:r>
                      <a:r>
                        <a:rPr sz="2000" spc="-10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Zeilenumbruch</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371340">
                <a:tc>
                  <a:txBody>
                    <a:bodyPr/>
                    <a:lstStyle/>
                    <a:p>
                      <a:pPr marL="85090">
                        <a:lnSpc>
                          <a:spcPct val="100000"/>
                        </a:lnSpc>
                        <a:spcBef>
                          <a:spcPts val="190"/>
                        </a:spcBef>
                      </a:pPr>
                      <a:r>
                        <a:rPr sz="2000" dirty="0"/>
                        <a:t>&lt;nobr&gt;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automatischen Zeilenumbruch</a:t>
                      </a:r>
                      <a:r>
                        <a:rPr sz="2000" spc="5" dirty="0"/>
                        <a:t> </a:t>
                      </a:r>
                      <a:r>
                        <a:rPr sz="2000" spc="-5" dirty="0"/>
                        <a:t>verhindern</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371340">
                <a:tc>
                  <a:txBody>
                    <a:bodyPr/>
                    <a:lstStyle/>
                    <a:p>
                      <a:pPr marL="85090">
                        <a:lnSpc>
                          <a:spcPct val="100000"/>
                        </a:lnSpc>
                        <a:spcBef>
                          <a:spcPts val="190"/>
                        </a:spcBef>
                      </a:pPr>
                      <a:r>
                        <a:rPr sz="2000" dirty="0"/>
                        <a:t>&lt;hr&gt;</a:t>
                      </a:r>
                      <a:r>
                        <a:rPr sz="2000" spc="-105"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Horizontale</a:t>
                      </a:r>
                      <a:r>
                        <a:rPr sz="2000" spc="-70" dirty="0"/>
                        <a:t> </a:t>
                      </a:r>
                      <a:r>
                        <a:rPr sz="2000" spc="-5" dirty="0"/>
                        <a:t>Linie</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371339">
                <a:tc>
                  <a:txBody>
                    <a:bodyPr/>
                    <a:lstStyle/>
                    <a:p>
                      <a:pPr marL="85090">
                        <a:lnSpc>
                          <a:spcPct val="100000"/>
                        </a:lnSpc>
                        <a:spcBef>
                          <a:spcPts val="190"/>
                        </a:spcBef>
                      </a:pPr>
                      <a:r>
                        <a:rPr sz="2000" spc="-5" dirty="0"/>
                        <a:t>&lt;img&gt;</a:t>
                      </a:r>
                      <a:r>
                        <a:rPr sz="2000" spc="-8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Grafik</a:t>
                      </a:r>
                      <a:r>
                        <a:rPr sz="2000" spc="-95" dirty="0"/>
                        <a:t> </a:t>
                      </a:r>
                      <a:r>
                        <a:rPr sz="2000" dirty="0"/>
                        <a:t>einbinden</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r h="371339">
                <a:tc>
                  <a:txBody>
                    <a:bodyPr/>
                    <a:lstStyle/>
                    <a:p>
                      <a:pPr marL="85090">
                        <a:lnSpc>
                          <a:spcPct val="100000"/>
                        </a:lnSpc>
                        <a:spcBef>
                          <a:spcPts val="190"/>
                        </a:spcBef>
                      </a:pPr>
                      <a:r>
                        <a:rPr sz="2000" dirty="0"/>
                        <a:t>&lt;h1&gt; …</a:t>
                      </a:r>
                      <a:r>
                        <a:rPr sz="2000" spc="-105" dirty="0"/>
                        <a:t> </a:t>
                      </a:r>
                      <a:r>
                        <a:rPr sz="2000" dirty="0"/>
                        <a:t>&lt;h6&gt;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Überschriften</a:t>
                      </a:r>
                      <a:endParaRPr sz="2000" dirty="0">
                        <a:latin typeface="Calibri"/>
                        <a:cs typeface="Calibri"/>
                      </a:endParaRPr>
                    </a:p>
                  </a:txBody>
                  <a:tcPr marL="0" marR="0" marT="0" marB="0" anchor="ctr"/>
                </a:tc>
                <a:extLst>
                  <a:ext uri="{0D108BD9-81ED-4DB2-BD59-A6C34878D82A}">
                    <a16:rowId xmlns:a16="http://schemas.microsoft.com/office/drawing/2014/main" val="10009"/>
                  </a:ext>
                </a:extLst>
              </a:tr>
              <a:tr h="371340">
                <a:tc>
                  <a:txBody>
                    <a:bodyPr/>
                    <a:lstStyle/>
                    <a:p>
                      <a:pPr marL="85090">
                        <a:lnSpc>
                          <a:spcPct val="100000"/>
                        </a:lnSpc>
                        <a:spcBef>
                          <a:spcPts val="190"/>
                        </a:spcBef>
                      </a:pPr>
                      <a:r>
                        <a:rPr sz="2000" spc="-5" dirty="0"/>
                        <a:t>&lt;div&gt;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Allgemeines</a:t>
                      </a:r>
                      <a:r>
                        <a:rPr sz="2000" spc="-10" dirty="0"/>
                        <a:t> </a:t>
                      </a:r>
                      <a:r>
                        <a:rPr sz="2000" spc="-5" dirty="0"/>
                        <a:t>Block-Element</a:t>
                      </a:r>
                      <a:endParaRPr sz="2000" dirty="0">
                        <a:latin typeface="Calibri"/>
                        <a:cs typeface="Calibri"/>
                      </a:endParaRPr>
                    </a:p>
                  </a:txBody>
                  <a:tcPr marL="0" marR="0" marT="0" marB="0" anchor="ctr"/>
                </a:tc>
                <a:extLst>
                  <a:ext uri="{0D108BD9-81ED-4DB2-BD59-A6C34878D82A}">
                    <a16:rowId xmlns:a16="http://schemas.microsoft.com/office/drawing/2014/main" val="10010"/>
                  </a:ext>
                </a:extLst>
              </a:tr>
              <a:tr h="371376">
                <a:tc>
                  <a:txBody>
                    <a:bodyPr/>
                    <a:lstStyle/>
                    <a:p>
                      <a:pPr marL="85090">
                        <a:lnSpc>
                          <a:spcPct val="100000"/>
                        </a:lnSpc>
                        <a:spcBef>
                          <a:spcPts val="195"/>
                        </a:spcBef>
                      </a:pPr>
                      <a:r>
                        <a:rPr sz="2000" dirty="0"/>
                        <a:t>&lt;span&gt;</a:t>
                      </a:r>
                      <a:endParaRPr sz="2000" dirty="0">
                        <a:latin typeface="Calibri"/>
                        <a:cs typeface="Calibri"/>
                      </a:endParaRPr>
                    </a:p>
                  </a:txBody>
                  <a:tcPr marL="0" marR="0" marT="0" marB="0" anchor="ctr"/>
                </a:tc>
                <a:tc>
                  <a:txBody>
                    <a:bodyPr/>
                    <a:lstStyle/>
                    <a:p>
                      <a:pPr marL="85725">
                        <a:lnSpc>
                          <a:spcPct val="100000"/>
                        </a:lnSpc>
                        <a:spcBef>
                          <a:spcPts val="195"/>
                        </a:spcBef>
                      </a:pPr>
                      <a:r>
                        <a:rPr sz="2000" spc="-5" dirty="0"/>
                        <a:t>Allgemeines</a:t>
                      </a:r>
                      <a:r>
                        <a:rPr sz="2000" spc="-20" dirty="0"/>
                        <a:t> </a:t>
                      </a:r>
                      <a:r>
                        <a:rPr sz="2000" spc="-5" dirty="0"/>
                        <a:t>Inline-Element</a:t>
                      </a:r>
                      <a:endParaRPr sz="2000" dirty="0">
                        <a:latin typeface="Calibri"/>
                        <a:cs typeface="Calibri"/>
                      </a:endParaRPr>
                    </a:p>
                  </a:txBody>
                  <a:tcPr marL="0" marR="0" marT="0" marB="0" anchor="ctr"/>
                </a:tc>
                <a:extLst>
                  <a:ext uri="{0D108BD9-81ED-4DB2-BD59-A6C34878D82A}">
                    <a16:rowId xmlns:a16="http://schemas.microsoft.com/office/drawing/2014/main" val="10011"/>
                  </a:ext>
                </a:extLst>
              </a:tr>
            </a:tbl>
          </a:graphicData>
        </a:graphic>
      </p:graphicFrame>
      <p:sp>
        <p:nvSpPr>
          <p:cNvPr id="4" name="object 4"/>
          <p:cNvSpPr txBox="1"/>
          <p:nvPr/>
        </p:nvSpPr>
        <p:spPr>
          <a:xfrm>
            <a:off x="838199" y="6480526"/>
            <a:ext cx="2326640" cy="298450"/>
          </a:xfrm>
          <a:prstGeom prst="rect">
            <a:avLst/>
          </a:prstGeom>
        </p:spPr>
        <p:txBody>
          <a:bodyPr vert="horz" wrap="square" lIns="0" tIns="0" rIns="0" bIns="0" rtlCol="0">
            <a:spAutoFit/>
          </a:bodyPr>
          <a:lstStyle/>
          <a:p>
            <a:pPr marL="12700">
              <a:lnSpc>
                <a:spcPct val="100000"/>
              </a:lnSpc>
            </a:pPr>
            <a:r>
              <a:rPr sz="1800" i="1" dirty="0">
                <a:latin typeface="Calibri"/>
                <a:cs typeface="Calibri"/>
              </a:rPr>
              <a:t>* </a:t>
            </a:r>
            <a:r>
              <a:rPr sz="1800" i="1" spc="-10" dirty="0">
                <a:latin typeface="Calibri"/>
                <a:cs typeface="Calibri"/>
              </a:rPr>
              <a:t>Kein </a:t>
            </a:r>
            <a:r>
              <a:rPr sz="1800" i="1" spc="-5" dirty="0">
                <a:latin typeface="Calibri"/>
                <a:cs typeface="Calibri"/>
              </a:rPr>
              <a:t>schließendes </a:t>
            </a:r>
            <a:r>
              <a:rPr sz="1800" i="1" spc="-55" dirty="0">
                <a:latin typeface="Calibri"/>
                <a:cs typeface="Calibri"/>
              </a:rPr>
              <a:t>Tag</a:t>
            </a:r>
            <a:r>
              <a:rPr sz="1800" i="1" spc="-20" dirty="0">
                <a:latin typeface="Calibri"/>
                <a:cs typeface="Calibri"/>
              </a:rPr>
              <a:t> </a:t>
            </a:r>
            <a:r>
              <a:rPr sz="1800" i="1"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13698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75" dirty="0"/>
              <a:t> </a:t>
            </a:r>
            <a:r>
              <a:rPr spc="-15" dirty="0"/>
              <a:t>Listen</a:t>
            </a:r>
          </a:p>
        </p:txBody>
      </p:sp>
      <p:graphicFrame>
        <p:nvGraphicFramePr>
          <p:cNvPr id="3" name="object 3"/>
          <p:cNvGraphicFramePr>
            <a:graphicFrameLocks noGrp="1"/>
          </p:cNvGraphicFramePr>
          <p:nvPr>
            <p:extLst>
              <p:ext uri="{D42A27DB-BD31-4B8C-83A1-F6EECF244321}">
                <p14:modId xmlns:p14="http://schemas.microsoft.com/office/powerpoint/2010/main" val="2489055443"/>
              </p:ext>
            </p:extLst>
          </p:nvPr>
        </p:nvGraphicFramePr>
        <p:xfrm>
          <a:off x="838200" y="2255209"/>
          <a:ext cx="10165080" cy="2338054"/>
        </p:xfrm>
        <a:graphic>
          <a:graphicData uri="http://schemas.openxmlformats.org/drawingml/2006/table">
            <a:tbl>
              <a:tblPr firstRow="1" bandRow="1">
                <a:tableStyleId>{21E4AEA4-8DFA-4A89-87EB-49C32662AFE0}</a:tableStyleId>
              </a:tblPr>
              <a:tblGrid>
                <a:gridCol w="4053840">
                  <a:extLst>
                    <a:ext uri="{9D8B030D-6E8A-4147-A177-3AD203B41FA5}">
                      <a16:colId xmlns:a16="http://schemas.microsoft.com/office/drawing/2014/main" val="20000"/>
                    </a:ext>
                  </a:extLst>
                </a:gridCol>
                <a:gridCol w="6111240">
                  <a:extLst>
                    <a:ext uri="{9D8B030D-6E8A-4147-A177-3AD203B41FA5}">
                      <a16:colId xmlns:a16="http://schemas.microsoft.com/office/drawing/2014/main" val="20001"/>
                    </a:ext>
                  </a:extLst>
                </a:gridCol>
              </a:tblGrid>
              <a:tr h="584600">
                <a:tc>
                  <a:txBody>
                    <a:bodyPr/>
                    <a:lstStyle/>
                    <a:p>
                      <a:pPr marL="85090" algn="ctr">
                        <a:lnSpc>
                          <a:spcPct val="100000"/>
                        </a:lnSpc>
                        <a:spcBef>
                          <a:spcPts val="185"/>
                        </a:spcBef>
                      </a:pPr>
                      <a:r>
                        <a:rPr sz="200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84426">
                <a:tc>
                  <a:txBody>
                    <a:bodyPr/>
                    <a:lstStyle/>
                    <a:p>
                      <a:pPr marL="85090" algn="ctr">
                        <a:lnSpc>
                          <a:spcPct val="100000"/>
                        </a:lnSpc>
                        <a:spcBef>
                          <a:spcPts val="85"/>
                        </a:spcBef>
                      </a:pPr>
                      <a:r>
                        <a:rPr sz="2000" dirty="0"/>
                        <a:t>&lt;ol&gt;</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spc="-5" dirty="0"/>
                        <a:t>Nummerierte</a:t>
                      </a:r>
                      <a:r>
                        <a:rPr sz="2000" spc="-40" dirty="0"/>
                        <a:t> </a:t>
                      </a:r>
                      <a:r>
                        <a:rPr sz="2000" spc="-15" dirty="0"/>
                        <a:t>Liste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84600">
                <a:tc>
                  <a:txBody>
                    <a:bodyPr/>
                    <a:lstStyle/>
                    <a:p>
                      <a:pPr marL="85090" algn="ctr">
                        <a:lnSpc>
                          <a:spcPct val="100000"/>
                        </a:lnSpc>
                        <a:spcBef>
                          <a:spcPts val="185"/>
                        </a:spcBef>
                      </a:pPr>
                      <a:r>
                        <a:rPr sz="2000" dirty="0"/>
                        <a:t>&lt;ul&gt;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Aufzählungsliste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84428">
                <a:tc>
                  <a:txBody>
                    <a:bodyPr/>
                    <a:lstStyle/>
                    <a:p>
                      <a:pPr marL="85090" algn="ctr">
                        <a:lnSpc>
                          <a:spcPct val="100000"/>
                        </a:lnSpc>
                        <a:spcBef>
                          <a:spcPts val="185"/>
                        </a:spcBef>
                      </a:pPr>
                      <a:r>
                        <a:rPr sz="2000" dirty="0"/>
                        <a:t>&lt;li&gt;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Listeneintrag</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1917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105" dirty="0"/>
              <a:t> </a:t>
            </a:r>
            <a:r>
              <a:rPr spc="-35" dirty="0"/>
              <a:t>Tabellen</a:t>
            </a:r>
          </a:p>
        </p:txBody>
      </p:sp>
      <p:graphicFrame>
        <p:nvGraphicFramePr>
          <p:cNvPr id="3" name="object 3"/>
          <p:cNvGraphicFramePr>
            <a:graphicFrameLocks noGrp="1"/>
          </p:cNvGraphicFramePr>
          <p:nvPr>
            <p:extLst>
              <p:ext uri="{D42A27DB-BD31-4B8C-83A1-F6EECF244321}">
                <p14:modId xmlns:p14="http://schemas.microsoft.com/office/powerpoint/2010/main" val="2933142396"/>
              </p:ext>
            </p:extLst>
          </p:nvPr>
        </p:nvGraphicFramePr>
        <p:xfrm>
          <a:off x="988517" y="1703197"/>
          <a:ext cx="10302289" cy="4229770"/>
        </p:xfrm>
        <a:graphic>
          <a:graphicData uri="http://schemas.openxmlformats.org/drawingml/2006/table">
            <a:tbl>
              <a:tblPr firstRow="1" bandRow="1">
                <a:tableStyleId>{21E4AEA4-8DFA-4A89-87EB-49C32662AFE0}</a:tableStyleId>
              </a:tblPr>
              <a:tblGrid>
                <a:gridCol w="4145330">
                  <a:extLst>
                    <a:ext uri="{9D8B030D-6E8A-4147-A177-3AD203B41FA5}">
                      <a16:colId xmlns:a16="http://schemas.microsoft.com/office/drawing/2014/main" val="20000"/>
                    </a:ext>
                  </a:extLst>
                </a:gridCol>
                <a:gridCol w="6156959">
                  <a:extLst>
                    <a:ext uri="{9D8B030D-6E8A-4147-A177-3AD203B41FA5}">
                      <a16:colId xmlns:a16="http://schemas.microsoft.com/office/drawing/2014/main" val="20001"/>
                    </a:ext>
                  </a:extLst>
                </a:gridCol>
              </a:tblGrid>
              <a:tr h="528721">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28721">
                <a:tc>
                  <a:txBody>
                    <a:bodyPr/>
                    <a:lstStyle/>
                    <a:p>
                      <a:pPr marL="85090" algn="ctr">
                        <a:lnSpc>
                          <a:spcPct val="100000"/>
                        </a:lnSpc>
                        <a:spcBef>
                          <a:spcPts val="85"/>
                        </a:spcBef>
                      </a:pPr>
                      <a:r>
                        <a:rPr sz="2000" spc="-5" dirty="0"/>
                        <a:t>&lt;table&gt;</a:t>
                      </a:r>
                      <a:endParaRPr sz="2000" dirty="0">
                        <a:latin typeface="Calibri"/>
                        <a:cs typeface="Calibri"/>
                      </a:endParaRPr>
                    </a:p>
                  </a:txBody>
                  <a:tcPr marL="0" marR="0" marT="0" marB="0" anchor="ctr"/>
                </a:tc>
                <a:tc>
                  <a:txBody>
                    <a:bodyPr/>
                    <a:lstStyle/>
                    <a:p>
                      <a:pPr marL="85090" algn="ctr">
                        <a:lnSpc>
                          <a:spcPct val="100000"/>
                        </a:lnSpc>
                        <a:spcBef>
                          <a:spcPts val="85"/>
                        </a:spcBef>
                      </a:pPr>
                      <a:r>
                        <a:rPr sz="2000" spc="-25" dirty="0"/>
                        <a:t>Tabelle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28721">
                <a:tc>
                  <a:txBody>
                    <a:bodyPr/>
                    <a:lstStyle/>
                    <a:p>
                      <a:pPr marL="85090" algn="ctr">
                        <a:lnSpc>
                          <a:spcPct val="100000"/>
                        </a:lnSpc>
                        <a:spcBef>
                          <a:spcPts val="185"/>
                        </a:spcBef>
                      </a:pPr>
                      <a:r>
                        <a:rPr sz="2000" spc="-5" dirty="0"/>
                        <a:t>&lt;tr&gt;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Zeile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28722">
                <a:tc>
                  <a:txBody>
                    <a:bodyPr/>
                    <a:lstStyle/>
                    <a:p>
                      <a:pPr marL="85090" algn="ctr">
                        <a:lnSpc>
                          <a:spcPct val="100000"/>
                        </a:lnSpc>
                        <a:spcBef>
                          <a:spcPts val="185"/>
                        </a:spcBef>
                      </a:pPr>
                      <a:r>
                        <a:rPr sz="2000" spc="-5" dirty="0"/>
                        <a:t>&lt;td&gt;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Zelle</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28721">
                <a:tc>
                  <a:txBody>
                    <a:bodyPr/>
                    <a:lstStyle/>
                    <a:p>
                      <a:pPr marL="85090" algn="ctr">
                        <a:lnSpc>
                          <a:spcPct val="100000"/>
                        </a:lnSpc>
                        <a:spcBef>
                          <a:spcPts val="190"/>
                        </a:spcBef>
                      </a:pPr>
                      <a:r>
                        <a:rPr sz="2000" dirty="0"/>
                        <a:t>&lt;th&gt;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15" dirty="0"/>
                        <a:t>Kopfzelle</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28721">
                <a:tc>
                  <a:txBody>
                    <a:bodyPr/>
                    <a:lstStyle/>
                    <a:p>
                      <a:pPr marL="85090" algn="ctr">
                        <a:lnSpc>
                          <a:spcPct val="100000"/>
                        </a:lnSpc>
                        <a:spcBef>
                          <a:spcPts val="190"/>
                        </a:spcBef>
                      </a:pPr>
                      <a:r>
                        <a:rPr sz="2000" dirty="0"/>
                        <a:t>&lt;thead&gt;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5" dirty="0"/>
                        <a:t>Tabellenkopf</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528721">
                <a:tc>
                  <a:txBody>
                    <a:bodyPr/>
                    <a:lstStyle/>
                    <a:p>
                      <a:pPr marL="85090" algn="ctr">
                        <a:lnSpc>
                          <a:spcPct val="100000"/>
                        </a:lnSpc>
                        <a:spcBef>
                          <a:spcPts val="190"/>
                        </a:spcBef>
                      </a:pPr>
                      <a:r>
                        <a:rPr sz="2000" dirty="0"/>
                        <a:t>&lt;tbody&gt;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Tabellenkörper</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528722">
                <a:tc>
                  <a:txBody>
                    <a:bodyPr/>
                    <a:lstStyle/>
                    <a:p>
                      <a:pPr marL="85090" algn="ctr">
                        <a:lnSpc>
                          <a:spcPct val="100000"/>
                        </a:lnSpc>
                        <a:spcBef>
                          <a:spcPts val="190"/>
                        </a:spcBef>
                      </a:pPr>
                      <a:r>
                        <a:rPr sz="2000" spc="-10" dirty="0"/>
                        <a:t>&lt;tfoot&gt;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Tabellenfuß</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5041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75" dirty="0"/>
              <a:t> </a:t>
            </a:r>
            <a:r>
              <a:rPr spc="-15" dirty="0"/>
              <a:t>Formulare</a:t>
            </a:r>
          </a:p>
        </p:txBody>
      </p:sp>
      <p:graphicFrame>
        <p:nvGraphicFramePr>
          <p:cNvPr id="3" name="object 3"/>
          <p:cNvGraphicFramePr>
            <a:graphicFrameLocks noGrp="1"/>
          </p:cNvGraphicFramePr>
          <p:nvPr>
            <p:extLst>
              <p:ext uri="{D42A27DB-BD31-4B8C-83A1-F6EECF244321}">
                <p14:modId xmlns:p14="http://schemas.microsoft.com/office/powerpoint/2010/main" val="3213656602"/>
              </p:ext>
            </p:extLst>
          </p:nvPr>
        </p:nvGraphicFramePr>
        <p:xfrm>
          <a:off x="838200" y="1702133"/>
          <a:ext cx="9683750" cy="4610046"/>
        </p:xfrm>
        <a:graphic>
          <a:graphicData uri="http://schemas.openxmlformats.org/drawingml/2006/table">
            <a:tbl>
              <a:tblPr firstRow="1" bandRow="1">
                <a:tableStyleId>{21E4AEA4-8DFA-4A89-87EB-49C32662AFE0}</a:tableStyleId>
              </a:tblPr>
              <a:tblGrid>
                <a:gridCol w="4266464">
                  <a:extLst>
                    <a:ext uri="{9D8B030D-6E8A-4147-A177-3AD203B41FA5}">
                      <a16:colId xmlns:a16="http://schemas.microsoft.com/office/drawing/2014/main" val="20000"/>
                    </a:ext>
                  </a:extLst>
                </a:gridCol>
                <a:gridCol w="5417286">
                  <a:extLst>
                    <a:ext uri="{9D8B030D-6E8A-4147-A177-3AD203B41FA5}">
                      <a16:colId xmlns:a16="http://schemas.microsoft.com/office/drawing/2014/main" val="20001"/>
                    </a:ext>
                  </a:extLst>
                </a:gridCol>
              </a:tblGrid>
              <a:tr h="384167">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84168">
                <a:tc>
                  <a:txBody>
                    <a:bodyPr/>
                    <a:lstStyle/>
                    <a:p>
                      <a:pPr marL="85090" algn="ctr">
                        <a:lnSpc>
                          <a:spcPct val="100000"/>
                        </a:lnSpc>
                        <a:spcBef>
                          <a:spcPts val="85"/>
                        </a:spcBef>
                      </a:pPr>
                      <a:r>
                        <a:rPr sz="2000" spc="-10" dirty="0"/>
                        <a:t>&lt;form&gt;</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spc="-5" dirty="0"/>
                        <a:t>Formular</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384167">
                <a:tc>
                  <a:txBody>
                    <a:bodyPr/>
                    <a:lstStyle/>
                    <a:p>
                      <a:pPr marL="85090" algn="ctr">
                        <a:lnSpc>
                          <a:spcPct val="100000"/>
                        </a:lnSpc>
                        <a:spcBef>
                          <a:spcPts val="185"/>
                        </a:spcBef>
                      </a:pPr>
                      <a:r>
                        <a:rPr sz="2000" dirty="0"/>
                        <a:t>&lt;input </a:t>
                      </a:r>
                      <a:r>
                        <a:rPr sz="2000" spc="-10" dirty="0"/>
                        <a:t>type=„text“&gt;</a:t>
                      </a:r>
                      <a:r>
                        <a:rPr sz="2000" spc="-6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Einzeiliges</a:t>
                      </a:r>
                      <a:r>
                        <a:rPr sz="2000" spc="-50" dirty="0"/>
                        <a:t> </a:t>
                      </a:r>
                      <a:r>
                        <a:rPr sz="2000" spc="-10" dirty="0"/>
                        <a:t>Eingabefeld</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384167">
                <a:tc>
                  <a:txBody>
                    <a:bodyPr/>
                    <a:lstStyle/>
                    <a:p>
                      <a:pPr marL="85090" algn="ctr">
                        <a:lnSpc>
                          <a:spcPct val="100000"/>
                        </a:lnSpc>
                        <a:spcBef>
                          <a:spcPts val="185"/>
                        </a:spcBef>
                      </a:pPr>
                      <a:r>
                        <a:rPr sz="2000" dirty="0"/>
                        <a:t>&lt;input </a:t>
                      </a:r>
                      <a:r>
                        <a:rPr sz="2000" spc="-5" dirty="0"/>
                        <a:t>type=„password“&gt;</a:t>
                      </a:r>
                      <a:r>
                        <a:rPr sz="2000" spc="-8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Passwort-Eingabefeld</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84167">
                <a:tc>
                  <a:txBody>
                    <a:bodyPr/>
                    <a:lstStyle/>
                    <a:p>
                      <a:pPr marL="85090" algn="ctr">
                        <a:lnSpc>
                          <a:spcPct val="100000"/>
                        </a:lnSpc>
                        <a:spcBef>
                          <a:spcPts val="190"/>
                        </a:spcBef>
                      </a:pPr>
                      <a:r>
                        <a:rPr sz="2000" spc="-15" dirty="0"/>
                        <a:t>&lt;textarea&gt;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Mehrzeiliges</a:t>
                      </a:r>
                      <a:r>
                        <a:rPr sz="2000" spc="-60" dirty="0"/>
                        <a:t> </a:t>
                      </a:r>
                      <a:r>
                        <a:rPr sz="2000" spc="-10" dirty="0"/>
                        <a:t>Eingabefeld</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384167">
                <a:tc>
                  <a:txBody>
                    <a:bodyPr/>
                    <a:lstStyle/>
                    <a:p>
                      <a:pPr marL="85090" algn="ctr">
                        <a:lnSpc>
                          <a:spcPct val="100000"/>
                        </a:lnSpc>
                        <a:spcBef>
                          <a:spcPts val="185"/>
                        </a:spcBef>
                      </a:pPr>
                      <a:r>
                        <a:rPr sz="2000" dirty="0"/>
                        <a:t>&lt;input </a:t>
                      </a:r>
                      <a:r>
                        <a:rPr sz="2000" spc="-5" dirty="0"/>
                        <a:t>type=„radio“&gt;</a:t>
                      </a:r>
                      <a:r>
                        <a:rPr sz="2000" spc="-7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Radiobutton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384168">
                <a:tc>
                  <a:txBody>
                    <a:bodyPr/>
                    <a:lstStyle/>
                    <a:p>
                      <a:pPr marL="85090" algn="ctr">
                        <a:lnSpc>
                          <a:spcPct val="100000"/>
                        </a:lnSpc>
                        <a:spcBef>
                          <a:spcPts val="190"/>
                        </a:spcBef>
                      </a:pPr>
                      <a:r>
                        <a:rPr sz="2000" dirty="0"/>
                        <a:t>&lt;input type=„checkbox“&gt;</a:t>
                      </a:r>
                      <a:r>
                        <a:rPr sz="2000" spc="-14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Checkbox</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384168">
                <a:tc>
                  <a:txBody>
                    <a:bodyPr/>
                    <a:lstStyle/>
                    <a:p>
                      <a:pPr marL="85090" algn="ctr">
                        <a:lnSpc>
                          <a:spcPct val="100000"/>
                        </a:lnSpc>
                        <a:spcBef>
                          <a:spcPts val="190"/>
                        </a:spcBef>
                      </a:pPr>
                      <a:r>
                        <a:rPr sz="2000" dirty="0"/>
                        <a:t>&lt;input </a:t>
                      </a:r>
                      <a:r>
                        <a:rPr sz="2000" spc="-5" dirty="0"/>
                        <a:t>type=„button“&gt;</a:t>
                      </a:r>
                      <a:r>
                        <a:rPr sz="2000" spc="-12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Button</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384167">
                <a:tc>
                  <a:txBody>
                    <a:bodyPr/>
                    <a:lstStyle/>
                    <a:p>
                      <a:pPr marL="85090" algn="ctr">
                        <a:lnSpc>
                          <a:spcPct val="100000"/>
                        </a:lnSpc>
                        <a:spcBef>
                          <a:spcPts val="190"/>
                        </a:spcBef>
                      </a:pPr>
                      <a:r>
                        <a:rPr sz="2000" dirty="0"/>
                        <a:t>&lt;input type=„submit“&gt;</a:t>
                      </a:r>
                      <a:r>
                        <a:rPr sz="2000" spc="-9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Absende-Button</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r h="384167">
                <a:tc>
                  <a:txBody>
                    <a:bodyPr/>
                    <a:lstStyle/>
                    <a:p>
                      <a:pPr marL="85090" algn="ctr">
                        <a:lnSpc>
                          <a:spcPct val="100000"/>
                        </a:lnSpc>
                        <a:spcBef>
                          <a:spcPts val="190"/>
                        </a:spcBef>
                      </a:pPr>
                      <a:r>
                        <a:rPr sz="2000" dirty="0"/>
                        <a:t>&lt;input </a:t>
                      </a:r>
                      <a:r>
                        <a:rPr sz="2000" spc="-5" dirty="0"/>
                        <a:t>type=„reset“&gt;</a:t>
                      </a:r>
                      <a:r>
                        <a:rPr sz="2000" spc="-5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Reset-Button</a:t>
                      </a:r>
                      <a:endParaRPr sz="2000" dirty="0">
                        <a:latin typeface="Calibri"/>
                        <a:cs typeface="Calibri"/>
                      </a:endParaRPr>
                    </a:p>
                  </a:txBody>
                  <a:tcPr marL="0" marR="0" marT="0" marB="0" anchor="ctr"/>
                </a:tc>
                <a:extLst>
                  <a:ext uri="{0D108BD9-81ED-4DB2-BD59-A6C34878D82A}">
                    <a16:rowId xmlns:a16="http://schemas.microsoft.com/office/drawing/2014/main" val="10009"/>
                  </a:ext>
                </a:extLst>
              </a:tr>
              <a:tr h="384168">
                <a:tc>
                  <a:txBody>
                    <a:bodyPr/>
                    <a:lstStyle/>
                    <a:p>
                      <a:pPr marL="85090" algn="ctr">
                        <a:lnSpc>
                          <a:spcPct val="100000"/>
                        </a:lnSpc>
                        <a:spcBef>
                          <a:spcPts val="190"/>
                        </a:spcBef>
                      </a:pPr>
                      <a:r>
                        <a:rPr sz="2000" spc="-5" dirty="0"/>
                        <a:t>&lt;select&gt;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Auswahlliste</a:t>
                      </a:r>
                      <a:endParaRPr sz="2000" dirty="0">
                        <a:latin typeface="Calibri"/>
                        <a:cs typeface="Calibri"/>
                      </a:endParaRPr>
                    </a:p>
                  </a:txBody>
                  <a:tcPr marL="0" marR="0" marT="0" marB="0" anchor="ctr"/>
                </a:tc>
                <a:extLst>
                  <a:ext uri="{0D108BD9-81ED-4DB2-BD59-A6C34878D82A}">
                    <a16:rowId xmlns:a16="http://schemas.microsoft.com/office/drawing/2014/main" val="10010"/>
                  </a:ext>
                </a:extLst>
              </a:tr>
              <a:tr h="384205">
                <a:tc>
                  <a:txBody>
                    <a:bodyPr/>
                    <a:lstStyle/>
                    <a:p>
                      <a:pPr marL="85090" algn="ctr">
                        <a:lnSpc>
                          <a:spcPct val="100000"/>
                        </a:lnSpc>
                        <a:spcBef>
                          <a:spcPts val="195"/>
                        </a:spcBef>
                      </a:pPr>
                      <a:r>
                        <a:rPr sz="2000" spc="-5" dirty="0"/>
                        <a:t>&lt;option&gt;</a:t>
                      </a:r>
                      <a:endParaRPr sz="2000" dirty="0">
                        <a:latin typeface="Calibri"/>
                        <a:cs typeface="Calibri"/>
                      </a:endParaRPr>
                    </a:p>
                  </a:txBody>
                  <a:tcPr marL="0" marR="0" marT="0" marB="0" anchor="ctr"/>
                </a:tc>
                <a:tc>
                  <a:txBody>
                    <a:bodyPr/>
                    <a:lstStyle/>
                    <a:p>
                      <a:pPr marL="85725" algn="ctr">
                        <a:lnSpc>
                          <a:spcPct val="100000"/>
                        </a:lnSpc>
                        <a:spcBef>
                          <a:spcPts val="195"/>
                        </a:spcBef>
                      </a:pPr>
                      <a:r>
                        <a:rPr sz="2000" spc="-10" dirty="0"/>
                        <a:t>Listeneintrag </a:t>
                      </a:r>
                      <a:r>
                        <a:rPr sz="2000" spc="-5" dirty="0"/>
                        <a:t>einer</a:t>
                      </a:r>
                      <a:r>
                        <a:rPr sz="2000" spc="5" dirty="0"/>
                        <a:t> </a:t>
                      </a:r>
                      <a:r>
                        <a:rPr sz="2000" spc="-10" dirty="0"/>
                        <a:t>Auswahlliste</a:t>
                      </a:r>
                      <a:endParaRPr sz="2000" dirty="0">
                        <a:latin typeface="Calibri"/>
                        <a:cs typeface="Calibri"/>
                      </a:endParaRPr>
                    </a:p>
                  </a:txBody>
                  <a:tcPr marL="0" marR="0" marT="0" marB="0" anchor="ctr"/>
                </a:tc>
                <a:extLst>
                  <a:ext uri="{0D108BD9-81ED-4DB2-BD59-A6C34878D82A}">
                    <a16:rowId xmlns:a16="http://schemas.microsoft.com/office/drawing/2014/main" val="10011"/>
                  </a:ext>
                </a:extLst>
              </a:tr>
            </a:tbl>
          </a:graphicData>
        </a:graphic>
      </p:graphicFrame>
      <p:sp>
        <p:nvSpPr>
          <p:cNvPr id="4" name="object 4"/>
          <p:cNvSpPr txBox="1"/>
          <p:nvPr/>
        </p:nvSpPr>
        <p:spPr>
          <a:xfrm>
            <a:off x="838200" y="6323624"/>
            <a:ext cx="2327910" cy="299085"/>
          </a:xfrm>
          <a:prstGeom prst="rect">
            <a:avLst/>
          </a:prstGeom>
        </p:spPr>
        <p:txBody>
          <a:bodyPr vert="horz" wrap="square" lIns="0" tIns="0" rIns="0" bIns="0" rtlCol="0">
            <a:spAutoFit/>
          </a:bodyPr>
          <a:lstStyle/>
          <a:p>
            <a:pPr marL="12700">
              <a:lnSpc>
                <a:spcPct val="100000"/>
              </a:lnSpc>
            </a:pPr>
            <a:r>
              <a:rPr sz="1800" i="1" dirty="0">
                <a:latin typeface="Calibri"/>
                <a:cs typeface="Calibri"/>
              </a:rPr>
              <a:t>* </a:t>
            </a:r>
            <a:r>
              <a:rPr sz="1800" i="1" spc="-10" dirty="0">
                <a:latin typeface="Calibri"/>
                <a:cs typeface="Calibri"/>
              </a:rPr>
              <a:t>Kein </a:t>
            </a:r>
            <a:r>
              <a:rPr sz="1800" i="1" spc="-5" dirty="0">
                <a:latin typeface="Calibri"/>
                <a:cs typeface="Calibri"/>
              </a:rPr>
              <a:t>schließendes </a:t>
            </a:r>
            <a:r>
              <a:rPr sz="1800" i="1" spc="-55" dirty="0">
                <a:latin typeface="Calibri"/>
                <a:cs typeface="Calibri"/>
              </a:rPr>
              <a:t>Tag</a:t>
            </a:r>
            <a:r>
              <a:rPr sz="1800" i="1" spc="-10" dirty="0">
                <a:latin typeface="Calibri"/>
                <a:cs typeface="Calibri"/>
              </a:rPr>
              <a:t> </a:t>
            </a:r>
            <a:r>
              <a:rPr sz="1800" i="1"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1160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Nützliche</a:t>
            </a:r>
            <a:r>
              <a:rPr spc="-65" dirty="0"/>
              <a:t> </a:t>
            </a:r>
            <a:r>
              <a:rPr spc="-10" dirty="0"/>
              <a:t>Seiten</a:t>
            </a:r>
          </a:p>
        </p:txBody>
      </p:sp>
      <p:sp>
        <p:nvSpPr>
          <p:cNvPr id="3" name="object 3"/>
          <p:cNvSpPr txBox="1"/>
          <p:nvPr/>
        </p:nvSpPr>
        <p:spPr>
          <a:xfrm>
            <a:off x="705273" y="1690688"/>
            <a:ext cx="7297420" cy="4764405"/>
          </a:xfrm>
          <a:prstGeom prst="rect">
            <a:avLst/>
          </a:prstGeom>
        </p:spPr>
        <p:txBody>
          <a:bodyPr vert="horz" wrap="square" lIns="0" tIns="0" rIns="0" bIns="0" rtlCol="0">
            <a:spAutoFit/>
          </a:bodyPr>
          <a:lstStyle/>
          <a:p>
            <a:pPr marL="355600" indent="-342900">
              <a:lnSpc>
                <a:spcPct val="100000"/>
              </a:lnSpc>
              <a:buClr>
                <a:srgbClr val="000000"/>
              </a:buClr>
              <a:buFont typeface="Arial"/>
              <a:buChar char="•"/>
              <a:tabLst>
                <a:tab pos="354965" algn="l"/>
                <a:tab pos="355600" algn="l"/>
              </a:tabLst>
            </a:pPr>
            <a:r>
              <a:rPr sz="3200" u="heavy" spc="-25" dirty="0">
                <a:solidFill>
                  <a:srgbClr val="0000FF"/>
                </a:solidFill>
                <a:latin typeface="Calibri"/>
                <a:cs typeface="Calibri"/>
                <a:hlinkClick r:id="rId2"/>
              </a:rPr>
              <a:t>https://validator.w3.org/</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5" dirty="0">
                <a:latin typeface="Calibri"/>
                <a:cs typeface="Calibri"/>
              </a:rPr>
              <a:t>Überprüfen, </a:t>
            </a:r>
            <a:r>
              <a:rPr sz="2800" spc="-5" dirty="0">
                <a:latin typeface="Calibri"/>
                <a:cs typeface="Calibri"/>
              </a:rPr>
              <a:t>ob </a:t>
            </a:r>
            <a:r>
              <a:rPr sz="2800" spc="-10" dirty="0">
                <a:latin typeface="Calibri"/>
                <a:cs typeface="Calibri"/>
              </a:rPr>
              <a:t>die </a:t>
            </a:r>
            <a:r>
              <a:rPr sz="2800" spc="-25" dirty="0">
                <a:latin typeface="Calibri"/>
                <a:cs typeface="Calibri"/>
              </a:rPr>
              <a:t>Webseite </a:t>
            </a:r>
            <a:r>
              <a:rPr sz="2800" spc="-20" dirty="0">
                <a:latin typeface="Calibri"/>
                <a:cs typeface="Calibri"/>
              </a:rPr>
              <a:t>stabil </a:t>
            </a:r>
            <a:r>
              <a:rPr sz="2800" spc="-5" dirty="0">
                <a:latin typeface="Calibri"/>
                <a:cs typeface="Calibri"/>
              </a:rPr>
              <a:t>gebaut</a:t>
            </a:r>
            <a:r>
              <a:rPr sz="2800" spc="130" dirty="0">
                <a:latin typeface="Calibri"/>
                <a:cs typeface="Calibri"/>
              </a:rPr>
              <a:t> </a:t>
            </a:r>
            <a:r>
              <a:rPr sz="2800" spc="-20" dirty="0">
                <a:latin typeface="Calibri"/>
                <a:cs typeface="Calibri"/>
              </a:rPr>
              <a:t>ist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Grammatikkenner</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15" dirty="0">
                <a:solidFill>
                  <a:srgbClr val="0000FF"/>
                </a:solidFill>
                <a:latin typeface="Calibri"/>
                <a:cs typeface="Calibri"/>
                <a:hlinkClick r:id="rId3"/>
              </a:rPr>
              <a:t>http://html5test.com/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40" dirty="0">
                <a:latin typeface="Calibri"/>
                <a:cs typeface="Calibri"/>
              </a:rPr>
              <a:t>Was </a:t>
            </a:r>
            <a:r>
              <a:rPr sz="2800" spc="-15" dirty="0">
                <a:latin typeface="Calibri"/>
                <a:cs typeface="Calibri"/>
              </a:rPr>
              <a:t>kann </a:t>
            </a:r>
            <a:r>
              <a:rPr sz="2800" spc="-5" dirty="0">
                <a:latin typeface="Calibri"/>
                <a:cs typeface="Calibri"/>
              </a:rPr>
              <a:t>welcher</a:t>
            </a:r>
            <a:r>
              <a:rPr sz="2800" spc="-30" dirty="0">
                <a:latin typeface="Calibri"/>
                <a:cs typeface="Calibri"/>
              </a:rPr>
              <a:t> </a:t>
            </a:r>
            <a:r>
              <a:rPr sz="2800" spc="-15" dirty="0">
                <a:latin typeface="Calibri"/>
                <a:cs typeface="Calibri"/>
              </a:rPr>
              <a:t>Browser</a:t>
            </a:r>
            <a:endParaRPr sz="2800" dirty="0">
              <a:latin typeface="Calibri"/>
              <a:cs typeface="Calibri"/>
            </a:endParaRPr>
          </a:p>
          <a:p>
            <a:pPr lvl="1">
              <a:lnSpc>
                <a:spcPct val="100000"/>
              </a:lnSpc>
              <a:spcBef>
                <a:spcPts val="15"/>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20" dirty="0">
                <a:solidFill>
                  <a:srgbClr val="0000FF"/>
                </a:solidFill>
                <a:latin typeface="Calibri"/>
                <a:cs typeface="Calibri"/>
                <a:hlinkClick r:id="rId4"/>
              </a:rPr>
              <a:t>http://csszengarden.com/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5" dirty="0">
                <a:latin typeface="Calibri"/>
                <a:cs typeface="Calibri"/>
              </a:rPr>
              <a:t>Für CSS</a:t>
            </a:r>
            <a:r>
              <a:rPr sz="2800" spc="-50" dirty="0">
                <a:latin typeface="Calibri"/>
                <a:cs typeface="Calibri"/>
              </a:rPr>
              <a:t> </a:t>
            </a:r>
            <a:r>
              <a:rPr sz="2800" spc="-10" dirty="0">
                <a:latin typeface="Calibri"/>
                <a:cs typeface="Calibri"/>
              </a:rPr>
              <a:t>Beispiele</a:t>
            </a:r>
            <a:endParaRPr sz="2800" dirty="0">
              <a:latin typeface="Calibri"/>
              <a:cs typeface="Calibri"/>
            </a:endParaRPr>
          </a:p>
        </p:txBody>
      </p:sp>
    </p:spTree>
    <p:extLst>
      <p:ext uri="{BB962C8B-B14F-4D97-AF65-F5344CB8AC3E}">
        <p14:creationId xmlns:p14="http://schemas.microsoft.com/office/powerpoint/2010/main" val="258712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1FDBB-C1AA-42A3-B18D-BE2E04CFA172}"/>
              </a:ext>
            </a:extLst>
          </p:cNvPr>
          <p:cNvSpPr>
            <a:spLocks noGrp="1"/>
          </p:cNvSpPr>
          <p:nvPr>
            <p:ph type="title"/>
          </p:nvPr>
        </p:nvSpPr>
        <p:spPr/>
        <p:txBody>
          <a:bodyPr/>
          <a:lstStyle/>
          <a:p>
            <a:r>
              <a:rPr lang="de-DE" dirty="0"/>
              <a:t>Technologie</a:t>
            </a:r>
          </a:p>
        </p:txBody>
      </p:sp>
      <p:sp>
        <p:nvSpPr>
          <p:cNvPr id="4" name="Foliennummernplatzhalter 3">
            <a:extLst>
              <a:ext uri="{FF2B5EF4-FFF2-40B4-BE49-F238E27FC236}">
                <a16:creationId xmlns:a16="http://schemas.microsoft.com/office/drawing/2014/main" id="{F4C995A0-2523-4CF2-B12B-A5268D0DD05F}"/>
              </a:ext>
            </a:extLst>
          </p:cNvPr>
          <p:cNvSpPr>
            <a:spLocks noGrp="1"/>
          </p:cNvSpPr>
          <p:nvPr>
            <p:ph type="sldNum" sz="quarter" idx="12"/>
          </p:nvPr>
        </p:nvSpPr>
        <p:spPr/>
        <p:txBody>
          <a:bodyPr/>
          <a:lstStyle/>
          <a:p>
            <a:fld id="{62F8B784-6BE8-4121-A5DD-184BF916DF1B}" type="slidenum">
              <a:rPr lang="de-DE" smtClean="0"/>
              <a:t>2</a:t>
            </a:fld>
            <a:endParaRPr lang="de-DE" dirty="0"/>
          </a:p>
        </p:txBody>
      </p:sp>
      <p:pic>
        <p:nvPicPr>
          <p:cNvPr id="5" name="Picture 4" descr="http://www.frontdojo.com/content/images/2014/May/html5-css-javascript.png">
            <a:extLst>
              <a:ext uri="{FF2B5EF4-FFF2-40B4-BE49-F238E27FC236}">
                <a16:creationId xmlns:a16="http://schemas.microsoft.com/office/drawing/2014/main" id="{1CD8A8FB-105F-4517-9530-AA76FCE45B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2858" y="1825625"/>
            <a:ext cx="74262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974A1-8126-44A9-8E9E-4F4270E42512}"/>
              </a:ext>
            </a:extLst>
          </p:cNvPr>
          <p:cNvSpPr>
            <a:spLocks noGrp="1"/>
          </p:cNvSpPr>
          <p:nvPr>
            <p:ph type="title"/>
          </p:nvPr>
        </p:nvSpPr>
        <p:spPr/>
        <p:txBody>
          <a:bodyPr/>
          <a:lstStyle/>
          <a:p>
            <a:r>
              <a:rPr lang="de-DE" dirty="0"/>
              <a:t>HTML Konzept</a:t>
            </a:r>
          </a:p>
        </p:txBody>
      </p:sp>
      <p:sp>
        <p:nvSpPr>
          <p:cNvPr id="4" name="Foliennummernplatzhalter 3">
            <a:extLst>
              <a:ext uri="{FF2B5EF4-FFF2-40B4-BE49-F238E27FC236}">
                <a16:creationId xmlns:a16="http://schemas.microsoft.com/office/drawing/2014/main" id="{21207389-D22E-4EEC-B7AC-E174410CC0AA}"/>
              </a:ext>
            </a:extLst>
          </p:cNvPr>
          <p:cNvSpPr>
            <a:spLocks noGrp="1"/>
          </p:cNvSpPr>
          <p:nvPr>
            <p:ph type="sldNum" sz="quarter" idx="12"/>
          </p:nvPr>
        </p:nvSpPr>
        <p:spPr/>
        <p:txBody>
          <a:bodyPr/>
          <a:lstStyle/>
          <a:p>
            <a:fld id="{62F8B784-6BE8-4121-A5DD-184BF916DF1B}" type="slidenum">
              <a:rPr lang="de-DE" smtClean="0"/>
              <a:t>3</a:t>
            </a:fld>
            <a:endParaRPr lang="de-DE" dirty="0"/>
          </a:p>
        </p:txBody>
      </p:sp>
      <p:sp>
        <p:nvSpPr>
          <p:cNvPr id="5" name="Rechteck 4">
            <a:extLst>
              <a:ext uri="{FF2B5EF4-FFF2-40B4-BE49-F238E27FC236}">
                <a16:creationId xmlns:a16="http://schemas.microsoft.com/office/drawing/2014/main" id="{B2681612-05E7-4CB3-9CED-0D0BFE36EC5A}"/>
              </a:ext>
            </a:extLst>
          </p:cNvPr>
          <p:cNvSpPr/>
          <p:nvPr/>
        </p:nvSpPr>
        <p:spPr>
          <a:xfrm>
            <a:off x="838200" y="1518490"/>
            <a:ext cx="1440160" cy="1512168"/>
          </a:xfrm>
          <a:prstGeom prst="rect">
            <a:avLst/>
          </a:prstGeom>
          <a:solidFill>
            <a:srgbClr val="2C497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HTML</a:t>
            </a:r>
          </a:p>
        </p:txBody>
      </p:sp>
      <p:sp>
        <p:nvSpPr>
          <p:cNvPr id="6" name="Rechteck 5">
            <a:extLst>
              <a:ext uri="{FF2B5EF4-FFF2-40B4-BE49-F238E27FC236}">
                <a16:creationId xmlns:a16="http://schemas.microsoft.com/office/drawing/2014/main" id="{9D82F71C-8E36-4F0B-BF9C-DF189ADA5AAC}"/>
              </a:ext>
            </a:extLst>
          </p:cNvPr>
          <p:cNvSpPr/>
          <p:nvPr/>
        </p:nvSpPr>
        <p:spPr>
          <a:xfrm>
            <a:off x="838200" y="3191107"/>
            <a:ext cx="1440160" cy="1512168"/>
          </a:xfrm>
          <a:prstGeom prst="rect">
            <a:avLst/>
          </a:prstGeom>
          <a:solidFill>
            <a:srgbClr val="EE80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400" dirty="0"/>
              <a:t>CSS</a:t>
            </a:r>
          </a:p>
        </p:txBody>
      </p:sp>
      <p:sp>
        <p:nvSpPr>
          <p:cNvPr id="7" name="Rechteck 6">
            <a:extLst>
              <a:ext uri="{FF2B5EF4-FFF2-40B4-BE49-F238E27FC236}">
                <a16:creationId xmlns:a16="http://schemas.microsoft.com/office/drawing/2014/main" id="{416CA9E9-C51C-4B03-AA56-06921CB7D2CB}"/>
              </a:ext>
            </a:extLst>
          </p:cNvPr>
          <p:cNvSpPr/>
          <p:nvPr/>
        </p:nvSpPr>
        <p:spPr>
          <a:xfrm>
            <a:off x="838200" y="4863725"/>
            <a:ext cx="1440160" cy="1512168"/>
          </a:xfrm>
          <a:prstGeom prst="rect">
            <a:avLst/>
          </a:prstGeom>
          <a:solidFill>
            <a:srgbClr val="33CC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2400" dirty="0"/>
              <a:t>JavaScript</a:t>
            </a:r>
          </a:p>
        </p:txBody>
      </p:sp>
      <p:sp>
        <p:nvSpPr>
          <p:cNvPr id="8" name="Textfeld 7">
            <a:extLst>
              <a:ext uri="{FF2B5EF4-FFF2-40B4-BE49-F238E27FC236}">
                <a16:creationId xmlns:a16="http://schemas.microsoft.com/office/drawing/2014/main" id="{721B9A7B-63FA-4E6B-8DDA-258CEB94B812}"/>
              </a:ext>
            </a:extLst>
          </p:cNvPr>
          <p:cNvSpPr txBox="1"/>
          <p:nvPr/>
        </p:nvSpPr>
        <p:spPr>
          <a:xfrm>
            <a:off x="2651628" y="1935403"/>
            <a:ext cx="4320480" cy="461665"/>
          </a:xfrm>
          <a:prstGeom prst="rect">
            <a:avLst/>
          </a:prstGeom>
          <a:noFill/>
        </p:spPr>
        <p:txBody>
          <a:bodyPr wrap="square" rtlCol="0">
            <a:spAutoFit/>
          </a:bodyPr>
          <a:lstStyle/>
          <a:p>
            <a:r>
              <a:rPr lang="de-DE" sz="2400" dirty="0"/>
              <a:t>Markup: Inhalte strukturieren</a:t>
            </a:r>
          </a:p>
        </p:txBody>
      </p:sp>
      <p:sp>
        <p:nvSpPr>
          <p:cNvPr id="9" name="Textfeld 8">
            <a:extLst>
              <a:ext uri="{FF2B5EF4-FFF2-40B4-BE49-F238E27FC236}">
                <a16:creationId xmlns:a16="http://schemas.microsoft.com/office/drawing/2014/main" id="{E1CEF8BC-9767-4CDC-B078-92715864782D}"/>
              </a:ext>
            </a:extLst>
          </p:cNvPr>
          <p:cNvSpPr txBox="1"/>
          <p:nvPr/>
        </p:nvSpPr>
        <p:spPr>
          <a:xfrm>
            <a:off x="2651628" y="3608021"/>
            <a:ext cx="4320480" cy="830997"/>
          </a:xfrm>
          <a:prstGeom prst="rect">
            <a:avLst/>
          </a:prstGeom>
          <a:noFill/>
        </p:spPr>
        <p:txBody>
          <a:bodyPr wrap="square" rtlCol="0">
            <a:spAutoFit/>
          </a:bodyPr>
          <a:lstStyle/>
          <a:p>
            <a:r>
              <a:rPr lang="de-DE" sz="2400" dirty="0"/>
              <a:t>Styling/Design: Layout und Elemente gestalten</a:t>
            </a:r>
          </a:p>
        </p:txBody>
      </p:sp>
      <p:sp>
        <p:nvSpPr>
          <p:cNvPr id="10" name="Textfeld 9">
            <a:extLst>
              <a:ext uri="{FF2B5EF4-FFF2-40B4-BE49-F238E27FC236}">
                <a16:creationId xmlns:a16="http://schemas.microsoft.com/office/drawing/2014/main" id="{84924617-7BD4-4D0D-9BA6-61A28AF39BA3}"/>
              </a:ext>
            </a:extLst>
          </p:cNvPr>
          <p:cNvSpPr txBox="1"/>
          <p:nvPr/>
        </p:nvSpPr>
        <p:spPr>
          <a:xfrm>
            <a:off x="2651628" y="5280638"/>
            <a:ext cx="4320480" cy="830997"/>
          </a:xfrm>
          <a:prstGeom prst="rect">
            <a:avLst/>
          </a:prstGeom>
          <a:noFill/>
        </p:spPr>
        <p:txBody>
          <a:bodyPr wrap="square" rtlCol="0">
            <a:spAutoFit/>
          </a:bodyPr>
          <a:lstStyle/>
          <a:p>
            <a:r>
              <a:rPr lang="de-DE" sz="2400" dirty="0"/>
              <a:t>Funktionalität: Interaktivität und Elemente steuern</a:t>
            </a:r>
          </a:p>
        </p:txBody>
      </p:sp>
    </p:spTree>
    <p:extLst>
      <p:ext uri="{BB962C8B-B14F-4D97-AF65-F5344CB8AC3E}">
        <p14:creationId xmlns:p14="http://schemas.microsoft.com/office/powerpoint/2010/main" val="194707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40" dirty="0"/>
              <a:t>Was </a:t>
            </a:r>
            <a:r>
              <a:rPr spc="-15" dirty="0"/>
              <a:t>ist </a:t>
            </a:r>
            <a:r>
              <a:rPr spc="-10" dirty="0"/>
              <a:t>HTML?</a:t>
            </a:r>
            <a:r>
              <a:rPr spc="35" dirty="0"/>
              <a:t> </a:t>
            </a:r>
            <a:endParaRPr spc="-10" dirty="0"/>
          </a:p>
        </p:txBody>
      </p:sp>
      <p:sp>
        <p:nvSpPr>
          <p:cNvPr id="3" name="object 3"/>
          <p:cNvSpPr txBox="1"/>
          <p:nvPr/>
        </p:nvSpPr>
        <p:spPr>
          <a:xfrm>
            <a:off x="838200" y="1690688"/>
            <a:ext cx="10083800" cy="4355680"/>
          </a:xfrm>
          <a:prstGeom prst="rect">
            <a:avLst/>
          </a:prstGeom>
        </p:spPr>
        <p:txBody>
          <a:bodyPr vert="horz" wrap="square" lIns="0" tIns="0" rIns="0" bIns="0" rtlCol="0">
            <a:spAutoFit/>
          </a:bodyPr>
          <a:lstStyle/>
          <a:p>
            <a:pPr indent="-342900">
              <a:lnSpc>
                <a:spcPct val="150000"/>
              </a:lnSpc>
              <a:buFont typeface="Arial"/>
              <a:buChar char="•"/>
              <a:tabLst>
                <a:tab pos="354965" algn="l"/>
                <a:tab pos="355600" algn="l"/>
              </a:tabLst>
            </a:pPr>
            <a:r>
              <a:rPr sz="3200" spc="-5" dirty="0">
                <a:latin typeface="Calibri"/>
                <a:cs typeface="Calibri"/>
              </a:rPr>
              <a:t>Hyper </a:t>
            </a:r>
            <a:r>
              <a:rPr sz="3200" spc="-85" dirty="0">
                <a:latin typeface="Calibri"/>
                <a:cs typeface="Calibri"/>
              </a:rPr>
              <a:t>Text </a:t>
            </a:r>
            <a:r>
              <a:rPr sz="3200" spc="-10" dirty="0">
                <a:latin typeface="Calibri"/>
                <a:cs typeface="Calibri"/>
              </a:rPr>
              <a:t>Markup</a:t>
            </a:r>
            <a:r>
              <a:rPr sz="3200" spc="50" dirty="0">
                <a:latin typeface="Calibri"/>
                <a:cs typeface="Calibri"/>
              </a:rPr>
              <a:t> </a:t>
            </a:r>
            <a:r>
              <a:rPr sz="3200" spc="-5" dirty="0">
                <a:latin typeface="Calibri"/>
                <a:cs typeface="Calibri"/>
              </a:rPr>
              <a:t>Language</a:t>
            </a:r>
            <a:endParaRPr sz="4650" dirty="0">
              <a:latin typeface="Times New Roman"/>
              <a:cs typeface="Times New Roman"/>
            </a:endParaRPr>
          </a:p>
          <a:p>
            <a:pPr indent="-342900">
              <a:lnSpc>
                <a:spcPct val="150000"/>
              </a:lnSpc>
              <a:buFont typeface="Arial"/>
              <a:buChar char="•"/>
              <a:tabLst>
                <a:tab pos="354965" algn="l"/>
                <a:tab pos="355600" algn="l"/>
              </a:tabLst>
            </a:pPr>
            <a:r>
              <a:rPr sz="3200" spc="-10" dirty="0">
                <a:latin typeface="Calibri"/>
                <a:cs typeface="Calibri"/>
              </a:rPr>
              <a:t>Dokumentenbeschreibungsprache</a:t>
            </a:r>
            <a:r>
              <a:rPr sz="3200" dirty="0">
                <a:latin typeface="Calibri"/>
                <a:cs typeface="Calibri"/>
              </a:rPr>
              <a:t> </a:t>
            </a:r>
            <a:r>
              <a:rPr sz="3200" spc="-10" dirty="0">
                <a:latin typeface="Calibri"/>
                <a:cs typeface="Calibri"/>
              </a:rPr>
              <a:t>(Auszeichnungssprache)</a:t>
            </a:r>
            <a:endParaRPr sz="4650" dirty="0">
              <a:latin typeface="Times New Roman"/>
              <a:cs typeface="Times New Roman"/>
            </a:endParaRPr>
          </a:p>
          <a:p>
            <a:pPr indent="-342900">
              <a:lnSpc>
                <a:spcPct val="150000"/>
              </a:lnSpc>
              <a:buFont typeface="Arial"/>
              <a:buChar char="•"/>
              <a:tabLst>
                <a:tab pos="354965" algn="l"/>
                <a:tab pos="355600" algn="l"/>
              </a:tabLst>
            </a:pPr>
            <a:r>
              <a:rPr sz="3200" spc="-15" dirty="0">
                <a:latin typeface="Calibri"/>
                <a:cs typeface="Calibri"/>
              </a:rPr>
              <a:t>Plattformübergreifend</a:t>
            </a:r>
            <a:endParaRPr sz="4650" dirty="0">
              <a:latin typeface="Times New Roman"/>
              <a:cs typeface="Times New Roman"/>
            </a:endParaRPr>
          </a:p>
          <a:p>
            <a:pPr indent="-342900">
              <a:lnSpc>
                <a:spcPct val="150000"/>
              </a:lnSpc>
              <a:buFont typeface="Arial"/>
              <a:buChar char="•"/>
              <a:tabLst>
                <a:tab pos="354965" algn="l"/>
                <a:tab pos="355600" algn="l"/>
              </a:tabLst>
            </a:pPr>
            <a:r>
              <a:rPr sz="3200" spc="-40" dirty="0">
                <a:latin typeface="Calibri"/>
                <a:cs typeface="Calibri"/>
              </a:rPr>
              <a:t>Bilder, </a:t>
            </a:r>
            <a:r>
              <a:rPr sz="3200" spc="-10" dirty="0">
                <a:latin typeface="Calibri"/>
                <a:cs typeface="Calibri"/>
              </a:rPr>
              <a:t>Links, Formulare,</a:t>
            </a:r>
            <a:r>
              <a:rPr sz="3200" spc="30" dirty="0">
                <a:latin typeface="Calibri"/>
                <a:cs typeface="Calibri"/>
              </a:rPr>
              <a:t> </a:t>
            </a:r>
            <a:r>
              <a:rPr sz="3200" spc="-10" dirty="0">
                <a:latin typeface="Calibri"/>
                <a:cs typeface="Calibri"/>
              </a:rPr>
              <a:t>etc.</a:t>
            </a:r>
            <a:endParaRPr lang="de-DE" sz="3200" spc="-10" dirty="0">
              <a:latin typeface="Calibri"/>
              <a:cs typeface="Calibri"/>
            </a:endParaRPr>
          </a:p>
          <a:p>
            <a:pPr indent="-342900">
              <a:lnSpc>
                <a:spcPct val="150000"/>
              </a:lnSpc>
              <a:buFont typeface="Arial"/>
              <a:buChar char="•"/>
              <a:tabLst>
                <a:tab pos="354965" algn="l"/>
                <a:tab pos="355600" algn="l"/>
              </a:tabLst>
            </a:pPr>
            <a:r>
              <a:rPr lang="de-DE" sz="3200" spc="-10" dirty="0">
                <a:latin typeface="Calibri"/>
                <a:cs typeface="Calibri"/>
              </a:rPr>
              <a:t>Zuständig für die Struktur der Seite</a:t>
            </a:r>
          </a:p>
          <a:p>
            <a:pPr indent="-342900">
              <a:lnSpc>
                <a:spcPct val="150000"/>
              </a:lnSpc>
              <a:buFont typeface="Arial"/>
              <a:buChar char="•"/>
              <a:tabLst>
                <a:tab pos="354965" algn="l"/>
                <a:tab pos="355600" algn="l"/>
              </a:tabLst>
            </a:pPr>
            <a:r>
              <a:rPr lang="de-DE" sz="3200" spc="-10" dirty="0">
                <a:latin typeface="Calibri"/>
                <a:cs typeface="Calibri"/>
              </a:rPr>
              <a:t>Keine Programmiersprache</a:t>
            </a:r>
            <a:endParaRPr sz="3200" dirty="0">
              <a:latin typeface="Calibri"/>
              <a:cs typeface="Calibri"/>
            </a:endParaRPr>
          </a:p>
        </p:txBody>
      </p:sp>
    </p:spTree>
    <p:extLst>
      <p:ext uri="{BB962C8B-B14F-4D97-AF65-F5344CB8AC3E}">
        <p14:creationId xmlns:p14="http://schemas.microsoft.com/office/powerpoint/2010/main" val="426293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5" dirty="0"/>
              <a:t>Grammatik</a:t>
            </a:r>
            <a:r>
              <a:rPr spc="-5" dirty="0"/>
              <a:t> </a:t>
            </a:r>
            <a:r>
              <a:rPr dirty="0"/>
              <a:t>(1)</a:t>
            </a:r>
          </a:p>
        </p:txBody>
      </p:sp>
      <p:sp>
        <p:nvSpPr>
          <p:cNvPr id="3" name="object 3"/>
          <p:cNvSpPr txBox="1"/>
          <p:nvPr/>
        </p:nvSpPr>
        <p:spPr>
          <a:xfrm>
            <a:off x="838200" y="1690688"/>
            <a:ext cx="67735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 </a:t>
            </a:r>
            <a:r>
              <a:rPr sz="3200" spc="-10" dirty="0">
                <a:latin typeface="Calibri"/>
                <a:cs typeface="Calibri"/>
              </a:rPr>
              <a:t>Elemente </a:t>
            </a:r>
            <a:r>
              <a:rPr sz="3200" dirty="0">
                <a:latin typeface="Calibri"/>
                <a:cs typeface="Calibri"/>
              </a:rPr>
              <a:t>-&gt; </a:t>
            </a:r>
            <a:r>
              <a:rPr sz="3200" spc="-5" dirty="0">
                <a:latin typeface="Calibri"/>
                <a:cs typeface="Calibri"/>
              </a:rPr>
              <a:t>markiert </a:t>
            </a:r>
            <a:r>
              <a:rPr sz="3200" spc="-15" dirty="0">
                <a:latin typeface="Calibri"/>
                <a:cs typeface="Calibri"/>
              </a:rPr>
              <a:t>durch</a:t>
            </a:r>
            <a:r>
              <a:rPr sz="3200" spc="15" dirty="0">
                <a:latin typeface="Calibri"/>
                <a:cs typeface="Calibri"/>
              </a:rPr>
              <a:t> </a:t>
            </a:r>
            <a:r>
              <a:rPr sz="3200" spc="-65" dirty="0">
                <a:latin typeface="Calibri"/>
                <a:cs typeface="Calibri"/>
              </a:rPr>
              <a:t>Tags</a:t>
            </a:r>
            <a:endParaRPr sz="3200" dirty="0">
              <a:latin typeface="Calibri"/>
              <a:cs typeface="Calibri"/>
            </a:endParaRPr>
          </a:p>
        </p:txBody>
      </p:sp>
      <p:sp>
        <p:nvSpPr>
          <p:cNvPr id="4" name="object 4"/>
          <p:cNvSpPr txBox="1"/>
          <p:nvPr/>
        </p:nvSpPr>
        <p:spPr>
          <a:xfrm>
            <a:off x="838200" y="3086291"/>
            <a:ext cx="308800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Verschachtelung</a:t>
            </a:r>
            <a:endParaRPr sz="3200" dirty="0">
              <a:latin typeface="Calibri"/>
              <a:cs typeface="Calibri"/>
            </a:endParaRPr>
          </a:p>
          <a:p>
            <a:pPr marL="469900">
              <a:lnSpc>
                <a:spcPct val="100000"/>
              </a:lnSpc>
              <a:spcBef>
                <a:spcPts val="690"/>
              </a:spcBef>
            </a:pPr>
            <a:r>
              <a:rPr sz="2800" spc="-5" dirty="0">
                <a:latin typeface="Arial"/>
                <a:cs typeface="Arial"/>
              </a:rPr>
              <a:t>–</a:t>
            </a:r>
            <a:r>
              <a:rPr sz="2800" spc="-175" dirty="0">
                <a:latin typeface="Arial"/>
                <a:cs typeface="Arial"/>
              </a:rPr>
              <a:t> </a:t>
            </a:r>
            <a:r>
              <a:rPr sz="2800" spc="-15" dirty="0">
                <a:latin typeface="Calibri"/>
                <a:cs typeface="Calibri"/>
              </a:rPr>
              <a:t>Falsch</a:t>
            </a:r>
            <a:endParaRPr sz="2800" dirty="0">
              <a:latin typeface="Calibri"/>
              <a:cs typeface="Calibri"/>
            </a:endParaRPr>
          </a:p>
        </p:txBody>
      </p:sp>
      <p:sp>
        <p:nvSpPr>
          <p:cNvPr id="5" name="object 5"/>
          <p:cNvSpPr txBox="1"/>
          <p:nvPr/>
        </p:nvSpPr>
        <p:spPr>
          <a:xfrm>
            <a:off x="1145844" y="5157342"/>
            <a:ext cx="8472805"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 </a:t>
            </a:r>
            <a:r>
              <a:rPr sz="2800" spc="-10" dirty="0">
                <a:latin typeface="Calibri"/>
                <a:cs typeface="Calibri"/>
              </a:rPr>
              <a:t>Richtig </a:t>
            </a:r>
            <a:r>
              <a:rPr sz="2800" spc="-15" dirty="0">
                <a:latin typeface="Calibri"/>
                <a:cs typeface="Calibri"/>
              </a:rPr>
              <a:t>(Elemente in </a:t>
            </a:r>
            <a:r>
              <a:rPr sz="2800" spc="-20" dirty="0">
                <a:latin typeface="Calibri"/>
                <a:cs typeface="Calibri"/>
              </a:rPr>
              <a:t>umgekehrter Reihenfolge</a:t>
            </a:r>
            <a:r>
              <a:rPr sz="2800" spc="30" dirty="0">
                <a:latin typeface="Calibri"/>
                <a:cs typeface="Calibri"/>
              </a:rPr>
              <a:t> </a:t>
            </a:r>
            <a:r>
              <a:rPr sz="2800" spc="-5" dirty="0">
                <a:latin typeface="Calibri"/>
                <a:cs typeface="Calibri"/>
              </a:rPr>
              <a:t>schließen)</a:t>
            </a:r>
            <a:endParaRPr sz="2800" dirty="0">
              <a:latin typeface="Calibri"/>
              <a:cs typeface="Calibri"/>
            </a:endParaRPr>
          </a:p>
        </p:txBody>
      </p:sp>
      <p:sp>
        <p:nvSpPr>
          <p:cNvPr id="6" name="object 6"/>
          <p:cNvSpPr/>
          <p:nvPr/>
        </p:nvSpPr>
        <p:spPr>
          <a:xfrm>
            <a:off x="1312671" y="2292413"/>
            <a:ext cx="4066032" cy="361188"/>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678432" y="4180016"/>
            <a:ext cx="6230111" cy="3611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1528572" y="5590032"/>
            <a:ext cx="5743956" cy="428244"/>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38333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dirty="0"/>
              <a:t> </a:t>
            </a:r>
            <a:r>
              <a:rPr spc="-15" dirty="0"/>
              <a:t>Grundgerüst</a:t>
            </a:r>
          </a:p>
        </p:txBody>
      </p:sp>
      <p:sp>
        <p:nvSpPr>
          <p:cNvPr id="3" name="object 3"/>
          <p:cNvSpPr txBox="1"/>
          <p:nvPr/>
        </p:nvSpPr>
        <p:spPr>
          <a:xfrm>
            <a:off x="838200" y="1690688"/>
            <a:ext cx="6188710"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Webseite </a:t>
            </a:r>
            <a:r>
              <a:rPr sz="3200" spc="-10" dirty="0">
                <a:latin typeface="Calibri"/>
                <a:cs typeface="Calibri"/>
              </a:rPr>
              <a:t>wird </a:t>
            </a:r>
            <a:r>
              <a:rPr sz="3200" dirty="0">
                <a:latin typeface="Calibri"/>
                <a:cs typeface="Calibri"/>
              </a:rPr>
              <a:t>mit </a:t>
            </a:r>
            <a:r>
              <a:rPr sz="3200" spc="-65" dirty="0">
                <a:latin typeface="Calibri"/>
                <a:cs typeface="Calibri"/>
              </a:rPr>
              <a:t>Tags</a:t>
            </a:r>
            <a:r>
              <a:rPr sz="3200" spc="-10" dirty="0">
                <a:latin typeface="Calibri"/>
                <a:cs typeface="Calibri"/>
              </a:rPr>
              <a:t> </a:t>
            </a:r>
            <a:r>
              <a:rPr sz="3200" spc="-5" dirty="0">
                <a:latin typeface="Calibri"/>
                <a:cs typeface="Calibri"/>
              </a:rPr>
              <a:t>strukturiert</a:t>
            </a:r>
            <a:endParaRPr sz="3200" dirty="0">
              <a:latin typeface="Calibri"/>
              <a:cs typeface="Calibri"/>
            </a:endParaRPr>
          </a:p>
          <a:p>
            <a:pPr marL="469900">
              <a:lnSpc>
                <a:spcPct val="100000"/>
              </a:lnSpc>
              <a:spcBef>
                <a:spcPts val="685"/>
              </a:spcBef>
            </a:pPr>
            <a:r>
              <a:rPr sz="2800" spc="-5" dirty="0">
                <a:latin typeface="Arial"/>
                <a:cs typeface="Arial"/>
              </a:rPr>
              <a:t>– </a:t>
            </a:r>
            <a:r>
              <a:rPr sz="2800" spc="-55" dirty="0">
                <a:latin typeface="Calibri"/>
                <a:cs typeface="Calibri"/>
              </a:rPr>
              <a:t>Tags </a:t>
            </a:r>
            <a:r>
              <a:rPr sz="2800" spc="-10" dirty="0">
                <a:latin typeface="Calibri"/>
                <a:cs typeface="Calibri"/>
              </a:rPr>
              <a:t>sind </a:t>
            </a:r>
            <a:r>
              <a:rPr sz="2800" spc="-15" dirty="0">
                <a:latin typeface="Calibri"/>
                <a:cs typeface="Calibri"/>
              </a:rPr>
              <a:t>nicht</a:t>
            </a:r>
            <a:r>
              <a:rPr sz="2800" spc="35" dirty="0">
                <a:latin typeface="Calibri"/>
                <a:cs typeface="Calibri"/>
              </a:rPr>
              <a:t> </a:t>
            </a:r>
            <a:r>
              <a:rPr sz="2800" spc="-10" dirty="0">
                <a:latin typeface="Calibri"/>
                <a:cs typeface="Calibri"/>
              </a:rPr>
              <a:t>Case-Sensitiv!</a:t>
            </a:r>
            <a:endParaRPr sz="2800" dirty="0">
              <a:latin typeface="Calibri"/>
              <a:cs typeface="Calibri"/>
            </a:endParaRPr>
          </a:p>
        </p:txBody>
      </p:sp>
      <p:sp>
        <p:nvSpPr>
          <p:cNvPr id="4" name="object 4"/>
          <p:cNvSpPr/>
          <p:nvPr/>
        </p:nvSpPr>
        <p:spPr>
          <a:xfrm>
            <a:off x="1320292" y="3118422"/>
            <a:ext cx="4933188" cy="2833116"/>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3272536" y="3206940"/>
            <a:ext cx="3848100" cy="76200"/>
          </a:xfrm>
          <a:custGeom>
            <a:avLst/>
            <a:gdLst/>
            <a:ahLst/>
            <a:cxnLst/>
            <a:rect l="l" t="t" r="r" b="b"/>
            <a:pathLst>
              <a:path w="3848100" h="76200">
                <a:moveTo>
                  <a:pt x="76200" y="0"/>
                </a:moveTo>
                <a:lnTo>
                  <a:pt x="0" y="38100"/>
                </a:lnTo>
                <a:lnTo>
                  <a:pt x="76200" y="76200"/>
                </a:lnTo>
                <a:lnTo>
                  <a:pt x="76200" y="44450"/>
                </a:lnTo>
                <a:lnTo>
                  <a:pt x="63500" y="44450"/>
                </a:lnTo>
                <a:lnTo>
                  <a:pt x="63500" y="31750"/>
                </a:lnTo>
                <a:lnTo>
                  <a:pt x="76200" y="31734"/>
                </a:lnTo>
                <a:lnTo>
                  <a:pt x="76200" y="0"/>
                </a:lnTo>
                <a:close/>
              </a:path>
              <a:path w="3848100" h="76200">
                <a:moveTo>
                  <a:pt x="76200" y="31734"/>
                </a:moveTo>
                <a:lnTo>
                  <a:pt x="63500" y="31750"/>
                </a:lnTo>
                <a:lnTo>
                  <a:pt x="63500" y="44450"/>
                </a:lnTo>
                <a:lnTo>
                  <a:pt x="76200" y="44434"/>
                </a:lnTo>
                <a:lnTo>
                  <a:pt x="76200" y="31734"/>
                </a:lnTo>
                <a:close/>
              </a:path>
              <a:path w="3848100" h="76200">
                <a:moveTo>
                  <a:pt x="76200" y="44434"/>
                </a:moveTo>
                <a:lnTo>
                  <a:pt x="63500" y="44450"/>
                </a:lnTo>
                <a:lnTo>
                  <a:pt x="76200" y="44450"/>
                </a:lnTo>
                <a:close/>
              </a:path>
              <a:path w="3848100" h="76200">
                <a:moveTo>
                  <a:pt x="3848100" y="27050"/>
                </a:moveTo>
                <a:lnTo>
                  <a:pt x="76200" y="31734"/>
                </a:lnTo>
                <a:lnTo>
                  <a:pt x="76200" y="44434"/>
                </a:lnTo>
                <a:lnTo>
                  <a:pt x="3848100" y="39750"/>
                </a:lnTo>
                <a:lnTo>
                  <a:pt x="3848100" y="27050"/>
                </a:lnTo>
                <a:close/>
              </a:path>
            </a:pathLst>
          </a:custGeom>
          <a:solidFill>
            <a:srgbClr val="497DBA"/>
          </a:solidFill>
        </p:spPr>
        <p:txBody>
          <a:bodyPr wrap="square" lIns="0" tIns="0" rIns="0" bIns="0" rtlCol="0"/>
          <a:lstStyle/>
          <a:p>
            <a:endParaRPr dirty="0"/>
          </a:p>
        </p:txBody>
      </p:sp>
      <p:sp>
        <p:nvSpPr>
          <p:cNvPr id="6" name="object 6"/>
          <p:cNvSpPr/>
          <p:nvPr/>
        </p:nvSpPr>
        <p:spPr>
          <a:xfrm>
            <a:off x="2234692" y="3483419"/>
            <a:ext cx="4886325" cy="76200"/>
          </a:xfrm>
          <a:custGeom>
            <a:avLst/>
            <a:gdLst/>
            <a:ahLst/>
            <a:cxnLst/>
            <a:rect l="l" t="t" r="r" b="b"/>
            <a:pathLst>
              <a:path w="4886325" h="76200">
                <a:moveTo>
                  <a:pt x="76200" y="0"/>
                </a:moveTo>
                <a:lnTo>
                  <a:pt x="0" y="38226"/>
                </a:lnTo>
                <a:lnTo>
                  <a:pt x="76200" y="76200"/>
                </a:lnTo>
                <a:lnTo>
                  <a:pt x="76200" y="44450"/>
                </a:lnTo>
                <a:lnTo>
                  <a:pt x="63500" y="44450"/>
                </a:lnTo>
                <a:lnTo>
                  <a:pt x="63500" y="31750"/>
                </a:lnTo>
                <a:lnTo>
                  <a:pt x="76199" y="31743"/>
                </a:lnTo>
                <a:lnTo>
                  <a:pt x="76200" y="0"/>
                </a:lnTo>
                <a:close/>
              </a:path>
              <a:path w="4886325" h="76200">
                <a:moveTo>
                  <a:pt x="76200" y="31743"/>
                </a:moveTo>
                <a:lnTo>
                  <a:pt x="63500" y="31750"/>
                </a:lnTo>
                <a:lnTo>
                  <a:pt x="63500" y="44450"/>
                </a:lnTo>
                <a:lnTo>
                  <a:pt x="76200" y="44443"/>
                </a:lnTo>
                <a:lnTo>
                  <a:pt x="76200" y="31743"/>
                </a:lnTo>
                <a:close/>
              </a:path>
              <a:path w="4886325" h="76200">
                <a:moveTo>
                  <a:pt x="76200" y="44443"/>
                </a:moveTo>
                <a:lnTo>
                  <a:pt x="63500" y="44450"/>
                </a:lnTo>
                <a:lnTo>
                  <a:pt x="76200" y="44450"/>
                </a:lnTo>
                <a:close/>
              </a:path>
              <a:path w="4886325" h="76200">
                <a:moveTo>
                  <a:pt x="4886325" y="29463"/>
                </a:moveTo>
                <a:lnTo>
                  <a:pt x="76200" y="31743"/>
                </a:lnTo>
                <a:lnTo>
                  <a:pt x="76200" y="44443"/>
                </a:lnTo>
                <a:lnTo>
                  <a:pt x="4886325" y="42163"/>
                </a:lnTo>
                <a:lnTo>
                  <a:pt x="4886325" y="29463"/>
                </a:lnTo>
                <a:close/>
              </a:path>
            </a:pathLst>
          </a:custGeom>
          <a:solidFill>
            <a:srgbClr val="497DBA"/>
          </a:solidFill>
        </p:spPr>
        <p:txBody>
          <a:bodyPr wrap="square" lIns="0" tIns="0" rIns="0" bIns="0" rtlCol="0"/>
          <a:lstStyle/>
          <a:p>
            <a:endParaRPr dirty="0"/>
          </a:p>
        </p:txBody>
      </p:sp>
      <p:sp>
        <p:nvSpPr>
          <p:cNvPr id="7" name="object 7"/>
          <p:cNvSpPr/>
          <p:nvPr/>
        </p:nvSpPr>
        <p:spPr>
          <a:xfrm>
            <a:off x="2234692" y="3761676"/>
            <a:ext cx="4886325" cy="76200"/>
          </a:xfrm>
          <a:custGeom>
            <a:avLst/>
            <a:gdLst/>
            <a:ahLst/>
            <a:cxnLst/>
            <a:rect l="l" t="t" r="r" b="b"/>
            <a:pathLst>
              <a:path w="4886325" h="76200">
                <a:moveTo>
                  <a:pt x="76200" y="0"/>
                </a:moveTo>
                <a:lnTo>
                  <a:pt x="0" y="38100"/>
                </a:lnTo>
                <a:lnTo>
                  <a:pt x="76200" y="76200"/>
                </a:lnTo>
                <a:lnTo>
                  <a:pt x="76200" y="44450"/>
                </a:lnTo>
                <a:lnTo>
                  <a:pt x="63500" y="44450"/>
                </a:lnTo>
                <a:lnTo>
                  <a:pt x="63500" y="31750"/>
                </a:lnTo>
                <a:lnTo>
                  <a:pt x="76199" y="31737"/>
                </a:lnTo>
                <a:lnTo>
                  <a:pt x="76200" y="0"/>
                </a:lnTo>
                <a:close/>
              </a:path>
              <a:path w="4886325" h="76200">
                <a:moveTo>
                  <a:pt x="76200" y="31737"/>
                </a:moveTo>
                <a:lnTo>
                  <a:pt x="63500" y="31750"/>
                </a:lnTo>
                <a:lnTo>
                  <a:pt x="63500" y="44450"/>
                </a:lnTo>
                <a:lnTo>
                  <a:pt x="76200" y="44437"/>
                </a:lnTo>
                <a:lnTo>
                  <a:pt x="76200" y="31737"/>
                </a:lnTo>
                <a:close/>
              </a:path>
              <a:path w="4886325" h="76200">
                <a:moveTo>
                  <a:pt x="76200" y="44437"/>
                </a:moveTo>
                <a:lnTo>
                  <a:pt x="63500" y="44450"/>
                </a:lnTo>
                <a:lnTo>
                  <a:pt x="76200" y="44450"/>
                </a:lnTo>
                <a:close/>
              </a:path>
              <a:path w="4886325" h="76200">
                <a:moveTo>
                  <a:pt x="4886325" y="27050"/>
                </a:moveTo>
                <a:lnTo>
                  <a:pt x="76200" y="31737"/>
                </a:lnTo>
                <a:lnTo>
                  <a:pt x="76200" y="44437"/>
                </a:lnTo>
                <a:lnTo>
                  <a:pt x="4886325" y="39750"/>
                </a:lnTo>
                <a:lnTo>
                  <a:pt x="4886325" y="27050"/>
                </a:lnTo>
                <a:close/>
              </a:path>
            </a:pathLst>
          </a:custGeom>
          <a:solidFill>
            <a:srgbClr val="497DBA"/>
          </a:solidFill>
        </p:spPr>
        <p:txBody>
          <a:bodyPr wrap="square" lIns="0" tIns="0" rIns="0" bIns="0" rtlCol="0"/>
          <a:lstStyle/>
          <a:p>
            <a:endParaRPr dirty="0"/>
          </a:p>
        </p:txBody>
      </p:sp>
      <p:sp>
        <p:nvSpPr>
          <p:cNvPr id="8" name="object 8"/>
          <p:cNvSpPr/>
          <p:nvPr/>
        </p:nvSpPr>
        <p:spPr>
          <a:xfrm>
            <a:off x="6235192" y="4010215"/>
            <a:ext cx="914400" cy="76200"/>
          </a:xfrm>
          <a:custGeom>
            <a:avLst/>
            <a:gdLst/>
            <a:ahLst/>
            <a:cxnLst/>
            <a:rect l="l" t="t" r="r" b="b"/>
            <a:pathLst>
              <a:path w="914400" h="76200">
                <a:moveTo>
                  <a:pt x="76326" y="0"/>
                </a:moveTo>
                <a:lnTo>
                  <a:pt x="0" y="37845"/>
                </a:lnTo>
                <a:lnTo>
                  <a:pt x="76072" y="76200"/>
                </a:lnTo>
                <a:lnTo>
                  <a:pt x="76179" y="44357"/>
                </a:lnTo>
                <a:lnTo>
                  <a:pt x="63500" y="44322"/>
                </a:lnTo>
                <a:lnTo>
                  <a:pt x="63500" y="31622"/>
                </a:lnTo>
                <a:lnTo>
                  <a:pt x="76221" y="31622"/>
                </a:lnTo>
                <a:lnTo>
                  <a:pt x="76326" y="0"/>
                </a:lnTo>
                <a:close/>
              </a:path>
              <a:path w="914400" h="76200">
                <a:moveTo>
                  <a:pt x="76221" y="31657"/>
                </a:moveTo>
                <a:lnTo>
                  <a:pt x="76179" y="44357"/>
                </a:lnTo>
                <a:lnTo>
                  <a:pt x="914399" y="46608"/>
                </a:lnTo>
                <a:lnTo>
                  <a:pt x="914399" y="33908"/>
                </a:lnTo>
                <a:lnTo>
                  <a:pt x="76221" y="31657"/>
                </a:lnTo>
                <a:close/>
              </a:path>
              <a:path w="914400" h="76200">
                <a:moveTo>
                  <a:pt x="63500" y="31622"/>
                </a:moveTo>
                <a:lnTo>
                  <a:pt x="63500" y="44322"/>
                </a:lnTo>
                <a:lnTo>
                  <a:pt x="76179" y="44357"/>
                </a:lnTo>
                <a:lnTo>
                  <a:pt x="76221" y="31657"/>
                </a:lnTo>
                <a:lnTo>
                  <a:pt x="63500" y="31622"/>
                </a:lnTo>
                <a:close/>
              </a:path>
              <a:path w="914400" h="76200">
                <a:moveTo>
                  <a:pt x="76221" y="31622"/>
                </a:moveTo>
                <a:lnTo>
                  <a:pt x="63500" y="31622"/>
                </a:lnTo>
                <a:lnTo>
                  <a:pt x="76221" y="31657"/>
                </a:lnTo>
                <a:close/>
              </a:path>
            </a:pathLst>
          </a:custGeom>
          <a:solidFill>
            <a:srgbClr val="497DBA"/>
          </a:solidFill>
        </p:spPr>
        <p:txBody>
          <a:bodyPr wrap="square" lIns="0" tIns="0" rIns="0" bIns="0" rtlCol="0"/>
          <a:lstStyle/>
          <a:p>
            <a:endParaRPr dirty="0"/>
          </a:p>
        </p:txBody>
      </p:sp>
      <p:sp>
        <p:nvSpPr>
          <p:cNvPr id="9" name="object 9"/>
          <p:cNvSpPr/>
          <p:nvPr/>
        </p:nvSpPr>
        <p:spPr>
          <a:xfrm>
            <a:off x="2173732" y="4909376"/>
            <a:ext cx="4946650" cy="76200"/>
          </a:xfrm>
          <a:custGeom>
            <a:avLst/>
            <a:gdLst/>
            <a:ahLst/>
            <a:cxnLst/>
            <a:rect l="l" t="t" r="r" b="b"/>
            <a:pathLst>
              <a:path w="4946650" h="76200">
                <a:moveTo>
                  <a:pt x="76072" y="0"/>
                </a:moveTo>
                <a:lnTo>
                  <a:pt x="0" y="38353"/>
                </a:lnTo>
                <a:lnTo>
                  <a:pt x="76326" y="76199"/>
                </a:lnTo>
                <a:lnTo>
                  <a:pt x="76221" y="44576"/>
                </a:lnTo>
                <a:lnTo>
                  <a:pt x="63500" y="44576"/>
                </a:lnTo>
                <a:lnTo>
                  <a:pt x="63500" y="31876"/>
                </a:lnTo>
                <a:lnTo>
                  <a:pt x="76179" y="31844"/>
                </a:lnTo>
                <a:lnTo>
                  <a:pt x="76072" y="0"/>
                </a:lnTo>
                <a:close/>
              </a:path>
              <a:path w="4946650" h="76200">
                <a:moveTo>
                  <a:pt x="76179" y="31844"/>
                </a:moveTo>
                <a:lnTo>
                  <a:pt x="63500" y="31876"/>
                </a:lnTo>
                <a:lnTo>
                  <a:pt x="63500" y="44576"/>
                </a:lnTo>
                <a:lnTo>
                  <a:pt x="76221" y="44544"/>
                </a:lnTo>
                <a:lnTo>
                  <a:pt x="76179" y="31844"/>
                </a:lnTo>
                <a:close/>
              </a:path>
              <a:path w="4946650" h="76200">
                <a:moveTo>
                  <a:pt x="76221" y="44544"/>
                </a:moveTo>
                <a:lnTo>
                  <a:pt x="63500" y="44576"/>
                </a:lnTo>
                <a:lnTo>
                  <a:pt x="76221" y="44576"/>
                </a:lnTo>
                <a:close/>
              </a:path>
              <a:path w="4946650" h="76200">
                <a:moveTo>
                  <a:pt x="4946650" y="19303"/>
                </a:moveTo>
                <a:lnTo>
                  <a:pt x="76179" y="31844"/>
                </a:lnTo>
                <a:lnTo>
                  <a:pt x="76221" y="44544"/>
                </a:lnTo>
                <a:lnTo>
                  <a:pt x="4946650" y="32003"/>
                </a:lnTo>
                <a:lnTo>
                  <a:pt x="4946650" y="19303"/>
                </a:lnTo>
                <a:close/>
              </a:path>
            </a:pathLst>
          </a:custGeom>
          <a:solidFill>
            <a:srgbClr val="497DBA"/>
          </a:solidFill>
        </p:spPr>
        <p:txBody>
          <a:bodyPr wrap="square" lIns="0" tIns="0" rIns="0" bIns="0" rtlCol="0"/>
          <a:lstStyle/>
          <a:p>
            <a:endParaRPr dirty="0"/>
          </a:p>
        </p:txBody>
      </p:sp>
      <p:sp>
        <p:nvSpPr>
          <p:cNvPr id="10" name="object 10"/>
          <p:cNvSpPr/>
          <p:nvPr/>
        </p:nvSpPr>
        <p:spPr>
          <a:xfrm>
            <a:off x="3932427" y="5184203"/>
            <a:ext cx="3187700" cy="76200"/>
          </a:xfrm>
          <a:custGeom>
            <a:avLst/>
            <a:gdLst/>
            <a:ahLst/>
            <a:cxnLst/>
            <a:rect l="l" t="t" r="r" b="b"/>
            <a:pathLst>
              <a:path w="3187700" h="76200">
                <a:moveTo>
                  <a:pt x="75946" y="0"/>
                </a:moveTo>
                <a:lnTo>
                  <a:pt x="0" y="38734"/>
                </a:lnTo>
                <a:lnTo>
                  <a:pt x="76454" y="76200"/>
                </a:lnTo>
                <a:lnTo>
                  <a:pt x="76243" y="44576"/>
                </a:lnTo>
                <a:lnTo>
                  <a:pt x="63500" y="44576"/>
                </a:lnTo>
                <a:lnTo>
                  <a:pt x="63500" y="31876"/>
                </a:lnTo>
                <a:lnTo>
                  <a:pt x="76157" y="31774"/>
                </a:lnTo>
                <a:lnTo>
                  <a:pt x="75946" y="0"/>
                </a:lnTo>
                <a:close/>
              </a:path>
              <a:path w="3187700" h="76200">
                <a:moveTo>
                  <a:pt x="76157" y="31774"/>
                </a:moveTo>
                <a:lnTo>
                  <a:pt x="63500" y="31876"/>
                </a:lnTo>
                <a:lnTo>
                  <a:pt x="63500" y="44576"/>
                </a:lnTo>
                <a:lnTo>
                  <a:pt x="76242" y="44473"/>
                </a:lnTo>
                <a:lnTo>
                  <a:pt x="76157" y="31774"/>
                </a:lnTo>
                <a:close/>
              </a:path>
              <a:path w="3187700" h="76200">
                <a:moveTo>
                  <a:pt x="76242" y="44473"/>
                </a:moveTo>
                <a:lnTo>
                  <a:pt x="63500" y="44576"/>
                </a:lnTo>
                <a:lnTo>
                  <a:pt x="76243" y="44576"/>
                </a:lnTo>
                <a:close/>
              </a:path>
              <a:path w="3187700" h="76200">
                <a:moveTo>
                  <a:pt x="3187700" y="6603"/>
                </a:moveTo>
                <a:lnTo>
                  <a:pt x="76157" y="31774"/>
                </a:lnTo>
                <a:lnTo>
                  <a:pt x="76242" y="44473"/>
                </a:lnTo>
                <a:lnTo>
                  <a:pt x="3187700" y="19303"/>
                </a:lnTo>
                <a:lnTo>
                  <a:pt x="3187700" y="6603"/>
                </a:lnTo>
                <a:close/>
              </a:path>
            </a:pathLst>
          </a:custGeom>
          <a:solidFill>
            <a:srgbClr val="497DBA"/>
          </a:solidFill>
        </p:spPr>
        <p:txBody>
          <a:bodyPr wrap="square" lIns="0" tIns="0" rIns="0" bIns="0" rtlCol="0"/>
          <a:lstStyle/>
          <a:p>
            <a:endParaRPr dirty="0"/>
          </a:p>
        </p:txBody>
      </p:sp>
      <p:sp>
        <p:nvSpPr>
          <p:cNvPr id="11" name="object 11"/>
          <p:cNvSpPr txBox="1"/>
          <p:nvPr/>
        </p:nvSpPr>
        <p:spPr>
          <a:xfrm>
            <a:off x="7167880" y="3118422"/>
            <a:ext cx="3180080" cy="2174240"/>
          </a:xfrm>
          <a:prstGeom prst="rect">
            <a:avLst/>
          </a:prstGeom>
        </p:spPr>
        <p:txBody>
          <a:bodyPr vert="horz" wrap="square" lIns="0" tIns="0" rIns="0" bIns="0" rtlCol="0">
            <a:spAutoFit/>
          </a:bodyPr>
          <a:lstStyle/>
          <a:p>
            <a:pPr marL="31750" marR="1400175">
              <a:lnSpc>
                <a:spcPct val="100000"/>
              </a:lnSpc>
            </a:pPr>
            <a:r>
              <a:rPr sz="1600" spc="-5" dirty="0">
                <a:latin typeface="Calibri"/>
                <a:cs typeface="Calibri"/>
              </a:rPr>
              <a:t>HTML 5 - </a:t>
            </a:r>
            <a:r>
              <a:rPr sz="1600" spc="-10" dirty="0">
                <a:latin typeface="Calibri"/>
                <a:cs typeface="Calibri"/>
              </a:rPr>
              <a:t>Deklaration  </a:t>
            </a:r>
            <a:r>
              <a:rPr sz="1600" spc="-5" dirty="0">
                <a:latin typeface="Calibri"/>
                <a:cs typeface="Calibri"/>
              </a:rPr>
              <a:t>HTML –</a:t>
            </a:r>
            <a:r>
              <a:rPr sz="1600" spc="-65" dirty="0">
                <a:latin typeface="Calibri"/>
                <a:cs typeface="Calibri"/>
              </a:rPr>
              <a:t> </a:t>
            </a:r>
            <a:r>
              <a:rPr sz="1600" spc="-45" dirty="0">
                <a:latin typeface="Calibri"/>
                <a:cs typeface="Calibri"/>
              </a:rPr>
              <a:t>Tag</a:t>
            </a:r>
            <a:endParaRPr sz="1600" dirty="0">
              <a:latin typeface="Calibri"/>
              <a:cs typeface="Calibri"/>
            </a:endParaRPr>
          </a:p>
          <a:p>
            <a:pPr marL="31750" marR="116839">
              <a:lnSpc>
                <a:spcPct val="100000"/>
              </a:lnSpc>
            </a:pPr>
            <a:r>
              <a:rPr sz="1600" spc="-45" dirty="0">
                <a:latin typeface="Calibri"/>
                <a:cs typeface="Calibri"/>
              </a:rPr>
              <a:t>Tag </a:t>
            </a:r>
            <a:r>
              <a:rPr sz="1600" spc="-5" dirty="0">
                <a:latin typeface="Calibri"/>
                <a:cs typeface="Calibri"/>
              </a:rPr>
              <a:t>für </a:t>
            </a:r>
            <a:r>
              <a:rPr sz="1600" spc="-10" dirty="0">
                <a:latin typeface="Calibri"/>
                <a:cs typeface="Calibri"/>
              </a:rPr>
              <a:t>den Kopfteil des Dokumentes  Dokumententitel</a:t>
            </a:r>
            <a:endParaRPr sz="1600" dirty="0">
              <a:latin typeface="Calibri"/>
              <a:cs typeface="Calibri"/>
            </a:endParaRPr>
          </a:p>
          <a:p>
            <a:pPr marL="31750">
              <a:lnSpc>
                <a:spcPct val="100000"/>
              </a:lnSpc>
              <a:spcBef>
                <a:spcPts val="994"/>
              </a:spcBef>
            </a:pPr>
            <a:r>
              <a:rPr sz="1600" spc="-10" dirty="0">
                <a:latin typeface="Calibri"/>
                <a:cs typeface="Calibri"/>
              </a:rPr>
              <a:t>Metadaten</a:t>
            </a:r>
            <a:endParaRPr sz="1600" dirty="0">
              <a:latin typeface="Calibri"/>
              <a:cs typeface="Calibri"/>
            </a:endParaRPr>
          </a:p>
          <a:p>
            <a:pPr>
              <a:lnSpc>
                <a:spcPct val="100000"/>
              </a:lnSpc>
              <a:spcBef>
                <a:spcPts val="25"/>
              </a:spcBef>
            </a:pPr>
            <a:endParaRPr sz="2150" dirty="0">
              <a:latin typeface="Times New Roman"/>
              <a:cs typeface="Times New Roman"/>
            </a:endParaRPr>
          </a:p>
          <a:p>
            <a:pPr marL="12700">
              <a:lnSpc>
                <a:spcPct val="100000"/>
              </a:lnSpc>
            </a:pPr>
            <a:r>
              <a:rPr sz="1600" spc="-45" dirty="0">
                <a:latin typeface="Calibri"/>
                <a:cs typeface="Calibri"/>
              </a:rPr>
              <a:t>Tag </a:t>
            </a:r>
            <a:r>
              <a:rPr sz="1600" spc="-5" dirty="0">
                <a:latin typeface="Calibri"/>
                <a:cs typeface="Calibri"/>
              </a:rPr>
              <a:t>für den </a:t>
            </a:r>
            <a:r>
              <a:rPr sz="1600" spc="-10" dirty="0">
                <a:latin typeface="Calibri"/>
                <a:cs typeface="Calibri"/>
              </a:rPr>
              <a:t>Hauptteil </a:t>
            </a:r>
            <a:r>
              <a:rPr sz="1600" spc="-5" dirty="0">
                <a:latin typeface="Calibri"/>
                <a:cs typeface="Calibri"/>
              </a:rPr>
              <a:t>des</a:t>
            </a:r>
            <a:r>
              <a:rPr sz="1600" spc="35" dirty="0">
                <a:latin typeface="Calibri"/>
                <a:cs typeface="Calibri"/>
              </a:rPr>
              <a:t> </a:t>
            </a:r>
            <a:r>
              <a:rPr sz="1600" spc="-10" dirty="0">
                <a:latin typeface="Calibri"/>
                <a:cs typeface="Calibri"/>
              </a:rPr>
              <a:t>Dokumentes</a:t>
            </a:r>
            <a:endParaRPr sz="1600" dirty="0">
              <a:latin typeface="Calibri"/>
              <a:cs typeface="Calibri"/>
            </a:endParaRPr>
          </a:p>
          <a:p>
            <a:pPr marL="12700">
              <a:lnSpc>
                <a:spcPct val="100000"/>
              </a:lnSpc>
            </a:pPr>
            <a:r>
              <a:rPr sz="1600" spc="-45" dirty="0">
                <a:latin typeface="Calibri"/>
                <a:cs typeface="Calibri"/>
              </a:rPr>
              <a:t>Tag </a:t>
            </a:r>
            <a:r>
              <a:rPr sz="1600" spc="-5" dirty="0">
                <a:latin typeface="Calibri"/>
                <a:cs typeface="Calibri"/>
              </a:rPr>
              <a:t>für einen </a:t>
            </a:r>
            <a:r>
              <a:rPr sz="1600" spc="-15" dirty="0">
                <a:latin typeface="Calibri"/>
                <a:cs typeface="Calibri"/>
              </a:rPr>
              <a:t>Paragraphen</a:t>
            </a:r>
            <a:endParaRPr sz="1600" dirty="0">
              <a:latin typeface="Calibri"/>
              <a:cs typeface="Calibri"/>
            </a:endParaRPr>
          </a:p>
        </p:txBody>
      </p:sp>
      <p:sp>
        <p:nvSpPr>
          <p:cNvPr id="12" name="object 12"/>
          <p:cNvSpPr/>
          <p:nvPr/>
        </p:nvSpPr>
        <p:spPr>
          <a:xfrm>
            <a:off x="4874260" y="4366832"/>
            <a:ext cx="2275205" cy="76200"/>
          </a:xfrm>
          <a:custGeom>
            <a:avLst/>
            <a:gdLst/>
            <a:ahLst/>
            <a:cxnLst/>
            <a:rect l="l" t="t" r="r" b="b"/>
            <a:pathLst>
              <a:path w="2275204" h="76200">
                <a:moveTo>
                  <a:pt x="76326" y="0"/>
                </a:moveTo>
                <a:lnTo>
                  <a:pt x="0" y="37846"/>
                </a:lnTo>
                <a:lnTo>
                  <a:pt x="76073" y="76200"/>
                </a:lnTo>
                <a:lnTo>
                  <a:pt x="76178" y="44501"/>
                </a:lnTo>
                <a:lnTo>
                  <a:pt x="63500" y="44450"/>
                </a:lnTo>
                <a:lnTo>
                  <a:pt x="63500" y="31750"/>
                </a:lnTo>
                <a:lnTo>
                  <a:pt x="76221" y="31750"/>
                </a:lnTo>
                <a:lnTo>
                  <a:pt x="76326" y="0"/>
                </a:lnTo>
                <a:close/>
              </a:path>
              <a:path w="2275204" h="76200">
                <a:moveTo>
                  <a:pt x="76220" y="31801"/>
                </a:moveTo>
                <a:lnTo>
                  <a:pt x="76178" y="44501"/>
                </a:lnTo>
                <a:lnTo>
                  <a:pt x="2274824" y="53467"/>
                </a:lnTo>
                <a:lnTo>
                  <a:pt x="2274824" y="40767"/>
                </a:lnTo>
                <a:lnTo>
                  <a:pt x="76220" y="31801"/>
                </a:lnTo>
                <a:close/>
              </a:path>
              <a:path w="2275204" h="76200">
                <a:moveTo>
                  <a:pt x="63500" y="31750"/>
                </a:moveTo>
                <a:lnTo>
                  <a:pt x="63500" y="44450"/>
                </a:lnTo>
                <a:lnTo>
                  <a:pt x="76178" y="44501"/>
                </a:lnTo>
                <a:lnTo>
                  <a:pt x="76220" y="31801"/>
                </a:lnTo>
                <a:lnTo>
                  <a:pt x="63500" y="31750"/>
                </a:lnTo>
                <a:close/>
              </a:path>
              <a:path w="2275204" h="76200">
                <a:moveTo>
                  <a:pt x="76221" y="31750"/>
                </a:moveTo>
                <a:lnTo>
                  <a:pt x="63500" y="31750"/>
                </a:lnTo>
                <a:lnTo>
                  <a:pt x="76220" y="31801"/>
                </a:lnTo>
                <a:close/>
              </a:path>
            </a:pathLst>
          </a:custGeom>
          <a:solidFill>
            <a:srgbClr val="497DBA"/>
          </a:solidFill>
        </p:spPr>
        <p:txBody>
          <a:bodyPr wrap="square" lIns="0" tIns="0" rIns="0" bIns="0" rtlCol="0"/>
          <a:lstStyle/>
          <a:p>
            <a:endParaRPr dirty="0"/>
          </a:p>
        </p:txBody>
      </p:sp>
    </p:spTree>
    <p:extLst>
      <p:ext uri="{BB962C8B-B14F-4D97-AF65-F5344CB8AC3E}">
        <p14:creationId xmlns:p14="http://schemas.microsoft.com/office/powerpoint/2010/main" val="188386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5" dirty="0"/>
              <a:t>Grammatik</a:t>
            </a:r>
            <a:r>
              <a:rPr spc="-5" dirty="0"/>
              <a:t> </a:t>
            </a:r>
            <a:r>
              <a:rPr dirty="0"/>
              <a:t>(2)</a:t>
            </a:r>
          </a:p>
        </p:txBody>
      </p:sp>
      <p:sp>
        <p:nvSpPr>
          <p:cNvPr id="3" name="object 3"/>
          <p:cNvSpPr txBox="1"/>
          <p:nvPr/>
        </p:nvSpPr>
        <p:spPr>
          <a:xfrm>
            <a:off x="838200" y="1690688"/>
            <a:ext cx="300101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55" dirty="0">
                <a:latin typeface="Calibri"/>
                <a:cs typeface="Calibri"/>
              </a:rPr>
              <a:t> </a:t>
            </a:r>
            <a:r>
              <a:rPr sz="3200" spc="-10" dirty="0">
                <a:latin typeface="Calibri"/>
                <a:cs typeface="Calibri"/>
              </a:rPr>
              <a:t>Elemente</a:t>
            </a:r>
            <a:endParaRPr sz="3200" dirty="0">
              <a:latin typeface="Calibri"/>
              <a:cs typeface="Calibri"/>
            </a:endParaRPr>
          </a:p>
        </p:txBody>
      </p:sp>
      <p:sp>
        <p:nvSpPr>
          <p:cNvPr id="4" name="object 4"/>
          <p:cNvSpPr txBox="1"/>
          <p:nvPr/>
        </p:nvSpPr>
        <p:spPr>
          <a:xfrm>
            <a:off x="838200" y="4617275"/>
            <a:ext cx="292036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HTML</a:t>
            </a:r>
            <a:r>
              <a:rPr sz="3200" spc="-85" dirty="0">
                <a:latin typeface="Calibri"/>
                <a:cs typeface="Calibri"/>
              </a:rPr>
              <a:t> </a:t>
            </a:r>
            <a:r>
              <a:rPr sz="3200" spc="-20" dirty="0">
                <a:latin typeface="Calibri"/>
                <a:cs typeface="Calibri"/>
              </a:rPr>
              <a:t>Attribute</a:t>
            </a:r>
            <a:endParaRPr sz="3200" dirty="0">
              <a:latin typeface="Calibri"/>
              <a:cs typeface="Calibri"/>
            </a:endParaRPr>
          </a:p>
        </p:txBody>
      </p:sp>
      <p:sp>
        <p:nvSpPr>
          <p:cNvPr id="5" name="object 5"/>
          <p:cNvSpPr/>
          <p:nvPr/>
        </p:nvSpPr>
        <p:spPr>
          <a:xfrm>
            <a:off x="2798571" y="2777046"/>
            <a:ext cx="3866388" cy="1306068"/>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2798571" y="5264214"/>
            <a:ext cx="4428744" cy="1313687"/>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4179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27B2D8AE-63D3-42BF-AA3B-BD85359B828C}"/>
              </a:ext>
            </a:extLst>
          </p:cNvPr>
          <p:cNvSpPr/>
          <p:nvPr/>
        </p:nvSpPr>
        <p:spPr>
          <a:xfrm>
            <a:off x="467833" y="1539812"/>
            <a:ext cx="11196083" cy="1147317"/>
          </a:xfrm>
          <a:prstGeom prst="rect">
            <a:avLst/>
          </a:prstGeom>
          <a:noFill/>
          <a:ln w="38100">
            <a:solidFill>
              <a:srgbClr val="2B4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45" dirty="0"/>
              <a:t> </a:t>
            </a:r>
            <a:r>
              <a:rPr spc="-15" dirty="0"/>
              <a:t>Dokumenttyp</a:t>
            </a:r>
          </a:p>
        </p:txBody>
      </p:sp>
      <p:sp>
        <p:nvSpPr>
          <p:cNvPr id="3" name="object 3"/>
          <p:cNvSpPr txBox="1"/>
          <p:nvPr/>
        </p:nvSpPr>
        <p:spPr>
          <a:xfrm>
            <a:off x="838200" y="1690688"/>
            <a:ext cx="2258060" cy="16916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70" dirty="0">
                <a:latin typeface="Calibri"/>
                <a:cs typeface="Calibri"/>
              </a:rPr>
              <a:t> </a:t>
            </a:r>
            <a:r>
              <a:rPr sz="3200" dirty="0">
                <a:latin typeface="Calibri"/>
                <a:cs typeface="Calibri"/>
              </a:rPr>
              <a:t>5</a:t>
            </a:r>
          </a:p>
          <a:p>
            <a:pPr>
              <a:lnSpc>
                <a:spcPct val="100000"/>
              </a:lnSpc>
              <a:spcBef>
                <a:spcPts val="30"/>
              </a:spcBef>
            </a:pPr>
            <a:endParaRPr sz="4650" dirty="0">
              <a:latin typeface="Times New Roman"/>
              <a:cs typeface="Times New Roman"/>
            </a:endParaRPr>
          </a:p>
          <a:p>
            <a:pPr marL="12700">
              <a:lnSpc>
                <a:spcPct val="100000"/>
              </a:lnSpc>
              <a:tabLst>
                <a:tab pos="354965" algn="l"/>
              </a:tabLst>
            </a:pPr>
            <a:r>
              <a:rPr sz="3200" dirty="0">
                <a:latin typeface="Arial"/>
                <a:cs typeface="Arial"/>
              </a:rPr>
              <a:t>•	</a:t>
            </a:r>
            <a:r>
              <a:rPr sz="3200" spc="-5" dirty="0">
                <a:solidFill>
                  <a:schemeClr val="bg1">
                    <a:lumMod val="65000"/>
                  </a:schemeClr>
                </a:solidFill>
                <a:latin typeface="Calibri"/>
                <a:cs typeface="Calibri"/>
              </a:rPr>
              <a:t>HTML</a:t>
            </a:r>
            <a:r>
              <a:rPr sz="3200" spc="-65" dirty="0">
                <a:solidFill>
                  <a:schemeClr val="bg1">
                    <a:lumMod val="65000"/>
                  </a:schemeClr>
                </a:solidFill>
                <a:latin typeface="Calibri"/>
                <a:cs typeface="Calibri"/>
              </a:rPr>
              <a:t> </a:t>
            </a:r>
            <a:r>
              <a:rPr sz="3200" dirty="0">
                <a:solidFill>
                  <a:schemeClr val="bg1">
                    <a:lumMod val="65000"/>
                  </a:schemeClr>
                </a:solidFill>
                <a:latin typeface="Calibri"/>
                <a:cs typeface="Calibri"/>
              </a:rPr>
              <a:t>4.0.1</a:t>
            </a:r>
          </a:p>
        </p:txBody>
      </p:sp>
      <p:sp>
        <p:nvSpPr>
          <p:cNvPr id="4" name="object 4"/>
          <p:cNvSpPr/>
          <p:nvPr/>
        </p:nvSpPr>
        <p:spPr>
          <a:xfrm>
            <a:off x="1369060" y="2242122"/>
            <a:ext cx="1981200" cy="371855"/>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1426971" y="3575622"/>
            <a:ext cx="6761988" cy="600455"/>
          </a:xfrm>
          <a:prstGeom prst="rect">
            <a:avLst/>
          </a:prstGeom>
          <a:blipFill dpi="0" rotWithShape="1">
            <a:blip r:embed="rId3" cstate="print">
              <a:alphaModFix amt="60000"/>
            </a:blip>
            <a:srcRect/>
            <a:stretch>
              <a:fillRect/>
            </a:stretch>
          </a:blipFill>
        </p:spPr>
        <p:txBody>
          <a:bodyPr wrap="square" lIns="0" tIns="0" rIns="0" bIns="0" rtlCol="0"/>
          <a:lstStyle/>
          <a:p>
            <a:endParaRPr dirty="0"/>
          </a:p>
        </p:txBody>
      </p:sp>
      <p:sp>
        <p:nvSpPr>
          <p:cNvPr id="6" name="object 6"/>
          <p:cNvSpPr/>
          <p:nvPr/>
        </p:nvSpPr>
        <p:spPr>
          <a:xfrm>
            <a:off x="1426971" y="4326953"/>
            <a:ext cx="5829299" cy="553212"/>
          </a:xfrm>
          <a:prstGeom prst="rect">
            <a:avLst/>
          </a:prstGeom>
          <a:blipFill dpi="0" rotWithShape="1">
            <a:blip r:embed="rId4" cstate="print">
              <a:alphaModFix amt="60000"/>
            </a:blip>
            <a:srcRect/>
            <a:stretch>
              <a:fillRect/>
            </a:stretch>
          </a:blipFill>
        </p:spPr>
        <p:txBody>
          <a:bodyPr wrap="square" lIns="0" tIns="0" rIns="0" bIns="0" rtlCol="0"/>
          <a:lstStyle/>
          <a:p>
            <a:endParaRPr dirty="0"/>
          </a:p>
        </p:txBody>
      </p:sp>
      <p:sp>
        <p:nvSpPr>
          <p:cNvPr id="7" name="object 7"/>
          <p:cNvSpPr/>
          <p:nvPr/>
        </p:nvSpPr>
        <p:spPr>
          <a:xfrm>
            <a:off x="1426971" y="5064570"/>
            <a:ext cx="6876288" cy="638556"/>
          </a:xfrm>
          <a:prstGeom prst="rect">
            <a:avLst/>
          </a:prstGeom>
          <a:blipFill dpi="0" rotWithShape="1">
            <a:blip r:embed="rId5" cstate="print">
              <a:alphaModFix amt="60000"/>
            </a:blip>
            <a:srcRect/>
            <a:stretch>
              <a:fillRect/>
            </a:stretch>
          </a:blipFill>
        </p:spPr>
        <p:txBody>
          <a:bodyPr wrap="square" lIns="0" tIns="0" rIns="0" bIns="0" rtlCol="0"/>
          <a:lstStyle/>
          <a:p>
            <a:endParaRPr dirty="0"/>
          </a:p>
        </p:txBody>
      </p:sp>
      <p:sp>
        <p:nvSpPr>
          <p:cNvPr id="8" name="Multiplikationszeichen 7">
            <a:extLst>
              <a:ext uri="{FF2B5EF4-FFF2-40B4-BE49-F238E27FC236}">
                <a16:creationId xmlns:a16="http://schemas.microsoft.com/office/drawing/2014/main" id="{79B7FB6D-23B5-4AFE-AD6E-FA55F22A6AA5}"/>
              </a:ext>
            </a:extLst>
          </p:cNvPr>
          <p:cNvSpPr/>
          <p:nvPr/>
        </p:nvSpPr>
        <p:spPr>
          <a:xfrm>
            <a:off x="187959" y="2163921"/>
            <a:ext cx="8001000" cy="5279453"/>
          </a:xfrm>
          <a:prstGeom prst="mathMultiply">
            <a:avLst>
              <a:gd name="adj1" fmla="val 6287"/>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FD468158-D7AA-4496-A36F-F81AA0CECE01}"/>
              </a:ext>
            </a:extLst>
          </p:cNvPr>
          <p:cNvSpPr/>
          <p:nvPr/>
        </p:nvSpPr>
        <p:spPr>
          <a:xfrm>
            <a:off x="3881120" y="1542415"/>
            <a:ext cx="6421630"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rgbClr val="2B497A"/>
                </a:solidFill>
              </a:rPr>
              <a:t>Dank HTML5 reicht es, als Dokumenttyp „html“ anzugeben.</a:t>
            </a:r>
          </a:p>
        </p:txBody>
      </p:sp>
    </p:spTree>
    <p:extLst>
      <p:ext uri="{BB962C8B-B14F-4D97-AF65-F5344CB8AC3E}">
        <p14:creationId xmlns:p14="http://schemas.microsoft.com/office/powerpoint/2010/main" val="33384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Schematische Darstellung</a:t>
            </a:r>
          </a:p>
        </p:txBody>
      </p:sp>
      <p:sp>
        <p:nvSpPr>
          <p:cNvPr id="3" name="Inhaltsplatzhalter 2"/>
          <p:cNvSpPr>
            <a:spLocks noGrp="1"/>
          </p:cNvSpPr>
          <p:nvPr>
            <p:ph idx="1"/>
          </p:nvPr>
        </p:nvSpPr>
        <p:spPr>
          <a:xfrm>
            <a:off x="838200" y="1825625"/>
            <a:ext cx="3476625" cy="4351338"/>
          </a:xfrm>
        </p:spPr>
        <p:txBody>
          <a:bodyPr>
            <a:normAutofit/>
          </a:bodyPr>
          <a:lstStyle/>
          <a:p>
            <a:r>
              <a:rPr lang="de-DE" dirty="0">
                <a:latin typeface="Consolas" panose="020B0609020204030204" pitchFamily="49" charset="0"/>
              </a:rPr>
              <a:t>&lt;section&gt;</a:t>
            </a:r>
          </a:p>
          <a:p>
            <a:pPr>
              <a:lnSpc>
                <a:spcPct val="100000"/>
              </a:lnSpc>
            </a:pPr>
            <a:r>
              <a:rPr lang="de-DE" dirty="0">
                <a:latin typeface="Consolas" panose="020B0609020204030204" pitchFamily="49" charset="0"/>
              </a:rPr>
              <a:t>&lt;header&gt;</a:t>
            </a:r>
          </a:p>
          <a:p>
            <a:pPr>
              <a:lnSpc>
                <a:spcPct val="100000"/>
              </a:lnSpc>
            </a:pPr>
            <a:r>
              <a:rPr lang="de-DE" dirty="0">
                <a:latin typeface="Consolas" panose="020B0609020204030204" pitchFamily="49" charset="0"/>
              </a:rPr>
              <a:t>&lt;nav&gt;</a:t>
            </a:r>
          </a:p>
          <a:p>
            <a:pPr>
              <a:lnSpc>
                <a:spcPct val="100000"/>
              </a:lnSpc>
            </a:pPr>
            <a:r>
              <a:rPr lang="de-DE" dirty="0">
                <a:latin typeface="Consolas" panose="020B0609020204030204" pitchFamily="49" charset="0"/>
              </a:rPr>
              <a:t>&lt;aside&gt;</a:t>
            </a:r>
          </a:p>
          <a:p>
            <a:pPr>
              <a:lnSpc>
                <a:spcPct val="100000"/>
              </a:lnSpc>
            </a:pPr>
            <a:r>
              <a:rPr lang="de-DE" dirty="0">
                <a:latin typeface="Consolas" panose="020B0609020204030204" pitchFamily="49" charset="0"/>
              </a:rPr>
              <a:t>&lt;article&gt;</a:t>
            </a:r>
          </a:p>
          <a:p>
            <a:pPr>
              <a:lnSpc>
                <a:spcPct val="100000"/>
              </a:lnSpc>
            </a:pPr>
            <a:r>
              <a:rPr lang="de-DE" dirty="0">
                <a:latin typeface="Consolas" panose="020B0609020204030204" pitchFamily="49" charset="0"/>
              </a:rPr>
              <a:t>&lt;footer&gt;</a:t>
            </a:r>
          </a:p>
          <a:p>
            <a:pPr>
              <a:lnSpc>
                <a:spcPct val="100000"/>
              </a:lnSpc>
            </a:pPr>
            <a:endParaRPr lang="de-DE" dirty="0">
              <a:latin typeface="Consolas" panose="020B0609020204030204" pitchFamily="49" charset="0"/>
            </a:endParaRPr>
          </a:p>
        </p:txBody>
      </p:sp>
      <p:sp>
        <p:nvSpPr>
          <p:cNvPr id="4" name="Foliennummernplatzhalter 3"/>
          <p:cNvSpPr>
            <a:spLocks noGrp="1"/>
          </p:cNvSpPr>
          <p:nvPr>
            <p:ph type="sldNum" sz="quarter" idx="12"/>
          </p:nvPr>
        </p:nvSpPr>
        <p:spPr/>
        <p:txBody>
          <a:bodyPr/>
          <a:lstStyle/>
          <a:p>
            <a:fld id="{D0B68A9A-8F5D-4114-819E-CD9E627B0FFB}" type="slidenum">
              <a:rPr lang="de-DE" smtClean="0"/>
              <a:t>9</a:t>
            </a:fld>
            <a:endParaRPr lang="de-DE" dirty="0"/>
          </a:p>
        </p:txBody>
      </p:sp>
      <p:sp>
        <p:nvSpPr>
          <p:cNvPr id="7" name="Rechteck 6">
            <a:extLst>
              <a:ext uri="{FF2B5EF4-FFF2-40B4-BE49-F238E27FC236}">
                <a16:creationId xmlns:a16="http://schemas.microsoft.com/office/drawing/2014/main" id="{707D5C69-310B-4A75-A62D-3AE00E57B37A}"/>
              </a:ext>
            </a:extLst>
          </p:cNvPr>
          <p:cNvSpPr/>
          <p:nvPr/>
        </p:nvSpPr>
        <p:spPr>
          <a:xfrm>
            <a:off x="4171949" y="1724025"/>
            <a:ext cx="6229350" cy="435133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pic>
        <p:nvPicPr>
          <p:cNvPr id="5" name="Grafik 4">
            <a:extLst>
              <a:ext uri="{FF2B5EF4-FFF2-40B4-BE49-F238E27FC236}">
                <a16:creationId xmlns:a16="http://schemas.microsoft.com/office/drawing/2014/main" id="{9F0A7642-DF2C-4B93-8EF4-8F06033F24EF}"/>
              </a:ext>
            </a:extLst>
          </p:cNvPr>
          <p:cNvPicPr>
            <a:picLocks noChangeAspect="1"/>
          </p:cNvPicPr>
          <p:nvPr/>
        </p:nvPicPr>
        <p:blipFill>
          <a:blip r:embed="rId3"/>
          <a:stretch>
            <a:fillRect/>
          </a:stretch>
        </p:blipFill>
        <p:spPr>
          <a:xfrm>
            <a:off x="4397146" y="1939925"/>
            <a:ext cx="5778957" cy="3919538"/>
          </a:xfrm>
          <a:prstGeom prst="rect">
            <a:avLst/>
          </a:prstGeom>
          <a:ln w="57150">
            <a:solidFill>
              <a:srgbClr val="F18826"/>
            </a:solidFill>
          </a:ln>
        </p:spPr>
      </p:pic>
      <p:sp>
        <p:nvSpPr>
          <p:cNvPr id="8" name="Legende: mit gebogener Linie 7">
            <a:extLst>
              <a:ext uri="{FF2B5EF4-FFF2-40B4-BE49-F238E27FC236}">
                <a16:creationId xmlns:a16="http://schemas.microsoft.com/office/drawing/2014/main" id="{D855CF78-1644-42FF-B2A2-BE67E1D7774D}"/>
              </a:ext>
            </a:extLst>
          </p:cNvPr>
          <p:cNvSpPr/>
          <p:nvPr/>
        </p:nvSpPr>
        <p:spPr>
          <a:xfrm>
            <a:off x="10744199" y="1146969"/>
            <a:ext cx="1219201" cy="611188"/>
          </a:xfrm>
          <a:prstGeom prst="borderCallout2">
            <a:avLst>
              <a:gd name="adj1" fmla="val 18750"/>
              <a:gd name="adj2" fmla="val -1302"/>
              <a:gd name="adj3" fmla="val 18750"/>
              <a:gd name="adj4" fmla="val -16667"/>
              <a:gd name="adj5" fmla="val 112500"/>
              <a:gd name="adj6" fmla="val -4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a:t>&lt;body&gt;</a:t>
            </a:r>
          </a:p>
        </p:txBody>
      </p:sp>
      <p:sp>
        <p:nvSpPr>
          <p:cNvPr id="9" name="Legende: mit gebogener Linie 8">
            <a:extLst>
              <a:ext uri="{FF2B5EF4-FFF2-40B4-BE49-F238E27FC236}">
                <a16:creationId xmlns:a16="http://schemas.microsoft.com/office/drawing/2014/main" id="{BA2866CA-93C5-4F91-AE5E-31D5E414A600}"/>
              </a:ext>
            </a:extLst>
          </p:cNvPr>
          <p:cNvSpPr/>
          <p:nvPr/>
        </p:nvSpPr>
        <p:spPr>
          <a:xfrm>
            <a:off x="8258175" y="842963"/>
            <a:ext cx="1476375" cy="590550"/>
          </a:xfrm>
          <a:prstGeom prst="borderCallout2">
            <a:avLst>
              <a:gd name="adj1" fmla="val 18750"/>
              <a:gd name="adj2" fmla="val -591"/>
              <a:gd name="adj3" fmla="val 18750"/>
              <a:gd name="adj4" fmla="val -16667"/>
              <a:gd name="adj5" fmla="val 175403"/>
              <a:gd name="adj6" fmla="val -58925"/>
            </a:avLst>
          </a:prstGeom>
          <a:noFill/>
          <a:ln w="28575">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wrapper</a:t>
            </a:r>
          </a:p>
        </p:txBody>
      </p:sp>
    </p:spTree>
    <p:extLst>
      <p:ext uri="{BB962C8B-B14F-4D97-AF65-F5344CB8AC3E}">
        <p14:creationId xmlns:p14="http://schemas.microsoft.com/office/powerpoint/2010/main" val="342021313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0FCE38E0-BE17-4927-848D-0B16C397779F}" vid="{49664A67-B900-4707-9FE5-93DE7D07D5A7}"/>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96C2DDE4-58EC-4188-8E6E-5D2CF000F109}" vid="{9114362B-4C33-4B9C-937C-DB0FA525CEE1}"/>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DesignPPEDV</Template>
  <TotalTime>0</TotalTime>
  <Words>949</Words>
  <Application>Microsoft Office PowerPoint</Application>
  <PresentationFormat>Breitbild</PresentationFormat>
  <Paragraphs>202</Paragraphs>
  <Slides>18</Slides>
  <Notes>5</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18</vt:i4>
      </vt:variant>
    </vt:vector>
  </HeadingPairs>
  <TitlesOfParts>
    <vt:vector size="25" baseType="lpstr">
      <vt:lpstr>Arial</vt:lpstr>
      <vt:lpstr>Calibri</vt:lpstr>
      <vt:lpstr>Calibri Light</vt:lpstr>
      <vt:lpstr>Consolas</vt:lpstr>
      <vt:lpstr>Times New Roman</vt:lpstr>
      <vt:lpstr>Design1</vt:lpstr>
      <vt:lpstr>1_Präsentationsvorlage2016</vt:lpstr>
      <vt:lpstr>Modul 01</vt:lpstr>
      <vt:lpstr>Technologie</vt:lpstr>
      <vt:lpstr>HTML Konzept</vt:lpstr>
      <vt:lpstr>Was ist HTML? </vt:lpstr>
      <vt:lpstr>HTML – Grammatik (1)</vt:lpstr>
      <vt:lpstr>HTML - Grundgerüst</vt:lpstr>
      <vt:lpstr>HTML – Grammatik (2)</vt:lpstr>
      <vt:lpstr>HTML - Dokumenttyp</vt:lpstr>
      <vt:lpstr>Schematische Darstellung</vt:lpstr>
      <vt:lpstr>Block- und Inline-Elemente</vt:lpstr>
      <vt:lpstr>HTML – Der Header</vt:lpstr>
      <vt:lpstr>HTML –  &lt;meta&gt;-Tag</vt:lpstr>
      <vt:lpstr>HTML - Codierung</vt:lpstr>
      <vt:lpstr>Wichtige HTML - Tags</vt:lpstr>
      <vt:lpstr>Wichtige HTML – Tags: Listen</vt:lpstr>
      <vt:lpstr>Wichtige HTML – Tags: Tabellen</vt:lpstr>
      <vt:lpstr>Wichtige HTML – Tags: Formulare</vt:lpstr>
      <vt:lpstr>Nützliche Seiten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Leonard Hlavin</dc:creator>
  <cp:lastModifiedBy>Leonard Hlavin</cp:lastModifiedBy>
  <cp:revision>12</cp:revision>
  <dcterms:created xsi:type="dcterms:W3CDTF">2017-12-22T08:46:05Z</dcterms:created>
  <dcterms:modified xsi:type="dcterms:W3CDTF">2018-03-13T08:49:19Z</dcterms:modified>
</cp:coreProperties>
</file>