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  <p:sldMasterId id="2147483854" r:id="rId2"/>
  </p:sldMasterIdLst>
  <p:sldIdLst>
    <p:sldId id="256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824"/>
    <a:srgbClr val="2B4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42030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73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7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13512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594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2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98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19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894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17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0739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64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472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482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845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8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7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3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9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4911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6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pedv.de/post/2015/11/12/Regulare-Ausdrucke-(regular-expressions)-in-JavaScript.aspx" TargetMode="External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1D9F1-F87A-4A85-A332-ADD01AF5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Modul 03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BA2E75-65AB-4156-B06C-D52D1D1B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JS Basics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2D524-0B93-4393-8B8C-E8E7A91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46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C0581FC-F2EA-4735-872C-6B3E9363C562}"/>
              </a:ext>
            </a:extLst>
          </p:cNvPr>
          <p:cNvSpPr/>
          <p:nvPr/>
        </p:nvSpPr>
        <p:spPr>
          <a:xfrm>
            <a:off x="8141918" y="1412498"/>
            <a:ext cx="3645074" cy="1716066"/>
          </a:xfrm>
          <a:prstGeom prst="rect">
            <a:avLst/>
          </a:prstGeom>
          <a:noFill/>
          <a:ln w="28575">
            <a:solidFill>
              <a:srgbClr val="F38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3539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Variablen</a:t>
            </a:r>
            <a:r>
              <a:rPr lang="de-DE" spc="-25" dirty="0"/>
              <a:t> (</a:t>
            </a:r>
            <a:r>
              <a:rPr lang="de-DE" i="1" spc="-25" dirty="0"/>
              <a:t>variables</a:t>
            </a:r>
            <a:r>
              <a:rPr lang="de-DE" spc="-25" dirty="0"/>
              <a:t>)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74737" y="2270531"/>
            <a:ext cx="10347542" cy="3523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lvl="1" indent="-457200">
              <a:lnSpc>
                <a:spcPct val="150000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5" dirty="0">
                <a:cs typeface="Calibri"/>
              </a:rPr>
              <a:t>Name </a:t>
            </a:r>
            <a:r>
              <a:rPr sz="2800" spc="-15" dirty="0">
                <a:cs typeface="Calibri"/>
              </a:rPr>
              <a:t>unterliegt </a:t>
            </a:r>
            <a:r>
              <a:rPr sz="2800" spc="-5" dirty="0">
                <a:cs typeface="Calibri"/>
              </a:rPr>
              <a:t>den</a:t>
            </a:r>
            <a:r>
              <a:rPr sz="2800" spc="-10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Bezeichner-Vorgaben</a:t>
            </a:r>
            <a:endParaRPr sz="2800" dirty="0"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56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10" dirty="0">
                <a:cs typeface="Calibri"/>
              </a:rPr>
              <a:t>Definition </a:t>
            </a:r>
            <a:r>
              <a:rPr sz="2800" spc="-5" dirty="0">
                <a:cs typeface="Calibri"/>
              </a:rPr>
              <a:t>mit dem </a:t>
            </a:r>
            <a:r>
              <a:rPr sz="2800" spc="-10" dirty="0">
                <a:cs typeface="Calibri"/>
              </a:rPr>
              <a:t>Schlüsselwort</a:t>
            </a:r>
            <a:r>
              <a:rPr sz="2800" spc="105" dirty="0">
                <a:cs typeface="Calibri"/>
              </a:rPr>
              <a:t> </a:t>
            </a:r>
            <a:r>
              <a:rPr sz="2800" dirty="0">
                <a:cs typeface="Calibri"/>
              </a:rPr>
              <a:t>„</a:t>
            </a:r>
            <a:r>
              <a:rPr sz="2800" dirty="0">
                <a:cs typeface="Courier New"/>
              </a:rPr>
              <a:t>var</a:t>
            </a:r>
            <a:r>
              <a:rPr sz="2800" dirty="0">
                <a:cs typeface="Calibri"/>
              </a:rPr>
              <a:t>“</a:t>
            </a:r>
          </a:p>
          <a:p>
            <a:pPr marL="927100" lvl="1" indent="-457200">
              <a:lnSpc>
                <a:spcPct val="150000"/>
              </a:lnSpc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10" dirty="0">
                <a:cs typeface="Calibri"/>
              </a:rPr>
              <a:t>Definition </a:t>
            </a:r>
            <a:r>
              <a:rPr sz="2800" spc="-15" dirty="0">
                <a:cs typeface="Calibri"/>
              </a:rPr>
              <a:t>kann </a:t>
            </a:r>
            <a:r>
              <a:rPr sz="2800" spc="-5" dirty="0">
                <a:cs typeface="Calibri"/>
              </a:rPr>
              <a:t>an einer </a:t>
            </a:r>
            <a:r>
              <a:rPr sz="2800" spc="-10" dirty="0">
                <a:cs typeface="Calibri"/>
              </a:rPr>
              <a:t>beliebigen Stelle</a:t>
            </a:r>
            <a:r>
              <a:rPr sz="2800" spc="45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erfolgen</a:t>
            </a:r>
            <a:endParaRPr sz="2800" dirty="0"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25" dirty="0">
                <a:cs typeface="Calibri"/>
              </a:rPr>
              <a:t>Variablen </a:t>
            </a:r>
            <a:r>
              <a:rPr sz="2800" spc="-5" dirty="0">
                <a:cs typeface="Calibri"/>
              </a:rPr>
              <a:t>ohne </a:t>
            </a:r>
            <a:r>
              <a:rPr sz="2800" spc="-30" dirty="0">
                <a:cs typeface="Calibri"/>
              </a:rPr>
              <a:t>Wert </a:t>
            </a:r>
            <a:r>
              <a:rPr sz="2800" spc="-5" dirty="0">
                <a:cs typeface="Calibri"/>
              </a:rPr>
              <a:t>haben den </a:t>
            </a:r>
            <a:r>
              <a:rPr sz="2800" spc="-15" dirty="0">
                <a:cs typeface="Calibri"/>
              </a:rPr>
              <a:t>Zustand</a:t>
            </a:r>
            <a:r>
              <a:rPr sz="2800" spc="18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„undefiniert“</a:t>
            </a:r>
            <a:endParaRPr sz="2800" dirty="0"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15" dirty="0">
                <a:cs typeface="Calibri"/>
              </a:rPr>
              <a:t>Mehre </a:t>
            </a:r>
            <a:r>
              <a:rPr sz="2800" spc="-25" dirty="0">
                <a:cs typeface="Calibri"/>
              </a:rPr>
              <a:t>Variablen </a:t>
            </a:r>
            <a:r>
              <a:rPr sz="2800" spc="-15" dirty="0">
                <a:cs typeface="Calibri"/>
              </a:rPr>
              <a:t>werden durch </a:t>
            </a:r>
            <a:r>
              <a:rPr sz="2800" spc="-25" dirty="0">
                <a:cs typeface="Calibri"/>
              </a:rPr>
              <a:t>Kommata</a:t>
            </a:r>
            <a:r>
              <a:rPr sz="2800" spc="16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getrennt</a:t>
            </a:r>
            <a:endParaRPr sz="280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7293" y="1662385"/>
            <a:ext cx="3354324" cy="137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6757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Checkbox </a:t>
            </a:r>
            <a:r>
              <a:rPr spc="-5" dirty="0"/>
              <a:t>&amp;</a:t>
            </a:r>
            <a:r>
              <a:rPr spc="-30" dirty="0"/>
              <a:t> </a:t>
            </a:r>
            <a:r>
              <a:rPr spc="-5" dirty="0"/>
              <a:t>Radio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6752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5202872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1176705" y="2197672"/>
          <a:ext cx="10549204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checked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Feld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markiert oder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nicht?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defaultChecked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Feld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beim Laden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bereits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selektiert oder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nicht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Name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Formulars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Anzahl der Felder 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Optionsgruppe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Name des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Controls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Typ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Objektes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(Checkbox,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Radio)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Liest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Übergabewert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/>
          </p:nvPr>
        </p:nvGraphicFramePr>
        <p:xfrm>
          <a:off x="1176705" y="5761545"/>
          <a:ext cx="10549203" cy="741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7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click()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Event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290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6752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6705" y="2380552"/>
          <a:ext cx="10549203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Formularname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Anzahl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Optionen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Name des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Controls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options[]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Zugriff auf alle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DropDownList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selectedIndex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Zugriff auf selektierten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Wert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Auswahlmethode (select-one,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select-multiple)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Liest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Übergabewert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6744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Select</a:t>
            </a:r>
            <a:r>
              <a:rPr spc="-5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54176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62634" y="2217420"/>
          <a:ext cx="10563275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blur()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Feld wird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verlassen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focus()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Setzt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Cursor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das entsprechende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Feld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click()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Event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022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Versteckte</a:t>
            </a:r>
            <a:r>
              <a:rPr spc="-75" dirty="0"/>
              <a:t> </a:t>
            </a:r>
            <a:r>
              <a:rPr spc="-10" dirty="0"/>
              <a:t>Felder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659245" cy="227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Nicht </a:t>
            </a:r>
            <a:r>
              <a:rPr sz="3200" spc="-35" dirty="0">
                <a:latin typeface="Calibri"/>
                <a:cs typeface="Calibri"/>
              </a:rPr>
              <a:t>sichtbar, </a:t>
            </a:r>
            <a:r>
              <a:rPr sz="3200" spc="-15" dirty="0">
                <a:latin typeface="Calibri"/>
                <a:cs typeface="Calibri"/>
              </a:rPr>
              <a:t>werden </a:t>
            </a:r>
            <a:r>
              <a:rPr sz="3200" dirty="0">
                <a:latin typeface="Calibri"/>
                <a:cs typeface="Calibri"/>
              </a:rPr>
              <a:t>aber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versendet</a:t>
            </a:r>
            <a:endParaRPr sz="3200" dirty="0">
              <a:latin typeface="Calibri"/>
              <a:cs typeface="Calibri"/>
            </a:endParaRPr>
          </a:p>
          <a:p>
            <a:pPr marL="381635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&lt;input</a:t>
            </a: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EF"/>
                </a:solidFill>
                <a:latin typeface="Calibri"/>
                <a:cs typeface="Calibri"/>
              </a:rPr>
              <a:t>type=“hidden“&gt;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6705" y="4092258"/>
          <a:ext cx="10549204" cy="198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8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form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Name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Formulars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Name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Objekts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Typ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Objekts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value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Liest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Übergabewert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5624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Schaltflächen</a:t>
            </a:r>
            <a:r>
              <a:rPr spc="-60" dirty="0"/>
              <a:t> </a:t>
            </a:r>
            <a:r>
              <a:rPr spc="-15" dirty="0"/>
              <a:t>(Buttons)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517005" cy="381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Dienen </a:t>
            </a:r>
            <a:r>
              <a:rPr sz="3200" spc="-10" dirty="0">
                <a:latin typeface="Calibri"/>
                <a:cs typeface="Calibri"/>
              </a:rPr>
              <a:t>zum Starten von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Operationen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Form, </a:t>
            </a:r>
            <a:r>
              <a:rPr sz="2800" spc="-5" dirty="0">
                <a:latin typeface="Calibri"/>
                <a:cs typeface="Calibri"/>
              </a:rPr>
              <a:t>name, type,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Methoden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click()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Event </a:t>
            </a:r>
            <a:r>
              <a:rPr sz="3200" spc="-5" dirty="0">
                <a:latin typeface="Calibri"/>
                <a:cs typeface="Calibri"/>
              </a:rPr>
              <a:t>zur</a:t>
            </a:r>
            <a:r>
              <a:rPr sz="3200" spc="-15" dirty="0">
                <a:latin typeface="Calibri"/>
                <a:cs typeface="Calibri"/>
              </a:rPr>
              <a:t> Button-Nutzung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onClick()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7340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Formular </a:t>
            </a:r>
            <a:r>
              <a:rPr spc="-5" dirty="0"/>
              <a:t>-</a:t>
            </a:r>
            <a:r>
              <a:rPr spc="30" dirty="0"/>
              <a:t> </a:t>
            </a:r>
            <a:r>
              <a:rPr spc="-10" dirty="0"/>
              <a:t>Überprüfung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5064125" cy="264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Eingaben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prüfen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Event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onSubmit()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4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Sicherheitsabfrage vor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Reset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Event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onReset()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3622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Zugriff </a:t>
            </a:r>
            <a:r>
              <a:rPr spc="-5" dirty="0"/>
              <a:t>auf</a:t>
            </a:r>
            <a:r>
              <a:rPr spc="-70" dirty="0"/>
              <a:t> </a:t>
            </a:r>
            <a:r>
              <a:rPr spc="-15" dirty="0"/>
              <a:t>Formulare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9422765" cy="481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document.forms[0].elements[0].value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document.forms[0].elements[„Vorname“].value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document.forms[0].Vorname.value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document.forms[„Form1“].elements[0].value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document.forms[„Form1“].elements[„Vorname“].value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document.forms[„Form1“].Vorname.value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document.Form1.Vorname.value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7192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Ima</a:t>
            </a:r>
            <a:r>
              <a:rPr spc="-20" dirty="0"/>
              <a:t>g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6752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5202872"/>
            <a:ext cx="711009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Absprechen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document.images[0] </a:t>
            </a: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document.Bildname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1176705" y="2197672"/>
          <a:ext cx="10549204" cy="2966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border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Rahmen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an/aus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complete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Laden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Grafik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erfolgreich?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heigh,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width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Höhe u.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Breite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hspace,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vspace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Abstand zum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src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Quelle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Anzahl der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Grafiken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4648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</a:t>
            </a:r>
            <a:r>
              <a:rPr spc="-15" dirty="0"/>
              <a:t>n</a:t>
            </a:r>
            <a:r>
              <a:rPr spc="-30" dirty="0"/>
              <a:t>k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635750" cy="213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Zugriff </a:t>
            </a:r>
            <a:r>
              <a:rPr sz="3200" dirty="0">
                <a:latin typeface="Calibri"/>
                <a:cs typeface="Calibri"/>
              </a:rPr>
              <a:t>auf alle </a:t>
            </a:r>
            <a:r>
              <a:rPr sz="3200" spc="-20" dirty="0">
                <a:latin typeface="Calibri"/>
                <a:cs typeface="Calibri"/>
              </a:rPr>
              <a:t>Verweise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Webseite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links[0]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6705" y="3899852"/>
          <a:ext cx="10549204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Anzahl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Verweise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innerhalb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Webseite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Name des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Verweises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target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Ziel-Fenster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Verweises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6184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JavaScript </a:t>
            </a:r>
            <a:r>
              <a:rPr spc="-5" dirty="0"/>
              <a:t>in</a:t>
            </a:r>
            <a:r>
              <a:rPr spc="-50" dirty="0"/>
              <a:t> </a:t>
            </a:r>
            <a:r>
              <a:rPr spc="-10" dirty="0"/>
              <a:t>Hyperlinks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1021842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JavaScript </a:t>
            </a:r>
            <a:r>
              <a:rPr sz="3200" dirty="0">
                <a:latin typeface="Calibri"/>
                <a:cs typeface="Calibri"/>
              </a:rPr>
              <a:t>erlaubt </a:t>
            </a:r>
            <a:r>
              <a:rPr sz="3200" spc="-5" dirty="0">
                <a:latin typeface="Calibri"/>
                <a:cs typeface="Calibri"/>
              </a:rPr>
              <a:t>die Ausführung </a:t>
            </a:r>
            <a:r>
              <a:rPr sz="3200" spc="-10" dirty="0">
                <a:latin typeface="Calibri"/>
                <a:cs typeface="Calibri"/>
              </a:rPr>
              <a:t>von JS-Code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Hyperlinks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Funktioniert </a:t>
            </a:r>
            <a:r>
              <a:rPr sz="3200" spc="-5" dirty="0">
                <a:latin typeface="Calibri"/>
                <a:cs typeface="Calibri"/>
              </a:rPr>
              <a:t>nur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Verbindung </a:t>
            </a:r>
            <a:r>
              <a:rPr sz="3200" dirty="0">
                <a:latin typeface="Calibri"/>
                <a:cs typeface="Calibri"/>
              </a:rPr>
              <a:t>mit &lt;a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href=““&gt;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3687" y="3508565"/>
            <a:ext cx="5020056" cy="589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63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3539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Konstanten</a:t>
            </a:r>
            <a:r>
              <a:rPr lang="de-DE" spc="-25" dirty="0"/>
              <a:t> (</a:t>
            </a:r>
            <a:r>
              <a:rPr lang="de-DE" i="1" spc="-25" dirty="0"/>
              <a:t>constants</a:t>
            </a:r>
            <a:r>
              <a:rPr lang="de-DE" spc="-25" dirty="0"/>
              <a:t>)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9789" y="2003838"/>
            <a:ext cx="9483247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lvl="1" indent="-457200">
              <a:lnSpc>
                <a:spcPct val="150000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Name </a:t>
            </a:r>
            <a:r>
              <a:rPr sz="2800" spc="-15" dirty="0">
                <a:latin typeface="Calibri"/>
                <a:cs typeface="Calibri"/>
              </a:rPr>
              <a:t>unterliegt </a:t>
            </a:r>
            <a:r>
              <a:rPr sz="2800" spc="-5" dirty="0">
                <a:latin typeface="Calibri"/>
                <a:cs typeface="Calibri"/>
              </a:rPr>
              <a:t>den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Bezeichner-Vorgaben</a:t>
            </a:r>
            <a:endParaRPr sz="2800" dirty="0">
              <a:latin typeface="Calibri"/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56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Definition mit dem Schlüsselwort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„</a:t>
            </a:r>
            <a:r>
              <a:rPr sz="2800" spc="-5" dirty="0">
                <a:latin typeface="Courier New"/>
                <a:cs typeface="Courier New"/>
              </a:rPr>
              <a:t>const</a:t>
            </a:r>
            <a:r>
              <a:rPr sz="2800" spc="-5" dirty="0">
                <a:latin typeface="Calibri"/>
                <a:cs typeface="Calibri"/>
              </a:rPr>
              <a:t>“</a:t>
            </a:r>
            <a:endParaRPr sz="2800" dirty="0">
              <a:latin typeface="Calibri"/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Wert </a:t>
            </a:r>
            <a:r>
              <a:rPr sz="2800" spc="-5" dirty="0">
                <a:latin typeface="Calibri"/>
                <a:cs typeface="Calibri"/>
              </a:rPr>
              <a:t>muss </a:t>
            </a:r>
            <a:r>
              <a:rPr sz="2800" spc="-15" dirty="0">
                <a:latin typeface="Calibri"/>
                <a:cs typeface="Calibri"/>
              </a:rPr>
              <a:t>sofort </a:t>
            </a:r>
            <a:r>
              <a:rPr sz="2800" spc="-10" dirty="0">
                <a:latin typeface="Calibri"/>
                <a:cs typeface="Calibri"/>
              </a:rPr>
              <a:t>zugewiesen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werden</a:t>
            </a:r>
            <a:endParaRPr sz="2800" dirty="0">
              <a:latin typeface="Calibri"/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Wert </a:t>
            </a:r>
            <a:r>
              <a:rPr sz="2800" spc="-15" dirty="0">
                <a:latin typeface="Calibri"/>
                <a:cs typeface="Calibri"/>
              </a:rPr>
              <a:t>kann </a:t>
            </a:r>
            <a:r>
              <a:rPr sz="2800" spc="-10" dirty="0">
                <a:latin typeface="Calibri"/>
                <a:cs typeface="Calibri"/>
              </a:rPr>
              <a:t>nicht </a:t>
            </a:r>
            <a:r>
              <a:rPr sz="2800" spc="-5" dirty="0">
                <a:latin typeface="Calibri"/>
                <a:cs typeface="Calibri"/>
              </a:rPr>
              <a:t>mehr </a:t>
            </a:r>
            <a:r>
              <a:rPr sz="2800" spc="-15" dirty="0">
                <a:latin typeface="Calibri"/>
                <a:cs typeface="Calibri"/>
              </a:rPr>
              <a:t>verändert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werden</a:t>
            </a:r>
            <a:endParaRPr sz="2800" dirty="0">
              <a:latin typeface="Calibri"/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Vereinfachen </a:t>
            </a:r>
            <a:r>
              <a:rPr sz="2800" spc="-15" dirty="0">
                <a:latin typeface="Calibri"/>
                <a:cs typeface="Calibri"/>
              </a:rPr>
              <a:t>Lesbarkeit </a:t>
            </a:r>
            <a:r>
              <a:rPr sz="2800" spc="-10" dirty="0">
                <a:latin typeface="Calibri"/>
                <a:cs typeface="Calibri"/>
              </a:rPr>
              <a:t>und </a:t>
            </a:r>
            <a:r>
              <a:rPr sz="2800" spc="-20" dirty="0">
                <a:latin typeface="Calibri"/>
                <a:cs typeface="Calibri"/>
              </a:rPr>
              <a:t>Wartung </a:t>
            </a:r>
            <a:r>
              <a:rPr sz="2800" spc="-5" dirty="0">
                <a:latin typeface="Calibri"/>
                <a:cs typeface="Calibri"/>
              </a:rPr>
              <a:t>eines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0205" y="3572417"/>
            <a:ext cx="2791968" cy="70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E149B3-4788-4A01-B0C3-A78010040029}"/>
              </a:ext>
            </a:extLst>
          </p:cNvPr>
          <p:cNvSpPr/>
          <p:nvPr/>
        </p:nvSpPr>
        <p:spPr>
          <a:xfrm>
            <a:off x="8060499" y="3394552"/>
            <a:ext cx="3645074" cy="1052187"/>
          </a:xfrm>
          <a:prstGeom prst="rect">
            <a:avLst/>
          </a:prstGeom>
          <a:noFill/>
          <a:ln w="28575">
            <a:solidFill>
              <a:srgbClr val="F38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979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461" y="1385442"/>
            <a:ext cx="359092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latin typeface="Calibri"/>
                <a:cs typeface="Calibri"/>
              </a:rPr>
              <a:t>EVEN</a:t>
            </a:r>
            <a:r>
              <a:rPr sz="4000" b="1" spc="-20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-HANDLER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9742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9958070" cy="448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Events: </a:t>
            </a:r>
            <a:r>
              <a:rPr sz="3200" spc="-5" dirty="0">
                <a:latin typeface="Calibri"/>
                <a:cs typeface="Calibri"/>
              </a:rPr>
              <a:t>Ereignisse, die </a:t>
            </a:r>
            <a:r>
              <a:rPr sz="3200" spc="-10" dirty="0">
                <a:latin typeface="Calibri"/>
                <a:cs typeface="Calibri"/>
              </a:rPr>
              <a:t>durch </a:t>
            </a:r>
            <a:r>
              <a:rPr sz="3200" spc="-5" dirty="0">
                <a:latin typeface="Calibri"/>
                <a:cs typeface="Calibri"/>
              </a:rPr>
              <a:t>die </a:t>
            </a:r>
            <a:r>
              <a:rPr sz="3200" spc="-15" dirty="0">
                <a:latin typeface="Calibri"/>
                <a:cs typeface="Calibri"/>
              </a:rPr>
              <a:t>Interaktion </a:t>
            </a:r>
            <a:r>
              <a:rPr sz="3200" spc="-5" dirty="0">
                <a:latin typeface="Calibri"/>
                <a:cs typeface="Calibri"/>
              </a:rPr>
              <a:t>des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Benutzers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auftreten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Beispiel</a:t>
            </a: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onClick()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onSubmit()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355600" marR="557530" indent="-342900">
              <a:lnSpc>
                <a:spcPts val="3460"/>
              </a:lnSpc>
              <a:spcBef>
                <a:spcPts val="168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EventHandler </a:t>
            </a:r>
            <a:r>
              <a:rPr sz="3200" spc="-15" dirty="0">
                <a:latin typeface="Calibri"/>
                <a:cs typeface="Calibri"/>
              </a:rPr>
              <a:t>verweist </a:t>
            </a:r>
            <a:r>
              <a:rPr sz="3200" spc="-5" dirty="0">
                <a:latin typeface="Calibri"/>
                <a:cs typeface="Calibri"/>
              </a:rPr>
              <a:t>bei </a:t>
            </a:r>
            <a:r>
              <a:rPr sz="3200" dirty="0">
                <a:latin typeface="Calibri"/>
                <a:cs typeface="Calibri"/>
              </a:rPr>
              <a:t>einem </a:t>
            </a:r>
            <a:r>
              <a:rPr sz="3200" spc="-5" dirty="0">
                <a:latin typeface="Calibri"/>
                <a:cs typeface="Calibri"/>
              </a:rPr>
              <a:t>Ereignis </a:t>
            </a:r>
            <a:r>
              <a:rPr sz="3200" dirty="0">
                <a:latin typeface="Calibri"/>
                <a:cs typeface="Calibri"/>
              </a:rPr>
              <a:t>auf </a:t>
            </a:r>
            <a:r>
              <a:rPr sz="3200" spc="-5" dirty="0">
                <a:latin typeface="Calibri"/>
                <a:cs typeface="Calibri"/>
              </a:rPr>
              <a:t>die </a:t>
            </a:r>
            <a:r>
              <a:rPr sz="3200" spc="-10" dirty="0">
                <a:latin typeface="Calibri"/>
                <a:cs typeface="Calibri"/>
              </a:rPr>
              <a:t>dafür  vorgesehene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Funktion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4898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Auf </a:t>
            </a:r>
            <a:r>
              <a:rPr spc="-10" dirty="0"/>
              <a:t>Ereignisse</a:t>
            </a:r>
            <a:r>
              <a:rPr spc="-30" dirty="0"/>
              <a:t> </a:t>
            </a:r>
            <a:r>
              <a:rPr spc="-15" dirty="0"/>
              <a:t>reagieren</a:t>
            </a:r>
          </a:p>
        </p:txBody>
      </p:sp>
      <p:sp>
        <p:nvSpPr>
          <p:cNvPr id="3" name="object 3"/>
          <p:cNvSpPr/>
          <p:nvPr/>
        </p:nvSpPr>
        <p:spPr>
          <a:xfrm>
            <a:off x="2711958" y="1690688"/>
            <a:ext cx="6768083" cy="4890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0912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Ereignisse</a:t>
            </a:r>
            <a:r>
              <a:rPr spc="-75" dirty="0"/>
              <a:t> </a:t>
            </a:r>
            <a:r>
              <a:rPr spc="-10" dirty="0"/>
              <a:t>(1)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838200" y="1690688"/>
          <a:ext cx="10972800" cy="4079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Erlaubt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onAbort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Bei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Abbruch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Ladens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Webseite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&lt;img&gt;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onBlur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Verlassen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&lt;a&gt;&lt;area&gt;&lt;button&gt;&lt;input&gt;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onChange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Bei Änderung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von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Angaben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&lt;input&gt;&lt;select&gt;&lt;textarea&gt;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onClick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Beim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Mausclick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allen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HTML-Tag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onDblClick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doppelten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Anklicken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allen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HTML-Tag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onError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Fehlerfall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&lt;img&gt;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onFocus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Aktivieren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eines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&lt;a&gt;&lt;area&gt;&lt;button&gt;&lt;input&gt;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onKeyDown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Betätigen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Taste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allen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HTML-Tags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onKeyPress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Betätigen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Taste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allen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HTML-Tags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onKeyUp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Nach dem Loslassen einer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Taste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allen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HTML-Tags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5079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Ereignisse</a:t>
            </a:r>
            <a:r>
              <a:rPr spc="-75" dirty="0"/>
              <a:t> </a:t>
            </a:r>
            <a:r>
              <a:rPr spc="-10" dirty="0"/>
              <a:t>(2)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838200" y="1690688"/>
          <a:ext cx="11066830" cy="4572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9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8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Erlaubt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onLoad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Laden der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Webseite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&lt;body&gt;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onMouseDown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Betätigen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Maustauste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fast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allen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HTML-Tags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onMouseOut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6229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Verlassen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eines Elements mit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der  Maus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fast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allen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HTML-Tags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onMouseOver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Überfahren eines Elements mit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der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Maus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fast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allen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HTML-Tags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onMouseUp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Nachdem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Loslassen der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Maustaste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fast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allen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HTML-Tags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onReset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Beim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Zurücksetzen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&lt;form&gt;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onSelect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Selektieren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von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Text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&lt;input&gt;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&lt;textarea&gt;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onSubmit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Absenden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von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Formulardaten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&lt;form&gt;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onUnload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Beim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Verlassen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Webseite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&lt;body&gt;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8352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Ereignisse </a:t>
            </a:r>
            <a:r>
              <a:rPr spc="-5" dirty="0"/>
              <a:t>bei </a:t>
            </a:r>
            <a:r>
              <a:rPr spc="-25" dirty="0"/>
              <a:t>Grafiken </a:t>
            </a:r>
            <a:r>
              <a:rPr spc="-10" dirty="0"/>
              <a:t>und</a:t>
            </a:r>
            <a:r>
              <a:rPr spc="20" dirty="0"/>
              <a:t> </a:t>
            </a:r>
            <a:r>
              <a:rPr spc="-20" dirty="0"/>
              <a:t>Ankern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838200" y="1690688"/>
          <a:ext cx="10972850" cy="237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HTML-Tags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Wird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aktiviert,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wenn…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onAbort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&lt;img&gt;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User das Laden einer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Grafik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abbricht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onClick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&lt;a&gt;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&lt;img&gt;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mit der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Maus auf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einen Link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klickt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onError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&lt;img&gt;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Die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Grafik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nicht geladen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werden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konnte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onMouseOut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&lt;a&gt;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&lt;img&gt;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Maus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verlässt Grafik-oder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Linkbereich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onMouseOver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&lt;a&gt;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&lt;img&gt;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Maus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befindet sich über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Grafik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Link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97062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Ereignisse </a:t>
            </a:r>
            <a:r>
              <a:rPr spc="-5" dirty="0"/>
              <a:t>in</a:t>
            </a:r>
            <a:r>
              <a:rPr spc="-45" dirty="0"/>
              <a:t> </a:t>
            </a:r>
            <a:r>
              <a:rPr spc="-15" dirty="0"/>
              <a:t>Formularen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838200" y="1690688"/>
          <a:ext cx="10972800" cy="455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70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HTML-Tags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Wird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ausgelöst,</a:t>
                      </a:r>
                      <a:r>
                        <a:rPr sz="20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wenn…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onBlur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&lt;input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type="select|text|textarea“&gt;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User das Feld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verlässt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1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onChange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&lt;input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type="select|text|textarea“&gt;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318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User das Feld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verlässt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und  geändert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hat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10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onClick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&lt;input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type=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"button|checkbox|radio|reset|submit“&gt;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User das Element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anklickt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1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onFocus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&lt;input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type="select|text|textarea“&gt;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User das Element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aktiviert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z.B.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mit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Tab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onReset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&lt;form&gt;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User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Reset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betätigt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10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onSelect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&lt;input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type="text|textarea“&gt;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User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Textstelle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markiert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76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onSubmit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&lt;form&gt;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User Submit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betätigt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9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6E7B2-D573-490D-BF06-202B8AF5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68B06-5C8A-4F8C-80E5-CE969C12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de-DE" sz="3200" dirty="0"/>
              <a:t>Zahl (</a:t>
            </a:r>
            <a:r>
              <a:rPr lang="de-DE" sz="3200" i="1" dirty="0"/>
              <a:t>number</a:t>
            </a:r>
            <a:r>
              <a:rPr lang="de-DE" sz="3200" dirty="0"/>
              <a:t>)</a:t>
            </a:r>
          </a:p>
          <a:p>
            <a:pPr>
              <a:lnSpc>
                <a:spcPct val="200000"/>
              </a:lnSpc>
            </a:pPr>
            <a:r>
              <a:rPr lang="de-DE" sz="3200" dirty="0"/>
              <a:t>String (</a:t>
            </a:r>
            <a:r>
              <a:rPr lang="de-DE" sz="3200" i="1" dirty="0"/>
              <a:t>string</a:t>
            </a:r>
            <a:r>
              <a:rPr lang="de-DE" sz="3200" dirty="0"/>
              <a:t>)</a:t>
            </a:r>
          </a:p>
          <a:p>
            <a:pPr>
              <a:lnSpc>
                <a:spcPct val="200000"/>
              </a:lnSpc>
            </a:pPr>
            <a:r>
              <a:rPr lang="de-DE" sz="3200" dirty="0"/>
              <a:t>Boolean (</a:t>
            </a:r>
            <a:r>
              <a:rPr lang="de-DE" sz="3200" i="1" dirty="0"/>
              <a:t>boolean</a:t>
            </a:r>
            <a:r>
              <a:rPr lang="de-DE" sz="3200" dirty="0"/>
              <a:t>)</a:t>
            </a:r>
          </a:p>
          <a:p>
            <a:pPr>
              <a:lnSpc>
                <a:spcPct val="200000"/>
              </a:lnSpc>
            </a:pPr>
            <a:r>
              <a:rPr lang="de-DE" sz="3200" dirty="0"/>
              <a:t>Objekt (</a:t>
            </a:r>
            <a:r>
              <a:rPr lang="de-DE" sz="3200" i="1" dirty="0"/>
              <a:t>object</a:t>
            </a:r>
            <a:r>
              <a:rPr lang="de-DE" sz="3200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4C06EB-4AAF-4CFB-81EB-3F393FC3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E136B-3D30-4B3F-8F81-7B60684E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numbers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3FA03-5E84-4328-937D-35E8EFBF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oder ohne Komma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Exponentialschreibweise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CE497-9934-4AC5-9D32-BFEF90C6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9322D8-2276-4502-A6F1-96F57B67D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91" y="2555963"/>
            <a:ext cx="2408746" cy="1051534"/>
          </a:xfrm>
          <a:prstGeom prst="rect">
            <a:avLst/>
          </a:prstGeom>
          <a:ln w="38100">
            <a:solidFill>
              <a:srgbClr val="2B487A"/>
            </a:solidFill>
          </a:ln>
        </p:spPr>
      </p:pic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1D90B64E-7FF1-46B7-98E5-1F7BBF0D512F}"/>
              </a:ext>
            </a:extLst>
          </p:cNvPr>
          <p:cNvSpPr/>
          <p:nvPr/>
        </p:nvSpPr>
        <p:spPr>
          <a:xfrm>
            <a:off x="3844447" y="2555963"/>
            <a:ext cx="6137753" cy="1590478"/>
          </a:xfrm>
          <a:prstGeom prst="leftArrow">
            <a:avLst/>
          </a:prstGeom>
          <a:solidFill>
            <a:srgbClr val="F38824"/>
          </a:solidFill>
          <a:ln>
            <a:solidFill>
              <a:srgbClr val="F38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Komma wird als Punkt geschrieben!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64D02C-2B54-45F8-996C-D320FA25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91" y="5103771"/>
            <a:ext cx="5539053" cy="1073192"/>
          </a:xfrm>
          <a:prstGeom prst="rect">
            <a:avLst/>
          </a:prstGeom>
          <a:ln w="38100">
            <a:solidFill>
              <a:srgbClr val="2B487A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DC4B9FC-8F72-41AC-82E8-43DB0AC78345}"/>
              </a:ext>
            </a:extLst>
          </p:cNvPr>
          <p:cNvSpPr/>
          <p:nvPr/>
        </p:nvSpPr>
        <p:spPr>
          <a:xfrm>
            <a:off x="7464829" y="3607497"/>
            <a:ext cx="3607724" cy="6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38824"/>
                </a:solidFill>
              </a:rPr>
              <a:t>Programmiersprachen verwenden englische Schreibweisen</a:t>
            </a:r>
          </a:p>
        </p:txBody>
      </p:sp>
    </p:spTree>
    <p:extLst>
      <p:ext uri="{BB962C8B-B14F-4D97-AF65-F5344CB8AC3E}">
        <p14:creationId xmlns:p14="http://schemas.microsoft.com/office/powerpoint/2010/main" val="409474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6CFB6-DC4F-409F-9ADF-26577C99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4441D-E555-41A1-974F-EAE7E94E5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Doppelte, einfache oder kombinierte Anführungszeichen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2797D0-0766-46FB-AE22-FBF37931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F5A802-CA0F-4E1A-A0F0-8A6D48FE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40" y="2651996"/>
            <a:ext cx="7000159" cy="1807270"/>
          </a:xfrm>
          <a:prstGeom prst="rect">
            <a:avLst/>
          </a:prstGeom>
          <a:ln w="38100">
            <a:solidFill>
              <a:srgbClr val="2B487A"/>
            </a:solidFill>
          </a:ln>
        </p:spPr>
      </p:pic>
    </p:spTree>
    <p:extLst>
      <p:ext uri="{BB962C8B-B14F-4D97-AF65-F5344CB8AC3E}">
        <p14:creationId xmlns:p14="http://schemas.microsoft.com/office/powerpoint/2010/main" val="28499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A2D03-2B00-4895-8750-A594C019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Booleans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3B339D-0AEE-4876-806B-D9739E44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Kennen nur </a:t>
            </a:r>
            <a:r>
              <a:rPr lang="de-DE" i="1" dirty="0">
                <a:solidFill>
                  <a:srgbClr val="F38824"/>
                </a:solidFill>
              </a:rPr>
              <a:t>true</a:t>
            </a:r>
            <a:r>
              <a:rPr lang="de-DE" dirty="0"/>
              <a:t> oder </a:t>
            </a:r>
            <a:r>
              <a:rPr lang="de-DE" i="1" dirty="0">
                <a:solidFill>
                  <a:srgbClr val="F38824"/>
                </a:solidFill>
              </a:rPr>
              <a:t>false</a:t>
            </a:r>
            <a:r>
              <a:rPr lang="de-DE" dirty="0"/>
              <a:t>:</a:t>
            </a:r>
            <a:endParaRPr lang="de-DE" i="1" dirty="0">
              <a:solidFill>
                <a:srgbClr val="F38824"/>
              </a:solidFill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oft zum Überprüfen von Bedingungen verwendet: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7B8A05-FC2F-4075-ADF4-5712EB3A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15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50548C-5FBC-4A6E-BCAD-A5A9D8D9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16" y="1758913"/>
            <a:ext cx="4052537" cy="661139"/>
          </a:xfrm>
          <a:prstGeom prst="rect">
            <a:avLst/>
          </a:prstGeom>
          <a:ln w="38100">
            <a:solidFill>
              <a:srgbClr val="2B487A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651273-6101-4443-A758-1D1CEA3C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079" y="3675617"/>
            <a:ext cx="6303841" cy="2501346"/>
          </a:xfrm>
          <a:prstGeom prst="rect">
            <a:avLst/>
          </a:prstGeom>
          <a:ln w="38100">
            <a:solidFill>
              <a:srgbClr val="2B487A"/>
            </a:solidFill>
          </a:ln>
        </p:spPr>
      </p:pic>
    </p:spTree>
    <p:extLst>
      <p:ext uri="{BB962C8B-B14F-4D97-AF65-F5344CB8AC3E}">
        <p14:creationId xmlns:p14="http://schemas.microsoft.com/office/powerpoint/2010/main" val="385922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60BDE-2AB1-4469-8CEF-8E53FE36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54CBE4-A9E0-4D98-B13E-B4C8B9957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Haben Eigenschaften: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Können unterschiedliche Datentypen haben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63EDD6-8560-449A-8A61-95E7B2B3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A8152F-C164-4B82-A792-8A6F933E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4" y="2682787"/>
            <a:ext cx="10961716" cy="624083"/>
          </a:xfrm>
          <a:prstGeom prst="rect">
            <a:avLst/>
          </a:prstGeom>
          <a:ln w="38100">
            <a:solidFill>
              <a:srgbClr val="2B487A"/>
            </a:solidFill>
          </a:ln>
        </p:spPr>
      </p:pic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0D968F44-F87C-4888-B189-2DD05CC0766A}"/>
              </a:ext>
            </a:extLst>
          </p:cNvPr>
          <p:cNvSpPr/>
          <p:nvPr/>
        </p:nvSpPr>
        <p:spPr>
          <a:xfrm rot="5400000">
            <a:off x="3139963" y="2614975"/>
            <a:ext cx="910581" cy="1949334"/>
          </a:xfrm>
          <a:prstGeom prst="rightBrace">
            <a:avLst/>
          </a:prstGeom>
          <a:solidFill>
            <a:schemeClr val="bg1"/>
          </a:solidFill>
          <a:ln w="28575">
            <a:solidFill>
              <a:srgbClr val="F38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A7F8F9-D84D-4421-B115-903E144117A3}"/>
              </a:ext>
            </a:extLst>
          </p:cNvPr>
          <p:cNvSpPr/>
          <p:nvPr/>
        </p:nvSpPr>
        <p:spPr>
          <a:xfrm>
            <a:off x="2410689" y="4088569"/>
            <a:ext cx="2477195" cy="61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F38824"/>
                </a:solidFill>
              </a:rPr>
              <a:t>name:value </a:t>
            </a:r>
            <a:r>
              <a:rPr lang="de-DE" sz="2400" dirty="0">
                <a:solidFill>
                  <a:schemeClr val="tx1"/>
                </a:solidFill>
              </a:rPr>
              <a:t>-Paar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4E63418-C1E5-4E70-BBC3-5FE8F8D64F54}"/>
              </a:ext>
            </a:extLst>
          </p:cNvPr>
          <p:cNvCxnSpPr>
            <a:cxnSpLocks/>
          </p:cNvCxnSpPr>
          <p:nvPr/>
        </p:nvCxnSpPr>
        <p:spPr>
          <a:xfrm flipV="1">
            <a:off x="5785338" y="3150527"/>
            <a:ext cx="1355295" cy="1755581"/>
          </a:xfrm>
          <a:prstGeom prst="line">
            <a:avLst/>
          </a:prstGeom>
          <a:ln w="28575" cap="flat">
            <a:solidFill>
              <a:srgbClr val="F388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DE806B8-E352-4A23-AF0F-6E1ACEBF7425}"/>
              </a:ext>
            </a:extLst>
          </p:cNvPr>
          <p:cNvCxnSpPr>
            <a:cxnSpLocks/>
          </p:cNvCxnSpPr>
          <p:nvPr/>
        </p:nvCxnSpPr>
        <p:spPr>
          <a:xfrm flipV="1">
            <a:off x="5785338" y="3149233"/>
            <a:ext cx="3017840" cy="1756875"/>
          </a:xfrm>
          <a:prstGeom prst="line">
            <a:avLst/>
          </a:prstGeom>
          <a:ln w="28575">
            <a:solidFill>
              <a:srgbClr val="F3882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47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Ope</a:t>
            </a:r>
            <a:r>
              <a:rPr spc="-75" dirty="0"/>
              <a:t>r</a:t>
            </a:r>
            <a:r>
              <a:rPr spc="-25" dirty="0"/>
              <a:t>a</a:t>
            </a:r>
            <a:r>
              <a:rPr spc="-30" dirty="0"/>
              <a:t>t</a:t>
            </a:r>
            <a:r>
              <a:rPr spc="-10" dirty="0"/>
              <a:t>o</a:t>
            </a:r>
            <a:r>
              <a:rPr spc="-45" dirty="0"/>
              <a:t>r</a:t>
            </a:r>
            <a:r>
              <a:rPr spc="-5" dirty="0"/>
              <a:t>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12299"/>
              </p:ext>
            </p:extLst>
          </p:nvPr>
        </p:nvGraphicFramePr>
        <p:xfrm>
          <a:off x="960755" y="2032000"/>
          <a:ext cx="10251439" cy="3654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7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6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/>
                        <a:t>Operatoren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/>
                        <a:t>Datentyp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/>
                        <a:t>Beispiele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/>
                        <a:t>Arithmetischer</a:t>
                      </a:r>
                      <a:r>
                        <a:rPr sz="2000" spc="15" dirty="0"/>
                        <a:t> </a:t>
                      </a:r>
                      <a:r>
                        <a:rPr sz="2000" spc="-15" dirty="0"/>
                        <a:t>Operator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/>
                        <a:t>Zahlen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/>
                        <a:t>+, -, *, </a:t>
                      </a:r>
                      <a:r>
                        <a:rPr sz="2000" dirty="0"/>
                        <a:t>/, </a:t>
                      </a:r>
                      <a:r>
                        <a:rPr sz="2000" spc="-5" dirty="0"/>
                        <a:t>++, --,</a:t>
                      </a:r>
                      <a:r>
                        <a:rPr sz="2000" spc="-40" dirty="0"/>
                        <a:t> </a:t>
                      </a:r>
                      <a:r>
                        <a:rPr sz="2000" dirty="0"/>
                        <a:t>%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6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/>
                        <a:t>Vergleichsoperatoren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/>
                        <a:t>Zahlen, Strings,</a:t>
                      </a:r>
                      <a:r>
                        <a:rPr sz="2000" spc="-25" dirty="0"/>
                        <a:t> </a:t>
                      </a:r>
                      <a:r>
                        <a:rPr sz="2000" dirty="0"/>
                        <a:t>Boolean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/>
                        <a:t>==, !=, &lt;, &gt;, &lt;=, &gt;=, ===, </a:t>
                      </a:r>
                      <a:r>
                        <a:rPr sz="2000" dirty="0"/>
                        <a:t>!==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/>
                        <a:t>Logische</a:t>
                      </a:r>
                      <a:r>
                        <a:rPr sz="2000" spc="-40" dirty="0"/>
                        <a:t> </a:t>
                      </a:r>
                      <a:r>
                        <a:rPr sz="2000" spc="-15" dirty="0"/>
                        <a:t>Operatoren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/>
                        <a:t>Boolean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/>
                        <a:t>&amp;&amp;, </a:t>
                      </a:r>
                      <a:r>
                        <a:rPr sz="2000" spc="-5" dirty="0"/>
                        <a:t>||,</a:t>
                      </a:r>
                      <a:r>
                        <a:rPr sz="2000" spc="-95" dirty="0"/>
                        <a:t> </a:t>
                      </a:r>
                      <a:r>
                        <a:rPr sz="2000" dirty="0"/>
                        <a:t>!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/>
                        <a:t>Bit-Operatoren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/>
                        <a:t>Zahlen,</a:t>
                      </a:r>
                      <a:r>
                        <a:rPr sz="2000" spc="-50" dirty="0"/>
                        <a:t> </a:t>
                      </a:r>
                      <a:r>
                        <a:rPr sz="2000" dirty="0"/>
                        <a:t>Boolean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/>
                        <a:t>~, |, &amp;, ^, &lt;&lt;,</a:t>
                      </a:r>
                      <a:r>
                        <a:rPr sz="2000" spc="-45" dirty="0"/>
                        <a:t> </a:t>
                      </a:r>
                      <a:r>
                        <a:rPr sz="2000" dirty="0"/>
                        <a:t>&gt;&gt;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/>
                        <a:t>Zuweisungsoperator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/>
                        <a:t>Alle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/>
                        <a:t>=, +=, -=, *=,</a:t>
                      </a:r>
                      <a:r>
                        <a:rPr sz="2000" spc="-45" dirty="0"/>
                        <a:t> </a:t>
                      </a:r>
                      <a:r>
                        <a:rPr sz="2000" dirty="0"/>
                        <a:t>/=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6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/>
                        <a:t>Verknüpfungsoperator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/>
                        <a:t>Strings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/>
                        <a:t>+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90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Typeof-Operatoren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92851"/>
              </p:ext>
            </p:extLst>
          </p:nvPr>
        </p:nvGraphicFramePr>
        <p:xfrm>
          <a:off x="838200" y="1755776"/>
          <a:ext cx="10224643" cy="44991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64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20" dirty="0"/>
                        <a:t>Typ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/>
                        <a:t>Beispiel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/>
                        <a:t>Rückgabewert als</a:t>
                      </a:r>
                      <a:r>
                        <a:rPr sz="2000" spc="-95" dirty="0"/>
                        <a:t> </a:t>
                      </a:r>
                      <a:r>
                        <a:rPr sz="2000" spc="-20" dirty="0"/>
                        <a:t>Typ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/>
                        <a:t>Zahl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/>
                        <a:t>var </a:t>
                      </a:r>
                      <a:r>
                        <a:rPr sz="2000" spc="-15" dirty="0"/>
                        <a:t>Variable </a:t>
                      </a:r>
                      <a:r>
                        <a:rPr sz="2000" dirty="0"/>
                        <a:t>=</a:t>
                      </a:r>
                      <a:r>
                        <a:rPr sz="2000" spc="-50" dirty="0"/>
                        <a:t> </a:t>
                      </a:r>
                      <a:r>
                        <a:rPr sz="2000" dirty="0"/>
                        <a:t>5;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35" dirty="0"/>
                        <a:t>Typ </a:t>
                      </a:r>
                      <a:r>
                        <a:rPr sz="2000" dirty="0"/>
                        <a:t>= typeof</a:t>
                      </a:r>
                      <a:r>
                        <a:rPr sz="2000" spc="-35" dirty="0"/>
                        <a:t> </a:t>
                      </a:r>
                      <a:r>
                        <a:rPr sz="2000" spc="-15" dirty="0"/>
                        <a:t>Variable;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/>
                        <a:t>number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9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/>
                        <a:t>Zeichenkette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marR="17545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/>
                        <a:t>var </a:t>
                      </a:r>
                      <a:r>
                        <a:rPr sz="2000" spc="-15" dirty="0"/>
                        <a:t>Variable </a:t>
                      </a:r>
                      <a:r>
                        <a:rPr sz="2000" dirty="0"/>
                        <a:t>=</a:t>
                      </a:r>
                      <a:r>
                        <a:rPr sz="2000" spc="-45" dirty="0"/>
                        <a:t> </a:t>
                      </a:r>
                      <a:r>
                        <a:rPr sz="2000" dirty="0"/>
                        <a:t>„Hallo“;  </a:t>
                      </a:r>
                      <a:r>
                        <a:rPr sz="2000" spc="-35" dirty="0"/>
                        <a:t>Typ </a:t>
                      </a:r>
                      <a:r>
                        <a:rPr sz="2000" dirty="0"/>
                        <a:t>= typeof</a:t>
                      </a:r>
                      <a:r>
                        <a:rPr sz="2000" spc="-35" dirty="0"/>
                        <a:t> </a:t>
                      </a:r>
                      <a:r>
                        <a:rPr sz="2000" spc="-15" dirty="0"/>
                        <a:t>Variable;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/>
                        <a:t>string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9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/>
                        <a:t>Boolean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/>
                        <a:t>var </a:t>
                      </a:r>
                      <a:r>
                        <a:rPr sz="2000" spc="-15" dirty="0"/>
                        <a:t>Variable </a:t>
                      </a:r>
                      <a:r>
                        <a:rPr sz="2000" dirty="0"/>
                        <a:t>=</a:t>
                      </a:r>
                      <a:r>
                        <a:rPr sz="2000" spc="-50" dirty="0"/>
                        <a:t> </a:t>
                      </a:r>
                      <a:r>
                        <a:rPr sz="2000" dirty="0"/>
                        <a:t>true;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35" dirty="0"/>
                        <a:t>Typ </a:t>
                      </a:r>
                      <a:r>
                        <a:rPr sz="2000" dirty="0"/>
                        <a:t>= typeof</a:t>
                      </a:r>
                      <a:r>
                        <a:rPr sz="2000" spc="-35" dirty="0"/>
                        <a:t> </a:t>
                      </a:r>
                      <a:r>
                        <a:rPr sz="2000" spc="-15" dirty="0"/>
                        <a:t>Variable;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/>
                        <a:t>boolean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/>
                        <a:t>Undefiniert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35" dirty="0"/>
                        <a:t>Typ </a:t>
                      </a:r>
                      <a:r>
                        <a:rPr sz="2000" dirty="0"/>
                        <a:t>= typeof</a:t>
                      </a:r>
                      <a:r>
                        <a:rPr sz="2000" spc="-65" dirty="0"/>
                        <a:t> </a:t>
                      </a:r>
                      <a:r>
                        <a:rPr sz="2000" spc="-10" dirty="0"/>
                        <a:t>VariableX;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/>
                        <a:t>undefined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9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/>
                        <a:t>Funktion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/>
                        <a:t>var </a:t>
                      </a:r>
                      <a:r>
                        <a:rPr sz="2000" spc="-15" dirty="0"/>
                        <a:t>Variable </a:t>
                      </a:r>
                      <a:r>
                        <a:rPr sz="2000" dirty="0"/>
                        <a:t>= </a:t>
                      </a:r>
                      <a:r>
                        <a:rPr sz="2000" spc="-5" dirty="0"/>
                        <a:t>new </a:t>
                      </a:r>
                      <a:r>
                        <a:rPr sz="2000" dirty="0"/>
                        <a:t>Function</a:t>
                      </a:r>
                      <a:r>
                        <a:rPr sz="2000" spc="-25" dirty="0"/>
                        <a:t> </a:t>
                      </a:r>
                      <a:r>
                        <a:rPr sz="2000" dirty="0"/>
                        <a:t>(„5+2“);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35" dirty="0"/>
                        <a:t>Typ </a:t>
                      </a:r>
                      <a:r>
                        <a:rPr sz="2000" dirty="0"/>
                        <a:t>= typeof</a:t>
                      </a:r>
                      <a:r>
                        <a:rPr sz="2000" spc="-35" dirty="0"/>
                        <a:t> </a:t>
                      </a:r>
                      <a:r>
                        <a:rPr sz="2000" spc="-15" dirty="0"/>
                        <a:t>Variable;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/>
                        <a:t>function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9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5" dirty="0"/>
                        <a:t>Array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marR="14401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/>
                        <a:t>var </a:t>
                      </a:r>
                      <a:r>
                        <a:rPr sz="2000" spc="-15" dirty="0"/>
                        <a:t>Variable </a:t>
                      </a:r>
                      <a:r>
                        <a:rPr sz="2000" dirty="0"/>
                        <a:t>=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{1,2,3,4,5];  </a:t>
                      </a:r>
                      <a:r>
                        <a:rPr sz="2000" spc="-35" dirty="0"/>
                        <a:t>Typ </a:t>
                      </a:r>
                      <a:r>
                        <a:rPr sz="2000" dirty="0"/>
                        <a:t>= typeof</a:t>
                      </a:r>
                      <a:r>
                        <a:rPr sz="2000" spc="-35" dirty="0"/>
                        <a:t> </a:t>
                      </a:r>
                      <a:r>
                        <a:rPr sz="2000" spc="-15" dirty="0"/>
                        <a:t>Variable;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/>
                        <a:t>object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/>
                        <a:t>Null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/>
                        <a:t>var </a:t>
                      </a:r>
                      <a:r>
                        <a:rPr sz="2000" spc="-15" dirty="0"/>
                        <a:t>Variable </a:t>
                      </a:r>
                      <a:r>
                        <a:rPr sz="2000" dirty="0"/>
                        <a:t>=</a:t>
                      </a:r>
                      <a:r>
                        <a:rPr sz="2000" spc="-60" dirty="0"/>
                        <a:t> </a:t>
                      </a:r>
                      <a:r>
                        <a:rPr sz="2000" dirty="0"/>
                        <a:t>null;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35" dirty="0"/>
                        <a:t>Typ </a:t>
                      </a:r>
                      <a:r>
                        <a:rPr sz="2000" dirty="0"/>
                        <a:t>= typeof</a:t>
                      </a:r>
                      <a:r>
                        <a:rPr sz="2000" spc="-35" dirty="0"/>
                        <a:t> </a:t>
                      </a:r>
                      <a:r>
                        <a:rPr sz="2000" spc="-15" dirty="0"/>
                        <a:t>Variable;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/>
                        <a:t>object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15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946" y="1310766"/>
            <a:ext cx="509016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5" dirty="0">
                <a:latin typeface="Calibri"/>
                <a:cs typeface="Calibri"/>
              </a:rPr>
              <a:t>KONTROLLSTRUKTUREN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33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3539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+mn-lt"/>
              </a:rPr>
              <a:t>Entstehung von</a:t>
            </a:r>
            <a:r>
              <a:rPr spc="-10" dirty="0">
                <a:latin typeface="+mn-lt"/>
              </a:rPr>
              <a:t> </a:t>
            </a:r>
            <a:r>
              <a:rPr spc="-15" dirty="0">
                <a:latin typeface="+mn-lt"/>
              </a:rPr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25751"/>
            <a:ext cx="420243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cs typeface="Calibri"/>
              </a:rPr>
              <a:t>Entwickler: Brendan</a:t>
            </a:r>
            <a:r>
              <a:rPr sz="3000" spc="-100" dirty="0">
                <a:cs typeface="Calibri"/>
              </a:rPr>
              <a:t> </a:t>
            </a:r>
            <a:r>
              <a:rPr sz="3000" dirty="0">
                <a:cs typeface="Calibri"/>
              </a:rPr>
              <a:t>Eich</a:t>
            </a: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cs typeface="Arial"/>
              </a:rPr>
              <a:t>– </a:t>
            </a:r>
            <a:r>
              <a:rPr sz="2600" spc="-5" dirty="0">
                <a:cs typeface="Calibri"/>
              </a:rPr>
              <a:t>Softwarehaus:</a:t>
            </a:r>
            <a:r>
              <a:rPr sz="2600" spc="-15" dirty="0">
                <a:cs typeface="Calibri"/>
              </a:rPr>
              <a:t> </a:t>
            </a:r>
            <a:r>
              <a:rPr sz="2600" spc="-5" dirty="0">
                <a:cs typeface="Calibri"/>
              </a:rPr>
              <a:t>Netscape</a:t>
            </a:r>
            <a:endParaRPr sz="260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363466"/>
            <a:ext cx="1926589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cs typeface="Calibri"/>
              </a:rPr>
              <a:t>Sep.</a:t>
            </a:r>
            <a:r>
              <a:rPr sz="3000" spc="-80" dirty="0">
                <a:cs typeface="Calibri"/>
              </a:rPr>
              <a:t> </a:t>
            </a:r>
            <a:r>
              <a:rPr sz="3000" dirty="0">
                <a:cs typeface="Calibri"/>
              </a:rPr>
              <a:t>1995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54965" algn="l"/>
              </a:tabLst>
            </a:pPr>
            <a:r>
              <a:rPr sz="3000" spc="-5" dirty="0">
                <a:cs typeface="Arial"/>
              </a:rPr>
              <a:t>•	</a:t>
            </a:r>
            <a:r>
              <a:rPr sz="3000" dirty="0">
                <a:cs typeface="Calibri"/>
              </a:rPr>
              <a:t>Aug.</a:t>
            </a:r>
            <a:r>
              <a:rPr sz="3000" spc="-90" dirty="0">
                <a:cs typeface="Calibri"/>
              </a:rPr>
              <a:t> </a:t>
            </a:r>
            <a:r>
              <a:rPr sz="3000" dirty="0">
                <a:cs typeface="Calibri"/>
              </a:rPr>
              <a:t>1996</a:t>
            </a: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54965" algn="l"/>
              </a:tabLst>
            </a:pPr>
            <a:r>
              <a:rPr sz="3000" dirty="0">
                <a:cs typeface="Arial"/>
              </a:rPr>
              <a:t>•	</a:t>
            </a:r>
            <a:r>
              <a:rPr sz="3000" spc="-65" dirty="0">
                <a:cs typeface="Calibri"/>
              </a:rPr>
              <a:t>Nov.</a:t>
            </a:r>
            <a:r>
              <a:rPr sz="3000" spc="-90" dirty="0">
                <a:cs typeface="Calibri"/>
              </a:rPr>
              <a:t> </a:t>
            </a:r>
            <a:r>
              <a:rPr sz="3000" dirty="0">
                <a:cs typeface="Calibri"/>
              </a:rPr>
              <a:t>2005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6575" y="4363466"/>
            <a:ext cx="4995545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" dirty="0">
                <a:cs typeface="Calibri"/>
              </a:rPr>
              <a:t>LiveScript </a:t>
            </a:r>
            <a:r>
              <a:rPr sz="3000" spc="-20" dirty="0">
                <a:cs typeface="Calibri"/>
              </a:rPr>
              <a:t>(Navigator</a:t>
            </a:r>
            <a:r>
              <a:rPr sz="3000" spc="-65" dirty="0">
                <a:cs typeface="Calibri"/>
              </a:rPr>
              <a:t> </a:t>
            </a:r>
            <a:r>
              <a:rPr sz="3000" dirty="0">
                <a:cs typeface="Calibri"/>
              </a:rPr>
              <a:t>2)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15" dirty="0">
                <a:cs typeface="Calibri"/>
              </a:rPr>
              <a:t>JavaScript </a:t>
            </a:r>
            <a:r>
              <a:rPr sz="3000" dirty="0">
                <a:cs typeface="Calibri"/>
              </a:rPr>
              <a:t>1.1 </a:t>
            </a:r>
            <a:r>
              <a:rPr sz="3000" spc="-20" dirty="0">
                <a:cs typeface="Calibri"/>
              </a:rPr>
              <a:t>(Navigator </a:t>
            </a:r>
            <a:r>
              <a:rPr sz="3000" dirty="0">
                <a:cs typeface="Calibri"/>
              </a:rPr>
              <a:t>3</a:t>
            </a:r>
            <a:r>
              <a:rPr sz="3000" spc="-30" dirty="0">
                <a:cs typeface="Calibri"/>
              </a:rPr>
              <a:t> </a:t>
            </a:r>
            <a:r>
              <a:rPr sz="3000" spc="-15" dirty="0">
                <a:cs typeface="Calibri"/>
              </a:rPr>
              <a:t>Beta)</a:t>
            </a:r>
            <a:endParaRPr sz="3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3000" spc="-15" dirty="0">
                <a:cs typeface="Calibri"/>
              </a:rPr>
              <a:t>JavaScript </a:t>
            </a:r>
            <a:r>
              <a:rPr sz="3000" dirty="0">
                <a:cs typeface="Calibri"/>
              </a:rPr>
              <a:t>1.6</a:t>
            </a:r>
            <a:r>
              <a:rPr sz="3000" spc="-50" dirty="0">
                <a:cs typeface="Calibri"/>
              </a:rPr>
              <a:t> </a:t>
            </a:r>
            <a:r>
              <a:rPr sz="3000" spc="-5" dirty="0">
                <a:cs typeface="Calibri"/>
              </a:rPr>
              <a:t>(Mozilla)</a:t>
            </a:r>
            <a:endParaRPr sz="3000" dirty="0">
              <a:cs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672DB5-87DF-4E95-9EB8-16F9DF62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843" y="1073944"/>
            <a:ext cx="2466478" cy="3113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93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Anweisungsblock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505206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Anweisungsliste </a:t>
            </a:r>
            <a:r>
              <a:rPr sz="3200" spc="-5" dirty="0">
                <a:latin typeface="Calibri"/>
                <a:cs typeface="Calibri"/>
              </a:rPr>
              <a:t>zwischen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4617275"/>
            <a:ext cx="3770629" cy="154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Steuermöglichkeiten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Auswahl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Schleife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6320" y="2440241"/>
            <a:ext cx="2378964" cy="165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91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If-Anweisung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3152711"/>
            <a:ext cx="418020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Prüfung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Bedingung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3738181"/>
            <a:ext cx="157734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true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-&gt;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false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7254" y="3738181"/>
            <a:ext cx="6416675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Anweisungsblock </a:t>
            </a:r>
            <a:r>
              <a:rPr sz="3200" spc="-15" dirty="0">
                <a:latin typeface="Calibri"/>
                <a:cs typeface="Calibri"/>
              </a:rPr>
              <a:t>wird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ausgeführt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Nach dem </a:t>
            </a:r>
            <a:r>
              <a:rPr sz="3200" spc="-10" dirty="0">
                <a:latin typeface="Calibri"/>
                <a:cs typeface="Calibri"/>
              </a:rPr>
              <a:t>Anweisungsblock </a:t>
            </a:r>
            <a:r>
              <a:rPr sz="3200" spc="-20" dirty="0">
                <a:latin typeface="Calibri"/>
                <a:cs typeface="Calibri"/>
              </a:rPr>
              <a:t>fortfahren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1690688"/>
            <a:ext cx="2913888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41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If-Else-Anweisung 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3631501"/>
            <a:ext cx="417385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Prüfung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Bedingung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4216717"/>
            <a:ext cx="1577340" cy="110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true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-&gt;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false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7254" y="4216717"/>
            <a:ext cx="6014085" cy="110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Anweisungsblock </a:t>
            </a:r>
            <a:r>
              <a:rPr sz="3200" spc="-15" dirty="0">
                <a:latin typeface="Calibri"/>
                <a:cs typeface="Calibri"/>
              </a:rPr>
              <a:t>wird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ausgeführt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Führt den Else-Anweisungsblock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aus</a:t>
            </a:r>
          </a:p>
        </p:txBody>
      </p:sp>
      <p:sp>
        <p:nvSpPr>
          <p:cNvPr id="6" name="object 6"/>
          <p:cNvSpPr/>
          <p:nvPr/>
        </p:nvSpPr>
        <p:spPr>
          <a:xfrm>
            <a:off x="1036827" y="1690688"/>
            <a:ext cx="2763011" cy="1769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330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If-Else-Anweisung 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42170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Verkürzte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Schreibweise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446589"/>
            <a:ext cx="312547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Expertenbeispiel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4171" y="2318322"/>
            <a:ext cx="6419088" cy="598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3043" y="4098353"/>
            <a:ext cx="6181344" cy="1248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6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If-Else-Anweisung (3)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4357115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191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Switch-Anweisung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10896600" cy="964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Vergleicht </a:t>
            </a:r>
            <a:r>
              <a:rPr sz="2800" spc="-5" dirty="0">
                <a:latin typeface="Calibri"/>
                <a:cs typeface="Calibri"/>
              </a:rPr>
              <a:t>eine </a:t>
            </a:r>
            <a:r>
              <a:rPr sz="2800" spc="-25" dirty="0">
                <a:latin typeface="Calibri"/>
                <a:cs typeface="Calibri"/>
              </a:rPr>
              <a:t>Variable </a:t>
            </a:r>
            <a:r>
              <a:rPr sz="2800" dirty="0">
                <a:latin typeface="Calibri"/>
                <a:cs typeface="Calibri"/>
              </a:rPr>
              <a:t>mit möglichen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Werten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Wenn </a:t>
            </a:r>
            <a:r>
              <a:rPr sz="2800" dirty="0">
                <a:latin typeface="Calibri"/>
                <a:cs typeface="Calibri"/>
              </a:rPr>
              <a:t>einer </a:t>
            </a:r>
            <a:r>
              <a:rPr sz="2800" spc="-5" dirty="0">
                <a:latin typeface="Calibri"/>
                <a:cs typeface="Calibri"/>
              </a:rPr>
              <a:t>der </a:t>
            </a:r>
            <a:r>
              <a:rPr sz="2800" spc="-20" dirty="0">
                <a:latin typeface="Calibri"/>
                <a:cs typeface="Calibri"/>
              </a:rPr>
              <a:t>Fälle </a:t>
            </a:r>
            <a:r>
              <a:rPr sz="2800" spc="-15" dirty="0">
                <a:latin typeface="Calibri"/>
                <a:cs typeface="Calibri"/>
              </a:rPr>
              <a:t>zutrifft, werden </a:t>
            </a:r>
            <a:r>
              <a:rPr sz="2800" spc="-5" dirty="0">
                <a:latin typeface="Calibri"/>
                <a:cs typeface="Calibri"/>
              </a:rPr>
              <a:t>die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Anweisungen</a:t>
            </a:r>
            <a:r>
              <a:rPr lang="de-DE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ausgeführt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061" y="2935819"/>
            <a:ext cx="271272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307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Switch-Anweisung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3834384" cy="4684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43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Schlei</a:t>
            </a:r>
            <a:r>
              <a:rPr spc="-80" dirty="0"/>
              <a:t>f</a:t>
            </a:r>
            <a:r>
              <a:rPr spc="-5" dirty="0"/>
              <a:t>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884920" cy="476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Mehrmalige Wiederholung eines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Anweisungsblocks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Werden </a:t>
            </a:r>
            <a:r>
              <a:rPr sz="3200" spc="-5" dirty="0">
                <a:latin typeface="Calibri"/>
                <a:cs typeface="Calibri"/>
              </a:rPr>
              <a:t>ausgeführt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bis: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definierte Anzahl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Durchläufen erreicht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ist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definierte </a:t>
            </a:r>
            <a:r>
              <a:rPr sz="2800" spc="-10" dirty="0">
                <a:latin typeface="Calibri"/>
                <a:cs typeface="Calibri"/>
              </a:rPr>
              <a:t>Bedingung erfüllt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ist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4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Schleifen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while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do….while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524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for-</a:t>
            </a:r>
            <a:r>
              <a:rPr spc="-85" dirty="0"/>
              <a:t> </a:t>
            </a:r>
            <a:r>
              <a:rPr spc="-15" dirty="0"/>
              <a:t>Schleife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77724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132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while -</a:t>
            </a:r>
            <a:r>
              <a:rPr spc="-65" dirty="0"/>
              <a:t> </a:t>
            </a:r>
            <a:r>
              <a:rPr spc="-15" dirty="0"/>
              <a:t>Schleife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3820667" cy="469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58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07A78-F739-4B56-9A75-AE58B645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2756C5-C9F7-44B7-9F6E-0A077C1F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825625"/>
            <a:ext cx="10919460" cy="4351338"/>
          </a:xfrm>
        </p:spPr>
        <p:txBody>
          <a:bodyPr/>
          <a:lstStyle/>
          <a:p>
            <a:pPr marL="927100" lvl="1" indent="-457200">
              <a:lnSpc>
                <a:spcPct val="150000"/>
              </a:lnSpc>
              <a:spcBef>
                <a:spcPts val="340"/>
              </a:spcBef>
              <a:tabLst>
                <a:tab pos="756920" algn="l"/>
              </a:tabLst>
            </a:pPr>
            <a:r>
              <a:rPr lang="de-DE" sz="2600" spc="-5" dirty="0">
                <a:cs typeface="Calibri"/>
              </a:rPr>
              <a:t>dynamische Manipulation </a:t>
            </a:r>
            <a:r>
              <a:rPr lang="de-DE" sz="2600" spc="-10" dirty="0">
                <a:cs typeface="Calibri"/>
              </a:rPr>
              <a:t>von </a:t>
            </a:r>
            <a:r>
              <a:rPr lang="de-DE" sz="2600" spc="-20" dirty="0">
                <a:cs typeface="Calibri"/>
              </a:rPr>
              <a:t>Webseiten </a:t>
            </a:r>
            <a:r>
              <a:rPr lang="de-DE" sz="2600" spc="-5" dirty="0">
                <a:cs typeface="Calibri"/>
              </a:rPr>
              <a:t>über das</a:t>
            </a:r>
            <a:r>
              <a:rPr lang="de-DE" sz="2600" spc="-20" dirty="0">
                <a:cs typeface="Calibri"/>
              </a:rPr>
              <a:t> </a:t>
            </a:r>
            <a:r>
              <a:rPr lang="de-DE" sz="2600" dirty="0">
                <a:cs typeface="Calibri"/>
              </a:rPr>
              <a:t>DOM</a:t>
            </a:r>
          </a:p>
          <a:p>
            <a:pPr marL="927100" lvl="1" indent="-457200">
              <a:lnSpc>
                <a:spcPct val="150000"/>
              </a:lnSpc>
              <a:spcBef>
                <a:spcPts val="310"/>
              </a:spcBef>
              <a:tabLst>
                <a:tab pos="756920" algn="l"/>
              </a:tabLst>
            </a:pPr>
            <a:r>
              <a:rPr lang="de-DE" sz="2600" dirty="0">
                <a:cs typeface="Calibri"/>
              </a:rPr>
              <a:t>Überprüfung </a:t>
            </a:r>
            <a:r>
              <a:rPr lang="de-DE" sz="2600" spc="-10" dirty="0">
                <a:cs typeface="Calibri"/>
              </a:rPr>
              <a:t>von Formulareingaben vor </a:t>
            </a:r>
            <a:r>
              <a:rPr lang="de-DE" sz="2600" spc="-5" dirty="0">
                <a:cs typeface="Calibri"/>
              </a:rPr>
              <a:t>dem</a:t>
            </a:r>
            <a:r>
              <a:rPr lang="de-DE" sz="2600" spc="-65" dirty="0">
                <a:cs typeface="Calibri"/>
              </a:rPr>
              <a:t> </a:t>
            </a:r>
            <a:r>
              <a:rPr lang="de-DE" sz="2600" spc="-5" dirty="0">
                <a:cs typeface="Calibri"/>
              </a:rPr>
              <a:t>Absenden</a:t>
            </a:r>
            <a:endParaRPr lang="de-DE" sz="2600" dirty="0"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310"/>
              </a:spcBef>
              <a:tabLst>
                <a:tab pos="756920" algn="l"/>
              </a:tabLst>
            </a:pPr>
            <a:r>
              <a:rPr lang="de-DE" sz="2600" spc="-5" dirty="0">
                <a:cs typeface="Calibri"/>
              </a:rPr>
              <a:t>Senden und </a:t>
            </a:r>
            <a:r>
              <a:rPr lang="de-DE" sz="2600" spc="-15" dirty="0">
                <a:cs typeface="Calibri"/>
              </a:rPr>
              <a:t>Empfangen </a:t>
            </a:r>
            <a:r>
              <a:rPr lang="de-DE" sz="2600" spc="-10" dirty="0">
                <a:cs typeface="Calibri"/>
              </a:rPr>
              <a:t>von Daten, </a:t>
            </a:r>
            <a:r>
              <a:rPr lang="de-DE" sz="2600" spc="-5" dirty="0">
                <a:cs typeface="Calibri"/>
              </a:rPr>
              <a:t>ohne die Seite neu zu </a:t>
            </a:r>
            <a:r>
              <a:rPr lang="de-DE" sz="2600" dirty="0">
                <a:cs typeface="Calibri"/>
              </a:rPr>
              <a:t>laden</a:t>
            </a:r>
            <a:r>
              <a:rPr lang="de-DE" sz="2600" spc="-95" dirty="0">
                <a:cs typeface="Calibri"/>
              </a:rPr>
              <a:t> </a:t>
            </a:r>
            <a:r>
              <a:rPr lang="de-DE" sz="2600" spc="-5" dirty="0">
                <a:cs typeface="Calibri"/>
              </a:rPr>
              <a:t>(AJAX)</a:t>
            </a:r>
            <a:endParaRPr lang="de-DE" sz="2600" dirty="0"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315"/>
              </a:spcBef>
              <a:tabLst>
                <a:tab pos="756920" algn="l"/>
              </a:tabLst>
            </a:pPr>
            <a:r>
              <a:rPr lang="de-DE" sz="2600" spc="-15" dirty="0">
                <a:cs typeface="Calibri"/>
              </a:rPr>
              <a:t>sofortiges </a:t>
            </a:r>
            <a:r>
              <a:rPr lang="de-DE" sz="2600" spc="-20" dirty="0">
                <a:cs typeface="Calibri"/>
              </a:rPr>
              <a:t>Vorschlagen </a:t>
            </a:r>
            <a:r>
              <a:rPr lang="de-DE" sz="2600" spc="-10" dirty="0">
                <a:cs typeface="Calibri"/>
              </a:rPr>
              <a:t>von</a:t>
            </a:r>
            <a:r>
              <a:rPr lang="de-DE" sz="2600" spc="-5" dirty="0">
                <a:cs typeface="Calibri"/>
              </a:rPr>
              <a:t> </a:t>
            </a:r>
            <a:r>
              <a:rPr lang="de-DE" sz="2600" spc="-10" dirty="0">
                <a:cs typeface="Calibri"/>
              </a:rPr>
              <a:t>Suchbegriffen</a:t>
            </a:r>
            <a:endParaRPr lang="de-DE" sz="2600" dirty="0">
              <a:cs typeface="Calibri"/>
            </a:endParaRPr>
          </a:p>
          <a:p>
            <a:pPr marL="927100" lvl="1" indent="-457200">
              <a:lnSpc>
                <a:spcPct val="150000"/>
              </a:lnSpc>
              <a:spcBef>
                <a:spcPts val="310"/>
              </a:spcBef>
              <a:tabLst>
                <a:tab pos="756920" algn="l"/>
              </a:tabLst>
            </a:pPr>
            <a:r>
              <a:rPr lang="de-DE" sz="2600" dirty="0">
                <a:cs typeface="Calibri"/>
              </a:rPr>
              <a:t>Banner </a:t>
            </a:r>
            <a:r>
              <a:rPr lang="de-DE" sz="2600" spc="-5" dirty="0">
                <a:cs typeface="Calibri"/>
              </a:rPr>
              <a:t>oder</a:t>
            </a:r>
            <a:r>
              <a:rPr lang="de-DE" sz="2600" spc="-50" dirty="0">
                <a:cs typeface="Calibri"/>
              </a:rPr>
              <a:t> </a:t>
            </a:r>
            <a:r>
              <a:rPr lang="de-DE" sz="2600" spc="-10" dirty="0">
                <a:cs typeface="Calibri"/>
              </a:rPr>
              <a:t>Laufschriften</a:t>
            </a:r>
          </a:p>
          <a:p>
            <a:pPr marL="927100" lvl="1" indent="-457200">
              <a:lnSpc>
                <a:spcPct val="150000"/>
              </a:lnSpc>
              <a:spcBef>
                <a:spcPts val="310"/>
              </a:spcBef>
              <a:tabLst>
                <a:tab pos="756920" algn="l"/>
              </a:tabLst>
            </a:pPr>
            <a:r>
              <a:rPr lang="de-DE" sz="2600" spc="-20" dirty="0">
                <a:cs typeface="Calibri"/>
              </a:rPr>
              <a:t>Verschleiern </a:t>
            </a:r>
            <a:r>
              <a:rPr lang="de-DE" sz="2600" spc="-10" dirty="0">
                <a:cs typeface="Calibri"/>
              </a:rPr>
              <a:t>von </a:t>
            </a:r>
            <a:r>
              <a:rPr lang="de-DE" sz="2600" spc="-5" dirty="0">
                <a:cs typeface="Calibri"/>
              </a:rPr>
              <a:t>E-Mail-Adressen</a:t>
            </a:r>
            <a:endParaRPr lang="de-DE" sz="2600" dirty="0">
              <a:cs typeface="Calibri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37B40A-2323-4002-B3F3-D63D706D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458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do…while -</a:t>
            </a:r>
            <a:r>
              <a:rPr spc="-50" dirty="0"/>
              <a:t> </a:t>
            </a:r>
            <a:r>
              <a:rPr spc="-15" dirty="0"/>
              <a:t>Schleife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3771900" cy="2296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130795" y="1690715"/>
            <a:ext cx="3256863" cy="22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1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Schleifen-Steuerung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9842500" cy="425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break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Beendet </a:t>
            </a:r>
            <a:r>
              <a:rPr sz="2800" spc="-10" dirty="0">
                <a:latin typeface="Calibri"/>
                <a:cs typeface="Calibri"/>
              </a:rPr>
              <a:t>die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Schleife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4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continue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Beendet </a:t>
            </a:r>
            <a:r>
              <a:rPr sz="2800" spc="-10" dirty="0">
                <a:latin typeface="Calibri"/>
                <a:cs typeface="Calibri"/>
              </a:rPr>
              <a:t>den </a:t>
            </a:r>
            <a:r>
              <a:rPr sz="2800" spc="-5" dirty="0">
                <a:latin typeface="Calibri"/>
                <a:cs typeface="Calibri"/>
              </a:rPr>
              <a:t>aktuellen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Durchlauf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150"/>
              </a:spcBef>
            </a:pPr>
            <a:r>
              <a:rPr sz="3200" i="1" spc="-25" dirty="0">
                <a:latin typeface="Calibri"/>
                <a:cs typeface="Calibri"/>
              </a:rPr>
              <a:t>Vorsicht: </a:t>
            </a:r>
            <a:r>
              <a:rPr sz="3200" i="1" spc="-15" dirty="0">
                <a:latin typeface="Calibri"/>
                <a:cs typeface="Calibri"/>
              </a:rPr>
              <a:t>Achtet </a:t>
            </a:r>
            <a:r>
              <a:rPr sz="3200" i="1" spc="-5" dirty="0">
                <a:latin typeface="Calibri"/>
                <a:cs typeface="Calibri"/>
              </a:rPr>
              <a:t>auf die </a:t>
            </a:r>
            <a:r>
              <a:rPr sz="3200" i="1" spc="-15" dirty="0">
                <a:latin typeface="Calibri"/>
                <a:cs typeface="Calibri"/>
              </a:rPr>
              <a:t>Erfüllbarkeit </a:t>
            </a:r>
            <a:r>
              <a:rPr sz="3200" i="1" spc="-5" dirty="0">
                <a:latin typeface="Calibri"/>
                <a:cs typeface="Calibri"/>
              </a:rPr>
              <a:t>der Bedingung</a:t>
            </a:r>
            <a:r>
              <a:rPr sz="3200" i="1" spc="17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!!!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03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647" y="1258315"/>
            <a:ext cx="284797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latin typeface="Calibri"/>
                <a:cs typeface="Calibri"/>
              </a:rPr>
              <a:t>FUNKTIONEN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760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</a:t>
            </a:r>
            <a:r>
              <a:rPr spc="-3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954520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Eigenständige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„Unterprogramme“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Ausführung </a:t>
            </a:r>
            <a:r>
              <a:rPr sz="3200" spc="-25" dirty="0">
                <a:latin typeface="Calibri"/>
                <a:cs typeface="Calibri"/>
              </a:rPr>
              <a:t>erst </a:t>
            </a:r>
            <a:r>
              <a:rPr sz="3200" spc="-5" dirty="0">
                <a:latin typeface="Calibri"/>
                <a:cs typeface="Calibri"/>
              </a:rPr>
              <a:t>bei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Aufruf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Können </a:t>
            </a:r>
            <a:r>
              <a:rPr sz="3200" dirty="0">
                <a:latin typeface="Calibri"/>
                <a:cs typeface="Calibri"/>
              </a:rPr>
              <a:t>einen </a:t>
            </a:r>
            <a:r>
              <a:rPr sz="3200" spc="-30" dirty="0">
                <a:latin typeface="Calibri"/>
                <a:cs typeface="Calibri"/>
              </a:rPr>
              <a:t>Wert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zurückliefern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Haben </a:t>
            </a:r>
            <a:r>
              <a:rPr sz="3200" dirty="0">
                <a:latin typeface="Calibri"/>
                <a:cs typeface="Calibri"/>
              </a:rPr>
              <a:t>einen </a:t>
            </a:r>
            <a:r>
              <a:rPr sz="3200" spc="-5" dirty="0">
                <a:latin typeface="Calibri"/>
                <a:cs typeface="Calibri"/>
              </a:rPr>
              <a:t>eigenen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Gültigkeitsbereich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Syntax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8992" y="4689665"/>
            <a:ext cx="7065264" cy="165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08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</a:t>
            </a:r>
            <a:r>
              <a:rPr spc="-3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391731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Aufruf einer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Funktion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8558" y="2212022"/>
            <a:ext cx="6896100" cy="421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208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</a:t>
            </a:r>
            <a:r>
              <a:rPr spc="-3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40486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Anzahl </a:t>
            </a:r>
            <a:r>
              <a:rPr sz="3200" spc="-5" dirty="0">
                <a:latin typeface="Calibri"/>
                <a:cs typeface="Calibri"/>
              </a:rPr>
              <a:t>der übergebenen </a:t>
            </a:r>
            <a:r>
              <a:rPr sz="3200" spc="-20" dirty="0">
                <a:latin typeface="Calibri"/>
                <a:cs typeface="Calibri"/>
              </a:rPr>
              <a:t>Parameter </a:t>
            </a:r>
            <a:r>
              <a:rPr sz="3200" spc="-15" dirty="0">
                <a:latin typeface="Calibri"/>
                <a:cs typeface="Calibri"/>
              </a:rPr>
              <a:t>ist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irrelevant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704" y="2265744"/>
            <a:ext cx="17037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Zu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wenig: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035" y="2265744"/>
            <a:ext cx="14960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undefined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704" y="3290126"/>
            <a:ext cx="3904615" cy="279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800" spc="-25" dirty="0">
                <a:latin typeface="Calibri"/>
                <a:cs typeface="Calibri"/>
              </a:rPr>
              <a:t>Verschachtelung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möglich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40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Funktionstypen</a:t>
            </a:r>
            <a:endParaRPr sz="28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Deklarative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Funktionen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Anonyme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Funktionen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Funktionsliterale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361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Lokale </a:t>
            </a:r>
            <a:r>
              <a:rPr spc="-10" dirty="0"/>
              <a:t>und </a:t>
            </a:r>
            <a:r>
              <a:rPr spc="-5" dirty="0"/>
              <a:t>globale</a:t>
            </a:r>
            <a:r>
              <a:rPr spc="20" dirty="0"/>
              <a:t> </a:t>
            </a:r>
            <a:r>
              <a:rPr spc="-25" dirty="0"/>
              <a:t>Variablen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5984240" cy="264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Lokale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Variablen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Nur innerhalb </a:t>
            </a:r>
            <a:r>
              <a:rPr sz="2800" spc="-15" dirty="0">
                <a:latin typeface="Calibri"/>
                <a:cs typeface="Calibri"/>
              </a:rPr>
              <a:t>von </a:t>
            </a:r>
            <a:r>
              <a:rPr sz="2800" spc="-10" dirty="0">
                <a:latin typeface="Calibri"/>
                <a:cs typeface="Calibri"/>
              </a:rPr>
              <a:t>Funktionen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gültig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4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Globale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Variablen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Überall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gültig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615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Vordefinierte</a:t>
            </a:r>
            <a:r>
              <a:rPr spc="-20" dirty="0"/>
              <a:t> </a:t>
            </a:r>
            <a:r>
              <a:rPr spc="-10" dirty="0"/>
              <a:t>Funktionen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838200" y="1690688"/>
          <a:ext cx="10972850" cy="3779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2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eval(Zeichenkette)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11893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Zeichenkette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wird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als Code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interpretiert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und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ausgeführt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encodeURI,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decodeURI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6902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Entfernt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bestimmte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Sonderzeichen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aus einer URL  Beispiel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„T\“est“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„T“est“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escape(Zeichenkette),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unescape(Zeichenkette)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Kodiert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Steuerzeichen (ASCII)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veraltete 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Funktion</a:t>
                      </a:r>
                      <a:r>
                        <a:rPr sz="20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!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isNan(Wert)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Prüft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ob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Wert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eine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Zahl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ist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isFinite(Wert)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Prüft ob der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Wert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eine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endliche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Zahl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ist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Number(Objekt),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String(Objekt)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Konvertiert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das Objekt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Datentyp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parseFloat(Zeichenkette)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Konvertierung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Dezimal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parseInt(Zeichenkette)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Konvertierung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Integer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49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090" y="1329690"/>
            <a:ext cx="184531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0" dirty="0">
                <a:latin typeface="Calibri"/>
                <a:cs typeface="Calibri"/>
              </a:rPr>
              <a:t>OBJ</a:t>
            </a:r>
            <a:r>
              <a:rPr sz="4000" b="1" spc="-15" dirty="0">
                <a:latin typeface="Calibri"/>
                <a:cs typeface="Calibri"/>
              </a:rPr>
              <a:t>E</a:t>
            </a:r>
            <a:r>
              <a:rPr sz="4000" b="1" spc="-5" dirty="0">
                <a:latin typeface="Calibri"/>
                <a:cs typeface="Calibri"/>
              </a:rPr>
              <a:t>KTE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92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3958590" cy="154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Objekte bestehen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aus</a:t>
            </a: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Eigenschaften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Methoden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1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3539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+mn-lt"/>
              </a:rPr>
              <a:t>JavaScript </a:t>
            </a:r>
            <a:r>
              <a:rPr spc="-5" dirty="0">
                <a:latin typeface="+mn-lt"/>
              </a:rPr>
              <a:t>-</a:t>
            </a:r>
            <a:r>
              <a:rPr dirty="0">
                <a:latin typeface="+mn-lt"/>
              </a:rPr>
              <a:t> </a:t>
            </a:r>
            <a:r>
              <a:rPr spc="-10" dirty="0">
                <a:latin typeface="+mn-lt"/>
              </a:rPr>
              <a:t>Sicherheit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9126220" cy="371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Kann </a:t>
            </a:r>
            <a:r>
              <a:rPr sz="3200" dirty="0">
                <a:latin typeface="Calibri"/>
                <a:cs typeface="Calibri"/>
              </a:rPr>
              <a:t>im </a:t>
            </a:r>
            <a:r>
              <a:rPr sz="3200" spc="-15" dirty="0">
                <a:latin typeface="Calibri"/>
                <a:cs typeface="Calibri"/>
              </a:rPr>
              <a:t>Browser </a:t>
            </a:r>
            <a:r>
              <a:rPr sz="3200" spc="-5" dirty="0">
                <a:latin typeface="Calibri"/>
                <a:cs typeface="Calibri"/>
              </a:rPr>
              <a:t>deaktiviert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werden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Sicherheitslücken entstehen durch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fehlerhafte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Implementierung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Sandbox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de-DE" sz="2800" spc="-10" dirty="0">
                <a:latin typeface="Calibri"/>
                <a:cs typeface="Calibri"/>
              </a:rPr>
              <a:t>Abgeriegelte </a:t>
            </a:r>
            <a:r>
              <a:rPr sz="2800" spc="-15" dirty="0">
                <a:latin typeface="Calibri"/>
                <a:cs typeface="Calibri"/>
              </a:rPr>
              <a:t>Umgebung(Browserfenster </a:t>
            </a:r>
            <a:r>
              <a:rPr sz="2800" spc="-5" dirty="0">
                <a:latin typeface="Calibri"/>
                <a:cs typeface="Calibri"/>
              </a:rPr>
              <a:t>als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Rahmen)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Kein </a:t>
            </a:r>
            <a:r>
              <a:rPr sz="2800" spc="-10" dirty="0">
                <a:latin typeface="Calibri"/>
                <a:cs typeface="Calibri"/>
              </a:rPr>
              <a:t>Zugriff </a:t>
            </a:r>
            <a:r>
              <a:rPr sz="2800" spc="-5" dirty="0">
                <a:latin typeface="Calibri"/>
                <a:cs typeface="Calibri"/>
              </a:rPr>
              <a:t>auf </a:t>
            </a:r>
            <a:r>
              <a:rPr sz="2800" spc="-10" dirty="0">
                <a:latin typeface="Calibri"/>
                <a:cs typeface="Calibri"/>
              </a:rPr>
              <a:t>Dateien des lokalen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Rechners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Keine </a:t>
            </a:r>
            <a:r>
              <a:rPr sz="2800" spc="-20" dirty="0">
                <a:latin typeface="Calibri"/>
                <a:cs typeface="Calibri"/>
              </a:rPr>
              <a:t>Abfrage </a:t>
            </a:r>
            <a:r>
              <a:rPr sz="2800" spc="-15" dirty="0">
                <a:latin typeface="Calibri"/>
                <a:cs typeface="Calibri"/>
              </a:rPr>
              <a:t>von Benutzerdaten </a:t>
            </a:r>
            <a:r>
              <a:rPr sz="2800" spc="-5" dirty="0">
                <a:latin typeface="Calibri"/>
                <a:cs typeface="Calibri"/>
              </a:rPr>
              <a:t>außerhalb </a:t>
            </a:r>
            <a:r>
              <a:rPr sz="2800" spc="-10" dirty="0">
                <a:latin typeface="Calibri"/>
                <a:cs typeface="Calibri"/>
              </a:rPr>
              <a:t>des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Browsers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497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Verwendung </a:t>
            </a:r>
            <a:r>
              <a:rPr spc="-15" dirty="0"/>
              <a:t>von</a:t>
            </a:r>
            <a:r>
              <a:rPr spc="10" dirty="0"/>
              <a:t> </a:t>
            </a:r>
            <a:r>
              <a:rPr spc="-10" dirty="0"/>
              <a:t>Objekten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5437505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Erstellung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Objektdefinition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Hinzufügen von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Hinzufügen von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Methoden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Erzeugen </a:t>
            </a:r>
            <a:r>
              <a:rPr sz="3200" spc="-5" dirty="0">
                <a:latin typeface="Calibri"/>
                <a:cs typeface="Calibri"/>
              </a:rPr>
              <a:t>von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Objekten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Verwenden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Objekte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612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886" y="637125"/>
            <a:ext cx="1127548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800" spc="-15" dirty="0"/>
              <a:t>Erstellen </a:t>
            </a:r>
            <a:r>
              <a:rPr sz="4800" spc="-5" dirty="0"/>
              <a:t>eines </a:t>
            </a:r>
            <a:r>
              <a:rPr sz="4800" spc="-10" dirty="0"/>
              <a:t>Objektes </a:t>
            </a:r>
            <a:r>
              <a:rPr sz="4800" spc="-5" dirty="0"/>
              <a:t>–  </a:t>
            </a:r>
            <a:r>
              <a:rPr sz="4800" spc="-15" dirty="0"/>
              <a:t>Konstruktor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739140" y="1746758"/>
            <a:ext cx="43815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Was </a:t>
            </a:r>
            <a:r>
              <a:rPr sz="3200" spc="-15" dirty="0">
                <a:latin typeface="Calibri"/>
                <a:cs typeface="Calibri"/>
              </a:rPr>
              <a:t>ist </a:t>
            </a:r>
            <a:r>
              <a:rPr sz="3200" dirty="0">
                <a:latin typeface="Calibri"/>
                <a:cs typeface="Calibri"/>
              </a:rPr>
              <a:t>ein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Konstruktor?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4088129"/>
            <a:ext cx="6614159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Initialisierung des </a:t>
            </a:r>
            <a:r>
              <a:rPr sz="3200" spc="-5" dirty="0">
                <a:latin typeface="Calibri"/>
                <a:cs typeface="Calibri"/>
              </a:rPr>
              <a:t>Objektes </a:t>
            </a:r>
            <a:r>
              <a:rPr sz="3200" dirty="0">
                <a:latin typeface="Calibri"/>
                <a:cs typeface="Calibri"/>
              </a:rPr>
              <a:t>mit </a:t>
            </a:r>
            <a:r>
              <a:rPr sz="3200" spc="-10" dirty="0">
                <a:latin typeface="Calibri"/>
                <a:cs typeface="Calibri"/>
              </a:rPr>
              <a:t>„new“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1772" y="2453639"/>
            <a:ext cx="4562856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731772" y="4980432"/>
            <a:ext cx="5667756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771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398512"/>
            <a:ext cx="1076150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5" dirty="0"/>
              <a:t>Erstellen </a:t>
            </a:r>
            <a:r>
              <a:rPr spc="-5" dirty="0"/>
              <a:t>eines </a:t>
            </a:r>
            <a:r>
              <a:rPr spc="-10" dirty="0"/>
              <a:t>Objektes </a:t>
            </a:r>
            <a:r>
              <a:rPr spc="-5" dirty="0"/>
              <a:t>-  Objektinitialisierer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360" y="1441958"/>
            <a:ext cx="554355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Unterschied: </a:t>
            </a:r>
            <a:r>
              <a:rPr sz="3200" spc="-10" dirty="0">
                <a:latin typeface="Calibri"/>
                <a:cs typeface="Calibri"/>
              </a:rPr>
              <a:t>Anonyme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Objekte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8836" y="2654807"/>
            <a:ext cx="6754368" cy="3285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26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Eigenschaften</a:t>
            </a:r>
            <a:r>
              <a:rPr spc="-7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10667365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Das Objekt </a:t>
            </a:r>
            <a:r>
              <a:rPr sz="3200" spc="-5" dirty="0">
                <a:latin typeface="Calibri"/>
                <a:cs typeface="Calibri"/>
              </a:rPr>
              <a:t>„Golf“ </a:t>
            </a:r>
            <a:r>
              <a:rPr sz="3200" dirty="0">
                <a:latin typeface="Calibri"/>
                <a:cs typeface="Calibri"/>
              </a:rPr>
              <a:t>der Klasse „Auto“ </a:t>
            </a:r>
            <a:r>
              <a:rPr sz="3200" spc="-10" dirty="0">
                <a:latin typeface="Calibri"/>
                <a:cs typeface="Calibri"/>
              </a:rPr>
              <a:t>existiert </a:t>
            </a:r>
            <a:r>
              <a:rPr sz="3200" dirty="0">
                <a:latin typeface="Calibri"/>
                <a:cs typeface="Calibri"/>
              </a:rPr>
              <a:t>und </a:t>
            </a:r>
            <a:r>
              <a:rPr sz="3200" spc="-5" dirty="0">
                <a:latin typeface="Calibri"/>
                <a:cs typeface="Calibri"/>
              </a:rPr>
              <a:t>befindet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sich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Arbeitsspeicher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934524"/>
            <a:ext cx="4326255" cy="154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Gesetzte Eigenschaften: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Marke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Modell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4727" y="2574353"/>
            <a:ext cx="5686044" cy="67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383787" y="3177857"/>
            <a:ext cx="6486144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573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Eigenschaften</a:t>
            </a:r>
            <a:r>
              <a:rPr spc="-7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20309"/>
            <a:ext cx="763397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Eine Eigenschaft </a:t>
            </a:r>
            <a:r>
              <a:rPr sz="3200" spc="-15" dirty="0">
                <a:latin typeface="Calibri"/>
                <a:cs typeface="Calibri"/>
              </a:rPr>
              <a:t>kann </a:t>
            </a:r>
            <a:r>
              <a:rPr sz="3200" dirty="0">
                <a:latin typeface="Calibri"/>
                <a:cs typeface="Calibri"/>
              </a:rPr>
              <a:t>auch ein </a:t>
            </a:r>
            <a:r>
              <a:rPr sz="3200" spc="-5" dirty="0">
                <a:latin typeface="Calibri"/>
                <a:cs typeface="Calibri"/>
              </a:rPr>
              <a:t>Objekt sein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!</a:t>
            </a:r>
          </a:p>
        </p:txBody>
      </p:sp>
      <p:sp>
        <p:nvSpPr>
          <p:cNvPr id="4" name="object 4"/>
          <p:cNvSpPr/>
          <p:nvPr/>
        </p:nvSpPr>
        <p:spPr>
          <a:xfrm>
            <a:off x="2150871" y="2165646"/>
            <a:ext cx="5713476" cy="429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145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Eigenschaften</a:t>
            </a:r>
            <a:r>
              <a:rPr spc="-7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3466656"/>
            <a:ext cx="761428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Dynamisches Hinzufügen </a:t>
            </a:r>
            <a:r>
              <a:rPr sz="3200" spc="-10" dirty="0">
                <a:latin typeface="Calibri"/>
                <a:cs typeface="Calibri"/>
              </a:rPr>
              <a:t>von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5222939"/>
            <a:ext cx="708025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Dynamisches Löschen </a:t>
            </a:r>
            <a:r>
              <a:rPr sz="3200" spc="-10" dirty="0">
                <a:latin typeface="Calibri"/>
                <a:cs typeface="Calibri"/>
              </a:rPr>
              <a:t>von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0415" y="1690688"/>
            <a:ext cx="4361688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74215" y="4118420"/>
            <a:ext cx="3323844" cy="5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74215" y="5816156"/>
            <a:ext cx="2638044" cy="43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888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</a:t>
            </a:r>
            <a:r>
              <a:rPr spc="-20" dirty="0"/>
              <a:t>e</a:t>
            </a:r>
            <a:r>
              <a:rPr spc="-5" dirty="0"/>
              <a:t>thoden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51268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Methoden = </a:t>
            </a:r>
            <a:r>
              <a:rPr sz="3200" spc="-5" dirty="0">
                <a:latin typeface="Calibri"/>
                <a:cs typeface="Calibri"/>
              </a:rPr>
              <a:t>Funktionen </a:t>
            </a:r>
            <a:r>
              <a:rPr sz="3200" dirty="0">
                <a:latin typeface="Calibri"/>
                <a:cs typeface="Calibri"/>
              </a:rPr>
              <a:t>einer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Objektklasse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6951" y="2711513"/>
            <a:ext cx="6678168" cy="3866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555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Anweisungen </a:t>
            </a:r>
            <a:r>
              <a:rPr spc="-10" dirty="0"/>
              <a:t>und </a:t>
            </a:r>
            <a:r>
              <a:rPr spc="-20" dirty="0"/>
              <a:t>Operatoren </a:t>
            </a:r>
            <a:r>
              <a:rPr spc="-5" dirty="0"/>
              <a:t>für</a:t>
            </a:r>
            <a:r>
              <a:rPr spc="105" dirty="0"/>
              <a:t> </a:t>
            </a:r>
            <a:r>
              <a:rPr spc="-15" dirty="0"/>
              <a:t>Objekte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893684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If-Anweisung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Objekte </a:t>
            </a:r>
            <a:r>
              <a:rPr sz="2800" spc="-5" dirty="0">
                <a:latin typeface="Calibri"/>
                <a:cs typeface="Calibri"/>
              </a:rPr>
              <a:t>auf </a:t>
            </a:r>
            <a:r>
              <a:rPr sz="2800" spc="-15" dirty="0">
                <a:latin typeface="Calibri"/>
                <a:cs typeface="Calibri"/>
              </a:rPr>
              <a:t>bestimmte </a:t>
            </a:r>
            <a:r>
              <a:rPr sz="2800" spc="-10" dirty="0">
                <a:latin typeface="Calibri"/>
                <a:cs typeface="Calibri"/>
              </a:rPr>
              <a:t>Eigenschaften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überprüfen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8412" y="2865437"/>
            <a:ext cx="6876288" cy="2734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442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Anweisungen </a:t>
            </a:r>
            <a:r>
              <a:rPr spc="-10" dirty="0"/>
              <a:t>und </a:t>
            </a:r>
            <a:r>
              <a:rPr spc="-20" dirty="0"/>
              <a:t>Operatoren </a:t>
            </a:r>
            <a:r>
              <a:rPr spc="-5" dirty="0"/>
              <a:t>für</a:t>
            </a:r>
            <a:r>
              <a:rPr spc="105" dirty="0"/>
              <a:t> </a:t>
            </a:r>
            <a:r>
              <a:rPr spc="-15" dirty="0"/>
              <a:t>Objekte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455612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With-Anweisung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30" dirty="0">
                <a:latin typeface="Calibri"/>
                <a:cs typeface="Calibri"/>
              </a:rPr>
              <a:t>Vereinfachte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Schreibweise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3132" y="3217481"/>
            <a:ext cx="5676900" cy="3496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025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Anweisungen </a:t>
            </a:r>
            <a:r>
              <a:rPr spc="-10" dirty="0"/>
              <a:t>und </a:t>
            </a:r>
            <a:r>
              <a:rPr spc="-20" dirty="0"/>
              <a:t>Operatoren </a:t>
            </a:r>
            <a:r>
              <a:rPr spc="-5" dirty="0"/>
              <a:t>für</a:t>
            </a:r>
            <a:r>
              <a:rPr spc="105" dirty="0"/>
              <a:t> </a:t>
            </a:r>
            <a:r>
              <a:rPr spc="-15" dirty="0"/>
              <a:t>Objekte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75144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For-in-Anweisung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Alle </a:t>
            </a:r>
            <a:r>
              <a:rPr sz="2800" spc="-10" dirty="0">
                <a:latin typeface="Calibri"/>
                <a:cs typeface="Calibri"/>
              </a:rPr>
              <a:t>Eigenschaften </a:t>
            </a:r>
            <a:r>
              <a:rPr sz="2800" spc="-5" dirty="0">
                <a:latin typeface="Calibri"/>
                <a:cs typeface="Calibri"/>
              </a:rPr>
              <a:t>eines </a:t>
            </a:r>
            <a:r>
              <a:rPr sz="2800" spc="-10" dirty="0">
                <a:latin typeface="Calibri"/>
                <a:cs typeface="Calibri"/>
              </a:rPr>
              <a:t>Objektes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durchiterieren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4696" y="3026981"/>
            <a:ext cx="7763256" cy="2638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Einbinden </a:t>
            </a:r>
            <a:r>
              <a:rPr spc="-15" dirty="0"/>
              <a:t>von JavaScript</a:t>
            </a:r>
            <a:r>
              <a:rPr spc="3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479996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Direkt </a:t>
            </a:r>
            <a:r>
              <a:rPr sz="3200" dirty="0">
                <a:latin typeface="Calibri"/>
                <a:cs typeface="Calibri"/>
              </a:rPr>
              <a:t>im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HTML-Dokument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4032059"/>
            <a:ext cx="409321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Durch externe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Dateien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4ED70B-2D96-4BCB-9EF4-459FC4E1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2" y="2308377"/>
            <a:ext cx="9526873" cy="12991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8ED60B-7BA3-4C48-B62C-FE0EA1FB2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22" y="4827458"/>
            <a:ext cx="7585191" cy="14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8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Anweisungen </a:t>
            </a:r>
            <a:r>
              <a:rPr spc="-10" dirty="0"/>
              <a:t>und </a:t>
            </a:r>
            <a:r>
              <a:rPr spc="-20" dirty="0"/>
              <a:t>Operatoren </a:t>
            </a:r>
            <a:r>
              <a:rPr spc="-5" dirty="0"/>
              <a:t>für</a:t>
            </a:r>
            <a:r>
              <a:rPr spc="105" dirty="0"/>
              <a:t> </a:t>
            </a:r>
            <a:r>
              <a:rPr spc="-15" dirty="0"/>
              <a:t>Objekte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9768840" cy="145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Instanceof-Operator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Überprüfen </a:t>
            </a:r>
            <a:r>
              <a:rPr sz="2800" spc="-5" dirty="0">
                <a:latin typeface="Calibri"/>
                <a:cs typeface="Calibri"/>
              </a:rPr>
              <a:t>ob eine </a:t>
            </a:r>
            <a:r>
              <a:rPr sz="2800" spc="-15" dirty="0">
                <a:latin typeface="Calibri"/>
                <a:cs typeface="Calibri"/>
              </a:rPr>
              <a:t>Objektinstanz vom </a:t>
            </a:r>
            <a:r>
              <a:rPr sz="2800" spc="-45" dirty="0">
                <a:latin typeface="Calibri"/>
                <a:cs typeface="Calibri"/>
              </a:rPr>
              <a:t>Typ </a:t>
            </a:r>
            <a:r>
              <a:rPr sz="2800" spc="-5" dirty="0">
                <a:latin typeface="Calibri"/>
                <a:cs typeface="Calibri"/>
              </a:rPr>
              <a:t>eines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bestehenden</a:t>
            </a:r>
            <a:endParaRPr sz="2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Objektes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ist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1751" y="3435413"/>
            <a:ext cx="7857744" cy="193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46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4" y="1282065"/>
            <a:ext cx="531114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5" dirty="0">
                <a:latin typeface="Calibri"/>
                <a:cs typeface="Calibri"/>
              </a:rPr>
              <a:t>VORDEFINIERTE</a:t>
            </a:r>
            <a:r>
              <a:rPr sz="4000" b="1" spc="-6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OBJEKTE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328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 zu </a:t>
            </a:r>
            <a:r>
              <a:rPr spc="-15" dirty="0"/>
              <a:t>vordefinierten</a:t>
            </a:r>
            <a:r>
              <a:rPr dirty="0"/>
              <a:t> </a:t>
            </a:r>
            <a:r>
              <a:rPr spc="-10" dirty="0"/>
              <a:t>Objekten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806565" cy="308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Beinhalten häufig </a:t>
            </a:r>
            <a:r>
              <a:rPr sz="3200" spc="-10" dirty="0">
                <a:latin typeface="Calibri"/>
                <a:cs typeface="Calibri"/>
              </a:rPr>
              <a:t>benötigte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Methoden</a:t>
            </a: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String-Objekt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Math-Objekt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Number-Objekt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Array-Objekt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Date-Objekt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116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String </a:t>
            </a:r>
            <a:r>
              <a:rPr spc="-5" dirty="0"/>
              <a:t>-</a:t>
            </a:r>
            <a:r>
              <a:rPr spc="-35" dirty="0"/>
              <a:t> </a:t>
            </a:r>
            <a:r>
              <a:rPr spc="-10" dirty="0"/>
              <a:t>Objekt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538084" cy="1678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Jede </a:t>
            </a:r>
            <a:r>
              <a:rPr sz="3200" spc="-25" dirty="0">
                <a:latin typeface="Calibri"/>
                <a:cs typeface="Calibri"/>
              </a:rPr>
              <a:t>Zeichenkette </a:t>
            </a:r>
            <a:r>
              <a:rPr sz="3200" spc="-15" dirty="0">
                <a:latin typeface="Calibri"/>
                <a:cs typeface="Calibri"/>
              </a:rPr>
              <a:t>ist </a:t>
            </a:r>
            <a:r>
              <a:rPr sz="3200" dirty="0">
                <a:latin typeface="Calibri"/>
                <a:cs typeface="Calibri"/>
              </a:rPr>
              <a:t>ein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String-Objekt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Eigenschaft: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length</a:t>
            </a:r>
            <a:endParaRPr sz="3200" dirty="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1170"/>
              </a:spcBef>
            </a:pP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var zitat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= “Sein oder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nicht</a:t>
            </a:r>
            <a:r>
              <a:rPr sz="2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AFEF"/>
                </a:solidFill>
                <a:latin typeface="Calibri"/>
                <a:cs typeface="Calibri"/>
              </a:rPr>
              <a:t>sein,“;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838200" y="3437635"/>
          <a:ext cx="5191125" cy="2701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03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Ergebnis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zitat.charAt(6)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3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zitat.indexOf(‚c‘)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zitat.lastIndex(‚e‘)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3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zitat.slice(5,9)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oder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05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zitat.split(‚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‘)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5676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(,Sein‘,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‘oder‘,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‘nicht‘, 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‘sein,‘)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89650" y="3437635"/>
          <a:ext cx="5581650" cy="2682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2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Ergebnis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zitat.substr(5,4)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oder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1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zitat.toLowerCase()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sein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oder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nicht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sein,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zitat.toUpperCase()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SEIN ODER NICHT</a:t>
                      </a:r>
                      <a:r>
                        <a:rPr sz="20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SEIN,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57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zitat.concat(“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ist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hier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die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Frage“);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Sein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oder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nicht sein,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das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ist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hier die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Frage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38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Math </a:t>
            </a:r>
            <a:r>
              <a:rPr spc="-5" dirty="0"/>
              <a:t>-</a:t>
            </a:r>
            <a:r>
              <a:rPr spc="-60" dirty="0"/>
              <a:t> </a:t>
            </a:r>
            <a:r>
              <a:rPr spc="-10" dirty="0"/>
              <a:t>Objekt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90688"/>
            <a:ext cx="49231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Mathematische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Konstanten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216145"/>
            <a:ext cx="49231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Mathematische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Funktionen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1035050" y="2257488"/>
          <a:ext cx="10541000" cy="1670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Beispiel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Ergebnis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Eulersche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Zahl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Math.E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2.7182818284…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LOG2E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Logarithmus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von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 Basis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Math.LOG2E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1.4426950408…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PI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Zahl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Math.PI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3.1415926535…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5050" y="4701159"/>
          <a:ext cx="10541000" cy="158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Beispiel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Ergebnis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cos(Zahl)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Cosinus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Math.cos(Math.PI)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floor(Zahl)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Abrunden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nächsten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Ganzzahl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Math.floor(3.9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random(Zahl)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Zufallszahl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zwischen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 und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Math.random()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0.5701611484…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958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Number – </a:t>
            </a:r>
            <a:r>
              <a:rPr spc="-10" dirty="0"/>
              <a:t>Objekt</a:t>
            </a:r>
            <a:r>
              <a:rPr spc="-2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825105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Zahlen </a:t>
            </a:r>
            <a:r>
              <a:rPr sz="3200" spc="-15" dirty="0">
                <a:latin typeface="Calibri"/>
                <a:cs typeface="Calibri"/>
              </a:rPr>
              <a:t>werden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Number-Objekten</a:t>
            </a:r>
            <a:r>
              <a:rPr sz="3200" spc="-10" dirty="0">
                <a:latin typeface="Calibri"/>
                <a:cs typeface="Calibri"/>
              </a:rPr>
              <a:t> abgelegt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 </a:t>
            </a:r>
            <a:r>
              <a:rPr sz="3200" spc="-5" dirty="0">
                <a:latin typeface="Calibri"/>
                <a:cs typeface="Calibri"/>
              </a:rPr>
              <a:t>für numerische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Konstanten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94435" y="2746693"/>
          <a:ext cx="10531474" cy="3840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MAX_VALUE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6108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Beinhaltet die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größte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Zahl, die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verarbeitet werden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kann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1.7976931348623157e+308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MIN_VALUE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5048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Beinhaltet die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kleinste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Zahl, die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verarbeitet werden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kann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5e-324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Not a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NEGATIVE_INFINITY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513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Wert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Variablen,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wenn die  Zahl kleiner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MIN_VALUE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-Infinity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POSITIVE_INFINITY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Wert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Variablen,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wenn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Zahl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größer ist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MAX_VALUE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Infinity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0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Number – </a:t>
            </a:r>
            <a:r>
              <a:rPr spc="-10" dirty="0"/>
              <a:t>Objekt</a:t>
            </a:r>
            <a:r>
              <a:rPr spc="-2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5385" y="2371788"/>
          <a:ext cx="10550525" cy="3596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Erläuterung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toExponential()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357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eine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Zahl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Exponentialschreibweise zurück (ab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JavaScript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1.5) 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77.1234.toExponential() 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7.71234e+1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toFixed()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381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eine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Zahl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Dezimalzahl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 (ab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JavaScript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1.5)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10.1234.toFixed(2)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10.12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toSource()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Erzeugt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ein neues Objekt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auf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 Grundlage des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angegebenen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Objekts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(ab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JavaScript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1.3)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10.1234.toSource()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 (new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Number(10.1234))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toString()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Liefert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eine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String-Repräsentation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 gespeicherten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Wertes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alert(10.1234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.toString());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valueOf()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gespeicherten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Wert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zurück: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alert(10.1234 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.valueOf());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03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Array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2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656955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Speichern </a:t>
            </a:r>
            <a:r>
              <a:rPr sz="3200" spc="-5" dirty="0">
                <a:latin typeface="Calibri"/>
                <a:cs typeface="Calibri"/>
              </a:rPr>
              <a:t>von </a:t>
            </a:r>
            <a:r>
              <a:rPr sz="3200" spc="-10" dirty="0">
                <a:latin typeface="Calibri"/>
                <a:cs typeface="Calibri"/>
              </a:rPr>
              <a:t>mehreren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Variablen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Keine Angabe </a:t>
            </a:r>
            <a:r>
              <a:rPr sz="3200" spc="-5" dirty="0">
                <a:latin typeface="Calibri"/>
                <a:cs typeface="Calibri"/>
              </a:rPr>
              <a:t>des </a:t>
            </a:r>
            <a:r>
              <a:rPr sz="3200" spc="-40" dirty="0">
                <a:latin typeface="Calibri"/>
                <a:cs typeface="Calibri"/>
              </a:rPr>
              <a:t>Typs </a:t>
            </a:r>
            <a:r>
              <a:rPr sz="3200" dirty="0">
                <a:latin typeface="Calibri"/>
                <a:cs typeface="Calibri"/>
              </a:rPr>
              <a:t>und </a:t>
            </a:r>
            <a:r>
              <a:rPr sz="3200" spc="-5" dirty="0">
                <a:latin typeface="Calibri"/>
                <a:cs typeface="Calibri"/>
              </a:rPr>
              <a:t>der </a:t>
            </a:r>
            <a:r>
              <a:rPr sz="3200" spc="-10" dirty="0">
                <a:latin typeface="Calibri"/>
                <a:cs typeface="Calibri"/>
              </a:rPr>
              <a:t>Größe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erforderlich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Muss </a:t>
            </a:r>
            <a:r>
              <a:rPr sz="3200" spc="-10" dirty="0">
                <a:latin typeface="Calibri"/>
                <a:cs typeface="Calibri"/>
              </a:rPr>
              <a:t>explizit </a:t>
            </a:r>
            <a:r>
              <a:rPr sz="3200" spc="-20" dirty="0">
                <a:latin typeface="Calibri"/>
                <a:cs typeface="Calibri"/>
              </a:rPr>
              <a:t>erzeugt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werden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Array </a:t>
            </a:r>
            <a:r>
              <a:rPr sz="3200" spc="-15" dirty="0">
                <a:latin typeface="Calibri"/>
                <a:cs typeface="Calibri"/>
              </a:rPr>
              <a:t>erstellen </a:t>
            </a:r>
            <a:r>
              <a:rPr sz="3200" spc="-10" dirty="0">
                <a:latin typeface="Calibri"/>
                <a:cs typeface="Calibri"/>
              </a:rPr>
              <a:t>Möglichkeit </a:t>
            </a:r>
            <a:r>
              <a:rPr sz="3200" dirty="0">
                <a:latin typeface="Calibri"/>
                <a:cs typeface="Calibri"/>
              </a:rPr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2341371" y="4618038"/>
            <a:ext cx="5867399" cy="125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021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Array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2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8449056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487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Array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2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3319145" cy="161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Assoziative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Felder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Erzeugen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704" y="5412169"/>
            <a:ext cx="12496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Zugriff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4048" y="2312225"/>
            <a:ext cx="4838700" cy="1696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464048" y="4651565"/>
            <a:ext cx="4809744" cy="1876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35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Einbinden </a:t>
            </a:r>
            <a:r>
              <a:rPr spc="-15" dirty="0"/>
              <a:t>von JavaScript</a:t>
            </a:r>
            <a:r>
              <a:rPr spc="4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367728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Durch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EventHandler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446589"/>
            <a:ext cx="226758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Durch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5202872"/>
            <a:ext cx="503047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Für </a:t>
            </a:r>
            <a:r>
              <a:rPr sz="3200" spc="-15" dirty="0">
                <a:latin typeface="Calibri"/>
                <a:cs typeface="Calibri"/>
              </a:rPr>
              <a:t>Browser </a:t>
            </a:r>
            <a:r>
              <a:rPr sz="3200" spc="-5" dirty="0">
                <a:latin typeface="Calibri"/>
                <a:cs typeface="Calibri"/>
              </a:rPr>
              <a:t>ohne</a:t>
            </a:r>
            <a:r>
              <a:rPr sz="3200" spc="-10" dirty="0">
                <a:latin typeface="Calibri"/>
                <a:cs typeface="Calibri"/>
              </a:rPr>
              <a:t> JavaScript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1315" y="2368613"/>
            <a:ext cx="9509760" cy="44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13027" y="4098353"/>
            <a:ext cx="7961376" cy="537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315" y="5840285"/>
            <a:ext cx="9246108" cy="403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695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Array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25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66253" y="2223325"/>
          <a:ext cx="10559656" cy="3992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Beschreibung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concat()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7080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Verknüpft zwei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oder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mehrere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Arrays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und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neues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Array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toString()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join()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56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Konvertiert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Array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 einen String(getrennt durch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, /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.) Join 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bietet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die Möglichkeit, das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Trennzeichen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festzulegen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(join(„+“);)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indexOf()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Index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 gesuchten Elements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unshift()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push()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Fügt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neue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Elemente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Anfang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 Ende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Arrays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 und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gibt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neue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Länge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pop()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shift()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splice()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612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Entfernen von Elementen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(Letztes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Erstes/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nach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Wahl)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Splice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kann 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auch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Elemente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hinzufügen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0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reverse()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Kehrt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Reihenfolge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im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Array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um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3118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 -</a:t>
            </a:r>
            <a:r>
              <a:rPr spc="-40" dirty="0"/>
              <a:t> </a:t>
            </a:r>
            <a:r>
              <a:rPr spc="-20" dirty="0"/>
              <a:t>Lotto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851900" cy="469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Aufgabe: </a:t>
            </a:r>
            <a:r>
              <a:rPr sz="3000" spc="-15" dirty="0">
                <a:latin typeface="Calibri"/>
                <a:cs typeface="Calibri"/>
              </a:rPr>
              <a:t>Erstellen </a:t>
            </a:r>
            <a:r>
              <a:rPr sz="3000" dirty="0">
                <a:latin typeface="Calibri"/>
                <a:cs typeface="Calibri"/>
              </a:rPr>
              <a:t>sie eine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Lotto-Anwendung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Erstellt werden </a:t>
            </a:r>
            <a:r>
              <a:rPr sz="2600" spc="-5" dirty="0">
                <a:latin typeface="Calibri"/>
                <a:cs typeface="Calibri"/>
              </a:rPr>
              <a:t>sollen </a:t>
            </a:r>
            <a:r>
              <a:rPr sz="2600" dirty="0">
                <a:latin typeface="Calibri"/>
                <a:cs typeface="Calibri"/>
              </a:rPr>
              <a:t>6 </a:t>
            </a:r>
            <a:r>
              <a:rPr sz="2600" spc="-10" dirty="0">
                <a:latin typeface="Calibri"/>
                <a:cs typeface="Calibri"/>
              </a:rPr>
              <a:t>Zufallszahlen </a:t>
            </a:r>
            <a:r>
              <a:rPr sz="2600" dirty="0">
                <a:latin typeface="Calibri"/>
                <a:cs typeface="Calibri"/>
              </a:rPr>
              <a:t>aus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49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1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Speichern der Zahlen </a:t>
            </a:r>
            <a:r>
              <a:rPr sz="2600" dirty="0">
                <a:latin typeface="Calibri"/>
                <a:cs typeface="Calibri"/>
              </a:rPr>
              <a:t>in einem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Array</a:t>
            </a:r>
            <a:endParaRPr sz="2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7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Ausgeben der Zahlen </a:t>
            </a:r>
            <a:r>
              <a:rPr sz="2600" dirty="0">
                <a:latin typeface="Calibri"/>
                <a:cs typeface="Calibri"/>
              </a:rPr>
              <a:t>im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Browser</a:t>
            </a:r>
            <a:endParaRPr sz="2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3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Extra: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6 </a:t>
            </a:r>
            <a:r>
              <a:rPr sz="2600" spc="-5" dirty="0">
                <a:latin typeface="Calibri"/>
                <a:cs typeface="Calibri"/>
              </a:rPr>
              <a:t>Zahlen </a:t>
            </a:r>
            <a:r>
              <a:rPr sz="2600" dirty="0">
                <a:latin typeface="Calibri"/>
                <a:cs typeface="Calibri"/>
              </a:rPr>
              <a:t>aus einer </a:t>
            </a:r>
            <a:r>
              <a:rPr sz="2600" spc="-10" dirty="0">
                <a:latin typeface="Calibri"/>
                <a:cs typeface="Calibri"/>
              </a:rPr>
              <a:t>vom Nutzer </a:t>
            </a:r>
            <a:r>
              <a:rPr sz="2600" spc="-5" dirty="0">
                <a:latin typeface="Calibri"/>
                <a:cs typeface="Calibri"/>
              </a:rPr>
              <a:t>eingegebenen Zahl</a:t>
            </a:r>
            <a:r>
              <a:rPr sz="2600" spc="-1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ermitteln.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Start über </a:t>
            </a:r>
            <a:r>
              <a:rPr sz="2600" dirty="0">
                <a:latin typeface="Calibri"/>
                <a:cs typeface="Calibri"/>
              </a:rPr>
              <a:t>einen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Button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630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Date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1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239125" cy="220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Datum- </a:t>
            </a:r>
            <a:r>
              <a:rPr sz="3200" spc="-5" dirty="0">
                <a:latin typeface="Calibri"/>
                <a:cs typeface="Calibri"/>
              </a:rPr>
              <a:t>und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Uhrzeitfunktionen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Zugriff </a:t>
            </a:r>
            <a:r>
              <a:rPr sz="3200" dirty="0">
                <a:latin typeface="Calibri"/>
                <a:cs typeface="Calibri"/>
              </a:rPr>
              <a:t>auf </a:t>
            </a:r>
            <a:r>
              <a:rPr sz="3200" spc="-5" dirty="0">
                <a:latin typeface="Calibri"/>
                <a:cs typeface="Calibri"/>
              </a:rPr>
              <a:t>die </a:t>
            </a:r>
            <a:r>
              <a:rPr sz="3200" spc="-20" dirty="0">
                <a:latin typeface="Calibri"/>
                <a:cs typeface="Calibri"/>
              </a:rPr>
              <a:t>Systemzeit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Kein </a:t>
            </a:r>
            <a:r>
              <a:rPr sz="2800" spc="-20" dirty="0">
                <a:latin typeface="Calibri"/>
                <a:cs typeface="Calibri"/>
              </a:rPr>
              <a:t>System-Datum </a:t>
            </a:r>
            <a:r>
              <a:rPr sz="2800" spc="-15" dirty="0">
                <a:latin typeface="Calibri"/>
                <a:cs typeface="Calibri"/>
              </a:rPr>
              <a:t>vor </a:t>
            </a:r>
            <a:r>
              <a:rPr sz="2800" spc="-10" dirty="0">
                <a:latin typeface="Calibri"/>
                <a:cs typeface="Calibri"/>
              </a:rPr>
              <a:t>dem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1.1.1970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3 </a:t>
            </a:r>
            <a:r>
              <a:rPr sz="3200" spc="-5" dirty="0">
                <a:latin typeface="Calibri"/>
                <a:cs typeface="Calibri"/>
              </a:rPr>
              <a:t>Methoden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0" dirty="0">
                <a:latin typeface="Calibri"/>
                <a:cs typeface="Calibri"/>
              </a:rPr>
              <a:t>Datumsobjekte zu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initialisieren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2107" y="3802697"/>
            <a:ext cx="7443216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3566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Date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1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65860" y="2295588"/>
          <a:ext cx="10560049" cy="3870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Erläuterung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Mögliche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Rückgabewerte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getDate()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Tag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im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Monat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bis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31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getDay()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Nummer des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Wochentages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bis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getHours()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Stunde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bis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23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getMinutes()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Minuten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bis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59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getMonth()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Nummer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Monats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bis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getTime()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Millisekunden seit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dem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01.01.1970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 bis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getTimezoneOffset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Abstand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zwischen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Lokalzeit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und GMT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Minuten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-720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bis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+720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getFullYear()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Vierstellige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Jahreszahl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Jahresangabe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861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Date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1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65683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Methoden </a:t>
            </a:r>
            <a:r>
              <a:rPr sz="3200" spc="-10" dirty="0">
                <a:latin typeface="Calibri"/>
                <a:cs typeface="Calibri"/>
              </a:rPr>
              <a:t>zum </a:t>
            </a:r>
            <a:r>
              <a:rPr sz="3200" dirty="0">
                <a:latin typeface="Calibri"/>
                <a:cs typeface="Calibri"/>
              </a:rPr>
              <a:t>Ändern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Datumsangaben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5385" y="2435288"/>
          <a:ext cx="10550525" cy="2961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Erläuterung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setFullYear()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Ändert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das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Jahr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setMonth(Monat)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Ändert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den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Monats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setDate(Tag)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Ändert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den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Tag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Monats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setHours(Stunde)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Ändert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Stunde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setMinutes(Minute)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Ändert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Minute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setSeconds(Sekunde)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Ändert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Sekunde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setTime(Millisekunden)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Umrechnung 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Datumsangabe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86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RegExp-Objekt</a:t>
            </a:r>
            <a:r>
              <a:rPr spc="-6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242175" cy="469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Regular </a:t>
            </a:r>
            <a:r>
              <a:rPr sz="3200" spc="-5" dirty="0">
                <a:latin typeface="Calibri"/>
                <a:cs typeface="Calibri"/>
              </a:rPr>
              <a:t>Expression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10" dirty="0">
                <a:latin typeface="Calibri"/>
                <a:cs typeface="Calibri"/>
              </a:rPr>
              <a:t>Zeichen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vergleichen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Korrekte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E-Mail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Korrekte </a:t>
            </a:r>
            <a:r>
              <a:rPr sz="2800" spc="-15" dirty="0">
                <a:latin typeface="Calibri"/>
                <a:cs typeface="Calibri"/>
              </a:rPr>
              <a:t>Formatierung </a:t>
            </a:r>
            <a:r>
              <a:rPr sz="2800" spc="-5" dirty="0">
                <a:latin typeface="Calibri"/>
                <a:cs typeface="Calibri"/>
              </a:rPr>
              <a:t>einer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Telefonnummer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Aufbau </a:t>
            </a:r>
            <a:r>
              <a:rPr sz="3200" dirty="0">
                <a:latin typeface="Calibri"/>
                <a:cs typeface="Calibri"/>
              </a:rPr>
              <a:t>eines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RegExp-Ausdrucks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Pattern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Flags </a:t>
            </a:r>
            <a:r>
              <a:rPr sz="2800" spc="5" dirty="0">
                <a:latin typeface="Calibri"/>
                <a:cs typeface="Calibri"/>
              </a:rPr>
              <a:t>(g </a:t>
            </a:r>
            <a:r>
              <a:rPr sz="2800" spc="-10" dirty="0">
                <a:latin typeface="Calibri"/>
                <a:cs typeface="Calibri"/>
              </a:rPr>
              <a:t>oder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Begrenzer </a:t>
            </a:r>
            <a:r>
              <a:rPr sz="2800" spc="-5" dirty="0">
                <a:latin typeface="Calibri"/>
                <a:cs typeface="Calibri"/>
              </a:rPr>
              <a:t>“/“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(Delimiter)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631190">
              <a:lnSpc>
                <a:spcPct val="100000"/>
              </a:lnSpc>
            </a:pP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/Pattern/Flag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18697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RegExp-Objekt</a:t>
            </a:r>
            <a:r>
              <a:rPr spc="-6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543052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Metazeichen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Muster-Definiton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62634" y="2366455"/>
          <a:ext cx="10563275" cy="3738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Meta-Zeichen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Findet…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Beispiel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\b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Eine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Wortgrenze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\b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the/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u="heavy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matisch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\B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Eine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Nicht-Wortgrenze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\B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er\B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u="heavy" spc="-5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\d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Eine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Ziffer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\d\d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\D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Eine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Nicht-Ziffer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/\D\D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außer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Zahlen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\s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Leerzeichen,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Tabulator,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Umbruch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/a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\s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b/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a</a:t>
                      </a:r>
                      <a:r>
                        <a:rPr sz="1800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Ein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Nicht-Leerzeichen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/a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\S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b/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\w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Buchstabe,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Ziffer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Unterstrich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\w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\w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A1_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\W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Kein Buchstabe,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Ziffer,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Unterstrich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/1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\W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1%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Alles außer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Zeilenumbruch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..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Z3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76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RegExp-Objekt</a:t>
            </a:r>
            <a:r>
              <a:rPr spc="-6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597916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Metazeichen </a:t>
            </a:r>
            <a:r>
              <a:rPr sz="3200" spc="-15" dirty="0">
                <a:latin typeface="Calibri"/>
                <a:cs typeface="Calibri"/>
              </a:rPr>
              <a:t>Muster-Definiton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(2)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67320" y="2407094"/>
          <a:ext cx="10558589" cy="259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Meta-Zeichen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Findet…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Beispiel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^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Beginn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einer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Zeichenkette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^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Frau/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Frau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Wagner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$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Ende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einer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Zeichenkette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/sie\.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$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 Ich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mag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sie.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[…]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879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Irgend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Zeichen, das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  Klammer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aufgelistet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ist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/W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[oea]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rt/ =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Wert,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Wort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[^…]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Keines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Klammer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angegebenen</a:t>
                      </a:r>
                      <a:r>
                        <a:rPr sz="2000" spc="-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Zeichen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/W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[^ao]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rt/ = Wirt,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Wert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5921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RegExp-Objekt</a:t>
            </a:r>
            <a:r>
              <a:rPr spc="-60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42627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Metazeichen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Häufigkeit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6705" y="2338387"/>
          <a:ext cx="10549204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6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Meta-Zeichen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Findet…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Beispiel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Ein- oder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mehrmals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= 3,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1190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Kein-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einmal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?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= 3, 9 aber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nicht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Kein,-ein- oder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mehrmals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= ""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{n}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Genau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n-mal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{3}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= 238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706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{n,}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n-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mehrmals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{2,}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= 28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39746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{n,m}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Mindestens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n-mal, maximal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m-mal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{3,5}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= 3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5-stellig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7667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RegExp-Objekte</a:t>
            </a:r>
            <a:r>
              <a:rPr spc="-20" dirty="0"/>
              <a:t> </a:t>
            </a:r>
            <a:r>
              <a:rPr spc="-10"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62634" y="2380552"/>
          <a:ext cx="10563275" cy="2375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54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Erklärung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8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exec(Zeichenkette)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870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Diese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Methode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führt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Suche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nach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dem angegebenen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Suchmuster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 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Zeichenkette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durch. Zurückgeliefert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wird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ein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Array,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dass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die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gefundenen  Stellen beschreibt.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Wird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nichts gefunden,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wird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null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zurückgeliefert.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71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test(Zeichenkette)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oder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false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 je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nachdem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ob der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Wert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gefunden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wurde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nicht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13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Grundlegende</a:t>
            </a:r>
            <a:r>
              <a:rPr spc="10" dirty="0"/>
              <a:t> </a:t>
            </a:r>
            <a:r>
              <a:rPr spc="-15" dirty="0"/>
              <a:t>Notationsregeln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263640" cy="1691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Semikolon </a:t>
            </a:r>
            <a:r>
              <a:rPr sz="3200" dirty="0">
                <a:latin typeface="Calibri"/>
                <a:cs typeface="Calibri"/>
              </a:rPr>
              <a:t>als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Anweisungsabschluss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Kommentare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5615" y="3734118"/>
            <a:ext cx="7696200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6032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RegExp-Objekt</a:t>
            </a:r>
            <a:r>
              <a:rPr spc="-50" dirty="0"/>
              <a:t> </a:t>
            </a:r>
            <a:r>
              <a:rPr spc="-10" dirty="0"/>
              <a:t>(6)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42493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Reguläre </a:t>
            </a:r>
            <a:r>
              <a:rPr sz="3200" spc="-15" dirty="0">
                <a:latin typeface="Calibri"/>
                <a:cs typeface="Calibri"/>
              </a:rPr>
              <a:t>Ausdrücke </a:t>
            </a:r>
            <a:r>
              <a:rPr sz="3200" dirty="0">
                <a:latin typeface="Calibri"/>
                <a:cs typeface="Calibri"/>
              </a:rPr>
              <a:t>im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String-Objekt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6705" y="2352357"/>
          <a:ext cx="10549204" cy="2136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22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Erklärung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2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match(Suchmuster)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Suche nachdem angegebenen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Suchmuster</a:t>
                      </a:r>
                      <a:r>
                        <a:rPr sz="2000" spc="-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durchführen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2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search(Suchmuster)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Liefert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Position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zurück,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 Stelle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 der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das Suchmuster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zutraf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2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replace(Suchmuster,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Ersetzung)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Der gefundene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Teil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wird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ersetzt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2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split(Suchmuster)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Die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Zeichenkette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wird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Suchmuster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aufgeteilt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4457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RegExp-Objekt</a:t>
            </a:r>
            <a:r>
              <a:rPr spc="-60" dirty="0"/>
              <a:t> </a:t>
            </a:r>
            <a:r>
              <a:rPr spc="-10" dirty="0"/>
              <a:t>(7)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10387330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Link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Empfehlung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3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http://www.regexr.com/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http://blog.ppedv.de/post/2015/11/12/Regulare-Ausdrucke-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(regular-expressions)-in-JavaScript.aspx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453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240" y="1401317"/>
            <a:ext cx="33794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0" dirty="0">
                <a:latin typeface="Calibri"/>
                <a:cs typeface="Calibri"/>
              </a:rPr>
              <a:t>OBJEKTMODELL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461" y="2213609"/>
            <a:ext cx="33235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888888"/>
                </a:solidFill>
                <a:latin typeface="Calibri"/>
                <a:cs typeface="Calibri"/>
              </a:rPr>
              <a:t>DOM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(Document Object</a:t>
            </a:r>
            <a:r>
              <a:rPr sz="2000" spc="-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88888"/>
                </a:solidFill>
                <a:latin typeface="Calibri"/>
                <a:cs typeface="Calibri"/>
              </a:rPr>
              <a:t>Model)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44586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Grundsätzlicher </a:t>
            </a:r>
            <a:r>
              <a:rPr spc="-5" dirty="0"/>
              <a:t>Aufbau </a:t>
            </a:r>
            <a:r>
              <a:rPr spc="-10" dirty="0"/>
              <a:t>des</a:t>
            </a:r>
            <a:r>
              <a:rPr spc="80" dirty="0"/>
              <a:t> </a:t>
            </a:r>
            <a:r>
              <a:rPr spc="-10" dirty="0"/>
              <a:t>DOM</a:t>
            </a:r>
          </a:p>
        </p:txBody>
      </p:sp>
      <p:sp>
        <p:nvSpPr>
          <p:cNvPr id="3" name="object 3"/>
          <p:cNvSpPr/>
          <p:nvPr/>
        </p:nvSpPr>
        <p:spPr>
          <a:xfrm>
            <a:off x="3273722" y="1690688"/>
            <a:ext cx="4544568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6980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Navigator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3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6752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62634" y="2253932"/>
          <a:ext cx="10563274" cy="316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appCodeName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Hersteller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Namen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Browsers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appName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offiziellen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Namen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Browsers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appVersion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die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Version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Browsers,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Plattform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und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Land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userAgent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vollständige Browserbezeichnung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platform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Betriebssystem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language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Sprache des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Client Computers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plugins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Feld mit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allen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installierten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Plugins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40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Navigator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3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62634" y="2436812"/>
          <a:ext cx="10563275" cy="792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javaEnabled()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Ist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Java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im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Browser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aktiviert oder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nicht?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95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Screen </a:t>
            </a:r>
            <a:r>
              <a:rPr spc="-5" dirty="0"/>
              <a:t>-</a:t>
            </a:r>
            <a:r>
              <a:rPr spc="-60" dirty="0"/>
              <a:t> </a:t>
            </a:r>
            <a:r>
              <a:rPr spc="-10" dirty="0"/>
              <a:t>Objekt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941641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Wird </a:t>
            </a:r>
            <a:r>
              <a:rPr sz="3200" spc="-5" dirty="0">
                <a:latin typeface="Calibri"/>
                <a:cs typeface="Calibri"/>
              </a:rPr>
              <a:t>oft für die </a:t>
            </a:r>
            <a:r>
              <a:rPr sz="3200" spc="-10" dirty="0">
                <a:latin typeface="Calibri"/>
                <a:cs typeface="Calibri"/>
              </a:rPr>
              <a:t>Positionierung </a:t>
            </a:r>
            <a:r>
              <a:rPr sz="3200" spc="-5" dirty="0">
                <a:latin typeface="Calibri"/>
                <a:cs typeface="Calibri"/>
              </a:rPr>
              <a:t>des </a:t>
            </a:r>
            <a:r>
              <a:rPr sz="3200" spc="-25" dirty="0">
                <a:latin typeface="Calibri"/>
                <a:cs typeface="Calibri"/>
              </a:rPr>
              <a:t>Fensters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verwendet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279867" y="2392362"/>
          <a:ext cx="10446041" cy="1892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5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Height,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width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Höhe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und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Breite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eingestellten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Bildschirmauflösung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 marR="86804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t, 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availWidth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2407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Die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Ausmaße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 wirklich zur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Verfügung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stehenden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Fläche auf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dem  Bildschirm,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ohne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Windows-Taskleiste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colorDepth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Die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verwendete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Farbtiefe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wird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Bits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pro Pixel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ausgelesen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5756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 </a:t>
            </a:r>
            <a:r>
              <a:rPr spc="-5" dirty="0"/>
              <a:t>– </a:t>
            </a:r>
            <a:r>
              <a:rPr spc="-10" dirty="0"/>
              <a:t>Objekt 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9714230" cy="430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Oberste </a:t>
            </a:r>
            <a:r>
              <a:rPr sz="3200" spc="-10" dirty="0">
                <a:latin typeface="Calibri"/>
                <a:cs typeface="Calibri"/>
              </a:rPr>
              <a:t>Stelle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Objekthierarchie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Elemente </a:t>
            </a:r>
            <a:r>
              <a:rPr sz="3200" spc="-5" dirty="0">
                <a:latin typeface="Calibri"/>
                <a:cs typeface="Calibri"/>
              </a:rPr>
              <a:t>des </a:t>
            </a:r>
            <a:r>
              <a:rPr sz="3200" spc="-15" dirty="0">
                <a:latin typeface="Calibri"/>
                <a:cs typeface="Calibri"/>
              </a:rPr>
              <a:t>HTML-Dokumentes </a:t>
            </a:r>
            <a:r>
              <a:rPr sz="3200" spc="-5" dirty="0">
                <a:latin typeface="Calibri"/>
                <a:cs typeface="Calibri"/>
              </a:rPr>
              <a:t>sind </a:t>
            </a:r>
            <a:r>
              <a:rPr sz="3200" spc="-10" dirty="0">
                <a:latin typeface="Calibri"/>
                <a:cs typeface="Calibri"/>
              </a:rPr>
              <a:t>Eigenschaften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window-Objektes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Window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enthält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document (Enthält </a:t>
            </a:r>
            <a:r>
              <a:rPr sz="2800" spc="-5" dirty="0">
                <a:latin typeface="Calibri"/>
                <a:cs typeface="Calibri"/>
              </a:rPr>
              <a:t>alle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HTML-Elemente)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history (Liste </a:t>
            </a:r>
            <a:r>
              <a:rPr sz="2800" spc="-5" dirty="0">
                <a:latin typeface="Calibri"/>
                <a:cs typeface="Calibri"/>
              </a:rPr>
              <a:t>aller </a:t>
            </a:r>
            <a:r>
              <a:rPr sz="2800" spc="-10" dirty="0">
                <a:latin typeface="Calibri"/>
                <a:cs typeface="Calibri"/>
              </a:rPr>
              <a:t>zuletzt geladenen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URIs)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location </a:t>
            </a:r>
            <a:r>
              <a:rPr sz="2800" spc="-20" dirty="0">
                <a:latin typeface="Calibri"/>
                <a:cs typeface="Calibri"/>
              </a:rPr>
              <a:t>(Info </a:t>
            </a:r>
            <a:r>
              <a:rPr sz="2800" spc="-10" dirty="0">
                <a:latin typeface="Calibri"/>
                <a:cs typeface="Calibri"/>
              </a:rPr>
              <a:t>über die </a:t>
            </a:r>
            <a:r>
              <a:rPr sz="2800" spc="-5" dirty="0">
                <a:latin typeface="Calibri"/>
                <a:cs typeface="Calibri"/>
              </a:rPr>
              <a:t>URL </a:t>
            </a:r>
            <a:r>
              <a:rPr sz="2800" spc="-10" dirty="0">
                <a:latin typeface="Calibri"/>
                <a:cs typeface="Calibri"/>
              </a:rPr>
              <a:t>der </a:t>
            </a:r>
            <a:r>
              <a:rPr sz="2800" spc="-5" dirty="0">
                <a:latin typeface="Calibri"/>
                <a:cs typeface="Calibri"/>
              </a:rPr>
              <a:t>aktuellen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Seite)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9269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 </a:t>
            </a:r>
            <a:r>
              <a:rPr spc="-5" dirty="0"/>
              <a:t>– </a:t>
            </a:r>
            <a:r>
              <a:rPr spc="-10" dirty="0"/>
              <a:t>Objekt 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586443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6705" y="2093427"/>
          <a:ext cx="10549203" cy="44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5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alert()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Meldefenster wird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angezeigt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blur()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Deaktiviert aktuelles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Browserfenster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close()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Schließt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Browserfenster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confirm()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Bestätigungsfenster wird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angezeigt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focus()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Aktiviert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Browserfenster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open("URL", "Fenstername",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"Optionen")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Öffnet neues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Browserfenste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prompt()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Eingabefenster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für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Text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wird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angezeigt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setInterval("JavaScript-Ausdruck",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Zeit)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Funktion 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Zeitinterval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ausführen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clearInterval(TimeoutID)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Laufendes Interval wird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gestoppt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setTimeout("JavaScript-Ausdruck",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Zeit)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Laufende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Stoppuhr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wird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gestartet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clearTimeout(TimeoutID)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Laufende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Stoppuhr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wird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angehalten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72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 </a:t>
            </a:r>
            <a:r>
              <a:rPr spc="-5" dirty="0"/>
              <a:t>– </a:t>
            </a:r>
            <a:r>
              <a:rPr spc="-10" dirty="0"/>
              <a:t>Objekt 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6752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84516" y="2310956"/>
          <a:ext cx="10541392" cy="2377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4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defaultStatus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60" dirty="0">
                          <a:latin typeface="Calibri"/>
                          <a:cs typeface="Calibri"/>
                        </a:rPr>
                        <a:t>Text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Statuszeile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Browsers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Standardtext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festlegen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opener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Referenz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auf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das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Fenster,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aktuelle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Fenster geöffnet</a:t>
                      </a:r>
                      <a:r>
                        <a:rPr sz="20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hat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self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Referenz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auf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das aktuelle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Objekt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status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Ändert 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Text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Statuszeile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document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Zugriff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auf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HTML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Dokument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3539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Bezeichner</a:t>
            </a:r>
            <a:r>
              <a:rPr lang="de-DE" spc="-15" dirty="0"/>
              <a:t> (</a:t>
            </a:r>
            <a:r>
              <a:rPr lang="de-DE" i="1" spc="-15" dirty="0"/>
              <a:t>identifiers</a:t>
            </a:r>
            <a:r>
              <a:rPr lang="de-DE" spc="-15" dirty="0"/>
              <a:t>)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716010" cy="425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Benennt </a:t>
            </a:r>
            <a:r>
              <a:rPr sz="3200" spc="-20" dirty="0">
                <a:latin typeface="Calibri"/>
                <a:cs typeface="Calibri"/>
              </a:rPr>
              <a:t>Variablen, Konstanten </a:t>
            </a:r>
            <a:r>
              <a:rPr sz="3200" spc="-5" dirty="0">
                <a:latin typeface="Calibri"/>
                <a:cs typeface="Calibri"/>
              </a:rPr>
              <a:t>und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Funktionen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Regeln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Beginnt </a:t>
            </a:r>
            <a:r>
              <a:rPr sz="2800" spc="-5" dirty="0">
                <a:latin typeface="Calibri"/>
                <a:cs typeface="Calibri"/>
              </a:rPr>
              <a:t>mit </a:t>
            </a:r>
            <a:r>
              <a:rPr sz="2800" spc="-10" dirty="0">
                <a:latin typeface="Calibri"/>
                <a:cs typeface="Calibri"/>
              </a:rPr>
              <a:t>Buchstaben, $-Zeichen </a:t>
            </a:r>
            <a:r>
              <a:rPr sz="2800" spc="-5" dirty="0">
                <a:latin typeface="Calibri"/>
                <a:cs typeface="Calibri"/>
              </a:rPr>
              <a:t>oder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Unterstrich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Nur Buchstaben, </a:t>
            </a:r>
            <a:r>
              <a:rPr sz="2800" spc="-20" dirty="0">
                <a:latin typeface="Calibri"/>
                <a:cs typeface="Calibri"/>
              </a:rPr>
              <a:t>Ziffern </a:t>
            </a:r>
            <a:r>
              <a:rPr sz="2800" spc="-10" dirty="0">
                <a:latin typeface="Calibri"/>
                <a:cs typeface="Calibri"/>
              </a:rPr>
              <a:t>und die Sonderzeichen </a:t>
            </a:r>
            <a:r>
              <a:rPr sz="2800" spc="-5" dirty="0">
                <a:latin typeface="Calibri"/>
                <a:cs typeface="Calibri"/>
              </a:rPr>
              <a:t>$ </a:t>
            </a:r>
            <a:r>
              <a:rPr sz="2800" spc="-10" dirty="0">
                <a:latin typeface="Calibri"/>
                <a:cs typeface="Calibri"/>
              </a:rPr>
              <a:t>und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_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Case-Sensitiv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Keine </a:t>
            </a:r>
            <a:r>
              <a:rPr sz="2800" spc="-10" dirty="0">
                <a:latin typeface="Calibri"/>
                <a:cs typeface="Calibri"/>
              </a:rPr>
              <a:t>Leerzeichen </a:t>
            </a:r>
            <a:r>
              <a:rPr sz="2800" spc="-5" dirty="0">
                <a:latin typeface="Calibri"/>
                <a:cs typeface="Calibri"/>
              </a:rPr>
              <a:t>im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Keine </a:t>
            </a:r>
            <a:r>
              <a:rPr sz="2800" spc="-10" dirty="0">
                <a:latin typeface="Calibri"/>
                <a:cs typeface="Calibri"/>
              </a:rPr>
              <a:t>reservierten </a:t>
            </a:r>
            <a:r>
              <a:rPr sz="2800" spc="-30" dirty="0">
                <a:latin typeface="Calibri"/>
                <a:cs typeface="Calibri"/>
              </a:rPr>
              <a:t>Wörter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verwenden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524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 </a:t>
            </a:r>
            <a:r>
              <a:rPr spc="-5" dirty="0"/>
              <a:t>– </a:t>
            </a:r>
            <a:r>
              <a:rPr spc="-10" dirty="0"/>
              <a:t>Objekt 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10253980" cy="264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Fenster </a:t>
            </a:r>
            <a:r>
              <a:rPr sz="3200" spc="-10" dirty="0">
                <a:latin typeface="Calibri"/>
                <a:cs typeface="Calibri"/>
              </a:rPr>
              <a:t>öffnen </a:t>
            </a:r>
            <a:r>
              <a:rPr sz="3200" spc="-5" dirty="0">
                <a:latin typeface="Calibri"/>
                <a:cs typeface="Calibri"/>
              </a:rPr>
              <a:t>und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schließen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Wenn </a:t>
            </a:r>
            <a:r>
              <a:rPr sz="2800" spc="-10" dirty="0">
                <a:latin typeface="Calibri"/>
                <a:cs typeface="Calibri"/>
              </a:rPr>
              <a:t>die </a:t>
            </a:r>
            <a:r>
              <a:rPr sz="2800" spc="-5" dirty="0">
                <a:latin typeface="Calibri"/>
                <a:cs typeface="Calibri"/>
              </a:rPr>
              <a:t>URL leer </a:t>
            </a:r>
            <a:r>
              <a:rPr sz="2800" spc="-15" dirty="0">
                <a:latin typeface="Calibri"/>
                <a:cs typeface="Calibri"/>
              </a:rPr>
              <a:t>ist, wird </a:t>
            </a:r>
            <a:r>
              <a:rPr sz="2800" spc="-5" dirty="0">
                <a:latin typeface="Calibri"/>
                <a:cs typeface="Calibri"/>
              </a:rPr>
              <a:t>ein </a:t>
            </a:r>
            <a:r>
              <a:rPr sz="2800" spc="-10" dirty="0">
                <a:latin typeface="Calibri"/>
                <a:cs typeface="Calibri"/>
              </a:rPr>
              <a:t>leeres </a:t>
            </a:r>
            <a:r>
              <a:rPr sz="2800" spc="-15" dirty="0">
                <a:latin typeface="Calibri"/>
                <a:cs typeface="Calibri"/>
              </a:rPr>
              <a:t>Dokument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geöffnet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Über </a:t>
            </a:r>
            <a:r>
              <a:rPr sz="2800" spc="-10" dirty="0">
                <a:latin typeface="Calibri"/>
                <a:cs typeface="Calibri"/>
              </a:rPr>
              <a:t>Optionen </a:t>
            </a:r>
            <a:r>
              <a:rPr sz="2800" spc="-15" dirty="0">
                <a:latin typeface="Calibri"/>
                <a:cs typeface="Calibri"/>
              </a:rPr>
              <a:t>kann </a:t>
            </a:r>
            <a:r>
              <a:rPr sz="2800" spc="-10" dirty="0">
                <a:latin typeface="Calibri"/>
                <a:cs typeface="Calibri"/>
              </a:rPr>
              <a:t>die </a:t>
            </a:r>
            <a:r>
              <a:rPr sz="2800" spc="-20" dirty="0">
                <a:latin typeface="Calibri"/>
                <a:cs typeface="Calibri"/>
              </a:rPr>
              <a:t>Anzeige </a:t>
            </a:r>
            <a:r>
              <a:rPr sz="2800" spc="-5" dirty="0">
                <a:latin typeface="Calibri"/>
                <a:cs typeface="Calibri"/>
              </a:rPr>
              <a:t>des </a:t>
            </a:r>
            <a:r>
              <a:rPr sz="2800" spc="-25" dirty="0">
                <a:latin typeface="Calibri"/>
                <a:cs typeface="Calibri"/>
              </a:rPr>
              <a:t>Fensters </a:t>
            </a:r>
            <a:r>
              <a:rPr sz="2800" spc="-15" dirty="0">
                <a:latin typeface="Calibri"/>
                <a:cs typeface="Calibri"/>
              </a:rPr>
              <a:t>konfiguriert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werden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Rückgabewert </a:t>
            </a:r>
            <a:r>
              <a:rPr sz="2800" spc="-20" dirty="0">
                <a:latin typeface="Calibri"/>
                <a:cs typeface="Calibri"/>
              </a:rPr>
              <a:t>ist </a:t>
            </a:r>
            <a:r>
              <a:rPr sz="2800" spc="-10" dirty="0">
                <a:latin typeface="Calibri"/>
                <a:cs typeface="Calibri"/>
              </a:rPr>
              <a:t>eine </a:t>
            </a:r>
            <a:r>
              <a:rPr sz="2800" spc="-25" dirty="0">
                <a:latin typeface="Calibri"/>
                <a:cs typeface="Calibri"/>
              </a:rPr>
              <a:t>Referenz </a:t>
            </a:r>
            <a:r>
              <a:rPr sz="2800" spc="-5" dirty="0">
                <a:latin typeface="Calibri"/>
                <a:cs typeface="Calibri"/>
              </a:rPr>
              <a:t>auf </a:t>
            </a:r>
            <a:r>
              <a:rPr sz="2800" spc="-10" dirty="0">
                <a:latin typeface="Calibri"/>
                <a:cs typeface="Calibri"/>
              </a:rPr>
              <a:t>das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Window-Objekt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1251" y="2327465"/>
            <a:ext cx="6028944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4227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 </a:t>
            </a:r>
            <a:r>
              <a:rPr spc="-5" dirty="0"/>
              <a:t>– </a:t>
            </a:r>
            <a:r>
              <a:rPr spc="-10" dirty="0"/>
              <a:t>Objekt 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72020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Optionen für die </a:t>
            </a:r>
            <a:r>
              <a:rPr sz="3200" spc="-15" dirty="0">
                <a:latin typeface="Calibri"/>
                <a:cs typeface="Calibri"/>
              </a:rPr>
              <a:t>Anzeige </a:t>
            </a:r>
            <a:r>
              <a:rPr sz="3200" spc="-5" dirty="0">
                <a:latin typeface="Calibri"/>
                <a:cs typeface="Calibri"/>
              </a:rPr>
              <a:t>von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Fenstern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279867" y="2253932"/>
          <a:ext cx="10446042" cy="4079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menubar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Anzeige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Menüleiste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(Ja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Nein)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toolbar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Anzeige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Symbolleiste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locationbar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Anzeige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Adressleiste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Anzeige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Statusleiste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resizeable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Fenstergröße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veränderbar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scrollbars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Bildlaufleisten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einblenden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Height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Festlegung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Höhe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Pixeln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width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Festlegung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Breite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Pixeln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Anzeigeposition von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left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Anzeigeposition von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links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05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 </a:t>
            </a:r>
            <a:r>
              <a:rPr spc="-5" dirty="0"/>
              <a:t>– </a:t>
            </a:r>
            <a:r>
              <a:rPr spc="-10" dirty="0"/>
              <a:t>Objekt (6)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7772400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0172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 </a:t>
            </a:r>
            <a:r>
              <a:rPr spc="-5" dirty="0"/>
              <a:t>– </a:t>
            </a:r>
            <a:r>
              <a:rPr spc="-10" dirty="0"/>
              <a:t>Objekt (7)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7030211" cy="39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3477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Windows-Objekt</a:t>
            </a:r>
            <a:r>
              <a:rPr spc="-30" dirty="0"/>
              <a:t> </a:t>
            </a:r>
            <a:r>
              <a:rPr spc="-10" dirty="0"/>
              <a:t>(8)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178800" cy="256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Meldungsfenster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window.alert(“Meldung“);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Zeilenumbrüche innerhalb </a:t>
            </a:r>
            <a:r>
              <a:rPr sz="2800" spc="-15" dirty="0">
                <a:latin typeface="Calibri"/>
                <a:cs typeface="Calibri"/>
              </a:rPr>
              <a:t>von </a:t>
            </a:r>
            <a:r>
              <a:rPr sz="2800" spc="-10" dirty="0">
                <a:latin typeface="Calibri"/>
                <a:cs typeface="Calibri"/>
              </a:rPr>
              <a:t>Meldungen </a:t>
            </a:r>
            <a:r>
              <a:rPr sz="2800" spc="-5" dirty="0">
                <a:latin typeface="Calibri"/>
                <a:cs typeface="Calibri"/>
              </a:rPr>
              <a:t>mit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“\n“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window.alert(“Achtung!\nEingabe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fehlerhaft!“);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7624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 </a:t>
            </a:r>
            <a:r>
              <a:rPr spc="-5" dirty="0"/>
              <a:t>– </a:t>
            </a:r>
            <a:r>
              <a:rPr spc="-10" dirty="0"/>
              <a:t>Objekt (9)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960234" cy="242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Eingabefenster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window.prompt(“Text“,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“Vorgabewert“)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Rückgabewert</a:t>
            </a:r>
            <a:endParaRPr sz="28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Eingabe, wenn </a:t>
            </a:r>
            <a:r>
              <a:rPr sz="2400" dirty="0">
                <a:latin typeface="Calibri"/>
                <a:cs typeface="Calibri"/>
              </a:rPr>
              <a:t>der </a:t>
            </a:r>
            <a:r>
              <a:rPr sz="2400" spc="-10" dirty="0">
                <a:latin typeface="Calibri"/>
                <a:cs typeface="Calibri"/>
              </a:rPr>
              <a:t>Benutzer </a:t>
            </a:r>
            <a:r>
              <a:rPr sz="2400" dirty="0">
                <a:latin typeface="Calibri"/>
                <a:cs typeface="Calibri"/>
              </a:rPr>
              <a:t>auf </a:t>
            </a:r>
            <a:r>
              <a:rPr sz="2400" spc="-5" dirty="0">
                <a:latin typeface="Calibri"/>
                <a:cs typeface="Calibri"/>
              </a:rPr>
              <a:t>OK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klickt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5" dirty="0">
                <a:latin typeface="Calibri"/>
                <a:cs typeface="Calibri"/>
              </a:rPr>
              <a:t>“null“, </a:t>
            </a:r>
            <a:r>
              <a:rPr sz="2400" spc="-10" dirty="0">
                <a:latin typeface="Calibri"/>
                <a:cs typeface="Calibri"/>
              </a:rPr>
              <a:t>wenn </a:t>
            </a:r>
            <a:r>
              <a:rPr sz="2400" dirty="0">
                <a:latin typeface="Calibri"/>
                <a:cs typeface="Calibri"/>
              </a:rPr>
              <a:t>der </a:t>
            </a:r>
            <a:r>
              <a:rPr sz="2400" spc="-10" dirty="0">
                <a:latin typeface="Calibri"/>
                <a:cs typeface="Calibri"/>
              </a:rPr>
              <a:t>Benutzer </a:t>
            </a:r>
            <a:r>
              <a:rPr sz="2400" spc="-5" dirty="0">
                <a:latin typeface="Calibri"/>
                <a:cs typeface="Calibri"/>
              </a:rPr>
              <a:t>auf Abbrechen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klickt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6096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spc="-5" dirty="0"/>
              <a:t> </a:t>
            </a:r>
            <a:r>
              <a:rPr spc="-10" dirty="0"/>
              <a:t>(10)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569834" cy="242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Bestätigungsfenster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window.confirm(“Frage“)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Rückgabewert</a:t>
            </a:r>
            <a:endParaRPr sz="28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6335" algn="l"/>
                <a:tab pos="1900555" algn="l"/>
              </a:tabLst>
            </a:pPr>
            <a:r>
              <a:rPr sz="2400" b="1" spc="-5" dirty="0">
                <a:latin typeface="Calibri"/>
                <a:cs typeface="Calibri"/>
              </a:rPr>
              <a:t>true</a:t>
            </a:r>
            <a:r>
              <a:rPr sz="2400" spc="-5" dirty="0">
                <a:latin typeface="Calibri"/>
                <a:cs typeface="Calibri"/>
              </a:rPr>
              <a:t>,	</a:t>
            </a:r>
            <a:r>
              <a:rPr sz="2400" spc="-10" dirty="0">
                <a:latin typeface="Calibri"/>
                <a:cs typeface="Calibri"/>
              </a:rPr>
              <a:t>wenn </a:t>
            </a:r>
            <a:r>
              <a:rPr sz="2400" dirty="0">
                <a:latin typeface="Calibri"/>
                <a:cs typeface="Calibri"/>
              </a:rPr>
              <a:t>der </a:t>
            </a:r>
            <a:r>
              <a:rPr sz="2400" spc="-10" dirty="0">
                <a:latin typeface="Calibri"/>
                <a:cs typeface="Calibri"/>
              </a:rPr>
              <a:t>Benutzer </a:t>
            </a:r>
            <a:r>
              <a:rPr sz="2400" dirty="0">
                <a:latin typeface="Calibri"/>
                <a:cs typeface="Calibri"/>
              </a:rPr>
              <a:t>mit </a:t>
            </a:r>
            <a:r>
              <a:rPr sz="2400" spc="-15" dirty="0">
                <a:latin typeface="Calibri"/>
                <a:cs typeface="Calibri"/>
              </a:rPr>
              <a:t>„OK“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bestätigt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-10" dirty="0">
                <a:latin typeface="Calibri"/>
                <a:cs typeface="Calibri"/>
              </a:rPr>
              <a:t>false</a:t>
            </a:r>
            <a:r>
              <a:rPr sz="2400" spc="-10" dirty="0">
                <a:latin typeface="Calibri"/>
                <a:cs typeface="Calibri"/>
              </a:rPr>
              <a:t>, wenn </a:t>
            </a:r>
            <a:r>
              <a:rPr sz="2400" dirty="0">
                <a:latin typeface="Calibri"/>
                <a:cs typeface="Calibri"/>
              </a:rPr>
              <a:t>der </a:t>
            </a:r>
            <a:r>
              <a:rPr sz="2400" spc="-10" dirty="0">
                <a:latin typeface="Calibri"/>
                <a:cs typeface="Calibri"/>
              </a:rPr>
              <a:t>Benutzer </a:t>
            </a:r>
            <a:r>
              <a:rPr sz="2400" dirty="0">
                <a:latin typeface="Calibri"/>
                <a:cs typeface="Calibri"/>
              </a:rPr>
              <a:t>mit </a:t>
            </a:r>
            <a:r>
              <a:rPr sz="2400" spc="-5" dirty="0">
                <a:latin typeface="Calibri"/>
                <a:cs typeface="Calibri"/>
              </a:rPr>
              <a:t>„Abbrechen“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bestätigt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887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Document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3762755" y="1891283"/>
            <a:ext cx="4229100" cy="421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0284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Document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6752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6705" y="2296097"/>
          <a:ext cx="10549204" cy="402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bgColor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Hintergrundfarbe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ändern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fgColor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Textfarbe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lesen oder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ändern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linkColor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Farbe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nicht besuchten Links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ändern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alinkColor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Legt Farbe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eines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aktiven Hyperlink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fest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liest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sie</a:t>
                      </a:r>
                      <a:r>
                        <a:rPr sz="18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vlinkColor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Farbe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bereits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besuchten Links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oder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ändern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title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Titel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Seite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auslesen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referrer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Liefert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URL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auf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das aktuelle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Dokument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verwiesen</a:t>
                      </a:r>
                      <a:r>
                        <a:rPr sz="18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lastModified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Datum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letzten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Veränderung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Dokuments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cookie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Zugriff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auf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Cookies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URL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Gibt URL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geladenen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Dokumentes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422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Document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279867" y="2367216"/>
          <a:ext cx="10446041" cy="2118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write(text);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Schreibt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Text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das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HTML-Dokument.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Dieser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wird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der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Stelle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eingefügt,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8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Methode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aufgerufen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wird.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writel(text);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Wie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write(text)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lediglich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danach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noch ein</a:t>
                      </a:r>
                      <a:r>
                        <a:rPr sz="18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&lt;br&gt;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open();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Webseite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wird “gelöscht“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neue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Seite wird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geöffnet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close();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Schließt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Dokument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10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Reservierte</a:t>
            </a:r>
            <a:r>
              <a:rPr spc="-75" dirty="0"/>
              <a:t> </a:t>
            </a:r>
            <a:r>
              <a:rPr spc="-30" dirty="0"/>
              <a:t>Wörter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9858756" cy="4512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5329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Document </a:t>
            </a:r>
            <a:r>
              <a:rPr spc="-5" dirty="0"/>
              <a:t>– </a:t>
            </a:r>
            <a:r>
              <a:rPr spc="-10" dirty="0"/>
              <a:t>Objekt</a:t>
            </a:r>
            <a:r>
              <a:rPr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6705600" cy="3380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9286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History </a:t>
            </a:r>
            <a:r>
              <a:rPr spc="-5" dirty="0"/>
              <a:t>-</a:t>
            </a:r>
            <a:r>
              <a:rPr spc="-30" dirty="0"/>
              <a:t> </a:t>
            </a:r>
            <a:r>
              <a:rPr spc="-10" dirty="0"/>
              <a:t>Objekt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9027795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Aufzeichnung </a:t>
            </a:r>
            <a:r>
              <a:rPr sz="3200" spc="-5" dirty="0">
                <a:latin typeface="Calibri"/>
                <a:cs typeface="Calibri"/>
              </a:rPr>
              <a:t>der zuletzt </a:t>
            </a:r>
            <a:r>
              <a:rPr sz="3200" spc="-10" dirty="0">
                <a:latin typeface="Calibri"/>
                <a:cs typeface="Calibri"/>
              </a:rPr>
              <a:t>besuchten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URLs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Nur </a:t>
            </a:r>
            <a:r>
              <a:rPr sz="3200" spc="-5" dirty="0">
                <a:latin typeface="Calibri"/>
                <a:cs typeface="Calibri"/>
              </a:rPr>
              <a:t>vorwärts </a:t>
            </a:r>
            <a:r>
              <a:rPr sz="3200" dirty="0">
                <a:latin typeface="Calibri"/>
                <a:cs typeface="Calibri"/>
              </a:rPr>
              <a:t>und </a:t>
            </a:r>
            <a:r>
              <a:rPr sz="3200" spc="-5" dirty="0">
                <a:latin typeface="Calibri"/>
                <a:cs typeface="Calibri"/>
              </a:rPr>
              <a:t>rückwärts zugreifbar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10" dirty="0">
                <a:latin typeface="Calibri"/>
                <a:cs typeface="Calibri"/>
              </a:rPr>
              <a:t>nicht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direkt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84516" y="2872931"/>
          <a:ext cx="10541392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length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115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Gibt Anzahl der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Einträge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history-Objekt  zurück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1184516" y="4341177"/>
          <a:ext cx="10541392" cy="1478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back();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Lädt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zuvor besuchte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Webseite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forward();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Lädt das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nächste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Objekt innerhalb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History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go(Schritte);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Lädt einzelne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Schritte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nach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Index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3157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Location </a:t>
            </a:r>
            <a:r>
              <a:rPr spc="-5" dirty="0"/>
              <a:t>–</a:t>
            </a:r>
            <a:r>
              <a:rPr spc="-60" dirty="0"/>
              <a:t> </a:t>
            </a:r>
            <a:r>
              <a:rPr spc="-10" dirty="0"/>
              <a:t>Objekt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08926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Objekt </a:t>
            </a:r>
            <a:r>
              <a:rPr sz="3200" spc="-10" dirty="0">
                <a:latin typeface="Calibri"/>
                <a:cs typeface="Calibri"/>
              </a:rPr>
              <a:t>zum </a:t>
            </a:r>
            <a:r>
              <a:rPr sz="3200" dirty="0">
                <a:latin typeface="Calibri"/>
                <a:cs typeface="Calibri"/>
              </a:rPr>
              <a:t>Auslesen </a:t>
            </a:r>
            <a:r>
              <a:rPr sz="3200" spc="-5" dirty="0">
                <a:latin typeface="Calibri"/>
                <a:cs typeface="Calibri"/>
              </a:rPr>
              <a:t>und Bearbeiten von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URLs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76705" y="2296097"/>
          <a:ext cx="10549203" cy="333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protocol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Gibt verwendetes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Internet-Protokoll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hostname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Liest Host-und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Domainnamen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port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verwendeten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Pot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Servers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pathname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Gibt Pfadangabe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Dokuments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Gibt Querystring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hash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Gibt URL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Anker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href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Gibt die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vollständige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host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Gibt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Hostname:Port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2680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510" y="1224788"/>
            <a:ext cx="730885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latin typeface="Calibri"/>
                <a:cs typeface="Calibri"/>
              </a:rPr>
              <a:t>ZUGRIFF </a:t>
            </a:r>
            <a:r>
              <a:rPr sz="4000" b="1" spc="-30" dirty="0">
                <a:latin typeface="Calibri"/>
                <a:cs typeface="Calibri"/>
              </a:rPr>
              <a:t>AUF </a:t>
            </a:r>
            <a:r>
              <a:rPr sz="4000" b="1" spc="-5" dirty="0">
                <a:latin typeface="Calibri"/>
                <a:cs typeface="Calibri"/>
              </a:rPr>
              <a:t>HTML -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DOKUMENTE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248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 zum</a:t>
            </a:r>
            <a:r>
              <a:rPr dirty="0"/>
              <a:t> </a:t>
            </a:r>
            <a:r>
              <a:rPr spc="-10" dirty="0"/>
              <a:t>document-Objekt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690688"/>
            <a:ext cx="8873067" cy="4965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4024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Anchors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688"/>
            <a:ext cx="11055096" cy="459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8012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Forms</a:t>
            </a:r>
            <a:r>
              <a:rPr spc="-7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041515" cy="1691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Formular: </a:t>
            </a:r>
            <a:r>
              <a:rPr sz="3200" spc="-5" dirty="0">
                <a:latin typeface="Calibri"/>
                <a:cs typeface="Calibri"/>
              </a:rPr>
              <a:t>Ermöglicht </a:t>
            </a:r>
            <a:r>
              <a:rPr sz="3200" spc="-10" dirty="0">
                <a:latin typeface="Calibri"/>
                <a:cs typeface="Calibri"/>
              </a:rPr>
              <a:t>Eingabe von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Daten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48562" y="3520757"/>
          <a:ext cx="10577347" cy="259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action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URL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Scripts, das die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Daten verarbeiten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encoding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Gibt die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Kodierung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Daten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Anzahl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Formulare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method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Setzt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Post/Get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Sendemethoden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Name des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Formulars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target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Zielfenster,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dem das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Formular geöffnet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werden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69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Forms</a:t>
            </a:r>
            <a:r>
              <a:rPr spc="-7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112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4032059"/>
            <a:ext cx="7832725" cy="2056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 </a:t>
            </a:r>
            <a:r>
              <a:rPr sz="3200" spc="-5" dirty="0">
                <a:latin typeface="Calibri"/>
                <a:cs typeface="Calibri"/>
              </a:rPr>
              <a:t>und </a:t>
            </a:r>
            <a:r>
              <a:rPr sz="3200" spc="-10" dirty="0">
                <a:latin typeface="Calibri"/>
                <a:cs typeface="Calibri"/>
              </a:rPr>
              <a:t>Elemente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ansprechen: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document.forms[0].action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document.FormName.Elements[3].Name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document.FormName.ElementName.Eigenschaft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1279867" y="2339150"/>
          <a:ext cx="10446041" cy="1107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5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reset()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Setzt alle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Einträge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Formulars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auf den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Anfangswert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zurück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submit()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Daten werden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das in Action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definierte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Ziel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gesendet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9545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Eingabefelder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4462145" cy="322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3 </a:t>
            </a:r>
            <a:r>
              <a:rPr sz="3200" spc="-10" dirty="0">
                <a:latin typeface="Calibri"/>
                <a:cs typeface="Calibri"/>
              </a:rPr>
              <a:t>Arten von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Textfeldern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&lt;input</a:t>
            </a:r>
            <a:r>
              <a:rPr sz="2800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type=“text“&gt;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&lt;input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type=“password“&gt;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&lt;textarea&gt;</a:t>
            </a:r>
            <a:r>
              <a:rPr sz="2800" spc="-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&lt;/textarea&gt;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00AFEF"/>
              </a:buClr>
              <a:buFont typeface="Arial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Methoden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279867" y="4926775"/>
          <a:ext cx="10446041" cy="1483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blur()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Feld wird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verlassen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focus()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Setzt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Cursor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das entsprechende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Feld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select()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Selektiert Inhalt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Feldes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077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Eingabefelder</a:t>
            </a:r>
            <a:r>
              <a:rPr spc="-4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67525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Eigenschaften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62634" y="2324290"/>
          <a:ext cx="10563275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1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Bedeutung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defaultValue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Liest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vorgegebenen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HTML-Wert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Eingabefeldes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Name des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Formulars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indem sich das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Eingabefeld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befindet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Feldname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Type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Objektes (text,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password)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Inhalt des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Eingabefeldes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4839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FCE38E0-BE17-4927-848D-0B16C397779F}" vid="{49664A67-B900-4707-9FE5-93DE7D07D5A7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96C2DDE4-58EC-4188-8E6E-5D2CF000F109}" vid="{9114362B-4C33-4B9C-937C-DB0FA525C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DesignPPEDV</Template>
  <TotalTime>0</TotalTime>
  <Words>3921</Words>
  <Application>Microsoft Office PowerPoint</Application>
  <PresentationFormat>Breitbild</PresentationFormat>
  <Paragraphs>1116</Paragraphs>
  <Slides>116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116</vt:i4>
      </vt:variant>
    </vt:vector>
  </HeadingPairs>
  <TitlesOfParts>
    <vt:vector size="123" baseType="lpstr">
      <vt:lpstr>Arial</vt:lpstr>
      <vt:lpstr>Calibri</vt:lpstr>
      <vt:lpstr>Calibri Light</vt:lpstr>
      <vt:lpstr>Courier New</vt:lpstr>
      <vt:lpstr>Times New Roman</vt:lpstr>
      <vt:lpstr>Design1</vt:lpstr>
      <vt:lpstr>1_Präsentationsvorlage2016</vt:lpstr>
      <vt:lpstr>Modul 03</vt:lpstr>
      <vt:lpstr>Entstehung von JavaScript</vt:lpstr>
      <vt:lpstr>Verwendung</vt:lpstr>
      <vt:lpstr>JavaScript - Sicherheit</vt:lpstr>
      <vt:lpstr>Einbinden von JavaScript (1)</vt:lpstr>
      <vt:lpstr>Einbinden von JavaScript (2)</vt:lpstr>
      <vt:lpstr>Grundlegende Notationsregeln</vt:lpstr>
      <vt:lpstr>Bezeichner (identifiers)</vt:lpstr>
      <vt:lpstr>Reservierte Wörter</vt:lpstr>
      <vt:lpstr>Variablen (variables)</vt:lpstr>
      <vt:lpstr>Konstanten (constants)</vt:lpstr>
      <vt:lpstr>Datentypen</vt:lpstr>
      <vt:lpstr>numbers</vt:lpstr>
      <vt:lpstr>Strings</vt:lpstr>
      <vt:lpstr>Booleans</vt:lpstr>
      <vt:lpstr>Objekte</vt:lpstr>
      <vt:lpstr>Operatoren</vt:lpstr>
      <vt:lpstr>Typeof-Operatoren</vt:lpstr>
      <vt:lpstr>KONTROLLSTRUKTUREN</vt:lpstr>
      <vt:lpstr>Anweisungsblock</vt:lpstr>
      <vt:lpstr>If-Anweisung</vt:lpstr>
      <vt:lpstr>If-Else-Anweisung (1)</vt:lpstr>
      <vt:lpstr>If-Else-Anweisung (2)</vt:lpstr>
      <vt:lpstr>If-Else-Anweisung (3)</vt:lpstr>
      <vt:lpstr>Switch-Anweisung</vt:lpstr>
      <vt:lpstr>Switch-Anweisung</vt:lpstr>
      <vt:lpstr>Schleifen</vt:lpstr>
      <vt:lpstr>for- Schleife</vt:lpstr>
      <vt:lpstr>while - Schleife</vt:lpstr>
      <vt:lpstr>do…while - Schleife</vt:lpstr>
      <vt:lpstr>Schleifen-Steuerung</vt:lpstr>
      <vt:lpstr>FUNKTIONEN</vt:lpstr>
      <vt:lpstr>Grundlagen (1)</vt:lpstr>
      <vt:lpstr>Grundlagen (2)</vt:lpstr>
      <vt:lpstr>Grundlagen (3)</vt:lpstr>
      <vt:lpstr>Lokale und globale Variablen</vt:lpstr>
      <vt:lpstr>Vordefinierte Funktionen</vt:lpstr>
      <vt:lpstr>OBJEKTE</vt:lpstr>
      <vt:lpstr>Grundlagen</vt:lpstr>
      <vt:lpstr>Verwendung von Objekten</vt:lpstr>
      <vt:lpstr>Erstellen eines Objektes –  Konstruktor</vt:lpstr>
      <vt:lpstr>Erstellen eines Objektes -  Objektinitialisierer</vt:lpstr>
      <vt:lpstr>Eigenschaften (1)</vt:lpstr>
      <vt:lpstr>Eigenschaften (2)</vt:lpstr>
      <vt:lpstr>Eigenschaften (3)</vt:lpstr>
      <vt:lpstr>Methoden</vt:lpstr>
      <vt:lpstr>Anweisungen und Operatoren für Objekte</vt:lpstr>
      <vt:lpstr>Anweisungen und Operatoren für Objekte</vt:lpstr>
      <vt:lpstr>Anweisungen und Operatoren für Objekte</vt:lpstr>
      <vt:lpstr>Anweisungen und Operatoren für Objekte</vt:lpstr>
      <vt:lpstr>VORDEFINIERTE OBJEKTE</vt:lpstr>
      <vt:lpstr>Grundlagen zu vordefinierten Objekten</vt:lpstr>
      <vt:lpstr>String - Objekt</vt:lpstr>
      <vt:lpstr>Math - Objekt</vt:lpstr>
      <vt:lpstr>Number – Objekt (1)</vt:lpstr>
      <vt:lpstr>Number – Objekt (2)</vt:lpstr>
      <vt:lpstr>Array – Objekt (1)</vt:lpstr>
      <vt:lpstr>Array – Objekt (2)</vt:lpstr>
      <vt:lpstr>Array – Objekt (3)</vt:lpstr>
      <vt:lpstr>Array – Objekt (4)</vt:lpstr>
      <vt:lpstr>Übung - Lotto</vt:lpstr>
      <vt:lpstr>Date – Objekt (1)</vt:lpstr>
      <vt:lpstr>Date – Objekt (2)</vt:lpstr>
      <vt:lpstr>Date – Objekt (3)</vt:lpstr>
      <vt:lpstr>RegExp-Objekt (1)</vt:lpstr>
      <vt:lpstr>RegExp-Objekt (2)</vt:lpstr>
      <vt:lpstr>RegExp-Objekt (3)</vt:lpstr>
      <vt:lpstr>RegExp-Objekt (4)</vt:lpstr>
      <vt:lpstr>RegExp-Objekte (5)</vt:lpstr>
      <vt:lpstr>RegExp-Objekt (6)</vt:lpstr>
      <vt:lpstr>RegExp-Objekt (7)</vt:lpstr>
      <vt:lpstr>OBJEKTMODELL</vt:lpstr>
      <vt:lpstr>Grundsätzlicher Aufbau des DOM</vt:lpstr>
      <vt:lpstr>Navigator – Objekt (1)</vt:lpstr>
      <vt:lpstr>Navigator – Objekt (2)</vt:lpstr>
      <vt:lpstr>Screen - Objekt</vt:lpstr>
      <vt:lpstr>Window – Objekt (1)</vt:lpstr>
      <vt:lpstr>Window – Objekt (2)</vt:lpstr>
      <vt:lpstr>Window – Objekt (3)</vt:lpstr>
      <vt:lpstr>Window – Objekt (4)</vt:lpstr>
      <vt:lpstr>Window – Objekt (5)</vt:lpstr>
      <vt:lpstr>Window – Objekt (6)</vt:lpstr>
      <vt:lpstr>Window – Objekt (7)</vt:lpstr>
      <vt:lpstr>Windows-Objekt (8)</vt:lpstr>
      <vt:lpstr>Window – Objekt (9)</vt:lpstr>
      <vt:lpstr>Window – Objekt (10)</vt:lpstr>
      <vt:lpstr>Document – Objekt (1)</vt:lpstr>
      <vt:lpstr>Document – Objekt (2)</vt:lpstr>
      <vt:lpstr>Document – Objekt (3)</vt:lpstr>
      <vt:lpstr>Document – Objekt (4)</vt:lpstr>
      <vt:lpstr>History - Objekt</vt:lpstr>
      <vt:lpstr>Location – Objekt</vt:lpstr>
      <vt:lpstr>ZUGRIFF AUF HTML - DOKUMENTE</vt:lpstr>
      <vt:lpstr>Grundlagen zum document-Objekt</vt:lpstr>
      <vt:lpstr>Anchors</vt:lpstr>
      <vt:lpstr>Forms (1)</vt:lpstr>
      <vt:lpstr>Forms (2)</vt:lpstr>
      <vt:lpstr>Eingabefelder</vt:lpstr>
      <vt:lpstr>Eingabefelder (2)</vt:lpstr>
      <vt:lpstr>Checkbox &amp; Radio</vt:lpstr>
      <vt:lpstr>Select</vt:lpstr>
      <vt:lpstr>Select (2)</vt:lpstr>
      <vt:lpstr>Versteckte Felder</vt:lpstr>
      <vt:lpstr>Schaltflächen (Buttons)</vt:lpstr>
      <vt:lpstr>Formular - Überprüfung</vt:lpstr>
      <vt:lpstr>Zugriff auf Formulare</vt:lpstr>
      <vt:lpstr>Images</vt:lpstr>
      <vt:lpstr>Links</vt:lpstr>
      <vt:lpstr>JavaScript in Hyperlinks</vt:lpstr>
      <vt:lpstr>EVENT-HANDLER</vt:lpstr>
      <vt:lpstr>Grundlagen</vt:lpstr>
      <vt:lpstr>Auf Ereignisse reagieren</vt:lpstr>
      <vt:lpstr>Ereignisse (1)</vt:lpstr>
      <vt:lpstr>Ereignisse (2)</vt:lpstr>
      <vt:lpstr>Ereignisse bei Grafiken und Ankern</vt:lpstr>
      <vt:lpstr>Ereignisse in Formularen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21</cp:revision>
  <dcterms:created xsi:type="dcterms:W3CDTF">2017-12-22T08:46:05Z</dcterms:created>
  <dcterms:modified xsi:type="dcterms:W3CDTF">2018-03-08T12:04:20Z</dcterms:modified>
</cp:coreProperties>
</file>