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868AC"/>
    <a:srgbClr val="F18826"/>
    <a:srgbClr val="2D4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856" autoAdjust="0"/>
  </p:normalViewPr>
  <p:slideViewPr>
    <p:cSldViewPr snapToGrid="0">
      <p:cViewPr varScale="1">
        <p:scale>
          <a:sx n="47" d="100"/>
          <a:sy n="47" d="100"/>
        </p:scale>
        <p:origin x="132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3CFAA-54EB-4B23-B4B0-5665F0F63584}" type="datetimeFigureOut">
              <a:rPr lang="de-DE" smtClean="0"/>
              <a:t>26.04.2018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8149-AC4F-4911-B7DB-71866ACDFF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73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jQuery läuft in allen modernen Browsern ab IE 9+ und sorgt für eine einheitliche Darstellung in unterschiedlichen Browsern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4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Man hat die Möglichkeit, entweder jQuery selbst zu downloaden und mittels .js-Files einzubinden; dafür gibt es wiederum zwei Versionen: eine unkomprimierte Version für Entwicklung und Testing und eine minimierte für die Live-Website.</a:t>
            </a:r>
          </a:p>
          <a:p>
            <a:r>
              <a:rPr lang="de-DE" dirty="0"/>
              <a:t>Eine andere Möglichkeit wäre, ein CDN (Content Delivery Network) zu verwenden: Sowohl Google als auch Microsoft bieten diese Möglichkeit an.</a:t>
            </a:r>
          </a:p>
          <a:p>
            <a:endParaRPr lang="de-DE" dirty="0"/>
          </a:p>
          <a:p>
            <a:r>
              <a:rPr lang="de-DE" dirty="0"/>
              <a:t>Google CDN: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src="https://ajax.googleapis.com/ajax/libs/jquery/3.3.1/jquery.min.js"&gt;&lt;/script&gt;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CDN: &lt;script src="https://ajax.aspnetcdn.com/ajax/jQuery/jquery-3.3.1.min.js"&gt;&lt;/script&gt;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Vorteil davon, jQuery über ein CDN zu beziehen, liegt darin, dass viele User beim Besuch einer anderen Seite jQuery möglicherweise bereits downgeloadet haben – in diesem Fall wäre die Ladezeit für die eigene Seite geringer.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58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200" u="sng" dirty="0"/>
              <a:t>Beispiel</a:t>
            </a:r>
            <a:r>
              <a:rPr lang="de-DE" sz="1200" dirty="0"/>
              <a:t>: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0868AC"/>
                </a:solidFill>
              </a:rPr>
              <a:t>$("#invisible").hide()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ym typeface="Wingdings" panose="05000000000000000000" pitchFamily="2" charset="2"/>
              </a:rPr>
              <a:t>versteckt das Element mit der ID „invisible“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…sorgt dafür, dass der jQuery-Code erst ausgeführt wird, wenn das Dokument vollständig geladen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79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Elemente werden wie im CSS-Teil angesprochen. Andere Beispiele für jQuery-Selektoren:</a:t>
            </a:r>
          </a:p>
          <a:p>
            <a:endParaRPr lang="de-DE" dirty="0"/>
          </a:p>
          <a:p>
            <a:r>
              <a:rPr lang="en-US" dirty="0">
                <a:effectLst/>
              </a:rPr>
              <a:t>$("*") – Wählt alle Elemente aus.</a:t>
            </a:r>
          </a:p>
          <a:p>
            <a:r>
              <a:rPr lang="en-US" dirty="0">
                <a:effectLst/>
              </a:rPr>
              <a:t>$(this) – Wählt das gegenwärtige HTML-Element aus.</a:t>
            </a:r>
          </a:p>
          <a:p>
            <a:r>
              <a:rPr lang="en-US" dirty="0">
                <a:effectLst/>
              </a:rPr>
              <a:t>$("p.demo") – Wählt alle &lt;p&gt;-Elemente mit der Klasse “demo” aus.</a:t>
            </a:r>
          </a:p>
          <a:p>
            <a:r>
              <a:rPr lang="en-US" dirty="0">
                <a:effectLst/>
              </a:rPr>
              <a:t>$("p:first") – Wählt das erste &lt;p&gt;-Element aus.</a:t>
            </a:r>
          </a:p>
          <a:p>
            <a:r>
              <a:rPr lang="en-US" dirty="0">
                <a:effectLst/>
              </a:rPr>
              <a:t>$("ul li:first" ) – Wählt das erste &lt;li&gt;-Element der ersten &lt;ul&gt; aus.</a:t>
            </a:r>
          </a:p>
          <a:p>
            <a:r>
              <a:rPr lang="en-US" dirty="0">
                <a:effectLst/>
              </a:rPr>
              <a:t>$("ul li:first-child") – Wählt das erste &lt;li&gt; Element jeder &lt;ul&gt; aus.</a:t>
            </a:r>
          </a:p>
          <a:p>
            <a:r>
              <a:rPr lang="en-US" dirty="0">
                <a:effectLst/>
              </a:rPr>
              <a:t>$("a[target='_blank’]”) – Wählt alle &lt;a&gt;-Elemente mit einem target=“_blank”-Setting aus.</a:t>
            </a:r>
          </a:p>
          <a:p>
            <a:r>
              <a:rPr lang="en-US" dirty="0">
                <a:effectLst/>
              </a:rPr>
              <a:t>$(":button")  - Wählt alle &lt;button&gt;- und &lt;input&gt;-Elemente des Typs "button“ aus.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Unter http://api.jquery.com/category/selectors/jquery-selector-extensions/</a:t>
            </a:r>
            <a:r>
              <a:rPr lang="de-DE" dirty="0">
                <a:effectLst/>
              </a:rPr>
              <a:t> finden sich erweiterte Selektoren.</a:t>
            </a:r>
            <a:endParaRPr lang="en-US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60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</a:t>
            </a:r>
            <a:r>
              <a:rPr lang="de-DE" i="1" dirty="0"/>
              <a:t>hover </a:t>
            </a:r>
            <a:r>
              <a:rPr lang="de-DE" dirty="0"/>
              <a:t>ist eine Kombination aus </a:t>
            </a:r>
            <a:r>
              <a:rPr lang="de-DE" i="1" dirty="0"/>
              <a:t>mouseenter</a:t>
            </a:r>
            <a:r>
              <a:rPr lang="de-DE" dirty="0"/>
              <a:t> und </a:t>
            </a:r>
            <a:r>
              <a:rPr lang="de-DE" i="1" dirty="0"/>
              <a:t>mouseleave.</a:t>
            </a:r>
          </a:p>
          <a:p>
            <a:r>
              <a:rPr lang="de-DE" i="1" dirty="0"/>
              <a:t>** keypress </a:t>
            </a:r>
            <a:r>
              <a:rPr lang="de-DE" i="0" dirty="0"/>
              <a:t>zählt jede Taste, die zur Eingabe gedrückt wird (beispielsweise die Buchstaben, die getippt wurden, um diesen Satz zu schreiben). </a:t>
            </a:r>
            <a:r>
              <a:rPr lang="de-DE" i="1" dirty="0"/>
              <a:t>keydown</a:t>
            </a:r>
            <a:r>
              <a:rPr lang="de-DE" i="0" dirty="0"/>
              <a:t> hingegen zählt auch die gedrückten Spezialtasten wie </a:t>
            </a:r>
            <a:r>
              <a:rPr lang="de-DE" i="1" dirty="0"/>
              <a:t>Shift</a:t>
            </a:r>
            <a:r>
              <a:rPr lang="de-DE" i="0" dirty="0"/>
              <a:t>, </a:t>
            </a:r>
            <a:r>
              <a:rPr lang="de-DE" i="1" dirty="0"/>
              <a:t>Strg</a:t>
            </a:r>
            <a:r>
              <a:rPr lang="de-DE" i="0" dirty="0"/>
              <a:t> oder </a:t>
            </a:r>
            <a:r>
              <a:rPr lang="de-DE" i="1" dirty="0"/>
              <a:t>Alt</a:t>
            </a:r>
            <a:r>
              <a:rPr lang="de-DE" i="0" dirty="0"/>
              <a:t>.</a:t>
            </a:r>
            <a:r>
              <a:rPr lang="de-DE" i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69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Übersicht über alle Methoden zur DOM-Manipulation findet sich in der Dokumentation:</a:t>
            </a:r>
          </a:p>
          <a:p>
            <a:r>
              <a:rPr lang="de-DE" dirty="0"/>
              <a:t>http://api.jquery.com/category/manipulation/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97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api.jqu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jQuery Grundlagen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440B7-0FC9-4F0B-9886-91169A42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 (1)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D521E6F-C835-4892-9F27-C162B3B04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79110"/>
              </p:ext>
            </p:extLst>
          </p:nvPr>
        </p:nvGraphicFramePr>
        <p:xfrm>
          <a:off x="838200" y="1825624"/>
          <a:ext cx="10515600" cy="4394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7601">
                  <a:extLst>
                    <a:ext uri="{9D8B030D-6E8A-4147-A177-3AD203B41FA5}">
                      <a16:colId xmlns:a16="http://schemas.microsoft.com/office/drawing/2014/main" val="2027064445"/>
                    </a:ext>
                  </a:extLst>
                </a:gridCol>
                <a:gridCol w="7617999">
                  <a:extLst>
                    <a:ext uri="{9D8B030D-6E8A-4147-A177-3AD203B41FA5}">
                      <a16:colId xmlns:a16="http://schemas.microsoft.com/office/drawing/2014/main" val="480535179"/>
                    </a:ext>
                  </a:extLst>
                </a:gridCol>
              </a:tblGrid>
              <a:tr h="54933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Beschreibung: Was passiert…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908539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…wenn ein Formularfeld den Fokus verliert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62527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…beim Klicken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866702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dblclick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…bei Doppelklick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13245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mouseenter*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…wenn der Mauszeiger ein Element „betritt“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00129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mouseleave*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…wenn der Mauszeiger ein Element verlässt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11490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keypress**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…eine Taste gedrückt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951427"/>
                  </a:ext>
                </a:extLst>
              </a:tr>
              <a:tr h="549338">
                <a:tc>
                  <a:txBody>
                    <a:bodyPr/>
                    <a:lstStyle/>
                    <a:p>
                      <a:r>
                        <a:rPr lang="de-DE" sz="2000" dirty="0"/>
                        <a:t>keydown**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…eine Taste gedrückt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6555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340F5-B7F2-4CFB-8181-ACB88C0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89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48577-B1A9-499A-9E48-3CBB950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81EF4-0A31-439D-858F-551FDF92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B51CD-6307-4705-927B-16CF2401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FCA105F-7213-46B7-A080-77133E088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32216"/>
              </p:ext>
            </p:extLst>
          </p:nvPr>
        </p:nvGraphicFramePr>
        <p:xfrm>
          <a:off x="838200" y="1825625"/>
          <a:ext cx="10515600" cy="4351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87494">
                  <a:extLst>
                    <a:ext uri="{9D8B030D-6E8A-4147-A177-3AD203B41FA5}">
                      <a16:colId xmlns:a16="http://schemas.microsoft.com/office/drawing/2014/main" val="2027064445"/>
                    </a:ext>
                  </a:extLst>
                </a:gridCol>
                <a:gridCol w="7628106">
                  <a:extLst>
                    <a:ext uri="{9D8B030D-6E8A-4147-A177-3AD203B41FA5}">
                      <a16:colId xmlns:a16="http://schemas.microsoft.com/office/drawing/2014/main" val="480535179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Beschreibung: Was passiert, wenn…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90853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…eine Taste losgelassen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04120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submit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 Formular abgeschickt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49373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 Element vergrößert oder verkleinert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90894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scroll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…gescrollt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4709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…ein Formularelement den Fokus bekommt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4240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de-DE" sz="2000" dirty="0"/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…sich etwas in einem Input-Feld ändert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85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8CEC-3CC4-46D0-BADC-32B60A4B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zur DOM Manipulation (1)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F3AB2F5-0DB4-452E-AD40-5FE9BF01F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20879"/>
              </p:ext>
            </p:extLst>
          </p:nvPr>
        </p:nvGraphicFramePr>
        <p:xfrm>
          <a:off x="838200" y="1825624"/>
          <a:ext cx="10515600" cy="45307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4471">
                  <a:extLst>
                    <a:ext uri="{9D8B030D-6E8A-4147-A177-3AD203B41FA5}">
                      <a16:colId xmlns:a16="http://schemas.microsoft.com/office/drawing/2014/main" val="1150763857"/>
                    </a:ext>
                  </a:extLst>
                </a:gridCol>
                <a:gridCol w="7941129">
                  <a:extLst>
                    <a:ext uri="{9D8B030D-6E8A-4147-A177-3AD203B41FA5}">
                      <a16:colId xmlns:a16="http://schemas.microsoft.com/office/drawing/2014/main" val="3076547551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12626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addClass()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dem ausgewählten Element einen oder mehrere Klassennamen hinzu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9052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after()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Content NACH dem ausgewählten Element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9125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append()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Content am Ende des ausgew. Elements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24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appendTo()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HTML-Elemente am Ende des ausgewählten Elements hinzu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2101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before()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Content vor dem ausgewählten Element hinzu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0101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Entfernt alle Kind-Elemente und Content vom ausgewählten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219524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insertAfter()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HTML-Elemente NACH dem ausgewählten Element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2336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70CD4-F625-4510-AE95-1B7CAA6B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85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4547B-7025-4694-92A2-5444CF59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zur DOM Manipulation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7D1CF-4B93-474E-B779-834E753C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C476BB-E3E8-4770-A794-2C71179F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13</a:t>
            </a:fld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A9A068A-255D-421B-9EC9-43A639D1F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9180"/>
              </p:ext>
            </p:extLst>
          </p:nvPr>
        </p:nvGraphicFramePr>
        <p:xfrm>
          <a:off x="838200" y="1825624"/>
          <a:ext cx="10515600" cy="45307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4471">
                  <a:extLst>
                    <a:ext uri="{9D8B030D-6E8A-4147-A177-3AD203B41FA5}">
                      <a16:colId xmlns:a16="http://schemas.microsoft.com/office/drawing/2014/main" val="1150763857"/>
                    </a:ext>
                  </a:extLst>
                </a:gridCol>
                <a:gridCol w="7941129">
                  <a:extLst>
                    <a:ext uri="{9D8B030D-6E8A-4147-A177-3AD203B41FA5}">
                      <a16:colId xmlns:a16="http://schemas.microsoft.com/office/drawing/2014/main" val="3076547551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12626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insertBefore()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HTML-Elemente vor dem ausgewählten Element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9052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prepend()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Content am Beginn des ausgewählten Elements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29125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prependTo()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Fügt HTML-Elemente am Beginn des ausgewählten Elements 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24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Entfernt die ausgewählten Elemente inclusive Inhalt und Events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2101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removeClass()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Entfernt Klasse(n) vom ausgewählten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0101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replaceAll()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Ersetzt die ausgewählten Elemente mit neuen HTML-Elementen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219524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replaceWith()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Ersetzt die ausgewählten Elemente mit neuem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3DA12-CB8C-4EF3-BD48-F273F7D3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jQuery?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96945F-C07E-44EF-8AC5-F969E895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91" y="1519259"/>
            <a:ext cx="5872174" cy="143750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C01EE-31A1-43C5-B881-264394E0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JavaScript Bibliothek</a:t>
            </a:r>
          </a:p>
          <a:p>
            <a:pPr>
              <a:lnSpc>
                <a:spcPct val="150000"/>
              </a:lnSpc>
            </a:pPr>
            <a:r>
              <a:rPr lang="de-DE" dirty="0"/>
              <a:t>Vereinfachung von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HTML-Dokument Manipulation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Event-Handling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Animation</a:t>
            </a:r>
          </a:p>
          <a:p>
            <a:pPr>
              <a:lnSpc>
                <a:spcPct val="150000"/>
              </a:lnSpc>
            </a:pPr>
            <a:r>
              <a:rPr lang="de-DE" dirty="0"/>
              <a:t>Cross-Browser*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988683-C009-4172-B97B-EE4277E2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D8E9294-278E-4A92-8054-AA87C0022BF9}"/>
              </a:ext>
            </a:extLst>
          </p:cNvPr>
          <p:cNvCxnSpPr/>
          <p:nvPr/>
        </p:nvCxnSpPr>
        <p:spPr>
          <a:xfrm>
            <a:off x="4078494" y="1690688"/>
            <a:ext cx="7229139" cy="4365867"/>
          </a:xfrm>
          <a:prstGeom prst="line">
            <a:avLst/>
          </a:prstGeom>
          <a:ln w="28575">
            <a:solidFill>
              <a:srgbClr val="0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6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063B8-66EA-4B24-BEA7-21E30757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D96E3-1A36-46A7-A134-5AC1F943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Seit 2006</a:t>
            </a:r>
          </a:p>
          <a:p>
            <a:pPr>
              <a:lnSpc>
                <a:spcPct val="200000"/>
              </a:lnSpc>
            </a:pPr>
            <a:r>
              <a:rPr lang="de-DE" dirty="0"/>
              <a:t>Entwickler: John Resig</a:t>
            </a:r>
          </a:p>
          <a:p>
            <a:pPr>
              <a:lnSpc>
                <a:spcPct val="200000"/>
              </a:lnSpc>
            </a:pPr>
            <a:r>
              <a:rPr lang="de-DE" dirty="0"/>
              <a:t>Weiterentwicklung durch die jQuery Foundation</a:t>
            </a:r>
          </a:p>
          <a:p>
            <a:pPr>
              <a:lnSpc>
                <a:spcPct val="200000"/>
              </a:lnSpc>
            </a:pPr>
            <a:r>
              <a:rPr lang="de-DE" dirty="0"/>
              <a:t>Aktuelle Version: 3.3.1</a:t>
            </a:r>
          </a:p>
          <a:p>
            <a:pPr>
              <a:lnSpc>
                <a:spcPct val="200000"/>
              </a:lnSpc>
            </a:pPr>
            <a:endParaRPr lang="de-DE" dirty="0"/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56D67D-50BC-46A2-8B21-D19CF884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7F299D-4B79-42B8-A05B-301B447E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73" y="2090738"/>
            <a:ext cx="4162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D79B-60EC-4F7D-802B-8E8739C8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jQuery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8305C-E8EE-4D7E-B28D-F643995F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Download: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dirty="0">
                <a:hlinkClick r:id="rId3"/>
              </a:rPr>
              <a:t>http://jquery.com/download/</a:t>
            </a:r>
            <a:r>
              <a:rPr lang="de-DE" dirty="0"/>
              <a:t> </a:t>
            </a:r>
          </a:p>
          <a:p>
            <a:pPr>
              <a:lnSpc>
                <a:spcPct val="100000"/>
              </a:lnSpc>
            </a:pPr>
            <a:r>
              <a:rPr lang="de-DE" dirty="0"/>
              <a:t>Dokumentation: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dirty="0">
                <a:hlinkClick r:id="rId4"/>
              </a:rPr>
              <a:t>https://api.jquery.com/</a:t>
            </a: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Einbinden*: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entweder file: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>
                <a:solidFill>
                  <a:srgbClr val="F18826"/>
                </a:solidFill>
              </a:rPr>
              <a:t>&lt;script src="jquery.js" /&gt;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oder extern: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>
                <a:solidFill>
                  <a:srgbClr val="F18826"/>
                </a:solidFill>
              </a:rPr>
              <a:t>&lt;script src="https://ajax.googleapis.com/ajax/libs/jquery/3.3.1/jquery.min.js"&gt;&lt;/script&gt;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D6E123-A02A-42B2-AD2A-E777D34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Grafik 5" descr="Aus der Cloud herunterladen">
            <a:extLst>
              <a:ext uri="{FF2B5EF4-FFF2-40B4-BE49-F238E27FC236}">
                <a16:creationId xmlns:a16="http://schemas.microsoft.com/office/drawing/2014/main" id="{E78BCBAF-A3E0-41A2-848C-C2FD11592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8821" y="1690688"/>
            <a:ext cx="3053379" cy="30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032FC-FA96-4A48-9056-7DDAAC8D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C7A9E-B5DE-4651-BB7A-CD95799EC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C83B0-7930-45B8-BEB5-83152921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9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10AD-7A45-46C1-A79B-F1ED63A5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jQuery ansprechen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D8DD9-645A-4628-88D2-0AD1ACDA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3600" b="1" dirty="0">
                <a:solidFill>
                  <a:srgbClr val="F18826"/>
                </a:solidFill>
              </a:rPr>
              <a:t>$</a:t>
            </a:r>
            <a:r>
              <a:rPr lang="de-DE" sz="3600" dirty="0"/>
              <a:t> um </a:t>
            </a:r>
            <a:r>
              <a:rPr lang="de-DE" sz="3600" dirty="0">
                <a:solidFill>
                  <a:srgbClr val="F18826"/>
                </a:solidFill>
              </a:rPr>
              <a:t>jQuery </a:t>
            </a:r>
            <a:r>
              <a:rPr lang="de-DE" sz="3600" dirty="0"/>
              <a:t>aufzurufen/anzusprechen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600" i="1" dirty="0">
                <a:solidFill>
                  <a:srgbClr val="F18826"/>
                </a:solidFill>
              </a:rPr>
              <a:t>(selector) </a:t>
            </a:r>
            <a:r>
              <a:rPr lang="de-DE" sz="3600" dirty="0"/>
              <a:t>um HTML-Elemente anzusprechen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600" dirty="0"/>
              <a:t>eine jQuery </a:t>
            </a:r>
            <a:r>
              <a:rPr lang="de-DE" sz="3600" i="1" dirty="0">
                <a:solidFill>
                  <a:srgbClr val="F18826"/>
                </a:solidFill>
              </a:rPr>
              <a:t>action( )</a:t>
            </a:r>
            <a:r>
              <a:rPr lang="de-DE" sz="3600" dirty="0"/>
              <a:t>, die ausgeführt werden soll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2D5001-E29B-46D1-8CC0-7077612D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3F631-A768-4CE6-9B6E-B6883423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Basis-Syntax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D3391C-F890-4C81-B1F9-F8AB82A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2A6A00-F406-4A70-A43C-81567F1AC871}"/>
              </a:ext>
            </a:extLst>
          </p:cNvPr>
          <p:cNvSpPr txBox="1"/>
          <p:nvPr/>
        </p:nvSpPr>
        <p:spPr>
          <a:xfrm>
            <a:off x="3538369" y="2310120"/>
            <a:ext cx="47656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F18826"/>
                </a:solidFill>
              </a:rPr>
              <a:t>$</a:t>
            </a:r>
            <a:r>
              <a:rPr lang="de-DE" sz="4400" b="1" dirty="0"/>
              <a:t>(</a:t>
            </a:r>
            <a:r>
              <a:rPr lang="de-DE" sz="4400" b="1" i="1" dirty="0">
                <a:solidFill>
                  <a:srgbClr val="33CC33"/>
                </a:solidFill>
              </a:rPr>
              <a:t>selector</a:t>
            </a:r>
            <a:r>
              <a:rPr lang="de-DE" sz="4400" b="1" dirty="0"/>
              <a:t>).</a:t>
            </a:r>
            <a:r>
              <a:rPr lang="de-DE" sz="4400" b="1" i="1" dirty="0">
                <a:solidFill>
                  <a:srgbClr val="0868AC"/>
                </a:solidFill>
              </a:rPr>
              <a:t>action</a:t>
            </a:r>
            <a:r>
              <a:rPr lang="de-DE" sz="4400" b="1" dirty="0">
                <a:solidFill>
                  <a:srgbClr val="0868AC"/>
                </a:solidFill>
              </a:rPr>
              <a:t>()</a:t>
            </a:r>
          </a:p>
          <a:p>
            <a:endParaRPr lang="de-DE" dirty="0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DDA84344-F85D-4A68-9322-675E14AFE7BF}"/>
              </a:ext>
            </a:extLst>
          </p:cNvPr>
          <p:cNvSpPr/>
          <p:nvPr/>
        </p:nvSpPr>
        <p:spPr>
          <a:xfrm rot="5400000">
            <a:off x="3643256" y="3058036"/>
            <a:ext cx="193637" cy="403412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6058D2-37E8-4D39-8E94-D1100163AB81}"/>
              </a:ext>
            </a:extLst>
          </p:cNvPr>
          <p:cNvSpPr txBox="1"/>
          <p:nvPr/>
        </p:nvSpPr>
        <p:spPr>
          <a:xfrm>
            <a:off x="838200" y="3491497"/>
            <a:ext cx="33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18826"/>
                </a:solidFill>
              </a:rPr>
              <a:t>„jetzt kommt jQuery“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33753BBD-CA40-4E1F-BD54-69A58A90F38E}"/>
              </a:ext>
            </a:extLst>
          </p:cNvPr>
          <p:cNvSpPr/>
          <p:nvPr/>
        </p:nvSpPr>
        <p:spPr>
          <a:xfrm rot="5400000">
            <a:off x="6918275" y="2460770"/>
            <a:ext cx="328575" cy="1732884"/>
          </a:xfrm>
          <a:prstGeom prst="rightBrace">
            <a:avLst>
              <a:gd name="adj1" fmla="val 19478"/>
              <a:gd name="adj2" fmla="val 50000"/>
            </a:avLst>
          </a:prstGeom>
          <a:ln w="28575">
            <a:solidFill>
              <a:srgbClr val="0868A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3CC33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53B5DF-6234-4933-85D4-C8E0A0120DF9}"/>
              </a:ext>
            </a:extLst>
          </p:cNvPr>
          <p:cNvSpPr txBox="1"/>
          <p:nvPr/>
        </p:nvSpPr>
        <p:spPr>
          <a:xfrm>
            <a:off x="3538368" y="4399770"/>
            <a:ext cx="3306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33CC33"/>
                </a:solidFill>
              </a:rPr>
              <a:t>wählt ein bestimmtes Element aus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A6842CB5-9CC8-4514-B9C3-390343E9F234}"/>
              </a:ext>
            </a:extLst>
          </p:cNvPr>
          <p:cNvSpPr/>
          <p:nvPr/>
        </p:nvSpPr>
        <p:spPr>
          <a:xfrm rot="5400000">
            <a:off x="4544332" y="2785842"/>
            <a:ext cx="965241" cy="1794735"/>
          </a:xfrm>
          <a:prstGeom prst="rightBrac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3CC33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70E742-07AB-48A6-9E2D-C5B7A2386AB3}"/>
              </a:ext>
            </a:extLst>
          </p:cNvPr>
          <p:cNvSpPr txBox="1"/>
          <p:nvPr/>
        </p:nvSpPr>
        <p:spPr>
          <a:xfrm>
            <a:off x="6551406" y="3535947"/>
            <a:ext cx="506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868AC"/>
                </a:solidFill>
              </a:rPr>
              <a:t>führt eine jQuery-Anweisung aus</a:t>
            </a:r>
          </a:p>
        </p:txBody>
      </p:sp>
    </p:spTree>
    <p:extLst>
      <p:ext uri="{BB962C8B-B14F-4D97-AF65-F5344CB8AC3E}">
        <p14:creationId xmlns:p14="http://schemas.microsoft.com/office/powerpoint/2010/main" val="108587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1A744-A381-43B7-9C60-37C4B42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document ready function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A1B09-1039-4691-9EE2-36E39893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18826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document</a:t>
            </a:r>
            <a:r>
              <a:rPr lang="en-US" dirty="0"/>
              <a:t>).</a:t>
            </a:r>
            <a:r>
              <a:rPr lang="en-US" dirty="0">
                <a:solidFill>
                  <a:srgbClr val="F18826"/>
                </a:solidFill>
              </a:rPr>
              <a:t>ready</a:t>
            </a:r>
            <a:r>
              <a:rPr lang="en-US" dirty="0"/>
              <a:t>(</a:t>
            </a:r>
            <a:r>
              <a:rPr lang="en-US" dirty="0">
                <a:solidFill>
                  <a:srgbClr val="0868AC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jQuery Methoden...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18826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0868AC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jQuery Methoden…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FF79B4-A5F0-4E43-978F-75DE297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D1FB41E-7D4B-44D7-B4F7-E94783527123}"/>
              </a:ext>
            </a:extLst>
          </p:cNvPr>
          <p:cNvSpPr/>
          <p:nvPr/>
        </p:nvSpPr>
        <p:spPr>
          <a:xfrm>
            <a:off x="7256206" y="3701845"/>
            <a:ext cx="1710813" cy="648929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ODER: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02E45C6-78C0-4322-BF33-EDDD4390E8C0}"/>
              </a:ext>
            </a:extLst>
          </p:cNvPr>
          <p:cNvCxnSpPr/>
          <p:nvPr/>
        </p:nvCxnSpPr>
        <p:spPr>
          <a:xfrm>
            <a:off x="838200" y="4026310"/>
            <a:ext cx="6418006" cy="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9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AC45B-3E3C-41A9-A6FA-9C6C6143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BCF6D-8116-4126-9C54-CF971745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Element-Selektor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sz="2800" dirty="0"/>
          </a:p>
          <a:p>
            <a:r>
              <a:rPr lang="de-DE" dirty="0"/>
              <a:t>ID-Selektor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Klassen-Selektor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F8FFD-C03D-4A51-8F17-8A325CB9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1AED6-B44A-4CB7-A812-21C50E1E10BF}"/>
              </a:ext>
            </a:extLst>
          </p:cNvPr>
          <p:cNvSpPr txBox="1"/>
          <p:nvPr/>
        </p:nvSpPr>
        <p:spPr>
          <a:xfrm>
            <a:off x="5926392" y="1897190"/>
            <a:ext cx="2684208" cy="110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2400" dirty="0"/>
              <a:t>Beispiel:</a:t>
            </a:r>
          </a:p>
          <a:p>
            <a:pPr lvl="1" algn="ctr"/>
            <a:r>
              <a:rPr lang="de-DE" sz="4000" b="1" dirty="0">
                <a:solidFill>
                  <a:srgbClr val="F18826"/>
                </a:solidFill>
              </a:rPr>
              <a:t>$</a:t>
            </a:r>
            <a:r>
              <a:rPr lang="de-DE" sz="4000" dirty="0"/>
              <a:t>("</a:t>
            </a:r>
            <a:r>
              <a:rPr lang="de-DE" sz="4000" b="1" dirty="0">
                <a:solidFill>
                  <a:srgbClr val="33CC33"/>
                </a:solidFill>
              </a:rPr>
              <a:t>p</a:t>
            </a:r>
            <a:r>
              <a:rPr lang="de-DE" sz="4000" dirty="0"/>
              <a:t>")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ADA2EF-C93A-4A78-BD6F-6674E79B7B32}"/>
              </a:ext>
            </a:extLst>
          </p:cNvPr>
          <p:cNvSpPr txBox="1"/>
          <p:nvPr/>
        </p:nvSpPr>
        <p:spPr>
          <a:xfrm>
            <a:off x="8028038" y="3225530"/>
            <a:ext cx="3161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2400" dirty="0"/>
              <a:t>Beispiel:</a:t>
            </a:r>
          </a:p>
          <a:p>
            <a:pPr lvl="1" algn="ctr"/>
            <a:r>
              <a:rPr lang="de-DE" sz="4000" b="1" dirty="0">
                <a:solidFill>
                  <a:srgbClr val="F18826"/>
                </a:solidFill>
              </a:rPr>
              <a:t>$</a:t>
            </a:r>
            <a:r>
              <a:rPr lang="de-DE" sz="4000" dirty="0"/>
              <a:t>("</a:t>
            </a:r>
            <a:r>
              <a:rPr lang="de-DE" sz="4000" b="1" dirty="0">
                <a:solidFill>
                  <a:srgbClr val="33CC33"/>
                </a:solidFill>
              </a:rPr>
              <a:t>#</a:t>
            </a:r>
            <a:r>
              <a:rPr lang="de-DE" sz="4000" b="1" dirty="0"/>
              <a:t>name</a:t>
            </a:r>
            <a:r>
              <a:rPr lang="de-DE" sz="4000" dirty="0"/>
              <a:t>")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8021CE-69D4-4130-8C9F-E62363722EC9}"/>
              </a:ext>
            </a:extLst>
          </p:cNvPr>
          <p:cNvSpPr txBox="1"/>
          <p:nvPr/>
        </p:nvSpPr>
        <p:spPr>
          <a:xfrm>
            <a:off x="5887061" y="4521731"/>
            <a:ext cx="307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2400" dirty="0"/>
              <a:t>Beispiel:</a:t>
            </a:r>
          </a:p>
          <a:p>
            <a:pPr lvl="1" algn="ctr"/>
            <a:r>
              <a:rPr lang="de-DE" sz="4000" b="1" dirty="0">
                <a:solidFill>
                  <a:srgbClr val="F18826"/>
                </a:solidFill>
              </a:rPr>
              <a:t>$</a:t>
            </a:r>
            <a:r>
              <a:rPr lang="de-DE" sz="4000" dirty="0"/>
              <a:t>("</a:t>
            </a:r>
            <a:r>
              <a:rPr lang="de-DE" sz="4000" b="1" dirty="0">
                <a:solidFill>
                  <a:srgbClr val="33CC33"/>
                </a:solidFill>
              </a:rPr>
              <a:t>.</a:t>
            </a:r>
            <a:r>
              <a:rPr lang="de-DE" sz="4000" b="1" dirty="0"/>
              <a:t>name</a:t>
            </a:r>
            <a:r>
              <a:rPr lang="de-DE" sz="4000" dirty="0"/>
              <a:t>")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86D2408-6D4A-48C2-9520-E573154C6C98}"/>
              </a:ext>
            </a:extLst>
          </p:cNvPr>
          <p:cNvCxnSpPr/>
          <p:nvPr/>
        </p:nvCxnSpPr>
        <p:spPr>
          <a:xfrm>
            <a:off x="3731342" y="2168013"/>
            <a:ext cx="3097161" cy="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8BD9606-625B-4C0E-A52F-2F4505D42FA4}"/>
              </a:ext>
            </a:extLst>
          </p:cNvPr>
          <p:cNvCxnSpPr>
            <a:cxnSpLocks/>
          </p:cNvCxnSpPr>
          <p:nvPr/>
        </p:nvCxnSpPr>
        <p:spPr>
          <a:xfrm>
            <a:off x="2829231" y="3485536"/>
            <a:ext cx="6137788" cy="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7FCD1A7-492B-4F18-9435-05D6F2E94619}"/>
              </a:ext>
            </a:extLst>
          </p:cNvPr>
          <p:cNvCxnSpPr>
            <a:cxnSpLocks/>
          </p:cNvCxnSpPr>
          <p:nvPr/>
        </p:nvCxnSpPr>
        <p:spPr>
          <a:xfrm>
            <a:off x="3559277" y="4783394"/>
            <a:ext cx="3269226" cy="0"/>
          </a:xfrm>
          <a:prstGeom prst="line">
            <a:avLst/>
          </a:prstGeom>
          <a:ln w="381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993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829</Words>
  <Application>Microsoft Office PowerPoint</Application>
  <PresentationFormat>Breitbild</PresentationFormat>
  <Paragraphs>168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Design1</vt:lpstr>
      <vt:lpstr>1_Präsentationsvorlage2016</vt:lpstr>
      <vt:lpstr>Modul 4</vt:lpstr>
      <vt:lpstr>Was ist jQuery?</vt:lpstr>
      <vt:lpstr>Geschichtliches</vt:lpstr>
      <vt:lpstr>jQuery Links</vt:lpstr>
      <vt:lpstr>Allgemeine Syntax</vt:lpstr>
      <vt:lpstr>jQuery ansprechen</vt:lpstr>
      <vt:lpstr>Basis-Syntax</vt:lpstr>
      <vt:lpstr>document ready function</vt:lpstr>
      <vt:lpstr>Selektoren</vt:lpstr>
      <vt:lpstr>Events (1)</vt:lpstr>
      <vt:lpstr>Events (2)</vt:lpstr>
      <vt:lpstr>Methoden zur DOM Manipulation (1)</vt:lpstr>
      <vt:lpstr>Methoden zur DOM Manipulation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50</cp:revision>
  <dcterms:created xsi:type="dcterms:W3CDTF">2017-12-22T08:46:05Z</dcterms:created>
  <dcterms:modified xsi:type="dcterms:W3CDTF">2018-04-26T08:48:32Z</dcterms:modified>
</cp:coreProperties>
</file>