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826"/>
    <a:srgbClr val="0000FF"/>
    <a:srgbClr val="2D497A"/>
    <a:srgbClr val="33CC33"/>
    <a:srgbClr val="08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9856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3CFAA-54EB-4B23-B4B0-5665F0F63584}" type="datetimeFigureOut">
              <a:rPr lang="de-DE" smtClean="0"/>
              <a:t>06.04.2018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8149-AC4F-4911-B7DB-71866ACDFF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773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Erfunden 2010 vom jQuery Team rund um Jon Resig</a:t>
            </a:r>
          </a:p>
          <a:p>
            <a:r>
              <a:rPr lang="de-DE" dirty="0"/>
              <a:t>• Erste Alpha-Version erschien in Oktober 2010</a:t>
            </a:r>
          </a:p>
          <a:p>
            <a:r>
              <a:rPr lang="de-DE" dirty="0"/>
              <a:t>• Beta 1 erschien im Juni 2011</a:t>
            </a:r>
          </a:p>
          <a:p>
            <a:r>
              <a:rPr lang="de-DE" dirty="0"/>
              <a:t>• Version 1.0 erschien im November 2011</a:t>
            </a:r>
          </a:p>
          <a:p>
            <a:r>
              <a:rPr lang="de-DE" dirty="0"/>
              <a:t>• Aktuelle Version: 1.4.5</a:t>
            </a:r>
          </a:p>
          <a:p>
            <a:r>
              <a:rPr lang="de-DE" dirty="0"/>
              <a:t>• Neu: jQuery Mobile Download Builder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6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die Developer-Tools der Browser können inzwischen beim anfänglichen Testen helfen.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80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* Im Link von der jQuery mobile-Seite ist [version] mit der zu verwendenden Versionsnummer zu ersetzen. Das gilt sowohl für die jQuery mobile-Links, als auch für jQuery, das auch eingebunden werden muss. JQuery mobile funktioniert allerdings nicht mehr mit den neuesten jQuery-Versionen!</a:t>
            </a:r>
          </a:p>
          <a:p>
            <a:r>
              <a:rPr lang="de-DE" dirty="0"/>
              <a:t>** Daher </a:t>
            </a:r>
            <a:r>
              <a:rPr lang="de-DE" b="1" dirty="0"/>
              <a:t>jQuery 1.8.1 – 2.1.1 </a:t>
            </a:r>
            <a:r>
              <a:rPr lang="de-DE" dirty="0"/>
              <a:t>für jQuery mobile-Anwendungen verwenden!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622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[version] mit gewünschter Versionsnummer ersetzen!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34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Die Seite wird in ein &lt;div&gt; verpackt, das die data-role „page“ erhält. Darin befinden sich drei Abschnitte; header, content und footer. Diese können beliebig befüllt werden.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data-role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Von/für jQuery mobile erstelltes Attribut. jQuery verwendet Data- („data dash“) Attribute, um darüber das Styling zuzuordnen.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page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Die Rolle „page“ wird dem &lt;div&gt; zugeordnet, das die gesamte Seite umschließt.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header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In diesen Abschnitt kommen Überschrift und Navigation der Seite.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main/ui-content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Dieser Abschnitt ist für den eigentlichen Inhalt („content“) der Seite gedacht.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footer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dirty="0"/>
              <a:t>Selbsterklärend: Dieser Abschnitt ist für den Footer gedacht.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2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Mittels data- werden eigene Attribute zugewiesen. Mit data-role werden die „Rollen“ festgelegt, die die einzelnen HTML-Elemente spielen sollen.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89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&lt;div data-role="page" data-title="Mein Titel"&gt;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58149-AC4F-4911-B7DB-71866ACDFF71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39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hemeroller.jquerymobi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querymobile.com/browser-support/1.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bilexweb.com/emulato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jQuery mobile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E6ABC-A501-4DF2-BB9E-9C3F9AEE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data-role Übersicht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91FAEDE-C012-4A2E-96EA-B15FFA99A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45149"/>
              </p:ext>
            </p:extLst>
          </p:nvPr>
        </p:nvGraphicFramePr>
        <p:xfrm>
          <a:off x="838200" y="1535430"/>
          <a:ext cx="1051560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344718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8130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data-role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2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2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collapsible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Zusammenklappbares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71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collapsibleset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Zusammenklappbare Panels (Accordion)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38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controlgroup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Steuerungselemente in &lt;fieldset&gt; oder &lt;div&gt;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1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dialog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84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footer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Footer-Bereich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76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Überschrift- und Navbar-Bereich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6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listview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Listenansicht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60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navbar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Navigationsleiste (meist in header oder footer)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98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umschließt die Seite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1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Popup-Widget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76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slider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Slider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969743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B2F32-858A-4A64-9708-6E3DBBC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66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5372B2-2985-4658-A4F7-1FE3FC02E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7" y="779360"/>
            <a:ext cx="10266946" cy="5576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0A610EE-F120-465E-B471-0DD32B39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7FB066-A95A-4BB9-A7C9-D1300C7E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99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C27E3-2FA7-4D8F-85C4-5169F9ED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Multi-Page 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C8991A-DBE3-4883-A2BD-6516153DE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034"/>
            <a:ext cx="7459579" cy="472502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3C4974-516B-4DCE-96E8-6C974854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606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F818D-3064-45C7-A72D-52B3EA9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2CE35-CAAB-47B7-95FB-0591FD45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Existiert ein Wert für data-title, dann wird dieser für den Titel der Seite verwendet.*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Existiert kein Wert für data-title, dann wird der Inhalt des Headers (data-role="header") verwendet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Existiert weder ein Wert für data-title noch ein Header, wird der Inhalt von &lt;title&gt; des HTML-Dokumentes verwendet.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D5A565-E6EE-4F59-A2E4-68CB30D6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6496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2BDA7-42E3-404E-B29A-170379F0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651D0-CC56-4D36-81C9-AA0E7638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Elemente werden über ein Thema dargestellt</a:t>
            </a:r>
          </a:p>
          <a:p>
            <a:r>
              <a:rPr lang="de-DE" dirty="0"/>
              <a:t>JQuery Mobile wird mit einem Default-Theme ausgeliefert</a:t>
            </a:r>
          </a:p>
          <a:p>
            <a:r>
              <a:rPr lang="de-DE" dirty="0"/>
              <a:t>Jedes Theme ist in "Swatches" unterteilt</a:t>
            </a:r>
          </a:p>
          <a:p>
            <a:r>
              <a:rPr lang="de-DE" dirty="0"/>
              <a:t>Absprechbar über data-theme="[gewünschter Buchstabe]"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F93C49-702B-494F-ADC7-D175AF93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49E641-B504-4B10-AD50-E5204303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90" y="4060326"/>
            <a:ext cx="4806619" cy="21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A5E76-89F6-4CA0-AC75-C6C1B8F6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Theme-Roller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E2F1-77AB-4433-BDE9-43AC9FBC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Online-Tool zum erstellen eigener Themes</a:t>
            </a:r>
          </a:p>
          <a:p>
            <a:pPr>
              <a:lnSpc>
                <a:spcPct val="150000"/>
              </a:lnSpc>
            </a:pPr>
            <a:r>
              <a:rPr lang="de-DE" dirty="0"/>
              <a:t>Bis zu 26 „Swatches“ (A bis Z)</a:t>
            </a:r>
          </a:p>
          <a:p>
            <a:pPr>
              <a:lnSpc>
                <a:spcPct val="150000"/>
              </a:lnSpc>
            </a:pPr>
            <a:r>
              <a:rPr lang="de-DE" dirty="0"/>
              <a:t>Resultate können als </a:t>
            </a:r>
            <a:r>
              <a:rPr lang="de-DE" dirty="0" err="1"/>
              <a:t>zip</a:t>
            </a:r>
            <a:r>
              <a:rPr lang="de-DE" dirty="0"/>
              <a:t>-File heruntergeladen oder per Link im Netz geteilt werden</a:t>
            </a:r>
          </a:p>
          <a:p>
            <a:pPr>
              <a:lnSpc>
                <a:spcPct val="150000"/>
              </a:lnSpc>
            </a:pPr>
            <a:r>
              <a:rPr lang="de-DE" dirty="0"/>
              <a:t>Bereits erstellte Themes können importiert und bearbeitet werden</a:t>
            </a:r>
          </a:p>
          <a:p>
            <a:pPr>
              <a:lnSpc>
                <a:spcPct val="150000"/>
              </a:lnSpc>
            </a:pPr>
            <a:r>
              <a:rPr lang="de-DE" dirty="0">
                <a:hlinkClick r:id="rId2"/>
              </a:rPr>
              <a:t>http://themeroller.jquerymobile.com/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DFB742-7FCE-49CE-9104-A4207454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7A503F-E15B-4AF9-BEB8-75885FDD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932" y="1127125"/>
            <a:ext cx="43434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A5390-883B-4780-B6B1-A10ADC33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jQuery mobile?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767E0-2A76-4EF1-A03C-F0170D6A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 JavaScript-UI-Framework für mobile Websites</a:t>
            </a:r>
          </a:p>
          <a:p>
            <a:r>
              <a:rPr lang="de-DE" dirty="0"/>
              <a:t>Touch-optimiert</a:t>
            </a:r>
          </a:p>
          <a:p>
            <a:r>
              <a:rPr lang="de-DE" dirty="0"/>
              <a:t>Baut auf JQuery auf</a:t>
            </a:r>
          </a:p>
          <a:p>
            <a:r>
              <a:rPr lang="de-DE" dirty="0"/>
              <a:t>Setzt HTML5- und CSS3-Funktionen ein</a:t>
            </a:r>
          </a:p>
          <a:p>
            <a:r>
              <a:rPr lang="de-DE" dirty="0"/>
              <a:t>Plattformunabhängig</a:t>
            </a:r>
          </a:p>
          <a:p>
            <a:pPr lvl="1"/>
            <a:r>
              <a:rPr lang="de-DE" dirty="0"/>
              <a:t>Windows Phone</a:t>
            </a:r>
          </a:p>
          <a:p>
            <a:pPr lvl="1"/>
            <a:r>
              <a:rPr lang="de-DE" dirty="0"/>
              <a:t>Apple iOS</a:t>
            </a:r>
          </a:p>
          <a:p>
            <a:pPr lvl="1"/>
            <a:r>
              <a:rPr lang="de-DE" dirty="0"/>
              <a:t>Android</a:t>
            </a:r>
          </a:p>
          <a:p>
            <a:pPr lvl="1"/>
            <a:r>
              <a:rPr lang="de-DE" dirty="0"/>
              <a:t>BlackBerry/Symbian/Palm webOS/Samsung bada/Meego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DCA68-457D-401A-A869-1476169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2F04A7-1375-42E7-8335-0B22AE98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819" y="2907506"/>
            <a:ext cx="3924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03761-8EE6-46FF-A14E-B95AF7D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2EBAF-5296-4A42-ABB7-9DAF8B741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Cross platform, cross device und cross Browser</a:t>
            </a:r>
          </a:p>
          <a:p>
            <a:pPr>
              <a:lnSpc>
                <a:spcPct val="150000"/>
              </a:lnSpc>
            </a:pPr>
            <a:r>
              <a:rPr lang="de-DE" dirty="0"/>
              <a:t>UI optimiert für Touch-Geräte</a:t>
            </a:r>
          </a:p>
          <a:p>
            <a:pPr>
              <a:lnSpc>
                <a:spcPct val="150000"/>
              </a:lnSpc>
            </a:pPr>
            <a:r>
              <a:rPr lang="de-DE" dirty="0"/>
              <a:t>Theme- und benutzerdefiniertes Design</a:t>
            </a:r>
          </a:p>
          <a:p>
            <a:pPr>
              <a:lnSpc>
                <a:spcPct val="150000"/>
              </a:lnSpc>
            </a:pPr>
            <a:r>
              <a:rPr lang="de-DE" dirty="0"/>
              <a:t>Nur semantischer HTML5-Code notwendig – kein JavaScript-, CSS- oder API-Wissen erforderlich!</a:t>
            </a:r>
          </a:p>
          <a:p>
            <a:pPr>
              <a:lnSpc>
                <a:spcPct val="150000"/>
              </a:lnSpc>
            </a:pPr>
            <a:r>
              <a:rPr lang="de-DE" dirty="0"/>
              <a:t>AJAX lädt automatisch dynamisch Inhalt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CCF580-A83E-45F3-950A-F78B9050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4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FB9A8-3E6F-4B14-AEB8-52E9C318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jQuery mobile NICHT?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B6C0EC-7E8F-4E7F-AA90-A6AF572A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jQuery Mobile ist keine JQuery-Alternative für mobile Browser!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kein SDK für Apps!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kein Framework für JavaScript Liebhaber!</a:t>
            </a:r>
          </a:p>
          <a:p>
            <a:pPr>
              <a:lnSpc>
                <a:spcPct val="150000"/>
              </a:lnSpc>
            </a:pPr>
            <a:r>
              <a:rPr lang="de-DE" dirty="0"/>
              <a:t>JQuery Mobile ist nicht die ultimative Lösung für mobile Webseiten und Applikationen!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79A4BC-CFED-4890-A2E1-C671694D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57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072B2-76C6-4067-8A2D-4E42B1B3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Browser Support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289DCF-390E-4D25-8039-5F1BC50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Browsersupport in 3 Abstufungen:</a:t>
            </a:r>
          </a:p>
          <a:p>
            <a:pPr>
              <a:lnSpc>
                <a:spcPct val="150000"/>
              </a:lnSpc>
            </a:pPr>
            <a:r>
              <a:rPr lang="de-DE" dirty="0"/>
              <a:t>A (full)</a:t>
            </a:r>
          </a:p>
          <a:p>
            <a:pPr>
              <a:lnSpc>
                <a:spcPct val="150000"/>
              </a:lnSpc>
            </a:pPr>
            <a:r>
              <a:rPr lang="de-DE" dirty="0"/>
              <a:t>B (full minus Ajax)</a:t>
            </a:r>
          </a:p>
          <a:p>
            <a:pPr>
              <a:lnSpc>
                <a:spcPct val="150000"/>
              </a:lnSpc>
            </a:pPr>
            <a:r>
              <a:rPr lang="de-DE" dirty="0"/>
              <a:t>C (basic HTML)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Übersicht Browser Support: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http://jquerymobile.com/browser-support/1.4/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084763-F31E-421E-B2DA-A6F5F88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43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DFD4E-5FFE-4C69-B85E-3134BC2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D3A97-BBBD-40ED-B058-DFBABD73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505589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Emulatoren ersetzen NICHT das Testen auf physischen Geräten, sind aber hilfreich, um sich einen ersten Überblick zu verschaffen.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Emulatoren: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http://www.mobilexweb.com/emulators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9489DA-BECA-4C20-8A11-BFC4AC38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6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081A08-CA89-4DB7-BFBF-849C9B2A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58" y="1690688"/>
            <a:ext cx="6010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42261-A665-4B37-AA79-644774D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jQuery mobile einbinden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83170-5A30-484D-A5B1-CABAE9A95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&lt;link </a:t>
            </a:r>
            <a:r>
              <a:rPr lang="en-US" sz="2000" dirty="0">
                <a:solidFill>
                  <a:srgbClr val="FF0000"/>
                </a:solidFill>
              </a:rPr>
              <a:t>rel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"stylesheet"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href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"https://code.jquery.com/mobile/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/jquery.mobile-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.min.css"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"https://code.jquery.com/jquery-</a:t>
            </a:r>
            <a:r>
              <a:rPr lang="en-US" sz="2000" b="1" dirty="0">
                <a:solidFill>
                  <a:srgbClr val="0000FF"/>
                </a:solidFill>
              </a:rPr>
              <a:t>1.11.1</a:t>
            </a:r>
            <a:r>
              <a:rPr lang="en-US" sz="2000" dirty="0">
                <a:solidFill>
                  <a:srgbClr val="0000FF"/>
                </a:solidFill>
              </a:rPr>
              <a:t>.min.js"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&lt;script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00FF"/>
                </a:solidFill>
              </a:rPr>
              <a:t>"https://code.jquery.com/mobile/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/jquery.mobile-</a:t>
            </a:r>
            <a:r>
              <a:rPr lang="en-US" sz="2000" b="1" dirty="0">
                <a:solidFill>
                  <a:srgbClr val="0000FF"/>
                </a:solidFill>
              </a:rPr>
              <a:t>1.4.5</a:t>
            </a:r>
            <a:r>
              <a:rPr lang="en-US" sz="2000" dirty="0">
                <a:solidFill>
                  <a:srgbClr val="0000FF"/>
                </a:solidFill>
              </a:rPr>
              <a:t>.min.js"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&gt;&lt;/script&gt;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   </a:t>
            </a:r>
          </a:p>
          <a:p>
            <a:pPr marL="0" indent="0">
              <a:buNone/>
            </a:pPr>
            <a:r>
              <a:rPr lang="de-DE" dirty="0"/>
              <a:t>       - Versionsnummer einsetzen*</a:t>
            </a:r>
          </a:p>
          <a:p>
            <a:pPr marL="0" indent="0">
              <a:buNone/>
            </a:pPr>
            <a:r>
              <a:rPr lang="de-DE" dirty="0"/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       - jQuery Version beachten! **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CD92B8-8A85-4C57-BBBB-DC3CF4CD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7</a:t>
            </a:fld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5C92F28-B37E-49EA-BAC3-CE917D2507FE}"/>
              </a:ext>
            </a:extLst>
          </p:cNvPr>
          <p:cNvSpPr/>
          <p:nvPr/>
        </p:nvSpPr>
        <p:spPr>
          <a:xfrm rot="16200000">
            <a:off x="938462" y="4104000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3A27726B-5489-454D-A9D8-3B06CF32DAC4}"/>
              </a:ext>
            </a:extLst>
          </p:cNvPr>
          <p:cNvSpPr/>
          <p:nvPr/>
        </p:nvSpPr>
        <p:spPr>
          <a:xfrm>
            <a:off x="7239000" y="1433805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F0D9CF18-F05E-4F70-A8AE-749192A2E1FA}"/>
              </a:ext>
            </a:extLst>
          </p:cNvPr>
          <p:cNvSpPr/>
          <p:nvPr/>
        </p:nvSpPr>
        <p:spPr>
          <a:xfrm>
            <a:off x="9296400" y="1433805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39D488B8-BE9F-419F-A91F-BFDA0CD72CD7}"/>
              </a:ext>
            </a:extLst>
          </p:cNvPr>
          <p:cNvSpPr/>
          <p:nvPr/>
        </p:nvSpPr>
        <p:spPr>
          <a:xfrm rot="10800000">
            <a:off x="5626768" y="2955758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7C90AFAC-9D89-442E-9FE3-B835251A66DC}"/>
              </a:ext>
            </a:extLst>
          </p:cNvPr>
          <p:cNvSpPr/>
          <p:nvPr/>
        </p:nvSpPr>
        <p:spPr>
          <a:xfrm rot="10800000">
            <a:off x="7708232" y="2955757"/>
            <a:ext cx="469232" cy="391820"/>
          </a:xfrm>
          <a:prstGeom prst="downArrow">
            <a:avLst/>
          </a:prstGeom>
          <a:solidFill>
            <a:srgbClr val="FFC000"/>
          </a:solidFill>
          <a:ln w="38100">
            <a:solidFill>
              <a:srgbClr val="F18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B1C442C-2B59-4884-BB47-6E9960408503}"/>
              </a:ext>
            </a:extLst>
          </p:cNvPr>
          <p:cNvSpPr/>
          <p:nvPr/>
        </p:nvSpPr>
        <p:spPr>
          <a:xfrm rot="16200000">
            <a:off x="938462" y="5004000"/>
            <a:ext cx="469232" cy="39182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25AB8FA6-2C25-4D8C-80B7-3C7E71E83266}"/>
              </a:ext>
            </a:extLst>
          </p:cNvPr>
          <p:cNvSpPr/>
          <p:nvPr/>
        </p:nvSpPr>
        <p:spPr>
          <a:xfrm rot="5400000">
            <a:off x="8138758" y="2223147"/>
            <a:ext cx="469232" cy="39182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20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64E1-2123-412A-969E-A61C391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Basis-Template &lt;head&gt;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365C8-D7EE-4D77-B03C-74F02AA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8</a:t>
            </a:fld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3E53F-27FB-4991-9662-34B59197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45" y="2176859"/>
            <a:ext cx="108965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&amp;quot"/>
              </a:rPr>
              <a:t>&lt;!doctype html&gt;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&lt;head&gt;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&lt;title&gt;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Page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&lt;/title&gt;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&lt;meta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name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"viewport"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content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"width=device-width, initial-scale=1"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&lt;link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rel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"stylesheet"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href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"https://code.jquery.com/mobile/[version]/jquery.mobile-[version].min.css"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&lt;script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src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"https://code.jquery.com/jquery-[version].min.js"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&gt;&lt;/script&gt;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&lt;script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src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"https://code.jquery.com/mobile/[version]/jquery.mobile-[version].min.js"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&gt;&lt;/script&gt;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&lt;/html&gt;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7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64E1-2123-412A-969E-A61C391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Basis-Template &lt;body&gt;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C365C8-D7EE-4D77-B03C-74F02AA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9</a:t>
            </a:fld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733E53F-27FB-4991-9662-34B59197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2"/>
            <a:ext cx="4138056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&lt;body&gt;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"page"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"header"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&lt;h1&gt;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Title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&lt;/h1&gt;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/header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"main"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"ui-content"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&lt;p&gt;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Hello world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&lt;/p&gt;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/content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&lt;div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&amp;quot"/>
              </a:rPr>
              <a:t>data-role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&amp;quot"/>
              </a:rPr>
              <a:t>"footer"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        &lt;h4&gt;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&amp;quot"/>
              </a:rPr>
              <a:t>My Footer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&lt;/h4&gt;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     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/footer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&lt;/div&gt;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999988"/>
                </a:solidFill>
                <a:effectLst/>
                <a:latin typeface="&amp;quot"/>
              </a:rPr>
              <a:t>&lt;!-- /page --&gt;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&amp;quot"/>
              </a:rPr>
              <a:t>&lt;/body&gt;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71966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984</Words>
  <Application>Microsoft Office PowerPoint</Application>
  <PresentationFormat>Breitbild</PresentationFormat>
  <Paragraphs>166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&amp;quot</vt:lpstr>
      <vt:lpstr>Arial</vt:lpstr>
      <vt:lpstr>Calibri</vt:lpstr>
      <vt:lpstr>Calibri Light</vt:lpstr>
      <vt:lpstr>Design1</vt:lpstr>
      <vt:lpstr>1_Präsentationsvorlage2016</vt:lpstr>
      <vt:lpstr>Modul 2</vt:lpstr>
      <vt:lpstr>Was ist jQuery mobile?</vt:lpstr>
      <vt:lpstr>Features</vt:lpstr>
      <vt:lpstr>Was ist jQuery mobile NICHT?</vt:lpstr>
      <vt:lpstr>Browser Support</vt:lpstr>
      <vt:lpstr>Testen</vt:lpstr>
      <vt:lpstr>jQuery mobile einbinden</vt:lpstr>
      <vt:lpstr>Basis-Template &lt;head&gt;</vt:lpstr>
      <vt:lpstr>Basis-Template &lt;body&gt;</vt:lpstr>
      <vt:lpstr>data-role Übersicht</vt:lpstr>
      <vt:lpstr>Ablauf</vt:lpstr>
      <vt:lpstr>Multi-Page Struktur</vt:lpstr>
      <vt:lpstr>Seitentitel</vt:lpstr>
      <vt:lpstr>Themes</vt:lpstr>
      <vt:lpstr>Theme-Roller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72</cp:revision>
  <dcterms:created xsi:type="dcterms:W3CDTF">2017-12-22T08:46:05Z</dcterms:created>
  <dcterms:modified xsi:type="dcterms:W3CDTF">2018-04-06T15:05:54Z</dcterms:modified>
</cp:coreProperties>
</file>