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 id="2147483854" r:id="rId2"/>
  </p:sldMasterIdLst>
  <p:notesMasterIdLst>
    <p:notesMasterId r:id="rId46"/>
  </p:notesMasterIdLst>
  <p:sldIdLst>
    <p:sldId id="269" r:id="rId3"/>
    <p:sldId id="287" r:id="rId4"/>
    <p:sldId id="286" r:id="rId5"/>
    <p:sldId id="257" r:id="rId6"/>
    <p:sldId id="259" r:id="rId7"/>
    <p:sldId id="258" r:id="rId8"/>
    <p:sldId id="260" r:id="rId9"/>
    <p:sldId id="261" r:id="rId10"/>
    <p:sldId id="262" r:id="rId11"/>
    <p:sldId id="263" r:id="rId12"/>
    <p:sldId id="285" r:id="rId13"/>
    <p:sldId id="264" r:id="rId14"/>
    <p:sldId id="270" r:id="rId15"/>
    <p:sldId id="284" r:id="rId16"/>
    <p:sldId id="295" r:id="rId17"/>
    <p:sldId id="298" r:id="rId18"/>
    <p:sldId id="267" r:id="rId19"/>
    <p:sldId id="268" r:id="rId20"/>
    <p:sldId id="283" r:id="rId21"/>
    <p:sldId id="289" r:id="rId22"/>
    <p:sldId id="266" r:id="rId23"/>
    <p:sldId id="277" r:id="rId24"/>
    <p:sldId id="282" r:id="rId25"/>
    <p:sldId id="279" r:id="rId26"/>
    <p:sldId id="491" r:id="rId27"/>
    <p:sldId id="492" r:id="rId28"/>
    <p:sldId id="493" r:id="rId29"/>
    <p:sldId id="508" r:id="rId30"/>
    <p:sldId id="494" r:id="rId31"/>
    <p:sldId id="495" r:id="rId32"/>
    <p:sldId id="496" r:id="rId33"/>
    <p:sldId id="497" r:id="rId34"/>
    <p:sldId id="498" r:id="rId35"/>
    <p:sldId id="499" r:id="rId36"/>
    <p:sldId id="500" r:id="rId37"/>
    <p:sldId id="501" r:id="rId38"/>
    <p:sldId id="502" r:id="rId39"/>
    <p:sldId id="265" r:id="rId40"/>
    <p:sldId id="503" r:id="rId41"/>
    <p:sldId id="504" r:id="rId42"/>
    <p:sldId id="505" r:id="rId43"/>
    <p:sldId id="506" r:id="rId44"/>
    <p:sldId id="507" r:id="rId4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16904F2A-36A3-4170-898E-D082950CA4FD}">
          <p14:sldIdLst>
            <p14:sldId id="269"/>
          </p14:sldIdLst>
        </p14:section>
        <p14:section name="Zusammenfassungsabschnitt" id="{7F4E5E82-252E-46E7-B102-7F511024034B}">
          <p14:sldIdLst>
            <p14:sldId id="287"/>
          </p14:sldIdLst>
        </p14:section>
        <p14:section name="GRUNDLAGEN" id="{17A8D9E5-6B34-4AEC-8F92-F1DF56107FA1}">
          <p14:sldIdLst>
            <p14:sldId id="286"/>
            <p14:sldId id="257"/>
            <p14:sldId id="259"/>
            <p14:sldId id="258"/>
          </p14:sldIdLst>
        </p14:section>
        <p14:section name="SYNTAX" id="{11067689-BF1B-4C5D-85E2-9B6A51243750}">
          <p14:sldIdLst>
            <p14:sldId id="260"/>
            <p14:sldId id="261"/>
            <p14:sldId id="262"/>
            <p14:sldId id="263"/>
          </p14:sldIdLst>
        </p14:section>
        <p14:section name="SELEKTOREN" id="{7CD3E9A2-8ABD-48E9-8ACF-1A4BC8044D26}">
          <p14:sldIdLst>
            <p14:sldId id="285"/>
            <p14:sldId id="264"/>
            <p14:sldId id="270"/>
          </p14:sldIdLst>
        </p14:section>
        <p14:section name="METHODEN" id="{E7670B9E-E3BF-48AC-9C54-AB9F4A8AD3C5}">
          <p14:sldIdLst>
            <p14:sldId id="284"/>
            <p14:sldId id="295"/>
            <p14:sldId id="298"/>
            <p14:sldId id="267"/>
            <p14:sldId id="268"/>
          </p14:sldIdLst>
        </p14:section>
        <p14:section name="EVENTS" id="{E7D72E3D-3A2E-46F8-B2B4-8ABC062F3E8D}">
          <p14:sldIdLst>
            <p14:sldId id="283"/>
            <p14:sldId id="289"/>
            <p14:sldId id="266"/>
            <p14:sldId id="277"/>
          </p14:sldIdLst>
        </p14:section>
        <p14:section name="EFFEKTE" id="{F005FDDD-0407-4D72-B456-E4FBEC7DA4CA}">
          <p14:sldIdLst>
            <p14:sldId id="282"/>
            <p14:sldId id="279"/>
          </p14:sldIdLst>
        </p14:section>
        <p14:section name="JQUERY UI" id="{DE7C60F4-F5C1-401F-B75D-CBFD0FB1C75E}">
          <p14:sldIdLst>
            <p14:sldId id="491"/>
            <p14:sldId id="492"/>
            <p14:sldId id="493"/>
          </p14:sldIdLst>
        </p14:section>
        <p14:section name="JQUERY MOBILE" id="{207DF10C-5144-4F8B-9DD9-3B84E0B0EE75}">
          <p14:sldIdLst>
            <p14:sldId id="508"/>
            <p14:sldId id="494"/>
            <p14:sldId id="495"/>
            <p14:sldId id="496"/>
            <p14:sldId id="497"/>
            <p14:sldId id="498"/>
            <p14:sldId id="499"/>
            <p14:sldId id="500"/>
            <p14:sldId id="501"/>
            <p14:sldId id="502"/>
            <p14:sldId id="265"/>
            <p14:sldId id="503"/>
            <p14:sldId id="504"/>
            <p14:sldId id="505"/>
            <p14:sldId id="506"/>
            <p14:sldId id="50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868AC"/>
    <a:srgbClr val="F18826"/>
    <a:srgbClr val="2D49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9856" autoAdjust="0"/>
  </p:normalViewPr>
  <p:slideViewPr>
    <p:cSldViewPr snapToGrid="0">
      <p:cViewPr varScale="1">
        <p:scale>
          <a:sx n="60" d="100"/>
          <a:sy n="60" d="100"/>
        </p:scale>
        <p:origin x="1550" y="53"/>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3CFAA-54EB-4B23-B4B0-5665F0F63584}" type="datetimeFigureOut">
              <a:rPr lang="de-DE" smtClean="0"/>
              <a:t>26.03.2019</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58149-AC4F-4911-B7DB-71866ACDFF71}" type="slidenum">
              <a:rPr lang="de-DE" smtClean="0"/>
              <a:t>‹Nr.›</a:t>
            </a:fld>
            <a:endParaRPr lang="de-DE" dirty="0"/>
          </a:p>
        </p:txBody>
      </p:sp>
    </p:spTree>
    <p:extLst>
      <p:ext uri="{BB962C8B-B14F-4D97-AF65-F5344CB8AC3E}">
        <p14:creationId xmlns:p14="http://schemas.microsoft.com/office/powerpoint/2010/main" val="241773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i="0" u="none" strike="noStrike" kern="1200" dirty="0">
                <a:solidFill>
                  <a:schemeClr val="tx1"/>
                </a:solidFill>
                <a:effectLst/>
                <a:latin typeface="+mn-lt"/>
                <a:ea typeface="+mn-ea"/>
                <a:cs typeface="+mn-cs"/>
              </a:rPr>
              <a:t>https://ppedv.de/Schulung/Kurse/jQueryMobileGrundlagen-Einstieg-Navigation-Layout-Forms-API-Kurs-Schulung-Seminar-Training</a:t>
            </a:r>
          </a:p>
          <a:p>
            <a:r>
              <a:rPr lang="de-DE" sz="1200" b="1" i="0" u="none" strike="noStrike" kern="1200" dirty="0" err="1">
                <a:solidFill>
                  <a:schemeClr val="tx1"/>
                </a:solidFill>
                <a:effectLst/>
                <a:latin typeface="+mn-lt"/>
                <a:ea typeface="+mn-ea"/>
                <a:cs typeface="+mn-cs"/>
              </a:rPr>
              <a:t>jQuery</a:t>
            </a:r>
            <a:r>
              <a:rPr lang="de-DE" sz="1200" b="1" i="0" u="none" strike="noStrike" kern="1200" dirty="0">
                <a:solidFill>
                  <a:schemeClr val="tx1"/>
                </a:solidFill>
                <a:effectLst/>
                <a:latin typeface="+mn-lt"/>
                <a:ea typeface="+mn-ea"/>
                <a:cs typeface="+mn-cs"/>
              </a:rPr>
              <a:t> - Grundlagen</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Was ist das jQuery-Framework?</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jQuery downloaden und einbinden</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Allgemeine Syntax</a:t>
            </a:r>
          </a:p>
          <a:p>
            <a:r>
              <a:rPr lang="de-DE" sz="1200" b="1" i="0" u="none" strike="noStrike" kern="1200" dirty="0">
                <a:solidFill>
                  <a:schemeClr val="tx1"/>
                </a:solidFill>
                <a:effectLst/>
                <a:latin typeface="+mn-lt"/>
                <a:ea typeface="+mn-ea"/>
                <a:cs typeface="+mn-cs"/>
              </a:rPr>
              <a:t>jQuery - Selektoren</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Basis-, Attribut- und Form-Selektoren</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Filter</a:t>
            </a:r>
          </a:p>
          <a:p>
            <a:r>
              <a:rPr lang="de-DE" sz="1200" b="1" i="0" u="none" strike="noStrike" kern="1200" dirty="0">
                <a:solidFill>
                  <a:schemeClr val="tx1"/>
                </a:solidFill>
                <a:effectLst/>
                <a:latin typeface="+mn-lt"/>
                <a:ea typeface="+mn-ea"/>
                <a:cs typeface="+mn-cs"/>
              </a:rPr>
              <a:t>jQuery - Methoden</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DOM-Navigation und Manipulation</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Attribute abfragen und verändern</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CSS-Methoden</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AJAX-Methoden</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Eigene jQuery-Methoden erstellen</a:t>
            </a:r>
          </a:p>
          <a:p>
            <a:r>
              <a:rPr lang="de-DE" sz="1200" b="1" i="0" u="none" strike="noStrike" kern="1200" dirty="0">
                <a:solidFill>
                  <a:schemeClr val="tx1"/>
                </a:solidFill>
                <a:effectLst/>
                <a:latin typeface="+mn-lt"/>
                <a:ea typeface="+mn-ea"/>
                <a:cs typeface="+mn-cs"/>
              </a:rPr>
              <a:t>jQuery - Events</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Document-Loading</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Maus &amp; Tastatur</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Formulare</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Browser</a:t>
            </a:r>
          </a:p>
          <a:p>
            <a:r>
              <a:rPr lang="de-DE" sz="1200" b="1" i="0" u="none" strike="noStrike" kern="1200" dirty="0">
                <a:solidFill>
                  <a:schemeClr val="tx1"/>
                </a:solidFill>
                <a:effectLst/>
                <a:latin typeface="+mn-lt"/>
                <a:ea typeface="+mn-ea"/>
                <a:cs typeface="+mn-cs"/>
              </a:rPr>
              <a:t>jQuery – Effekte</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Fade-In und Fade-Out</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Sliding</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Animationen</a:t>
            </a:r>
          </a:p>
          <a:p>
            <a:r>
              <a:rPr lang="de-DE" sz="1200" b="1" i="0" u="none" strike="noStrike" kern="1200" dirty="0">
                <a:solidFill>
                  <a:schemeClr val="tx1"/>
                </a:solidFill>
                <a:effectLst/>
                <a:latin typeface="+mn-lt"/>
                <a:ea typeface="+mn-ea"/>
                <a:cs typeface="+mn-cs"/>
              </a:rPr>
              <a:t>jQuery UI</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Widgets </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Interactions </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Effekte</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API</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Themes</a:t>
            </a:r>
          </a:p>
          <a:p>
            <a:r>
              <a:rPr lang="de-DE" sz="1200" b="1" i="0" u="none" strike="noStrike" kern="1200" dirty="0">
                <a:solidFill>
                  <a:schemeClr val="tx1"/>
                </a:solidFill>
                <a:effectLst/>
                <a:latin typeface="+mn-lt"/>
                <a:ea typeface="+mn-ea"/>
                <a:cs typeface="+mn-cs"/>
              </a:rPr>
              <a:t>jQuery Mobile</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Multipage-Dokumente</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Interne, externe und Spezial-Links</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Page-Typen </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Themes</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Nav- und Toolbars</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Touch-optimierte Formulare</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Listen-Typen</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Responsive Tabellen</a:t>
            </a:r>
            <a:br>
              <a:rPr lang="de-DE" sz="1200" b="0" i="0" u="none" strike="noStrike" kern="1200" dirty="0">
                <a:solidFill>
                  <a:schemeClr val="tx1"/>
                </a:solidFill>
                <a:effectLst/>
                <a:latin typeface="+mn-lt"/>
                <a:ea typeface="+mn-ea"/>
                <a:cs typeface="+mn-cs"/>
              </a:rPr>
            </a:br>
            <a:r>
              <a:rPr lang="de-DE" sz="1200" b="0" i="0" u="none" strike="noStrike" kern="1200" dirty="0">
                <a:solidFill>
                  <a:schemeClr val="tx1"/>
                </a:solidFill>
                <a:effectLst/>
                <a:latin typeface="+mn-lt"/>
                <a:ea typeface="+mn-ea"/>
                <a:cs typeface="+mn-cs"/>
              </a:rPr>
              <a:t>Grid</a:t>
            </a:r>
          </a:p>
          <a:p>
            <a:endParaRPr lang="de-DE" dirty="0"/>
          </a:p>
        </p:txBody>
      </p:sp>
      <p:sp>
        <p:nvSpPr>
          <p:cNvPr id="4" name="Foliennummernplatzhalter 3"/>
          <p:cNvSpPr>
            <a:spLocks noGrp="1"/>
          </p:cNvSpPr>
          <p:nvPr>
            <p:ph type="sldNum" sz="quarter" idx="10"/>
          </p:nvPr>
        </p:nvSpPr>
        <p:spPr/>
        <p:txBody>
          <a:bodyPr/>
          <a:lstStyle/>
          <a:p>
            <a:fld id="{61C4B417-A9E9-40D7-B7FA-BE48A42E7914}" type="slidenum">
              <a:rPr lang="de-DE" smtClean="0"/>
              <a:t>1</a:t>
            </a:fld>
            <a:endParaRPr lang="de-DE" dirty="0"/>
          </a:p>
        </p:txBody>
      </p:sp>
    </p:spTree>
    <p:extLst>
      <p:ext uri="{BB962C8B-B14F-4D97-AF65-F5344CB8AC3E}">
        <p14:creationId xmlns:p14="http://schemas.microsoft.com/office/powerpoint/2010/main" val="2078205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_jQ_basics.html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_jQ_table_to_list.html</a:t>
            </a:r>
          </a:p>
          <a:p>
            <a:endParaRPr lang="de-DE" dirty="0"/>
          </a:p>
        </p:txBody>
      </p:sp>
      <p:sp>
        <p:nvSpPr>
          <p:cNvPr id="4" name="Foliennummernplatzhalter 3"/>
          <p:cNvSpPr>
            <a:spLocks noGrp="1"/>
          </p:cNvSpPr>
          <p:nvPr>
            <p:ph type="sldNum" sz="quarter" idx="5"/>
          </p:nvPr>
        </p:nvSpPr>
        <p:spPr/>
        <p:txBody>
          <a:bodyPr/>
          <a:lstStyle/>
          <a:p>
            <a:fld id="{8FC58149-AC4F-4911-B7DB-71866ACDFF71}" type="slidenum">
              <a:rPr lang="de-DE" smtClean="0"/>
              <a:t>14</a:t>
            </a:fld>
            <a:endParaRPr lang="de-DE" dirty="0"/>
          </a:p>
        </p:txBody>
      </p:sp>
    </p:spTree>
    <p:extLst>
      <p:ext uri="{BB962C8B-B14F-4D97-AF65-F5344CB8AC3E}">
        <p14:creationId xmlns:p14="http://schemas.microsoft.com/office/powerpoint/2010/main" val="295785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FC58149-AC4F-4911-B7DB-71866ACDFF71}" type="slidenum">
              <a:rPr lang="de-DE" smtClean="0"/>
              <a:t>15</a:t>
            </a:fld>
            <a:endParaRPr lang="de-DE" dirty="0"/>
          </a:p>
        </p:txBody>
      </p:sp>
    </p:spTree>
    <p:extLst>
      <p:ext uri="{BB962C8B-B14F-4D97-AF65-F5344CB8AC3E}">
        <p14:creationId xmlns:p14="http://schemas.microsoft.com/office/powerpoint/2010/main" val="1458656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_jQ_appendChild_table2.html</a:t>
            </a:r>
          </a:p>
          <a:p>
            <a:endParaRPr lang="de-DE" dirty="0"/>
          </a:p>
          <a:p>
            <a:r>
              <a:rPr lang="de-DE" dirty="0"/>
              <a:t>https://learn.jquery.com/using-jquery-core/manipulating-elements/</a:t>
            </a:r>
          </a:p>
          <a:p>
            <a:r>
              <a:rPr lang="de-DE" dirty="0"/>
              <a:t>http://api.jquery.com/category/manipulation/</a:t>
            </a:r>
          </a:p>
          <a:p>
            <a:endParaRPr lang="de-DE" dirty="0"/>
          </a:p>
        </p:txBody>
      </p:sp>
      <p:sp>
        <p:nvSpPr>
          <p:cNvPr id="4" name="Foliennummernplatzhalter 3"/>
          <p:cNvSpPr>
            <a:spLocks noGrp="1"/>
          </p:cNvSpPr>
          <p:nvPr>
            <p:ph type="sldNum" sz="quarter" idx="5"/>
          </p:nvPr>
        </p:nvSpPr>
        <p:spPr/>
        <p:txBody>
          <a:bodyPr/>
          <a:lstStyle/>
          <a:p>
            <a:fld id="{8FC58149-AC4F-4911-B7DB-71866ACDFF71}" type="slidenum">
              <a:rPr lang="de-DE" smtClean="0"/>
              <a:t>17</a:t>
            </a:fld>
            <a:endParaRPr lang="de-DE" dirty="0"/>
          </a:p>
        </p:txBody>
      </p:sp>
    </p:spTree>
    <p:extLst>
      <p:ext uri="{BB962C8B-B14F-4D97-AF65-F5344CB8AC3E}">
        <p14:creationId xmlns:p14="http://schemas.microsoft.com/office/powerpoint/2010/main" val="1152021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Übersicht über alle Methoden zur DOM-Manipulation findet sich in der Dokumentation:</a:t>
            </a:r>
          </a:p>
          <a:p>
            <a:r>
              <a:rPr lang="de-DE" dirty="0"/>
              <a:t>http://api.jquery.com/category/manipulation/</a:t>
            </a:r>
          </a:p>
          <a:p>
            <a:endParaRPr lang="de-DE" dirty="0"/>
          </a:p>
        </p:txBody>
      </p:sp>
      <p:sp>
        <p:nvSpPr>
          <p:cNvPr id="4" name="Foliennummernplatzhalter 3"/>
          <p:cNvSpPr>
            <a:spLocks noGrp="1"/>
          </p:cNvSpPr>
          <p:nvPr>
            <p:ph type="sldNum" sz="quarter" idx="10"/>
          </p:nvPr>
        </p:nvSpPr>
        <p:spPr/>
        <p:txBody>
          <a:bodyPr/>
          <a:lstStyle/>
          <a:p>
            <a:fld id="{8FC58149-AC4F-4911-B7DB-71866ACDFF71}" type="slidenum">
              <a:rPr lang="de-DE" smtClean="0"/>
              <a:t>18</a:t>
            </a:fld>
            <a:endParaRPr lang="de-DE" dirty="0"/>
          </a:p>
        </p:txBody>
      </p:sp>
    </p:spTree>
    <p:extLst>
      <p:ext uri="{BB962C8B-B14F-4D97-AF65-F5344CB8AC3E}">
        <p14:creationId xmlns:p14="http://schemas.microsoft.com/office/powerpoint/2010/main" val="2658970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_jQ_events.html Oben</a:t>
            </a:r>
          </a:p>
          <a:p>
            <a:r>
              <a:rPr lang="de-DE" dirty="0"/>
              <a:t>_jQ_events-ü1.html</a:t>
            </a:r>
          </a:p>
          <a:p>
            <a:r>
              <a:rPr lang="de-DE" dirty="0"/>
              <a:t>_jQ_events_mouse.html</a:t>
            </a:r>
          </a:p>
          <a:p>
            <a:r>
              <a:rPr lang="de-DE" dirty="0"/>
              <a:t>_jQ_Mouse_events.html</a:t>
            </a:r>
          </a:p>
          <a:p>
            <a:r>
              <a:rPr lang="de-DE" dirty="0"/>
              <a:t>_jQ_eventsxamples.html</a:t>
            </a:r>
          </a:p>
        </p:txBody>
      </p:sp>
      <p:sp>
        <p:nvSpPr>
          <p:cNvPr id="4" name="Foliennummernplatzhalter 3"/>
          <p:cNvSpPr>
            <a:spLocks noGrp="1"/>
          </p:cNvSpPr>
          <p:nvPr>
            <p:ph type="sldNum" sz="quarter" idx="5"/>
          </p:nvPr>
        </p:nvSpPr>
        <p:spPr/>
        <p:txBody>
          <a:bodyPr/>
          <a:lstStyle/>
          <a:p>
            <a:fld id="{8FC58149-AC4F-4911-B7DB-71866ACDFF71}" type="slidenum">
              <a:rPr lang="de-DE" smtClean="0"/>
              <a:t>20</a:t>
            </a:fld>
            <a:endParaRPr lang="de-DE" dirty="0"/>
          </a:p>
        </p:txBody>
      </p:sp>
    </p:spTree>
    <p:extLst>
      <p:ext uri="{BB962C8B-B14F-4D97-AF65-F5344CB8AC3E}">
        <p14:creationId xmlns:p14="http://schemas.microsoft.com/office/powerpoint/2010/main" val="2940555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FC58149-AC4F-4911-B7DB-71866ACDFF71}" type="slidenum">
              <a:rPr lang="de-DE" smtClean="0"/>
              <a:t>21</a:t>
            </a:fld>
            <a:endParaRPr lang="de-DE" dirty="0"/>
          </a:p>
        </p:txBody>
      </p:sp>
    </p:spTree>
    <p:extLst>
      <p:ext uri="{BB962C8B-B14F-4D97-AF65-F5344CB8AC3E}">
        <p14:creationId xmlns:p14="http://schemas.microsoft.com/office/powerpoint/2010/main" val="3453948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_jQ_blur_valid_UE02_Blur.html</a:t>
            </a:r>
          </a:p>
          <a:p>
            <a:r>
              <a:rPr lang="de-DE" dirty="0"/>
              <a:t>_jQ_blur_valid_UE02_Blur.docx</a:t>
            </a:r>
          </a:p>
          <a:p>
            <a:r>
              <a:rPr lang="de-DE" dirty="0"/>
              <a:t>_jQ_blur_valid_UE02_Blur-Loesng.html</a:t>
            </a:r>
          </a:p>
          <a:p>
            <a:endParaRPr lang="de-DE" dirty="0"/>
          </a:p>
          <a:p>
            <a:r>
              <a:rPr lang="de-DE" dirty="0"/>
              <a:t>_jQ_formular.html</a:t>
            </a:r>
          </a:p>
          <a:p>
            <a:r>
              <a:rPr lang="de-DE" dirty="0"/>
              <a:t>_jQ_Formularelemente.html</a:t>
            </a:r>
          </a:p>
          <a:p>
            <a:endParaRPr lang="de-DE" dirty="0"/>
          </a:p>
          <a:p>
            <a:r>
              <a:rPr lang="de-DE" dirty="0"/>
              <a:t>_jQ_blur.html</a:t>
            </a:r>
          </a:p>
          <a:p>
            <a:r>
              <a:rPr lang="de-DE" dirty="0"/>
              <a:t>_jQ_blur().html</a:t>
            </a:r>
          </a:p>
          <a:p>
            <a:r>
              <a:rPr lang="de-DE" dirty="0"/>
              <a:t>_jQ_change-Ü3.html</a:t>
            </a:r>
          </a:p>
        </p:txBody>
      </p:sp>
      <p:sp>
        <p:nvSpPr>
          <p:cNvPr id="4" name="Foliennummernplatzhalter 3"/>
          <p:cNvSpPr>
            <a:spLocks noGrp="1"/>
          </p:cNvSpPr>
          <p:nvPr>
            <p:ph type="sldNum" sz="quarter" idx="5"/>
          </p:nvPr>
        </p:nvSpPr>
        <p:spPr/>
        <p:txBody>
          <a:bodyPr/>
          <a:lstStyle/>
          <a:p>
            <a:fld id="{8FC58149-AC4F-4911-B7DB-71866ACDFF71}" type="slidenum">
              <a:rPr lang="de-DE" smtClean="0"/>
              <a:t>22</a:t>
            </a:fld>
            <a:endParaRPr lang="de-DE" dirty="0"/>
          </a:p>
        </p:txBody>
      </p:sp>
    </p:spTree>
    <p:extLst>
      <p:ext uri="{BB962C8B-B14F-4D97-AF65-F5344CB8AC3E}">
        <p14:creationId xmlns:p14="http://schemas.microsoft.com/office/powerpoint/2010/main" val="639395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_jQ_hide.html</a:t>
            </a:r>
          </a:p>
          <a:p>
            <a:r>
              <a:rPr lang="en-US" dirty="0"/>
              <a:t>_jQ_hide_show_toggle.html</a:t>
            </a:r>
            <a:endParaRPr lang="de-DE" dirty="0"/>
          </a:p>
        </p:txBody>
      </p:sp>
      <p:sp>
        <p:nvSpPr>
          <p:cNvPr id="4" name="Foliennummernplatzhalter 3"/>
          <p:cNvSpPr>
            <a:spLocks noGrp="1"/>
          </p:cNvSpPr>
          <p:nvPr>
            <p:ph type="sldNum" sz="quarter" idx="5"/>
          </p:nvPr>
        </p:nvSpPr>
        <p:spPr/>
        <p:txBody>
          <a:bodyPr/>
          <a:lstStyle/>
          <a:p>
            <a:fld id="{8FC58149-AC4F-4911-B7DB-71866ACDFF71}" type="slidenum">
              <a:rPr lang="de-DE" smtClean="0"/>
              <a:t>23</a:t>
            </a:fld>
            <a:endParaRPr lang="de-DE" dirty="0"/>
          </a:p>
        </p:txBody>
      </p:sp>
    </p:spTree>
    <p:extLst>
      <p:ext uri="{BB962C8B-B14F-4D97-AF65-F5344CB8AC3E}">
        <p14:creationId xmlns:p14="http://schemas.microsoft.com/office/powerpoint/2010/main" val="1608512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_jQ_fade.html</a:t>
            </a:r>
          </a:p>
          <a:p>
            <a:r>
              <a:rPr lang="de-DE" dirty="0"/>
              <a:t>_jQ_fadeToggle_p_click_slide.html</a:t>
            </a:r>
          </a:p>
        </p:txBody>
      </p:sp>
      <p:sp>
        <p:nvSpPr>
          <p:cNvPr id="4" name="Foliennummernplatzhalter 3"/>
          <p:cNvSpPr>
            <a:spLocks noGrp="1"/>
          </p:cNvSpPr>
          <p:nvPr>
            <p:ph type="sldNum" sz="quarter" idx="5"/>
          </p:nvPr>
        </p:nvSpPr>
        <p:spPr/>
        <p:txBody>
          <a:bodyPr/>
          <a:lstStyle/>
          <a:p>
            <a:fld id="{8FC58149-AC4F-4911-B7DB-71866ACDFF71}" type="slidenum">
              <a:rPr lang="de-DE" smtClean="0"/>
              <a:t>24</a:t>
            </a:fld>
            <a:endParaRPr lang="de-DE" dirty="0"/>
          </a:p>
        </p:txBody>
      </p:sp>
    </p:spTree>
    <p:extLst>
      <p:ext uri="{BB962C8B-B14F-4D97-AF65-F5344CB8AC3E}">
        <p14:creationId xmlns:p14="http://schemas.microsoft.com/office/powerpoint/2010/main" val="651587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jqeryui.com können die einzelnen Features angesehen und ausgewählt werden.</a:t>
            </a:r>
          </a:p>
          <a:p>
            <a:r>
              <a:rPr lang="de-DE" dirty="0"/>
              <a:t>Es gibt Demos inklusive Quellcode.</a:t>
            </a:r>
          </a:p>
          <a:p>
            <a:r>
              <a:rPr lang="de-DE" dirty="0"/>
              <a:t>Im Download Builder gibt es eine Übersicht der verfügbaren Komponenten. Wird eine Komponente ausgewählt, werden auch etwaige notwendige Abhängigkeiten aktiviert. Somit kann man sich seinen für das Projekt maßgeschneiderten Download zusammenstellen.</a:t>
            </a:r>
          </a:p>
          <a:p>
            <a:endParaRPr lang="de-DE" dirty="0"/>
          </a:p>
          <a:p>
            <a:r>
              <a:rPr lang="de-DE" dirty="0"/>
              <a:t>Zu beachten: Im &lt;head&gt; muss natürlich jQuery geladen werden und die &lt;script&gt;-Source muss auf die heruntergeladenen Komponenten verweisen.</a:t>
            </a:r>
          </a:p>
          <a:p>
            <a:endParaRPr lang="de-DE" dirty="0"/>
          </a:p>
          <a:p>
            <a:r>
              <a:rPr lang="de-DE" dirty="0"/>
              <a:t>Beispiel für einen jQuery Fortschrittsbalken (</a:t>
            </a:r>
            <a:r>
              <a:rPr lang="de-DE" i="1" dirty="0"/>
              <a:t>progressbar</a:t>
            </a:r>
            <a:r>
              <a:rPr lang="de-DE" dirty="0"/>
              <a:t>):</a:t>
            </a:r>
          </a:p>
          <a:p>
            <a:endParaRPr lang="de-DE" dirty="0"/>
          </a:p>
          <a:p>
            <a:pPr fontAlgn="base"/>
            <a:r>
              <a:rPr lang="de-DE" sz="1200" b="1" i="0" kern="1200" dirty="0">
                <a:solidFill>
                  <a:schemeClr val="tx1"/>
                </a:solidFill>
                <a:effectLst/>
                <a:latin typeface="+mn-lt"/>
                <a:ea typeface="+mn-ea"/>
                <a:cs typeface="+mn-cs"/>
              </a:rPr>
              <a:t>&lt;!doctype html&gt;</a:t>
            </a:r>
            <a:endParaRPr lang="de-DE" sz="1200" b="0" i="0" kern="1200" dirty="0">
              <a:solidFill>
                <a:schemeClr val="tx1"/>
              </a:solidFill>
              <a:effectLst/>
              <a:latin typeface="+mn-lt"/>
              <a:ea typeface="+mn-ea"/>
              <a:cs typeface="+mn-cs"/>
            </a:endParaRPr>
          </a:p>
          <a:p>
            <a:pPr fontAlgn="base"/>
            <a:r>
              <a:rPr lang="de-DE" sz="1200" b="0" i="0" kern="1200" dirty="0">
                <a:solidFill>
                  <a:schemeClr val="tx1"/>
                </a:solidFill>
                <a:effectLst/>
                <a:latin typeface="+mn-lt"/>
                <a:ea typeface="+mn-ea"/>
                <a:cs typeface="+mn-cs"/>
              </a:rPr>
              <a:t>&lt;html lang="en"&gt;</a:t>
            </a:r>
          </a:p>
          <a:p>
            <a:pPr fontAlgn="base"/>
            <a:r>
              <a:rPr lang="de-DE" sz="1200" b="0" i="0" kern="1200" dirty="0">
                <a:solidFill>
                  <a:schemeClr val="tx1"/>
                </a:solidFill>
                <a:effectLst/>
                <a:latin typeface="+mn-lt"/>
                <a:ea typeface="+mn-ea"/>
                <a:cs typeface="+mn-cs"/>
              </a:rPr>
              <a:t>     &lt;head&gt;</a:t>
            </a:r>
          </a:p>
          <a:p>
            <a:pPr fontAlgn="base"/>
            <a:r>
              <a:rPr lang="de-DE" sz="1200" b="0" i="0" kern="1200" dirty="0">
                <a:solidFill>
                  <a:schemeClr val="tx1"/>
                </a:solidFill>
                <a:effectLst/>
                <a:latin typeface="+mn-lt"/>
                <a:ea typeface="+mn-ea"/>
                <a:cs typeface="+mn-cs"/>
              </a:rPr>
              <a:t>          &lt;meta charset="utf-8"&gt;</a:t>
            </a:r>
          </a:p>
          <a:p>
            <a:pPr fontAlgn="base"/>
            <a:r>
              <a:rPr lang="de-DE" sz="1200" b="0" i="0" kern="1200" dirty="0">
                <a:solidFill>
                  <a:schemeClr val="tx1"/>
                </a:solidFill>
                <a:effectLst/>
                <a:latin typeface="+mn-lt"/>
                <a:ea typeface="+mn-ea"/>
                <a:cs typeface="+mn-cs"/>
              </a:rPr>
              <a:t>          &lt;meta name="viewport" content="width=device-width, initial-scale=1"&gt;</a:t>
            </a:r>
          </a:p>
          <a:p>
            <a:pPr fontAlgn="base"/>
            <a:r>
              <a:rPr lang="de-DE" sz="1200" b="0" i="0" kern="1200" dirty="0">
                <a:solidFill>
                  <a:schemeClr val="tx1"/>
                </a:solidFill>
                <a:effectLst/>
                <a:latin typeface="+mn-lt"/>
                <a:ea typeface="+mn-ea"/>
                <a:cs typeface="+mn-cs"/>
              </a:rPr>
              <a:t>          &lt;title&gt;jQuery UI Progressbar - Default functionality&lt;/title&gt;</a:t>
            </a:r>
          </a:p>
          <a:p>
            <a:pPr fontAlgn="base"/>
            <a:r>
              <a:rPr lang="de-DE" sz="1200" b="0" i="0" kern="1200" dirty="0">
                <a:solidFill>
                  <a:schemeClr val="tx1"/>
                </a:solidFill>
                <a:effectLst/>
                <a:latin typeface="+mn-lt"/>
                <a:ea typeface="+mn-ea"/>
                <a:cs typeface="+mn-cs"/>
              </a:rPr>
              <a:t>          &lt;link rel="stylesheet" href="//code.jquery.com/ui/1.12.1/themes/base/jquery-ui.css"&gt;</a:t>
            </a:r>
          </a:p>
          <a:p>
            <a:pPr fontAlgn="base"/>
            <a:r>
              <a:rPr lang="de-DE" sz="1200" b="0" i="0" kern="1200" dirty="0">
                <a:solidFill>
                  <a:schemeClr val="tx1"/>
                </a:solidFill>
                <a:effectLst/>
                <a:latin typeface="+mn-lt"/>
                <a:ea typeface="+mn-ea"/>
                <a:cs typeface="+mn-cs"/>
              </a:rPr>
              <a:t>          &lt;link rel="stylesheet" href="/resources/demos/style.css"&gt;</a:t>
            </a:r>
          </a:p>
          <a:p>
            <a:pPr fontAlgn="base"/>
            <a:r>
              <a:rPr lang="de-DE" sz="1200" b="0" i="0" kern="1200" dirty="0">
                <a:solidFill>
                  <a:schemeClr val="tx1"/>
                </a:solidFill>
                <a:effectLst/>
                <a:latin typeface="+mn-lt"/>
                <a:ea typeface="+mn-ea"/>
                <a:cs typeface="+mn-cs"/>
              </a:rPr>
              <a:t>          &lt;script src="https://code.jquery.com/jquery-1.12.4.js"&gt;&lt;/script&gt;</a:t>
            </a:r>
          </a:p>
          <a:p>
            <a:pPr fontAlgn="base"/>
            <a:r>
              <a:rPr lang="de-DE" sz="1200" b="0" i="0" kern="1200" dirty="0">
                <a:solidFill>
                  <a:schemeClr val="tx1"/>
                </a:solidFill>
                <a:effectLst/>
                <a:latin typeface="+mn-lt"/>
                <a:ea typeface="+mn-ea"/>
                <a:cs typeface="+mn-cs"/>
              </a:rPr>
              <a:t>          &lt;script src="https://code.jquery.com/ui/1.12.1/jquery-ui.js"&gt;&lt;/script&gt;</a:t>
            </a:r>
          </a:p>
          <a:p>
            <a:pPr fontAlgn="base"/>
            <a:r>
              <a:rPr lang="de-DE" sz="1200" b="0" i="0" kern="1200" dirty="0">
                <a:solidFill>
                  <a:schemeClr val="tx1"/>
                </a:solidFill>
                <a:effectLst/>
                <a:latin typeface="+mn-lt"/>
                <a:ea typeface="+mn-ea"/>
                <a:cs typeface="+mn-cs"/>
              </a:rPr>
              <a:t>          &lt;script&gt;</a:t>
            </a:r>
          </a:p>
          <a:p>
            <a:pPr fontAlgn="base"/>
            <a:r>
              <a:rPr lang="de-DE" sz="1200" b="0" i="0" kern="1200" dirty="0">
                <a:solidFill>
                  <a:schemeClr val="tx1"/>
                </a:solidFill>
                <a:effectLst/>
                <a:latin typeface="+mn-lt"/>
                <a:ea typeface="+mn-ea"/>
                <a:cs typeface="+mn-cs"/>
              </a:rPr>
              <a:t>               $( </a:t>
            </a:r>
            <a:r>
              <a:rPr lang="de-DE" sz="1200" b="1" i="0" kern="1200" dirty="0">
                <a:solidFill>
                  <a:schemeClr val="tx1"/>
                </a:solidFill>
                <a:effectLst/>
                <a:latin typeface="+mn-lt"/>
                <a:ea typeface="+mn-ea"/>
                <a:cs typeface="+mn-cs"/>
              </a:rPr>
              <a:t>function</a:t>
            </a:r>
            <a:r>
              <a:rPr lang="de-DE" sz="1200" b="0" i="0" kern="1200" dirty="0">
                <a:solidFill>
                  <a:schemeClr val="tx1"/>
                </a:solidFill>
                <a:effectLst/>
                <a:latin typeface="+mn-lt"/>
                <a:ea typeface="+mn-ea"/>
                <a:cs typeface="+mn-cs"/>
              </a:rPr>
              <a:t>() {</a:t>
            </a:r>
          </a:p>
          <a:p>
            <a:pPr fontAlgn="base"/>
            <a:r>
              <a:rPr lang="de-DE" sz="1200" b="0" i="0" kern="1200" dirty="0">
                <a:solidFill>
                  <a:schemeClr val="tx1"/>
                </a:solidFill>
                <a:effectLst/>
                <a:latin typeface="+mn-lt"/>
                <a:ea typeface="+mn-ea"/>
                <a:cs typeface="+mn-cs"/>
              </a:rPr>
              <a:t>                    $( "#progressbar" ).progressbar({</a:t>
            </a:r>
          </a:p>
          <a:p>
            <a:pPr fontAlgn="base"/>
            <a:r>
              <a:rPr lang="de-DE" sz="1200" b="0" i="0" kern="1200" dirty="0">
                <a:solidFill>
                  <a:schemeClr val="tx1"/>
                </a:solidFill>
                <a:effectLst/>
                <a:latin typeface="+mn-lt"/>
                <a:ea typeface="+mn-ea"/>
                <a:cs typeface="+mn-cs"/>
              </a:rPr>
              <a:t>                         value: 37</a:t>
            </a:r>
          </a:p>
          <a:p>
            <a:pPr fontAlgn="base"/>
            <a:r>
              <a:rPr lang="de-DE" sz="1200" b="0" i="0" kern="1200" dirty="0">
                <a:solidFill>
                  <a:schemeClr val="tx1"/>
                </a:solidFill>
                <a:effectLst/>
                <a:latin typeface="+mn-lt"/>
                <a:ea typeface="+mn-ea"/>
                <a:cs typeface="+mn-cs"/>
              </a:rPr>
              <a:t>                    });</a:t>
            </a:r>
          </a:p>
          <a:p>
            <a:pPr fontAlgn="base"/>
            <a:r>
              <a:rPr lang="de-DE" sz="1200" b="0" i="0" kern="1200" dirty="0">
                <a:solidFill>
                  <a:schemeClr val="tx1"/>
                </a:solidFill>
                <a:effectLst/>
                <a:latin typeface="+mn-lt"/>
                <a:ea typeface="+mn-ea"/>
                <a:cs typeface="+mn-cs"/>
              </a:rPr>
              <a:t>               } );</a:t>
            </a:r>
          </a:p>
          <a:p>
            <a:pPr fontAlgn="base"/>
            <a:r>
              <a:rPr lang="de-DE" sz="1200" b="0" i="0" kern="1200" dirty="0">
                <a:solidFill>
                  <a:schemeClr val="tx1"/>
                </a:solidFill>
                <a:effectLst/>
                <a:latin typeface="+mn-lt"/>
                <a:ea typeface="+mn-ea"/>
                <a:cs typeface="+mn-cs"/>
              </a:rPr>
              <a:t>          &lt;/script&gt;</a:t>
            </a:r>
          </a:p>
          <a:p>
            <a:pPr fontAlgn="base"/>
            <a:r>
              <a:rPr lang="de-DE" sz="1200" b="0" i="0" kern="1200" dirty="0">
                <a:solidFill>
                  <a:schemeClr val="tx1"/>
                </a:solidFill>
                <a:effectLst/>
                <a:latin typeface="+mn-lt"/>
                <a:ea typeface="+mn-ea"/>
                <a:cs typeface="+mn-cs"/>
              </a:rPr>
              <a:t>     &lt;/head&gt;</a:t>
            </a:r>
          </a:p>
          <a:p>
            <a:pPr fontAlgn="base"/>
            <a:r>
              <a:rPr lang="de-DE" sz="1200" b="0" i="0" kern="1200" dirty="0">
                <a:solidFill>
                  <a:schemeClr val="tx1"/>
                </a:solidFill>
                <a:effectLst/>
                <a:latin typeface="+mn-lt"/>
                <a:ea typeface="+mn-ea"/>
                <a:cs typeface="+mn-cs"/>
              </a:rPr>
              <a:t>     &lt;body&gt;</a:t>
            </a:r>
          </a:p>
          <a:p>
            <a:pPr fontAlgn="base"/>
            <a:r>
              <a:rPr lang="de-DE" sz="1200" b="0" i="0" kern="1200" dirty="0">
                <a:solidFill>
                  <a:schemeClr val="tx1"/>
                </a:solidFill>
                <a:effectLst/>
                <a:latin typeface="+mn-lt"/>
                <a:ea typeface="+mn-ea"/>
                <a:cs typeface="+mn-cs"/>
              </a:rPr>
              <a:t>          &lt;div id="progressbar"&gt;&lt;/div&gt;</a:t>
            </a:r>
          </a:p>
          <a:p>
            <a:pPr fontAlgn="base"/>
            <a:r>
              <a:rPr lang="de-DE" sz="1200" b="0" i="0" kern="1200" dirty="0">
                <a:solidFill>
                  <a:schemeClr val="tx1"/>
                </a:solidFill>
                <a:effectLst/>
                <a:latin typeface="+mn-lt"/>
                <a:ea typeface="+mn-ea"/>
                <a:cs typeface="+mn-cs"/>
              </a:rPr>
              <a:t>     &lt;/body&gt;</a:t>
            </a:r>
          </a:p>
          <a:p>
            <a:pPr fontAlgn="base"/>
            <a:r>
              <a:rPr lang="de-DE" sz="1200" b="0" i="0" kern="1200" dirty="0">
                <a:solidFill>
                  <a:schemeClr val="tx1"/>
                </a:solidFill>
                <a:effectLst/>
                <a:latin typeface="+mn-lt"/>
                <a:ea typeface="+mn-ea"/>
                <a:cs typeface="+mn-cs"/>
              </a:rPr>
              <a:t>&lt;/html&gt;</a:t>
            </a:r>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B7BA9D85-5B28-4E82-A5DE-A308394DB913}" type="slidenum">
              <a:rPr lang="de-DE" smtClean="0"/>
              <a:t>26</a:t>
            </a:fld>
            <a:endParaRPr lang="de-DE" dirty="0"/>
          </a:p>
        </p:txBody>
      </p:sp>
    </p:spTree>
    <p:extLst>
      <p:ext uri="{BB962C8B-B14F-4D97-AF65-F5344CB8AC3E}">
        <p14:creationId xmlns:p14="http://schemas.microsoft.com/office/powerpoint/2010/main" val="58833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jQuery läuft in allen modernen Browsern ab IE 9+ und sorgt für eine einheitliche Darstellung in unterschiedlichen Browsern</a:t>
            </a:r>
          </a:p>
        </p:txBody>
      </p:sp>
      <p:sp>
        <p:nvSpPr>
          <p:cNvPr id="4" name="Foliennummernplatzhalter 3"/>
          <p:cNvSpPr>
            <a:spLocks noGrp="1"/>
          </p:cNvSpPr>
          <p:nvPr>
            <p:ph type="sldNum" sz="quarter" idx="10"/>
          </p:nvPr>
        </p:nvSpPr>
        <p:spPr/>
        <p:txBody>
          <a:bodyPr/>
          <a:lstStyle/>
          <a:p>
            <a:fld id="{8FC58149-AC4F-4911-B7DB-71866ACDFF71}" type="slidenum">
              <a:rPr lang="de-DE" smtClean="0"/>
              <a:t>4</a:t>
            </a:fld>
            <a:endParaRPr lang="de-DE" dirty="0"/>
          </a:p>
        </p:txBody>
      </p:sp>
    </p:spTree>
    <p:extLst>
      <p:ext uri="{BB962C8B-B14F-4D97-AF65-F5344CB8AC3E}">
        <p14:creationId xmlns:p14="http://schemas.microsoft.com/office/powerpoint/2010/main" val="16024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viele Tools, die darauf abzielen, Responsive Webdesign mittels Templates, Widgets und Komponenten einfacher zu gestalten.</a:t>
            </a:r>
          </a:p>
          <a:p>
            <a:r>
              <a:rPr lang="de-DE" dirty="0"/>
              <a:t>Welches einem am meisten liegt, ist teilweise Geschmackssache, teilweise projektabhängig.</a:t>
            </a:r>
          </a:p>
        </p:txBody>
      </p:sp>
      <p:sp>
        <p:nvSpPr>
          <p:cNvPr id="4" name="Foliennummernplatzhalter 3"/>
          <p:cNvSpPr>
            <a:spLocks noGrp="1"/>
          </p:cNvSpPr>
          <p:nvPr>
            <p:ph type="sldNum" sz="quarter" idx="10"/>
          </p:nvPr>
        </p:nvSpPr>
        <p:spPr/>
        <p:txBody>
          <a:bodyPr/>
          <a:lstStyle/>
          <a:p>
            <a:fld id="{B7BA9D85-5B28-4E82-A5DE-A308394DB913}" type="slidenum">
              <a:rPr lang="de-DE" smtClean="0"/>
              <a:t>27</a:t>
            </a:fld>
            <a:endParaRPr lang="de-DE" dirty="0"/>
          </a:p>
        </p:txBody>
      </p:sp>
    </p:spTree>
    <p:extLst>
      <p:ext uri="{BB962C8B-B14F-4D97-AF65-F5344CB8AC3E}">
        <p14:creationId xmlns:p14="http://schemas.microsoft.com/office/powerpoint/2010/main" val="671715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Erfunden 2010 vom jQuery Team rund um Jon Resig</a:t>
            </a:r>
          </a:p>
          <a:p>
            <a:r>
              <a:rPr lang="de-DE" dirty="0"/>
              <a:t>• Erste Alpha-Version erschien in Oktober 2010</a:t>
            </a:r>
          </a:p>
          <a:p>
            <a:r>
              <a:rPr lang="de-DE" dirty="0"/>
              <a:t>• Beta 1 erschien im Juni 2011</a:t>
            </a:r>
          </a:p>
          <a:p>
            <a:r>
              <a:rPr lang="de-DE" dirty="0"/>
              <a:t>• Version 1.0 erschien im November 2011</a:t>
            </a:r>
          </a:p>
          <a:p>
            <a:r>
              <a:rPr lang="de-DE" dirty="0"/>
              <a:t>• Aktuelle Version: 1.4.5</a:t>
            </a:r>
          </a:p>
          <a:p>
            <a:r>
              <a:rPr lang="de-DE" dirty="0"/>
              <a:t>• Neu: jQuery Mobile Download </a:t>
            </a:r>
            <a:r>
              <a:rPr lang="de-DE" dirty="0" err="1"/>
              <a:t>Builder</a:t>
            </a:r>
            <a:endParaRPr lang="de-DE" dirty="0"/>
          </a:p>
          <a:p>
            <a:r>
              <a:rPr lang="de-DE" dirty="0"/>
              <a:t>http://jquerymobile.com/download-builder/</a:t>
            </a:r>
          </a:p>
        </p:txBody>
      </p:sp>
      <p:sp>
        <p:nvSpPr>
          <p:cNvPr id="4" name="Foliennummernplatzhalter 3"/>
          <p:cNvSpPr>
            <a:spLocks noGrp="1"/>
          </p:cNvSpPr>
          <p:nvPr>
            <p:ph type="sldNum" sz="quarter" idx="10"/>
          </p:nvPr>
        </p:nvSpPr>
        <p:spPr/>
        <p:txBody>
          <a:bodyPr/>
          <a:lstStyle/>
          <a:p>
            <a:fld id="{8FC58149-AC4F-4911-B7DB-71866ACDFF71}" type="slidenum">
              <a:rPr lang="de-DE" smtClean="0"/>
              <a:t>29</a:t>
            </a:fld>
            <a:endParaRPr lang="de-DE" dirty="0"/>
          </a:p>
        </p:txBody>
      </p:sp>
    </p:spTree>
    <p:extLst>
      <p:ext uri="{BB962C8B-B14F-4D97-AF65-F5344CB8AC3E}">
        <p14:creationId xmlns:p14="http://schemas.microsoft.com/office/powerpoint/2010/main" val="1689623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FC58149-AC4F-4911-B7DB-71866ACDFF71}" type="slidenum">
              <a:rPr lang="de-DE" smtClean="0"/>
              <a:t>30</a:t>
            </a:fld>
            <a:endParaRPr lang="de-DE" dirty="0"/>
          </a:p>
        </p:txBody>
      </p:sp>
    </p:spTree>
    <p:extLst>
      <p:ext uri="{BB962C8B-B14F-4D97-AF65-F5344CB8AC3E}">
        <p14:creationId xmlns:p14="http://schemas.microsoft.com/office/powerpoint/2010/main" val="1780006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Auch die Developer-Tools der Browser können inzwischen beim anfänglichen Testen helfen.</a:t>
            </a:r>
          </a:p>
        </p:txBody>
      </p:sp>
      <p:sp>
        <p:nvSpPr>
          <p:cNvPr id="4" name="Foliennummernplatzhalter 3"/>
          <p:cNvSpPr>
            <a:spLocks noGrp="1"/>
          </p:cNvSpPr>
          <p:nvPr>
            <p:ph type="sldNum" sz="quarter" idx="10"/>
          </p:nvPr>
        </p:nvSpPr>
        <p:spPr/>
        <p:txBody>
          <a:bodyPr/>
          <a:lstStyle/>
          <a:p>
            <a:fld id="{8FC58149-AC4F-4911-B7DB-71866ACDFF71}" type="slidenum">
              <a:rPr lang="de-DE" smtClean="0"/>
              <a:t>34</a:t>
            </a:fld>
            <a:endParaRPr lang="de-DE" dirty="0"/>
          </a:p>
        </p:txBody>
      </p:sp>
    </p:spTree>
    <p:extLst>
      <p:ext uri="{BB962C8B-B14F-4D97-AF65-F5344CB8AC3E}">
        <p14:creationId xmlns:p14="http://schemas.microsoft.com/office/powerpoint/2010/main" val="371480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Im Link von der jQuery mobile-Seite ist [version] mit der zu verwendenden Versionsnummer zu ersetzen. Das gilt sowohl für die jQuery mobile-Links, als auch für jQuery, das auch eingebunden werden muss. JQuery mobile funktioniert allerdings nicht mehr mit den neuesten jQuery-Versionen!</a:t>
            </a:r>
          </a:p>
          <a:p>
            <a:r>
              <a:rPr lang="de-DE" dirty="0"/>
              <a:t>** Daher </a:t>
            </a:r>
            <a:r>
              <a:rPr lang="de-DE" b="1" dirty="0"/>
              <a:t>jQuery 1.8.1 – 2.1.1 </a:t>
            </a:r>
            <a:r>
              <a:rPr lang="de-DE" dirty="0"/>
              <a:t>für jQuery mobile-Anwendungen verwenden!</a:t>
            </a:r>
          </a:p>
          <a:p>
            <a:endParaRPr lang="de-DE" dirty="0"/>
          </a:p>
          <a:p>
            <a:r>
              <a:rPr lang="de-DE" dirty="0"/>
              <a:t>!!!möglichst neuere Version in die Beispiele einbauen!</a:t>
            </a:r>
          </a:p>
        </p:txBody>
      </p:sp>
      <p:sp>
        <p:nvSpPr>
          <p:cNvPr id="4" name="Foliennummernplatzhalter 3"/>
          <p:cNvSpPr>
            <a:spLocks noGrp="1"/>
          </p:cNvSpPr>
          <p:nvPr>
            <p:ph type="sldNum" sz="quarter" idx="10"/>
          </p:nvPr>
        </p:nvSpPr>
        <p:spPr/>
        <p:txBody>
          <a:bodyPr/>
          <a:lstStyle/>
          <a:p>
            <a:fld id="{8FC58149-AC4F-4911-B7DB-71866ACDFF71}" type="slidenum">
              <a:rPr lang="de-DE" smtClean="0"/>
              <a:t>35</a:t>
            </a:fld>
            <a:endParaRPr lang="de-DE" dirty="0"/>
          </a:p>
        </p:txBody>
      </p:sp>
    </p:spTree>
    <p:extLst>
      <p:ext uri="{BB962C8B-B14F-4D97-AF65-F5344CB8AC3E}">
        <p14:creationId xmlns:p14="http://schemas.microsoft.com/office/powerpoint/2010/main" val="746226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[version] mit gewünschter Versionsnummer ersetzen!</a:t>
            </a:r>
          </a:p>
          <a:p>
            <a:endParaRPr lang="de-DE" dirty="0"/>
          </a:p>
        </p:txBody>
      </p:sp>
      <p:sp>
        <p:nvSpPr>
          <p:cNvPr id="4" name="Foliennummernplatzhalter 3"/>
          <p:cNvSpPr>
            <a:spLocks noGrp="1"/>
          </p:cNvSpPr>
          <p:nvPr>
            <p:ph type="sldNum" sz="quarter" idx="10"/>
          </p:nvPr>
        </p:nvSpPr>
        <p:spPr/>
        <p:txBody>
          <a:bodyPr/>
          <a:lstStyle/>
          <a:p>
            <a:fld id="{8FC58149-AC4F-4911-B7DB-71866ACDFF71}" type="slidenum">
              <a:rPr lang="de-DE" smtClean="0"/>
              <a:t>36</a:t>
            </a:fld>
            <a:endParaRPr lang="de-DE" dirty="0"/>
          </a:p>
        </p:txBody>
      </p:sp>
    </p:spTree>
    <p:extLst>
      <p:ext uri="{BB962C8B-B14F-4D97-AF65-F5344CB8AC3E}">
        <p14:creationId xmlns:p14="http://schemas.microsoft.com/office/powerpoint/2010/main" val="1392340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a:t>Die Seite wird in ein &lt;div&gt; verpackt, das die data-role „page“ erhält. Darin befinden sich drei Abschnitte; header, content und footer. Diese können beliebig befüllt werden.</a:t>
            </a:r>
          </a:p>
          <a:p>
            <a:pPr marL="0" indent="0">
              <a:buFont typeface="Arial" panose="020B0604020202020204" pitchFamily="34" charset="0"/>
              <a:buNone/>
            </a:pPr>
            <a:endParaRPr lang="de-DE" dirty="0"/>
          </a:p>
          <a:p>
            <a:pPr marL="171450" indent="-171450">
              <a:buFont typeface="Arial" panose="020B0604020202020204" pitchFamily="34" charset="0"/>
              <a:buChar char="•"/>
            </a:pPr>
            <a:r>
              <a:rPr lang="de-DE" dirty="0"/>
              <a:t>data-role</a:t>
            </a:r>
          </a:p>
          <a:p>
            <a:pPr marL="457200" lvl="1" indent="0">
              <a:buFont typeface="Arial" panose="020B0604020202020204" pitchFamily="34" charset="0"/>
              <a:buNone/>
            </a:pPr>
            <a:r>
              <a:rPr lang="de-DE" dirty="0"/>
              <a:t>Von/für jQuery mobile erstelltes Attribut. jQuery verwendet Data- („data dash“) Attribute, um darüber das Styling zuzuordnen.</a:t>
            </a:r>
          </a:p>
          <a:p>
            <a:pPr marL="171450" lvl="0" indent="-171450">
              <a:buFont typeface="Arial" panose="020B0604020202020204" pitchFamily="34" charset="0"/>
              <a:buChar char="•"/>
            </a:pPr>
            <a:r>
              <a:rPr lang="de-DE" dirty="0"/>
              <a:t>page</a:t>
            </a:r>
          </a:p>
          <a:p>
            <a:pPr marL="457200" lvl="1" indent="0">
              <a:buFont typeface="Arial" panose="020B0604020202020204" pitchFamily="34" charset="0"/>
              <a:buNone/>
            </a:pPr>
            <a:r>
              <a:rPr lang="de-DE" dirty="0"/>
              <a:t>Die Rolle „page“ wird dem &lt;div&gt; zugeordnet, das die gesamte Seite umschließt.</a:t>
            </a:r>
          </a:p>
          <a:p>
            <a:pPr marL="171450" lvl="0" indent="-171450">
              <a:buFont typeface="Arial" panose="020B0604020202020204" pitchFamily="34" charset="0"/>
              <a:buChar char="•"/>
            </a:pPr>
            <a:r>
              <a:rPr lang="de-DE" dirty="0"/>
              <a:t>header</a:t>
            </a:r>
          </a:p>
          <a:p>
            <a:pPr marL="457200" lvl="1" indent="0">
              <a:buFont typeface="Arial" panose="020B0604020202020204" pitchFamily="34" charset="0"/>
              <a:buNone/>
            </a:pPr>
            <a:r>
              <a:rPr lang="de-DE" dirty="0"/>
              <a:t>In diesen Abschnitt kommen Überschrift und Navigation der Seite.</a:t>
            </a:r>
          </a:p>
          <a:p>
            <a:pPr marL="171450" lvl="0" indent="-171450">
              <a:buFont typeface="Arial" panose="020B0604020202020204" pitchFamily="34" charset="0"/>
              <a:buChar char="•"/>
            </a:pPr>
            <a:r>
              <a:rPr lang="de-DE" dirty="0"/>
              <a:t>main/ui-content</a:t>
            </a:r>
          </a:p>
          <a:p>
            <a:pPr marL="457200" lvl="1" indent="0">
              <a:buFont typeface="Arial" panose="020B0604020202020204" pitchFamily="34" charset="0"/>
              <a:buNone/>
            </a:pPr>
            <a:r>
              <a:rPr lang="de-DE" dirty="0"/>
              <a:t>Dieser Abschnitt ist für den eigentlichen Inhalt („content“) der Seite gedacht.</a:t>
            </a:r>
          </a:p>
          <a:p>
            <a:pPr marL="171450" lvl="0" indent="-171450">
              <a:buFont typeface="Arial" panose="020B0604020202020204" pitchFamily="34" charset="0"/>
              <a:buChar char="•"/>
            </a:pPr>
            <a:r>
              <a:rPr lang="de-DE" dirty="0"/>
              <a:t>footer</a:t>
            </a:r>
          </a:p>
          <a:p>
            <a:pPr marL="457200" lvl="1" indent="0">
              <a:buFont typeface="Arial" panose="020B0604020202020204" pitchFamily="34" charset="0"/>
              <a:buNone/>
            </a:pPr>
            <a:r>
              <a:rPr lang="de-DE" dirty="0"/>
              <a:t>Selbsterklärend: Dieser Abschnitt ist für den Footer gedacht.</a:t>
            </a:r>
          </a:p>
        </p:txBody>
      </p:sp>
      <p:sp>
        <p:nvSpPr>
          <p:cNvPr id="4" name="Foliennummernplatzhalter 3"/>
          <p:cNvSpPr>
            <a:spLocks noGrp="1"/>
          </p:cNvSpPr>
          <p:nvPr>
            <p:ph type="sldNum" sz="quarter" idx="10"/>
          </p:nvPr>
        </p:nvSpPr>
        <p:spPr/>
        <p:txBody>
          <a:bodyPr/>
          <a:lstStyle/>
          <a:p>
            <a:fld id="{8FC58149-AC4F-4911-B7DB-71866ACDFF71}" type="slidenum">
              <a:rPr lang="de-DE" smtClean="0"/>
              <a:t>37</a:t>
            </a:fld>
            <a:endParaRPr lang="de-DE" dirty="0"/>
          </a:p>
        </p:txBody>
      </p:sp>
    </p:spTree>
    <p:extLst>
      <p:ext uri="{BB962C8B-B14F-4D97-AF65-F5344CB8AC3E}">
        <p14:creationId xmlns:p14="http://schemas.microsoft.com/office/powerpoint/2010/main" val="1498425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Mittels data- werden eigene Attribute zugewiesen. Mit data-role werden die „Rollen“ festgelegt, die die einzelnen HTML-Elemente spielen sollen.</a:t>
            </a:r>
          </a:p>
        </p:txBody>
      </p:sp>
      <p:sp>
        <p:nvSpPr>
          <p:cNvPr id="4" name="Foliennummernplatzhalter 3"/>
          <p:cNvSpPr>
            <a:spLocks noGrp="1"/>
          </p:cNvSpPr>
          <p:nvPr>
            <p:ph type="sldNum" sz="quarter" idx="10"/>
          </p:nvPr>
        </p:nvSpPr>
        <p:spPr/>
        <p:txBody>
          <a:bodyPr/>
          <a:lstStyle/>
          <a:p>
            <a:fld id="{8FC58149-AC4F-4911-B7DB-71866ACDFF71}" type="slidenum">
              <a:rPr lang="de-DE" smtClean="0"/>
              <a:t>38</a:t>
            </a:fld>
            <a:endParaRPr lang="de-DE" dirty="0"/>
          </a:p>
        </p:txBody>
      </p:sp>
    </p:spTree>
    <p:extLst>
      <p:ext uri="{BB962C8B-B14F-4D97-AF65-F5344CB8AC3E}">
        <p14:creationId xmlns:p14="http://schemas.microsoft.com/office/powerpoint/2010/main" val="517893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kern="1200" dirty="0">
                <a:solidFill>
                  <a:schemeClr val="tx1"/>
                </a:solidFill>
                <a:effectLst/>
                <a:latin typeface="+mn-lt"/>
                <a:ea typeface="+mn-ea"/>
                <a:cs typeface="+mn-cs"/>
              </a:rPr>
              <a:t>* &lt;div data-role="page" data-title="Mein Titel"&gt;</a:t>
            </a:r>
          </a:p>
          <a:p>
            <a:endParaRPr lang="de-DE" dirty="0"/>
          </a:p>
        </p:txBody>
      </p:sp>
      <p:sp>
        <p:nvSpPr>
          <p:cNvPr id="4" name="Foliennummernplatzhalter 3"/>
          <p:cNvSpPr>
            <a:spLocks noGrp="1"/>
          </p:cNvSpPr>
          <p:nvPr>
            <p:ph type="sldNum" sz="quarter" idx="10"/>
          </p:nvPr>
        </p:nvSpPr>
        <p:spPr/>
        <p:txBody>
          <a:bodyPr/>
          <a:lstStyle/>
          <a:p>
            <a:fld id="{8FC58149-AC4F-4911-B7DB-71866ACDFF71}" type="slidenum">
              <a:rPr lang="de-DE" smtClean="0"/>
              <a:t>41</a:t>
            </a:fld>
            <a:endParaRPr lang="de-DE" dirty="0"/>
          </a:p>
        </p:txBody>
      </p:sp>
    </p:spTree>
    <p:extLst>
      <p:ext uri="{BB962C8B-B14F-4D97-AF65-F5344CB8AC3E}">
        <p14:creationId xmlns:p14="http://schemas.microsoft.com/office/powerpoint/2010/main" val="1273926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http://demos.jquerymobile.com/1.4.5/theme-default/</a:t>
            </a:r>
          </a:p>
          <a:p>
            <a:r>
              <a:rPr lang="en-US" dirty="0"/>
              <a:t>The default theme includes five swatches that are given letters (a, b, c, d, e) for quick reference. To make mapping of color swatches consistent across our widgets, we have followed the convention that swatch "a" is the highest level of visual priority (black in our default theme), "b" is secondary level (blue), "c" is the baseline level (gray) that we use by default in many situations, "d" for an alternate secondary level, and "e" as an accent swatch. Themes may have additional swatches for accent colors or specific situations. For example, you could add a new theme swatch "f" that has a red bar and button for use in error situations.</a:t>
            </a:r>
            <a:endParaRPr lang="de-DE" dirty="0"/>
          </a:p>
        </p:txBody>
      </p:sp>
      <p:sp>
        <p:nvSpPr>
          <p:cNvPr id="4" name="Foliennummernplatzhalter 3"/>
          <p:cNvSpPr>
            <a:spLocks noGrp="1"/>
          </p:cNvSpPr>
          <p:nvPr>
            <p:ph type="sldNum" sz="quarter" idx="5"/>
          </p:nvPr>
        </p:nvSpPr>
        <p:spPr/>
        <p:txBody>
          <a:bodyPr/>
          <a:lstStyle/>
          <a:p>
            <a:fld id="{8FC58149-AC4F-4911-B7DB-71866ACDFF71}" type="slidenum">
              <a:rPr lang="de-DE" smtClean="0"/>
              <a:t>42</a:t>
            </a:fld>
            <a:endParaRPr lang="de-DE" dirty="0"/>
          </a:p>
        </p:txBody>
      </p:sp>
    </p:spTree>
    <p:extLst>
      <p:ext uri="{BB962C8B-B14F-4D97-AF65-F5344CB8AC3E}">
        <p14:creationId xmlns:p14="http://schemas.microsoft.com/office/powerpoint/2010/main" val="4032547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https://jquery.com/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https://learn.jquery.com/</a:t>
            </a:r>
          </a:p>
          <a:p>
            <a:r>
              <a:rPr lang="de-DE" dirty="0"/>
              <a:t>https://github.com/jquery/jquery</a:t>
            </a:r>
          </a:p>
          <a:p>
            <a:endParaRPr lang="de-DE" dirty="0"/>
          </a:p>
        </p:txBody>
      </p:sp>
      <p:sp>
        <p:nvSpPr>
          <p:cNvPr id="4" name="Foliennummernplatzhalter 3"/>
          <p:cNvSpPr>
            <a:spLocks noGrp="1"/>
          </p:cNvSpPr>
          <p:nvPr>
            <p:ph type="sldNum" sz="quarter" idx="5"/>
          </p:nvPr>
        </p:nvSpPr>
        <p:spPr/>
        <p:txBody>
          <a:bodyPr/>
          <a:lstStyle/>
          <a:p>
            <a:fld id="{8FC58149-AC4F-4911-B7DB-71866ACDFF71}" type="slidenum">
              <a:rPr lang="de-DE" smtClean="0"/>
              <a:t>5</a:t>
            </a:fld>
            <a:endParaRPr lang="de-DE" dirty="0"/>
          </a:p>
        </p:txBody>
      </p:sp>
    </p:spTree>
    <p:extLst>
      <p:ext uri="{BB962C8B-B14F-4D97-AF65-F5344CB8AC3E}">
        <p14:creationId xmlns:p14="http://schemas.microsoft.com/office/powerpoint/2010/main" val="3329271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https://learn.jquery.com/jquery-mobile/theme-roller/</a:t>
            </a:r>
          </a:p>
        </p:txBody>
      </p:sp>
      <p:sp>
        <p:nvSpPr>
          <p:cNvPr id="4" name="Foliennummernplatzhalter 3"/>
          <p:cNvSpPr>
            <a:spLocks noGrp="1"/>
          </p:cNvSpPr>
          <p:nvPr>
            <p:ph type="sldNum" sz="quarter" idx="5"/>
          </p:nvPr>
        </p:nvSpPr>
        <p:spPr/>
        <p:txBody>
          <a:bodyPr/>
          <a:lstStyle/>
          <a:p>
            <a:fld id="{8FC58149-AC4F-4911-B7DB-71866ACDFF71}" type="slidenum">
              <a:rPr lang="de-DE" smtClean="0"/>
              <a:t>43</a:t>
            </a:fld>
            <a:endParaRPr lang="de-DE" dirty="0"/>
          </a:p>
        </p:txBody>
      </p:sp>
    </p:spTree>
    <p:extLst>
      <p:ext uri="{BB962C8B-B14F-4D97-AF65-F5344CB8AC3E}">
        <p14:creationId xmlns:p14="http://schemas.microsoft.com/office/powerpoint/2010/main" val="1099067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Man hat die Möglichkeit, entweder jQuery selbst zu downloaden und mittels .js-Files einzubinden; dafür gibt es wiederum zwei Versionen: eine unkomprimierte Version für Entwicklung und Testing und eine minimierte für die Live-Website.</a:t>
            </a:r>
          </a:p>
          <a:p>
            <a:r>
              <a:rPr lang="de-DE" dirty="0"/>
              <a:t>Eine andere Möglichkeit wäre, ein CDN (Content Delivery Network) zu verwenden: Sowohl Google als auch Microsoft bieten diese Möglichkeit an.</a:t>
            </a:r>
          </a:p>
          <a:p>
            <a:endParaRPr lang="de-DE" dirty="0"/>
          </a:p>
          <a:p>
            <a:r>
              <a:rPr lang="de-DE" dirty="0"/>
              <a:t>Google CDN: </a:t>
            </a:r>
            <a:r>
              <a:rPr lang="de-DE" sz="1200" b="0" i="0" kern="1200" dirty="0">
                <a:solidFill>
                  <a:schemeClr val="tx1"/>
                </a:solidFill>
                <a:effectLst/>
                <a:latin typeface="+mn-lt"/>
                <a:ea typeface="+mn-ea"/>
                <a:cs typeface="+mn-cs"/>
              </a:rPr>
              <a:t>&lt;script src="https://ajax.googleapis.com/ajax/libs/jquery/3.3.1/jquery.min.js"&gt;&lt;/script&gt;</a:t>
            </a:r>
          </a:p>
          <a:p>
            <a:r>
              <a:rPr lang="de-DE" sz="1200" b="0" i="0" kern="1200" dirty="0">
                <a:solidFill>
                  <a:schemeClr val="tx1"/>
                </a:solidFill>
                <a:effectLst/>
                <a:latin typeface="+mn-lt"/>
                <a:ea typeface="+mn-ea"/>
                <a:cs typeface="+mn-cs"/>
              </a:rPr>
              <a:t>Microsoft CDN: &lt;script src="https://ajax.aspnetcdn.com/ajax/jQuery/jquery-3.3.1.min.js"&gt;&lt;/script&gt;</a:t>
            </a:r>
          </a:p>
          <a:p>
            <a:endParaRPr lang="de-DE" sz="1200" b="0" i="0" kern="120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Der Vorteil davon, jQuery über ein CDN zu beziehen, liegt darin, dass viele User beim Besuch einer anderen Seite jQuery möglicherweise bereits downgeloadet haben – in diesem Fall wäre die Ladezeit für die eigene Seite geringer.</a:t>
            </a:r>
            <a:endParaRPr lang="de-DE" dirty="0"/>
          </a:p>
        </p:txBody>
      </p:sp>
      <p:sp>
        <p:nvSpPr>
          <p:cNvPr id="4" name="Foliennummernplatzhalter 3"/>
          <p:cNvSpPr>
            <a:spLocks noGrp="1"/>
          </p:cNvSpPr>
          <p:nvPr>
            <p:ph type="sldNum" sz="quarter" idx="10"/>
          </p:nvPr>
        </p:nvSpPr>
        <p:spPr/>
        <p:txBody>
          <a:bodyPr/>
          <a:lstStyle/>
          <a:p>
            <a:fld id="{8FC58149-AC4F-4911-B7DB-71866ACDFF71}" type="slidenum">
              <a:rPr lang="de-DE" smtClean="0"/>
              <a:t>6</a:t>
            </a:fld>
            <a:endParaRPr lang="de-DE" dirty="0"/>
          </a:p>
        </p:txBody>
      </p:sp>
    </p:spTree>
    <p:extLst>
      <p:ext uri="{BB962C8B-B14F-4D97-AF65-F5344CB8AC3E}">
        <p14:creationId xmlns:p14="http://schemas.microsoft.com/office/powerpoint/2010/main" val="2537581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The jQuery library exposes its methods and properties via two properties of the </a:t>
            </a:r>
            <a:r>
              <a:rPr lang="en-US" dirty="0"/>
              <a:t>window</a:t>
            </a:r>
            <a:r>
              <a:rPr lang="en-US" sz="1200" b="0" i="0" kern="1200" dirty="0">
                <a:solidFill>
                  <a:schemeClr val="tx1"/>
                </a:solidFill>
                <a:effectLst/>
                <a:latin typeface="+mn-lt"/>
                <a:ea typeface="+mn-ea"/>
                <a:cs typeface="+mn-cs"/>
              </a:rPr>
              <a:t> object called </a:t>
            </a:r>
            <a:r>
              <a:rPr lang="en-US" dirty="0"/>
              <a:t>jQuery </a:t>
            </a:r>
            <a:r>
              <a:rPr lang="en-US" sz="1200" b="0" i="0" kern="1200" dirty="0">
                <a:solidFill>
                  <a:schemeClr val="tx1"/>
                </a:solidFill>
                <a:effectLst/>
                <a:latin typeface="+mn-lt"/>
                <a:ea typeface="+mn-ea"/>
                <a:cs typeface="+mn-cs"/>
              </a:rPr>
              <a:t>or </a:t>
            </a:r>
            <a:r>
              <a:rPr lang="en-US" dirty="0"/>
              <a:t>$</a:t>
            </a:r>
            <a:r>
              <a:rPr lang="en-US" sz="1200" b="0" i="0" kern="1200" dirty="0">
                <a:solidFill>
                  <a:schemeClr val="tx1"/>
                </a:solidFill>
                <a:effectLst/>
                <a:latin typeface="+mn-lt"/>
                <a:ea typeface="+mn-ea"/>
                <a:cs typeface="+mn-cs"/>
              </a:rPr>
              <a:t>. </a:t>
            </a:r>
          </a:p>
          <a:p>
            <a:r>
              <a:rPr lang="en-US" dirty="0"/>
              <a:t>$</a:t>
            </a:r>
            <a:r>
              <a:rPr lang="en-US" sz="1200" b="0" i="0" kern="1200" dirty="0">
                <a:solidFill>
                  <a:schemeClr val="tx1"/>
                </a:solidFill>
                <a:effectLst/>
                <a:latin typeface="+mn-lt"/>
                <a:ea typeface="+mn-ea"/>
                <a:cs typeface="+mn-cs"/>
              </a:rPr>
              <a:t> is simply an alias for </a:t>
            </a:r>
            <a:r>
              <a:rPr lang="en-US" dirty="0"/>
              <a:t>jQuery</a:t>
            </a:r>
            <a:r>
              <a:rPr lang="en-US" sz="1200" b="0" i="0" kern="1200" dirty="0">
                <a:solidFill>
                  <a:schemeClr val="tx1"/>
                </a:solidFill>
                <a:effectLst/>
                <a:latin typeface="+mn-lt"/>
                <a:ea typeface="+mn-ea"/>
                <a:cs typeface="+mn-cs"/>
              </a:rPr>
              <a:t> and it's often employed because it's shorter and faster to write.</a:t>
            </a:r>
            <a:endParaRPr lang="de-DE" dirty="0"/>
          </a:p>
        </p:txBody>
      </p:sp>
      <p:sp>
        <p:nvSpPr>
          <p:cNvPr id="4" name="Foliennummernplatzhalter 3"/>
          <p:cNvSpPr>
            <a:spLocks noGrp="1"/>
          </p:cNvSpPr>
          <p:nvPr>
            <p:ph type="sldNum" sz="quarter" idx="5"/>
          </p:nvPr>
        </p:nvSpPr>
        <p:spPr/>
        <p:txBody>
          <a:bodyPr/>
          <a:lstStyle/>
          <a:p>
            <a:fld id="{8FC58149-AC4F-4911-B7DB-71866ACDFF71}" type="slidenum">
              <a:rPr lang="de-DE" smtClean="0"/>
              <a:t>8</a:t>
            </a:fld>
            <a:endParaRPr lang="de-DE" dirty="0"/>
          </a:p>
        </p:txBody>
      </p:sp>
    </p:spTree>
    <p:extLst>
      <p:ext uri="{BB962C8B-B14F-4D97-AF65-F5344CB8AC3E}">
        <p14:creationId xmlns:p14="http://schemas.microsoft.com/office/powerpoint/2010/main" val="377321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50000"/>
              </a:lnSpc>
            </a:pPr>
            <a:r>
              <a:rPr lang="de-DE" sz="1200" u="sng" dirty="0"/>
              <a:t>Beispiel</a:t>
            </a:r>
            <a:r>
              <a:rPr lang="de-DE" sz="1200" dirty="0"/>
              <a:t>: </a:t>
            </a:r>
            <a:r>
              <a:rPr lang="en-US" sz="1200" dirty="0"/>
              <a:t>03_jQuery_hide_show.html</a:t>
            </a:r>
          </a:p>
          <a:p>
            <a:pPr>
              <a:lnSpc>
                <a:spcPct val="150000"/>
              </a:lnSpc>
            </a:pPr>
            <a:r>
              <a:rPr lang="de-DE" sz="1200" dirty="0"/>
              <a:t>_jQ-basics.html</a:t>
            </a:r>
          </a:p>
          <a:p>
            <a:pPr>
              <a:lnSpc>
                <a:spcPct val="150000"/>
              </a:lnSpc>
            </a:pPr>
            <a:endParaRPr lang="de-DE" sz="1200" dirty="0"/>
          </a:p>
          <a:p>
            <a:pPr>
              <a:lnSpc>
                <a:spcPct val="150000"/>
              </a:lnSpc>
            </a:pPr>
            <a:r>
              <a:rPr lang="de-DE" sz="1200" dirty="0">
                <a:solidFill>
                  <a:srgbClr val="0868AC"/>
                </a:solidFill>
              </a:rPr>
              <a:t>$("#invisible").hide()</a:t>
            </a:r>
          </a:p>
          <a:p>
            <a:pPr>
              <a:lnSpc>
                <a:spcPct val="150000"/>
              </a:lnSpc>
            </a:pPr>
            <a:r>
              <a:rPr lang="de-DE" sz="1200" dirty="0">
                <a:sym typeface="Wingdings" panose="05000000000000000000" pitchFamily="2" charset="2"/>
              </a:rPr>
              <a:t>versteckt das Element mit der ID „invisible“</a:t>
            </a:r>
          </a:p>
          <a:p>
            <a:pPr>
              <a:lnSpc>
                <a:spcPct val="150000"/>
              </a:lnSpc>
            </a:pPr>
            <a:endParaRPr lang="de-DE" sz="1200" dirty="0">
              <a:sym typeface="Wingdings" panose="05000000000000000000" pitchFamily="2" charset="2"/>
            </a:endParaRPr>
          </a:p>
          <a:p>
            <a:pPr>
              <a:lnSpc>
                <a:spcPct val="150000"/>
              </a:lnSpc>
            </a:pPr>
            <a:r>
              <a:rPr lang="en-US" sz="1200" dirty="0">
                <a:sym typeface="Wingdings" panose="05000000000000000000" pitchFamily="2" charset="2"/>
              </a:rPr>
              <a:t>_jQ_hide_show_UE.pptx</a:t>
            </a:r>
          </a:p>
          <a:p>
            <a:pPr>
              <a:lnSpc>
                <a:spcPct val="150000"/>
              </a:lnSpc>
            </a:pPr>
            <a:r>
              <a:rPr lang="de-DE" sz="1200" dirty="0">
                <a:sym typeface="Wingdings" panose="05000000000000000000" pitchFamily="2" charset="2"/>
              </a:rPr>
              <a:t>_jQ_UE01_Hide_und_Show.docx</a:t>
            </a:r>
          </a:p>
          <a:p>
            <a:pPr>
              <a:lnSpc>
                <a:spcPct val="150000"/>
              </a:lnSpc>
            </a:pPr>
            <a:r>
              <a:rPr lang="en-US" sz="1200" dirty="0">
                <a:sym typeface="Wingdings" panose="05000000000000000000" pitchFamily="2" charset="2"/>
              </a:rPr>
              <a:t>_jQ_UE01_hide_and_show.html</a:t>
            </a:r>
          </a:p>
          <a:p>
            <a:pPr>
              <a:lnSpc>
                <a:spcPct val="150000"/>
              </a:lnSpc>
            </a:pPr>
            <a:r>
              <a:rPr lang="en-US" sz="1200" dirty="0">
                <a:sym typeface="Wingdings" panose="05000000000000000000" pitchFamily="2" charset="2"/>
              </a:rPr>
              <a:t>_jQ_UE01_hide_and_show-Loesng.html</a:t>
            </a:r>
            <a:endParaRPr lang="de-DE" sz="1200" dirty="0">
              <a:sym typeface="Wingdings" panose="05000000000000000000" pitchFamily="2" charset="2"/>
            </a:endParaRPr>
          </a:p>
          <a:p>
            <a:pPr>
              <a:lnSpc>
                <a:spcPct val="150000"/>
              </a:lnSpc>
            </a:pPr>
            <a:endParaRPr lang="de-DE" sz="1200" dirty="0"/>
          </a:p>
          <a:p>
            <a:endParaRPr lang="de-DE" dirty="0"/>
          </a:p>
        </p:txBody>
      </p:sp>
      <p:sp>
        <p:nvSpPr>
          <p:cNvPr id="4" name="Foliennummernplatzhalter 3"/>
          <p:cNvSpPr>
            <a:spLocks noGrp="1"/>
          </p:cNvSpPr>
          <p:nvPr>
            <p:ph type="sldNum" sz="quarter" idx="10"/>
          </p:nvPr>
        </p:nvSpPr>
        <p:spPr/>
        <p:txBody>
          <a:bodyPr/>
          <a:lstStyle/>
          <a:p>
            <a:fld id="{8FC58149-AC4F-4911-B7DB-71866ACDFF71}" type="slidenum">
              <a:rPr lang="de-DE" smtClean="0"/>
              <a:t>9</a:t>
            </a:fld>
            <a:endParaRPr lang="de-DE" dirty="0"/>
          </a:p>
        </p:txBody>
      </p:sp>
    </p:spTree>
    <p:extLst>
      <p:ext uri="{BB962C8B-B14F-4D97-AF65-F5344CB8AC3E}">
        <p14:creationId xmlns:p14="http://schemas.microsoft.com/office/powerpoint/2010/main" val="1387620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…sorgt dafür, dass der jQuery-Code erst ausgeführt wird, wenn das Dokument vollständig geladen ist.</a:t>
            </a:r>
          </a:p>
          <a:p>
            <a:r>
              <a:rPr lang="de-DE" dirty="0"/>
              <a:t>_jQ_doc_ready.html</a:t>
            </a:r>
          </a:p>
        </p:txBody>
      </p:sp>
      <p:sp>
        <p:nvSpPr>
          <p:cNvPr id="4" name="Foliennummernplatzhalter 3"/>
          <p:cNvSpPr>
            <a:spLocks noGrp="1"/>
          </p:cNvSpPr>
          <p:nvPr>
            <p:ph type="sldNum" sz="quarter" idx="10"/>
          </p:nvPr>
        </p:nvSpPr>
        <p:spPr/>
        <p:txBody>
          <a:bodyPr/>
          <a:lstStyle/>
          <a:p>
            <a:fld id="{8FC58149-AC4F-4911-B7DB-71866ACDFF71}" type="slidenum">
              <a:rPr lang="de-DE" smtClean="0"/>
              <a:t>10</a:t>
            </a:fld>
            <a:endParaRPr lang="de-DE" dirty="0"/>
          </a:p>
        </p:txBody>
      </p:sp>
    </p:spTree>
    <p:extLst>
      <p:ext uri="{BB962C8B-B14F-4D97-AF65-F5344CB8AC3E}">
        <p14:creationId xmlns:p14="http://schemas.microsoft.com/office/powerpoint/2010/main" val="345679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Elemente werden wie in CSS angesprochen. </a:t>
            </a:r>
            <a:endParaRPr lang="en-US" dirty="0">
              <a:effectLst/>
            </a:endParaRPr>
          </a:p>
        </p:txBody>
      </p:sp>
      <p:sp>
        <p:nvSpPr>
          <p:cNvPr id="4" name="Foliennummernplatzhalter 3"/>
          <p:cNvSpPr>
            <a:spLocks noGrp="1"/>
          </p:cNvSpPr>
          <p:nvPr>
            <p:ph type="sldNum" sz="quarter" idx="10"/>
          </p:nvPr>
        </p:nvSpPr>
        <p:spPr/>
        <p:txBody>
          <a:bodyPr/>
          <a:lstStyle/>
          <a:p>
            <a:fld id="{8FC58149-AC4F-4911-B7DB-71866ACDFF71}" type="slidenum">
              <a:rPr lang="de-DE" smtClean="0"/>
              <a:t>12</a:t>
            </a:fld>
            <a:endParaRPr lang="de-DE" dirty="0"/>
          </a:p>
        </p:txBody>
      </p:sp>
    </p:spTree>
    <p:extLst>
      <p:ext uri="{BB962C8B-B14F-4D97-AF65-F5344CB8AC3E}">
        <p14:creationId xmlns:p14="http://schemas.microsoft.com/office/powerpoint/2010/main" val="3598609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_jQ_selectors.html</a:t>
            </a:r>
          </a:p>
          <a:p>
            <a:endParaRPr lang="de-DE" dirty="0"/>
          </a:p>
          <a:p>
            <a:r>
              <a:rPr lang="de-DE" dirty="0"/>
              <a:t>Andere Beispiele für </a:t>
            </a:r>
            <a:r>
              <a:rPr lang="de-DE" dirty="0" err="1"/>
              <a:t>jQuery</a:t>
            </a:r>
            <a:r>
              <a:rPr lang="de-DE" dirty="0"/>
              <a:t>-Selektoren:</a:t>
            </a:r>
          </a:p>
          <a:p>
            <a:endParaRPr lang="de-DE" dirty="0"/>
          </a:p>
          <a:p>
            <a:r>
              <a:rPr lang="en-US" dirty="0">
                <a:effectLst/>
              </a:rPr>
              <a:t>$("*") – </a:t>
            </a:r>
            <a:r>
              <a:rPr lang="en-US" dirty="0" err="1">
                <a:effectLst/>
              </a:rPr>
              <a:t>Wählt</a:t>
            </a:r>
            <a:r>
              <a:rPr lang="en-US" dirty="0">
                <a:effectLst/>
              </a:rPr>
              <a:t> </a:t>
            </a:r>
            <a:r>
              <a:rPr lang="en-US" dirty="0" err="1">
                <a:effectLst/>
              </a:rPr>
              <a:t>alle</a:t>
            </a:r>
            <a:r>
              <a:rPr lang="en-US" dirty="0">
                <a:effectLst/>
              </a:rPr>
              <a:t> </a:t>
            </a:r>
            <a:r>
              <a:rPr lang="en-US" dirty="0" err="1">
                <a:effectLst/>
              </a:rPr>
              <a:t>Elemente</a:t>
            </a:r>
            <a:r>
              <a:rPr lang="en-US" dirty="0">
                <a:effectLst/>
              </a:rPr>
              <a:t> </a:t>
            </a:r>
            <a:r>
              <a:rPr lang="en-US" dirty="0" err="1">
                <a:effectLst/>
              </a:rPr>
              <a:t>aus.</a:t>
            </a:r>
            <a:endParaRPr lang="en-US" dirty="0">
              <a:effectLst/>
            </a:endParaRPr>
          </a:p>
          <a:p>
            <a:r>
              <a:rPr lang="en-US" dirty="0">
                <a:effectLst/>
              </a:rPr>
              <a:t>$(this) – </a:t>
            </a:r>
            <a:r>
              <a:rPr lang="en-US" dirty="0" err="1">
                <a:effectLst/>
              </a:rPr>
              <a:t>Wählt</a:t>
            </a:r>
            <a:r>
              <a:rPr lang="en-US" dirty="0">
                <a:effectLst/>
              </a:rPr>
              <a:t> das </a:t>
            </a:r>
            <a:r>
              <a:rPr lang="en-US" dirty="0" err="1">
                <a:effectLst/>
              </a:rPr>
              <a:t>gegenwärtige</a:t>
            </a:r>
            <a:r>
              <a:rPr lang="en-US" dirty="0">
                <a:effectLst/>
              </a:rPr>
              <a:t> HTML-Element </a:t>
            </a:r>
            <a:r>
              <a:rPr lang="en-US" dirty="0" err="1">
                <a:effectLst/>
              </a:rPr>
              <a:t>aus.</a:t>
            </a:r>
            <a:endParaRPr lang="en-US" dirty="0">
              <a:effectLst/>
            </a:endParaRPr>
          </a:p>
          <a:p>
            <a:r>
              <a:rPr lang="en-US" dirty="0">
                <a:effectLst/>
              </a:rPr>
              <a:t>$("</a:t>
            </a:r>
            <a:r>
              <a:rPr lang="en-US" dirty="0" err="1">
                <a:effectLst/>
              </a:rPr>
              <a:t>p.demo</a:t>
            </a:r>
            <a:r>
              <a:rPr lang="en-US" dirty="0">
                <a:effectLst/>
              </a:rPr>
              <a:t>") – </a:t>
            </a:r>
            <a:r>
              <a:rPr lang="en-US" dirty="0" err="1">
                <a:effectLst/>
              </a:rPr>
              <a:t>Wählt</a:t>
            </a:r>
            <a:r>
              <a:rPr lang="en-US" dirty="0">
                <a:effectLst/>
              </a:rPr>
              <a:t> </a:t>
            </a:r>
            <a:r>
              <a:rPr lang="en-US" dirty="0" err="1">
                <a:effectLst/>
              </a:rPr>
              <a:t>alle</a:t>
            </a:r>
            <a:r>
              <a:rPr lang="en-US" dirty="0">
                <a:effectLst/>
              </a:rPr>
              <a:t> &lt;p&gt;-</a:t>
            </a:r>
            <a:r>
              <a:rPr lang="en-US" dirty="0" err="1">
                <a:effectLst/>
              </a:rPr>
              <a:t>Elemente</a:t>
            </a:r>
            <a:r>
              <a:rPr lang="en-US" dirty="0">
                <a:effectLst/>
              </a:rPr>
              <a:t> </a:t>
            </a:r>
            <a:r>
              <a:rPr lang="en-US" dirty="0" err="1">
                <a:effectLst/>
              </a:rPr>
              <a:t>mit</a:t>
            </a:r>
            <a:r>
              <a:rPr lang="en-US" dirty="0">
                <a:effectLst/>
              </a:rPr>
              <a:t> der </a:t>
            </a:r>
            <a:r>
              <a:rPr lang="en-US" dirty="0" err="1">
                <a:effectLst/>
              </a:rPr>
              <a:t>Klasse</a:t>
            </a:r>
            <a:r>
              <a:rPr lang="en-US" dirty="0">
                <a:effectLst/>
              </a:rPr>
              <a:t> “demo” </a:t>
            </a:r>
            <a:r>
              <a:rPr lang="en-US" dirty="0" err="1">
                <a:effectLst/>
              </a:rPr>
              <a:t>aus.</a:t>
            </a:r>
            <a:endParaRPr lang="en-US" dirty="0">
              <a:effectLst/>
            </a:endParaRPr>
          </a:p>
          <a:p>
            <a:r>
              <a:rPr lang="en-US" dirty="0">
                <a:effectLst/>
              </a:rPr>
              <a:t>$("p:first") – </a:t>
            </a:r>
            <a:r>
              <a:rPr lang="en-US" dirty="0" err="1">
                <a:effectLst/>
              </a:rPr>
              <a:t>Wählt</a:t>
            </a:r>
            <a:r>
              <a:rPr lang="en-US" dirty="0">
                <a:effectLst/>
              </a:rPr>
              <a:t> das </a:t>
            </a:r>
            <a:r>
              <a:rPr lang="en-US" dirty="0" err="1">
                <a:effectLst/>
              </a:rPr>
              <a:t>erste</a:t>
            </a:r>
            <a:r>
              <a:rPr lang="en-US" dirty="0">
                <a:effectLst/>
              </a:rPr>
              <a:t> &lt;p&gt;-Element </a:t>
            </a:r>
            <a:r>
              <a:rPr lang="en-US" dirty="0" err="1">
                <a:effectLst/>
              </a:rPr>
              <a:t>aus.</a:t>
            </a:r>
            <a:endParaRPr lang="en-US" dirty="0">
              <a:effectLst/>
            </a:endParaRPr>
          </a:p>
          <a:p>
            <a:r>
              <a:rPr lang="en-US" dirty="0">
                <a:effectLst/>
              </a:rPr>
              <a:t>$("ul </a:t>
            </a:r>
            <a:r>
              <a:rPr lang="en-US" dirty="0" err="1">
                <a:effectLst/>
              </a:rPr>
              <a:t>li:first</a:t>
            </a:r>
            <a:r>
              <a:rPr lang="en-US" dirty="0">
                <a:effectLst/>
              </a:rPr>
              <a:t>" ) – </a:t>
            </a:r>
            <a:r>
              <a:rPr lang="en-US" dirty="0" err="1">
                <a:effectLst/>
              </a:rPr>
              <a:t>Wählt</a:t>
            </a:r>
            <a:r>
              <a:rPr lang="en-US" dirty="0">
                <a:effectLst/>
              </a:rPr>
              <a:t> das </a:t>
            </a:r>
            <a:r>
              <a:rPr lang="en-US" dirty="0" err="1">
                <a:effectLst/>
              </a:rPr>
              <a:t>erste</a:t>
            </a:r>
            <a:r>
              <a:rPr lang="en-US" dirty="0">
                <a:effectLst/>
              </a:rPr>
              <a:t> &lt;li&gt;-Element der </a:t>
            </a:r>
            <a:r>
              <a:rPr lang="en-US" dirty="0" err="1">
                <a:effectLst/>
              </a:rPr>
              <a:t>ersten</a:t>
            </a:r>
            <a:r>
              <a:rPr lang="en-US" dirty="0">
                <a:effectLst/>
              </a:rPr>
              <a:t> &lt;ul&gt; </a:t>
            </a:r>
            <a:r>
              <a:rPr lang="en-US" dirty="0" err="1">
                <a:effectLst/>
              </a:rPr>
              <a:t>aus.</a:t>
            </a:r>
            <a:endParaRPr lang="en-US" dirty="0">
              <a:effectLst/>
            </a:endParaRPr>
          </a:p>
          <a:p>
            <a:r>
              <a:rPr lang="en-US" dirty="0">
                <a:effectLst/>
              </a:rPr>
              <a:t>$("ul </a:t>
            </a:r>
            <a:r>
              <a:rPr lang="en-US" dirty="0" err="1">
                <a:effectLst/>
              </a:rPr>
              <a:t>li:first-child</a:t>
            </a:r>
            <a:r>
              <a:rPr lang="en-US" dirty="0">
                <a:effectLst/>
              </a:rPr>
              <a:t>") – </a:t>
            </a:r>
            <a:r>
              <a:rPr lang="en-US" dirty="0" err="1">
                <a:effectLst/>
              </a:rPr>
              <a:t>Wählt</a:t>
            </a:r>
            <a:r>
              <a:rPr lang="en-US" dirty="0">
                <a:effectLst/>
              </a:rPr>
              <a:t> das </a:t>
            </a:r>
            <a:r>
              <a:rPr lang="en-US" dirty="0" err="1">
                <a:effectLst/>
              </a:rPr>
              <a:t>erste</a:t>
            </a:r>
            <a:r>
              <a:rPr lang="en-US" dirty="0">
                <a:effectLst/>
              </a:rPr>
              <a:t> &lt;li&gt; Element </a:t>
            </a:r>
            <a:r>
              <a:rPr lang="en-US" dirty="0" err="1">
                <a:effectLst/>
              </a:rPr>
              <a:t>jeder</a:t>
            </a:r>
            <a:r>
              <a:rPr lang="en-US" dirty="0">
                <a:effectLst/>
              </a:rPr>
              <a:t> &lt;ul&gt; </a:t>
            </a:r>
            <a:r>
              <a:rPr lang="en-US" dirty="0" err="1">
                <a:effectLst/>
              </a:rPr>
              <a:t>aus.</a:t>
            </a:r>
            <a:endParaRPr lang="en-US" dirty="0">
              <a:effectLst/>
            </a:endParaRPr>
          </a:p>
          <a:p>
            <a:r>
              <a:rPr lang="en-US" dirty="0">
                <a:effectLst/>
              </a:rPr>
              <a:t>$("a[target='_blank’]”) – </a:t>
            </a:r>
            <a:r>
              <a:rPr lang="en-US" dirty="0" err="1">
                <a:effectLst/>
              </a:rPr>
              <a:t>Wählt</a:t>
            </a:r>
            <a:r>
              <a:rPr lang="en-US" dirty="0">
                <a:effectLst/>
              </a:rPr>
              <a:t> </a:t>
            </a:r>
            <a:r>
              <a:rPr lang="en-US" dirty="0" err="1">
                <a:effectLst/>
              </a:rPr>
              <a:t>alle</a:t>
            </a:r>
            <a:r>
              <a:rPr lang="en-US" dirty="0">
                <a:effectLst/>
              </a:rPr>
              <a:t> &lt;a&gt;-</a:t>
            </a:r>
            <a:r>
              <a:rPr lang="en-US" dirty="0" err="1">
                <a:effectLst/>
              </a:rPr>
              <a:t>Elemente</a:t>
            </a:r>
            <a:r>
              <a:rPr lang="en-US" dirty="0">
                <a:effectLst/>
              </a:rPr>
              <a:t> </a:t>
            </a:r>
            <a:r>
              <a:rPr lang="en-US" dirty="0" err="1">
                <a:effectLst/>
              </a:rPr>
              <a:t>mit</a:t>
            </a:r>
            <a:r>
              <a:rPr lang="en-US" dirty="0">
                <a:effectLst/>
              </a:rPr>
              <a:t> </a:t>
            </a:r>
            <a:r>
              <a:rPr lang="en-US" dirty="0" err="1">
                <a:effectLst/>
              </a:rPr>
              <a:t>einem</a:t>
            </a:r>
            <a:r>
              <a:rPr lang="en-US" dirty="0">
                <a:effectLst/>
              </a:rPr>
              <a:t> target=“_blank”-Setting </a:t>
            </a:r>
            <a:r>
              <a:rPr lang="en-US" dirty="0" err="1">
                <a:effectLst/>
              </a:rPr>
              <a:t>aus.</a:t>
            </a:r>
            <a:endParaRPr lang="en-US" dirty="0">
              <a:effectLst/>
            </a:endParaRPr>
          </a:p>
          <a:p>
            <a:r>
              <a:rPr lang="en-US" dirty="0">
                <a:effectLst/>
              </a:rPr>
              <a:t>$(":button")  - </a:t>
            </a:r>
            <a:r>
              <a:rPr lang="en-US" dirty="0" err="1">
                <a:effectLst/>
              </a:rPr>
              <a:t>Wählt</a:t>
            </a:r>
            <a:r>
              <a:rPr lang="en-US" dirty="0">
                <a:effectLst/>
              </a:rPr>
              <a:t> </a:t>
            </a:r>
            <a:r>
              <a:rPr lang="en-US" dirty="0" err="1">
                <a:effectLst/>
              </a:rPr>
              <a:t>alle</a:t>
            </a:r>
            <a:r>
              <a:rPr lang="en-US" dirty="0">
                <a:effectLst/>
              </a:rPr>
              <a:t> &lt;button&gt;- und &lt;input&gt;-</a:t>
            </a:r>
            <a:r>
              <a:rPr lang="en-US" dirty="0" err="1">
                <a:effectLst/>
              </a:rPr>
              <a:t>Elemente</a:t>
            </a:r>
            <a:r>
              <a:rPr lang="en-US" dirty="0">
                <a:effectLst/>
              </a:rPr>
              <a:t> des </a:t>
            </a:r>
            <a:r>
              <a:rPr lang="en-US" dirty="0" err="1">
                <a:effectLst/>
              </a:rPr>
              <a:t>Typs</a:t>
            </a:r>
            <a:r>
              <a:rPr lang="en-US" dirty="0">
                <a:effectLst/>
              </a:rPr>
              <a:t> "button“ </a:t>
            </a:r>
            <a:r>
              <a:rPr lang="en-US" dirty="0" err="1">
                <a:effectLst/>
              </a:rPr>
              <a:t>aus.</a:t>
            </a:r>
            <a:endParaRPr lang="en-US" dirty="0">
              <a:effectLst/>
            </a:endParaRPr>
          </a:p>
          <a:p>
            <a:endParaRPr lang="en-US" dirty="0">
              <a:effectLst/>
            </a:endParaRPr>
          </a:p>
          <a:p>
            <a:r>
              <a:rPr lang="en-US" dirty="0">
                <a:effectLst/>
              </a:rPr>
              <a:t>http://api.jquery.com/category/selectors/</a:t>
            </a:r>
          </a:p>
          <a:p>
            <a:r>
              <a:rPr lang="en-US" dirty="0" err="1">
                <a:effectLst/>
              </a:rPr>
              <a:t>Unter</a:t>
            </a:r>
            <a:r>
              <a:rPr lang="en-US" dirty="0">
                <a:effectLst/>
              </a:rPr>
              <a:t> </a:t>
            </a:r>
          </a:p>
          <a:p>
            <a:r>
              <a:rPr lang="en-US" dirty="0">
                <a:effectLst/>
              </a:rPr>
              <a:t>http://api.jquery.com/category/selectors/jquery-selector-extensions/</a:t>
            </a:r>
          </a:p>
          <a:p>
            <a:r>
              <a:rPr lang="de-DE" dirty="0">
                <a:effectLst/>
              </a:rPr>
              <a:t> finden sich erweiterte Selektoren.</a:t>
            </a:r>
            <a:endParaRPr lang="en-US" dirty="0">
              <a:effectLst/>
            </a:endParaRPr>
          </a:p>
          <a:p>
            <a:endParaRPr lang="de-DE" dirty="0"/>
          </a:p>
        </p:txBody>
      </p:sp>
      <p:sp>
        <p:nvSpPr>
          <p:cNvPr id="4" name="Foliennummernplatzhalter 3"/>
          <p:cNvSpPr>
            <a:spLocks noGrp="1"/>
          </p:cNvSpPr>
          <p:nvPr>
            <p:ph type="sldNum" sz="quarter" idx="5"/>
          </p:nvPr>
        </p:nvSpPr>
        <p:spPr/>
        <p:txBody>
          <a:bodyPr/>
          <a:lstStyle/>
          <a:p>
            <a:fld id="{8FC58149-AC4F-4911-B7DB-71866ACDFF71}" type="slidenum">
              <a:rPr lang="de-DE" smtClean="0"/>
              <a:t>13</a:t>
            </a:fld>
            <a:endParaRPr lang="de-DE" dirty="0"/>
          </a:p>
        </p:txBody>
      </p:sp>
    </p:spTree>
    <p:extLst>
      <p:ext uri="{BB962C8B-B14F-4D97-AF65-F5344CB8AC3E}">
        <p14:creationId xmlns:p14="http://schemas.microsoft.com/office/powerpoint/2010/main" val="1148437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42030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52371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915732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dirty="0"/>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dirty="0"/>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445701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5"/>
          <p:cNvSpPr>
            <a:spLocks noGrp="1"/>
          </p:cNvSpPr>
          <p:nvPr>
            <p:ph type="sldNum" sz="quarter" idx="12"/>
          </p:nvPr>
        </p:nvSpPr>
        <p:spPr>
          <a:xfrm>
            <a:off x="9228666" y="6356350"/>
            <a:ext cx="1439334" cy="365125"/>
          </a:xfrm>
        </p:spPr>
        <p:txBody>
          <a:bodyPr/>
          <a:lstStyle/>
          <a:p>
            <a:fld id="{C897DFD6-16AA-4990-9C12-D8B73762DA74}" type="slidenum">
              <a:rPr lang="de-DE" smtClean="0"/>
              <a:t>‹Nr.›</a:t>
            </a:fld>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11" name="Fußzeilenplatzhalter 4"/>
          <p:cNvSpPr>
            <a:spLocks noGrp="1"/>
          </p:cNvSpPr>
          <p:nvPr>
            <p:ph type="ftr" sz="quarter" idx="11"/>
          </p:nvPr>
        </p:nvSpPr>
        <p:spPr>
          <a:xfrm>
            <a:off x="1447799" y="6356350"/>
            <a:ext cx="7772400" cy="365125"/>
          </a:xfrm>
        </p:spPr>
        <p:txBody>
          <a:bodyPr/>
          <a:lstStyle/>
          <a:p>
            <a:pPr algn="r"/>
            <a:r>
              <a:rPr lang="de-DE" dirty="0"/>
              <a:t>© ppedv AG</a:t>
            </a:r>
          </a:p>
        </p:txBody>
      </p:sp>
    </p:spTree>
    <p:extLst>
      <p:ext uri="{BB962C8B-B14F-4D97-AF65-F5344CB8AC3E}">
        <p14:creationId xmlns:p14="http://schemas.microsoft.com/office/powerpoint/2010/main" val="1351233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759594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075290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153989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4214192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676894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dirty="0"/>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3171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12907391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268464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3617472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8534823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573845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dirty="0"/>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dirty="0"/>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183387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407464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47770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r>
              <a:rPr lang="de-DE" dirty="0"/>
              <a:t>© ppedv AG</a:t>
            </a:r>
          </a:p>
        </p:txBody>
      </p:sp>
      <p:sp>
        <p:nvSpPr>
          <p:cNvPr id="9" name="Foliennummernplatzhalter 8"/>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423035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p>
            <a:r>
              <a:rPr lang="de-DE"/>
              <a:t>Titelmasterformat durch Klicken bearbeiten</a:t>
            </a:r>
            <a:endParaRPr lang="de-DE" dirty="0"/>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380097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62F8B784-6BE8-4121-A5DD-184BF916DF1B}" type="slidenum">
              <a:rPr lang="de-DE" smtClean="0"/>
              <a:t>‹Nr.›</a:t>
            </a:fld>
            <a:endParaRPr lang="de-DE" dirty="0"/>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349114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247265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62F8B784-6BE8-4121-A5DD-184BF916DF1B}" type="slidenum">
              <a:rPr lang="de-DE" smtClean="0"/>
              <a:t>‹Nr.›</a:t>
            </a:fld>
            <a:endParaRPr lang="de-DE" dirty="0"/>
          </a:p>
        </p:txBody>
      </p:sp>
    </p:spTree>
    <p:extLst>
      <p:ext uri="{BB962C8B-B14F-4D97-AF65-F5344CB8AC3E}">
        <p14:creationId xmlns:p14="http://schemas.microsoft.com/office/powerpoint/2010/main" val="356793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dirty="0"/>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94103466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8B784-6BE8-4121-A5DD-184BF916DF1B}" type="slidenum">
              <a:rPr lang="de-DE" smtClean="0"/>
              <a:t>‹Nr.›</a:t>
            </a:fld>
            <a:endParaRPr lang="de-DE" dirty="0"/>
          </a:p>
        </p:txBody>
      </p:sp>
      <p:pic>
        <p:nvPicPr>
          <p:cNvPr id="7" name="Grafik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1969078394"/>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jquery.com/using-jquery-core/selecting-elements/#selecting-form-elemen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api.jquery.com/category/selectors/form-selector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jquery.com/using-jquery-core/dollar-object-vs-func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23.xm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slide" Target="slide1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slide" Target="slide14.xml"/><Relationship Id="rId5" Type="http://schemas.openxmlformats.org/officeDocument/2006/relationships/image" Target="../media/image7.png"/><Relationship Id="rId10" Type="http://schemas.openxmlformats.org/officeDocument/2006/relationships/slide" Target="slide11.xml"/><Relationship Id="rId4" Type="http://schemas.openxmlformats.org/officeDocument/2006/relationships/image" Target="../media/image6.png"/><Relationship Id="rId9" Type="http://schemas.openxmlformats.org/officeDocument/2006/relationships/slide" Target="slide7.xml"/></Relationships>
</file>

<file path=ppt/slides/_rels/slide20.xml.rels><?xml version="1.0" encoding="UTF-8" standalone="yes"?>
<Relationships xmlns="http://schemas.openxmlformats.org/package/2006/relationships"><Relationship Id="rId3" Type="http://schemas.openxmlformats.org/officeDocument/2006/relationships/hyperlink" Target="http://api.jquery.com/category/events/mouse-even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hyperlink" Target="http://api.jquery.com/category/events/keyboard-event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pi.jquery.com/category/events/form-even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jquerymobile.com/browser-support/1.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mobilexweb.com/emulator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themeroller.jquerymobile.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query.com/downloa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hyperlink" Target="https://api.jquery.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Agenda</a:t>
            </a:r>
          </a:p>
        </p:txBody>
      </p:sp>
      <p:sp>
        <p:nvSpPr>
          <p:cNvPr id="3" name="Inhaltsplatzhalter 2"/>
          <p:cNvSpPr>
            <a:spLocks noGrp="1"/>
          </p:cNvSpPr>
          <p:nvPr>
            <p:ph idx="1"/>
          </p:nvPr>
        </p:nvSpPr>
        <p:spPr/>
        <p:txBody>
          <a:bodyPr>
            <a:normAutofit/>
          </a:bodyPr>
          <a:lstStyle/>
          <a:p>
            <a:r>
              <a:rPr lang="de-DE" dirty="0"/>
              <a:t>Grundlagen jQuery</a:t>
            </a:r>
          </a:p>
          <a:p>
            <a:pPr lvl="1"/>
            <a:r>
              <a:rPr lang="de-DE" dirty="0"/>
              <a:t>Einbindung</a:t>
            </a:r>
          </a:p>
          <a:p>
            <a:pPr lvl="1"/>
            <a:r>
              <a:rPr lang="de-DE" dirty="0"/>
              <a:t>Syntax</a:t>
            </a:r>
          </a:p>
          <a:p>
            <a:r>
              <a:rPr lang="de-DE" dirty="0"/>
              <a:t>Selektoren</a:t>
            </a:r>
          </a:p>
          <a:p>
            <a:r>
              <a:rPr lang="de-DE" dirty="0"/>
              <a:t>Methoden</a:t>
            </a:r>
          </a:p>
          <a:p>
            <a:r>
              <a:rPr lang="de-DE" dirty="0"/>
              <a:t>Events</a:t>
            </a:r>
          </a:p>
          <a:p>
            <a:r>
              <a:rPr lang="de-DE" dirty="0"/>
              <a:t>Effekte</a:t>
            </a:r>
          </a:p>
          <a:p>
            <a:r>
              <a:rPr lang="de-DE" dirty="0"/>
              <a:t>jQuery UI, jQuery Mobile – Überblick</a:t>
            </a:r>
          </a:p>
        </p:txBody>
      </p:sp>
      <p:pic>
        <p:nvPicPr>
          <p:cNvPr id="7" name="Grafik 6" descr="Senden">
            <a:extLst>
              <a:ext uri="{FF2B5EF4-FFF2-40B4-BE49-F238E27FC236}">
                <a16:creationId xmlns:a16="http://schemas.microsoft.com/office/drawing/2014/main" id="{BE179549-3223-4302-8642-E5C22158D2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3977" y="2224454"/>
            <a:ext cx="2722684" cy="2722684"/>
          </a:xfrm>
          <a:prstGeom prst="rect">
            <a:avLst/>
          </a:prstGeom>
        </p:spPr>
      </p:pic>
    </p:spTree>
    <p:extLst>
      <p:ext uri="{BB962C8B-B14F-4D97-AF65-F5344CB8AC3E}">
        <p14:creationId xmlns:p14="http://schemas.microsoft.com/office/powerpoint/2010/main" val="893990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1A744-A381-43B7-9C60-37C4B4245FF5}"/>
              </a:ext>
            </a:extLst>
          </p:cNvPr>
          <p:cNvSpPr>
            <a:spLocks noGrp="1"/>
          </p:cNvSpPr>
          <p:nvPr>
            <p:ph type="title"/>
          </p:nvPr>
        </p:nvSpPr>
        <p:spPr/>
        <p:txBody>
          <a:bodyPr/>
          <a:lstStyle/>
          <a:p>
            <a:r>
              <a:rPr lang="de-DE" dirty="0"/>
              <a:t>document ready function</a:t>
            </a:r>
          </a:p>
        </p:txBody>
      </p:sp>
      <p:sp>
        <p:nvSpPr>
          <p:cNvPr id="3" name="Inhaltsplatzhalter 2">
            <a:extLst>
              <a:ext uri="{FF2B5EF4-FFF2-40B4-BE49-F238E27FC236}">
                <a16:creationId xmlns:a16="http://schemas.microsoft.com/office/drawing/2014/main" id="{4B6A1B09-1039-4691-9EE2-36E39893567F}"/>
              </a:ext>
            </a:extLst>
          </p:cNvPr>
          <p:cNvSpPr>
            <a:spLocks noGrp="1"/>
          </p:cNvSpPr>
          <p:nvPr>
            <p:ph idx="1"/>
          </p:nvPr>
        </p:nvSpPr>
        <p:spPr>
          <a:xfrm>
            <a:off x="838200" y="1825625"/>
            <a:ext cx="10515600" cy="4678414"/>
          </a:xfrm>
        </p:spPr>
        <p:txBody>
          <a:bodyPr>
            <a:normAutofit/>
          </a:bodyPr>
          <a:lstStyle/>
          <a:p>
            <a:pPr marL="0" indent="0">
              <a:buNone/>
            </a:pPr>
            <a:r>
              <a:rPr lang="en-US" dirty="0">
                <a:solidFill>
                  <a:srgbClr val="F18826"/>
                </a:solidFill>
              </a:rPr>
              <a:t>$</a:t>
            </a:r>
            <a:r>
              <a:rPr lang="en-US" dirty="0"/>
              <a:t>(</a:t>
            </a:r>
            <a:r>
              <a:rPr lang="en-US" dirty="0">
                <a:solidFill>
                  <a:srgbClr val="00B0F0"/>
                </a:solidFill>
              </a:rPr>
              <a:t>document</a:t>
            </a:r>
            <a:r>
              <a:rPr lang="en-US" dirty="0"/>
              <a:t>).</a:t>
            </a:r>
            <a:r>
              <a:rPr lang="en-US" dirty="0">
                <a:solidFill>
                  <a:srgbClr val="F18826"/>
                </a:solidFill>
              </a:rPr>
              <a:t>ready</a:t>
            </a:r>
            <a:r>
              <a:rPr lang="en-US" dirty="0"/>
              <a:t>(</a:t>
            </a:r>
            <a:r>
              <a:rPr lang="en-US" dirty="0">
                <a:solidFill>
                  <a:srgbClr val="0868AC"/>
                </a:solidFill>
              </a:rPr>
              <a:t>function</a:t>
            </a:r>
            <a:r>
              <a:rPr lang="en-US" dirty="0"/>
              <a:t>(){</a:t>
            </a:r>
            <a:br>
              <a:rPr lang="en-US" dirty="0"/>
            </a:br>
            <a:br>
              <a:rPr lang="en-US" dirty="0"/>
            </a:br>
            <a:r>
              <a:rPr lang="en-US" dirty="0"/>
              <a:t>   </a:t>
            </a:r>
            <a:r>
              <a:rPr lang="en-US" i="1" dirty="0">
                <a:solidFill>
                  <a:schemeClr val="accent6">
                    <a:lumMod val="75000"/>
                  </a:schemeClr>
                </a:solidFill>
              </a:rPr>
              <a:t>// jQuery Methoden...</a:t>
            </a:r>
            <a:br>
              <a:rPr lang="en-US" dirty="0"/>
            </a:br>
            <a:br>
              <a:rPr lang="en-US" dirty="0"/>
            </a:br>
            <a:r>
              <a:rPr lang="en-US" dirty="0"/>
              <a:t>});</a:t>
            </a:r>
          </a:p>
          <a:p>
            <a:pPr marL="0" indent="0">
              <a:buNone/>
            </a:pPr>
            <a:endParaRPr lang="en-US" dirty="0"/>
          </a:p>
          <a:p>
            <a:pPr marL="0" indent="0">
              <a:buNone/>
            </a:pPr>
            <a:r>
              <a:rPr lang="en-US" dirty="0">
                <a:solidFill>
                  <a:srgbClr val="F18826"/>
                </a:solidFill>
              </a:rPr>
              <a:t>$</a:t>
            </a:r>
            <a:r>
              <a:rPr lang="en-US" dirty="0"/>
              <a:t>(</a:t>
            </a:r>
            <a:r>
              <a:rPr lang="en-US" dirty="0">
                <a:solidFill>
                  <a:srgbClr val="0868AC"/>
                </a:solidFill>
              </a:rPr>
              <a:t>function</a:t>
            </a:r>
            <a:r>
              <a:rPr lang="en-US" dirty="0"/>
              <a:t>(){</a:t>
            </a:r>
            <a:br>
              <a:rPr lang="en-US" dirty="0"/>
            </a:br>
            <a:br>
              <a:rPr lang="en-US" dirty="0"/>
            </a:br>
            <a:r>
              <a:rPr lang="en-US" dirty="0"/>
              <a:t>   </a:t>
            </a:r>
            <a:r>
              <a:rPr lang="en-US" i="1" dirty="0">
                <a:solidFill>
                  <a:schemeClr val="accent6">
                    <a:lumMod val="75000"/>
                  </a:schemeClr>
                </a:solidFill>
              </a:rPr>
              <a:t>// jQuery Methoden…</a:t>
            </a:r>
            <a:br>
              <a:rPr lang="en-US" dirty="0"/>
            </a:br>
            <a:br>
              <a:rPr lang="en-US" dirty="0"/>
            </a:br>
            <a:r>
              <a:rPr lang="en-US" dirty="0"/>
              <a:t>});</a:t>
            </a:r>
            <a:endParaRPr lang="de-DE" dirty="0"/>
          </a:p>
        </p:txBody>
      </p:sp>
      <p:sp>
        <p:nvSpPr>
          <p:cNvPr id="4" name="Foliennummernplatzhalter 3">
            <a:extLst>
              <a:ext uri="{FF2B5EF4-FFF2-40B4-BE49-F238E27FC236}">
                <a16:creationId xmlns:a16="http://schemas.microsoft.com/office/drawing/2014/main" id="{F2FF79B4-A5F0-4E43-978F-75DE2973D12C}"/>
              </a:ext>
            </a:extLst>
          </p:cNvPr>
          <p:cNvSpPr>
            <a:spLocks noGrp="1"/>
          </p:cNvSpPr>
          <p:nvPr>
            <p:ph type="sldNum" sz="quarter" idx="12"/>
          </p:nvPr>
        </p:nvSpPr>
        <p:spPr/>
        <p:txBody>
          <a:bodyPr/>
          <a:lstStyle/>
          <a:p>
            <a:fld id="{62F8B784-6BE8-4121-A5DD-184BF916DF1B}" type="slidenum">
              <a:rPr lang="de-DE" smtClean="0"/>
              <a:t>10</a:t>
            </a:fld>
            <a:endParaRPr lang="de-DE" dirty="0"/>
          </a:p>
        </p:txBody>
      </p:sp>
      <p:sp>
        <p:nvSpPr>
          <p:cNvPr id="5" name="Rechteck 4">
            <a:extLst>
              <a:ext uri="{FF2B5EF4-FFF2-40B4-BE49-F238E27FC236}">
                <a16:creationId xmlns:a16="http://schemas.microsoft.com/office/drawing/2014/main" id="{9D1FB41E-7D4B-44D7-B4F7-E94783527123}"/>
              </a:ext>
            </a:extLst>
          </p:cNvPr>
          <p:cNvSpPr/>
          <p:nvPr/>
        </p:nvSpPr>
        <p:spPr>
          <a:xfrm>
            <a:off x="7256206" y="3701845"/>
            <a:ext cx="1710813" cy="648929"/>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a:t>ODER:</a:t>
            </a:r>
          </a:p>
        </p:txBody>
      </p:sp>
      <p:cxnSp>
        <p:nvCxnSpPr>
          <p:cNvPr id="7" name="Gerader Verbinder 6">
            <a:extLst>
              <a:ext uri="{FF2B5EF4-FFF2-40B4-BE49-F238E27FC236}">
                <a16:creationId xmlns:a16="http://schemas.microsoft.com/office/drawing/2014/main" id="{302E45C6-78C0-4322-BF33-EDDD4390E8C0}"/>
              </a:ext>
            </a:extLst>
          </p:cNvPr>
          <p:cNvCxnSpPr/>
          <p:nvPr/>
        </p:nvCxnSpPr>
        <p:spPr>
          <a:xfrm>
            <a:off x="838200" y="4026310"/>
            <a:ext cx="6418006" cy="0"/>
          </a:xfrm>
          <a:prstGeom prst="line">
            <a:avLst/>
          </a:prstGeom>
          <a:ln w="38100">
            <a:solidFill>
              <a:srgbClr val="33CC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397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B5D6D0-EE39-4B6C-80C1-2949D1775A06}"/>
              </a:ext>
            </a:extLst>
          </p:cNvPr>
          <p:cNvSpPr>
            <a:spLocks noGrp="1"/>
          </p:cNvSpPr>
          <p:nvPr>
            <p:ph type="title"/>
          </p:nvPr>
        </p:nvSpPr>
        <p:spPr/>
        <p:txBody>
          <a:bodyPr/>
          <a:lstStyle/>
          <a:p>
            <a:r>
              <a:rPr lang="de-DE" dirty="0"/>
              <a:t>JQUERY SELEKTOREN</a:t>
            </a:r>
          </a:p>
        </p:txBody>
      </p:sp>
      <p:sp>
        <p:nvSpPr>
          <p:cNvPr id="3" name="Textplatzhalter 2">
            <a:extLst>
              <a:ext uri="{FF2B5EF4-FFF2-40B4-BE49-F238E27FC236}">
                <a16:creationId xmlns:a16="http://schemas.microsoft.com/office/drawing/2014/main" id="{8E0E706C-F907-4B0D-939B-DE37B4C1DEA5}"/>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E7BCADF-B006-4667-B8E8-E4F13BF23DE9}"/>
              </a:ext>
            </a:extLst>
          </p:cNvPr>
          <p:cNvSpPr>
            <a:spLocks noGrp="1"/>
          </p:cNvSpPr>
          <p:nvPr>
            <p:ph type="sldNum" sz="quarter" idx="12"/>
          </p:nvPr>
        </p:nvSpPr>
        <p:spPr/>
        <p:txBody>
          <a:bodyPr/>
          <a:lstStyle/>
          <a:p>
            <a:fld id="{62F8B784-6BE8-4121-A5DD-184BF916DF1B}" type="slidenum">
              <a:rPr lang="de-DE" smtClean="0"/>
              <a:t>11</a:t>
            </a:fld>
            <a:endParaRPr lang="de-DE" dirty="0"/>
          </a:p>
        </p:txBody>
      </p:sp>
    </p:spTree>
    <p:extLst>
      <p:ext uri="{BB962C8B-B14F-4D97-AF65-F5344CB8AC3E}">
        <p14:creationId xmlns:p14="http://schemas.microsoft.com/office/powerpoint/2010/main" val="191777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1AC45B-3E3C-41A9-A6FA-9C6C61436123}"/>
              </a:ext>
            </a:extLst>
          </p:cNvPr>
          <p:cNvSpPr>
            <a:spLocks noGrp="1"/>
          </p:cNvSpPr>
          <p:nvPr>
            <p:ph type="title"/>
          </p:nvPr>
        </p:nvSpPr>
        <p:spPr/>
        <p:txBody>
          <a:bodyPr/>
          <a:lstStyle/>
          <a:p>
            <a:r>
              <a:rPr lang="de-DE" dirty="0"/>
              <a:t>Selektoren</a:t>
            </a:r>
          </a:p>
        </p:txBody>
      </p:sp>
      <p:sp>
        <p:nvSpPr>
          <p:cNvPr id="3" name="Inhaltsplatzhalter 2">
            <a:extLst>
              <a:ext uri="{FF2B5EF4-FFF2-40B4-BE49-F238E27FC236}">
                <a16:creationId xmlns:a16="http://schemas.microsoft.com/office/drawing/2014/main" id="{E82BCF6D-8116-4126-9C54-CF971745D991}"/>
              </a:ext>
            </a:extLst>
          </p:cNvPr>
          <p:cNvSpPr>
            <a:spLocks noGrp="1"/>
          </p:cNvSpPr>
          <p:nvPr>
            <p:ph idx="1"/>
          </p:nvPr>
        </p:nvSpPr>
        <p:spPr/>
        <p:txBody>
          <a:bodyPr/>
          <a:lstStyle/>
          <a:p>
            <a:r>
              <a:rPr lang="de-DE" dirty="0"/>
              <a:t>Element-Selektor</a:t>
            </a:r>
          </a:p>
          <a:p>
            <a:pPr marL="457200" lvl="1" indent="0">
              <a:buNone/>
            </a:pPr>
            <a:endParaRPr lang="de-DE" dirty="0"/>
          </a:p>
          <a:p>
            <a:pPr marL="457200" lvl="1" indent="0">
              <a:buNone/>
            </a:pPr>
            <a:endParaRPr lang="de-DE" sz="2800" dirty="0"/>
          </a:p>
          <a:p>
            <a:r>
              <a:rPr lang="de-DE" dirty="0"/>
              <a:t>ID-Selektor</a:t>
            </a:r>
          </a:p>
          <a:p>
            <a:pPr marL="457200" lvl="1" indent="0">
              <a:buNone/>
            </a:pPr>
            <a:endParaRPr lang="de-DE" dirty="0"/>
          </a:p>
          <a:p>
            <a:pPr marL="457200" lvl="1" indent="0">
              <a:buNone/>
            </a:pPr>
            <a:endParaRPr lang="de-DE" dirty="0"/>
          </a:p>
          <a:p>
            <a:r>
              <a:rPr lang="de-DE" dirty="0"/>
              <a:t>Klassen-Selektor</a:t>
            </a:r>
          </a:p>
        </p:txBody>
      </p:sp>
      <p:sp>
        <p:nvSpPr>
          <p:cNvPr id="4" name="Foliennummernplatzhalter 3">
            <a:extLst>
              <a:ext uri="{FF2B5EF4-FFF2-40B4-BE49-F238E27FC236}">
                <a16:creationId xmlns:a16="http://schemas.microsoft.com/office/drawing/2014/main" id="{28AF8FFD-C03D-4A51-8F17-8A325CB9C834}"/>
              </a:ext>
            </a:extLst>
          </p:cNvPr>
          <p:cNvSpPr>
            <a:spLocks noGrp="1"/>
          </p:cNvSpPr>
          <p:nvPr>
            <p:ph type="sldNum" sz="quarter" idx="12"/>
          </p:nvPr>
        </p:nvSpPr>
        <p:spPr/>
        <p:txBody>
          <a:bodyPr/>
          <a:lstStyle/>
          <a:p>
            <a:fld id="{62F8B784-6BE8-4121-A5DD-184BF916DF1B}" type="slidenum">
              <a:rPr lang="de-DE" smtClean="0"/>
              <a:t>12</a:t>
            </a:fld>
            <a:endParaRPr lang="de-DE" dirty="0"/>
          </a:p>
        </p:txBody>
      </p:sp>
      <p:sp>
        <p:nvSpPr>
          <p:cNvPr id="5" name="Textfeld 4">
            <a:extLst>
              <a:ext uri="{FF2B5EF4-FFF2-40B4-BE49-F238E27FC236}">
                <a16:creationId xmlns:a16="http://schemas.microsoft.com/office/drawing/2014/main" id="{D651AED6-B44A-4CB7-A812-21C50E1E10BF}"/>
              </a:ext>
            </a:extLst>
          </p:cNvPr>
          <p:cNvSpPr txBox="1"/>
          <p:nvPr/>
        </p:nvSpPr>
        <p:spPr>
          <a:xfrm>
            <a:off x="5926392" y="1897190"/>
            <a:ext cx="2684208" cy="1109305"/>
          </a:xfrm>
          <a:prstGeom prst="rect">
            <a:avLst/>
          </a:prstGeom>
          <a:noFill/>
        </p:spPr>
        <p:txBody>
          <a:bodyPr wrap="square" rtlCol="0">
            <a:spAutoFit/>
          </a:bodyPr>
          <a:lstStyle/>
          <a:p>
            <a:pPr lvl="1" algn="ctr"/>
            <a:r>
              <a:rPr lang="de-DE" sz="2400" dirty="0"/>
              <a:t>Beispiel:</a:t>
            </a:r>
          </a:p>
          <a:p>
            <a:pPr lvl="1" algn="ctr"/>
            <a:r>
              <a:rPr lang="de-DE" sz="4000" b="1" dirty="0">
                <a:solidFill>
                  <a:srgbClr val="F18826"/>
                </a:solidFill>
              </a:rPr>
              <a:t>$</a:t>
            </a:r>
            <a:r>
              <a:rPr lang="de-DE" sz="4000" dirty="0"/>
              <a:t>("</a:t>
            </a:r>
            <a:r>
              <a:rPr lang="de-DE" sz="4000" b="1" dirty="0">
                <a:solidFill>
                  <a:srgbClr val="33CC33"/>
                </a:solidFill>
              </a:rPr>
              <a:t>p</a:t>
            </a:r>
            <a:r>
              <a:rPr lang="de-DE" sz="4000" dirty="0"/>
              <a:t>")</a:t>
            </a:r>
          </a:p>
        </p:txBody>
      </p:sp>
      <p:sp>
        <p:nvSpPr>
          <p:cNvPr id="6" name="Textfeld 5">
            <a:extLst>
              <a:ext uri="{FF2B5EF4-FFF2-40B4-BE49-F238E27FC236}">
                <a16:creationId xmlns:a16="http://schemas.microsoft.com/office/drawing/2014/main" id="{7DADA2EF-C93A-4A78-BD6F-6674E79B7B32}"/>
              </a:ext>
            </a:extLst>
          </p:cNvPr>
          <p:cNvSpPr txBox="1"/>
          <p:nvPr/>
        </p:nvSpPr>
        <p:spPr>
          <a:xfrm>
            <a:off x="8028038" y="3225530"/>
            <a:ext cx="3161329" cy="1077218"/>
          </a:xfrm>
          <a:prstGeom prst="rect">
            <a:avLst/>
          </a:prstGeom>
          <a:noFill/>
        </p:spPr>
        <p:txBody>
          <a:bodyPr wrap="square" rtlCol="0">
            <a:spAutoFit/>
          </a:bodyPr>
          <a:lstStyle/>
          <a:p>
            <a:pPr lvl="1" algn="ctr"/>
            <a:r>
              <a:rPr lang="de-DE" sz="2400" dirty="0"/>
              <a:t>Beispiel:</a:t>
            </a:r>
          </a:p>
          <a:p>
            <a:pPr lvl="1" algn="ctr"/>
            <a:r>
              <a:rPr lang="de-DE" sz="4000" b="1" dirty="0">
                <a:solidFill>
                  <a:srgbClr val="F18826"/>
                </a:solidFill>
              </a:rPr>
              <a:t>$</a:t>
            </a:r>
            <a:r>
              <a:rPr lang="de-DE" sz="4000" dirty="0"/>
              <a:t>("</a:t>
            </a:r>
            <a:r>
              <a:rPr lang="de-DE" sz="4000" b="1" dirty="0">
                <a:solidFill>
                  <a:srgbClr val="33CC33"/>
                </a:solidFill>
              </a:rPr>
              <a:t>#</a:t>
            </a:r>
            <a:r>
              <a:rPr lang="de-DE" sz="4000" b="1" dirty="0"/>
              <a:t>name</a:t>
            </a:r>
            <a:r>
              <a:rPr lang="de-DE" sz="4000" dirty="0"/>
              <a:t>")</a:t>
            </a:r>
          </a:p>
        </p:txBody>
      </p:sp>
      <p:sp>
        <p:nvSpPr>
          <p:cNvPr id="7" name="Textfeld 6">
            <a:extLst>
              <a:ext uri="{FF2B5EF4-FFF2-40B4-BE49-F238E27FC236}">
                <a16:creationId xmlns:a16="http://schemas.microsoft.com/office/drawing/2014/main" id="{458021CE-69D4-4130-8C9F-E62363722EC9}"/>
              </a:ext>
            </a:extLst>
          </p:cNvPr>
          <p:cNvSpPr txBox="1"/>
          <p:nvPr/>
        </p:nvSpPr>
        <p:spPr>
          <a:xfrm>
            <a:off x="5887061" y="4521731"/>
            <a:ext cx="3079957" cy="1077218"/>
          </a:xfrm>
          <a:prstGeom prst="rect">
            <a:avLst/>
          </a:prstGeom>
          <a:noFill/>
        </p:spPr>
        <p:txBody>
          <a:bodyPr wrap="square" rtlCol="0">
            <a:spAutoFit/>
          </a:bodyPr>
          <a:lstStyle/>
          <a:p>
            <a:pPr lvl="1" algn="ctr"/>
            <a:r>
              <a:rPr lang="de-DE" sz="2400" dirty="0"/>
              <a:t>Beispiel:</a:t>
            </a:r>
          </a:p>
          <a:p>
            <a:pPr lvl="1" algn="ctr"/>
            <a:r>
              <a:rPr lang="de-DE" sz="4000" b="1" dirty="0">
                <a:solidFill>
                  <a:srgbClr val="F18826"/>
                </a:solidFill>
              </a:rPr>
              <a:t>$</a:t>
            </a:r>
            <a:r>
              <a:rPr lang="de-DE" sz="4000" dirty="0"/>
              <a:t>("</a:t>
            </a:r>
            <a:r>
              <a:rPr lang="de-DE" sz="4000" b="1" dirty="0">
                <a:solidFill>
                  <a:srgbClr val="33CC33"/>
                </a:solidFill>
              </a:rPr>
              <a:t>.</a:t>
            </a:r>
            <a:r>
              <a:rPr lang="de-DE" sz="4000" b="1" dirty="0"/>
              <a:t>name</a:t>
            </a:r>
            <a:r>
              <a:rPr lang="de-DE" sz="4000" dirty="0"/>
              <a:t>")</a:t>
            </a:r>
          </a:p>
        </p:txBody>
      </p:sp>
      <p:cxnSp>
        <p:nvCxnSpPr>
          <p:cNvPr id="9" name="Gerader Verbinder 8">
            <a:extLst>
              <a:ext uri="{FF2B5EF4-FFF2-40B4-BE49-F238E27FC236}">
                <a16:creationId xmlns:a16="http://schemas.microsoft.com/office/drawing/2014/main" id="{986D2408-6D4A-48C2-9520-E573154C6C98}"/>
              </a:ext>
            </a:extLst>
          </p:cNvPr>
          <p:cNvCxnSpPr/>
          <p:nvPr/>
        </p:nvCxnSpPr>
        <p:spPr>
          <a:xfrm>
            <a:off x="3731342" y="2168013"/>
            <a:ext cx="3097161" cy="0"/>
          </a:xfrm>
          <a:prstGeom prst="line">
            <a:avLst/>
          </a:prstGeom>
          <a:ln w="38100">
            <a:solidFill>
              <a:srgbClr val="33CC33"/>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08BD9606-625B-4C0E-A52F-2F4505D42FA4}"/>
              </a:ext>
            </a:extLst>
          </p:cNvPr>
          <p:cNvCxnSpPr>
            <a:cxnSpLocks/>
          </p:cNvCxnSpPr>
          <p:nvPr/>
        </p:nvCxnSpPr>
        <p:spPr>
          <a:xfrm>
            <a:off x="2829231" y="3485536"/>
            <a:ext cx="6137788" cy="0"/>
          </a:xfrm>
          <a:prstGeom prst="line">
            <a:avLst/>
          </a:prstGeom>
          <a:ln w="38100">
            <a:solidFill>
              <a:srgbClr val="33CC33"/>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97FCD1A7-492B-4F18-9435-05D6F2E94619}"/>
              </a:ext>
            </a:extLst>
          </p:cNvPr>
          <p:cNvCxnSpPr>
            <a:cxnSpLocks/>
          </p:cNvCxnSpPr>
          <p:nvPr/>
        </p:nvCxnSpPr>
        <p:spPr>
          <a:xfrm>
            <a:off x="3559277" y="4783394"/>
            <a:ext cx="3269226" cy="0"/>
          </a:xfrm>
          <a:prstGeom prst="line">
            <a:avLst/>
          </a:prstGeom>
          <a:ln w="38100">
            <a:solidFill>
              <a:srgbClr val="33CC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59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A7098-317F-41D7-8E9C-14A7F14E24B8}"/>
              </a:ext>
            </a:extLst>
          </p:cNvPr>
          <p:cNvSpPr>
            <a:spLocks noGrp="1"/>
          </p:cNvSpPr>
          <p:nvPr>
            <p:ph type="title"/>
          </p:nvPr>
        </p:nvSpPr>
        <p:spPr/>
        <p:txBody>
          <a:bodyPr/>
          <a:lstStyle/>
          <a:p>
            <a:r>
              <a:rPr lang="de-DE" dirty="0"/>
              <a:t>Basis-, Attribut- und Form-Selektoren</a:t>
            </a:r>
          </a:p>
        </p:txBody>
      </p:sp>
      <p:sp>
        <p:nvSpPr>
          <p:cNvPr id="3" name="Inhaltsplatzhalter 2">
            <a:extLst>
              <a:ext uri="{FF2B5EF4-FFF2-40B4-BE49-F238E27FC236}">
                <a16:creationId xmlns:a16="http://schemas.microsoft.com/office/drawing/2014/main" id="{4EF5119A-664D-4D94-888D-D2F51A116D08}"/>
              </a:ext>
            </a:extLst>
          </p:cNvPr>
          <p:cNvSpPr>
            <a:spLocks noGrp="1"/>
          </p:cNvSpPr>
          <p:nvPr>
            <p:ph idx="1"/>
          </p:nvPr>
        </p:nvSpPr>
        <p:spPr/>
        <p:txBody>
          <a:bodyPr/>
          <a:lstStyle/>
          <a:p>
            <a:r>
              <a:rPr lang="de-DE" dirty="0"/>
              <a:t>Basisselektoren</a:t>
            </a:r>
          </a:p>
          <a:p>
            <a:r>
              <a:rPr lang="de-DE" dirty="0"/>
              <a:t>Attributselektoren</a:t>
            </a:r>
          </a:p>
          <a:p>
            <a:r>
              <a:rPr lang="de-DE" dirty="0"/>
              <a:t>Formselektoren</a:t>
            </a:r>
          </a:p>
          <a:p>
            <a:pPr lvl="1"/>
            <a:r>
              <a:rPr lang="de-DE" dirty="0">
                <a:hlinkClick r:id="rId3"/>
              </a:rPr>
              <a:t>https://learn.jquery.com/using-jquery-core/selecting-elements/#selecting-form-elements</a:t>
            </a:r>
            <a:endParaRPr lang="de-DE" dirty="0"/>
          </a:p>
          <a:p>
            <a:pPr lvl="1"/>
            <a:r>
              <a:rPr lang="de-DE" dirty="0">
                <a:hlinkClick r:id="rId4"/>
              </a:rPr>
              <a:t>http://api.jquery.com/category/selectors/form-selectors/</a:t>
            </a:r>
            <a:endParaRPr lang="de-DE" dirty="0"/>
          </a:p>
          <a:p>
            <a:pPr lvl="1"/>
            <a:endParaRPr lang="de-DE" dirty="0"/>
          </a:p>
        </p:txBody>
      </p:sp>
      <p:sp>
        <p:nvSpPr>
          <p:cNvPr id="4" name="Foliennummernplatzhalter 3">
            <a:extLst>
              <a:ext uri="{FF2B5EF4-FFF2-40B4-BE49-F238E27FC236}">
                <a16:creationId xmlns:a16="http://schemas.microsoft.com/office/drawing/2014/main" id="{2EAB7BAF-F3A3-4917-9247-5929AED75860}"/>
              </a:ext>
            </a:extLst>
          </p:cNvPr>
          <p:cNvSpPr>
            <a:spLocks noGrp="1"/>
          </p:cNvSpPr>
          <p:nvPr>
            <p:ph type="sldNum" sz="quarter" idx="12"/>
          </p:nvPr>
        </p:nvSpPr>
        <p:spPr/>
        <p:txBody>
          <a:bodyPr/>
          <a:lstStyle/>
          <a:p>
            <a:fld id="{62F8B784-6BE8-4121-A5DD-184BF916DF1B}" type="slidenum">
              <a:rPr lang="de-DE" smtClean="0"/>
              <a:t>13</a:t>
            </a:fld>
            <a:endParaRPr lang="de-DE" dirty="0"/>
          </a:p>
        </p:txBody>
      </p:sp>
    </p:spTree>
    <p:extLst>
      <p:ext uri="{BB962C8B-B14F-4D97-AF65-F5344CB8AC3E}">
        <p14:creationId xmlns:p14="http://schemas.microsoft.com/office/powerpoint/2010/main" val="188491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D2CDCF-8293-4754-85E9-D7986454BBDC}"/>
              </a:ext>
            </a:extLst>
          </p:cNvPr>
          <p:cNvSpPr>
            <a:spLocks noGrp="1"/>
          </p:cNvSpPr>
          <p:nvPr>
            <p:ph type="title"/>
          </p:nvPr>
        </p:nvSpPr>
        <p:spPr/>
        <p:txBody>
          <a:bodyPr/>
          <a:lstStyle/>
          <a:p>
            <a:r>
              <a:rPr lang="de-DE" dirty="0"/>
              <a:t>JQUERY METHODEN</a:t>
            </a:r>
          </a:p>
        </p:txBody>
      </p:sp>
      <p:sp>
        <p:nvSpPr>
          <p:cNvPr id="3" name="Textplatzhalter 2">
            <a:extLst>
              <a:ext uri="{FF2B5EF4-FFF2-40B4-BE49-F238E27FC236}">
                <a16:creationId xmlns:a16="http://schemas.microsoft.com/office/drawing/2014/main" id="{9EE57BB2-4A26-4C25-AA88-0584F598F7F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75497C64-0D43-4F99-89EF-D211131D6276}"/>
              </a:ext>
            </a:extLst>
          </p:cNvPr>
          <p:cNvSpPr>
            <a:spLocks noGrp="1"/>
          </p:cNvSpPr>
          <p:nvPr>
            <p:ph type="sldNum" sz="quarter" idx="12"/>
          </p:nvPr>
        </p:nvSpPr>
        <p:spPr/>
        <p:txBody>
          <a:bodyPr/>
          <a:lstStyle/>
          <a:p>
            <a:fld id="{62F8B784-6BE8-4121-A5DD-184BF916DF1B}" type="slidenum">
              <a:rPr lang="de-DE" smtClean="0"/>
              <a:t>14</a:t>
            </a:fld>
            <a:endParaRPr lang="de-DE" dirty="0"/>
          </a:p>
        </p:txBody>
      </p:sp>
    </p:spTree>
    <p:extLst>
      <p:ext uri="{BB962C8B-B14F-4D97-AF65-F5344CB8AC3E}">
        <p14:creationId xmlns:p14="http://schemas.microsoft.com/office/powerpoint/2010/main" val="66249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E75CC1-DFAC-4779-B359-6FCF4C9A6758}"/>
              </a:ext>
            </a:extLst>
          </p:cNvPr>
          <p:cNvSpPr>
            <a:spLocks noGrp="1"/>
          </p:cNvSpPr>
          <p:nvPr>
            <p:ph type="title"/>
          </p:nvPr>
        </p:nvSpPr>
        <p:spPr/>
        <p:txBody>
          <a:bodyPr/>
          <a:lstStyle/>
          <a:p>
            <a:r>
              <a:rPr lang="de-DE" dirty="0"/>
              <a:t>$.</a:t>
            </a:r>
            <a:r>
              <a:rPr lang="de-DE" dirty="0" err="1"/>
              <a:t>fn</a:t>
            </a:r>
            <a:r>
              <a:rPr lang="de-DE" dirty="0"/>
              <a:t> &amp; $ </a:t>
            </a:r>
            <a:r>
              <a:rPr lang="de-DE" dirty="0" err="1"/>
              <a:t>methods</a:t>
            </a:r>
            <a:r>
              <a:rPr lang="de-DE" dirty="0"/>
              <a:t> (out </a:t>
            </a:r>
            <a:r>
              <a:rPr lang="de-DE" dirty="0" err="1"/>
              <a:t>of</a:t>
            </a:r>
            <a:r>
              <a:rPr lang="de-DE" dirty="0"/>
              <a:t> </a:t>
            </a:r>
            <a:r>
              <a:rPr lang="de-DE" dirty="0" err="1"/>
              <a:t>agenda</a:t>
            </a:r>
            <a:r>
              <a:rPr lang="de-DE" dirty="0"/>
              <a:t>)</a:t>
            </a:r>
          </a:p>
        </p:txBody>
      </p:sp>
      <p:sp>
        <p:nvSpPr>
          <p:cNvPr id="3" name="Inhaltsplatzhalter 2">
            <a:extLst>
              <a:ext uri="{FF2B5EF4-FFF2-40B4-BE49-F238E27FC236}">
                <a16:creationId xmlns:a16="http://schemas.microsoft.com/office/drawing/2014/main" id="{3E4D920A-6F72-4F03-9CAD-693E857D4B48}"/>
              </a:ext>
            </a:extLst>
          </p:cNvPr>
          <p:cNvSpPr>
            <a:spLocks noGrp="1"/>
          </p:cNvSpPr>
          <p:nvPr>
            <p:ph idx="1"/>
          </p:nvPr>
        </p:nvSpPr>
        <p:spPr/>
        <p:txBody>
          <a:bodyPr/>
          <a:lstStyle/>
          <a:p>
            <a:r>
              <a:rPr lang="de-DE" dirty="0">
                <a:hlinkClick r:id="rId3"/>
              </a:rPr>
              <a:t>https://learn.jquery.com/using-jquery-core/dollar-object-vs-function/</a:t>
            </a:r>
            <a:endParaRPr lang="de-DE" dirty="0"/>
          </a:p>
          <a:p>
            <a:r>
              <a:rPr lang="de-DE" dirty="0"/>
              <a:t>Methoden im Namensraum $.</a:t>
            </a:r>
            <a:r>
              <a:rPr lang="de-DE" dirty="0" err="1"/>
              <a:t>fn</a:t>
            </a:r>
            <a:endParaRPr lang="de-DE" dirty="0"/>
          </a:p>
          <a:p>
            <a:pPr lvl="1"/>
            <a:r>
              <a:rPr lang="de-DE" dirty="0"/>
              <a:t>Selektoren-Methoden / Objekt-Methoden</a:t>
            </a:r>
          </a:p>
          <a:p>
            <a:r>
              <a:rPr lang="de-DE" dirty="0"/>
              <a:t>Methoden im Namensraum $</a:t>
            </a:r>
          </a:p>
          <a:p>
            <a:pPr lvl="1"/>
            <a:r>
              <a:rPr lang="de-DE" dirty="0"/>
              <a:t>Utility-Methoden / Core-Methoden</a:t>
            </a:r>
          </a:p>
          <a:p>
            <a:r>
              <a:rPr lang="de-DE" dirty="0"/>
              <a:t>z.B.</a:t>
            </a:r>
          </a:p>
          <a:p>
            <a:pPr lvl="1"/>
            <a:r>
              <a:rPr lang="de-DE" dirty="0"/>
              <a:t>$(„</a:t>
            </a:r>
            <a:r>
              <a:rPr lang="de-DE" dirty="0" err="1"/>
              <a:t>selector</a:t>
            </a:r>
            <a:r>
              <a:rPr lang="de-DE" dirty="0"/>
              <a:t>“).</a:t>
            </a:r>
            <a:r>
              <a:rPr lang="de-DE" dirty="0" err="1"/>
              <a:t>each</a:t>
            </a:r>
            <a:r>
              <a:rPr lang="de-DE" dirty="0"/>
              <a:t>()</a:t>
            </a:r>
          </a:p>
          <a:p>
            <a:pPr lvl="1"/>
            <a:r>
              <a:rPr lang="de-DE" dirty="0"/>
              <a:t>$.</a:t>
            </a:r>
            <a:r>
              <a:rPr lang="de-DE" dirty="0" err="1"/>
              <a:t>each</a:t>
            </a:r>
            <a:r>
              <a:rPr lang="de-DE" dirty="0"/>
              <a:t>()</a:t>
            </a:r>
          </a:p>
          <a:p>
            <a:endParaRPr lang="de-DE" dirty="0"/>
          </a:p>
        </p:txBody>
      </p:sp>
      <p:sp>
        <p:nvSpPr>
          <p:cNvPr id="4" name="Foliennummernplatzhalter 3">
            <a:extLst>
              <a:ext uri="{FF2B5EF4-FFF2-40B4-BE49-F238E27FC236}">
                <a16:creationId xmlns:a16="http://schemas.microsoft.com/office/drawing/2014/main" id="{8871D7C7-9F61-4C72-8D3F-6C42AEA56DA4}"/>
              </a:ext>
            </a:extLst>
          </p:cNvPr>
          <p:cNvSpPr>
            <a:spLocks noGrp="1"/>
          </p:cNvSpPr>
          <p:nvPr>
            <p:ph type="sldNum" sz="quarter" idx="12"/>
          </p:nvPr>
        </p:nvSpPr>
        <p:spPr/>
        <p:txBody>
          <a:bodyPr/>
          <a:lstStyle/>
          <a:p>
            <a:fld id="{62F8B784-6BE8-4121-A5DD-184BF916DF1B}" type="slidenum">
              <a:rPr lang="de-DE" smtClean="0"/>
              <a:t>15</a:t>
            </a:fld>
            <a:endParaRPr lang="de-DE" dirty="0"/>
          </a:p>
        </p:txBody>
      </p:sp>
    </p:spTree>
    <p:extLst>
      <p:ext uri="{BB962C8B-B14F-4D97-AF65-F5344CB8AC3E}">
        <p14:creationId xmlns:p14="http://schemas.microsoft.com/office/powerpoint/2010/main" val="226929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C5FEB5-EC9F-4CCF-A4DB-B6E67DE69640}"/>
              </a:ext>
            </a:extLst>
          </p:cNvPr>
          <p:cNvSpPr>
            <a:spLocks noGrp="1"/>
          </p:cNvSpPr>
          <p:nvPr>
            <p:ph type="title"/>
          </p:nvPr>
        </p:nvSpPr>
        <p:spPr/>
        <p:txBody>
          <a:bodyPr/>
          <a:lstStyle/>
          <a:p>
            <a:r>
              <a:rPr lang="de-DE" dirty="0"/>
              <a:t>Getters &amp; Setters</a:t>
            </a:r>
          </a:p>
        </p:txBody>
      </p:sp>
      <p:sp>
        <p:nvSpPr>
          <p:cNvPr id="3" name="Inhaltsplatzhalter 2">
            <a:extLst>
              <a:ext uri="{FF2B5EF4-FFF2-40B4-BE49-F238E27FC236}">
                <a16:creationId xmlns:a16="http://schemas.microsoft.com/office/drawing/2014/main" id="{BA360D02-199F-412E-9C78-AF25383D1AB5}"/>
              </a:ext>
            </a:extLst>
          </p:cNvPr>
          <p:cNvSpPr>
            <a:spLocks noGrp="1"/>
          </p:cNvSpPr>
          <p:nvPr>
            <p:ph idx="1"/>
          </p:nvPr>
        </p:nvSpPr>
        <p:spPr/>
        <p:txBody>
          <a:bodyPr/>
          <a:lstStyle/>
          <a:p>
            <a:r>
              <a:rPr lang="en-US" dirty="0"/>
              <a:t>Some jQuery methods can be used to either assign or read some value on a selection. When the method is called with a value as an argument, it's referred to as a setter because it sets (or assigns) that value. When the method is called with no argument, it gets (or reads) the value of the element. Setters affect all elements in a selection, whereas getters return the requested value only for the first element in the selection, with the exception of .text(), which retrieves the values of all the elements.</a:t>
            </a:r>
            <a:endParaRPr lang="de-DE" dirty="0"/>
          </a:p>
        </p:txBody>
      </p:sp>
      <p:sp>
        <p:nvSpPr>
          <p:cNvPr id="4" name="Foliennummernplatzhalter 3">
            <a:extLst>
              <a:ext uri="{FF2B5EF4-FFF2-40B4-BE49-F238E27FC236}">
                <a16:creationId xmlns:a16="http://schemas.microsoft.com/office/drawing/2014/main" id="{F27DC12B-BF92-4D32-8204-D448B69B3E78}"/>
              </a:ext>
            </a:extLst>
          </p:cNvPr>
          <p:cNvSpPr>
            <a:spLocks noGrp="1"/>
          </p:cNvSpPr>
          <p:nvPr>
            <p:ph type="sldNum" sz="quarter" idx="12"/>
          </p:nvPr>
        </p:nvSpPr>
        <p:spPr/>
        <p:txBody>
          <a:bodyPr/>
          <a:lstStyle/>
          <a:p>
            <a:fld id="{62F8B784-6BE8-4121-A5DD-184BF916DF1B}" type="slidenum">
              <a:rPr lang="de-DE" smtClean="0"/>
              <a:t>16</a:t>
            </a:fld>
            <a:endParaRPr lang="de-DE" dirty="0"/>
          </a:p>
        </p:txBody>
      </p:sp>
    </p:spTree>
    <p:extLst>
      <p:ext uri="{BB962C8B-B14F-4D97-AF65-F5344CB8AC3E}">
        <p14:creationId xmlns:p14="http://schemas.microsoft.com/office/powerpoint/2010/main" val="234336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FE8CEC-3CC4-46D0-BADC-32B60A4B41B7}"/>
              </a:ext>
            </a:extLst>
          </p:cNvPr>
          <p:cNvSpPr>
            <a:spLocks noGrp="1"/>
          </p:cNvSpPr>
          <p:nvPr>
            <p:ph type="title"/>
          </p:nvPr>
        </p:nvSpPr>
        <p:spPr/>
        <p:txBody>
          <a:bodyPr/>
          <a:lstStyle/>
          <a:p>
            <a:r>
              <a:rPr lang="de-DE" dirty="0"/>
              <a:t>Methoden zur DOM Manipulation (1)</a:t>
            </a:r>
          </a:p>
        </p:txBody>
      </p:sp>
      <p:graphicFrame>
        <p:nvGraphicFramePr>
          <p:cNvPr id="5" name="Inhaltsplatzhalter 4">
            <a:extLst>
              <a:ext uri="{FF2B5EF4-FFF2-40B4-BE49-F238E27FC236}">
                <a16:creationId xmlns:a16="http://schemas.microsoft.com/office/drawing/2014/main" id="{0F3AB2F5-0DB4-452E-AD40-5FE9BF01FBDA}"/>
              </a:ext>
            </a:extLst>
          </p:cNvPr>
          <p:cNvGraphicFramePr>
            <a:graphicFrameLocks noGrp="1"/>
          </p:cNvGraphicFramePr>
          <p:nvPr>
            <p:ph idx="1"/>
            <p:extLst>
              <p:ext uri="{D42A27DB-BD31-4B8C-83A1-F6EECF244321}">
                <p14:modId xmlns:p14="http://schemas.microsoft.com/office/powerpoint/2010/main" val="1652120879"/>
              </p:ext>
            </p:extLst>
          </p:nvPr>
        </p:nvGraphicFramePr>
        <p:xfrm>
          <a:off x="838200" y="1825624"/>
          <a:ext cx="10515600" cy="4530728"/>
        </p:xfrm>
        <a:graphic>
          <a:graphicData uri="http://schemas.openxmlformats.org/drawingml/2006/table">
            <a:tbl>
              <a:tblPr firstRow="1" bandRow="1">
                <a:tableStyleId>{21E4AEA4-8DFA-4A89-87EB-49C32662AFE0}</a:tableStyleId>
              </a:tblPr>
              <a:tblGrid>
                <a:gridCol w="2574471">
                  <a:extLst>
                    <a:ext uri="{9D8B030D-6E8A-4147-A177-3AD203B41FA5}">
                      <a16:colId xmlns:a16="http://schemas.microsoft.com/office/drawing/2014/main" val="1150763857"/>
                    </a:ext>
                  </a:extLst>
                </a:gridCol>
                <a:gridCol w="7941129">
                  <a:extLst>
                    <a:ext uri="{9D8B030D-6E8A-4147-A177-3AD203B41FA5}">
                      <a16:colId xmlns:a16="http://schemas.microsoft.com/office/drawing/2014/main" val="3076547551"/>
                    </a:ext>
                  </a:extLst>
                </a:gridCol>
              </a:tblGrid>
              <a:tr h="566341">
                <a:tc>
                  <a:txBody>
                    <a:bodyPr/>
                    <a:lstStyle/>
                    <a:p>
                      <a:pPr algn="ctr"/>
                      <a:r>
                        <a:rPr lang="de-DE" dirty="0"/>
                        <a:t>Methode</a:t>
                      </a:r>
                    </a:p>
                  </a:txBody>
                  <a:tcPr anchor="ctr"/>
                </a:tc>
                <a:tc>
                  <a:txBody>
                    <a:bodyPr/>
                    <a:lstStyle/>
                    <a:p>
                      <a:pPr algn="ctr"/>
                      <a:r>
                        <a:rPr lang="de-DE" dirty="0"/>
                        <a:t>Beschreibung</a:t>
                      </a:r>
                    </a:p>
                  </a:txBody>
                  <a:tcPr anchor="ctr"/>
                </a:tc>
                <a:extLst>
                  <a:ext uri="{0D108BD9-81ED-4DB2-BD59-A6C34878D82A}">
                    <a16:rowId xmlns:a16="http://schemas.microsoft.com/office/drawing/2014/main" val="3696126260"/>
                  </a:ext>
                </a:extLst>
              </a:tr>
              <a:tr h="566341">
                <a:tc>
                  <a:txBody>
                    <a:bodyPr/>
                    <a:lstStyle/>
                    <a:p>
                      <a:pPr algn="ctr"/>
                      <a:r>
                        <a:rPr lang="de-DE" dirty="0"/>
                        <a:t>addClass()</a:t>
                      </a:r>
                    </a:p>
                  </a:txBody>
                  <a:tcPr anchor="ctr"/>
                </a:tc>
                <a:tc>
                  <a:txBody>
                    <a:bodyPr/>
                    <a:lstStyle/>
                    <a:p>
                      <a:r>
                        <a:rPr lang="de-DE" dirty="0"/>
                        <a:t>Fügt dem ausgewählten Element einen oder mehrere Klassennamen hinzu</a:t>
                      </a:r>
                    </a:p>
                  </a:txBody>
                  <a:tcPr anchor="ctr"/>
                </a:tc>
                <a:extLst>
                  <a:ext uri="{0D108BD9-81ED-4DB2-BD59-A6C34878D82A}">
                    <a16:rowId xmlns:a16="http://schemas.microsoft.com/office/drawing/2014/main" val="1110090527"/>
                  </a:ext>
                </a:extLst>
              </a:tr>
              <a:tr h="566341">
                <a:tc>
                  <a:txBody>
                    <a:bodyPr/>
                    <a:lstStyle/>
                    <a:p>
                      <a:pPr algn="ctr"/>
                      <a:r>
                        <a:rPr lang="de-DE" dirty="0"/>
                        <a:t>after()</a:t>
                      </a:r>
                    </a:p>
                  </a:txBody>
                  <a:tcPr anchor="ctr"/>
                </a:tc>
                <a:tc>
                  <a:txBody>
                    <a:bodyPr/>
                    <a:lstStyle/>
                    <a:p>
                      <a:r>
                        <a:rPr lang="de-DE" dirty="0"/>
                        <a:t>Fügt Content NACH dem ausgewählten Element ein</a:t>
                      </a:r>
                    </a:p>
                  </a:txBody>
                  <a:tcPr anchor="ctr"/>
                </a:tc>
                <a:extLst>
                  <a:ext uri="{0D108BD9-81ED-4DB2-BD59-A6C34878D82A}">
                    <a16:rowId xmlns:a16="http://schemas.microsoft.com/office/drawing/2014/main" val="268629125"/>
                  </a:ext>
                </a:extLst>
              </a:tr>
              <a:tr h="566341">
                <a:tc>
                  <a:txBody>
                    <a:bodyPr/>
                    <a:lstStyle/>
                    <a:p>
                      <a:pPr algn="ctr"/>
                      <a:r>
                        <a:rPr lang="de-DE" dirty="0"/>
                        <a:t>append()</a:t>
                      </a:r>
                    </a:p>
                  </a:txBody>
                  <a:tcPr anchor="ctr"/>
                </a:tc>
                <a:tc>
                  <a:txBody>
                    <a:bodyPr/>
                    <a:lstStyle/>
                    <a:p>
                      <a:r>
                        <a:rPr lang="de-DE" dirty="0"/>
                        <a:t>Fügt Content am Ende des ausgew. Elements ein</a:t>
                      </a:r>
                    </a:p>
                  </a:txBody>
                  <a:tcPr anchor="ctr"/>
                </a:tc>
                <a:extLst>
                  <a:ext uri="{0D108BD9-81ED-4DB2-BD59-A6C34878D82A}">
                    <a16:rowId xmlns:a16="http://schemas.microsoft.com/office/drawing/2014/main" val="2738624628"/>
                  </a:ext>
                </a:extLst>
              </a:tr>
              <a:tr h="566341">
                <a:tc>
                  <a:txBody>
                    <a:bodyPr/>
                    <a:lstStyle/>
                    <a:p>
                      <a:pPr algn="ctr"/>
                      <a:r>
                        <a:rPr lang="de-DE" dirty="0"/>
                        <a:t>appendTo()</a:t>
                      </a:r>
                    </a:p>
                  </a:txBody>
                  <a:tcPr anchor="ctr"/>
                </a:tc>
                <a:tc>
                  <a:txBody>
                    <a:bodyPr/>
                    <a:lstStyle/>
                    <a:p>
                      <a:r>
                        <a:rPr lang="de-DE" dirty="0"/>
                        <a:t>Fügt HTML-Elemente am Ende des ausgewählten Elements hinzu</a:t>
                      </a:r>
                    </a:p>
                  </a:txBody>
                  <a:tcPr anchor="ctr"/>
                </a:tc>
                <a:extLst>
                  <a:ext uri="{0D108BD9-81ED-4DB2-BD59-A6C34878D82A}">
                    <a16:rowId xmlns:a16="http://schemas.microsoft.com/office/drawing/2014/main" val="265121018"/>
                  </a:ext>
                </a:extLst>
              </a:tr>
              <a:tr h="566341">
                <a:tc>
                  <a:txBody>
                    <a:bodyPr/>
                    <a:lstStyle/>
                    <a:p>
                      <a:pPr algn="ctr"/>
                      <a:r>
                        <a:rPr lang="de-DE" dirty="0"/>
                        <a:t>before()</a:t>
                      </a:r>
                    </a:p>
                  </a:txBody>
                  <a:tcPr anchor="ctr"/>
                </a:tc>
                <a:tc>
                  <a:txBody>
                    <a:bodyPr/>
                    <a:lstStyle/>
                    <a:p>
                      <a:r>
                        <a:rPr lang="de-DE" dirty="0"/>
                        <a:t>Fügt Content vor dem ausgewählten Element hinzu</a:t>
                      </a:r>
                    </a:p>
                  </a:txBody>
                  <a:tcPr anchor="ctr"/>
                </a:tc>
                <a:extLst>
                  <a:ext uri="{0D108BD9-81ED-4DB2-BD59-A6C34878D82A}">
                    <a16:rowId xmlns:a16="http://schemas.microsoft.com/office/drawing/2014/main" val="711901010"/>
                  </a:ext>
                </a:extLst>
              </a:tr>
              <a:tr h="566341">
                <a:tc>
                  <a:txBody>
                    <a:bodyPr/>
                    <a:lstStyle/>
                    <a:p>
                      <a:pPr algn="ctr"/>
                      <a:r>
                        <a:rPr lang="de-DE" dirty="0"/>
                        <a:t>empty()</a:t>
                      </a:r>
                    </a:p>
                  </a:txBody>
                  <a:tcPr anchor="ctr"/>
                </a:tc>
                <a:tc>
                  <a:txBody>
                    <a:bodyPr/>
                    <a:lstStyle/>
                    <a:p>
                      <a:r>
                        <a:rPr lang="de-DE" dirty="0"/>
                        <a:t>Entfernt alle Kind-Elemente und Content vom ausgewählten Element</a:t>
                      </a:r>
                    </a:p>
                  </a:txBody>
                  <a:tcPr anchor="ctr"/>
                </a:tc>
                <a:extLst>
                  <a:ext uri="{0D108BD9-81ED-4DB2-BD59-A6C34878D82A}">
                    <a16:rowId xmlns:a16="http://schemas.microsoft.com/office/drawing/2014/main" val="766219524"/>
                  </a:ext>
                </a:extLst>
              </a:tr>
              <a:tr h="566341">
                <a:tc>
                  <a:txBody>
                    <a:bodyPr/>
                    <a:lstStyle/>
                    <a:p>
                      <a:pPr algn="ctr"/>
                      <a:r>
                        <a:rPr lang="de-DE" dirty="0"/>
                        <a:t>insertAfter()</a:t>
                      </a:r>
                    </a:p>
                  </a:txBody>
                  <a:tcPr anchor="ctr"/>
                </a:tc>
                <a:tc>
                  <a:txBody>
                    <a:bodyPr/>
                    <a:lstStyle/>
                    <a:p>
                      <a:r>
                        <a:rPr lang="de-DE" dirty="0"/>
                        <a:t>Fügt HTML-Elemente NACH dem ausgewählten Element ein</a:t>
                      </a:r>
                    </a:p>
                  </a:txBody>
                  <a:tcPr anchor="ctr"/>
                </a:tc>
                <a:extLst>
                  <a:ext uri="{0D108BD9-81ED-4DB2-BD59-A6C34878D82A}">
                    <a16:rowId xmlns:a16="http://schemas.microsoft.com/office/drawing/2014/main" val="75832336"/>
                  </a:ext>
                </a:extLst>
              </a:tr>
            </a:tbl>
          </a:graphicData>
        </a:graphic>
      </p:graphicFrame>
      <p:sp>
        <p:nvSpPr>
          <p:cNvPr id="4" name="Foliennummernplatzhalter 3">
            <a:extLst>
              <a:ext uri="{FF2B5EF4-FFF2-40B4-BE49-F238E27FC236}">
                <a16:creationId xmlns:a16="http://schemas.microsoft.com/office/drawing/2014/main" id="{A8F70CD4-F625-4510-AE95-1B7CAA6B967E}"/>
              </a:ext>
            </a:extLst>
          </p:cNvPr>
          <p:cNvSpPr>
            <a:spLocks noGrp="1"/>
          </p:cNvSpPr>
          <p:nvPr>
            <p:ph type="sldNum" sz="quarter" idx="12"/>
          </p:nvPr>
        </p:nvSpPr>
        <p:spPr/>
        <p:txBody>
          <a:bodyPr/>
          <a:lstStyle/>
          <a:p>
            <a:fld id="{62F8B784-6BE8-4121-A5DD-184BF916DF1B}" type="slidenum">
              <a:rPr lang="de-DE" smtClean="0"/>
              <a:t>17</a:t>
            </a:fld>
            <a:endParaRPr lang="de-DE" dirty="0"/>
          </a:p>
        </p:txBody>
      </p:sp>
    </p:spTree>
    <p:extLst>
      <p:ext uri="{BB962C8B-B14F-4D97-AF65-F5344CB8AC3E}">
        <p14:creationId xmlns:p14="http://schemas.microsoft.com/office/powerpoint/2010/main" val="1643855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4547B-7025-4694-92A2-5444CF592ABD}"/>
              </a:ext>
            </a:extLst>
          </p:cNvPr>
          <p:cNvSpPr>
            <a:spLocks noGrp="1"/>
          </p:cNvSpPr>
          <p:nvPr>
            <p:ph type="title"/>
          </p:nvPr>
        </p:nvSpPr>
        <p:spPr/>
        <p:txBody>
          <a:bodyPr/>
          <a:lstStyle/>
          <a:p>
            <a:r>
              <a:rPr lang="de-DE" dirty="0"/>
              <a:t>Methoden zur DOM Manipulation (2)</a:t>
            </a:r>
          </a:p>
        </p:txBody>
      </p:sp>
      <p:sp>
        <p:nvSpPr>
          <p:cNvPr id="3" name="Inhaltsplatzhalter 2">
            <a:extLst>
              <a:ext uri="{FF2B5EF4-FFF2-40B4-BE49-F238E27FC236}">
                <a16:creationId xmlns:a16="http://schemas.microsoft.com/office/drawing/2014/main" id="{6ED7D1CF-4B93-474E-B779-834E753CD46E}"/>
              </a:ext>
            </a:extLst>
          </p:cNvPr>
          <p:cNvSpPr>
            <a:spLocks noGrp="1"/>
          </p:cNvSpPr>
          <p:nvPr>
            <p:ph idx="1"/>
          </p:nvPr>
        </p:nvSpPr>
        <p:spPr/>
        <p:txBody>
          <a:bodyPr/>
          <a:lstStyle/>
          <a:p>
            <a:endParaRPr lang="de-DE" dirty="0"/>
          </a:p>
        </p:txBody>
      </p:sp>
      <p:sp>
        <p:nvSpPr>
          <p:cNvPr id="4" name="Foliennummernplatzhalter 3">
            <a:extLst>
              <a:ext uri="{FF2B5EF4-FFF2-40B4-BE49-F238E27FC236}">
                <a16:creationId xmlns:a16="http://schemas.microsoft.com/office/drawing/2014/main" id="{FDC476BB-E3E8-4770-A794-2C71179F6C7F}"/>
              </a:ext>
            </a:extLst>
          </p:cNvPr>
          <p:cNvSpPr>
            <a:spLocks noGrp="1"/>
          </p:cNvSpPr>
          <p:nvPr>
            <p:ph type="sldNum" sz="quarter" idx="12"/>
          </p:nvPr>
        </p:nvSpPr>
        <p:spPr/>
        <p:txBody>
          <a:bodyPr/>
          <a:lstStyle/>
          <a:p>
            <a:fld id="{62F8B784-6BE8-4121-A5DD-184BF916DF1B}" type="slidenum">
              <a:rPr lang="de-DE" smtClean="0"/>
              <a:t>18</a:t>
            </a:fld>
            <a:endParaRPr lang="de-DE" dirty="0"/>
          </a:p>
        </p:txBody>
      </p:sp>
      <p:graphicFrame>
        <p:nvGraphicFramePr>
          <p:cNvPr id="5" name="Inhaltsplatzhalter 4">
            <a:extLst>
              <a:ext uri="{FF2B5EF4-FFF2-40B4-BE49-F238E27FC236}">
                <a16:creationId xmlns:a16="http://schemas.microsoft.com/office/drawing/2014/main" id="{DA9A068A-255D-421B-9EC9-43A639D1FFBC}"/>
              </a:ext>
            </a:extLst>
          </p:cNvPr>
          <p:cNvGraphicFramePr>
            <a:graphicFrameLocks/>
          </p:cNvGraphicFramePr>
          <p:nvPr>
            <p:extLst>
              <p:ext uri="{D42A27DB-BD31-4B8C-83A1-F6EECF244321}">
                <p14:modId xmlns:p14="http://schemas.microsoft.com/office/powerpoint/2010/main" val="205939180"/>
              </p:ext>
            </p:extLst>
          </p:nvPr>
        </p:nvGraphicFramePr>
        <p:xfrm>
          <a:off x="838200" y="1825624"/>
          <a:ext cx="10515600" cy="4530728"/>
        </p:xfrm>
        <a:graphic>
          <a:graphicData uri="http://schemas.openxmlformats.org/drawingml/2006/table">
            <a:tbl>
              <a:tblPr firstRow="1" bandRow="1">
                <a:tableStyleId>{21E4AEA4-8DFA-4A89-87EB-49C32662AFE0}</a:tableStyleId>
              </a:tblPr>
              <a:tblGrid>
                <a:gridCol w="2574471">
                  <a:extLst>
                    <a:ext uri="{9D8B030D-6E8A-4147-A177-3AD203B41FA5}">
                      <a16:colId xmlns:a16="http://schemas.microsoft.com/office/drawing/2014/main" val="1150763857"/>
                    </a:ext>
                  </a:extLst>
                </a:gridCol>
                <a:gridCol w="7941129">
                  <a:extLst>
                    <a:ext uri="{9D8B030D-6E8A-4147-A177-3AD203B41FA5}">
                      <a16:colId xmlns:a16="http://schemas.microsoft.com/office/drawing/2014/main" val="3076547551"/>
                    </a:ext>
                  </a:extLst>
                </a:gridCol>
              </a:tblGrid>
              <a:tr h="566341">
                <a:tc>
                  <a:txBody>
                    <a:bodyPr/>
                    <a:lstStyle/>
                    <a:p>
                      <a:pPr algn="ctr"/>
                      <a:r>
                        <a:rPr lang="de-DE" dirty="0"/>
                        <a:t>Methode</a:t>
                      </a:r>
                    </a:p>
                  </a:txBody>
                  <a:tcPr anchor="ctr"/>
                </a:tc>
                <a:tc>
                  <a:txBody>
                    <a:bodyPr/>
                    <a:lstStyle/>
                    <a:p>
                      <a:pPr algn="ctr"/>
                      <a:r>
                        <a:rPr lang="de-DE" dirty="0"/>
                        <a:t>Beschreibung</a:t>
                      </a:r>
                    </a:p>
                  </a:txBody>
                  <a:tcPr anchor="ctr"/>
                </a:tc>
                <a:extLst>
                  <a:ext uri="{0D108BD9-81ED-4DB2-BD59-A6C34878D82A}">
                    <a16:rowId xmlns:a16="http://schemas.microsoft.com/office/drawing/2014/main" val="3696126260"/>
                  </a:ext>
                </a:extLst>
              </a:tr>
              <a:tr h="566341">
                <a:tc>
                  <a:txBody>
                    <a:bodyPr/>
                    <a:lstStyle/>
                    <a:p>
                      <a:pPr algn="ctr"/>
                      <a:r>
                        <a:rPr lang="de-DE" dirty="0"/>
                        <a:t>insertBefore()</a:t>
                      </a:r>
                    </a:p>
                  </a:txBody>
                  <a:tcPr anchor="ctr"/>
                </a:tc>
                <a:tc>
                  <a:txBody>
                    <a:bodyPr/>
                    <a:lstStyle/>
                    <a:p>
                      <a:r>
                        <a:rPr lang="de-DE" dirty="0"/>
                        <a:t>Fügt HTML-Elemente vor dem ausgewählten Element ein</a:t>
                      </a:r>
                    </a:p>
                  </a:txBody>
                  <a:tcPr anchor="ctr"/>
                </a:tc>
                <a:extLst>
                  <a:ext uri="{0D108BD9-81ED-4DB2-BD59-A6C34878D82A}">
                    <a16:rowId xmlns:a16="http://schemas.microsoft.com/office/drawing/2014/main" val="1110090527"/>
                  </a:ext>
                </a:extLst>
              </a:tr>
              <a:tr h="566341">
                <a:tc>
                  <a:txBody>
                    <a:bodyPr/>
                    <a:lstStyle/>
                    <a:p>
                      <a:pPr algn="ctr"/>
                      <a:r>
                        <a:rPr lang="de-DE" dirty="0"/>
                        <a:t>prepend()</a:t>
                      </a:r>
                    </a:p>
                  </a:txBody>
                  <a:tcPr anchor="ctr"/>
                </a:tc>
                <a:tc>
                  <a:txBody>
                    <a:bodyPr/>
                    <a:lstStyle/>
                    <a:p>
                      <a:r>
                        <a:rPr lang="de-DE" dirty="0"/>
                        <a:t>Fügt Content am Beginn des ausgewählten Elements ein</a:t>
                      </a:r>
                    </a:p>
                  </a:txBody>
                  <a:tcPr anchor="ctr"/>
                </a:tc>
                <a:extLst>
                  <a:ext uri="{0D108BD9-81ED-4DB2-BD59-A6C34878D82A}">
                    <a16:rowId xmlns:a16="http://schemas.microsoft.com/office/drawing/2014/main" val="268629125"/>
                  </a:ext>
                </a:extLst>
              </a:tr>
              <a:tr h="566341">
                <a:tc>
                  <a:txBody>
                    <a:bodyPr/>
                    <a:lstStyle/>
                    <a:p>
                      <a:pPr algn="ctr"/>
                      <a:r>
                        <a:rPr lang="de-DE" dirty="0"/>
                        <a:t>prependTo()</a:t>
                      </a:r>
                    </a:p>
                  </a:txBody>
                  <a:tcPr anchor="ctr"/>
                </a:tc>
                <a:tc>
                  <a:txBody>
                    <a:bodyPr/>
                    <a:lstStyle/>
                    <a:p>
                      <a:r>
                        <a:rPr lang="de-DE" dirty="0"/>
                        <a:t>Fügt HTML-Elemente am Beginn des ausgewählten Elements ein</a:t>
                      </a:r>
                    </a:p>
                  </a:txBody>
                  <a:tcPr anchor="ctr"/>
                </a:tc>
                <a:extLst>
                  <a:ext uri="{0D108BD9-81ED-4DB2-BD59-A6C34878D82A}">
                    <a16:rowId xmlns:a16="http://schemas.microsoft.com/office/drawing/2014/main" val="2738624628"/>
                  </a:ext>
                </a:extLst>
              </a:tr>
              <a:tr h="566341">
                <a:tc>
                  <a:txBody>
                    <a:bodyPr/>
                    <a:lstStyle/>
                    <a:p>
                      <a:pPr algn="ctr"/>
                      <a:r>
                        <a:rPr lang="de-DE" dirty="0"/>
                        <a:t>remove()</a:t>
                      </a:r>
                    </a:p>
                  </a:txBody>
                  <a:tcPr anchor="ctr"/>
                </a:tc>
                <a:tc>
                  <a:txBody>
                    <a:bodyPr/>
                    <a:lstStyle/>
                    <a:p>
                      <a:r>
                        <a:rPr lang="de-DE" dirty="0"/>
                        <a:t>Entfernt die ausgewählten Elemente inclusive Inhalt und Events</a:t>
                      </a:r>
                    </a:p>
                  </a:txBody>
                  <a:tcPr anchor="ctr"/>
                </a:tc>
                <a:extLst>
                  <a:ext uri="{0D108BD9-81ED-4DB2-BD59-A6C34878D82A}">
                    <a16:rowId xmlns:a16="http://schemas.microsoft.com/office/drawing/2014/main" val="265121018"/>
                  </a:ext>
                </a:extLst>
              </a:tr>
              <a:tr h="566341">
                <a:tc>
                  <a:txBody>
                    <a:bodyPr/>
                    <a:lstStyle/>
                    <a:p>
                      <a:pPr algn="ctr"/>
                      <a:r>
                        <a:rPr lang="de-DE" dirty="0"/>
                        <a:t>removeClass()</a:t>
                      </a:r>
                    </a:p>
                  </a:txBody>
                  <a:tcPr anchor="ctr"/>
                </a:tc>
                <a:tc>
                  <a:txBody>
                    <a:bodyPr/>
                    <a:lstStyle/>
                    <a:p>
                      <a:r>
                        <a:rPr lang="de-DE" dirty="0"/>
                        <a:t>Entfernt Klasse(n) vom ausgewählten Element</a:t>
                      </a:r>
                    </a:p>
                  </a:txBody>
                  <a:tcPr anchor="ctr"/>
                </a:tc>
                <a:extLst>
                  <a:ext uri="{0D108BD9-81ED-4DB2-BD59-A6C34878D82A}">
                    <a16:rowId xmlns:a16="http://schemas.microsoft.com/office/drawing/2014/main" val="711901010"/>
                  </a:ext>
                </a:extLst>
              </a:tr>
              <a:tr h="566341">
                <a:tc>
                  <a:txBody>
                    <a:bodyPr/>
                    <a:lstStyle/>
                    <a:p>
                      <a:pPr algn="ctr"/>
                      <a:r>
                        <a:rPr lang="de-DE" dirty="0"/>
                        <a:t>replaceAll()</a:t>
                      </a:r>
                    </a:p>
                  </a:txBody>
                  <a:tcPr anchor="ctr"/>
                </a:tc>
                <a:tc>
                  <a:txBody>
                    <a:bodyPr/>
                    <a:lstStyle/>
                    <a:p>
                      <a:r>
                        <a:rPr lang="de-DE" dirty="0"/>
                        <a:t>Ersetzt die ausgewählten Elemente mit neuen HTML-Elementen</a:t>
                      </a:r>
                    </a:p>
                  </a:txBody>
                  <a:tcPr anchor="ctr"/>
                </a:tc>
                <a:extLst>
                  <a:ext uri="{0D108BD9-81ED-4DB2-BD59-A6C34878D82A}">
                    <a16:rowId xmlns:a16="http://schemas.microsoft.com/office/drawing/2014/main" val="766219524"/>
                  </a:ext>
                </a:extLst>
              </a:tr>
              <a:tr h="566341">
                <a:tc>
                  <a:txBody>
                    <a:bodyPr/>
                    <a:lstStyle/>
                    <a:p>
                      <a:pPr algn="ctr"/>
                      <a:r>
                        <a:rPr lang="de-DE" dirty="0"/>
                        <a:t>replaceWith()</a:t>
                      </a:r>
                    </a:p>
                  </a:txBody>
                  <a:tcPr anchor="ctr"/>
                </a:tc>
                <a:tc>
                  <a:txBody>
                    <a:bodyPr/>
                    <a:lstStyle/>
                    <a:p>
                      <a:r>
                        <a:rPr lang="de-DE" dirty="0"/>
                        <a:t>Ersetzt die ausgewählten Elemente mit neuem Content</a:t>
                      </a:r>
                    </a:p>
                  </a:txBody>
                  <a:tcPr anchor="ctr"/>
                </a:tc>
                <a:extLst>
                  <a:ext uri="{0D108BD9-81ED-4DB2-BD59-A6C34878D82A}">
                    <a16:rowId xmlns:a16="http://schemas.microsoft.com/office/drawing/2014/main" val="75832336"/>
                  </a:ext>
                </a:extLst>
              </a:tr>
            </a:tbl>
          </a:graphicData>
        </a:graphic>
      </p:graphicFrame>
    </p:spTree>
    <p:extLst>
      <p:ext uri="{BB962C8B-B14F-4D97-AF65-F5344CB8AC3E}">
        <p14:creationId xmlns:p14="http://schemas.microsoft.com/office/powerpoint/2010/main" val="96445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86CE33-AB99-43C0-98CA-F8B97CEF6980}"/>
              </a:ext>
            </a:extLst>
          </p:cNvPr>
          <p:cNvSpPr>
            <a:spLocks noGrp="1"/>
          </p:cNvSpPr>
          <p:nvPr>
            <p:ph type="title"/>
          </p:nvPr>
        </p:nvSpPr>
        <p:spPr/>
        <p:txBody>
          <a:bodyPr/>
          <a:lstStyle/>
          <a:p>
            <a:r>
              <a:rPr lang="de-DE" dirty="0"/>
              <a:t>JQUERY EVENTS</a:t>
            </a:r>
          </a:p>
        </p:txBody>
      </p:sp>
      <p:sp>
        <p:nvSpPr>
          <p:cNvPr id="3" name="Textplatzhalter 2">
            <a:extLst>
              <a:ext uri="{FF2B5EF4-FFF2-40B4-BE49-F238E27FC236}">
                <a16:creationId xmlns:a16="http://schemas.microsoft.com/office/drawing/2014/main" id="{0E3BF4DA-DEA2-49AB-877F-7C7BA14E0957}"/>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ACE05AC9-42D4-478D-8BC8-0FE264B4D596}"/>
              </a:ext>
            </a:extLst>
          </p:cNvPr>
          <p:cNvSpPr>
            <a:spLocks noGrp="1"/>
          </p:cNvSpPr>
          <p:nvPr>
            <p:ph type="sldNum" sz="quarter" idx="12"/>
          </p:nvPr>
        </p:nvSpPr>
        <p:spPr/>
        <p:txBody>
          <a:bodyPr/>
          <a:lstStyle/>
          <a:p>
            <a:fld id="{62F8B784-6BE8-4121-A5DD-184BF916DF1B}" type="slidenum">
              <a:rPr lang="de-DE" smtClean="0"/>
              <a:t>19</a:t>
            </a:fld>
            <a:endParaRPr lang="de-DE" dirty="0"/>
          </a:p>
        </p:txBody>
      </p:sp>
    </p:spTree>
    <p:extLst>
      <p:ext uri="{BB962C8B-B14F-4D97-AF65-F5344CB8AC3E}">
        <p14:creationId xmlns:p14="http://schemas.microsoft.com/office/powerpoint/2010/main" val="336890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4465C-3E18-4F4B-9B90-18E66376558C}"/>
              </a:ext>
            </a:extLst>
          </p:cNvPr>
          <p:cNvSpPr>
            <a:spLocks noGrp="1"/>
          </p:cNvSpPr>
          <p:nvPr>
            <p:ph type="title"/>
          </p:nvPr>
        </p:nvSpPr>
        <p:spPr/>
        <p:txBody>
          <a:bodyPr/>
          <a:lstStyle/>
          <a:p>
            <a:r>
              <a:rPr lang="de-DE"/>
              <a:t>TEIL 1</a:t>
            </a:r>
          </a:p>
        </p:txBody>
      </p:sp>
      <p:sp>
        <p:nvSpPr>
          <p:cNvPr id="4" name="Foliennummernplatzhalter 3">
            <a:extLst>
              <a:ext uri="{FF2B5EF4-FFF2-40B4-BE49-F238E27FC236}">
                <a16:creationId xmlns:a16="http://schemas.microsoft.com/office/drawing/2014/main" id="{5AF4F20E-C17B-4578-9774-06BAF257341F}"/>
              </a:ext>
            </a:extLst>
          </p:cNvPr>
          <p:cNvSpPr>
            <a:spLocks noGrp="1"/>
          </p:cNvSpPr>
          <p:nvPr>
            <p:ph type="sldNum" sz="quarter" idx="12"/>
          </p:nvPr>
        </p:nvSpPr>
        <p:spPr/>
        <p:txBody>
          <a:bodyPr/>
          <a:lstStyle/>
          <a:p>
            <a:fld id="{62F8B784-6BE8-4121-A5DD-184BF916DF1B}" type="slidenum">
              <a:rPr lang="de-DE" smtClean="0"/>
              <a:t>2</a:t>
            </a:fld>
            <a:endParaRPr lang="de-DE" dirty="0"/>
          </a:p>
        </p:txBody>
      </p:sp>
      <mc:AlternateContent xmlns:mc="http://schemas.openxmlformats.org/markup-compatibility/2006">
        <mc:Choice xmlns:psuz="http://schemas.microsoft.com/office/powerpoint/2016/summaryzoom" Requires="psuz">
          <p:graphicFrame>
            <p:nvGraphicFramePr>
              <p:cNvPr id="6" name="Zusammenfassungszoom 5">
                <a:extLst>
                  <a:ext uri="{FF2B5EF4-FFF2-40B4-BE49-F238E27FC236}">
                    <a16:creationId xmlns:a16="http://schemas.microsoft.com/office/drawing/2014/main" id="{89678BD2-E04F-4E06-BD8E-50FFEF00685E}"/>
                  </a:ext>
                </a:extLst>
              </p:cNvPr>
              <p:cNvGraphicFramePr>
                <a:graphicFrameLocks noChangeAspect="1"/>
              </p:cNvGraphicFramePr>
              <p:nvPr>
                <p:extLst>
                  <p:ext uri="{D42A27DB-BD31-4B8C-83A1-F6EECF244321}">
                    <p14:modId xmlns:p14="http://schemas.microsoft.com/office/powerpoint/2010/main" val="1668266656"/>
                  </p:ext>
                </p:extLst>
              </p:nvPr>
            </p:nvGraphicFramePr>
            <p:xfrm>
              <a:off x="838200" y="1825625"/>
              <a:ext cx="10515600" cy="4351338"/>
            </p:xfrm>
            <a:graphic>
              <a:graphicData uri="http://schemas.microsoft.com/office/powerpoint/2016/summaryzoom">
                <psuz:summaryZm>
                  <psuz:summaryZmObj sectionId="{17A8D9E5-6B34-4AEC-8F92-F1DF56107FA1}">
                    <psuz:zmPr id="{3079C52E-D93F-4F7A-A6FE-CEA7DF4A6CA4}" transitionDur="1000">
                      <p166:blipFill xmlns:p166="http://schemas.microsoft.com/office/powerpoint/2016/6/main">
                        <a:blip r:embed="rId2"/>
                        <a:stretch>
                          <a:fillRect/>
                        </a:stretch>
                      </p166:blipFill>
                      <p166:spPr xmlns:p166="http://schemas.microsoft.com/office/powerpoint/2016/6/main">
                        <a:xfrm>
                          <a:off x="407479" y="342010"/>
                          <a:ext cx="3154680" cy="1774508"/>
                        </a:xfrm>
                        <a:prstGeom prst="rect">
                          <a:avLst/>
                        </a:prstGeom>
                        <a:ln w="3175">
                          <a:solidFill>
                            <a:prstClr val="ltGray"/>
                          </a:solidFill>
                        </a:ln>
                      </p166:spPr>
                    </psuz:zmPr>
                  </psuz:summaryZmObj>
                  <psuz:summaryZmObj sectionId="{11067689-BF1B-4C5D-85E2-9B6A51243750}">
                    <psuz:zmPr id="{ACA5688E-85D5-46A9-9616-67FCEEE406B2}" transitionDur="1000">
                      <p166:blipFill xmlns:p166="http://schemas.microsoft.com/office/powerpoint/2016/6/main">
                        <a:blip r:embed="rId3"/>
                        <a:stretch>
                          <a:fillRect/>
                        </a:stretch>
                      </p166:blipFill>
                      <p166:spPr xmlns:p166="http://schemas.microsoft.com/office/powerpoint/2016/6/main">
                        <a:xfrm>
                          <a:off x="3680460" y="342010"/>
                          <a:ext cx="3154680" cy="1774508"/>
                        </a:xfrm>
                        <a:prstGeom prst="rect">
                          <a:avLst/>
                        </a:prstGeom>
                        <a:ln w="3175">
                          <a:solidFill>
                            <a:prstClr val="ltGray"/>
                          </a:solidFill>
                        </a:ln>
                      </p166:spPr>
                    </psuz:zmPr>
                  </psuz:summaryZmObj>
                  <psuz:summaryZmObj sectionId="{7CD3E9A2-8ABD-48E9-8ACF-1A4BC8044D26}">
                    <psuz:zmPr id="{8B53B0BF-3C6D-4695-A2DD-E4A646803166}" transitionDur="1000">
                      <p166:blipFill xmlns:p166="http://schemas.microsoft.com/office/powerpoint/2016/6/main">
                        <a:blip r:embed="rId4"/>
                        <a:stretch>
                          <a:fillRect/>
                        </a:stretch>
                      </p166:blipFill>
                      <p166:spPr xmlns:p166="http://schemas.microsoft.com/office/powerpoint/2016/6/main">
                        <a:xfrm>
                          <a:off x="6953441" y="342010"/>
                          <a:ext cx="3154680" cy="1774508"/>
                        </a:xfrm>
                        <a:prstGeom prst="rect">
                          <a:avLst/>
                        </a:prstGeom>
                        <a:ln w="3175">
                          <a:solidFill>
                            <a:prstClr val="ltGray"/>
                          </a:solidFill>
                        </a:ln>
                      </p166:spPr>
                    </psuz:zmPr>
                  </psuz:summaryZmObj>
                  <psuz:summaryZmObj sectionId="{E7670B9E-E3BF-48AC-9C54-AB9F4A8AD3C5}">
                    <psuz:zmPr id="{8F093D72-D792-4474-BB7D-2924554FC848}" transitionDur="1000">
                      <p166:blipFill xmlns:p166="http://schemas.microsoft.com/office/powerpoint/2016/6/main">
                        <a:blip r:embed="rId5"/>
                        <a:stretch>
                          <a:fillRect/>
                        </a:stretch>
                      </p166:blipFill>
                      <p166:spPr xmlns:p166="http://schemas.microsoft.com/office/powerpoint/2016/6/main">
                        <a:xfrm>
                          <a:off x="407479" y="2234819"/>
                          <a:ext cx="3154680" cy="1774508"/>
                        </a:xfrm>
                        <a:prstGeom prst="rect">
                          <a:avLst/>
                        </a:prstGeom>
                        <a:ln w="3175">
                          <a:solidFill>
                            <a:prstClr val="ltGray"/>
                          </a:solidFill>
                        </a:ln>
                      </p166:spPr>
                    </psuz:zmPr>
                  </psuz:summaryZmObj>
                  <psuz:summaryZmObj sectionId="{E7D72E3D-3A2E-46F8-B2B4-8ABC062F3E8D}">
                    <psuz:zmPr id="{03A0DB10-CF2A-40E5-BE28-A16BD03B363B}" transitionDur="1000">
                      <p166:blipFill xmlns:p166="http://schemas.microsoft.com/office/powerpoint/2016/6/main">
                        <a:blip r:embed="rId6"/>
                        <a:stretch>
                          <a:fillRect/>
                        </a:stretch>
                      </p166:blipFill>
                      <p166:spPr xmlns:p166="http://schemas.microsoft.com/office/powerpoint/2016/6/main">
                        <a:xfrm>
                          <a:off x="3680460" y="2234819"/>
                          <a:ext cx="3154680" cy="1774508"/>
                        </a:xfrm>
                        <a:prstGeom prst="rect">
                          <a:avLst/>
                        </a:prstGeom>
                        <a:ln w="3175">
                          <a:solidFill>
                            <a:prstClr val="ltGray"/>
                          </a:solidFill>
                        </a:ln>
                      </p166:spPr>
                    </psuz:zmPr>
                  </psuz:summaryZmObj>
                  <psuz:summaryZmObj sectionId="{F005FDDD-0407-4D72-B456-E4FBEC7DA4CA}">
                    <psuz:zmPr id="{78A4D5FF-0E16-4759-B41F-931C4128641F}" transitionDur="1000">
                      <p166:blipFill xmlns:p166="http://schemas.microsoft.com/office/powerpoint/2016/6/main">
                        <a:blip r:embed="rId7"/>
                        <a:stretch>
                          <a:fillRect/>
                        </a:stretch>
                      </p166:blipFill>
                      <p166:spPr xmlns:p166="http://schemas.microsoft.com/office/powerpoint/2016/6/main">
                        <a:xfrm>
                          <a:off x="6953441" y="2234819"/>
                          <a:ext cx="3154680" cy="1774508"/>
                        </a:xfrm>
                        <a:prstGeom prst="rect">
                          <a:avLst/>
                        </a:prstGeom>
                        <a:ln w="3175">
                          <a:solidFill>
                            <a:prstClr val="ltGray"/>
                          </a:solidFill>
                        </a:ln>
                      </p166:spPr>
                    </psuz:zmPr>
                  </psuz:summaryZmObj>
                  <psuz:gridLayout/>
                </psuz:summaryZm>
              </a:graphicData>
            </a:graphic>
          </p:graphicFrame>
        </mc:Choice>
        <mc:Fallback>
          <p:grpSp>
            <p:nvGrpSpPr>
              <p:cNvPr id="6" name="Zusammenfassungszoom 5">
                <a:extLst>
                  <a:ext uri="{FF2B5EF4-FFF2-40B4-BE49-F238E27FC236}">
                    <a16:creationId xmlns:a16="http://schemas.microsoft.com/office/drawing/2014/main" id="{89678BD2-E04F-4E06-BD8E-50FFEF00685E}"/>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Grafik 3">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45679" y="2167635"/>
                  <a:ext cx="3154680" cy="1774508"/>
                </a:xfrm>
                <a:prstGeom prst="rect">
                  <a:avLst/>
                </a:prstGeom>
                <a:ln w="3175">
                  <a:solidFill>
                    <a:prstClr val="ltGray"/>
                  </a:solidFill>
                </a:ln>
              </p:spPr>
            </p:pic>
            <p:pic>
              <p:nvPicPr>
                <p:cNvPr id="5" name="Grafik 5">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8660" y="2167635"/>
                  <a:ext cx="3154680" cy="1774508"/>
                </a:xfrm>
                <a:prstGeom prst="rect">
                  <a:avLst/>
                </a:prstGeom>
                <a:ln w="3175">
                  <a:solidFill>
                    <a:prstClr val="ltGray"/>
                  </a:solidFill>
                </a:ln>
              </p:spPr>
            </p:pic>
            <p:pic>
              <p:nvPicPr>
                <p:cNvPr id="7" name="Grafik 7">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91641" y="2167635"/>
                  <a:ext cx="3154680" cy="1774508"/>
                </a:xfrm>
                <a:prstGeom prst="rect">
                  <a:avLst/>
                </a:prstGeom>
                <a:ln w="3175">
                  <a:solidFill>
                    <a:prstClr val="ltGray"/>
                  </a:solidFill>
                </a:ln>
              </p:spPr>
            </p:pic>
            <p:pic>
              <p:nvPicPr>
                <p:cNvPr id="8" name="Grafik 8">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245679" y="4060444"/>
                  <a:ext cx="3154680" cy="1774508"/>
                </a:xfrm>
                <a:prstGeom prst="rect">
                  <a:avLst/>
                </a:prstGeom>
                <a:ln w="3175">
                  <a:solidFill>
                    <a:prstClr val="ltGray"/>
                  </a:solidFill>
                </a:ln>
              </p:spPr>
            </p:pic>
            <p:pic>
              <p:nvPicPr>
                <p:cNvPr id="9" name="Grafik 9">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18660" y="4060444"/>
                  <a:ext cx="3154680" cy="1774508"/>
                </a:xfrm>
                <a:prstGeom prst="rect">
                  <a:avLst/>
                </a:prstGeom>
                <a:ln w="3175">
                  <a:solidFill>
                    <a:prstClr val="ltGray"/>
                  </a:solidFill>
                </a:ln>
              </p:spPr>
            </p:pic>
            <p:pic>
              <p:nvPicPr>
                <p:cNvPr id="10" name="Grafik 10">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791641" y="4060444"/>
                  <a:ext cx="3154680" cy="1774508"/>
                </a:xfrm>
                <a:prstGeom prst="rect">
                  <a:avLst/>
                </a:prstGeom>
                <a:ln w="3175">
                  <a:solidFill>
                    <a:prstClr val="ltGray"/>
                  </a:solidFill>
                </a:ln>
              </p:spPr>
            </p:pic>
          </p:grpSp>
        </mc:Fallback>
      </mc:AlternateContent>
    </p:spTree>
    <p:extLst>
      <p:ext uri="{BB962C8B-B14F-4D97-AF65-F5344CB8AC3E}">
        <p14:creationId xmlns:p14="http://schemas.microsoft.com/office/powerpoint/2010/main" val="2903704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0BBAA-6C89-4BE9-A24C-D843870D8CC9}"/>
              </a:ext>
            </a:extLst>
          </p:cNvPr>
          <p:cNvSpPr>
            <a:spLocks noGrp="1"/>
          </p:cNvSpPr>
          <p:nvPr>
            <p:ph type="title"/>
          </p:nvPr>
        </p:nvSpPr>
        <p:spPr/>
        <p:txBody>
          <a:bodyPr/>
          <a:lstStyle/>
          <a:p>
            <a:r>
              <a:rPr lang="de-DE" dirty="0"/>
              <a:t>Mouse-Events</a:t>
            </a:r>
          </a:p>
        </p:txBody>
      </p:sp>
      <p:sp>
        <p:nvSpPr>
          <p:cNvPr id="3" name="Inhaltsplatzhalter 2">
            <a:extLst>
              <a:ext uri="{FF2B5EF4-FFF2-40B4-BE49-F238E27FC236}">
                <a16:creationId xmlns:a16="http://schemas.microsoft.com/office/drawing/2014/main" id="{220C2C03-2CB3-49B0-9D6A-3B46F8F47249}"/>
              </a:ext>
            </a:extLst>
          </p:cNvPr>
          <p:cNvSpPr>
            <a:spLocks noGrp="1"/>
          </p:cNvSpPr>
          <p:nvPr>
            <p:ph idx="1"/>
          </p:nvPr>
        </p:nvSpPr>
        <p:spPr/>
        <p:txBody>
          <a:bodyPr/>
          <a:lstStyle/>
          <a:p>
            <a:r>
              <a:rPr lang="de-DE" dirty="0">
                <a:hlinkClick r:id="rId3"/>
              </a:rPr>
              <a:t>http://api.jquery.com/category/events/mouse-events/</a:t>
            </a:r>
            <a:endParaRPr lang="de-DE" dirty="0"/>
          </a:p>
          <a:p>
            <a:endParaRPr lang="de-DE" dirty="0"/>
          </a:p>
        </p:txBody>
      </p:sp>
      <p:sp>
        <p:nvSpPr>
          <p:cNvPr id="4" name="Foliennummernplatzhalter 3">
            <a:extLst>
              <a:ext uri="{FF2B5EF4-FFF2-40B4-BE49-F238E27FC236}">
                <a16:creationId xmlns:a16="http://schemas.microsoft.com/office/drawing/2014/main" id="{7097AF3C-81E8-4BFC-9542-12003E17C2D4}"/>
              </a:ext>
            </a:extLst>
          </p:cNvPr>
          <p:cNvSpPr>
            <a:spLocks noGrp="1"/>
          </p:cNvSpPr>
          <p:nvPr>
            <p:ph type="sldNum" sz="quarter" idx="12"/>
          </p:nvPr>
        </p:nvSpPr>
        <p:spPr/>
        <p:txBody>
          <a:bodyPr/>
          <a:lstStyle/>
          <a:p>
            <a:fld id="{62F8B784-6BE8-4121-A5DD-184BF916DF1B}" type="slidenum">
              <a:rPr lang="de-DE" smtClean="0"/>
              <a:t>20</a:t>
            </a:fld>
            <a:endParaRPr lang="de-DE" dirty="0"/>
          </a:p>
        </p:txBody>
      </p:sp>
      <p:pic>
        <p:nvPicPr>
          <p:cNvPr id="5" name="Grafik 4">
            <a:extLst>
              <a:ext uri="{FF2B5EF4-FFF2-40B4-BE49-F238E27FC236}">
                <a16:creationId xmlns:a16="http://schemas.microsoft.com/office/drawing/2014/main" id="{4818E459-5247-43B1-923C-0FFC39A25B31}"/>
              </a:ext>
            </a:extLst>
          </p:cNvPr>
          <p:cNvPicPr>
            <a:picLocks noChangeAspect="1"/>
          </p:cNvPicPr>
          <p:nvPr/>
        </p:nvPicPr>
        <p:blipFill>
          <a:blip r:embed="rId4"/>
          <a:stretch>
            <a:fillRect/>
          </a:stretch>
        </p:blipFill>
        <p:spPr>
          <a:xfrm>
            <a:off x="800709" y="2657710"/>
            <a:ext cx="10553091" cy="3371380"/>
          </a:xfrm>
          <a:prstGeom prst="rect">
            <a:avLst/>
          </a:prstGeom>
        </p:spPr>
      </p:pic>
    </p:spTree>
    <p:extLst>
      <p:ext uri="{BB962C8B-B14F-4D97-AF65-F5344CB8AC3E}">
        <p14:creationId xmlns:p14="http://schemas.microsoft.com/office/powerpoint/2010/main" val="2121682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F48577-B1A9-499A-9E48-3CBB9502C6AF}"/>
              </a:ext>
            </a:extLst>
          </p:cNvPr>
          <p:cNvSpPr>
            <a:spLocks noGrp="1"/>
          </p:cNvSpPr>
          <p:nvPr>
            <p:ph type="title"/>
          </p:nvPr>
        </p:nvSpPr>
        <p:spPr/>
        <p:txBody>
          <a:bodyPr/>
          <a:lstStyle/>
          <a:p>
            <a:r>
              <a:rPr lang="de-DE" dirty="0"/>
              <a:t>Keyboard-Events</a:t>
            </a:r>
          </a:p>
        </p:txBody>
      </p:sp>
      <p:sp>
        <p:nvSpPr>
          <p:cNvPr id="3" name="Inhaltsplatzhalter 2">
            <a:extLst>
              <a:ext uri="{FF2B5EF4-FFF2-40B4-BE49-F238E27FC236}">
                <a16:creationId xmlns:a16="http://schemas.microsoft.com/office/drawing/2014/main" id="{AF781EF4-0A31-439D-858F-551FDF92D7D5}"/>
              </a:ext>
            </a:extLst>
          </p:cNvPr>
          <p:cNvSpPr>
            <a:spLocks noGrp="1"/>
          </p:cNvSpPr>
          <p:nvPr>
            <p:ph idx="1"/>
          </p:nvPr>
        </p:nvSpPr>
        <p:spPr>
          <a:xfrm>
            <a:off x="838200" y="1825625"/>
            <a:ext cx="10515600" cy="3729720"/>
          </a:xfrm>
        </p:spPr>
        <p:txBody>
          <a:bodyPr/>
          <a:lstStyle/>
          <a:p>
            <a:endParaRPr lang="de-DE" dirty="0"/>
          </a:p>
        </p:txBody>
      </p:sp>
      <p:sp>
        <p:nvSpPr>
          <p:cNvPr id="4" name="Foliennummernplatzhalter 3">
            <a:extLst>
              <a:ext uri="{FF2B5EF4-FFF2-40B4-BE49-F238E27FC236}">
                <a16:creationId xmlns:a16="http://schemas.microsoft.com/office/drawing/2014/main" id="{6E9B51CD-6307-4705-927B-16CF2401CC53}"/>
              </a:ext>
            </a:extLst>
          </p:cNvPr>
          <p:cNvSpPr>
            <a:spLocks noGrp="1"/>
          </p:cNvSpPr>
          <p:nvPr>
            <p:ph type="sldNum" sz="quarter" idx="12"/>
          </p:nvPr>
        </p:nvSpPr>
        <p:spPr/>
        <p:txBody>
          <a:bodyPr/>
          <a:lstStyle/>
          <a:p>
            <a:fld id="{62F8B784-6BE8-4121-A5DD-184BF916DF1B}" type="slidenum">
              <a:rPr lang="de-DE" smtClean="0"/>
              <a:t>21</a:t>
            </a:fld>
            <a:endParaRPr lang="de-DE" dirty="0"/>
          </a:p>
        </p:txBody>
      </p:sp>
      <p:graphicFrame>
        <p:nvGraphicFramePr>
          <p:cNvPr id="5" name="Inhaltsplatzhalter 4">
            <a:extLst>
              <a:ext uri="{FF2B5EF4-FFF2-40B4-BE49-F238E27FC236}">
                <a16:creationId xmlns:a16="http://schemas.microsoft.com/office/drawing/2014/main" id="{8FCA105F-7213-46B7-A080-77133E088EFB}"/>
              </a:ext>
            </a:extLst>
          </p:cNvPr>
          <p:cNvGraphicFramePr>
            <a:graphicFrameLocks/>
          </p:cNvGraphicFramePr>
          <p:nvPr>
            <p:extLst>
              <p:ext uri="{D42A27DB-BD31-4B8C-83A1-F6EECF244321}">
                <p14:modId xmlns:p14="http://schemas.microsoft.com/office/powerpoint/2010/main" val="4122494117"/>
              </p:ext>
            </p:extLst>
          </p:nvPr>
        </p:nvGraphicFramePr>
        <p:xfrm>
          <a:off x="838200" y="1825625"/>
          <a:ext cx="10515600" cy="3729720"/>
        </p:xfrm>
        <a:graphic>
          <a:graphicData uri="http://schemas.openxmlformats.org/drawingml/2006/table">
            <a:tbl>
              <a:tblPr firstRow="1" bandRow="1">
                <a:tableStyleId>{21E4AEA4-8DFA-4A89-87EB-49C32662AFE0}</a:tableStyleId>
              </a:tblPr>
              <a:tblGrid>
                <a:gridCol w="2887494">
                  <a:extLst>
                    <a:ext uri="{9D8B030D-6E8A-4147-A177-3AD203B41FA5}">
                      <a16:colId xmlns:a16="http://schemas.microsoft.com/office/drawing/2014/main" val="2027064445"/>
                    </a:ext>
                  </a:extLst>
                </a:gridCol>
                <a:gridCol w="7628106">
                  <a:extLst>
                    <a:ext uri="{9D8B030D-6E8A-4147-A177-3AD203B41FA5}">
                      <a16:colId xmlns:a16="http://schemas.microsoft.com/office/drawing/2014/main" val="480535179"/>
                    </a:ext>
                  </a:extLst>
                </a:gridCol>
              </a:tblGrid>
              <a:tr h="621620">
                <a:tc>
                  <a:txBody>
                    <a:bodyPr/>
                    <a:lstStyle/>
                    <a:p>
                      <a:pPr algn="ctr"/>
                      <a:r>
                        <a:rPr lang="de-DE" sz="2800" dirty="0"/>
                        <a:t>Event</a:t>
                      </a:r>
                    </a:p>
                  </a:txBody>
                  <a:tcPr anchor="ctr"/>
                </a:tc>
                <a:tc>
                  <a:txBody>
                    <a:bodyPr/>
                    <a:lstStyle/>
                    <a:p>
                      <a:pPr algn="ctr"/>
                      <a:r>
                        <a:rPr lang="de-DE" sz="2800" dirty="0"/>
                        <a:t>Beschreibung: Was passiert, wenn…</a:t>
                      </a:r>
                    </a:p>
                  </a:txBody>
                  <a:tcPr anchor="ctr"/>
                </a:tc>
                <a:extLst>
                  <a:ext uri="{0D108BD9-81ED-4DB2-BD59-A6C34878D82A}">
                    <a16:rowId xmlns:a16="http://schemas.microsoft.com/office/drawing/2014/main" val="974908539"/>
                  </a:ext>
                </a:extLst>
              </a:tr>
              <a:tr h="621620">
                <a:tc>
                  <a:txBody>
                    <a:bodyPr/>
                    <a:lstStyle/>
                    <a:p>
                      <a:r>
                        <a:rPr lang="de-DE" sz="2000" dirty="0" err="1"/>
                        <a:t>keypress</a:t>
                      </a:r>
                      <a:endParaRPr lang="de-DE" sz="2000" dirty="0"/>
                    </a:p>
                  </a:txBody>
                  <a:tcPr anchor="ctr"/>
                </a:tc>
                <a:tc>
                  <a:txBody>
                    <a:bodyPr/>
                    <a:lstStyle/>
                    <a:p>
                      <a:r>
                        <a:rPr lang="de-DE" sz="2000" dirty="0"/>
                        <a:t>…eine Taste gedrückt wird (Buchstaben &amp; Zahlen) </a:t>
                      </a:r>
                    </a:p>
                  </a:txBody>
                  <a:tcPr anchor="ctr"/>
                </a:tc>
                <a:extLst>
                  <a:ext uri="{0D108BD9-81ED-4DB2-BD59-A6C34878D82A}">
                    <a16:rowId xmlns:a16="http://schemas.microsoft.com/office/drawing/2014/main" val="2694973718"/>
                  </a:ext>
                </a:extLst>
              </a:tr>
              <a:tr h="621620">
                <a:tc>
                  <a:txBody>
                    <a:bodyPr/>
                    <a:lstStyle/>
                    <a:p>
                      <a:r>
                        <a:rPr lang="de-DE" sz="2000" dirty="0" err="1"/>
                        <a:t>keydown</a:t>
                      </a:r>
                      <a:endParaRPr lang="de-DE" sz="2000" dirty="0"/>
                    </a:p>
                  </a:txBody>
                  <a:tcPr anchor="ctr"/>
                </a:tc>
                <a:tc>
                  <a:txBody>
                    <a:bodyPr/>
                    <a:lstStyle/>
                    <a:p>
                      <a:r>
                        <a:rPr lang="de-DE" sz="2000" dirty="0"/>
                        <a:t>…eine Taste gedrückt wird (auch Spezialtasten </a:t>
                      </a:r>
                      <a:r>
                        <a:rPr lang="de-DE" sz="2000" dirty="0" err="1"/>
                        <a:t>strg</a:t>
                      </a:r>
                      <a:r>
                        <a:rPr lang="de-DE" sz="2000" dirty="0"/>
                        <a:t>, alt, </a:t>
                      </a:r>
                      <a:r>
                        <a:rPr lang="de-DE" sz="2000" dirty="0" err="1"/>
                        <a:t>umschalt</a:t>
                      </a:r>
                      <a:r>
                        <a:rPr lang="de-DE" sz="2000" dirty="0"/>
                        <a:t>…)</a:t>
                      </a:r>
                    </a:p>
                  </a:txBody>
                  <a:tcPr anchor="ctr"/>
                </a:tc>
                <a:extLst>
                  <a:ext uri="{0D108BD9-81ED-4DB2-BD59-A6C34878D82A}">
                    <a16:rowId xmlns:a16="http://schemas.microsoft.com/office/drawing/2014/main" val="1597429067"/>
                  </a:ext>
                </a:extLst>
              </a:tr>
              <a:tr h="621620">
                <a:tc>
                  <a:txBody>
                    <a:bodyPr/>
                    <a:lstStyle/>
                    <a:p>
                      <a:r>
                        <a:rPr lang="de-DE" sz="2000" dirty="0"/>
                        <a:t>keyup</a:t>
                      </a:r>
                    </a:p>
                  </a:txBody>
                  <a:tcPr anchor="ctr"/>
                </a:tc>
                <a:tc>
                  <a:txBody>
                    <a:bodyPr/>
                    <a:lstStyle/>
                    <a:p>
                      <a:r>
                        <a:rPr lang="de-DE" sz="2000" dirty="0"/>
                        <a:t>…eine Taste losgelassen wird</a:t>
                      </a:r>
                    </a:p>
                  </a:txBody>
                  <a:tcPr anchor="ctr"/>
                </a:tc>
                <a:extLst>
                  <a:ext uri="{0D108BD9-81ED-4DB2-BD59-A6C34878D82A}">
                    <a16:rowId xmlns:a16="http://schemas.microsoft.com/office/drawing/2014/main" val="1552041201"/>
                  </a:ext>
                </a:extLst>
              </a:tr>
              <a:tr h="621620">
                <a:tc>
                  <a:txBody>
                    <a:bodyPr/>
                    <a:lstStyle/>
                    <a:p>
                      <a:r>
                        <a:rPr lang="de-DE" sz="2000" dirty="0"/>
                        <a:t>resize</a:t>
                      </a:r>
                    </a:p>
                  </a:txBody>
                  <a:tcPr anchor="ctr"/>
                </a:tc>
                <a:tc>
                  <a:txBody>
                    <a:bodyPr/>
                    <a:lstStyle/>
                    <a:p>
                      <a:r>
                        <a:rPr lang="de-DE" sz="2000" dirty="0"/>
                        <a:t>…ein Element vergrößert oder verkleinert wird</a:t>
                      </a:r>
                    </a:p>
                  </a:txBody>
                  <a:tcPr anchor="ctr"/>
                </a:tc>
                <a:extLst>
                  <a:ext uri="{0D108BD9-81ED-4DB2-BD59-A6C34878D82A}">
                    <a16:rowId xmlns:a16="http://schemas.microsoft.com/office/drawing/2014/main" val="2746908946"/>
                  </a:ext>
                </a:extLst>
              </a:tr>
              <a:tr h="621620">
                <a:tc>
                  <a:txBody>
                    <a:bodyPr/>
                    <a:lstStyle/>
                    <a:p>
                      <a:r>
                        <a:rPr lang="de-DE" sz="2000" dirty="0"/>
                        <a:t>scroll</a:t>
                      </a:r>
                    </a:p>
                  </a:txBody>
                  <a:tcPr anchor="ctr"/>
                </a:tc>
                <a:tc>
                  <a:txBody>
                    <a:bodyPr/>
                    <a:lstStyle/>
                    <a:p>
                      <a:r>
                        <a:rPr lang="de-DE" sz="2000" dirty="0"/>
                        <a:t>…gescrollt wird</a:t>
                      </a:r>
                    </a:p>
                  </a:txBody>
                  <a:tcPr anchor="ctr"/>
                </a:tc>
                <a:extLst>
                  <a:ext uri="{0D108BD9-81ED-4DB2-BD59-A6C34878D82A}">
                    <a16:rowId xmlns:a16="http://schemas.microsoft.com/office/drawing/2014/main" val="1652247096"/>
                  </a:ext>
                </a:extLst>
              </a:tr>
            </a:tbl>
          </a:graphicData>
        </a:graphic>
      </p:graphicFrame>
      <p:sp>
        <p:nvSpPr>
          <p:cNvPr id="6" name="Rechteck 5">
            <a:extLst>
              <a:ext uri="{FF2B5EF4-FFF2-40B4-BE49-F238E27FC236}">
                <a16:creationId xmlns:a16="http://schemas.microsoft.com/office/drawing/2014/main" id="{BD8C2E21-ED82-400D-834A-AA162F8D654E}"/>
              </a:ext>
            </a:extLst>
          </p:cNvPr>
          <p:cNvSpPr/>
          <p:nvPr/>
        </p:nvSpPr>
        <p:spPr>
          <a:xfrm>
            <a:off x="838200" y="5860534"/>
            <a:ext cx="6793741" cy="369332"/>
          </a:xfrm>
          <a:prstGeom prst="rect">
            <a:avLst/>
          </a:prstGeom>
        </p:spPr>
        <p:txBody>
          <a:bodyPr wrap="square">
            <a:spAutoFit/>
          </a:bodyPr>
          <a:lstStyle/>
          <a:p>
            <a:r>
              <a:rPr lang="de-DE" dirty="0">
                <a:hlinkClick r:id="rId3"/>
              </a:rPr>
              <a:t>http://api.jquery.com/category/events/keyboard-events/</a:t>
            </a:r>
            <a:endParaRPr lang="de-DE" dirty="0"/>
          </a:p>
        </p:txBody>
      </p:sp>
    </p:spTree>
    <p:extLst>
      <p:ext uri="{BB962C8B-B14F-4D97-AF65-F5344CB8AC3E}">
        <p14:creationId xmlns:p14="http://schemas.microsoft.com/office/powerpoint/2010/main" val="432341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9C1576-864B-4440-A540-413113565F9D}"/>
              </a:ext>
            </a:extLst>
          </p:cNvPr>
          <p:cNvSpPr>
            <a:spLocks noGrp="1"/>
          </p:cNvSpPr>
          <p:nvPr>
            <p:ph type="title"/>
          </p:nvPr>
        </p:nvSpPr>
        <p:spPr/>
        <p:txBody>
          <a:bodyPr/>
          <a:lstStyle/>
          <a:p>
            <a:r>
              <a:rPr lang="de-DE" dirty="0"/>
              <a:t>Formular-Events</a:t>
            </a:r>
          </a:p>
        </p:txBody>
      </p:sp>
      <p:sp>
        <p:nvSpPr>
          <p:cNvPr id="3" name="Inhaltsplatzhalter 2">
            <a:extLst>
              <a:ext uri="{FF2B5EF4-FFF2-40B4-BE49-F238E27FC236}">
                <a16:creationId xmlns:a16="http://schemas.microsoft.com/office/drawing/2014/main" id="{FE289AA3-9174-476A-80B0-07CE944F901C}"/>
              </a:ext>
            </a:extLst>
          </p:cNvPr>
          <p:cNvSpPr>
            <a:spLocks noGrp="1"/>
          </p:cNvSpPr>
          <p:nvPr>
            <p:ph idx="1"/>
          </p:nvPr>
        </p:nvSpPr>
        <p:spPr/>
        <p:txBody>
          <a:bodyPr/>
          <a:lstStyle/>
          <a:p>
            <a:r>
              <a:rPr lang="de-DE" dirty="0">
                <a:hlinkClick r:id="rId3"/>
              </a:rPr>
              <a:t>http://api.jquery.com/category/events/form-events/</a:t>
            </a:r>
            <a:endParaRPr lang="de-DE" dirty="0"/>
          </a:p>
          <a:p>
            <a:endParaRPr lang="de-DE" dirty="0"/>
          </a:p>
        </p:txBody>
      </p:sp>
      <p:sp>
        <p:nvSpPr>
          <p:cNvPr id="4" name="Foliennummernplatzhalter 3">
            <a:extLst>
              <a:ext uri="{FF2B5EF4-FFF2-40B4-BE49-F238E27FC236}">
                <a16:creationId xmlns:a16="http://schemas.microsoft.com/office/drawing/2014/main" id="{5D645BC7-E609-4220-957F-3D3DAB28CC6E}"/>
              </a:ext>
            </a:extLst>
          </p:cNvPr>
          <p:cNvSpPr>
            <a:spLocks noGrp="1"/>
          </p:cNvSpPr>
          <p:nvPr>
            <p:ph type="sldNum" sz="quarter" idx="12"/>
          </p:nvPr>
        </p:nvSpPr>
        <p:spPr/>
        <p:txBody>
          <a:bodyPr/>
          <a:lstStyle/>
          <a:p>
            <a:fld id="{62F8B784-6BE8-4121-A5DD-184BF916DF1B}" type="slidenum">
              <a:rPr lang="de-DE" smtClean="0"/>
              <a:t>22</a:t>
            </a:fld>
            <a:endParaRPr lang="de-DE" dirty="0"/>
          </a:p>
        </p:txBody>
      </p:sp>
      <p:graphicFrame>
        <p:nvGraphicFramePr>
          <p:cNvPr id="5" name="Tabelle 4">
            <a:extLst>
              <a:ext uri="{FF2B5EF4-FFF2-40B4-BE49-F238E27FC236}">
                <a16:creationId xmlns:a16="http://schemas.microsoft.com/office/drawing/2014/main" id="{425B79D0-FB6C-4FD9-A39F-293098E5C275}"/>
              </a:ext>
            </a:extLst>
          </p:cNvPr>
          <p:cNvGraphicFramePr>
            <a:graphicFrameLocks noGrp="1"/>
          </p:cNvGraphicFramePr>
          <p:nvPr>
            <p:extLst>
              <p:ext uri="{D42A27DB-BD31-4B8C-83A1-F6EECF244321}">
                <p14:modId xmlns:p14="http://schemas.microsoft.com/office/powerpoint/2010/main" val="3236196048"/>
              </p:ext>
            </p:extLst>
          </p:nvPr>
        </p:nvGraphicFramePr>
        <p:xfrm>
          <a:off x="838200" y="3074194"/>
          <a:ext cx="10515600" cy="2590800"/>
        </p:xfrm>
        <a:graphic>
          <a:graphicData uri="http://schemas.openxmlformats.org/drawingml/2006/table">
            <a:tbl>
              <a:tblPr firstRow="1" bandRow="1">
                <a:tableStyleId>{21E4AEA4-8DFA-4A89-87EB-49C32662AFE0}</a:tableStyleId>
              </a:tblPr>
              <a:tblGrid>
                <a:gridCol w="1447800">
                  <a:extLst>
                    <a:ext uri="{9D8B030D-6E8A-4147-A177-3AD203B41FA5}">
                      <a16:colId xmlns:a16="http://schemas.microsoft.com/office/drawing/2014/main" val="1254513005"/>
                    </a:ext>
                  </a:extLst>
                </a:gridCol>
                <a:gridCol w="9067800">
                  <a:extLst>
                    <a:ext uri="{9D8B030D-6E8A-4147-A177-3AD203B41FA5}">
                      <a16:colId xmlns:a16="http://schemas.microsoft.com/office/drawing/2014/main" val="1514994408"/>
                    </a:ext>
                  </a:extLst>
                </a:gridCol>
              </a:tblGrid>
              <a:tr h="370840">
                <a:tc>
                  <a:txBody>
                    <a:bodyPr/>
                    <a:lstStyle/>
                    <a:p>
                      <a:r>
                        <a:rPr lang="de-DE" sz="2800" dirty="0"/>
                        <a:t>EVENT</a:t>
                      </a:r>
                    </a:p>
                  </a:txBody>
                  <a:tcPr/>
                </a:tc>
                <a:tc>
                  <a:txBody>
                    <a:bodyPr/>
                    <a:lstStyle/>
                    <a:p>
                      <a:r>
                        <a:rPr lang="de-DE" sz="2800" dirty="0"/>
                        <a:t>BESCHREIBUNG</a:t>
                      </a:r>
                    </a:p>
                  </a:txBody>
                  <a:tcPr/>
                </a:tc>
                <a:extLst>
                  <a:ext uri="{0D108BD9-81ED-4DB2-BD59-A6C34878D82A}">
                    <a16:rowId xmlns:a16="http://schemas.microsoft.com/office/drawing/2014/main" val="3000968967"/>
                  </a:ext>
                </a:extLst>
              </a:tr>
              <a:tr h="370840">
                <a:tc>
                  <a:txBody>
                    <a:bodyPr/>
                    <a:lstStyle/>
                    <a:p>
                      <a:r>
                        <a:rPr lang="de-DE" sz="2800" dirty="0"/>
                        <a:t>blur</a:t>
                      </a:r>
                    </a:p>
                  </a:txBody>
                  <a:tcPr anchor="ctr"/>
                </a:tc>
                <a:tc>
                  <a:txBody>
                    <a:bodyPr/>
                    <a:lstStyle/>
                    <a:p>
                      <a:r>
                        <a:rPr lang="de-DE" sz="2800" dirty="0"/>
                        <a:t>…wenn ein Formularfeld den Fokus verliert</a:t>
                      </a:r>
                    </a:p>
                  </a:txBody>
                  <a:tcPr anchor="ctr"/>
                </a:tc>
                <a:extLst>
                  <a:ext uri="{0D108BD9-81ED-4DB2-BD59-A6C34878D82A}">
                    <a16:rowId xmlns:a16="http://schemas.microsoft.com/office/drawing/2014/main" val="3525111965"/>
                  </a:ext>
                </a:extLst>
              </a:tr>
              <a:tr h="370840">
                <a:tc>
                  <a:txBody>
                    <a:bodyPr/>
                    <a:lstStyle/>
                    <a:p>
                      <a:r>
                        <a:rPr lang="de-DE" sz="2800" dirty="0"/>
                        <a:t>submit</a:t>
                      </a:r>
                    </a:p>
                  </a:txBody>
                  <a:tcPr anchor="ctr"/>
                </a:tc>
                <a:tc>
                  <a:txBody>
                    <a:bodyPr/>
                    <a:lstStyle/>
                    <a:p>
                      <a:r>
                        <a:rPr lang="de-DE" sz="2800" dirty="0"/>
                        <a:t>…ein Formular abgeschickt wird</a:t>
                      </a:r>
                    </a:p>
                  </a:txBody>
                  <a:tcPr anchor="ctr"/>
                </a:tc>
                <a:extLst>
                  <a:ext uri="{0D108BD9-81ED-4DB2-BD59-A6C34878D82A}">
                    <a16:rowId xmlns:a16="http://schemas.microsoft.com/office/drawing/2014/main" val="1636050745"/>
                  </a:ext>
                </a:extLst>
              </a:tr>
              <a:tr h="370840">
                <a:tc>
                  <a:txBody>
                    <a:bodyPr/>
                    <a:lstStyle/>
                    <a:p>
                      <a:r>
                        <a:rPr lang="de-DE" sz="2800" dirty="0"/>
                        <a:t>focus</a:t>
                      </a:r>
                    </a:p>
                  </a:txBody>
                  <a:tcPr anchor="ctr"/>
                </a:tc>
                <a:tc>
                  <a:txBody>
                    <a:bodyPr/>
                    <a:lstStyle/>
                    <a:p>
                      <a:r>
                        <a:rPr lang="de-DE" sz="2800" dirty="0"/>
                        <a:t>…ein Formularelement den Fokus bekommt</a:t>
                      </a:r>
                    </a:p>
                  </a:txBody>
                  <a:tcPr anchor="ctr"/>
                </a:tc>
                <a:extLst>
                  <a:ext uri="{0D108BD9-81ED-4DB2-BD59-A6C34878D82A}">
                    <a16:rowId xmlns:a16="http://schemas.microsoft.com/office/drawing/2014/main" val="870013999"/>
                  </a:ext>
                </a:extLst>
              </a:tr>
              <a:tr h="370840">
                <a:tc>
                  <a:txBody>
                    <a:bodyPr/>
                    <a:lstStyle/>
                    <a:p>
                      <a:r>
                        <a:rPr lang="de-DE" sz="2800" dirty="0"/>
                        <a:t>change</a:t>
                      </a:r>
                    </a:p>
                  </a:txBody>
                  <a:tcPr anchor="ctr"/>
                </a:tc>
                <a:tc>
                  <a:txBody>
                    <a:bodyPr/>
                    <a:lstStyle/>
                    <a:p>
                      <a:r>
                        <a:rPr lang="de-DE" sz="2800" dirty="0"/>
                        <a:t>…sich etwas in einem Input-Feld ändert</a:t>
                      </a:r>
                    </a:p>
                  </a:txBody>
                  <a:tcPr anchor="ctr"/>
                </a:tc>
                <a:extLst>
                  <a:ext uri="{0D108BD9-81ED-4DB2-BD59-A6C34878D82A}">
                    <a16:rowId xmlns:a16="http://schemas.microsoft.com/office/drawing/2014/main" val="2780783833"/>
                  </a:ext>
                </a:extLst>
              </a:tr>
            </a:tbl>
          </a:graphicData>
        </a:graphic>
      </p:graphicFrame>
    </p:spTree>
    <p:extLst>
      <p:ext uri="{BB962C8B-B14F-4D97-AF65-F5344CB8AC3E}">
        <p14:creationId xmlns:p14="http://schemas.microsoft.com/office/powerpoint/2010/main" val="4028887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769A45-1FCA-44B1-8833-E32F5770A25B}"/>
              </a:ext>
            </a:extLst>
          </p:cNvPr>
          <p:cNvSpPr>
            <a:spLocks noGrp="1"/>
          </p:cNvSpPr>
          <p:nvPr>
            <p:ph type="title"/>
          </p:nvPr>
        </p:nvSpPr>
        <p:spPr/>
        <p:txBody>
          <a:bodyPr/>
          <a:lstStyle/>
          <a:p>
            <a:r>
              <a:rPr lang="de-DE" dirty="0"/>
              <a:t>JQUERY EFFEKTE</a:t>
            </a:r>
          </a:p>
        </p:txBody>
      </p:sp>
      <p:sp>
        <p:nvSpPr>
          <p:cNvPr id="3" name="Textplatzhalter 2">
            <a:extLst>
              <a:ext uri="{FF2B5EF4-FFF2-40B4-BE49-F238E27FC236}">
                <a16:creationId xmlns:a16="http://schemas.microsoft.com/office/drawing/2014/main" id="{B609EE88-D822-4FC3-B23D-05E9C3D94D69}"/>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52604224-5399-466A-A03F-8455088D81EF}"/>
              </a:ext>
            </a:extLst>
          </p:cNvPr>
          <p:cNvSpPr>
            <a:spLocks noGrp="1"/>
          </p:cNvSpPr>
          <p:nvPr>
            <p:ph type="sldNum" sz="quarter" idx="12"/>
          </p:nvPr>
        </p:nvSpPr>
        <p:spPr/>
        <p:txBody>
          <a:bodyPr/>
          <a:lstStyle/>
          <a:p>
            <a:fld id="{62F8B784-6BE8-4121-A5DD-184BF916DF1B}" type="slidenum">
              <a:rPr lang="de-DE" smtClean="0"/>
              <a:t>23</a:t>
            </a:fld>
            <a:endParaRPr lang="de-DE" dirty="0"/>
          </a:p>
        </p:txBody>
      </p:sp>
    </p:spTree>
    <p:extLst>
      <p:ext uri="{BB962C8B-B14F-4D97-AF65-F5344CB8AC3E}">
        <p14:creationId xmlns:p14="http://schemas.microsoft.com/office/powerpoint/2010/main" val="1677527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D97D3B-56F0-4BB0-8CB0-E86FBF3207E3}"/>
              </a:ext>
            </a:extLst>
          </p:cNvPr>
          <p:cNvSpPr>
            <a:spLocks noGrp="1"/>
          </p:cNvSpPr>
          <p:nvPr>
            <p:ph type="title"/>
          </p:nvPr>
        </p:nvSpPr>
        <p:spPr/>
        <p:txBody>
          <a:bodyPr/>
          <a:lstStyle/>
          <a:p>
            <a:r>
              <a:rPr lang="de-DE" dirty="0"/>
              <a:t>Effekte</a:t>
            </a:r>
          </a:p>
        </p:txBody>
      </p:sp>
      <p:sp>
        <p:nvSpPr>
          <p:cNvPr id="3" name="Inhaltsplatzhalter 2">
            <a:extLst>
              <a:ext uri="{FF2B5EF4-FFF2-40B4-BE49-F238E27FC236}">
                <a16:creationId xmlns:a16="http://schemas.microsoft.com/office/drawing/2014/main" id="{4F2E2F02-43EE-443F-9E01-44C981D9BAC7}"/>
              </a:ext>
            </a:extLst>
          </p:cNvPr>
          <p:cNvSpPr>
            <a:spLocks noGrp="1"/>
          </p:cNvSpPr>
          <p:nvPr>
            <p:ph idx="1"/>
          </p:nvPr>
        </p:nvSpPr>
        <p:spPr/>
        <p:txBody>
          <a:bodyPr/>
          <a:lstStyle/>
          <a:p>
            <a:r>
              <a:rPr lang="de-DE" dirty="0"/>
              <a:t>Fade-In &amp; Fade-Out</a:t>
            </a:r>
          </a:p>
          <a:p>
            <a:r>
              <a:rPr lang="de-DE" dirty="0" err="1"/>
              <a:t>SlideUp</a:t>
            </a:r>
            <a:r>
              <a:rPr lang="de-DE" dirty="0"/>
              <a:t>, </a:t>
            </a:r>
            <a:r>
              <a:rPr lang="de-DE" dirty="0" err="1"/>
              <a:t>SlideDown</a:t>
            </a:r>
            <a:endParaRPr lang="de-DE" dirty="0"/>
          </a:p>
          <a:p>
            <a:r>
              <a:rPr lang="de-DE" dirty="0" err="1"/>
              <a:t>animate</a:t>
            </a:r>
            <a:endParaRPr lang="de-DE" dirty="0"/>
          </a:p>
          <a:p>
            <a:endParaRPr lang="de-DE" dirty="0"/>
          </a:p>
        </p:txBody>
      </p:sp>
      <p:sp>
        <p:nvSpPr>
          <p:cNvPr id="4" name="Foliennummernplatzhalter 3">
            <a:extLst>
              <a:ext uri="{FF2B5EF4-FFF2-40B4-BE49-F238E27FC236}">
                <a16:creationId xmlns:a16="http://schemas.microsoft.com/office/drawing/2014/main" id="{8B82D9F9-2F96-446D-87AA-4CED03D75A16}"/>
              </a:ext>
            </a:extLst>
          </p:cNvPr>
          <p:cNvSpPr>
            <a:spLocks noGrp="1"/>
          </p:cNvSpPr>
          <p:nvPr>
            <p:ph type="sldNum" sz="quarter" idx="12"/>
          </p:nvPr>
        </p:nvSpPr>
        <p:spPr/>
        <p:txBody>
          <a:bodyPr/>
          <a:lstStyle/>
          <a:p>
            <a:fld id="{62F8B784-6BE8-4121-A5DD-184BF916DF1B}" type="slidenum">
              <a:rPr lang="de-DE" smtClean="0"/>
              <a:t>24</a:t>
            </a:fld>
            <a:endParaRPr lang="de-DE" dirty="0"/>
          </a:p>
        </p:txBody>
      </p:sp>
    </p:spTree>
    <p:extLst>
      <p:ext uri="{BB962C8B-B14F-4D97-AF65-F5344CB8AC3E}">
        <p14:creationId xmlns:p14="http://schemas.microsoft.com/office/powerpoint/2010/main" val="2926093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52358B-08EA-4755-9784-763B646D6FF9}"/>
              </a:ext>
            </a:extLst>
          </p:cNvPr>
          <p:cNvSpPr>
            <a:spLocks noGrp="1"/>
          </p:cNvSpPr>
          <p:nvPr>
            <p:ph type="title"/>
          </p:nvPr>
        </p:nvSpPr>
        <p:spPr/>
        <p:txBody>
          <a:bodyPr/>
          <a:lstStyle/>
          <a:p>
            <a:r>
              <a:rPr lang="de-DE" dirty="0" err="1"/>
              <a:t>jQuery</a:t>
            </a:r>
            <a:r>
              <a:rPr lang="de-DE" dirty="0"/>
              <a:t> UI</a:t>
            </a:r>
          </a:p>
        </p:txBody>
      </p:sp>
      <p:sp>
        <p:nvSpPr>
          <p:cNvPr id="3" name="Textplatzhalter 2">
            <a:extLst>
              <a:ext uri="{FF2B5EF4-FFF2-40B4-BE49-F238E27FC236}">
                <a16:creationId xmlns:a16="http://schemas.microsoft.com/office/drawing/2014/main" id="{BDCEB33A-71D8-4DDA-A044-80FB7C3028DE}"/>
              </a:ext>
            </a:extLst>
          </p:cNvPr>
          <p:cNvSpPr>
            <a:spLocks noGrp="1"/>
          </p:cNvSpPr>
          <p:nvPr>
            <p:ph type="body" idx="1"/>
          </p:nvPr>
        </p:nvSpPr>
        <p:spPr/>
        <p:txBody>
          <a:bodyPr/>
          <a:lstStyle/>
          <a:p>
            <a:r>
              <a:rPr lang="de-DE" dirty="0"/>
              <a:t>Ein Framework von den Entwicklern von </a:t>
            </a:r>
            <a:r>
              <a:rPr lang="de-DE" dirty="0" err="1"/>
              <a:t>jQuery</a:t>
            </a:r>
            <a:endParaRPr lang="de-DE" dirty="0"/>
          </a:p>
        </p:txBody>
      </p:sp>
      <p:sp>
        <p:nvSpPr>
          <p:cNvPr id="4" name="Foliennummernplatzhalter 3">
            <a:extLst>
              <a:ext uri="{FF2B5EF4-FFF2-40B4-BE49-F238E27FC236}">
                <a16:creationId xmlns:a16="http://schemas.microsoft.com/office/drawing/2014/main" id="{BB8684B0-F29A-4EC1-8E5B-E4E7B24128B8}"/>
              </a:ext>
            </a:extLst>
          </p:cNvPr>
          <p:cNvSpPr>
            <a:spLocks noGrp="1"/>
          </p:cNvSpPr>
          <p:nvPr>
            <p:ph type="sldNum" sz="quarter" idx="12"/>
          </p:nvPr>
        </p:nvSpPr>
        <p:spPr/>
        <p:txBody>
          <a:bodyPr/>
          <a:lstStyle/>
          <a:p>
            <a:fld id="{62F8B784-6BE8-4121-A5DD-184BF916DF1B}" type="slidenum">
              <a:rPr lang="de-DE" smtClean="0"/>
              <a:t>25</a:t>
            </a:fld>
            <a:endParaRPr lang="de-DE" dirty="0"/>
          </a:p>
        </p:txBody>
      </p:sp>
    </p:spTree>
    <p:extLst>
      <p:ext uri="{BB962C8B-B14F-4D97-AF65-F5344CB8AC3E}">
        <p14:creationId xmlns:p14="http://schemas.microsoft.com/office/powerpoint/2010/main" val="149376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341A7B-D2D6-4899-AC00-CD158B424914}"/>
              </a:ext>
            </a:extLst>
          </p:cNvPr>
          <p:cNvSpPr>
            <a:spLocks noGrp="1"/>
          </p:cNvSpPr>
          <p:nvPr>
            <p:ph type="title"/>
          </p:nvPr>
        </p:nvSpPr>
        <p:spPr/>
        <p:txBody>
          <a:bodyPr/>
          <a:lstStyle/>
          <a:p>
            <a:r>
              <a:rPr lang="de-DE" dirty="0"/>
              <a:t>jQuery UI Vorstellung</a:t>
            </a:r>
          </a:p>
        </p:txBody>
      </p:sp>
      <p:sp>
        <p:nvSpPr>
          <p:cNvPr id="3" name="Inhaltsplatzhalter 2">
            <a:extLst>
              <a:ext uri="{FF2B5EF4-FFF2-40B4-BE49-F238E27FC236}">
                <a16:creationId xmlns:a16="http://schemas.microsoft.com/office/drawing/2014/main" id="{3A25D72B-B332-4975-AB05-7BA585E70285}"/>
              </a:ext>
            </a:extLst>
          </p:cNvPr>
          <p:cNvSpPr>
            <a:spLocks noGrp="1"/>
          </p:cNvSpPr>
          <p:nvPr>
            <p:ph idx="1"/>
          </p:nvPr>
        </p:nvSpPr>
        <p:spPr/>
        <p:txBody>
          <a:bodyPr>
            <a:normAutofit fontScale="92500" lnSpcReduction="10000"/>
          </a:bodyPr>
          <a:lstStyle/>
          <a:p>
            <a:pPr>
              <a:lnSpc>
                <a:spcPct val="150000"/>
              </a:lnSpc>
            </a:pPr>
            <a:r>
              <a:rPr lang="de-DE" dirty="0"/>
              <a:t>Basiert auf der JS – jQuery Bibliothek</a:t>
            </a:r>
          </a:p>
          <a:p>
            <a:pPr>
              <a:lnSpc>
                <a:spcPct val="150000"/>
              </a:lnSpc>
            </a:pPr>
            <a:r>
              <a:rPr lang="de-DE" dirty="0"/>
              <a:t>Bietet:</a:t>
            </a:r>
          </a:p>
          <a:p>
            <a:pPr lvl="1">
              <a:lnSpc>
                <a:spcPct val="150000"/>
              </a:lnSpc>
            </a:pPr>
            <a:r>
              <a:rPr lang="de-DE" dirty="0"/>
              <a:t>UI Interaktionen</a:t>
            </a:r>
          </a:p>
          <a:p>
            <a:pPr lvl="1">
              <a:lnSpc>
                <a:spcPct val="150000"/>
              </a:lnSpc>
            </a:pPr>
            <a:r>
              <a:rPr lang="de-DE" dirty="0"/>
              <a:t>Effekte</a:t>
            </a:r>
          </a:p>
          <a:p>
            <a:pPr lvl="1">
              <a:lnSpc>
                <a:spcPct val="150000"/>
              </a:lnSpc>
            </a:pPr>
            <a:r>
              <a:rPr lang="de-DE" dirty="0"/>
              <a:t>Widgets und </a:t>
            </a:r>
            <a:r>
              <a:rPr lang="de-DE" i="1" dirty="0"/>
              <a:t>Themes </a:t>
            </a:r>
            <a:endParaRPr lang="de-DE" dirty="0"/>
          </a:p>
          <a:p>
            <a:pPr>
              <a:lnSpc>
                <a:spcPct val="150000"/>
              </a:lnSpc>
            </a:pPr>
            <a:r>
              <a:rPr lang="en-US" dirty="0"/>
              <a:t> Auswahl der benötigten Komponenten</a:t>
            </a:r>
          </a:p>
          <a:p>
            <a:pPr>
              <a:lnSpc>
                <a:spcPct val="150000"/>
              </a:lnSpc>
            </a:pPr>
            <a:r>
              <a:rPr lang="en-US" dirty="0"/>
              <a:t>Download Builder</a:t>
            </a:r>
            <a:endParaRPr lang="de-DE" dirty="0"/>
          </a:p>
        </p:txBody>
      </p:sp>
      <p:sp>
        <p:nvSpPr>
          <p:cNvPr id="4" name="Foliennummernplatzhalter 3">
            <a:extLst>
              <a:ext uri="{FF2B5EF4-FFF2-40B4-BE49-F238E27FC236}">
                <a16:creationId xmlns:a16="http://schemas.microsoft.com/office/drawing/2014/main" id="{AA42821B-DCCD-4A4C-A05B-887DC6844191}"/>
              </a:ext>
            </a:extLst>
          </p:cNvPr>
          <p:cNvSpPr>
            <a:spLocks noGrp="1"/>
          </p:cNvSpPr>
          <p:nvPr>
            <p:ph type="sldNum" sz="quarter" idx="12"/>
          </p:nvPr>
        </p:nvSpPr>
        <p:spPr/>
        <p:txBody>
          <a:bodyPr/>
          <a:lstStyle/>
          <a:p>
            <a:fld id="{62F8B784-6BE8-4121-A5DD-184BF916DF1B}" type="slidenum">
              <a:rPr lang="de-DE" smtClean="0"/>
              <a:t>26</a:t>
            </a:fld>
            <a:endParaRPr lang="de-DE" dirty="0"/>
          </a:p>
        </p:txBody>
      </p:sp>
      <p:sp>
        <p:nvSpPr>
          <p:cNvPr id="5" name="Textfeld 4">
            <a:extLst>
              <a:ext uri="{FF2B5EF4-FFF2-40B4-BE49-F238E27FC236}">
                <a16:creationId xmlns:a16="http://schemas.microsoft.com/office/drawing/2014/main" id="{56DAF6CB-0D9E-4FFF-9E5A-90B4BD20F26E}"/>
              </a:ext>
            </a:extLst>
          </p:cNvPr>
          <p:cNvSpPr txBox="1"/>
          <p:nvPr/>
        </p:nvSpPr>
        <p:spPr>
          <a:xfrm rot="1130833">
            <a:off x="8427311" y="1366189"/>
            <a:ext cx="3435178" cy="648997"/>
          </a:xfrm>
          <a:prstGeom prst="rect">
            <a:avLst/>
          </a:prstGeom>
          <a:noFill/>
          <a:ln w="38100">
            <a:solidFill>
              <a:srgbClr val="DC6D72"/>
            </a:solidFill>
          </a:ln>
        </p:spPr>
        <p:txBody>
          <a:bodyPr wrap="square" lIns="144000" tIns="108000" rIns="144000" bIns="108000" rtlCol="0" anchor="ctr">
            <a:spAutoFit/>
          </a:bodyPr>
          <a:lstStyle/>
          <a:p>
            <a:pPr algn="ctr"/>
            <a:r>
              <a:rPr lang="de-DE" sz="2800" dirty="0">
                <a:solidFill>
                  <a:srgbClr val="2C497A"/>
                </a:solidFill>
              </a:rPr>
              <a:t>http://jqueryui.com/</a:t>
            </a:r>
          </a:p>
        </p:txBody>
      </p:sp>
      <p:pic>
        <p:nvPicPr>
          <p:cNvPr id="6" name="Grafik 5">
            <a:extLst>
              <a:ext uri="{FF2B5EF4-FFF2-40B4-BE49-F238E27FC236}">
                <a16:creationId xmlns:a16="http://schemas.microsoft.com/office/drawing/2014/main" id="{033CE7D1-BAB6-422F-A650-8FFAC7137859}"/>
              </a:ext>
            </a:extLst>
          </p:cNvPr>
          <p:cNvPicPr>
            <a:picLocks noChangeAspect="1"/>
          </p:cNvPicPr>
          <p:nvPr/>
        </p:nvPicPr>
        <p:blipFill>
          <a:blip r:embed="rId3"/>
          <a:stretch>
            <a:fillRect/>
          </a:stretch>
        </p:blipFill>
        <p:spPr>
          <a:xfrm>
            <a:off x="7412787" y="3409266"/>
            <a:ext cx="3941013" cy="1904927"/>
          </a:xfrm>
          <a:prstGeom prst="rect">
            <a:avLst/>
          </a:prstGeom>
        </p:spPr>
      </p:pic>
      <p:pic>
        <p:nvPicPr>
          <p:cNvPr id="8" name="Grafik 7" descr="Monitor">
            <a:extLst>
              <a:ext uri="{FF2B5EF4-FFF2-40B4-BE49-F238E27FC236}">
                <a16:creationId xmlns:a16="http://schemas.microsoft.com/office/drawing/2014/main" id="{A544406B-B8B9-475A-9D23-1BBE2CB8CF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91579" y="2687585"/>
            <a:ext cx="5383427" cy="3934426"/>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71796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534F19-A220-441B-9805-FDA7BB68C3B8}"/>
              </a:ext>
            </a:extLst>
          </p:cNvPr>
          <p:cNvSpPr>
            <a:spLocks noGrp="1"/>
          </p:cNvSpPr>
          <p:nvPr>
            <p:ph type="title"/>
          </p:nvPr>
        </p:nvSpPr>
        <p:spPr/>
        <p:txBody>
          <a:bodyPr/>
          <a:lstStyle/>
          <a:p>
            <a:r>
              <a:rPr lang="de-DE" dirty="0"/>
              <a:t>Alternativen</a:t>
            </a:r>
          </a:p>
        </p:txBody>
      </p:sp>
      <p:sp>
        <p:nvSpPr>
          <p:cNvPr id="3" name="Inhaltsplatzhalter 2">
            <a:extLst>
              <a:ext uri="{FF2B5EF4-FFF2-40B4-BE49-F238E27FC236}">
                <a16:creationId xmlns:a16="http://schemas.microsoft.com/office/drawing/2014/main" id="{CF14E2A1-055E-4739-9261-B4AFE33A9235}"/>
              </a:ext>
            </a:extLst>
          </p:cNvPr>
          <p:cNvSpPr>
            <a:spLocks noGrp="1"/>
          </p:cNvSpPr>
          <p:nvPr>
            <p:ph idx="1"/>
          </p:nvPr>
        </p:nvSpPr>
        <p:spPr/>
        <p:txBody>
          <a:bodyPr>
            <a:normAutofit lnSpcReduction="10000"/>
          </a:bodyPr>
          <a:lstStyle/>
          <a:p>
            <a:pPr>
              <a:lnSpc>
                <a:spcPct val="150000"/>
              </a:lnSpc>
            </a:pPr>
            <a:r>
              <a:rPr lang="de-DE" dirty="0"/>
              <a:t>React</a:t>
            </a:r>
          </a:p>
          <a:p>
            <a:pPr>
              <a:lnSpc>
                <a:spcPct val="150000"/>
              </a:lnSpc>
            </a:pPr>
            <a:r>
              <a:rPr lang="de-DE" dirty="0"/>
              <a:t>Materialize</a:t>
            </a:r>
          </a:p>
          <a:p>
            <a:pPr>
              <a:lnSpc>
                <a:spcPct val="150000"/>
              </a:lnSpc>
            </a:pPr>
            <a:r>
              <a:rPr lang="de-DE" dirty="0"/>
              <a:t>Angular JS</a:t>
            </a:r>
          </a:p>
          <a:p>
            <a:pPr>
              <a:lnSpc>
                <a:spcPct val="150000"/>
              </a:lnSpc>
            </a:pPr>
            <a:r>
              <a:rPr lang="de-DE" dirty="0"/>
              <a:t>W3.CSS</a:t>
            </a:r>
          </a:p>
          <a:p>
            <a:pPr>
              <a:lnSpc>
                <a:spcPct val="150000"/>
              </a:lnSpc>
            </a:pPr>
            <a:r>
              <a:rPr lang="de-DE" dirty="0"/>
              <a:t>vue.js</a:t>
            </a:r>
          </a:p>
          <a:p>
            <a:pPr>
              <a:lnSpc>
                <a:spcPct val="150000"/>
              </a:lnSpc>
            </a:pPr>
            <a:r>
              <a:rPr lang="de-DE" dirty="0"/>
              <a:t>…</a:t>
            </a:r>
          </a:p>
        </p:txBody>
      </p:sp>
      <p:sp>
        <p:nvSpPr>
          <p:cNvPr id="4" name="Foliennummernplatzhalter 3">
            <a:extLst>
              <a:ext uri="{FF2B5EF4-FFF2-40B4-BE49-F238E27FC236}">
                <a16:creationId xmlns:a16="http://schemas.microsoft.com/office/drawing/2014/main" id="{3B62DD97-D9F6-4DC4-BD5B-74E6997FBE7B}"/>
              </a:ext>
            </a:extLst>
          </p:cNvPr>
          <p:cNvSpPr>
            <a:spLocks noGrp="1"/>
          </p:cNvSpPr>
          <p:nvPr>
            <p:ph type="sldNum" sz="quarter" idx="12"/>
          </p:nvPr>
        </p:nvSpPr>
        <p:spPr/>
        <p:txBody>
          <a:bodyPr/>
          <a:lstStyle/>
          <a:p>
            <a:fld id="{62F8B784-6BE8-4121-A5DD-184BF916DF1B}" type="slidenum">
              <a:rPr lang="de-DE" smtClean="0"/>
              <a:t>27</a:t>
            </a:fld>
            <a:endParaRPr lang="de-DE" dirty="0"/>
          </a:p>
        </p:txBody>
      </p:sp>
      <p:pic>
        <p:nvPicPr>
          <p:cNvPr id="5" name="Grafik 4">
            <a:extLst>
              <a:ext uri="{FF2B5EF4-FFF2-40B4-BE49-F238E27FC236}">
                <a16:creationId xmlns:a16="http://schemas.microsoft.com/office/drawing/2014/main" id="{B8A7CB2A-A5B1-4C94-A007-00DA4CC05737}"/>
              </a:ext>
            </a:extLst>
          </p:cNvPr>
          <p:cNvPicPr>
            <a:picLocks noChangeAspect="1"/>
          </p:cNvPicPr>
          <p:nvPr/>
        </p:nvPicPr>
        <p:blipFill>
          <a:blip r:embed="rId3"/>
          <a:stretch>
            <a:fillRect/>
          </a:stretch>
        </p:blipFill>
        <p:spPr>
          <a:xfrm>
            <a:off x="5961105" y="1307400"/>
            <a:ext cx="3691101" cy="1171346"/>
          </a:xfrm>
          <a:prstGeom prst="rect">
            <a:avLst/>
          </a:prstGeom>
          <a:ln>
            <a:noFill/>
          </a:ln>
          <a:effectLst>
            <a:outerShdw blurRad="292100" dist="139700" dir="2700000" algn="tl" rotWithShape="0">
              <a:srgbClr val="333333">
                <a:alpha val="65000"/>
              </a:srgbClr>
            </a:outerShdw>
          </a:effectLst>
        </p:spPr>
      </p:pic>
      <p:sp>
        <p:nvSpPr>
          <p:cNvPr id="6" name="Textfeld 5">
            <a:extLst>
              <a:ext uri="{FF2B5EF4-FFF2-40B4-BE49-F238E27FC236}">
                <a16:creationId xmlns:a16="http://schemas.microsoft.com/office/drawing/2014/main" id="{00CDB413-B387-4EB4-824A-E6521E8FD453}"/>
              </a:ext>
            </a:extLst>
          </p:cNvPr>
          <p:cNvSpPr txBox="1"/>
          <p:nvPr/>
        </p:nvSpPr>
        <p:spPr>
          <a:xfrm>
            <a:off x="2537254" y="1927655"/>
            <a:ext cx="2800865" cy="587441"/>
          </a:xfrm>
          <a:prstGeom prst="rect">
            <a:avLst/>
          </a:prstGeom>
          <a:noFill/>
          <a:ln w="38100">
            <a:solidFill>
              <a:srgbClr val="EE8033"/>
            </a:solidFill>
          </a:ln>
        </p:spPr>
        <p:txBody>
          <a:bodyPr wrap="square" lIns="144000" tIns="108000" rIns="144000" bIns="108000" rtlCol="0">
            <a:spAutoFit/>
          </a:bodyPr>
          <a:lstStyle/>
          <a:p>
            <a:r>
              <a:rPr lang="de-DE" sz="2400" dirty="0">
                <a:solidFill>
                  <a:srgbClr val="2C497A"/>
                </a:solidFill>
              </a:rPr>
              <a:t>https://reactjs.org/</a:t>
            </a:r>
          </a:p>
        </p:txBody>
      </p:sp>
      <p:sp>
        <p:nvSpPr>
          <p:cNvPr id="7" name="Textfeld 6">
            <a:extLst>
              <a:ext uri="{FF2B5EF4-FFF2-40B4-BE49-F238E27FC236}">
                <a16:creationId xmlns:a16="http://schemas.microsoft.com/office/drawing/2014/main" id="{C580086B-D75F-48C7-841F-387BD3503DD9}"/>
              </a:ext>
            </a:extLst>
          </p:cNvPr>
          <p:cNvSpPr txBox="1"/>
          <p:nvPr/>
        </p:nvSpPr>
        <p:spPr>
          <a:xfrm>
            <a:off x="3035644" y="2701048"/>
            <a:ext cx="3735859" cy="587441"/>
          </a:xfrm>
          <a:prstGeom prst="rect">
            <a:avLst/>
          </a:prstGeom>
          <a:noFill/>
          <a:ln w="38100">
            <a:solidFill>
              <a:srgbClr val="EE8033"/>
            </a:solidFill>
          </a:ln>
        </p:spPr>
        <p:txBody>
          <a:bodyPr wrap="square" lIns="144000" tIns="108000" rIns="144000" bIns="108000" rtlCol="0">
            <a:spAutoFit/>
          </a:bodyPr>
          <a:lstStyle/>
          <a:p>
            <a:r>
              <a:rPr lang="de-DE" sz="2400" dirty="0">
                <a:solidFill>
                  <a:srgbClr val="2C497A"/>
                </a:solidFill>
              </a:rPr>
              <a:t>http://materializecss.com/</a:t>
            </a:r>
          </a:p>
        </p:txBody>
      </p:sp>
      <p:sp>
        <p:nvSpPr>
          <p:cNvPr id="8" name="Textfeld 7">
            <a:extLst>
              <a:ext uri="{FF2B5EF4-FFF2-40B4-BE49-F238E27FC236}">
                <a16:creationId xmlns:a16="http://schemas.microsoft.com/office/drawing/2014/main" id="{9DBBE699-3F0F-4EE1-A29D-A1E8D1374EA8}"/>
              </a:ext>
            </a:extLst>
          </p:cNvPr>
          <p:cNvSpPr txBox="1"/>
          <p:nvPr/>
        </p:nvSpPr>
        <p:spPr>
          <a:xfrm>
            <a:off x="2899720" y="3474441"/>
            <a:ext cx="2574324" cy="587441"/>
          </a:xfrm>
          <a:prstGeom prst="rect">
            <a:avLst/>
          </a:prstGeom>
          <a:noFill/>
          <a:ln w="38100">
            <a:solidFill>
              <a:srgbClr val="EE8033"/>
            </a:solidFill>
          </a:ln>
        </p:spPr>
        <p:txBody>
          <a:bodyPr wrap="square" lIns="144000" tIns="108000" rIns="144000" bIns="108000" rtlCol="0">
            <a:spAutoFit/>
          </a:bodyPr>
          <a:lstStyle/>
          <a:p>
            <a:r>
              <a:rPr lang="de-DE" sz="2400" dirty="0">
                <a:solidFill>
                  <a:srgbClr val="2C497A"/>
                </a:solidFill>
              </a:rPr>
              <a:t>https://angular.io/</a:t>
            </a:r>
          </a:p>
        </p:txBody>
      </p:sp>
      <p:pic>
        <p:nvPicPr>
          <p:cNvPr id="11" name="Grafik 10">
            <a:extLst>
              <a:ext uri="{FF2B5EF4-FFF2-40B4-BE49-F238E27FC236}">
                <a16:creationId xmlns:a16="http://schemas.microsoft.com/office/drawing/2014/main" id="{A2440487-F4E7-4BE7-83C7-48FFEBB53E89}"/>
              </a:ext>
            </a:extLst>
          </p:cNvPr>
          <p:cNvPicPr>
            <a:picLocks noChangeAspect="1"/>
          </p:cNvPicPr>
          <p:nvPr/>
        </p:nvPicPr>
        <p:blipFill>
          <a:blip r:embed="rId4"/>
          <a:stretch>
            <a:fillRect/>
          </a:stretch>
        </p:blipFill>
        <p:spPr>
          <a:xfrm>
            <a:off x="7872279" y="4062702"/>
            <a:ext cx="3083018" cy="1326377"/>
          </a:xfrm>
          <a:prstGeom prst="rect">
            <a:avLst/>
          </a:prstGeom>
          <a:ln>
            <a:noFill/>
          </a:ln>
          <a:effectLst>
            <a:outerShdw blurRad="292100" dist="139700" dir="2700000" algn="tl" rotWithShape="0">
              <a:srgbClr val="333333">
                <a:alpha val="65000"/>
              </a:srgbClr>
            </a:outerShdw>
          </a:effectLst>
        </p:spPr>
      </p:pic>
      <p:sp>
        <p:nvSpPr>
          <p:cNvPr id="9" name="Textfeld 8">
            <a:extLst>
              <a:ext uri="{FF2B5EF4-FFF2-40B4-BE49-F238E27FC236}">
                <a16:creationId xmlns:a16="http://schemas.microsoft.com/office/drawing/2014/main" id="{BE3CFA10-6919-40B3-BF4E-CFA070D376E3}"/>
              </a:ext>
            </a:extLst>
          </p:cNvPr>
          <p:cNvSpPr txBox="1"/>
          <p:nvPr/>
        </p:nvSpPr>
        <p:spPr>
          <a:xfrm>
            <a:off x="2537254" y="4247834"/>
            <a:ext cx="4955058" cy="587441"/>
          </a:xfrm>
          <a:prstGeom prst="rect">
            <a:avLst/>
          </a:prstGeom>
          <a:solidFill>
            <a:schemeClr val="bg1"/>
          </a:solidFill>
          <a:ln w="38100">
            <a:solidFill>
              <a:srgbClr val="EE8033"/>
            </a:solidFill>
          </a:ln>
        </p:spPr>
        <p:txBody>
          <a:bodyPr wrap="square" lIns="144000" tIns="108000" rIns="144000" bIns="108000" rtlCol="0">
            <a:spAutoFit/>
          </a:bodyPr>
          <a:lstStyle/>
          <a:p>
            <a:r>
              <a:rPr lang="de-DE" sz="2400" dirty="0">
                <a:solidFill>
                  <a:srgbClr val="2C497A"/>
                </a:solidFill>
              </a:rPr>
              <a:t>https://www.w3schools.com/w3css/</a:t>
            </a:r>
          </a:p>
        </p:txBody>
      </p:sp>
      <p:pic>
        <p:nvPicPr>
          <p:cNvPr id="10" name="Grafik 9">
            <a:extLst>
              <a:ext uri="{FF2B5EF4-FFF2-40B4-BE49-F238E27FC236}">
                <a16:creationId xmlns:a16="http://schemas.microsoft.com/office/drawing/2014/main" id="{0434B70B-E256-4900-B3DC-893D3CB19DD0}"/>
              </a:ext>
            </a:extLst>
          </p:cNvPr>
          <p:cNvPicPr>
            <a:picLocks noChangeAspect="1"/>
          </p:cNvPicPr>
          <p:nvPr/>
        </p:nvPicPr>
        <p:blipFill>
          <a:blip r:embed="rId5"/>
          <a:stretch>
            <a:fillRect/>
          </a:stretch>
        </p:blipFill>
        <p:spPr>
          <a:xfrm>
            <a:off x="8376083" y="2155241"/>
            <a:ext cx="3212233" cy="1443891"/>
          </a:xfrm>
          <a:prstGeom prst="rect">
            <a:avLst/>
          </a:prstGeom>
          <a:ln>
            <a:noFill/>
          </a:ln>
          <a:effectLst>
            <a:outerShdw blurRad="292100" dist="139700" dir="2700000" algn="tl" rotWithShape="0">
              <a:srgbClr val="333333">
                <a:alpha val="65000"/>
              </a:srgbClr>
            </a:outerShdw>
          </a:effectLst>
        </p:spPr>
      </p:pic>
      <p:pic>
        <p:nvPicPr>
          <p:cNvPr id="12" name="Grafik 11">
            <a:extLst>
              <a:ext uri="{FF2B5EF4-FFF2-40B4-BE49-F238E27FC236}">
                <a16:creationId xmlns:a16="http://schemas.microsoft.com/office/drawing/2014/main" id="{C4D6C5AD-DD3E-4490-959B-DB9BF9B70AAA}"/>
              </a:ext>
            </a:extLst>
          </p:cNvPr>
          <p:cNvPicPr>
            <a:picLocks noChangeAspect="1"/>
          </p:cNvPicPr>
          <p:nvPr/>
        </p:nvPicPr>
        <p:blipFill>
          <a:blip r:embed="rId6"/>
          <a:stretch>
            <a:fillRect/>
          </a:stretch>
        </p:blipFill>
        <p:spPr>
          <a:xfrm>
            <a:off x="6103723" y="5204177"/>
            <a:ext cx="3855308" cy="9299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551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A91D61-EBB1-456B-8B89-E50485D34C1B}"/>
              </a:ext>
            </a:extLst>
          </p:cNvPr>
          <p:cNvSpPr>
            <a:spLocks noGrp="1"/>
          </p:cNvSpPr>
          <p:nvPr>
            <p:ph type="title"/>
          </p:nvPr>
        </p:nvSpPr>
        <p:spPr/>
        <p:txBody>
          <a:bodyPr/>
          <a:lstStyle/>
          <a:p>
            <a:r>
              <a:rPr lang="de-DE" dirty="0" err="1"/>
              <a:t>jQuery</a:t>
            </a:r>
            <a:r>
              <a:rPr lang="de-DE"/>
              <a:t> mobile</a:t>
            </a:r>
          </a:p>
        </p:txBody>
      </p:sp>
      <p:sp>
        <p:nvSpPr>
          <p:cNvPr id="3" name="Textplatzhalter 2">
            <a:extLst>
              <a:ext uri="{FF2B5EF4-FFF2-40B4-BE49-F238E27FC236}">
                <a16:creationId xmlns:a16="http://schemas.microsoft.com/office/drawing/2014/main" id="{0782EF51-B907-4540-AC90-49E4D2CD678D}"/>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EE5C4B9-038D-4FD2-A332-0BE3862A9583}"/>
              </a:ext>
            </a:extLst>
          </p:cNvPr>
          <p:cNvSpPr>
            <a:spLocks noGrp="1"/>
          </p:cNvSpPr>
          <p:nvPr>
            <p:ph type="sldNum" sz="quarter" idx="12"/>
          </p:nvPr>
        </p:nvSpPr>
        <p:spPr/>
        <p:txBody>
          <a:bodyPr/>
          <a:lstStyle/>
          <a:p>
            <a:fld id="{62F8B784-6BE8-4121-A5DD-184BF916DF1B}" type="slidenum">
              <a:rPr lang="de-DE" smtClean="0"/>
              <a:t>28</a:t>
            </a:fld>
            <a:endParaRPr lang="de-DE" dirty="0"/>
          </a:p>
        </p:txBody>
      </p:sp>
    </p:spTree>
    <p:extLst>
      <p:ext uri="{BB962C8B-B14F-4D97-AF65-F5344CB8AC3E}">
        <p14:creationId xmlns:p14="http://schemas.microsoft.com/office/powerpoint/2010/main" val="653095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CA5390-883B-4780-B6B1-A10ADC337C47}"/>
              </a:ext>
            </a:extLst>
          </p:cNvPr>
          <p:cNvSpPr>
            <a:spLocks noGrp="1"/>
          </p:cNvSpPr>
          <p:nvPr>
            <p:ph type="title"/>
          </p:nvPr>
        </p:nvSpPr>
        <p:spPr/>
        <p:txBody>
          <a:bodyPr/>
          <a:lstStyle/>
          <a:p>
            <a:r>
              <a:rPr lang="de-DE" dirty="0"/>
              <a:t>Was ist jQuery mobile?</a:t>
            </a:r>
          </a:p>
        </p:txBody>
      </p:sp>
      <p:sp>
        <p:nvSpPr>
          <p:cNvPr id="3" name="Inhaltsplatzhalter 2">
            <a:extLst>
              <a:ext uri="{FF2B5EF4-FFF2-40B4-BE49-F238E27FC236}">
                <a16:creationId xmlns:a16="http://schemas.microsoft.com/office/drawing/2014/main" id="{46D767E0-2A76-4EF1-A03C-F0170D6A27CE}"/>
              </a:ext>
            </a:extLst>
          </p:cNvPr>
          <p:cNvSpPr>
            <a:spLocks noGrp="1"/>
          </p:cNvSpPr>
          <p:nvPr>
            <p:ph idx="1"/>
          </p:nvPr>
        </p:nvSpPr>
        <p:spPr/>
        <p:txBody>
          <a:bodyPr>
            <a:normAutofit/>
          </a:bodyPr>
          <a:lstStyle/>
          <a:p>
            <a:r>
              <a:rPr lang="de-DE" dirty="0"/>
              <a:t> JavaScript-UI-Framework für mobile Websites</a:t>
            </a:r>
          </a:p>
          <a:p>
            <a:r>
              <a:rPr lang="de-DE" dirty="0"/>
              <a:t>Touch-optimiert</a:t>
            </a:r>
          </a:p>
          <a:p>
            <a:r>
              <a:rPr lang="de-DE" dirty="0"/>
              <a:t>Baut auf JQuery auf</a:t>
            </a:r>
          </a:p>
          <a:p>
            <a:r>
              <a:rPr lang="de-DE" dirty="0"/>
              <a:t>Setzt HTML5- und CSS3-Funktionen ein</a:t>
            </a:r>
          </a:p>
          <a:p>
            <a:r>
              <a:rPr lang="de-DE" dirty="0"/>
              <a:t>Plattformunabhängig</a:t>
            </a:r>
          </a:p>
          <a:p>
            <a:pPr lvl="1"/>
            <a:r>
              <a:rPr lang="de-DE" dirty="0"/>
              <a:t>Windows Phone</a:t>
            </a:r>
          </a:p>
          <a:p>
            <a:pPr lvl="1"/>
            <a:r>
              <a:rPr lang="de-DE" dirty="0"/>
              <a:t>Apple iOS</a:t>
            </a:r>
          </a:p>
          <a:p>
            <a:pPr lvl="1"/>
            <a:r>
              <a:rPr lang="de-DE" dirty="0"/>
              <a:t>Android</a:t>
            </a:r>
          </a:p>
          <a:p>
            <a:pPr lvl="1"/>
            <a:r>
              <a:rPr lang="de-DE" dirty="0"/>
              <a:t>BlackBerry/Symbian/Palm webOS/Samsung bada/Meego</a:t>
            </a:r>
          </a:p>
        </p:txBody>
      </p:sp>
      <p:sp>
        <p:nvSpPr>
          <p:cNvPr id="4" name="Foliennummernplatzhalter 3">
            <a:extLst>
              <a:ext uri="{FF2B5EF4-FFF2-40B4-BE49-F238E27FC236}">
                <a16:creationId xmlns:a16="http://schemas.microsoft.com/office/drawing/2014/main" id="{33FDCA68-457D-401A-A869-14761693A95A}"/>
              </a:ext>
            </a:extLst>
          </p:cNvPr>
          <p:cNvSpPr>
            <a:spLocks noGrp="1"/>
          </p:cNvSpPr>
          <p:nvPr>
            <p:ph type="sldNum" sz="quarter" idx="12"/>
          </p:nvPr>
        </p:nvSpPr>
        <p:spPr/>
        <p:txBody>
          <a:bodyPr/>
          <a:lstStyle/>
          <a:p>
            <a:fld id="{62F8B784-6BE8-4121-A5DD-184BF916DF1B}" type="slidenum">
              <a:rPr lang="de-DE" smtClean="0"/>
              <a:t>29</a:t>
            </a:fld>
            <a:endParaRPr lang="de-DE" dirty="0"/>
          </a:p>
        </p:txBody>
      </p:sp>
      <p:pic>
        <p:nvPicPr>
          <p:cNvPr id="5" name="Grafik 4">
            <a:extLst>
              <a:ext uri="{FF2B5EF4-FFF2-40B4-BE49-F238E27FC236}">
                <a16:creationId xmlns:a16="http://schemas.microsoft.com/office/drawing/2014/main" id="{7D2F04A7-1375-42E7-8335-0B22AE98E7F6}"/>
              </a:ext>
            </a:extLst>
          </p:cNvPr>
          <p:cNvPicPr>
            <a:picLocks noChangeAspect="1"/>
          </p:cNvPicPr>
          <p:nvPr/>
        </p:nvPicPr>
        <p:blipFill>
          <a:blip r:embed="rId3"/>
          <a:stretch>
            <a:fillRect/>
          </a:stretch>
        </p:blipFill>
        <p:spPr>
          <a:xfrm>
            <a:off x="7550819" y="2907506"/>
            <a:ext cx="3924300" cy="1571625"/>
          </a:xfrm>
          <a:prstGeom prst="rect">
            <a:avLst/>
          </a:prstGeom>
        </p:spPr>
      </p:pic>
    </p:spTree>
    <p:extLst>
      <p:ext uri="{BB962C8B-B14F-4D97-AF65-F5344CB8AC3E}">
        <p14:creationId xmlns:p14="http://schemas.microsoft.com/office/powerpoint/2010/main" val="90102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DD94AA-EA4D-4B1C-A1A5-552856312EEA}"/>
              </a:ext>
            </a:extLst>
          </p:cNvPr>
          <p:cNvSpPr>
            <a:spLocks noGrp="1"/>
          </p:cNvSpPr>
          <p:nvPr>
            <p:ph type="title"/>
          </p:nvPr>
        </p:nvSpPr>
        <p:spPr/>
        <p:txBody>
          <a:bodyPr/>
          <a:lstStyle/>
          <a:p>
            <a:r>
              <a:rPr lang="de-DE" dirty="0"/>
              <a:t>JQUERY VORBEREITUNG</a:t>
            </a:r>
          </a:p>
        </p:txBody>
      </p:sp>
      <p:sp>
        <p:nvSpPr>
          <p:cNvPr id="3" name="Textplatzhalter 2">
            <a:extLst>
              <a:ext uri="{FF2B5EF4-FFF2-40B4-BE49-F238E27FC236}">
                <a16:creationId xmlns:a16="http://schemas.microsoft.com/office/drawing/2014/main" id="{680FED40-4AE1-458D-ADAF-6881E7FD2332}"/>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30DAAB09-9ACA-44E5-8603-E8051FD9EA37}"/>
              </a:ext>
            </a:extLst>
          </p:cNvPr>
          <p:cNvSpPr>
            <a:spLocks noGrp="1"/>
          </p:cNvSpPr>
          <p:nvPr>
            <p:ph type="sldNum" sz="quarter" idx="12"/>
          </p:nvPr>
        </p:nvSpPr>
        <p:spPr/>
        <p:txBody>
          <a:bodyPr/>
          <a:lstStyle/>
          <a:p>
            <a:fld id="{62F8B784-6BE8-4121-A5DD-184BF916DF1B}" type="slidenum">
              <a:rPr lang="de-DE" smtClean="0"/>
              <a:t>3</a:t>
            </a:fld>
            <a:endParaRPr lang="de-DE" dirty="0"/>
          </a:p>
        </p:txBody>
      </p:sp>
    </p:spTree>
    <p:extLst>
      <p:ext uri="{BB962C8B-B14F-4D97-AF65-F5344CB8AC3E}">
        <p14:creationId xmlns:p14="http://schemas.microsoft.com/office/powerpoint/2010/main" val="3034869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03761-8EE6-46FF-A14E-B95AF7D536D5}"/>
              </a:ext>
            </a:extLst>
          </p:cNvPr>
          <p:cNvSpPr>
            <a:spLocks noGrp="1"/>
          </p:cNvSpPr>
          <p:nvPr>
            <p:ph type="title"/>
          </p:nvPr>
        </p:nvSpPr>
        <p:spPr/>
        <p:txBody>
          <a:bodyPr/>
          <a:lstStyle/>
          <a:p>
            <a:r>
              <a:rPr lang="de-DE" dirty="0"/>
              <a:t>Features</a:t>
            </a:r>
          </a:p>
        </p:txBody>
      </p:sp>
      <p:sp>
        <p:nvSpPr>
          <p:cNvPr id="3" name="Inhaltsplatzhalter 2">
            <a:extLst>
              <a:ext uri="{FF2B5EF4-FFF2-40B4-BE49-F238E27FC236}">
                <a16:creationId xmlns:a16="http://schemas.microsoft.com/office/drawing/2014/main" id="{7252EBAF-5296-4A42-ABB7-9DAF8B74159F}"/>
              </a:ext>
            </a:extLst>
          </p:cNvPr>
          <p:cNvSpPr>
            <a:spLocks noGrp="1"/>
          </p:cNvSpPr>
          <p:nvPr>
            <p:ph idx="1"/>
          </p:nvPr>
        </p:nvSpPr>
        <p:spPr/>
        <p:txBody>
          <a:bodyPr>
            <a:normAutofit lnSpcReduction="10000"/>
          </a:bodyPr>
          <a:lstStyle/>
          <a:p>
            <a:pPr>
              <a:lnSpc>
                <a:spcPct val="150000"/>
              </a:lnSpc>
            </a:pPr>
            <a:r>
              <a:rPr lang="de-DE" dirty="0"/>
              <a:t>Cross platform, cross device und cross Browser</a:t>
            </a:r>
          </a:p>
          <a:p>
            <a:pPr>
              <a:lnSpc>
                <a:spcPct val="150000"/>
              </a:lnSpc>
            </a:pPr>
            <a:r>
              <a:rPr lang="de-DE" dirty="0"/>
              <a:t>UI optimiert für Touch-Geräte</a:t>
            </a:r>
          </a:p>
          <a:p>
            <a:pPr>
              <a:lnSpc>
                <a:spcPct val="150000"/>
              </a:lnSpc>
            </a:pPr>
            <a:r>
              <a:rPr lang="de-DE" dirty="0"/>
              <a:t>Theme- und benutzerdefiniertes Design</a:t>
            </a:r>
          </a:p>
          <a:p>
            <a:pPr>
              <a:lnSpc>
                <a:spcPct val="150000"/>
              </a:lnSpc>
            </a:pPr>
            <a:r>
              <a:rPr lang="de-DE" dirty="0"/>
              <a:t>Nur semantischer HTML5-Code notwendig – kein JavaScript-, CSS- oder API-Wissen erforderlich!</a:t>
            </a:r>
          </a:p>
          <a:p>
            <a:pPr>
              <a:lnSpc>
                <a:spcPct val="150000"/>
              </a:lnSpc>
            </a:pPr>
            <a:r>
              <a:rPr lang="de-DE" dirty="0"/>
              <a:t>AJAX lädt automatisch dynamisch Inhalt</a:t>
            </a:r>
          </a:p>
        </p:txBody>
      </p:sp>
      <p:sp>
        <p:nvSpPr>
          <p:cNvPr id="4" name="Foliennummernplatzhalter 3">
            <a:extLst>
              <a:ext uri="{FF2B5EF4-FFF2-40B4-BE49-F238E27FC236}">
                <a16:creationId xmlns:a16="http://schemas.microsoft.com/office/drawing/2014/main" id="{E6CCF580-A83E-45F3-950A-F78B9050C4C9}"/>
              </a:ext>
            </a:extLst>
          </p:cNvPr>
          <p:cNvSpPr>
            <a:spLocks noGrp="1"/>
          </p:cNvSpPr>
          <p:nvPr>
            <p:ph type="sldNum" sz="quarter" idx="12"/>
          </p:nvPr>
        </p:nvSpPr>
        <p:spPr/>
        <p:txBody>
          <a:bodyPr/>
          <a:lstStyle/>
          <a:p>
            <a:fld id="{62F8B784-6BE8-4121-A5DD-184BF916DF1B}" type="slidenum">
              <a:rPr lang="de-DE" smtClean="0"/>
              <a:t>30</a:t>
            </a:fld>
            <a:endParaRPr lang="de-DE" dirty="0"/>
          </a:p>
        </p:txBody>
      </p:sp>
    </p:spTree>
    <p:extLst>
      <p:ext uri="{BB962C8B-B14F-4D97-AF65-F5344CB8AC3E}">
        <p14:creationId xmlns:p14="http://schemas.microsoft.com/office/powerpoint/2010/main" val="1716492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3FB9A8-3E6F-4B14-AEB8-52E9C318294B}"/>
              </a:ext>
            </a:extLst>
          </p:cNvPr>
          <p:cNvSpPr>
            <a:spLocks noGrp="1"/>
          </p:cNvSpPr>
          <p:nvPr>
            <p:ph type="title"/>
          </p:nvPr>
        </p:nvSpPr>
        <p:spPr/>
        <p:txBody>
          <a:bodyPr/>
          <a:lstStyle/>
          <a:p>
            <a:r>
              <a:rPr lang="de-DE" dirty="0"/>
              <a:t>Was ist jQuery mobile NICHT?</a:t>
            </a:r>
          </a:p>
        </p:txBody>
      </p:sp>
      <p:sp>
        <p:nvSpPr>
          <p:cNvPr id="3" name="Inhaltsplatzhalter 2">
            <a:extLst>
              <a:ext uri="{FF2B5EF4-FFF2-40B4-BE49-F238E27FC236}">
                <a16:creationId xmlns:a16="http://schemas.microsoft.com/office/drawing/2014/main" id="{D2B6C0EC-7E8F-4E7F-AA90-A6AF572AA207}"/>
              </a:ext>
            </a:extLst>
          </p:cNvPr>
          <p:cNvSpPr>
            <a:spLocks noGrp="1"/>
          </p:cNvSpPr>
          <p:nvPr>
            <p:ph idx="1"/>
          </p:nvPr>
        </p:nvSpPr>
        <p:spPr/>
        <p:txBody>
          <a:bodyPr/>
          <a:lstStyle/>
          <a:p>
            <a:pPr>
              <a:lnSpc>
                <a:spcPct val="150000"/>
              </a:lnSpc>
            </a:pPr>
            <a:r>
              <a:rPr lang="de-DE" dirty="0"/>
              <a:t>jQuery Mobile ist keine JQuery-Alternative für mobile Browser!</a:t>
            </a:r>
          </a:p>
          <a:p>
            <a:pPr>
              <a:lnSpc>
                <a:spcPct val="150000"/>
              </a:lnSpc>
            </a:pPr>
            <a:r>
              <a:rPr lang="de-DE" dirty="0"/>
              <a:t>JQuery Mobile ist kein SDK für Apps!</a:t>
            </a:r>
          </a:p>
          <a:p>
            <a:pPr>
              <a:lnSpc>
                <a:spcPct val="150000"/>
              </a:lnSpc>
            </a:pPr>
            <a:r>
              <a:rPr lang="de-DE" dirty="0"/>
              <a:t>JQuery Mobile ist kein Framework für JavaScript Liebhaber!</a:t>
            </a:r>
          </a:p>
          <a:p>
            <a:pPr>
              <a:lnSpc>
                <a:spcPct val="150000"/>
              </a:lnSpc>
            </a:pPr>
            <a:r>
              <a:rPr lang="de-DE" dirty="0"/>
              <a:t>JQuery Mobile ist nicht die ultimative Lösung für mobile Webseiten und Applikationen!</a:t>
            </a:r>
          </a:p>
        </p:txBody>
      </p:sp>
      <p:sp>
        <p:nvSpPr>
          <p:cNvPr id="4" name="Foliennummernplatzhalter 3">
            <a:extLst>
              <a:ext uri="{FF2B5EF4-FFF2-40B4-BE49-F238E27FC236}">
                <a16:creationId xmlns:a16="http://schemas.microsoft.com/office/drawing/2014/main" id="{5B79A4BC-CFED-4890-A2E1-C671694DE088}"/>
              </a:ext>
            </a:extLst>
          </p:cNvPr>
          <p:cNvSpPr>
            <a:spLocks noGrp="1"/>
          </p:cNvSpPr>
          <p:nvPr>
            <p:ph type="sldNum" sz="quarter" idx="12"/>
          </p:nvPr>
        </p:nvSpPr>
        <p:spPr/>
        <p:txBody>
          <a:bodyPr/>
          <a:lstStyle/>
          <a:p>
            <a:fld id="{62F8B784-6BE8-4121-A5DD-184BF916DF1B}" type="slidenum">
              <a:rPr lang="de-DE" smtClean="0"/>
              <a:t>31</a:t>
            </a:fld>
            <a:endParaRPr lang="de-DE" dirty="0"/>
          </a:p>
        </p:txBody>
      </p:sp>
    </p:spTree>
    <p:extLst>
      <p:ext uri="{BB962C8B-B14F-4D97-AF65-F5344CB8AC3E}">
        <p14:creationId xmlns:p14="http://schemas.microsoft.com/office/powerpoint/2010/main" val="585725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C7C38A-197F-4E04-8C57-B3FC377FF426}"/>
              </a:ext>
            </a:extLst>
          </p:cNvPr>
          <p:cNvSpPr>
            <a:spLocks noGrp="1"/>
          </p:cNvSpPr>
          <p:nvPr>
            <p:ph type="title"/>
          </p:nvPr>
        </p:nvSpPr>
        <p:spPr/>
        <p:txBody>
          <a:bodyPr/>
          <a:lstStyle/>
          <a:p>
            <a:r>
              <a:rPr lang="de-DE" dirty="0"/>
              <a:t>Links</a:t>
            </a:r>
          </a:p>
        </p:txBody>
      </p:sp>
      <p:sp>
        <p:nvSpPr>
          <p:cNvPr id="3" name="Inhaltsplatzhalter 2">
            <a:extLst>
              <a:ext uri="{FF2B5EF4-FFF2-40B4-BE49-F238E27FC236}">
                <a16:creationId xmlns:a16="http://schemas.microsoft.com/office/drawing/2014/main" id="{C52D2CDE-B846-4C54-B875-5C9B2B5E11DA}"/>
              </a:ext>
            </a:extLst>
          </p:cNvPr>
          <p:cNvSpPr>
            <a:spLocks noGrp="1"/>
          </p:cNvSpPr>
          <p:nvPr>
            <p:ph idx="1"/>
          </p:nvPr>
        </p:nvSpPr>
        <p:spPr/>
        <p:txBody>
          <a:bodyPr/>
          <a:lstStyle/>
          <a:p>
            <a:r>
              <a:rPr lang="de-DE" dirty="0"/>
              <a:t>API </a:t>
            </a:r>
            <a:r>
              <a:rPr lang="de-DE" dirty="0" err="1"/>
              <a:t>Documentation</a:t>
            </a:r>
            <a:endParaRPr lang="de-DE" dirty="0"/>
          </a:p>
          <a:p>
            <a:pPr lvl="1"/>
            <a:r>
              <a:rPr lang="de-DE" dirty="0"/>
              <a:t>http://api.jquerymobile.com</a:t>
            </a:r>
          </a:p>
          <a:p>
            <a:r>
              <a:rPr lang="de-DE" dirty="0"/>
              <a:t>Demo Center</a:t>
            </a:r>
          </a:p>
          <a:p>
            <a:pPr lvl="1"/>
            <a:r>
              <a:rPr lang="de-DE" dirty="0"/>
              <a:t>http://demos.jquerymobile.com</a:t>
            </a:r>
          </a:p>
        </p:txBody>
      </p:sp>
      <p:sp>
        <p:nvSpPr>
          <p:cNvPr id="4" name="Foliennummernplatzhalter 3">
            <a:extLst>
              <a:ext uri="{FF2B5EF4-FFF2-40B4-BE49-F238E27FC236}">
                <a16:creationId xmlns:a16="http://schemas.microsoft.com/office/drawing/2014/main" id="{DE07D823-CBD3-41F1-91DD-A39849E36DB7}"/>
              </a:ext>
            </a:extLst>
          </p:cNvPr>
          <p:cNvSpPr>
            <a:spLocks noGrp="1"/>
          </p:cNvSpPr>
          <p:nvPr>
            <p:ph type="sldNum" sz="quarter" idx="12"/>
          </p:nvPr>
        </p:nvSpPr>
        <p:spPr/>
        <p:txBody>
          <a:bodyPr/>
          <a:lstStyle/>
          <a:p>
            <a:fld id="{62F8B784-6BE8-4121-A5DD-184BF916DF1B}" type="slidenum">
              <a:rPr lang="de-DE" smtClean="0"/>
              <a:t>32</a:t>
            </a:fld>
            <a:endParaRPr lang="de-DE" dirty="0"/>
          </a:p>
        </p:txBody>
      </p:sp>
    </p:spTree>
    <p:extLst>
      <p:ext uri="{BB962C8B-B14F-4D97-AF65-F5344CB8AC3E}">
        <p14:creationId xmlns:p14="http://schemas.microsoft.com/office/powerpoint/2010/main" val="4174672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E072B2-76C6-4067-8A2D-4E42B1B370EF}"/>
              </a:ext>
            </a:extLst>
          </p:cNvPr>
          <p:cNvSpPr>
            <a:spLocks noGrp="1"/>
          </p:cNvSpPr>
          <p:nvPr>
            <p:ph type="title"/>
          </p:nvPr>
        </p:nvSpPr>
        <p:spPr/>
        <p:txBody>
          <a:bodyPr/>
          <a:lstStyle/>
          <a:p>
            <a:r>
              <a:rPr lang="de-DE" dirty="0"/>
              <a:t>Browser Support</a:t>
            </a:r>
          </a:p>
        </p:txBody>
      </p:sp>
      <p:sp>
        <p:nvSpPr>
          <p:cNvPr id="3" name="Inhaltsplatzhalter 2">
            <a:extLst>
              <a:ext uri="{FF2B5EF4-FFF2-40B4-BE49-F238E27FC236}">
                <a16:creationId xmlns:a16="http://schemas.microsoft.com/office/drawing/2014/main" id="{AB289DCF-390E-4D25-8039-5F1BC503DC5D}"/>
              </a:ext>
            </a:extLst>
          </p:cNvPr>
          <p:cNvSpPr>
            <a:spLocks noGrp="1"/>
          </p:cNvSpPr>
          <p:nvPr>
            <p:ph idx="1"/>
          </p:nvPr>
        </p:nvSpPr>
        <p:spPr/>
        <p:txBody>
          <a:bodyPr>
            <a:normAutofit lnSpcReduction="10000"/>
          </a:bodyPr>
          <a:lstStyle/>
          <a:p>
            <a:pPr marL="0" indent="0">
              <a:lnSpc>
                <a:spcPct val="150000"/>
              </a:lnSpc>
              <a:buNone/>
            </a:pPr>
            <a:r>
              <a:rPr lang="de-DE" dirty="0"/>
              <a:t>Browsersupport in 3 Abstufungen:</a:t>
            </a:r>
          </a:p>
          <a:p>
            <a:pPr>
              <a:lnSpc>
                <a:spcPct val="150000"/>
              </a:lnSpc>
            </a:pPr>
            <a:r>
              <a:rPr lang="de-DE" dirty="0"/>
              <a:t>A (full)</a:t>
            </a:r>
          </a:p>
          <a:p>
            <a:pPr>
              <a:lnSpc>
                <a:spcPct val="150000"/>
              </a:lnSpc>
            </a:pPr>
            <a:r>
              <a:rPr lang="de-DE" dirty="0"/>
              <a:t>B (full minus Ajax)</a:t>
            </a:r>
          </a:p>
          <a:p>
            <a:pPr>
              <a:lnSpc>
                <a:spcPct val="150000"/>
              </a:lnSpc>
            </a:pPr>
            <a:r>
              <a:rPr lang="de-DE" dirty="0"/>
              <a:t>C (basic HTML)</a:t>
            </a:r>
          </a:p>
          <a:p>
            <a:endParaRPr lang="de-DE" dirty="0"/>
          </a:p>
          <a:p>
            <a:pPr marL="0" indent="0">
              <a:buNone/>
            </a:pPr>
            <a:r>
              <a:rPr lang="de-DE" dirty="0"/>
              <a:t>Übersicht Browser Support:</a:t>
            </a:r>
          </a:p>
          <a:p>
            <a:pPr marL="0" indent="0">
              <a:buNone/>
            </a:pPr>
            <a:r>
              <a:rPr lang="de-DE" dirty="0">
                <a:hlinkClick r:id="rId2"/>
              </a:rPr>
              <a:t>http://jquerymobile.com/browser-support/1.4/</a:t>
            </a: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id="{1C084763-F31E-421E-B2DA-A6F5F888FB12}"/>
              </a:ext>
            </a:extLst>
          </p:cNvPr>
          <p:cNvSpPr>
            <a:spLocks noGrp="1"/>
          </p:cNvSpPr>
          <p:nvPr>
            <p:ph type="sldNum" sz="quarter" idx="12"/>
          </p:nvPr>
        </p:nvSpPr>
        <p:spPr/>
        <p:txBody>
          <a:bodyPr/>
          <a:lstStyle/>
          <a:p>
            <a:fld id="{62F8B784-6BE8-4121-A5DD-184BF916DF1B}" type="slidenum">
              <a:rPr lang="de-DE" smtClean="0"/>
              <a:t>33</a:t>
            </a:fld>
            <a:endParaRPr lang="de-DE" dirty="0"/>
          </a:p>
        </p:txBody>
      </p:sp>
    </p:spTree>
    <p:extLst>
      <p:ext uri="{BB962C8B-B14F-4D97-AF65-F5344CB8AC3E}">
        <p14:creationId xmlns:p14="http://schemas.microsoft.com/office/powerpoint/2010/main" val="31643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FDFD4E-5FFE-4C69-B85E-3134BC2E68DD}"/>
              </a:ext>
            </a:extLst>
          </p:cNvPr>
          <p:cNvSpPr>
            <a:spLocks noGrp="1"/>
          </p:cNvSpPr>
          <p:nvPr>
            <p:ph type="title"/>
          </p:nvPr>
        </p:nvSpPr>
        <p:spPr/>
        <p:txBody>
          <a:bodyPr/>
          <a:lstStyle/>
          <a:p>
            <a:r>
              <a:rPr lang="de-DE" dirty="0"/>
              <a:t>Testen</a:t>
            </a:r>
          </a:p>
        </p:txBody>
      </p:sp>
      <p:sp>
        <p:nvSpPr>
          <p:cNvPr id="3" name="Inhaltsplatzhalter 2">
            <a:extLst>
              <a:ext uri="{FF2B5EF4-FFF2-40B4-BE49-F238E27FC236}">
                <a16:creationId xmlns:a16="http://schemas.microsoft.com/office/drawing/2014/main" id="{83DD3A97-BBBD-40ED-B058-DFBABD73E142}"/>
              </a:ext>
            </a:extLst>
          </p:cNvPr>
          <p:cNvSpPr>
            <a:spLocks noGrp="1"/>
          </p:cNvSpPr>
          <p:nvPr>
            <p:ph idx="1"/>
          </p:nvPr>
        </p:nvSpPr>
        <p:spPr>
          <a:xfrm>
            <a:off x="838200" y="1690688"/>
            <a:ext cx="4505589" cy="4351338"/>
          </a:xfrm>
        </p:spPr>
        <p:txBody>
          <a:bodyPr/>
          <a:lstStyle/>
          <a:p>
            <a:pPr marL="0" indent="0">
              <a:buNone/>
            </a:pPr>
            <a:r>
              <a:rPr lang="de-DE" dirty="0"/>
              <a:t>Emulatoren ersetzen NICHT das Testen auf physischen Geräten, sind aber hilfreich, um sich einen ersten Überblick zu verschaffen.</a:t>
            </a:r>
          </a:p>
          <a:p>
            <a:pPr marL="0" indent="0">
              <a:buNone/>
            </a:pPr>
            <a:endParaRPr lang="de-DE" dirty="0"/>
          </a:p>
          <a:p>
            <a:pPr marL="0" indent="0">
              <a:buNone/>
            </a:pPr>
            <a:r>
              <a:rPr lang="de-DE" sz="2000" dirty="0"/>
              <a:t>Emulatoren:</a:t>
            </a:r>
          </a:p>
          <a:p>
            <a:pPr marL="0" indent="0">
              <a:buNone/>
            </a:pPr>
            <a:r>
              <a:rPr lang="de-DE" sz="2000" dirty="0">
                <a:hlinkClick r:id="rId3"/>
              </a:rPr>
              <a:t>http://www.mobilexweb.com/emulators</a:t>
            </a:r>
            <a:endParaRPr lang="ru-RU" sz="2000" dirty="0"/>
          </a:p>
          <a:p>
            <a:pPr marL="0" indent="0">
              <a:buNone/>
            </a:pPr>
            <a:endParaRPr lang="ru-RU" sz="2000" dirty="0"/>
          </a:p>
          <a:p>
            <a:pPr marL="0" indent="0">
              <a:buNone/>
            </a:pPr>
            <a:r>
              <a:rPr lang="de-DE" sz="2000" dirty="0"/>
              <a:t>Developer-Tools von Browsern</a:t>
            </a:r>
          </a:p>
          <a:p>
            <a:pPr marL="0" indent="0">
              <a:buNone/>
            </a:pPr>
            <a:endParaRPr lang="de-DE" dirty="0"/>
          </a:p>
        </p:txBody>
      </p:sp>
      <p:sp>
        <p:nvSpPr>
          <p:cNvPr id="4" name="Foliennummernplatzhalter 3">
            <a:extLst>
              <a:ext uri="{FF2B5EF4-FFF2-40B4-BE49-F238E27FC236}">
                <a16:creationId xmlns:a16="http://schemas.microsoft.com/office/drawing/2014/main" id="{E89489DA-BECA-4C20-8A11-BFC4AC3856D2}"/>
              </a:ext>
            </a:extLst>
          </p:cNvPr>
          <p:cNvSpPr>
            <a:spLocks noGrp="1"/>
          </p:cNvSpPr>
          <p:nvPr>
            <p:ph type="sldNum" sz="quarter" idx="12"/>
          </p:nvPr>
        </p:nvSpPr>
        <p:spPr/>
        <p:txBody>
          <a:bodyPr/>
          <a:lstStyle/>
          <a:p>
            <a:fld id="{62F8B784-6BE8-4121-A5DD-184BF916DF1B}" type="slidenum">
              <a:rPr lang="de-DE" smtClean="0"/>
              <a:t>34</a:t>
            </a:fld>
            <a:endParaRPr lang="de-DE" dirty="0"/>
          </a:p>
        </p:txBody>
      </p:sp>
      <p:pic>
        <p:nvPicPr>
          <p:cNvPr id="5" name="Grafik 4">
            <a:extLst>
              <a:ext uri="{FF2B5EF4-FFF2-40B4-BE49-F238E27FC236}">
                <a16:creationId xmlns:a16="http://schemas.microsoft.com/office/drawing/2014/main" id="{ED081A08-CA89-4DB7-BFBF-849C9B2A5CD7}"/>
              </a:ext>
            </a:extLst>
          </p:cNvPr>
          <p:cNvPicPr>
            <a:picLocks noChangeAspect="1"/>
          </p:cNvPicPr>
          <p:nvPr/>
        </p:nvPicPr>
        <p:blipFill>
          <a:blip r:embed="rId4"/>
          <a:stretch>
            <a:fillRect/>
          </a:stretch>
        </p:blipFill>
        <p:spPr>
          <a:xfrm>
            <a:off x="5553458" y="1690688"/>
            <a:ext cx="6010011" cy="4351338"/>
          </a:xfrm>
          <a:prstGeom prst="rect">
            <a:avLst/>
          </a:prstGeom>
        </p:spPr>
      </p:pic>
    </p:spTree>
    <p:extLst>
      <p:ext uri="{BB962C8B-B14F-4D97-AF65-F5344CB8AC3E}">
        <p14:creationId xmlns:p14="http://schemas.microsoft.com/office/powerpoint/2010/main" val="4060937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F42261-A665-4B37-AA79-644774D066C9}"/>
              </a:ext>
            </a:extLst>
          </p:cNvPr>
          <p:cNvSpPr>
            <a:spLocks noGrp="1"/>
          </p:cNvSpPr>
          <p:nvPr>
            <p:ph type="title"/>
          </p:nvPr>
        </p:nvSpPr>
        <p:spPr/>
        <p:txBody>
          <a:bodyPr/>
          <a:lstStyle/>
          <a:p>
            <a:r>
              <a:rPr lang="de-DE" dirty="0"/>
              <a:t>jQuery mobile einbinden</a:t>
            </a:r>
          </a:p>
        </p:txBody>
      </p:sp>
      <p:sp>
        <p:nvSpPr>
          <p:cNvPr id="3" name="Inhaltsplatzhalter 2">
            <a:extLst>
              <a:ext uri="{FF2B5EF4-FFF2-40B4-BE49-F238E27FC236}">
                <a16:creationId xmlns:a16="http://schemas.microsoft.com/office/drawing/2014/main" id="{49A83170-5A30-484D-A5B1-CABAE9A95F6A}"/>
              </a:ext>
            </a:extLst>
          </p:cNvPr>
          <p:cNvSpPr>
            <a:spLocks noGrp="1"/>
          </p:cNvSpPr>
          <p:nvPr>
            <p:ph idx="1"/>
          </p:nvPr>
        </p:nvSpPr>
        <p:spPr/>
        <p:txBody>
          <a:bodyPr/>
          <a:lstStyle/>
          <a:p>
            <a:pPr marL="0" indent="0">
              <a:buNone/>
            </a:pPr>
            <a:r>
              <a:rPr lang="en-US" sz="2000" dirty="0">
                <a:solidFill>
                  <a:schemeClr val="accent2">
                    <a:lumMod val="50000"/>
                  </a:schemeClr>
                </a:solidFill>
              </a:rPr>
              <a:t>&lt;link </a:t>
            </a:r>
            <a:r>
              <a:rPr lang="en-US" sz="2000" dirty="0">
                <a:solidFill>
                  <a:srgbClr val="FF0000"/>
                </a:solidFill>
              </a:rPr>
              <a:t>rel</a:t>
            </a:r>
            <a:r>
              <a:rPr lang="en-US" sz="2000" dirty="0"/>
              <a:t>=</a:t>
            </a:r>
            <a:r>
              <a:rPr lang="en-US" sz="2000" dirty="0">
                <a:solidFill>
                  <a:srgbClr val="0000FF"/>
                </a:solidFill>
              </a:rPr>
              <a:t>"stylesheet"</a:t>
            </a:r>
            <a:r>
              <a:rPr lang="en-US" sz="2000" dirty="0"/>
              <a:t> </a:t>
            </a:r>
            <a:r>
              <a:rPr lang="en-US" sz="2000" dirty="0">
                <a:solidFill>
                  <a:srgbClr val="FF0000"/>
                </a:solidFill>
              </a:rPr>
              <a:t>href</a:t>
            </a:r>
            <a:r>
              <a:rPr lang="en-US" sz="2000" dirty="0"/>
              <a:t>=</a:t>
            </a:r>
            <a:r>
              <a:rPr lang="en-US" sz="2000" dirty="0">
                <a:solidFill>
                  <a:srgbClr val="0000FF"/>
                </a:solidFill>
              </a:rPr>
              <a:t>"https://code.jquery.com/mobile/</a:t>
            </a:r>
            <a:r>
              <a:rPr lang="en-US" sz="2000" b="1" dirty="0">
                <a:solidFill>
                  <a:srgbClr val="0000FF"/>
                </a:solidFill>
              </a:rPr>
              <a:t>1.4.5</a:t>
            </a:r>
            <a:r>
              <a:rPr lang="en-US" sz="2000" dirty="0">
                <a:solidFill>
                  <a:srgbClr val="0000FF"/>
                </a:solidFill>
              </a:rPr>
              <a:t>/jquery.mobile-</a:t>
            </a:r>
            <a:r>
              <a:rPr lang="en-US" sz="2000" b="1" dirty="0">
                <a:solidFill>
                  <a:srgbClr val="0000FF"/>
                </a:solidFill>
              </a:rPr>
              <a:t>1.4.5</a:t>
            </a:r>
            <a:r>
              <a:rPr lang="en-US" sz="2000" dirty="0">
                <a:solidFill>
                  <a:srgbClr val="0000FF"/>
                </a:solidFill>
              </a:rPr>
              <a:t>.min.css"</a:t>
            </a:r>
            <a:r>
              <a:rPr lang="en-US" sz="2000" dirty="0">
                <a:solidFill>
                  <a:schemeClr val="accent2">
                    <a:lumMod val="50000"/>
                  </a:schemeClr>
                </a:solidFill>
              </a:rPr>
              <a:t>&gt;</a:t>
            </a:r>
          </a:p>
          <a:p>
            <a:pPr marL="0" indent="0">
              <a:buNone/>
            </a:pPr>
            <a:r>
              <a:rPr lang="en-US" sz="2000" dirty="0">
                <a:solidFill>
                  <a:schemeClr val="accent2">
                    <a:lumMod val="50000"/>
                  </a:schemeClr>
                </a:solidFill>
              </a:rPr>
              <a:t>&lt;script </a:t>
            </a:r>
            <a:r>
              <a:rPr lang="en-US" sz="2000" dirty="0">
                <a:solidFill>
                  <a:srgbClr val="FF0000"/>
                </a:solidFill>
              </a:rPr>
              <a:t>src</a:t>
            </a:r>
            <a:r>
              <a:rPr lang="en-US" sz="2000" dirty="0"/>
              <a:t>=</a:t>
            </a:r>
            <a:r>
              <a:rPr lang="en-US" sz="2000" dirty="0">
                <a:solidFill>
                  <a:srgbClr val="0000FF"/>
                </a:solidFill>
              </a:rPr>
              <a:t>"https://code.jquery.com/jquery-</a:t>
            </a:r>
            <a:r>
              <a:rPr lang="en-US" sz="2000" b="1" dirty="0">
                <a:solidFill>
                  <a:srgbClr val="0000FF"/>
                </a:solidFill>
              </a:rPr>
              <a:t>1.11.1</a:t>
            </a:r>
            <a:r>
              <a:rPr lang="en-US" sz="2000" dirty="0">
                <a:solidFill>
                  <a:srgbClr val="0000FF"/>
                </a:solidFill>
              </a:rPr>
              <a:t>.min.js"</a:t>
            </a:r>
            <a:r>
              <a:rPr lang="en-US" sz="2000" dirty="0">
                <a:solidFill>
                  <a:schemeClr val="accent2">
                    <a:lumMod val="50000"/>
                  </a:schemeClr>
                </a:solidFill>
              </a:rPr>
              <a:t>&gt;&lt;/script&gt;</a:t>
            </a:r>
          </a:p>
          <a:p>
            <a:pPr marL="0" indent="0">
              <a:buNone/>
            </a:pPr>
            <a:r>
              <a:rPr lang="en-US" sz="2000" dirty="0">
                <a:solidFill>
                  <a:schemeClr val="accent2">
                    <a:lumMod val="50000"/>
                  </a:schemeClr>
                </a:solidFill>
              </a:rPr>
              <a:t>&lt;script </a:t>
            </a:r>
            <a:r>
              <a:rPr lang="en-US" sz="2000" dirty="0">
                <a:solidFill>
                  <a:srgbClr val="FF0000"/>
                </a:solidFill>
              </a:rPr>
              <a:t>src</a:t>
            </a:r>
            <a:r>
              <a:rPr lang="en-US" sz="2000" dirty="0"/>
              <a:t>=</a:t>
            </a:r>
            <a:r>
              <a:rPr lang="en-US" sz="2000" dirty="0">
                <a:solidFill>
                  <a:srgbClr val="0000FF"/>
                </a:solidFill>
              </a:rPr>
              <a:t>"https://code.jquery.com/mobile/</a:t>
            </a:r>
            <a:r>
              <a:rPr lang="en-US" sz="2000" b="1" dirty="0">
                <a:solidFill>
                  <a:srgbClr val="0000FF"/>
                </a:solidFill>
              </a:rPr>
              <a:t>1.4.5</a:t>
            </a:r>
            <a:r>
              <a:rPr lang="en-US" sz="2000" dirty="0">
                <a:solidFill>
                  <a:srgbClr val="0000FF"/>
                </a:solidFill>
              </a:rPr>
              <a:t>/jquery.mobile-</a:t>
            </a:r>
            <a:r>
              <a:rPr lang="en-US" sz="2000" b="1" dirty="0">
                <a:solidFill>
                  <a:srgbClr val="0000FF"/>
                </a:solidFill>
              </a:rPr>
              <a:t>1.4.5</a:t>
            </a:r>
            <a:r>
              <a:rPr lang="en-US" sz="2000" dirty="0">
                <a:solidFill>
                  <a:srgbClr val="0000FF"/>
                </a:solidFill>
              </a:rPr>
              <a:t>.min.js"</a:t>
            </a:r>
            <a:r>
              <a:rPr lang="en-US" sz="2000" dirty="0">
                <a:solidFill>
                  <a:schemeClr val="accent2">
                    <a:lumMod val="50000"/>
                  </a:schemeClr>
                </a:solidFill>
              </a:rPr>
              <a:t>&gt;&lt;/script&gt;</a:t>
            </a:r>
          </a:p>
          <a:p>
            <a:pPr marL="0" indent="0">
              <a:buNone/>
            </a:pPr>
            <a:endParaRPr lang="de-DE" dirty="0"/>
          </a:p>
          <a:p>
            <a:pPr marL="0" indent="0">
              <a:buNone/>
            </a:pPr>
            <a:r>
              <a:rPr lang="de-DE" dirty="0"/>
              <a:t>       </a:t>
            </a:r>
          </a:p>
          <a:p>
            <a:pPr marL="0" indent="0">
              <a:buNone/>
            </a:pPr>
            <a:r>
              <a:rPr lang="de-DE" dirty="0"/>
              <a:t>       - Versionsnummer einsetzen*</a:t>
            </a:r>
          </a:p>
          <a:p>
            <a:pPr marL="0" indent="0">
              <a:buNone/>
            </a:pPr>
            <a:r>
              <a:rPr lang="de-DE" dirty="0"/>
              <a:t>       </a:t>
            </a:r>
          </a:p>
          <a:p>
            <a:pPr marL="0" indent="0">
              <a:spcBef>
                <a:spcPts val="0"/>
              </a:spcBef>
              <a:buNone/>
            </a:pPr>
            <a:r>
              <a:rPr lang="de-DE" dirty="0"/>
              <a:t>       - jQuery Version beachten! **</a:t>
            </a:r>
          </a:p>
        </p:txBody>
      </p:sp>
      <p:sp>
        <p:nvSpPr>
          <p:cNvPr id="4" name="Foliennummernplatzhalter 3">
            <a:extLst>
              <a:ext uri="{FF2B5EF4-FFF2-40B4-BE49-F238E27FC236}">
                <a16:creationId xmlns:a16="http://schemas.microsoft.com/office/drawing/2014/main" id="{53CD92B8-8A85-4C57-BBBB-DC3CF4CD0F0A}"/>
              </a:ext>
            </a:extLst>
          </p:cNvPr>
          <p:cNvSpPr>
            <a:spLocks noGrp="1"/>
          </p:cNvSpPr>
          <p:nvPr>
            <p:ph type="sldNum" sz="quarter" idx="12"/>
          </p:nvPr>
        </p:nvSpPr>
        <p:spPr/>
        <p:txBody>
          <a:bodyPr/>
          <a:lstStyle/>
          <a:p>
            <a:fld id="{62F8B784-6BE8-4121-A5DD-184BF916DF1B}" type="slidenum">
              <a:rPr lang="de-DE" smtClean="0"/>
              <a:t>35</a:t>
            </a:fld>
            <a:endParaRPr lang="de-DE" dirty="0"/>
          </a:p>
        </p:txBody>
      </p:sp>
      <p:sp>
        <p:nvSpPr>
          <p:cNvPr id="11" name="Pfeil: nach unten 10">
            <a:extLst>
              <a:ext uri="{FF2B5EF4-FFF2-40B4-BE49-F238E27FC236}">
                <a16:creationId xmlns:a16="http://schemas.microsoft.com/office/drawing/2014/main" id="{25C92F28-B37E-49EA-BAC3-CE917D2507FE}"/>
              </a:ext>
            </a:extLst>
          </p:cNvPr>
          <p:cNvSpPr/>
          <p:nvPr/>
        </p:nvSpPr>
        <p:spPr>
          <a:xfrm rot="16200000">
            <a:off x="938462" y="4104000"/>
            <a:ext cx="469232" cy="391820"/>
          </a:xfrm>
          <a:prstGeom prst="downArrow">
            <a:avLst/>
          </a:prstGeom>
          <a:solidFill>
            <a:srgbClr val="FFC000"/>
          </a:solidFill>
          <a:ln w="38100">
            <a:solidFill>
              <a:srgbClr val="F18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Pfeil: nach unten 11">
            <a:extLst>
              <a:ext uri="{FF2B5EF4-FFF2-40B4-BE49-F238E27FC236}">
                <a16:creationId xmlns:a16="http://schemas.microsoft.com/office/drawing/2014/main" id="{3A27726B-5489-454D-A9D8-3B06CF32DAC4}"/>
              </a:ext>
            </a:extLst>
          </p:cNvPr>
          <p:cNvSpPr/>
          <p:nvPr/>
        </p:nvSpPr>
        <p:spPr>
          <a:xfrm>
            <a:off x="7239000" y="1433805"/>
            <a:ext cx="469232" cy="391820"/>
          </a:xfrm>
          <a:prstGeom prst="downArrow">
            <a:avLst/>
          </a:prstGeom>
          <a:solidFill>
            <a:srgbClr val="FFC000"/>
          </a:solidFill>
          <a:ln w="38100">
            <a:solidFill>
              <a:srgbClr val="F18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Pfeil: nach unten 12">
            <a:extLst>
              <a:ext uri="{FF2B5EF4-FFF2-40B4-BE49-F238E27FC236}">
                <a16:creationId xmlns:a16="http://schemas.microsoft.com/office/drawing/2014/main" id="{F0D9CF18-F05E-4F70-A8AE-749192A2E1FA}"/>
              </a:ext>
            </a:extLst>
          </p:cNvPr>
          <p:cNvSpPr/>
          <p:nvPr/>
        </p:nvSpPr>
        <p:spPr>
          <a:xfrm>
            <a:off x="9296400" y="1433805"/>
            <a:ext cx="469232" cy="391820"/>
          </a:xfrm>
          <a:prstGeom prst="downArrow">
            <a:avLst/>
          </a:prstGeom>
          <a:solidFill>
            <a:srgbClr val="FFC000"/>
          </a:solidFill>
          <a:ln w="38100">
            <a:solidFill>
              <a:srgbClr val="F18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Pfeil: nach unten 13">
            <a:extLst>
              <a:ext uri="{FF2B5EF4-FFF2-40B4-BE49-F238E27FC236}">
                <a16:creationId xmlns:a16="http://schemas.microsoft.com/office/drawing/2014/main" id="{39D488B8-BE9F-419F-A91F-BFDA0CD72CD7}"/>
              </a:ext>
            </a:extLst>
          </p:cNvPr>
          <p:cNvSpPr/>
          <p:nvPr/>
        </p:nvSpPr>
        <p:spPr>
          <a:xfrm rot="10800000">
            <a:off x="5626768" y="2955758"/>
            <a:ext cx="469232" cy="391820"/>
          </a:xfrm>
          <a:prstGeom prst="downArrow">
            <a:avLst/>
          </a:prstGeom>
          <a:solidFill>
            <a:srgbClr val="FFC000"/>
          </a:solidFill>
          <a:ln w="38100">
            <a:solidFill>
              <a:srgbClr val="F18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Pfeil: nach unten 14">
            <a:extLst>
              <a:ext uri="{FF2B5EF4-FFF2-40B4-BE49-F238E27FC236}">
                <a16:creationId xmlns:a16="http://schemas.microsoft.com/office/drawing/2014/main" id="{7C90AFAC-9D89-442E-9FE3-B835251A66DC}"/>
              </a:ext>
            </a:extLst>
          </p:cNvPr>
          <p:cNvSpPr/>
          <p:nvPr/>
        </p:nvSpPr>
        <p:spPr>
          <a:xfrm rot="10800000">
            <a:off x="7708232" y="2955757"/>
            <a:ext cx="469232" cy="391820"/>
          </a:xfrm>
          <a:prstGeom prst="downArrow">
            <a:avLst/>
          </a:prstGeom>
          <a:solidFill>
            <a:srgbClr val="FFC000"/>
          </a:solidFill>
          <a:ln w="38100">
            <a:solidFill>
              <a:srgbClr val="F18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Pfeil: nach unten 15">
            <a:extLst>
              <a:ext uri="{FF2B5EF4-FFF2-40B4-BE49-F238E27FC236}">
                <a16:creationId xmlns:a16="http://schemas.microsoft.com/office/drawing/2014/main" id="{3B1C442C-2B59-4884-BB47-6E9960408503}"/>
              </a:ext>
            </a:extLst>
          </p:cNvPr>
          <p:cNvSpPr/>
          <p:nvPr/>
        </p:nvSpPr>
        <p:spPr>
          <a:xfrm rot="16200000">
            <a:off x="938462" y="5004000"/>
            <a:ext cx="469232" cy="391820"/>
          </a:xfrm>
          <a:prstGeom prst="downArrow">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Pfeil: nach unten 16">
            <a:extLst>
              <a:ext uri="{FF2B5EF4-FFF2-40B4-BE49-F238E27FC236}">
                <a16:creationId xmlns:a16="http://schemas.microsoft.com/office/drawing/2014/main" id="{25AB8FA6-2C25-4D8C-80B7-3C7E71E83266}"/>
              </a:ext>
            </a:extLst>
          </p:cNvPr>
          <p:cNvSpPr/>
          <p:nvPr/>
        </p:nvSpPr>
        <p:spPr>
          <a:xfrm rot="5400000">
            <a:off x="8138758" y="2223147"/>
            <a:ext cx="469232" cy="391820"/>
          </a:xfrm>
          <a:prstGeom prst="downArrow">
            <a:avLst/>
          </a:prstGeom>
          <a:solidFill>
            <a:schemeClr val="accent6">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752068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64E1-2123-412A-969E-A61C39157808}"/>
              </a:ext>
            </a:extLst>
          </p:cNvPr>
          <p:cNvSpPr>
            <a:spLocks noGrp="1"/>
          </p:cNvSpPr>
          <p:nvPr>
            <p:ph type="title"/>
          </p:nvPr>
        </p:nvSpPr>
        <p:spPr/>
        <p:txBody>
          <a:bodyPr/>
          <a:lstStyle/>
          <a:p>
            <a:r>
              <a:rPr lang="de-DE" dirty="0"/>
              <a:t>Basis-Template &lt;head&gt;</a:t>
            </a:r>
          </a:p>
        </p:txBody>
      </p:sp>
      <p:sp>
        <p:nvSpPr>
          <p:cNvPr id="4" name="Foliennummernplatzhalter 3">
            <a:extLst>
              <a:ext uri="{FF2B5EF4-FFF2-40B4-BE49-F238E27FC236}">
                <a16:creationId xmlns:a16="http://schemas.microsoft.com/office/drawing/2014/main" id="{76C365C8-D7EE-4D77-B03C-74F02AA764FB}"/>
              </a:ext>
            </a:extLst>
          </p:cNvPr>
          <p:cNvSpPr>
            <a:spLocks noGrp="1"/>
          </p:cNvSpPr>
          <p:nvPr>
            <p:ph type="sldNum" sz="quarter" idx="12"/>
          </p:nvPr>
        </p:nvSpPr>
        <p:spPr/>
        <p:txBody>
          <a:bodyPr/>
          <a:lstStyle/>
          <a:p>
            <a:fld id="{62F8B784-6BE8-4121-A5DD-184BF916DF1B}" type="slidenum">
              <a:rPr lang="de-DE" smtClean="0"/>
              <a:t>36</a:t>
            </a:fld>
            <a:endParaRPr lang="de-DE" dirty="0"/>
          </a:p>
        </p:txBody>
      </p:sp>
      <p:sp>
        <p:nvSpPr>
          <p:cNvPr id="5" name="Rectangle 2">
            <a:extLst>
              <a:ext uri="{FF2B5EF4-FFF2-40B4-BE49-F238E27FC236}">
                <a16:creationId xmlns:a16="http://schemas.microsoft.com/office/drawing/2014/main" id="{0733E53F-27FB-4991-9662-34B5919777ED}"/>
              </a:ext>
            </a:extLst>
          </p:cNvPr>
          <p:cNvSpPr>
            <a:spLocks noGrp="1" noChangeArrowheads="1"/>
          </p:cNvSpPr>
          <p:nvPr>
            <p:ph idx="1"/>
          </p:nvPr>
        </p:nvSpPr>
        <p:spPr bwMode="auto">
          <a:xfrm>
            <a:off x="647745" y="2176859"/>
            <a:ext cx="1089650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1" i="0" u="none" strike="noStrike" cap="none" normalizeH="0" baseline="0" dirty="0">
                <a:ln>
                  <a:noFill/>
                </a:ln>
                <a:solidFill>
                  <a:srgbClr val="999999"/>
                </a:solidFill>
                <a:effectLst/>
                <a:latin typeface="&amp;quot"/>
              </a:rPr>
              <a:t>&lt;!doctype html&gt;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80"/>
                </a:solidFill>
                <a:effectLst/>
                <a:latin typeface="&amp;quot"/>
              </a:rPr>
              <a:t>&lt;html&gt;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80"/>
                </a:solidFill>
                <a:effectLst/>
                <a:latin typeface="&amp;quot"/>
              </a:rPr>
              <a:t>&lt;head&gt;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80"/>
                </a:solidFill>
                <a:effectLst/>
                <a:latin typeface="&amp;quot"/>
              </a:rPr>
              <a:t>&lt;title&gt;</a:t>
            </a:r>
            <a:r>
              <a:rPr kumimoji="0" lang="de-DE" altLang="de-DE" sz="2000" b="0" i="0" u="none" strike="noStrike" cap="none" normalizeH="0" baseline="0" dirty="0">
                <a:ln>
                  <a:noFill/>
                </a:ln>
                <a:solidFill>
                  <a:srgbClr val="333333"/>
                </a:solidFill>
                <a:effectLst/>
                <a:latin typeface="&amp;quot"/>
              </a:rPr>
              <a:t>My Page</a:t>
            </a:r>
            <a:r>
              <a:rPr kumimoji="0" lang="de-DE" altLang="de-DE" sz="2000" b="0" i="0" u="none" strike="noStrike" cap="none" normalizeH="0" baseline="0" dirty="0">
                <a:ln>
                  <a:noFill/>
                </a:ln>
                <a:solidFill>
                  <a:srgbClr val="000080"/>
                </a:solidFill>
                <a:effectLst/>
                <a:latin typeface="&amp;quot"/>
              </a:rPr>
              <a:t>&lt;/title&gt;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80"/>
                </a:solidFill>
                <a:effectLst/>
                <a:latin typeface="&amp;quot"/>
              </a:rPr>
              <a:t>&lt;meta </a:t>
            </a:r>
            <a:r>
              <a:rPr kumimoji="0" lang="de-DE" altLang="de-DE" sz="2000" b="0" i="0" u="none" strike="noStrike" cap="none" normalizeH="0" baseline="0" dirty="0">
                <a:ln>
                  <a:noFill/>
                </a:ln>
                <a:solidFill>
                  <a:srgbClr val="008080"/>
                </a:solidFill>
                <a:effectLst/>
                <a:latin typeface="&amp;quot"/>
              </a:rPr>
              <a:t>name</a:t>
            </a:r>
            <a:r>
              <a:rPr kumimoji="0" lang="de-DE" altLang="de-DE" sz="2000" b="0" i="0" u="none" strike="noStrike" cap="none" normalizeH="0" baseline="0" dirty="0">
                <a:ln>
                  <a:noFill/>
                </a:ln>
                <a:solidFill>
                  <a:srgbClr val="000080"/>
                </a:solidFill>
                <a:effectLst/>
                <a:latin typeface="&amp;quot"/>
              </a:rPr>
              <a:t>=</a:t>
            </a:r>
            <a:r>
              <a:rPr kumimoji="0" lang="de-DE" altLang="de-DE" sz="2000" b="0" i="0" u="none" strike="noStrike" cap="none" normalizeH="0" baseline="0" dirty="0">
                <a:ln>
                  <a:noFill/>
                </a:ln>
                <a:solidFill>
                  <a:srgbClr val="DD1144"/>
                </a:solidFill>
                <a:effectLst/>
                <a:latin typeface="&amp;quot"/>
              </a:rPr>
              <a:t>"viewport"</a:t>
            </a:r>
            <a:r>
              <a:rPr kumimoji="0" lang="de-DE" altLang="de-DE" sz="2000" b="0" i="0" u="none" strike="noStrike" cap="none" normalizeH="0" baseline="0" dirty="0">
                <a:ln>
                  <a:noFill/>
                </a:ln>
                <a:solidFill>
                  <a:srgbClr val="000080"/>
                </a:solidFill>
                <a:effectLst/>
                <a:latin typeface="&amp;quot"/>
              </a:rPr>
              <a:t> </a:t>
            </a:r>
            <a:r>
              <a:rPr kumimoji="0" lang="de-DE" altLang="de-DE" sz="2000" b="0" i="0" u="none" strike="noStrike" cap="none" normalizeH="0" baseline="0" dirty="0">
                <a:ln>
                  <a:noFill/>
                </a:ln>
                <a:solidFill>
                  <a:srgbClr val="008080"/>
                </a:solidFill>
                <a:effectLst/>
                <a:latin typeface="&amp;quot"/>
              </a:rPr>
              <a:t>content</a:t>
            </a:r>
            <a:r>
              <a:rPr kumimoji="0" lang="de-DE" altLang="de-DE" sz="2000" b="0" i="0" u="none" strike="noStrike" cap="none" normalizeH="0" baseline="0" dirty="0">
                <a:ln>
                  <a:noFill/>
                </a:ln>
                <a:solidFill>
                  <a:srgbClr val="000080"/>
                </a:solidFill>
                <a:effectLst/>
                <a:latin typeface="&amp;quot"/>
              </a:rPr>
              <a:t>=</a:t>
            </a:r>
            <a:r>
              <a:rPr kumimoji="0" lang="de-DE" altLang="de-DE" sz="2000" b="0" i="0" u="none" strike="noStrike" cap="none" normalizeH="0" baseline="0" dirty="0">
                <a:ln>
                  <a:noFill/>
                </a:ln>
                <a:solidFill>
                  <a:srgbClr val="DD1144"/>
                </a:solidFill>
                <a:effectLst/>
                <a:latin typeface="&amp;quot"/>
              </a:rPr>
              <a:t>"width=device-width, initial-scale=1"</a:t>
            </a:r>
            <a:r>
              <a:rPr kumimoji="0" lang="de-DE" altLang="de-DE" sz="2000" b="0" i="0" u="none" strike="noStrike" cap="none" normalizeH="0" baseline="0" dirty="0">
                <a:ln>
                  <a:noFill/>
                </a:ln>
                <a:solidFill>
                  <a:srgbClr val="000080"/>
                </a:solidFill>
                <a:effectLst/>
                <a:latin typeface="&amp;quot"/>
              </a:rPr>
              <a:t>&gt;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80"/>
                </a:solidFill>
                <a:effectLst/>
                <a:latin typeface="&amp;quot"/>
              </a:rPr>
              <a:t>&lt;link </a:t>
            </a:r>
            <a:r>
              <a:rPr kumimoji="0" lang="de-DE" altLang="de-DE" sz="2000" b="0" i="0" u="none" strike="noStrike" cap="none" normalizeH="0" baseline="0" dirty="0">
                <a:ln>
                  <a:noFill/>
                </a:ln>
                <a:solidFill>
                  <a:srgbClr val="008080"/>
                </a:solidFill>
                <a:effectLst/>
                <a:latin typeface="&amp;quot"/>
              </a:rPr>
              <a:t>rel</a:t>
            </a:r>
            <a:r>
              <a:rPr kumimoji="0" lang="de-DE" altLang="de-DE" sz="2000" b="0" i="0" u="none" strike="noStrike" cap="none" normalizeH="0" baseline="0" dirty="0">
                <a:ln>
                  <a:noFill/>
                </a:ln>
                <a:solidFill>
                  <a:srgbClr val="000080"/>
                </a:solidFill>
                <a:effectLst/>
                <a:latin typeface="&amp;quot"/>
              </a:rPr>
              <a:t>=</a:t>
            </a:r>
            <a:r>
              <a:rPr kumimoji="0" lang="de-DE" altLang="de-DE" sz="2000" b="0" i="0" u="none" strike="noStrike" cap="none" normalizeH="0" baseline="0" dirty="0">
                <a:ln>
                  <a:noFill/>
                </a:ln>
                <a:solidFill>
                  <a:srgbClr val="DD1144"/>
                </a:solidFill>
                <a:effectLst/>
                <a:latin typeface="&amp;quot"/>
              </a:rPr>
              <a:t>"stylesheet"</a:t>
            </a:r>
            <a:r>
              <a:rPr kumimoji="0" lang="de-DE" altLang="de-DE" sz="2000" b="0" i="0" u="none" strike="noStrike" cap="none" normalizeH="0" baseline="0" dirty="0">
                <a:ln>
                  <a:noFill/>
                </a:ln>
                <a:solidFill>
                  <a:srgbClr val="000080"/>
                </a:solidFill>
                <a:effectLst/>
                <a:latin typeface="&amp;quot"/>
              </a:rPr>
              <a:t> </a:t>
            </a:r>
            <a:r>
              <a:rPr kumimoji="0" lang="de-DE" altLang="de-DE" sz="2000" b="0" i="0" u="none" strike="noStrike" cap="none" normalizeH="0" baseline="0" dirty="0">
                <a:ln>
                  <a:noFill/>
                </a:ln>
                <a:solidFill>
                  <a:srgbClr val="008080"/>
                </a:solidFill>
                <a:effectLst/>
                <a:latin typeface="&amp;quot"/>
              </a:rPr>
              <a:t>href</a:t>
            </a:r>
            <a:r>
              <a:rPr kumimoji="0" lang="de-DE" altLang="de-DE" sz="2000" b="0" i="0" u="none" strike="noStrike" cap="none" normalizeH="0" baseline="0" dirty="0">
                <a:ln>
                  <a:noFill/>
                </a:ln>
                <a:solidFill>
                  <a:srgbClr val="000080"/>
                </a:solidFill>
                <a:effectLst/>
                <a:latin typeface="&amp;quot"/>
              </a:rPr>
              <a:t>=</a:t>
            </a:r>
            <a:r>
              <a:rPr kumimoji="0" lang="de-DE" altLang="de-DE" sz="2000" b="0" i="0" u="none" strike="noStrike" cap="none" normalizeH="0" baseline="0" dirty="0">
                <a:ln>
                  <a:noFill/>
                </a:ln>
                <a:solidFill>
                  <a:srgbClr val="DD1144"/>
                </a:solidFill>
                <a:effectLst/>
                <a:latin typeface="&amp;quot"/>
              </a:rPr>
              <a:t>"https://code.jquery.com/mobile/[version]/jquery.mobile-[version].min.css"</a:t>
            </a:r>
            <a:r>
              <a:rPr kumimoji="0" lang="de-DE" altLang="de-DE" sz="2000" b="0" i="0" u="none" strike="noStrike" cap="none" normalizeH="0" baseline="0" dirty="0">
                <a:ln>
                  <a:noFill/>
                </a:ln>
                <a:solidFill>
                  <a:srgbClr val="000080"/>
                </a:solidFill>
                <a:effectLst/>
                <a:latin typeface="&amp;quot"/>
              </a:rPr>
              <a:t>&gt;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80"/>
                </a:solidFill>
                <a:effectLst/>
                <a:latin typeface="&amp;quot"/>
              </a:rPr>
              <a:t>&lt;script </a:t>
            </a:r>
            <a:r>
              <a:rPr kumimoji="0" lang="de-DE" altLang="de-DE" sz="2000" b="0" i="0" u="none" strike="noStrike" cap="none" normalizeH="0" baseline="0" dirty="0">
                <a:ln>
                  <a:noFill/>
                </a:ln>
                <a:solidFill>
                  <a:srgbClr val="008080"/>
                </a:solidFill>
                <a:effectLst/>
                <a:latin typeface="&amp;quot"/>
              </a:rPr>
              <a:t>src</a:t>
            </a:r>
            <a:r>
              <a:rPr kumimoji="0" lang="de-DE" altLang="de-DE" sz="2000" b="0" i="0" u="none" strike="noStrike" cap="none" normalizeH="0" baseline="0" dirty="0">
                <a:ln>
                  <a:noFill/>
                </a:ln>
                <a:solidFill>
                  <a:srgbClr val="000080"/>
                </a:solidFill>
                <a:effectLst/>
                <a:latin typeface="&amp;quot"/>
              </a:rPr>
              <a:t>=</a:t>
            </a:r>
            <a:r>
              <a:rPr kumimoji="0" lang="de-DE" altLang="de-DE" sz="2000" b="0" i="0" u="none" strike="noStrike" cap="none" normalizeH="0" baseline="0" dirty="0">
                <a:ln>
                  <a:noFill/>
                </a:ln>
                <a:solidFill>
                  <a:srgbClr val="DD1144"/>
                </a:solidFill>
                <a:effectLst/>
                <a:latin typeface="&amp;quot"/>
              </a:rPr>
              <a:t>"https://code.jquery.com/jquery-[version].min.js"</a:t>
            </a:r>
            <a:r>
              <a:rPr kumimoji="0" lang="de-DE" altLang="de-DE" sz="2000" b="0" i="0" u="none" strike="noStrike" cap="none" normalizeH="0" baseline="0" dirty="0">
                <a:ln>
                  <a:noFill/>
                </a:ln>
                <a:solidFill>
                  <a:srgbClr val="000080"/>
                </a:solidFill>
                <a:effectLst/>
                <a:latin typeface="&amp;quot"/>
              </a:rPr>
              <a:t>&gt;&lt;/script&gt;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80"/>
                </a:solidFill>
                <a:effectLst/>
                <a:latin typeface="&amp;quot"/>
              </a:rPr>
              <a:t>&lt;script </a:t>
            </a:r>
            <a:r>
              <a:rPr kumimoji="0" lang="de-DE" altLang="de-DE" sz="2000" b="0" i="0" u="none" strike="noStrike" cap="none" normalizeH="0" baseline="0" dirty="0">
                <a:ln>
                  <a:noFill/>
                </a:ln>
                <a:solidFill>
                  <a:srgbClr val="008080"/>
                </a:solidFill>
                <a:effectLst/>
                <a:latin typeface="&amp;quot"/>
              </a:rPr>
              <a:t>src</a:t>
            </a:r>
            <a:r>
              <a:rPr kumimoji="0" lang="de-DE" altLang="de-DE" sz="2000" b="0" i="0" u="none" strike="noStrike" cap="none" normalizeH="0" baseline="0" dirty="0">
                <a:ln>
                  <a:noFill/>
                </a:ln>
                <a:solidFill>
                  <a:srgbClr val="000080"/>
                </a:solidFill>
                <a:effectLst/>
                <a:latin typeface="&amp;quot"/>
              </a:rPr>
              <a:t>=</a:t>
            </a:r>
            <a:r>
              <a:rPr kumimoji="0" lang="de-DE" altLang="de-DE" sz="2000" b="0" i="0" u="none" strike="noStrike" cap="none" normalizeH="0" baseline="0" dirty="0">
                <a:ln>
                  <a:noFill/>
                </a:ln>
                <a:solidFill>
                  <a:srgbClr val="DD1144"/>
                </a:solidFill>
                <a:effectLst/>
                <a:latin typeface="&amp;quot"/>
              </a:rPr>
              <a:t>"https://code.jquery.com/mobile/[version]/jquery.mobile-[version].min.js"</a:t>
            </a:r>
            <a:r>
              <a:rPr kumimoji="0" lang="de-DE" altLang="de-DE" sz="2000" b="0" i="0" u="none" strike="noStrike" cap="none" normalizeH="0" baseline="0" dirty="0">
                <a:ln>
                  <a:noFill/>
                </a:ln>
                <a:solidFill>
                  <a:srgbClr val="000080"/>
                </a:solidFill>
                <a:effectLst/>
                <a:latin typeface="&amp;quot"/>
              </a:rPr>
              <a:t>&gt;&lt;/script&gt;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80"/>
                </a:solidFill>
                <a:effectLst/>
                <a:latin typeface="&amp;quot"/>
              </a:rPr>
              <a:t>&lt;/head&gt;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000080"/>
                </a:solidFill>
                <a:effectLst/>
                <a:latin typeface="&amp;quot"/>
              </a:rPr>
              <a:t>&lt;/html&gt;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4973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64E1-2123-412A-969E-A61C39157808}"/>
              </a:ext>
            </a:extLst>
          </p:cNvPr>
          <p:cNvSpPr>
            <a:spLocks noGrp="1"/>
          </p:cNvSpPr>
          <p:nvPr>
            <p:ph type="title"/>
          </p:nvPr>
        </p:nvSpPr>
        <p:spPr/>
        <p:txBody>
          <a:bodyPr/>
          <a:lstStyle/>
          <a:p>
            <a:r>
              <a:rPr lang="de-DE" dirty="0"/>
              <a:t>Basis-Template &lt;body&gt;</a:t>
            </a:r>
          </a:p>
        </p:txBody>
      </p:sp>
      <p:sp>
        <p:nvSpPr>
          <p:cNvPr id="4" name="Foliennummernplatzhalter 3">
            <a:extLst>
              <a:ext uri="{FF2B5EF4-FFF2-40B4-BE49-F238E27FC236}">
                <a16:creationId xmlns:a16="http://schemas.microsoft.com/office/drawing/2014/main" id="{76C365C8-D7EE-4D77-B03C-74F02AA764FB}"/>
              </a:ext>
            </a:extLst>
          </p:cNvPr>
          <p:cNvSpPr>
            <a:spLocks noGrp="1"/>
          </p:cNvSpPr>
          <p:nvPr>
            <p:ph type="sldNum" sz="quarter" idx="12"/>
          </p:nvPr>
        </p:nvSpPr>
        <p:spPr/>
        <p:txBody>
          <a:bodyPr/>
          <a:lstStyle/>
          <a:p>
            <a:fld id="{62F8B784-6BE8-4121-A5DD-184BF916DF1B}" type="slidenum">
              <a:rPr lang="de-DE" smtClean="0"/>
              <a:t>37</a:t>
            </a:fld>
            <a:endParaRPr lang="de-DE" dirty="0"/>
          </a:p>
        </p:txBody>
      </p:sp>
      <p:sp>
        <p:nvSpPr>
          <p:cNvPr id="5" name="Rectangle 2">
            <a:extLst>
              <a:ext uri="{FF2B5EF4-FFF2-40B4-BE49-F238E27FC236}">
                <a16:creationId xmlns:a16="http://schemas.microsoft.com/office/drawing/2014/main" id="{0733E53F-27FB-4991-9662-34B5919777ED}"/>
              </a:ext>
            </a:extLst>
          </p:cNvPr>
          <p:cNvSpPr>
            <a:spLocks noGrp="1" noChangeArrowheads="1"/>
          </p:cNvSpPr>
          <p:nvPr>
            <p:ph idx="1"/>
          </p:nvPr>
        </p:nvSpPr>
        <p:spPr bwMode="auto">
          <a:xfrm>
            <a:off x="838200" y="1539082"/>
            <a:ext cx="4138056"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&lt;body&gt;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&lt;div </a:t>
            </a:r>
            <a:r>
              <a:rPr kumimoji="0" lang="de-DE" altLang="de-DE" sz="2000" b="0" i="0" u="none" strike="noStrike" cap="none" normalizeH="0" baseline="0" dirty="0">
                <a:ln>
                  <a:noFill/>
                </a:ln>
                <a:solidFill>
                  <a:srgbClr val="008080"/>
                </a:solidFill>
                <a:effectLst/>
                <a:latin typeface="&amp;quot"/>
              </a:rPr>
              <a:t>data-role</a:t>
            </a:r>
            <a:r>
              <a:rPr kumimoji="0" lang="de-DE" altLang="de-DE" sz="2000" b="0" i="0" u="none" strike="noStrike" cap="none" normalizeH="0" baseline="0" dirty="0">
                <a:ln>
                  <a:noFill/>
                </a:ln>
                <a:solidFill>
                  <a:srgbClr val="000080"/>
                </a:solidFill>
                <a:effectLst/>
                <a:latin typeface="&amp;quot"/>
              </a:rPr>
              <a:t>=</a:t>
            </a:r>
            <a:r>
              <a:rPr kumimoji="0" lang="de-DE" altLang="de-DE" sz="2000" b="0" i="0" u="none" strike="noStrike" cap="none" normalizeH="0" baseline="0" dirty="0">
                <a:ln>
                  <a:noFill/>
                </a:ln>
                <a:solidFill>
                  <a:srgbClr val="DD1144"/>
                </a:solidFill>
                <a:effectLst/>
                <a:latin typeface="&amp;quot"/>
              </a:rPr>
              <a:t>"page"</a:t>
            </a:r>
            <a:r>
              <a:rPr kumimoji="0" lang="de-DE" altLang="de-DE" sz="2000" b="0" i="0" u="none" strike="noStrike" cap="none" normalizeH="0" baseline="0" dirty="0">
                <a:ln>
                  <a:noFill/>
                </a:ln>
                <a:solidFill>
                  <a:srgbClr val="000080"/>
                </a:solidFill>
                <a:effectLst/>
                <a:latin typeface="&amp;quot"/>
              </a:rPr>
              <a:t>&gt;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     &lt;div </a:t>
            </a:r>
            <a:r>
              <a:rPr kumimoji="0" lang="de-DE" altLang="de-DE" sz="2000" b="0" i="0" u="none" strike="noStrike" cap="none" normalizeH="0" baseline="0" dirty="0">
                <a:ln>
                  <a:noFill/>
                </a:ln>
                <a:solidFill>
                  <a:srgbClr val="008080"/>
                </a:solidFill>
                <a:effectLst/>
                <a:latin typeface="&amp;quot"/>
              </a:rPr>
              <a:t>data-role</a:t>
            </a:r>
            <a:r>
              <a:rPr kumimoji="0" lang="de-DE" altLang="de-DE" sz="2000" b="0" i="0" u="none" strike="noStrike" cap="none" normalizeH="0" baseline="0" dirty="0">
                <a:ln>
                  <a:noFill/>
                </a:ln>
                <a:solidFill>
                  <a:srgbClr val="000080"/>
                </a:solidFill>
                <a:effectLst/>
                <a:latin typeface="&amp;quot"/>
              </a:rPr>
              <a:t>=</a:t>
            </a:r>
            <a:r>
              <a:rPr kumimoji="0" lang="de-DE" altLang="de-DE" sz="2000" b="0" i="0" u="none" strike="noStrike" cap="none" normalizeH="0" baseline="0" dirty="0">
                <a:ln>
                  <a:noFill/>
                </a:ln>
                <a:solidFill>
                  <a:srgbClr val="DD1144"/>
                </a:solidFill>
                <a:effectLst/>
                <a:latin typeface="&amp;quot"/>
              </a:rPr>
              <a:t>"header"</a:t>
            </a:r>
            <a:r>
              <a:rPr kumimoji="0" lang="de-DE" altLang="de-DE" sz="2000" b="0" i="0" u="none" strike="noStrike" cap="none" normalizeH="0" baseline="0" dirty="0">
                <a:ln>
                  <a:noFill/>
                </a:ln>
                <a:solidFill>
                  <a:srgbClr val="000080"/>
                </a:solidFill>
                <a:effectLst/>
                <a:latin typeface="&amp;quot"/>
              </a:rPr>
              <a:t>&gt;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             &lt;h1&gt;</a:t>
            </a:r>
            <a:r>
              <a:rPr kumimoji="0" lang="de-DE" altLang="de-DE" sz="2000" b="0" i="0" u="none" strike="noStrike" cap="none" normalizeH="0" baseline="0" dirty="0">
                <a:ln>
                  <a:noFill/>
                </a:ln>
                <a:solidFill>
                  <a:srgbClr val="333333"/>
                </a:solidFill>
                <a:effectLst/>
                <a:latin typeface="&amp;quot"/>
              </a:rPr>
              <a:t>My Title</a:t>
            </a:r>
            <a:r>
              <a:rPr kumimoji="0" lang="de-DE" altLang="de-DE" sz="2000" b="0" i="0" u="none" strike="noStrike" cap="none" normalizeH="0" baseline="0" dirty="0">
                <a:ln>
                  <a:noFill/>
                </a:ln>
                <a:solidFill>
                  <a:srgbClr val="000080"/>
                </a:solidFill>
                <a:effectLst/>
                <a:latin typeface="&amp;quot"/>
              </a:rPr>
              <a:t>&lt;/h1&gt;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     &lt;/div&gt;</a:t>
            </a:r>
            <a:r>
              <a:rPr kumimoji="0" lang="de-DE" altLang="de-DE" sz="2000" b="0" i="1" u="none" strike="noStrike" cap="none" normalizeH="0" baseline="0" dirty="0">
                <a:ln>
                  <a:noFill/>
                </a:ln>
                <a:solidFill>
                  <a:srgbClr val="999988"/>
                </a:solidFill>
                <a:effectLst/>
                <a:latin typeface="&amp;quot"/>
              </a:rPr>
              <a:t>&lt;!-- /header --&gt;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     &lt;div </a:t>
            </a:r>
            <a:r>
              <a:rPr kumimoji="0" lang="de-DE" altLang="de-DE" sz="2000" b="0" i="0" u="none" strike="noStrike" cap="none" normalizeH="0" baseline="0" dirty="0">
                <a:ln>
                  <a:noFill/>
                </a:ln>
                <a:solidFill>
                  <a:srgbClr val="008080"/>
                </a:solidFill>
                <a:effectLst/>
                <a:latin typeface="&amp;quot"/>
              </a:rPr>
              <a:t>role</a:t>
            </a:r>
            <a:r>
              <a:rPr kumimoji="0" lang="de-DE" altLang="de-DE" sz="2000" b="0" i="0" u="none" strike="noStrike" cap="none" normalizeH="0" baseline="0" dirty="0">
                <a:ln>
                  <a:noFill/>
                </a:ln>
                <a:solidFill>
                  <a:srgbClr val="000080"/>
                </a:solidFill>
                <a:effectLst/>
                <a:latin typeface="&amp;quot"/>
              </a:rPr>
              <a:t>=</a:t>
            </a:r>
            <a:r>
              <a:rPr kumimoji="0" lang="de-DE" altLang="de-DE" sz="2000" b="0" i="0" u="none" strike="noStrike" cap="none" normalizeH="0" baseline="0" dirty="0">
                <a:ln>
                  <a:noFill/>
                </a:ln>
                <a:solidFill>
                  <a:srgbClr val="DD1144"/>
                </a:solidFill>
                <a:effectLst/>
                <a:latin typeface="&amp;quot"/>
              </a:rPr>
              <a:t>"main"</a:t>
            </a:r>
            <a:r>
              <a:rPr kumimoji="0" lang="de-DE" altLang="de-DE" sz="2000" b="0" i="0" u="none" strike="noStrike" cap="none" normalizeH="0" baseline="0" dirty="0">
                <a:ln>
                  <a:noFill/>
                </a:ln>
                <a:solidFill>
                  <a:srgbClr val="000080"/>
                </a:solidFill>
                <a:effectLst/>
                <a:latin typeface="&amp;quot"/>
              </a:rPr>
              <a:t> </a:t>
            </a:r>
            <a:r>
              <a:rPr kumimoji="0" lang="de-DE" altLang="de-DE" sz="2000" b="0" i="0" u="none" strike="noStrike" cap="none" normalizeH="0" baseline="0" dirty="0">
                <a:ln>
                  <a:noFill/>
                </a:ln>
                <a:solidFill>
                  <a:srgbClr val="008080"/>
                </a:solidFill>
                <a:effectLst/>
                <a:latin typeface="&amp;quot"/>
              </a:rPr>
              <a:t>class</a:t>
            </a:r>
            <a:r>
              <a:rPr kumimoji="0" lang="de-DE" altLang="de-DE" sz="2000" b="0" i="0" u="none" strike="noStrike" cap="none" normalizeH="0" baseline="0" dirty="0">
                <a:ln>
                  <a:noFill/>
                </a:ln>
                <a:solidFill>
                  <a:srgbClr val="000080"/>
                </a:solidFill>
                <a:effectLst/>
                <a:latin typeface="&amp;quot"/>
              </a:rPr>
              <a:t>=</a:t>
            </a:r>
            <a:r>
              <a:rPr kumimoji="0" lang="de-DE" altLang="de-DE" sz="2000" b="0" i="0" u="none" strike="noStrike" cap="none" normalizeH="0" baseline="0" dirty="0">
                <a:ln>
                  <a:noFill/>
                </a:ln>
                <a:solidFill>
                  <a:srgbClr val="DD1144"/>
                </a:solidFill>
                <a:effectLst/>
                <a:latin typeface="&amp;quot"/>
              </a:rPr>
              <a:t>"ui-content"</a:t>
            </a:r>
            <a:r>
              <a:rPr kumimoji="0" lang="de-DE" altLang="de-DE" sz="2000" b="0" i="0" u="none" strike="noStrike" cap="none" normalizeH="0" baseline="0" dirty="0">
                <a:ln>
                  <a:noFill/>
                </a:ln>
                <a:solidFill>
                  <a:srgbClr val="000080"/>
                </a:solidFill>
                <a:effectLst/>
                <a:latin typeface="&amp;quot"/>
              </a:rPr>
              <a:t>&gt;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             &lt;p&gt;</a:t>
            </a:r>
            <a:r>
              <a:rPr kumimoji="0" lang="de-DE" altLang="de-DE" sz="2000" b="0" i="0" u="none" strike="noStrike" cap="none" normalizeH="0" baseline="0" dirty="0">
                <a:ln>
                  <a:noFill/>
                </a:ln>
                <a:solidFill>
                  <a:srgbClr val="333333"/>
                </a:solidFill>
                <a:effectLst/>
                <a:latin typeface="&amp;quot"/>
              </a:rPr>
              <a:t>Hello world</a:t>
            </a:r>
            <a:r>
              <a:rPr kumimoji="0" lang="de-DE" altLang="de-DE" sz="2000" b="0" i="0" u="none" strike="noStrike" cap="none" normalizeH="0" baseline="0" dirty="0">
                <a:ln>
                  <a:noFill/>
                </a:ln>
                <a:solidFill>
                  <a:srgbClr val="000080"/>
                </a:solidFill>
                <a:effectLst/>
                <a:latin typeface="&amp;quot"/>
              </a:rPr>
              <a:t>&lt;/p&gt;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     &lt;/div&gt;</a:t>
            </a:r>
            <a:r>
              <a:rPr kumimoji="0" lang="de-DE" altLang="de-DE" sz="2000" b="0" i="1" u="none" strike="noStrike" cap="none" normalizeH="0" baseline="0" dirty="0">
                <a:ln>
                  <a:noFill/>
                </a:ln>
                <a:solidFill>
                  <a:srgbClr val="999988"/>
                </a:solidFill>
                <a:effectLst/>
                <a:latin typeface="&amp;quot"/>
              </a:rPr>
              <a:t>&lt;!-- /content --&gt;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     &lt;div </a:t>
            </a:r>
            <a:r>
              <a:rPr kumimoji="0" lang="de-DE" altLang="de-DE" sz="2000" b="0" i="0" u="none" strike="noStrike" cap="none" normalizeH="0" baseline="0" dirty="0">
                <a:ln>
                  <a:noFill/>
                </a:ln>
                <a:solidFill>
                  <a:srgbClr val="008080"/>
                </a:solidFill>
                <a:effectLst/>
                <a:latin typeface="&amp;quot"/>
              </a:rPr>
              <a:t>data-role</a:t>
            </a:r>
            <a:r>
              <a:rPr kumimoji="0" lang="de-DE" altLang="de-DE" sz="2000" b="0" i="0" u="none" strike="noStrike" cap="none" normalizeH="0" baseline="0" dirty="0">
                <a:ln>
                  <a:noFill/>
                </a:ln>
                <a:solidFill>
                  <a:srgbClr val="000080"/>
                </a:solidFill>
                <a:effectLst/>
                <a:latin typeface="&amp;quot"/>
              </a:rPr>
              <a:t>=</a:t>
            </a:r>
            <a:r>
              <a:rPr kumimoji="0" lang="de-DE" altLang="de-DE" sz="2000" b="0" i="0" u="none" strike="noStrike" cap="none" normalizeH="0" baseline="0" dirty="0">
                <a:ln>
                  <a:noFill/>
                </a:ln>
                <a:solidFill>
                  <a:srgbClr val="DD1144"/>
                </a:solidFill>
                <a:effectLst/>
                <a:latin typeface="&amp;quot"/>
              </a:rPr>
              <a:t>"footer"</a:t>
            </a:r>
            <a:r>
              <a:rPr kumimoji="0" lang="de-DE" altLang="de-DE" sz="2000" b="0" i="0" u="none" strike="noStrike" cap="none" normalizeH="0" baseline="0" dirty="0">
                <a:ln>
                  <a:noFill/>
                </a:ln>
                <a:solidFill>
                  <a:srgbClr val="000080"/>
                </a:solidFill>
                <a:effectLst/>
                <a:latin typeface="&amp;quot"/>
              </a:rPr>
              <a:t>&gt;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             &lt;h4&gt;</a:t>
            </a:r>
            <a:r>
              <a:rPr kumimoji="0" lang="de-DE" altLang="de-DE" sz="2000" b="0" i="0" u="none" strike="noStrike" cap="none" normalizeH="0" baseline="0" dirty="0">
                <a:ln>
                  <a:noFill/>
                </a:ln>
                <a:solidFill>
                  <a:srgbClr val="333333"/>
                </a:solidFill>
                <a:effectLst/>
                <a:latin typeface="&amp;quot"/>
              </a:rPr>
              <a:t>My Footer</a:t>
            </a:r>
            <a:r>
              <a:rPr kumimoji="0" lang="de-DE" altLang="de-DE" sz="2000" b="0" i="0" u="none" strike="noStrike" cap="none" normalizeH="0" baseline="0" dirty="0">
                <a:ln>
                  <a:noFill/>
                </a:ln>
                <a:solidFill>
                  <a:srgbClr val="000080"/>
                </a:solidFill>
                <a:effectLst/>
                <a:latin typeface="&amp;quot"/>
              </a:rPr>
              <a:t>&lt;/h4&gt;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     &lt;/div&gt;</a:t>
            </a:r>
            <a:r>
              <a:rPr kumimoji="0" lang="de-DE" altLang="de-DE" sz="2000" b="0" i="1" u="none" strike="noStrike" cap="none" normalizeH="0" baseline="0" dirty="0">
                <a:ln>
                  <a:noFill/>
                </a:ln>
                <a:solidFill>
                  <a:srgbClr val="999988"/>
                </a:solidFill>
                <a:effectLst/>
                <a:latin typeface="&amp;quot"/>
              </a:rPr>
              <a:t>&lt;!-- /footer --&gt;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&lt;/div&gt;</a:t>
            </a:r>
            <a:r>
              <a:rPr kumimoji="0" lang="de-DE" altLang="de-DE" sz="2000" b="0" i="1" u="none" strike="noStrike" cap="none" normalizeH="0" baseline="0" dirty="0">
                <a:ln>
                  <a:noFill/>
                </a:ln>
                <a:solidFill>
                  <a:srgbClr val="999988"/>
                </a:solidFill>
                <a:effectLst/>
                <a:latin typeface="&amp;quot"/>
              </a:rPr>
              <a:t>&lt;!-- /page --&gt;</a:t>
            </a:r>
            <a:endParaRPr kumimoji="0" lang="de-DE" altLang="de-DE"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600"/>
              </a:spcAft>
              <a:buClrTx/>
              <a:buSzTx/>
              <a:buFontTx/>
              <a:buNone/>
              <a:tabLst/>
            </a:pPr>
            <a:r>
              <a:rPr kumimoji="0" lang="de-DE" altLang="de-DE" sz="2000" b="0" i="0" u="none" strike="noStrike" cap="none" normalizeH="0" baseline="0" dirty="0">
                <a:ln>
                  <a:noFill/>
                </a:ln>
                <a:solidFill>
                  <a:srgbClr val="000080"/>
                </a:solidFill>
                <a:effectLst/>
                <a:latin typeface="&amp;quot"/>
              </a:rPr>
              <a:t>&lt;/body&gt;</a:t>
            </a:r>
            <a:endParaRPr kumimoji="0" lang="de-DE" altLang="de-DE"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50719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BE6ABC-A501-4DF2-BB9E-9C3F9AEE7F1A}"/>
              </a:ext>
            </a:extLst>
          </p:cNvPr>
          <p:cNvSpPr>
            <a:spLocks noGrp="1"/>
          </p:cNvSpPr>
          <p:nvPr>
            <p:ph type="title"/>
          </p:nvPr>
        </p:nvSpPr>
        <p:spPr/>
        <p:txBody>
          <a:bodyPr/>
          <a:lstStyle/>
          <a:p>
            <a:r>
              <a:rPr lang="de-DE" dirty="0"/>
              <a:t>data-role Übersicht</a:t>
            </a:r>
          </a:p>
        </p:txBody>
      </p:sp>
      <p:graphicFrame>
        <p:nvGraphicFramePr>
          <p:cNvPr id="5" name="Inhaltsplatzhalter 4">
            <a:extLst>
              <a:ext uri="{FF2B5EF4-FFF2-40B4-BE49-F238E27FC236}">
                <a16:creationId xmlns:a16="http://schemas.microsoft.com/office/drawing/2014/main" id="{791FAEDE-C012-4A2E-96EA-B15FFA99A800}"/>
              </a:ext>
            </a:extLst>
          </p:cNvPr>
          <p:cNvGraphicFramePr>
            <a:graphicFrameLocks noGrp="1"/>
          </p:cNvGraphicFramePr>
          <p:nvPr>
            <p:ph idx="1"/>
            <p:extLst/>
          </p:nvPr>
        </p:nvGraphicFramePr>
        <p:xfrm>
          <a:off x="838200" y="1535430"/>
          <a:ext cx="10515600" cy="482092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1434471813"/>
                    </a:ext>
                  </a:extLst>
                </a:gridCol>
                <a:gridCol w="5257800">
                  <a:extLst>
                    <a:ext uri="{9D8B030D-6E8A-4147-A177-3AD203B41FA5}">
                      <a16:colId xmlns:a16="http://schemas.microsoft.com/office/drawing/2014/main" val="3481300386"/>
                    </a:ext>
                  </a:extLst>
                </a:gridCol>
              </a:tblGrid>
              <a:tr h="370840">
                <a:tc>
                  <a:txBody>
                    <a:bodyPr/>
                    <a:lstStyle/>
                    <a:p>
                      <a:pPr algn="ctr"/>
                      <a:r>
                        <a:rPr lang="de-DE" dirty="0"/>
                        <a:t>data-role</a:t>
                      </a:r>
                    </a:p>
                  </a:txBody>
                  <a:tcPr anchor="ctr"/>
                </a:tc>
                <a:tc>
                  <a:txBody>
                    <a:bodyPr/>
                    <a:lstStyle/>
                    <a:p>
                      <a:pPr algn="ctr"/>
                      <a:r>
                        <a:rPr lang="de-DE" dirty="0"/>
                        <a:t>Beschreibung</a:t>
                      </a:r>
                    </a:p>
                  </a:txBody>
                  <a:tcPr anchor="ctr"/>
                </a:tc>
                <a:extLst>
                  <a:ext uri="{0D108BD9-81ED-4DB2-BD59-A6C34878D82A}">
                    <a16:rowId xmlns:a16="http://schemas.microsoft.com/office/drawing/2014/main" val="253928046"/>
                  </a:ext>
                </a:extLst>
              </a:tr>
              <a:tr h="370840">
                <a:tc>
                  <a:txBody>
                    <a:bodyPr/>
                    <a:lstStyle/>
                    <a:p>
                      <a:r>
                        <a:rPr lang="de-DE" dirty="0"/>
                        <a:t>button</a:t>
                      </a:r>
                    </a:p>
                  </a:txBody>
                  <a:tcPr anchor="ctr"/>
                </a:tc>
                <a:tc>
                  <a:txBody>
                    <a:bodyPr/>
                    <a:lstStyle/>
                    <a:p>
                      <a:r>
                        <a:rPr lang="de-DE" dirty="0"/>
                        <a:t>Button</a:t>
                      </a:r>
                    </a:p>
                  </a:txBody>
                  <a:tcPr anchor="ctr"/>
                </a:tc>
                <a:extLst>
                  <a:ext uri="{0D108BD9-81ED-4DB2-BD59-A6C34878D82A}">
                    <a16:rowId xmlns:a16="http://schemas.microsoft.com/office/drawing/2014/main" val="2534426427"/>
                  </a:ext>
                </a:extLst>
              </a:tr>
              <a:tr h="370840">
                <a:tc>
                  <a:txBody>
                    <a:bodyPr/>
                    <a:lstStyle/>
                    <a:p>
                      <a:r>
                        <a:rPr lang="de-DE" dirty="0"/>
                        <a:t>collapsible</a:t>
                      </a:r>
                    </a:p>
                  </a:txBody>
                  <a:tcPr anchor="ctr"/>
                </a:tc>
                <a:tc>
                  <a:txBody>
                    <a:bodyPr/>
                    <a:lstStyle/>
                    <a:p>
                      <a:r>
                        <a:rPr lang="de-DE" dirty="0"/>
                        <a:t>Zusammenklappbares Panel</a:t>
                      </a:r>
                    </a:p>
                  </a:txBody>
                  <a:tcPr anchor="ctr"/>
                </a:tc>
                <a:extLst>
                  <a:ext uri="{0D108BD9-81ED-4DB2-BD59-A6C34878D82A}">
                    <a16:rowId xmlns:a16="http://schemas.microsoft.com/office/drawing/2014/main" val="3851712279"/>
                  </a:ext>
                </a:extLst>
              </a:tr>
              <a:tr h="370840">
                <a:tc>
                  <a:txBody>
                    <a:bodyPr/>
                    <a:lstStyle/>
                    <a:p>
                      <a:r>
                        <a:rPr lang="de-DE" dirty="0"/>
                        <a:t>collapsibleset</a:t>
                      </a:r>
                    </a:p>
                  </a:txBody>
                  <a:tcPr anchor="ctr"/>
                </a:tc>
                <a:tc>
                  <a:txBody>
                    <a:bodyPr/>
                    <a:lstStyle/>
                    <a:p>
                      <a:r>
                        <a:rPr lang="de-DE" dirty="0"/>
                        <a:t>Zusammenklappbare Panels (Accordion)</a:t>
                      </a:r>
                    </a:p>
                  </a:txBody>
                  <a:tcPr anchor="ctr"/>
                </a:tc>
                <a:extLst>
                  <a:ext uri="{0D108BD9-81ED-4DB2-BD59-A6C34878D82A}">
                    <a16:rowId xmlns:a16="http://schemas.microsoft.com/office/drawing/2014/main" val="3049388990"/>
                  </a:ext>
                </a:extLst>
              </a:tr>
              <a:tr h="370840">
                <a:tc>
                  <a:txBody>
                    <a:bodyPr/>
                    <a:lstStyle/>
                    <a:p>
                      <a:r>
                        <a:rPr lang="de-DE" dirty="0"/>
                        <a:t>controlgroup</a:t>
                      </a:r>
                    </a:p>
                  </a:txBody>
                  <a:tcPr anchor="ctr"/>
                </a:tc>
                <a:tc>
                  <a:txBody>
                    <a:bodyPr/>
                    <a:lstStyle/>
                    <a:p>
                      <a:r>
                        <a:rPr lang="de-DE" dirty="0"/>
                        <a:t>Steuerungselemente in &lt;fieldset&gt; oder &lt;div&gt;</a:t>
                      </a:r>
                    </a:p>
                  </a:txBody>
                  <a:tcPr anchor="ctr"/>
                </a:tc>
                <a:extLst>
                  <a:ext uri="{0D108BD9-81ED-4DB2-BD59-A6C34878D82A}">
                    <a16:rowId xmlns:a16="http://schemas.microsoft.com/office/drawing/2014/main" val="1073816018"/>
                  </a:ext>
                </a:extLst>
              </a:tr>
              <a:tr h="370840">
                <a:tc>
                  <a:txBody>
                    <a:bodyPr/>
                    <a:lstStyle/>
                    <a:p>
                      <a:r>
                        <a:rPr lang="de-DE" dirty="0"/>
                        <a:t>dialog</a:t>
                      </a:r>
                    </a:p>
                  </a:txBody>
                  <a:tcPr anchor="ctr"/>
                </a:tc>
                <a:tc>
                  <a:txBody>
                    <a:bodyPr/>
                    <a:lstStyle/>
                    <a:p>
                      <a:r>
                        <a:rPr lang="de-DE" dirty="0"/>
                        <a:t>Dialog</a:t>
                      </a:r>
                    </a:p>
                  </a:txBody>
                  <a:tcPr anchor="ctr"/>
                </a:tc>
                <a:extLst>
                  <a:ext uri="{0D108BD9-81ED-4DB2-BD59-A6C34878D82A}">
                    <a16:rowId xmlns:a16="http://schemas.microsoft.com/office/drawing/2014/main" val="1273849976"/>
                  </a:ext>
                </a:extLst>
              </a:tr>
              <a:tr h="370840">
                <a:tc>
                  <a:txBody>
                    <a:bodyPr/>
                    <a:lstStyle/>
                    <a:p>
                      <a:r>
                        <a:rPr lang="de-DE" dirty="0"/>
                        <a:t>footer</a:t>
                      </a:r>
                    </a:p>
                  </a:txBody>
                  <a:tcPr anchor="ctr"/>
                </a:tc>
                <a:tc>
                  <a:txBody>
                    <a:bodyPr/>
                    <a:lstStyle/>
                    <a:p>
                      <a:r>
                        <a:rPr lang="de-DE" dirty="0"/>
                        <a:t>Footer-Bereich</a:t>
                      </a:r>
                    </a:p>
                  </a:txBody>
                  <a:tcPr anchor="ctr"/>
                </a:tc>
                <a:extLst>
                  <a:ext uri="{0D108BD9-81ED-4DB2-BD59-A6C34878D82A}">
                    <a16:rowId xmlns:a16="http://schemas.microsoft.com/office/drawing/2014/main" val="3844763991"/>
                  </a:ext>
                </a:extLst>
              </a:tr>
              <a:tr h="370840">
                <a:tc>
                  <a:txBody>
                    <a:bodyPr/>
                    <a:lstStyle/>
                    <a:p>
                      <a:r>
                        <a:rPr lang="de-DE" dirty="0"/>
                        <a:t>header</a:t>
                      </a:r>
                    </a:p>
                  </a:txBody>
                  <a:tcPr anchor="ctr"/>
                </a:tc>
                <a:tc>
                  <a:txBody>
                    <a:bodyPr/>
                    <a:lstStyle/>
                    <a:p>
                      <a:r>
                        <a:rPr lang="de-DE" dirty="0"/>
                        <a:t>Überschrift- und Navbar-Bereich</a:t>
                      </a:r>
                    </a:p>
                  </a:txBody>
                  <a:tcPr anchor="ctr"/>
                </a:tc>
                <a:extLst>
                  <a:ext uri="{0D108BD9-81ED-4DB2-BD59-A6C34878D82A}">
                    <a16:rowId xmlns:a16="http://schemas.microsoft.com/office/drawing/2014/main" val="4250262817"/>
                  </a:ext>
                </a:extLst>
              </a:tr>
              <a:tr h="370840">
                <a:tc>
                  <a:txBody>
                    <a:bodyPr/>
                    <a:lstStyle/>
                    <a:p>
                      <a:r>
                        <a:rPr lang="de-DE" dirty="0"/>
                        <a:t>listview</a:t>
                      </a:r>
                    </a:p>
                  </a:txBody>
                  <a:tcPr anchor="ctr"/>
                </a:tc>
                <a:tc>
                  <a:txBody>
                    <a:bodyPr/>
                    <a:lstStyle/>
                    <a:p>
                      <a:r>
                        <a:rPr lang="de-DE" dirty="0"/>
                        <a:t>Listenansicht</a:t>
                      </a:r>
                    </a:p>
                  </a:txBody>
                  <a:tcPr anchor="ctr"/>
                </a:tc>
                <a:extLst>
                  <a:ext uri="{0D108BD9-81ED-4DB2-BD59-A6C34878D82A}">
                    <a16:rowId xmlns:a16="http://schemas.microsoft.com/office/drawing/2014/main" val="911601232"/>
                  </a:ext>
                </a:extLst>
              </a:tr>
              <a:tr h="370840">
                <a:tc>
                  <a:txBody>
                    <a:bodyPr/>
                    <a:lstStyle/>
                    <a:p>
                      <a:r>
                        <a:rPr lang="de-DE" dirty="0"/>
                        <a:t>navbar</a:t>
                      </a:r>
                    </a:p>
                  </a:txBody>
                  <a:tcPr anchor="ctr"/>
                </a:tc>
                <a:tc>
                  <a:txBody>
                    <a:bodyPr/>
                    <a:lstStyle/>
                    <a:p>
                      <a:r>
                        <a:rPr lang="de-DE" dirty="0"/>
                        <a:t>Navigationsleiste (meist in header oder footer)</a:t>
                      </a:r>
                    </a:p>
                  </a:txBody>
                  <a:tcPr anchor="ctr"/>
                </a:tc>
                <a:extLst>
                  <a:ext uri="{0D108BD9-81ED-4DB2-BD59-A6C34878D82A}">
                    <a16:rowId xmlns:a16="http://schemas.microsoft.com/office/drawing/2014/main" val="2700985009"/>
                  </a:ext>
                </a:extLst>
              </a:tr>
              <a:tr h="370840">
                <a:tc>
                  <a:txBody>
                    <a:bodyPr/>
                    <a:lstStyle/>
                    <a:p>
                      <a:r>
                        <a:rPr lang="de-DE" dirty="0"/>
                        <a:t>page</a:t>
                      </a:r>
                    </a:p>
                  </a:txBody>
                  <a:tcPr anchor="ctr"/>
                </a:tc>
                <a:tc>
                  <a:txBody>
                    <a:bodyPr/>
                    <a:lstStyle/>
                    <a:p>
                      <a:r>
                        <a:rPr lang="de-DE" dirty="0"/>
                        <a:t>umschließt die Seite</a:t>
                      </a:r>
                    </a:p>
                  </a:txBody>
                  <a:tcPr anchor="ctr"/>
                </a:tc>
                <a:extLst>
                  <a:ext uri="{0D108BD9-81ED-4DB2-BD59-A6C34878D82A}">
                    <a16:rowId xmlns:a16="http://schemas.microsoft.com/office/drawing/2014/main" val="1386216552"/>
                  </a:ext>
                </a:extLst>
              </a:tr>
              <a:tr h="370840">
                <a:tc>
                  <a:txBody>
                    <a:bodyPr/>
                    <a:lstStyle/>
                    <a:p>
                      <a:r>
                        <a:rPr lang="de-DE" dirty="0"/>
                        <a:t>popup</a:t>
                      </a:r>
                    </a:p>
                  </a:txBody>
                  <a:tcPr anchor="ctr"/>
                </a:tc>
                <a:tc>
                  <a:txBody>
                    <a:bodyPr/>
                    <a:lstStyle/>
                    <a:p>
                      <a:r>
                        <a:rPr lang="de-DE" dirty="0"/>
                        <a:t>Popup-Widget</a:t>
                      </a:r>
                    </a:p>
                  </a:txBody>
                  <a:tcPr anchor="ctr"/>
                </a:tc>
                <a:extLst>
                  <a:ext uri="{0D108BD9-81ED-4DB2-BD59-A6C34878D82A}">
                    <a16:rowId xmlns:a16="http://schemas.microsoft.com/office/drawing/2014/main" val="3700767845"/>
                  </a:ext>
                </a:extLst>
              </a:tr>
              <a:tr h="370840">
                <a:tc>
                  <a:txBody>
                    <a:bodyPr/>
                    <a:lstStyle/>
                    <a:p>
                      <a:r>
                        <a:rPr lang="de-DE" dirty="0"/>
                        <a:t>slider</a:t>
                      </a:r>
                    </a:p>
                  </a:txBody>
                  <a:tcPr anchor="ctr"/>
                </a:tc>
                <a:tc>
                  <a:txBody>
                    <a:bodyPr/>
                    <a:lstStyle/>
                    <a:p>
                      <a:r>
                        <a:rPr lang="de-DE" dirty="0"/>
                        <a:t>Slider</a:t>
                      </a:r>
                    </a:p>
                  </a:txBody>
                  <a:tcPr anchor="ctr"/>
                </a:tc>
                <a:extLst>
                  <a:ext uri="{0D108BD9-81ED-4DB2-BD59-A6C34878D82A}">
                    <a16:rowId xmlns:a16="http://schemas.microsoft.com/office/drawing/2014/main" val="2387969743"/>
                  </a:ext>
                </a:extLst>
              </a:tr>
            </a:tbl>
          </a:graphicData>
        </a:graphic>
      </p:graphicFrame>
      <p:sp>
        <p:nvSpPr>
          <p:cNvPr id="4" name="Foliennummernplatzhalter 3">
            <a:extLst>
              <a:ext uri="{FF2B5EF4-FFF2-40B4-BE49-F238E27FC236}">
                <a16:creationId xmlns:a16="http://schemas.microsoft.com/office/drawing/2014/main" id="{129B2F32-858A-4A64-9708-6E3DBBC281A9}"/>
              </a:ext>
            </a:extLst>
          </p:cNvPr>
          <p:cNvSpPr>
            <a:spLocks noGrp="1"/>
          </p:cNvSpPr>
          <p:nvPr>
            <p:ph type="sldNum" sz="quarter" idx="12"/>
          </p:nvPr>
        </p:nvSpPr>
        <p:spPr/>
        <p:txBody>
          <a:bodyPr/>
          <a:lstStyle/>
          <a:p>
            <a:fld id="{62F8B784-6BE8-4121-A5DD-184BF916DF1B}" type="slidenum">
              <a:rPr lang="de-DE" smtClean="0"/>
              <a:t>38</a:t>
            </a:fld>
            <a:endParaRPr lang="de-DE" dirty="0"/>
          </a:p>
        </p:txBody>
      </p:sp>
    </p:spTree>
    <p:extLst>
      <p:ext uri="{BB962C8B-B14F-4D97-AF65-F5344CB8AC3E}">
        <p14:creationId xmlns:p14="http://schemas.microsoft.com/office/powerpoint/2010/main" val="2656662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B5372B2-2985-4658-A4F7-1FE3FC02E1E2}"/>
              </a:ext>
            </a:extLst>
          </p:cNvPr>
          <p:cNvPicPr>
            <a:picLocks noGrp="1" noChangeAspect="1"/>
          </p:cNvPicPr>
          <p:nvPr>
            <p:ph idx="1"/>
          </p:nvPr>
        </p:nvPicPr>
        <p:blipFill>
          <a:blip r:embed="rId2"/>
          <a:stretch>
            <a:fillRect/>
          </a:stretch>
        </p:blipFill>
        <p:spPr>
          <a:xfrm>
            <a:off x="962527" y="779360"/>
            <a:ext cx="10266946" cy="5576990"/>
          </a:xfrm>
          <a:prstGeom prst="rect">
            <a:avLst/>
          </a:prstGeom>
        </p:spPr>
      </p:pic>
      <p:sp>
        <p:nvSpPr>
          <p:cNvPr id="2" name="Titel 1">
            <a:extLst>
              <a:ext uri="{FF2B5EF4-FFF2-40B4-BE49-F238E27FC236}">
                <a16:creationId xmlns:a16="http://schemas.microsoft.com/office/drawing/2014/main" id="{10A610EE-F120-465E-B471-0DD32B391B9B}"/>
              </a:ext>
            </a:extLst>
          </p:cNvPr>
          <p:cNvSpPr>
            <a:spLocks noGrp="1"/>
          </p:cNvSpPr>
          <p:nvPr>
            <p:ph type="title"/>
          </p:nvPr>
        </p:nvSpPr>
        <p:spPr/>
        <p:txBody>
          <a:bodyPr/>
          <a:lstStyle/>
          <a:p>
            <a:r>
              <a:rPr lang="de-DE" dirty="0"/>
              <a:t>Ablauf</a:t>
            </a:r>
          </a:p>
        </p:txBody>
      </p:sp>
      <p:sp>
        <p:nvSpPr>
          <p:cNvPr id="4" name="Foliennummernplatzhalter 3">
            <a:extLst>
              <a:ext uri="{FF2B5EF4-FFF2-40B4-BE49-F238E27FC236}">
                <a16:creationId xmlns:a16="http://schemas.microsoft.com/office/drawing/2014/main" id="{B57FB066-A95A-4BB9-A7C9-D1300C7E8316}"/>
              </a:ext>
            </a:extLst>
          </p:cNvPr>
          <p:cNvSpPr>
            <a:spLocks noGrp="1"/>
          </p:cNvSpPr>
          <p:nvPr>
            <p:ph type="sldNum" sz="quarter" idx="12"/>
          </p:nvPr>
        </p:nvSpPr>
        <p:spPr/>
        <p:txBody>
          <a:bodyPr/>
          <a:lstStyle/>
          <a:p>
            <a:fld id="{62F8B784-6BE8-4121-A5DD-184BF916DF1B}" type="slidenum">
              <a:rPr lang="de-DE" smtClean="0"/>
              <a:t>39</a:t>
            </a:fld>
            <a:endParaRPr lang="de-DE" dirty="0"/>
          </a:p>
        </p:txBody>
      </p:sp>
    </p:spTree>
    <p:extLst>
      <p:ext uri="{BB962C8B-B14F-4D97-AF65-F5344CB8AC3E}">
        <p14:creationId xmlns:p14="http://schemas.microsoft.com/office/powerpoint/2010/main" val="398399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E3DA12-CB8C-4EF3-BD48-F273F7D327DD}"/>
              </a:ext>
            </a:extLst>
          </p:cNvPr>
          <p:cNvSpPr>
            <a:spLocks noGrp="1"/>
          </p:cNvSpPr>
          <p:nvPr>
            <p:ph type="title"/>
          </p:nvPr>
        </p:nvSpPr>
        <p:spPr/>
        <p:txBody>
          <a:bodyPr/>
          <a:lstStyle/>
          <a:p>
            <a:r>
              <a:rPr lang="de-DE" dirty="0"/>
              <a:t>Was ist jQuery?</a:t>
            </a:r>
          </a:p>
        </p:txBody>
      </p:sp>
      <p:pic>
        <p:nvPicPr>
          <p:cNvPr id="6" name="Grafik 5">
            <a:extLst>
              <a:ext uri="{FF2B5EF4-FFF2-40B4-BE49-F238E27FC236}">
                <a16:creationId xmlns:a16="http://schemas.microsoft.com/office/drawing/2014/main" id="{D096945F-C07E-44EF-8AC5-F969E895F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691" y="1519259"/>
            <a:ext cx="5872174" cy="1437508"/>
          </a:xfrm>
          <a:prstGeom prst="rect">
            <a:avLst/>
          </a:prstGeom>
        </p:spPr>
      </p:pic>
      <p:sp>
        <p:nvSpPr>
          <p:cNvPr id="3" name="Inhaltsplatzhalter 2">
            <a:extLst>
              <a:ext uri="{FF2B5EF4-FFF2-40B4-BE49-F238E27FC236}">
                <a16:creationId xmlns:a16="http://schemas.microsoft.com/office/drawing/2014/main" id="{CA5C01EE-31A1-43C5-B881-264394E06D00}"/>
              </a:ext>
            </a:extLst>
          </p:cNvPr>
          <p:cNvSpPr>
            <a:spLocks noGrp="1"/>
          </p:cNvSpPr>
          <p:nvPr>
            <p:ph idx="1"/>
          </p:nvPr>
        </p:nvSpPr>
        <p:spPr/>
        <p:txBody>
          <a:bodyPr/>
          <a:lstStyle/>
          <a:p>
            <a:pPr>
              <a:lnSpc>
                <a:spcPct val="150000"/>
              </a:lnSpc>
            </a:pPr>
            <a:r>
              <a:rPr lang="de-DE" dirty="0"/>
              <a:t>JavaScript Bibliothek</a:t>
            </a:r>
          </a:p>
          <a:p>
            <a:pPr>
              <a:lnSpc>
                <a:spcPct val="150000"/>
              </a:lnSpc>
            </a:pPr>
            <a:r>
              <a:rPr lang="de-DE" dirty="0"/>
              <a:t>Vereinfachung von</a:t>
            </a:r>
          </a:p>
          <a:p>
            <a:pPr lvl="1">
              <a:lnSpc>
                <a:spcPct val="150000"/>
              </a:lnSpc>
            </a:pPr>
            <a:r>
              <a:rPr lang="de-DE" dirty="0"/>
              <a:t>HTML-Dokument Manipulation</a:t>
            </a:r>
          </a:p>
          <a:p>
            <a:pPr lvl="1">
              <a:lnSpc>
                <a:spcPct val="150000"/>
              </a:lnSpc>
            </a:pPr>
            <a:r>
              <a:rPr lang="de-DE" dirty="0"/>
              <a:t>Event-Handling</a:t>
            </a:r>
          </a:p>
          <a:p>
            <a:pPr lvl="1">
              <a:lnSpc>
                <a:spcPct val="150000"/>
              </a:lnSpc>
            </a:pPr>
            <a:r>
              <a:rPr lang="de-DE" dirty="0"/>
              <a:t>Animation</a:t>
            </a:r>
          </a:p>
          <a:p>
            <a:pPr>
              <a:lnSpc>
                <a:spcPct val="150000"/>
              </a:lnSpc>
            </a:pPr>
            <a:r>
              <a:rPr lang="de-DE" dirty="0"/>
              <a:t>Cross-Browser*</a:t>
            </a:r>
          </a:p>
          <a:p>
            <a:pPr>
              <a:lnSpc>
                <a:spcPct val="150000"/>
              </a:lnSpc>
            </a:pPr>
            <a:endParaRPr lang="de-DE" dirty="0"/>
          </a:p>
        </p:txBody>
      </p:sp>
      <p:sp>
        <p:nvSpPr>
          <p:cNvPr id="4" name="Foliennummernplatzhalter 3">
            <a:extLst>
              <a:ext uri="{FF2B5EF4-FFF2-40B4-BE49-F238E27FC236}">
                <a16:creationId xmlns:a16="http://schemas.microsoft.com/office/drawing/2014/main" id="{AE988683-C009-4172-B97B-EE4277E2FA66}"/>
              </a:ext>
            </a:extLst>
          </p:cNvPr>
          <p:cNvSpPr>
            <a:spLocks noGrp="1"/>
          </p:cNvSpPr>
          <p:nvPr>
            <p:ph type="sldNum" sz="quarter" idx="12"/>
          </p:nvPr>
        </p:nvSpPr>
        <p:spPr/>
        <p:txBody>
          <a:bodyPr/>
          <a:lstStyle/>
          <a:p>
            <a:fld id="{62F8B784-6BE8-4121-A5DD-184BF916DF1B}" type="slidenum">
              <a:rPr lang="de-DE" smtClean="0"/>
              <a:t>4</a:t>
            </a:fld>
            <a:endParaRPr lang="de-DE" dirty="0"/>
          </a:p>
        </p:txBody>
      </p:sp>
      <p:cxnSp>
        <p:nvCxnSpPr>
          <p:cNvPr id="10" name="Gerader Verbinder 9">
            <a:extLst>
              <a:ext uri="{FF2B5EF4-FFF2-40B4-BE49-F238E27FC236}">
                <a16:creationId xmlns:a16="http://schemas.microsoft.com/office/drawing/2014/main" id="{5D8E9294-278E-4A92-8054-AA87C0022BF9}"/>
              </a:ext>
            </a:extLst>
          </p:cNvPr>
          <p:cNvCxnSpPr/>
          <p:nvPr/>
        </p:nvCxnSpPr>
        <p:spPr>
          <a:xfrm>
            <a:off x="4078494" y="1690688"/>
            <a:ext cx="7229139" cy="4365867"/>
          </a:xfrm>
          <a:prstGeom prst="line">
            <a:avLst/>
          </a:prstGeom>
          <a:ln w="28575">
            <a:solidFill>
              <a:srgbClr val="0868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064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EC27E3-2FA7-4D8F-85C4-5169F9ED46E9}"/>
              </a:ext>
            </a:extLst>
          </p:cNvPr>
          <p:cNvSpPr>
            <a:spLocks noGrp="1"/>
          </p:cNvSpPr>
          <p:nvPr>
            <p:ph type="title"/>
          </p:nvPr>
        </p:nvSpPr>
        <p:spPr/>
        <p:txBody>
          <a:bodyPr/>
          <a:lstStyle/>
          <a:p>
            <a:r>
              <a:rPr lang="de-DE" dirty="0"/>
              <a:t>Multi-Page Struktur</a:t>
            </a:r>
          </a:p>
        </p:txBody>
      </p:sp>
      <p:pic>
        <p:nvPicPr>
          <p:cNvPr id="5" name="Inhaltsplatzhalter 4">
            <a:extLst>
              <a:ext uri="{FF2B5EF4-FFF2-40B4-BE49-F238E27FC236}">
                <a16:creationId xmlns:a16="http://schemas.microsoft.com/office/drawing/2014/main" id="{E0C8991A-DBE3-4883-A2BD-6516153DE0CF}"/>
              </a:ext>
            </a:extLst>
          </p:cNvPr>
          <p:cNvPicPr>
            <a:picLocks noGrp="1" noChangeAspect="1"/>
          </p:cNvPicPr>
          <p:nvPr>
            <p:ph idx="1"/>
          </p:nvPr>
        </p:nvPicPr>
        <p:blipFill>
          <a:blip r:embed="rId2"/>
          <a:stretch>
            <a:fillRect/>
          </a:stretch>
        </p:blipFill>
        <p:spPr>
          <a:xfrm>
            <a:off x="838200" y="1488034"/>
            <a:ext cx="7459579" cy="4725024"/>
          </a:xfrm>
          <a:prstGeom prst="rect">
            <a:avLst/>
          </a:prstGeom>
        </p:spPr>
      </p:pic>
      <p:sp>
        <p:nvSpPr>
          <p:cNvPr id="4" name="Foliennummernplatzhalter 3">
            <a:extLst>
              <a:ext uri="{FF2B5EF4-FFF2-40B4-BE49-F238E27FC236}">
                <a16:creationId xmlns:a16="http://schemas.microsoft.com/office/drawing/2014/main" id="{793C4974-516B-4DCE-96E8-6C974854A1BD}"/>
              </a:ext>
            </a:extLst>
          </p:cNvPr>
          <p:cNvSpPr>
            <a:spLocks noGrp="1"/>
          </p:cNvSpPr>
          <p:nvPr>
            <p:ph type="sldNum" sz="quarter" idx="12"/>
          </p:nvPr>
        </p:nvSpPr>
        <p:spPr/>
        <p:txBody>
          <a:bodyPr/>
          <a:lstStyle/>
          <a:p>
            <a:fld id="{62F8B784-6BE8-4121-A5DD-184BF916DF1B}" type="slidenum">
              <a:rPr lang="de-DE" smtClean="0"/>
              <a:t>40</a:t>
            </a:fld>
            <a:endParaRPr lang="de-DE" dirty="0"/>
          </a:p>
        </p:txBody>
      </p:sp>
    </p:spTree>
    <p:extLst>
      <p:ext uri="{BB962C8B-B14F-4D97-AF65-F5344CB8AC3E}">
        <p14:creationId xmlns:p14="http://schemas.microsoft.com/office/powerpoint/2010/main" val="3576062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4F818D-3064-45C7-A72D-52B3EA992CE0}"/>
              </a:ext>
            </a:extLst>
          </p:cNvPr>
          <p:cNvSpPr>
            <a:spLocks noGrp="1"/>
          </p:cNvSpPr>
          <p:nvPr>
            <p:ph type="title"/>
          </p:nvPr>
        </p:nvSpPr>
        <p:spPr/>
        <p:txBody>
          <a:bodyPr/>
          <a:lstStyle/>
          <a:p>
            <a:r>
              <a:rPr lang="de-DE" dirty="0"/>
              <a:t>Seitentitel</a:t>
            </a:r>
          </a:p>
        </p:txBody>
      </p:sp>
      <p:sp>
        <p:nvSpPr>
          <p:cNvPr id="3" name="Inhaltsplatzhalter 2">
            <a:extLst>
              <a:ext uri="{FF2B5EF4-FFF2-40B4-BE49-F238E27FC236}">
                <a16:creationId xmlns:a16="http://schemas.microsoft.com/office/drawing/2014/main" id="{0752CE35-CAAB-47B7-95FB-0591FD4593B8}"/>
              </a:ext>
            </a:extLst>
          </p:cNvPr>
          <p:cNvSpPr>
            <a:spLocks noGrp="1"/>
          </p:cNvSpPr>
          <p:nvPr>
            <p:ph idx="1"/>
          </p:nvPr>
        </p:nvSpPr>
        <p:spPr/>
        <p:txBody>
          <a:bodyPr/>
          <a:lstStyle/>
          <a:p>
            <a:pPr>
              <a:lnSpc>
                <a:spcPct val="100000"/>
              </a:lnSpc>
            </a:pPr>
            <a:r>
              <a:rPr lang="de-DE" dirty="0"/>
              <a:t>Existiert ein Wert für data-title, dann wird dieser für den Titel der Seite verwendet.*</a:t>
            </a:r>
          </a:p>
          <a:p>
            <a:pPr marL="0" indent="0">
              <a:lnSpc>
                <a:spcPct val="100000"/>
              </a:lnSpc>
              <a:buNone/>
            </a:pPr>
            <a:endParaRPr lang="de-DE" dirty="0"/>
          </a:p>
          <a:p>
            <a:pPr>
              <a:lnSpc>
                <a:spcPct val="100000"/>
              </a:lnSpc>
            </a:pPr>
            <a:r>
              <a:rPr lang="de-DE" dirty="0"/>
              <a:t>Existiert kein Wert für data-title, dann wird der Inhalt des Headers (data-role="header") verwendet</a:t>
            </a:r>
          </a:p>
          <a:p>
            <a:pPr marL="0" indent="0">
              <a:lnSpc>
                <a:spcPct val="100000"/>
              </a:lnSpc>
              <a:buNone/>
            </a:pPr>
            <a:endParaRPr lang="de-DE" dirty="0"/>
          </a:p>
          <a:p>
            <a:pPr>
              <a:lnSpc>
                <a:spcPct val="100000"/>
              </a:lnSpc>
            </a:pPr>
            <a:r>
              <a:rPr lang="de-DE" dirty="0"/>
              <a:t>Existiert weder ein Wert für data-title noch ein Header, wird der Inhalt von &lt;title&gt; des HTML-Dokumentes verwendet.</a:t>
            </a:r>
          </a:p>
        </p:txBody>
      </p:sp>
      <p:sp>
        <p:nvSpPr>
          <p:cNvPr id="4" name="Foliennummernplatzhalter 3">
            <a:extLst>
              <a:ext uri="{FF2B5EF4-FFF2-40B4-BE49-F238E27FC236}">
                <a16:creationId xmlns:a16="http://schemas.microsoft.com/office/drawing/2014/main" id="{72D5A565-E6EE-4F59-A2E4-68CB30D6ED28}"/>
              </a:ext>
            </a:extLst>
          </p:cNvPr>
          <p:cNvSpPr>
            <a:spLocks noGrp="1"/>
          </p:cNvSpPr>
          <p:nvPr>
            <p:ph type="sldNum" sz="quarter" idx="12"/>
          </p:nvPr>
        </p:nvSpPr>
        <p:spPr/>
        <p:txBody>
          <a:bodyPr/>
          <a:lstStyle/>
          <a:p>
            <a:fld id="{62F8B784-6BE8-4121-A5DD-184BF916DF1B}" type="slidenum">
              <a:rPr lang="de-DE" smtClean="0"/>
              <a:t>41</a:t>
            </a:fld>
            <a:endParaRPr lang="de-DE" dirty="0"/>
          </a:p>
        </p:txBody>
      </p:sp>
    </p:spTree>
    <p:extLst>
      <p:ext uri="{BB962C8B-B14F-4D97-AF65-F5344CB8AC3E}">
        <p14:creationId xmlns:p14="http://schemas.microsoft.com/office/powerpoint/2010/main" val="3376496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2BDA7-42E3-404E-B29A-170379F0873C}"/>
              </a:ext>
            </a:extLst>
          </p:cNvPr>
          <p:cNvSpPr>
            <a:spLocks noGrp="1"/>
          </p:cNvSpPr>
          <p:nvPr>
            <p:ph type="title"/>
          </p:nvPr>
        </p:nvSpPr>
        <p:spPr/>
        <p:txBody>
          <a:bodyPr/>
          <a:lstStyle/>
          <a:p>
            <a:r>
              <a:rPr lang="de-DE" dirty="0" err="1"/>
              <a:t>Themes</a:t>
            </a:r>
            <a:r>
              <a:rPr lang="de-DE" dirty="0"/>
              <a:t> 1/2</a:t>
            </a:r>
          </a:p>
        </p:txBody>
      </p:sp>
      <p:sp>
        <p:nvSpPr>
          <p:cNvPr id="3" name="Inhaltsplatzhalter 2">
            <a:extLst>
              <a:ext uri="{FF2B5EF4-FFF2-40B4-BE49-F238E27FC236}">
                <a16:creationId xmlns:a16="http://schemas.microsoft.com/office/drawing/2014/main" id="{466651D0-CC56-4D36-81C9-AA0E763891B2}"/>
              </a:ext>
            </a:extLst>
          </p:cNvPr>
          <p:cNvSpPr>
            <a:spLocks noGrp="1"/>
          </p:cNvSpPr>
          <p:nvPr>
            <p:ph idx="1"/>
          </p:nvPr>
        </p:nvSpPr>
        <p:spPr/>
        <p:txBody>
          <a:bodyPr/>
          <a:lstStyle/>
          <a:p>
            <a:r>
              <a:rPr lang="de-DE" dirty="0"/>
              <a:t>Alle Elemente werden über ein Thema dargestellt</a:t>
            </a:r>
          </a:p>
          <a:p>
            <a:r>
              <a:rPr lang="de-DE" dirty="0"/>
              <a:t>JQuery Mobile wird mit einem Default-Theme ausgeliefert</a:t>
            </a:r>
          </a:p>
          <a:p>
            <a:r>
              <a:rPr lang="de-DE" dirty="0"/>
              <a:t>Jedes Theme ist in "Swatches" unterteilt, bis zu 26 davon (A bis Z)</a:t>
            </a:r>
          </a:p>
          <a:p>
            <a:r>
              <a:rPr lang="de-DE" dirty="0"/>
              <a:t>Absprechbar über data-theme="[gewünschter Buchstabe]"</a:t>
            </a:r>
          </a:p>
        </p:txBody>
      </p:sp>
      <p:sp>
        <p:nvSpPr>
          <p:cNvPr id="4" name="Foliennummernplatzhalter 3">
            <a:extLst>
              <a:ext uri="{FF2B5EF4-FFF2-40B4-BE49-F238E27FC236}">
                <a16:creationId xmlns:a16="http://schemas.microsoft.com/office/drawing/2014/main" id="{45F93C49-702B-494F-ADC7-D175AF93CB59}"/>
              </a:ext>
            </a:extLst>
          </p:cNvPr>
          <p:cNvSpPr>
            <a:spLocks noGrp="1"/>
          </p:cNvSpPr>
          <p:nvPr>
            <p:ph type="sldNum" sz="quarter" idx="12"/>
          </p:nvPr>
        </p:nvSpPr>
        <p:spPr/>
        <p:txBody>
          <a:bodyPr/>
          <a:lstStyle/>
          <a:p>
            <a:fld id="{62F8B784-6BE8-4121-A5DD-184BF916DF1B}" type="slidenum">
              <a:rPr lang="de-DE" smtClean="0"/>
              <a:t>42</a:t>
            </a:fld>
            <a:endParaRPr lang="de-DE" dirty="0"/>
          </a:p>
        </p:txBody>
      </p:sp>
      <p:pic>
        <p:nvPicPr>
          <p:cNvPr id="5" name="Grafik 4">
            <a:extLst>
              <a:ext uri="{FF2B5EF4-FFF2-40B4-BE49-F238E27FC236}">
                <a16:creationId xmlns:a16="http://schemas.microsoft.com/office/drawing/2014/main" id="{EE49E641-B504-4B10-AD50-E520430370F3}"/>
              </a:ext>
            </a:extLst>
          </p:cNvPr>
          <p:cNvPicPr>
            <a:picLocks noChangeAspect="1"/>
          </p:cNvPicPr>
          <p:nvPr/>
        </p:nvPicPr>
        <p:blipFill>
          <a:blip r:embed="rId3"/>
          <a:stretch>
            <a:fillRect/>
          </a:stretch>
        </p:blipFill>
        <p:spPr>
          <a:xfrm>
            <a:off x="3692690" y="4060326"/>
            <a:ext cx="4806619" cy="2116637"/>
          </a:xfrm>
          <a:prstGeom prst="rect">
            <a:avLst/>
          </a:prstGeom>
        </p:spPr>
      </p:pic>
    </p:spTree>
    <p:extLst>
      <p:ext uri="{BB962C8B-B14F-4D97-AF65-F5344CB8AC3E}">
        <p14:creationId xmlns:p14="http://schemas.microsoft.com/office/powerpoint/2010/main" val="3304837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5A5E76-89F6-4CA0-AC75-C6C1B8F6D582}"/>
              </a:ext>
            </a:extLst>
          </p:cNvPr>
          <p:cNvSpPr>
            <a:spLocks noGrp="1"/>
          </p:cNvSpPr>
          <p:nvPr>
            <p:ph type="title"/>
          </p:nvPr>
        </p:nvSpPr>
        <p:spPr/>
        <p:txBody>
          <a:bodyPr/>
          <a:lstStyle/>
          <a:p>
            <a:r>
              <a:rPr lang="de-DE" dirty="0" err="1"/>
              <a:t>Themes</a:t>
            </a:r>
            <a:r>
              <a:rPr lang="de-DE" dirty="0"/>
              <a:t> 2/2 </a:t>
            </a:r>
            <a:r>
              <a:rPr lang="de-DE" dirty="0" err="1"/>
              <a:t>Theme</a:t>
            </a:r>
            <a:r>
              <a:rPr lang="de-DE" dirty="0"/>
              <a:t>-Roller</a:t>
            </a:r>
          </a:p>
        </p:txBody>
      </p:sp>
      <p:sp>
        <p:nvSpPr>
          <p:cNvPr id="3" name="Inhaltsplatzhalter 2">
            <a:extLst>
              <a:ext uri="{FF2B5EF4-FFF2-40B4-BE49-F238E27FC236}">
                <a16:creationId xmlns:a16="http://schemas.microsoft.com/office/drawing/2014/main" id="{A543E2F1-77AB-4433-BDE9-43AC9FBC72D0}"/>
              </a:ext>
            </a:extLst>
          </p:cNvPr>
          <p:cNvSpPr>
            <a:spLocks noGrp="1"/>
          </p:cNvSpPr>
          <p:nvPr>
            <p:ph idx="1"/>
          </p:nvPr>
        </p:nvSpPr>
        <p:spPr/>
        <p:txBody>
          <a:bodyPr>
            <a:normAutofit/>
          </a:bodyPr>
          <a:lstStyle/>
          <a:p>
            <a:pPr>
              <a:lnSpc>
                <a:spcPct val="150000"/>
              </a:lnSpc>
            </a:pPr>
            <a:r>
              <a:rPr lang="de-DE" dirty="0"/>
              <a:t>Online-Tool zum erstellen eigener Themes</a:t>
            </a:r>
          </a:p>
          <a:p>
            <a:pPr>
              <a:lnSpc>
                <a:spcPct val="150000"/>
              </a:lnSpc>
            </a:pPr>
            <a:r>
              <a:rPr lang="de-DE" dirty="0"/>
              <a:t>Resultate können als </a:t>
            </a:r>
            <a:r>
              <a:rPr lang="de-DE" dirty="0" err="1"/>
              <a:t>zip</a:t>
            </a:r>
            <a:r>
              <a:rPr lang="de-DE" dirty="0"/>
              <a:t>-File heruntergeladen oder per Link im Netz geteilt werden</a:t>
            </a:r>
          </a:p>
          <a:p>
            <a:pPr>
              <a:lnSpc>
                <a:spcPct val="150000"/>
              </a:lnSpc>
            </a:pPr>
            <a:r>
              <a:rPr lang="de-DE" dirty="0"/>
              <a:t>Bereits erstellte Themes können importiert und bearbeitet werden</a:t>
            </a:r>
          </a:p>
          <a:p>
            <a:pPr>
              <a:lnSpc>
                <a:spcPct val="150000"/>
              </a:lnSpc>
            </a:pPr>
            <a:r>
              <a:rPr lang="de-DE" dirty="0">
                <a:hlinkClick r:id="rId3"/>
              </a:rPr>
              <a:t>http://themeroller.jquerymobile.com/</a:t>
            </a:r>
            <a:endParaRPr lang="de-DE" dirty="0"/>
          </a:p>
          <a:p>
            <a:pPr marL="0" indent="0">
              <a:lnSpc>
                <a:spcPct val="150000"/>
              </a:lnSpc>
              <a:buNone/>
            </a:pPr>
            <a:endParaRPr lang="de-DE" dirty="0"/>
          </a:p>
        </p:txBody>
      </p:sp>
      <p:sp>
        <p:nvSpPr>
          <p:cNvPr id="4" name="Foliennummernplatzhalter 3">
            <a:extLst>
              <a:ext uri="{FF2B5EF4-FFF2-40B4-BE49-F238E27FC236}">
                <a16:creationId xmlns:a16="http://schemas.microsoft.com/office/drawing/2014/main" id="{75DFB742-7FCE-49CE-9104-A42074548FAA}"/>
              </a:ext>
            </a:extLst>
          </p:cNvPr>
          <p:cNvSpPr>
            <a:spLocks noGrp="1"/>
          </p:cNvSpPr>
          <p:nvPr>
            <p:ph type="sldNum" sz="quarter" idx="12"/>
          </p:nvPr>
        </p:nvSpPr>
        <p:spPr/>
        <p:txBody>
          <a:bodyPr/>
          <a:lstStyle/>
          <a:p>
            <a:fld id="{62F8B784-6BE8-4121-A5DD-184BF916DF1B}" type="slidenum">
              <a:rPr lang="de-DE" smtClean="0"/>
              <a:t>43</a:t>
            </a:fld>
            <a:endParaRPr lang="de-DE" dirty="0"/>
          </a:p>
        </p:txBody>
      </p:sp>
      <p:pic>
        <p:nvPicPr>
          <p:cNvPr id="5" name="Grafik 4">
            <a:extLst>
              <a:ext uri="{FF2B5EF4-FFF2-40B4-BE49-F238E27FC236}">
                <a16:creationId xmlns:a16="http://schemas.microsoft.com/office/drawing/2014/main" id="{427A503F-E15B-4AF9-BEB8-75885FDD2FC2}"/>
              </a:ext>
            </a:extLst>
          </p:cNvPr>
          <p:cNvPicPr>
            <a:picLocks noChangeAspect="1"/>
          </p:cNvPicPr>
          <p:nvPr/>
        </p:nvPicPr>
        <p:blipFill>
          <a:blip r:embed="rId4"/>
          <a:stretch>
            <a:fillRect/>
          </a:stretch>
        </p:blipFill>
        <p:spPr>
          <a:xfrm>
            <a:off x="7593932" y="1127125"/>
            <a:ext cx="4343400" cy="1485900"/>
          </a:xfrm>
          <a:prstGeom prst="rect">
            <a:avLst/>
          </a:prstGeom>
        </p:spPr>
      </p:pic>
    </p:spTree>
    <p:extLst>
      <p:ext uri="{BB962C8B-B14F-4D97-AF65-F5344CB8AC3E}">
        <p14:creationId xmlns:p14="http://schemas.microsoft.com/office/powerpoint/2010/main" val="357298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063B8-66EA-4B24-BEA7-21E30757FC79}"/>
              </a:ext>
            </a:extLst>
          </p:cNvPr>
          <p:cNvSpPr>
            <a:spLocks noGrp="1"/>
          </p:cNvSpPr>
          <p:nvPr>
            <p:ph type="title"/>
          </p:nvPr>
        </p:nvSpPr>
        <p:spPr/>
        <p:txBody>
          <a:bodyPr/>
          <a:lstStyle/>
          <a:p>
            <a:r>
              <a:rPr lang="de-DE" dirty="0"/>
              <a:t>Geschichtliches</a:t>
            </a:r>
          </a:p>
        </p:txBody>
      </p:sp>
      <p:sp>
        <p:nvSpPr>
          <p:cNvPr id="3" name="Inhaltsplatzhalter 2">
            <a:extLst>
              <a:ext uri="{FF2B5EF4-FFF2-40B4-BE49-F238E27FC236}">
                <a16:creationId xmlns:a16="http://schemas.microsoft.com/office/drawing/2014/main" id="{1B4D96E3-1A36-46A7-A134-5AC1F943A048}"/>
              </a:ext>
            </a:extLst>
          </p:cNvPr>
          <p:cNvSpPr>
            <a:spLocks noGrp="1"/>
          </p:cNvSpPr>
          <p:nvPr>
            <p:ph idx="1"/>
          </p:nvPr>
        </p:nvSpPr>
        <p:spPr/>
        <p:txBody>
          <a:bodyPr/>
          <a:lstStyle/>
          <a:p>
            <a:pPr>
              <a:lnSpc>
                <a:spcPct val="200000"/>
              </a:lnSpc>
            </a:pPr>
            <a:r>
              <a:rPr lang="de-DE" dirty="0"/>
              <a:t>Seit 2006</a:t>
            </a:r>
          </a:p>
          <a:p>
            <a:pPr>
              <a:lnSpc>
                <a:spcPct val="200000"/>
              </a:lnSpc>
            </a:pPr>
            <a:r>
              <a:rPr lang="de-DE" dirty="0"/>
              <a:t>Entwickler: John Resig</a:t>
            </a:r>
          </a:p>
          <a:p>
            <a:pPr>
              <a:lnSpc>
                <a:spcPct val="200000"/>
              </a:lnSpc>
            </a:pPr>
            <a:r>
              <a:rPr lang="de-DE" dirty="0"/>
              <a:t>Weiterentwicklung durch die jQuery Foundation</a:t>
            </a:r>
          </a:p>
          <a:p>
            <a:pPr>
              <a:lnSpc>
                <a:spcPct val="200000"/>
              </a:lnSpc>
            </a:pPr>
            <a:r>
              <a:rPr lang="de-DE" dirty="0"/>
              <a:t>Aktuelle Version: 3.3.1</a:t>
            </a:r>
          </a:p>
          <a:p>
            <a:pPr>
              <a:lnSpc>
                <a:spcPct val="200000"/>
              </a:lnSpc>
            </a:pPr>
            <a:endParaRPr lang="de-DE" dirty="0"/>
          </a:p>
          <a:p>
            <a:pPr>
              <a:lnSpc>
                <a:spcPct val="200000"/>
              </a:lnSpc>
            </a:pPr>
            <a:endParaRPr lang="de-DE" dirty="0"/>
          </a:p>
        </p:txBody>
      </p:sp>
      <p:sp>
        <p:nvSpPr>
          <p:cNvPr id="4" name="Foliennummernplatzhalter 3">
            <a:extLst>
              <a:ext uri="{FF2B5EF4-FFF2-40B4-BE49-F238E27FC236}">
                <a16:creationId xmlns:a16="http://schemas.microsoft.com/office/drawing/2014/main" id="{2E56D67D-50BC-46A2-8B21-D19CF884545C}"/>
              </a:ext>
            </a:extLst>
          </p:cNvPr>
          <p:cNvSpPr>
            <a:spLocks noGrp="1"/>
          </p:cNvSpPr>
          <p:nvPr>
            <p:ph type="sldNum" sz="quarter" idx="12"/>
          </p:nvPr>
        </p:nvSpPr>
        <p:spPr/>
        <p:txBody>
          <a:bodyPr/>
          <a:lstStyle/>
          <a:p>
            <a:fld id="{62F8B784-6BE8-4121-A5DD-184BF916DF1B}" type="slidenum">
              <a:rPr lang="de-DE" smtClean="0"/>
              <a:t>5</a:t>
            </a:fld>
            <a:endParaRPr lang="de-DE" dirty="0"/>
          </a:p>
        </p:txBody>
      </p:sp>
      <p:pic>
        <p:nvPicPr>
          <p:cNvPr id="5" name="Grafik 4">
            <a:extLst>
              <a:ext uri="{FF2B5EF4-FFF2-40B4-BE49-F238E27FC236}">
                <a16:creationId xmlns:a16="http://schemas.microsoft.com/office/drawing/2014/main" id="{FC7F299D-4B79-42B8-A05B-301B447E7F14}"/>
              </a:ext>
            </a:extLst>
          </p:cNvPr>
          <p:cNvPicPr>
            <a:picLocks noChangeAspect="1"/>
          </p:cNvPicPr>
          <p:nvPr/>
        </p:nvPicPr>
        <p:blipFill>
          <a:blip r:embed="rId3"/>
          <a:stretch>
            <a:fillRect/>
          </a:stretch>
        </p:blipFill>
        <p:spPr>
          <a:xfrm>
            <a:off x="6770473" y="2090738"/>
            <a:ext cx="4162425" cy="1228725"/>
          </a:xfrm>
          <a:prstGeom prst="rect">
            <a:avLst/>
          </a:prstGeom>
        </p:spPr>
      </p:pic>
    </p:spTree>
    <p:extLst>
      <p:ext uri="{BB962C8B-B14F-4D97-AF65-F5344CB8AC3E}">
        <p14:creationId xmlns:p14="http://schemas.microsoft.com/office/powerpoint/2010/main" val="310517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3FD79B-60EC-4F7D-802B-8E8739C847F7}"/>
              </a:ext>
            </a:extLst>
          </p:cNvPr>
          <p:cNvSpPr>
            <a:spLocks noGrp="1"/>
          </p:cNvSpPr>
          <p:nvPr>
            <p:ph type="title"/>
          </p:nvPr>
        </p:nvSpPr>
        <p:spPr/>
        <p:txBody>
          <a:bodyPr/>
          <a:lstStyle/>
          <a:p>
            <a:r>
              <a:rPr lang="de-DE" dirty="0"/>
              <a:t>jQuery Links</a:t>
            </a:r>
          </a:p>
        </p:txBody>
      </p:sp>
      <p:sp>
        <p:nvSpPr>
          <p:cNvPr id="3" name="Inhaltsplatzhalter 2">
            <a:extLst>
              <a:ext uri="{FF2B5EF4-FFF2-40B4-BE49-F238E27FC236}">
                <a16:creationId xmlns:a16="http://schemas.microsoft.com/office/drawing/2014/main" id="{6798305C-E8EE-4D7E-B28D-F643995FAE99}"/>
              </a:ext>
            </a:extLst>
          </p:cNvPr>
          <p:cNvSpPr>
            <a:spLocks noGrp="1"/>
          </p:cNvSpPr>
          <p:nvPr>
            <p:ph idx="1"/>
          </p:nvPr>
        </p:nvSpPr>
        <p:spPr/>
        <p:txBody>
          <a:bodyPr/>
          <a:lstStyle/>
          <a:p>
            <a:pPr>
              <a:lnSpc>
                <a:spcPct val="100000"/>
              </a:lnSpc>
            </a:pPr>
            <a:r>
              <a:rPr lang="de-DE" dirty="0"/>
              <a:t>Download:</a:t>
            </a:r>
          </a:p>
          <a:p>
            <a:pPr marL="457200" lvl="1" indent="0">
              <a:lnSpc>
                <a:spcPct val="100000"/>
              </a:lnSpc>
              <a:buNone/>
            </a:pPr>
            <a:r>
              <a:rPr lang="de-DE" dirty="0">
                <a:hlinkClick r:id="rId3"/>
              </a:rPr>
              <a:t>http://jquery.com/download/</a:t>
            </a:r>
            <a:r>
              <a:rPr lang="de-DE" dirty="0"/>
              <a:t> </a:t>
            </a:r>
          </a:p>
          <a:p>
            <a:pPr>
              <a:lnSpc>
                <a:spcPct val="100000"/>
              </a:lnSpc>
            </a:pPr>
            <a:r>
              <a:rPr lang="de-DE" dirty="0"/>
              <a:t>Dokumentation:</a:t>
            </a:r>
          </a:p>
          <a:p>
            <a:pPr marL="457200" lvl="1" indent="0">
              <a:lnSpc>
                <a:spcPct val="100000"/>
              </a:lnSpc>
              <a:buNone/>
            </a:pPr>
            <a:r>
              <a:rPr lang="de-DE" dirty="0">
                <a:hlinkClick r:id="rId4"/>
              </a:rPr>
              <a:t>https://api.jquery.com/</a:t>
            </a:r>
            <a:endParaRPr lang="de-DE" dirty="0"/>
          </a:p>
          <a:p>
            <a:pPr>
              <a:lnSpc>
                <a:spcPct val="100000"/>
              </a:lnSpc>
            </a:pPr>
            <a:r>
              <a:rPr lang="de-DE" dirty="0"/>
              <a:t>Einbinden*:</a:t>
            </a:r>
          </a:p>
          <a:p>
            <a:pPr lvl="1">
              <a:lnSpc>
                <a:spcPct val="100000"/>
              </a:lnSpc>
            </a:pPr>
            <a:r>
              <a:rPr lang="de-DE" dirty="0"/>
              <a:t>entweder file:</a:t>
            </a:r>
          </a:p>
          <a:p>
            <a:pPr marL="457200" lvl="1" indent="0">
              <a:lnSpc>
                <a:spcPct val="100000"/>
              </a:lnSpc>
              <a:buNone/>
            </a:pPr>
            <a:r>
              <a:rPr lang="de-DE" sz="2000" dirty="0">
                <a:solidFill>
                  <a:srgbClr val="F18826"/>
                </a:solidFill>
              </a:rPr>
              <a:t>&lt;script src="jquery.js" /&gt;</a:t>
            </a:r>
          </a:p>
          <a:p>
            <a:pPr lvl="1">
              <a:lnSpc>
                <a:spcPct val="100000"/>
              </a:lnSpc>
            </a:pPr>
            <a:r>
              <a:rPr lang="de-DE" dirty="0"/>
              <a:t>oder extern:</a:t>
            </a:r>
          </a:p>
          <a:p>
            <a:pPr marL="457200" lvl="1" indent="0">
              <a:lnSpc>
                <a:spcPct val="100000"/>
              </a:lnSpc>
              <a:buNone/>
            </a:pPr>
            <a:r>
              <a:rPr lang="de-DE" sz="2000" dirty="0">
                <a:solidFill>
                  <a:srgbClr val="F18826"/>
                </a:solidFill>
              </a:rPr>
              <a:t>&lt;script src="https://ajax.googleapis.com/ajax/libs/jquery/3.3.1/jquery.min.js"&gt;&lt;/script&gt;</a:t>
            </a:r>
          </a:p>
        </p:txBody>
      </p:sp>
      <p:sp>
        <p:nvSpPr>
          <p:cNvPr id="4" name="Foliennummernplatzhalter 3">
            <a:extLst>
              <a:ext uri="{FF2B5EF4-FFF2-40B4-BE49-F238E27FC236}">
                <a16:creationId xmlns:a16="http://schemas.microsoft.com/office/drawing/2014/main" id="{5FD6E123-A02A-42B2-AD2A-E777D34E7BDF}"/>
              </a:ext>
            </a:extLst>
          </p:cNvPr>
          <p:cNvSpPr>
            <a:spLocks noGrp="1"/>
          </p:cNvSpPr>
          <p:nvPr>
            <p:ph type="sldNum" sz="quarter" idx="12"/>
          </p:nvPr>
        </p:nvSpPr>
        <p:spPr/>
        <p:txBody>
          <a:bodyPr/>
          <a:lstStyle/>
          <a:p>
            <a:fld id="{62F8B784-6BE8-4121-A5DD-184BF916DF1B}" type="slidenum">
              <a:rPr lang="de-DE" smtClean="0"/>
              <a:t>6</a:t>
            </a:fld>
            <a:endParaRPr lang="de-DE" dirty="0"/>
          </a:p>
        </p:txBody>
      </p:sp>
      <p:pic>
        <p:nvPicPr>
          <p:cNvPr id="6" name="Grafik 5" descr="Aus der Cloud herunterladen">
            <a:extLst>
              <a:ext uri="{FF2B5EF4-FFF2-40B4-BE49-F238E27FC236}">
                <a16:creationId xmlns:a16="http://schemas.microsoft.com/office/drawing/2014/main" id="{E78BCBAF-A3E0-41A2-848C-C2FD115923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28821" y="1690688"/>
            <a:ext cx="3053379" cy="3053379"/>
          </a:xfrm>
          <a:prstGeom prst="rect">
            <a:avLst/>
          </a:prstGeom>
        </p:spPr>
      </p:pic>
    </p:spTree>
    <p:extLst>
      <p:ext uri="{BB962C8B-B14F-4D97-AF65-F5344CB8AC3E}">
        <p14:creationId xmlns:p14="http://schemas.microsoft.com/office/powerpoint/2010/main" val="7460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1032FC-FA96-4A48-9056-7DDAAC8D89A9}"/>
              </a:ext>
            </a:extLst>
          </p:cNvPr>
          <p:cNvSpPr>
            <a:spLocks noGrp="1"/>
          </p:cNvSpPr>
          <p:nvPr>
            <p:ph type="title"/>
          </p:nvPr>
        </p:nvSpPr>
        <p:spPr/>
        <p:txBody>
          <a:bodyPr/>
          <a:lstStyle/>
          <a:p>
            <a:r>
              <a:rPr lang="de-DE" dirty="0"/>
              <a:t>JQUERY SYNTAX</a:t>
            </a:r>
          </a:p>
        </p:txBody>
      </p:sp>
      <p:sp>
        <p:nvSpPr>
          <p:cNvPr id="3" name="Textplatzhalter 2">
            <a:extLst>
              <a:ext uri="{FF2B5EF4-FFF2-40B4-BE49-F238E27FC236}">
                <a16:creationId xmlns:a16="http://schemas.microsoft.com/office/drawing/2014/main" id="{2A3C7A9E-B5DE-4651-BB7A-CD95799EC53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82C83B0-7930-45B8-BEB5-831529216224}"/>
              </a:ext>
            </a:extLst>
          </p:cNvPr>
          <p:cNvSpPr>
            <a:spLocks noGrp="1"/>
          </p:cNvSpPr>
          <p:nvPr>
            <p:ph type="sldNum" sz="quarter" idx="12"/>
          </p:nvPr>
        </p:nvSpPr>
        <p:spPr/>
        <p:txBody>
          <a:bodyPr/>
          <a:lstStyle/>
          <a:p>
            <a:fld id="{62F8B784-6BE8-4121-A5DD-184BF916DF1B}" type="slidenum">
              <a:rPr lang="de-DE" smtClean="0"/>
              <a:t>7</a:t>
            </a:fld>
            <a:endParaRPr lang="de-DE" dirty="0"/>
          </a:p>
        </p:txBody>
      </p:sp>
    </p:spTree>
    <p:extLst>
      <p:ext uri="{BB962C8B-B14F-4D97-AF65-F5344CB8AC3E}">
        <p14:creationId xmlns:p14="http://schemas.microsoft.com/office/powerpoint/2010/main" val="188395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910AD-7A45-46C1-A79B-F1ED63A501F1}"/>
              </a:ext>
            </a:extLst>
          </p:cNvPr>
          <p:cNvSpPr>
            <a:spLocks noGrp="1"/>
          </p:cNvSpPr>
          <p:nvPr>
            <p:ph type="title"/>
          </p:nvPr>
        </p:nvSpPr>
        <p:spPr/>
        <p:txBody>
          <a:bodyPr/>
          <a:lstStyle/>
          <a:p>
            <a:r>
              <a:rPr lang="de-DE" dirty="0"/>
              <a:t>jQuery ansprechen</a:t>
            </a:r>
          </a:p>
        </p:txBody>
      </p:sp>
      <p:sp>
        <p:nvSpPr>
          <p:cNvPr id="3" name="Inhaltsplatzhalter 2">
            <a:extLst>
              <a:ext uri="{FF2B5EF4-FFF2-40B4-BE49-F238E27FC236}">
                <a16:creationId xmlns:a16="http://schemas.microsoft.com/office/drawing/2014/main" id="{FB1D8DD9-645A-4628-88D2-0AD1ACDAC639}"/>
              </a:ext>
            </a:extLst>
          </p:cNvPr>
          <p:cNvSpPr>
            <a:spLocks noGrp="1"/>
          </p:cNvSpPr>
          <p:nvPr>
            <p:ph idx="1"/>
          </p:nvPr>
        </p:nvSpPr>
        <p:spPr>
          <a:xfrm>
            <a:off x="838200" y="1825625"/>
            <a:ext cx="10515600" cy="4351338"/>
          </a:xfrm>
        </p:spPr>
        <p:txBody>
          <a:bodyPr/>
          <a:lstStyle/>
          <a:p>
            <a:pPr marL="0" indent="0">
              <a:lnSpc>
                <a:spcPct val="150000"/>
              </a:lnSpc>
              <a:buNone/>
            </a:pPr>
            <a:r>
              <a:rPr lang="de-DE" sz="3600" b="1" dirty="0">
                <a:solidFill>
                  <a:srgbClr val="F18826"/>
                </a:solidFill>
              </a:rPr>
              <a:t>$</a:t>
            </a:r>
            <a:r>
              <a:rPr lang="de-DE" sz="3600" dirty="0"/>
              <a:t> um </a:t>
            </a:r>
            <a:r>
              <a:rPr lang="de-DE" sz="3600" dirty="0">
                <a:solidFill>
                  <a:srgbClr val="F18826"/>
                </a:solidFill>
              </a:rPr>
              <a:t>jQuery </a:t>
            </a:r>
            <a:r>
              <a:rPr lang="de-DE" sz="3600" dirty="0"/>
              <a:t>aufzurufen/anzusprechen</a:t>
            </a:r>
          </a:p>
          <a:p>
            <a:pPr marL="0" indent="0">
              <a:lnSpc>
                <a:spcPct val="150000"/>
              </a:lnSpc>
              <a:buNone/>
            </a:pPr>
            <a:r>
              <a:rPr lang="de-DE" sz="3600" i="1" dirty="0">
                <a:solidFill>
                  <a:srgbClr val="F18826"/>
                </a:solidFill>
              </a:rPr>
              <a:t>(selector) </a:t>
            </a:r>
            <a:r>
              <a:rPr lang="de-DE" sz="3600" dirty="0"/>
              <a:t>um HTML-Elemente anzusprechen</a:t>
            </a:r>
          </a:p>
          <a:p>
            <a:pPr marL="0" indent="0">
              <a:lnSpc>
                <a:spcPct val="150000"/>
              </a:lnSpc>
              <a:buNone/>
            </a:pPr>
            <a:r>
              <a:rPr lang="de-DE" sz="3600" dirty="0"/>
              <a:t>eine jQuery </a:t>
            </a:r>
            <a:r>
              <a:rPr lang="de-DE" sz="3600" i="1" dirty="0">
                <a:solidFill>
                  <a:srgbClr val="F18826"/>
                </a:solidFill>
              </a:rPr>
              <a:t>action( )</a:t>
            </a:r>
            <a:r>
              <a:rPr lang="de-DE" sz="3600" dirty="0"/>
              <a:t>, die ausgeführt werden soll</a:t>
            </a:r>
          </a:p>
          <a:p>
            <a:pPr marL="0" indent="0">
              <a:buNone/>
            </a:pPr>
            <a:endParaRPr lang="de-DE" b="1" dirty="0"/>
          </a:p>
        </p:txBody>
      </p:sp>
      <p:sp>
        <p:nvSpPr>
          <p:cNvPr id="4" name="Foliennummernplatzhalter 3">
            <a:extLst>
              <a:ext uri="{FF2B5EF4-FFF2-40B4-BE49-F238E27FC236}">
                <a16:creationId xmlns:a16="http://schemas.microsoft.com/office/drawing/2014/main" id="{AF2D5001-E29B-46D1-8CC0-7077612DAC7F}"/>
              </a:ext>
            </a:extLst>
          </p:cNvPr>
          <p:cNvSpPr>
            <a:spLocks noGrp="1"/>
          </p:cNvSpPr>
          <p:nvPr>
            <p:ph type="sldNum" sz="quarter" idx="12"/>
          </p:nvPr>
        </p:nvSpPr>
        <p:spPr/>
        <p:txBody>
          <a:bodyPr/>
          <a:lstStyle/>
          <a:p>
            <a:fld id="{62F8B784-6BE8-4121-A5DD-184BF916DF1B}" type="slidenum">
              <a:rPr lang="de-DE" smtClean="0"/>
              <a:t>8</a:t>
            </a:fld>
            <a:endParaRPr lang="de-DE" dirty="0"/>
          </a:p>
        </p:txBody>
      </p:sp>
    </p:spTree>
    <p:extLst>
      <p:ext uri="{BB962C8B-B14F-4D97-AF65-F5344CB8AC3E}">
        <p14:creationId xmlns:p14="http://schemas.microsoft.com/office/powerpoint/2010/main" val="366594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33F631-A768-4CE6-9B6E-B6883423D962}"/>
              </a:ext>
            </a:extLst>
          </p:cNvPr>
          <p:cNvSpPr>
            <a:spLocks noGrp="1"/>
          </p:cNvSpPr>
          <p:nvPr>
            <p:ph type="title"/>
          </p:nvPr>
        </p:nvSpPr>
        <p:spPr/>
        <p:txBody>
          <a:bodyPr/>
          <a:lstStyle/>
          <a:p>
            <a:r>
              <a:rPr lang="de-DE" dirty="0"/>
              <a:t>Basis-Syntax</a:t>
            </a:r>
          </a:p>
        </p:txBody>
      </p:sp>
      <p:sp>
        <p:nvSpPr>
          <p:cNvPr id="4" name="Foliennummernplatzhalter 3">
            <a:extLst>
              <a:ext uri="{FF2B5EF4-FFF2-40B4-BE49-F238E27FC236}">
                <a16:creationId xmlns:a16="http://schemas.microsoft.com/office/drawing/2014/main" id="{EBD3391C-F890-4C81-B1F9-F8AB82A0DFBF}"/>
              </a:ext>
            </a:extLst>
          </p:cNvPr>
          <p:cNvSpPr>
            <a:spLocks noGrp="1"/>
          </p:cNvSpPr>
          <p:nvPr>
            <p:ph type="sldNum" sz="quarter" idx="12"/>
          </p:nvPr>
        </p:nvSpPr>
        <p:spPr/>
        <p:txBody>
          <a:bodyPr/>
          <a:lstStyle/>
          <a:p>
            <a:fld id="{62F8B784-6BE8-4121-A5DD-184BF916DF1B}" type="slidenum">
              <a:rPr lang="de-DE" smtClean="0"/>
              <a:t>9</a:t>
            </a:fld>
            <a:endParaRPr lang="de-DE" dirty="0"/>
          </a:p>
        </p:txBody>
      </p:sp>
      <p:sp>
        <p:nvSpPr>
          <p:cNvPr id="5" name="Textfeld 4">
            <a:extLst>
              <a:ext uri="{FF2B5EF4-FFF2-40B4-BE49-F238E27FC236}">
                <a16:creationId xmlns:a16="http://schemas.microsoft.com/office/drawing/2014/main" id="{172A6A00-F406-4A70-A43C-81567F1AC871}"/>
              </a:ext>
            </a:extLst>
          </p:cNvPr>
          <p:cNvSpPr txBox="1"/>
          <p:nvPr/>
        </p:nvSpPr>
        <p:spPr>
          <a:xfrm>
            <a:off x="3538369" y="2310120"/>
            <a:ext cx="4765638" cy="1046440"/>
          </a:xfrm>
          <a:prstGeom prst="rect">
            <a:avLst/>
          </a:prstGeom>
          <a:noFill/>
        </p:spPr>
        <p:txBody>
          <a:bodyPr wrap="square" rtlCol="0">
            <a:spAutoFit/>
          </a:bodyPr>
          <a:lstStyle/>
          <a:p>
            <a:r>
              <a:rPr lang="de-DE" sz="4400" b="1" dirty="0">
                <a:solidFill>
                  <a:srgbClr val="F18826"/>
                </a:solidFill>
              </a:rPr>
              <a:t>$</a:t>
            </a:r>
            <a:r>
              <a:rPr lang="de-DE" sz="4400" b="1" dirty="0"/>
              <a:t>(</a:t>
            </a:r>
            <a:r>
              <a:rPr lang="de-DE" sz="4400" b="1" i="1" dirty="0">
                <a:solidFill>
                  <a:srgbClr val="33CC33"/>
                </a:solidFill>
              </a:rPr>
              <a:t>selector</a:t>
            </a:r>
            <a:r>
              <a:rPr lang="de-DE" sz="4400" b="1" dirty="0"/>
              <a:t>).</a:t>
            </a:r>
            <a:r>
              <a:rPr lang="de-DE" sz="4400" b="1" i="1" dirty="0">
                <a:solidFill>
                  <a:srgbClr val="0868AC"/>
                </a:solidFill>
              </a:rPr>
              <a:t>action</a:t>
            </a:r>
            <a:r>
              <a:rPr lang="de-DE" sz="4400" b="1" dirty="0">
                <a:solidFill>
                  <a:srgbClr val="0868AC"/>
                </a:solidFill>
              </a:rPr>
              <a:t>()</a:t>
            </a:r>
          </a:p>
          <a:p>
            <a:endParaRPr lang="de-DE" dirty="0"/>
          </a:p>
        </p:txBody>
      </p:sp>
      <p:sp>
        <p:nvSpPr>
          <p:cNvPr id="6" name="Geschweifte Klammer rechts 5">
            <a:extLst>
              <a:ext uri="{FF2B5EF4-FFF2-40B4-BE49-F238E27FC236}">
                <a16:creationId xmlns:a16="http://schemas.microsoft.com/office/drawing/2014/main" id="{DDA84344-F85D-4A68-9322-675E14AFE7BF}"/>
              </a:ext>
            </a:extLst>
          </p:cNvPr>
          <p:cNvSpPr/>
          <p:nvPr/>
        </p:nvSpPr>
        <p:spPr>
          <a:xfrm rot="5400000">
            <a:off x="3643256" y="3058036"/>
            <a:ext cx="193637" cy="403412"/>
          </a:xfrm>
          <a:prstGeom prst="righ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de-DE" dirty="0"/>
          </a:p>
        </p:txBody>
      </p:sp>
      <p:sp>
        <p:nvSpPr>
          <p:cNvPr id="7" name="Textfeld 6">
            <a:extLst>
              <a:ext uri="{FF2B5EF4-FFF2-40B4-BE49-F238E27FC236}">
                <a16:creationId xmlns:a16="http://schemas.microsoft.com/office/drawing/2014/main" id="{296058D2-37E8-4D39-8E94-D1100163AB81}"/>
              </a:ext>
            </a:extLst>
          </p:cNvPr>
          <p:cNvSpPr txBox="1"/>
          <p:nvPr/>
        </p:nvSpPr>
        <p:spPr>
          <a:xfrm>
            <a:off x="838200" y="3491497"/>
            <a:ext cx="3334871" cy="523220"/>
          </a:xfrm>
          <a:prstGeom prst="rect">
            <a:avLst/>
          </a:prstGeom>
          <a:noFill/>
        </p:spPr>
        <p:txBody>
          <a:bodyPr wrap="square" rtlCol="0">
            <a:spAutoFit/>
          </a:bodyPr>
          <a:lstStyle/>
          <a:p>
            <a:r>
              <a:rPr lang="de-DE" sz="2800" dirty="0">
                <a:solidFill>
                  <a:srgbClr val="F18826"/>
                </a:solidFill>
              </a:rPr>
              <a:t>„jetzt kommt jQuery“</a:t>
            </a:r>
          </a:p>
        </p:txBody>
      </p:sp>
      <p:sp>
        <p:nvSpPr>
          <p:cNvPr id="8" name="Geschweifte Klammer rechts 7">
            <a:extLst>
              <a:ext uri="{FF2B5EF4-FFF2-40B4-BE49-F238E27FC236}">
                <a16:creationId xmlns:a16="http://schemas.microsoft.com/office/drawing/2014/main" id="{33753BBD-CA40-4E1F-BD54-69A58A90F38E}"/>
              </a:ext>
            </a:extLst>
          </p:cNvPr>
          <p:cNvSpPr/>
          <p:nvPr/>
        </p:nvSpPr>
        <p:spPr>
          <a:xfrm rot="5400000">
            <a:off x="6918275" y="2460770"/>
            <a:ext cx="328575" cy="1732884"/>
          </a:xfrm>
          <a:prstGeom prst="rightBrace">
            <a:avLst>
              <a:gd name="adj1" fmla="val 19478"/>
              <a:gd name="adj2" fmla="val 50000"/>
            </a:avLst>
          </a:prstGeom>
          <a:ln w="28575">
            <a:solidFill>
              <a:srgbClr val="0868AC"/>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de-DE" dirty="0">
              <a:solidFill>
                <a:srgbClr val="33CC33"/>
              </a:solidFill>
            </a:endParaRPr>
          </a:p>
        </p:txBody>
      </p:sp>
      <p:sp>
        <p:nvSpPr>
          <p:cNvPr id="9" name="Textfeld 8">
            <a:extLst>
              <a:ext uri="{FF2B5EF4-FFF2-40B4-BE49-F238E27FC236}">
                <a16:creationId xmlns:a16="http://schemas.microsoft.com/office/drawing/2014/main" id="{D053B5DF-6234-4933-85D4-C8E0A0120DF9}"/>
              </a:ext>
            </a:extLst>
          </p:cNvPr>
          <p:cNvSpPr txBox="1"/>
          <p:nvPr/>
        </p:nvSpPr>
        <p:spPr>
          <a:xfrm>
            <a:off x="3538368" y="4399770"/>
            <a:ext cx="3306186" cy="954107"/>
          </a:xfrm>
          <a:prstGeom prst="rect">
            <a:avLst/>
          </a:prstGeom>
          <a:noFill/>
        </p:spPr>
        <p:txBody>
          <a:bodyPr wrap="square" rtlCol="0">
            <a:spAutoFit/>
          </a:bodyPr>
          <a:lstStyle/>
          <a:p>
            <a:pPr algn="ctr"/>
            <a:r>
              <a:rPr lang="de-DE" sz="2800" dirty="0">
                <a:solidFill>
                  <a:srgbClr val="33CC33"/>
                </a:solidFill>
              </a:rPr>
              <a:t>wählt ein bestimmtes Element aus</a:t>
            </a:r>
          </a:p>
        </p:txBody>
      </p:sp>
      <p:sp>
        <p:nvSpPr>
          <p:cNvPr id="10" name="Geschweifte Klammer rechts 9">
            <a:extLst>
              <a:ext uri="{FF2B5EF4-FFF2-40B4-BE49-F238E27FC236}">
                <a16:creationId xmlns:a16="http://schemas.microsoft.com/office/drawing/2014/main" id="{A6842CB5-9CC8-4514-B9C3-390343E9F234}"/>
              </a:ext>
            </a:extLst>
          </p:cNvPr>
          <p:cNvSpPr/>
          <p:nvPr/>
        </p:nvSpPr>
        <p:spPr>
          <a:xfrm rot="5400000">
            <a:off x="4544332" y="2785842"/>
            <a:ext cx="965241" cy="1794735"/>
          </a:xfrm>
          <a:prstGeom prst="rightBrace">
            <a:avLst/>
          </a:prstGeom>
          <a:ln w="28575">
            <a:solidFill>
              <a:srgbClr val="33CC33"/>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de-DE" dirty="0">
              <a:solidFill>
                <a:srgbClr val="33CC33"/>
              </a:solidFill>
            </a:endParaRPr>
          </a:p>
        </p:txBody>
      </p:sp>
      <p:sp>
        <p:nvSpPr>
          <p:cNvPr id="11" name="Textfeld 10">
            <a:extLst>
              <a:ext uri="{FF2B5EF4-FFF2-40B4-BE49-F238E27FC236}">
                <a16:creationId xmlns:a16="http://schemas.microsoft.com/office/drawing/2014/main" id="{5E70E742-07AB-48A6-9E2D-C5B7A2386AB3}"/>
              </a:ext>
            </a:extLst>
          </p:cNvPr>
          <p:cNvSpPr txBox="1"/>
          <p:nvPr/>
        </p:nvSpPr>
        <p:spPr>
          <a:xfrm>
            <a:off x="6551406" y="3535947"/>
            <a:ext cx="5061474" cy="523220"/>
          </a:xfrm>
          <a:prstGeom prst="rect">
            <a:avLst/>
          </a:prstGeom>
          <a:noFill/>
        </p:spPr>
        <p:txBody>
          <a:bodyPr wrap="square" rtlCol="0">
            <a:spAutoFit/>
          </a:bodyPr>
          <a:lstStyle/>
          <a:p>
            <a:r>
              <a:rPr lang="de-DE" sz="2800" dirty="0">
                <a:solidFill>
                  <a:srgbClr val="0868AC"/>
                </a:solidFill>
              </a:rPr>
              <a:t>führt eine jQuery-Anweisung aus</a:t>
            </a:r>
          </a:p>
        </p:txBody>
      </p:sp>
    </p:spTree>
    <p:extLst>
      <p:ext uri="{BB962C8B-B14F-4D97-AF65-F5344CB8AC3E}">
        <p14:creationId xmlns:p14="http://schemas.microsoft.com/office/powerpoint/2010/main" val="1085872264"/>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0FCE38E0-BE17-4927-848D-0B16C397779F}" vid="{49664A67-B900-4707-9FE5-93DE7D07D5A7}"/>
    </a:ext>
  </a:extLst>
</a:theme>
</file>

<file path=ppt/theme/theme2.xml><?xml version="1.0" encoding="utf-8"?>
<a:theme xmlns:a="http://schemas.openxmlformats.org/drawingml/2006/main" name="1_Präsentationsvorlage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4" id="{96C2DDE4-58EC-4188-8E6E-5D2CF000F109}" vid="{9114362B-4C33-4B9C-937C-DB0FA525CEE1}"/>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DesignPPEDV</Template>
  <TotalTime>0</TotalTime>
  <Words>2945</Words>
  <Application>Microsoft Office PowerPoint</Application>
  <PresentationFormat>Breitbild</PresentationFormat>
  <Paragraphs>507</Paragraphs>
  <Slides>43</Slides>
  <Notes>30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43</vt:i4>
      </vt:variant>
    </vt:vector>
  </HeadingPairs>
  <TitlesOfParts>
    <vt:vector size="50" baseType="lpstr">
      <vt:lpstr>&amp;quot</vt:lpstr>
      <vt:lpstr>Arial</vt:lpstr>
      <vt:lpstr>Calibri</vt:lpstr>
      <vt:lpstr>Calibri Light</vt:lpstr>
      <vt:lpstr>Wingdings</vt:lpstr>
      <vt:lpstr>Design1</vt:lpstr>
      <vt:lpstr>1_Präsentationsvorlage2016</vt:lpstr>
      <vt:lpstr>Agenda</vt:lpstr>
      <vt:lpstr>TEIL 1</vt:lpstr>
      <vt:lpstr>JQUERY VORBEREITUNG</vt:lpstr>
      <vt:lpstr>Was ist jQuery?</vt:lpstr>
      <vt:lpstr>Geschichtliches</vt:lpstr>
      <vt:lpstr>jQuery Links</vt:lpstr>
      <vt:lpstr>JQUERY SYNTAX</vt:lpstr>
      <vt:lpstr>jQuery ansprechen</vt:lpstr>
      <vt:lpstr>Basis-Syntax</vt:lpstr>
      <vt:lpstr>document ready function</vt:lpstr>
      <vt:lpstr>JQUERY SELEKTOREN</vt:lpstr>
      <vt:lpstr>Selektoren</vt:lpstr>
      <vt:lpstr>Basis-, Attribut- und Form-Selektoren</vt:lpstr>
      <vt:lpstr>JQUERY METHODEN</vt:lpstr>
      <vt:lpstr>$.fn &amp; $ methods (out of agenda)</vt:lpstr>
      <vt:lpstr>Getters &amp; Setters</vt:lpstr>
      <vt:lpstr>Methoden zur DOM Manipulation (1)</vt:lpstr>
      <vt:lpstr>Methoden zur DOM Manipulation (2)</vt:lpstr>
      <vt:lpstr>JQUERY EVENTS</vt:lpstr>
      <vt:lpstr>Mouse-Events</vt:lpstr>
      <vt:lpstr>Keyboard-Events</vt:lpstr>
      <vt:lpstr>Formular-Events</vt:lpstr>
      <vt:lpstr>JQUERY EFFEKTE</vt:lpstr>
      <vt:lpstr>Effekte</vt:lpstr>
      <vt:lpstr>jQuery UI</vt:lpstr>
      <vt:lpstr>jQuery UI Vorstellung</vt:lpstr>
      <vt:lpstr>Alternativen</vt:lpstr>
      <vt:lpstr>jQuery mobile</vt:lpstr>
      <vt:lpstr>Was ist jQuery mobile?</vt:lpstr>
      <vt:lpstr>Features</vt:lpstr>
      <vt:lpstr>Was ist jQuery mobile NICHT?</vt:lpstr>
      <vt:lpstr>Links</vt:lpstr>
      <vt:lpstr>Browser Support</vt:lpstr>
      <vt:lpstr>Testen</vt:lpstr>
      <vt:lpstr>jQuery mobile einbinden</vt:lpstr>
      <vt:lpstr>Basis-Template &lt;head&gt;</vt:lpstr>
      <vt:lpstr>Basis-Template &lt;body&gt;</vt:lpstr>
      <vt:lpstr>data-role Übersicht</vt:lpstr>
      <vt:lpstr>Ablauf</vt:lpstr>
      <vt:lpstr>Multi-Page Struktur</vt:lpstr>
      <vt:lpstr>Seitentitel</vt:lpstr>
      <vt:lpstr>Themes 1/2</vt:lpstr>
      <vt:lpstr>Themes 2/2 Theme-Roller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Leonard Hlavin</dc:creator>
  <cp:lastModifiedBy>Vadzim Naumchyk</cp:lastModifiedBy>
  <cp:revision>111</cp:revision>
  <dcterms:created xsi:type="dcterms:W3CDTF">2017-12-22T08:46:05Z</dcterms:created>
  <dcterms:modified xsi:type="dcterms:W3CDTF">2019-03-26T19:57:48Z</dcterms:modified>
</cp:coreProperties>
</file>