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78"/>
  </p:notesMasterIdLst>
  <p:sldIdLst>
    <p:sldId id="512" r:id="rId6"/>
    <p:sldId id="539" r:id="rId7"/>
    <p:sldId id="531" r:id="rId8"/>
    <p:sldId id="502" r:id="rId9"/>
    <p:sldId id="262" r:id="rId10"/>
    <p:sldId id="321" r:id="rId11"/>
    <p:sldId id="526" r:id="rId12"/>
    <p:sldId id="540" r:id="rId13"/>
    <p:sldId id="501" r:id="rId14"/>
    <p:sldId id="279" r:id="rId15"/>
    <p:sldId id="527" r:id="rId16"/>
    <p:sldId id="528" r:id="rId17"/>
    <p:sldId id="529" r:id="rId18"/>
    <p:sldId id="266" r:id="rId19"/>
    <p:sldId id="530" r:id="rId20"/>
    <p:sldId id="268" r:id="rId21"/>
    <p:sldId id="497" r:id="rId22"/>
    <p:sldId id="498" r:id="rId23"/>
    <p:sldId id="330" r:id="rId24"/>
    <p:sldId id="500" r:id="rId25"/>
    <p:sldId id="474" r:id="rId26"/>
    <p:sldId id="475" r:id="rId27"/>
    <p:sldId id="361" r:id="rId28"/>
    <p:sldId id="525" r:id="rId29"/>
    <p:sldId id="362" r:id="rId30"/>
    <p:sldId id="363" r:id="rId31"/>
    <p:sldId id="364" r:id="rId32"/>
    <p:sldId id="365" r:id="rId33"/>
    <p:sldId id="477" r:id="rId34"/>
    <p:sldId id="437" r:id="rId35"/>
    <p:sldId id="366" r:id="rId36"/>
    <p:sldId id="289" r:id="rId37"/>
    <p:sldId id="360" r:id="rId38"/>
    <p:sldId id="277" r:id="rId39"/>
    <p:sldId id="545" r:id="rId40"/>
    <p:sldId id="378" r:id="rId41"/>
    <p:sldId id="494" r:id="rId42"/>
    <p:sldId id="319" r:id="rId43"/>
    <p:sldId id="524" r:id="rId44"/>
    <p:sldId id="447" r:id="rId45"/>
    <p:sldId id="481" r:id="rId46"/>
    <p:sldId id="560" r:id="rId47"/>
    <p:sldId id="562" r:id="rId48"/>
    <p:sldId id="561" r:id="rId49"/>
    <p:sldId id="320" r:id="rId50"/>
    <p:sldId id="260" r:id="rId51"/>
    <p:sldId id="325" r:id="rId52"/>
    <p:sldId id="276" r:id="rId53"/>
    <p:sldId id="547" r:id="rId54"/>
    <p:sldId id="495" r:id="rId55"/>
    <p:sldId id="324" r:id="rId56"/>
    <p:sldId id="513" r:id="rId57"/>
    <p:sldId id="323" r:id="rId58"/>
    <p:sldId id="322" r:id="rId59"/>
    <p:sldId id="516" r:id="rId60"/>
    <p:sldId id="514" r:id="rId61"/>
    <p:sldId id="517" r:id="rId62"/>
    <p:sldId id="515" r:id="rId63"/>
    <p:sldId id="442" r:id="rId64"/>
    <p:sldId id="440" r:id="rId65"/>
    <p:sldId id="441" r:id="rId66"/>
    <p:sldId id="439" r:id="rId67"/>
    <p:sldId id="452" r:id="rId68"/>
    <p:sldId id="451" r:id="rId69"/>
    <p:sldId id="460" r:id="rId70"/>
    <p:sldId id="258" r:id="rId71"/>
    <p:sldId id="465" r:id="rId72"/>
    <p:sldId id="470" r:id="rId73"/>
    <p:sldId id="542" r:id="rId74"/>
    <p:sldId id="469" r:id="rId75"/>
    <p:sldId id="467" r:id="rId76"/>
    <p:sldId id="468" r:id="rId77"/>
    <p:sldId id="466" r:id="rId78"/>
    <p:sldId id="331" r:id="rId79"/>
    <p:sldId id="476" r:id="rId80"/>
    <p:sldId id="510" r:id="rId81"/>
    <p:sldId id="478" r:id="rId82"/>
    <p:sldId id="333" r:id="rId83"/>
    <p:sldId id="443" r:id="rId84"/>
    <p:sldId id="491" r:id="rId85"/>
    <p:sldId id="368" r:id="rId86"/>
    <p:sldId id="369" r:id="rId87"/>
    <p:sldId id="370" r:id="rId88"/>
    <p:sldId id="492" r:id="rId89"/>
    <p:sldId id="371" r:id="rId90"/>
    <p:sldId id="533" r:id="rId91"/>
    <p:sldId id="532" r:id="rId92"/>
    <p:sldId id="490" r:id="rId93"/>
    <p:sldId id="332" r:id="rId94"/>
    <p:sldId id="427" r:id="rId95"/>
    <p:sldId id="462" r:id="rId96"/>
    <p:sldId id="463" r:id="rId97"/>
    <p:sldId id="464" r:id="rId98"/>
    <p:sldId id="519" r:id="rId99"/>
    <p:sldId id="520" r:id="rId100"/>
    <p:sldId id="430" r:id="rId101"/>
    <p:sldId id="541" r:id="rId102"/>
    <p:sldId id="272" r:id="rId103"/>
    <p:sldId id="523" r:id="rId104"/>
    <p:sldId id="273" r:id="rId105"/>
    <p:sldId id="521" r:id="rId106"/>
    <p:sldId id="522" r:id="rId107"/>
    <p:sldId id="511" r:id="rId108"/>
    <p:sldId id="493" r:id="rId109"/>
    <p:sldId id="271" r:id="rId110"/>
    <p:sldId id="425" r:id="rId111"/>
    <p:sldId id="400" r:id="rId112"/>
    <p:sldId id="401" r:id="rId113"/>
    <p:sldId id="402" r:id="rId114"/>
    <p:sldId id="403" r:id="rId115"/>
    <p:sldId id="404" r:id="rId116"/>
    <p:sldId id="405" r:id="rId117"/>
    <p:sldId id="406" r:id="rId118"/>
    <p:sldId id="518" r:id="rId119"/>
    <p:sldId id="428" r:id="rId120"/>
    <p:sldId id="384" r:id="rId121"/>
    <p:sldId id="380" r:id="rId122"/>
    <p:sldId id="546" r:id="rId123"/>
    <p:sldId id="503" r:id="rId124"/>
    <p:sldId id="270" r:id="rId125"/>
    <p:sldId id="504" r:id="rId126"/>
    <p:sldId id="267" r:id="rId127"/>
    <p:sldId id="275" r:id="rId128"/>
    <p:sldId id="505" r:id="rId129"/>
    <p:sldId id="377" r:id="rId130"/>
    <p:sldId id="293" r:id="rId131"/>
    <p:sldId id="506" r:id="rId132"/>
    <p:sldId id="535" r:id="rId133"/>
    <p:sldId id="294" r:id="rId134"/>
    <p:sldId id="263" r:id="rId135"/>
    <p:sldId id="264" r:id="rId136"/>
    <p:sldId id="295" r:id="rId137"/>
    <p:sldId id="296" r:id="rId138"/>
    <p:sldId id="297" r:id="rId139"/>
    <p:sldId id="298" r:id="rId140"/>
    <p:sldId id="299" r:id="rId141"/>
    <p:sldId id="383" r:id="rId142"/>
    <p:sldId id="382" r:id="rId143"/>
    <p:sldId id="301" r:id="rId144"/>
    <p:sldId id="259" r:id="rId145"/>
    <p:sldId id="507" r:id="rId146"/>
    <p:sldId id="302" r:id="rId147"/>
    <p:sldId id="508" r:id="rId148"/>
    <p:sldId id="372" r:id="rId149"/>
    <p:sldId id="307" r:id="rId150"/>
    <p:sldId id="308" r:id="rId151"/>
    <p:sldId id="374" r:id="rId152"/>
    <p:sldId id="367" r:id="rId153"/>
    <p:sldId id="536" r:id="rId154"/>
    <p:sldId id="288" r:id="rId155"/>
    <p:sldId id="381" r:id="rId156"/>
    <p:sldId id="537" r:id="rId157"/>
    <p:sldId id="261" r:id="rId158"/>
    <p:sldId id="290" r:id="rId159"/>
    <p:sldId id="257" r:id="rId160"/>
    <p:sldId id="538" r:id="rId161"/>
    <p:sldId id="269" r:id="rId162"/>
    <p:sldId id="489" r:id="rId163"/>
    <p:sldId id="555" r:id="rId164"/>
    <p:sldId id="557" r:id="rId165"/>
    <p:sldId id="543" r:id="rId166"/>
    <p:sldId id="544" r:id="rId167"/>
    <p:sldId id="548" r:id="rId168"/>
    <p:sldId id="549" r:id="rId169"/>
    <p:sldId id="551" r:id="rId170"/>
    <p:sldId id="550" r:id="rId171"/>
    <p:sldId id="558" r:id="rId172"/>
    <p:sldId id="559" r:id="rId173"/>
    <p:sldId id="553" r:id="rId174"/>
    <p:sldId id="554" r:id="rId175"/>
    <p:sldId id="484" r:id="rId176"/>
    <p:sldId id="556" r:id="rId17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Zusammenfassungsabschnitt" id="{158568BC-FA48-428E-A4F8-CD49AC431E85}">
          <p14:sldIdLst>
            <p14:sldId id="512"/>
          </p14:sldIdLst>
        </p14:section>
        <p14:section name="GETTING STARTED" id="{8C67F011-E153-4B48-B9EC-445C00F92C25}">
          <p14:sldIdLst>
            <p14:sldId id="539"/>
            <p14:sldId id="531"/>
            <p14:sldId id="502"/>
            <p14:sldId id="262"/>
            <p14:sldId id="321"/>
            <p14:sldId id="526"/>
            <p14:sldId id="540"/>
          </p14:sldIdLst>
        </p14:section>
        <p14:section name="CSS einbinden" id="{6E42EC2C-FE2F-4B09-B868-42BA45EDDEE7}">
          <p14:sldIdLst>
            <p14:sldId id="501"/>
            <p14:sldId id="279"/>
            <p14:sldId id="527"/>
            <p14:sldId id="528"/>
            <p14:sldId id="529"/>
            <p14:sldId id="266"/>
            <p14:sldId id="530"/>
            <p14:sldId id="268"/>
            <p14:sldId id="497"/>
            <p14:sldId id="498"/>
            <p14:sldId id="330"/>
            <p14:sldId id="500"/>
          </p14:sldIdLst>
        </p14:section>
        <p14:section name="CSS DISPLAY PROPERTY" id="{256D3721-D0CF-4124-91AC-41B028B95238}">
          <p14:sldIdLst>
            <p14:sldId id="474"/>
            <p14:sldId id="475"/>
          </p14:sldIdLst>
        </p14:section>
        <p14:section name="DISPLAY: BLOCK / DISPLAY: INLINE" id="{5BF9D9A9-3194-451F-9E6E-A148AE3EE568}">
          <p14:sldIdLst>
            <p14:sldId id="361"/>
            <p14:sldId id="525"/>
            <p14:sldId id="362"/>
            <p14:sldId id="363"/>
            <p14:sldId id="364"/>
            <p14:sldId id="365"/>
            <p14:sldId id="477"/>
            <p14:sldId id="437"/>
          </p14:sldIdLst>
        </p14:section>
        <p14:section name="CSS UNITS" id="{3AD00F07-0E1A-4B3A-A70C-E16C4B3F7A6D}">
          <p14:sldIdLst>
            <p14:sldId id="366"/>
            <p14:sldId id="289"/>
            <p14:sldId id="360"/>
            <p14:sldId id="277"/>
            <p14:sldId id="545"/>
            <p14:sldId id="378"/>
          </p14:sldIdLst>
        </p14:section>
        <p14:section name="CSS BOX MODEL" id="{D50A6B64-7E26-499E-8C36-435B3D97185E}">
          <p14:sldIdLst>
            <p14:sldId id="494"/>
            <p14:sldId id="319"/>
            <p14:sldId id="524"/>
            <p14:sldId id="447"/>
            <p14:sldId id="481"/>
          </p14:sldIdLst>
        </p14:section>
        <p14:section name="BORDER &amp; OUTLINE" id="{4B136342-B73D-4035-AABB-F5922B9868F7}">
          <p14:sldIdLst>
            <p14:sldId id="560"/>
            <p14:sldId id="562"/>
            <p14:sldId id="561"/>
          </p14:sldIdLst>
        </p14:section>
        <p14:section name="CSS SELECTORS" id="{917BE67E-9B1A-48E4-AA4D-4DC686FFAF8B}">
          <p14:sldIdLst>
            <p14:sldId id="320"/>
            <p14:sldId id="260"/>
            <p14:sldId id="325"/>
            <p14:sldId id="276"/>
            <p14:sldId id="547"/>
          </p14:sldIdLst>
        </p14:section>
        <p14:section name="CSS PSEUDO SELECTORS" id="{9934C9DB-97AF-4583-A78F-C60A70EE4675}">
          <p14:sldIdLst>
            <p14:sldId id="495"/>
            <p14:sldId id="324"/>
            <p14:sldId id="513"/>
            <p14:sldId id="323"/>
            <p14:sldId id="322"/>
            <p14:sldId id="516"/>
            <p14:sldId id="514"/>
            <p14:sldId id="517"/>
            <p14:sldId id="515"/>
            <p14:sldId id="442"/>
          </p14:sldIdLst>
        </p14:section>
        <p14:section name="Blöcke nebeneinander setzen" id="{B8AF9FAF-E6F1-4884-9ECC-0E5CC8F59AE6}">
          <p14:sldIdLst>
            <p14:sldId id="440"/>
            <p14:sldId id="441"/>
          </p14:sldIdLst>
        </p14:section>
        <p14:section name="Floating position" id="{1E031DC6-D859-44A6-A86C-6950D5B5D3FC}">
          <p14:sldIdLst>
            <p14:sldId id="439"/>
            <p14:sldId id="452"/>
            <p14:sldId id="451"/>
            <p14:sldId id="460"/>
            <p14:sldId id="258"/>
            <p14:sldId id="465"/>
          </p14:sldIdLst>
        </p14:section>
        <p14:section name="CSS FUNCTIONS" id="{5574F84E-8010-4963-BD39-3EBC3894047E}">
          <p14:sldIdLst>
            <p14:sldId id="470"/>
            <p14:sldId id="542"/>
            <p14:sldId id="469"/>
          </p14:sldIdLst>
        </p14:section>
        <p14:section name="Colors" id="{4590D5B9-E662-4D22-ACD5-1C8957BD68D7}">
          <p14:sldIdLst>
            <p14:sldId id="467"/>
            <p14:sldId id="468"/>
            <p14:sldId id="466"/>
            <p14:sldId id="331"/>
            <p14:sldId id="476"/>
            <p14:sldId id="510"/>
            <p14:sldId id="478"/>
            <p14:sldId id="333"/>
            <p14:sldId id="443"/>
          </p14:sldIdLst>
        </p14:section>
        <p14:section name="Cascade" id="{6D153480-41A9-4A6D-8BFA-8415E93440BE}">
          <p14:sldIdLst>
            <p14:sldId id="491"/>
            <p14:sldId id="368"/>
            <p14:sldId id="369"/>
            <p14:sldId id="370"/>
          </p14:sldIdLst>
        </p14:section>
        <p14:section name="Specificity" id="{1E38B3B9-F2F4-44C4-A7CC-8109BAA69DD6}">
          <p14:sldIdLst>
            <p14:sldId id="492"/>
            <p14:sldId id="371"/>
            <p14:sldId id="533"/>
            <p14:sldId id="532"/>
          </p14:sldIdLst>
        </p14:section>
        <p14:section name="Vendor Präfixe" id="{8FC2A82F-870E-4F8A-9D89-229551EA7125}">
          <p14:sldIdLst>
            <p14:sldId id="490"/>
            <p14:sldId id="332"/>
            <p14:sldId id="427"/>
          </p14:sldIdLst>
        </p14:section>
        <p14:section name="CSS transform" id="{C859DF5C-CBBB-4743-BCCA-777A961D7D13}">
          <p14:sldIdLst>
            <p14:sldId id="462"/>
            <p14:sldId id="463"/>
            <p14:sldId id="464"/>
          </p14:sldIdLst>
        </p14:section>
        <p14:section name="CSS at-rules" id="{C6D4D3E5-9A1D-454E-A397-35F532E0EA0D}">
          <p14:sldIdLst>
            <p14:sldId id="519"/>
            <p14:sldId id="520"/>
          </p14:sldIdLst>
        </p14:section>
        <p14:section name="CSS animation" id="{C9C1D179-5A1F-4AD1-9700-12974D3CF04D}">
          <p14:sldIdLst>
            <p14:sldId id="430"/>
            <p14:sldId id="541"/>
            <p14:sldId id="272"/>
            <p14:sldId id="523"/>
            <p14:sldId id="273"/>
            <p14:sldId id="521"/>
            <p14:sldId id="522"/>
            <p14:sldId id="511"/>
          </p14:sldIdLst>
        </p14:section>
        <p14:section name="CSS transitions" id="{D5974715-1853-4782-A33D-A68DF8C7CFF0}">
          <p14:sldIdLst>
            <p14:sldId id="493"/>
            <p14:sldId id="271"/>
            <p14:sldId id="425"/>
          </p14:sldIdLst>
        </p14:section>
        <p14:section name="Positionierung" id="{5A502AFF-519E-4DC0-BD08-F63CCD79599D}">
          <p14:sldIdLst>
            <p14:sldId id="400"/>
            <p14:sldId id="401"/>
            <p14:sldId id="402"/>
            <p14:sldId id="403"/>
            <p14:sldId id="404"/>
            <p14:sldId id="405"/>
            <p14:sldId id="406"/>
            <p14:sldId id="518"/>
            <p14:sldId id="428"/>
          </p14:sldIdLst>
        </p14:section>
        <p14:section name="CSS FONTS" id="{5353E21C-1687-4BB6-A919-43B5F728708F}">
          <p14:sldIdLst>
            <p14:sldId id="384"/>
            <p14:sldId id="380"/>
            <p14:sldId id="546"/>
          </p14:sldIdLst>
        </p14:section>
        <p14:section name="Media query" id="{148A34B7-74D8-4065-B2C7-0DAA5CF26865}">
          <p14:sldIdLst>
            <p14:sldId id="503"/>
            <p14:sldId id="270"/>
            <p14:sldId id="504"/>
            <p14:sldId id="267"/>
            <p14:sldId id="275"/>
            <p14:sldId id="505"/>
            <p14:sldId id="377"/>
          </p14:sldIdLst>
        </p14:section>
        <p14:section name="Column Count" id="{B102F1DF-3E86-4042-9684-B24157847A69}">
          <p14:sldIdLst>
            <p14:sldId id="293"/>
            <p14:sldId id="506"/>
            <p14:sldId id="535"/>
          </p14:sldIdLst>
        </p14:section>
        <p14:section name="CSS Grid" id="{2C6A3ABE-337D-4321-BF04-24C04CA18DF1}">
          <p14:sldIdLst>
            <p14:sldId id="294"/>
            <p14:sldId id="263"/>
            <p14:sldId id="264"/>
            <p14:sldId id="295"/>
            <p14:sldId id="296"/>
            <p14:sldId id="297"/>
            <p14:sldId id="298"/>
            <p14:sldId id="299"/>
            <p14:sldId id="383"/>
            <p14:sldId id="382"/>
          </p14:sldIdLst>
        </p14:section>
        <p14:section name="Flexbox" id="{7243E475-431E-4D14-9C84-6D2E5DB78D86}">
          <p14:sldIdLst>
            <p14:sldId id="301"/>
            <p14:sldId id="259"/>
            <p14:sldId id="507"/>
            <p14:sldId id="302"/>
            <p14:sldId id="508"/>
          </p14:sldIdLst>
        </p14:section>
        <p14:section name="Background Image" id="{7F9F0794-302C-4E57-A19B-0E9AB688075B}">
          <p14:sldIdLst>
            <p14:sldId id="372"/>
            <p14:sldId id="307"/>
            <p14:sldId id="308"/>
            <p14:sldId id="374"/>
          </p14:sldIdLst>
        </p14:section>
        <p14:section name="LAYOUT" id="{97143314-5CFB-4931-AE33-46EA1DCD079B}">
          <p14:sldIdLst>
            <p14:sldId id="367"/>
            <p14:sldId id="536"/>
            <p14:sldId id="288"/>
            <p14:sldId id="381"/>
            <p14:sldId id="537"/>
            <p14:sldId id="261"/>
            <p14:sldId id="290"/>
            <p14:sldId id="257"/>
            <p14:sldId id="538"/>
            <p14:sldId id="269"/>
            <p14:sldId id="489"/>
            <p14:sldId id="555"/>
            <p14:sldId id="557"/>
          </p14:sldIdLst>
        </p14:section>
        <p14:section name="CSS ENTITIES" id="{0A42B78A-1126-4EF0-8670-4348BF25063D}">
          <p14:sldIdLst>
            <p14:sldId id="543"/>
            <p14:sldId id="544"/>
          </p14:sldIdLst>
        </p14:section>
        <p14:section name="QUIRKS MODE" id="{68E48F91-DF61-49D8-B746-51F6E7ABF341}">
          <p14:sldIdLst>
            <p14:sldId id="548"/>
            <p14:sldId id="549"/>
          </p14:sldIdLst>
        </p14:section>
        <p14:section name="SCROLLING" id="{2E30F237-13E0-431A-AC76-3949356AC592}">
          <p14:sldIdLst>
            <p14:sldId id="551"/>
            <p14:sldId id="550"/>
          </p14:sldIdLst>
        </p14:section>
        <p14:section name="SASS" id="{07B94ADB-ADAC-4DFC-AEA1-3D6CAAC8C4A2}">
          <p14:sldIdLst>
            <p14:sldId id="558"/>
          </p14:sldIdLst>
        </p14:section>
        <p14:section name="LESS" id="{FD7E9B06-ED1E-4FC8-A702-40CAF8D0A29D}">
          <p14:sldIdLst>
            <p14:sldId id="559"/>
          </p14:sldIdLst>
        </p14:section>
        <p14:section name="CSS HISTORY" id="{EB21A7ED-8C0D-4F50-A8C3-8BB7E067956D}">
          <p14:sldIdLst>
            <p14:sldId id="553"/>
          </p14:sldIdLst>
        </p14:section>
        <p14:section name="CSS COMMUNITY" id="{179127A4-D837-4DAF-85EB-94963BE1EA00}">
          <p14:sldIdLst>
            <p14:sldId id="554"/>
            <p14:sldId id="484"/>
            <p14:sldId id="55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79826" autoAdjust="0"/>
  </p:normalViewPr>
  <p:slideViewPr>
    <p:cSldViewPr snapToGrid="0" showGuides="1">
      <p:cViewPr varScale="1">
        <p:scale>
          <a:sx n="57" d="100"/>
          <a:sy n="57" d="100"/>
        </p:scale>
        <p:origin x="1128" y="78"/>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4" Type="http://schemas.openxmlformats.org/officeDocument/2006/relationships/customXml" Target="../customXml/item4.xml"/><Relationship Id="rId9" Type="http://schemas.openxmlformats.org/officeDocument/2006/relationships/slide" Target="slides/slide4.xml"/><Relationship Id="rId172" Type="http://schemas.openxmlformats.org/officeDocument/2006/relationships/slide" Target="slides/slide167.xml"/><Relationship Id="rId180" Type="http://schemas.openxmlformats.org/officeDocument/2006/relationships/viewProps" Target="viewProp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notesMaster" Target="notesMasters/notesMaster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919E9-4914-4892-83BF-6B1B8AEE0A42}" type="datetimeFigureOut">
              <a:rPr lang="de-DE" smtClean="0"/>
              <a:t>30.07.2019</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D0FE-AF74-4FB3-A5AC-0FE84BBFBA7E}" type="slidenum">
              <a:rPr lang="de-DE" smtClean="0"/>
              <a:t>‹Nr.›</a:t>
            </a:fld>
            <a:endParaRPr lang="de-DE" dirty="0"/>
          </a:p>
        </p:txBody>
      </p:sp>
    </p:spTree>
    <p:extLst>
      <p:ext uri="{BB962C8B-B14F-4D97-AF65-F5344CB8AC3E}">
        <p14:creationId xmlns:p14="http://schemas.microsoft.com/office/powerpoint/2010/main" val="1134398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w3.org/Style/LieBos3e/em"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www.w3schools.com/cssref/tryit.asp?filename=trycss_unit_e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mozilla.org/en-US/docs/Web/CSS/Pseudo-elements"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developer.mozilla.org/de/docs/Web/CSS/content"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s://developer.mozilla.org/en-US/docs/Web/CSS/CSS_Grid_Layout"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w3schools.com/cssref/css3_pr_transition-property.asp" TargetMode="External"/><Relationship Id="rId2" Type="http://schemas.openxmlformats.org/officeDocument/2006/relationships/slide" Target="../slides/slide105.xml"/><Relationship Id="rId1" Type="http://schemas.openxmlformats.org/officeDocument/2006/relationships/notesMaster" Target="../notesMasters/notesMaster1.xml"/><Relationship Id="rId6" Type="http://schemas.openxmlformats.org/officeDocument/2006/relationships/hyperlink" Target="https://www.w3schools.com/cssref/css3_pr_transition-delay.asp" TargetMode="External"/><Relationship Id="rId5" Type="http://schemas.openxmlformats.org/officeDocument/2006/relationships/hyperlink" Target="https://www.w3schools.com/cssref/css3_pr_transition-timing-function.asp" TargetMode="External"/><Relationship Id="rId4" Type="http://schemas.openxmlformats.org/officeDocument/2006/relationships/hyperlink" Target="https://www.w3schools.com/cssref/css3_pr_transition-duration.asp" TargetMode="Externa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codepen.io/elijahmanor/pen/Igpoe" TargetMode="External"/><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www.cssfontstack.com/Web-Fonts" TargetMode="External"/><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developer.mozilla.org/en-US/docs/Web/API/CSSMediaRule" TargetMode="External"/><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slide" Target="../slides/slide138.xml"/><Relationship Id="rId1" Type="http://schemas.openxmlformats.org/officeDocument/2006/relationships/notesMaster" Target="../notesMasters/notesMaster1.xml"/><Relationship Id="rId4" Type="http://schemas.openxmlformats.org/officeDocument/2006/relationships/hyperlink" Target="https://developer.mozilla.org/en-US/docs/Web/CSS/CSS_Grid_Layout" TargetMode="Externa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5</a:t>
            </a:fld>
            <a:endParaRPr lang="de-DE" dirty="0"/>
          </a:p>
        </p:txBody>
      </p:sp>
    </p:spTree>
    <p:extLst>
      <p:ext uri="{BB962C8B-B14F-4D97-AF65-F5344CB8AC3E}">
        <p14:creationId xmlns:p14="http://schemas.microsoft.com/office/powerpoint/2010/main" val="141978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HTML gibt es sogenannte Block- und Inline-Elemente. Ein Block-Element nimmt per Default die gesamte verfügbare Breite ein, während ein Inline-Element ohne Styling nur so breit ist wie sein Inhalt. </a:t>
            </a:r>
          </a:p>
        </p:txBody>
      </p:sp>
      <p:sp>
        <p:nvSpPr>
          <p:cNvPr id="4" name="Foliennummernplatzhalter 3"/>
          <p:cNvSpPr>
            <a:spLocks noGrp="1"/>
          </p:cNvSpPr>
          <p:nvPr>
            <p:ph type="sldNum" sz="quarter" idx="10"/>
          </p:nvPr>
        </p:nvSpPr>
        <p:spPr/>
        <p:txBody>
          <a:bodyPr/>
          <a:lstStyle/>
          <a:p>
            <a:fld id="{16AF9509-3B10-45E6-BF83-5ACE9E9ECDAC}" type="slidenum">
              <a:rPr lang="de-DE" smtClean="0"/>
              <a:t>25</a:t>
            </a:fld>
            <a:endParaRPr lang="de-DE" dirty="0"/>
          </a:p>
        </p:txBody>
      </p:sp>
    </p:spTree>
    <p:extLst>
      <p:ext uri="{BB962C8B-B14F-4D97-AF65-F5344CB8AC3E}">
        <p14:creationId xmlns:p14="http://schemas.microsoft.com/office/powerpoint/2010/main" val="2933343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height</a:t>
            </a:r>
            <a:r>
              <a:rPr lang="de-DE" dirty="0"/>
              <a:t> and </a:t>
            </a:r>
            <a:r>
              <a:rPr lang="de-DE" dirty="0" err="1"/>
              <a:t>width</a:t>
            </a:r>
            <a:r>
              <a:rPr lang="de-DE" dirty="0"/>
              <a:t> </a:t>
            </a:r>
            <a:r>
              <a:rPr lang="de-DE" dirty="0" err="1"/>
              <a:t>has</a:t>
            </a:r>
            <a:r>
              <a:rPr lang="de-DE" dirty="0"/>
              <a:t> </a:t>
            </a:r>
            <a:r>
              <a:rPr lang="de-DE" dirty="0" err="1"/>
              <a:t>no</a:t>
            </a:r>
            <a:r>
              <a:rPr lang="de-DE" dirty="0"/>
              <a:t> </a:t>
            </a:r>
            <a:r>
              <a:rPr lang="de-DE" dirty="0" err="1"/>
              <a:t>effect</a:t>
            </a:r>
            <a:endParaRPr lang="de-DE" dirty="0"/>
          </a:p>
        </p:txBody>
      </p:sp>
      <p:sp>
        <p:nvSpPr>
          <p:cNvPr id="4" name="Foliennummernplatzhalter 3"/>
          <p:cNvSpPr>
            <a:spLocks noGrp="1"/>
          </p:cNvSpPr>
          <p:nvPr>
            <p:ph type="sldNum" sz="quarter" idx="10"/>
          </p:nvPr>
        </p:nvSpPr>
        <p:spPr/>
        <p:txBody>
          <a:bodyPr/>
          <a:lstStyle/>
          <a:p>
            <a:fld id="{16AF9509-3B10-45E6-BF83-5ACE9E9ECDAC}" type="slidenum">
              <a:rPr lang="de-DE" smtClean="0"/>
              <a:t>27</a:t>
            </a:fld>
            <a:endParaRPr lang="de-DE" dirty="0"/>
          </a:p>
        </p:txBody>
      </p:sp>
    </p:spTree>
    <p:extLst>
      <p:ext uri="{BB962C8B-B14F-4D97-AF65-F5344CB8AC3E}">
        <p14:creationId xmlns:p14="http://schemas.microsoft.com/office/powerpoint/2010/main" val="1432499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a:t>
            </a:r>
            <a:r>
              <a:rPr lang="de-DE" dirty="0" err="1"/>
              <a:t>Flexbox</a:t>
            </a:r>
            <a:r>
              <a:rPr lang="de-DE" dirty="0"/>
              <a:t> spielt Baseline auch wichtige Rolle. Mehr Folien darüber.</a:t>
            </a:r>
          </a:p>
        </p:txBody>
      </p:sp>
      <p:sp>
        <p:nvSpPr>
          <p:cNvPr id="4" name="Foliennummernplatzhalter 3"/>
          <p:cNvSpPr>
            <a:spLocks noGrp="1"/>
          </p:cNvSpPr>
          <p:nvPr>
            <p:ph type="sldNum" sz="quarter" idx="10"/>
          </p:nvPr>
        </p:nvSpPr>
        <p:spPr/>
        <p:txBody>
          <a:bodyPr/>
          <a:lstStyle/>
          <a:p>
            <a:fld id="{6830D0FE-AF74-4FB3-A5AC-0FE84BBFBA7E}" type="slidenum">
              <a:rPr lang="de-DE" smtClean="0"/>
              <a:t>30</a:t>
            </a:fld>
            <a:endParaRPr lang="de-DE" dirty="0"/>
          </a:p>
        </p:txBody>
      </p:sp>
    </p:spTree>
    <p:extLst>
      <p:ext uri="{BB962C8B-B14F-4D97-AF65-F5344CB8AC3E}">
        <p14:creationId xmlns:p14="http://schemas.microsoft.com/office/powerpoint/2010/main" val="2023331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Die Auflösung für den Druck ist viel höher, mindestens 300dpi.</a:t>
            </a:r>
          </a:p>
          <a:p>
            <a:r>
              <a:rPr lang="de-DE" dirty="0"/>
              <a:t>Üblicherweise wird </a:t>
            </a:r>
            <a:r>
              <a:rPr lang="de-DE" i="1" dirty="0"/>
              <a:t>dpi</a:t>
            </a:r>
            <a:r>
              <a:rPr lang="de-DE" dirty="0"/>
              <a:t> verwendet; </a:t>
            </a:r>
            <a:r>
              <a:rPr lang="de-DE" i="1" dirty="0"/>
              <a:t>dppx</a:t>
            </a:r>
            <a:r>
              <a:rPr lang="de-DE" dirty="0"/>
              <a:t> und </a:t>
            </a:r>
            <a:r>
              <a:rPr lang="de-DE" i="1" dirty="0"/>
              <a:t>dpcm</a:t>
            </a:r>
            <a:r>
              <a:rPr lang="de-DE" dirty="0"/>
              <a:t> genießen nicht vollen Browser-Support.</a:t>
            </a:r>
          </a:p>
          <a:p>
            <a:r>
              <a:rPr lang="de-DE" dirty="0"/>
              <a:t>Anders als bei den meisten anderen Größenangaben reicht bei der Auflösung „0“ (Null ohne </a:t>
            </a:r>
            <a:r>
              <a:rPr lang="de-DE" i="1" dirty="0"/>
              <a:t>unit</a:t>
            </a:r>
            <a:r>
              <a:rPr lang="de-DE" dirty="0"/>
              <a:t>) nicht aus, es muss eine </a:t>
            </a:r>
            <a:r>
              <a:rPr lang="de-DE" i="1" dirty="0"/>
              <a:t>unit</a:t>
            </a:r>
            <a:r>
              <a:rPr lang="de-DE" dirty="0"/>
              <a:t> angegeben werden: 0dpi.</a:t>
            </a:r>
          </a:p>
          <a:p>
            <a:endParaRPr lang="de-DE" dirty="0"/>
          </a:p>
          <a:p>
            <a:r>
              <a:rPr lang="de-DE" dirty="0" err="1"/>
              <a:t>point</a:t>
            </a:r>
            <a:r>
              <a:rPr lang="de-DE" dirty="0"/>
              <a:t> </a:t>
            </a:r>
            <a:r>
              <a:rPr lang="de-DE" dirty="0" err="1"/>
              <a:t>pt</a:t>
            </a:r>
            <a:r>
              <a:rPr lang="de-DE" dirty="0"/>
              <a:t> und </a:t>
            </a:r>
            <a:r>
              <a:rPr lang="de-DE" dirty="0" err="1"/>
              <a:t>pica</a:t>
            </a:r>
            <a:r>
              <a:rPr lang="de-DE" dirty="0"/>
              <a:t> sind Größen für Drücken, für Webseiten irrelevant</a:t>
            </a:r>
          </a:p>
        </p:txBody>
      </p:sp>
      <p:sp>
        <p:nvSpPr>
          <p:cNvPr id="4" name="Foliennummernplatzhalter 3"/>
          <p:cNvSpPr>
            <a:spLocks noGrp="1"/>
          </p:cNvSpPr>
          <p:nvPr>
            <p:ph type="sldNum" sz="quarter" idx="10"/>
          </p:nvPr>
        </p:nvSpPr>
        <p:spPr/>
        <p:txBody>
          <a:bodyPr/>
          <a:lstStyle/>
          <a:p>
            <a:fld id="{B7C7D221-0CFB-4A27-8400-087FE94040F3}" type="slidenum">
              <a:rPr lang="de-DE" smtClean="0"/>
              <a:t>32</a:t>
            </a:fld>
            <a:endParaRPr lang="de-DE" dirty="0"/>
          </a:p>
        </p:txBody>
      </p:sp>
    </p:spTree>
    <p:extLst>
      <p:ext uri="{BB962C8B-B14F-4D97-AF65-F5344CB8AC3E}">
        <p14:creationId xmlns:p14="http://schemas.microsoft.com/office/powerpoint/2010/main" val="3066260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pxtoem.com</a:t>
            </a:r>
          </a:p>
          <a:p>
            <a:endParaRPr lang="de-DE" dirty="0"/>
          </a:p>
          <a:p>
            <a:r>
              <a:rPr lang="de-DE" dirty="0"/>
              <a:t>Viele CSS-Eigenschaften können mit Größenangaben versehen werden, wie Länge oder Breite, Versatz oder (blur-)Radius.</a:t>
            </a:r>
          </a:p>
          <a:p>
            <a:r>
              <a:rPr lang="de-DE" dirty="0"/>
              <a:t>Dafür können unterschiedliche Einheiten verwendet werden.</a:t>
            </a:r>
          </a:p>
          <a:p>
            <a:r>
              <a:rPr lang="de-DE" dirty="0"/>
              <a:t>Es ist auch möglich, absolute Größen wie </a:t>
            </a:r>
            <a:r>
              <a:rPr lang="de-DE" i="1" dirty="0"/>
              <a:t>cm</a:t>
            </a:r>
            <a:r>
              <a:rPr lang="de-DE" dirty="0"/>
              <a:t> (Zentimeter) oder </a:t>
            </a:r>
            <a:r>
              <a:rPr lang="de-DE" i="1" dirty="0"/>
              <a:t>in</a:t>
            </a:r>
            <a:r>
              <a:rPr lang="de-DE" dirty="0"/>
              <a:t> (Inch) zu verwenden; für die Bildschirmausgabe ist dies allerdings nicht anzuraten, da die Bildschirmgrößen stark variieren. Absolute Größenangaben werden oft verwendet, wenn die Größe des Ausgabemediums exakt bekannt ist, wie zum Beispiel beim Druck.</a:t>
            </a:r>
          </a:p>
          <a:p>
            <a:r>
              <a:rPr lang="de-DE" dirty="0"/>
              <a:t>* Bei Pixeln handelt es sich um einen Grenzfall; grundsätzlich sind Pixel (px) als absolute Größe definiert und 1px entspricht 1/96 von einem Inch. Tatsächlich verhalten sie sich aber relativ zum Ausgabebildschirm und werden als ein device-pixel (oder dot) dargestellt.</a:t>
            </a:r>
          </a:p>
          <a:p>
            <a:r>
              <a:rPr lang="de-DE" dirty="0"/>
              <a:t>** Die Größe em orientierte sich ursprünglich am kleinen „m“ einer Schriftart, daher der Name.</a:t>
            </a:r>
          </a:p>
          <a:p>
            <a:r>
              <a:rPr lang="de-DE" dirty="0"/>
              <a:t>Eine Übersicht über alle möglichen Größenangaben gibt es hier: https://www.w3schools.com/CSSref/css_units.asp</a:t>
            </a:r>
          </a:p>
          <a:p>
            <a:endParaRPr lang="de-DE" dirty="0"/>
          </a:p>
          <a:p>
            <a:r>
              <a:rPr lang="de-DE" dirty="0" err="1"/>
              <a:t>em</a:t>
            </a:r>
            <a:endParaRPr lang="de-DE" dirty="0"/>
          </a:p>
          <a:p>
            <a:r>
              <a:rPr lang="de-DE" sz="1200" kern="1200" dirty="0">
                <a:solidFill>
                  <a:schemeClr val="tx1"/>
                </a:solidFill>
                <a:effectLst/>
                <a:latin typeface="+mn-lt"/>
                <a:ea typeface="+mn-ea"/>
                <a:cs typeface="+mn-cs"/>
              </a:rPr>
              <a:t>Der Begriff kommt aus der Typografie und bedeutet dort die Breite des großen Buchstaben M. </a:t>
            </a:r>
          </a:p>
          <a:p>
            <a:r>
              <a:rPr lang="de-DE" sz="1200" kern="1200" dirty="0">
                <a:solidFill>
                  <a:schemeClr val="tx1"/>
                </a:solidFill>
                <a:effectLst/>
                <a:latin typeface="+mn-lt"/>
                <a:ea typeface="+mn-ea"/>
                <a:cs typeface="+mn-cs"/>
              </a:rPr>
              <a:t>In Web-Entwicklung ist es aber nicht mehr so. 1em ist die Höhe der Schrift im aktuellen oder im Elternelement. Wenn die Schrift 16px ist, dann ist 1em auch 16px.</a:t>
            </a:r>
          </a:p>
          <a:p>
            <a:r>
              <a:rPr lang="de-DE" sz="1200" u="sng" kern="1200" dirty="0">
                <a:solidFill>
                  <a:schemeClr val="tx1"/>
                </a:solidFill>
                <a:effectLst/>
                <a:latin typeface="+mn-lt"/>
                <a:ea typeface="+mn-ea"/>
                <a:cs typeface="+mn-cs"/>
                <a:hlinkClick r:id="rId3"/>
              </a:rPr>
              <a:t>https://www.w3.org/Style/LieBos3e/em</a:t>
            </a:r>
            <a:endParaRPr lang="de-DE" sz="1200" kern="1200" dirty="0">
              <a:solidFill>
                <a:schemeClr val="tx1"/>
              </a:solidFill>
              <a:effectLst/>
              <a:latin typeface="+mn-lt"/>
              <a:ea typeface="+mn-ea"/>
              <a:cs typeface="+mn-cs"/>
            </a:endParaRPr>
          </a:p>
          <a:p>
            <a:r>
              <a:rPr lang="de-DE" sz="1200" u="sng" kern="1200" dirty="0">
                <a:solidFill>
                  <a:schemeClr val="tx1"/>
                </a:solidFill>
                <a:effectLst/>
                <a:latin typeface="+mn-lt"/>
                <a:ea typeface="+mn-ea"/>
                <a:cs typeface="+mn-cs"/>
                <a:hlinkClick r:id="rId4"/>
              </a:rPr>
              <a:t>https://www.w3schools.com/cssref/tryit.asp?filename=trycss_unit_em</a:t>
            </a:r>
            <a:endParaRPr lang="de-DE" sz="1200" kern="1200" dirty="0">
              <a:solidFill>
                <a:schemeClr val="tx1"/>
              </a:solidFill>
              <a:effectLst/>
              <a:latin typeface="+mn-lt"/>
              <a:ea typeface="+mn-ea"/>
              <a:cs typeface="+mn-cs"/>
            </a:endParaRPr>
          </a:p>
          <a:p>
            <a:endParaRPr lang="de-DE" dirty="0"/>
          </a:p>
          <a:p>
            <a:r>
              <a:rPr lang="de-DE" dirty="0" err="1"/>
              <a:t>viewport</a:t>
            </a:r>
            <a:r>
              <a:rPr lang="de-DE" dirty="0"/>
              <a:t> in </a:t>
            </a:r>
            <a:r>
              <a:rPr lang="de-DE" dirty="0" err="1"/>
              <a:t>js</a:t>
            </a:r>
            <a:r>
              <a:rPr lang="de-DE" dirty="0"/>
              <a:t>: </a:t>
            </a:r>
            <a:r>
              <a:rPr lang="de-DE" dirty="0" err="1"/>
              <a:t>window.innerWidth</a:t>
            </a:r>
            <a:r>
              <a:rPr lang="de-DE" dirty="0"/>
              <a:t>, </a:t>
            </a:r>
            <a:r>
              <a:rPr lang="de-DE" dirty="0" err="1"/>
              <a:t>window.innerHeight</a:t>
            </a:r>
            <a:endParaRPr lang="de-DE" dirty="0"/>
          </a:p>
          <a:p>
            <a:r>
              <a:rPr lang="de-DE" dirty="0" err="1"/>
              <a:t>Scrollbalken</a:t>
            </a:r>
            <a:r>
              <a:rPr lang="de-DE" dirty="0"/>
              <a:t> sind inklusive in </a:t>
            </a:r>
            <a:r>
              <a:rPr lang="de-DE" dirty="0" err="1"/>
              <a:t>vw</a:t>
            </a:r>
            <a:r>
              <a:rPr lang="de-DE" dirty="0"/>
              <a:t> und </a:t>
            </a:r>
            <a:r>
              <a:rPr lang="de-DE" dirty="0" err="1"/>
              <a:t>vh</a:t>
            </a:r>
            <a:endParaRPr lang="de-DE" dirty="0"/>
          </a:p>
          <a:p>
            <a:endParaRPr lang="de-DE" dirty="0"/>
          </a:p>
          <a:p>
            <a:r>
              <a:rPr lang="de-DE" dirty="0" err="1"/>
              <a:t>rem</a:t>
            </a:r>
            <a:r>
              <a:rPr lang="de-DE" dirty="0"/>
              <a:t> - abhängig von der angegebenen Standard-Schriftgröße in Body</a:t>
            </a:r>
          </a:p>
          <a:p>
            <a:r>
              <a:rPr lang="de-DE" dirty="0" err="1"/>
              <a:t>em</a:t>
            </a:r>
            <a:r>
              <a:rPr lang="de-DE" dirty="0"/>
              <a:t> bei verschiedenen Schriftarten sind unterschiedlich. Z.B. in Word verschiedene Schriften der gleichen </a:t>
            </a:r>
            <a:r>
              <a:rPr lang="de-DE" dirty="0" err="1"/>
              <a:t>px</a:t>
            </a:r>
            <a:r>
              <a:rPr lang="de-DE" dirty="0"/>
              <a:t>-</a:t>
            </a:r>
          </a:p>
        </p:txBody>
      </p:sp>
      <p:sp>
        <p:nvSpPr>
          <p:cNvPr id="4" name="Foliennummernplatzhalter 3"/>
          <p:cNvSpPr>
            <a:spLocks noGrp="1"/>
          </p:cNvSpPr>
          <p:nvPr>
            <p:ph type="sldNum" sz="quarter" idx="10"/>
          </p:nvPr>
        </p:nvSpPr>
        <p:spPr/>
        <p:txBody>
          <a:bodyPr/>
          <a:lstStyle/>
          <a:p>
            <a:fld id="{16AF9509-3B10-45E6-BF83-5ACE9E9ECDAC}" type="slidenum">
              <a:rPr lang="de-DE" smtClean="0"/>
              <a:t>33</a:t>
            </a:fld>
            <a:endParaRPr lang="de-DE" dirty="0"/>
          </a:p>
        </p:txBody>
      </p:sp>
    </p:spTree>
    <p:extLst>
      <p:ext uri="{BB962C8B-B14F-4D97-AF65-F5344CB8AC3E}">
        <p14:creationId xmlns:p14="http://schemas.microsoft.com/office/powerpoint/2010/main" val="1295512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em</a:t>
            </a:r>
          </a:p>
          <a:p>
            <a:pPr marL="171450" indent="-171450">
              <a:buFont typeface="Arial" panose="020B0604020202020204" pitchFamily="34" charset="0"/>
              <a:buChar char="•"/>
            </a:pPr>
            <a:r>
              <a:rPr lang="de-DE" dirty="0"/>
              <a:t>Orientiert sich am übergeordneten Element</a:t>
            </a:r>
          </a:p>
          <a:p>
            <a:pPr marL="171450" indent="-171450">
              <a:buFont typeface="Arial" panose="020B0604020202020204" pitchFamily="34" charset="0"/>
              <a:buChar char="•"/>
            </a:pPr>
            <a:r>
              <a:rPr lang="de-DE" dirty="0"/>
              <a:t>Bezieht sich auf die Schriftgröße des Elements</a:t>
            </a:r>
          </a:p>
          <a:p>
            <a:pPr marL="171450" indent="-171450">
              <a:buFont typeface="Arial" panose="020B0604020202020204" pitchFamily="34" charset="0"/>
              <a:buChar char="•"/>
            </a:pPr>
            <a:r>
              <a:rPr lang="de-DE" dirty="0"/>
              <a:t>Kann auch für andere Größenangaben, nicht nur für Schrift, verwendet werden</a:t>
            </a:r>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b="1" dirty="0"/>
              <a:t>rem</a:t>
            </a:r>
          </a:p>
          <a:p>
            <a:pPr marL="171450" indent="-171450">
              <a:buFont typeface="Arial" panose="020B0604020202020204" pitchFamily="34" charset="0"/>
              <a:buChar char="•"/>
            </a:pPr>
            <a:r>
              <a:rPr lang="de-DE" dirty="0"/>
              <a:t>Orientiert sich an der Schriftgröße des </a:t>
            </a:r>
            <a:r>
              <a:rPr lang="de-DE" i="1" dirty="0"/>
              <a:t>root</a:t>
            </a:r>
            <a:r>
              <a:rPr lang="de-DE" dirty="0"/>
              <a:t>-Elements ("</a:t>
            </a:r>
            <a:r>
              <a:rPr lang="de-DE" i="1" dirty="0"/>
              <a:t>root</a:t>
            </a:r>
            <a:r>
              <a:rPr lang="de-DE" dirty="0"/>
              <a:t>-em")</a:t>
            </a:r>
          </a:p>
          <a:p>
            <a:pPr marL="171450" indent="-171450">
              <a:buFont typeface="Arial" panose="020B0604020202020204" pitchFamily="34" charset="0"/>
              <a:buChar char="•"/>
            </a:pPr>
            <a:r>
              <a:rPr lang="de-DE" dirty="0"/>
              <a:t>Neue Maßeinheit für Schriftgröße in CSS3</a:t>
            </a:r>
          </a:p>
          <a:p>
            <a:pPr marL="171450" indent="-171450">
              <a:buFont typeface="Arial" panose="020B0604020202020204" pitchFamily="34" charset="0"/>
              <a:buChar char="•"/>
            </a:pPr>
            <a:r>
              <a:rPr lang="de-DE" dirty="0"/>
              <a:t>Kann auch für andere Größenangaben, nicht nur für Schrift, verwendet werden</a:t>
            </a:r>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b="1" dirty="0"/>
              <a:t>Prozent %</a:t>
            </a:r>
          </a:p>
          <a:p>
            <a:pPr marL="171450" indent="-171450">
              <a:buFont typeface="Arial" panose="020B0604020202020204" pitchFamily="34" charset="0"/>
              <a:buChar char="•"/>
            </a:pPr>
            <a:r>
              <a:rPr lang="de-DE" dirty="0"/>
              <a:t>Orientiert sich am übergeordneten Element</a:t>
            </a:r>
          </a:p>
          <a:p>
            <a:pPr marL="0" indent="0">
              <a:buFont typeface="Arial" panose="020B0604020202020204" pitchFamily="34" charset="0"/>
              <a:buNone/>
            </a:pPr>
            <a:endParaRPr lang="de-DE" dirty="0"/>
          </a:p>
          <a:p>
            <a:pPr marL="0" indent="0">
              <a:buFont typeface="Arial" panose="020B0604020202020204" pitchFamily="34" charset="0"/>
              <a:buNone/>
            </a:pPr>
            <a:r>
              <a:rPr lang="de-DE" b="1" dirty="0"/>
              <a:t>vw, vh</a:t>
            </a:r>
          </a:p>
          <a:p>
            <a:pPr marL="171450" indent="-171450">
              <a:buFont typeface="Arial" panose="020B0604020202020204" pitchFamily="34" charset="0"/>
              <a:buChar char="•"/>
            </a:pPr>
            <a:r>
              <a:rPr lang="de-DE" i="1" dirty="0"/>
              <a:t>viewport width </a:t>
            </a:r>
            <a:r>
              <a:rPr lang="de-DE" dirty="0"/>
              <a:t>und </a:t>
            </a:r>
            <a:r>
              <a:rPr lang="de-DE" i="1" dirty="0"/>
              <a:t>viewport height </a:t>
            </a:r>
            <a:r>
              <a:rPr lang="de-DE" dirty="0"/>
              <a:t>– bezieht sich auf den Viewport</a:t>
            </a:r>
          </a:p>
          <a:p>
            <a:pPr marL="171450" indent="-171450">
              <a:buFont typeface="Arial" panose="020B0604020202020204" pitchFamily="34" charset="0"/>
              <a:buChar char="•"/>
            </a:pPr>
            <a:r>
              <a:rPr lang="de-DE" dirty="0"/>
              <a:t>1vw entspricht 1% der Breite des Viewports</a:t>
            </a:r>
          </a:p>
          <a:p>
            <a:pPr marL="171450" indent="-171450">
              <a:buFont typeface="Arial" panose="020B0604020202020204" pitchFamily="34" charset="0"/>
              <a:buChar char="•"/>
            </a:pPr>
            <a:r>
              <a:rPr lang="de-DE" dirty="0"/>
              <a:t>1vh entspricht 1% der Höhe des Viewports</a:t>
            </a:r>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 Die Schriftgröße kann sinnvollerweise in </a:t>
            </a:r>
            <a:r>
              <a:rPr lang="de-DE" i="1" dirty="0"/>
              <a:t>em</a:t>
            </a:r>
            <a:r>
              <a:rPr lang="de-DE" dirty="0"/>
              <a:t>, </a:t>
            </a:r>
            <a:r>
              <a:rPr lang="de-DE" i="1" dirty="0"/>
              <a:t>px</a:t>
            </a:r>
            <a:r>
              <a:rPr lang="de-DE" dirty="0"/>
              <a:t> oder </a:t>
            </a:r>
            <a:r>
              <a:rPr lang="de-DE" i="1" dirty="0"/>
              <a:t>%</a:t>
            </a:r>
            <a:r>
              <a:rPr lang="de-DE" dirty="0"/>
              <a:t> angegeben werden; für den Druck eventuell auch in </a:t>
            </a:r>
            <a:r>
              <a:rPr lang="de-DE" i="1" dirty="0"/>
              <a:t>pt</a:t>
            </a:r>
            <a:r>
              <a:rPr lang="de-DE" dirty="0"/>
              <a:t>, </a:t>
            </a:r>
            <a:r>
              <a:rPr lang="de-DE" i="1" dirty="0"/>
              <a:t>in</a:t>
            </a:r>
            <a:r>
              <a:rPr lang="de-DE" dirty="0"/>
              <a:t> oder </a:t>
            </a:r>
            <a:r>
              <a:rPr lang="de-DE" i="1" dirty="0"/>
              <a:t>cm</a:t>
            </a:r>
            <a:r>
              <a:rPr lang="de-DE" dirty="0"/>
              <a:t>. Die klare Empfehlung für Schriftgrößen in Responsive Design lautet allerding </a:t>
            </a:r>
            <a:r>
              <a:rPr lang="de-DE" b="1" dirty="0"/>
              <a:t>em</a:t>
            </a:r>
            <a:r>
              <a:rPr lang="de-DE" dirty="0"/>
              <a:t>. Dadurch orientiert sich die Schrift an der Standardeinstellung des Ausgabegerätes, ist also in einer Größe, die der Betrachter gut lesen kann. Außerdem lässt sich so die Größe verwandter Elemente gut bestimmen: Wird etwa </a:t>
            </a:r>
            <a:r>
              <a:rPr lang="de-DE" i="1" dirty="0"/>
              <a:t>h1</a:t>
            </a:r>
            <a:r>
              <a:rPr lang="de-DE" dirty="0"/>
              <a:t> auf 2.5em gesetzt, kann man somit sicherstellen, dass eine </a:t>
            </a:r>
            <a:r>
              <a:rPr lang="de-DE" i="1" dirty="0"/>
              <a:t>h1</a:t>
            </a:r>
            <a:r>
              <a:rPr lang="de-DE" dirty="0"/>
              <a:t>-Überschrift tatsächlich 2 ½ -mal so groß ist, wie die normale Schriftgröße.</a:t>
            </a:r>
          </a:p>
        </p:txBody>
      </p:sp>
      <p:sp>
        <p:nvSpPr>
          <p:cNvPr id="4" name="Foliennummernplatzhalter 3"/>
          <p:cNvSpPr>
            <a:spLocks noGrp="1"/>
          </p:cNvSpPr>
          <p:nvPr>
            <p:ph type="sldNum" sz="quarter" idx="10"/>
          </p:nvPr>
        </p:nvSpPr>
        <p:spPr/>
        <p:txBody>
          <a:bodyPr/>
          <a:lstStyle/>
          <a:p>
            <a:fld id="{B7BA9D85-5B28-4E82-A5DE-A308394DB913}" type="slidenum">
              <a:rPr lang="de-DE" smtClean="0"/>
              <a:t>34</a:t>
            </a:fld>
            <a:endParaRPr lang="de-DE" dirty="0"/>
          </a:p>
        </p:txBody>
      </p:sp>
    </p:spTree>
    <p:extLst>
      <p:ext uri="{BB962C8B-B14F-4D97-AF65-F5344CB8AC3E}">
        <p14:creationId xmlns:p14="http://schemas.microsoft.com/office/powerpoint/2010/main" val="1793326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der Übung – Überschrift eine Zeile lang, skalierbar. Lösung – mit </a:t>
            </a:r>
            <a:r>
              <a:rPr lang="de-DE" dirty="0" err="1"/>
              <a:t>white-space</a:t>
            </a:r>
            <a:r>
              <a:rPr lang="de-DE" dirty="0"/>
              <a:t>: </a:t>
            </a:r>
            <a:r>
              <a:rPr lang="de-DE" dirty="0" err="1"/>
              <a:t>nowrap</a:t>
            </a:r>
            <a:r>
              <a:rPr lang="de-DE" dirty="0"/>
              <a:t>.</a:t>
            </a:r>
          </a:p>
        </p:txBody>
      </p:sp>
      <p:sp>
        <p:nvSpPr>
          <p:cNvPr id="4" name="Foliennummernplatzhalter 3"/>
          <p:cNvSpPr>
            <a:spLocks noGrp="1"/>
          </p:cNvSpPr>
          <p:nvPr>
            <p:ph type="sldNum" sz="quarter" idx="10"/>
          </p:nvPr>
        </p:nvSpPr>
        <p:spPr/>
        <p:txBody>
          <a:bodyPr/>
          <a:lstStyle/>
          <a:p>
            <a:fld id="{B7BA9D85-5B28-4E82-A5DE-A308394DB913}" type="slidenum">
              <a:rPr lang="de-DE" smtClean="0"/>
              <a:t>36</a:t>
            </a:fld>
            <a:endParaRPr lang="de-DE" dirty="0"/>
          </a:p>
        </p:txBody>
      </p:sp>
    </p:spTree>
    <p:extLst>
      <p:ext uri="{BB962C8B-B14F-4D97-AF65-F5344CB8AC3E}">
        <p14:creationId xmlns:p14="http://schemas.microsoft.com/office/powerpoint/2010/main" val="865536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Zurück zur Agenda oder direkt zur CSS Position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Box-Modell bei inline-Elementen einsetzbar?</a:t>
            </a:r>
          </a:p>
          <a:p>
            <a:endParaRPr lang="de-DE" dirty="0"/>
          </a:p>
          <a:p>
            <a:r>
              <a:rPr lang="de-DE" dirty="0"/>
              <a:t>Als „Padding“ wird der (Innen-)Abstand zwischen dem Rahmen (border) und dem eigentlichen Inhalt bezeichnet.</a:t>
            </a:r>
          </a:p>
          <a:p>
            <a:r>
              <a:rPr lang="de-DE" dirty="0"/>
              <a:t>„Margin“ heißt der Außenabstand des Elements zu den anderen Elementen (zu welchem Rand von anderen Elementen?)</a:t>
            </a:r>
          </a:p>
          <a:p>
            <a:r>
              <a:rPr lang="de-DE" dirty="0"/>
              <a:t>Die Abstände und der Rahmen werden zur ursprünglichen Größe des Elementes hinzuaddiert, außer, man definiert im CSS „box-sizing: </a:t>
            </a:r>
            <a:r>
              <a:rPr lang="de-DE" dirty="0" err="1"/>
              <a:t>border</a:t>
            </a:r>
            <a:r>
              <a:rPr lang="de-DE" dirty="0"/>
              <a:t>-box;“.</a:t>
            </a:r>
          </a:p>
          <a:p>
            <a:r>
              <a:rPr lang="de-DE" dirty="0"/>
              <a:t>Anschaulichen, dass die </a:t>
            </a:r>
            <a:r>
              <a:rPr lang="de-DE" dirty="0" err="1"/>
              <a:t>Margins</a:t>
            </a:r>
            <a:r>
              <a:rPr lang="de-DE" dirty="0"/>
              <a:t> sich überlappen (das wissen sogar einige erfahrenen Webentwickler nicht)</a:t>
            </a:r>
          </a:p>
          <a:p>
            <a:endParaRPr lang="de-DE" dirty="0"/>
          </a:p>
          <a:p>
            <a:r>
              <a:rPr lang="de-DE" dirty="0"/>
              <a:t>box-</a:t>
            </a:r>
            <a:r>
              <a:rPr lang="de-DE" dirty="0" err="1"/>
              <a:t>sizing</a:t>
            </a:r>
            <a:r>
              <a:rPr lang="de-DE" dirty="0"/>
              <a:t>: </a:t>
            </a:r>
            <a:r>
              <a:rPr lang="de-DE" dirty="0" err="1"/>
              <a:t>border</a:t>
            </a:r>
            <a:r>
              <a:rPr lang="de-DE" dirty="0"/>
              <a:t>-box; damit </a:t>
            </a:r>
            <a:r>
              <a:rPr lang="de-DE" dirty="0" err="1"/>
              <a:t>border</a:t>
            </a:r>
            <a:r>
              <a:rPr lang="de-DE" dirty="0"/>
              <a:t> nicht zu breite der box addiert wird. </a:t>
            </a:r>
            <a:r>
              <a:rPr lang="de-DE" dirty="0" err="1"/>
              <a:t>Padding</a:t>
            </a:r>
            <a:r>
              <a:rPr lang="de-DE" dirty="0"/>
              <a:t> auch nicht. Aber </a:t>
            </a:r>
            <a:r>
              <a:rPr lang="de-DE" dirty="0" err="1"/>
              <a:t>margin</a:t>
            </a:r>
            <a:r>
              <a:rPr lang="de-DE" dirty="0"/>
              <a:t> wird durch diese Anweisung nicht beeinflusst.</a:t>
            </a:r>
          </a:p>
          <a:p>
            <a:r>
              <a:rPr lang="de-DE" dirty="0"/>
              <a:t>Deswegen ist es besser, wo möglich mit </a:t>
            </a:r>
            <a:r>
              <a:rPr lang="de-DE" dirty="0" err="1"/>
              <a:t>padding</a:t>
            </a:r>
            <a:r>
              <a:rPr lang="de-DE" dirty="0"/>
              <a:t> zu arbeiten anstatt mit </a:t>
            </a:r>
            <a:r>
              <a:rPr lang="de-DE" dirty="0" err="1"/>
              <a:t>margin</a:t>
            </a:r>
            <a:r>
              <a:rPr lang="de-DE" dirty="0"/>
              <a:t>.</a:t>
            </a:r>
          </a:p>
        </p:txBody>
      </p:sp>
      <p:sp>
        <p:nvSpPr>
          <p:cNvPr id="4" name="Foliennummernplatzhalter 3"/>
          <p:cNvSpPr>
            <a:spLocks noGrp="1"/>
          </p:cNvSpPr>
          <p:nvPr>
            <p:ph type="sldNum" sz="quarter" idx="10"/>
          </p:nvPr>
        </p:nvSpPr>
        <p:spPr/>
        <p:txBody>
          <a:bodyPr/>
          <a:lstStyle/>
          <a:p>
            <a:fld id="{16AF9509-3B10-45E6-BF83-5ACE9E9ECDAC}" type="slidenum">
              <a:rPr lang="de-DE" smtClean="0"/>
              <a:t>38</a:t>
            </a:fld>
            <a:endParaRPr lang="de-DE" dirty="0"/>
          </a:p>
        </p:txBody>
      </p:sp>
    </p:spTree>
    <p:extLst>
      <p:ext uri="{BB962C8B-B14F-4D97-AF65-F5344CB8AC3E}">
        <p14:creationId xmlns:p14="http://schemas.microsoft.com/office/powerpoint/2010/main" val="781824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z.B. Vorlage </a:t>
            </a:r>
            <a:r>
              <a:rPr lang="de-DE" dirty="0" err="1"/>
              <a:t>Animations</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39</a:t>
            </a:fld>
            <a:endParaRPr lang="de-DE" dirty="0"/>
          </a:p>
        </p:txBody>
      </p:sp>
    </p:spTree>
    <p:extLst>
      <p:ext uri="{BB962C8B-B14F-4D97-AF65-F5344CB8AC3E}">
        <p14:creationId xmlns:p14="http://schemas.microsoft.com/office/powerpoint/2010/main" val="2430933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Irgendwo hatte ich ein Beispiel mit allen möglichen </a:t>
            </a:r>
            <a:r>
              <a:rPr lang="de-DE" dirty="0" err="1"/>
              <a:t>border</a:t>
            </a:r>
            <a:r>
              <a:rPr lang="de-DE" dirty="0"/>
              <a:t>-Varianten</a:t>
            </a:r>
          </a:p>
        </p:txBody>
      </p:sp>
      <p:sp>
        <p:nvSpPr>
          <p:cNvPr id="4" name="Foliennummernplatzhalter 3"/>
          <p:cNvSpPr>
            <a:spLocks noGrp="1"/>
          </p:cNvSpPr>
          <p:nvPr>
            <p:ph type="sldNum" sz="quarter" idx="5"/>
          </p:nvPr>
        </p:nvSpPr>
        <p:spPr/>
        <p:txBody>
          <a:bodyPr/>
          <a:lstStyle/>
          <a:p>
            <a:fld id="{6830D0FE-AF74-4FB3-A5AC-0FE84BBFBA7E}" type="slidenum">
              <a:rPr lang="de-DE" smtClean="0"/>
              <a:t>43</a:t>
            </a:fld>
            <a:endParaRPr lang="de-DE" dirty="0"/>
          </a:p>
        </p:txBody>
      </p:sp>
    </p:spTree>
    <p:extLst>
      <p:ext uri="{BB962C8B-B14F-4D97-AF65-F5344CB8AC3E}">
        <p14:creationId xmlns:p14="http://schemas.microsoft.com/office/powerpoint/2010/main" val="171519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Reihenfolge (mindestens bei </a:t>
            </a:r>
            <a:r>
              <a:rPr lang="de-DE" dirty="0" err="1"/>
              <a:t>border</a:t>
            </a:r>
            <a:r>
              <a:rPr lang="de-DE" dirty="0"/>
              <a:t>) irrelevant. </a:t>
            </a:r>
          </a:p>
        </p:txBody>
      </p:sp>
      <p:sp>
        <p:nvSpPr>
          <p:cNvPr id="4" name="Foliennummernplatzhalter 3"/>
          <p:cNvSpPr>
            <a:spLocks noGrp="1"/>
          </p:cNvSpPr>
          <p:nvPr>
            <p:ph type="sldNum" sz="quarter" idx="5"/>
          </p:nvPr>
        </p:nvSpPr>
        <p:spPr/>
        <p:txBody>
          <a:bodyPr/>
          <a:lstStyle/>
          <a:p>
            <a:fld id="{6830D0FE-AF74-4FB3-A5AC-0FE84BBFBA7E}" type="slidenum">
              <a:rPr lang="de-DE" smtClean="0"/>
              <a:t>6</a:t>
            </a:fld>
            <a:endParaRPr lang="de-DE" dirty="0"/>
          </a:p>
        </p:txBody>
      </p:sp>
    </p:spTree>
    <p:extLst>
      <p:ext uri="{BB962C8B-B14F-4D97-AF65-F5344CB8AC3E}">
        <p14:creationId xmlns:p14="http://schemas.microsoft.com/office/powerpoint/2010/main" val="846940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45</a:t>
            </a:fld>
            <a:endParaRPr lang="de-DE" dirty="0"/>
          </a:p>
        </p:txBody>
      </p:sp>
    </p:spTree>
    <p:extLst>
      <p:ext uri="{BB962C8B-B14F-4D97-AF65-F5344CB8AC3E}">
        <p14:creationId xmlns:p14="http://schemas.microsoft.com/office/powerpoint/2010/main" val="654490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6AF9509-3B10-45E6-BF83-5ACE9E9ECDAC}" type="slidenum">
              <a:rPr lang="de-DE" smtClean="0"/>
              <a:t>46</a:t>
            </a:fld>
            <a:endParaRPr lang="de-DE" dirty="0"/>
          </a:p>
        </p:txBody>
      </p:sp>
    </p:spTree>
    <p:extLst>
      <p:ext uri="{BB962C8B-B14F-4D97-AF65-F5344CB8AC3E}">
        <p14:creationId xmlns:p14="http://schemas.microsoft.com/office/powerpoint/2010/main" val="253163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Nachfahren-</a:t>
            </a:r>
            <a:r>
              <a:rPr lang="de-DE" b="1" dirty="0" err="1"/>
              <a:t>Kombinator</a:t>
            </a:r>
            <a:endParaRPr lang="de-DE" b="1" dirty="0"/>
          </a:p>
          <a:p>
            <a:r>
              <a:rPr lang="de-DE" dirty="0"/>
              <a:t>Ein klassisches Beispiel wäre </a:t>
            </a:r>
            <a:r>
              <a:rPr lang="de-DE" b="1" dirty="0"/>
              <a:t>#</a:t>
            </a:r>
            <a:r>
              <a:rPr lang="de-DE" b="1" dirty="0" err="1"/>
              <a:t>menue</a:t>
            </a:r>
            <a:r>
              <a:rPr lang="de-DE" b="1" dirty="0"/>
              <a:t> a {...}</a:t>
            </a:r>
            <a:r>
              <a:rPr lang="de-DE" dirty="0"/>
              <a:t>, in dem also alle Links innerhalb eines Menü-Containers angesprochen werden.</a:t>
            </a:r>
          </a:p>
          <a:p>
            <a:endParaRPr lang="de-DE" dirty="0"/>
          </a:p>
          <a:p>
            <a:r>
              <a:rPr lang="de-DE" b="1" dirty="0"/>
              <a:t>Allgemeiner-Geschwister-</a:t>
            </a:r>
            <a:r>
              <a:rPr lang="de-DE" b="1" dirty="0" err="1"/>
              <a:t>Kombinator</a:t>
            </a:r>
            <a:endParaRPr lang="de-DE" b="1" dirty="0"/>
          </a:p>
          <a:p>
            <a:r>
              <a:rPr lang="de-DE" dirty="0"/>
              <a:t>Zwischen den Geschwistern dürfen andere Elemente auftauchen.</a:t>
            </a:r>
          </a:p>
        </p:txBody>
      </p:sp>
      <p:sp>
        <p:nvSpPr>
          <p:cNvPr id="4" name="Foliennummernplatzhalter 3"/>
          <p:cNvSpPr>
            <a:spLocks noGrp="1"/>
          </p:cNvSpPr>
          <p:nvPr>
            <p:ph type="sldNum" sz="quarter" idx="10"/>
          </p:nvPr>
        </p:nvSpPr>
        <p:spPr/>
        <p:txBody>
          <a:bodyPr/>
          <a:lstStyle/>
          <a:p>
            <a:fld id="{6830D0FE-AF74-4FB3-A5AC-0FE84BBFBA7E}" type="slidenum">
              <a:rPr lang="de-DE" smtClean="0"/>
              <a:t>47</a:t>
            </a:fld>
            <a:endParaRPr lang="de-DE" dirty="0"/>
          </a:p>
        </p:txBody>
      </p:sp>
    </p:spTree>
    <p:extLst>
      <p:ext uri="{BB962C8B-B14F-4D97-AF65-F5344CB8AC3E}">
        <p14:creationId xmlns:p14="http://schemas.microsoft.com/office/powerpoint/2010/main" val="4190688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Man kann auch abfragen, ob ein bestimmtes Attribut vorkommt:</a:t>
            </a:r>
          </a:p>
          <a:p>
            <a:r>
              <a:rPr lang="de-DE" dirty="0"/>
              <a:t>E[attribute]</a:t>
            </a:r>
          </a:p>
          <a:p>
            <a:r>
              <a:rPr lang="de-DE" u="sng" dirty="0"/>
              <a:t>Beispiel:</a:t>
            </a:r>
          </a:p>
          <a:p>
            <a:r>
              <a:rPr lang="de-DE" i="1" dirty="0"/>
              <a:t>a[</a:t>
            </a:r>
            <a:r>
              <a:rPr lang="de-DE" i="1" dirty="0" err="1"/>
              <a:t>target</a:t>
            </a:r>
            <a:r>
              <a:rPr lang="de-DE" i="1" dirty="0"/>
              <a:t>] { color: green;} </a:t>
            </a:r>
            <a:r>
              <a:rPr lang="de-DE" dirty="0"/>
              <a:t>--&gt; Die Schriftfarbe aller Links, die ein </a:t>
            </a:r>
            <a:r>
              <a:rPr lang="de-DE" dirty="0" err="1"/>
              <a:t>target</a:t>
            </a:r>
            <a:r>
              <a:rPr lang="de-DE" dirty="0"/>
              <a:t>-Attribut haben, wird grün.</a:t>
            </a:r>
          </a:p>
          <a:p>
            <a:endParaRPr lang="de-DE" dirty="0"/>
          </a:p>
          <a:p>
            <a:r>
              <a:rPr lang="de-DE" dirty="0"/>
              <a:t>Mit </a:t>
            </a:r>
            <a:r>
              <a:rPr lang="de-DE" sz="1200" b="0" i="1" kern="1200" dirty="0">
                <a:solidFill>
                  <a:schemeClr val="tx1"/>
                </a:solidFill>
                <a:effectLst/>
                <a:latin typeface="+mn-lt"/>
                <a:ea typeface="+mn-ea"/>
                <a:cs typeface="+mn-cs"/>
              </a:rPr>
              <a:t>[attribute~="value"] </a:t>
            </a:r>
            <a:r>
              <a:rPr lang="de-DE" sz="1200" b="0" i="0" kern="1200" dirty="0">
                <a:solidFill>
                  <a:schemeClr val="tx1"/>
                </a:solidFill>
                <a:effectLst/>
                <a:latin typeface="+mn-lt"/>
                <a:ea typeface="+mn-ea"/>
                <a:cs typeface="+mn-cs"/>
              </a:rPr>
              <a:t>wird nach einem bestimmten (ganzen) </a:t>
            </a:r>
            <a:r>
              <a:rPr lang="de-DE" sz="1200" b="0" i="1" kern="1200" dirty="0">
                <a:solidFill>
                  <a:schemeClr val="tx1"/>
                </a:solidFill>
                <a:effectLst/>
                <a:latin typeface="+mn-lt"/>
                <a:ea typeface="+mn-ea"/>
                <a:cs typeface="+mn-cs"/>
              </a:rPr>
              <a:t>Wort</a:t>
            </a:r>
            <a:r>
              <a:rPr lang="de-DE" sz="1200" b="0" i="0" kern="1200" dirty="0">
                <a:solidFill>
                  <a:schemeClr val="tx1"/>
                </a:solidFill>
                <a:effectLst/>
                <a:latin typeface="+mn-lt"/>
                <a:ea typeface="+mn-ea"/>
                <a:cs typeface="+mn-cs"/>
              </a:rPr>
              <a:t> gesucht.</a:t>
            </a:r>
          </a:p>
          <a:p>
            <a:endParaRPr lang="de-DE" sz="1200" b="0" i="0" kern="1200" dirty="0">
              <a:solidFill>
                <a:schemeClr val="tx1"/>
              </a:solidFill>
              <a:effectLst/>
              <a:latin typeface="+mn-lt"/>
              <a:ea typeface="+mn-ea"/>
              <a:cs typeface="+mn-cs"/>
            </a:endParaRPr>
          </a:p>
          <a:p>
            <a:r>
              <a:rPr lang="de-DE" dirty="0"/>
              <a:t>Mit </a:t>
            </a:r>
            <a:r>
              <a:rPr lang="de-DE" sz="1200" b="0" i="1" kern="1200" dirty="0">
                <a:solidFill>
                  <a:schemeClr val="tx1"/>
                </a:solidFill>
                <a:effectLst/>
                <a:latin typeface="+mn-lt"/>
                <a:ea typeface="+mn-ea"/>
                <a:cs typeface="+mn-cs"/>
              </a:rPr>
              <a:t>[attribute|="value"] </a:t>
            </a:r>
            <a:r>
              <a:rPr lang="de-DE" sz="1200" b="0" i="0" kern="1200" dirty="0">
                <a:solidFill>
                  <a:schemeClr val="tx1"/>
                </a:solidFill>
                <a:effectLst/>
                <a:latin typeface="+mn-lt"/>
                <a:ea typeface="+mn-ea"/>
                <a:cs typeface="+mn-cs"/>
              </a:rPr>
              <a:t>wird ein </a:t>
            </a:r>
            <a:r>
              <a:rPr lang="de-DE" sz="1200" b="0" i="1" kern="1200" dirty="0">
                <a:solidFill>
                  <a:schemeClr val="tx1"/>
                </a:solidFill>
                <a:effectLst/>
                <a:latin typeface="+mn-lt"/>
                <a:ea typeface="+mn-ea"/>
                <a:cs typeface="+mn-cs"/>
              </a:rPr>
              <a:t>Wort</a:t>
            </a:r>
            <a:r>
              <a:rPr lang="de-DE" sz="1200" b="0" i="0" kern="1200" dirty="0">
                <a:solidFill>
                  <a:schemeClr val="tx1"/>
                </a:solidFill>
                <a:effectLst/>
                <a:latin typeface="+mn-lt"/>
                <a:ea typeface="+mn-ea"/>
                <a:cs typeface="+mn-cs"/>
              </a:rPr>
              <a:t> am </a:t>
            </a:r>
            <a:r>
              <a:rPr lang="de-DE" sz="1200" b="0" i="1" kern="1200" dirty="0">
                <a:solidFill>
                  <a:schemeClr val="tx1"/>
                </a:solidFill>
                <a:effectLst/>
                <a:latin typeface="+mn-lt"/>
                <a:ea typeface="+mn-ea"/>
                <a:cs typeface="+mn-cs"/>
              </a:rPr>
              <a:t>Beginn</a:t>
            </a:r>
            <a:r>
              <a:rPr lang="de-DE" sz="1200" b="0" i="0" kern="1200" dirty="0">
                <a:solidFill>
                  <a:schemeClr val="tx1"/>
                </a:solidFill>
                <a:effectLst/>
                <a:latin typeface="+mn-lt"/>
                <a:ea typeface="+mn-ea"/>
                <a:cs typeface="+mn-cs"/>
              </a:rPr>
              <a:t> ausgewählt.</a:t>
            </a:r>
          </a:p>
          <a:p>
            <a:r>
              <a:rPr lang="de-DE" sz="1200" b="0" i="0" u="sng" kern="1200" dirty="0">
                <a:solidFill>
                  <a:schemeClr val="tx1"/>
                </a:solidFill>
                <a:effectLst/>
                <a:latin typeface="+mn-lt"/>
                <a:ea typeface="+mn-ea"/>
                <a:cs typeface="+mn-cs"/>
              </a:rPr>
              <a:t>Beispiel:</a:t>
            </a:r>
          </a:p>
          <a:p>
            <a:r>
              <a:rPr lang="de-DE" sz="1200" b="0" i="1" kern="1200" dirty="0">
                <a:solidFill>
                  <a:schemeClr val="tx1"/>
                </a:solidFill>
                <a:effectLst/>
                <a:latin typeface="+mn-lt"/>
                <a:ea typeface="+mn-ea"/>
                <a:cs typeface="+mn-cs"/>
              </a:rPr>
              <a:t>[class|="top"] </a:t>
            </a:r>
            <a:r>
              <a:rPr lang="de-DE" sz="1200" b="0" i="0" kern="1200" dirty="0">
                <a:solidFill>
                  <a:schemeClr val="tx1"/>
                </a:solidFill>
                <a:effectLst/>
                <a:latin typeface="+mn-lt"/>
                <a:ea typeface="+mn-ea"/>
                <a:cs typeface="+mn-cs"/>
              </a:rPr>
              <a:t>wählt alle Klassen, die mit „top“ beginnen aus; sowohl „top header“ als auch „top-header“ würden davon ausgewählt.</a:t>
            </a:r>
          </a:p>
          <a:p>
            <a:endParaRPr lang="de-DE" sz="1200" b="0" i="0" kern="1200" dirty="0">
              <a:solidFill>
                <a:schemeClr val="tx1"/>
              </a:solidFill>
              <a:effectLst/>
              <a:latin typeface="+mn-lt"/>
              <a:ea typeface="+mn-ea"/>
              <a:cs typeface="+mn-cs"/>
            </a:endParaRPr>
          </a:p>
          <a:p>
            <a:r>
              <a:rPr lang="de-DE" sz="1200" b="1" i="0" u="sng" kern="1200" dirty="0">
                <a:solidFill>
                  <a:schemeClr val="tx1"/>
                </a:solidFill>
                <a:effectLst/>
                <a:latin typeface="+mn-lt"/>
                <a:ea typeface="+mn-ea"/>
                <a:cs typeface="+mn-cs"/>
              </a:rPr>
              <a:t>Anwendung:</a:t>
            </a:r>
          </a:p>
          <a:p>
            <a:r>
              <a:rPr lang="de-DE" sz="1200" b="0" i="0" kern="1200" dirty="0">
                <a:solidFill>
                  <a:schemeClr val="tx1"/>
                </a:solidFill>
                <a:effectLst/>
                <a:latin typeface="+mn-lt"/>
                <a:ea typeface="+mn-ea"/>
                <a:cs typeface="+mn-cs"/>
              </a:rPr>
              <a:t>Hilfreich für Styling von Elementen ohne Klasse oder ID.</a:t>
            </a:r>
          </a:p>
          <a:p>
            <a:r>
              <a:rPr lang="de-DE" sz="1200" b="0" i="0" u="sng" kern="1200" dirty="0">
                <a:solidFill>
                  <a:schemeClr val="tx1"/>
                </a:solidFill>
                <a:effectLst/>
                <a:latin typeface="+mn-lt"/>
                <a:ea typeface="+mn-ea"/>
                <a:cs typeface="+mn-cs"/>
              </a:rPr>
              <a:t>Beispiel:</a:t>
            </a:r>
          </a:p>
          <a:p>
            <a:r>
              <a:rPr lang="de-DE" sz="1200" b="0" i="1" kern="1200" dirty="0">
                <a:solidFill>
                  <a:schemeClr val="tx1"/>
                </a:solidFill>
                <a:effectLst/>
                <a:latin typeface="+mn-lt"/>
                <a:ea typeface="+mn-ea"/>
                <a:cs typeface="+mn-cs"/>
              </a:rPr>
              <a:t>input[type="text"] </a:t>
            </a:r>
          </a:p>
          <a:p>
            <a:endParaRPr lang="de-DE"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16AF9509-3B10-45E6-BF83-5ACE9E9ECDAC}" type="slidenum">
              <a:rPr lang="de-DE" smtClean="0"/>
              <a:t>48</a:t>
            </a:fld>
            <a:endParaRPr lang="de-DE" dirty="0"/>
          </a:p>
        </p:txBody>
      </p:sp>
    </p:spTree>
    <p:extLst>
      <p:ext uri="{BB962C8B-B14F-4D97-AF65-F5344CB8AC3E}">
        <p14:creationId xmlns:p14="http://schemas.microsoft.com/office/powerpoint/2010/main" val="60554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rPr>
              <a:t>/* CSS3 Syntax */ </a:t>
            </a:r>
          </a:p>
          <a:p>
            <a:r>
              <a:rPr lang="de-DE" sz="1200" b="0" i="0" u="none" strike="noStrike" kern="1200" dirty="0" err="1">
                <a:solidFill>
                  <a:schemeClr val="tx1"/>
                </a:solidFill>
                <a:effectLst/>
                <a:latin typeface="+mn-lt"/>
                <a:ea typeface="+mn-ea"/>
                <a:cs typeface="+mn-cs"/>
              </a:rPr>
              <a:t>element</a:t>
            </a:r>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before</a:t>
            </a:r>
            <a:r>
              <a:rPr lang="de-DE" sz="1200" b="0" i="0" u="none" strike="noStrike" kern="1200" dirty="0">
                <a:solidFill>
                  <a:schemeClr val="tx1"/>
                </a:solidFill>
                <a:effectLst/>
                <a:latin typeface="+mn-lt"/>
                <a:ea typeface="+mn-ea"/>
                <a:cs typeface="+mn-cs"/>
              </a:rPr>
              <a:t> { </a:t>
            </a:r>
            <a:r>
              <a:rPr lang="de-DE" sz="1200" b="0" i="1" u="none" strike="noStrike" kern="1200" dirty="0">
                <a:solidFill>
                  <a:schemeClr val="tx1"/>
                </a:solidFill>
                <a:effectLst/>
                <a:latin typeface="+mn-lt"/>
                <a:ea typeface="+mn-ea"/>
                <a:cs typeface="+mn-cs"/>
              </a:rPr>
              <a:t>Stileigenschaften</a:t>
            </a:r>
            <a:r>
              <a:rPr lang="de-DE" sz="1200" b="0" i="0" u="none" strike="noStrike" kern="1200" dirty="0">
                <a:solidFill>
                  <a:schemeClr val="tx1"/>
                </a:solidFill>
                <a:effectLst/>
                <a:latin typeface="+mn-lt"/>
                <a:ea typeface="+mn-ea"/>
                <a:cs typeface="+mn-cs"/>
              </a:rPr>
              <a:t> } </a:t>
            </a:r>
          </a:p>
          <a:p>
            <a:r>
              <a:rPr lang="de-DE" sz="1200" b="0" i="0" u="none" strike="noStrike" kern="1200" dirty="0">
                <a:solidFill>
                  <a:schemeClr val="tx1"/>
                </a:solidFill>
                <a:effectLst/>
                <a:latin typeface="+mn-lt"/>
                <a:ea typeface="+mn-ea"/>
                <a:cs typeface="+mn-cs"/>
              </a:rPr>
              <a:t>/* CSS2 veraltete Syntax (nur benötigt, um IE8 zu unterstützen) */ </a:t>
            </a:r>
          </a:p>
          <a:p>
            <a:r>
              <a:rPr lang="de-DE" sz="1200" b="0" i="0" u="none" strike="noStrike" kern="1200" dirty="0" err="1">
                <a:solidFill>
                  <a:schemeClr val="tx1"/>
                </a:solidFill>
                <a:effectLst/>
                <a:latin typeface="+mn-lt"/>
                <a:ea typeface="+mn-ea"/>
                <a:cs typeface="+mn-cs"/>
              </a:rPr>
              <a:t>element:before</a:t>
            </a:r>
            <a:r>
              <a:rPr lang="de-DE" sz="1200" b="0" i="0" u="none" strike="noStrike" kern="1200" dirty="0">
                <a:solidFill>
                  <a:schemeClr val="tx1"/>
                </a:solidFill>
                <a:effectLst/>
                <a:latin typeface="+mn-lt"/>
                <a:ea typeface="+mn-ea"/>
                <a:cs typeface="+mn-cs"/>
              </a:rPr>
              <a:t> { </a:t>
            </a:r>
            <a:r>
              <a:rPr lang="de-DE" sz="1200" b="0" i="1" u="none" strike="noStrike" kern="1200" dirty="0">
                <a:solidFill>
                  <a:schemeClr val="tx1"/>
                </a:solidFill>
                <a:effectLst/>
                <a:latin typeface="+mn-lt"/>
                <a:ea typeface="+mn-ea"/>
                <a:cs typeface="+mn-cs"/>
              </a:rPr>
              <a:t>Stileigenschaften</a:t>
            </a:r>
            <a:r>
              <a:rPr lang="de-DE" sz="1200" b="0" i="0" u="none" strike="noStrike" kern="1200" dirty="0">
                <a:solidFill>
                  <a:schemeClr val="tx1"/>
                </a:solidFill>
                <a:effectLst/>
                <a:latin typeface="+mn-lt"/>
                <a:ea typeface="+mn-ea"/>
                <a:cs typeface="+mn-cs"/>
              </a:rPr>
              <a:t> }</a:t>
            </a:r>
          </a:p>
          <a:p>
            <a:endParaRPr lang="de-DE" sz="1200" b="0" i="0" u="none" strike="noStrike" kern="1200" dirty="0">
              <a:solidFill>
                <a:schemeClr val="tx1"/>
              </a:solidFill>
              <a:effectLst/>
              <a:latin typeface="+mn-lt"/>
              <a:ea typeface="+mn-ea"/>
              <a:cs typeface="+mn-cs"/>
            </a:endParaRPr>
          </a:p>
          <a:p>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placeholder</a:t>
            </a:r>
            <a:endParaRPr lang="de-DE" sz="1200" b="0" i="0" u="none" strike="noStrike" kern="1200" dirty="0">
              <a:solidFill>
                <a:schemeClr val="tx1"/>
              </a:solidFill>
              <a:effectLst/>
              <a:latin typeface="+mn-lt"/>
              <a:ea typeface="+mn-ea"/>
              <a:cs typeface="+mn-cs"/>
            </a:endParaRPr>
          </a:p>
          <a:p>
            <a:r>
              <a:rPr lang="de-DE" sz="1200" b="0" i="0" u="none" strike="noStrike" kern="1200" dirty="0">
                <a:solidFill>
                  <a:schemeClr val="tx1"/>
                </a:solidFill>
                <a:effectLst/>
                <a:latin typeface="+mn-lt"/>
                <a:ea typeface="+mn-ea"/>
                <a:cs typeface="+mn-cs"/>
              </a:rPr>
              <a:t>::</a:t>
            </a:r>
            <a:r>
              <a:rPr lang="de-DE" sz="1200" b="0" i="0" u="none" strike="noStrike" kern="1200" dirty="0" err="1">
                <a:solidFill>
                  <a:schemeClr val="tx1"/>
                </a:solidFill>
                <a:effectLst/>
                <a:latin typeface="+mn-lt"/>
                <a:ea typeface="+mn-ea"/>
                <a:cs typeface="+mn-cs"/>
              </a:rPr>
              <a:t>selection</a:t>
            </a:r>
            <a:endParaRPr lang="de-DE" sz="1200" b="0" i="0" u="none" strike="noStrike" kern="1200" dirty="0">
              <a:solidFill>
                <a:schemeClr val="tx1"/>
              </a:solidFill>
              <a:effectLst/>
              <a:latin typeface="+mn-lt"/>
              <a:ea typeface="+mn-ea"/>
              <a:cs typeface="+mn-cs"/>
            </a:endParaRPr>
          </a:p>
          <a:p>
            <a:endParaRPr lang="de-DE" sz="1200" b="0" i="0" u="none" strike="noStrike" kern="1200" dirty="0">
              <a:solidFill>
                <a:schemeClr val="tx1"/>
              </a:solidFill>
              <a:effectLst/>
              <a:latin typeface="+mn-lt"/>
              <a:ea typeface="+mn-ea"/>
              <a:cs typeface="+mn-cs"/>
            </a:endParaRPr>
          </a:p>
          <a:p>
            <a:pPr rtl="0" eaLnBrk="1" fontAlgn="ctr" latinLnBrk="0" hangingPunct="1"/>
            <a:r>
              <a:rPr lang="de-DE" sz="1200" b="1" i="0" u="none" strike="noStrike" kern="1200" dirty="0">
                <a:solidFill>
                  <a:schemeClr val="tx1"/>
                </a:solidFill>
                <a:effectLst/>
                <a:latin typeface="+mn-lt"/>
                <a:ea typeface="+mn-ea"/>
                <a:cs typeface="+mn-cs"/>
              </a:rPr>
              <a:t>:</a:t>
            </a:r>
            <a:r>
              <a:rPr lang="de-DE" sz="1200" b="1" i="0" u="none" strike="noStrike" kern="1200" dirty="0" err="1">
                <a:solidFill>
                  <a:schemeClr val="tx1"/>
                </a:solidFill>
                <a:effectLst/>
                <a:latin typeface="+mn-lt"/>
                <a:ea typeface="+mn-ea"/>
                <a:cs typeface="+mn-cs"/>
              </a:rPr>
              <a:t>hover</a:t>
            </a:r>
            <a:endParaRPr lang="de-DE" sz="1200" b="0" i="0" u="none" strike="noStrike" kern="1200" dirty="0">
              <a:solidFill>
                <a:schemeClr val="tx1"/>
              </a:solidFill>
              <a:effectLst/>
              <a:latin typeface="+mn-lt"/>
              <a:ea typeface="+mn-ea"/>
              <a:cs typeface="+mn-cs"/>
            </a:endParaRPr>
          </a:p>
          <a:p>
            <a:pPr rtl="0" eaLnBrk="1" fontAlgn="ctr" latinLnBrk="0" hangingPunct="1"/>
            <a:r>
              <a:rPr lang="de-DE" sz="1200" b="1" i="0" u="none" strike="noStrike" kern="1200" dirty="0">
                <a:solidFill>
                  <a:schemeClr val="tx1"/>
                </a:solidFill>
                <a:effectLst/>
                <a:latin typeface="+mn-lt"/>
                <a:ea typeface="+mn-ea"/>
                <a:cs typeface="+mn-cs"/>
              </a:rPr>
              <a:t>Pseudo-Klassen-Selektor</a:t>
            </a:r>
            <a:endParaRPr lang="de-DE" sz="1200" b="0" i="0" u="none" strike="noStrike" kern="1200" dirty="0">
              <a:solidFill>
                <a:schemeClr val="tx1"/>
              </a:solidFill>
              <a:effectLst/>
              <a:latin typeface="+mn-lt"/>
              <a:ea typeface="+mn-ea"/>
              <a:cs typeface="+mn-cs"/>
            </a:endParaRPr>
          </a:p>
          <a:p>
            <a:pPr rtl="0" eaLnBrk="1" fontAlgn="ctr" latinLnBrk="0" hangingPunct="1"/>
            <a:r>
              <a:rPr lang="de-DE" sz="1200" b="1" i="0" u="none" strike="noStrike" kern="1200" dirty="0">
                <a:solidFill>
                  <a:schemeClr val="tx1"/>
                </a:solidFill>
                <a:effectLst/>
                <a:latin typeface="+mn-lt"/>
                <a:ea typeface="+mn-ea"/>
                <a:cs typeface="+mn-cs"/>
              </a:rPr>
              <a:t>Wählt einen bestimmten </a:t>
            </a:r>
            <a:r>
              <a:rPr lang="de-DE" sz="1200" b="1" i="1" u="none" strike="noStrike" kern="1200" dirty="0">
                <a:solidFill>
                  <a:schemeClr val="tx1"/>
                </a:solidFill>
                <a:effectLst/>
                <a:latin typeface="+mn-lt"/>
                <a:ea typeface="+mn-ea"/>
                <a:cs typeface="+mn-cs"/>
              </a:rPr>
              <a:t>Zustand</a:t>
            </a:r>
            <a:r>
              <a:rPr lang="de-DE" sz="1200" b="1" i="0" u="none" strike="noStrike" kern="1200" dirty="0">
                <a:solidFill>
                  <a:schemeClr val="tx1"/>
                </a:solidFill>
                <a:effectLst/>
                <a:latin typeface="+mn-lt"/>
                <a:ea typeface="+mn-ea"/>
                <a:cs typeface="+mn-cs"/>
              </a:rPr>
              <a:t> aus (hier: </a:t>
            </a:r>
            <a:r>
              <a:rPr lang="de-DE" sz="1200" b="1" i="0" u="none" strike="noStrike" kern="1200" dirty="0" err="1">
                <a:solidFill>
                  <a:schemeClr val="tx1"/>
                </a:solidFill>
                <a:effectLst/>
                <a:latin typeface="+mn-lt"/>
                <a:ea typeface="+mn-ea"/>
                <a:cs typeface="+mn-cs"/>
              </a:rPr>
              <a:t>mouseover</a:t>
            </a:r>
            <a:r>
              <a:rPr lang="de-DE" sz="1200" b="1" i="0" u="none" strike="noStrike" kern="1200" dirty="0">
                <a:solidFill>
                  <a:schemeClr val="tx1"/>
                </a:solidFill>
                <a:effectLst/>
                <a:latin typeface="+mn-lt"/>
                <a:ea typeface="+mn-ea"/>
                <a:cs typeface="+mn-cs"/>
              </a:rPr>
              <a:t>).</a:t>
            </a:r>
            <a:endParaRPr lang="de-DE" sz="1200" b="0" i="0" u="none" strike="noStrike" kern="1200" dirty="0">
              <a:solidFill>
                <a:schemeClr val="tx1"/>
              </a:solidFill>
              <a:effectLst/>
              <a:latin typeface="+mn-lt"/>
              <a:ea typeface="+mn-ea"/>
              <a:cs typeface="+mn-cs"/>
            </a:endParaRPr>
          </a:p>
          <a:p>
            <a:pPr rtl="0" eaLnBrk="1" fontAlgn="ctr" latinLnBrk="0" hangingPunct="1"/>
            <a:r>
              <a:rPr lang="de-DE" sz="1200" b="0" i="0" u="none" strike="noStrike" kern="1200" dirty="0">
                <a:solidFill>
                  <a:schemeClr val="tx1"/>
                </a:solidFill>
                <a:effectLst/>
                <a:latin typeface="+mn-lt"/>
                <a:ea typeface="+mn-ea"/>
                <a:cs typeface="+mn-cs"/>
              </a:rPr>
              <a:t>::first-letter</a:t>
            </a:r>
          </a:p>
          <a:p>
            <a:pPr rtl="0" eaLnBrk="1" fontAlgn="ctr" latinLnBrk="0" hangingPunct="1"/>
            <a:r>
              <a:rPr lang="de-DE" sz="1200" b="0" i="0" u="none" strike="noStrike" kern="1200" dirty="0">
                <a:solidFill>
                  <a:schemeClr val="tx1"/>
                </a:solidFill>
                <a:effectLst/>
                <a:latin typeface="+mn-lt"/>
                <a:ea typeface="+mn-ea"/>
                <a:cs typeface="+mn-cs"/>
              </a:rPr>
              <a:t>Pseudo-Element-Selektor</a:t>
            </a:r>
          </a:p>
          <a:p>
            <a:pPr rtl="0" eaLnBrk="1" fontAlgn="ctr" latinLnBrk="0" hangingPunct="1"/>
            <a:r>
              <a:rPr lang="de-DE" sz="1200" b="0" i="0" u="none" strike="noStrike" kern="1200" dirty="0">
                <a:solidFill>
                  <a:schemeClr val="tx1"/>
                </a:solidFill>
                <a:effectLst/>
                <a:latin typeface="+mn-lt"/>
                <a:ea typeface="+mn-ea"/>
                <a:cs typeface="+mn-cs"/>
              </a:rPr>
              <a:t>Wählt einen bestimmten </a:t>
            </a:r>
            <a:r>
              <a:rPr lang="de-DE" sz="1200" b="0" i="1" u="none" strike="noStrike" kern="1200" dirty="0">
                <a:solidFill>
                  <a:schemeClr val="tx1"/>
                </a:solidFill>
                <a:effectLst/>
                <a:latin typeface="+mn-lt"/>
                <a:ea typeface="+mn-ea"/>
                <a:cs typeface="+mn-cs"/>
              </a:rPr>
              <a:t>Teil</a:t>
            </a:r>
            <a:r>
              <a:rPr lang="de-DE" sz="1200" b="0" i="0" u="none" strike="noStrike" kern="1200" dirty="0">
                <a:solidFill>
                  <a:schemeClr val="tx1"/>
                </a:solidFill>
                <a:effectLst/>
                <a:latin typeface="+mn-lt"/>
                <a:ea typeface="+mn-ea"/>
                <a:cs typeface="+mn-cs"/>
              </a:rPr>
              <a:t> eines Elements aus (hier: den ersten Buchstaben).</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51</a:t>
            </a:fld>
            <a:endParaRPr lang="de-DE" dirty="0"/>
          </a:p>
        </p:txBody>
      </p:sp>
    </p:spTree>
    <p:extLst>
      <p:ext uri="{BB962C8B-B14F-4D97-AF65-F5344CB8AC3E}">
        <p14:creationId xmlns:p14="http://schemas.microsoft.com/office/powerpoint/2010/main" val="52046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de-DE" dirty="0" err="1"/>
              <a:t>before</a:t>
            </a:r>
            <a:r>
              <a:rPr lang="de-DE" sz="1200" b="0" i="0" u="none" strike="noStrike" kern="1200" dirty="0">
                <a:solidFill>
                  <a:schemeClr val="tx1"/>
                </a:solidFill>
                <a:effectLst/>
                <a:latin typeface="+mn-lt"/>
                <a:ea typeface="+mn-ea"/>
                <a:cs typeface="+mn-cs"/>
              </a:rPr>
              <a:t> erzeugt ein </a:t>
            </a:r>
            <a:r>
              <a:rPr lang="de-DE" sz="1200" b="0" i="0" u="none" strike="noStrike" kern="1200" dirty="0">
                <a:solidFill>
                  <a:schemeClr val="tx1"/>
                </a:solidFill>
                <a:effectLst/>
                <a:latin typeface="+mn-lt"/>
                <a:ea typeface="+mn-ea"/>
                <a:cs typeface="+mn-cs"/>
                <a:hlinkClick r:id="rId3"/>
              </a:rPr>
              <a:t>Pseudoelement</a:t>
            </a:r>
            <a:r>
              <a:rPr lang="de-DE" sz="1200" b="0" i="0" u="none" strike="noStrike" kern="1200" dirty="0">
                <a:solidFill>
                  <a:schemeClr val="tx1"/>
                </a:solidFill>
                <a:effectLst/>
                <a:latin typeface="+mn-lt"/>
                <a:ea typeface="+mn-ea"/>
                <a:cs typeface="+mn-cs"/>
              </a:rPr>
              <a:t>, dass das erste Kind des </a:t>
            </a:r>
            <a:r>
              <a:rPr lang="de-DE" sz="1200" b="0" i="0" u="none" strike="noStrike" kern="1200" dirty="0" err="1">
                <a:solidFill>
                  <a:schemeClr val="tx1"/>
                </a:solidFill>
                <a:effectLst/>
                <a:latin typeface="+mn-lt"/>
                <a:ea typeface="+mn-ea"/>
                <a:cs typeface="+mn-cs"/>
              </a:rPr>
              <a:t>gematchten</a:t>
            </a:r>
            <a:r>
              <a:rPr lang="de-DE" sz="1200" b="0" i="0" u="none" strike="noStrike" kern="1200" dirty="0">
                <a:solidFill>
                  <a:schemeClr val="tx1"/>
                </a:solidFill>
                <a:effectLst/>
                <a:latin typeface="+mn-lt"/>
                <a:ea typeface="+mn-ea"/>
                <a:cs typeface="+mn-cs"/>
              </a:rPr>
              <a:t> Elements ist. Es wird oft zu verwendet, um kosmetische Inhalte unter Verwendung der </a:t>
            </a:r>
            <a:r>
              <a:rPr lang="de-DE" sz="1200" b="0" i="0" u="none" strike="noStrike" kern="1200" dirty="0" err="1">
                <a:solidFill>
                  <a:schemeClr val="tx1"/>
                </a:solidFill>
                <a:effectLst/>
                <a:latin typeface="+mn-lt"/>
                <a:ea typeface="+mn-ea"/>
                <a:cs typeface="+mn-cs"/>
                <a:hlinkClick r:id="rId4" tooltip="Die content CSS Eigenschaft wird mit ::before und ::after Pseudo-elementen genutzt um Inhalte in einen Element zu generieren. Die Inhalte die in content eingefügt werden sind Anonym, sie werden nur gerendert und sind nicht im DOM vorhanden. Siehe: replaced elements."/>
              </a:rPr>
              <a:t>content</a:t>
            </a:r>
            <a:r>
              <a:rPr lang="de-DE" sz="1200" b="0" i="0" u="none" strike="noStrike" kern="1200" dirty="0">
                <a:solidFill>
                  <a:schemeClr val="tx1"/>
                </a:solidFill>
                <a:effectLst/>
                <a:latin typeface="+mn-lt"/>
                <a:ea typeface="+mn-ea"/>
                <a:cs typeface="+mn-cs"/>
              </a:rPr>
              <a:t> Eigenschaft zu einem Element hinzuzufügen. Dieses Element ist standardmäßig inline.</a:t>
            </a:r>
          </a:p>
          <a:p>
            <a:endParaRPr lang="de-DE" sz="1200" b="0" i="0" u="none" strike="noStrike" kern="1200" dirty="0">
              <a:solidFill>
                <a:schemeClr val="tx1"/>
              </a:solidFill>
              <a:effectLst/>
              <a:latin typeface="+mn-lt"/>
              <a:ea typeface="+mn-ea"/>
              <a:cs typeface="+mn-cs"/>
            </a:endParaRPr>
          </a:p>
          <a:p>
            <a:r>
              <a:rPr lang="de-DE" dirty="0"/>
              <a:t>https://developer.mozilla.org/de/docs/Web/CSS/content</a:t>
            </a:r>
          </a:p>
        </p:txBody>
      </p:sp>
      <p:sp>
        <p:nvSpPr>
          <p:cNvPr id="4" name="Foliennummernplatzhalter 3"/>
          <p:cNvSpPr>
            <a:spLocks noGrp="1"/>
          </p:cNvSpPr>
          <p:nvPr>
            <p:ph type="sldNum" sz="quarter" idx="10"/>
          </p:nvPr>
        </p:nvSpPr>
        <p:spPr/>
        <p:txBody>
          <a:bodyPr/>
          <a:lstStyle/>
          <a:p>
            <a:fld id="{6830D0FE-AF74-4FB3-A5AC-0FE84BBFBA7E}" type="slidenum">
              <a:rPr lang="de-DE" smtClean="0"/>
              <a:t>52</a:t>
            </a:fld>
            <a:endParaRPr lang="de-DE" dirty="0"/>
          </a:p>
        </p:txBody>
      </p:sp>
    </p:spTree>
    <p:extLst>
      <p:ext uri="{BB962C8B-B14F-4D97-AF65-F5344CB8AC3E}">
        <p14:creationId xmlns:p14="http://schemas.microsoft.com/office/powerpoint/2010/main" val="1969233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:not(p)</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53</a:t>
            </a:fld>
            <a:endParaRPr lang="de-DE" dirty="0"/>
          </a:p>
        </p:txBody>
      </p:sp>
    </p:spTree>
    <p:extLst>
      <p:ext uri="{BB962C8B-B14F-4D97-AF65-F5344CB8AC3E}">
        <p14:creationId xmlns:p14="http://schemas.microsoft.com/office/powerpoint/2010/main" val="173003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Nth</a:t>
            </a:r>
            <a:r>
              <a:rPr lang="de-DE" dirty="0"/>
              <a:t>-Child-</a:t>
            </a:r>
            <a:r>
              <a:rPr lang="de-DE" sz="1200" dirty="0"/>
              <a:t>Pseudoklassen können neben Zahlen und den Schlüsselwörtern </a:t>
            </a:r>
            <a:r>
              <a:rPr lang="de-DE" sz="1200" i="1" dirty="0">
                <a:cs typeface="Courier New" pitchFamily="49" charset="0"/>
              </a:rPr>
              <a:t>odd</a:t>
            </a:r>
            <a:r>
              <a:rPr lang="de-DE" sz="1200" dirty="0"/>
              <a:t> und </a:t>
            </a:r>
            <a:r>
              <a:rPr lang="de-DE" sz="1200" i="1" dirty="0">
                <a:cs typeface="Courier New" pitchFamily="49" charset="0"/>
              </a:rPr>
              <a:t>even</a:t>
            </a:r>
            <a:r>
              <a:rPr lang="de-DE" sz="1200" dirty="0"/>
              <a:t> auch </a:t>
            </a:r>
            <a:r>
              <a:rPr lang="de-DE" sz="1200" i="1" dirty="0">
                <a:latin typeface="Cambria Math" panose="02040503050406030204" pitchFamily="18" charset="0"/>
                <a:ea typeface="Cambria Math" panose="02040503050406030204" pitchFamily="18" charset="0"/>
                <a:cs typeface="Courier New" panose="02070309020205020404" pitchFamily="49" charset="0"/>
              </a:rPr>
              <a:t>a</a:t>
            </a:r>
            <a:r>
              <a:rPr lang="de-DE" sz="1200" i="1" baseline="-25000" dirty="0">
                <a:latin typeface="Cambria Math" panose="02040503050406030204" pitchFamily="18" charset="0"/>
                <a:ea typeface="Cambria Math" panose="02040503050406030204" pitchFamily="18" charset="0"/>
                <a:cs typeface="Courier New" panose="02070309020205020404" pitchFamily="49" charset="0"/>
              </a:rPr>
              <a:t>n</a:t>
            </a:r>
            <a:r>
              <a:rPr lang="de-DE" sz="1200" i="1" dirty="0">
                <a:latin typeface="Cambria Math" panose="02040503050406030204" pitchFamily="18" charset="0"/>
                <a:ea typeface="Cambria Math" panose="02040503050406030204" pitchFamily="18" charset="0"/>
                <a:cs typeface="Courier New" panose="02070309020205020404" pitchFamily="49" charset="0"/>
              </a:rPr>
              <a:t>+b</a:t>
            </a:r>
            <a:r>
              <a:rPr lang="de-DE" sz="1200" dirty="0"/>
              <a:t>-Ausdrücke verwenden.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r>
              <a:rPr lang="de-DE" sz="1200" b="0" i="1" u="none" strike="noStrike" kern="1200" dirty="0">
                <a:solidFill>
                  <a:schemeClr val="tx1"/>
                </a:solidFill>
                <a:effectLst/>
                <a:latin typeface="+mn-lt"/>
                <a:ea typeface="+mn-ea"/>
                <a:cs typeface="+mn-cs"/>
              </a:rPr>
              <a:t>Zitat: „Die :</a:t>
            </a:r>
            <a:r>
              <a:rPr lang="de-DE" sz="1200" b="0" i="1" u="none" strike="noStrike" kern="1200" dirty="0" err="1">
                <a:solidFill>
                  <a:schemeClr val="tx1"/>
                </a:solidFill>
                <a:effectLst/>
                <a:latin typeface="+mn-lt"/>
                <a:ea typeface="+mn-ea"/>
                <a:cs typeface="+mn-cs"/>
              </a:rPr>
              <a:t>nth-child</a:t>
            </a:r>
            <a:r>
              <a:rPr lang="de-DE" sz="1200" b="0" i="1" u="none" strike="noStrike" kern="1200" dirty="0">
                <a:solidFill>
                  <a:schemeClr val="tx1"/>
                </a:solidFill>
                <a:effectLst/>
                <a:latin typeface="+mn-lt"/>
                <a:ea typeface="+mn-ea"/>
                <a:cs typeface="+mn-cs"/>
              </a:rPr>
              <a:t>(</a:t>
            </a:r>
            <a:r>
              <a:rPr lang="de-DE" sz="1200" b="0" i="1" u="none" strike="noStrike" kern="1200" dirty="0" err="1">
                <a:solidFill>
                  <a:schemeClr val="tx1"/>
                </a:solidFill>
                <a:effectLst/>
                <a:latin typeface="+mn-lt"/>
                <a:ea typeface="+mn-ea"/>
                <a:cs typeface="+mn-cs"/>
              </a:rPr>
              <a:t>an+b</a:t>
            </a:r>
            <a:r>
              <a:rPr lang="de-DE" sz="1200" b="0" i="1" u="none" strike="noStrike" kern="1200" dirty="0">
                <a:solidFill>
                  <a:schemeClr val="tx1"/>
                </a:solidFill>
                <a:effectLst/>
                <a:latin typeface="+mn-lt"/>
                <a:ea typeface="+mn-ea"/>
                <a:cs typeface="+mn-cs"/>
              </a:rPr>
              <a:t>) CSS Pseudo Klasse passt auf ein Element, das im Dokumentbaum an+b-1 Geschwisterknoten vor sich hat, wobei </a:t>
            </a:r>
            <a:r>
              <a:rPr lang="de-DE" sz="1200" b="1" i="1" u="none" strike="noStrike" kern="1200" dirty="0">
                <a:solidFill>
                  <a:schemeClr val="tx1"/>
                </a:solidFill>
                <a:effectLst/>
                <a:latin typeface="+mn-lt"/>
                <a:ea typeface="+mn-ea"/>
                <a:cs typeface="+mn-cs"/>
              </a:rPr>
              <a:t>n</a:t>
            </a:r>
            <a:r>
              <a:rPr lang="de-DE" sz="1200" b="0" i="1" u="none" strike="noStrike" kern="1200" dirty="0">
                <a:solidFill>
                  <a:schemeClr val="tx1"/>
                </a:solidFill>
                <a:effectLst/>
                <a:latin typeface="+mn-lt"/>
                <a:ea typeface="+mn-ea"/>
                <a:cs typeface="+mn-cs"/>
              </a:rPr>
              <a:t> einen gegebenen positiven Wert oder den Wert 0 hat. Zudem muss das Element einen Elternknoten haben. Einfacher ausgedrückt: Beginnend bei einem Startindex b trifft der </a:t>
            </a:r>
            <a:r>
              <a:rPr lang="de-DE" sz="1200" b="0" i="1" u="none" strike="noStrike" kern="1200" dirty="0" err="1">
                <a:solidFill>
                  <a:schemeClr val="tx1"/>
                </a:solidFill>
                <a:effectLst/>
                <a:latin typeface="+mn-lt"/>
                <a:ea typeface="+mn-ea"/>
                <a:cs typeface="+mn-cs"/>
              </a:rPr>
              <a:t>Selector</a:t>
            </a:r>
            <a:r>
              <a:rPr lang="de-DE" sz="1200" b="0" i="1" u="none" strike="noStrike" kern="1200" dirty="0">
                <a:solidFill>
                  <a:schemeClr val="tx1"/>
                </a:solidFill>
                <a:effectLst/>
                <a:latin typeface="+mn-lt"/>
                <a:ea typeface="+mn-ea"/>
                <a:cs typeface="+mn-cs"/>
              </a:rPr>
              <a:t> auf jedes n-</a:t>
            </a:r>
            <a:r>
              <a:rPr lang="de-DE" sz="1200" b="0" i="1" u="none" strike="noStrike" kern="1200" dirty="0" err="1">
                <a:solidFill>
                  <a:schemeClr val="tx1"/>
                </a:solidFill>
                <a:effectLst/>
                <a:latin typeface="+mn-lt"/>
                <a:ea typeface="+mn-ea"/>
                <a:cs typeface="+mn-cs"/>
              </a:rPr>
              <a:t>te</a:t>
            </a:r>
            <a:r>
              <a:rPr lang="de-DE" sz="1200" b="0" i="1" u="none" strike="noStrike" kern="1200" dirty="0">
                <a:solidFill>
                  <a:schemeClr val="tx1"/>
                </a:solidFill>
                <a:effectLst/>
                <a:latin typeface="+mn-lt"/>
                <a:ea typeface="+mn-ea"/>
                <a:cs typeface="+mn-cs"/>
              </a:rPr>
              <a:t> folgende Element zu.</a:t>
            </a:r>
          </a:p>
          <a:p>
            <a:r>
              <a:rPr lang="de-DE" sz="1200" b="0" i="1" u="none" strike="noStrike" kern="1200" dirty="0">
                <a:solidFill>
                  <a:schemeClr val="tx1"/>
                </a:solidFill>
                <a:effectLst/>
                <a:latin typeface="+mn-lt"/>
                <a:ea typeface="+mn-ea"/>
                <a:cs typeface="+mn-cs"/>
              </a:rPr>
              <a:t>Einige Beispiele:</a:t>
            </a:r>
          </a:p>
          <a:p>
            <a:r>
              <a:rPr lang="de-DE" sz="1200" b="0" i="1" u="none" strike="noStrike" kern="1200" dirty="0">
                <a:solidFill>
                  <a:schemeClr val="tx1"/>
                </a:solidFill>
                <a:effectLst/>
                <a:latin typeface="+mn-lt"/>
                <a:ea typeface="+mn-ea"/>
                <a:cs typeface="+mn-cs"/>
              </a:rPr>
              <a:t>1n+0, oder einfach n, trifft auf jedes </a:t>
            </a:r>
            <a:r>
              <a:rPr lang="de-DE" sz="1200" b="0" i="1" u="none" strike="noStrike" kern="1200" dirty="0" err="1">
                <a:solidFill>
                  <a:schemeClr val="tx1"/>
                </a:solidFill>
                <a:effectLst/>
                <a:latin typeface="+mn-lt"/>
                <a:ea typeface="+mn-ea"/>
                <a:cs typeface="+mn-cs"/>
              </a:rPr>
              <a:t>Kindelement</a:t>
            </a:r>
            <a:r>
              <a:rPr lang="de-DE" sz="1200" b="0" i="1" u="none" strike="noStrike" kern="1200" dirty="0">
                <a:solidFill>
                  <a:schemeClr val="tx1"/>
                </a:solidFill>
                <a:effectLst/>
                <a:latin typeface="+mn-lt"/>
                <a:ea typeface="+mn-ea"/>
                <a:cs typeface="+mn-cs"/>
              </a:rPr>
              <a:t> zu.</a:t>
            </a:r>
          </a:p>
          <a:p>
            <a:r>
              <a:rPr lang="de-DE" sz="1200" b="0" i="1" u="none" strike="noStrike" kern="1200" dirty="0">
                <a:solidFill>
                  <a:schemeClr val="tx1"/>
                </a:solidFill>
                <a:effectLst/>
                <a:latin typeface="+mn-lt"/>
                <a:ea typeface="+mn-ea"/>
                <a:cs typeface="+mn-cs"/>
              </a:rPr>
              <a:t>2n+0, oder einfach 2n, würde auf die </a:t>
            </a:r>
            <a:r>
              <a:rPr lang="de-DE" sz="1200" b="0" i="1" u="none" strike="noStrike" kern="1200" dirty="0" err="1">
                <a:solidFill>
                  <a:schemeClr val="tx1"/>
                </a:solidFill>
                <a:effectLst/>
                <a:latin typeface="+mn-lt"/>
                <a:ea typeface="+mn-ea"/>
                <a:cs typeface="+mn-cs"/>
              </a:rPr>
              <a:t>Kindelemente</a:t>
            </a:r>
            <a:r>
              <a:rPr lang="de-DE" sz="1200" b="0" i="1" u="none" strike="noStrike" kern="1200" dirty="0">
                <a:solidFill>
                  <a:schemeClr val="tx1"/>
                </a:solidFill>
                <a:effectLst/>
                <a:latin typeface="+mn-lt"/>
                <a:ea typeface="+mn-ea"/>
                <a:cs typeface="+mn-cs"/>
              </a:rPr>
              <a:t> 2, 4, 6, 8, etc. zutreffen. Hier kann auch einfach das Schlüsselwort </a:t>
            </a:r>
            <a:r>
              <a:rPr lang="de-DE" sz="1200" b="0" i="1" u="none" strike="noStrike" kern="1200" dirty="0" err="1">
                <a:solidFill>
                  <a:schemeClr val="tx1"/>
                </a:solidFill>
                <a:effectLst/>
                <a:latin typeface="+mn-lt"/>
                <a:ea typeface="+mn-ea"/>
                <a:cs typeface="+mn-cs"/>
              </a:rPr>
              <a:t>even</a:t>
            </a:r>
            <a:r>
              <a:rPr lang="de-DE" sz="1200" b="0" i="1" u="none" strike="noStrike" kern="1200" dirty="0">
                <a:solidFill>
                  <a:schemeClr val="tx1"/>
                </a:solidFill>
                <a:effectLst/>
                <a:latin typeface="+mn-lt"/>
                <a:ea typeface="+mn-ea"/>
                <a:cs typeface="+mn-cs"/>
              </a:rPr>
              <a:t> verwendet werden.</a:t>
            </a:r>
          </a:p>
          <a:p>
            <a:r>
              <a:rPr lang="de-DE" sz="1200" b="0" i="1" u="none" strike="noStrike" kern="1200" dirty="0">
                <a:solidFill>
                  <a:schemeClr val="tx1"/>
                </a:solidFill>
                <a:effectLst/>
                <a:latin typeface="+mn-lt"/>
                <a:ea typeface="+mn-ea"/>
                <a:cs typeface="+mn-cs"/>
              </a:rPr>
              <a:t>2n+1 würde auf die Elemente 1, 3, 5, 7, etc. zutreffen. Hier gibt es auch eine Kurzform: Das Schlüsselwort </a:t>
            </a:r>
            <a:r>
              <a:rPr lang="de-DE" sz="1200" b="0" i="1" u="none" strike="noStrike" kern="1200" dirty="0" err="1">
                <a:solidFill>
                  <a:schemeClr val="tx1"/>
                </a:solidFill>
                <a:effectLst/>
                <a:latin typeface="+mn-lt"/>
                <a:ea typeface="+mn-ea"/>
                <a:cs typeface="+mn-cs"/>
              </a:rPr>
              <a:t>odd</a:t>
            </a:r>
            <a:r>
              <a:rPr lang="de-DE" sz="1200" b="0" i="1" u="none" strike="noStrike" kern="1200" dirty="0">
                <a:solidFill>
                  <a:schemeClr val="tx1"/>
                </a:solidFill>
                <a:effectLst/>
                <a:latin typeface="+mn-lt"/>
                <a:ea typeface="+mn-ea"/>
                <a:cs typeface="+mn-cs"/>
              </a:rPr>
              <a:t>.</a:t>
            </a:r>
          </a:p>
          <a:p>
            <a:r>
              <a:rPr lang="de-DE" sz="1200" b="0" i="1" u="none" strike="noStrike" kern="1200" dirty="0">
                <a:solidFill>
                  <a:schemeClr val="tx1"/>
                </a:solidFill>
                <a:effectLst/>
                <a:latin typeface="+mn-lt"/>
                <a:ea typeface="+mn-ea"/>
                <a:cs typeface="+mn-cs"/>
              </a:rPr>
              <a:t>3n+4 würde auf die folgenden Elemente zutreffen: 4, 7, 10, 13, etc.</a:t>
            </a:r>
          </a:p>
          <a:p>
            <a:r>
              <a:rPr lang="de-DE" sz="1200" b="0" i="1" u="none" strike="noStrike" kern="1200" dirty="0">
                <a:solidFill>
                  <a:schemeClr val="tx1"/>
                </a:solidFill>
                <a:effectLst/>
                <a:latin typeface="+mn-lt"/>
                <a:ea typeface="+mn-ea"/>
                <a:cs typeface="+mn-cs"/>
              </a:rPr>
              <a:t>Die Werte a und b müssen beide Integer sein, und der Index des ersten </a:t>
            </a:r>
            <a:r>
              <a:rPr lang="de-DE" sz="1200" b="0" i="1" u="none" strike="noStrike" kern="1200" dirty="0" err="1">
                <a:solidFill>
                  <a:schemeClr val="tx1"/>
                </a:solidFill>
                <a:effectLst/>
                <a:latin typeface="+mn-lt"/>
                <a:ea typeface="+mn-ea"/>
                <a:cs typeface="+mn-cs"/>
              </a:rPr>
              <a:t>Kindelements</a:t>
            </a:r>
            <a:r>
              <a:rPr lang="de-DE" sz="1200" b="0" i="1" u="none" strike="noStrike" kern="1200" dirty="0">
                <a:solidFill>
                  <a:schemeClr val="tx1"/>
                </a:solidFill>
                <a:effectLst/>
                <a:latin typeface="+mn-lt"/>
                <a:ea typeface="+mn-ea"/>
                <a:cs typeface="+mn-cs"/>
              </a:rPr>
              <a:t> eines Knotens ist 1. In anderen Worten, diese Klasse trifft auf alle </a:t>
            </a:r>
            <a:r>
              <a:rPr lang="de-DE" sz="1200" b="0" i="1" u="none" strike="noStrike" kern="1200" dirty="0" err="1">
                <a:solidFill>
                  <a:schemeClr val="tx1"/>
                </a:solidFill>
                <a:effectLst/>
                <a:latin typeface="+mn-lt"/>
                <a:ea typeface="+mn-ea"/>
                <a:cs typeface="+mn-cs"/>
              </a:rPr>
              <a:t>Kindelemente</a:t>
            </a:r>
            <a:r>
              <a:rPr lang="de-DE" sz="1200" b="0" i="1" u="none" strike="noStrike" kern="1200" dirty="0">
                <a:solidFill>
                  <a:schemeClr val="tx1"/>
                </a:solidFill>
                <a:effectLst/>
                <a:latin typeface="+mn-lt"/>
                <a:ea typeface="+mn-ea"/>
                <a:cs typeface="+mn-cs"/>
              </a:rPr>
              <a:t> zu, deren Index Teil der Menge { an + b; n = 0, 1, 2, ... } ist.“</a:t>
            </a:r>
          </a:p>
          <a:p>
            <a:endParaRPr lang="de-DE" sz="1200" b="0" i="0" u="none" strike="noStrike" kern="1200" dirty="0">
              <a:solidFill>
                <a:schemeClr val="tx1"/>
              </a:solidFill>
              <a:effectLst/>
              <a:latin typeface="+mn-lt"/>
              <a:ea typeface="+mn-ea"/>
              <a:cs typeface="+mn-cs"/>
            </a:endParaRPr>
          </a:p>
          <a:p>
            <a:r>
              <a:rPr lang="de-DE" sz="1200" b="0" i="0" u="sng" strike="noStrike" kern="1200" dirty="0">
                <a:solidFill>
                  <a:schemeClr val="tx1"/>
                </a:solidFill>
                <a:effectLst/>
                <a:latin typeface="+mn-lt"/>
                <a:ea typeface="+mn-ea"/>
                <a:cs typeface="+mn-cs"/>
              </a:rPr>
              <a:t>Quelle</a:t>
            </a:r>
            <a:r>
              <a:rPr lang="de-DE" sz="1200" b="0" i="0" u="none" strike="noStrike" kern="1200" dirty="0">
                <a:solidFill>
                  <a:schemeClr val="tx1"/>
                </a:solidFill>
                <a:effectLst/>
                <a:latin typeface="+mn-lt"/>
                <a:ea typeface="+mn-ea"/>
                <a:cs typeface="+mn-cs"/>
              </a:rPr>
              <a:t>: https://developer.mozilla.org/de/docs/Web/CSS/%3Anth-child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endParaRPr lang="de-DE" dirty="0"/>
          </a:p>
        </p:txBody>
      </p:sp>
      <p:sp>
        <p:nvSpPr>
          <p:cNvPr id="4" name="Foliennummernplatzhalter 3"/>
          <p:cNvSpPr>
            <a:spLocks noGrp="1"/>
          </p:cNvSpPr>
          <p:nvPr>
            <p:ph type="sldNum" sz="quarter" idx="10"/>
          </p:nvPr>
        </p:nvSpPr>
        <p:spPr/>
        <p:txBody>
          <a:bodyPr/>
          <a:lstStyle/>
          <a:p>
            <a:fld id="{16AF9509-3B10-45E6-BF83-5ACE9E9ECDAC}" type="slidenum">
              <a:rPr lang="de-DE" smtClean="0"/>
              <a:t>54</a:t>
            </a:fld>
            <a:endParaRPr lang="de-DE" dirty="0"/>
          </a:p>
        </p:txBody>
      </p:sp>
    </p:spTree>
    <p:extLst>
      <p:ext uri="{BB962C8B-B14F-4D97-AF65-F5344CB8AC3E}">
        <p14:creationId xmlns:p14="http://schemas.microsoft.com/office/powerpoint/2010/main" val="3518478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a:t>
            </a:r>
            <a:r>
              <a:rPr lang="de-DE" dirty="0" err="1"/>
              <a:t>placeholder</a:t>
            </a:r>
            <a:r>
              <a:rPr lang="de-DE" dirty="0"/>
              <a:t> doppelter Doppelpunkt</a:t>
            </a:r>
          </a:p>
        </p:txBody>
      </p:sp>
      <p:sp>
        <p:nvSpPr>
          <p:cNvPr id="4" name="Foliennummernplatzhalter 3"/>
          <p:cNvSpPr>
            <a:spLocks noGrp="1"/>
          </p:cNvSpPr>
          <p:nvPr>
            <p:ph type="sldNum" sz="quarter" idx="10"/>
          </p:nvPr>
        </p:nvSpPr>
        <p:spPr/>
        <p:txBody>
          <a:bodyPr/>
          <a:lstStyle/>
          <a:p>
            <a:fld id="{6830D0FE-AF74-4FB3-A5AC-0FE84BBFBA7E}" type="slidenum">
              <a:rPr lang="de-DE" smtClean="0"/>
              <a:t>56</a:t>
            </a:fld>
            <a:endParaRPr lang="de-DE" dirty="0"/>
          </a:p>
        </p:txBody>
      </p:sp>
    </p:spTree>
    <p:extLst>
      <p:ext uri="{BB962C8B-B14F-4D97-AF65-F5344CB8AC3E}">
        <p14:creationId xmlns:p14="http://schemas.microsoft.com/office/powerpoint/2010/main" val="1050599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zum Nachlesen: Pseudoklassen, strukturelle Pseudoklassen, Pseudoelemente</a:t>
            </a:r>
          </a:p>
          <a:p>
            <a:r>
              <a:rPr lang="de-DE" dirty="0"/>
              <a:t>https://de.wikipedia.org/wiki/Cascading_Style_Sheets#CSS3</a:t>
            </a:r>
          </a:p>
        </p:txBody>
      </p:sp>
      <p:sp>
        <p:nvSpPr>
          <p:cNvPr id="4" name="Foliennummernplatzhalter 3"/>
          <p:cNvSpPr>
            <a:spLocks noGrp="1"/>
          </p:cNvSpPr>
          <p:nvPr>
            <p:ph type="sldNum" sz="quarter" idx="5"/>
          </p:nvPr>
        </p:nvSpPr>
        <p:spPr/>
        <p:txBody>
          <a:bodyPr/>
          <a:lstStyle/>
          <a:p>
            <a:fld id="{6830D0FE-AF74-4FB3-A5AC-0FE84BBFBA7E}" type="slidenum">
              <a:rPr lang="de-DE" smtClean="0"/>
              <a:t>59</a:t>
            </a:fld>
            <a:endParaRPr lang="de-DE" dirty="0"/>
          </a:p>
        </p:txBody>
      </p:sp>
    </p:spTree>
    <p:extLst>
      <p:ext uri="{BB962C8B-B14F-4D97-AF65-F5344CB8AC3E}">
        <p14:creationId xmlns:p14="http://schemas.microsoft.com/office/powerpoint/2010/main" val="7652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err="1"/>
              <a:t>Caniuse</a:t>
            </a:r>
            <a:r>
              <a:rPr lang="de-DE" b="1" dirty="0"/>
              <a:t>:</a:t>
            </a:r>
            <a:r>
              <a:rPr lang="de-DE" b="1" baseline="0" dirty="0"/>
              <a:t> </a:t>
            </a:r>
            <a:r>
              <a:rPr lang="de-DE" dirty="0"/>
              <a:t>zeigt Up-</a:t>
            </a:r>
            <a:r>
              <a:rPr lang="de-DE" dirty="0" err="1"/>
              <a:t>to</a:t>
            </a:r>
            <a:r>
              <a:rPr lang="de-DE" dirty="0"/>
              <a:t>-date Browser-Support-Tabellen für die Unterstützung von Front-End-Web-Technologien auf Desktop- und mobile Web-Browser</a:t>
            </a: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8</a:t>
            </a:fld>
            <a:endParaRPr lang="de-DE" dirty="0"/>
          </a:p>
        </p:txBody>
      </p:sp>
    </p:spTree>
    <p:extLst>
      <p:ext uri="{BB962C8B-B14F-4D97-AF65-F5344CB8AC3E}">
        <p14:creationId xmlns:p14="http://schemas.microsoft.com/office/powerpoint/2010/main" val="3402951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62</a:t>
            </a:fld>
            <a:endParaRPr lang="de-DE" dirty="0"/>
          </a:p>
        </p:txBody>
      </p:sp>
    </p:spTree>
    <p:extLst>
      <p:ext uri="{BB962C8B-B14F-4D97-AF65-F5344CB8AC3E}">
        <p14:creationId xmlns:p14="http://schemas.microsoft.com/office/powerpoint/2010/main" val="35735165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https://developer.mozilla.org/en-US/docs/Web/CSS/clear</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64</a:t>
            </a:fld>
            <a:endParaRPr lang="de-DE" dirty="0"/>
          </a:p>
        </p:txBody>
      </p:sp>
    </p:spTree>
    <p:extLst>
      <p:ext uri="{BB962C8B-B14F-4D97-AF65-F5344CB8AC3E}">
        <p14:creationId xmlns:p14="http://schemas.microsoft.com/office/powerpoint/2010/main" val="1052011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Um zu verhindern, dass Elemente direkt anschließen wollen, kann ein </a:t>
            </a:r>
            <a:r>
              <a:rPr lang="de-DE" i="1" dirty="0" err="1"/>
              <a:t>Leerdiv</a:t>
            </a:r>
            <a:r>
              <a:rPr lang="de-DE" dirty="0"/>
              <a:t> mit der Anweisung </a:t>
            </a:r>
            <a:r>
              <a:rPr lang="de-DE" i="1" dirty="0" err="1"/>
              <a:t>clear:both</a:t>
            </a:r>
            <a:r>
              <a:rPr lang="de-DE" i="1" dirty="0"/>
              <a:t>; </a:t>
            </a:r>
            <a:r>
              <a:rPr lang="de-DE" dirty="0"/>
              <a:t>eingefügt werden. Es sorgt außerdem dafür, dass die Elemente innerhalb des Container-</a:t>
            </a:r>
            <a:r>
              <a:rPr lang="de-DE" dirty="0" err="1"/>
              <a:t>Divs</a:t>
            </a:r>
            <a:r>
              <a:rPr lang="de-DE" dirty="0"/>
              <a:t> bleiben, und nicht darüber hinaus stehen.</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65</a:t>
            </a:fld>
            <a:endParaRPr lang="de-DE" dirty="0"/>
          </a:p>
        </p:txBody>
      </p:sp>
    </p:spTree>
    <p:extLst>
      <p:ext uri="{BB962C8B-B14F-4D97-AF65-F5344CB8AC3E}">
        <p14:creationId xmlns:p14="http://schemas.microsoft.com/office/powerpoint/2010/main" val="3032395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Zwischen Inline-Block-Elementen befindet sich ein Abstand (</a:t>
            </a:r>
            <a:r>
              <a:rPr lang="de-DE" i="1" dirty="0"/>
              <a:t>whitespace</a:t>
            </a:r>
            <a:r>
              <a:rPr lang="de-DE" dirty="0"/>
              <a:t>). Meist ist dieser Abstand sogar unerwünscht und wird mittels CSS oder HTML-Tricks entfernt.</a:t>
            </a:r>
          </a:p>
          <a:p>
            <a:r>
              <a:rPr lang="de-DE" dirty="0"/>
              <a:t>  Mögliche Lösungen sind beispielsweise ein negativer Margin oder eine Trickserei in HTML, bei der das schließende Tag einfach in die nächste Zeile geschoben wird.</a:t>
            </a:r>
          </a:p>
          <a:p>
            <a:endParaRPr lang="de-DE" dirty="0"/>
          </a:p>
          <a:p>
            <a:r>
              <a:rPr lang="de-DE" u="sng" dirty="0"/>
              <a:t>Beispiel:</a:t>
            </a:r>
          </a:p>
          <a:p>
            <a:r>
              <a:rPr lang="de-DE" i="1" dirty="0"/>
              <a:t>&lt;div class="green"&gt;</a:t>
            </a:r>
          </a:p>
          <a:p>
            <a:r>
              <a:rPr lang="de-DE" i="1" dirty="0"/>
              <a:t>&lt;/div&gt;&lt;div class="green"&gt;</a:t>
            </a:r>
          </a:p>
          <a:p>
            <a:r>
              <a:rPr lang="de-DE" i="1" dirty="0"/>
              <a:t>&lt;/div&gt;&lt;div class="green"&gt;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&lt;/div&gt;&lt;div class="green"&gt;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&lt;/div&gt;&lt;div class="green"&gt;</a:t>
            </a:r>
          </a:p>
          <a:p>
            <a:r>
              <a:rPr lang="de-DE" i="1" dirty="0"/>
              <a:t>&lt;/div&gt;</a:t>
            </a:r>
          </a:p>
          <a:p>
            <a:r>
              <a:rPr lang="de-DE" dirty="0"/>
              <a:t>Würde beim Beispiel oben die Abstände zwischen den Elementen entfernen. ACHTUNG: Auto-Format-Optionen von Editoren würden eine solche Trickserei wieder zunichte machen. Daher am besten mit negativem Margin lösen!</a:t>
            </a:r>
          </a:p>
          <a:p>
            <a:endParaRPr lang="de-DE" dirty="0"/>
          </a:p>
          <a:p>
            <a:r>
              <a:rPr lang="de-DE" dirty="0"/>
              <a:t>Eine andere Möglichkeit wäre, den Zeilenumbruch „auszukommentieren“:</a:t>
            </a:r>
          </a:p>
          <a:p>
            <a:r>
              <a:rPr lang="de-DE" i="1" dirty="0"/>
              <a:t>&lt;div class="green"&gt;&lt;/div&gt;&lt;!--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--&gt;&lt;div class="green"&gt;&lt;/div&gt;&lt;!--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--&gt;&lt;div class="green"&gt;&lt;/div&gt;&lt;!--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--&gt;&lt;div class="green"&gt;&lt;/div&gt;&lt;!--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--&gt;&lt;div class="green"&gt;&lt;/div&gt;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i="0" dirty="0"/>
              <a:t>Da in HTML eine beliebige Kombination von Leerzeichen, Tabs und Zeilenumbrüchen in ein einziges Leerzeichen umgewandelt werden, hätte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	&lt;div class="green"&gt;&lt;/div&gt;&lt;div class="green"&gt;&lt;/div&gt;&lt;div class="green"&gt;&lt;/div&gt;&lt;div class="green"&gt;&lt;/div&gt;&lt;div class="green"&gt;&lt;/div&gt;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0" dirty="0"/>
              <a:t>den gleichen Effekt wie die Beispiele oben; davon ist allerdings dringend abzuraten, da es die Lesbarkeit des Codes massiv beeinträchtigt!! (Außerdem würde auch das von Auto-Format korrigiert werden.)</a:t>
            </a:r>
          </a:p>
        </p:txBody>
      </p:sp>
      <p:sp>
        <p:nvSpPr>
          <p:cNvPr id="4" name="Foliennummernplatzhalter 3"/>
          <p:cNvSpPr>
            <a:spLocks noGrp="1"/>
          </p:cNvSpPr>
          <p:nvPr>
            <p:ph type="sldNum" sz="quarter" idx="10"/>
          </p:nvPr>
        </p:nvSpPr>
        <p:spPr/>
        <p:txBody>
          <a:bodyPr/>
          <a:lstStyle/>
          <a:p>
            <a:fld id="{B7C7D221-0CFB-4A27-8400-087FE94040F3}" type="slidenum">
              <a:rPr lang="de-DE" smtClean="0"/>
              <a:t>66</a:t>
            </a:fld>
            <a:endParaRPr lang="de-DE" dirty="0"/>
          </a:p>
        </p:txBody>
      </p:sp>
    </p:spTree>
    <p:extLst>
      <p:ext uri="{BB962C8B-B14F-4D97-AF65-F5344CB8AC3E}">
        <p14:creationId xmlns:p14="http://schemas.microsoft.com/office/powerpoint/2010/main" val="3857627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attr</a:t>
            </a:r>
            <a:r>
              <a:rPr lang="de-DE" dirty="0"/>
              <a:t>() - mit Hilfe von der Eigenschaft </a:t>
            </a:r>
            <a:r>
              <a:rPr lang="de-DE" dirty="0" err="1"/>
              <a:t>content</a:t>
            </a:r>
            <a:r>
              <a:rPr lang="de-DE" dirty="0"/>
              <a:t>: gibt den Wert des genannten Attributs aus.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z.B. a:after {</a:t>
            </a:r>
            <a:r>
              <a:rPr lang="de-DE" dirty="0" err="1"/>
              <a:t>content</a:t>
            </a:r>
            <a:r>
              <a:rPr lang="de-DE" dirty="0"/>
              <a:t>: „(„ </a:t>
            </a:r>
            <a:r>
              <a:rPr lang="de-DE" dirty="0" err="1"/>
              <a:t>attr</a:t>
            </a:r>
            <a:r>
              <a:rPr lang="de-DE" dirty="0"/>
              <a:t>(</a:t>
            </a:r>
            <a:r>
              <a:rPr lang="de-DE" dirty="0" err="1"/>
              <a:t>href</a:t>
            </a:r>
            <a:r>
              <a:rPr lang="de-DE" dirty="0"/>
              <a:t>) „)“; } Nach jedem Link wird die URL als Text ausgegeben.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calc</a:t>
            </a:r>
            <a:r>
              <a:rPr lang="de-DE" dirty="0"/>
              <a:t>() – arithmetische Berechnungen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cubic-bezier</a:t>
            </a:r>
            <a:r>
              <a:rPr lang="de-DE" dirty="0"/>
              <a:t>() </a:t>
            </a:r>
            <a:r>
              <a:rPr lang="de-DE" dirty="0" err="1"/>
              <a:t>define</a:t>
            </a:r>
            <a:r>
              <a:rPr lang="de-DE" dirty="0"/>
              <a:t> </a:t>
            </a:r>
            <a:r>
              <a:rPr lang="de-DE" dirty="0" err="1"/>
              <a:t>the</a:t>
            </a:r>
            <a:r>
              <a:rPr lang="de-DE" dirty="0"/>
              <a:t> </a:t>
            </a:r>
            <a:r>
              <a:rPr lang="de-DE" dirty="0" err="1"/>
              <a:t>value</a:t>
            </a:r>
            <a:r>
              <a:rPr lang="de-DE" dirty="0"/>
              <a:t> für </a:t>
            </a:r>
            <a:r>
              <a:rPr lang="de-DE" dirty="0" err="1"/>
              <a:t>animation</a:t>
            </a:r>
            <a:r>
              <a:rPr lang="de-DE" dirty="0"/>
              <a:t> and </a:t>
            </a:r>
            <a:r>
              <a:rPr lang="de-DE" dirty="0" err="1"/>
              <a:t>transition</a:t>
            </a:r>
            <a:r>
              <a:rPr lang="de-DE" dirty="0"/>
              <a:t> </a:t>
            </a:r>
            <a:r>
              <a:rPr lang="de-DE" dirty="0" err="1"/>
              <a:t>timing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minmax</a:t>
            </a:r>
            <a:r>
              <a:rPr lang="de-DE" dirty="0"/>
              <a:t>() - </a:t>
            </a:r>
            <a:r>
              <a:rPr lang="en-US" sz="1200" b="0" i="0" u="none" strike="noStrike" kern="1200" dirty="0">
                <a:solidFill>
                  <a:schemeClr val="tx1"/>
                </a:solidFill>
                <a:effectLst/>
                <a:latin typeface="+mn-lt"/>
                <a:ea typeface="+mn-ea"/>
                <a:cs typeface="+mn-cs"/>
              </a:rPr>
              <a:t>The </a:t>
            </a:r>
            <a:r>
              <a:rPr lang="en-US" b="1" dirty="0">
                <a:effectLst/>
              </a:rPr>
              <a:t>minmax</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CSS</a:t>
            </a:r>
            <a:r>
              <a:rPr lang="en-US" sz="1200" b="0" i="0" u="none" strike="noStrike" kern="1200" dirty="0">
                <a:solidFill>
                  <a:schemeClr val="tx1"/>
                </a:solidFill>
                <a:effectLst/>
                <a:latin typeface="+mn-lt"/>
                <a:ea typeface="+mn-ea"/>
                <a:cs typeface="+mn-cs"/>
              </a:rPr>
              <a:t> function defines a size range greater than or equal to </a:t>
            </a:r>
            <a:r>
              <a:rPr lang="en-US" sz="1200" i="1" u="none" strike="noStrike" kern="1200" dirty="0">
                <a:solidFill>
                  <a:schemeClr val="tx1"/>
                </a:solidFill>
                <a:effectLst/>
                <a:latin typeface="+mn-lt"/>
                <a:ea typeface="+mn-ea"/>
                <a:cs typeface="+mn-cs"/>
              </a:rPr>
              <a:t>min</a:t>
            </a:r>
            <a:r>
              <a:rPr lang="en-US" sz="1200" b="0" i="0" u="none" strike="noStrike" kern="1200" dirty="0">
                <a:solidFill>
                  <a:schemeClr val="tx1"/>
                </a:solidFill>
                <a:effectLst/>
                <a:latin typeface="+mn-lt"/>
                <a:ea typeface="+mn-ea"/>
                <a:cs typeface="+mn-cs"/>
              </a:rPr>
              <a:t> and less than or equal to </a:t>
            </a:r>
            <a:r>
              <a:rPr lang="en-US" sz="1200" i="1" u="none" strike="noStrike" kern="1200" dirty="0">
                <a:solidFill>
                  <a:schemeClr val="tx1"/>
                </a:solidFill>
                <a:effectLst/>
                <a:latin typeface="+mn-lt"/>
                <a:ea typeface="+mn-ea"/>
                <a:cs typeface="+mn-cs"/>
              </a:rPr>
              <a:t>max</a:t>
            </a:r>
            <a:r>
              <a:rPr lang="en-US" sz="1200" b="0" i="0" u="none" strike="noStrike" kern="1200" dirty="0">
                <a:solidFill>
                  <a:schemeClr val="tx1"/>
                </a:solidFill>
                <a:effectLst/>
                <a:latin typeface="+mn-lt"/>
                <a:ea typeface="+mn-ea"/>
                <a:cs typeface="+mn-cs"/>
              </a:rPr>
              <a:t>. It is used with </a:t>
            </a:r>
            <a:r>
              <a:rPr lang="en-US" sz="1200" b="0" i="0" u="none" strike="noStrike" kern="1200" dirty="0">
                <a:solidFill>
                  <a:schemeClr val="tx1"/>
                </a:solidFill>
                <a:effectLst/>
                <a:latin typeface="+mn-lt"/>
                <a:ea typeface="+mn-ea"/>
                <a:cs typeface="+mn-cs"/>
                <a:hlinkClick r:id="rId4"/>
              </a:rPr>
              <a:t>CSS Grids</a:t>
            </a:r>
            <a:r>
              <a:rPr lang="en-US"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min() und max() </a:t>
            </a:r>
            <a:r>
              <a:rPr lang="en-US" sz="1200" b="0" i="0" u="none" strike="noStrike" kern="1200" dirty="0" err="1">
                <a:solidFill>
                  <a:schemeClr val="tx1"/>
                </a:solidFill>
                <a:effectLst/>
                <a:latin typeface="+mn-lt"/>
                <a:ea typeface="+mn-ea"/>
                <a:cs typeface="+mn-cs"/>
              </a:rPr>
              <a:t>sind</a:t>
            </a:r>
            <a:r>
              <a:rPr lang="en-US" sz="1200" b="0" i="0" u="none" strike="noStrike" kern="1200" dirty="0">
                <a:solidFill>
                  <a:schemeClr val="tx1"/>
                </a:solidFill>
                <a:effectLst/>
                <a:latin typeface="+mn-lt"/>
                <a:ea typeface="+mn-ea"/>
                <a:cs typeface="+mn-cs"/>
              </a:rPr>
              <a:t> in CSS3 </a:t>
            </a:r>
            <a:r>
              <a:rPr lang="en-US" sz="1200" b="0" i="0" u="none" strike="noStrike" kern="1200" dirty="0" err="1">
                <a:solidFill>
                  <a:schemeClr val="tx1"/>
                </a:solidFill>
                <a:effectLst/>
                <a:latin typeface="+mn-lt"/>
                <a:ea typeface="+mn-ea"/>
                <a:cs typeface="+mn-cs"/>
              </a:rPr>
              <a:t>nicht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dabei</a:t>
            </a:r>
            <a:r>
              <a:rPr lang="en-US" sz="1200" b="0" i="0" u="none" strike="noStrike" kern="1200" dirty="0">
                <a:solidFill>
                  <a:schemeClr val="tx1"/>
                </a:solidFill>
                <a:effectLst/>
                <a:latin typeface="+mn-lt"/>
                <a:ea typeface="+mn-ea"/>
                <a:cs typeface="+mn-cs"/>
              </a:rPr>
              <a:t>. In CSS4 </a:t>
            </a:r>
            <a:r>
              <a:rPr lang="en-US" sz="1200" b="0" i="0" u="none" strike="noStrike" kern="1200" dirty="0" err="1">
                <a:solidFill>
                  <a:schemeClr val="tx1"/>
                </a:solidFill>
                <a:effectLst/>
                <a:latin typeface="+mn-lt"/>
                <a:ea typeface="+mn-ea"/>
                <a:cs typeface="+mn-cs"/>
              </a:rPr>
              <a:t>werden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sie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weider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eingeführt</a:t>
            </a:r>
            <a:r>
              <a:rPr lang="en-US" sz="1200" b="0" i="0" u="none" strike="noStrike"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https://github.com/w3c/csswg-drafts/issues/544</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t>https://www.w3schools.com/cssref/pr_gen_content.asp</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70</a:t>
            </a:fld>
            <a:endParaRPr lang="de-DE" dirty="0"/>
          </a:p>
        </p:txBody>
      </p:sp>
    </p:spTree>
    <p:extLst>
      <p:ext uri="{BB962C8B-B14F-4D97-AF65-F5344CB8AC3E}">
        <p14:creationId xmlns:p14="http://schemas.microsoft.com/office/powerpoint/2010/main" val="3358075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Farben können auch in Hexadezimalschreibweise angegeben werden. Die ersten beiden Stellen betreffen den Rot-, die dritte und vierte Stelle den Grün- und die letzten beiden Stellen den Blauanteil einer Farbe. Daraus lassen sich (fast) alle Farben zusammenmischen.</a:t>
            </a:r>
          </a:p>
          <a:p>
            <a:r>
              <a:rPr lang="de-DE" b="1" dirty="0"/>
              <a:t>#000000 </a:t>
            </a:r>
            <a:r>
              <a:rPr lang="de-DE" dirty="0"/>
              <a:t>entspricht Schwarz, </a:t>
            </a:r>
            <a:r>
              <a:rPr lang="de-DE" b="1" dirty="0"/>
              <a:t>#FFFFFF </a:t>
            </a:r>
            <a:r>
              <a:rPr lang="de-DE" dirty="0"/>
              <a:t>Weiß, #FF0000 Rot, #00FF00 Grün, #0000FF Blau; dazwischen sind sämtliche Mischungen möglich.</a:t>
            </a:r>
          </a:p>
          <a:p>
            <a:endParaRPr lang="de-DE" dirty="0"/>
          </a:p>
          <a:p>
            <a:r>
              <a:rPr lang="de-DE" dirty="0"/>
              <a:t>Farben haben auch Namen; viele dieser Namen werden auch von den Browsern erkannt und entsprechend dargestellt.</a:t>
            </a:r>
          </a:p>
          <a:p>
            <a:r>
              <a:rPr lang="de-DE" b="1" dirty="0" err="1">
                <a:latin typeface="Consolas" panose="020B0609020204030204" pitchFamily="49" charset="0"/>
              </a:rPr>
              <a:t>color</a:t>
            </a:r>
            <a:r>
              <a:rPr lang="de-DE" b="1" dirty="0">
                <a:latin typeface="Consolas" panose="020B0609020204030204" pitchFamily="49" charset="0"/>
              </a:rPr>
              <a:t>: </a:t>
            </a:r>
            <a:r>
              <a:rPr lang="de-DE" b="1" dirty="0" err="1">
                <a:latin typeface="Consolas" panose="020B0609020204030204" pitchFamily="49" charset="0"/>
              </a:rPr>
              <a:t>red</a:t>
            </a:r>
            <a:r>
              <a:rPr lang="de-DE" b="1" dirty="0">
                <a:latin typeface="Consolas" panose="020B0609020204030204" pitchFamily="49" charset="0"/>
              </a:rPr>
              <a:t>; </a:t>
            </a:r>
            <a:r>
              <a:rPr lang="de-DE" dirty="0"/>
              <a:t>entspricht </a:t>
            </a:r>
            <a:r>
              <a:rPr lang="de-DE" b="1" dirty="0" err="1">
                <a:latin typeface="Consolas" panose="020B0609020204030204" pitchFamily="49" charset="0"/>
              </a:rPr>
              <a:t>color</a:t>
            </a:r>
            <a:r>
              <a:rPr lang="de-DE" b="1" dirty="0">
                <a:latin typeface="Consolas" panose="020B0609020204030204" pitchFamily="49" charset="0"/>
              </a:rPr>
              <a:t>: </a:t>
            </a:r>
            <a:r>
              <a:rPr lang="de-DE" b="1" dirty="0" err="1">
                <a:latin typeface="Consolas" panose="020B0609020204030204" pitchFamily="49" charset="0"/>
              </a:rPr>
              <a:t>rgb</a:t>
            </a:r>
            <a:r>
              <a:rPr lang="de-DE" b="1" dirty="0">
                <a:latin typeface="Consolas" panose="020B0609020204030204" pitchFamily="49" charset="0"/>
              </a:rPr>
              <a:t>(255,0,0); </a:t>
            </a:r>
            <a:r>
              <a:rPr lang="de-DE" b="0" dirty="0">
                <a:latin typeface="Consolas" panose="020B0609020204030204" pitchFamily="49" charset="0"/>
              </a:rPr>
              <a:t>oder</a:t>
            </a:r>
            <a:r>
              <a:rPr lang="de-DE" b="1" dirty="0">
                <a:latin typeface="Consolas" panose="020B0609020204030204" pitchFamily="49" charset="0"/>
              </a:rPr>
              <a:t> #FF0000;</a:t>
            </a:r>
          </a:p>
          <a:p>
            <a:r>
              <a:rPr lang="de-DE" b="0" dirty="0">
                <a:latin typeface="Consolas" panose="020B0609020204030204" pitchFamily="49" charset="0"/>
              </a:rPr>
              <a:t>Es gibt allerdings auch noch weit ausgefallenere zulässige Farbnamen, wie beispielsweise </a:t>
            </a:r>
            <a:r>
              <a:rPr lang="de-DE" b="0" i="1" dirty="0" err="1">
                <a:latin typeface="Consolas" panose="020B0609020204030204" pitchFamily="49" charset="0"/>
              </a:rPr>
              <a:t>papayawhip</a:t>
            </a:r>
            <a:r>
              <a:rPr lang="de-DE" b="0" dirty="0">
                <a:latin typeface="Consolas" panose="020B0609020204030204" pitchFamily="49" charset="0"/>
              </a:rPr>
              <a:t> oder </a:t>
            </a:r>
            <a:r>
              <a:rPr lang="de-DE" b="0" i="1" dirty="0" err="1">
                <a:latin typeface="Consolas" panose="020B0609020204030204" pitchFamily="49" charset="0"/>
              </a:rPr>
              <a:t>lightgoldenrodyellow</a:t>
            </a:r>
            <a:r>
              <a:rPr lang="de-DE" b="0" dirty="0">
                <a:latin typeface="Consolas" panose="020B0609020204030204" pitchFamily="49" charset="0"/>
              </a:rPr>
              <a:t>.</a:t>
            </a:r>
          </a:p>
          <a:p>
            <a:r>
              <a:rPr lang="de-DE" b="0" dirty="0">
                <a:latin typeface="Consolas" panose="020B0609020204030204" pitchFamily="49" charset="0"/>
              </a:rPr>
              <a:t>Eine Übersicht der erkannten </a:t>
            </a:r>
            <a:r>
              <a:rPr lang="de-DE" b="0" i="1" dirty="0" err="1">
                <a:latin typeface="Consolas" panose="020B0609020204030204" pitchFamily="49" charset="0"/>
              </a:rPr>
              <a:t>color</a:t>
            </a:r>
            <a:r>
              <a:rPr lang="de-DE" b="0" i="1" dirty="0">
                <a:latin typeface="Consolas" panose="020B0609020204030204" pitchFamily="49" charset="0"/>
              </a:rPr>
              <a:t> </a:t>
            </a:r>
            <a:r>
              <a:rPr lang="de-DE" b="0" i="1" dirty="0" err="1">
                <a:latin typeface="Consolas" panose="020B0609020204030204" pitchFamily="49" charset="0"/>
              </a:rPr>
              <a:t>keyword</a:t>
            </a:r>
            <a:r>
              <a:rPr lang="de-DE" b="0" i="1" dirty="0">
                <a:latin typeface="Consolas" panose="020B0609020204030204" pitchFamily="49" charset="0"/>
              </a:rPr>
              <a:t> </a:t>
            </a:r>
            <a:r>
              <a:rPr lang="de-DE" b="0" i="1" dirty="0" err="1">
                <a:latin typeface="Consolas" panose="020B0609020204030204" pitchFamily="49" charset="0"/>
              </a:rPr>
              <a:t>names</a:t>
            </a:r>
            <a:r>
              <a:rPr lang="de-DE" b="0" dirty="0">
                <a:latin typeface="Consolas" panose="020B0609020204030204" pitchFamily="49" charset="0"/>
              </a:rPr>
              <a:t> findet sich in der W3C-Spezifikation:</a:t>
            </a:r>
          </a:p>
          <a:p>
            <a:r>
              <a:rPr lang="de-DE" b="0" dirty="0">
                <a:latin typeface="Consolas" panose="020B0609020204030204" pitchFamily="49" charset="0"/>
              </a:rPr>
              <a:t>https://www.w3.org/TR/SVG/types.html#ColorKeywords</a:t>
            </a:r>
          </a:p>
          <a:p>
            <a:endParaRPr lang="de-DE" b="0" dirty="0">
              <a:latin typeface="Consolas" panose="020B0609020204030204" pitchFamily="49" charset="0"/>
            </a:endParaRPr>
          </a:p>
          <a:p>
            <a:r>
              <a:rPr lang="de-DE" b="0" dirty="0">
                <a:latin typeface="Consolas" panose="020B0609020204030204" pitchFamily="49" charset="0"/>
              </a:rPr>
              <a:t>am besten mit RGB arbeiten, weil </a:t>
            </a:r>
            <a:r>
              <a:rPr lang="de-DE" b="0" dirty="0" err="1">
                <a:latin typeface="Consolas" panose="020B0609020204030204" pitchFamily="49" charset="0"/>
              </a:rPr>
              <a:t>javascript</a:t>
            </a:r>
            <a:r>
              <a:rPr lang="de-DE" b="0" dirty="0">
                <a:latin typeface="Consolas" panose="020B0609020204030204" pitchFamily="49" charset="0"/>
              </a:rPr>
              <a:t> andere Angaben nicht immer ablesen kann.</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72</a:t>
            </a:fld>
            <a:endParaRPr lang="de-DE" dirty="0"/>
          </a:p>
        </p:txBody>
      </p:sp>
    </p:spTree>
    <p:extLst>
      <p:ext uri="{BB962C8B-B14F-4D97-AF65-F5344CB8AC3E}">
        <p14:creationId xmlns:p14="http://schemas.microsoft.com/office/powerpoint/2010/main" val="2236588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 Tools suchen</a:t>
            </a:r>
          </a:p>
        </p:txBody>
      </p:sp>
      <p:sp>
        <p:nvSpPr>
          <p:cNvPr id="4" name="Foliennummernplatzhalter 3"/>
          <p:cNvSpPr>
            <a:spLocks noGrp="1"/>
          </p:cNvSpPr>
          <p:nvPr>
            <p:ph type="sldNum" sz="quarter" idx="10"/>
          </p:nvPr>
        </p:nvSpPr>
        <p:spPr/>
        <p:txBody>
          <a:bodyPr/>
          <a:lstStyle/>
          <a:p>
            <a:fld id="{6830D0FE-AF74-4FB3-A5AC-0FE84BBFBA7E}" type="slidenum">
              <a:rPr lang="de-DE" smtClean="0"/>
              <a:t>73</a:t>
            </a:fld>
            <a:endParaRPr lang="de-DE" dirty="0"/>
          </a:p>
        </p:txBody>
      </p:sp>
    </p:spTree>
    <p:extLst>
      <p:ext uri="{BB962C8B-B14F-4D97-AF65-F5344CB8AC3E}">
        <p14:creationId xmlns:p14="http://schemas.microsoft.com/office/powerpoint/2010/main" val="2934389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a:t>Wann RGB und wann HSL?</a:t>
            </a:r>
          </a:p>
          <a:p>
            <a:endParaRPr lang="de-DE" b="0" dirty="0"/>
          </a:p>
          <a:p>
            <a:r>
              <a:rPr lang="de-DE" b="1" dirty="0"/>
              <a:t>Alpha</a:t>
            </a:r>
            <a:r>
              <a:rPr lang="de-DE" dirty="0"/>
              <a:t>: 0 Transparent</a:t>
            </a:r>
            <a:r>
              <a:rPr lang="de-DE" baseline="0" dirty="0"/>
              <a:t>  1 Sichtbar</a:t>
            </a:r>
            <a:endParaRPr lang="de-DE" dirty="0"/>
          </a:p>
          <a:p>
            <a:endParaRPr lang="de-DE" dirty="0"/>
          </a:p>
          <a:p>
            <a:r>
              <a:rPr lang="de-DE" dirty="0"/>
              <a:t>Rot</a:t>
            </a:r>
          </a:p>
          <a:p>
            <a:r>
              <a:rPr lang="de-DE" dirty="0"/>
              <a:t>Rot Halb</a:t>
            </a:r>
            <a:r>
              <a:rPr lang="de-DE" baseline="0" dirty="0"/>
              <a:t>transparent</a:t>
            </a:r>
          </a:p>
          <a:p>
            <a:r>
              <a:rPr lang="de-DE" baseline="0" dirty="0"/>
              <a:t>Blau/Lila mix</a:t>
            </a:r>
          </a:p>
          <a:p>
            <a:r>
              <a:rPr lang="de-DE" baseline="0" dirty="0"/>
              <a:t>Blau/Lila mix  Halbtransparent</a:t>
            </a:r>
          </a:p>
          <a:p>
            <a:endParaRPr lang="de-DE" baseline="0" dirty="0"/>
          </a:p>
          <a:p>
            <a:r>
              <a:rPr lang="de-DE" baseline="0" dirty="0"/>
              <a:t>Bei </a:t>
            </a:r>
            <a:r>
              <a:rPr lang="de-DE" baseline="0" dirty="0" err="1"/>
              <a:t>hsl</a:t>
            </a:r>
            <a:r>
              <a:rPr lang="de-DE" baseline="0" dirty="0"/>
              <a:t> die erste Zahl gibt den Farbwert auf der oberen Fläche des Kegels an.</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74</a:t>
            </a:fld>
            <a:endParaRPr lang="de-DE" dirty="0"/>
          </a:p>
        </p:txBody>
      </p:sp>
    </p:spTree>
    <p:extLst>
      <p:ext uri="{BB962C8B-B14F-4D97-AF65-F5344CB8AC3E}">
        <p14:creationId xmlns:p14="http://schemas.microsoft.com/office/powerpoint/2010/main" val="184338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Vorlage </a:t>
            </a:r>
            <a:r>
              <a:rPr lang="de-DE" dirty="0" err="1"/>
              <a:t>Drag</a:t>
            </a:r>
            <a:r>
              <a:rPr lang="de-DE" err="1"/>
              <a:t>&amp;</a:t>
            </a:r>
            <a:r>
              <a:rPr lang="de-DE"/>
              <a:t>DropFarben</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77</a:t>
            </a:fld>
            <a:endParaRPr lang="de-DE" dirty="0"/>
          </a:p>
        </p:txBody>
      </p:sp>
    </p:spTree>
    <p:extLst>
      <p:ext uri="{BB962C8B-B14F-4D97-AF65-F5344CB8AC3E}">
        <p14:creationId xmlns:p14="http://schemas.microsoft.com/office/powerpoint/2010/main" val="1692276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78</a:t>
            </a:fld>
            <a:endParaRPr lang="de-DE" dirty="0"/>
          </a:p>
        </p:txBody>
      </p:sp>
    </p:spTree>
    <p:extLst>
      <p:ext uri="{BB962C8B-B14F-4D97-AF65-F5344CB8AC3E}">
        <p14:creationId xmlns:p14="http://schemas.microsoft.com/office/powerpoint/2010/main" val="175197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8E6AD7-2CBA-47A9-A54E-4D3D92D666C2}" type="slidenum">
              <a:rPr lang="de-DE" smtClean="0"/>
              <a:t>10</a:t>
            </a:fld>
            <a:endParaRPr lang="de-DE" dirty="0"/>
          </a:p>
        </p:txBody>
      </p:sp>
    </p:spTree>
    <p:extLst>
      <p:ext uri="{BB962C8B-B14F-4D97-AF65-F5344CB8AC3E}">
        <p14:creationId xmlns:p14="http://schemas.microsoft.com/office/powerpoint/2010/main" val="40919295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maximal können die Ecken abgerundet sein? Bis zu einem Kreis. Mehr, als 50% geht es nicht.</a:t>
            </a:r>
          </a:p>
        </p:txBody>
      </p:sp>
      <p:sp>
        <p:nvSpPr>
          <p:cNvPr id="4" name="Foliennummernplatzhalter 3"/>
          <p:cNvSpPr>
            <a:spLocks noGrp="1"/>
          </p:cNvSpPr>
          <p:nvPr>
            <p:ph type="sldNum" sz="quarter" idx="10"/>
          </p:nvPr>
        </p:nvSpPr>
        <p:spPr/>
        <p:txBody>
          <a:bodyPr/>
          <a:lstStyle/>
          <a:p>
            <a:fld id="{6830D0FE-AF74-4FB3-A5AC-0FE84BBFBA7E}" type="slidenum">
              <a:rPr lang="de-DE" smtClean="0"/>
              <a:t>79</a:t>
            </a:fld>
            <a:endParaRPr lang="de-DE" dirty="0"/>
          </a:p>
        </p:txBody>
      </p:sp>
    </p:spTree>
    <p:extLst>
      <p:ext uri="{BB962C8B-B14F-4D97-AF65-F5344CB8AC3E}">
        <p14:creationId xmlns:p14="http://schemas.microsoft.com/office/powerpoint/2010/main" val="2871554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Informationen, wie ein Dokument dargestellt werden soll, stammen aus den Stylesheets. Ein Dokument kann mehrere Stylesheets haben. Diese Stylesheets können auch aus unterschiedlichen Quellen stammen, einander ergänzen, aufeinander aufbauen oder auch einander überschreiben.</a:t>
            </a:r>
          </a:p>
          <a:p>
            <a:r>
              <a:rPr lang="de-DE" dirty="0"/>
              <a:t>Welcher Style letztlich wirklich angezeigt wird, bestimmt die Kaskadierung. Die Kaskade gibt die Priorität vor, nach der die Werte (</a:t>
            </a:r>
            <a:r>
              <a:rPr lang="de-DE" i="1" dirty="0"/>
              <a:t>values</a:t>
            </a:r>
            <a:r>
              <a:rPr lang="de-DE" dirty="0"/>
              <a:t>) einer Eigenschaft (</a:t>
            </a:r>
            <a:r>
              <a:rPr lang="de-DE" i="1" dirty="0"/>
              <a:t>property</a:t>
            </a:r>
            <a:r>
              <a:rPr lang="de-DE" dirty="0"/>
              <a:t>) berücksichtigt werden sollen.</a:t>
            </a:r>
          </a:p>
          <a:p>
            <a:r>
              <a:rPr lang="de-DE" dirty="0"/>
              <a:t>(Beispiele folgen weiter unten.)</a:t>
            </a:r>
          </a:p>
          <a:p>
            <a:endParaRPr lang="de-DE" dirty="0"/>
          </a:p>
        </p:txBody>
      </p:sp>
      <p:sp>
        <p:nvSpPr>
          <p:cNvPr id="4" name="Foliennummernplatzhalter 3"/>
          <p:cNvSpPr>
            <a:spLocks noGrp="1"/>
          </p:cNvSpPr>
          <p:nvPr>
            <p:ph type="sldNum" sz="quarter" idx="10"/>
          </p:nvPr>
        </p:nvSpPr>
        <p:spPr/>
        <p:txBody>
          <a:bodyPr/>
          <a:lstStyle/>
          <a:p>
            <a:fld id="{16AF9509-3B10-45E6-BF83-5ACE9E9ECDAC}" type="slidenum">
              <a:rPr lang="de-DE" smtClean="0"/>
              <a:t>81</a:t>
            </a:fld>
            <a:endParaRPr lang="de-DE" dirty="0"/>
          </a:p>
        </p:txBody>
      </p:sp>
    </p:spTree>
    <p:extLst>
      <p:ext uri="{BB962C8B-B14F-4D97-AF65-F5344CB8AC3E}">
        <p14:creationId xmlns:p14="http://schemas.microsoft.com/office/powerpoint/2010/main" val="3620690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Auch ohne Stylesheet kann ein Browser (ein </a:t>
            </a:r>
            <a:r>
              <a:rPr lang="de-DE" i="1" dirty="0"/>
              <a:t>user agent</a:t>
            </a:r>
            <a:r>
              <a:rPr lang="de-DE" dirty="0"/>
              <a:t>) ein HTML-Dokument darstellen. Größtenteils wird das nicht der Darstellung entsprechen, wie wir sie als Web-Designer (</a:t>
            </a:r>
            <a:r>
              <a:rPr lang="de-DE" i="1" dirty="0"/>
              <a:t>author</a:t>
            </a:r>
            <a:r>
              <a:rPr lang="de-DE" dirty="0"/>
              <a:t>) haben möchten. Viele der </a:t>
            </a:r>
            <a:r>
              <a:rPr lang="de-DE" i="1" dirty="0"/>
              <a:t>user agent</a:t>
            </a:r>
            <a:r>
              <a:rPr lang="de-DE" dirty="0"/>
              <a:t>-Einstellungen machen allerdings schon Sinn: So wird zum Beispiel der Inhalt eines &lt;em&gt;-Tags ohne weiteres Styling kursiv dargestellt.</a:t>
            </a:r>
          </a:p>
          <a:p>
            <a:r>
              <a:rPr lang="de-DE" dirty="0"/>
              <a:t>Der Betrachter der Seite (</a:t>
            </a:r>
            <a:r>
              <a:rPr lang="de-DE" i="1" dirty="0"/>
              <a:t>user</a:t>
            </a:r>
            <a:r>
              <a:rPr lang="de-DE" dirty="0"/>
              <a:t>) hat meist die Möglichkeit, Präferenzen bezüglich Darstellung im Browser einzustellen. Das betrifft meist hauptsächlich Farben oder auch Fonts.</a:t>
            </a:r>
          </a:p>
          <a:p>
            <a:r>
              <a:rPr lang="de-DE" dirty="0"/>
              <a:t>Wie die Seite mittels Stylesheet vom </a:t>
            </a:r>
            <a:r>
              <a:rPr lang="de-DE" i="1" dirty="0"/>
              <a:t>author</a:t>
            </a:r>
            <a:r>
              <a:rPr lang="de-DE" dirty="0"/>
              <a:t> gestaltet wurde, hat Priorität; eine Website beispielsweise soll schließlich einheitlich dargestellt werden. Die </a:t>
            </a:r>
            <a:r>
              <a:rPr lang="de-DE" i="1" dirty="0"/>
              <a:t>author normal declarations</a:t>
            </a:r>
            <a:r>
              <a:rPr lang="de-DE" dirty="0"/>
              <a:t> befinden sich in den mitgelieferten Stylesheets der Seite.</a:t>
            </a:r>
          </a:p>
          <a:p>
            <a:r>
              <a:rPr lang="de-DE" dirty="0"/>
              <a:t>Darüber stehen nur noch die !important-Deklarationen. Ein </a:t>
            </a:r>
            <a:r>
              <a:rPr lang="de-DE" i="1" dirty="0"/>
              <a:t>author</a:t>
            </a:r>
            <a:r>
              <a:rPr lang="de-DE" dirty="0"/>
              <a:t> kann mit dieser Angabe erreichen, dass der so gekennzeichnete Wert auf jeden Fall Priorität bekommt.</a:t>
            </a:r>
          </a:p>
          <a:p>
            <a:r>
              <a:rPr lang="de-DE" dirty="0"/>
              <a:t>Allerhöchste Priorität haben </a:t>
            </a:r>
            <a:r>
              <a:rPr lang="de-DE" i="1" dirty="0"/>
              <a:t>user important declarations</a:t>
            </a:r>
            <a:r>
              <a:rPr lang="de-DE" dirty="0"/>
              <a:t>. Bestimmte Einstellungen der User, wie zum Beispiel Schriftgrößen oder Farben für besondere Bedürfnisse (Sehschwächen, Farbenblindheit,…) dürfen selbst </a:t>
            </a:r>
            <a:r>
              <a:rPr lang="de-DE" i="1" dirty="0"/>
              <a:t>author important declarations </a:t>
            </a:r>
            <a:r>
              <a:rPr lang="de-DE" dirty="0"/>
              <a:t>überschreiben.</a:t>
            </a:r>
          </a:p>
        </p:txBody>
      </p:sp>
      <p:sp>
        <p:nvSpPr>
          <p:cNvPr id="4" name="Foliennummernplatzhalter 3"/>
          <p:cNvSpPr>
            <a:spLocks noGrp="1"/>
          </p:cNvSpPr>
          <p:nvPr>
            <p:ph type="sldNum" sz="quarter" idx="10"/>
          </p:nvPr>
        </p:nvSpPr>
        <p:spPr/>
        <p:txBody>
          <a:bodyPr/>
          <a:lstStyle/>
          <a:p>
            <a:fld id="{16AF9509-3B10-45E6-BF83-5ACE9E9ECDAC}" type="slidenum">
              <a:rPr lang="de-DE" smtClean="0"/>
              <a:t>82</a:t>
            </a:fld>
            <a:endParaRPr lang="de-DE" dirty="0"/>
          </a:p>
        </p:txBody>
      </p:sp>
    </p:spTree>
    <p:extLst>
      <p:ext uri="{BB962C8B-B14F-4D97-AF65-F5344CB8AC3E}">
        <p14:creationId xmlns:p14="http://schemas.microsoft.com/office/powerpoint/2010/main" val="902996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Auch um unbeabsichtigte Mehrfachzuweisungen zu verhindern, kann ein Wert mit !important gekennzeichnet werden und bekommt dadurch Priorität, unabhängig von der Reihenfolge. Wird eine </a:t>
            </a:r>
            <a:r>
              <a:rPr lang="de-DE" i="1" dirty="0"/>
              <a:t>shorthand-property </a:t>
            </a:r>
            <a:r>
              <a:rPr lang="de-DE" dirty="0"/>
              <a:t>(Kurzschreibweise) mit !important belegt, gilt dies auch für alle Untereigenschaften.</a:t>
            </a:r>
          </a:p>
          <a:p>
            <a:r>
              <a:rPr lang="de-DE" dirty="0"/>
              <a:t>Allerdings sollte !important nur sparsam und wohlüberlegt eingesetzt werden! </a:t>
            </a:r>
          </a:p>
        </p:txBody>
      </p:sp>
      <p:sp>
        <p:nvSpPr>
          <p:cNvPr id="4" name="Foliennummernplatzhalter 3"/>
          <p:cNvSpPr>
            <a:spLocks noGrp="1"/>
          </p:cNvSpPr>
          <p:nvPr>
            <p:ph type="sldNum" sz="quarter" idx="10"/>
          </p:nvPr>
        </p:nvSpPr>
        <p:spPr/>
        <p:txBody>
          <a:bodyPr/>
          <a:lstStyle/>
          <a:p>
            <a:fld id="{16AF9509-3B10-45E6-BF83-5ACE9E9ECDAC}" type="slidenum">
              <a:rPr lang="de-DE" smtClean="0"/>
              <a:t>83</a:t>
            </a:fld>
            <a:endParaRPr lang="de-DE" dirty="0"/>
          </a:p>
        </p:txBody>
      </p:sp>
    </p:spTree>
    <p:extLst>
      <p:ext uri="{BB962C8B-B14F-4D97-AF65-F5344CB8AC3E}">
        <p14:creationId xmlns:p14="http://schemas.microsoft.com/office/powerpoint/2010/main" val="444746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Allgemeine Regeln haben eine geringere Priorität als spezifische. Wie spezifisch, also wie konkret ein Element angesprochen wird, errechnet sich durch die Spezifität.</a:t>
            </a:r>
          </a:p>
          <a:p>
            <a:r>
              <a:rPr lang="de-DE" dirty="0"/>
              <a:t>Je genauer auf ein bestimmtes Element hingewiesen wird, desto höher die Spezifität.</a:t>
            </a:r>
          </a:p>
          <a:p>
            <a:r>
              <a:rPr lang="de-DE" dirty="0"/>
              <a:t>Genauer als inline, also im HTML-Tag selbst, kann man ein Element nicht ansprechen. Somit hat dies die höchste Priorität. Die Id ist eindeutig, spricht also auch ein ganz bestimmtes Element an, und hat somit die nächsthöhere Priorität. Danach kommen Attribut- oder Klassenselektoren, danach Typselektoren und Pseudoelemente.</a:t>
            </a:r>
          </a:p>
          <a:p>
            <a:endParaRPr lang="de-DE" dirty="0"/>
          </a:p>
          <a:p>
            <a:r>
              <a:rPr lang="de-DE" dirty="0"/>
              <a:t>Daher kann man sich  kurzgefasst merken:  inline &gt; ID &gt; class &gt; Typ</a:t>
            </a:r>
          </a:p>
          <a:p>
            <a:endParaRPr lang="de-DE" dirty="0"/>
          </a:p>
          <a:p>
            <a:r>
              <a:rPr lang="de-DE" dirty="0"/>
              <a:t>Wie genau dies berechnet wird, wenn man mehr ins Detail geht, und wenn die Selektoren miteinander verschachtelt werden, findet man hier:</a:t>
            </a:r>
          </a:p>
          <a:p>
            <a:r>
              <a:rPr lang="de-DE" dirty="0"/>
              <a:t>https://www.w3.org/TR/CSS21/cascade.html#specificity</a:t>
            </a:r>
          </a:p>
        </p:txBody>
      </p:sp>
      <p:sp>
        <p:nvSpPr>
          <p:cNvPr id="4" name="Foliennummernplatzhalter 3"/>
          <p:cNvSpPr>
            <a:spLocks noGrp="1"/>
          </p:cNvSpPr>
          <p:nvPr>
            <p:ph type="sldNum" sz="quarter" idx="10"/>
          </p:nvPr>
        </p:nvSpPr>
        <p:spPr/>
        <p:txBody>
          <a:bodyPr/>
          <a:lstStyle/>
          <a:p>
            <a:fld id="{16AF9509-3B10-45E6-BF83-5ACE9E9ECDAC}" type="slidenum">
              <a:rPr lang="de-DE" smtClean="0"/>
              <a:t>85</a:t>
            </a:fld>
            <a:endParaRPr lang="de-DE" dirty="0"/>
          </a:p>
        </p:txBody>
      </p:sp>
    </p:spTree>
    <p:extLst>
      <p:ext uri="{BB962C8B-B14F-4D97-AF65-F5344CB8AC3E}">
        <p14:creationId xmlns:p14="http://schemas.microsoft.com/office/powerpoint/2010/main" val="17740981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http://blog.ppedv.de/post/spezifitat-oder-warum-spinnt-mein-css</a:t>
            </a:r>
          </a:p>
        </p:txBody>
      </p:sp>
      <p:sp>
        <p:nvSpPr>
          <p:cNvPr id="4" name="Foliennummernplatzhalter 3"/>
          <p:cNvSpPr>
            <a:spLocks noGrp="1"/>
          </p:cNvSpPr>
          <p:nvPr>
            <p:ph type="sldNum" sz="quarter" idx="5"/>
          </p:nvPr>
        </p:nvSpPr>
        <p:spPr/>
        <p:txBody>
          <a:bodyPr/>
          <a:lstStyle/>
          <a:p>
            <a:fld id="{6830D0FE-AF74-4FB3-A5AC-0FE84BBFBA7E}" type="slidenum">
              <a:rPr lang="de-DE" smtClean="0"/>
              <a:t>86</a:t>
            </a:fld>
            <a:endParaRPr lang="de-DE" dirty="0"/>
          </a:p>
        </p:txBody>
      </p:sp>
    </p:spTree>
    <p:extLst>
      <p:ext uri="{BB962C8B-B14F-4D97-AF65-F5344CB8AC3E}">
        <p14:creationId xmlns:p14="http://schemas.microsoft.com/office/powerpoint/2010/main" val="1017118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not() kann man die </a:t>
            </a:r>
            <a:r>
              <a:rPr lang="de-DE" dirty="0" err="1"/>
              <a:t>spezifität</a:t>
            </a:r>
            <a:r>
              <a:rPr lang="de-DE" dirty="0"/>
              <a:t> steigern</a:t>
            </a:r>
          </a:p>
          <a:p>
            <a:r>
              <a:rPr lang="de-DE" dirty="0"/>
              <a:t>https://developer.mozilla.org/de/docs/Web/CSS/:not</a:t>
            </a:r>
          </a:p>
          <a:p>
            <a:endParaRPr lang="de-DE" dirty="0"/>
          </a:p>
          <a:p>
            <a:r>
              <a:rPr lang="de-DE" dirty="0"/>
              <a:t>https://www.css-hack.de/CSS+allgemein/%21+important</a:t>
            </a:r>
          </a:p>
          <a:p>
            <a:endParaRPr lang="de-DE" dirty="0"/>
          </a:p>
          <a:p>
            <a:r>
              <a:rPr lang="de-DE" dirty="0"/>
              <a:t>style="..." (Angabe innerhalb des HTML) </a:t>
            </a:r>
          </a:p>
          <a:p>
            <a:r>
              <a:rPr lang="de-DE" dirty="0"/>
              <a:t>#</a:t>
            </a:r>
            <a:r>
              <a:rPr lang="de-DE" dirty="0" err="1"/>
              <a:t>eine_id</a:t>
            </a:r>
            <a:r>
              <a:rPr lang="de-DE" dirty="0"/>
              <a:t> </a:t>
            </a:r>
            <a:r>
              <a:rPr lang="de-DE" dirty="0" err="1"/>
              <a:t>div.eine_klasse</a:t>
            </a:r>
            <a:r>
              <a:rPr lang="de-DE" dirty="0"/>
              <a:t> </a:t>
            </a:r>
          </a:p>
          <a:p>
            <a:r>
              <a:rPr lang="de-DE" dirty="0"/>
              <a:t>#</a:t>
            </a:r>
            <a:r>
              <a:rPr lang="de-DE" dirty="0" err="1"/>
              <a:t>eine_id</a:t>
            </a:r>
            <a:r>
              <a:rPr lang="de-DE" dirty="0"/>
              <a:t> div </a:t>
            </a:r>
          </a:p>
          <a:p>
            <a:r>
              <a:rPr lang="de-DE" dirty="0"/>
              <a:t>#</a:t>
            </a:r>
            <a:r>
              <a:rPr lang="de-DE" dirty="0" err="1"/>
              <a:t>eine_id</a:t>
            </a:r>
            <a:r>
              <a:rPr lang="de-DE" dirty="0"/>
              <a:t> </a:t>
            </a:r>
          </a:p>
          <a:p>
            <a:r>
              <a:rPr lang="de-DE" dirty="0"/>
              <a:t>div .</a:t>
            </a:r>
            <a:r>
              <a:rPr lang="de-DE" dirty="0" err="1"/>
              <a:t>eine_klasse</a:t>
            </a:r>
            <a:r>
              <a:rPr lang="de-DE" dirty="0"/>
              <a:t> </a:t>
            </a:r>
          </a:p>
          <a:p>
            <a:r>
              <a:rPr lang="de-DE" dirty="0" err="1"/>
              <a:t>div.eine_klasse</a:t>
            </a:r>
            <a:r>
              <a:rPr lang="de-DE" dirty="0"/>
              <a:t> </a:t>
            </a:r>
          </a:p>
          <a:p>
            <a:r>
              <a:rPr lang="de-DE" dirty="0"/>
              <a:t>div </a:t>
            </a: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87</a:t>
            </a:fld>
            <a:endParaRPr lang="de-DE" dirty="0"/>
          </a:p>
        </p:txBody>
      </p:sp>
    </p:spTree>
    <p:extLst>
      <p:ext uri="{BB962C8B-B14F-4D97-AF65-F5344CB8AC3E}">
        <p14:creationId xmlns:p14="http://schemas.microsoft.com/office/powerpoint/2010/main" val="22003737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kern="1200" dirty="0">
                <a:solidFill>
                  <a:schemeClr val="tx1"/>
                </a:solidFill>
                <a:effectLst/>
                <a:latin typeface="+mn-lt"/>
                <a:ea typeface="+mn-ea"/>
                <a:cs typeface="+mn-cs"/>
              </a:rPr>
              <a:t>Vorlage Vendor.html</a:t>
            </a:r>
          </a:p>
          <a:p>
            <a:endParaRPr lang="de-DE" sz="1200" b="1"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CSS-Vendor-Präfixe</a:t>
            </a:r>
            <a:r>
              <a:rPr lang="de-DE" sz="1200" kern="1200" dirty="0">
                <a:solidFill>
                  <a:schemeClr val="tx1"/>
                </a:solidFill>
                <a:effectLst/>
                <a:latin typeface="+mn-lt"/>
                <a:ea typeface="+mn-ea"/>
                <a:cs typeface="+mn-cs"/>
              </a:rPr>
              <a:t> dienen eigentlich der </a:t>
            </a:r>
            <a:r>
              <a:rPr lang="de-DE" sz="1200" b="1" kern="1200" dirty="0">
                <a:solidFill>
                  <a:schemeClr val="tx1"/>
                </a:solidFill>
                <a:effectLst/>
                <a:latin typeface="+mn-lt"/>
                <a:ea typeface="+mn-ea"/>
                <a:cs typeface="+mn-cs"/>
              </a:rPr>
              <a:t>Erprobung</a:t>
            </a:r>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experimenteller</a:t>
            </a:r>
            <a:r>
              <a:rPr lang="de-DE" sz="1200" kern="1200" dirty="0">
                <a:solidFill>
                  <a:schemeClr val="tx1"/>
                </a:solidFill>
                <a:effectLst/>
                <a:latin typeface="+mn-lt"/>
                <a:ea typeface="+mn-ea"/>
                <a:cs typeface="+mn-cs"/>
              </a:rPr>
              <a:t>, noch </a:t>
            </a:r>
            <a:r>
              <a:rPr lang="de-DE" sz="1200" b="1" kern="1200" dirty="0">
                <a:solidFill>
                  <a:schemeClr val="tx1"/>
                </a:solidFill>
                <a:effectLst/>
                <a:latin typeface="+mn-lt"/>
                <a:ea typeface="+mn-ea"/>
                <a:cs typeface="+mn-cs"/>
              </a:rPr>
              <a:t>nicht</a:t>
            </a:r>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standardisierter</a:t>
            </a:r>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Features</a:t>
            </a:r>
            <a:r>
              <a:rPr lang="de-DE" sz="1200" kern="1200" dirty="0">
                <a:solidFill>
                  <a:schemeClr val="tx1"/>
                </a:solidFill>
                <a:effectLst/>
                <a:latin typeface="+mn-lt"/>
                <a:ea typeface="+mn-ea"/>
                <a:cs typeface="+mn-cs"/>
              </a:rPr>
              <a:t> und sollten eigentlich </a:t>
            </a:r>
            <a:r>
              <a:rPr lang="de-DE" sz="1200" b="1" kern="1200" dirty="0">
                <a:solidFill>
                  <a:schemeClr val="tx1"/>
                </a:solidFill>
                <a:effectLst/>
                <a:latin typeface="+mn-lt"/>
                <a:ea typeface="+mn-ea"/>
                <a:cs typeface="+mn-cs"/>
              </a:rPr>
              <a:t>nur</a:t>
            </a:r>
            <a:r>
              <a:rPr lang="de-DE" sz="1200" kern="1200" dirty="0">
                <a:solidFill>
                  <a:schemeClr val="tx1"/>
                </a:solidFill>
                <a:effectLst/>
                <a:latin typeface="+mn-lt"/>
                <a:ea typeface="+mn-ea"/>
                <a:cs typeface="+mn-cs"/>
              </a:rPr>
              <a:t> </a:t>
            </a:r>
            <a:r>
              <a:rPr lang="de-DE" sz="1200" b="0" kern="1200" dirty="0">
                <a:solidFill>
                  <a:schemeClr val="tx1"/>
                </a:solidFill>
                <a:effectLst/>
                <a:latin typeface="+mn-lt"/>
                <a:ea typeface="+mn-ea"/>
                <a:cs typeface="+mn-cs"/>
              </a:rPr>
              <a:t>von</a:t>
            </a:r>
            <a:r>
              <a:rPr lang="de-DE" sz="1200" kern="1200" dirty="0">
                <a:solidFill>
                  <a:schemeClr val="tx1"/>
                </a:solidFill>
                <a:effectLst/>
                <a:latin typeface="+mn-lt"/>
                <a:ea typeface="+mn-ea"/>
                <a:cs typeface="+mn-cs"/>
              </a:rPr>
              <a:t> der </a:t>
            </a:r>
            <a:r>
              <a:rPr lang="de-DE" sz="1200" b="1" kern="1200" dirty="0">
                <a:solidFill>
                  <a:schemeClr val="tx1"/>
                </a:solidFill>
                <a:effectLst/>
                <a:latin typeface="+mn-lt"/>
                <a:ea typeface="+mn-ea"/>
                <a:cs typeface="+mn-cs"/>
              </a:rPr>
              <a:t>jeweiligen Rendering-Engine</a:t>
            </a:r>
            <a:r>
              <a:rPr lang="de-DE" sz="1200" kern="1200" dirty="0">
                <a:solidFill>
                  <a:schemeClr val="tx1"/>
                </a:solidFill>
                <a:effectLst/>
                <a:latin typeface="+mn-lt"/>
                <a:ea typeface="+mn-ea"/>
                <a:cs typeface="+mn-cs"/>
              </a:rPr>
              <a:t> gelesen werden.</a:t>
            </a:r>
            <a:r>
              <a:rPr lang="de-DE" sz="1200" kern="1200" baseline="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-webkit- von Chrome, Safari und verwandten Browsern, </a:t>
            </a:r>
          </a:p>
          <a:p>
            <a:r>
              <a:rPr lang="de-DE" sz="1200" kern="1200" dirty="0">
                <a:solidFill>
                  <a:schemeClr val="tx1"/>
                </a:solidFill>
                <a:effectLst/>
                <a:latin typeface="+mn-lt"/>
                <a:ea typeface="+mn-ea"/>
                <a:cs typeface="+mn-cs"/>
              </a:rPr>
              <a:t>-moz- von Firefox, </a:t>
            </a:r>
          </a:p>
          <a:p>
            <a:r>
              <a:rPr lang="de-DE" sz="1200" kern="1200" dirty="0">
                <a:solidFill>
                  <a:schemeClr val="tx1"/>
                </a:solidFill>
                <a:effectLst/>
                <a:latin typeface="+mn-lt"/>
                <a:ea typeface="+mn-ea"/>
                <a:cs typeface="+mn-cs"/>
              </a:rPr>
              <a:t>-ms- von Internet Explorer und Edge.</a:t>
            </a:r>
          </a:p>
          <a:p>
            <a:endParaRPr lang="de-DE" dirty="0"/>
          </a:p>
          <a:p>
            <a:r>
              <a:rPr lang="de-DE" b="1" dirty="0"/>
              <a:t>Künftige Versionen des Mozilla-Browsers </a:t>
            </a:r>
            <a:r>
              <a:rPr lang="de-DE" dirty="0"/>
              <a:t>werden die wichtigsten CSS-Eigenschaften mit </a:t>
            </a:r>
            <a:r>
              <a:rPr lang="de-DE" b="1" dirty="0"/>
              <a:t>Webkit-Präfix verstehen </a:t>
            </a:r>
            <a:r>
              <a:rPr lang="de-DE" dirty="0"/>
              <a:t>können – ein Schritt, den auch Microsoft bereits gehen musste.</a:t>
            </a:r>
          </a:p>
          <a:p>
            <a:endParaRPr lang="de-DE" dirty="0"/>
          </a:p>
          <a:p>
            <a:endParaRPr lang="de-DE" dirty="0"/>
          </a:p>
          <a:p>
            <a:endParaRPr lang="de-DE" dirty="0"/>
          </a:p>
          <a:p>
            <a:r>
              <a:rPr lang="de-DE" dirty="0"/>
              <a:t>Ist Parser und Rendering Engine das gleiche?</a:t>
            </a:r>
          </a:p>
        </p:txBody>
      </p:sp>
      <p:sp>
        <p:nvSpPr>
          <p:cNvPr id="4" name="Foliennummernplatzhalter 3"/>
          <p:cNvSpPr>
            <a:spLocks noGrp="1"/>
          </p:cNvSpPr>
          <p:nvPr>
            <p:ph type="sldNum" sz="quarter" idx="10"/>
          </p:nvPr>
        </p:nvSpPr>
        <p:spPr/>
        <p:txBody>
          <a:bodyPr/>
          <a:lstStyle/>
          <a:p>
            <a:fld id="{6830D0FE-AF74-4FB3-A5AC-0FE84BBFBA7E}" type="slidenum">
              <a:rPr lang="de-DE" smtClean="0"/>
              <a:t>89</a:t>
            </a:fld>
            <a:endParaRPr lang="de-DE" dirty="0"/>
          </a:p>
        </p:txBody>
      </p:sp>
    </p:spTree>
    <p:extLst>
      <p:ext uri="{BB962C8B-B14F-4D97-AF65-F5344CB8AC3E}">
        <p14:creationId xmlns:p14="http://schemas.microsoft.com/office/powerpoint/2010/main" val="24155554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https://compat.spec.whatwg.org/</a:t>
            </a: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90</a:t>
            </a:fld>
            <a:endParaRPr lang="de-DE" dirty="0"/>
          </a:p>
        </p:txBody>
      </p:sp>
    </p:spTree>
    <p:extLst>
      <p:ext uri="{BB962C8B-B14F-4D97-AF65-F5344CB8AC3E}">
        <p14:creationId xmlns:p14="http://schemas.microsoft.com/office/powerpoint/2010/main" val="10963216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http://blog.ppedv.de/post/css-transform-drehen-flippen-kippen-ohne-js</a:t>
            </a:r>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92</a:t>
            </a:fld>
            <a:endParaRPr lang="de-DE" dirty="0"/>
          </a:p>
        </p:txBody>
      </p:sp>
    </p:spTree>
    <p:extLst>
      <p:ext uri="{BB962C8B-B14F-4D97-AF65-F5344CB8AC3E}">
        <p14:creationId xmlns:p14="http://schemas.microsoft.com/office/powerpoint/2010/main" val="254768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Beispiele hinter den Bezeichnungen hinzufügen</a:t>
            </a:r>
          </a:p>
        </p:txBody>
      </p:sp>
      <p:sp>
        <p:nvSpPr>
          <p:cNvPr id="4" name="Foliennummernplatzhalter 3"/>
          <p:cNvSpPr>
            <a:spLocks noGrp="1"/>
          </p:cNvSpPr>
          <p:nvPr>
            <p:ph type="sldNum" sz="quarter" idx="10"/>
          </p:nvPr>
        </p:nvSpPr>
        <p:spPr/>
        <p:txBody>
          <a:bodyPr/>
          <a:lstStyle/>
          <a:p>
            <a:fld id="{6830D0FE-AF74-4FB3-A5AC-0FE84BBFBA7E}" type="slidenum">
              <a:rPr lang="de-DE" smtClean="0"/>
              <a:t>19</a:t>
            </a:fld>
            <a:endParaRPr lang="de-DE" dirty="0"/>
          </a:p>
        </p:txBody>
      </p:sp>
    </p:spTree>
    <p:extLst>
      <p:ext uri="{BB962C8B-B14F-4D97-AF65-F5344CB8AC3E}">
        <p14:creationId xmlns:p14="http://schemas.microsoft.com/office/powerpoint/2010/main" val="23930690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https://blog.heimetli.ch/css-matrix-transform.html</a:t>
            </a:r>
          </a:p>
          <a:p>
            <a:endParaRPr lang="de-DE" dirty="0"/>
          </a:p>
          <a:p>
            <a:r>
              <a:rPr lang="de-DE" dirty="0"/>
              <a:t>http://angrytools.com/css-generator/</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93</a:t>
            </a:fld>
            <a:endParaRPr lang="de-DE" dirty="0"/>
          </a:p>
        </p:txBody>
      </p:sp>
    </p:spTree>
    <p:extLst>
      <p:ext uri="{BB962C8B-B14F-4D97-AF65-F5344CB8AC3E}">
        <p14:creationId xmlns:p14="http://schemas.microsoft.com/office/powerpoint/2010/main" val="20910926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https://developer.mozilla.org/en-US/docs/Web/CSS/At-rule</a:t>
            </a:r>
          </a:p>
        </p:txBody>
      </p:sp>
      <p:sp>
        <p:nvSpPr>
          <p:cNvPr id="4" name="Foliennummernplatzhalter 3"/>
          <p:cNvSpPr>
            <a:spLocks noGrp="1"/>
          </p:cNvSpPr>
          <p:nvPr>
            <p:ph type="sldNum" sz="quarter" idx="10"/>
          </p:nvPr>
        </p:nvSpPr>
        <p:spPr/>
        <p:txBody>
          <a:bodyPr/>
          <a:lstStyle/>
          <a:p>
            <a:fld id="{6830D0FE-AF74-4FB3-A5AC-0FE84BBFBA7E}" type="slidenum">
              <a:rPr lang="de-DE" smtClean="0"/>
              <a:t>95</a:t>
            </a:fld>
            <a:endParaRPr lang="de-DE" dirty="0"/>
          </a:p>
        </p:txBody>
      </p:sp>
    </p:spTree>
    <p:extLst>
      <p:ext uri="{BB962C8B-B14F-4D97-AF65-F5344CB8AC3E}">
        <p14:creationId xmlns:p14="http://schemas.microsoft.com/office/powerpoint/2010/main" val="3466835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http://blog.ppedv.de/post/css-animations-da-kommt-bewegung-ins-spiel</a:t>
            </a:r>
          </a:p>
        </p:txBody>
      </p:sp>
      <p:sp>
        <p:nvSpPr>
          <p:cNvPr id="4" name="Foliennummernplatzhalter 3"/>
          <p:cNvSpPr>
            <a:spLocks noGrp="1"/>
          </p:cNvSpPr>
          <p:nvPr>
            <p:ph type="sldNum" sz="quarter" idx="5"/>
          </p:nvPr>
        </p:nvSpPr>
        <p:spPr/>
        <p:txBody>
          <a:bodyPr/>
          <a:lstStyle/>
          <a:p>
            <a:fld id="{6830D0FE-AF74-4FB3-A5AC-0FE84BBFBA7E}" type="slidenum">
              <a:rPr lang="de-DE" smtClean="0"/>
              <a:t>96</a:t>
            </a:fld>
            <a:endParaRPr lang="de-DE" dirty="0"/>
          </a:p>
        </p:txBody>
      </p:sp>
    </p:spTree>
    <p:extLst>
      <p:ext uri="{BB962C8B-B14F-4D97-AF65-F5344CB8AC3E}">
        <p14:creationId xmlns:p14="http://schemas.microsoft.com/office/powerpoint/2010/main" val="25898164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8E6AD7-2CBA-47A9-A54E-4D3D92D666C2}" type="slidenum">
              <a:rPr lang="de-DE" smtClean="0"/>
              <a:t>100</a:t>
            </a:fld>
            <a:endParaRPr lang="de-DE" dirty="0"/>
          </a:p>
        </p:txBody>
      </p:sp>
    </p:spTree>
    <p:extLst>
      <p:ext uri="{BB962C8B-B14F-4D97-AF65-F5344CB8AC3E}">
        <p14:creationId xmlns:p14="http://schemas.microsoft.com/office/powerpoint/2010/main" val="12099129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Beispiel aus dem Internet:</a:t>
            </a:r>
          </a:p>
          <a:p>
            <a:r>
              <a:rPr lang="de-DE" sz="1200" kern="1200" dirty="0">
                <a:solidFill>
                  <a:schemeClr val="tx1"/>
                </a:solidFill>
                <a:effectLst/>
                <a:latin typeface="+mn-lt"/>
                <a:ea typeface="+mn-ea"/>
                <a:cs typeface="+mn-cs"/>
              </a:rPr>
              <a:t>&lt;div</a:t>
            </a:r>
            <a:r>
              <a:rPr lang="de-DE" dirty="0"/>
              <a:t> </a:t>
            </a:r>
            <a:r>
              <a:rPr lang="de-DE" sz="1200" kern="1200" dirty="0" err="1">
                <a:solidFill>
                  <a:schemeClr val="tx1"/>
                </a:solidFill>
                <a:effectLst/>
                <a:latin typeface="+mn-lt"/>
                <a:ea typeface="+mn-ea"/>
                <a:cs typeface="+mn-cs"/>
              </a:rPr>
              <a:t>id</a:t>
            </a:r>
            <a:r>
              <a:rPr lang="de-DE" dirty="0"/>
              <a:t>=</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rechteck</a:t>
            </a:r>
            <a:r>
              <a:rPr lang="de-DE" sz="1200" kern="1200" dirty="0">
                <a:solidFill>
                  <a:schemeClr val="tx1"/>
                </a:solidFill>
                <a:effectLst/>
                <a:latin typeface="+mn-lt"/>
                <a:ea typeface="+mn-ea"/>
                <a:cs typeface="+mn-cs"/>
              </a:rPr>
              <a:t>"&gt;&lt;/div&gt;</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keyframes</a:t>
            </a:r>
            <a:r>
              <a:rPr lang="de-DE" dirty="0"/>
              <a:t> </a:t>
            </a:r>
            <a:r>
              <a:rPr lang="de-DE" sz="1200" kern="1200" dirty="0" err="1">
                <a:solidFill>
                  <a:schemeClr val="tx1"/>
                </a:solidFill>
                <a:effectLst/>
                <a:latin typeface="+mn-lt"/>
                <a:ea typeface="+mn-ea"/>
                <a:cs typeface="+mn-cs"/>
              </a:rPr>
              <a:t>hintergrundfarbe</a:t>
            </a:r>
            <a:r>
              <a:rPr lang="de-DE" dirty="0"/>
              <a:t> {</a:t>
            </a:r>
            <a:br>
              <a:rPr lang="de-DE" dirty="0"/>
            </a:br>
            <a:r>
              <a:rPr lang="de-DE" sz="1200" kern="1200" dirty="0">
                <a:solidFill>
                  <a:schemeClr val="tx1"/>
                </a:solidFill>
                <a:effectLst/>
                <a:latin typeface="+mn-lt"/>
                <a:ea typeface="+mn-ea"/>
                <a:cs typeface="+mn-cs"/>
              </a:rPr>
              <a:t>0%</a:t>
            </a:r>
            <a:r>
              <a:rPr lang="de-DE" dirty="0"/>
              <a:t> {</a:t>
            </a:r>
            <a:br>
              <a:rPr lang="de-DE" dirty="0"/>
            </a:br>
            <a:r>
              <a:rPr lang="de-DE" sz="1200" kern="1200" dirty="0">
                <a:solidFill>
                  <a:schemeClr val="tx1"/>
                </a:solidFill>
                <a:effectLst/>
                <a:latin typeface="+mn-lt"/>
                <a:ea typeface="+mn-ea"/>
                <a:cs typeface="+mn-cs"/>
              </a:rPr>
              <a:t>background-color</a:t>
            </a:r>
            <a:r>
              <a:rPr lang="de-DE" dirty="0"/>
              <a:t>:</a:t>
            </a:r>
            <a:r>
              <a:rPr lang="de-DE" sz="1200" kern="1200" dirty="0">
                <a:solidFill>
                  <a:schemeClr val="tx1"/>
                </a:solidFill>
                <a:effectLst/>
                <a:latin typeface="+mn-lt"/>
                <a:ea typeface="+mn-ea"/>
                <a:cs typeface="+mn-cs"/>
              </a:rPr>
              <a:t>#F9086D</a:t>
            </a:r>
            <a:r>
              <a:rPr lang="de-DE" dirty="0"/>
              <a:t>;</a:t>
            </a:r>
            <a:br>
              <a:rPr lang="de-DE" dirty="0"/>
            </a:br>
            <a:r>
              <a:rPr lang="de-DE" dirty="0"/>
              <a:t>}</a:t>
            </a:r>
            <a:br>
              <a:rPr lang="de-DE" dirty="0"/>
            </a:br>
            <a:r>
              <a:rPr lang="de-DE" sz="1200" kern="1200" dirty="0">
                <a:solidFill>
                  <a:schemeClr val="tx1"/>
                </a:solidFill>
                <a:effectLst/>
                <a:latin typeface="+mn-lt"/>
                <a:ea typeface="+mn-ea"/>
                <a:cs typeface="+mn-cs"/>
              </a:rPr>
              <a:t>25%</a:t>
            </a:r>
            <a:r>
              <a:rPr lang="de-DE" dirty="0"/>
              <a:t> {</a:t>
            </a:r>
            <a:br>
              <a:rPr lang="de-DE" dirty="0"/>
            </a:br>
            <a:r>
              <a:rPr lang="de-DE" sz="1200" kern="1200" dirty="0">
                <a:solidFill>
                  <a:schemeClr val="tx1"/>
                </a:solidFill>
                <a:effectLst/>
                <a:latin typeface="+mn-lt"/>
                <a:ea typeface="+mn-ea"/>
                <a:cs typeface="+mn-cs"/>
              </a:rPr>
              <a:t>background-color</a:t>
            </a:r>
            <a:r>
              <a:rPr lang="de-DE" dirty="0"/>
              <a:t>:</a:t>
            </a:r>
            <a:r>
              <a:rPr lang="de-DE" sz="1200" kern="1200" dirty="0">
                <a:solidFill>
                  <a:schemeClr val="tx1"/>
                </a:solidFill>
                <a:effectLst/>
                <a:latin typeface="+mn-lt"/>
                <a:ea typeface="+mn-ea"/>
                <a:cs typeface="+mn-cs"/>
              </a:rPr>
              <a:t>#222222</a:t>
            </a:r>
            <a:r>
              <a:rPr lang="de-DE" dirty="0"/>
              <a:t>;</a:t>
            </a:r>
            <a:br>
              <a:rPr lang="de-DE" dirty="0"/>
            </a:br>
            <a:r>
              <a:rPr lang="de-DE" dirty="0"/>
              <a:t>}</a:t>
            </a:r>
            <a:br>
              <a:rPr lang="de-DE" dirty="0"/>
            </a:br>
            <a:r>
              <a:rPr lang="de-DE" sz="1200" kern="1200" dirty="0">
                <a:solidFill>
                  <a:schemeClr val="tx1"/>
                </a:solidFill>
                <a:effectLst/>
                <a:latin typeface="+mn-lt"/>
                <a:ea typeface="+mn-ea"/>
                <a:cs typeface="+mn-cs"/>
              </a:rPr>
              <a:t>50%</a:t>
            </a:r>
            <a:r>
              <a:rPr lang="de-DE" dirty="0"/>
              <a:t> {</a:t>
            </a:r>
            <a:br>
              <a:rPr lang="de-DE" dirty="0"/>
            </a:br>
            <a:r>
              <a:rPr lang="de-DE" sz="1200" kern="1200" dirty="0">
                <a:solidFill>
                  <a:schemeClr val="tx1"/>
                </a:solidFill>
                <a:effectLst/>
                <a:latin typeface="+mn-lt"/>
                <a:ea typeface="+mn-ea"/>
                <a:cs typeface="+mn-cs"/>
              </a:rPr>
              <a:t>background-color</a:t>
            </a:r>
            <a:r>
              <a:rPr lang="de-DE" dirty="0"/>
              <a:t>:</a:t>
            </a:r>
            <a:r>
              <a:rPr lang="de-DE" sz="1200" kern="1200" dirty="0">
                <a:solidFill>
                  <a:schemeClr val="tx1"/>
                </a:solidFill>
                <a:effectLst/>
                <a:latin typeface="+mn-lt"/>
                <a:ea typeface="+mn-ea"/>
                <a:cs typeface="+mn-cs"/>
              </a:rPr>
              <a:t>#05e4d7</a:t>
            </a:r>
            <a:r>
              <a:rPr lang="de-DE" dirty="0"/>
              <a:t>;</a:t>
            </a:r>
            <a:br>
              <a:rPr lang="de-DE" dirty="0"/>
            </a:br>
            <a:r>
              <a:rPr lang="de-DE" sz="1200" kern="1200" dirty="0" err="1">
                <a:solidFill>
                  <a:schemeClr val="tx1"/>
                </a:solidFill>
                <a:effectLst/>
                <a:latin typeface="+mn-lt"/>
                <a:ea typeface="+mn-ea"/>
                <a:cs typeface="+mn-cs"/>
              </a:rPr>
              <a:t>border</a:t>
            </a:r>
            <a:r>
              <a:rPr lang="de-DE" sz="1200" kern="1200" dirty="0">
                <a:solidFill>
                  <a:schemeClr val="tx1"/>
                </a:solidFill>
                <a:effectLst/>
                <a:latin typeface="+mn-lt"/>
                <a:ea typeface="+mn-ea"/>
                <a:cs typeface="+mn-cs"/>
              </a:rPr>
              <a:t>-radius</a:t>
            </a:r>
            <a:r>
              <a:rPr lang="de-DE" dirty="0"/>
              <a:t>: </a:t>
            </a:r>
            <a:r>
              <a:rPr lang="de-DE" sz="1200" kern="1200" dirty="0">
                <a:solidFill>
                  <a:schemeClr val="tx1"/>
                </a:solidFill>
                <a:effectLst/>
                <a:latin typeface="+mn-lt"/>
                <a:ea typeface="+mn-ea"/>
                <a:cs typeface="+mn-cs"/>
              </a:rPr>
              <a:t>120px</a:t>
            </a:r>
            <a:r>
              <a:rPr lang="de-DE" dirty="0"/>
              <a:t>;</a:t>
            </a:r>
            <a:br>
              <a:rPr lang="de-DE" dirty="0"/>
            </a:br>
            <a:r>
              <a:rPr lang="de-DE" dirty="0"/>
              <a:t>}</a:t>
            </a:r>
            <a:br>
              <a:rPr lang="de-DE" dirty="0"/>
            </a:br>
            <a:r>
              <a:rPr lang="de-DE" sz="1200" kern="1200" dirty="0">
                <a:solidFill>
                  <a:schemeClr val="tx1"/>
                </a:solidFill>
                <a:effectLst/>
                <a:latin typeface="+mn-lt"/>
                <a:ea typeface="+mn-ea"/>
                <a:cs typeface="+mn-cs"/>
              </a:rPr>
              <a:t>75%</a:t>
            </a:r>
            <a:r>
              <a:rPr lang="de-DE" dirty="0"/>
              <a:t> {</a:t>
            </a:r>
            <a:br>
              <a:rPr lang="de-DE" dirty="0"/>
            </a:br>
            <a:r>
              <a:rPr lang="de-DE" sz="1200" kern="1200" dirty="0">
                <a:solidFill>
                  <a:schemeClr val="tx1"/>
                </a:solidFill>
                <a:effectLst/>
                <a:latin typeface="+mn-lt"/>
                <a:ea typeface="+mn-ea"/>
                <a:cs typeface="+mn-cs"/>
              </a:rPr>
              <a:t>background-color</a:t>
            </a:r>
            <a:r>
              <a:rPr lang="de-DE" dirty="0"/>
              <a:t>:</a:t>
            </a:r>
            <a:r>
              <a:rPr lang="de-DE" sz="1200" kern="1200" dirty="0">
                <a:solidFill>
                  <a:schemeClr val="tx1"/>
                </a:solidFill>
                <a:effectLst/>
                <a:latin typeface="+mn-lt"/>
                <a:ea typeface="+mn-ea"/>
                <a:cs typeface="+mn-cs"/>
              </a:rPr>
              <a:t>#222222</a:t>
            </a:r>
            <a:r>
              <a:rPr lang="de-DE" dirty="0"/>
              <a:t>;</a:t>
            </a:r>
            <a:br>
              <a:rPr lang="de-DE" dirty="0"/>
            </a:br>
            <a:r>
              <a:rPr lang="de-DE" dirty="0"/>
              <a:t>}</a:t>
            </a:r>
            <a:br>
              <a:rPr lang="de-DE" dirty="0"/>
            </a:br>
            <a:r>
              <a:rPr lang="de-DE" sz="1200" kern="1200" dirty="0">
                <a:solidFill>
                  <a:schemeClr val="tx1"/>
                </a:solidFill>
                <a:effectLst/>
                <a:latin typeface="+mn-lt"/>
                <a:ea typeface="+mn-ea"/>
                <a:cs typeface="+mn-cs"/>
              </a:rPr>
              <a:t>100%</a:t>
            </a:r>
            <a:r>
              <a:rPr lang="de-DE" dirty="0"/>
              <a:t> {</a:t>
            </a:r>
            <a:br>
              <a:rPr lang="de-DE" dirty="0"/>
            </a:br>
            <a:r>
              <a:rPr lang="de-DE" sz="1200" kern="1200" dirty="0">
                <a:solidFill>
                  <a:schemeClr val="tx1"/>
                </a:solidFill>
                <a:effectLst/>
                <a:latin typeface="+mn-lt"/>
                <a:ea typeface="+mn-ea"/>
                <a:cs typeface="+mn-cs"/>
              </a:rPr>
              <a:t>background-color</a:t>
            </a:r>
            <a:r>
              <a:rPr lang="de-DE" dirty="0"/>
              <a:t>:</a:t>
            </a:r>
            <a:r>
              <a:rPr lang="de-DE" sz="1200" kern="1200" dirty="0">
                <a:solidFill>
                  <a:schemeClr val="tx1"/>
                </a:solidFill>
                <a:effectLst/>
                <a:latin typeface="+mn-lt"/>
                <a:ea typeface="+mn-ea"/>
                <a:cs typeface="+mn-cs"/>
              </a:rPr>
              <a:t>#F9086D</a:t>
            </a:r>
            <a:r>
              <a:rPr lang="de-DE" dirty="0"/>
              <a:t>;</a:t>
            </a:r>
            <a:br>
              <a:rPr lang="de-DE" dirty="0"/>
            </a:br>
            <a:r>
              <a:rPr lang="de-DE" dirty="0"/>
              <a:t>}</a:t>
            </a:r>
            <a:br>
              <a:rPr lang="de-DE" dirty="0"/>
            </a:br>
            <a:r>
              <a:rPr lang="de-DE" dirty="0"/>
              <a:t>}</a:t>
            </a:r>
            <a:br>
              <a:rPr lang="de-DE" dirty="0"/>
            </a:br>
            <a:br>
              <a:rPr lang="de-DE" dirty="0"/>
            </a:br>
            <a:br>
              <a:rPr lang="de-DE" dirty="0"/>
            </a:b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rechteck</a:t>
            </a:r>
            <a:r>
              <a:rPr lang="de-DE" dirty="0"/>
              <a:t>{</a:t>
            </a:r>
            <a:br>
              <a:rPr lang="de-DE" dirty="0"/>
            </a:br>
            <a:r>
              <a:rPr lang="de-DE" sz="1200" kern="1200" dirty="0" err="1">
                <a:solidFill>
                  <a:schemeClr val="tx1"/>
                </a:solidFill>
                <a:effectLst/>
                <a:latin typeface="+mn-lt"/>
                <a:ea typeface="+mn-ea"/>
                <a:cs typeface="+mn-cs"/>
              </a:rPr>
              <a:t>width</a:t>
            </a:r>
            <a:r>
              <a:rPr lang="de-DE" dirty="0"/>
              <a:t>: </a:t>
            </a:r>
            <a:r>
              <a:rPr lang="de-DE" sz="1200" kern="1200" dirty="0">
                <a:solidFill>
                  <a:schemeClr val="tx1"/>
                </a:solidFill>
                <a:effectLst/>
                <a:latin typeface="+mn-lt"/>
                <a:ea typeface="+mn-ea"/>
                <a:cs typeface="+mn-cs"/>
              </a:rPr>
              <a:t>250px</a:t>
            </a:r>
            <a:r>
              <a:rPr lang="de-DE" dirty="0"/>
              <a:t>;</a:t>
            </a:r>
            <a:br>
              <a:rPr lang="de-DE" dirty="0"/>
            </a:br>
            <a:r>
              <a:rPr lang="de-DE" sz="1200" kern="1200" dirty="0" err="1">
                <a:solidFill>
                  <a:schemeClr val="tx1"/>
                </a:solidFill>
                <a:effectLst/>
                <a:latin typeface="+mn-lt"/>
                <a:ea typeface="+mn-ea"/>
                <a:cs typeface="+mn-cs"/>
              </a:rPr>
              <a:t>height</a:t>
            </a:r>
            <a:r>
              <a:rPr lang="de-DE" dirty="0"/>
              <a:t>: </a:t>
            </a:r>
            <a:r>
              <a:rPr lang="de-DE" sz="1200" kern="1200" dirty="0">
                <a:solidFill>
                  <a:schemeClr val="tx1"/>
                </a:solidFill>
                <a:effectLst/>
                <a:latin typeface="+mn-lt"/>
                <a:ea typeface="+mn-ea"/>
                <a:cs typeface="+mn-cs"/>
              </a:rPr>
              <a:t>250px</a:t>
            </a:r>
            <a:r>
              <a:rPr lang="de-DE" dirty="0"/>
              <a:t>;</a:t>
            </a:r>
            <a:br>
              <a:rPr lang="de-DE" dirty="0"/>
            </a:br>
            <a:r>
              <a:rPr lang="de-DE" sz="1200" kern="1200" dirty="0" err="1">
                <a:solidFill>
                  <a:schemeClr val="tx1"/>
                </a:solidFill>
                <a:effectLst/>
                <a:latin typeface="+mn-lt"/>
                <a:ea typeface="+mn-ea"/>
                <a:cs typeface="+mn-cs"/>
              </a:rPr>
              <a:t>animation</a:t>
            </a:r>
            <a:r>
              <a:rPr lang="de-DE" sz="1200" kern="1200" dirty="0">
                <a:solidFill>
                  <a:schemeClr val="tx1"/>
                </a:solidFill>
                <a:effectLst/>
                <a:latin typeface="+mn-lt"/>
                <a:ea typeface="+mn-ea"/>
                <a:cs typeface="+mn-cs"/>
              </a:rPr>
              <a:t>-name</a:t>
            </a:r>
            <a:r>
              <a:rPr lang="de-DE" dirty="0"/>
              <a:t>: </a:t>
            </a:r>
            <a:r>
              <a:rPr lang="de-DE" sz="1200" kern="1200" dirty="0" err="1">
                <a:solidFill>
                  <a:schemeClr val="tx1"/>
                </a:solidFill>
                <a:effectLst/>
                <a:latin typeface="+mn-lt"/>
                <a:ea typeface="+mn-ea"/>
                <a:cs typeface="+mn-cs"/>
              </a:rPr>
              <a:t>hintergrundfarbe</a:t>
            </a:r>
            <a:r>
              <a:rPr lang="de-DE" dirty="0"/>
              <a:t>;</a:t>
            </a:r>
            <a:br>
              <a:rPr lang="de-DE" dirty="0"/>
            </a:br>
            <a:r>
              <a:rPr lang="de-DE" sz="1200" kern="1200" dirty="0">
                <a:solidFill>
                  <a:schemeClr val="tx1"/>
                </a:solidFill>
                <a:effectLst/>
                <a:latin typeface="+mn-lt"/>
                <a:ea typeface="+mn-ea"/>
                <a:cs typeface="+mn-cs"/>
              </a:rPr>
              <a:t>animation-duration</a:t>
            </a:r>
            <a:r>
              <a:rPr lang="de-DE" dirty="0"/>
              <a:t>:</a:t>
            </a:r>
            <a:r>
              <a:rPr lang="de-DE" sz="1200" kern="1200" dirty="0">
                <a:solidFill>
                  <a:schemeClr val="tx1"/>
                </a:solidFill>
                <a:effectLst/>
                <a:latin typeface="+mn-lt"/>
                <a:ea typeface="+mn-ea"/>
                <a:cs typeface="+mn-cs"/>
              </a:rPr>
              <a:t>10s</a:t>
            </a:r>
            <a:r>
              <a:rPr lang="de-DE" dirty="0"/>
              <a:t>;</a:t>
            </a:r>
            <a:br>
              <a:rPr lang="de-DE" dirty="0"/>
            </a:br>
            <a:r>
              <a:rPr lang="de-DE" sz="1200" kern="1200" dirty="0" err="1">
                <a:solidFill>
                  <a:schemeClr val="tx1"/>
                </a:solidFill>
                <a:effectLst/>
                <a:latin typeface="+mn-lt"/>
                <a:ea typeface="+mn-ea"/>
                <a:cs typeface="+mn-cs"/>
              </a:rPr>
              <a:t>animation-iteration-count</a:t>
            </a:r>
            <a:r>
              <a:rPr lang="de-DE" dirty="0" err="1"/>
              <a:t>:</a:t>
            </a:r>
            <a:r>
              <a:rPr lang="de-DE" sz="1200" kern="1200" dirty="0" err="1">
                <a:solidFill>
                  <a:schemeClr val="tx1"/>
                </a:solidFill>
                <a:effectLst/>
                <a:latin typeface="+mn-lt"/>
                <a:ea typeface="+mn-ea"/>
                <a:cs typeface="+mn-cs"/>
              </a:rPr>
              <a:t>infinite</a:t>
            </a:r>
            <a:r>
              <a:rPr lang="de-DE" dirty="0"/>
              <a:t>;</a:t>
            </a:r>
            <a:br>
              <a:rPr lang="de-DE" dirty="0"/>
            </a:br>
            <a:r>
              <a:rPr lang="de-DE" dirty="0"/>
              <a:t>}</a:t>
            </a:r>
          </a:p>
        </p:txBody>
      </p:sp>
      <p:sp>
        <p:nvSpPr>
          <p:cNvPr id="4" name="Foliennummernplatzhalter 3"/>
          <p:cNvSpPr>
            <a:spLocks noGrp="1"/>
          </p:cNvSpPr>
          <p:nvPr>
            <p:ph type="sldNum" sz="quarter" idx="10"/>
          </p:nvPr>
        </p:nvSpPr>
        <p:spPr/>
        <p:txBody>
          <a:bodyPr/>
          <a:lstStyle/>
          <a:p>
            <a:fld id="{6830D0FE-AF74-4FB3-A5AC-0FE84BBFBA7E}" type="slidenum">
              <a:rPr lang="de-DE" smtClean="0"/>
              <a:t>103</a:t>
            </a:fld>
            <a:endParaRPr lang="de-DE" dirty="0"/>
          </a:p>
        </p:txBody>
      </p:sp>
    </p:spTree>
    <p:extLst>
      <p:ext uri="{BB962C8B-B14F-4D97-AF65-F5344CB8AC3E}">
        <p14:creationId xmlns:p14="http://schemas.microsoft.com/office/powerpoint/2010/main" val="22094098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r>
              <a:rPr lang="en-US" sz="1200" b="0" i="0" kern="1200" dirty="0">
                <a:solidFill>
                  <a:schemeClr val="tx1"/>
                </a:solidFill>
                <a:effectLst/>
                <a:latin typeface="+mn-lt"/>
                <a:ea typeface="+mn-ea"/>
                <a:cs typeface="+mn-cs"/>
              </a:rPr>
              <a:t>The transition property is a shorthand property for:</a:t>
            </a:r>
          </a:p>
          <a:p>
            <a:r>
              <a:rPr lang="en-US" sz="1200" b="0" i="0" kern="1200" dirty="0">
                <a:solidFill>
                  <a:schemeClr val="tx1"/>
                </a:solidFill>
                <a:effectLst/>
                <a:latin typeface="+mn-lt"/>
                <a:ea typeface="+mn-ea"/>
                <a:cs typeface="+mn-cs"/>
                <a:hlinkClick r:id="rId3"/>
              </a:rPr>
              <a:t>transition-property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hlinkClick r:id="rId4"/>
              </a:rPr>
              <a:t>transition-duration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hlinkClick r:id="rId5"/>
              </a:rPr>
              <a:t>transition-timing-function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hlinkClick r:id="rId6"/>
              </a:rPr>
              <a:t>transition-delay</a:t>
            </a:r>
            <a:endParaRPr lang="en-US" sz="1200" b="0" i="0" kern="1200" dirty="0">
              <a:solidFill>
                <a:schemeClr val="tx1"/>
              </a:solidFill>
              <a:effectLst/>
              <a:latin typeface="+mn-lt"/>
              <a:ea typeface="+mn-ea"/>
              <a:cs typeface="+mn-cs"/>
            </a:endParaRPr>
          </a:p>
          <a:p>
            <a:endParaRPr lang="de-DE" dirty="0"/>
          </a:p>
          <a:p>
            <a:endParaRPr lang="de-DE" dirty="0"/>
          </a:p>
        </p:txBody>
      </p:sp>
      <p:sp>
        <p:nvSpPr>
          <p:cNvPr id="4" name="Foliennummernplatzhalter 3"/>
          <p:cNvSpPr>
            <a:spLocks noGrp="1"/>
          </p:cNvSpPr>
          <p:nvPr>
            <p:ph type="sldNum" sz="quarter" idx="10"/>
          </p:nvPr>
        </p:nvSpPr>
        <p:spPr/>
        <p:txBody>
          <a:bodyPr/>
          <a:lstStyle/>
          <a:p>
            <a:fld id="{8B8E6AD7-2CBA-47A9-A54E-4D3D92D666C2}" type="slidenum">
              <a:rPr lang="de-DE" smtClean="0"/>
              <a:t>105</a:t>
            </a:fld>
            <a:endParaRPr lang="de-DE" dirty="0"/>
          </a:p>
        </p:txBody>
      </p:sp>
    </p:spTree>
    <p:extLst>
      <p:ext uri="{BB962C8B-B14F-4D97-AF65-F5344CB8AC3E}">
        <p14:creationId xmlns:p14="http://schemas.microsoft.com/office/powerpoint/2010/main" val="23668088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Nachlesen zu </a:t>
            </a:r>
            <a:r>
              <a:rPr lang="de-DE" dirty="0" err="1"/>
              <a:t>transform</a:t>
            </a:r>
            <a:r>
              <a:rPr lang="de-DE" dirty="0"/>
              <a:t> und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hlinkClick r:id="rId3"/>
              </a:rPr>
              <a:t>https://codepen.io/elijahmanor/pen/Igpoe</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burger</a:t>
            </a:r>
            <a:r>
              <a:rPr lang="de-DE" dirty="0"/>
              <a:t>-button</a:t>
            </a:r>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106</a:t>
            </a:fld>
            <a:endParaRPr lang="de-DE" dirty="0"/>
          </a:p>
        </p:txBody>
      </p:sp>
    </p:spTree>
    <p:extLst>
      <p:ext uri="{BB962C8B-B14F-4D97-AF65-F5344CB8AC3E}">
        <p14:creationId xmlns:p14="http://schemas.microsoft.com/office/powerpoint/2010/main" val="29299770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CSS wird eine der vier Positionierungen angegeben (static ist der Default und muss nicht angegeben werden). Danach wird die Position des Elements mittels top, bottom, right und </a:t>
            </a:r>
            <a:r>
              <a:rPr lang="de-DE" dirty="0" err="1"/>
              <a:t>left</a:t>
            </a:r>
            <a:r>
              <a:rPr lang="de-DE" dirty="0"/>
              <a:t> festgelegt (bei </a:t>
            </a:r>
            <a:r>
              <a:rPr lang="de-DE" dirty="0" err="1"/>
              <a:t>static</a:t>
            </a:r>
            <a:r>
              <a:rPr lang="de-DE" dirty="0"/>
              <a:t> werden ignoriert). Dafür können unterschiedliche Größenangaben verwendet werden (siehe weiter oben: Einheiten/units).</a:t>
            </a:r>
          </a:p>
          <a:p>
            <a:endParaRPr lang="de-DE" dirty="0"/>
          </a:p>
          <a:p>
            <a:r>
              <a:rPr lang="de-DE" dirty="0"/>
              <a:t>Weiters gibt es noch die weniger praktisch verwendeten </a:t>
            </a:r>
            <a:r>
              <a:rPr lang="de-DE" i="1" dirty="0"/>
              <a:t>positions</a:t>
            </a:r>
            <a:r>
              <a:rPr lang="de-DE" dirty="0"/>
              <a:t> </a:t>
            </a:r>
            <a:r>
              <a:rPr lang="de-DE" b="1" dirty="0"/>
              <a:t>initial</a:t>
            </a:r>
            <a:r>
              <a:rPr lang="de-DE" dirty="0"/>
              <a:t> und </a:t>
            </a:r>
            <a:r>
              <a:rPr lang="de-DE" b="1" dirty="0"/>
              <a:t>inherit</a:t>
            </a:r>
            <a:r>
              <a:rPr lang="de-DE" dirty="0"/>
              <a:t>.</a:t>
            </a:r>
          </a:p>
          <a:p>
            <a:r>
              <a:rPr lang="de-DE" i="1" dirty="0"/>
              <a:t>Initial</a:t>
            </a:r>
            <a:r>
              <a:rPr lang="de-DE" dirty="0"/>
              <a:t> setzt auf den Default-Wert zurück, </a:t>
            </a:r>
            <a:r>
              <a:rPr lang="de-DE" i="1" dirty="0"/>
              <a:t>inherit</a:t>
            </a:r>
            <a:r>
              <a:rPr lang="de-DE" dirty="0"/>
              <a:t> übernimmt die </a:t>
            </a:r>
            <a:r>
              <a:rPr lang="de-DE" i="1" dirty="0"/>
              <a:t>position</a:t>
            </a:r>
            <a:r>
              <a:rPr lang="de-DE" dirty="0"/>
              <a:t> des übergeordneten Elements.</a:t>
            </a:r>
          </a:p>
          <a:p>
            <a:endParaRPr lang="de-DE" dirty="0"/>
          </a:p>
          <a:p>
            <a:r>
              <a:rPr lang="de-DE" dirty="0"/>
              <a:t>Klassiker für </a:t>
            </a:r>
            <a:r>
              <a:rPr lang="de-DE" dirty="0" err="1"/>
              <a:t>position</a:t>
            </a:r>
            <a:r>
              <a:rPr lang="de-DE" dirty="0"/>
              <a:t> relative und absolute ist die </a:t>
            </a:r>
            <a:r>
              <a:rPr lang="de-DE" dirty="0" err="1"/>
              <a:t>dropdown</a:t>
            </a:r>
            <a:r>
              <a:rPr lang="de-DE" dirty="0"/>
              <a:t> liste</a:t>
            </a:r>
          </a:p>
          <a:p>
            <a:r>
              <a:rPr lang="de-DE" dirty="0"/>
              <a:t>Klassiker für </a:t>
            </a:r>
            <a:r>
              <a:rPr lang="de-DE" dirty="0" err="1"/>
              <a:t>sticky</a:t>
            </a:r>
            <a:r>
              <a:rPr lang="de-DE" dirty="0"/>
              <a:t>: Menüleiste, die oben bleibt. </a:t>
            </a:r>
          </a:p>
          <a:p>
            <a:r>
              <a:rPr lang="de-DE" dirty="0"/>
              <a:t>Klassiker für </a:t>
            </a:r>
            <a:r>
              <a:rPr lang="de-DE" dirty="0" err="1"/>
              <a:t>fixed</a:t>
            </a:r>
            <a:r>
              <a:rPr lang="de-DE" dirty="0"/>
              <a:t>: </a:t>
            </a:r>
            <a:r>
              <a:rPr lang="de-DE" dirty="0" err="1"/>
              <a:t>cookie</a:t>
            </a:r>
            <a:r>
              <a:rPr lang="de-DE" dirty="0"/>
              <a:t> abfrage.</a:t>
            </a:r>
          </a:p>
          <a:p>
            <a:r>
              <a:rPr lang="de-DE" dirty="0" err="1"/>
              <a:t>sticky</a:t>
            </a:r>
            <a:r>
              <a:rPr lang="de-DE" dirty="0"/>
              <a:t> bleibt im </a:t>
            </a:r>
            <a:r>
              <a:rPr lang="de-DE" dirty="0" err="1"/>
              <a:t>container</a:t>
            </a:r>
            <a:r>
              <a:rPr lang="de-DE" dirty="0"/>
              <a:t> beim runterscrollen. </a:t>
            </a:r>
            <a:r>
              <a:rPr lang="de-DE" dirty="0" err="1"/>
              <a:t>fixed</a:t>
            </a:r>
            <a:r>
              <a:rPr lang="de-DE" dirty="0"/>
              <a:t> schwimmt über ganze </a:t>
            </a:r>
            <a:r>
              <a:rPr lang="de-DE" dirty="0" err="1"/>
              <a:t>webseite</a:t>
            </a:r>
            <a:r>
              <a:rPr lang="de-DE" dirty="0"/>
              <a:t> beim scrollen</a:t>
            </a:r>
          </a:p>
        </p:txBody>
      </p:sp>
      <p:sp>
        <p:nvSpPr>
          <p:cNvPr id="4" name="Foliennummernplatzhalter 3"/>
          <p:cNvSpPr>
            <a:spLocks noGrp="1"/>
          </p:cNvSpPr>
          <p:nvPr>
            <p:ph type="sldNum" sz="quarter" idx="10"/>
          </p:nvPr>
        </p:nvSpPr>
        <p:spPr/>
        <p:txBody>
          <a:bodyPr/>
          <a:lstStyle/>
          <a:p>
            <a:fld id="{16AF9509-3B10-45E6-BF83-5ACE9E9ECDAC}" type="slidenum">
              <a:rPr lang="de-DE" smtClean="0"/>
              <a:t>108</a:t>
            </a:fld>
            <a:endParaRPr lang="de-DE" dirty="0"/>
          </a:p>
        </p:txBody>
      </p:sp>
    </p:spTree>
    <p:extLst>
      <p:ext uri="{BB962C8B-B14F-4D97-AF65-F5344CB8AC3E}">
        <p14:creationId xmlns:p14="http://schemas.microsoft.com/office/powerpoint/2010/main" val="28132986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Beispielsweise Schrift verschwindet dahinter, das absolut positionierte Element bleibt an der Stelle und scrollt auch mit. Da andere Elemente ein absolut positioniertes Element ignorieren, kommt beim Scrollen die darunterliegende Schrift auch nicht wieder zum Vorschein, sondern bleibt verdeckt (anders als bei fixed und sticky).</a:t>
            </a:r>
          </a:p>
        </p:txBody>
      </p:sp>
      <p:sp>
        <p:nvSpPr>
          <p:cNvPr id="4" name="Foliennummernplatzhalter 3"/>
          <p:cNvSpPr>
            <a:spLocks noGrp="1"/>
          </p:cNvSpPr>
          <p:nvPr>
            <p:ph type="sldNum" sz="quarter" idx="10"/>
          </p:nvPr>
        </p:nvSpPr>
        <p:spPr/>
        <p:txBody>
          <a:bodyPr/>
          <a:lstStyle/>
          <a:p>
            <a:fld id="{16AF9509-3B10-45E6-BF83-5ACE9E9ECDAC}" type="slidenum">
              <a:rPr lang="de-DE" smtClean="0"/>
              <a:t>111</a:t>
            </a:fld>
            <a:endParaRPr lang="de-DE" dirty="0"/>
          </a:p>
        </p:txBody>
      </p:sp>
    </p:spTree>
    <p:extLst>
      <p:ext uri="{BB962C8B-B14F-4D97-AF65-F5344CB8AC3E}">
        <p14:creationId xmlns:p14="http://schemas.microsoft.com/office/powerpoint/2010/main" val="13851268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a:t>
            </a:r>
            <a:r>
              <a:rPr lang="de-DE" dirty="0" err="1"/>
              <a:t>fixed</a:t>
            </a:r>
            <a:r>
              <a:rPr lang="de-DE" dirty="0"/>
              <a:t> hat text-</a:t>
            </a:r>
            <a:r>
              <a:rPr lang="de-DE" dirty="0" err="1"/>
              <a:t>align</a:t>
            </a:r>
            <a:r>
              <a:rPr lang="de-DE" dirty="0"/>
              <a:t>: </a:t>
            </a:r>
            <a:r>
              <a:rPr lang="de-DE" dirty="0" err="1"/>
              <a:t>center</a:t>
            </a:r>
            <a:r>
              <a:rPr lang="de-DE" dirty="0"/>
              <a:t> </a:t>
            </a:r>
            <a:r>
              <a:rPr lang="de-DE"/>
              <a:t>keine Wirkung</a:t>
            </a:r>
            <a:endParaRPr lang="de-DE" dirty="0"/>
          </a:p>
        </p:txBody>
      </p:sp>
      <p:sp>
        <p:nvSpPr>
          <p:cNvPr id="4" name="Foliennummernplatzhalter 3"/>
          <p:cNvSpPr>
            <a:spLocks noGrp="1"/>
          </p:cNvSpPr>
          <p:nvPr>
            <p:ph type="sldNum" sz="quarter" idx="10"/>
          </p:nvPr>
        </p:nvSpPr>
        <p:spPr/>
        <p:txBody>
          <a:bodyPr/>
          <a:lstStyle/>
          <a:p>
            <a:fld id="{16AF9509-3B10-45E6-BF83-5ACE9E9ECDAC}" type="slidenum">
              <a:rPr lang="de-DE" smtClean="0"/>
              <a:t>112</a:t>
            </a:fld>
            <a:endParaRPr lang="de-DE" dirty="0"/>
          </a:p>
        </p:txBody>
      </p:sp>
    </p:spTree>
    <p:extLst>
      <p:ext uri="{BB962C8B-B14F-4D97-AF65-F5344CB8AC3E}">
        <p14:creationId xmlns:p14="http://schemas.microsoft.com/office/powerpoint/2010/main" val="3819210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wichtigste Eigenschaft, um das Layout einer Webseite zu </a:t>
            </a:r>
            <a:r>
              <a:rPr lang="de-DE" dirty="0" err="1"/>
              <a:t>beinflussen</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21</a:t>
            </a:fld>
            <a:endParaRPr lang="de-DE" dirty="0"/>
          </a:p>
        </p:txBody>
      </p:sp>
    </p:spTree>
    <p:extLst>
      <p:ext uri="{BB962C8B-B14F-4D97-AF65-F5344CB8AC3E}">
        <p14:creationId xmlns:p14="http://schemas.microsoft.com/office/powerpoint/2010/main" val="17675248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sz="1200" b="0" kern="1200" dirty="0" err="1">
                <a:solidFill>
                  <a:schemeClr val="tx1"/>
                </a:solidFill>
                <a:effectLst/>
                <a:latin typeface="+mn-lt"/>
                <a:ea typeface="+mn-ea"/>
                <a:cs typeface="+mn-cs"/>
              </a:rPr>
              <a:t>bottom</a:t>
            </a:r>
            <a:r>
              <a:rPr lang="de-DE" sz="1200" b="0" kern="1200" dirty="0">
                <a:solidFill>
                  <a:schemeClr val="tx1"/>
                </a:solidFill>
                <a:effectLst/>
                <a:latin typeface="+mn-lt"/>
                <a:ea typeface="+mn-ea"/>
                <a:cs typeface="+mn-cs"/>
              </a:rPr>
              <a:t> &amp; top werden solange angewendet bis </a:t>
            </a:r>
            <a:r>
              <a:rPr lang="de-DE" sz="1200" b="0" kern="1200" dirty="0" err="1">
                <a:solidFill>
                  <a:schemeClr val="tx1"/>
                </a:solidFill>
                <a:effectLst/>
                <a:latin typeface="+mn-lt"/>
                <a:ea typeface="+mn-ea"/>
                <a:cs typeface="+mn-cs"/>
              </a:rPr>
              <a:t>sticky</a:t>
            </a:r>
            <a:r>
              <a:rPr lang="de-DE" sz="1200" b="0" kern="1200" dirty="0">
                <a:solidFill>
                  <a:schemeClr val="tx1"/>
                </a:solidFill>
                <a:effectLst/>
                <a:latin typeface="+mn-lt"/>
                <a:ea typeface="+mn-ea"/>
                <a:cs typeface="+mn-cs"/>
              </a:rPr>
              <a:t> durch scrollen</a:t>
            </a:r>
          </a:p>
          <a:p>
            <a:r>
              <a:rPr lang="de-DE" sz="1200" b="0" kern="1200" dirty="0">
                <a:solidFill>
                  <a:schemeClr val="tx1"/>
                </a:solidFill>
                <a:effectLst/>
                <a:latin typeface="+mn-lt"/>
                <a:ea typeface="+mn-ea"/>
                <a:cs typeface="+mn-cs"/>
              </a:rPr>
              <a:t>seine Position im Dokumentenfluss erreicht. Mit Elternelementen nicht wirklich zu tun!</a:t>
            </a:r>
          </a:p>
          <a:p>
            <a:endParaRPr lang="de-DE" dirty="0"/>
          </a:p>
        </p:txBody>
      </p:sp>
      <p:sp>
        <p:nvSpPr>
          <p:cNvPr id="4" name="Foliennummernplatzhalter 3"/>
          <p:cNvSpPr>
            <a:spLocks noGrp="1"/>
          </p:cNvSpPr>
          <p:nvPr>
            <p:ph type="sldNum" sz="quarter" idx="10"/>
          </p:nvPr>
        </p:nvSpPr>
        <p:spPr/>
        <p:txBody>
          <a:bodyPr/>
          <a:lstStyle/>
          <a:p>
            <a:fld id="{16AF9509-3B10-45E6-BF83-5ACE9E9ECDAC}" type="slidenum">
              <a:rPr lang="de-DE" smtClean="0"/>
              <a:t>113</a:t>
            </a:fld>
            <a:endParaRPr lang="de-DE" dirty="0"/>
          </a:p>
        </p:txBody>
      </p:sp>
    </p:spTree>
    <p:extLst>
      <p:ext uri="{BB962C8B-B14F-4D97-AF65-F5344CB8AC3E}">
        <p14:creationId xmlns:p14="http://schemas.microsoft.com/office/powerpoint/2010/main" val="26466767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zurück zur Agenda – JS einbinden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Vorlage Position</a:t>
            </a:r>
          </a:p>
          <a:p>
            <a:endParaRPr lang="de-DE" dirty="0"/>
          </a:p>
          <a:p>
            <a:r>
              <a:rPr lang="de-DE" dirty="0"/>
              <a:t>Vorschlagen, ein Layout zu wählen und versuchen, zusammen es zu erstellen</a:t>
            </a:r>
          </a:p>
          <a:p>
            <a:endParaRPr lang="de-DE" dirty="0"/>
          </a:p>
          <a:p>
            <a:r>
              <a:rPr lang="de-DE" dirty="0"/>
              <a:t>Text vertikal zentrieren:</a:t>
            </a:r>
          </a:p>
          <a:p>
            <a:r>
              <a:rPr lang="de-DE" dirty="0"/>
              <a:t>https://blog.kulturbanause.de/2015/11/text-mit-css-vertikal-zentrieren/</a:t>
            </a:r>
          </a:p>
        </p:txBody>
      </p:sp>
      <p:sp>
        <p:nvSpPr>
          <p:cNvPr id="4" name="Foliennummernplatzhalter 3"/>
          <p:cNvSpPr>
            <a:spLocks noGrp="1"/>
          </p:cNvSpPr>
          <p:nvPr>
            <p:ph type="sldNum" sz="quarter" idx="10"/>
          </p:nvPr>
        </p:nvSpPr>
        <p:spPr/>
        <p:txBody>
          <a:bodyPr/>
          <a:lstStyle/>
          <a:p>
            <a:fld id="{6830D0FE-AF74-4FB3-A5AC-0FE84BBFBA7E}" type="slidenum">
              <a:rPr lang="de-DE" smtClean="0"/>
              <a:t>115</a:t>
            </a:fld>
            <a:endParaRPr lang="de-DE" dirty="0"/>
          </a:p>
        </p:txBody>
      </p:sp>
    </p:spTree>
    <p:extLst>
      <p:ext uri="{BB962C8B-B14F-4D97-AF65-F5344CB8AC3E}">
        <p14:creationId xmlns:p14="http://schemas.microsoft.com/office/powerpoint/2010/main" val="33259012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font</a:t>
            </a:r>
            <a:r>
              <a:rPr lang="de-DE" dirty="0"/>
              <a:t>: </a:t>
            </a:r>
            <a:r>
              <a:rPr lang="de-DE" dirty="0" err="1"/>
              <a:t>caption</a:t>
            </a:r>
            <a:r>
              <a:rPr lang="de-DE" dirty="0"/>
              <a:t> | </a:t>
            </a:r>
            <a:r>
              <a:rPr lang="de-DE" dirty="0" err="1"/>
              <a:t>icon</a:t>
            </a:r>
            <a:r>
              <a:rPr lang="de-DE" dirty="0"/>
              <a:t> | </a:t>
            </a:r>
            <a:r>
              <a:rPr lang="de-DE" dirty="0" err="1"/>
              <a:t>menu</a:t>
            </a:r>
            <a:r>
              <a:rPr lang="de-DE" dirty="0"/>
              <a:t> | </a:t>
            </a:r>
            <a:r>
              <a:rPr lang="de-DE" dirty="0" err="1"/>
              <a:t>message</a:t>
            </a:r>
            <a:r>
              <a:rPr lang="de-DE" dirty="0"/>
              <a:t>-box | </a:t>
            </a:r>
            <a:r>
              <a:rPr lang="de-DE" dirty="0" err="1"/>
              <a:t>small-caption</a:t>
            </a:r>
            <a:r>
              <a:rPr lang="de-DE" dirty="0"/>
              <a:t> | status-bar     ?</a:t>
            </a:r>
          </a:p>
          <a:p>
            <a:r>
              <a:rPr lang="de-DE" dirty="0" err="1"/>
              <a:t>font</a:t>
            </a:r>
            <a:r>
              <a:rPr lang="de-DE" dirty="0"/>
              <a:t>-display ?</a:t>
            </a:r>
          </a:p>
          <a:p>
            <a:r>
              <a:rPr lang="de-DE" dirty="0" err="1"/>
              <a:t>font-family</a:t>
            </a:r>
            <a:endParaRPr lang="de-DE" dirty="0"/>
          </a:p>
          <a:p>
            <a:r>
              <a:rPr lang="de-DE" dirty="0" err="1"/>
              <a:t>font</a:t>
            </a:r>
            <a:r>
              <a:rPr lang="de-DE" dirty="0"/>
              <a:t>-feature-settings ? </a:t>
            </a:r>
          </a:p>
          <a:p>
            <a:r>
              <a:rPr lang="de-DE" dirty="0" err="1"/>
              <a:t>font-kerning</a:t>
            </a:r>
            <a:r>
              <a:rPr lang="de-DE" dirty="0"/>
              <a:t> ? </a:t>
            </a:r>
          </a:p>
          <a:p>
            <a:r>
              <a:rPr lang="de-DE" dirty="0" err="1"/>
              <a:t>font-language-override</a:t>
            </a:r>
            <a:r>
              <a:rPr lang="de-DE" dirty="0"/>
              <a:t> ? </a:t>
            </a:r>
          </a:p>
          <a:p>
            <a:r>
              <a:rPr lang="de-DE" dirty="0" err="1"/>
              <a:t>font-optical-sizing</a:t>
            </a:r>
            <a:r>
              <a:rPr lang="de-DE" dirty="0"/>
              <a:t> ? </a:t>
            </a:r>
          </a:p>
          <a:p>
            <a:r>
              <a:rPr lang="de-DE" dirty="0" err="1"/>
              <a:t>font</a:t>
            </a:r>
            <a:r>
              <a:rPr lang="de-DE" dirty="0"/>
              <a:t>-size</a:t>
            </a:r>
          </a:p>
          <a:p>
            <a:r>
              <a:rPr lang="de-DE" dirty="0" err="1"/>
              <a:t>font</a:t>
            </a:r>
            <a:r>
              <a:rPr lang="de-DE" dirty="0"/>
              <a:t>-size-</a:t>
            </a:r>
            <a:r>
              <a:rPr lang="de-DE" dirty="0" err="1"/>
              <a:t>adjust</a:t>
            </a:r>
            <a:r>
              <a:rPr lang="de-DE" dirty="0"/>
              <a:t> ? </a:t>
            </a:r>
          </a:p>
          <a:p>
            <a:r>
              <a:rPr lang="de-DE" dirty="0" err="1"/>
              <a:t>font</a:t>
            </a:r>
            <a:r>
              <a:rPr lang="de-DE" dirty="0"/>
              <a:t>-stretch ? </a:t>
            </a:r>
          </a:p>
          <a:p>
            <a:r>
              <a:rPr lang="de-DE" dirty="0" err="1"/>
              <a:t>font</a:t>
            </a:r>
            <a:r>
              <a:rPr lang="de-DE" dirty="0"/>
              <a:t>-style</a:t>
            </a:r>
          </a:p>
          <a:p>
            <a:r>
              <a:rPr lang="de-DE" dirty="0" err="1"/>
              <a:t>font</a:t>
            </a:r>
            <a:r>
              <a:rPr lang="de-DE" dirty="0"/>
              <a:t>-synthesis ? </a:t>
            </a:r>
          </a:p>
          <a:p>
            <a:r>
              <a:rPr lang="de-DE" dirty="0" err="1"/>
              <a:t>font</a:t>
            </a:r>
            <a:r>
              <a:rPr lang="de-DE" dirty="0"/>
              <a:t>-variant ?</a:t>
            </a:r>
          </a:p>
          <a:p>
            <a:r>
              <a:rPr lang="de-DE" dirty="0" err="1"/>
              <a:t>font</a:t>
            </a:r>
            <a:r>
              <a:rPr lang="de-DE" dirty="0"/>
              <a:t>-variant-alternates ?</a:t>
            </a:r>
          </a:p>
          <a:p>
            <a:r>
              <a:rPr lang="de-DE" dirty="0" err="1"/>
              <a:t>font</a:t>
            </a:r>
            <a:r>
              <a:rPr lang="de-DE" dirty="0"/>
              <a:t>-variant-</a:t>
            </a:r>
            <a:r>
              <a:rPr lang="de-DE" dirty="0" err="1"/>
              <a:t>caps</a:t>
            </a:r>
            <a:r>
              <a:rPr lang="de-DE" dirty="0"/>
              <a:t> ?</a:t>
            </a:r>
          </a:p>
          <a:p>
            <a:r>
              <a:rPr lang="de-DE" dirty="0" err="1"/>
              <a:t>font</a:t>
            </a:r>
            <a:r>
              <a:rPr lang="de-DE" dirty="0"/>
              <a:t>-variant-</a:t>
            </a:r>
            <a:r>
              <a:rPr lang="de-DE" dirty="0" err="1"/>
              <a:t>east</a:t>
            </a:r>
            <a:r>
              <a:rPr lang="de-DE" dirty="0"/>
              <a:t>-</a:t>
            </a:r>
            <a:r>
              <a:rPr lang="de-DE" dirty="0" err="1"/>
              <a:t>asian</a:t>
            </a:r>
            <a:r>
              <a:rPr lang="de-DE" dirty="0"/>
              <a:t> ?</a:t>
            </a:r>
          </a:p>
          <a:p>
            <a:r>
              <a:rPr lang="de-DE" dirty="0" err="1"/>
              <a:t>font</a:t>
            </a:r>
            <a:r>
              <a:rPr lang="de-DE" dirty="0"/>
              <a:t>-variant-</a:t>
            </a:r>
            <a:r>
              <a:rPr lang="de-DE" dirty="0" err="1"/>
              <a:t>ligatures</a:t>
            </a:r>
            <a:r>
              <a:rPr lang="de-DE" dirty="0"/>
              <a:t> ?</a:t>
            </a:r>
          </a:p>
          <a:p>
            <a:r>
              <a:rPr lang="de-DE" dirty="0" err="1"/>
              <a:t>font</a:t>
            </a:r>
            <a:r>
              <a:rPr lang="de-DE" dirty="0"/>
              <a:t>-variant-</a:t>
            </a:r>
            <a:r>
              <a:rPr lang="de-DE" dirty="0" err="1"/>
              <a:t>numeric</a:t>
            </a:r>
            <a:r>
              <a:rPr lang="de-DE" dirty="0"/>
              <a:t> ?</a:t>
            </a:r>
          </a:p>
          <a:p>
            <a:r>
              <a:rPr lang="de-DE" dirty="0" err="1"/>
              <a:t>font</a:t>
            </a:r>
            <a:r>
              <a:rPr lang="de-DE" dirty="0"/>
              <a:t>-variant-position ?</a:t>
            </a:r>
          </a:p>
          <a:p>
            <a:r>
              <a:rPr lang="de-DE" dirty="0" err="1"/>
              <a:t>font</a:t>
            </a:r>
            <a:r>
              <a:rPr lang="de-DE" dirty="0"/>
              <a:t>-variation-settings ?</a:t>
            </a:r>
          </a:p>
          <a:p>
            <a:r>
              <a:rPr lang="de-DE" dirty="0" err="1"/>
              <a:t>font-weight</a:t>
            </a:r>
            <a:endParaRPr lang="de-DE" dirty="0"/>
          </a:p>
          <a:p>
            <a:r>
              <a:rPr lang="de-DE" dirty="0"/>
              <a:t>@</a:t>
            </a:r>
            <a:r>
              <a:rPr lang="de-DE" dirty="0" err="1"/>
              <a:t>font</a:t>
            </a:r>
            <a:r>
              <a:rPr lang="de-DE" dirty="0"/>
              <a:t>-face ?</a:t>
            </a:r>
          </a:p>
          <a:p>
            <a:endParaRPr lang="de-DE" dirty="0"/>
          </a:p>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116</a:t>
            </a:fld>
            <a:endParaRPr lang="de-DE" dirty="0"/>
          </a:p>
        </p:txBody>
      </p:sp>
    </p:spTree>
    <p:extLst>
      <p:ext uri="{BB962C8B-B14F-4D97-AF65-F5344CB8AC3E}">
        <p14:creationId xmlns:p14="http://schemas.microsoft.com/office/powerpoint/2010/main" val="18581965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Web safe fonts are fonts that are pre-installed by many operating systems. While not all systems have the same fonts installed, you can use a web safe font stack to choose several fonts that look similar, and are installed on the various systems that you want to support. </a:t>
            </a:r>
          </a:p>
          <a:p>
            <a:r>
              <a:rPr lang="de-DE" dirty="0"/>
              <a:t>Auf </a:t>
            </a:r>
            <a:r>
              <a:rPr lang="de-DE" u="sng" dirty="0"/>
              <a:t>cssfontstack.com </a:t>
            </a:r>
            <a:r>
              <a:rPr lang="de-DE" dirty="0"/>
              <a:t>sind die Web Safe Fonts aufgelistet, die im Browser ohne Verlinken verwendet werden können.</a:t>
            </a:r>
          </a:p>
          <a:p>
            <a:r>
              <a:rPr lang="en-US" sz="1200" b="0" i="0" u="none" strike="noStrike" kern="1200" dirty="0">
                <a:solidFill>
                  <a:schemeClr val="tx1"/>
                </a:solidFill>
                <a:effectLst/>
                <a:latin typeface="+mn-lt"/>
                <a:ea typeface="+mn-ea"/>
                <a:cs typeface="+mn-cs"/>
              </a:rPr>
              <a:t>If you want to use fonts other than ones pre-installed, as of CSS3, you can use </a:t>
            </a:r>
            <a:r>
              <a:rPr lang="en-US" sz="1200" b="0" i="0" u="none" strike="noStrike" kern="1200" dirty="0">
                <a:solidFill>
                  <a:schemeClr val="tx1"/>
                </a:solidFill>
                <a:effectLst/>
                <a:latin typeface="+mn-lt"/>
                <a:ea typeface="+mn-ea"/>
                <a:cs typeface="+mn-cs"/>
                <a:hlinkClick r:id="rId3"/>
              </a:rPr>
              <a:t>Web Fonts</a:t>
            </a:r>
            <a:r>
              <a:rPr lang="en-US" sz="1200" b="0" i="0" u="none" strike="noStrike" kern="1200" dirty="0">
                <a:solidFill>
                  <a:schemeClr val="tx1"/>
                </a:solidFill>
                <a:effectLst/>
                <a:latin typeface="+mn-lt"/>
                <a:ea typeface="+mn-ea"/>
                <a:cs typeface="+mn-cs"/>
              </a:rPr>
              <a:t>. </a:t>
            </a:r>
          </a:p>
          <a:p>
            <a:endParaRPr lang="de-DE" dirty="0"/>
          </a:p>
          <a:p>
            <a:r>
              <a:rPr lang="de-DE" dirty="0"/>
              <a:t>Bei </a:t>
            </a:r>
            <a:r>
              <a:rPr lang="de-DE" u="sng" dirty="0"/>
              <a:t>fonts.google.co</a:t>
            </a:r>
            <a:r>
              <a:rPr lang="de-DE" dirty="0"/>
              <a:t>m finden sich Schriftarten fürs Web.</a:t>
            </a:r>
          </a:p>
          <a:p>
            <a:endParaRPr lang="en-US" sz="1200" b="0" i="0" u="none" strike="noStrike"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B7BA9D85-5B28-4E82-A5DE-A308394DB913}" type="slidenum">
              <a:rPr lang="de-DE" smtClean="0"/>
              <a:t>117</a:t>
            </a:fld>
            <a:endParaRPr lang="de-DE" dirty="0"/>
          </a:p>
        </p:txBody>
      </p:sp>
    </p:spTree>
    <p:extLst>
      <p:ext uri="{BB962C8B-B14F-4D97-AF65-F5344CB8AC3E}">
        <p14:creationId xmlns:p14="http://schemas.microsoft.com/office/powerpoint/2010/main" val="25379643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i="1" dirty="0"/>
              <a:t>min-width</a:t>
            </a:r>
            <a:r>
              <a:rPr lang="de-DE" dirty="0"/>
              <a:t> gilt für den viewport, nicht den Bildschirm. Das bedeutet, die Änderungen werden auch aktiv/sichtbar, wenn man nur die Größe des Browserfensters verändert, nicht nur, wenn man auf ein kleineres oder größeres Gerät wechselt.</a:t>
            </a:r>
          </a:p>
          <a:p>
            <a:endParaRPr lang="de-DE" dirty="0"/>
          </a:p>
          <a:p>
            <a:r>
              <a:rPr lang="de-DE" dirty="0"/>
              <a:t>Media-Queries können auf drei Arten im Code „untergebracht“ werden:</a:t>
            </a:r>
          </a:p>
          <a:p>
            <a:pPr marL="228600" indent="-228600">
              <a:buAutoNum type="arabicParenR"/>
            </a:pPr>
            <a:r>
              <a:rPr lang="de-DE" dirty="0"/>
              <a:t>Direkt im Stylesheet: die Anweisungen für unterschiedliche Bildschirmgrößen stehen direkt im Stylesheet. Dabei versucht der Browser, die Angaben zu befolgen, die den Vorgaben am ehesten entsprechen.</a:t>
            </a:r>
          </a:p>
          <a:p>
            <a:pPr marL="228600" indent="-228600">
              <a:buAutoNum type="arabicParenR"/>
            </a:pPr>
            <a:r>
              <a:rPr lang="de-DE" dirty="0"/>
              <a:t>Es ist auch möglich, mehrere Stylesheets zu verwenden. Im Beispiel oben würde bei einer Mindestbreite des Viewports von 540px das Stylesheet </a:t>
            </a:r>
            <a:r>
              <a:rPr lang="de-DE" i="1" dirty="0"/>
              <a:t>medium.css </a:t>
            </a:r>
            <a:r>
              <a:rPr lang="de-DE" dirty="0"/>
              <a:t>herangezogen.</a:t>
            </a:r>
          </a:p>
          <a:p>
            <a:pPr marL="228600" indent="-228600">
              <a:buAutoNum type="arabicParenR"/>
            </a:pPr>
            <a:r>
              <a:rPr lang="de-DE" dirty="0"/>
              <a:t>Ein anderes Stylesheet lässt sich auch in das Haupt-Stylesheet importieren. Im Beispiel oben würde das Stylesheet </a:t>
            </a:r>
            <a:r>
              <a:rPr lang="de-DE" i="1" dirty="0"/>
              <a:t>medium.css </a:t>
            </a:r>
            <a:r>
              <a:rPr lang="de-DE" dirty="0"/>
              <a:t>in das Hauptstylesheet importiert und verwendet, sobald der Viewport eine Mindestbreite von 540px aufweist.</a:t>
            </a:r>
          </a:p>
        </p:txBody>
      </p:sp>
      <p:sp>
        <p:nvSpPr>
          <p:cNvPr id="4" name="Foliennummernplatzhalter 3"/>
          <p:cNvSpPr>
            <a:spLocks noGrp="1"/>
          </p:cNvSpPr>
          <p:nvPr>
            <p:ph type="sldNum" sz="quarter" idx="10"/>
          </p:nvPr>
        </p:nvSpPr>
        <p:spPr/>
        <p:txBody>
          <a:bodyPr/>
          <a:lstStyle/>
          <a:p>
            <a:fld id="{B7BA9D85-5B28-4E82-A5DE-A308394DB913}" type="slidenum">
              <a:rPr lang="de-DE" smtClean="0"/>
              <a:t>120</a:t>
            </a:fld>
            <a:endParaRPr lang="de-DE" dirty="0"/>
          </a:p>
        </p:txBody>
      </p:sp>
    </p:spTree>
    <p:extLst>
      <p:ext uri="{BB962C8B-B14F-4D97-AF65-F5344CB8AC3E}">
        <p14:creationId xmlns:p14="http://schemas.microsoft.com/office/powerpoint/2010/main" val="12701791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auch sonst in der Programmierung können für Media-Queries logisches </a:t>
            </a:r>
            <a:r>
              <a:rPr lang="de-DE" i="1" dirty="0"/>
              <a:t>and</a:t>
            </a:r>
            <a:r>
              <a:rPr lang="de-DE" dirty="0"/>
              <a:t>, </a:t>
            </a:r>
            <a:r>
              <a:rPr lang="de-DE" i="1" dirty="0"/>
              <a:t>or</a:t>
            </a:r>
            <a:r>
              <a:rPr lang="de-DE" dirty="0"/>
              <a:t> und </a:t>
            </a:r>
            <a:r>
              <a:rPr lang="de-DE" i="1" dirty="0"/>
              <a:t>not</a:t>
            </a:r>
            <a:r>
              <a:rPr lang="de-DE" dirty="0"/>
              <a:t> verwendet werden.</a:t>
            </a:r>
          </a:p>
          <a:p>
            <a:endParaRPr lang="de-DE" dirty="0"/>
          </a:p>
          <a:p>
            <a:r>
              <a:rPr lang="de-DE" b="1" u="sng" dirty="0"/>
              <a:t>AND</a:t>
            </a:r>
          </a:p>
          <a:p>
            <a:r>
              <a:rPr lang="de-DE" dirty="0"/>
              <a:t>Bei einer </a:t>
            </a:r>
            <a:r>
              <a:rPr lang="de-DE" i="1" dirty="0"/>
              <a:t>and</a:t>
            </a:r>
            <a:r>
              <a:rPr lang="de-DE" dirty="0"/>
              <a:t>-Angabe müssen alle Voraussetzungen gleichzeitig erfüllt sein, damit (in unserem Fall) auf die entsprechenden CSS-Regeln zugegriffen wird.</a:t>
            </a:r>
          </a:p>
          <a:p>
            <a:r>
              <a:rPr lang="de-DE" dirty="0"/>
              <a:t>So muss beispielsweise das Ausgabemedium </a:t>
            </a:r>
            <a:r>
              <a:rPr lang="de-DE" i="1" dirty="0"/>
              <a:t>screen</a:t>
            </a:r>
            <a:r>
              <a:rPr lang="de-DE" dirty="0"/>
              <a:t> sein UND dessen maximale Breite darf 1200px betragen:</a:t>
            </a:r>
          </a:p>
          <a:p>
            <a:r>
              <a:rPr lang="de-DE" i="1" dirty="0"/>
              <a:t>@media screen and (max-width: 1200px) { /* CSS-Code */ }</a:t>
            </a:r>
          </a:p>
          <a:p>
            <a:endParaRPr lang="de-DE" i="1" dirty="0"/>
          </a:p>
          <a:p>
            <a:r>
              <a:rPr lang="de-DE" dirty="0"/>
              <a:t>Es können theoretisch auch mehrere, noch spezifischere Angaben gemacht werden:</a:t>
            </a:r>
          </a:p>
          <a:p>
            <a:r>
              <a:rPr lang="de-DE" i="1" dirty="0"/>
              <a:t>@media screen and (min-width: 900px) and (max-width: 1200px) { /* CSS-Code */ }</a:t>
            </a:r>
          </a:p>
          <a:p>
            <a:r>
              <a:rPr lang="de-DE" dirty="0"/>
              <a:t>Diese CSS-Regeln würden sich ausschließlich auf </a:t>
            </a:r>
            <a:r>
              <a:rPr lang="de-DE" i="1" dirty="0"/>
              <a:t>screen</a:t>
            </a:r>
            <a:r>
              <a:rPr lang="de-DE" dirty="0"/>
              <a:t>-Ausgabegeräte, die mindestens 900px und maximal 1200px breit sind, beschränken. (Die Sinnhaftigkeit einer solchen Angabe wäre allerdings zu hinterfragen.)</a:t>
            </a:r>
          </a:p>
          <a:p>
            <a:endParaRPr lang="de-DE" dirty="0"/>
          </a:p>
          <a:p>
            <a:r>
              <a:rPr lang="de-DE" b="1" u="sng" dirty="0"/>
              <a:t>OR</a:t>
            </a:r>
          </a:p>
          <a:p>
            <a:r>
              <a:rPr lang="de-DE" dirty="0"/>
              <a:t>Bei einer </a:t>
            </a:r>
            <a:r>
              <a:rPr lang="de-DE" i="1" dirty="0"/>
              <a:t>or</a:t>
            </a:r>
            <a:r>
              <a:rPr lang="de-DE" dirty="0"/>
              <a:t>-Angabe muss mindestens eine der Anforderungen erfüllt sein. Es ist ausreichend, wenn nur eine Anforderung erfüllt wird, es können aber auch mehrere oder alle erfüllt sein, damit der Code ausgeführt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@media screen and (min-width: 650px), (orientation: landscape) { /* CSS-Code */ } </a:t>
            </a:r>
            <a:endParaRPr lang="de-DE" i="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i="0" dirty="0"/>
              <a:t>Diese CSS-Regeln werden auf alle screen-Ausgabegeräte angewandt, die mindestens 650px breit sind </a:t>
            </a:r>
            <a:r>
              <a:rPr lang="de-DE" i="1" dirty="0"/>
              <a:t>oder</a:t>
            </a:r>
            <a:r>
              <a:rPr lang="de-DE" i="0" dirty="0"/>
              <a:t> die im Querformat ausgerichtet sind </a:t>
            </a:r>
            <a:r>
              <a:rPr lang="de-DE" i="1" dirty="0"/>
              <a:t>oder</a:t>
            </a:r>
            <a:r>
              <a:rPr lang="de-DE" i="0" dirty="0"/>
              <a:t> </a:t>
            </a:r>
            <a:r>
              <a:rPr lang="de-DE" i="0" u="sng" dirty="0"/>
              <a:t>beides</a:t>
            </a:r>
            <a:r>
              <a:rPr lang="de-DE" i="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i="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i="0" u="sng" dirty="0"/>
              <a:t>NOT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Not</a:t>
            </a:r>
            <a:r>
              <a:rPr lang="de-DE" i="0" dirty="0"/>
              <a:t> invertiert die gesamte Media Query (allerdings nicht durch Komma getrennte Media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t>@media not all and (monochrome) { /* CSS-Code */ }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0" dirty="0"/>
              <a:t>Wendet sich an alle Ausgabemedien, die nicht monochrom sind.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i="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i="0" u="sng" dirty="0"/>
              <a:t>ONLY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0" dirty="0"/>
              <a:t>Das Keyword </a:t>
            </a:r>
            <a:r>
              <a:rPr lang="de-DE" i="1" dirty="0"/>
              <a:t>only</a:t>
            </a:r>
            <a:r>
              <a:rPr lang="de-DE" i="0" dirty="0"/>
              <a:t> kann laut W3C-Spezifikation auch dazu verwendet werden, Stylesheets vor älteren Browsern, die keine Media Queries kennen, zu verstecken.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0" dirty="0"/>
              <a:t>Beispiel: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&lt;link rel="stylesheet" media="</a:t>
            </a:r>
            <a:r>
              <a:rPr lang="en-US" i="1" dirty="0">
                <a:effectLst/>
              </a:rPr>
              <a:t>only screen and (color)</a:t>
            </a:r>
            <a:r>
              <a:rPr lang="en-US" i="1" dirty="0"/>
              <a:t>" href="example.css" /&gt;</a:t>
            </a:r>
            <a:endParaRPr lang="de-DE"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i="0" u="sng" dirty="0"/>
              <a:t>UNKNOWN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0" dirty="0"/>
              <a:t>Bei einer </a:t>
            </a:r>
            <a:r>
              <a:rPr lang="de-DE" i="1" dirty="0"/>
              <a:t>unknown</a:t>
            </a:r>
            <a:r>
              <a:rPr lang="de-DE" i="0" dirty="0"/>
              <a:t>-Media Query ist das Ergebnis </a:t>
            </a:r>
            <a:r>
              <a:rPr lang="de-DE" i="1" dirty="0"/>
              <a:t>false</a:t>
            </a:r>
            <a:r>
              <a:rPr lang="de-DE" i="0" dirty="0"/>
              <a:t>. </a:t>
            </a:r>
            <a:r>
              <a:rPr lang="de-DE" i="1" dirty="0"/>
              <a:t>Unknown</a:t>
            </a:r>
            <a:r>
              <a:rPr lang="de-DE" i="0" dirty="0"/>
              <a:t> Media Queries werden also genauso behandelt, wie Media Queries, deren Voraussetzungen nicht erfüllt wurden – sie werden übergangen.</a:t>
            </a:r>
            <a:endParaRPr lang="de-DE" dirty="0"/>
          </a:p>
        </p:txBody>
      </p:sp>
      <p:sp>
        <p:nvSpPr>
          <p:cNvPr id="4" name="Foliennummernplatzhalter 3"/>
          <p:cNvSpPr>
            <a:spLocks noGrp="1"/>
          </p:cNvSpPr>
          <p:nvPr>
            <p:ph type="sldNum" sz="quarter" idx="10"/>
          </p:nvPr>
        </p:nvSpPr>
        <p:spPr/>
        <p:txBody>
          <a:bodyPr/>
          <a:lstStyle/>
          <a:p>
            <a:fld id="{B7BA9D85-5B28-4E82-A5DE-A308394DB913}" type="slidenum">
              <a:rPr lang="de-DE" smtClean="0"/>
              <a:t>121</a:t>
            </a:fld>
            <a:endParaRPr lang="de-DE" dirty="0"/>
          </a:p>
        </p:txBody>
      </p:sp>
    </p:spTree>
    <p:extLst>
      <p:ext uri="{BB962C8B-B14F-4D97-AF65-F5344CB8AC3E}">
        <p14:creationId xmlns:p14="http://schemas.microsoft.com/office/powerpoint/2010/main" val="8836837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drei </a:t>
            </a:r>
            <a:r>
              <a:rPr lang="de-DE" i="1" dirty="0"/>
              <a:t>@media</a:t>
            </a:r>
            <a:r>
              <a:rPr lang="de-DE" dirty="0"/>
              <a:t> Eigenschaften für medienspezifische Stylesheets, die tatsächlich praktisch in Gebrauch sind, sind </a:t>
            </a:r>
            <a:r>
              <a:rPr lang="de-DE" i="1" dirty="0"/>
              <a:t>all</a:t>
            </a:r>
            <a:r>
              <a:rPr lang="de-DE" dirty="0"/>
              <a:t>, </a:t>
            </a:r>
            <a:r>
              <a:rPr lang="de-DE" i="1" dirty="0"/>
              <a:t>print</a:t>
            </a:r>
            <a:r>
              <a:rPr lang="de-DE" dirty="0"/>
              <a:t> und </a:t>
            </a:r>
            <a:r>
              <a:rPr lang="de-DE" i="1" dirty="0"/>
              <a:t>screen</a:t>
            </a:r>
            <a:r>
              <a:rPr lang="de-DE" dirty="0"/>
              <a:t>.</a:t>
            </a:r>
          </a:p>
          <a:p>
            <a:r>
              <a:rPr lang="de-DE" dirty="0"/>
              <a:t>Wird nichts weiter angegeben, ist die Standardeinstellung </a:t>
            </a:r>
            <a:r>
              <a:rPr lang="de-DE" i="1" dirty="0"/>
              <a:t>all</a:t>
            </a:r>
            <a:r>
              <a:rPr lang="de-DE" dirty="0"/>
              <a:t>; das Stylesheet gilt somit standardmäßig für alle Ausgabegeräte.</a:t>
            </a:r>
          </a:p>
          <a:p>
            <a:r>
              <a:rPr lang="de-DE" dirty="0"/>
              <a:t>Für Web-Designer relevant sind allerdings </a:t>
            </a:r>
            <a:r>
              <a:rPr lang="de-DE" i="1" dirty="0"/>
              <a:t>print</a:t>
            </a:r>
            <a:r>
              <a:rPr lang="de-DE" dirty="0"/>
              <a:t> und </a:t>
            </a:r>
            <a:r>
              <a:rPr lang="de-DE" i="1" dirty="0"/>
              <a:t>screen</a:t>
            </a:r>
            <a:r>
              <a:rPr lang="de-DE" dirty="0"/>
              <a:t>, da oft die Druckausgabe (bewusst) von der Darstellung der Website abweicht.</a:t>
            </a:r>
          </a:p>
          <a:p>
            <a:endParaRPr lang="de-DE" dirty="0"/>
          </a:p>
          <a:p>
            <a:r>
              <a:rPr lang="de-DE" dirty="0"/>
              <a:t>Das schon etwas ältere </a:t>
            </a:r>
            <a:r>
              <a:rPr lang="de-DE" i="1" dirty="0"/>
              <a:t>handheld</a:t>
            </a:r>
            <a:r>
              <a:rPr lang="de-DE" dirty="0"/>
              <a:t> oder auch </a:t>
            </a:r>
            <a:r>
              <a:rPr lang="de-DE" i="1" dirty="0"/>
              <a:t>tv</a:t>
            </a:r>
            <a:r>
              <a:rPr lang="de-DE" dirty="0"/>
              <a:t> können Probleme verursachen, da sich viele Geräte (auch Smartphones und TV-Geräte) oft in die Kategorie </a:t>
            </a:r>
            <a:r>
              <a:rPr lang="de-DE" i="1" dirty="0"/>
              <a:t>screen</a:t>
            </a:r>
            <a:r>
              <a:rPr lang="de-DE" dirty="0"/>
              <a:t> einordnen! Teilweise scheitern die anderen Ausdrücke an mangelnder Browserunterstützung, teilweise daran, dass etwa Smartphones die Eigenschaft </a:t>
            </a:r>
            <a:r>
              <a:rPr lang="de-DE" i="1" dirty="0"/>
              <a:t>handheld</a:t>
            </a:r>
            <a:r>
              <a:rPr lang="de-DE" dirty="0"/>
              <a:t> ignorieren, um zu verhindern, dass nur eine abgespeckte Version anstelle der eigentlichen Seite geladen wird.</a:t>
            </a:r>
          </a:p>
        </p:txBody>
      </p:sp>
      <p:sp>
        <p:nvSpPr>
          <p:cNvPr id="4" name="Foliennummernplatzhalter 3"/>
          <p:cNvSpPr>
            <a:spLocks noGrp="1"/>
          </p:cNvSpPr>
          <p:nvPr>
            <p:ph type="sldNum" sz="quarter" idx="10"/>
          </p:nvPr>
        </p:nvSpPr>
        <p:spPr/>
        <p:txBody>
          <a:bodyPr/>
          <a:lstStyle/>
          <a:p>
            <a:fld id="{B7BA9D85-5B28-4E82-A5DE-A308394DB913}" type="slidenum">
              <a:rPr lang="de-DE" smtClean="0"/>
              <a:t>122</a:t>
            </a:fld>
            <a:endParaRPr lang="de-DE" dirty="0"/>
          </a:p>
        </p:txBody>
      </p:sp>
    </p:spTree>
    <p:extLst>
      <p:ext uri="{BB962C8B-B14F-4D97-AF65-F5344CB8AC3E}">
        <p14:creationId xmlns:p14="http://schemas.microsoft.com/office/powerpoint/2010/main" val="6486301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Am häufigsten werden Media Queries im Responsive Design für sogenannte </a:t>
            </a:r>
            <a:r>
              <a:rPr lang="de-DE" i="1" dirty="0"/>
              <a:t>Breakpoints</a:t>
            </a:r>
            <a:r>
              <a:rPr lang="de-DE" dirty="0"/>
              <a:t> eingesetzt.</a:t>
            </a:r>
          </a:p>
          <a:p>
            <a:r>
              <a:rPr lang="de-DE" dirty="0"/>
              <a:t>Ein Breakpoint ist die Stelle, an der aufgrund der definierten Vorgaben CSS Regeln ausgetauscht werden. Mit </a:t>
            </a:r>
            <a:r>
              <a:rPr lang="de-DE" i="1" dirty="0"/>
              <a:t>min-width</a:t>
            </a:r>
            <a:r>
              <a:rPr lang="de-DE" dirty="0"/>
              <a:t> oder </a:t>
            </a:r>
            <a:r>
              <a:rPr lang="de-DE" i="1" dirty="0"/>
              <a:t>max-width</a:t>
            </a:r>
            <a:r>
              <a:rPr lang="de-DE" dirty="0"/>
              <a:t> wird definiert, wo ein solcher Breakpoint gesetzt werden soll; bzw. ab welcher Viewport-Größe die Darstellung geändert werden soll.</a:t>
            </a:r>
          </a:p>
          <a:p>
            <a:endParaRPr lang="de-DE" dirty="0"/>
          </a:p>
          <a:p>
            <a:r>
              <a:rPr lang="de-DE" dirty="0"/>
              <a:t>Abgesehen von </a:t>
            </a:r>
            <a:r>
              <a:rPr lang="de-DE" i="1" dirty="0"/>
              <a:t>width</a:t>
            </a:r>
            <a:r>
              <a:rPr lang="de-DE" dirty="0"/>
              <a:t> und </a:t>
            </a:r>
            <a:r>
              <a:rPr lang="de-DE" i="1" dirty="0"/>
              <a:t>height</a:t>
            </a:r>
            <a:r>
              <a:rPr lang="de-DE" dirty="0"/>
              <a:t> gibt es allerdings auch noch andere </a:t>
            </a:r>
            <a:r>
              <a:rPr lang="de-DE" i="1" dirty="0"/>
              <a:t>features</a:t>
            </a:r>
            <a:r>
              <a:rPr lang="de-DE" dirty="0"/>
              <a:t>, die angesprochen werden können:</a:t>
            </a:r>
          </a:p>
          <a:p>
            <a:endParaRPr lang="de-DE" dirty="0"/>
          </a:p>
          <a:p>
            <a:r>
              <a:rPr lang="de-DE" b="1" dirty="0"/>
              <a:t>color</a:t>
            </a:r>
            <a:r>
              <a:rPr lang="de-DE" dirty="0"/>
              <a:t> – Kann für sich alleine stehen, dann werden Farbbildschirmgeräte gemeint. Es kann allerdings auch ein Integer-Wert angegeben werden, der für Bits pro Farbkomponente steht. Ist der Wert 0, handelt es sich nicht um einen Farbbildschirm.</a:t>
            </a:r>
          </a:p>
          <a:p>
            <a:r>
              <a:rPr lang="de-DE" b="1" dirty="0"/>
              <a:t>monochrome</a:t>
            </a:r>
            <a:r>
              <a:rPr lang="de-DE" dirty="0"/>
              <a:t> – Steht für monochrome Ausgabegeräte.</a:t>
            </a:r>
          </a:p>
          <a:p>
            <a:r>
              <a:rPr lang="de-DE" b="1" dirty="0"/>
              <a:t>orientation</a:t>
            </a:r>
            <a:r>
              <a:rPr lang="de-DE" dirty="0"/>
              <a:t> – Steht für die Ausrichtung des Viewports: diese kann </a:t>
            </a:r>
            <a:r>
              <a:rPr lang="de-DE" i="1" dirty="0"/>
              <a:t>portrait</a:t>
            </a:r>
            <a:r>
              <a:rPr lang="de-DE" dirty="0"/>
              <a:t> (Hochformat) oder </a:t>
            </a:r>
            <a:r>
              <a:rPr lang="de-DE" i="1" dirty="0"/>
              <a:t>landscape</a:t>
            </a:r>
            <a:r>
              <a:rPr lang="de-DE" dirty="0"/>
              <a:t> (Querformat) sein.</a:t>
            </a:r>
          </a:p>
          <a:p>
            <a:endParaRPr lang="de-DE" dirty="0"/>
          </a:p>
          <a:p>
            <a:r>
              <a:rPr lang="de-DE" dirty="0"/>
              <a:t>Auch </a:t>
            </a:r>
            <a:r>
              <a:rPr lang="de-DE" i="1" dirty="0"/>
              <a:t>resolution</a:t>
            </a:r>
            <a:r>
              <a:rPr lang="de-DE" dirty="0"/>
              <a:t> und ein paar weitere Features können über Media Queries abgefragt werden, sind aber seltener. Eine vollständige Liste findet sich hier: https://developer.mozilla.org/en-US/docs/Web/CSS/@media#Media_types</a:t>
            </a:r>
          </a:p>
          <a:p>
            <a:endParaRPr lang="de-DE" dirty="0"/>
          </a:p>
          <a:p>
            <a:r>
              <a:rPr lang="de-DE" dirty="0"/>
              <a:t>Was ist ein CSS </a:t>
            </a:r>
            <a:r>
              <a:rPr lang="de-DE" dirty="0" err="1"/>
              <a:t>Object</a:t>
            </a:r>
            <a:r>
              <a:rPr lang="de-DE" dirty="0"/>
              <a:t> Model? (</a:t>
            </a:r>
            <a:r>
              <a:rPr lang="en-US" sz="1200" b="1" i="0" u="none" strike="noStrike" kern="1200" dirty="0">
                <a:solidFill>
                  <a:schemeClr val="tx1"/>
                </a:solidFill>
                <a:effectLst/>
                <a:latin typeface="+mn-lt"/>
                <a:ea typeface="+mn-ea"/>
                <a:cs typeface="+mn-cs"/>
              </a:rPr>
              <a:t>Note:</a:t>
            </a:r>
            <a:r>
              <a:rPr lang="en-US" sz="1200" b="0" i="0" u="none" strike="noStrike" kern="1200" dirty="0">
                <a:solidFill>
                  <a:schemeClr val="tx1"/>
                </a:solidFill>
                <a:effectLst/>
                <a:latin typeface="+mn-lt"/>
                <a:ea typeface="+mn-ea"/>
                <a:cs typeface="+mn-cs"/>
              </a:rPr>
              <a:t> In JavaScript, </a:t>
            </a:r>
            <a:r>
              <a:rPr lang="en-US" dirty="0"/>
              <a:t>@media</a:t>
            </a:r>
            <a:r>
              <a:rPr lang="en-US" sz="1200" b="0" i="0" u="none" strike="noStrike" kern="1200" dirty="0">
                <a:solidFill>
                  <a:schemeClr val="tx1"/>
                </a:solidFill>
                <a:effectLst/>
                <a:latin typeface="+mn-lt"/>
                <a:ea typeface="+mn-ea"/>
                <a:cs typeface="+mn-cs"/>
              </a:rPr>
              <a:t> can be accessed via the </a:t>
            </a:r>
            <a:r>
              <a:rPr lang="en-US" sz="1200" b="0" i="0" u="none" strike="noStrike" kern="1200" dirty="0" err="1">
                <a:solidFill>
                  <a:schemeClr val="tx1"/>
                </a:solidFill>
                <a:effectLst/>
                <a:latin typeface="+mn-lt"/>
                <a:ea typeface="+mn-ea"/>
                <a:cs typeface="+mn-cs"/>
                <a:hlinkClick r:id="rId3" tooltip="The CSSMediaRule is an interface representing a single CSS @media rule. It implements the CSSConditionRule interface, and therefore the CSSGroupingRule and the CSSRule interface with a type value of 4 (CSSRule.MEDIA_RULE)."/>
              </a:rPr>
              <a:t>CSSMediaRule</a:t>
            </a:r>
            <a:r>
              <a:rPr lang="en-US" sz="1200" b="0" i="0" u="none" strike="noStrike" kern="1200" dirty="0">
                <a:solidFill>
                  <a:schemeClr val="tx1"/>
                </a:solidFill>
                <a:effectLst/>
                <a:latin typeface="+mn-lt"/>
                <a:ea typeface="+mn-ea"/>
                <a:cs typeface="+mn-cs"/>
              </a:rPr>
              <a:t> CSS object model interface.</a:t>
            </a:r>
            <a:r>
              <a:rPr lang="de-DE" dirty="0"/>
              <a:t>)</a:t>
            </a:r>
          </a:p>
        </p:txBody>
      </p:sp>
      <p:sp>
        <p:nvSpPr>
          <p:cNvPr id="4" name="Foliennummernplatzhalter 3"/>
          <p:cNvSpPr>
            <a:spLocks noGrp="1"/>
          </p:cNvSpPr>
          <p:nvPr>
            <p:ph type="sldNum" sz="quarter" idx="10"/>
          </p:nvPr>
        </p:nvSpPr>
        <p:spPr/>
        <p:txBody>
          <a:bodyPr/>
          <a:lstStyle/>
          <a:p>
            <a:fld id="{B7BA9D85-5B28-4E82-A5DE-A308394DB913}" type="slidenum">
              <a:rPr lang="de-DE" smtClean="0"/>
              <a:t>123</a:t>
            </a:fld>
            <a:endParaRPr lang="de-DE" dirty="0"/>
          </a:p>
        </p:txBody>
      </p:sp>
    </p:spTree>
    <p:extLst>
      <p:ext uri="{BB962C8B-B14F-4D97-AF65-F5344CB8AC3E}">
        <p14:creationId xmlns:p14="http://schemas.microsoft.com/office/powerpoint/2010/main" val="26445490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Zahl der verfügbaren Geräte und deren unterschiedlicher Auflösungen steigt stetig an, daher sollten Breakpoints nicht mehr gerätespezifisch gesetzt werden (z.B. eine Variante für Desktop, eine für Tablet, eine für Smartphone), sondern sich am Inhalt orientieren.</a:t>
            </a:r>
          </a:p>
          <a:p>
            <a:endParaRPr lang="de-DE" dirty="0"/>
          </a:p>
          <a:p>
            <a:r>
              <a:rPr lang="de-DE" dirty="0"/>
              <a:t>Je mehr Breakpoints gesetzt werden, desto mehr Tests sind auch erforderlich!</a:t>
            </a:r>
          </a:p>
          <a:p>
            <a:endParaRPr lang="de-DE" dirty="0"/>
          </a:p>
          <a:p>
            <a:r>
              <a:rPr lang="de-DE" dirty="0"/>
              <a:t>Erste Tests können mit Hilfe der </a:t>
            </a:r>
            <a:r>
              <a:rPr lang="de-DE" b="1" dirty="0"/>
              <a:t>Developer-Tools</a:t>
            </a:r>
            <a:r>
              <a:rPr lang="de-DE" dirty="0"/>
              <a:t> der Browser erledigt werden. Chrome beispielsweise simuliert schon unterschiedliche Devices, die auch namentlich ausgewählt werden können. Auch in Edge und Firefox können gewünschte Auflösungen und Ausrichtungen eingegeben werden.</a:t>
            </a:r>
          </a:p>
          <a:p>
            <a:r>
              <a:rPr lang="de-DE" dirty="0"/>
              <a:t>Mit der Standard-Tastenkombination </a:t>
            </a:r>
            <a:r>
              <a:rPr lang="de-DE" i="1" dirty="0"/>
              <a:t>shift+strg+i </a:t>
            </a:r>
            <a:r>
              <a:rPr lang="de-DE" dirty="0"/>
              <a:t>oder mit </a:t>
            </a:r>
            <a:r>
              <a:rPr lang="de-DE" i="1" dirty="0"/>
              <a:t>F12</a:t>
            </a:r>
            <a:r>
              <a:rPr lang="de-DE" dirty="0"/>
              <a:t> kann das Developer-Tool im Browser geöffnet werden.</a:t>
            </a:r>
          </a:p>
          <a:p>
            <a:r>
              <a:rPr lang="de-DE" dirty="0"/>
              <a:t>Es gibt auch unterschiedliche Emulatoren und Plugins, die unterschiedliche Auflösungen simulieren; durch die immer besser werdenden Developer-Tools der Browser verlieren sie aber an Bedeutung.</a:t>
            </a:r>
          </a:p>
          <a:p>
            <a:endParaRPr lang="de-DE" dirty="0"/>
          </a:p>
          <a:p>
            <a:r>
              <a:rPr lang="de-DE" b="1" u="sng" dirty="0"/>
              <a:t>Links:</a:t>
            </a:r>
          </a:p>
          <a:p>
            <a:r>
              <a:rPr lang="de-DE" dirty="0"/>
              <a:t>http://responsivedesignchecker.com/</a:t>
            </a:r>
          </a:p>
          <a:p>
            <a:r>
              <a:rPr lang="de-DE" dirty="0"/>
              <a:t>http://ami.responsivedesign.is/</a:t>
            </a:r>
          </a:p>
          <a:p>
            <a:endParaRPr lang="de-DE" dirty="0"/>
          </a:p>
          <a:p>
            <a:r>
              <a:rPr lang="de-DE" b="1" dirty="0"/>
              <a:t>Letztlich lassen sich Tests an physischen Geräten nicht ersetzen! </a:t>
            </a:r>
          </a:p>
        </p:txBody>
      </p:sp>
      <p:sp>
        <p:nvSpPr>
          <p:cNvPr id="4" name="Foliennummernplatzhalter 3"/>
          <p:cNvSpPr>
            <a:spLocks noGrp="1"/>
          </p:cNvSpPr>
          <p:nvPr>
            <p:ph type="sldNum" sz="quarter" idx="10"/>
          </p:nvPr>
        </p:nvSpPr>
        <p:spPr/>
        <p:txBody>
          <a:bodyPr/>
          <a:lstStyle/>
          <a:p>
            <a:fld id="{B7BA9D85-5B28-4E82-A5DE-A308394DB913}" type="slidenum">
              <a:rPr lang="de-DE" smtClean="0"/>
              <a:t>124</a:t>
            </a:fld>
            <a:endParaRPr lang="de-DE" dirty="0"/>
          </a:p>
        </p:txBody>
      </p:sp>
    </p:spTree>
    <p:extLst>
      <p:ext uri="{BB962C8B-B14F-4D97-AF65-F5344CB8AC3E}">
        <p14:creationId xmlns:p14="http://schemas.microsoft.com/office/powerpoint/2010/main" val="32445184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@support not (</a:t>
            </a:r>
            <a:r>
              <a:rPr lang="de-DE" dirty="0" err="1"/>
              <a:t>column</a:t>
            </a:r>
            <a:r>
              <a:rPr lang="de-DE" dirty="0"/>
              <a:t>-span) {</a:t>
            </a:r>
          </a:p>
          <a:p>
            <a:r>
              <a:rPr lang="de-DE" dirty="0"/>
              <a:t>	…</a:t>
            </a:r>
          </a:p>
          <a:p>
            <a:r>
              <a:rPr lang="de-DE" dirty="0"/>
              <a:t>}</a:t>
            </a:r>
          </a:p>
        </p:txBody>
      </p:sp>
      <p:sp>
        <p:nvSpPr>
          <p:cNvPr id="4" name="Foliennummernplatzhalter 3"/>
          <p:cNvSpPr>
            <a:spLocks noGrp="1"/>
          </p:cNvSpPr>
          <p:nvPr>
            <p:ph type="sldNum" sz="quarter" idx="10"/>
          </p:nvPr>
        </p:nvSpPr>
        <p:spPr/>
        <p:txBody>
          <a:bodyPr/>
          <a:lstStyle/>
          <a:p>
            <a:fld id="{B7BA9D85-5B28-4E82-A5DE-A308394DB913}" type="slidenum">
              <a:rPr lang="de-DE" smtClean="0"/>
              <a:t>126</a:t>
            </a:fld>
            <a:endParaRPr lang="de-DE" dirty="0"/>
          </a:p>
        </p:txBody>
      </p:sp>
    </p:spTree>
    <p:extLst>
      <p:ext uri="{BB962C8B-B14F-4D97-AF65-F5344CB8AC3E}">
        <p14:creationId xmlns:p14="http://schemas.microsoft.com/office/powerpoint/2010/main" val="3798656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specifies</a:t>
            </a:r>
            <a:r>
              <a:rPr lang="de-DE" dirty="0"/>
              <a:t> </a:t>
            </a:r>
            <a:r>
              <a:rPr lang="de-DE" dirty="0" err="1"/>
              <a:t>the</a:t>
            </a:r>
            <a:r>
              <a:rPr lang="de-DE" dirty="0"/>
              <a:t> </a:t>
            </a:r>
            <a:r>
              <a:rPr lang="de-DE" dirty="0" err="1"/>
              <a:t>display</a:t>
            </a:r>
            <a:r>
              <a:rPr lang="de-DE" dirty="0"/>
              <a:t> </a:t>
            </a:r>
            <a:r>
              <a:rPr lang="de-DE" dirty="0" err="1"/>
              <a:t>behavior</a:t>
            </a:r>
            <a:r>
              <a:rPr lang="de-DE" dirty="0"/>
              <a:t> (</a:t>
            </a:r>
            <a:r>
              <a:rPr lang="de-DE" dirty="0" err="1"/>
              <a:t>the</a:t>
            </a:r>
            <a:r>
              <a:rPr lang="de-DE" dirty="0"/>
              <a:t> type </a:t>
            </a:r>
            <a:r>
              <a:rPr lang="de-DE" dirty="0" err="1"/>
              <a:t>of</a:t>
            </a:r>
            <a:r>
              <a:rPr lang="de-DE" dirty="0"/>
              <a:t> </a:t>
            </a:r>
            <a:r>
              <a:rPr lang="de-DE" dirty="0" err="1"/>
              <a:t>rendering</a:t>
            </a:r>
            <a:r>
              <a:rPr lang="de-DE" dirty="0"/>
              <a:t> box) </a:t>
            </a:r>
            <a:r>
              <a:rPr lang="de-DE" dirty="0" err="1"/>
              <a:t>of</a:t>
            </a:r>
            <a:r>
              <a:rPr lang="de-DE" dirty="0"/>
              <a:t> an </a:t>
            </a:r>
            <a:r>
              <a:rPr lang="de-DE" dirty="0" err="1"/>
              <a:t>element</a:t>
            </a:r>
            <a:endParaRPr lang="de-DE" dirty="0"/>
          </a:p>
          <a:p>
            <a:r>
              <a:rPr lang="de-DE" dirty="0"/>
              <a:t>Was ist eine </a:t>
            </a:r>
            <a:r>
              <a:rPr lang="de-DE" dirty="0" err="1"/>
              <a:t>rendering</a:t>
            </a:r>
            <a:r>
              <a:rPr lang="de-DE" dirty="0"/>
              <a:t> box?</a:t>
            </a:r>
          </a:p>
          <a:p>
            <a:endParaRPr lang="de-DE" dirty="0"/>
          </a:p>
          <a:p>
            <a:r>
              <a:rPr lang="de-DE" dirty="0" err="1"/>
              <a:t>contents</a:t>
            </a:r>
            <a:r>
              <a:rPr lang="de-DE" dirty="0"/>
              <a:t> – </a:t>
            </a:r>
            <a:r>
              <a:rPr lang="de-DE" dirty="0" err="1"/>
              <a:t>makes</a:t>
            </a:r>
            <a:r>
              <a:rPr lang="de-DE" dirty="0"/>
              <a:t> </a:t>
            </a:r>
            <a:r>
              <a:rPr lang="de-DE" dirty="0" err="1"/>
              <a:t>the</a:t>
            </a:r>
            <a:r>
              <a:rPr lang="de-DE" dirty="0"/>
              <a:t> </a:t>
            </a:r>
            <a:r>
              <a:rPr lang="de-DE" dirty="0" err="1"/>
              <a:t>container</a:t>
            </a:r>
            <a:r>
              <a:rPr lang="de-DE" dirty="0"/>
              <a:t> </a:t>
            </a:r>
            <a:r>
              <a:rPr lang="de-DE" dirty="0" err="1"/>
              <a:t>disappear</a:t>
            </a:r>
            <a:r>
              <a:rPr lang="de-DE" dirty="0"/>
              <a:t>, </a:t>
            </a:r>
            <a:r>
              <a:rPr lang="de-DE" dirty="0" err="1"/>
              <a:t>making</a:t>
            </a:r>
            <a:r>
              <a:rPr lang="de-DE" dirty="0"/>
              <a:t> </a:t>
            </a:r>
            <a:r>
              <a:rPr lang="de-DE" dirty="0" err="1"/>
              <a:t>the</a:t>
            </a:r>
            <a:r>
              <a:rPr lang="de-DE" dirty="0"/>
              <a:t> </a:t>
            </a:r>
            <a:r>
              <a:rPr lang="de-DE" dirty="0" err="1"/>
              <a:t>child</a:t>
            </a:r>
            <a:r>
              <a:rPr lang="de-DE" dirty="0"/>
              <a:t> </a:t>
            </a:r>
            <a:r>
              <a:rPr lang="de-DE" dirty="0" err="1"/>
              <a:t>elements</a:t>
            </a:r>
            <a:r>
              <a:rPr lang="de-DE" dirty="0"/>
              <a:t> </a:t>
            </a:r>
            <a:r>
              <a:rPr lang="de-DE" dirty="0" err="1"/>
              <a:t>children</a:t>
            </a:r>
            <a:r>
              <a:rPr lang="de-DE" dirty="0"/>
              <a:t> </a:t>
            </a:r>
            <a:r>
              <a:rPr lang="de-DE" dirty="0" err="1"/>
              <a:t>of</a:t>
            </a:r>
            <a:r>
              <a:rPr lang="de-DE" dirty="0"/>
              <a:t> </a:t>
            </a:r>
            <a:r>
              <a:rPr lang="de-DE" dirty="0" err="1"/>
              <a:t>the</a:t>
            </a:r>
            <a:r>
              <a:rPr lang="de-DE" dirty="0"/>
              <a:t> </a:t>
            </a:r>
            <a:r>
              <a:rPr lang="de-DE" dirty="0" err="1"/>
              <a:t>element</a:t>
            </a:r>
            <a:r>
              <a:rPr lang="de-DE" dirty="0"/>
              <a:t> </a:t>
            </a:r>
            <a:r>
              <a:rPr lang="de-DE" dirty="0" err="1"/>
              <a:t>the</a:t>
            </a:r>
            <a:r>
              <a:rPr lang="de-DE" dirty="0"/>
              <a:t> </a:t>
            </a:r>
            <a:r>
              <a:rPr lang="de-DE" dirty="0" err="1"/>
              <a:t>next</a:t>
            </a:r>
            <a:r>
              <a:rPr lang="de-DE" dirty="0"/>
              <a:t> </a:t>
            </a:r>
            <a:r>
              <a:rPr lang="de-DE" dirty="0" err="1"/>
              <a:t>level</a:t>
            </a:r>
            <a:r>
              <a:rPr lang="de-DE" dirty="0"/>
              <a:t> </a:t>
            </a:r>
            <a:r>
              <a:rPr lang="de-DE" dirty="0" err="1"/>
              <a:t>up</a:t>
            </a:r>
            <a:r>
              <a:rPr lang="de-DE" dirty="0"/>
              <a:t> in </a:t>
            </a:r>
            <a:r>
              <a:rPr lang="de-DE" dirty="0" err="1"/>
              <a:t>the</a:t>
            </a:r>
            <a:r>
              <a:rPr lang="de-DE" dirty="0"/>
              <a:t> DOM</a:t>
            </a:r>
          </a:p>
          <a:p>
            <a:endParaRPr lang="de-DE" dirty="0"/>
          </a:p>
          <a:p>
            <a:r>
              <a:rPr lang="de-DE" dirty="0"/>
              <a:t>inline-flex </a:t>
            </a:r>
            <a:r>
              <a:rPr lang="de-DE" dirty="0" err="1"/>
              <a:t>displays</a:t>
            </a:r>
            <a:r>
              <a:rPr lang="de-DE" dirty="0"/>
              <a:t> an </a:t>
            </a:r>
            <a:r>
              <a:rPr lang="de-DE" dirty="0" err="1"/>
              <a:t>element</a:t>
            </a:r>
            <a:r>
              <a:rPr lang="de-DE" dirty="0"/>
              <a:t> </a:t>
            </a:r>
            <a:r>
              <a:rPr lang="de-DE" dirty="0" err="1"/>
              <a:t>as</a:t>
            </a:r>
            <a:r>
              <a:rPr lang="de-DE" dirty="0"/>
              <a:t> an inline-level flex-container</a:t>
            </a:r>
          </a:p>
          <a:p>
            <a:endParaRPr lang="de-DE" dirty="0"/>
          </a:p>
          <a:p>
            <a:r>
              <a:rPr lang="de-DE" dirty="0" err="1"/>
              <a:t>run</a:t>
            </a:r>
            <a:r>
              <a:rPr lang="de-DE" dirty="0"/>
              <a:t>-in </a:t>
            </a:r>
            <a:r>
              <a:rPr lang="de-DE" dirty="0" err="1"/>
              <a:t>displays</a:t>
            </a:r>
            <a:r>
              <a:rPr lang="de-DE" dirty="0"/>
              <a:t> an </a:t>
            </a:r>
            <a:r>
              <a:rPr lang="de-DE" dirty="0" err="1"/>
              <a:t>element</a:t>
            </a:r>
            <a:r>
              <a:rPr lang="de-DE" dirty="0"/>
              <a:t> </a:t>
            </a:r>
            <a:r>
              <a:rPr lang="de-DE" dirty="0" err="1"/>
              <a:t>as</a:t>
            </a:r>
            <a:r>
              <a:rPr lang="de-DE" dirty="0"/>
              <a:t> </a:t>
            </a:r>
            <a:r>
              <a:rPr lang="de-DE" dirty="0" err="1"/>
              <a:t>either</a:t>
            </a:r>
            <a:r>
              <a:rPr lang="de-DE" dirty="0"/>
              <a:t> block </a:t>
            </a:r>
            <a:r>
              <a:rPr lang="de-DE" dirty="0" err="1"/>
              <a:t>or</a:t>
            </a:r>
            <a:r>
              <a:rPr lang="de-DE" dirty="0"/>
              <a:t> inline, </a:t>
            </a:r>
            <a:r>
              <a:rPr lang="de-DE" dirty="0" err="1"/>
              <a:t>depending</a:t>
            </a:r>
            <a:r>
              <a:rPr lang="de-DE" dirty="0"/>
              <a:t> on </a:t>
            </a:r>
            <a:r>
              <a:rPr lang="de-DE" dirty="0" err="1"/>
              <a:t>context</a:t>
            </a:r>
            <a:endParaRPr lang="de-DE" dirty="0"/>
          </a:p>
          <a:p>
            <a:endParaRPr lang="de-DE" dirty="0"/>
          </a:p>
          <a:p>
            <a:r>
              <a:rPr lang="de-DE" dirty="0"/>
              <a:t>The &lt;</a:t>
            </a:r>
            <a:r>
              <a:rPr lang="de-DE" dirty="0" err="1"/>
              <a:t>script</a:t>
            </a:r>
            <a:r>
              <a:rPr lang="de-DE" dirty="0"/>
              <a:t>&gt; </a:t>
            </a:r>
            <a:r>
              <a:rPr lang="de-DE" dirty="0" err="1"/>
              <a:t>element</a:t>
            </a:r>
            <a:r>
              <a:rPr lang="de-DE" dirty="0"/>
              <a:t> </a:t>
            </a:r>
            <a:r>
              <a:rPr lang="de-DE" dirty="0" err="1"/>
              <a:t>uses</a:t>
            </a:r>
            <a:r>
              <a:rPr lang="de-DE" dirty="0"/>
              <a:t> </a:t>
            </a:r>
            <a:r>
              <a:rPr lang="de-DE" dirty="0" err="1"/>
              <a:t>display:none</a:t>
            </a:r>
            <a:r>
              <a:rPr lang="de-DE" dirty="0"/>
              <a:t> </a:t>
            </a:r>
            <a:r>
              <a:rPr lang="de-DE" dirty="0" err="1"/>
              <a:t>as</a:t>
            </a:r>
            <a:r>
              <a:rPr lang="de-DE" dirty="0"/>
              <a:t> </a:t>
            </a:r>
            <a:r>
              <a:rPr lang="de-DE" dirty="0" err="1"/>
              <a:t>default</a:t>
            </a:r>
            <a:r>
              <a:rPr lang="de-DE" dirty="0"/>
              <a:t>.</a:t>
            </a:r>
          </a:p>
        </p:txBody>
      </p:sp>
      <p:sp>
        <p:nvSpPr>
          <p:cNvPr id="4" name="Foliennummernplatzhalter 3"/>
          <p:cNvSpPr>
            <a:spLocks noGrp="1"/>
          </p:cNvSpPr>
          <p:nvPr>
            <p:ph type="sldNum" sz="quarter" idx="10"/>
          </p:nvPr>
        </p:nvSpPr>
        <p:spPr/>
        <p:txBody>
          <a:bodyPr/>
          <a:lstStyle/>
          <a:p>
            <a:fld id="{6830D0FE-AF74-4FB3-A5AC-0FE84BBFBA7E}" type="slidenum">
              <a:rPr lang="de-DE" smtClean="0"/>
              <a:t>22</a:t>
            </a:fld>
            <a:endParaRPr lang="de-DE" dirty="0"/>
          </a:p>
        </p:txBody>
      </p:sp>
    </p:spTree>
    <p:extLst>
      <p:ext uri="{BB962C8B-B14F-4D97-AF65-F5344CB8AC3E}">
        <p14:creationId xmlns:p14="http://schemas.microsoft.com/office/powerpoint/2010/main" val="13320000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Vorlage </a:t>
            </a:r>
            <a:r>
              <a:rPr lang="de-DE" dirty="0" err="1"/>
              <a:t>ColumnCount</a:t>
            </a:r>
            <a:endParaRPr lang="de-DE" dirty="0"/>
          </a:p>
          <a:p>
            <a:endParaRPr lang="de-DE" dirty="0"/>
          </a:p>
          <a:p>
            <a:r>
              <a:rPr lang="de-DE" dirty="0"/>
              <a:t>Ein Element, beispielsweise ein Div, kann in mehrere Spalten aufgeteilt werden, wie bei einer Zeitung.</a:t>
            </a:r>
          </a:p>
          <a:p>
            <a:r>
              <a:rPr lang="de-DE" dirty="0"/>
              <a:t>Dem Container-Element werden die Angaben mitgegeben, wie die Spalten gestaltet werden sollen:</a:t>
            </a:r>
          </a:p>
          <a:p>
            <a:endParaRPr lang="de-DE" dirty="0"/>
          </a:p>
          <a:p>
            <a:r>
              <a:rPr lang="de-DE" i="1" dirty="0"/>
              <a:t>column-count</a:t>
            </a:r>
            <a:r>
              <a:rPr lang="de-DE" dirty="0"/>
              <a:t> – gibt an, wie viele Spalten das Element haben soll.</a:t>
            </a:r>
          </a:p>
          <a:p>
            <a:r>
              <a:rPr lang="de-DE" i="1" dirty="0"/>
              <a:t>column-gap</a:t>
            </a:r>
            <a:r>
              <a:rPr lang="de-DE" dirty="0"/>
              <a:t> – gibt den Abstand von Spalte zu Spalte an</a:t>
            </a:r>
          </a:p>
          <a:p>
            <a:r>
              <a:rPr lang="de-DE" i="1" dirty="0"/>
              <a:t>column-rule-style</a:t>
            </a:r>
            <a:r>
              <a:rPr lang="de-DE" dirty="0"/>
              <a:t> – gibt (wie bei </a:t>
            </a:r>
            <a:r>
              <a:rPr lang="de-DE" i="1" dirty="0"/>
              <a:t>border</a:t>
            </a:r>
            <a:r>
              <a:rPr lang="de-DE" dirty="0"/>
              <a:t>) an, wie der Trennstrich zwischen den Spalten beschaffen sein soll (z.B.: solid)</a:t>
            </a:r>
          </a:p>
          <a:p>
            <a:r>
              <a:rPr lang="de-DE" i="1" dirty="0"/>
              <a:t>column-rule-width</a:t>
            </a:r>
            <a:r>
              <a:rPr lang="de-DE" dirty="0"/>
              <a:t> – gibt (wie bei </a:t>
            </a:r>
            <a:r>
              <a:rPr lang="de-DE" i="1" dirty="0"/>
              <a:t>border</a:t>
            </a:r>
            <a:r>
              <a:rPr lang="de-DE" dirty="0"/>
              <a:t>) an, wie breit der Trennstrich zwischen den Spalten sein soll (z.B.: in </a:t>
            </a:r>
            <a:r>
              <a:rPr lang="de-DE" i="1" dirty="0"/>
              <a:t>px</a:t>
            </a:r>
            <a:r>
              <a:rPr lang="de-DE" dirty="0"/>
              <a:t>, aber auch </a:t>
            </a:r>
            <a:r>
              <a:rPr lang="de-DE" i="1" dirty="0"/>
              <a:t>thin</a:t>
            </a:r>
            <a:r>
              <a:rPr lang="de-DE" dirty="0"/>
              <a:t>, </a:t>
            </a:r>
            <a:r>
              <a:rPr lang="de-DE" i="1" dirty="0"/>
              <a:t>medium</a:t>
            </a:r>
            <a:r>
              <a:rPr lang="de-DE" dirty="0"/>
              <a:t> usw.)</a:t>
            </a:r>
          </a:p>
          <a:p>
            <a:r>
              <a:rPr lang="de-DE" i="1" dirty="0"/>
              <a:t>column-rule-color</a:t>
            </a:r>
            <a:r>
              <a:rPr lang="de-DE" dirty="0"/>
              <a:t> – gibt (wie bei </a:t>
            </a:r>
            <a:r>
              <a:rPr lang="de-DE" i="1" dirty="0"/>
              <a:t>border</a:t>
            </a:r>
            <a:r>
              <a:rPr lang="de-DE" dirty="0"/>
              <a:t>) die Farbe des Trennstriches zwischen den Spalten an</a:t>
            </a:r>
          </a:p>
          <a:p>
            <a:endParaRPr lang="de-DE" dirty="0"/>
          </a:p>
          <a:p>
            <a:r>
              <a:rPr lang="de-DE" dirty="0"/>
              <a:t>Wie bei </a:t>
            </a:r>
            <a:r>
              <a:rPr lang="de-DE" i="1" dirty="0"/>
              <a:t>border</a:t>
            </a:r>
            <a:r>
              <a:rPr lang="de-DE" dirty="0"/>
              <a:t> können diese drei Eigenschaften auch als </a:t>
            </a:r>
            <a:r>
              <a:rPr lang="de-DE" i="1" dirty="0"/>
              <a:t>shorthand</a:t>
            </a:r>
            <a:r>
              <a:rPr lang="de-DE" dirty="0"/>
              <a:t> zusammengefasst werden:</a:t>
            </a:r>
          </a:p>
          <a:p>
            <a:r>
              <a:rPr lang="de-DE" i="1" dirty="0"/>
              <a:t>column-rule: medium solid darkgray; </a:t>
            </a:r>
            <a:r>
              <a:rPr lang="de-DE" dirty="0"/>
              <a:t>wurde für das Beispiel oben verwendet.</a:t>
            </a:r>
          </a:p>
          <a:p>
            <a:r>
              <a:rPr lang="de-DE" dirty="0"/>
              <a:t>Wird keine </a:t>
            </a:r>
            <a:r>
              <a:rPr lang="de-DE" i="1" dirty="0"/>
              <a:t>column-rule</a:t>
            </a:r>
            <a:r>
              <a:rPr lang="de-DE" dirty="0"/>
              <a:t> angegeben, wird der Trennstrich weggelassen.</a:t>
            </a:r>
          </a:p>
          <a:p>
            <a:endParaRPr lang="de-DE" dirty="0"/>
          </a:p>
          <a:p>
            <a:r>
              <a:rPr lang="de-DE" dirty="0" err="1"/>
              <a:t>column</a:t>
            </a:r>
            <a:r>
              <a:rPr lang="de-DE" dirty="0"/>
              <a:t>-</a:t>
            </a:r>
            <a:r>
              <a:rPr lang="de-DE" dirty="0" err="1"/>
              <a:t>rule</a:t>
            </a:r>
            <a:r>
              <a:rPr lang="de-DE" dirty="0"/>
              <a:t>-style: </a:t>
            </a:r>
          </a:p>
        </p:txBody>
      </p:sp>
      <p:sp>
        <p:nvSpPr>
          <p:cNvPr id="4" name="Foliennummernplatzhalter 3"/>
          <p:cNvSpPr>
            <a:spLocks noGrp="1"/>
          </p:cNvSpPr>
          <p:nvPr>
            <p:ph type="sldNum" sz="quarter" idx="10"/>
          </p:nvPr>
        </p:nvSpPr>
        <p:spPr/>
        <p:txBody>
          <a:bodyPr/>
          <a:lstStyle/>
          <a:p>
            <a:fld id="{B7C7D221-0CFB-4A27-8400-087FE94040F3}" type="slidenum">
              <a:rPr lang="de-DE" smtClean="0"/>
              <a:t>127</a:t>
            </a:fld>
            <a:endParaRPr lang="de-DE" dirty="0"/>
          </a:p>
        </p:txBody>
      </p:sp>
    </p:spTree>
    <p:extLst>
      <p:ext uri="{BB962C8B-B14F-4D97-AF65-F5344CB8AC3E}">
        <p14:creationId xmlns:p14="http://schemas.microsoft.com/office/powerpoint/2010/main" val="29346156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Obere Grenze von Viewport – unter dem Browsermenu</a:t>
            </a:r>
          </a:p>
          <a:p>
            <a:r>
              <a:rPr lang="de-DE" dirty="0"/>
              <a:t>Untere Grenze von Viewport – Taskleiste (Wenn Browser natürlich im ‚Vollbildmodus‘ läuft) </a:t>
            </a:r>
          </a:p>
        </p:txBody>
      </p:sp>
      <p:sp>
        <p:nvSpPr>
          <p:cNvPr id="4" name="Foliennummernplatzhalter 3"/>
          <p:cNvSpPr>
            <a:spLocks noGrp="1"/>
          </p:cNvSpPr>
          <p:nvPr>
            <p:ph type="sldNum" sz="quarter" idx="10"/>
          </p:nvPr>
        </p:nvSpPr>
        <p:spPr/>
        <p:txBody>
          <a:bodyPr/>
          <a:lstStyle/>
          <a:p>
            <a:fld id="{B7BA9D85-5B28-4E82-A5DE-A308394DB913}" type="slidenum">
              <a:rPr lang="de-DE" smtClean="0"/>
              <a:t>130</a:t>
            </a:fld>
            <a:endParaRPr lang="de-DE" dirty="0"/>
          </a:p>
        </p:txBody>
      </p:sp>
    </p:spTree>
    <p:extLst>
      <p:ext uri="{BB962C8B-B14F-4D97-AF65-F5344CB8AC3E}">
        <p14:creationId xmlns:p14="http://schemas.microsoft.com/office/powerpoint/2010/main" val="23415662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132</a:t>
            </a:fld>
            <a:endParaRPr lang="de-DE" dirty="0"/>
          </a:p>
        </p:txBody>
      </p:sp>
    </p:spTree>
    <p:extLst>
      <p:ext uri="{BB962C8B-B14F-4D97-AF65-F5344CB8AC3E}">
        <p14:creationId xmlns:p14="http://schemas.microsoft.com/office/powerpoint/2010/main" val="36695198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Damit ein Layout zum Grid-Layout wird, definieren wir für den Container </a:t>
            </a:r>
            <a:r>
              <a:rPr lang="de-DE" i="1" dirty="0"/>
              <a:t>display:grid;</a:t>
            </a:r>
            <a:r>
              <a:rPr lang="de-DE" dirty="0"/>
              <a:t>. Die darin befindlichen Elemente werden dadurch zu Grid-Items. Diese lassen sich nun an den </a:t>
            </a:r>
            <a:r>
              <a:rPr lang="de-DE" i="1" dirty="0"/>
              <a:t>grid-lines</a:t>
            </a:r>
            <a:r>
              <a:rPr lang="de-DE" dirty="0"/>
              <a:t> anordnen. Es ist nicht unbedingt notwendig, dem Grid-Container zu sagen, aus wie vielen Zeilen und Spalten er besteht; er richtet sich dann automatisch nach den verwendeten Positionierungen der Grid-Items.</a:t>
            </a:r>
          </a:p>
          <a:p>
            <a:r>
              <a:rPr lang="de-DE" dirty="0"/>
              <a:t>Die Position eines Grid-Items wird angegeben, indem man die Start- und Endpositionen anhand der </a:t>
            </a:r>
            <a:r>
              <a:rPr lang="de-DE" i="1" u="sng" dirty="0"/>
              <a:t>grid-lines</a:t>
            </a:r>
            <a:r>
              <a:rPr lang="de-DE" dirty="0"/>
              <a:t> definiert.</a:t>
            </a:r>
          </a:p>
          <a:p>
            <a:endParaRPr lang="de-DE" dirty="0"/>
          </a:p>
          <a:p>
            <a:r>
              <a:rPr lang="de-DE" u="sng" dirty="0"/>
              <a:t>Das Beispiel erklärt:</a:t>
            </a:r>
          </a:p>
          <a:p>
            <a:r>
              <a:rPr lang="de-DE" i="1" dirty="0"/>
              <a:t>grid-column-start: 1; </a:t>
            </a:r>
            <a:r>
              <a:rPr lang="de-DE" dirty="0"/>
              <a:t>bedeutet, das Grid-Item beginnt an der </a:t>
            </a:r>
            <a:r>
              <a:rPr lang="de-DE" i="1" dirty="0"/>
              <a:t>grid-column-line</a:t>
            </a:r>
            <a:r>
              <a:rPr lang="de-DE" dirty="0"/>
              <a:t> 1, also mit der ersten Spalte (</a:t>
            </a:r>
            <a:r>
              <a:rPr lang="de-DE" i="1" dirty="0"/>
              <a:t>column</a:t>
            </a:r>
            <a:r>
              <a:rPr lang="de-DE" dirty="0"/>
              <a:t>).</a:t>
            </a:r>
          </a:p>
          <a:p>
            <a:r>
              <a:rPr lang="de-DE" i="1" dirty="0"/>
              <a:t>grid-column-end: 3; </a:t>
            </a:r>
            <a:r>
              <a:rPr lang="de-DE" dirty="0"/>
              <a:t>bedeutet, das Grid-Item endet an der </a:t>
            </a:r>
            <a:r>
              <a:rPr lang="de-DE" i="1" dirty="0"/>
              <a:t>grid-column-line</a:t>
            </a:r>
            <a:r>
              <a:rPr lang="de-DE" dirty="0"/>
              <a:t> 3 (es ist also 2 Spalten breit).</a:t>
            </a:r>
          </a:p>
          <a:p>
            <a:r>
              <a:rPr lang="de-DE" i="1" dirty="0"/>
              <a:t>grid-row-start: 1; </a:t>
            </a:r>
            <a:r>
              <a:rPr lang="de-DE" dirty="0"/>
              <a:t>bedeutet, das Grid-Item beginnt an der </a:t>
            </a:r>
            <a:r>
              <a:rPr lang="de-DE" i="1" dirty="0"/>
              <a:t>grid-row-line</a:t>
            </a:r>
            <a:r>
              <a:rPr lang="de-DE" dirty="0"/>
              <a:t> 1, also in der ersten Zeile (</a:t>
            </a:r>
            <a:r>
              <a:rPr lang="de-DE" i="1" dirty="0"/>
              <a:t>row</a:t>
            </a:r>
            <a:r>
              <a:rPr lang="de-DE" dirty="0"/>
              <a:t>).</a:t>
            </a:r>
          </a:p>
          <a:p>
            <a:r>
              <a:rPr lang="de-DE" i="1" dirty="0"/>
              <a:t>grid-row-end: 2; </a:t>
            </a:r>
            <a:r>
              <a:rPr lang="de-DE" dirty="0"/>
              <a:t>bedeutet, das Grid-Item endet an der </a:t>
            </a:r>
            <a:r>
              <a:rPr lang="de-DE" i="1" dirty="0"/>
              <a:t>grid-row-line</a:t>
            </a:r>
            <a:r>
              <a:rPr lang="de-DE" dirty="0"/>
              <a:t> 2 (es ist also 1 Zeile hoch).</a:t>
            </a:r>
          </a:p>
          <a:p>
            <a:endParaRPr lang="de-DE" dirty="0"/>
          </a:p>
          <a:p>
            <a:r>
              <a:rPr lang="de-DE" dirty="0"/>
              <a:t>Start- und Endposition können für jeweils Zeilen und Spalten auch </a:t>
            </a:r>
            <a:r>
              <a:rPr lang="de-DE" b="1" dirty="0"/>
              <a:t>zusammengefasst</a:t>
            </a:r>
            <a:r>
              <a:rPr lang="de-DE" dirty="0"/>
              <a:t> werden (</a:t>
            </a:r>
            <a:r>
              <a:rPr lang="de-DE" i="1" dirty="0"/>
              <a:t>shorthand</a:t>
            </a:r>
            <a:r>
              <a:rPr lang="de-DE" dirty="0"/>
              <a:t>):</a:t>
            </a:r>
          </a:p>
          <a:p>
            <a:r>
              <a:rPr lang="de-DE" i="1" dirty="0"/>
              <a:t>grid-column: 1/3;</a:t>
            </a:r>
          </a:p>
          <a:p>
            <a:r>
              <a:rPr lang="de-DE" i="1" dirty="0"/>
              <a:t>grid-row: 1/2;</a:t>
            </a:r>
          </a:p>
          <a:p>
            <a:r>
              <a:rPr lang="de-DE" dirty="0"/>
              <a:t>Das entspricht der Kurzschreibweise des Beispiels oben.</a:t>
            </a:r>
          </a:p>
        </p:txBody>
      </p:sp>
      <p:sp>
        <p:nvSpPr>
          <p:cNvPr id="4" name="Foliennummernplatzhalter 3"/>
          <p:cNvSpPr>
            <a:spLocks noGrp="1"/>
          </p:cNvSpPr>
          <p:nvPr>
            <p:ph type="sldNum" sz="quarter" idx="10"/>
          </p:nvPr>
        </p:nvSpPr>
        <p:spPr/>
        <p:txBody>
          <a:bodyPr/>
          <a:lstStyle/>
          <a:p>
            <a:fld id="{B7C7D221-0CFB-4A27-8400-087FE94040F3}" type="slidenum">
              <a:rPr lang="de-DE" smtClean="0"/>
              <a:t>135</a:t>
            </a:fld>
            <a:endParaRPr lang="de-DE" dirty="0"/>
          </a:p>
        </p:txBody>
      </p:sp>
    </p:spTree>
    <p:extLst>
      <p:ext uri="{BB962C8B-B14F-4D97-AF65-F5344CB8AC3E}">
        <p14:creationId xmlns:p14="http://schemas.microsoft.com/office/powerpoint/2010/main" val="6197310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Spaltenbreiten und Zeilenhöhen können im Grid-Container vordefiniert werden.</a:t>
            </a:r>
          </a:p>
          <a:p>
            <a:r>
              <a:rPr lang="de-DE" dirty="0"/>
              <a:t>Für Spalten wird </a:t>
            </a:r>
            <a:r>
              <a:rPr lang="de-DE" i="1" dirty="0"/>
              <a:t>grid-template-columns: value; </a:t>
            </a:r>
            <a:r>
              <a:rPr lang="de-DE" dirty="0"/>
              <a:t>verwendet, für Zeilen </a:t>
            </a:r>
            <a:r>
              <a:rPr lang="de-DE" i="1" dirty="0"/>
              <a:t>grid-template-rows: value;</a:t>
            </a:r>
            <a:r>
              <a:rPr lang="de-DE" dirty="0"/>
              <a:t>.</a:t>
            </a:r>
          </a:p>
          <a:p>
            <a:r>
              <a:rPr lang="de-DE" dirty="0"/>
              <a:t>Werden mehrere Spalten oder Zeilen vordefiniert, wird zwischen den einzelnen Werten (</a:t>
            </a:r>
            <a:r>
              <a:rPr lang="de-DE" i="1" dirty="0"/>
              <a:t>values</a:t>
            </a:r>
            <a:r>
              <a:rPr lang="de-DE" dirty="0"/>
              <a:t>) im Code ein Abstand gesetzt.</a:t>
            </a:r>
          </a:p>
          <a:p>
            <a:r>
              <a:rPr lang="de-DE" dirty="0"/>
              <a:t>Die Größenangaben können in allen gängigen CSS-Größenangaben erfolgen. Auch Prozentangaben oder der Wert </a:t>
            </a:r>
            <a:r>
              <a:rPr lang="de-DE" i="1" dirty="0"/>
              <a:t>auto</a:t>
            </a:r>
            <a:r>
              <a:rPr lang="de-DE" dirty="0"/>
              <a:t> sind möglich.</a:t>
            </a:r>
          </a:p>
          <a:p>
            <a:endParaRPr lang="de-DE" dirty="0"/>
          </a:p>
          <a:p>
            <a:r>
              <a:rPr lang="de-DE" dirty="0"/>
              <a:t>Die Zeilen und Spalten können auch Namen erhalten. In diesem Fall wird der gewünschte Name vor den Wert gesetzt, dazwischen steht wieder ein Abstand.</a:t>
            </a:r>
          </a:p>
          <a:p>
            <a:r>
              <a:rPr lang="de-DE" dirty="0"/>
              <a:t>Die Namen stehen in eckigen Klammern.</a:t>
            </a:r>
          </a:p>
          <a:p>
            <a:endParaRPr lang="de-DE" dirty="0"/>
          </a:p>
          <a:p>
            <a:r>
              <a:rPr lang="de-DE" u="sng" dirty="0"/>
              <a:t>Beispiel:</a:t>
            </a:r>
          </a:p>
          <a:p>
            <a:endParaRPr lang="de-DE" dirty="0"/>
          </a:p>
          <a:p>
            <a:r>
              <a:rPr lang="de-DE" i="1" dirty="0"/>
              <a:t>grid-template-columns: [Spalte-1] 50px [Fantasiename] 70px [Maincontent] auto [vorletzte-Spalte] 70px [Spalte5] 50px;</a:t>
            </a:r>
          </a:p>
        </p:txBody>
      </p:sp>
      <p:sp>
        <p:nvSpPr>
          <p:cNvPr id="4" name="Foliennummernplatzhalter 3"/>
          <p:cNvSpPr>
            <a:spLocks noGrp="1"/>
          </p:cNvSpPr>
          <p:nvPr>
            <p:ph type="sldNum" sz="quarter" idx="10"/>
          </p:nvPr>
        </p:nvSpPr>
        <p:spPr/>
        <p:txBody>
          <a:bodyPr/>
          <a:lstStyle/>
          <a:p>
            <a:fld id="{B7C7D221-0CFB-4A27-8400-087FE94040F3}" type="slidenum">
              <a:rPr lang="de-DE" smtClean="0"/>
              <a:t>136</a:t>
            </a:fld>
            <a:endParaRPr lang="de-DE" dirty="0"/>
          </a:p>
        </p:txBody>
      </p:sp>
    </p:spTree>
    <p:extLst>
      <p:ext uri="{BB962C8B-B14F-4D97-AF65-F5344CB8AC3E}">
        <p14:creationId xmlns:p14="http://schemas.microsoft.com/office/powerpoint/2010/main" val="10403217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Vorlage </a:t>
            </a:r>
            <a:r>
              <a:rPr lang="de-DE" dirty="0" err="1"/>
              <a:t>Grid_Basics</a:t>
            </a:r>
            <a:endParaRPr lang="de-DE" dirty="0"/>
          </a:p>
          <a:p>
            <a:r>
              <a:rPr lang="de-DE" dirty="0"/>
              <a:t>Vorlage Grid Experiment</a:t>
            </a:r>
          </a:p>
          <a:p>
            <a:r>
              <a:rPr lang="de-DE" dirty="0"/>
              <a:t>Vorlage </a:t>
            </a:r>
            <a:r>
              <a:rPr lang="de-DE" dirty="0" err="1"/>
              <a:t>grid-columns</a:t>
            </a:r>
            <a:endParaRPr lang="de-DE" dirty="0"/>
          </a:p>
          <a:p>
            <a:endParaRPr lang="de-DE" dirty="0"/>
          </a:p>
          <a:p>
            <a:r>
              <a:rPr lang="de-DE" dirty="0"/>
              <a:t>Beispiel überlegen, wie die Daten aus einer Datenbank ausgelesen und dargestellt werden.</a:t>
            </a:r>
          </a:p>
          <a:p>
            <a:endParaRPr lang="de-DE" dirty="0"/>
          </a:p>
          <a:p>
            <a:r>
              <a:rPr lang="de-DE" dirty="0"/>
              <a:t>Häufig werden 12 Spalten bei einem Grid-Layout erstellt.</a:t>
            </a:r>
          </a:p>
          <a:p>
            <a:endParaRPr lang="de-DE" dirty="0"/>
          </a:p>
          <a:p>
            <a:r>
              <a:rPr lang="en-US" sz="1200" b="0" i="0" u="none" strike="noStrike" kern="1200" dirty="0">
                <a:solidFill>
                  <a:schemeClr val="tx1"/>
                </a:solidFill>
                <a:effectLst/>
                <a:latin typeface="+mn-lt"/>
                <a:ea typeface="+mn-ea"/>
                <a:cs typeface="+mn-cs"/>
              </a:rPr>
              <a:t>The </a:t>
            </a:r>
            <a:r>
              <a:rPr lang="en-US" b="1" dirty="0">
                <a:effectLst/>
              </a:rPr>
              <a:t>minmax</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CSS</a:t>
            </a:r>
            <a:r>
              <a:rPr lang="en-US" sz="1200" b="0" i="0" u="none" strike="noStrike" kern="1200" dirty="0">
                <a:solidFill>
                  <a:schemeClr val="tx1"/>
                </a:solidFill>
                <a:effectLst/>
                <a:latin typeface="+mn-lt"/>
                <a:ea typeface="+mn-ea"/>
                <a:cs typeface="+mn-cs"/>
              </a:rPr>
              <a:t> function defines a size range greater than or equal to </a:t>
            </a:r>
            <a:r>
              <a:rPr lang="en-US" sz="1200" i="1" u="none" strike="noStrike" kern="1200" dirty="0">
                <a:solidFill>
                  <a:schemeClr val="tx1"/>
                </a:solidFill>
                <a:effectLst/>
                <a:latin typeface="+mn-lt"/>
                <a:ea typeface="+mn-ea"/>
                <a:cs typeface="+mn-cs"/>
              </a:rPr>
              <a:t>min</a:t>
            </a:r>
            <a:r>
              <a:rPr lang="en-US" sz="1200" b="0" i="0" u="none" strike="noStrike" kern="1200" dirty="0">
                <a:solidFill>
                  <a:schemeClr val="tx1"/>
                </a:solidFill>
                <a:effectLst/>
                <a:latin typeface="+mn-lt"/>
                <a:ea typeface="+mn-ea"/>
                <a:cs typeface="+mn-cs"/>
              </a:rPr>
              <a:t> and less than or equal to </a:t>
            </a:r>
            <a:r>
              <a:rPr lang="en-US" sz="1200" i="1" u="none" strike="noStrike" kern="1200" dirty="0">
                <a:solidFill>
                  <a:schemeClr val="tx1"/>
                </a:solidFill>
                <a:effectLst/>
                <a:latin typeface="+mn-lt"/>
                <a:ea typeface="+mn-ea"/>
                <a:cs typeface="+mn-cs"/>
              </a:rPr>
              <a:t>max</a:t>
            </a:r>
            <a:r>
              <a:rPr lang="en-US" sz="1200" b="0" i="0" u="none" strike="noStrike" kern="1200" dirty="0">
                <a:solidFill>
                  <a:schemeClr val="tx1"/>
                </a:solidFill>
                <a:effectLst/>
                <a:latin typeface="+mn-lt"/>
                <a:ea typeface="+mn-ea"/>
                <a:cs typeface="+mn-cs"/>
              </a:rPr>
              <a:t>. It is used with </a:t>
            </a:r>
            <a:r>
              <a:rPr lang="en-US" sz="1200" b="0" i="0" u="none" strike="noStrike" kern="1200" dirty="0">
                <a:solidFill>
                  <a:schemeClr val="tx1"/>
                </a:solidFill>
                <a:effectLst/>
                <a:latin typeface="+mn-lt"/>
                <a:ea typeface="+mn-ea"/>
                <a:cs typeface="+mn-cs"/>
                <a:hlinkClick r:id="rId4"/>
              </a:rPr>
              <a:t>CSS Grids</a:t>
            </a:r>
            <a:r>
              <a:rPr lang="en-US" sz="1200" b="0" i="0" u="none" strike="noStrike" kern="1200" dirty="0">
                <a:solidFill>
                  <a:schemeClr val="tx1"/>
                </a:solidFill>
                <a:effectLst/>
                <a:latin typeface="+mn-lt"/>
                <a:ea typeface="+mn-ea"/>
                <a:cs typeface="+mn-cs"/>
              </a:rPr>
              <a:t>.</a:t>
            </a:r>
          </a:p>
          <a:p>
            <a:r>
              <a:rPr lang="de-DE" dirty="0"/>
              <a:t>https://developer.mozilla.org/en-US/docs/Web/CSS/minmax</a:t>
            </a:r>
          </a:p>
          <a:p>
            <a:endParaRPr lang="de-DE" dirty="0"/>
          </a:p>
          <a:p>
            <a:endParaRPr lang="de-DE" dirty="0"/>
          </a:p>
          <a:p>
            <a:endParaRPr lang="de-DE" dirty="0"/>
          </a:p>
          <a:p>
            <a:r>
              <a:rPr lang="de-DE" u="sng" dirty="0"/>
              <a:t>Übungsaufgabe</a:t>
            </a:r>
            <a:r>
              <a:rPr lang="de-DE" dirty="0"/>
              <a:t>: </a:t>
            </a:r>
          </a:p>
          <a:p>
            <a:r>
              <a:rPr lang="de-DE" dirty="0"/>
              <a:t>Erstellen eines 12-Spalten-Grid-Layouts. Üben der Anordnung von Elementen.</a:t>
            </a:r>
          </a:p>
          <a:p>
            <a:r>
              <a:rPr lang="de-DE" dirty="0"/>
              <a:t>Damit die einzelnen Elemente gut voneinander zu unterscheiden sind, sollten sie verschiedene Hintergrundfarben bekommen.</a:t>
            </a:r>
          </a:p>
          <a:p>
            <a:r>
              <a:rPr lang="de-DE" dirty="0"/>
              <a:t>1 Header</a:t>
            </a:r>
          </a:p>
          <a:p>
            <a:r>
              <a:rPr lang="de-DE" dirty="0"/>
              <a:t>1 Navigationsleiste links</a:t>
            </a:r>
          </a:p>
          <a:p>
            <a:r>
              <a:rPr lang="de-DE" dirty="0"/>
              <a:t>2-3 Content-Elemente</a:t>
            </a:r>
          </a:p>
          <a:p>
            <a:r>
              <a:rPr lang="de-DE" dirty="0"/>
              <a:t>1-2 </a:t>
            </a:r>
            <a:r>
              <a:rPr lang="de-DE" dirty="0" err="1"/>
              <a:t>Aside</a:t>
            </a:r>
            <a:r>
              <a:rPr lang="de-DE" dirty="0"/>
              <a:t>-Elemente</a:t>
            </a:r>
          </a:p>
          <a:p>
            <a:r>
              <a:rPr lang="de-DE" dirty="0"/>
              <a:t>1 </a:t>
            </a:r>
            <a:r>
              <a:rPr lang="de-DE" dirty="0" err="1"/>
              <a:t>Footer</a:t>
            </a:r>
            <a:endParaRPr lang="de-DE" dirty="0"/>
          </a:p>
        </p:txBody>
      </p:sp>
      <p:sp>
        <p:nvSpPr>
          <p:cNvPr id="4" name="Foliennummernplatzhalter 3"/>
          <p:cNvSpPr>
            <a:spLocks noGrp="1"/>
          </p:cNvSpPr>
          <p:nvPr>
            <p:ph type="sldNum" sz="quarter" idx="10"/>
          </p:nvPr>
        </p:nvSpPr>
        <p:spPr/>
        <p:txBody>
          <a:bodyPr/>
          <a:lstStyle/>
          <a:p>
            <a:fld id="{B7BA9D85-5B28-4E82-A5DE-A308394DB913}" type="slidenum">
              <a:rPr lang="de-DE" smtClean="0"/>
              <a:t>138</a:t>
            </a:fld>
            <a:endParaRPr lang="de-DE" dirty="0"/>
          </a:p>
        </p:txBody>
      </p:sp>
    </p:spTree>
    <p:extLst>
      <p:ext uri="{BB962C8B-B14F-4D97-AF65-F5344CB8AC3E}">
        <p14:creationId xmlns:p14="http://schemas.microsoft.com/office/powerpoint/2010/main" val="29908921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http://blog.ppedv.de/post/flexbox-moge-die-macht-von-css-mit-dir-sein</a:t>
            </a:r>
          </a:p>
        </p:txBody>
      </p:sp>
      <p:sp>
        <p:nvSpPr>
          <p:cNvPr id="4" name="Foliennummernplatzhalter 3"/>
          <p:cNvSpPr>
            <a:spLocks noGrp="1"/>
          </p:cNvSpPr>
          <p:nvPr>
            <p:ph type="sldNum" sz="quarter" idx="5"/>
          </p:nvPr>
        </p:nvSpPr>
        <p:spPr/>
        <p:txBody>
          <a:bodyPr/>
          <a:lstStyle/>
          <a:p>
            <a:fld id="{6830D0FE-AF74-4FB3-A5AC-0FE84BBFBA7E}" type="slidenum">
              <a:rPr lang="de-DE" smtClean="0"/>
              <a:t>139</a:t>
            </a:fld>
            <a:endParaRPr lang="de-DE" dirty="0"/>
          </a:p>
        </p:txBody>
      </p:sp>
    </p:spTree>
    <p:extLst>
      <p:ext uri="{BB962C8B-B14F-4D97-AF65-F5344CB8AC3E}">
        <p14:creationId xmlns:p14="http://schemas.microsoft.com/office/powerpoint/2010/main" val="16682601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modernere und leichtere Art, Elemente innerhalb eines Containers anzuordnen, ist das </a:t>
            </a:r>
            <a:r>
              <a:rPr lang="de-DE" b="1" i="1" dirty="0"/>
              <a:t>Flexible Box Layout Module </a:t>
            </a:r>
            <a:r>
              <a:rPr lang="de-DE" dirty="0"/>
              <a:t>oder kurz </a:t>
            </a:r>
            <a:r>
              <a:rPr lang="de-DE" i="1" dirty="0"/>
              <a:t>Flexbox</a:t>
            </a:r>
            <a:r>
              <a:rPr lang="de-DE" dirty="0"/>
              <a:t>. </a:t>
            </a:r>
          </a:p>
          <a:p>
            <a:endParaRPr lang="de-DE" dirty="0"/>
          </a:p>
          <a:p>
            <a:r>
              <a:rPr lang="de-DE" dirty="0"/>
              <a:t>*Im Unterschied zu bisher, wo den </a:t>
            </a:r>
            <a:r>
              <a:rPr lang="de-DE" i="1" dirty="0"/>
              <a:t>Elementen</a:t>
            </a:r>
            <a:r>
              <a:rPr lang="de-DE" dirty="0"/>
              <a:t> gesagt wurde, wie sie sich innerhalb des Containers anordnen sollen (</a:t>
            </a:r>
            <a:r>
              <a:rPr lang="de-DE" i="1" dirty="0"/>
              <a:t>float</a:t>
            </a:r>
            <a:r>
              <a:rPr lang="de-DE" dirty="0"/>
              <a:t>).</a:t>
            </a:r>
          </a:p>
        </p:txBody>
      </p:sp>
      <p:sp>
        <p:nvSpPr>
          <p:cNvPr id="4" name="Foliennummernplatzhalter 3"/>
          <p:cNvSpPr>
            <a:spLocks noGrp="1"/>
          </p:cNvSpPr>
          <p:nvPr>
            <p:ph type="sldNum" sz="quarter" idx="10"/>
          </p:nvPr>
        </p:nvSpPr>
        <p:spPr/>
        <p:txBody>
          <a:bodyPr/>
          <a:lstStyle/>
          <a:p>
            <a:fld id="{B7C7D221-0CFB-4A27-8400-087FE94040F3}" type="slidenum">
              <a:rPr lang="de-DE" smtClean="0"/>
              <a:t>140</a:t>
            </a:fld>
            <a:endParaRPr lang="de-DE" dirty="0"/>
          </a:p>
        </p:txBody>
      </p:sp>
    </p:spTree>
    <p:extLst>
      <p:ext uri="{BB962C8B-B14F-4D97-AF65-F5344CB8AC3E}">
        <p14:creationId xmlns:p14="http://schemas.microsoft.com/office/powerpoint/2010/main" val="7867372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sng" kern="1200" dirty="0">
                <a:solidFill>
                  <a:schemeClr val="tx1"/>
                </a:solidFill>
                <a:effectLst/>
                <a:latin typeface="+mn-lt"/>
                <a:ea typeface="+mn-ea"/>
                <a:cs typeface="+mn-cs"/>
              </a:rPr>
              <a:t>flex-direction:</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row</a:t>
            </a:r>
            <a:r>
              <a:rPr lang="en-US" sz="1200" b="0" i="0" kern="1200" dirty="0">
                <a:solidFill>
                  <a:schemeClr val="tx1"/>
                </a:solidFill>
                <a:effectLst/>
                <a:latin typeface="+mn-lt"/>
                <a:ea typeface="+mn-ea"/>
                <a:cs typeface="+mn-cs"/>
              </a:rPr>
              <a:t> (von links nach rechts)</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row-reverse</a:t>
            </a:r>
            <a:r>
              <a:rPr lang="en-US" sz="1200" b="0" i="0" kern="1200" dirty="0">
                <a:solidFill>
                  <a:schemeClr val="tx1"/>
                </a:solidFill>
                <a:effectLst/>
                <a:latin typeface="+mn-lt"/>
                <a:ea typeface="+mn-ea"/>
                <a:cs typeface="+mn-cs"/>
              </a:rPr>
              <a:t> (von rechts nach links)</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column</a:t>
            </a:r>
            <a:r>
              <a:rPr lang="en-US" sz="1200" b="0" i="0" kern="1200" dirty="0">
                <a:solidFill>
                  <a:schemeClr val="tx1"/>
                </a:solidFill>
                <a:effectLst/>
                <a:latin typeface="+mn-lt"/>
                <a:ea typeface="+mn-ea"/>
                <a:cs typeface="+mn-cs"/>
              </a:rPr>
              <a:t> (von oben nach unten)</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column-reverse</a:t>
            </a:r>
            <a:r>
              <a:rPr lang="en-US" sz="1200" b="0" i="0" kern="1200" dirty="0">
                <a:solidFill>
                  <a:schemeClr val="tx1"/>
                </a:solidFill>
                <a:effectLst/>
                <a:latin typeface="+mn-lt"/>
                <a:ea typeface="+mn-ea"/>
                <a:cs typeface="+mn-cs"/>
              </a:rPr>
              <a:t> (von unten nach oben)</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flex-wrap:</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wrap</a:t>
            </a:r>
            <a:r>
              <a:rPr lang="en-US" sz="1200" b="0" i="0" kern="1200" dirty="0">
                <a:solidFill>
                  <a:schemeClr val="tx1"/>
                </a:solidFill>
                <a:effectLst/>
                <a:latin typeface="+mn-lt"/>
                <a:ea typeface="+mn-ea"/>
                <a:cs typeface="+mn-cs"/>
              </a:rPr>
              <a:t> (erlaubt Zeilenumbruch)</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nowrap</a:t>
            </a:r>
            <a:r>
              <a:rPr lang="en-US" sz="1200" b="0" i="0" kern="1200" dirty="0">
                <a:solidFill>
                  <a:schemeClr val="tx1"/>
                </a:solidFill>
                <a:effectLst/>
                <a:latin typeface="+mn-lt"/>
                <a:ea typeface="+mn-ea"/>
                <a:cs typeface="+mn-cs"/>
              </a:rPr>
              <a:t> (erlaubt keinen Zeilenumbruch)</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wrap-reverse</a:t>
            </a:r>
            <a:r>
              <a:rPr lang="en-US" sz="1200" b="0" i="0" kern="1200" dirty="0">
                <a:solidFill>
                  <a:schemeClr val="tx1"/>
                </a:solidFill>
                <a:effectLst/>
                <a:latin typeface="+mn-lt"/>
                <a:ea typeface="+mn-ea"/>
                <a:cs typeface="+mn-cs"/>
              </a:rPr>
              <a:t> (Zeilenumbruch von unten nach oben – siehe Beispiel auf Folie)</a:t>
            </a:r>
          </a:p>
          <a:p>
            <a:r>
              <a:rPr lang="en-US" sz="1200" b="0" i="0" kern="1200" dirty="0">
                <a:solidFill>
                  <a:schemeClr val="tx1"/>
                </a:solidFill>
                <a:effectLst/>
                <a:latin typeface="+mn-lt"/>
                <a:ea typeface="+mn-ea"/>
                <a:cs typeface="+mn-cs"/>
              </a:rPr>
              <a:t>	</a:t>
            </a:r>
          </a:p>
          <a:p>
            <a:r>
              <a:rPr lang="en-US" sz="1200" b="0" i="0" u="sng" kern="1200" dirty="0">
                <a:solidFill>
                  <a:schemeClr val="tx1"/>
                </a:solidFill>
                <a:effectLst/>
                <a:latin typeface="+mn-lt"/>
                <a:ea typeface="+mn-ea"/>
                <a:cs typeface="+mn-cs"/>
              </a:rPr>
              <a:t>flex-flow:</a:t>
            </a:r>
          </a:p>
          <a:p>
            <a:r>
              <a:rPr lang="en-US" sz="1200" b="0" i="0" kern="1200" dirty="0">
                <a:solidFill>
                  <a:schemeClr val="tx1"/>
                </a:solidFill>
                <a:effectLst/>
                <a:latin typeface="+mn-lt"/>
                <a:ea typeface="+mn-ea"/>
                <a:cs typeface="+mn-cs"/>
              </a:rPr>
              <a:t>	z.B.: </a:t>
            </a:r>
            <a:r>
              <a:rPr lang="en-US" sz="1200" b="1" i="0" kern="1200" dirty="0">
                <a:solidFill>
                  <a:schemeClr val="tx1"/>
                </a:solidFill>
                <a:effectLst/>
                <a:latin typeface="+mn-lt"/>
                <a:ea typeface="+mn-ea"/>
                <a:cs typeface="+mn-cs"/>
              </a:rPr>
              <a:t>flex-flow: row wrap;</a:t>
            </a:r>
          </a:p>
          <a:p>
            <a:r>
              <a:rPr lang="en-US" sz="1200" b="0" i="0" kern="1200" dirty="0">
                <a:solidFill>
                  <a:schemeClr val="tx1"/>
                </a:solidFill>
                <a:effectLst/>
                <a:latin typeface="+mn-lt"/>
                <a:ea typeface="+mn-ea"/>
                <a:cs typeface="+mn-cs"/>
              </a:rPr>
              <a:t>	Kombiniert </a:t>
            </a:r>
            <a:r>
              <a:rPr lang="en-US" sz="1200" b="0" i="1" kern="1200" dirty="0">
                <a:solidFill>
                  <a:schemeClr val="tx1"/>
                </a:solidFill>
                <a:effectLst/>
                <a:latin typeface="+mn-lt"/>
                <a:ea typeface="+mn-ea"/>
                <a:cs typeface="+mn-cs"/>
              </a:rPr>
              <a:t>flex-direction</a:t>
            </a:r>
            <a:r>
              <a:rPr lang="en-US" sz="1200" b="0" i="0" kern="1200" dirty="0">
                <a:solidFill>
                  <a:schemeClr val="tx1"/>
                </a:solidFill>
                <a:effectLst/>
                <a:latin typeface="+mn-lt"/>
                <a:ea typeface="+mn-ea"/>
                <a:cs typeface="+mn-cs"/>
              </a:rPr>
              <a:t> und </a:t>
            </a:r>
            <a:r>
              <a:rPr lang="en-US" sz="1200" b="0" i="1" kern="1200" dirty="0">
                <a:solidFill>
                  <a:schemeClr val="tx1"/>
                </a:solidFill>
                <a:effectLst/>
                <a:latin typeface="+mn-lt"/>
                <a:ea typeface="+mn-ea"/>
                <a:cs typeface="+mn-cs"/>
              </a:rPr>
              <a:t>flex-wrap</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shorthand-property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u="sng" kern="1200" dirty="0">
                <a:solidFill>
                  <a:schemeClr val="tx1"/>
                </a:solidFill>
                <a:effectLst/>
                <a:latin typeface="+mn-lt"/>
                <a:ea typeface="+mn-ea"/>
                <a:cs typeface="+mn-cs"/>
              </a:rPr>
              <a:t>justify-content:</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center</a:t>
            </a:r>
            <a:r>
              <a:rPr lang="en-US" sz="1200" b="0" i="0" kern="1200" dirty="0">
                <a:solidFill>
                  <a:schemeClr val="tx1"/>
                </a:solidFill>
                <a:effectLst/>
                <a:latin typeface="+mn-lt"/>
                <a:ea typeface="+mn-ea"/>
                <a:cs typeface="+mn-cs"/>
              </a:rPr>
              <a:t> (horizontal zentrierte Ausrichtung)</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space-around</a:t>
            </a:r>
            <a:r>
              <a:rPr lang="en-US" sz="1200" b="0" i="0" kern="1200" dirty="0">
                <a:solidFill>
                  <a:schemeClr val="tx1"/>
                </a:solidFill>
                <a:effectLst/>
                <a:latin typeface="+mn-lt"/>
                <a:ea typeface="+mn-ea"/>
                <a:cs typeface="+mn-cs"/>
              </a:rPr>
              <a:t> (Blocksatz-Ausrichtung mit Abstand </a:t>
            </a:r>
            <a:r>
              <a:rPr lang="en-US" sz="1200" b="0" i="1" kern="1200" dirty="0">
                <a:solidFill>
                  <a:schemeClr val="tx1"/>
                </a:solidFill>
                <a:effectLst/>
                <a:latin typeface="+mn-lt"/>
                <a:ea typeface="+mn-ea"/>
                <a:cs typeface="+mn-cs"/>
              </a:rPr>
              <a:t>rund um </a:t>
            </a:r>
            <a:r>
              <a:rPr lang="en-US" sz="1200" b="0" i="0" kern="1200" dirty="0">
                <a:solidFill>
                  <a:schemeClr val="tx1"/>
                </a:solidFill>
                <a:effectLst/>
                <a:latin typeface="+mn-lt"/>
                <a:ea typeface="+mn-ea"/>
                <a:cs typeface="+mn-cs"/>
              </a:rPr>
              <a:t>die Elemente)</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space-between</a:t>
            </a:r>
            <a:r>
              <a:rPr lang="en-US" sz="1200" b="0" i="0" kern="1200" dirty="0">
                <a:solidFill>
                  <a:schemeClr val="tx1"/>
                </a:solidFill>
                <a:effectLst/>
                <a:latin typeface="+mn-lt"/>
                <a:ea typeface="+mn-ea"/>
                <a:cs typeface="+mn-cs"/>
              </a:rPr>
              <a:t> (Blocksatz-Ausrichtung mit Abstand </a:t>
            </a:r>
            <a:r>
              <a:rPr lang="en-US" sz="1200" b="0" i="1" kern="1200" dirty="0">
                <a:solidFill>
                  <a:schemeClr val="tx1"/>
                </a:solidFill>
                <a:effectLst/>
                <a:latin typeface="+mn-lt"/>
                <a:ea typeface="+mn-ea"/>
                <a:cs typeface="+mn-cs"/>
              </a:rPr>
              <a:t>zwischen</a:t>
            </a:r>
            <a:r>
              <a:rPr lang="en-US" sz="1200" b="0" i="0" kern="1200" dirty="0">
                <a:solidFill>
                  <a:schemeClr val="tx1"/>
                </a:solidFill>
                <a:effectLst/>
                <a:latin typeface="+mn-lt"/>
                <a:ea typeface="+mn-ea"/>
                <a:cs typeface="+mn-cs"/>
              </a:rPr>
              <a:t> den Elementen)</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flex-start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linksbündig – </a:t>
            </a:r>
            <a:r>
              <a:rPr lang="en-US" sz="1200" b="0" i="0" kern="1200" dirty="0">
                <a:solidFill>
                  <a:schemeClr val="tx1"/>
                </a:solidFill>
                <a:effectLst/>
                <a:latin typeface="+mn-lt"/>
                <a:ea typeface="+mn-ea"/>
                <a:cs typeface="+mn-cs"/>
              </a:rPr>
              <a:t>ordnet sich am Beginn der Flexbox an)</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flex-end</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rechtsbündig – </a:t>
            </a:r>
            <a:r>
              <a:rPr lang="en-US" sz="1200" b="0" i="0" kern="1200" dirty="0">
                <a:solidFill>
                  <a:schemeClr val="tx1"/>
                </a:solidFill>
                <a:effectLst/>
                <a:latin typeface="+mn-lt"/>
                <a:ea typeface="+mn-ea"/>
                <a:cs typeface="+mn-cs"/>
              </a:rPr>
              <a:t>ordnet sich am Ende der Flexbox an)</a:t>
            </a:r>
          </a:p>
          <a:p>
            <a:r>
              <a:rPr lang="en-US" sz="1200" b="0" i="0" kern="1200" dirty="0">
                <a:solidFill>
                  <a:schemeClr val="tx1"/>
                </a:solidFill>
                <a:effectLst/>
                <a:latin typeface="+mn-lt"/>
                <a:ea typeface="+mn-ea"/>
                <a:cs typeface="+mn-cs"/>
              </a:rPr>
              <a:t>	Ist die </a:t>
            </a:r>
            <a:r>
              <a:rPr lang="en-US" sz="1200" b="0" i="1" kern="1200" dirty="0">
                <a:solidFill>
                  <a:schemeClr val="tx1"/>
                </a:solidFill>
                <a:effectLst/>
                <a:latin typeface="+mn-lt"/>
                <a:ea typeface="+mn-ea"/>
                <a:cs typeface="+mn-cs"/>
              </a:rPr>
              <a:t>flex-direction:column</a:t>
            </a:r>
            <a:r>
              <a:rPr lang="en-US" sz="1200" b="0" i="0" kern="1200" dirty="0">
                <a:solidFill>
                  <a:schemeClr val="tx1"/>
                </a:solidFill>
                <a:effectLst/>
                <a:latin typeface="+mn-lt"/>
                <a:ea typeface="+mn-ea"/>
                <a:cs typeface="+mn-cs"/>
              </a:rPr>
              <a:t>, dann bedeuten </a:t>
            </a:r>
            <a:r>
              <a:rPr lang="en-US" sz="1200" b="0" i="1" kern="1200" dirty="0">
                <a:solidFill>
                  <a:schemeClr val="tx1"/>
                </a:solidFill>
                <a:effectLst/>
                <a:latin typeface="+mn-lt"/>
                <a:ea typeface="+mn-ea"/>
                <a:cs typeface="+mn-cs"/>
              </a:rPr>
              <a:t>flex-start</a:t>
            </a:r>
            <a:r>
              <a:rPr lang="en-US" sz="1200" b="0" i="0" kern="1200" dirty="0">
                <a:solidFill>
                  <a:schemeClr val="tx1"/>
                </a:solidFill>
                <a:effectLst/>
                <a:latin typeface="+mn-lt"/>
                <a:ea typeface="+mn-ea"/>
                <a:cs typeface="+mn-cs"/>
              </a:rPr>
              <a:t> bzw. </a:t>
            </a:r>
            <a:r>
              <a:rPr lang="en-US" sz="1200" b="0" i="1" kern="1200" dirty="0">
                <a:solidFill>
                  <a:schemeClr val="tx1"/>
                </a:solidFill>
                <a:effectLst/>
                <a:latin typeface="+mn-lt"/>
                <a:ea typeface="+mn-ea"/>
                <a:cs typeface="+mn-cs"/>
              </a:rPr>
              <a:t>flex-end</a:t>
            </a:r>
            <a:r>
              <a:rPr lang="en-US" sz="1200" b="0" i="0" kern="1200" dirty="0">
                <a:solidFill>
                  <a:schemeClr val="tx1"/>
                </a:solidFill>
                <a:effectLst/>
                <a:latin typeface="+mn-lt"/>
                <a:ea typeface="+mn-ea"/>
                <a:cs typeface="+mn-cs"/>
              </a:rPr>
              <a:t>, dass sich die Elemente oben bzw. unten ausrichten.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align-items:</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center</a:t>
            </a:r>
            <a:r>
              <a:rPr lang="en-US" sz="1200" b="0" i="0" kern="1200" dirty="0">
                <a:solidFill>
                  <a:schemeClr val="tx1"/>
                </a:solidFill>
                <a:effectLst/>
                <a:latin typeface="+mn-lt"/>
                <a:ea typeface="+mn-ea"/>
                <a:cs typeface="+mn-cs"/>
              </a:rPr>
              <a:t> (vertikal zentrierte Ausrichtung)</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flex-start</a:t>
            </a:r>
            <a:r>
              <a:rPr lang="en-US" sz="1200" b="0" i="0" kern="1200" dirty="0">
                <a:solidFill>
                  <a:schemeClr val="tx1"/>
                </a:solidFill>
                <a:effectLst/>
                <a:latin typeface="+mn-lt"/>
                <a:ea typeface="+mn-ea"/>
                <a:cs typeface="+mn-cs"/>
              </a:rPr>
              <a:t> (Ausrichtung am Beginn der Flexbox – oben)</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flex-end</a:t>
            </a:r>
            <a:r>
              <a:rPr lang="en-US" sz="1200" b="0" i="0" kern="1200" dirty="0">
                <a:solidFill>
                  <a:schemeClr val="tx1"/>
                </a:solidFill>
                <a:effectLst/>
                <a:latin typeface="+mn-lt"/>
                <a:ea typeface="+mn-ea"/>
                <a:cs typeface="+mn-cs"/>
              </a:rPr>
              <a:t> (Ausrichtung am Ende der Flexbox – unten)</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stretch</a:t>
            </a:r>
            <a:r>
              <a:rPr lang="en-US" sz="1200" b="0" i="0" kern="1200" dirty="0">
                <a:solidFill>
                  <a:schemeClr val="tx1"/>
                </a:solidFill>
                <a:effectLst/>
                <a:latin typeface="+mn-lt"/>
                <a:ea typeface="+mn-ea"/>
                <a:cs typeface="+mn-cs"/>
              </a:rPr>
              <a:t> (streckt die Elemente über die gesamte Höhe der Flexbox)</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baseline</a:t>
            </a:r>
            <a:r>
              <a:rPr lang="en-US" sz="1200" b="0" i="0" kern="1200" dirty="0">
                <a:solidFill>
                  <a:schemeClr val="tx1"/>
                </a:solidFill>
                <a:effectLst/>
                <a:latin typeface="+mn-lt"/>
                <a:ea typeface="+mn-ea"/>
                <a:cs typeface="+mn-cs"/>
              </a:rPr>
              <a:t> (richtet die Elemente nach der Basislinie ihres Textes aus!)</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align-content:</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center</a:t>
            </a:r>
            <a:r>
              <a:rPr lang="en-US" sz="1200" b="0" i="0" kern="1200" dirty="0">
                <a:solidFill>
                  <a:schemeClr val="tx1"/>
                </a:solidFill>
                <a:effectLst/>
                <a:latin typeface="+mn-lt"/>
                <a:ea typeface="+mn-ea"/>
                <a:cs typeface="+mn-cs"/>
              </a:rPr>
              <a:t> (zentriert)</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flex-start</a:t>
            </a:r>
            <a:r>
              <a:rPr lang="en-US" sz="1200" b="0" i="0" kern="1200" dirty="0">
                <a:solidFill>
                  <a:schemeClr val="tx1"/>
                </a:solidFill>
                <a:effectLst/>
                <a:latin typeface="+mn-lt"/>
                <a:ea typeface="+mn-ea"/>
                <a:cs typeface="+mn-cs"/>
              </a:rPr>
              <a:t> (am Beginn der Flexbox)</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flex-end</a:t>
            </a:r>
            <a:r>
              <a:rPr lang="en-US" sz="1200" b="0" i="0" kern="1200" dirty="0">
                <a:solidFill>
                  <a:schemeClr val="tx1"/>
                </a:solidFill>
                <a:effectLst/>
                <a:latin typeface="+mn-lt"/>
                <a:ea typeface="+mn-ea"/>
                <a:cs typeface="+mn-cs"/>
              </a:rPr>
              <a:t> (am Ende der Flexbox)</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space-around</a:t>
            </a:r>
            <a:r>
              <a:rPr lang="en-US" sz="1200" b="0" i="0" kern="1200" dirty="0">
                <a:solidFill>
                  <a:schemeClr val="tx1"/>
                </a:solidFill>
                <a:effectLst/>
                <a:latin typeface="+mn-lt"/>
                <a:ea typeface="+mn-ea"/>
                <a:cs typeface="+mn-cs"/>
              </a:rPr>
              <a:t> (mit Abstand </a:t>
            </a:r>
            <a:r>
              <a:rPr lang="en-US" sz="1200" b="0" i="1" kern="1200" dirty="0">
                <a:solidFill>
                  <a:schemeClr val="tx1"/>
                </a:solidFill>
                <a:effectLst/>
                <a:latin typeface="+mn-lt"/>
                <a:ea typeface="+mn-ea"/>
                <a:cs typeface="+mn-cs"/>
              </a:rPr>
              <a:t>rund um </a:t>
            </a:r>
            <a:r>
              <a:rPr lang="en-US" sz="1200" b="0" i="0" kern="1200" dirty="0">
                <a:solidFill>
                  <a:schemeClr val="tx1"/>
                </a:solidFill>
                <a:effectLst/>
                <a:latin typeface="+mn-lt"/>
                <a:ea typeface="+mn-ea"/>
                <a:cs typeface="+mn-cs"/>
              </a:rPr>
              <a:t>die Zeilen)</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space-between</a:t>
            </a:r>
            <a:r>
              <a:rPr lang="en-US" sz="1200" b="0" i="0" kern="1200" dirty="0">
                <a:solidFill>
                  <a:schemeClr val="tx1"/>
                </a:solidFill>
                <a:effectLst/>
                <a:latin typeface="+mn-lt"/>
                <a:ea typeface="+mn-ea"/>
                <a:cs typeface="+mn-cs"/>
              </a:rPr>
              <a:t> (mit Abstand </a:t>
            </a:r>
            <a:r>
              <a:rPr lang="en-US" sz="1200" b="0" i="1" kern="1200" dirty="0">
                <a:solidFill>
                  <a:schemeClr val="tx1"/>
                </a:solidFill>
                <a:effectLst/>
                <a:latin typeface="+mn-lt"/>
                <a:ea typeface="+mn-ea"/>
                <a:cs typeface="+mn-cs"/>
              </a:rPr>
              <a:t>zwischen</a:t>
            </a:r>
            <a:r>
              <a:rPr lang="en-US" sz="1200" b="0" i="0" kern="1200" dirty="0">
                <a:solidFill>
                  <a:schemeClr val="tx1"/>
                </a:solidFill>
                <a:effectLst/>
                <a:latin typeface="+mn-lt"/>
                <a:ea typeface="+mn-ea"/>
                <a:cs typeface="+mn-cs"/>
              </a:rPr>
              <a:t> den Zeilen)</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stretch</a:t>
            </a:r>
            <a:r>
              <a:rPr lang="en-US" sz="1200" b="0" i="0" kern="1200" dirty="0">
                <a:solidFill>
                  <a:schemeClr val="tx1"/>
                </a:solidFill>
                <a:effectLst/>
                <a:latin typeface="+mn-lt"/>
                <a:ea typeface="+mn-ea"/>
                <a:cs typeface="+mn-cs"/>
              </a:rPr>
              <a:t> (streckt die Zeilen auf ihre maximal mögliche Höhe Innerhalb der Flexbox)</a:t>
            </a:r>
          </a:p>
          <a:p>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align-content</a:t>
            </a:r>
            <a:r>
              <a:rPr lang="en-US" sz="1200" b="0" i="0" kern="1200" dirty="0">
                <a:solidFill>
                  <a:schemeClr val="tx1"/>
                </a:solidFill>
                <a:effectLst/>
                <a:latin typeface="+mn-lt"/>
                <a:ea typeface="+mn-ea"/>
                <a:cs typeface="+mn-cs"/>
              </a:rPr>
              <a:t> ordnet die Elemente in Zeilen an und betrifft die Ausrichtung ganzer Zeilen.</a:t>
            </a:r>
          </a:p>
        </p:txBody>
      </p:sp>
      <p:sp>
        <p:nvSpPr>
          <p:cNvPr id="4" name="Foliennummernplatzhalter 3"/>
          <p:cNvSpPr>
            <a:spLocks noGrp="1"/>
          </p:cNvSpPr>
          <p:nvPr>
            <p:ph type="sldNum" sz="quarter" idx="10"/>
          </p:nvPr>
        </p:nvSpPr>
        <p:spPr/>
        <p:txBody>
          <a:bodyPr/>
          <a:lstStyle/>
          <a:p>
            <a:fld id="{B7C7D221-0CFB-4A27-8400-087FE94040F3}" type="slidenum">
              <a:rPr lang="de-DE" smtClean="0"/>
              <a:t>141</a:t>
            </a:fld>
            <a:endParaRPr lang="de-DE" dirty="0"/>
          </a:p>
        </p:txBody>
      </p:sp>
    </p:spTree>
    <p:extLst>
      <p:ext uri="{BB962C8B-B14F-4D97-AF65-F5344CB8AC3E}">
        <p14:creationId xmlns:p14="http://schemas.microsoft.com/office/powerpoint/2010/main" val="10137731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Indem man bei einer Flexbox (am Container, nicht an den Elementen!) </a:t>
            </a:r>
            <a:r>
              <a:rPr lang="de-DE" i="1" dirty="0"/>
              <a:t>justify-content: center; </a:t>
            </a:r>
            <a:r>
              <a:rPr lang="de-DE" dirty="0"/>
              <a:t>und </a:t>
            </a:r>
            <a:r>
              <a:rPr lang="de-DE" i="1" dirty="0"/>
              <a:t>align-items: center; </a:t>
            </a:r>
            <a:r>
              <a:rPr lang="de-DE" dirty="0"/>
              <a:t>setzt, erreicht man eine perfekte Zentrierung innerhalb der </a:t>
            </a:r>
            <a:r>
              <a:rPr lang="de-DE" dirty="0" err="1"/>
              <a:t>Flexbox</a:t>
            </a:r>
            <a:r>
              <a:rPr lang="de-DE" dirty="0"/>
              <a:t>.</a:t>
            </a:r>
          </a:p>
          <a:p>
            <a:endParaRPr lang="de-DE" dirty="0"/>
          </a:p>
          <a:p>
            <a:endParaRPr lang="de-DE" dirty="0"/>
          </a:p>
        </p:txBody>
      </p:sp>
      <p:sp>
        <p:nvSpPr>
          <p:cNvPr id="4" name="Foliennummernplatzhalter 3"/>
          <p:cNvSpPr>
            <a:spLocks noGrp="1"/>
          </p:cNvSpPr>
          <p:nvPr>
            <p:ph type="sldNum" sz="quarter" idx="10"/>
          </p:nvPr>
        </p:nvSpPr>
        <p:spPr/>
        <p:txBody>
          <a:bodyPr/>
          <a:lstStyle/>
          <a:p>
            <a:fld id="{B7C7D221-0CFB-4A27-8400-087FE94040F3}" type="slidenum">
              <a:rPr lang="de-DE" smtClean="0"/>
              <a:t>142</a:t>
            </a:fld>
            <a:endParaRPr lang="de-DE" dirty="0"/>
          </a:p>
        </p:txBody>
      </p:sp>
    </p:spTree>
    <p:extLst>
      <p:ext uri="{BB962C8B-B14F-4D97-AF65-F5344CB8AC3E}">
        <p14:creationId xmlns:p14="http://schemas.microsoft.com/office/powerpoint/2010/main" val="99021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Idee:  Für die Strukturierung des Kurses die Eigenschaft </a:t>
            </a:r>
            <a:r>
              <a:rPr lang="de-DE" baseline="0" dirty="0" err="1"/>
              <a:t>display</a:t>
            </a:r>
            <a:r>
              <a:rPr lang="de-DE" baseline="0" dirty="0"/>
              <a:t> nehmen. Hier z.B. </a:t>
            </a:r>
            <a:r>
              <a:rPr lang="de-DE" baseline="0" dirty="0" err="1"/>
              <a:t>display:block</a:t>
            </a:r>
            <a:r>
              <a:rPr lang="de-DE" baseline="0" dirty="0"/>
              <a:t>, inline, inline-block. Dann bei Tabellen </a:t>
            </a:r>
            <a:r>
              <a:rPr lang="de-DE" baseline="0" dirty="0" err="1"/>
              <a:t>display:table</a:t>
            </a:r>
            <a:r>
              <a:rPr lang="de-DE" baseline="0" dirty="0"/>
              <a:t>, </a:t>
            </a:r>
            <a:r>
              <a:rPr lang="de-DE" baseline="0" dirty="0" err="1"/>
              <a:t>display:cell</a:t>
            </a:r>
            <a:r>
              <a:rPr lang="de-DE" baseline="0" dirty="0"/>
              <a:t>. </a:t>
            </a:r>
            <a:r>
              <a:rPr lang="de-DE" baseline="0" dirty="0" err="1"/>
              <a:t>Display:flex</a:t>
            </a:r>
            <a:r>
              <a:rPr lang="de-DE" baseline="0" dirty="0"/>
              <a:t> für die </a:t>
            </a:r>
            <a:r>
              <a:rPr lang="de-DE" baseline="0" dirty="0" err="1"/>
              <a:t>Flexbox</a:t>
            </a:r>
            <a:r>
              <a:rPr lang="de-DE" baseline="0" dirty="0"/>
              <a:t>, </a:t>
            </a:r>
            <a:r>
              <a:rPr lang="de-DE" baseline="0" dirty="0" err="1"/>
              <a:t>display:grid</a:t>
            </a:r>
            <a:r>
              <a:rPr lang="de-DE" baseline="0" dirty="0"/>
              <a:t> für Grid. Es gab noch ein paar weitere.</a:t>
            </a:r>
          </a:p>
        </p:txBody>
      </p:sp>
      <p:sp>
        <p:nvSpPr>
          <p:cNvPr id="4" name="Foliennummernplatzhalter 3"/>
          <p:cNvSpPr>
            <a:spLocks noGrp="1"/>
          </p:cNvSpPr>
          <p:nvPr>
            <p:ph type="sldNum" sz="quarter" idx="10"/>
          </p:nvPr>
        </p:nvSpPr>
        <p:spPr/>
        <p:txBody>
          <a:bodyPr/>
          <a:lstStyle/>
          <a:p>
            <a:fld id="{6830D0FE-AF74-4FB3-A5AC-0FE84BBFBA7E}" type="slidenum">
              <a:rPr lang="de-DE" smtClean="0"/>
              <a:t>23</a:t>
            </a:fld>
            <a:endParaRPr lang="de-DE" dirty="0"/>
          </a:p>
        </p:txBody>
      </p:sp>
    </p:spTree>
    <p:extLst>
      <p:ext uri="{BB962C8B-B14F-4D97-AF65-F5344CB8AC3E}">
        <p14:creationId xmlns:p14="http://schemas.microsoft.com/office/powerpoint/2010/main" val="417640350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u="none" dirty="0"/>
              <a:t>Vorlage </a:t>
            </a:r>
            <a:r>
              <a:rPr lang="de-DE" b="0" i="0" u="none" dirty="0" err="1"/>
              <a:t>Flexbox_Basics</a:t>
            </a:r>
            <a:endParaRPr lang="de-DE" b="0" i="0" u="none" dirty="0"/>
          </a:p>
          <a:p>
            <a:endParaRPr lang="de-DE" b="1" u="sng" dirty="0"/>
          </a:p>
          <a:p>
            <a:r>
              <a:rPr lang="de-DE" b="1" u="sng" dirty="0"/>
              <a:t>order-Beispiel:</a:t>
            </a:r>
          </a:p>
          <a:p>
            <a:endParaRPr lang="de-DE" dirty="0"/>
          </a:p>
          <a:p>
            <a:r>
              <a:rPr lang="en-US" sz="1200" b="0" i="0" kern="1200" dirty="0">
                <a:solidFill>
                  <a:schemeClr val="tx1"/>
                </a:solidFill>
                <a:effectLst/>
                <a:latin typeface="+mn-lt"/>
                <a:ea typeface="+mn-ea"/>
                <a:cs typeface="+mn-cs"/>
              </a:rPr>
              <a:t>  &lt;div style="order: 3"&gt;Element 1&lt;/div&gt;</a:t>
            </a:r>
            <a:br>
              <a:rPr lang="en-US" dirty="0"/>
            </a:br>
            <a:r>
              <a:rPr lang="en-US" sz="1200" b="0" i="0" kern="1200" dirty="0">
                <a:solidFill>
                  <a:schemeClr val="tx1"/>
                </a:solidFill>
                <a:effectLst/>
                <a:latin typeface="+mn-lt"/>
                <a:ea typeface="+mn-ea"/>
                <a:cs typeface="+mn-cs"/>
              </a:rPr>
              <a:t>  &lt;div style="order: 1"&gt;Element 2&lt;/div&gt;</a:t>
            </a:r>
            <a:br>
              <a:rPr lang="en-US" dirty="0"/>
            </a:br>
            <a:r>
              <a:rPr lang="en-US" sz="1200" b="0" i="0" kern="1200" dirty="0">
                <a:solidFill>
                  <a:schemeClr val="tx1"/>
                </a:solidFill>
                <a:effectLst/>
                <a:latin typeface="+mn-lt"/>
                <a:ea typeface="+mn-ea"/>
                <a:cs typeface="+mn-cs"/>
              </a:rPr>
              <a:t>  &lt;div style="order: 2"&gt;Element 3&lt;/div&gt;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Damit können einzelne Elemente an einer anderen Stelle angeordnet werden. Im Beispiel wäre Element 1 nun an dritter Stelle, Element 2 an erster Stelle und Element 3 an zweiter Stelle.</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flex-grow:</a:t>
            </a:r>
          </a:p>
          <a:p>
            <a:r>
              <a:rPr lang="en-US" sz="1200" b="0" i="0" kern="1200" dirty="0">
                <a:solidFill>
                  <a:schemeClr val="tx1"/>
                </a:solidFill>
                <a:effectLst/>
                <a:latin typeface="+mn-lt"/>
                <a:ea typeface="+mn-ea"/>
                <a:cs typeface="+mn-cs"/>
              </a:rPr>
              <a:t>Gibt an, wie viel die Elemente im Verhältnis zu den anderen “wachsen” dürfen.</a:t>
            </a:r>
          </a:p>
          <a:p>
            <a:r>
              <a:rPr lang="en-US" sz="1200" b="0" i="0" kern="1200" dirty="0">
                <a:solidFill>
                  <a:schemeClr val="tx1"/>
                </a:solidFill>
                <a:effectLst/>
                <a:latin typeface="+mn-lt"/>
                <a:ea typeface="+mn-ea"/>
                <a:cs typeface="+mn-cs"/>
              </a:rPr>
              <a:t>Der Default-Wert ist 0.</a:t>
            </a:r>
          </a:p>
          <a:p>
            <a:r>
              <a:rPr lang="en-US" sz="1200" b="0" i="0" kern="1200" dirty="0">
                <a:solidFill>
                  <a:schemeClr val="tx1"/>
                </a:solidFill>
                <a:effectLst/>
                <a:latin typeface="+mn-lt"/>
                <a:ea typeface="+mn-ea"/>
                <a:cs typeface="+mn-cs"/>
              </a:rPr>
              <a:t>Der Wert muss eine Zahl sein.</a:t>
            </a:r>
          </a:p>
          <a:p>
            <a:r>
              <a:rPr lang="en-US" sz="1200" b="0" i="0" kern="1200" dirty="0">
                <a:solidFill>
                  <a:schemeClr val="tx1"/>
                </a:solidFill>
                <a:effectLst/>
                <a:latin typeface="+mn-lt"/>
                <a:ea typeface="+mn-ea"/>
                <a:cs typeface="+mn-cs"/>
              </a:rPr>
              <a:t>Werden alle Elemente auf </a:t>
            </a:r>
            <a:r>
              <a:rPr lang="en-US" sz="1200" b="0" i="1" kern="1200" dirty="0">
                <a:solidFill>
                  <a:schemeClr val="tx1"/>
                </a:solidFill>
                <a:effectLst/>
                <a:latin typeface="+mn-lt"/>
                <a:ea typeface="+mn-ea"/>
                <a:cs typeface="+mn-cs"/>
              </a:rPr>
              <a:t>flex-grow:1;</a:t>
            </a:r>
            <a:r>
              <a:rPr lang="en-US" sz="1200" b="0" i="0" kern="1200" dirty="0">
                <a:solidFill>
                  <a:schemeClr val="tx1"/>
                </a:solidFill>
                <a:effectLst/>
                <a:latin typeface="+mn-lt"/>
                <a:ea typeface="+mn-ea"/>
                <a:cs typeface="+mn-cs"/>
              </a:rPr>
              <a:t> gesetzt, bedeutet das, dass sie alle die gleiche Breite einnehmen. Haben alle Elemente </a:t>
            </a:r>
            <a:r>
              <a:rPr lang="en-US" sz="1200" b="0" i="1" kern="1200" dirty="0">
                <a:solidFill>
                  <a:schemeClr val="tx1"/>
                </a:solidFill>
                <a:effectLst/>
                <a:latin typeface="+mn-lt"/>
                <a:ea typeface="+mn-ea"/>
                <a:cs typeface="+mn-cs"/>
              </a:rPr>
              <a:t>flex-grow:1;</a:t>
            </a:r>
            <a:r>
              <a:rPr lang="en-US" sz="1200" b="0" i="0" kern="1200" dirty="0">
                <a:solidFill>
                  <a:schemeClr val="tx1"/>
                </a:solidFill>
                <a:effectLst/>
                <a:latin typeface="+mn-lt"/>
                <a:ea typeface="+mn-ea"/>
                <a:cs typeface="+mn-cs"/>
              </a:rPr>
              <a:t> und eines </a:t>
            </a:r>
            <a:r>
              <a:rPr lang="en-US" sz="1200" b="0" i="1" kern="1200" dirty="0">
                <a:solidFill>
                  <a:schemeClr val="tx1"/>
                </a:solidFill>
                <a:effectLst/>
                <a:latin typeface="+mn-lt"/>
                <a:ea typeface="+mn-ea"/>
                <a:cs typeface="+mn-cs"/>
              </a:rPr>
              <a:t>flex-grow:2;</a:t>
            </a:r>
            <a:r>
              <a:rPr lang="en-US" sz="1200" b="0" i="0" kern="1200" dirty="0">
                <a:solidFill>
                  <a:schemeClr val="tx1"/>
                </a:solidFill>
                <a:effectLst/>
                <a:latin typeface="+mn-lt"/>
                <a:ea typeface="+mn-ea"/>
                <a:cs typeface="+mn-cs"/>
              </a:rPr>
              <a:t> bedeutet das, dass dieses doppelt so viel Platz einnimmt, wie die anderen.*</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flex-shrink:</a:t>
            </a:r>
          </a:p>
          <a:p>
            <a:r>
              <a:rPr lang="en-US" sz="1200" b="0" i="0" kern="1200" dirty="0">
                <a:solidFill>
                  <a:schemeClr val="tx1"/>
                </a:solidFill>
                <a:effectLst/>
                <a:latin typeface="+mn-lt"/>
                <a:ea typeface="+mn-ea"/>
                <a:cs typeface="+mn-cs"/>
              </a:rPr>
              <a:t>Gibt an, wie viel die Elemente im Verhältnis zu den anderen “schrumpfen” dürfen.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Wenn </a:t>
            </a:r>
            <a:r>
              <a:rPr lang="en-US" sz="1200" b="0" i="1" kern="1200" dirty="0">
                <a:solidFill>
                  <a:schemeClr val="tx1"/>
                </a:solidFill>
                <a:effectLst/>
                <a:latin typeface="+mn-lt"/>
                <a:ea typeface="+mn-ea"/>
                <a:cs typeface="+mn-cs"/>
              </a:rPr>
              <a:t>flex-grow</a:t>
            </a:r>
            <a:r>
              <a:rPr lang="en-US" sz="1200" b="0" i="0" kern="1200" dirty="0">
                <a:solidFill>
                  <a:schemeClr val="tx1"/>
                </a:solidFill>
                <a:effectLst/>
                <a:latin typeface="+mn-lt"/>
                <a:ea typeface="+mn-ea"/>
                <a:cs typeface="+mn-cs"/>
              </a:rPr>
              <a:t> und </a:t>
            </a:r>
            <a:r>
              <a:rPr lang="en-US" sz="1200" b="0" i="1" kern="1200" dirty="0">
                <a:solidFill>
                  <a:schemeClr val="tx1"/>
                </a:solidFill>
                <a:effectLst/>
                <a:latin typeface="+mn-lt"/>
                <a:ea typeface="+mn-ea"/>
                <a:cs typeface="+mn-cs"/>
              </a:rPr>
              <a:t>flex-shrink</a:t>
            </a:r>
            <a:r>
              <a:rPr lang="en-US" sz="1200" b="0" i="0" kern="1200" dirty="0">
                <a:solidFill>
                  <a:schemeClr val="tx1"/>
                </a:solidFill>
                <a:effectLst/>
                <a:latin typeface="+mn-lt"/>
                <a:ea typeface="+mn-ea"/>
                <a:cs typeface="+mn-cs"/>
              </a:rPr>
              <a:t> auf 0 gesetzt sind, ist ein Flex-Item </a:t>
            </a:r>
            <a:r>
              <a:rPr lang="en-US" sz="1200" b="1" i="0" kern="1200" dirty="0">
                <a:solidFill>
                  <a:schemeClr val="tx1"/>
                </a:solidFill>
                <a:effectLst/>
                <a:latin typeface="+mn-lt"/>
                <a:ea typeface="+mn-ea"/>
                <a:cs typeface="+mn-cs"/>
              </a:rPr>
              <a:t>nicht</a:t>
            </a:r>
            <a:r>
              <a:rPr lang="en-US" sz="1200" b="0" i="0" kern="1200" dirty="0">
                <a:solidFill>
                  <a:schemeClr val="tx1"/>
                </a:solidFill>
                <a:effectLst/>
                <a:latin typeface="+mn-lt"/>
                <a:ea typeface="+mn-ea"/>
                <a:cs typeface="+mn-cs"/>
              </a:rPr>
              <a:t> flexibel!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*Die tatsächliche Berechnung des proportionalen Verhaltens der Flex-Items ist kompliziert, da auch die Basis und der negative Raum zwischen den Elementen berücksichtigt wird! Flex-shrink wird mit der Flex-Basis multipliziert, so dass ein kleines Element nicht auf 0 schrumpfen kann, solange größere Elemente nicht merklich reduziert wurden.</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flex-basis:</a:t>
            </a:r>
          </a:p>
          <a:p>
            <a:r>
              <a:rPr lang="en-US" sz="1200" b="0" i="0" kern="1200" dirty="0">
                <a:solidFill>
                  <a:schemeClr val="tx1"/>
                </a:solidFill>
                <a:effectLst/>
                <a:latin typeface="+mn-lt"/>
                <a:ea typeface="+mn-ea"/>
                <a:cs typeface="+mn-cs"/>
              </a:rPr>
              <a:t>Definiert die Breite eines Flex-Items. Alle für width gültigen Größenangaben können auch hier verwendet werden (px,…). Außerdem kann noch das Schlüsselwort </a:t>
            </a:r>
            <a:r>
              <a:rPr lang="en-US" sz="1200" b="0" i="1" kern="1200" dirty="0">
                <a:solidFill>
                  <a:schemeClr val="tx1"/>
                </a:solidFill>
                <a:effectLst/>
                <a:latin typeface="+mn-lt"/>
                <a:ea typeface="+mn-ea"/>
                <a:cs typeface="+mn-cs"/>
              </a:rPr>
              <a:t>content</a:t>
            </a:r>
            <a:r>
              <a:rPr lang="en-US" sz="1200" b="0" i="0" kern="1200" dirty="0">
                <a:solidFill>
                  <a:schemeClr val="tx1"/>
                </a:solidFill>
                <a:effectLst/>
                <a:latin typeface="+mn-lt"/>
                <a:ea typeface="+mn-ea"/>
                <a:cs typeface="+mn-cs"/>
              </a:rPr>
              <a:t> als Flex-Basis verwendet werden; das Flex-Item ist dann also so breit wie der Inhalt.</a:t>
            </a:r>
          </a:p>
          <a:p>
            <a:endParaRPr lang="de-DE" dirty="0"/>
          </a:p>
          <a:p>
            <a:r>
              <a:rPr lang="de-DE" b="1" u="sng" dirty="0"/>
              <a:t>flex:</a:t>
            </a:r>
          </a:p>
          <a:p>
            <a:r>
              <a:rPr lang="de-DE" dirty="0"/>
              <a:t>Kurzschreibweise (shorthand-property), die </a:t>
            </a:r>
            <a:r>
              <a:rPr lang="de-DE" i="1" dirty="0"/>
              <a:t>flex-grow</a:t>
            </a:r>
            <a:r>
              <a:rPr lang="de-DE" dirty="0"/>
              <a:t>, </a:t>
            </a:r>
            <a:r>
              <a:rPr lang="de-DE" i="1" dirty="0"/>
              <a:t>flex-shrink</a:t>
            </a:r>
            <a:r>
              <a:rPr lang="de-DE" dirty="0"/>
              <a:t> und </a:t>
            </a:r>
            <a:r>
              <a:rPr lang="de-DE" i="1" dirty="0"/>
              <a:t>flex-basis</a:t>
            </a:r>
            <a:r>
              <a:rPr lang="de-DE" dirty="0"/>
              <a:t> zusammenfassen kann. Syntax: </a:t>
            </a:r>
          </a:p>
          <a:p>
            <a:r>
              <a:rPr lang="de-DE" dirty="0"/>
              <a:t>flex: none | [flex-grow flex-shrink] || [flex-basis]</a:t>
            </a:r>
          </a:p>
          <a:p>
            <a:r>
              <a:rPr lang="de-DE" dirty="0"/>
              <a:t>flex: 0 1 auto; = </a:t>
            </a:r>
            <a:r>
              <a:rPr lang="de-DE" i="1" dirty="0"/>
              <a:t>initial setting</a:t>
            </a:r>
          </a:p>
          <a:p>
            <a:endParaRPr lang="de-DE" i="1" dirty="0"/>
          </a:p>
          <a:p>
            <a:r>
              <a:rPr lang="de-DE" b="1" i="0" u="sng" dirty="0"/>
              <a:t>align-self:</a:t>
            </a:r>
          </a:p>
          <a:p>
            <a:r>
              <a:rPr lang="de-DE" i="0" dirty="0"/>
              <a:t>Einzelne Flex-Items können unterschiedlich von den anderen positioniert werden. Mögliche Werte für diese Eigenschaft (</a:t>
            </a:r>
            <a:r>
              <a:rPr lang="de-DE" i="1" dirty="0"/>
              <a:t>property</a:t>
            </a:r>
            <a:r>
              <a:rPr lang="de-DE" i="0" dirty="0"/>
              <a:t>) sind:</a:t>
            </a:r>
          </a:p>
          <a:p>
            <a:pPr marL="171450" indent="-171450">
              <a:buFont typeface="Arial" panose="020B0604020202020204" pitchFamily="34" charset="0"/>
              <a:buChar char="•"/>
            </a:pPr>
            <a:r>
              <a:rPr lang="de-DE" i="0" dirty="0"/>
              <a:t>auto</a:t>
            </a:r>
          </a:p>
          <a:p>
            <a:pPr marL="171450" indent="-171450">
              <a:buFont typeface="Arial" panose="020B0604020202020204" pitchFamily="34" charset="0"/>
              <a:buChar char="•"/>
            </a:pPr>
            <a:r>
              <a:rPr lang="de-DE" i="0" dirty="0"/>
              <a:t>baseline</a:t>
            </a:r>
          </a:p>
          <a:p>
            <a:pPr marL="171450" indent="-171450">
              <a:buFont typeface="Arial" panose="020B0604020202020204" pitchFamily="34" charset="0"/>
              <a:buChar char="•"/>
            </a:pPr>
            <a:r>
              <a:rPr lang="de-DE" i="0" dirty="0"/>
              <a:t>center</a:t>
            </a:r>
          </a:p>
          <a:p>
            <a:pPr marL="171450" indent="-171450">
              <a:buFont typeface="Arial" panose="020B0604020202020204" pitchFamily="34" charset="0"/>
              <a:buChar char="•"/>
            </a:pPr>
            <a:r>
              <a:rPr lang="de-DE" i="0" dirty="0"/>
              <a:t>flex-end</a:t>
            </a:r>
          </a:p>
          <a:p>
            <a:pPr marL="171450" indent="-171450">
              <a:buFont typeface="Arial" panose="020B0604020202020204" pitchFamily="34" charset="0"/>
              <a:buChar char="•"/>
            </a:pPr>
            <a:r>
              <a:rPr lang="de-DE" i="0" dirty="0"/>
              <a:t>flex-start</a:t>
            </a:r>
          </a:p>
          <a:p>
            <a:pPr marL="171450" indent="-171450">
              <a:buFont typeface="Arial" panose="020B0604020202020204" pitchFamily="34" charset="0"/>
              <a:buChar char="•"/>
            </a:pPr>
            <a:r>
              <a:rPr lang="de-DE" i="0" dirty="0"/>
              <a:t>inherit</a:t>
            </a:r>
          </a:p>
          <a:p>
            <a:pPr marL="171450" indent="-171450">
              <a:buFont typeface="Arial" panose="020B0604020202020204" pitchFamily="34" charset="0"/>
              <a:buChar char="•"/>
            </a:pPr>
            <a:r>
              <a:rPr lang="de-DE" i="0" dirty="0"/>
              <a:t>initial</a:t>
            </a:r>
          </a:p>
          <a:p>
            <a:pPr marL="171450" indent="-171450">
              <a:buFont typeface="Arial" panose="020B0604020202020204" pitchFamily="34" charset="0"/>
              <a:buChar char="•"/>
            </a:pPr>
            <a:r>
              <a:rPr lang="de-DE" i="0" dirty="0"/>
              <a:t>stretch</a:t>
            </a:r>
          </a:p>
        </p:txBody>
      </p:sp>
      <p:sp>
        <p:nvSpPr>
          <p:cNvPr id="4" name="Foliennummernplatzhalter 3"/>
          <p:cNvSpPr>
            <a:spLocks noGrp="1"/>
          </p:cNvSpPr>
          <p:nvPr>
            <p:ph type="sldNum" sz="quarter" idx="10"/>
          </p:nvPr>
        </p:nvSpPr>
        <p:spPr/>
        <p:txBody>
          <a:bodyPr/>
          <a:lstStyle/>
          <a:p>
            <a:fld id="{B7C7D221-0CFB-4A27-8400-087FE94040F3}" type="slidenum">
              <a:rPr lang="de-DE" smtClean="0"/>
              <a:t>143</a:t>
            </a:fld>
            <a:endParaRPr lang="de-DE" dirty="0"/>
          </a:p>
        </p:txBody>
      </p:sp>
    </p:spTree>
    <p:extLst>
      <p:ext uri="{BB962C8B-B14F-4D97-AF65-F5344CB8AC3E}">
        <p14:creationId xmlns:p14="http://schemas.microsoft.com/office/powerpoint/2010/main" val="24960480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sind </a:t>
            </a:r>
            <a:r>
              <a:rPr lang="de-DE" dirty="0" err="1"/>
              <a:t>background</a:t>
            </a:r>
            <a:r>
              <a:rPr lang="de-DE" dirty="0"/>
              <a:t> </a:t>
            </a:r>
            <a:r>
              <a:rPr lang="de-DE" dirty="0" err="1"/>
              <a:t>patterns</a:t>
            </a:r>
            <a:r>
              <a:rPr lang="de-DE" dirty="0"/>
              <a:t>? </a:t>
            </a:r>
          </a:p>
          <a:p>
            <a:r>
              <a:rPr lang="de-DE" dirty="0"/>
              <a:t>https://codepen.io/vadzim/pen/yPYOyo</a:t>
            </a:r>
          </a:p>
          <a:p>
            <a:endParaRPr lang="de-DE" dirty="0"/>
          </a:p>
          <a:p>
            <a:r>
              <a:rPr lang="de-DE" dirty="0"/>
              <a:t>background-</a:t>
            </a:r>
            <a:r>
              <a:rPr lang="de-DE" dirty="0" err="1"/>
              <a:t>attachment</a:t>
            </a:r>
            <a:r>
              <a:rPr lang="de-DE" dirty="0"/>
              <a:t> ?</a:t>
            </a:r>
          </a:p>
          <a:p>
            <a:r>
              <a:rPr lang="de-DE" dirty="0"/>
              <a:t>background-</a:t>
            </a:r>
            <a:r>
              <a:rPr lang="de-DE" dirty="0" err="1"/>
              <a:t>blend</a:t>
            </a:r>
            <a:r>
              <a:rPr lang="de-DE" dirty="0"/>
              <a:t>-mode ?</a:t>
            </a:r>
          </a:p>
          <a:p>
            <a:r>
              <a:rPr lang="de-DE" dirty="0"/>
              <a:t>background-clip ?</a:t>
            </a:r>
          </a:p>
          <a:p>
            <a:r>
              <a:rPr lang="de-DE" dirty="0"/>
              <a:t>background-color</a:t>
            </a:r>
          </a:p>
          <a:p>
            <a:r>
              <a:rPr lang="de-DE" dirty="0"/>
              <a:t>background-image</a:t>
            </a:r>
          </a:p>
          <a:p>
            <a:r>
              <a:rPr lang="de-DE" dirty="0"/>
              <a:t>background-</a:t>
            </a:r>
            <a:r>
              <a:rPr lang="de-DE" dirty="0" err="1"/>
              <a:t>origin</a:t>
            </a:r>
            <a:r>
              <a:rPr lang="de-DE" dirty="0"/>
              <a:t> ?</a:t>
            </a:r>
          </a:p>
          <a:p>
            <a:r>
              <a:rPr lang="de-DE" dirty="0"/>
              <a:t>background-position ?</a:t>
            </a:r>
          </a:p>
          <a:p>
            <a:r>
              <a:rPr lang="de-DE" dirty="0"/>
              <a:t>background-position-x ?</a:t>
            </a:r>
          </a:p>
          <a:p>
            <a:r>
              <a:rPr lang="de-DE" dirty="0"/>
              <a:t>background-position-y ?</a:t>
            </a:r>
          </a:p>
          <a:p>
            <a:r>
              <a:rPr lang="de-DE" dirty="0"/>
              <a:t>background-</a:t>
            </a:r>
            <a:r>
              <a:rPr lang="de-DE" dirty="0" err="1"/>
              <a:t>repeat</a:t>
            </a:r>
            <a:r>
              <a:rPr lang="de-DE" dirty="0"/>
              <a:t> ?</a:t>
            </a:r>
          </a:p>
          <a:p>
            <a:r>
              <a:rPr lang="de-DE" dirty="0"/>
              <a:t>background-size ?</a:t>
            </a:r>
          </a:p>
          <a:p>
            <a:endParaRPr lang="de-DE" dirty="0"/>
          </a:p>
          <a:p>
            <a:r>
              <a:rPr lang="de-DE" dirty="0" err="1"/>
              <a:t>Intellisense</a:t>
            </a:r>
            <a:r>
              <a:rPr lang="de-DE" dirty="0"/>
              <a:t> bei </a:t>
            </a:r>
            <a:r>
              <a:rPr lang="de-DE" dirty="0" err="1"/>
              <a:t>background</a:t>
            </a:r>
            <a:r>
              <a:rPr lang="de-DE" dirty="0"/>
              <a:t>:</a:t>
            </a:r>
          </a:p>
          <a:p>
            <a:r>
              <a:rPr lang="de-DE" dirty="0"/>
              <a:t> [&lt;</a:t>
            </a:r>
            <a:r>
              <a:rPr lang="de-DE" dirty="0" err="1"/>
              <a:t>bg-layer</a:t>
            </a:r>
            <a:r>
              <a:rPr lang="de-DE" dirty="0"/>
              <a:t>&gt; ,]* &lt;final-</a:t>
            </a:r>
            <a:r>
              <a:rPr lang="de-DE" dirty="0" err="1"/>
              <a:t>bg</a:t>
            </a:r>
            <a:r>
              <a:rPr lang="de-DE" dirty="0"/>
              <a:t>-</a:t>
            </a:r>
            <a:r>
              <a:rPr lang="de-DE" dirty="0" err="1"/>
              <a:t>layer</a:t>
            </a:r>
            <a:r>
              <a:rPr lang="de-DE" dirty="0"/>
              <a:t>&gt;</a:t>
            </a:r>
          </a:p>
          <a:p>
            <a:r>
              <a:rPr lang="de-DE" dirty="0"/>
              <a:t>was ist </a:t>
            </a:r>
            <a:r>
              <a:rPr lang="de-DE" dirty="0" err="1"/>
              <a:t>bg-layer</a:t>
            </a:r>
            <a:r>
              <a:rPr lang="de-DE" dirty="0"/>
              <a:t>?</a:t>
            </a:r>
          </a:p>
        </p:txBody>
      </p:sp>
      <p:sp>
        <p:nvSpPr>
          <p:cNvPr id="4" name="Foliennummernplatzhalter 3"/>
          <p:cNvSpPr>
            <a:spLocks noGrp="1"/>
          </p:cNvSpPr>
          <p:nvPr>
            <p:ph type="sldNum" sz="quarter" idx="10"/>
          </p:nvPr>
        </p:nvSpPr>
        <p:spPr/>
        <p:txBody>
          <a:bodyPr/>
          <a:lstStyle/>
          <a:p>
            <a:fld id="{6830D0FE-AF74-4FB3-A5AC-0FE84BBFBA7E}" type="slidenum">
              <a:rPr lang="de-DE" smtClean="0"/>
              <a:t>144</a:t>
            </a:fld>
            <a:endParaRPr lang="de-DE" dirty="0"/>
          </a:p>
        </p:txBody>
      </p:sp>
    </p:spTree>
    <p:extLst>
      <p:ext uri="{BB962C8B-B14F-4D97-AF65-F5344CB8AC3E}">
        <p14:creationId xmlns:p14="http://schemas.microsoft.com/office/powerpoint/2010/main" val="409674272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Hintergrundbilder werden im Stylesheet angegeben.</a:t>
            </a:r>
          </a:p>
          <a:p>
            <a:r>
              <a:rPr lang="de-DE" dirty="0"/>
              <a:t>Sie können für den </a:t>
            </a:r>
            <a:r>
              <a:rPr lang="de-DE" i="1" dirty="0"/>
              <a:t>body</a:t>
            </a:r>
            <a:r>
              <a:rPr lang="de-DE" dirty="0"/>
              <a:t> oder für einzelne Elemente (</a:t>
            </a:r>
            <a:r>
              <a:rPr lang="de-DE" i="1" dirty="0"/>
              <a:t>divs</a:t>
            </a:r>
            <a:r>
              <a:rPr lang="de-DE" dirty="0"/>
              <a:t>) eingesetzt werden.</a:t>
            </a:r>
          </a:p>
          <a:p>
            <a:endParaRPr lang="de-DE" dirty="0"/>
          </a:p>
          <a:p>
            <a:r>
              <a:rPr lang="de-DE" dirty="0"/>
              <a:t>Das Hintergrundbild, das mittels </a:t>
            </a:r>
            <a:r>
              <a:rPr lang="de-DE" i="1" dirty="0"/>
              <a:t>background-image</a:t>
            </a:r>
            <a:r>
              <a:rPr lang="de-DE" dirty="0"/>
              <a:t> verlinkt wird, wird per default wiederholt, um den gesamten Hintergrund auszufüllen. Ist dies nicht erwünscht, kann man das mit </a:t>
            </a:r>
          </a:p>
          <a:p>
            <a:r>
              <a:rPr lang="de-DE" i="1" dirty="0"/>
              <a:t>background-repeat: no repeat; </a:t>
            </a:r>
            <a:r>
              <a:rPr lang="de-DE" dirty="0"/>
              <a:t>unterbinden (dann wird das Bild nur einmal angezeigt).</a:t>
            </a:r>
          </a:p>
          <a:p>
            <a:r>
              <a:rPr lang="de-DE" dirty="0"/>
              <a:t>Für den Fall, dass das Hintergrundbild aus irgendeinem Grund nicht geladen werden kann, empfiehlt es sich, auch eine Hintergrundfarbe für den Notfall zu definieren. Die Hintergrundfarbe wird sichtbar, wenn das Hintergrundbild nicht den gesamten Hintergrund bedeckt, nicht angezeigt werden kann oder Transparenz aufweist.</a:t>
            </a:r>
          </a:p>
        </p:txBody>
      </p:sp>
      <p:sp>
        <p:nvSpPr>
          <p:cNvPr id="4" name="Foliennummernplatzhalter 3"/>
          <p:cNvSpPr>
            <a:spLocks noGrp="1"/>
          </p:cNvSpPr>
          <p:nvPr>
            <p:ph type="sldNum" sz="quarter" idx="10"/>
          </p:nvPr>
        </p:nvSpPr>
        <p:spPr/>
        <p:txBody>
          <a:bodyPr/>
          <a:lstStyle/>
          <a:p>
            <a:fld id="{B7C7D221-0CFB-4A27-8400-087FE94040F3}" type="slidenum">
              <a:rPr lang="de-DE" smtClean="0"/>
              <a:t>145</a:t>
            </a:fld>
            <a:endParaRPr lang="de-DE" dirty="0"/>
          </a:p>
        </p:txBody>
      </p:sp>
    </p:spTree>
    <p:extLst>
      <p:ext uri="{BB962C8B-B14F-4D97-AF65-F5344CB8AC3E}">
        <p14:creationId xmlns:p14="http://schemas.microsoft.com/office/powerpoint/2010/main" val="39970518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Vorlage Hintergrundbilder</a:t>
            </a:r>
          </a:p>
          <a:p>
            <a:endParaRPr lang="de-DE" b="1" dirty="0"/>
          </a:p>
          <a:p>
            <a:r>
              <a:rPr lang="de-DE" b="1" dirty="0" err="1"/>
              <a:t>auto</a:t>
            </a:r>
            <a:r>
              <a:rPr lang="de-DE" dirty="0"/>
              <a:t> – stellt Bild in Originalgröße dar</a:t>
            </a:r>
          </a:p>
          <a:p>
            <a:endParaRPr lang="de-DE" dirty="0"/>
          </a:p>
          <a:p>
            <a:r>
              <a:rPr lang="de-DE" b="1" dirty="0"/>
              <a:t>contain</a:t>
            </a:r>
            <a:r>
              <a:rPr lang="de-DE" dirty="0"/>
              <a:t> – versucht, den Hintergrund zu füllen, behält aber das Seitenverhältnis bei. Ist das Seitenverhältnis des Bildes ein anderes als das des Ausgabebildschirmes, wird nicht der gesamte Hintergrund ausgefüllt, sondern nur so viel davon, wie es dem Bild möglich ist, ohne zu verzerren oder abzuschneiden.</a:t>
            </a:r>
          </a:p>
          <a:p>
            <a:endParaRPr lang="de-DE" dirty="0"/>
          </a:p>
          <a:p>
            <a:r>
              <a:rPr lang="de-DE" b="1" dirty="0"/>
              <a:t>cover</a:t>
            </a:r>
            <a:r>
              <a:rPr lang="de-DE" dirty="0"/>
              <a:t> – füllt den gesamten Hintergrund ohne Rücksicht auf das Seitenverhältnis des Originalbildes aus; Teile können abgeschnitten werden</a:t>
            </a:r>
          </a:p>
          <a:p>
            <a:endParaRPr lang="de-DE" dirty="0"/>
          </a:p>
          <a:p>
            <a:r>
              <a:rPr lang="de-DE" i="1" dirty="0"/>
              <a:t>length/percentage </a:t>
            </a:r>
            <a:r>
              <a:rPr lang="de-DE" dirty="0"/>
              <a:t>– es kann auch eine Größenangabe gemacht werden, wie groß das Hintergrundbild sein soll. Der erste Wert betrifft </a:t>
            </a:r>
            <a:r>
              <a:rPr lang="de-DE" i="1" dirty="0"/>
              <a:t>width</a:t>
            </a:r>
            <a:r>
              <a:rPr lang="de-DE" dirty="0"/>
              <a:t>, der zweite </a:t>
            </a:r>
            <a:r>
              <a:rPr lang="de-DE" i="1" dirty="0"/>
              <a:t>height</a:t>
            </a:r>
            <a:r>
              <a:rPr lang="de-DE" dirty="0"/>
              <a:t>.</a:t>
            </a:r>
          </a:p>
          <a:p>
            <a:r>
              <a:rPr lang="de-DE" dirty="0"/>
              <a:t>Wird nur der erste Wert angegeben, wird der zweite Wert auf </a:t>
            </a:r>
            <a:r>
              <a:rPr lang="de-DE" i="1" dirty="0"/>
              <a:t>auto</a:t>
            </a:r>
            <a:r>
              <a:rPr lang="de-DE" dirty="0"/>
              <a:t> gesetzt.</a:t>
            </a:r>
          </a:p>
          <a:p>
            <a:endParaRPr lang="de-DE" dirty="0"/>
          </a:p>
          <a:p>
            <a:r>
              <a:rPr lang="de-DE" dirty="0"/>
              <a:t>Beispiele: </a:t>
            </a:r>
            <a:r>
              <a:rPr lang="de-DE" i="1" dirty="0"/>
              <a:t>background-size: 100% 100%; </a:t>
            </a:r>
            <a:r>
              <a:rPr lang="de-DE" dirty="0"/>
              <a:t>oder </a:t>
            </a:r>
            <a:r>
              <a:rPr lang="de-DE" i="1" dirty="0"/>
              <a:t>background-size: 500px 300px; </a:t>
            </a:r>
            <a:r>
              <a:rPr lang="de-DE" i="0" dirty="0"/>
              <a:t>oder</a:t>
            </a:r>
            <a:r>
              <a:rPr lang="de-DE" i="1" dirty="0"/>
              <a:t> background-size: 50%;</a:t>
            </a:r>
          </a:p>
        </p:txBody>
      </p:sp>
      <p:sp>
        <p:nvSpPr>
          <p:cNvPr id="4" name="Foliennummernplatzhalter 3"/>
          <p:cNvSpPr>
            <a:spLocks noGrp="1"/>
          </p:cNvSpPr>
          <p:nvPr>
            <p:ph type="sldNum" sz="quarter" idx="10"/>
          </p:nvPr>
        </p:nvSpPr>
        <p:spPr/>
        <p:txBody>
          <a:bodyPr/>
          <a:lstStyle/>
          <a:p>
            <a:fld id="{B7C7D221-0CFB-4A27-8400-087FE94040F3}" type="slidenum">
              <a:rPr lang="de-DE" smtClean="0"/>
              <a:t>146</a:t>
            </a:fld>
            <a:endParaRPr lang="de-DE" dirty="0"/>
          </a:p>
        </p:txBody>
      </p:sp>
    </p:spTree>
    <p:extLst>
      <p:ext uri="{BB962C8B-B14F-4D97-AF65-F5344CB8AC3E}">
        <p14:creationId xmlns:p14="http://schemas.microsoft.com/office/powerpoint/2010/main" val="13107907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Responsive Design begegnen uns unterschiedliche Website-Typen und verschiedenste Zwischen- und Vorstufen zum eigentlichen Responsive Design.</a:t>
            </a:r>
          </a:p>
          <a:p>
            <a:r>
              <a:rPr lang="de-DE" dirty="0"/>
              <a:t>Eine Mobile Website ist ausschließlich für mobile Geräte optimiert und würde in den meisten Fällen am Desktop ziemlich armselig aussehen.</a:t>
            </a:r>
          </a:p>
          <a:p>
            <a:r>
              <a:rPr lang="de-DE" dirty="0"/>
              <a:t>Eine optimierte Website ist schon für mehrere unterschiedliche Geräte geeignet, und die Wahrscheinlichkeit, dass sie auf einem Standardgerät gut angezeigt wird, ist gut.</a:t>
            </a:r>
          </a:p>
          <a:p>
            <a:r>
              <a:rPr lang="de-DE" dirty="0"/>
              <a:t>Ziel des Responsive Designs ist es, eine mit allen Geräten kompatible Website zu erstellen. Die Vielzahl der möglichen Ausgabegeräte, deren unterschiedliche Größen und Auflösungen beständig mehr werden, macht dieses Ziel zu einer Herausforderung für jeden Developer.</a:t>
            </a:r>
          </a:p>
          <a:p>
            <a:endParaRPr lang="de-DE" dirty="0"/>
          </a:p>
        </p:txBody>
      </p:sp>
      <p:sp>
        <p:nvSpPr>
          <p:cNvPr id="4" name="Foliennummernplatzhalter 3"/>
          <p:cNvSpPr>
            <a:spLocks noGrp="1"/>
          </p:cNvSpPr>
          <p:nvPr>
            <p:ph type="sldNum" sz="quarter" idx="10"/>
          </p:nvPr>
        </p:nvSpPr>
        <p:spPr/>
        <p:txBody>
          <a:bodyPr/>
          <a:lstStyle/>
          <a:p>
            <a:fld id="{B7BA9D85-5B28-4E82-A5DE-A308394DB913}" type="slidenum">
              <a:rPr lang="de-DE" smtClean="0"/>
              <a:t>149</a:t>
            </a:fld>
            <a:endParaRPr lang="de-DE" dirty="0"/>
          </a:p>
        </p:txBody>
      </p:sp>
    </p:spTree>
    <p:extLst>
      <p:ext uri="{BB962C8B-B14F-4D97-AF65-F5344CB8AC3E}">
        <p14:creationId xmlns:p14="http://schemas.microsoft.com/office/powerpoint/2010/main" val="34626969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noch unzählige weitere mögliche Bildschirmauflösungen, abhängig von Bildschirmgröße und Format.</a:t>
            </a:r>
          </a:p>
          <a:p>
            <a:r>
              <a:rPr lang="de-DE" dirty="0"/>
              <a:t>Die häufigste Bildschirmauflösung bei </a:t>
            </a:r>
            <a:r>
              <a:rPr lang="de-DE" b="1" dirty="0"/>
              <a:t>Smartphones: 360 x 640</a:t>
            </a:r>
            <a:endParaRPr lang="de-DE" dirty="0"/>
          </a:p>
          <a:p>
            <a:r>
              <a:rPr lang="de-DE" dirty="0"/>
              <a:t>Häufigste Bildschirmauflösung bei Laptops und Desktops: </a:t>
            </a:r>
            <a:r>
              <a:rPr lang="de-DE" b="1" dirty="0"/>
              <a:t>1280 x 720</a:t>
            </a:r>
          </a:p>
          <a:p>
            <a:r>
              <a:rPr lang="de-DE" b="0" dirty="0"/>
              <a:t>Übersicht über häufigste Auflösungen: http://gs.statcounter.com/screen-resolution-stats/mobile/worldwide</a:t>
            </a:r>
          </a:p>
        </p:txBody>
      </p:sp>
      <p:sp>
        <p:nvSpPr>
          <p:cNvPr id="4" name="Foliennummernplatzhalter 3"/>
          <p:cNvSpPr>
            <a:spLocks noGrp="1"/>
          </p:cNvSpPr>
          <p:nvPr>
            <p:ph type="sldNum" sz="quarter" idx="10"/>
          </p:nvPr>
        </p:nvSpPr>
        <p:spPr/>
        <p:txBody>
          <a:bodyPr/>
          <a:lstStyle/>
          <a:p>
            <a:fld id="{B7C7D221-0CFB-4A27-8400-087FE94040F3}" type="slidenum">
              <a:rPr lang="de-DE" smtClean="0"/>
              <a:t>150</a:t>
            </a:fld>
            <a:endParaRPr lang="de-DE" dirty="0"/>
          </a:p>
        </p:txBody>
      </p:sp>
    </p:spTree>
    <p:extLst>
      <p:ext uri="{BB962C8B-B14F-4D97-AF65-F5344CB8AC3E}">
        <p14:creationId xmlns:p14="http://schemas.microsoft.com/office/powerpoint/2010/main" val="34069549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http://demos.jquerymobile.com/1.4.5/rwd/</a:t>
            </a:r>
          </a:p>
        </p:txBody>
      </p:sp>
      <p:sp>
        <p:nvSpPr>
          <p:cNvPr id="4" name="Foliennummernplatzhalter 3"/>
          <p:cNvSpPr>
            <a:spLocks noGrp="1"/>
          </p:cNvSpPr>
          <p:nvPr>
            <p:ph type="sldNum" sz="quarter" idx="5"/>
          </p:nvPr>
        </p:nvSpPr>
        <p:spPr/>
        <p:txBody>
          <a:bodyPr/>
          <a:lstStyle/>
          <a:p>
            <a:fld id="{6830D0FE-AF74-4FB3-A5AC-0FE84BBFBA7E}" type="slidenum">
              <a:rPr lang="de-DE" smtClean="0"/>
              <a:t>151</a:t>
            </a:fld>
            <a:endParaRPr lang="de-DE" dirty="0"/>
          </a:p>
        </p:txBody>
      </p:sp>
    </p:spTree>
    <p:extLst>
      <p:ext uri="{BB962C8B-B14F-4D97-AF65-F5344CB8AC3E}">
        <p14:creationId xmlns:p14="http://schemas.microsoft.com/office/powerpoint/2010/main" val="17093200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Bevor man sich an die Erstellung einer Website macht, sollte diese genau geplant werden. Viele Schwierigkeiten lassen sich durch Planung vermeiden.</a:t>
            </a:r>
          </a:p>
          <a:p>
            <a:r>
              <a:rPr lang="de-DE" dirty="0"/>
              <a:t>In der Planung kann man noch einmal unterteilen in die Planung der Struktur und die Planung des Designs.</a:t>
            </a:r>
          </a:p>
          <a:p>
            <a:r>
              <a:rPr lang="de-DE" dirty="0"/>
              <a:t>Das Design wird in sehr vielen Fällen vom Auftraggeber vorgegeben werden: Company-Farben, Logo, Bilder und Wünsche, wie die Seite aussehen soll.</a:t>
            </a:r>
          </a:p>
          <a:p>
            <a:r>
              <a:rPr lang="de-DE" dirty="0"/>
              <a:t>Für die Planung der Struktur muss zunächst einmal abgeklärt werden, was die Seite einmal können soll. Welche Funktionalitäten soll die Seite bieten?</a:t>
            </a:r>
          </a:p>
          <a:p>
            <a:r>
              <a:rPr lang="de-DE" dirty="0"/>
              <a:t>Hat man sich einen detaillierten Überblick darüber verschafft, wie die Seite aussehen und was sie können soll, kann man daran gehen, den eigentlichen Aufbau der Seite zu planen – Header, Navigation, Content, Footer, Bilder: das alles muss strukturiert werden.</a:t>
            </a:r>
          </a:p>
          <a:p>
            <a:r>
              <a:rPr lang="de-DE" dirty="0"/>
              <a:t>Um eine erste Idee von Seite zu bekommen, empfehlen sich Skizzen, und für einen ersten Überblick über die Struktur eignet sich jedes Tool, mit dem man Blöcke zeichnen kann (auch PowerPoint eignet sich für eine schnelle Strukturskizze).</a:t>
            </a:r>
          </a:p>
          <a:p>
            <a:endParaRPr lang="de-DE" dirty="0"/>
          </a:p>
          <a:p>
            <a:r>
              <a:rPr lang="de-DE" b="1" dirty="0"/>
              <a:t>Die Links auf dieser Folie können hilfreich für die Planung des Designs einer Seite sein:</a:t>
            </a:r>
          </a:p>
          <a:p>
            <a:r>
              <a:rPr lang="de-DE" dirty="0"/>
              <a:t>Auf der Seite </a:t>
            </a:r>
            <a:r>
              <a:rPr lang="de-DE" u="sng" dirty="0"/>
              <a:t>subtlepatterns.com</a:t>
            </a:r>
            <a:r>
              <a:rPr lang="de-DE" u="none" dirty="0"/>
              <a:t> </a:t>
            </a:r>
            <a:r>
              <a:rPr lang="de-DE" dirty="0"/>
              <a:t>finden sich verschiedene Muster (</a:t>
            </a:r>
            <a:r>
              <a:rPr lang="de-DE" i="1" dirty="0"/>
              <a:t>patterns</a:t>
            </a:r>
            <a:r>
              <a:rPr lang="de-DE" dirty="0"/>
              <a:t>), die für Hintergründe verwendet werden können; bzw. man kann sich Ideen für die Gestaltung holen.</a:t>
            </a:r>
          </a:p>
          <a:p>
            <a:r>
              <a:rPr lang="de-DE" dirty="0"/>
              <a:t>Unter dem </a:t>
            </a:r>
            <a:r>
              <a:rPr lang="de-DE" u="sng" dirty="0"/>
              <a:t>canva.com</a:t>
            </a:r>
            <a:r>
              <a:rPr lang="de-DE" dirty="0"/>
              <a:t>/… -Link findet sich ein hervorragender Artikel über Farbkombinationen mit Beispielen.</a:t>
            </a:r>
          </a:p>
          <a:p>
            <a:r>
              <a:rPr lang="de-DE" u="sng" dirty="0"/>
              <a:t>Paletton</a:t>
            </a:r>
            <a:r>
              <a:rPr lang="de-DE" dirty="0"/>
              <a:t> ist einer von vielen hilfreichen </a:t>
            </a:r>
            <a:r>
              <a:rPr lang="de-DE" i="1" dirty="0"/>
              <a:t>color-pickern</a:t>
            </a:r>
            <a:r>
              <a:rPr lang="de-DE" dirty="0"/>
              <a:t>, auf dem man mit Farben und Schattierungen herumexperimentieren und schließlich die Wunschfarben auswählen kann.</a:t>
            </a:r>
          </a:p>
          <a:p>
            <a:endParaRPr lang="de-DE" dirty="0"/>
          </a:p>
          <a:p>
            <a:r>
              <a:rPr lang="de-DE" dirty="0"/>
              <a:t>Eine Übersicht über verschiedene Templates (um sich eine Anregung zu holen, wie man denn die Seite aufbauen möchte) gibt es zum Beispiel hier:</a:t>
            </a:r>
          </a:p>
          <a:p>
            <a:r>
              <a:rPr lang="de-DE" dirty="0"/>
              <a:t>https://foundation.zurb.com/templates.html.</a:t>
            </a:r>
          </a:p>
        </p:txBody>
      </p:sp>
      <p:sp>
        <p:nvSpPr>
          <p:cNvPr id="4" name="Foliennummernplatzhalter 3"/>
          <p:cNvSpPr>
            <a:spLocks noGrp="1"/>
          </p:cNvSpPr>
          <p:nvPr>
            <p:ph type="sldNum" sz="quarter" idx="10"/>
          </p:nvPr>
        </p:nvSpPr>
        <p:spPr/>
        <p:txBody>
          <a:bodyPr/>
          <a:lstStyle/>
          <a:p>
            <a:fld id="{B7BA9D85-5B28-4E82-A5DE-A308394DB913}" type="slidenum">
              <a:rPr lang="de-DE" smtClean="0"/>
              <a:t>152</a:t>
            </a:fld>
            <a:endParaRPr lang="de-DE" dirty="0"/>
          </a:p>
        </p:txBody>
      </p:sp>
    </p:spTree>
    <p:extLst>
      <p:ext uri="{BB962C8B-B14F-4D97-AF65-F5344CB8AC3E}">
        <p14:creationId xmlns:p14="http://schemas.microsoft.com/office/powerpoint/2010/main" val="39653819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eigenständige mobile Website wird beispielsweise über sogenannte Browserweichen realisiert: Für den PC wird www.meineseite.de geladen und für das mobile Gerät m.meineseite.de.</a:t>
            </a:r>
          </a:p>
          <a:p>
            <a:r>
              <a:rPr lang="de-DE" dirty="0"/>
              <a:t>Dabei handelt es sich nicht um responsive Seiten, sondern um eine für PC und eine andere, für mobile Geräte optimierte Seite.</a:t>
            </a:r>
          </a:p>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B7BA9D85-5B28-4E82-A5DE-A308394DB913}" type="slidenum">
              <a:rPr lang="de-DE" smtClean="0"/>
              <a:t>153</a:t>
            </a:fld>
            <a:endParaRPr lang="de-DE" dirty="0"/>
          </a:p>
        </p:txBody>
      </p:sp>
    </p:spTree>
    <p:extLst>
      <p:ext uri="{BB962C8B-B14F-4D97-AF65-F5344CB8AC3E}">
        <p14:creationId xmlns:p14="http://schemas.microsoft.com/office/powerpoint/2010/main" val="22722660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Vielfalt der internetfähigen Endgeräte nimmt stetig zu. Zu Desktop und Laptop kommen noch Smartphone, Tablet und Fernseher. Dadurch ergeben sich auch unzählige unterschiedliche Größenverhältnisse und Auflösungen.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Ranking der meistbenutzten internetfähigen Endgeräte sind Smartphones in den letzten Jahren rasant an die Spitze geschossen: 2017 waren bereits mehr als 50% der Endgeräte </a:t>
            </a:r>
            <a:r>
              <a:rPr lang="de-DE" i="1" dirty="0"/>
              <a:t>Mobiles </a:t>
            </a:r>
            <a:r>
              <a:rPr lang="de-DE" i="0" dirty="0"/>
              <a:t>(weltweit – in Österreich noch etwas weniger).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0" dirty="0"/>
              <a:t>Quelle: http://gs.statcounter.com/platform-market-share/desktop-mobile-tablet/worldwide</a:t>
            </a:r>
          </a:p>
          <a:p>
            <a:endParaRPr lang="de-DE" dirty="0"/>
          </a:p>
          <a:p>
            <a:r>
              <a:rPr lang="de-DE" dirty="0"/>
              <a:t>Bei Responsive Design geht es darum, dass Webseiten auf unterschiedlichen Ausgabegeräten gleich gut aussehen, unabhängig davon, ob es sich um ein kleines Smartphone oder einen hochauflösenden, riesigen Desktop handelt.</a:t>
            </a:r>
          </a:p>
          <a:p>
            <a:r>
              <a:rPr lang="de-DE" dirty="0"/>
              <a:t>Oft werden Seiten zunächst so designt, dass sie am Desktop gut aussehen; danach werden Anpassungen vorgenommen, damit sie auch auf kleinen Geräten gut lesbar/verwendbar bleiben. Dann spricht man von einem </a:t>
            </a:r>
            <a:r>
              <a:rPr lang="de-DE" i="1" dirty="0"/>
              <a:t>Desktop-First</a:t>
            </a:r>
            <a:r>
              <a:rPr lang="de-DE" dirty="0"/>
              <a:t>-Ansatz.</a:t>
            </a:r>
          </a:p>
          <a:p>
            <a:r>
              <a:rPr lang="de-DE" dirty="0"/>
              <a:t>In manchen Fällen wird auch der umgekehrte Weg gegangen: Schnäppchenseiten beispielsweise, deren Kunden zum Großteil über mobile Geräte einkaufen, optimieren die Seite zunächst für Smartphones – </a:t>
            </a:r>
            <a:r>
              <a:rPr lang="de-DE" i="1" dirty="0"/>
              <a:t>Mobile-First</a:t>
            </a:r>
            <a:r>
              <a:rPr lang="de-DE" dirty="0"/>
              <a:t>.</a:t>
            </a:r>
          </a:p>
          <a:p>
            <a:endParaRPr lang="de-DE" dirty="0"/>
          </a:p>
        </p:txBody>
      </p:sp>
      <p:sp>
        <p:nvSpPr>
          <p:cNvPr id="4" name="Foliennummernplatzhalter 3"/>
          <p:cNvSpPr>
            <a:spLocks noGrp="1"/>
          </p:cNvSpPr>
          <p:nvPr>
            <p:ph type="sldNum" sz="quarter" idx="10"/>
          </p:nvPr>
        </p:nvSpPr>
        <p:spPr/>
        <p:txBody>
          <a:bodyPr/>
          <a:lstStyle/>
          <a:p>
            <a:fld id="{B7BA9D85-5B28-4E82-A5DE-A308394DB913}" type="slidenum">
              <a:rPr lang="de-DE" smtClean="0"/>
              <a:t>155</a:t>
            </a:fld>
            <a:endParaRPr lang="de-DE" dirty="0"/>
          </a:p>
        </p:txBody>
      </p:sp>
    </p:spTree>
    <p:extLst>
      <p:ext uri="{BB962C8B-B14F-4D97-AF65-F5344CB8AC3E}">
        <p14:creationId xmlns:p14="http://schemas.microsoft.com/office/powerpoint/2010/main" val="386305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http://blog.ppedv.de/post/seitenstruktur-block-und-inline-elemente</a:t>
            </a:r>
          </a:p>
        </p:txBody>
      </p:sp>
      <p:sp>
        <p:nvSpPr>
          <p:cNvPr id="4" name="Foliennummernplatzhalter 3"/>
          <p:cNvSpPr>
            <a:spLocks noGrp="1"/>
          </p:cNvSpPr>
          <p:nvPr>
            <p:ph type="sldNum" sz="quarter" idx="5"/>
          </p:nvPr>
        </p:nvSpPr>
        <p:spPr/>
        <p:txBody>
          <a:bodyPr/>
          <a:lstStyle/>
          <a:p>
            <a:fld id="{6830D0FE-AF74-4FB3-A5AC-0FE84BBFBA7E}" type="slidenum">
              <a:rPr lang="de-DE" smtClean="0"/>
              <a:t>24</a:t>
            </a:fld>
            <a:endParaRPr lang="de-DE" dirty="0"/>
          </a:p>
        </p:txBody>
      </p:sp>
    </p:spTree>
    <p:extLst>
      <p:ext uri="{BB962C8B-B14F-4D97-AF65-F5344CB8AC3E}">
        <p14:creationId xmlns:p14="http://schemas.microsoft.com/office/powerpoint/2010/main" val="2938144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u="sng" dirty="0"/>
              <a:t>Vorteile</a:t>
            </a:r>
            <a:r>
              <a:rPr lang="de-DE" dirty="0"/>
              <a:t>:</a:t>
            </a:r>
          </a:p>
          <a:p>
            <a:pPr marL="171450" indent="-171450">
              <a:buFont typeface="Arial" panose="020B0604020202020204" pitchFamily="34" charset="0"/>
              <a:buChar char="•"/>
            </a:pPr>
            <a:r>
              <a:rPr lang="de-DE" dirty="0"/>
              <a:t>Konzentration auf das Wesentliche</a:t>
            </a:r>
          </a:p>
          <a:p>
            <a:pPr marL="171450" indent="-171450">
              <a:buFont typeface="Arial" panose="020B0604020202020204" pitchFamily="34" charset="0"/>
              <a:buChar char="•"/>
            </a:pPr>
            <a:r>
              <a:rPr lang="de-DE" dirty="0"/>
              <a:t>Funktioniert auch auf älteren Smartphones ohne MediaQuery-Unterstützung</a:t>
            </a:r>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Nachteile:</a:t>
            </a:r>
          </a:p>
          <a:p>
            <a:pPr marL="171450" indent="-171450">
              <a:buFont typeface="Arial" panose="020B0604020202020204" pitchFamily="34" charset="0"/>
              <a:buChar char="•"/>
            </a:pPr>
            <a:r>
              <a:rPr lang="de-DE" dirty="0"/>
              <a:t>Ohne </a:t>
            </a:r>
            <a:r>
              <a:rPr lang="de-DE" i="1" dirty="0"/>
              <a:t>max-width</a:t>
            </a:r>
            <a:r>
              <a:rPr lang="de-DE" dirty="0"/>
              <a:t>-Angabe wirkt eine solche Seite oft etwas verloren auf großen Bildschirmen</a:t>
            </a:r>
          </a:p>
          <a:p>
            <a:pPr marL="0" indent="0">
              <a:buFont typeface="Arial" panose="020B0604020202020204" pitchFamily="34" charset="0"/>
              <a:buNone/>
            </a:pPr>
            <a:endParaRPr lang="de-DE" dirty="0"/>
          </a:p>
          <a:p>
            <a:pPr marL="171450" indent="-171450">
              <a:buFontTx/>
              <a:buChar char="-"/>
            </a:pPr>
            <a:r>
              <a:rPr lang="de-DE" dirty="0"/>
              <a:t>Beispiel für eine Mobile-First-Seite: daydeal.ch</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B7BA9D85-5B28-4E82-A5DE-A308394DB913}" type="slidenum">
              <a:rPr lang="de-DE" smtClean="0"/>
              <a:t>156</a:t>
            </a:fld>
            <a:endParaRPr lang="de-DE" dirty="0"/>
          </a:p>
        </p:txBody>
      </p:sp>
    </p:spTree>
    <p:extLst>
      <p:ext uri="{BB962C8B-B14F-4D97-AF65-F5344CB8AC3E}">
        <p14:creationId xmlns:p14="http://schemas.microsoft.com/office/powerpoint/2010/main" val="25715508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u="sng" dirty="0"/>
              <a:t>Vorteil: </a:t>
            </a:r>
          </a:p>
          <a:p>
            <a:pPr marL="171450" indent="-171450">
              <a:buFont typeface="Arial" panose="020B0604020202020204" pitchFamily="34" charset="0"/>
              <a:buChar char="•"/>
            </a:pPr>
            <a:r>
              <a:rPr lang="de-DE" dirty="0"/>
              <a:t>Kommt der „normalen“ Webseitenentwicklung entgegen</a:t>
            </a:r>
          </a:p>
          <a:p>
            <a:pPr marL="0" indent="0">
              <a:buFont typeface="Arial" panose="020B0604020202020204" pitchFamily="34" charset="0"/>
              <a:buNone/>
            </a:pPr>
            <a:endParaRPr lang="de-DE" dirty="0"/>
          </a:p>
          <a:p>
            <a:pPr marL="0" indent="0">
              <a:buFont typeface="Arial" panose="020B0604020202020204" pitchFamily="34" charset="0"/>
              <a:buNone/>
            </a:pPr>
            <a:r>
              <a:rPr lang="de-DE" u="sng" dirty="0"/>
              <a:t>Nachteil:</a:t>
            </a:r>
          </a:p>
          <a:p>
            <a:pPr marL="171450" indent="-171450">
              <a:buFont typeface="Arial" panose="020B0604020202020204" pitchFamily="34" charset="0"/>
              <a:buChar char="•"/>
            </a:pPr>
            <a:r>
              <a:rPr lang="de-DE" dirty="0"/>
              <a:t>Eventuell zu viel Inhalt</a:t>
            </a:r>
          </a:p>
          <a:p>
            <a:pPr marL="171450" indent="-171450">
              <a:buFont typeface="Arial" panose="020B0604020202020204" pitchFamily="34" charset="0"/>
              <a:buChar char="•"/>
            </a:pPr>
            <a:r>
              <a:rPr lang="de-DE" dirty="0"/>
              <a:t>Eventuell überladene und unübersichtliche Darstellung auf </a:t>
            </a:r>
            <a:r>
              <a:rPr lang="de-DE" i="1" dirty="0"/>
              <a:t>Mobile-Devices</a:t>
            </a:r>
          </a:p>
        </p:txBody>
      </p:sp>
      <p:sp>
        <p:nvSpPr>
          <p:cNvPr id="4" name="Foliennummernplatzhalter 3"/>
          <p:cNvSpPr>
            <a:spLocks noGrp="1"/>
          </p:cNvSpPr>
          <p:nvPr>
            <p:ph type="sldNum" sz="quarter" idx="10"/>
          </p:nvPr>
        </p:nvSpPr>
        <p:spPr/>
        <p:txBody>
          <a:bodyPr/>
          <a:lstStyle/>
          <a:p>
            <a:fld id="{B7BA9D85-5B28-4E82-A5DE-A308394DB913}" type="slidenum">
              <a:rPr lang="de-DE" smtClean="0"/>
              <a:t>157</a:t>
            </a:fld>
            <a:endParaRPr lang="de-DE" dirty="0"/>
          </a:p>
        </p:txBody>
      </p:sp>
    </p:spTree>
    <p:extLst>
      <p:ext uri="{BB962C8B-B14F-4D97-AF65-F5344CB8AC3E}">
        <p14:creationId xmlns:p14="http://schemas.microsoft.com/office/powerpoint/2010/main" val="24225879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162</a:t>
            </a:fld>
            <a:endParaRPr lang="de-DE" dirty="0"/>
          </a:p>
        </p:txBody>
      </p:sp>
    </p:spTree>
    <p:extLst>
      <p:ext uri="{BB962C8B-B14F-4D97-AF65-F5344CB8AC3E}">
        <p14:creationId xmlns:p14="http://schemas.microsoft.com/office/powerpoint/2010/main" val="14444490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https://www.freecodecamp.org/news/the-state-of-css-2019-survey-results-are-live/</a:t>
            </a:r>
          </a:p>
          <a:p>
            <a:endParaRPr lang="de-DE" dirty="0"/>
          </a:p>
          <a:p>
            <a:endParaRPr lang="de-DE" dirty="0"/>
          </a:p>
        </p:txBody>
      </p:sp>
      <p:sp>
        <p:nvSpPr>
          <p:cNvPr id="4" name="Foliennummernplatzhalter 3"/>
          <p:cNvSpPr>
            <a:spLocks noGrp="1"/>
          </p:cNvSpPr>
          <p:nvPr>
            <p:ph type="sldNum" sz="quarter" idx="5"/>
          </p:nvPr>
        </p:nvSpPr>
        <p:spPr/>
        <p:txBody>
          <a:bodyPr/>
          <a:lstStyle/>
          <a:p>
            <a:fld id="{6830D0FE-AF74-4FB3-A5AC-0FE84BBFBA7E}" type="slidenum">
              <a:rPr lang="de-DE" smtClean="0"/>
              <a:t>172</a:t>
            </a:fld>
            <a:endParaRPr lang="de-DE" dirty="0"/>
          </a:p>
        </p:txBody>
      </p:sp>
    </p:spTree>
    <p:extLst>
      <p:ext uri="{BB962C8B-B14F-4D97-AF65-F5344CB8AC3E}">
        <p14:creationId xmlns:p14="http://schemas.microsoft.com/office/powerpoint/2010/main" val="2321350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atin typeface="+mn-lt"/>
              </a:defRPr>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23449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60611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dirty="0"/>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dirty="0"/>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tIns="360000" anchor="ctr" anchorCtr="0"/>
          <a:lstStyle>
            <a:lvl1pPr>
              <a:defRPr>
                <a:latin typeface="+mn-lt"/>
              </a:defRPr>
            </a:lvl1pPr>
          </a:lstStyle>
          <a:p>
            <a:r>
              <a:rPr lang="de-DE" dirty="0"/>
              <a:t>Titelmasterformat durch Klicken bearbeiten</a:t>
            </a:r>
          </a:p>
        </p:txBody>
      </p:sp>
      <p:sp>
        <p:nvSpPr>
          <p:cNvPr id="3" name="Inhaltsplatzhalter 2"/>
          <p:cNvSpPr>
            <a:spLocks noGrp="1"/>
          </p:cNvSpPr>
          <p:nvPr>
            <p:ph idx="1"/>
          </p:nvPr>
        </p:nvSpPr>
        <p:spPr/>
        <p:txBody>
          <a:bodyPr numCol="1"/>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atin typeface="+mn-lt"/>
              </a:defRPr>
            </a:lvl1pPr>
          </a:lstStyle>
          <a:p>
            <a:r>
              <a:rPr lang="de-DE" dirty="0"/>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dirty="0"/>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53596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45540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dirty="0"/>
          </a:p>
        </p:txBody>
      </p:sp>
    </p:spTree>
    <p:extLst>
      <p:ext uri="{BB962C8B-B14F-4D97-AF65-F5344CB8AC3E}">
        <p14:creationId xmlns:p14="http://schemas.microsoft.com/office/powerpoint/2010/main" val="391659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dirty="0"/>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slide" Target="slide21.xml"/><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slide" Target="slide37.xml"/><Relationship Id="rId47" Type="http://schemas.openxmlformats.org/officeDocument/2006/relationships/slide" Target="slide62.xml"/><Relationship Id="rId50" Type="http://schemas.openxmlformats.org/officeDocument/2006/relationships/slide" Target="slide80.xml"/><Relationship Id="rId55" Type="http://schemas.openxmlformats.org/officeDocument/2006/relationships/slide" Target="slide96.xml"/><Relationship Id="rId63" Type="http://schemas.openxmlformats.org/officeDocument/2006/relationships/slide" Target="slide144.xml"/><Relationship Id="rId68" Type="http://schemas.openxmlformats.org/officeDocument/2006/relationships/slide" Target="slide167.xml"/><Relationship Id="rId7" Type="http://schemas.openxmlformats.org/officeDocument/2006/relationships/image" Target="../media/image7.png"/><Relationship Id="rId71" Type="http://schemas.openxmlformats.org/officeDocument/2006/relationships/slide" Target="slide170.xml"/><Relationship Id="rId2" Type="http://schemas.openxmlformats.org/officeDocument/2006/relationships/image" Target="../media/image2.png"/><Relationship Id="rId16" Type="http://schemas.openxmlformats.org/officeDocument/2006/relationships/image" Target="../media/image16.png"/><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slide" Target="slide2.xml"/><Relationship Id="rId40" Type="http://schemas.openxmlformats.org/officeDocument/2006/relationships/slide" Target="slide23.xml"/><Relationship Id="rId45" Type="http://schemas.openxmlformats.org/officeDocument/2006/relationships/slide" Target="slide50.xml"/><Relationship Id="rId53" Type="http://schemas.openxmlformats.org/officeDocument/2006/relationships/slide" Target="slide91.xml"/><Relationship Id="rId58" Type="http://schemas.openxmlformats.org/officeDocument/2006/relationships/slide" Target="slide116.xml"/><Relationship Id="rId66" Type="http://schemas.openxmlformats.org/officeDocument/2006/relationships/slide" Target="slide163.xml"/><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slide" Target="slide71.xml"/><Relationship Id="rId57" Type="http://schemas.openxmlformats.org/officeDocument/2006/relationships/slide" Target="slide107.xml"/><Relationship Id="rId61" Type="http://schemas.openxmlformats.org/officeDocument/2006/relationships/slide" Target="slide129.xml"/><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slide" Target="slide45.xml"/><Relationship Id="rId52" Type="http://schemas.openxmlformats.org/officeDocument/2006/relationships/slide" Target="slide88.xml"/><Relationship Id="rId60" Type="http://schemas.openxmlformats.org/officeDocument/2006/relationships/slide" Target="slide126.xml"/><Relationship Id="rId65" Type="http://schemas.openxmlformats.org/officeDocument/2006/relationships/slide" Target="slide161.xm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slide" Target="slide42.xml"/><Relationship Id="rId48" Type="http://schemas.openxmlformats.org/officeDocument/2006/relationships/slide" Target="slide68.xml"/><Relationship Id="rId56" Type="http://schemas.openxmlformats.org/officeDocument/2006/relationships/slide" Target="slide104.xml"/><Relationship Id="rId64" Type="http://schemas.openxmlformats.org/officeDocument/2006/relationships/slide" Target="slide148.xml"/><Relationship Id="rId69" Type="http://schemas.openxmlformats.org/officeDocument/2006/relationships/slide" Target="slide168.xml"/><Relationship Id="rId8" Type="http://schemas.openxmlformats.org/officeDocument/2006/relationships/image" Target="../media/image8.png"/><Relationship Id="rId51" Type="http://schemas.openxmlformats.org/officeDocument/2006/relationships/slide" Target="slide84.xml"/><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slide" Target="slide9.xml"/><Relationship Id="rId46" Type="http://schemas.openxmlformats.org/officeDocument/2006/relationships/slide" Target="slide60.xml"/><Relationship Id="rId59" Type="http://schemas.openxmlformats.org/officeDocument/2006/relationships/slide" Target="slide119.xml"/><Relationship Id="rId67" Type="http://schemas.openxmlformats.org/officeDocument/2006/relationships/slide" Target="slide165.xml"/><Relationship Id="rId20" Type="http://schemas.openxmlformats.org/officeDocument/2006/relationships/image" Target="../media/image20.png"/><Relationship Id="rId41" Type="http://schemas.openxmlformats.org/officeDocument/2006/relationships/slide" Target="slide31.xml"/><Relationship Id="rId54" Type="http://schemas.openxmlformats.org/officeDocument/2006/relationships/slide" Target="slide94.xml"/><Relationship Id="rId62" Type="http://schemas.openxmlformats.org/officeDocument/2006/relationships/slide" Target="slide139.xml"/><Relationship Id="rId70" Type="http://schemas.openxmlformats.org/officeDocument/2006/relationships/slide" Target="slide16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hyperlink" Target="https://www.cssfontstack.com/"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hyperlink" Target="https://www.w3schools.com/cssref/css_websafe_fonts.asp" TargetMode="External"/><Relationship Id="rId4" Type="http://schemas.openxmlformats.org/officeDocument/2006/relationships/hyperlink" Target="https://www.cssfontstack.com/Web-Fonts"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1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s://codepen.io/vadzim/pen/eENNaZ" TargetMode="External"/><Relationship Id="rId2" Type="http://schemas.openxmlformats.org/officeDocument/2006/relationships/hyperlink" Target="https://codepen.io/fch/pen/vmqBpa"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52.svg"/></Relationships>
</file>

<file path=ppt/slides/_rels/slide146.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3.png"/><Relationship Id="rId7" Type="http://schemas.openxmlformats.org/officeDocument/2006/relationships/image" Target="../media/image55.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4.svg"/></Relationships>
</file>

<file path=ppt/slides/_rels/slide147.xml.rels><?xml version="1.0" encoding="UTF-8" standalone="yes"?>
<Relationships xmlns="http://schemas.openxmlformats.org/package/2006/relationships"><Relationship Id="rId2" Type="http://schemas.openxmlformats.org/officeDocument/2006/relationships/hyperlink" Target="http://subtlepatterns.com/"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http://www.liquidapsive.com/"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hyperlink" Target="https://www.awwwards.com/" TargetMode="External"/><Relationship Id="rId7" Type="http://schemas.openxmlformats.org/officeDocument/2006/relationships/image" Target="../media/image59.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hyperlink" Target="https://fonts.google.com/" TargetMode="Externa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svg"/><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svg"/><Relationship Id="rId9" Type="http://schemas.openxmlformats.org/officeDocument/2006/relationships/image" Target="../media/image67.svg"/></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https://masonry.desandro.com/"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hyperlink" Target="https://www.w3schools.com/cssref/css_entities.asp"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hyperlink" Target="https://quirks.spec.whatwg.org/"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3" Type="http://schemas.openxmlformats.org/officeDocument/2006/relationships/hyperlink" Target="https://hacks.mozilla.org/2019/06/css-scroll-snap-updated-in-firefox-68/?utm_source=dev-newsletter&amp;utm_medium=email&amp;utm_campaign=june20-2019&amp;utm_content=viewsource" TargetMode="External"/><Relationship Id="rId2" Type="http://schemas.openxmlformats.org/officeDocument/2006/relationships/hyperlink" Target="https://www.w3.org/TR/css-scroll-snap-1/"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3" Type="http://schemas.openxmlformats.org/officeDocument/2006/relationships/hyperlink" Target="https://github.com/w3c/csswg-drafts/issues" TargetMode="External"/><Relationship Id="rId2" Type="http://schemas.openxmlformats.org/officeDocument/2006/relationships/hyperlink" Target="https://www.w3.org/Style/CSS/Tracker/issues"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spritecow.com/" TargetMode="External"/><Relationship Id="rId2" Type="http://schemas.openxmlformats.org/officeDocument/2006/relationships/hyperlink" Target="http://bennettfeely.com/clipp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w3schools.com/cssref/css_units.as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w3schools.com/css/css_align.as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codepen.io/ananyaneogi/pen/NZmLQQ"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w3schools.com/cssref/css_selectors.asp"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hyperlink" Target="https://www.w3schools.com/cssref/css_functions.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paletton.com/" TargetMode="External"/><Relationship Id="rId7" Type="http://schemas.openxmlformats.org/officeDocument/2006/relationships/hyperlink" Target="https://www.w3schools.com/cssref/css_colors_legal.asp" TargetMode="External"/><Relationship Id="rId2" Type="http://schemas.openxmlformats.org/officeDocument/2006/relationships/hyperlink" Target="https://www.canva.com/learn/100-color-combinations/" TargetMode="External"/><Relationship Id="rId1" Type="http://schemas.openxmlformats.org/officeDocument/2006/relationships/slideLayout" Target="../slideLayouts/slideLayout2.xml"/><Relationship Id="rId6" Type="http://schemas.openxmlformats.org/officeDocument/2006/relationships/hyperlink" Target="https://www.w3schools.com/cssref/css_colors.asp" TargetMode="External"/><Relationship Id="rId5" Type="http://schemas.openxmlformats.org/officeDocument/2006/relationships/hyperlink" Target="http://hslpicker.com/" TargetMode="External"/><Relationship Id="rId4" Type="http://schemas.openxmlformats.org/officeDocument/2006/relationships/hyperlink" Target="https://color.adobe.com/"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s://codepen.io/jaymierosen/pen/KZweop"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www.hexcolortool.com/"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cssref/default.asp" TargetMode="External"/><Relationship Id="rId7" Type="http://schemas.openxmlformats.org/officeDocument/2006/relationships/hyperlink" Target="https://www.w3schools.com/cssref/css3_browsersupport.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caniuse.com/" TargetMode="External"/><Relationship Id="rId5" Type="http://schemas.openxmlformats.org/officeDocument/2006/relationships/hyperlink" Target="https://developer.mozilla.org/en-US/docs/Web/CSS" TargetMode="External"/><Relationship Id="rId4" Type="http://schemas.openxmlformats.org/officeDocument/2006/relationships/hyperlink" Target="https://www.w3schools.com/cssref/css_default_values.asp"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hyperlink" Target="https://www.w3schools.com/cssref/css_animatable.as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codepen.io/Manoz/pen/pydxK" TargetMode="External"/><Relationship Id="rId2" Type="http://schemas.openxmlformats.org/officeDocument/2006/relationships/hyperlink" Target="https://codepen.io/chriswrightdesign/pen/cman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Zusammenfassungszoom 4">
                <a:extLst>
                  <a:ext uri="{FF2B5EF4-FFF2-40B4-BE49-F238E27FC236}">
                    <a16:creationId xmlns:a16="http://schemas.microsoft.com/office/drawing/2014/main" id="{90486A7D-D524-4CB6-8129-91E17AD58472}"/>
                  </a:ext>
                </a:extLst>
              </p:cNvPr>
              <p:cNvGraphicFramePr>
                <a:graphicFrameLocks noChangeAspect="1"/>
              </p:cNvGraphicFramePr>
              <p:nvPr>
                <p:extLst>
                  <p:ext uri="{D42A27DB-BD31-4B8C-83A1-F6EECF244321}">
                    <p14:modId xmlns:p14="http://schemas.microsoft.com/office/powerpoint/2010/main" val="1765481725"/>
                  </p:ext>
                </p:extLst>
              </p:nvPr>
            </p:nvGraphicFramePr>
            <p:xfrm>
              <a:off x="0" y="457200"/>
              <a:ext cx="12192000" cy="6400800"/>
            </p:xfrm>
            <a:graphic>
              <a:graphicData uri="http://schemas.microsoft.com/office/powerpoint/2016/summaryzoom">
                <psuz:summaryZm>
                  <psuz:summaryZmObj sectionId="{8C67F011-E153-4B48-B9EC-445C00F92C25}">
                    <psuz:zmPr id="{528D45BE-6B2A-44DB-BD01-A4E394BE99AD}" transitionDur="1000">
                      <p166:blipFill xmlns:p166="http://schemas.microsoft.com/office/powerpoint/2016/6/main">
                        <a:blip r:embed="rId2"/>
                        <a:stretch>
                          <a:fillRect/>
                        </a:stretch>
                      </p166:blipFill>
                      <p166:spPr xmlns:p166="http://schemas.microsoft.com/office/powerpoint/2016/6/main">
                        <a:xfrm>
                          <a:off x="815340" y="160020"/>
                          <a:ext cx="1706880" cy="960120"/>
                        </a:xfrm>
                        <a:prstGeom prst="rect">
                          <a:avLst/>
                        </a:prstGeom>
                        <a:ln w="3175">
                          <a:solidFill>
                            <a:prstClr val="ltGray"/>
                          </a:solidFill>
                        </a:ln>
                      </p166:spPr>
                    </psuz:zmPr>
                  </psuz:summaryZmObj>
                  <psuz:summaryZmObj sectionId="{6E42EC2C-FE2F-4B09-B868-42BA45EDDEE7}">
                    <psuz:zmPr id="{7081EAE1-BB44-4AC6-83C2-DBFAA73ADD22}" transitionDur="1000">
                      <p166:blipFill xmlns:p166="http://schemas.microsoft.com/office/powerpoint/2016/6/main">
                        <a:blip r:embed="rId3"/>
                        <a:stretch>
                          <a:fillRect/>
                        </a:stretch>
                      </p166:blipFill>
                      <p166:spPr xmlns:p166="http://schemas.microsoft.com/office/powerpoint/2016/6/main">
                        <a:xfrm>
                          <a:off x="2586228" y="160020"/>
                          <a:ext cx="1706880" cy="960120"/>
                        </a:xfrm>
                        <a:prstGeom prst="rect">
                          <a:avLst/>
                        </a:prstGeom>
                        <a:ln w="3175">
                          <a:solidFill>
                            <a:prstClr val="ltGray"/>
                          </a:solidFill>
                        </a:ln>
                      </p166:spPr>
                    </psuz:zmPr>
                  </psuz:summaryZmObj>
                  <psuz:summaryZmObj sectionId="{256D3721-D0CF-4124-91AC-41B028B95238}">
                    <psuz:zmPr id="{7C89C41F-D0BC-48AA-9691-E8AFBA02C80A}" transitionDur="1000">
                      <p166:blipFill xmlns:p166="http://schemas.microsoft.com/office/powerpoint/2016/6/main">
                        <a:blip r:embed="rId4"/>
                        <a:stretch>
                          <a:fillRect/>
                        </a:stretch>
                      </p166:blipFill>
                      <p166:spPr xmlns:p166="http://schemas.microsoft.com/office/powerpoint/2016/6/main">
                        <a:xfrm>
                          <a:off x="4357116" y="160020"/>
                          <a:ext cx="1706880" cy="960120"/>
                        </a:xfrm>
                        <a:prstGeom prst="rect">
                          <a:avLst/>
                        </a:prstGeom>
                        <a:ln w="3175">
                          <a:solidFill>
                            <a:prstClr val="ltGray"/>
                          </a:solidFill>
                        </a:ln>
                      </p166:spPr>
                    </psuz:zmPr>
                  </psuz:summaryZmObj>
                  <psuz:summaryZmObj sectionId="{5BF9D9A9-3194-451F-9E6E-A148AE3EE568}">
                    <psuz:zmPr id="{531ED2F4-F12A-4026-903A-FE215E77F6C7}" transitionDur="1000">
                      <p166:blipFill xmlns:p166="http://schemas.microsoft.com/office/powerpoint/2016/6/main">
                        <a:blip r:embed="rId5"/>
                        <a:stretch>
                          <a:fillRect/>
                        </a:stretch>
                      </p166:blipFill>
                      <p166:spPr xmlns:p166="http://schemas.microsoft.com/office/powerpoint/2016/6/main">
                        <a:xfrm>
                          <a:off x="6128004" y="160020"/>
                          <a:ext cx="1706880" cy="960120"/>
                        </a:xfrm>
                        <a:prstGeom prst="rect">
                          <a:avLst/>
                        </a:prstGeom>
                        <a:ln w="3175">
                          <a:solidFill>
                            <a:prstClr val="ltGray"/>
                          </a:solidFill>
                        </a:ln>
                      </p166:spPr>
                    </psuz:zmPr>
                  </psuz:summaryZmObj>
                  <psuz:summaryZmObj sectionId="{3AD00F07-0E1A-4B3A-A70C-E16C4B3F7A6D}">
                    <psuz:zmPr id="{8978DEF0-E467-46AE-87BD-E6C18044B109}" transitionDur="1000">
                      <p166:blipFill xmlns:p166="http://schemas.microsoft.com/office/powerpoint/2016/6/main">
                        <a:blip r:embed="rId6"/>
                        <a:stretch>
                          <a:fillRect/>
                        </a:stretch>
                      </p166:blipFill>
                      <p166:spPr xmlns:p166="http://schemas.microsoft.com/office/powerpoint/2016/6/main">
                        <a:xfrm>
                          <a:off x="7898892" y="160020"/>
                          <a:ext cx="1706880" cy="960120"/>
                        </a:xfrm>
                        <a:prstGeom prst="rect">
                          <a:avLst/>
                        </a:prstGeom>
                        <a:ln w="3175">
                          <a:solidFill>
                            <a:prstClr val="ltGray"/>
                          </a:solidFill>
                        </a:ln>
                      </p166:spPr>
                    </psuz:zmPr>
                  </psuz:summaryZmObj>
                  <psuz:summaryZmObj sectionId="{D50A6B64-7E26-499E-8C36-435B3D97185E}">
                    <psuz:zmPr id="{FE9E4530-7A22-4363-BC62-7BF38986DD83}" transitionDur="1000">
                      <p166:blipFill xmlns:p166="http://schemas.microsoft.com/office/powerpoint/2016/6/main">
                        <a:blip r:embed="rId7"/>
                        <a:stretch>
                          <a:fillRect/>
                        </a:stretch>
                      </p166:blipFill>
                      <p166:spPr xmlns:p166="http://schemas.microsoft.com/office/powerpoint/2016/6/main">
                        <a:xfrm>
                          <a:off x="9669780" y="160020"/>
                          <a:ext cx="1706880" cy="960120"/>
                        </a:xfrm>
                        <a:prstGeom prst="rect">
                          <a:avLst/>
                        </a:prstGeom>
                        <a:ln w="3175">
                          <a:solidFill>
                            <a:prstClr val="ltGray"/>
                          </a:solidFill>
                        </a:ln>
                      </p166:spPr>
                    </psuz:zmPr>
                  </psuz:summaryZmObj>
                  <psuz:summaryZmObj sectionId="{4B136342-B73D-4035-AABB-F5922B9868F7}">
                    <psuz:zmPr id="{5C641BC9-0253-4AF9-9E19-AF9F5AF02543}" transitionDur="1000">
                      <p166:blipFill xmlns:p166="http://schemas.microsoft.com/office/powerpoint/2016/6/main">
                        <a:blip r:embed="rId8"/>
                        <a:stretch>
                          <a:fillRect/>
                        </a:stretch>
                      </p166:blipFill>
                      <p166:spPr xmlns:p166="http://schemas.microsoft.com/office/powerpoint/2016/6/main">
                        <a:xfrm>
                          <a:off x="815340" y="1184148"/>
                          <a:ext cx="1706880" cy="960120"/>
                        </a:xfrm>
                        <a:prstGeom prst="rect">
                          <a:avLst/>
                        </a:prstGeom>
                        <a:ln w="3175">
                          <a:solidFill>
                            <a:prstClr val="ltGray"/>
                          </a:solidFill>
                        </a:ln>
                      </p166:spPr>
                    </psuz:zmPr>
                  </psuz:summaryZmObj>
                  <psuz:summaryZmObj sectionId="{917BE67E-9B1A-48E4-AA4D-4DC686FFAF8B}">
                    <psuz:zmPr id="{E9FCBAB4-E820-48E7-931D-C618A103A0CD}" transitionDur="1000">
                      <p166:blipFill xmlns:p166="http://schemas.microsoft.com/office/powerpoint/2016/6/main">
                        <a:blip r:embed="rId9"/>
                        <a:stretch>
                          <a:fillRect/>
                        </a:stretch>
                      </p166:blipFill>
                      <p166:spPr xmlns:p166="http://schemas.microsoft.com/office/powerpoint/2016/6/main">
                        <a:xfrm>
                          <a:off x="2586228" y="1184148"/>
                          <a:ext cx="1706880" cy="960120"/>
                        </a:xfrm>
                        <a:prstGeom prst="rect">
                          <a:avLst/>
                        </a:prstGeom>
                        <a:ln w="3175">
                          <a:solidFill>
                            <a:prstClr val="ltGray"/>
                          </a:solidFill>
                        </a:ln>
                      </p166:spPr>
                    </psuz:zmPr>
                  </psuz:summaryZmObj>
                  <psuz:summaryZmObj sectionId="{9934C9DB-97AF-4583-A78F-C60A70EE4675}">
                    <psuz:zmPr id="{1334500D-5226-4E81-998B-3044AC853CFD}" transitionDur="1000">
                      <p166:blipFill xmlns:p166="http://schemas.microsoft.com/office/powerpoint/2016/6/main">
                        <a:blip r:embed="rId10"/>
                        <a:stretch>
                          <a:fillRect/>
                        </a:stretch>
                      </p166:blipFill>
                      <p166:spPr xmlns:p166="http://schemas.microsoft.com/office/powerpoint/2016/6/main">
                        <a:xfrm>
                          <a:off x="4357116" y="1184148"/>
                          <a:ext cx="1706880" cy="960120"/>
                        </a:xfrm>
                        <a:prstGeom prst="rect">
                          <a:avLst/>
                        </a:prstGeom>
                        <a:ln w="3175">
                          <a:solidFill>
                            <a:prstClr val="ltGray"/>
                          </a:solidFill>
                        </a:ln>
                      </p166:spPr>
                    </psuz:zmPr>
                  </psuz:summaryZmObj>
                  <psuz:summaryZmObj sectionId="{B8AF9FAF-E6F1-4884-9ECC-0E5CC8F59AE6}">
                    <psuz:zmPr id="{2AD274E2-4FD8-46C1-9BC6-C093D461F9F6}" transitionDur="1000">
                      <p166:blipFill xmlns:p166="http://schemas.microsoft.com/office/powerpoint/2016/6/main">
                        <a:blip r:embed="rId11"/>
                        <a:stretch>
                          <a:fillRect/>
                        </a:stretch>
                      </p166:blipFill>
                      <p166:spPr xmlns:p166="http://schemas.microsoft.com/office/powerpoint/2016/6/main">
                        <a:xfrm>
                          <a:off x="6128004" y="1184148"/>
                          <a:ext cx="1706880" cy="960120"/>
                        </a:xfrm>
                        <a:prstGeom prst="rect">
                          <a:avLst/>
                        </a:prstGeom>
                        <a:ln w="3175">
                          <a:solidFill>
                            <a:prstClr val="ltGray"/>
                          </a:solidFill>
                        </a:ln>
                      </p166:spPr>
                    </psuz:zmPr>
                  </psuz:summaryZmObj>
                  <psuz:summaryZmObj sectionId="{1E031DC6-D859-44A6-A86C-6950D5B5D3FC}">
                    <psuz:zmPr id="{B06E39BD-611B-4976-8825-F79C1C723B9E}" transitionDur="1000">
                      <p166:blipFill xmlns:p166="http://schemas.microsoft.com/office/powerpoint/2016/6/main">
                        <a:blip r:embed="rId12"/>
                        <a:stretch>
                          <a:fillRect/>
                        </a:stretch>
                      </p166:blipFill>
                      <p166:spPr xmlns:p166="http://schemas.microsoft.com/office/powerpoint/2016/6/main">
                        <a:xfrm>
                          <a:off x="7898892" y="1184148"/>
                          <a:ext cx="1706880" cy="960120"/>
                        </a:xfrm>
                        <a:prstGeom prst="rect">
                          <a:avLst/>
                        </a:prstGeom>
                        <a:ln w="3175">
                          <a:solidFill>
                            <a:prstClr val="ltGray"/>
                          </a:solidFill>
                        </a:ln>
                      </p166:spPr>
                    </psuz:zmPr>
                  </psuz:summaryZmObj>
                  <psuz:summaryZmObj sectionId="{5574F84E-8010-4963-BD39-3EBC3894047E}">
                    <psuz:zmPr id="{C7BEE214-9BC9-4876-AFC7-26A56048E86F}" transitionDur="1000">
                      <p166:blipFill xmlns:p166="http://schemas.microsoft.com/office/powerpoint/2016/6/main">
                        <a:blip r:embed="rId13"/>
                        <a:stretch>
                          <a:fillRect/>
                        </a:stretch>
                      </p166:blipFill>
                      <p166:spPr xmlns:p166="http://schemas.microsoft.com/office/powerpoint/2016/6/main">
                        <a:xfrm>
                          <a:off x="9669780" y="1184148"/>
                          <a:ext cx="1706880" cy="960120"/>
                        </a:xfrm>
                        <a:prstGeom prst="rect">
                          <a:avLst/>
                        </a:prstGeom>
                        <a:ln w="3175">
                          <a:solidFill>
                            <a:prstClr val="ltGray"/>
                          </a:solidFill>
                        </a:ln>
                      </p166:spPr>
                    </psuz:zmPr>
                  </psuz:summaryZmObj>
                  <psuz:summaryZmObj sectionId="{4590D5B9-E662-4D22-ACD5-1C8957BD68D7}">
                    <psuz:zmPr id="{72A244E8-6D7C-4A14-B613-7E396F380331}" transitionDur="1000">
                      <p166:blipFill xmlns:p166="http://schemas.microsoft.com/office/powerpoint/2016/6/main">
                        <a:blip r:embed="rId14"/>
                        <a:stretch>
                          <a:fillRect/>
                        </a:stretch>
                      </p166:blipFill>
                      <p166:spPr xmlns:p166="http://schemas.microsoft.com/office/powerpoint/2016/6/main">
                        <a:xfrm>
                          <a:off x="815340" y="2208276"/>
                          <a:ext cx="1706880" cy="960120"/>
                        </a:xfrm>
                        <a:prstGeom prst="rect">
                          <a:avLst/>
                        </a:prstGeom>
                        <a:ln w="3175">
                          <a:solidFill>
                            <a:prstClr val="ltGray"/>
                          </a:solidFill>
                        </a:ln>
                      </p166:spPr>
                    </psuz:zmPr>
                  </psuz:summaryZmObj>
                  <psuz:summaryZmObj sectionId="{6D153480-41A9-4A6D-8BFA-8415E93440BE}">
                    <psuz:zmPr id="{A6C8FE3C-001C-4D49-B5BF-A9576FAA823E}" transitionDur="1000">
                      <p166:blipFill xmlns:p166="http://schemas.microsoft.com/office/powerpoint/2016/6/main">
                        <a:blip r:embed="rId15"/>
                        <a:stretch>
                          <a:fillRect/>
                        </a:stretch>
                      </p166:blipFill>
                      <p166:spPr xmlns:p166="http://schemas.microsoft.com/office/powerpoint/2016/6/main">
                        <a:xfrm>
                          <a:off x="2586228" y="2208276"/>
                          <a:ext cx="1706880" cy="960120"/>
                        </a:xfrm>
                        <a:prstGeom prst="rect">
                          <a:avLst/>
                        </a:prstGeom>
                        <a:ln w="3175">
                          <a:solidFill>
                            <a:prstClr val="ltGray"/>
                          </a:solidFill>
                        </a:ln>
                      </p166:spPr>
                    </psuz:zmPr>
                  </psuz:summaryZmObj>
                  <psuz:summaryZmObj sectionId="{1E38B3B9-F2F4-44C4-A7CC-8109BAA69DD6}">
                    <psuz:zmPr id="{C64E90DE-0736-40D8-B053-DFC6AFEBC1E2}" transitionDur="1000">
                      <p166:blipFill xmlns:p166="http://schemas.microsoft.com/office/powerpoint/2016/6/main">
                        <a:blip r:embed="rId16"/>
                        <a:stretch>
                          <a:fillRect/>
                        </a:stretch>
                      </p166:blipFill>
                      <p166:spPr xmlns:p166="http://schemas.microsoft.com/office/powerpoint/2016/6/main">
                        <a:xfrm>
                          <a:off x="4357116" y="2208276"/>
                          <a:ext cx="1706880" cy="960120"/>
                        </a:xfrm>
                        <a:prstGeom prst="rect">
                          <a:avLst/>
                        </a:prstGeom>
                        <a:ln w="3175">
                          <a:solidFill>
                            <a:prstClr val="ltGray"/>
                          </a:solidFill>
                        </a:ln>
                      </p166:spPr>
                    </psuz:zmPr>
                  </psuz:summaryZmObj>
                  <psuz:summaryZmObj sectionId="{8FC2A82F-870E-4F8A-9D89-229551EA7125}">
                    <psuz:zmPr id="{F9EE186C-5B77-48ED-B64E-258D257DA024}" transitionDur="1000">
                      <p166:blipFill xmlns:p166="http://schemas.microsoft.com/office/powerpoint/2016/6/main">
                        <a:blip r:embed="rId17"/>
                        <a:stretch>
                          <a:fillRect/>
                        </a:stretch>
                      </p166:blipFill>
                      <p166:spPr xmlns:p166="http://schemas.microsoft.com/office/powerpoint/2016/6/main">
                        <a:xfrm>
                          <a:off x="6128004" y="2208276"/>
                          <a:ext cx="1706880" cy="960120"/>
                        </a:xfrm>
                        <a:prstGeom prst="rect">
                          <a:avLst/>
                        </a:prstGeom>
                        <a:ln w="3175">
                          <a:solidFill>
                            <a:prstClr val="ltGray"/>
                          </a:solidFill>
                        </a:ln>
                      </p166:spPr>
                    </psuz:zmPr>
                  </psuz:summaryZmObj>
                  <psuz:summaryZmObj sectionId="{C859DF5C-CBBB-4743-BCCA-777A961D7D13}">
                    <psuz:zmPr id="{B60135B9-49E4-47BE-8C64-2EA178716D8F}" transitionDur="1000">
                      <p166:blipFill xmlns:p166="http://schemas.microsoft.com/office/powerpoint/2016/6/main">
                        <a:blip r:embed="rId18"/>
                        <a:stretch>
                          <a:fillRect/>
                        </a:stretch>
                      </p166:blipFill>
                      <p166:spPr xmlns:p166="http://schemas.microsoft.com/office/powerpoint/2016/6/main">
                        <a:xfrm>
                          <a:off x="7898892" y="2208276"/>
                          <a:ext cx="1706880" cy="960120"/>
                        </a:xfrm>
                        <a:prstGeom prst="rect">
                          <a:avLst/>
                        </a:prstGeom>
                        <a:ln w="3175">
                          <a:solidFill>
                            <a:prstClr val="ltGray"/>
                          </a:solidFill>
                        </a:ln>
                      </p166:spPr>
                    </psuz:zmPr>
                  </psuz:summaryZmObj>
                  <psuz:summaryZmObj sectionId="{C6D4D3E5-9A1D-454E-A397-35F532E0EA0D}">
                    <psuz:zmPr id="{7145F527-4F89-4290-8731-0B4CE4A531E9}" transitionDur="1000">
                      <p166:blipFill xmlns:p166="http://schemas.microsoft.com/office/powerpoint/2016/6/main">
                        <a:blip r:embed="rId19"/>
                        <a:stretch>
                          <a:fillRect/>
                        </a:stretch>
                      </p166:blipFill>
                      <p166:spPr xmlns:p166="http://schemas.microsoft.com/office/powerpoint/2016/6/main">
                        <a:xfrm>
                          <a:off x="9669780" y="2208276"/>
                          <a:ext cx="1706880" cy="960120"/>
                        </a:xfrm>
                        <a:prstGeom prst="rect">
                          <a:avLst/>
                        </a:prstGeom>
                        <a:ln w="3175">
                          <a:solidFill>
                            <a:prstClr val="ltGray"/>
                          </a:solidFill>
                        </a:ln>
                      </p166:spPr>
                    </psuz:zmPr>
                  </psuz:summaryZmObj>
                  <psuz:summaryZmObj sectionId="{C9C1D179-5A1F-4AD1-9700-12974D3CF04D}">
                    <psuz:zmPr id="{2CA331C3-A7CE-432D-ABCC-30583F5F1753}" transitionDur="1000">
                      <p166:blipFill xmlns:p166="http://schemas.microsoft.com/office/powerpoint/2016/6/main">
                        <a:blip r:embed="rId20"/>
                        <a:stretch>
                          <a:fillRect/>
                        </a:stretch>
                      </p166:blipFill>
                      <p166:spPr xmlns:p166="http://schemas.microsoft.com/office/powerpoint/2016/6/main">
                        <a:xfrm>
                          <a:off x="815340" y="3232404"/>
                          <a:ext cx="1706880" cy="960120"/>
                        </a:xfrm>
                        <a:prstGeom prst="rect">
                          <a:avLst/>
                        </a:prstGeom>
                        <a:ln w="3175">
                          <a:solidFill>
                            <a:prstClr val="ltGray"/>
                          </a:solidFill>
                        </a:ln>
                      </p166:spPr>
                    </psuz:zmPr>
                  </psuz:summaryZmObj>
                  <psuz:summaryZmObj sectionId="{D5974715-1853-4782-A33D-A68DF8C7CFF0}">
                    <psuz:zmPr id="{342360A9-E56E-43AA-B98C-1D74FBDC09C1}" transitionDur="1000">
                      <p166:blipFill xmlns:p166="http://schemas.microsoft.com/office/powerpoint/2016/6/main">
                        <a:blip r:embed="rId21"/>
                        <a:stretch>
                          <a:fillRect/>
                        </a:stretch>
                      </p166:blipFill>
                      <p166:spPr xmlns:p166="http://schemas.microsoft.com/office/powerpoint/2016/6/main">
                        <a:xfrm>
                          <a:off x="2586228" y="3232404"/>
                          <a:ext cx="1706880" cy="960120"/>
                        </a:xfrm>
                        <a:prstGeom prst="rect">
                          <a:avLst/>
                        </a:prstGeom>
                        <a:ln w="3175">
                          <a:solidFill>
                            <a:prstClr val="ltGray"/>
                          </a:solidFill>
                        </a:ln>
                      </p166:spPr>
                    </psuz:zmPr>
                  </psuz:summaryZmObj>
                  <psuz:summaryZmObj sectionId="{5A502AFF-519E-4DC0-BD08-F63CCD79599D}">
                    <psuz:zmPr id="{2D83920A-96FF-4B42-8C96-469E2231EC01}" transitionDur="1000">
                      <p166:blipFill xmlns:p166="http://schemas.microsoft.com/office/powerpoint/2016/6/main">
                        <a:blip r:embed="rId22"/>
                        <a:stretch>
                          <a:fillRect/>
                        </a:stretch>
                      </p166:blipFill>
                      <p166:spPr xmlns:p166="http://schemas.microsoft.com/office/powerpoint/2016/6/main">
                        <a:xfrm>
                          <a:off x="4357116" y="3232404"/>
                          <a:ext cx="1706880" cy="960120"/>
                        </a:xfrm>
                        <a:prstGeom prst="rect">
                          <a:avLst/>
                        </a:prstGeom>
                        <a:ln w="3175">
                          <a:solidFill>
                            <a:prstClr val="ltGray"/>
                          </a:solidFill>
                        </a:ln>
                      </p166:spPr>
                    </psuz:zmPr>
                  </psuz:summaryZmObj>
                  <psuz:summaryZmObj sectionId="{5353E21C-1687-4BB6-A919-43B5F728708F}">
                    <psuz:zmPr id="{875E195F-1753-41BB-BBFA-903735D18291}" transitionDur="1000">
                      <p166:blipFill xmlns:p166="http://schemas.microsoft.com/office/powerpoint/2016/6/main">
                        <a:blip r:embed="rId23"/>
                        <a:stretch>
                          <a:fillRect/>
                        </a:stretch>
                      </p166:blipFill>
                      <p166:spPr xmlns:p166="http://schemas.microsoft.com/office/powerpoint/2016/6/main">
                        <a:xfrm>
                          <a:off x="6128004" y="3232404"/>
                          <a:ext cx="1706880" cy="960120"/>
                        </a:xfrm>
                        <a:prstGeom prst="rect">
                          <a:avLst/>
                        </a:prstGeom>
                        <a:ln w="3175">
                          <a:solidFill>
                            <a:prstClr val="ltGray"/>
                          </a:solidFill>
                        </a:ln>
                      </p166:spPr>
                    </psuz:zmPr>
                  </psuz:summaryZmObj>
                  <psuz:summaryZmObj sectionId="{148A34B7-74D8-4065-B2C7-0DAA5CF26865}">
                    <psuz:zmPr id="{94772AA1-AA32-45C1-A815-F9746D8891C8}" transitionDur="1000">
                      <p166:blipFill xmlns:p166="http://schemas.microsoft.com/office/powerpoint/2016/6/main">
                        <a:blip r:embed="rId24"/>
                        <a:stretch>
                          <a:fillRect/>
                        </a:stretch>
                      </p166:blipFill>
                      <p166:spPr xmlns:p166="http://schemas.microsoft.com/office/powerpoint/2016/6/main">
                        <a:xfrm>
                          <a:off x="7898892" y="3232404"/>
                          <a:ext cx="1706880" cy="960120"/>
                        </a:xfrm>
                        <a:prstGeom prst="rect">
                          <a:avLst/>
                        </a:prstGeom>
                        <a:ln w="3175">
                          <a:solidFill>
                            <a:prstClr val="ltGray"/>
                          </a:solidFill>
                        </a:ln>
                      </p166:spPr>
                    </psuz:zmPr>
                  </psuz:summaryZmObj>
                  <psuz:summaryZmObj sectionId="{B102F1DF-3E86-4042-9684-B24157847A69}">
                    <psuz:zmPr id="{AA8F1BF3-15B5-41B6-A271-4428FFE740FB}" transitionDur="1000">
                      <p166:blipFill xmlns:p166="http://schemas.microsoft.com/office/powerpoint/2016/6/main">
                        <a:blip r:embed="rId25"/>
                        <a:stretch>
                          <a:fillRect/>
                        </a:stretch>
                      </p166:blipFill>
                      <p166:spPr xmlns:p166="http://schemas.microsoft.com/office/powerpoint/2016/6/main">
                        <a:xfrm>
                          <a:off x="9669780" y="3232404"/>
                          <a:ext cx="1706880" cy="960120"/>
                        </a:xfrm>
                        <a:prstGeom prst="rect">
                          <a:avLst/>
                        </a:prstGeom>
                        <a:ln w="3175">
                          <a:solidFill>
                            <a:prstClr val="ltGray"/>
                          </a:solidFill>
                        </a:ln>
                      </p166:spPr>
                    </psuz:zmPr>
                  </psuz:summaryZmObj>
                  <psuz:summaryZmObj sectionId="{2C6A3ABE-337D-4321-BF04-24C04CA18DF1}">
                    <psuz:zmPr id="{A3F192FE-B018-4D3F-B880-00C12EBE433C}" transitionDur="1000">
                      <p166:blipFill xmlns:p166="http://schemas.microsoft.com/office/powerpoint/2016/6/main">
                        <a:blip r:embed="rId26"/>
                        <a:stretch>
                          <a:fillRect/>
                        </a:stretch>
                      </p166:blipFill>
                      <p166:spPr xmlns:p166="http://schemas.microsoft.com/office/powerpoint/2016/6/main">
                        <a:xfrm>
                          <a:off x="815340" y="4256532"/>
                          <a:ext cx="1706880" cy="960120"/>
                        </a:xfrm>
                        <a:prstGeom prst="rect">
                          <a:avLst/>
                        </a:prstGeom>
                        <a:ln w="3175">
                          <a:solidFill>
                            <a:prstClr val="ltGray"/>
                          </a:solidFill>
                        </a:ln>
                      </p166:spPr>
                    </psuz:zmPr>
                  </psuz:summaryZmObj>
                  <psuz:summaryZmObj sectionId="{7243E475-431E-4D14-9C84-6D2E5DB78D86}">
                    <psuz:zmPr id="{2DDEF3CA-7DCF-4013-BAF6-E693F5FF4AB6}" transitionDur="1000">
                      <p166:blipFill xmlns:p166="http://schemas.microsoft.com/office/powerpoint/2016/6/main">
                        <a:blip r:embed="rId27"/>
                        <a:stretch>
                          <a:fillRect/>
                        </a:stretch>
                      </p166:blipFill>
                      <p166:spPr xmlns:p166="http://schemas.microsoft.com/office/powerpoint/2016/6/main">
                        <a:xfrm>
                          <a:off x="2586228" y="4256532"/>
                          <a:ext cx="1706880" cy="960120"/>
                        </a:xfrm>
                        <a:prstGeom prst="rect">
                          <a:avLst/>
                        </a:prstGeom>
                        <a:ln w="3175">
                          <a:solidFill>
                            <a:prstClr val="ltGray"/>
                          </a:solidFill>
                        </a:ln>
                      </p166:spPr>
                    </psuz:zmPr>
                  </psuz:summaryZmObj>
                  <psuz:summaryZmObj sectionId="{7F9F0794-302C-4E57-A19B-0E9AB688075B}">
                    <psuz:zmPr id="{0752AE7D-97A2-4536-B1F4-BC52D96C9711}" transitionDur="1000">
                      <p166:blipFill xmlns:p166="http://schemas.microsoft.com/office/powerpoint/2016/6/main">
                        <a:blip r:embed="rId28"/>
                        <a:stretch>
                          <a:fillRect/>
                        </a:stretch>
                      </p166:blipFill>
                      <p166:spPr xmlns:p166="http://schemas.microsoft.com/office/powerpoint/2016/6/main">
                        <a:xfrm>
                          <a:off x="4357116" y="4256532"/>
                          <a:ext cx="1706880" cy="960120"/>
                        </a:xfrm>
                        <a:prstGeom prst="rect">
                          <a:avLst/>
                        </a:prstGeom>
                        <a:ln w="3175">
                          <a:solidFill>
                            <a:prstClr val="ltGray"/>
                          </a:solidFill>
                        </a:ln>
                      </p166:spPr>
                    </psuz:zmPr>
                  </psuz:summaryZmObj>
                  <psuz:summaryZmObj sectionId="{97143314-5CFB-4931-AE33-46EA1DCD079B}">
                    <psuz:zmPr id="{86104C55-F5DF-4227-A624-8ABA4BE18FBE}" transitionDur="1000">
                      <p166:blipFill xmlns:p166="http://schemas.microsoft.com/office/powerpoint/2016/6/main">
                        <a:blip r:embed="rId29"/>
                        <a:stretch>
                          <a:fillRect/>
                        </a:stretch>
                      </p166:blipFill>
                      <p166:spPr xmlns:p166="http://schemas.microsoft.com/office/powerpoint/2016/6/main">
                        <a:xfrm>
                          <a:off x="6128004" y="4256532"/>
                          <a:ext cx="1706880" cy="960120"/>
                        </a:xfrm>
                        <a:prstGeom prst="rect">
                          <a:avLst/>
                        </a:prstGeom>
                        <a:ln w="3175">
                          <a:solidFill>
                            <a:prstClr val="ltGray"/>
                          </a:solidFill>
                        </a:ln>
                      </p166:spPr>
                    </psuz:zmPr>
                  </psuz:summaryZmObj>
                  <psuz:summaryZmObj sectionId="{0A42B78A-1126-4EF0-8670-4348BF25063D}">
                    <psuz:zmPr id="{70D57A43-BEAF-46FD-87B3-61DB49A52F40}" transitionDur="1000">
                      <p166:blipFill xmlns:p166="http://schemas.microsoft.com/office/powerpoint/2016/6/main">
                        <a:blip r:embed="rId30"/>
                        <a:stretch>
                          <a:fillRect/>
                        </a:stretch>
                      </p166:blipFill>
                      <p166:spPr xmlns:p166="http://schemas.microsoft.com/office/powerpoint/2016/6/main">
                        <a:xfrm>
                          <a:off x="7898892" y="4256532"/>
                          <a:ext cx="1706880" cy="960120"/>
                        </a:xfrm>
                        <a:prstGeom prst="rect">
                          <a:avLst/>
                        </a:prstGeom>
                        <a:ln w="3175">
                          <a:solidFill>
                            <a:prstClr val="ltGray"/>
                          </a:solidFill>
                        </a:ln>
                      </p166:spPr>
                    </psuz:zmPr>
                  </psuz:summaryZmObj>
                  <psuz:summaryZmObj sectionId="{68E48F91-DF61-49D8-B746-51F6E7ABF341}">
                    <psuz:zmPr id="{73F2AF3E-3F95-41F2-A454-5F1585A3C7CF}" transitionDur="1000">
                      <p166:blipFill xmlns:p166="http://schemas.microsoft.com/office/powerpoint/2016/6/main">
                        <a:blip r:embed="rId31"/>
                        <a:stretch>
                          <a:fillRect/>
                        </a:stretch>
                      </p166:blipFill>
                      <p166:spPr xmlns:p166="http://schemas.microsoft.com/office/powerpoint/2016/6/main">
                        <a:xfrm>
                          <a:off x="9669780" y="4256532"/>
                          <a:ext cx="1706880" cy="960120"/>
                        </a:xfrm>
                        <a:prstGeom prst="rect">
                          <a:avLst/>
                        </a:prstGeom>
                        <a:ln w="3175">
                          <a:solidFill>
                            <a:prstClr val="ltGray"/>
                          </a:solidFill>
                        </a:ln>
                      </p166:spPr>
                    </psuz:zmPr>
                  </psuz:summaryZmObj>
                  <psuz:summaryZmObj sectionId="{2E30F237-13E0-431A-AC76-3949356AC592}">
                    <psuz:zmPr id="{269D89C2-0458-44B7-A39E-32931804EAB2}" transitionDur="1000">
                      <p166:blipFill xmlns:p166="http://schemas.microsoft.com/office/powerpoint/2016/6/main">
                        <a:blip r:embed="rId32"/>
                        <a:stretch>
                          <a:fillRect/>
                        </a:stretch>
                      </p166:blipFill>
                      <p166:spPr xmlns:p166="http://schemas.microsoft.com/office/powerpoint/2016/6/main">
                        <a:xfrm>
                          <a:off x="815340" y="5280660"/>
                          <a:ext cx="1706880" cy="960120"/>
                        </a:xfrm>
                        <a:prstGeom prst="rect">
                          <a:avLst/>
                        </a:prstGeom>
                        <a:ln w="3175">
                          <a:solidFill>
                            <a:prstClr val="ltGray"/>
                          </a:solidFill>
                        </a:ln>
                      </p166:spPr>
                    </psuz:zmPr>
                  </psuz:summaryZmObj>
                  <psuz:summaryZmObj sectionId="{07B94ADB-ADAC-4DFC-AEA1-3D6CAAC8C4A2}">
                    <psuz:zmPr id="{AA107442-CCC2-4175-A1B0-BFF83C7BB6CF}" transitionDur="1000">
                      <p166:blipFill xmlns:p166="http://schemas.microsoft.com/office/powerpoint/2016/6/main">
                        <a:blip r:embed="rId33"/>
                        <a:stretch>
                          <a:fillRect/>
                        </a:stretch>
                      </p166:blipFill>
                      <p166:spPr xmlns:p166="http://schemas.microsoft.com/office/powerpoint/2016/6/main">
                        <a:xfrm>
                          <a:off x="2586228" y="5280660"/>
                          <a:ext cx="1706880" cy="960120"/>
                        </a:xfrm>
                        <a:prstGeom prst="rect">
                          <a:avLst/>
                        </a:prstGeom>
                        <a:ln w="3175">
                          <a:solidFill>
                            <a:prstClr val="ltGray"/>
                          </a:solidFill>
                        </a:ln>
                      </p166:spPr>
                    </psuz:zmPr>
                  </psuz:summaryZmObj>
                  <psuz:summaryZmObj sectionId="{FD7E9B06-ED1E-4FC8-A702-40CAF8D0A29D}">
                    <psuz:zmPr id="{33567787-BB99-4EFA-A716-D65876026DA8}" transitionDur="1000">
                      <p166:blipFill xmlns:p166="http://schemas.microsoft.com/office/powerpoint/2016/6/main">
                        <a:blip r:embed="rId34"/>
                        <a:stretch>
                          <a:fillRect/>
                        </a:stretch>
                      </p166:blipFill>
                      <p166:spPr xmlns:p166="http://schemas.microsoft.com/office/powerpoint/2016/6/main">
                        <a:xfrm>
                          <a:off x="4357116" y="5280660"/>
                          <a:ext cx="1706880" cy="960120"/>
                        </a:xfrm>
                        <a:prstGeom prst="rect">
                          <a:avLst/>
                        </a:prstGeom>
                        <a:ln w="3175">
                          <a:solidFill>
                            <a:prstClr val="ltGray"/>
                          </a:solidFill>
                        </a:ln>
                      </p166:spPr>
                    </psuz:zmPr>
                  </psuz:summaryZmObj>
                  <psuz:summaryZmObj sectionId="{EB21A7ED-8C0D-4F50-A8C3-8BB7E067956D}">
                    <psuz:zmPr id="{AD291EE8-DA6F-4EBF-AF3C-A04304145BAA}" transitionDur="1000">
                      <p166:blipFill xmlns:p166="http://schemas.microsoft.com/office/powerpoint/2016/6/main">
                        <a:blip r:embed="rId35"/>
                        <a:stretch>
                          <a:fillRect/>
                        </a:stretch>
                      </p166:blipFill>
                      <p166:spPr xmlns:p166="http://schemas.microsoft.com/office/powerpoint/2016/6/main">
                        <a:xfrm>
                          <a:off x="6128004" y="5280660"/>
                          <a:ext cx="1706880" cy="960120"/>
                        </a:xfrm>
                        <a:prstGeom prst="rect">
                          <a:avLst/>
                        </a:prstGeom>
                        <a:ln w="3175">
                          <a:solidFill>
                            <a:prstClr val="ltGray"/>
                          </a:solidFill>
                        </a:ln>
                      </p166:spPr>
                    </psuz:zmPr>
                  </psuz:summaryZmObj>
                  <psuz:summaryZmObj sectionId="{179127A4-D837-4DAF-85EB-94963BE1EA00}">
                    <psuz:zmPr id="{7D5751ED-0BC5-452D-AC2D-A38D80C6C6A7}" transitionDur="1000">
                      <p166:blipFill xmlns:p166="http://schemas.microsoft.com/office/powerpoint/2016/6/main">
                        <a:blip r:embed="rId36"/>
                        <a:stretch>
                          <a:fillRect/>
                        </a:stretch>
                      </p166:blipFill>
                      <p166:spPr xmlns:p166="http://schemas.microsoft.com/office/powerpoint/2016/6/main">
                        <a:xfrm>
                          <a:off x="7898892" y="5280660"/>
                          <a:ext cx="1706880" cy="960120"/>
                        </a:xfrm>
                        <a:prstGeom prst="rect">
                          <a:avLst/>
                        </a:prstGeom>
                        <a:ln w="3175">
                          <a:solidFill>
                            <a:prstClr val="ltGray"/>
                          </a:solidFill>
                        </a:ln>
                      </p166:spPr>
                    </psuz:zmPr>
                  </psuz:summaryZmObj>
                  <psuz:gridLayout/>
                </psuz:summaryZm>
              </a:graphicData>
            </a:graphic>
          </p:graphicFrame>
        </mc:Choice>
        <mc:Fallback>
          <p:grpSp>
            <p:nvGrpSpPr>
              <p:cNvPr id="5" name="Zusammenfassungszoom 4">
                <a:extLst>
                  <a:ext uri="{FF2B5EF4-FFF2-40B4-BE49-F238E27FC236}">
                    <a16:creationId xmlns:a16="http://schemas.microsoft.com/office/drawing/2014/main" id="{90486A7D-D524-4CB6-8129-91E17AD58472}"/>
                  </a:ext>
                </a:extLst>
              </p:cNvPr>
              <p:cNvGrpSpPr>
                <a:grpSpLocks noGrp="1" noUngrp="1" noRot="1" noChangeAspect="1" noMove="1" noResize="1"/>
              </p:cNvGrpSpPr>
              <p:nvPr/>
            </p:nvGrpSpPr>
            <p:grpSpPr>
              <a:xfrm>
                <a:off x="0" y="457200"/>
                <a:ext cx="12192000" cy="6400800"/>
                <a:chOff x="0" y="457200"/>
                <a:chExt cx="12192000" cy="6400800"/>
              </a:xfrm>
            </p:grpSpPr>
            <p:pic>
              <p:nvPicPr>
                <p:cNvPr id="2" name="Grafik 2">
                  <a:hlinkClick r:id="rId37"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815340" y="617220"/>
                  <a:ext cx="1706880" cy="960120"/>
                </a:xfrm>
                <a:prstGeom prst="rect">
                  <a:avLst/>
                </a:prstGeom>
                <a:ln w="3175">
                  <a:solidFill>
                    <a:prstClr val="ltGray"/>
                  </a:solidFill>
                </a:ln>
              </p:spPr>
            </p:pic>
            <p:pic>
              <p:nvPicPr>
                <p:cNvPr id="3" name="Grafik 3">
                  <a:hlinkClick r:id="rId38"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2586228" y="617220"/>
                  <a:ext cx="1706880" cy="960120"/>
                </a:xfrm>
                <a:prstGeom prst="rect">
                  <a:avLst/>
                </a:prstGeom>
                <a:ln w="3175">
                  <a:solidFill>
                    <a:prstClr val="ltGray"/>
                  </a:solidFill>
                </a:ln>
              </p:spPr>
            </p:pic>
            <p:pic>
              <p:nvPicPr>
                <p:cNvPr id="4" name="Grafik 4">
                  <a:hlinkClick r:id="rId39"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4357116" y="617220"/>
                  <a:ext cx="1706880" cy="960120"/>
                </a:xfrm>
                <a:prstGeom prst="rect">
                  <a:avLst/>
                </a:prstGeom>
                <a:ln w="3175">
                  <a:solidFill>
                    <a:prstClr val="ltGray"/>
                  </a:solidFill>
                </a:ln>
              </p:spPr>
            </p:pic>
            <p:pic>
              <p:nvPicPr>
                <p:cNvPr id="6" name="Grafik 6">
                  <a:hlinkClick r:id="rId40"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28004" y="617220"/>
                  <a:ext cx="1706880" cy="960120"/>
                </a:xfrm>
                <a:prstGeom prst="rect">
                  <a:avLst/>
                </a:prstGeom>
                <a:ln w="3175">
                  <a:solidFill>
                    <a:prstClr val="ltGray"/>
                  </a:solidFill>
                </a:ln>
              </p:spPr>
            </p:pic>
            <p:pic>
              <p:nvPicPr>
                <p:cNvPr id="7" name="Grafik 7">
                  <a:hlinkClick r:id="rId41"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7898892" y="617220"/>
                  <a:ext cx="1706880" cy="960120"/>
                </a:xfrm>
                <a:prstGeom prst="rect">
                  <a:avLst/>
                </a:prstGeom>
                <a:ln w="3175">
                  <a:solidFill>
                    <a:prstClr val="ltGray"/>
                  </a:solidFill>
                </a:ln>
              </p:spPr>
            </p:pic>
            <p:pic>
              <p:nvPicPr>
                <p:cNvPr id="8" name="Grafik 8">
                  <a:hlinkClick r:id="rId42"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9669780" y="617220"/>
                  <a:ext cx="1706880" cy="960120"/>
                </a:xfrm>
                <a:prstGeom prst="rect">
                  <a:avLst/>
                </a:prstGeom>
                <a:ln w="3175">
                  <a:solidFill>
                    <a:prstClr val="ltGray"/>
                  </a:solidFill>
                </a:ln>
              </p:spPr>
            </p:pic>
            <p:pic>
              <p:nvPicPr>
                <p:cNvPr id="9" name="Grafik 9">
                  <a:hlinkClick r:id="rId43"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815340" y="1641348"/>
                  <a:ext cx="1706880" cy="960120"/>
                </a:xfrm>
                <a:prstGeom prst="rect">
                  <a:avLst/>
                </a:prstGeom>
                <a:ln w="3175">
                  <a:solidFill>
                    <a:prstClr val="ltGray"/>
                  </a:solidFill>
                </a:ln>
              </p:spPr>
            </p:pic>
            <p:pic>
              <p:nvPicPr>
                <p:cNvPr id="10" name="Grafik 10">
                  <a:hlinkClick r:id="rId44"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2586228" y="1641348"/>
                  <a:ext cx="1706880" cy="960120"/>
                </a:xfrm>
                <a:prstGeom prst="rect">
                  <a:avLst/>
                </a:prstGeom>
                <a:ln w="3175">
                  <a:solidFill>
                    <a:prstClr val="ltGray"/>
                  </a:solidFill>
                </a:ln>
              </p:spPr>
            </p:pic>
            <p:pic>
              <p:nvPicPr>
                <p:cNvPr id="11" name="Grafik 11">
                  <a:hlinkClick r:id="rId45"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4357116" y="1641348"/>
                  <a:ext cx="1706880" cy="960120"/>
                </a:xfrm>
                <a:prstGeom prst="rect">
                  <a:avLst/>
                </a:prstGeom>
                <a:ln w="3175">
                  <a:solidFill>
                    <a:prstClr val="ltGray"/>
                  </a:solidFill>
                </a:ln>
              </p:spPr>
            </p:pic>
            <p:pic>
              <p:nvPicPr>
                <p:cNvPr id="12" name="Grafik 12">
                  <a:hlinkClick r:id="rId46"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6128004" y="1641348"/>
                  <a:ext cx="1706880" cy="960120"/>
                </a:xfrm>
                <a:prstGeom prst="rect">
                  <a:avLst/>
                </a:prstGeom>
                <a:ln w="3175">
                  <a:solidFill>
                    <a:prstClr val="ltGray"/>
                  </a:solidFill>
                </a:ln>
              </p:spPr>
            </p:pic>
            <p:pic>
              <p:nvPicPr>
                <p:cNvPr id="13" name="Grafik 13">
                  <a:hlinkClick r:id="rId47"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7898892" y="1641348"/>
                  <a:ext cx="1706880" cy="960120"/>
                </a:xfrm>
                <a:prstGeom prst="rect">
                  <a:avLst/>
                </a:prstGeom>
                <a:ln w="3175">
                  <a:solidFill>
                    <a:prstClr val="ltGray"/>
                  </a:solidFill>
                </a:ln>
              </p:spPr>
            </p:pic>
            <p:pic>
              <p:nvPicPr>
                <p:cNvPr id="14" name="Grafik 14">
                  <a:hlinkClick r:id="rId48"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9669780" y="1641348"/>
                  <a:ext cx="1706880" cy="960120"/>
                </a:xfrm>
                <a:prstGeom prst="rect">
                  <a:avLst/>
                </a:prstGeom>
                <a:ln w="3175">
                  <a:solidFill>
                    <a:prstClr val="ltGray"/>
                  </a:solidFill>
                </a:ln>
              </p:spPr>
            </p:pic>
            <p:pic>
              <p:nvPicPr>
                <p:cNvPr id="15" name="Grafik 15">
                  <a:hlinkClick r:id="rId49"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815340" y="2665476"/>
                  <a:ext cx="1706880" cy="960120"/>
                </a:xfrm>
                <a:prstGeom prst="rect">
                  <a:avLst/>
                </a:prstGeom>
                <a:ln w="3175">
                  <a:solidFill>
                    <a:prstClr val="ltGray"/>
                  </a:solidFill>
                </a:ln>
              </p:spPr>
            </p:pic>
            <p:pic>
              <p:nvPicPr>
                <p:cNvPr id="16" name="Grafik 16">
                  <a:hlinkClick r:id="rId50"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2586228" y="2665476"/>
                  <a:ext cx="1706880" cy="960120"/>
                </a:xfrm>
                <a:prstGeom prst="rect">
                  <a:avLst/>
                </a:prstGeom>
                <a:ln w="3175">
                  <a:solidFill>
                    <a:prstClr val="ltGray"/>
                  </a:solidFill>
                </a:ln>
              </p:spPr>
            </p:pic>
            <p:pic>
              <p:nvPicPr>
                <p:cNvPr id="17" name="Grafik 17">
                  <a:hlinkClick r:id="rId51"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4357116" y="2665476"/>
                  <a:ext cx="1706880" cy="960120"/>
                </a:xfrm>
                <a:prstGeom prst="rect">
                  <a:avLst/>
                </a:prstGeom>
                <a:ln w="3175">
                  <a:solidFill>
                    <a:prstClr val="ltGray"/>
                  </a:solidFill>
                </a:ln>
              </p:spPr>
            </p:pic>
            <p:pic>
              <p:nvPicPr>
                <p:cNvPr id="18" name="Grafik 18">
                  <a:hlinkClick r:id="rId52"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6128004" y="2665476"/>
                  <a:ext cx="1706880" cy="960120"/>
                </a:xfrm>
                <a:prstGeom prst="rect">
                  <a:avLst/>
                </a:prstGeom>
                <a:ln w="3175">
                  <a:solidFill>
                    <a:prstClr val="ltGray"/>
                  </a:solidFill>
                </a:ln>
              </p:spPr>
            </p:pic>
            <p:pic>
              <p:nvPicPr>
                <p:cNvPr id="19" name="Grafik 19">
                  <a:hlinkClick r:id="rId53"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7898892" y="2665476"/>
                  <a:ext cx="1706880" cy="960120"/>
                </a:xfrm>
                <a:prstGeom prst="rect">
                  <a:avLst/>
                </a:prstGeom>
                <a:ln w="3175">
                  <a:solidFill>
                    <a:prstClr val="ltGray"/>
                  </a:solidFill>
                </a:ln>
              </p:spPr>
            </p:pic>
            <p:pic>
              <p:nvPicPr>
                <p:cNvPr id="20" name="Grafik 20">
                  <a:hlinkClick r:id="rId54" action="ppaction://hlinksldjump"/>
                </p:cNvPr>
                <p:cNvPicPr>
                  <a:picLocks noSelect="1" noRot="1" noChangeAspect="1" noMove="1" noResize="1" noEditPoints="1" noAdjustHandles="1" noChangeArrowheads="1" noChangeShapeType="1"/>
                </p:cNvPicPr>
                <p:nvPr/>
              </p:nvPicPr>
              <p:blipFill>
                <a:blip r:embed="rId19"/>
                <a:stretch>
                  <a:fillRect/>
                </a:stretch>
              </p:blipFill>
              <p:spPr>
                <a:xfrm>
                  <a:off x="9669780" y="2665476"/>
                  <a:ext cx="1706880" cy="960120"/>
                </a:xfrm>
                <a:prstGeom prst="rect">
                  <a:avLst/>
                </a:prstGeom>
                <a:ln w="3175">
                  <a:solidFill>
                    <a:prstClr val="ltGray"/>
                  </a:solidFill>
                </a:ln>
              </p:spPr>
            </p:pic>
            <p:pic>
              <p:nvPicPr>
                <p:cNvPr id="21" name="Grafik 21">
                  <a:hlinkClick r:id="rId55" action="ppaction://hlinksldjump"/>
                </p:cNvPr>
                <p:cNvPicPr>
                  <a:picLocks noSelect="1" noRot="1" noChangeAspect="1" noMove="1" noResize="1" noEditPoints="1" noAdjustHandles="1" noChangeArrowheads="1" noChangeShapeType="1"/>
                </p:cNvPicPr>
                <p:nvPr/>
              </p:nvPicPr>
              <p:blipFill>
                <a:blip r:embed="rId20"/>
                <a:stretch>
                  <a:fillRect/>
                </a:stretch>
              </p:blipFill>
              <p:spPr>
                <a:xfrm>
                  <a:off x="815340" y="3689604"/>
                  <a:ext cx="1706880" cy="960120"/>
                </a:xfrm>
                <a:prstGeom prst="rect">
                  <a:avLst/>
                </a:prstGeom>
                <a:ln w="3175">
                  <a:solidFill>
                    <a:prstClr val="ltGray"/>
                  </a:solidFill>
                </a:ln>
              </p:spPr>
            </p:pic>
            <p:pic>
              <p:nvPicPr>
                <p:cNvPr id="22" name="Grafik 22">
                  <a:hlinkClick r:id="rId56" action="ppaction://hlinksldjump"/>
                </p:cNvPr>
                <p:cNvPicPr>
                  <a:picLocks noSelect="1" noRot="1" noChangeAspect="1" noMove="1" noResize="1" noEditPoints="1" noAdjustHandles="1" noChangeArrowheads="1" noChangeShapeType="1"/>
                </p:cNvPicPr>
                <p:nvPr/>
              </p:nvPicPr>
              <p:blipFill>
                <a:blip r:embed="rId21"/>
                <a:stretch>
                  <a:fillRect/>
                </a:stretch>
              </p:blipFill>
              <p:spPr>
                <a:xfrm>
                  <a:off x="2586228" y="3689604"/>
                  <a:ext cx="1706880" cy="960120"/>
                </a:xfrm>
                <a:prstGeom prst="rect">
                  <a:avLst/>
                </a:prstGeom>
                <a:ln w="3175">
                  <a:solidFill>
                    <a:prstClr val="ltGray"/>
                  </a:solidFill>
                </a:ln>
              </p:spPr>
            </p:pic>
            <p:pic>
              <p:nvPicPr>
                <p:cNvPr id="23" name="Grafik 23">
                  <a:hlinkClick r:id="rId57" action="ppaction://hlinksldjump"/>
                </p:cNvPr>
                <p:cNvPicPr>
                  <a:picLocks noSelect="1" noRot="1" noChangeAspect="1" noMove="1" noResize="1" noEditPoints="1" noAdjustHandles="1" noChangeArrowheads="1" noChangeShapeType="1"/>
                </p:cNvPicPr>
                <p:nvPr/>
              </p:nvPicPr>
              <p:blipFill>
                <a:blip r:embed="rId22"/>
                <a:stretch>
                  <a:fillRect/>
                </a:stretch>
              </p:blipFill>
              <p:spPr>
                <a:xfrm>
                  <a:off x="4357116" y="3689604"/>
                  <a:ext cx="1706880" cy="960120"/>
                </a:xfrm>
                <a:prstGeom prst="rect">
                  <a:avLst/>
                </a:prstGeom>
                <a:ln w="3175">
                  <a:solidFill>
                    <a:prstClr val="ltGray"/>
                  </a:solidFill>
                </a:ln>
              </p:spPr>
            </p:pic>
            <p:pic>
              <p:nvPicPr>
                <p:cNvPr id="24" name="Grafik 24">
                  <a:hlinkClick r:id="rId58" action="ppaction://hlinksldjump"/>
                </p:cNvPr>
                <p:cNvPicPr>
                  <a:picLocks noSelect="1" noRot="1" noChangeAspect="1" noMove="1" noResize="1" noEditPoints="1" noAdjustHandles="1" noChangeArrowheads="1" noChangeShapeType="1"/>
                </p:cNvPicPr>
                <p:nvPr/>
              </p:nvPicPr>
              <p:blipFill>
                <a:blip r:embed="rId23"/>
                <a:stretch>
                  <a:fillRect/>
                </a:stretch>
              </p:blipFill>
              <p:spPr>
                <a:xfrm>
                  <a:off x="6128004" y="3689604"/>
                  <a:ext cx="1706880" cy="960120"/>
                </a:xfrm>
                <a:prstGeom prst="rect">
                  <a:avLst/>
                </a:prstGeom>
                <a:ln w="3175">
                  <a:solidFill>
                    <a:prstClr val="ltGray"/>
                  </a:solidFill>
                </a:ln>
              </p:spPr>
            </p:pic>
            <p:pic>
              <p:nvPicPr>
                <p:cNvPr id="25" name="Grafik 25">
                  <a:hlinkClick r:id="rId59" action="ppaction://hlinksldjump"/>
                </p:cNvPr>
                <p:cNvPicPr>
                  <a:picLocks noSelect="1" noRot="1" noChangeAspect="1" noMove="1" noResize="1" noEditPoints="1" noAdjustHandles="1" noChangeArrowheads="1" noChangeShapeType="1"/>
                </p:cNvPicPr>
                <p:nvPr/>
              </p:nvPicPr>
              <p:blipFill>
                <a:blip r:embed="rId24"/>
                <a:stretch>
                  <a:fillRect/>
                </a:stretch>
              </p:blipFill>
              <p:spPr>
                <a:xfrm>
                  <a:off x="7898892" y="3689604"/>
                  <a:ext cx="1706880" cy="960120"/>
                </a:xfrm>
                <a:prstGeom prst="rect">
                  <a:avLst/>
                </a:prstGeom>
                <a:ln w="3175">
                  <a:solidFill>
                    <a:prstClr val="ltGray"/>
                  </a:solidFill>
                </a:ln>
              </p:spPr>
            </p:pic>
            <p:pic>
              <p:nvPicPr>
                <p:cNvPr id="26" name="Grafik 26">
                  <a:hlinkClick r:id="rId60" action="ppaction://hlinksldjump"/>
                </p:cNvPr>
                <p:cNvPicPr>
                  <a:picLocks noSelect="1" noRot="1" noChangeAspect="1" noMove="1" noResize="1" noEditPoints="1" noAdjustHandles="1" noChangeArrowheads="1" noChangeShapeType="1"/>
                </p:cNvPicPr>
                <p:nvPr/>
              </p:nvPicPr>
              <p:blipFill>
                <a:blip r:embed="rId25"/>
                <a:stretch>
                  <a:fillRect/>
                </a:stretch>
              </p:blipFill>
              <p:spPr>
                <a:xfrm>
                  <a:off x="9669780" y="3689604"/>
                  <a:ext cx="1706880" cy="960120"/>
                </a:xfrm>
                <a:prstGeom prst="rect">
                  <a:avLst/>
                </a:prstGeom>
                <a:ln w="3175">
                  <a:solidFill>
                    <a:prstClr val="ltGray"/>
                  </a:solidFill>
                </a:ln>
              </p:spPr>
            </p:pic>
            <p:pic>
              <p:nvPicPr>
                <p:cNvPr id="27" name="Grafik 27">
                  <a:hlinkClick r:id="rId61" action="ppaction://hlinksldjump"/>
                </p:cNvPr>
                <p:cNvPicPr>
                  <a:picLocks noSelect="1" noRot="1" noChangeAspect="1" noMove="1" noResize="1" noEditPoints="1" noAdjustHandles="1" noChangeArrowheads="1" noChangeShapeType="1"/>
                </p:cNvPicPr>
                <p:nvPr/>
              </p:nvPicPr>
              <p:blipFill>
                <a:blip r:embed="rId26"/>
                <a:stretch>
                  <a:fillRect/>
                </a:stretch>
              </p:blipFill>
              <p:spPr>
                <a:xfrm>
                  <a:off x="815340" y="4713732"/>
                  <a:ext cx="1706880" cy="960120"/>
                </a:xfrm>
                <a:prstGeom prst="rect">
                  <a:avLst/>
                </a:prstGeom>
                <a:ln w="3175">
                  <a:solidFill>
                    <a:prstClr val="ltGray"/>
                  </a:solidFill>
                </a:ln>
              </p:spPr>
            </p:pic>
            <p:pic>
              <p:nvPicPr>
                <p:cNvPr id="28" name="Grafik 28">
                  <a:hlinkClick r:id="rId62" action="ppaction://hlinksldjump"/>
                </p:cNvPr>
                <p:cNvPicPr>
                  <a:picLocks noSelect="1" noRot="1" noChangeAspect="1" noMove="1" noResize="1" noEditPoints="1" noAdjustHandles="1" noChangeArrowheads="1" noChangeShapeType="1"/>
                </p:cNvPicPr>
                <p:nvPr/>
              </p:nvPicPr>
              <p:blipFill>
                <a:blip r:embed="rId27"/>
                <a:stretch>
                  <a:fillRect/>
                </a:stretch>
              </p:blipFill>
              <p:spPr>
                <a:xfrm>
                  <a:off x="2586228" y="4713732"/>
                  <a:ext cx="1706880" cy="960120"/>
                </a:xfrm>
                <a:prstGeom prst="rect">
                  <a:avLst/>
                </a:prstGeom>
                <a:ln w="3175">
                  <a:solidFill>
                    <a:prstClr val="ltGray"/>
                  </a:solidFill>
                </a:ln>
              </p:spPr>
            </p:pic>
            <p:pic>
              <p:nvPicPr>
                <p:cNvPr id="29" name="Grafik 29">
                  <a:hlinkClick r:id="rId63" action="ppaction://hlinksldjump"/>
                </p:cNvPr>
                <p:cNvPicPr>
                  <a:picLocks noSelect="1" noRot="1" noChangeAspect="1" noMove="1" noResize="1" noEditPoints="1" noAdjustHandles="1" noChangeArrowheads="1" noChangeShapeType="1"/>
                </p:cNvPicPr>
                <p:nvPr/>
              </p:nvPicPr>
              <p:blipFill>
                <a:blip r:embed="rId28"/>
                <a:stretch>
                  <a:fillRect/>
                </a:stretch>
              </p:blipFill>
              <p:spPr>
                <a:xfrm>
                  <a:off x="4357116" y="4713732"/>
                  <a:ext cx="1706880" cy="960120"/>
                </a:xfrm>
                <a:prstGeom prst="rect">
                  <a:avLst/>
                </a:prstGeom>
                <a:ln w="3175">
                  <a:solidFill>
                    <a:prstClr val="ltGray"/>
                  </a:solidFill>
                </a:ln>
              </p:spPr>
            </p:pic>
            <p:pic>
              <p:nvPicPr>
                <p:cNvPr id="30" name="Grafik 30">
                  <a:hlinkClick r:id="rId64" action="ppaction://hlinksldjump"/>
                </p:cNvPr>
                <p:cNvPicPr>
                  <a:picLocks noSelect="1" noRot="1" noChangeAspect="1" noMove="1" noResize="1" noEditPoints="1" noAdjustHandles="1" noChangeArrowheads="1" noChangeShapeType="1"/>
                </p:cNvPicPr>
                <p:nvPr/>
              </p:nvPicPr>
              <p:blipFill>
                <a:blip r:embed="rId29"/>
                <a:stretch>
                  <a:fillRect/>
                </a:stretch>
              </p:blipFill>
              <p:spPr>
                <a:xfrm>
                  <a:off x="6128004" y="4713732"/>
                  <a:ext cx="1706880" cy="960120"/>
                </a:xfrm>
                <a:prstGeom prst="rect">
                  <a:avLst/>
                </a:prstGeom>
                <a:ln w="3175">
                  <a:solidFill>
                    <a:prstClr val="ltGray"/>
                  </a:solidFill>
                </a:ln>
              </p:spPr>
            </p:pic>
            <p:pic>
              <p:nvPicPr>
                <p:cNvPr id="31" name="Grafik 31">
                  <a:hlinkClick r:id="rId65" action="ppaction://hlinksldjump"/>
                </p:cNvPr>
                <p:cNvPicPr>
                  <a:picLocks noSelect="1" noRot="1" noChangeAspect="1" noMove="1" noResize="1" noEditPoints="1" noAdjustHandles="1" noChangeArrowheads="1" noChangeShapeType="1"/>
                </p:cNvPicPr>
                <p:nvPr/>
              </p:nvPicPr>
              <p:blipFill>
                <a:blip r:embed="rId30"/>
                <a:stretch>
                  <a:fillRect/>
                </a:stretch>
              </p:blipFill>
              <p:spPr>
                <a:xfrm>
                  <a:off x="7898892" y="4713732"/>
                  <a:ext cx="1706880" cy="960120"/>
                </a:xfrm>
                <a:prstGeom prst="rect">
                  <a:avLst/>
                </a:prstGeom>
                <a:ln w="3175">
                  <a:solidFill>
                    <a:prstClr val="ltGray"/>
                  </a:solidFill>
                </a:ln>
              </p:spPr>
            </p:pic>
            <p:pic>
              <p:nvPicPr>
                <p:cNvPr id="32" name="Grafik 32">
                  <a:hlinkClick r:id="rId66" action="ppaction://hlinksldjump"/>
                </p:cNvPr>
                <p:cNvPicPr>
                  <a:picLocks noSelect="1" noRot="1" noChangeAspect="1" noMove="1" noResize="1" noEditPoints="1" noAdjustHandles="1" noChangeArrowheads="1" noChangeShapeType="1"/>
                </p:cNvPicPr>
                <p:nvPr/>
              </p:nvPicPr>
              <p:blipFill>
                <a:blip r:embed="rId31"/>
                <a:stretch>
                  <a:fillRect/>
                </a:stretch>
              </p:blipFill>
              <p:spPr>
                <a:xfrm>
                  <a:off x="9669780" y="4713732"/>
                  <a:ext cx="1706880" cy="960120"/>
                </a:xfrm>
                <a:prstGeom prst="rect">
                  <a:avLst/>
                </a:prstGeom>
                <a:ln w="3175">
                  <a:solidFill>
                    <a:prstClr val="ltGray"/>
                  </a:solidFill>
                </a:ln>
              </p:spPr>
            </p:pic>
            <p:pic>
              <p:nvPicPr>
                <p:cNvPr id="33" name="Grafik 33">
                  <a:hlinkClick r:id="rId67" action="ppaction://hlinksldjump"/>
                </p:cNvPr>
                <p:cNvPicPr>
                  <a:picLocks noSelect="1" noRot="1" noChangeAspect="1" noMove="1" noResize="1" noEditPoints="1" noAdjustHandles="1" noChangeArrowheads="1" noChangeShapeType="1"/>
                </p:cNvPicPr>
                <p:nvPr/>
              </p:nvPicPr>
              <p:blipFill>
                <a:blip r:embed="rId32"/>
                <a:stretch>
                  <a:fillRect/>
                </a:stretch>
              </p:blipFill>
              <p:spPr>
                <a:xfrm>
                  <a:off x="815340" y="5737860"/>
                  <a:ext cx="1706880" cy="960120"/>
                </a:xfrm>
                <a:prstGeom prst="rect">
                  <a:avLst/>
                </a:prstGeom>
                <a:ln w="3175">
                  <a:solidFill>
                    <a:prstClr val="ltGray"/>
                  </a:solidFill>
                </a:ln>
              </p:spPr>
            </p:pic>
            <p:pic>
              <p:nvPicPr>
                <p:cNvPr id="34" name="Grafik 34">
                  <a:hlinkClick r:id="rId68" action="ppaction://hlinksldjump"/>
                </p:cNvPr>
                <p:cNvPicPr>
                  <a:picLocks noSelect="1" noRot="1" noChangeAspect="1" noMove="1" noResize="1" noEditPoints="1" noAdjustHandles="1" noChangeArrowheads="1" noChangeShapeType="1"/>
                </p:cNvPicPr>
                <p:nvPr/>
              </p:nvPicPr>
              <p:blipFill>
                <a:blip r:embed="rId33"/>
                <a:stretch>
                  <a:fillRect/>
                </a:stretch>
              </p:blipFill>
              <p:spPr>
                <a:xfrm>
                  <a:off x="2586228" y="5737860"/>
                  <a:ext cx="1706880" cy="960120"/>
                </a:xfrm>
                <a:prstGeom prst="rect">
                  <a:avLst/>
                </a:prstGeom>
                <a:ln w="3175">
                  <a:solidFill>
                    <a:prstClr val="ltGray"/>
                  </a:solidFill>
                </a:ln>
              </p:spPr>
            </p:pic>
            <p:pic>
              <p:nvPicPr>
                <p:cNvPr id="35" name="Grafik 35">
                  <a:hlinkClick r:id="rId69" action="ppaction://hlinksldjump"/>
                </p:cNvPr>
                <p:cNvPicPr>
                  <a:picLocks noSelect="1" noRot="1" noChangeAspect="1" noMove="1" noResize="1" noEditPoints="1" noAdjustHandles="1" noChangeArrowheads="1" noChangeShapeType="1"/>
                </p:cNvPicPr>
                <p:nvPr/>
              </p:nvPicPr>
              <p:blipFill>
                <a:blip r:embed="rId34"/>
                <a:stretch>
                  <a:fillRect/>
                </a:stretch>
              </p:blipFill>
              <p:spPr>
                <a:xfrm>
                  <a:off x="4357116" y="5737860"/>
                  <a:ext cx="1706880" cy="960120"/>
                </a:xfrm>
                <a:prstGeom prst="rect">
                  <a:avLst/>
                </a:prstGeom>
                <a:ln w="3175">
                  <a:solidFill>
                    <a:prstClr val="ltGray"/>
                  </a:solidFill>
                </a:ln>
              </p:spPr>
            </p:pic>
            <p:pic>
              <p:nvPicPr>
                <p:cNvPr id="36" name="Grafik 36">
                  <a:hlinkClick r:id="rId70" action="ppaction://hlinksldjump"/>
                </p:cNvPr>
                <p:cNvPicPr>
                  <a:picLocks noSelect="1" noRot="1" noChangeAspect="1" noMove="1" noResize="1" noEditPoints="1" noAdjustHandles="1" noChangeArrowheads="1" noChangeShapeType="1"/>
                </p:cNvPicPr>
                <p:nvPr/>
              </p:nvPicPr>
              <p:blipFill>
                <a:blip r:embed="rId35"/>
                <a:stretch>
                  <a:fillRect/>
                </a:stretch>
              </p:blipFill>
              <p:spPr>
                <a:xfrm>
                  <a:off x="6128004" y="5737860"/>
                  <a:ext cx="1706880" cy="960120"/>
                </a:xfrm>
                <a:prstGeom prst="rect">
                  <a:avLst/>
                </a:prstGeom>
                <a:ln w="3175">
                  <a:solidFill>
                    <a:prstClr val="ltGray"/>
                  </a:solidFill>
                </a:ln>
              </p:spPr>
            </p:pic>
            <p:pic>
              <p:nvPicPr>
                <p:cNvPr id="37" name="Grafik 37">
                  <a:hlinkClick r:id="rId71" action="ppaction://hlinksldjump"/>
                </p:cNvPr>
                <p:cNvPicPr>
                  <a:picLocks noSelect="1" noRot="1" noChangeAspect="1" noMove="1" noResize="1" noEditPoints="1" noAdjustHandles="1" noChangeArrowheads="1" noChangeShapeType="1"/>
                </p:cNvPicPr>
                <p:nvPr/>
              </p:nvPicPr>
              <p:blipFill>
                <a:blip r:embed="rId36"/>
                <a:stretch>
                  <a:fillRect/>
                </a:stretch>
              </p:blipFill>
              <p:spPr>
                <a:xfrm>
                  <a:off x="7898892" y="5737860"/>
                  <a:ext cx="1706880" cy="960120"/>
                </a:xfrm>
                <a:prstGeom prst="rect">
                  <a:avLst/>
                </a:prstGeom>
                <a:ln w="3175">
                  <a:solidFill>
                    <a:prstClr val="ltGray"/>
                  </a:solidFill>
                </a:ln>
              </p:spPr>
            </p:pic>
          </p:grpSp>
        </mc:Fallback>
      </mc:AlternateContent>
    </p:spTree>
    <p:extLst>
      <p:ext uri="{BB962C8B-B14F-4D97-AF65-F5344CB8AC3E}">
        <p14:creationId xmlns:p14="http://schemas.microsoft.com/office/powerpoint/2010/main" val="373596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199" y="766167"/>
            <a:ext cx="10691813" cy="615553"/>
          </a:xfrm>
          <a:prstGeom prst="rect">
            <a:avLst/>
          </a:prstGeom>
        </p:spPr>
        <p:txBody>
          <a:bodyPr vert="horz" wrap="square" lIns="0" tIns="0" rIns="0" bIns="0" rtlCol="0" anchor="ctr">
            <a:spAutoFit/>
          </a:bodyPr>
          <a:lstStyle/>
          <a:p>
            <a:pPr marL="12700">
              <a:lnSpc>
                <a:spcPct val="100000"/>
              </a:lnSpc>
            </a:pPr>
            <a:r>
              <a:rPr sz="4000" spc="-15" dirty="0"/>
              <a:t>Standard-</a:t>
            </a:r>
            <a:r>
              <a:rPr sz="4000" spc="-15" dirty="0" err="1"/>
              <a:t>Typ</a:t>
            </a:r>
            <a:r>
              <a:rPr lang="de-DE" sz="4000" spc="-15" dirty="0"/>
              <a:t> f</a:t>
            </a:r>
            <a:r>
              <a:rPr sz="4000" spc="-10" dirty="0" err="1"/>
              <a:t>ür</a:t>
            </a:r>
            <a:r>
              <a:rPr sz="4000" spc="-10" dirty="0"/>
              <a:t> </a:t>
            </a:r>
            <a:r>
              <a:rPr sz="4000" spc="-5" dirty="0">
                <a:latin typeface="Consolas" panose="020B0609020204030204" pitchFamily="49" charset="0"/>
                <a:cs typeface="Courier New"/>
              </a:rPr>
              <a:t>&lt;style&gt;</a:t>
            </a:r>
            <a:endParaRPr sz="4000" dirty="0">
              <a:latin typeface="Consolas" panose="020B0609020204030204" pitchFamily="49" charset="0"/>
              <a:cs typeface="Courier New"/>
            </a:endParaRPr>
          </a:p>
        </p:txBody>
      </p:sp>
      <p:sp>
        <p:nvSpPr>
          <p:cNvPr id="5" name="Inhaltsplatzhalter 4"/>
          <p:cNvSpPr>
            <a:spLocks noGrp="1"/>
          </p:cNvSpPr>
          <p:nvPr>
            <p:ph idx="1"/>
          </p:nvPr>
        </p:nvSpPr>
        <p:spPr>
          <a:xfrm>
            <a:off x="838200" y="1825625"/>
            <a:ext cx="4887379" cy="4351338"/>
          </a:xfrm>
        </p:spPr>
        <p:txBody>
          <a:bodyPr>
            <a:normAutofit lnSpcReduction="10000"/>
          </a:bodyPr>
          <a:lstStyle/>
          <a:p>
            <a:pPr marL="12700" indent="0">
              <a:buNone/>
              <a:tabLst>
                <a:tab pos="355600" algn="l"/>
                <a:tab pos="356235" algn="l"/>
                <a:tab pos="1367155" algn="l"/>
              </a:tabLst>
            </a:pPr>
            <a:r>
              <a:rPr lang="de-DE" spc="-10" dirty="0">
                <a:cs typeface="Calibri"/>
              </a:rPr>
              <a:t>HTML4.01: &lt;style: </a:t>
            </a:r>
            <a:r>
              <a:rPr lang="de-DE" spc="-15" dirty="0">
                <a:cs typeface="Calibri"/>
              </a:rPr>
              <a:t>text/</a:t>
            </a:r>
            <a:r>
              <a:rPr lang="de-DE" spc="-15" dirty="0" err="1">
                <a:cs typeface="Calibri"/>
              </a:rPr>
              <a:t>css</a:t>
            </a:r>
            <a:r>
              <a:rPr lang="de-DE" spc="-15" dirty="0">
                <a:cs typeface="Calibri"/>
              </a:rPr>
              <a:t> </a:t>
            </a:r>
            <a:r>
              <a:rPr lang="de-DE" sz="2400" spc="-10" dirty="0">
                <a:cs typeface="Calibri"/>
              </a:rPr>
              <a:t>&gt;</a:t>
            </a:r>
          </a:p>
          <a:p>
            <a:pPr marL="12700" indent="0">
              <a:buNone/>
              <a:tabLst>
                <a:tab pos="355600" algn="l"/>
                <a:tab pos="356235" algn="l"/>
                <a:tab pos="1367155" algn="l"/>
              </a:tabLst>
            </a:pPr>
            <a:r>
              <a:rPr lang="de-DE" sz="2400" spc="-15" dirty="0">
                <a:latin typeface="Calibri" panose="020F0502020204030204" pitchFamily="34" charset="0"/>
                <a:cs typeface="Calibri" panose="020F0502020204030204" pitchFamily="34" charset="0"/>
              </a:rPr>
              <a:t>HTML5: &lt;style&gt;</a:t>
            </a:r>
            <a:br>
              <a:rPr lang="de-DE" sz="2400" spc="-15" dirty="0">
                <a:latin typeface="Calibri" panose="020F0502020204030204" pitchFamily="34" charset="0"/>
                <a:cs typeface="Calibri" panose="020F0502020204030204" pitchFamily="34" charset="0"/>
              </a:rPr>
            </a:br>
            <a:r>
              <a:rPr lang="de-DE" sz="2400" spc="-15" dirty="0">
                <a:cs typeface="Calibri"/>
              </a:rPr>
              <a:t>Beispiel:</a:t>
            </a:r>
            <a:endParaRPr lang="de-DE" sz="2400" dirty="0">
              <a:cs typeface="Calibri"/>
            </a:endParaRPr>
          </a:p>
          <a:p>
            <a:pPr marL="0" indent="0">
              <a:spcBef>
                <a:spcPts val="300"/>
              </a:spcBef>
              <a:buNone/>
            </a:pP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style</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pPr marL="0" indent="0">
              <a:spcBef>
                <a:spcPts val="300"/>
              </a:spcBef>
              <a:buNone/>
            </a:pPr>
            <a:r>
              <a:rPr lang="de-DE" dirty="0">
                <a:solidFill>
                  <a:srgbClr val="000000"/>
                </a:solidFill>
                <a:latin typeface="Consolas" panose="020B0609020204030204" pitchFamily="49" charset="0"/>
              </a:rPr>
              <a:t>	</a:t>
            </a:r>
            <a:r>
              <a:rPr lang="de-DE" dirty="0">
                <a:solidFill>
                  <a:srgbClr val="800000"/>
                </a:solidFill>
                <a:latin typeface="Consolas" panose="020B0609020204030204" pitchFamily="49" charset="0"/>
              </a:rPr>
              <a:t>#</a:t>
            </a:r>
            <a:r>
              <a:rPr lang="de-DE" dirty="0" err="1">
                <a:solidFill>
                  <a:srgbClr val="800000"/>
                </a:solidFill>
                <a:latin typeface="Consolas" panose="020B0609020204030204" pitchFamily="49" charset="0"/>
              </a:rPr>
              <a:t>myId</a:t>
            </a:r>
            <a:r>
              <a:rPr lang="de-DE" dirty="0">
                <a:solidFill>
                  <a:srgbClr val="000000"/>
                </a:solidFill>
                <a:latin typeface="Consolas" panose="020B0609020204030204" pitchFamily="49" charset="0"/>
              </a:rPr>
              <a:t> {</a:t>
            </a:r>
          </a:p>
          <a:p>
            <a:pPr marL="0" indent="0">
              <a:spcBef>
                <a:spcPts val="300"/>
              </a:spcBef>
              <a:buNone/>
            </a:pP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color</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#f00</a:t>
            </a:r>
            <a:r>
              <a:rPr lang="de-DE" dirty="0">
                <a:solidFill>
                  <a:srgbClr val="000000"/>
                </a:solidFill>
                <a:latin typeface="Consolas" panose="020B0609020204030204" pitchFamily="49" charset="0"/>
              </a:rPr>
              <a:t>;}</a:t>
            </a:r>
          </a:p>
          <a:p>
            <a:pPr marL="0" indent="0">
              <a:spcBef>
                <a:spcPts val="300"/>
              </a:spcBef>
              <a:buNone/>
            </a:pP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style</a:t>
            </a:r>
            <a:r>
              <a:rPr lang="de-DE" dirty="0">
                <a:solidFill>
                  <a:srgbClr val="0000FF"/>
                </a:solidFill>
                <a:latin typeface="Consolas" panose="020B0609020204030204" pitchFamily="49" charset="0"/>
              </a:rPr>
              <a:t>&gt;</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10</a:t>
            </a:fld>
            <a:endParaRPr dirty="0"/>
          </a:p>
        </p:txBody>
      </p:sp>
    </p:spTree>
    <p:extLst>
      <p:ext uri="{BB962C8B-B14F-4D97-AF65-F5344CB8AC3E}">
        <p14:creationId xmlns:p14="http://schemas.microsoft.com/office/powerpoint/2010/main" val="3952715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10" dirty="0"/>
              <a:t>CSS</a:t>
            </a:r>
            <a:r>
              <a:rPr spc="-25" dirty="0"/>
              <a:t> </a:t>
            </a:r>
            <a:r>
              <a:rPr lang="de-DE" spc="-10" dirty="0"/>
              <a:t>a</a:t>
            </a:r>
            <a:r>
              <a:rPr spc="-10" dirty="0" err="1"/>
              <a:t>nimation</a:t>
            </a:r>
            <a:r>
              <a:rPr lang="de-DE" spc="-10" dirty="0"/>
              <a:t>s – Syntax für 2 </a:t>
            </a:r>
            <a:r>
              <a:rPr lang="de-DE" spc="-10" dirty="0" err="1"/>
              <a:t>keyframes</a:t>
            </a:r>
            <a:endParaRPr spc="-10"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100</a:t>
            </a:fld>
            <a:endParaRPr dirty="0"/>
          </a:p>
        </p:txBody>
      </p:sp>
      <p:graphicFrame>
        <p:nvGraphicFramePr>
          <p:cNvPr id="3" name="Tabelle 2">
            <a:extLst>
              <a:ext uri="{FF2B5EF4-FFF2-40B4-BE49-F238E27FC236}">
                <a16:creationId xmlns:a16="http://schemas.microsoft.com/office/drawing/2014/main" id="{E5732FE5-1A3A-4EF5-A3C9-2EAC076F4A7A}"/>
              </a:ext>
            </a:extLst>
          </p:cNvPr>
          <p:cNvGraphicFramePr>
            <a:graphicFrameLocks noGrp="1"/>
          </p:cNvGraphicFramePr>
          <p:nvPr>
            <p:extLst>
              <p:ext uri="{D42A27DB-BD31-4B8C-83A1-F6EECF244321}">
                <p14:modId xmlns:p14="http://schemas.microsoft.com/office/powerpoint/2010/main" val="1803483535"/>
              </p:ext>
            </p:extLst>
          </p:nvPr>
        </p:nvGraphicFramePr>
        <p:xfrm>
          <a:off x="786901" y="1472444"/>
          <a:ext cx="10618198" cy="3479800"/>
        </p:xfrm>
        <a:graphic>
          <a:graphicData uri="http://schemas.openxmlformats.org/drawingml/2006/table">
            <a:tbl>
              <a:tblPr firstRow="1" bandRow="1">
                <a:tableStyleId>{21E4AEA4-8DFA-4A89-87EB-49C32662AFE0}</a:tableStyleId>
              </a:tblPr>
              <a:tblGrid>
                <a:gridCol w="3945255">
                  <a:extLst>
                    <a:ext uri="{9D8B030D-6E8A-4147-A177-3AD203B41FA5}">
                      <a16:colId xmlns:a16="http://schemas.microsoft.com/office/drawing/2014/main" val="2588139014"/>
                    </a:ext>
                  </a:extLst>
                </a:gridCol>
                <a:gridCol w="6672943">
                  <a:extLst>
                    <a:ext uri="{9D8B030D-6E8A-4147-A177-3AD203B41FA5}">
                      <a16:colId xmlns:a16="http://schemas.microsoft.com/office/drawing/2014/main" val="11321078"/>
                    </a:ext>
                  </a:extLst>
                </a:gridCol>
              </a:tblGrid>
              <a:tr h="370840">
                <a:tc>
                  <a:txBody>
                    <a:bodyPr/>
                    <a:lstStyle/>
                    <a:p>
                      <a:r>
                        <a:rPr lang="de-DE" dirty="0" err="1"/>
                        <a:t>html</a:t>
                      </a:r>
                      <a:endParaRPr lang="de-DE" dirty="0"/>
                    </a:p>
                  </a:txBody>
                  <a:tcPr/>
                </a:tc>
                <a:tc>
                  <a:txBody>
                    <a:bodyPr/>
                    <a:lstStyle/>
                    <a:p>
                      <a:r>
                        <a:rPr lang="de-DE" dirty="0" err="1"/>
                        <a:t>css</a:t>
                      </a:r>
                      <a:endParaRPr lang="de-DE" dirty="0"/>
                    </a:p>
                  </a:txBody>
                  <a:tcPr/>
                </a:tc>
                <a:extLst>
                  <a:ext uri="{0D108BD9-81ED-4DB2-BD59-A6C34878D82A}">
                    <a16:rowId xmlns:a16="http://schemas.microsoft.com/office/drawing/2014/main" val="799706537"/>
                  </a:ext>
                </a:extLst>
              </a:tr>
              <a:tr h="370840">
                <a:tc>
                  <a:txBody>
                    <a:bodyPr/>
                    <a:lstStyle/>
                    <a:p>
                      <a:r>
                        <a:rPr lang="en-US" b="0" dirty="0">
                          <a:solidFill>
                            <a:srgbClr val="800000"/>
                          </a:solidFill>
                          <a:effectLst/>
                          <a:latin typeface="Consolas" panose="020B0609020204030204" pitchFamily="49" charset="0"/>
                        </a:rPr>
                        <a:t>&lt;div</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a:t>
                      </a:r>
                      <a:r>
                        <a:rPr lang="en-US" b="0" dirty="0">
                          <a:solidFill>
                            <a:srgbClr val="800000"/>
                          </a:solidFill>
                          <a:effectLst/>
                          <a:latin typeface="Consolas" panose="020B0609020204030204" pitchFamily="49" charset="0"/>
                        </a:rPr>
                        <a:t>&gt;</a:t>
                      </a:r>
                      <a:r>
                        <a:rPr lang="en-US" b="0" dirty="0" err="1">
                          <a:solidFill>
                            <a:srgbClr val="000000"/>
                          </a:solidFill>
                          <a:effectLst/>
                          <a:latin typeface="Consolas" panose="020B0609020204030204" pitchFamily="49" charset="0"/>
                        </a:rPr>
                        <a:t>testtext</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endParaRPr lang="de-DE" dirty="0"/>
                    </a:p>
                  </a:txBody>
                  <a:tcPr/>
                </a:tc>
                <a:tc>
                  <a:txBody>
                    <a:bodyPr/>
                    <a:lstStyle/>
                    <a:p>
                      <a:r>
                        <a:rPr lang="de-DE" b="0" dirty="0">
                          <a:solidFill>
                            <a:srgbClr val="800000"/>
                          </a:solidFill>
                          <a:effectLst/>
                          <a:latin typeface="Consolas" panose="020B0609020204030204" pitchFamily="49" charset="0"/>
                        </a:rPr>
                        <a:t>#</a:t>
                      </a:r>
                      <a:r>
                        <a:rPr lang="de-DE" b="0" dirty="0" err="1">
                          <a:solidFill>
                            <a:srgbClr val="800000"/>
                          </a:solidFill>
                          <a:effectLst/>
                          <a:latin typeface="Consolas" panose="020B0609020204030204" pitchFamily="49" charset="0"/>
                        </a:rPr>
                        <a:t>test</a:t>
                      </a:r>
                      <a:r>
                        <a:rPr lang="de-DE" b="0" dirty="0">
                          <a:solidFill>
                            <a:srgbClr val="000000"/>
                          </a:solidFill>
                          <a:effectLst/>
                          <a:latin typeface="Consolas" panose="020B0609020204030204" pitchFamily="49" charset="0"/>
                        </a:rPr>
                        <a:t> {</a:t>
                      </a:r>
                    </a:p>
                    <a:p>
                      <a:pPr lvl="1"/>
                      <a:r>
                        <a:rPr lang="de-DE" b="0" dirty="0" err="1">
                          <a:solidFill>
                            <a:srgbClr val="FF0000"/>
                          </a:solidFill>
                          <a:effectLst/>
                          <a:latin typeface="Consolas" panose="020B0609020204030204" pitchFamily="49" charset="0"/>
                        </a:rPr>
                        <a:t>animation</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testanimation</a:t>
                      </a:r>
                      <a:r>
                        <a:rPr lang="de-DE" b="0" dirty="0">
                          <a:solidFill>
                            <a:srgbClr val="000000"/>
                          </a:solidFill>
                          <a:effectLst/>
                          <a:latin typeface="Consolas" panose="020B0609020204030204" pitchFamily="49" charset="0"/>
                        </a:rPr>
                        <a:t> </a:t>
                      </a:r>
                      <a:r>
                        <a:rPr lang="de-DE" b="0" dirty="0">
                          <a:solidFill>
                            <a:srgbClr val="09885A"/>
                          </a:solidFill>
                          <a:effectLst/>
                          <a:latin typeface="Consolas" panose="020B0609020204030204" pitchFamily="49" charset="0"/>
                        </a:rPr>
                        <a:t>3s</a:t>
                      </a:r>
                      <a:r>
                        <a:rPr lang="de-DE" b="0" dirty="0">
                          <a:solidFill>
                            <a:srgbClr val="000000"/>
                          </a:solidFill>
                          <a:effectLst/>
                          <a:latin typeface="Consolas" panose="020B0609020204030204" pitchFamily="49" charset="0"/>
                        </a:rPr>
                        <a:t> </a:t>
                      </a:r>
                      <a:r>
                        <a:rPr lang="de-DE" b="0" dirty="0">
                          <a:solidFill>
                            <a:srgbClr val="0451A5"/>
                          </a:solidFill>
                          <a:effectLst/>
                          <a:latin typeface="Consolas" panose="020B0609020204030204" pitchFamily="49" charset="0"/>
                        </a:rPr>
                        <a:t>infinite</a:t>
                      </a:r>
                      <a:r>
                        <a:rPr lang="de-DE" b="0" dirty="0">
                          <a:solidFill>
                            <a:srgbClr val="000000"/>
                          </a:solidFill>
                          <a:effectLst/>
                          <a:latin typeface="Consolas" panose="020B0609020204030204" pitchFamily="49" charset="0"/>
                        </a:rPr>
                        <a:t> </a:t>
                      </a:r>
                    </a:p>
                    <a:p>
                      <a:pPr lvl="1"/>
                      <a:r>
                        <a:rPr lang="de-DE" b="0" dirty="0" err="1">
                          <a:solidFill>
                            <a:srgbClr val="0451A5"/>
                          </a:solidFill>
                          <a:effectLst/>
                          <a:latin typeface="Consolas" panose="020B0609020204030204" pitchFamily="49" charset="0"/>
                        </a:rPr>
                        <a:t>ease</a:t>
                      </a:r>
                      <a:r>
                        <a:rPr lang="de-DE" b="0" dirty="0">
                          <a:solidFill>
                            <a:srgbClr val="0451A5"/>
                          </a:solidFill>
                          <a:effectLst/>
                          <a:latin typeface="Consolas" panose="020B0609020204030204" pitchFamily="49" charset="0"/>
                        </a:rPr>
                        <a:t>-in-out</a:t>
                      </a:r>
                      <a:r>
                        <a:rPr lang="de-DE" b="0" dirty="0">
                          <a:solidFill>
                            <a:srgbClr val="000000"/>
                          </a:solidFill>
                          <a:effectLst/>
                          <a:latin typeface="Consolas" panose="020B0609020204030204" pitchFamily="49" charset="0"/>
                        </a:rPr>
                        <a:t> </a:t>
                      </a:r>
                      <a:r>
                        <a:rPr lang="de-DE" b="0" dirty="0" err="1">
                          <a:solidFill>
                            <a:srgbClr val="0451A5"/>
                          </a:solidFill>
                          <a:effectLst/>
                          <a:latin typeface="Consolas" panose="020B0609020204030204" pitchFamily="49" charset="0"/>
                        </a:rPr>
                        <a:t>alternate</a:t>
                      </a:r>
                      <a:r>
                        <a:rPr lang="de-DE" b="0" dirty="0">
                          <a:solidFill>
                            <a:srgbClr val="000000"/>
                          </a:solidFill>
                          <a:effectLst/>
                          <a:latin typeface="Consolas" panose="020B0609020204030204" pitchFamily="49" charset="0"/>
                        </a:rPr>
                        <a:t>;</a:t>
                      </a:r>
                    </a:p>
                    <a:p>
                      <a:r>
                        <a:rPr lang="de-DE" b="0" dirty="0">
                          <a:solidFill>
                            <a:srgbClr val="000000"/>
                          </a:solidFill>
                          <a:effectLst/>
                          <a:latin typeface="Consolas" panose="020B0609020204030204" pitchFamily="49" charset="0"/>
                        </a:rPr>
                        <a:t>}</a:t>
                      </a:r>
                      <a:br>
                        <a:rPr lang="de-DE" b="0" dirty="0">
                          <a:solidFill>
                            <a:srgbClr val="000000"/>
                          </a:solidFill>
                          <a:effectLst/>
                          <a:latin typeface="Consolas" panose="020B0609020204030204" pitchFamily="49" charset="0"/>
                        </a:rPr>
                      </a:br>
                      <a:r>
                        <a:rPr lang="de-DE" b="0" dirty="0">
                          <a:solidFill>
                            <a:srgbClr val="0000FF"/>
                          </a:solidFill>
                          <a:effectLst/>
                          <a:latin typeface="Consolas" panose="020B0609020204030204" pitchFamily="49" charset="0"/>
                        </a:rPr>
                        <a:t>@</a:t>
                      </a:r>
                      <a:r>
                        <a:rPr lang="de-DE" b="0" dirty="0" err="1">
                          <a:solidFill>
                            <a:srgbClr val="0000FF"/>
                          </a:solidFill>
                          <a:effectLst/>
                          <a:latin typeface="Consolas" panose="020B0609020204030204" pitchFamily="49" charset="0"/>
                        </a:rPr>
                        <a:t>keyframes</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testanimation</a:t>
                      </a:r>
                      <a:r>
                        <a:rPr lang="de-DE" b="0" dirty="0">
                          <a:solidFill>
                            <a:srgbClr val="000000"/>
                          </a:solidFill>
                          <a:effectLst/>
                          <a:latin typeface="Consolas" panose="020B0609020204030204" pitchFamily="49" charset="0"/>
                        </a:rPr>
                        <a:t> {</a:t>
                      </a:r>
                    </a:p>
                    <a:p>
                      <a:pPr lvl="1"/>
                      <a:r>
                        <a:rPr lang="de-DE" b="0" dirty="0" err="1">
                          <a:solidFill>
                            <a:srgbClr val="000000"/>
                          </a:solidFill>
                          <a:effectLst/>
                          <a:latin typeface="Consolas" panose="020B0609020204030204" pitchFamily="49" charset="0"/>
                        </a:rPr>
                        <a:t>from</a:t>
                      </a:r>
                      <a:r>
                        <a:rPr lang="de-DE" b="0" dirty="0">
                          <a:solidFill>
                            <a:srgbClr val="000000"/>
                          </a:solidFill>
                          <a:effectLst/>
                          <a:latin typeface="Consolas" panose="020B0609020204030204" pitchFamily="49" charset="0"/>
                        </a:rPr>
                        <a:t> {</a:t>
                      </a:r>
                      <a:r>
                        <a:rPr lang="de-DE" b="0" dirty="0" err="1">
                          <a:solidFill>
                            <a:srgbClr val="FF0000"/>
                          </a:solidFill>
                          <a:effectLst/>
                          <a:latin typeface="Consolas" panose="020B0609020204030204" pitchFamily="49" charset="0"/>
                        </a:rPr>
                        <a:t>color</a:t>
                      </a:r>
                      <a:r>
                        <a:rPr lang="de-DE" b="0" dirty="0">
                          <a:solidFill>
                            <a:srgbClr val="000000"/>
                          </a:solidFill>
                          <a:effectLst/>
                          <a:latin typeface="Consolas" panose="020B0609020204030204" pitchFamily="49" charset="0"/>
                        </a:rPr>
                        <a:t>: </a:t>
                      </a:r>
                      <a:r>
                        <a:rPr lang="de-DE" b="0" dirty="0" err="1">
                          <a:solidFill>
                            <a:srgbClr val="0451A5"/>
                          </a:solidFill>
                          <a:effectLst/>
                          <a:latin typeface="Consolas" panose="020B0609020204030204" pitchFamily="49" charset="0"/>
                        </a:rPr>
                        <a:t>black</a:t>
                      </a:r>
                      <a:r>
                        <a:rPr lang="de-DE" b="0" dirty="0">
                          <a:solidFill>
                            <a:srgbClr val="000000"/>
                          </a:solidFill>
                          <a:effectLst/>
                          <a:latin typeface="Consolas" panose="020B0609020204030204" pitchFamily="49" charset="0"/>
                        </a:rPr>
                        <a:t>;</a:t>
                      </a:r>
                    </a:p>
                    <a:p>
                      <a:pPr lvl="2"/>
                      <a:r>
                        <a:rPr lang="de-DE" b="0" dirty="0" err="1">
                          <a:solidFill>
                            <a:srgbClr val="FF0000"/>
                          </a:solidFill>
                          <a:effectLst/>
                          <a:latin typeface="Consolas" panose="020B0609020204030204" pitchFamily="49" charset="0"/>
                        </a:rPr>
                        <a:t>padding</a:t>
                      </a:r>
                      <a:r>
                        <a:rPr lang="de-DE" b="0" dirty="0">
                          <a:solidFill>
                            <a:srgbClr val="000000"/>
                          </a:solidFill>
                          <a:effectLst/>
                          <a:latin typeface="Consolas" panose="020B0609020204030204" pitchFamily="49" charset="0"/>
                        </a:rPr>
                        <a:t>: </a:t>
                      </a:r>
                      <a:r>
                        <a:rPr lang="de-DE" b="0" dirty="0">
                          <a:solidFill>
                            <a:srgbClr val="09885A"/>
                          </a:solidFill>
                          <a:effectLst/>
                          <a:latin typeface="Consolas" panose="020B0609020204030204" pitchFamily="49" charset="0"/>
                        </a:rPr>
                        <a:t>0</a:t>
                      </a:r>
                      <a:r>
                        <a:rPr lang="de-DE" b="0" dirty="0">
                          <a:solidFill>
                            <a:srgbClr val="000000"/>
                          </a:solidFill>
                          <a:effectLst/>
                          <a:latin typeface="Consolas" panose="020B0609020204030204" pitchFamily="49" charset="0"/>
                        </a:rPr>
                        <a:t>;}</a:t>
                      </a:r>
                    </a:p>
                    <a:p>
                      <a:pPr lvl="1"/>
                      <a:br>
                        <a:rPr lang="de-DE" b="0" dirty="0">
                          <a:solidFill>
                            <a:srgbClr val="000000"/>
                          </a:solidFill>
                          <a:effectLst/>
                          <a:latin typeface="Consolas" panose="020B0609020204030204" pitchFamily="49" charset="0"/>
                        </a:rPr>
                      </a:br>
                      <a:r>
                        <a:rPr lang="de-DE" b="0" dirty="0" err="1">
                          <a:solidFill>
                            <a:srgbClr val="000000"/>
                          </a:solidFill>
                          <a:effectLst/>
                          <a:latin typeface="Consolas" panose="020B0609020204030204" pitchFamily="49" charset="0"/>
                        </a:rPr>
                        <a:t>to</a:t>
                      </a:r>
                      <a:r>
                        <a:rPr lang="de-DE" b="0" dirty="0">
                          <a:solidFill>
                            <a:srgbClr val="000000"/>
                          </a:solidFill>
                          <a:effectLst/>
                          <a:latin typeface="Consolas" panose="020B0609020204030204" pitchFamily="49" charset="0"/>
                        </a:rPr>
                        <a:t> {</a:t>
                      </a:r>
                      <a:r>
                        <a:rPr lang="de-DE" b="0" dirty="0" err="1">
                          <a:solidFill>
                            <a:srgbClr val="FF0000"/>
                          </a:solidFill>
                          <a:effectLst/>
                          <a:latin typeface="Consolas" panose="020B0609020204030204" pitchFamily="49" charset="0"/>
                        </a:rPr>
                        <a:t>color</a:t>
                      </a:r>
                      <a:r>
                        <a:rPr lang="de-DE" b="0" dirty="0">
                          <a:solidFill>
                            <a:srgbClr val="000000"/>
                          </a:solidFill>
                          <a:effectLst/>
                          <a:latin typeface="Consolas" panose="020B0609020204030204" pitchFamily="49" charset="0"/>
                        </a:rPr>
                        <a:t>: </a:t>
                      </a:r>
                      <a:r>
                        <a:rPr lang="de-DE" b="0" dirty="0" err="1">
                          <a:solidFill>
                            <a:srgbClr val="0451A5"/>
                          </a:solidFill>
                          <a:effectLst/>
                          <a:latin typeface="Consolas" panose="020B0609020204030204" pitchFamily="49" charset="0"/>
                        </a:rPr>
                        <a:t>lime</a:t>
                      </a:r>
                      <a:r>
                        <a:rPr lang="de-DE" b="0" dirty="0">
                          <a:solidFill>
                            <a:srgbClr val="000000"/>
                          </a:solidFill>
                          <a:effectLst/>
                          <a:latin typeface="Consolas" panose="020B0609020204030204" pitchFamily="49" charset="0"/>
                        </a:rPr>
                        <a:t>;</a:t>
                      </a:r>
                    </a:p>
                    <a:p>
                      <a:pPr lvl="2"/>
                      <a:r>
                        <a:rPr lang="de-DE" b="0" dirty="0" err="1">
                          <a:solidFill>
                            <a:srgbClr val="FF0000"/>
                          </a:solidFill>
                          <a:effectLst/>
                          <a:latin typeface="Consolas" panose="020B0609020204030204" pitchFamily="49" charset="0"/>
                        </a:rPr>
                        <a:t>padding</a:t>
                      </a:r>
                      <a:r>
                        <a:rPr lang="de-DE" b="0" dirty="0">
                          <a:solidFill>
                            <a:srgbClr val="000000"/>
                          </a:solidFill>
                          <a:effectLst/>
                          <a:latin typeface="Consolas" panose="020B0609020204030204" pitchFamily="49" charset="0"/>
                        </a:rPr>
                        <a:t>: </a:t>
                      </a:r>
                      <a:r>
                        <a:rPr lang="de-DE" b="0" dirty="0">
                          <a:solidFill>
                            <a:srgbClr val="09885A"/>
                          </a:solidFill>
                          <a:effectLst/>
                          <a:latin typeface="Consolas" panose="020B0609020204030204" pitchFamily="49" charset="0"/>
                        </a:rPr>
                        <a:t>50px</a:t>
                      </a:r>
                      <a:r>
                        <a:rPr lang="de-DE" b="0" dirty="0">
                          <a:solidFill>
                            <a:srgbClr val="000000"/>
                          </a:solidFill>
                          <a:effectLst/>
                          <a:latin typeface="Consolas" panose="020B0609020204030204" pitchFamily="49" charset="0"/>
                        </a:rPr>
                        <a:t>;}</a:t>
                      </a:r>
                    </a:p>
                    <a:p>
                      <a:r>
                        <a:rPr lang="de-DE" b="0" dirty="0">
                          <a:solidFill>
                            <a:srgbClr val="000000"/>
                          </a:solidFill>
                          <a:effectLst/>
                          <a:latin typeface="Consolas" panose="020B0609020204030204" pitchFamily="49" charset="0"/>
                        </a:rPr>
                        <a:t>}</a:t>
                      </a:r>
                    </a:p>
                  </a:txBody>
                  <a:tcPr/>
                </a:tc>
                <a:extLst>
                  <a:ext uri="{0D108BD9-81ED-4DB2-BD59-A6C34878D82A}">
                    <a16:rowId xmlns:a16="http://schemas.microsoft.com/office/drawing/2014/main" val="3224689001"/>
                  </a:ext>
                </a:extLst>
              </a:tr>
            </a:tbl>
          </a:graphicData>
        </a:graphic>
      </p:graphicFrame>
      <p:sp>
        <p:nvSpPr>
          <p:cNvPr id="5" name="Textfeld 4">
            <a:extLst>
              <a:ext uri="{FF2B5EF4-FFF2-40B4-BE49-F238E27FC236}">
                <a16:creationId xmlns:a16="http://schemas.microsoft.com/office/drawing/2014/main" id="{777C06C2-1AC4-41F7-A24A-B7D9241AC984}"/>
              </a:ext>
            </a:extLst>
          </p:cNvPr>
          <p:cNvSpPr txBox="1"/>
          <p:nvPr/>
        </p:nvSpPr>
        <p:spPr>
          <a:xfrm>
            <a:off x="838200" y="5304971"/>
            <a:ext cx="3891130" cy="369332"/>
          </a:xfrm>
          <a:prstGeom prst="rect">
            <a:avLst/>
          </a:prstGeom>
          <a:noFill/>
        </p:spPr>
        <p:txBody>
          <a:bodyPr wrap="none" rtlCol="0">
            <a:spAutoFit/>
          </a:bodyPr>
          <a:lstStyle/>
          <a:p>
            <a:r>
              <a:rPr lang="de-DE" dirty="0" err="1"/>
              <a:t>keyframes</a:t>
            </a:r>
            <a:r>
              <a:rPr lang="de-DE" dirty="0"/>
              <a:t> auf Deutsch - Schlüsselbilder</a:t>
            </a:r>
          </a:p>
        </p:txBody>
      </p:sp>
    </p:spTree>
    <p:extLst>
      <p:ext uri="{BB962C8B-B14F-4D97-AF65-F5344CB8AC3E}">
        <p14:creationId xmlns:p14="http://schemas.microsoft.com/office/powerpoint/2010/main" val="1585390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5E0153-DCA9-4CE5-B3F6-B358AFC3832F}"/>
              </a:ext>
            </a:extLst>
          </p:cNvPr>
          <p:cNvSpPr>
            <a:spLocks noGrp="1"/>
          </p:cNvSpPr>
          <p:nvPr>
            <p:ph type="title"/>
          </p:nvPr>
        </p:nvSpPr>
        <p:spPr/>
        <p:txBody>
          <a:bodyPr>
            <a:normAutofit fontScale="90000"/>
          </a:bodyPr>
          <a:lstStyle/>
          <a:p>
            <a:r>
              <a:rPr lang="de-DE" spc="-10" dirty="0"/>
              <a:t>CSS</a:t>
            </a:r>
            <a:r>
              <a:rPr lang="de-DE" spc="-25" dirty="0"/>
              <a:t> </a:t>
            </a:r>
            <a:r>
              <a:rPr lang="de-DE" spc="-10" dirty="0" err="1"/>
              <a:t>animations</a:t>
            </a:r>
            <a:r>
              <a:rPr lang="de-DE" spc="-10" dirty="0"/>
              <a:t> – Syntax für mehr als 2 </a:t>
            </a:r>
            <a:r>
              <a:rPr lang="de-DE" spc="-10" dirty="0" err="1"/>
              <a:t>keyframes</a:t>
            </a:r>
            <a:endParaRPr lang="de-DE" dirty="0"/>
          </a:p>
        </p:txBody>
      </p:sp>
      <p:graphicFrame>
        <p:nvGraphicFramePr>
          <p:cNvPr id="4" name="Inhaltsplatzhalter 3">
            <a:extLst>
              <a:ext uri="{FF2B5EF4-FFF2-40B4-BE49-F238E27FC236}">
                <a16:creationId xmlns:a16="http://schemas.microsoft.com/office/drawing/2014/main" id="{A2502D9F-5C6C-4045-A835-68E5D6EF228A}"/>
              </a:ext>
            </a:extLst>
          </p:cNvPr>
          <p:cNvGraphicFramePr>
            <a:graphicFrameLocks noGrp="1"/>
          </p:cNvGraphicFramePr>
          <p:nvPr>
            <p:ph idx="1"/>
            <p:extLst>
              <p:ext uri="{D42A27DB-BD31-4B8C-83A1-F6EECF244321}">
                <p14:modId xmlns:p14="http://schemas.microsoft.com/office/powerpoint/2010/main" val="278831691"/>
              </p:ext>
            </p:extLst>
          </p:nvPr>
        </p:nvGraphicFramePr>
        <p:xfrm>
          <a:off x="838200" y="1825625"/>
          <a:ext cx="10618198" cy="2931160"/>
        </p:xfrm>
        <a:graphic>
          <a:graphicData uri="http://schemas.openxmlformats.org/drawingml/2006/table">
            <a:tbl>
              <a:tblPr firstRow="1" bandRow="1">
                <a:tableStyleId>{21E4AEA4-8DFA-4A89-87EB-49C32662AFE0}</a:tableStyleId>
              </a:tblPr>
              <a:tblGrid>
                <a:gridCol w="3945255">
                  <a:extLst>
                    <a:ext uri="{9D8B030D-6E8A-4147-A177-3AD203B41FA5}">
                      <a16:colId xmlns:a16="http://schemas.microsoft.com/office/drawing/2014/main" val="2588139014"/>
                    </a:ext>
                  </a:extLst>
                </a:gridCol>
                <a:gridCol w="6672943">
                  <a:extLst>
                    <a:ext uri="{9D8B030D-6E8A-4147-A177-3AD203B41FA5}">
                      <a16:colId xmlns:a16="http://schemas.microsoft.com/office/drawing/2014/main" val="11321078"/>
                    </a:ext>
                  </a:extLst>
                </a:gridCol>
              </a:tblGrid>
              <a:tr h="370840">
                <a:tc>
                  <a:txBody>
                    <a:bodyPr/>
                    <a:lstStyle/>
                    <a:p>
                      <a:r>
                        <a:rPr lang="de-DE" dirty="0" err="1"/>
                        <a:t>html</a:t>
                      </a:r>
                      <a:endParaRPr lang="de-DE" dirty="0"/>
                    </a:p>
                  </a:txBody>
                  <a:tcPr/>
                </a:tc>
                <a:tc>
                  <a:txBody>
                    <a:bodyPr/>
                    <a:lstStyle/>
                    <a:p>
                      <a:r>
                        <a:rPr lang="de-DE" dirty="0" err="1"/>
                        <a:t>css</a:t>
                      </a:r>
                      <a:endParaRPr lang="de-DE" dirty="0"/>
                    </a:p>
                  </a:txBody>
                  <a:tcPr/>
                </a:tc>
                <a:extLst>
                  <a:ext uri="{0D108BD9-81ED-4DB2-BD59-A6C34878D82A}">
                    <a16:rowId xmlns:a16="http://schemas.microsoft.com/office/drawing/2014/main" val="799706537"/>
                  </a:ext>
                </a:extLst>
              </a:tr>
              <a:tr h="370840">
                <a:tc>
                  <a:txBody>
                    <a:bodyPr/>
                    <a:lstStyle/>
                    <a:p>
                      <a:r>
                        <a:rPr lang="en-US" b="0" dirty="0">
                          <a:solidFill>
                            <a:srgbClr val="800000"/>
                          </a:solidFill>
                          <a:effectLst/>
                          <a:latin typeface="Consolas" panose="020B0609020204030204" pitchFamily="49" charset="0"/>
                        </a:rPr>
                        <a:t>&lt;div</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"test1"</a:t>
                      </a:r>
                      <a:r>
                        <a:rPr lang="en-US" b="0" dirty="0">
                          <a:solidFill>
                            <a:srgbClr val="800000"/>
                          </a:solidFill>
                          <a:effectLst/>
                          <a:latin typeface="Consolas" panose="020B0609020204030204" pitchFamily="49" charset="0"/>
                        </a:rPr>
                        <a:t>&gt;</a:t>
                      </a:r>
                      <a:r>
                        <a:rPr lang="en-US" b="0" dirty="0" err="1">
                          <a:solidFill>
                            <a:srgbClr val="000000"/>
                          </a:solidFill>
                          <a:effectLst/>
                          <a:latin typeface="Consolas" panose="020B0609020204030204" pitchFamily="49" charset="0"/>
                        </a:rPr>
                        <a:t>testtext</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endParaRPr lang="de-DE" dirty="0"/>
                    </a:p>
                  </a:txBody>
                  <a:tcPr/>
                </a:tc>
                <a:tc>
                  <a:txBody>
                    <a:bodyPr/>
                    <a:lstStyle/>
                    <a:p>
                      <a:r>
                        <a:rPr lang="de-DE" b="0" dirty="0">
                          <a:solidFill>
                            <a:srgbClr val="800000"/>
                          </a:solidFill>
                          <a:effectLst/>
                          <a:latin typeface="Consolas" panose="020B0609020204030204" pitchFamily="49" charset="0"/>
                        </a:rPr>
                        <a:t>#test1</a:t>
                      </a:r>
                      <a:r>
                        <a:rPr lang="de-DE" b="0" dirty="0">
                          <a:solidFill>
                            <a:srgbClr val="000000"/>
                          </a:solidFill>
                          <a:effectLst/>
                          <a:latin typeface="Consolas" panose="020B0609020204030204" pitchFamily="49" charset="0"/>
                        </a:rPr>
                        <a:t> {</a:t>
                      </a:r>
                    </a:p>
                    <a:p>
                      <a:pPr lvl="1"/>
                      <a:r>
                        <a:rPr lang="de-DE" b="0" dirty="0" err="1">
                          <a:solidFill>
                            <a:srgbClr val="FF0000"/>
                          </a:solidFill>
                          <a:effectLst/>
                          <a:latin typeface="Consolas" panose="020B0609020204030204" pitchFamily="49" charset="0"/>
                        </a:rPr>
                        <a:t>animation</a:t>
                      </a:r>
                      <a:r>
                        <a:rPr lang="de-DE" b="0" dirty="0">
                          <a:solidFill>
                            <a:srgbClr val="000000"/>
                          </a:solidFill>
                          <a:effectLst/>
                          <a:latin typeface="Consolas" panose="020B0609020204030204" pitchFamily="49" charset="0"/>
                        </a:rPr>
                        <a:t>: testanimation1 </a:t>
                      </a:r>
                      <a:r>
                        <a:rPr lang="de-DE" b="0" dirty="0">
                          <a:solidFill>
                            <a:srgbClr val="09885A"/>
                          </a:solidFill>
                          <a:effectLst/>
                          <a:latin typeface="Consolas" panose="020B0609020204030204" pitchFamily="49" charset="0"/>
                        </a:rPr>
                        <a:t>3s</a:t>
                      </a:r>
                      <a:r>
                        <a:rPr lang="de-DE" b="0" dirty="0">
                          <a:solidFill>
                            <a:srgbClr val="000000"/>
                          </a:solidFill>
                          <a:effectLst/>
                          <a:latin typeface="Consolas" panose="020B0609020204030204" pitchFamily="49" charset="0"/>
                        </a:rPr>
                        <a:t> </a:t>
                      </a:r>
                      <a:r>
                        <a:rPr lang="de-DE" b="0" dirty="0">
                          <a:solidFill>
                            <a:srgbClr val="0451A5"/>
                          </a:solidFill>
                          <a:effectLst/>
                          <a:latin typeface="Consolas" panose="020B0609020204030204" pitchFamily="49" charset="0"/>
                        </a:rPr>
                        <a:t>infinite</a:t>
                      </a:r>
                      <a:r>
                        <a:rPr lang="de-DE" b="0" dirty="0">
                          <a:solidFill>
                            <a:srgbClr val="000000"/>
                          </a:solidFill>
                          <a:effectLst/>
                          <a:latin typeface="Consolas" panose="020B0609020204030204" pitchFamily="49" charset="0"/>
                        </a:rPr>
                        <a:t> </a:t>
                      </a:r>
                    </a:p>
                    <a:p>
                      <a:pPr lvl="1"/>
                      <a:r>
                        <a:rPr lang="de-DE" b="0" dirty="0" err="1">
                          <a:solidFill>
                            <a:srgbClr val="0451A5"/>
                          </a:solidFill>
                          <a:effectLst/>
                          <a:latin typeface="Consolas" panose="020B0609020204030204" pitchFamily="49" charset="0"/>
                        </a:rPr>
                        <a:t>ease</a:t>
                      </a:r>
                      <a:r>
                        <a:rPr lang="de-DE" b="0" dirty="0">
                          <a:solidFill>
                            <a:srgbClr val="0451A5"/>
                          </a:solidFill>
                          <a:effectLst/>
                          <a:latin typeface="Consolas" panose="020B0609020204030204" pitchFamily="49" charset="0"/>
                        </a:rPr>
                        <a:t>-in-out</a:t>
                      </a:r>
                      <a:r>
                        <a:rPr lang="de-DE" b="0" dirty="0">
                          <a:solidFill>
                            <a:srgbClr val="000000"/>
                          </a:solidFill>
                          <a:effectLst/>
                          <a:latin typeface="Consolas" panose="020B0609020204030204" pitchFamily="49" charset="0"/>
                        </a:rPr>
                        <a:t> </a:t>
                      </a:r>
                      <a:r>
                        <a:rPr lang="de-DE" b="0" dirty="0" err="1">
                          <a:solidFill>
                            <a:srgbClr val="0451A5"/>
                          </a:solidFill>
                          <a:effectLst/>
                          <a:latin typeface="Consolas" panose="020B0609020204030204" pitchFamily="49" charset="0"/>
                        </a:rPr>
                        <a:t>alternate</a:t>
                      </a:r>
                      <a:r>
                        <a:rPr lang="de-DE" b="0" dirty="0">
                          <a:solidFill>
                            <a:srgbClr val="000000"/>
                          </a:solidFill>
                          <a:effectLst/>
                          <a:latin typeface="Consolas" panose="020B0609020204030204" pitchFamily="49" charset="0"/>
                        </a:rPr>
                        <a:t>;</a:t>
                      </a:r>
                    </a:p>
                    <a:p>
                      <a:r>
                        <a:rPr lang="de-DE" b="0" dirty="0">
                          <a:solidFill>
                            <a:srgbClr val="000000"/>
                          </a:solidFill>
                          <a:effectLst/>
                          <a:latin typeface="Consolas" panose="020B0609020204030204" pitchFamily="49" charset="0"/>
                        </a:rPr>
                        <a:t>}</a:t>
                      </a:r>
                      <a:br>
                        <a:rPr lang="de-DE" b="0" dirty="0">
                          <a:solidFill>
                            <a:srgbClr val="000000"/>
                          </a:solidFill>
                          <a:effectLst/>
                          <a:latin typeface="Consolas" panose="020B0609020204030204" pitchFamily="49" charset="0"/>
                        </a:rPr>
                      </a:br>
                      <a:r>
                        <a:rPr lang="de-DE" b="0" dirty="0">
                          <a:solidFill>
                            <a:srgbClr val="0000FF"/>
                          </a:solidFill>
                          <a:effectLst/>
                          <a:latin typeface="Consolas" panose="020B0609020204030204" pitchFamily="49" charset="0"/>
                        </a:rPr>
                        <a:t>@</a:t>
                      </a:r>
                      <a:r>
                        <a:rPr lang="de-DE" b="0" dirty="0" err="1">
                          <a:solidFill>
                            <a:srgbClr val="0000FF"/>
                          </a:solidFill>
                          <a:effectLst/>
                          <a:latin typeface="Consolas" panose="020B0609020204030204" pitchFamily="49" charset="0"/>
                        </a:rPr>
                        <a:t>keyframes</a:t>
                      </a:r>
                      <a:r>
                        <a:rPr lang="de-DE" b="0" dirty="0">
                          <a:solidFill>
                            <a:srgbClr val="000000"/>
                          </a:solidFill>
                          <a:effectLst/>
                          <a:latin typeface="Consolas" panose="020B0609020204030204" pitchFamily="49" charset="0"/>
                        </a:rPr>
                        <a:t> testanimation1 {</a:t>
                      </a:r>
                    </a:p>
                    <a:p>
                      <a:pPr lvl="1"/>
                      <a:r>
                        <a:rPr lang="de-DE" b="0" dirty="0">
                          <a:solidFill>
                            <a:srgbClr val="000000"/>
                          </a:solidFill>
                          <a:effectLst/>
                          <a:latin typeface="Consolas" panose="020B0609020204030204" pitchFamily="49" charset="0"/>
                        </a:rPr>
                        <a:t>0% {</a:t>
                      </a:r>
                      <a:r>
                        <a:rPr lang="de-DE" b="0" dirty="0" err="1">
                          <a:solidFill>
                            <a:srgbClr val="FF0000"/>
                          </a:solidFill>
                          <a:effectLst/>
                          <a:latin typeface="Consolas" panose="020B0609020204030204" pitchFamily="49" charset="0"/>
                        </a:rPr>
                        <a:t>color</a:t>
                      </a:r>
                      <a:r>
                        <a:rPr lang="de-DE" b="0" dirty="0">
                          <a:solidFill>
                            <a:srgbClr val="000000"/>
                          </a:solidFill>
                          <a:effectLst/>
                          <a:latin typeface="Consolas" panose="020B0609020204030204" pitchFamily="49" charset="0"/>
                        </a:rPr>
                        <a:t>: </a:t>
                      </a:r>
                      <a:r>
                        <a:rPr lang="de-DE" b="0" dirty="0" err="1">
                          <a:solidFill>
                            <a:srgbClr val="0451A5"/>
                          </a:solidFill>
                          <a:effectLst/>
                          <a:latin typeface="Consolas" panose="020B0609020204030204" pitchFamily="49" charset="0"/>
                        </a:rPr>
                        <a:t>black</a:t>
                      </a:r>
                      <a:r>
                        <a:rPr lang="de-DE" b="0" dirty="0">
                          <a:solidFill>
                            <a:srgbClr val="000000"/>
                          </a:solidFill>
                          <a:effectLst/>
                          <a:latin typeface="Consolas" panose="020B0609020204030204" pitchFamily="49" charset="0"/>
                        </a:rPr>
                        <a:t>; </a:t>
                      </a:r>
                      <a:r>
                        <a:rPr lang="de-DE" b="0" dirty="0" err="1">
                          <a:solidFill>
                            <a:srgbClr val="FF0000"/>
                          </a:solidFill>
                          <a:effectLst/>
                          <a:latin typeface="Consolas" panose="020B0609020204030204" pitchFamily="49" charset="0"/>
                        </a:rPr>
                        <a:t>padding</a:t>
                      </a:r>
                      <a:r>
                        <a:rPr lang="de-DE" b="0" dirty="0">
                          <a:solidFill>
                            <a:srgbClr val="000000"/>
                          </a:solidFill>
                          <a:effectLst/>
                          <a:latin typeface="Consolas" panose="020B0609020204030204" pitchFamily="49" charset="0"/>
                        </a:rPr>
                        <a:t>: </a:t>
                      </a:r>
                      <a:r>
                        <a:rPr lang="de-DE" b="0" dirty="0">
                          <a:solidFill>
                            <a:srgbClr val="09885A"/>
                          </a:solidFill>
                          <a:effectLst/>
                          <a:latin typeface="Consolas" panose="020B0609020204030204" pitchFamily="49" charset="0"/>
                        </a:rPr>
                        <a:t>0</a:t>
                      </a:r>
                      <a:r>
                        <a:rPr lang="de-DE" b="0" dirty="0">
                          <a:solidFill>
                            <a:srgbClr val="000000"/>
                          </a:solidFill>
                          <a:effectLst/>
                          <a:latin typeface="Consolas" panose="020B0609020204030204" pitchFamily="49" charset="0"/>
                        </a:rPr>
                        <a:t>;}</a:t>
                      </a:r>
                    </a:p>
                    <a:p>
                      <a:pPr lvl="1"/>
                      <a:r>
                        <a:rPr lang="de-DE" b="0" dirty="0">
                          <a:solidFill>
                            <a:srgbClr val="000000"/>
                          </a:solidFill>
                          <a:effectLst/>
                          <a:latin typeface="Consolas" panose="020B0609020204030204" pitchFamily="49" charset="0"/>
                        </a:rPr>
                        <a:t>60% {</a:t>
                      </a:r>
                      <a:r>
                        <a:rPr lang="de-DE" b="0" dirty="0" err="1">
                          <a:solidFill>
                            <a:srgbClr val="FF0000"/>
                          </a:solidFill>
                          <a:effectLst/>
                          <a:latin typeface="Consolas" panose="020B0609020204030204" pitchFamily="49" charset="0"/>
                        </a:rPr>
                        <a:t>color</a:t>
                      </a:r>
                      <a:r>
                        <a:rPr lang="de-DE" b="0" dirty="0">
                          <a:solidFill>
                            <a:srgbClr val="000000"/>
                          </a:solidFill>
                          <a:effectLst/>
                          <a:latin typeface="Consolas" panose="020B0609020204030204" pitchFamily="49" charset="0"/>
                        </a:rPr>
                        <a:t>: </a:t>
                      </a:r>
                      <a:r>
                        <a:rPr lang="de-DE" b="0" dirty="0" err="1">
                          <a:solidFill>
                            <a:srgbClr val="0451A5"/>
                          </a:solidFill>
                          <a:effectLst/>
                          <a:latin typeface="Consolas" panose="020B0609020204030204" pitchFamily="49" charset="0"/>
                        </a:rPr>
                        <a:t>yellow</a:t>
                      </a:r>
                      <a:r>
                        <a:rPr lang="de-DE" b="0" dirty="0">
                          <a:solidFill>
                            <a:srgbClr val="000000"/>
                          </a:solidFill>
                          <a:effectLst/>
                          <a:latin typeface="Consolas" panose="020B0609020204030204" pitchFamily="49" charset="0"/>
                        </a:rPr>
                        <a:t>; </a:t>
                      </a:r>
                      <a:r>
                        <a:rPr lang="de-DE" b="0" dirty="0" err="1">
                          <a:solidFill>
                            <a:srgbClr val="FF0000"/>
                          </a:solidFill>
                          <a:effectLst/>
                          <a:latin typeface="Consolas" panose="020B0609020204030204" pitchFamily="49" charset="0"/>
                        </a:rPr>
                        <a:t>padding</a:t>
                      </a:r>
                      <a:r>
                        <a:rPr lang="de-DE" b="0" dirty="0">
                          <a:solidFill>
                            <a:srgbClr val="000000"/>
                          </a:solidFill>
                          <a:effectLst/>
                          <a:latin typeface="Consolas" panose="020B0609020204030204" pitchFamily="49" charset="0"/>
                        </a:rPr>
                        <a:t>: </a:t>
                      </a:r>
                      <a:r>
                        <a:rPr lang="de-DE" b="0" dirty="0">
                          <a:solidFill>
                            <a:srgbClr val="09885A"/>
                          </a:solidFill>
                          <a:effectLst/>
                          <a:latin typeface="Consolas" panose="020B0609020204030204" pitchFamily="49" charset="0"/>
                        </a:rPr>
                        <a:t>40px</a:t>
                      </a:r>
                      <a:r>
                        <a:rPr lang="de-DE" b="0" dirty="0">
                          <a:solidFill>
                            <a:srgbClr val="000000"/>
                          </a:solidFill>
                          <a:effectLst/>
                          <a:latin typeface="Consolas" panose="020B0609020204030204" pitchFamily="49" charset="0"/>
                        </a:rPr>
                        <a:t>;}</a:t>
                      </a:r>
                    </a:p>
                    <a:p>
                      <a:pPr lvl="1"/>
                      <a:r>
                        <a:rPr lang="de-DE" b="0" dirty="0">
                          <a:solidFill>
                            <a:srgbClr val="000000"/>
                          </a:solidFill>
                          <a:effectLst/>
                          <a:latin typeface="Consolas" panose="020B0609020204030204" pitchFamily="49" charset="0"/>
                        </a:rPr>
                        <a:t>100% {</a:t>
                      </a:r>
                      <a:r>
                        <a:rPr lang="de-DE" b="0" dirty="0" err="1">
                          <a:solidFill>
                            <a:srgbClr val="FF0000"/>
                          </a:solidFill>
                          <a:effectLst/>
                          <a:latin typeface="Consolas" panose="020B0609020204030204" pitchFamily="49" charset="0"/>
                        </a:rPr>
                        <a:t>color</a:t>
                      </a:r>
                      <a:r>
                        <a:rPr lang="de-DE" b="0" dirty="0">
                          <a:solidFill>
                            <a:srgbClr val="000000"/>
                          </a:solidFill>
                          <a:effectLst/>
                          <a:latin typeface="Consolas" panose="020B0609020204030204" pitchFamily="49" charset="0"/>
                        </a:rPr>
                        <a:t>: </a:t>
                      </a:r>
                      <a:r>
                        <a:rPr lang="de-DE" b="0" dirty="0" err="1">
                          <a:solidFill>
                            <a:srgbClr val="0451A5"/>
                          </a:solidFill>
                          <a:effectLst/>
                          <a:latin typeface="Consolas" panose="020B0609020204030204" pitchFamily="49" charset="0"/>
                        </a:rPr>
                        <a:t>lime</a:t>
                      </a:r>
                      <a:r>
                        <a:rPr lang="de-DE" b="0" dirty="0">
                          <a:solidFill>
                            <a:srgbClr val="000000"/>
                          </a:solidFill>
                          <a:effectLst/>
                          <a:latin typeface="Consolas" panose="020B0609020204030204" pitchFamily="49" charset="0"/>
                        </a:rPr>
                        <a:t>; </a:t>
                      </a:r>
                      <a:r>
                        <a:rPr lang="de-DE" b="0" dirty="0" err="1">
                          <a:solidFill>
                            <a:srgbClr val="FF0000"/>
                          </a:solidFill>
                          <a:effectLst/>
                          <a:latin typeface="Consolas" panose="020B0609020204030204" pitchFamily="49" charset="0"/>
                        </a:rPr>
                        <a:t>padding</a:t>
                      </a:r>
                      <a:r>
                        <a:rPr lang="de-DE" b="0" dirty="0">
                          <a:solidFill>
                            <a:srgbClr val="000000"/>
                          </a:solidFill>
                          <a:effectLst/>
                          <a:latin typeface="Consolas" panose="020B0609020204030204" pitchFamily="49" charset="0"/>
                        </a:rPr>
                        <a:t>: </a:t>
                      </a:r>
                      <a:r>
                        <a:rPr lang="de-DE" b="0" dirty="0">
                          <a:solidFill>
                            <a:srgbClr val="09885A"/>
                          </a:solidFill>
                          <a:effectLst/>
                          <a:latin typeface="Consolas" panose="020B0609020204030204" pitchFamily="49" charset="0"/>
                        </a:rPr>
                        <a:t>50px</a:t>
                      </a:r>
                      <a:r>
                        <a:rPr lang="de-DE" b="0" dirty="0">
                          <a:solidFill>
                            <a:srgbClr val="000000"/>
                          </a:solidFill>
                          <a:effectLst/>
                          <a:latin typeface="Consolas" panose="020B0609020204030204" pitchFamily="49" charset="0"/>
                        </a:rPr>
                        <a:t>;}</a:t>
                      </a:r>
                    </a:p>
                    <a:p>
                      <a:r>
                        <a:rPr lang="de-DE" b="0" dirty="0">
                          <a:solidFill>
                            <a:srgbClr val="000000"/>
                          </a:solidFill>
                          <a:effectLst/>
                          <a:latin typeface="Consolas" panose="020B0609020204030204" pitchFamily="49" charset="0"/>
                        </a:rPr>
                        <a:t>}</a:t>
                      </a:r>
                    </a:p>
                  </a:txBody>
                  <a:tcPr/>
                </a:tc>
                <a:extLst>
                  <a:ext uri="{0D108BD9-81ED-4DB2-BD59-A6C34878D82A}">
                    <a16:rowId xmlns:a16="http://schemas.microsoft.com/office/drawing/2014/main" val="3224689001"/>
                  </a:ext>
                </a:extLst>
              </a:tr>
            </a:tbl>
          </a:graphicData>
        </a:graphic>
      </p:graphicFrame>
    </p:spTree>
    <p:extLst>
      <p:ext uri="{BB962C8B-B14F-4D97-AF65-F5344CB8AC3E}">
        <p14:creationId xmlns:p14="http://schemas.microsoft.com/office/powerpoint/2010/main" val="16152616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443C7-6D6D-4DE1-A7CE-6F243D1193BE}"/>
              </a:ext>
            </a:extLst>
          </p:cNvPr>
          <p:cNvSpPr>
            <a:spLocks noGrp="1"/>
          </p:cNvSpPr>
          <p:nvPr>
            <p:ph type="title"/>
          </p:nvPr>
        </p:nvSpPr>
        <p:spPr/>
        <p:txBody>
          <a:bodyPr/>
          <a:lstStyle/>
          <a:p>
            <a:r>
              <a:rPr lang="de-DE" dirty="0"/>
              <a:t>CSS </a:t>
            </a:r>
            <a:r>
              <a:rPr lang="de-DE" dirty="0" err="1"/>
              <a:t>animations</a:t>
            </a:r>
            <a:r>
              <a:rPr lang="de-DE" dirty="0"/>
              <a:t> - Bemerkungen</a:t>
            </a:r>
          </a:p>
        </p:txBody>
      </p:sp>
      <p:sp>
        <p:nvSpPr>
          <p:cNvPr id="3" name="Inhaltsplatzhalter 2">
            <a:extLst>
              <a:ext uri="{FF2B5EF4-FFF2-40B4-BE49-F238E27FC236}">
                <a16:creationId xmlns:a16="http://schemas.microsoft.com/office/drawing/2014/main" id="{2336FB09-19DF-4F87-A179-F30DDBEE89B9}"/>
              </a:ext>
            </a:extLst>
          </p:cNvPr>
          <p:cNvSpPr>
            <a:spLocks noGrp="1"/>
          </p:cNvSpPr>
          <p:nvPr>
            <p:ph idx="1"/>
          </p:nvPr>
        </p:nvSpPr>
        <p:spPr/>
        <p:txBody>
          <a:bodyPr/>
          <a:lstStyle/>
          <a:p>
            <a:r>
              <a:rPr lang="de-DE" dirty="0"/>
              <a:t>Anfangszustand ist nicht beim Element angegeben, sondern in den </a:t>
            </a:r>
            <a:r>
              <a:rPr lang="de-DE" dirty="0" err="1"/>
              <a:t>Keyframes</a:t>
            </a:r>
            <a:endParaRPr lang="de-DE" dirty="0"/>
          </a:p>
          <a:p>
            <a:r>
              <a:rPr lang="de-DE" dirty="0"/>
              <a:t>der fließende Übergang vom Schlüsselbild zum Schlüsselbild wird vom Browser automatisch berechnet</a:t>
            </a:r>
          </a:p>
          <a:p>
            <a:endParaRPr lang="de-DE" dirty="0"/>
          </a:p>
        </p:txBody>
      </p:sp>
    </p:spTree>
    <p:extLst>
      <p:ext uri="{BB962C8B-B14F-4D97-AF65-F5344CB8AC3E}">
        <p14:creationId xmlns:p14="http://schemas.microsoft.com/office/powerpoint/2010/main" val="30442358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1FE75E-5AE6-424F-A077-F7A6759004CB}"/>
              </a:ext>
            </a:extLst>
          </p:cNvPr>
          <p:cNvSpPr>
            <a:spLocks noGrp="1"/>
          </p:cNvSpPr>
          <p:nvPr>
            <p:ph type="title"/>
          </p:nvPr>
        </p:nvSpPr>
        <p:spPr/>
        <p:txBody>
          <a:bodyPr/>
          <a:lstStyle/>
          <a:p>
            <a:r>
              <a:rPr lang="de-DE" dirty="0"/>
              <a:t>CSS </a:t>
            </a:r>
            <a:r>
              <a:rPr lang="de-DE" dirty="0" err="1"/>
              <a:t>animations</a:t>
            </a:r>
            <a:r>
              <a:rPr lang="de-DE" dirty="0"/>
              <a:t> – Übung </a:t>
            </a:r>
          </a:p>
        </p:txBody>
      </p:sp>
      <p:sp>
        <p:nvSpPr>
          <p:cNvPr id="3" name="Inhaltsplatzhalter 2">
            <a:extLst>
              <a:ext uri="{FF2B5EF4-FFF2-40B4-BE49-F238E27FC236}">
                <a16:creationId xmlns:a16="http://schemas.microsoft.com/office/drawing/2014/main" id="{D198AC53-04C2-44DF-9EA1-A8EED1D238C0}"/>
              </a:ext>
            </a:extLst>
          </p:cNvPr>
          <p:cNvSpPr>
            <a:spLocks noGrp="1"/>
          </p:cNvSpPr>
          <p:nvPr>
            <p:ph idx="1"/>
          </p:nvPr>
        </p:nvSpPr>
        <p:spPr/>
        <p:txBody>
          <a:bodyPr/>
          <a:lstStyle/>
          <a:p>
            <a:r>
              <a:rPr lang="de-DE" dirty="0"/>
              <a:t>Vorlage Animationen.html</a:t>
            </a:r>
          </a:p>
          <a:p>
            <a:r>
              <a:rPr lang="de-DE" dirty="0"/>
              <a:t>Vorlage animation_hamburger_menu.html</a:t>
            </a:r>
          </a:p>
          <a:p>
            <a:endParaRPr lang="de-DE" dirty="0"/>
          </a:p>
          <a:p>
            <a:endParaRPr lang="de-DE" dirty="0"/>
          </a:p>
        </p:txBody>
      </p:sp>
    </p:spTree>
    <p:extLst>
      <p:ext uri="{BB962C8B-B14F-4D97-AF65-F5344CB8AC3E}">
        <p14:creationId xmlns:p14="http://schemas.microsoft.com/office/powerpoint/2010/main" val="31544630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83EBB3-F44A-46E0-BF17-FECBA6DC6F25}"/>
              </a:ext>
            </a:extLst>
          </p:cNvPr>
          <p:cNvSpPr>
            <a:spLocks noGrp="1"/>
          </p:cNvSpPr>
          <p:nvPr>
            <p:ph type="title"/>
          </p:nvPr>
        </p:nvSpPr>
        <p:spPr/>
        <p:txBody>
          <a:bodyPr/>
          <a:lstStyle/>
          <a:p>
            <a:r>
              <a:rPr lang="de-DE" dirty="0"/>
              <a:t>CSS TRANSITIONS</a:t>
            </a:r>
          </a:p>
        </p:txBody>
      </p:sp>
      <p:sp>
        <p:nvSpPr>
          <p:cNvPr id="3" name="Textplatzhalter 2">
            <a:extLst>
              <a:ext uri="{FF2B5EF4-FFF2-40B4-BE49-F238E27FC236}">
                <a16:creationId xmlns:a16="http://schemas.microsoft.com/office/drawing/2014/main" id="{121D17C5-DFB6-47FE-9522-7783DB4FB5C2}"/>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2291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CSS3: </a:t>
            </a:r>
            <a:r>
              <a:rPr spc="-30" dirty="0"/>
              <a:t>Transitions</a:t>
            </a:r>
          </a:p>
        </p:txBody>
      </p:sp>
      <p:sp>
        <p:nvSpPr>
          <p:cNvPr id="6" name="Inhaltsplatzhalter 5"/>
          <p:cNvSpPr>
            <a:spLocks noGrp="1"/>
          </p:cNvSpPr>
          <p:nvPr>
            <p:ph idx="1"/>
          </p:nvPr>
        </p:nvSpPr>
        <p:spPr>
          <a:xfrm>
            <a:off x="838200" y="1690688"/>
            <a:ext cx="10515600" cy="4486275"/>
          </a:xfrm>
        </p:spPr>
        <p:txBody>
          <a:bodyPr/>
          <a:lstStyle/>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105</a:t>
            </a:fld>
            <a:endParaRPr dirty="0"/>
          </a:p>
        </p:txBody>
      </p:sp>
      <p:graphicFrame>
        <p:nvGraphicFramePr>
          <p:cNvPr id="3" name="object 3"/>
          <p:cNvGraphicFramePr>
            <a:graphicFrameLocks noGrp="1"/>
          </p:cNvGraphicFramePr>
          <p:nvPr>
            <p:extLst/>
          </p:nvPr>
        </p:nvGraphicFramePr>
        <p:xfrm>
          <a:off x="838200" y="2310175"/>
          <a:ext cx="10515600" cy="2496992"/>
        </p:xfrm>
        <a:graphic>
          <a:graphicData uri="http://schemas.openxmlformats.org/drawingml/2006/table">
            <a:tbl>
              <a:tblPr firstRow="1" bandRow="1">
                <a:tableStyleId>{21E4AEA4-8DFA-4A89-87EB-49C32662AFE0}</a:tableStyleId>
              </a:tblPr>
              <a:tblGrid>
                <a:gridCol w="3325558">
                  <a:extLst>
                    <a:ext uri="{9D8B030D-6E8A-4147-A177-3AD203B41FA5}">
                      <a16:colId xmlns:a16="http://schemas.microsoft.com/office/drawing/2014/main" val="20000"/>
                    </a:ext>
                  </a:extLst>
                </a:gridCol>
                <a:gridCol w="7190042">
                  <a:extLst>
                    <a:ext uri="{9D8B030D-6E8A-4147-A177-3AD203B41FA5}">
                      <a16:colId xmlns:a16="http://schemas.microsoft.com/office/drawing/2014/main" val="20001"/>
                    </a:ext>
                  </a:extLst>
                </a:gridCol>
              </a:tblGrid>
              <a:tr h="387007">
                <a:tc>
                  <a:txBody>
                    <a:bodyPr/>
                    <a:lstStyle/>
                    <a:p>
                      <a:pPr marL="85090">
                        <a:lnSpc>
                          <a:spcPct val="100000"/>
                        </a:lnSpc>
                        <a:spcBef>
                          <a:spcPts val="190"/>
                        </a:spcBef>
                      </a:pPr>
                      <a:r>
                        <a:rPr sz="1800" spc="-5" dirty="0"/>
                        <a:t>Eigenschaft</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667985">
                <a:tc>
                  <a:txBody>
                    <a:bodyPr/>
                    <a:lstStyle/>
                    <a:p>
                      <a:pPr marL="85090">
                        <a:lnSpc>
                          <a:spcPct val="100000"/>
                        </a:lnSpc>
                        <a:spcBef>
                          <a:spcPts val="90"/>
                        </a:spcBef>
                      </a:pPr>
                      <a:r>
                        <a:rPr sz="1800" spc="-10" dirty="0"/>
                        <a:t>transition-property</a:t>
                      </a:r>
                      <a:endParaRPr sz="1800" dirty="0">
                        <a:latin typeface="Calibri"/>
                        <a:cs typeface="Calibri"/>
                      </a:endParaRPr>
                    </a:p>
                  </a:txBody>
                  <a:tcPr marL="0" marR="0" marT="0" marB="0"/>
                </a:tc>
                <a:tc>
                  <a:txBody>
                    <a:bodyPr/>
                    <a:lstStyle/>
                    <a:p>
                      <a:pPr marL="85725" marR="114300">
                        <a:lnSpc>
                          <a:spcPct val="100000"/>
                        </a:lnSpc>
                        <a:spcBef>
                          <a:spcPts val="90"/>
                        </a:spcBef>
                      </a:pPr>
                      <a:r>
                        <a:rPr sz="1800" spc="-15" dirty="0"/>
                        <a:t>Welche </a:t>
                      </a:r>
                      <a:r>
                        <a:rPr sz="1800" spc="-5" dirty="0"/>
                        <a:t>CSS-Eigenschaften sollen </a:t>
                      </a:r>
                      <a:r>
                        <a:rPr sz="1800" dirty="0"/>
                        <a:t>einen </a:t>
                      </a:r>
                      <a:r>
                        <a:rPr sz="1800" spc="-10" dirty="0"/>
                        <a:t>Übergang </a:t>
                      </a:r>
                      <a:r>
                        <a:rPr sz="1800" spc="-5" dirty="0"/>
                        <a:t>erhalten</a:t>
                      </a:r>
                      <a:endParaRPr sz="1800" dirty="0">
                        <a:latin typeface="Calibri"/>
                        <a:cs typeface="Calibri"/>
                      </a:endParaRPr>
                    </a:p>
                  </a:txBody>
                  <a:tcPr marL="0" marR="0" marT="0" marB="0"/>
                </a:tc>
                <a:extLst>
                  <a:ext uri="{0D108BD9-81ED-4DB2-BD59-A6C34878D82A}">
                    <a16:rowId xmlns:a16="http://schemas.microsoft.com/office/drawing/2014/main" val="10001"/>
                  </a:ext>
                </a:extLst>
              </a:tr>
              <a:tr h="387008">
                <a:tc>
                  <a:txBody>
                    <a:bodyPr/>
                    <a:lstStyle/>
                    <a:p>
                      <a:pPr marL="85090">
                        <a:lnSpc>
                          <a:spcPct val="100000"/>
                        </a:lnSpc>
                        <a:spcBef>
                          <a:spcPts val="195"/>
                        </a:spcBef>
                      </a:pPr>
                      <a:r>
                        <a:rPr sz="1800" spc="-10" dirty="0"/>
                        <a:t>transition-duration</a:t>
                      </a:r>
                      <a:endParaRPr sz="1800" dirty="0">
                        <a:latin typeface="Calibri"/>
                        <a:cs typeface="Calibri"/>
                      </a:endParaRPr>
                    </a:p>
                  </a:txBody>
                  <a:tcPr marL="0" marR="0" marT="0" marB="0"/>
                </a:tc>
                <a:tc>
                  <a:txBody>
                    <a:bodyPr/>
                    <a:lstStyle/>
                    <a:p>
                      <a:pPr marL="85725">
                        <a:lnSpc>
                          <a:spcPct val="100000"/>
                        </a:lnSpc>
                        <a:spcBef>
                          <a:spcPts val="195"/>
                        </a:spcBef>
                      </a:pPr>
                      <a:r>
                        <a:rPr sz="1800" spc="-5" dirty="0"/>
                        <a:t>Dauer </a:t>
                      </a:r>
                      <a:r>
                        <a:rPr sz="1800" dirty="0"/>
                        <a:t>des </a:t>
                      </a:r>
                      <a:r>
                        <a:rPr sz="1800" spc="-10" dirty="0"/>
                        <a:t>Übergangs </a:t>
                      </a:r>
                      <a:r>
                        <a:rPr sz="1800" spc="-5" dirty="0"/>
                        <a:t>(s oder</a:t>
                      </a:r>
                      <a:r>
                        <a:rPr sz="1800" dirty="0"/>
                        <a:t> ms)</a:t>
                      </a:r>
                      <a:endParaRPr sz="1800" dirty="0">
                        <a:latin typeface="Calibri"/>
                        <a:cs typeface="Calibri"/>
                      </a:endParaRPr>
                    </a:p>
                  </a:txBody>
                  <a:tcPr marL="0" marR="0" marT="0" marB="0"/>
                </a:tc>
                <a:extLst>
                  <a:ext uri="{0D108BD9-81ED-4DB2-BD59-A6C34878D82A}">
                    <a16:rowId xmlns:a16="http://schemas.microsoft.com/office/drawing/2014/main" val="10002"/>
                  </a:ext>
                </a:extLst>
              </a:tr>
              <a:tr h="667985">
                <a:tc>
                  <a:txBody>
                    <a:bodyPr/>
                    <a:lstStyle/>
                    <a:p>
                      <a:pPr marL="85090">
                        <a:lnSpc>
                          <a:spcPct val="100000"/>
                        </a:lnSpc>
                        <a:spcBef>
                          <a:spcPts val="195"/>
                        </a:spcBef>
                      </a:pPr>
                      <a:r>
                        <a:rPr sz="1800" spc="-5" dirty="0"/>
                        <a:t>transition-timing-function</a:t>
                      </a:r>
                      <a:endParaRPr sz="1800" dirty="0">
                        <a:latin typeface="Calibri"/>
                        <a:cs typeface="Calibri"/>
                      </a:endParaRPr>
                    </a:p>
                  </a:txBody>
                  <a:tcPr marL="0" marR="0" marT="0" marB="0"/>
                </a:tc>
                <a:tc>
                  <a:txBody>
                    <a:bodyPr/>
                    <a:lstStyle/>
                    <a:p>
                      <a:pPr marL="85725">
                        <a:lnSpc>
                          <a:spcPct val="100000"/>
                        </a:lnSpc>
                        <a:spcBef>
                          <a:spcPts val="195"/>
                        </a:spcBef>
                      </a:pPr>
                      <a:r>
                        <a:rPr sz="1800" spc="-5" dirty="0"/>
                        <a:t>Timing </a:t>
                      </a:r>
                      <a:r>
                        <a:rPr sz="1800" dirty="0"/>
                        <a:t>des</a:t>
                      </a:r>
                      <a:r>
                        <a:rPr sz="1800" spc="-30" dirty="0"/>
                        <a:t> </a:t>
                      </a:r>
                      <a:r>
                        <a:rPr sz="1800" spc="-10" dirty="0"/>
                        <a:t>Übergangs</a:t>
                      </a:r>
                      <a:endParaRPr sz="1800" dirty="0"/>
                    </a:p>
                    <a:p>
                      <a:pPr marL="85725">
                        <a:lnSpc>
                          <a:spcPct val="100000"/>
                        </a:lnSpc>
                      </a:pPr>
                      <a:r>
                        <a:rPr sz="1800" dirty="0"/>
                        <a:t>[ease, </a:t>
                      </a:r>
                      <a:r>
                        <a:rPr sz="1800" spc="-25" dirty="0"/>
                        <a:t>linear, </a:t>
                      </a:r>
                      <a:r>
                        <a:rPr sz="1800" dirty="0"/>
                        <a:t>ease-in, </a:t>
                      </a:r>
                      <a:r>
                        <a:rPr sz="1800" spc="-5" dirty="0"/>
                        <a:t>ease-out,</a:t>
                      </a:r>
                      <a:r>
                        <a:rPr sz="1800" dirty="0"/>
                        <a:t> ease-in-out]</a:t>
                      </a:r>
                      <a:endParaRPr sz="1800" dirty="0">
                        <a:latin typeface="Calibri"/>
                        <a:cs typeface="Calibri"/>
                      </a:endParaRPr>
                    </a:p>
                  </a:txBody>
                  <a:tcPr marL="0" marR="0" marT="0" marB="0"/>
                </a:tc>
                <a:extLst>
                  <a:ext uri="{0D108BD9-81ED-4DB2-BD59-A6C34878D82A}">
                    <a16:rowId xmlns:a16="http://schemas.microsoft.com/office/drawing/2014/main" val="10003"/>
                  </a:ext>
                </a:extLst>
              </a:tr>
              <a:tr h="387007">
                <a:tc>
                  <a:txBody>
                    <a:bodyPr/>
                    <a:lstStyle/>
                    <a:p>
                      <a:pPr marL="85090">
                        <a:lnSpc>
                          <a:spcPct val="100000"/>
                        </a:lnSpc>
                        <a:spcBef>
                          <a:spcPts val="195"/>
                        </a:spcBef>
                      </a:pPr>
                      <a:r>
                        <a:rPr sz="1800" spc="-10" dirty="0"/>
                        <a:t>transition-delay</a:t>
                      </a:r>
                      <a:endParaRPr sz="1800" dirty="0">
                        <a:latin typeface="Calibri"/>
                        <a:cs typeface="Calibri"/>
                      </a:endParaRPr>
                    </a:p>
                  </a:txBody>
                  <a:tcPr marL="0" marR="0" marT="0" marB="0"/>
                </a:tc>
                <a:tc>
                  <a:txBody>
                    <a:bodyPr/>
                    <a:lstStyle/>
                    <a:p>
                      <a:pPr marL="85725">
                        <a:lnSpc>
                          <a:spcPct val="100000"/>
                        </a:lnSpc>
                        <a:spcBef>
                          <a:spcPts val="195"/>
                        </a:spcBef>
                      </a:pPr>
                      <a:r>
                        <a:rPr sz="1800" spc="-15" dirty="0"/>
                        <a:t>Verzögerung </a:t>
                      </a:r>
                      <a:r>
                        <a:rPr sz="1800" dirty="0"/>
                        <a:t>des </a:t>
                      </a:r>
                      <a:r>
                        <a:rPr sz="1800" spc="-10" dirty="0"/>
                        <a:t>Übergangs </a:t>
                      </a:r>
                      <a:r>
                        <a:rPr sz="1800" spc="-5" dirty="0"/>
                        <a:t>(s oder</a:t>
                      </a:r>
                      <a:r>
                        <a:rPr sz="1800" spc="30" dirty="0"/>
                        <a:t> </a:t>
                      </a:r>
                      <a:r>
                        <a:rPr sz="1800" dirty="0"/>
                        <a:t>ms)</a:t>
                      </a:r>
                      <a:endParaRPr sz="1800" dirty="0">
                        <a:latin typeface="Calibri"/>
                        <a:cs typeface="Calibri"/>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315297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25A02-CDB8-46E8-B08E-DEB6C2BEDB43}"/>
              </a:ext>
            </a:extLst>
          </p:cNvPr>
          <p:cNvSpPr>
            <a:spLocks noGrp="1"/>
          </p:cNvSpPr>
          <p:nvPr>
            <p:ph type="title"/>
          </p:nvPr>
        </p:nvSpPr>
        <p:spPr/>
        <p:txBody>
          <a:bodyPr/>
          <a:lstStyle/>
          <a:p>
            <a:r>
              <a:rPr lang="de-DE" dirty="0" err="1"/>
              <a:t>Transitions</a:t>
            </a:r>
            <a:r>
              <a:rPr lang="de-DE" dirty="0"/>
              <a:t> Übung</a:t>
            </a:r>
          </a:p>
        </p:txBody>
      </p:sp>
      <p:sp>
        <p:nvSpPr>
          <p:cNvPr id="3" name="Inhaltsplatzhalter 2">
            <a:extLst>
              <a:ext uri="{FF2B5EF4-FFF2-40B4-BE49-F238E27FC236}">
                <a16:creationId xmlns:a16="http://schemas.microsoft.com/office/drawing/2014/main" id="{963107DD-15E9-4573-939E-4CF82C81519F}"/>
              </a:ext>
            </a:extLst>
          </p:cNvPr>
          <p:cNvSpPr>
            <a:spLocks noGrp="1"/>
          </p:cNvSpPr>
          <p:nvPr>
            <p:ph idx="1"/>
          </p:nvPr>
        </p:nvSpPr>
        <p:spPr/>
        <p:txBody>
          <a:bodyPr/>
          <a:lstStyle/>
          <a:p>
            <a:r>
              <a:rPr lang="de-DE" dirty="0"/>
              <a:t>Vorlage transition.html</a:t>
            </a:r>
          </a:p>
          <a:p>
            <a:r>
              <a:rPr lang="de-DE" dirty="0"/>
              <a:t>Vorlage Transitions.html</a:t>
            </a:r>
          </a:p>
          <a:p>
            <a:r>
              <a:rPr lang="de-DE" dirty="0"/>
              <a:t>Übung überlegen</a:t>
            </a:r>
          </a:p>
          <a:p>
            <a:endParaRPr lang="de-DE" dirty="0"/>
          </a:p>
          <a:p>
            <a:endParaRPr lang="de-DE" dirty="0"/>
          </a:p>
        </p:txBody>
      </p:sp>
    </p:spTree>
    <p:extLst>
      <p:ext uri="{BB962C8B-B14F-4D97-AF65-F5344CB8AC3E}">
        <p14:creationId xmlns:p14="http://schemas.microsoft.com/office/powerpoint/2010/main" val="24657837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DDD8B-1F32-4744-AEFF-A552E52B0587}"/>
              </a:ext>
            </a:extLst>
          </p:cNvPr>
          <p:cNvSpPr>
            <a:spLocks noGrp="1"/>
          </p:cNvSpPr>
          <p:nvPr>
            <p:ph type="title"/>
          </p:nvPr>
        </p:nvSpPr>
        <p:spPr/>
        <p:txBody>
          <a:bodyPr/>
          <a:lstStyle/>
          <a:p>
            <a:r>
              <a:rPr lang="de-DE" dirty="0"/>
              <a:t>CSS POSITION PROPERTY</a:t>
            </a:r>
          </a:p>
        </p:txBody>
      </p:sp>
      <p:sp>
        <p:nvSpPr>
          <p:cNvPr id="3" name="Textplatzhalter 2">
            <a:extLst>
              <a:ext uri="{FF2B5EF4-FFF2-40B4-BE49-F238E27FC236}">
                <a16:creationId xmlns:a16="http://schemas.microsoft.com/office/drawing/2014/main" id="{ECB3A21B-5EE7-4FD8-9F0D-778FE49C4AFB}"/>
              </a:ext>
            </a:extLst>
          </p:cNvPr>
          <p:cNvSpPr>
            <a:spLocks noGrp="1"/>
          </p:cNvSpPr>
          <p:nvPr>
            <p:ph type="body" idx="1"/>
          </p:nvPr>
        </p:nvSpPr>
        <p:spPr/>
        <p:txBody>
          <a:bodyPr/>
          <a:lstStyle/>
          <a:p>
            <a:r>
              <a:rPr lang="de-DE" dirty="0" err="1"/>
              <a:t>static</a:t>
            </a:r>
            <a:r>
              <a:rPr lang="de-DE" dirty="0"/>
              <a:t>, relative, absolute, </a:t>
            </a:r>
            <a:r>
              <a:rPr lang="de-DE" dirty="0" err="1"/>
              <a:t>fixed</a:t>
            </a:r>
            <a:r>
              <a:rPr lang="de-DE" dirty="0"/>
              <a:t>, </a:t>
            </a:r>
            <a:r>
              <a:rPr lang="de-DE" dirty="0" err="1"/>
              <a:t>sticky</a:t>
            </a:r>
            <a:endParaRPr lang="de-DE" dirty="0"/>
          </a:p>
        </p:txBody>
      </p:sp>
      <p:sp>
        <p:nvSpPr>
          <p:cNvPr id="4" name="Foliennummernplatzhalter 3">
            <a:extLst>
              <a:ext uri="{FF2B5EF4-FFF2-40B4-BE49-F238E27FC236}">
                <a16:creationId xmlns:a16="http://schemas.microsoft.com/office/drawing/2014/main" id="{572F823F-D0D5-483C-87BF-7296C9375BF1}"/>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1447985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79B84-6DA7-4CB7-B638-73FD633AD619}"/>
              </a:ext>
            </a:extLst>
          </p:cNvPr>
          <p:cNvSpPr>
            <a:spLocks noGrp="1"/>
          </p:cNvSpPr>
          <p:nvPr>
            <p:ph type="title"/>
          </p:nvPr>
        </p:nvSpPr>
        <p:spPr/>
        <p:txBody>
          <a:bodyPr/>
          <a:lstStyle/>
          <a:p>
            <a:r>
              <a:rPr lang="de-DE" dirty="0"/>
              <a:t>Überblick: 5 </a:t>
            </a:r>
            <a:r>
              <a:rPr lang="de-DE" i="1" dirty="0"/>
              <a:t>position-properties</a:t>
            </a:r>
          </a:p>
        </p:txBody>
      </p:sp>
      <p:sp>
        <p:nvSpPr>
          <p:cNvPr id="3" name="Inhaltsplatzhalter 2">
            <a:extLst>
              <a:ext uri="{FF2B5EF4-FFF2-40B4-BE49-F238E27FC236}">
                <a16:creationId xmlns:a16="http://schemas.microsoft.com/office/drawing/2014/main" id="{0720DFF0-4135-4453-9650-8CF8FC99DFD6}"/>
              </a:ext>
            </a:extLst>
          </p:cNvPr>
          <p:cNvSpPr>
            <a:spLocks noGrp="1"/>
          </p:cNvSpPr>
          <p:nvPr>
            <p:ph idx="1"/>
          </p:nvPr>
        </p:nvSpPr>
        <p:spPr>
          <a:xfrm>
            <a:off x="881554" y="2626789"/>
            <a:ext cx="3008587" cy="2576623"/>
          </a:xfrm>
        </p:spPr>
        <p:txBody>
          <a:bodyPr>
            <a:normAutofit fontScale="70000" lnSpcReduction="20000"/>
          </a:bodyPr>
          <a:lstStyle/>
          <a:p>
            <a:r>
              <a:rPr lang="de-DE" dirty="0"/>
              <a:t>static	</a:t>
            </a:r>
          </a:p>
          <a:p>
            <a:r>
              <a:rPr lang="de-DE" dirty="0"/>
              <a:t>relative</a:t>
            </a:r>
          </a:p>
          <a:p>
            <a:r>
              <a:rPr lang="de-DE" dirty="0"/>
              <a:t>absolute		</a:t>
            </a:r>
            <a:endParaRPr lang="de-DE" dirty="0">
              <a:solidFill>
                <a:srgbClr val="2D4A7A"/>
              </a:solidFill>
            </a:endParaRPr>
          </a:p>
          <a:p>
            <a:r>
              <a:rPr lang="de-DE" dirty="0"/>
              <a:t>fixed</a:t>
            </a:r>
          </a:p>
          <a:p>
            <a:r>
              <a:rPr lang="de-DE" dirty="0"/>
              <a:t>sticky</a:t>
            </a:r>
          </a:p>
        </p:txBody>
      </p:sp>
      <p:sp>
        <p:nvSpPr>
          <p:cNvPr id="4" name="Foliennummernplatzhalter 3">
            <a:extLst>
              <a:ext uri="{FF2B5EF4-FFF2-40B4-BE49-F238E27FC236}">
                <a16:creationId xmlns:a16="http://schemas.microsoft.com/office/drawing/2014/main" id="{AD47DC2A-97C2-4DAE-9641-2AF7565DC139}"/>
              </a:ext>
            </a:extLst>
          </p:cNvPr>
          <p:cNvSpPr>
            <a:spLocks noGrp="1"/>
          </p:cNvSpPr>
          <p:nvPr>
            <p:ph type="sldNum" sz="quarter" idx="12"/>
          </p:nvPr>
        </p:nvSpPr>
        <p:spPr/>
        <p:txBody>
          <a:bodyPr/>
          <a:lstStyle/>
          <a:p>
            <a:fld id="{62F8B784-6BE8-4121-A5DD-184BF916DF1B}" type="slidenum">
              <a:rPr lang="de-DE" smtClean="0"/>
              <a:t>108</a:t>
            </a:fld>
            <a:endParaRPr lang="de-DE" dirty="0"/>
          </a:p>
        </p:txBody>
      </p:sp>
      <p:sp>
        <p:nvSpPr>
          <p:cNvPr id="6" name="Rechteck 5">
            <a:extLst>
              <a:ext uri="{FF2B5EF4-FFF2-40B4-BE49-F238E27FC236}">
                <a16:creationId xmlns:a16="http://schemas.microsoft.com/office/drawing/2014/main" id="{16B3D029-DB7B-49DE-99EA-65CE3A501CC3}"/>
              </a:ext>
            </a:extLst>
          </p:cNvPr>
          <p:cNvSpPr/>
          <p:nvPr/>
        </p:nvSpPr>
        <p:spPr>
          <a:xfrm>
            <a:off x="4960883" y="2785241"/>
            <a:ext cx="5549462" cy="2259725"/>
          </a:xfrm>
          <a:prstGeom prst="rect">
            <a:avLst/>
          </a:prstGeom>
          <a:noFill/>
          <a:ln w="76200">
            <a:solidFill>
              <a:srgbClr val="2D4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a:extLst>
              <a:ext uri="{FF2B5EF4-FFF2-40B4-BE49-F238E27FC236}">
                <a16:creationId xmlns:a16="http://schemas.microsoft.com/office/drawing/2014/main" id="{2292F106-080C-457B-9005-41D97814579C}"/>
              </a:ext>
            </a:extLst>
          </p:cNvPr>
          <p:cNvSpPr/>
          <p:nvPr/>
        </p:nvSpPr>
        <p:spPr>
          <a:xfrm>
            <a:off x="5318125" y="3499603"/>
            <a:ext cx="4834978" cy="830997"/>
          </a:xfrm>
          <a:prstGeom prst="rect">
            <a:avLst/>
          </a:prstGeom>
        </p:spPr>
        <p:txBody>
          <a:bodyPr wrap="none">
            <a:spAutoFit/>
          </a:bodyPr>
          <a:lstStyle/>
          <a:p>
            <a:r>
              <a:rPr lang="de-DE" sz="4800" dirty="0">
                <a:solidFill>
                  <a:srgbClr val="EE8033"/>
                </a:solidFill>
              </a:rPr>
              <a:t>position:</a:t>
            </a:r>
            <a:r>
              <a:rPr lang="de-DE" sz="4800" dirty="0"/>
              <a:t> </a:t>
            </a:r>
            <a:r>
              <a:rPr lang="de-DE" sz="4800" dirty="0">
                <a:solidFill>
                  <a:srgbClr val="2D4A7A"/>
                </a:solidFill>
              </a:rPr>
              <a:t>absolute;</a:t>
            </a:r>
          </a:p>
        </p:txBody>
      </p:sp>
      <p:sp>
        <p:nvSpPr>
          <p:cNvPr id="9" name="Textfeld 8">
            <a:extLst>
              <a:ext uri="{FF2B5EF4-FFF2-40B4-BE49-F238E27FC236}">
                <a16:creationId xmlns:a16="http://schemas.microsoft.com/office/drawing/2014/main" id="{6431DD5F-3491-4F04-87BF-EFB82F5E6E71}"/>
              </a:ext>
            </a:extLst>
          </p:cNvPr>
          <p:cNvSpPr txBox="1"/>
          <p:nvPr/>
        </p:nvSpPr>
        <p:spPr>
          <a:xfrm>
            <a:off x="7294179" y="2051107"/>
            <a:ext cx="1156138" cy="707886"/>
          </a:xfrm>
          <a:prstGeom prst="rect">
            <a:avLst/>
          </a:prstGeom>
          <a:noFill/>
        </p:spPr>
        <p:txBody>
          <a:bodyPr wrap="square" rtlCol="0">
            <a:spAutoFit/>
          </a:bodyPr>
          <a:lstStyle/>
          <a:p>
            <a:r>
              <a:rPr lang="de-DE" sz="4000" dirty="0">
                <a:solidFill>
                  <a:srgbClr val="2D4A7A"/>
                </a:solidFill>
              </a:rPr>
              <a:t>top</a:t>
            </a:r>
          </a:p>
        </p:txBody>
      </p:sp>
      <p:sp>
        <p:nvSpPr>
          <p:cNvPr id="10" name="Textfeld 9">
            <a:extLst>
              <a:ext uri="{FF2B5EF4-FFF2-40B4-BE49-F238E27FC236}">
                <a16:creationId xmlns:a16="http://schemas.microsoft.com/office/drawing/2014/main" id="{A58CB672-E6E8-4BF8-99E9-24132EB9472F}"/>
              </a:ext>
            </a:extLst>
          </p:cNvPr>
          <p:cNvSpPr txBox="1"/>
          <p:nvPr/>
        </p:nvSpPr>
        <p:spPr>
          <a:xfrm>
            <a:off x="7052439" y="5071214"/>
            <a:ext cx="1797271" cy="707886"/>
          </a:xfrm>
          <a:prstGeom prst="rect">
            <a:avLst/>
          </a:prstGeom>
          <a:noFill/>
        </p:spPr>
        <p:txBody>
          <a:bodyPr wrap="square" rtlCol="0">
            <a:spAutoFit/>
          </a:bodyPr>
          <a:lstStyle/>
          <a:p>
            <a:r>
              <a:rPr lang="de-DE" sz="4000" dirty="0">
                <a:solidFill>
                  <a:srgbClr val="2D4A7A"/>
                </a:solidFill>
              </a:rPr>
              <a:t>bottom</a:t>
            </a:r>
          </a:p>
        </p:txBody>
      </p:sp>
      <p:sp>
        <p:nvSpPr>
          <p:cNvPr id="11" name="Textfeld 10">
            <a:extLst>
              <a:ext uri="{FF2B5EF4-FFF2-40B4-BE49-F238E27FC236}">
                <a16:creationId xmlns:a16="http://schemas.microsoft.com/office/drawing/2014/main" id="{D251793F-6B48-41A3-936F-0574F1C4255F}"/>
              </a:ext>
            </a:extLst>
          </p:cNvPr>
          <p:cNvSpPr txBox="1"/>
          <p:nvPr/>
        </p:nvSpPr>
        <p:spPr>
          <a:xfrm>
            <a:off x="3933496" y="3561158"/>
            <a:ext cx="940677" cy="707886"/>
          </a:xfrm>
          <a:prstGeom prst="rect">
            <a:avLst/>
          </a:prstGeom>
          <a:noFill/>
        </p:spPr>
        <p:txBody>
          <a:bodyPr wrap="square" rtlCol="0">
            <a:spAutoFit/>
          </a:bodyPr>
          <a:lstStyle/>
          <a:p>
            <a:r>
              <a:rPr lang="de-DE" sz="4000" dirty="0">
                <a:solidFill>
                  <a:srgbClr val="2D4A7A"/>
                </a:solidFill>
              </a:rPr>
              <a:t>left</a:t>
            </a:r>
          </a:p>
        </p:txBody>
      </p:sp>
      <p:sp>
        <p:nvSpPr>
          <p:cNvPr id="12" name="Textfeld 11">
            <a:extLst>
              <a:ext uri="{FF2B5EF4-FFF2-40B4-BE49-F238E27FC236}">
                <a16:creationId xmlns:a16="http://schemas.microsoft.com/office/drawing/2014/main" id="{98C404ED-0B35-4167-AD61-7EEDF5005189}"/>
              </a:ext>
            </a:extLst>
          </p:cNvPr>
          <p:cNvSpPr txBox="1"/>
          <p:nvPr/>
        </p:nvSpPr>
        <p:spPr>
          <a:xfrm>
            <a:off x="10597055" y="3561158"/>
            <a:ext cx="1153511" cy="707886"/>
          </a:xfrm>
          <a:prstGeom prst="rect">
            <a:avLst/>
          </a:prstGeom>
          <a:noFill/>
        </p:spPr>
        <p:txBody>
          <a:bodyPr wrap="square" rtlCol="0">
            <a:spAutoFit/>
          </a:bodyPr>
          <a:lstStyle/>
          <a:p>
            <a:r>
              <a:rPr lang="de-DE" sz="4000" dirty="0">
                <a:solidFill>
                  <a:srgbClr val="2D4A7A"/>
                </a:solidFill>
              </a:rPr>
              <a:t>right</a:t>
            </a:r>
          </a:p>
        </p:txBody>
      </p:sp>
    </p:spTree>
    <p:extLst>
      <p:ext uri="{BB962C8B-B14F-4D97-AF65-F5344CB8AC3E}">
        <p14:creationId xmlns:p14="http://schemas.microsoft.com/office/powerpoint/2010/main" val="25481678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5E85903-CF18-49E3-BB1A-2B8964D7488F}"/>
              </a:ext>
            </a:extLst>
          </p:cNvPr>
          <p:cNvSpPr>
            <a:spLocks noGrp="1"/>
          </p:cNvSpPr>
          <p:nvPr>
            <p:ph idx="1"/>
          </p:nvPr>
        </p:nvSpPr>
        <p:spPr>
          <a:xfrm>
            <a:off x="838200" y="1825626"/>
            <a:ext cx="10515600" cy="2336472"/>
          </a:xfrm>
          <a:ln>
            <a:solidFill>
              <a:srgbClr val="2D4A7A"/>
            </a:solidFill>
          </a:ln>
        </p:spPr>
        <p:txBody>
          <a:bodyPr anchor="ctr">
            <a:normAutofit fontScale="85000" lnSpcReduction="20000"/>
          </a:bodyPr>
          <a:lstStyle/>
          <a:p>
            <a:r>
              <a:rPr lang="de-DE" dirty="0"/>
              <a:t>default-property</a:t>
            </a:r>
          </a:p>
          <a:p>
            <a:r>
              <a:rPr lang="de-DE" dirty="0"/>
              <a:t>Hat keine spezielle Positionierung</a:t>
            </a:r>
          </a:p>
          <a:p>
            <a:r>
              <a:rPr lang="de-DE" dirty="0"/>
              <a:t>Ordnet sich nach dem eigentlichen Dokumentfluss an</a:t>
            </a:r>
          </a:p>
          <a:p>
            <a:r>
              <a:rPr lang="de-DE" dirty="0"/>
              <a:t>Wird von Positionsangaben nicht beeinflusst</a:t>
            </a:r>
          </a:p>
        </p:txBody>
      </p:sp>
      <p:sp>
        <p:nvSpPr>
          <p:cNvPr id="2" name="Titel 1">
            <a:extLst>
              <a:ext uri="{FF2B5EF4-FFF2-40B4-BE49-F238E27FC236}">
                <a16:creationId xmlns:a16="http://schemas.microsoft.com/office/drawing/2014/main" id="{57ED2033-BF72-41FE-92F3-9124181169FE}"/>
              </a:ext>
            </a:extLst>
          </p:cNvPr>
          <p:cNvSpPr>
            <a:spLocks noGrp="1"/>
          </p:cNvSpPr>
          <p:nvPr>
            <p:ph type="title"/>
          </p:nvPr>
        </p:nvSpPr>
        <p:spPr/>
        <p:txBody>
          <a:bodyPr/>
          <a:lstStyle/>
          <a:p>
            <a:r>
              <a:rPr lang="de-DE" dirty="0"/>
              <a:t>Static</a:t>
            </a:r>
          </a:p>
        </p:txBody>
      </p:sp>
      <p:sp>
        <p:nvSpPr>
          <p:cNvPr id="4" name="Foliennummernplatzhalter 3">
            <a:extLst>
              <a:ext uri="{FF2B5EF4-FFF2-40B4-BE49-F238E27FC236}">
                <a16:creationId xmlns:a16="http://schemas.microsoft.com/office/drawing/2014/main" id="{05DF36BF-4B46-4BB8-81D2-383A877ECB58}"/>
              </a:ext>
            </a:extLst>
          </p:cNvPr>
          <p:cNvSpPr>
            <a:spLocks noGrp="1"/>
          </p:cNvSpPr>
          <p:nvPr>
            <p:ph type="sldNum" sz="quarter" idx="12"/>
          </p:nvPr>
        </p:nvSpPr>
        <p:spPr/>
        <p:txBody>
          <a:bodyPr/>
          <a:lstStyle/>
          <a:p>
            <a:fld id="{62F8B784-6BE8-4121-A5DD-184BF916DF1B}" type="slidenum">
              <a:rPr lang="de-DE" smtClean="0"/>
              <a:t>109</a:t>
            </a:fld>
            <a:endParaRPr lang="de-DE" dirty="0"/>
          </a:p>
        </p:txBody>
      </p:sp>
      <p:sp>
        <p:nvSpPr>
          <p:cNvPr id="5" name="Rechteck 4">
            <a:extLst>
              <a:ext uri="{FF2B5EF4-FFF2-40B4-BE49-F238E27FC236}">
                <a16:creationId xmlns:a16="http://schemas.microsoft.com/office/drawing/2014/main" id="{4986FC78-B718-4D80-A390-0696FCC37543}"/>
              </a:ext>
            </a:extLst>
          </p:cNvPr>
          <p:cNvSpPr/>
          <p:nvPr/>
        </p:nvSpPr>
        <p:spPr>
          <a:xfrm>
            <a:off x="838200" y="4277710"/>
            <a:ext cx="10515600" cy="515007"/>
          </a:xfrm>
          <a:prstGeom prst="rect">
            <a:avLst/>
          </a:prstGeom>
          <a:noFill/>
          <a:ln w="38100">
            <a:solidFill>
              <a:srgbClr val="EE8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rgbClr val="EE8033"/>
                </a:solidFill>
              </a:rPr>
              <a:t>position:</a:t>
            </a:r>
            <a:r>
              <a:rPr lang="de-DE" dirty="0">
                <a:solidFill>
                  <a:srgbClr val="2D4A7A"/>
                </a:solidFill>
              </a:rPr>
              <a:t> static;</a:t>
            </a:r>
          </a:p>
        </p:txBody>
      </p:sp>
    </p:spTree>
    <p:extLst>
      <p:ext uri="{BB962C8B-B14F-4D97-AF65-F5344CB8AC3E}">
        <p14:creationId xmlns:p14="http://schemas.microsoft.com/office/powerpoint/2010/main" val="384140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CSS </a:t>
            </a:r>
            <a:r>
              <a:rPr spc="-5" dirty="0"/>
              <a:t>in </a:t>
            </a:r>
            <a:r>
              <a:rPr spc="-10" dirty="0"/>
              <a:t>HTML einbinden</a:t>
            </a:r>
            <a:r>
              <a:rPr spc="50" dirty="0"/>
              <a:t> </a:t>
            </a:r>
            <a:r>
              <a:rPr spc="-10" dirty="0"/>
              <a:t>(1)</a:t>
            </a:r>
          </a:p>
        </p:txBody>
      </p:sp>
      <p:sp>
        <p:nvSpPr>
          <p:cNvPr id="3" name="object 3"/>
          <p:cNvSpPr txBox="1"/>
          <p:nvPr/>
        </p:nvSpPr>
        <p:spPr>
          <a:xfrm>
            <a:off x="838200" y="1690688"/>
            <a:ext cx="6684009"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Style-Bereich </a:t>
            </a:r>
            <a:r>
              <a:rPr sz="3200" dirty="0">
                <a:latin typeface="Calibri"/>
                <a:cs typeface="Calibri"/>
              </a:rPr>
              <a:t>im</a:t>
            </a:r>
            <a:r>
              <a:rPr sz="3200" spc="-95" dirty="0">
                <a:latin typeface="Calibri"/>
                <a:cs typeface="Calibri"/>
              </a:rPr>
              <a:t> </a:t>
            </a:r>
            <a:r>
              <a:rPr sz="3200" spc="-15" dirty="0">
                <a:latin typeface="Calibri"/>
                <a:cs typeface="Calibri"/>
              </a:rPr>
              <a:t>HTML-Dokumentkopf</a:t>
            </a:r>
            <a:endParaRPr sz="3200" dirty="0">
              <a:latin typeface="Calibri"/>
              <a:cs typeface="Calibri"/>
            </a:endParaRPr>
          </a:p>
        </p:txBody>
      </p:sp>
      <p:sp>
        <p:nvSpPr>
          <p:cNvPr id="4" name="object 4"/>
          <p:cNvSpPr/>
          <p:nvPr/>
        </p:nvSpPr>
        <p:spPr>
          <a:xfrm>
            <a:off x="2908299" y="2332037"/>
            <a:ext cx="4370832" cy="404926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7878742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8676F26-26F0-45FA-BC46-C2D22217585F}"/>
              </a:ext>
            </a:extLst>
          </p:cNvPr>
          <p:cNvSpPr>
            <a:spLocks noGrp="1"/>
          </p:cNvSpPr>
          <p:nvPr>
            <p:ph idx="1"/>
          </p:nvPr>
        </p:nvSpPr>
        <p:spPr>
          <a:xfrm>
            <a:off x="838200" y="1825625"/>
            <a:ext cx="10515600" cy="4375478"/>
          </a:xfrm>
          <a:ln>
            <a:solidFill>
              <a:srgbClr val="2D4A7A"/>
            </a:solidFill>
          </a:ln>
        </p:spPr>
        <p:txBody>
          <a:bodyPr tIns="288000"/>
          <a:lstStyle/>
          <a:p>
            <a:r>
              <a:rPr lang="de-DE" dirty="0"/>
              <a:t>Wird relativ zu seiner ursprünglichen Position im Dokumentfluss positioniert</a:t>
            </a:r>
          </a:p>
          <a:p>
            <a:r>
              <a:rPr lang="de-DE" dirty="0"/>
              <a:t>Nimmt ohne width-Angabe die gesamte Breite des übergeordneten Elements ein</a:t>
            </a:r>
          </a:p>
          <a:p>
            <a:r>
              <a:rPr lang="de-DE" dirty="0"/>
              <a:t>Anderes Content ordnet sich nicht in den freien Abstand ein </a:t>
            </a:r>
          </a:p>
        </p:txBody>
      </p:sp>
      <p:sp>
        <p:nvSpPr>
          <p:cNvPr id="2" name="Titel 1">
            <a:extLst>
              <a:ext uri="{FF2B5EF4-FFF2-40B4-BE49-F238E27FC236}">
                <a16:creationId xmlns:a16="http://schemas.microsoft.com/office/drawing/2014/main" id="{BB876DFA-1A42-4F29-8E85-2F5A2587084E}"/>
              </a:ext>
            </a:extLst>
          </p:cNvPr>
          <p:cNvSpPr>
            <a:spLocks noGrp="1"/>
          </p:cNvSpPr>
          <p:nvPr>
            <p:ph type="title"/>
          </p:nvPr>
        </p:nvSpPr>
        <p:spPr/>
        <p:txBody>
          <a:bodyPr/>
          <a:lstStyle/>
          <a:p>
            <a:r>
              <a:rPr lang="de-DE" dirty="0"/>
              <a:t>Relative</a:t>
            </a:r>
          </a:p>
        </p:txBody>
      </p:sp>
      <p:sp>
        <p:nvSpPr>
          <p:cNvPr id="4" name="Foliennummernplatzhalter 3">
            <a:extLst>
              <a:ext uri="{FF2B5EF4-FFF2-40B4-BE49-F238E27FC236}">
                <a16:creationId xmlns:a16="http://schemas.microsoft.com/office/drawing/2014/main" id="{162359E5-969F-45A1-BA6D-C709E8ECCA9D}"/>
              </a:ext>
            </a:extLst>
          </p:cNvPr>
          <p:cNvSpPr>
            <a:spLocks noGrp="1"/>
          </p:cNvSpPr>
          <p:nvPr>
            <p:ph type="sldNum" sz="quarter" idx="12"/>
          </p:nvPr>
        </p:nvSpPr>
        <p:spPr/>
        <p:txBody>
          <a:bodyPr/>
          <a:lstStyle/>
          <a:p>
            <a:fld id="{62F8B784-6BE8-4121-A5DD-184BF916DF1B}" type="slidenum">
              <a:rPr lang="de-DE" smtClean="0"/>
              <a:t>110</a:t>
            </a:fld>
            <a:endParaRPr lang="de-DE" dirty="0"/>
          </a:p>
        </p:txBody>
      </p:sp>
      <p:sp>
        <p:nvSpPr>
          <p:cNvPr id="5" name="Rechteck 4">
            <a:extLst>
              <a:ext uri="{FF2B5EF4-FFF2-40B4-BE49-F238E27FC236}">
                <a16:creationId xmlns:a16="http://schemas.microsoft.com/office/drawing/2014/main" id="{78E8BFED-8E7D-4C13-933A-D0403C03AEA9}"/>
              </a:ext>
            </a:extLst>
          </p:cNvPr>
          <p:cNvSpPr/>
          <p:nvPr/>
        </p:nvSpPr>
        <p:spPr>
          <a:xfrm>
            <a:off x="1395249" y="4593020"/>
            <a:ext cx="10515600" cy="998483"/>
          </a:xfrm>
          <a:prstGeom prst="rect">
            <a:avLst/>
          </a:prstGeom>
          <a:solidFill>
            <a:schemeClr val="bg1"/>
          </a:solidFill>
          <a:ln w="38100">
            <a:solidFill>
              <a:srgbClr val="EE8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rgbClr val="EE8033"/>
                </a:solidFill>
              </a:rPr>
              <a:t>position:</a:t>
            </a:r>
            <a:r>
              <a:rPr lang="de-DE" dirty="0">
                <a:solidFill>
                  <a:srgbClr val="2D4A7A"/>
                </a:solidFill>
              </a:rPr>
              <a:t> relative;</a:t>
            </a:r>
          </a:p>
          <a:p>
            <a:r>
              <a:rPr lang="de-DE" dirty="0">
                <a:solidFill>
                  <a:srgbClr val="EE8033"/>
                </a:solidFill>
              </a:rPr>
              <a:t>bottom: </a:t>
            </a:r>
            <a:r>
              <a:rPr lang="de-DE" dirty="0">
                <a:solidFill>
                  <a:srgbClr val="2D4A7A"/>
                </a:solidFill>
              </a:rPr>
              <a:t>60px;</a:t>
            </a:r>
          </a:p>
          <a:p>
            <a:r>
              <a:rPr lang="de-DE" dirty="0">
                <a:solidFill>
                  <a:srgbClr val="EE8033"/>
                </a:solidFill>
              </a:rPr>
              <a:t>left: </a:t>
            </a:r>
            <a:r>
              <a:rPr lang="de-DE" dirty="0">
                <a:solidFill>
                  <a:srgbClr val="2D4A7A"/>
                </a:solidFill>
              </a:rPr>
              <a:t>50px;</a:t>
            </a:r>
          </a:p>
        </p:txBody>
      </p:sp>
    </p:spTree>
    <p:extLst>
      <p:ext uri="{BB962C8B-B14F-4D97-AF65-F5344CB8AC3E}">
        <p14:creationId xmlns:p14="http://schemas.microsoft.com/office/powerpoint/2010/main" val="1879207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7760-5834-4163-BAA7-C7CA74F919BA}"/>
              </a:ext>
            </a:extLst>
          </p:cNvPr>
          <p:cNvSpPr>
            <a:spLocks noGrp="1"/>
          </p:cNvSpPr>
          <p:nvPr>
            <p:ph type="title"/>
          </p:nvPr>
        </p:nvSpPr>
        <p:spPr/>
        <p:txBody>
          <a:bodyPr/>
          <a:lstStyle/>
          <a:p>
            <a:r>
              <a:rPr lang="de-DE" dirty="0"/>
              <a:t>Absolute</a:t>
            </a:r>
          </a:p>
        </p:txBody>
      </p:sp>
      <p:sp>
        <p:nvSpPr>
          <p:cNvPr id="3" name="Inhaltsplatzhalter 2">
            <a:extLst>
              <a:ext uri="{FF2B5EF4-FFF2-40B4-BE49-F238E27FC236}">
                <a16:creationId xmlns:a16="http://schemas.microsoft.com/office/drawing/2014/main" id="{65968C75-EE5B-4DBB-BD78-52C687E74C03}"/>
              </a:ext>
            </a:extLst>
          </p:cNvPr>
          <p:cNvSpPr>
            <a:spLocks noGrp="1"/>
          </p:cNvSpPr>
          <p:nvPr>
            <p:ph idx="1"/>
          </p:nvPr>
        </p:nvSpPr>
        <p:spPr>
          <a:ln>
            <a:solidFill>
              <a:srgbClr val="2D4A7A"/>
            </a:solidFill>
          </a:ln>
        </p:spPr>
        <p:txBody>
          <a:bodyPr tIns="288000"/>
          <a:lstStyle/>
          <a:p>
            <a:r>
              <a:rPr lang="de-DE" dirty="0"/>
              <a:t>Orientiert sich am nächsten übergeordneten Element, </a:t>
            </a:r>
            <a:r>
              <a:rPr lang="de-DE" b="1" dirty="0"/>
              <a:t>das eine </a:t>
            </a:r>
            <a:r>
              <a:rPr lang="de-DE" b="1" i="1" dirty="0"/>
              <a:t>position</a:t>
            </a:r>
            <a:r>
              <a:rPr lang="de-DE" b="1" dirty="0"/>
              <a:t>-Angabe hat</a:t>
            </a:r>
            <a:r>
              <a:rPr lang="de-DE" dirty="0"/>
              <a:t> (also nicht static ist)</a:t>
            </a:r>
          </a:p>
          <a:p>
            <a:r>
              <a:rPr lang="de-DE" dirty="0"/>
              <a:t>Haben die übergeordneten Elemente keine position-Angabe, orientiert sich </a:t>
            </a:r>
            <a:r>
              <a:rPr lang="de-DE" i="1" dirty="0"/>
              <a:t>absolute</a:t>
            </a:r>
            <a:r>
              <a:rPr lang="de-DE" dirty="0"/>
              <a:t> am Dokument (der Seite)!</a:t>
            </a:r>
          </a:p>
          <a:p>
            <a:r>
              <a:rPr lang="de-DE" dirty="0"/>
              <a:t>Wird von anderen Elementen ignoriert*</a:t>
            </a:r>
          </a:p>
          <a:p>
            <a:endParaRPr lang="de-DE" dirty="0"/>
          </a:p>
        </p:txBody>
      </p:sp>
      <p:sp>
        <p:nvSpPr>
          <p:cNvPr id="4" name="Foliennummernplatzhalter 3">
            <a:extLst>
              <a:ext uri="{FF2B5EF4-FFF2-40B4-BE49-F238E27FC236}">
                <a16:creationId xmlns:a16="http://schemas.microsoft.com/office/drawing/2014/main" id="{9CCABC22-2742-4CF2-B237-EBF0F74887AF}"/>
              </a:ext>
            </a:extLst>
          </p:cNvPr>
          <p:cNvSpPr>
            <a:spLocks noGrp="1"/>
          </p:cNvSpPr>
          <p:nvPr>
            <p:ph type="sldNum" sz="quarter" idx="12"/>
          </p:nvPr>
        </p:nvSpPr>
        <p:spPr/>
        <p:txBody>
          <a:bodyPr/>
          <a:lstStyle/>
          <a:p>
            <a:fld id="{62F8B784-6BE8-4121-A5DD-184BF916DF1B}" type="slidenum">
              <a:rPr lang="de-DE" smtClean="0"/>
              <a:t>111</a:t>
            </a:fld>
            <a:endParaRPr lang="de-DE" dirty="0"/>
          </a:p>
        </p:txBody>
      </p:sp>
      <p:sp>
        <p:nvSpPr>
          <p:cNvPr id="6" name="Textfeld 5">
            <a:extLst>
              <a:ext uri="{FF2B5EF4-FFF2-40B4-BE49-F238E27FC236}">
                <a16:creationId xmlns:a16="http://schemas.microsoft.com/office/drawing/2014/main" id="{D4A9B169-2895-4522-8838-8B7687D346B2}"/>
              </a:ext>
            </a:extLst>
          </p:cNvPr>
          <p:cNvSpPr txBox="1"/>
          <p:nvPr/>
        </p:nvSpPr>
        <p:spPr>
          <a:xfrm>
            <a:off x="924909" y="4528587"/>
            <a:ext cx="7451835" cy="1569660"/>
          </a:xfrm>
          <a:prstGeom prst="rect">
            <a:avLst/>
          </a:prstGeom>
          <a:noFill/>
          <a:ln>
            <a:solidFill>
              <a:srgbClr val="EE8033"/>
            </a:solidFill>
          </a:ln>
        </p:spPr>
        <p:txBody>
          <a:bodyPr wrap="square" rtlCol="0">
            <a:spAutoFit/>
          </a:bodyPr>
          <a:lstStyle/>
          <a:p>
            <a:r>
              <a:rPr lang="de-DE" sz="9600" dirty="0">
                <a:solidFill>
                  <a:srgbClr val="2D4A7A"/>
                </a:solidFill>
              </a:rPr>
              <a:t>Verdeckt, </a:t>
            </a:r>
            <a:r>
              <a:rPr lang="de-DE" sz="2400" dirty="0">
                <a:solidFill>
                  <a:srgbClr val="2D4A7A"/>
                </a:solidFill>
              </a:rPr>
              <a:t>was darunter liegt.</a:t>
            </a:r>
          </a:p>
        </p:txBody>
      </p:sp>
      <p:sp>
        <p:nvSpPr>
          <p:cNvPr id="5" name="Rechteck 4">
            <a:extLst>
              <a:ext uri="{FF2B5EF4-FFF2-40B4-BE49-F238E27FC236}">
                <a16:creationId xmlns:a16="http://schemas.microsoft.com/office/drawing/2014/main" id="{EDA5D85B-0B73-40DA-910F-D1DA0B1EC3E5}"/>
              </a:ext>
            </a:extLst>
          </p:cNvPr>
          <p:cNvSpPr/>
          <p:nvPr/>
        </p:nvSpPr>
        <p:spPr>
          <a:xfrm>
            <a:off x="438808" y="5313417"/>
            <a:ext cx="2514599" cy="998483"/>
          </a:xfrm>
          <a:prstGeom prst="rect">
            <a:avLst/>
          </a:prstGeom>
          <a:solidFill>
            <a:schemeClr val="bg1"/>
          </a:solidFill>
          <a:ln w="38100">
            <a:solidFill>
              <a:srgbClr val="EE8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rgbClr val="EE8033"/>
                </a:solidFill>
              </a:rPr>
              <a:t>position:</a:t>
            </a:r>
            <a:r>
              <a:rPr lang="de-DE" dirty="0">
                <a:solidFill>
                  <a:srgbClr val="2D4A7A"/>
                </a:solidFill>
              </a:rPr>
              <a:t> absolute;</a:t>
            </a:r>
          </a:p>
          <a:p>
            <a:r>
              <a:rPr lang="de-DE" dirty="0">
                <a:solidFill>
                  <a:srgbClr val="EE8033"/>
                </a:solidFill>
              </a:rPr>
              <a:t>bottom: </a:t>
            </a:r>
            <a:r>
              <a:rPr lang="de-DE" dirty="0">
                <a:solidFill>
                  <a:srgbClr val="2D4A7A"/>
                </a:solidFill>
              </a:rPr>
              <a:t>60px;</a:t>
            </a:r>
          </a:p>
          <a:p>
            <a:r>
              <a:rPr lang="de-DE" dirty="0">
                <a:solidFill>
                  <a:srgbClr val="EE8033"/>
                </a:solidFill>
              </a:rPr>
              <a:t>left: </a:t>
            </a:r>
            <a:r>
              <a:rPr lang="de-DE" dirty="0">
                <a:solidFill>
                  <a:srgbClr val="2D4A7A"/>
                </a:solidFill>
              </a:rPr>
              <a:t>50px;</a:t>
            </a:r>
          </a:p>
        </p:txBody>
      </p:sp>
    </p:spTree>
    <p:extLst>
      <p:ext uri="{BB962C8B-B14F-4D97-AF65-F5344CB8AC3E}">
        <p14:creationId xmlns:p14="http://schemas.microsoft.com/office/powerpoint/2010/main" val="3731401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7760-5834-4163-BAA7-C7CA74F919BA}"/>
              </a:ext>
            </a:extLst>
          </p:cNvPr>
          <p:cNvSpPr>
            <a:spLocks noGrp="1"/>
          </p:cNvSpPr>
          <p:nvPr>
            <p:ph type="title"/>
          </p:nvPr>
        </p:nvSpPr>
        <p:spPr/>
        <p:txBody>
          <a:bodyPr/>
          <a:lstStyle/>
          <a:p>
            <a:r>
              <a:rPr lang="de-DE" dirty="0"/>
              <a:t>Fixed</a:t>
            </a:r>
          </a:p>
        </p:txBody>
      </p:sp>
      <p:sp>
        <p:nvSpPr>
          <p:cNvPr id="3" name="Inhaltsplatzhalter 2">
            <a:extLst>
              <a:ext uri="{FF2B5EF4-FFF2-40B4-BE49-F238E27FC236}">
                <a16:creationId xmlns:a16="http://schemas.microsoft.com/office/drawing/2014/main" id="{65968C75-EE5B-4DBB-BD78-52C687E74C03}"/>
              </a:ext>
            </a:extLst>
          </p:cNvPr>
          <p:cNvSpPr>
            <a:spLocks noGrp="1"/>
          </p:cNvSpPr>
          <p:nvPr>
            <p:ph idx="1"/>
          </p:nvPr>
        </p:nvSpPr>
        <p:spPr>
          <a:ln>
            <a:solidFill>
              <a:srgbClr val="2D4A7A"/>
            </a:solidFill>
          </a:ln>
        </p:spPr>
        <p:txBody>
          <a:bodyPr tIns="288000"/>
          <a:lstStyle/>
          <a:p>
            <a:r>
              <a:rPr lang="de-DE" dirty="0"/>
              <a:t>Relativ zum Dokument, nicht zum </a:t>
            </a:r>
            <a:r>
              <a:rPr lang="de-DE" i="1" dirty="0"/>
              <a:t>parent</a:t>
            </a:r>
          </a:p>
          <a:p>
            <a:r>
              <a:rPr lang="de-DE" dirty="0"/>
              <a:t>Bleibt unverrückbar an der zugewiesenen Position</a:t>
            </a:r>
          </a:p>
          <a:p>
            <a:r>
              <a:rPr lang="de-DE" dirty="0"/>
              <a:t>Beim Scrollen kommt Verdecktes zum Vorschein</a:t>
            </a:r>
          </a:p>
        </p:txBody>
      </p:sp>
      <p:sp>
        <p:nvSpPr>
          <p:cNvPr id="4" name="Foliennummernplatzhalter 3">
            <a:extLst>
              <a:ext uri="{FF2B5EF4-FFF2-40B4-BE49-F238E27FC236}">
                <a16:creationId xmlns:a16="http://schemas.microsoft.com/office/drawing/2014/main" id="{9CCABC22-2742-4CF2-B237-EBF0F74887AF}"/>
              </a:ext>
            </a:extLst>
          </p:cNvPr>
          <p:cNvSpPr>
            <a:spLocks noGrp="1"/>
          </p:cNvSpPr>
          <p:nvPr>
            <p:ph type="sldNum" sz="quarter" idx="12"/>
          </p:nvPr>
        </p:nvSpPr>
        <p:spPr/>
        <p:txBody>
          <a:bodyPr/>
          <a:lstStyle/>
          <a:p>
            <a:fld id="{62F8B784-6BE8-4121-A5DD-184BF916DF1B}" type="slidenum">
              <a:rPr lang="de-DE" smtClean="0"/>
              <a:t>112</a:t>
            </a:fld>
            <a:endParaRPr lang="de-DE" dirty="0"/>
          </a:p>
        </p:txBody>
      </p:sp>
      <p:sp>
        <p:nvSpPr>
          <p:cNvPr id="6" name="Textfeld 5">
            <a:extLst>
              <a:ext uri="{FF2B5EF4-FFF2-40B4-BE49-F238E27FC236}">
                <a16:creationId xmlns:a16="http://schemas.microsoft.com/office/drawing/2014/main" id="{D4A9B169-2895-4522-8838-8B7687D346B2}"/>
              </a:ext>
            </a:extLst>
          </p:cNvPr>
          <p:cNvSpPr txBox="1"/>
          <p:nvPr/>
        </p:nvSpPr>
        <p:spPr>
          <a:xfrm>
            <a:off x="669471" y="4674361"/>
            <a:ext cx="10853057" cy="1569660"/>
          </a:xfrm>
          <a:prstGeom prst="rect">
            <a:avLst/>
          </a:prstGeom>
          <a:noFill/>
          <a:ln>
            <a:solidFill>
              <a:srgbClr val="EE8033"/>
            </a:solidFill>
          </a:ln>
        </p:spPr>
        <p:txBody>
          <a:bodyPr wrap="square" rtlCol="0" anchor="t" anchorCtr="0">
            <a:spAutoFit/>
          </a:bodyPr>
          <a:lstStyle/>
          <a:p>
            <a:r>
              <a:rPr lang="de-DE" sz="9600" dirty="0">
                <a:solidFill>
                  <a:srgbClr val="2D4A7A"/>
                </a:solidFill>
              </a:rPr>
              <a:t>Verdecktes </a:t>
            </a:r>
            <a:r>
              <a:rPr lang="de-DE" sz="2400" dirty="0">
                <a:solidFill>
                  <a:srgbClr val="2D4A7A"/>
                </a:solidFill>
              </a:rPr>
              <a:t>kommt beim Scrollen zum Vorschein.</a:t>
            </a:r>
          </a:p>
        </p:txBody>
      </p:sp>
      <p:sp>
        <p:nvSpPr>
          <p:cNvPr id="5" name="Rechteck 4">
            <a:extLst>
              <a:ext uri="{FF2B5EF4-FFF2-40B4-BE49-F238E27FC236}">
                <a16:creationId xmlns:a16="http://schemas.microsoft.com/office/drawing/2014/main" id="{EDA5D85B-0B73-40DA-910F-D1DA0B1EC3E5}"/>
              </a:ext>
            </a:extLst>
          </p:cNvPr>
          <p:cNvSpPr/>
          <p:nvPr/>
        </p:nvSpPr>
        <p:spPr>
          <a:xfrm>
            <a:off x="0" y="5857108"/>
            <a:ext cx="12192000" cy="998483"/>
          </a:xfrm>
          <a:prstGeom prst="rect">
            <a:avLst/>
          </a:prstGeom>
          <a:solidFill>
            <a:schemeClr val="bg1"/>
          </a:solidFill>
          <a:ln w="38100">
            <a:solidFill>
              <a:srgbClr val="EE8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rgbClr val="EE8033"/>
                </a:solidFill>
              </a:rPr>
              <a:t>position:</a:t>
            </a:r>
            <a:r>
              <a:rPr lang="de-DE" dirty="0">
                <a:solidFill>
                  <a:srgbClr val="2D4A7A"/>
                </a:solidFill>
              </a:rPr>
              <a:t> fixed;</a:t>
            </a:r>
          </a:p>
          <a:p>
            <a:r>
              <a:rPr lang="de-DE" dirty="0">
                <a:solidFill>
                  <a:srgbClr val="EE8033"/>
                </a:solidFill>
              </a:rPr>
              <a:t>bottom: </a:t>
            </a:r>
            <a:r>
              <a:rPr lang="de-DE" dirty="0">
                <a:solidFill>
                  <a:srgbClr val="2D4A7A"/>
                </a:solidFill>
              </a:rPr>
              <a:t>0;</a:t>
            </a:r>
          </a:p>
          <a:p>
            <a:r>
              <a:rPr lang="de-DE" dirty="0">
                <a:solidFill>
                  <a:srgbClr val="EE8033"/>
                </a:solidFill>
              </a:rPr>
              <a:t>left: </a:t>
            </a:r>
            <a:r>
              <a:rPr lang="de-DE" dirty="0">
                <a:solidFill>
                  <a:srgbClr val="2D4A7A"/>
                </a:solidFill>
              </a:rPr>
              <a:t>0;</a:t>
            </a:r>
          </a:p>
        </p:txBody>
      </p:sp>
    </p:spTree>
    <p:extLst>
      <p:ext uri="{BB962C8B-B14F-4D97-AF65-F5344CB8AC3E}">
        <p14:creationId xmlns:p14="http://schemas.microsoft.com/office/powerpoint/2010/main" val="8581487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7760-5834-4163-BAA7-C7CA74F919BA}"/>
              </a:ext>
            </a:extLst>
          </p:cNvPr>
          <p:cNvSpPr>
            <a:spLocks noGrp="1"/>
          </p:cNvSpPr>
          <p:nvPr>
            <p:ph type="title"/>
          </p:nvPr>
        </p:nvSpPr>
        <p:spPr/>
        <p:txBody>
          <a:bodyPr/>
          <a:lstStyle/>
          <a:p>
            <a:r>
              <a:rPr lang="de-DE" dirty="0"/>
              <a:t>Sticky</a:t>
            </a:r>
          </a:p>
        </p:txBody>
      </p:sp>
      <p:sp>
        <p:nvSpPr>
          <p:cNvPr id="3" name="Inhaltsplatzhalter 2">
            <a:extLst>
              <a:ext uri="{FF2B5EF4-FFF2-40B4-BE49-F238E27FC236}">
                <a16:creationId xmlns:a16="http://schemas.microsoft.com/office/drawing/2014/main" id="{65968C75-EE5B-4DBB-BD78-52C687E74C03}"/>
              </a:ext>
            </a:extLst>
          </p:cNvPr>
          <p:cNvSpPr>
            <a:spLocks noGrp="1"/>
          </p:cNvSpPr>
          <p:nvPr>
            <p:ph idx="1"/>
          </p:nvPr>
        </p:nvSpPr>
        <p:spPr>
          <a:ln>
            <a:solidFill>
              <a:srgbClr val="2D4A7A"/>
            </a:solidFill>
          </a:ln>
        </p:spPr>
        <p:txBody>
          <a:bodyPr tIns="288000"/>
          <a:lstStyle/>
          <a:p>
            <a:r>
              <a:rPr lang="de-DE" dirty="0"/>
              <a:t>Zwischending zwischen </a:t>
            </a:r>
            <a:r>
              <a:rPr lang="de-DE" i="1" dirty="0"/>
              <a:t>relative</a:t>
            </a:r>
            <a:r>
              <a:rPr lang="de-DE" dirty="0"/>
              <a:t> und </a:t>
            </a:r>
            <a:r>
              <a:rPr lang="de-DE" i="1" dirty="0"/>
              <a:t>fixed</a:t>
            </a:r>
          </a:p>
          <a:p>
            <a:r>
              <a:rPr lang="de-DE" dirty="0"/>
              <a:t>Abhängig von der Scroll-Position!</a:t>
            </a:r>
          </a:p>
          <a:p>
            <a:r>
              <a:rPr lang="de-DE" dirty="0"/>
              <a:t>Bleibt innerhalb seines übergeordneten Elements</a:t>
            </a:r>
          </a:p>
        </p:txBody>
      </p:sp>
      <p:sp>
        <p:nvSpPr>
          <p:cNvPr id="4" name="Foliennummernplatzhalter 3">
            <a:extLst>
              <a:ext uri="{FF2B5EF4-FFF2-40B4-BE49-F238E27FC236}">
                <a16:creationId xmlns:a16="http://schemas.microsoft.com/office/drawing/2014/main" id="{9CCABC22-2742-4CF2-B237-EBF0F74887AF}"/>
              </a:ext>
            </a:extLst>
          </p:cNvPr>
          <p:cNvSpPr>
            <a:spLocks noGrp="1"/>
          </p:cNvSpPr>
          <p:nvPr>
            <p:ph type="sldNum" sz="quarter" idx="12"/>
          </p:nvPr>
        </p:nvSpPr>
        <p:spPr/>
        <p:txBody>
          <a:bodyPr/>
          <a:lstStyle/>
          <a:p>
            <a:fld id="{62F8B784-6BE8-4121-A5DD-184BF916DF1B}" type="slidenum">
              <a:rPr lang="de-DE" smtClean="0"/>
              <a:t>113</a:t>
            </a:fld>
            <a:endParaRPr lang="de-DE" dirty="0"/>
          </a:p>
        </p:txBody>
      </p:sp>
      <p:sp>
        <p:nvSpPr>
          <p:cNvPr id="5" name="Rechteck 4">
            <a:extLst>
              <a:ext uri="{FF2B5EF4-FFF2-40B4-BE49-F238E27FC236}">
                <a16:creationId xmlns:a16="http://schemas.microsoft.com/office/drawing/2014/main" id="{EDA5D85B-0B73-40DA-910F-D1DA0B1EC3E5}"/>
              </a:ext>
            </a:extLst>
          </p:cNvPr>
          <p:cNvSpPr/>
          <p:nvPr/>
        </p:nvSpPr>
        <p:spPr>
          <a:xfrm>
            <a:off x="838200" y="4501273"/>
            <a:ext cx="10515600" cy="998483"/>
          </a:xfrm>
          <a:prstGeom prst="rect">
            <a:avLst/>
          </a:prstGeom>
          <a:solidFill>
            <a:schemeClr val="bg1"/>
          </a:solidFill>
          <a:ln w="38100">
            <a:solidFill>
              <a:srgbClr val="EE8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rgbClr val="EE8033"/>
                </a:solidFill>
              </a:rPr>
              <a:t>position:</a:t>
            </a:r>
            <a:r>
              <a:rPr lang="de-DE" dirty="0">
                <a:solidFill>
                  <a:srgbClr val="2D4A7A"/>
                </a:solidFill>
              </a:rPr>
              <a:t> sticky;</a:t>
            </a:r>
          </a:p>
          <a:p>
            <a:r>
              <a:rPr lang="de-DE" dirty="0">
                <a:solidFill>
                  <a:srgbClr val="EE8033"/>
                </a:solidFill>
              </a:rPr>
              <a:t>top: </a:t>
            </a:r>
            <a:r>
              <a:rPr lang="de-DE" dirty="0">
                <a:solidFill>
                  <a:srgbClr val="2D4A7A"/>
                </a:solidFill>
              </a:rPr>
              <a:t>500px;</a:t>
            </a:r>
          </a:p>
          <a:p>
            <a:r>
              <a:rPr lang="de-DE" dirty="0">
                <a:solidFill>
                  <a:srgbClr val="EE8033"/>
                </a:solidFill>
              </a:rPr>
              <a:t>left: </a:t>
            </a:r>
            <a:r>
              <a:rPr lang="de-DE" dirty="0">
                <a:solidFill>
                  <a:srgbClr val="2D4A7A"/>
                </a:solidFill>
              </a:rPr>
              <a:t>50px; </a:t>
            </a:r>
            <a:r>
              <a:rPr lang="de-DE" dirty="0">
                <a:solidFill>
                  <a:srgbClr val="33CC33"/>
                </a:solidFill>
              </a:rPr>
              <a:t>/* beeinflusst das Sticky nicht! Es nimmt die gesamte Breite des </a:t>
            </a:r>
            <a:r>
              <a:rPr lang="de-DE" i="1" dirty="0">
                <a:solidFill>
                  <a:srgbClr val="33CC33"/>
                </a:solidFill>
              </a:rPr>
              <a:t>parent</a:t>
            </a:r>
            <a:r>
              <a:rPr lang="de-DE" dirty="0">
                <a:solidFill>
                  <a:srgbClr val="33CC33"/>
                </a:solidFill>
              </a:rPr>
              <a:t> ein */</a:t>
            </a:r>
          </a:p>
        </p:txBody>
      </p:sp>
    </p:spTree>
    <p:extLst>
      <p:ext uri="{BB962C8B-B14F-4D97-AF65-F5344CB8AC3E}">
        <p14:creationId xmlns:p14="http://schemas.microsoft.com/office/powerpoint/2010/main" val="9799205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16A2CC-0F87-44F0-A6EE-97911FB19CDF}"/>
              </a:ext>
            </a:extLst>
          </p:cNvPr>
          <p:cNvSpPr>
            <a:spLocks noGrp="1"/>
          </p:cNvSpPr>
          <p:nvPr>
            <p:ph type="title"/>
          </p:nvPr>
        </p:nvSpPr>
        <p:spPr/>
        <p:txBody>
          <a:bodyPr/>
          <a:lstStyle/>
          <a:p>
            <a:r>
              <a:rPr lang="de-DE" dirty="0"/>
              <a:t>Zentrieren mit </a:t>
            </a:r>
            <a:r>
              <a:rPr lang="de-DE" dirty="0" err="1"/>
              <a:t>position</a:t>
            </a:r>
            <a:endParaRPr lang="de-DE" dirty="0"/>
          </a:p>
        </p:txBody>
      </p:sp>
      <p:sp>
        <p:nvSpPr>
          <p:cNvPr id="3" name="Inhaltsplatzhalter 2">
            <a:extLst>
              <a:ext uri="{FF2B5EF4-FFF2-40B4-BE49-F238E27FC236}">
                <a16:creationId xmlns:a16="http://schemas.microsoft.com/office/drawing/2014/main" id="{F5842B61-48C3-42FA-AD0D-8A96A42BD064}"/>
              </a:ext>
            </a:extLst>
          </p:cNvPr>
          <p:cNvSpPr>
            <a:spLocks noGrp="1"/>
          </p:cNvSpPr>
          <p:nvPr>
            <p:ph idx="1"/>
          </p:nvPr>
        </p:nvSpPr>
        <p:spPr/>
        <p:txBody>
          <a:bodyPr/>
          <a:lstStyle/>
          <a:p>
            <a:r>
              <a:rPr lang="en-US" dirty="0"/>
              <a:t>position: absolute;</a:t>
            </a:r>
          </a:p>
          <a:p>
            <a:r>
              <a:rPr lang="en-US" dirty="0"/>
              <a:t>left: 50%;</a:t>
            </a:r>
          </a:p>
          <a:p>
            <a:r>
              <a:rPr lang="en-US" dirty="0"/>
              <a:t>top: 50%;</a:t>
            </a:r>
          </a:p>
          <a:p>
            <a:r>
              <a:rPr lang="de-DE" dirty="0"/>
              <a:t>breite mitdefinieren!</a:t>
            </a:r>
          </a:p>
        </p:txBody>
      </p:sp>
    </p:spTree>
    <p:extLst>
      <p:ext uri="{BB962C8B-B14F-4D97-AF65-F5344CB8AC3E}">
        <p14:creationId xmlns:p14="http://schemas.microsoft.com/office/powerpoint/2010/main" val="31877838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8C0B29-17CC-4585-B8DF-9755BBF0B161}"/>
              </a:ext>
            </a:extLst>
          </p:cNvPr>
          <p:cNvSpPr>
            <a:spLocks noGrp="1"/>
          </p:cNvSpPr>
          <p:nvPr>
            <p:ph type="title"/>
          </p:nvPr>
        </p:nvSpPr>
        <p:spPr/>
        <p:txBody>
          <a:bodyPr/>
          <a:lstStyle/>
          <a:p>
            <a:r>
              <a:rPr lang="de-DE" dirty="0"/>
              <a:t>Positionierung Übung</a:t>
            </a:r>
          </a:p>
        </p:txBody>
      </p:sp>
      <p:sp>
        <p:nvSpPr>
          <p:cNvPr id="3" name="Inhaltsplatzhalter 2">
            <a:extLst>
              <a:ext uri="{FF2B5EF4-FFF2-40B4-BE49-F238E27FC236}">
                <a16:creationId xmlns:a16="http://schemas.microsoft.com/office/drawing/2014/main" id="{62A173AB-569D-4CDB-AEFF-692DCC27DDB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713219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5FB024-0ED8-43D0-B788-069ADE477F41}"/>
              </a:ext>
            </a:extLst>
          </p:cNvPr>
          <p:cNvSpPr>
            <a:spLocks noGrp="1"/>
          </p:cNvSpPr>
          <p:nvPr>
            <p:ph type="title"/>
          </p:nvPr>
        </p:nvSpPr>
        <p:spPr/>
        <p:txBody>
          <a:bodyPr/>
          <a:lstStyle/>
          <a:p>
            <a:r>
              <a:rPr lang="de-DE" dirty="0"/>
              <a:t>CSS FONTS</a:t>
            </a:r>
          </a:p>
        </p:txBody>
      </p:sp>
      <p:sp>
        <p:nvSpPr>
          <p:cNvPr id="3" name="Textplatzhalter 2">
            <a:extLst>
              <a:ext uri="{FF2B5EF4-FFF2-40B4-BE49-F238E27FC236}">
                <a16:creationId xmlns:a16="http://schemas.microsoft.com/office/drawing/2014/main" id="{CBF3F9E3-CD53-4880-8095-810A6F405CF3}"/>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7467DF21-47C7-4749-A656-D89B125CB9E2}"/>
              </a:ext>
            </a:extLst>
          </p:cNvPr>
          <p:cNvSpPr>
            <a:spLocks noGrp="1"/>
          </p:cNvSpPr>
          <p:nvPr>
            <p:ph type="sldNum" sz="quarter" idx="12"/>
          </p:nvPr>
        </p:nvSpPr>
        <p:spPr/>
        <p:txBody>
          <a:bodyPr/>
          <a:lstStyle/>
          <a:p>
            <a:fld id="{62F8B784-6BE8-4121-A5DD-184BF916DF1B}" type="slidenum">
              <a:rPr lang="de-DE" smtClean="0"/>
              <a:t>116</a:t>
            </a:fld>
            <a:endParaRPr lang="de-DE" dirty="0"/>
          </a:p>
        </p:txBody>
      </p:sp>
    </p:spTree>
    <p:extLst>
      <p:ext uri="{BB962C8B-B14F-4D97-AF65-F5344CB8AC3E}">
        <p14:creationId xmlns:p14="http://schemas.microsoft.com/office/powerpoint/2010/main" val="28539434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594BF-B3CB-4810-9273-CFAB3B80BFDE}"/>
              </a:ext>
            </a:extLst>
          </p:cNvPr>
          <p:cNvSpPr>
            <a:spLocks noGrp="1"/>
          </p:cNvSpPr>
          <p:nvPr>
            <p:ph type="title"/>
          </p:nvPr>
        </p:nvSpPr>
        <p:spPr/>
        <p:txBody>
          <a:bodyPr/>
          <a:lstStyle/>
          <a:p>
            <a:r>
              <a:rPr lang="de-DE" dirty="0"/>
              <a:t>CSS FONTS - LINKS</a:t>
            </a:r>
          </a:p>
        </p:txBody>
      </p:sp>
      <p:sp>
        <p:nvSpPr>
          <p:cNvPr id="3" name="Inhaltsplatzhalter 2">
            <a:extLst>
              <a:ext uri="{FF2B5EF4-FFF2-40B4-BE49-F238E27FC236}">
                <a16:creationId xmlns:a16="http://schemas.microsoft.com/office/drawing/2014/main" id="{34D3D488-48BC-4B09-AE24-E75E7A3F4981}"/>
              </a:ext>
            </a:extLst>
          </p:cNvPr>
          <p:cNvSpPr>
            <a:spLocks noGrp="1"/>
          </p:cNvSpPr>
          <p:nvPr>
            <p:ph idx="1"/>
          </p:nvPr>
        </p:nvSpPr>
        <p:spPr/>
        <p:txBody>
          <a:bodyPr/>
          <a:lstStyle/>
          <a:p>
            <a:r>
              <a:rPr lang="de-DE" dirty="0">
                <a:hlinkClick r:id="rId3"/>
              </a:rPr>
              <a:t>https://www.cssfontstack.com/</a:t>
            </a:r>
            <a:endParaRPr lang="de-DE" dirty="0"/>
          </a:p>
          <a:p>
            <a:r>
              <a:rPr lang="de-DE" dirty="0">
                <a:hlinkClick r:id="rId4"/>
              </a:rPr>
              <a:t>https://www.cssfontstack.com/Web-Fonts</a:t>
            </a:r>
            <a:r>
              <a:rPr lang="de-DE" dirty="0"/>
              <a:t> </a:t>
            </a:r>
          </a:p>
          <a:p>
            <a:r>
              <a:rPr lang="de-DE" dirty="0">
                <a:hlinkClick r:id="rId5"/>
              </a:rPr>
              <a:t>https://www.w3schools.com/cssref/css_websafe_fonts.asp</a:t>
            </a:r>
            <a:endParaRPr lang="de-DE" dirty="0"/>
          </a:p>
          <a:p>
            <a:endParaRPr lang="de-DE" dirty="0"/>
          </a:p>
        </p:txBody>
      </p:sp>
      <p:sp>
        <p:nvSpPr>
          <p:cNvPr id="4" name="Foliennummernplatzhalter 3">
            <a:extLst>
              <a:ext uri="{FF2B5EF4-FFF2-40B4-BE49-F238E27FC236}">
                <a16:creationId xmlns:a16="http://schemas.microsoft.com/office/drawing/2014/main" id="{5B0F0AAF-8EDF-45EF-82E3-8583615527B3}"/>
              </a:ext>
            </a:extLst>
          </p:cNvPr>
          <p:cNvSpPr>
            <a:spLocks noGrp="1"/>
          </p:cNvSpPr>
          <p:nvPr>
            <p:ph type="sldNum" sz="quarter" idx="12"/>
          </p:nvPr>
        </p:nvSpPr>
        <p:spPr/>
        <p:txBody>
          <a:bodyPr/>
          <a:lstStyle/>
          <a:p>
            <a:fld id="{62F8B784-6BE8-4121-A5DD-184BF916DF1B}" type="slidenum">
              <a:rPr lang="de-DE" smtClean="0"/>
              <a:t>117</a:t>
            </a:fld>
            <a:endParaRPr lang="de-DE" dirty="0"/>
          </a:p>
        </p:txBody>
      </p:sp>
    </p:spTree>
    <p:extLst>
      <p:ext uri="{BB962C8B-B14F-4D97-AF65-F5344CB8AC3E}">
        <p14:creationId xmlns:p14="http://schemas.microsoft.com/office/powerpoint/2010/main" val="25720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DC4594-47C3-4AB0-B482-1A1FBB0404BD}"/>
              </a:ext>
            </a:extLst>
          </p:cNvPr>
          <p:cNvSpPr>
            <a:spLocks noGrp="1"/>
          </p:cNvSpPr>
          <p:nvPr>
            <p:ph type="title"/>
          </p:nvPr>
        </p:nvSpPr>
        <p:spPr/>
        <p:txBody>
          <a:bodyPr/>
          <a:lstStyle/>
          <a:p>
            <a:r>
              <a:rPr lang="de-DE" dirty="0"/>
              <a:t>CSS FONTS - ÜBUNG</a:t>
            </a:r>
          </a:p>
        </p:txBody>
      </p:sp>
      <p:sp>
        <p:nvSpPr>
          <p:cNvPr id="3" name="Inhaltsplatzhalter 2">
            <a:extLst>
              <a:ext uri="{FF2B5EF4-FFF2-40B4-BE49-F238E27FC236}">
                <a16:creationId xmlns:a16="http://schemas.microsoft.com/office/drawing/2014/main" id="{6D035849-AE0D-46A6-BA5F-7EB55405EA1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3740815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D134AF-7F78-40E4-80BE-ACCA958C8042}"/>
              </a:ext>
            </a:extLst>
          </p:cNvPr>
          <p:cNvSpPr>
            <a:spLocks noGrp="1"/>
          </p:cNvSpPr>
          <p:nvPr>
            <p:ph type="title"/>
          </p:nvPr>
        </p:nvSpPr>
        <p:spPr/>
        <p:txBody>
          <a:bodyPr/>
          <a:lstStyle/>
          <a:p>
            <a:r>
              <a:rPr lang="de-DE" dirty="0"/>
              <a:t>CSS MEDIA QUERIES</a:t>
            </a:r>
          </a:p>
        </p:txBody>
      </p:sp>
      <p:sp>
        <p:nvSpPr>
          <p:cNvPr id="3" name="Textplatzhalter 2">
            <a:extLst>
              <a:ext uri="{FF2B5EF4-FFF2-40B4-BE49-F238E27FC236}">
                <a16:creationId xmlns:a16="http://schemas.microsoft.com/office/drawing/2014/main" id="{C072C1B1-71D0-4A08-B94C-7DAA062F9430}"/>
              </a:ext>
            </a:extLst>
          </p:cNvPr>
          <p:cNvSpPr>
            <a:spLocks noGrp="1"/>
          </p:cNvSpPr>
          <p:nvPr>
            <p:ph type="body" idx="1"/>
          </p:nvPr>
        </p:nvSpPr>
        <p:spPr/>
        <p:txBody>
          <a:bodyPr/>
          <a:lstStyle/>
          <a:p>
            <a:r>
              <a:rPr lang="de-DE" dirty="0"/>
              <a:t>@</a:t>
            </a:r>
            <a:r>
              <a:rPr lang="de-DE" dirty="0" err="1"/>
              <a:t>media</a:t>
            </a:r>
            <a:endParaRPr lang="de-DE" dirty="0"/>
          </a:p>
        </p:txBody>
      </p:sp>
      <p:sp>
        <p:nvSpPr>
          <p:cNvPr id="4" name="Foliennummernplatzhalter 3">
            <a:extLst>
              <a:ext uri="{FF2B5EF4-FFF2-40B4-BE49-F238E27FC236}">
                <a16:creationId xmlns:a16="http://schemas.microsoft.com/office/drawing/2014/main" id="{91643A3F-B7F4-4175-A0E5-CC793894CBBE}"/>
              </a:ext>
            </a:extLst>
          </p:cNvPr>
          <p:cNvSpPr>
            <a:spLocks noGrp="1"/>
          </p:cNvSpPr>
          <p:nvPr>
            <p:ph type="sldNum" sz="quarter" idx="12"/>
          </p:nvPr>
        </p:nvSpPr>
        <p:spPr/>
        <p:txBody>
          <a:bodyPr/>
          <a:lstStyle/>
          <a:p>
            <a:fld id="{62F8B784-6BE8-4121-A5DD-184BF916DF1B}" type="slidenum">
              <a:rPr lang="de-DE" smtClean="0"/>
              <a:t>119</a:t>
            </a:fld>
            <a:endParaRPr lang="de-DE" dirty="0"/>
          </a:p>
        </p:txBody>
      </p:sp>
    </p:spTree>
    <p:extLst>
      <p:ext uri="{BB962C8B-B14F-4D97-AF65-F5344CB8AC3E}">
        <p14:creationId xmlns:p14="http://schemas.microsoft.com/office/powerpoint/2010/main" val="185448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CSS </a:t>
            </a:r>
            <a:r>
              <a:rPr spc="-5" dirty="0"/>
              <a:t>in </a:t>
            </a:r>
            <a:r>
              <a:rPr spc="-10" dirty="0"/>
              <a:t>HTML einbinden</a:t>
            </a:r>
            <a:r>
              <a:rPr spc="60" dirty="0"/>
              <a:t> </a:t>
            </a:r>
            <a:r>
              <a:rPr spc="-10" dirty="0"/>
              <a:t>(2)</a:t>
            </a:r>
          </a:p>
        </p:txBody>
      </p:sp>
      <p:sp>
        <p:nvSpPr>
          <p:cNvPr id="3" name="object 3"/>
          <p:cNvSpPr txBox="1"/>
          <p:nvPr/>
        </p:nvSpPr>
        <p:spPr>
          <a:xfrm>
            <a:off x="838200" y="1690688"/>
            <a:ext cx="6299835"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Inline-Style </a:t>
            </a:r>
            <a:r>
              <a:rPr sz="3200" dirty="0">
                <a:latin typeface="Calibri"/>
                <a:cs typeface="Calibri"/>
              </a:rPr>
              <a:t>in einem</a:t>
            </a:r>
            <a:r>
              <a:rPr sz="3200" spc="-20" dirty="0">
                <a:latin typeface="Calibri"/>
                <a:cs typeface="Calibri"/>
              </a:rPr>
              <a:t> </a:t>
            </a:r>
            <a:r>
              <a:rPr sz="3200" spc="-5" dirty="0">
                <a:latin typeface="Calibri"/>
                <a:cs typeface="Calibri"/>
              </a:rPr>
              <a:t>HTML-Element</a:t>
            </a:r>
            <a:endParaRPr sz="3200" dirty="0">
              <a:latin typeface="Calibri"/>
              <a:cs typeface="Calibri"/>
            </a:endParaRPr>
          </a:p>
        </p:txBody>
      </p:sp>
      <p:sp>
        <p:nvSpPr>
          <p:cNvPr id="4" name="object 4"/>
          <p:cNvSpPr/>
          <p:nvPr/>
        </p:nvSpPr>
        <p:spPr>
          <a:xfrm>
            <a:off x="1876552" y="2525585"/>
            <a:ext cx="8738616" cy="180898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062498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164CBF-3128-46A3-9CF7-BD4A71927989}"/>
              </a:ext>
            </a:extLst>
          </p:cNvPr>
          <p:cNvSpPr>
            <a:spLocks noGrp="1"/>
          </p:cNvSpPr>
          <p:nvPr>
            <p:ph type="title"/>
          </p:nvPr>
        </p:nvSpPr>
        <p:spPr/>
        <p:txBody>
          <a:bodyPr/>
          <a:lstStyle/>
          <a:p>
            <a:r>
              <a:rPr lang="de-DE" dirty="0"/>
              <a:t>Platzierung von Media Queries</a:t>
            </a:r>
          </a:p>
        </p:txBody>
      </p:sp>
      <p:sp>
        <p:nvSpPr>
          <p:cNvPr id="3" name="Inhaltsplatzhalter 2">
            <a:extLst>
              <a:ext uri="{FF2B5EF4-FFF2-40B4-BE49-F238E27FC236}">
                <a16:creationId xmlns:a16="http://schemas.microsoft.com/office/drawing/2014/main" id="{29F44868-12E2-40DE-A2FB-B21AB3043828}"/>
              </a:ext>
            </a:extLst>
          </p:cNvPr>
          <p:cNvSpPr>
            <a:spLocks noGrp="1"/>
          </p:cNvSpPr>
          <p:nvPr>
            <p:ph idx="1"/>
          </p:nvPr>
        </p:nvSpPr>
        <p:spPr>
          <a:xfrm>
            <a:off x="838200" y="1690688"/>
            <a:ext cx="10515600" cy="4665662"/>
          </a:xfrm>
        </p:spPr>
        <p:txBody>
          <a:bodyPr>
            <a:normAutofit fontScale="62500" lnSpcReduction="20000"/>
          </a:bodyPr>
          <a:lstStyle/>
          <a:p>
            <a:pPr marL="0" indent="0">
              <a:lnSpc>
                <a:spcPct val="110000"/>
              </a:lnSpc>
              <a:buNone/>
            </a:pPr>
            <a:r>
              <a:rPr lang="de-DE" sz="3000" b="1" u="sng" dirty="0"/>
              <a:t>3 Möglichkeiten:</a:t>
            </a:r>
          </a:p>
          <a:p>
            <a:pPr>
              <a:lnSpc>
                <a:spcPct val="110000"/>
              </a:lnSpc>
            </a:pPr>
            <a:r>
              <a:rPr lang="de-DE" dirty="0"/>
              <a:t>Im Stylesheet:</a:t>
            </a:r>
          </a:p>
          <a:p>
            <a:pPr marL="0" indent="0">
              <a:buNone/>
            </a:pPr>
            <a:r>
              <a:rPr lang="en-US" dirty="0">
                <a:solidFill>
                  <a:srgbClr val="33CC33"/>
                </a:solidFill>
                <a:latin typeface="Consolas" panose="020B0609020204030204" pitchFamily="49" charset="0"/>
              </a:rPr>
              <a:t>@media screen and (</a:t>
            </a:r>
            <a:r>
              <a:rPr lang="en-US" dirty="0">
                <a:solidFill>
                  <a:srgbClr val="2C497A"/>
                </a:solidFill>
                <a:latin typeface="Consolas" panose="020B0609020204030204" pitchFamily="49" charset="0"/>
              </a:rPr>
              <a:t>min-width</a:t>
            </a:r>
            <a:r>
              <a:rPr lang="en-US" dirty="0">
                <a:solidFill>
                  <a:srgbClr val="000000"/>
                </a:solidFill>
                <a:latin typeface="Consolas" panose="020B0609020204030204" pitchFamily="49" charset="0"/>
              </a:rPr>
              <a:t>: </a:t>
            </a:r>
            <a:r>
              <a:rPr lang="en-US" dirty="0">
                <a:solidFill>
                  <a:srgbClr val="33CC33"/>
                </a:solidFill>
                <a:latin typeface="Consolas" panose="020B0609020204030204" pitchFamily="49" charset="0"/>
              </a:rPr>
              <a:t>540px)</a:t>
            </a:r>
            <a:r>
              <a:rPr lang="en-US" dirty="0">
                <a:solidFill>
                  <a:srgbClr val="000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Im &lt;head&gt;:</a:t>
            </a:r>
          </a:p>
          <a:p>
            <a:pPr marL="0" indent="0">
              <a:buNone/>
            </a:pPr>
            <a:r>
              <a:rPr lang="de-DE" dirty="0">
                <a:latin typeface="Consolas" panose="020B0609020204030204" pitchFamily="49" charset="0"/>
              </a:rPr>
              <a:t>&lt;</a:t>
            </a:r>
            <a:r>
              <a:rPr lang="de-DE" dirty="0">
                <a:solidFill>
                  <a:srgbClr val="EE8033"/>
                </a:solidFill>
                <a:latin typeface="Consolas" panose="020B0609020204030204" pitchFamily="49" charset="0"/>
              </a:rPr>
              <a:t>link</a:t>
            </a:r>
            <a:r>
              <a:rPr lang="de-DE" dirty="0">
                <a:solidFill>
                  <a:srgbClr val="000000"/>
                </a:solidFill>
                <a:latin typeface="Consolas" panose="020B0609020204030204" pitchFamily="49" charset="0"/>
              </a:rPr>
              <a:t> </a:t>
            </a:r>
            <a:r>
              <a:rPr lang="de-DE" dirty="0">
                <a:solidFill>
                  <a:srgbClr val="2C497A"/>
                </a:solidFill>
                <a:latin typeface="Consolas" panose="020B0609020204030204" pitchFamily="49" charset="0"/>
              </a:rPr>
              <a:t>rel</a:t>
            </a:r>
            <a:r>
              <a:rPr lang="de-DE" dirty="0">
                <a:solidFill>
                  <a:srgbClr val="33CC33"/>
                </a:solidFill>
                <a:latin typeface="Consolas" panose="020B0609020204030204" pitchFamily="49" charset="0"/>
              </a:rPr>
              <a:t>="stylesheet" </a:t>
            </a:r>
            <a:r>
              <a:rPr lang="de-DE" dirty="0">
                <a:solidFill>
                  <a:srgbClr val="2C497A"/>
                </a:solidFill>
                <a:latin typeface="Consolas" panose="020B0609020204030204" pitchFamily="49" charset="0"/>
              </a:rPr>
              <a:t>href</a:t>
            </a:r>
            <a:r>
              <a:rPr lang="de-DE" dirty="0">
                <a:solidFill>
                  <a:srgbClr val="33CC33"/>
                </a:solidFill>
                <a:latin typeface="Consolas" panose="020B0609020204030204" pitchFamily="49" charset="0"/>
              </a:rPr>
              <a:t>="medium.css" </a:t>
            </a:r>
            <a:r>
              <a:rPr lang="de-DE" dirty="0">
                <a:solidFill>
                  <a:srgbClr val="2C497A"/>
                </a:solidFill>
                <a:latin typeface="Consolas" panose="020B0609020204030204" pitchFamily="49" charset="0"/>
              </a:rPr>
              <a:t>media</a:t>
            </a:r>
            <a:r>
              <a:rPr lang="de-DE" dirty="0">
                <a:solidFill>
                  <a:srgbClr val="33CC33"/>
                </a:solidFill>
                <a:latin typeface="Consolas" panose="020B0609020204030204" pitchFamily="49" charset="0"/>
              </a:rPr>
              <a:t>="screen and (min-width: 540px)" </a:t>
            </a:r>
            <a:r>
              <a:rPr lang="de-DE" b="1" dirty="0">
                <a:solidFill>
                  <a:srgbClr val="EE8033"/>
                </a:solidFill>
                <a:latin typeface="Consolas" panose="020B0609020204030204" pitchFamily="49" charset="0"/>
              </a:rPr>
              <a:t>/</a:t>
            </a:r>
            <a:r>
              <a:rPr lang="de-DE" dirty="0">
                <a:latin typeface="Consolas" panose="020B0609020204030204" pitchFamily="49" charset="0"/>
              </a:rPr>
              <a:t>&gt;*</a:t>
            </a:r>
          </a:p>
          <a:p>
            <a:pPr marL="0" indent="0">
              <a:buNone/>
            </a:pPr>
            <a:endParaRPr lang="de-DE" dirty="0"/>
          </a:p>
          <a:p>
            <a:r>
              <a:rPr lang="de-DE" dirty="0"/>
              <a:t>Im Stylesheet als Import:</a:t>
            </a:r>
          </a:p>
          <a:p>
            <a:pPr marL="0" indent="0">
              <a:buNone/>
            </a:pPr>
            <a:r>
              <a:rPr lang="en-US" dirty="0">
                <a:solidFill>
                  <a:srgbClr val="33CC33"/>
                </a:solidFill>
                <a:latin typeface="Consolas" panose="020B0609020204030204" pitchFamily="49" charset="0"/>
              </a:rPr>
              <a:t>@import url(medium.css) screen and </a:t>
            </a:r>
            <a:r>
              <a:rPr lang="en-US" dirty="0">
                <a:latin typeface="Consolas" panose="020B0609020204030204" pitchFamily="49" charset="0"/>
              </a:rPr>
              <a:t>(</a:t>
            </a:r>
            <a:r>
              <a:rPr lang="en-US" dirty="0">
                <a:solidFill>
                  <a:srgbClr val="2C497A"/>
                </a:solidFill>
                <a:latin typeface="Consolas" panose="020B0609020204030204" pitchFamily="49" charset="0"/>
              </a:rPr>
              <a:t>min-width</a:t>
            </a:r>
            <a:r>
              <a:rPr lang="en-US" dirty="0">
                <a:solidFill>
                  <a:srgbClr val="000000"/>
                </a:solidFill>
                <a:latin typeface="Consolas" panose="020B0609020204030204" pitchFamily="49" charset="0"/>
              </a:rPr>
              <a:t>:</a:t>
            </a:r>
            <a:r>
              <a:rPr lang="en-US" dirty="0">
                <a:solidFill>
                  <a:srgbClr val="33CC33"/>
                </a:solidFill>
                <a:latin typeface="Consolas" panose="020B0609020204030204" pitchFamily="49" charset="0"/>
              </a:rPr>
              <a:t>540px</a:t>
            </a:r>
            <a:r>
              <a:rPr lang="en-US" dirty="0">
                <a:latin typeface="Consolas" panose="020B0609020204030204" pitchFamily="49" charset="0"/>
              </a:rPr>
              <a:t>)</a:t>
            </a:r>
            <a:r>
              <a:rPr lang="en-US" dirty="0">
                <a:solidFill>
                  <a:srgbClr val="000000"/>
                </a:solidFill>
                <a:latin typeface="Consolas" panose="020B0609020204030204" pitchFamily="49" charset="0"/>
              </a:rPr>
              <a:t>;</a:t>
            </a: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48065EDE-34B2-43AC-962C-7728F7B9E1AD}"/>
              </a:ext>
            </a:extLst>
          </p:cNvPr>
          <p:cNvSpPr>
            <a:spLocks noGrp="1"/>
          </p:cNvSpPr>
          <p:nvPr>
            <p:ph type="sldNum" sz="quarter" idx="12"/>
          </p:nvPr>
        </p:nvSpPr>
        <p:spPr/>
        <p:txBody>
          <a:bodyPr/>
          <a:lstStyle/>
          <a:p>
            <a:fld id="{62F8B784-6BE8-4121-A5DD-184BF916DF1B}" type="slidenum">
              <a:rPr lang="de-DE" smtClean="0"/>
              <a:t>120</a:t>
            </a:fld>
            <a:endParaRPr lang="de-DE" dirty="0"/>
          </a:p>
        </p:txBody>
      </p:sp>
    </p:spTree>
    <p:extLst>
      <p:ext uri="{BB962C8B-B14F-4D97-AF65-F5344CB8AC3E}">
        <p14:creationId xmlns:p14="http://schemas.microsoft.com/office/powerpoint/2010/main" val="184481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3E837D-0C58-41BB-AAEE-277055C57397}"/>
              </a:ext>
            </a:extLst>
          </p:cNvPr>
          <p:cNvSpPr>
            <a:spLocks noGrp="1"/>
          </p:cNvSpPr>
          <p:nvPr>
            <p:ph type="title"/>
          </p:nvPr>
        </p:nvSpPr>
        <p:spPr/>
        <p:txBody>
          <a:bodyPr/>
          <a:lstStyle/>
          <a:p>
            <a:r>
              <a:rPr lang="de-DE" dirty="0"/>
              <a:t>Media Queries: </a:t>
            </a:r>
            <a:r>
              <a:rPr lang="de-DE" i="1" dirty="0"/>
              <a:t>Keywords</a:t>
            </a:r>
          </a:p>
        </p:txBody>
      </p:sp>
      <p:sp>
        <p:nvSpPr>
          <p:cNvPr id="3" name="Textplatzhalter 2">
            <a:extLst>
              <a:ext uri="{FF2B5EF4-FFF2-40B4-BE49-F238E27FC236}">
                <a16:creationId xmlns:a16="http://schemas.microsoft.com/office/drawing/2014/main" id="{3A0B3AAC-1CE1-44A6-BE96-F88F781F1B1D}"/>
              </a:ext>
            </a:extLst>
          </p:cNvPr>
          <p:cNvSpPr>
            <a:spLocks noGrp="1"/>
          </p:cNvSpPr>
          <p:nvPr>
            <p:ph type="body" idx="1"/>
          </p:nvPr>
        </p:nvSpPr>
        <p:spPr/>
        <p:txBody>
          <a:bodyPr/>
          <a:lstStyle/>
          <a:p>
            <a:r>
              <a:rPr lang="de-DE" dirty="0"/>
              <a:t>AND</a:t>
            </a:r>
          </a:p>
        </p:txBody>
      </p:sp>
      <p:sp>
        <p:nvSpPr>
          <p:cNvPr id="4" name="Inhaltsplatzhalter 3">
            <a:extLst>
              <a:ext uri="{FF2B5EF4-FFF2-40B4-BE49-F238E27FC236}">
                <a16:creationId xmlns:a16="http://schemas.microsoft.com/office/drawing/2014/main" id="{26C66776-DDEA-40CF-875F-8392BCCA6B92}"/>
              </a:ext>
            </a:extLst>
          </p:cNvPr>
          <p:cNvSpPr>
            <a:spLocks noGrp="1"/>
          </p:cNvSpPr>
          <p:nvPr>
            <p:ph sz="half" idx="2"/>
          </p:nvPr>
        </p:nvSpPr>
        <p:spPr>
          <a:xfrm>
            <a:off x="839788" y="2505075"/>
            <a:ext cx="5157787" cy="2227563"/>
          </a:xfrm>
        </p:spPr>
        <p:txBody>
          <a:bodyPr/>
          <a:lstStyle/>
          <a:p>
            <a:r>
              <a:rPr lang="de-DE" dirty="0"/>
              <a:t>Beide Angaben müssen gleichzeitig erfüllt sein</a:t>
            </a:r>
          </a:p>
          <a:p>
            <a:r>
              <a:rPr lang="de-DE" dirty="0"/>
              <a:t>Schreibweise:</a:t>
            </a:r>
            <a:r>
              <a:rPr lang="de-DE" sz="4800" dirty="0"/>
              <a:t> </a:t>
            </a:r>
            <a:r>
              <a:rPr lang="de-DE" i="1" dirty="0">
                <a:solidFill>
                  <a:srgbClr val="33CC33"/>
                </a:solidFill>
              </a:rPr>
              <a:t>and</a:t>
            </a:r>
          </a:p>
          <a:p>
            <a:pPr marL="0" indent="0">
              <a:buNone/>
            </a:pPr>
            <a:endParaRPr lang="de-DE" i="1" dirty="0">
              <a:solidFill>
                <a:srgbClr val="33CC33"/>
              </a:solidFill>
            </a:endParaRPr>
          </a:p>
          <a:p>
            <a:endParaRPr lang="de-DE" dirty="0"/>
          </a:p>
        </p:txBody>
      </p:sp>
      <p:sp>
        <p:nvSpPr>
          <p:cNvPr id="5" name="Textplatzhalter 4">
            <a:extLst>
              <a:ext uri="{FF2B5EF4-FFF2-40B4-BE49-F238E27FC236}">
                <a16:creationId xmlns:a16="http://schemas.microsoft.com/office/drawing/2014/main" id="{FEF8B72F-824F-450F-9075-85CB72D861CF}"/>
              </a:ext>
            </a:extLst>
          </p:cNvPr>
          <p:cNvSpPr>
            <a:spLocks noGrp="1"/>
          </p:cNvSpPr>
          <p:nvPr>
            <p:ph type="body" sz="quarter" idx="3"/>
          </p:nvPr>
        </p:nvSpPr>
        <p:spPr/>
        <p:txBody>
          <a:bodyPr/>
          <a:lstStyle/>
          <a:p>
            <a:r>
              <a:rPr lang="de-DE" dirty="0"/>
              <a:t>OR</a:t>
            </a:r>
          </a:p>
        </p:txBody>
      </p:sp>
      <p:sp>
        <p:nvSpPr>
          <p:cNvPr id="6" name="Inhaltsplatzhalter 5">
            <a:extLst>
              <a:ext uri="{FF2B5EF4-FFF2-40B4-BE49-F238E27FC236}">
                <a16:creationId xmlns:a16="http://schemas.microsoft.com/office/drawing/2014/main" id="{51A235BB-C4C4-481F-8750-C97F3BEAD181}"/>
              </a:ext>
            </a:extLst>
          </p:cNvPr>
          <p:cNvSpPr>
            <a:spLocks noGrp="1"/>
          </p:cNvSpPr>
          <p:nvPr>
            <p:ph sz="quarter" idx="4"/>
          </p:nvPr>
        </p:nvSpPr>
        <p:spPr>
          <a:xfrm>
            <a:off x="6172200" y="2505075"/>
            <a:ext cx="5183188" cy="2227563"/>
          </a:xfrm>
        </p:spPr>
        <p:txBody>
          <a:bodyPr/>
          <a:lstStyle/>
          <a:p>
            <a:r>
              <a:rPr lang="de-DE" dirty="0"/>
              <a:t>Mindestens eine Angabe muss erfüllt sein</a:t>
            </a:r>
          </a:p>
          <a:p>
            <a:r>
              <a:rPr lang="de-DE" dirty="0"/>
              <a:t>Schreibweise: </a:t>
            </a:r>
            <a:r>
              <a:rPr lang="de-DE" sz="4800" b="1" dirty="0">
                <a:solidFill>
                  <a:srgbClr val="33CC33"/>
                </a:solidFill>
              </a:rPr>
              <a:t>,</a:t>
            </a:r>
            <a:r>
              <a:rPr lang="de-DE" dirty="0"/>
              <a:t> (Komma)</a:t>
            </a:r>
          </a:p>
        </p:txBody>
      </p:sp>
      <p:sp>
        <p:nvSpPr>
          <p:cNvPr id="7" name="Foliennummernplatzhalter 6">
            <a:extLst>
              <a:ext uri="{FF2B5EF4-FFF2-40B4-BE49-F238E27FC236}">
                <a16:creationId xmlns:a16="http://schemas.microsoft.com/office/drawing/2014/main" id="{4E88BA93-B191-431F-951B-E98A7D28A9BB}"/>
              </a:ext>
            </a:extLst>
          </p:cNvPr>
          <p:cNvSpPr>
            <a:spLocks noGrp="1"/>
          </p:cNvSpPr>
          <p:nvPr>
            <p:ph type="sldNum" sz="quarter" idx="12"/>
          </p:nvPr>
        </p:nvSpPr>
        <p:spPr/>
        <p:txBody>
          <a:bodyPr/>
          <a:lstStyle/>
          <a:p>
            <a:fld id="{62F8B784-6BE8-4121-A5DD-184BF916DF1B}" type="slidenum">
              <a:rPr lang="de-DE" smtClean="0"/>
              <a:t>121</a:t>
            </a:fld>
            <a:endParaRPr lang="de-DE" dirty="0"/>
          </a:p>
        </p:txBody>
      </p:sp>
      <p:sp>
        <p:nvSpPr>
          <p:cNvPr id="8" name="Textfeld 7">
            <a:extLst>
              <a:ext uri="{FF2B5EF4-FFF2-40B4-BE49-F238E27FC236}">
                <a16:creationId xmlns:a16="http://schemas.microsoft.com/office/drawing/2014/main" id="{6A0981A5-BBA3-4BF8-A629-C00262F4D571}"/>
              </a:ext>
            </a:extLst>
          </p:cNvPr>
          <p:cNvSpPr txBox="1"/>
          <p:nvPr/>
        </p:nvSpPr>
        <p:spPr>
          <a:xfrm rot="20524354">
            <a:off x="1203479" y="4619443"/>
            <a:ext cx="3887002" cy="584775"/>
          </a:xfrm>
          <a:prstGeom prst="rect">
            <a:avLst/>
          </a:prstGeom>
          <a:noFill/>
          <a:ln>
            <a:solidFill>
              <a:srgbClr val="2C497A"/>
            </a:solidFill>
          </a:ln>
        </p:spPr>
        <p:txBody>
          <a:bodyPr wrap="square" rtlCol="0">
            <a:spAutoFit/>
          </a:bodyPr>
          <a:lstStyle/>
          <a:p>
            <a:r>
              <a:rPr lang="de-DE" sz="3200" dirty="0">
                <a:solidFill>
                  <a:srgbClr val="2C497A"/>
                </a:solidFill>
              </a:rPr>
              <a:t>screen </a:t>
            </a:r>
            <a:r>
              <a:rPr lang="de-DE" sz="3200" dirty="0">
                <a:solidFill>
                  <a:srgbClr val="EE8033"/>
                </a:solidFill>
              </a:rPr>
              <a:t>and</a:t>
            </a:r>
            <a:r>
              <a:rPr lang="de-DE" sz="3200" dirty="0">
                <a:solidFill>
                  <a:srgbClr val="2C497A"/>
                </a:solidFill>
              </a:rPr>
              <a:t> max-width</a:t>
            </a:r>
          </a:p>
        </p:txBody>
      </p:sp>
      <p:sp>
        <p:nvSpPr>
          <p:cNvPr id="9" name="Textfeld 8">
            <a:extLst>
              <a:ext uri="{FF2B5EF4-FFF2-40B4-BE49-F238E27FC236}">
                <a16:creationId xmlns:a16="http://schemas.microsoft.com/office/drawing/2014/main" id="{76F6397B-895E-473D-B18A-D02F767ED68D}"/>
              </a:ext>
            </a:extLst>
          </p:cNvPr>
          <p:cNvSpPr txBox="1"/>
          <p:nvPr/>
        </p:nvSpPr>
        <p:spPr>
          <a:xfrm rot="734052">
            <a:off x="5976289" y="4867782"/>
            <a:ext cx="3989249" cy="584775"/>
          </a:xfrm>
          <a:prstGeom prst="rect">
            <a:avLst/>
          </a:prstGeom>
          <a:noFill/>
          <a:ln>
            <a:solidFill>
              <a:srgbClr val="2C497A"/>
            </a:solidFill>
          </a:ln>
        </p:spPr>
        <p:txBody>
          <a:bodyPr wrap="square" rtlCol="0">
            <a:spAutoFit/>
          </a:bodyPr>
          <a:lstStyle/>
          <a:p>
            <a:r>
              <a:rPr lang="de-DE" sz="3200" dirty="0">
                <a:solidFill>
                  <a:srgbClr val="2C497A"/>
                </a:solidFill>
              </a:rPr>
              <a:t>min-width</a:t>
            </a:r>
            <a:r>
              <a:rPr lang="de-DE" sz="3200" b="1" dirty="0">
                <a:solidFill>
                  <a:srgbClr val="EE8033"/>
                </a:solidFill>
              </a:rPr>
              <a:t>,</a:t>
            </a:r>
            <a:r>
              <a:rPr lang="de-DE" sz="3200" dirty="0">
                <a:solidFill>
                  <a:srgbClr val="2C497A"/>
                </a:solidFill>
              </a:rPr>
              <a:t> orientation</a:t>
            </a:r>
          </a:p>
        </p:txBody>
      </p:sp>
    </p:spTree>
    <p:extLst>
      <p:ext uri="{BB962C8B-B14F-4D97-AF65-F5344CB8AC3E}">
        <p14:creationId xmlns:p14="http://schemas.microsoft.com/office/powerpoint/2010/main" val="200655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70BD7C-AE2D-4F7D-AB6B-C68498924544}"/>
              </a:ext>
            </a:extLst>
          </p:cNvPr>
          <p:cNvSpPr>
            <a:spLocks noGrp="1"/>
          </p:cNvSpPr>
          <p:nvPr>
            <p:ph type="title"/>
          </p:nvPr>
        </p:nvSpPr>
        <p:spPr/>
        <p:txBody>
          <a:bodyPr/>
          <a:lstStyle/>
          <a:p>
            <a:r>
              <a:rPr lang="de-DE" dirty="0"/>
              <a:t>Medienspezifische Stylesheets </a:t>
            </a:r>
            <a:r>
              <a:rPr lang="de-DE" i="1" dirty="0"/>
              <a:t>(@media</a:t>
            </a:r>
            <a:r>
              <a:rPr lang="de-DE" dirty="0"/>
              <a:t>)</a:t>
            </a:r>
          </a:p>
        </p:txBody>
      </p:sp>
      <p:sp>
        <p:nvSpPr>
          <p:cNvPr id="4" name="Foliennummernplatzhalter 3">
            <a:extLst>
              <a:ext uri="{FF2B5EF4-FFF2-40B4-BE49-F238E27FC236}">
                <a16:creationId xmlns:a16="http://schemas.microsoft.com/office/drawing/2014/main" id="{44CC4C1D-E5E4-422A-A93C-9F1E8B84E0F5}"/>
              </a:ext>
            </a:extLst>
          </p:cNvPr>
          <p:cNvSpPr>
            <a:spLocks noGrp="1"/>
          </p:cNvSpPr>
          <p:nvPr>
            <p:ph type="sldNum" sz="quarter" idx="12"/>
          </p:nvPr>
        </p:nvSpPr>
        <p:spPr/>
        <p:txBody>
          <a:bodyPr/>
          <a:lstStyle/>
          <a:p>
            <a:fld id="{62F8B784-6BE8-4121-A5DD-184BF916DF1B}" type="slidenum">
              <a:rPr lang="de-DE" smtClean="0"/>
              <a:t>122</a:t>
            </a:fld>
            <a:endParaRPr lang="de-DE" dirty="0"/>
          </a:p>
        </p:txBody>
      </p:sp>
      <p:graphicFrame>
        <p:nvGraphicFramePr>
          <p:cNvPr id="5" name="Inhaltsplatzhalter 4">
            <a:extLst>
              <a:ext uri="{FF2B5EF4-FFF2-40B4-BE49-F238E27FC236}">
                <a16:creationId xmlns:a16="http://schemas.microsoft.com/office/drawing/2014/main" id="{98717666-31D3-4202-8AAC-9670B4F5E264}"/>
              </a:ext>
            </a:extLst>
          </p:cNvPr>
          <p:cNvGraphicFramePr>
            <a:graphicFrameLocks noGrp="1"/>
          </p:cNvGraphicFramePr>
          <p:nvPr>
            <p:ph idx="1"/>
            <p:extLst/>
          </p:nvPr>
        </p:nvGraphicFramePr>
        <p:xfrm>
          <a:off x="838200" y="1690688"/>
          <a:ext cx="10515600" cy="4665660"/>
        </p:xfrm>
        <a:graphic>
          <a:graphicData uri="http://schemas.openxmlformats.org/drawingml/2006/table">
            <a:tbl>
              <a:tblPr firstRow="1" bandRow="1">
                <a:tableStyleId>{21E4AEA4-8DFA-4A89-87EB-49C32662AFE0}</a:tableStyleId>
              </a:tblPr>
              <a:tblGrid>
                <a:gridCol w="2769973">
                  <a:extLst>
                    <a:ext uri="{9D8B030D-6E8A-4147-A177-3AD203B41FA5}">
                      <a16:colId xmlns:a16="http://schemas.microsoft.com/office/drawing/2014/main" val="20000"/>
                    </a:ext>
                  </a:extLst>
                </a:gridCol>
                <a:gridCol w="7745627">
                  <a:extLst>
                    <a:ext uri="{9D8B030D-6E8A-4147-A177-3AD203B41FA5}">
                      <a16:colId xmlns:a16="http://schemas.microsoft.com/office/drawing/2014/main" val="20001"/>
                    </a:ext>
                  </a:extLst>
                </a:gridCol>
              </a:tblGrid>
              <a:tr h="466566">
                <a:tc>
                  <a:txBody>
                    <a:bodyPr/>
                    <a:lstStyle/>
                    <a:p>
                      <a:pPr algn="ctr"/>
                      <a:r>
                        <a:rPr lang="de-DE" dirty="0"/>
                        <a:t>Eigenschaft</a:t>
                      </a:r>
                    </a:p>
                  </a:txBody>
                  <a:tcPr anchor="ctr"/>
                </a:tc>
                <a:tc>
                  <a:txBody>
                    <a:bodyPr/>
                    <a:lstStyle/>
                    <a:p>
                      <a:pPr algn="ctr"/>
                      <a:r>
                        <a:rPr lang="de-DE" dirty="0"/>
                        <a:t>Beschreibung</a:t>
                      </a:r>
                    </a:p>
                  </a:txBody>
                  <a:tcPr anchor="ctr"/>
                </a:tc>
                <a:extLst>
                  <a:ext uri="{0D108BD9-81ED-4DB2-BD59-A6C34878D82A}">
                    <a16:rowId xmlns:a16="http://schemas.microsoft.com/office/drawing/2014/main" val="10000"/>
                  </a:ext>
                </a:extLst>
              </a:tr>
              <a:tr h="466566">
                <a:tc>
                  <a:txBody>
                    <a:bodyPr/>
                    <a:lstStyle/>
                    <a:p>
                      <a:pPr algn="ctr"/>
                      <a:r>
                        <a:rPr lang="de-DE" sz="2400" b="1" dirty="0"/>
                        <a:t>all</a:t>
                      </a:r>
                      <a:endParaRPr lang="de-DE" sz="2400" b="1" dirty="0">
                        <a:latin typeface="+mj-lt"/>
                        <a:cs typeface="Courier New" pitchFamily="49" charset="0"/>
                      </a:endParaRPr>
                    </a:p>
                  </a:txBody>
                  <a:tcPr anchor="ctr"/>
                </a:tc>
                <a:tc>
                  <a:txBody>
                    <a:bodyPr/>
                    <a:lstStyle/>
                    <a:p>
                      <a:pPr algn="ctr"/>
                      <a:r>
                        <a:rPr lang="de-DE" sz="2400" b="1" dirty="0"/>
                        <a:t>(default) Stylesheet gilt für alle Ausgabegeräte</a:t>
                      </a:r>
                    </a:p>
                  </a:txBody>
                  <a:tcPr anchor="ctr"/>
                </a:tc>
                <a:extLst>
                  <a:ext uri="{0D108BD9-81ED-4DB2-BD59-A6C34878D82A}">
                    <a16:rowId xmlns:a16="http://schemas.microsoft.com/office/drawing/2014/main" val="10001"/>
                  </a:ext>
                </a:extLst>
              </a:tr>
              <a:tr h="466566">
                <a:tc>
                  <a:txBody>
                    <a:bodyPr/>
                    <a:lstStyle/>
                    <a:p>
                      <a:pPr algn="ctr"/>
                      <a:r>
                        <a:rPr lang="de-DE" sz="1800" kern="1200" dirty="0">
                          <a:solidFill>
                            <a:schemeClr val="accent3">
                              <a:lumMod val="50000"/>
                            </a:schemeClr>
                          </a:solidFill>
                        </a:rPr>
                        <a:t>braille</a:t>
                      </a:r>
                      <a:endParaRPr lang="de-DE" sz="1800" kern="1200" dirty="0">
                        <a:solidFill>
                          <a:schemeClr val="accent3">
                            <a:lumMod val="50000"/>
                          </a:schemeClr>
                        </a:solidFill>
                        <a:latin typeface="+mn-lt"/>
                        <a:ea typeface="+mn-ea"/>
                        <a:cs typeface="Courier New" pitchFamily="49" charset="0"/>
                      </a:endParaRPr>
                    </a:p>
                  </a:txBody>
                  <a:tcPr anchor="ctr">
                    <a:solidFill>
                      <a:srgbClr val="D4D3D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solidFill>
                            <a:schemeClr val="accent3">
                              <a:lumMod val="50000"/>
                            </a:schemeClr>
                          </a:solidFill>
                        </a:rPr>
                        <a:t>Blindenschriftfähige Ausgabegeräte</a:t>
                      </a:r>
                    </a:p>
                  </a:txBody>
                  <a:tcPr anchor="ctr">
                    <a:solidFill>
                      <a:srgbClr val="D4D3D3"/>
                    </a:solidFill>
                  </a:tcPr>
                </a:tc>
                <a:extLst>
                  <a:ext uri="{0D108BD9-81ED-4DB2-BD59-A6C34878D82A}">
                    <a16:rowId xmlns:a16="http://schemas.microsoft.com/office/drawing/2014/main" val="10002"/>
                  </a:ext>
                </a:extLst>
              </a:tr>
              <a:tr h="466566">
                <a:tc>
                  <a:txBody>
                    <a:bodyPr/>
                    <a:lstStyle/>
                    <a:p>
                      <a:pPr algn="ctr"/>
                      <a:r>
                        <a:rPr lang="de-DE" dirty="0">
                          <a:solidFill>
                            <a:schemeClr val="accent3">
                              <a:lumMod val="50000"/>
                            </a:schemeClr>
                          </a:solidFill>
                        </a:rPr>
                        <a:t>embossed</a:t>
                      </a:r>
                      <a:endParaRPr lang="de-DE" sz="1800" kern="1200" dirty="0">
                        <a:solidFill>
                          <a:schemeClr val="accent3">
                            <a:lumMod val="50000"/>
                          </a:schemeClr>
                        </a:solidFill>
                        <a:latin typeface="+mn-lt"/>
                        <a:ea typeface="+mn-ea"/>
                        <a:cs typeface="Courier New" pitchFamily="49" charset="0"/>
                      </a:endParaRPr>
                    </a:p>
                  </a:txBody>
                  <a:tcPr anchor="ctr">
                    <a:solidFill>
                      <a:srgbClr val="D4D3D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solidFill>
                            <a:schemeClr val="accent3">
                              <a:lumMod val="50000"/>
                            </a:schemeClr>
                          </a:solidFill>
                        </a:rPr>
                        <a:t>Blindenschriftfähige Drucker</a:t>
                      </a:r>
                    </a:p>
                  </a:txBody>
                  <a:tcPr anchor="ctr">
                    <a:solidFill>
                      <a:srgbClr val="D4D3D3"/>
                    </a:solidFill>
                  </a:tcPr>
                </a:tc>
                <a:extLst>
                  <a:ext uri="{0D108BD9-81ED-4DB2-BD59-A6C34878D82A}">
                    <a16:rowId xmlns:a16="http://schemas.microsoft.com/office/drawing/2014/main" val="10003"/>
                  </a:ext>
                </a:extLst>
              </a:tr>
              <a:tr h="466566">
                <a:tc>
                  <a:txBody>
                    <a:bodyPr/>
                    <a:lstStyle/>
                    <a:p>
                      <a:pPr algn="ctr"/>
                      <a:r>
                        <a:rPr lang="de-DE" sz="1800" kern="1200" dirty="0">
                          <a:solidFill>
                            <a:schemeClr val="accent3">
                              <a:lumMod val="50000"/>
                            </a:schemeClr>
                          </a:solidFill>
                        </a:rPr>
                        <a:t>handheld</a:t>
                      </a:r>
                      <a:endParaRPr lang="de-DE" sz="1800" kern="1200" dirty="0">
                        <a:solidFill>
                          <a:schemeClr val="accent3">
                            <a:lumMod val="50000"/>
                          </a:schemeClr>
                        </a:solidFill>
                        <a:latin typeface="+mn-lt"/>
                        <a:ea typeface="+mn-ea"/>
                        <a:cs typeface="Courier New" pitchFamily="49" charset="0"/>
                      </a:endParaRPr>
                    </a:p>
                  </a:txBody>
                  <a:tcPr anchor="ctr">
                    <a:solidFill>
                      <a:srgbClr val="D4D3D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solidFill>
                            <a:schemeClr val="accent3">
                              <a:lumMod val="50000"/>
                            </a:schemeClr>
                          </a:solidFill>
                        </a:rPr>
                        <a:t>Handhelds (Palmtops, PDAs, WinCE-Geräte)</a:t>
                      </a:r>
                    </a:p>
                  </a:txBody>
                  <a:tcPr anchor="ctr">
                    <a:solidFill>
                      <a:srgbClr val="D4D3D3"/>
                    </a:solidFill>
                  </a:tcPr>
                </a:tc>
                <a:extLst>
                  <a:ext uri="{0D108BD9-81ED-4DB2-BD59-A6C34878D82A}">
                    <a16:rowId xmlns:a16="http://schemas.microsoft.com/office/drawing/2014/main" val="10004"/>
                  </a:ext>
                </a:extLst>
              </a:tr>
              <a:tr h="466566">
                <a:tc>
                  <a:txBody>
                    <a:bodyPr/>
                    <a:lstStyle/>
                    <a:p>
                      <a:pPr algn="ctr"/>
                      <a:r>
                        <a:rPr lang="de-DE" sz="2400" b="1" kern="1200" dirty="0"/>
                        <a:t>print</a:t>
                      </a:r>
                      <a:endParaRPr lang="de-DE" sz="2400" b="1"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1" dirty="0"/>
                        <a:t>Drucker</a:t>
                      </a:r>
                    </a:p>
                  </a:txBody>
                  <a:tcPr anchor="ctr"/>
                </a:tc>
                <a:extLst>
                  <a:ext uri="{0D108BD9-81ED-4DB2-BD59-A6C34878D82A}">
                    <a16:rowId xmlns:a16="http://schemas.microsoft.com/office/drawing/2014/main" val="10005"/>
                  </a:ext>
                </a:extLst>
              </a:tr>
              <a:tr h="466566">
                <a:tc>
                  <a:txBody>
                    <a:bodyPr/>
                    <a:lstStyle/>
                    <a:p>
                      <a:pPr algn="ctr"/>
                      <a:r>
                        <a:rPr lang="de-DE" sz="1800" kern="1200" dirty="0">
                          <a:solidFill>
                            <a:schemeClr val="accent3">
                              <a:lumMod val="50000"/>
                            </a:schemeClr>
                          </a:solidFill>
                        </a:rPr>
                        <a:t>projection</a:t>
                      </a:r>
                      <a:endParaRPr lang="de-DE" sz="1800" kern="1200" dirty="0">
                        <a:solidFill>
                          <a:schemeClr val="accent3">
                            <a:lumMod val="50000"/>
                          </a:schemeClr>
                        </a:solidFill>
                        <a:latin typeface="+mn-lt"/>
                        <a:ea typeface="+mn-ea"/>
                        <a:cs typeface="Courier New" pitchFamily="49" charset="0"/>
                      </a:endParaRPr>
                    </a:p>
                  </a:txBody>
                  <a:tcPr anchor="ctr">
                    <a:solidFill>
                      <a:srgbClr val="D4D3D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solidFill>
                            <a:schemeClr val="accent3">
                              <a:lumMod val="50000"/>
                            </a:schemeClr>
                          </a:solidFill>
                        </a:rPr>
                        <a:t>Beamer, Projektoren</a:t>
                      </a:r>
                    </a:p>
                  </a:txBody>
                  <a:tcPr anchor="ctr">
                    <a:solidFill>
                      <a:srgbClr val="D4D3D3"/>
                    </a:solidFill>
                  </a:tcPr>
                </a:tc>
                <a:extLst>
                  <a:ext uri="{0D108BD9-81ED-4DB2-BD59-A6C34878D82A}">
                    <a16:rowId xmlns:a16="http://schemas.microsoft.com/office/drawing/2014/main" val="10006"/>
                  </a:ext>
                </a:extLst>
              </a:tr>
              <a:tr h="466566">
                <a:tc>
                  <a:txBody>
                    <a:bodyPr/>
                    <a:lstStyle/>
                    <a:p>
                      <a:pPr algn="ctr"/>
                      <a:r>
                        <a:rPr lang="de-DE" sz="2400" b="1" kern="1200" dirty="0"/>
                        <a:t>screen</a:t>
                      </a:r>
                      <a:endParaRPr lang="de-DE" sz="2400" b="1"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1" dirty="0"/>
                        <a:t>Bildschirme</a:t>
                      </a:r>
                    </a:p>
                  </a:txBody>
                  <a:tcPr anchor="ctr"/>
                </a:tc>
                <a:extLst>
                  <a:ext uri="{0D108BD9-81ED-4DB2-BD59-A6C34878D82A}">
                    <a16:rowId xmlns:a16="http://schemas.microsoft.com/office/drawing/2014/main" val="10007"/>
                  </a:ext>
                </a:extLst>
              </a:tr>
              <a:tr h="466566">
                <a:tc>
                  <a:txBody>
                    <a:bodyPr/>
                    <a:lstStyle/>
                    <a:p>
                      <a:pPr algn="ctr"/>
                      <a:r>
                        <a:rPr lang="de-DE" sz="1800" kern="1200" dirty="0">
                          <a:solidFill>
                            <a:schemeClr val="accent3">
                              <a:lumMod val="50000"/>
                            </a:schemeClr>
                          </a:solidFill>
                        </a:rPr>
                        <a:t>speech</a:t>
                      </a:r>
                      <a:endParaRPr lang="de-DE" sz="1800" kern="1200" dirty="0">
                        <a:solidFill>
                          <a:schemeClr val="accent3">
                            <a:lumMod val="50000"/>
                          </a:schemeClr>
                        </a:solidFill>
                        <a:latin typeface="+mn-lt"/>
                        <a:ea typeface="+mn-ea"/>
                        <a:cs typeface="Courier New" pitchFamily="49" charset="0"/>
                      </a:endParaRPr>
                    </a:p>
                  </a:txBody>
                  <a:tcPr anchor="ctr">
                    <a:solidFill>
                      <a:srgbClr val="D4D3D3"/>
                    </a:solidFill>
                  </a:tcPr>
                </a:tc>
                <a:tc>
                  <a:txBody>
                    <a:bodyPr/>
                    <a:lstStyle/>
                    <a:p>
                      <a:pPr algn="ctr"/>
                      <a:r>
                        <a:rPr lang="de-DE" dirty="0">
                          <a:solidFill>
                            <a:schemeClr val="accent3">
                              <a:lumMod val="50000"/>
                            </a:schemeClr>
                          </a:solidFill>
                        </a:rPr>
                        <a:t>aurale Ausgabegeräte (z. B. Screenreader)</a:t>
                      </a:r>
                    </a:p>
                  </a:txBody>
                  <a:tcPr anchor="ctr">
                    <a:solidFill>
                      <a:srgbClr val="D4D3D3"/>
                    </a:solidFill>
                  </a:tcPr>
                </a:tc>
                <a:extLst>
                  <a:ext uri="{0D108BD9-81ED-4DB2-BD59-A6C34878D82A}">
                    <a16:rowId xmlns:a16="http://schemas.microsoft.com/office/drawing/2014/main" val="10008"/>
                  </a:ext>
                </a:extLst>
              </a:tr>
              <a:tr h="466566">
                <a:tc>
                  <a:txBody>
                    <a:bodyPr/>
                    <a:lstStyle/>
                    <a:p>
                      <a:pPr algn="ctr"/>
                      <a:r>
                        <a:rPr lang="de-DE" sz="1800" kern="1200" dirty="0">
                          <a:solidFill>
                            <a:schemeClr val="accent3">
                              <a:lumMod val="50000"/>
                            </a:schemeClr>
                          </a:solidFill>
                        </a:rPr>
                        <a:t>tv</a:t>
                      </a:r>
                      <a:endParaRPr lang="de-DE" sz="1800" kern="1200" dirty="0">
                        <a:solidFill>
                          <a:schemeClr val="accent3">
                            <a:lumMod val="50000"/>
                          </a:schemeClr>
                        </a:solidFill>
                        <a:latin typeface="+mn-lt"/>
                        <a:ea typeface="+mn-ea"/>
                        <a:cs typeface="Courier New" pitchFamily="49" charset="0"/>
                      </a:endParaRPr>
                    </a:p>
                  </a:txBody>
                  <a:tcPr anchor="ctr">
                    <a:solidFill>
                      <a:srgbClr val="D4D3D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solidFill>
                            <a:schemeClr val="accent3">
                              <a:lumMod val="50000"/>
                            </a:schemeClr>
                          </a:solidFill>
                        </a:rPr>
                        <a:t>TV-Geräte</a:t>
                      </a:r>
                    </a:p>
                  </a:txBody>
                  <a:tcPr anchor="ctr">
                    <a:solidFill>
                      <a:srgbClr val="D4D3D3"/>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6333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6C2C2E-8A6C-4D93-9B41-983576AB65E2}"/>
              </a:ext>
            </a:extLst>
          </p:cNvPr>
          <p:cNvSpPr>
            <a:spLocks noGrp="1"/>
          </p:cNvSpPr>
          <p:nvPr>
            <p:ph type="title"/>
          </p:nvPr>
        </p:nvSpPr>
        <p:spPr/>
        <p:txBody>
          <a:bodyPr/>
          <a:lstStyle/>
          <a:p>
            <a:r>
              <a:rPr lang="de-DE" dirty="0"/>
              <a:t>Media </a:t>
            </a:r>
            <a:r>
              <a:rPr lang="de-DE" i="1" dirty="0"/>
              <a:t>Features</a:t>
            </a:r>
          </a:p>
        </p:txBody>
      </p:sp>
      <p:sp>
        <p:nvSpPr>
          <p:cNvPr id="3" name="Inhaltsplatzhalter 2">
            <a:extLst>
              <a:ext uri="{FF2B5EF4-FFF2-40B4-BE49-F238E27FC236}">
                <a16:creationId xmlns:a16="http://schemas.microsoft.com/office/drawing/2014/main" id="{9A1DCE56-52F3-415F-86D4-C287E7F15E09}"/>
              </a:ext>
            </a:extLst>
          </p:cNvPr>
          <p:cNvSpPr>
            <a:spLocks noGrp="1"/>
          </p:cNvSpPr>
          <p:nvPr>
            <p:ph idx="1"/>
          </p:nvPr>
        </p:nvSpPr>
        <p:spPr>
          <a:xfrm>
            <a:off x="838200" y="1825625"/>
            <a:ext cx="3696730" cy="4351338"/>
          </a:xfrm>
        </p:spPr>
        <p:txBody>
          <a:bodyPr lIns="288000" tIns="288000"/>
          <a:lstStyle/>
          <a:p>
            <a:pPr>
              <a:lnSpc>
                <a:spcPct val="150000"/>
              </a:lnSpc>
            </a:pPr>
            <a:r>
              <a:rPr lang="de-DE" dirty="0"/>
              <a:t>width</a:t>
            </a:r>
          </a:p>
          <a:p>
            <a:pPr>
              <a:lnSpc>
                <a:spcPct val="150000"/>
              </a:lnSpc>
            </a:pPr>
            <a:r>
              <a:rPr lang="de-DE" dirty="0"/>
              <a:t>height</a:t>
            </a:r>
          </a:p>
          <a:p>
            <a:pPr>
              <a:lnSpc>
                <a:spcPct val="150000"/>
              </a:lnSpc>
            </a:pPr>
            <a:r>
              <a:rPr lang="de-DE" dirty="0"/>
              <a:t>color</a:t>
            </a:r>
          </a:p>
          <a:p>
            <a:pPr>
              <a:lnSpc>
                <a:spcPct val="150000"/>
              </a:lnSpc>
            </a:pPr>
            <a:r>
              <a:rPr lang="de-DE" dirty="0"/>
              <a:t>monochrome</a:t>
            </a:r>
          </a:p>
          <a:p>
            <a:pPr>
              <a:lnSpc>
                <a:spcPct val="150000"/>
              </a:lnSpc>
            </a:pPr>
            <a:r>
              <a:rPr lang="de-DE" dirty="0"/>
              <a:t>orientation</a:t>
            </a:r>
          </a:p>
        </p:txBody>
      </p:sp>
      <p:sp>
        <p:nvSpPr>
          <p:cNvPr id="4" name="Foliennummernplatzhalter 3">
            <a:extLst>
              <a:ext uri="{FF2B5EF4-FFF2-40B4-BE49-F238E27FC236}">
                <a16:creationId xmlns:a16="http://schemas.microsoft.com/office/drawing/2014/main" id="{E501DC0C-F3B9-40B5-A60B-567B95FCF69E}"/>
              </a:ext>
            </a:extLst>
          </p:cNvPr>
          <p:cNvSpPr>
            <a:spLocks noGrp="1"/>
          </p:cNvSpPr>
          <p:nvPr>
            <p:ph type="sldNum" sz="quarter" idx="12"/>
          </p:nvPr>
        </p:nvSpPr>
        <p:spPr/>
        <p:txBody>
          <a:bodyPr/>
          <a:lstStyle/>
          <a:p>
            <a:fld id="{62F8B784-6BE8-4121-A5DD-184BF916DF1B}" type="slidenum">
              <a:rPr lang="de-DE" smtClean="0"/>
              <a:t>123</a:t>
            </a:fld>
            <a:endParaRPr lang="de-DE" dirty="0"/>
          </a:p>
        </p:txBody>
      </p:sp>
      <p:sp>
        <p:nvSpPr>
          <p:cNvPr id="5" name="Textfeld 4">
            <a:extLst>
              <a:ext uri="{FF2B5EF4-FFF2-40B4-BE49-F238E27FC236}">
                <a16:creationId xmlns:a16="http://schemas.microsoft.com/office/drawing/2014/main" id="{15E419C9-29FA-473E-BAC1-300F118A9B6E}"/>
              </a:ext>
            </a:extLst>
          </p:cNvPr>
          <p:cNvSpPr txBox="1"/>
          <p:nvPr/>
        </p:nvSpPr>
        <p:spPr>
          <a:xfrm rot="954148">
            <a:off x="3784251" y="2682694"/>
            <a:ext cx="8316097" cy="523220"/>
          </a:xfrm>
          <a:prstGeom prst="rect">
            <a:avLst/>
          </a:prstGeom>
          <a:noFill/>
          <a:ln>
            <a:solidFill>
              <a:srgbClr val="2C497A"/>
            </a:solidFill>
          </a:ln>
        </p:spPr>
        <p:txBody>
          <a:bodyPr wrap="square" rtlCol="0">
            <a:spAutoFit/>
          </a:bodyPr>
          <a:lstStyle/>
          <a:p>
            <a:r>
              <a:rPr lang="de-DE" sz="2800" dirty="0">
                <a:solidFill>
                  <a:srgbClr val="EE8033"/>
                </a:solidFill>
              </a:rPr>
              <a:t>@media </a:t>
            </a:r>
            <a:r>
              <a:rPr lang="de-DE" sz="2800" dirty="0">
                <a:solidFill>
                  <a:srgbClr val="33CC33"/>
                </a:solidFill>
              </a:rPr>
              <a:t>screen </a:t>
            </a:r>
            <a:r>
              <a:rPr lang="de-DE" sz="2800" dirty="0"/>
              <a:t>and</a:t>
            </a:r>
            <a:r>
              <a:rPr lang="de-DE" sz="2800" dirty="0">
                <a:solidFill>
                  <a:srgbClr val="33CC33"/>
                </a:solidFill>
              </a:rPr>
              <a:t> </a:t>
            </a:r>
            <a:r>
              <a:rPr lang="de-DE" sz="2800" dirty="0"/>
              <a:t>(</a:t>
            </a:r>
            <a:r>
              <a:rPr lang="de-DE" sz="2800" dirty="0">
                <a:solidFill>
                  <a:srgbClr val="2C497A"/>
                </a:solidFill>
              </a:rPr>
              <a:t>orientation: </a:t>
            </a:r>
            <a:r>
              <a:rPr lang="de-DE" sz="2800" dirty="0">
                <a:solidFill>
                  <a:srgbClr val="33CC33"/>
                </a:solidFill>
              </a:rPr>
              <a:t>landscape</a:t>
            </a:r>
            <a:r>
              <a:rPr lang="de-DE" sz="2800" dirty="0"/>
              <a:t>) and (</a:t>
            </a:r>
            <a:r>
              <a:rPr lang="de-DE" sz="2800" dirty="0">
                <a:solidFill>
                  <a:srgbClr val="2C497A"/>
                </a:solidFill>
              </a:rPr>
              <a:t>color</a:t>
            </a:r>
            <a:r>
              <a:rPr lang="de-DE" sz="2800" dirty="0"/>
              <a:t>)</a:t>
            </a:r>
          </a:p>
        </p:txBody>
      </p:sp>
      <p:pic>
        <p:nvPicPr>
          <p:cNvPr id="12" name="Grafik 11" descr="Smartphone">
            <a:extLst>
              <a:ext uri="{FF2B5EF4-FFF2-40B4-BE49-F238E27FC236}">
                <a16:creationId xmlns:a16="http://schemas.microsoft.com/office/drawing/2014/main" id="{3E28A337-041C-483B-96F7-E48503EF9B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5462237" y="3855953"/>
            <a:ext cx="2222155" cy="2222155"/>
          </a:xfrm>
          <a:prstGeom prst="rect">
            <a:avLst/>
          </a:prstGeom>
        </p:spPr>
      </p:pic>
      <p:pic>
        <p:nvPicPr>
          <p:cNvPr id="7" name="Grafik 6" descr="Smartphone">
            <a:extLst>
              <a:ext uri="{FF2B5EF4-FFF2-40B4-BE49-F238E27FC236}">
                <a16:creationId xmlns:a16="http://schemas.microsoft.com/office/drawing/2014/main" id="{A12782D7-A133-4419-B1D7-98AC4010E3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6802390" y="4420078"/>
            <a:ext cx="2279825" cy="2279825"/>
          </a:xfrm>
          <a:prstGeom prst="rect">
            <a:avLst/>
          </a:prstGeom>
        </p:spPr>
      </p:pic>
      <p:sp>
        <p:nvSpPr>
          <p:cNvPr id="13" name="Textfeld 12">
            <a:extLst>
              <a:ext uri="{FF2B5EF4-FFF2-40B4-BE49-F238E27FC236}">
                <a16:creationId xmlns:a16="http://schemas.microsoft.com/office/drawing/2014/main" id="{9871DB7D-1A96-4752-8E4D-D789ACB7EBE7}"/>
              </a:ext>
            </a:extLst>
          </p:cNvPr>
          <p:cNvSpPr txBox="1"/>
          <p:nvPr/>
        </p:nvSpPr>
        <p:spPr>
          <a:xfrm>
            <a:off x="7201927" y="5329157"/>
            <a:ext cx="1480749" cy="461665"/>
          </a:xfrm>
          <a:prstGeom prst="rect">
            <a:avLst/>
          </a:prstGeom>
          <a:noFill/>
          <a:ln>
            <a:noFill/>
          </a:ln>
        </p:spPr>
        <p:txBody>
          <a:bodyPr wrap="square" rtlCol="0">
            <a:spAutoFit/>
          </a:bodyPr>
          <a:lstStyle/>
          <a:p>
            <a:r>
              <a:rPr lang="de-DE" sz="2400" b="1" dirty="0">
                <a:solidFill>
                  <a:srgbClr val="EE8033"/>
                </a:solidFill>
              </a:rPr>
              <a:t>landscape</a:t>
            </a:r>
          </a:p>
        </p:txBody>
      </p:sp>
      <p:sp>
        <p:nvSpPr>
          <p:cNvPr id="14" name="Textfeld 13">
            <a:extLst>
              <a:ext uri="{FF2B5EF4-FFF2-40B4-BE49-F238E27FC236}">
                <a16:creationId xmlns:a16="http://schemas.microsoft.com/office/drawing/2014/main" id="{4D96251D-8BE4-464A-B9F0-E8347517C791}"/>
              </a:ext>
            </a:extLst>
          </p:cNvPr>
          <p:cNvSpPr txBox="1"/>
          <p:nvPr/>
        </p:nvSpPr>
        <p:spPr>
          <a:xfrm>
            <a:off x="5503389" y="4378924"/>
            <a:ext cx="1698538" cy="584775"/>
          </a:xfrm>
          <a:prstGeom prst="rect">
            <a:avLst/>
          </a:prstGeom>
          <a:noFill/>
          <a:ln>
            <a:noFill/>
          </a:ln>
        </p:spPr>
        <p:txBody>
          <a:bodyPr wrap="square" rtlCol="0">
            <a:spAutoFit/>
          </a:bodyPr>
          <a:lstStyle/>
          <a:p>
            <a:r>
              <a:rPr lang="de-DE" sz="3200" b="1" dirty="0">
                <a:solidFill>
                  <a:srgbClr val="2C497A"/>
                </a:solidFill>
              </a:rPr>
              <a:t>portrait</a:t>
            </a:r>
          </a:p>
        </p:txBody>
      </p:sp>
    </p:spTree>
    <p:extLst>
      <p:ext uri="{BB962C8B-B14F-4D97-AF65-F5344CB8AC3E}">
        <p14:creationId xmlns:p14="http://schemas.microsoft.com/office/powerpoint/2010/main" val="304027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24F531-FF9A-48AF-B636-7E74EE617382}"/>
              </a:ext>
            </a:extLst>
          </p:cNvPr>
          <p:cNvSpPr>
            <a:spLocks noGrp="1"/>
          </p:cNvSpPr>
          <p:nvPr>
            <p:ph type="title"/>
          </p:nvPr>
        </p:nvSpPr>
        <p:spPr/>
        <p:txBody>
          <a:bodyPr/>
          <a:lstStyle/>
          <a:p>
            <a:r>
              <a:rPr lang="de-DE" dirty="0"/>
              <a:t>Breakpoints</a:t>
            </a:r>
          </a:p>
        </p:txBody>
      </p:sp>
      <p:sp>
        <p:nvSpPr>
          <p:cNvPr id="3" name="Inhaltsplatzhalter 2">
            <a:extLst>
              <a:ext uri="{FF2B5EF4-FFF2-40B4-BE49-F238E27FC236}">
                <a16:creationId xmlns:a16="http://schemas.microsoft.com/office/drawing/2014/main" id="{87AFF1E2-C7F2-4BDF-963C-8C8A7EEA8670}"/>
              </a:ext>
            </a:extLst>
          </p:cNvPr>
          <p:cNvSpPr>
            <a:spLocks noGrp="1"/>
          </p:cNvSpPr>
          <p:nvPr>
            <p:ph idx="1"/>
          </p:nvPr>
        </p:nvSpPr>
        <p:spPr/>
        <p:txBody>
          <a:bodyPr lIns="288000" tIns="288000"/>
          <a:lstStyle/>
          <a:p>
            <a:pPr>
              <a:lnSpc>
                <a:spcPct val="150000"/>
              </a:lnSpc>
            </a:pPr>
            <a:r>
              <a:rPr lang="de-DE" dirty="0"/>
              <a:t>Nicht gerätespezifisch setzen</a:t>
            </a:r>
          </a:p>
          <a:p>
            <a:pPr>
              <a:lnSpc>
                <a:spcPct val="150000"/>
              </a:lnSpc>
            </a:pPr>
            <a:r>
              <a:rPr lang="de-DE" dirty="0"/>
              <a:t>Am Inhalt orientieren</a:t>
            </a:r>
          </a:p>
          <a:p>
            <a:pPr>
              <a:lnSpc>
                <a:spcPct val="150000"/>
              </a:lnSpc>
            </a:pPr>
            <a:r>
              <a:rPr lang="de-DE" dirty="0"/>
              <a:t>Mehr Breakpoints -&gt; mehr Tests!</a:t>
            </a:r>
          </a:p>
          <a:p>
            <a:pPr>
              <a:lnSpc>
                <a:spcPct val="150000"/>
              </a:lnSpc>
            </a:pPr>
            <a:r>
              <a:rPr lang="de-DE" dirty="0"/>
              <a:t>Physische Devices verwenden!</a:t>
            </a:r>
          </a:p>
        </p:txBody>
      </p:sp>
      <p:sp>
        <p:nvSpPr>
          <p:cNvPr id="4" name="Foliennummernplatzhalter 3">
            <a:extLst>
              <a:ext uri="{FF2B5EF4-FFF2-40B4-BE49-F238E27FC236}">
                <a16:creationId xmlns:a16="http://schemas.microsoft.com/office/drawing/2014/main" id="{476D8563-CA83-49C0-B3B0-1C3596121CFF}"/>
              </a:ext>
            </a:extLst>
          </p:cNvPr>
          <p:cNvSpPr>
            <a:spLocks noGrp="1"/>
          </p:cNvSpPr>
          <p:nvPr>
            <p:ph type="sldNum" sz="quarter" idx="12"/>
          </p:nvPr>
        </p:nvSpPr>
        <p:spPr/>
        <p:txBody>
          <a:bodyPr/>
          <a:lstStyle/>
          <a:p>
            <a:fld id="{62F8B784-6BE8-4121-A5DD-184BF916DF1B}" type="slidenum">
              <a:rPr lang="de-DE" smtClean="0"/>
              <a:t>124</a:t>
            </a:fld>
            <a:endParaRPr lang="de-DE" dirty="0"/>
          </a:p>
        </p:txBody>
      </p:sp>
      <p:pic>
        <p:nvPicPr>
          <p:cNvPr id="5" name="Grafik 4">
            <a:extLst>
              <a:ext uri="{FF2B5EF4-FFF2-40B4-BE49-F238E27FC236}">
                <a16:creationId xmlns:a16="http://schemas.microsoft.com/office/drawing/2014/main" id="{F3A110C8-D566-455A-A0BC-B654301B6980}"/>
              </a:ext>
            </a:extLst>
          </p:cNvPr>
          <p:cNvPicPr>
            <a:picLocks noChangeAspect="1"/>
          </p:cNvPicPr>
          <p:nvPr/>
        </p:nvPicPr>
        <p:blipFill>
          <a:blip r:embed="rId3"/>
          <a:stretch>
            <a:fillRect/>
          </a:stretch>
        </p:blipFill>
        <p:spPr>
          <a:xfrm>
            <a:off x="6270584" y="3828251"/>
            <a:ext cx="4736427" cy="2684336"/>
          </a:xfrm>
          <a:prstGeom prst="rect">
            <a:avLst/>
          </a:prstGeom>
          <a:ln>
            <a:noFill/>
          </a:ln>
          <a:effectLst>
            <a:outerShdw blurRad="292100" dist="139700" dir="2700000" algn="tl" rotWithShape="0">
              <a:srgbClr val="333333">
                <a:alpha val="65000"/>
              </a:srgbClr>
            </a:outerShdw>
          </a:effectLst>
        </p:spPr>
      </p:pic>
      <p:sp>
        <p:nvSpPr>
          <p:cNvPr id="6" name="Textfeld 5">
            <a:extLst>
              <a:ext uri="{FF2B5EF4-FFF2-40B4-BE49-F238E27FC236}">
                <a16:creationId xmlns:a16="http://schemas.microsoft.com/office/drawing/2014/main" id="{06B13E1A-5D68-433F-BA32-907E6D503370}"/>
              </a:ext>
            </a:extLst>
          </p:cNvPr>
          <p:cNvSpPr txBox="1"/>
          <p:nvPr/>
        </p:nvSpPr>
        <p:spPr>
          <a:xfrm>
            <a:off x="9667102" y="4527017"/>
            <a:ext cx="2461055" cy="307777"/>
          </a:xfrm>
          <a:prstGeom prst="rect">
            <a:avLst/>
          </a:prstGeom>
          <a:solidFill>
            <a:schemeClr val="bg1"/>
          </a:solidFill>
          <a:ln>
            <a:solidFill>
              <a:srgbClr val="EE8033"/>
            </a:solidFill>
          </a:ln>
        </p:spPr>
        <p:txBody>
          <a:bodyPr wrap="square" rtlCol="0">
            <a:spAutoFit/>
          </a:bodyPr>
          <a:lstStyle/>
          <a:p>
            <a:r>
              <a:rPr lang="de-DE" sz="1400" dirty="0">
                <a:solidFill>
                  <a:srgbClr val="EE8033"/>
                </a:solidFill>
              </a:rPr>
              <a:t>http://ami.responsivedesign.is/</a:t>
            </a:r>
          </a:p>
        </p:txBody>
      </p:sp>
      <p:pic>
        <p:nvPicPr>
          <p:cNvPr id="7" name="Grafik 6">
            <a:extLst>
              <a:ext uri="{FF2B5EF4-FFF2-40B4-BE49-F238E27FC236}">
                <a16:creationId xmlns:a16="http://schemas.microsoft.com/office/drawing/2014/main" id="{80C66E8D-BF8B-4459-9AD8-AC1294E17E07}"/>
              </a:ext>
            </a:extLst>
          </p:cNvPr>
          <p:cNvPicPr>
            <a:picLocks noChangeAspect="1"/>
          </p:cNvPicPr>
          <p:nvPr/>
        </p:nvPicPr>
        <p:blipFill>
          <a:blip r:embed="rId4"/>
          <a:stretch>
            <a:fillRect/>
          </a:stretch>
        </p:blipFill>
        <p:spPr>
          <a:xfrm>
            <a:off x="7306771" y="792824"/>
            <a:ext cx="4590256" cy="2699803"/>
          </a:xfrm>
          <a:prstGeom prst="rect">
            <a:avLst/>
          </a:prstGeom>
          <a:ln>
            <a:noFill/>
          </a:ln>
          <a:effectLst>
            <a:outerShdw blurRad="292100" dist="139700" dir="2700000" algn="tl" rotWithShape="0">
              <a:srgbClr val="333333">
                <a:alpha val="65000"/>
              </a:srgbClr>
            </a:outerShdw>
          </a:effectLst>
        </p:spPr>
      </p:pic>
      <p:sp>
        <p:nvSpPr>
          <p:cNvPr id="8" name="Textfeld 7">
            <a:extLst>
              <a:ext uri="{FF2B5EF4-FFF2-40B4-BE49-F238E27FC236}">
                <a16:creationId xmlns:a16="http://schemas.microsoft.com/office/drawing/2014/main" id="{5B2EE0EC-E810-4BEF-B69E-8C54F4A34FBA}"/>
              </a:ext>
            </a:extLst>
          </p:cNvPr>
          <p:cNvSpPr txBox="1"/>
          <p:nvPr/>
        </p:nvSpPr>
        <p:spPr>
          <a:xfrm>
            <a:off x="6270584" y="3106060"/>
            <a:ext cx="2883243" cy="307777"/>
          </a:xfrm>
          <a:prstGeom prst="rect">
            <a:avLst/>
          </a:prstGeom>
          <a:solidFill>
            <a:schemeClr val="bg1"/>
          </a:solidFill>
          <a:ln>
            <a:solidFill>
              <a:srgbClr val="EE8033"/>
            </a:solidFill>
          </a:ln>
        </p:spPr>
        <p:txBody>
          <a:bodyPr wrap="square" rtlCol="0">
            <a:spAutoFit/>
          </a:bodyPr>
          <a:lstStyle/>
          <a:p>
            <a:r>
              <a:rPr lang="de-DE" sz="1400" dirty="0">
                <a:solidFill>
                  <a:srgbClr val="EE8033"/>
                </a:solidFill>
              </a:rPr>
              <a:t>http://responsivedesignchecker.com/</a:t>
            </a:r>
          </a:p>
        </p:txBody>
      </p:sp>
    </p:spTree>
    <p:extLst>
      <p:ext uri="{BB962C8B-B14F-4D97-AF65-F5344CB8AC3E}">
        <p14:creationId xmlns:p14="http://schemas.microsoft.com/office/powerpoint/2010/main" val="187940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1C096B-5C40-4BC4-869F-A71F39FFF01E}"/>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84349FE0-5AFE-4516-A5BB-11C6CE79BFDA}"/>
              </a:ext>
            </a:extLst>
          </p:cNvPr>
          <p:cNvSpPr>
            <a:spLocks noGrp="1"/>
          </p:cNvSpPr>
          <p:nvPr>
            <p:ph idx="1"/>
          </p:nvPr>
        </p:nvSpPr>
        <p:spPr/>
        <p:txBody>
          <a:bodyPr/>
          <a:lstStyle/>
          <a:p>
            <a:r>
              <a:rPr lang="de-DE" dirty="0"/>
              <a:t>Vorlage </a:t>
            </a:r>
            <a:r>
              <a:rPr lang="de-DE" dirty="0" err="1"/>
              <a:t>MediaQueryBG</a:t>
            </a:r>
            <a:endParaRPr lang="de-DE" dirty="0"/>
          </a:p>
          <a:p>
            <a:r>
              <a:rPr lang="de-DE" dirty="0"/>
              <a:t>Vorlage </a:t>
            </a:r>
            <a:r>
              <a:rPr lang="de-DE" dirty="0" err="1"/>
              <a:t>MediaQueryLandscapeProtrait</a:t>
            </a:r>
            <a:endParaRPr lang="de-DE" dirty="0"/>
          </a:p>
          <a:p>
            <a:endParaRPr lang="de-DE" dirty="0"/>
          </a:p>
          <a:p>
            <a:endParaRPr lang="de-DE" dirty="0"/>
          </a:p>
        </p:txBody>
      </p:sp>
      <p:sp>
        <p:nvSpPr>
          <p:cNvPr id="4" name="Foliennummernplatzhalter 3">
            <a:extLst>
              <a:ext uri="{FF2B5EF4-FFF2-40B4-BE49-F238E27FC236}">
                <a16:creationId xmlns:a16="http://schemas.microsoft.com/office/drawing/2014/main" id="{5A712350-AFF3-46C0-A2DD-55943E6AF95A}"/>
              </a:ext>
            </a:extLst>
          </p:cNvPr>
          <p:cNvSpPr>
            <a:spLocks noGrp="1"/>
          </p:cNvSpPr>
          <p:nvPr>
            <p:ph type="sldNum" sz="quarter" idx="12"/>
          </p:nvPr>
        </p:nvSpPr>
        <p:spPr/>
        <p:txBody>
          <a:bodyPr/>
          <a:lstStyle/>
          <a:p>
            <a:fld id="{62F8B784-6BE8-4121-A5DD-184BF916DF1B}" type="slidenum">
              <a:rPr lang="de-DE" smtClean="0"/>
              <a:t>125</a:t>
            </a:fld>
            <a:endParaRPr lang="de-DE" dirty="0"/>
          </a:p>
        </p:txBody>
      </p:sp>
    </p:spTree>
    <p:extLst>
      <p:ext uri="{BB962C8B-B14F-4D97-AF65-F5344CB8AC3E}">
        <p14:creationId xmlns:p14="http://schemas.microsoft.com/office/powerpoint/2010/main" val="213456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743653-5EFD-4DFB-A8E1-0F9F58B34E18}"/>
              </a:ext>
            </a:extLst>
          </p:cNvPr>
          <p:cNvSpPr>
            <a:spLocks noGrp="1"/>
          </p:cNvSpPr>
          <p:nvPr>
            <p:ph type="title"/>
          </p:nvPr>
        </p:nvSpPr>
        <p:spPr/>
        <p:txBody>
          <a:bodyPr/>
          <a:lstStyle/>
          <a:p>
            <a:r>
              <a:rPr lang="de-DE" dirty="0"/>
              <a:t>CSS COLUMN COUNT PROPERTY</a:t>
            </a:r>
          </a:p>
        </p:txBody>
      </p:sp>
      <p:sp>
        <p:nvSpPr>
          <p:cNvPr id="5" name="Textplatzhalter 4">
            <a:extLst>
              <a:ext uri="{FF2B5EF4-FFF2-40B4-BE49-F238E27FC236}">
                <a16:creationId xmlns:a16="http://schemas.microsoft.com/office/drawing/2014/main" id="{A32BA0B2-0BF9-4939-99FB-800D7288A9B5}"/>
              </a:ext>
            </a:extLst>
          </p:cNvPr>
          <p:cNvSpPr>
            <a:spLocks noGrp="1"/>
          </p:cNvSpPr>
          <p:nvPr>
            <p:ph type="body" idx="1"/>
          </p:nvPr>
        </p:nvSpPr>
        <p:spPr/>
        <p:txBody>
          <a:bodyPr/>
          <a:lstStyle/>
          <a:p>
            <a:r>
              <a:rPr lang="de-DE" dirty="0" err="1"/>
              <a:t>column</a:t>
            </a:r>
            <a:r>
              <a:rPr lang="de-DE" dirty="0"/>
              <a:t>-count - partial Support bei Firefox</a:t>
            </a:r>
          </a:p>
          <a:p>
            <a:r>
              <a:rPr lang="de-DE" dirty="0" err="1"/>
              <a:t>column</a:t>
            </a:r>
            <a:r>
              <a:rPr lang="de-DE" dirty="0"/>
              <a:t>-span – funktioniert nicht in Firefox</a:t>
            </a:r>
          </a:p>
        </p:txBody>
      </p:sp>
      <p:sp>
        <p:nvSpPr>
          <p:cNvPr id="4" name="Foliennummernplatzhalter 3">
            <a:extLst>
              <a:ext uri="{FF2B5EF4-FFF2-40B4-BE49-F238E27FC236}">
                <a16:creationId xmlns:a16="http://schemas.microsoft.com/office/drawing/2014/main" id="{F995BBED-4D12-4345-B927-35CA12B862F9}"/>
              </a:ext>
            </a:extLst>
          </p:cNvPr>
          <p:cNvSpPr>
            <a:spLocks noGrp="1"/>
          </p:cNvSpPr>
          <p:nvPr>
            <p:ph type="sldNum" sz="quarter" idx="12"/>
          </p:nvPr>
        </p:nvSpPr>
        <p:spPr/>
        <p:txBody>
          <a:bodyPr/>
          <a:lstStyle/>
          <a:p>
            <a:fld id="{C897DFD6-16AA-4990-9C12-D8B73762DA74}" type="slidenum">
              <a:rPr lang="de-DE" smtClean="0"/>
              <a:t>126</a:t>
            </a:fld>
            <a:endParaRPr lang="de-DE" dirty="0"/>
          </a:p>
        </p:txBody>
      </p:sp>
    </p:spTree>
    <p:extLst>
      <p:ext uri="{BB962C8B-B14F-4D97-AF65-F5344CB8AC3E}">
        <p14:creationId xmlns:p14="http://schemas.microsoft.com/office/powerpoint/2010/main" val="334387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644888-E1CB-436A-877E-0DDF1BABE094}"/>
              </a:ext>
            </a:extLst>
          </p:cNvPr>
          <p:cNvSpPr>
            <a:spLocks noGrp="1"/>
          </p:cNvSpPr>
          <p:nvPr>
            <p:ph type="title"/>
          </p:nvPr>
        </p:nvSpPr>
        <p:spPr/>
        <p:txBody>
          <a:bodyPr/>
          <a:lstStyle/>
          <a:p>
            <a:r>
              <a:rPr lang="de-DE" dirty="0"/>
              <a:t>Multiple Columns Layout</a:t>
            </a:r>
          </a:p>
        </p:txBody>
      </p:sp>
      <p:sp>
        <p:nvSpPr>
          <p:cNvPr id="3" name="Inhaltsplatzhalter 2">
            <a:extLst>
              <a:ext uri="{FF2B5EF4-FFF2-40B4-BE49-F238E27FC236}">
                <a16:creationId xmlns:a16="http://schemas.microsoft.com/office/drawing/2014/main" id="{21BD7120-CC98-45DF-9546-08471883B610}"/>
              </a:ext>
            </a:extLst>
          </p:cNvPr>
          <p:cNvSpPr>
            <a:spLocks noGrp="1"/>
          </p:cNvSpPr>
          <p:nvPr>
            <p:ph idx="1"/>
          </p:nvPr>
        </p:nvSpPr>
        <p:spPr>
          <a:xfrm>
            <a:off x="838200" y="1825625"/>
            <a:ext cx="10515600" cy="1027303"/>
          </a:xfrm>
        </p:spPr>
        <p:txBody>
          <a:bodyPr/>
          <a:lstStyle/>
          <a:p>
            <a:r>
              <a:rPr lang="de-DE" dirty="0"/>
              <a:t>Definition von mehreren Spalten (wie bei Zeitung)</a:t>
            </a:r>
          </a:p>
          <a:p>
            <a:endParaRPr lang="de-DE" dirty="0"/>
          </a:p>
        </p:txBody>
      </p:sp>
      <p:sp>
        <p:nvSpPr>
          <p:cNvPr id="4" name="Foliennummernplatzhalter 3">
            <a:extLst>
              <a:ext uri="{FF2B5EF4-FFF2-40B4-BE49-F238E27FC236}">
                <a16:creationId xmlns:a16="http://schemas.microsoft.com/office/drawing/2014/main" id="{879A31B5-31FB-4C78-A46B-DB1AACD1C181}"/>
              </a:ext>
            </a:extLst>
          </p:cNvPr>
          <p:cNvSpPr>
            <a:spLocks noGrp="1"/>
          </p:cNvSpPr>
          <p:nvPr>
            <p:ph type="sldNum" sz="quarter" idx="12"/>
          </p:nvPr>
        </p:nvSpPr>
        <p:spPr/>
        <p:txBody>
          <a:bodyPr/>
          <a:lstStyle/>
          <a:p>
            <a:fld id="{62F8B784-6BE8-4121-A5DD-184BF916DF1B}" type="slidenum">
              <a:rPr lang="de-DE" smtClean="0"/>
              <a:t>127</a:t>
            </a:fld>
            <a:endParaRPr lang="de-DE" dirty="0"/>
          </a:p>
        </p:txBody>
      </p:sp>
      <p:pic>
        <p:nvPicPr>
          <p:cNvPr id="5" name="Grafik 4">
            <a:extLst>
              <a:ext uri="{FF2B5EF4-FFF2-40B4-BE49-F238E27FC236}">
                <a16:creationId xmlns:a16="http://schemas.microsoft.com/office/drawing/2014/main" id="{B0E77237-AFA4-4529-953F-68FBE19AB098}"/>
              </a:ext>
            </a:extLst>
          </p:cNvPr>
          <p:cNvPicPr>
            <a:picLocks noChangeAspect="1"/>
          </p:cNvPicPr>
          <p:nvPr/>
        </p:nvPicPr>
        <p:blipFill>
          <a:blip r:embed="rId3"/>
          <a:stretch>
            <a:fillRect/>
          </a:stretch>
        </p:blipFill>
        <p:spPr>
          <a:xfrm>
            <a:off x="1997964" y="2584704"/>
            <a:ext cx="8196072" cy="2747715"/>
          </a:xfrm>
          <a:prstGeom prst="rect">
            <a:avLst/>
          </a:prstGeom>
        </p:spPr>
      </p:pic>
      <p:sp>
        <p:nvSpPr>
          <p:cNvPr id="6" name="Geschweifte Klammer rechts 5">
            <a:extLst>
              <a:ext uri="{FF2B5EF4-FFF2-40B4-BE49-F238E27FC236}">
                <a16:creationId xmlns:a16="http://schemas.microsoft.com/office/drawing/2014/main" id="{734FFEDA-4047-415A-8037-5E61229A68AF}"/>
              </a:ext>
            </a:extLst>
          </p:cNvPr>
          <p:cNvSpPr/>
          <p:nvPr/>
        </p:nvSpPr>
        <p:spPr>
          <a:xfrm rot="5400000">
            <a:off x="4681683" y="5387099"/>
            <a:ext cx="256122" cy="402336"/>
          </a:xfrm>
          <a:prstGeom prst="rightBrace">
            <a:avLst/>
          </a:prstGeom>
          <a:ln w="19050">
            <a:solidFill>
              <a:srgbClr val="2947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Geschweifte Klammer rechts 6">
            <a:extLst>
              <a:ext uri="{FF2B5EF4-FFF2-40B4-BE49-F238E27FC236}">
                <a16:creationId xmlns:a16="http://schemas.microsoft.com/office/drawing/2014/main" id="{20316155-13E6-4058-8065-B47A59F03E96}"/>
              </a:ext>
            </a:extLst>
          </p:cNvPr>
          <p:cNvSpPr/>
          <p:nvPr/>
        </p:nvSpPr>
        <p:spPr>
          <a:xfrm rot="5400000">
            <a:off x="8690918" y="4213211"/>
            <a:ext cx="295131" cy="2711102"/>
          </a:xfrm>
          <a:prstGeom prst="rightBrace">
            <a:avLst/>
          </a:prstGeom>
          <a:ln w="19050">
            <a:solidFill>
              <a:srgbClr val="2947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8" name="Textfeld 7">
            <a:extLst>
              <a:ext uri="{FF2B5EF4-FFF2-40B4-BE49-F238E27FC236}">
                <a16:creationId xmlns:a16="http://schemas.microsoft.com/office/drawing/2014/main" id="{5088FAC3-9D3F-4B2F-AAC9-2BC0D6A47EC6}"/>
              </a:ext>
            </a:extLst>
          </p:cNvPr>
          <p:cNvSpPr txBox="1"/>
          <p:nvPr/>
        </p:nvSpPr>
        <p:spPr>
          <a:xfrm>
            <a:off x="3809460" y="5900634"/>
            <a:ext cx="2000568" cy="461665"/>
          </a:xfrm>
          <a:prstGeom prst="rect">
            <a:avLst/>
          </a:prstGeom>
          <a:noFill/>
          <a:ln w="38100">
            <a:solidFill>
              <a:srgbClr val="294778"/>
            </a:solidFill>
          </a:ln>
        </p:spPr>
        <p:txBody>
          <a:bodyPr wrap="square" rtlCol="0" anchor="ctr">
            <a:spAutoFit/>
          </a:bodyPr>
          <a:lstStyle/>
          <a:p>
            <a:pPr algn="ctr"/>
            <a:r>
              <a:rPr lang="de-DE" sz="2400" dirty="0">
                <a:solidFill>
                  <a:srgbClr val="294778"/>
                </a:solidFill>
              </a:rPr>
              <a:t>column-gap</a:t>
            </a:r>
          </a:p>
        </p:txBody>
      </p:sp>
      <p:sp>
        <p:nvSpPr>
          <p:cNvPr id="10" name="Legende: Linie 9">
            <a:extLst>
              <a:ext uri="{FF2B5EF4-FFF2-40B4-BE49-F238E27FC236}">
                <a16:creationId xmlns:a16="http://schemas.microsoft.com/office/drawing/2014/main" id="{60670ED9-0E9C-4D59-A056-E0DFB28E4BC8}"/>
              </a:ext>
            </a:extLst>
          </p:cNvPr>
          <p:cNvSpPr/>
          <p:nvPr/>
        </p:nvSpPr>
        <p:spPr>
          <a:xfrm>
            <a:off x="9025128" y="1903949"/>
            <a:ext cx="1959864" cy="545818"/>
          </a:xfrm>
          <a:prstGeom prst="borderCallout1">
            <a:avLst>
              <a:gd name="adj1" fmla="val 54489"/>
              <a:gd name="adj2" fmla="val 376"/>
              <a:gd name="adj3" fmla="val 244289"/>
              <a:gd name="adj4" fmla="val -81257"/>
            </a:avLst>
          </a:prstGeom>
          <a:noFill/>
          <a:ln w="38100">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column-rule</a:t>
            </a:r>
          </a:p>
        </p:txBody>
      </p:sp>
      <p:sp>
        <p:nvSpPr>
          <p:cNvPr id="11" name="Textfeld 10">
            <a:extLst>
              <a:ext uri="{FF2B5EF4-FFF2-40B4-BE49-F238E27FC236}">
                <a16:creationId xmlns:a16="http://schemas.microsoft.com/office/drawing/2014/main" id="{3576BA2D-E738-4ACD-AB67-23ED3DB36942}"/>
              </a:ext>
            </a:extLst>
          </p:cNvPr>
          <p:cNvSpPr txBox="1"/>
          <p:nvPr/>
        </p:nvSpPr>
        <p:spPr>
          <a:xfrm>
            <a:off x="8063662" y="5894685"/>
            <a:ext cx="1549641" cy="461665"/>
          </a:xfrm>
          <a:prstGeom prst="rect">
            <a:avLst/>
          </a:prstGeom>
          <a:noFill/>
          <a:ln w="38100">
            <a:solidFill>
              <a:srgbClr val="294778"/>
            </a:solidFill>
          </a:ln>
        </p:spPr>
        <p:txBody>
          <a:bodyPr wrap="square" rtlCol="0" anchor="ctr">
            <a:spAutoFit/>
          </a:bodyPr>
          <a:lstStyle/>
          <a:p>
            <a:pPr algn="ctr"/>
            <a:r>
              <a:rPr lang="de-DE" sz="2400" dirty="0">
                <a:solidFill>
                  <a:srgbClr val="294778"/>
                </a:solidFill>
              </a:rPr>
              <a:t>column</a:t>
            </a:r>
          </a:p>
        </p:txBody>
      </p:sp>
    </p:spTree>
    <p:extLst>
      <p:ext uri="{BB962C8B-B14F-4D97-AF65-F5344CB8AC3E}">
        <p14:creationId xmlns:p14="http://schemas.microsoft.com/office/powerpoint/2010/main" val="11970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6EBF7C-1A90-4F50-AEE7-EFF1B0130859}"/>
              </a:ext>
            </a:extLst>
          </p:cNvPr>
          <p:cNvSpPr>
            <a:spLocks noGrp="1"/>
          </p:cNvSpPr>
          <p:nvPr>
            <p:ph type="title"/>
          </p:nvPr>
        </p:nvSpPr>
        <p:spPr/>
        <p:txBody>
          <a:bodyPr/>
          <a:lstStyle/>
          <a:p>
            <a:r>
              <a:rPr lang="de-DE" dirty="0" err="1"/>
              <a:t>Column</a:t>
            </a:r>
            <a:r>
              <a:rPr lang="de-DE" dirty="0"/>
              <a:t> Count - Übung</a:t>
            </a:r>
          </a:p>
        </p:txBody>
      </p:sp>
      <p:sp>
        <p:nvSpPr>
          <p:cNvPr id="3" name="Inhaltsplatzhalter 2">
            <a:extLst>
              <a:ext uri="{FF2B5EF4-FFF2-40B4-BE49-F238E27FC236}">
                <a16:creationId xmlns:a16="http://schemas.microsoft.com/office/drawing/2014/main" id="{16C7F2D2-64D0-4423-8004-B5395497BCAC}"/>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336834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DAB5B-370E-4F7D-82AE-FEF08FE67BFE}"/>
              </a:ext>
            </a:extLst>
          </p:cNvPr>
          <p:cNvSpPr>
            <a:spLocks noGrp="1"/>
          </p:cNvSpPr>
          <p:nvPr>
            <p:ph type="title"/>
          </p:nvPr>
        </p:nvSpPr>
        <p:spPr/>
        <p:txBody>
          <a:bodyPr/>
          <a:lstStyle/>
          <a:p>
            <a:r>
              <a:rPr lang="de-DE" dirty="0"/>
              <a:t>DISPLAY: GRID</a:t>
            </a:r>
          </a:p>
        </p:txBody>
      </p:sp>
      <p:sp>
        <p:nvSpPr>
          <p:cNvPr id="5" name="Textplatzhalter 4">
            <a:extLst>
              <a:ext uri="{FF2B5EF4-FFF2-40B4-BE49-F238E27FC236}">
                <a16:creationId xmlns:a16="http://schemas.microsoft.com/office/drawing/2014/main" id="{FAE9D952-B96B-47B0-9000-73C310B83368}"/>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F2366054-D6CB-42A4-9A82-B6123B76595D}"/>
              </a:ext>
            </a:extLst>
          </p:cNvPr>
          <p:cNvSpPr>
            <a:spLocks noGrp="1"/>
          </p:cNvSpPr>
          <p:nvPr>
            <p:ph type="sldNum" sz="quarter" idx="12"/>
          </p:nvPr>
        </p:nvSpPr>
        <p:spPr/>
        <p:txBody>
          <a:bodyPr/>
          <a:lstStyle/>
          <a:p>
            <a:fld id="{C897DFD6-16AA-4990-9C12-D8B73762DA74}" type="slidenum">
              <a:rPr lang="de-DE" smtClean="0"/>
              <a:t>129</a:t>
            </a:fld>
            <a:endParaRPr lang="de-DE" dirty="0"/>
          </a:p>
        </p:txBody>
      </p:sp>
    </p:spTree>
    <p:extLst>
      <p:ext uri="{BB962C8B-B14F-4D97-AF65-F5344CB8AC3E}">
        <p14:creationId xmlns:p14="http://schemas.microsoft.com/office/powerpoint/2010/main" val="363795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CSS </a:t>
            </a:r>
            <a:r>
              <a:rPr spc="-5" dirty="0"/>
              <a:t>in </a:t>
            </a:r>
            <a:r>
              <a:rPr spc="-10" dirty="0"/>
              <a:t>HTML einbinden</a:t>
            </a:r>
            <a:r>
              <a:rPr spc="60" dirty="0"/>
              <a:t> </a:t>
            </a:r>
            <a:r>
              <a:rPr spc="-10" dirty="0"/>
              <a:t>(3)</a:t>
            </a:r>
          </a:p>
        </p:txBody>
      </p:sp>
      <p:sp>
        <p:nvSpPr>
          <p:cNvPr id="3" name="object 3"/>
          <p:cNvSpPr txBox="1"/>
          <p:nvPr/>
        </p:nvSpPr>
        <p:spPr>
          <a:xfrm>
            <a:off x="838200" y="1690688"/>
            <a:ext cx="7158355" cy="10325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5" dirty="0">
                <a:latin typeface="Calibri"/>
                <a:cs typeface="Calibri"/>
              </a:rPr>
              <a:t>Style-Definition </a:t>
            </a:r>
            <a:r>
              <a:rPr sz="3200" dirty="0">
                <a:latin typeface="Calibri"/>
                <a:cs typeface="Calibri"/>
              </a:rPr>
              <a:t>in </a:t>
            </a:r>
            <a:r>
              <a:rPr sz="3200" spc="-20" dirty="0">
                <a:latin typeface="Calibri"/>
                <a:cs typeface="Calibri"/>
              </a:rPr>
              <a:t>separaten</a:t>
            </a:r>
            <a:r>
              <a:rPr sz="3200" spc="25" dirty="0">
                <a:latin typeface="Calibri"/>
                <a:cs typeface="Calibri"/>
              </a:rPr>
              <a:t> </a:t>
            </a:r>
            <a:r>
              <a:rPr sz="3200" spc="-10" dirty="0">
                <a:latin typeface="Calibri"/>
                <a:cs typeface="Calibri"/>
              </a:rPr>
              <a:t>CSS-Dateien</a:t>
            </a:r>
            <a:endParaRPr sz="3200" dirty="0">
              <a:latin typeface="Calibri"/>
              <a:cs typeface="Calibri"/>
            </a:endParaRPr>
          </a:p>
          <a:p>
            <a:pPr marL="469900">
              <a:lnSpc>
                <a:spcPct val="100000"/>
              </a:lnSpc>
              <a:spcBef>
                <a:spcPts val="685"/>
              </a:spcBef>
            </a:pPr>
            <a:r>
              <a:rPr sz="2800" spc="-5" dirty="0">
                <a:latin typeface="Arial"/>
                <a:cs typeface="Arial"/>
              </a:rPr>
              <a:t>–</a:t>
            </a:r>
            <a:r>
              <a:rPr sz="2800" spc="-125" dirty="0">
                <a:latin typeface="Arial"/>
                <a:cs typeface="Arial"/>
              </a:rPr>
              <a:t> </a:t>
            </a:r>
            <a:r>
              <a:rPr sz="2800" spc="-15" dirty="0">
                <a:latin typeface="Calibri"/>
                <a:cs typeface="Calibri"/>
              </a:rPr>
              <a:t>HTML-Dokument</a:t>
            </a:r>
            <a:endParaRPr sz="2800" dirty="0">
              <a:latin typeface="Calibri"/>
              <a:cs typeface="Calibri"/>
            </a:endParaRPr>
          </a:p>
        </p:txBody>
      </p:sp>
      <p:sp>
        <p:nvSpPr>
          <p:cNvPr id="4" name="object 4"/>
          <p:cNvSpPr txBox="1"/>
          <p:nvPr/>
        </p:nvSpPr>
        <p:spPr>
          <a:xfrm>
            <a:off x="1295704" y="3802444"/>
            <a:ext cx="3047365" cy="457200"/>
          </a:xfrm>
          <a:prstGeom prst="rect">
            <a:avLst/>
          </a:prstGeom>
        </p:spPr>
        <p:txBody>
          <a:bodyPr vert="horz" wrap="square" lIns="0" tIns="0" rIns="0" bIns="0" rtlCol="0">
            <a:spAutoFit/>
          </a:bodyPr>
          <a:lstStyle/>
          <a:p>
            <a:pPr marL="12700">
              <a:lnSpc>
                <a:spcPct val="100000"/>
              </a:lnSpc>
            </a:pPr>
            <a:r>
              <a:rPr sz="2800" spc="-5" dirty="0">
                <a:latin typeface="Arial"/>
                <a:cs typeface="Arial"/>
              </a:rPr>
              <a:t>– </a:t>
            </a:r>
            <a:r>
              <a:rPr sz="2800" spc="-20" dirty="0">
                <a:latin typeface="Calibri"/>
                <a:cs typeface="Calibri"/>
              </a:rPr>
              <a:t>Separate</a:t>
            </a:r>
            <a:r>
              <a:rPr sz="2800" spc="-114" dirty="0">
                <a:latin typeface="Calibri"/>
                <a:cs typeface="Calibri"/>
              </a:rPr>
              <a:t> </a:t>
            </a:r>
            <a:r>
              <a:rPr sz="2800" spc="-15" dirty="0">
                <a:latin typeface="Calibri"/>
                <a:cs typeface="Calibri"/>
              </a:rPr>
              <a:t>CSS-Datei</a:t>
            </a:r>
            <a:endParaRPr sz="2800">
              <a:latin typeface="Calibri"/>
              <a:cs typeface="Calibri"/>
            </a:endParaRPr>
          </a:p>
        </p:txBody>
      </p:sp>
      <p:sp>
        <p:nvSpPr>
          <p:cNvPr id="5" name="object 5"/>
          <p:cNvSpPr/>
          <p:nvPr/>
        </p:nvSpPr>
        <p:spPr>
          <a:xfrm>
            <a:off x="1766823" y="2706941"/>
            <a:ext cx="8199120" cy="102717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766823" y="4458018"/>
            <a:ext cx="2767584" cy="199339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903460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B89CDD-DCFC-4A65-8066-B448ED45FF7F}"/>
              </a:ext>
            </a:extLst>
          </p:cNvPr>
          <p:cNvSpPr>
            <a:spLocks noGrp="1"/>
          </p:cNvSpPr>
          <p:nvPr>
            <p:ph type="title"/>
          </p:nvPr>
        </p:nvSpPr>
        <p:spPr/>
        <p:txBody>
          <a:bodyPr/>
          <a:lstStyle/>
          <a:p>
            <a:r>
              <a:rPr lang="de-DE" dirty="0"/>
              <a:t>Grid-Layout</a:t>
            </a:r>
          </a:p>
        </p:txBody>
      </p:sp>
      <p:sp>
        <p:nvSpPr>
          <p:cNvPr id="3" name="Inhaltsplatzhalter 2">
            <a:extLst>
              <a:ext uri="{FF2B5EF4-FFF2-40B4-BE49-F238E27FC236}">
                <a16:creationId xmlns:a16="http://schemas.microsoft.com/office/drawing/2014/main" id="{26E2831B-F2CA-4F76-875D-A001CE4707DD}"/>
              </a:ext>
            </a:extLst>
          </p:cNvPr>
          <p:cNvSpPr>
            <a:spLocks noGrp="1"/>
          </p:cNvSpPr>
          <p:nvPr>
            <p:ph idx="1"/>
          </p:nvPr>
        </p:nvSpPr>
        <p:spPr/>
        <p:txBody>
          <a:bodyPr>
            <a:normAutofit lnSpcReduction="10000"/>
          </a:bodyPr>
          <a:lstStyle/>
          <a:p>
            <a:pPr>
              <a:lnSpc>
                <a:spcPct val="150000"/>
              </a:lnSpc>
            </a:pPr>
            <a:r>
              <a:rPr lang="de-DE" dirty="0"/>
              <a:t>Hat insgesamt immer eine Breite von 100%</a:t>
            </a:r>
          </a:p>
          <a:p>
            <a:pPr>
              <a:lnSpc>
                <a:spcPct val="150000"/>
              </a:lnSpc>
            </a:pPr>
            <a:r>
              <a:rPr lang="de-DE" dirty="0"/>
              <a:t>Besteht aus einem </a:t>
            </a:r>
            <a:r>
              <a:rPr lang="de-DE" i="1" dirty="0"/>
              <a:t>parent-</a:t>
            </a:r>
            <a:r>
              <a:rPr lang="de-DE" dirty="0"/>
              <a:t> und ein oder mehreren </a:t>
            </a:r>
            <a:r>
              <a:rPr lang="de-DE" i="1" dirty="0"/>
              <a:t>child</a:t>
            </a:r>
            <a:r>
              <a:rPr lang="de-DE" dirty="0"/>
              <a:t>-Elementen</a:t>
            </a:r>
          </a:p>
          <a:p>
            <a:pPr>
              <a:lnSpc>
                <a:spcPct val="150000"/>
              </a:lnSpc>
            </a:pPr>
            <a:r>
              <a:rPr lang="de-DE" dirty="0"/>
              <a:t>Besteht aus Spalten (</a:t>
            </a:r>
            <a:r>
              <a:rPr lang="de-DE" i="1" dirty="0"/>
              <a:t>columns</a:t>
            </a:r>
            <a:r>
              <a:rPr lang="de-DE" dirty="0"/>
              <a:t>) und Reihen (</a:t>
            </a:r>
            <a:r>
              <a:rPr lang="de-DE" i="1" dirty="0"/>
              <a:t>rows</a:t>
            </a:r>
            <a:r>
              <a:rPr lang="de-DE" dirty="0"/>
              <a:t>)</a:t>
            </a:r>
          </a:p>
          <a:p>
            <a:pPr>
              <a:lnSpc>
                <a:spcPct val="150000"/>
              </a:lnSpc>
            </a:pPr>
            <a:r>
              <a:rPr lang="de-DE" dirty="0"/>
              <a:t>Abstände zwischen </a:t>
            </a:r>
            <a:r>
              <a:rPr lang="de-DE" i="1" dirty="0"/>
              <a:t>columns</a:t>
            </a:r>
            <a:r>
              <a:rPr lang="de-DE" dirty="0"/>
              <a:t> und </a:t>
            </a:r>
            <a:r>
              <a:rPr lang="de-DE" i="1" dirty="0"/>
              <a:t>rows </a:t>
            </a:r>
            <a:r>
              <a:rPr lang="de-DE" dirty="0"/>
              <a:t>heißen "</a:t>
            </a:r>
            <a:r>
              <a:rPr lang="de-DE" i="1" dirty="0"/>
              <a:t>gaps"</a:t>
            </a:r>
          </a:p>
          <a:p>
            <a:pPr>
              <a:lnSpc>
                <a:spcPct val="150000"/>
              </a:lnSpc>
            </a:pPr>
            <a:r>
              <a:rPr lang="de-DE" dirty="0"/>
              <a:t>Linien dazwischen: </a:t>
            </a:r>
            <a:r>
              <a:rPr lang="de-DE" i="1" dirty="0"/>
              <a:t>grid-lines</a:t>
            </a:r>
          </a:p>
          <a:p>
            <a:pPr>
              <a:lnSpc>
                <a:spcPct val="150000"/>
              </a:lnSpc>
            </a:pPr>
            <a:r>
              <a:rPr lang="de-DE" dirty="0"/>
              <a:t>Ausrichtung an den </a:t>
            </a:r>
            <a:r>
              <a:rPr lang="de-DE" i="1" dirty="0"/>
              <a:t>grid-lines</a:t>
            </a:r>
          </a:p>
          <a:p>
            <a:endParaRPr lang="de-DE" dirty="0"/>
          </a:p>
        </p:txBody>
      </p:sp>
      <p:sp>
        <p:nvSpPr>
          <p:cNvPr id="4" name="Foliennummernplatzhalter 3">
            <a:extLst>
              <a:ext uri="{FF2B5EF4-FFF2-40B4-BE49-F238E27FC236}">
                <a16:creationId xmlns:a16="http://schemas.microsoft.com/office/drawing/2014/main" id="{68158372-E729-4F77-85F5-625CA5E7333E}"/>
              </a:ext>
            </a:extLst>
          </p:cNvPr>
          <p:cNvSpPr>
            <a:spLocks noGrp="1"/>
          </p:cNvSpPr>
          <p:nvPr>
            <p:ph type="sldNum" sz="quarter" idx="12"/>
          </p:nvPr>
        </p:nvSpPr>
        <p:spPr/>
        <p:txBody>
          <a:bodyPr/>
          <a:lstStyle/>
          <a:p>
            <a:fld id="{62F8B784-6BE8-4121-A5DD-184BF916DF1B}" type="slidenum">
              <a:rPr lang="de-DE" smtClean="0"/>
              <a:t>130</a:t>
            </a:fld>
            <a:endParaRPr lang="de-DE" dirty="0"/>
          </a:p>
        </p:txBody>
      </p:sp>
    </p:spTree>
    <p:extLst>
      <p:ext uri="{BB962C8B-B14F-4D97-AF65-F5344CB8AC3E}">
        <p14:creationId xmlns:p14="http://schemas.microsoft.com/office/powerpoint/2010/main" val="298987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8397357-95B1-45EB-9815-0883E6262491}"/>
              </a:ext>
            </a:extLst>
          </p:cNvPr>
          <p:cNvSpPr>
            <a:spLocks noGrp="1"/>
          </p:cNvSpPr>
          <p:nvPr>
            <p:ph type="sldNum" sz="quarter" idx="12"/>
          </p:nvPr>
        </p:nvSpPr>
        <p:spPr>
          <a:xfrm>
            <a:off x="8595360" y="6345350"/>
            <a:ext cx="2743200" cy="365125"/>
          </a:xfrm>
        </p:spPr>
        <p:txBody>
          <a:bodyPr/>
          <a:lstStyle/>
          <a:p>
            <a:fld id="{62F8B784-6BE8-4121-A5DD-184BF916DF1B}" type="slidenum">
              <a:rPr lang="de-DE" smtClean="0"/>
              <a:t>131</a:t>
            </a:fld>
            <a:endParaRPr lang="de-DE" dirty="0"/>
          </a:p>
        </p:txBody>
      </p:sp>
      <p:sp>
        <p:nvSpPr>
          <p:cNvPr id="3" name="Rechteck 2">
            <a:extLst>
              <a:ext uri="{FF2B5EF4-FFF2-40B4-BE49-F238E27FC236}">
                <a16:creationId xmlns:a16="http://schemas.microsoft.com/office/drawing/2014/main" id="{A2DAC238-B200-46F1-B48C-FA9C8456BAA8}"/>
              </a:ext>
            </a:extLst>
          </p:cNvPr>
          <p:cNvSpPr/>
          <p:nvPr/>
        </p:nvSpPr>
        <p:spPr>
          <a:xfrm>
            <a:off x="2889504" y="1560576"/>
            <a:ext cx="5852160" cy="3742944"/>
          </a:xfrm>
          <a:prstGeom prst="rect">
            <a:avLst/>
          </a:prstGeom>
          <a:solidFill>
            <a:srgbClr val="294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a:extLst>
              <a:ext uri="{FF2B5EF4-FFF2-40B4-BE49-F238E27FC236}">
                <a16:creationId xmlns:a16="http://schemas.microsoft.com/office/drawing/2014/main" id="{C44433DD-1DF0-4AFF-9E50-FC52187ADF98}"/>
              </a:ext>
            </a:extLst>
          </p:cNvPr>
          <p:cNvSpPr/>
          <p:nvPr/>
        </p:nvSpPr>
        <p:spPr>
          <a:xfrm>
            <a:off x="3023616" y="168446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F945DE89-8A53-475A-A9E5-F998E6996B46}"/>
              </a:ext>
            </a:extLst>
          </p:cNvPr>
          <p:cNvSpPr/>
          <p:nvPr/>
        </p:nvSpPr>
        <p:spPr>
          <a:xfrm>
            <a:off x="3023616" y="289156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1DE66499-CB36-4CB3-8DBF-4321E755EAAD}"/>
              </a:ext>
            </a:extLst>
          </p:cNvPr>
          <p:cNvSpPr/>
          <p:nvPr/>
        </p:nvSpPr>
        <p:spPr>
          <a:xfrm>
            <a:off x="3023616" y="4098671"/>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400338BF-D4F0-4076-ADF7-673F01A60804}"/>
              </a:ext>
            </a:extLst>
          </p:cNvPr>
          <p:cNvSpPr/>
          <p:nvPr/>
        </p:nvSpPr>
        <p:spPr>
          <a:xfrm>
            <a:off x="4315968" y="621792"/>
            <a:ext cx="134112" cy="4937760"/>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4BF176A3-E7F6-4F11-9E07-96D7E92F6E85}"/>
              </a:ext>
            </a:extLst>
          </p:cNvPr>
          <p:cNvSpPr/>
          <p:nvPr/>
        </p:nvSpPr>
        <p:spPr>
          <a:xfrm>
            <a:off x="1597152" y="2777617"/>
            <a:ext cx="7412736" cy="119951"/>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hteck 16">
            <a:extLst>
              <a:ext uri="{FF2B5EF4-FFF2-40B4-BE49-F238E27FC236}">
                <a16:creationId xmlns:a16="http://schemas.microsoft.com/office/drawing/2014/main" id="{85476679-D4B7-4046-BA53-42C138DB5DBD}"/>
              </a:ext>
            </a:extLst>
          </p:cNvPr>
          <p:cNvSpPr/>
          <p:nvPr/>
        </p:nvSpPr>
        <p:spPr>
          <a:xfrm>
            <a:off x="3023616" y="621792"/>
            <a:ext cx="1292352" cy="4937760"/>
          </a:xfrm>
          <a:prstGeom prst="rect">
            <a:avLst/>
          </a:prstGeom>
          <a:solidFill>
            <a:srgbClr val="D4D3D3">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400" dirty="0">
                <a:solidFill>
                  <a:schemeClr val="tx1"/>
                </a:solidFill>
              </a:rPr>
              <a:t>column</a:t>
            </a:r>
          </a:p>
        </p:txBody>
      </p:sp>
      <p:sp>
        <p:nvSpPr>
          <p:cNvPr id="8" name="Rechteck 7">
            <a:extLst>
              <a:ext uri="{FF2B5EF4-FFF2-40B4-BE49-F238E27FC236}">
                <a16:creationId xmlns:a16="http://schemas.microsoft.com/office/drawing/2014/main" id="{083C1841-2197-4051-8BAB-30B267F7B81A}"/>
              </a:ext>
            </a:extLst>
          </p:cNvPr>
          <p:cNvSpPr/>
          <p:nvPr/>
        </p:nvSpPr>
        <p:spPr>
          <a:xfrm>
            <a:off x="4450080" y="168446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89CF51FB-497C-466B-B325-48F4B094CAED}"/>
              </a:ext>
            </a:extLst>
          </p:cNvPr>
          <p:cNvSpPr/>
          <p:nvPr/>
        </p:nvSpPr>
        <p:spPr>
          <a:xfrm>
            <a:off x="4450080" y="289156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C7B60B14-5268-49FA-BA55-550CC5E243CD}"/>
              </a:ext>
            </a:extLst>
          </p:cNvPr>
          <p:cNvSpPr/>
          <p:nvPr/>
        </p:nvSpPr>
        <p:spPr>
          <a:xfrm>
            <a:off x="4450080" y="409754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D3553159-08F0-4656-A817-EBA6D5679C11}"/>
              </a:ext>
            </a:extLst>
          </p:cNvPr>
          <p:cNvSpPr/>
          <p:nvPr/>
        </p:nvSpPr>
        <p:spPr>
          <a:xfrm>
            <a:off x="5876544" y="168446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4392DEDA-0F4A-45A5-8B6B-FAE63D60BEAE}"/>
              </a:ext>
            </a:extLst>
          </p:cNvPr>
          <p:cNvSpPr/>
          <p:nvPr/>
        </p:nvSpPr>
        <p:spPr>
          <a:xfrm>
            <a:off x="5876544" y="288950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E7F6B1-A1A7-4044-B198-2C0431D59240}"/>
              </a:ext>
            </a:extLst>
          </p:cNvPr>
          <p:cNvSpPr/>
          <p:nvPr/>
        </p:nvSpPr>
        <p:spPr>
          <a:xfrm>
            <a:off x="5876544" y="409754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AB00A1DF-F600-4A8D-B1F9-75AA177AC651}"/>
              </a:ext>
            </a:extLst>
          </p:cNvPr>
          <p:cNvSpPr/>
          <p:nvPr/>
        </p:nvSpPr>
        <p:spPr>
          <a:xfrm>
            <a:off x="7303008" y="168446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7A13C547-2F02-43B9-9C0D-6B0A48402F89}"/>
              </a:ext>
            </a:extLst>
          </p:cNvPr>
          <p:cNvSpPr/>
          <p:nvPr/>
        </p:nvSpPr>
        <p:spPr>
          <a:xfrm>
            <a:off x="7303008" y="288950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a:extLst>
              <a:ext uri="{FF2B5EF4-FFF2-40B4-BE49-F238E27FC236}">
                <a16:creationId xmlns:a16="http://schemas.microsoft.com/office/drawing/2014/main" id="{59833A91-51FC-4790-9DEB-9A3E1558CE3D}"/>
              </a:ext>
            </a:extLst>
          </p:cNvPr>
          <p:cNvSpPr/>
          <p:nvPr/>
        </p:nvSpPr>
        <p:spPr>
          <a:xfrm>
            <a:off x="7303008" y="409754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7026FBE-1E50-4931-86C3-E992CE539C57}"/>
              </a:ext>
            </a:extLst>
          </p:cNvPr>
          <p:cNvSpPr/>
          <p:nvPr/>
        </p:nvSpPr>
        <p:spPr>
          <a:xfrm>
            <a:off x="1597152" y="1684465"/>
            <a:ext cx="7412736" cy="1085088"/>
          </a:xfrm>
          <a:prstGeom prst="rect">
            <a:avLst/>
          </a:prstGeom>
          <a:solidFill>
            <a:srgbClr val="D4D3D3">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a:solidFill>
                  <a:schemeClr val="tx1"/>
                </a:solidFill>
              </a:rPr>
              <a:t>  row</a:t>
            </a:r>
          </a:p>
        </p:txBody>
      </p:sp>
      <p:sp>
        <p:nvSpPr>
          <p:cNvPr id="21" name="Legende: Linie 20">
            <a:extLst>
              <a:ext uri="{FF2B5EF4-FFF2-40B4-BE49-F238E27FC236}">
                <a16:creationId xmlns:a16="http://schemas.microsoft.com/office/drawing/2014/main" id="{2AD05DD5-EF80-458D-83E7-5A2AF3296CD3}"/>
              </a:ext>
            </a:extLst>
          </p:cNvPr>
          <p:cNvSpPr/>
          <p:nvPr/>
        </p:nvSpPr>
        <p:spPr>
          <a:xfrm>
            <a:off x="4832604" y="544909"/>
            <a:ext cx="1944624" cy="438912"/>
          </a:xfrm>
          <a:prstGeom prst="borderCallout1">
            <a:avLst>
              <a:gd name="adj1" fmla="val 46528"/>
              <a:gd name="adj2" fmla="val -183"/>
              <a:gd name="adj3" fmla="val 104166"/>
              <a:gd name="adj4" fmla="val -21405"/>
            </a:avLst>
          </a:prstGeom>
          <a:noFill/>
          <a:ln w="3810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33CC33"/>
                </a:solidFill>
              </a:rPr>
              <a:t>column-gap</a:t>
            </a:r>
          </a:p>
        </p:txBody>
      </p:sp>
      <p:sp>
        <p:nvSpPr>
          <p:cNvPr id="23" name="Legende: Linie 22">
            <a:extLst>
              <a:ext uri="{FF2B5EF4-FFF2-40B4-BE49-F238E27FC236}">
                <a16:creationId xmlns:a16="http://schemas.microsoft.com/office/drawing/2014/main" id="{C4669AAC-F929-4767-8A18-2BB4AC17A1CF}"/>
              </a:ext>
            </a:extLst>
          </p:cNvPr>
          <p:cNvSpPr/>
          <p:nvPr/>
        </p:nvSpPr>
        <p:spPr>
          <a:xfrm>
            <a:off x="478536" y="3212592"/>
            <a:ext cx="1944624" cy="438912"/>
          </a:xfrm>
          <a:prstGeom prst="borderCallout1">
            <a:avLst>
              <a:gd name="adj1" fmla="val 2084"/>
              <a:gd name="adj2" fmla="val 62513"/>
              <a:gd name="adj3" fmla="val -79167"/>
              <a:gd name="adj4" fmla="val 84551"/>
            </a:avLst>
          </a:prstGeom>
          <a:noFill/>
          <a:ln w="3810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33CC33"/>
                </a:solidFill>
              </a:rPr>
              <a:t>row-gap</a:t>
            </a:r>
          </a:p>
        </p:txBody>
      </p:sp>
      <p:sp>
        <p:nvSpPr>
          <p:cNvPr id="24" name="Legende: mit Linie mit Akzentuierungsbalken 23">
            <a:extLst>
              <a:ext uri="{FF2B5EF4-FFF2-40B4-BE49-F238E27FC236}">
                <a16:creationId xmlns:a16="http://schemas.microsoft.com/office/drawing/2014/main" id="{C9E13FEA-45C9-447E-9136-54D8A7002087}"/>
              </a:ext>
            </a:extLst>
          </p:cNvPr>
          <p:cNvSpPr/>
          <p:nvPr/>
        </p:nvSpPr>
        <p:spPr>
          <a:xfrm>
            <a:off x="9483852" y="1560576"/>
            <a:ext cx="391668" cy="45719"/>
          </a:xfrm>
          <a:prstGeom prst="accentCallout1">
            <a:avLst>
              <a:gd name="adj1" fmla="val 72084"/>
              <a:gd name="adj2" fmla="val -8333"/>
              <a:gd name="adj3" fmla="val 85833"/>
              <a:gd name="adj4" fmla="val -1753508"/>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1</a:t>
            </a:r>
          </a:p>
        </p:txBody>
      </p:sp>
      <p:sp>
        <p:nvSpPr>
          <p:cNvPr id="25" name="Legende: mit Linie mit Akzentuierungsbalken 24">
            <a:extLst>
              <a:ext uri="{FF2B5EF4-FFF2-40B4-BE49-F238E27FC236}">
                <a16:creationId xmlns:a16="http://schemas.microsoft.com/office/drawing/2014/main" id="{76F94BC5-D39F-4F49-951E-279E3AE23936}"/>
              </a:ext>
            </a:extLst>
          </p:cNvPr>
          <p:cNvSpPr/>
          <p:nvPr/>
        </p:nvSpPr>
        <p:spPr>
          <a:xfrm>
            <a:off x="9476232" y="2791873"/>
            <a:ext cx="391668" cy="45719"/>
          </a:xfrm>
          <a:prstGeom prst="accentCallout1">
            <a:avLst>
              <a:gd name="adj1" fmla="val 72084"/>
              <a:gd name="adj2" fmla="val -8333"/>
              <a:gd name="adj3" fmla="val 85833"/>
              <a:gd name="adj4" fmla="val -1753508"/>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2</a:t>
            </a:r>
          </a:p>
        </p:txBody>
      </p:sp>
      <p:sp>
        <p:nvSpPr>
          <p:cNvPr id="26" name="Legende: mit Linie mit Akzentuierungsbalken 25">
            <a:extLst>
              <a:ext uri="{FF2B5EF4-FFF2-40B4-BE49-F238E27FC236}">
                <a16:creationId xmlns:a16="http://schemas.microsoft.com/office/drawing/2014/main" id="{45784A66-9F29-44C6-886B-84C7CA0AF57C}"/>
              </a:ext>
            </a:extLst>
          </p:cNvPr>
          <p:cNvSpPr/>
          <p:nvPr/>
        </p:nvSpPr>
        <p:spPr>
          <a:xfrm>
            <a:off x="9476232" y="4000310"/>
            <a:ext cx="391668" cy="45719"/>
          </a:xfrm>
          <a:prstGeom prst="accentCallout1">
            <a:avLst>
              <a:gd name="adj1" fmla="val 72084"/>
              <a:gd name="adj2" fmla="val -8333"/>
              <a:gd name="adj3" fmla="val 85833"/>
              <a:gd name="adj4" fmla="val -1753508"/>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3</a:t>
            </a:r>
          </a:p>
        </p:txBody>
      </p:sp>
      <p:sp>
        <p:nvSpPr>
          <p:cNvPr id="27" name="Legende: mit Linie mit Akzentuierungsbalken 26">
            <a:extLst>
              <a:ext uri="{FF2B5EF4-FFF2-40B4-BE49-F238E27FC236}">
                <a16:creationId xmlns:a16="http://schemas.microsoft.com/office/drawing/2014/main" id="{2D963376-50FE-4ED2-8219-61F2A666715A}"/>
              </a:ext>
            </a:extLst>
          </p:cNvPr>
          <p:cNvSpPr/>
          <p:nvPr/>
        </p:nvSpPr>
        <p:spPr>
          <a:xfrm>
            <a:off x="9467088" y="5208747"/>
            <a:ext cx="391668" cy="45719"/>
          </a:xfrm>
          <a:prstGeom prst="accentCallout1">
            <a:avLst>
              <a:gd name="adj1" fmla="val 72084"/>
              <a:gd name="adj2" fmla="val -8333"/>
              <a:gd name="adj3" fmla="val 85833"/>
              <a:gd name="adj4" fmla="val -1753508"/>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4</a:t>
            </a:r>
          </a:p>
        </p:txBody>
      </p:sp>
      <p:sp>
        <p:nvSpPr>
          <p:cNvPr id="28" name="Textfeld 27">
            <a:extLst>
              <a:ext uri="{FF2B5EF4-FFF2-40B4-BE49-F238E27FC236}">
                <a16:creationId xmlns:a16="http://schemas.microsoft.com/office/drawing/2014/main" id="{6E7EB856-1160-42C1-9F5E-C31273B70971}"/>
              </a:ext>
            </a:extLst>
          </p:cNvPr>
          <p:cNvSpPr txBox="1"/>
          <p:nvPr/>
        </p:nvSpPr>
        <p:spPr>
          <a:xfrm rot="16200000">
            <a:off x="9592871" y="3057959"/>
            <a:ext cx="1371600" cy="461665"/>
          </a:xfrm>
          <a:prstGeom prst="rect">
            <a:avLst/>
          </a:prstGeom>
          <a:noFill/>
        </p:spPr>
        <p:txBody>
          <a:bodyPr wrap="square" rtlCol="0">
            <a:spAutoFit/>
          </a:bodyPr>
          <a:lstStyle/>
          <a:p>
            <a:r>
              <a:rPr lang="de-DE" sz="2400" dirty="0">
                <a:solidFill>
                  <a:srgbClr val="294778"/>
                </a:solidFill>
              </a:rPr>
              <a:t>row lines</a:t>
            </a:r>
          </a:p>
        </p:txBody>
      </p:sp>
      <p:sp>
        <p:nvSpPr>
          <p:cNvPr id="29" name="Legende: mit Linie mit Akzentuierungsbalken 28">
            <a:extLst>
              <a:ext uri="{FF2B5EF4-FFF2-40B4-BE49-F238E27FC236}">
                <a16:creationId xmlns:a16="http://schemas.microsoft.com/office/drawing/2014/main" id="{9F0FDB8A-370E-449A-B9FA-B256CCCA5BBE}"/>
              </a:ext>
            </a:extLst>
          </p:cNvPr>
          <p:cNvSpPr/>
          <p:nvPr/>
        </p:nvSpPr>
        <p:spPr>
          <a:xfrm rot="5400000">
            <a:off x="2748533" y="6101843"/>
            <a:ext cx="391668" cy="45719"/>
          </a:xfrm>
          <a:prstGeom prst="accentCallout1">
            <a:avLst>
              <a:gd name="adj1" fmla="val 72084"/>
              <a:gd name="adj2" fmla="val -8333"/>
              <a:gd name="adj3" fmla="val 32485"/>
              <a:gd name="adj4" fmla="val -1196309"/>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2400" dirty="0">
                <a:solidFill>
                  <a:srgbClr val="294778"/>
                </a:solidFill>
              </a:rPr>
              <a:t>1</a:t>
            </a:r>
          </a:p>
        </p:txBody>
      </p:sp>
      <p:sp>
        <p:nvSpPr>
          <p:cNvPr id="30" name="Legende: mit Linie mit Akzentuierungsbalken 29">
            <a:extLst>
              <a:ext uri="{FF2B5EF4-FFF2-40B4-BE49-F238E27FC236}">
                <a16:creationId xmlns:a16="http://schemas.microsoft.com/office/drawing/2014/main" id="{C0151C6A-41C2-4A81-82F4-905CCCFB27E3}"/>
              </a:ext>
            </a:extLst>
          </p:cNvPr>
          <p:cNvSpPr/>
          <p:nvPr/>
        </p:nvSpPr>
        <p:spPr>
          <a:xfrm rot="5400000">
            <a:off x="4187189" y="6098064"/>
            <a:ext cx="391668" cy="45719"/>
          </a:xfrm>
          <a:prstGeom prst="accentCallout1">
            <a:avLst>
              <a:gd name="adj1" fmla="val 72084"/>
              <a:gd name="adj2" fmla="val -8333"/>
              <a:gd name="adj3" fmla="val 32485"/>
              <a:gd name="adj4" fmla="val -1196309"/>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2400" dirty="0">
                <a:solidFill>
                  <a:srgbClr val="294778"/>
                </a:solidFill>
              </a:rPr>
              <a:t>2</a:t>
            </a:r>
          </a:p>
        </p:txBody>
      </p:sp>
      <p:sp>
        <p:nvSpPr>
          <p:cNvPr id="31" name="Legende: mit Linie mit Akzentuierungsbalken 30">
            <a:extLst>
              <a:ext uri="{FF2B5EF4-FFF2-40B4-BE49-F238E27FC236}">
                <a16:creationId xmlns:a16="http://schemas.microsoft.com/office/drawing/2014/main" id="{2AB58D19-26EB-49A6-A265-92E9076166E5}"/>
              </a:ext>
            </a:extLst>
          </p:cNvPr>
          <p:cNvSpPr/>
          <p:nvPr/>
        </p:nvSpPr>
        <p:spPr>
          <a:xfrm rot="5400000">
            <a:off x="5602985" y="6098160"/>
            <a:ext cx="391668" cy="45719"/>
          </a:xfrm>
          <a:prstGeom prst="accentCallout1">
            <a:avLst>
              <a:gd name="adj1" fmla="val 72084"/>
              <a:gd name="adj2" fmla="val -8333"/>
              <a:gd name="adj3" fmla="val 32485"/>
              <a:gd name="adj4" fmla="val -1196309"/>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2400" dirty="0">
                <a:solidFill>
                  <a:srgbClr val="294778"/>
                </a:solidFill>
              </a:rPr>
              <a:t>3</a:t>
            </a:r>
          </a:p>
        </p:txBody>
      </p:sp>
      <p:sp>
        <p:nvSpPr>
          <p:cNvPr id="32" name="Legende: mit Linie mit Akzentuierungsbalken 31">
            <a:extLst>
              <a:ext uri="{FF2B5EF4-FFF2-40B4-BE49-F238E27FC236}">
                <a16:creationId xmlns:a16="http://schemas.microsoft.com/office/drawing/2014/main" id="{3D560A2C-89AE-42FB-A0E3-E86AD6DE7B57}"/>
              </a:ext>
            </a:extLst>
          </p:cNvPr>
          <p:cNvSpPr/>
          <p:nvPr/>
        </p:nvSpPr>
        <p:spPr>
          <a:xfrm rot="5400000">
            <a:off x="7029447" y="6098065"/>
            <a:ext cx="391668" cy="45719"/>
          </a:xfrm>
          <a:prstGeom prst="accentCallout1">
            <a:avLst>
              <a:gd name="adj1" fmla="val 72084"/>
              <a:gd name="adj2" fmla="val -8333"/>
              <a:gd name="adj3" fmla="val 32485"/>
              <a:gd name="adj4" fmla="val -1196309"/>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2400" dirty="0">
                <a:solidFill>
                  <a:srgbClr val="294778"/>
                </a:solidFill>
              </a:rPr>
              <a:t>4</a:t>
            </a:r>
          </a:p>
        </p:txBody>
      </p:sp>
      <p:sp>
        <p:nvSpPr>
          <p:cNvPr id="33" name="Legende: mit Linie mit Akzentuierungsbalken 32">
            <a:extLst>
              <a:ext uri="{FF2B5EF4-FFF2-40B4-BE49-F238E27FC236}">
                <a16:creationId xmlns:a16="http://schemas.microsoft.com/office/drawing/2014/main" id="{BFC84BC3-4A10-4D9A-9B9A-033C701D0672}"/>
              </a:ext>
            </a:extLst>
          </p:cNvPr>
          <p:cNvSpPr/>
          <p:nvPr/>
        </p:nvSpPr>
        <p:spPr>
          <a:xfrm rot="5400000">
            <a:off x="8455908" y="6098065"/>
            <a:ext cx="391668" cy="45719"/>
          </a:xfrm>
          <a:prstGeom prst="accentCallout1">
            <a:avLst>
              <a:gd name="adj1" fmla="val 72084"/>
              <a:gd name="adj2" fmla="val -8333"/>
              <a:gd name="adj3" fmla="val 32485"/>
              <a:gd name="adj4" fmla="val -1196309"/>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2400" dirty="0">
                <a:solidFill>
                  <a:srgbClr val="294778"/>
                </a:solidFill>
              </a:rPr>
              <a:t>5</a:t>
            </a:r>
          </a:p>
        </p:txBody>
      </p:sp>
      <p:sp>
        <p:nvSpPr>
          <p:cNvPr id="34" name="Textfeld 33">
            <a:extLst>
              <a:ext uri="{FF2B5EF4-FFF2-40B4-BE49-F238E27FC236}">
                <a16:creationId xmlns:a16="http://schemas.microsoft.com/office/drawing/2014/main" id="{65A6DA09-0FC8-42C3-AB80-9A58B3EE9BB1}"/>
              </a:ext>
            </a:extLst>
          </p:cNvPr>
          <p:cNvSpPr txBox="1"/>
          <p:nvPr/>
        </p:nvSpPr>
        <p:spPr>
          <a:xfrm>
            <a:off x="4981965" y="6192331"/>
            <a:ext cx="1795263" cy="461665"/>
          </a:xfrm>
          <a:prstGeom prst="rect">
            <a:avLst/>
          </a:prstGeom>
          <a:noFill/>
        </p:spPr>
        <p:txBody>
          <a:bodyPr wrap="square" rtlCol="0">
            <a:spAutoFit/>
          </a:bodyPr>
          <a:lstStyle/>
          <a:p>
            <a:r>
              <a:rPr lang="de-DE" sz="2400" dirty="0">
                <a:solidFill>
                  <a:srgbClr val="294778"/>
                </a:solidFill>
              </a:rPr>
              <a:t>column lines</a:t>
            </a:r>
          </a:p>
        </p:txBody>
      </p:sp>
      <p:sp>
        <p:nvSpPr>
          <p:cNvPr id="35" name="Legende: Linie 34">
            <a:extLst>
              <a:ext uri="{FF2B5EF4-FFF2-40B4-BE49-F238E27FC236}">
                <a16:creationId xmlns:a16="http://schemas.microsoft.com/office/drawing/2014/main" id="{B0560491-F90F-4B46-A9ED-CFC698BECBC2}"/>
              </a:ext>
            </a:extLst>
          </p:cNvPr>
          <p:cNvSpPr/>
          <p:nvPr/>
        </p:nvSpPr>
        <p:spPr>
          <a:xfrm>
            <a:off x="268224" y="4640088"/>
            <a:ext cx="1975104" cy="438912"/>
          </a:xfrm>
          <a:prstGeom prst="borderCallout1">
            <a:avLst>
              <a:gd name="adj1" fmla="val 60417"/>
              <a:gd name="adj2" fmla="val 99504"/>
              <a:gd name="adj3" fmla="val 101389"/>
              <a:gd name="adj4" fmla="val 134081"/>
            </a:avLst>
          </a:prstGeom>
          <a:noFill/>
          <a:ln w="38100">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grid-container</a:t>
            </a:r>
          </a:p>
        </p:txBody>
      </p:sp>
    </p:spTree>
    <p:extLst>
      <p:ext uri="{BB962C8B-B14F-4D97-AF65-F5344CB8AC3E}">
        <p14:creationId xmlns:p14="http://schemas.microsoft.com/office/powerpoint/2010/main" val="11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8397357-95B1-45EB-9815-0883E6262491}"/>
              </a:ext>
            </a:extLst>
          </p:cNvPr>
          <p:cNvSpPr>
            <a:spLocks noGrp="1"/>
          </p:cNvSpPr>
          <p:nvPr>
            <p:ph type="sldNum" sz="quarter" idx="12"/>
          </p:nvPr>
        </p:nvSpPr>
        <p:spPr>
          <a:xfrm>
            <a:off x="8595360" y="6345350"/>
            <a:ext cx="2743200" cy="365125"/>
          </a:xfrm>
        </p:spPr>
        <p:txBody>
          <a:bodyPr/>
          <a:lstStyle/>
          <a:p>
            <a:fld id="{62F8B784-6BE8-4121-A5DD-184BF916DF1B}" type="slidenum">
              <a:rPr lang="de-DE" smtClean="0"/>
              <a:t>132</a:t>
            </a:fld>
            <a:endParaRPr lang="de-DE" dirty="0"/>
          </a:p>
        </p:txBody>
      </p:sp>
      <p:sp>
        <p:nvSpPr>
          <p:cNvPr id="3" name="Rechteck 2">
            <a:extLst>
              <a:ext uri="{FF2B5EF4-FFF2-40B4-BE49-F238E27FC236}">
                <a16:creationId xmlns:a16="http://schemas.microsoft.com/office/drawing/2014/main" id="{A2DAC238-B200-46F1-B48C-FA9C8456BAA8}"/>
              </a:ext>
            </a:extLst>
          </p:cNvPr>
          <p:cNvSpPr/>
          <p:nvPr/>
        </p:nvSpPr>
        <p:spPr>
          <a:xfrm>
            <a:off x="2889504" y="1560576"/>
            <a:ext cx="5852160" cy="3742944"/>
          </a:xfrm>
          <a:prstGeom prst="rect">
            <a:avLst/>
          </a:prstGeom>
          <a:solidFill>
            <a:srgbClr val="294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a:extLst>
              <a:ext uri="{FF2B5EF4-FFF2-40B4-BE49-F238E27FC236}">
                <a16:creationId xmlns:a16="http://schemas.microsoft.com/office/drawing/2014/main" id="{C44433DD-1DF0-4AFF-9E50-FC52187ADF98}"/>
              </a:ext>
            </a:extLst>
          </p:cNvPr>
          <p:cNvSpPr/>
          <p:nvPr/>
        </p:nvSpPr>
        <p:spPr>
          <a:xfrm>
            <a:off x="3023616" y="168446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F945DE89-8A53-475A-A9E5-F998E6996B46}"/>
              </a:ext>
            </a:extLst>
          </p:cNvPr>
          <p:cNvSpPr/>
          <p:nvPr/>
        </p:nvSpPr>
        <p:spPr>
          <a:xfrm>
            <a:off x="3023616" y="289156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1DE66499-CB36-4CB3-8DBF-4321E755EAAD}"/>
              </a:ext>
            </a:extLst>
          </p:cNvPr>
          <p:cNvSpPr/>
          <p:nvPr/>
        </p:nvSpPr>
        <p:spPr>
          <a:xfrm>
            <a:off x="3023616" y="4098671"/>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hteck 16">
            <a:extLst>
              <a:ext uri="{FF2B5EF4-FFF2-40B4-BE49-F238E27FC236}">
                <a16:creationId xmlns:a16="http://schemas.microsoft.com/office/drawing/2014/main" id="{85476679-D4B7-4046-BA53-42C138DB5DBD}"/>
              </a:ext>
            </a:extLst>
          </p:cNvPr>
          <p:cNvSpPr/>
          <p:nvPr/>
        </p:nvSpPr>
        <p:spPr>
          <a:xfrm>
            <a:off x="3023616" y="621792"/>
            <a:ext cx="1292352" cy="4937760"/>
          </a:xfrm>
          <a:prstGeom prst="rect">
            <a:avLst/>
          </a:prstGeom>
          <a:solidFill>
            <a:srgbClr val="D4D3D3">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400" dirty="0">
                <a:solidFill>
                  <a:schemeClr val="tx1"/>
                </a:solidFill>
              </a:rPr>
              <a:t>column</a:t>
            </a:r>
          </a:p>
        </p:txBody>
      </p:sp>
      <p:sp>
        <p:nvSpPr>
          <p:cNvPr id="8" name="Rechteck 7">
            <a:extLst>
              <a:ext uri="{FF2B5EF4-FFF2-40B4-BE49-F238E27FC236}">
                <a16:creationId xmlns:a16="http://schemas.microsoft.com/office/drawing/2014/main" id="{083C1841-2197-4051-8BAB-30B267F7B81A}"/>
              </a:ext>
            </a:extLst>
          </p:cNvPr>
          <p:cNvSpPr/>
          <p:nvPr/>
        </p:nvSpPr>
        <p:spPr>
          <a:xfrm>
            <a:off x="4450080" y="168446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89CF51FB-497C-466B-B325-48F4B094CAED}"/>
              </a:ext>
            </a:extLst>
          </p:cNvPr>
          <p:cNvSpPr/>
          <p:nvPr/>
        </p:nvSpPr>
        <p:spPr>
          <a:xfrm>
            <a:off x="4450080" y="289156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C7B60B14-5268-49FA-BA55-550CC5E243CD}"/>
              </a:ext>
            </a:extLst>
          </p:cNvPr>
          <p:cNvSpPr/>
          <p:nvPr/>
        </p:nvSpPr>
        <p:spPr>
          <a:xfrm>
            <a:off x="4450080" y="409754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D3553159-08F0-4656-A817-EBA6D5679C11}"/>
              </a:ext>
            </a:extLst>
          </p:cNvPr>
          <p:cNvSpPr/>
          <p:nvPr/>
        </p:nvSpPr>
        <p:spPr>
          <a:xfrm>
            <a:off x="5876544" y="168446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4392DEDA-0F4A-45A5-8B6B-FAE63D60BEAE}"/>
              </a:ext>
            </a:extLst>
          </p:cNvPr>
          <p:cNvSpPr/>
          <p:nvPr/>
        </p:nvSpPr>
        <p:spPr>
          <a:xfrm>
            <a:off x="5876544" y="288950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E7F6B1-A1A7-4044-B198-2C0431D59240}"/>
              </a:ext>
            </a:extLst>
          </p:cNvPr>
          <p:cNvSpPr/>
          <p:nvPr/>
        </p:nvSpPr>
        <p:spPr>
          <a:xfrm>
            <a:off x="5876544" y="409754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AB00A1DF-F600-4A8D-B1F9-75AA177AC651}"/>
              </a:ext>
            </a:extLst>
          </p:cNvPr>
          <p:cNvSpPr/>
          <p:nvPr/>
        </p:nvSpPr>
        <p:spPr>
          <a:xfrm>
            <a:off x="7303008" y="168446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7A13C547-2F02-43B9-9C0D-6B0A48402F89}"/>
              </a:ext>
            </a:extLst>
          </p:cNvPr>
          <p:cNvSpPr/>
          <p:nvPr/>
        </p:nvSpPr>
        <p:spPr>
          <a:xfrm>
            <a:off x="7303008" y="288950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a:extLst>
              <a:ext uri="{FF2B5EF4-FFF2-40B4-BE49-F238E27FC236}">
                <a16:creationId xmlns:a16="http://schemas.microsoft.com/office/drawing/2014/main" id="{59833A91-51FC-4790-9DEB-9A3E1558CE3D}"/>
              </a:ext>
            </a:extLst>
          </p:cNvPr>
          <p:cNvSpPr/>
          <p:nvPr/>
        </p:nvSpPr>
        <p:spPr>
          <a:xfrm>
            <a:off x="7303008" y="409754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7026FBE-1E50-4931-86C3-E992CE539C57}"/>
              </a:ext>
            </a:extLst>
          </p:cNvPr>
          <p:cNvSpPr/>
          <p:nvPr/>
        </p:nvSpPr>
        <p:spPr>
          <a:xfrm>
            <a:off x="1597152" y="1684465"/>
            <a:ext cx="7412736" cy="1085088"/>
          </a:xfrm>
          <a:prstGeom prst="rect">
            <a:avLst/>
          </a:prstGeom>
          <a:solidFill>
            <a:srgbClr val="D4D3D3">
              <a:alpha val="3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a:solidFill>
                  <a:schemeClr val="tx1"/>
                </a:solidFill>
              </a:rPr>
              <a:t>  row</a:t>
            </a:r>
          </a:p>
        </p:txBody>
      </p:sp>
    </p:spTree>
    <p:extLst>
      <p:ext uri="{BB962C8B-B14F-4D97-AF65-F5344CB8AC3E}">
        <p14:creationId xmlns:p14="http://schemas.microsoft.com/office/powerpoint/2010/main" val="191876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8397357-95B1-45EB-9815-0883E6262491}"/>
              </a:ext>
            </a:extLst>
          </p:cNvPr>
          <p:cNvSpPr>
            <a:spLocks noGrp="1"/>
          </p:cNvSpPr>
          <p:nvPr>
            <p:ph type="sldNum" sz="quarter" idx="12"/>
          </p:nvPr>
        </p:nvSpPr>
        <p:spPr>
          <a:xfrm>
            <a:off x="8595360" y="6345350"/>
            <a:ext cx="2743200" cy="365125"/>
          </a:xfrm>
        </p:spPr>
        <p:txBody>
          <a:bodyPr/>
          <a:lstStyle/>
          <a:p>
            <a:fld id="{62F8B784-6BE8-4121-A5DD-184BF916DF1B}" type="slidenum">
              <a:rPr lang="de-DE" smtClean="0"/>
              <a:t>133</a:t>
            </a:fld>
            <a:endParaRPr lang="de-DE" dirty="0"/>
          </a:p>
        </p:txBody>
      </p:sp>
      <p:sp>
        <p:nvSpPr>
          <p:cNvPr id="3" name="Rechteck 2">
            <a:extLst>
              <a:ext uri="{FF2B5EF4-FFF2-40B4-BE49-F238E27FC236}">
                <a16:creationId xmlns:a16="http://schemas.microsoft.com/office/drawing/2014/main" id="{A2DAC238-B200-46F1-B48C-FA9C8456BAA8}"/>
              </a:ext>
            </a:extLst>
          </p:cNvPr>
          <p:cNvSpPr/>
          <p:nvPr/>
        </p:nvSpPr>
        <p:spPr>
          <a:xfrm>
            <a:off x="3194304" y="1743456"/>
            <a:ext cx="5852160" cy="3742944"/>
          </a:xfrm>
          <a:prstGeom prst="rect">
            <a:avLst/>
          </a:prstGeom>
          <a:solidFill>
            <a:srgbClr val="294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a:extLst>
              <a:ext uri="{FF2B5EF4-FFF2-40B4-BE49-F238E27FC236}">
                <a16:creationId xmlns:a16="http://schemas.microsoft.com/office/drawing/2014/main" id="{C44433DD-1DF0-4AFF-9E50-FC52187ADF98}"/>
              </a:ext>
            </a:extLst>
          </p:cNvPr>
          <p:cNvSpPr/>
          <p:nvPr/>
        </p:nvSpPr>
        <p:spPr>
          <a:xfrm>
            <a:off x="3328416" y="186734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F945DE89-8A53-475A-A9E5-F998E6996B46}"/>
              </a:ext>
            </a:extLst>
          </p:cNvPr>
          <p:cNvSpPr/>
          <p:nvPr/>
        </p:nvSpPr>
        <p:spPr>
          <a:xfrm>
            <a:off x="3328416" y="307444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1DE66499-CB36-4CB3-8DBF-4321E755EAAD}"/>
              </a:ext>
            </a:extLst>
          </p:cNvPr>
          <p:cNvSpPr/>
          <p:nvPr/>
        </p:nvSpPr>
        <p:spPr>
          <a:xfrm>
            <a:off x="3328416" y="4281551"/>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400338BF-D4F0-4076-ADF7-673F01A60804}"/>
              </a:ext>
            </a:extLst>
          </p:cNvPr>
          <p:cNvSpPr/>
          <p:nvPr/>
        </p:nvSpPr>
        <p:spPr>
          <a:xfrm>
            <a:off x="4620768" y="804672"/>
            <a:ext cx="134112" cy="4937760"/>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4BF176A3-E7F6-4F11-9E07-96D7E92F6E85}"/>
              </a:ext>
            </a:extLst>
          </p:cNvPr>
          <p:cNvSpPr/>
          <p:nvPr/>
        </p:nvSpPr>
        <p:spPr>
          <a:xfrm>
            <a:off x="1901952" y="2960497"/>
            <a:ext cx="7412736" cy="119951"/>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a:extLst>
              <a:ext uri="{FF2B5EF4-FFF2-40B4-BE49-F238E27FC236}">
                <a16:creationId xmlns:a16="http://schemas.microsoft.com/office/drawing/2014/main" id="{083C1841-2197-4051-8BAB-30B267F7B81A}"/>
              </a:ext>
            </a:extLst>
          </p:cNvPr>
          <p:cNvSpPr/>
          <p:nvPr/>
        </p:nvSpPr>
        <p:spPr>
          <a:xfrm>
            <a:off x="4754880" y="186734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89CF51FB-497C-466B-B325-48F4B094CAED}"/>
              </a:ext>
            </a:extLst>
          </p:cNvPr>
          <p:cNvSpPr/>
          <p:nvPr/>
        </p:nvSpPr>
        <p:spPr>
          <a:xfrm>
            <a:off x="4754880" y="307444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C7B60B14-5268-49FA-BA55-550CC5E243CD}"/>
              </a:ext>
            </a:extLst>
          </p:cNvPr>
          <p:cNvSpPr/>
          <p:nvPr/>
        </p:nvSpPr>
        <p:spPr>
          <a:xfrm>
            <a:off x="4754880" y="428042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D3553159-08F0-4656-A817-EBA6D5679C11}"/>
              </a:ext>
            </a:extLst>
          </p:cNvPr>
          <p:cNvSpPr/>
          <p:nvPr/>
        </p:nvSpPr>
        <p:spPr>
          <a:xfrm>
            <a:off x="6181344" y="186734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4392DEDA-0F4A-45A5-8B6B-FAE63D60BEAE}"/>
              </a:ext>
            </a:extLst>
          </p:cNvPr>
          <p:cNvSpPr/>
          <p:nvPr/>
        </p:nvSpPr>
        <p:spPr>
          <a:xfrm>
            <a:off x="6181344" y="307238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E7F6B1-A1A7-4044-B198-2C0431D59240}"/>
              </a:ext>
            </a:extLst>
          </p:cNvPr>
          <p:cNvSpPr/>
          <p:nvPr/>
        </p:nvSpPr>
        <p:spPr>
          <a:xfrm>
            <a:off x="6181344" y="428042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AB00A1DF-F600-4A8D-B1F9-75AA177AC651}"/>
              </a:ext>
            </a:extLst>
          </p:cNvPr>
          <p:cNvSpPr/>
          <p:nvPr/>
        </p:nvSpPr>
        <p:spPr>
          <a:xfrm>
            <a:off x="7607808" y="186734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7A13C547-2F02-43B9-9C0D-6B0A48402F89}"/>
              </a:ext>
            </a:extLst>
          </p:cNvPr>
          <p:cNvSpPr/>
          <p:nvPr/>
        </p:nvSpPr>
        <p:spPr>
          <a:xfrm>
            <a:off x="7607808" y="307238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a:extLst>
              <a:ext uri="{FF2B5EF4-FFF2-40B4-BE49-F238E27FC236}">
                <a16:creationId xmlns:a16="http://schemas.microsoft.com/office/drawing/2014/main" id="{59833A91-51FC-4790-9DEB-9A3E1558CE3D}"/>
              </a:ext>
            </a:extLst>
          </p:cNvPr>
          <p:cNvSpPr/>
          <p:nvPr/>
        </p:nvSpPr>
        <p:spPr>
          <a:xfrm>
            <a:off x="7607808" y="4280424"/>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Legende: Linie 20">
            <a:extLst>
              <a:ext uri="{FF2B5EF4-FFF2-40B4-BE49-F238E27FC236}">
                <a16:creationId xmlns:a16="http://schemas.microsoft.com/office/drawing/2014/main" id="{2AD05DD5-EF80-458D-83E7-5A2AF3296CD3}"/>
              </a:ext>
            </a:extLst>
          </p:cNvPr>
          <p:cNvSpPr/>
          <p:nvPr/>
        </p:nvSpPr>
        <p:spPr>
          <a:xfrm>
            <a:off x="5137404" y="727789"/>
            <a:ext cx="1944624" cy="438912"/>
          </a:xfrm>
          <a:prstGeom prst="borderCallout1">
            <a:avLst>
              <a:gd name="adj1" fmla="val 46528"/>
              <a:gd name="adj2" fmla="val -183"/>
              <a:gd name="adj3" fmla="val 104166"/>
              <a:gd name="adj4" fmla="val -21405"/>
            </a:avLst>
          </a:prstGeom>
          <a:noFill/>
          <a:ln w="38100">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column-gap</a:t>
            </a:r>
          </a:p>
        </p:txBody>
      </p:sp>
      <p:sp>
        <p:nvSpPr>
          <p:cNvPr id="23" name="Legende: Linie 22">
            <a:extLst>
              <a:ext uri="{FF2B5EF4-FFF2-40B4-BE49-F238E27FC236}">
                <a16:creationId xmlns:a16="http://schemas.microsoft.com/office/drawing/2014/main" id="{C4669AAC-F929-4767-8A18-2BB4AC17A1CF}"/>
              </a:ext>
            </a:extLst>
          </p:cNvPr>
          <p:cNvSpPr/>
          <p:nvPr/>
        </p:nvSpPr>
        <p:spPr>
          <a:xfrm>
            <a:off x="783336" y="3395472"/>
            <a:ext cx="1944624" cy="438912"/>
          </a:xfrm>
          <a:prstGeom prst="borderCallout1">
            <a:avLst>
              <a:gd name="adj1" fmla="val 2084"/>
              <a:gd name="adj2" fmla="val 62513"/>
              <a:gd name="adj3" fmla="val -79167"/>
              <a:gd name="adj4" fmla="val 84551"/>
            </a:avLst>
          </a:prstGeom>
          <a:noFill/>
          <a:ln w="38100">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row-gap</a:t>
            </a:r>
          </a:p>
        </p:txBody>
      </p:sp>
    </p:spTree>
    <p:extLst>
      <p:ext uri="{BB962C8B-B14F-4D97-AF65-F5344CB8AC3E}">
        <p14:creationId xmlns:p14="http://schemas.microsoft.com/office/powerpoint/2010/main" val="164037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8397357-95B1-45EB-9815-0883E6262491}"/>
              </a:ext>
            </a:extLst>
          </p:cNvPr>
          <p:cNvSpPr>
            <a:spLocks noGrp="1"/>
          </p:cNvSpPr>
          <p:nvPr>
            <p:ph type="sldNum" sz="quarter" idx="12"/>
          </p:nvPr>
        </p:nvSpPr>
        <p:spPr>
          <a:xfrm>
            <a:off x="8595360" y="6345350"/>
            <a:ext cx="2743200" cy="365125"/>
          </a:xfrm>
        </p:spPr>
        <p:txBody>
          <a:bodyPr/>
          <a:lstStyle/>
          <a:p>
            <a:fld id="{62F8B784-6BE8-4121-A5DD-184BF916DF1B}" type="slidenum">
              <a:rPr lang="de-DE" smtClean="0"/>
              <a:t>134</a:t>
            </a:fld>
            <a:endParaRPr lang="de-DE" dirty="0"/>
          </a:p>
        </p:txBody>
      </p:sp>
      <p:sp>
        <p:nvSpPr>
          <p:cNvPr id="3" name="Rechteck 2">
            <a:extLst>
              <a:ext uri="{FF2B5EF4-FFF2-40B4-BE49-F238E27FC236}">
                <a16:creationId xmlns:a16="http://schemas.microsoft.com/office/drawing/2014/main" id="{A2DAC238-B200-46F1-B48C-FA9C8456BAA8}"/>
              </a:ext>
            </a:extLst>
          </p:cNvPr>
          <p:cNvSpPr/>
          <p:nvPr/>
        </p:nvSpPr>
        <p:spPr>
          <a:xfrm>
            <a:off x="2609088" y="1251930"/>
            <a:ext cx="5852160" cy="3742944"/>
          </a:xfrm>
          <a:prstGeom prst="rect">
            <a:avLst/>
          </a:prstGeom>
          <a:solidFill>
            <a:srgbClr val="294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a:extLst>
              <a:ext uri="{FF2B5EF4-FFF2-40B4-BE49-F238E27FC236}">
                <a16:creationId xmlns:a16="http://schemas.microsoft.com/office/drawing/2014/main" id="{C44433DD-1DF0-4AFF-9E50-FC52187ADF98}"/>
              </a:ext>
            </a:extLst>
          </p:cNvPr>
          <p:cNvSpPr/>
          <p:nvPr/>
        </p:nvSpPr>
        <p:spPr>
          <a:xfrm>
            <a:off x="2743200" y="1375819"/>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F945DE89-8A53-475A-A9E5-F998E6996B46}"/>
              </a:ext>
            </a:extLst>
          </p:cNvPr>
          <p:cNvSpPr/>
          <p:nvPr/>
        </p:nvSpPr>
        <p:spPr>
          <a:xfrm>
            <a:off x="2743200" y="2582922"/>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1DE66499-CB36-4CB3-8DBF-4321E755EAAD}"/>
              </a:ext>
            </a:extLst>
          </p:cNvPr>
          <p:cNvSpPr/>
          <p:nvPr/>
        </p:nvSpPr>
        <p:spPr>
          <a:xfrm>
            <a:off x="2743200" y="3790025"/>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a:extLst>
              <a:ext uri="{FF2B5EF4-FFF2-40B4-BE49-F238E27FC236}">
                <a16:creationId xmlns:a16="http://schemas.microsoft.com/office/drawing/2014/main" id="{083C1841-2197-4051-8BAB-30B267F7B81A}"/>
              </a:ext>
            </a:extLst>
          </p:cNvPr>
          <p:cNvSpPr/>
          <p:nvPr/>
        </p:nvSpPr>
        <p:spPr>
          <a:xfrm>
            <a:off x="4169664" y="1375819"/>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89CF51FB-497C-466B-B325-48F4B094CAED}"/>
              </a:ext>
            </a:extLst>
          </p:cNvPr>
          <p:cNvSpPr/>
          <p:nvPr/>
        </p:nvSpPr>
        <p:spPr>
          <a:xfrm>
            <a:off x="4169664" y="2582922"/>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C7B60B14-5268-49FA-BA55-550CC5E243CD}"/>
              </a:ext>
            </a:extLst>
          </p:cNvPr>
          <p:cNvSpPr/>
          <p:nvPr/>
        </p:nvSpPr>
        <p:spPr>
          <a:xfrm>
            <a:off x="4169664" y="378889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D3553159-08F0-4656-A817-EBA6D5679C11}"/>
              </a:ext>
            </a:extLst>
          </p:cNvPr>
          <p:cNvSpPr/>
          <p:nvPr/>
        </p:nvSpPr>
        <p:spPr>
          <a:xfrm>
            <a:off x="5596128" y="1375819"/>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4392DEDA-0F4A-45A5-8B6B-FAE63D60BEAE}"/>
              </a:ext>
            </a:extLst>
          </p:cNvPr>
          <p:cNvSpPr/>
          <p:nvPr/>
        </p:nvSpPr>
        <p:spPr>
          <a:xfrm>
            <a:off x="5596128" y="258085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E7F6B1-A1A7-4044-B198-2C0431D59240}"/>
              </a:ext>
            </a:extLst>
          </p:cNvPr>
          <p:cNvSpPr/>
          <p:nvPr/>
        </p:nvSpPr>
        <p:spPr>
          <a:xfrm>
            <a:off x="5596128" y="378889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AB00A1DF-F600-4A8D-B1F9-75AA177AC651}"/>
              </a:ext>
            </a:extLst>
          </p:cNvPr>
          <p:cNvSpPr/>
          <p:nvPr/>
        </p:nvSpPr>
        <p:spPr>
          <a:xfrm>
            <a:off x="7022592" y="1375819"/>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7A13C547-2F02-43B9-9C0D-6B0A48402F89}"/>
              </a:ext>
            </a:extLst>
          </p:cNvPr>
          <p:cNvSpPr/>
          <p:nvPr/>
        </p:nvSpPr>
        <p:spPr>
          <a:xfrm>
            <a:off x="7022592" y="258085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a:extLst>
              <a:ext uri="{FF2B5EF4-FFF2-40B4-BE49-F238E27FC236}">
                <a16:creationId xmlns:a16="http://schemas.microsoft.com/office/drawing/2014/main" id="{59833A91-51FC-4790-9DEB-9A3E1558CE3D}"/>
              </a:ext>
            </a:extLst>
          </p:cNvPr>
          <p:cNvSpPr/>
          <p:nvPr/>
        </p:nvSpPr>
        <p:spPr>
          <a:xfrm>
            <a:off x="7022592" y="3788898"/>
            <a:ext cx="1292352" cy="108508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Legende: mit Linie mit Akzentuierungsbalken 23">
            <a:extLst>
              <a:ext uri="{FF2B5EF4-FFF2-40B4-BE49-F238E27FC236}">
                <a16:creationId xmlns:a16="http://schemas.microsoft.com/office/drawing/2014/main" id="{C9E13FEA-45C9-447E-9136-54D8A7002087}"/>
              </a:ext>
            </a:extLst>
          </p:cNvPr>
          <p:cNvSpPr/>
          <p:nvPr/>
        </p:nvSpPr>
        <p:spPr>
          <a:xfrm>
            <a:off x="9203436" y="1251930"/>
            <a:ext cx="391668" cy="45719"/>
          </a:xfrm>
          <a:prstGeom prst="accentCallout1">
            <a:avLst>
              <a:gd name="adj1" fmla="val 72084"/>
              <a:gd name="adj2" fmla="val -8333"/>
              <a:gd name="adj3" fmla="val 85833"/>
              <a:gd name="adj4" fmla="val -1753508"/>
            </a:avLst>
          </a:prstGeom>
          <a:noFill/>
          <a:ln w="3810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1</a:t>
            </a:r>
          </a:p>
        </p:txBody>
      </p:sp>
      <p:sp>
        <p:nvSpPr>
          <p:cNvPr id="25" name="Legende: mit Linie mit Akzentuierungsbalken 24">
            <a:extLst>
              <a:ext uri="{FF2B5EF4-FFF2-40B4-BE49-F238E27FC236}">
                <a16:creationId xmlns:a16="http://schemas.microsoft.com/office/drawing/2014/main" id="{76F94BC5-D39F-4F49-951E-279E3AE23936}"/>
              </a:ext>
            </a:extLst>
          </p:cNvPr>
          <p:cNvSpPr/>
          <p:nvPr/>
        </p:nvSpPr>
        <p:spPr>
          <a:xfrm>
            <a:off x="9195816" y="2483227"/>
            <a:ext cx="391668" cy="45719"/>
          </a:xfrm>
          <a:prstGeom prst="accentCallout1">
            <a:avLst>
              <a:gd name="adj1" fmla="val 72084"/>
              <a:gd name="adj2" fmla="val -8333"/>
              <a:gd name="adj3" fmla="val 85833"/>
              <a:gd name="adj4" fmla="val -1753508"/>
            </a:avLst>
          </a:prstGeom>
          <a:noFill/>
          <a:ln w="3810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2</a:t>
            </a:r>
          </a:p>
        </p:txBody>
      </p:sp>
      <p:sp>
        <p:nvSpPr>
          <p:cNvPr id="26" name="Legende: mit Linie mit Akzentuierungsbalken 25">
            <a:extLst>
              <a:ext uri="{FF2B5EF4-FFF2-40B4-BE49-F238E27FC236}">
                <a16:creationId xmlns:a16="http://schemas.microsoft.com/office/drawing/2014/main" id="{45784A66-9F29-44C6-886B-84C7CA0AF57C}"/>
              </a:ext>
            </a:extLst>
          </p:cNvPr>
          <p:cNvSpPr/>
          <p:nvPr/>
        </p:nvSpPr>
        <p:spPr>
          <a:xfrm>
            <a:off x="9195816" y="3691664"/>
            <a:ext cx="391668" cy="45719"/>
          </a:xfrm>
          <a:prstGeom prst="accentCallout1">
            <a:avLst>
              <a:gd name="adj1" fmla="val 72084"/>
              <a:gd name="adj2" fmla="val -8333"/>
              <a:gd name="adj3" fmla="val 85833"/>
              <a:gd name="adj4" fmla="val -1753508"/>
            </a:avLst>
          </a:prstGeom>
          <a:noFill/>
          <a:ln w="3810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3</a:t>
            </a:r>
          </a:p>
        </p:txBody>
      </p:sp>
      <p:sp>
        <p:nvSpPr>
          <p:cNvPr id="27" name="Legende: mit Linie mit Akzentuierungsbalken 26">
            <a:extLst>
              <a:ext uri="{FF2B5EF4-FFF2-40B4-BE49-F238E27FC236}">
                <a16:creationId xmlns:a16="http://schemas.microsoft.com/office/drawing/2014/main" id="{2D963376-50FE-4ED2-8219-61F2A666715A}"/>
              </a:ext>
            </a:extLst>
          </p:cNvPr>
          <p:cNvSpPr/>
          <p:nvPr/>
        </p:nvSpPr>
        <p:spPr>
          <a:xfrm>
            <a:off x="9186672" y="4900101"/>
            <a:ext cx="391668" cy="45719"/>
          </a:xfrm>
          <a:prstGeom prst="accentCallout1">
            <a:avLst>
              <a:gd name="adj1" fmla="val 72084"/>
              <a:gd name="adj2" fmla="val -8333"/>
              <a:gd name="adj3" fmla="val 85833"/>
              <a:gd name="adj4" fmla="val -1753508"/>
            </a:avLst>
          </a:prstGeom>
          <a:noFill/>
          <a:ln w="3810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4</a:t>
            </a:r>
          </a:p>
        </p:txBody>
      </p:sp>
      <p:sp>
        <p:nvSpPr>
          <p:cNvPr id="28" name="Textfeld 27">
            <a:extLst>
              <a:ext uri="{FF2B5EF4-FFF2-40B4-BE49-F238E27FC236}">
                <a16:creationId xmlns:a16="http://schemas.microsoft.com/office/drawing/2014/main" id="{6E7EB856-1160-42C1-9F5E-C31273B70971}"/>
              </a:ext>
            </a:extLst>
          </p:cNvPr>
          <p:cNvSpPr txBox="1"/>
          <p:nvPr/>
        </p:nvSpPr>
        <p:spPr>
          <a:xfrm rot="16200000">
            <a:off x="9336024" y="2820011"/>
            <a:ext cx="1371600" cy="461665"/>
          </a:xfrm>
          <a:prstGeom prst="rect">
            <a:avLst/>
          </a:prstGeom>
          <a:noFill/>
        </p:spPr>
        <p:txBody>
          <a:bodyPr wrap="square" rtlCol="0">
            <a:spAutoFit/>
          </a:bodyPr>
          <a:lstStyle/>
          <a:p>
            <a:r>
              <a:rPr lang="de-DE" sz="2400" dirty="0">
                <a:solidFill>
                  <a:srgbClr val="294778"/>
                </a:solidFill>
              </a:rPr>
              <a:t>row lines</a:t>
            </a:r>
          </a:p>
        </p:txBody>
      </p:sp>
      <p:sp>
        <p:nvSpPr>
          <p:cNvPr id="29" name="Legende: mit Linie mit Akzentuierungsbalken 28">
            <a:extLst>
              <a:ext uri="{FF2B5EF4-FFF2-40B4-BE49-F238E27FC236}">
                <a16:creationId xmlns:a16="http://schemas.microsoft.com/office/drawing/2014/main" id="{9F0FDB8A-370E-449A-B9FA-B256CCCA5BBE}"/>
              </a:ext>
            </a:extLst>
          </p:cNvPr>
          <p:cNvSpPr/>
          <p:nvPr/>
        </p:nvSpPr>
        <p:spPr>
          <a:xfrm rot="5400000">
            <a:off x="2468117" y="5793197"/>
            <a:ext cx="391668" cy="45719"/>
          </a:xfrm>
          <a:prstGeom prst="accentCallout1">
            <a:avLst>
              <a:gd name="adj1" fmla="val 72084"/>
              <a:gd name="adj2" fmla="val -8333"/>
              <a:gd name="adj3" fmla="val 32468"/>
              <a:gd name="adj4" fmla="val -1238462"/>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2400" dirty="0">
                <a:solidFill>
                  <a:srgbClr val="294778"/>
                </a:solidFill>
              </a:rPr>
              <a:t>1</a:t>
            </a:r>
          </a:p>
        </p:txBody>
      </p:sp>
      <p:sp>
        <p:nvSpPr>
          <p:cNvPr id="30" name="Legende: mit Linie mit Akzentuierungsbalken 29">
            <a:extLst>
              <a:ext uri="{FF2B5EF4-FFF2-40B4-BE49-F238E27FC236}">
                <a16:creationId xmlns:a16="http://schemas.microsoft.com/office/drawing/2014/main" id="{C0151C6A-41C2-4A81-82F4-905CCCFB27E3}"/>
              </a:ext>
            </a:extLst>
          </p:cNvPr>
          <p:cNvSpPr/>
          <p:nvPr/>
        </p:nvSpPr>
        <p:spPr>
          <a:xfrm rot="5400000">
            <a:off x="3906773" y="5789418"/>
            <a:ext cx="391668" cy="45719"/>
          </a:xfrm>
          <a:prstGeom prst="accentCallout1">
            <a:avLst>
              <a:gd name="adj1" fmla="val 72084"/>
              <a:gd name="adj2" fmla="val -8333"/>
              <a:gd name="adj3" fmla="val 32485"/>
              <a:gd name="adj4" fmla="val -1196309"/>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2400" dirty="0">
                <a:solidFill>
                  <a:srgbClr val="294778"/>
                </a:solidFill>
              </a:rPr>
              <a:t>2</a:t>
            </a:r>
          </a:p>
        </p:txBody>
      </p:sp>
      <p:sp>
        <p:nvSpPr>
          <p:cNvPr id="31" name="Legende: mit Linie mit Akzentuierungsbalken 30">
            <a:extLst>
              <a:ext uri="{FF2B5EF4-FFF2-40B4-BE49-F238E27FC236}">
                <a16:creationId xmlns:a16="http://schemas.microsoft.com/office/drawing/2014/main" id="{2AB58D19-26EB-49A6-A265-92E9076166E5}"/>
              </a:ext>
            </a:extLst>
          </p:cNvPr>
          <p:cNvSpPr/>
          <p:nvPr/>
        </p:nvSpPr>
        <p:spPr>
          <a:xfrm rot="5400000">
            <a:off x="5322569" y="5789514"/>
            <a:ext cx="391668" cy="45719"/>
          </a:xfrm>
          <a:prstGeom prst="accentCallout1">
            <a:avLst>
              <a:gd name="adj1" fmla="val 72084"/>
              <a:gd name="adj2" fmla="val -8333"/>
              <a:gd name="adj3" fmla="val 32485"/>
              <a:gd name="adj4" fmla="val -1196309"/>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2400" dirty="0">
                <a:solidFill>
                  <a:srgbClr val="294778"/>
                </a:solidFill>
              </a:rPr>
              <a:t>3</a:t>
            </a:r>
          </a:p>
        </p:txBody>
      </p:sp>
      <p:sp>
        <p:nvSpPr>
          <p:cNvPr id="32" name="Legende: mit Linie mit Akzentuierungsbalken 31">
            <a:extLst>
              <a:ext uri="{FF2B5EF4-FFF2-40B4-BE49-F238E27FC236}">
                <a16:creationId xmlns:a16="http://schemas.microsoft.com/office/drawing/2014/main" id="{3D560A2C-89AE-42FB-A0E3-E86AD6DE7B57}"/>
              </a:ext>
            </a:extLst>
          </p:cNvPr>
          <p:cNvSpPr/>
          <p:nvPr/>
        </p:nvSpPr>
        <p:spPr>
          <a:xfrm rot="5400000">
            <a:off x="6749031" y="5789419"/>
            <a:ext cx="391668" cy="45719"/>
          </a:xfrm>
          <a:prstGeom prst="accentCallout1">
            <a:avLst>
              <a:gd name="adj1" fmla="val 72084"/>
              <a:gd name="adj2" fmla="val -8333"/>
              <a:gd name="adj3" fmla="val 32485"/>
              <a:gd name="adj4" fmla="val -1196309"/>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2400" dirty="0">
                <a:solidFill>
                  <a:srgbClr val="294778"/>
                </a:solidFill>
              </a:rPr>
              <a:t>4</a:t>
            </a:r>
          </a:p>
        </p:txBody>
      </p:sp>
      <p:sp>
        <p:nvSpPr>
          <p:cNvPr id="33" name="Legende: mit Linie mit Akzentuierungsbalken 32">
            <a:extLst>
              <a:ext uri="{FF2B5EF4-FFF2-40B4-BE49-F238E27FC236}">
                <a16:creationId xmlns:a16="http://schemas.microsoft.com/office/drawing/2014/main" id="{BFC84BC3-4A10-4D9A-9B9A-033C701D0672}"/>
              </a:ext>
            </a:extLst>
          </p:cNvPr>
          <p:cNvSpPr/>
          <p:nvPr/>
        </p:nvSpPr>
        <p:spPr>
          <a:xfrm rot="5400000">
            <a:off x="8175492" y="5789419"/>
            <a:ext cx="391668" cy="45719"/>
          </a:xfrm>
          <a:prstGeom prst="accentCallout1">
            <a:avLst>
              <a:gd name="adj1" fmla="val 72084"/>
              <a:gd name="adj2" fmla="val -8333"/>
              <a:gd name="adj3" fmla="val 32485"/>
              <a:gd name="adj4" fmla="val -1196309"/>
            </a:avLst>
          </a:prstGeom>
          <a:noFill/>
          <a:ln w="38100">
            <a:solidFill>
              <a:srgbClr val="D4D3D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sz="2400" dirty="0">
                <a:solidFill>
                  <a:srgbClr val="294778"/>
                </a:solidFill>
              </a:rPr>
              <a:t>5</a:t>
            </a:r>
          </a:p>
        </p:txBody>
      </p:sp>
      <p:sp>
        <p:nvSpPr>
          <p:cNvPr id="34" name="Textfeld 33">
            <a:extLst>
              <a:ext uri="{FF2B5EF4-FFF2-40B4-BE49-F238E27FC236}">
                <a16:creationId xmlns:a16="http://schemas.microsoft.com/office/drawing/2014/main" id="{65A6DA09-0FC8-42C3-AB80-9A58B3EE9BB1}"/>
              </a:ext>
            </a:extLst>
          </p:cNvPr>
          <p:cNvSpPr txBox="1"/>
          <p:nvPr/>
        </p:nvSpPr>
        <p:spPr>
          <a:xfrm>
            <a:off x="4620771" y="6001980"/>
            <a:ext cx="1795263" cy="461665"/>
          </a:xfrm>
          <a:prstGeom prst="rect">
            <a:avLst/>
          </a:prstGeom>
          <a:noFill/>
        </p:spPr>
        <p:txBody>
          <a:bodyPr wrap="square" rtlCol="0">
            <a:spAutoFit/>
          </a:bodyPr>
          <a:lstStyle/>
          <a:p>
            <a:r>
              <a:rPr lang="de-DE" sz="2400" dirty="0">
                <a:solidFill>
                  <a:srgbClr val="294778"/>
                </a:solidFill>
              </a:rPr>
              <a:t>column lines</a:t>
            </a:r>
          </a:p>
        </p:txBody>
      </p:sp>
    </p:spTree>
    <p:extLst>
      <p:ext uri="{BB962C8B-B14F-4D97-AF65-F5344CB8AC3E}">
        <p14:creationId xmlns:p14="http://schemas.microsoft.com/office/powerpoint/2010/main" val="346444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7F93E-118C-47D2-8E8C-8846F61A5718}"/>
              </a:ext>
            </a:extLst>
          </p:cNvPr>
          <p:cNvSpPr>
            <a:spLocks noGrp="1"/>
          </p:cNvSpPr>
          <p:nvPr>
            <p:ph type="title"/>
          </p:nvPr>
        </p:nvSpPr>
        <p:spPr/>
        <p:txBody>
          <a:bodyPr/>
          <a:lstStyle/>
          <a:p>
            <a:r>
              <a:rPr lang="de-DE" dirty="0"/>
              <a:t>Erstellen eines Grid-Layouts</a:t>
            </a:r>
          </a:p>
        </p:txBody>
      </p:sp>
      <p:sp>
        <p:nvSpPr>
          <p:cNvPr id="3" name="Inhaltsplatzhalter 2">
            <a:extLst>
              <a:ext uri="{FF2B5EF4-FFF2-40B4-BE49-F238E27FC236}">
                <a16:creationId xmlns:a16="http://schemas.microsoft.com/office/drawing/2014/main" id="{32D9E671-CCD5-4B58-B443-05BA13BBBB06}"/>
              </a:ext>
            </a:extLst>
          </p:cNvPr>
          <p:cNvSpPr>
            <a:spLocks noGrp="1"/>
          </p:cNvSpPr>
          <p:nvPr>
            <p:ph idx="1"/>
          </p:nvPr>
        </p:nvSpPr>
        <p:spPr>
          <a:xfrm>
            <a:off x="838200" y="1690688"/>
            <a:ext cx="4477512" cy="4665662"/>
          </a:xfrm>
        </p:spPr>
        <p:txBody>
          <a:bodyPr>
            <a:normAutofit fontScale="25000" lnSpcReduction="20000"/>
          </a:bodyPr>
          <a:lstStyle/>
          <a:p>
            <a:pPr marL="0" indent="0">
              <a:lnSpc>
                <a:spcPct val="120000"/>
              </a:lnSpc>
              <a:buNone/>
            </a:pPr>
            <a:r>
              <a:rPr lang="de-DE" sz="7400" dirty="0">
                <a:solidFill>
                  <a:srgbClr val="EE8033"/>
                </a:solidFill>
              </a:rPr>
              <a:t>.gridContainer </a:t>
            </a:r>
            <a:r>
              <a:rPr lang="de-DE" sz="7400" dirty="0"/>
              <a:t>{</a:t>
            </a:r>
          </a:p>
          <a:p>
            <a:pPr marL="0" indent="0">
              <a:lnSpc>
                <a:spcPct val="120000"/>
              </a:lnSpc>
              <a:buNone/>
            </a:pPr>
            <a:r>
              <a:rPr lang="de-DE" sz="7400" dirty="0"/>
              <a:t>	</a:t>
            </a:r>
            <a:r>
              <a:rPr lang="de-DE" sz="7400" dirty="0">
                <a:solidFill>
                  <a:srgbClr val="294778"/>
                </a:solidFill>
              </a:rPr>
              <a:t>display: </a:t>
            </a:r>
            <a:r>
              <a:rPr lang="de-DE" sz="7400" dirty="0">
                <a:solidFill>
                  <a:srgbClr val="33CC33"/>
                </a:solidFill>
              </a:rPr>
              <a:t>grid;</a:t>
            </a:r>
          </a:p>
          <a:p>
            <a:pPr marL="0" indent="0">
              <a:lnSpc>
                <a:spcPct val="120000"/>
              </a:lnSpc>
              <a:buNone/>
            </a:pPr>
            <a:r>
              <a:rPr lang="de-DE" sz="7400" dirty="0"/>
              <a:t>	</a:t>
            </a:r>
            <a:r>
              <a:rPr lang="de-DE" sz="7400" dirty="0">
                <a:solidFill>
                  <a:srgbClr val="294778"/>
                </a:solidFill>
              </a:rPr>
              <a:t>grid-gap: </a:t>
            </a:r>
            <a:r>
              <a:rPr lang="de-DE" sz="7400" dirty="0">
                <a:solidFill>
                  <a:srgbClr val="33CC33"/>
                </a:solidFill>
              </a:rPr>
              <a:t>10px 5px;</a:t>
            </a:r>
          </a:p>
          <a:p>
            <a:pPr marL="0" indent="0">
              <a:lnSpc>
                <a:spcPct val="120000"/>
              </a:lnSpc>
              <a:buNone/>
            </a:pPr>
            <a:r>
              <a:rPr lang="de-DE" sz="7400" dirty="0"/>
              <a:t>  }</a:t>
            </a:r>
          </a:p>
          <a:p>
            <a:pPr marL="0" indent="0">
              <a:lnSpc>
                <a:spcPct val="120000"/>
              </a:lnSpc>
              <a:buNone/>
            </a:pPr>
            <a:endParaRPr lang="de-DE" sz="7400" dirty="0"/>
          </a:p>
          <a:p>
            <a:pPr marL="0" indent="0">
              <a:lnSpc>
                <a:spcPct val="120000"/>
              </a:lnSpc>
              <a:buNone/>
            </a:pPr>
            <a:r>
              <a:rPr lang="de-DE" sz="7400" dirty="0">
                <a:solidFill>
                  <a:srgbClr val="EE8033"/>
                </a:solidFill>
              </a:rPr>
              <a:t>.gridItem </a:t>
            </a:r>
            <a:r>
              <a:rPr lang="de-DE" sz="7400" dirty="0"/>
              <a:t>{</a:t>
            </a:r>
          </a:p>
          <a:p>
            <a:pPr marL="0" indent="0">
              <a:lnSpc>
                <a:spcPct val="120000"/>
              </a:lnSpc>
              <a:buNone/>
            </a:pPr>
            <a:r>
              <a:rPr lang="en-US" sz="7400" dirty="0"/>
              <a:t>	</a:t>
            </a:r>
            <a:r>
              <a:rPr lang="en-US" sz="7400" dirty="0">
                <a:solidFill>
                  <a:srgbClr val="294778"/>
                </a:solidFill>
              </a:rPr>
              <a:t>grid-column-start: </a:t>
            </a:r>
            <a:r>
              <a:rPr lang="en-US" sz="7400" dirty="0">
                <a:solidFill>
                  <a:srgbClr val="33CC33"/>
                </a:solidFill>
              </a:rPr>
              <a:t>1;</a:t>
            </a:r>
          </a:p>
          <a:p>
            <a:pPr marL="0" indent="0">
              <a:lnSpc>
                <a:spcPct val="120000"/>
              </a:lnSpc>
              <a:buNone/>
            </a:pPr>
            <a:r>
              <a:rPr lang="en-US" sz="7400" dirty="0"/>
              <a:t>	</a:t>
            </a:r>
            <a:r>
              <a:rPr lang="en-US" sz="7400" dirty="0">
                <a:solidFill>
                  <a:srgbClr val="294778"/>
                </a:solidFill>
              </a:rPr>
              <a:t>grid-column-end: </a:t>
            </a:r>
            <a:r>
              <a:rPr lang="en-US" sz="7400" dirty="0">
                <a:solidFill>
                  <a:srgbClr val="33CC33"/>
                </a:solidFill>
              </a:rPr>
              <a:t>3;</a:t>
            </a:r>
          </a:p>
          <a:p>
            <a:pPr marL="0" indent="0">
              <a:lnSpc>
                <a:spcPct val="120000"/>
              </a:lnSpc>
              <a:buNone/>
            </a:pPr>
            <a:r>
              <a:rPr lang="en-US" sz="7400" dirty="0"/>
              <a:t>	</a:t>
            </a:r>
            <a:r>
              <a:rPr lang="en-US" sz="7400" dirty="0">
                <a:solidFill>
                  <a:srgbClr val="294778"/>
                </a:solidFill>
              </a:rPr>
              <a:t>grid-row-start: </a:t>
            </a:r>
            <a:r>
              <a:rPr lang="en-US" sz="7400" dirty="0">
                <a:solidFill>
                  <a:srgbClr val="33CC33"/>
                </a:solidFill>
              </a:rPr>
              <a:t>1;</a:t>
            </a:r>
          </a:p>
          <a:p>
            <a:pPr marL="0" indent="0">
              <a:lnSpc>
                <a:spcPct val="120000"/>
              </a:lnSpc>
              <a:buNone/>
            </a:pPr>
            <a:r>
              <a:rPr lang="en-US" sz="7400" dirty="0"/>
              <a:t>	</a:t>
            </a:r>
            <a:r>
              <a:rPr lang="en-US" sz="7400" dirty="0">
                <a:solidFill>
                  <a:srgbClr val="294778"/>
                </a:solidFill>
              </a:rPr>
              <a:t>grid-row-end: </a:t>
            </a:r>
            <a:r>
              <a:rPr lang="en-US" sz="7400" dirty="0">
                <a:solidFill>
                  <a:srgbClr val="33CC33"/>
                </a:solidFill>
              </a:rPr>
              <a:t>2;</a:t>
            </a:r>
          </a:p>
          <a:p>
            <a:pPr marL="0" indent="0">
              <a:lnSpc>
                <a:spcPct val="120000"/>
              </a:lnSpc>
              <a:buNone/>
            </a:pPr>
            <a:r>
              <a:rPr lang="en-US" sz="7400" b="1" dirty="0"/>
              <a:t>  </a:t>
            </a:r>
            <a:r>
              <a:rPr lang="en-US" sz="7400" dirty="0"/>
              <a:t> }</a:t>
            </a:r>
          </a:p>
          <a:p>
            <a:pPr marL="0" indent="0">
              <a:buNone/>
            </a:pPr>
            <a:endParaRPr lang="de-DE" dirty="0"/>
          </a:p>
          <a:p>
            <a:pPr marL="0" indent="0">
              <a:buNone/>
            </a:pPr>
            <a:r>
              <a:rPr lang="de-DE" dirty="0"/>
              <a:t>	</a:t>
            </a:r>
          </a:p>
        </p:txBody>
      </p:sp>
      <p:sp>
        <p:nvSpPr>
          <p:cNvPr id="4" name="Foliennummernplatzhalter 3">
            <a:extLst>
              <a:ext uri="{FF2B5EF4-FFF2-40B4-BE49-F238E27FC236}">
                <a16:creationId xmlns:a16="http://schemas.microsoft.com/office/drawing/2014/main" id="{020D7C52-96E5-49DC-9092-06DDCA942C9F}"/>
              </a:ext>
            </a:extLst>
          </p:cNvPr>
          <p:cNvSpPr>
            <a:spLocks noGrp="1"/>
          </p:cNvSpPr>
          <p:nvPr>
            <p:ph type="sldNum" sz="quarter" idx="12"/>
          </p:nvPr>
        </p:nvSpPr>
        <p:spPr/>
        <p:txBody>
          <a:bodyPr/>
          <a:lstStyle/>
          <a:p>
            <a:fld id="{62F8B784-6BE8-4121-A5DD-184BF916DF1B}" type="slidenum">
              <a:rPr lang="de-DE" smtClean="0"/>
              <a:t>135</a:t>
            </a:fld>
            <a:endParaRPr lang="de-DE" dirty="0"/>
          </a:p>
        </p:txBody>
      </p:sp>
      <p:sp>
        <p:nvSpPr>
          <p:cNvPr id="5" name="Legende: Linie 4">
            <a:extLst>
              <a:ext uri="{FF2B5EF4-FFF2-40B4-BE49-F238E27FC236}">
                <a16:creationId xmlns:a16="http://schemas.microsoft.com/office/drawing/2014/main" id="{6D3D7046-06CE-4420-A2C2-1663EE5A3069}"/>
              </a:ext>
            </a:extLst>
          </p:cNvPr>
          <p:cNvSpPr/>
          <p:nvPr/>
        </p:nvSpPr>
        <p:spPr>
          <a:xfrm>
            <a:off x="6946392" y="1804670"/>
            <a:ext cx="3806952" cy="3681729"/>
          </a:xfrm>
          <a:prstGeom prst="borderCallout1">
            <a:avLst>
              <a:gd name="adj1" fmla="val 40606"/>
              <a:gd name="adj2" fmla="val 92"/>
              <a:gd name="adj3" fmla="val 16798"/>
              <a:gd name="adj4" fmla="val -87417"/>
            </a:avLst>
          </a:prstGeom>
          <a:noFill/>
          <a:ln w="38100">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rgbClr val="294778"/>
                </a:solidFill>
              </a:rPr>
              <a:t>Sowohl Grid-Container als auch die darin befindlichen Items brauchen ihr eigenes Styling.</a:t>
            </a:r>
          </a:p>
        </p:txBody>
      </p:sp>
      <p:cxnSp>
        <p:nvCxnSpPr>
          <p:cNvPr id="7" name="Gerader Verbinder 6">
            <a:extLst>
              <a:ext uri="{FF2B5EF4-FFF2-40B4-BE49-F238E27FC236}">
                <a16:creationId xmlns:a16="http://schemas.microsoft.com/office/drawing/2014/main" id="{77059F0D-9C76-4045-8FDA-31E7DD9C5133}"/>
              </a:ext>
            </a:extLst>
          </p:cNvPr>
          <p:cNvCxnSpPr/>
          <p:nvPr/>
        </p:nvCxnSpPr>
        <p:spPr>
          <a:xfrm flipV="1">
            <a:off x="4389120" y="4096512"/>
            <a:ext cx="2548128" cy="633984"/>
          </a:xfrm>
          <a:prstGeom prst="line">
            <a:avLst/>
          </a:prstGeom>
          <a:ln w="38100">
            <a:solidFill>
              <a:srgbClr val="2947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04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8CDDE-4F4F-4035-A030-7CE4DA314C09}"/>
              </a:ext>
            </a:extLst>
          </p:cNvPr>
          <p:cNvSpPr>
            <a:spLocks noGrp="1"/>
          </p:cNvSpPr>
          <p:nvPr>
            <p:ph type="title"/>
          </p:nvPr>
        </p:nvSpPr>
        <p:spPr/>
        <p:txBody>
          <a:bodyPr/>
          <a:lstStyle/>
          <a:p>
            <a:r>
              <a:rPr lang="de-DE" dirty="0"/>
              <a:t>Grid-Größendefinition</a:t>
            </a:r>
          </a:p>
        </p:txBody>
      </p:sp>
      <p:sp>
        <p:nvSpPr>
          <p:cNvPr id="3" name="Inhaltsplatzhalter 2">
            <a:extLst>
              <a:ext uri="{FF2B5EF4-FFF2-40B4-BE49-F238E27FC236}">
                <a16:creationId xmlns:a16="http://schemas.microsoft.com/office/drawing/2014/main" id="{A4C991D4-CBC1-49B0-8518-8F0E3796D76C}"/>
              </a:ext>
            </a:extLst>
          </p:cNvPr>
          <p:cNvSpPr>
            <a:spLocks noGrp="1"/>
          </p:cNvSpPr>
          <p:nvPr>
            <p:ph idx="1"/>
          </p:nvPr>
        </p:nvSpPr>
        <p:spPr>
          <a:xfrm>
            <a:off x="838200" y="1825625"/>
            <a:ext cx="10515600" cy="2380615"/>
          </a:xfrm>
        </p:spPr>
        <p:txBody>
          <a:bodyPr>
            <a:normAutofit fontScale="70000" lnSpcReduction="20000"/>
          </a:bodyPr>
          <a:lstStyle/>
          <a:p>
            <a:pPr marL="0" indent="0">
              <a:buNone/>
            </a:pPr>
            <a:r>
              <a:rPr lang="de-DE" sz="3200" dirty="0">
                <a:solidFill>
                  <a:srgbClr val="EE8033"/>
                </a:solidFill>
              </a:rPr>
              <a:t>.gridContainer </a:t>
            </a:r>
            <a:r>
              <a:rPr lang="de-DE" sz="3200" dirty="0"/>
              <a:t>{</a:t>
            </a:r>
          </a:p>
          <a:p>
            <a:pPr marL="0" indent="0">
              <a:buNone/>
            </a:pPr>
            <a:r>
              <a:rPr lang="de-DE" sz="3200" dirty="0"/>
              <a:t>	</a:t>
            </a:r>
            <a:r>
              <a:rPr lang="de-DE" sz="3200" dirty="0">
                <a:solidFill>
                  <a:srgbClr val="294778"/>
                </a:solidFill>
              </a:rPr>
              <a:t>grid-template-columns:</a:t>
            </a:r>
            <a:r>
              <a:rPr lang="de-DE" sz="3200" dirty="0"/>
              <a:t> </a:t>
            </a:r>
            <a:r>
              <a:rPr lang="de-DE" sz="3200" dirty="0">
                <a:solidFill>
                  <a:srgbClr val="33CC33"/>
                </a:solidFill>
              </a:rPr>
              <a:t>50px 70px auto 70px 50px;</a:t>
            </a:r>
          </a:p>
          <a:p>
            <a:pPr marL="0" indent="0">
              <a:buNone/>
            </a:pPr>
            <a:r>
              <a:rPr lang="de-DE" sz="3200" dirty="0"/>
              <a:t>	</a:t>
            </a:r>
            <a:r>
              <a:rPr lang="de-DE" sz="3200" dirty="0">
                <a:solidFill>
                  <a:srgbClr val="294778"/>
                </a:solidFill>
              </a:rPr>
              <a:t>grid-template-rows:</a:t>
            </a:r>
            <a:r>
              <a:rPr lang="de-DE" sz="3200" dirty="0"/>
              <a:t> </a:t>
            </a:r>
            <a:r>
              <a:rPr lang="de-DE" sz="3200" dirty="0">
                <a:solidFill>
                  <a:srgbClr val="33CC33"/>
                </a:solidFill>
              </a:rPr>
              <a:t>100px 30% auto;</a:t>
            </a:r>
          </a:p>
          <a:p>
            <a:pPr marL="0" indent="0">
              <a:buNone/>
            </a:pPr>
            <a:r>
              <a:rPr lang="de-DE" sz="3200" dirty="0"/>
              <a:t>   }</a:t>
            </a:r>
          </a:p>
        </p:txBody>
      </p:sp>
      <p:sp>
        <p:nvSpPr>
          <p:cNvPr id="4" name="Foliennummernplatzhalter 3">
            <a:extLst>
              <a:ext uri="{FF2B5EF4-FFF2-40B4-BE49-F238E27FC236}">
                <a16:creationId xmlns:a16="http://schemas.microsoft.com/office/drawing/2014/main" id="{11EB1EA2-2CAE-429A-95E6-031A565852E0}"/>
              </a:ext>
            </a:extLst>
          </p:cNvPr>
          <p:cNvSpPr>
            <a:spLocks noGrp="1"/>
          </p:cNvSpPr>
          <p:nvPr>
            <p:ph type="sldNum" sz="quarter" idx="12"/>
          </p:nvPr>
        </p:nvSpPr>
        <p:spPr/>
        <p:txBody>
          <a:bodyPr/>
          <a:lstStyle/>
          <a:p>
            <a:fld id="{62F8B784-6BE8-4121-A5DD-184BF916DF1B}" type="slidenum">
              <a:rPr lang="de-DE" smtClean="0"/>
              <a:t>136</a:t>
            </a:fld>
            <a:endParaRPr lang="de-DE" dirty="0"/>
          </a:p>
        </p:txBody>
      </p:sp>
      <p:graphicFrame>
        <p:nvGraphicFramePr>
          <p:cNvPr id="5" name="Tabelle 4">
            <a:extLst>
              <a:ext uri="{FF2B5EF4-FFF2-40B4-BE49-F238E27FC236}">
                <a16:creationId xmlns:a16="http://schemas.microsoft.com/office/drawing/2014/main" id="{C479334D-867B-4B4E-96B5-B54DB045CD24}"/>
              </a:ext>
            </a:extLst>
          </p:cNvPr>
          <p:cNvGraphicFramePr>
            <a:graphicFrameLocks noGrp="1"/>
          </p:cNvGraphicFramePr>
          <p:nvPr>
            <p:extLst/>
          </p:nvPr>
        </p:nvGraphicFramePr>
        <p:xfrm>
          <a:off x="3243072" y="3938016"/>
          <a:ext cx="5705855" cy="2560320"/>
        </p:xfrm>
        <a:graphic>
          <a:graphicData uri="http://schemas.openxmlformats.org/drawingml/2006/table">
            <a:tbl>
              <a:tblPr firstRow="1" bandRow="1">
                <a:tableStyleId>{5C22544A-7EE6-4342-B048-85BDC9FD1C3A}</a:tableStyleId>
              </a:tblPr>
              <a:tblGrid>
                <a:gridCol w="487680">
                  <a:extLst>
                    <a:ext uri="{9D8B030D-6E8A-4147-A177-3AD203B41FA5}">
                      <a16:colId xmlns:a16="http://schemas.microsoft.com/office/drawing/2014/main" val="668636688"/>
                    </a:ext>
                  </a:extLst>
                </a:gridCol>
                <a:gridCol w="646176">
                  <a:extLst>
                    <a:ext uri="{9D8B030D-6E8A-4147-A177-3AD203B41FA5}">
                      <a16:colId xmlns:a16="http://schemas.microsoft.com/office/drawing/2014/main" val="36270813"/>
                    </a:ext>
                  </a:extLst>
                </a:gridCol>
                <a:gridCol w="3438144">
                  <a:extLst>
                    <a:ext uri="{9D8B030D-6E8A-4147-A177-3AD203B41FA5}">
                      <a16:colId xmlns:a16="http://schemas.microsoft.com/office/drawing/2014/main" val="4174477124"/>
                    </a:ext>
                  </a:extLst>
                </a:gridCol>
                <a:gridCol w="658368">
                  <a:extLst>
                    <a:ext uri="{9D8B030D-6E8A-4147-A177-3AD203B41FA5}">
                      <a16:colId xmlns:a16="http://schemas.microsoft.com/office/drawing/2014/main" val="1347424530"/>
                    </a:ext>
                  </a:extLst>
                </a:gridCol>
                <a:gridCol w="475487">
                  <a:extLst>
                    <a:ext uri="{9D8B030D-6E8A-4147-A177-3AD203B41FA5}">
                      <a16:colId xmlns:a16="http://schemas.microsoft.com/office/drawing/2014/main" val="2901813187"/>
                    </a:ext>
                  </a:extLst>
                </a:gridCol>
              </a:tblGrid>
              <a:tr h="684704">
                <a:tc>
                  <a:txBody>
                    <a:bodyPr/>
                    <a:lstStyle/>
                    <a:p>
                      <a:pPr algn="ctr"/>
                      <a:endParaRPr lang="de-DE" b="1" dirty="0">
                        <a:solidFill>
                          <a:srgbClr val="EE8033"/>
                        </a:solidFill>
                      </a:endParaRP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endParaRPr lang="de-DE" b="1" dirty="0">
                        <a:solidFill>
                          <a:srgbClr val="EE8033"/>
                        </a:solidFill>
                      </a:endParaRP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endParaRPr lang="de-DE" b="1" dirty="0">
                        <a:solidFill>
                          <a:srgbClr val="EE8033"/>
                        </a:solidFill>
                      </a:endParaRP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endParaRPr lang="de-DE" b="1" dirty="0">
                        <a:solidFill>
                          <a:srgbClr val="EE8033"/>
                        </a:solidFill>
                      </a:endParaRP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endParaRPr lang="de-DE" b="1" dirty="0">
                        <a:solidFill>
                          <a:srgbClr val="EE8033"/>
                        </a:solidFill>
                      </a:endParaRP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extLst>
                  <a:ext uri="{0D108BD9-81ED-4DB2-BD59-A6C34878D82A}">
                    <a16:rowId xmlns:a16="http://schemas.microsoft.com/office/drawing/2014/main" val="921490312"/>
                  </a:ext>
                </a:extLst>
              </a:tr>
              <a:tr h="900259">
                <a:tc>
                  <a:txBody>
                    <a:bodyPr/>
                    <a:lstStyle/>
                    <a:p>
                      <a:pPr algn="ctr"/>
                      <a:r>
                        <a:rPr lang="de-DE" b="1" dirty="0">
                          <a:solidFill>
                            <a:srgbClr val="EE8033"/>
                          </a:solidFill>
                        </a:rPr>
                        <a:t>50</a:t>
                      </a: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r>
                        <a:rPr lang="de-DE" b="1" dirty="0">
                          <a:solidFill>
                            <a:srgbClr val="EE8033"/>
                          </a:solidFill>
                        </a:rPr>
                        <a:t>70</a:t>
                      </a: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r>
                        <a:rPr lang="de-DE" b="1" dirty="0">
                          <a:solidFill>
                            <a:srgbClr val="EE8033"/>
                          </a:solidFill>
                        </a:rPr>
                        <a:t>auto</a:t>
                      </a: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r>
                        <a:rPr lang="de-DE" b="1" dirty="0">
                          <a:solidFill>
                            <a:srgbClr val="EE8033"/>
                          </a:solidFill>
                        </a:rPr>
                        <a:t>70</a:t>
                      </a: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r>
                        <a:rPr lang="de-DE" b="1" dirty="0">
                          <a:solidFill>
                            <a:srgbClr val="EE8033"/>
                          </a:solidFill>
                        </a:rPr>
                        <a:t>50</a:t>
                      </a: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extLst>
                  <a:ext uri="{0D108BD9-81ED-4DB2-BD59-A6C34878D82A}">
                    <a16:rowId xmlns:a16="http://schemas.microsoft.com/office/drawing/2014/main" val="3341912568"/>
                  </a:ext>
                </a:extLst>
              </a:tr>
              <a:tr h="975357">
                <a:tc>
                  <a:txBody>
                    <a:bodyPr/>
                    <a:lstStyle/>
                    <a:p>
                      <a:pPr algn="ctr"/>
                      <a:endParaRPr lang="de-DE" b="1" dirty="0">
                        <a:solidFill>
                          <a:srgbClr val="EE8033"/>
                        </a:solidFill>
                      </a:endParaRP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endParaRPr lang="de-DE" b="1" dirty="0">
                        <a:solidFill>
                          <a:srgbClr val="EE8033"/>
                        </a:solidFill>
                      </a:endParaRP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endParaRPr lang="de-DE" b="1" dirty="0">
                        <a:solidFill>
                          <a:srgbClr val="EE8033"/>
                        </a:solidFill>
                      </a:endParaRP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endParaRPr lang="de-DE" b="1" dirty="0">
                        <a:solidFill>
                          <a:srgbClr val="EE8033"/>
                        </a:solidFill>
                      </a:endParaRP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tc>
                  <a:txBody>
                    <a:bodyPr/>
                    <a:lstStyle/>
                    <a:p>
                      <a:pPr algn="ctr"/>
                      <a:endParaRPr lang="de-DE" b="1" dirty="0">
                        <a:solidFill>
                          <a:srgbClr val="EE8033"/>
                        </a:solidFill>
                      </a:endParaRPr>
                    </a:p>
                  </a:txBody>
                  <a:tcPr anchor="ctr">
                    <a:lnL w="12700" cap="flat" cmpd="sng" algn="ctr">
                      <a:solidFill>
                        <a:srgbClr val="294778"/>
                      </a:solidFill>
                      <a:prstDash val="solid"/>
                      <a:round/>
                      <a:headEnd type="none" w="med" len="med"/>
                      <a:tailEnd type="none" w="med" len="med"/>
                    </a:lnL>
                    <a:lnR w="12700" cap="flat" cmpd="sng" algn="ctr">
                      <a:solidFill>
                        <a:srgbClr val="294778"/>
                      </a:solidFill>
                      <a:prstDash val="solid"/>
                      <a:round/>
                      <a:headEnd type="none" w="med" len="med"/>
                      <a:tailEnd type="none" w="med" len="med"/>
                    </a:lnR>
                    <a:lnT w="12700" cap="flat" cmpd="sng" algn="ctr">
                      <a:solidFill>
                        <a:srgbClr val="294778"/>
                      </a:solidFill>
                      <a:prstDash val="solid"/>
                      <a:round/>
                      <a:headEnd type="none" w="med" len="med"/>
                      <a:tailEnd type="none" w="med" len="med"/>
                    </a:lnT>
                    <a:lnB w="12700" cap="flat" cmpd="sng" algn="ctr">
                      <a:solidFill>
                        <a:srgbClr val="294778"/>
                      </a:solidFill>
                      <a:prstDash val="solid"/>
                      <a:round/>
                      <a:headEnd type="none" w="med" len="med"/>
                      <a:tailEnd type="none" w="med" len="med"/>
                    </a:lnB>
                    <a:noFill/>
                  </a:tcPr>
                </a:tc>
                <a:extLst>
                  <a:ext uri="{0D108BD9-81ED-4DB2-BD59-A6C34878D82A}">
                    <a16:rowId xmlns:a16="http://schemas.microsoft.com/office/drawing/2014/main" val="1834341076"/>
                  </a:ext>
                </a:extLst>
              </a:tr>
            </a:tbl>
          </a:graphicData>
        </a:graphic>
      </p:graphicFrame>
      <p:sp>
        <p:nvSpPr>
          <p:cNvPr id="6" name="Geschweifte Klammer rechts 5">
            <a:extLst>
              <a:ext uri="{FF2B5EF4-FFF2-40B4-BE49-F238E27FC236}">
                <a16:creationId xmlns:a16="http://schemas.microsoft.com/office/drawing/2014/main" id="{1A30ABE2-519B-49CB-B127-85AF1676E015}"/>
              </a:ext>
            </a:extLst>
          </p:cNvPr>
          <p:cNvSpPr/>
          <p:nvPr/>
        </p:nvSpPr>
        <p:spPr>
          <a:xfrm>
            <a:off x="9229340" y="4643785"/>
            <a:ext cx="451105" cy="813881"/>
          </a:xfrm>
          <a:prstGeom prst="rightBrace">
            <a:avLst/>
          </a:prstGeom>
          <a:ln>
            <a:solidFill>
              <a:srgbClr val="2947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Geschweifte Klammer rechts 6">
            <a:extLst>
              <a:ext uri="{FF2B5EF4-FFF2-40B4-BE49-F238E27FC236}">
                <a16:creationId xmlns:a16="http://schemas.microsoft.com/office/drawing/2014/main" id="{F56F3D12-DF06-466E-B941-D05728249017}"/>
              </a:ext>
            </a:extLst>
          </p:cNvPr>
          <p:cNvSpPr/>
          <p:nvPr/>
        </p:nvSpPr>
        <p:spPr>
          <a:xfrm>
            <a:off x="9235438" y="3938016"/>
            <a:ext cx="451105" cy="620968"/>
          </a:xfrm>
          <a:prstGeom prst="rightBrace">
            <a:avLst/>
          </a:prstGeom>
          <a:ln>
            <a:solidFill>
              <a:srgbClr val="2947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8" name="Geschweifte Klammer rechts 7">
            <a:extLst>
              <a:ext uri="{FF2B5EF4-FFF2-40B4-BE49-F238E27FC236}">
                <a16:creationId xmlns:a16="http://schemas.microsoft.com/office/drawing/2014/main" id="{92A96214-7BF9-4A28-BD17-0E39D5FB3EE8}"/>
              </a:ext>
            </a:extLst>
          </p:cNvPr>
          <p:cNvSpPr/>
          <p:nvPr/>
        </p:nvSpPr>
        <p:spPr>
          <a:xfrm>
            <a:off x="9229339" y="5542467"/>
            <a:ext cx="451105" cy="955869"/>
          </a:xfrm>
          <a:prstGeom prst="rightBrace">
            <a:avLst/>
          </a:prstGeom>
          <a:ln>
            <a:solidFill>
              <a:srgbClr val="2947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9" name="Textfeld 8">
            <a:extLst>
              <a:ext uri="{FF2B5EF4-FFF2-40B4-BE49-F238E27FC236}">
                <a16:creationId xmlns:a16="http://schemas.microsoft.com/office/drawing/2014/main" id="{4F9374C5-EED2-4961-BE19-FEC3E8956F57}"/>
              </a:ext>
            </a:extLst>
          </p:cNvPr>
          <p:cNvSpPr txBox="1"/>
          <p:nvPr/>
        </p:nvSpPr>
        <p:spPr>
          <a:xfrm>
            <a:off x="10008107" y="4017667"/>
            <a:ext cx="1024128" cy="461665"/>
          </a:xfrm>
          <a:prstGeom prst="rect">
            <a:avLst/>
          </a:prstGeom>
          <a:noFill/>
        </p:spPr>
        <p:txBody>
          <a:bodyPr wrap="square" rtlCol="0">
            <a:spAutoFit/>
          </a:bodyPr>
          <a:lstStyle/>
          <a:p>
            <a:r>
              <a:rPr lang="de-DE" sz="2400" dirty="0">
                <a:solidFill>
                  <a:srgbClr val="294778"/>
                </a:solidFill>
              </a:rPr>
              <a:t>100px</a:t>
            </a:r>
          </a:p>
        </p:txBody>
      </p:sp>
      <p:sp>
        <p:nvSpPr>
          <p:cNvPr id="10" name="Textfeld 9">
            <a:extLst>
              <a:ext uri="{FF2B5EF4-FFF2-40B4-BE49-F238E27FC236}">
                <a16:creationId xmlns:a16="http://schemas.microsoft.com/office/drawing/2014/main" id="{1DE9C2B5-0D59-4585-98D3-80A901A1441E}"/>
              </a:ext>
            </a:extLst>
          </p:cNvPr>
          <p:cNvSpPr txBox="1"/>
          <p:nvPr/>
        </p:nvSpPr>
        <p:spPr>
          <a:xfrm>
            <a:off x="10008107" y="4819629"/>
            <a:ext cx="1024128" cy="461665"/>
          </a:xfrm>
          <a:prstGeom prst="rect">
            <a:avLst/>
          </a:prstGeom>
          <a:noFill/>
        </p:spPr>
        <p:txBody>
          <a:bodyPr wrap="square" rtlCol="0">
            <a:spAutoFit/>
          </a:bodyPr>
          <a:lstStyle/>
          <a:p>
            <a:r>
              <a:rPr lang="de-DE" sz="2400" dirty="0">
                <a:solidFill>
                  <a:srgbClr val="294778"/>
                </a:solidFill>
              </a:rPr>
              <a:t>30%</a:t>
            </a:r>
          </a:p>
        </p:txBody>
      </p:sp>
      <p:sp>
        <p:nvSpPr>
          <p:cNvPr id="11" name="Textfeld 10">
            <a:extLst>
              <a:ext uri="{FF2B5EF4-FFF2-40B4-BE49-F238E27FC236}">
                <a16:creationId xmlns:a16="http://schemas.microsoft.com/office/drawing/2014/main" id="{1E4C60C4-28B3-4A56-A6B5-798B2B27FDE1}"/>
              </a:ext>
            </a:extLst>
          </p:cNvPr>
          <p:cNvSpPr txBox="1"/>
          <p:nvPr/>
        </p:nvSpPr>
        <p:spPr>
          <a:xfrm>
            <a:off x="10005058" y="5790903"/>
            <a:ext cx="1024128" cy="461665"/>
          </a:xfrm>
          <a:prstGeom prst="rect">
            <a:avLst/>
          </a:prstGeom>
          <a:noFill/>
        </p:spPr>
        <p:txBody>
          <a:bodyPr wrap="square" rtlCol="0">
            <a:spAutoFit/>
          </a:bodyPr>
          <a:lstStyle/>
          <a:p>
            <a:r>
              <a:rPr lang="de-DE" sz="2400" dirty="0">
                <a:solidFill>
                  <a:srgbClr val="294778"/>
                </a:solidFill>
              </a:rPr>
              <a:t>auto</a:t>
            </a:r>
          </a:p>
        </p:txBody>
      </p:sp>
      <p:cxnSp>
        <p:nvCxnSpPr>
          <p:cNvPr id="13" name="Gerade Verbindung mit Pfeil 12">
            <a:extLst>
              <a:ext uri="{FF2B5EF4-FFF2-40B4-BE49-F238E27FC236}">
                <a16:creationId xmlns:a16="http://schemas.microsoft.com/office/drawing/2014/main" id="{091168A1-2267-4738-8D86-0B7A3E1502D3}"/>
              </a:ext>
            </a:extLst>
          </p:cNvPr>
          <p:cNvCxnSpPr/>
          <p:nvPr/>
        </p:nvCxnSpPr>
        <p:spPr>
          <a:xfrm>
            <a:off x="3243072" y="5281294"/>
            <a:ext cx="438912" cy="0"/>
          </a:xfrm>
          <a:prstGeom prst="straightConnector1">
            <a:avLst/>
          </a:prstGeom>
          <a:ln>
            <a:solidFill>
              <a:srgbClr val="EE8033"/>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4" name="Gerade Verbindung mit Pfeil 13">
            <a:extLst>
              <a:ext uri="{FF2B5EF4-FFF2-40B4-BE49-F238E27FC236}">
                <a16:creationId xmlns:a16="http://schemas.microsoft.com/office/drawing/2014/main" id="{A2C3B27A-9CC2-4650-8710-61683BBAC699}"/>
              </a:ext>
            </a:extLst>
          </p:cNvPr>
          <p:cNvCxnSpPr>
            <a:cxnSpLocks/>
          </p:cNvCxnSpPr>
          <p:nvPr/>
        </p:nvCxnSpPr>
        <p:spPr>
          <a:xfrm>
            <a:off x="3767328" y="5281294"/>
            <a:ext cx="560832" cy="0"/>
          </a:xfrm>
          <a:prstGeom prst="straightConnector1">
            <a:avLst/>
          </a:prstGeom>
          <a:ln>
            <a:solidFill>
              <a:srgbClr val="EE8033"/>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7" name="Gerade Verbindung mit Pfeil 16">
            <a:extLst>
              <a:ext uri="{FF2B5EF4-FFF2-40B4-BE49-F238E27FC236}">
                <a16:creationId xmlns:a16="http://schemas.microsoft.com/office/drawing/2014/main" id="{8CE13D5D-6846-45D2-B742-15EEE677A93C}"/>
              </a:ext>
            </a:extLst>
          </p:cNvPr>
          <p:cNvCxnSpPr>
            <a:cxnSpLocks/>
          </p:cNvCxnSpPr>
          <p:nvPr/>
        </p:nvCxnSpPr>
        <p:spPr>
          <a:xfrm>
            <a:off x="7845552" y="5289548"/>
            <a:ext cx="560832" cy="0"/>
          </a:xfrm>
          <a:prstGeom prst="straightConnector1">
            <a:avLst/>
          </a:prstGeom>
          <a:ln>
            <a:solidFill>
              <a:srgbClr val="EE8033"/>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8" name="Gerade Verbindung mit Pfeil 17">
            <a:extLst>
              <a:ext uri="{FF2B5EF4-FFF2-40B4-BE49-F238E27FC236}">
                <a16:creationId xmlns:a16="http://schemas.microsoft.com/office/drawing/2014/main" id="{498E2071-A4FD-404B-963D-F2C8C709EC8A}"/>
              </a:ext>
            </a:extLst>
          </p:cNvPr>
          <p:cNvCxnSpPr/>
          <p:nvPr/>
        </p:nvCxnSpPr>
        <p:spPr>
          <a:xfrm>
            <a:off x="8510015" y="5289548"/>
            <a:ext cx="438912" cy="0"/>
          </a:xfrm>
          <a:prstGeom prst="straightConnector1">
            <a:avLst/>
          </a:prstGeom>
          <a:ln>
            <a:solidFill>
              <a:srgbClr val="EE8033"/>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9" name="Gerade Verbindung mit Pfeil 18">
            <a:extLst>
              <a:ext uri="{FF2B5EF4-FFF2-40B4-BE49-F238E27FC236}">
                <a16:creationId xmlns:a16="http://schemas.microsoft.com/office/drawing/2014/main" id="{1E97CA07-9CE9-451C-AFF7-B7E6319CF980}"/>
              </a:ext>
            </a:extLst>
          </p:cNvPr>
          <p:cNvCxnSpPr>
            <a:cxnSpLocks/>
          </p:cNvCxnSpPr>
          <p:nvPr/>
        </p:nvCxnSpPr>
        <p:spPr>
          <a:xfrm>
            <a:off x="4462272" y="5289548"/>
            <a:ext cx="3279649" cy="0"/>
          </a:xfrm>
          <a:prstGeom prst="straightConnector1">
            <a:avLst/>
          </a:prstGeom>
          <a:ln>
            <a:solidFill>
              <a:srgbClr val="EE8033"/>
            </a:solidFill>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0728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EBB85-C03D-43B0-A745-9D9AF7C2890A}"/>
              </a:ext>
            </a:extLst>
          </p:cNvPr>
          <p:cNvSpPr>
            <a:spLocks noGrp="1"/>
          </p:cNvSpPr>
          <p:nvPr>
            <p:ph type="title"/>
          </p:nvPr>
        </p:nvSpPr>
        <p:spPr/>
        <p:txBody>
          <a:bodyPr/>
          <a:lstStyle/>
          <a:p>
            <a:r>
              <a:rPr lang="de-DE" dirty="0"/>
              <a:t>Grid – </a:t>
            </a:r>
            <a:r>
              <a:rPr lang="de-DE" dirty="0" err="1"/>
              <a:t>dense</a:t>
            </a:r>
            <a:r>
              <a:rPr lang="de-DE" dirty="0"/>
              <a:t> </a:t>
            </a:r>
          </a:p>
        </p:txBody>
      </p:sp>
      <p:sp>
        <p:nvSpPr>
          <p:cNvPr id="3" name="Inhaltsplatzhalter 2">
            <a:extLst>
              <a:ext uri="{FF2B5EF4-FFF2-40B4-BE49-F238E27FC236}">
                <a16:creationId xmlns:a16="http://schemas.microsoft.com/office/drawing/2014/main" id="{113D2431-B3BB-4C0E-9CC4-A349535CD3E6}"/>
              </a:ext>
            </a:extLst>
          </p:cNvPr>
          <p:cNvSpPr>
            <a:spLocks noGrp="1"/>
          </p:cNvSpPr>
          <p:nvPr>
            <p:ph idx="1"/>
          </p:nvPr>
        </p:nvSpPr>
        <p:spPr/>
        <p:txBody>
          <a:bodyPr/>
          <a:lstStyle/>
          <a:p>
            <a:r>
              <a:rPr lang="de-DE" dirty="0">
                <a:hlinkClick r:id="rId2"/>
              </a:rPr>
              <a:t>https://codepen.io/fch/pen/vmqBpa</a:t>
            </a:r>
            <a:endParaRPr lang="de-DE" dirty="0"/>
          </a:p>
          <a:p>
            <a:r>
              <a:rPr lang="de-DE" dirty="0"/>
              <a:t>lassen sich damit alle Lücken entfernen?</a:t>
            </a:r>
          </a:p>
          <a:p>
            <a:r>
              <a:rPr lang="de-DE">
                <a:hlinkClick r:id="rId3"/>
              </a:rPr>
              <a:t>https://codepen.io/vadzim/pen/eENNaZ</a:t>
            </a:r>
            <a:r>
              <a:rPr lang="de-DE"/>
              <a:t> </a:t>
            </a:r>
            <a:endParaRPr lang="de-DE" dirty="0"/>
          </a:p>
        </p:txBody>
      </p:sp>
      <p:sp>
        <p:nvSpPr>
          <p:cNvPr id="4" name="Foliennummernplatzhalter 3">
            <a:extLst>
              <a:ext uri="{FF2B5EF4-FFF2-40B4-BE49-F238E27FC236}">
                <a16:creationId xmlns:a16="http://schemas.microsoft.com/office/drawing/2014/main" id="{4612C9A5-1CE0-4839-AF2A-8D93A0E748A7}"/>
              </a:ext>
            </a:extLst>
          </p:cNvPr>
          <p:cNvSpPr>
            <a:spLocks noGrp="1"/>
          </p:cNvSpPr>
          <p:nvPr>
            <p:ph type="sldNum" sz="quarter" idx="12"/>
          </p:nvPr>
        </p:nvSpPr>
        <p:spPr/>
        <p:txBody>
          <a:bodyPr/>
          <a:lstStyle/>
          <a:p>
            <a:fld id="{62F8B784-6BE8-4121-A5DD-184BF916DF1B}" type="slidenum">
              <a:rPr lang="de-DE" smtClean="0"/>
              <a:t>137</a:t>
            </a:fld>
            <a:endParaRPr lang="de-DE" dirty="0"/>
          </a:p>
        </p:txBody>
      </p:sp>
    </p:spTree>
    <p:extLst>
      <p:ext uri="{BB962C8B-B14F-4D97-AF65-F5344CB8AC3E}">
        <p14:creationId xmlns:p14="http://schemas.microsoft.com/office/powerpoint/2010/main" val="315585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DF3D9-FDBE-4C44-AD0B-092607770A83}"/>
              </a:ext>
            </a:extLst>
          </p:cNvPr>
          <p:cNvSpPr>
            <a:spLocks noGrp="1"/>
          </p:cNvSpPr>
          <p:nvPr>
            <p:ph type="title"/>
          </p:nvPr>
        </p:nvSpPr>
        <p:spPr/>
        <p:txBody>
          <a:bodyPr/>
          <a:lstStyle/>
          <a:p>
            <a:r>
              <a:rPr lang="de-DE" dirty="0"/>
              <a:t>Grid – Übung</a:t>
            </a:r>
          </a:p>
        </p:txBody>
      </p:sp>
      <p:sp>
        <p:nvSpPr>
          <p:cNvPr id="3" name="Inhaltsplatzhalter 2">
            <a:extLst>
              <a:ext uri="{FF2B5EF4-FFF2-40B4-BE49-F238E27FC236}">
                <a16:creationId xmlns:a16="http://schemas.microsoft.com/office/drawing/2014/main" id="{FE26874C-BC6C-4921-9D43-0419D74958E2}"/>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8671A491-1D6A-4876-ADF9-0130F0B1F5AE}"/>
              </a:ext>
            </a:extLst>
          </p:cNvPr>
          <p:cNvSpPr>
            <a:spLocks noGrp="1"/>
          </p:cNvSpPr>
          <p:nvPr>
            <p:ph type="sldNum" sz="quarter" idx="12"/>
          </p:nvPr>
        </p:nvSpPr>
        <p:spPr/>
        <p:txBody>
          <a:bodyPr/>
          <a:lstStyle/>
          <a:p>
            <a:fld id="{62F8B784-6BE8-4121-A5DD-184BF916DF1B}" type="slidenum">
              <a:rPr lang="de-DE" smtClean="0"/>
              <a:t>138</a:t>
            </a:fld>
            <a:endParaRPr lang="de-DE" dirty="0"/>
          </a:p>
        </p:txBody>
      </p:sp>
    </p:spTree>
    <p:extLst>
      <p:ext uri="{BB962C8B-B14F-4D97-AF65-F5344CB8AC3E}">
        <p14:creationId xmlns:p14="http://schemas.microsoft.com/office/powerpoint/2010/main" val="396377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88DEB-9BAA-4171-A0D6-9CE70526D739}"/>
              </a:ext>
            </a:extLst>
          </p:cNvPr>
          <p:cNvSpPr>
            <a:spLocks noGrp="1"/>
          </p:cNvSpPr>
          <p:nvPr>
            <p:ph type="title"/>
          </p:nvPr>
        </p:nvSpPr>
        <p:spPr/>
        <p:txBody>
          <a:bodyPr/>
          <a:lstStyle/>
          <a:p>
            <a:r>
              <a:rPr lang="de-DE" dirty="0"/>
              <a:t>DISPLAY: FLEX</a:t>
            </a:r>
          </a:p>
        </p:txBody>
      </p:sp>
      <p:sp>
        <p:nvSpPr>
          <p:cNvPr id="5" name="Textplatzhalter 4">
            <a:extLst>
              <a:ext uri="{FF2B5EF4-FFF2-40B4-BE49-F238E27FC236}">
                <a16:creationId xmlns:a16="http://schemas.microsoft.com/office/drawing/2014/main" id="{6BA6DE7C-8157-4C62-A707-1AEB2C75B692}"/>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C5984FF-E559-49DC-BCB9-4E3349286F3D}"/>
              </a:ext>
            </a:extLst>
          </p:cNvPr>
          <p:cNvSpPr>
            <a:spLocks noGrp="1"/>
          </p:cNvSpPr>
          <p:nvPr>
            <p:ph type="sldNum" sz="quarter" idx="12"/>
          </p:nvPr>
        </p:nvSpPr>
        <p:spPr/>
        <p:txBody>
          <a:bodyPr/>
          <a:lstStyle/>
          <a:p>
            <a:fld id="{C897DFD6-16AA-4990-9C12-D8B73762DA74}" type="slidenum">
              <a:rPr lang="de-DE" smtClean="0"/>
              <a:t>139</a:t>
            </a:fld>
            <a:endParaRPr lang="de-DE" dirty="0"/>
          </a:p>
        </p:txBody>
      </p:sp>
    </p:spTree>
    <p:extLst>
      <p:ext uri="{BB962C8B-B14F-4D97-AF65-F5344CB8AC3E}">
        <p14:creationId xmlns:p14="http://schemas.microsoft.com/office/powerpoint/2010/main" val="33484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Wichtige CSS </a:t>
            </a:r>
            <a:r>
              <a:rPr spc="-5" dirty="0"/>
              <a:t>– </a:t>
            </a:r>
            <a:r>
              <a:rPr spc="-10" dirty="0"/>
              <a:t>Eigenschaften</a:t>
            </a:r>
            <a:r>
              <a:rPr spc="-5" dirty="0"/>
              <a:t> </a:t>
            </a:r>
            <a:r>
              <a:rPr spc="-10" dirty="0"/>
              <a:t>(1)</a:t>
            </a:r>
          </a:p>
        </p:txBody>
      </p:sp>
      <p:sp>
        <p:nvSpPr>
          <p:cNvPr id="3" name="object 3"/>
          <p:cNvSpPr txBox="1"/>
          <p:nvPr/>
        </p:nvSpPr>
        <p:spPr>
          <a:xfrm>
            <a:off x="838200" y="1690688"/>
            <a:ext cx="153289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spc="-80" dirty="0">
                <a:latin typeface="Calibri"/>
                <a:cs typeface="Calibri"/>
              </a:rPr>
              <a:t>F</a:t>
            </a:r>
            <a:r>
              <a:rPr sz="3200" b="1" dirty="0">
                <a:latin typeface="Calibri"/>
                <a:cs typeface="Calibri"/>
              </a:rPr>
              <a:t>arben</a:t>
            </a:r>
            <a:endParaRPr sz="3200" dirty="0">
              <a:latin typeface="Calibri"/>
              <a:cs typeface="Calibri"/>
            </a:endParaRPr>
          </a:p>
        </p:txBody>
      </p:sp>
      <p:graphicFrame>
        <p:nvGraphicFramePr>
          <p:cNvPr id="4" name="object 4"/>
          <p:cNvGraphicFramePr>
            <a:graphicFrameLocks noGrp="1"/>
          </p:cNvGraphicFramePr>
          <p:nvPr>
            <p:extLst/>
          </p:nvPr>
        </p:nvGraphicFramePr>
        <p:xfrm>
          <a:off x="1087362" y="2301812"/>
          <a:ext cx="9846651" cy="1493517"/>
        </p:xfrm>
        <a:graphic>
          <a:graphicData uri="http://schemas.openxmlformats.org/drawingml/2006/table">
            <a:tbl>
              <a:tblPr firstRow="1" bandRow="1">
                <a:tableStyleId>{2D5ABB26-0587-4C30-8999-92F81FD0307C}</a:tableStyleId>
              </a:tblPr>
              <a:tblGrid>
                <a:gridCol w="3282276">
                  <a:extLst>
                    <a:ext uri="{9D8B030D-6E8A-4147-A177-3AD203B41FA5}">
                      <a16:colId xmlns:a16="http://schemas.microsoft.com/office/drawing/2014/main" val="20000"/>
                    </a:ext>
                  </a:extLst>
                </a:gridCol>
                <a:gridCol w="3282187">
                  <a:extLst>
                    <a:ext uri="{9D8B030D-6E8A-4147-A177-3AD203B41FA5}">
                      <a16:colId xmlns:a16="http://schemas.microsoft.com/office/drawing/2014/main" val="20001"/>
                    </a:ext>
                  </a:extLst>
                </a:gridCol>
                <a:gridCol w="3282188">
                  <a:extLst>
                    <a:ext uri="{9D8B030D-6E8A-4147-A177-3AD203B41FA5}">
                      <a16:colId xmlns:a16="http://schemas.microsoft.com/office/drawing/2014/main" val="20002"/>
                    </a:ext>
                  </a:extLst>
                </a:gridCol>
              </a:tblGrid>
              <a:tr h="396239">
                <a:tc>
                  <a:txBody>
                    <a:bodyPr/>
                    <a:lstStyle/>
                    <a:p>
                      <a:pPr marL="85090">
                        <a:lnSpc>
                          <a:spcPct val="100000"/>
                        </a:lnSpc>
                        <a:spcBef>
                          <a:spcPts val="185"/>
                        </a:spcBef>
                      </a:pPr>
                      <a:r>
                        <a:rPr sz="2000" b="1" spc="-10" dirty="0">
                          <a:solidFill>
                            <a:srgbClr val="FFFFFF"/>
                          </a:solidFill>
                          <a:latin typeface="Calibri"/>
                          <a:cs typeface="Calibri"/>
                        </a:rPr>
                        <a:t>Eigenschaft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spc="-5" dirty="0">
                          <a:solidFill>
                            <a:srgbClr val="FFFFFF"/>
                          </a:solidFill>
                          <a:latin typeface="Calibri"/>
                          <a:cs typeface="Calibri"/>
                        </a:rPr>
                        <a:t>Beschreibung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spc="-25" dirty="0">
                          <a:solidFill>
                            <a:srgbClr val="FFFFFF"/>
                          </a:solidFill>
                          <a:latin typeface="Calibri"/>
                          <a:cs typeface="Calibri"/>
                        </a:rPr>
                        <a:t>Werte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701039">
                <a:tc>
                  <a:txBody>
                    <a:bodyPr/>
                    <a:lstStyle/>
                    <a:p>
                      <a:pPr marL="85090">
                        <a:lnSpc>
                          <a:spcPct val="100000"/>
                        </a:lnSpc>
                        <a:spcBef>
                          <a:spcPts val="85"/>
                        </a:spcBef>
                      </a:pPr>
                      <a:r>
                        <a:rPr sz="2000" spc="-5" dirty="0">
                          <a:latin typeface="Calibri"/>
                          <a:cs typeface="Calibri"/>
                        </a:rPr>
                        <a:t>color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marR="1321435">
                        <a:lnSpc>
                          <a:spcPct val="100000"/>
                        </a:lnSpc>
                        <a:spcBef>
                          <a:spcPts val="85"/>
                        </a:spcBef>
                      </a:pPr>
                      <a:r>
                        <a:rPr sz="2000" spc="-15" dirty="0">
                          <a:latin typeface="Calibri"/>
                          <a:cs typeface="Calibri"/>
                        </a:rPr>
                        <a:t>Vordergrundfarbe  </a:t>
                      </a:r>
                      <a:r>
                        <a:rPr sz="2000" spc="-25" dirty="0">
                          <a:latin typeface="Calibri"/>
                          <a:cs typeface="Calibri"/>
                        </a:rPr>
                        <a:t>(Text-Farbe)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spc="-5" dirty="0">
                          <a:latin typeface="Calibri"/>
                          <a:cs typeface="Calibri"/>
                        </a:rPr>
                        <a:t>Farbname, </a:t>
                      </a:r>
                      <a:r>
                        <a:rPr sz="2000" spc="-15" dirty="0">
                          <a:latin typeface="Calibri"/>
                          <a:cs typeface="Calibri"/>
                        </a:rPr>
                        <a:t>RGB,</a:t>
                      </a:r>
                      <a:r>
                        <a:rPr sz="2000" spc="-60" dirty="0">
                          <a:latin typeface="Calibri"/>
                          <a:cs typeface="Calibri"/>
                        </a:rPr>
                        <a:t> </a:t>
                      </a:r>
                      <a:r>
                        <a:rPr sz="2000" spc="-5" dirty="0">
                          <a:latin typeface="Calibri"/>
                          <a:cs typeface="Calibri"/>
                        </a:rPr>
                        <a:t>HEX</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39">
                <a:tc>
                  <a:txBody>
                    <a:bodyPr/>
                    <a:lstStyle/>
                    <a:p>
                      <a:pPr marL="85090">
                        <a:lnSpc>
                          <a:spcPct val="100000"/>
                        </a:lnSpc>
                        <a:spcBef>
                          <a:spcPts val="190"/>
                        </a:spcBef>
                      </a:pPr>
                      <a:r>
                        <a:rPr sz="2000" spc="-5" dirty="0">
                          <a:latin typeface="Calibri"/>
                          <a:cs typeface="Calibri"/>
                        </a:rPr>
                        <a:t>background-color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spc="-10" dirty="0">
                          <a:latin typeface="Calibri"/>
                          <a:cs typeface="Calibri"/>
                        </a:rPr>
                        <a:t>Hintergrundfarbe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5" dirty="0">
                          <a:latin typeface="Calibri"/>
                          <a:cs typeface="Calibri"/>
                        </a:rPr>
                        <a:t>Farbname, </a:t>
                      </a:r>
                      <a:r>
                        <a:rPr sz="2000" spc="-15" dirty="0">
                          <a:latin typeface="Calibri"/>
                          <a:cs typeface="Calibri"/>
                        </a:rPr>
                        <a:t>RGB,</a:t>
                      </a:r>
                      <a:r>
                        <a:rPr sz="2000" spc="-65" dirty="0">
                          <a:latin typeface="Calibri"/>
                          <a:cs typeface="Calibri"/>
                        </a:rPr>
                        <a:t> </a:t>
                      </a:r>
                      <a:r>
                        <a:rPr sz="2000" spc="-5" dirty="0">
                          <a:latin typeface="Calibri"/>
                          <a:cs typeface="Calibri"/>
                        </a:rPr>
                        <a:t>HEX</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8980846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315925-8B79-4C2F-B2BA-F792726AE3D8}"/>
              </a:ext>
            </a:extLst>
          </p:cNvPr>
          <p:cNvSpPr>
            <a:spLocks noGrp="1"/>
          </p:cNvSpPr>
          <p:nvPr>
            <p:ph type="title"/>
          </p:nvPr>
        </p:nvSpPr>
        <p:spPr/>
        <p:txBody>
          <a:bodyPr/>
          <a:lstStyle/>
          <a:p>
            <a:r>
              <a:rPr lang="de-DE" dirty="0"/>
              <a:t>Flexbox</a:t>
            </a:r>
          </a:p>
        </p:txBody>
      </p:sp>
      <p:sp>
        <p:nvSpPr>
          <p:cNvPr id="3" name="Inhaltsplatzhalter 2">
            <a:extLst>
              <a:ext uri="{FF2B5EF4-FFF2-40B4-BE49-F238E27FC236}">
                <a16:creationId xmlns:a16="http://schemas.microsoft.com/office/drawing/2014/main" id="{5FE8AD25-F513-4B3A-9B17-FF67EE1E1317}"/>
              </a:ext>
            </a:extLst>
          </p:cNvPr>
          <p:cNvSpPr>
            <a:spLocks noGrp="1"/>
          </p:cNvSpPr>
          <p:nvPr>
            <p:ph idx="1"/>
          </p:nvPr>
        </p:nvSpPr>
        <p:spPr>
          <a:xfrm>
            <a:off x="838200" y="1825625"/>
            <a:ext cx="10515600" cy="1417447"/>
          </a:xfrm>
        </p:spPr>
        <p:txBody>
          <a:bodyPr>
            <a:normAutofit lnSpcReduction="10000"/>
          </a:bodyPr>
          <a:lstStyle/>
          <a:p>
            <a:r>
              <a:rPr lang="de-DE" dirty="0"/>
              <a:t>Container für ein oder mehrere </a:t>
            </a:r>
            <a:r>
              <a:rPr lang="de-DE" i="1" dirty="0"/>
              <a:t>items</a:t>
            </a:r>
          </a:p>
          <a:p>
            <a:r>
              <a:rPr lang="de-DE" i="1" dirty="0"/>
              <a:t>Container</a:t>
            </a:r>
            <a:r>
              <a:rPr lang="de-DE" dirty="0"/>
              <a:t> bekommt Anweisung, wie sich der Inhalt anordnen soll*</a:t>
            </a:r>
          </a:p>
          <a:p>
            <a:pPr marL="0" indent="0">
              <a:buNone/>
            </a:pPr>
            <a:endParaRPr lang="de-DE" dirty="0"/>
          </a:p>
        </p:txBody>
      </p:sp>
      <p:sp>
        <p:nvSpPr>
          <p:cNvPr id="4" name="Foliennummernplatzhalter 3">
            <a:extLst>
              <a:ext uri="{FF2B5EF4-FFF2-40B4-BE49-F238E27FC236}">
                <a16:creationId xmlns:a16="http://schemas.microsoft.com/office/drawing/2014/main" id="{8614D198-79FB-4A36-8680-E9C4B1421738}"/>
              </a:ext>
            </a:extLst>
          </p:cNvPr>
          <p:cNvSpPr>
            <a:spLocks noGrp="1"/>
          </p:cNvSpPr>
          <p:nvPr>
            <p:ph type="sldNum" sz="quarter" idx="12"/>
          </p:nvPr>
        </p:nvSpPr>
        <p:spPr/>
        <p:txBody>
          <a:bodyPr/>
          <a:lstStyle/>
          <a:p>
            <a:fld id="{62F8B784-6BE8-4121-A5DD-184BF916DF1B}" type="slidenum">
              <a:rPr lang="de-DE" smtClean="0"/>
              <a:t>140</a:t>
            </a:fld>
            <a:endParaRPr lang="de-DE" dirty="0"/>
          </a:p>
        </p:txBody>
      </p:sp>
      <p:sp>
        <p:nvSpPr>
          <p:cNvPr id="5" name="Rechteck 4">
            <a:extLst>
              <a:ext uri="{FF2B5EF4-FFF2-40B4-BE49-F238E27FC236}">
                <a16:creationId xmlns:a16="http://schemas.microsoft.com/office/drawing/2014/main" id="{F9DDDD7D-DF13-4C5D-BEDB-0456B67D33AB}"/>
              </a:ext>
            </a:extLst>
          </p:cNvPr>
          <p:cNvSpPr/>
          <p:nvPr/>
        </p:nvSpPr>
        <p:spPr>
          <a:xfrm>
            <a:off x="838200" y="3681984"/>
            <a:ext cx="10515600" cy="1499616"/>
          </a:xfrm>
          <a:prstGeom prst="rect">
            <a:avLst/>
          </a:prstGeom>
          <a:solidFill>
            <a:srgbClr val="294778"/>
          </a:solidFill>
          <a:ln>
            <a:noFill/>
          </a:ln>
        </p:spPr>
        <p:style>
          <a:lnRef idx="2">
            <a:schemeClr val="accent1">
              <a:shade val="50000"/>
            </a:schemeClr>
          </a:lnRef>
          <a:fillRef idx="1">
            <a:schemeClr val="accent1"/>
          </a:fillRef>
          <a:effectRef idx="0">
            <a:schemeClr val="accent1"/>
          </a:effectRef>
          <a:fontRef idx="minor">
            <a:schemeClr val="lt1"/>
          </a:fontRef>
        </p:style>
        <p:txBody>
          <a:bodyPr rIns="864000" rtlCol="0" anchor="ctr"/>
          <a:lstStyle/>
          <a:p>
            <a:pPr algn="r"/>
            <a:r>
              <a:rPr lang="de-DE" sz="2400" b="1" dirty="0"/>
              <a:t>Flexbox</a:t>
            </a:r>
          </a:p>
        </p:txBody>
      </p:sp>
      <p:sp>
        <p:nvSpPr>
          <p:cNvPr id="6" name="Rechteck 5">
            <a:extLst>
              <a:ext uri="{FF2B5EF4-FFF2-40B4-BE49-F238E27FC236}">
                <a16:creationId xmlns:a16="http://schemas.microsoft.com/office/drawing/2014/main" id="{423B8288-F1F4-4215-9D82-3DD898C1ADD5}"/>
              </a:ext>
            </a:extLst>
          </p:cNvPr>
          <p:cNvSpPr/>
          <p:nvPr/>
        </p:nvSpPr>
        <p:spPr>
          <a:xfrm>
            <a:off x="1292352" y="3998976"/>
            <a:ext cx="963168" cy="865632"/>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Inhalt 1</a:t>
            </a:r>
          </a:p>
        </p:txBody>
      </p:sp>
      <p:sp>
        <p:nvSpPr>
          <p:cNvPr id="7" name="Rechteck 6">
            <a:extLst>
              <a:ext uri="{FF2B5EF4-FFF2-40B4-BE49-F238E27FC236}">
                <a16:creationId xmlns:a16="http://schemas.microsoft.com/office/drawing/2014/main" id="{A58F7334-21D3-4588-80DC-65344FBE92D2}"/>
              </a:ext>
            </a:extLst>
          </p:cNvPr>
          <p:cNvSpPr/>
          <p:nvPr/>
        </p:nvSpPr>
        <p:spPr>
          <a:xfrm>
            <a:off x="2554224" y="3998976"/>
            <a:ext cx="963168" cy="865632"/>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Inhalt 2</a:t>
            </a:r>
          </a:p>
        </p:txBody>
      </p:sp>
      <p:sp>
        <p:nvSpPr>
          <p:cNvPr id="8" name="Rechteck 7">
            <a:extLst>
              <a:ext uri="{FF2B5EF4-FFF2-40B4-BE49-F238E27FC236}">
                <a16:creationId xmlns:a16="http://schemas.microsoft.com/office/drawing/2014/main" id="{146B02B8-184E-4703-9B8B-C156C4BEB905}"/>
              </a:ext>
            </a:extLst>
          </p:cNvPr>
          <p:cNvSpPr/>
          <p:nvPr/>
        </p:nvSpPr>
        <p:spPr>
          <a:xfrm>
            <a:off x="3816096" y="3998976"/>
            <a:ext cx="963168" cy="865632"/>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Inhalt 3</a:t>
            </a:r>
          </a:p>
        </p:txBody>
      </p:sp>
      <p:sp>
        <p:nvSpPr>
          <p:cNvPr id="9" name="Rechteck 8">
            <a:extLst>
              <a:ext uri="{FF2B5EF4-FFF2-40B4-BE49-F238E27FC236}">
                <a16:creationId xmlns:a16="http://schemas.microsoft.com/office/drawing/2014/main" id="{31805DAB-37D6-405B-AC16-CA76B98FA731}"/>
              </a:ext>
            </a:extLst>
          </p:cNvPr>
          <p:cNvSpPr/>
          <p:nvPr/>
        </p:nvSpPr>
        <p:spPr>
          <a:xfrm>
            <a:off x="5077968" y="3998976"/>
            <a:ext cx="963168" cy="865632"/>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Inhalt 4</a:t>
            </a:r>
          </a:p>
        </p:txBody>
      </p:sp>
    </p:spTree>
    <p:extLst>
      <p:ext uri="{BB962C8B-B14F-4D97-AF65-F5344CB8AC3E}">
        <p14:creationId xmlns:p14="http://schemas.microsoft.com/office/powerpoint/2010/main" val="331787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1183A-27C9-450A-8685-6ADF8AA24968}"/>
              </a:ext>
            </a:extLst>
          </p:cNvPr>
          <p:cNvSpPr>
            <a:spLocks noGrp="1"/>
          </p:cNvSpPr>
          <p:nvPr>
            <p:ph type="title"/>
          </p:nvPr>
        </p:nvSpPr>
        <p:spPr/>
        <p:txBody>
          <a:bodyPr/>
          <a:lstStyle/>
          <a:p>
            <a:r>
              <a:rPr lang="de-DE" dirty="0"/>
              <a:t>Flexbox Eigenschaften (</a:t>
            </a:r>
            <a:r>
              <a:rPr lang="de-DE" i="1" dirty="0"/>
              <a:t>properties</a:t>
            </a:r>
            <a:r>
              <a:rPr lang="de-DE" dirty="0"/>
              <a:t>)</a:t>
            </a:r>
          </a:p>
        </p:txBody>
      </p:sp>
      <p:sp>
        <p:nvSpPr>
          <p:cNvPr id="4" name="Foliennummernplatzhalter 3">
            <a:extLst>
              <a:ext uri="{FF2B5EF4-FFF2-40B4-BE49-F238E27FC236}">
                <a16:creationId xmlns:a16="http://schemas.microsoft.com/office/drawing/2014/main" id="{8EED6D2E-1A95-43A0-AFE0-C763D6AD60DB}"/>
              </a:ext>
            </a:extLst>
          </p:cNvPr>
          <p:cNvSpPr>
            <a:spLocks noGrp="1"/>
          </p:cNvSpPr>
          <p:nvPr>
            <p:ph type="sldNum" sz="quarter" idx="12"/>
          </p:nvPr>
        </p:nvSpPr>
        <p:spPr/>
        <p:txBody>
          <a:bodyPr/>
          <a:lstStyle/>
          <a:p>
            <a:fld id="{62F8B784-6BE8-4121-A5DD-184BF916DF1B}" type="slidenum">
              <a:rPr lang="de-DE" smtClean="0"/>
              <a:t>141</a:t>
            </a:fld>
            <a:endParaRPr lang="de-DE" dirty="0"/>
          </a:p>
        </p:txBody>
      </p:sp>
      <p:graphicFrame>
        <p:nvGraphicFramePr>
          <p:cNvPr id="6" name="Tabelle 5">
            <a:extLst>
              <a:ext uri="{FF2B5EF4-FFF2-40B4-BE49-F238E27FC236}">
                <a16:creationId xmlns:a16="http://schemas.microsoft.com/office/drawing/2014/main" id="{C6EE39E0-7675-4C96-9483-754232ACB64D}"/>
              </a:ext>
            </a:extLst>
          </p:cNvPr>
          <p:cNvGraphicFramePr>
            <a:graphicFrameLocks noGrp="1"/>
          </p:cNvGraphicFramePr>
          <p:nvPr>
            <p:extLst/>
          </p:nvPr>
        </p:nvGraphicFramePr>
        <p:xfrm>
          <a:off x="838200" y="1690688"/>
          <a:ext cx="10515600" cy="2905693"/>
        </p:xfrm>
        <a:graphic>
          <a:graphicData uri="http://schemas.openxmlformats.org/drawingml/2006/table">
            <a:tbl>
              <a:tblPr firstRow="1" bandRow="1">
                <a:tableStyleId>{21E4AEA4-8DFA-4A89-87EB-49C32662AFE0}</a:tableStyleId>
              </a:tblPr>
              <a:tblGrid>
                <a:gridCol w="2039112">
                  <a:extLst>
                    <a:ext uri="{9D8B030D-6E8A-4147-A177-3AD203B41FA5}">
                      <a16:colId xmlns:a16="http://schemas.microsoft.com/office/drawing/2014/main" val="1115437215"/>
                    </a:ext>
                  </a:extLst>
                </a:gridCol>
                <a:gridCol w="8476488">
                  <a:extLst>
                    <a:ext uri="{9D8B030D-6E8A-4147-A177-3AD203B41FA5}">
                      <a16:colId xmlns:a16="http://schemas.microsoft.com/office/drawing/2014/main" val="2584422697"/>
                    </a:ext>
                  </a:extLst>
                </a:gridCol>
              </a:tblGrid>
              <a:tr h="415099">
                <a:tc>
                  <a:txBody>
                    <a:bodyPr/>
                    <a:lstStyle/>
                    <a:p>
                      <a:pPr algn="ctr"/>
                      <a:r>
                        <a:rPr lang="de-DE" dirty="0"/>
                        <a:t>Eigenschaft</a:t>
                      </a:r>
                    </a:p>
                  </a:txBody>
                  <a:tcPr anchor="ctr"/>
                </a:tc>
                <a:tc>
                  <a:txBody>
                    <a:bodyPr/>
                    <a:lstStyle/>
                    <a:p>
                      <a:pPr algn="ctr"/>
                      <a:r>
                        <a:rPr lang="de-DE" dirty="0"/>
                        <a:t>Beschreibung</a:t>
                      </a:r>
                    </a:p>
                  </a:txBody>
                  <a:tcPr anchor="ctr"/>
                </a:tc>
                <a:extLst>
                  <a:ext uri="{0D108BD9-81ED-4DB2-BD59-A6C34878D82A}">
                    <a16:rowId xmlns:a16="http://schemas.microsoft.com/office/drawing/2014/main" val="3330782605"/>
                  </a:ext>
                </a:extLst>
              </a:tr>
              <a:tr h="415099">
                <a:tc>
                  <a:txBody>
                    <a:bodyPr/>
                    <a:lstStyle/>
                    <a:p>
                      <a:pPr algn="ctr"/>
                      <a:r>
                        <a:rPr lang="de-DE" dirty="0"/>
                        <a:t>flex-direction</a:t>
                      </a:r>
                    </a:p>
                  </a:txBody>
                  <a:tcPr anchor="ctr"/>
                </a:tc>
                <a:tc>
                  <a:txBody>
                    <a:bodyPr/>
                    <a:lstStyle/>
                    <a:p>
                      <a:pPr algn="ctr"/>
                      <a:r>
                        <a:rPr lang="de-DE" dirty="0"/>
                        <a:t>Definiert, in welcher Richtung sich die Elemente innerhalb der Flexbox anordnen sollen.</a:t>
                      </a:r>
                    </a:p>
                  </a:txBody>
                  <a:tcPr anchor="ctr"/>
                </a:tc>
                <a:extLst>
                  <a:ext uri="{0D108BD9-81ED-4DB2-BD59-A6C34878D82A}">
                    <a16:rowId xmlns:a16="http://schemas.microsoft.com/office/drawing/2014/main" val="332836986"/>
                  </a:ext>
                </a:extLst>
              </a:tr>
              <a:tr h="415099">
                <a:tc>
                  <a:txBody>
                    <a:bodyPr/>
                    <a:lstStyle/>
                    <a:p>
                      <a:pPr algn="ctr"/>
                      <a:r>
                        <a:rPr lang="de-DE" dirty="0"/>
                        <a:t>flex-wrap</a:t>
                      </a:r>
                    </a:p>
                  </a:txBody>
                  <a:tcPr anchor="ctr"/>
                </a:tc>
                <a:tc>
                  <a:txBody>
                    <a:bodyPr/>
                    <a:lstStyle/>
                    <a:p>
                      <a:pPr algn="ctr"/>
                      <a:r>
                        <a:rPr lang="de-DE" dirty="0"/>
                        <a:t>Legt fest, ob und wie die Elemente in die nächste Zeile springen dürfen (</a:t>
                      </a:r>
                      <a:r>
                        <a:rPr lang="de-DE" i="1" dirty="0"/>
                        <a:t>wrap</a:t>
                      </a:r>
                      <a:r>
                        <a:rPr lang="de-DE" dirty="0"/>
                        <a:t>).</a:t>
                      </a:r>
                    </a:p>
                  </a:txBody>
                  <a:tcPr anchor="ctr"/>
                </a:tc>
                <a:extLst>
                  <a:ext uri="{0D108BD9-81ED-4DB2-BD59-A6C34878D82A}">
                    <a16:rowId xmlns:a16="http://schemas.microsoft.com/office/drawing/2014/main" val="64966412"/>
                  </a:ext>
                </a:extLst>
              </a:tr>
              <a:tr h="415099">
                <a:tc>
                  <a:txBody>
                    <a:bodyPr/>
                    <a:lstStyle/>
                    <a:p>
                      <a:pPr algn="ctr"/>
                      <a:r>
                        <a:rPr lang="de-DE" dirty="0"/>
                        <a:t>flex-flow</a:t>
                      </a:r>
                    </a:p>
                  </a:txBody>
                  <a:tcPr anchor="ctr"/>
                </a:tc>
                <a:tc>
                  <a:txBody>
                    <a:bodyPr/>
                    <a:lstStyle/>
                    <a:p>
                      <a:pPr algn="ctr"/>
                      <a:r>
                        <a:rPr lang="de-DE" i="1" dirty="0"/>
                        <a:t>shorthand</a:t>
                      </a:r>
                      <a:r>
                        <a:rPr lang="de-DE" dirty="0"/>
                        <a:t> für </a:t>
                      </a:r>
                      <a:r>
                        <a:rPr lang="de-DE" i="1" dirty="0"/>
                        <a:t>flex-direction</a:t>
                      </a:r>
                      <a:r>
                        <a:rPr lang="de-DE" dirty="0"/>
                        <a:t> und </a:t>
                      </a:r>
                      <a:r>
                        <a:rPr lang="de-DE" i="1" dirty="0"/>
                        <a:t>flex-wrap</a:t>
                      </a:r>
                    </a:p>
                  </a:txBody>
                  <a:tcPr anchor="ctr"/>
                </a:tc>
                <a:extLst>
                  <a:ext uri="{0D108BD9-81ED-4DB2-BD59-A6C34878D82A}">
                    <a16:rowId xmlns:a16="http://schemas.microsoft.com/office/drawing/2014/main" val="4190575731"/>
                  </a:ext>
                </a:extLst>
              </a:tr>
              <a:tr h="415099">
                <a:tc>
                  <a:txBody>
                    <a:bodyPr/>
                    <a:lstStyle/>
                    <a:p>
                      <a:pPr algn="ctr"/>
                      <a:r>
                        <a:rPr lang="de-DE" dirty="0"/>
                        <a:t>justify-content</a:t>
                      </a:r>
                    </a:p>
                  </a:txBody>
                  <a:tcPr anchor="ctr"/>
                </a:tc>
                <a:tc>
                  <a:txBody>
                    <a:bodyPr/>
                    <a:lstStyle/>
                    <a:p>
                      <a:pPr algn="ctr"/>
                      <a:r>
                        <a:rPr lang="de-DE" dirty="0"/>
                        <a:t>horizontale Ausrichtung der Elemente</a:t>
                      </a:r>
                    </a:p>
                  </a:txBody>
                  <a:tcPr anchor="ctr"/>
                </a:tc>
                <a:extLst>
                  <a:ext uri="{0D108BD9-81ED-4DB2-BD59-A6C34878D82A}">
                    <a16:rowId xmlns:a16="http://schemas.microsoft.com/office/drawing/2014/main" val="120445526"/>
                  </a:ext>
                </a:extLst>
              </a:tr>
              <a:tr h="415099">
                <a:tc>
                  <a:txBody>
                    <a:bodyPr/>
                    <a:lstStyle/>
                    <a:p>
                      <a:pPr algn="ctr"/>
                      <a:r>
                        <a:rPr lang="de-DE" dirty="0"/>
                        <a:t>align-items</a:t>
                      </a:r>
                    </a:p>
                  </a:txBody>
                  <a:tcPr anchor="ctr"/>
                </a:tc>
                <a:tc>
                  <a:txBody>
                    <a:bodyPr/>
                    <a:lstStyle/>
                    <a:p>
                      <a:pPr algn="ctr"/>
                      <a:r>
                        <a:rPr lang="de-DE" dirty="0"/>
                        <a:t>vertikale Ausrichtung der Elemente</a:t>
                      </a:r>
                    </a:p>
                  </a:txBody>
                  <a:tcPr anchor="ctr"/>
                </a:tc>
                <a:extLst>
                  <a:ext uri="{0D108BD9-81ED-4DB2-BD59-A6C34878D82A}">
                    <a16:rowId xmlns:a16="http://schemas.microsoft.com/office/drawing/2014/main" val="628758799"/>
                  </a:ext>
                </a:extLst>
              </a:tr>
              <a:tr h="415099">
                <a:tc>
                  <a:txBody>
                    <a:bodyPr/>
                    <a:lstStyle/>
                    <a:p>
                      <a:pPr algn="ctr"/>
                      <a:r>
                        <a:rPr lang="de-DE" dirty="0"/>
                        <a:t>align-content</a:t>
                      </a:r>
                    </a:p>
                  </a:txBody>
                  <a:tcPr anchor="ctr"/>
                </a:tc>
                <a:tc>
                  <a:txBody>
                    <a:bodyPr/>
                    <a:lstStyle/>
                    <a:p>
                      <a:pPr algn="ctr"/>
                      <a:r>
                        <a:rPr lang="de-DE" dirty="0"/>
                        <a:t>Ausrichtung der Zeilen von Elementen</a:t>
                      </a:r>
                    </a:p>
                  </a:txBody>
                  <a:tcPr anchor="ctr"/>
                </a:tc>
                <a:extLst>
                  <a:ext uri="{0D108BD9-81ED-4DB2-BD59-A6C34878D82A}">
                    <a16:rowId xmlns:a16="http://schemas.microsoft.com/office/drawing/2014/main" val="179779321"/>
                  </a:ext>
                </a:extLst>
              </a:tr>
            </a:tbl>
          </a:graphicData>
        </a:graphic>
      </p:graphicFrame>
      <p:sp>
        <p:nvSpPr>
          <p:cNvPr id="7" name="Rechteck 6">
            <a:extLst>
              <a:ext uri="{FF2B5EF4-FFF2-40B4-BE49-F238E27FC236}">
                <a16:creationId xmlns:a16="http://schemas.microsoft.com/office/drawing/2014/main" id="{CC7F5CBC-F51D-432E-8E30-6190C5748287}"/>
              </a:ext>
            </a:extLst>
          </p:cNvPr>
          <p:cNvSpPr/>
          <p:nvPr/>
        </p:nvSpPr>
        <p:spPr>
          <a:xfrm>
            <a:off x="838200" y="4779264"/>
            <a:ext cx="5269992" cy="1759648"/>
          </a:xfrm>
          <a:prstGeom prst="rect">
            <a:avLst/>
          </a:prstGeom>
          <a:solidFill>
            <a:srgbClr val="294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a:extLst>
              <a:ext uri="{FF2B5EF4-FFF2-40B4-BE49-F238E27FC236}">
                <a16:creationId xmlns:a16="http://schemas.microsoft.com/office/drawing/2014/main" id="{AEAD524A-59A0-4259-9083-0C7DCFDD89F5}"/>
              </a:ext>
            </a:extLst>
          </p:cNvPr>
          <p:cNvSpPr/>
          <p:nvPr/>
        </p:nvSpPr>
        <p:spPr>
          <a:xfrm>
            <a:off x="1007364" y="5738336"/>
            <a:ext cx="1577340" cy="61391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a:t>1</a:t>
            </a:r>
          </a:p>
        </p:txBody>
      </p:sp>
      <p:sp>
        <p:nvSpPr>
          <p:cNvPr id="11" name="Rechteck 10">
            <a:extLst>
              <a:ext uri="{FF2B5EF4-FFF2-40B4-BE49-F238E27FC236}">
                <a16:creationId xmlns:a16="http://schemas.microsoft.com/office/drawing/2014/main" id="{5839DF95-01E0-4012-86E8-2DE70AD196F9}"/>
              </a:ext>
            </a:extLst>
          </p:cNvPr>
          <p:cNvSpPr/>
          <p:nvPr/>
        </p:nvSpPr>
        <p:spPr>
          <a:xfrm>
            <a:off x="2684526" y="5738336"/>
            <a:ext cx="1577340" cy="61391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a:t>2</a:t>
            </a:r>
          </a:p>
        </p:txBody>
      </p:sp>
      <p:sp>
        <p:nvSpPr>
          <p:cNvPr id="12" name="Rechteck 11">
            <a:extLst>
              <a:ext uri="{FF2B5EF4-FFF2-40B4-BE49-F238E27FC236}">
                <a16:creationId xmlns:a16="http://schemas.microsoft.com/office/drawing/2014/main" id="{2AC3DD28-A177-4AC0-A124-CB23E9F8D540}"/>
              </a:ext>
            </a:extLst>
          </p:cNvPr>
          <p:cNvSpPr/>
          <p:nvPr/>
        </p:nvSpPr>
        <p:spPr>
          <a:xfrm>
            <a:off x="4361688" y="5738336"/>
            <a:ext cx="1577340" cy="61391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a:t>3</a:t>
            </a:r>
          </a:p>
        </p:txBody>
      </p:sp>
      <p:sp>
        <p:nvSpPr>
          <p:cNvPr id="13" name="Rechteck 12">
            <a:extLst>
              <a:ext uri="{FF2B5EF4-FFF2-40B4-BE49-F238E27FC236}">
                <a16:creationId xmlns:a16="http://schemas.microsoft.com/office/drawing/2014/main" id="{D5D9F393-162D-4BC3-B68F-5F4556F052C5}"/>
              </a:ext>
            </a:extLst>
          </p:cNvPr>
          <p:cNvSpPr/>
          <p:nvPr/>
        </p:nvSpPr>
        <p:spPr>
          <a:xfrm>
            <a:off x="1007364" y="4951841"/>
            <a:ext cx="1577340" cy="61391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a:t>4</a:t>
            </a:r>
          </a:p>
        </p:txBody>
      </p:sp>
      <p:sp>
        <p:nvSpPr>
          <p:cNvPr id="14" name="Rechteck 13">
            <a:extLst>
              <a:ext uri="{FF2B5EF4-FFF2-40B4-BE49-F238E27FC236}">
                <a16:creationId xmlns:a16="http://schemas.microsoft.com/office/drawing/2014/main" id="{4C313C39-F154-40C4-882F-DA57771C034D}"/>
              </a:ext>
            </a:extLst>
          </p:cNvPr>
          <p:cNvSpPr/>
          <p:nvPr/>
        </p:nvSpPr>
        <p:spPr>
          <a:xfrm>
            <a:off x="2684526" y="4951841"/>
            <a:ext cx="1577340" cy="61391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a:t>5</a:t>
            </a:r>
          </a:p>
        </p:txBody>
      </p:sp>
      <p:sp>
        <p:nvSpPr>
          <p:cNvPr id="15" name="Rechteck 14">
            <a:extLst>
              <a:ext uri="{FF2B5EF4-FFF2-40B4-BE49-F238E27FC236}">
                <a16:creationId xmlns:a16="http://schemas.microsoft.com/office/drawing/2014/main" id="{575BD6A4-1691-4F6C-A44A-C1FE1AA8C9BD}"/>
              </a:ext>
            </a:extLst>
          </p:cNvPr>
          <p:cNvSpPr/>
          <p:nvPr/>
        </p:nvSpPr>
        <p:spPr>
          <a:xfrm>
            <a:off x="4361688" y="4951841"/>
            <a:ext cx="1577340" cy="61391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a:t>6</a:t>
            </a:r>
          </a:p>
        </p:txBody>
      </p:sp>
      <p:sp>
        <p:nvSpPr>
          <p:cNvPr id="16" name="Legende: Linie 15">
            <a:extLst>
              <a:ext uri="{FF2B5EF4-FFF2-40B4-BE49-F238E27FC236}">
                <a16:creationId xmlns:a16="http://schemas.microsoft.com/office/drawing/2014/main" id="{9F28B19F-E9AE-4003-A1AE-1EDFE49A9B21}"/>
              </a:ext>
            </a:extLst>
          </p:cNvPr>
          <p:cNvSpPr/>
          <p:nvPr/>
        </p:nvSpPr>
        <p:spPr>
          <a:xfrm>
            <a:off x="6876288" y="4951841"/>
            <a:ext cx="3377184" cy="707247"/>
          </a:xfrm>
          <a:prstGeom prst="borderCallout1">
            <a:avLst>
              <a:gd name="adj1" fmla="val 44608"/>
              <a:gd name="adj2" fmla="val 214"/>
              <a:gd name="adj3" fmla="val 93537"/>
              <a:gd name="adj4" fmla="val -29786"/>
            </a:avLst>
          </a:prstGeom>
          <a:noFill/>
          <a:ln w="38100">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flex-wrap: wrap-reverse;</a:t>
            </a:r>
          </a:p>
        </p:txBody>
      </p:sp>
    </p:spTree>
    <p:extLst>
      <p:ext uri="{BB962C8B-B14F-4D97-AF65-F5344CB8AC3E}">
        <p14:creationId xmlns:p14="http://schemas.microsoft.com/office/powerpoint/2010/main" val="281795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1F387-8B80-404B-99B8-3E196A449252}"/>
              </a:ext>
            </a:extLst>
          </p:cNvPr>
          <p:cNvSpPr>
            <a:spLocks noGrp="1"/>
          </p:cNvSpPr>
          <p:nvPr>
            <p:ph type="title"/>
          </p:nvPr>
        </p:nvSpPr>
        <p:spPr/>
        <p:txBody>
          <a:bodyPr/>
          <a:lstStyle/>
          <a:p>
            <a:r>
              <a:rPr lang="de-DE" i="1" dirty="0"/>
              <a:t>perfect centering </a:t>
            </a:r>
            <a:r>
              <a:rPr lang="de-DE" dirty="0"/>
              <a:t>mit Flexbox</a:t>
            </a:r>
          </a:p>
        </p:txBody>
      </p:sp>
      <p:sp>
        <p:nvSpPr>
          <p:cNvPr id="3" name="Inhaltsplatzhalter 2">
            <a:extLst>
              <a:ext uri="{FF2B5EF4-FFF2-40B4-BE49-F238E27FC236}">
                <a16:creationId xmlns:a16="http://schemas.microsoft.com/office/drawing/2014/main" id="{6D0D12A5-0C23-496E-AD9E-8099DBBE1B3B}"/>
              </a:ext>
            </a:extLst>
          </p:cNvPr>
          <p:cNvSpPr>
            <a:spLocks noGrp="1"/>
          </p:cNvSpPr>
          <p:nvPr>
            <p:ph idx="1"/>
          </p:nvPr>
        </p:nvSpPr>
        <p:spPr>
          <a:xfrm>
            <a:off x="838200" y="1825625"/>
            <a:ext cx="4879848" cy="3831463"/>
          </a:xfrm>
        </p:spPr>
        <p:txBody>
          <a:bodyPr anchor="ctr">
            <a:normAutofit lnSpcReduction="10000"/>
          </a:bodyPr>
          <a:lstStyle/>
          <a:p>
            <a:pPr marL="0" indent="0">
              <a:lnSpc>
                <a:spcPct val="150000"/>
              </a:lnSpc>
              <a:buNone/>
            </a:pPr>
            <a:r>
              <a:rPr lang="de-DE" dirty="0">
                <a:solidFill>
                  <a:srgbClr val="EE8033"/>
                </a:solidFill>
              </a:rPr>
              <a:t>.flex-container</a:t>
            </a:r>
            <a:r>
              <a:rPr lang="de-DE" dirty="0"/>
              <a:t> {</a:t>
            </a:r>
            <a:br>
              <a:rPr lang="de-DE" dirty="0"/>
            </a:br>
            <a:r>
              <a:rPr lang="de-DE" dirty="0"/>
              <a:t>  	</a:t>
            </a:r>
            <a:r>
              <a:rPr lang="de-DE" dirty="0">
                <a:solidFill>
                  <a:srgbClr val="294778"/>
                </a:solidFill>
              </a:rPr>
              <a:t>display:</a:t>
            </a:r>
            <a:r>
              <a:rPr lang="de-DE" dirty="0"/>
              <a:t> </a:t>
            </a:r>
            <a:r>
              <a:rPr lang="de-DE" dirty="0">
                <a:solidFill>
                  <a:srgbClr val="33CC33"/>
                </a:solidFill>
              </a:rPr>
              <a:t>flex;</a:t>
            </a:r>
            <a:br>
              <a:rPr lang="de-DE" dirty="0"/>
            </a:br>
            <a:r>
              <a:rPr lang="de-DE" dirty="0"/>
              <a:t>  	</a:t>
            </a:r>
            <a:r>
              <a:rPr lang="de-DE" dirty="0">
                <a:solidFill>
                  <a:srgbClr val="294778"/>
                </a:solidFill>
              </a:rPr>
              <a:t>height:</a:t>
            </a:r>
            <a:r>
              <a:rPr lang="de-DE" dirty="0"/>
              <a:t> </a:t>
            </a:r>
            <a:r>
              <a:rPr lang="de-DE" dirty="0">
                <a:solidFill>
                  <a:srgbClr val="33CC33"/>
                </a:solidFill>
              </a:rPr>
              <a:t>300px;</a:t>
            </a:r>
            <a:br>
              <a:rPr lang="de-DE" dirty="0"/>
            </a:br>
            <a:r>
              <a:rPr lang="de-DE" b="1" dirty="0"/>
              <a:t>  	</a:t>
            </a:r>
            <a:r>
              <a:rPr lang="de-DE" b="1" dirty="0">
                <a:solidFill>
                  <a:srgbClr val="294778"/>
                </a:solidFill>
              </a:rPr>
              <a:t>justify-content:</a:t>
            </a:r>
            <a:r>
              <a:rPr lang="de-DE" b="1" dirty="0"/>
              <a:t> </a:t>
            </a:r>
            <a:r>
              <a:rPr lang="de-DE" b="1" dirty="0">
                <a:solidFill>
                  <a:srgbClr val="33CC33"/>
                </a:solidFill>
              </a:rPr>
              <a:t>center;</a:t>
            </a:r>
            <a:br>
              <a:rPr lang="de-DE" b="1" dirty="0"/>
            </a:br>
            <a:r>
              <a:rPr lang="de-DE" b="1" dirty="0"/>
              <a:t>  	</a:t>
            </a:r>
            <a:r>
              <a:rPr lang="de-DE" b="1" dirty="0">
                <a:solidFill>
                  <a:srgbClr val="294778"/>
                </a:solidFill>
              </a:rPr>
              <a:t>align-items:</a:t>
            </a:r>
            <a:r>
              <a:rPr lang="de-DE" b="1" dirty="0"/>
              <a:t> </a:t>
            </a:r>
            <a:r>
              <a:rPr lang="de-DE" b="1" dirty="0">
                <a:solidFill>
                  <a:srgbClr val="33CC33"/>
                </a:solidFill>
              </a:rPr>
              <a:t>center;</a:t>
            </a:r>
            <a:br>
              <a:rPr lang="de-DE" b="1" dirty="0"/>
            </a:br>
            <a:r>
              <a:rPr lang="de-DE" dirty="0"/>
              <a:t>}</a:t>
            </a:r>
          </a:p>
        </p:txBody>
      </p:sp>
      <p:sp>
        <p:nvSpPr>
          <p:cNvPr id="4" name="Foliennummernplatzhalter 3">
            <a:extLst>
              <a:ext uri="{FF2B5EF4-FFF2-40B4-BE49-F238E27FC236}">
                <a16:creationId xmlns:a16="http://schemas.microsoft.com/office/drawing/2014/main" id="{316A670D-ED89-40F2-B7EB-7C3B812C2D31}"/>
              </a:ext>
            </a:extLst>
          </p:cNvPr>
          <p:cNvSpPr>
            <a:spLocks noGrp="1"/>
          </p:cNvSpPr>
          <p:nvPr>
            <p:ph type="sldNum" sz="quarter" idx="12"/>
          </p:nvPr>
        </p:nvSpPr>
        <p:spPr/>
        <p:txBody>
          <a:bodyPr/>
          <a:lstStyle/>
          <a:p>
            <a:fld id="{62F8B784-6BE8-4121-A5DD-184BF916DF1B}" type="slidenum">
              <a:rPr lang="de-DE" smtClean="0"/>
              <a:t>142</a:t>
            </a:fld>
            <a:endParaRPr lang="de-DE" dirty="0"/>
          </a:p>
        </p:txBody>
      </p:sp>
      <p:sp>
        <p:nvSpPr>
          <p:cNvPr id="5" name="Rechteck 4">
            <a:extLst>
              <a:ext uri="{FF2B5EF4-FFF2-40B4-BE49-F238E27FC236}">
                <a16:creationId xmlns:a16="http://schemas.microsoft.com/office/drawing/2014/main" id="{E3E79582-16B0-4D08-BF99-4A1F81FEF99B}"/>
              </a:ext>
            </a:extLst>
          </p:cNvPr>
          <p:cNvSpPr/>
          <p:nvPr/>
        </p:nvSpPr>
        <p:spPr>
          <a:xfrm>
            <a:off x="6559296" y="2052764"/>
            <a:ext cx="4794504" cy="3377184"/>
          </a:xfrm>
          <a:prstGeom prst="rect">
            <a:avLst/>
          </a:prstGeom>
          <a:solidFill>
            <a:srgbClr val="294778"/>
          </a:solidFill>
          <a:ln>
            <a:noFill/>
          </a:ln>
        </p:spPr>
        <p:style>
          <a:lnRef idx="2">
            <a:schemeClr val="accent1">
              <a:shade val="50000"/>
            </a:schemeClr>
          </a:lnRef>
          <a:fillRef idx="1">
            <a:schemeClr val="accent1"/>
          </a:fillRef>
          <a:effectRef idx="0">
            <a:schemeClr val="accent1"/>
          </a:effectRef>
          <a:fontRef idx="minor">
            <a:schemeClr val="lt1"/>
          </a:fontRef>
        </p:style>
        <p:txBody>
          <a:bodyPr tIns="216000" rtlCol="0" anchor="t"/>
          <a:lstStyle/>
          <a:p>
            <a:pPr algn="ctr"/>
            <a:r>
              <a:rPr lang="de-DE" sz="2800" dirty="0"/>
              <a:t>Flexbox</a:t>
            </a:r>
          </a:p>
        </p:txBody>
      </p:sp>
      <p:sp>
        <p:nvSpPr>
          <p:cNvPr id="6" name="Rechteck 5">
            <a:extLst>
              <a:ext uri="{FF2B5EF4-FFF2-40B4-BE49-F238E27FC236}">
                <a16:creationId xmlns:a16="http://schemas.microsoft.com/office/drawing/2014/main" id="{1C8432A4-5D79-4AF4-9EDC-6B38BC66D8A3}"/>
              </a:ext>
            </a:extLst>
          </p:cNvPr>
          <p:cNvSpPr/>
          <p:nvPr/>
        </p:nvSpPr>
        <p:spPr>
          <a:xfrm>
            <a:off x="8426196" y="3259772"/>
            <a:ext cx="1060704" cy="963168"/>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Element</a:t>
            </a:r>
          </a:p>
        </p:txBody>
      </p:sp>
      <p:pic>
        <p:nvPicPr>
          <p:cNvPr id="8" name="Grafik 7" descr="Pfeil: Kurve im Uhrzeigersinn">
            <a:extLst>
              <a:ext uri="{FF2B5EF4-FFF2-40B4-BE49-F238E27FC236}">
                <a16:creationId xmlns:a16="http://schemas.microsoft.com/office/drawing/2014/main" id="{CD15C5A6-B6DC-4191-B1DF-D55FFF0803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544991">
            <a:off x="5111189" y="1799893"/>
            <a:ext cx="2696606" cy="2696606"/>
          </a:xfrm>
          <a:prstGeom prst="rect">
            <a:avLst/>
          </a:prstGeom>
        </p:spPr>
      </p:pic>
    </p:spTree>
    <p:extLst>
      <p:ext uri="{BB962C8B-B14F-4D97-AF65-F5344CB8AC3E}">
        <p14:creationId xmlns:p14="http://schemas.microsoft.com/office/powerpoint/2010/main" val="138074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E78C17-8DDA-4CF9-B26D-9770B09DFA00}"/>
              </a:ext>
            </a:extLst>
          </p:cNvPr>
          <p:cNvSpPr>
            <a:spLocks noGrp="1"/>
          </p:cNvSpPr>
          <p:nvPr>
            <p:ph type="title"/>
          </p:nvPr>
        </p:nvSpPr>
        <p:spPr/>
        <p:txBody>
          <a:bodyPr/>
          <a:lstStyle/>
          <a:p>
            <a:r>
              <a:rPr lang="de-DE" dirty="0"/>
              <a:t>Flexbox-Items: Eigenschaften</a:t>
            </a:r>
          </a:p>
        </p:txBody>
      </p:sp>
      <p:sp>
        <p:nvSpPr>
          <p:cNvPr id="4" name="Foliennummernplatzhalter 3">
            <a:extLst>
              <a:ext uri="{FF2B5EF4-FFF2-40B4-BE49-F238E27FC236}">
                <a16:creationId xmlns:a16="http://schemas.microsoft.com/office/drawing/2014/main" id="{BFE0E730-5E09-4F16-BB1D-D2979C4ED85D}"/>
              </a:ext>
            </a:extLst>
          </p:cNvPr>
          <p:cNvSpPr>
            <a:spLocks noGrp="1"/>
          </p:cNvSpPr>
          <p:nvPr>
            <p:ph type="sldNum" sz="quarter" idx="12"/>
          </p:nvPr>
        </p:nvSpPr>
        <p:spPr/>
        <p:txBody>
          <a:bodyPr/>
          <a:lstStyle/>
          <a:p>
            <a:fld id="{62F8B784-6BE8-4121-A5DD-184BF916DF1B}" type="slidenum">
              <a:rPr lang="de-DE" smtClean="0"/>
              <a:t>143</a:t>
            </a:fld>
            <a:endParaRPr lang="de-DE" dirty="0"/>
          </a:p>
        </p:txBody>
      </p:sp>
      <p:graphicFrame>
        <p:nvGraphicFramePr>
          <p:cNvPr id="6" name="Tabelle 5">
            <a:extLst>
              <a:ext uri="{FF2B5EF4-FFF2-40B4-BE49-F238E27FC236}">
                <a16:creationId xmlns:a16="http://schemas.microsoft.com/office/drawing/2014/main" id="{E4F986BD-5712-4A67-8DDD-389C0872ADAF}"/>
              </a:ext>
            </a:extLst>
          </p:cNvPr>
          <p:cNvGraphicFramePr>
            <a:graphicFrameLocks noGrp="1"/>
          </p:cNvGraphicFramePr>
          <p:nvPr>
            <p:extLst/>
          </p:nvPr>
        </p:nvGraphicFramePr>
        <p:xfrm>
          <a:off x="838200" y="1690688"/>
          <a:ext cx="10515600" cy="2905693"/>
        </p:xfrm>
        <a:graphic>
          <a:graphicData uri="http://schemas.openxmlformats.org/drawingml/2006/table">
            <a:tbl>
              <a:tblPr firstRow="1" bandRow="1">
                <a:tableStyleId>{21E4AEA4-8DFA-4A89-87EB-49C32662AFE0}</a:tableStyleId>
              </a:tblPr>
              <a:tblGrid>
                <a:gridCol w="2039112">
                  <a:extLst>
                    <a:ext uri="{9D8B030D-6E8A-4147-A177-3AD203B41FA5}">
                      <a16:colId xmlns:a16="http://schemas.microsoft.com/office/drawing/2014/main" val="1115437215"/>
                    </a:ext>
                  </a:extLst>
                </a:gridCol>
                <a:gridCol w="8476488">
                  <a:extLst>
                    <a:ext uri="{9D8B030D-6E8A-4147-A177-3AD203B41FA5}">
                      <a16:colId xmlns:a16="http://schemas.microsoft.com/office/drawing/2014/main" val="2584422697"/>
                    </a:ext>
                  </a:extLst>
                </a:gridCol>
              </a:tblGrid>
              <a:tr h="415099">
                <a:tc>
                  <a:txBody>
                    <a:bodyPr/>
                    <a:lstStyle/>
                    <a:p>
                      <a:pPr algn="ctr"/>
                      <a:r>
                        <a:rPr lang="de-DE" dirty="0"/>
                        <a:t>Eigenschaft</a:t>
                      </a:r>
                    </a:p>
                  </a:txBody>
                  <a:tcPr anchor="ctr"/>
                </a:tc>
                <a:tc>
                  <a:txBody>
                    <a:bodyPr/>
                    <a:lstStyle/>
                    <a:p>
                      <a:pPr algn="ctr"/>
                      <a:r>
                        <a:rPr lang="de-DE" dirty="0"/>
                        <a:t>Beschreibung</a:t>
                      </a:r>
                    </a:p>
                  </a:txBody>
                  <a:tcPr anchor="ctr"/>
                </a:tc>
                <a:extLst>
                  <a:ext uri="{0D108BD9-81ED-4DB2-BD59-A6C34878D82A}">
                    <a16:rowId xmlns:a16="http://schemas.microsoft.com/office/drawing/2014/main" val="3330782605"/>
                  </a:ext>
                </a:extLst>
              </a:tr>
              <a:tr h="415099">
                <a:tc>
                  <a:txBody>
                    <a:bodyPr/>
                    <a:lstStyle/>
                    <a:p>
                      <a:pPr algn="ctr"/>
                      <a:r>
                        <a:rPr lang="de-DE" dirty="0"/>
                        <a:t>order</a:t>
                      </a:r>
                    </a:p>
                  </a:txBody>
                  <a:tcPr anchor="ctr"/>
                </a:tc>
                <a:tc>
                  <a:txBody>
                    <a:bodyPr/>
                    <a:lstStyle/>
                    <a:p>
                      <a:pPr algn="ctr"/>
                      <a:r>
                        <a:rPr lang="de-DE" dirty="0"/>
                        <a:t>An- /Umordnung der Elemente in der Flexbox</a:t>
                      </a:r>
                    </a:p>
                  </a:txBody>
                  <a:tcPr anchor="ctr"/>
                </a:tc>
                <a:extLst>
                  <a:ext uri="{0D108BD9-81ED-4DB2-BD59-A6C34878D82A}">
                    <a16:rowId xmlns:a16="http://schemas.microsoft.com/office/drawing/2014/main" val="332836986"/>
                  </a:ext>
                </a:extLst>
              </a:tr>
              <a:tr h="415099">
                <a:tc>
                  <a:txBody>
                    <a:bodyPr/>
                    <a:lstStyle/>
                    <a:p>
                      <a:pPr algn="ctr"/>
                      <a:r>
                        <a:rPr lang="de-DE" dirty="0"/>
                        <a:t>flex-grow</a:t>
                      </a:r>
                    </a:p>
                  </a:txBody>
                  <a:tcPr anchor="ctr"/>
                </a:tc>
                <a:tc>
                  <a:txBody>
                    <a:bodyPr/>
                    <a:lstStyle/>
                    <a:p>
                      <a:pPr algn="ctr"/>
                      <a:r>
                        <a:rPr lang="de-DE" dirty="0"/>
                        <a:t>Gibt an, wie stark die Elemente im Verhältnis zu den andern in der Zeile wachsen</a:t>
                      </a:r>
                    </a:p>
                  </a:txBody>
                  <a:tcPr anchor="ctr"/>
                </a:tc>
                <a:extLst>
                  <a:ext uri="{0D108BD9-81ED-4DB2-BD59-A6C34878D82A}">
                    <a16:rowId xmlns:a16="http://schemas.microsoft.com/office/drawing/2014/main" val="64966412"/>
                  </a:ext>
                </a:extLst>
              </a:tr>
              <a:tr h="415099">
                <a:tc>
                  <a:txBody>
                    <a:bodyPr/>
                    <a:lstStyle/>
                    <a:p>
                      <a:pPr algn="ctr"/>
                      <a:r>
                        <a:rPr lang="de-DE" dirty="0"/>
                        <a:t>flex-shrink</a:t>
                      </a:r>
                    </a:p>
                  </a:txBody>
                  <a:tcPr anchor="ctr"/>
                </a:tc>
                <a:tc>
                  <a:txBody>
                    <a:bodyPr/>
                    <a:lstStyle/>
                    <a:p>
                      <a:pPr algn="ctr"/>
                      <a:r>
                        <a:rPr lang="de-DE" i="0" dirty="0"/>
                        <a:t>Gibt an, wie weit die Elemente im Verhältnis zu den anderen schrumpfen</a:t>
                      </a:r>
                    </a:p>
                  </a:txBody>
                  <a:tcPr anchor="ctr"/>
                </a:tc>
                <a:extLst>
                  <a:ext uri="{0D108BD9-81ED-4DB2-BD59-A6C34878D82A}">
                    <a16:rowId xmlns:a16="http://schemas.microsoft.com/office/drawing/2014/main" val="4190575731"/>
                  </a:ext>
                </a:extLst>
              </a:tr>
              <a:tr h="415099">
                <a:tc>
                  <a:txBody>
                    <a:bodyPr/>
                    <a:lstStyle/>
                    <a:p>
                      <a:pPr algn="ctr"/>
                      <a:r>
                        <a:rPr lang="de-DE" dirty="0"/>
                        <a:t>flex-basis</a:t>
                      </a:r>
                    </a:p>
                  </a:txBody>
                  <a:tcPr anchor="ctr"/>
                </a:tc>
                <a:tc>
                  <a:txBody>
                    <a:bodyPr/>
                    <a:lstStyle/>
                    <a:p>
                      <a:pPr algn="ctr"/>
                      <a:r>
                        <a:rPr lang="de-DE" dirty="0"/>
                        <a:t>Definiert die Breite eines Flex-Items</a:t>
                      </a:r>
                    </a:p>
                  </a:txBody>
                  <a:tcPr anchor="ctr"/>
                </a:tc>
                <a:extLst>
                  <a:ext uri="{0D108BD9-81ED-4DB2-BD59-A6C34878D82A}">
                    <a16:rowId xmlns:a16="http://schemas.microsoft.com/office/drawing/2014/main" val="120445526"/>
                  </a:ext>
                </a:extLst>
              </a:tr>
              <a:tr h="415099">
                <a:tc>
                  <a:txBody>
                    <a:bodyPr/>
                    <a:lstStyle/>
                    <a:p>
                      <a:pPr algn="ctr"/>
                      <a:r>
                        <a:rPr lang="de-DE" dirty="0"/>
                        <a:t>flex</a:t>
                      </a:r>
                    </a:p>
                  </a:txBody>
                  <a:tcPr anchor="ctr"/>
                </a:tc>
                <a:tc>
                  <a:txBody>
                    <a:bodyPr/>
                    <a:lstStyle/>
                    <a:p>
                      <a:pPr algn="ctr"/>
                      <a:r>
                        <a:rPr lang="de-DE" dirty="0"/>
                        <a:t>shorthand property für </a:t>
                      </a:r>
                      <a:r>
                        <a:rPr lang="de-DE" i="1" dirty="0"/>
                        <a:t>flex-grow</a:t>
                      </a:r>
                      <a:r>
                        <a:rPr lang="de-DE" dirty="0"/>
                        <a:t>, </a:t>
                      </a:r>
                      <a:r>
                        <a:rPr lang="de-DE" i="1" dirty="0"/>
                        <a:t>flex-shrink</a:t>
                      </a:r>
                      <a:r>
                        <a:rPr lang="de-DE" dirty="0"/>
                        <a:t> und </a:t>
                      </a:r>
                      <a:r>
                        <a:rPr lang="de-DE" i="1" dirty="0"/>
                        <a:t>flex-basis</a:t>
                      </a:r>
                    </a:p>
                  </a:txBody>
                  <a:tcPr anchor="ctr"/>
                </a:tc>
                <a:extLst>
                  <a:ext uri="{0D108BD9-81ED-4DB2-BD59-A6C34878D82A}">
                    <a16:rowId xmlns:a16="http://schemas.microsoft.com/office/drawing/2014/main" val="628758799"/>
                  </a:ext>
                </a:extLst>
              </a:tr>
              <a:tr h="415099">
                <a:tc>
                  <a:txBody>
                    <a:bodyPr/>
                    <a:lstStyle/>
                    <a:p>
                      <a:pPr algn="ctr"/>
                      <a:r>
                        <a:rPr lang="de-DE" dirty="0"/>
                        <a:t>align-self</a:t>
                      </a:r>
                    </a:p>
                  </a:txBody>
                  <a:tcPr anchor="ctr"/>
                </a:tc>
                <a:tc>
                  <a:txBody>
                    <a:bodyPr/>
                    <a:lstStyle/>
                    <a:p>
                      <a:pPr algn="ctr"/>
                      <a:r>
                        <a:rPr lang="de-DE" dirty="0"/>
                        <a:t>Erlaubt die individuelle Positionierung einzelner Flex-Items</a:t>
                      </a:r>
                    </a:p>
                  </a:txBody>
                  <a:tcPr anchor="ctr"/>
                </a:tc>
                <a:extLst>
                  <a:ext uri="{0D108BD9-81ED-4DB2-BD59-A6C34878D82A}">
                    <a16:rowId xmlns:a16="http://schemas.microsoft.com/office/drawing/2014/main" val="179779321"/>
                  </a:ext>
                </a:extLst>
              </a:tr>
            </a:tbl>
          </a:graphicData>
        </a:graphic>
      </p:graphicFrame>
      <p:sp>
        <p:nvSpPr>
          <p:cNvPr id="7" name="Rechteck 6">
            <a:extLst>
              <a:ext uri="{FF2B5EF4-FFF2-40B4-BE49-F238E27FC236}">
                <a16:creationId xmlns:a16="http://schemas.microsoft.com/office/drawing/2014/main" id="{3C18C47D-0C01-49FB-B313-B16595BB64FC}"/>
              </a:ext>
            </a:extLst>
          </p:cNvPr>
          <p:cNvSpPr/>
          <p:nvPr/>
        </p:nvSpPr>
        <p:spPr>
          <a:xfrm>
            <a:off x="838200" y="4974336"/>
            <a:ext cx="10515600" cy="1097280"/>
          </a:xfrm>
          <a:prstGeom prst="rect">
            <a:avLst/>
          </a:prstGeom>
          <a:solidFill>
            <a:srgbClr val="2947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a:extLst>
              <a:ext uri="{FF2B5EF4-FFF2-40B4-BE49-F238E27FC236}">
                <a16:creationId xmlns:a16="http://schemas.microsoft.com/office/drawing/2014/main" id="{7335EF98-3122-4C46-B2D4-35453A3DB908}"/>
              </a:ext>
            </a:extLst>
          </p:cNvPr>
          <p:cNvSpPr/>
          <p:nvPr/>
        </p:nvSpPr>
        <p:spPr>
          <a:xfrm>
            <a:off x="1096137" y="5157216"/>
            <a:ext cx="2378202" cy="731520"/>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a:t>1</a:t>
            </a:r>
          </a:p>
        </p:txBody>
      </p:sp>
      <p:sp>
        <p:nvSpPr>
          <p:cNvPr id="11" name="Rechteck 10">
            <a:extLst>
              <a:ext uri="{FF2B5EF4-FFF2-40B4-BE49-F238E27FC236}">
                <a16:creationId xmlns:a16="http://schemas.microsoft.com/office/drawing/2014/main" id="{2144EED6-E3E0-4BEC-A327-689B8934A2E8}"/>
              </a:ext>
            </a:extLst>
          </p:cNvPr>
          <p:cNvSpPr/>
          <p:nvPr/>
        </p:nvSpPr>
        <p:spPr>
          <a:xfrm>
            <a:off x="3699200" y="5157216"/>
            <a:ext cx="2363724" cy="731520"/>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a:t>1</a:t>
            </a:r>
          </a:p>
        </p:txBody>
      </p:sp>
      <p:sp>
        <p:nvSpPr>
          <p:cNvPr id="12" name="Rechteck 11">
            <a:extLst>
              <a:ext uri="{FF2B5EF4-FFF2-40B4-BE49-F238E27FC236}">
                <a16:creationId xmlns:a16="http://schemas.microsoft.com/office/drawing/2014/main" id="{CD7A134E-AEF4-497D-B238-95983BDAF874}"/>
              </a:ext>
            </a:extLst>
          </p:cNvPr>
          <p:cNvSpPr/>
          <p:nvPr/>
        </p:nvSpPr>
        <p:spPr>
          <a:xfrm>
            <a:off x="6287785" y="5157216"/>
            <a:ext cx="4769644" cy="731520"/>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a:t>2</a:t>
            </a:r>
          </a:p>
        </p:txBody>
      </p:sp>
      <p:sp>
        <p:nvSpPr>
          <p:cNvPr id="13" name="Legende: Linie 12">
            <a:extLst>
              <a:ext uri="{FF2B5EF4-FFF2-40B4-BE49-F238E27FC236}">
                <a16:creationId xmlns:a16="http://schemas.microsoft.com/office/drawing/2014/main" id="{2B289BEC-0B93-4283-A7D6-BF7D51E7D2E4}"/>
              </a:ext>
            </a:extLst>
          </p:cNvPr>
          <p:cNvSpPr/>
          <p:nvPr/>
        </p:nvSpPr>
        <p:spPr>
          <a:xfrm>
            <a:off x="3060192" y="6254496"/>
            <a:ext cx="1804416" cy="466979"/>
          </a:xfrm>
          <a:prstGeom prst="borderCallout1">
            <a:avLst>
              <a:gd name="adj1" fmla="val 474"/>
              <a:gd name="adj2" fmla="val 16453"/>
              <a:gd name="adj3" fmla="val -54593"/>
              <a:gd name="adj4" fmla="val -299"/>
            </a:avLst>
          </a:prstGeom>
          <a:noFill/>
          <a:ln w="38100">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flex-grow: 1;</a:t>
            </a:r>
          </a:p>
        </p:txBody>
      </p:sp>
      <p:cxnSp>
        <p:nvCxnSpPr>
          <p:cNvPr id="15" name="Gerader Verbinder 14">
            <a:extLst>
              <a:ext uri="{FF2B5EF4-FFF2-40B4-BE49-F238E27FC236}">
                <a16:creationId xmlns:a16="http://schemas.microsoft.com/office/drawing/2014/main" id="{A5381F95-5F4F-4833-BF35-8F4DACA2B5F6}"/>
              </a:ext>
            </a:extLst>
          </p:cNvPr>
          <p:cNvCxnSpPr/>
          <p:nvPr/>
        </p:nvCxnSpPr>
        <p:spPr>
          <a:xfrm flipV="1">
            <a:off x="4120896" y="5986272"/>
            <a:ext cx="170688" cy="268224"/>
          </a:xfrm>
          <a:prstGeom prst="line">
            <a:avLst/>
          </a:prstGeom>
          <a:ln w="38100">
            <a:solidFill>
              <a:srgbClr val="294778"/>
            </a:solidFill>
          </a:ln>
        </p:spPr>
        <p:style>
          <a:lnRef idx="1">
            <a:schemeClr val="accent1"/>
          </a:lnRef>
          <a:fillRef idx="0">
            <a:schemeClr val="accent1"/>
          </a:fillRef>
          <a:effectRef idx="0">
            <a:schemeClr val="accent1"/>
          </a:effectRef>
          <a:fontRef idx="minor">
            <a:schemeClr val="tx1"/>
          </a:fontRef>
        </p:style>
      </p:cxnSp>
      <p:sp>
        <p:nvSpPr>
          <p:cNvPr id="16" name="Legende: Linie 15">
            <a:extLst>
              <a:ext uri="{FF2B5EF4-FFF2-40B4-BE49-F238E27FC236}">
                <a16:creationId xmlns:a16="http://schemas.microsoft.com/office/drawing/2014/main" id="{E8802F19-FF62-4695-82C9-7D7920025EB7}"/>
              </a:ext>
            </a:extLst>
          </p:cNvPr>
          <p:cNvSpPr/>
          <p:nvPr/>
        </p:nvSpPr>
        <p:spPr>
          <a:xfrm>
            <a:off x="6591300" y="6254495"/>
            <a:ext cx="1760220" cy="466979"/>
          </a:xfrm>
          <a:prstGeom prst="borderCallout1">
            <a:avLst>
              <a:gd name="adj1" fmla="val 474"/>
              <a:gd name="adj2" fmla="val 74721"/>
              <a:gd name="adj3" fmla="val -57204"/>
              <a:gd name="adj4" fmla="val 108363"/>
            </a:avLst>
          </a:prstGeom>
          <a:noFill/>
          <a:ln w="38100">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294778"/>
                </a:solidFill>
              </a:rPr>
              <a:t>flex-grow: 2;</a:t>
            </a:r>
          </a:p>
        </p:txBody>
      </p:sp>
    </p:spTree>
    <p:extLst>
      <p:ext uri="{BB962C8B-B14F-4D97-AF65-F5344CB8AC3E}">
        <p14:creationId xmlns:p14="http://schemas.microsoft.com/office/powerpoint/2010/main" val="253261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97CBC8-69B9-4E62-ADC7-522DB3D25843}"/>
              </a:ext>
            </a:extLst>
          </p:cNvPr>
          <p:cNvSpPr>
            <a:spLocks noGrp="1"/>
          </p:cNvSpPr>
          <p:nvPr>
            <p:ph type="title"/>
          </p:nvPr>
        </p:nvSpPr>
        <p:spPr/>
        <p:txBody>
          <a:bodyPr/>
          <a:lstStyle/>
          <a:p>
            <a:r>
              <a:rPr lang="de-DE" dirty="0"/>
              <a:t>CSS BACKGROUND PROPERTIES</a:t>
            </a:r>
          </a:p>
        </p:txBody>
      </p:sp>
      <p:sp>
        <p:nvSpPr>
          <p:cNvPr id="3" name="Textplatzhalter 2">
            <a:extLst>
              <a:ext uri="{FF2B5EF4-FFF2-40B4-BE49-F238E27FC236}">
                <a16:creationId xmlns:a16="http://schemas.microsoft.com/office/drawing/2014/main" id="{342C8607-630C-4DFF-BEB0-04DFD9A9A31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652B7C34-0849-43A9-A9ED-4A78062E9344}"/>
              </a:ext>
            </a:extLst>
          </p:cNvPr>
          <p:cNvSpPr>
            <a:spLocks noGrp="1"/>
          </p:cNvSpPr>
          <p:nvPr>
            <p:ph type="sldNum" sz="quarter" idx="12"/>
          </p:nvPr>
        </p:nvSpPr>
        <p:spPr/>
        <p:txBody>
          <a:bodyPr/>
          <a:lstStyle/>
          <a:p>
            <a:fld id="{62F8B784-6BE8-4121-A5DD-184BF916DF1B}" type="slidenum">
              <a:rPr lang="de-DE" smtClean="0"/>
              <a:t>144</a:t>
            </a:fld>
            <a:endParaRPr lang="de-DE" dirty="0"/>
          </a:p>
        </p:txBody>
      </p:sp>
    </p:spTree>
    <p:extLst>
      <p:ext uri="{BB962C8B-B14F-4D97-AF65-F5344CB8AC3E}">
        <p14:creationId xmlns:p14="http://schemas.microsoft.com/office/powerpoint/2010/main" val="8550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3DF71-263C-4377-AD6A-C9D68413B8F4}"/>
              </a:ext>
            </a:extLst>
          </p:cNvPr>
          <p:cNvSpPr>
            <a:spLocks noGrp="1"/>
          </p:cNvSpPr>
          <p:nvPr>
            <p:ph type="title"/>
          </p:nvPr>
        </p:nvSpPr>
        <p:spPr/>
        <p:txBody>
          <a:bodyPr/>
          <a:lstStyle/>
          <a:p>
            <a:r>
              <a:rPr lang="de-DE" dirty="0"/>
              <a:t>Hintergrundbilder - Auffrischen</a:t>
            </a:r>
          </a:p>
        </p:txBody>
      </p:sp>
      <p:pic>
        <p:nvPicPr>
          <p:cNvPr id="6" name="Grafik 5" descr="Eule">
            <a:extLst>
              <a:ext uri="{FF2B5EF4-FFF2-40B4-BE49-F238E27FC236}">
                <a16:creationId xmlns:a16="http://schemas.microsoft.com/office/drawing/2014/main" id="{D9F2E1B8-8EC2-483C-B431-D8F3642393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962761">
            <a:off x="7278624" y="691167"/>
            <a:ext cx="6181344" cy="6181344"/>
          </a:xfrm>
          <a:prstGeom prst="rect">
            <a:avLst/>
          </a:prstGeom>
        </p:spPr>
      </p:pic>
      <p:sp>
        <p:nvSpPr>
          <p:cNvPr id="3" name="Inhaltsplatzhalter 2">
            <a:extLst>
              <a:ext uri="{FF2B5EF4-FFF2-40B4-BE49-F238E27FC236}">
                <a16:creationId xmlns:a16="http://schemas.microsoft.com/office/drawing/2014/main" id="{7CB2BD09-6379-4114-836B-6F0AD864B846}"/>
              </a:ext>
            </a:extLst>
          </p:cNvPr>
          <p:cNvSpPr>
            <a:spLocks noGrp="1"/>
          </p:cNvSpPr>
          <p:nvPr>
            <p:ph idx="1"/>
          </p:nvPr>
        </p:nvSpPr>
        <p:spPr/>
        <p:txBody>
          <a:bodyPr/>
          <a:lstStyle/>
          <a:p>
            <a:pPr marL="0" indent="0">
              <a:lnSpc>
                <a:spcPct val="150000"/>
              </a:lnSpc>
              <a:buNone/>
            </a:pPr>
            <a:r>
              <a:rPr lang="de-DE" dirty="0">
                <a:solidFill>
                  <a:srgbClr val="EE8033"/>
                </a:solidFill>
              </a:rPr>
              <a:t>.bg</a:t>
            </a:r>
            <a:r>
              <a:rPr lang="de-DE" dirty="0"/>
              <a:t> {</a:t>
            </a:r>
            <a:br>
              <a:rPr lang="de-DE" dirty="0"/>
            </a:br>
            <a:r>
              <a:rPr lang="de-DE" dirty="0"/>
              <a:t>    </a:t>
            </a:r>
            <a:r>
              <a:rPr lang="de-DE" dirty="0">
                <a:solidFill>
                  <a:srgbClr val="294778"/>
                </a:solidFill>
              </a:rPr>
              <a:t>background-image:</a:t>
            </a:r>
            <a:r>
              <a:rPr lang="de-DE" dirty="0"/>
              <a:t> </a:t>
            </a:r>
            <a:r>
              <a:rPr lang="de-DE" dirty="0">
                <a:solidFill>
                  <a:srgbClr val="33CC33"/>
                </a:solidFill>
              </a:rPr>
              <a:t>url("mein_Hintergrundbild.jpg");</a:t>
            </a:r>
            <a:br>
              <a:rPr lang="de-DE" dirty="0"/>
            </a:br>
            <a:r>
              <a:rPr lang="de-DE" dirty="0"/>
              <a:t>    </a:t>
            </a:r>
            <a:r>
              <a:rPr lang="de-DE" dirty="0">
                <a:solidFill>
                  <a:srgbClr val="294778"/>
                </a:solidFill>
              </a:rPr>
              <a:t>background-repeat:</a:t>
            </a:r>
            <a:r>
              <a:rPr lang="de-DE" dirty="0"/>
              <a:t> </a:t>
            </a:r>
            <a:r>
              <a:rPr lang="de-DE" dirty="0">
                <a:solidFill>
                  <a:srgbClr val="33CC33"/>
                </a:solidFill>
              </a:rPr>
              <a:t>no-repeat;</a:t>
            </a:r>
            <a:br>
              <a:rPr lang="de-DE" dirty="0">
                <a:solidFill>
                  <a:srgbClr val="33CC33"/>
                </a:solidFill>
              </a:rPr>
            </a:br>
            <a:r>
              <a:rPr lang="de-DE" dirty="0"/>
              <a:t>    </a:t>
            </a:r>
            <a:r>
              <a:rPr lang="de-DE" dirty="0">
                <a:solidFill>
                  <a:srgbClr val="294778"/>
                </a:solidFill>
              </a:rPr>
              <a:t>background-color:</a:t>
            </a:r>
            <a:r>
              <a:rPr lang="de-DE" dirty="0"/>
              <a:t> </a:t>
            </a:r>
            <a:r>
              <a:rPr lang="de-DE" dirty="0">
                <a:solidFill>
                  <a:srgbClr val="33CC33"/>
                </a:solidFill>
              </a:rPr>
              <a:t>#F0F8FF;</a:t>
            </a:r>
            <a:br>
              <a:rPr lang="de-DE" dirty="0">
                <a:solidFill>
                  <a:srgbClr val="33CC33"/>
                </a:solidFill>
              </a:rPr>
            </a:br>
            <a:r>
              <a:rPr lang="de-DE" dirty="0"/>
              <a:t>}</a:t>
            </a:r>
          </a:p>
          <a:p>
            <a:pPr marL="0" indent="0">
              <a:buNone/>
            </a:pP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FB582468-18CA-4409-89D0-B1EBCCCCA5B8}"/>
              </a:ext>
            </a:extLst>
          </p:cNvPr>
          <p:cNvSpPr>
            <a:spLocks noGrp="1"/>
          </p:cNvSpPr>
          <p:nvPr>
            <p:ph type="sldNum" sz="quarter" idx="12"/>
          </p:nvPr>
        </p:nvSpPr>
        <p:spPr/>
        <p:txBody>
          <a:bodyPr/>
          <a:lstStyle/>
          <a:p>
            <a:fld id="{62F8B784-6BE8-4121-A5DD-184BF916DF1B}" type="slidenum">
              <a:rPr lang="de-DE" smtClean="0"/>
              <a:t>145</a:t>
            </a:fld>
            <a:endParaRPr lang="de-DE" dirty="0"/>
          </a:p>
        </p:txBody>
      </p:sp>
    </p:spTree>
    <p:extLst>
      <p:ext uri="{BB962C8B-B14F-4D97-AF65-F5344CB8AC3E}">
        <p14:creationId xmlns:p14="http://schemas.microsoft.com/office/powerpoint/2010/main" val="28766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ule">
            <a:extLst>
              <a:ext uri="{FF2B5EF4-FFF2-40B4-BE49-F238E27FC236}">
                <a16:creationId xmlns:a16="http://schemas.microsoft.com/office/drawing/2014/main" id="{4CDDD6D2-E902-4554-AEF0-4C105B6955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457200"/>
            <a:ext cx="13459968" cy="6415311"/>
          </a:xfrm>
          <a:prstGeom prst="rect">
            <a:avLst/>
          </a:prstGeom>
        </p:spPr>
      </p:pic>
      <p:sp>
        <p:nvSpPr>
          <p:cNvPr id="2" name="Titel 1">
            <a:extLst>
              <a:ext uri="{FF2B5EF4-FFF2-40B4-BE49-F238E27FC236}">
                <a16:creationId xmlns:a16="http://schemas.microsoft.com/office/drawing/2014/main" id="{648100ED-3FA6-428E-8FF2-E437DB89C4CD}"/>
              </a:ext>
            </a:extLst>
          </p:cNvPr>
          <p:cNvSpPr>
            <a:spLocks noGrp="1"/>
          </p:cNvSpPr>
          <p:nvPr>
            <p:ph type="title"/>
          </p:nvPr>
        </p:nvSpPr>
        <p:spPr/>
        <p:txBody>
          <a:bodyPr/>
          <a:lstStyle/>
          <a:p>
            <a:r>
              <a:rPr lang="de-DE" dirty="0"/>
              <a:t>Hintergrundbilder: Größe</a:t>
            </a:r>
          </a:p>
        </p:txBody>
      </p:sp>
      <p:sp>
        <p:nvSpPr>
          <p:cNvPr id="3" name="Inhaltsplatzhalter 2">
            <a:extLst>
              <a:ext uri="{FF2B5EF4-FFF2-40B4-BE49-F238E27FC236}">
                <a16:creationId xmlns:a16="http://schemas.microsoft.com/office/drawing/2014/main" id="{5362EB78-22C3-41BA-B3A9-591C129D29C7}"/>
              </a:ext>
            </a:extLst>
          </p:cNvPr>
          <p:cNvSpPr>
            <a:spLocks noGrp="1"/>
          </p:cNvSpPr>
          <p:nvPr>
            <p:ph idx="1"/>
          </p:nvPr>
        </p:nvSpPr>
        <p:spPr>
          <a:xfrm>
            <a:off x="838200" y="2913887"/>
            <a:ext cx="10515600" cy="3263075"/>
          </a:xfrm>
        </p:spPr>
        <p:txBody>
          <a:bodyPr tIns="72000"/>
          <a:lstStyle/>
          <a:p>
            <a:pPr>
              <a:lnSpc>
                <a:spcPct val="150000"/>
              </a:lnSpc>
            </a:pPr>
            <a:r>
              <a:rPr lang="de-DE" dirty="0"/>
              <a:t>auto</a:t>
            </a:r>
          </a:p>
          <a:p>
            <a:pPr>
              <a:lnSpc>
                <a:spcPct val="150000"/>
              </a:lnSpc>
            </a:pPr>
            <a:r>
              <a:rPr lang="de-DE" dirty="0"/>
              <a:t>contain</a:t>
            </a:r>
          </a:p>
          <a:p>
            <a:pPr>
              <a:lnSpc>
                <a:spcPct val="150000"/>
              </a:lnSpc>
            </a:pPr>
            <a:r>
              <a:rPr lang="de-DE" dirty="0"/>
              <a:t>cover</a:t>
            </a:r>
          </a:p>
          <a:p>
            <a:pPr>
              <a:lnSpc>
                <a:spcPct val="150000"/>
              </a:lnSpc>
            </a:pPr>
            <a:r>
              <a:rPr lang="de-DE" i="1" dirty="0"/>
              <a:t>length/percentage</a:t>
            </a:r>
          </a:p>
          <a:p>
            <a:pPr>
              <a:lnSpc>
                <a:spcPct val="150000"/>
              </a:lnSpc>
            </a:pPr>
            <a:endParaRPr lang="de-DE" dirty="0"/>
          </a:p>
        </p:txBody>
      </p:sp>
      <p:sp>
        <p:nvSpPr>
          <p:cNvPr id="4" name="Foliennummernplatzhalter 3">
            <a:extLst>
              <a:ext uri="{FF2B5EF4-FFF2-40B4-BE49-F238E27FC236}">
                <a16:creationId xmlns:a16="http://schemas.microsoft.com/office/drawing/2014/main" id="{31EBECA9-ADE9-4845-8B4E-796C8EC89A34}"/>
              </a:ext>
            </a:extLst>
          </p:cNvPr>
          <p:cNvSpPr>
            <a:spLocks noGrp="1"/>
          </p:cNvSpPr>
          <p:nvPr>
            <p:ph type="sldNum" sz="quarter" idx="12"/>
          </p:nvPr>
        </p:nvSpPr>
        <p:spPr/>
        <p:txBody>
          <a:bodyPr/>
          <a:lstStyle/>
          <a:p>
            <a:fld id="{62F8B784-6BE8-4121-A5DD-184BF916DF1B}" type="slidenum">
              <a:rPr lang="de-DE" smtClean="0"/>
              <a:t>146</a:t>
            </a:fld>
            <a:endParaRPr lang="de-DE" dirty="0"/>
          </a:p>
        </p:txBody>
      </p:sp>
      <p:pic>
        <p:nvPicPr>
          <p:cNvPr id="7" name="Grafik 6" descr="Eule">
            <a:extLst>
              <a:ext uri="{FF2B5EF4-FFF2-40B4-BE49-F238E27FC236}">
                <a16:creationId xmlns:a16="http://schemas.microsoft.com/office/drawing/2014/main" id="{D49B3D9C-A460-4D20-8E24-501726C22A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29985" y="691167"/>
            <a:ext cx="6181344" cy="6181344"/>
          </a:xfrm>
          <a:prstGeom prst="rect">
            <a:avLst/>
          </a:prstGeom>
        </p:spPr>
      </p:pic>
      <p:sp>
        <p:nvSpPr>
          <p:cNvPr id="5" name="Textfeld 4">
            <a:extLst>
              <a:ext uri="{FF2B5EF4-FFF2-40B4-BE49-F238E27FC236}">
                <a16:creationId xmlns:a16="http://schemas.microsoft.com/office/drawing/2014/main" id="{9DD15213-DBEC-485F-937D-38000785803F}"/>
              </a:ext>
            </a:extLst>
          </p:cNvPr>
          <p:cNvSpPr txBox="1"/>
          <p:nvPr/>
        </p:nvSpPr>
        <p:spPr>
          <a:xfrm>
            <a:off x="938784" y="1938528"/>
            <a:ext cx="10155936" cy="584775"/>
          </a:xfrm>
          <a:prstGeom prst="rect">
            <a:avLst/>
          </a:prstGeom>
          <a:noFill/>
        </p:spPr>
        <p:txBody>
          <a:bodyPr wrap="square" rtlCol="0">
            <a:spAutoFit/>
          </a:bodyPr>
          <a:lstStyle/>
          <a:p>
            <a:r>
              <a:rPr lang="de-DE" sz="3200" i="1" dirty="0"/>
              <a:t>background-size: </a:t>
            </a:r>
            <a:r>
              <a:rPr lang="de-DE" sz="3200" dirty="0"/>
              <a:t>kann folgendermaßen angegeben werden:</a:t>
            </a:r>
          </a:p>
        </p:txBody>
      </p:sp>
      <p:pic>
        <p:nvPicPr>
          <p:cNvPr id="8" name="Grafik 7" descr="Eule">
            <a:extLst>
              <a:ext uri="{FF2B5EF4-FFF2-40B4-BE49-F238E27FC236}">
                <a16:creationId xmlns:a16="http://schemas.microsoft.com/office/drawing/2014/main" id="{4A279CE0-0F4F-45C2-B1E5-95A0B7B126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41120" y="2718598"/>
            <a:ext cx="15608808" cy="15608808"/>
          </a:xfrm>
          <a:prstGeom prst="rect">
            <a:avLst/>
          </a:prstGeom>
        </p:spPr>
      </p:pic>
    </p:spTree>
    <p:extLst>
      <p:ext uri="{BB962C8B-B14F-4D97-AF65-F5344CB8AC3E}">
        <p14:creationId xmlns:p14="http://schemas.microsoft.com/office/powerpoint/2010/main" val="413100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9F331-FE24-4693-8942-DF160BE7F946}"/>
              </a:ext>
            </a:extLst>
          </p:cNvPr>
          <p:cNvSpPr>
            <a:spLocks noGrp="1"/>
          </p:cNvSpPr>
          <p:nvPr>
            <p:ph type="title"/>
          </p:nvPr>
        </p:nvSpPr>
        <p:spPr/>
        <p:txBody>
          <a:bodyPr/>
          <a:lstStyle/>
          <a:p>
            <a:r>
              <a:rPr lang="de-DE" dirty="0"/>
              <a:t>Background </a:t>
            </a:r>
            <a:r>
              <a:rPr lang="de-DE" dirty="0" err="1"/>
              <a:t>image</a:t>
            </a:r>
            <a:r>
              <a:rPr lang="de-DE" dirty="0"/>
              <a:t> Übung</a:t>
            </a:r>
          </a:p>
        </p:txBody>
      </p:sp>
      <p:sp>
        <p:nvSpPr>
          <p:cNvPr id="3" name="Inhaltsplatzhalter 2">
            <a:extLst>
              <a:ext uri="{FF2B5EF4-FFF2-40B4-BE49-F238E27FC236}">
                <a16:creationId xmlns:a16="http://schemas.microsoft.com/office/drawing/2014/main" id="{277A60FA-C4E8-49BC-A40F-544C13CB2C56}"/>
              </a:ext>
            </a:extLst>
          </p:cNvPr>
          <p:cNvSpPr>
            <a:spLocks noGrp="1"/>
          </p:cNvSpPr>
          <p:nvPr>
            <p:ph idx="1"/>
          </p:nvPr>
        </p:nvSpPr>
        <p:spPr/>
        <p:txBody>
          <a:bodyPr/>
          <a:lstStyle/>
          <a:p>
            <a:pPr marL="0" indent="0">
              <a:buNone/>
            </a:pPr>
            <a:r>
              <a:rPr lang="de-DE" dirty="0"/>
              <a:t> Gute Webseite mit Hintergrund Mustern:</a:t>
            </a:r>
          </a:p>
          <a:p>
            <a:pPr marL="0" indent="0">
              <a:buNone/>
            </a:pPr>
            <a:r>
              <a:rPr lang="de-DE" dirty="0">
                <a:hlinkClick r:id="rId2"/>
              </a:rPr>
              <a:t>http://subtlepatterns.com/</a:t>
            </a: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7F7F915C-C153-42FD-889B-6C43EC9F31A1}"/>
              </a:ext>
            </a:extLst>
          </p:cNvPr>
          <p:cNvSpPr>
            <a:spLocks noGrp="1"/>
          </p:cNvSpPr>
          <p:nvPr>
            <p:ph type="sldNum" sz="quarter" idx="12"/>
          </p:nvPr>
        </p:nvSpPr>
        <p:spPr/>
        <p:txBody>
          <a:bodyPr/>
          <a:lstStyle/>
          <a:p>
            <a:fld id="{62F8B784-6BE8-4121-A5DD-184BF916DF1B}" type="slidenum">
              <a:rPr lang="de-DE" smtClean="0"/>
              <a:t>147</a:t>
            </a:fld>
            <a:endParaRPr lang="de-DE" dirty="0"/>
          </a:p>
        </p:txBody>
      </p:sp>
    </p:spTree>
    <p:extLst>
      <p:ext uri="{BB962C8B-B14F-4D97-AF65-F5344CB8AC3E}">
        <p14:creationId xmlns:p14="http://schemas.microsoft.com/office/powerpoint/2010/main" val="240565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DEF279-761C-4F4A-B265-B2E1991C4A24}"/>
              </a:ext>
            </a:extLst>
          </p:cNvPr>
          <p:cNvSpPr>
            <a:spLocks noGrp="1"/>
          </p:cNvSpPr>
          <p:nvPr>
            <p:ph type="title"/>
          </p:nvPr>
        </p:nvSpPr>
        <p:spPr/>
        <p:txBody>
          <a:bodyPr/>
          <a:lstStyle/>
          <a:p>
            <a:r>
              <a:rPr lang="de-DE" dirty="0"/>
              <a:t>LAYOUT</a:t>
            </a:r>
          </a:p>
        </p:txBody>
      </p:sp>
      <p:sp>
        <p:nvSpPr>
          <p:cNvPr id="5" name="Textplatzhalter 4">
            <a:extLst>
              <a:ext uri="{FF2B5EF4-FFF2-40B4-BE49-F238E27FC236}">
                <a16:creationId xmlns:a16="http://schemas.microsoft.com/office/drawing/2014/main" id="{69EED211-C29E-407A-A646-CA0AB17A381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7613FD6B-5CD2-4E72-8A70-179A633FD7C4}"/>
              </a:ext>
            </a:extLst>
          </p:cNvPr>
          <p:cNvSpPr>
            <a:spLocks noGrp="1"/>
          </p:cNvSpPr>
          <p:nvPr>
            <p:ph type="sldNum" sz="quarter" idx="12"/>
          </p:nvPr>
        </p:nvSpPr>
        <p:spPr/>
        <p:txBody>
          <a:bodyPr/>
          <a:lstStyle/>
          <a:p>
            <a:fld id="{C897DFD6-16AA-4990-9C12-D8B73762DA74}" type="slidenum">
              <a:rPr lang="de-DE" smtClean="0"/>
              <a:t>148</a:t>
            </a:fld>
            <a:endParaRPr lang="de-DE" dirty="0"/>
          </a:p>
        </p:txBody>
      </p:sp>
    </p:spTree>
    <p:extLst>
      <p:ext uri="{BB962C8B-B14F-4D97-AF65-F5344CB8AC3E}">
        <p14:creationId xmlns:p14="http://schemas.microsoft.com/office/powerpoint/2010/main" val="188484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6C552-EE51-4001-B39B-E0760392F565}"/>
              </a:ext>
            </a:extLst>
          </p:cNvPr>
          <p:cNvSpPr>
            <a:spLocks noGrp="1"/>
          </p:cNvSpPr>
          <p:nvPr>
            <p:ph type="title"/>
          </p:nvPr>
        </p:nvSpPr>
        <p:spPr/>
        <p:txBody>
          <a:bodyPr/>
          <a:lstStyle/>
          <a:p>
            <a:r>
              <a:rPr lang="de-DE" dirty="0"/>
              <a:t>Website-Typen</a:t>
            </a:r>
          </a:p>
        </p:txBody>
      </p:sp>
      <p:sp>
        <p:nvSpPr>
          <p:cNvPr id="4" name="Foliennummernplatzhalter 3">
            <a:extLst>
              <a:ext uri="{FF2B5EF4-FFF2-40B4-BE49-F238E27FC236}">
                <a16:creationId xmlns:a16="http://schemas.microsoft.com/office/drawing/2014/main" id="{36761604-3CF2-4E48-A783-63E0C697831F}"/>
              </a:ext>
            </a:extLst>
          </p:cNvPr>
          <p:cNvSpPr>
            <a:spLocks noGrp="1"/>
          </p:cNvSpPr>
          <p:nvPr>
            <p:ph type="sldNum" sz="quarter" idx="12"/>
          </p:nvPr>
        </p:nvSpPr>
        <p:spPr/>
        <p:txBody>
          <a:bodyPr/>
          <a:lstStyle/>
          <a:p>
            <a:fld id="{62F8B784-6BE8-4121-A5DD-184BF916DF1B}" type="slidenum">
              <a:rPr lang="de-DE" smtClean="0"/>
              <a:t>149</a:t>
            </a:fld>
            <a:endParaRPr lang="de-DE" dirty="0"/>
          </a:p>
        </p:txBody>
      </p:sp>
      <p:sp>
        <p:nvSpPr>
          <p:cNvPr id="5" name="Abgerundetes Rechteck 4">
            <a:extLst>
              <a:ext uri="{FF2B5EF4-FFF2-40B4-BE49-F238E27FC236}">
                <a16:creationId xmlns:a16="http://schemas.microsoft.com/office/drawing/2014/main" id="{A96C517D-B2AD-4B72-8163-02E78028F470}"/>
              </a:ext>
            </a:extLst>
          </p:cNvPr>
          <p:cNvSpPr/>
          <p:nvPr/>
        </p:nvSpPr>
        <p:spPr>
          <a:xfrm>
            <a:off x="1482811" y="1690688"/>
            <a:ext cx="2792248" cy="4665662"/>
          </a:xfrm>
          <a:prstGeom prst="roundRect">
            <a:avLst/>
          </a:prstGeom>
          <a:solidFill>
            <a:srgbClr val="EE8033"/>
          </a:solid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2800" b="1" dirty="0"/>
              <a:t>Kompatible Website</a:t>
            </a:r>
          </a:p>
          <a:p>
            <a:pPr algn="ctr"/>
            <a:endParaRPr lang="de-DE" sz="2400" dirty="0"/>
          </a:p>
          <a:p>
            <a:pPr algn="ctr"/>
            <a:r>
              <a:rPr lang="de-DE" sz="2400" dirty="0"/>
              <a:t>Kompatibel für „alle“ Geräte via</a:t>
            </a:r>
          </a:p>
          <a:p>
            <a:pPr algn="ctr"/>
            <a:r>
              <a:rPr lang="de-DE" sz="2400" dirty="0"/>
              <a:t>Responsive Design</a:t>
            </a:r>
          </a:p>
          <a:p>
            <a:pPr algn="ctr"/>
            <a:endParaRPr lang="de-DE" sz="2400" dirty="0"/>
          </a:p>
          <a:p>
            <a:pPr algn="ctr"/>
            <a:endParaRPr lang="de-DE" sz="2400" dirty="0"/>
          </a:p>
          <a:p>
            <a:pPr algn="ctr"/>
            <a:endParaRPr lang="de-DE" sz="2400" dirty="0"/>
          </a:p>
          <a:p>
            <a:pPr algn="ctr"/>
            <a:endParaRPr lang="de-DE" sz="2400" dirty="0"/>
          </a:p>
          <a:p>
            <a:pPr algn="ctr"/>
            <a:endParaRPr lang="de-DE" sz="2400" dirty="0"/>
          </a:p>
        </p:txBody>
      </p:sp>
      <p:sp>
        <p:nvSpPr>
          <p:cNvPr id="6" name="Abgerundetes Rechteck 5">
            <a:extLst>
              <a:ext uri="{FF2B5EF4-FFF2-40B4-BE49-F238E27FC236}">
                <a16:creationId xmlns:a16="http://schemas.microsoft.com/office/drawing/2014/main" id="{CC1A7A09-208A-46C0-89DE-821AF3DEFF84}"/>
              </a:ext>
            </a:extLst>
          </p:cNvPr>
          <p:cNvSpPr/>
          <p:nvPr/>
        </p:nvSpPr>
        <p:spPr>
          <a:xfrm>
            <a:off x="4699875" y="1690688"/>
            <a:ext cx="2792249" cy="4665662"/>
          </a:xfrm>
          <a:prstGeom prst="roundRect">
            <a:avLst/>
          </a:prstGeom>
          <a:solidFill>
            <a:srgbClr val="EE8033"/>
          </a:solid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de-DE" sz="2400" b="1" dirty="0"/>
          </a:p>
          <a:p>
            <a:pPr algn="ctr"/>
            <a:endParaRPr lang="de-DE" sz="2400" b="1" dirty="0"/>
          </a:p>
          <a:p>
            <a:pPr algn="ctr"/>
            <a:r>
              <a:rPr lang="de-DE" sz="2800" b="1" dirty="0"/>
              <a:t>Optimierte Website</a:t>
            </a:r>
          </a:p>
          <a:p>
            <a:pPr algn="ctr"/>
            <a:endParaRPr lang="de-DE" sz="2400" dirty="0"/>
          </a:p>
          <a:p>
            <a:pPr algn="ctr"/>
            <a:r>
              <a:rPr lang="de-DE" sz="2400" dirty="0"/>
              <a:t>Optimiert für viele Geräte via Browser- und Auflösungs-abfragen</a:t>
            </a:r>
          </a:p>
          <a:p>
            <a:pPr algn="ctr"/>
            <a:endParaRPr lang="de-DE" sz="2400" dirty="0"/>
          </a:p>
          <a:p>
            <a:pPr algn="ctr"/>
            <a:endParaRPr lang="de-DE" sz="2400" dirty="0"/>
          </a:p>
          <a:p>
            <a:pPr algn="ctr"/>
            <a:endParaRPr lang="de-DE" sz="2400" dirty="0"/>
          </a:p>
          <a:p>
            <a:pPr algn="ctr"/>
            <a:endParaRPr lang="de-DE" sz="2400" dirty="0"/>
          </a:p>
          <a:p>
            <a:pPr algn="ctr"/>
            <a:endParaRPr lang="de-DE" sz="2400" dirty="0"/>
          </a:p>
        </p:txBody>
      </p:sp>
      <p:sp>
        <p:nvSpPr>
          <p:cNvPr id="7" name="Abgerundetes Rechteck 6">
            <a:extLst>
              <a:ext uri="{FF2B5EF4-FFF2-40B4-BE49-F238E27FC236}">
                <a16:creationId xmlns:a16="http://schemas.microsoft.com/office/drawing/2014/main" id="{A69704A5-CAD1-4431-8DB4-980202E438D4}"/>
              </a:ext>
            </a:extLst>
          </p:cNvPr>
          <p:cNvSpPr/>
          <p:nvPr/>
        </p:nvSpPr>
        <p:spPr>
          <a:xfrm>
            <a:off x="7916940" y="1690688"/>
            <a:ext cx="2792248" cy="4665662"/>
          </a:xfrm>
          <a:prstGeom prst="roundRect">
            <a:avLst/>
          </a:prstGeom>
          <a:solidFill>
            <a:srgbClr val="EE8033"/>
          </a:solid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2800" b="1" dirty="0"/>
              <a:t>Mobile Website</a:t>
            </a:r>
          </a:p>
          <a:p>
            <a:pPr algn="ctr"/>
            <a:endParaRPr lang="de-DE" sz="2400" dirty="0"/>
          </a:p>
          <a:p>
            <a:pPr algn="ctr"/>
            <a:r>
              <a:rPr lang="de-DE" sz="2400" dirty="0"/>
              <a:t>Ausschließlich für mobile Geräte optimiert</a:t>
            </a:r>
          </a:p>
          <a:p>
            <a:pPr algn="ctr"/>
            <a:endParaRPr lang="de-DE" sz="2400" dirty="0"/>
          </a:p>
          <a:p>
            <a:pPr algn="ctr"/>
            <a:endParaRPr lang="de-DE" sz="2400" dirty="0"/>
          </a:p>
          <a:p>
            <a:pPr algn="ctr"/>
            <a:endParaRPr lang="de-DE" sz="2400" dirty="0"/>
          </a:p>
          <a:p>
            <a:pPr algn="ctr"/>
            <a:endParaRPr lang="de-DE" sz="2400" dirty="0"/>
          </a:p>
          <a:p>
            <a:pPr algn="ctr"/>
            <a:endParaRPr lang="de-DE" sz="2400" dirty="0"/>
          </a:p>
          <a:p>
            <a:pPr algn="ctr"/>
            <a:endParaRPr lang="de-DE" sz="2400" dirty="0"/>
          </a:p>
        </p:txBody>
      </p:sp>
    </p:spTree>
    <p:extLst>
      <p:ext uri="{BB962C8B-B14F-4D97-AF65-F5344CB8AC3E}">
        <p14:creationId xmlns:p14="http://schemas.microsoft.com/office/powerpoint/2010/main" val="7761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Wichtige CSS </a:t>
            </a:r>
            <a:r>
              <a:rPr spc="-5" dirty="0"/>
              <a:t>– </a:t>
            </a:r>
            <a:r>
              <a:rPr spc="-10" dirty="0"/>
              <a:t>Eigenschaften</a:t>
            </a:r>
            <a:r>
              <a:rPr spc="-5" dirty="0"/>
              <a:t> </a:t>
            </a:r>
            <a:r>
              <a:rPr spc="-10" dirty="0"/>
              <a:t>(2)</a:t>
            </a:r>
          </a:p>
        </p:txBody>
      </p:sp>
      <p:sp>
        <p:nvSpPr>
          <p:cNvPr id="3" name="object 3"/>
          <p:cNvSpPr txBox="1"/>
          <p:nvPr/>
        </p:nvSpPr>
        <p:spPr>
          <a:xfrm>
            <a:off x="838200" y="1690688"/>
            <a:ext cx="2513330" cy="52133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dirty="0">
                <a:latin typeface="Calibri"/>
                <a:cs typeface="Calibri"/>
              </a:rPr>
              <a:t>Schrift /</a:t>
            </a:r>
            <a:r>
              <a:rPr sz="3200" b="1" spc="-114" dirty="0">
                <a:latin typeface="Calibri"/>
                <a:cs typeface="Calibri"/>
              </a:rPr>
              <a:t> </a:t>
            </a:r>
            <a:r>
              <a:rPr sz="3200" b="1" spc="-85" dirty="0">
                <a:latin typeface="Calibri"/>
                <a:cs typeface="Calibri"/>
              </a:rPr>
              <a:t>Text</a:t>
            </a:r>
            <a:endParaRPr sz="3200">
              <a:latin typeface="Calibri"/>
              <a:cs typeface="Calibri"/>
            </a:endParaRPr>
          </a:p>
        </p:txBody>
      </p:sp>
      <p:graphicFrame>
        <p:nvGraphicFramePr>
          <p:cNvPr id="4" name="object 4"/>
          <p:cNvGraphicFramePr>
            <a:graphicFrameLocks noGrp="1"/>
          </p:cNvGraphicFramePr>
          <p:nvPr>
            <p:extLst/>
          </p:nvPr>
        </p:nvGraphicFramePr>
        <p:xfrm>
          <a:off x="1180415" y="2352738"/>
          <a:ext cx="8128000" cy="2377436"/>
        </p:xfrm>
        <a:graphic>
          <a:graphicData uri="http://schemas.openxmlformats.org/drawingml/2006/table">
            <a:tbl>
              <a:tblPr firstRow="1" bandRow="1">
                <a:tableStyleId>{2D5ABB26-0587-4C30-8999-92F81FD0307C}</a:tableStyleId>
              </a:tblPr>
              <a:tblGrid>
                <a:gridCol w="2709291">
                  <a:extLst>
                    <a:ext uri="{9D8B030D-6E8A-4147-A177-3AD203B41FA5}">
                      <a16:colId xmlns:a16="http://schemas.microsoft.com/office/drawing/2014/main" val="20000"/>
                    </a:ext>
                  </a:extLst>
                </a:gridCol>
                <a:gridCol w="2709418">
                  <a:extLst>
                    <a:ext uri="{9D8B030D-6E8A-4147-A177-3AD203B41FA5}">
                      <a16:colId xmlns:a16="http://schemas.microsoft.com/office/drawing/2014/main" val="20001"/>
                    </a:ext>
                  </a:extLst>
                </a:gridCol>
                <a:gridCol w="2709291">
                  <a:extLst>
                    <a:ext uri="{9D8B030D-6E8A-4147-A177-3AD203B41FA5}">
                      <a16:colId xmlns:a16="http://schemas.microsoft.com/office/drawing/2014/main" val="20002"/>
                    </a:ext>
                  </a:extLst>
                </a:gridCol>
              </a:tblGrid>
              <a:tr h="396239">
                <a:tc>
                  <a:txBody>
                    <a:bodyPr/>
                    <a:lstStyle/>
                    <a:p>
                      <a:pPr marL="85090">
                        <a:lnSpc>
                          <a:spcPct val="100000"/>
                        </a:lnSpc>
                        <a:spcBef>
                          <a:spcPts val="185"/>
                        </a:spcBef>
                      </a:pPr>
                      <a:r>
                        <a:rPr sz="2000" b="1" spc="-5" dirty="0">
                          <a:solidFill>
                            <a:srgbClr val="FFFFFF"/>
                          </a:solidFill>
                          <a:latin typeface="Calibri"/>
                          <a:cs typeface="Calibri"/>
                        </a:rPr>
                        <a:t>Eigenschaft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spc="-5" dirty="0">
                          <a:solidFill>
                            <a:srgbClr val="FFFFFF"/>
                          </a:solidFill>
                          <a:latin typeface="Calibri"/>
                          <a:cs typeface="Calibri"/>
                        </a:rPr>
                        <a:t>Beschreibung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spc="-25" dirty="0">
                          <a:solidFill>
                            <a:srgbClr val="FFFFFF"/>
                          </a:solidFill>
                          <a:latin typeface="Calibri"/>
                          <a:cs typeface="Calibri"/>
                        </a:rPr>
                        <a:t>Werte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96239">
                <a:tc>
                  <a:txBody>
                    <a:bodyPr/>
                    <a:lstStyle/>
                    <a:p>
                      <a:pPr marL="85090">
                        <a:lnSpc>
                          <a:spcPct val="100000"/>
                        </a:lnSpc>
                        <a:spcBef>
                          <a:spcPts val="85"/>
                        </a:spcBef>
                      </a:pPr>
                      <a:r>
                        <a:rPr sz="2000" spc="-10" dirty="0">
                          <a:latin typeface="Calibri"/>
                          <a:cs typeface="Calibri"/>
                        </a:rPr>
                        <a:t>font-family</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spc="-5" dirty="0">
                          <a:latin typeface="Calibri"/>
                          <a:cs typeface="Calibri"/>
                        </a:rPr>
                        <a:t>Schriftart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spc="-5" dirty="0">
                          <a:latin typeface="Calibri"/>
                          <a:cs typeface="Calibri"/>
                        </a:rPr>
                        <a:t>Schriftart-Name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39">
                <a:tc>
                  <a:txBody>
                    <a:bodyPr/>
                    <a:lstStyle/>
                    <a:p>
                      <a:pPr marL="85090">
                        <a:lnSpc>
                          <a:spcPct val="100000"/>
                        </a:lnSpc>
                        <a:spcBef>
                          <a:spcPts val="185"/>
                        </a:spcBef>
                      </a:pPr>
                      <a:r>
                        <a:rPr sz="2000" spc="-15" dirty="0">
                          <a:latin typeface="Calibri"/>
                          <a:cs typeface="Calibri"/>
                        </a:rPr>
                        <a:t>font-size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spc="-5" dirty="0">
                          <a:latin typeface="Calibri"/>
                          <a:cs typeface="Calibri"/>
                        </a:rPr>
                        <a:t>Schriftgröße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spc="-10" dirty="0">
                          <a:latin typeface="Calibri"/>
                          <a:cs typeface="Calibri"/>
                        </a:rPr>
                        <a:t>Größenangabe(Pixel)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6240">
                <a:tc>
                  <a:txBody>
                    <a:bodyPr/>
                    <a:lstStyle/>
                    <a:p>
                      <a:pPr marL="85090">
                        <a:lnSpc>
                          <a:spcPct val="100000"/>
                        </a:lnSpc>
                        <a:spcBef>
                          <a:spcPts val="185"/>
                        </a:spcBef>
                      </a:pPr>
                      <a:r>
                        <a:rPr sz="2000" spc="-10" dirty="0">
                          <a:latin typeface="Calibri"/>
                          <a:cs typeface="Calibri"/>
                        </a:rPr>
                        <a:t>font-style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85"/>
                        </a:spcBef>
                      </a:pPr>
                      <a:r>
                        <a:rPr sz="2000" spc="-5" dirty="0">
                          <a:latin typeface="Calibri"/>
                          <a:cs typeface="Calibri"/>
                        </a:rPr>
                        <a:t>Schriftstil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85"/>
                        </a:spcBef>
                      </a:pPr>
                      <a:r>
                        <a:rPr sz="2000" spc="-5" dirty="0">
                          <a:latin typeface="Calibri"/>
                          <a:cs typeface="Calibri"/>
                        </a:rPr>
                        <a:t>Italic,</a:t>
                      </a:r>
                      <a:r>
                        <a:rPr sz="2000" spc="-70" dirty="0">
                          <a:latin typeface="Calibri"/>
                          <a:cs typeface="Calibri"/>
                        </a:rPr>
                        <a:t> </a:t>
                      </a:r>
                      <a:r>
                        <a:rPr sz="2000" spc="-5" dirty="0">
                          <a:latin typeface="Calibri"/>
                          <a:cs typeface="Calibri"/>
                        </a:rPr>
                        <a:t>normal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96239">
                <a:tc>
                  <a:txBody>
                    <a:bodyPr/>
                    <a:lstStyle/>
                    <a:p>
                      <a:pPr marL="85090">
                        <a:lnSpc>
                          <a:spcPct val="100000"/>
                        </a:lnSpc>
                        <a:spcBef>
                          <a:spcPts val="190"/>
                        </a:spcBef>
                      </a:pPr>
                      <a:r>
                        <a:rPr sz="2000" spc="-10" dirty="0">
                          <a:latin typeface="Calibri"/>
                          <a:cs typeface="Calibri"/>
                        </a:rPr>
                        <a:t>font-weight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5" dirty="0">
                          <a:latin typeface="Calibri"/>
                          <a:cs typeface="Calibri"/>
                        </a:rPr>
                        <a:t>Schriftgewicht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5" dirty="0">
                          <a:latin typeface="Calibri"/>
                          <a:cs typeface="Calibri"/>
                        </a:rPr>
                        <a:t>bold,</a:t>
                      </a:r>
                      <a:r>
                        <a:rPr sz="2000" spc="-90" dirty="0">
                          <a:latin typeface="Calibri"/>
                          <a:cs typeface="Calibri"/>
                        </a:rPr>
                        <a:t> </a:t>
                      </a:r>
                      <a:r>
                        <a:rPr sz="2000" spc="-5" dirty="0">
                          <a:latin typeface="Calibri"/>
                          <a:cs typeface="Calibri"/>
                        </a:rPr>
                        <a:t>normal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96240">
                <a:tc>
                  <a:txBody>
                    <a:bodyPr/>
                    <a:lstStyle/>
                    <a:p>
                      <a:pPr marL="85090">
                        <a:lnSpc>
                          <a:spcPct val="100000"/>
                        </a:lnSpc>
                        <a:spcBef>
                          <a:spcPts val="190"/>
                        </a:spcBef>
                      </a:pPr>
                      <a:r>
                        <a:rPr sz="2000" spc="-10" dirty="0">
                          <a:latin typeface="Calibri"/>
                          <a:cs typeface="Calibri"/>
                        </a:rPr>
                        <a:t>text-decoration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30" dirty="0">
                          <a:latin typeface="Calibri"/>
                          <a:cs typeface="Calibri"/>
                        </a:rPr>
                        <a:t>Textdekoration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5" dirty="0">
                          <a:latin typeface="Calibri"/>
                          <a:cs typeface="Calibri"/>
                        </a:rPr>
                        <a:t>Underline,</a:t>
                      </a:r>
                      <a:r>
                        <a:rPr sz="2000" spc="-40" dirty="0">
                          <a:latin typeface="Calibri"/>
                          <a:cs typeface="Calibri"/>
                        </a:rPr>
                        <a:t> </a:t>
                      </a:r>
                      <a:r>
                        <a:rPr sz="2000" spc="-5" dirty="0">
                          <a:latin typeface="Calibri"/>
                          <a:cs typeface="Calibri"/>
                        </a:rPr>
                        <a:t>line-t</a:t>
                      </a:r>
                      <a:r>
                        <a:rPr lang="de-DE" sz="2000" spc="-5" dirty="0">
                          <a:latin typeface="Calibri"/>
                          <a:cs typeface="Calibri"/>
                        </a:rPr>
                        <a:t>h</a:t>
                      </a:r>
                      <a:r>
                        <a:rPr sz="2000" spc="-5" dirty="0">
                          <a:latin typeface="Calibri"/>
                          <a:cs typeface="Calibri"/>
                        </a:rPr>
                        <a:t>rough</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8144859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8817C-7019-4B13-8F8C-2BAC20F6B1E6}"/>
              </a:ext>
            </a:extLst>
          </p:cNvPr>
          <p:cNvSpPr>
            <a:spLocks noGrp="1"/>
          </p:cNvSpPr>
          <p:nvPr>
            <p:ph type="title"/>
          </p:nvPr>
        </p:nvSpPr>
        <p:spPr/>
        <p:txBody>
          <a:bodyPr/>
          <a:lstStyle/>
          <a:p>
            <a:r>
              <a:rPr lang="de-DE" dirty="0"/>
              <a:t>Bildschirmauflösungen</a:t>
            </a:r>
          </a:p>
        </p:txBody>
      </p:sp>
      <p:sp>
        <p:nvSpPr>
          <p:cNvPr id="4" name="Foliennummernplatzhalter 3">
            <a:extLst>
              <a:ext uri="{FF2B5EF4-FFF2-40B4-BE49-F238E27FC236}">
                <a16:creationId xmlns:a16="http://schemas.microsoft.com/office/drawing/2014/main" id="{2CA3E0D9-2ADD-4835-A6C8-3411BF73F491}"/>
              </a:ext>
            </a:extLst>
          </p:cNvPr>
          <p:cNvSpPr>
            <a:spLocks noGrp="1"/>
          </p:cNvSpPr>
          <p:nvPr>
            <p:ph type="sldNum" sz="quarter" idx="12"/>
          </p:nvPr>
        </p:nvSpPr>
        <p:spPr/>
        <p:txBody>
          <a:bodyPr/>
          <a:lstStyle/>
          <a:p>
            <a:fld id="{62F8B784-6BE8-4121-A5DD-184BF916DF1B}" type="slidenum">
              <a:rPr lang="de-DE" smtClean="0"/>
              <a:t>150</a:t>
            </a:fld>
            <a:endParaRPr lang="de-DE" dirty="0"/>
          </a:p>
        </p:txBody>
      </p:sp>
      <p:sp>
        <p:nvSpPr>
          <p:cNvPr id="8" name="Rechteck 7">
            <a:extLst>
              <a:ext uri="{FF2B5EF4-FFF2-40B4-BE49-F238E27FC236}">
                <a16:creationId xmlns:a16="http://schemas.microsoft.com/office/drawing/2014/main" id="{D90C03E3-B804-425B-8679-AE47A47999F9}"/>
              </a:ext>
            </a:extLst>
          </p:cNvPr>
          <p:cNvSpPr/>
          <p:nvPr/>
        </p:nvSpPr>
        <p:spPr>
          <a:xfrm>
            <a:off x="1623822" y="1853184"/>
            <a:ext cx="8944356" cy="3938016"/>
          </a:xfrm>
          <a:prstGeom prst="rect">
            <a:avLst/>
          </a:prstGeom>
          <a:solidFill>
            <a:srgbClr val="29477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de-DE" dirty="0">
                <a:solidFill>
                  <a:schemeClr val="bg1"/>
                </a:solidFill>
              </a:rPr>
              <a:t>(UWQHD 1440p)</a:t>
            </a:r>
          </a:p>
          <a:p>
            <a:pPr algn="r"/>
            <a:r>
              <a:rPr lang="de-DE" b="1" dirty="0">
                <a:solidFill>
                  <a:schemeClr val="bg1"/>
                </a:solidFill>
              </a:rPr>
              <a:t>3440 x 1440</a:t>
            </a:r>
          </a:p>
          <a:p>
            <a:pPr algn="r"/>
            <a:r>
              <a:rPr lang="de-DE" dirty="0">
                <a:solidFill>
                  <a:schemeClr val="bg1"/>
                </a:solidFill>
              </a:rPr>
              <a:t>(21:9)</a:t>
            </a:r>
          </a:p>
        </p:txBody>
      </p:sp>
      <p:sp>
        <p:nvSpPr>
          <p:cNvPr id="9" name="Rechteck 8">
            <a:extLst>
              <a:ext uri="{FF2B5EF4-FFF2-40B4-BE49-F238E27FC236}">
                <a16:creationId xmlns:a16="http://schemas.microsoft.com/office/drawing/2014/main" id="{F2BC58BF-CF6E-4DBD-AE6C-F9E05499A607}"/>
              </a:ext>
            </a:extLst>
          </p:cNvPr>
          <p:cNvSpPr/>
          <p:nvPr/>
        </p:nvSpPr>
        <p:spPr>
          <a:xfrm>
            <a:off x="1623822" y="1853184"/>
            <a:ext cx="6776466" cy="3938016"/>
          </a:xfrm>
          <a:prstGeom prst="rect">
            <a:avLst/>
          </a:prstGeom>
          <a:solidFill>
            <a:srgbClr val="3A64A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de-DE" dirty="0">
                <a:solidFill>
                  <a:schemeClr val="bg1"/>
                </a:solidFill>
              </a:rPr>
              <a:t>(WQHD) </a:t>
            </a:r>
            <a:r>
              <a:rPr lang="de-DE" b="1" dirty="0">
                <a:solidFill>
                  <a:schemeClr val="bg1"/>
                </a:solidFill>
              </a:rPr>
              <a:t>2560 x 1440</a:t>
            </a:r>
          </a:p>
          <a:p>
            <a:pPr algn="r"/>
            <a:r>
              <a:rPr lang="de-DE" dirty="0">
                <a:solidFill>
                  <a:schemeClr val="bg1"/>
                </a:solidFill>
              </a:rPr>
              <a:t>(16:9)</a:t>
            </a:r>
          </a:p>
        </p:txBody>
      </p:sp>
      <p:sp>
        <p:nvSpPr>
          <p:cNvPr id="10" name="Rechteck 9">
            <a:extLst>
              <a:ext uri="{FF2B5EF4-FFF2-40B4-BE49-F238E27FC236}">
                <a16:creationId xmlns:a16="http://schemas.microsoft.com/office/drawing/2014/main" id="{386A707E-AADA-43F9-B88E-BDCECC331670}"/>
              </a:ext>
            </a:extLst>
          </p:cNvPr>
          <p:cNvSpPr/>
          <p:nvPr/>
        </p:nvSpPr>
        <p:spPr>
          <a:xfrm>
            <a:off x="1623822" y="2828544"/>
            <a:ext cx="6776466" cy="2962656"/>
          </a:xfrm>
          <a:prstGeom prst="rect">
            <a:avLst/>
          </a:prstGeom>
          <a:solidFill>
            <a:srgbClr val="678D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de-DE" dirty="0">
                <a:solidFill>
                  <a:schemeClr val="bg1"/>
                </a:solidFill>
              </a:rPr>
              <a:t>(UW-UXGA)</a:t>
            </a:r>
          </a:p>
          <a:p>
            <a:pPr algn="r"/>
            <a:r>
              <a:rPr lang="de-DE" b="1" dirty="0">
                <a:solidFill>
                  <a:schemeClr val="bg1"/>
                </a:solidFill>
              </a:rPr>
              <a:t>2560 x 1080</a:t>
            </a:r>
          </a:p>
          <a:p>
            <a:pPr algn="r"/>
            <a:r>
              <a:rPr lang="de-DE" dirty="0">
                <a:solidFill>
                  <a:schemeClr val="bg1"/>
                </a:solidFill>
              </a:rPr>
              <a:t>(21:9)</a:t>
            </a:r>
          </a:p>
        </p:txBody>
      </p:sp>
      <p:sp>
        <p:nvSpPr>
          <p:cNvPr id="11" name="Rechteck 10">
            <a:extLst>
              <a:ext uri="{FF2B5EF4-FFF2-40B4-BE49-F238E27FC236}">
                <a16:creationId xmlns:a16="http://schemas.microsoft.com/office/drawing/2014/main" id="{A22C0F16-28A7-4B82-8B61-A91BF2AA53DA}"/>
              </a:ext>
            </a:extLst>
          </p:cNvPr>
          <p:cNvSpPr/>
          <p:nvPr/>
        </p:nvSpPr>
        <p:spPr>
          <a:xfrm>
            <a:off x="1623822" y="2828544"/>
            <a:ext cx="5374386" cy="2962656"/>
          </a:xfrm>
          <a:prstGeom prst="rect">
            <a:avLst/>
          </a:prstGeom>
          <a:solidFill>
            <a:srgbClr val="98B2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de-DE" dirty="0">
                <a:solidFill>
                  <a:schemeClr val="tx1"/>
                </a:solidFill>
              </a:rPr>
              <a:t>(Full-HD) </a:t>
            </a:r>
            <a:r>
              <a:rPr lang="de-DE" b="1" dirty="0">
                <a:solidFill>
                  <a:schemeClr val="tx1"/>
                </a:solidFill>
              </a:rPr>
              <a:t>1920 x 1080</a:t>
            </a:r>
          </a:p>
          <a:p>
            <a:pPr algn="r"/>
            <a:r>
              <a:rPr lang="de-DE" dirty="0">
                <a:solidFill>
                  <a:schemeClr val="tx1"/>
                </a:solidFill>
              </a:rPr>
              <a:t>(16:9)</a:t>
            </a:r>
          </a:p>
        </p:txBody>
      </p:sp>
      <p:sp>
        <p:nvSpPr>
          <p:cNvPr id="12" name="Rechteck 11">
            <a:extLst>
              <a:ext uri="{FF2B5EF4-FFF2-40B4-BE49-F238E27FC236}">
                <a16:creationId xmlns:a16="http://schemas.microsoft.com/office/drawing/2014/main" id="{CCCED58E-709D-4D1B-BEDF-0292BA6A0271}"/>
              </a:ext>
            </a:extLst>
          </p:cNvPr>
          <p:cNvSpPr/>
          <p:nvPr/>
        </p:nvSpPr>
        <p:spPr>
          <a:xfrm>
            <a:off x="1623822" y="3681984"/>
            <a:ext cx="3752850" cy="2109216"/>
          </a:xfrm>
          <a:prstGeom prst="rect">
            <a:avLst/>
          </a:prstGeom>
          <a:solidFill>
            <a:srgbClr val="D1DCE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de-DE" dirty="0">
                <a:solidFill>
                  <a:schemeClr val="tx1"/>
                </a:solidFill>
              </a:rPr>
              <a:t>(Standard HD) </a:t>
            </a:r>
            <a:r>
              <a:rPr lang="de-DE" b="1" dirty="0">
                <a:solidFill>
                  <a:schemeClr val="tx1"/>
                </a:solidFill>
              </a:rPr>
              <a:t>1280 x 720</a:t>
            </a:r>
          </a:p>
          <a:p>
            <a:pPr algn="r"/>
            <a:r>
              <a:rPr lang="de-DE" dirty="0">
                <a:solidFill>
                  <a:schemeClr val="tx1"/>
                </a:solidFill>
              </a:rPr>
              <a:t>(16:9)</a:t>
            </a:r>
          </a:p>
        </p:txBody>
      </p:sp>
      <p:sp>
        <p:nvSpPr>
          <p:cNvPr id="13" name="Rechteck 12">
            <a:extLst>
              <a:ext uri="{FF2B5EF4-FFF2-40B4-BE49-F238E27FC236}">
                <a16:creationId xmlns:a16="http://schemas.microsoft.com/office/drawing/2014/main" id="{12EB608D-0880-417D-A8B0-45510F93A0D0}"/>
              </a:ext>
            </a:extLst>
          </p:cNvPr>
          <p:cNvSpPr/>
          <p:nvPr/>
        </p:nvSpPr>
        <p:spPr>
          <a:xfrm>
            <a:off x="1623822" y="4413504"/>
            <a:ext cx="1924050" cy="1377696"/>
          </a:xfrm>
          <a:prstGeom prst="rect">
            <a:avLst/>
          </a:prstGeom>
          <a:solidFill>
            <a:srgbClr val="EC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de-DE" dirty="0">
                <a:solidFill>
                  <a:schemeClr val="tx1"/>
                </a:solidFill>
              </a:rPr>
              <a:t>(VGA)</a:t>
            </a:r>
          </a:p>
          <a:p>
            <a:pPr algn="r"/>
            <a:r>
              <a:rPr lang="de-DE" b="1" dirty="0">
                <a:solidFill>
                  <a:schemeClr val="tx1"/>
                </a:solidFill>
              </a:rPr>
              <a:t>640 x 480</a:t>
            </a:r>
          </a:p>
          <a:p>
            <a:pPr algn="r"/>
            <a:r>
              <a:rPr lang="de-DE" dirty="0">
                <a:solidFill>
                  <a:schemeClr val="tx1"/>
                </a:solidFill>
              </a:rPr>
              <a:t>(4:3)</a:t>
            </a:r>
          </a:p>
        </p:txBody>
      </p:sp>
      <p:cxnSp>
        <p:nvCxnSpPr>
          <p:cNvPr id="15" name="Gerade Verbindung mit Pfeil 14">
            <a:extLst>
              <a:ext uri="{FF2B5EF4-FFF2-40B4-BE49-F238E27FC236}">
                <a16:creationId xmlns:a16="http://schemas.microsoft.com/office/drawing/2014/main" id="{58D76F35-3B88-4E5D-889E-03AE32254043}"/>
              </a:ext>
            </a:extLst>
          </p:cNvPr>
          <p:cNvCxnSpPr>
            <a:cxnSpLocks/>
          </p:cNvCxnSpPr>
          <p:nvPr/>
        </p:nvCxnSpPr>
        <p:spPr>
          <a:xfrm flipV="1">
            <a:off x="1623822" y="1450848"/>
            <a:ext cx="0" cy="4340352"/>
          </a:xfrm>
          <a:prstGeom prst="straightConnector1">
            <a:avLst/>
          </a:prstGeom>
          <a:ln w="57150">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9" name="Gerade Verbindung mit Pfeil 18">
            <a:extLst>
              <a:ext uri="{FF2B5EF4-FFF2-40B4-BE49-F238E27FC236}">
                <a16:creationId xmlns:a16="http://schemas.microsoft.com/office/drawing/2014/main" id="{3F28296D-F783-48DA-A724-9ADF79A479DC}"/>
              </a:ext>
            </a:extLst>
          </p:cNvPr>
          <p:cNvCxnSpPr>
            <a:cxnSpLocks/>
          </p:cNvCxnSpPr>
          <p:nvPr/>
        </p:nvCxnSpPr>
        <p:spPr>
          <a:xfrm>
            <a:off x="1623822" y="5791200"/>
            <a:ext cx="9324594"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2546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F84138-7D4B-4181-99D2-DE6DEE421609}"/>
              </a:ext>
            </a:extLst>
          </p:cNvPr>
          <p:cNvSpPr>
            <a:spLocks noGrp="1"/>
          </p:cNvSpPr>
          <p:nvPr>
            <p:ph type="title"/>
          </p:nvPr>
        </p:nvSpPr>
        <p:spPr/>
        <p:txBody>
          <a:bodyPr/>
          <a:lstStyle/>
          <a:p>
            <a:r>
              <a:rPr lang="de-DE" dirty="0"/>
              <a:t>Fixed, fluid, adaptive, responsive</a:t>
            </a:r>
          </a:p>
        </p:txBody>
      </p:sp>
      <p:sp>
        <p:nvSpPr>
          <p:cNvPr id="3" name="Inhaltsplatzhalter 2">
            <a:extLst>
              <a:ext uri="{FF2B5EF4-FFF2-40B4-BE49-F238E27FC236}">
                <a16:creationId xmlns:a16="http://schemas.microsoft.com/office/drawing/2014/main" id="{0F75A15D-CF2B-4B1A-886D-0E629DD4D55E}"/>
              </a:ext>
            </a:extLst>
          </p:cNvPr>
          <p:cNvSpPr>
            <a:spLocks noGrp="1"/>
          </p:cNvSpPr>
          <p:nvPr>
            <p:ph idx="1"/>
          </p:nvPr>
        </p:nvSpPr>
        <p:spPr/>
        <p:txBody>
          <a:bodyPr/>
          <a:lstStyle/>
          <a:p>
            <a:r>
              <a:rPr lang="de-DE" dirty="0">
                <a:hlinkClick r:id="rId3"/>
              </a:rPr>
              <a:t>http://www.liquidapsive.com/</a:t>
            </a:r>
            <a:r>
              <a:rPr lang="ru-RU" dirty="0"/>
              <a:t> </a:t>
            </a:r>
            <a:endParaRPr lang="de-DE" dirty="0"/>
          </a:p>
        </p:txBody>
      </p:sp>
      <p:sp>
        <p:nvSpPr>
          <p:cNvPr id="4" name="Foliennummernplatzhalter 3">
            <a:extLst>
              <a:ext uri="{FF2B5EF4-FFF2-40B4-BE49-F238E27FC236}">
                <a16:creationId xmlns:a16="http://schemas.microsoft.com/office/drawing/2014/main" id="{863BB145-4F68-4AF9-8DD0-DD96DC0FC935}"/>
              </a:ext>
            </a:extLst>
          </p:cNvPr>
          <p:cNvSpPr>
            <a:spLocks noGrp="1"/>
          </p:cNvSpPr>
          <p:nvPr>
            <p:ph type="sldNum" sz="quarter" idx="12"/>
          </p:nvPr>
        </p:nvSpPr>
        <p:spPr/>
        <p:txBody>
          <a:bodyPr/>
          <a:lstStyle/>
          <a:p>
            <a:fld id="{62F8B784-6BE8-4121-A5DD-184BF916DF1B}" type="slidenum">
              <a:rPr lang="de-DE" smtClean="0"/>
              <a:t>151</a:t>
            </a:fld>
            <a:endParaRPr lang="de-DE" dirty="0"/>
          </a:p>
        </p:txBody>
      </p:sp>
    </p:spTree>
    <p:extLst>
      <p:ext uri="{BB962C8B-B14F-4D97-AF65-F5344CB8AC3E}">
        <p14:creationId xmlns:p14="http://schemas.microsoft.com/office/powerpoint/2010/main" val="251473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1E76BC-F251-4178-BECC-564866CE0BD7}"/>
              </a:ext>
            </a:extLst>
          </p:cNvPr>
          <p:cNvSpPr>
            <a:spLocks noGrp="1"/>
          </p:cNvSpPr>
          <p:nvPr>
            <p:ph type="title"/>
          </p:nvPr>
        </p:nvSpPr>
        <p:spPr/>
        <p:txBody>
          <a:bodyPr/>
          <a:lstStyle/>
          <a:p>
            <a:r>
              <a:rPr lang="de-DE" dirty="0"/>
              <a:t>Seitenplanung</a:t>
            </a:r>
          </a:p>
        </p:txBody>
      </p:sp>
      <p:sp>
        <p:nvSpPr>
          <p:cNvPr id="3" name="Inhaltsplatzhalter 2">
            <a:extLst>
              <a:ext uri="{FF2B5EF4-FFF2-40B4-BE49-F238E27FC236}">
                <a16:creationId xmlns:a16="http://schemas.microsoft.com/office/drawing/2014/main" id="{0C19A439-BD0F-485C-A516-ADC7866C4A5F}"/>
              </a:ext>
            </a:extLst>
          </p:cNvPr>
          <p:cNvSpPr>
            <a:spLocks noGrp="1"/>
          </p:cNvSpPr>
          <p:nvPr>
            <p:ph idx="1"/>
          </p:nvPr>
        </p:nvSpPr>
        <p:spPr>
          <a:xfrm>
            <a:off x="838200" y="1825625"/>
            <a:ext cx="4981832" cy="4351338"/>
          </a:xfrm>
        </p:spPr>
        <p:txBody>
          <a:bodyPr>
            <a:normAutofit fontScale="92500"/>
          </a:bodyPr>
          <a:lstStyle/>
          <a:p>
            <a:r>
              <a:rPr lang="de-DE" dirty="0"/>
              <a:t>Planung der Struktur:</a:t>
            </a:r>
          </a:p>
          <a:p>
            <a:pPr lvl="1"/>
            <a:r>
              <a:rPr lang="de-DE" dirty="0"/>
              <a:t>Anwendungen?</a:t>
            </a:r>
          </a:p>
          <a:p>
            <a:pPr lvl="1"/>
            <a:r>
              <a:rPr lang="de-DE" dirty="0"/>
              <a:t>Aufbau?</a:t>
            </a:r>
          </a:p>
          <a:p>
            <a:r>
              <a:rPr lang="de-DE" dirty="0"/>
              <a:t>Planung des Designs:</a:t>
            </a:r>
          </a:p>
          <a:p>
            <a:pPr lvl="1"/>
            <a:r>
              <a:rPr lang="de-DE" dirty="0"/>
              <a:t>Farben, Muster, Texturen</a:t>
            </a:r>
          </a:p>
          <a:p>
            <a:pPr lvl="1"/>
            <a:r>
              <a:rPr lang="de-DE" dirty="0"/>
              <a:t>Schriftarten</a:t>
            </a:r>
          </a:p>
          <a:p>
            <a:r>
              <a:rPr lang="de-DE" dirty="0"/>
              <a:t>Inspiration holen!</a:t>
            </a:r>
          </a:p>
        </p:txBody>
      </p:sp>
      <p:sp>
        <p:nvSpPr>
          <p:cNvPr id="4" name="Foliennummernplatzhalter 3">
            <a:extLst>
              <a:ext uri="{FF2B5EF4-FFF2-40B4-BE49-F238E27FC236}">
                <a16:creationId xmlns:a16="http://schemas.microsoft.com/office/drawing/2014/main" id="{F8A8B9B0-90BA-4A71-9503-F14965846894}"/>
              </a:ext>
            </a:extLst>
          </p:cNvPr>
          <p:cNvSpPr>
            <a:spLocks noGrp="1"/>
          </p:cNvSpPr>
          <p:nvPr>
            <p:ph type="sldNum" sz="quarter" idx="12"/>
          </p:nvPr>
        </p:nvSpPr>
        <p:spPr/>
        <p:txBody>
          <a:bodyPr/>
          <a:lstStyle/>
          <a:p>
            <a:fld id="{62F8B784-6BE8-4121-A5DD-184BF916DF1B}" type="slidenum">
              <a:rPr lang="de-DE" smtClean="0"/>
              <a:t>152</a:t>
            </a:fld>
            <a:endParaRPr lang="de-DE" dirty="0"/>
          </a:p>
        </p:txBody>
      </p:sp>
      <p:sp>
        <p:nvSpPr>
          <p:cNvPr id="5" name="Textfeld 4">
            <a:extLst>
              <a:ext uri="{FF2B5EF4-FFF2-40B4-BE49-F238E27FC236}">
                <a16:creationId xmlns:a16="http://schemas.microsoft.com/office/drawing/2014/main" id="{424B40BC-B66D-4BEA-B158-D84378475A5C}"/>
              </a:ext>
            </a:extLst>
          </p:cNvPr>
          <p:cNvSpPr txBox="1"/>
          <p:nvPr/>
        </p:nvSpPr>
        <p:spPr>
          <a:xfrm>
            <a:off x="6264876" y="1285103"/>
            <a:ext cx="5533768" cy="2677656"/>
          </a:xfrm>
          <a:prstGeom prst="rect">
            <a:avLst/>
          </a:prstGeom>
          <a:noFill/>
        </p:spPr>
        <p:txBody>
          <a:bodyPr wrap="square" rtlCol="0">
            <a:spAutoFit/>
          </a:bodyPr>
          <a:lstStyle/>
          <a:p>
            <a:r>
              <a:rPr lang="de-DE" sz="2400" b="1" u="sng" dirty="0"/>
              <a:t>Link-Tipps:</a:t>
            </a:r>
          </a:p>
          <a:p>
            <a:endParaRPr lang="de-DE" sz="2400" dirty="0"/>
          </a:p>
          <a:p>
            <a:r>
              <a:rPr lang="de-DE" sz="2400" dirty="0">
                <a:hlinkClick r:id="rId3"/>
              </a:rPr>
              <a:t>https://www.awwwards.com/</a:t>
            </a:r>
            <a:endParaRPr lang="de-DE" sz="2400" dirty="0"/>
          </a:p>
          <a:p>
            <a:endParaRPr lang="de-DE" sz="2400" dirty="0"/>
          </a:p>
          <a:p>
            <a:endParaRPr lang="de-DE" sz="2400" dirty="0"/>
          </a:p>
          <a:p>
            <a:endParaRPr lang="de-DE" sz="2400" dirty="0"/>
          </a:p>
          <a:p>
            <a:r>
              <a:rPr lang="de-DE" sz="2400" dirty="0">
                <a:hlinkClick r:id="rId4"/>
              </a:rPr>
              <a:t>https://fonts.google.com/</a:t>
            </a:r>
            <a:endParaRPr lang="de-DE" sz="2400" dirty="0"/>
          </a:p>
        </p:txBody>
      </p:sp>
      <p:pic>
        <p:nvPicPr>
          <p:cNvPr id="7" name="Grafik 6" descr="Gummiente">
            <a:extLst>
              <a:ext uri="{FF2B5EF4-FFF2-40B4-BE49-F238E27FC236}">
                <a16:creationId xmlns:a16="http://schemas.microsoft.com/office/drawing/2014/main" id="{9B5BBB09-2E9E-4FD5-B503-CF522892C5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180920" y="4549967"/>
            <a:ext cx="914400" cy="914400"/>
          </a:xfrm>
          <a:prstGeom prst="rect">
            <a:avLst/>
          </a:prstGeom>
        </p:spPr>
      </p:pic>
      <p:pic>
        <p:nvPicPr>
          <p:cNvPr id="8" name="Grafik 7" descr="Gummiente">
            <a:extLst>
              <a:ext uri="{FF2B5EF4-FFF2-40B4-BE49-F238E27FC236}">
                <a16:creationId xmlns:a16="http://schemas.microsoft.com/office/drawing/2014/main" id="{7DDDBFF3-4D94-4058-9631-674991FA8C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696200" y="4652189"/>
            <a:ext cx="914400" cy="914400"/>
          </a:xfrm>
          <a:prstGeom prst="rect">
            <a:avLst/>
          </a:prstGeom>
        </p:spPr>
      </p:pic>
      <p:pic>
        <p:nvPicPr>
          <p:cNvPr id="9" name="Grafik 8" descr="Gummiente">
            <a:extLst>
              <a:ext uri="{FF2B5EF4-FFF2-40B4-BE49-F238E27FC236}">
                <a16:creationId xmlns:a16="http://schemas.microsoft.com/office/drawing/2014/main" id="{4794C794-0C4E-4961-BBE7-12BC0C2402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904449" y="4719853"/>
            <a:ext cx="914400" cy="914400"/>
          </a:xfrm>
          <a:prstGeom prst="rect">
            <a:avLst/>
          </a:prstGeom>
        </p:spPr>
      </p:pic>
      <p:pic>
        <p:nvPicPr>
          <p:cNvPr id="10" name="Grafik 9" descr="Gummiente">
            <a:extLst>
              <a:ext uri="{FF2B5EF4-FFF2-40B4-BE49-F238E27FC236}">
                <a16:creationId xmlns:a16="http://schemas.microsoft.com/office/drawing/2014/main" id="{D72F675E-20F0-4287-9151-404476D8FC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487951" y="4440710"/>
            <a:ext cx="1224607" cy="1224607"/>
          </a:xfrm>
          <a:prstGeom prst="rect">
            <a:avLst/>
          </a:prstGeom>
        </p:spPr>
      </p:pic>
      <p:pic>
        <p:nvPicPr>
          <p:cNvPr id="12" name="Grafik 11" descr="Tauchen mit Tauchgerät">
            <a:extLst>
              <a:ext uri="{FF2B5EF4-FFF2-40B4-BE49-F238E27FC236}">
                <a16:creationId xmlns:a16="http://schemas.microsoft.com/office/drawing/2014/main" id="{BB88036A-0ADA-436C-AC22-F43BB9A24360}"/>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14203" b="61763"/>
          <a:stretch/>
        </p:blipFill>
        <p:spPr>
          <a:xfrm flipH="1">
            <a:off x="6401759" y="5311990"/>
            <a:ext cx="3616411" cy="864973"/>
          </a:xfrm>
          <a:prstGeom prst="rect">
            <a:avLst/>
          </a:prstGeom>
        </p:spPr>
      </p:pic>
    </p:spTree>
    <p:extLst>
      <p:ext uri="{BB962C8B-B14F-4D97-AF65-F5344CB8AC3E}">
        <p14:creationId xmlns:p14="http://schemas.microsoft.com/office/powerpoint/2010/main" val="76556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247E49-2B8D-46D0-84AE-78B43089F9F4}"/>
              </a:ext>
            </a:extLst>
          </p:cNvPr>
          <p:cNvSpPr>
            <a:spLocks noGrp="1"/>
          </p:cNvSpPr>
          <p:nvPr>
            <p:ph type="title"/>
          </p:nvPr>
        </p:nvSpPr>
        <p:spPr/>
        <p:txBody>
          <a:bodyPr/>
          <a:lstStyle/>
          <a:p>
            <a:r>
              <a:rPr lang="de-DE" dirty="0"/>
              <a:t>Eigenständige mobile Website</a:t>
            </a:r>
          </a:p>
        </p:txBody>
      </p:sp>
      <p:sp>
        <p:nvSpPr>
          <p:cNvPr id="3" name="Inhaltsplatzhalter 2">
            <a:extLst>
              <a:ext uri="{FF2B5EF4-FFF2-40B4-BE49-F238E27FC236}">
                <a16:creationId xmlns:a16="http://schemas.microsoft.com/office/drawing/2014/main" id="{57036DA9-93EE-46E8-8853-61746D023D5F}"/>
              </a:ext>
            </a:extLst>
          </p:cNvPr>
          <p:cNvSpPr>
            <a:spLocks noGrp="1"/>
          </p:cNvSpPr>
          <p:nvPr>
            <p:ph idx="1"/>
          </p:nvPr>
        </p:nvSpPr>
        <p:spPr/>
        <p:txBody>
          <a:bodyPr>
            <a:normAutofit fontScale="77500" lnSpcReduction="20000"/>
          </a:bodyPr>
          <a:lstStyle/>
          <a:p>
            <a:r>
              <a:rPr lang="de-DE" dirty="0"/>
              <a:t>Vorteile:</a:t>
            </a:r>
          </a:p>
          <a:p>
            <a:pPr lvl="1"/>
            <a:r>
              <a:rPr lang="de-DE" dirty="0"/>
              <a:t>Optimierte Bilder</a:t>
            </a:r>
          </a:p>
          <a:p>
            <a:pPr lvl="1"/>
            <a:r>
              <a:rPr lang="de-DE" dirty="0"/>
              <a:t>Smartphone spezifische Inhalte möglich</a:t>
            </a:r>
          </a:p>
          <a:p>
            <a:pPr lvl="1"/>
            <a:r>
              <a:rPr lang="de-DE" dirty="0"/>
              <a:t>Quellcodeanordnung frei gestaltbar</a:t>
            </a:r>
          </a:p>
          <a:p>
            <a:pPr lvl="1"/>
            <a:endParaRPr lang="de-DE" dirty="0"/>
          </a:p>
          <a:p>
            <a:r>
              <a:rPr lang="de-DE" dirty="0"/>
              <a:t>Nachteile:</a:t>
            </a:r>
          </a:p>
          <a:p>
            <a:pPr lvl="1"/>
            <a:r>
              <a:rPr lang="de-DE" dirty="0"/>
              <a:t>Zuordnung über User-Agent z.B. Browser</a:t>
            </a:r>
          </a:p>
          <a:p>
            <a:pPr lvl="1"/>
            <a:r>
              <a:rPr lang="de-DE" dirty="0"/>
              <a:t>Falsche Umleitung durch neue Browserversionen kann passieren</a:t>
            </a:r>
          </a:p>
          <a:p>
            <a:pPr lvl="1"/>
            <a:r>
              <a:rPr lang="de-DE" dirty="0"/>
              <a:t>Doppelter Wartungsaufwand!</a:t>
            </a:r>
          </a:p>
          <a:p>
            <a:endParaRPr lang="de-DE" dirty="0"/>
          </a:p>
        </p:txBody>
      </p:sp>
      <p:sp>
        <p:nvSpPr>
          <p:cNvPr id="4" name="Foliennummernplatzhalter 3">
            <a:extLst>
              <a:ext uri="{FF2B5EF4-FFF2-40B4-BE49-F238E27FC236}">
                <a16:creationId xmlns:a16="http://schemas.microsoft.com/office/drawing/2014/main" id="{3F6115FC-DFD6-4A41-9DC6-6F5F501612AC}"/>
              </a:ext>
            </a:extLst>
          </p:cNvPr>
          <p:cNvSpPr>
            <a:spLocks noGrp="1"/>
          </p:cNvSpPr>
          <p:nvPr>
            <p:ph type="sldNum" sz="quarter" idx="12"/>
          </p:nvPr>
        </p:nvSpPr>
        <p:spPr/>
        <p:txBody>
          <a:bodyPr/>
          <a:lstStyle/>
          <a:p>
            <a:fld id="{62F8B784-6BE8-4121-A5DD-184BF916DF1B}" type="slidenum">
              <a:rPr lang="de-DE" smtClean="0"/>
              <a:t>153</a:t>
            </a:fld>
            <a:endParaRPr lang="de-DE" dirty="0"/>
          </a:p>
        </p:txBody>
      </p:sp>
    </p:spTree>
    <p:extLst>
      <p:ext uri="{BB962C8B-B14F-4D97-AF65-F5344CB8AC3E}">
        <p14:creationId xmlns:p14="http://schemas.microsoft.com/office/powerpoint/2010/main" val="184300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B4F1BE-74A9-43F8-874B-7A4FE96DDEC6}"/>
              </a:ext>
            </a:extLst>
          </p:cNvPr>
          <p:cNvSpPr>
            <a:spLocks noGrp="1"/>
          </p:cNvSpPr>
          <p:nvPr>
            <p:ph type="title"/>
          </p:nvPr>
        </p:nvSpPr>
        <p:spPr/>
        <p:txBody>
          <a:bodyPr/>
          <a:lstStyle/>
          <a:p>
            <a:r>
              <a:rPr lang="de-DE" dirty="0"/>
              <a:t>Ansätze</a:t>
            </a:r>
          </a:p>
        </p:txBody>
      </p:sp>
      <p:sp>
        <p:nvSpPr>
          <p:cNvPr id="3" name="Textplatzhalter 2">
            <a:extLst>
              <a:ext uri="{FF2B5EF4-FFF2-40B4-BE49-F238E27FC236}">
                <a16:creationId xmlns:a16="http://schemas.microsoft.com/office/drawing/2014/main" id="{2470CEEF-06F4-4A3C-89CA-3A1E24295144}"/>
              </a:ext>
            </a:extLst>
          </p:cNvPr>
          <p:cNvSpPr>
            <a:spLocks noGrp="1"/>
          </p:cNvSpPr>
          <p:nvPr>
            <p:ph type="body" idx="1"/>
          </p:nvPr>
        </p:nvSpPr>
        <p:spPr/>
        <p:txBody>
          <a:bodyPr/>
          <a:lstStyle/>
          <a:p>
            <a:r>
              <a:rPr lang="de-DE" i="1" dirty="0"/>
              <a:t>Mobile First </a:t>
            </a:r>
            <a:r>
              <a:rPr lang="de-DE" dirty="0"/>
              <a:t>oder </a:t>
            </a:r>
            <a:r>
              <a:rPr lang="de-DE" i="1" dirty="0"/>
              <a:t>Desktop First</a:t>
            </a:r>
          </a:p>
        </p:txBody>
      </p:sp>
      <p:sp>
        <p:nvSpPr>
          <p:cNvPr id="4" name="Foliennummernplatzhalter 3">
            <a:extLst>
              <a:ext uri="{FF2B5EF4-FFF2-40B4-BE49-F238E27FC236}">
                <a16:creationId xmlns:a16="http://schemas.microsoft.com/office/drawing/2014/main" id="{FE44D8E6-3E80-453E-A03D-579C1FC0AEED}"/>
              </a:ext>
            </a:extLst>
          </p:cNvPr>
          <p:cNvSpPr>
            <a:spLocks noGrp="1"/>
          </p:cNvSpPr>
          <p:nvPr>
            <p:ph type="sldNum" sz="quarter" idx="12"/>
          </p:nvPr>
        </p:nvSpPr>
        <p:spPr/>
        <p:txBody>
          <a:bodyPr/>
          <a:lstStyle/>
          <a:p>
            <a:fld id="{62F8B784-6BE8-4121-A5DD-184BF916DF1B}" type="slidenum">
              <a:rPr lang="de-DE" smtClean="0"/>
              <a:t>154</a:t>
            </a:fld>
            <a:endParaRPr lang="de-DE" dirty="0"/>
          </a:p>
        </p:txBody>
      </p:sp>
    </p:spTree>
    <p:extLst>
      <p:ext uri="{BB962C8B-B14F-4D97-AF65-F5344CB8AC3E}">
        <p14:creationId xmlns:p14="http://schemas.microsoft.com/office/powerpoint/2010/main" val="52118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B73B1D-A6CE-42BB-BF71-46D499456D54}"/>
              </a:ext>
            </a:extLst>
          </p:cNvPr>
          <p:cNvSpPr>
            <a:spLocks noGrp="1"/>
          </p:cNvSpPr>
          <p:nvPr>
            <p:ph type="title"/>
          </p:nvPr>
        </p:nvSpPr>
        <p:spPr/>
        <p:txBody>
          <a:bodyPr/>
          <a:lstStyle/>
          <a:p>
            <a:r>
              <a:rPr lang="de-DE" i="1" dirty="0"/>
              <a:t>Mobile first </a:t>
            </a:r>
            <a:r>
              <a:rPr lang="de-DE" dirty="0"/>
              <a:t>oder </a:t>
            </a:r>
            <a:r>
              <a:rPr lang="de-DE" i="1" dirty="0"/>
              <a:t>Desktop first</a:t>
            </a:r>
            <a:r>
              <a:rPr lang="de-DE" dirty="0"/>
              <a:t>?</a:t>
            </a:r>
          </a:p>
        </p:txBody>
      </p:sp>
      <p:sp>
        <p:nvSpPr>
          <p:cNvPr id="3" name="Inhaltsplatzhalter 2">
            <a:extLst>
              <a:ext uri="{FF2B5EF4-FFF2-40B4-BE49-F238E27FC236}">
                <a16:creationId xmlns:a16="http://schemas.microsoft.com/office/drawing/2014/main" id="{984C21E7-964D-4871-80CC-FEE34B6653DC}"/>
              </a:ext>
            </a:extLst>
          </p:cNvPr>
          <p:cNvSpPr>
            <a:spLocks noGrp="1"/>
          </p:cNvSpPr>
          <p:nvPr>
            <p:ph idx="1"/>
          </p:nvPr>
        </p:nvSpPr>
        <p:spPr>
          <a:xfrm>
            <a:off x="838200" y="1825625"/>
            <a:ext cx="10515600" cy="1510699"/>
          </a:xfrm>
        </p:spPr>
        <p:txBody>
          <a:bodyPr>
            <a:normAutofit fontScale="85000" lnSpcReduction="20000"/>
          </a:bodyPr>
          <a:lstStyle/>
          <a:p>
            <a:r>
              <a:rPr lang="de-DE" dirty="0"/>
              <a:t>Seitenplanung:</a:t>
            </a:r>
          </a:p>
          <a:p>
            <a:pPr lvl="1"/>
            <a:r>
              <a:rPr lang="de-DE" dirty="0"/>
              <a:t>Welche Ausgabegeräte werden hauptsächlich verwendet?</a:t>
            </a:r>
          </a:p>
          <a:p>
            <a:pPr lvl="1"/>
            <a:r>
              <a:rPr lang="de-DE" dirty="0"/>
              <a:t>Für welche Zielgruppe ist die Seite hauptsächlich gedacht?</a:t>
            </a:r>
          </a:p>
          <a:p>
            <a:endParaRPr lang="de-DE" dirty="0"/>
          </a:p>
        </p:txBody>
      </p:sp>
      <p:sp>
        <p:nvSpPr>
          <p:cNvPr id="4" name="Foliennummernplatzhalter 3">
            <a:extLst>
              <a:ext uri="{FF2B5EF4-FFF2-40B4-BE49-F238E27FC236}">
                <a16:creationId xmlns:a16="http://schemas.microsoft.com/office/drawing/2014/main" id="{AECFF3B7-5CF2-440D-AC36-02FAA1451FDF}"/>
              </a:ext>
            </a:extLst>
          </p:cNvPr>
          <p:cNvSpPr>
            <a:spLocks noGrp="1"/>
          </p:cNvSpPr>
          <p:nvPr>
            <p:ph type="sldNum" sz="quarter" idx="12"/>
          </p:nvPr>
        </p:nvSpPr>
        <p:spPr/>
        <p:txBody>
          <a:bodyPr/>
          <a:lstStyle/>
          <a:p>
            <a:fld id="{62F8B784-6BE8-4121-A5DD-184BF916DF1B}" type="slidenum">
              <a:rPr lang="de-DE" smtClean="0"/>
              <a:t>155</a:t>
            </a:fld>
            <a:endParaRPr lang="de-DE" dirty="0"/>
          </a:p>
        </p:txBody>
      </p:sp>
      <p:pic>
        <p:nvPicPr>
          <p:cNvPr id="6" name="Grafik 5" descr="Monitor">
            <a:extLst>
              <a:ext uri="{FF2B5EF4-FFF2-40B4-BE49-F238E27FC236}">
                <a16:creationId xmlns:a16="http://schemas.microsoft.com/office/drawing/2014/main" id="{2DCE2017-F661-4FEE-BC7E-9E0BD14F64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1446" y="3008399"/>
            <a:ext cx="4155128" cy="3530513"/>
          </a:xfrm>
          <a:prstGeom prst="rect">
            <a:avLst/>
          </a:prstGeom>
        </p:spPr>
      </p:pic>
      <p:sp>
        <p:nvSpPr>
          <p:cNvPr id="7" name="Rechteck 6">
            <a:extLst>
              <a:ext uri="{FF2B5EF4-FFF2-40B4-BE49-F238E27FC236}">
                <a16:creationId xmlns:a16="http://schemas.microsoft.com/office/drawing/2014/main" id="{338B8857-8076-4219-AB09-694B651C9176}"/>
              </a:ext>
            </a:extLst>
          </p:cNvPr>
          <p:cNvSpPr/>
          <p:nvPr/>
        </p:nvSpPr>
        <p:spPr>
          <a:xfrm>
            <a:off x="2286000" y="3731741"/>
            <a:ext cx="2977978" cy="1631091"/>
          </a:xfrm>
          <a:prstGeom prst="rect">
            <a:avLst/>
          </a:prstGeom>
          <a:solidFill>
            <a:srgbClr val="D4D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a:extLst>
              <a:ext uri="{FF2B5EF4-FFF2-40B4-BE49-F238E27FC236}">
                <a16:creationId xmlns:a16="http://schemas.microsoft.com/office/drawing/2014/main" id="{D10C7840-56B3-4248-915A-12A8A6949990}"/>
              </a:ext>
            </a:extLst>
          </p:cNvPr>
          <p:cNvSpPr/>
          <p:nvPr/>
        </p:nvSpPr>
        <p:spPr>
          <a:xfrm>
            <a:off x="2286000" y="3731741"/>
            <a:ext cx="2977978" cy="358345"/>
          </a:xfrm>
          <a:prstGeom prst="rect">
            <a:avLst/>
          </a:prstGeom>
          <a:solidFill>
            <a:srgbClr val="3F6A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B8BF537F-B0B3-4992-94D0-00E0FCA2F035}"/>
              </a:ext>
            </a:extLst>
          </p:cNvPr>
          <p:cNvSpPr/>
          <p:nvPr/>
        </p:nvSpPr>
        <p:spPr>
          <a:xfrm>
            <a:off x="2286000" y="4090086"/>
            <a:ext cx="518984" cy="1272746"/>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17A1414C-0208-4DAC-A543-6827E7AC566A}"/>
              </a:ext>
            </a:extLst>
          </p:cNvPr>
          <p:cNvSpPr/>
          <p:nvPr/>
        </p:nvSpPr>
        <p:spPr>
          <a:xfrm>
            <a:off x="2891481" y="4145692"/>
            <a:ext cx="1631092" cy="67962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10DEF679-472F-463A-BEAA-7DC54F0E62D2}"/>
              </a:ext>
            </a:extLst>
          </p:cNvPr>
          <p:cNvSpPr/>
          <p:nvPr/>
        </p:nvSpPr>
        <p:spPr>
          <a:xfrm>
            <a:off x="2891481" y="4883105"/>
            <a:ext cx="1631092" cy="479727"/>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D366ACAE-A772-4646-8507-8B45237BCFA3}"/>
              </a:ext>
            </a:extLst>
          </p:cNvPr>
          <p:cNvSpPr/>
          <p:nvPr/>
        </p:nvSpPr>
        <p:spPr>
          <a:xfrm>
            <a:off x="4559642" y="4145692"/>
            <a:ext cx="704335" cy="4695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3E582DE5-D2FD-4536-A6DA-CA717FD24E39}"/>
              </a:ext>
            </a:extLst>
          </p:cNvPr>
          <p:cNvSpPr/>
          <p:nvPr/>
        </p:nvSpPr>
        <p:spPr>
          <a:xfrm>
            <a:off x="4559642" y="4670855"/>
            <a:ext cx="704335" cy="4695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3" name="Grafik 22">
            <a:extLst>
              <a:ext uri="{FF2B5EF4-FFF2-40B4-BE49-F238E27FC236}">
                <a16:creationId xmlns:a16="http://schemas.microsoft.com/office/drawing/2014/main" id="{288ED79E-21B7-4F6E-A414-6D563516524C}"/>
              </a:ext>
            </a:extLst>
          </p:cNvPr>
          <p:cNvPicPr>
            <a:picLocks noChangeAspect="1"/>
          </p:cNvPicPr>
          <p:nvPr/>
        </p:nvPicPr>
        <p:blipFill>
          <a:blip r:embed="rId5"/>
          <a:stretch>
            <a:fillRect/>
          </a:stretch>
        </p:blipFill>
        <p:spPr>
          <a:xfrm>
            <a:off x="5059082" y="5051214"/>
            <a:ext cx="1328307" cy="928042"/>
          </a:xfrm>
          <a:prstGeom prst="rect">
            <a:avLst/>
          </a:prstGeom>
        </p:spPr>
      </p:pic>
      <p:pic>
        <p:nvPicPr>
          <p:cNvPr id="15" name="Grafik 14" descr="Tablet">
            <a:extLst>
              <a:ext uri="{FF2B5EF4-FFF2-40B4-BE49-F238E27FC236}">
                <a16:creationId xmlns:a16="http://schemas.microsoft.com/office/drawing/2014/main" id="{818C06AD-E439-4179-BACC-750D328346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96477" y="4583619"/>
            <a:ext cx="1853515" cy="1853515"/>
          </a:xfrm>
          <a:prstGeom prst="rect">
            <a:avLst/>
          </a:prstGeom>
        </p:spPr>
      </p:pic>
      <p:sp>
        <p:nvSpPr>
          <p:cNvPr id="27" name="Rechteck 26">
            <a:extLst>
              <a:ext uri="{FF2B5EF4-FFF2-40B4-BE49-F238E27FC236}">
                <a16:creationId xmlns:a16="http://schemas.microsoft.com/office/drawing/2014/main" id="{A7BDA3F5-63A7-470C-801F-2D62BBE9B0F6}"/>
              </a:ext>
            </a:extLst>
          </p:cNvPr>
          <p:cNvSpPr/>
          <p:nvPr/>
        </p:nvSpPr>
        <p:spPr>
          <a:xfrm>
            <a:off x="5861220" y="4007431"/>
            <a:ext cx="358349" cy="120542"/>
          </a:xfrm>
          <a:prstGeom prst="rect">
            <a:avLst/>
          </a:prstGeom>
          <a:solidFill>
            <a:srgbClr val="3F6A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Rechteck 27">
            <a:extLst>
              <a:ext uri="{FF2B5EF4-FFF2-40B4-BE49-F238E27FC236}">
                <a16:creationId xmlns:a16="http://schemas.microsoft.com/office/drawing/2014/main" id="{DEFFAACA-D9D9-40DF-9588-B122BE13B9AB}"/>
              </a:ext>
            </a:extLst>
          </p:cNvPr>
          <p:cNvSpPr/>
          <p:nvPr/>
        </p:nvSpPr>
        <p:spPr>
          <a:xfrm>
            <a:off x="5842661" y="4109439"/>
            <a:ext cx="376908" cy="29609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Rechteck 28">
            <a:extLst>
              <a:ext uri="{FF2B5EF4-FFF2-40B4-BE49-F238E27FC236}">
                <a16:creationId xmlns:a16="http://schemas.microsoft.com/office/drawing/2014/main" id="{89B99BC8-6DBE-4781-883D-018D0A59CA56}"/>
              </a:ext>
            </a:extLst>
          </p:cNvPr>
          <p:cNvSpPr/>
          <p:nvPr/>
        </p:nvSpPr>
        <p:spPr>
          <a:xfrm>
            <a:off x="5856574" y="4006800"/>
            <a:ext cx="136981" cy="111210"/>
          </a:xfrm>
          <a:prstGeom prst="rect">
            <a:avLst/>
          </a:prstGeom>
          <a:solidFill>
            <a:srgbClr val="EE8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echteck 29">
            <a:extLst>
              <a:ext uri="{FF2B5EF4-FFF2-40B4-BE49-F238E27FC236}">
                <a16:creationId xmlns:a16="http://schemas.microsoft.com/office/drawing/2014/main" id="{E35FDF84-1196-4F64-B219-2ADE0D3990E6}"/>
              </a:ext>
            </a:extLst>
          </p:cNvPr>
          <p:cNvSpPr/>
          <p:nvPr/>
        </p:nvSpPr>
        <p:spPr>
          <a:xfrm>
            <a:off x="5870462" y="4405531"/>
            <a:ext cx="349107" cy="2354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5" name="Grafik 24" descr="Smartphone">
            <a:extLst>
              <a:ext uri="{FF2B5EF4-FFF2-40B4-BE49-F238E27FC236}">
                <a16:creationId xmlns:a16="http://schemas.microsoft.com/office/drawing/2014/main" id="{27997276-567E-4027-A10E-56CA3DBDE6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5581135" y="3859255"/>
            <a:ext cx="914400" cy="914400"/>
          </a:xfrm>
          <a:prstGeom prst="rect">
            <a:avLst/>
          </a:prstGeom>
        </p:spPr>
      </p:pic>
    </p:spTree>
    <p:extLst>
      <p:ext uri="{BB962C8B-B14F-4D97-AF65-F5344CB8AC3E}">
        <p14:creationId xmlns:p14="http://schemas.microsoft.com/office/powerpoint/2010/main" val="382964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C265BD-DBEA-43C5-8468-DD1428409D20}"/>
              </a:ext>
            </a:extLst>
          </p:cNvPr>
          <p:cNvSpPr>
            <a:spLocks noGrp="1"/>
          </p:cNvSpPr>
          <p:nvPr>
            <p:ph type="title"/>
          </p:nvPr>
        </p:nvSpPr>
        <p:spPr/>
        <p:txBody>
          <a:bodyPr/>
          <a:lstStyle/>
          <a:p>
            <a:r>
              <a:rPr lang="de-DE" i="1" dirty="0"/>
              <a:t>Mobile first</a:t>
            </a:r>
            <a:endParaRPr lang="de-DE" dirty="0"/>
          </a:p>
        </p:txBody>
      </p:sp>
      <p:sp>
        <p:nvSpPr>
          <p:cNvPr id="3" name="Inhaltsplatzhalter 2">
            <a:extLst>
              <a:ext uri="{FF2B5EF4-FFF2-40B4-BE49-F238E27FC236}">
                <a16:creationId xmlns:a16="http://schemas.microsoft.com/office/drawing/2014/main" id="{C674D522-E2C6-4843-A2E3-4469FDC72E22}"/>
              </a:ext>
            </a:extLst>
          </p:cNvPr>
          <p:cNvSpPr>
            <a:spLocks noGrp="1"/>
          </p:cNvSpPr>
          <p:nvPr>
            <p:ph idx="1"/>
          </p:nvPr>
        </p:nvSpPr>
        <p:spPr/>
        <p:txBody>
          <a:bodyPr>
            <a:normAutofit/>
          </a:bodyPr>
          <a:lstStyle/>
          <a:p>
            <a:pPr marL="0" indent="0">
              <a:lnSpc>
                <a:spcPct val="150000"/>
              </a:lnSpc>
              <a:buNone/>
            </a:pPr>
            <a:r>
              <a:rPr lang="de-DE" sz="3000" b="1" dirty="0"/>
              <a:t>Mobile-First-Ansatz</a:t>
            </a:r>
          </a:p>
          <a:p>
            <a:pPr lvl="1">
              <a:lnSpc>
                <a:spcPct val="150000"/>
              </a:lnSpc>
            </a:pPr>
            <a:r>
              <a:rPr lang="de-DE" sz="2800" dirty="0"/>
              <a:t>Es wird zuerst ein Layout für kleinere Viewports erstellt</a:t>
            </a:r>
          </a:p>
          <a:p>
            <a:pPr lvl="1">
              <a:lnSpc>
                <a:spcPct val="150000"/>
              </a:lnSpc>
            </a:pPr>
            <a:r>
              <a:rPr lang="de-DE" sz="2800" dirty="0"/>
              <a:t>Mittels </a:t>
            </a:r>
            <a:r>
              <a:rPr lang="de-DE" sz="2800" i="1" dirty="0"/>
              <a:t>Mediaqueries</a:t>
            </a:r>
            <a:r>
              <a:rPr lang="de-DE" sz="2800" dirty="0"/>
              <a:t> werden schließlich Angaben für größere Viewports über das Attribut </a:t>
            </a:r>
            <a:r>
              <a:rPr lang="de-DE" sz="2800" i="1" dirty="0"/>
              <a:t>min-width</a:t>
            </a:r>
            <a:r>
              <a:rPr lang="de-DE" sz="2800" dirty="0"/>
              <a:t> erstellt</a:t>
            </a:r>
          </a:p>
          <a:p>
            <a:pPr lvl="1">
              <a:lnSpc>
                <a:spcPct val="150000"/>
              </a:lnSpc>
            </a:pPr>
            <a:r>
              <a:rPr lang="de-DE" sz="2800" dirty="0"/>
              <a:t>Man arbeitet vom Kleinsten zum Größten</a:t>
            </a:r>
          </a:p>
          <a:p>
            <a:pPr>
              <a:lnSpc>
                <a:spcPct val="150000"/>
              </a:lnSpc>
            </a:pPr>
            <a:endParaRPr lang="de-DE" dirty="0"/>
          </a:p>
        </p:txBody>
      </p:sp>
      <p:sp>
        <p:nvSpPr>
          <p:cNvPr id="4" name="Foliennummernplatzhalter 3">
            <a:extLst>
              <a:ext uri="{FF2B5EF4-FFF2-40B4-BE49-F238E27FC236}">
                <a16:creationId xmlns:a16="http://schemas.microsoft.com/office/drawing/2014/main" id="{92560E82-C581-4A06-8832-83F50757AFF4}"/>
              </a:ext>
            </a:extLst>
          </p:cNvPr>
          <p:cNvSpPr>
            <a:spLocks noGrp="1"/>
          </p:cNvSpPr>
          <p:nvPr>
            <p:ph type="sldNum" sz="quarter" idx="12"/>
          </p:nvPr>
        </p:nvSpPr>
        <p:spPr/>
        <p:txBody>
          <a:bodyPr/>
          <a:lstStyle/>
          <a:p>
            <a:fld id="{62F8B784-6BE8-4121-A5DD-184BF916DF1B}" type="slidenum">
              <a:rPr lang="de-DE" smtClean="0"/>
              <a:t>156</a:t>
            </a:fld>
            <a:endParaRPr lang="de-DE" dirty="0"/>
          </a:p>
        </p:txBody>
      </p:sp>
    </p:spTree>
    <p:extLst>
      <p:ext uri="{BB962C8B-B14F-4D97-AF65-F5344CB8AC3E}">
        <p14:creationId xmlns:p14="http://schemas.microsoft.com/office/powerpoint/2010/main" val="339425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C7FC05-204B-4482-9246-2AA3D19A4784}"/>
              </a:ext>
            </a:extLst>
          </p:cNvPr>
          <p:cNvSpPr>
            <a:spLocks noGrp="1"/>
          </p:cNvSpPr>
          <p:nvPr>
            <p:ph type="title"/>
          </p:nvPr>
        </p:nvSpPr>
        <p:spPr/>
        <p:txBody>
          <a:bodyPr/>
          <a:lstStyle/>
          <a:p>
            <a:r>
              <a:rPr lang="de-DE" i="1" dirty="0"/>
              <a:t>Desktop first</a:t>
            </a:r>
          </a:p>
        </p:txBody>
      </p:sp>
      <p:sp>
        <p:nvSpPr>
          <p:cNvPr id="3" name="Inhaltsplatzhalter 2">
            <a:extLst>
              <a:ext uri="{FF2B5EF4-FFF2-40B4-BE49-F238E27FC236}">
                <a16:creationId xmlns:a16="http://schemas.microsoft.com/office/drawing/2014/main" id="{93FCF74F-3643-45BA-83EF-DD63804EDE00}"/>
              </a:ext>
            </a:extLst>
          </p:cNvPr>
          <p:cNvSpPr>
            <a:spLocks noGrp="1"/>
          </p:cNvSpPr>
          <p:nvPr>
            <p:ph idx="1"/>
          </p:nvPr>
        </p:nvSpPr>
        <p:spPr/>
        <p:txBody>
          <a:bodyPr/>
          <a:lstStyle/>
          <a:p>
            <a:pPr marL="0" indent="0">
              <a:lnSpc>
                <a:spcPct val="150000"/>
              </a:lnSpc>
              <a:buNone/>
            </a:pPr>
            <a:r>
              <a:rPr lang="de-DE" sz="3200" b="1" dirty="0"/>
              <a:t>Desktop-First-Ansatz</a:t>
            </a:r>
          </a:p>
          <a:p>
            <a:pPr lvl="1">
              <a:lnSpc>
                <a:spcPct val="150000"/>
              </a:lnSpc>
            </a:pPr>
            <a:r>
              <a:rPr lang="de-DE" sz="2800" dirty="0"/>
              <a:t>Zuerst die Gestaltung für große Viewports/Desktops durchführen</a:t>
            </a:r>
          </a:p>
          <a:p>
            <a:pPr lvl="1">
              <a:lnSpc>
                <a:spcPct val="150000"/>
              </a:lnSpc>
            </a:pPr>
            <a:r>
              <a:rPr lang="de-DE" sz="2800" dirty="0"/>
              <a:t>Anpassung für kleinere Bildschirme mit </a:t>
            </a:r>
            <a:r>
              <a:rPr lang="de-DE" sz="2800" i="1" dirty="0"/>
              <a:t>max-width</a:t>
            </a:r>
          </a:p>
          <a:p>
            <a:pPr lvl="1">
              <a:lnSpc>
                <a:spcPct val="150000"/>
              </a:lnSpc>
            </a:pPr>
            <a:r>
              <a:rPr lang="de-DE" sz="2800" dirty="0"/>
              <a:t>Man arbeitet vom Größten zum Kleinsten</a:t>
            </a:r>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1FD02973-5F0F-469E-BB78-20826D466B60}"/>
              </a:ext>
            </a:extLst>
          </p:cNvPr>
          <p:cNvSpPr>
            <a:spLocks noGrp="1"/>
          </p:cNvSpPr>
          <p:nvPr>
            <p:ph type="sldNum" sz="quarter" idx="12"/>
          </p:nvPr>
        </p:nvSpPr>
        <p:spPr/>
        <p:txBody>
          <a:bodyPr/>
          <a:lstStyle/>
          <a:p>
            <a:fld id="{62F8B784-6BE8-4121-A5DD-184BF916DF1B}" type="slidenum">
              <a:rPr lang="de-DE" smtClean="0"/>
              <a:t>157</a:t>
            </a:fld>
            <a:endParaRPr lang="de-DE" dirty="0"/>
          </a:p>
        </p:txBody>
      </p:sp>
    </p:spTree>
    <p:extLst>
      <p:ext uri="{BB962C8B-B14F-4D97-AF65-F5344CB8AC3E}">
        <p14:creationId xmlns:p14="http://schemas.microsoft.com/office/powerpoint/2010/main" val="151922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02AB8-38FB-4772-8617-A2147AF4EF3D}"/>
              </a:ext>
            </a:extLst>
          </p:cNvPr>
          <p:cNvSpPr>
            <a:spLocks noGrp="1"/>
          </p:cNvSpPr>
          <p:nvPr>
            <p:ph type="title"/>
          </p:nvPr>
        </p:nvSpPr>
        <p:spPr/>
        <p:txBody>
          <a:bodyPr/>
          <a:lstStyle/>
          <a:p>
            <a:r>
              <a:rPr lang="de-DE" dirty="0"/>
              <a:t>Print – Layout </a:t>
            </a:r>
          </a:p>
        </p:txBody>
      </p:sp>
      <p:sp>
        <p:nvSpPr>
          <p:cNvPr id="3" name="Textplatzhalter 2">
            <a:extLst>
              <a:ext uri="{FF2B5EF4-FFF2-40B4-BE49-F238E27FC236}">
                <a16:creationId xmlns:a16="http://schemas.microsoft.com/office/drawing/2014/main" id="{65972541-24B3-4A33-9C35-4B8A4FAF235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08213808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E4CDDA-71CD-4E02-9229-0DCAB2605134}"/>
              </a:ext>
            </a:extLst>
          </p:cNvPr>
          <p:cNvSpPr>
            <a:spLocks noGrp="1"/>
          </p:cNvSpPr>
          <p:nvPr>
            <p:ph type="title"/>
          </p:nvPr>
        </p:nvSpPr>
        <p:spPr/>
        <p:txBody>
          <a:bodyPr/>
          <a:lstStyle/>
          <a:p>
            <a:r>
              <a:rPr lang="de-DE" dirty="0"/>
              <a:t>DROP CAPS</a:t>
            </a:r>
          </a:p>
        </p:txBody>
      </p:sp>
      <p:sp>
        <p:nvSpPr>
          <p:cNvPr id="3" name="Inhaltsplatzhalter 2">
            <a:extLst>
              <a:ext uri="{FF2B5EF4-FFF2-40B4-BE49-F238E27FC236}">
                <a16:creationId xmlns:a16="http://schemas.microsoft.com/office/drawing/2014/main" id="{96B37966-228A-4D70-B992-AD4BCA73E6C1}"/>
              </a:ext>
            </a:extLst>
          </p:cNvPr>
          <p:cNvSpPr>
            <a:spLocks noGrp="1"/>
          </p:cNvSpPr>
          <p:nvPr>
            <p:ph idx="1"/>
          </p:nvPr>
        </p:nvSpPr>
        <p:spPr/>
        <p:txBody>
          <a:bodyPr/>
          <a:lstStyle/>
          <a:p>
            <a:r>
              <a:rPr lang="de-DE" dirty="0"/>
              <a:t>https://product.voxmedia.com/2019/6/17/18524029/the-ballad-of-drop-caps-and-design-systems</a:t>
            </a:r>
          </a:p>
        </p:txBody>
      </p:sp>
    </p:spTree>
    <p:extLst>
      <p:ext uri="{BB962C8B-B14F-4D97-AF65-F5344CB8AC3E}">
        <p14:creationId xmlns:p14="http://schemas.microsoft.com/office/powerpoint/2010/main" val="134712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Wichtige CSS </a:t>
            </a:r>
            <a:r>
              <a:rPr spc="-5" dirty="0"/>
              <a:t>– </a:t>
            </a:r>
            <a:r>
              <a:rPr spc="-10" dirty="0"/>
              <a:t>Eigenschaften</a:t>
            </a:r>
            <a:r>
              <a:rPr spc="-5" dirty="0"/>
              <a:t> </a:t>
            </a:r>
            <a:r>
              <a:rPr spc="-10" dirty="0"/>
              <a:t>(3)</a:t>
            </a:r>
          </a:p>
        </p:txBody>
      </p:sp>
      <p:sp>
        <p:nvSpPr>
          <p:cNvPr id="3" name="object 3"/>
          <p:cNvSpPr txBox="1"/>
          <p:nvPr/>
        </p:nvSpPr>
        <p:spPr>
          <a:xfrm>
            <a:off x="838200" y="1690688"/>
            <a:ext cx="8949267" cy="492443"/>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b="1" spc="-5" dirty="0">
                <a:latin typeface="Calibri"/>
                <a:cs typeface="Calibri"/>
              </a:rPr>
              <a:t>Ausrichtung </a:t>
            </a:r>
            <a:r>
              <a:rPr sz="3200" b="1" dirty="0">
                <a:latin typeface="Calibri"/>
                <a:cs typeface="Calibri"/>
              </a:rPr>
              <a:t>/ </a:t>
            </a:r>
            <a:r>
              <a:rPr sz="3200" b="1" spc="-10" dirty="0">
                <a:latin typeface="Calibri"/>
                <a:cs typeface="Calibri"/>
              </a:rPr>
              <a:t>Darstellung </a:t>
            </a:r>
            <a:r>
              <a:rPr sz="3200" b="1" dirty="0">
                <a:latin typeface="Calibri"/>
                <a:cs typeface="Calibri"/>
              </a:rPr>
              <a:t>/</a:t>
            </a:r>
            <a:r>
              <a:rPr sz="3200" b="1" spc="-85" dirty="0">
                <a:latin typeface="Calibri"/>
                <a:cs typeface="Calibri"/>
              </a:rPr>
              <a:t> </a:t>
            </a:r>
            <a:r>
              <a:rPr sz="3200" b="1" dirty="0">
                <a:latin typeface="Calibri"/>
                <a:cs typeface="Calibri"/>
              </a:rPr>
              <a:t>Positionierung</a:t>
            </a:r>
            <a:endParaRPr sz="3200" dirty="0">
              <a:latin typeface="Calibri"/>
              <a:cs typeface="Calibri"/>
            </a:endParaRPr>
          </a:p>
        </p:txBody>
      </p:sp>
      <p:graphicFrame>
        <p:nvGraphicFramePr>
          <p:cNvPr id="4" name="object 4"/>
          <p:cNvGraphicFramePr>
            <a:graphicFrameLocks noGrp="1"/>
          </p:cNvGraphicFramePr>
          <p:nvPr>
            <p:extLst/>
          </p:nvPr>
        </p:nvGraphicFramePr>
        <p:xfrm>
          <a:off x="1158419" y="2406968"/>
          <a:ext cx="10195382" cy="3485891"/>
        </p:xfrm>
        <a:graphic>
          <a:graphicData uri="http://schemas.openxmlformats.org/drawingml/2006/table">
            <a:tbl>
              <a:tblPr firstRow="1" bandRow="1">
                <a:tableStyleId>{2D5ABB26-0587-4C30-8999-92F81FD0307C}</a:tableStyleId>
              </a:tblPr>
              <a:tblGrid>
                <a:gridCol w="3535165">
                  <a:extLst>
                    <a:ext uri="{9D8B030D-6E8A-4147-A177-3AD203B41FA5}">
                      <a16:colId xmlns:a16="http://schemas.microsoft.com/office/drawing/2014/main" val="20000"/>
                    </a:ext>
                  </a:extLst>
                </a:gridCol>
                <a:gridCol w="2842271">
                  <a:extLst>
                    <a:ext uri="{9D8B030D-6E8A-4147-A177-3AD203B41FA5}">
                      <a16:colId xmlns:a16="http://schemas.microsoft.com/office/drawing/2014/main" val="20001"/>
                    </a:ext>
                  </a:extLst>
                </a:gridCol>
                <a:gridCol w="3817946">
                  <a:extLst>
                    <a:ext uri="{9D8B030D-6E8A-4147-A177-3AD203B41FA5}">
                      <a16:colId xmlns:a16="http://schemas.microsoft.com/office/drawing/2014/main" val="20002"/>
                    </a:ext>
                  </a:extLst>
                </a:gridCol>
              </a:tblGrid>
              <a:tr h="396239">
                <a:tc>
                  <a:txBody>
                    <a:bodyPr/>
                    <a:lstStyle/>
                    <a:p>
                      <a:pPr marL="85090">
                        <a:lnSpc>
                          <a:spcPct val="100000"/>
                        </a:lnSpc>
                        <a:spcBef>
                          <a:spcPts val="185"/>
                        </a:spcBef>
                      </a:pPr>
                      <a:r>
                        <a:rPr sz="2000" b="1" spc="-10" dirty="0">
                          <a:solidFill>
                            <a:srgbClr val="FFFFFF"/>
                          </a:solidFill>
                          <a:latin typeface="Calibri"/>
                          <a:cs typeface="Calibri"/>
                        </a:rPr>
                        <a:t>Eigenschaft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090">
                        <a:lnSpc>
                          <a:spcPct val="100000"/>
                        </a:lnSpc>
                        <a:spcBef>
                          <a:spcPts val="185"/>
                        </a:spcBef>
                      </a:pPr>
                      <a:r>
                        <a:rPr sz="2000" b="1" spc="-5" dirty="0">
                          <a:solidFill>
                            <a:srgbClr val="FFFFFF"/>
                          </a:solidFill>
                          <a:latin typeface="Calibri"/>
                          <a:cs typeface="Calibri"/>
                        </a:rPr>
                        <a:t>Beschreibung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85725">
                        <a:lnSpc>
                          <a:spcPct val="100000"/>
                        </a:lnSpc>
                        <a:spcBef>
                          <a:spcPts val="185"/>
                        </a:spcBef>
                      </a:pPr>
                      <a:r>
                        <a:rPr sz="2000" b="1" spc="-25" dirty="0">
                          <a:solidFill>
                            <a:srgbClr val="FFFFFF"/>
                          </a:solidFill>
                          <a:latin typeface="Calibri"/>
                          <a:cs typeface="Calibri"/>
                        </a:rPr>
                        <a:t>Werte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701039">
                <a:tc>
                  <a:txBody>
                    <a:bodyPr/>
                    <a:lstStyle/>
                    <a:p>
                      <a:pPr marL="85090">
                        <a:lnSpc>
                          <a:spcPct val="100000"/>
                        </a:lnSpc>
                        <a:spcBef>
                          <a:spcPts val="85"/>
                        </a:spcBef>
                      </a:pPr>
                      <a:r>
                        <a:rPr sz="2000" spc="-10" dirty="0">
                          <a:latin typeface="Calibri"/>
                          <a:cs typeface="Calibri"/>
                        </a:rPr>
                        <a:t>text-align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85"/>
                        </a:spcBef>
                      </a:pPr>
                      <a:r>
                        <a:rPr sz="2000" spc="-10" dirty="0">
                          <a:latin typeface="Calibri"/>
                          <a:cs typeface="Calibri"/>
                        </a:rPr>
                        <a:t>Horizontale</a:t>
                      </a:r>
                      <a:endParaRPr sz="2000">
                        <a:latin typeface="Calibri"/>
                        <a:cs typeface="Calibri"/>
                      </a:endParaRPr>
                    </a:p>
                    <a:p>
                      <a:pPr marL="85090">
                        <a:lnSpc>
                          <a:spcPct val="100000"/>
                        </a:lnSpc>
                      </a:pPr>
                      <a:r>
                        <a:rPr sz="2000" spc="-20" dirty="0">
                          <a:latin typeface="Calibri"/>
                          <a:cs typeface="Calibri"/>
                        </a:rPr>
                        <a:t>Textausrichtung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85"/>
                        </a:spcBef>
                      </a:pPr>
                      <a:r>
                        <a:rPr sz="2000" spc="-5" dirty="0">
                          <a:latin typeface="Calibri"/>
                          <a:cs typeface="Calibri"/>
                        </a:rPr>
                        <a:t>left, </a:t>
                      </a:r>
                      <a:r>
                        <a:rPr sz="2000" spc="-30" dirty="0">
                          <a:latin typeface="Calibri"/>
                          <a:cs typeface="Calibri"/>
                        </a:rPr>
                        <a:t>center, </a:t>
                      </a:r>
                      <a:r>
                        <a:rPr sz="2000" spc="-5" dirty="0">
                          <a:latin typeface="Calibri"/>
                          <a:cs typeface="Calibri"/>
                        </a:rPr>
                        <a:t>right,</a:t>
                      </a:r>
                      <a:r>
                        <a:rPr sz="2000" spc="-30" dirty="0">
                          <a:latin typeface="Calibri"/>
                          <a:cs typeface="Calibri"/>
                        </a:rPr>
                        <a:t> </a:t>
                      </a:r>
                      <a:r>
                        <a:rPr sz="2000" spc="-5" dirty="0">
                          <a:latin typeface="Calibri"/>
                          <a:cs typeface="Calibri"/>
                        </a:rPr>
                        <a:t>justify</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96239">
                <a:tc>
                  <a:txBody>
                    <a:bodyPr/>
                    <a:lstStyle/>
                    <a:p>
                      <a:pPr marL="85090">
                        <a:lnSpc>
                          <a:spcPct val="100000"/>
                        </a:lnSpc>
                        <a:spcBef>
                          <a:spcPts val="185"/>
                        </a:spcBef>
                      </a:pPr>
                      <a:r>
                        <a:rPr sz="2000" spc="-5" dirty="0">
                          <a:latin typeface="Calibri"/>
                          <a:cs typeface="Calibri"/>
                        </a:rPr>
                        <a:t>vertical-align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85"/>
                        </a:spcBef>
                      </a:pPr>
                      <a:r>
                        <a:rPr sz="2000" spc="-15" dirty="0">
                          <a:latin typeface="Calibri"/>
                          <a:cs typeface="Calibri"/>
                        </a:rPr>
                        <a:t>Vertikale</a:t>
                      </a:r>
                      <a:r>
                        <a:rPr sz="2000" spc="-40" dirty="0">
                          <a:latin typeface="Calibri"/>
                          <a:cs typeface="Calibri"/>
                        </a:rPr>
                        <a:t> </a:t>
                      </a:r>
                      <a:r>
                        <a:rPr sz="2000" spc="-20" dirty="0">
                          <a:latin typeface="Calibri"/>
                          <a:cs typeface="Calibri"/>
                        </a:rPr>
                        <a:t>Textausrichtung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spc="-10" dirty="0">
                          <a:latin typeface="Calibri"/>
                          <a:cs typeface="Calibri"/>
                        </a:rPr>
                        <a:t>top, </a:t>
                      </a:r>
                      <a:r>
                        <a:rPr sz="2000" spc="-30" dirty="0">
                          <a:latin typeface="Calibri"/>
                          <a:cs typeface="Calibri"/>
                        </a:rPr>
                        <a:t>center,</a:t>
                      </a:r>
                      <a:r>
                        <a:rPr sz="2000" spc="-65" dirty="0">
                          <a:latin typeface="Calibri"/>
                          <a:cs typeface="Calibri"/>
                        </a:rPr>
                        <a:t> </a:t>
                      </a:r>
                      <a:r>
                        <a:rPr sz="2000" spc="-10" dirty="0">
                          <a:latin typeface="Calibri"/>
                          <a:cs typeface="Calibri"/>
                        </a:rPr>
                        <a:t>bottom</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96240">
                <a:tc>
                  <a:txBody>
                    <a:bodyPr/>
                    <a:lstStyle/>
                    <a:p>
                      <a:pPr marL="85090">
                        <a:lnSpc>
                          <a:spcPct val="100000"/>
                        </a:lnSpc>
                        <a:spcBef>
                          <a:spcPts val="185"/>
                        </a:spcBef>
                      </a:pPr>
                      <a:r>
                        <a:rPr sz="2000" spc="-5" dirty="0">
                          <a:latin typeface="Calibri"/>
                          <a:cs typeface="Calibri"/>
                        </a:rPr>
                        <a:t>height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85"/>
                        </a:spcBef>
                      </a:pPr>
                      <a:r>
                        <a:rPr sz="2000" dirty="0">
                          <a:latin typeface="Calibri"/>
                          <a:cs typeface="Calibri"/>
                        </a:rPr>
                        <a:t>Höhe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85"/>
                        </a:spcBef>
                      </a:pPr>
                      <a:r>
                        <a:rPr sz="2000" spc="-5" dirty="0">
                          <a:latin typeface="Calibri"/>
                          <a:cs typeface="Calibri"/>
                        </a:rPr>
                        <a:t>Längenangabe,</a:t>
                      </a:r>
                      <a:r>
                        <a:rPr sz="2000" spc="-100" dirty="0">
                          <a:latin typeface="Calibri"/>
                          <a:cs typeface="Calibri"/>
                        </a:rPr>
                        <a:t> </a:t>
                      </a:r>
                      <a:r>
                        <a:rPr sz="2000" spc="-15" dirty="0">
                          <a:latin typeface="Calibri"/>
                          <a:cs typeface="Calibri"/>
                        </a:rPr>
                        <a:t>Prozentangabe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96239">
                <a:tc>
                  <a:txBody>
                    <a:bodyPr/>
                    <a:lstStyle/>
                    <a:p>
                      <a:pPr marL="85090">
                        <a:lnSpc>
                          <a:spcPct val="100000"/>
                        </a:lnSpc>
                        <a:spcBef>
                          <a:spcPts val="190"/>
                        </a:spcBef>
                      </a:pPr>
                      <a:r>
                        <a:rPr sz="2000" spc="-5" dirty="0">
                          <a:latin typeface="Calibri"/>
                          <a:cs typeface="Calibri"/>
                        </a:rPr>
                        <a:t>width</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spc="-10" dirty="0">
                          <a:latin typeface="Calibri"/>
                          <a:cs typeface="Calibri"/>
                        </a:rPr>
                        <a:t>Breite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spc="-5" dirty="0">
                          <a:latin typeface="Calibri"/>
                          <a:cs typeface="Calibri"/>
                        </a:rPr>
                        <a:t>Längenangabe,</a:t>
                      </a:r>
                      <a:r>
                        <a:rPr sz="2000" spc="-100" dirty="0">
                          <a:latin typeface="Calibri"/>
                          <a:cs typeface="Calibri"/>
                        </a:rPr>
                        <a:t> </a:t>
                      </a:r>
                      <a:r>
                        <a:rPr sz="2000" spc="-15" dirty="0">
                          <a:latin typeface="Calibri"/>
                          <a:cs typeface="Calibri"/>
                        </a:rPr>
                        <a:t>Prozentangabe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99923">
                <a:tc>
                  <a:txBody>
                    <a:bodyPr/>
                    <a:lstStyle/>
                    <a:p>
                      <a:pPr marL="85090">
                        <a:lnSpc>
                          <a:spcPct val="100000"/>
                        </a:lnSpc>
                        <a:spcBef>
                          <a:spcPts val="190"/>
                        </a:spcBef>
                      </a:pPr>
                      <a:r>
                        <a:rPr sz="2000" spc="-5" dirty="0">
                          <a:latin typeface="Calibri"/>
                          <a:cs typeface="Calibri"/>
                        </a:rPr>
                        <a:t>position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5" dirty="0">
                          <a:latin typeface="Calibri"/>
                          <a:cs typeface="Calibri"/>
                        </a:rPr>
                        <a:t>Positionsart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10" dirty="0">
                          <a:latin typeface="Calibri"/>
                          <a:cs typeface="Calibri"/>
                        </a:rPr>
                        <a:t>static, relative, </a:t>
                      </a:r>
                      <a:r>
                        <a:rPr sz="2000" spc="-5" dirty="0">
                          <a:latin typeface="Calibri"/>
                          <a:cs typeface="Calibri"/>
                        </a:rPr>
                        <a:t>absolute,</a:t>
                      </a:r>
                      <a:r>
                        <a:rPr sz="2000" spc="10" dirty="0">
                          <a:latin typeface="Calibri"/>
                          <a:cs typeface="Calibri"/>
                        </a:rPr>
                        <a:t> </a:t>
                      </a:r>
                      <a:r>
                        <a:rPr sz="2000" spc="-15" dirty="0">
                          <a:latin typeface="Calibri"/>
                          <a:cs typeface="Calibri"/>
                        </a:rPr>
                        <a:t>fixed</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400050">
                <a:tc>
                  <a:txBody>
                    <a:bodyPr/>
                    <a:lstStyle/>
                    <a:p>
                      <a:pPr marL="85090">
                        <a:lnSpc>
                          <a:spcPct val="100000"/>
                        </a:lnSpc>
                        <a:spcBef>
                          <a:spcPts val="190"/>
                        </a:spcBef>
                      </a:pPr>
                      <a:r>
                        <a:rPr sz="2000" spc="-10" dirty="0">
                          <a:latin typeface="Calibri"/>
                          <a:cs typeface="Calibri"/>
                        </a:rPr>
                        <a:t>display</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090">
                        <a:lnSpc>
                          <a:spcPct val="100000"/>
                        </a:lnSpc>
                        <a:spcBef>
                          <a:spcPts val="190"/>
                        </a:spcBef>
                      </a:pPr>
                      <a:r>
                        <a:rPr sz="2000" spc="-10" dirty="0">
                          <a:latin typeface="Calibri"/>
                          <a:cs typeface="Calibri"/>
                        </a:rPr>
                        <a:t>Anzeigeart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dirty="0">
                          <a:latin typeface="Calibri"/>
                          <a:cs typeface="Calibri"/>
                        </a:rPr>
                        <a:t>None, </a:t>
                      </a:r>
                      <a:r>
                        <a:rPr sz="2000" spc="-5" dirty="0">
                          <a:latin typeface="Calibri"/>
                          <a:cs typeface="Calibri"/>
                        </a:rPr>
                        <a:t>block, inline,</a:t>
                      </a:r>
                      <a:r>
                        <a:rPr sz="2000" spc="-10" dirty="0">
                          <a:latin typeface="Calibri"/>
                          <a:cs typeface="Calibri"/>
                        </a:rPr>
                        <a:t> </a:t>
                      </a:r>
                      <a:r>
                        <a:rPr sz="2000" spc="-5" dirty="0">
                          <a:latin typeface="Calibri"/>
                          <a:cs typeface="Calibri"/>
                        </a:rPr>
                        <a:t>inline-block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99922">
                <a:tc>
                  <a:txBody>
                    <a:bodyPr/>
                    <a:lstStyle/>
                    <a:p>
                      <a:pPr marL="85090">
                        <a:lnSpc>
                          <a:spcPct val="100000"/>
                        </a:lnSpc>
                        <a:spcBef>
                          <a:spcPts val="190"/>
                        </a:spcBef>
                      </a:pPr>
                      <a:r>
                        <a:rPr sz="2000" spc="-10" dirty="0">
                          <a:latin typeface="Calibri"/>
                          <a:cs typeface="Calibri"/>
                        </a:rPr>
                        <a:t>top, </a:t>
                      </a:r>
                      <a:r>
                        <a:rPr sz="2000" spc="-5" dirty="0">
                          <a:latin typeface="Calibri"/>
                          <a:cs typeface="Calibri"/>
                        </a:rPr>
                        <a:t>right, </a:t>
                      </a:r>
                      <a:r>
                        <a:rPr sz="2000" spc="-10" dirty="0">
                          <a:latin typeface="Calibri"/>
                          <a:cs typeface="Calibri"/>
                        </a:rPr>
                        <a:t>bottom,</a:t>
                      </a:r>
                      <a:r>
                        <a:rPr sz="2000" spc="-45" dirty="0">
                          <a:latin typeface="Calibri"/>
                          <a:cs typeface="Calibri"/>
                        </a:rPr>
                        <a:t> </a:t>
                      </a:r>
                      <a:r>
                        <a:rPr sz="2000" spc="-10" dirty="0">
                          <a:latin typeface="Calibri"/>
                          <a:cs typeface="Calibri"/>
                        </a:rPr>
                        <a:t>left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090">
                        <a:lnSpc>
                          <a:spcPct val="100000"/>
                        </a:lnSpc>
                        <a:spcBef>
                          <a:spcPts val="190"/>
                        </a:spcBef>
                      </a:pPr>
                      <a:r>
                        <a:rPr sz="2000" spc="-10" dirty="0">
                          <a:latin typeface="Calibri"/>
                          <a:cs typeface="Calibri"/>
                        </a:rPr>
                        <a:t>Position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5" dirty="0">
                          <a:latin typeface="Calibri"/>
                          <a:cs typeface="Calibri"/>
                        </a:rPr>
                        <a:t>Längenangabe, </a:t>
                      </a:r>
                      <a:r>
                        <a:rPr sz="2000" spc="-15" dirty="0">
                          <a:latin typeface="Calibri"/>
                          <a:cs typeface="Calibri"/>
                        </a:rPr>
                        <a:t>Prozentangabe,</a:t>
                      </a:r>
                      <a:r>
                        <a:rPr sz="2000" spc="-75" dirty="0">
                          <a:latin typeface="Calibri"/>
                          <a:cs typeface="Calibri"/>
                        </a:rPr>
                        <a:t> </a:t>
                      </a:r>
                      <a:r>
                        <a:rPr sz="2000" spc="-5" dirty="0">
                          <a:latin typeface="Calibri"/>
                          <a:cs typeface="Calibri"/>
                        </a:rPr>
                        <a:t>auto</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4013374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AB446-03F7-439A-961D-2F0EDBBE9133}"/>
              </a:ext>
            </a:extLst>
          </p:cNvPr>
          <p:cNvSpPr>
            <a:spLocks noGrp="1"/>
          </p:cNvSpPr>
          <p:nvPr>
            <p:ph type="title"/>
          </p:nvPr>
        </p:nvSpPr>
        <p:spPr/>
        <p:txBody>
          <a:bodyPr/>
          <a:lstStyle/>
          <a:p>
            <a:r>
              <a:rPr lang="de-DE" dirty="0"/>
              <a:t>MASONRY / PINTEREST / CASCADING GRID</a:t>
            </a:r>
          </a:p>
        </p:txBody>
      </p:sp>
      <p:sp>
        <p:nvSpPr>
          <p:cNvPr id="3" name="Inhaltsplatzhalter 2">
            <a:extLst>
              <a:ext uri="{FF2B5EF4-FFF2-40B4-BE49-F238E27FC236}">
                <a16:creationId xmlns:a16="http://schemas.microsoft.com/office/drawing/2014/main" id="{36DDA12B-5292-4227-A0B7-6B77AC3E721B}"/>
              </a:ext>
            </a:extLst>
          </p:cNvPr>
          <p:cNvSpPr>
            <a:spLocks noGrp="1"/>
          </p:cNvSpPr>
          <p:nvPr>
            <p:ph idx="1"/>
          </p:nvPr>
        </p:nvSpPr>
        <p:spPr/>
        <p:txBody>
          <a:bodyPr/>
          <a:lstStyle/>
          <a:p>
            <a:r>
              <a:rPr lang="de-DE" dirty="0">
                <a:hlinkClick r:id="rId2"/>
              </a:rPr>
              <a:t>https://masonry.desandro.com/</a:t>
            </a:r>
            <a:endParaRPr lang="de-DE" dirty="0"/>
          </a:p>
        </p:txBody>
      </p:sp>
    </p:spTree>
    <p:extLst>
      <p:ext uri="{BB962C8B-B14F-4D97-AF65-F5344CB8AC3E}">
        <p14:creationId xmlns:p14="http://schemas.microsoft.com/office/powerpoint/2010/main" val="172245029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C520B3-1F0F-42EC-89D6-B23486BB313E}"/>
              </a:ext>
            </a:extLst>
          </p:cNvPr>
          <p:cNvSpPr>
            <a:spLocks noGrp="1"/>
          </p:cNvSpPr>
          <p:nvPr>
            <p:ph type="title"/>
          </p:nvPr>
        </p:nvSpPr>
        <p:spPr/>
        <p:txBody>
          <a:bodyPr/>
          <a:lstStyle/>
          <a:p>
            <a:r>
              <a:rPr lang="de-DE" dirty="0"/>
              <a:t>CSS ENTITIES</a:t>
            </a:r>
          </a:p>
        </p:txBody>
      </p:sp>
      <p:sp>
        <p:nvSpPr>
          <p:cNvPr id="3" name="Textplatzhalter 2">
            <a:extLst>
              <a:ext uri="{FF2B5EF4-FFF2-40B4-BE49-F238E27FC236}">
                <a16:creationId xmlns:a16="http://schemas.microsoft.com/office/drawing/2014/main" id="{98FC23AE-EBA3-41F5-BFA7-22264C66E3EB}"/>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89918502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0BC540-5644-41D3-9F51-5358B0E19718}"/>
              </a:ext>
            </a:extLst>
          </p:cNvPr>
          <p:cNvSpPr>
            <a:spLocks noGrp="1"/>
          </p:cNvSpPr>
          <p:nvPr>
            <p:ph type="title"/>
          </p:nvPr>
        </p:nvSpPr>
        <p:spPr/>
        <p:txBody>
          <a:bodyPr/>
          <a:lstStyle/>
          <a:p>
            <a:r>
              <a:rPr lang="de-DE" dirty="0"/>
              <a:t>CSS ENTITIES - LINKS</a:t>
            </a:r>
          </a:p>
        </p:txBody>
      </p:sp>
      <p:sp>
        <p:nvSpPr>
          <p:cNvPr id="3" name="Inhaltsplatzhalter 2">
            <a:extLst>
              <a:ext uri="{FF2B5EF4-FFF2-40B4-BE49-F238E27FC236}">
                <a16:creationId xmlns:a16="http://schemas.microsoft.com/office/drawing/2014/main" id="{0A50BCF5-1A6B-494A-8E84-C9723B425853}"/>
              </a:ext>
            </a:extLst>
          </p:cNvPr>
          <p:cNvSpPr>
            <a:spLocks noGrp="1"/>
          </p:cNvSpPr>
          <p:nvPr>
            <p:ph idx="1"/>
          </p:nvPr>
        </p:nvSpPr>
        <p:spPr/>
        <p:txBody>
          <a:bodyPr/>
          <a:lstStyle/>
          <a:p>
            <a:r>
              <a:rPr lang="de-DE" dirty="0" err="1"/>
              <a:t>Ref</a:t>
            </a:r>
            <a:endParaRPr lang="de-DE" dirty="0"/>
          </a:p>
          <a:p>
            <a:pPr lvl="1"/>
            <a:r>
              <a:rPr lang="de-DE" dirty="0">
                <a:hlinkClick r:id="rId3"/>
              </a:rPr>
              <a:t>https://www.w3schools.com/cssref/css_entities.asp</a:t>
            </a:r>
            <a:endParaRPr lang="de-DE" dirty="0"/>
          </a:p>
        </p:txBody>
      </p:sp>
    </p:spTree>
    <p:extLst>
      <p:ext uri="{BB962C8B-B14F-4D97-AF65-F5344CB8AC3E}">
        <p14:creationId xmlns:p14="http://schemas.microsoft.com/office/powerpoint/2010/main" val="18855107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A61511-68B7-4F06-B7D2-3CD8329EDC32}"/>
              </a:ext>
            </a:extLst>
          </p:cNvPr>
          <p:cNvSpPr>
            <a:spLocks noGrp="1"/>
          </p:cNvSpPr>
          <p:nvPr>
            <p:ph type="title"/>
          </p:nvPr>
        </p:nvSpPr>
        <p:spPr/>
        <p:txBody>
          <a:bodyPr/>
          <a:lstStyle/>
          <a:p>
            <a:r>
              <a:rPr lang="de-DE" dirty="0"/>
              <a:t>QUIRKS MODE</a:t>
            </a:r>
          </a:p>
        </p:txBody>
      </p:sp>
      <p:sp>
        <p:nvSpPr>
          <p:cNvPr id="3" name="Textplatzhalter 2">
            <a:extLst>
              <a:ext uri="{FF2B5EF4-FFF2-40B4-BE49-F238E27FC236}">
                <a16:creationId xmlns:a16="http://schemas.microsoft.com/office/drawing/2014/main" id="{D9DF54BE-A404-475D-A09F-CC8BEDED855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1078504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9DD1A-640A-4CAF-93D9-8FA237E2DF80}"/>
              </a:ext>
            </a:extLst>
          </p:cNvPr>
          <p:cNvSpPr>
            <a:spLocks noGrp="1"/>
          </p:cNvSpPr>
          <p:nvPr>
            <p:ph type="title"/>
          </p:nvPr>
        </p:nvSpPr>
        <p:spPr/>
        <p:txBody>
          <a:bodyPr/>
          <a:lstStyle/>
          <a:p>
            <a:r>
              <a:rPr lang="de-DE" dirty="0"/>
              <a:t>QUIRKS MODE - Links</a:t>
            </a:r>
          </a:p>
        </p:txBody>
      </p:sp>
      <p:sp>
        <p:nvSpPr>
          <p:cNvPr id="3" name="Inhaltsplatzhalter 2">
            <a:extLst>
              <a:ext uri="{FF2B5EF4-FFF2-40B4-BE49-F238E27FC236}">
                <a16:creationId xmlns:a16="http://schemas.microsoft.com/office/drawing/2014/main" id="{BA4FE46D-9E23-4FF6-A580-33704BE4A2A6}"/>
              </a:ext>
            </a:extLst>
          </p:cNvPr>
          <p:cNvSpPr>
            <a:spLocks noGrp="1"/>
          </p:cNvSpPr>
          <p:nvPr>
            <p:ph idx="1"/>
          </p:nvPr>
        </p:nvSpPr>
        <p:spPr/>
        <p:txBody>
          <a:bodyPr/>
          <a:lstStyle/>
          <a:p>
            <a:r>
              <a:rPr lang="de-DE" dirty="0">
                <a:hlinkClick r:id="rId2"/>
              </a:rPr>
              <a:t>https://quirks.spec.whatwg.org/</a:t>
            </a:r>
            <a:r>
              <a:rPr lang="de-DE" dirty="0"/>
              <a:t> (Living Standard)</a:t>
            </a:r>
          </a:p>
        </p:txBody>
      </p:sp>
    </p:spTree>
    <p:extLst>
      <p:ext uri="{BB962C8B-B14F-4D97-AF65-F5344CB8AC3E}">
        <p14:creationId xmlns:p14="http://schemas.microsoft.com/office/powerpoint/2010/main" val="24321360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CA983-0F2E-4C1F-AC23-928CC2C73915}"/>
              </a:ext>
            </a:extLst>
          </p:cNvPr>
          <p:cNvSpPr>
            <a:spLocks noGrp="1"/>
          </p:cNvSpPr>
          <p:nvPr>
            <p:ph type="title"/>
          </p:nvPr>
        </p:nvSpPr>
        <p:spPr/>
        <p:txBody>
          <a:bodyPr/>
          <a:lstStyle/>
          <a:p>
            <a:r>
              <a:rPr lang="de-DE" dirty="0"/>
              <a:t>SCROLLING</a:t>
            </a:r>
          </a:p>
        </p:txBody>
      </p:sp>
      <p:sp>
        <p:nvSpPr>
          <p:cNvPr id="3" name="Textplatzhalter 2">
            <a:extLst>
              <a:ext uri="{FF2B5EF4-FFF2-40B4-BE49-F238E27FC236}">
                <a16:creationId xmlns:a16="http://schemas.microsoft.com/office/drawing/2014/main" id="{64404BB5-EFA8-41FF-9617-B8F7C1B04972}"/>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2020376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EF93D-B9EA-4F0D-9C60-1060D2937F05}"/>
              </a:ext>
            </a:extLst>
          </p:cNvPr>
          <p:cNvSpPr>
            <a:spLocks noGrp="1"/>
          </p:cNvSpPr>
          <p:nvPr>
            <p:ph type="title"/>
          </p:nvPr>
        </p:nvSpPr>
        <p:spPr/>
        <p:txBody>
          <a:bodyPr/>
          <a:lstStyle/>
          <a:p>
            <a:r>
              <a:rPr lang="de-DE" dirty="0"/>
              <a:t>SCROLLING - SCROLLPORT</a:t>
            </a:r>
          </a:p>
        </p:txBody>
      </p:sp>
      <p:sp>
        <p:nvSpPr>
          <p:cNvPr id="3" name="Inhaltsplatzhalter 2">
            <a:extLst>
              <a:ext uri="{FF2B5EF4-FFF2-40B4-BE49-F238E27FC236}">
                <a16:creationId xmlns:a16="http://schemas.microsoft.com/office/drawing/2014/main" id="{94CA484D-C872-4759-AB10-0D145C3C8205}"/>
              </a:ext>
            </a:extLst>
          </p:cNvPr>
          <p:cNvSpPr>
            <a:spLocks noGrp="1"/>
          </p:cNvSpPr>
          <p:nvPr>
            <p:ph idx="1"/>
          </p:nvPr>
        </p:nvSpPr>
        <p:spPr/>
        <p:txBody>
          <a:bodyPr/>
          <a:lstStyle/>
          <a:p>
            <a:r>
              <a:rPr lang="de-DE" dirty="0">
                <a:hlinkClick r:id="rId2"/>
              </a:rPr>
              <a:t>https://www.w3.org/TR/css-scroll-snap-1/</a:t>
            </a:r>
            <a:endParaRPr lang="de-DE" dirty="0"/>
          </a:p>
          <a:p>
            <a:r>
              <a:rPr lang="de-DE" dirty="0">
                <a:hlinkClick r:id="rId3"/>
              </a:rPr>
              <a:t>https://hacks.mozilla.org/2019/06/css-scroll-snap-updated-in-firefox-68/?utm_source=dev-newsletter&amp;utm_medium=email&amp;utm_campaign=june20-2019&amp;utm_content=viewsource</a:t>
            </a:r>
            <a:endParaRPr lang="de-DE" dirty="0"/>
          </a:p>
          <a:p>
            <a:endParaRPr lang="de-DE" dirty="0"/>
          </a:p>
        </p:txBody>
      </p:sp>
    </p:spTree>
    <p:extLst>
      <p:ext uri="{BB962C8B-B14F-4D97-AF65-F5344CB8AC3E}">
        <p14:creationId xmlns:p14="http://schemas.microsoft.com/office/powerpoint/2010/main" val="34692844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EE5817-410B-45EC-A9F8-BDC7B8DAD0AD}"/>
              </a:ext>
            </a:extLst>
          </p:cNvPr>
          <p:cNvSpPr>
            <a:spLocks noGrp="1"/>
          </p:cNvSpPr>
          <p:nvPr>
            <p:ph type="title"/>
          </p:nvPr>
        </p:nvSpPr>
        <p:spPr/>
        <p:txBody>
          <a:bodyPr/>
          <a:lstStyle/>
          <a:p>
            <a:r>
              <a:rPr lang="de-DE" dirty="0"/>
              <a:t>SASS</a:t>
            </a:r>
          </a:p>
        </p:txBody>
      </p:sp>
      <p:sp>
        <p:nvSpPr>
          <p:cNvPr id="3" name="Textplatzhalter 2">
            <a:extLst>
              <a:ext uri="{FF2B5EF4-FFF2-40B4-BE49-F238E27FC236}">
                <a16:creationId xmlns:a16="http://schemas.microsoft.com/office/drawing/2014/main" id="{D17CDA0D-9980-4390-AAB8-8C7988B22C1F}"/>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0186888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534F7C-7266-4412-A786-D28D5EF5FC03}"/>
              </a:ext>
            </a:extLst>
          </p:cNvPr>
          <p:cNvSpPr>
            <a:spLocks noGrp="1"/>
          </p:cNvSpPr>
          <p:nvPr>
            <p:ph type="title"/>
          </p:nvPr>
        </p:nvSpPr>
        <p:spPr/>
        <p:txBody>
          <a:bodyPr/>
          <a:lstStyle/>
          <a:p>
            <a:r>
              <a:rPr lang="de-DE" dirty="0"/>
              <a:t>LESS</a:t>
            </a:r>
          </a:p>
        </p:txBody>
      </p:sp>
      <p:sp>
        <p:nvSpPr>
          <p:cNvPr id="3" name="Textplatzhalter 2">
            <a:extLst>
              <a:ext uri="{FF2B5EF4-FFF2-40B4-BE49-F238E27FC236}">
                <a16:creationId xmlns:a16="http://schemas.microsoft.com/office/drawing/2014/main" id="{12F872B4-A768-4BB6-A915-C77ACDDE01B8}"/>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3167291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D9183D-58CA-4869-B8F2-C71D5504A81A}"/>
              </a:ext>
            </a:extLst>
          </p:cNvPr>
          <p:cNvSpPr>
            <a:spLocks noGrp="1"/>
          </p:cNvSpPr>
          <p:nvPr>
            <p:ph type="title"/>
          </p:nvPr>
        </p:nvSpPr>
        <p:spPr/>
        <p:txBody>
          <a:bodyPr/>
          <a:lstStyle/>
          <a:p>
            <a:r>
              <a:rPr lang="de-DE" dirty="0"/>
              <a:t>CSS HISTORY</a:t>
            </a:r>
          </a:p>
        </p:txBody>
      </p:sp>
      <p:sp>
        <p:nvSpPr>
          <p:cNvPr id="3" name="Textplatzhalter 2">
            <a:extLst>
              <a:ext uri="{FF2B5EF4-FFF2-40B4-BE49-F238E27FC236}">
                <a16:creationId xmlns:a16="http://schemas.microsoft.com/office/drawing/2014/main" id="{D49A5AD7-1758-4A80-B40C-A7C6C62E8F21}"/>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97451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2013C2-0605-4440-A5BB-A5203828625E}"/>
              </a:ext>
            </a:extLst>
          </p:cNvPr>
          <p:cNvSpPr>
            <a:spLocks noGrp="1"/>
          </p:cNvSpPr>
          <p:nvPr>
            <p:ph type="title"/>
          </p:nvPr>
        </p:nvSpPr>
        <p:spPr/>
        <p:txBody>
          <a:bodyPr>
            <a:normAutofit/>
          </a:bodyPr>
          <a:lstStyle/>
          <a:p>
            <a:r>
              <a:rPr lang="de-DE" dirty="0"/>
              <a:t>CSS 1</a:t>
            </a:r>
          </a:p>
        </p:txBody>
      </p:sp>
      <p:sp>
        <p:nvSpPr>
          <p:cNvPr id="3" name="Inhaltsplatzhalter 2">
            <a:extLst>
              <a:ext uri="{FF2B5EF4-FFF2-40B4-BE49-F238E27FC236}">
                <a16:creationId xmlns:a16="http://schemas.microsoft.com/office/drawing/2014/main" id="{97AEFE73-2A23-4515-9128-BC91D3C5B21D}"/>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94264641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8EC1F1-4F4E-4458-B98F-0963FC289A63}"/>
              </a:ext>
            </a:extLst>
          </p:cNvPr>
          <p:cNvSpPr>
            <a:spLocks noGrp="1"/>
          </p:cNvSpPr>
          <p:nvPr>
            <p:ph type="title"/>
          </p:nvPr>
        </p:nvSpPr>
        <p:spPr/>
        <p:txBody>
          <a:bodyPr/>
          <a:lstStyle/>
          <a:p>
            <a:r>
              <a:rPr lang="de-DE" dirty="0"/>
              <a:t>CSS COMMUNITY</a:t>
            </a:r>
          </a:p>
        </p:txBody>
      </p:sp>
      <p:sp>
        <p:nvSpPr>
          <p:cNvPr id="3" name="Textplatzhalter 2">
            <a:extLst>
              <a:ext uri="{FF2B5EF4-FFF2-40B4-BE49-F238E27FC236}">
                <a16:creationId xmlns:a16="http://schemas.microsoft.com/office/drawing/2014/main" id="{3951CA29-D7AB-45D5-933D-18C0B4C96698}"/>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07284404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9A480D-6D4D-4F38-9932-85124B57080E}"/>
              </a:ext>
            </a:extLst>
          </p:cNvPr>
          <p:cNvSpPr>
            <a:spLocks noGrp="1"/>
          </p:cNvSpPr>
          <p:nvPr>
            <p:ph type="title"/>
          </p:nvPr>
        </p:nvSpPr>
        <p:spPr/>
        <p:txBody>
          <a:bodyPr>
            <a:normAutofit fontScale="90000"/>
          </a:bodyPr>
          <a:lstStyle/>
          <a:p>
            <a:r>
              <a:rPr lang="de-DE" dirty="0"/>
              <a:t>CSSWG – Arbeit an der nächsten Version von CSS</a:t>
            </a:r>
          </a:p>
        </p:txBody>
      </p:sp>
      <p:sp>
        <p:nvSpPr>
          <p:cNvPr id="3" name="Inhaltsplatzhalter 2">
            <a:extLst>
              <a:ext uri="{FF2B5EF4-FFF2-40B4-BE49-F238E27FC236}">
                <a16:creationId xmlns:a16="http://schemas.microsoft.com/office/drawing/2014/main" id="{0083FCBA-3765-4488-ADF0-86F85115165E}"/>
              </a:ext>
            </a:extLst>
          </p:cNvPr>
          <p:cNvSpPr>
            <a:spLocks noGrp="1"/>
          </p:cNvSpPr>
          <p:nvPr>
            <p:ph idx="1"/>
          </p:nvPr>
        </p:nvSpPr>
        <p:spPr/>
        <p:txBody>
          <a:bodyPr/>
          <a:lstStyle/>
          <a:p>
            <a:r>
              <a:rPr lang="de-DE" dirty="0"/>
              <a:t>früher: </a:t>
            </a:r>
            <a:r>
              <a:rPr lang="de-DE" dirty="0">
                <a:hlinkClick r:id="rId2"/>
              </a:rPr>
              <a:t>https://www.w3.org/Style/CSS/Tracker/issues</a:t>
            </a:r>
            <a:r>
              <a:rPr lang="de-DE" dirty="0"/>
              <a:t> </a:t>
            </a:r>
          </a:p>
          <a:p>
            <a:r>
              <a:rPr lang="de-DE" dirty="0"/>
              <a:t>jetzt: </a:t>
            </a:r>
            <a:r>
              <a:rPr lang="de-DE" dirty="0">
                <a:hlinkClick r:id="rId3"/>
              </a:rPr>
              <a:t>https://github.com/w3c/csswg-drafts/issues</a:t>
            </a:r>
            <a:r>
              <a:rPr lang="de-DE" dirty="0"/>
              <a:t> </a:t>
            </a:r>
          </a:p>
        </p:txBody>
      </p:sp>
    </p:spTree>
    <p:extLst>
      <p:ext uri="{BB962C8B-B14F-4D97-AF65-F5344CB8AC3E}">
        <p14:creationId xmlns:p14="http://schemas.microsoft.com/office/powerpoint/2010/main" val="2014512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4FDE68-EE08-4765-AD59-F1D9AC82DCD0}"/>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284D7D33-2C2D-4B6B-9F2F-E06ACAA8067C}"/>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195204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CA4477-C50F-4A2F-BA8A-A763D15D4568}"/>
              </a:ext>
            </a:extLst>
          </p:cNvPr>
          <p:cNvSpPr>
            <a:spLocks noGrp="1"/>
          </p:cNvSpPr>
          <p:nvPr>
            <p:ph type="title"/>
          </p:nvPr>
        </p:nvSpPr>
        <p:spPr/>
        <p:txBody>
          <a:bodyPr/>
          <a:lstStyle/>
          <a:p>
            <a:r>
              <a:rPr lang="de-DE" dirty="0"/>
              <a:t>CSS 2</a:t>
            </a:r>
          </a:p>
        </p:txBody>
      </p:sp>
      <p:sp>
        <p:nvSpPr>
          <p:cNvPr id="3" name="Inhaltsplatzhalter 2">
            <a:extLst>
              <a:ext uri="{FF2B5EF4-FFF2-40B4-BE49-F238E27FC236}">
                <a16:creationId xmlns:a16="http://schemas.microsoft.com/office/drawing/2014/main" id="{B761F954-9676-4CDB-866C-BC19407C90F9}"/>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088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CSS</a:t>
            </a:r>
            <a:r>
              <a:rPr spc="-80" dirty="0"/>
              <a:t> </a:t>
            </a:r>
            <a:r>
              <a:rPr spc="-5" dirty="0"/>
              <a:t>3</a:t>
            </a:r>
          </a:p>
        </p:txBody>
      </p:sp>
      <p:sp>
        <p:nvSpPr>
          <p:cNvPr id="5" name="Inhaltsplatzhalter 4"/>
          <p:cNvSpPr>
            <a:spLocks noGrp="1"/>
          </p:cNvSpPr>
          <p:nvPr>
            <p:ph idx="1"/>
          </p:nvPr>
        </p:nvSpPr>
        <p:spPr/>
        <p:txBody>
          <a:bodyPr>
            <a:normAutofit fontScale="55000" lnSpcReduction="20000"/>
          </a:bodyPr>
          <a:lstStyle/>
          <a:p>
            <a:pPr marL="355600" indent="-342900">
              <a:buFont typeface="Wingdings"/>
              <a:buChar char=""/>
              <a:tabLst>
                <a:tab pos="355600" algn="l"/>
                <a:tab pos="356235" algn="l"/>
              </a:tabLst>
            </a:pPr>
            <a:r>
              <a:rPr lang="de-DE" spc="-15" dirty="0">
                <a:cs typeface="Calibri"/>
              </a:rPr>
              <a:t>Pseudoelemente</a:t>
            </a:r>
            <a:endParaRPr lang="de-DE" dirty="0">
              <a:cs typeface="Calibri"/>
            </a:endParaRPr>
          </a:p>
          <a:p>
            <a:pPr marL="355600" indent="-342900">
              <a:spcBef>
                <a:spcPts val="525"/>
              </a:spcBef>
              <a:buFont typeface="Wingdings"/>
              <a:buChar char=""/>
              <a:tabLst>
                <a:tab pos="355600" algn="l"/>
                <a:tab pos="356235" algn="l"/>
              </a:tabLst>
            </a:pPr>
            <a:r>
              <a:rPr lang="de-DE" spc="-15" dirty="0">
                <a:cs typeface="Calibri"/>
              </a:rPr>
              <a:t>Kombinatoren</a:t>
            </a:r>
            <a:endParaRPr lang="de-DE" dirty="0">
              <a:cs typeface="Calibri"/>
            </a:endParaRPr>
          </a:p>
          <a:p>
            <a:pPr marL="355600" indent="-342900">
              <a:spcBef>
                <a:spcPts val="525"/>
              </a:spcBef>
              <a:buFont typeface="Wingdings"/>
              <a:buChar char=""/>
              <a:tabLst>
                <a:tab pos="355600" algn="l"/>
                <a:tab pos="356235" algn="l"/>
              </a:tabLst>
            </a:pPr>
            <a:r>
              <a:rPr lang="de-DE" spc="-15" dirty="0">
                <a:cs typeface="Calibri"/>
              </a:rPr>
              <a:t>Attributselektoren</a:t>
            </a:r>
            <a:endParaRPr lang="de-DE" dirty="0">
              <a:cs typeface="Calibri"/>
            </a:endParaRPr>
          </a:p>
          <a:p>
            <a:pPr marL="355600" indent="-342900">
              <a:spcBef>
                <a:spcPts val="530"/>
              </a:spcBef>
              <a:buFont typeface="Wingdings"/>
              <a:buChar char=""/>
              <a:tabLst>
                <a:tab pos="355600" algn="l"/>
                <a:tab pos="356235" algn="l"/>
              </a:tabLst>
            </a:pPr>
            <a:r>
              <a:rPr lang="de-DE" spc="-10" dirty="0">
                <a:cs typeface="Calibri"/>
              </a:rPr>
              <a:t>Nth-Child-Pseudoklassen</a:t>
            </a:r>
            <a:endParaRPr lang="de-DE" dirty="0">
              <a:cs typeface="Calibri"/>
            </a:endParaRPr>
          </a:p>
          <a:p>
            <a:pPr marL="355600" indent="-342900">
              <a:spcBef>
                <a:spcPts val="525"/>
              </a:spcBef>
              <a:buFont typeface="Wingdings"/>
              <a:buChar char=""/>
              <a:tabLst>
                <a:tab pos="355600" algn="l"/>
                <a:tab pos="356235" algn="l"/>
              </a:tabLst>
            </a:pPr>
            <a:r>
              <a:rPr lang="de-DE" spc="-25" dirty="0">
                <a:cs typeface="Calibri"/>
              </a:rPr>
              <a:t>Weitere</a:t>
            </a:r>
            <a:r>
              <a:rPr lang="de-DE" spc="-55" dirty="0">
                <a:cs typeface="Calibri"/>
              </a:rPr>
              <a:t> </a:t>
            </a:r>
            <a:r>
              <a:rPr lang="de-DE" spc="-5" dirty="0">
                <a:cs typeface="Calibri"/>
              </a:rPr>
              <a:t>Pseudoklassen</a:t>
            </a:r>
            <a:endParaRPr lang="de-DE" dirty="0">
              <a:cs typeface="Calibri"/>
            </a:endParaRPr>
          </a:p>
          <a:p>
            <a:pPr marL="355600" indent="-342900">
              <a:spcBef>
                <a:spcPts val="525"/>
              </a:spcBef>
              <a:buFont typeface="Wingdings"/>
              <a:buChar char=""/>
              <a:tabLst>
                <a:tab pos="355600" algn="l"/>
                <a:tab pos="356235" algn="l"/>
              </a:tabLst>
            </a:pPr>
            <a:r>
              <a:rPr lang="de-DE" spc="-15" dirty="0">
                <a:cs typeface="Calibri"/>
              </a:rPr>
              <a:t>Farben</a:t>
            </a:r>
            <a:endParaRPr lang="de-DE" dirty="0">
              <a:cs typeface="Calibri"/>
            </a:endParaRPr>
          </a:p>
          <a:p>
            <a:pPr marL="355600" indent="-342900">
              <a:spcBef>
                <a:spcPts val="530"/>
              </a:spcBef>
              <a:buFont typeface="Wingdings"/>
              <a:buChar char=""/>
              <a:tabLst>
                <a:tab pos="355600" algn="l"/>
                <a:tab pos="356235" algn="l"/>
              </a:tabLst>
            </a:pPr>
            <a:r>
              <a:rPr lang="de-DE" spc="-20" dirty="0">
                <a:cs typeface="Calibri"/>
              </a:rPr>
              <a:t>Vendor-Präfixe</a:t>
            </a:r>
            <a:endParaRPr lang="de-DE" dirty="0">
              <a:cs typeface="Calibri"/>
            </a:endParaRPr>
          </a:p>
          <a:p>
            <a:pPr marL="355600" indent="-342900">
              <a:spcBef>
                <a:spcPts val="525"/>
              </a:spcBef>
              <a:buFont typeface="Wingdings"/>
              <a:buChar char=""/>
              <a:tabLst>
                <a:tab pos="355600" algn="l"/>
                <a:tab pos="356235" algn="l"/>
              </a:tabLst>
            </a:pPr>
            <a:r>
              <a:rPr lang="de-DE" spc="-25" dirty="0">
                <a:cs typeface="Calibri"/>
              </a:rPr>
              <a:t>Weitere</a:t>
            </a:r>
            <a:r>
              <a:rPr lang="de-DE" spc="-20" dirty="0">
                <a:cs typeface="Calibri"/>
              </a:rPr>
              <a:t> </a:t>
            </a:r>
            <a:r>
              <a:rPr lang="de-DE" spc="-10" dirty="0">
                <a:cs typeface="Calibri"/>
              </a:rPr>
              <a:t>Neuerungen</a:t>
            </a:r>
            <a:endParaRPr lang="de-DE" dirty="0">
              <a:cs typeface="Calibri"/>
            </a:endParaRPr>
          </a:p>
          <a:p>
            <a:pPr marL="355600" indent="-342900">
              <a:spcBef>
                <a:spcPts val="525"/>
              </a:spcBef>
              <a:buFont typeface="Wingdings"/>
              <a:buChar char=""/>
              <a:tabLst>
                <a:tab pos="355600" algn="l"/>
                <a:tab pos="356235" algn="l"/>
              </a:tabLst>
            </a:pPr>
            <a:r>
              <a:rPr lang="de-DE" spc="-20" dirty="0">
                <a:cs typeface="Calibri"/>
              </a:rPr>
              <a:t>Transitions</a:t>
            </a:r>
            <a:endParaRPr lang="de-DE" dirty="0">
              <a:cs typeface="Calibri"/>
            </a:endParaRPr>
          </a:p>
          <a:p>
            <a:pPr marL="355600" indent="-342900">
              <a:spcBef>
                <a:spcPts val="525"/>
              </a:spcBef>
              <a:buFont typeface="Wingdings"/>
              <a:buChar char=""/>
              <a:tabLst>
                <a:tab pos="355600" algn="l"/>
                <a:tab pos="356235" algn="l"/>
              </a:tabLst>
            </a:pPr>
            <a:r>
              <a:rPr lang="de-DE" spc="-5" dirty="0">
                <a:cs typeface="Calibri"/>
              </a:rPr>
              <a:t>Animationen</a:t>
            </a:r>
            <a:endParaRPr lang="de-DE" dirty="0">
              <a:cs typeface="Calibri"/>
            </a:endParaRPr>
          </a:p>
          <a:p>
            <a:pPr marL="355600" indent="-342900">
              <a:spcBef>
                <a:spcPts val="530"/>
              </a:spcBef>
              <a:buFont typeface="Wingdings"/>
              <a:buChar char=""/>
              <a:tabLst>
                <a:tab pos="355600" algn="l"/>
                <a:tab pos="356235" algn="l"/>
              </a:tabLst>
            </a:pPr>
            <a:r>
              <a:rPr lang="de-DE" spc="-10" dirty="0">
                <a:cs typeface="Calibri"/>
              </a:rPr>
              <a:t>Medienspezifische Stylesheets </a:t>
            </a:r>
            <a:r>
              <a:rPr lang="de-DE" spc="-5" dirty="0">
                <a:cs typeface="Calibri"/>
              </a:rPr>
              <a:t>&amp; Media</a:t>
            </a:r>
            <a:r>
              <a:rPr lang="de-DE" spc="140" dirty="0">
                <a:cs typeface="Calibri"/>
              </a:rPr>
              <a:t> </a:t>
            </a:r>
            <a:r>
              <a:rPr lang="de-DE" spc="-5" dirty="0">
                <a:cs typeface="Calibri"/>
              </a:rPr>
              <a:t>Queries</a:t>
            </a:r>
            <a:endParaRPr lang="de-DE" dirty="0">
              <a:cs typeface="Calibri"/>
            </a:endParaRPr>
          </a:p>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19</a:t>
            </a:fld>
            <a:endParaRPr dirty="0"/>
          </a:p>
        </p:txBody>
      </p:sp>
    </p:spTree>
    <p:extLst>
      <p:ext uri="{BB962C8B-B14F-4D97-AF65-F5344CB8AC3E}">
        <p14:creationId xmlns:p14="http://schemas.microsoft.com/office/powerpoint/2010/main" val="127603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3B5C98-4631-478E-9C9A-795ABB18C5F2}"/>
              </a:ext>
            </a:extLst>
          </p:cNvPr>
          <p:cNvSpPr>
            <a:spLocks noGrp="1"/>
          </p:cNvSpPr>
          <p:nvPr>
            <p:ph type="title"/>
          </p:nvPr>
        </p:nvSpPr>
        <p:spPr/>
        <p:txBody>
          <a:bodyPr/>
          <a:lstStyle/>
          <a:p>
            <a:r>
              <a:rPr lang="de-DE" dirty="0"/>
              <a:t>CSS GETTING STARTED</a:t>
            </a:r>
          </a:p>
        </p:txBody>
      </p:sp>
      <p:sp>
        <p:nvSpPr>
          <p:cNvPr id="3" name="Textplatzhalter 2">
            <a:extLst>
              <a:ext uri="{FF2B5EF4-FFF2-40B4-BE49-F238E27FC236}">
                <a16:creationId xmlns:a16="http://schemas.microsoft.com/office/drawing/2014/main" id="{16F9CC3B-3BFA-40DE-A3D7-90A5DE502EC6}"/>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57293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D35D9-FA08-4614-825C-4D6AA8B7C576}"/>
              </a:ext>
            </a:extLst>
          </p:cNvPr>
          <p:cNvSpPr>
            <a:spLocks noGrp="1"/>
          </p:cNvSpPr>
          <p:nvPr>
            <p:ph type="title"/>
          </p:nvPr>
        </p:nvSpPr>
        <p:spPr/>
        <p:txBody>
          <a:bodyPr>
            <a:normAutofit/>
          </a:bodyPr>
          <a:lstStyle/>
          <a:p>
            <a:r>
              <a:rPr lang="de-DE" dirty="0"/>
              <a:t>CSS 4</a:t>
            </a:r>
          </a:p>
        </p:txBody>
      </p:sp>
      <p:sp>
        <p:nvSpPr>
          <p:cNvPr id="3" name="Inhaltsplatzhalter 2">
            <a:extLst>
              <a:ext uri="{FF2B5EF4-FFF2-40B4-BE49-F238E27FC236}">
                <a16:creationId xmlns:a16="http://schemas.microsoft.com/office/drawing/2014/main" id="{036CE97C-7D1D-44E4-B968-67A6D760C949}"/>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12980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15F8D-DC09-4BAC-A2D9-B9D306930F26}"/>
              </a:ext>
            </a:extLst>
          </p:cNvPr>
          <p:cNvSpPr>
            <a:spLocks noGrp="1"/>
          </p:cNvSpPr>
          <p:nvPr>
            <p:ph type="title"/>
          </p:nvPr>
        </p:nvSpPr>
        <p:spPr/>
        <p:txBody>
          <a:bodyPr/>
          <a:lstStyle/>
          <a:p>
            <a:r>
              <a:rPr lang="de-DE" dirty="0"/>
              <a:t>CSS DISPLAY PROPERTY</a:t>
            </a:r>
          </a:p>
        </p:txBody>
      </p:sp>
      <p:sp>
        <p:nvSpPr>
          <p:cNvPr id="3" name="Textplatzhalter 2">
            <a:extLst>
              <a:ext uri="{FF2B5EF4-FFF2-40B4-BE49-F238E27FC236}">
                <a16:creationId xmlns:a16="http://schemas.microsoft.com/office/drawing/2014/main" id="{19F50915-49E1-46F3-8C33-126E1C9B40E6}"/>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63086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86D124-86FA-4FA3-AA99-9761BAEBEF14}"/>
              </a:ext>
            </a:extLst>
          </p:cNvPr>
          <p:cNvSpPr>
            <a:spLocks noGrp="1"/>
          </p:cNvSpPr>
          <p:nvPr>
            <p:ph type="title"/>
          </p:nvPr>
        </p:nvSpPr>
        <p:spPr/>
        <p:txBody>
          <a:bodyPr/>
          <a:lstStyle/>
          <a:p>
            <a:r>
              <a:rPr lang="de-DE" dirty="0" err="1"/>
              <a:t>display</a:t>
            </a:r>
            <a:r>
              <a:rPr lang="de-DE" dirty="0"/>
              <a:t> - Werte </a:t>
            </a:r>
          </a:p>
        </p:txBody>
      </p:sp>
      <p:sp>
        <p:nvSpPr>
          <p:cNvPr id="3" name="Inhaltsplatzhalter 2">
            <a:extLst>
              <a:ext uri="{FF2B5EF4-FFF2-40B4-BE49-F238E27FC236}">
                <a16:creationId xmlns:a16="http://schemas.microsoft.com/office/drawing/2014/main" id="{7718CE62-537E-4DA8-89D5-BBB71B50BF9D}"/>
              </a:ext>
            </a:extLst>
          </p:cNvPr>
          <p:cNvSpPr>
            <a:spLocks noGrp="1"/>
          </p:cNvSpPr>
          <p:nvPr>
            <p:ph idx="1"/>
          </p:nvPr>
        </p:nvSpPr>
        <p:spPr/>
        <p:txBody>
          <a:bodyPr>
            <a:normAutofit fontScale="47500" lnSpcReduction="20000"/>
          </a:bodyPr>
          <a:lstStyle/>
          <a:p>
            <a:r>
              <a:rPr lang="de-DE" dirty="0"/>
              <a:t>block</a:t>
            </a:r>
          </a:p>
          <a:p>
            <a:r>
              <a:rPr lang="de-DE" dirty="0"/>
              <a:t>inline</a:t>
            </a:r>
          </a:p>
          <a:p>
            <a:r>
              <a:rPr lang="de-DE" dirty="0"/>
              <a:t>inline-block</a:t>
            </a:r>
          </a:p>
          <a:p>
            <a:r>
              <a:rPr lang="de-DE" dirty="0" err="1"/>
              <a:t>table</a:t>
            </a:r>
            <a:r>
              <a:rPr lang="de-DE" dirty="0"/>
              <a:t> &amp; inline-</a:t>
            </a:r>
            <a:r>
              <a:rPr lang="de-DE" dirty="0" err="1"/>
              <a:t>table</a:t>
            </a:r>
            <a:r>
              <a:rPr lang="de-DE" dirty="0"/>
              <a:t> &amp; </a:t>
            </a:r>
            <a:r>
              <a:rPr lang="de-DE" dirty="0" err="1"/>
              <a:t>table-caption</a:t>
            </a:r>
            <a:r>
              <a:rPr lang="de-DE" dirty="0"/>
              <a:t> &amp; </a:t>
            </a:r>
            <a:r>
              <a:rPr lang="de-DE" dirty="0" err="1"/>
              <a:t>table</a:t>
            </a:r>
            <a:r>
              <a:rPr lang="de-DE" dirty="0"/>
              <a:t>-</a:t>
            </a:r>
            <a:r>
              <a:rPr lang="de-DE" dirty="0" err="1"/>
              <a:t>column</a:t>
            </a:r>
            <a:r>
              <a:rPr lang="de-DE" dirty="0"/>
              <a:t>-group &amp; </a:t>
            </a:r>
            <a:r>
              <a:rPr lang="de-DE" dirty="0" err="1"/>
              <a:t>table</a:t>
            </a:r>
            <a:r>
              <a:rPr lang="de-DE" dirty="0"/>
              <a:t>-header-group &amp; </a:t>
            </a:r>
            <a:r>
              <a:rPr lang="de-DE" dirty="0" err="1"/>
              <a:t>table</a:t>
            </a:r>
            <a:r>
              <a:rPr lang="de-DE" dirty="0"/>
              <a:t>-</a:t>
            </a:r>
            <a:r>
              <a:rPr lang="de-DE" dirty="0" err="1"/>
              <a:t>footer</a:t>
            </a:r>
            <a:r>
              <a:rPr lang="de-DE" dirty="0"/>
              <a:t>-group &amp; </a:t>
            </a:r>
            <a:r>
              <a:rPr lang="de-DE" dirty="0" err="1"/>
              <a:t>table</a:t>
            </a:r>
            <a:r>
              <a:rPr lang="de-DE" dirty="0"/>
              <a:t>-</a:t>
            </a:r>
            <a:r>
              <a:rPr lang="de-DE" dirty="0" err="1"/>
              <a:t>row</a:t>
            </a:r>
            <a:r>
              <a:rPr lang="de-DE" dirty="0"/>
              <a:t>-group &amp; </a:t>
            </a:r>
            <a:r>
              <a:rPr lang="de-DE" dirty="0" err="1"/>
              <a:t>table-cell</a:t>
            </a:r>
            <a:r>
              <a:rPr lang="de-DE" dirty="0"/>
              <a:t> &amp; </a:t>
            </a:r>
            <a:r>
              <a:rPr lang="de-DE" dirty="0" err="1"/>
              <a:t>table-column</a:t>
            </a:r>
            <a:r>
              <a:rPr lang="de-DE" dirty="0"/>
              <a:t> &amp; </a:t>
            </a:r>
            <a:r>
              <a:rPr lang="de-DE" dirty="0" err="1"/>
              <a:t>table-row</a:t>
            </a:r>
            <a:endParaRPr lang="de-DE" dirty="0"/>
          </a:p>
          <a:p>
            <a:r>
              <a:rPr lang="de-DE" dirty="0"/>
              <a:t>flex (-webkit-flex für Safari) &amp; inline-flex (-webkit-flex für Safari)</a:t>
            </a:r>
          </a:p>
          <a:p>
            <a:r>
              <a:rPr lang="de-DE" dirty="0" err="1"/>
              <a:t>grid</a:t>
            </a:r>
            <a:r>
              <a:rPr lang="de-DE" dirty="0"/>
              <a:t> &amp; inline-</a:t>
            </a:r>
            <a:r>
              <a:rPr lang="de-DE" dirty="0" err="1"/>
              <a:t>grid</a:t>
            </a:r>
            <a:endParaRPr lang="de-DE" dirty="0"/>
          </a:p>
          <a:p>
            <a:r>
              <a:rPr lang="de-DE" dirty="0" err="1"/>
              <a:t>contents</a:t>
            </a:r>
            <a:r>
              <a:rPr lang="de-DE" dirty="0"/>
              <a:t> (funktioniert nicht in Edge/IE)</a:t>
            </a:r>
          </a:p>
          <a:p>
            <a:r>
              <a:rPr lang="de-DE" dirty="0"/>
              <a:t>list-item</a:t>
            </a:r>
          </a:p>
          <a:p>
            <a:r>
              <a:rPr lang="de-DE" dirty="0" err="1"/>
              <a:t>run</a:t>
            </a:r>
            <a:r>
              <a:rPr lang="de-DE" dirty="0"/>
              <a:t>-in</a:t>
            </a:r>
          </a:p>
          <a:p>
            <a:r>
              <a:rPr lang="de-DE" dirty="0" err="1"/>
              <a:t>none</a:t>
            </a:r>
            <a:endParaRPr lang="de-DE" dirty="0"/>
          </a:p>
        </p:txBody>
      </p:sp>
    </p:spTree>
    <p:extLst>
      <p:ext uri="{BB962C8B-B14F-4D97-AF65-F5344CB8AC3E}">
        <p14:creationId xmlns:p14="http://schemas.microsoft.com/office/powerpoint/2010/main" val="417843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9F2456-6281-462C-ADDD-F38CFEB6CEE7}"/>
              </a:ext>
            </a:extLst>
          </p:cNvPr>
          <p:cNvSpPr>
            <a:spLocks noGrp="1"/>
          </p:cNvSpPr>
          <p:nvPr>
            <p:ph type="title"/>
          </p:nvPr>
        </p:nvSpPr>
        <p:spPr/>
        <p:txBody>
          <a:bodyPr/>
          <a:lstStyle/>
          <a:p>
            <a:r>
              <a:rPr lang="de-DE" dirty="0"/>
              <a:t>DISPLAY: BLOCK / DISPLAY: INLINE</a:t>
            </a:r>
          </a:p>
        </p:txBody>
      </p:sp>
      <p:sp>
        <p:nvSpPr>
          <p:cNvPr id="3" name="Textplatzhalter 2">
            <a:extLst>
              <a:ext uri="{FF2B5EF4-FFF2-40B4-BE49-F238E27FC236}">
                <a16:creationId xmlns:a16="http://schemas.microsoft.com/office/drawing/2014/main" id="{2D55EAD8-C431-46E6-8C47-BADC067BA00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F038690-1521-47FB-84FD-008FE651E9FD}"/>
              </a:ext>
            </a:extLst>
          </p:cNvPr>
          <p:cNvSpPr>
            <a:spLocks noGrp="1"/>
          </p:cNvSpPr>
          <p:nvPr>
            <p:ph type="sldNum" sz="quarter" idx="12"/>
          </p:nvPr>
        </p:nvSpPr>
        <p:spPr/>
        <p:txBody>
          <a:bodyPr/>
          <a:lstStyle/>
          <a:p>
            <a:fld id="{62F8B784-6BE8-4121-A5DD-184BF916DF1B}" type="slidenum">
              <a:rPr lang="de-DE" smtClean="0"/>
              <a:t>23</a:t>
            </a:fld>
            <a:endParaRPr lang="de-DE" dirty="0"/>
          </a:p>
        </p:txBody>
      </p:sp>
    </p:spTree>
    <p:extLst>
      <p:ext uri="{BB962C8B-B14F-4D97-AF65-F5344CB8AC3E}">
        <p14:creationId xmlns:p14="http://schemas.microsoft.com/office/powerpoint/2010/main" val="1302286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Block- </a:t>
            </a:r>
            <a:r>
              <a:rPr spc="-10" dirty="0"/>
              <a:t>und</a:t>
            </a:r>
            <a:r>
              <a:rPr spc="-15" dirty="0"/>
              <a:t> </a:t>
            </a:r>
            <a:r>
              <a:rPr spc="-10" dirty="0"/>
              <a:t>Inline-Elemente</a:t>
            </a:r>
          </a:p>
        </p:txBody>
      </p:sp>
      <p:sp>
        <p:nvSpPr>
          <p:cNvPr id="3" name="object 3"/>
          <p:cNvSpPr txBox="1"/>
          <p:nvPr/>
        </p:nvSpPr>
        <p:spPr>
          <a:xfrm>
            <a:off x="838200" y="1690688"/>
            <a:ext cx="8424545" cy="366649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Block-Elemente </a:t>
            </a:r>
            <a:r>
              <a:rPr sz="3200" spc="-15" dirty="0">
                <a:latin typeface="Calibri"/>
                <a:cs typeface="Calibri"/>
              </a:rPr>
              <a:t>werden </a:t>
            </a:r>
            <a:r>
              <a:rPr sz="3200" spc="-5" dirty="0">
                <a:latin typeface="Calibri"/>
                <a:cs typeface="Calibri"/>
              </a:rPr>
              <a:t>so </a:t>
            </a:r>
            <a:r>
              <a:rPr sz="3200" spc="-10" dirty="0">
                <a:latin typeface="Calibri"/>
                <a:cs typeface="Calibri"/>
              </a:rPr>
              <a:t>breit </a:t>
            </a:r>
            <a:r>
              <a:rPr sz="3200" dirty="0">
                <a:latin typeface="Calibri"/>
                <a:cs typeface="Calibri"/>
              </a:rPr>
              <a:t>wie es</a:t>
            </a:r>
            <a:r>
              <a:rPr sz="3200" spc="-5" dirty="0">
                <a:latin typeface="Calibri"/>
                <a:cs typeface="Calibri"/>
              </a:rPr>
              <a:t> </a:t>
            </a:r>
            <a:r>
              <a:rPr sz="3200" spc="-15" dirty="0">
                <a:latin typeface="Calibri"/>
                <a:cs typeface="Calibri"/>
              </a:rPr>
              <a:t>geht</a:t>
            </a:r>
            <a:endParaRPr sz="3200" dirty="0">
              <a:latin typeface="Calibri"/>
              <a:cs typeface="Calibri"/>
            </a:endParaRPr>
          </a:p>
          <a:p>
            <a:pPr marL="469900">
              <a:lnSpc>
                <a:spcPct val="100000"/>
              </a:lnSpc>
              <a:spcBef>
                <a:spcPts val="685"/>
              </a:spcBef>
            </a:pPr>
            <a:r>
              <a:rPr sz="2800" spc="-5" dirty="0">
                <a:latin typeface="Arial"/>
                <a:cs typeface="Arial"/>
              </a:rPr>
              <a:t>– </a:t>
            </a:r>
            <a:r>
              <a:rPr sz="2800" spc="-5" dirty="0">
                <a:latin typeface="Calibri"/>
                <a:cs typeface="Calibri"/>
              </a:rPr>
              <a:t>&lt;h1&gt;, &lt;h2&gt;, … </a:t>
            </a:r>
            <a:r>
              <a:rPr sz="2800" dirty="0">
                <a:latin typeface="Calibri"/>
                <a:cs typeface="Calibri"/>
              </a:rPr>
              <a:t>,</a:t>
            </a:r>
            <a:r>
              <a:rPr sz="2800" spc="-50" dirty="0">
                <a:latin typeface="Calibri"/>
                <a:cs typeface="Calibri"/>
              </a:rPr>
              <a:t> </a:t>
            </a:r>
            <a:r>
              <a:rPr sz="2800" spc="-5" dirty="0">
                <a:latin typeface="Calibri"/>
                <a:cs typeface="Calibri"/>
              </a:rPr>
              <a:t>&lt;h6&gt;</a:t>
            </a:r>
            <a:endParaRPr sz="2800" dirty="0">
              <a:latin typeface="Calibri"/>
              <a:cs typeface="Calibri"/>
            </a:endParaRPr>
          </a:p>
          <a:p>
            <a:pPr marL="469900">
              <a:lnSpc>
                <a:spcPct val="100000"/>
              </a:lnSpc>
              <a:spcBef>
                <a:spcPts val="670"/>
              </a:spcBef>
            </a:pPr>
            <a:r>
              <a:rPr sz="2800" spc="-5" dirty="0">
                <a:latin typeface="Arial"/>
                <a:cs typeface="Arial"/>
              </a:rPr>
              <a:t>–</a:t>
            </a:r>
            <a:r>
              <a:rPr sz="2800" spc="-170" dirty="0">
                <a:latin typeface="Arial"/>
                <a:cs typeface="Arial"/>
              </a:rPr>
              <a:t> </a:t>
            </a:r>
            <a:r>
              <a:rPr sz="2800" spc="-10" dirty="0">
                <a:latin typeface="Calibri"/>
                <a:cs typeface="Calibri"/>
              </a:rPr>
              <a:t>&lt;p&gt;</a:t>
            </a:r>
            <a:endParaRPr sz="2800" dirty="0">
              <a:latin typeface="Calibri"/>
              <a:cs typeface="Calibri"/>
            </a:endParaRPr>
          </a:p>
          <a:p>
            <a:pPr marL="469900">
              <a:lnSpc>
                <a:spcPct val="100000"/>
              </a:lnSpc>
              <a:spcBef>
                <a:spcPts val="670"/>
              </a:spcBef>
            </a:pPr>
            <a:r>
              <a:rPr sz="2800" spc="-5" dirty="0">
                <a:latin typeface="Arial"/>
                <a:cs typeface="Arial"/>
              </a:rPr>
              <a:t>– </a:t>
            </a:r>
            <a:r>
              <a:rPr sz="2800" spc="-10" dirty="0">
                <a:latin typeface="Calibri"/>
                <a:cs typeface="Calibri"/>
              </a:rPr>
              <a:t>&lt;ul&gt;, </a:t>
            </a:r>
            <a:r>
              <a:rPr sz="2800" spc="-5" dirty="0">
                <a:latin typeface="Calibri"/>
                <a:cs typeface="Calibri"/>
              </a:rPr>
              <a:t>&lt;ol&gt;,</a:t>
            </a:r>
            <a:r>
              <a:rPr sz="2800" spc="-85" dirty="0">
                <a:latin typeface="Calibri"/>
                <a:cs typeface="Calibri"/>
              </a:rPr>
              <a:t> </a:t>
            </a:r>
            <a:r>
              <a:rPr sz="2800" spc="-5" dirty="0">
                <a:latin typeface="Calibri"/>
                <a:cs typeface="Calibri"/>
              </a:rPr>
              <a:t>&lt;li&gt;</a:t>
            </a:r>
            <a:endParaRPr sz="2800" dirty="0">
              <a:latin typeface="Calibri"/>
              <a:cs typeface="Calibri"/>
            </a:endParaRPr>
          </a:p>
          <a:p>
            <a:pPr>
              <a:lnSpc>
                <a:spcPct val="100000"/>
              </a:lnSpc>
              <a:spcBef>
                <a:spcPts val="10"/>
              </a:spcBef>
            </a:pPr>
            <a:endParaRPr sz="4150" dirty="0">
              <a:latin typeface="Times New Roman"/>
              <a:cs typeface="Times New Roman"/>
            </a:endParaRPr>
          </a:p>
          <a:p>
            <a:pPr marL="527685" lvl="1" indent="-457200">
              <a:lnSpc>
                <a:spcPct val="100000"/>
              </a:lnSpc>
              <a:buFont typeface="Arial"/>
              <a:buChar char="•"/>
              <a:tabLst>
                <a:tab pos="527685" algn="l"/>
                <a:tab pos="528320" algn="l"/>
              </a:tabLst>
            </a:pPr>
            <a:r>
              <a:rPr sz="3200" spc="-10" dirty="0">
                <a:latin typeface="Calibri"/>
                <a:cs typeface="Calibri"/>
              </a:rPr>
              <a:t>Inline-Elementen </a:t>
            </a:r>
            <a:r>
              <a:rPr sz="3200" spc="-15" dirty="0">
                <a:latin typeface="Calibri"/>
                <a:cs typeface="Calibri"/>
              </a:rPr>
              <a:t>werden </a:t>
            </a:r>
            <a:r>
              <a:rPr sz="3200" spc="-10" dirty="0">
                <a:latin typeface="Calibri"/>
                <a:cs typeface="Calibri"/>
              </a:rPr>
              <a:t>so breit </a:t>
            </a:r>
            <a:r>
              <a:rPr sz="3200" dirty="0">
                <a:latin typeface="Calibri"/>
                <a:cs typeface="Calibri"/>
              </a:rPr>
              <a:t>wie </a:t>
            </a:r>
            <a:r>
              <a:rPr sz="3200" spc="-5" dirty="0">
                <a:latin typeface="Calibri"/>
                <a:cs typeface="Calibri"/>
              </a:rPr>
              <a:t>der</a:t>
            </a:r>
            <a:r>
              <a:rPr sz="3200" spc="90" dirty="0">
                <a:latin typeface="Calibri"/>
                <a:cs typeface="Calibri"/>
              </a:rPr>
              <a:t> </a:t>
            </a:r>
            <a:r>
              <a:rPr sz="3200" spc="-5" dirty="0">
                <a:latin typeface="Calibri"/>
                <a:cs typeface="Calibri"/>
              </a:rPr>
              <a:t>Inhalt</a:t>
            </a:r>
            <a:endParaRPr sz="3200" dirty="0">
              <a:latin typeface="Calibri"/>
              <a:cs typeface="Calibri"/>
            </a:endParaRPr>
          </a:p>
          <a:p>
            <a:pPr marL="469900">
              <a:lnSpc>
                <a:spcPct val="100000"/>
              </a:lnSpc>
              <a:spcBef>
                <a:spcPts val="690"/>
              </a:spcBef>
              <a:tabLst>
                <a:tab pos="927100" algn="l"/>
              </a:tabLst>
            </a:pPr>
            <a:r>
              <a:rPr sz="2800" spc="-5" dirty="0">
                <a:latin typeface="Arial"/>
                <a:cs typeface="Arial"/>
              </a:rPr>
              <a:t>–	</a:t>
            </a:r>
            <a:r>
              <a:rPr sz="2800" spc="-15" dirty="0">
                <a:latin typeface="Calibri"/>
                <a:cs typeface="Calibri"/>
              </a:rPr>
              <a:t>&lt;strong&gt;, </a:t>
            </a:r>
            <a:r>
              <a:rPr sz="2800" spc="-10" dirty="0">
                <a:latin typeface="Calibri"/>
                <a:cs typeface="Calibri"/>
              </a:rPr>
              <a:t>&lt;a&gt;,</a:t>
            </a:r>
            <a:r>
              <a:rPr sz="2800" dirty="0">
                <a:latin typeface="Calibri"/>
                <a:cs typeface="Calibri"/>
              </a:rPr>
              <a:t> </a:t>
            </a:r>
            <a:r>
              <a:rPr sz="2800" spc="-5" dirty="0">
                <a:latin typeface="Calibri"/>
                <a:cs typeface="Calibri"/>
              </a:rPr>
              <a:t>&lt;img&gt;</a:t>
            </a:r>
            <a:endParaRPr sz="2800" dirty="0">
              <a:latin typeface="Calibri"/>
              <a:cs typeface="Calibri"/>
            </a:endParaRPr>
          </a:p>
        </p:txBody>
      </p:sp>
    </p:spTree>
    <p:extLst>
      <p:ext uri="{BB962C8B-B14F-4D97-AF65-F5344CB8AC3E}">
        <p14:creationId xmlns:p14="http://schemas.microsoft.com/office/powerpoint/2010/main" val="388672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ED7522-A286-47A6-BD1F-7B2C7D348387}"/>
              </a:ext>
            </a:extLst>
          </p:cNvPr>
          <p:cNvSpPr>
            <a:spLocks noGrp="1"/>
          </p:cNvSpPr>
          <p:nvPr>
            <p:ph type="title"/>
          </p:nvPr>
        </p:nvSpPr>
        <p:spPr/>
        <p:txBody>
          <a:bodyPr/>
          <a:lstStyle/>
          <a:p>
            <a:r>
              <a:rPr lang="de-DE" dirty="0"/>
              <a:t>Block-Elemente I</a:t>
            </a:r>
          </a:p>
        </p:txBody>
      </p:sp>
      <p:graphicFrame>
        <p:nvGraphicFramePr>
          <p:cNvPr id="5" name="Inhaltsplatzhalter 4">
            <a:extLst>
              <a:ext uri="{FF2B5EF4-FFF2-40B4-BE49-F238E27FC236}">
                <a16:creationId xmlns:a16="http://schemas.microsoft.com/office/drawing/2014/main" id="{EA8B7CCB-240A-45CC-AA84-474E4B48B6F0}"/>
              </a:ext>
            </a:extLst>
          </p:cNvPr>
          <p:cNvGraphicFramePr>
            <a:graphicFrameLocks noGrp="1"/>
          </p:cNvGraphicFramePr>
          <p:nvPr>
            <p:ph idx="1"/>
            <p:extLst/>
          </p:nvPr>
        </p:nvGraphicFramePr>
        <p:xfrm>
          <a:off x="838200" y="1897786"/>
          <a:ext cx="10515600" cy="3840480"/>
        </p:xfrm>
        <a:graphic>
          <a:graphicData uri="http://schemas.openxmlformats.org/drawingml/2006/table">
            <a:tbl>
              <a:tblPr firstRow="1" bandRow="1">
                <a:tableStyleId>{21E4AEA4-8DFA-4A89-87EB-49C32662AFE0}</a:tableStyleId>
              </a:tblPr>
              <a:tblGrid>
                <a:gridCol w="2619703">
                  <a:extLst>
                    <a:ext uri="{9D8B030D-6E8A-4147-A177-3AD203B41FA5}">
                      <a16:colId xmlns:a16="http://schemas.microsoft.com/office/drawing/2014/main" val="3523333059"/>
                    </a:ext>
                  </a:extLst>
                </a:gridCol>
                <a:gridCol w="7895897">
                  <a:extLst>
                    <a:ext uri="{9D8B030D-6E8A-4147-A177-3AD203B41FA5}">
                      <a16:colId xmlns:a16="http://schemas.microsoft.com/office/drawing/2014/main" val="2475472121"/>
                    </a:ext>
                  </a:extLst>
                </a:gridCol>
              </a:tblGrid>
              <a:tr h="0">
                <a:tc>
                  <a:txBody>
                    <a:bodyPr/>
                    <a:lstStyle/>
                    <a:p>
                      <a:pPr algn="ctr"/>
                      <a:r>
                        <a:rPr lang="de-DE" dirty="0"/>
                        <a:t>Element(e)</a:t>
                      </a:r>
                    </a:p>
                  </a:txBody>
                  <a:tcPr anchor="ctr"/>
                </a:tc>
                <a:tc>
                  <a:txBody>
                    <a:bodyPr/>
                    <a:lstStyle/>
                    <a:p>
                      <a:pPr algn="ctr"/>
                      <a:r>
                        <a:rPr lang="de-DE" dirty="0"/>
                        <a:t>Beschreibung</a:t>
                      </a:r>
                    </a:p>
                  </a:txBody>
                  <a:tcPr anchor="ctr"/>
                </a:tc>
                <a:extLst>
                  <a:ext uri="{0D108BD9-81ED-4DB2-BD59-A6C34878D82A}">
                    <a16:rowId xmlns:a16="http://schemas.microsoft.com/office/drawing/2014/main" val="451604203"/>
                  </a:ext>
                </a:extLst>
              </a:tr>
              <a:tr h="0">
                <a:tc>
                  <a:txBody>
                    <a:bodyPr/>
                    <a:lstStyle/>
                    <a:p>
                      <a:pPr algn="ctr"/>
                      <a:r>
                        <a:rPr lang="de-DE" dirty="0"/>
                        <a:t>&lt;article&gt;</a:t>
                      </a:r>
                    </a:p>
                  </a:txBody>
                  <a:tcPr anchor="ctr"/>
                </a:tc>
                <a:tc>
                  <a:txBody>
                    <a:bodyPr/>
                    <a:lstStyle/>
                    <a:p>
                      <a:pPr algn="ctr"/>
                      <a:r>
                        <a:rPr lang="de-DE" dirty="0"/>
                        <a:t>Artikel; steht für einen Abschnitt mit zusammengehörigem Inhalt, der für sich selbst stehen kann</a:t>
                      </a:r>
                    </a:p>
                  </a:txBody>
                  <a:tcPr anchor="ctr"/>
                </a:tc>
                <a:extLst>
                  <a:ext uri="{0D108BD9-81ED-4DB2-BD59-A6C34878D82A}">
                    <a16:rowId xmlns:a16="http://schemas.microsoft.com/office/drawing/2014/main" val="2341314388"/>
                  </a:ext>
                </a:extLst>
              </a:tr>
              <a:tr h="0">
                <a:tc>
                  <a:txBody>
                    <a:bodyPr/>
                    <a:lstStyle/>
                    <a:p>
                      <a:pPr algn="ctr"/>
                      <a:r>
                        <a:rPr lang="de-DE" dirty="0"/>
                        <a:t>&lt;aside&gt;</a:t>
                      </a:r>
                    </a:p>
                  </a:txBody>
                  <a:tcPr anchor="ctr"/>
                </a:tc>
                <a:tc>
                  <a:txBody>
                    <a:bodyPr/>
                    <a:lstStyle/>
                    <a:p>
                      <a:pPr algn="ctr"/>
                      <a:r>
                        <a:rPr lang="de-DE" dirty="0"/>
                        <a:t>Ein Tag, dessen Inhalt mit dem umschließenden Content in Zusammenhang stehen sollte; in der Praxis wird es oft für den Werbeblock verwendet</a:t>
                      </a:r>
                    </a:p>
                  </a:txBody>
                  <a:tcPr anchor="ctr"/>
                </a:tc>
                <a:extLst>
                  <a:ext uri="{0D108BD9-81ED-4DB2-BD59-A6C34878D82A}">
                    <a16:rowId xmlns:a16="http://schemas.microsoft.com/office/drawing/2014/main" val="422179905"/>
                  </a:ext>
                </a:extLst>
              </a:tr>
              <a:tr h="0">
                <a:tc>
                  <a:txBody>
                    <a:bodyPr/>
                    <a:lstStyle/>
                    <a:p>
                      <a:pPr algn="ctr"/>
                      <a:r>
                        <a:rPr lang="de-DE" dirty="0"/>
                        <a:t>&lt;canvas&gt;</a:t>
                      </a:r>
                    </a:p>
                  </a:txBody>
                  <a:tcPr anchor="ctr"/>
                </a:tc>
                <a:tc>
                  <a:txBody>
                    <a:bodyPr/>
                    <a:lstStyle/>
                    <a:p>
                      <a:pPr algn="ctr"/>
                      <a:r>
                        <a:rPr lang="de-DE" dirty="0"/>
                        <a:t>Canvas: Ein Element, in dem mittels JavaScript gezeichnet werden kann</a:t>
                      </a:r>
                    </a:p>
                  </a:txBody>
                  <a:tcPr anchor="ctr"/>
                </a:tc>
                <a:extLst>
                  <a:ext uri="{0D108BD9-81ED-4DB2-BD59-A6C34878D82A}">
                    <a16:rowId xmlns:a16="http://schemas.microsoft.com/office/drawing/2014/main" val="896400908"/>
                  </a:ext>
                </a:extLst>
              </a:tr>
              <a:tr h="0">
                <a:tc>
                  <a:txBody>
                    <a:bodyPr/>
                    <a:lstStyle/>
                    <a:p>
                      <a:pPr algn="ctr"/>
                      <a:r>
                        <a:rPr lang="de-DE" dirty="0"/>
                        <a:t>&lt;div&gt;</a:t>
                      </a:r>
                    </a:p>
                  </a:txBody>
                  <a:tcPr anchor="ctr"/>
                </a:tc>
                <a:tc>
                  <a:txBody>
                    <a:bodyPr/>
                    <a:lstStyle/>
                    <a:p>
                      <a:pPr algn="ctr"/>
                      <a:r>
                        <a:rPr lang="de-DE" dirty="0"/>
                        <a:t>„Division“-Tag; wird hauptsächlich zur Seitenstrukturierung verwendet</a:t>
                      </a:r>
                    </a:p>
                  </a:txBody>
                  <a:tcPr anchor="ctr"/>
                </a:tc>
                <a:extLst>
                  <a:ext uri="{0D108BD9-81ED-4DB2-BD59-A6C34878D82A}">
                    <a16:rowId xmlns:a16="http://schemas.microsoft.com/office/drawing/2014/main" val="3516149381"/>
                  </a:ext>
                </a:extLst>
              </a:tr>
              <a:tr h="0">
                <a:tc>
                  <a:txBody>
                    <a:bodyPr/>
                    <a:lstStyle/>
                    <a:p>
                      <a:pPr algn="ctr"/>
                      <a:r>
                        <a:rPr lang="de-DE" dirty="0"/>
                        <a:t>&lt;figure&gt;, &lt;figcaption&gt;</a:t>
                      </a:r>
                    </a:p>
                  </a:txBody>
                  <a:tcPr anchor="ctr"/>
                </a:tc>
                <a:tc>
                  <a:txBody>
                    <a:bodyPr/>
                    <a:lstStyle/>
                    <a:p>
                      <a:pPr algn="ctr"/>
                      <a:r>
                        <a:rPr lang="de-DE" dirty="0"/>
                        <a:t>Wird für Illustrationen, Diagramme, Grafiken und Fotos verwendet</a:t>
                      </a:r>
                    </a:p>
                  </a:txBody>
                  <a:tcPr anchor="ctr"/>
                </a:tc>
                <a:extLst>
                  <a:ext uri="{0D108BD9-81ED-4DB2-BD59-A6C34878D82A}">
                    <a16:rowId xmlns:a16="http://schemas.microsoft.com/office/drawing/2014/main" val="2038461451"/>
                  </a:ext>
                </a:extLst>
              </a:tr>
              <a:tr h="0">
                <a:tc>
                  <a:txBody>
                    <a:bodyPr/>
                    <a:lstStyle/>
                    <a:p>
                      <a:pPr algn="ctr"/>
                      <a:r>
                        <a:rPr lang="de-DE" dirty="0"/>
                        <a:t>&lt;footer&gt;</a:t>
                      </a:r>
                    </a:p>
                  </a:txBody>
                  <a:tcPr anchor="ctr"/>
                </a:tc>
                <a:tc>
                  <a:txBody>
                    <a:bodyPr/>
                    <a:lstStyle/>
                    <a:p>
                      <a:pPr algn="ctr"/>
                      <a:r>
                        <a:rPr lang="de-DE" dirty="0"/>
                        <a:t>Enthält Informationen zum Dokument, wie z.B. Impressum, Autor usw.</a:t>
                      </a:r>
                    </a:p>
                  </a:txBody>
                  <a:tcPr anchor="ctr"/>
                </a:tc>
                <a:extLst>
                  <a:ext uri="{0D108BD9-81ED-4DB2-BD59-A6C34878D82A}">
                    <a16:rowId xmlns:a16="http://schemas.microsoft.com/office/drawing/2014/main" val="2156986100"/>
                  </a:ext>
                </a:extLst>
              </a:tr>
              <a:tr h="0">
                <a:tc>
                  <a:txBody>
                    <a:bodyPr/>
                    <a:lstStyle/>
                    <a:p>
                      <a:pPr algn="ctr"/>
                      <a:r>
                        <a:rPr lang="de-DE" dirty="0"/>
                        <a:t>&lt;form&gt;</a:t>
                      </a:r>
                    </a:p>
                  </a:txBody>
                  <a:tcPr anchor="ctr"/>
                </a:tc>
                <a:tc>
                  <a:txBody>
                    <a:bodyPr/>
                    <a:lstStyle/>
                    <a:p>
                      <a:pPr algn="ctr"/>
                      <a:r>
                        <a:rPr lang="de-DE" dirty="0"/>
                        <a:t>Formular</a:t>
                      </a:r>
                    </a:p>
                  </a:txBody>
                  <a:tcPr anchor="ctr"/>
                </a:tc>
                <a:extLst>
                  <a:ext uri="{0D108BD9-81ED-4DB2-BD59-A6C34878D82A}">
                    <a16:rowId xmlns:a16="http://schemas.microsoft.com/office/drawing/2014/main" val="2543413203"/>
                  </a:ext>
                </a:extLst>
              </a:tr>
              <a:tr h="0">
                <a:tc>
                  <a:txBody>
                    <a:bodyPr/>
                    <a:lstStyle/>
                    <a:p>
                      <a:pPr algn="ctr"/>
                      <a:r>
                        <a:rPr lang="de-DE" dirty="0"/>
                        <a:t>&lt;h1&gt;  -  &lt;h6&gt;</a:t>
                      </a:r>
                    </a:p>
                  </a:txBody>
                  <a:tcPr anchor="ctr"/>
                </a:tc>
                <a:tc>
                  <a:txBody>
                    <a:bodyPr/>
                    <a:lstStyle/>
                    <a:p>
                      <a:pPr algn="ctr"/>
                      <a:r>
                        <a:rPr lang="de-DE" dirty="0"/>
                        <a:t>Überschriften</a:t>
                      </a:r>
                    </a:p>
                  </a:txBody>
                  <a:tcPr anchor="ctr"/>
                </a:tc>
                <a:extLst>
                  <a:ext uri="{0D108BD9-81ED-4DB2-BD59-A6C34878D82A}">
                    <a16:rowId xmlns:a16="http://schemas.microsoft.com/office/drawing/2014/main" val="3202571694"/>
                  </a:ext>
                </a:extLst>
              </a:tr>
            </a:tbl>
          </a:graphicData>
        </a:graphic>
      </p:graphicFrame>
      <p:sp>
        <p:nvSpPr>
          <p:cNvPr id="4" name="Foliennummernplatzhalter 3">
            <a:extLst>
              <a:ext uri="{FF2B5EF4-FFF2-40B4-BE49-F238E27FC236}">
                <a16:creationId xmlns:a16="http://schemas.microsoft.com/office/drawing/2014/main" id="{9D7C7810-9A54-4629-9FA4-75D6322E6A2F}"/>
              </a:ext>
            </a:extLst>
          </p:cNvPr>
          <p:cNvSpPr>
            <a:spLocks noGrp="1"/>
          </p:cNvSpPr>
          <p:nvPr>
            <p:ph type="sldNum" sz="quarter" idx="12"/>
          </p:nvPr>
        </p:nvSpPr>
        <p:spPr/>
        <p:txBody>
          <a:bodyPr/>
          <a:lstStyle/>
          <a:p>
            <a:fld id="{62F8B784-6BE8-4121-A5DD-184BF916DF1B}" type="slidenum">
              <a:rPr lang="de-DE" smtClean="0"/>
              <a:t>25</a:t>
            </a:fld>
            <a:endParaRPr lang="de-DE" dirty="0"/>
          </a:p>
        </p:txBody>
      </p:sp>
    </p:spTree>
    <p:extLst>
      <p:ext uri="{BB962C8B-B14F-4D97-AF65-F5344CB8AC3E}">
        <p14:creationId xmlns:p14="http://schemas.microsoft.com/office/powerpoint/2010/main" val="2736254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0D6B7F-21CE-4E83-ADBE-9224D20F294D}"/>
              </a:ext>
            </a:extLst>
          </p:cNvPr>
          <p:cNvSpPr>
            <a:spLocks noGrp="1"/>
          </p:cNvSpPr>
          <p:nvPr>
            <p:ph type="title"/>
          </p:nvPr>
        </p:nvSpPr>
        <p:spPr/>
        <p:txBody>
          <a:bodyPr/>
          <a:lstStyle/>
          <a:p>
            <a:r>
              <a:rPr lang="de-DE" dirty="0"/>
              <a:t>Block-Elemente II</a:t>
            </a:r>
          </a:p>
        </p:txBody>
      </p:sp>
      <p:sp>
        <p:nvSpPr>
          <p:cNvPr id="4" name="Foliennummernplatzhalter 3">
            <a:extLst>
              <a:ext uri="{FF2B5EF4-FFF2-40B4-BE49-F238E27FC236}">
                <a16:creationId xmlns:a16="http://schemas.microsoft.com/office/drawing/2014/main" id="{23AFFCB2-570A-4D4B-91DE-513A43A13F21}"/>
              </a:ext>
            </a:extLst>
          </p:cNvPr>
          <p:cNvSpPr>
            <a:spLocks noGrp="1"/>
          </p:cNvSpPr>
          <p:nvPr>
            <p:ph type="sldNum" sz="quarter" idx="12"/>
          </p:nvPr>
        </p:nvSpPr>
        <p:spPr/>
        <p:txBody>
          <a:bodyPr/>
          <a:lstStyle/>
          <a:p>
            <a:fld id="{62F8B784-6BE8-4121-A5DD-184BF916DF1B}" type="slidenum">
              <a:rPr lang="de-DE" smtClean="0"/>
              <a:t>26</a:t>
            </a:fld>
            <a:endParaRPr lang="de-DE" dirty="0"/>
          </a:p>
        </p:txBody>
      </p:sp>
      <p:graphicFrame>
        <p:nvGraphicFramePr>
          <p:cNvPr id="9" name="Inhaltsplatzhalter 4">
            <a:extLst>
              <a:ext uri="{FF2B5EF4-FFF2-40B4-BE49-F238E27FC236}">
                <a16:creationId xmlns:a16="http://schemas.microsoft.com/office/drawing/2014/main" id="{E4119DA9-0E2A-42A5-991D-DABB48D40A51}"/>
              </a:ext>
            </a:extLst>
          </p:cNvPr>
          <p:cNvGraphicFramePr>
            <a:graphicFrameLocks noGrp="1"/>
          </p:cNvGraphicFramePr>
          <p:nvPr>
            <p:ph idx="1"/>
            <p:extLst/>
          </p:nvPr>
        </p:nvGraphicFramePr>
        <p:xfrm>
          <a:off x="838200" y="1897786"/>
          <a:ext cx="10515600" cy="3708400"/>
        </p:xfrm>
        <a:graphic>
          <a:graphicData uri="http://schemas.openxmlformats.org/drawingml/2006/table">
            <a:tbl>
              <a:tblPr firstRow="1" bandRow="1">
                <a:tableStyleId>{21E4AEA4-8DFA-4A89-87EB-49C32662AFE0}</a:tableStyleId>
              </a:tblPr>
              <a:tblGrid>
                <a:gridCol w="2619703">
                  <a:extLst>
                    <a:ext uri="{9D8B030D-6E8A-4147-A177-3AD203B41FA5}">
                      <a16:colId xmlns:a16="http://schemas.microsoft.com/office/drawing/2014/main" val="3523333059"/>
                    </a:ext>
                  </a:extLst>
                </a:gridCol>
                <a:gridCol w="7895897">
                  <a:extLst>
                    <a:ext uri="{9D8B030D-6E8A-4147-A177-3AD203B41FA5}">
                      <a16:colId xmlns:a16="http://schemas.microsoft.com/office/drawing/2014/main" val="2475472121"/>
                    </a:ext>
                  </a:extLst>
                </a:gridCol>
              </a:tblGrid>
              <a:tr h="370840">
                <a:tc>
                  <a:txBody>
                    <a:bodyPr/>
                    <a:lstStyle/>
                    <a:p>
                      <a:pPr algn="ctr"/>
                      <a:r>
                        <a:rPr lang="de-DE" dirty="0"/>
                        <a:t>Element(e)</a:t>
                      </a:r>
                    </a:p>
                  </a:txBody>
                  <a:tcPr anchor="ctr"/>
                </a:tc>
                <a:tc>
                  <a:txBody>
                    <a:bodyPr/>
                    <a:lstStyle/>
                    <a:p>
                      <a:pPr algn="ctr"/>
                      <a:r>
                        <a:rPr lang="de-DE" dirty="0"/>
                        <a:t>Beschreibung</a:t>
                      </a:r>
                    </a:p>
                  </a:txBody>
                  <a:tcPr anchor="ctr"/>
                </a:tc>
                <a:extLst>
                  <a:ext uri="{0D108BD9-81ED-4DB2-BD59-A6C34878D82A}">
                    <a16:rowId xmlns:a16="http://schemas.microsoft.com/office/drawing/2014/main" val="451604203"/>
                  </a:ext>
                </a:extLst>
              </a:tr>
              <a:tr h="370840">
                <a:tc>
                  <a:txBody>
                    <a:bodyPr/>
                    <a:lstStyle/>
                    <a:p>
                      <a:pPr algn="ctr"/>
                      <a:r>
                        <a:rPr lang="de-DE" dirty="0"/>
                        <a:t>&lt;header&gt;</a:t>
                      </a:r>
                    </a:p>
                  </a:txBody>
                  <a:tcPr anchor="ctr"/>
                </a:tc>
                <a:tc>
                  <a:txBody>
                    <a:bodyPr/>
                    <a:lstStyle/>
                    <a:p>
                      <a:pPr algn="ctr"/>
                      <a:r>
                        <a:rPr lang="de-DE" dirty="0"/>
                        <a:t>Überschriften-Block (zum Beispiel mit Untertitel oder Zusatzinformation)</a:t>
                      </a:r>
                    </a:p>
                  </a:txBody>
                  <a:tcPr anchor="ctr"/>
                </a:tc>
                <a:extLst>
                  <a:ext uri="{0D108BD9-81ED-4DB2-BD59-A6C34878D82A}">
                    <a16:rowId xmlns:a16="http://schemas.microsoft.com/office/drawing/2014/main" val="3325956789"/>
                  </a:ext>
                </a:extLst>
              </a:tr>
              <a:tr h="370840">
                <a:tc>
                  <a:txBody>
                    <a:bodyPr/>
                    <a:lstStyle/>
                    <a:p>
                      <a:pPr algn="ctr"/>
                      <a:r>
                        <a:rPr lang="de-DE" dirty="0"/>
                        <a:t>&lt;hr&gt;</a:t>
                      </a:r>
                    </a:p>
                  </a:txBody>
                  <a:tcPr anchor="ctr"/>
                </a:tc>
                <a:tc>
                  <a:txBody>
                    <a:bodyPr/>
                    <a:lstStyle/>
                    <a:p>
                      <a:pPr algn="ctr"/>
                      <a:r>
                        <a:rPr lang="de-DE" dirty="0"/>
                        <a:t>Trennstrich über die gesamte Breite („horizontal ruler“)</a:t>
                      </a:r>
                    </a:p>
                  </a:txBody>
                  <a:tcPr anchor="ctr"/>
                </a:tc>
                <a:extLst>
                  <a:ext uri="{0D108BD9-81ED-4DB2-BD59-A6C34878D82A}">
                    <a16:rowId xmlns:a16="http://schemas.microsoft.com/office/drawing/2014/main" val="2341314388"/>
                  </a:ext>
                </a:extLst>
              </a:tr>
              <a:tr h="370840">
                <a:tc>
                  <a:txBody>
                    <a:bodyPr/>
                    <a:lstStyle/>
                    <a:p>
                      <a:pPr algn="ctr"/>
                      <a:r>
                        <a:rPr lang="de-DE" dirty="0"/>
                        <a:t>&lt;ul&gt;, &lt;ol&gt;, &lt;dl&gt;, &lt;li&gt;</a:t>
                      </a:r>
                    </a:p>
                  </a:txBody>
                  <a:tcPr anchor="ctr"/>
                </a:tc>
                <a:tc>
                  <a:txBody>
                    <a:bodyPr/>
                    <a:lstStyle/>
                    <a:p>
                      <a:pPr algn="ctr"/>
                      <a:r>
                        <a:rPr lang="de-DE" dirty="0"/>
                        <a:t>Listenelemente (unordered-, ordered-, description-list) und -unterelemente</a:t>
                      </a:r>
                    </a:p>
                  </a:txBody>
                  <a:tcPr anchor="ctr"/>
                </a:tc>
                <a:extLst>
                  <a:ext uri="{0D108BD9-81ED-4DB2-BD59-A6C34878D82A}">
                    <a16:rowId xmlns:a16="http://schemas.microsoft.com/office/drawing/2014/main" val="422179905"/>
                  </a:ext>
                </a:extLst>
              </a:tr>
              <a:tr h="370840">
                <a:tc>
                  <a:txBody>
                    <a:bodyPr/>
                    <a:lstStyle/>
                    <a:p>
                      <a:pPr algn="ctr"/>
                      <a:r>
                        <a:rPr lang="de-DE" dirty="0"/>
                        <a:t>&lt;nav&gt;</a:t>
                      </a:r>
                    </a:p>
                  </a:txBody>
                  <a:tcPr anchor="ctr"/>
                </a:tc>
                <a:tc>
                  <a:txBody>
                    <a:bodyPr/>
                    <a:lstStyle/>
                    <a:p>
                      <a:pPr algn="ctr"/>
                      <a:r>
                        <a:rPr lang="de-DE" dirty="0"/>
                        <a:t>Navigations-Element (Menüleiste)</a:t>
                      </a:r>
                    </a:p>
                  </a:txBody>
                  <a:tcPr anchor="ctr"/>
                </a:tc>
                <a:extLst>
                  <a:ext uri="{0D108BD9-81ED-4DB2-BD59-A6C34878D82A}">
                    <a16:rowId xmlns:a16="http://schemas.microsoft.com/office/drawing/2014/main" val="896400908"/>
                  </a:ext>
                </a:extLst>
              </a:tr>
              <a:tr h="370840">
                <a:tc>
                  <a:txBody>
                    <a:bodyPr/>
                    <a:lstStyle/>
                    <a:p>
                      <a:pPr algn="ctr"/>
                      <a:r>
                        <a:rPr lang="de-DE" dirty="0"/>
                        <a:t>&lt;p&gt;</a:t>
                      </a:r>
                    </a:p>
                  </a:txBody>
                  <a:tcPr anchor="ctr"/>
                </a:tc>
                <a:tc>
                  <a:txBody>
                    <a:bodyPr/>
                    <a:lstStyle/>
                    <a:p>
                      <a:pPr algn="ctr"/>
                      <a:r>
                        <a:rPr lang="de-DE" dirty="0"/>
                        <a:t>Struktur-Element („paragraph“)</a:t>
                      </a:r>
                    </a:p>
                  </a:txBody>
                  <a:tcPr anchor="ctr"/>
                </a:tc>
                <a:extLst>
                  <a:ext uri="{0D108BD9-81ED-4DB2-BD59-A6C34878D82A}">
                    <a16:rowId xmlns:a16="http://schemas.microsoft.com/office/drawing/2014/main" val="3516149381"/>
                  </a:ext>
                </a:extLst>
              </a:tr>
              <a:tr h="370840">
                <a:tc>
                  <a:txBody>
                    <a:bodyPr/>
                    <a:lstStyle/>
                    <a:p>
                      <a:pPr algn="ctr"/>
                      <a:r>
                        <a:rPr lang="de-DE" dirty="0"/>
                        <a:t>&lt;pre&gt;</a:t>
                      </a:r>
                    </a:p>
                  </a:txBody>
                  <a:tcPr anchor="ctr"/>
                </a:tc>
                <a:tc>
                  <a:txBody>
                    <a:bodyPr/>
                    <a:lstStyle/>
                    <a:p>
                      <a:pPr algn="ctr"/>
                      <a:r>
                        <a:rPr lang="de-DE" dirty="0"/>
                        <a:t>Für vorformatierten Text, wie z.B. Code („preformatted“)</a:t>
                      </a:r>
                    </a:p>
                  </a:txBody>
                  <a:tcPr anchor="ctr"/>
                </a:tc>
                <a:extLst>
                  <a:ext uri="{0D108BD9-81ED-4DB2-BD59-A6C34878D82A}">
                    <a16:rowId xmlns:a16="http://schemas.microsoft.com/office/drawing/2014/main" val="2038461451"/>
                  </a:ext>
                </a:extLst>
              </a:tr>
              <a:tr h="370840">
                <a:tc>
                  <a:txBody>
                    <a:bodyPr/>
                    <a:lstStyle/>
                    <a:p>
                      <a:pPr algn="ctr"/>
                      <a:r>
                        <a:rPr lang="de-DE" dirty="0"/>
                        <a:t>&lt;section&gt;</a:t>
                      </a:r>
                    </a:p>
                  </a:txBody>
                  <a:tcPr anchor="ctr"/>
                </a:tc>
                <a:tc>
                  <a:txBody>
                    <a:bodyPr/>
                    <a:lstStyle/>
                    <a:p>
                      <a:pPr algn="ctr"/>
                      <a:r>
                        <a:rPr lang="de-DE" dirty="0"/>
                        <a:t>Ein Strukturelement für zusammengehörigen Content (ähnlich wie &lt;article&gt;)</a:t>
                      </a:r>
                    </a:p>
                  </a:txBody>
                  <a:tcPr anchor="ctr"/>
                </a:tc>
                <a:extLst>
                  <a:ext uri="{0D108BD9-81ED-4DB2-BD59-A6C34878D82A}">
                    <a16:rowId xmlns:a16="http://schemas.microsoft.com/office/drawing/2014/main" val="2156986100"/>
                  </a:ext>
                </a:extLst>
              </a:tr>
              <a:tr h="370840">
                <a:tc>
                  <a:txBody>
                    <a:bodyPr/>
                    <a:lstStyle/>
                    <a:p>
                      <a:pPr algn="ctr"/>
                      <a:r>
                        <a:rPr lang="de-DE" dirty="0"/>
                        <a:t>&lt;table&gt;</a:t>
                      </a:r>
                    </a:p>
                  </a:txBody>
                  <a:tcPr anchor="ctr"/>
                </a:tc>
                <a:tc>
                  <a:txBody>
                    <a:bodyPr/>
                    <a:lstStyle/>
                    <a:p>
                      <a:pPr algn="ctr"/>
                      <a:r>
                        <a:rPr lang="de-DE" dirty="0"/>
                        <a:t>Tabelle</a:t>
                      </a:r>
                    </a:p>
                  </a:txBody>
                  <a:tcPr anchor="ctr"/>
                </a:tc>
                <a:extLst>
                  <a:ext uri="{0D108BD9-81ED-4DB2-BD59-A6C34878D82A}">
                    <a16:rowId xmlns:a16="http://schemas.microsoft.com/office/drawing/2014/main" val="2543413203"/>
                  </a:ext>
                </a:extLst>
              </a:tr>
              <a:tr h="370840">
                <a:tc>
                  <a:txBody>
                    <a:bodyPr/>
                    <a:lstStyle/>
                    <a:p>
                      <a:pPr algn="ctr"/>
                      <a:r>
                        <a:rPr lang="de-DE" dirty="0"/>
                        <a:t>&lt;video&gt;</a:t>
                      </a:r>
                    </a:p>
                  </a:txBody>
                  <a:tcPr anchor="ctr"/>
                </a:tc>
                <a:tc>
                  <a:txBody>
                    <a:bodyPr/>
                    <a:lstStyle/>
                    <a:p>
                      <a:pPr algn="ctr"/>
                      <a:r>
                        <a:rPr lang="de-DE" dirty="0"/>
                        <a:t>Video-Element</a:t>
                      </a:r>
                    </a:p>
                  </a:txBody>
                  <a:tcPr anchor="ctr"/>
                </a:tc>
                <a:extLst>
                  <a:ext uri="{0D108BD9-81ED-4DB2-BD59-A6C34878D82A}">
                    <a16:rowId xmlns:a16="http://schemas.microsoft.com/office/drawing/2014/main" val="3202571694"/>
                  </a:ext>
                </a:extLst>
              </a:tr>
            </a:tbl>
          </a:graphicData>
        </a:graphic>
      </p:graphicFrame>
    </p:spTree>
    <p:extLst>
      <p:ext uri="{BB962C8B-B14F-4D97-AF65-F5344CB8AC3E}">
        <p14:creationId xmlns:p14="http://schemas.microsoft.com/office/powerpoint/2010/main" val="1816242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6EC6A2-33E0-4112-87B5-7E464CB52ABA}"/>
              </a:ext>
            </a:extLst>
          </p:cNvPr>
          <p:cNvSpPr>
            <a:spLocks noGrp="1"/>
          </p:cNvSpPr>
          <p:nvPr>
            <p:ph type="title"/>
          </p:nvPr>
        </p:nvSpPr>
        <p:spPr/>
        <p:txBody>
          <a:bodyPr/>
          <a:lstStyle/>
          <a:p>
            <a:r>
              <a:rPr lang="de-DE" dirty="0"/>
              <a:t>Inline-Elemente I</a:t>
            </a:r>
          </a:p>
        </p:txBody>
      </p:sp>
      <p:sp>
        <p:nvSpPr>
          <p:cNvPr id="4" name="Foliennummernplatzhalter 3">
            <a:extLst>
              <a:ext uri="{FF2B5EF4-FFF2-40B4-BE49-F238E27FC236}">
                <a16:creationId xmlns:a16="http://schemas.microsoft.com/office/drawing/2014/main" id="{11309E29-6C58-4F33-BE0E-CAB8BF7BEEC8}"/>
              </a:ext>
            </a:extLst>
          </p:cNvPr>
          <p:cNvSpPr>
            <a:spLocks noGrp="1"/>
          </p:cNvSpPr>
          <p:nvPr>
            <p:ph type="sldNum" sz="quarter" idx="12"/>
          </p:nvPr>
        </p:nvSpPr>
        <p:spPr/>
        <p:txBody>
          <a:bodyPr/>
          <a:lstStyle/>
          <a:p>
            <a:fld id="{62F8B784-6BE8-4121-A5DD-184BF916DF1B}" type="slidenum">
              <a:rPr lang="de-DE" smtClean="0"/>
              <a:t>27</a:t>
            </a:fld>
            <a:endParaRPr lang="de-DE" dirty="0"/>
          </a:p>
        </p:txBody>
      </p:sp>
      <p:graphicFrame>
        <p:nvGraphicFramePr>
          <p:cNvPr id="5" name="Inhaltsplatzhalter 4">
            <a:extLst>
              <a:ext uri="{FF2B5EF4-FFF2-40B4-BE49-F238E27FC236}">
                <a16:creationId xmlns:a16="http://schemas.microsoft.com/office/drawing/2014/main" id="{4C017008-84CB-47DA-A803-A537E8A106D1}"/>
              </a:ext>
            </a:extLst>
          </p:cNvPr>
          <p:cNvGraphicFramePr>
            <a:graphicFrameLocks noGrp="1"/>
          </p:cNvGraphicFramePr>
          <p:nvPr>
            <p:ph idx="1"/>
            <p:extLst/>
          </p:nvPr>
        </p:nvGraphicFramePr>
        <p:xfrm>
          <a:off x="838200" y="1897786"/>
          <a:ext cx="10515600" cy="2966720"/>
        </p:xfrm>
        <a:graphic>
          <a:graphicData uri="http://schemas.openxmlformats.org/drawingml/2006/table">
            <a:tbl>
              <a:tblPr firstRow="1" bandRow="1">
                <a:tableStyleId>{21E4AEA4-8DFA-4A89-87EB-49C32662AFE0}</a:tableStyleId>
              </a:tblPr>
              <a:tblGrid>
                <a:gridCol w="2619703">
                  <a:extLst>
                    <a:ext uri="{9D8B030D-6E8A-4147-A177-3AD203B41FA5}">
                      <a16:colId xmlns:a16="http://schemas.microsoft.com/office/drawing/2014/main" val="3523333059"/>
                    </a:ext>
                  </a:extLst>
                </a:gridCol>
                <a:gridCol w="7895897">
                  <a:extLst>
                    <a:ext uri="{9D8B030D-6E8A-4147-A177-3AD203B41FA5}">
                      <a16:colId xmlns:a16="http://schemas.microsoft.com/office/drawing/2014/main" val="2475472121"/>
                    </a:ext>
                  </a:extLst>
                </a:gridCol>
              </a:tblGrid>
              <a:tr h="370840">
                <a:tc>
                  <a:txBody>
                    <a:bodyPr/>
                    <a:lstStyle/>
                    <a:p>
                      <a:pPr algn="ctr"/>
                      <a:r>
                        <a:rPr lang="de-DE" dirty="0"/>
                        <a:t>Element(e)</a:t>
                      </a:r>
                    </a:p>
                  </a:txBody>
                  <a:tcPr anchor="ctr"/>
                </a:tc>
                <a:tc>
                  <a:txBody>
                    <a:bodyPr/>
                    <a:lstStyle/>
                    <a:p>
                      <a:pPr algn="ctr"/>
                      <a:r>
                        <a:rPr lang="de-DE" dirty="0"/>
                        <a:t>Beschreibung</a:t>
                      </a:r>
                    </a:p>
                  </a:txBody>
                  <a:tcPr anchor="ctr"/>
                </a:tc>
                <a:extLst>
                  <a:ext uri="{0D108BD9-81ED-4DB2-BD59-A6C34878D82A}">
                    <a16:rowId xmlns:a16="http://schemas.microsoft.com/office/drawing/2014/main" val="451604203"/>
                  </a:ext>
                </a:extLst>
              </a:tr>
              <a:tr h="370840">
                <a:tc>
                  <a:txBody>
                    <a:bodyPr/>
                    <a:lstStyle/>
                    <a:p>
                      <a:pPr algn="ctr"/>
                      <a:r>
                        <a:rPr lang="de-DE" dirty="0"/>
                        <a:t>&lt;a&gt;</a:t>
                      </a:r>
                    </a:p>
                  </a:txBody>
                  <a:tcPr anchor="ctr"/>
                </a:tc>
                <a:tc>
                  <a:txBody>
                    <a:bodyPr/>
                    <a:lstStyle/>
                    <a:p>
                      <a:pPr algn="ctr"/>
                      <a:r>
                        <a:rPr lang="de-DE" dirty="0"/>
                        <a:t>Link-Tag (a steht für „anchor“, also „Anker“)</a:t>
                      </a:r>
                    </a:p>
                  </a:txBody>
                  <a:tcPr anchor="ctr"/>
                </a:tc>
                <a:extLst>
                  <a:ext uri="{0D108BD9-81ED-4DB2-BD59-A6C34878D82A}">
                    <a16:rowId xmlns:a16="http://schemas.microsoft.com/office/drawing/2014/main" val="3325956789"/>
                  </a:ext>
                </a:extLst>
              </a:tr>
              <a:tr h="370840">
                <a:tc>
                  <a:txBody>
                    <a:bodyPr/>
                    <a:lstStyle/>
                    <a:p>
                      <a:pPr algn="ctr"/>
                      <a:r>
                        <a:rPr lang="de-DE" dirty="0"/>
                        <a:t>&lt;b&gt;</a:t>
                      </a:r>
                    </a:p>
                  </a:txBody>
                  <a:tcPr anchor="ctr"/>
                </a:tc>
                <a:tc>
                  <a:txBody>
                    <a:bodyPr/>
                    <a:lstStyle/>
                    <a:p>
                      <a:pPr algn="ctr"/>
                      <a:r>
                        <a:rPr lang="de-DE" dirty="0"/>
                        <a:t>fettgeschrieben („bold“)</a:t>
                      </a:r>
                    </a:p>
                  </a:txBody>
                  <a:tcPr anchor="ctr"/>
                </a:tc>
                <a:extLst>
                  <a:ext uri="{0D108BD9-81ED-4DB2-BD59-A6C34878D82A}">
                    <a16:rowId xmlns:a16="http://schemas.microsoft.com/office/drawing/2014/main" val="2341314388"/>
                  </a:ext>
                </a:extLst>
              </a:tr>
              <a:tr h="370840">
                <a:tc>
                  <a:txBody>
                    <a:bodyPr/>
                    <a:lstStyle/>
                    <a:p>
                      <a:pPr algn="ctr"/>
                      <a:r>
                        <a:rPr lang="de-DE" dirty="0"/>
                        <a:t>&lt;br&gt;</a:t>
                      </a:r>
                    </a:p>
                  </a:txBody>
                  <a:tcPr anchor="ctr"/>
                </a:tc>
                <a:tc>
                  <a:txBody>
                    <a:bodyPr/>
                    <a:lstStyle/>
                    <a:p>
                      <a:pPr algn="ctr"/>
                      <a:r>
                        <a:rPr lang="de-DE" dirty="0"/>
                        <a:t>Zeilenumbruch („break“)</a:t>
                      </a:r>
                    </a:p>
                  </a:txBody>
                  <a:tcPr anchor="ctr"/>
                </a:tc>
                <a:extLst>
                  <a:ext uri="{0D108BD9-81ED-4DB2-BD59-A6C34878D82A}">
                    <a16:rowId xmlns:a16="http://schemas.microsoft.com/office/drawing/2014/main" val="422179905"/>
                  </a:ext>
                </a:extLst>
              </a:tr>
              <a:tr h="370840">
                <a:tc>
                  <a:txBody>
                    <a:bodyPr/>
                    <a:lstStyle/>
                    <a:p>
                      <a:pPr algn="ctr"/>
                      <a:r>
                        <a:rPr lang="de-DE" dirty="0"/>
                        <a:t>&lt;button&gt;</a:t>
                      </a:r>
                    </a:p>
                  </a:txBody>
                  <a:tcPr anchor="ctr"/>
                </a:tc>
                <a:tc>
                  <a:txBody>
                    <a:bodyPr/>
                    <a:lstStyle/>
                    <a:p>
                      <a:pPr algn="ctr"/>
                      <a:r>
                        <a:rPr lang="de-DE" dirty="0"/>
                        <a:t>Button</a:t>
                      </a:r>
                    </a:p>
                  </a:txBody>
                  <a:tcPr anchor="ctr"/>
                </a:tc>
                <a:extLst>
                  <a:ext uri="{0D108BD9-81ED-4DB2-BD59-A6C34878D82A}">
                    <a16:rowId xmlns:a16="http://schemas.microsoft.com/office/drawing/2014/main" val="896400908"/>
                  </a:ext>
                </a:extLst>
              </a:tr>
              <a:tr h="370840">
                <a:tc>
                  <a:txBody>
                    <a:bodyPr/>
                    <a:lstStyle/>
                    <a:p>
                      <a:pPr algn="ctr"/>
                      <a:r>
                        <a:rPr lang="de-DE" dirty="0"/>
                        <a:t>&lt;cite&gt;</a:t>
                      </a:r>
                    </a:p>
                  </a:txBody>
                  <a:tcPr anchor="ctr"/>
                </a:tc>
                <a:tc>
                  <a:txBody>
                    <a:bodyPr/>
                    <a:lstStyle/>
                    <a:p>
                      <a:pPr algn="ctr"/>
                      <a:r>
                        <a:rPr lang="de-DE" dirty="0"/>
                        <a:t>Zitat</a:t>
                      </a:r>
                    </a:p>
                  </a:txBody>
                  <a:tcPr anchor="ctr"/>
                </a:tc>
                <a:extLst>
                  <a:ext uri="{0D108BD9-81ED-4DB2-BD59-A6C34878D82A}">
                    <a16:rowId xmlns:a16="http://schemas.microsoft.com/office/drawing/2014/main" val="3516149381"/>
                  </a:ext>
                </a:extLst>
              </a:tr>
              <a:tr h="370840">
                <a:tc>
                  <a:txBody>
                    <a:bodyPr/>
                    <a:lstStyle/>
                    <a:p>
                      <a:pPr algn="ctr"/>
                      <a:r>
                        <a:rPr lang="de-DE" dirty="0"/>
                        <a:t>&lt;code&gt;</a:t>
                      </a:r>
                    </a:p>
                  </a:txBody>
                  <a:tcPr anchor="ctr"/>
                </a:tc>
                <a:tc>
                  <a:txBody>
                    <a:bodyPr/>
                    <a:lstStyle/>
                    <a:p>
                      <a:pPr algn="ctr"/>
                      <a:r>
                        <a:rPr lang="de-DE" dirty="0"/>
                        <a:t>Codeabschnitt</a:t>
                      </a:r>
                    </a:p>
                  </a:txBody>
                  <a:tcPr anchor="ctr"/>
                </a:tc>
                <a:extLst>
                  <a:ext uri="{0D108BD9-81ED-4DB2-BD59-A6C34878D82A}">
                    <a16:rowId xmlns:a16="http://schemas.microsoft.com/office/drawing/2014/main" val="2038461451"/>
                  </a:ext>
                </a:extLst>
              </a:tr>
              <a:tr h="370840">
                <a:tc>
                  <a:txBody>
                    <a:bodyPr/>
                    <a:lstStyle/>
                    <a:p>
                      <a:pPr algn="ctr"/>
                      <a:r>
                        <a:rPr lang="de-DE" dirty="0"/>
                        <a:t>&lt;em&gt;</a:t>
                      </a:r>
                    </a:p>
                  </a:txBody>
                  <a:tcPr anchor="ctr"/>
                </a:tc>
                <a:tc>
                  <a:txBody>
                    <a:bodyPr/>
                    <a:lstStyle/>
                    <a:p>
                      <a:pPr algn="ctr"/>
                      <a:r>
                        <a:rPr lang="de-DE" dirty="0"/>
                        <a:t>Ein betonter Abschnitt („emphasis“); ohne Styling wie &lt;i&gt;</a:t>
                      </a:r>
                    </a:p>
                  </a:txBody>
                  <a:tcPr anchor="ctr"/>
                </a:tc>
                <a:extLst>
                  <a:ext uri="{0D108BD9-81ED-4DB2-BD59-A6C34878D82A}">
                    <a16:rowId xmlns:a16="http://schemas.microsoft.com/office/drawing/2014/main" val="2156986100"/>
                  </a:ext>
                </a:extLst>
              </a:tr>
            </a:tbl>
          </a:graphicData>
        </a:graphic>
      </p:graphicFrame>
    </p:spTree>
    <p:extLst>
      <p:ext uri="{BB962C8B-B14F-4D97-AF65-F5344CB8AC3E}">
        <p14:creationId xmlns:p14="http://schemas.microsoft.com/office/powerpoint/2010/main" val="2119075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E3ECEC-722E-47D1-81A9-0E96DD76B93B}"/>
              </a:ext>
            </a:extLst>
          </p:cNvPr>
          <p:cNvSpPr>
            <a:spLocks noGrp="1"/>
          </p:cNvSpPr>
          <p:nvPr>
            <p:ph type="title"/>
          </p:nvPr>
        </p:nvSpPr>
        <p:spPr/>
        <p:txBody>
          <a:bodyPr/>
          <a:lstStyle/>
          <a:p>
            <a:r>
              <a:rPr lang="de-DE" dirty="0"/>
              <a:t>Inline-Elemente II</a:t>
            </a:r>
          </a:p>
        </p:txBody>
      </p:sp>
      <p:sp>
        <p:nvSpPr>
          <p:cNvPr id="4" name="Foliennummernplatzhalter 3">
            <a:extLst>
              <a:ext uri="{FF2B5EF4-FFF2-40B4-BE49-F238E27FC236}">
                <a16:creationId xmlns:a16="http://schemas.microsoft.com/office/drawing/2014/main" id="{C6C9B485-03F6-4A06-BC9C-866CAA543303}"/>
              </a:ext>
            </a:extLst>
          </p:cNvPr>
          <p:cNvSpPr>
            <a:spLocks noGrp="1"/>
          </p:cNvSpPr>
          <p:nvPr>
            <p:ph type="sldNum" sz="quarter" idx="12"/>
          </p:nvPr>
        </p:nvSpPr>
        <p:spPr/>
        <p:txBody>
          <a:bodyPr/>
          <a:lstStyle/>
          <a:p>
            <a:fld id="{62F8B784-6BE8-4121-A5DD-184BF916DF1B}" type="slidenum">
              <a:rPr lang="de-DE" smtClean="0"/>
              <a:t>28</a:t>
            </a:fld>
            <a:endParaRPr lang="de-DE" dirty="0"/>
          </a:p>
        </p:txBody>
      </p:sp>
      <p:graphicFrame>
        <p:nvGraphicFramePr>
          <p:cNvPr id="5" name="Inhaltsplatzhalter 4">
            <a:extLst>
              <a:ext uri="{FF2B5EF4-FFF2-40B4-BE49-F238E27FC236}">
                <a16:creationId xmlns:a16="http://schemas.microsoft.com/office/drawing/2014/main" id="{2095944E-E7CD-4C0E-9200-CFD8F867E4FF}"/>
              </a:ext>
            </a:extLst>
          </p:cNvPr>
          <p:cNvGraphicFramePr>
            <a:graphicFrameLocks noGrp="1"/>
          </p:cNvGraphicFramePr>
          <p:nvPr>
            <p:ph idx="1"/>
            <p:extLst/>
          </p:nvPr>
        </p:nvGraphicFramePr>
        <p:xfrm>
          <a:off x="838200" y="1897786"/>
          <a:ext cx="10515600" cy="2966720"/>
        </p:xfrm>
        <a:graphic>
          <a:graphicData uri="http://schemas.openxmlformats.org/drawingml/2006/table">
            <a:tbl>
              <a:tblPr firstRow="1" bandRow="1">
                <a:tableStyleId>{21E4AEA4-8DFA-4A89-87EB-49C32662AFE0}</a:tableStyleId>
              </a:tblPr>
              <a:tblGrid>
                <a:gridCol w="2619703">
                  <a:extLst>
                    <a:ext uri="{9D8B030D-6E8A-4147-A177-3AD203B41FA5}">
                      <a16:colId xmlns:a16="http://schemas.microsoft.com/office/drawing/2014/main" val="3523333059"/>
                    </a:ext>
                  </a:extLst>
                </a:gridCol>
                <a:gridCol w="7895897">
                  <a:extLst>
                    <a:ext uri="{9D8B030D-6E8A-4147-A177-3AD203B41FA5}">
                      <a16:colId xmlns:a16="http://schemas.microsoft.com/office/drawing/2014/main" val="2475472121"/>
                    </a:ext>
                  </a:extLst>
                </a:gridCol>
              </a:tblGrid>
              <a:tr h="370840">
                <a:tc>
                  <a:txBody>
                    <a:bodyPr/>
                    <a:lstStyle/>
                    <a:p>
                      <a:pPr algn="ctr"/>
                      <a:r>
                        <a:rPr lang="de-DE" dirty="0"/>
                        <a:t>Element(e)</a:t>
                      </a:r>
                    </a:p>
                  </a:txBody>
                  <a:tcPr anchor="ctr"/>
                </a:tc>
                <a:tc>
                  <a:txBody>
                    <a:bodyPr/>
                    <a:lstStyle/>
                    <a:p>
                      <a:pPr algn="ctr"/>
                      <a:r>
                        <a:rPr lang="de-DE" dirty="0"/>
                        <a:t>Beschreibung</a:t>
                      </a:r>
                    </a:p>
                  </a:txBody>
                  <a:tcPr anchor="ctr"/>
                </a:tc>
                <a:extLst>
                  <a:ext uri="{0D108BD9-81ED-4DB2-BD59-A6C34878D82A}">
                    <a16:rowId xmlns:a16="http://schemas.microsoft.com/office/drawing/2014/main" val="451604203"/>
                  </a:ext>
                </a:extLst>
              </a:tr>
              <a:tr h="370840">
                <a:tc>
                  <a:txBody>
                    <a:bodyPr/>
                    <a:lstStyle/>
                    <a:p>
                      <a:pPr algn="ctr"/>
                      <a:r>
                        <a:rPr lang="de-DE" dirty="0"/>
                        <a:t>&lt;i&gt;</a:t>
                      </a:r>
                    </a:p>
                  </a:txBody>
                  <a:tcPr anchor="ctr"/>
                </a:tc>
                <a:tc>
                  <a:txBody>
                    <a:bodyPr/>
                    <a:lstStyle/>
                    <a:p>
                      <a:pPr algn="ctr"/>
                      <a:r>
                        <a:rPr lang="de-DE" dirty="0"/>
                        <a:t>Kursivschrift („italic“)</a:t>
                      </a:r>
                    </a:p>
                  </a:txBody>
                  <a:tcPr anchor="ctr"/>
                </a:tc>
                <a:extLst>
                  <a:ext uri="{0D108BD9-81ED-4DB2-BD59-A6C34878D82A}">
                    <a16:rowId xmlns:a16="http://schemas.microsoft.com/office/drawing/2014/main" val="3325956789"/>
                  </a:ext>
                </a:extLst>
              </a:tr>
              <a:tr h="370840">
                <a:tc>
                  <a:txBody>
                    <a:bodyPr/>
                    <a:lstStyle/>
                    <a:p>
                      <a:pPr algn="ctr"/>
                      <a:r>
                        <a:rPr lang="de-DE" dirty="0"/>
                        <a:t>&lt;img&gt;</a:t>
                      </a:r>
                    </a:p>
                  </a:txBody>
                  <a:tcPr anchor="ctr"/>
                </a:tc>
                <a:tc>
                  <a:txBody>
                    <a:bodyPr/>
                    <a:lstStyle/>
                    <a:p>
                      <a:pPr algn="ctr"/>
                      <a:r>
                        <a:rPr lang="de-DE" dirty="0"/>
                        <a:t>Bild („image“)</a:t>
                      </a:r>
                    </a:p>
                  </a:txBody>
                  <a:tcPr anchor="ctr"/>
                </a:tc>
                <a:extLst>
                  <a:ext uri="{0D108BD9-81ED-4DB2-BD59-A6C34878D82A}">
                    <a16:rowId xmlns:a16="http://schemas.microsoft.com/office/drawing/2014/main" val="2341314388"/>
                  </a:ext>
                </a:extLst>
              </a:tr>
              <a:tr h="370840">
                <a:tc>
                  <a:txBody>
                    <a:bodyPr/>
                    <a:lstStyle/>
                    <a:p>
                      <a:pPr algn="ctr"/>
                      <a:r>
                        <a:rPr lang="de-DE" dirty="0"/>
                        <a:t>&lt;input&gt;</a:t>
                      </a:r>
                    </a:p>
                  </a:txBody>
                  <a:tcPr anchor="ctr"/>
                </a:tc>
                <a:tc>
                  <a:txBody>
                    <a:bodyPr/>
                    <a:lstStyle/>
                    <a:p>
                      <a:pPr algn="ctr"/>
                      <a:r>
                        <a:rPr lang="de-DE" dirty="0"/>
                        <a:t>Eingabefeld</a:t>
                      </a:r>
                    </a:p>
                  </a:txBody>
                  <a:tcPr anchor="ctr"/>
                </a:tc>
                <a:extLst>
                  <a:ext uri="{0D108BD9-81ED-4DB2-BD59-A6C34878D82A}">
                    <a16:rowId xmlns:a16="http://schemas.microsoft.com/office/drawing/2014/main" val="422179905"/>
                  </a:ext>
                </a:extLst>
              </a:tr>
              <a:tr h="370840">
                <a:tc>
                  <a:txBody>
                    <a:bodyPr/>
                    <a:lstStyle/>
                    <a:p>
                      <a:pPr algn="ctr"/>
                      <a:r>
                        <a:rPr lang="de-DE" dirty="0"/>
                        <a:t>&lt;label&gt;</a:t>
                      </a:r>
                    </a:p>
                  </a:txBody>
                  <a:tcPr anchor="ctr"/>
                </a:tc>
                <a:tc>
                  <a:txBody>
                    <a:bodyPr/>
                    <a:lstStyle/>
                    <a:p>
                      <a:pPr algn="ctr"/>
                      <a:r>
                        <a:rPr lang="de-DE" dirty="0"/>
                        <a:t>Beschriftungsfeld</a:t>
                      </a:r>
                    </a:p>
                  </a:txBody>
                  <a:tcPr anchor="ctr"/>
                </a:tc>
                <a:extLst>
                  <a:ext uri="{0D108BD9-81ED-4DB2-BD59-A6C34878D82A}">
                    <a16:rowId xmlns:a16="http://schemas.microsoft.com/office/drawing/2014/main" val="896400908"/>
                  </a:ext>
                </a:extLst>
              </a:tr>
              <a:tr h="370840">
                <a:tc>
                  <a:txBody>
                    <a:bodyPr/>
                    <a:lstStyle/>
                    <a:p>
                      <a:pPr algn="ctr"/>
                      <a:r>
                        <a:rPr lang="de-DE" dirty="0"/>
                        <a:t>&lt;span&gt;</a:t>
                      </a:r>
                    </a:p>
                  </a:txBody>
                  <a:tcPr anchor="ctr"/>
                </a:tc>
                <a:tc>
                  <a:txBody>
                    <a:bodyPr/>
                    <a:lstStyle/>
                    <a:p>
                      <a:pPr algn="ctr"/>
                      <a:r>
                        <a:rPr lang="de-DE" dirty="0"/>
                        <a:t>Abschnitt; „Spanne“</a:t>
                      </a:r>
                    </a:p>
                  </a:txBody>
                  <a:tcPr anchor="ctr"/>
                </a:tc>
                <a:extLst>
                  <a:ext uri="{0D108BD9-81ED-4DB2-BD59-A6C34878D82A}">
                    <a16:rowId xmlns:a16="http://schemas.microsoft.com/office/drawing/2014/main" val="3516149381"/>
                  </a:ext>
                </a:extLst>
              </a:tr>
              <a:tr h="370840">
                <a:tc>
                  <a:txBody>
                    <a:bodyPr/>
                    <a:lstStyle/>
                    <a:p>
                      <a:pPr algn="ctr"/>
                      <a:r>
                        <a:rPr lang="de-DE" dirty="0"/>
                        <a:t>&lt;strong&gt;</a:t>
                      </a:r>
                    </a:p>
                  </a:txBody>
                  <a:tcPr anchor="ctr"/>
                </a:tc>
                <a:tc>
                  <a:txBody>
                    <a:bodyPr/>
                    <a:lstStyle/>
                    <a:p>
                      <a:pPr algn="ctr"/>
                      <a:r>
                        <a:rPr lang="de-DE" dirty="0"/>
                        <a:t>verstärkt geschrieben; ohne Styling wie „bold“</a:t>
                      </a:r>
                    </a:p>
                  </a:txBody>
                  <a:tcPr anchor="ctr"/>
                </a:tc>
                <a:extLst>
                  <a:ext uri="{0D108BD9-81ED-4DB2-BD59-A6C34878D82A}">
                    <a16:rowId xmlns:a16="http://schemas.microsoft.com/office/drawing/2014/main" val="2038461451"/>
                  </a:ext>
                </a:extLst>
              </a:tr>
              <a:tr h="370840">
                <a:tc>
                  <a:txBody>
                    <a:bodyPr/>
                    <a:lstStyle/>
                    <a:p>
                      <a:pPr algn="ctr"/>
                      <a:r>
                        <a:rPr lang="de-DE" dirty="0"/>
                        <a:t>&lt;textarea&gt;</a:t>
                      </a:r>
                    </a:p>
                  </a:txBody>
                  <a:tcPr anchor="ctr"/>
                </a:tc>
                <a:tc>
                  <a:txBody>
                    <a:bodyPr/>
                    <a:lstStyle/>
                    <a:p>
                      <a:pPr algn="ctr"/>
                      <a:r>
                        <a:rPr lang="de-DE" dirty="0"/>
                        <a:t>Texteingabefeld</a:t>
                      </a:r>
                    </a:p>
                  </a:txBody>
                  <a:tcPr anchor="ctr"/>
                </a:tc>
                <a:extLst>
                  <a:ext uri="{0D108BD9-81ED-4DB2-BD59-A6C34878D82A}">
                    <a16:rowId xmlns:a16="http://schemas.microsoft.com/office/drawing/2014/main" val="2156986100"/>
                  </a:ext>
                </a:extLst>
              </a:tr>
            </a:tbl>
          </a:graphicData>
        </a:graphic>
      </p:graphicFrame>
    </p:spTree>
    <p:extLst>
      <p:ext uri="{BB962C8B-B14F-4D97-AF65-F5344CB8AC3E}">
        <p14:creationId xmlns:p14="http://schemas.microsoft.com/office/powerpoint/2010/main" val="1551533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2842BC-7E10-420F-8973-3DD6B97BFB1A}"/>
              </a:ext>
            </a:extLst>
          </p:cNvPr>
          <p:cNvSpPr>
            <a:spLocks noGrp="1"/>
          </p:cNvSpPr>
          <p:nvPr>
            <p:ph type="title"/>
          </p:nvPr>
        </p:nvSpPr>
        <p:spPr/>
        <p:txBody>
          <a:bodyPr/>
          <a:lstStyle/>
          <a:p>
            <a:r>
              <a:rPr lang="de-DE" dirty="0"/>
              <a:t>Baseline</a:t>
            </a:r>
          </a:p>
        </p:txBody>
      </p:sp>
      <p:sp>
        <p:nvSpPr>
          <p:cNvPr id="3" name="Textplatzhalter 2">
            <a:extLst>
              <a:ext uri="{FF2B5EF4-FFF2-40B4-BE49-F238E27FC236}">
                <a16:creationId xmlns:a16="http://schemas.microsoft.com/office/drawing/2014/main" id="{6F0EDB4D-AA53-4D92-921F-C052017AA516}"/>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418598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E99B21-5524-45AC-841A-D11E0D401723}"/>
              </a:ext>
            </a:extLst>
          </p:cNvPr>
          <p:cNvSpPr>
            <a:spLocks noGrp="1"/>
          </p:cNvSpPr>
          <p:nvPr>
            <p:ph type="title"/>
          </p:nvPr>
        </p:nvSpPr>
        <p:spPr/>
        <p:txBody>
          <a:bodyPr/>
          <a:lstStyle/>
          <a:p>
            <a:r>
              <a:rPr lang="de-DE" dirty="0"/>
              <a:t>Ideen:</a:t>
            </a:r>
          </a:p>
        </p:txBody>
      </p:sp>
      <p:sp>
        <p:nvSpPr>
          <p:cNvPr id="3" name="Inhaltsplatzhalter 2">
            <a:extLst>
              <a:ext uri="{FF2B5EF4-FFF2-40B4-BE49-F238E27FC236}">
                <a16:creationId xmlns:a16="http://schemas.microsoft.com/office/drawing/2014/main" id="{C5FFB1D3-319E-46A7-8A58-5B1628559CE0}"/>
              </a:ext>
            </a:extLst>
          </p:cNvPr>
          <p:cNvSpPr>
            <a:spLocks noGrp="1"/>
          </p:cNvSpPr>
          <p:nvPr>
            <p:ph idx="1"/>
          </p:nvPr>
        </p:nvSpPr>
        <p:spPr/>
        <p:txBody>
          <a:bodyPr/>
          <a:lstStyle/>
          <a:p>
            <a:r>
              <a:rPr lang="de-DE" dirty="0">
                <a:hlinkClick r:id="rId2"/>
              </a:rPr>
              <a:t>http://bennettfeely.com/clippy/</a:t>
            </a:r>
            <a:r>
              <a:rPr lang="de-DE" dirty="0"/>
              <a:t> clip-</a:t>
            </a:r>
            <a:r>
              <a:rPr lang="de-DE" dirty="0" err="1"/>
              <a:t>path</a:t>
            </a:r>
            <a:endParaRPr lang="de-DE" dirty="0"/>
          </a:p>
          <a:p>
            <a:r>
              <a:rPr lang="de-DE">
                <a:hlinkClick r:id="rId3"/>
              </a:rPr>
              <a:t>http://www.spritecow.com/</a:t>
            </a:r>
            <a:endParaRPr lang="de-DE"/>
          </a:p>
          <a:p>
            <a:endParaRPr lang="de-DE" dirty="0"/>
          </a:p>
        </p:txBody>
      </p:sp>
    </p:spTree>
    <p:extLst>
      <p:ext uri="{BB962C8B-B14F-4D97-AF65-F5344CB8AC3E}">
        <p14:creationId xmlns:p14="http://schemas.microsoft.com/office/powerpoint/2010/main" val="1812964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59726-989F-4909-A4E5-39BA57E2820C}"/>
              </a:ext>
            </a:extLst>
          </p:cNvPr>
          <p:cNvSpPr>
            <a:spLocks noGrp="1"/>
          </p:cNvSpPr>
          <p:nvPr>
            <p:ph type="title"/>
          </p:nvPr>
        </p:nvSpPr>
        <p:spPr/>
        <p:txBody>
          <a:bodyPr/>
          <a:lstStyle/>
          <a:p>
            <a:r>
              <a:rPr lang="de-DE" dirty="0"/>
              <a:t>Baseline &amp; </a:t>
            </a:r>
            <a:r>
              <a:rPr lang="de-DE" dirty="0" err="1"/>
              <a:t>Dokemtenfluss</a:t>
            </a:r>
            <a:endParaRPr lang="de-DE" dirty="0"/>
          </a:p>
        </p:txBody>
      </p:sp>
      <p:sp>
        <p:nvSpPr>
          <p:cNvPr id="3" name="Inhaltsplatzhalter 2">
            <a:extLst>
              <a:ext uri="{FF2B5EF4-FFF2-40B4-BE49-F238E27FC236}">
                <a16:creationId xmlns:a16="http://schemas.microsoft.com/office/drawing/2014/main" id="{2502DFFB-0564-4608-99B7-37982D3B7559}"/>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262221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8613F0-B76F-4A49-8BEF-4B63CA8E0936}"/>
              </a:ext>
            </a:extLst>
          </p:cNvPr>
          <p:cNvSpPr>
            <a:spLocks noGrp="1"/>
          </p:cNvSpPr>
          <p:nvPr>
            <p:ph type="title"/>
          </p:nvPr>
        </p:nvSpPr>
        <p:spPr/>
        <p:txBody>
          <a:bodyPr/>
          <a:lstStyle/>
          <a:p>
            <a:r>
              <a:rPr lang="de-DE" dirty="0"/>
              <a:t>CSS UNITS</a:t>
            </a:r>
          </a:p>
        </p:txBody>
      </p:sp>
      <p:sp>
        <p:nvSpPr>
          <p:cNvPr id="4" name="Textplatzhalter 3">
            <a:extLst>
              <a:ext uri="{FF2B5EF4-FFF2-40B4-BE49-F238E27FC236}">
                <a16:creationId xmlns:a16="http://schemas.microsoft.com/office/drawing/2014/main" id="{48FFA162-FF8E-4D04-A89A-85F66B3C7123}"/>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08259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86A211-5692-43A1-95E9-0E33DEB16F67}"/>
              </a:ext>
            </a:extLst>
          </p:cNvPr>
          <p:cNvSpPr>
            <a:spLocks noGrp="1"/>
          </p:cNvSpPr>
          <p:nvPr>
            <p:ph type="title"/>
          </p:nvPr>
        </p:nvSpPr>
        <p:spPr/>
        <p:txBody>
          <a:bodyPr/>
          <a:lstStyle/>
          <a:p>
            <a:r>
              <a:rPr lang="de-DE" dirty="0"/>
              <a:t>Auflösungsgrößen (</a:t>
            </a:r>
            <a:r>
              <a:rPr lang="de-DE" i="1" dirty="0"/>
              <a:t>units</a:t>
            </a:r>
            <a:r>
              <a:rPr lang="de-DE" dirty="0"/>
              <a:t>)</a:t>
            </a:r>
          </a:p>
        </p:txBody>
      </p:sp>
      <p:sp>
        <p:nvSpPr>
          <p:cNvPr id="4" name="Foliennummernplatzhalter 3">
            <a:extLst>
              <a:ext uri="{FF2B5EF4-FFF2-40B4-BE49-F238E27FC236}">
                <a16:creationId xmlns:a16="http://schemas.microsoft.com/office/drawing/2014/main" id="{D73BA3FE-D16B-42F6-9124-56F606E40587}"/>
              </a:ext>
            </a:extLst>
          </p:cNvPr>
          <p:cNvSpPr>
            <a:spLocks noGrp="1"/>
          </p:cNvSpPr>
          <p:nvPr>
            <p:ph type="sldNum" sz="quarter" idx="12"/>
          </p:nvPr>
        </p:nvSpPr>
        <p:spPr/>
        <p:txBody>
          <a:bodyPr/>
          <a:lstStyle/>
          <a:p>
            <a:fld id="{62F8B784-6BE8-4121-A5DD-184BF916DF1B}" type="slidenum">
              <a:rPr lang="de-DE" smtClean="0"/>
              <a:t>32</a:t>
            </a:fld>
            <a:endParaRPr lang="de-DE" dirty="0"/>
          </a:p>
        </p:txBody>
      </p:sp>
      <p:graphicFrame>
        <p:nvGraphicFramePr>
          <p:cNvPr id="5" name="Tabelle 4">
            <a:extLst>
              <a:ext uri="{FF2B5EF4-FFF2-40B4-BE49-F238E27FC236}">
                <a16:creationId xmlns:a16="http://schemas.microsoft.com/office/drawing/2014/main" id="{7D2662F8-1094-499D-83FD-11DB013F2A18}"/>
              </a:ext>
            </a:extLst>
          </p:cNvPr>
          <p:cNvGraphicFramePr>
            <a:graphicFrameLocks noGrp="1"/>
          </p:cNvGraphicFramePr>
          <p:nvPr>
            <p:extLst/>
          </p:nvPr>
        </p:nvGraphicFramePr>
        <p:xfrm>
          <a:off x="838200" y="2682578"/>
          <a:ext cx="10515600" cy="229108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619372834"/>
                    </a:ext>
                  </a:extLst>
                </a:gridCol>
                <a:gridCol w="5257800">
                  <a:extLst>
                    <a:ext uri="{9D8B030D-6E8A-4147-A177-3AD203B41FA5}">
                      <a16:colId xmlns:a16="http://schemas.microsoft.com/office/drawing/2014/main" val="187264798"/>
                    </a:ext>
                  </a:extLst>
                </a:gridCol>
              </a:tblGrid>
              <a:tr h="370840">
                <a:tc>
                  <a:txBody>
                    <a:bodyPr/>
                    <a:lstStyle/>
                    <a:p>
                      <a:pPr algn="ctr"/>
                      <a:r>
                        <a:rPr lang="de-DE" i="0" dirty="0"/>
                        <a:t>Größe (</a:t>
                      </a:r>
                      <a:r>
                        <a:rPr lang="de-DE" i="1" dirty="0"/>
                        <a:t>unit</a:t>
                      </a:r>
                      <a:r>
                        <a:rPr lang="de-DE" i="0" dirty="0"/>
                        <a:t>)</a:t>
                      </a:r>
                      <a:endParaRPr lang="de-DE" i="1" dirty="0"/>
                    </a:p>
                  </a:txBody>
                  <a:tcPr anchor="ctr"/>
                </a:tc>
                <a:tc>
                  <a:txBody>
                    <a:bodyPr/>
                    <a:lstStyle/>
                    <a:p>
                      <a:pPr algn="ctr"/>
                      <a:r>
                        <a:rPr lang="de-DE" dirty="0"/>
                        <a:t>Beschreibung</a:t>
                      </a:r>
                    </a:p>
                  </a:txBody>
                  <a:tcPr anchor="ctr"/>
                </a:tc>
                <a:extLst>
                  <a:ext uri="{0D108BD9-81ED-4DB2-BD59-A6C34878D82A}">
                    <a16:rowId xmlns:a16="http://schemas.microsoft.com/office/drawing/2014/main" val="1858236935"/>
                  </a:ext>
                </a:extLst>
              </a:tr>
              <a:tr h="370840">
                <a:tc>
                  <a:txBody>
                    <a:bodyPr/>
                    <a:lstStyle/>
                    <a:p>
                      <a:pPr algn="ctr"/>
                      <a:r>
                        <a:rPr lang="de-DE" dirty="0"/>
                        <a:t>dpi</a:t>
                      </a:r>
                    </a:p>
                  </a:txBody>
                  <a:tcPr anchor="ctr"/>
                </a:tc>
                <a:tc>
                  <a:txBody>
                    <a:bodyPr/>
                    <a:lstStyle/>
                    <a:p>
                      <a:pPr algn="ctr"/>
                      <a:r>
                        <a:rPr lang="de-DE" i="1" dirty="0"/>
                        <a:t>dots per inch</a:t>
                      </a:r>
                    </a:p>
                    <a:p>
                      <a:pPr algn="ctr"/>
                      <a:r>
                        <a:rPr lang="de-DE" dirty="0"/>
                        <a:t>Bildschirme: 72dpi oder 96dpi*</a:t>
                      </a:r>
                    </a:p>
                  </a:txBody>
                  <a:tcPr anchor="ctr"/>
                </a:tc>
                <a:extLst>
                  <a:ext uri="{0D108BD9-81ED-4DB2-BD59-A6C34878D82A}">
                    <a16:rowId xmlns:a16="http://schemas.microsoft.com/office/drawing/2014/main" val="2192119314"/>
                  </a:ext>
                </a:extLst>
              </a:tr>
              <a:tr h="370840">
                <a:tc>
                  <a:txBody>
                    <a:bodyPr/>
                    <a:lstStyle/>
                    <a:p>
                      <a:pPr algn="ctr"/>
                      <a:r>
                        <a:rPr lang="de-DE" dirty="0"/>
                        <a:t>dppx</a:t>
                      </a:r>
                    </a:p>
                  </a:txBody>
                  <a:tcPr anchor="ctr"/>
                </a:tc>
                <a:tc>
                  <a:txBody>
                    <a:bodyPr/>
                    <a:lstStyle/>
                    <a:p>
                      <a:pPr algn="ctr"/>
                      <a:r>
                        <a:rPr lang="de-DE" i="1" dirty="0"/>
                        <a:t>dots per pixel</a:t>
                      </a:r>
                    </a:p>
                    <a:p>
                      <a:pPr algn="ctr"/>
                      <a:r>
                        <a:rPr lang="de-DE" dirty="0"/>
                        <a:t>1dppx entspricht 96dpi</a:t>
                      </a:r>
                    </a:p>
                  </a:txBody>
                  <a:tcPr anchor="ctr"/>
                </a:tc>
                <a:extLst>
                  <a:ext uri="{0D108BD9-81ED-4DB2-BD59-A6C34878D82A}">
                    <a16:rowId xmlns:a16="http://schemas.microsoft.com/office/drawing/2014/main" val="3965899804"/>
                  </a:ext>
                </a:extLst>
              </a:tr>
              <a:tr h="370840">
                <a:tc>
                  <a:txBody>
                    <a:bodyPr/>
                    <a:lstStyle/>
                    <a:p>
                      <a:pPr algn="ctr"/>
                      <a:r>
                        <a:rPr lang="de-DE" dirty="0"/>
                        <a:t>dpcm</a:t>
                      </a:r>
                    </a:p>
                  </a:txBody>
                  <a:tcPr anchor="ctr"/>
                </a:tc>
                <a:tc>
                  <a:txBody>
                    <a:bodyPr/>
                    <a:lstStyle/>
                    <a:p>
                      <a:pPr algn="ctr"/>
                      <a:r>
                        <a:rPr lang="de-DE" i="1" dirty="0"/>
                        <a:t>dots per centimeter</a:t>
                      </a:r>
                    </a:p>
                    <a:p>
                      <a:pPr algn="ctr"/>
                      <a:r>
                        <a:rPr lang="de-DE" dirty="0"/>
                        <a:t>1dpcm entspricht rund 2,54dpi</a:t>
                      </a:r>
                    </a:p>
                  </a:txBody>
                  <a:tcPr anchor="ctr"/>
                </a:tc>
                <a:extLst>
                  <a:ext uri="{0D108BD9-81ED-4DB2-BD59-A6C34878D82A}">
                    <a16:rowId xmlns:a16="http://schemas.microsoft.com/office/drawing/2014/main" val="142462021"/>
                  </a:ext>
                </a:extLst>
              </a:tr>
            </a:tbl>
          </a:graphicData>
        </a:graphic>
      </p:graphicFrame>
    </p:spTree>
    <p:extLst>
      <p:ext uri="{BB962C8B-B14F-4D97-AF65-F5344CB8AC3E}">
        <p14:creationId xmlns:p14="http://schemas.microsoft.com/office/powerpoint/2010/main" val="31292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13300D-92D1-467C-96E2-9B5A08854392}"/>
              </a:ext>
            </a:extLst>
          </p:cNvPr>
          <p:cNvSpPr>
            <a:spLocks noGrp="1"/>
          </p:cNvSpPr>
          <p:nvPr>
            <p:ph type="title"/>
          </p:nvPr>
        </p:nvSpPr>
        <p:spPr/>
        <p:txBody>
          <a:bodyPr/>
          <a:lstStyle/>
          <a:p>
            <a:r>
              <a:rPr lang="de-DE" dirty="0"/>
              <a:t>Gebräuchliche Einheiten (</a:t>
            </a:r>
            <a:r>
              <a:rPr lang="de-DE" i="1" dirty="0"/>
              <a:t>units</a:t>
            </a:r>
            <a:r>
              <a:rPr lang="de-DE" dirty="0"/>
              <a:t>)</a:t>
            </a:r>
          </a:p>
        </p:txBody>
      </p:sp>
      <p:graphicFrame>
        <p:nvGraphicFramePr>
          <p:cNvPr id="5" name="Inhaltsplatzhalter 4">
            <a:extLst>
              <a:ext uri="{FF2B5EF4-FFF2-40B4-BE49-F238E27FC236}">
                <a16:creationId xmlns:a16="http://schemas.microsoft.com/office/drawing/2014/main" id="{F1C49C70-FEB9-4966-AF7D-2C6DA89B2A8B}"/>
              </a:ext>
            </a:extLst>
          </p:cNvPr>
          <p:cNvGraphicFramePr>
            <a:graphicFrameLocks noGrp="1"/>
          </p:cNvGraphicFramePr>
          <p:nvPr>
            <p:ph idx="1"/>
            <p:extLst/>
          </p:nvPr>
        </p:nvGraphicFramePr>
        <p:xfrm>
          <a:off x="838200" y="2077873"/>
          <a:ext cx="10597055" cy="3818432"/>
        </p:xfrm>
        <a:graphic>
          <a:graphicData uri="http://schemas.openxmlformats.org/drawingml/2006/table">
            <a:tbl>
              <a:tblPr firstRow="1" bandRow="1">
                <a:tableStyleId>{21E4AEA4-8DFA-4A89-87EB-49C32662AFE0}</a:tableStyleId>
              </a:tblPr>
              <a:tblGrid>
                <a:gridCol w="2894199">
                  <a:extLst>
                    <a:ext uri="{9D8B030D-6E8A-4147-A177-3AD203B41FA5}">
                      <a16:colId xmlns:a16="http://schemas.microsoft.com/office/drawing/2014/main" val="1604954303"/>
                    </a:ext>
                  </a:extLst>
                </a:gridCol>
                <a:gridCol w="7702856">
                  <a:extLst>
                    <a:ext uri="{9D8B030D-6E8A-4147-A177-3AD203B41FA5}">
                      <a16:colId xmlns:a16="http://schemas.microsoft.com/office/drawing/2014/main" val="802978279"/>
                    </a:ext>
                  </a:extLst>
                </a:gridCol>
              </a:tblGrid>
              <a:tr h="582125">
                <a:tc>
                  <a:txBody>
                    <a:bodyPr/>
                    <a:lstStyle/>
                    <a:p>
                      <a:pPr algn="ctr"/>
                      <a:r>
                        <a:rPr lang="de-DE" sz="2000" dirty="0"/>
                        <a:t>Einheit</a:t>
                      </a:r>
                    </a:p>
                  </a:txBody>
                  <a:tcPr marT="108000" marB="108000" anchor="ctr"/>
                </a:tc>
                <a:tc>
                  <a:txBody>
                    <a:bodyPr/>
                    <a:lstStyle/>
                    <a:p>
                      <a:pPr algn="ctr"/>
                      <a:r>
                        <a:rPr lang="de-DE" sz="2000" dirty="0"/>
                        <a:t>Beschreibung</a:t>
                      </a:r>
                    </a:p>
                  </a:txBody>
                  <a:tcPr marT="108000" marB="108000" anchor="ctr"/>
                </a:tc>
                <a:extLst>
                  <a:ext uri="{0D108BD9-81ED-4DB2-BD59-A6C34878D82A}">
                    <a16:rowId xmlns:a16="http://schemas.microsoft.com/office/drawing/2014/main" val="1628554670"/>
                  </a:ext>
                </a:extLst>
              </a:tr>
              <a:tr h="582125">
                <a:tc>
                  <a:txBody>
                    <a:bodyPr/>
                    <a:lstStyle/>
                    <a:p>
                      <a:pPr algn="ctr"/>
                      <a:r>
                        <a:rPr lang="de-DE" sz="2000" dirty="0"/>
                        <a:t>px</a:t>
                      </a:r>
                    </a:p>
                  </a:txBody>
                  <a:tcPr marT="108000" marB="108000" anchor="ctr"/>
                </a:tc>
                <a:tc>
                  <a:txBody>
                    <a:bodyPr/>
                    <a:lstStyle/>
                    <a:p>
                      <a:pPr algn="ctr"/>
                      <a:r>
                        <a:rPr lang="de-DE" sz="2000" dirty="0"/>
                        <a:t>Pixel; 1 device-pixel (dot)*</a:t>
                      </a:r>
                    </a:p>
                  </a:txBody>
                  <a:tcPr marT="108000" marB="108000" anchor="ctr"/>
                </a:tc>
                <a:extLst>
                  <a:ext uri="{0D108BD9-81ED-4DB2-BD59-A6C34878D82A}">
                    <a16:rowId xmlns:a16="http://schemas.microsoft.com/office/drawing/2014/main" val="204275969"/>
                  </a:ext>
                </a:extLst>
              </a:tr>
              <a:tr h="907807">
                <a:tc>
                  <a:txBody>
                    <a:bodyPr/>
                    <a:lstStyle/>
                    <a:p>
                      <a:pPr algn="ctr"/>
                      <a:r>
                        <a:rPr lang="de-DE" sz="2000" dirty="0"/>
                        <a:t>em</a:t>
                      </a:r>
                    </a:p>
                  </a:txBody>
                  <a:tcPr marT="108000" marB="108000" anchor="ctr"/>
                </a:tc>
                <a:tc>
                  <a:txBody>
                    <a:bodyPr/>
                    <a:lstStyle/>
                    <a:p>
                      <a:pPr algn="ctr"/>
                      <a:r>
                        <a:rPr lang="de-DE" sz="2000" dirty="0"/>
                        <a:t>Relativ zur Schriftart des Elements, in dem diese Angabe verwendet wird**</a:t>
                      </a:r>
                    </a:p>
                  </a:txBody>
                  <a:tcPr marT="108000" marB="108000" anchor="ctr"/>
                </a:tc>
                <a:extLst>
                  <a:ext uri="{0D108BD9-81ED-4DB2-BD59-A6C34878D82A}">
                    <a16:rowId xmlns:a16="http://schemas.microsoft.com/office/drawing/2014/main" val="1628717648"/>
                  </a:ext>
                </a:extLst>
              </a:tr>
              <a:tr h="582125">
                <a:tc>
                  <a:txBody>
                    <a:bodyPr/>
                    <a:lstStyle/>
                    <a:p>
                      <a:pPr algn="ctr"/>
                      <a:r>
                        <a:rPr lang="de-DE" sz="2000" dirty="0"/>
                        <a:t>rem</a:t>
                      </a:r>
                    </a:p>
                  </a:txBody>
                  <a:tcPr marT="108000" marB="108000" anchor="ctr"/>
                </a:tc>
                <a:tc>
                  <a:txBody>
                    <a:bodyPr/>
                    <a:lstStyle/>
                    <a:p>
                      <a:pPr algn="ctr"/>
                      <a:r>
                        <a:rPr lang="de-DE" sz="2000" dirty="0"/>
                        <a:t>Relativ zur Schriftart des root-Elements</a:t>
                      </a:r>
                    </a:p>
                  </a:txBody>
                  <a:tcPr marT="108000" marB="108000" anchor="ctr"/>
                </a:tc>
                <a:extLst>
                  <a:ext uri="{0D108BD9-81ED-4DB2-BD59-A6C34878D82A}">
                    <a16:rowId xmlns:a16="http://schemas.microsoft.com/office/drawing/2014/main" val="2040604482"/>
                  </a:ext>
                </a:extLst>
              </a:tr>
              <a:tr h="582125">
                <a:tc>
                  <a:txBody>
                    <a:bodyPr/>
                    <a:lstStyle/>
                    <a:p>
                      <a:pPr algn="ctr"/>
                      <a:r>
                        <a:rPr lang="de-DE" sz="2000" dirty="0"/>
                        <a:t>vh, vw</a:t>
                      </a:r>
                    </a:p>
                  </a:txBody>
                  <a:tcPr marT="108000" marB="108000" anchor="ctr"/>
                </a:tc>
                <a:tc>
                  <a:txBody>
                    <a:bodyPr/>
                    <a:lstStyle/>
                    <a:p>
                      <a:pPr algn="ctr"/>
                      <a:r>
                        <a:rPr lang="de-DE" sz="2000" dirty="0"/>
                        <a:t>Relativ zur Größe des Viewports (Browser-Window-Größe)</a:t>
                      </a:r>
                    </a:p>
                  </a:txBody>
                  <a:tcPr marT="108000" marB="108000" anchor="ctr"/>
                </a:tc>
                <a:extLst>
                  <a:ext uri="{0D108BD9-81ED-4DB2-BD59-A6C34878D82A}">
                    <a16:rowId xmlns:a16="http://schemas.microsoft.com/office/drawing/2014/main" val="3672537043"/>
                  </a:ext>
                </a:extLst>
              </a:tr>
              <a:tr h="582125">
                <a:tc>
                  <a:txBody>
                    <a:bodyPr/>
                    <a:lstStyle/>
                    <a:p>
                      <a:pPr algn="ctr"/>
                      <a:r>
                        <a:rPr lang="de-DE" sz="2000" dirty="0"/>
                        <a:t>%</a:t>
                      </a:r>
                    </a:p>
                  </a:txBody>
                  <a:tcPr marT="108000" marB="108000" anchor="ctr"/>
                </a:tc>
                <a:tc>
                  <a:txBody>
                    <a:bodyPr/>
                    <a:lstStyle/>
                    <a:p>
                      <a:pPr algn="ctr"/>
                      <a:r>
                        <a:rPr lang="de-DE" sz="2000" dirty="0"/>
                        <a:t>Prozentangabe (meistens bezogen auf die Größe des </a:t>
                      </a:r>
                      <a:r>
                        <a:rPr lang="de-DE" sz="2000" i="1" dirty="0"/>
                        <a:t>parent</a:t>
                      </a:r>
                      <a:r>
                        <a:rPr lang="de-DE" sz="2000" dirty="0"/>
                        <a:t>)</a:t>
                      </a:r>
                    </a:p>
                  </a:txBody>
                  <a:tcPr marT="108000" marB="108000" anchor="ctr"/>
                </a:tc>
                <a:extLst>
                  <a:ext uri="{0D108BD9-81ED-4DB2-BD59-A6C34878D82A}">
                    <a16:rowId xmlns:a16="http://schemas.microsoft.com/office/drawing/2014/main" val="2070198749"/>
                  </a:ext>
                </a:extLst>
              </a:tr>
            </a:tbl>
          </a:graphicData>
        </a:graphic>
      </p:graphicFrame>
      <p:sp>
        <p:nvSpPr>
          <p:cNvPr id="4" name="Foliennummernplatzhalter 3">
            <a:extLst>
              <a:ext uri="{FF2B5EF4-FFF2-40B4-BE49-F238E27FC236}">
                <a16:creationId xmlns:a16="http://schemas.microsoft.com/office/drawing/2014/main" id="{1BD9D1C8-3B63-48A4-87C9-FF6E20690752}"/>
              </a:ext>
            </a:extLst>
          </p:cNvPr>
          <p:cNvSpPr>
            <a:spLocks noGrp="1"/>
          </p:cNvSpPr>
          <p:nvPr>
            <p:ph type="sldNum" sz="quarter" idx="12"/>
          </p:nvPr>
        </p:nvSpPr>
        <p:spPr/>
        <p:txBody>
          <a:bodyPr/>
          <a:lstStyle/>
          <a:p>
            <a:fld id="{62F8B784-6BE8-4121-A5DD-184BF916DF1B}" type="slidenum">
              <a:rPr lang="de-DE" smtClean="0"/>
              <a:t>33</a:t>
            </a:fld>
            <a:endParaRPr lang="de-DE" dirty="0"/>
          </a:p>
        </p:txBody>
      </p:sp>
    </p:spTree>
    <p:extLst>
      <p:ext uri="{BB962C8B-B14F-4D97-AF65-F5344CB8AC3E}">
        <p14:creationId xmlns:p14="http://schemas.microsoft.com/office/powerpoint/2010/main" val="202648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99CF16-6121-4CD3-813A-E19E09C346A0}"/>
              </a:ext>
            </a:extLst>
          </p:cNvPr>
          <p:cNvSpPr>
            <a:spLocks noGrp="1"/>
          </p:cNvSpPr>
          <p:nvPr>
            <p:ph type="title"/>
          </p:nvPr>
        </p:nvSpPr>
        <p:spPr/>
        <p:txBody>
          <a:bodyPr/>
          <a:lstStyle/>
          <a:p>
            <a:r>
              <a:rPr lang="de-DE" dirty="0"/>
              <a:t>Größenangaben für Responsive Design</a:t>
            </a:r>
          </a:p>
        </p:txBody>
      </p:sp>
      <p:sp>
        <p:nvSpPr>
          <p:cNvPr id="3" name="Inhaltsplatzhalter 2">
            <a:extLst>
              <a:ext uri="{FF2B5EF4-FFF2-40B4-BE49-F238E27FC236}">
                <a16:creationId xmlns:a16="http://schemas.microsoft.com/office/drawing/2014/main" id="{6B8CEF2C-92FB-4C49-869D-31CE7D186AF8}"/>
              </a:ext>
            </a:extLst>
          </p:cNvPr>
          <p:cNvSpPr>
            <a:spLocks noGrp="1"/>
          </p:cNvSpPr>
          <p:nvPr>
            <p:ph idx="1"/>
          </p:nvPr>
        </p:nvSpPr>
        <p:spPr>
          <a:xfrm>
            <a:off x="838200" y="1825625"/>
            <a:ext cx="10515600" cy="4351338"/>
          </a:xfrm>
        </p:spPr>
        <p:txBody>
          <a:bodyPr lIns="288000" tIns="144000"/>
          <a:lstStyle/>
          <a:p>
            <a:pPr>
              <a:lnSpc>
                <a:spcPct val="150000"/>
              </a:lnSpc>
            </a:pPr>
            <a:r>
              <a:rPr lang="de-DE" dirty="0"/>
              <a:t>em, rem</a:t>
            </a:r>
          </a:p>
          <a:p>
            <a:pPr>
              <a:lnSpc>
                <a:spcPct val="150000"/>
              </a:lnSpc>
            </a:pPr>
            <a:r>
              <a:rPr lang="de-DE" dirty="0"/>
              <a:t>%</a:t>
            </a:r>
          </a:p>
          <a:p>
            <a:pPr>
              <a:lnSpc>
                <a:spcPct val="150000"/>
              </a:lnSpc>
            </a:pPr>
            <a:r>
              <a:rPr lang="de-DE" dirty="0"/>
              <a:t>vw, vh</a:t>
            </a:r>
          </a:p>
          <a:p>
            <a:pPr>
              <a:lnSpc>
                <a:spcPct val="150000"/>
              </a:lnSpc>
            </a:pPr>
            <a:r>
              <a:rPr lang="de-DE" dirty="0"/>
              <a:t>Schrift in </a:t>
            </a:r>
            <a:r>
              <a:rPr lang="de-DE" b="1" dirty="0"/>
              <a:t>em</a:t>
            </a:r>
            <a:r>
              <a:rPr lang="de-DE" dirty="0"/>
              <a:t> angeben*</a:t>
            </a:r>
          </a:p>
          <a:p>
            <a:pPr>
              <a:lnSpc>
                <a:spcPct val="150000"/>
              </a:lnSpc>
            </a:pPr>
            <a:r>
              <a:rPr lang="de-DE" dirty="0">
                <a:latin typeface="Engravers MT" panose="02090707080505020304" pitchFamily="18" charset="0"/>
              </a:rPr>
              <a:t>Schriftgröße </a:t>
            </a:r>
            <a:r>
              <a:rPr lang="de-DE" dirty="0">
                <a:latin typeface="Freestyle Script" panose="030804020302050B0404" pitchFamily="66" charset="0"/>
              </a:rPr>
              <a:t>auch</a:t>
            </a:r>
            <a:r>
              <a:rPr lang="de-DE" dirty="0"/>
              <a:t> </a:t>
            </a:r>
            <a:r>
              <a:rPr lang="de-DE" dirty="0">
                <a:latin typeface="Bernard MT Condensed" panose="02050806060905020404" pitchFamily="18" charset="0"/>
              </a:rPr>
              <a:t>abhängig</a:t>
            </a:r>
            <a:r>
              <a:rPr lang="de-DE" dirty="0"/>
              <a:t> </a:t>
            </a:r>
            <a:r>
              <a:rPr lang="de-DE" dirty="0">
                <a:latin typeface="Parchment" panose="03040602040708040804" pitchFamily="66" charset="0"/>
              </a:rPr>
              <a:t>von</a:t>
            </a:r>
            <a:r>
              <a:rPr lang="de-DE" dirty="0"/>
              <a:t> </a:t>
            </a:r>
            <a:r>
              <a:rPr lang="de-DE" dirty="0">
                <a:latin typeface="Bradley Hand ITC" panose="03070402050302030203" pitchFamily="66" charset="0"/>
              </a:rPr>
              <a:t>Schriftart</a:t>
            </a:r>
          </a:p>
        </p:txBody>
      </p:sp>
      <p:sp>
        <p:nvSpPr>
          <p:cNvPr id="4" name="Foliennummernplatzhalter 3">
            <a:extLst>
              <a:ext uri="{FF2B5EF4-FFF2-40B4-BE49-F238E27FC236}">
                <a16:creationId xmlns:a16="http://schemas.microsoft.com/office/drawing/2014/main" id="{85187B25-4484-496D-8DFA-9C07AFE07459}"/>
              </a:ext>
            </a:extLst>
          </p:cNvPr>
          <p:cNvSpPr>
            <a:spLocks noGrp="1"/>
          </p:cNvSpPr>
          <p:nvPr>
            <p:ph type="sldNum" sz="quarter" idx="12"/>
          </p:nvPr>
        </p:nvSpPr>
        <p:spPr/>
        <p:txBody>
          <a:bodyPr/>
          <a:lstStyle/>
          <a:p>
            <a:fld id="{62F8B784-6BE8-4121-A5DD-184BF916DF1B}" type="slidenum">
              <a:rPr lang="de-DE" smtClean="0"/>
              <a:t>34</a:t>
            </a:fld>
            <a:endParaRPr lang="de-DE" dirty="0"/>
          </a:p>
        </p:txBody>
      </p:sp>
      <p:sp>
        <p:nvSpPr>
          <p:cNvPr id="5" name="Geschweifte Klammer rechts 4">
            <a:extLst>
              <a:ext uri="{FF2B5EF4-FFF2-40B4-BE49-F238E27FC236}">
                <a16:creationId xmlns:a16="http://schemas.microsoft.com/office/drawing/2014/main" id="{5EACCDAC-AD64-42F1-ACCA-2E154F03986A}"/>
              </a:ext>
            </a:extLst>
          </p:cNvPr>
          <p:cNvSpPr/>
          <p:nvPr/>
        </p:nvSpPr>
        <p:spPr>
          <a:xfrm rot="5400000">
            <a:off x="4986303" y="1994553"/>
            <a:ext cx="559037" cy="7805783"/>
          </a:xfrm>
          <a:prstGeom prst="rightBrace">
            <a:avLst/>
          </a:prstGeom>
          <a:ln w="38100">
            <a:solidFill>
              <a:srgbClr val="EE8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solidFill>
                <a:srgbClr val="EE8033"/>
              </a:solidFill>
            </a:endParaRPr>
          </a:p>
        </p:txBody>
      </p:sp>
      <p:sp>
        <p:nvSpPr>
          <p:cNvPr id="6" name="Textfeld 5">
            <a:extLst>
              <a:ext uri="{FF2B5EF4-FFF2-40B4-BE49-F238E27FC236}">
                <a16:creationId xmlns:a16="http://schemas.microsoft.com/office/drawing/2014/main" id="{97E3693E-FF50-4EC0-B507-BFF22E693E3C}"/>
              </a:ext>
            </a:extLst>
          </p:cNvPr>
          <p:cNvSpPr txBox="1"/>
          <p:nvPr/>
        </p:nvSpPr>
        <p:spPr>
          <a:xfrm>
            <a:off x="3592197" y="6288719"/>
            <a:ext cx="3347246" cy="461665"/>
          </a:xfrm>
          <a:prstGeom prst="rect">
            <a:avLst/>
          </a:prstGeom>
          <a:noFill/>
        </p:spPr>
        <p:txBody>
          <a:bodyPr wrap="square" rtlCol="0">
            <a:spAutoFit/>
          </a:bodyPr>
          <a:lstStyle/>
          <a:p>
            <a:r>
              <a:rPr lang="de-DE" sz="2400" dirty="0">
                <a:solidFill>
                  <a:srgbClr val="EE8033"/>
                </a:solidFill>
              </a:rPr>
              <a:t>alles gleicher Schriftgrad!</a:t>
            </a:r>
          </a:p>
        </p:txBody>
      </p:sp>
      <p:sp>
        <p:nvSpPr>
          <p:cNvPr id="8" name="Legende: Linie 7">
            <a:extLst>
              <a:ext uri="{FF2B5EF4-FFF2-40B4-BE49-F238E27FC236}">
                <a16:creationId xmlns:a16="http://schemas.microsoft.com/office/drawing/2014/main" id="{474E223D-FCBD-4E32-B419-1FC03AB0CA64}"/>
              </a:ext>
            </a:extLst>
          </p:cNvPr>
          <p:cNvSpPr/>
          <p:nvPr/>
        </p:nvSpPr>
        <p:spPr>
          <a:xfrm>
            <a:off x="9168713" y="3188044"/>
            <a:ext cx="2743200" cy="726753"/>
          </a:xfrm>
          <a:prstGeom prst="borderCallout1">
            <a:avLst>
              <a:gd name="adj1" fmla="val 61257"/>
              <a:gd name="adj2" fmla="val -225"/>
              <a:gd name="adj3" fmla="val 255323"/>
              <a:gd name="adj4" fmla="val -75270"/>
            </a:avLst>
          </a:prstGeom>
          <a:noFill/>
          <a:ln w="38100">
            <a:solidFill>
              <a:srgbClr val="2C4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i="1" dirty="0">
                <a:solidFill>
                  <a:srgbClr val="2C497A"/>
                </a:solidFill>
              </a:rPr>
              <a:t>font-weight</a:t>
            </a:r>
            <a:r>
              <a:rPr lang="de-DE" sz="2400" dirty="0">
                <a:solidFill>
                  <a:srgbClr val="2C497A"/>
                </a:solidFill>
              </a:rPr>
              <a:t> gleich!</a:t>
            </a:r>
          </a:p>
        </p:txBody>
      </p:sp>
      <p:cxnSp>
        <p:nvCxnSpPr>
          <p:cNvPr id="10" name="Gerader Verbinder 9">
            <a:extLst>
              <a:ext uri="{FF2B5EF4-FFF2-40B4-BE49-F238E27FC236}">
                <a16:creationId xmlns:a16="http://schemas.microsoft.com/office/drawing/2014/main" id="{3182A143-CDB4-4956-B0A6-B8472B59046F}"/>
              </a:ext>
            </a:extLst>
          </p:cNvPr>
          <p:cNvCxnSpPr>
            <a:cxnSpLocks/>
          </p:cNvCxnSpPr>
          <p:nvPr/>
        </p:nvCxnSpPr>
        <p:spPr>
          <a:xfrm flipV="1">
            <a:off x="8414951" y="3669957"/>
            <a:ext cx="753762" cy="1396314"/>
          </a:xfrm>
          <a:prstGeom prst="line">
            <a:avLst/>
          </a:prstGeom>
          <a:ln w="38100">
            <a:solidFill>
              <a:srgbClr val="2C49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2365A2B7-B240-49EB-B309-C65AA82DB5CF}"/>
              </a:ext>
            </a:extLst>
          </p:cNvPr>
          <p:cNvCxnSpPr>
            <a:cxnSpLocks/>
          </p:cNvCxnSpPr>
          <p:nvPr/>
        </p:nvCxnSpPr>
        <p:spPr>
          <a:xfrm flipH="1">
            <a:off x="5241106" y="3599270"/>
            <a:ext cx="3927607" cy="1446609"/>
          </a:xfrm>
          <a:prstGeom prst="line">
            <a:avLst/>
          </a:prstGeom>
          <a:ln w="38100">
            <a:solidFill>
              <a:srgbClr val="2C49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45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EE4B0-D53D-4273-8564-196995E1E016}"/>
              </a:ext>
            </a:extLst>
          </p:cNvPr>
          <p:cNvSpPr>
            <a:spLocks noGrp="1"/>
          </p:cNvSpPr>
          <p:nvPr>
            <p:ph type="title"/>
          </p:nvPr>
        </p:nvSpPr>
        <p:spPr/>
        <p:txBody>
          <a:bodyPr/>
          <a:lstStyle/>
          <a:p>
            <a:r>
              <a:rPr lang="de-DE" dirty="0"/>
              <a:t>CSS UNITS - LINKS</a:t>
            </a:r>
          </a:p>
        </p:txBody>
      </p:sp>
      <p:sp>
        <p:nvSpPr>
          <p:cNvPr id="3" name="Inhaltsplatzhalter 2">
            <a:extLst>
              <a:ext uri="{FF2B5EF4-FFF2-40B4-BE49-F238E27FC236}">
                <a16:creationId xmlns:a16="http://schemas.microsoft.com/office/drawing/2014/main" id="{9C81EAFA-6AB9-4228-83E9-18F9880AD216}"/>
              </a:ext>
            </a:extLst>
          </p:cNvPr>
          <p:cNvSpPr>
            <a:spLocks noGrp="1"/>
          </p:cNvSpPr>
          <p:nvPr>
            <p:ph idx="1"/>
          </p:nvPr>
        </p:nvSpPr>
        <p:spPr/>
        <p:txBody>
          <a:bodyPr/>
          <a:lstStyle/>
          <a:p>
            <a:r>
              <a:rPr lang="de-DE" dirty="0" err="1"/>
              <a:t>Ref</a:t>
            </a:r>
            <a:endParaRPr lang="de-DE" dirty="0"/>
          </a:p>
          <a:p>
            <a:pPr lvl="1"/>
            <a:r>
              <a:rPr lang="de-DE" dirty="0">
                <a:hlinkClick r:id="rId2"/>
              </a:rPr>
              <a:t>https://www.w3schools.com/cssref/css_units.asp</a:t>
            </a:r>
            <a:endParaRPr lang="de-DE" dirty="0"/>
          </a:p>
        </p:txBody>
      </p:sp>
    </p:spTree>
    <p:extLst>
      <p:ext uri="{BB962C8B-B14F-4D97-AF65-F5344CB8AC3E}">
        <p14:creationId xmlns:p14="http://schemas.microsoft.com/office/powerpoint/2010/main" val="3593346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7B10EB-993F-4999-83EF-913F2218F883}"/>
              </a:ext>
            </a:extLst>
          </p:cNvPr>
          <p:cNvSpPr>
            <a:spLocks noGrp="1"/>
          </p:cNvSpPr>
          <p:nvPr>
            <p:ph type="title"/>
          </p:nvPr>
        </p:nvSpPr>
        <p:spPr/>
        <p:txBody>
          <a:bodyPr/>
          <a:lstStyle/>
          <a:p>
            <a:r>
              <a:rPr lang="de-DE" dirty="0"/>
              <a:t>CSS Units - Übung</a:t>
            </a:r>
          </a:p>
        </p:txBody>
      </p:sp>
      <p:sp>
        <p:nvSpPr>
          <p:cNvPr id="3" name="Inhaltsplatzhalter 2">
            <a:extLst>
              <a:ext uri="{FF2B5EF4-FFF2-40B4-BE49-F238E27FC236}">
                <a16:creationId xmlns:a16="http://schemas.microsoft.com/office/drawing/2014/main" id="{3DC7CD07-A244-4C12-B044-C3E1E1598056}"/>
              </a:ext>
            </a:extLst>
          </p:cNvPr>
          <p:cNvSpPr>
            <a:spLocks noGrp="1"/>
          </p:cNvSpPr>
          <p:nvPr>
            <p:ph idx="1"/>
          </p:nvPr>
        </p:nvSpPr>
        <p:spPr/>
        <p:txBody>
          <a:bodyPr/>
          <a:lstStyle/>
          <a:p>
            <a:r>
              <a:rPr lang="de-DE" dirty="0"/>
              <a:t>Vorlage </a:t>
            </a:r>
            <a:r>
              <a:rPr lang="de-DE" dirty="0" err="1"/>
              <a:t>EmPercentVwPx</a:t>
            </a:r>
            <a:endParaRPr lang="de-DE" dirty="0"/>
          </a:p>
        </p:txBody>
      </p:sp>
      <p:sp>
        <p:nvSpPr>
          <p:cNvPr id="4" name="Foliennummernplatzhalter 3">
            <a:extLst>
              <a:ext uri="{FF2B5EF4-FFF2-40B4-BE49-F238E27FC236}">
                <a16:creationId xmlns:a16="http://schemas.microsoft.com/office/drawing/2014/main" id="{35224DD4-8A47-4CE6-8CBD-425F2EAFDACB}"/>
              </a:ext>
            </a:extLst>
          </p:cNvPr>
          <p:cNvSpPr>
            <a:spLocks noGrp="1"/>
          </p:cNvSpPr>
          <p:nvPr>
            <p:ph type="sldNum" sz="quarter" idx="12"/>
          </p:nvPr>
        </p:nvSpPr>
        <p:spPr/>
        <p:txBody>
          <a:bodyPr/>
          <a:lstStyle/>
          <a:p>
            <a:fld id="{62F8B784-6BE8-4121-A5DD-184BF916DF1B}" type="slidenum">
              <a:rPr lang="de-DE" smtClean="0"/>
              <a:t>36</a:t>
            </a:fld>
            <a:endParaRPr lang="de-DE" dirty="0"/>
          </a:p>
        </p:txBody>
      </p:sp>
    </p:spTree>
    <p:extLst>
      <p:ext uri="{BB962C8B-B14F-4D97-AF65-F5344CB8AC3E}">
        <p14:creationId xmlns:p14="http://schemas.microsoft.com/office/powerpoint/2010/main" val="263997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3A2A8B-A42D-4B68-8772-BC53B076F951}"/>
              </a:ext>
            </a:extLst>
          </p:cNvPr>
          <p:cNvSpPr>
            <a:spLocks noGrp="1"/>
          </p:cNvSpPr>
          <p:nvPr>
            <p:ph type="title"/>
          </p:nvPr>
        </p:nvSpPr>
        <p:spPr/>
        <p:txBody>
          <a:bodyPr/>
          <a:lstStyle/>
          <a:p>
            <a:r>
              <a:rPr lang="de-DE" dirty="0"/>
              <a:t>CSS BOX MODEL</a:t>
            </a:r>
          </a:p>
        </p:txBody>
      </p:sp>
      <p:sp>
        <p:nvSpPr>
          <p:cNvPr id="3" name="Textplatzhalter 2">
            <a:extLst>
              <a:ext uri="{FF2B5EF4-FFF2-40B4-BE49-F238E27FC236}">
                <a16:creationId xmlns:a16="http://schemas.microsoft.com/office/drawing/2014/main" id="{2B924B6A-7B81-4475-8A1F-02A1CB7D6F90}"/>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570606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B02CB5-E04B-4D6E-BBF8-216982ED08DE}"/>
              </a:ext>
            </a:extLst>
          </p:cNvPr>
          <p:cNvSpPr>
            <a:spLocks noGrp="1"/>
          </p:cNvSpPr>
          <p:nvPr>
            <p:ph type="title"/>
          </p:nvPr>
        </p:nvSpPr>
        <p:spPr/>
        <p:txBody>
          <a:bodyPr/>
          <a:lstStyle/>
          <a:p>
            <a:r>
              <a:rPr lang="de-DE" dirty="0"/>
              <a:t>Box-Modell</a:t>
            </a:r>
          </a:p>
        </p:txBody>
      </p:sp>
      <p:sp>
        <p:nvSpPr>
          <p:cNvPr id="9" name="Rechteck 8">
            <a:extLst>
              <a:ext uri="{FF2B5EF4-FFF2-40B4-BE49-F238E27FC236}">
                <a16:creationId xmlns:a16="http://schemas.microsoft.com/office/drawing/2014/main" id="{7949302F-17A5-4E4A-ABAE-B21A7AE9D485}"/>
              </a:ext>
            </a:extLst>
          </p:cNvPr>
          <p:cNvSpPr/>
          <p:nvPr/>
        </p:nvSpPr>
        <p:spPr>
          <a:xfrm>
            <a:off x="1657350" y="1771650"/>
            <a:ext cx="8591550" cy="4105275"/>
          </a:xfrm>
          <a:prstGeom prst="rect">
            <a:avLst/>
          </a:prstGeom>
          <a:solidFill>
            <a:schemeClr val="accent1">
              <a:lumMod val="20000"/>
              <a:lumOff val="80000"/>
            </a:schemeClr>
          </a:solidFill>
          <a:ln w="19050">
            <a:solidFill>
              <a:srgbClr val="2D4A7A"/>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288000" rtlCol="0" anchor="t"/>
          <a:lstStyle/>
          <a:p>
            <a:pPr algn="ctr"/>
            <a:r>
              <a:rPr lang="de-DE" b="1" dirty="0">
                <a:solidFill>
                  <a:srgbClr val="2D4A7A"/>
                </a:solidFill>
              </a:rPr>
              <a:t>Margin</a:t>
            </a:r>
          </a:p>
        </p:txBody>
      </p:sp>
      <p:sp>
        <p:nvSpPr>
          <p:cNvPr id="4" name="Foliennummernplatzhalter 3">
            <a:extLst>
              <a:ext uri="{FF2B5EF4-FFF2-40B4-BE49-F238E27FC236}">
                <a16:creationId xmlns:a16="http://schemas.microsoft.com/office/drawing/2014/main" id="{6E9E8075-B014-4040-8E92-22D74F0FED37}"/>
              </a:ext>
            </a:extLst>
          </p:cNvPr>
          <p:cNvSpPr>
            <a:spLocks noGrp="1"/>
          </p:cNvSpPr>
          <p:nvPr>
            <p:ph type="sldNum" sz="quarter" idx="12"/>
          </p:nvPr>
        </p:nvSpPr>
        <p:spPr/>
        <p:txBody>
          <a:bodyPr/>
          <a:lstStyle/>
          <a:p>
            <a:fld id="{62F8B784-6BE8-4121-A5DD-184BF916DF1B}" type="slidenum">
              <a:rPr lang="de-DE" smtClean="0"/>
              <a:t>38</a:t>
            </a:fld>
            <a:endParaRPr lang="de-DE" dirty="0"/>
          </a:p>
        </p:txBody>
      </p:sp>
      <p:sp>
        <p:nvSpPr>
          <p:cNvPr id="8" name="Rechteck 7">
            <a:extLst>
              <a:ext uri="{FF2B5EF4-FFF2-40B4-BE49-F238E27FC236}">
                <a16:creationId xmlns:a16="http://schemas.microsoft.com/office/drawing/2014/main" id="{F25FDE77-9397-4515-8167-161BA38AE3FF}"/>
              </a:ext>
            </a:extLst>
          </p:cNvPr>
          <p:cNvSpPr/>
          <p:nvPr/>
        </p:nvSpPr>
        <p:spPr>
          <a:xfrm>
            <a:off x="2724150" y="2705878"/>
            <a:ext cx="6429375" cy="2361422"/>
          </a:xfrm>
          <a:prstGeom prst="rect">
            <a:avLst/>
          </a:prstGeom>
          <a:solidFill>
            <a:srgbClr val="D4D3D3"/>
          </a:solidFill>
          <a:ln w="127000">
            <a:noFill/>
          </a:ln>
        </p:spPr>
        <p:style>
          <a:lnRef idx="2">
            <a:schemeClr val="accent1">
              <a:shade val="50000"/>
            </a:schemeClr>
          </a:lnRef>
          <a:fillRef idx="1">
            <a:schemeClr val="accent1"/>
          </a:fillRef>
          <a:effectRef idx="0">
            <a:schemeClr val="accent1"/>
          </a:effectRef>
          <a:fontRef idx="minor">
            <a:schemeClr val="lt1"/>
          </a:fontRef>
        </p:style>
        <p:txBody>
          <a:bodyPr tIns="216000" rtlCol="0" anchor="t"/>
          <a:lstStyle/>
          <a:p>
            <a:pPr algn="ctr"/>
            <a:r>
              <a:rPr lang="de-DE" b="1" dirty="0">
                <a:solidFill>
                  <a:srgbClr val="2D4A7A"/>
                </a:solidFill>
              </a:rPr>
              <a:t>Padding</a:t>
            </a:r>
          </a:p>
        </p:txBody>
      </p:sp>
      <p:sp>
        <p:nvSpPr>
          <p:cNvPr id="7" name="Rechteck 6">
            <a:extLst>
              <a:ext uri="{FF2B5EF4-FFF2-40B4-BE49-F238E27FC236}">
                <a16:creationId xmlns:a16="http://schemas.microsoft.com/office/drawing/2014/main" id="{9E0A69DD-BF0F-4C4E-AC8F-A6EE12152ED7}"/>
              </a:ext>
            </a:extLst>
          </p:cNvPr>
          <p:cNvSpPr/>
          <p:nvPr/>
        </p:nvSpPr>
        <p:spPr>
          <a:xfrm>
            <a:off x="3793088" y="3385748"/>
            <a:ext cx="4320074" cy="877078"/>
          </a:xfrm>
          <a:prstGeom prst="rect">
            <a:avLst/>
          </a:prstGeom>
          <a:solidFill>
            <a:srgbClr val="2D4A7A"/>
          </a:solidFill>
          <a:ln w="190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6000" b="1" dirty="0"/>
              <a:t>Inhalt</a:t>
            </a:r>
          </a:p>
        </p:txBody>
      </p:sp>
      <p:sp>
        <p:nvSpPr>
          <p:cNvPr id="10" name="Legende: mit Linie ohne Rahmen 9">
            <a:extLst>
              <a:ext uri="{FF2B5EF4-FFF2-40B4-BE49-F238E27FC236}">
                <a16:creationId xmlns:a16="http://schemas.microsoft.com/office/drawing/2014/main" id="{C225F89C-0B08-4B5A-919A-5B417A22D4C3}"/>
              </a:ext>
            </a:extLst>
          </p:cNvPr>
          <p:cNvSpPr/>
          <p:nvPr/>
        </p:nvSpPr>
        <p:spPr>
          <a:xfrm>
            <a:off x="10350062" y="2665600"/>
            <a:ext cx="1696811" cy="400050"/>
          </a:xfrm>
          <a:prstGeom prst="callout1">
            <a:avLst>
              <a:gd name="adj1" fmla="val 59391"/>
              <a:gd name="adj2" fmla="val 1267"/>
              <a:gd name="adj3" fmla="val 232205"/>
              <a:gd name="adj4" fmla="val -69885"/>
            </a:avLst>
          </a:prstGeom>
          <a:solidFill>
            <a:srgbClr val="EE8033"/>
          </a:solidFill>
          <a:ln w="28575">
            <a:solidFill>
              <a:srgbClr val="EE8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Border</a:t>
            </a:r>
          </a:p>
        </p:txBody>
      </p:sp>
      <p:cxnSp>
        <p:nvCxnSpPr>
          <p:cNvPr id="14" name="Gerade Verbindung mit Pfeil 13">
            <a:extLst>
              <a:ext uri="{FF2B5EF4-FFF2-40B4-BE49-F238E27FC236}">
                <a16:creationId xmlns:a16="http://schemas.microsoft.com/office/drawing/2014/main" id="{72DD9B1D-7339-456E-A32D-E8BF28037681}"/>
              </a:ext>
            </a:extLst>
          </p:cNvPr>
          <p:cNvCxnSpPr/>
          <p:nvPr/>
        </p:nvCxnSpPr>
        <p:spPr>
          <a:xfrm>
            <a:off x="5391150" y="2877328"/>
            <a:ext cx="0" cy="400050"/>
          </a:xfrm>
          <a:prstGeom prst="straightConnector1">
            <a:avLst/>
          </a:prstGeom>
          <a:ln w="28575">
            <a:solidFill>
              <a:srgbClr val="2D4A7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1859797-A74F-4B76-8B9D-DF539275D01C}"/>
              </a:ext>
            </a:extLst>
          </p:cNvPr>
          <p:cNvCxnSpPr>
            <a:cxnSpLocks/>
          </p:cNvCxnSpPr>
          <p:nvPr/>
        </p:nvCxnSpPr>
        <p:spPr>
          <a:xfrm>
            <a:off x="5391150" y="1962150"/>
            <a:ext cx="0" cy="496078"/>
          </a:xfrm>
          <a:prstGeom prst="straightConnector1">
            <a:avLst/>
          </a:prstGeom>
          <a:ln w="28575">
            <a:solidFill>
              <a:srgbClr val="2D4A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E2F0AEB7-AB94-4BA7-ABB1-FEE893663937}"/>
              </a:ext>
            </a:extLst>
          </p:cNvPr>
          <p:cNvSpPr/>
          <p:nvPr/>
        </p:nvSpPr>
        <p:spPr>
          <a:xfrm>
            <a:off x="2730500" y="2705878"/>
            <a:ext cx="6426200" cy="2361422"/>
          </a:xfrm>
          <a:prstGeom prst="rect">
            <a:avLst/>
          </a:prstGeom>
          <a:noFill/>
          <a:ln w="101600">
            <a:solidFill>
              <a:srgbClr val="EE8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9936EF2-D60F-4EF3-B9C5-1627C4881D97}"/>
              </a:ext>
            </a:extLst>
          </p:cNvPr>
          <p:cNvSpPr txBox="1"/>
          <p:nvPr/>
        </p:nvSpPr>
        <p:spPr>
          <a:xfrm>
            <a:off x="3793088" y="3316455"/>
            <a:ext cx="4320074" cy="1015663"/>
          </a:xfrm>
          <a:prstGeom prst="rect">
            <a:avLst/>
          </a:prstGeom>
          <a:noFill/>
        </p:spPr>
        <p:txBody>
          <a:bodyPr wrap="square" rtlCol="0" anchor="ctr">
            <a:spAutoFit/>
          </a:bodyPr>
          <a:lstStyle/>
          <a:p>
            <a:pPr algn="ctr"/>
            <a:r>
              <a:rPr lang="de-DE" sz="6000" b="1" dirty="0">
                <a:solidFill>
                  <a:srgbClr val="2D4A7A"/>
                </a:solidFill>
              </a:rPr>
              <a:t>Inhalt</a:t>
            </a:r>
          </a:p>
        </p:txBody>
      </p:sp>
    </p:spTree>
    <p:extLst>
      <p:ext uri="{BB962C8B-B14F-4D97-AF65-F5344CB8AC3E}">
        <p14:creationId xmlns:p14="http://schemas.microsoft.com/office/powerpoint/2010/main" val="55646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750"/>
                                        <p:tgtEl>
                                          <p:spTgt spid="5"/>
                                        </p:tgtEl>
                                      </p:cBhvr>
                                    </p:animEffect>
                                    <p:set>
                                      <p:cBhvr>
                                        <p:cTn id="11" dur="1" fill="hold">
                                          <p:stCondLst>
                                            <p:cond delay="749"/>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10" grpId="0" animBg="1"/>
      <p:bldP spid="3" grpId="0" animBg="1"/>
      <p:bldP spid="5" grpId="0"/>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102014-3380-46DE-B441-D8C232A21EE0}"/>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0D3DF6AD-300E-4FB5-AA12-B3C0ECAB550E}"/>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17822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BBC778-8F72-43F3-8728-64FD32CC9C2B}"/>
              </a:ext>
            </a:extLst>
          </p:cNvPr>
          <p:cNvSpPr>
            <a:spLocks noGrp="1"/>
          </p:cNvSpPr>
          <p:nvPr>
            <p:ph type="title"/>
          </p:nvPr>
        </p:nvSpPr>
        <p:spPr/>
        <p:txBody>
          <a:bodyPr/>
          <a:lstStyle/>
          <a:p>
            <a:r>
              <a:rPr lang="de-DE" dirty="0"/>
              <a:t>CSS</a:t>
            </a:r>
          </a:p>
        </p:txBody>
      </p:sp>
      <p:sp>
        <p:nvSpPr>
          <p:cNvPr id="4" name="Inhaltsplatzhalter 3">
            <a:extLst>
              <a:ext uri="{FF2B5EF4-FFF2-40B4-BE49-F238E27FC236}">
                <a16:creationId xmlns:a16="http://schemas.microsoft.com/office/drawing/2014/main" id="{FC5C62E1-B5B1-4453-A404-1FF8680B3146}"/>
              </a:ext>
            </a:extLst>
          </p:cNvPr>
          <p:cNvSpPr>
            <a:spLocks noGrp="1"/>
          </p:cNvSpPr>
          <p:nvPr>
            <p:ph idx="1"/>
          </p:nvPr>
        </p:nvSpPr>
        <p:spPr/>
        <p:txBody>
          <a:bodyPr/>
          <a:lstStyle/>
          <a:p>
            <a:r>
              <a:rPr lang="de-DE" dirty="0"/>
              <a:t>Was ist CSS</a:t>
            </a:r>
          </a:p>
          <a:p>
            <a:r>
              <a:rPr lang="de-DE" dirty="0"/>
              <a:t>Cascading Style Sheets</a:t>
            </a:r>
          </a:p>
          <a:p>
            <a:r>
              <a:rPr lang="de-DE" dirty="0"/>
              <a:t>für HTML, XML und mehr</a:t>
            </a:r>
          </a:p>
        </p:txBody>
      </p:sp>
    </p:spTree>
    <p:extLst>
      <p:ext uri="{BB962C8B-B14F-4D97-AF65-F5344CB8AC3E}">
        <p14:creationId xmlns:p14="http://schemas.microsoft.com/office/powerpoint/2010/main" val="1975390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DE6E77-AE9F-4E46-A15B-2DDC057520DA}"/>
              </a:ext>
            </a:extLst>
          </p:cNvPr>
          <p:cNvSpPr>
            <a:spLocks noGrp="1"/>
          </p:cNvSpPr>
          <p:nvPr>
            <p:ph type="title"/>
          </p:nvPr>
        </p:nvSpPr>
        <p:spPr/>
        <p:txBody>
          <a:bodyPr/>
          <a:lstStyle/>
          <a:p>
            <a:r>
              <a:rPr lang="de-DE" dirty="0"/>
              <a:t>Block/inline, Baseline, Box Praxis</a:t>
            </a:r>
          </a:p>
        </p:txBody>
      </p:sp>
      <p:sp>
        <p:nvSpPr>
          <p:cNvPr id="3" name="Inhaltsplatzhalter 2">
            <a:extLst>
              <a:ext uri="{FF2B5EF4-FFF2-40B4-BE49-F238E27FC236}">
                <a16:creationId xmlns:a16="http://schemas.microsoft.com/office/drawing/2014/main" id="{BFEC0C95-7904-491B-B605-46845AAB4D5E}"/>
              </a:ext>
            </a:extLst>
          </p:cNvPr>
          <p:cNvSpPr>
            <a:spLocks noGrp="1"/>
          </p:cNvSpPr>
          <p:nvPr>
            <p:ph idx="1"/>
          </p:nvPr>
        </p:nvSpPr>
        <p:spPr/>
        <p:txBody>
          <a:bodyPr/>
          <a:lstStyle/>
          <a:p>
            <a:r>
              <a:rPr lang="de-DE" dirty="0"/>
              <a:t>Übung überlegen</a:t>
            </a:r>
          </a:p>
          <a:p>
            <a:endParaRPr lang="de-DE" dirty="0"/>
          </a:p>
        </p:txBody>
      </p:sp>
    </p:spTree>
    <p:extLst>
      <p:ext uri="{BB962C8B-B14F-4D97-AF65-F5344CB8AC3E}">
        <p14:creationId xmlns:p14="http://schemas.microsoft.com/office/powerpoint/2010/main" val="4070528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A2406-4813-460F-BECE-B36EBB726120}"/>
              </a:ext>
            </a:extLst>
          </p:cNvPr>
          <p:cNvSpPr>
            <a:spLocks noGrp="1"/>
          </p:cNvSpPr>
          <p:nvPr>
            <p:ph type="title"/>
          </p:nvPr>
        </p:nvSpPr>
        <p:spPr/>
        <p:txBody>
          <a:bodyPr/>
          <a:lstStyle/>
          <a:p>
            <a:r>
              <a:rPr lang="de-DE" dirty="0"/>
              <a:t>HOW TO - Zentrieren</a:t>
            </a:r>
          </a:p>
        </p:txBody>
      </p:sp>
      <p:sp>
        <p:nvSpPr>
          <p:cNvPr id="3" name="Inhaltsplatzhalter 2">
            <a:extLst>
              <a:ext uri="{FF2B5EF4-FFF2-40B4-BE49-F238E27FC236}">
                <a16:creationId xmlns:a16="http://schemas.microsoft.com/office/drawing/2014/main" id="{ECFF60AF-A5C9-411D-B2B0-F248E3133C43}"/>
              </a:ext>
            </a:extLst>
          </p:cNvPr>
          <p:cNvSpPr>
            <a:spLocks noGrp="1"/>
          </p:cNvSpPr>
          <p:nvPr>
            <p:ph idx="1"/>
          </p:nvPr>
        </p:nvSpPr>
        <p:spPr/>
        <p:txBody>
          <a:bodyPr/>
          <a:lstStyle/>
          <a:p>
            <a:r>
              <a:rPr lang="de-DE" dirty="0"/>
              <a:t>box in box</a:t>
            </a:r>
          </a:p>
          <a:p>
            <a:pPr lvl="1"/>
            <a:r>
              <a:rPr lang="de-DE" dirty="0"/>
              <a:t>div1 </a:t>
            </a:r>
            <a:r>
              <a:rPr lang="de-DE" dirty="0" err="1"/>
              <a:t>fixed</a:t>
            </a:r>
            <a:r>
              <a:rPr lang="de-DE" dirty="0"/>
              <a:t> und z.B. 100%, div2 </a:t>
            </a:r>
            <a:r>
              <a:rPr lang="de-DE" dirty="0" err="1"/>
              <a:t>margin</a:t>
            </a:r>
            <a:r>
              <a:rPr lang="de-DE" dirty="0"/>
              <a:t> 10%zB </a:t>
            </a:r>
            <a:r>
              <a:rPr lang="de-DE" u="sng" dirty="0" err="1"/>
              <a:t>auto</a:t>
            </a:r>
            <a:endParaRPr lang="de-DE" u="sng" dirty="0"/>
          </a:p>
          <a:p>
            <a:pPr lvl="1"/>
            <a:r>
              <a:rPr lang="de-DE" dirty="0"/>
              <a:t>div1 flex, </a:t>
            </a:r>
            <a:r>
              <a:rPr lang="de-DE" dirty="0" err="1"/>
              <a:t>align</a:t>
            </a:r>
            <a:r>
              <a:rPr lang="de-DE" dirty="0"/>
              <a:t>-content: </a:t>
            </a:r>
            <a:r>
              <a:rPr lang="de-DE" dirty="0" err="1"/>
              <a:t>center</a:t>
            </a:r>
            <a:r>
              <a:rPr lang="de-DE" dirty="0"/>
              <a:t>;</a:t>
            </a:r>
          </a:p>
          <a:p>
            <a:r>
              <a:rPr lang="de-DE" dirty="0" err="1"/>
              <a:t>text</a:t>
            </a:r>
            <a:r>
              <a:rPr lang="de-DE" dirty="0"/>
              <a:t> in box</a:t>
            </a:r>
          </a:p>
          <a:p>
            <a:r>
              <a:rPr lang="de-DE" dirty="0"/>
              <a:t>inline in box</a:t>
            </a:r>
          </a:p>
          <a:p>
            <a:r>
              <a:rPr lang="de-DE" dirty="0">
                <a:hlinkClick r:id="rId2"/>
              </a:rPr>
              <a:t>https://www.w3schools.com/css/css_align.asp</a:t>
            </a:r>
            <a:r>
              <a:rPr lang="de-DE" dirty="0"/>
              <a:t> </a:t>
            </a:r>
          </a:p>
        </p:txBody>
      </p:sp>
    </p:spTree>
    <p:extLst>
      <p:ext uri="{BB962C8B-B14F-4D97-AF65-F5344CB8AC3E}">
        <p14:creationId xmlns:p14="http://schemas.microsoft.com/office/powerpoint/2010/main" val="108092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936E05-3838-492E-8B16-A48242BB6E7B}"/>
              </a:ext>
            </a:extLst>
          </p:cNvPr>
          <p:cNvSpPr>
            <a:spLocks noGrp="1"/>
          </p:cNvSpPr>
          <p:nvPr>
            <p:ph type="title"/>
          </p:nvPr>
        </p:nvSpPr>
        <p:spPr/>
        <p:txBody>
          <a:bodyPr/>
          <a:lstStyle/>
          <a:p>
            <a:r>
              <a:rPr lang="de-DE" dirty="0"/>
              <a:t>BORDER &amp; OUTLINE</a:t>
            </a:r>
          </a:p>
        </p:txBody>
      </p:sp>
      <p:sp>
        <p:nvSpPr>
          <p:cNvPr id="3" name="Textplatzhalter 2">
            <a:extLst>
              <a:ext uri="{FF2B5EF4-FFF2-40B4-BE49-F238E27FC236}">
                <a16:creationId xmlns:a16="http://schemas.microsoft.com/office/drawing/2014/main" id="{E036FDA3-709E-4856-B17A-ED70F8CB7CCB}"/>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656652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910195-6E2C-4DD5-B0D1-9A619CFBD997}"/>
              </a:ext>
            </a:extLst>
          </p:cNvPr>
          <p:cNvSpPr>
            <a:spLocks noGrp="1"/>
          </p:cNvSpPr>
          <p:nvPr>
            <p:ph type="title"/>
          </p:nvPr>
        </p:nvSpPr>
        <p:spPr/>
        <p:txBody>
          <a:bodyPr/>
          <a:lstStyle/>
          <a:p>
            <a:r>
              <a:rPr lang="de-DE" dirty="0"/>
              <a:t>BORDER DEMO</a:t>
            </a:r>
          </a:p>
        </p:txBody>
      </p:sp>
      <p:sp>
        <p:nvSpPr>
          <p:cNvPr id="3" name="Inhaltsplatzhalter 2">
            <a:extLst>
              <a:ext uri="{FF2B5EF4-FFF2-40B4-BE49-F238E27FC236}">
                <a16:creationId xmlns:a16="http://schemas.microsoft.com/office/drawing/2014/main" id="{14860DD2-4884-4FDE-97B2-4F13B371A1D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272964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4B8CD1-B31C-4813-99B2-3CB9194F1844}"/>
              </a:ext>
            </a:extLst>
          </p:cNvPr>
          <p:cNvSpPr>
            <a:spLocks noGrp="1"/>
          </p:cNvSpPr>
          <p:nvPr>
            <p:ph type="title"/>
          </p:nvPr>
        </p:nvSpPr>
        <p:spPr/>
        <p:txBody>
          <a:bodyPr/>
          <a:lstStyle/>
          <a:p>
            <a:r>
              <a:rPr lang="de-DE" dirty="0"/>
              <a:t>OUTLINE</a:t>
            </a:r>
          </a:p>
        </p:txBody>
      </p:sp>
      <p:sp>
        <p:nvSpPr>
          <p:cNvPr id="3" name="Inhaltsplatzhalter 2">
            <a:extLst>
              <a:ext uri="{FF2B5EF4-FFF2-40B4-BE49-F238E27FC236}">
                <a16:creationId xmlns:a16="http://schemas.microsoft.com/office/drawing/2014/main" id="{D0CD170D-6BF9-458F-959A-38038709FA17}"/>
              </a:ext>
            </a:extLst>
          </p:cNvPr>
          <p:cNvSpPr>
            <a:spLocks noGrp="1"/>
          </p:cNvSpPr>
          <p:nvPr>
            <p:ph idx="1"/>
          </p:nvPr>
        </p:nvSpPr>
        <p:spPr/>
        <p:txBody>
          <a:bodyPr/>
          <a:lstStyle/>
          <a:p>
            <a:r>
              <a:rPr lang="de-DE" dirty="0">
                <a:hlinkClick r:id="rId2"/>
              </a:rPr>
              <a:t>https://codepen.io/ananyaneogi/pen/NZmLQQ</a:t>
            </a:r>
            <a:endParaRPr lang="de-DE" dirty="0"/>
          </a:p>
        </p:txBody>
      </p:sp>
    </p:spTree>
    <p:extLst>
      <p:ext uri="{BB962C8B-B14F-4D97-AF65-F5344CB8AC3E}">
        <p14:creationId xmlns:p14="http://schemas.microsoft.com/office/powerpoint/2010/main" val="3585892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E4EA5A-F67A-4B0C-8829-C34ACD898E3C}"/>
              </a:ext>
            </a:extLst>
          </p:cNvPr>
          <p:cNvSpPr>
            <a:spLocks noGrp="1"/>
          </p:cNvSpPr>
          <p:nvPr>
            <p:ph type="title"/>
          </p:nvPr>
        </p:nvSpPr>
        <p:spPr/>
        <p:txBody>
          <a:bodyPr/>
          <a:lstStyle/>
          <a:p>
            <a:r>
              <a:rPr lang="de-DE" dirty="0"/>
              <a:t>CSS SELECTORS</a:t>
            </a:r>
          </a:p>
        </p:txBody>
      </p:sp>
      <p:sp>
        <p:nvSpPr>
          <p:cNvPr id="3" name="Untertitel 2">
            <a:extLst>
              <a:ext uri="{FF2B5EF4-FFF2-40B4-BE49-F238E27FC236}">
                <a16:creationId xmlns:a16="http://schemas.microsoft.com/office/drawing/2014/main" id="{4BAD20EF-4A98-4C8A-9D41-FE361DA80A32}"/>
              </a:ext>
            </a:extLst>
          </p:cNvPr>
          <p:cNvSpPr>
            <a:spLocks noGrp="1"/>
          </p:cNvSpPr>
          <p:nvPr>
            <p:ph type="body" idx="1"/>
          </p:nvPr>
        </p:nvSpPr>
        <p:spPr/>
        <p:txBody>
          <a:bodyPr/>
          <a:lstStyle/>
          <a:p>
            <a:r>
              <a:rPr lang="de-DE" dirty="0" err="1"/>
              <a:t>Selektorkombinatoren</a:t>
            </a:r>
            <a:r>
              <a:rPr lang="de-DE" dirty="0"/>
              <a:t>, </a:t>
            </a:r>
            <a:r>
              <a:rPr lang="de-DE" dirty="0" err="1"/>
              <a:t>Attributkombinatoren</a:t>
            </a:r>
            <a:r>
              <a:rPr lang="de-DE" dirty="0"/>
              <a:t>, Pseudoelemente</a:t>
            </a:r>
          </a:p>
          <a:p>
            <a:endParaRPr lang="de-DE" dirty="0"/>
          </a:p>
        </p:txBody>
      </p:sp>
    </p:spTree>
    <p:extLst>
      <p:ext uri="{BB962C8B-B14F-4D97-AF65-F5344CB8AC3E}">
        <p14:creationId xmlns:p14="http://schemas.microsoft.com/office/powerpoint/2010/main" val="4097134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E7DA1-4928-44C0-94AC-10409BF4E455}"/>
              </a:ext>
            </a:extLst>
          </p:cNvPr>
          <p:cNvSpPr>
            <a:spLocks noGrp="1"/>
          </p:cNvSpPr>
          <p:nvPr>
            <p:ph type="title"/>
          </p:nvPr>
        </p:nvSpPr>
        <p:spPr/>
        <p:txBody>
          <a:bodyPr/>
          <a:lstStyle/>
          <a:p>
            <a:r>
              <a:rPr lang="de-DE" dirty="0"/>
              <a:t>CSS Selektoren</a:t>
            </a:r>
          </a:p>
        </p:txBody>
      </p:sp>
      <p:graphicFrame>
        <p:nvGraphicFramePr>
          <p:cNvPr id="5" name="Inhaltsplatzhalter 4">
            <a:extLst>
              <a:ext uri="{FF2B5EF4-FFF2-40B4-BE49-F238E27FC236}">
                <a16:creationId xmlns:a16="http://schemas.microsoft.com/office/drawing/2014/main" id="{B669A9A1-3F4F-4A62-86CE-5B4F0F33A944}"/>
              </a:ext>
            </a:extLst>
          </p:cNvPr>
          <p:cNvGraphicFramePr>
            <a:graphicFrameLocks noGrp="1"/>
          </p:cNvGraphicFramePr>
          <p:nvPr>
            <p:ph idx="1"/>
            <p:extLst>
              <p:ext uri="{D42A27DB-BD31-4B8C-83A1-F6EECF244321}">
                <p14:modId xmlns:p14="http://schemas.microsoft.com/office/powerpoint/2010/main" val="661742693"/>
              </p:ext>
            </p:extLst>
          </p:nvPr>
        </p:nvGraphicFramePr>
        <p:xfrm>
          <a:off x="838200" y="1825625"/>
          <a:ext cx="10515600" cy="2123440"/>
        </p:xfrm>
        <a:graphic>
          <a:graphicData uri="http://schemas.openxmlformats.org/drawingml/2006/table">
            <a:tbl>
              <a:tblPr firstRow="1" bandRow="1">
                <a:tableStyleId>{21E4AEA4-8DFA-4A89-87EB-49C32662AFE0}</a:tableStyleId>
              </a:tblPr>
              <a:tblGrid>
                <a:gridCol w="2371725">
                  <a:extLst>
                    <a:ext uri="{9D8B030D-6E8A-4147-A177-3AD203B41FA5}">
                      <a16:colId xmlns:a16="http://schemas.microsoft.com/office/drawing/2014/main" val="49458283"/>
                    </a:ext>
                  </a:extLst>
                </a:gridCol>
                <a:gridCol w="3048000">
                  <a:extLst>
                    <a:ext uri="{9D8B030D-6E8A-4147-A177-3AD203B41FA5}">
                      <a16:colId xmlns:a16="http://schemas.microsoft.com/office/drawing/2014/main" val="2314210939"/>
                    </a:ext>
                  </a:extLst>
                </a:gridCol>
                <a:gridCol w="5095875">
                  <a:extLst>
                    <a:ext uri="{9D8B030D-6E8A-4147-A177-3AD203B41FA5}">
                      <a16:colId xmlns:a16="http://schemas.microsoft.com/office/drawing/2014/main" val="3513815480"/>
                    </a:ext>
                  </a:extLst>
                </a:gridCol>
              </a:tblGrid>
              <a:tr h="370840">
                <a:tc>
                  <a:txBody>
                    <a:bodyPr/>
                    <a:lstStyle/>
                    <a:p>
                      <a:pPr algn="ctr"/>
                      <a:r>
                        <a:rPr lang="de-DE" dirty="0"/>
                        <a:t>Beispiel</a:t>
                      </a:r>
                    </a:p>
                  </a:txBody>
                  <a:tcPr/>
                </a:tc>
                <a:tc>
                  <a:txBody>
                    <a:bodyPr/>
                    <a:lstStyle/>
                    <a:p>
                      <a:pPr algn="ctr"/>
                      <a:r>
                        <a:rPr lang="de-DE" dirty="0"/>
                        <a:t>Selektor</a:t>
                      </a:r>
                    </a:p>
                  </a:txBody>
                  <a:tcPr/>
                </a:tc>
                <a:tc>
                  <a:txBody>
                    <a:bodyPr/>
                    <a:lstStyle/>
                    <a:p>
                      <a:pPr algn="ctr"/>
                      <a:r>
                        <a:rPr lang="de-DE" dirty="0"/>
                        <a:t>Erklärung</a:t>
                      </a:r>
                    </a:p>
                  </a:txBody>
                  <a:tcPr/>
                </a:tc>
                <a:extLst>
                  <a:ext uri="{0D108BD9-81ED-4DB2-BD59-A6C34878D82A}">
                    <a16:rowId xmlns:a16="http://schemas.microsoft.com/office/drawing/2014/main" val="3391648829"/>
                  </a:ext>
                </a:extLst>
              </a:tr>
              <a:tr h="370840">
                <a:tc>
                  <a:txBody>
                    <a:bodyPr/>
                    <a:lstStyle/>
                    <a:p>
                      <a:pPr algn="ctr"/>
                      <a:r>
                        <a:rPr lang="de-DE" dirty="0"/>
                        <a:t>p</a:t>
                      </a:r>
                    </a:p>
                  </a:txBody>
                  <a:tcPr anchor="ctr"/>
                </a:tc>
                <a:tc>
                  <a:txBody>
                    <a:bodyPr/>
                    <a:lstStyle/>
                    <a:p>
                      <a:pPr algn="ctr"/>
                      <a:r>
                        <a:rPr lang="de-DE" dirty="0"/>
                        <a:t>Element</a:t>
                      </a:r>
                    </a:p>
                  </a:txBody>
                  <a:tcPr anchor="ctr"/>
                </a:tc>
                <a:tc>
                  <a:txBody>
                    <a:bodyPr/>
                    <a:lstStyle/>
                    <a:p>
                      <a:pPr algn="ctr"/>
                      <a:r>
                        <a:rPr lang="de-DE" dirty="0"/>
                        <a:t>Wählt alle </a:t>
                      </a:r>
                      <a:r>
                        <a:rPr lang="de-DE" sz="1800" kern="1200" dirty="0">
                          <a:effectLst/>
                        </a:rPr>
                        <a:t>&lt;p&gt;-Elemente aus.</a:t>
                      </a:r>
                      <a:endParaRPr lang="de-DE" dirty="0"/>
                    </a:p>
                  </a:txBody>
                  <a:tcPr anchor="ctr"/>
                </a:tc>
                <a:extLst>
                  <a:ext uri="{0D108BD9-81ED-4DB2-BD59-A6C34878D82A}">
                    <a16:rowId xmlns:a16="http://schemas.microsoft.com/office/drawing/2014/main" val="715015502"/>
                  </a:ext>
                </a:extLst>
              </a:tr>
              <a:tr h="370840">
                <a:tc>
                  <a:txBody>
                    <a:bodyPr/>
                    <a:lstStyle/>
                    <a:p>
                      <a:pPr algn="ctr"/>
                      <a:r>
                        <a:rPr lang="de-DE" dirty="0"/>
                        <a:t>*</a:t>
                      </a:r>
                    </a:p>
                  </a:txBody>
                  <a:tcPr anchor="ctr"/>
                </a:tc>
                <a:tc>
                  <a:txBody>
                    <a:bodyPr/>
                    <a:lstStyle/>
                    <a:p>
                      <a:pPr algn="ctr"/>
                      <a:r>
                        <a:rPr lang="de-DE" dirty="0"/>
                        <a:t>Universalselektor</a:t>
                      </a:r>
                    </a:p>
                  </a:txBody>
                  <a:tcPr anchor="ctr"/>
                </a:tc>
                <a:tc>
                  <a:txBody>
                    <a:bodyPr/>
                    <a:lstStyle/>
                    <a:p>
                      <a:pPr algn="ctr"/>
                      <a:r>
                        <a:rPr lang="de-DE" dirty="0"/>
                        <a:t>Wählt </a:t>
                      </a:r>
                      <a:r>
                        <a:rPr lang="de-DE" i="1" u="sng" dirty="0"/>
                        <a:t>alles</a:t>
                      </a:r>
                      <a:r>
                        <a:rPr lang="de-DE" dirty="0"/>
                        <a:t> aus.</a:t>
                      </a:r>
                    </a:p>
                  </a:txBody>
                  <a:tcPr anchor="ctr"/>
                </a:tc>
                <a:extLst>
                  <a:ext uri="{0D108BD9-81ED-4DB2-BD59-A6C34878D82A}">
                    <a16:rowId xmlns:a16="http://schemas.microsoft.com/office/drawing/2014/main" val="3449009466"/>
                  </a:ext>
                </a:extLst>
              </a:tr>
              <a:tr h="370840">
                <a:tc>
                  <a:txBody>
                    <a:bodyPr/>
                    <a:lstStyle/>
                    <a:p>
                      <a:pPr algn="ctr"/>
                      <a:r>
                        <a:rPr lang="de-DE" dirty="0"/>
                        <a:t>.content</a:t>
                      </a:r>
                    </a:p>
                  </a:txBody>
                  <a:tcPr anchor="ctr"/>
                </a:tc>
                <a:tc>
                  <a:txBody>
                    <a:bodyPr/>
                    <a:lstStyle/>
                    <a:p>
                      <a:pPr algn="ctr"/>
                      <a:r>
                        <a:rPr lang="de-DE" dirty="0"/>
                        <a:t>.class</a:t>
                      </a:r>
                    </a:p>
                  </a:txBody>
                  <a:tcPr anchor="ctr"/>
                </a:tc>
                <a:tc>
                  <a:txBody>
                    <a:bodyPr/>
                    <a:lstStyle/>
                    <a:p>
                      <a:pPr algn="ctr"/>
                      <a:r>
                        <a:rPr lang="de-DE" dirty="0"/>
                        <a:t>Klassenselektor; wählt alle Elemente mit dieser Klasse (</a:t>
                      </a:r>
                      <a:r>
                        <a:rPr lang="de-DE" i="1" dirty="0"/>
                        <a:t>class="content“</a:t>
                      </a:r>
                      <a:r>
                        <a:rPr lang="de-DE" i="0" dirty="0"/>
                        <a:t>)</a:t>
                      </a:r>
                      <a:r>
                        <a:rPr lang="de-DE" i="1" dirty="0"/>
                        <a:t> </a:t>
                      </a:r>
                      <a:r>
                        <a:rPr lang="de-DE" dirty="0"/>
                        <a:t>aus.</a:t>
                      </a:r>
                    </a:p>
                  </a:txBody>
                  <a:tcPr anchor="ctr"/>
                </a:tc>
                <a:extLst>
                  <a:ext uri="{0D108BD9-81ED-4DB2-BD59-A6C34878D82A}">
                    <a16:rowId xmlns:a16="http://schemas.microsoft.com/office/drawing/2014/main" val="3408354870"/>
                  </a:ext>
                </a:extLst>
              </a:tr>
              <a:tr h="370840">
                <a:tc>
                  <a:txBody>
                    <a:bodyPr/>
                    <a:lstStyle/>
                    <a:p>
                      <a:pPr algn="ctr"/>
                      <a:r>
                        <a:rPr lang="de-DE" dirty="0"/>
                        <a:t>#container</a:t>
                      </a:r>
                    </a:p>
                  </a:txBody>
                  <a:tcPr anchor="ctr"/>
                </a:tc>
                <a:tc>
                  <a:txBody>
                    <a:bodyPr/>
                    <a:lstStyle/>
                    <a:p>
                      <a:pPr algn="ctr"/>
                      <a:r>
                        <a:rPr lang="de-DE" dirty="0"/>
                        <a:t>#id</a:t>
                      </a:r>
                    </a:p>
                  </a:txBody>
                  <a:tcPr anchor="ctr"/>
                </a:tc>
                <a:tc>
                  <a:txBody>
                    <a:bodyPr/>
                    <a:lstStyle/>
                    <a:p>
                      <a:pPr algn="ctr"/>
                      <a:r>
                        <a:rPr lang="de-DE" dirty="0"/>
                        <a:t>Wählt das Element mit der Id (</a:t>
                      </a:r>
                      <a:r>
                        <a:rPr lang="de-DE" i="1" dirty="0"/>
                        <a:t>id="container“</a:t>
                      </a:r>
                      <a:r>
                        <a:rPr lang="de-DE" i="0" dirty="0"/>
                        <a:t>)</a:t>
                      </a:r>
                      <a:r>
                        <a:rPr lang="de-DE" i="1" dirty="0"/>
                        <a:t> </a:t>
                      </a:r>
                      <a:r>
                        <a:rPr lang="de-DE" dirty="0"/>
                        <a:t>aus.</a:t>
                      </a:r>
                    </a:p>
                  </a:txBody>
                  <a:tcPr anchor="ctr"/>
                </a:tc>
                <a:extLst>
                  <a:ext uri="{0D108BD9-81ED-4DB2-BD59-A6C34878D82A}">
                    <a16:rowId xmlns:a16="http://schemas.microsoft.com/office/drawing/2014/main" val="2954179638"/>
                  </a:ext>
                </a:extLst>
              </a:tr>
            </a:tbl>
          </a:graphicData>
        </a:graphic>
      </p:graphicFrame>
      <p:sp>
        <p:nvSpPr>
          <p:cNvPr id="4" name="Foliennummernplatzhalter 3">
            <a:extLst>
              <a:ext uri="{FF2B5EF4-FFF2-40B4-BE49-F238E27FC236}">
                <a16:creationId xmlns:a16="http://schemas.microsoft.com/office/drawing/2014/main" id="{CD20AB30-C9DD-4BAF-A362-6E61E40DEF00}"/>
              </a:ext>
            </a:extLst>
          </p:cNvPr>
          <p:cNvSpPr>
            <a:spLocks noGrp="1"/>
          </p:cNvSpPr>
          <p:nvPr>
            <p:ph type="sldNum" sz="quarter" idx="12"/>
          </p:nvPr>
        </p:nvSpPr>
        <p:spPr/>
        <p:txBody>
          <a:bodyPr/>
          <a:lstStyle/>
          <a:p>
            <a:fld id="{62F8B784-6BE8-4121-A5DD-184BF916DF1B}" type="slidenum">
              <a:rPr lang="de-DE" smtClean="0"/>
              <a:t>46</a:t>
            </a:fld>
            <a:endParaRPr lang="de-DE" dirty="0"/>
          </a:p>
        </p:txBody>
      </p:sp>
    </p:spTree>
    <p:extLst>
      <p:ext uri="{BB962C8B-B14F-4D97-AF65-F5344CB8AC3E}">
        <p14:creationId xmlns:p14="http://schemas.microsoft.com/office/powerpoint/2010/main" val="241728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CSS3:</a:t>
            </a:r>
            <a:r>
              <a:rPr spc="-20" dirty="0"/>
              <a:t> Kombinatoren</a:t>
            </a:r>
          </a:p>
        </p:txBody>
      </p:sp>
      <p:sp>
        <p:nvSpPr>
          <p:cNvPr id="5" name="Inhaltsplatzhalter 4"/>
          <p:cNvSpPr>
            <a:spLocks noGrp="1"/>
          </p:cNvSpPr>
          <p:nvPr>
            <p:ph idx="1"/>
          </p:nvPr>
        </p:nvSpPr>
        <p:spPr/>
        <p:txBody>
          <a:bodyPr/>
          <a:lstStyle/>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47</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3131347957"/>
              </p:ext>
            </p:extLst>
          </p:nvPr>
        </p:nvGraphicFramePr>
        <p:xfrm>
          <a:off x="838200" y="2438689"/>
          <a:ext cx="10515600" cy="2672077"/>
        </p:xfrm>
        <a:graphic>
          <a:graphicData uri="http://schemas.openxmlformats.org/drawingml/2006/table">
            <a:tbl>
              <a:tblPr firstRow="1" bandRow="1">
                <a:tableStyleId>{21E4AEA4-8DFA-4A89-87EB-49C32662AFE0}</a:tableStyleId>
              </a:tblPr>
              <a:tblGrid>
                <a:gridCol w="3754821">
                  <a:extLst>
                    <a:ext uri="{9D8B030D-6E8A-4147-A177-3AD203B41FA5}">
                      <a16:colId xmlns:a16="http://schemas.microsoft.com/office/drawing/2014/main" val="20000"/>
                    </a:ext>
                  </a:extLst>
                </a:gridCol>
                <a:gridCol w="1597572">
                  <a:extLst>
                    <a:ext uri="{9D8B030D-6E8A-4147-A177-3AD203B41FA5}">
                      <a16:colId xmlns:a16="http://schemas.microsoft.com/office/drawing/2014/main" val="20001"/>
                    </a:ext>
                  </a:extLst>
                </a:gridCol>
                <a:gridCol w="5163207">
                  <a:extLst>
                    <a:ext uri="{9D8B030D-6E8A-4147-A177-3AD203B41FA5}">
                      <a16:colId xmlns:a16="http://schemas.microsoft.com/office/drawing/2014/main" val="1737472257"/>
                    </a:ext>
                  </a:extLst>
                </a:gridCol>
              </a:tblGrid>
              <a:tr h="370839">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725">
                        <a:lnSpc>
                          <a:spcPct val="100000"/>
                        </a:lnSpc>
                        <a:spcBef>
                          <a:spcPts val="190"/>
                        </a:spcBef>
                      </a:pPr>
                      <a:r>
                        <a:rPr lang="de-DE" sz="1800" spc="-20" dirty="0"/>
                        <a:t>Beispiel</a:t>
                      </a:r>
                      <a:endParaRPr sz="1800" dirty="0">
                        <a:latin typeface="Calibri"/>
                        <a:cs typeface="Calibri"/>
                      </a:endParaRPr>
                    </a:p>
                  </a:txBody>
                  <a:tcPr marL="0" marR="0" marT="0" marB="0"/>
                </a:tc>
                <a:tc>
                  <a:txBody>
                    <a:bodyPr/>
                    <a:lstStyle/>
                    <a:p>
                      <a:pPr marL="85725">
                        <a:lnSpc>
                          <a:spcPct val="100000"/>
                        </a:lnSpc>
                        <a:spcBef>
                          <a:spcPts val="190"/>
                        </a:spcBef>
                      </a:pPr>
                      <a:r>
                        <a:rPr lang="de-DE" sz="1800" dirty="0">
                          <a:latin typeface="Calibri"/>
                          <a:cs typeface="Calibri"/>
                        </a:rPr>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algn="ctr"/>
                      <a:r>
                        <a:rPr lang="de-DE" dirty="0"/>
                        <a:t>Und-</a:t>
                      </a:r>
                      <a:r>
                        <a:rPr lang="de-DE" dirty="0" err="1"/>
                        <a:t>Kombinator</a:t>
                      </a:r>
                      <a:endParaRPr lang="de-DE"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err="1"/>
                        <a:t>th</a:t>
                      </a:r>
                      <a:r>
                        <a:rPr lang="de-DE" b="1" dirty="0"/>
                        <a:t>, </a:t>
                      </a:r>
                      <a:r>
                        <a:rPr lang="de-DE" b="1" dirty="0" err="1"/>
                        <a:t>td</a:t>
                      </a:r>
                      <a:r>
                        <a:rPr lang="de-DE" b="1" dirty="0"/>
                        <a:t> {…}</a:t>
                      </a:r>
                    </a:p>
                  </a:txBody>
                  <a:tcPr anchor="ctr"/>
                </a:tc>
                <a:tc>
                  <a:txBody>
                    <a:bodyPr/>
                    <a:lstStyle/>
                    <a:p>
                      <a:pPr algn="ctr"/>
                      <a:r>
                        <a:rPr lang="de-DE" dirty="0"/>
                        <a:t>Wählt alle </a:t>
                      </a:r>
                      <a:r>
                        <a:rPr lang="de-DE" sz="1800" b="0" i="0" kern="1200" dirty="0">
                          <a:solidFill>
                            <a:schemeClr val="dk1"/>
                          </a:solidFill>
                          <a:effectLst/>
                          <a:latin typeface="+mn-lt"/>
                          <a:ea typeface="+mn-ea"/>
                          <a:cs typeface="+mn-cs"/>
                        </a:rPr>
                        <a:t>&lt;th&gt;- </a:t>
                      </a:r>
                      <a:r>
                        <a:rPr lang="de-DE" sz="1800" b="0" i="1" kern="1200" dirty="0">
                          <a:solidFill>
                            <a:schemeClr val="dk1"/>
                          </a:solidFill>
                          <a:effectLst/>
                          <a:latin typeface="+mn-lt"/>
                          <a:ea typeface="+mn-ea"/>
                          <a:cs typeface="+mn-cs"/>
                        </a:rPr>
                        <a:t>und</a:t>
                      </a:r>
                      <a:r>
                        <a:rPr lang="de-DE" sz="1800" b="0" i="0" kern="1200" dirty="0">
                          <a:solidFill>
                            <a:schemeClr val="dk1"/>
                          </a:solidFill>
                          <a:effectLst/>
                          <a:latin typeface="+mn-lt"/>
                          <a:ea typeface="+mn-ea"/>
                          <a:cs typeface="+mn-cs"/>
                        </a:rPr>
                        <a:t> alle &lt;td&gt;-Elemente aus.</a:t>
                      </a:r>
                      <a:endParaRPr lang="de-DE" dirty="0"/>
                    </a:p>
                  </a:txBody>
                  <a:tcPr anchor="ctr"/>
                </a:tc>
                <a:extLst>
                  <a:ext uri="{0D108BD9-81ED-4DB2-BD59-A6C34878D82A}">
                    <a16:rowId xmlns:a16="http://schemas.microsoft.com/office/drawing/2014/main" val="3347668907"/>
                  </a:ext>
                </a:extLst>
              </a:tr>
              <a:tr h="3708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Nachfahren-</a:t>
                      </a:r>
                      <a:r>
                        <a:rPr lang="de-DE" dirty="0" err="1"/>
                        <a:t>Kombinator</a:t>
                      </a:r>
                      <a:endParaRPr lang="de-DE"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div p {…}</a:t>
                      </a:r>
                    </a:p>
                    <a:p>
                      <a:pPr algn="ctr"/>
                      <a:endParaRPr lang="de-DE" dirty="0"/>
                    </a:p>
                  </a:txBody>
                  <a:tcPr anchor="ctr"/>
                </a:tc>
                <a:tc>
                  <a:txBody>
                    <a:bodyPr/>
                    <a:lstStyle/>
                    <a:p>
                      <a:r>
                        <a:rPr lang="de-DE" dirty="0"/>
                        <a:t>Hier werden alle Kinder und Kindeskinder (Nachfahren) eines Elements ausgewählt.</a:t>
                      </a:r>
                    </a:p>
                  </a:txBody>
                  <a:tcPr anchor="ctr"/>
                </a:tc>
                <a:extLst>
                  <a:ext uri="{0D108BD9-81ED-4DB2-BD59-A6C34878D82A}">
                    <a16:rowId xmlns:a16="http://schemas.microsoft.com/office/drawing/2014/main" val="10001"/>
                  </a:ext>
                </a:extLst>
              </a:tr>
              <a:tr h="370839">
                <a:tc>
                  <a:txBody>
                    <a:bodyPr/>
                    <a:lstStyle/>
                    <a:p>
                      <a:pPr marL="85090">
                        <a:lnSpc>
                          <a:spcPct val="100000"/>
                        </a:lnSpc>
                        <a:spcBef>
                          <a:spcPts val="190"/>
                        </a:spcBef>
                      </a:pPr>
                      <a:r>
                        <a:rPr sz="1800" spc="-10" dirty="0"/>
                        <a:t>Kind-Kombinator</a:t>
                      </a:r>
                      <a:endParaRPr sz="1800" dirty="0">
                        <a:latin typeface="Calibri"/>
                        <a:cs typeface="Calibri"/>
                      </a:endParaRPr>
                    </a:p>
                  </a:txBody>
                  <a:tcPr marL="0" marR="0" marT="0" marB="0"/>
                </a:tc>
                <a:tc>
                  <a:txBody>
                    <a:bodyPr/>
                    <a:lstStyle/>
                    <a:p>
                      <a:pPr marL="85725">
                        <a:lnSpc>
                          <a:spcPct val="100000"/>
                        </a:lnSpc>
                        <a:spcBef>
                          <a:spcPts val="190"/>
                        </a:spcBef>
                      </a:pPr>
                      <a:r>
                        <a:rPr lang="de-DE" b="1" dirty="0" err="1"/>
                        <a:t>body</a:t>
                      </a:r>
                      <a:r>
                        <a:rPr lang="de-DE" b="1" dirty="0"/>
                        <a:t> &gt; p</a:t>
                      </a:r>
                      <a:r>
                        <a:rPr lang="de-DE" dirty="0"/>
                        <a:t> </a:t>
                      </a:r>
                      <a:r>
                        <a:rPr lang="de-DE" b="1" dirty="0"/>
                        <a:t>{…}</a:t>
                      </a:r>
                      <a:endParaRPr sz="1800" b="1" dirty="0">
                        <a:latin typeface="Calibri"/>
                        <a:cs typeface="Calibri"/>
                      </a:endParaRPr>
                    </a:p>
                  </a:txBody>
                  <a:tcPr marL="0" marR="0" marT="0" marB="0"/>
                </a:tc>
                <a:tc>
                  <a:txBody>
                    <a:bodyPr/>
                    <a:lstStyle/>
                    <a:p>
                      <a:pPr marL="85725">
                        <a:lnSpc>
                          <a:spcPct val="100000"/>
                        </a:lnSpc>
                        <a:spcBef>
                          <a:spcPts val="190"/>
                        </a:spcBef>
                      </a:pPr>
                      <a:r>
                        <a:rPr lang="de-DE" dirty="0"/>
                        <a:t>beträfe also nur Absätze, die in </a:t>
                      </a:r>
                      <a:r>
                        <a:rPr lang="de-DE" dirty="0" err="1"/>
                        <a:t>body</a:t>
                      </a:r>
                      <a:r>
                        <a:rPr lang="de-DE" dirty="0"/>
                        <a:t> vorkommen</a:t>
                      </a:r>
                      <a:endParaRPr sz="1800" dirty="0">
                        <a:latin typeface="Calibri"/>
                        <a:cs typeface="Calibri"/>
                      </a:endParaRPr>
                    </a:p>
                  </a:txBody>
                  <a:tcPr marL="0" marR="0" marT="0" marB="0"/>
                </a:tc>
                <a:extLst>
                  <a:ext uri="{0D108BD9-81ED-4DB2-BD59-A6C34878D82A}">
                    <a16:rowId xmlns:a16="http://schemas.microsoft.com/office/drawing/2014/main" val="10002"/>
                  </a:ext>
                </a:extLst>
              </a:tr>
              <a:tr h="370840">
                <a:tc>
                  <a:txBody>
                    <a:bodyPr/>
                    <a:lstStyle/>
                    <a:p>
                      <a:pPr marL="85090">
                        <a:lnSpc>
                          <a:spcPct val="100000"/>
                        </a:lnSpc>
                        <a:spcBef>
                          <a:spcPts val="195"/>
                        </a:spcBef>
                      </a:pPr>
                      <a:r>
                        <a:rPr sz="1800" spc="-10" dirty="0"/>
                        <a:t>Benachbarte-Geschwister-Kombinator</a:t>
                      </a:r>
                      <a:endParaRPr sz="1800" dirty="0">
                        <a:latin typeface="Calibri"/>
                        <a:cs typeface="Calibri"/>
                      </a:endParaRPr>
                    </a:p>
                  </a:txBody>
                  <a:tcPr marL="0" marR="0" marT="0" marB="0"/>
                </a:tc>
                <a:tc>
                  <a:txBody>
                    <a:bodyPr/>
                    <a:lstStyle/>
                    <a:p>
                      <a:pPr marL="85725">
                        <a:lnSpc>
                          <a:spcPct val="100000"/>
                        </a:lnSpc>
                        <a:spcBef>
                          <a:spcPts val="195"/>
                        </a:spcBef>
                      </a:pPr>
                      <a:r>
                        <a:rPr lang="de-DE" b="1" dirty="0"/>
                        <a:t>h1 + p {…}</a:t>
                      </a:r>
                      <a:endParaRPr sz="1800" dirty="0">
                        <a:latin typeface="Calibri"/>
                        <a:cs typeface="Calibri"/>
                      </a:endParaRPr>
                    </a:p>
                  </a:txBody>
                  <a:tcPr marL="0" marR="0" marT="0" marB="0"/>
                </a:tc>
                <a:tc>
                  <a:txBody>
                    <a:bodyPr/>
                    <a:lstStyle/>
                    <a:p>
                      <a:pPr marL="85725">
                        <a:lnSpc>
                          <a:spcPct val="100000"/>
                        </a:lnSpc>
                        <a:spcBef>
                          <a:spcPts val="195"/>
                        </a:spcBef>
                      </a:pPr>
                      <a:r>
                        <a:rPr lang="de-DE" dirty="0"/>
                        <a:t>erfasst Elemente, die unmittelbar aufeinander folgen. </a:t>
                      </a:r>
                      <a:endParaRPr sz="1800" dirty="0">
                        <a:latin typeface="Calibri"/>
                        <a:cs typeface="Calibri"/>
                      </a:endParaRPr>
                    </a:p>
                  </a:txBody>
                  <a:tcPr marL="0" marR="0" marT="0" marB="0"/>
                </a:tc>
                <a:extLst>
                  <a:ext uri="{0D108BD9-81ED-4DB2-BD59-A6C34878D82A}">
                    <a16:rowId xmlns:a16="http://schemas.microsoft.com/office/drawing/2014/main" val="10003"/>
                  </a:ext>
                </a:extLst>
              </a:tr>
              <a:tr h="370839">
                <a:tc>
                  <a:txBody>
                    <a:bodyPr/>
                    <a:lstStyle/>
                    <a:p>
                      <a:pPr marL="85090">
                        <a:lnSpc>
                          <a:spcPct val="100000"/>
                        </a:lnSpc>
                        <a:spcBef>
                          <a:spcPts val="195"/>
                        </a:spcBef>
                      </a:pPr>
                      <a:r>
                        <a:rPr sz="1800" spc="-10" dirty="0"/>
                        <a:t>Allgemeiner-Geschwister-Kombinator</a:t>
                      </a:r>
                      <a:endParaRPr sz="1800" dirty="0">
                        <a:latin typeface="Calibri"/>
                        <a:cs typeface="Calibri"/>
                      </a:endParaRPr>
                    </a:p>
                  </a:txBody>
                  <a:tcPr marL="0" marR="0" marT="0" marB="0"/>
                </a:tc>
                <a:tc>
                  <a:txBody>
                    <a:bodyPr/>
                    <a:lstStyle/>
                    <a:p>
                      <a:pPr marL="85725">
                        <a:lnSpc>
                          <a:spcPct val="100000"/>
                        </a:lnSpc>
                        <a:spcBef>
                          <a:spcPts val="195"/>
                        </a:spcBef>
                      </a:pPr>
                      <a:r>
                        <a:rPr lang="de-DE" b="1" dirty="0"/>
                        <a:t>p ~ </a:t>
                      </a:r>
                      <a:r>
                        <a:rPr lang="de-DE" b="1" dirty="0" err="1"/>
                        <a:t>ul</a:t>
                      </a:r>
                      <a:r>
                        <a:rPr lang="de-DE" b="1" dirty="0"/>
                        <a:t> {…}</a:t>
                      </a:r>
                      <a:endParaRPr sz="1800" dirty="0">
                        <a:latin typeface="Calibri"/>
                        <a:cs typeface="Calibri"/>
                      </a:endParaRPr>
                    </a:p>
                  </a:txBody>
                  <a:tcPr marL="0" marR="0" marT="0" marB="0"/>
                </a:tc>
                <a:tc>
                  <a:txBody>
                    <a:bodyPr/>
                    <a:lstStyle/>
                    <a:p>
                      <a:pPr marL="85725">
                        <a:lnSpc>
                          <a:spcPct val="100000"/>
                        </a:lnSpc>
                        <a:spcBef>
                          <a:spcPts val="195"/>
                        </a:spcBef>
                      </a:pPr>
                      <a:r>
                        <a:rPr lang="de-DE" dirty="0"/>
                        <a:t>Diese Regel spricht alle </a:t>
                      </a:r>
                      <a:r>
                        <a:rPr lang="de-DE" dirty="0" err="1"/>
                        <a:t>ul</a:t>
                      </a:r>
                      <a:r>
                        <a:rPr lang="de-DE" dirty="0"/>
                        <a:t>-Elemente an, die Geschwister eines p-Elements sind</a:t>
                      </a:r>
                      <a:endParaRPr sz="1800" dirty="0">
                        <a:latin typeface="Calibri"/>
                        <a:cs typeface="Calibri"/>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3578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2E58BF-9532-4C1F-B6CA-D8294FD91EFA}"/>
              </a:ext>
            </a:extLst>
          </p:cNvPr>
          <p:cNvSpPr>
            <a:spLocks noGrp="1"/>
          </p:cNvSpPr>
          <p:nvPr>
            <p:ph type="title"/>
          </p:nvPr>
        </p:nvSpPr>
        <p:spPr/>
        <p:txBody>
          <a:bodyPr/>
          <a:lstStyle/>
          <a:p>
            <a:r>
              <a:rPr lang="de-DE" dirty="0"/>
              <a:t>Attributselektoren</a:t>
            </a:r>
          </a:p>
        </p:txBody>
      </p:sp>
      <p:sp>
        <p:nvSpPr>
          <p:cNvPr id="4" name="Foliennummernplatzhalter 3">
            <a:extLst>
              <a:ext uri="{FF2B5EF4-FFF2-40B4-BE49-F238E27FC236}">
                <a16:creationId xmlns:a16="http://schemas.microsoft.com/office/drawing/2014/main" id="{73AE0F58-CD62-4072-BDAF-527D06573DFE}"/>
              </a:ext>
            </a:extLst>
          </p:cNvPr>
          <p:cNvSpPr>
            <a:spLocks noGrp="1"/>
          </p:cNvSpPr>
          <p:nvPr>
            <p:ph type="sldNum" sz="quarter" idx="12"/>
          </p:nvPr>
        </p:nvSpPr>
        <p:spPr/>
        <p:txBody>
          <a:bodyPr/>
          <a:lstStyle/>
          <a:p>
            <a:fld id="{62F8B784-6BE8-4121-A5DD-184BF916DF1B}" type="slidenum">
              <a:rPr lang="de-DE" smtClean="0"/>
              <a:t>48</a:t>
            </a:fld>
            <a:endParaRPr lang="de-DE" dirty="0"/>
          </a:p>
        </p:txBody>
      </p:sp>
      <p:graphicFrame>
        <p:nvGraphicFramePr>
          <p:cNvPr id="5" name="Inhaltsplatzhalter 4">
            <a:extLst>
              <a:ext uri="{FF2B5EF4-FFF2-40B4-BE49-F238E27FC236}">
                <a16:creationId xmlns:a16="http://schemas.microsoft.com/office/drawing/2014/main" id="{FEB13D32-7FAA-4999-955E-74878A8FAFDB}"/>
              </a:ext>
            </a:extLst>
          </p:cNvPr>
          <p:cNvGraphicFramePr>
            <a:graphicFrameLocks noGrp="1"/>
          </p:cNvGraphicFramePr>
          <p:nvPr>
            <p:ph idx="1"/>
            <p:extLst/>
          </p:nvPr>
        </p:nvGraphicFramePr>
        <p:xfrm>
          <a:off x="838200" y="1817890"/>
          <a:ext cx="10515600" cy="2997178"/>
        </p:xfrm>
        <a:graphic>
          <a:graphicData uri="http://schemas.openxmlformats.org/drawingml/2006/table">
            <a:tbl>
              <a:tblPr firstRow="1" bandRow="1">
                <a:tableStyleId>{21E4AEA4-8DFA-4A89-87EB-49C32662AFE0}</a:tableStyleId>
              </a:tblPr>
              <a:tblGrid>
                <a:gridCol w="2589504">
                  <a:extLst>
                    <a:ext uri="{9D8B030D-6E8A-4147-A177-3AD203B41FA5}">
                      <a16:colId xmlns:a16="http://schemas.microsoft.com/office/drawing/2014/main" val="20000"/>
                    </a:ext>
                  </a:extLst>
                </a:gridCol>
                <a:gridCol w="7926096">
                  <a:extLst>
                    <a:ext uri="{9D8B030D-6E8A-4147-A177-3AD203B41FA5}">
                      <a16:colId xmlns:a16="http://schemas.microsoft.com/office/drawing/2014/main" val="20001"/>
                    </a:ext>
                  </a:extLst>
                </a:gridCol>
              </a:tblGrid>
              <a:tr h="402195">
                <a:tc>
                  <a:txBody>
                    <a:bodyPr/>
                    <a:lstStyle/>
                    <a:p>
                      <a:pPr algn="ctr"/>
                      <a:r>
                        <a:rPr lang="de-DE" dirty="0"/>
                        <a:t>Pattern</a:t>
                      </a:r>
                    </a:p>
                  </a:txBody>
                  <a:tcPr anchor="ctr"/>
                </a:tc>
                <a:tc>
                  <a:txBody>
                    <a:bodyPr/>
                    <a:lstStyle/>
                    <a:p>
                      <a:pPr algn="ctr"/>
                      <a:r>
                        <a:rPr lang="de-DE" dirty="0"/>
                        <a:t>Beschreibung</a:t>
                      </a:r>
                    </a:p>
                  </a:txBody>
                  <a:tcPr anchor="ctr"/>
                </a:tc>
                <a:extLst>
                  <a:ext uri="{0D108BD9-81ED-4DB2-BD59-A6C34878D82A}">
                    <a16:rowId xmlns:a16="http://schemas.microsoft.com/office/drawing/2014/main" val="10000"/>
                  </a:ext>
                </a:extLst>
              </a:tr>
              <a:tr h="694199">
                <a:tc>
                  <a:txBody>
                    <a:bodyPr/>
                    <a:lstStyle/>
                    <a:p>
                      <a:pPr algn="ctr"/>
                      <a:r>
                        <a:rPr lang="de-DE" dirty="0"/>
                        <a:t>E[attribute=</a:t>
                      </a:r>
                      <a:r>
                        <a:rPr lang="de-DE" sz="1800" kern="1200" dirty="0"/>
                        <a:t>"</a:t>
                      </a:r>
                      <a:r>
                        <a:rPr lang="de-DE" dirty="0"/>
                        <a:t>abc"]</a:t>
                      </a:r>
                      <a:endParaRPr lang="de-DE" dirty="0">
                        <a:latin typeface="+mj-lt"/>
                        <a:cs typeface="Courier New" pitchFamily="49" charset="0"/>
                      </a:endParaRPr>
                    </a:p>
                  </a:txBody>
                  <a:tcPr anchor="ctr"/>
                </a:tc>
                <a:tc>
                  <a:txBody>
                    <a:bodyPr/>
                    <a:lstStyle/>
                    <a:p>
                      <a:pPr algn="ctr"/>
                      <a:r>
                        <a:rPr lang="de-DE" dirty="0"/>
                        <a:t>Erfasst Elemente vom Typ E, deren Attribut mit der Zeichenkette</a:t>
                      </a:r>
                      <a:r>
                        <a:rPr lang="de-DE" baseline="0" dirty="0"/>
                        <a:t> "abc" übereinstimmt</a:t>
                      </a:r>
                      <a:endParaRPr lang="de-DE" dirty="0"/>
                    </a:p>
                  </a:txBody>
                  <a:tcPr anchor="ctr"/>
                </a:tc>
                <a:extLst>
                  <a:ext uri="{0D108BD9-81ED-4DB2-BD59-A6C34878D82A}">
                    <a16:rowId xmlns:a16="http://schemas.microsoft.com/office/drawing/2014/main" val="10001"/>
                  </a:ext>
                </a:extLst>
              </a:tr>
              <a:tr h="694199">
                <a:tc>
                  <a:txBody>
                    <a:bodyPr/>
                    <a:lstStyle/>
                    <a:p>
                      <a:pPr algn="ctr"/>
                      <a:r>
                        <a:rPr lang="de-DE" dirty="0"/>
                        <a:t>E:not([attribute=</a:t>
                      </a:r>
                      <a:r>
                        <a:rPr lang="de-DE" sz="1800" kern="1200" dirty="0"/>
                        <a:t>"</a:t>
                      </a:r>
                      <a:r>
                        <a:rPr lang="de-DE" dirty="0"/>
                        <a:t>abc"])</a:t>
                      </a:r>
                      <a:endParaRPr lang="de-DE" dirty="0">
                        <a:latin typeface="+mj-lt"/>
                        <a:cs typeface="Courier New" pitchFamily="49" charset="0"/>
                      </a:endParaRPr>
                    </a:p>
                  </a:txBody>
                  <a:tcPr anchor="ctr"/>
                </a:tc>
                <a:tc>
                  <a:txBody>
                    <a:bodyPr/>
                    <a:lstStyle/>
                    <a:p>
                      <a:pPr algn="ctr"/>
                      <a:r>
                        <a:rPr lang="de-DE" dirty="0"/>
                        <a:t>Erfasst Elemente vom Typ E, deren Attribut mit der Zeichenkette</a:t>
                      </a:r>
                      <a:r>
                        <a:rPr lang="de-DE" baseline="0" dirty="0"/>
                        <a:t> "abc" NICHT übereinstimmt</a:t>
                      </a:r>
                      <a:endParaRPr lang="de-DE" dirty="0"/>
                    </a:p>
                  </a:txBody>
                  <a:tcPr anchor="ctr"/>
                </a:tc>
                <a:extLst>
                  <a:ext uri="{0D108BD9-81ED-4DB2-BD59-A6C34878D82A}">
                    <a16:rowId xmlns:a16="http://schemas.microsoft.com/office/drawing/2014/main" val="10002"/>
                  </a:ext>
                </a:extLst>
              </a:tr>
              <a:tr h="402195">
                <a:tc>
                  <a:txBody>
                    <a:bodyPr/>
                    <a:lstStyle/>
                    <a:p>
                      <a:pPr algn="ctr"/>
                      <a:r>
                        <a:rPr lang="de-DE" dirty="0"/>
                        <a:t>E[attribute^=</a:t>
                      </a:r>
                      <a:r>
                        <a:rPr lang="de-DE" sz="1800" kern="1200" dirty="0"/>
                        <a:t>"</a:t>
                      </a:r>
                      <a:r>
                        <a:rPr lang="de-DE" dirty="0"/>
                        <a:t>abc"]</a:t>
                      </a:r>
                      <a:endParaRPr lang="de-DE" dirty="0">
                        <a:latin typeface="+mj-lt"/>
                        <a:cs typeface="Courier New" pitchFamily="49" charset="0"/>
                      </a:endParaRPr>
                    </a:p>
                  </a:txBody>
                  <a:tcPr anchor="ctr"/>
                </a:tc>
                <a:tc>
                  <a:txBody>
                    <a:bodyPr/>
                    <a:lstStyle/>
                    <a:p>
                      <a:pPr algn="ctr"/>
                      <a:r>
                        <a:rPr lang="de-DE" dirty="0"/>
                        <a:t>Erfasst Elemente vom Typ E, deren Attribut mit der Zeichenkette</a:t>
                      </a:r>
                      <a:r>
                        <a:rPr lang="de-DE" baseline="0" dirty="0"/>
                        <a:t> mit "abc" beginnt</a:t>
                      </a:r>
                      <a:endParaRPr lang="de-DE" dirty="0"/>
                    </a:p>
                  </a:txBody>
                  <a:tcPr anchor="ctr"/>
                </a:tc>
                <a:extLst>
                  <a:ext uri="{0D108BD9-81ED-4DB2-BD59-A6C34878D82A}">
                    <a16:rowId xmlns:a16="http://schemas.microsoft.com/office/drawing/2014/main" val="10003"/>
                  </a:ext>
                </a:extLst>
              </a:tr>
              <a:tr h="402195">
                <a:tc>
                  <a:txBody>
                    <a:bodyPr/>
                    <a:lstStyle/>
                    <a:p>
                      <a:pPr algn="ctr"/>
                      <a:r>
                        <a:rPr lang="de-DE" sz="1800" kern="1200" dirty="0"/>
                        <a:t>E[attribute$="abc"]</a:t>
                      </a:r>
                      <a:endParaRPr lang="de-DE" sz="1800" kern="1200" dirty="0">
                        <a:solidFill>
                          <a:schemeClr val="dk1"/>
                        </a:solidFill>
                        <a:latin typeface="+mn-lt"/>
                        <a:ea typeface="+mn-ea"/>
                        <a:cs typeface="Courier New" pitchFamily="49" charset="0"/>
                      </a:endParaRPr>
                    </a:p>
                  </a:txBody>
                  <a:tcPr anchor="ctr"/>
                </a:tc>
                <a:tc>
                  <a:txBody>
                    <a:bodyPr/>
                    <a:lstStyle/>
                    <a:p>
                      <a:pPr algn="ctr"/>
                      <a:r>
                        <a:rPr lang="de-DE" dirty="0"/>
                        <a:t>Erfasst Elemente vom Typ E, deren Attribut mit der Zeichenkette</a:t>
                      </a:r>
                      <a:r>
                        <a:rPr lang="de-DE" baseline="0" dirty="0"/>
                        <a:t> mit "abc" endet</a:t>
                      </a:r>
                      <a:endParaRPr lang="de-DE" dirty="0"/>
                    </a:p>
                  </a:txBody>
                  <a:tcPr anchor="ctr"/>
                </a:tc>
                <a:extLst>
                  <a:ext uri="{0D108BD9-81ED-4DB2-BD59-A6C34878D82A}">
                    <a16:rowId xmlns:a16="http://schemas.microsoft.com/office/drawing/2014/main" val="10004"/>
                  </a:ext>
                </a:extLst>
              </a:tr>
              <a:tr h="402195">
                <a:tc>
                  <a:txBody>
                    <a:bodyPr/>
                    <a:lstStyle/>
                    <a:p>
                      <a:pPr algn="ctr"/>
                      <a:r>
                        <a:rPr lang="de-DE" sz="1800" kern="1200" dirty="0"/>
                        <a:t>E[attribute*="abc"]</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Elemente vom Typ E, deren Attribut die Zeichenkette</a:t>
                      </a:r>
                      <a:r>
                        <a:rPr lang="de-DE" baseline="0" dirty="0"/>
                        <a:t> "abc" enthält</a:t>
                      </a:r>
                      <a:endParaRPr lang="de-DE"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19425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F49C64-AAB1-4525-BDD9-CAEC2DE6D9E5}"/>
              </a:ext>
            </a:extLst>
          </p:cNvPr>
          <p:cNvSpPr>
            <a:spLocks noGrp="1"/>
          </p:cNvSpPr>
          <p:nvPr>
            <p:ph type="title"/>
          </p:nvPr>
        </p:nvSpPr>
        <p:spPr/>
        <p:txBody>
          <a:bodyPr/>
          <a:lstStyle/>
          <a:p>
            <a:r>
              <a:rPr lang="de-DE" dirty="0"/>
              <a:t>CSS SELECTORS - LINKS</a:t>
            </a:r>
          </a:p>
        </p:txBody>
      </p:sp>
      <p:sp>
        <p:nvSpPr>
          <p:cNvPr id="3" name="Inhaltsplatzhalter 2">
            <a:extLst>
              <a:ext uri="{FF2B5EF4-FFF2-40B4-BE49-F238E27FC236}">
                <a16:creationId xmlns:a16="http://schemas.microsoft.com/office/drawing/2014/main" id="{DE6A80B2-3305-4B1E-87FF-75B3B043B538}"/>
              </a:ext>
            </a:extLst>
          </p:cNvPr>
          <p:cNvSpPr>
            <a:spLocks noGrp="1"/>
          </p:cNvSpPr>
          <p:nvPr>
            <p:ph idx="1"/>
          </p:nvPr>
        </p:nvSpPr>
        <p:spPr/>
        <p:txBody>
          <a:bodyPr/>
          <a:lstStyle/>
          <a:p>
            <a:r>
              <a:rPr lang="de-DE" dirty="0">
                <a:hlinkClick r:id="rId2"/>
              </a:rPr>
              <a:t>https://www.w3schools.com/cssref/css_selectors.asp</a:t>
            </a:r>
            <a:endParaRPr lang="de-DE" dirty="0"/>
          </a:p>
        </p:txBody>
      </p:sp>
    </p:spTree>
    <p:extLst>
      <p:ext uri="{BB962C8B-B14F-4D97-AF65-F5344CB8AC3E}">
        <p14:creationId xmlns:p14="http://schemas.microsoft.com/office/powerpoint/2010/main" val="19817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EDF156-23D1-4836-B697-0C53803A7460}"/>
              </a:ext>
            </a:extLst>
          </p:cNvPr>
          <p:cNvSpPr>
            <a:spLocks noGrp="1"/>
          </p:cNvSpPr>
          <p:nvPr>
            <p:ph type="title"/>
          </p:nvPr>
        </p:nvSpPr>
        <p:spPr>
          <a:xfrm>
            <a:off x="838200" y="457200"/>
            <a:ext cx="10515600" cy="1233488"/>
          </a:xfrm>
        </p:spPr>
        <p:txBody>
          <a:bodyPr/>
          <a:lstStyle/>
          <a:p>
            <a:r>
              <a:rPr lang="de-DE" dirty="0"/>
              <a:t>CSS Syntax – Begriffe </a:t>
            </a:r>
          </a:p>
        </p:txBody>
      </p:sp>
      <p:sp>
        <p:nvSpPr>
          <p:cNvPr id="4" name="Foliennummernplatzhalter 3">
            <a:extLst>
              <a:ext uri="{FF2B5EF4-FFF2-40B4-BE49-F238E27FC236}">
                <a16:creationId xmlns:a16="http://schemas.microsoft.com/office/drawing/2014/main" id="{8464B929-769A-431E-966B-7D222687129A}"/>
              </a:ext>
            </a:extLst>
          </p:cNvPr>
          <p:cNvSpPr>
            <a:spLocks noGrp="1"/>
          </p:cNvSpPr>
          <p:nvPr>
            <p:ph type="sldNum" sz="quarter" idx="12"/>
          </p:nvPr>
        </p:nvSpPr>
        <p:spPr/>
        <p:txBody>
          <a:bodyPr/>
          <a:lstStyle/>
          <a:p>
            <a:fld id="{62F8B784-6BE8-4121-A5DD-184BF916DF1B}" type="slidenum">
              <a:rPr lang="de-DE" smtClean="0"/>
              <a:t>5</a:t>
            </a:fld>
            <a:endParaRPr lang="de-DE" dirty="0"/>
          </a:p>
        </p:txBody>
      </p:sp>
      <p:graphicFrame>
        <p:nvGraphicFramePr>
          <p:cNvPr id="5" name="object 3">
            <a:extLst>
              <a:ext uri="{FF2B5EF4-FFF2-40B4-BE49-F238E27FC236}">
                <a16:creationId xmlns:a16="http://schemas.microsoft.com/office/drawing/2014/main" id="{6D656135-F5E6-4754-8AD4-ECF1317E31DC}"/>
              </a:ext>
            </a:extLst>
          </p:cNvPr>
          <p:cNvGraphicFramePr>
            <a:graphicFrameLocks noGrp="1"/>
          </p:cNvGraphicFramePr>
          <p:nvPr>
            <p:extLst>
              <p:ext uri="{D42A27DB-BD31-4B8C-83A1-F6EECF244321}">
                <p14:modId xmlns:p14="http://schemas.microsoft.com/office/powerpoint/2010/main" val="3517403885"/>
              </p:ext>
            </p:extLst>
          </p:nvPr>
        </p:nvGraphicFramePr>
        <p:xfrm>
          <a:off x="838200" y="2062163"/>
          <a:ext cx="8038111" cy="3491801"/>
        </p:xfrm>
        <a:graphic>
          <a:graphicData uri="http://schemas.openxmlformats.org/drawingml/2006/table">
            <a:tbl>
              <a:tblPr firstRow="1" bandRow="1">
                <a:tableStyleId>{2D5ABB26-0587-4C30-8999-92F81FD0307C}</a:tableStyleId>
              </a:tblPr>
              <a:tblGrid>
                <a:gridCol w="3952110">
                  <a:extLst>
                    <a:ext uri="{9D8B030D-6E8A-4147-A177-3AD203B41FA5}">
                      <a16:colId xmlns:a16="http://schemas.microsoft.com/office/drawing/2014/main" val="20000"/>
                    </a:ext>
                  </a:extLst>
                </a:gridCol>
                <a:gridCol w="2963385">
                  <a:extLst>
                    <a:ext uri="{9D8B030D-6E8A-4147-A177-3AD203B41FA5}">
                      <a16:colId xmlns:a16="http://schemas.microsoft.com/office/drawing/2014/main" val="20001"/>
                    </a:ext>
                  </a:extLst>
                </a:gridCol>
                <a:gridCol w="1122616">
                  <a:extLst>
                    <a:ext uri="{9D8B030D-6E8A-4147-A177-3AD203B41FA5}">
                      <a16:colId xmlns:a16="http://schemas.microsoft.com/office/drawing/2014/main" val="20002"/>
                    </a:ext>
                  </a:extLst>
                </a:gridCol>
              </a:tblGrid>
              <a:tr h="575316">
                <a:tc>
                  <a:txBody>
                    <a:bodyPr/>
                    <a:lstStyle/>
                    <a:p>
                      <a:pPr marL="365125" indent="-342900">
                        <a:lnSpc>
                          <a:spcPts val="3740"/>
                        </a:lnSpc>
                        <a:buFont typeface="Arial"/>
                        <a:buChar char="•"/>
                        <a:tabLst>
                          <a:tab pos="364490" algn="l"/>
                          <a:tab pos="365125" algn="l"/>
                        </a:tabLst>
                      </a:pPr>
                      <a:r>
                        <a:rPr sz="3200" spc="-20" dirty="0">
                          <a:latin typeface="Calibri"/>
                          <a:cs typeface="Calibri"/>
                        </a:rPr>
                        <a:t>Regel</a:t>
                      </a:r>
                      <a:endParaRPr sz="3200" dirty="0">
                        <a:latin typeface="Calibri"/>
                        <a:cs typeface="Calibri"/>
                      </a:endParaRPr>
                    </a:p>
                  </a:txBody>
                  <a:tcPr marL="0" marR="0" marT="0" marB="0"/>
                </a:tc>
                <a:tc>
                  <a:txBody>
                    <a:bodyPr/>
                    <a:lstStyle/>
                    <a:p>
                      <a:pPr marR="115570" algn="r">
                        <a:lnSpc>
                          <a:spcPts val="3740"/>
                        </a:lnSpc>
                      </a:pPr>
                      <a:r>
                        <a:rPr sz="3200" b="1" spc="-5" dirty="0">
                          <a:solidFill>
                            <a:srgbClr val="EE8033"/>
                          </a:solidFill>
                          <a:latin typeface="Courier New"/>
                          <a:cs typeface="Courier New"/>
                        </a:rPr>
                        <a:t>p{margi</a:t>
                      </a:r>
                      <a:r>
                        <a:rPr sz="3200" b="1" dirty="0">
                          <a:solidFill>
                            <a:srgbClr val="EE8033"/>
                          </a:solidFill>
                          <a:latin typeface="Courier New"/>
                          <a:cs typeface="Courier New"/>
                        </a:rPr>
                        <a:t>n:</a:t>
                      </a:r>
                    </a:p>
                  </a:txBody>
                  <a:tcPr marL="0" marR="0" marT="0" marB="0"/>
                </a:tc>
                <a:tc>
                  <a:txBody>
                    <a:bodyPr/>
                    <a:lstStyle/>
                    <a:p>
                      <a:pPr marR="14604" algn="r">
                        <a:lnSpc>
                          <a:spcPts val="3740"/>
                        </a:lnSpc>
                      </a:pPr>
                      <a:r>
                        <a:rPr lang="de-DE" sz="3200" b="1" spc="-5" dirty="0">
                          <a:solidFill>
                            <a:srgbClr val="EE8033"/>
                          </a:solidFill>
                          <a:latin typeface="Courier New"/>
                          <a:cs typeface="Courier New"/>
                        </a:rPr>
                        <a:t>1</a:t>
                      </a:r>
                      <a:r>
                        <a:rPr sz="3200" b="1" spc="-5" dirty="0">
                          <a:solidFill>
                            <a:srgbClr val="EE8033"/>
                          </a:solidFill>
                          <a:latin typeface="Courier New"/>
                          <a:cs typeface="Courier New"/>
                        </a:rPr>
                        <a:t>px}</a:t>
                      </a:r>
                      <a:endParaRPr sz="3200" b="1" dirty="0">
                        <a:solidFill>
                          <a:srgbClr val="EE8033"/>
                        </a:solidFill>
                        <a:latin typeface="Courier New"/>
                        <a:cs typeface="Courier New"/>
                      </a:endParaRPr>
                    </a:p>
                  </a:txBody>
                  <a:tcPr marL="0" marR="0" marT="0" marB="0"/>
                </a:tc>
                <a:extLst>
                  <a:ext uri="{0D108BD9-81ED-4DB2-BD59-A6C34878D82A}">
                    <a16:rowId xmlns:a16="http://schemas.microsoft.com/office/drawing/2014/main" val="10000"/>
                  </a:ext>
                </a:extLst>
              </a:tr>
              <a:tr h="585302">
                <a:tc>
                  <a:txBody>
                    <a:bodyPr/>
                    <a:lstStyle/>
                    <a:p>
                      <a:pPr marL="365125" indent="-342900">
                        <a:lnSpc>
                          <a:spcPts val="3820"/>
                        </a:lnSpc>
                        <a:buFont typeface="Arial"/>
                        <a:buChar char="•"/>
                        <a:tabLst>
                          <a:tab pos="364490" algn="l"/>
                          <a:tab pos="365125" algn="l"/>
                        </a:tabLst>
                      </a:pPr>
                      <a:r>
                        <a:rPr sz="3200" spc="-10" dirty="0">
                          <a:latin typeface="Calibri"/>
                          <a:cs typeface="Calibri"/>
                        </a:rPr>
                        <a:t>Selektor</a:t>
                      </a:r>
                      <a:endParaRPr sz="3200" dirty="0">
                        <a:latin typeface="Calibri"/>
                        <a:cs typeface="Calibri"/>
                      </a:endParaRPr>
                    </a:p>
                  </a:txBody>
                  <a:tcPr marL="0" marR="0" marT="0" marB="0"/>
                </a:tc>
                <a:tc>
                  <a:txBody>
                    <a:bodyPr/>
                    <a:lstStyle/>
                    <a:p>
                      <a:pPr marR="114935" algn="r">
                        <a:lnSpc>
                          <a:spcPts val="3820"/>
                        </a:lnSpc>
                      </a:pPr>
                      <a:r>
                        <a:rPr sz="3200" b="1" spc="-5" dirty="0">
                          <a:solidFill>
                            <a:srgbClr val="EE8033"/>
                          </a:solidFill>
                          <a:latin typeface="Courier New"/>
                          <a:cs typeface="Courier New"/>
                        </a:rPr>
                        <a:t>p</a:t>
                      </a:r>
                      <a:r>
                        <a:rPr sz="3200" spc="-5" dirty="0">
                          <a:latin typeface="Courier New"/>
                          <a:cs typeface="Courier New"/>
                        </a:rPr>
                        <a:t>{mar</a:t>
                      </a:r>
                      <a:r>
                        <a:rPr sz="3200" spc="5" dirty="0">
                          <a:latin typeface="Courier New"/>
                          <a:cs typeface="Courier New"/>
                        </a:rPr>
                        <a:t>g</a:t>
                      </a:r>
                      <a:r>
                        <a:rPr sz="3200" spc="-5" dirty="0">
                          <a:latin typeface="Courier New"/>
                          <a:cs typeface="Courier New"/>
                        </a:rPr>
                        <a:t>in</a:t>
                      </a:r>
                      <a:r>
                        <a:rPr sz="3200" dirty="0">
                          <a:latin typeface="Courier New"/>
                          <a:cs typeface="Courier New"/>
                        </a:rPr>
                        <a:t>:</a:t>
                      </a:r>
                    </a:p>
                  </a:txBody>
                  <a:tcPr marL="0" marR="0" marT="0" marB="0"/>
                </a:tc>
                <a:tc>
                  <a:txBody>
                    <a:bodyPr/>
                    <a:lstStyle/>
                    <a:p>
                      <a:pPr marR="14604" algn="r">
                        <a:lnSpc>
                          <a:spcPts val="3820"/>
                        </a:lnSpc>
                      </a:pPr>
                      <a:r>
                        <a:rPr lang="de-DE" sz="3200" spc="-5" dirty="0">
                          <a:latin typeface="Courier New"/>
                          <a:cs typeface="Courier New"/>
                        </a:rPr>
                        <a:t>1</a:t>
                      </a:r>
                      <a:r>
                        <a:rPr sz="3200" spc="5" dirty="0">
                          <a:latin typeface="Courier New"/>
                          <a:cs typeface="Courier New"/>
                        </a:rPr>
                        <a:t>p</a:t>
                      </a:r>
                      <a:r>
                        <a:rPr sz="3200" spc="-5" dirty="0">
                          <a:latin typeface="Courier New"/>
                          <a:cs typeface="Courier New"/>
                        </a:rPr>
                        <a:t>x}</a:t>
                      </a:r>
                      <a:endParaRPr sz="3200" dirty="0">
                        <a:latin typeface="Courier New"/>
                        <a:cs typeface="Courier New"/>
                      </a:endParaRPr>
                    </a:p>
                  </a:txBody>
                  <a:tcPr marL="0" marR="0" marT="0" marB="0"/>
                </a:tc>
                <a:extLst>
                  <a:ext uri="{0D108BD9-81ED-4DB2-BD59-A6C34878D82A}">
                    <a16:rowId xmlns:a16="http://schemas.microsoft.com/office/drawing/2014/main" val="10001"/>
                  </a:ext>
                </a:extLst>
              </a:tr>
              <a:tr h="585406">
                <a:tc>
                  <a:txBody>
                    <a:bodyPr/>
                    <a:lstStyle/>
                    <a:p>
                      <a:pPr marL="365125" indent="-342900">
                        <a:lnSpc>
                          <a:spcPts val="3815"/>
                        </a:lnSpc>
                        <a:buFont typeface="Arial"/>
                        <a:buChar char="•"/>
                        <a:tabLst>
                          <a:tab pos="364490" algn="l"/>
                          <a:tab pos="365125" algn="l"/>
                        </a:tabLst>
                      </a:pPr>
                      <a:r>
                        <a:rPr sz="3200" spc="-10" dirty="0">
                          <a:latin typeface="Calibri"/>
                          <a:cs typeface="Calibri"/>
                        </a:rPr>
                        <a:t>Deklarationsblock</a:t>
                      </a:r>
                      <a:endParaRPr sz="3200" dirty="0">
                        <a:latin typeface="Calibri"/>
                        <a:cs typeface="Calibri"/>
                      </a:endParaRPr>
                    </a:p>
                  </a:txBody>
                  <a:tcPr marL="0" marR="0" marT="0" marB="0"/>
                </a:tc>
                <a:tc>
                  <a:txBody>
                    <a:bodyPr/>
                    <a:lstStyle/>
                    <a:p>
                      <a:pPr marR="114935" algn="r">
                        <a:lnSpc>
                          <a:spcPts val="3815"/>
                        </a:lnSpc>
                      </a:pPr>
                      <a:r>
                        <a:rPr sz="3200" spc="-5" dirty="0">
                          <a:latin typeface="Courier New"/>
                          <a:cs typeface="Courier New"/>
                        </a:rPr>
                        <a:t>p</a:t>
                      </a:r>
                      <a:r>
                        <a:rPr sz="3200" b="1" spc="-5" dirty="0">
                          <a:solidFill>
                            <a:srgbClr val="EE8033"/>
                          </a:solidFill>
                          <a:latin typeface="Courier New"/>
                          <a:cs typeface="Courier New"/>
                        </a:rPr>
                        <a:t>{mar</a:t>
                      </a:r>
                      <a:r>
                        <a:rPr sz="3200" b="1" spc="5" dirty="0">
                          <a:solidFill>
                            <a:srgbClr val="EE8033"/>
                          </a:solidFill>
                          <a:latin typeface="Courier New"/>
                          <a:cs typeface="Courier New"/>
                        </a:rPr>
                        <a:t>g</a:t>
                      </a:r>
                      <a:r>
                        <a:rPr sz="3200" b="1" spc="-5" dirty="0">
                          <a:solidFill>
                            <a:srgbClr val="EE8033"/>
                          </a:solidFill>
                          <a:latin typeface="Courier New"/>
                          <a:cs typeface="Courier New"/>
                        </a:rPr>
                        <a:t>in</a:t>
                      </a:r>
                      <a:r>
                        <a:rPr sz="3200" dirty="0">
                          <a:solidFill>
                            <a:srgbClr val="EE8033"/>
                          </a:solidFill>
                          <a:latin typeface="Courier New"/>
                          <a:cs typeface="Courier New"/>
                        </a:rPr>
                        <a:t>:</a:t>
                      </a:r>
                    </a:p>
                  </a:txBody>
                  <a:tcPr marL="0" marR="0" marT="0" marB="0"/>
                </a:tc>
                <a:tc>
                  <a:txBody>
                    <a:bodyPr/>
                    <a:lstStyle/>
                    <a:p>
                      <a:pPr marR="14604" algn="r">
                        <a:lnSpc>
                          <a:spcPts val="3815"/>
                        </a:lnSpc>
                      </a:pPr>
                      <a:r>
                        <a:rPr lang="de-DE" sz="3200" b="1" spc="-5" dirty="0">
                          <a:solidFill>
                            <a:srgbClr val="EE8033"/>
                          </a:solidFill>
                          <a:latin typeface="Courier New"/>
                          <a:cs typeface="Courier New"/>
                        </a:rPr>
                        <a:t>1</a:t>
                      </a:r>
                      <a:r>
                        <a:rPr sz="3200" b="1" spc="5" dirty="0">
                          <a:solidFill>
                            <a:srgbClr val="EE8033"/>
                          </a:solidFill>
                          <a:latin typeface="Courier New"/>
                          <a:cs typeface="Courier New"/>
                        </a:rPr>
                        <a:t>p</a:t>
                      </a:r>
                      <a:r>
                        <a:rPr sz="3200" b="1" spc="-5" dirty="0">
                          <a:solidFill>
                            <a:srgbClr val="EE8033"/>
                          </a:solidFill>
                          <a:latin typeface="Courier New"/>
                          <a:cs typeface="Courier New"/>
                        </a:rPr>
                        <a:t>x}</a:t>
                      </a:r>
                      <a:endParaRPr sz="3200" b="1" dirty="0">
                        <a:solidFill>
                          <a:srgbClr val="EE8033"/>
                        </a:solidFill>
                        <a:latin typeface="Courier New"/>
                        <a:cs typeface="Courier New"/>
                      </a:endParaRPr>
                    </a:p>
                  </a:txBody>
                  <a:tcPr marL="0" marR="0" marT="0" marB="0"/>
                </a:tc>
                <a:extLst>
                  <a:ext uri="{0D108BD9-81ED-4DB2-BD59-A6C34878D82A}">
                    <a16:rowId xmlns:a16="http://schemas.microsoft.com/office/drawing/2014/main" val="10002"/>
                  </a:ext>
                </a:extLst>
              </a:tr>
              <a:tr h="585406">
                <a:tc>
                  <a:txBody>
                    <a:bodyPr/>
                    <a:lstStyle/>
                    <a:p>
                      <a:pPr marL="365125" indent="-342900">
                        <a:lnSpc>
                          <a:spcPts val="3820"/>
                        </a:lnSpc>
                        <a:buFont typeface="Arial"/>
                        <a:buChar char="•"/>
                        <a:tabLst>
                          <a:tab pos="364490" algn="l"/>
                          <a:tab pos="365125" algn="l"/>
                        </a:tabLst>
                      </a:pPr>
                      <a:r>
                        <a:rPr sz="3200" spc="-15" dirty="0">
                          <a:latin typeface="Calibri"/>
                          <a:cs typeface="Calibri"/>
                        </a:rPr>
                        <a:t>Deklaration</a:t>
                      </a:r>
                      <a:endParaRPr sz="3200" dirty="0">
                        <a:latin typeface="Calibri"/>
                        <a:cs typeface="Calibri"/>
                      </a:endParaRPr>
                    </a:p>
                  </a:txBody>
                  <a:tcPr marL="0" marR="0" marT="0" marB="0"/>
                </a:tc>
                <a:tc>
                  <a:txBody>
                    <a:bodyPr/>
                    <a:lstStyle/>
                    <a:p>
                      <a:pPr marR="114935" algn="r">
                        <a:lnSpc>
                          <a:spcPts val="3820"/>
                        </a:lnSpc>
                      </a:pPr>
                      <a:r>
                        <a:rPr sz="3200" spc="-5" dirty="0">
                          <a:latin typeface="Courier New"/>
                          <a:cs typeface="Courier New"/>
                        </a:rPr>
                        <a:t>p{</a:t>
                      </a:r>
                      <a:r>
                        <a:rPr sz="3200" b="1" spc="-5" dirty="0">
                          <a:solidFill>
                            <a:srgbClr val="EE8033"/>
                          </a:solidFill>
                          <a:latin typeface="Courier New"/>
                          <a:cs typeface="Courier New"/>
                        </a:rPr>
                        <a:t>mar</a:t>
                      </a:r>
                      <a:r>
                        <a:rPr sz="3200" b="1" spc="5" dirty="0">
                          <a:solidFill>
                            <a:srgbClr val="EE8033"/>
                          </a:solidFill>
                          <a:latin typeface="Courier New"/>
                          <a:cs typeface="Courier New"/>
                        </a:rPr>
                        <a:t>g</a:t>
                      </a:r>
                      <a:r>
                        <a:rPr sz="3200" b="1" spc="-5" dirty="0">
                          <a:solidFill>
                            <a:srgbClr val="EE8033"/>
                          </a:solidFill>
                          <a:latin typeface="Courier New"/>
                          <a:cs typeface="Courier New"/>
                        </a:rPr>
                        <a:t>in</a:t>
                      </a:r>
                      <a:r>
                        <a:rPr sz="3200" b="1" dirty="0">
                          <a:solidFill>
                            <a:srgbClr val="EE8033"/>
                          </a:solidFill>
                          <a:latin typeface="Courier New"/>
                          <a:cs typeface="Courier New"/>
                        </a:rPr>
                        <a:t>:</a:t>
                      </a:r>
                    </a:p>
                  </a:txBody>
                  <a:tcPr marL="0" marR="0" marT="0" marB="0"/>
                </a:tc>
                <a:tc>
                  <a:txBody>
                    <a:bodyPr/>
                    <a:lstStyle/>
                    <a:p>
                      <a:pPr marR="14604" algn="r">
                        <a:lnSpc>
                          <a:spcPts val="3820"/>
                        </a:lnSpc>
                      </a:pPr>
                      <a:r>
                        <a:rPr lang="de-DE" sz="3200" b="1" spc="-5" dirty="0">
                          <a:solidFill>
                            <a:srgbClr val="EE8033"/>
                          </a:solidFill>
                          <a:latin typeface="Courier New"/>
                          <a:cs typeface="Courier New"/>
                        </a:rPr>
                        <a:t>1</a:t>
                      </a:r>
                      <a:r>
                        <a:rPr sz="3200" b="1" spc="5" dirty="0">
                          <a:solidFill>
                            <a:srgbClr val="EE8033"/>
                          </a:solidFill>
                          <a:latin typeface="Courier New"/>
                          <a:cs typeface="Courier New"/>
                        </a:rPr>
                        <a:t>p</a:t>
                      </a:r>
                      <a:r>
                        <a:rPr sz="3200" b="1" spc="-5" dirty="0">
                          <a:solidFill>
                            <a:srgbClr val="EE8033"/>
                          </a:solidFill>
                          <a:latin typeface="Courier New"/>
                          <a:cs typeface="Courier New"/>
                        </a:rPr>
                        <a:t>x</a:t>
                      </a:r>
                      <a:r>
                        <a:rPr sz="3200" dirty="0">
                          <a:latin typeface="Courier New"/>
                          <a:cs typeface="Courier New"/>
                        </a:rPr>
                        <a:t>}</a:t>
                      </a:r>
                    </a:p>
                  </a:txBody>
                  <a:tcPr marL="0" marR="0" marT="0" marB="0"/>
                </a:tc>
                <a:extLst>
                  <a:ext uri="{0D108BD9-81ED-4DB2-BD59-A6C34878D82A}">
                    <a16:rowId xmlns:a16="http://schemas.microsoft.com/office/drawing/2014/main" val="10003"/>
                  </a:ext>
                </a:extLst>
              </a:tr>
              <a:tr h="585342">
                <a:tc>
                  <a:txBody>
                    <a:bodyPr/>
                    <a:lstStyle/>
                    <a:p>
                      <a:pPr marL="365125" indent="-342900">
                        <a:lnSpc>
                          <a:spcPts val="3815"/>
                        </a:lnSpc>
                        <a:buFont typeface="Arial"/>
                        <a:buChar char="•"/>
                        <a:tabLst>
                          <a:tab pos="364490" algn="l"/>
                          <a:tab pos="365125" algn="l"/>
                        </a:tabLst>
                      </a:pPr>
                      <a:r>
                        <a:rPr sz="3200" spc="-10" dirty="0">
                          <a:latin typeface="Calibri"/>
                          <a:cs typeface="Calibri"/>
                        </a:rPr>
                        <a:t>Eigenschaft</a:t>
                      </a:r>
                      <a:endParaRPr sz="3200" dirty="0">
                        <a:latin typeface="Calibri"/>
                        <a:cs typeface="Calibri"/>
                      </a:endParaRPr>
                    </a:p>
                  </a:txBody>
                  <a:tcPr marL="0" marR="0" marT="0" marB="0"/>
                </a:tc>
                <a:tc>
                  <a:txBody>
                    <a:bodyPr/>
                    <a:lstStyle/>
                    <a:p>
                      <a:pPr marR="114935" algn="r">
                        <a:lnSpc>
                          <a:spcPts val="3815"/>
                        </a:lnSpc>
                      </a:pPr>
                      <a:r>
                        <a:rPr sz="3200" spc="-5" dirty="0">
                          <a:latin typeface="Courier New"/>
                          <a:cs typeface="Courier New"/>
                        </a:rPr>
                        <a:t>p{</a:t>
                      </a:r>
                      <a:r>
                        <a:rPr sz="3200" b="1" spc="-5" dirty="0">
                          <a:solidFill>
                            <a:srgbClr val="EE8033"/>
                          </a:solidFill>
                          <a:latin typeface="Courier New"/>
                          <a:cs typeface="Courier New"/>
                        </a:rPr>
                        <a:t>mar</a:t>
                      </a:r>
                      <a:r>
                        <a:rPr sz="3200" b="1" spc="5" dirty="0">
                          <a:solidFill>
                            <a:srgbClr val="EE8033"/>
                          </a:solidFill>
                          <a:latin typeface="Courier New"/>
                          <a:cs typeface="Courier New"/>
                        </a:rPr>
                        <a:t>g</a:t>
                      </a:r>
                      <a:r>
                        <a:rPr sz="3200" b="1" spc="-5" dirty="0">
                          <a:solidFill>
                            <a:srgbClr val="EE8033"/>
                          </a:solidFill>
                          <a:latin typeface="Courier New"/>
                          <a:cs typeface="Courier New"/>
                        </a:rPr>
                        <a:t>in</a:t>
                      </a:r>
                      <a:r>
                        <a:rPr sz="3200" b="1" dirty="0">
                          <a:solidFill>
                            <a:srgbClr val="EE8033"/>
                          </a:solidFill>
                          <a:latin typeface="Courier New"/>
                          <a:cs typeface="Courier New"/>
                        </a:rPr>
                        <a:t>:</a:t>
                      </a:r>
                    </a:p>
                  </a:txBody>
                  <a:tcPr marL="0" marR="0" marT="0" marB="0"/>
                </a:tc>
                <a:tc>
                  <a:txBody>
                    <a:bodyPr/>
                    <a:lstStyle/>
                    <a:p>
                      <a:pPr marR="15240" algn="r">
                        <a:lnSpc>
                          <a:spcPts val="3815"/>
                        </a:lnSpc>
                      </a:pPr>
                      <a:r>
                        <a:rPr lang="de-DE" sz="3200" spc="-5" dirty="0">
                          <a:latin typeface="Courier New"/>
                          <a:cs typeface="Courier New"/>
                        </a:rPr>
                        <a:t>1</a:t>
                      </a:r>
                      <a:r>
                        <a:rPr sz="3200" spc="-5" dirty="0">
                          <a:latin typeface="Courier New"/>
                          <a:cs typeface="Courier New"/>
                        </a:rPr>
                        <a:t>px}</a:t>
                      </a:r>
                      <a:endParaRPr sz="3200" dirty="0">
                        <a:latin typeface="Courier New"/>
                        <a:cs typeface="Courier New"/>
                      </a:endParaRPr>
                    </a:p>
                  </a:txBody>
                  <a:tcPr marL="0" marR="0" marT="0" marB="0"/>
                </a:tc>
                <a:extLst>
                  <a:ext uri="{0D108BD9-81ED-4DB2-BD59-A6C34878D82A}">
                    <a16:rowId xmlns:a16="http://schemas.microsoft.com/office/drawing/2014/main" val="10004"/>
                  </a:ext>
                </a:extLst>
              </a:tr>
              <a:tr h="575029">
                <a:tc>
                  <a:txBody>
                    <a:bodyPr/>
                    <a:lstStyle/>
                    <a:p>
                      <a:pPr marL="365125" indent="-342900">
                        <a:lnSpc>
                          <a:spcPts val="3820"/>
                        </a:lnSpc>
                        <a:buFont typeface="Arial"/>
                        <a:buChar char="•"/>
                        <a:tabLst>
                          <a:tab pos="364490" algn="l"/>
                          <a:tab pos="365125" algn="l"/>
                        </a:tabLst>
                      </a:pPr>
                      <a:r>
                        <a:rPr sz="3200" spc="-30" dirty="0">
                          <a:latin typeface="Calibri"/>
                          <a:cs typeface="Calibri"/>
                        </a:rPr>
                        <a:t>Wert</a:t>
                      </a:r>
                      <a:endParaRPr sz="3200" dirty="0">
                        <a:latin typeface="Calibri"/>
                        <a:cs typeface="Calibri"/>
                      </a:endParaRPr>
                    </a:p>
                  </a:txBody>
                  <a:tcPr marL="0" marR="0" marT="0" marB="0"/>
                </a:tc>
                <a:tc>
                  <a:txBody>
                    <a:bodyPr/>
                    <a:lstStyle/>
                    <a:p>
                      <a:pPr marR="114935" algn="r">
                        <a:lnSpc>
                          <a:spcPts val="3820"/>
                        </a:lnSpc>
                      </a:pPr>
                      <a:r>
                        <a:rPr sz="3200" spc="-5" dirty="0">
                          <a:latin typeface="Courier New"/>
                          <a:cs typeface="Courier New"/>
                        </a:rPr>
                        <a:t>p{mar</a:t>
                      </a:r>
                      <a:r>
                        <a:rPr sz="3200" spc="5" dirty="0">
                          <a:latin typeface="Courier New"/>
                          <a:cs typeface="Courier New"/>
                        </a:rPr>
                        <a:t>g</a:t>
                      </a:r>
                      <a:r>
                        <a:rPr sz="3200" spc="-5" dirty="0">
                          <a:latin typeface="Courier New"/>
                          <a:cs typeface="Courier New"/>
                        </a:rPr>
                        <a:t>in</a:t>
                      </a:r>
                      <a:r>
                        <a:rPr sz="3200" dirty="0">
                          <a:latin typeface="Courier New"/>
                          <a:cs typeface="Courier New"/>
                        </a:rPr>
                        <a:t>:</a:t>
                      </a:r>
                    </a:p>
                  </a:txBody>
                  <a:tcPr marL="0" marR="0" marT="0" marB="0"/>
                </a:tc>
                <a:tc>
                  <a:txBody>
                    <a:bodyPr/>
                    <a:lstStyle/>
                    <a:p>
                      <a:pPr marR="14604" algn="r">
                        <a:lnSpc>
                          <a:spcPts val="3820"/>
                        </a:lnSpc>
                      </a:pPr>
                      <a:r>
                        <a:rPr lang="de-DE" sz="3200" b="1" spc="-5" dirty="0">
                          <a:solidFill>
                            <a:srgbClr val="EE8033"/>
                          </a:solidFill>
                          <a:latin typeface="Courier New"/>
                          <a:cs typeface="Courier New"/>
                        </a:rPr>
                        <a:t>1</a:t>
                      </a:r>
                      <a:r>
                        <a:rPr sz="3200" b="1" spc="-5" dirty="0">
                          <a:solidFill>
                            <a:srgbClr val="EE8033"/>
                          </a:solidFill>
                          <a:latin typeface="Courier New"/>
                          <a:cs typeface="Courier New"/>
                        </a:rPr>
                        <a:t>p</a:t>
                      </a:r>
                      <a:r>
                        <a:rPr sz="3200" b="1" dirty="0">
                          <a:solidFill>
                            <a:srgbClr val="EE8033"/>
                          </a:solidFill>
                          <a:latin typeface="Courier New"/>
                          <a:cs typeface="Courier New"/>
                        </a:rPr>
                        <a:t>x</a:t>
                      </a:r>
                      <a:r>
                        <a:rPr sz="3200" dirty="0">
                          <a:latin typeface="Courier New"/>
                          <a:cs typeface="Courier New"/>
                        </a:rPr>
                        <a:t>}</a:t>
                      </a: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025250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A6F483-F66A-48CC-900F-7BCEA6AD7B2E}"/>
              </a:ext>
            </a:extLst>
          </p:cNvPr>
          <p:cNvSpPr>
            <a:spLocks noGrp="1"/>
          </p:cNvSpPr>
          <p:nvPr>
            <p:ph type="title"/>
          </p:nvPr>
        </p:nvSpPr>
        <p:spPr/>
        <p:txBody>
          <a:bodyPr/>
          <a:lstStyle/>
          <a:p>
            <a:r>
              <a:rPr lang="de-DE" dirty="0"/>
              <a:t>CSS PSEUDO SELECTORS</a:t>
            </a:r>
          </a:p>
        </p:txBody>
      </p:sp>
      <p:sp>
        <p:nvSpPr>
          <p:cNvPr id="3" name="Textplatzhalter 2">
            <a:extLst>
              <a:ext uri="{FF2B5EF4-FFF2-40B4-BE49-F238E27FC236}">
                <a16:creationId xmlns:a16="http://schemas.microsoft.com/office/drawing/2014/main" id="{2ACE85E5-6487-44F0-96BF-2C61887235D9}"/>
              </a:ext>
            </a:extLst>
          </p:cNvPr>
          <p:cNvSpPr>
            <a:spLocks noGrp="1"/>
          </p:cNvSpPr>
          <p:nvPr>
            <p:ph type="body" idx="1"/>
          </p:nvPr>
        </p:nvSpPr>
        <p:spPr/>
        <p:txBody>
          <a:bodyPr/>
          <a:lstStyle/>
          <a:p>
            <a:r>
              <a:rPr lang="de-DE" dirty="0"/>
              <a:t>Pseudo Klassen, </a:t>
            </a:r>
            <a:r>
              <a:rPr lang="de-DE" dirty="0" err="1"/>
              <a:t>Pseude</a:t>
            </a:r>
            <a:r>
              <a:rPr lang="de-DE" dirty="0"/>
              <a:t> Elemente</a:t>
            </a:r>
          </a:p>
        </p:txBody>
      </p:sp>
    </p:spTree>
    <p:extLst>
      <p:ext uri="{BB962C8B-B14F-4D97-AF65-F5344CB8AC3E}">
        <p14:creationId xmlns:p14="http://schemas.microsoft.com/office/powerpoint/2010/main" val="1645173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15" dirty="0" err="1"/>
              <a:t>Pseudoelemente</a:t>
            </a:r>
            <a:endParaRPr spc="-15" dirty="0"/>
          </a:p>
        </p:txBody>
      </p:sp>
      <p:sp>
        <p:nvSpPr>
          <p:cNvPr id="5" name="Inhaltsplatzhalter 4"/>
          <p:cNvSpPr>
            <a:spLocks noGrp="1"/>
          </p:cNvSpPr>
          <p:nvPr>
            <p:ph idx="1"/>
          </p:nvPr>
        </p:nvSpPr>
        <p:spPr>
          <a:xfrm>
            <a:off x="838200" y="1579418"/>
            <a:ext cx="10515600" cy="4597545"/>
          </a:xfrm>
        </p:spPr>
        <p:txBody>
          <a:bodyPr/>
          <a:lstStyle/>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3181275720"/>
              </p:ext>
            </p:extLst>
          </p:nvPr>
        </p:nvGraphicFramePr>
        <p:xfrm>
          <a:off x="1981200" y="2536799"/>
          <a:ext cx="8229600" cy="2225035"/>
        </p:xfrm>
        <a:graphic>
          <a:graphicData uri="http://schemas.openxmlformats.org/drawingml/2006/table">
            <a:tbl>
              <a:tblPr firstRow="1" bandRow="1">
                <a:tableStyleId>{21E4AEA4-8DFA-4A89-87EB-49C32662AFE0}</a:tableStyleId>
              </a:tblPr>
              <a:tblGrid>
                <a:gridCol w="2043223">
                  <a:extLst>
                    <a:ext uri="{9D8B030D-6E8A-4147-A177-3AD203B41FA5}">
                      <a16:colId xmlns:a16="http://schemas.microsoft.com/office/drawing/2014/main" val="20000"/>
                    </a:ext>
                  </a:extLst>
                </a:gridCol>
                <a:gridCol w="6186377">
                  <a:extLst>
                    <a:ext uri="{9D8B030D-6E8A-4147-A177-3AD203B41FA5}">
                      <a16:colId xmlns:a16="http://schemas.microsoft.com/office/drawing/2014/main" val="20001"/>
                    </a:ext>
                  </a:extLst>
                </a:gridCol>
              </a:tblGrid>
              <a:tr h="370839">
                <a:tc>
                  <a:txBody>
                    <a:bodyPr/>
                    <a:lstStyle/>
                    <a:p>
                      <a:pPr marL="85090" algn="ctr">
                        <a:lnSpc>
                          <a:spcPct val="100000"/>
                        </a:lnSpc>
                        <a:spcBef>
                          <a:spcPts val="190"/>
                        </a:spcBef>
                      </a:pPr>
                      <a:r>
                        <a:rPr sz="1800" dirty="0"/>
                        <a:t>Name</a:t>
                      </a:r>
                      <a:endParaRPr sz="1800" dirty="0">
                        <a:latin typeface="Calibri"/>
                        <a:cs typeface="Calibri"/>
                      </a:endParaRPr>
                    </a:p>
                  </a:txBody>
                  <a:tcPr marL="0" marR="0" marT="0" marB="0"/>
                </a:tc>
                <a:tc>
                  <a:txBody>
                    <a:bodyPr/>
                    <a:lstStyle/>
                    <a:p>
                      <a:pPr marL="85090" algn="ctr">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gn="ctr">
                        <a:lnSpc>
                          <a:spcPct val="100000"/>
                        </a:lnSpc>
                        <a:spcBef>
                          <a:spcPts val="90"/>
                        </a:spcBef>
                      </a:pPr>
                      <a:r>
                        <a:rPr sz="1800" spc="-10" dirty="0"/>
                        <a:t>::after</a:t>
                      </a:r>
                      <a:endParaRPr sz="1800" dirty="0">
                        <a:latin typeface="Calibri"/>
                        <a:cs typeface="Calibri"/>
                      </a:endParaRPr>
                    </a:p>
                  </a:txBody>
                  <a:tcPr marL="0" marR="0" marT="0" marB="0"/>
                </a:tc>
                <a:tc>
                  <a:txBody>
                    <a:bodyPr/>
                    <a:lstStyle/>
                    <a:p>
                      <a:pPr marL="85090" algn="ctr">
                        <a:lnSpc>
                          <a:spcPct val="100000"/>
                        </a:lnSpc>
                        <a:spcBef>
                          <a:spcPts val="90"/>
                        </a:spcBef>
                      </a:pPr>
                      <a:r>
                        <a:rPr sz="1800" spc="-10" dirty="0"/>
                        <a:t>Fügt </a:t>
                      </a:r>
                      <a:r>
                        <a:rPr sz="1800" spc="-5" dirty="0"/>
                        <a:t>nach </a:t>
                      </a:r>
                      <a:r>
                        <a:rPr sz="1800" dirty="0"/>
                        <a:t>einem </a:t>
                      </a:r>
                      <a:r>
                        <a:rPr sz="1800" spc="-5" dirty="0"/>
                        <a:t>Element beliebigen Inhalt</a:t>
                      </a:r>
                      <a:r>
                        <a:rPr sz="1800" spc="40" dirty="0"/>
                        <a:t> </a:t>
                      </a:r>
                      <a:r>
                        <a:rPr sz="1800" dirty="0"/>
                        <a:t>ein</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gn="ctr">
                        <a:lnSpc>
                          <a:spcPct val="100000"/>
                        </a:lnSpc>
                        <a:spcBef>
                          <a:spcPts val="190"/>
                        </a:spcBef>
                      </a:pPr>
                      <a:r>
                        <a:rPr sz="1800" spc="-15" dirty="0"/>
                        <a:t>::before</a:t>
                      </a:r>
                      <a:endParaRPr sz="1800" dirty="0">
                        <a:latin typeface="Calibri"/>
                        <a:cs typeface="Calibri"/>
                      </a:endParaRPr>
                    </a:p>
                  </a:txBody>
                  <a:tcPr marL="0" marR="0" marT="0" marB="0"/>
                </a:tc>
                <a:tc>
                  <a:txBody>
                    <a:bodyPr/>
                    <a:lstStyle/>
                    <a:p>
                      <a:pPr marL="85090" algn="ctr">
                        <a:lnSpc>
                          <a:spcPct val="100000"/>
                        </a:lnSpc>
                        <a:spcBef>
                          <a:spcPts val="190"/>
                        </a:spcBef>
                      </a:pPr>
                      <a:r>
                        <a:rPr sz="1800" spc="-10" dirty="0"/>
                        <a:t>Fügt vor </a:t>
                      </a:r>
                      <a:r>
                        <a:rPr sz="1800" spc="-5" dirty="0"/>
                        <a:t>einem Element beliebigen Inhalt</a:t>
                      </a:r>
                      <a:r>
                        <a:rPr sz="1800" spc="75" dirty="0"/>
                        <a:t> </a:t>
                      </a:r>
                      <a:r>
                        <a:rPr sz="1800" dirty="0"/>
                        <a:t>ein</a:t>
                      </a:r>
                      <a:endParaRPr sz="1800" dirty="0">
                        <a:latin typeface="Calibri"/>
                        <a:cs typeface="Calibri"/>
                      </a:endParaRPr>
                    </a:p>
                  </a:txBody>
                  <a:tcPr marL="0" marR="0" marT="0" marB="0"/>
                </a:tc>
                <a:extLst>
                  <a:ext uri="{0D108BD9-81ED-4DB2-BD59-A6C34878D82A}">
                    <a16:rowId xmlns:a16="http://schemas.microsoft.com/office/drawing/2014/main" val="10002"/>
                  </a:ext>
                </a:extLst>
              </a:tr>
              <a:tr h="370840">
                <a:tc>
                  <a:txBody>
                    <a:bodyPr/>
                    <a:lstStyle/>
                    <a:p>
                      <a:pPr marL="85090" algn="ctr">
                        <a:lnSpc>
                          <a:spcPct val="100000"/>
                        </a:lnSpc>
                        <a:spcBef>
                          <a:spcPts val="195"/>
                        </a:spcBef>
                      </a:pPr>
                      <a:r>
                        <a:rPr sz="1800" spc="-15" dirty="0"/>
                        <a:t>::first-letter</a:t>
                      </a:r>
                      <a:endParaRPr sz="1800" dirty="0">
                        <a:latin typeface="Calibri"/>
                        <a:cs typeface="Calibri"/>
                      </a:endParaRPr>
                    </a:p>
                  </a:txBody>
                  <a:tcPr marL="0" marR="0" marT="0" marB="0"/>
                </a:tc>
                <a:tc>
                  <a:txBody>
                    <a:bodyPr/>
                    <a:lstStyle/>
                    <a:p>
                      <a:pPr marL="85090" algn="ctr">
                        <a:lnSpc>
                          <a:spcPct val="100000"/>
                        </a:lnSpc>
                        <a:spcBef>
                          <a:spcPts val="195"/>
                        </a:spcBef>
                      </a:pPr>
                      <a:r>
                        <a:rPr sz="1800" spc="-5" dirty="0"/>
                        <a:t>Das </a:t>
                      </a:r>
                      <a:r>
                        <a:rPr sz="1800" spc="-20" dirty="0"/>
                        <a:t>erste </a:t>
                      </a:r>
                      <a:r>
                        <a:rPr sz="1800" spc="-10" dirty="0"/>
                        <a:t>Zeichen </a:t>
                      </a:r>
                      <a:r>
                        <a:rPr sz="1800" dirty="0"/>
                        <a:t>einer</a:t>
                      </a:r>
                      <a:r>
                        <a:rPr sz="1800" spc="25" dirty="0"/>
                        <a:t> </a:t>
                      </a:r>
                      <a:r>
                        <a:rPr sz="1800" spc="-10" dirty="0"/>
                        <a:t>Zeile</a:t>
                      </a:r>
                      <a:endParaRPr sz="1800" dirty="0">
                        <a:latin typeface="Calibri"/>
                        <a:cs typeface="Calibri"/>
                      </a:endParaRPr>
                    </a:p>
                  </a:txBody>
                  <a:tcPr marL="0" marR="0" marT="0" marB="0"/>
                </a:tc>
                <a:extLst>
                  <a:ext uri="{0D108BD9-81ED-4DB2-BD59-A6C34878D82A}">
                    <a16:rowId xmlns:a16="http://schemas.microsoft.com/office/drawing/2014/main" val="10003"/>
                  </a:ext>
                </a:extLst>
              </a:tr>
              <a:tr h="370839">
                <a:tc>
                  <a:txBody>
                    <a:bodyPr/>
                    <a:lstStyle/>
                    <a:p>
                      <a:pPr marL="85090" algn="ctr">
                        <a:lnSpc>
                          <a:spcPct val="100000"/>
                        </a:lnSpc>
                        <a:spcBef>
                          <a:spcPts val="195"/>
                        </a:spcBef>
                      </a:pPr>
                      <a:r>
                        <a:rPr sz="1800" spc="-10" dirty="0"/>
                        <a:t>::first-line</a:t>
                      </a:r>
                      <a:endParaRPr sz="1800" dirty="0">
                        <a:latin typeface="Calibri"/>
                        <a:cs typeface="Calibri"/>
                      </a:endParaRPr>
                    </a:p>
                  </a:txBody>
                  <a:tcPr marL="0" marR="0" marT="0" marB="0"/>
                </a:tc>
                <a:tc>
                  <a:txBody>
                    <a:bodyPr/>
                    <a:lstStyle/>
                    <a:p>
                      <a:pPr marL="85090" algn="ctr">
                        <a:lnSpc>
                          <a:spcPct val="100000"/>
                        </a:lnSpc>
                        <a:spcBef>
                          <a:spcPts val="195"/>
                        </a:spcBef>
                      </a:pPr>
                      <a:r>
                        <a:rPr sz="1800" spc="-5" dirty="0"/>
                        <a:t>Die </a:t>
                      </a:r>
                      <a:r>
                        <a:rPr sz="1800" spc="-20" dirty="0"/>
                        <a:t>erste </a:t>
                      </a:r>
                      <a:r>
                        <a:rPr sz="1800" spc="-10" dirty="0"/>
                        <a:t>Zeile </a:t>
                      </a:r>
                      <a:r>
                        <a:rPr sz="1800" spc="-5" dirty="0"/>
                        <a:t>in </a:t>
                      </a:r>
                      <a:r>
                        <a:rPr sz="1800" dirty="0"/>
                        <a:t>einem</a:t>
                      </a:r>
                      <a:r>
                        <a:rPr sz="1800" spc="35" dirty="0"/>
                        <a:t> </a:t>
                      </a:r>
                      <a:r>
                        <a:rPr sz="1800" spc="-5" dirty="0"/>
                        <a:t>Absatz</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gn="ctr">
                        <a:lnSpc>
                          <a:spcPct val="100000"/>
                        </a:lnSpc>
                        <a:spcBef>
                          <a:spcPts val="195"/>
                        </a:spcBef>
                      </a:pPr>
                      <a:r>
                        <a:rPr lang="de-DE" sz="1800" dirty="0">
                          <a:latin typeface="Calibri"/>
                          <a:cs typeface="Calibri"/>
                        </a:rPr>
                        <a:t>::</a:t>
                      </a:r>
                      <a:r>
                        <a:rPr lang="de-DE" sz="1800" dirty="0" err="1">
                          <a:latin typeface="Calibri"/>
                          <a:cs typeface="Calibri"/>
                        </a:rPr>
                        <a:t>selection</a:t>
                      </a:r>
                      <a:endParaRPr sz="1800" dirty="0">
                        <a:latin typeface="Calibri"/>
                        <a:cs typeface="Calibri"/>
                      </a:endParaRPr>
                    </a:p>
                  </a:txBody>
                  <a:tcPr marL="0" marR="0" marT="0" marB="0"/>
                </a:tc>
                <a:tc>
                  <a:txBody>
                    <a:bodyPr/>
                    <a:lstStyle/>
                    <a:p>
                      <a:pPr marL="85090" algn="ctr">
                        <a:lnSpc>
                          <a:spcPct val="100000"/>
                        </a:lnSpc>
                        <a:spcBef>
                          <a:spcPts val="195"/>
                        </a:spcBef>
                      </a:pPr>
                      <a:r>
                        <a:rPr lang="de-DE" sz="1800" dirty="0">
                          <a:latin typeface="Calibri"/>
                          <a:cs typeface="Calibri"/>
                        </a:rPr>
                        <a:t>erfasst die Markierung des Benutzers. Z.B. im Text</a:t>
                      </a:r>
                      <a:endParaRPr sz="1800" dirty="0">
                        <a:latin typeface="Calibri"/>
                        <a:cs typeface="Calibri"/>
                      </a:endParaRPr>
                    </a:p>
                  </a:txBody>
                  <a:tcPr marL="0" marR="0" marT="0" marB="0"/>
                </a:tc>
                <a:extLst>
                  <a:ext uri="{0D108BD9-81ED-4DB2-BD59-A6C34878D82A}">
                    <a16:rowId xmlns:a16="http://schemas.microsoft.com/office/drawing/2014/main" val="1102581001"/>
                  </a:ext>
                </a:extLst>
              </a:tr>
            </a:tbl>
          </a:graphicData>
        </a:graphic>
      </p:graphicFrame>
      <p:sp>
        <p:nvSpPr>
          <p:cNvPr id="6" name="object 4">
            <a:extLst>
              <a:ext uri="{FF2B5EF4-FFF2-40B4-BE49-F238E27FC236}">
                <a16:creationId xmlns:a16="http://schemas.microsoft.com/office/drawing/2014/main" id="{F31DA094-0098-4DD4-A6CA-CE034306EE21}"/>
              </a:ext>
            </a:extLst>
          </p:cNvPr>
          <p:cNvSpPr txBox="1">
            <a:spLocks noGrp="1"/>
          </p:cNvSpPr>
          <p:nvPr>
            <p:ph type="sldNum" sz="quarter" idx="12"/>
          </p:nvPr>
        </p:nvSpPr>
        <p:spPr>
          <a:xfrm>
            <a:off x="8610600" y="6356350"/>
            <a:ext cx="2743200" cy="365125"/>
          </a:xfrm>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51</a:t>
            </a:fld>
            <a:endParaRPr dirty="0"/>
          </a:p>
        </p:txBody>
      </p:sp>
    </p:spTree>
    <p:extLst>
      <p:ext uri="{BB962C8B-B14F-4D97-AF65-F5344CB8AC3E}">
        <p14:creationId xmlns:p14="http://schemas.microsoft.com/office/powerpoint/2010/main" val="3314663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B952D4-38BA-4144-AD4C-5A09B6145270}"/>
              </a:ext>
            </a:extLst>
          </p:cNvPr>
          <p:cNvSpPr>
            <a:spLocks noGrp="1"/>
          </p:cNvSpPr>
          <p:nvPr>
            <p:ph type="title"/>
          </p:nvPr>
        </p:nvSpPr>
        <p:spPr/>
        <p:txBody>
          <a:bodyPr/>
          <a:lstStyle/>
          <a:p>
            <a:r>
              <a:rPr lang="de-DE" dirty="0" err="1"/>
              <a:t>content-Eigenschat</a:t>
            </a:r>
            <a:endParaRPr lang="de-DE" dirty="0"/>
          </a:p>
        </p:txBody>
      </p:sp>
      <p:sp>
        <p:nvSpPr>
          <p:cNvPr id="3" name="Inhaltsplatzhalter 2">
            <a:extLst>
              <a:ext uri="{FF2B5EF4-FFF2-40B4-BE49-F238E27FC236}">
                <a16:creationId xmlns:a16="http://schemas.microsoft.com/office/drawing/2014/main" id="{A67839AB-B4E4-417E-BB6F-A0E6D5E751EE}"/>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99771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4AD7B7-83BE-4584-A379-A1E86763073F}"/>
              </a:ext>
            </a:extLst>
          </p:cNvPr>
          <p:cNvSpPr>
            <a:spLocks noGrp="1"/>
          </p:cNvSpPr>
          <p:nvPr>
            <p:ph type="title"/>
          </p:nvPr>
        </p:nvSpPr>
        <p:spPr/>
        <p:txBody>
          <a:bodyPr/>
          <a:lstStyle/>
          <a:p>
            <a:r>
              <a:rPr lang="de-DE" dirty="0"/>
              <a:t>Pseudoklassen</a:t>
            </a:r>
          </a:p>
        </p:txBody>
      </p:sp>
      <p:sp>
        <p:nvSpPr>
          <p:cNvPr id="4" name="Foliennummernplatzhalter 3">
            <a:extLst>
              <a:ext uri="{FF2B5EF4-FFF2-40B4-BE49-F238E27FC236}">
                <a16:creationId xmlns:a16="http://schemas.microsoft.com/office/drawing/2014/main" id="{4D4BD2F4-30DA-4C26-A63E-37095D8E967C}"/>
              </a:ext>
            </a:extLst>
          </p:cNvPr>
          <p:cNvSpPr>
            <a:spLocks noGrp="1"/>
          </p:cNvSpPr>
          <p:nvPr>
            <p:ph type="sldNum" sz="quarter" idx="12"/>
          </p:nvPr>
        </p:nvSpPr>
        <p:spPr/>
        <p:txBody>
          <a:bodyPr/>
          <a:lstStyle/>
          <a:p>
            <a:fld id="{62F8B784-6BE8-4121-A5DD-184BF916DF1B}" type="slidenum">
              <a:rPr lang="de-DE" smtClean="0"/>
              <a:t>53</a:t>
            </a:fld>
            <a:endParaRPr lang="de-DE" dirty="0"/>
          </a:p>
        </p:txBody>
      </p:sp>
      <p:graphicFrame>
        <p:nvGraphicFramePr>
          <p:cNvPr id="5" name="Inhaltsplatzhalter 4">
            <a:extLst>
              <a:ext uri="{FF2B5EF4-FFF2-40B4-BE49-F238E27FC236}">
                <a16:creationId xmlns:a16="http://schemas.microsoft.com/office/drawing/2014/main" id="{C3EBD61A-0AE3-4CE7-8D2C-00B3C8D2C821}"/>
              </a:ext>
            </a:extLst>
          </p:cNvPr>
          <p:cNvGraphicFramePr>
            <a:graphicFrameLocks noGrp="1"/>
          </p:cNvGraphicFramePr>
          <p:nvPr>
            <p:ph idx="1"/>
            <p:extLst>
              <p:ext uri="{D42A27DB-BD31-4B8C-83A1-F6EECF244321}">
                <p14:modId xmlns:p14="http://schemas.microsoft.com/office/powerpoint/2010/main" val="3060403519"/>
              </p:ext>
            </p:extLst>
          </p:nvPr>
        </p:nvGraphicFramePr>
        <p:xfrm>
          <a:off x="838200" y="1806315"/>
          <a:ext cx="10515600" cy="2966720"/>
        </p:xfrm>
        <a:graphic>
          <a:graphicData uri="http://schemas.openxmlformats.org/drawingml/2006/table">
            <a:tbl>
              <a:tblPr firstRow="1" bandRow="1">
                <a:tableStyleId>{21E4AEA4-8DFA-4A89-87EB-49C32662AFE0}</a:tableStyleId>
              </a:tblPr>
              <a:tblGrid>
                <a:gridCol w="2589504">
                  <a:extLst>
                    <a:ext uri="{9D8B030D-6E8A-4147-A177-3AD203B41FA5}">
                      <a16:colId xmlns:a16="http://schemas.microsoft.com/office/drawing/2014/main" val="20000"/>
                    </a:ext>
                  </a:extLst>
                </a:gridCol>
                <a:gridCol w="7926096">
                  <a:extLst>
                    <a:ext uri="{9D8B030D-6E8A-4147-A177-3AD203B41FA5}">
                      <a16:colId xmlns:a16="http://schemas.microsoft.com/office/drawing/2014/main" val="20001"/>
                    </a:ext>
                  </a:extLst>
                </a:gridCol>
              </a:tblGrid>
              <a:tr h="370840">
                <a:tc>
                  <a:txBody>
                    <a:bodyPr/>
                    <a:lstStyle/>
                    <a:p>
                      <a:pPr algn="ctr"/>
                      <a:r>
                        <a:rPr lang="de-DE" dirty="0"/>
                        <a:t>Pattern</a:t>
                      </a:r>
                    </a:p>
                  </a:txBody>
                  <a:tcPr anchor="ctr"/>
                </a:tc>
                <a:tc>
                  <a:txBody>
                    <a:bodyPr/>
                    <a:lstStyle/>
                    <a:p>
                      <a:pPr algn="ctr"/>
                      <a:r>
                        <a:rPr lang="de-DE" dirty="0"/>
                        <a:t>Beschreibung</a:t>
                      </a:r>
                    </a:p>
                  </a:txBody>
                  <a:tcPr anchor="ctr"/>
                </a:tc>
                <a:extLst>
                  <a:ext uri="{0D108BD9-81ED-4DB2-BD59-A6C34878D82A}">
                    <a16:rowId xmlns:a16="http://schemas.microsoft.com/office/drawing/2014/main" val="10000"/>
                  </a:ext>
                </a:extLst>
              </a:tr>
              <a:tr h="370840">
                <a:tc>
                  <a:txBody>
                    <a:bodyPr/>
                    <a:lstStyle/>
                    <a:p>
                      <a:pPr algn="ctr"/>
                      <a:r>
                        <a:rPr lang="de-DE" sz="1800" kern="1200" dirty="0"/>
                        <a:t>:empty</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leere Elemente E</a:t>
                      </a:r>
                    </a:p>
                  </a:txBody>
                  <a:tcPr anchor="ctr"/>
                </a:tc>
                <a:extLst>
                  <a:ext uri="{0D108BD9-81ED-4DB2-BD59-A6C34878D82A}">
                    <a16:rowId xmlns:a16="http://schemas.microsoft.com/office/drawing/2014/main" val="10004"/>
                  </a:ext>
                </a:extLst>
              </a:tr>
              <a:tr h="370840">
                <a:tc>
                  <a:txBody>
                    <a:bodyPr/>
                    <a:lstStyle/>
                    <a:p>
                      <a:pPr algn="ctr"/>
                      <a:r>
                        <a:rPr lang="de-DE" sz="1800" kern="1200" dirty="0"/>
                        <a:t>:enabled</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alle aktivierten Elemente</a:t>
                      </a:r>
                    </a:p>
                  </a:txBody>
                  <a:tcPr anchor="ctr"/>
                </a:tc>
                <a:extLst>
                  <a:ext uri="{0D108BD9-81ED-4DB2-BD59-A6C34878D82A}">
                    <a16:rowId xmlns:a16="http://schemas.microsoft.com/office/drawing/2014/main" val="10005"/>
                  </a:ext>
                </a:extLst>
              </a:tr>
              <a:tr h="370840">
                <a:tc>
                  <a:txBody>
                    <a:bodyPr/>
                    <a:lstStyle/>
                    <a:p>
                      <a:pPr algn="ctr"/>
                      <a:r>
                        <a:rPr lang="de-DE" sz="1800" kern="1200" dirty="0">
                          <a:solidFill>
                            <a:schemeClr val="dk1"/>
                          </a:solidFill>
                          <a:latin typeface="+mn-lt"/>
                          <a:ea typeface="+mn-ea"/>
                          <a:cs typeface="Courier New" pitchFamily="49" charset="0"/>
                        </a:rPr>
                        <a:t>:</a:t>
                      </a:r>
                      <a:r>
                        <a:rPr lang="de-DE" sz="1800" kern="1200" dirty="0" err="1">
                          <a:solidFill>
                            <a:schemeClr val="dk1"/>
                          </a:solidFill>
                          <a:latin typeface="+mn-lt"/>
                          <a:ea typeface="+mn-ea"/>
                          <a:cs typeface="Courier New" pitchFamily="49" charset="0"/>
                        </a:rPr>
                        <a:t>hover</a:t>
                      </a:r>
                      <a:endParaRPr lang="de-DE" sz="1800" kern="1200" dirty="0">
                        <a:solidFill>
                          <a:schemeClr val="dk1"/>
                        </a:solidFill>
                        <a:latin typeface="+mn-lt"/>
                        <a:ea typeface="+mn-ea"/>
                        <a:cs typeface="Courier New" pitchFamily="49"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erfasst das Element, über dem es mit der Maus rübergefahren wird</a:t>
                      </a:r>
                    </a:p>
                  </a:txBody>
                  <a:tcPr anchor="ctr"/>
                </a:tc>
                <a:extLst>
                  <a:ext uri="{0D108BD9-81ED-4DB2-BD59-A6C34878D82A}">
                    <a16:rowId xmlns:a16="http://schemas.microsoft.com/office/drawing/2014/main" val="221453127"/>
                  </a:ext>
                </a:extLst>
              </a:tr>
              <a:tr h="370840">
                <a:tc>
                  <a:txBody>
                    <a:bodyPr/>
                    <a:lstStyle/>
                    <a:p>
                      <a:pPr algn="ctr"/>
                      <a:r>
                        <a:rPr lang="de-DE" sz="1800" kern="1200" dirty="0">
                          <a:solidFill>
                            <a:schemeClr val="dk1"/>
                          </a:solidFill>
                          <a:latin typeface="+mn-lt"/>
                          <a:ea typeface="+mn-ea"/>
                          <a:cs typeface="Courier New" pitchFamily="49" charset="0"/>
                        </a:rPr>
                        <a:t>:lang(wert)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erfasst Elemente mit dem lang-Attribut und dem angegebenen Wert</a:t>
                      </a:r>
                    </a:p>
                  </a:txBody>
                  <a:tcPr anchor="ctr"/>
                </a:tc>
                <a:extLst>
                  <a:ext uri="{0D108BD9-81ED-4DB2-BD59-A6C34878D82A}">
                    <a16:rowId xmlns:a16="http://schemas.microsoft.com/office/drawing/2014/main" val="4197366657"/>
                  </a:ext>
                </a:extLst>
              </a:tr>
              <a:tr h="370840">
                <a:tc>
                  <a:txBody>
                    <a:bodyPr/>
                    <a:lstStyle/>
                    <a:p>
                      <a:pPr algn="ctr"/>
                      <a:r>
                        <a:rPr lang="de-DE" sz="1800" kern="1200" dirty="0"/>
                        <a:t>:not(x)</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alle Elemente, die mit x nicht ausgeschlossen werden</a:t>
                      </a:r>
                    </a:p>
                  </a:txBody>
                  <a:tcPr anchor="ctr"/>
                </a:tc>
                <a:extLst>
                  <a:ext uri="{0D108BD9-81ED-4DB2-BD59-A6C34878D82A}">
                    <a16:rowId xmlns:a16="http://schemas.microsoft.com/office/drawing/2014/main" val="10007"/>
                  </a:ext>
                </a:extLst>
              </a:tr>
              <a:tr h="370840">
                <a:tc>
                  <a:txBody>
                    <a:bodyPr/>
                    <a:lstStyle/>
                    <a:p>
                      <a:pPr algn="ctr"/>
                      <a:r>
                        <a:rPr lang="de-DE" sz="1800" kern="1200" dirty="0">
                          <a:solidFill>
                            <a:schemeClr val="dk1"/>
                          </a:solidFill>
                          <a:latin typeface="+mn-lt"/>
                          <a:ea typeface="+mn-ea"/>
                          <a:cs typeface="Courier New" pitchFamily="49" charset="0"/>
                        </a:rPr>
                        <a:t>:root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das root-Element vom Dokument</a:t>
                      </a:r>
                    </a:p>
                  </a:txBody>
                  <a:tcPr anchor="ctr"/>
                </a:tc>
                <a:extLst>
                  <a:ext uri="{0D108BD9-81ED-4DB2-BD59-A6C34878D82A}">
                    <a16:rowId xmlns:a16="http://schemas.microsoft.com/office/drawing/2014/main" val="1624255548"/>
                  </a:ext>
                </a:extLst>
              </a:tr>
              <a:tr h="370840">
                <a:tc>
                  <a:txBody>
                    <a:bodyPr/>
                    <a:lstStyle/>
                    <a:p>
                      <a:pPr algn="ctr"/>
                      <a:r>
                        <a:rPr lang="de-DE" sz="1800" kern="1200" dirty="0">
                          <a:solidFill>
                            <a:schemeClr val="dk1"/>
                          </a:solidFill>
                          <a:latin typeface="+mn-lt"/>
                          <a:ea typeface="+mn-ea"/>
                          <a:cs typeface="Courier New" pitchFamily="49" charset="0"/>
                        </a:rPr>
                        <a:t>:</a:t>
                      </a:r>
                      <a:r>
                        <a:rPr lang="de-DE" sz="1800" kern="1200" dirty="0" err="1">
                          <a:solidFill>
                            <a:schemeClr val="dk1"/>
                          </a:solidFill>
                          <a:latin typeface="+mn-lt"/>
                          <a:ea typeface="+mn-ea"/>
                          <a:cs typeface="Courier New" pitchFamily="49" charset="0"/>
                        </a:rPr>
                        <a:t>target</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das Ziel eines Links, nachdem das Link </a:t>
                      </a:r>
                      <a:r>
                        <a:rPr lang="de-DE" dirty="0" err="1"/>
                        <a:t>angeclickt</a:t>
                      </a:r>
                      <a:r>
                        <a:rPr lang="de-DE" dirty="0"/>
                        <a:t> wurde</a:t>
                      </a:r>
                    </a:p>
                  </a:txBody>
                  <a:tcPr anchor="ctr"/>
                </a:tc>
                <a:extLst>
                  <a:ext uri="{0D108BD9-81ED-4DB2-BD59-A6C34878D82A}">
                    <a16:rowId xmlns:a16="http://schemas.microsoft.com/office/drawing/2014/main" val="2480660561"/>
                  </a:ext>
                </a:extLst>
              </a:tr>
            </a:tbl>
          </a:graphicData>
        </a:graphic>
      </p:graphicFrame>
    </p:spTree>
    <p:extLst>
      <p:ext uri="{BB962C8B-B14F-4D97-AF65-F5344CB8AC3E}">
        <p14:creationId xmlns:p14="http://schemas.microsoft.com/office/powerpoint/2010/main" val="2473068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68E5C4-D9AC-4430-86FA-C2E206808DA9}"/>
              </a:ext>
            </a:extLst>
          </p:cNvPr>
          <p:cNvSpPr>
            <a:spLocks noGrp="1"/>
          </p:cNvSpPr>
          <p:nvPr>
            <p:ph type="title"/>
          </p:nvPr>
        </p:nvSpPr>
        <p:spPr/>
        <p:txBody>
          <a:bodyPr/>
          <a:lstStyle/>
          <a:p>
            <a:r>
              <a:rPr lang="de-DE" dirty="0" err="1"/>
              <a:t>Nth</a:t>
            </a:r>
            <a:r>
              <a:rPr lang="de-DE" dirty="0"/>
              <a:t>-Child-Pseudoklassen</a:t>
            </a:r>
          </a:p>
        </p:txBody>
      </p:sp>
      <p:sp>
        <p:nvSpPr>
          <p:cNvPr id="4" name="Foliennummernplatzhalter 3">
            <a:extLst>
              <a:ext uri="{FF2B5EF4-FFF2-40B4-BE49-F238E27FC236}">
                <a16:creationId xmlns:a16="http://schemas.microsoft.com/office/drawing/2014/main" id="{53A2DB59-1368-4052-94E3-3DC9FC272DDE}"/>
              </a:ext>
            </a:extLst>
          </p:cNvPr>
          <p:cNvSpPr>
            <a:spLocks noGrp="1"/>
          </p:cNvSpPr>
          <p:nvPr>
            <p:ph type="sldNum" sz="quarter" idx="12"/>
          </p:nvPr>
        </p:nvSpPr>
        <p:spPr/>
        <p:txBody>
          <a:bodyPr/>
          <a:lstStyle/>
          <a:p>
            <a:fld id="{62F8B784-6BE8-4121-A5DD-184BF916DF1B}" type="slidenum">
              <a:rPr lang="de-DE" smtClean="0"/>
              <a:t>54</a:t>
            </a:fld>
            <a:endParaRPr lang="de-DE" dirty="0"/>
          </a:p>
        </p:txBody>
      </p:sp>
      <p:graphicFrame>
        <p:nvGraphicFramePr>
          <p:cNvPr id="5" name="Inhaltsplatzhalter 4">
            <a:extLst>
              <a:ext uri="{FF2B5EF4-FFF2-40B4-BE49-F238E27FC236}">
                <a16:creationId xmlns:a16="http://schemas.microsoft.com/office/drawing/2014/main" id="{1C3C2E1A-27A5-46AB-A473-DC22436238EB}"/>
              </a:ext>
            </a:extLst>
          </p:cNvPr>
          <p:cNvGraphicFramePr>
            <a:graphicFrameLocks noGrp="1"/>
          </p:cNvGraphicFramePr>
          <p:nvPr>
            <p:ph idx="1"/>
            <p:extLst>
              <p:ext uri="{D42A27DB-BD31-4B8C-83A1-F6EECF244321}">
                <p14:modId xmlns:p14="http://schemas.microsoft.com/office/powerpoint/2010/main" val="3113137748"/>
              </p:ext>
            </p:extLst>
          </p:nvPr>
        </p:nvGraphicFramePr>
        <p:xfrm>
          <a:off x="838200" y="2109822"/>
          <a:ext cx="10400414" cy="3200234"/>
        </p:xfrm>
        <a:graphic>
          <a:graphicData uri="http://schemas.openxmlformats.org/drawingml/2006/table">
            <a:tbl>
              <a:tblPr firstRow="1" bandRow="1">
                <a:tableStyleId>{21E4AEA4-8DFA-4A89-87EB-49C32662AFE0}</a:tableStyleId>
              </a:tblPr>
              <a:tblGrid>
                <a:gridCol w="1962895">
                  <a:extLst>
                    <a:ext uri="{9D8B030D-6E8A-4147-A177-3AD203B41FA5}">
                      <a16:colId xmlns:a16="http://schemas.microsoft.com/office/drawing/2014/main" val="20000"/>
                    </a:ext>
                  </a:extLst>
                </a:gridCol>
                <a:gridCol w="8437519">
                  <a:extLst>
                    <a:ext uri="{9D8B030D-6E8A-4147-A177-3AD203B41FA5}">
                      <a16:colId xmlns:a16="http://schemas.microsoft.com/office/drawing/2014/main" val="20001"/>
                    </a:ext>
                  </a:extLst>
                </a:gridCol>
              </a:tblGrid>
              <a:tr h="0">
                <a:tc>
                  <a:txBody>
                    <a:bodyPr/>
                    <a:lstStyle/>
                    <a:p>
                      <a:pPr algn="ctr"/>
                      <a:r>
                        <a:rPr lang="de-DE" dirty="0"/>
                        <a:t>Pattern</a:t>
                      </a:r>
                    </a:p>
                  </a:txBody>
                  <a:tcPr anchor="ctr"/>
                </a:tc>
                <a:tc>
                  <a:txBody>
                    <a:bodyPr/>
                    <a:lstStyle/>
                    <a:p>
                      <a:pPr algn="ctr"/>
                      <a:r>
                        <a:rPr lang="de-DE" dirty="0"/>
                        <a:t>Beschreibung</a:t>
                      </a:r>
                    </a:p>
                  </a:txBody>
                  <a:tcPr anchor="ctr"/>
                </a:tc>
                <a:extLst>
                  <a:ext uri="{0D108BD9-81ED-4DB2-BD59-A6C34878D82A}">
                    <a16:rowId xmlns:a16="http://schemas.microsoft.com/office/drawing/2014/main" val="10000"/>
                  </a:ext>
                </a:extLst>
              </a:tr>
              <a:tr h="579173">
                <a:tc>
                  <a:txBody>
                    <a:bodyPr/>
                    <a:lstStyle/>
                    <a:p>
                      <a:pPr algn="ctr">
                        <a:lnSpc>
                          <a:spcPct val="100000"/>
                        </a:lnSpc>
                      </a:pPr>
                      <a:r>
                        <a:rPr lang="de-DE" sz="1800" dirty="0"/>
                        <a:t>:first-child</a:t>
                      </a:r>
                      <a:endParaRPr lang="de-DE" sz="1800" dirty="0">
                        <a:latin typeface="+mj-lt"/>
                        <a:cs typeface="Courier New" pitchFamily="49" charset="0"/>
                      </a:endParaRPr>
                    </a:p>
                  </a:txBody>
                  <a:tcPr anchor="ctr"/>
                </a:tc>
                <a:tc>
                  <a:txBody>
                    <a:bodyPr/>
                    <a:lstStyle/>
                    <a:p>
                      <a:pPr algn="ctr">
                        <a:lnSpc>
                          <a:spcPct val="100000"/>
                        </a:lnSpc>
                      </a:pPr>
                      <a:r>
                        <a:rPr lang="de-DE" sz="1800" dirty="0"/>
                        <a:t>Erfasst alle Elemente E, die in ihrem Elternelement</a:t>
                      </a:r>
                      <a:r>
                        <a:rPr lang="de-DE" sz="1800" baseline="0" dirty="0"/>
                        <a:t> das erste Kindelement darstellen</a:t>
                      </a:r>
                      <a:endParaRPr lang="de-DE" sz="1800" dirty="0"/>
                    </a:p>
                  </a:txBody>
                  <a:tcPr anchor="ctr"/>
                </a:tc>
                <a:extLst>
                  <a:ext uri="{0D108BD9-81ED-4DB2-BD59-A6C34878D82A}">
                    <a16:rowId xmlns:a16="http://schemas.microsoft.com/office/drawing/2014/main" val="3297404232"/>
                  </a:ext>
                </a:extLst>
              </a:tr>
              <a:tr h="579173">
                <a:tc>
                  <a:txBody>
                    <a:bodyPr/>
                    <a:lstStyle/>
                    <a:p>
                      <a:pPr algn="ctr">
                        <a:lnSpc>
                          <a:spcPct val="100000"/>
                        </a:lnSpc>
                      </a:pPr>
                      <a:r>
                        <a:rPr lang="de-DE" sz="1800" kern="1200" dirty="0"/>
                        <a:t>:last-child</a:t>
                      </a:r>
                      <a:endParaRPr lang="de-DE" sz="1800" kern="1200" dirty="0">
                        <a:solidFill>
                          <a:schemeClr val="dk1"/>
                        </a:solidFill>
                        <a:latin typeface="+mn-lt"/>
                        <a:ea typeface="+mn-ea"/>
                        <a:cs typeface="Courier New" pitchFamily="49" charset="0"/>
                      </a:endParaRPr>
                    </a:p>
                  </a:txBody>
                  <a:tcPr anchor="ctr"/>
                </a:tc>
                <a:tc>
                  <a:txBody>
                    <a:bodyPr/>
                    <a:lstStyle/>
                    <a:p>
                      <a:pPr algn="ctr">
                        <a:lnSpc>
                          <a:spcPct val="100000"/>
                        </a:lnSpc>
                      </a:pPr>
                      <a:r>
                        <a:rPr lang="de-DE" sz="1800" dirty="0"/>
                        <a:t>Erfasst alle Elemente E, die in ihrem Elternelement</a:t>
                      </a:r>
                      <a:r>
                        <a:rPr lang="de-DE" sz="1800" baseline="0" dirty="0"/>
                        <a:t> das letzte Kindelement darstellen</a:t>
                      </a:r>
                      <a:endParaRPr lang="de-DE" sz="1800" dirty="0"/>
                    </a:p>
                  </a:txBody>
                  <a:tcPr anchor="ctr"/>
                </a:tc>
                <a:extLst>
                  <a:ext uri="{0D108BD9-81ED-4DB2-BD59-A6C34878D82A}">
                    <a16:rowId xmlns:a16="http://schemas.microsoft.com/office/drawing/2014/main" val="3106057026"/>
                  </a:ext>
                </a:extLst>
              </a:tr>
              <a:tr h="376484">
                <a:tc>
                  <a:txBody>
                    <a:bodyPr/>
                    <a:lstStyle/>
                    <a:p>
                      <a:pPr algn="ctr">
                        <a:lnSpc>
                          <a:spcPct val="100000"/>
                        </a:lnSpc>
                      </a:pPr>
                      <a:r>
                        <a:rPr lang="de-DE" sz="1800" dirty="0"/>
                        <a:t>E:nth-child(n)</a:t>
                      </a:r>
                      <a:endParaRPr lang="de-DE" sz="1800" dirty="0">
                        <a:latin typeface="+mj-lt"/>
                        <a:cs typeface="Courier New" pitchFamily="49" charset="0"/>
                      </a:endParaRPr>
                    </a:p>
                  </a:txBody>
                  <a:tcPr anchor="ctr"/>
                </a:tc>
                <a:tc>
                  <a:txBody>
                    <a:bodyPr/>
                    <a:lstStyle/>
                    <a:p>
                      <a:pPr algn="ctr">
                        <a:lnSpc>
                          <a:spcPct val="100000"/>
                        </a:lnSpc>
                      </a:pPr>
                      <a:r>
                        <a:rPr lang="de-DE" sz="1800" dirty="0"/>
                        <a:t>Erfasst die Elemente vom Typ E, die das x-te Kindelement</a:t>
                      </a:r>
                      <a:r>
                        <a:rPr lang="de-DE" sz="1800" baseline="0" dirty="0"/>
                        <a:t> sind</a:t>
                      </a:r>
                      <a:endParaRPr lang="de-DE" sz="1800" dirty="0"/>
                    </a:p>
                  </a:txBody>
                  <a:tcPr anchor="ctr"/>
                </a:tc>
                <a:extLst>
                  <a:ext uri="{0D108BD9-81ED-4DB2-BD59-A6C34878D82A}">
                    <a16:rowId xmlns:a16="http://schemas.microsoft.com/office/drawing/2014/main" val="10001"/>
                  </a:ext>
                </a:extLst>
              </a:tr>
              <a:tr h="649822">
                <a:tc>
                  <a:txBody>
                    <a:bodyPr/>
                    <a:lstStyle/>
                    <a:p>
                      <a:pPr algn="ctr">
                        <a:lnSpc>
                          <a:spcPct val="100000"/>
                        </a:lnSpc>
                      </a:pPr>
                      <a:r>
                        <a:rPr lang="de-DE" sz="1800" kern="1200" dirty="0"/>
                        <a:t>E:nth-last-child(n)</a:t>
                      </a:r>
                      <a:endParaRPr lang="de-DE" sz="1800" kern="1200" dirty="0">
                        <a:solidFill>
                          <a:schemeClr val="dk1"/>
                        </a:solidFill>
                        <a:latin typeface="+mn-lt"/>
                        <a:ea typeface="+mn-ea"/>
                        <a:cs typeface="Courier New" pitchFamily="49" charset="0"/>
                      </a:endParaRPr>
                    </a:p>
                  </a:txBody>
                  <a:tcPr anchor="ctr"/>
                </a:tc>
                <a:tc>
                  <a:txBody>
                    <a:bodyPr/>
                    <a:lstStyle/>
                    <a:p>
                      <a:pPr algn="ctr">
                        <a:lnSpc>
                          <a:spcPct val="100000"/>
                        </a:lnSpc>
                      </a:pPr>
                      <a:r>
                        <a:rPr lang="de-DE" sz="1800" dirty="0"/>
                        <a:t>Erfasst die Elemente vom Typ E, die das x-te Kindelement</a:t>
                      </a:r>
                      <a:r>
                        <a:rPr lang="de-DE" sz="1800" baseline="0" dirty="0"/>
                        <a:t> sind, Zählung in umgekehrter Reihenfolge</a:t>
                      </a:r>
                      <a:endParaRPr lang="de-DE" sz="1800" dirty="0"/>
                    </a:p>
                  </a:txBody>
                  <a:tcPr anchor="ctr"/>
                </a:tc>
                <a:extLst>
                  <a:ext uri="{0D108BD9-81ED-4DB2-BD59-A6C34878D82A}">
                    <a16:rowId xmlns:a16="http://schemas.microsoft.com/office/drawing/2014/main" val="10002"/>
                  </a:ext>
                </a:extLst>
              </a:tr>
              <a:tr h="649822">
                <a:tc>
                  <a:txBody>
                    <a:bodyPr/>
                    <a:lstStyle/>
                    <a:p>
                      <a:pPr algn="ctr">
                        <a:lnSpc>
                          <a:spcPct val="100000"/>
                        </a:lnSpc>
                      </a:pPr>
                      <a:r>
                        <a:rPr lang="de-DE" sz="1800" kern="1200" dirty="0"/>
                        <a:t>:only-child</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dirty="0"/>
                        <a:t>Erfasst alle Elemente,</a:t>
                      </a:r>
                      <a:r>
                        <a:rPr lang="de-DE" sz="1800" baseline="0" dirty="0"/>
                        <a:t> die ein Einzelkindelement darstellen</a:t>
                      </a:r>
                      <a:endParaRPr lang="de-DE" sz="1800" dirty="0"/>
                    </a:p>
                  </a:txBody>
                  <a:tcPr anchor="ctr"/>
                </a:tc>
                <a:extLst>
                  <a:ext uri="{0D108BD9-81ED-4DB2-BD59-A6C34878D82A}">
                    <a16:rowId xmlns:a16="http://schemas.microsoft.com/office/drawing/2014/main" val="2011078072"/>
                  </a:ext>
                </a:extLst>
              </a:tr>
            </a:tbl>
          </a:graphicData>
        </a:graphic>
      </p:graphicFrame>
    </p:spTree>
    <p:extLst>
      <p:ext uri="{BB962C8B-B14F-4D97-AF65-F5344CB8AC3E}">
        <p14:creationId xmlns:p14="http://schemas.microsoft.com/office/powerpoint/2010/main" val="36700006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41AE4-B18B-4A86-B39F-E2F2016B4E86}"/>
              </a:ext>
            </a:extLst>
          </p:cNvPr>
          <p:cNvSpPr>
            <a:spLocks noGrp="1"/>
          </p:cNvSpPr>
          <p:nvPr>
            <p:ph type="title"/>
          </p:nvPr>
        </p:nvSpPr>
        <p:spPr/>
        <p:txBody>
          <a:bodyPr/>
          <a:lstStyle/>
          <a:p>
            <a:r>
              <a:rPr lang="de-DE" dirty="0" err="1"/>
              <a:t>Nth</a:t>
            </a:r>
            <a:r>
              <a:rPr lang="de-DE" dirty="0"/>
              <a:t>-Child-Pseudoklassen 2</a:t>
            </a:r>
          </a:p>
        </p:txBody>
      </p:sp>
      <p:graphicFrame>
        <p:nvGraphicFramePr>
          <p:cNvPr id="4" name="Inhaltsplatzhalter 3">
            <a:extLst>
              <a:ext uri="{FF2B5EF4-FFF2-40B4-BE49-F238E27FC236}">
                <a16:creationId xmlns:a16="http://schemas.microsoft.com/office/drawing/2014/main" id="{A23C144C-C6DA-4955-B496-7BB3FE5EC57D}"/>
              </a:ext>
            </a:extLst>
          </p:cNvPr>
          <p:cNvGraphicFramePr>
            <a:graphicFrameLocks noGrp="1"/>
          </p:cNvGraphicFramePr>
          <p:nvPr>
            <p:ph idx="1"/>
            <p:extLst>
              <p:ext uri="{D42A27DB-BD31-4B8C-83A1-F6EECF244321}">
                <p14:modId xmlns:p14="http://schemas.microsoft.com/office/powerpoint/2010/main" val="80729962"/>
              </p:ext>
            </p:extLst>
          </p:nvPr>
        </p:nvGraphicFramePr>
        <p:xfrm>
          <a:off x="838200" y="1825625"/>
          <a:ext cx="10515600" cy="2763520"/>
        </p:xfrm>
        <a:graphic>
          <a:graphicData uri="http://schemas.openxmlformats.org/drawingml/2006/table">
            <a:tbl>
              <a:tblPr firstRow="1" bandRow="1">
                <a:tableStyleId>{21E4AEA4-8DFA-4A89-87EB-49C32662AFE0}</a:tableStyleId>
              </a:tblPr>
              <a:tblGrid>
                <a:gridCol w="2723707">
                  <a:extLst>
                    <a:ext uri="{9D8B030D-6E8A-4147-A177-3AD203B41FA5}">
                      <a16:colId xmlns:a16="http://schemas.microsoft.com/office/drawing/2014/main" val="3761534538"/>
                    </a:ext>
                  </a:extLst>
                </a:gridCol>
                <a:gridCol w="7791893">
                  <a:extLst>
                    <a:ext uri="{9D8B030D-6E8A-4147-A177-3AD203B41FA5}">
                      <a16:colId xmlns:a16="http://schemas.microsoft.com/office/drawing/2014/main" val="3699353887"/>
                    </a:ext>
                  </a:extLst>
                </a:gridCol>
              </a:tblGrid>
              <a:tr h="370840">
                <a:tc>
                  <a:txBody>
                    <a:bodyPr/>
                    <a:lstStyle/>
                    <a:p>
                      <a:endParaRPr lang="de-DE" dirty="0"/>
                    </a:p>
                  </a:txBody>
                  <a:tcPr/>
                </a:tc>
                <a:tc>
                  <a:txBody>
                    <a:bodyPr/>
                    <a:lstStyle/>
                    <a:p>
                      <a:endParaRPr lang="de-DE"/>
                    </a:p>
                  </a:txBody>
                  <a:tcPr/>
                </a:tc>
                <a:extLst>
                  <a:ext uri="{0D108BD9-81ED-4DB2-BD59-A6C34878D82A}">
                    <a16:rowId xmlns:a16="http://schemas.microsoft.com/office/drawing/2014/main" val="2268162185"/>
                  </a:ext>
                </a:extLst>
              </a:tr>
              <a:tr h="370840">
                <a:tc>
                  <a:txBody>
                    <a:bodyPr/>
                    <a:lstStyle/>
                    <a:p>
                      <a:pPr algn="ctr">
                        <a:lnSpc>
                          <a:spcPct val="100000"/>
                        </a:lnSpc>
                      </a:pPr>
                      <a:r>
                        <a:rPr lang="de-DE" sz="1800" kern="1200" dirty="0">
                          <a:solidFill>
                            <a:schemeClr val="dk1"/>
                          </a:solidFill>
                          <a:latin typeface="+mn-lt"/>
                          <a:ea typeface="+mn-ea"/>
                          <a:cs typeface="Courier New" pitchFamily="49" charset="0"/>
                        </a:rPr>
                        <a:t>:first-</a:t>
                      </a:r>
                      <a:r>
                        <a:rPr lang="de-DE" sz="1800" kern="1200" dirty="0" err="1">
                          <a:solidFill>
                            <a:schemeClr val="dk1"/>
                          </a:solidFill>
                          <a:latin typeface="+mn-lt"/>
                          <a:ea typeface="+mn-ea"/>
                          <a:cs typeface="Courier New" pitchFamily="49" charset="0"/>
                        </a:rPr>
                        <a:t>of</a:t>
                      </a:r>
                      <a:r>
                        <a:rPr lang="de-DE" sz="1800" kern="1200" dirty="0">
                          <a:solidFill>
                            <a:schemeClr val="dk1"/>
                          </a:solidFill>
                          <a:latin typeface="+mn-lt"/>
                          <a:ea typeface="+mn-ea"/>
                          <a:cs typeface="Courier New" pitchFamily="49" charset="0"/>
                        </a:rPr>
                        <a:t>-type</a:t>
                      </a:r>
                    </a:p>
                  </a:txBody>
                  <a:tcPr anchor="ctr"/>
                </a:tc>
                <a:tc>
                  <a:txBody>
                    <a:bodyPr/>
                    <a:lstStyle/>
                    <a:p>
                      <a:pPr algn="ctr">
                        <a:lnSpc>
                          <a:spcPct val="100000"/>
                        </a:lnSpc>
                      </a:pPr>
                      <a:r>
                        <a:rPr lang="de-DE" sz="1800" dirty="0"/>
                        <a:t>erfasst alle Elemente E, die in ihrem Elternelement das erste </a:t>
                      </a:r>
                      <a:r>
                        <a:rPr lang="de-DE" sz="1800" dirty="0" err="1"/>
                        <a:t>Kindelement</a:t>
                      </a:r>
                      <a:r>
                        <a:rPr lang="de-DE" sz="1800" dirty="0"/>
                        <a:t> von ihrem Typ darstellen</a:t>
                      </a:r>
                    </a:p>
                  </a:txBody>
                  <a:tcPr anchor="ctr"/>
                </a:tc>
                <a:extLst>
                  <a:ext uri="{0D108BD9-81ED-4DB2-BD59-A6C34878D82A}">
                    <a16:rowId xmlns:a16="http://schemas.microsoft.com/office/drawing/2014/main" val="1954995069"/>
                  </a:ext>
                </a:extLst>
              </a:tr>
              <a:tr h="370840">
                <a:tc>
                  <a:txBody>
                    <a:bodyPr/>
                    <a:lstStyle/>
                    <a:p>
                      <a:pPr algn="ctr">
                        <a:lnSpc>
                          <a:spcPct val="100000"/>
                        </a:lnSpc>
                      </a:pPr>
                      <a:r>
                        <a:rPr lang="de-DE" sz="1800" kern="1200" dirty="0">
                          <a:solidFill>
                            <a:schemeClr val="dk1"/>
                          </a:solidFill>
                          <a:latin typeface="+mn-lt"/>
                          <a:ea typeface="+mn-ea"/>
                          <a:cs typeface="Courier New" pitchFamily="49" charset="0"/>
                        </a:rPr>
                        <a:t>:last-</a:t>
                      </a:r>
                      <a:r>
                        <a:rPr lang="de-DE" sz="1800" kern="1200" dirty="0" err="1">
                          <a:solidFill>
                            <a:schemeClr val="dk1"/>
                          </a:solidFill>
                          <a:latin typeface="+mn-lt"/>
                          <a:ea typeface="+mn-ea"/>
                          <a:cs typeface="Courier New" pitchFamily="49" charset="0"/>
                        </a:rPr>
                        <a:t>of</a:t>
                      </a:r>
                      <a:r>
                        <a:rPr lang="de-DE" sz="1800" kern="1200" dirty="0">
                          <a:solidFill>
                            <a:schemeClr val="dk1"/>
                          </a:solidFill>
                          <a:latin typeface="+mn-lt"/>
                          <a:ea typeface="+mn-ea"/>
                          <a:cs typeface="Courier New" pitchFamily="49" charset="0"/>
                        </a:rPr>
                        <a:t>-type</a:t>
                      </a:r>
                    </a:p>
                  </a:txBody>
                  <a:tcPr anchor="ctr"/>
                </a:tc>
                <a:tc>
                  <a:txBody>
                    <a:bodyPr/>
                    <a:lstStyle/>
                    <a:p>
                      <a:pPr algn="ctr">
                        <a:lnSpc>
                          <a:spcPct val="100000"/>
                        </a:lnSpc>
                      </a:pPr>
                      <a:r>
                        <a:rPr lang="de-DE" sz="1800" dirty="0"/>
                        <a:t>erfasst das letzte Element von seinem Typ innerhalb eines Elternelements</a:t>
                      </a:r>
                    </a:p>
                  </a:txBody>
                  <a:tcPr anchor="ctr"/>
                </a:tc>
                <a:extLst>
                  <a:ext uri="{0D108BD9-81ED-4DB2-BD59-A6C34878D82A}">
                    <a16:rowId xmlns:a16="http://schemas.microsoft.com/office/drawing/2014/main" val="3792733254"/>
                  </a:ext>
                </a:extLst>
              </a:tr>
              <a:tr h="370840">
                <a:tc>
                  <a:txBody>
                    <a:bodyPr/>
                    <a:lstStyle/>
                    <a:p>
                      <a:pPr algn="ctr">
                        <a:lnSpc>
                          <a:spcPct val="100000"/>
                        </a:lnSpc>
                      </a:pPr>
                      <a:r>
                        <a:rPr lang="de-DE" sz="1800" kern="1200" dirty="0"/>
                        <a:t>E:nth-of-type(n)</a:t>
                      </a:r>
                      <a:endParaRPr lang="de-DE" sz="1800" kern="1200" dirty="0">
                        <a:solidFill>
                          <a:schemeClr val="dk1"/>
                        </a:solidFill>
                        <a:latin typeface="+mn-lt"/>
                        <a:ea typeface="+mn-ea"/>
                        <a:cs typeface="Courier New" pitchFamily="49" charset="0"/>
                      </a:endParaRPr>
                    </a:p>
                  </a:txBody>
                  <a:tcPr anchor="ctr"/>
                </a:tc>
                <a:tc>
                  <a:txBody>
                    <a:bodyPr/>
                    <a:lstStyle/>
                    <a:p>
                      <a:pPr algn="ctr">
                        <a:lnSpc>
                          <a:spcPct val="100000"/>
                        </a:lnSpc>
                      </a:pPr>
                      <a:r>
                        <a:rPr lang="de-DE" sz="1800" dirty="0"/>
                        <a:t>Erfasst die Elemente vom Typ E, die das x-te Kindelement</a:t>
                      </a:r>
                      <a:r>
                        <a:rPr lang="de-DE" sz="1800" baseline="0" dirty="0"/>
                        <a:t> des gleichen Typs sind</a:t>
                      </a:r>
                      <a:endParaRPr lang="de-DE" sz="1800" dirty="0"/>
                    </a:p>
                  </a:txBody>
                  <a:tcPr anchor="ctr"/>
                </a:tc>
                <a:extLst>
                  <a:ext uri="{0D108BD9-81ED-4DB2-BD59-A6C34878D82A}">
                    <a16:rowId xmlns:a16="http://schemas.microsoft.com/office/drawing/2014/main" val="128151348"/>
                  </a:ext>
                </a:extLst>
              </a:tr>
              <a:tr h="370840">
                <a:tc>
                  <a:txBody>
                    <a:bodyPr/>
                    <a:lstStyle/>
                    <a:p>
                      <a:pPr algn="ctr">
                        <a:lnSpc>
                          <a:spcPct val="100000"/>
                        </a:lnSpc>
                      </a:pPr>
                      <a:r>
                        <a:rPr lang="de-DE" sz="1800" kern="1200" dirty="0"/>
                        <a:t>E:nth-last-of-type(n)</a:t>
                      </a:r>
                      <a:endParaRPr lang="de-DE" sz="1800" kern="1200" dirty="0">
                        <a:solidFill>
                          <a:schemeClr val="dk1"/>
                        </a:solidFill>
                        <a:latin typeface="+mn-lt"/>
                        <a:ea typeface="+mn-ea"/>
                        <a:cs typeface="Courier New" pitchFamily="49" charset="0"/>
                      </a:endParaRPr>
                    </a:p>
                  </a:txBody>
                  <a:tcPr anchor="ctr"/>
                </a:tc>
                <a:tc>
                  <a:txBody>
                    <a:bodyPr/>
                    <a:lstStyle/>
                    <a:p>
                      <a:pPr algn="ctr">
                        <a:lnSpc>
                          <a:spcPct val="100000"/>
                        </a:lnSpc>
                      </a:pPr>
                      <a:r>
                        <a:rPr lang="de-DE" sz="1800" dirty="0"/>
                        <a:t>Erfasst die Elemente vom Typ E, die das x-te Kindelement</a:t>
                      </a:r>
                      <a:r>
                        <a:rPr lang="de-DE" sz="1800" baseline="0" dirty="0"/>
                        <a:t> des gleichen Typs sind, Zählung in umgekehrter Reihenfolge</a:t>
                      </a:r>
                      <a:endParaRPr lang="de-DE" sz="1800" dirty="0"/>
                    </a:p>
                  </a:txBody>
                  <a:tcPr anchor="ctr"/>
                </a:tc>
                <a:extLst>
                  <a:ext uri="{0D108BD9-81ED-4DB2-BD59-A6C34878D82A}">
                    <a16:rowId xmlns:a16="http://schemas.microsoft.com/office/drawing/2014/main" val="3875643684"/>
                  </a:ext>
                </a:extLst>
              </a:tr>
              <a:tr h="370840">
                <a:tc>
                  <a:txBody>
                    <a:bodyPr/>
                    <a:lstStyle/>
                    <a:p>
                      <a:pPr algn="ctr">
                        <a:lnSpc>
                          <a:spcPct val="100000"/>
                        </a:lnSpc>
                      </a:pPr>
                      <a:r>
                        <a:rPr lang="de-DE" sz="1800" kern="1200" dirty="0">
                          <a:solidFill>
                            <a:schemeClr val="dk1"/>
                          </a:solidFill>
                          <a:latin typeface="+mn-lt"/>
                          <a:ea typeface="+mn-ea"/>
                          <a:cs typeface="Courier New" pitchFamily="49" charset="0"/>
                        </a:rPr>
                        <a:t>:</a:t>
                      </a:r>
                      <a:r>
                        <a:rPr lang="de-DE" sz="1800" kern="1200" dirty="0" err="1">
                          <a:solidFill>
                            <a:schemeClr val="dk1"/>
                          </a:solidFill>
                          <a:latin typeface="+mn-lt"/>
                          <a:ea typeface="+mn-ea"/>
                          <a:cs typeface="Courier New" pitchFamily="49" charset="0"/>
                        </a:rPr>
                        <a:t>only</a:t>
                      </a:r>
                      <a:r>
                        <a:rPr lang="de-DE" sz="1800" kern="1200" dirty="0">
                          <a:solidFill>
                            <a:schemeClr val="dk1"/>
                          </a:solidFill>
                          <a:latin typeface="+mn-lt"/>
                          <a:ea typeface="+mn-ea"/>
                          <a:cs typeface="Courier New" pitchFamily="49" charset="0"/>
                        </a:rPr>
                        <a:t>-</a:t>
                      </a:r>
                      <a:r>
                        <a:rPr lang="de-DE" sz="1800" kern="1200" dirty="0" err="1">
                          <a:solidFill>
                            <a:schemeClr val="dk1"/>
                          </a:solidFill>
                          <a:latin typeface="+mn-lt"/>
                          <a:ea typeface="+mn-ea"/>
                          <a:cs typeface="Courier New" pitchFamily="49" charset="0"/>
                        </a:rPr>
                        <a:t>of</a:t>
                      </a:r>
                      <a:r>
                        <a:rPr lang="de-DE" sz="1800" kern="1200" dirty="0">
                          <a:solidFill>
                            <a:schemeClr val="dk1"/>
                          </a:solidFill>
                          <a:latin typeface="+mn-lt"/>
                          <a:ea typeface="+mn-ea"/>
                          <a:cs typeface="Courier New" pitchFamily="49" charset="0"/>
                        </a:rPr>
                        <a:t>-type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800" dirty="0"/>
                        <a:t>erfasst Elemente, die die Einzigen von ihrem Typ innerhalb es Elternelements sind</a:t>
                      </a:r>
                    </a:p>
                  </a:txBody>
                  <a:tcPr anchor="ctr"/>
                </a:tc>
                <a:extLst>
                  <a:ext uri="{0D108BD9-81ED-4DB2-BD59-A6C34878D82A}">
                    <a16:rowId xmlns:a16="http://schemas.microsoft.com/office/drawing/2014/main" val="61518806"/>
                  </a:ext>
                </a:extLst>
              </a:tr>
            </a:tbl>
          </a:graphicData>
        </a:graphic>
      </p:graphicFrame>
    </p:spTree>
    <p:extLst>
      <p:ext uri="{BB962C8B-B14F-4D97-AF65-F5344CB8AC3E}">
        <p14:creationId xmlns:p14="http://schemas.microsoft.com/office/powerpoint/2010/main" val="4245844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89619E-496D-4F32-AFE4-E4050D9B3D6B}"/>
              </a:ext>
            </a:extLst>
          </p:cNvPr>
          <p:cNvSpPr>
            <a:spLocks noGrp="1"/>
          </p:cNvSpPr>
          <p:nvPr>
            <p:ph type="title"/>
          </p:nvPr>
        </p:nvSpPr>
        <p:spPr>
          <a:xfrm>
            <a:off x="838200" y="457200"/>
            <a:ext cx="10515600" cy="627321"/>
          </a:xfrm>
        </p:spPr>
        <p:txBody>
          <a:bodyPr>
            <a:normAutofit fontScale="90000"/>
          </a:bodyPr>
          <a:lstStyle/>
          <a:p>
            <a:r>
              <a:rPr lang="de-DE" dirty="0"/>
              <a:t>Pseudoklassen für input-Element</a:t>
            </a:r>
          </a:p>
        </p:txBody>
      </p:sp>
      <p:sp>
        <p:nvSpPr>
          <p:cNvPr id="3" name="Inhaltsplatzhalter 2">
            <a:extLst>
              <a:ext uri="{FF2B5EF4-FFF2-40B4-BE49-F238E27FC236}">
                <a16:creationId xmlns:a16="http://schemas.microsoft.com/office/drawing/2014/main" id="{7CEE6CA0-9905-4D16-9144-B0A24C8A4353}"/>
              </a:ext>
            </a:extLst>
          </p:cNvPr>
          <p:cNvSpPr>
            <a:spLocks noGrp="1"/>
          </p:cNvSpPr>
          <p:nvPr>
            <p:ph idx="1"/>
          </p:nvPr>
        </p:nvSpPr>
        <p:spPr/>
        <p:txBody>
          <a:bodyPr/>
          <a:lstStyle/>
          <a:p>
            <a:endParaRPr lang="de-DE"/>
          </a:p>
        </p:txBody>
      </p:sp>
      <p:graphicFrame>
        <p:nvGraphicFramePr>
          <p:cNvPr id="4" name="Inhaltsplatzhalter 4">
            <a:extLst>
              <a:ext uri="{FF2B5EF4-FFF2-40B4-BE49-F238E27FC236}">
                <a16:creationId xmlns:a16="http://schemas.microsoft.com/office/drawing/2014/main" id="{E3C89824-F3BE-492F-833E-DD45B307E691}"/>
              </a:ext>
            </a:extLst>
          </p:cNvPr>
          <p:cNvGraphicFramePr>
            <a:graphicFrameLocks/>
          </p:cNvGraphicFramePr>
          <p:nvPr>
            <p:extLst>
              <p:ext uri="{D42A27DB-BD31-4B8C-83A1-F6EECF244321}">
                <p14:modId xmlns:p14="http://schemas.microsoft.com/office/powerpoint/2010/main" val="3493066090"/>
              </p:ext>
            </p:extLst>
          </p:nvPr>
        </p:nvGraphicFramePr>
        <p:xfrm>
          <a:off x="838200" y="1084521"/>
          <a:ext cx="10515600" cy="4608560"/>
        </p:xfrm>
        <a:graphic>
          <a:graphicData uri="http://schemas.openxmlformats.org/drawingml/2006/table">
            <a:tbl>
              <a:tblPr firstRow="1" bandRow="1">
                <a:tableStyleId>{21E4AEA4-8DFA-4A89-87EB-49C32662AFE0}</a:tableStyleId>
              </a:tblPr>
              <a:tblGrid>
                <a:gridCol w="2589504">
                  <a:extLst>
                    <a:ext uri="{9D8B030D-6E8A-4147-A177-3AD203B41FA5}">
                      <a16:colId xmlns:a16="http://schemas.microsoft.com/office/drawing/2014/main" val="20000"/>
                    </a:ext>
                  </a:extLst>
                </a:gridCol>
                <a:gridCol w="7926096">
                  <a:extLst>
                    <a:ext uri="{9D8B030D-6E8A-4147-A177-3AD203B41FA5}">
                      <a16:colId xmlns:a16="http://schemas.microsoft.com/office/drawing/2014/main" val="20001"/>
                    </a:ext>
                  </a:extLst>
                </a:gridCol>
              </a:tblGrid>
              <a:tr h="418960">
                <a:tc>
                  <a:txBody>
                    <a:bodyPr/>
                    <a:lstStyle/>
                    <a:p>
                      <a:pPr algn="ctr"/>
                      <a:r>
                        <a:rPr lang="de-DE" dirty="0"/>
                        <a:t>Pattern</a:t>
                      </a:r>
                    </a:p>
                  </a:txBody>
                  <a:tcPr anchor="ctr"/>
                </a:tc>
                <a:tc>
                  <a:txBody>
                    <a:bodyPr/>
                    <a:lstStyle/>
                    <a:p>
                      <a:pPr algn="ctr"/>
                      <a:r>
                        <a:rPr lang="de-DE" dirty="0"/>
                        <a:t>Beschreibung</a:t>
                      </a:r>
                    </a:p>
                  </a:txBody>
                  <a:tcPr anchor="ctr"/>
                </a:tc>
                <a:extLst>
                  <a:ext uri="{0D108BD9-81ED-4DB2-BD59-A6C34878D82A}">
                    <a16:rowId xmlns:a16="http://schemas.microsoft.com/office/drawing/2014/main" val="10000"/>
                  </a:ext>
                </a:extLst>
              </a:tr>
              <a:tr h="418960">
                <a:tc>
                  <a:txBody>
                    <a:bodyPr/>
                    <a:lstStyle/>
                    <a:p>
                      <a:pPr algn="ctr"/>
                      <a:r>
                        <a:rPr lang="de-DE" sz="1800" kern="1200" dirty="0" err="1">
                          <a:solidFill>
                            <a:schemeClr val="dk1"/>
                          </a:solidFill>
                          <a:latin typeface="+mn-lt"/>
                          <a:ea typeface="+mn-ea"/>
                          <a:cs typeface="Courier New" pitchFamily="49" charset="0"/>
                        </a:rPr>
                        <a:t>input:checked</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alle geprüften </a:t>
                      </a:r>
                      <a:r>
                        <a:rPr lang="de-DE" dirty="0" err="1"/>
                        <a:t>inputs</a:t>
                      </a:r>
                      <a:endParaRPr lang="de-DE" dirty="0"/>
                    </a:p>
                  </a:txBody>
                  <a:tcPr anchor="ctr"/>
                </a:tc>
                <a:extLst>
                  <a:ext uri="{0D108BD9-81ED-4DB2-BD59-A6C34878D82A}">
                    <a16:rowId xmlns:a16="http://schemas.microsoft.com/office/drawing/2014/main" val="915001450"/>
                  </a:ext>
                </a:extLst>
              </a:tr>
              <a:tr h="418960">
                <a:tc>
                  <a:txBody>
                    <a:bodyPr/>
                    <a:lstStyle/>
                    <a:p>
                      <a:pPr algn="ctr"/>
                      <a:r>
                        <a:rPr lang="de-DE" sz="1800" kern="1200" dirty="0" err="1">
                          <a:solidFill>
                            <a:schemeClr val="dk1"/>
                          </a:solidFill>
                          <a:latin typeface="+mn-lt"/>
                          <a:ea typeface="+mn-ea"/>
                          <a:cs typeface="Courier New" pitchFamily="49" charset="0"/>
                        </a:rPr>
                        <a:t>input:default</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das </a:t>
                      </a:r>
                      <a:r>
                        <a:rPr lang="de-DE" dirty="0" err="1"/>
                        <a:t>default</a:t>
                      </a:r>
                      <a:r>
                        <a:rPr lang="de-DE" dirty="0"/>
                        <a:t> input-Element</a:t>
                      </a:r>
                    </a:p>
                  </a:txBody>
                  <a:tcPr anchor="ctr"/>
                </a:tc>
                <a:extLst>
                  <a:ext uri="{0D108BD9-81ED-4DB2-BD59-A6C34878D82A}">
                    <a16:rowId xmlns:a16="http://schemas.microsoft.com/office/drawing/2014/main" val="3869822028"/>
                  </a:ext>
                </a:extLst>
              </a:tr>
              <a:tr h="418960">
                <a:tc>
                  <a:txBody>
                    <a:bodyPr/>
                    <a:lstStyle/>
                    <a:p>
                      <a:pPr algn="ctr"/>
                      <a:r>
                        <a:rPr lang="de-DE" sz="1800" kern="1200" dirty="0" err="1"/>
                        <a:t>input:disabled</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alle deaktivierten </a:t>
                      </a:r>
                      <a:r>
                        <a:rPr lang="de-DE" dirty="0" err="1"/>
                        <a:t>inputs</a:t>
                      </a:r>
                      <a:endParaRPr lang="de-DE" dirty="0"/>
                    </a:p>
                  </a:txBody>
                  <a:tcPr anchor="ctr"/>
                </a:tc>
                <a:extLst>
                  <a:ext uri="{0D108BD9-81ED-4DB2-BD59-A6C34878D82A}">
                    <a16:rowId xmlns:a16="http://schemas.microsoft.com/office/drawing/2014/main" val="2135260264"/>
                  </a:ext>
                </a:extLst>
              </a:tr>
              <a:tr h="418960">
                <a:tc>
                  <a:txBody>
                    <a:bodyPr/>
                    <a:lstStyle/>
                    <a:p>
                      <a:pPr algn="ctr"/>
                      <a:r>
                        <a:rPr lang="de-DE" sz="1800" kern="1200" dirty="0" err="1"/>
                        <a:t>input:enabled</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alle aktivierten </a:t>
                      </a:r>
                      <a:r>
                        <a:rPr lang="de-DE" dirty="0" err="1"/>
                        <a:t>inputs</a:t>
                      </a:r>
                      <a:endParaRPr lang="de-DE" dirty="0"/>
                    </a:p>
                  </a:txBody>
                  <a:tcPr anchor="ctr"/>
                </a:tc>
                <a:extLst>
                  <a:ext uri="{0D108BD9-81ED-4DB2-BD59-A6C34878D82A}">
                    <a16:rowId xmlns:a16="http://schemas.microsoft.com/office/drawing/2014/main" val="10005"/>
                  </a:ext>
                </a:extLst>
              </a:tr>
              <a:tr h="418960">
                <a:tc>
                  <a:txBody>
                    <a:bodyPr/>
                    <a:lstStyle/>
                    <a:p>
                      <a:pPr algn="ctr"/>
                      <a:r>
                        <a:rPr lang="de-DE" sz="1800" kern="1200" dirty="0" err="1">
                          <a:solidFill>
                            <a:schemeClr val="dk1"/>
                          </a:solidFill>
                          <a:latin typeface="+mn-lt"/>
                          <a:ea typeface="+mn-ea"/>
                          <a:cs typeface="Courier New" pitchFamily="49" charset="0"/>
                        </a:rPr>
                        <a:t>input:focus</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das </a:t>
                      </a:r>
                      <a:r>
                        <a:rPr lang="de-DE"/>
                        <a:t>markierte input-Element</a:t>
                      </a:r>
                      <a:endParaRPr lang="de-DE" dirty="0"/>
                    </a:p>
                  </a:txBody>
                  <a:tcPr anchor="ctr"/>
                </a:tc>
                <a:extLst>
                  <a:ext uri="{0D108BD9-81ED-4DB2-BD59-A6C34878D82A}">
                    <a16:rowId xmlns:a16="http://schemas.microsoft.com/office/drawing/2014/main" val="1619089339"/>
                  </a:ext>
                </a:extLst>
              </a:tr>
              <a:tr h="418960">
                <a:tc>
                  <a:txBody>
                    <a:bodyPr/>
                    <a:lstStyle/>
                    <a:p>
                      <a:pPr algn="ctr"/>
                      <a:r>
                        <a:rPr lang="de-DE" sz="1800" kern="1200" dirty="0" err="1">
                          <a:solidFill>
                            <a:schemeClr val="dk1"/>
                          </a:solidFill>
                          <a:latin typeface="+mn-lt"/>
                          <a:ea typeface="+mn-ea"/>
                          <a:cs typeface="Courier New" pitchFamily="49" charset="0"/>
                        </a:rPr>
                        <a:t>input:in-range</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das </a:t>
                      </a:r>
                      <a:r>
                        <a:rPr lang="de-DE" dirty="0" err="1"/>
                        <a:t>input</a:t>
                      </a:r>
                      <a:r>
                        <a:rPr lang="de-DE" dirty="0"/>
                        <a:t> mit dem Wert innerhalb des angegebenen Ranges</a:t>
                      </a:r>
                    </a:p>
                  </a:txBody>
                  <a:tcPr anchor="ctr"/>
                </a:tc>
                <a:extLst>
                  <a:ext uri="{0D108BD9-81ED-4DB2-BD59-A6C34878D82A}">
                    <a16:rowId xmlns:a16="http://schemas.microsoft.com/office/drawing/2014/main" val="221453127"/>
                  </a:ext>
                </a:extLst>
              </a:tr>
              <a:tr h="418960">
                <a:tc>
                  <a:txBody>
                    <a:bodyPr/>
                    <a:lstStyle/>
                    <a:p>
                      <a:pPr algn="ctr"/>
                      <a:r>
                        <a:rPr lang="de-DE" sz="1800" kern="1200" dirty="0" err="1">
                          <a:solidFill>
                            <a:schemeClr val="dk1"/>
                          </a:solidFill>
                          <a:latin typeface="+mn-lt"/>
                          <a:ea typeface="+mn-ea"/>
                          <a:cs typeface="Courier New" pitchFamily="49" charset="0"/>
                        </a:rPr>
                        <a:t>input:indeterminate</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das </a:t>
                      </a:r>
                      <a:r>
                        <a:rPr lang="de-DE" dirty="0" err="1"/>
                        <a:t>input</a:t>
                      </a:r>
                      <a:r>
                        <a:rPr lang="de-DE" dirty="0"/>
                        <a:t> in dem undefinierten Zustand</a:t>
                      </a:r>
                    </a:p>
                  </a:txBody>
                  <a:tcPr anchor="ctr"/>
                </a:tc>
                <a:extLst>
                  <a:ext uri="{0D108BD9-81ED-4DB2-BD59-A6C34878D82A}">
                    <a16:rowId xmlns:a16="http://schemas.microsoft.com/office/drawing/2014/main" val="10007"/>
                  </a:ext>
                </a:extLst>
              </a:tr>
              <a:tr h="418960">
                <a:tc>
                  <a:txBody>
                    <a:bodyPr/>
                    <a:lstStyle/>
                    <a:p>
                      <a:pPr algn="ctr"/>
                      <a:r>
                        <a:rPr lang="de-DE" sz="1800" kern="1200" dirty="0" err="1">
                          <a:solidFill>
                            <a:schemeClr val="dk1"/>
                          </a:solidFill>
                          <a:latin typeface="+mn-lt"/>
                          <a:ea typeface="+mn-ea"/>
                          <a:cs typeface="Courier New" pitchFamily="49" charset="0"/>
                        </a:rPr>
                        <a:t>input:invalid</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t>
                      </a:r>
                      <a:r>
                        <a:rPr lang="de-DE" dirty="0" err="1"/>
                        <a:t>inputs</a:t>
                      </a:r>
                      <a:r>
                        <a:rPr lang="de-DE" dirty="0"/>
                        <a:t> mit ungültigem Wert</a:t>
                      </a:r>
                    </a:p>
                  </a:txBody>
                  <a:tcPr anchor="ctr"/>
                </a:tc>
                <a:extLst>
                  <a:ext uri="{0D108BD9-81ED-4DB2-BD59-A6C34878D82A}">
                    <a16:rowId xmlns:a16="http://schemas.microsoft.com/office/drawing/2014/main" val="2376748098"/>
                  </a:ext>
                </a:extLst>
              </a:tr>
              <a:tr h="418960">
                <a:tc>
                  <a:txBody>
                    <a:bodyPr/>
                    <a:lstStyle/>
                    <a:p>
                      <a:pPr algn="ctr"/>
                      <a:r>
                        <a:rPr lang="de-DE" sz="1800" kern="1200" dirty="0" err="1">
                          <a:solidFill>
                            <a:schemeClr val="dk1"/>
                          </a:solidFill>
                          <a:latin typeface="+mn-lt"/>
                          <a:ea typeface="+mn-ea"/>
                          <a:cs typeface="Courier New" pitchFamily="49" charset="0"/>
                        </a:rPr>
                        <a:t>input:out-of-range</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t>
                      </a:r>
                      <a:r>
                        <a:rPr lang="de-DE" dirty="0" err="1"/>
                        <a:t>inputs</a:t>
                      </a:r>
                      <a:r>
                        <a:rPr lang="de-DE" dirty="0"/>
                        <a:t> mit dem Wert außerhalb des angegebenen Ranges</a:t>
                      </a:r>
                    </a:p>
                  </a:txBody>
                  <a:tcPr anchor="ctr"/>
                </a:tc>
                <a:extLst>
                  <a:ext uri="{0D108BD9-81ED-4DB2-BD59-A6C34878D82A}">
                    <a16:rowId xmlns:a16="http://schemas.microsoft.com/office/drawing/2014/main" val="879608613"/>
                  </a:ext>
                </a:extLst>
              </a:tr>
              <a:tr h="418960">
                <a:tc>
                  <a:txBody>
                    <a:bodyPr/>
                    <a:lstStyle/>
                    <a:p>
                      <a:pPr algn="ctr"/>
                      <a:r>
                        <a:rPr lang="de-DE" sz="1800" kern="1200" dirty="0" err="1">
                          <a:solidFill>
                            <a:schemeClr val="dk1"/>
                          </a:solidFill>
                          <a:latin typeface="+mn-lt"/>
                          <a:ea typeface="+mn-ea"/>
                          <a:cs typeface="Courier New" pitchFamily="49" charset="0"/>
                        </a:rPr>
                        <a:t>input:valid</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t>
                      </a:r>
                      <a:r>
                        <a:rPr lang="de-DE" dirty="0" err="1"/>
                        <a:t>inputs</a:t>
                      </a:r>
                      <a:r>
                        <a:rPr lang="de-DE" dirty="0"/>
                        <a:t> mit gültigem Wert</a:t>
                      </a:r>
                    </a:p>
                  </a:txBody>
                  <a:tcPr anchor="ctr"/>
                </a:tc>
                <a:extLst>
                  <a:ext uri="{0D108BD9-81ED-4DB2-BD59-A6C34878D82A}">
                    <a16:rowId xmlns:a16="http://schemas.microsoft.com/office/drawing/2014/main" val="1443871633"/>
                  </a:ext>
                </a:extLst>
              </a:tr>
            </a:tbl>
          </a:graphicData>
        </a:graphic>
      </p:graphicFrame>
    </p:spTree>
    <p:extLst>
      <p:ext uri="{BB962C8B-B14F-4D97-AF65-F5344CB8AC3E}">
        <p14:creationId xmlns:p14="http://schemas.microsoft.com/office/powerpoint/2010/main" val="3485649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EFD22-6132-4F6F-BFDC-86EFA8E4FA61}"/>
              </a:ext>
            </a:extLst>
          </p:cNvPr>
          <p:cNvSpPr>
            <a:spLocks noGrp="1"/>
          </p:cNvSpPr>
          <p:nvPr>
            <p:ph type="title"/>
          </p:nvPr>
        </p:nvSpPr>
        <p:spPr/>
        <p:txBody>
          <a:bodyPr/>
          <a:lstStyle/>
          <a:p>
            <a:r>
              <a:rPr lang="de-DE" dirty="0"/>
              <a:t>Pseudoklassen für input-Elemente 2</a:t>
            </a:r>
          </a:p>
        </p:txBody>
      </p:sp>
      <p:graphicFrame>
        <p:nvGraphicFramePr>
          <p:cNvPr id="4" name="Inhaltsplatzhalter 3">
            <a:extLst>
              <a:ext uri="{FF2B5EF4-FFF2-40B4-BE49-F238E27FC236}">
                <a16:creationId xmlns:a16="http://schemas.microsoft.com/office/drawing/2014/main" id="{8B8CCD65-BAB0-4461-B1C8-1853FA283891}"/>
              </a:ext>
            </a:extLst>
          </p:cNvPr>
          <p:cNvGraphicFramePr>
            <a:graphicFrameLocks noGrp="1"/>
          </p:cNvGraphicFramePr>
          <p:nvPr>
            <p:ph idx="1"/>
            <p:extLst>
              <p:ext uri="{D42A27DB-BD31-4B8C-83A1-F6EECF244321}">
                <p14:modId xmlns:p14="http://schemas.microsoft.com/office/powerpoint/2010/main" val="1412033642"/>
              </p:ext>
            </p:extLst>
          </p:nvPr>
        </p:nvGraphicFramePr>
        <p:xfrm>
          <a:off x="838200" y="2421048"/>
          <a:ext cx="10515600" cy="2225040"/>
        </p:xfrm>
        <a:graphic>
          <a:graphicData uri="http://schemas.openxmlformats.org/drawingml/2006/table">
            <a:tbl>
              <a:tblPr firstRow="1" bandRow="1">
                <a:tableStyleId>{21E4AEA4-8DFA-4A89-87EB-49C32662AFE0}</a:tableStyleId>
              </a:tblPr>
              <a:tblGrid>
                <a:gridCol w="2925726">
                  <a:extLst>
                    <a:ext uri="{9D8B030D-6E8A-4147-A177-3AD203B41FA5}">
                      <a16:colId xmlns:a16="http://schemas.microsoft.com/office/drawing/2014/main" val="3677640721"/>
                    </a:ext>
                  </a:extLst>
                </a:gridCol>
                <a:gridCol w="7589874">
                  <a:extLst>
                    <a:ext uri="{9D8B030D-6E8A-4147-A177-3AD203B41FA5}">
                      <a16:colId xmlns:a16="http://schemas.microsoft.com/office/drawing/2014/main" val="1839939492"/>
                    </a:ext>
                  </a:extLst>
                </a:gridCol>
              </a:tblGrid>
              <a:tr h="370840">
                <a:tc>
                  <a:txBody>
                    <a:bodyPr/>
                    <a:lstStyle/>
                    <a:p>
                      <a:endParaRPr lang="de-DE" dirty="0"/>
                    </a:p>
                  </a:txBody>
                  <a:tcPr/>
                </a:tc>
                <a:tc>
                  <a:txBody>
                    <a:bodyPr/>
                    <a:lstStyle/>
                    <a:p>
                      <a:endParaRPr lang="de-DE"/>
                    </a:p>
                  </a:txBody>
                  <a:tcPr/>
                </a:tc>
                <a:extLst>
                  <a:ext uri="{0D108BD9-81ED-4DB2-BD59-A6C34878D82A}">
                    <a16:rowId xmlns:a16="http://schemas.microsoft.com/office/drawing/2014/main" val="2120755605"/>
                  </a:ext>
                </a:extLst>
              </a:tr>
              <a:tr h="370840">
                <a:tc>
                  <a:txBody>
                    <a:bodyPr/>
                    <a:lstStyle/>
                    <a:p>
                      <a:pPr algn="ctr"/>
                      <a:r>
                        <a:rPr lang="de-DE" sz="1800" kern="1200" dirty="0" err="1">
                          <a:solidFill>
                            <a:schemeClr val="dk1"/>
                          </a:solidFill>
                          <a:latin typeface="+mn-lt"/>
                          <a:ea typeface="+mn-ea"/>
                          <a:cs typeface="Courier New" pitchFamily="49" charset="0"/>
                        </a:rPr>
                        <a:t>input:optional</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t>
                      </a:r>
                      <a:r>
                        <a:rPr lang="de-DE" dirty="0" err="1"/>
                        <a:t>inputs</a:t>
                      </a:r>
                      <a:r>
                        <a:rPr lang="de-DE" dirty="0"/>
                        <a:t> ohne </a:t>
                      </a:r>
                      <a:r>
                        <a:rPr lang="de-DE" dirty="0" err="1"/>
                        <a:t>required</a:t>
                      </a:r>
                      <a:r>
                        <a:rPr lang="de-DE" dirty="0"/>
                        <a:t>-Attribut</a:t>
                      </a:r>
                    </a:p>
                  </a:txBody>
                  <a:tcPr anchor="ctr"/>
                </a:tc>
                <a:extLst>
                  <a:ext uri="{0D108BD9-81ED-4DB2-BD59-A6C34878D82A}">
                    <a16:rowId xmlns:a16="http://schemas.microsoft.com/office/drawing/2014/main" val="1286673113"/>
                  </a:ext>
                </a:extLst>
              </a:tr>
              <a:tr h="370840">
                <a:tc>
                  <a:txBody>
                    <a:bodyPr/>
                    <a:lstStyle/>
                    <a:p>
                      <a:pPr algn="ctr"/>
                      <a:r>
                        <a:rPr lang="de-DE" sz="1800" kern="1200" dirty="0" err="1">
                          <a:solidFill>
                            <a:schemeClr val="dk1"/>
                          </a:solidFill>
                          <a:latin typeface="+mn-lt"/>
                          <a:ea typeface="+mn-ea"/>
                          <a:cs typeface="Courier New" pitchFamily="49" charset="0"/>
                        </a:rPr>
                        <a:t>input</a:t>
                      </a:r>
                      <a:r>
                        <a:rPr lang="de-DE" sz="1800" kern="1200" dirty="0">
                          <a:solidFill>
                            <a:schemeClr val="dk1"/>
                          </a:solidFill>
                          <a:latin typeface="+mn-lt"/>
                          <a:ea typeface="+mn-ea"/>
                          <a:cs typeface="Courier New" pitchFamily="49" charset="0"/>
                        </a:rPr>
                        <a:t>::</a:t>
                      </a:r>
                      <a:r>
                        <a:rPr lang="de-DE" sz="1800" kern="1200" dirty="0" err="1">
                          <a:solidFill>
                            <a:schemeClr val="dk1"/>
                          </a:solidFill>
                          <a:latin typeface="+mn-lt"/>
                          <a:ea typeface="+mn-ea"/>
                          <a:cs typeface="Courier New" pitchFamily="49" charset="0"/>
                        </a:rPr>
                        <a:t>placeholder</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Formular-Elemente, die das gleichnamige Attribut haben</a:t>
                      </a:r>
                    </a:p>
                  </a:txBody>
                  <a:tcPr anchor="ctr"/>
                </a:tc>
                <a:extLst>
                  <a:ext uri="{0D108BD9-81ED-4DB2-BD59-A6C34878D82A}">
                    <a16:rowId xmlns:a16="http://schemas.microsoft.com/office/drawing/2014/main" val="1021892444"/>
                  </a:ext>
                </a:extLst>
              </a:tr>
              <a:tr h="370840">
                <a:tc>
                  <a:txBody>
                    <a:bodyPr/>
                    <a:lstStyle/>
                    <a:p>
                      <a:pPr algn="ctr"/>
                      <a:r>
                        <a:rPr lang="de-DE" sz="1800" kern="1200" dirty="0" err="1">
                          <a:solidFill>
                            <a:schemeClr val="dk1"/>
                          </a:solidFill>
                          <a:latin typeface="+mn-lt"/>
                          <a:ea typeface="+mn-ea"/>
                          <a:cs typeface="Courier New" pitchFamily="49" charset="0"/>
                        </a:rPr>
                        <a:t>input:read-only</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t>
                      </a:r>
                      <a:r>
                        <a:rPr lang="de-DE" dirty="0" err="1"/>
                        <a:t>inputs</a:t>
                      </a:r>
                      <a:r>
                        <a:rPr lang="de-DE" dirty="0"/>
                        <a:t> mit dem </a:t>
                      </a:r>
                      <a:r>
                        <a:rPr lang="de-DE" dirty="0" err="1"/>
                        <a:t>readonly</a:t>
                      </a:r>
                      <a:r>
                        <a:rPr lang="de-DE" dirty="0"/>
                        <a:t>-Attribut</a:t>
                      </a:r>
                    </a:p>
                  </a:txBody>
                  <a:tcPr anchor="ctr"/>
                </a:tc>
                <a:extLst>
                  <a:ext uri="{0D108BD9-81ED-4DB2-BD59-A6C34878D82A}">
                    <a16:rowId xmlns:a16="http://schemas.microsoft.com/office/drawing/2014/main" val="1253846595"/>
                  </a:ext>
                </a:extLst>
              </a:tr>
              <a:tr h="370840">
                <a:tc>
                  <a:txBody>
                    <a:bodyPr/>
                    <a:lstStyle/>
                    <a:p>
                      <a:pPr algn="ctr"/>
                      <a:r>
                        <a:rPr lang="de-DE" sz="1800" kern="1200" dirty="0" err="1">
                          <a:solidFill>
                            <a:schemeClr val="dk1"/>
                          </a:solidFill>
                          <a:latin typeface="+mn-lt"/>
                          <a:ea typeface="+mn-ea"/>
                          <a:cs typeface="Courier New" pitchFamily="49" charset="0"/>
                        </a:rPr>
                        <a:t>input:read-write</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t>
                      </a:r>
                      <a:r>
                        <a:rPr lang="de-DE" dirty="0" err="1"/>
                        <a:t>inputs</a:t>
                      </a:r>
                      <a:r>
                        <a:rPr lang="de-DE" dirty="0"/>
                        <a:t> ohne </a:t>
                      </a:r>
                      <a:r>
                        <a:rPr lang="de-DE" dirty="0" err="1"/>
                        <a:t>readonly</a:t>
                      </a:r>
                      <a:r>
                        <a:rPr lang="de-DE" dirty="0"/>
                        <a:t>-Attribut</a:t>
                      </a:r>
                    </a:p>
                  </a:txBody>
                  <a:tcPr anchor="ctr"/>
                </a:tc>
                <a:extLst>
                  <a:ext uri="{0D108BD9-81ED-4DB2-BD59-A6C34878D82A}">
                    <a16:rowId xmlns:a16="http://schemas.microsoft.com/office/drawing/2014/main" val="3064225052"/>
                  </a:ext>
                </a:extLst>
              </a:tr>
              <a:tr h="370840">
                <a:tc>
                  <a:txBody>
                    <a:bodyPr/>
                    <a:lstStyle/>
                    <a:p>
                      <a:pPr algn="ctr"/>
                      <a:r>
                        <a:rPr lang="de-DE" sz="1800" kern="1200" dirty="0" err="1">
                          <a:solidFill>
                            <a:schemeClr val="dk1"/>
                          </a:solidFill>
                          <a:latin typeface="+mn-lt"/>
                          <a:ea typeface="+mn-ea"/>
                          <a:cs typeface="Courier New" pitchFamily="49" charset="0"/>
                        </a:rPr>
                        <a:t>input:required</a:t>
                      </a:r>
                      <a:endParaRPr lang="de-DE" sz="1800" kern="1200" dirty="0">
                        <a:solidFill>
                          <a:schemeClr val="dk1"/>
                        </a:solidFill>
                        <a:latin typeface="+mn-lt"/>
                        <a:ea typeface="+mn-ea"/>
                        <a:cs typeface="Courier New" pitchFamily="49"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a:t>
                      </a:r>
                      <a:r>
                        <a:rPr lang="de-DE" dirty="0" err="1"/>
                        <a:t>inputs</a:t>
                      </a:r>
                      <a:r>
                        <a:rPr lang="de-DE" dirty="0"/>
                        <a:t> mit dem </a:t>
                      </a:r>
                      <a:r>
                        <a:rPr lang="de-DE" dirty="0" err="1"/>
                        <a:t>required</a:t>
                      </a:r>
                      <a:r>
                        <a:rPr lang="de-DE" dirty="0"/>
                        <a:t>-Attribut</a:t>
                      </a:r>
                    </a:p>
                  </a:txBody>
                  <a:tcPr anchor="ctr"/>
                </a:tc>
                <a:extLst>
                  <a:ext uri="{0D108BD9-81ED-4DB2-BD59-A6C34878D82A}">
                    <a16:rowId xmlns:a16="http://schemas.microsoft.com/office/drawing/2014/main" val="2406602593"/>
                  </a:ext>
                </a:extLst>
              </a:tr>
            </a:tbl>
          </a:graphicData>
        </a:graphic>
      </p:graphicFrame>
    </p:spTree>
    <p:extLst>
      <p:ext uri="{BB962C8B-B14F-4D97-AF65-F5344CB8AC3E}">
        <p14:creationId xmlns:p14="http://schemas.microsoft.com/office/powerpoint/2010/main" val="9020004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5BB56A-25C8-480D-969B-A72450F35D06}"/>
              </a:ext>
            </a:extLst>
          </p:cNvPr>
          <p:cNvSpPr>
            <a:spLocks noGrp="1"/>
          </p:cNvSpPr>
          <p:nvPr>
            <p:ph type="title"/>
          </p:nvPr>
        </p:nvSpPr>
        <p:spPr/>
        <p:txBody>
          <a:bodyPr/>
          <a:lstStyle/>
          <a:p>
            <a:r>
              <a:rPr lang="de-DE" dirty="0"/>
              <a:t>Pseudoklassen für a-Element</a:t>
            </a:r>
          </a:p>
        </p:txBody>
      </p:sp>
      <p:sp>
        <p:nvSpPr>
          <p:cNvPr id="3" name="Inhaltsplatzhalter 2">
            <a:extLst>
              <a:ext uri="{FF2B5EF4-FFF2-40B4-BE49-F238E27FC236}">
                <a16:creationId xmlns:a16="http://schemas.microsoft.com/office/drawing/2014/main" id="{985E5C0F-0DC9-4190-86FE-3E8FB238222A}"/>
              </a:ext>
            </a:extLst>
          </p:cNvPr>
          <p:cNvSpPr>
            <a:spLocks noGrp="1"/>
          </p:cNvSpPr>
          <p:nvPr>
            <p:ph idx="1"/>
          </p:nvPr>
        </p:nvSpPr>
        <p:spPr/>
        <p:txBody>
          <a:bodyPr/>
          <a:lstStyle/>
          <a:p>
            <a:endParaRPr lang="de-DE" dirty="0"/>
          </a:p>
        </p:txBody>
      </p:sp>
      <p:graphicFrame>
        <p:nvGraphicFramePr>
          <p:cNvPr id="4" name="Inhaltsplatzhalter 4">
            <a:extLst>
              <a:ext uri="{FF2B5EF4-FFF2-40B4-BE49-F238E27FC236}">
                <a16:creationId xmlns:a16="http://schemas.microsoft.com/office/drawing/2014/main" id="{16898878-6224-43BB-A8FB-569806D0744E}"/>
              </a:ext>
            </a:extLst>
          </p:cNvPr>
          <p:cNvGraphicFramePr>
            <a:graphicFrameLocks/>
          </p:cNvGraphicFramePr>
          <p:nvPr>
            <p:extLst>
              <p:ext uri="{D42A27DB-BD31-4B8C-83A1-F6EECF244321}">
                <p14:modId xmlns:p14="http://schemas.microsoft.com/office/powerpoint/2010/main" val="3681494770"/>
              </p:ext>
            </p:extLst>
          </p:nvPr>
        </p:nvGraphicFramePr>
        <p:xfrm>
          <a:off x="838200" y="1806315"/>
          <a:ext cx="10515600" cy="1483360"/>
        </p:xfrm>
        <a:graphic>
          <a:graphicData uri="http://schemas.openxmlformats.org/drawingml/2006/table">
            <a:tbl>
              <a:tblPr firstRow="1" bandRow="1">
                <a:tableStyleId>{21E4AEA4-8DFA-4A89-87EB-49C32662AFE0}</a:tableStyleId>
              </a:tblPr>
              <a:tblGrid>
                <a:gridCol w="2589504">
                  <a:extLst>
                    <a:ext uri="{9D8B030D-6E8A-4147-A177-3AD203B41FA5}">
                      <a16:colId xmlns:a16="http://schemas.microsoft.com/office/drawing/2014/main" val="20000"/>
                    </a:ext>
                  </a:extLst>
                </a:gridCol>
                <a:gridCol w="7926096">
                  <a:extLst>
                    <a:ext uri="{9D8B030D-6E8A-4147-A177-3AD203B41FA5}">
                      <a16:colId xmlns:a16="http://schemas.microsoft.com/office/drawing/2014/main" val="20001"/>
                    </a:ext>
                  </a:extLst>
                </a:gridCol>
              </a:tblGrid>
              <a:tr h="370840">
                <a:tc>
                  <a:txBody>
                    <a:bodyPr/>
                    <a:lstStyle/>
                    <a:p>
                      <a:pPr algn="ctr"/>
                      <a:r>
                        <a:rPr lang="de-DE" dirty="0"/>
                        <a:t>Pattern</a:t>
                      </a:r>
                    </a:p>
                  </a:txBody>
                  <a:tcPr anchor="ctr"/>
                </a:tc>
                <a:tc>
                  <a:txBody>
                    <a:bodyPr/>
                    <a:lstStyle/>
                    <a:p>
                      <a:pPr algn="ctr"/>
                      <a:r>
                        <a:rPr lang="de-DE" dirty="0"/>
                        <a:t>Beschreibung</a:t>
                      </a:r>
                    </a:p>
                  </a:txBody>
                  <a:tcPr anchor="ctr"/>
                </a:tc>
                <a:extLst>
                  <a:ext uri="{0D108BD9-81ED-4DB2-BD59-A6C34878D82A}">
                    <a16:rowId xmlns:a16="http://schemas.microsoft.com/office/drawing/2014/main" val="10000"/>
                  </a:ext>
                </a:extLst>
              </a:tr>
              <a:tr h="370840">
                <a:tc>
                  <a:txBody>
                    <a:bodyPr/>
                    <a:lstStyle/>
                    <a:p>
                      <a:pPr algn="ctr"/>
                      <a:r>
                        <a:rPr lang="de-DE" sz="1800" kern="1200" dirty="0">
                          <a:solidFill>
                            <a:schemeClr val="dk1"/>
                          </a:solidFill>
                          <a:latin typeface="+mn-lt"/>
                          <a:ea typeface="+mn-ea"/>
                          <a:cs typeface="Courier New" pitchFamily="49" charset="0"/>
                        </a:rPr>
                        <a:t>a:active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das aktive Link</a:t>
                      </a:r>
                    </a:p>
                  </a:txBody>
                  <a:tcPr anchor="ctr"/>
                </a:tc>
                <a:extLst>
                  <a:ext uri="{0D108BD9-81ED-4DB2-BD59-A6C34878D82A}">
                    <a16:rowId xmlns:a16="http://schemas.microsoft.com/office/drawing/2014/main" val="2837367026"/>
                  </a:ext>
                </a:extLst>
              </a:tr>
              <a:tr h="370840">
                <a:tc>
                  <a:txBody>
                    <a:bodyPr/>
                    <a:lstStyle/>
                    <a:p>
                      <a:pPr algn="ctr"/>
                      <a:r>
                        <a:rPr lang="de-DE" sz="1800" kern="1200" dirty="0">
                          <a:solidFill>
                            <a:schemeClr val="dk1"/>
                          </a:solidFill>
                          <a:latin typeface="+mn-lt"/>
                          <a:ea typeface="+mn-ea"/>
                          <a:cs typeface="Courier New" pitchFamily="49" charset="0"/>
                        </a:rPr>
                        <a:t>a:link</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nicht besuchte Links</a:t>
                      </a:r>
                    </a:p>
                  </a:txBody>
                  <a:tcPr anchor="ctr"/>
                </a:tc>
                <a:extLst>
                  <a:ext uri="{0D108BD9-81ED-4DB2-BD59-A6C34878D82A}">
                    <a16:rowId xmlns:a16="http://schemas.microsoft.com/office/drawing/2014/main" val="915001450"/>
                  </a:ext>
                </a:extLst>
              </a:tr>
              <a:tr h="370840">
                <a:tc>
                  <a:txBody>
                    <a:bodyPr/>
                    <a:lstStyle/>
                    <a:p>
                      <a:pPr algn="ctr"/>
                      <a:r>
                        <a:rPr lang="de-DE" sz="1800" kern="1200" dirty="0">
                          <a:solidFill>
                            <a:schemeClr val="dk1"/>
                          </a:solidFill>
                          <a:latin typeface="+mn-lt"/>
                          <a:ea typeface="+mn-ea"/>
                          <a:cs typeface="Courier New" pitchFamily="49" charset="0"/>
                        </a:rPr>
                        <a:t>a:visited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a:t>erfasst besuchte Links</a:t>
                      </a:r>
                    </a:p>
                  </a:txBody>
                  <a:tcPr anchor="ctr"/>
                </a:tc>
                <a:extLst>
                  <a:ext uri="{0D108BD9-81ED-4DB2-BD59-A6C34878D82A}">
                    <a16:rowId xmlns:a16="http://schemas.microsoft.com/office/drawing/2014/main" val="3869822028"/>
                  </a:ext>
                </a:extLst>
              </a:tr>
            </a:tbl>
          </a:graphicData>
        </a:graphic>
      </p:graphicFrame>
    </p:spTree>
    <p:extLst>
      <p:ext uri="{BB962C8B-B14F-4D97-AF65-F5344CB8AC3E}">
        <p14:creationId xmlns:p14="http://schemas.microsoft.com/office/powerpoint/2010/main" val="229658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87815F-93A1-4087-A077-EEAEF20C093B}"/>
              </a:ext>
            </a:extLst>
          </p:cNvPr>
          <p:cNvSpPr>
            <a:spLocks noGrp="1"/>
          </p:cNvSpPr>
          <p:nvPr>
            <p:ph type="title"/>
          </p:nvPr>
        </p:nvSpPr>
        <p:spPr/>
        <p:txBody>
          <a:bodyPr/>
          <a:lstStyle/>
          <a:p>
            <a:r>
              <a:rPr lang="de-DE" dirty="0"/>
              <a:t>Selektoren – Übung </a:t>
            </a:r>
          </a:p>
        </p:txBody>
      </p:sp>
      <p:sp>
        <p:nvSpPr>
          <p:cNvPr id="3" name="Inhaltsplatzhalter 2">
            <a:extLst>
              <a:ext uri="{FF2B5EF4-FFF2-40B4-BE49-F238E27FC236}">
                <a16:creationId xmlns:a16="http://schemas.microsoft.com/office/drawing/2014/main" id="{772B2105-B534-4CA3-824F-3D3D88EA56DC}"/>
              </a:ext>
            </a:extLst>
          </p:cNvPr>
          <p:cNvSpPr>
            <a:spLocks noGrp="1"/>
          </p:cNvSpPr>
          <p:nvPr>
            <p:ph idx="1"/>
          </p:nvPr>
        </p:nvSpPr>
        <p:spPr/>
        <p:txBody>
          <a:bodyPr>
            <a:normAutofit fontScale="92500" lnSpcReduction="20000"/>
          </a:bodyPr>
          <a:lstStyle/>
          <a:p>
            <a:r>
              <a:rPr lang="de-DE" dirty="0"/>
              <a:t>Links</a:t>
            </a:r>
          </a:p>
          <a:p>
            <a:pPr lvl="1"/>
            <a:r>
              <a:rPr lang="de-DE" dirty="0">
                <a:hlinkClick r:id="rId3"/>
              </a:rPr>
              <a:t>https://www.w3schools.com/cssref/css_selectors.asp</a:t>
            </a:r>
            <a:r>
              <a:rPr lang="de-DE" dirty="0"/>
              <a:t> </a:t>
            </a:r>
          </a:p>
          <a:p>
            <a:r>
              <a:rPr lang="de-DE" dirty="0"/>
              <a:t>Vorlagen</a:t>
            </a:r>
          </a:p>
          <a:p>
            <a:pPr lvl="1"/>
            <a:r>
              <a:rPr lang="de-DE" dirty="0"/>
              <a:t>Selektoren</a:t>
            </a:r>
          </a:p>
          <a:p>
            <a:pPr lvl="1"/>
            <a:r>
              <a:rPr lang="de-DE" dirty="0" err="1"/>
              <a:t>Kombinatoren</a:t>
            </a:r>
            <a:endParaRPr lang="de-DE" dirty="0"/>
          </a:p>
          <a:p>
            <a:pPr lvl="1"/>
            <a:r>
              <a:rPr lang="de-DE" dirty="0"/>
              <a:t>Attributselektoren</a:t>
            </a:r>
          </a:p>
          <a:p>
            <a:pPr lvl="1"/>
            <a:r>
              <a:rPr lang="de-DE" dirty="0" err="1"/>
              <a:t>nth-of_demo</a:t>
            </a:r>
            <a:endParaRPr lang="de-DE" dirty="0"/>
          </a:p>
          <a:p>
            <a:pPr lvl="1"/>
            <a:r>
              <a:rPr lang="de-DE" dirty="0" err="1"/>
              <a:t>Navbar</a:t>
            </a:r>
            <a:endParaRPr lang="de-DE" dirty="0"/>
          </a:p>
          <a:p>
            <a:pPr lvl="1"/>
            <a:endParaRPr lang="de-DE" dirty="0"/>
          </a:p>
          <a:p>
            <a:pPr lvl="1"/>
            <a:endParaRPr lang="de-DE" dirty="0"/>
          </a:p>
          <a:p>
            <a:pPr marL="457200" lvl="1" indent="0">
              <a:buNone/>
            </a:pPr>
            <a:endParaRPr lang="de-DE" dirty="0"/>
          </a:p>
          <a:p>
            <a:pPr marL="457200" lvl="1" indent="0">
              <a:buNone/>
            </a:pPr>
            <a:endParaRPr lang="de-DE" dirty="0"/>
          </a:p>
        </p:txBody>
      </p:sp>
    </p:spTree>
    <p:extLst>
      <p:ext uri="{BB962C8B-B14F-4D97-AF65-F5344CB8AC3E}">
        <p14:creationId xmlns:p14="http://schemas.microsoft.com/office/powerpoint/2010/main" val="72729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EFA517-2262-40F8-BD82-25CA0E089FEA}"/>
              </a:ext>
            </a:extLst>
          </p:cNvPr>
          <p:cNvSpPr>
            <a:spLocks noGrp="1"/>
          </p:cNvSpPr>
          <p:nvPr>
            <p:ph type="title"/>
          </p:nvPr>
        </p:nvSpPr>
        <p:spPr/>
        <p:txBody>
          <a:bodyPr/>
          <a:lstStyle/>
          <a:p>
            <a:r>
              <a:rPr lang="de-DE" dirty="0"/>
              <a:t>CSS Syntax – Beispiel</a:t>
            </a:r>
          </a:p>
        </p:txBody>
      </p:sp>
      <p:sp>
        <p:nvSpPr>
          <p:cNvPr id="3" name="Inhaltsplatzhalter 2">
            <a:extLst>
              <a:ext uri="{FF2B5EF4-FFF2-40B4-BE49-F238E27FC236}">
                <a16:creationId xmlns:a16="http://schemas.microsoft.com/office/drawing/2014/main" id="{0E4E80DA-4972-4689-AC92-F4ED16A5E1C3}"/>
              </a:ext>
            </a:extLst>
          </p:cNvPr>
          <p:cNvSpPr>
            <a:spLocks noGrp="1"/>
          </p:cNvSpPr>
          <p:nvPr>
            <p:ph idx="1"/>
          </p:nvPr>
        </p:nvSpPr>
        <p:spPr>
          <a:xfrm>
            <a:off x="838200" y="1825624"/>
            <a:ext cx="10515600" cy="4651375"/>
          </a:xfrm>
        </p:spPr>
        <p:txBody>
          <a:bodyPr>
            <a:normAutofit fontScale="85000" lnSpcReduction="20000"/>
          </a:bodyPr>
          <a:lstStyle/>
          <a:p>
            <a:pPr marL="0" indent="0">
              <a:buNone/>
            </a:pPr>
            <a:r>
              <a:rPr lang="de-DE" b="1" dirty="0">
                <a:solidFill>
                  <a:srgbClr val="EE8033"/>
                </a:solidFill>
              </a:rPr>
              <a:t>					</a:t>
            </a:r>
            <a:r>
              <a:rPr lang="de-DE" b="1" dirty="0">
                <a:solidFill>
                  <a:srgbClr val="2D4A7A"/>
                </a:solidFill>
              </a:rPr>
              <a:t>Wert (value)</a:t>
            </a:r>
          </a:p>
          <a:p>
            <a:pPr marL="0" indent="0">
              <a:buNone/>
            </a:pPr>
            <a:endParaRPr lang="de-DE" b="1" dirty="0">
              <a:solidFill>
                <a:srgbClr val="EE8033"/>
              </a:solidFill>
            </a:endParaRPr>
          </a:p>
          <a:p>
            <a:pPr marL="0" indent="0">
              <a:buNone/>
            </a:pPr>
            <a:r>
              <a:rPr lang="de-DE" b="1" dirty="0"/>
              <a:t>					</a:t>
            </a:r>
            <a:endParaRPr lang="de-DE" b="1" dirty="0">
              <a:solidFill>
                <a:srgbClr val="EE8033"/>
              </a:solidFill>
            </a:endParaRPr>
          </a:p>
          <a:p>
            <a:pPr marL="0" indent="0">
              <a:buNone/>
            </a:pPr>
            <a:r>
              <a:rPr lang="de-DE" sz="4000" b="1" dirty="0">
                <a:solidFill>
                  <a:srgbClr val="EE8033"/>
                </a:solidFill>
              </a:rPr>
              <a:t>		p</a:t>
            </a:r>
            <a:r>
              <a:rPr lang="de-DE" sz="4000" dirty="0"/>
              <a:t> { </a:t>
            </a:r>
            <a:r>
              <a:rPr lang="de-DE" sz="4000" b="1" dirty="0">
                <a:solidFill>
                  <a:srgbClr val="33CC33"/>
                </a:solidFill>
              </a:rPr>
              <a:t>color:</a:t>
            </a:r>
            <a:r>
              <a:rPr lang="de-DE" sz="4000" dirty="0"/>
              <a:t> </a:t>
            </a:r>
            <a:r>
              <a:rPr lang="de-DE" sz="4000" dirty="0">
                <a:solidFill>
                  <a:srgbClr val="2D4A7A"/>
                </a:solidFill>
              </a:rPr>
              <a:t>red</a:t>
            </a:r>
            <a:r>
              <a:rPr lang="de-DE" sz="4000" dirty="0"/>
              <a:t>; </a:t>
            </a:r>
            <a:r>
              <a:rPr lang="de-DE" sz="4000" b="1" dirty="0">
                <a:solidFill>
                  <a:srgbClr val="33CC33"/>
                </a:solidFill>
              </a:rPr>
              <a:t>border:</a:t>
            </a:r>
            <a:r>
              <a:rPr lang="de-DE" sz="4000" dirty="0"/>
              <a:t> </a:t>
            </a:r>
            <a:r>
              <a:rPr lang="de-DE" sz="4000" dirty="0">
                <a:solidFill>
                  <a:srgbClr val="2D4A7A"/>
                </a:solidFill>
              </a:rPr>
              <a:t>1px solid red</a:t>
            </a:r>
            <a:r>
              <a:rPr lang="de-DE" sz="4000" dirty="0"/>
              <a:t>; } </a:t>
            </a:r>
          </a:p>
          <a:p>
            <a:pPr marL="0" indent="0">
              <a:buNone/>
            </a:pPr>
            <a:r>
              <a:rPr lang="de-DE" sz="4000" dirty="0"/>
              <a:t>		</a:t>
            </a:r>
          </a:p>
          <a:p>
            <a:pPr marL="0" indent="0">
              <a:buNone/>
            </a:pPr>
            <a:r>
              <a:rPr lang="de-DE" dirty="0"/>
              <a:t>   	 </a:t>
            </a:r>
            <a:r>
              <a:rPr lang="de-DE" b="1" dirty="0">
                <a:solidFill>
                  <a:srgbClr val="EE8033"/>
                </a:solidFill>
              </a:rPr>
              <a:t>Selektor</a:t>
            </a:r>
            <a:r>
              <a:rPr lang="de-DE" dirty="0"/>
              <a:t> </a:t>
            </a:r>
            <a:r>
              <a:rPr lang="de-DE" b="1" dirty="0">
                <a:solidFill>
                  <a:srgbClr val="EE8033"/>
                </a:solidFill>
              </a:rPr>
              <a:t>(</a:t>
            </a:r>
            <a:r>
              <a:rPr lang="de-DE" b="1" dirty="0" err="1">
                <a:solidFill>
                  <a:srgbClr val="EE8033"/>
                </a:solidFill>
              </a:rPr>
              <a:t>selector</a:t>
            </a:r>
            <a:r>
              <a:rPr lang="de-DE" b="1" dirty="0">
                <a:solidFill>
                  <a:srgbClr val="EE8033"/>
                </a:solidFill>
              </a:rPr>
              <a:t>)</a:t>
            </a:r>
            <a:r>
              <a:rPr lang="de-DE" dirty="0"/>
              <a:t> 	</a:t>
            </a:r>
            <a:r>
              <a:rPr lang="de-DE" b="1" dirty="0">
                <a:solidFill>
                  <a:srgbClr val="33CC33"/>
                </a:solidFill>
              </a:rPr>
              <a:t>Eigenschaft (property)</a:t>
            </a:r>
            <a:r>
              <a:rPr lang="de-DE" dirty="0"/>
              <a:t> </a:t>
            </a:r>
          </a:p>
          <a:p>
            <a:pPr marL="0" indent="0">
              <a:buNone/>
            </a:pPr>
            <a:r>
              <a:rPr lang="de-DE" dirty="0"/>
              <a:t>					</a:t>
            </a:r>
            <a:endParaRPr lang="de-DE" b="1" dirty="0"/>
          </a:p>
        </p:txBody>
      </p:sp>
      <p:sp>
        <p:nvSpPr>
          <p:cNvPr id="4" name="Foliennummernplatzhalter 3">
            <a:extLst>
              <a:ext uri="{FF2B5EF4-FFF2-40B4-BE49-F238E27FC236}">
                <a16:creationId xmlns:a16="http://schemas.microsoft.com/office/drawing/2014/main" id="{B693DBB3-6654-4ED5-BDB1-67B322FD42B4}"/>
              </a:ext>
            </a:extLst>
          </p:cNvPr>
          <p:cNvSpPr>
            <a:spLocks noGrp="1"/>
          </p:cNvSpPr>
          <p:nvPr>
            <p:ph type="sldNum" sz="quarter" idx="12"/>
          </p:nvPr>
        </p:nvSpPr>
        <p:spPr/>
        <p:txBody>
          <a:bodyPr/>
          <a:lstStyle/>
          <a:p>
            <a:fld id="{62F8B784-6BE8-4121-A5DD-184BF916DF1B}" type="slidenum">
              <a:rPr lang="de-DE" smtClean="0"/>
              <a:t>6</a:t>
            </a:fld>
            <a:endParaRPr lang="de-DE" dirty="0"/>
          </a:p>
        </p:txBody>
      </p:sp>
      <p:cxnSp>
        <p:nvCxnSpPr>
          <p:cNvPr id="7" name="Gerade Verbindung mit Pfeil 6">
            <a:extLst>
              <a:ext uri="{FF2B5EF4-FFF2-40B4-BE49-F238E27FC236}">
                <a16:creationId xmlns:a16="http://schemas.microsoft.com/office/drawing/2014/main" id="{EBB2B4D4-6685-490E-911F-5FC100CA30DE}"/>
              </a:ext>
            </a:extLst>
          </p:cNvPr>
          <p:cNvCxnSpPr>
            <a:cxnSpLocks/>
          </p:cNvCxnSpPr>
          <p:nvPr/>
        </p:nvCxnSpPr>
        <p:spPr>
          <a:xfrm flipV="1">
            <a:off x="2895600" y="4458494"/>
            <a:ext cx="0" cy="667544"/>
          </a:xfrm>
          <a:prstGeom prst="straightConnector1">
            <a:avLst/>
          </a:prstGeom>
          <a:ln w="57150">
            <a:solidFill>
              <a:srgbClr val="EE8033"/>
            </a:solidFill>
            <a:tailEnd type="triangle"/>
          </a:ln>
        </p:spPr>
        <p:style>
          <a:lnRef idx="3">
            <a:schemeClr val="accent2"/>
          </a:lnRef>
          <a:fillRef idx="0">
            <a:schemeClr val="accent2"/>
          </a:fillRef>
          <a:effectRef idx="2">
            <a:schemeClr val="accent2"/>
          </a:effectRef>
          <a:fontRef idx="minor">
            <a:schemeClr val="tx1"/>
          </a:fontRef>
        </p:style>
      </p:cxnSp>
      <p:cxnSp>
        <p:nvCxnSpPr>
          <p:cNvPr id="8" name="Gerade Verbindung mit Pfeil 7">
            <a:extLst>
              <a:ext uri="{FF2B5EF4-FFF2-40B4-BE49-F238E27FC236}">
                <a16:creationId xmlns:a16="http://schemas.microsoft.com/office/drawing/2014/main" id="{85ABC61F-A156-4E6E-ADB3-67247E9FA1CF}"/>
              </a:ext>
            </a:extLst>
          </p:cNvPr>
          <p:cNvCxnSpPr>
            <a:cxnSpLocks/>
          </p:cNvCxnSpPr>
          <p:nvPr/>
        </p:nvCxnSpPr>
        <p:spPr>
          <a:xfrm flipV="1">
            <a:off x="5605463" y="4339825"/>
            <a:ext cx="316707" cy="905275"/>
          </a:xfrm>
          <a:prstGeom prst="straightConnector1">
            <a:avLst/>
          </a:prstGeom>
          <a:ln w="57150">
            <a:solidFill>
              <a:srgbClr val="33CC33"/>
            </a:solidFill>
            <a:tailEnd type="triangle"/>
          </a:ln>
        </p:spPr>
        <p:style>
          <a:lnRef idx="3">
            <a:schemeClr val="accent2"/>
          </a:lnRef>
          <a:fillRef idx="0">
            <a:schemeClr val="accent2"/>
          </a:fillRef>
          <a:effectRef idx="2">
            <a:schemeClr val="accent2"/>
          </a:effectRef>
          <a:fontRef idx="minor">
            <a:schemeClr val="tx1"/>
          </a:fontRef>
        </p:style>
      </p:cxnSp>
      <p:cxnSp>
        <p:nvCxnSpPr>
          <p:cNvPr id="9" name="Gerade Verbindung mit Pfeil 8">
            <a:extLst>
              <a:ext uri="{FF2B5EF4-FFF2-40B4-BE49-F238E27FC236}">
                <a16:creationId xmlns:a16="http://schemas.microsoft.com/office/drawing/2014/main" id="{8F864E7A-64BA-49B7-8BFA-3D6B42A799AA}"/>
              </a:ext>
            </a:extLst>
          </p:cNvPr>
          <p:cNvCxnSpPr>
            <a:cxnSpLocks/>
          </p:cNvCxnSpPr>
          <p:nvPr/>
        </p:nvCxnSpPr>
        <p:spPr>
          <a:xfrm flipH="1" flipV="1">
            <a:off x="4018358" y="4336653"/>
            <a:ext cx="934643" cy="908447"/>
          </a:xfrm>
          <a:prstGeom prst="straightConnector1">
            <a:avLst/>
          </a:prstGeom>
          <a:ln w="57150">
            <a:solidFill>
              <a:srgbClr val="33CC33"/>
            </a:solidFill>
            <a:tailEnd type="triangle"/>
          </a:ln>
        </p:spPr>
        <p:style>
          <a:lnRef idx="3">
            <a:schemeClr val="accent2"/>
          </a:lnRef>
          <a:fillRef idx="0">
            <a:schemeClr val="accent2"/>
          </a:fillRef>
          <a:effectRef idx="2">
            <a:schemeClr val="accent2"/>
          </a:effectRef>
          <a:fontRef idx="minor">
            <a:schemeClr val="tx1"/>
          </a:fontRef>
        </p:style>
      </p:cxnSp>
      <p:cxnSp>
        <p:nvCxnSpPr>
          <p:cNvPr id="40" name="Gerade Verbindung mit Pfeil 39">
            <a:extLst>
              <a:ext uri="{FF2B5EF4-FFF2-40B4-BE49-F238E27FC236}">
                <a16:creationId xmlns:a16="http://schemas.microsoft.com/office/drawing/2014/main" id="{1A2294D5-4EDD-4577-A8A7-03B515C64970}"/>
              </a:ext>
            </a:extLst>
          </p:cNvPr>
          <p:cNvCxnSpPr>
            <a:cxnSpLocks/>
          </p:cNvCxnSpPr>
          <p:nvPr/>
        </p:nvCxnSpPr>
        <p:spPr>
          <a:xfrm flipH="1">
            <a:off x="4762500" y="2347912"/>
            <a:ext cx="842963" cy="1438674"/>
          </a:xfrm>
          <a:prstGeom prst="straightConnector1">
            <a:avLst/>
          </a:prstGeom>
          <a:ln w="57150">
            <a:solidFill>
              <a:srgbClr val="2D4A7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785A1756-6DA8-427B-9C18-1869D28C82CD}"/>
              </a:ext>
            </a:extLst>
          </p:cNvPr>
          <p:cNvCxnSpPr>
            <a:cxnSpLocks/>
          </p:cNvCxnSpPr>
          <p:nvPr/>
        </p:nvCxnSpPr>
        <p:spPr>
          <a:xfrm>
            <a:off x="6276975" y="2428875"/>
            <a:ext cx="606425" cy="1357711"/>
          </a:xfrm>
          <a:prstGeom prst="straightConnector1">
            <a:avLst/>
          </a:prstGeom>
          <a:ln w="57150">
            <a:solidFill>
              <a:srgbClr val="2D4A7A"/>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76B88D4F-965A-435E-9307-5312052624E1}"/>
              </a:ext>
            </a:extLst>
          </p:cNvPr>
          <p:cNvCxnSpPr>
            <a:cxnSpLocks/>
          </p:cNvCxnSpPr>
          <p:nvPr/>
        </p:nvCxnSpPr>
        <p:spPr>
          <a:xfrm>
            <a:off x="6578600" y="2428875"/>
            <a:ext cx="976312" cy="1357711"/>
          </a:xfrm>
          <a:prstGeom prst="straightConnector1">
            <a:avLst/>
          </a:prstGeom>
          <a:ln w="57150">
            <a:solidFill>
              <a:srgbClr val="2D4A7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a:extLst>
              <a:ext uri="{FF2B5EF4-FFF2-40B4-BE49-F238E27FC236}">
                <a16:creationId xmlns:a16="http://schemas.microsoft.com/office/drawing/2014/main" id="{9B4C8FFE-F84B-418A-802B-75A5E532ECB8}"/>
              </a:ext>
            </a:extLst>
          </p:cNvPr>
          <p:cNvCxnSpPr>
            <a:cxnSpLocks/>
          </p:cNvCxnSpPr>
          <p:nvPr/>
        </p:nvCxnSpPr>
        <p:spPr>
          <a:xfrm>
            <a:off x="6883400" y="2428875"/>
            <a:ext cx="1575594" cy="1266825"/>
          </a:xfrm>
          <a:prstGeom prst="straightConnector1">
            <a:avLst/>
          </a:prstGeom>
          <a:ln w="57150">
            <a:solidFill>
              <a:srgbClr val="2D4A7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811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C1DF7E-6180-45C5-9A3A-399012242CBF}"/>
              </a:ext>
            </a:extLst>
          </p:cNvPr>
          <p:cNvSpPr>
            <a:spLocks noGrp="1"/>
          </p:cNvSpPr>
          <p:nvPr>
            <p:ph type="title"/>
          </p:nvPr>
        </p:nvSpPr>
        <p:spPr/>
        <p:txBody>
          <a:bodyPr/>
          <a:lstStyle/>
          <a:p>
            <a:r>
              <a:rPr lang="de-DE" dirty="0"/>
              <a:t>Blöcke nebeneinander setzen</a:t>
            </a:r>
          </a:p>
        </p:txBody>
      </p:sp>
      <p:sp>
        <p:nvSpPr>
          <p:cNvPr id="3" name="Textplatzhalter 2">
            <a:extLst>
              <a:ext uri="{FF2B5EF4-FFF2-40B4-BE49-F238E27FC236}">
                <a16:creationId xmlns:a16="http://schemas.microsoft.com/office/drawing/2014/main" id="{CE44B625-A042-4383-B912-BB04CCF3A6FE}"/>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646802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A62129-18A7-4FDE-8168-33E06BFFBDE8}"/>
              </a:ext>
            </a:extLst>
          </p:cNvPr>
          <p:cNvSpPr>
            <a:spLocks noGrp="1"/>
          </p:cNvSpPr>
          <p:nvPr>
            <p:ph type="title"/>
          </p:nvPr>
        </p:nvSpPr>
        <p:spPr/>
        <p:txBody>
          <a:bodyPr/>
          <a:lstStyle/>
          <a:p>
            <a:r>
              <a:rPr lang="de-DE" dirty="0"/>
              <a:t>Möglichkeiten</a:t>
            </a:r>
          </a:p>
        </p:txBody>
      </p:sp>
      <p:sp>
        <p:nvSpPr>
          <p:cNvPr id="3" name="Inhaltsplatzhalter 2">
            <a:extLst>
              <a:ext uri="{FF2B5EF4-FFF2-40B4-BE49-F238E27FC236}">
                <a16:creationId xmlns:a16="http://schemas.microsoft.com/office/drawing/2014/main" id="{339CD6B6-83CC-4060-A30B-2F3B8AD8D535}"/>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768836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47328-4151-4746-AC3B-9FC63BE8DD74}"/>
              </a:ext>
            </a:extLst>
          </p:cNvPr>
          <p:cNvSpPr>
            <a:spLocks noGrp="1"/>
          </p:cNvSpPr>
          <p:nvPr>
            <p:ph type="title"/>
          </p:nvPr>
        </p:nvSpPr>
        <p:spPr/>
        <p:txBody>
          <a:bodyPr/>
          <a:lstStyle/>
          <a:p>
            <a:r>
              <a:rPr lang="de-DE" dirty="0"/>
              <a:t>FLOATING</a:t>
            </a:r>
          </a:p>
        </p:txBody>
      </p:sp>
      <p:sp>
        <p:nvSpPr>
          <p:cNvPr id="3" name="Textplatzhalter 2">
            <a:extLst>
              <a:ext uri="{FF2B5EF4-FFF2-40B4-BE49-F238E27FC236}">
                <a16:creationId xmlns:a16="http://schemas.microsoft.com/office/drawing/2014/main" id="{229DB0BF-F8FF-484B-8AAD-138BCC86BEBF}"/>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797474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8B231-F79E-4234-BDD1-355BB87375AD}"/>
              </a:ext>
            </a:extLst>
          </p:cNvPr>
          <p:cNvSpPr>
            <a:spLocks noGrp="1"/>
          </p:cNvSpPr>
          <p:nvPr>
            <p:ph type="title"/>
          </p:nvPr>
        </p:nvSpPr>
        <p:spPr/>
        <p:txBody>
          <a:bodyPr/>
          <a:lstStyle/>
          <a:p>
            <a:r>
              <a:rPr lang="de-DE"/>
              <a:t>floating </a:t>
            </a:r>
            <a:r>
              <a:rPr lang="de-DE" dirty="0" err="1"/>
              <a:t>elements</a:t>
            </a:r>
            <a:endParaRPr lang="de-DE" dirty="0"/>
          </a:p>
        </p:txBody>
      </p:sp>
      <p:sp>
        <p:nvSpPr>
          <p:cNvPr id="3" name="Inhaltsplatzhalter 2">
            <a:extLst>
              <a:ext uri="{FF2B5EF4-FFF2-40B4-BE49-F238E27FC236}">
                <a16:creationId xmlns:a16="http://schemas.microsoft.com/office/drawing/2014/main" id="{D5482AAF-4186-4ED5-AE0E-F41D3DDCE2ED}"/>
              </a:ext>
            </a:extLst>
          </p:cNvPr>
          <p:cNvSpPr>
            <a:spLocks noGrp="1"/>
          </p:cNvSpPr>
          <p:nvPr>
            <p:ph idx="1"/>
          </p:nvPr>
        </p:nvSpPr>
        <p:spPr/>
        <p:txBody>
          <a:bodyPr/>
          <a:lstStyle/>
          <a:p>
            <a:pPr marL="0" lvl="0" indent="0">
              <a:lnSpc>
                <a:spcPct val="100000"/>
              </a:lnSpc>
              <a:spcBef>
                <a:spcPts val="0"/>
              </a:spcBef>
              <a:buNone/>
              <a:defRPr/>
            </a:pPr>
            <a:r>
              <a:rPr lang="de-DE" dirty="0"/>
              <a:t>Kein </a:t>
            </a:r>
            <a:r>
              <a:rPr lang="de-DE" dirty="0" err="1"/>
              <a:t>margin</a:t>
            </a:r>
            <a:r>
              <a:rPr lang="de-DE" dirty="0"/>
              <a:t> bei den Block-Elementen</a:t>
            </a:r>
          </a:p>
          <a:p>
            <a:pPr marL="0" lvl="0" indent="0">
              <a:lnSpc>
                <a:spcPct val="100000"/>
              </a:lnSpc>
              <a:spcBef>
                <a:spcPts val="0"/>
              </a:spcBef>
              <a:buNone/>
              <a:defRPr/>
            </a:pPr>
            <a:r>
              <a:rPr lang="de-DE" dirty="0"/>
              <a:t>Box-</a:t>
            </a:r>
            <a:r>
              <a:rPr lang="de-DE" dirty="0" err="1"/>
              <a:t>sizing</a:t>
            </a:r>
            <a:r>
              <a:rPr lang="de-DE" dirty="0"/>
              <a:t>: </a:t>
            </a:r>
            <a:r>
              <a:rPr lang="de-DE" dirty="0" err="1"/>
              <a:t>border</a:t>
            </a:r>
            <a:r>
              <a:rPr lang="de-DE" dirty="0"/>
              <a:t>-box;! (für alle Elemente)</a:t>
            </a:r>
          </a:p>
          <a:p>
            <a:endParaRPr lang="de-DE" dirty="0"/>
          </a:p>
        </p:txBody>
      </p:sp>
    </p:spTree>
    <p:extLst>
      <p:ext uri="{BB962C8B-B14F-4D97-AF65-F5344CB8AC3E}">
        <p14:creationId xmlns:p14="http://schemas.microsoft.com/office/powerpoint/2010/main" val="2721137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81158-C3E2-4E78-9093-3EB924CD35ED}"/>
              </a:ext>
            </a:extLst>
          </p:cNvPr>
          <p:cNvSpPr>
            <a:spLocks noGrp="1"/>
          </p:cNvSpPr>
          <p:nvPr>
            <p:ph type="title"/>
          </p:nvPr>
        </p:nvSpPr>
        <p:spPr/>
        <p:txBody>
          <a:bodyPr/>
          <a:lstStyle/>
          <a:p>
            <a:r>
              <a:rPr lang="de-DE" dirty="0" err="1"/>
              <a:t>clearfix</a:t>
            </a:r>
            <a:r>
              <a:rPr lang="de-DE" dirty="0"/>
              <a:t> </a:t>
            </a:r>
          </a:p>
        </p:txBody>
      </p:sp>
      <p:sp>
        <p:nvSpPr>
          <p:cNvPr id="3" name="Inhaltsplatzhalter 2">
            <a:extLst>
              <a:ext uri="{FF2B5EF4-FFF2-40B4-BE49-F238E27FC236}">
                <a16:creationId xmlns:a16="http://schemas.microsoft.com/office/drawing/2014/main" id="{74460A35-2EBD-4981-B9CB-A5731E6CA417}"/>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1272015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6BD4D-3E92-43A5-AC76-D1D54F76CCFD}"/>
              </a:ext>
            </a:extLst>
          </p:cNvPr>
          <p:cNvSpPr>
            <a:spLocks noGrp="1"/>
          </p:cNvSpPr>
          <p:nvPr>
            <p:ph type="title"/>
          </p:nvPr>
        </p:nvSpPr>
        <p:spPr/>
        <p:txBody>
          <a:bodyPr/>
          <a:lstStyle/>
          <a:p>
            <a:r>
              <a:rPr lang="de-DE" dirty="0"/>
              <a:t>Floating Position - </a:t>
            </a:r>
            <a:r>
              <a:rPr lang="de-DE" dirty="0" err="1"/>
              <a:t>clear</a:t>
            </a:r>
            <a:endParaRPr lang="de-DE" dirty="0"/>
          </a:p>
        </p:txBody>
      </p:sp>
      <p:sp>
        <p:nvSpPr>
          <p:cNvPr id="3" name="Inhaltsplatzhalter 2">
            <a:extLst>
              <a:ext uri="{FF2B5EF4-FFF2-40B4-BE49-F238E27FC236}">
                <a16:creationId xmlns:a16="http://schemas.microsoft.com/office/drawing/2014/main" id="{A310699D-3DA7-4557-9816-9635C02BE404}"/>
              </a:ext>
            </a:extLst>
          </p:cNvPr>
          <p:cNvSpPr>
            <a:spLocks noGrp="1"/>
          </p:cNvSpPr>
          <p:nvPr>
            <p:ph idx="1"/>
          </p:nvPr>
        </p:nvSpPr>
        <p:spPr/>
        <p:txBody>
          <a:bodyPr/>
          <a:lstStyle/>
          <a:p>
            <a:r>
              <a:rPr lang="de-DE" dirty="0"/>
              <a:t>Varianten:</a:t>
            </a:r>
          </a:p>
          <a:p>
            <a:pPr lvl="1"/>
            <a:r>
              <a:rPr lang="de-DE" dirty="0" err="1"/>
              <a:t>clear</a:t>
            </a:r>
            <a:r>
              <a:rPr lang="de-DE" dirty="0"/>
              <a:t> am nachfolgenden Element einsetzen</a:t>
            </a:r>
          </a:p>
          <a:p>
            <a:pPr lvl="1"/>
            <a:r>
              <a:rPr lang="de-DE" dirty="0"/>
              <a:t>im fall mit einer Box mit gefloateten Elementen ein leeres Element am Ende extra zum </a:t>
            </a:r>
            <a:r>
              <a:rPr lang="de-DE" dirty="0" err="1"/>
              <a:t>clearen</a:t>
            </a:r>
            <a:r>
              <a:rPr lang="de-DE" dirty="0"/>
              <a:t> anlegen. </a:t>
            </a:r>
          </a:p>
          <a:p>
            <a:pPr lvl="1"/>
            <a:r>
              <a:rPr lang="de-DE" dirty="0" err="1"/>
              <a:t>float</a:t>
            </a:r>
            <a:r>
              <a:rPr lang="de-DE" dirty="0"/>
              <a:t> und </a:t>
            </a:r>
            <a:r>
              <a:rPr lang="de-DE" dirty="0" err="1"/>
              <a:t>clear</a:t>
            </a:r>
            <a:r>
              <a:rPr lang="de-DE" dirty="0"/>
              <a:t> können auch am gleichen Element eingesetzt werden</a:t>
            </a:r>
          </a:p>
        </p:txBody>
      </p:sp>
    </p:spTree>
    <p:extLst>
      <p:ext uri="{BB962C8B-B14F-4D97-AF65-F5344CB8AC3E}">
        <p14:creationId xmlns:p14="http://schemas.microsoft.com/office/powerpoint/2010/main" val="19420855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2D48EC-7F7F-4368-A320-1D782FF21CBD}"/>
              </a:ext>
            </a:extLst>
          </p:cNvPr>
          <p:cNvSpPr>
            <a:spLocks noGrp="1"/>
          </p:cNvSpPr>
          <p:nvPr>
            <p:ph type="title"/>
          </p:nvPr>
        </p:nvSpPr>
        <p:spPr/>
        <p:txBody>
          <a:bodyPr/>
          <a:lstStyle/>
          <a:p>
            <a:r>
              <a:rPr lang="de-DE" dirty="0"/>
              <a:t>Float vs. Inline-Block</a:t>
            </a:r>
          </a:p>
        </p:txBody>
      </p:sp>
      <p:sp>
        <p:nvSpPr>
          <p:cNvPr id="3" name="Textplatzhalter 2">
            <a:extLst>
              <a:ext uri="{FF2B5EF4-FFF2-40B4-BE49-F238E27FC236}">
                <a16:creationId xmlns:a16="http://schemas.microsoft.com/office/drawing/2014/main" id="{B3FA0641-F7CF-494A-9391-6B127CF508BF}"/>
              </a:ext>
            </a:extLst>
          </p:cNvPr>
          <p:cNvSpPr>
            <a:spLocks noGrp="1"/>
          </p:cNvSpPr>
          <p:nvPr>
            <p:ph type="body" idx="1"/>
          </p:nvPr>
        </p:nvSpPr>
        <p:spPr/>
        <p:txBody>
          <a:bodyPr/>
          <a:lstStyle/>
          <a:p>
            <a:r>
              <a:rPr lang="de-DE" dirty="0"/>
              <a:t>Float</a:t>
            </a:r>
          </a:p>
        </p:txBody>
      </p:sp>
      <p:sp>
        <p:nvSpPr>
          <p:cNvPr id="4" name="Inhaltsplatzhalter 3">
            <a:extLst>
              <a:ext uri="{FF2B5EF4-FFF2-40B4-BE49-F238E27FC236}">
                <a16:creationId xmlns:a16="http://schemas.microsoft.com/office/drawing/2014/main" id="{F13591DA-D21E-4911-A3F4-E3352B32BF4F}"/>
              </a:ext>
            </a:extLst>
          </p:cNvPr>
          <p:cNvSpPr>
            <a:spLocks noGrp="1"/>
          </p:cNvSpPr>
          <p:nvPr>
            <p:ph sz="half" idx="2"/>
          </p:nvPr>
        </p:nvSpPr>
        <p:spPr/>
        <p:txBody>
          <a:bodyPr/>
          <a:lstStyle/>
          <a:p>
            <a:r>
              <a:rPr lang="de-DE" dirty="0"/>
              <a:t>Schließt direkt an Nachbarn an</a:t>
            </a:r>
          </a:p>
          <a:p>
            <a:r>
              <a:rPr lang="de-DE" i="1" dirty="0"/>
              <a:t>clear</a:t>
            </a:r>
            <a:r>
              <a:rPr lang="de-DE" dirty="0"/>
              <a:t> –div zum Abschluss**</a:t>
            </a:r>
          </a:p>
          <a:p>
            <a:r>
              <a:rPr lang="de-DE" dirty="0"/>
              <a:t>Anzeigeprobleme: füllt </a:t>
            </a:r>
            <a:r>
              <a:rPr lang="de-DE" i="1" dirty="0"/>
              <a:t>parent</a:t>
            </a:r>
            <a:r>
              <a:rPr lang="de-DE" dirty="0"/>
              <a:t> nicht unbedingt aus</a:t>
            </a:r>
          </a:p>
          <a:p>
            <a:r>
              <a:rPr lang="de-DE" dirty="0"/>
              <a:t>Schwieriger zu stylen</a:t>
            </a:r>
          </a:p>
        </p:txBody>
      </p:sp>
      <p:sp>
        <p:nvSpPr>
          <p:cNvPr id="5" name="Textplatzhalter 4">
            <a:extLst>
              <a:ext uri="{FF2B5EF4-FFF2-40B4-BE49-F238E27FC236}">
                <a16:creationId xmlns:a16="http://schemas.microsoft.com/office/drawing/2014/main" id="{90F26E1E-4923-4494-B9A5-49D0E6A769B8}"/>
              </a:ext>
            </a:extLst>
          </p:cNvPr>
          <p:cNvSpPr>
            <a:spLocks noGrp="1"/>
          </p:cNvSpPr>
          <p:nvPr>
            <p:ph type="body" sz="quarter" idx="3"/>
          </p:nvPr>
        </p:nvSpPr>
        <p:spPr/>
        <p:txBody>
          <a:bodyPr/>
          <a:lstStyle/>
          <a:p>
            <a:r>
              <a:rPr lang="de-DE" dirty="0"/>
              <a:t>Inline-Block</a:t>
            </a:r>
          </a:p>
        </p:txBody>
      </p:sp>
      <p:sp>
        <p:nvSpPr>
          <p:cNvPr id="6" name="Inhaltsplatzhalter 5">
            <a:extLst>
              <a:ext uri="{FF2B5EF4-FFF2-40B4-BE49-F238E27FC236}">
                <a16:creationId xmlns:a16="http://schemas.microsoft.com/office/drawing/2014/main" id="{4F6928C3-6848-461A-B49D-AAAF30049E2C}"/>
              </a:ext>
            </a:extLst>
          </p:cNvPr>
          <p:cNvSpPr>
            <a:spLocks noGrp="1"/>
          </p:cNvSpPr>
          <p:nvPr>
            <p:ph sz="quarter" idx="4"/>
          </p:nvPr>
        </p:nvSpPr>
        <p:spPr/>
        <p:txBody>
          <a:bodyPr/>
          <a:lstStyle/>
          <a:p>
            <a:r>
              <a:rPr lang="de-DE" dirty="0"/>
              <a:t>Hält Abstand zum Nachbarn*</a:t>
            </a:r>
          </a:p>
          <a:p>
            <a:r>
              <a:rPr lang="de-DE" dirty="0"/>
              <a:t>nicht notwendig</a:t>
            </a:r>
          </a:p>
          <a:p>
            <a:r>
              <a:rPr lang="de-DE" dirty="0"/>
              <a:t>Wird </a:t>
            </a:r>
            <a:r>
              <a:rPr lang="de-DE" i="1" dirty="0"/>
              <a:t>innerhalb</a:t>
            </a:r>
            <a:r>
              <a:rPr lang="de-DE" dirty="0"/>
              <a:t> des </a:t>
            </a:r>
            <a:r>
              <a:rPr lang="de-DE" i="1" dirty="0"/>
              <a:t>parent</a:t>
            </a:r>
            <a:r>
              <a:rPr lang="de-DE" dirty="0"/>
              <a:t> angezeigt</a:t>
            </a:r>
          </a:p>
          <a:p>
            <a:r>
              <a:rPr lang="de-DE" dirty="0"/>
              <a:t>Leicht zu stylen</a:t>
            </a:r>
          </a:p>
        </p:txBody>
      </p:sp>
      <p:sp>
        <p:nvSpPr>
          <p:cNvPr id="7" name="Foliennummernplatzhalter 6">
            <a:extLst>
              <a:ext uri="{FF2B5EF4-FFF2-40B4-BE49-F238E27FC236}">
                <a16:creationId xmlns:a16="http://schemas.microsoft.com/office/drawing/2014/main" id="{12C2BC44-7174-4342-B243-57A6E392476E}"/>
              </a:ext>
            </a:extLst>
          </p:cNvPr>
          <p:cNvSpPr>
            <a:spLocks noGrp="1"/>
          </p:cNvSpPr>
          <p:nvPr>
            <p:ph type="sldNum" sz="quarter" idx="12"/>
          </p:nvPr>
        </p:nvSpPr>
        <p:spPr/>
        <p:txBody>
          <a:bodyPr/>
          <a:lstStyle/>
          <a:p>
            <a:fld id="{62F8B784-6BE8-4121-A5DD-184BF916DF1B}" type="slidenum">
              <a:rPr lang="de-DE" smtClean="0"/>
              <a:t>66</a:t>
            </a:fld>
            <a:endParaRPr lang="de-DE" dirty="0"/>
          </a:p>
        </p:txBody>
      </p:sp>
      <p:sp>
        <p:nvSpPr>
          <p:cNvPr id="20" name="Rechteck 19">
            <a:extLst>
              <a:ext uri="{FF2B5EF4-FFF2-40B4-BE49-F238E27FC236}">
                <a16:creationId xmlns:a16="http://schemas.microsoft.com/office/drawing/2014/main" id="{3BD885E8-907A-4186-A48A-19E2F396D834}"/>
              </a:ext>
            </a:extLst>
          </p:cNvPr>
          <p:cNvSpPr/>
          <p:nvPr/>
        </p:nvSpPr>
        <p:spPr>
          <a:xfrm>
            <a:off x="6248971" y="5276408"/>
            <a:ext cx="4569644" cy="726599"/>
          </a:xfrm>
          <a:prstGeom prst="rect">
            <a:avLst/>
          </a:prstGeom>
          <a:solidFill>
            <a:srgbClr val="D4D3D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a:extLst>
              <a:ext uri="{FF2B5EF4-FFF2-40B4-BE49-F238E27FC236}">
                <a16:creationId xmlns:a16="http://schemas.microsoft.com/office/drawing/2014/main" id="{4F38A4F0-501C-4B68-A7E9-D7666F1A1F5E}"/>
              </a:ext>
            </a:extLst>
          </p:cNvPr>
          <p:cNvSpPr/>
          <p:nvPr/>
        </p:nvSpPr>
        <p:spPr>
          <a:xfrm>
            <a:off x="6352032" y="5388864"/>
            <a:ext cx="540000" cy="540000"/>
          </a:xfrm>
          <a:prstGeom prst="rect">
            <a:avLst/>
          </a:prstGeom>
          <a:solidFill>
            <a:srgbClr val="33CC3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944F189F-85B8-4BC0-92EE-81605D514526}"/>
              </a:ext>
            </a:extLst>
          </p:cNvPr>
          <p:cNvSpPr/>
          <p:nvPr/>
        </p:nvSpPr>
        <p:spPr>
          <a:xfrm>
            <a:off x="7005500" y="5388864"/>
            <a:ext cx="540000" cy="540000"/>
          </a:xfrm>
          <a:prstGeom prst="rect">
            <a:avLst/>
          </a:prstGeom>
          <a:solidFill>
            <a:srgbClr val="33CC3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267DBFEA-B298-496F-AB8F-79946F4489A9}"/>
              </a:ext>
            </a:extLst>
          </p:cNvPr>
          <p:cNvSpPr/>
          <p:nvPr/>
        </p:nvSpPr>
        <p:spPr>
          <a:xfrm>
            <a:off x="7658968" y="5388864"/>
            <a:ext cx="540000" cy="540000"/>
          </a:xfrm>
          <a:prstGeom prst="rect">
            <a:avLst/>
          </a:prstGeom>
          <a:solidFill>
            <a:srgbClr val="33CC3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6B3E9E4E-77AE-457B-8E1C-F0B1EEB9B651}"/>
              </a:ext>
            </a:extLst>
          </p:cNvPr>
          <p:cNvSpPr/>
          <p:nvPr/>
        </p:nvSpPr>
        <p:spPr>
          <a:xfrm>
            <a:off x="8312436" y="5388864"/>
            <a:ext cx="540000" cy="540000"/>
          </a:xfrm>
          <a:prstGeom prst="rect">
            <a:avLst/>
          </a:prstGeom>
          <a:solidFill>
            <a:srgbClr val="33CC3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0AFF4925-3F6A-4620-9E6A-0591ADBE4A0D}"/>
              </a:ext>
            </a:extLst>
          </p:cNvPr>
          <p:cNvSpPr/>
          <p:nvPr/>
        </p:nvSpPr>
        <p:spPr>
          <a:xfrm>
            <a:off x="8965904" y="5388864"/>
            <a:ext cx="540000" cy="540000"/>
          </a:xfrm>
          <a:prstGeom prst="rect">
            <a:avLst/>
          </a:prstGeom>
          <a:solidFill>
            <a:srgbClr val="33CC3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FBF300FA-7322-416D-8BFC-CDE744634C70}"/>
              </a:ext>
            </a:extLst>
          </p:cNvPr>
          <p:cNvSpPr/>
          <p:nvPr/>
        </p:nvSpPr>
        <p:spPr>
          <a:xfrm>
            <a:off x="977716" y="5658864"/>
            <a:ext cx="4569644" cy="344143"/>
          </a:xfrm>
          <a:prstGeom prst="rect">
            <a:avLst/>
          </a:prstGeom>
          <a:solidFill>
            <a:srgbClr val="D4D3D3"/>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4A988EF2-B3C7-4428-B16D-8948C60EBE97}"/>
              </a:ext>
            </a:extLst>
          </p:cNvPr>
          <p:cNvSpPr/>
          <p:nvPr/>
        </p:nvSpPr>
        <p:spPr>
          <a:xfrm>
            <a:off x="1091184" y="5388864"/>
            <a:ext cx="540000" cy="540000"/>
          </a:xfrm>
          <a:prstGeom prst="rect">
            <a:avLst/>
          </a:prstGeom>
          <a:solidFill>
            <a:srgbClr val="FF0000"/>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DDE36AAF-0EBB-482B-9DF7-A57331BB1A5E}"/>
              </a:ext>
            </a:extLst>
          </p:cNvPr>
          <p:cNvSpPr/>
          <p:nvPr/>
        </p:nvSpPr>
        <p:spPr>
          <a:xfrm>
            <a:off x="1631184" y="5388864"/>
            <a:ext cx="540000" cy="540000"/>
          </a:xfrm>
          <a:prstGeom prst="rect">
            <a:avLst/>
          </a:prstGeom>
          <a:solidFill>
            <a:srgbClr val="FF0000"/>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BE1D7BE-1255-4EC6-972C-96B8EBA4A1C0}"/>
              </a:ext>
            </a:extLst>
          </p:cNvPr>
          <p:cNvSpPr/>
          <p:nvPr/>
        </p:nvSpPr>
        <p:spPr>
          <a:xfrm>
            <a:off x="2171184" y="5388864"/>
            <a:ext cx="540000" cy="540000"/>
          </a:xfrm>
          <a:prstGeom prst="rect">
            <a:avLst/>
          </a:prstGeom>
          <a:solidFill>
            <a:srgbClr val="FF0000"/>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a:extLst>
              <a:ext uri="{FF2B5EF4-FFF2-40B4-BE49-F238E27FC236}">
                <a16:creationId xmlns:a16="http://schemas.microsoft.com/office/drawing/2014/main" id="{416DD98D-72FD-46DF-94E1-3120ECCF4824}"/>
              </a:ext>
            </a:extLst>
          </p:cNvPr>
          <p:cNvSpPr/>
          <p:nvPr/>
        </p:nvSpPr>
        <p:spPr>
          <a:xfrm>
            <a:off x="2711184" y="5388864"/>
            <a:ext cx="540000" cy="540000"/>
          </a:xfrm>
          <a:prstGeom prst="rect">
            <a:avLst/>
          </a:prstGeom>
          <a:solidFill>
            <a:srgbClr val="FF0000"/>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hteck 16">
            <a:extLst>
              <a:ext uri="{FF2B5EF4-FFF2-40B4-BE49-F238E27FC236}">
                <a16:creationId xmlns:a16="http://schemas.microsoft.com/office/drawing/2014/main" id="{57BE88D7-891D-468E-AA0D-928FC4608719}"/>
              </a:ext>
            </a:extLst>
          </p:cNvPr>
          <p:cNvSpPr/>
          <p:nvPr/>
        </p:nvSpPr>
        <p:spPr>
          <a:xfrm>
            <a:off x="3251184" y="5388864"/>
            <a:ext cx="540000" cy="540000"/>
          </a:xfrm>
          <a:prstGeom prst="rect">
            <a:avLst/>
          </a:prstGeom>
          <a:solidFill>
            <a:srgbClr val="FF0000"/>
          </a:solidFill>
          <a:ln>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Rechteck 18">
            <a:extLst>
              <a:ext uri="{FF2B5EF4-FFF2-40B4-BE49-F238E27FC236}">
                <a16:creationId xmlns:a16="http://schemas.microsoft.com/office/drawing/2014/main" id="{183D9F2F-94A1-402B-A312-1C64922611F6}"/>
              </a:ext>
            </a:extLst>
          </p:cNvPr>
          <p:cNvSpPr/>
          <p:nvPr/>
        </p:nvSpPr>
        <p:spPr>
          <a:xfrm>
            <a:off x="3776432" y="5383711"/>
            <a:ext cx="540000" cy="540000"/>
          </a:xfrm>
          <a:prstGeom prst="rect">
            <a:avLst/>
          </a:prstGeom>
          <a:noFill/>
          <a:ln w="38100">
            <a:solidFill>
              <a:srgbClr val="294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95999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A6A125-577C-4F23-8936-7BC7C75640B2}"/>
              </a:ext>
            </a:extLst>
          </p:cNvPr>
          <p:cNvSpPr>
            <a:spLocks noGrp="1"/>
          </p:cNvSpPr>
          <p:nvPr>
            <p:ph type="title"/>
          </p:nvPr>
        </p:nvSpPr>
        <p:spPr/>
        <p:txBody>
          <a:bodyPr/>
          <a:lstStyle/>
          <a:p>
            <a:r>
              <a:rPr lang="de-DE" dirty="0" err="1"/>
              <a:t>Float</a:t>
            </a:r>
            <a:r>
              <a:rPr lang="de-DE" dirty="0"/>
              <a:t> Übung</a:t>
            </a:r>
          </a:p>
        </p:txBody>
      </p:sp>
      <p:sp>
        <p:nvSpPr>
          <p:cNvPr id="3" name="Inhaltsplatzhalter 2">
            <a:extLst>
              <a:ext uri="{FF2B5EF4-FFF2-40B4-BE49-F238E27FC236}">
                <a16:creationId xmlns:a16="http://schemas.microsoft.com/office/drawing/2014/main" id="{BABDC948-44E0-4224-B106-60309D466F9B}"/>
              </a:ext>
            </a:extLst>
          </p:cNvPr>
          <p:cNvSpPr>
            <a:spLocks noGrp="1"/>
          </p:cNvSpPr>
          <p:nvPr>
            <p:ph idx="1"/>
          </p:nvPr>
        </p:nvSpPr>
        <p:spPr/>
        <p:txBody>
          <a:bodyPr/>
          <a:lstStyle/>
          <a:p>
            <a:r>
              <a:rPr lang="de-DE" dirty="0"/>
              <a:t>Vorlage </a:t>
            </a:r>
            <a:r>
              <a:rPr lang="de-DE" dirty="0" err="1"/>
              <a:t>FloatVsInlineBlock</a:t>
            </a:r>
            <a:endParaRPr lang="de-DE" dirty="0"/>
          </a:p>
          <a:p>
            <a:endParaRPr lang="de-DE" dirty="0"/>
          </a:p>
        </p:txBody>
      </p:sp>
    </p:spTree>
    <p:extLst>
      <p:ext uri="{BB962C8B-B14F-4D97-AF65-F5344CB8AC3E}">
        <p14:creationId xmlns:p14="http://schemas.microsoft.com/office/powerpoint/2010/main" val="2024569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D8207-4A2C-4142-9B67-2D72399F25A6}"/>
              </a:ext>
            </a:extLst>
          </p:cNvPr>
          <p:cNvSpPr>
            <a:spLocks noGrp="1"/>
          </p:cNvSpPr>
          <p:nvPr>
            <p:ph type="title"/>
          </p:nvPr>
        </p:nvSpPr>
        <p:spPr/>
        <p:txBody>
          <a:bodyPr/>
          <a:lstStyle/>
          <a:p>
            <a:r>
              <a:rPr lang="de-DE" dirty="0"/>
              <a:t>CSS FUNCTIONS</a:t>
            </a:r>
          </a:p>
        </p:txBody>
      </p:sp>
      <p:sp>
        <p:nvSpPr>
          <p:cNvPr id="3" name="Textplatzhalter 2">
            <a:extLst>
              <a:ext uri="{FF2B5EF4-FFF2-40B4-BE49-F238E27FC236}">
                <a16:creationId xmlns:a16="http://schemas.microsoft.com/office/drawing/2014/main" id="{DCC1A200-79D3-4EF3-821A-BEFBAB68E175}"/>
              </a:ext>
            </a:extLst>
          </p:cNvPr>
          <p:cNvSpPr>
            <a:spLocks noGrp="1"/>
          </p:cNvSpPr>
          <p:nvPr>
            <p:ph type="body" idx="1"/>
          </p:nvPr>
        </p:nvSpPr>
        <p:spPr/>
        <p:txBody>
          <a:bodyPr/>
          <a:lstStyle/>
          <a:p>
            <a:r>
              <a:rPr lang="de-DE" dirty="0"/>
              <a:t>Werte für die CSS-Eigenschaften werden mit Hilfe von Funktionen berechnet</a:t>
            </a:r>
          </a:p>
        </p:txBody>
      </p:sp>
    </p:spTree>
    <p:extLst>
      <p:ext uri="{BB962C8B-B14F-4D97-AF65-F5344CB8AC3E}">
        <p14:creationId xmlns:p14="http://schemas.microsoft.com/office/powerpoint/2010/main" val="2952354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71E63F-4B17-4D71-BB33-629A05F79AC2}"/>
              </a:ext>
            </a:extLst>
          </p:cNvPr>
          <p:cNvSpPr>
            <a:spLocks noGrp="1"/>
          </p:cNvSpPr>
          <p:nvPr>
            <p:ph type="title"/>
          </p:nvPr>
        </p:nvSpPr>
        <p:spPr/>
        <p:txBody>
          <a:bodyPr/>
          <a:lstStyle/>
          <a:p>
            <a:r>
              <a:rPr lang="de-DE" dirty="0"/>
              <a:t>CSS FUNCTIONS</a:t>
            </a:r>
          </a:p>
        </p:txBody>
      </p:sp>
      <p:sp>
        <p:nvSpPr>
          <p:cNvPr id="3" name="Inhaltsplatzhalter 2">
            <a:extLst>
              <a:ext uri="{FF2B5EF4-FFF2-40B4-BE49-F238E27FC236}">
                <a16:creationId xmlns:a16="http://schemas.microsoft.com/office/drawing/2014/main" id="{4D4C93DC-5D9C-4F7B-BB2A-47D0C59054AF}"/>
              </a:ext>
            </a:extLst>
          </p:cNvPr>
          <p:cNvSpPr>
            <a:spLocks noGrp="1"/>
          </p:cNvSpPr>
          <p:nvPr>
            <p:ph idx="1"/>
          </p:nvPr>
        </p:nvSpPr>
        <p:spPr/>
        <p:txBody>
          <a:bodyPr/>
          <a:lstStyle/>
          <a:p>
            <a:r>
              <a:rPr lang="de-DE" dirty="0"/>
              <a:t>Referenz</a:t>
            </a:r>
          </a:p>
          <a:p>
            <a:pPr lvl="1"/>
            <a:r>
              <a:rPr lang="de-DE" dirty="0">
                <a:hlinkClick r:id="rId2"/>
              </a:rPr>
              <a:t>https://www.w3schools.com/cssref/css_functions.asp</a:t>
            </a:r>
            <a:endParaRPr lang="de-DE" dirty="0"/>
          </a:p>
        </p:txBody>
      </p:sp>
    </p:spTree>
    <p:extLst>
      <p:ext uri="{BB962C8B-B14F-4D97-AF65-F5344CB8AC3E}">
        <p14:creationId xmlns:p14="http://schemas.microsoft.com/office/powerpoint/2010/main" val="375217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spAutoFit/>
          </a:bodyPr>
          <a:lstStyle/>
          <a:p>
            <a:pPr marL="12700">
              <a:lnSpc>
                <a:spcPct val="100000"/>
              </a:lnSpc>
            </a:pPr>
            <a:r>
              <a:rPr spc="-10" dirty="0"/>
              <a:t>CSS </a:t>
            </a:r>
            <a:r>
              <a:rPr lang="de-DE" spc="-5" dirty="0"/>
              <a:t>–</a:t>
            </a:r>
            <a:r>
              <a:rPr spc="-25" dirty="0"/>
              <a:t> </a:t>
            </a:r>
            <a:r>
              <a:rPr spc="-15" dirty="0" err="1"/>
              <a:t>Selektoren</a:t>
            </a:r>
            <a:endParaRPr spc="-15" dirty="0"/>
          </a:p>
        </p:txBody>
      </p:sp>
      <p:graphicFrame>
        <p:nvGraphicFramePr>
          <p:cNvPr id="3" name="object 3"/>
          <p:cNvGraphicFramePr>
            <a:graphicFrameLocks noGrp="1"/>
          </p:cNvGraphicFramePr>
          <p:nvPr/>
        </p:nvGraphicFramePr>
        <p:xfrm>
          <a:off x="2822575" y="2489200"/>
          <a:ext cx="6017895" cy="1890393"/>
        </p:xfrm>
        <a:graphic>
          <a:graphicData uri="http://schemas.openxmlformats.org/drawingml/2006/table">
            <a:tbl>
              <a:tblPr firstRow="1" bandRow="1">
                <a:tableStyleId>{2D5ABB26-0587-4C30-8999-92F81FD0307C}</a:tableStyleId>
              </a:tblPr>
              <a:tblGrid>
                <a:gridCol w="3019425">
                  <a:extLst>
                    <a:ext uri="{9D8B030D-6E8A-4147-A177-3AD203B41FA5}">
                      <a16:colId xmlns:a16="http://schemas.microsoft.com/office/drawing/2014/main" val="20000"/>
                    </a:ext>
                  </a:extLst>
                </a:gridCol>
                <a:gridCol w="2998470">
                  <a:extLst>
                    <a:ext uri="{9D8B030D-6E8A-4147-A177-3AD203B41FA5}">
                      <a16:colId xmlns:a16="http://schemas.microsoft.com/office/drawing/2014/main" val="20001"/>
                    </a:ext>
                  </a:extLst>
                </a:gridCol>
              </a:tblGrid>
              <a:tr h="472566">
                <a:tc>
                  <a:txBody>
                    <a:bodyPr/>
                    <a:lstStyle/>
                    <a:p>
                      <a:pPr marL="85090">
                        <a:lnSpc>
                          <a:spcPct val="100000"/>
                        </a:lnSpc>
                        <a:spcBef>
                          <a:spcPts val="185"/>
                        </a:spcBef>
                      </a:pPr>
                      <a:r>
                        <a:rPr sz="2000" spc="-10" dirty="0">
                          <a:latin typeface="Calibri"/>
                          <a:cs typeface="Calibri"/>
                        </a:rPr>
                        <a:t>Universalselektor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85"/>
                        </a:spcBef>
                      </a:pPr>
                      <a:r>
                        <a:rPr sz="2000" dirty="0">
                          <a:latin typeface="Calibri"/>
                          <a:cs typeface="Calibri"/>
                        </a:rPr>
                        <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0"/>
                  </a:ext>
                </a:extLst>
              </a:tr>
              <a:tr h="472567">
                <a:tc>
                  <a:txBody>
                    <a:bodyPr/>
                    <a:lstStyle/>
                    <a:p>
                      <a:pPr marL="85090">
                        <a:lnSpc>
                          <a:spcPct val="100000"/>
                        </a:lnSpc>
                        <a:spcBef>
                          <a:spcPts val="190"/>
                        </a:spcBef>
                      </a:pPr>
                      <a:r>
                        <a:rPr sz="2000" spc="-15" dirty="0">
                          <a:latin typeface="Calibri"/>
                          <a:cs typeface="Calibri"/>
                        </a:rPr>
                        <a:t>Typselektor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90"/>
                        </a:spcBef>
                      </a:pPr>
                      <a:r>
                        <a:rPr sz="2000" dirty="0">
                          <a:latin typeface="Calibri"/>
                          <a:cs typeface="Calibri"/>
                        </a:rPr>
                        <a:t>p</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1"/>
                  </a:ext>
                </a:extLst>
              </a:tr>
              <a:tr h="472693">
                <a:tc>
                  <a:txBody>
                    <a:bodyPr/>
                    <a:lstStyle/>
                    <a:p>
                      <a:pPr marL="85090">
                        <a:lnSpc>
                          <a:spcPct val="100000"/>
                        </a:lnSpc>
                        <a:spcBef>
                          <a:spcPts val="190"/>
                        </a:spcBef>
                      </a:pPr>
                      <a:r>
                        <a:rPr sz="2000" spc="-5" dirty="0">
                          <a:latin typeface="Calibri"/>
                          <a:cs typeface="Calibri"/>
                        </a:rPr>
                        <a:t>Klassenselektor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85725">
                        <a:lnSpc>
                          <a:spcPct val="100000"/>
                        </a:lnSpc>
                        <a:spcBef>
                          <a:spcPts val="190"/>
                        </a:spcBef>
                      </a:pPr>
                      <a:r>
                        <a:rPr sz="2000" spc="-10" dirty="0">
                          <a:latin typeface="Calibri"/>
                          <a:cs typeface="Calibri"/>
                        </a:rPr>
                        <a:t>.navigation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2"/>
                  </a:ext>
                </a:extLst>
              </a:tr>
              <a:tr h="472567">
                <a:tc>
                  <a:txBody>
                    <a:bodyPr/>
                    <a:lstStyle/>
                    <a:p>
                      <a:pPr marL="85090">
                        <a:lnSpc>
                          <a:spcPct val="100000"/>
                        </a:lnSpc>
                        <a:spcBef>
                          <a:spcPts val="185"/>
                        </a:spcBef>
                      </a:pPr>
                      <a:r>
                        <a:rPr sz="2000" spc="-5" dirty="0">
                          <a:latin typeface="Calibri"/>
                          <a:cs typeface="Calibri"/>
                        </a:rPr>
                        <a:t>Id-Selektor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5725">
                        <a:lnSpc>
                          <a:spcPct val="100000"/>
                        </a:lnSpc>
                        <a:spcBef>
                          <a:spcPts val="185"/>
                        </a:spcBef>
                      </a:pPr>
                      <a:r>
                        <a:rPr sz="2000" spc="-10" dirty="0">
                          <a:latin typeface="Calibri"/>
                          <a:cs typeface="Calibri"/>
                        </a:rPr>
                        <a:t>#navigation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563036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713039-DAE8-4F30-99B3-1F9832D9E40C}"/>
              </a:ext>
            </a:extLst>
          </p:cNvPr>
          <p:cNvSpPr>
            <a:spLocks noGrp="1"/>
          </p:cNvSpPr>
          <p:nvPr>
            <p:ph type="title"/>
          </p:nvPr>
        </p:nvSpPr>
        <p:spPr/>
        <p:txBody>
          <a:bodyPr/>
          <a:lstStyle/>
          <a:p>
            <a:r>
              <a:rPr lang="de-DE" dirty="0"/>
              <a:t>CSS Funktionen</a:t>
            </a:r>
          </a:p>
        </p:txBody>
      </p:sp>
      <p:sp>
        <p:nvSpPr>
          <p:cNvPr id="3" name="Inhaltsplatzhalter 2">
            <a:extLst>
              <a:ext uri="{FF2B5EF4-FFF2-40B4-BE49-F238E27FC236}">
                <a16:creationId xmlns:a16="http://schemas.microsoft.com/office/drawing/2014/main" id="{EA65090C-333B-483C-9ACB-7146534AEF22}"/>
              </a:ext>
            </a:extLst>
          </p:cNvPr>
          <p:cNvSpPr>
            <a:spLocks noGrp="1"/>
          </p:cNvSpPr>
          <p:nvPr>
            <p:ph idx="1"/>
          </p:nvPr>
        </p:nvSpPr>
        <p:spPr/>
        <p:txBody>
          <a:bodyPr>
            <a:normAutofit fontScale="62500" lnSpcReduction="20000"/>
          </a:bodyPr>
          <a:lstStyle/>
          <a:p>
            <a:r>
              <a:rPr lang="de-DE" dirty="0" err="1"/>
              <a:t>attr</a:t>
            </a:r>
            <a:r>
              <a:rPr lang="de-DE" dirty="0"/>
              <a:t>() - CSS2 </a:t>
            </a:r>
          </a:p>
          <a:p>
            <a:r>
              <a:rPr lang="de-DE" dirty="0" err="1"/>
              <a:t>calc</a:t>
            </a:r>
            <a:r>
              <a:rPr lang="de-DE" dirty="0"/>
              <a:t>() - CSS3 </a:t>
            </a:r>
          </a:p>
          <a:p>
            <a:r>
              <a:rPr lang="de-DE" dirty="0" err="1"/>
              <a:t>cubic-bezier</a:t>
            </a:r>
            <a:r>
              <a:rPr lang="de-DE" dirty="0"/>
              <a:t>() – CSS3 </a:t>
            </a:r>
          </a:p>
          <a:p>
            <a:r>
              <a:rPr lang="de-DE" dirty="0" err="1"/>
              <a:t>hsl</a:t>
            </a:r>
            <a:r>
              <a:rPr lang="de-DE" dirty="0"/>
              <a:t>() &amp; </a:t>
            </a:r>
            <a:r>
              <a:rPr lang="de-DE" dirty="0" err="1"/>
              <a:t>hsla</a:t>
            </a:r>
            <a:r>
              <a:rPr lang="de-DE" dirty="0"/>
              <a:t>() – CSS3</a:t>
            </a:r>
          </a:p>
          <a:p>
            <a:r>
              <a:rPr lang="de-DE" dirty="0"/>
              <a:t>linear-gradient() &amp; </a:t>
            </a:r>
            <a:r>
              <a:rPr lang="de-DE" dirty="0" err="1"/>
              <a:t>repeating</a:t>
            </a:r>
            <a:r>
              <a:rPr lang="de-DE" dirty="0"/>
              <a:t>-linear-gradient() - CSS3</a:t>
            </a:r>
          </a:p>
          <a:p>
            <a:r>
              <a:rPr lang="de-DE" dirty="0" err="1"/>
              <a:t>minmax</a:t>
            </a:r>
            <a:r>
              <a:rPr lang="de-DE" dirty="0"/>
              <a:t>()</a:t>
            </a:r>
          </a:p>
          <a:p>
            <a:r>
              <a:rPr lang="de-DE" dirty="0"/>
              <a:t>radial-gradient() &amp; </a:t>
            </a:r>
            <a:r>
              <a:rPr lang="de-DE" dirty="0" err="1"/>
              <a:t>repeating</a:t>
            </a:r>
            <a:r>
              <a:rPr lang="de-DE" dirty="0"/>
              <a:t>-radial-gradient() – CSS3</a:t>
            </a:r>
          </a:p>
          <a:p>
            <a:r>
              <a:rPr lang="de-DE" dirty="0" err="1"/>
              <a:t>rgb</a:t>
            </a:r>
            <a:r>
              <a:rPr lang="de-DE" dirty="0"/>
              <a:t>() &amp; </a:t>
            </a:r>
            <a:r>
              <a:rPr lang="de-DE" dirty="0" err="1"/>
              <a:t>rgba</a:t>
            </a:r>
            <a:r>
              <a:rPr lang="de-DE" dirty="0"/>
              <a:t>() – CSS3</a:t>
            </a:r>
          </a:p>
          <a:p>
            <a:r>
              <a:rPr lang="de-DE" dirty="0" err="1"/>
              <a:t>var</a:t>
            </a:r>
            <a:r>
              <a:rPr lang="de-DE" dirty="0"/>
              <a:t>() - CSS3</a:t>
            </a:r>
          </a:p>
        </p:txBody>
      </p:sp>
    </p:spTree>
    <p:extLst>
      <p:ext uri="{BB962C8B-B14F-4D97-AF65-F5344CB8AC3E}">
        <p14:creationId xmlns:p14="http://schemas.microsoft.com/office/powerpoint/2010/main" val="26271338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88A21-7CB5-47A0-B9DD-86C4662D1DDE}"/>
              </a:ext>
            </a:extLst>
          </p:cNvPr>
          <p:cNvSpPr>
            <a:spLocks noGrp="1"/>
          </p:cNvSpPr>
          <p:nvPr>
            <p:ph type="title"/>
          </p:nvPr>
        </p:nvSpPr>
        <p:spPr/>
        <p:txBody>
          <a:bodyPr/>
          <a:lstStyle/>
          <a:p>
            <a:r>
              <a:rPr lang="de-DE" dirty="0"/>
              <a:t>CSS COLORS</a:t>
            </a:r>
          </a:p>
        </p:txBody>
      </p:sp>
      <p:sp>
        <p:nvSpPr>
          <p:cNvPr id="3" name="Textplatzhalter 2">
            <a:extLst>
              <a:ext uri="{FF2B5EF4-FFF2-40B4-BE49-F238E27FC236}">
                <a16:creationId xmlns:a16="http://schemas.microsoft.com/office/drawing/2014/main" id="{F5177BED-25C8-42F0-A219-CCE234D021F9}"/>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581876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1D292-ABE3-47B4-98A3-081F48FD8B33}"/>
              </a:ext>
            </a:extLst>
          </p:cNvPr>
          <p:cNvSpPr>
            <a:spLocks noGrp="1"/>
          </p:cNvSpPr>
          <p:nvPr>
            <p:ph type="title"/>
          </p:nvPr>
        </p:nvSpPr>
        <p:spPr/>
        <p:txBody>
          <a:bodyPr/>
          <a:lstStyle/>
          <a:p>
            <a:r>
              <a:rPr lang="de-DE" dirty="0"/>
              <a:t>Farben - Angabe</a:t>
            </a:r>
          </a:p>
        </p:txBody>
      </p:sp>
      <p:sp>
        <p:nvSpPr>
          <p:cNvPr id="3" name="Inhaltsplatzhalter 2">
            <a:extLst>
              <a:ext uri="{FF2B5EF4-FFF2-40B4-BE49-F238E27FC236}">
                <a16:creationId xmlns:a16="http://schemas.microsoft.com/office/drawing/2014/main" id="{01B8118B-EFC3-4F28-8FC4-E59A65BF4570}"/>
              </a:ext>
            </a:extLst>
          </p:cNvPr>
          <p:cNvSpPr>
            <a:spLocks noGrp="1"/>
          </p:cNvSpPr>
          <p:nvPr>
            <p:ph idx="1"/>
          </p:nvPr>
        </p:nvSpPr>
        <p:spPr/>
        <p:txBody>
          <a:bodyPr/>
          <a:lstStyle/>
          <a:p>
            <a:r>
              <a:rPr lang="de-DE" dirty="0"/>
              <a:t>Schlüsselwörter</a:t>
            </a:r>
          </a:p>
          <a:p>
            <a:r>
              <a:rPr lang="de-DE" dirty="0"/>
              <a:t>hexadezimal</a:t>
            </a:r>
          </a:p>
          <a:p>
            <a:r>
              <a:rPr lang="de-DE" dirty="0"/>
              <a:t>Funktionen </a:t>
            </a:r>
            <a:r>
              <a:rPr lang="de-DE" dirty="0" err="1"/>
              <a:t>rgb</a:t>
            </a:r>
            <a:r>
              <a:rPr lang="de-DE" dirty="0"/>
              <a:t>() und </a:t>
            </a:r>
            <a:r>
              <a:rPr lang="de-DE" dirty="0" err="1"/>
              <a:t>rgba</a:t>
            </a:r>
            <a:r>
              <a:rPr lang="de-DE" dirty="0"/>
              <a:t>() – CSS3</a:t>
            </a:r>
          </a:p>
          <a:p>
            <a:r>
              <a:rPr lang="de-DE" dirty="0"/>
              <a:t>Funktionen </a:t>
            </a:r>
            <a:r>
              <a:rPr lang="de-DE" dirty="0" err="1"/>
              <a:t>hsl</a:t>
            </a:r>
            <a:r>
              <a:rPr lang="de-DE" dirty="0"/>
              <a:t>() und </a:t>
            </a:r>
            <a:r>
              <a:rPr lang="de-DE" dirty="0" err="1"/>
              <a:t>hsla</a:t>
            </a:r>
            <a:r>
              <a:rPr lang="de-DE" dirty="0"/>
              <a:t>() – CSS3</a:t>
            </a:r>
          </a:p>
        </p:txBody>
      </p:sp>
    </p:spTree>
    <p:extLst>
      <p:ext uri="{BB962C8B-B14F-4D97-AF65-F5344CB8AC3E}">
        <p14:creationId xmlns:p14="http://schemas.microsoft.com/office/powerpoint/2010/main" val="14492392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C60097-76E4-419B-96D4-66120BE2995B}"/>
              </a:ext>
            </a:extLst>
          </p:cNvPr>
          <p:cNvSpPr>
            <a:spLocks noGrp="1"/>
          </p:cNvSpPr>
          <p:nvPr>
            <p:ph type="title"/>
          </p:nvPr>
        </p:nvSpPr>
        <p:spPr/>
        <p:txBody>
          <a:bodyPr/>
          <a:lstStyle/>
          <a:p>
            <a:r>
              <a:rPr lang="de-DE" dirty="0"/>
              <a:t>Farben – </a:t>
            </a:r>
            <a:r>
              <a:rPr lang="de-DE" dirty="0" err="1"/>
              <a:t>rgb</a:t>
            </a:r>
            <a:r>
              <a:rPr lang="de-DE" dirty="0"/>
              <a:t>()</a:t>
            </a:r>
          </a:p>
        </p:txBody>
      </p:sp>
      <p:graphicFrame>
        <p:nvGraphicFramePr>
          <p:cNvPr id="4" name="Inhaltsplatzhalter 3">
            <a:extLst>
              <a:ext uri="{FF2B5EF4-FFF2-40B4-BE49-F238E27FC236}">
                <a16:creationId xmlns:a16="http://schemas.microsoft.com/office/drawing/2014/main" id="{D7FAEFA3-FCCE-48B2-9B35-F14ADC07BE9F}"/>
              </a:ext>
            </a:extLst>
          </p:cNvPr>
          <p:cNvGraphicFramePr>
            <a:graphicFrameLocks noGrp="1"/>
          </p:cNvGraphicFramePr>
          <p:nvPr>
            <p:ph idx="1"/>
            <p:extLst>
              <p:ext uri="{D42A27DB-BD31-4B8C-83A1-F6EECF244321}">
                <p14:modId xmlns:p14="http://schemas.microsoft.com/office/powerpoint/2010/main" val="2117758989"/>
              </p:ext>
            </p:extLst>
          </p:nvPr>
        </p:nvGraphicFramePr>
        <p:xfrm>
          <a:off x="838200" y="1825625"/>
          <a:ext cx="10515600" cy="1112520"/>
        </p:xfrm>
        <a:graphic>
          <a:graphicData uri="http://schemas.openxmlformats.org/drawingml/2006/table">
            <a:tbl>
              <a:tblPr firstRow="1" bandRow="1">
                <a:tableStyleId>{21E4AEA4-8DFA-4A89-87EB-49C32662AFE0}</a:tableStyleId>
              </a:tblPr>
              <a:tblGrid>
                <a:gridCol w="3505200">
                  <a:extLst>
                    <a:ext uri="{9D8B030D-6E8A-4147-A177-3AD203B41FA5}">
                      <a16:colId xmlns:a16="http://schemas.microsoft.com/office/drawing/2014/main" val="1169023274"/>
                    </a:ext>
                  </a:extLst>
                </a:gridCol>
                <a:gridCol w="3505200">
                  <a:extLst>
                    <a:ext uri="{9D8B030D-6E8A-4147-A177-3AD203B41FA5}">
                      <a16:colId xmlns:a16="http://schemas.microsoft.com/office/drawing/2014/main" val="3492704441"/>
                    </a:ext>
                  </a:extLst>
                </a:gridCol>
                <a:gridCol w="3505200">
                  <a:extLst>
                    <a:ext uri="{9D8B030D-6E8A-4147-A177-3AD203B41FA5}">
                      <a16:colId xmlns:a16="http://schemas.microsoft.com/office/drawing/2014/main" val="2476424257"/>
                    </a:ext>
                  </a:extLst>
                </a:gridCol>
              </a:tblGrid>
              <a:tr h="370840">
                <a:tc>
                  <a:txBody>
                    <a:bodyPr/>
                    <a:lstStyle/>
                    <a:p>
                      <a:pPr marL="85090">
                        <a:lnSpc>
                          <a:spcPct val="100000"/>
                        </a:lnSpc>
                        <a:spcBef>
                          <a:spcPts val="190"/>
                        </a:spcBef>
                      </a:pPr>
                      <a:r>
                        <a:rPr lang="de-DE" sz="1800" spc="-20" dirty="0"/>
                        <a:t>Name</a:t>
                      </a:r>
                      <a:endParaRPr sz="1800" dirty="0">
                        <a:latin typeface="Calibri"/>
                        <a:cs typeface="Calibri"/>
                      </a:endParaRPr>
                    </a:p>
                  </a:txBody>
                  <a:tcPr marL="0" marR="0" marT="0" marB="0"/>
                </a:tc>
                <a:tc>
                  <a:txBody>
                    <a:bodyPr/>
                    <a:lstStyle/>
                    <a:p>
                      <a:pPr marL="85090">
                        <a:lnSpc>
                          <a:spcPct val="100000"/>
                        </a:lnSpc>
                        <a:spcBef>
                          <a:spcPts val="190"/>
                        </a:spcBef>
                      </a:pPr>
                      <a:r>
                        <a:rPr lang="de-DE" sz="1800" spc="-5" dirty="0"/>
                        <a:t>Angaben</a:t>
                      </a:r>
                      <a:endParaRPr sz="1800" dirty="0">
                        <a:latin typeface="Calibri"/>
                        <a:cs typeface="Calibri"/>
                      </a:endParaRPr>
                    </a:p>
                  </a:txBody>
                  <a:tcPr marL="0" marR="0" marT="0" marB="0"/>
                </a:tc>
                <a:tc>
                  <a:txBody>
                    <a:bodyPr/>
                    <a:lstStyle/>
                    <a:p>
                      <a:pPr marL="85090">
                        <a:lnSpc>
                          <a:spcPct val="100000"/>
                        </a:lnSpc>
                        <a:spcBef>
                          <a:spcPts val="190"/>
                        </a:spcBef>
                      </a:pPr>
                      <a:r>
                        <a:rPr lang="de-DE" sz="1800" dirty="0">
                          <a:latin typeface="Calibri"/>
                          <a:cs typeface="Calibri"/>
                        </a:rPr>
                        <a:t>Beispiel</a:t>
                      </a:r>
                      <a:endParaRPr sz="1800" dirty="0">
                        <a:latin typeface="Calibri"/>
                        <a:cs typeface="Calibri"/>
                      </a:endParaRPr>
                    </a:p>
                  </a:txBody>
                  <a:tcPr marL="0" marR="0" marT="0" marB="0"/>
                </a:tc>
                <a:extLst>
                  <a:ext uri="{0D108BD9-81ED-4DB2-BD59-A6C34878D82A}">
                    <a16:rowId xmlns:a16="http://schemas.microsoft.com/office/drawing/2014/main" val="2765714057"/>
                  </a:ext>
                </a:extLst>
              </a:tr>
              <a:tr h="370840">
                <a:tc>
                  <a:txBody>
                    <a:bodyPr/>
                    <a:lstStyle/>
                    <a:p>
                      <a:pPr marL="85090">
                        <a:lnSpc>
                          <a:spcPct val="100000"/>
                        </a:lnSpc>
                        <a:spcBef>
                          <a:spcPts val="90"/>
                        </a:spcBef>
                      </a:pPr>
                      <a:r>
                        <a:rPr lang="de-DE" sz="1800" spc="-5" dirty="0"/>
                        <a:t>RGB</a:t>
                      </a:r>
                      <a:endParaRPr sz="1800" dirty="0">
                        <a:latin typeface="Calibri"/>
                        <a:cs typeface="Calibri"/>
                      </a:endParaRPr>
                    </a:p>
                  </a:txBody>
                  <a:tcPr marL="0" marR="0" marT="0" marB="0" anchor="ctr"/>
                </a:tc>
                <a:tc>
                  <a:txBody>
                    <a:bodyPr/>
                    <a:lstStyle/>
                    <a:p>
                      <a:pPr marL="85090" marR="147320">
                        <a:lnSpc>
                          <a:spcPct val="100000"/>
                        </a:lnSpc>
                        <a:spcBef>
                          <a:spcPts val="90"/>
                        </a:spcBef>
                      </a:pPr>
                      <a:r>
                        <a:rPr lang="de-DE" sz="1800" spc="-10" dirty="0"/>
                        <a:t>(Rotanteil, Grünanteil, Blauanteil</a:t>
                      </a:r>
                      <a:r>
                        <a:rPr lang="de-DE" sz="1800" spc="-10" baseline="0" dirty="0"/>
                        <a:t>) </a:t>
                      </a:r>
                      <a:endParaRPr sz="1800" dirty="0">
                        <a:latin typeface="Calibri"/>
                        <a:cs typeface="Calibri"/>
                      </a:endParaRPr>
                    </a:p>
                  </a:txBody>
                  <a:tcPr marL="0" marR="0" marT="0" marB="0" anchor="ctr"/>
                </a:tc>
                <a:tc>
                  <a:txBody>
                    <a:bodyPr/>
                    <a:lstStyle/>
                    <a:p>
                      <a:pPr marL="85090" marR="147320">
                        <a:lnSpc>
                          <a:spcPct val="100000"/>
                        </a:lnSpc>
                        <a:spcBef>
                          <a:spcPts val="90"/>
                        </a:spcBef>
                      </a:pPr>
                      <a:r>
                        <a:rPr lang="de-DE" sz="1800" dirty="0">
                          <a:latin typeface="Calibri"/>
                          <a:cs typeface="Calibri"/>
                        </a:rPr>
                        <a:t>color: rgb(255, 0, 0)</a:t>
                      </a:r>
                      <a:endParaRPr sz="1800" dirty="0">
                        <a:latin typeface="Calibri"/>
                        <a:cs typeface="Calibri"/>
                      </a:endParaRPr>
                    </a:p>
                  </a:txBody>
                  <a:tcPr marL="0" marR="0" marT="0" marB="0" anchor="ctr"/>
                </a:tc>
                <a:extLst>
                  <a:ext uri="{0D108BD9-81ED-4DB2-BD59-A6C34878D82A}">
                    <a16:rowId xmlns:a16="http://schemas.microsoft.com/office/drawing/2014/main" val="741165353"/>
                  </a:ext>
                </a:extLst>
              </a:tr>
              <a:tr h="370840">
                <a:tc>
                  <a:txBody>
                    <a:bodyPr/>
                    <a:lstStyle/>
                    <a:p>
                      <a:pPr marL="85090">
                        <a:lnSpc>
                          <a:spcPct val="100000"/>
                        </a:lnSpc>
                        <a:spcBef>
                          <a:spcPts val="195"/>
                        </a:spcBef>
                      </a:pPr>
                      <a:r>
                        <a:rPr lang="de-DE" sz="1800" spc="-5" dirty="0"/>
                        <a:t>RGBA</a:t>
                      </a:r>
                      <a:endParaRPr sz="1800" dirty="0">
                        <a:latin typeface="Calibri"/>
                        <a:cs typeface="Calibri"/>
                      </a:endParaRPr>
                    </a:p>
                  </a:txBody>
                  <a:tcPr marL="0" marR="0" marT="0" marB="0" anchor="ctr"/>
                </a:tc>
                <a:tc>
                  <a:txBody>
                    <a:bodyPr/>
                    <a:lstStyle/>
                    <a:p>
                      <a:pPr marL="85090" marR="147320">
                        <a:lnSpc>
                          <a:spcPct val="100000"/>
                        </a:lnSpc>
                        <a:spcBef>
                          <a:spcPts val="195"/>
                        </a:spcBef>
                      </a:pPr>
                      <a:r>
                        <a:rPr lang="de-DE" sz="1800" spc="-10" dirty="0"/>
                        <a:t>(Rot, Gelb, Blau,</a:t>
                      </a:r>
                      <a:r>
                        <a:rPr lang="de-DE" sz="1800" spc="-10" baseline="0" dirty="0"/>
                        <a:t> Alpha )</a:t>
                      </a:r>
                      <a:endParaRPr sz="1800" dirty="0">
                        <a:latin typeface="Calibri"/>
                        <a:cs typeface="Calibri"/>
                      </a:endParaRPr>
                    </a:p>
                  </a:txBody>
                  <a:tcPr marL="0" marR="0" marT="0" marB="0" anchor="ctr"/>
                </a:tc>
                <a:tc>
                  <a:txBody>
                    <a:bodyPr/>
                    <a:lstStyle/>
                    <a:p>
                      <a:pPr marL="85090" marR="147320">
                        <a:lnSpc>
                          <a:spcPct val="100000"/>
                        </a:lnSpc>
                        <a:spcBef>
                          <a:spcPts val="195"/>
                        </a:spcBef>
                      </a:pPr>
                      <a:r>
                        <a:rPr lang="de-DE" sz="1800" dirty="0">
                          <a:latin typeface="Calibri"/>
                          <a:cs typeface="Calibri"/>
                        </a:rPr>
                        <a:t>color: rgba(255, 0, 0,</a:t>
                      </a:r>
                      <a:r>
                        <a:rPr lang="de-DE" sz="1800" baseline="0" dirty="0">
                          <a:latin typeface="Calibri"/>
                          <a:cs typeface="Calibri"/>
                        </a:rPr>
                        <a:t> 0.5)</a:t>
                      </a:r>
                      <a:endParaRPr sz="1800" dirty="0">
                        <a:latin typeface="Calibri"/>
                        <a:cs typeface="Calibri"/>
                      </a:endParaRPr>
                    </a:p>
                  </a:txBody>
                  <a:tcPr marL="0" marR="0" marT="0" marB="0" anchor="ctr"/>
                </a:tc>
                <a:extLst>
                  <a:ext uri="{0D108BD9-81ED-4DB2-BD59-A6C34878D82A}">
                    <a16:rowId xmlns:a16="http://schemas.microsoft.com/office/drawing/2014/main" val="530306289"/>
                  </a:ext>
                </a:extLst>
              </a:tr>
            </a:tbl>
          </a:graphicData>
        </a:graphic>
      </p:graphicFrame>
    </p:spTree>
    <p:extLst>
      <p:ext uri="{BB962C8B-B14F-4D97-AF65-F5344CB8AC3E}">
        <p14:creationId xmlns:p14="http://schemas.microsoft.com/office/powerpoint/2010/main" val="28161242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digital-intermediate.co.uk/colour/images/HSL_C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24" y="3461422"/>
            <a:ext cx="3168352" cy="252458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DE" dirty="0"/>
              <a:t>Farben – HSL</a:t>
            </a:r>
          </a:p>
        </p:txBody>
      </p:sp>
      <p:sp>
        <p:nvSpPr>
          <p:cNvPr id="3" name="Inhaltsplatzhalter 2"/>
          <p:cNvSpPr>
            <a:spLocks noGrp="1"/>
          </p:cNvSpPr>
          <p:nvPr>
            <p:ph idx="1"/>
          </p:nvPr>
        </p:nvSpPr>
        <p:spPr>
          <a:xfrm>
            <a:off x="1264918" y="1986597"/>
            <a:ext cx="9662161" cy="4351338"/>
          </a:xfrm>
        </p:spPr>
        <p:txBody>
          <a:bodyPr>
            <a:normAutofit/>
          </a:bodyP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0" indent="0">
              <a:buNone/>
            </a:pPr>
            <a:endParaRPr lang="de-DE" dirty="0">
              <a:cs typeface="Calibri"/>
            </a:endParaRPr>
          </a:p>
        </p:txBody>
      </p:sp>
      <p:sp>
        <p:nvSpPr>
          <p:cNvPr id="4" name="Foliennummernplatzhalter 3"/>
          <p:cNvSpPr>
            <a:spLocks noGrp="1"/>
          </p:cNvSpPr>
          <p:nvPr>
            <p:ph type="sldNum" sz="quarter" idx="12"/>
          </p:nvPr>
        </p:nvSpPr>
        <p:spPr/>
        <p:txBody>
          <a:bodyPr/>
          <a:lstStyle/>
          <a:p>
            <a:fld id="{D0B68A9A-8F5D-4114-819E-CD9E627B0FFB}" type="slidenum">
              <a:rPr lang="de-DE" smtClean="0"/>
              <a:t>74</a:t>
            </a:fld>
            <a:endParaRPr lang="de-DE" dirty="0"/>
          </a:p>
        </p:txBody>
      </p:sp>
      <p:graphicFrame>
        <p:nvGraphicFramePr>
          <p:cNvPr id="8" name="object 3"/>
          <p:cNvGraphicFramePr>
            <a:graphicFrameLocks noGrp="1"/>
          </p:cNvGraphicFramePr>
          <p:nvPr>
            <p:extLst>
              <p:ext uri="{D42A27DB-BD31-4B8C-83A1-F6EECF244321}">
                <p14:modId xmlns:p14="http://schemas.microsoft.com/office/powerpoint/2010/main" val="3203904875"/>
              </p:ext>
            </p:extLst>
          </p:nvPr>
        </p:nvGraphicFramePr>
        <p:xfrm>
          <a:off x="1264920" y="1778476"/>
          <a:ext cx="9662161" cy="1387037"/>
        </p:xfrm>
        <a:graphic>
          <a:graphicData uri="http://schemas.openxmlformats.org/drawingml/2006/table">
            <a:tbl>
              <a:tblPr firstRow="1" bandRow="1">
                <a:tableStyleId>{21E4AEA4-8DFA-4A89-87EB-49C32662AFE0}</a:tableStyleId>
              </a:tblPr>
              <a:tblGrid>
                <a:gridCol w="1241141">
                  <a:extLst>
                    <a:ext uri="{9D8B030D-6E8A-4147-A177-3AD203B41FA5}">
                      <a16:colId xmlns:a16="http://schemas.microsoft.com/office/drawing/2014/main" val="20000"/>
                    </a:ext>
                  </a:extLst>
                </a:gridCol>
                <a:gridCol w="4592383">
                  <a:extLst>
                    <a:ext uri="{9D8B030D-6E8A-4147-A177-3AD203B41FA5}">
                      <a16:colId xmlns:a16="http://schemas.microsoft.com/office/drawing/2014/main" val="20001"/>
                    </a:ext>
                  </a:extLst>
                </a:gridCol>
                <a:gridCol w="3828637">
                  <a:extLst>
                    <a:ext uri="{9D8B030D-6E8A-4147-A177-3AD203B41FA5}">
                      <a16:colId xmlns:a16="http://schemas.microsoft.com/office/drawing/2014/main" val="2801430472"/>
                    </a:ext>
                  </a:extLst>
                </a:gridCol>
              </a:tblGrid>
              <a:tr h="460999">
                <a:tc>
                  <a:txBody>
                    <a:bodyPr/>
                    <a:lstStyle/>
                    <a:p>
                      <a:pPr marL="85090">
                        <a:lnSpc>
                          <a:spcPct val="100000"/>
                        </a:lnSpc>
                        <a:spcBef>
                          <a:spcPts val="190"/>
                        </a:spcBef>
                      </a:pPr>
                      <a:r>
                        <a:rPr lang="de-DE" sz="1800" spc="-20" dirty="0"/>
                        <a:t>Name</a:t>
                      </a:r>
                      <a:endParaRPr sz="1800" dirty="0">
                        <a:latin typeface="Calibri"/>
                        <a:cs typeface="Calibri"/>
                      </a:endParaRPr>
                    </a:p>
                  </a:txBody>
                  <a:tcPr marL="0" marR="0" marT="0" marB="0"/>
                </a:tc>
                <a:tc>
                  <a:txBody>
                    <a:bodyPr/>
                    <a:lstStyle/>
                    <a:p>
                      <a:pPr marL="85090">
                        <a:lnSpc>
                          <a:spcPct val="100000"/>
                        </a:lnSpc>
                        <a:spcBef>
                          <a:spcPts val="190"/>
                        </a:spcBef>
                      </a:pPr>
                      <a:r>
                        <a:rPr lang="de-DE" sz="1800" spc="-5" dirty="0"/>
                        <a:t>Angaben</a:t>
                      </a:r>
                      <a:endParaRPr sz="1800" dirty="0">
                        <a:latin typeface="Calibri"/>
                        <a:cs typeface="Calibri"/>
                      </a:endParaRPr>
                    </a:p>
                  </a:txBody>
                  <a:tcPr marL="0" marR="0" marT="0" marB="0"/>
                </a:tc>
                <a:tc>
                  <a:txBody>
                    <a:bodyPr/>
                    <a:lstStyle/>
                    <a:p>
                      <a:pPr marL="85090">
                        <a:lnSpc>
                          <a:spcPct val="100000"/>
                        </a:lnSpc>
                        <a:spcBef>
                          <a:spcPts val="190"/>
                        </a:spcBef>
                      </a:pPr>
                      <a:r>
                        <a:rPr lang="de-DE" sz="1800" dirty="0">
                          <a:latin typeface="Calibri"/>
                          <a:cs typeface="Calibri"/>
                        </a:rPr>
                        <a:t>Beispiel</a:t>
                      </a:r>
                      <a:endParaRPr sz="1800" dirty="0">
                        <a:latin typeface="Calibri"/>
                        <a:cs typeface="Calibri"/>
                      </a:endParaRPr>
                    </a:p>
                  </a:txBody>
                  <a:tcPr marL="0" marR="0" marT="0" marB="0"/>
                </a:tc>
                <a:extLst>
                  <a:ext uri="{0D108BD9-81ED-4DB2-BD59-A6C34878D82A}">
                    <a16:rowId xmlns:a16="http://schemas.microsoft.com/office/drawing/2014/main" val="10000"/>
                  </a:ext>
                </a:extLst>
              </a:tr>
              <a:tr h="475017">
                <a:tc>
                  <a:txBody>
                    <a:bodyPr/>
                    <a:lstStyle/>
                    <a:p>
                      <a:pPr marL="85090">
                        <a:lnSpc>
                          <a:spcPct val="100000"/>
                        </a:lnSpc>
                        <a:spcBef>
                          <a:spcPts val="195"/>
                        </a:spcBef>
                      </a:pPr>
                      <a:r>
                        <a:rPr lang="de-DE" sz="1800" spc="-5" dirty="0"/>
                        <a:t>HSL</a:t>
                      </a:r>
                      <a:endParaRPr sz="1800" dirty="0">
                        <a:latin typeface="Calibri"/>
                        <a:cs typeface="Calibri"/>
                      </a:endParaRPr>
                    </a:p>
                  </a:txBody>
                  <a:tcPr marL="0" marR="0" marT="0" marB="0" anchor="ctr"/>
                </a:tc>
                <a:tc>
                  <a:txBody>
                    <a:bodyPr/>
                    <a:lstStyle/>
                    <a:p>
                      <a:pPr marL="85090">
                        <a:lnSpc>
                          <a:spcPct val="100000"/>
                        </a:lnSpc>
                      </a:pPr>
                      <a:r>
                        <a:rPr lang="de-DE" sz="1800" dirty="0">
                          <a:latin typeface="+mn-lt"/>
                          <a:cs typeface="Calibri"/>
                        </a:rPr>
                        <a:t>(Farbton, Sättigung, Helligkeit</a:t>
                      </a:r>
                      <a:r>
                        <a:rPr lang="de-DE" sz="1800" baseline="0" dirty="0">
                          <a:latin typeface="+mn-lt"/>
                          <a:cs typeface="Calibri"/>
                        </a:rPr>
                        <a:t> </a:t>
                      </a:r>
                      <a:r>
                        <a:rPr lang="de-DE" sz="1800" dirty="0">
                          <a:latin typeface="+mn-lt"/>
                          <a:cs typeface="Calibri"/>
                        </a:rPr>
                        <a:t>)</a:t>
                      </a:r>
                    </a:p>
                  </a:txBody>
                  <a:tcPr marL="0" marR="0" marT="0" marB="0" anchor="ctr"/>
                </a:tc>
                <a:tc>
                  <a:txBody>
                    <a:bodyPr/>
                    <a:lstStyle/>
                    <a:p>
                      <a:pPr marL="85090">
                        <a:lnSpc>
                          <a:spcPct val="100000"/>
                        </a:lnSpc>
                      </a:pPr>
                      <a:r>
                        <a:rPr lang="de-DE" sz="1800" dirty="0">
                          <a:latin typeface="Calibri"/>
                          <a:cs typeface="Calibri"/>
                        </a:rPr>
                        <a:t>color:</a:t>
                      </a:r>
                      <a:r>
                        <a:rPr lang="de-DE" sz="1800" baseline="0" dirty="0">
                          <a:latin typeface="Calibri"/>
                          <a:cs typeface="Calibri"/>
                        </a:rPr>
                        <a:t> hsl(250, 100%, 50%)</a:t>
                      </a:r>
                      <a:endParaRPr sz="1800" dirty="0">
                        <a:latin typeface="Calibri"/>
                        <a:cs typeface="Calibri"/>
                      </a:endParaRPr>
                    </a:p>
                  </a:txBody>
                  <a:tcPr marL="0" marR="0" marT="0" marB="0" anchor="ctr"/>
                </a:tc>
                <a:extLst>
                  <a:ext uri="{0D108BD9-81ED-4DB2-BD59-A6C34878D82A}">
                    <a16:rowId xmlns:a16="http://schemas.microsoft.com/office/drawing/2014/main" val="10003"/>
                  </a:ext>
                </a:extLst>
              </a:tr>
              <a:tr h="451021">
                <a:tc>
                  <a:txBody>
                    <a:bodyPr/>
                    <a:lstStyle/>
                    <a:p>
                      <a:pPr marL="85090">
                        <a:lnSpc>
                          <a:spcPct val="100000"/>
                        </a:lnSpc>
                        <a:spcBef>
                          <a:spcPts val="195"/>
                        </a:spcBef>
                      </a:pPr>
                      <a:r>
                        <a:rPr lang="de-DE" sz="1800" dirty="0">
                          <a:latin typeface="Calibri"/>
                          <a:cs typeface="Calibri"/>
                        </a:rPr>
                        <a:t>HSLA</a:t>
                      </a:r>
                      <a:endParaRPr sz="1800" dirty="0">
                        <a:latin typeface="Calibri"/>
                        <a:cs typeface="Calibri"/>
                      </a:endParaRPr>
                    </a:p>
                  </a:txBody>
                  <a:tcPr marL="0" marR="0" marT="0" marB="0" anchor="ctr"/>
                </a:tc>
                <a:tc>
                  <a:txBody>
                    <a:bodyPr/>
                    <a:lstStyle/>
                    <a:p>
                      <a:pPr marL="85090">
                        <a:lnSpc>
                          <a:spcPct val="100000"/>
                        </a:lnSpc>
                      </a:pPr>
                      <a:r>
                        <a:rPr lang="de-DE" sz="1800" dirty="0">
                          <a:latin typeface="Calibri"/>
                          <a:cs typeface="Calibri"/>
                        </a:rPr>
                        <a:t>(Farbton, Sättigung, Helligkeit, Alpha )</a:t>
                      </a:r>
                      <a:endParaRPr sz="1800" dirty="0">
                        <a:latin typeface="Calibri"/>
                        <a:cs typeface="Calibri"/>
                      </a:endParaRPr>
                    </a:p>
                  </a:txBody>
                  <a:tcPr marL="0" marR="0" marT="0" marB="0" anchor="ctr"/>
                </a:tc>
                <a:tc>
                  <a:txBody>
                    <a:bodyPr/>
                    <a:lstStyle/>
                    <a:p>
                      <a:pPr marL="85090">
                        <a:lnSpc>
                          <a:spcPct val="100000"/>
                        </a:lnSpc>
                      </a:pPr>
                      <a:r>
                        <a:rPr lang="de-DE" sz="1800" dirty="0">
                          <a:latin typeface="Calibri"/>
                          <a:cs typeface="Calibri"/>
                        </a:rPr>
                        <a:t>color:</a:t>
                      </a:r>
                      <a:r>
                        <a:rPr lang="de-DE" sz="1800" baseline="0" dirty="0">
                          <a:latin typeface="Calibri"/>
                          <a:cs typeface="Calibri"/>
                        </a:rPr>
                        <a:t> hsla(250, 100%, 50%, .5)</a:t>
                      </a:r>
                      <a:endParaRPr sz="1800" dirty="0">
                        <a:latin typeface="Calibri"/>
                        <a:cs typeface="Calibri"/>
                      </a:endParaRPr>
                    </a:p>
                  </a:txBody>
                  <a:tcPr marL="0" marR="0" marT="0" marB="0" anchor="ctr"/>
                </a:tc>
                <a:extLst>
                  <a:ext uri="{0D108BD9-81ED-4DB2-BD59-A6C34878D82A}">
                    <a16:rowId xmlns:a16="http://schemas.microsoft.com/office/drawing/2014/main" val="3753133264"/>
                  </a:ext>
                </a:extLst>
              </a:tr>
            </a:tbl>
          </a:graphicData>
        </a:graphic>
      </p:graphicFrame>
    </p:spTree>
    <p:extLst>
      <p:ext uri="{BB962C8B-B14F-4D97-AF65-F5344CB8AC3E}">
        <p14:creationId xmlns:p14="http://schemas.microsoft.com/office/powerpoint/2010/main" val="40367391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EC540-5FD9-4A3E-A2C1-25C584502AB8}"/>
              </a:ext>
            </a:extLst>
          </p:cNvPr>
          <p:cNvSpPr>
            <a:spLocks noGrp="1"/>
          </p:cNvSpPr>
          <p:nvPr>
            <p:ph type="title"/>
          </p:nvPr>
        </p:nvSpPr>
        <p:spPr/>
        <p:txBody>
          <a:bodyPr/>
          <a:lstStyle/>
          <a:p>
            <a:r>
              <a:rPr lang="de-DE" dirty="0"/>
              <a:t>Farben – CSS Eigenschaften</a:t>
            </a:r>
          </a:p>
        </p:txBody>
      </p:sp>
      <p:sp>
        <p:nvSpPr>
          <p:cNvPr id="3" name="Inhaltsplatzhalter 2">
            <a:extLst>
              <a:ext uri="{FF2B5EF4-FFF2-40B4-BE49-F238E27FC236}">
                <a16:creationId xmlns:a16="http://schemas.microsoft.com/office/drawing/2014/main" id="{4B2882A1-06D6-4949-B6F0-B660969EAA0C}"/>
              </a:ext>
            </a:extLst>
          </p:cNvPr>
          <p:cNvSpPr>
            <a:spLocks noGrp="1"/>
          </p:cNvSpPr>
          <p:nvPr>
            <p:ph idx="1"/>
          </p:nvPr>
        </p:nvSpPr>
        <p:spPr/>
        <p:txBody>
          <a:bodyPr/>
          <a:lstStyle/>
          <a:p>
            <a:r>
              <a:rPr lang="de-DE" dirty="0" err="1"/>
              <a:t>color</a:t>
            </a:r>
            <a:endParaRPr lang="de-DE" dirty="0"/>
          </a:p>
          <a:p>
            <a:r>
              <a:rPr lang="de-DE" dirty="0"/>
              <a:t>background-color</a:t>
            </a:r>
          </a:p>
          <a:p>
            <a:endParaRPr lang="de-DE" dirty="0"/>
          </a:p>
        </p:txBody>
      </p:sp>
    </p:spTree>
    <p:extLst>
      <p:ext uri="{BB962C8B-B14F-4D97-AF65-F5344CB8AC3E}">
        <p14:creationId xmlns:p14="http://schemas.microsoft.com/office/powerpoint/2010/main" val="32928495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227491-939B-4F8D-90BC-9528C2A58AB1}"/>
              </a:ext>
            </a:extLst>
          </p:cNvPr>
          <p:cNvSpPr>
            <a:spLocks noGrp="1"/>
          </p:cNvSpPr>
          <p:nvPr>
            <p:ph type="title"/>
          </p:nvPr>
        </p:nvSpPr>
        <p:spPr/>
        <p:txBody>
          <a:bodyPr/>
          <a:lstStyle/>
          <a:p>
            <a:r>
              <a:rPr lang="de-DE" dirty="0"/>
              <a:t>CSS COLORS – LINKS</a:t>
            </a:r>
          </a:p>
        </p:txBody>
      </p:sp>
      <p:sp>
        <p:nvSpPr>
          <p:cNvPr id="3" name="Inhaltsplatzhalter 2">
            <a:extLst>
              <a:ext uri="{FF2B5EF4-FFF2-40B4-BE49-F238E27FC236}">
                <a16:creationId xmlns:a16="http://schemas.microsoft.com/office/drawing/2014/main" id="{4AD5FDDE-B037-4AB0-A5F8-2BD8FB2B8726}"/>
              </a:ext>
            </a:extLst>
          </p:cNvPr>
          <p:cNvSpPr>
            <a:spLocks noGrp="1"/>
          </p:cNvSpPr>
          <p:nvPr>
            <p:ph idx="1"/>
          </p:nvPr>
        </p:nvSpPr>
        <p:spPr/>
        <p:txBody>
          <a:bodyPr>
            <a:normAutofit fontScale="92500" lnSpcReduction="20000"/>
          </a:bodyPr>
          <a:lstStyle/>
          <a:p>
            <a:r>
              <a:rPr lang="de-DE" dirty="0"/>
              <a:t>Tools</a:t>
            </a:r>
            <a:endParaRPr lang="de-DE" dirty="0">
              <a:hlinkClick r:id="rId2"/>
            </a:endParaRPr>
          </a:p>
          <a:p>
            <a:pPr lvl="1"/>
            <a:r>
              <a:rPr lang="de-DE" dirty="0">
                <a:hlinkClick r:id="rId2"/>
              </a:rPr>
              <a:t>https://www.canva.com/learn/100-color-combinations/</a:t>
            </a:r>
            <a:endParaRPr lang="de-DE" dirty="0"/>
          </a:p>
          <a:p>
            <a:pPr lvl="1"/>
            <a:r>
              <a:rPr lang="de-DE" dirty="0">
                <a:hlinkClick r:id="rId3"/>
              </a:rPr>
              <a:t>http://www.paletton.com/</a:t>
            </a:r>
            <a:endParaRPr lang="de-DE" dirty="0"/>
          </a:p>
          <a:p>
            <a:pPr lvl="1"/>
            <a:r>
              <a:rPr lang="de-DE" dirty="0">
                <a:hlinkClick r:id="rId4"/>
              </a:rPr>
              <a:t>https://color.adobe.com/</a:t>
            </a:r>
            <a:endParaRPr lang="de-DE" dirty="0"/>
          </a:p>
          <a:p>
            <a:pPr lvl="1"/>
            <a:r>
              <a:rPr lang="de-DE" u="heavy" spc="-20" dirty="0">
                <a:solidFill>
                  <a:srgbClr val="0000FF"/>
                </a:solidFill>
                <a:cs typeface="Calibri"/>
                <a:hlinkClick r:id="rId5"/>
              </a:rPr>
              <a:t>http://hslpicker.com</a:t>
            </a:r>
            <a:endParaRPr lang="de-DE" dirty="0"/>
          </a:p>
          <a:p>
            <a:r>
              <a:rPr lang="de-DE" dirty="0" err="1"/>
              <a:t>Refs</a:t>
            </a:r>
            <a:endParaRPr lang="de-DE" dirty="0"/>
          </a:p>
          <a:p>
            <a:pPr lvl="1"/>
            <a:r>
              <a:rPr lang="de-DE" dirty="0">
                <a:hlinkClick r:id="rId6"/>
              </a:rPr>
              <a:t>https://www.w3schools.com/cssref/css_colors.asp</a:t>
            </a:r>
            <a:endParaRPr lang="de-DE" dirty="0"/>
          </a:p>
          <a:p>
            <a:pPr lvl="1"/>
            <a:r>
              <a:rPr lang="de-DE" dirty="0">
                <a:hlinkClick r:id="rId7"/>
              </a:rPr>
              <a:t>https://www.w3schools.com/cssref/css_colors_legal.asp</a:t>
            </a:r>
            <a:endParaRPr lang="de-DE" dirty="0"/>
          </a:p>
          <a:p>
            <a:endParaRPr lang="de-DE" dirty="0"/>
          </a:p>
        </p:txBody>
      </p:sp>
    </p:spTree>
    <p:extLst>
      <p:ext uri="{BB962C8B-B14F-4D97-AF65-F5344CB8AC3E}">
        <p14:creationId xmlns:p14="http://schemas.microsoft.com/office/powerpoint/2010/main" val="4248784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28E823-384D-4728-B13A-FEFBBD835E10}"/>
              </a:ext>
            </a:extLst>
          </p:cNvPr>
          <p:cNvSpPr>
            <a:spLocks noGrp="1"/>
          </p:cNvSpPr>
          <p:nvPr>
            <p:ph type="title"/>
          </p:nvPr>
        </p:nvSpPr>
        <p:spPr/>
        <p:txBody>
          <a:bodyPr/>
          <a:lstStyle/>
          <a:p>
            <a:r>
              <a:rPr lang="de-DE" dirty="0"/>
              <a:t>Farben – Übung </a:t>
            </a:r>
          </a:p>
        </p:txBody>
      </p:sp>
      <p:sp>
        <p:nvSpPr>
          <p:cNvPr id="3" name="Inhaltsplatzhalter 2">
            <a:extLst>
              <a:ext uri="{FF2B5EF4-FFF2-40B4-BE49-F238E27FC236}">
                <a16:creationId xmlns:a16="http://schemas.microsoft.com/office/drawing/2014/main" id="{ACF63921-4B59-4826-A9DA-7516B99DA474}"/>
              </a:ext>
            </a:extLst>
          </p:cNvPr>
          <p:cNvSpPr>
            <a:spLocks noGrp="1"/>
          </p:cNvSpPr>
          <p:nvPr>
            <p:ph idx="1"/>
          </p:nvPr>
        </p:nvSpPr>
        <p:spPr>
          <a:xfrm>
            <a:off x="838200" y="1825625"/>
            <a:ext cx="10515600" cy="4351338"/>
          </a:xfrm>
        </p:spPr>
        <p:txBody>
          <a:bodyPr/>
          <a:lstStyle/>
          <a:p>
            <a:r>
              <a:rPr lang="de-DE" dirty="0"/>
              <a:t>Pantone </a:t>
            </a:r>
            <a:r>
              <a:rPr lang="de-DE" dirty="0" err="1"/>
              <a:t>Matching</a:t>
            </a:r>
            <a:r>
              <a:rPr lang="de-DE" dirty="0"/>
              <a:t> System, Pantone Farbkarten, Farbe des Jahres:</a:t>
            </a:r>
            <a:br>
              <a:rPr lang="de-DE" dirty="0"/>
            </a:br>
            <a:r>
              <a:rPr lang="de-DE" dirty="0">
                <a:hlinkClick r:id="rId3"/>
              </a:rPr>
              <a:t>https://codepen.io/jaymierosen/pen/KZweop</a:t>
            </a:r>
            <a:endParaRPr lang="de-DE" dirty="0"/>
          </a:p>
          <a:p>
            <a:r>
              <a:rPr lang="de-DE" dirty="0"/>
              <a:t>Tools:</a:t>
            </a:r>
          </a:p>
          <a:p>
            <a:pPr lvl="1"/>
            <a:r>
              <a:rPr lang="de-DE" dirty="0">
                <a:hlinkClick r:id="rId4"/>
              </a:rPr>
              <a:t>https://www.hexcolortool.com</a:t>
            </a:r>
            <a:r>
              <a:rPr lang="de-DE" dirty="0"/>
              <a:t> </a:t>
            </a:r>
          </a:p>
        </p:txBody>
      </p:sp>
    </p:spTree>
    <p:extLst>
      <p:ext uri="{BB962C8B-B14F-4D97-AF65-F5344CB8AC3E}">
        <p14:creationId xmlns:p14="http://schemas.microsoft.com/office/powerpoint/2010/main" val="19163259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CSS </a:t>
            </a:r>
            <a:r>
              <a:rPr spc="-5" dirty="0"/>
              <a:t>3 – </a:t>
            </a:r>
            <a:r>
              <a:rPr spc="-30" dirty="0"/>
              <a:t>Weitere</a:t>
            </a:r>
            <a:r>
              <a:rPr spc="-5" dirty="0"/>
              <a:t> </a:t>
            </a:r>
            <a:r>
              <a:rPr spc="-10" dirty="0"/>
              <a:t>Neuerungen</a:t>
            </a:r>
          </a:p>
        </p:txBody>
      </p:sp>
      <p:sp>
        <p:nvSpPr>
          <p:cNvPr id="6" name="Inhaltsplatzhalter 5"/>
          <p:cNvSpPr>
            <a:spLocks noGrp="1"/>
          </p:cNvSpPr>
          <p:nvPr>
            <p:ph idx="1"/>
          </p:nvPr>
        </p:nvSpPr>
        <p:spPr/>
        <p:txBody>
          <a:bodyPr/>
          <a:lstStyle/>
          <a:p>
            <a:pPr marL="355600" indent="-342900">
              <a:buFont typeface="Wingdings"/>
              <a:buChar char=""/>
              <a:tabLst>
                <a:tab pos="355600" algn="l"/>
                <a:tab pos="356235" algn="l"/>
              </a:tabLst>
            </a:pPr>
            <a:r>
              <a:rPr lang="de-DE" spc="-10" dirty="0">
                <a:cs typeface="Calibri"/>
              </a:rPr>
              <a:t>Abgerundete</a:t>
            </a:r>
            <a:r>
              <a:rPr lang="de-DE" spc="-65" dirty="0">
                <a:cs typeface="Calibri"/>
              </a:rPr>
              <a:t> </a:t>
            </a:r>
            <a:r>
              <a:rPr lang="de-DE" spc="-25" dirty="0">
                <a:cs typeface="Calibri"/>
              </a:rPr>
              <a:t>Ecken</a:t>
            </a:r>
            <a:endParaRPr lang="de-DE" dirty="0">
              <a:cs typeface="Calibri"/>
            </a:endParaRPr>
          </a:p>
          <a:p>
            <a:pPr marL="355600" indent="-342900">
              <a:spcBef>
                <a:spcPts val="525"/>
              </a:spcBef>
              <a:buFont typeface="Wingdings"/>
              <a:buChar char=""/>
              <a:tabLst>
                <a:tab pos="355600" algn="l"/>
                <a:tab pos="356235" algn="l"/>
              </a:tabLst>
            </a:pPr>
            <a:r>
              <a:rPr lang="de-DE" spc="-15" dirty="0">
                <a:cs typeface="Calibri"/>
              </a:rPr>
              <a:t>Farbverläufe</a:t>
            </a:r>
            <a:endParaRPr lang="de-DE" dirty="0">
              <a:cs typeface="Calibri"/>
            </a:endParaRPr>
          </a:p>
          <a:p>
            <a:pPr marL="355600" indent="-342900">
              <a:spcBef>
                <a:spcPts val="525"/>
              </a:spcBef>
              <a:buFont typeface="Wingdings"/>
              <a:buChar char=""/>
              <a:tabLst>
                <a:tab pos="355600" algn="l"/>
                <a:tab pos="356235" algn="l"/>
              </a:tabLst>
            </a:pPr>
            <a:r>
              <a:rPr lang="de-DE" spc="-15" dirty="0">
                <a:cs typeface="Calibri"/>
              </a:rPr>
              <a:t>Schatten</a:t>
            </a:r>
            <a:endParaRPr lang="de-DE" dirty="0">
              <a:cs typeface="Calibri"/>
            </a:endParaRPr>
          </a:p>
          <a:p>
            <a:pPr marL="355600" indent="-342900">
              <a:spcBef>
                <a:spcPts val="530"/>
              </a:spcBef>
              <a:buFont typeface="Wingdings"/>
              <a:buChar char=""/>
              <a:tabLst>
                <a:tab pos="355600" algn="l"/>
                <a:tab pos="356235" algn="l"/>
              </a:tabLst>
            </a:pPr>
            <a:r>
              <a:rPr lang="de-DE" spc="-10" dirty="0">
                <a:cs typeface="Calibri"/>
              </a:rPr>
              <a:t>Schriftarten</a:t>
            </a:r>
            <a:endParaRPr lang="de-DE" dirty="0">
              <a:cs typeface="Calibri"/>
            </a:endParaRPr>
          </a:p>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78</a:t>
            </a:fld>
            <a:endParaRPr dirty="0"/>
          </a:p>
        </p:txBody>
      </p:sp>
    </p:spTree>
    <p:extLst>
      <p:ext uri="{BB962C8B-B14F-4D97-AF65-F5344CB8AC3E}">
        <p14:creationId xmlns:p14="http://schemas.microsoft.com/office/powerpoint/2010/main" val="7298784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912E25-A469-4F5C-A905-78F44874FC86}"/>
              </a:ext>
            </a:extLst>
          </p:cNvPr>
          <p:cNvSpPr>
            <a:spLocks noGrp="1"/>
          </p:cNvSpPr>
          <p:nvPr>
            <p:ph type="title"/>
          </p:nvPr>
        </p:nvSpPr>
        <p:spPr/>
        <p:txBody>
          <a:bodyPr/>
          <a:lstStyle/>
          <a:p>
            <a:r>
              <a:rPr lang="de-DE" dirty="0"/>
              <a:t>CSS3 Praxis</a:t>
            </a:r>
          </a:p>
        </p:txBody>
      </p:sp>
      <p:sp>
        <p:nvSpPr>
          <p:cNvPr id="3" name="Inhaltsplatzhalter 2">
            <a:extLst>
              <a:ext uri="{FF2B5EF4-FFF2-40B4-BE49-F238E27FC236}">
                <a16:creationId xmlns:a16="http://schemas.microsoft.com/office/drawing/2014/main" id="{CCCBE1CF-1B07-430D-9E36-68C492319744}"/>
              </a:ext>
            </a:extLst>
          </p:cNvPr>
          <p:cNvSpPr>
            <a:spLocks noGrp="1"/>
          </p:cNvSpPr>
          <p:nvPr>
            <p:ph idx="1"/>
          </p:nvPr>
        </p:nvSpPr>
        <p:spPr/>
        <p:txBody>
          <a:bodyPr/>
          <a:lstStyle/>
          <a:p>
            <a:r>
              <a:rPr lang="de-DE" dirty="0"/>
              <a:t>Vorlage </a:t>
            </a:r>
            <a:r>
              <a:rPr lang="de-DE" dirty="0" err="1"/>
              <a:t>BorderRadius&amp;Style</a:t>
            </a:r>
            <a:endParaRPr lang="de-DE" dirty="0"/>
          </a:p>
          <a:p>
            <a:r>
              <a:rPr lang="de-DE" dirty="0"/>
              <a:t>Vorlage Shadows</a:t>
            </a:r>
          </a:p>
          <a:p>
            <a:r>
              <a:rPr lang="de-DE" dirty="0"/>
              <a:t>Vorlage </a:t>
            </a:r>
            <a:r>
              <a:rPr lang="de-DE" dirty="0" err="1"/>
              <a:t>BGGradient</a:t>
            </a:r>
            <a:endParaRPr lang="de-DE" dirty="0"/>
          </a:p>
          <a:p>
            <a:endParaRPr lang="de-DE" dirty="0"/>
          </a:p>
        </p:txBody>
      </p:sp>
    </p:spTree>
    <p:extLst>
      <p:ext uri="{BB962C8B-B14F-4D97-AF65-F5344CB8AC3E}">
        <p14:creationId xmlns:p14="http://schemas.microsoft.com/office/powerpoint/2010/main" val="370538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6A866-4D02-4609-8AF4-EE6C0EA8C2DD}"/>
              </a:ext>
            </a:extLst>
          </p:cNvPr>
          <p:cNvSpPr>
            <a:spLocks noGrp="1"/>
          </p:cNvSpPr>
          <p:nvPr>
            <p:ph type="title"/>
          </p:nvPr>
        </p:nvSpPr>
        <p:spPr/>
        <p:txBody>
          <a:bodyPr/>
          <a:lstStyle/>
          <a:p>
            <a:r>
              <a:rPr lang="de-DE" dirty="0"/>
              <a:t>LINKS</a:t>
            </a:r>
          </a:p>
        </p:txBody>
      </p:sp>
      <p:sp>
        <p:nvSpPr>
          <p:cNvPr id="3" name="Inhaltsplatzhalter 2">
            <a:extLst>
              <a:ext uri="{FF2B5EF4-FFF2-40B4-BE49-F238E27FC236}">
                <a16:creationId xmlns:a16="http://schemas.microsoft.com/office/drawing/2014/main" id="{A287C712-A032-4924-BF2B-DF1CEDB3C312}"/>
              </a:ext>
            </a:extLst>
          </p:cNvPr>
          <p:cNvSpPr>
            <a:spLocks noGrp="1"/>
          </p:cNvSpPr>
          <p:nvPr>
            <p:ph idx="1"/>
          </p:nvPr>
        </p:nvSpPr>
        <p:spPr/>
        <p:txBody>
          <a:bodyPr>
            <a:normAutofit lnSpcReduction="10000"/>
          </a:bodyPr>
          <a:lstStyle/>
          <a:p>
            <a:r>
              <a:rPr lang="de-DE" dirty="0"/>
              <a:t>Referenzen</a:t>
            </a:r>
          </a:p>
          <a:p>
            <a:pPr lvl="1"/>
            <a:r>
              <a:rPr lang="de-DE" dirty="0"/>
              <a:t>Properties  </a:t>
            </a:r>
            <a:r>
              <a:rPr lang="de-DE" dirty="0">
                <a:hlinkClick r:id="rId3"/>
              </a:rPr>
              <a:t>https://www.w3schools.com/cssref/default.asp</a:t>
            </a:r>
            <a:endParaRPr lang="de-DE" dirty="0"/>
          </a:p>
          <a:p>
            <a:pPr lvl="1"/>
            <a:r>
              <a:rPr lang="de-DE" dirty="0"/>
              <a:t>Default Values  </a:t>
            </a:r>
            <a:r>
              <a:rPr lang="de-DE" dirty="0">
                <a:hlinkClick r:id="rId4"/>
              </a:rPr>
              <a:t>https://www.w3schools.com/cssref/css_default_values.asp</a:t>
            </a:r>
            <a:endParaRPr lang="de-DE" dirty="0"/>
          </a:p>
          <a:p>
            <a:pPr lvl="1"/>
            <a:r>
              <a:rPr lang="de-DE" dirty="0">
                <a:hlinkClick r:id="rId5"/>
              </a:rPr>
              <a:t>https://developer.mozilla.org/en-US/docs/Web/CSS</a:t>
            </a:r>
            <a:r>
              <a:rPr lang="de-DE" dirty="0"/>
              <a:t> </a:t>
            </a:r>
          </a:p>
          <a:p>
            <a:r>
              <a:rPr lang="de-DE" dirty="0"/>
              <a:t>Browsersupport</a:t>
            </a:r>
          </a:p>
          <a:p>
            <a:pPr lvl="1"/>
            <a:r>
              <a:rPr lang="de-DE" u="heavy" spc="-15" dirty="0">
                <a:solidFill>
                  <a:srgbClr val="0000FF"/>
                </a:solidFill>
                <a:cs typeface="Calibri"/>
                <a:hlinkClick r:id="rId6"/>
              </a:rPr>
              <a:t>http://caniuse.com</a:t>
            </a:r>
            <a:endParaRPr lang="de-DE" u="heavy" spc="-15" dirty="0">
              <a:solidFill>
                <a:srgbClr val="0000FF"/>
              </a:solidFill>
              <a:cs typeface="Calibri"/>
            </a:endParaRPr>
          </a:p>
          <a:p>
            <a:pPr lvl="1"/>
            <a:r>
              <a:rPr lang="de-DE" dirty="0">
                <a:hlinkClick r:id="rId7"/>
              </a:rPr>
              <a:t>https://www.w3schools.com/cssref/css3_browsersupport.asp</a:t>
            </a:r>
            <a:endParaRPr lang="de-DE" dirty="0">
              <a:cs typeface="Calibri"/>
            </a:endParaRPr>
          </a:p>
          <a:p>
            <a:endParaRPr lang="de-DE" dirty="0"/>
          </a:p>
          <a:p>
            <a:endParaRPr lang="de-DE" dirty="0"/>
          </a:p>
        </p:txBody>
      </p:sp>
    </p:spTree>
    <p:extLst>
      <p:ext uri="{BB962C8B-B14F-4D97-AF65-F5344CB8AC3E}">
        <p14:creationId xmlns:p14="http://schemas.microsoft.com/office/powerpoint/2010/main" val="32467662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68D081-27E2-4F73-8878-3C94946449A7}"/>
              </a:ext>
            </a:extLst>
          </p:cNvPr>
          <p:cNvSpPr>
            <a:spLocks noGrp="1"/>
          </p:cNvSpPr>
          <p:nvPr>
            <p:ph type="title"/>
          </p:nvPr>
        </p:nvSpPr>
        <p:spPr/>
        <p:txBody>
          <a:bodyPr/>
          <a:lstStyle/>
          <a:p>
            <a:r>
              <a:rPr lang="de-DE" dirty="0"/>
              <a:t>CSS CASCADE</a:t>
            </a:r>
          </a:p>
        </p:txBody>
      </p:sp>
      <p:sp>
        <p:nvSpPr>
          <p:cNvPr id="3" name="Textplatzhalter 2">
            <a:extLst>
              <a:ext uri="{FF2B5EF4-FFF2-40B4-BE49-F238E27FC236}">
                <a16:creationId xmlns:a16="http://schemas.microsoft.com/office/drawing/2014/main" id="{B4FC5742-C31D-42BE-963E-939C16710723}"/>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1303059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1C5D6B-8AF0-4D5E-B47A-7B8FA020E7C4}"/>
              </a:ext>
            </a:extLst>
          </p:cNvPr>
          <p:cNvSpPr>
            <a:spLocks noGrp="1"/>
          </p:cNvSpPr>
          <p:nvPr>
            <p:ph type="title"/>
          </p:nvPr>
        </p:nvSpPr>
        <p:spPr/>
        <p:txBody>
          <a:bodyPr/>
          <a:lstStyle/>
          <a:p>
            <a:r>
              <a:rPr lang="de-DE" dirty="0"/>
              <a:t>Warum Kaskadierung?</a:t>
            </a:r>
          </a:p>
        </p:txBody>
      </p:sp>
      <p:sp>
        <p:nvSpPr>
          <p:cNvPr id="3" name="Inhaltsplatzhalter 2">
            <a:extLst>
              <a:ext uri="{FF2B5EF4-FFF2-40B4-BE49-F238E27FC236}">
                <a16:creationId xmlns:a16="http://schemas.microsoft.com/office/drawing/2014/main" id="{7E3DDD2C-78DF-49EB-A434-1FCA86C46517}"/>
              </a:ext>
            </a:extLst>
          </p:cNvPr>
          <p:cNvSpPr>
            <a:spLocks noGrp="1"/>
          </p:cNvSpPr>
          <p:nvPr>
            <p:ph idx="1"/>
          </p:nvPr>
        </p:nvSpPr>
        <p:spPr/>
        <p:txBody>
          <a:bodyPr tIns="288000"/>
          <a:lstStyle/>
          <a:p>
            <a:pPr>
              <a:lnSpc>
                <a:spcPct val="150000"/>
              </a:lnSpc>
            </a:pPr>
            <a:r>
              <a:rPr lang="de-DE" dirty="0"/>
              <a:t>Unterschiedliche Stylesheets für ein Dokument</a:t>
            </a:r>
          </a:p>
          <a:p>
            <a:pPr>
              <a:lnSpc>
                <a:spcPct val="150000"/>
              </a:lnSpc>
            </a:pPr>
            <a:r>
              <a:rPr lang="de-DE" dirty="0"/>
              <a:t>Unterschiedliche/widersprüchliche Werte für Eigenschaften</a:t>
            </a:r>
          </a:p>
          <a:p>
            <a:pPr>
              <a:lnSpc>
                <a:spcPct val="150000"/>
              </a:lnSpc>
              <a:buFont typeface="Wingdings" panose="05000000000000000000" pitchFamily="2" charset="2"/>
              <a:buChar char="Ø"/>
            </a:pPr>
            <a:r>
              <a:rPr lang="de-DE" dirty="0"/>
              <a:t>  Bestimmung der tatsächlich verwendeten Werte</a:t>
            </a:r>
          </a:p>
        </p:txBody>
      </p:sp>
      <p:sp>
        <p:nvSpPr>
          <p:cNvPr id="4" name="Foliennummernplatzhalter 3">
            <a:extLst>
              <a:ext uri="{FF2B5EF4-FFF2-40B4-BE49-F238E27FC236}">
                <a16:creationId xmlns:a16="http://schemas.microsoft.com/office/drawing/2014/main" id="{8AEF4558-FA0F-486C-BA27-F669885227C7}"/>
              </a:ext>
            </a:extLst>
          </p:cNvPr>
          <p:cNvSpPr>
            <a:spLocks noGrp="1"/>
          </p:cNvSpPr>
          <p:nvPr>
            <p:ph type="sldNum" sz="quarter" idx="12"/>
          </p:nvPr>
        </p:nvSpPr>
        <p:spPr/>
        <p:txBody>
          <a:bodyPr/>
          <a:lstStyle/>
          <a:p>
            <a:fld id="{62F8B784-6BE8-4121-A5DD-184BF916DF1B}" type="slidenum">
              <a:rPr lang="de-DE" smtClean="0"/>
              <a:t>81</a:t>
            </a:fld>
            <a:endParaRPr lang="de-DE" dirty="0"/>
          </a:p>
        </p:txBody>
      </p:sp>
    </p:spTree>
    <p:extLst>
      <p:ext uri="{BB962C8B-B14F-4D97-AF65-F5344CB8AC3E}">
        <p14:creationId xmlns:p14="http://schemas.microsoft.com/office/powerpoint/2010/main" val="6369242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4B9110-0625-4FF4-9BCB-9781DCA4C3F0}"/>
              </a:ext>
            </a:extLst>
          </p:cNvPr>
          <p:cNvSpPr>
            <a:spLocks noGrp="1"/>
          </p:cNvSpPr>
          <p:nvPr>
            <p:ph type="title"/>
          </p:nvPr>
        </p:nvSpPr>
        <p:spPr/>
        <p:txBody>
          <a:bodyPr/>
          <a:lstStyle/>
          <a:p>
            <a:r>
              <a:rPr lang="de-DE" i="1" dirty="0"/>
              <a:t>Cascading order</a:t>
            </a:r>
          </a:p>
        </p:txBody>
      </p:sp>
      <p:sp>
        <p:nvSpPr>
          <p:cNvPr id="3" name="Inhaltsplatzhalter 2">
            <a:extLst>
              <a:ext uri="{FF2B5EF4-FFF2-40B4-BE49-F238E27FC236}">
                <a16:creationId xmlns:a16="http://schemas.microsoft.com/office/drawing/2014/main" id="{DF352A42-CC76-4C85-9ED5-504CB23D51E8}"/>
              </a:ext>
            </a:extLst>
          </p:cNvPr>
          <p:cNvSpPr>
            <a:spLocks noGrp="1"/>
          </p:cNvSpPr>
          <p:nvPr>
            <p:ph idx="1"/>
          </p:nvPr>
        </p:nvSpPr>
        <p:spPr>
          <a:xfrm>
            <a:off x="838200" y="1690688"/>
            <a:ext cx="10515600" cy="4351338"/>
          </a:xfrm>
        </p:spPr>
        <p:txBody>
          <a:bodyPr tIns="288000"/>
          <a:lstStyle/>
          <a:p>
            <a:pPr marL="514350" indent="-514350">
              <a:lnSpc>
                <a:spcPct val="150000"/>
              </a:lnSpc>
              <a:buFont typeface="+mj-lt"/>
              <a:buAutoNum type="arabicPeriod"/>
            </a:pPr>
            <a:r>
              <a:rPr lang="de-DE" dirty="0"/>
              <a:t>user important declarations</a:t>
            </a:r>
          </a:p>
          <a:p>
            <a:pPr marL="514350" indent="-514350">
              <a:lnSpc>
                <a:spcPct val="150000"/>
              </a:lnSpc>
              <a:buFont typeface="+mj-lt"/>
              <a:buAutoNum type="arabicPeriod"/>
            </a:pPr>
            <a:r>
              <a:rPr lang="de-DE" dirty="0"/>
              <a:t>author important declarations</a:t>
            </a:r>
          </a:p>
          <a:p>
            <a:pPr marL="514350" indent="-514350">
              <a:lnSpc>
                <a:spcPct val="150000"/>
              </a:lnSpc>
              <a:buFont typeface="+mj-lt"/>
              <a:buAutoNum type="arabicPeriod"/>
            </a:pPr>
            <a:r>
              <a:rPr lang="de-DE" dirty="0"/>
              <a:t>author normal declarations</a:t>
            </a:r>
          </a:p>
          <a:p>
            <a:pPr marL="514350" indent="-514350">
              <a:lnSpc>
                <a:spcPct val="150000"/>
              </a:lnSpc>
              <a:buFont typeface="+mj-lt"/>
              <a:buAutoNum type="arabicPeriod"/>
            </a:pPr>
            <a:r>
              <a:rPr lang="de-DE" dirty="0"/>
              <a:t>user normal declarations</a:t>
            </a:r>
          </a:p>
          <a:p>
            <a:pPr marL="514350" indent="-514350">
              <a:lnSpc>
                <a:spcPct val="150000"/>
              </a:lnSpc>
              <a:buFont typeface="+mj-lt"/>
              <a:buAutoNum type="arabicPeriod"/>
            </a:pPr>
            <a:r>
              <a:rPr lang="de-DE" dirty="0"/>
              <a:t>user agent declarations</a:t>
            </a:r>
          </a:p>
        </p:txBody>
      </p:sp>
      <p:sp>
        <p:nvSpPr>
          <p:cNvPr id="4" name="Foliennummernplatzhalter 3">
            <a:extLst>
              <a:ext uri="{FF2B5EF4-FFF2-40B4-BE49-F238E27FC236}">
                <a16:creationId xmlns:a16="http://schemas.microsoft.com/office/drawing/2014/main" id="{445F49B8-60DE-45DD-87A1-E01FF73C51AD}"/>
              </a:ext>
            </a:extLst>
          </p:cNvPr>
          <p:cNvSpPr>
            <a:spLocks noGrp="1"/>
          </p:cNvSpPr>
          <p:nvPr>
            <p:ph type="sldNum" sz="quarter" idx="12"/>
          </p:nvPr>
        </p:nvSpPr>
        <p:spPr/>
        <p:txBody>
          <a:bodyPr/>
          <a:lstStyle/>
          <a:p>
            <a:fld id="{62F8B784-6BE8-4121-A5DD-184BF916DF1B}" type="slidenum">
              <a:rPr lang="de-DE" smtClean="0"/>
              <a:t>82</a:t>
            </a:fld>
            <a:endParaRPr lang="de-DE" dirty="0"/>
          </a:p>
        </p:txBody>
      </p:sp>
      <p:sp>
        <p:nvSpPr>
          <p:cNvPr id="5" name="Pfeil: nach unten 4">
            <a:extLst>
              <a:ext uri="{FF2B5EF4-FFF2-40B4-BE49-F238E27FC236}">
                <a16:creationId xmlns:a16="http://schemas.microsoft.com/office/drawing/2014/main" id="{E36E8590-EAED-410D-9DEE-70BC7C5DB986}"/>
              </a:ext>
            </a:extLst>
          </p:cNvPr>
          <p:cNvSpPr/>
          <p:nvPr/>
        </p:nvSpPr>
        <p:spPr>
          <a:xfrm>
            <a:off x="7558268" y="2005012"/>
            <a:ext cx="2893670" cy="3993266"/>
          </a:xfrm>
          <a:prstGeom prst="downArrow">
            <a:avLst/>
          </a:prstGeom>
          <a:gradFill>
            <a:gsLst>
              <a:gs pos="0">
                <a:srgbClr val="EE8033"/>
              </a:gs>
              <a:gs pos="35000">
                <a:srgbClr val="F3A36D"/>
              </a:gs>
              <a:gs pos="74000">
                <a:srgbClr val="FBDDC9"/>
              </a:gs>
              <a:gs pos="100000">
                <a:srgbClr val="FEF1E8"/>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814D750F-F81F-4807-9AA9-13DF3A649402}"/>
              </a:ext>
            </a:extLst>
          </p:cNvPr>
          <p:cNvSpPr txBox="1"/>
          <p:nvPr/>
        </p:nvSpPr>
        <p:spPr>
          <a:xfrm>
            <a:off x="7737675" y="1490561"/>
            <a:ext cx="2534856" cy="4295920"/>
          </a:xfrm>
          <a:prstGeom prst="rect">
            <a:avLst/>
          </a:prstGeom>
          <a:noFill/>
        </p:spPr>
        <p:txBody>
          <a:bodyPr wrap="square" rtlCol="0" anchor="ctr">
            <a:spAutoFit/>
          </a:bodyPr>
          <a:lstStyle/>
          <a:p>
            <a:pPr algn="ctr">
              <a:lnSpc>
                <a:spcPct val="300000"/>
              </a:lnSpc>
            </a:pPr>
            <a:r>
              <a:rPr lang="de-DE" sz="2800" b="1" dirty="0"/>
              <a:t>höchste</a:t>
            </a:r>
          </a:p>
          <a:p>
            <a:pPr algn="ctr">
              <a:lnSpc>
                <a:spcPct val="300000"/>
              </a:lnSpc>
            </a:pPr>
            <a:r>
              <a:rPr lang="de-DE" sz="4000" dirty="0"/>
              <a:t>Priorität</a:t>
            </a:r>
          </a:p>
          <a:p>
            <a:pPr algn="ctr">
              <a:lnSpc>
                <a:spcPct val="300000"/>
              </a:lnSpc>
            </a:pPr>
            <a:r>
              <a:rPr lang="de-DE" sz="2400" dirty="0"/>
              <a:t>niedrigste</a:t>
            </a:r>
          </a:p>
        </p:txBody>
      </p:sp>
    </p:spTree>
    <p:extLst>
      <p:ext uri="{BB962C8B-B14F-4D97-AF65-F5344CB8AC3E}">
        <p14:creationId xmlns:p14="http://schemas.microsoft.com/office/powerpoint/2010/main" val="4908921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008E13-3BD7-4316-A981-D2DA5826FEC5}"/>
              </a:ext>
            </a:extLst>
          </p:cNvPr>
          <p:cNvSpPr>
            <a:spLocks noGrp="1"/>
          </p:cNvSpPr>
          <p:nvPr>
            <p:ph type="title"/>
          </p:nvPr>
        </p:nvSpPr>
        <p:spPr/>
        <p:txBody>
          <a:bodyPr/>
          <a:lstStyle/>
          <a:p>
            <a:r>
              <a:rPr lang="de-DE" dirty="0">
                <a:solidFill>
                  <a:srgbClr val="33CC33"/>
                </a:solidFill>
              </a:rPr>
              <a:t>Reihenfolge</a:t>
            </a:r>
          </a:p>
        </p:txBody>
      </p:sp>
      <p:sp>
        <p:nvSpPr>
          <p:cNvPr id="3" name="Inhaltsplatzhalter 2">
            <a:extLst>
              <a:ext uri="{FF2B5EF4-FFF2-40B4-BE49-F238E27FC236}">
                <a16:creationId xmlns:a16="http://schemas.microsoft.com/office/drawing/2014/main" id="{E70EAB7A-7A7E-4E71-859B-2EBB0E9F1635}"/>
              </a:ext>
            </a:extLst>
          </p:cNvPr>
          <p:cNvSpPr>
            <a:spLocks noGrp="1"/>
          </p:cNvSpPr>
          <p:nvPr>
            <p:ph idx="1"/>
          </p:nvPr>
        </p:nvSpPr>
        <p:spPr>
          <a:xfrm>
            <a:off x="838200" y="1825625"/>
            <a:ext cx="10515600" cy="635187"/>
          </a:xfrm>
        </p:spPr>
        <p:txBody>
          <a:bodyPr>
            <a:normAutofit lnSpcReduction="10000"/>
          </a:bodyPr>
          <a:lstStyle/>
          <a:p>
            <a:pPr marL="0" indent="0">
              <a:buNone/>
            </a:pPr>
            <a:r>
              <a:rPr lang="de-DE" dirty="0"/>
              <a:t>Wird ein Wert mehrfach zugewiesen, wird der letzte Wert verwendet.</a:t>
            </a:r>
          </a:p>
        </p:txBody>
      </p:sp>
      <p:sp>
        <p:nvSpPr>
          <p:cNvPr id="4" name="Foliennummernplatzhalter 3">
            <a:extLst>
              <a:ext uri="{FF2B5EF4-FFF2-40B4-BE49-F238E27FC236}">
                <a16:creationId xmlns:a16="http://schemas.microsoft.com/office/drawing/2014/main" id="{5177071B-95F6-4CDF-8647-76011AEEF325}"/>
              </a:ext>
            </a:extLst>
          </p:cNvPr>
          <p:cNvSpPr>
            <a:spLocks noGrp="1"/>
          </p:cNvSpPr>
          <p:nvPr>
            <p:ph type="sldNum" sz="quarter" idx="12"/>
          </p:nvPr>
        </p:nvSpPr>
        <p:spPr/>
        <p:txBody>
          <a:bodyPr/>
          <a:lstStyle/>
          <a:p>
            <a:fld id="{62F8B784-6BE8-4121-A5DD-184BF916DF1B}" type="slidenum">
              <a:rPr lang="de-DE" smtClean="0"/>
              <a:t>83</a:t>
            </a:fld>
            <a:endParaRPr lang="de-DE" dirty="0"/>
          </a:p>
        </p:txBody>
      </p:sp>
      <p:sp>
        <p:nvSpPr>
          <p:cNvPr id="5" name="Rechteck 4">
            <a:extLst>
              <a:ext uri="{FF2B5EF4-FFF2-40B4-BE49-F238E27FC236}">
                <a16:creationId xmlns:a16="http://schemas.microsoft.com/office/drawing/2014/main" id="{06116F32-DC31-460A-B8B5-B813D967B33D}"/>
              </a:ext>
            </a:extLst>
          </p:cNvPr>
          <p:cNvSpPr/>
          <p:nvPr/>
        </p:nvSpPr>
        <p:spPr>
          <a:xfrm>
            <a:off x="838200" y="2893403"/>
            <a:ext cx="3585882" cy="3318171"/>
          </a:xfrm>
          <a:prstGeom prst="rect">
            <a:avLst/>
          </a:prstGeom>
          <a:ln>
            <a:solidFill>
              <a:srgbClr val="2D4A7A"/>
            </a:solidFill>
          </a:ln>
        </p:spPr>
        <p:txBody>
          <a:bodyPr wrap="square" lIns="180000" tIns="180000" rIns="180000" bIns="180000">
            <a:spAutoFit/>
          </a:bodyPr>
          <a:lstStyle/>
          <a:p>
            <a:r>
              <a:rPr lang="en-US" sz="2400" dirty="0">
                <a:solidFill>
                  <a:srgbClr val="33CC33"/>
                </a:solidFill>
                <a:latin typeface="Consolas" panose="020B0609020204030204" pitchFamily="49" charset="0"/>
                <a:ea typeface="Cambria Math" panose="02040503050406030204" pitchFamily="18" charset="0"/>
              </a:rPr>
              <a:t>h1 </a:t>
            </a:r>
            <a:r>
              <a:rPr lang="en-US" sz="2400" b="1" dirty="0">
                <a:latin typeface="Consolas" panose="020B0609020204030204" pitchFamily="49" charset="0"/>
                <a:ea typeface="Cambria Math" panose="02040503050406030204" pitchFamily="18" charset="0"/>
              </a:rPr>
              <a:t>{</a:t>
            </a:r>
          </a:p>
          <a:p>
            <a:r>
              <a:rPr lang="en-US" sz="2400" dirty="0">
                <a:solidFill>
                  <a:srgbClr val="2D4A7A"/>
                </a:solidFill>
                <a:latin typeface="Consolas" panose="020B0609020204030204" pitchFamily="49" charset="0"/>
                <a:ea typeface="Cambria Math" panose="02040503050406030204" pitchFamily="18" charset="0"/>
              </a:rPr>
              <a:t>     color</a:t>
            </a:r>
            <a:r>
              <a:rPr lang="en-US" sz="2400" b="1" dirty="0">
                <a:latin typeface="Consolas" panose="020B0609020204030204" pitchFamily="49" charset="0"/>
                <a:ea typeface="Cambria Math" panose="02040503050406030204" pitchFamily="18" charset="0"/>
              </a:rPr>
              <a:t>:</a:t>
            </a:r>
            <a:r>
              <a:rPr lang="en-US" sz="2400" dirty="0">
                <a:solidFill>
                  <a:srgbClr val="D4D4D4"/>
                </a:solidFill>
                <a:latin typeface="Consolas" panose="020B0609020204030204" pitchFamily="49" charset="0"/>
                <a:ea typeface="Cambria Math" panose="02040503050406030204" pitchFamily="18" charset="0"/>
              </a:rPr>
              <a:t> </a:t>
            </a:r>
            <a:r>
              <a:rPr lang="en-US" sz="2400" dirty="0">
                <a:solidFill>
                  <a:srgbClr val="EE8033"/>
                </a:solidFill>
                <a:latin typeface="Consolas" panose="020B0609020204030204" pitchFamily="49" charset="0"/>
                <a:ea typeface="Cambria Math" panose="02040503050406030204" pitchFamily="18" charset="0"/>
              </a:rPr>
              <a:t>red</a:t>
            </a:r>
            <a:r>
              <a:rPr lang="en-US" sz="2400" b="1" dirty="0">
                <a:latin typeface="Consolas" panose="020B0609020204030204" pitchFamily="49" charset="0"/>
                <a:ea typeface="Cambria Math" panose="02040503050406030204" pitchFamily="18" charset="0"/>
              </a:rPr>
              <a:t>;</a:t>
            </a:r>
          </a:p>
          <a:p>
            <a:r>
              <a:rPr lang="en-US" sz="2400" b="1" dirty="0">
                <a:latin typeface="Consolas" panose="020B0609020204030204" pitchFamily="49" charset="0"/>
                <a:ea typeface="Cambria Math" panose="02040503050406030204" pitchFamily="18" charset="0"/>
              </a:rPr>
              <a:t>}</a:t>
            </a:r>
          </a:p>
          <a:p>
            <a:br>
              <a:rPr lang="en-US" sz="2400" dirty="0">
                <a:solidFill>
                  <a:srgbClr val="D4D4D4"/>
                </a:solidFill>
                <a:latin typeface="Consolas" panose="020B0609020204030204" pitchFamily="49" charset="0"/>
                <a:ea typeface="Cambria Math" panose="02040503050406030204" pitchFamily="18" charset="0"/>
              </a:rPr>
            </a:br>
            <a:r>
              <a:rPr lang="en-US" sz="2400" dirty="0">
                <a:solidFill>
                  <a:srgbClr val="33CC33"/>
                </a:solidFill>
                <a:latin typeface="Consolas" panose="020B0609020204030204" pitchFamily="49" charset="0"/>
                <a:ea typeface="Cambria Math" panose="02040503050406030204" pitchFamily="18" charset="0"/>
              </a:rPr>
              <a:t>h1 </a:t>
            </a:r>
            <a:r>
              <a:rPr lang="en-US" sz="2400" b="1" dirty="0">
                <a:latin typeface="Consolas" panose="020B0609020204030204" pitchFamily="49" charset="0"/>
                <a:ea typeface="Cambria Math" panose="02040503050406030204" pitchFamily="18" charset="0"/>
              </a:rPr>
              <a:t>{</a:t>
            </a:r>
          </a:p>
          <a:p>
            <a:r>
              <a:rPr lang="en-US" sz="2400" b="1" dirty="0">
                <a:solidFill>
                  <a:srgbClr val="2D4A7A"/>
                </a:solidFill>
                <a:latin typeface="Consolas" panose="020B0609020204030204" pitchFamily="49" charset="0"/>
                <a:ea typeface="Cambria Math" panose="02040503050406030204" pitchFamily="18" charset="0"/>
              </a:rPr>
              <a:t>     </a:t>
            </a:r>
            <a:r>
              <a:rPr lang="en-US" sz="2400" dirty="0">
                <a:solidFill>
                  <a:srgbClr val="2D4A7A"/>
                </a:solidFill>
                <a:latin typeface="Consolas" panose="020B0609020204030204" pitchFamily="49" charset="0"/>
                <a:ea typeface="Cambria Math" panose="02040503050406030204" pitchFamily="18" charset="0"/>
              </a:rPr>
              <a:t>color</a:t>
            </a:r>
            <a:r>
              <a:rPr lang="en-US" sz="2400" b="1" dirty="0">
                <a:latin typeface="Consolas" panose="020B0609020204030204" pitchFamily="49" charset="0"/>
                <a:ea typeface="Cambria Math" panose="02040503050406030204" pitchFamily="18" charset="0"/>
              </a:rPr>
              <a:t>:</a:t>
            </a:r>
            <a:r>
              <a:rPr lang="en-US" sz="2400" dirty="0">
                <a:solidFill>
                  <a:srgbClr val="D4D4D4"/>
                </a:solidFill>
                <a:latin typeface="Consolas" panose="020B0609020204030204" pitchFamily="49" charset="0"/>
                <a:ea typeface="Cambria Math" panose="02040503050406030204" pitchFamily="18" charset="0"/>
              </a:rPr>
              <a:t> </a:t>
            </a:r>
            <a:r>
              <a:rPr lang="en-US" sz="2400" dirty="0">
                <a:solidFill>
                  <a:srgbClr val="EE8033"/>
                </a:solidFill>
                <a:latin typeface="Consolas" panose="020B0609020204030204" pitchFamily="49" charset="0"/>
                <a:ea typeface="Cambria Math" panose="02040503050406030204" pitchFamily="18" charset="0"/>
              </a:rPr>
              <a:t>blue</a:t>
            </a:r>
            <a:r>
              <a:rPr lang="en-US" sz="2400" b="1" dirty="0">
                <a:latin typeface="Consolas" panose="020B0609020204030204" pitchFamily="49" charset="0"/>
                <a:ea typeface="Cambria Math" panose="02040503050406030204" pitchFamily="18" charset="0"/>
              </a:rPr>
              <a:t>;</a:t>
            </a:r>
          </a:p>
          <a:p>
            <a:r>
              <a:rPr lang="en-US" sz="2400" b="1" dirty="0">
                <a:solidFill>
                  <a:srgbClr val="2D4A7A"/>
                </a:solidFill>
                <a:latin typeface="Consolas" panose="020B0609020204030204" pitchFamily="49" charset="0"/>
                <a:ea typeface="Cambria Math" panose="02040503050406030204" pitchFamily="18" charset="0"/>
              </a:rPr>
              <a:t>     </a:t>
            </a:r>
            <a:r>
              <a:rPr lang="en-US" sz="2400" dirty="0">
                <a:solidFill>
                  <a:srgbClr val="2D4A7A"/>
                </a:solidFill>
                <a:latin typeface="Consolas" panose="020B0609020204030204" pitchFamily="49" charset="0"/>
                <a:ea typeface="Cambria Math" panose="02040503050406030204" pitchFamily="18" charset="0"/>
              </a:rPr>
              <a:t>color</a:t>
            </a:r>
            <a:r>
              <a:rPr lang="en-US" sz="2400" b="1" dirty="0">
                <a:latin typeface="Consolas" panose="020B0609020204030204" pitchFamily="49" charset="0"/>
                <a:ea typeface="Cambria Math" panose="02040503050406030204" pitchFamily="18" charset="0"/>
              </a:rPr>
              <a:t>:</a:t>
            </a:r>
            <a:r>
              <a:rPr lang="en-US" sz="2400" dirty="0">
                <a:solidFill>
                  <a:srgbClr val="D4D4D4"/>
                </a:solidFill>
                <a:latin typeface="Consolas" panose="020B0609020204030204" pitchFamily="49" charset="0"/>
                <a:ea typeface="Cambria Math" panose="02040503050406030204" pitchFamily="18" charset="0"/>
              </a:rPr>
              <a:t> </a:t>
            </a:r>
            <a:r>
              <a:rPr lang="en-US" sz="2400" dirty="0">
                <a:solidFill>
                  <a:srgbClr val="EE8033"/>
                </a:solidFill>
                <a:latin typeface="Consolas" panose="020B0609020204030204" pitchFamily="49" charset="0"/>
                <a:ea typeface="Cambria Math" panose="02040503050406030204" pitchFamily="18" charset="0"/>
              </a:rPr>
              <a:t>green</a:t>
            </a:r>
            <a:r>
              <a:rPr lang="en-US" sz="2400" b="1" dirty="0">
                <a:latin typeface="Consolas" panose="020B0609020204030204" pitchFamily="49" charset="0"/>
                <a:ea typeface="Cambria Math" panose="02040503050406030204" pitchFamily="18" charset="0"/>
              </a:rPr>
              <a:t>;</a:t>
            </a:r>
          </a:p>
          <a:p>
            <a:r>
              <a:rPr lang="en-US" sz="2400" b="1" dirty="0">
                <a:latin typeface="Consolas" panose="020B0609020204030204" pitchFamily="49" charset="0"/>
                <a:ea typeface="Cambria Math" panose="02040503050406030204" pitchFamily="18" charset="0"/>
              </a:rPr>
              <a:t>}</a:t>
            </a:r>
            <a:endParaRPr lang="en-US" sz="2400" b="1" dirty="0">
              <a:effectLst/>
              <a:latin typeface="Consolas" panose="020B0609020204030204" pitchFamily="49" charset="0"/>
              <a:ea typeface="Cambria Math" panose="02040503050406030204" pitchFamily="18" charset="0"/>
            </a:endParaRPr>
          </a:p>
        </p:txBody>
      </p:sp>
      <p:sp>
        <p:nvSpPr>
          <p:cNvPr id="8" name="Textfeld 7">
            <a:extLst>
              <a:ext uri="{FF2B5EF4-FFF2-40B4-BE49-F238E27FC236}">
                <a16:creationId xmlns:a16="http://schemas.microsoft.com/office/drawing/2014/main" id="{A5459194-F27B-40B0-B497-103CCB25B953}"/>
              </a:ext>
            </a:extLst>
          </p:cNvPr>
          <p:cNvSpPr txBox="1"/>
          <p:nvPr/>
        </p:nvSpPr>
        <p:spPr>
          <a:xfrm>
            <a:off x="4733363" y="5170727"/>
            <a:ext cx="6875931" cy="830997"/>
          </a:xfrm>
          <a:prstGeom prst="rect">
            <a:avLst/>
          </a:prstGeom>
          <a:noFill/>
        </p:spPr>
        <p:txBody>
          <a:bodyPr wrap="square" rtlCol="0">
            <a:spAutoFit/>
          </a:bodyPr>
          <a:lstStyle/>
          <a:p>
            <a:r>
              <a:rPr lang="de-DE" sz="4800" dirty="0">
                <a:solidFill>
                  <a:srgbClr val="33CC33"/>
                </a:solidFill>
              </a:rPr>
              <a:t>Überschrift: Grün gewinnt!</a:t>
            </a:r>
          </a:p>
        </p:txBody>
      </p:sp>
      <p:sp>
        <p:nvSpPr>
          <p:cNvPr id="10" name="Pfeil: gebogen 9">
            <a:extLst>
              <a:ext uri="{FF2B5EF4-FFF2-40B4-BE49-F238E27FC236}">
                <a16:creationId xmlns:a16="http://schemas.microsoft.com/office/drawing/2014/main" id="{0EBB58D8-28FB-445F-AE22-A0F5F7965AD5}"/>
              </a:ext>
            </a:extLst>
          </p:cNvPr>
          <p:cNvSpPr/>
          <p:nvPr/>
        </p:nvSpPr>
        <p:spPr>
          <a:xfrm rot="5400000">
            <a:off x="4628983" y="3277887"/>
            <a:ext cx="1842581" cy="1943100"/>
          </a:xfrm>
          <a:prstGeom prst="bentArrow">
            <a:avLst>
              <a:gd name="adj1" fmla="val 16972"/>
              <a:gd name="adj2" fmla="val 25000"/>
              <a:gd name="adj3" fmla="val 25000"/>
              <a:gd name="adj4" fmla="val 43750"/>
            </a:avLst>
          </a:prstGeom>
          <a:solidFill>
            <a:srgbClr val="2D4A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6322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2006B-52DC-453D-AFB4-07D24718231E}"/>
              </a:ext>
            </a:extLst>
          </p:cNvPr>
          <p:cNvSpPr>
            <a:spLocks noGrp="1"/>
          </p:cNvSpPr>
          <p:nvPr>
            <p:ph type="title"/>
          </p:nvPr>
        </p:nvSpPr>
        <p:spPr/>
        <p:txBody>
          <a:bodyPr/>
          <a:lstStyle/>
          <a:p>
            <a:r>
              <a:rPr lang="de-DE" dirty="0"/>
              <a:t>CSS SPECIFICITY</a:t>
            </a:r>
          </a:p>
        </p:txBody>
      </p:sp>
      <p:sp>
        <p:nvSpPr>
          <p:cNvPr id="3" name="Textplatzhalter 2">
            <a:extLst>
              <a:ext uri="{FF2B5EF4-FFF2-40B4-BE49-F238E27FC236}">
                <a16:creationId xmlns:a16="http://schemas.microsoft.com/office/drawing/2014/main" id="{54A8F94F-7548-4368-88FB-D1482A9DB09E}"/>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8166378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5BBF46-FAD8-4292-B468-1E55A186161C}"/>
              </a:ext>
            </a:extLst>
          </p:cNvPr>
          <p:cNvSpPr>
            <a:spLocks noGrp="1"/>
          </p:cNvSpPr>
          <p:nvPr>
            <p:ph type="title"/>
          </p:nvPr>
        </p:nvSpPr>
        <p:spPr/>
        <p:txBody>
          <a:bodyPr/>
          <a:lstStyle/>
          <a:p>
            <a:r>
              <a:rPr lang="de-DE" dirty="0"/>
              <a:t>Spezifität (</a:t>
            </a:r>
            <a:r>
              <a:rPr lang="de-DE" i="1" dirty="0"/>
              <a:t>specificity</a:t>
            </a:r>
            <a:r>
              <a:rPr lang="de-DE" dirty="0"/>
              <a:t>)</a:t>
            </a:r>
          </a:p>
        </p:txBody>
      </p:sp>
      <p:sp>
        <p:nvSpPr>
          <p:cNvPr id="3" name="Inhaltsplatzhalter 2">
            <a:extLst>
              <a:ext uri="{FF2B5EF4-FFF2-40B4-BE49-F238E27FC236}">
                <a16:creationId xmlns:a16="http://schemas.microsoft.com/office/drawing/2014/main" id="{F1E3FCFF-21DD-4146-B205-8B93D2E959BE}"/>
              </a:ext>
            </a:extLst>
          </p:cNvPr>
          <p:cNvSpPr>
            <a:spLocks noGrp="1"/>
          </p:cNvSpPr>
          <p:nvPr>
            <p:ph idx="1"/>
          </p:nvPr>
        </p:nvSpPr>
        <p:spPr>
          <a:xfrm>
            <a:off x="838200" y="2052447"/>
            <a:ext cx="3195918" cy="3916269"/>
          </a:xfrm>
        </p:spPr>
        <p:txBody>
          <a:bodyPr tIns="288000"/>
          <a:lstStyle/>
          <a:p>
            <a:pPr marL="514350" indent="-514350">
              <a:lnSpc>
                <a:spcPct val="150000"/>
              </a:lnSpc>
              <a:buFont typeface="+mj-lt"/>
              <a:buAutoNum type="arabicPeriod"/>
            </a:pPr>
            <a:r>
              <a:rPr lang="de-DE" dirty="0"/>
              <a:t>style = "..."</a:t>
            </a:r>
          </a:p>
          <a:p>
            <a:pPr marL="514350" indent="-514350">
              <a:lnSpc>
                <a:spcPct val="150000"/>
              </a:lnSpc>
              <a:buFont typeface="+mj-lt"/>
              <a:buAutoNum type="arabicPeriod"/>
            </a:pPr>
            <a:r>
              <a:rPr lang="de-DE" dirty="0"/>
              <a:t>#ID</a:t>
            </a:r>
          </a:p>
          <a:p>
            <a:pPr marL="514350" indent="-514350">
              <a:lnSpc>
                <a:spcPct val="150000"/>
              </a:lnSpc>
              <a:buFont typeface="+mj-lt"/>
              <a:buAutoNum type="arabicPeriod"/>
            </a:pPr>
            <a:r>
              <a:rPr lang="de-DE" dirty="0"/>
              <a:t>.class</a:t>
            </a:r>
          </a:p>
          <a:p>
            <a:pPr marL="514350" indent="-514350">
              <a:lnSpc>
                <a:spcPct val="150000"/>
              </a:lnSpc>
              <a:buFont typeface="+mj-lt"/>
              <a:buAutoNum type="arabicPeriod"/>
            </a:pPr>
            <a:r>
              <a:rPr lang="de-DE" dirty="0"/>
              <a:t>p (Typselektor)</a:t>
            </a:r>
          </a:p>
        </p:txBody>
      </p:sp>
      <p:sp>
        <p:nvSpPr>
          <p:cNvPr id="4" name="Foliennummernplatzhalter 3">
            <a:extLst>
              <a:ext uri="{FF2B5EF4-FFF2-40B4-BE49-F238E27FC236}">
                <a16:creationId xmlns:a16="http://schemas.microsoft.com/office/drawing/2014/main" id="{4CF6BE74-488B-4030-9E2D-9C5D6A87C083}"/>
              </a:ext>
            </a:extLst>
          </p:cNvPr>
          <p:cNvSpPr>
            <a:spLocks noGrp="1"/>
          </p:cNvSpPr>
          <p:nvPr>
            <p:ph type="sldNum" sz="quarter" idx="12"/>
          </p:nvPr>
        </p:nvSpPr>
        <p:spPr/>
        <p:txBody>
          <a:bodyPr/>
          <a:lstStyle/>
          <a:p>
            <a:fld id="{62F8B784-6BE8-4121-A5DD-184BF916DF1B}" type="slidenum">
              <a:rPr lang="de-DE" smtClean="0"/>
              <a:t>85</a:t>
            </a:fld>
            <a:endParaRPr lang="de-DE" dirty="0"/>
          </a:p>
        </p:txBody>
      </p:sp>
      <p:sp>
        <p:nvSpPr>
          <p:cNvPr id="5" name="Pfeil: nach unten 4">
            <a:extLst>
              <a:ext uri="{FF2B5EF4-FFF2-40B4-BE49-F238E27FC236}">
                <a16:creationId xmlns:a16="http://schemas.microsoft.com/office/drawing/2014/main" id="{6E42FAB6-FC22-473A-BE54-04BD003F26CE}"/>
              </a:ext>
            </a:extLst>
          </p:cNvPr>
          <p:cNvSpPr/>
          <p:nvPr/>
        </p:nvSpPr>
        <p:spPr>
          <a:xfrm>
            <a:off x="6536292" y="1975450"/>
            <a:ext cx="2893670" cy="3993266"/>
          </a:xfrm>
          <a:prstGeom prst="downArrow">
            <a:avLst/>
          </a:prstGeom>
          <a:gradFill>
            <a:gsLst>
              <a:gs pos="0">
                <a:srgbClr val="EE8033"/>
              </a:gs>
              <a:gs pos="35000">
                <a:srgbClr val="F3A36D"/>
              </a:gs>
              <a:gs pos="74000">
                <a:srgbClr val="FBDDC9"/>
              </a:gs>
              <a:gs pos="100000">
                <a:srgbClr val="FEF1E8"/>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C2F988A1-439A-4089-B1F1-771585E548FD}"/>
              </a:ext>
            </a:extLst>
          </p:cNvPr>
          <p:cNvSpPr txBox="1"/>
          <p:nvPr/>
        </p:nvSpPr>
        <p:spPr>
          <a:xfrm>
            <a:off x="6715699" y="1460999"/>
            <a:ext cx="2534856" cy="4295920"/>
          </a:xfrm>
          <a:prstGeom prst="rect">
            <a:avLst/>
          </a:prstGeom>
          <a:noFill/>
        </p:spPr>
        <p:txBody>
          <a:bodyPr wrap="square" rtlCol="0" anchor="ctr">
            <a:spAutoFit/>
          </a:bodyPr>
          <a:lstStyle/>
          <a:p>
            <a:pPr algn="ctr">
              <a:lnSpc>
                <a:spcPct val="300000"/>
              </a:lnSpc>
            </a:pPr>
            <a:r>
              <a:rPr lang="de-DE" sz="2800" b="1" dirty="0"/>
              <a:t>höchste</a:t>
            </a:r>
          </a:p>
          <a:p>
            <a:pPr algn="ctr">
              <a:lnSpc>
                <a:spcPct val="300000"/>
              </a:lnSpc>
            </a:pPr>
            <a:r>
              <a:rPr lang="de-DE" sz="4000" dirty="0"/>
              <a:t>Priorität</a:t>
            </a:r>
          </a:p>
          <a:p>
            <a:pPr algn="ctr">
              <a:lnSpc>
                <a:spcPct val="300000"/>
              </a:lnSpc>
            </a:pPr>
            <a:r>
              <a:rPr lang="de-DE" sz="2400" dirty="0"/>
              <a:t>niedrigste</a:t>
            </a:r>
          </a:p>
        </p:txBody>
      </p:sp>
    </p:spTree>
    <p:extLst>
      <p:ext uri="{BB962C8B-B14F-4D97-AF65-F5344CB8AC3E}">
        <p14:creationId xmlns:p14="http://schemas.microsoft.com/office/powerpoint/2010/main" val="21995315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9C3A95-E031-4C1E-9602-1AD70450866C}"/>
              </a:ext>
            </a:extLst>
          </p:cNvPr>
          <p:cNvSpPr>
            <a:spLocks noGrp="1"/>
          </p:cNvSpPr>
          <p:nvPr>
            <p:ph type="title"/>
          </p:nvPr>
        </p:nvSpPr>
        <p:spPr/>
        <p:txBody>
          <a:bodyPr/>
          <a:lstStyle/>
          <a:p>
            <a:r>
              <a:rPr lang="de-DE" dirty="0"/>
              <a:t>Blogeintrag</a:t>
            </a:r>
          </a:p>
        </p:txBody>
      </p:sp>
      <p:sp>
        <p:nvSpPr>
          <p:cNvPr id="3" name="Inhaltsplatzhalter 2">
            <a:extLst>
              <a:ext uri="{FF2B5EF4-FFF2-40B4-BE49-F238E27FC236}">
                <a16:creationId xmlns:a16="http://schemas.microsoft.com/office/drawing/2014/main" id="{543CC51A-DC95-4DA4-B3DC-487CFC3A7D4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749102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DCF5E-2AA0-4535-A1FA-0B47FA1DF04E}"/>
              </a:ext>
            </a:extLst>
          </p:cNvPr>
          <p:cNvSpPr>
            <a:spLocks noGrp="1"/>
          </p:cNvSpPr>
          <p:nvPr>
            <p:ph type="title"/>
          </p:nvPr>
        </p:nvSpPr>
        <p:spPr/>
        <p:txBody>
          <a:bodyPr/>
          <a:lstStyle/>
          <a:p>
            <a:r>
              <a:rPr lang="de-DE" dirty="0" err="1"/>
              <a:t>Specificity</a:t>
            </a:r>
            <a:r>
              <a:rPr lang="de-DE" dirty="0"/>
              <a:t> - Praxis</a:t>
            </a:r>
          </a:p>
        </p:txBody>
      </p:sp>
      <p:sp>
        <p:nvSpPr>
          <p:cNvPr id="3" name="Inhaltsplatzhalter 2">
            <a:extLst>
              <a:ext uri="{FF2B5EF4-FFF2-40B4-BE49-F238E27FC236}">
                <a16:creationId xmlns:a16="http://schemas.microsoft.com/office/drawing/2014/main" id="{60BC20A2-A048-49F3-B892-1409ACB2C3C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6997533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E747EF-1FFA-414E-9470-A05465EFE66E}"/>
              </a:ext>
            </a:extLst>
          </p:cNvPr>
          <p:cNvSpPr>
            <a:spLocks noGrp="1"/>
          </p:cNvSpPr>
          <p:nvPr>
            <p:ph type="title"/>
          </p:nvPr>
        </p:nvSpPr>
        <p:spPr/>
        <p:txBody>
          <a:bodyPr/>
          <a:lstStyle/>
          <a:p>
            <a:r>
              <a:rPr lang="de-DE" dirty="0"/>
              <a:t>CSS VENDOR PROPERTIES</a:t>
            </a:r>
          </a:p>
        </p:txBody>
      </p:sp>
      <p:sp>
        <p:nvSpPr>
          <p:cNvPr id="3" name="Textplatzhalter 2">
            <a:extLst>
              <a:ext uri="{FF2B5EF4-FFF2-40B4-BE49-F238E27FC236}">
                <a16:creationId xmlns:a16="http://schemas.microsoft.com/office/drawing/2014/main" id="{34C46C86-888F-4034-A9EE-747CF2645778}"/>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4042471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CSS3:</a:t>
            </a:r>
            <a:r>
              <a:rPr dirty="0"/>
              <a:t> </a:t>
            </a:r>
            <a:r>
              <a:rPr spc="-30" dirty="0"/>
              <a:t>Vendor-Präfixe</a:t>
            </a:r>
          </a:p>
        </p:txBody>
      </p:sp>
      <p:sp>
        <p:nvSpPr>
          <p:cNvPr id="5" name="Inhaltsplatzhalter 4"/>
          <p:cNvSpPr>
            <a:spLocks noGrp="1"/>
          </p:cNvSpPr>
          <p:nvPr>
            <p:ph idx="1"/>
          </p:nvPr>
        </p:nvSpPr>
        <p:spPr/>
        <p:txBody>
          <a:bodyPr/>
          <a:lstStyle/>
          <a:p>
            <a:pPr marL="0" indent="0">
              <a:buNone/>
            </a:pPr>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89</a:t>
            </a:fld>
            <a:endParaRPr dirty="0"/>
          </a:p>
        </p:txBody>
      </p:sp>
      <p:graphicFrame>
        <p:nvGraphicFramePr>
          <p:cNvPr id="3" name="object 3"/>
          <p:cNvGraphicFramePr>
            <a:graphicFrameLocks noGrp="1"/>
          </p:cNvGraphicFramePr>
          <p:nvPr>
            <p:extLst/>
          </p:nvPr>
        </p:nvGraphicFramePr>
        <p:xfrm>
          <a:off x="838200" y="2116570"/>
          <a:ext cx="8138160" cy="2060576"/>
        </p:xfrm>
        <a:graphic>
          <a:graphicData uri="http://schemas.openxmlformats.org/drawingml/2006/table">
            <a:tbl>
              <a:tblPr firstRow="1" bandRow="1">
                <a:tableStyleId>{21E4AEA4-8DFA-4A89-87EB-49C32662AFE0}</a:tableStyleId>
              </a:tblPr>
              <a:tblGrid>
                <a:gridCol w="2435365">
                  <a:extLst>
                    <a:ext uri="{9D8B030D-6E8A-4147-A177-3AD203B41FA5}">
                      <a16:colId xmlns:a16="http://schemas.microsoft.com/office/drawing/2014/main" val="20000"/>
                    </a:ext>
                  </a:extLst>
                </a:gridCol>
                <a:gridCol w="5702795">
                  <a:extLst>
                    <a:ext uri="{9D8B030D-6E8A-4147-A177-3AD203B41FA5}">
                      <a16:colId xmlns:a16="http://schemas.microsoft.com/office/drawing/2014/main" val="20001"/>
                    </a:ext>
                  </a:extLst>
                </a:gridCol>
              </a:tblGrid>
              <a:tr h="412115">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dirty="0"/>
                        <a:t>Beispiel</a:t>
                      </a:r>
                      <a:endParaRPr sz="1800" dirty="0">
                        <a:latin typeface="Calibri"/>
                        <a:cs typeface="Calibri"/>
                      </a:endParaRPr>
                    </a:p>
                  </a:txBody>
                  <a:tcPr marL="0" marR="0" marT="0" marB="0"/>
                </a:tc>
                <a:extLst>
                  <a:ext uri="{0D108BD9-81ED-4DB2-BD59-A6C34878D82A}">
                    <a16:rowId xmlns:a16="http://schemas.microsoft.com/office/drawing/2014/main" val="10000"/>
                  </a:ext>
                </a:extLst>
              </a:tr>
              <a:tr h="412115">
                <a:tc>
                  <a:txBody>
                    <a:bodyPr/>
                    <a:lstStyle/>
                    <a:p>
                      <a:pPr marL="85090">
                        <a:lnSpc>
                          <a:spcPct val="100000"/>
                        </a:lnSpc>
                        <a:spcBef>
                          <a:spcPts val="90"/>
                        </a:spcBef>
                      </a:pPr>
                      <a:r>
                        <a:rPr sz="1800" dirty="0"/>
                        <a:t>-ms-</a:t>
                      </a:r>
                      <a:endParaRPr sz="1800" dirty="0">
                        <a:latin typeface="Calibri"/>
                        <a:cs typeface="Calibri"/>
                      </a:endParaRPr>
                    </a:p>
                  </a:txBody>
                  <a:tcPr marL="0" marR="0" marT="0" marB="0"/>
                </a:tc>
                <a:tc>
                  <a:txBody>
                    <a:bodyPr/>
                    <a:lstStyle/>
                    <a:p>
                      <a:pPr marL="85090">
                        <a:lnSpc>
                          <a:spcPct val="100000"/>
                        </a:lnSpc>
                        <a:spcBef>
                          <a:spcPts val="90"/>
                        </a:spcBef>
                      </a:pPr>
                      <a:r>
                        <a:rPr sz="1800" spc="-10" dirty="0"/>
                        <a:t>Internet</a:t>
                      </a:r>
                      <a:r>
                        <a:rPr sz="1800" spc="-50" dirty="0"/>
                        <a:t> </a:t>
                      </a:r>
                      <a:r>
                        <a:rPr sz="1800" spc="-10" dirty="0"/>
                        <a:t>Explorer</a:t>
                      </a:r>
                      <a:r>
                        <a:rPr lang="de-DE" sz="1800" spc="-10" dirty="0"/>
                        <a:t> &amp; Edge</a:t>
                      </a:r>
                      <a:endParaRPr sz="1800" dirty="0">
                        <a:latin typeface="Calibri"/>
                        <a:cs typeface="Calibri"/>
                      </a:endParaRPr>
                    </a:p>
                  </a:txBody>
                  <a:tcPr marL="0" marR="0" marT="0" marB="0"/>
                </a:tc>
                <a:extLst>
                  <a:ext uri="{0D108BD9-81ED-4DB2-BD59-A6C34878D82A}">
                    <a16:rowId xmlns:a16="http://schemas.microsoft.com/office/drawing/2014/main" val="10001"/>
                  </a:ext>
                </a:extLst>
              </a:tr>
              <a:tr h="412115">
                <a:tc>
                  <a:txBody>
                    <a:bodyPr/>
                    <a:lstStyle/>
                    <a:p>
                      <a:pPr marL="85090">
                        <a:lnSpc>
                          <a:spcPct val="100000"/>
                        </a:lnSpc>
                        <a:spcBef>
                          <a:spcPts val="190"/>
                        </a:spcBef>
                      </a:pPr>
                      <a:r>
                        <a:rPr sz="1800" spc="-5" dirty="0"/>
                        <a:t>-moz-</a:t>
                      </a:r>
                      <a:endParaRPr sz="1800" dirty="0">
                        <a:latin typeface="Calibri"/>
                        <a:cs typeface="Calibri"/>
                      </a:endParaRPr>
                    </a:p>
                  </a:txBody>
                  <a:tcPr marL="0" marR="0" marT="0" marB="0"/>
                </a:tc>
                <a:tc>
                  <a:txBody>
                    <a:bodyPr/>
                    <a:lstStyle/>
                    <a:p>
                      <a:pPr marL="85090">
                        <a:lnSpc>
                          <a:spcPct val="100000"/>
                        </a:lnSpc>
                        <a:spcBef>
                          <a:spcPts val="190"/>
                        </a:spcBef>
                      </a:pPr>
                      <a:r>
                        <a:rPr sz="1800" spc="-20" dirty="0"/>
                        <a:t>Firefox</a:t>
                      </a:r>
                      <a:endParaRPr sz="1800" dirty="0">
                        <a:latin typeface="Calibri"/>
                        <a:cs typeface="Calibri"/>
                      </a:endParaRPr>
                    </a:p>
                  </a:txBody>
                  <a:tcPr marL="0" marR="0" marT="0" marB="0"/>
                </a:tc>
                <a:extLst>
                  <a:ext uri="{0D108BD9-81ED-4DB2-BD59-A6C34878D82A}">
                    <a16:rowId xmlns:a16="http://schemas.microsoft.com/office/drawing/2014/main" val="10002"/>
                  </a:ext>
                </a:extLst>
              </a:tr>
              <a:tr h="412116">
                <a:tc>
                  <a:txBody>
                    <a:bodyPr/>
                    <a:lstStyle/>
                    <a:p>
                      <a:pPr marL="85090">
                        <a:lnSpc>
                          <a:spcPct val="100000"/>
                        </a:lnSpc>
                        <a:spcBef>
                          <a:spcPts val="195"/>
                        </a:spcBef>
                      </a:pPr>
                      <a:r>
                        <a:rPr sz="1800" spc="-5" dirty="0"/>
                        <a:t>-o-</a:t>
                      </a:r>
                      <a:endParaRPr sz="1800" dirty="0">
                        <a:latin typeface="Calibri"/>
                        <a:cs typeface="Calibri"/>
                      </a:endParaRPr>
                    </a:p>
                  </a:txBody>
                  <a:tcPr marL="0" marR="0" marT="0" marB="0"/>
                </a:tc>
                <a:tc>
                  <a:txBody>
                    <a:bodyPr/>
                    <a:lstStyle/>
                    <a:p>
                      <a:pPr marL="85090">
                        <a:lnSpc>
                          <a:spcPct val="100000"/>
                        </a:lnSpc>
                        <a:spcBef>
                          <a:spcPts val="195"/>
                        </a:spcBef>
                      </a:pPr>
                      <a:r>
                        <a:rPr sz="1800" spc="-15" dirty="0"/>
                        <a:t>Opera</a:t>
                      </a:r>
                      <a:endParaRPr sz="1800" dirty="0">
                        <a:latin typeface="Calibri"/>
                        <a:cs typeface="Calibri"/>
                      </a:endParaRPr>
                    </a:p>
                  </a:txBody>
                  <a:tcPr marL="0" marR="0" marT="0" marB="0"/>
                </a:tc>
                <a:extLst>
                  <a:ext uri="{0D108BD9-81ED-4DB2-BD59-A6C34878D82A}">
                    <a16:rowId xmlns:a16="http://schemas.microsoft.com/office/drawing/2014/main" val="10003"/>
                  </a:ext>
                </a:extLst>
              </a:tr>
              <a:tr h="412115">
                <a:tc>
                  <a:txBody>
                    <a:bodyPr/>
                    <a:lstStyle/>
                    <a:p>
                      <a:pPr marL="85090">
                        <a:lnSpc>
                          <a:spcPct val="100000"/>
                        </a:lnSpc>
                        <a:spcBef>
                          <a:spcPts val="195"/>
                        </a:spcBef>
                      </a:pPr>
                      <a:r>
                        <a:rPr sz="1800" spc="-5" dirty="0"/>
                        <a:t>-webkit-</a:t>
                      </a:r>
                      <a:endParaRPr sz="1800" dirty="0">
                        <a:latin typeface="Calibri"/>
                        <a:cs typeface="Calibri"/>
                      </a:endParaRPr>
                    </a:p>
                  </a:txBody>
                  <a:tcPr marL="0" marR="0" marT="0" marB="0"/>
                </a:tc>
                <a:tc>
                  <a:txBody>
                    <a:bodyPr/>
                    <a:lstStyle/>
                    <a:p>
                      <a:pPr marL="85090">
                        <a:lnSpc>
                          <a:spcPct val="100000"/>
                        </a:lnSpc>
                        <a:spcBef>
                          <a:spcPts val="195"/>
                        </a:spcBef>
                      </a:pPr>
                      <a:r>
                        <a:rPr sz="1800" spc="-10" dirty="0"/>
                        <a:t>Chrome,</a:t>
                      </a:r>
                      <a:r>
                        <a:rPr sz="1800" spc="-55" dirty="0"/>
                        <a:t> </a:t>
                      </a:r>
                      <a:r>
                        <a:rPr sz="1800" spc="-10" dirty="0"/>
                        <a:t>Safari</a:t>
                      </a:r>
                      <a:r>
                        <a:rPr lang="de-DE" sz="1800" spc="-10" dirty="0"/>
                        <a:t> </a:t>
                      </a:r>
                      <a:endParaRPr sz="1800" dirty="0">
                        <a:latin typeface="Calibri"/>
                        <a:cs typeface="Calibri"/>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582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810DC0-8829-405A-A977-5C46AC52A994}"/>
              </a:ext>
            </a:extLst>
          </p:cNvPr>
          <p:cNvSpPr>
            <a:spLocks noGrp="1"/>
          </p:cNvSpPr>
          <p:nvPr>
            <p:ph type="title"/>
          </p:nvPr>
        </p:nvSpPr>
        <p:spPr/>
        <p:txBody>
          <a:bodyPr/>
          <a:lstStyle/>
          <a:p>
            <a:r>
              <a:rPr lang="de-DE" dirty="0"/>
              <a:t>CSS INJECTION</a:t>
            </a:r>
          </a:p>
        </p:txBody>
      </p:sp>
      <p:sp>
        <p:nvSpPr>
          <p:cNvPr id="4" name="Textplatzhalter 3">
            <a:extLst>
              <a:ext uri="{FF2B5EF4-FFF2-40B4-BE49-F238E27FC236}">
                <a16:creationId xmlns:a16="http://schemas.microsoft.com/office/drawing/2014/main" id="{4A18C3A0-3401-4B41-9C19-B47CA88410C1}"/>
              </a:ext>
            </a:extLst>
          </p:cNvPr>
          <p:cNvSpPr>
            <a:spLocks noGrp="1"/>
          </p:cNvSpPr>
          <p:nvPr>
            <p:ph type="body" idx="1"/>
          </p:nvPr>
        </p:nvSpPr>
        <p:spPr/>
        <p:txBody>
          <a:bodyPr/>
          <a:lstStyle/>
          <a:p>
            <a:r>
              <a:rPr lang="de-DE" dirty="0"/>
              <a:t>CSS EINBINDEN</a:t>
            </a:r>
          </a:p>
        </p:txBody>
      </p:sp>
    </p:spTree>
    <p:extLst>
      <p:ext uri="{BB962C8B-B14F-4D97-AF65-F5344CB8AC3E}">
        <p14:creationId xmlns:p14="http://schemas.microsoft.com/office/powerpoint/2010/main" val="28907974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50BF7B-3745-43EB-BB66-A13AD3D789DC}"/>
              </a:ext>
            </a:extLst>
          </p:cNvPr>
          <p:cNvSpPr>
            <a:spLocks noGrp="1"/>
          </p:cNvSpPr>
          <p:nvPr>
            <p:ph type="title"/>
          </p:nvPr>
        </p:nvSpPr>
        <p:spPr/>
        <p:txBody>
          <a:bodyPr/>
          <a:lstStyle/>
          <a:p>
            <a:r>
              <a:rPr lang="de-DE" dirty="0"/>
              <a:t>Vendor Demonstration</a:t>
            </a:r>
          </a:p>
        </p:txBody>
      </p:sp>
      <p:sp>
        <p:nvSpPr>
          <p:cNvPr id="3" name="Inhaltsplatzhalter 2">
            <a:extLst>
              <a:ext uri="{FF2B5EF4-FFF2-40B4-BE49-F238E27FC236}">
                <a16:creationId xmlns:a16="http://schemas.microsoft.com/office/drawing/2014/main" id="{53E09745-6772-421E-804D-D0382C2C6FF9}"/>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6925994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5A0A2E-7B0B-4933-BDA4-F9A035818140}"/>
              </a:ext>
            </a:extLst>
          </p:cNvPr>
          <p:cNvSpPr>
            <a:spLocks noGrp="1"/>
          </p:cNvSpPr>
          <p:nvPr>
            <p:ph type="title"/>
          </p:nvPr>
        </p:nvSpPr>
        <p:spPr/>
        <p:txBody>
          <a:bodyPr/>
          <a:lstStyle/>
          <a:p>
            <a:r>
              <a:rPr lang="de-DE" dirty="0"/>
              <a:t>CSS TRANSFORM</a:t>
            </a:r>
          </a:p>
        </p:txBody>
      </p:sp>
      <p:sp>
        <p:nvSpPr>
          <p:cNvPr id="3" name="Textplatzhalter 2">
            <a:extLst>
              <a:ext uri="{FF2B5EF4-FFF2-40B4-BE49-F238E27FC236}">
                <a16:creationId xmlns:a16="http://schemas.microsoft.com/office/drawing/2014/main" id="{28B04625-1F25-4DD0-904E-40E524C866E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7652701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6D2E53-1474-422D-BBF0-298260D89F15}"/>
              </a:ext>
            </a:extLst>
          </p:cNvPr>
          <p:cNvSpPr>
            <a:spLocks noGrp="1"/>
          </p:cNvSpPr>
          <p:nvPr>
            <p:ph type="title"/>
          </p:nvPr>
        </p:nvSpPr>
        <p:spPr/>
        <p:txBody>
          <a:bodyPr/>
          <a:lstStyle/>
          <a:p>
            <a:r>
              <a:rPr lang="de-DE" dirty="0"/>
              <a:t>CSS </a:t>
            </a:r>
            <a:r>
              <a:rPr lang="de-DE" dirty="0" err="1"/>
              <a:t>transform</a:t>
            </a:r>
            <a:endParaRPr lang="de-DE" dirty="0"/>
          </a:p>
        </p:txBody>
      </p:sp>
      <p:sp>
        <p:nvSpPr>
          <p:cNvPr id="3" name="Inhaltsplatzhalter 2">
            <a:extLst>
              <a:ext uri="{FF2B5EF4-FFF2-40B4-BE49-F238E27FC236}">
                <a16:creationId xmlns:a16="http://schemas.microsoft.com/office/drawing/2014/main" id="{173F1DB2-6B00-4B55-ADDE-A373A9ED3A75}"/>
              </a:ext>
            </a:extLst>
          </p:cNvPr>
          <p:cNvSpPr>
            <a:spLocks noGrp="1"/>
          </p:cNvSpPr>
          <p:nvPr>
            <p:ph idx="1"/>
          </p:nvPr>
        </p:nvSpPr>
        <p:spPr/>
        <p:txBody>
          <a:bodyPr>
            <a:normAutofit/>
          </a:bodyPr>
          <a:lstStyle/>
          <a:p>
            <a:r>
              <a:rPr lang="de-DE" dirty="0"/>
              <a:t>2D</a:t>
            </a:r>
          </a:p>
          <a:p>
            <a:pPr lvl="1"/>
            <a:r>
              <a:rPr lang="de-DE" dirty="0" err="1"/>
              <a:t>rotate</a:t>
            </a:r>
            <a:r>
              <a:rPr lang="de-DE" dirty="0"/>
              <a:t>(</a:t>
            </a:r>
            <a:r>
              <a:rPr lang="de-DE" dirty="0" err="1"/>
              <a:t>deg</a:t>
            </a:r>
            <a:r>
              <a:rPr lang="de-DE" dirty="0"/>
              <a:t>)</a:t>
            </a:r>
          </a:p>
          <a:p>
            <a:pPr lvl="1"/>
            <a:r>
              <a:rPr lang="de-DE" dirty="0" err="1"/>
              <a:t>translate</a:t>
            </a:r>
            <a:r>
              <a:rPr lang="de-DE" dirty="0"/>
              <a:t>(x, y), </a:t>
            </a:r>
            <a:r>
              <a:rPr lang="de-DE" dirty="0" err="1"/>
              <a:t>translateX</a:t>
            </a:r>
            <a:r>
              <a:rPr lang="de-DE" dirty="0"/>
              <a:t>(n), </a:t>
            </a:r>
            <a:r>
              <a:rPr lang="de-DE" dirty="0" err="1"/>
              <a:t>translateY</a:t>
            </a:r>
            <a:r>
              <a:rPr lang="de-DE" dirty="0"/>
              <a:t>(n)</a:t>
            </a:r>
          </a:p>
          <a:p>
            <a:pPr lvl="1"/>
            <a:r>
              <a:rPr lang="de-DE" dirty="0" err="1"/>
              <a:t>scale</a:t>
            </a:r>
            <a:r>
              <a:rPr lang="de-DE" dirty="0"/>
              <a:t>(x, y), </a:t>
            </a:r>
            <a:r>
              <a:rPr lang="de-DE" dirty="0" err="1"/>
              <a:t>scaleX</a:t>
            </a:r>
            <a:r>
              <a:rPr lang="de-DE" dirty="0"/>
              <a:t>(n), </a:t>
            </a:r>
            <a:r>
              <a:rPr lang="de-DE" dirty="0" err="1"/>
              <a:t>scaleY</a:t>
            </a:r>
            <a:r>
              <a:rPr lang="de-DE" dirty="0"/>
              <a:t>(n)</a:t>
            </a:r>
          </a:p>
          <a:p>
            <a:pPr lvl="1"/>
            <a:r>
              <a:rPr lang="de-DE" dirty="0" err="1"/>
              <a:t>skew</a:t>
            </a:r>
            <a:r>
              <a:rPr lang="de-DE" dirty="0"/>
              <a:t>(</a:t>
            </a:r>
            <a:r>
              <a:rPr lang="de-DE" dirty="0" err="1"/>
              <a:t>xdeg</a:t>
            </a:r>
            <a:r>
              <a:rPr lang="de-DE" dirty="0"/>
              <a:t>, </a:t>
            </a:r>
            <a:r>
              <a:rPr lang="de-DE" dirty="0" err="1"/>
              <a:t>ydeg</a:t>
            </a:r>
            <a:r>
              <a:rPr lang="de-DE" dirty="0"/>
              <a:t>), </a:t>
            </a:r>
            <a:r>
              <a:rPr lang="de-DE" dirty="0" err="1"/>
              <a:t>skewX</a:t>
            </a:r>
            <a:r>
              <a:rPr lang="de-DE" dirty="0"/>
              <a:t>(</a:t>
            </a:r>
            <a:r>
              <a:rPr lang="de-DE" dirty="0" err="1"/>
              <a:t>deg</a:t>
            </a:r>
            <a:r>
              <a:rPr lang="de-DE" dirty="0"/>
              <a:t>), </a:t>
            </a:r>
            <a:r>
              <a:rPr lang="de-DE" dirty="0" err="1"/>
              <a:t>skewY</a:t>
            </a:r>
            <a:r>
              <a:rPr lang="de-DE" dirty="0"/>
              <a:t>(</a:t>
            </a:r>
            <a:r>
              <a:rPr lang="de-DE" dirty="0" err="1"/>
              <a:t>deg</a:t>
            </a:r>
            <a:r>
              <a:rPr lang="de-DE" dirty="0"/>
              <a:t>)</a:t>
            </a:r>
          </a:p>
          <a:p>
            <a:pPr lvl="1"/>
            <a:r>
              <a:rPr lang="de-DE" dirty="0" err="1"/>
              <a:t>matrix</a:t>
            </a:r>
            <a:r>
              <a:rPr lang="de-DE" dirty="0"/>
              <a:t>(n, n, n, n, n, n)</a:t>
            </a:r>
          </a:p>
          <a:p>
            <a:endParaRPr lang="de-DE" dirty="0"/>
          </a:p>
        </p:txBody>
      </p:sp>
    </p:spTree>
    <p:extLst>
      <p:ext uri="{BB962C8B-B14F-4D97-AF65-F5344CB8AC3E}">
        <p14:creationId xmlns:p14="http://schemas.microsoft.com/office/powerpoint/2010/main" val="28900884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285845-49FE-4A22-936A-5DAA15311F91}"/>
              </a:ext>
            </a:extLst>
          </p:cNvPr>
          <p:cNvSpPr>
            <a:spLocks noGrp="1"/>
          </p:cNvSpPr>
          <p:nvPr>
            <p:ph type="title"/>
          </p:nvPr>
        </p:nvSpPr>
        <p:spPr/>
        <p:txBody>
          <a:bodyPr/>
          <a:lstStyle/>
          <a:p>
            <a:r>
              <a:rPr lang="de-DE" dirty="0"/>
              <a:t>CSS </a:t>
            </a:r>
            <a:r>
              <a:rPr lang="de-DE" dirty="0" err="1"/>
              <a:t>transform</a:t>
            </a:r>
            <a:endParaRPr lang="de-DE" dirty="0"/>
          </a:p>
        </p:txBody>
      </p:sp>
      <p:sp>
        <p:nvSpPr>
          <p:cNvPr id="3" name="Inhaltsplatzhalter 2">
            <a:extLst>
              <a:ext uri="{FF2B5EF4-FFF2-40B4-BE49-F238E27FC236}">
                <a16:creationId xmlns:a16="http://schemas.microsoft.com/office/drawing/2014/main" id="{C5D77CFA-698D-4EE9-9BD9-1A6B10D91262}"/>
              </a:ext>
            </a:extLst>
          </p:cNvPr>
          <p:cNvSpPr>
            <a:spLocks noGrp="1"/>
          </p:cNvSpPr>
          <p:nvPr>
            <p:ph idx="1"/>
          </p:nvPr>
        </p:nvSpPr>
        <p:spPr/>
        <p:txBody>
          <a:bodyPr/>
          <a:lstStyle/>
          <a:p>
            <a:r>
              <a:rPr lang="de-DE" dirty="0"/>
              <a:t>Vorlage </a:t>
            </a:r>
            <a:r>
              <a:rPr lang="de-DE" dirty="0" err="1"/>
              <a:t>TransitionTransform</a:t>
            </a:r>
            <a:endParaRPr lang="de-DE" dirty="0"/>
          </a:p>
          <a:p>
            <a:r>
              <a:rPr lang="de-DE" dirty="0"/>
              <a:t>Vorlage </a:t>
            </a:r>
            <a:r>
              <a:rPr lang="de-DE" dirty="0" err="1"/>
              <a:t>TransformRotate</a:t>
            </a:r>
            <a:endParaRPr lang="de-DE" dirty="0"/>
          </a:p>
        </p:txBody>
      </p:sp>
    </p:spTree>
    <p:extLst>
      <p:ext uri="{BB962C8B-B14F-4D97-AF65-F5344CB8AC3E}">
        <p14:creationId xmlns:p14="http://schemas.microsoft.com/office/powerpoint/2010/main" val="3813505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AA5382-F9ED-4B82-97C4-1E600E3D0DED}"/>
              </a:ext>
            </a:extLst>
          </p:cNvPr>
          <p:cNvSpPr>
            <a:spLocks noGrp="1"/>
          </p:cNvSpPr>
          <p:nvPr>
            <p:ph type="title"/>
          </p:nvPr>
        </p:nvSpPr>
        <p:spPr/>
        <p:txBody>
          <a:bodyPr/>
          <a:lstStyle/>
          <a:p>
            <a:r>
              <a:rPr lang="de-DE" dirty="0"/>
              <a:t>CSS AT-RULES</a:t>
            </a:r>
          </a:p>
        </p:txBody>
      </p:sp>
      <p:sp>
        <p:nvSpPr>
          <p:cNvPr id="3" name="Textplatzhalter 2">
            <a:extLst>
              <a:ext uri="{FF2B5EF4-FFF2-40B4-BE49-F238E27FC236}">
                <a16:creationId xmlns:a16="http://schemas.microsoft.com/office/drawing/2014/main" id="{61738839-F986-4A07-A15F-FE7292032487}"/>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1432476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CAF54-B468-4CC6-8C69-600AB44FB865}"/>
              </a:ext>
            </a:extLst>
          </p:cNvPr>
          <p:cNvSpPr>
            <a:spLocks noGrp="1"/>
          </p:cNvSpPr>
          <p:nvPr>
            <p:ph type="title"/>
          </p:nvPr>
        </p:nvSpPr>
        <p:spPr/>
        <p:txBody>
          <a:bodyPr/>
          <a:lstStyle/>
          <a:p>
            <a:r>
              <a:rPr lang="de-DE" dirty="0"/>
              <a:t>CSS at-</a:t>
            </a:r>
            <a:r>
              <a:rPr lang="de-DE" dirty="0" err="1"/>
              <a:t>rules</a:t>
            </a:r>
            <a:endParaRPr lang="de-DE" dirty="0"/>
          </a:p>
        </p:txBody>
      </p:sp>
      <p:sp>
        <p:nvSpPr>
          <p:cNvPr id="3" name="Inhaltsplatzhalter 2">
            <a:extLst>
              <a:ext uri="{FF2B5EF4-FFF2-40B4-BE49-F238E27FC236}">
                <a16:creationId xmlns:a16="http://schemas.microsoft.com/office/drawing/2014/main" id="{419CA5B5-CEC9-4611-874D-134E1176AE90}"/>
              </a:ext>
            </a:extLst>
          </p:cNvPr>
          <p:cNvSpPr>
            <a:spLocks noGrp="1"/>
          </p:cNvSpPr>
          <p:nvPr>
            <p:ph idx="1"/>
          </p:nvPr>
        </p:nvSpPr>
        <p:spPr/>
        <p:txBody>
          <a:bodyPr/>
          <a:lstStyle/>
          <a:p>
            <a:r>
              <a:rPr lang="de-DE" dirty="0"/>
              <a:t>@</a:t>
            </a:r>
            <a:r>
              <a:rPr lang="de-DE" dirty="0" err="1"/>
              <a:t>import</a:t>
            </a:r>
            <a:endParaRPr lang="de-DE" dirty="0"/>
          </a:p>
          <a:p>
            <a:r>
              <a:rPr lang="de-DE" dirty="0"/>
              <a:t>@</a:t>
            </a:r>
            <a:r>
              <a:rPr lang="de-DE" dirty="0" err="1"/>
              <a:t>media</a:t>
            </a:r>
            <a:endParaRPr lang="de-DE" dirty="0"/>
          </a:p>
          <a:p>
            <a:r>
              <a:rPr lang="de-DE" dirty="0"/>
              <a:t>@</a:t>
            </a:r>
            <a:r>
              <a:rPr lang="de-DE" dirty="0" err="1"/>
              <a:t>keyframes</a:t>
            </a:r>
            <a:endParaRPr lang="de-DE" dirty="0"/>
          </a:p>
          <a:p>
            <a:r>
              <a:rPr lang="de-DE" dirty="0"/>
              <a:t>…</a:t>
            </a:r>
          </a:p>
        </p:txBody>
      </p:sp>
    </p:spTree>
    <p:extLst>
      <p:ext uri="{BB962C8B-B14F-4D97-AF65-F5344CB8AC3E}">
        <p14:creationId xmlns:p14="http://schemas.microsoft.com/office/powerpoint/2010/main" val="39606858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D1748A-752B-4F66-B944-6E873492B833}"/>
              </a:ext>
            </a:extLst>
          </p:cNvPr>
          <p:cNvSpPr>
            <a:spLocks noGrp="1"/>
          </p:cNvSpPr>
          <p:nvPr>
            <p:ph type="title"/>
          </p:nvPr>
        </p:nvSpPr>
        <p:spPr/>
        <p:txBody>
          <a:bodyPr/>
          <a:lstStyle/>
          <a:p>
            <a:r>
              <a:rPr lang="de-DE" dirty="0"/>
              <a:t>CSS ANIMATIONS</a:t>
            </a:r>
          </a:p>
        </p:txBody>
      </p:sp>
      <p:sp>
        <p:nvSpPr>
          <p:cNvPr id="3" name="Textplatzhalter 2">
            <a:extLst>
              <a:ext uri="{FF2B5EF4-FFF2-40B4-BE49-F238E27FC236}">
                <a16:creationId xmlns:a16="http://schemas.microsoft.com/office/drawing/2014/main" id="{A9C18C8B-410F-4CC9-BDE2-B2CEADF3D7E1}"/>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137338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2B386D-3F1D-4037-B883-98F6AE6AFFC8}"/>
              </a:ext>
            </a:extLst>
          </p:cNvPr>
          <p:cNvSpPr>
            <a:spLocks noGrp="1"/>
          </p:cNvSpPr>
          <p:nvPr>
            <p:ph type="title"/>
          </p:nvPr>
        </p:nvSpPr>
        <p:spPr/>
        <p:txBody>
          <a:bodyPr/>
          <a:lstStyle/>
          <a:p>
            <a:r>
              <a:rPr lang="de-DE" dirty="0"/>
              <a:t>CSS ANIMATIONS</a:t>
            </a:r>
          </a:p>
        </p:txBody>
      </p:sp>
      <p:sp>
        <p:nvSpPr>
          <p:cNvPr id="3" name="Inhaltsplatzhalter 2">
            <a:extLst>
              <a:ext uri="{FF2B5EF4-FFF2-40B4-BE49-F238E27FC236}">
                <a16:creationId xmlns:a16="http://schemas.microsoft.com/office/drawing/2014/main" id="{47154679-277E-49AB-BD42-2D416835A3F4}"/>
              </a:ext>
            </a:extLst>
          </p:cNvPr>
          <p:cNvSpPr>
            <a:spLocks noGrp="1"/>
          </p:cNvSpPr>
          <p:nvPr>
            <p:ph idx="1"/>
          </p:nvPr>
        </p:nvSpPr>
        <p:spPr/>
        <p:txBody>
          <a:bodyPr/>
          <a:lstStyle/>
          <a:p>
            <a:r>
              <a:rPr lang="de-DE" dirty="0"/>
              <a:t>animierbare Eigenschaften:</a:t>
            </a:r>
          </a:p>
          <a:p>
            <a:pPr lvl="1"/>
            <a:r>
              <a:rPr lang="de-DE" dirty="0">
                <a:hlinkClick r:id="rId2"/>
              </a:rPr>
              <a:t>https://www.w3schools.com/cssref/css_animatable.asp</a:t>
            </a:r>
            <a:endParaRPr lang="de-DE" dirty="0"/>
          </a:p>
        </p:txBody>
      </p:sp>
    </p:spTree>
    <p:extLst>
      <p:ext uri="{BB962C8B-B14F-4D97-AF65-F5344CB8AC3E}">
        <p14:creationId xmlns:p14="http://schemas.microsoft.com/office/powerpoint/2010/main" val="41900568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10" dirty="0"/>
              <a:t>CSS</a:t>
            </a:r>
            <a:r>
              <a:rPr spc="-25" dirty="0"/>
              <a:t> </a:t>
            </a:r>
            <a:r>
              <a:rPr lang="de-DE" spc="-10" dirty="0"/>
              <a:t>a</a:t>
            </a:r>
            <a:r>
              <a:rPr spc="-10" dirty="0" err="1"/>
              <a:t>nimation</a:t>
            </a:r>
            <a:r>
              <a:rPr lang="de-DE" spc="-10" dirty="0"/>
              <a:t>s</a:t>
            </a:r>
            <a:r>
              <a:rPr lang="ru-RU" spc="-10" dirty="0"/>
              <a:t> </a:t>
            </a:r>
            <a:r>
              <a:rPr lang="de-DE" spc="-10" dirty="0"/>
              <a:t>- Properties</a:t>
            </a:r>
            <a:endParaRPr spc="-10" dirty="0"/>
          </a:p>
        </p:txBody>
      </p:sp>
      <p:sp>
        <p:nvSpPr>
          <p:cNvPr id="5" name="Inhaltsplatzhalter 4"/>
          <p:cNvSpPr>
            <a:spLocks noGrp="1"/>
          </p:cNvSpPr>
          <p:nvPr>
            <p:ph idx="1"/>
          </p:nvPr>
        </p:nvSpPr>
        <p:spPr>
          <a:xfrm>
            <a:off x="838200" y="1496291"/>
            <a:ext cx="10515600" cy="4680672"/>
          </a:xfrm>
        </p:spPr>
        <p:txBody>
          <a:bodyPr/>
          <a:lstStyle/>
          <a:p>
            <a:endParaRPr lang="de-DE" dirty="0"/>
          </a:p>
        </p:txBody>
      </p:sp>
      <p:graphicFrame>
        <p:nvGraphicFramePr>
          <p:cNvPr id="3" name="object 3"/>
          <p:cNvGraphicFramePr>
            <a:graphicFrameLocks noGrp="1"/>
          </p:cNvGraphicFramePr>
          <p:nvPr>
            <p:extLst>
              <p:ext uri="{D42A27DB-BD31-4B8C-83A1-F6EECF244321}">
                <p14:modId xmlns:p14="http://schemas.microsoft.com/office/powerpoint/2010/main" val="1772504862"/>
              </p:ext>
            </p:extLst>
          </p:nvPr>
        </p:nvGraphicFramePr>
        <p:xfrm>
          <a:off x="838200" y="2178916"/>
          <a:ext cx="10515600" cy="3801560"/>
        </p:xfrm>
        <a:graphic>
          <a:graphicData uri="http://schemas.openxmlformats.org/drawingml/2006/table">
            <a:tbl>
              <a:tblPr firstRow="1" bandRow="1">
                <a:tableStyleId>{21E4AEA4-8DFA-4A89-87EB-49C32662AFE0}</a:tableStyleId>
              </a:tblPr>
              <a:tblGrid>
                <a:gridCol w="3417570">
                  <a:extLst>
                    <a:ext uri="{9D8B030D-6E8A-4147-A177-3AD203B41FA5}">
                      <a16:colId xmlns:a16="http://schemas.microsoft.com/office/drawing/2014/main" val="20000"/>
                    </a:ext>
                  </a:extLst>
                </a:gridCol>
                <a:gridCol w="7098030">
                  <a:extLst>
                    <a:ext uri="{9D8B030D-6E8A-4147-A177-3AD203B41FA5}">
                      <a16:colId xmlns:a16="http://schemas.microsoft.com/office/drawing/2014/main" val="20001"/>
                    </a:ext>
                  </a:extLst>
                </a:gridCol>
              </a:tblGrid>
              <a:tr h="423418">
                <a:tc>
                  <a:txBody>
                    <a:bodyPr/>
                    <a:lstStyle/>
                    <a:p>
                      <a:pPr marL="85090">
                        <a:lnSpc>
                          <a:spcPct val="100000"/>
                        </a:lnSpc>
                        <a:spcBef>
                          <a:spcPts val="190"/>
                        </a:spcBef>
                      </a:pPr>
                      <a:r>
                        <a:rPr sz="1800" spc="-5" dirty="0"/>
                        <a:t>Eigenschaft</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423418">
                <a:tc>
                  <a:txBody>
                    <a:bodyPr/>
                    <a:lstStyle/>
                    <a:p>
                      <a:pPr marL="85090">
                        <a:lnSpc>
                          <a:spcPct val="100000"/>
                        </a:lnSpc>
                        <a:spcBef>
                          <a:spcPts val="90"/>
                        </a:spcBef>
                      </a:pPr>
                      <a:r>
                        <a:rPr sz="1800" spc="-5" dirty="0"/>
                        <a:t>animation-name</a:t>
                      </a:r>
                      <a:endParaRPr sz="1800" dirty="0">
                        <a:latin typeface="Calibri"/>
                        <a:cs typeface="Calibri"/>
                      </a:endParaRPr>
                    </a:p>
                  </a:txBody>
                  <a:tcPr marL="0" marR="0" marT="0" marB="0" anchor="ctr"/>
                </a:tc>
                <a:tc>
                  <a:txBody>
                    <a:bodyPr/>
                    <a:lstStyle/>
                    <a:p>
                      <a:pPr marL="85725">
                        <a:lnSpc>
                          <a:spcPct val="100000"/>
                        </a:lnSpc>
                        <a:spcBef>
                          <a:spcPts val="90"/>
                        </a:spcBef>
                      </a:pPr>
                      <a:r>
                        <a:rPr sz="1800" dirty="0"/>
                        <a:t>Name der </a:t>
                      </a:r>
                      <a:r>
                        <a:rPr sz="1800" spc="-10" dirty="0"/>
                        <a:t>verwendeten @keyframes-Regel</a:t>
                      </a:r>
                      <a:endParaRPr sz="1800" dirty="0">
                        <a:latin typeface="Calibri"/>
                        <a:cs typeface="Calibri"/>
                      </a:endParaRPr>
                    </a:p>
                  </a:txBody>
                  <a:tcPr marL="0" marR="0" marT="0" marB="0" anchor="ctr"/>
                </a:tc>
                <a:extLst>
                  <a:ext uri="{0D108BD9-81ED-4DB2-BD59-A6C34878D82A}">
                    <a16:rowId xmlns:a16="http://schemas.microsoft.com/office/drawing/2014/main" val="10001"/>
                  </a:ext>
                </a:extLst>
              </a:tr>
              <a:tr h="423418">
                <a:tc>
                  <a:txBody>
                    <a:bodyPr/>
                    <a:lstStyle/>
                    <a:p>
                      <a:pPr marL="85090">
                        <a:lnSpc>
                          <a:spcPct val="100000"/>
                        </a:lnSpc>
                        <a:spcBef>
                          <a:spcPts val="190"/>
                        </a:spcBef>
                      </a:pPr>
                      <a:r>
                        <a:rPr sz="1800" spc="-10" dirty="0"/>
                        <a:t>animation-duration</a:t>
                      </a:r>
                      <a:endParaRPr sz="1800" dirty="0">
                        <a:latin typeface="Calibri"/>
                        <a:cs typeface="Calibri"/>
                      </a:endParaRPr>
                    </a:p>
                  </a:txBody>
                  <a:tcPr marL="0" marR="0" marT="0" marB="0" anchor="ctr"/>
                </a:tc>
                <a:tc>
                  <a:txBody>
                    <a:bodyPr/>
                    <a:lstStyle/>
                    <a:p>
                      <a:pPr marL="85725">
                        <a:lnSpc>
                          <a:spcPct val="100000"/>
                        </a:lnSpc>
                        <a:spcBef>
                          <a:spcPts val="190"/>
                        </a:spcBef>
                      </a:pPr>
                      <a:r>
                        <a:rPr sz="1800" spc="-5" dirty="0"/>
                        <a:t>Dauer </a:t>
                      </a:r>
                      <a:r>
                        <a:rPr sz="1800" dirty="0"/>
                        <a:t>der </a:t>
                      </a:r>
                      <a:r>
                        <a:rPr sz="1800" spc="-5" dirty="0"/>
                        <a:t>Animation (s oder </a:t>
                      </a:r>
                      <a:r>
                        <a:rPr sz="1800" dirty="0"/>
                        <a:t>ms)</a:t>
                      </a:r>
                      <a:endParaRPr sz="1800" dirty="0">
                        <a:latin typeface="Calibri"/>
                        <a:cs typeface="Calibri"/>
                      </a:endParaRPr>
                    </a:p>
                  </a:txBody>
                  <a:tcPr marL="0" marR="0" marT="0" marB="0" anchor="ctr"/>
                </a:tc>
                <a:extLst>
                  <a:ext uri="{0D108BD9-81ED-4DB2-BD59-A6C34878D82A}">
                    <a16:rowId xmlns:a16="http://schemas.microsoft.com/office/drawing/2014/main" val="10002"/>
                  </a:ext>
                </a:extLst>
              </a:tr>
              <a:tr h="730833">
                <a:tc>
                  <a:txBody>
                    <a:bodyPr/>
                    <a:lstStyle/>
                    <a:p>
                      <a:pPr marL="85090">
                        <a:lnSpc>
                          <a:spcPct val="100000"/>
                        </a:lnSpc>
                        <a:spcBef>
                          <a:spcPts val="195"/>
                        </a:spcBef>
                      </a:pPr>
                      <a:r>
                        <a:rPr sz="1800" spc="-5" dirty="0"/>
                        <a:t>animation-timing-function</a:t>
                      </a:r>
                      <a:endParaRPr sz="1800" dirty="0">
                        <a:latin typeface="Calibri"/>
                        <a:cs typeface="Calibri"/>
                      </a:endParaRPr>
                    </a:p>
                  </a:txBody>
                  <a:tcPr marL="0" marR="0" marT="0" marB="0" anchor="ctr"/>
                </a:tc>
                <a:tc>
                  <a:txBody>
                    <a:bodyPr/>
                    <a:lstStyle/>
                    <a:p>
                      <a:pPr marL="85725">
                        <a:lnSpc>
                          <a:spcPct val="100000"/>
                        </a:lnSpc>
                        <a:spcBef>
                          <a:spcPts val="195"/>
                        </a:spcBef>
                      </a:pPr>
                      <a:r>
                        <a:rPr sz="1800" spc="-5" dirty="0"/>
                        <a:t>Timing </a:t>
                      </a:r>
                      <a:r>
                        <a:rPr sz="1800" dirty="0"/>
                        <a:t>der</a:t>
                      </a:r>
                      <a:r>
                        <a:rPr sz="1800" spc="-60" dirty="0"/>
                        <a:t> </a:t>
                      </a:r>
                      <a:r>
                        <a:rPr sz="1800" spc="-5" dirty="0"/>
                        <a:t>Animation</a:t>
                      </a:r>
                      <a:endParaRPr sz="1800" dirty="0"/>
                    </a:p>
                    <a:p>
                      <a:pPr marL="85725">
                        <a:lnSpc>
                          <a:spcPct val="100000"/>
                        </a:lnSpc>
                      </a:pPr>
                      <a:r>
                        <a:rPr sz="1800" dirty="0"/>
                        <a:t>[ease, </a:t>
                      </a:r>
                      <a:r>
                        <a:rPr sz="1800" spc="-30" dirty="0"/>
                        <a:t>linear, </a:t>
                      </a:r>
                      <a:r>
                        <a:rPr sz="1800" spc="-5" dirty="0"/>
                        <a:t>ease-in, ease-out,</a:t>
                      </a:r>
                      <a:r>
                        <a:rPr sz="1800" spc="95" dirty="0"/>
                        <a:t> </a:t>
                      </a:r>
                      <a:r>
                        <a:rPr sz="1800" spc="-5" dirty="0"/>
                        <a:t>ease-in-out]</a:t>
                      </a:r>
                      <a:endParaRPr sz="1800" dirty="0">
                        <a:latin typeface="Calibri"/>
                        <a:cs typeface="Calibri"/>
                      </a:endParaRPr>
                    </a:p>
                  </a:txBody>
                  <a:tcPr marL="0" marR="0" marT="0" marB="0" anchor="ctr"/>
                </a:tc>
                <a:extLst>
                  <a:ext uri="{0D108BD9-81ED-4DB2-BD59-A6C34878D82A}">
                    <a16:rowId xmlns:a16="http://schemas.microsoft.com/office/drawing/2014/main" val="10003"/>
                  </a:ext>
                </a:extLst>
              </a:tr>
              <a:tr h="464530">
                <a:tc>
                  <a:txBody>
                    <a:bodyPr/>
                    <a:lstStyle/>
                    <a:p>
                      <a:pPr marL="85090">
                        <a:lnSpc>
                          <a:spcPct val="100000"/>
                        </a:lnSpc>
                        <a:spcBef>
                          <a:spcPts val="195"/>
                        </a:spcBef>
                      </a:pPr>
                      <a:r>
                        <a:rPr sz="1800" spc="-5" dirty="0"/>
                        <a:t>animation-delay</a:t>
                      </a:r>
                      <a:endParaRPr sz="1800" dirty="0">
                        <a:latin typeface="Calibri"/>
                        <a:cs typeface="Calibri"/>
                      </a:endParaRPr>
                    </a:p>
                  </a:txBody>
                  <a:tcPr marL="0" marR="0" marT="0" marB="0" anchor="ctr"/>
                </a:tc>
                <a:tc>
                  <a:txBody>
                    <a:bodyPr/>
                    <a:lstStyle/>
                    <a:p>
                      <a:pPr marL="85725">
                        <a:lnSpc>
                          <a:spcPct val="100000"/>
                        </a:lnSpc>
                        <a:spcBef>
                          <a:spcPts val="195"/>
                        </a:spcBef>
                      </a:pPr>
                      <a:r>
                        <a:rPr sz="1800" spc="-15" dirty="0"/>
                        <a:t>Verzögerung </a:t>
                      </a:r>
                      <a:r>
                        <a:rPr sz="1800" dirty="0"/>
                        <a:t>der </a:t>
                      </a:r>
                      <a:r>
                        <a:rPr sz="1800" spc="-5" dirty="0"/>
                        <a:t>Animation (s oder</a:t>
                      </a:r>
                      <a:r>
                        <a:rPr sz="1800" spc="20" dirty="0"/>
                        <a:t> </a:t>
                      </a:r>
                      <a:r>
                        <a:rPr sz="1800" dirty="0"/>
                        <a:t>ms)</a:t>
                      </a:r>
                      <a:endParaRPr sz="1800" dirty="0">
                        <a:latin typeface="Calibri"/>
                        <a:cs typeface="Calibri"/>
                      </a:endParaRPr>
                    </a:p>
                  </a:txBody>
                  <a:tcPr marL="0" marR="0" marT="0" marB="0" anchor="ctr"/>
                </a:tc>
                <a:extLst>
                  <a:ext uri="{0D108BD9-81ED-4DB2-BD59-A6C34878D82A}">
                    <a16:rowId xmlns:a16="http://schemas.microsoft.com/office/drawing/2014/main" val="10004"/>
                  </a:ext>
                </a:extLst>
              </a:tr>
              <a:tr h="489107">
                <a:tc>
                  <a:txBody>
                    <a:bodyPr/>
                    <a:lstStyle/>
                    <a:p>
                      <a:pPr marL="85090">
                        <a:lnSpc>
                          <a:spcPct val="100000"/>
                        </a:lnSpc>
                        <a:spcBef>
                          <a:spcPts val="195"/>
                        </a:spcBef>
                      </a:pPr>
                      <a:r>
                        <a:rPr sz="1800" spc="-5" dirty="0"/>
                        <a:t>animation-direction</a:t>
                      </a:r>
                      <a:endParaRPr sz="1800" dirty="0">
                        <a:latin typeface="Calibri"/>
                        <a:cs typeface="Calibri"/>
                      </a:endParaRPr>
                    </a:p>
                  </a:txBody>
                  <a:tcPr marL="0" marR="0" marT="0" marB="0" anchor="ctr"/>
                </a:tc>
                <a:tc>
                  <a:txBody>
                    <a:bodyPr/>
                    <a:lstStyle/>
                    <a:p>
                      <a:pPr marL="85725" marR="313055">
                        <a:lnSpc>
                          <a:spcPct val="100000"/>
                        </a:lnSpc>
                        <a:spcBef>
                          <a:spcPts val="125"/>
                        </a:spcBef>
                      </a:pPr>
                      <a:r>
                        <a:rPr sz="1800" spc="-5" dirty="0"/>
                        <a:t>normal,</a:t>
                      </a:r>
                      <a:r>
                        <a:rPr lang="de-DE" sz="1800" spc="-5" dirty="0"/>
                        <a:t> </a:t>
                      </a:r>
                      <a:r>
                        <a:rPr sz="1800" spc="-725" dirty="0"/>
                        <a:t> </a:t>
                      </a:r>
                      <a:r>
                        <a:rPr lang="de-DE" sz="1800" spc="-725" dirty="0"/>
                        <a:t>     </a:t>
                      </a:r>
                      <a:r>
                        <a:rPr sz="1800" spc="-5" dirty="0"/>
                        <a:t>alternate</a:t>
                      </a:r>
                      <a:r>
                        <a:rPr sz="1800" spc="-725" dirty="0"/>
                        <a:t> </a:t>
                      </a:r>
                      <a:r>
                        <a:rPr sz="1800" spc="-5" dirty="0"/>
                        <a:t>(</a:t>
                      </a:r>
                      <a:r>
                        <a:rPr sz="1800" spc="-15" dirty="0"/>
                        <a:t>kehrt </a:t>
                      </a:r>
                      <a:r>
                        <a:rPr sz="1800" dirty="0"/>
                        <a:t>am</a:t>
                      </a:r>
                      <a:r>
                        <a:rPr sz="1800" spc="-15" dirty="0"/>
                        <a:t> </a:t>
                      </a:r>
                      <a:r>
                        <a:rPr sz="1800" spc="-5" dirty="0"/>
                        <a:t>Ende um), reverse</a:t>
                      </a:r>
                      <a:r>
                        <a:rPr sz="1800" spc="-85" dirty="0"/>
                        <a:t> </a:t>
                      </a:r>
                      <a:r>
                        <a:rPr sz="1800" spc="-10" dirty="0"/>
                        <a:t>(</a:t>
                      </a:r>
                      <a:r>
                        <a:rPr lang="de-DE" sz="1800" spc="-10" dirty="0"/>
                        <a:t>rückwärts</a:t>
                      </a:r>
                      <a:r>
                        <a:rPr sz="1800" spc="-10" dirty="0"/>
                        <a:t>)</a:t>
                      </a:r>
                      <a:endParaRPr sz="1800" dirty="0">
                        <a:latin typeface="Calibri"/>
                        <a:cs typeface="Calibri"/>
                      </a:endParaRPr>
                    </a:p>
                  </a:txBody>
                  <a:tcPr marL="0" marR="0" marT="0" marB="0" anchor="ctr"/>
                </a:tc>
                <a:extLst>
                  <a:ext uri="{0D108BD9-81ED-4DB2-BD59-A6C34878D82A}">
                    <a16:rowId xmlns:a16="http://schemas.microsoft.com/office/drawing/2014/main" val="10005"/>
                  </a:ext>
                </a:extLst>
              </a:tr>
              <a:tr h="423418">
                <a:tc>
                  <a:txBody>
                    <a:bodyPr/>
                    <a:lstStyle/>
                    <a:p>
                      <a:pPr marL="85090">
                        <a:lnSpc>
                          <a:spcPct val="100000"/>
                        </a:lnSpc>
                        <a:spcBef>
                          <a:spcPts val="195"/>
                        </a:spcBef>
                      </a:pPr>
                      <a:r>
                        <a:rPr sz="1800" spc="-10" dirty="0"/>
                        <a:t>animation-iteration-count</a:t>
                      </a:r>
                      <a:endParaRPr sz="1800" dirty="0">
                        <a:latin typeface="Calibri"/>
                        <a:cs typeface="Calibri"/>
                      </a:endParaRPr>
                    </a:p>
                  </a:txBody>
                  <a:tcPr marL="0" marR="0" marT="0" marB="0" anchor="ctr"/>
                </a:tc>
                <a:tc>
                  <a:txBody>
                    <a:bodyPr/>
                    <a:lstStyle/>
                    <a:p>
                      <a:pPr marL="85725">
                        <a:lnSpc>
                          <a:spcPct val="100000"/>
                        </a:lnSpc>
                        <a:spcBef>
                          <a:spcPts val="125"/>
                        </a:spcBef>
                      </a:pPr>
                      <a:r>
                        <a:rPr sz="1800" spc="-5" dirty="0"/>
                        <a:t>Anzahl </a:t>
                      </a:r>
                      <a:r>
                        <a:rPr sz="1800" dirty="0"/>
                        <a:t>der </a:t>
                      </a:r>
                      <a:r>
                        <a:rPr sz="1800" spc="-5" dirty="0"/>
                        <a:t>Wiederholungen oder </a:t>
                      </a:r>
                      <a:r>
                        <a:rPr sz="1800" dirty="0"/>
                        <a:t>infinite</a:t>
                      </a:r>
                      <a:r>
                        <a:rPr sz="1800" spc="-705" dirty="0"/>
                        <a:t> </a:t>
                      </a:r>
                      <a:r>
                        <a:rPr sz="1800" spc="-5" dirty="0"/>
                        <a:t>(endlos)</a:t>
                      </a:r>
                      <a:endParaRPr sz="1800" dirty="0">
                        <a:latin typeface="Calibri"/>
                        <a:cs typeface="Calibri"/>
                      </a:endParaRPr>
                    </a:p>
                  </a:txBody>
                  <a:tcPr marL="0" marR="0" marT="0" marB="0" anchor="ctr"/>
                </a:tc>
                <a:extLst>
                  <a:ext uri="{0D108BD9-81ED-4DB2-BD59-A6C34878D82A}">
                    <a16:rowId xmlns:a16="http://schemas.microsoft.com/office/drawing/2014/main" val="10006"/>
                  </a:ext>
                </a:extLst>
              </a:tr>
              <a:tr h="423418">
                <a:tc>
                  <a:txBody>
                    <a:bodyPr/>
                    <a:lstStyle/>
                    <a:p>
                      <a:pPr marL="85090">
                        <a:lnSpc>
                          <a:spcPct val="100000"/>
                        </a:lnSpc>
                        <a:spcBef>
                          <a:spcPts val="195"/>
                        </a:spcBef>
                      </a:pPr>
                      <a:r>
                        <a:rPr lang="de-DE" sz="1800" dirty="0" err="1">
                          <a:latin typeface="Calibri"/>
                          <a:cs typeface="Calibri"/>
                        </a:rPr>
                        <a:t>animation</a:t>
                      </a:r>
                      <a:endParaRPr sz="1800" dirty="0">
                        <a:latin typeface="Calibri"/>
                        <a:cs typeface="Calibri"/>
                      </a:endParaRPr>
                    </a:p>
                  </a:txBody>
                  <a:tcPr marL="0" marR="0" marT="0" marB="0" anchor="ctr"/>
                </a:tc>
                <a:tc>
                  <a:txBody>
                    <a:bodyPr/>
                    <a:lstStyle/>
                    <a:p>
                      <a:pPr marL="85725">
                        <a:lnSpc>
                          <a:spcPct val="100000"/>
                        </a:lnSpc>
                        <a:spcBef>
                          <a:spcPts val="125"/>
                        </a:spcBef>
                      </a:pPr>
                      <a:r>
                        <a:rPr lang="de-DE" sz="1800" dirty="0">
                          <a:latin typeface="Calibri"/>
                          <a:cs typeface="Calibri"/>
                        </a:rPr>
                        <a:t>Shorthand für alle 6 Eigenschaften</a:t>
                      </a:r>
                      <a:endParaRPr sz="1800" dirty="0">
                        <a:latin typeface="Calibri"/>
                        <a:cs typeface="Calibri"/>
                      </a:endParaRPr>
                    </a:p>
                  </a:txBody>
                  <a:tcPr marL="0" marR="0" marT="0" marB="0" anchor="ctr"/>
                </a:tc>
                <a:extLst>
                  <a:ext uri="{0D108BD9-81ED-4DB2-BD59-A6C34878D82A}">
                    <a16:rowId xmlns:a16="http://schemas.microsoft.com/office/drawing/2014/main" val="877352431"/>
                  </a:ext>
                </a:extLst>
              </a:tr>
            </a:tbl>
          </a:graphicData>
        </a:graphic>
      </p:graphicFrame>
      <p:sp>
        <p:nvSpPr>
          <p:cNvPr id="6" name="object 4">
            <a:extLst>
              <a:ext uri="{FF2B5EF4-FFF2-40B4-BE49-F238E27FC236}">
                <a16:creationId xmlns:a16="http://schemas.microsoft.com/office/drawing/2014/main" id="{D3DCCEFA-2EED-4A5D-B769-F84D87B1935D}"/>
              </a:ext>
            </a:extLst>
          </p:cNvPr>
          <p:cNvSpPr txBox="1">
            <a:spLocks noGrp="1"/>
          </p:cNvSpPr>
          <p:nvPr>
            <p:ph type="sldNum" sz="quarter" idx="12"/>
          </p:nvPr>
        </p:nvSpPr>
        <p:spPr>
          <a:xfrm>
            <a:off x="8610600" y="6356350"/>
            <a:ext cx="2743200" cy="365125"/>
          </a:xfrm>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98</a:t>
            </a:fld>
            <a:endParaRPr dirty="0"/>
          </a:p>
        </p:txBody>
      </p:sp>
    </p:spTree>
    <p:extLst>
      <p:ext uri="{BB962C8B-B14F-4D97-AF65-F5344CB8AC3E}">
        <p14:creationId xmlns:p14="http://schemas.microsoft.com/office/powerpoint/2010/main" val="26503803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C7F197-860F-41E7-AA1F-65BB37482E91}"/>
              </a:ext>
            </a:extLst>
          </p:cNvPr>
          <p:cNvSpPr>
            <a:spLocks noGrp="1"/>
          </p:cNvSpPr>
          <p:nvPr>
            <p:ph type="title"/>
          </p:nvPr>
        </p:nvSpPr>
        <p:spPr/>
        <p:txBody>
          <a:bodyPr/>
          <a:lstStyle/>
          <a:p>
            <a:r>
              <a:rPr lang="de-DE" dirty="0"/>
              <a:t>CSS </a:t>
            </a:r>
            <a:r>
              <a:rPr lang="de-DE" dirty="0" err="1"/>
              <a:t>animations</a:t>
            </a:r>
            <a:r>
              <a:rPr lang="de-DE" dirty="0"/>
              <a:t> - Beispiele</a:t>
            </a:r>
          </a:p>
        </p:txBody>
      </p:sp>
      <p:sp>
        <p:nvSpPr>
          <p:cNvPr id="3" name="Inhaltsplatzhalter 2">
            <a:extLst>
              <a:ext uri="{FF2B5EF4-FFF2-40B4-BE49-F238E27FC236}">
                <a16:creationId xmlns:a16="http://schemas.microsoft.com/office/drawing/2014/main" id="{FD9A5CD5-936C-417B-9D66-3FCFC8495E9D}"/>
              </a:ext>
            </a:extLst>
          </p:cNvPr>
          <p:cNvSpPr>
            <a:spLocks noGrp="1"/>
          </p:cNvSpPr>
          <p:nvPr>
            <p:ph idx="1"/>
          </p:nvPr>
        </p:nvSpPr>
        <p:spPr/>
        <p:txBody>
          <a:bodyPr/>
          <a:lstStyle/>
          <a:p>
            <a:r>
              <a:rPr lang="de-DE" dirty="0">
                <a:hlinkClick r:id="rId2"/>
              </a:rPr>
              <a:t>https://codepen.io/chriswrightdesign/pen/cmanI</a:t>
            </a:r>
            <a:endParaRPr lang="de-DE" dirty="0"/>
          </a:p>
          <a:p>
            <a:r>
              <a:rPr lang="de-DE" dirty="0">
                <a:hlinkClick r:id="rId3"/>
              </a:rPr>
              <a:t>https://codepen.io/Manoz/pen/pydxK</a:t>
            </a:r>
            <a:endParaRPr lang="de-DE" dirty="0"/>
          </a:p>
          <a:p>
            <a:endParaRPr lang="de-DE" dirty="0"/>
          </a:p>
        </p:txBody>
      </p:sp>
    </p:spTree>
    <p:extLst>
      <p:ext uri="{BB962C8B-B14F-4D97-AF65-F5344CB8AC3E}">
        <p14:creationId xmlns:p14="http://schemas.microsoft.com/office/powerpoint/2010/main" val="4154773210"/>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B4000843-0C78-41E0-AA62-C6825C944C5F}" vid="{613BCDBC-6EF2-4245-A716-F592A4A5003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8d114afb-a3c1-4e54-ac7e-59d5dc858064">QCVKMJJWM3PQ-1355832870-183</_dlc_DocId>
    <_dlc_DocIdUrl xmlns="8d114afb-a3c1-4e54-ac7e-59d5dc858064">
      <Url>https://ppedv.sharepoint.com/sites/files/Trainer/_layouts/15/DocIdRedir.aspx?ID=QCVKMJJWM3PQ-1355832870-183</Url>
      <Description>QCVKMJJWM3PQ-1355832870-183</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kument" ma:contentTypeID="0x010100B34AB455BD4928468D53830089F4F4C9" ma:contentTypeVersion="2" ma:contentTypeDescription="Ein neues Dokument erstellen." ma:contentTypeScope="" ma:versionID="15f8915ff7e45c7dfaeb1adde72c7766">
  <xsd:schema xmlns:xsd="http://www.w3.org/2001/XMLSchema" xmlns:xs="http://www.w3.org/2001/XMLSchema" xmlns:p="http://schemas.microsoft.com/office/2006/metadata/properties" xmlns:ns2="8d114afb-a3c1-4e54-ac7e-59d5dc858064" xmlns:ns3="fbff3a2a-182b-475e-a74c-11bbbde62b87" targetNamespace="http://schemas.microsoft.com/office/2006/metadata/properties" ma:root="true" ma:fieldsID="f737850b48810aee2518a522144165fa" ns2:_="" ns3:_="">
    <xsd:import namespace="8d114afb-a3c1-4e54-ac7e-59d5dc858064"/>
    <xsd:import namespace="fbff3a2a-182b-475e-a74c-11bbbde62b87"/>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114afb-a3c1-4e54-ac7e-59d5dc858064" elementFormDefault="qualified">
    <xsd:import namespace="http://schemas.microsoft.com/office/2006/documentManagement/types"/>
    <xsd:import namespace="http://schemas.microsoft.com/office/infopath/2007/PartnerControls"/>
    <xsd:element name="_dlc_DocId" ma:index="8" nillable="true" ma:displayName="Wert der Dokument-ID" ma:description="Der Wert der diesem Element zugewiesenen Dokument-ID." ma:internalName="_dlc_DocId" ma:readOnly="true">
      <xsd:simpleType>
        <xsd:restriction base="dms:Text"/>
      </xsd:simpleType>
    </xsd:element>
    <xsd:element name="_dlc_DocIdUrl" ma:index="9"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bff3a2a-182b-475e-a74c-11bbbde62b8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F95C00-1760-4EBE-B0F1-FC82C0EB1AA5}">
  <ds:schemaRefs>
    <ds:schemaRef ds:uri="fbff3a2a-182b-475e-a74c-11bbbde62b87"/>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8d114afb-a3c1-4e54-ac7e-59d5dc858064"/>
    <ds:schemaRef ds:uri="http://www.w3.org/XML/1998/namespace"/>
  </ds:schemaRefs>
</ds:datastoreItem>
</file>

<file path=customXml/itemProps2.xml><?xml version="1.0" encoding="utf-8"?>
<ds:datastoreItem xmlns:ds="http://schemas.openxmlformats.org/officeDocument/2006/customXml" ds:itemID="{57E45F21-57C6-4DA6-9AF0-4FCBEADE199B}">
  <ds:schemaRefs>
    <ds:schemaRef ds:uri="http://schemas.microsoft.com/sharepoint/events"/>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4.xml><?xml version="1.0" encoding="utf-8"?>
<ds:datastoreItem xmlns:ds="http://schemas.openxmlformats.org/officeDocument/2006/customXml" ds:itemID="{91311068-A29F-4533-A766-9696CB4C2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114afb-a3c1-4e54-ac7e-59d5dc858064"/>
    <ds:schemaRef ds:uri="fbff3a2a-182b-475e-a74c-11bbbde62b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10474</Words>
  <Application>Microsoft Office PowerPoint</Application>
  <PresentationFormat>Breitbild</PresentationFormat>
  <Paragraphs>1844</Paragraphs>
  <Slides>172</Slides>
  <Notes>93</Notes>
  <HiddenSlides>17</HiddenSlides>
  <MMClips>0</MMClips>
  <ScaleCrop>false</ScaleCrop>
  <HeadingPairs>
    <vt:vector size="6" baseType="variant">
      <vt:variant>
        <vt:lpstr>Verwendete Schriftarten</vt:lpstr>
      </vt:variant>
      <vt:variant>
        <vt:i4>13</vt:i4>
      </vt:variant>
      <vt:variant>
        <vt:lpstr>Design</vt:lpstr>
      </vt:variant>
      <vt:variant>
        <vt:i4>1</vt:i4>
      </vt:variant>
      <vt:variant>
        <vt:lpstr>Folientitel</vt:lpstr>
      </vt:variant>
      <vt:variant>
        <vt:i4>172</vt:i4>
      </vt:variant>
    </vt:vector>
  </HeadingPairs>
  <TitlesOfParts>
    <vt:vector size="186" baseType="lpstr">
      <vt:lpstr>Arial</vt:lpstr>
      <vt:lpstr>Bernard MT Condensed</vt:lpstr>
      <vt:lpstr>Bradley Hand ITC</vt:lpstr>
      <vt:lpstr>Calibri</vt:lpstr>
      <vt:lpstr>Calibri Light</vt:lpstr>
      <vt:lpstr>Cambria Math</vt:lpstr>
      <vt:lpstr>Consolas</vt:lpstr>
      <vt:lpstr>Courier New</vt:lpstr>
      <vt:lpstr>Engravers MT</vt:lpstr>
      <vt:lpstr>Freestyle Script</vt:lpstr>
      <vt:lpstr>Parchment</vt:lpstr>
      <vt:lpstr>Times New Roman</vt:lpstr>
      <vt:lpstr>Wingdings</vt:lpstr>
      <vt:lpstr>Design1</vt:lpstr>
      <vt:lpstr>PowerPoint-Präsentation</vt:lpstr>
      <vt:lpstr>CSS GETTING STARTED</vt:lpstr>
      <vt:lpstr>Ideen:</vt:lpstr>
      <vt:lpstr>CSS</vt:lpstr>
      <vt:lpstr>CSS Syntax – Begriffe </vt:lpstr>
      <vt:lpstr>CSS Syntax – Beispiel</vt:lpstr>
      <vt:lpstr>CSS – Selektoren</vt:lpstr>
      <vt:lpstr>LINKS</vt:lpstr>
      <vt:lpstr>CSS INJECTION</vt:lpstr>
      <vt:lpstr>Standard-Typ für &lt;style&gt;</vt:lpstr>
      <vt:lpstr>CSS in HTML einbinden (1)</vt:lpstr>
      <vt:lpstr>CSS in HTML einbinden (2)</vt:lpstr>
      <vt:lpstr>CSS in HTML einbinden (3)</vt:lpstr>
      <vt:lpstr>Wichtige CSS – Eigenschaften (1)</vt:lpstr>
      <vt:lpstr>Wichtige CSS – Eigenschaften (2)</vt:lpstr>
      <vt:lpstr>Wichtige CSS – Eigenschaften (3)</vt:lpstr>
      <vt:lpstr>CSS 1</vt:lpstr>
      <vt:lpstr>CSS 2</vt:lpstr>
      <vt:lpstr>CSS 3</vt:lpstr>
      <vt:lpstr>CSS 4</vt:lpstr>
      <vt:lpstr>CSS DISPLAY PROPERTY</vt:lpstr>
      <vt:lpstr>display - Werte </vt:lpstr>
      <vt:lpstr>DISPLAY: BLOCK / DISPLAY: INLINE</vt:lpstr>
      <vt:lpstr>Block- und Inline-Elemente</vt:lpstr>
      <vt:lpstr>Block-Elemente I</vt:lpstr>
      <vt:lpstr>Block-Elemente II</vt:lpstr>
      <vt:lpstr>Inline-Elemente I</vt:lpstr>
      <vt:lpstr>Inline-Elemente II</vt:lpstr>
      <vt:lpstr>Baseline</vt:lpstr>
      <vt:lpstr>Baseline &amp; Dokemtenfluss</vt:lpstr>
      <vt:lpstr>CSS UNITS</vt:lpstr>
      <vt:lpstr>Auflösungsgrößen (units)</vt:lpstr>
      <vt:lpstr>Gebräuchliche Einheiten (units)</vt:lpstr>
      <vt:lpstr>Größenangaben für Responsive Design</vt:lpstr>
      <vt:lpstr>CSS UNITS - LINKS</vt:lpstr>
      <vt:lpstr>CSS Units - Übung</vt:lpstr>
      <vt:lpstr>CSS BOX MODEL</vt:lpstr>
      <vt:lpstr>Box-Modell</vt:lpstr>
      <vt:lpstr>PowerPoint-Präsentation</vt:lpstr>
      <vt:lpstr>Block/inline, Baseline, Box Praxis</vt:lpstr>
      <vt:lpstr>HOW TO - Zentrieren</vt:lpstr>
      <vt:lpstr>BORDER &amp; OUTLINE</vt:lpstr>
      <vt:lpstr>BORDER DEMO</vt:lpstr>
      <vt:lpstr>OUTLINE</vt:lpstr>
      <vt:lpstr>CSS SELECTORS</vt:lpstr>
      <vt:lpstr>CSS Selektoren</vt:lpstr>
      <vt:lpstr>CSS3: Kombinatoren</vt:lpstr>
      <vt:lpstr>Attributselektoren</vt:lpstr>
      <vt:lpstr>CSS SELECTORS - LINKS</vt:lpstr>
      <vt:lpstr>CSS PSEUDO SELECTORS</vt:lpstr>
      <vt:lpstr>Pseudoelemente</vt:lpstr>
      <vt:lpstr>content-Eigenschat</vt:lpstr>
      <vt:lpstr>Pseudoklassen</vt:lpstr>
      <vt:lpstr>Nth-Child-Pseudoklassen</vt:lpstr>
      <vt:lpstr>Nth-Child-Pseudoklassen 2</vt:lpstr>
      <vt:lpstr>Pseudoklassen für input-Element</vt:lpstr>
      <vt:lpstr>Pseudoklassen für input-Elemente 2</vt:lpstr>
      <vt:lpstr>Pseudoklassen für a-Element</vt:lpstr>
      <vt:lpstr>Selektoren – Übung </vt:lpstr>
      <vt:lpstr>Blöcke nebeneinander setzen</vt:lpstr>
      <vt:lpstr>Möglichkeiten</vt:lpstr>
      <vt:lpstr>FLOATING</vt:lpstr>
      <vt:lpstr>floating elements</vt:lpstr>
      <vt:lpstr>clearfix </vt:lpstr>
      <vt:lpstr>Floating Position - clear</vt:lpstr>
      <vt:lpstr>Float vs. Inline-Block</vt:lpstr>
      <vt:lpstr>Float Übung</vt:lpstr>
      <vt:lpstr>CSS FUNCTIONS</vt:lpstr>
      <vt:lpstr>CSS FUNCTIONS</vt:lpstr>
      <vt:lpstr>CSS Funktionen</vt:lpstr>
      <vt:lpstr>CSS COLORS</vt:lpstr>
      <vt:lpstr>Farben - Angabe</vt:lpstr>
      <vt:lpstr>Farben – rgb()</vt:lpstr>
      <vt:lpstr>Farben – HSL</vt:lpstr>
      <vt:lpstr>Farben – CSS Eigenschaften</vt:lpstr>
      <vt:lpstr>CSS COLORS – LINKS</vt:lpstr>
      <vt:lpstr>Farben – Übung </vt:lpstr>
      <vt:lpstr>CSS 3 – Weitere Neuerungen</vt:lpstr>
      <vt:lpstr>CSS3 Praxis</vt:lpstr>
      <vt:lpstr>CSS CASCADE</vt:lpstr>
      <vt:lpstr>Warum Kaskadierung?</vt:lpstr>
      <vt:lpstr>Cascading order</vt:lpstr>
      <vt:lpstr>Reihenfolge</vt:lpstr>
      <vt:lpstr>CSS SPECIFICITY</vt:lpstr>
      <vt:lpstr>Spezifität (specificity)</vt:lpstr>
      <vt:lpstr>Blogeintrag</vt:lpstr>
      <vt:lpstr>Specificity - Praxis</vt:lpstr>
      <vt:lpstr>CSS VENDOR PROPERTIES</vt:lpstr>
      <vt:lpstr>CSS3: Vendor-Präfixe</vt:lpstr>
      <vt:lpstr>Vendor Demonstration</vt:lpstr>
      <vt:lpstr>CSS TRANSFORM</vt:lpstr>
      <vt:lpstr>CSS transform</vt:lpstr>
      <vt:lpstr>CSS transform</vt:lpstr>
      <vt:lpstr>CSS AT-RULES</vt:lpstr>
      <vt:lpstr>CSS at-rules</vt:lpstr>
      <vt:lpstr>CSS ANIMATIONS</vt:lpstr>
      <vt:lpstr>CSS ANIMATIONS</vt:lpstr>
      <vt:lpstr>CSS animations - Properties</vt:lpstr>
      <vt:lpstr>CSS animations - Beispiele</vt:lpstr>
      <vt:lpstr>CSS animations – Syntax für 2 keyframes</vt:lpstr>
      <vt:lpstr>CSS animations – Syntax für mehr als 2 keyframes</vt:lpstr>
      <vt:lpstr>CSS animations - Bemerkungen</vt:lpstr>
      <vt:lpstr>CSS animations – Übung </vt:lpstr>
      <vt:lpstr>CSS TRANSITIONS</vt:lpstr>
      <vt:lpstr>CSS3: Transitions</vt:lpstr>
      <vt:lpstr>Transitions Übung</vt:lpstr>
      <vt:lpstr>CSS POSITION PROPERTY</vt:lpstr>
      <vt:lpstr>Überblick: 5 position-properties</vt:lpstr>
      <vt:lpstr>Static</vt:lpstr>
      <vt:lpstr>Relative</vt:lpstr>
      <vt:lpstr>Absolute</vt:lpstr>
      <vt:lpstr>Fixed</vt:lpstr>
      <vt:lpstr>Sticky</vt:lpstr>
      <vt:lpstr>Zentrieren mit position</vt:lpstr>
      <vt:lpstr>Positionierung Übung</vt:lpstr>
      <vt:lpstr>CSS FONTS</vt:lpstr>
      <vt:lpstr>CSS FONTS - LINKS</vt:lpstr>
      <vt:lpstr>CSS FONTS - ÜBUNG</vt:lpstr>
      <vt:lpstr>CSS MEDIA QUERIES</vt:lpstr>
      <vt:lpstr>Platzierung von Media Queries</vt:lpstr>
      <vt:lpstr>Media Queries: Keywords</vt:lpstr>
      <vt:lpstr>Medienspezifische Stylesheets (@media)</vt:lpstr>
      <vt:lpstr>Media Features</vt:lpstr>
      <vt:lpstr>Breakpoints</vt:lpstr>
      <vt:lpstr>Übung</vt:lpstr>
      <vt:lpstr>CSS COLUMN COUNT PROPERTY</vt:lpstr>
      <vt:lpstr>Multiple Columns Layout</vt:lpstr>
      <vt:lpstr>Column Count - Übung</vt:lpstr>
      <vt:lpstr>DISPLAY: GRID</vt:lpstr>
      <vt:lpstr>Grid-Layout</vt:lpstr>
      <vt:lpstr>PowerPoint-Präsentation</vt:lpstr>
      <vt:lpstr>PowerPoint-Präsentation</vt:lpstr>
      <vt:lpstr>PowerPoint-Präsentation</vt:lpstr>
      <vt:lpstr>PowerPoint-Präsentation</vt:lpstr>
      <vt:lpstr>Erstellen eines Grid-Layouts</vt:lpstr>
      <vt:lpstr>Grid-Größendefinition</vt:lpstr>
      <vt:lpstr>Grid – dense </vt:lpstr>
      <vt:lpstr>Grid – Übung</vt:lpstr>
      <vt:lpstr>DISPLAY: FLEX</vt:lpstr>
      <vt:lpstr>Flexbox</vt:lpstr>
      <vt:lpstr>Flexbox Eigenschaften (properties)</vt:lpstr>
      <vt:lpstr>perfect centering mit Flexbox</vt:lpstr>
      <vt:lpstr>Flexbox-Items: Eigenschaften</vt:lpstr>
      <vt:lpstr>CSS BACKGROUND PROPERTIES</vt:lpstr>
      <vt:lpstr>Hintergrundbilder - Auffrischen</vt:lpstr>
      <vt:lpstr>Hintergrundbilder: Größe</vt:lpstr>
      <vt:lpstr>Background image Übung</vt:lpstr>
      <vt:lpstr>LAYOUT</vt:lpstr>
      <vt:lpstr>Website-Typen</vt:lpstr>
      <vt:lpstr>Bildschirmauflösungen</vt:lpstr>
      <vt:lpstr>Fixed, fluid, adaptive, responsive</vt:lpstr>
      <vt:lpstr>Seitenplanung</vt:lpstr>
      <vt:lpstr>Eigenständige mobile Website</vt:lpstr>
      <vt:lpstr>Ansätze</vt:lpstr>
      <vt:lpstr>Mobile first oder Desktop first?</vt:lpstr>
      <vt:lpstr>Mobile first</vt:lpstr>
      <vt:lpstr>Desktop first</vt:lpstr>
      <vt:lpstr>Print – Layout </vt:lpstr>
      <vt:lpstr>DROP CAPS</vt:lpstr>
      <vt:lpstr>MASONRY / PINTEREST / CASCADING GRID</vt:lpstr>
      <vt:lpstr>CSS ENTITIES</vt:lpstr>
      <vt:lpstr>CSS ENTITIES - LINKS</vt:lpstr>
      <vt:lpstr>QUIRKS MODE</vt:lpstr>
      <vt:lpstr>QUIRKS MODE - Links</vt:lpstr>
      <vt:lpstr>SCROLLING</vt:lpstr>
      <vt:lpstr>SCROLLING - SCROLLPORT</vt:lpstr>
      <vt:lpstr>SASS</vt:lpstr>
      <vt:lpstr>LESS</vt:lpstr>
      <vt:lpstr>CSS HISTORY</vt:lpstr>
      <vt:lpstr>CSS COMMUNITY</vt:lpstr>
      <vt:lpstr>CSSWG – Arbeit an der nächsten Version von CSS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 2.0</dc:title>
  <dc:creator>Maximilian Schweigerdt</dc:creator>
  <cp:lastModifiedBy>Vadzim Naumchyk</cp:lastModifiedBy>
  <cp:revision>623</cp:revision>
  <dcterms:created xsi:type="dcterms:W3CDTF">2016-09-16T14:17:09Z</dcterms:created>
  <dcterms:modified xsi:type="dcterms:W3CDTF">2019-07-30T15:06:00Z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0x010100B34AB455BD4928468D53830089F4F4C9</vt:lpwstr>
  </property>
  <property fmtid="{D5CDD505-2E9C-101B-9397-08002B2CF9AE}" pid="5" name="_dlc_DocIdItemGuid">
    <vt:lpwstr>d7b52957-3a20-412f-9d19-af70f464480a</vt:lpwstr>
  </property>
</Properties>
</file>