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58"/>
  </p:notesMasterIdLst>
  <p:sldIdLst>
    <p:sldId id="623" r:id="rId6"/>
    <p:sldId id="471" r:id="rId7"/>
    <p:sldId id="488" r:id="rId8"/>
    <p:sldId id="257" r:id="rId9"/>
    <p:sldId id="472" r:id="rId10"/>
    <p:sldId id="622" r:id="rId11"/>
    <p:sldId id="693" r:id="rId12"/>
    <p:sldId id="619" r:id="rId13"/>
    <p:sldId id="261" r:id="rId14"/>
    <p:sldId id="473" r:id="rId15"/>
    <p:sldId id="499" r:id="rId16"/>
    <p:sldId id="627" r:id="rId17"/>
    <p:sldId id="620" r:id="rId18"/>
    <p:sldId id="277" r:id="rId19"/>
    <p:sldId id="618" r:id="rId20"/>
    <p:sldId id="259" r:id="rId21"/>
    <p:sldId id="260" r:id="rId22"/>
    <p:sldId id="262" r:id="rId23"/>
    <p:sldId id="268" r:id="rId24"/>
    <p:sldId id="494" r:id="rId25"/>
    <p:sldId id="279" r:id="rId26"/>
    <p:sldId id="491" r:id="rId27"/>
    <p:sldId id="492" r:id="rId28"/>
    <p:sldId id="270" r:id="rId29"/>
    <p:sldId id="408" r:id="rId30"/>
    <p:sldId id="278" r:id="rId31"/>
    <p:sldId id="267" r:id="rId32"/>
    <p:sldId id="624" r:id="rId33"/>
    <p:sldId id="266" r:id="rId34"/>
    <p:sldId id="490" r:id="rId35"/>
    <p:sldId id="552" r:id="rId36"/>
    <p:sldId id="265" r:id="rId37"/>
    <p:sldId id="309" r:id="rId38"/>
    <p:sldId id="621" r:id="rId39"/>
    <p:sldId id="687" r:id="rId40"/>
    <p:sldId id="625" r:id="rId41"/>
    <p:sldId id="688" r:id="rId42"/>
    <p:sldId id="692" r:id="rId43"/>
    <p:sldId id="686" r:id="rId44"/>
    <p:sldId id="689" r:id="rId45"/>
    <p:sldId id="690" r:id="rId46"/>
    <p:sldId id="691" r:id="rId47"/>
    <p:sldId id="409" r:id="rId48"/>
    <p:sldId id="287" r:id="rId49"/>
    <p:sldId id="264" r:id="rId50"/>
    <p:sldId id="434" r:id="rId51"/>
    <p:sldId id="433" r:id="rId52"/>
    <p:sldId id="297" r:id="rId53"/>
    <p:sldId id="288" r:id="rId54"/>
    <p:sldId id="289" r:id="rId55"/>
    <p:sldId id="290" r:id="rId56"/>
    <p:sldId id="291" r:id="rId57"/>
    <p:sldId id="292" r:id="rId58"/>
    <p:sldId id="296" r:id="rId59"/>
    <p:sldId id="293" r:id="rId60"/>
    <p:sldId id="294" r:id="rId61"/>
    <p:sldId id="295" r:id="rId62"/>
    <p:sldId id="435" r:id="rId63"/>
    <p:sldId id="317" r:id="rId64"/>
    <p:sldId id="298" r:id="rId65"/>
    <p:sldId id="299" r:id="rId66"/>
    <p:sldId id="300" r:id="rId67"/>
    <p:sldId id="301" r:id="rId68"/>
    <p:sldId id="302" r:id="rId69"/>
    <p:sldId id="303" r:id="rId70"/>
    <p:sldId id="304" r:id="rId71"/>
    <p:sldId id="436" r:id="rId72"/>
    <p:sldId id="318" r:id="rId73"/>
    <p:sldId id="480" r:id="rId74"/>
    <p:sldId id="354" r:id="rId75"/>
    <p:sldId id="493" r:id="rId76"/>
    <p:sldId id="280" r:id="rId77"/>
    <p:sldId id="444" r:id="rId78"/>
    <p:sldId id="334" r:id="rId79"/>
    <p:sldId id="271" r:id="rId80"/>
    <p:sldId id="448" r:id="rId81"/>
    <p:sldId id="449" r:id="rId82"/>
    <p:sldId id="269" r:id="rId83"/>
    <p:sldId id="423" r:id="rId84"/>
    <p:sldId id="422" r:id="rId85"/>
    <p:sldId id="347" r:id="rId86"/>
    <p:sldId id="305" r:id="rId87"/>
    <p:sldId id="306" r:id="rId88"/>
    <p:sldId id="307" r:id="rId89"/>
    <p:sldId id="349" r:id="rId90"/>
    <p:sldId id="445" r:id="rId91"/>
    <p:sldId id="358" r:id="rId92"/>
    <p:sldId id="355" r:id="rId93"/>
    <p:sldId id="379" r:id="rId94"/>
    <p:sldId id="348" r:id="rId95"/>
    <p:sldId id="350" r:id="rId96"/>
    <p:sldId id="351" r:id="rId97"/>
    <p:sldId id="352" r:id="rId98"/>
    <p:sldId id="275" r:id="rId99"/>
    <p:sldId id="496" r:id="rId100"/>
    <p:sldId id="630" r:id="rId101"/>
    <p:sldId id="509" r:id="rId102"/>
    <p:sldId id="683" r:id="rId103"/>
    <p:sldId id="684" r:id="rId104"/>
    <p:sldId id="685" r:id="rId105"/>
    <p:sldId id="373" r:id="rId106"/>
    <p:sldId id="497" r:id="rId107"/>
    <p:sldId id="617" r:id="rId108"/>
    <p:sldId id="616" r:id="rId109"/>
    <p:sldId id="416" r:id="rId110"/>
    <p:sldId id="335" r:id="rId111"/>
    <p:sldId id="611" r:id="rId112"/>
    <p:sldId id="336" r:id="rId113"/>
    <p:sldId id="337" r:id="rId114"/>
    <p:sldId id="338" r:id="rId115"/>
    <p:sldId id="340" r:id="rId116"/>
    <p:sldId id="341" r:id="rId117"/>
    <p:sldId id="339" r:id="rId118"/>
    <p:sldId id="612" r:id="rId119"/>
    <p:sldId id="631" r:id="rId120"/>
    <p:sldId id="632" r:id="rId121"/>
    <p:sldId id="633" r:id="rId122"/>
    <p:sldId id="498" r:id="rId123"/>
    <p:sldId id="634" r:id="rId124"/>
    <p:sldId id="635" r:id="rId125"/>
    <p:sldId id="359" r:id="rId126"/>
    <p:sldId id="360" r:id="rId127"/>
    <p:sldId id="361" r:id="rId128"/>
    <p:sldId id="362" r:id="rId129"/>
    <p:sldId id="679" r:id="rId130"/>
    <p:sldId id="680" r:id="rId131"/>
    <p:sldId id="363" r:id="rId132"/>
    <p:sldId id="681" r:id="rId133"/>
    <p:sldId id="426" r:id="rId134"/>
    <p:sldId id="342" r:id="rId135"/>
    <p:sldId id="343" r:id="rId136"/>
    <p:sldId id="344" r:id="rId137"/>
    <p:sldId id="345" r:id="rId138"/>
    <p:sldId id="424" r:id="rId139"/>
    <p:sldId id="682" r:id="rId140"/>
    <p:sldId id="371" r:id="rId141"/>
    <p:sldId id="487" r:id="rId142"/>
    <p:sldId id="313" r:id="rId143"/>
    <p:sldId id="315" r:id="rId144"/>
    <p:sldId id="314" r:id="rId145"/>
    <p:sldId id="376" r:id="rId146"/>
    <p:sldId id="485" r:id="rId147"/>
    <p:sldId id="486" r:id="rId148"/>
    <p:sldId id="626" r:id="rId149"/>
    <p:sldId id="500" r:id="rId150"/>
    <p:sldId id="613" r:id="rId151"/>
    <p:sldId id="263" r:id="rId152"/>
    <p:sldId id="489" r:id="rId153"/>
    <p:sldId id="273" r:id="rId154"/>
    <p:sldId id="615" r:id="rId155"/>
    <p:sldId id="629" r:id="rId156"/>
    <p:sldId id="628" r:id="rId1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Zusammenfassungsabschnitt" id="{85BBD81F-7778-4F65-8650-076EECAB5725}">
          <p14:sldIdLst>
            <p14:sldId id="623"/>
          </p14:sldIdLst>
        </p14:section>
        <p14:section name="HTML GETTING STARTED" id="{D96EE42D-EF73-4537-9946-9435C170ACBF}">
          <p14:sldIdLst>
            <p14:sldId id="471"/>
            <p14:sldId id="488"/>
            <p14:sldId id="257"/>
            <p14:sldId id="472"/>
            <p14:sldId id="622"/>
            <p14:sldId id="693"/>
          </p14:sldIdLst>
        </p14:section>
        <p14:section name="HTML ATTRIBUTES" id="{925B36A5-0C51-42CE-9CCC-BEEBD135C9E3}">
          <p14:sldIdLst>
            <p14:sldId id="619"/>
            <p14:sldId id="261"/>
            <p14:sldId id="473"/>
            <p14:sldId id="499"/>
            <p14:sldId id="627"/>
            <p14:sldId id="620"/>
            <p14:sldId id="277"/>
            <p14:sldId id="618"/>
            <p14:sldId id="259"/>
            <p14:sldId id="260"/>
            <p14:sldId id="262"/>
            <p14:sldId id="268"/>
            <p14:sldId id="494"/>
            <p14:sldId id="279"/>
            <p14:sldId id="491"/>
            <p14:sldId id="492"/>
            <p14:sldId id="270"/>
            <p14:sldId id="408"/>
            <p14:sldId id="278"/>
            <p14:sldId id="267"/>
          </p14:sldIdLst>
        </p14:section>
        <p14:section name="HTML &lt;HEAD&gt;" id="{36A8E426-A94F-4DC8-A06A-586EB9DDBF59}">
          <p14:sldIdLst>
            <p14:sldId id="624"/>
            <p14:sldId id="266"/>
            <p14:sldId id="490"/>
            <p14:sldId id="552"/>
            <p14:sldId id="265"/>
            <p14:sldId id="309"/>
          </p14:sldIdLst>
        </p14:section>
        <p14:section name="HTML CONTENT" id="{8558FFA7-9E73-4623-9BFE-0BBF56242DC5}">
          <p14:sldIdLst>
            <p14:sldId id="621"/>
            <p14:sldId id="687"/>
            <p14:sldId id="625"/>
            <p14:sldId id="688"/>
            <p14:sldId id="692"/>
            <p14:sldId id="686"/>
            <p14:sldId id="689"/>
            <p14:sldId id="690"/>
            <p14:sldId id="691"/>
          </p14:sldIdLst>
        </p14:section>
        <p14:section name="SECTIONING TAGS" id="{1CFCE79F-C985-40FD-B88F-56CF589A3070}">
          <p14:sldIdLst>
            <p14:sldId id="409"/>
            <p14:sldId id="287"/>
            <p14:sldId id="264"/>
            <p14:sldId id="434"/>
            <p14:sldId id="433"/>
            <p14:sldId id="297"/>
            <p14:sldId id="288"/>
            <p14:sldId id="289"/>
            <p14:sldId id="290"/>
            <p14:sldId id="291"/>
            <p14:sldId id="292"/>
            <p14:sldId id="296"/>
            <p14:sldId id="293"/>
            <p14:sldId id="294"/>
            <p14:sldId id="295"/>
            <p14:sldId id="435"/>
          </p14:sldIdLst>
        </p14:section>
        <p14:section name="&lt;H1&gt;-&lt;H6&gt;&lt;HGROUP&gt;" id="{9730A9C0-684B-489F-AC12-8FE13E948D33}">
          <p14:sldIdLst>
            <p14:sldId id="317"/>
            <p14:sldId id="298"/>
            <p14:sldId id="299"/>
            <p14:sldId id="300"/>
            <p14:sldId id="301"/>
            <p14:sldId id="302"/>
            <p14:sldId id="303"/>
            <p14:sldId id="304"/>
            <p14:sldId id="436"/>
          </p14:sldIdLst>
        </p14:section>
        <p14:section name="HOW TO - BUTTONS" id="{5C78B9F6-2880-4007-B679-C4EB786B8737}">
          <p14:sldIdLst>
            <p14:sldId id="318"/>
            <p14:sldId id="480"/>
          </p14:sldIdLst>
        </p14:section>
        <p14:section name="&lt;UL&gt;&lt;OL&gt;&lt;DL&gt;" id="{ACCA9F8F-4D09-4C21-A1F7-CE651DC6CE9C}">
          <p14:sldIdLst>
            <p14:sldId id="354"/>
            <p14:sldId id="493"/>
            <p14:sldId id="280"/>
            <p14:sldId id="444"/>
          </p14:sldIdLst>
        </p14:section>
        <p14:section name="TABLES" id="{9389131A-744C-4757-A8C1-59A1E1C5DB09}">
          <p14:sldIdLst>
            <p14:sldId id="334"/>
            <p14:sldId id="271"/>
            <p14:sldId id="448"/>
            <p14:sldId id="449"/>
            <p14:sldId id="269"/>
            <p14:sldId id="423"/>
            <p14:sldId id="422"/>
          </p14:sldIdLst>
        </p14:section>
        <p14:section name="TEXT STYLE TAGS" id="{74ABD7E2-36B9-4750-9472-0AEDCA6217E7}">
          <p14:sldIdLst>
            <p14:sldId id="347"/>
            <p14:sldId id="305"/>
            <p14:sldId id="306"/>
            <p14:sldId id="307"/>
            <p14:sldId id="349"/>
            <p14:sldId id="445"/>
            <p14:sldId id="358"/>
            <p14:sldId id="355"/>
            <p14:sldId id="379"/>
          </p14:sldIdLst>
        </p14:section>
        <p14:section name="GESTRICHEN IN HTML5" id="{5F601C56-AEFB-4835-8606-ECFAFE3F28E7}">
          <p14:sldIdLst>
            <p14:sldId id="348"/>
            <p14:sldId id="350"/>
            <p14:sldId id="351"/>
            <p14:sldId id="352"/>
            <p14:sldId id="275"/>
          </p14:sldIdLst>
        </p14:section>
        <p14:section name="&lt;IMG&gt;&lt;PICTURE&gt;&lt;MAP&gt;" id="{782FA0E6-7434-48FB-BD68-A3CA3F6DCE8F}">
          <p14:sldIdLst>
            <p14:sldId id="496"/>
            <p14:sldId id="630"/>
            <p14:sldId id="509"/>
            <p14:sldId id="683"/>
            <p14:sldId id="684"/>
            <p14:sldId id="685"/>
            <p14:sldId id="373"/>
            <p14:sldId id="497"/>
            <p14:sldId id="617"/>
            <p14:sldId id="616"/>
          </p14:sldIdLst>
        </p14:section>
        <p14:section name="&lt;FORM&gt;" id="{B5DBA4B6-9F65-4A91-9FB4-2327BD3B0659}">
          <p14:sldIdLst>
            <p14:sldId id="416"/>
            <p14:sldId id="335"/>
            <p14:sldId id="611"/>
            <p14:sldId id="336"/>
            <p14:sldId id="337"/>
            <p14:sldId id="338"/>
            <p14:sldId id="340"/>
            <p14:sldId id="341"/>
            <p14:sldId id="339"/>
            <p14:sldId id="612"/>
            <p14:sldId id="631"/>
            <p14:sldId id="632"/>
            <p14:sldId id="633"/>
            <p14:sldId id="498"/>
            <p14:sldId id="634"/>
            <p14:sldId id="635"/>
            <p14:sldId id="359"/>
            <p14:sldId id="360"/>
            <p14:sldId id="361"/>
            <p14:sldId id="362"/>
            <p14:sldId id="679"/>
            <p14:sldId id="680"/>
            <p14:sldId id="363"/>
            <p14:sldId id="681"/>
            <p14:sldId id="426"/>
            <p14:sldId id="342"/>
            <p14:sldId id="343"/>
            <p14:sldId id="344"/>
            <p14:sldId id="345"/>
            <p14:sldId id="424"/>
            <p14:sldId id="682"/>
          </p14:sldIdLst>
        </p14:section>
        <p14:section name="SVG" id="{C6D99BB9-F523-4D4F-AE69-7C094E27DBEA}">
          <p14:sldIdLst>
            <p14:sldId id="371"/>
            <p14:sldId id="487"/>
            <p14:sldId id="313"/>
            <p14:sldId id="315"/>
            <p14:sldId id="314"/>
            <p14:sldId id="376"/>
          </p14:sldIdLst>
        </p14:section>
        <p14:section name="DIAGRAMS" id="{827D4DF2-2282-4845-88A3-12C441E61148}">
          <p14:sldIdLst>
            <p14:sldId id="485"/>
            <p14:sldId id="486"/>
          </p14:sldIdLst>
        </p14:section>
        <p14:section name="ICONS" id="{9F9AD097-63A4-4780-B67E-40578764AE62}">
          <p14:sldIdLst>
            <p14:sldId id="626"/>
            <p14:sldId id="500"/>
          </p14:sldIdLst>
        </p14:section>
        <p14:section name="VERSIONEN" id="{FE994C53-F8D1-4EAB-963D-A6E307FF7112}">
          <p14:sldIdLst>
            <p14:sldId id="613"/>
            <p14:sldId id="263"/>
            <p14:sldId id="489"/>
            <p14:sldId id="273"/>
            <p14:sldId id="615"/>
          </p14:sldIdLst>
        </p14:section>
        <p14:section name="HTML EMAIL" id="{CBD14A25-245F-4F17-979A-CD3A9896AAFB}">
          <p14:sldIdLst>
            <p14:sldId id="629"/>
            <p14:sldId id="62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77544" autoAdjust="0"/>
  </p:normalViewPr>
  <p:slideViewPr>
    <p:cSldViewPr snapToGrid="0" showGuides="1">
      <p:cViewPr varScale="1">
        <p:scale>
          <a:sx n="56" d="100"/>
          <a:sy n="56" d="100"/>
        </p:scale>
        <p:origin x="1164" y="60"/>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slide" Target="slides/slide140.xml"/><Relationship Id="rId153" Type="http://schemas.openxmlformats.org/officeDocument/2006/relationships/slide" Target="slides/slide148.xml"/><Relationship Id="rId16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919E9-4914-4892-83BF-6B1B8AEE0A42}" type="datetimeFigureOut">
              <a:rPr lang="de-DE" smtClean="0"/>
              <a:t>29.07.2019</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D0FE-AF74-4FB3-A5AC-0FE84BBFBA7E}" type="slidenum">
              <a:rPr lang="de-DE" smtClean="0"/>
              <a:t>‹Nr.›</a:t>
            </a:fld>
            <a:endParaRPr lang="de-DE" dirty="0"/>
          </a:p>
        </p:txBody>
      </p:sp>
    </p:spTree>
    <p:extLst>
      <p:ext uri="{BB962C8B-B14F-4D97-AF65-F5344CB8AC3E}">
        <p14:creationId xmlns:p14="http://schemas.microsoft.com/office/powerpoint/2010/main" val="113439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w3schools.com/tags/tag_base.asp"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mozilla.org/en-US/docs/Web/Guide/HTML/Using_HTML_sections_and_outlines#Sectioning_root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w3schools.com/tags/tag_blockquote.asp"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w3schools.com/tags/tag_param.asp"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developer.chrome.com/apps/tags/webview" TargetMode="External"/><Relationship Id="rId4" Type="http://schemas.openxmlformats.org/officeDocument/2006/relationships/hyperlink" Target="https://www.w3schools.com/tags/tag_object.asp"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e.wikipedia.org/wiki/Gliederungseditor" TargetMode="External"/><Relationship Id="rId2" Type="http://schemas.openxmlformats.org/officeDocument/2006/relationships/slide" Target="../slides/slide62.xml"/><Relationship Id="rId1" Type="http://schemas.openxmlformats.org/officeDocument/2006/relationships/notesMaster" Target="../notesMasters/notesMaster1.xml"/><Relationship Id="rId5" Type="http://schemas.openxmlformats.org/officeDocument/2006/relationships/hyperlink" Target="https://de.wikipedia.org/wiki/Extensible_Markup_Language" TargetMode="External"/><Relationship Id="rId4" Type="http://schemas.openxmlformats.org/officeDocument/2006/relationships/hyperlink" Target="https://de.wikipedia.org/wiki/OPML"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3schools.com/tags/ref_eventattributes.as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www.tablesgenerator.com/html_tables"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www.w3schools.com/tags/tag_u.asp"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Inline_event_handlers_%E2%80%94_don't_use_thes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www.w3schools.com/tags/tag_bdo.asp"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www.w3schools.com/tags/tag_area.asp"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www.w3schools.com/tags/tryit.asp?filename=tryhtml5_output" TargetMode="External"/><Relationship Id="rId2" Type="http://schemas.openxmlformats.org/officeDocument/2006/relationships/slide" Target="../slides/slide107.xml"/><Relationship Id="rId1" Type="http://schemas.openxmlformats.org/officeDocument/2006/relationships/notesMaster" Target="../notesMasters/notesMaster1.xml"/><Relationship Id="rId4" Type="http://schemas.openxmlformats.org/officeDocument/2006/relationships/hyperlink" Target="https://reactjs.org/docs/forms.html" TargetMode="Externa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s://developer.mozilla.org/en-US/docs/Web/API/File/Using_files_from_web_applications" TargetMode="External"/><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www.w3schools.com/tags/ref_eventattributes.asp" TargetMode="External"/><Relationship Id="rId2" Type="http://schemas.openxmlformats.org/officeDocument/2006/relationships/slide" Target="../slides/slide110.xml"/><Relationship Id="rId1" Type="http://schemas.openxmlformats.org/officeDocument/2006/relationships/notesMaster" Target="../notesMasters/notesMaster1.xml"/><Relationship Id="rId4" Type="http://schemas.openxmlformats.org/officeDocument/2006/relationships/hyperlink" Target="https://www.w3schools.com/tags/att_multiple.asp"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www.w3schools.com/tags/att_tabindex.asp" TargetMode="External"/><Relationship Id="rId2" Type="http://schemas.openxmlformats.org/officeDocument/2006/relationships/slide" Target="../slides/slide112.xml"/><Relationship Id="rId1" Type="http://schemas.openxmlformats.org/officeDocument/2006/relationships/notesMaster" Target="../notesMasters/notesMaster1.xml"/><Relationship Id="rId4" Type="http://schemas.openxmlformats.org/officeDocument/2006/relationships/hyperlink" Target="https://www.w3schools.com/tags/att_autofocus.asp"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Preventing_default_behavior"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de.wikipedia.org/wiki/HTML" TargetMode="External"/><Relationship Id="rId7" Type="http://schemas.openxmlformats.org/officeDocument/2006/relationships/hyperlink" Target="https://de.wikipedia.org/wiki/Semantik" TargetMode="External"/><Relationship Id="rId2" Type="http://schemas.openxmlformats.org/officeDocument/2006/relationships/slide" Target="../slides/slide147.xml"/><Relationship Id="rId1" Type="http://schemas.openxmlformats.org/officeDocument/2006/relationships/notesMaster" Target="../notesMasters/notesMaster1.xml"/><Relationship Id="rId6" Type="http://schemas.openxmlformats.org/officeDocument/2006/relationships/hyperlink" Target="https://de.wikipedia.org/wiki/Adobe_Flash" TargetMode="External"/><Relationship Id="rId5" Type="http://schemas.openxmlformats.org/officeDocument/2006/relationships/hyperlink" Target="https://de.wikipedia.org/wiki/Document_Object_Model" TargetMode="External"/><Relationship Id="rId4" Type="http://schemas.openxmlformats.org/officeDocument/2006/relationships/hyperlink" Target="https://de.wikipedia.org/wiki/Extensible_Hypertext_Markup_Language" TargetMode="External"/></Relationships>
</file>

<file path=ppt/notesSlides/_rels/notesSlide94.xml.rels><?xml version="1.0" encoding="UTF-8" standalone="yes"?>
<Relationships xmlns="http://schemas.openxmlformats.org/package/2006/relationships"><Relationship Id="rId8" Type="http://schemas.openxmlformats.org/officeDocument/2006/relationships/hyperlink" Target="https://de.wikipedia.org/wiki/Web_Ontology_Language" TargetMode="External"/><Relationship Id="rId13" Type="http://schemas.openxmlformats.org/officeDocument/2006/relationships/hyperlink" Target="https://de.wikipedia.org/wiki/World_Wide_Web_Consortium" TargetMode="External"/><Relationship Id="rId18" Type="http://schemas.openxmlformats.org/officeDocument/2006/relationships/hyperlink" Target="https://de.wikipedia.org/w/index.php?title=Ian_Hickson&amp;action=edit&amp;redlink=1" TargetMode="External"/><Relationship Id="rId26" Type="http://schemas.openxmlformats.org/officeDocument/2006/relationships/hyperlink" Target="https://de.wikipedia.org/wiki/HTML5#cite_note-15" TargetMode="External"/><Relationship Id="rId3" Type="http://schemas.openxmlformats.org/officeDocument/2006/relationships/hyperlink" Target="https://de.wikipedia.org/wiki/World_Wide_Web" TargetMode="External"/><Relationship Id="rId21" Type="http://schemas.openxmlformats.org/officeDocument/2006/relationships/hyperlink" Target="https://de.wikipedia.org/wiki/Web_Hypertext_Application_Technology_Working_Group#cite_note-2" TargetMode="External"/><Relationship Id="rId7" Type="http://schemas.openxmlformats.org/officeDocument/2006/relationships/hyperlink" Target="https://de.wikipedia.org/wiki/Resource_Description_Framework" TargetMode="External"/><Relationship Id="rId12" Type="http://schemas.openxmlformats.org/officeDocument/2006/relationships/hyperlink" Target="https://de.wikipedia.org/wiki/Web_Hypertext_Application_Technology_Working_Group" TargetMode="External"/><Relationship Id="rId17" Type="http://schemas.openxmlformats.org/officeDocument/2006/relationships/hyperlink" Target="https://de.wikipedia.org/wiki/Apple" TargetMode="External"/><Relationship Id="rId25" Type="http://schemas.openxmlformats.org/officeDocument/2006/relationships/hyperlink" Target="https://de.wikipedia.org/wiki/HTML5#cite_note-14" TargetMode="External"/><Relationship Id="rId2" Type="http://schemas.openxmlformats.org/officeDocument/2006/relationships/slide" Target="../slides/slide148.xml"/><Relationship Id="rId16" Type="http://schemas.openxmlformats.org/officeDocument/2006/relationships/hyperlink" Target="https://de.wikipedia.org/wiki/Opera_Software" TargetMode="External"/><Relationship Id="rId20" Type="http://schemas.openxmlformats.org/officeDocument/2006/relationships/hyperlink" Target="https://de.wikipedia.org/wiki/Web_Hypertext_Application_Technology_Working_Group#cite_note-1" TargetMode="External"/><Relationship Id="rId1" Type="http://schemas.openxmlformats.org/officeDocument/2006/relationships/notesMaster" Target="../notesMasters/notesMaster1.xml"/><Relationship Id="rId6" Type="http://schemas.openxmlformats.org/officeDocument/2006/relationships/hyperlink" Target="https://de.wikipedia.org/wiki/Extensible_Markup_Language" TargetMode="External"/><Relationship Id="rId11" Type="http://schemas.openxmlformats.org/officeDocument/2006/relationships/hyperlink" Target="https://de.wikipedia.org/wiki/Web_Content_Accessibility_Guidelines" TargetMode="External"/><Relationship Id="rId24" Type="http://schemas.openxmlformats.org/officeDocument/2006/relationships/hyperlink" Target="https://de.wikipedia.org/wiki/Google" TargetMode="External"/><Relationship Id="rId5" Type="http://schemas.openxmlformats.org/officeDocument/2006/relationships/hyperlink" Target="https://de.wikipedia.org/wiki/Extensible_Hypertext_Markup_Language" TargetMode="External"/><Relationship Id="rId15" Type="http://schemas.openxmlformats.org/officeDocument/2006/relationships/hyperlink" Target="https://de.wikipedia.org/wiki/Mozilla_Foundation" TargetMode="External"/><Relationship Id="rId23" Type="http://schemas.openxmlformats.org/officeDocument/2006/relationships/hyperlink" Target="https://de.wikipedia.org/wiki/HTML5#cite_note-13" TargetMode="External"/><Relationship Id="rId28" Type="http://schemas.openxmlformats.org/officeDocument/2006/relationships/hyperlink" Target="https://de.wikipedia.org/wiki/Canvas_(HTML-Element)" TargetMode="External"/><Relationship Id="rId10" Type="http://schemas.openxmlformats.org/officeDocument/2006/relationships/hyperlink" Target="https://de.wikipedia.org/wiki/Scalable_Vector_Graphics" TargetMode="External"/><Relationship Id="rId19" Type="http://schemas.openxmlformats.org/officeDocument/2006/relationships/hyperlink" Target="https://de.wikipedia.org/wiki/Mailingliste" TargetMode="External"/><Relationship Id="rId4" Type="http://schemas.openxmlformats.org/officeDocument/2006/relationships/hyperlink" Target="https://de.wikipedia.org/wiki/Hypertext_Markup_Language" TargetMode="External"/><Relationship Id="rId9" Type="http://schemas.openxmlformats.org/officeDocument/2006/relationships/hyperlink" Target="https://de.wikipedia.org/wiki/Cascading_Style_Sheets" TargetMode="External"/><Relationship Id="rId14" Type="http://schemas.openxmlformats.org/officeDocument/2006/relationships/hyperlink" Target="https://de.wikipedia.org/wiki/Tim_Berners-Lee" TargetMode="External"/><Relationship Id="rId22" Type="http://schemas.openxmlformats.org/officeDocument/2006/relationships/hyperlink" Target="https://de.wikipedia.org/wiki/Web_Hypertext_Application_Technology_Working_Group#cite_note-3" TargetMode="External"/><Relationship Id="rId27" Type="http://schemas.openxmlformats.org/officeDocument/2006/relationships/hyperlink" Target="https://de.wikipedia.org/wiki/HTML5#HTML_Microdata" TargetMode="Externa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Ist CSS eine Sprache?</a:t>
            </a:r>
          </a:p>
        </p:txBody>
      </p:sp>
      <p:sp>
        <p:nvSpPr>
          <p:cNvPr id="4" name="Foliennummernplatzhalter 3"/>
          <p:cNvSpPr>
            <a:spLocks noGrp="1"/>
          </p:cNvSpPr>
          <p:nvPr>
            <p:ph type="sldNum" sz="quarter" idx="10"/>
          </p:nvPr>
        </p:nvSpPr>
        <p:spPr/>
        <p:txBody>
          <a:bodyPr/>
          <a:lstStyle/>
          <a:p>
            <a:fld id="{6830D0FE-AF74-4FB3-A5AC-0FE84BBFBA7E}" type="slidenum">
              <a:rPr lang="de-DE" smtClean="0"/>
              <a:t>2</a:t>
            </a:fld>
            <a:endParaRPr lang="de-DE" dirty="0"/>
          </a:p>
        </p:txBody>
      </p:sp>
    </p:spTree>
    <p:extLst>
      <p:ext uri="{BB962C8B-B14F-4D97-AF65-F5344CB8AC3E}">
        <p14:creationId xmlns:p14="http://schemas.microsoft.com/office/powerpoint/2010/main" val="2372882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in </a:t>
            </a:r>
            <a:r>
              <a:rPr lang="de-DE" dirty="0" err="1"/>
              <a:t>meta</a:t>
            </a:r>
            <a:r>
              <a:rPr lang="de-DE" dirty="0"/>
              <a:t> keine </a:t>
            </a:r>
            <a:r>
              <a:rPr lang="de-DE" dirty="0" err="1"/>
              <a:t>keywords</a:t>
            </a:r>
            <a:r>
              <a:rPr lang="de-DE" dirty="0"/>
              <a:t> verwenden, die </a:t>
            </a:r>
            <a:r>
              <a:rPr lang="de-DE" dirty="0" err="1"/>
              <a:t>seite</a:t>
            </a:r>
            <a:r>
              <a:rPr lang="de-DE" dirty="0"/>
              <a:t> kann von </a:t>
            </a:r>
            <a:r>
              <a:rPr lang="de-DE" dirty="0" err="1"/>
              <a:t>browser</a:t>
            </a:r>
            <a:r>
              <a:rPr lang="de-DE" dirty="0"/>
              <a:t> schlecht eingestuft werden.</a:t>
            </a: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17</a:t>
            </a:fld>
            <a:endParaRPr lang="de-DE" dirty="0"/>
          </a:p>
        </p:txBody>
      </p:sp>
    </p:spTree>
    <p:extLst>
      <p:ext uri="{BB962C8B-B14F-4D97-AF65-F5344CB8AC3E}">
        <p14:creationId xmlns:p14="http://schemas.microsoft.com/office/powerpoint/2010/main" val="1656218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19</a:t>
            </a:fld>
            <a:endParaRPr lang="de-DE" dirty="0"/>
          </a:p>
        </p:txBody>
      </p:sp>
    </p:spTree>
    <p:extLst>
      <p:ext uri="{BB962C8B-B14F-4D97-AF65-F5344CB8AC3E}">
        <p14:creationId xmlns:p14="http://schemas.microsoft.com/office/powerpoint/2010/main" val="426446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E6AD7-2CBA-47A9-A54E-4D3D92D666C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951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21</a:t>
            </a:fld>
            <a:endParaRPr lang="de-DE" dirty="0"/>
          </a:p>
        </p:txBody>
      </p:sp>
    </p:spTree>
    <p:extLst>
      <p:ext uri="{BB962C8B-B14F-4D97-AF65-F5344CB8AC3E}">
        <p14:creationId xmlns:p14="http://schemas.microsoft.com/office/powerpoint/2010/main" val="383844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zurück zur JS, HTML &amp; CSS </a:t>
            </a:r>
            <a:r>
              <a:rPr lang="de-DE" dirty="0" err="1"/>
              <a:t>Jumpstart</a:t>
            </a:r>
            <a:r>
              <a:rPr lang="de-DE" dirty="0"/>
              <a:t> Agenda – HTML </a:t>
            </a:r>
            <a:r>
              <a:rPr lang="de-DE" dirty="0" err="1"/>
              <a:t>tables</a:t>
            </a:r>
            <a:endParaRPr lang="de-DE" dirty="0"/>
          </a:p>
          <a:p>
            <a:r>
              <a:rPr lang="de-DE" dirty="0"/>
              <a:t>** Mit HTML5 kamen zwei neue Tags, die &lt;b&gt; und &lt;i&gt; mehr oder weniger ersetzen sollen, obwohl &lt;b&gt; und &lt;i&gt; nach wie vor funktionieren.</a:t>
            </a:r>
          </a:p>
          <a:p>
            <a:r>
              <a:rPr lang="de-DE" dirty="0"/>
              <a:t>    &lt;strong&gt; wird vom Browser per Default fettgedruckt dargestellt, &lt;em&gt; kursiv – allerdings lassen sich diese beiden Tags mittels CSS stylen, so dass der Designer selbst entscheiden kann, wie Betonungen auf der Seite aussehen sollen. Das erleichtert auch Änderungen im Styling.</a:t>
            </a:r>
          </a:p>
        </p:txBody>
      </p:sp>
      <p:sp>
        <p:nvSpPr>
          <p:cNvPr id="4" name="Foliennummernplatzhalter 3"/>
          <p:cNvSpPr>
            <a:spLocks noGrp="1"/>
          </p:cNvSpPr>
          <p:nvPr>
            <p:ph type="sldNum" sz="quarter" idx="10"/>
          </p:nvPr>
        </p:nvSpPr>
        <p:spPr/>
        <p:txBody>
          <a:bodyPr/>
          <a:lstStyle/>
          <a:p>
            <a:fld id="{1D129941-EB3E-4F0B-9DF2-5019FD8FDEBB}" type="slidenum">
              <a:rPr lang="de-DE" smtClean="0"/>
              <a:t>23</a:t>
            </a:fld>
            <a:endParaRPr lang="de-DE" dirty="0"/>
          </a:p>
        </p:txBody>
      </p:sp>
    </p:spTree>
    <p:extLst>
      <p:ext uri="{BB962C8B-B14F-4D97-AF65-F5344CB8AC3E}">
        <p14:creationId xmlns:p14="http://schemas.microsoft.com/office/powerpoint/2010/main" val="393145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Kann ein Wert beim Attribut leer sein? Es geht hier wahrscheinlich um gleichen Wert wie Attribut. Z.B. disabled=„disabled“</a:t>
            </a:r>
          </a:p>
          <a:p>
            <a:r>
              <a:rPr lang="de-DE" dirty="0"/>
              <a:t>Was wird hier mit den Anführungszeichen gemeint? Eigentlich sollen sie immer noch angegeben werden.</a:t>
            </a:r>
          </a:p>
        </p:txBody>
      </p:sp>
      <p:sp>
        <p:nvSpPr>
          <p:cNvPr id="4" name="Foliennummernplatzhalter 3"/>
          <p:cNvSpPr>
            <a:spLocks noGrp="1"/>
          </p:cNvSpPr>
          <p:nvPr>
            <p:ph type="sldNum" sz="quarter" idx="10"/>
          </p:nvPr>
        </p:nvSpPr>
        <p:spPr/>
        <p:txBody>
          <a:bodyPr/>
          <a:lstStyle/>
          <a:p>
            <a:fld id="{6830D0FE-AF74-4FB3-A5AC-0FE84BBFBA7E}" type="slidenum">
              <a:rPr lang="de-DE" smtClean="0"/>
              <a:t>24</a:t>
            </a:fld>
            <a:endParaRPr lang="de-DE" dirty="0"/>
          </a:p>
        </p:txBody>
      </p:sp>
    </p:spTree>
    <p:extLst>
      <p:ext uri="{BB962C8B-B14F-4D97-AF65-F5344CB8AC3E}">
        <p14:creationId xmlns:p14="http://schemas.microsoft.com/office/powerpoint/2010/main" val="4183169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war früher in </a:t>
            </a:r>
            <a:r>
              <a:rPr lang="de-DE" dirty="0" err="1"/>
              <a:t>class</a:t>
            </a:r>
            <a:r>
              <a:rPr lang="de-DE" dirty="0"/>
              <a:t> möglich?</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25</a:t>
            </a:fld>
            <a:endParaRPr lang="de-DE" dirty="0"/>
          </a:p>
        </p:txBody>
      </p:sp>
    </p:spTree>
    <p:extLst>
      <p:ext uri="{BB962C8B-B14F-4D97-AF65-F5344CB8AC3E}">
        <p14:creationId xmlns:p14="http://schemas.microsoft.com/office/powerpoint/2010/main" val="2425868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26</a:t>
            </a:fld>
            <a:endParaRPr lang="de-DE" dirty="0"/>
          </a:p>
        </p:txBody>
      </p:sp>
    </p:spTree>
    <p:extLst>
      <p:ext uri="{BB962C8B-B14F-4D97-AF65-F5344CB8AC3E}">
        <p14:creationId xmlns:p14="http://schemas.microsoft.com/office/powerpoint/2010/main" val="1723011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27</a:t>
            </a:fld>
            <a:endParaRPr lang="de-DE" dirty="0"/>
          </a:p>
        </p:txBody>
      </p:sp>
    </p:spTree>
    <p:extLst>
      <p:ext uri="{BB962C8B-B14F-4D97-AF65-F5344CB8AC3E}">
        <p14:creationId xmlns:p14="http://schemas.microsoft.com/office/powerpoint/2010/main" val="2168212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https://www.w3schools.com/tags/tag_base.asp</a:t>
            </a:r>
            <a:endParaRPr lang="de-DE" dirty="0"/>
          </a:p>
          <a:p>
            <a:endParaRPr lang="de-DE" dirty="0"/>
          </a:p>
          <a:p>
            <a:r>
              <a:rPr lang="de-DE" sz="1200" spc="-10" dirty="0"/>
              <a:t>&lt;</a:t>
            </a:r>
            <a:r>
              <a:rPr lang="de-DE" sz="1200" spc="-10" dirty="0" err="1"/>
              <a:t>basefont</a:t>
            </a:r>
            <a:r>
              <a:rPr lang="de-DE" sz="1200" spc="-10" dirty="0"/>
              <a:t>&gt; (not supported in HTML5) - </a:t>
            </a:r>
            <a:r>
              <a:rPr lang="en-US" sz="1200" b="0" i="0" kern="1200" dirty="0">
                <a:solidFill>
                  <a:schemeClr val="tx1"/>
                </a:solidFill>
                <a:effectLst/>
                <a:latin typeface="+mn-lt"/>
                <a:ea typeface="+mn-ea"/>
                <a:cs typeface="+mn-cs"/>
              </a:rPr>
              <a:t>Specify a default text-color and font-size for text on page</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29</a:t>
            </a:fld>
            <a:endParaRPr lang="de-DE" dirty="0"/>
          </a:p>
        </p:txBody>
      </p:sp>
    </p:spTree>
    <p:extLst>
      <p:ext uri="{BB962C8B-B14F-4D97-AF65-F5344CB8AC3E}">
        <p14:creationId xmlns:p14="http://schemas.microsoft.com/office/powerpoint/2010/main" val="27526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Spickzettel für HTML vorbereiten!</a:t>
            </a:r>
          </a:p>
        </p:txBody>
      </p:sp>
      <p:sp>
        <p:nvSpPr>
          <p:cNvPr id="4" name="Foliennummernplatzhalter 3"/>
          <p:cNvSpPr>
            <a:spLocks noGrp="1"/>
          </p:cNvSpPr>
          <p:nvPr>
            <p:ph type="sldNum" sz="quarter" idx="5"/>
          </p:nvPr>
        </p:nvSpPr>
        <p:spPr/>
        <p:txBody>
          <a:bodyPr/>
          <a:lstStyle/>
          <a:p>
            <a:fld id="{6830D0FE-AF74-4FB3-A5AC-0FE84BBFBA7E}" type="slidenum">
              <a:rPr lang="de-DE" smtClean="0"/>
              <a:t>3</a:t>
            </a:fld>
            <a:endParaRPr lang="de-DE" dirty="0"/>
          </a:p>
        </p:txBody>
      </p:sp>
    </p:spTree>
    <p:extLst>
      <p:ext uri="{BB962C8B-B14F-4D97-AF65-F5344CB8AC3E}">
        <p14:creationId xmlns:p14="http://schemas.microsoft.com/office/powerpoint/2010/main" val="4022574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Viewport-Parameter</a:t>
            </a:r>
            <a:r>
              <a:rPr lang="de-DE" dirty="0"/>
              <a:t>:</a:t>
            </a:r>
          </a:p>
          <a:p>
            <a:endParaRPr lang="de-DE" dirty="0"/>
          </a:p>
          <a:p>
            <a:pPr rtl="0" eaLnBrk="1" fontAlgn="t" latinLnBrk="0" hangingPunct="1"/>
            <a:r>
              <a:rPr lang="de-DE" sz="1200" b="1" i="0" u="none" strike="noStrike" kern="1200" dirty="0">
                <a:solidFill>
                  <a:schemeClr val="tx1"/>
                </a:solidFill>
                <a:effectLst/>
                <a:latin typeface="+mn-lt"/>
                <a:ea typeface="+mn-ea"/>
                <a:cs typeface="+mn-cs"/>
              </a:rPr>
              <a:t>width</a:t>
            </a:r>
            <a:r>
              <a:rPr lang="de-DE" sz="1200" b="0" i="0" u="none" strike="noStrike" kern="1200" dirty="0">
                <a:solidFill>
                  <a:schemeClr val="tx1"/>
                </a:solidFill>
                <a:effectLst/>
                <a:latin typeface="+mn-lt"/>
                <a:ea typeface="+mn-ea"/>
                <a:cs typeface="+mn-cs"/>
              </a:rPr>
              <a:t> – legt die Breite fest. Es macht Sinn, die Breite gleich der Gerätebreite zu setzen; es ist aber auch möglich, einen festen Wert zu definieren.</a:t>
            </a:r>
          </a:p>
          <a:p>
            <a:pPr rtl="0" eaLnBrk="1" fontAlgn="t" latinLnBrk="0" hangingPunct="1"/>
            <a:r>
              <a:rPr lang="de-DE" sz="1200" b="1" i="0" u="none" strike="noStrike" kern="1200" dirty="0">
                <a:solidFill>
                  <a:schemeClr val="tx1"/>
                </a:solidFill>
                <a:effectLst/>
                <a:latin typeface="+mn-lt"/>
                <a:ea typeface="+mn-ea"/>
                <a:cs typeface="+mn-cs"/>
              </a:rPr>
              <a:t>user-scalable</a:t>
            </a:r>
            <a:r>
              <a:rPr lang="de-DE" sz="1200" b="0" i="0" u="none" strike="noStrike" kern="1200" dirty="0">
                <a:solidFill>
                  <a:schemeClr val="tx1"/>
                </a:solidFill>
                <a:effectLst/>
                <a:latin typeface="+mn-lt"/>
                <a:ea typeface="+mn-ea"/>
                <a:cs typeface="+mn-cs"/>
              </a:rPr>
              <a:t> – legt fest, ob der Benutzer skalieren darf. Die Werte dazu sind "yes" und "no", per default wird zoomen erlaubt. </a:t>
            </a:r>
            <a:r>
              <a:rPr lang="de-DE" sz="1200" b="1" i="0" u="none" strike="noStrike" kern="1200" dirty="0">
                <a:solidFill>
                  <a:schemeClr val="tx1"/>
                </a:solidFill>
                <a:effectLst/>
                <a:latin typeface="+mn-lt"/>
                <a:ea typeface="+mn-ea"/>
                <a:cs typeface="+mn-cs"/>
              </a:rPr>
              <a:t>Viele Browser ignorieren inzwischen diese Anweisung </a:t>
            </a:r>
            <a:r>
              <a:rPr lang="de-DE" sz="1200" b="0" i="0" u="none" strike="noStrike" kern="1200" dirty="0">
                <a:solidFill>
                  <a:schemeClr val="tx1"/>
                </a:solidFill>
                <a:effectLst/>
                <a:latin typeface="+mn-lt"/>
                <a:ea typeface="+mn-ea"/>
                <a:cs typeface="+mn-cs"/>
              </a:rPr>
              <a:t>gänzlich!</a:t>
            </a:r>
          </a:p>
          <a:p>
            <a:pPr rtl="0" eaLnBrk="1" fontAlgn="t" latinLnBrk="0" hangingPunct="1"/>
            <a:r>
              <a:rPr lang="de-DE" sz="1200" b="1" i="0" u="none" strike="noStrike" kern="1200" dirty="0">
                <a:solidFill>
                  <a:schemeClr val="tx1"/>
                </a:solidFill>
                <a:effectLst/>
                <a:latin typeface="+mn-lt"/>
                <a:ea typeface="+mn-ea"/>
                <a:cs typeface="+mn-cs"/>
              </a:rPr>
              <a:t>initial-scale</a:t>
            </a:r>
            <a:r>
              <a:rPr lang="de-DE" sz="1200" b="0" i="0" u="none" strike="noStrike" kern="1200" dirty="0">
                <a:solidFill>
                  <a:schemeClr val="tx1"/>
                </a:solidFill>
                <a:effectLst/>
                <a:latin typeface="+mn-lt"/>
                <a:ea typeface="+mn-ea"/>
                <a:cs typeface="+mn-cs"/>
              </a:rPr>
              <a:t> - Anfangsskalierung</a:t>
            </a:r>
          </a:p>
          <a:p>
            <a:pPr rtl="0" eaLnBrk="1" fontAlgn="t" latinLnBrk="0" hangingPunct="1"/>
            <a:r>
              <a:rPr lang="de-DE" sz="1200" b="1" i="0" u="none" strike="noStrike" kern="1200" dirty="0">
                <a:solidFill>
                  <a:schemeClr val="tx1"/>
                </a:solidFill>
                <a:effectLst/>
                <a:latin typeface="+mn-lt"/>
                <a:ea typeface="+mn-ea"/>
                <a:cs typeface="+mn-cs"/>
              </a:rPr>
              <a:t>maximum-scale</a:t>
            </a:r>
            <a:r>
              <a:rPr lang="de-DE" sz="1200" b="0" i="0" u="none" strike="noStrike" kern="1200" dirty="0">
                <a:solidFill>
                  <a:schemeClr val="tx1"/>
                </a:solidFill>
                <a:effectLst/>
                <a:latin typeface="+mn-lt"/>
                <a:ea typeface="+mn-ea"/>
                <a:cs typeface="+mn-cs"/>
              </a:rPr>
              <a:t> – maximal mögliche Skalierung</a:t>
            </a:r>
          </a:p>
          <a:p>
            <a:pPr rtl="0" eaLnBrk="1" fontAlgn="t" latinLnBrk="0" hangingPunct="1"/>
            <a:r>
              <a:rPr lang="de-DE" sz="1200" b="1" i="0" u="none" strike="noStrike" kern="1200" dirty="0">
                <a:solidFill>
                  <a:schemeClr val="tx1"/>
                </a:solidFill>
                <a:effectLst/>
                <a:latin typeface="+mn-lt"/>
                <a:ea typeface="+mn-ea"/>
                <a:cs typeface="+mn-cs"/>
              </a:rPr>
              <a:t>minimum-scale</a:t>
            </a:r>
            <a:r>
              <a:rPr lang="de-DE" sz="1200" b="0" i="0" u="none" strike="noStrike" kern="1200" dirty="0">
                <a:solidFill>
                  <a:schemeClr val="tx1"/>
                </a:solidFill>
                <a:effectLst/>
                <a:latin typeface="+mn-lt"/>
                <a:ea typeface="+mn-ea"/>
                <a:cs typeface="+mn-cs"/>
              </a:rPr>
              <a:t> – kleinstmögliche Skalierung</a:t>
            </a:r>
          </a:p>
          <a:p>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32</a:t>
            </a:fld>
            <a:endParaRPr lang="de-DE" dirty="0"/>
          </a:p>
        </p:txBody>
      </p:sp>
    </p:spTree>
    <p:extLst>
      <p:ext uri="{BB962C8B-B14F-4D97-AF65-F5344CB8AC3E}">
        <p14:creationId xmlns:p14="http://schemas.microsoft.com/office/powerpoint/2010/main" val="3396974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50EC602-976D-442C-827A-CB78950C4042}" type="slidenum">
              <a:rPr lang="de-DE" smtClean="0"/>
              <a:t>33</a:t>
            </a:fld>
            <a:endParaRPr lang="de-DE" dirty="0"/>
          </a:p>
        </p:txBody>
      </p:sp>
    </p:spTree>
    <p:extLst>
      <p:ext uri="{BB962C8B-B14F-4D97-AF65-F5344CB8AC3E}">
        <p14:creationId xmlns:p14="http://schemas.microsoft.com/office/powerpoint/2010/main" val="397933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34</a:t>
            </a:fld>
            <a:endParaRPr lang="de-DE" dirty="0"/>
          </a:p>
        </p:txBody>
      </p:sp>
    </p:spTree>
    <p:extLst>
      <p:ext uri="{BB962C8B-B14F-4D97-AF65-F5344CB8AC3E}">
        <p14:creationId xmlns:p14="http://schemas.microsoft.com/office/powerpoint/2010/main" val="3159858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https://developer.mozilla.org/en-US/docs/Web/Guide/HTML/Content_categories#Flow_content</a:t>
            </a:r>
          </a:p>
          <a:p>
            <a:endParaRPr lang="de-DE" dirty="0"/>
          </a:p>
          <a:p>
            <a:r>
              <a:rPr lang="de-DE" dirty="0"/>
              <a:t>???</a:t>
            </a:r>
            <a:r>
              <a:rPr lang="de-DE" dirty="0" err="1"/>
              <a:t>embedded</a:t>
            </a:r>
            <a:r>
              <a:rPr lang="de-DE" dirty="0"/>
              <a:t> </a:t>
            </a:r>
            <a:r>
              <a:rPr lang="de-DE" dirty="0" err="1"/>
              <a:t>is</a:t>
            </a:r>
            <a:r>
              <a:rPr lang="de-DE" dirty="0"/>
              <a:t> </a:t>
            </a:r>
            <a:r>
              <a:rPr lang="de-DE" dirty="0" err="1"/>
              <a:t>part</a:t>
            </a:r>
            <a:r>
              <a:rPr lang="de-DE" dirty="0"/>
              <a:t> </a:t>
            </a:r>
            <a:r>
              <a:rPr lang="de-DE" dirty="0" err="1"/>
              <a:t>of</a:t>
            </a:r>
            <a:r>
              <a:rPr lang="de-DE" dirty="0"/>
              <a:t> </a:t>
            </a:r>
            <a:r>
              <a:rPr lang="de-DE" dirty="0" err="1"/>
              <a:t>phrasing</a:t>
            </a:r>
            <a:r>
              <a:rPr lang="de-DE" dirty="0"/>
              <a:t>?</a:t>
            </a:r>
          </a:p>
        </p:txBody>
      </p:sp>
      <p:sp>
        <p:nvSpPr>
          <p:cNvPr id="4" name="Foliennummernplatzhalter 3"/>
          <p:cNvSpPr>
            <a:spLocks noGrp="1"/>
          </p:cNvSpPr>
          <p:nvPr>
            <p:ph type="sldNum" sz="quarter" idx="5"/>
          </p:nvPr>
        </p:nvSpPr>
        <p:spPr/>
        <p:txBody>
          <a:bodyPr/>
          <a:lstStyle/>
          <a:p>
            <a:fld id="{6830D0FE-AF74-4FB3-A5AC-0FE84BBFBA7E}" type="slidenum">
              <a:rPr lang="de-DE" smtClean="0"/>
              <a:t>35</a:t>
            </a:fld>
            <a:endParaRPr lang="de-DE" dirty="0"/>
          </a:p>
        </p:txBody>
      </p:sp>
    </p:spTree>
    <p:extLst>
      <p:ext uri="{BB962C8B-B14F-4D97-AF65-F5344CB8AC3E}">
        <p14:creationId xmlns:p14="http://schemas.microsoft.com/office/powerpoint/2010/main" val="284586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https://developer.mozilla.org/en-US/docs/Web/Guide/HTML/Using_HTML_sections_and_outlines#Sectioning_roots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36</a:t>
            </a:fld>
            <a:endParaRPr lang="de-DE" dirty="0"/>
          </a:p>
        </p:txBody>
      </p:sp>
    </p:spTree>
    <p:extLst>
      <p:ext uri="{BB962C8B-B14F-4D97-AF65-F5344CB8AC3E}">
        <p14:creationId xmlns:p14="http://schemas.microsoft.com/office/powerpoint/2010/main" val="1785298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https://www.w3schools.com/tags/tag_blockquote.asp</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38</a:t>
            </a:fld>
            <a:endParaRPr lang="de-DE" dirty="0"/>
          </a:p>
        </p:txBody>
      </p:sp>
    </p:spTree>
    <p:extLst>
      <p:ext uri="{BB962C8B-B14F-4D97-AF65-F5344CB8AC3E}">
        <p14:creationId xmlns:p14="http://schemas.microsoft.com/office/powerpoint/2010/main" val="1315602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OBJECT</a:t>
            </a:r>
          </a:p>
          <a:p>
            <a:r>
              <a:rPr lang="en-US" sz="1200" b="0" i="0" kern="1200" dirty="0">
                <a:solidFill>
                  <a:schemeClr val="tx1"/>
                </a:solidFill>
                <a:effectLst/>
                <a:latin typeface="+mn-lt"/>
                <a:ea typeface="+mn-ea"/>
                <a:cs typeface="+mn-cs"/>
              </a:rPr>
              <a:t>You can use the </a:t>
            </a:r>
            <a:r>
              <a:rPr lang="en-US" sz="1200" b="0" i="0" kern="1200" dirty="0">
                <a:solidFill>
                  <a:schemeClr val="tx1"/>
                </a:solidFill>
                <a:effectLst/>
                <a:latin typeface="+mn-lt"/>
                <a:ea typeface="+mn-ea"/>
                <a:cs typeface="+mn-cs"/>
                <a:hlinkClick r:id="rId3"/>
              </a:rPr>
              <a:t>&lt;param&gt;</a:t>
            </a:r>
            <a:r>
              <a:rPr lang="en-US" sz="1200" b="0" i="0" kern="1200" dirty="0">
                <a:solidFill>
                  <a:schemeClr val="tx1"/>
                </a:solidFill>
                <a:effectLst/>
                <a:latin typeface="+mn-lt"/>
                <a:ea typeface="+mn-ea"/>
                <a:cs typeface="+mn-cs"/>
              </a:rPr>
              <a:t> tag to pass parameters to plugins that have been embedded with the &lt;object&gt; tag.</a:t>
            </a:r>
          </a:p>
          <a:p>
            <a:r>
              <a:rPr lang="de-DE" dirty="0">
                <a:hlinkClick r:id="rId4"/>
              </a:rPr>
              <a:t>https://www.w3schools.com/tags/tag_object.asp</a:t>
            </a:r>
            <a:endParaRPr lang="de-DE" dirty="0"/>
          </a:p>
          <a:p>
            <a:endParaRPr lang="de-DE" dirty="0"/>
          </a:p>
          <a:p>
            <a:r>
              <a:rPr lang="de-DE" dirty="0"/>
              <a:t>WEBVIEW</a:t>
            </a:r>
          </a:p>
          <a:p>
            <a:r>
              <a:rPr lang="de-DE" dirty="0">
                <a:hlinkClick r:id="rId5"/>
              </a:rPr>
              <a:t>https://developer.chrome.com/apps/tags/webview</a:t>
            </a:r>
            <a:endParaRPr lang="de-DE" dirty="0"/>
          </a:p>
          <a:p>
            <a:endParaRPr lang="de-DE" dirty="0"/>
          </a:p>
          <a:p>
            <a:pPr rtl="0" eaLnBrk="1" fontAlgn="t" latinLnBrk="0" hangingPunct="1"/>
            <a:r>
              <a:rPr lang="de-DE" sz="1200" b="1" i="0" u="none" strike="noStrike" kern="1200" dirty="0">
                <a:solidFill>
                  <a:schemeClr val="tx1"/>
                </a:solidFill>
                <a:effectLst/>
                <a:latin typeface="+mn-lt"/>
                <a:ea typeface="+mn-ea"/>
                <a:cs typeface="+mn-cs"/>
              </a:rPr>
              <a:t>&lt;</a:t>
            </a:r>
            <a:r>
              <a:rPr lang="de-DE" sz="1200" b="1" i="0" u="none" strike="noStrike" kern="1200" dirty="0" err="1">
                <a:solidFill>
                  <a:schemeClr val="tx1"/>
                </a:solidFill>
                <a:effectLst/>
                <a:latin typeface="+mn-lt"/>
                <a:ea typeface="+mn-ea"/>
                <a:cs typeface="+mn-cs"/>
              </a:rPr>
              <a:t>applet</a:t>
            </a:r>
            <a:r>
              <a:rPr lang="de-DE" sz="1200" b="1" i="0" u="none" strike="noStrike" kern="1200" dirty="0">
                <a:solidFill>
                  <a:schemeClr val="tx1"/>
                </a:solidFill>
                <a:effectLst/>
                <a:latin typeface="+mn-lt"/>
                <a:ea typeface="+mn-ea"/>
                <a:cs typeface="+mn-cs"/>
              </a:rPr>
              <a:t>&gt; Wird ersetzt durch &lt;</a:t>
            </a:r>
            <a:r>
              <a:rPr lang="de-DE" sz="1200" b="1" i="0" u="none" strike="noStrike" kern="1200" dirty="0" err="1">
                <a:solidFill>
                  <a:schemeClr val="tx1"/>
                </a:solidFill>
                <a:effectLst/>
                <a:latin typeface="+mn-lt"/>
                <a:ea typeface="+mn-ea"/>
                <a:cs typeface="+mn-cs"/>
              </a:rPr>
              <a:t>object</a:t>
            </a:r>
            <a:r>
              <a:rPr lang="de-DE" sz="1200" b="1" i="0" u="none" strike="noStrike" kern="1200" dirty="0">
                <a:solidFill>
                  <a:schemeClr val="tx1"/>
                </a:solidFill>
                <a:effectLst/>
                <a:latin typeface="+mn-lt"/>
                <a:ea typeface="+mn-ea"/>
                <a:cs typeface="+mn-cs"/>
              </a:rPr>
              <a:t>&gt;</a:t>
            </a:r>
          </a:p>
          <a:p>
            <a:pPr rtl="0" eaLnBrk="1" fontAlgn="t" latinLnBrk="0" hangingPunct="1"/>
            <a:r>
              <a:rPr lang="de-DE" sz="1200" b="1" i="0" u="none" strike="noStrike" kern="1200" dirty="0">
                <a:solidFill>
                  <a:schemeClr val="tx1"/>
                </a:solidFill>
                <a:effectLst/>
                <a:latin typeface="+mn-lt"/>
                <a:ea typeface="+mn-ea"/>
                <a:cs typeface="+mn-cs"/>
              </a:rPr>
              <a:t>&lt;</a:t>
            </a:r>
            <a:r>
              <a:rPr lang="de-DE" sz="1200" b="1" i="0" u="none" strike="noStrike" kern="1200" dirty="0" err="1">
                <a:solidFill>
                  <a:schemeClr val="tx1"/>
                </a:solidFill>
                <a:effectLst/>
                <a:latin typeface="+mn-lt"/>
                <a:ea typeface="+mn-ea"/>
                <a:cs typeface="+mn-cs"/>
              </a:rPr>
              <a:t>frameset</a:t>
            </a:r>
            <a:r>
              <a:rPr lang="de-DE" sz="1200" b="1" i="0" u="none" strike="noStrike" kern="1200" dirty="0">
                <a:solidFill>
                  <a:schemeClr val="tx1"/>
                </a:solidFill>
                <a:effectLst/>
                <a:latin typeface="+mn-lt"/>
                <a:ea typeface="+mn-ea"/>
                <a:cs typeface="+mn-cs"/>
              </a:rPr>
              <a:t>&gt;, &lt;</a:t>
            </a:r>
            <a:r>
              <a:rPr lang="de-DE" sz="1200" b="1" i="0" u="none" strike="noStrike" kern="1200" dirty="0" err="1">
                <a:solidFill>
                  <a:schemeClr val="tx1"/>
                </a:solidFill>
                <a:effectLst/>
                <a:latin typeface="+mn-lt"/>
                <a:ea typeface="+mn-ea"/>
                <a:cs typeface="+mn-cs"/>
              </a:rPr>
              <a:t>frame</a:t>
            </a:r>
            <a:r>
              <a:rPr lang="de-DE" sz="1200" b="1" i="0" u="none" strike="noStrike" kern="1200" dirty="0">
                <a:solidFill>
                  <a:schemeClr val="tx1"/>
                </a:solidFill>
                <a:effectLst/>
                <a:latin typeface="+mn-lt"/>
                <a:ea typeface="+mn-ea"/>
                <a:cs typeface="+mn-cs"/>
              </a:rPr>
              <a:t>&gt;, &lt;</a:t>
            </a:r>
            <a:r>
              <a:rPr lang="de-DE" sz="1200" b="1" i="0" u="none" strike="noStrike" kern="1200" dirty="0" err="1">
                <a:solidFill>
                  <a:schemeClr val="tx1"/>
                </a:solidFill>
                <a:effectLst/>
                <a:latin typeface="+mn-lt"/>
                <a:ea typeface="+mn-ea"/>
                <a:cs typeface="+mn-cs"/>
              </a:rPr>
              <a:t>noframes</a:t>
            </a:r>
            <a:r>
              <a:rPr lang="de-DE" sz="1200" b="1" i="0" u="none" strike="noStrike" kern="1200" dirty="0">
                <a:solidFill>
                  <a:schemeClr val="tx1"/>
                </a:solidFill>
                <a:effectLst/>
                <a:latin typeface="+mn-lt"/>
                <a:ea typeface="+mn-ea"/>
                <a:cs typeface="+mn-cs"/>
              </a:rPr>
              <a:t>&gt; Wegen Zugänglichkeitsproblematik ersatzlos entfernt</a:t>
            </a:r>
            <a:endParaRPr lang="de-DE" sz="1200" b="0" i="0" u="none" strike="noStrike" kern="1200" dirty="0">
              <a:solidFill>
                <a:schemeClr val="tx1"/>
              </a:solidFill>
              <a:effectLst/>
              <a:latin typeface="+mn-lt"/>
              <a:ea typeface="+mn-ea"/>
              <a:cs typeface="+mn-cs"/>
            </a:endParaRPr>
          </a:p>
          <a:p>
            <a:pPr rtl="0" eaLnBrk="1" fontAlgn="t" latinLnBrk="0" hangingPunct="1"/>
            <a:endParaRPr lang="de-DE" sz="1200" b="0" i="0" u="none" strike="noStrike"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39</a:t>
            </a:fld>
            <a:endParaRPr lang="de-DE" dirty="0"/>
          </a:p>
        </p:txBody>
      </p:sp>
    </p:spTree>
    <p:extLst>
      <p:ext uri="{BB962C8B-B14F-4D97-AF65-F5344CB8AC3E}">
        <p14:creationId xmlns:p14="http://schemas.microsoft.com/office/powerpoint/2010/main" val="1429260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nicht-semantischen Elementen wie beispielsweise &lt;div&gt; oder &lt;p&gt; definieren semantische Elemente ihren Inhalt. Auch &lt;form&gt; und &lt;table&gt; gehören zu den semantischen Elementen.</a:t>
            </a:r>
          </a:p>
        </p:txBody>
      </p:sp>
      <p:sp>
        <p:nvSpPr>
          <p:cNvPr id="4" name="Foliennummernplatzhalter 3"/>
          <p:cNvSpPr>
            <a:spLocks noGrp="1"/>
          </p:cNvSpPr>
          <p:nvPr>
            <p:ph type="sldNum" sz="quarter" idx="10"/>
          </p:nvPr>
        </p:nvSpPr>
        <p:spPr/>
        <p:txBody>
          <a:bodyPr/>
          <a:lstStyle/>
          <a:p>
            <a:fld id="{B41AC6A7-2A7E-4C86-8B73-25F63C00C19F}" type="slidenum">
              <a:rPr lang="de-DE" smtClean="0"/>
              <a:t>44</a:t>
            </a:fld>
            <a:endParaRPr lang="de-DE" dirty="0"/>
          </a:p>
        </p:txBody>
      </p:sp>
    </p:spTree>
    <p:extLst>
      <p:ext uri="{BB962C8B-B14F-4D97-AF65-F5344CB8AC3E}">
        <p14:creationId xmlns:p14="http://schemas.microsoft.com/office/powerpoint/2010/main" val="269388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nicht-semantischen Elementen wie beispielsweise &lt;div&gt; oder &lt;p&gt; definieren semantische Elemente ihren Inhalt. Auch &lt;form&gt; und &lt;table&gt; gehören zu den semantischen Elementen.</a:t>
            </a:r>
          </a:p>
        </p:txBody>
      </p:sp>
      <p:sp>
        <p:nvSpPr>
          <p:cNvPr id="4" name="Foliennummernplatzhalter 3"/>
          <p:cNvSpPr>
            <a:spLocks noGrp="1"/>
          </p:cNvSpPr>
          <p:nvPr>
            <p:ph type="sldNum" sz="quarter" idx="10"/>
          </p:nvPr>
        </p:nvSpPr>
        <p:spPr/>
        <p:txBody>
          <a:bodyPr/>
          <a:lstStyle/>
          <a:p>
            <a:fld id="{B41AC6A7-2A7E-4C86-8B73-25F63C00C19F}" type="slidenum">
              <a:rPr lang="de-DE" smtClean="0"/>
              <a:t>45</a:t>
            </a:fld>
            <a:endParaRPr lang="de-DE" dirty="0"/>
          </a:p>
        </p:txBody>
      </p:sp>
    </p:spTree>
    <p:extLst>
      <p:ext uri="{BB962C8B-B14F-4D97-AF65-F5344CB8AC3E}">
        <p14:creationId xmlns:p14="http://schemas.microsoft.com/office/powerpoint/2010/main" val="3400030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BEISPIELE: im Browser nach Webseiten Layout suchen, Bilder anzeigen</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46</a:t>
            </a:fld>
            <a:endParaRPr lang="de-DE" dirty="0"/>
          </a:p>
        </p:txBody>
      </p:sp>
    </p:spTree>
    <p:extLst>
      <p:ext uri="{BB962C8B-B14F-4D97-AF65-F5344CB8AC3E}">
        <p14:creationId xmlns:p14="http://schemas.microsoft.com/office/powerpoint/2010/main" val="324066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Html5test:</a:t>
            </a:r>
            <a:r>
              <a:rPr lang="de-DE" dirty="0"/>
              <a:t> zeigt wie gut mein Browser HTML5</a:t>
            </a:r>
            <a:r>
              <a:rPr lang="de-DE" baseline="0" dirty="0"/>
              <a:t> unterstützt.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err="1"/>
              <a:t>Validator</a:t>
            </a:r>
            <a:r>
              <a:rPr lang="de-DE" dirty="0"/>
              <a:t>: Überprüft</a:t>
            </a:r>
            <a:r>
              <a:rPr lang="de-DE" baseline="0" dirty="0"/>
              <a:t> </a:t>
            </a:r>
            <a:r>
              <a:rPr lang="de-DE" dirty="0"/>
              <a:t>das Markup (HTML, XHTML, ...) von Webdokumenten.</a:t>
            </a: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6</a:t>
            </a:fld>
            <a:endParaRPr lang="de-DE" dirty="0"/>
          </a:p>
        </p:txBody>
      </p:sp>
    </p:spTree>
    <p:extLst>
      <p:ext uri="{BB962C8B-B14F-4D97-AF65-F5344CB8AC3E}">
        <p14:creationId xmlns:p14="http://schemas.microsoft.com/office/powerpoint/2010/main" val="249542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47</a:t>
            </a:fld>
            <a:endParaRPr lang="de-DE" dirty="0"/>
          </a:p>
        </p:txBody>
      </p:sp>
    </p:spTree>
    <p:extLst>
      <p:ext uri="{BB962C8B-B14F-4D97-AF65-F5344CB8AC3E}">
        <p14:creationId xmlns:p14="http://schemas.microsoft.com/office/powerpoint/2010/main" val="3566586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h1 von </a:t>
            </a:r>
            <a:r>
              <a:rPr lang="en-US" sz="1200" b="0" i="0" u="none" strike="noStrike" kern="1200" dirty="0" err="1">
                <a:solidFill>
                  <a:schemeClr val="tx1"/>
                </a:solidFill>
                <a:effectLst/>
                <a:latin typeface="+mn-lt"/>
                <a:ea typeface="+mn-ea"/>
                <a:cs typeface="+mn-cs"/>
              </a:rPr>
              <a:t>nav</a:t>
            </a:r>
            <a:r>
              <a:rPr lang="en-US" sz="1200" b="0" i="0" u="none" strike="noStrike" kern="1200" dirty="0">
                <a:solidFill>
                  <a:schemeClr val="tx1"/>
                </a:solidFill>
                <a:effectLst/>
                <a:latin typeface="+mn-lt"/>
                <a:ea typeface="+mn-ea"/>
                <a:cs typeface="+mn-cs"/>
              </a:rPr>
              <a:t> und aside </a:t>
            </a:r>
            <a:r>
              <a:rPr lang="en-US" sz="1200" b="0" i="0" u="none" strike="noStrike" kern="1200" dirty="0" err="1">
                <a:solidFill>
                  <a:schemeClr val="tx1"/>
                </a:solidFill>
                <a:effectLst/>
                <a:latin typeface="+mn-lt"/>
                <a:ea typeface="+mn-ea"/>
                <a:cs typeface="+mn-cs"/>
              </a:rPr>
              <a:t>sind</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kleiner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als</a:t>
            </a:r>
            <a:r>
              <a:rPr lang="en-US" sz="1200" b="0" i="0" u="none" strike="noStrike" kern="1200" dirty="0">
                <a:solidFill>
                  <a:schemeClr val="tx1"/>
                </a:solidFill>
                <a:effectLst/>
                <a:latin typeface="+mn-lt"/>
                <a:ea typeface="+mn-ea"/>
                <a:cs typeface="+mn-cs"/>
              </a:rPr>
              <a:t> die von header, footer und div. </a:t>
            </a:r>
            <a:r>
              <a:rPr lang="en-US" sz="1200" b="0" i="0" u="none" strike="noStrike" kern="1200" dirty="0" err="1">
                <a:solidFill>
                  <a:schemeClr val="tx1"/>
                </a:solidFill>
                <a:effectLst/>
                <a:latin typeface="+mn-lt"/>
                <a:ea typeface="+mn-ea"/>
                <a:cs typeface="+mn-cs"/>
              </a:rPr>
              <a:t>Weitere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Unterschiede</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Include the HTML5 shiv in the </a:t>
            </a:r>
            <a:r>
              <a:rPr lang="en-US" dirty="0"/>
              <a:t>&lt;head&gt;</a:t>
            </a:r>
            <a:r>
              <a:rPr lang="en-US" sz="1200" b="0" i="0" u="none" strike="noStrike" kern="1200" dirty="0">
                <a:solidFill>
                  <a:schemeClr val="tx1"/>
                </a:solidFill>
                <a:effectLst/>
                <a:latin typeface="+mn-lt"/>
                <a:ea typeface="+mn-ea"/>
                <a:cs typeface="+mn-cs"/>
              </a:rPr>
              <a:t> of your page in a conditional comment and after any stylesheets.</a:t>
            </a:r>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&lt;!--[if lt IE 9]&gt; &lt;script src="bower_components/html5shiv/dist/html5shiv.js"&gt;&lt;/script&gt; &lt;![endif]--&gt;</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48</a:t>
            </a:fld>
            <a:endParaRPr lang="de-DE" dirty="0"/>
          </a:p>
        </p:txBody>
      </p:sp>
    </p:spTree>
    <p:extLst>
      <p:ext uri="{BB962C8B-B14F-4D97-AF65-F5344CB8AC3E}">
        <p14:creationId xmlns:p14="http://schemas.microsoft.com/office/powerpoint/2010/main" val="378988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49</a:t>
            </a:fld>
            <a:endParaRPr lang="de-DE" dirty="0"/>
          </a:p>
        </p:txBody>
      </p:sp>
    </p:spTree>
    <p:extLst>
      <p:ext uri="{BB962C8B-B14F-4D97-AF65-F5344CB8AC3E}">
        <p14:creationId xmlns:p14="http://schemas.microsoft.com/office/powerpoint/2010/main" val="1268408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Browser anzeigen</a:t>
            </a:r>
          </a:p>
        </p:txBody>
      </p:sp>
      <p:sp>
        <p:nvSpPr>
          <p:cNvPr id="4" name="Foliennummernplatzhalter 3"/>
          <p:cNvSpPr>
            <a:spLocks noGrp="1"/>
          </p:cNvSpPr>
          <p:nvPr>
            <p:ph type="sldNum" sz="quarter" idx="10"/>
          </p:nvPr>
        </p:nvSpPr>
        <p:spPr/>
        <p:txBody>
          <a:bodyPr/>
          <a:lstStyle/>
          <a:p>
            <a:fld id="{6830D0FE-AF74-4FB3-A5AC-0FE84BBFBA7E}" type="slidenum">
              <a:rPr lang="de-DE" smtClean="0"/>
              <a:t>50</a:t>
            </a:fld>
            <a:endParaRPr lang="de-DE" dirty="0"/>
          </a:p>
        </p:txBody>
      </p:sp>
    </p:spTree>
    <p:extLst>
      <p:ext uri="{BB962C8B-B14F-4D97-AF65-F5344CB8AC3E}">
        <p14:creationId xmlns:p14="http://schemas.microsoft.com/office/powerpoint/2010/main" val="942917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Browser anzeigen</a:t>
            </a:r>
          </a:p>
        </p:txBody>
      </p:sp>
      <p:sp>
        <p:nvSpPr>
          <p:cNvPr id="4" name="Foliennummernplatzhalter 3"/>
          <p:cNvSpPr>
            <a:spLocks noGrp="1"/>
          </p:cNvSpPr>
          <p:nvPr>
            <p:ph type="sldNum" sz="quarter" idx="10"/>
          </p:nvPr>
        </p:nvSpPr>
        <p:spPr/>
        <p:txBody>
          <a:bodyPr/>
          <a:lstStyle/>
          <a:p>
            <a:fld id="{B41AC6A7-2A7E-4C86-8B73-25F63C00C19F}" type="slidenum">
              <a:rPr lang="de-DE" smtClean="0"/>
              <a:t>51</a:t>
            </a:fld>
            <a:endParaRPr lang="de-DE" dirty="0"/>
          </a:p>
        </p:txBody>
      </p:sp>
    </p:spTree>
    <p:extLst>
      <p:ext uri="{BB962C8B-B14F-4D97-AF65-F5344CB8AC3E}">
        <p14:creationId xmlns:p14="http://schemas.microsoft.com/office/powerpoint/2010/main" val="4215159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52</a:t>
            </a:fld>
            <a:endParaRPr lang="de-DE" dirty="0"/>
          </a:p>
        </p:txBody>
      </p:sp>
    </p:spTree>
    <p:extLst>
      <p:ext uri="{BB962C8B-B14F-4D97-AF65-F5344CB8AC3E}">
        <p14:creationId xmlns:p14="http://schemas.microsoft.com/office/powerpoint/2010/main" val="33338788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Jede Sektion sollte mit einem header oder einer Überschrift beginnen und darf einen footer enthalten, der sich dann genau auf diese Sektion bezieht, in der er sich befindet.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(Von wo ist dieses Szenario?)</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53</a:t>
            </a:fld>
            <a:endParaRPr lang="de-DE" dirty="0"/>
          </a:p>
        </p:txBody>
      </p:sp>
    </p:spTree>
    <p:extLst>
      <p:ext uri="{BB962C8B-B14F-4D97-AF65-F5344CB8AC3E}">
        <p14:creationId xmlns:p14="http://schemas.microsoft.com/office/powerpoint/2010/main" val="811781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Achtung!</a:t>
            </a:r>
            <a:r>
              <a:rPr lang="de-DE" b="1" baseline="0" dirty="0"/>
              <a:t> </a:t>
            </a:r>
          </a:p>
          <a:p>
            <a:r>
              <a:rPr lang="de-DE" baseline="0" dirty="0"/>
              <a:t>Nicht alle links einer Seite sollten in ein &lt;nav&gt;-Element verpackt werden.</a:t>
            </a:r>
          </a:p>
          <a:p>
            <a:r>
              <a:rPr lang="de-DE" baseline="0" dirty="0"/>
              <a:t>Das &lt;nav&gt;-Element ist nur für die Hauptnavigation auf der Seite gedacht.</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55</a:t>
            </a:fld>
            <a:endParaRPr lang="de-DE" dirty="0"/>
          </a:p>
        </p:txBody>
      </p:sp>
    </p:spTree>
    <p:extLst>
      <p:ext uri="{BB962C8B-B14F-4D97-AF65-F5344CB8AC3E}">
        <p14:creationId xmlns:p14="http://schemas.microsoft.com/office/powerpoint/2010/main" val="1282249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Ohne CSS wird es blöd aussehen</a:t>
            </a:r>
          </a:p>
        </p:txBody>
      </p:sp>
      <p:sp>
        <p:nvSpPr>
          <p:cNvPr id="4" name="Foliennummernplatzhalter 3"/>
          <p:cNvSpPr>
            <a:spLocks noGrp="1"/>
          </p:cNvSpPr>
          <p:nvPr>
            <p:ph type="sldNum" sz="quarter" idx="10"/>
          </p:nvPr>
        </p:nvSpPr>
        <p:spPr/>
        <p:txBody>
          <a:bodyPr/>
          <a:lstStyle/>
          <a:p>
            <a:fld id="{6830D0FE-AF74-4FB3-A5AC-0FE84BBFBA7E}" type="slidenum">
              <a:rPr lang="de-DE" smtClean="0"/>
              <a:t>56</a:t>
            </a:fld>
            <a:endParaRPr lang="de-DE" dirty="0"/>
          </a:p>
        </p:txBody>
      </p:sp>
    </p:spTree>
    <p:extLst>
      <p:ext uri="{BB962C8B-B14F-4D97-AF65-F5344CB8AC3E}">
        <p14:creationId xmlns:p14="http://schemas.microsoft.com/office/powerpoint/2010/main" val="1994096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57</a:t>
            </a:fld>
            <a:endParaRPr lang="de-DE" dirty="0"/>
          </a:p>
        </p:txBody>
      </p:sp>
    </p:spTree>
    <p:extLst>
      <p:ext uri="{BB962C8B-B14F-4D97-AF65-F5344CB8AC3E}">
        <p14:creationId xmlns:p14="http://schemas.microsoft.com/office/powerpoint/2010/main" val="328877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Auslesen nicht nur mit JS möglich. Über die CSS-Funktion </a:t>
            </a:r>
            <a:r>
              <a:rPr lang="de-DE" dirty="0" err="1"/>
              <a:t>attr</a:t>
            </a:r>
            <a:r>
              <a:rPr lang="de-DE" dirty="0"/>
              <a:t>() kann man das auch ins HTML ausgeben</a:t>
            </a: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10</a:t>
            </a:fld>
            <a:endParaRPr lang="de-DE" dirty="0"/>
          </a:p>
        </p:txBody>
      </p:sp>
    </p:spTree>
    <p:extLst>
      <p:ext uri="{BB962C8B-B14F-4D97-AF65-F5344CB8AC3E}">
        <p14:creationId xmlns:p14="http://schemas.microsoft.com/office/powerpoint/2010/main" val="35374559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Vorlage html5</a:t>
            </a:r>
          </a:p>
          <a:p>
            <a:r>
              <a:rPr lang="de-DE" dirty="0"/>
              <a:t>Übung in der Vorlage</a:t>
            </a:r>
          </a:p>
        </p:txBody>
      </p:sp>
      <p:sp>
        <p:nvSpPr>
          <p:cNvPr id="4" name="Foliennummernplatzhalter 3"/>
          <p:cNvSpPr>
            <a:spLocks noGrp="1"/>
          </p:cNvSpPr>
          <p:nvPr>
            <p:ph type="sldNum" sz="quarter" idx="10"/>
          </p:nvPr>
        </p:nvSpPr>
        <p:spPr/>
        <p:txBody>
          <a:bodyPr/>
          <a:lstStyle/>
          <a:p>
            <a:fld id="{6830D0FE-AF74-4FB3-A5AC-0FE84BBFBA7E}" type="slidenum">
              <a:rPr lang="de-DE" smtClean="0"/>
              <a:t>58</a:t>
            </a:fld>
            <a:endParaRPr lang="de-DE" dirty="0"/>
          </a:p>
        </p:txBody>
      </p:sp>
    </p:spTree>
    <p:extLst>
      <p:ext uri="{BB962C8B-B14F-4D97-AF65-F5344CB8AC3E}">
        <p14:creationId xmlns:p14="http://schemas.microsoft.com/office/powerpoint/2010/main" val="708838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DE" dirty="0">
                <a:effectLst/>
              </a:rPr>
              <a:t>Name des Webangebotes (Überschrift 1. Ordnung)  h1 Nachrichten </a:t>
            </a:r>
          </a:p>
          <a:p>
            <a:pPr rtl="0"/>
            <a:r>
              <a:rPr lang="de-DE" dirty="0">
                <a:effectLst/>
              </a:rPr>
              <a:t>Name der Seite / des Artikels (Überschrift 2. Ordnung)  h2 Inland h2 Ausland</a:t>
            </a:r>
          </a:p>
          <a:p>
            <a:pPr rtl="0"/>
            <a:r>
              <a:rPr lang="de-DE" dirty="0">
                <a:effectLst/>
              </a:rPr>
              <a:t>Eine Kapitelüberschrift (Überschrift 3. Ordnung) </a:t>
            </a:r>
            <a:r>
              <a:rPr lang="de-DE" baseline="0" dirty="0">
                <a:effectLst/>
              </a:rPr>
              <a:t>   h3</a:t>
            </a:r>
            <a:endParaRPr lang="de-DE" dirty="0">
              <a:effectLst/>
            </a:endParaRPr>
          </a:p>
          <a:p>
            <a:pPr rtl="0"/>
            <a:r>
              <a:rPr lang="de-DE" dirty="0">
                <a:effectLst/>
              </a:rPr>
              <a:t>Noch eine Kapitelüberschrift (Überschrift 3. Ordnung) h3 </a:t>
            </a:r>
          </a:p>
          <a:p>
            <a:endParaRPr lang="de-DE" dirty="0"/>
          </a:p>
          <a:p>
            <a:endParaRPr lang="de-DE" dirty="0"/>
          </a:p>
        </p:txBody>
      </p:sp>
      <p:sp>
        <p:nvSpPr>
          <p:cNvPr id="4" name="Foliennummernplatzhalter 3"/>
          <p:cNvSpPr>
            <a:spLocks noGrp="1"/>
          </p:cNvSpPr>
          <p:nvPr>
            <p:ph type="sldNum" sz="quarter" idx="10"/>
          </p:nvPr>
        </p:nvSpPr>
        <p:spPr/>
        <p:txBody>
          <a:bodyPr/>
          <a:lstStyle/>
          <a:p>
            <a:fld id="{B41AC6A7-2A7E-4C86-8B73-25F63C00C19F}" type="slidenum">
              <a:rPr lang="de-DE" smtClean="0"/>
              <a:t>60</a:t>
            </a:fld>
            <a:endParaRPr lang="de-DE" dirty="0"/>
          </a:p>
        </p:txBody>
      </p:sp>
    </p:spTree>
    <p:extLst>
      <p:ext uri="{BB962C8B-B14F-4D97-AF65-F5344CB8AC3E}">
        <p14:creationId xmlns:p14="http://schemas.microsoft.com/office/powerpoint/2010/main" val="3314975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DE" dirty="0">
                <a:effectLst/>
              </a:rPr>
              <a:t>Name des Webangebotes (Überschrift 1. Ordnung)  h1 Nachrichten </a:t>
            </a:r>
          </a:p>
          <a:p>
            <a:pPr rtl="0"/>
            <a:r>
              <a:rPr lang="de-DE" dirty="0">
                <a:effectLst/>
              </a:rPr>
              <a:t>Name der Seite / des Artikels (Überschrift 2. Ordnung)  h2 Inland h2 Ausland</a:t>
            </a:r>
          </a:p>
          <a:p>
            <a:pPr rtl="0"/>
            <a:r>
              <a:rPr lang="de-DE" dirty="0">
                <a:effectLst/>
              </a:rPr>
              <a:t>Eine Kapitelüberschrift (Überschrift 3. Ordnung) </a:t>
            </a:r>
            <a:r>
              <a:rPr lang="de-DE" baseline="0" dirty="0">
                <a:effectLst/>
              </a:rPr>
              <a:t>   h3</a:t>
            </a:r>
            <a:endParaRPr lang="de-DE" dirty="0">
              <a:effectLst/>
            </a:endParaRPr>
          </a:p>
          <a:p>
            <a:pPr rtl="0"/>
            <a:r>
              <a:rPr lang="de-DE" dirty="0">
                <a:effectLst/>
              </a:rPr>
              <a:t>Noch eine Kapitelüberschrift (Überschrift 3. Ordnung) h3 </a:t>
            </a:r>
          </a:p>
          <a:p>
            <a:pPr rtl="0"/>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Jede Sektion sollte mit einem header oder einer Überschrift beginnen und darf einen footer enthalten, der sich dann genau auf diese Sektion bezieht.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Richtige Verwendung – Die Überschrift ein Rang niedriger in der neuen </a:t>
            </a:r>
            <a:r>
              <a:rPr lang="de-DE" dirty="0" err="1"/>
              <a:t>Div</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div&gt;h1+div&gt;h2+div&gt;h3…</a:t>
            </a:r>
          </a:p>
          <a:p>
            <a:r>
              <a:rPr lang="de-DE"/>
              <a:t>Warum?</a:t>
            </a:r>
            <a:endParaRPr lang="de-DE" dirty="0"/>
          </a:p>
        </p:txBody>
      </p:sp>
      <p:sp>
        <p:nvSpPr>
          <p:cNvPr id="4" name="Foliennummernplatzhalter 3"/>
          <p:cNvSpPr>
            <a:spLocks noGrp="1"/>
          </p:cNvSpPr>
          <p:nvPr>
            <p:ph type="sldNum" sz="quarter" idx="10"/>
          </p:nvPr>
        </p:nvSpPr>
        <p:spPr/>
        <p:txBody>
          <a:bodyPr/>
          <a:lstStyle/>
          <a:p>
            <a:fld id="{B41AC6A7-2A7E-4C86-8B73-25F63C00C19F}" type="slidenum">
              <a:rPr lang="de-DE" smtClean="0"/>
              <a:t>61</a:t>
            </a:fld>
            <a:endParaRPr lang="de-DE" dirty="0"/>
          </a:p>
        </p:txBody>
      </p:sp>
    </p:spTree>
    <p:extLst>
      <p:ext uri="{BB962C8B-B14F-4D97-AF65-F5344CB8AC3E}">
        <p14:creationId xmlns:p14="http://schemas.microsoft.com/office/powerpoint/2010/main" val="36334827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Outline </a:t>
            </a:r>
            <a:r>
              <a:rPr lang="de-DE" sz="1200" b="0" i="0" u="none" strike="noStrike" kern="1200" dirty="0">
                <a:solidFill>
                  <a:schemeClr val="tx1"/>
                </a:solidFill>
                <a:effectLst/>
                <a:latin typeface="+mn-lt"/>
                <a:ea typeface="+mn-ea"/>
                <a:cs typeface="+mn-cs"/>
              </a:rPr>
              <a:t>wörtlich übersetzt: Konturen, Skizze oder Umriss.</a:t>
            </a:r>
          </a:p>
          <a:p>
            <a:r>
              <a:rPr lang="de-DE" sz="1200" b="0" i="0" u="none" strike="noStrike" kern="1200" dirty="0">
                <a:solidFill>
                  <a:schemeClr val="tx1"/>
                </a:solidFill>
                <a:effectLst/>
                <a:latin typeface="+mn-lt"/>
                <a:ea typeface="+mn-ea"/>
                <a:cs typeface="+mn-cs"/>
              </a:rPr>
              <a:t>Hier eher: Gliederung.</a:t>
            </a:r>
          </a:p>
          <a:p>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Es existieren sogenannte </a:t>
            </a:r>
            <a:r>
              <a:rPr lang="de-DE" sz="1200" b="0" i="1" u="none" strike="noStrike" kern="1200" dirty="0">
                <a:solidFill>
                  <a:schemeClr val="tx1"/>
                </a:solidFill>
                <a:effectLst/>
                <a:latin typeface="+mn-lt"/>
                <a:ea typeface="+mn-ea"/>
                <a:cs typeface="+mn-cs"/>
              </a:rPr>
              <a:t>Outline-Prozessoren</a:t>
            </a:r>
            <a:r>
              <a:rPr lang="de-DE" sz="1200" b="0" i="0" u="none" strike="noStrike" kern="1200" dirty="0">
                <a:solidFill>
                  <a:schemeClr val="tx1"/>
                </a:solidFill>
                <a:effectLst/>
                <a:latin typeface="+mn-lt"/>
                <a:ea typeface="+mn-ea"/>
                <a:cs typeface="+mn-cs"/>
              </a:rPr>
              <a:t> bzw. </a:t>
            </a:r>
            <a:r>
              <a:rPr lang="de-DE" sz="1200" b="0" i="0" u="none" strike="noStrike" kern="1200" dirty="0">
                <a:solidFill>
                  <a:schemeClr val="tx1"/>
                </a:solidFill>
                <a:effectLst/>
                <a:latin typeface="+mn-lt"/>
                <a:ea typeface="+mn-ea"/>
                <a:cs typeface="+mn-cs"/>
                <a:hlinkClick r:id="rId3" tooltip="Gliederungseditor"/>
              </a:rPr>
              <a:t>Gliederungseditoren</a:t>
            </a:r>
            <a:r>
              <a:rPr lang="de-DE" sz="1200" b="0" i="0" u="none" strike="noStrike" kern="1200" dirty="0">
                <a:solidFill>
                  <a:schemeClr val="tx1"/>
                </a:solidFill>
                <a:effectLst/>
                <a:latin typeface="+mn-lt"/>
                <a:ea typeface="+mn-ea"/>
                <a:cs typeface="+mn-cs"/>
              </a:rPr>
              <a:t>, Software, die dabei unterstützt, Themen inhaltlich zu gliedern. In deutschsprachiger Software wird für den Begriff 'Outline' gerne Struktur oder Gliederung verwendet. </a:t>
            </a:r>
          </a:p>
          <a:p>
            <a:r>
              <a:rPr lang="de-DE" sz="1200" b="0" i="0" u="none" strike="noStrike" kern="1200" dirty="0">
                <a:solidFill>
                  <a:schemeClr val="tx1"/>
                </a:solidFill>
                <a:effectLst/>
                <a:latin typeface="+mn-lt"/>
                <a:ea typeface="+mn-ea"/>
                <a:cs typeface="+mn-cs"/>
              </a:rPr>
              <a:t>In </a:t>
            </a:r>
            <a:r>
              <a:rPr lang="de-DE" sz="1200" b="0" i="0" u="none" strike="noStrike" kern="1200" dirty="0">
                <a:solidFill>
                  <a:schemeClr val="tx1"/>
                </a:solidFill>
                <a:effectLst/>
                <a:latin typeface="+mn-lt"/>
                <a:ea typeface="+mn-ea"/>
                <a:cs typeface="+mn-cs"/>
                <a:hlinkClick r:id="rId4" tooltip="OPML"/>
              </a:rPr>
              <a:t>OPML</a:t>
            </a:r>
            <a:r>
              <a:rPr lang="de-DE" sz="1200" b="0" i="0" u="none" strike="noStrike" kern="1200" dirty="0">
                <a:solidFill>
                  <a:schemeClr val="tx1"/>
                </a:solidFill>
                <a:effectLst/>
                <a:latin typeface="+mn-lt"/>
                <a:ea typeface="+mn-ea"/>
                <a:cs typeface="+mn-cs"/>
              </a:rPr>
              <a:t> (Outline </a:t>
            </a:r>
            <a:r>
              <a:rPr lang="de-DE" sz="1200" b="0" i="0" u="none" strike="noStrike" kern="1200" dirty="0" err="1">
                <a:solidFill>
                  <a:schemeClr val="tx1"/>
                </a:solidFill>
                <a:effectLst/>
                <a:latin typeface="+mn-lt"/>
                <a:ea typeface="+mn-ea"/>
                <a:cs typeface="+mn-cs"/>
              </a:rPr>
              <a:t>Processor</a:t>
            </a:r>
            <a:r>
              <a:rPr lang="de-DE" sz="1200" b="0" i="0" u="none" strike="noStrike" kern="1200" dirty="0">
                <a:solidFill>
                  <a:schemeClr val="tx1"/>
                </a:solidFill>
                <a:effectLst/>
                <a:latin typeface="+mn-lt"/>
                <a:ea typeface="+mn-ea"/>
                <a:cs typeface="+mn-cs"/>
              </a:rPr>
              <a:t> Markup Language) ist eine </a:t>
            </a:r>
            <a:r>
              <a:rPr lang="de-DE" sz="1200" b="0" i="0" u="none" strike="noStrike" kern="1200" dirty="0">
                <a:solidFill>
                  <a:schemeClr val="tx1"/>
                </a:solidFill>
                <a:effectLst/>
                <a:latin typeface="+mn-lt"/>
                <a:ea typeface="+mn-ea"/>
                <a:cs typeface="+mn-cs"/>
                <a:hlinkClick r:id="rId5" tooltip="Extensible Markup Language"/>
              </a:rPr>
              <a:t>XML</a:t>
            </a:r>
            <a:r>
              <a:rPr lang="de-DE" sz="1200" b="0" i="0" u="none" strike="noStrike" kern="1200" dirty="0">
                <a:solidFill>
                  <a:schemeClr val="tx1"/>
                </a:solidFill>
                <a:effectLst/>
                <a:latin typeface="+mn-lt"/>
                <a:ea typeface="+mn-ea"/>
                <a:cs typeface="+mn-cs"/>
              </a:rPr>
              <a:t>-Struktur, die dazu entwickelt wurde, Gliederungen von Dokumenten zu beschreiben. </a:t>
            </a:r>
          </a:p>
          <a:p>
            <a:endParaRPr lang="de-DE" dirty="0"/>
          </a:p>
        </p:txBody>
      </p:sp>
      <p:sp>
        <p:nvSpPr>
          <p:cNvPr id="4" name="Foliennummernplatzhalter 3"/>
          <p:cNvSpPr>
            <a:spLocks noGrp="1"/>
          </p:cNvSpPr>
          <p:nvPr>
            <p:ph type="sldNum" sz="quarter" idx="10"/>
          </p:nvPr>
        </p:nvSpPr>
        <p:spPr/>
        <p:txBody>
          <a:bodyPr/>
          <a:lstStyle/>
          <a:p>
            <a:fld id="{B41AC6A7-2A7E-4C86-8B73-25F63C00C19F}" type="slidenum">
              <a:rPr lang="de-DE" smtClean="0"/>
              <a:t>62</a:t>
            </a:fld>
            <a:endParaRPr lang="de-DE" dirty="0"/>
          </a:p>
        </p:txBody>
      </p:sp>
    </p:spTree>
    <p:extLst>
      <p:ext uri="{BB962C8B-B14F-4D97-AF65-F5344CB8AC3E}">
        <p14:creationId xmlns:p14="http://schemas.microsoft.com/office/powerpoint/2010/main" val="1309161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Lösung:</a:t>
            </a:r>
          </a:p>
          <a:p>
            <a:r>
              <a:rPr lang="de-DE" dirty="0"/>
              <a:t>1 Überschrift 1</a:t>
            </a:r>
          </a:p>
          <a:p>
            <a:r>
              <a:rPr lang="de-DE" dirty="0"/>
              <a:t>1 Überschrift 2 (wird wie h2 angezeigt, weil in Section)</a:t>
            </a:r>
          </a:p>
          <a:p>
            <a:r>
              <a:rPr lang="de-DE" dirty="0"/>
              <a:t>1 Überschrift 3 (wird wie h3 angezeigt, weil innerhalb einer Section einer Section)</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63</a:t>
            </a:fld>
            <a:endParaRPr lang="de-DE" dirty="0"/>
          </a:p>
        </p:txBody>
      </p:sp>
    </p:spTree>
    <p:extLst>
      <p:ext uri="{BB962C8B-B14F-4D97-AF65-F5344CB8AC3E}">
        <p14:creationId xmlns:p14="http://schemas.microsoft.com/office/powerpoint/2010/main" val="14506615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64</a:t>
            </a:fld>
            <a:endParaRPr lang="de-DE" dirty="0"/>
          </a:p>
        </p:txBody>
      </p:sp>
    </p:spTree>
    <p:extLst>
      <p:ext uri="{BB962C8B-B14F-4D97-AF65-F5344CB8AC3E}">
        <p14:creationId xmlns:p14="http://schemas.microsoft.com/office/powerpoint/2010/main" val="454656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65</a:t>
            </a:fld>
            <a:endParaRPr lang="de-DE" dirty="0"/>
          </a:p>
        </p:txBody>
      </p:sp>
    </p:spTree>
    <p:extLst>
      <p:ext uri="{BB962C8B-B14F-4D97-AF65-F5344CB8AC3E}">
        <p14:creationId xmlns:p14="http://schemas.microsoft.com/office/powerpoint/2010/main" val="3679215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66</a:t>
            </a:fld>
            <a:endParaRPr lang="de-DE" dirty="0"/>
          </a:p>
        </p:txBody>
      </p:sp>
    </p:spTree>
    <p:extLst>
      <p:ext uri="{BB962C8B-B14F-4D97-AF65-F5344CB8AC3E}">
        <p14:creationId xmlns:p14="http://schemas.microsoft.com/office/powerpoint/2010/main" val="38638007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Modul 2 war zu schnell. Mehr über </a:t>
            </a:r>
            <a:r>
              <a:rPr lang="de-DE" dirty="0" err="1"/>
              <a:t>Outlining</a:t>
            </a:r>
            <a:r>
              <a:rPr lang="de-DE" dirty="0"/>
              <a:t> lesen.</a:t>
            </a:r>
            <a:br>
              <a:rPr lang="de-DE" dirty="0"/>
            </a:br>
            <a:r>
              <a:rPr lang="de-DE" dirty="0"/>
              <a:t>bei dem Tool: Welche </a:t>
            </a:r>
            <a:r>
              <a:rPr lang="de-DE" dirty="0" err="1"/>
              <a:t>Sections</a:t>
            </a:r>
            <a:r>
              <a:rPr lang="de-DE" dirty="0"/>
              <a:t> werden automatisch mit den Überschriften versehen?</a:t>
            </a:r>
          </a:p>
          <a:p>
            <a:r>
              <a:rPr lang="de-DE" dirty="0"/>
              <a:t>Welche Abschnitte werden in dem Tool als </a:t>
            </a:r>
            <a:r>
              <a:rPr lang="de-DE" dirty="0" err="1"/>
              <a:t>Sections</a:t>
            </a:r>
            <a:r>
              <a:rPr lang="de-DE" dirty="0"/>
              <a:t> bezeichnet?</a:t>
            </a:r>
          </a:p>
          <a:p>
            <a:endParaRPr lang="de-DE" dirty="0"/>
          </a:p>
          <a:p>
            <a:r>
              <a:rPr lang="de-DE" dirty="0"/>
              <a:t>Eine Struktur mit Hilfe von </a:t>
            </a:r>
            <a:r>
              <a:rPr lang="de-DE" dirty="0" err="1"/>
              <a:t>emmet</a:t>
            </a:r>
            <a:r>
              <a:rPr lang="de-DE" dirty="0"/>
              <a:t> und </a:t>
            </a:r>
            <a:r>
              <a:rPr lang="de-DE" dirty="0" err="1"/>
              <a:t>lorem</a:t>
            </a:r>
            <a:r>
              <a:rPr lang="de-DE" dirty="0"/>
              <a:t> anlegen und </a:t>
            </a:r>
            <a:r>
              <a:rPr lang="de-DE" dirty="0" err="1"/>
              <a:t>outlinen</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67</a:t>
            </a:fld>
            <a:endParaRPr lang="de-DE" dirty="0"/>
          </a:p>
        </p:txBody>
      </p:sp>
    </p:spTree>
    <p:extLst>
      <p:ext uri="{BB962C8B-B14F-4D97-AF65-F5344CB8AC3E}">
        <p14:creationId xmlns:p14="http://schemas.microsoft.com/office/powerpoint/2010/main" val="23845145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different </a:t>
            </a:r>
            <a:r>
              <a:rPr lang="de-DE" dirty="0" err="1"/>
              <a:t>types</a:t>
            </a:r>
            <a:r>
              <a:rPr lang="de-DE" dirty="0"/>
              <a:t> </a:t>
            </a:r>
            <a:r>
              <a:rPr lang="de-DE" dirty="0" err="1"/>
              <a:t>by</a:t>
            </a:r>
            <a:r>
              <a:rPr lang="de-DE" dirty="0"/>
              <a:t> &lt;</a:t>
            </a:r>
            <a:r>
              <a:rPr lang="de-DE" dirty="0" err="1"/>
              <a:t>button</a:t>
            </a:r>
            <a:r>
              <a:rPr lang="de-DE" dirty="0"/>
              <a:t>&gt; - </a:t>
            </a:r>
            <a:r>
              <a:rPr lang="de-DE" dirty="0" err="1"/>
              <a:t>button</a:t>
            </a:r>
            <a:r>
              <a:rPr lang="de-DE" dirty="0"/>
              <a:t>, </a:t>
            </a:r>
            <a:r>
              <a:rPr lang="de-DE" dirty="0" err="1"/>
              <a:t>submit</a:t>
            </a:r>
            <a:r>
              <a:rPr lang="de-DE" dirty="0"/>
              <a:t>, </a:t>
            </a:r>
            <a:r>
              <a:rPr lang="de-DE" dirty="0" err="1"/>
              <a:t>menu</a:t>
            </a:r>
            <a:r>
              <a:rPr lang="de-DE" dirty="0"/>
              <a:t>…</a:t>
            </a:r>
          </a:p>
        </p:txBody>
      </p:sp>
      <p:sp>
        <p:nvSpPr>
          <p:cNvPr id="4" name="Foliennummernplatzhalter 3"/>
          <p:cNvSpPr>
            <a:spLocks noGrp="1"/>
          </p:cNvSpPr>
          <p:nvPr>
            <p:ph type="sldNum" sz="quarter" idx="5"/>
          </p:nvPr>
        </p:nvSpPr>
        <p:spPr/>
        <p:txBody>
          <a:bodyPr/>
          <a:lstStyle/>
          <a:p>
            <a:fld id="{6830D0FE-AF74-4FB3-A5AC-0FE84BBFBA7E}" type="slidenum">
              <a:rPr lang="de-DE" smtClean="0"/>
              <a:t>69</a:t>
            </a:fld>
            <a:endParaRPr lang="de-DE" dirty="0"/>
          </a:p>
        </p:txBody>
      </p:sp>
    </p:spTree>
    <p:extLst>
      <p:ext uri="{BB962C8B-B14F-4D97-AF65-F5344CB8AC3E}">
        <p14:creationId xmlns:p14="http://schemas.microsoft.com/office/powerpoint/2010/main" val="2306037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Es gibt globale Attribute – an allen Elementen anwendbar, oder nur für einige Elemente vorgesehene Attribute.</a:t>
            </a:r>
          </a:p>
          <a:p>
            <a:r>
              <a:rPr lang="de-DE" dirty="0">
                <a:hlinkClick r:id="rId3"/>
              </a:rPr>
              <a:t>https://www.w3schools.com/tags/ref_eventattributes.asp</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11</a:t>
            </a:fld>
            <a:endParaRPr lang="de-DE" dirty="0"/>
          </a:p>
        </p:txBody>
      </p:sp>
    </p:spTree>
    <p:extLst>
      <p:ext uri="{BB962C8B-B14F-4D97-AF65-F5344CB8AC3E}">
        <p14:creationId xmlns:p14="http://schemas.microsoft.com/office/powerpoint/2010/main" val="40769149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Übungsaufgabe: Füge der eben erstellten Seite mit semantischen Elementen eine </a:t>
            </a:r>
            <a:r>
              <a:rPr lang="de-DE" i="1" dirty="0"/>
              <a:t>unordered list </a:t>
            </a:r>
            <a:r>
              <a:rPr lang="de-DE" dirty="0"/>
              <a:t>im &lt;nav&gt;-Bereich hinzu.</a:t>
            </a:r>
          </a:p>
          <a:p>
            <a:r>
              <a:rPr lang="de-DE" dirty="0"/>
              <a:t>!!!&lt;dl&gt;</a:t>
            </a:r>
          </a:p>
          <a:p>
            <a:r>
              <a:rPr lang="de-DE" dirty="0"/>
              <a:t>?&lt;</a:t>
            </a:r>
            <a:r>
              <a:rPr lang="de-DE" dirty="0" err="1"/>
              <a:t>dfn</a:t>
            </a:r>
            <a:r>
              <a:rPr lang="de-DE" dirty="0"/>
              <a:t>&gt;</a:t>
            </a:r>
            <a:r>
              <a:rPr lang="de-DE" dirty="0" err="1"/>
              <a:t>definition</a:t>
            </a:r>
            <a:endParaRPr lang="de-DE" dirty="0"/>
          </a:p>
          <a:p>
            <a:endParaRPr lang="de-DE" dirty="0"/>
          </a:p>
          <a:p>
            <a:pPr rtl="0" eaLnBrk="1" fontAlgn="t" latinLnBrk="0" hangingPunct="1"/>
            <a:r>
              <a:rPr lang="de-DE" sz="1200" b="1" i="0" u="none" strike="noStrike" kern="1200" dirty="0">
                <a:solidFill>
                  <a:schemeClr val="tx1"/>
                </a:solidFill>
                <a:effectLst/>
                <a:latin typeface="+mn-lt"/>
                <a:ea typeface="+mn-ea"/>
                <a:cs typeface="+mn-cs"/>
              </a:rPr>
              <a:t>&lt;dir&gt; Wird ersetzt durch &lt;</a:t>
            </a:r>
            <a:r>
              <a:rPr lang="de-DE" sz="1200" b="1" i="0" u="none" strike="noStrike" kern="1200" dirty="0" err="1">
                <a:solidFill>
                  <a:schemeClr val="tx1"/>
                </a:solidFill>
                <a:effectLst/>
                <a:latin typeface="+mn-lt"/>
                <a:ea typeface="+mn-ea"/>
                <a:cs typeface="+mn-cs"/>
              </a:rPr>
              <a:t>ul</a:t>
            </a:r>
            <a:r>
              <a:rPr lang="de-DE" sz="1200" b="1" i="0" u="none" strike="noStrike" kern="1200" dirty="0">
                <a:solidFill>
                  <a:schemeClr val="tx1"/>
                </a:solidFill>
                <a:effectLst/>
                <a:latin typeface="+mn-lt"/>
                <a:ea typeface="+mn-ea"/>
                <a:cs typeface="+mn-cs"/>
              </a:rPr>
              <a:t>&gt;</a:t>
            </a:r>
            <a:endParaRPr lang="de-DE" sz="1200" b="0" i="0" u="none" strike="noStrike" kern="1200" dirty="0">
              <a:solidFill>
                <a:schemeClr val="tx1"/>
              </a:solidFill>
              <a:effectLst/>
              <a:latin typeface="+mn-lt"/>
              <a:ea typeface="+mn-ea"/>
              <a:cs typeface="+mn-cs"/>
            </a:endParaRPr>
          </a:p>
          <a:p>
            <a:endParaRPr lang="de-DE" dirty="0"/>
          </a:p>
          <a:p>
            <a:endParaRPr lang="de-DE" dirty="0"/>
          </a:p>
        </p:txBody>
      </p:sp>
      <p:sp>
        <p:nvSpPr>
          <p:cNvPr id="4" name="Foliennummernplatzhalter 3"/>
          <p:cNvSpPr>
            <a:spLocks noGrp="1"/>
          </p:cNvSpPr>
          <p:nvPr>
            <p:ph type="sldNum" sz="quarter" idx="10"/>
          </p:nvPr>
        </p:nvSpPr>
        <p:spPr/>
        <p:txBody>
          <a:bodyPr/>
          <a:lstStyle/>
          <a:p>
            <a:fld id="{1D129941-EB3E-4F0B-9DF2-5019FD8FDEBB}" type="slidenum">
              <a:rPr lang="de-DE" smtClean="0"/>
              <a:t>71</a:t>
            </a:fld>
            <a:endParaRPr lang="de-DE" dirty="0"/>
          </a:p>
        </p:txBody>
      </p:sp>
    </p:spTree>
    <p:extLst>
      <p:ext uri="{BB962C8B-B14F-4D97-AF65-F5344CB8AC3E}">
        <p14:creationId xmlns:p14="http://schemas.microsoft.com/office/powerpoint/2010/main" val="10869271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err="1"/>
              <a:t>Was</a:t>
            </a:r>
            <a:r>
              <a:rPr lang="it-IT" dirty="0"/>
              <a:t> </a:t>
            </a:r>
            <a:r>
              <a:rPr lang="it-IT" dirty="0" err="1"/>
              <a:t>ist</a:t>
            </a:r>
            <a:r>
              <a:rPr lang="it-IT" dirty="0"/>
              <a:t> </a:t>
            </a:r>
            <a:r>
              <a:rPr lang="it-IT" dirty="0" err="1"/>
              <a:t>das</a:t>
            </a:r>
            <a:r>
              <a:rPr lang="it-IT" dirty="0"/>
              <a:t> </a:t>
            </a:r>
            <a:r>
              <a:rPr lang="it-IT" dirty="0" err="1"/>
              <a:t>value-Attribut</a:t>
            </a:r>
            <a:r>
              <a:rPr lang="it-IT" dirty="0"/>
              <a:t>?</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a:t>‘compact’ </a:t>
            </a:r>
            <a:r>
              <a:rPr lang="en-US" sz="1200" b="0" i="0" u="none" strike="noStrike" kern="1200" dirty="0">
                <a:solidFill>
                  <a:schemeClr val="tx1"/>
                </a:solidFill>
                <a:effectLst/>
                <a:latin typeface="+mn-lt"/>
                <a:ea typeface="+mn-ea"/>
                <a:cs typeface="+mn-cs"/>
              </a:rPr>
              <a:t>specifies that the list should render smaller than normal</a:t>
            </a:r>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indent="0" algn="l" defTabSz="914400" rtl="0" eaLnBrk="1" fontAlgn="auto" latinLnBrk="0" hangingPunct="1">
              <a:lnSpc>
                <a:spcPct val="100000"/>
              </a:lnSpc>
              <a:spcBef>
                <a:spcPts val="0"/>
              </a:spcBef>
              <a:spcAft>
                <a:spcPts val="0"/>
              </a:spcAft>
              <a:buClrTx/>
              <a:buSzTx/>
              <a:buFontTx/>
              <a:buNone/>
              <a:tabLst/>
              <a:defRPr/>
            </a:pPr>
            <a:r>
              <a:rPr lang="it-IT" dirty="0"/>
              <a:t>&lt;ol </a:t>
            </a:r>
            <a:r>
              <a:rPr lang="it-IT" b="1" dirty="0"/>
              <a:t>start="101</a:t>
            </a:r>
            <a:r>
              <a:rPr lang="it-IT" dirty="0"/>
              <a:t>"&gt;		&lt;ol </a:t>
            </a:r>
            <a:r>
              <a:rPr lang="it-IT" b="1" dirty="0"/>
              <a:t>reversed</a:t>
            </a:r>
            <a:r>
              <a:rPr lang="it-IT" dirty="0"/>
              <a:t>&gt;	</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a:t>  &lt;li&gt;sample1&lt;/li&gt;  // 101. sample1	    &lt;li&gt;sample1&lt;/li&gt;</a:t>
            </a:r>
            <a:r>
              <a:rPr lang="it-IT" baseline="0" dirty="0"/>
              <a:t> // 3 sample1</a:t>
            </a:r>
            <a:endParaRPr lang="it-IT" dirty="0"/>
          </a:p>
          <a:p>
            <a:pPr marL="0" marR="0" indent="0" algn="l" defTabSz="914400" rtl="0" eaLnBrk="1" fontAlgn="auto" latinLnBrk="0" hangingPunct="1">
              <a:lnSpc>
                <a:spcPct val="100000"/>
              </a:lnSpc>
              <a:spcBef>
                <a:spcPts val="0"/>
              </a:spcBef>
              <a:spcAft>
                <a:spcPts val="0"/>
              </a:spcAft>
              <a:buClrTx/>
              <a:buSzTx/>
              <a:buFontTx/>
              <a:buNone/>
              <a:tabLst/>
              <a:defRPr/>
            </a:pPr>
            <a:r>
              <a:rPr lang="it-IT" dirty="0"/>
              <a:t>  &lt;li&gt;sample2&lt;/li&gt; // 102. sample2	    &lt;li&gt;sample2&lt;/li&gt; // 2 sample2</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a:t>  &lt;li&gt;sample3&lt;/li&gt; // 103. sample3	    &lt;li&gt;sample3&lt;/li&gt; // 1 sample1</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a:t>&lt;/ol&gt; 			&lt;/ol&gt;</a:t>
            </a:r>
          </a:p>
          <a:p>
            <a:endParaRPr lang="it-IT" dirty="0"/>
          </a:p>
          <a:p>
            <a:pPr algn="ctr"/>
            <a:r>
              <a:rPr lang="it-IT" dirty="0"/>
              <a:t>TYPE</a:t>
            </a:r>
          </a:p>
          <a:p>
            <a:pPr marL="0" marR="0" indent="0" algn="l" defTabSz="914400" rtl="0" eaLnBrk="1" fontAlgn="auto" latinLnBrk="0" hangingPunct="1">
              <a:lnSpc>
                <a:spcPct val="100000"/>
              </a:lnSpc>
              <a:spcBef>
                <a:spcPts val="0"/>
              </a:spcBef>
              <a:spcAft>
                <a:spcPts val="0"/>
              </a:spcAft>
              <a:buClrTx/>
              <a:buSzTx/>
              <a:buFontTx/>
              <a:buNone/>
              <a:tabLst/>
              <a:defRPr/>
            </a:pPr>
            <a:r>
              <a:rPr lang="de-DE" b="1" dirty="0"/>
              <a:t>1</a:t>
            </a:r>
            <a:r>
              <a:rPr lang="de-DE" dirty="0"/>
              <a:t> (U+0031) 	</a:t>
            </a:r>
            <a:r>
              <a:rPr lang="de-DE" baseline="0" dirty="0"/>
              <a:t>        </a:t>
            </a:r>
            <a:r>
              <a:rPr lang="de-DE" b="1" dirty="0"/>
              <a:t>a </a:t>
            </a:r>
            <a:r>
              <a:rPr lang="de-DE" dirty="0"/>
              <a:t>(U+0061) 	</a:t>
            </a:r>
            <a:r>
              <a:rPr lang="de-DE" b="1" dirty="0"/>
              <a:t>A</a:t>
            </a:r>
            <a:r>
              <a:rPr lang="de-DE" dirty="0"/>
              <a:t> (U+0041) 		</a:t>
            </a:r>
            <a:r>
              <a:rPr lang="de-DE" b="1" dirty="0"/>
              <a:t>i </a:t>
            </a:r>
            <a:r>
              <a:rPr lang="de-DE" dirty="0"/>
              <a:t>(U+0069) 		</a:t>
            </a:r>
            <a:r>
              <a:rPr lang="de-DE" b="1" dirty="0"/>
              <a:t>I </a:t>
            </a:r>
            <a:r>
              <a:rPr lang="de-DE" dirty="0"/>
              <a:t>(U+0049)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t>decimal 	       lower-alpha	upper-alpha 		lower-roman 		upper-roman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t>Decimal numbers  Lowercase latin alphabet  Uppercase latin alphabet 	Lowercase roman numerals 	Uppercase roman numerals </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indent="0" algn="l" defTabSz="914400" rtl="0" eaLnBrk="1" fontAlgn="auto" latinLnBrk="0" hangingPunct="1">
              <a:lnSpc>
                <a:spcPct val="100000"/>
              </a:lnSpc>
              <a:spcBef>
                <a:spcPts val="0"/>
              </a:spcBef>
              <a:spcAft>
                <a:spcPts val="0"/>
              </a:spcAft>
              <a:buClrTx/>
              <a:buSzTx/>
              <a:buFontTx/>
              <a:buNone/>
              <a:tabLst/>
              <a:defRPr/>
            </a:pPr>
            <a:r>
              <a:rPr lang="de-DE" dirty="0"/>
              <a:t>1. 	</a:t>
            </a:r>
            <a:r>
              <a:rPr lang="de-DE" baseline="0" dirty="0"/>
              <a:t>      </a:t>
            </a:r>
            <a:r>
              <a:rPr lang="de-DE" dirty="0"/>
              <a:t>a. 		A. 		i. 		I.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t>2. 	      b. 		B. 		ii. 		II.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t>3. 	      c. 		C. 		iii. 		III. </a:t>
            </a:r>
          </a:p>
          <a:p>
            <a:r>
              <a:rPr lang="de-DE"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t>3999. 	</a:t>
            </a:r>
            <a:r>
              <a:rPr lang="de-DE" dirty="0" err="1"/>
              <a:t>ewu</a:t>
            </a:r>
            <a:r>
              <a:rPr lang="de-DE" dirty="0"/>
              <a:t>. 		EWU. 		mmmcmxcix. 		MMMCMXCIX.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t>4000. 	ewv. 		EWV. 		i̅v̅. 		I̅“““V̅.“““I</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t>4001. 	eww. 		EWW. 		i̅v̅i. 		I̅```V̅```I. </a:t>
            </a:r>
          </a:p>
          <a:p>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72</a:t>
            </a:fld>
            <a:endParaRPr lang="de-DE" dirty="0"/>
          </a:p>
        </p:txBody>
      </p:sp>
    </p:spTree>
    <p:extLst>
      <p:ext uri="{BB962C8B-B14F-4D97-AF65-F5344CB8AC3E}">
        <p14:creationId xmlns:p14="http://schemas.microsoft.com/office/powerpoint/2010/main" val="21186070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zurück zur Agenda - CSS</a:t>
            </a:r>
          </a:p>
          <a:p>
            <a:endParaRPr lang="de-DE" dirty="0"/>
          </a:p>
          <a:p>
            <a:r>
              <a:rPr lang="de-DE" dirty="0" err="1"/>
              <a:t>value</a:t>
            </a:r>
            <a:r>
              <a:rPr lang="de-DE" dirty="0"/>
              <a:t>-Attribut?</a:t>
            </a:r>
          </a:p>
        </p:txBody>
      </p:sp>
      <p:sp>
        <p:nvSpPr>
          <p:cNvPr id="4" name="Foliennummernplatzhalter 3"/>
          <p:cNvSpPr>
            <a:spLocks noGrp="1"/>
          </p:cNvSpPr>
          <p:nvPr>
            <p:ph type="sldNum" sz="quarter" idx="10"/>
          </p:nvPr>
        </p:nvSpPr>
        <p:spPr/>
        <p:txBody>
          <a:bodyPr/>
          <a:lstStyle/>
          <a:p>
            <a:fld id="{6830D0FE-AF74-4FB3-A5AC-0FE84BBFBA7E}" type="slidenum">
              <a:rPr lang="de-DE" smtClean="0"/>
              <a:t>73</a:t>
            </a:fld>
            <a:endParaRPr lang="de-DE" dirty="0"/>
          </a:p>
        </p:txBody>
      </p:sp>
    </p:spTree>
    <p:extLst>
      <p:ext uri="{BB962C8B-B14F-4D97-AF65-F5344CB8AC3E}">
        <p14:creationId xmlns:p14="http://schemas.microsoft.com/office/powerpoint/2010/main" val="36103122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Beispiele aus dem Internet. Wie sehen die modernen Tabellen aus</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76</a:t>
            </a:fld>
            <a:endParaRPr lang="de-DE" dirty="0"/>
          </a:p>
        </p:txBody>
      </p:sp>
    </p:spTree>
    <p:extLst>
      <p:ext uri="{BB962C8B-B14F-4D97-AF65-F5344CB8AC3E}">
        <p14:creationId xmlns:p14="http://schemas.microsoft.com/office/powerpoint/2010/main" val="33425848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77</a:t>
            </a:fld>
            <a:endParaRPr lang="de-DE" dirty="0"/>
          </a:p>
        </p:txBody>
      </p:sp>
    </p:spTree>
    <p:extLst>
      <p:ext uri="{BB962C8B-B14F-4D97-AF65-F5344CB8AC3E}">
        <p14:creationId xmlns:p14="http://schemas.microsoft.com/office/powerpoint/2010/main" val="1129825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78</a:t>
            </a:fld>
            <a:endParaRPr lang="de-DE" dirty="0"/>
          </a:p>
        </p:txBody>
      </p:sp>
    </p:spTree>
    <p:extLst>
      <p:ext uri="{BB962C8B-B14F-4D97-AF65-F5344CB8AC3E}">
        <p14:creationId xmlns:p14="http://schemas.microsoft.com/office/powerpoint/2010/main" val="536796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79</a:t>
            </a:fld>
            <a:endParaRPr lang="de-DE" dirty="0"/>
          </a:p>
        </p:txBody>
      </p:sp>
    </p:spTree>
    <p:extLst>
      <p:ext uri="{BB962C8B-B14F-4D97-AF65-F5344CB8AC3E}">
        <p14:creationId xmlns:p14="http://schemas.microsoft.com/office/powerpoint/2010/main" val="20343720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u="none" dirty="0">
                <a:hlinkClick r:id="rId3"/>
              </a:rPr>
              <a:t>zurück zur Agenda – HTML </a:t>
            </a:r>
            <a:r>
              <a:rPr lang="de-DE" u="none" dirty="0" err="1">
                <a:hlinkClick r:id="rId3"/>
              </a:rPr>
              <a:t>lists</a:t>
            </a:r>
            <a:endParaRPr lang="de-DE" u="none"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hlinkClick r:id="rId3"/>
              </a:rPr>
              <a:t>https://www.tablesgenerator.com/html_tables</a:t>
            </a:r>
            <a:endParaRPr lang="de-DE" dirty="0"/>
          </a:p>
          <a:p>
            <a:endParaRPr lang="de-DE" dirty="0"/>
          </a:p>
          <a:p>
            <a:r>
              <a:rPr lang="de-DE" dirty="0"/>
              <a:t>Auch an die CSS Eigenschaften </a:t>
            </a:r>
            <a:r>
              <a:rPr lang="de-DE" dirty="0" err="1"/>
              <a:t>table</a:t>
            </a:r>
            <a:r>
              <a:rPr lang="de-DE" dirty="0"/>
              <a:t>-layout denken</a:t>
            </a:r>
          </a:p>
          <a:p>
            <a:r>
              <a:rPr lang="de-DE" dirty="0" err="1"/>
              <a:t>auto</a:t>
            </a:r>
            <a:r>
              <a:rPr lang="de-DE" dirty="0"/>
              <a:t> – die Breite geht von Inhalt aus</a:t>
            </a:r>
          </a:p>
          <a:p>
            <a:r>
              <a:rPr lang="de-DE" dirty="0" err="1"/>
              <a:t>fixed</a:t>
            </a:r>
            <a:r>
              <a:rPr lang="de-DE" dirty="0"/>
              <a:t> – die Breite kann durch </a:t>
            </a:r>
            <a:r>
              <a:rPr lang="de-DE" dirty="0" err="1"/>
              <a:t>width</a:t>
            </a:r>
            <a:r>
              <a:rPr lang="de-DE" dirty="0"/>
              <a:t> bei Tabelle oder durch </a:t>
            </a:r>
            <a:r>
              <a:rPr lang="de-DE" dirty="0" err="1"/>
              <a:t>width</a:t>
            </a:r>
            <a:r>
              <a:rPr lang="de-DE" dirty="0"/>
              <a:t> bei den Spalten geregelt werden.</a:t>
            </a:r>
          </a:p>
          <a:p>
            <a:endParaRPr lang="de-DE" dirty="0"/>
          </a:p>
          <a:p>
            <a:r>
              <a:rPr lang="de-DE" dirty="0"/>
              <a:t>Was ist </a:t>
            </a:r>
            <a:r>
              <a:rPr lang="de-DE" dirty="0" err="1"/>
              <a:t>scope</a:t>
            </a:r>
            <a:r>
              <a:rPr lang="de-DE" dirty="0"/>
              <a:t>-Attribut </a:t>
            </a:r>
            <a:r>
              <a:rPr lang="de-DE" dirty="0" err="1"/>
              <a:t>be</a:t>
            </a:r>
            <a:r>
              <a:rPr lang="de-DE" dirty="0"/>
              <a:t> </a:t>
            </a:r>
            <a:r>
              <a:rPr lang="de-DE" dirty="0" err="1"/>
              <a:t>th</a:t>
            </a:r>
            <a:r>
              <a:rPr lang="de-DE" dirty="0"/>
              <a:t>?</a:t>
            </a:r>
          </a:p>
          <a:p>
            <a:endParaRPr lang="de-DE" dirty="0"/>
          </a:p>
          <a:p>
            <a:r>
              <a:rPr lang="de-DE" dirty="0"/>
              <a:t>Ü1.</a:t>
            </a:r>
          </a:p>
          <a:p>
            <a:r>
              <a:rPr lang="de-DE" dirty="0"/>
              <a:t>Tabelle mit allen Tags</a:t>
            </a:r>
          </a:p>
          <a:p>
            <a:r>
              <a:rPr lang="de-DE" dirty="0"/>
              <a:t>Tabelle ohne optionale Tags</a:t>
            </a:r>
          </a:p>
          <a:p>
            <a:endParaRPr lang="de-DE" dirty="0"/>
          </a:p>
          <a:p>
            <a:r>
              <a:rPr lang="de-DE" dirty="0"/>
              <a:t>Ü2.</a:t>
            </a:r>
          </a:p>
          <a:p>
            <a:r>
              <a:rPr lang="de-DE" dirty="0" err="1"/>
              <a:t>Colspan</a:t>
            </a:r>
            <a:endParaRPr lang="de-DE" dirty="0"/>
          </a:p>
          <a:p>
            <a:r>
              <a:rPr lang="de-DE" dirty="0" err="1"/>
              <a:t>Rowspan</a:t>
            </a:r>
            <a:endParaRPr lang="de-DE" dirty="0"/>
          </a:p>
          <a:p>
            <a:endParaRPr lang="de-DE" dirty="0"/>
          </a:p>
          <a:p>
            <a:r>
              <a:rPr lang="de-DE" dirty="0"/>
              <a:t>Ü3.</a:t>
            </a:r>
          </a:p>
          <a:p>
            <a:r>
              <a:rPr lang="en-US" dirty="0"/>
              <a:t>&lt;</a:t>
            </a:r>
            <a:r>
              <a:rPr lang="en-US" dirty="0" err="1"/>
              <a:t>colgroup</a:t>
            </a:r>
            <a:r>
              <a:rPr lang="en-US" dirty="0"/>
              <a:t>&gt;</a:t>
            </a:r>
          </a:p>
          <a:p>
            <a:r>
              <a:rPr lang="en-US" dirty="0"/>
              <a:t>    &lt;col span="2" style="</a:t>
            </a:r>
            <a:r>
              <a:rPr lang="en-US" dirty="0" err="1"/>
              <a:t>background-color:red</a:t>
            </a:r>
            <a:r>
              <a:rPr lang="en-US" dirty="0"/>
              <a:t>"&gt;</a:t>
            </a:r>
          </a:p>
          <a:p>
            <a:r>
              <a:rPr lang="en-US" dirty="0"/>
              <a:t>    &lt;col style="</a:t>
            </a:r>
            <a:r>
              <a:rPr lang="en-US" dirty="0" err="1"/>
              <a:t>background-color:yellow</a:t>
            </a:r>
            <a:r>
              <a:rPr lang="en-US" dirty="0"/>
              <a:t>"&gt;</a:t>
            </a:r>
          </a:p>
          <a:p>
            <a:r>
              <a:rPr lang="en-US" dirty="0"/>
              <a:t>  &lt;/</a:t>
            </a:r>
            <a:r>
              <a:rPr lang="en-US" dirty="0" err="1"/>
              <a:t>colgroup</a:t>
            </a:r>
            <a:r>
              <a:rPr lang="en-US" dirty="0"/>
              <a:t>&gt;</a:t>
            </a:r>
          </a:p>
          <a:p>
            <a:r>
              <a:rPr lang="en-US" dirty="0"/>
              <a:t>&lt;</a:t>
            </a:r>
            <a:r>
              <a:rPr lang="en-US" dirty="0" err="1"/>
              <a:t>tr</a:t>
            </a:r>
            <a:r>
              <a:rPr lang="en-US" dirty="0"/>
              <a:t>&gt;</a:t>
            </a:r>
          </a:p>
          <a:p>
            <a:r>
              <a:rPr lang="en-US" dirty="0"/>
              <a:t>    &lt;</a:t>
            </a:r>
            <a:r>
              <a:rPr lang="en-US" dirty="0" err="1"/>
              <a:t>th</a:t>
            </a:r>
            <a:r>
              <a:rPr lang="en-US" dirty="0"/>
              <a:t>&gt;ISBN&lt;/</a:t>
            </a:r>
            <a:r>
              <a:rPr lang="en-US" dirty="0" err="1"/>
              <a:t>th</a:t>
            </a:r>
            <a:r>
              <a:rPr lang="en-US" dirty="0"/>
              <a:t>&gt;</a:t>
            </a:r>
          </a:p>
          <a:p>
            <a:r>
              <a:rPr lang="en-US" dirty="0"/>
              <a:t>    &lt;</a:t>
            </a:r>
            <a:r>
              <a:rPr lang="en-US" dirty="0" err="1"/>
              <a:t>th</a:t>
            </a:r>
            <a:r>
              <a:rPr lang="en-US" dirty="0"/>
              <a:t>&gt;Title&lt;/</a:t>
            </a:r>
            <a:r>
              <a:rPr lang="en-US" dirty="0" err="1"/>
              <a:t>th</a:t>
            </a:r>
            <a:r>
              <a:rPr lang="en-US" dirty="0"/>
              <a:t>&gt;</a:t>
            </a:r>
          </a:p>
          <a:p>
            <a:r>
              <a:rPr lang="en-US" dirty="0"/>
              <a:t>    &lt;</a:t>
            </a:r>
            <a:r>
              <a:rPr lang="en-US" dirty="0" err="1"/>
              <a:t>th</a:t>
            </a:r>
            <a:r>
              <a:rPr lang="en-US" dirty="0"/>
              <a:t>&gt;Price&lt;/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&lt;td&gt;3476896&lt;/td&gt;</a:t>
            </a:r>
          </a:p>
          <a:p>
            <a:r>
              <a:rPr lang="en-US" dirty="0"/>
              <a:t>    &lt;td&gt;My first HTML&lt;/td&gt;</a:t>
            </a:r>
          </a:p>
          <a:p>
            <a:r>
              <a:rPr lang="en-US" dirty="0"/>
              <a:t>    &lt;td&gt;$53&lt;/td&gt;</a:t>
            </a:r>
          </a:p>
          <a:p>
            <a:r>
              <a:rPr lang="en-US" dirty="0"/>
              <a:t>  &lt;/</a:t>
            </a:r>
            <a:r>
              <a:rPr lang="en-US" dirty="0" err="1"/>
              <a:t>tr</a:t>
            </a:r>
            <a:r>
              <a:rPr lang="en-US" dirty="0"/>
              <a:t>&gt;</a:t>
            </a:r>
          </a:p>
          <a:p>
            <a:r>
              <a:rPr lang="en-US" dirty="0"/>
              <a:t>  &lt;</a:t>
            </a:r>
            <a:r>
              <a:rPr lang="en-US" dirty="0" err="1"/>
              <a:t>tr</a:t>
            </a:r>
            <a:r>
              <a:rPr lang="en-US" dirty="0"/>
              <a:t>&gt;</a:t>
            </a:r>
          </a:p>
          <a:p>
            <a:r>
              <a:rPr lang="en-US" dirty="0"/>
              <a:t>    &lt;td&gt;5869207&lt;/td&gt;</a:t>
            </a:r>
          </a:p>
          <a:p>
            <a:r>
              <a:rPr lang="en-US" dirty="0"/>
              <a:t>    &lt;td&gt;My first CSS&lt;/td&gt;</a:t>
            </a:r>
          </a:p>
          <a:p>
            <a:r>
              <a:rPr lang="en-US" dirty="0"/>
              <a:t>    &lt;td&gt;$49&lt;/td&gt;</a:t>
            </a:r>
          </a:p>
          <a:p>
            <a:r>
              <a:rPr lang="en-US" dirty="0"/>
              <a:t>  &lt;/</a:t>
            </a:r>
            <a:r>
              <a:rPr lang="en-US" dirty="0" err="1"/>
              <a:t>tr</a:t>
            </a:r>
            <a:r>
              <a:rPr lang="en-US" dirty="0"/>
              <a:t>&gt;</a:t>
            </a:r>
          </a:p>
          <a:p>
            <a:endParaRPr lang="en-US" dirty="0"/>
          </a:p>
          <a:p>
            <a:r>
              <a:rPr lang="en-US" dirty="0"/>
              <a:t>Ü4. </a:t>
            </a:r>
            <a:r>
              <a:rPr lang="en-US" dirty="0" err="1"/>
              <a:t>Tabelle-fortgeschritten</a:t>
            </a:r>
            <a:r>
              <a:rPr lang="en-US" dirty="0"/>
              <a:t> (</a:t>
            </a:r>
            <a:r>
              <a:rPr lang="en-US" dirty="0" err="1"/>
              <a:t>im</a:t>
            </a:r>
            <a:r>
              <a:rPr lang="en-US" dirty="0"/>
              <a:t> </a:t>
            </a:r>
            <a:r>
              <a:rPr lang="en-US" dirty="0" err="1"/>
              <a:t>Übungsordner</a:t>
            </a:r>
            <a:r>
              <a:rPr lang="en-US" dirty="0"/>
              <a:t>)</a:t>
            </a:r>
          </a:p>
          <a:p>
            <a:endParaRPr lang="en-US" dirty="0"/>
          </a:p>
        </p:txBody>
      </p:sp>
      <p:sp>
        <p:nvSpPr>
          <p:cNvPr id="4" name="Foliennummernplatzhalter 3"/>
          <p:cNvSpPr>
            <a:spLocks noGrp="1"/>
          </p:cNvSpPr>
          <p:nvPr>
            <p:ph type="sldNum" sz="quarter" idx="10"/>
          </p:nvPr>
        </p:nvSpPr>
        <p:spPr/>
        <p:txBody>
          <a:bodyPr/>
          <a:lstStyle/>
          <a:p>
            <a:fld id="{6830D0FE-AF74-4FB3-A5AC-0FE84BBFBA7E}" type="slidenum">
              <a:rPr lang="de-DE" smtClean="0"/>
              <a:t>80</a:t>
            </a:fld>
            <a:endParaRPr lang="de-DE" dirty="0"/>
          </a:p>
        </p:txBody>
      </p:sp>
    </p:spTree>
    <p:extLst>
      <p:ext uri="{BB962C8B-B14F-4D97-AF65-F5344CB8AC3E}">
        <p14:creationId xmlns:p14="http://schemas.microsoft.com/office/powerpoint/2010/main" val="12885801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html5 statt &lt;b&gt; &lt;strong&gt;, statt &lt;i&gt; &lt;</a:t>
            </a:r>
            <a:r>
              <a:rPr lang="de-DE" dirty="0" err="1"/>
              <a:t>em</a:t>
            </a:r>
            <a:r>
              <a:rPr lang="de-DE" dirty="0"/>
              <a:t>&gt;, weil b und i nicht über </a:t>
            </a:r>
            <a:r>
              <a:rPr lang="de-DE" dirty="0" err="1"/>
              <a:t>css</a:t>
            </a:r>
            <a:r>
              <a:rPr lang="de-DE" dirty="0"/>
              <a:t> ändern konnte(?)</a:t>
            </a:r>
          </a:p>
        </p:txBody>
      </p:sp>
      <p:sp>
        <p:nvSpPr>
          <p:cNvPr id="4" name="Foliennummernplatzhalter 3"/>
          <p:cNvSpPr>
            <a:spLocks noGrp="1"/>
          </p:cNvSpPr>
          <p:nvPr>
            <p:ph type="sldNum" sz="quarter" idx="10"/>
          </p:nvPr>
        </p:nvSpPr>
        <p:spPr/>
        <p:txBody>
          <a:bodyPr/>
          <a:lstStyle/>
          <a:p>
            <a:fld id="{6830D0FE-AF74-4FB3-A5AC-0FE84BBFBA7E}" type="slidenum">
              <a:rPr lang="de-DE" smtClean="0"/>
              <a:t>82</a:t>
            </a:fld>
            <a:endParaRPr lang="de-DE" dirty="0"/>
          </a:p>
        </p:txBody>
      </p:sp>
    </p:spTree>
    <p:extLst>
      <p:ext uri="{BB962C8B-B14F-4D97-AF65-F5344CB8AC3E}">
        <p14:creationId xmlns:p14="http://schemas.microsoft.com/office/powerpoint/2010/main" val="8480650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hlinkClick r:id="rId3"/>
              </a:rPr>
              <a:t>https://www.w3schools.com/tags/tag_u.asp</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83</a:t>
            </a:fld>
            <a:endParaRPr lang="de-DE" dirty="0"/>
          </a:p>
        </p:txBody>
      </p:sp>
    </p:spTree>
    <p:extLst>
      <p:ext uri="{BB962C8B-B14F-4D97-AF65-F5344CB8AC3E}">
        <p14:creationId xmlns:p14="http://schemas.microsoft.com/office/powerpoint/2010/main" val="338516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https://developer.mozilla.org/en-US/docs/Learn/JavaScript/Building_blocks/Events#Inline_event_handlers_%E2%80%94_don't_use_these</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12</a:t>
            </a:fld>
            <a:endParaRPr lang="de-DE" dirty="0"/>
          </a:p>
        </p:txBody>
      </p:sp>
    </p:spTree>
    <p:extLst>
      <p:ext uri="{BB962C8B-B14F-4D97-AF65-F5344CB8AC3E}">
        <p14:creationId xmlns:p14="http://schemas.microsoft.com/office/powerpoint/2010/main" val="11562789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https://www.w3schools.com/tags/tag_bdo.asp</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84</a:t>
            </a:fld>
            <a:endParaRPr lang="de-DE" dirty="0"/>
          </a:p>
        </p:txBody>
      </p:sp>
    </p:spTree>
    <p:extLst>
      <p:ext uri="{BB962C8B-B14F-4D97-AF65-F5344CB8AC3E}">
        <p14:creationId xmlns:p14="http://schemas.microsoft.com/office/powerpoint/2010/main" val="18596623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 Übung kann man die Tags üben, durch die die gestrichenen Elemente ersetzt wurden.</a:t>
            </a:r>
          </a:p>
        </p:txBody>
      </p:sp>
      <p:sp>
        <p:nvSpPr>
          <p:cNvPr id="4" name="Foliennummernplatzhalter 3"/>
          <p:cNvSpPr>
            <a:spLocks noGrp="1"/>
          </p:cNvSpPr>
          <p:nvPr>
            <p:ph type="sldNum" sz="quarter" idx="10"/>
          </p:nvPr>
        </p:nvSpPr>
        <p:spPr/>
        <p:txBody>
          <a:bodyPr/>
          <a:lstStyle/>
          <a:p>
            <a:fld id="{6830D0FE-AF74-4FB3-A5AC-0FE84BBFBA7E}" type="slidenum">
              <a:rPr lang="de-DE" smtClean="0"/>
              <a:t>85</a:t>
            </a:fld>
            <a:endParaRPr lang="de-DE" dirty="0"/>
          </a:p>
        </p:txBody>
      </p:sp>
    </p:spTree>
    <p:extLst>
      <p:ext uri="{BB962C8B-B14F-4D97-AF65-F5344CB8AC3E}">
        <p14:creationId xmlns:p14="http://schemas.microsoft.com/office/powerpoint/2010/main" val="15959846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&amp;</a:t>
            </a:r>
            <a:r>
              <a:rPr lang="de-DE" dirty="0" err="1"/>
              <a:t>shy</a:t>
            </a:r>
            <a:r>
              <a:rPr lang="de-DE" dirty="0"/>
              <a:t>; in der Folie erwähnen!</a:t>
            </a:r>
          </a:p>
        </p:txBody>
      </p:sp>
      <p:sp>
        <p:nvSpPr>
          <p:cNvPr id="4" name="Foliennummernplatzhalter 3"/>
          <p:cNvSpPr>
            <a:spLocks noGrp="1"/>
          </p:cNvSpPr>
          <p:nvPr>
            <p:ph type="sldNum" sz="quarter" idx="10"/>
          </p:nvPr>
        </p:nvSpPr>
        <p:spPr/>
        <p:txBody>
          <a:bodyPr/>
          <a:lstStyle/>
          <a:p>
            <a:fld id="{6830D0FE-AF74-4FB3-A5AC-0FE84BBFBA7E}" type="slidenum">
              <a:rPr lang="de-DE" smtClean="0"/>
              <a:t>88</a:t>
            </a:fld>
            <a:endParaRPr lang="de-DE" dirty="0"/>
          </a:p>
        </p:txBody>
      </p:sp>
    </p:spTree>
    <p:extLst>
      <p:ext uri="{BB962C8B-B14F-4D97-AF65-F5344CB8AC3E}">
        <p14:creationId xmlns:p14="http://schemas.microsoft.com/office/powerpoint/2010/main" val="21308311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ColumnCount</a:t>
            </a:r>
            <a:r>
              <a:rPr lang="de-DE" dirty="0"/>
              <a:t> für Bilder – notwendig bei Pinterest Layout</a:t>
            </a:r>
          </a:p>
          <a:p>
            <a:endParaRPr lang="de-DE" dirty="0"/>
          </a:p>
          <a:p>
            <a:r>
              <a:rPr lang="de-DE" dirty="0"/>
              <a:t>https://codepen.io/creotip/pen/dfjeF</a:t>
            </a:r>
          </a:p>
          <a:p>
            <a:endParaRPr lang="de-DE" dirty="0"/>
          </a:p>
          <a:p>
            <a:r>
              <a:rPr lang="de-DE" dirty="0"/>
              <a:t>CSS-Eigenschaften </a:t>
            </a:r>
            <a:r>
              <a:rPr lang="de-DE" dirty="0" err="1"/>
              <a:t>word</a:t>
            </a:r>
            <a:r>
              <a:rPr lang="de-DE" dirty="0"/>
              <a:t>-break, </a:t>
            </a:r>
            <a:r>
              <a:rPr lang="de-DE" dirty="0" err="1"/>
              <a:t>word-spacing</a:t>
            </a:r>
            <a:r>
              <a:rPr lang="de-DE" dirty="0"/>
              <a:t>, </a:t>
            </a:r>
            <a:r>
              <a:rPr lang="de-DE" dirty="0" err="1"/>
              <a:t>word-wrap</a:t>
            </a:r>
            <a:r>
              <a:rPr lang="de-DE" dirty="0"/>
              <a:t>, </a:t>
            </a:r>
            <a:r>
              <a:rPr lang="de-DE" dirty="0" err="1"/>
              <a:t>overflow-wrap</a:t>
            </a:r>
            <a:r>
              <a:rPr lang="de-DE" dirty="0"/>
              <a:t>?</a:t>
            </a:r>
          </a:p>
          <a:p>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89</a:t>
            </a:fld>
            <a:endParaRPr lang="de-DE" dirty="0"/>
          </a:p>
        </p:txBody>
      </p:sp>
    </p:spTree>
    <p:extLst>
      <p:ext uri="{BB962C8B-B14F-4D97-AF65-F5344CB8AC3E}">
        <p14:creationId xmlns:p14="http://schemas.microsoft.com/office/powerpoint/2010/main" val="30108690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TOOLS:</a:t>
            </a:r>
          </a:p>
          <a:p>
            <a:r>
              <a:rPr lang="de-DE" dirty="0"/>
              <a:t>http://lorempixel.com/</a:t>
            </a:r>
          </a:p>
          <a:p>
            <a:r>
              <a:rPr lang="de-DE" dirty="0"/>
              <a:t>- </a:t>
            </a:r>
            <a:r>
              <a:rPr lang="de-DE" dirty="0" err="1"/>
              <a:t>random</a:t>
            </a:r>
            <a:r>
              <a:rPr lang="de-DE" dirty="0"/>
              <a:t> </a:t>
            </a:r>
            <a:r>
              <a:rPr lang="de-DE" dirty="0" err="1"/>
              <a:t>images</a:t>
            </a:r>
            <a:r>
              <a:rPr lang="de-DE" dirty="0"/>
              <a:t> mit angegebener Auflösung</a:t>
            </a:r>
          </a:p>
        </p:txBody>
      </p:sp>
      <p:sp>
        <p:nvSpPr>
          <p:cNvPr id="4" name="Foliennummernplatzhalter 3"/>
          <p:cNvSpPr>
            <a:spLocks noGrp="1"/>
          </p:cNvSpPr>
          <p:nvPr>
            <p:ph type="sldNum" sz="quarter" idx="10"/>
          </p:nvPr>
        </p:nvSpPr>
        <p:spPr/>
        <p:txBody>
          <a:bodyPr/>
          <a:lstStyle/>
          <a:p>
            <a:fld id="{B7BA9D85-5B28-4E82-A5DE-A308394DB913}" type="slidenum">
              <a:rPr lang="de-DE" smtClean="0"/>
              <a:t>97</a:t>
            </a:fld>
            <a:endParaRPr lang="de-DE" dirty="0"/>
          </a:p>
        </p:txBody>
      </p:sp>
    </p:spTree>
    <p:extLst>
      <p:ext uri="{BB962C8B-B14F-4D97-AF65-F5344CB8AC3E}">
        <p14:creationId xmlns:p14="http://schemas.microsoft.com/office/powerpoint/2010/main" val="2364800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Vorlage </a:t>
            </a:r>
            <a:r>
              <a:rPr lang="de-DE" dirty="0" err="1"/>
              <a:t>imgWidthVsMinWidth</a:t>
            </a:r>
            <a:endParaRPr lang="de-DE" dirty="0"/>
          </a:p>
          <a:p>
            <a:endParaRPr lang="de-DE" dirty="0"/>
          </a:p>
          <a:p>
            <a:r>
              <a:rPr lang="de-DE" dirty="0"/>
              <a:t>Bei der Planung muss genau überlegt werden, welches Verhalten erwünscht ist!</a:t>
            </a:r>
          </a:p>
          <a:p>
            <a:endParaRPr lang="de-DE" dirty="0"/>
          </a:p>
          <a:p>
            <a:r>
              <a:rPr lang="de-DE" dirty="0"/>
              <a:t>Mit </a:t>
            </a:r>
            <a:r>
              <a:rPr lang="de-DE" i="1" dirty="0"/>
              <a:t>width:100%; </a:t>
            </a:r>
            <a:r>
              <a:rPr lang="de-DE" dirty="0"/>
              <a:t>nimmt das Bild die volle Breite (des übergeordneten Elements) ein.</a:t>
            </a:r>
          </a:p>
          <a:p>
            <a:r>
              <a:rPr lang="de-DE" dirty="0"/>
              <a:t>Mit </a:t>
            </a:r>
            <a:r>
              <a:rPr lang="de-DE" b="1" i="1" dirty="0"/>
              <a:t>max</a:t>
            </a:r>
            <a:r>
              <a:rPr lang="de-DE" i="1" dirty="0"/>
              <a:t>-width:100%; </a:t>
            </a:r>
            <a:r>
              <a:rPr lang="de-DE" dirty="0"/>
              <a:t>nimmt das Bild die volle Breite (des übergeordneten Elements) ein, solange es nicht größer wird als die Originalgröße des Bildes. Danach skaliert es nicht mehr mit, sondern bleibt fix bei seiner Größe.</a:t>
            </a:r>
          </a:p>
        </p:txBody>
      </p:sp>
      <p:sp>
        <p:nvSpPr>
          <p:cNvPr id="4" name="Foliennummernplatzhalter 3"/>
          <p:cNvSpPr>
            <a:spLocks noGrp="1"/>
          </p:cNvSpPr>
          <p:nvPr>
            <p:ph type="sldNum" sz="quarter" idx="10"/>
          </p:nvPr>
        </p:nvSpPr>
        <p:spPr/>
        <p:txBody>
          <a:bodyPr/>
          <a:lstStyle/>
          <a:p>
            <a:fld id="{B7C7D221-0CFB-4A27-8400-087FE94040F3}" type="slidenum">
              <a:rPr lang="de-DE" smtClean="0"/>
              <a:t>98</a:t>
            </a:fld>
            <a:endParaRPr lang="de-DE" dirty="0"/>
          </a:p>
        </p:txBody>
      </p:sp>
    </p:spTree>
    <p:extLst>
      <p:ext uri="{BB962C8B-B14F-4D97-AF65-F5344CB8AC3E}">
        <p14:creationId xmlns:p14="http://schemas.microsoft.com/office/powerpoint/2010/main" val="13622405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folgenden Beispiel wird, abhängig von der Größe des Ausgabebildschirms (</a:t>
            </a:r>
            <a:r>
              <a:rPr lang="de-DE" i="1" dirty="0"/>
              <a:t>viewports</a:t>
            </a:r>
            <a:r>
              <a:rPr lang="de-DE" dirty="0"/>
              <a:t>) jeweils ein anderes Bild geladen. Oft handelt es sich dabei um das gleiche Bild in einer anderen Auflösung; somit muss beispielsweise für ein Smartphone nicht die gleiche Menge an Informationen wie für einen Desktop-PC heruntergeladen, verarbeitet und dann noch skaliert werden. Stattdessen wird für den kleineren </a:t>
            </a:r>
            <a:r>
              <a:rPr lang="de-DE" i="1" dirty="0"/>
              <a:t>viewport</a:t>
            </a:r>
            <a:r>
              <a:rPr lang="de-DE" dirty="0"/>
              <a:t> gleich ein kleineres Bild geladen.</a:t>
            </a:r>
          </a:p>
          <a:p>
            <a:endParaRPr lang="de-DE" dirty="0"/>
          </a:p>
        </p:txBody>
      </p:sp>
      <p:sp>
        <p:nvSpPr>
          <p:cNvPr id="4" name="Foliennummernplatzhalter 3"/>
          <p:cNvSpPr>
            <a:spLocks noGrp="1"/>
          </p:cNvSpPr>
          <p:nvPr>
            <p:ph type="sldNum" sz="quarter" idx="10"/>
          </p:nvPr>
        </p:nvSpPr>
        <p:spPr/>
        <p:txBody>
          <a:bodyPr/>
          <a:lstStyle/>
          <a:p>
            <a:fld id="{B7C7D221-0CFB-4A27-8400-087FE94040F3}" type="slidenum">
              <a:rPr lang="de-DE" smtClean="0"/>
              <a:t>99</a:t>
            </a:fld>
            <a:endParaRPr lang="de-DE" dirty="0"/>
          </a:p>
        </p:txBody>
      </p:sp>
    </p:spTree>
    <p:extLst>
      <p:ext uri="{BB962C8B-B14F-4D97-AF65-F5344CB8AC3E}">
        <p14:creationId xmlns:p14="http://schemas.microsoft.com/office/powerpoint/2010/main" val="36574644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Vorlage </a:t>
            </a:r>
            <a:r>
              <a:rPr lang="de-DE" dirty="0" err="1"/>
              <a:t>Picture_Element</a:t>
            </a:r>
            <a:endParaRPr lang="de-DE" dirty="0"/>
          </a:p>
          <a:p>
            <a:endParaRPr lang="de-DE" dirty="0"/>
          </a:p>
          <a:p>
            <a:r>
              <a:rPr lang="de-DE" dirty="0"/>
              <a:t>Im Unterschied zum &lt;</a:t>
            </a:r>
            <a:r>
              <a:rPr lang="de-DE" i="1" dirty="0"/>
              <a:t>img</a:t>
            </a:r>
            <a:r>
              <a:rPr lang="de-DE" dirty="0"/>
              <a:t>&gt;-Tag wird die Bildquelle mit </a:t>
            </a:r>
            <a:r>
              <a:rPr lang="de-DE" b="1" i="1" dirty="0"/>
              <a:t>srcset</a:t>
            </a:r>
            <a:r>
              <a:rPr lang="de-DE" dirty="0"/>
              <a:t>, nicht mit </a:t>
            </a:r>
            <a:r>
              <a:rPr lang="de-DE" i="1" dirty="0"/>
              <a:t>src</a:t>
            </a:r>
            <a:r>
              <a:rPr lang="de-DE" dirty="0"/>
              <a:t>, angegeben.</a:t>
            </a:r>
          </a:p>
          <a:p>
            <a:endParaRPr lang="de-DE" dirty="0"/>
          </a:p>
          <a:p>
            <a:r>
              <a:rPr lang="de-DE" dirty="0"/>
              <a:t>Der </a:t>
            </a:r>
            <a:r>
              <a:rPr lang="de-DE" i="1" dirty="0"/>
              <a:t>user agent </a:t>
            </a:r>
            <a:r>
              <a:rPr lang="de-DE" dirty="0"/>
              <a:t>(Browser) sucht sich die Quelle aus, die am ehesten den Vorgaben entspricht. Entspricht keine Quelle den Anforderungen oder handelt es sich um einen Browser, der mit dem &lt;</a:t>
            </a:r>
            <a:r>
              <a:rPr lang="de-DE" i="1" dirty="0"/>
              <a:t>picture</a:t>
            </a:r>
            <a:r>
              <a:rPr lang="de-DE" dirty="0"/>
              <a:t>&gt;-Tag nichts anfangen kann, wird auf das &lt;</a:t>
            </a:r>
            <a:r>
              <a:rPr lang="de-DE" i="1" dirty="0"/>
              <a:t>img</a:t>
            </a:r>
            <a:r>
              <a:rPr lang="de-DE" dirty="0"/>
              <a:t>&gt;-Tag zurückgegriffen.</a:t>
            </a:r>
          </a:p>
          <a:p>
            <a:endParaRPr lang="de-DE" dirty="0"/>
          </a:p>
          <a:p>
            <a:r>
              <a:rPr lang="de-DE" b="1" dirty="0"/>
              <a:t>Das letzte Element innerhalb eines &lt;</a:t>
            </a:r>
            <a:r>
              <a:rPr lang="de-DE" b="1" i="1" dirty="0"/>
              <a:t>picture</a:t>
            </a:r>
            <a:r>
              <a:rPr lang="de-DE" b="1" dirty="0"/>
              <a:t>&gt;-Tags muss immer ein &lt;</a:t>
            </a:r>
            <a:r>
              <a:rPr lang="de-DE" b="1" i="1" dirty="0"/>
              <a:t>img</a:t>
            </a:r>
            <a:r>
              <a:rPr lang="de-DE" b="1" dirty="0"/>
              <a:t>&gt;-Tag sein!</a:t>
            </a:r>
          </a:p>
          <a:p>
            <a:endParaRPr lang="de-DE" dirty="0"/>
          </a:p>
        </p:txBody>
      </p:sp>
      <p:sp>
        <p:nvSpPr>
          <p:cNvPr id="4" name="Foliennummernplatzhalter 3"/>
          <p:cNvSpPr>
            <a:spLocks noGrp="1"/>
          </p:cNvSpPr>
          <p:nvPr>
            <p:ph type="sldNum" sz="quarter" idx="10"/>
          </p:nvPr>
        </p:nvSpPr>
        <p:spPr/>
        <p:txBody>
          <a:bodyPr/>
          <a:lstStyle/>
          <a:p>
            <a:fld id="{B7C7D221-0CFB-4A27-8400-087FE94040F3}" type="slidenum">
              <a:rPr lang="de-DE" smtClean="0"/>
              <a:t>100</a:t>
            </a:fld>
            <a:endParaRPr lang="de-DE" dirty="0"/>
          </a:p>
        </p:txBody>
      </p:sp>
    </p:spTree>
    <p:extLst>
      <p:ext uri="{BB962C8B-B14F-4D97-AF65-F5344CB8AC3E}">
        <p14:creationId xmlns:p14="http://schemas.microsoft.com/office/powerpoint/2010/main" val="11075246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http://blog.ppedv.de/post/HTML5-Responsive-Bilder</a:t>
            </a:r>
          </a:p>
        </p:txBody>
      </p:sp>
      <p:sp>
        <p:nvSpPr>
          <p:cNvPr id="4" name="Foliennummernplatzhalter 3"/>
          <p:cNvSpPr>
            <a:spLocks noGrp="1"/>
          </p:cNvSpPr>
          <p:nvPr>
            <p:ph type="sldNum" sz="quarter" idx="5"/>
          </p:nvPr>
        </p:nvSpPr>
        <p:spPr/>
        <p:txBody>
          <a:bodyPr/>
          <a:lstStyle/>
          <a:p>
            <a:fld id="{6830D0FE-AF74-4FB3-A5AC-0FE84BBFBA7E}" type="slidenum">
              <a:rPr lang="de-DE" smtClean="0"/>
              <a:t>103</a:t>
            </a:fld>
            <a:endParaRPr lang="de-DE" dirty="0"/>
          </a:p>
        </p:txBody>
      </p:sp>
    </p:spTree>
    <p:extLst>
      <p:ext uri="{BB962C8B-B14F-4D97-AF65-F5344CB8AC3E}">
        <p14:creationId xmlns:p14="http://schemas.microsoft.com/office/powerpoint/2010/main" val="30287315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http://blog.ppedv.de/post/test</a:t>
            </a:r>
          </a:p>
          <a:p>
            <a:endParaRPr lang="de-DE" dirty="0"/>
          </a:p>
          <a:p>
            <a:r>
              <a:rPr lang="de-DE" dirty="0">
                <a:hlinkClick r:id="rId3"/>
              </a:rPr>
              <a:t>https://www.w3schools.com/tags/tag_area.asp</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104</a:t>
            </a:fld>
            <a:endParaRPr lang="de-DE" dirty="0"/>
          </a:p>
        </p:txBody>
      </p:sp>
    </p:spTree>
    <p:extLst>
      <p:ext uri="{BB962C8B-B14F-4D97-AF65-F5344CB8AC3E}">
        <p14:creationId xmlns:p14="http://schemas.microsoft.com/office/powerpoint/2010/main" val="3524698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https://www.w3schools.com/tags/att_rel.asp</a:t>
            </a:r>
          </a:p>
          <a:p>
            <a:r>
              <a:rPr lang="en-US" dirty="0"/>
              <a:t>The </a:t>
            </a:r>
            <a:r>
              <a:rPr lang="en-US" dirty="0" err="1"/>
              <a:t>rel</a:t>
            </a:r>
            <a:r>
              <a:rPr lang="en-US" dirty="0"/>
              <a:t> attribute specifies the relationship between the current document and the linked document/resource.</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13</a:t>
            </a:fld>
            <a:endParaRPr lang="de-DE" dirty="0"/>
          </a:p>
        </p:txBody>
      </p:sp>
    </p:spTree>
    <p:extLst>
      <p:ext uri="{BB962C8B-B14F-4D97-AF65-F5344CB8AC3E}">
        <p14:creationId xmlns:p14="http://schemas.microsoft.com/office/powerpoint/2010/main" val="35028848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DOM-Interface:</a:t>
            </a:r>
          </a:p>
          <a:p>
            <a:r>
              <a:rPr lang="de-DE" dirty="0"/>
              <a:t>https://developer.mozilla.org/en-US/docs/Web/API/HTMLFormElement</a:t>
            </a:r>
          </a:p>
          <a:p>
            <a:endParaRPr lang="de-DE" dirty="0"/>
          </a:p>
          <a:p>
            <a:r>
              <a:rPr lang="de-DE" dirty="0"/>
              <a:t>TUTORIAL:</a:t>
            </a:r>
          </a:p>
          <a:p>
            <a:r>
              <a:rPr lang="de-DE" dirty="0"/>
              <a:t>https://developer.mozilla.org/en-US/docs/Learn/HTML/Forms</a:t>
            </a:r>
          </a:p>
        </p:txBody>
      </p:sp>
      <p:sp>
        <p:nvSpPr>
          <p:cNvPr id="4" name="Foliennummernplatzhalter 3"/>
          <p:cNvSpPr>
            <a:spLocks noGrp="1"/>
          </p:cNvSpPr>
          <p:nvPr>
            <p:ph type="sldNum" sz="quarter" idx="5"/>
          </p:nvPr>
        </p:nvSpPr>
        <p:spPr/>
        <p:txBody>
          <a:bodyPr/>
          <a:lstStyle/>
          <a:p>
            <a:fld id="{6830D0FE-AF74-4FB3-A5AC-0FE84BBFBA7E}" type="slidenum">
              <a:rPr lang="de-DE" smtClean="0"/>
              <a:t>105</a:t>
            </a:fld>
            <a:endParaRPr lang="de-DE" dirty="0"/>
          </a:p>
        </p:txBody>
      </p:sp>
    </p:spTree>
    <p:extLst>
      <p:ext uri="{BB962C8B-B14F-4D97-AF65-F5344CB8AC3E}">
        <p14:creationId xmlns:p14="http://schemas.microsoft.com/office/powerpoint/2010/main" val="15896369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eaLnBrk="1" fontAlgn="t" latinLnBrk="0" hangingPunct="1"/>
            <a:r>
              <a:rPr lang="de-DE" sz="1200" b="1" i="0" u="none" strike="noStrike" kern="1200" dirty="0">
                <a:solidFill>
                  <a:schemeClr val="tx1"/>
                </a:solidFill>
                <a:effectLst/>
                <a:latin typeface="+mn-lt"/>
                <a:ea typeface="+mn-ea"/>
                <a:cs typeface="+mn-cs"/>
              </a:rPr>
              <a:t>&lt;</a:t>
            </a:r>
            <a:r>
              <a:rPr lang="de-DE" sz="1200" b="1" i="0" u="none" strike="noStrike" kern="1200" dirty="0" err="1">
                <a:solidFill>
                  <a:schemeClr val="tx1"/>
                </a:solidFill>
                <a:effectLst/>
                <a:latin typeface="+mn-lt"/>
                <a:ea typeface="+mn-ea"/>
                <a:cs typeface="+mn-cs"/>
              </a:rPr>
              <a:t>isindex</a:t>
            </a:r>
            <a:r>
              <a:rPr lang="de-DE" sz="1200" b="1" i="0" u="none" strike="noStrike" kern="1200" dirty="0">
                <a:solidFill>
                  <a:schemeClr val="tx1"/>
                </a:solidFill>
                <a:effectLst/>
                <a:latin typeface="+mn-lt"/>
                <a:ea typeface="+mn-ea"/>
                <a:cs typeface="+mn-cs"/>
              </a:rPr>
              <a:t>&gt; Wird ersetzt durch andere Formularelemente</a:t>
            </a:r>
            <a:endParaRPr lang="de-DE" sz="1200" b="0" i="0" u="none" strike="noStrike"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106</a:t>
            </a:fld>
            <a:endParaRPr lang="de-DE" dirty="0"/>
          </a:p>
        </p:txBody>
      </p:sp>
    </p:spTree>
    <p:extLst>
      <p:ext uri="{BB962C8B-B14F-4D97-AF65-F5344CB8AC3E}">
        <p14:creationId xmlns:p14="http://schemas.microsoft.com/office/powerpoint/2010/main" val="38387398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https://www.w3schools.com/tags/tryit.asp?filename=tryhtml5_output</a:t>
            </a:r>
            <a:endParaRPr lang="de-DE" dirty="0"/>
          </a:p>
          <a:p>
            <a:endParaRPr lang="de-DE" dirty="0"/>
          </a:p>
          <a:p>
            <a:r>
              <a:rPr lang="de-DE" dirty="0"/>
              <a:t>Input steht innerhalb von </a:t>
            </a:r>
            <a:r>
              <a:rPr lang="de-DE" dirty="0" err="1"/>
              <a:t>label</a:t>
            </a:r>
            <a:r>
              <a:rPr lang="de-DE" dirty="0"/>
              <a:t>!</a:t>
            </a:r>
          </a:p>
          <a:p>
            <a:r>
              <a:rPr lang="en-US" sz="1200" kern="1200" dirty="0">
                <a:solidFill>
                  <a:schemeClr val="tx1"/>
                </a:solidFill>
                <a:effectLst/>
                <a:latin typeface="+mn-lt"/>
                <a:ea typeface="+mn-ea"/>
                <a:cs typeface="+mn-cs"/>
              </a:rPr>
              <a:t>&lt;form&gt;</a:t>
            </a:r>
            <a:r>
              <a:rPr lang="en-US" dirty="0"/>
              <a:t> </a:t>
            </a:r>
            <a:r>
              <a:rPr lang="en-US" sz="1200" kern="1200" dirty="0">
                <a:solidFill>
                  <a:schemeClr val="tx1"/>
                </a:solidFill>
                <a:effectLst/>
                <a:latin typeface="+mn-lt"/>
                <a:ea typeface="+mn-ea"/>
                <a:cs typeface="+mn-cs"/>
              </a:rPr>
              <a:t>&lt;label&gt;</a:t>
            </a:r>
            <a:r>
              <a:rPr lang="en-US" dirty="0"/>
              <a:t> Name: </a:t>
            </a:r>
            <a:r>
              <a:rPr lang="en-US" sz="1200" kern="1200" dirty="0">
                <a:solidFill>
                  <a:schemeClr val="tx1"/>
                </a:solidFill>
                <a:effectLst/>
                <a:latin typeface="+mn-lt"/>
                <a:ea typeface="+mn-ea"/>
                <a:cs typeface="+mn-cs"/>
              </a:rPr>
              <a:t>&lt;input type="text" name="name" /&gt;</a:t>
            </a:r>
            <a:r>
              <a:rPr lang="en-US" dirty="0"/>
              <a:t> </a:t>
            </a:r>
            <a:r>
              <a:rPr lang="en-US" sz="1200" kern="1200" dirty="0">
                <a:solidFill>
                  <a:schemeClr val="tx1"/>
                </a:solidFill>
                <a:effectLst/>
                <a:latin typeface="+mn-lt"/>
                <a:ea typeface="+mn-ea"/>
                <a:cs typeface="+mn-cs"/>
              </a:rPr>
              <a:t>&lt;/label&gt;</a:t>
            </a:r>
            <a:r>
              <a:rPr lang="en-US" dirty="0"/>
              <a:t> </a:t>
            </a:r>
            <a:r>
              <a:rPr lang="en-US" sz="1200" kern="1200" dirty="0">
                <a:solidFill>
                  <a:schemeClr val="tx1"/>
                </a:solidFill>
                <a:effectLst/>
                <a:latin typeface="+mn-lt"/>
                <a:ea typeface="+mn-ea"/>
                <a:cs typeface="+mn-cs"/>
              </a:rPr>
              <a:t>&lt;input type="submit" value="Submit" /&gt;</a:t>
            </a:r>
            <a:r>
              <a:rPr lang="en-US" dirty="0"/>
              <a:t> </a:t>
            </a:r>
            <a:r>
              <a:rPr lang="en-US" sz="1200" kern="1200" dirty="0">
                <a:solidFill>
                  <a:schemeClr val="tx1"/>
                </a:solidFill>
                <a:effectLst/>
                <a:latin typeface="+mn-lt"/>
                <a:ea typeface="+mn-ea"/>
                <a:cs typeface="+mn-cs"/>
              </a:rPr>
              <a:t>&lt;/form&gt;</a:t>
            </a:r>
          </a:p>
          <a:p>
            <a:r>
              <a:rPr lang="de-DE" dirty="0">
                <a:hlinkClick r:id="rId4"/>
              </a:rPr>
              <a:t>https://reactjs.org/docs/forms.html</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107</a:t>
            </a:fld>
            <a:endParaRPr lang="de-DE" dirty="0"/>
          </a:p>
        </p:txBody>
      </p:sp>
    </p:spTree>
    <p:extLst>
      <p:ext uri="{BB962C8B-B14F-4D97-AF65-F5344CB8AC3E}">
        <p14:creationId xmlns:p14="http://schemas.microsoft.com/office/powerpoint/2010/main" val="22924531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In HTML, an </a:t>
            </a:r>
            <a:r>
              <a:rPr lang="en-US" dirty="0"/>
              <a:t>&lt;input type="file"&gt;</a:t>
            </a:r>
            <a:r>
              <a:rPr lang="en-US" sz="1200" b="0" i="0" kern="1200" dirty="0">
                <a:solidFill>
                  <a:schemeClr val="tx1"/>
                </a:solidFill>
                <a:effectLst/>
                <a:latin typeface="+mn-lt"/>
                <a:ea typeface="+mn-ea"/>
                <a:cs typeface="+mn-cs"/>
              </a:rPr>
              <a:t> lets the user choose one or more files from their device storage to be uploaded to a server or manipulated by JavaScript via the </a:t>
            </a:r>
            <a:r>
              <a:rPr lang="en-US" sz="1200" b="0" i="0" u="none" strike="noStrike" kern="1200" dirty="0">
                <a:solidFill>
                  <a:schemeClr val="tx1"/>
                </a:solidFill>
                <a:effectLst/>
                <a:latin typeface="+mn-lt"/>
                <a:ea typeface="+mn-ea"/>
                <a:cs typeface="+mn-cs"/>
                <a:hlinkClick r:id="rId3"/>
              </a:rPr>
              <a:t>File API</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de-DE" dirty="0">
                <a:hlinkClick r:id="rId3"/>
              </a:rPr>
              <a:t>https://developer.mozilla.org/en-US/docs/Web/API/File/Using_files_from_web_applications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109</a:t>
            </a:fld>
            <a:endParaRPr lang="de-DE" dirty="0"/>
          </a:p>
        </p:txBody>
      </p:sp>
    </p:spTree>
    <p:extLst>
      <p:ext uri="{BB962C8B-B14F-4D97-AF65-F5344CB8AC3E}">
        <p14:creationId xmlns:p14="http://schemas.microsoft.com/office/powerpoint/2010/main" val="17726665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Multiple</a:t>
            </a:r>
            <a:r>
              <a:rPr lang="de-DE" baseline="0" dirty="0"/>
              <a:t> </a:t>
            </a:r>
            <a:r>
              <a:rPr lang="de-DE" baseline="0" dirty="0">
                <a:sym typeface="Wingdings" panose="05000000000000000000" pitchFamily="2" charset="2"/>
              </a:rPr>
              <a:t> für </a:t>
            </a:r>
            <a:r>
              <a:rPr lang="de-DE" b="1" baseline="0" dirty="0">
                <a:sym typeface="Wingdings" panose="05000000000000000000" pitchFamily="2" charset="2"/>
              </a:rPr>
              <a:t>file</a:t>
            </a:r>
            <a:r>
              <a:rPr lang="de-DE" baseline="0" dirty="0">
                <a:sym typeface="Wingdings" panose="05000000000000000000" pitchFamily="2" charset="2"/>
              </a:rPr>
              <a:t> und </a:t>
            </a:r>
            <a:r>
              <a:rPr lang="de-DE" b="1" baseline="0" dirty="0">
                <a:sym typeface="Wingdings" panose="05000000000000000000" pitchFamily="2" charset="2"/>
              </a:rPr>
              <a:t>email</a:t>
            </a:r>
            <a:r>
              <a:rPr lang="de-DE" baseline="0" dirty="0">
                <a:sym typeface="Wingdings" panose="05000000000000000000" pitchFamily="2" charset="2"/>
              </a:rPr>
              <a:t>…. email </a:t>
            </a:r>
            <a:r>
              <a:rPr lang="de-DE" b="1" baseline="0" dirty="0">
                <a:sym typeface="Wingdings" panose="05000000000000000000" pitchFamily="2" charset="2"/>
              </a:rPr>
              <a:t>kommagetrennt</a:t>
            </a:r>
            <a:r>
              <a:rPr lang="de-DE" baseline="0" dirty="0">
                <a:sym typeface="Wingdings" panose="05000000000000000000" pitchFamily="2" charset="2"/>
              </a:rPr>
              <a:t> </a:t>
            </a:r>
          </a:p>
          <a:p>
            <a:endParaRPr lang="de-DE" baseline="0" dirty="0">
              <a:sym typeface="Wingdings" panose="05000000000000000000" pitchFamily="2" charset="2"/>
            </a:endParaRPr>
          </a:p>
          <a:p>
            <a:r>
              <a:rPr lang="de-DE" baseline="0" dirty="0" err="1">
                <a:sym typeface="Wingdings" panose="05000000000000000000" pitchFamily="2" charset="2"/>
              </a:rPr>
              <a:t>event</a:t>
            </a:r>
            <a:r>
              <a:rPr lang="de-DE" baseline="0" dirty="0">
                <a:sym typeface="Wingdings" panose="05000000000000000000" pitchFamily="2" charset="2"/>
              </a:rPr>
              <a:t> </a:t>
            </a:r>
            <a:r>
              <a:rPr lang="de-DE" baseline="0" dirty="0" err="1">
                <a:sym typeface="Wingdings" panose="05000000000000000000" pitchFamily="2" charset="2"/>
              </a:rPr>
              <a:t>attributes</a:t>
            </a:r>
            <a:r>
              <a:rPr lang="de-DE" baseline="0" dirty="0">
                <a:sym typeface="Wingdings" panose="05000000000000000000" pitchFamily="2" charset="2"/>
              </a:rPr>
              <a:t> </a:t>
            </a:r>
            <a:r>
              <a:rPr lang="de-DE" baseline="0" dirty="0" err="1">
                <a:sym typeface="Wingdings" panose="05000000000000000000" pitchFamily="2" charset="2"/>
              </a:rPr>
              <a:t>for</a:t>
            </a:r>
            <a:r>
              <a:rPr lang="de-DE" baseline="0" dirty="0">
                <a:sym typeface="Wingdings" panose="05000000000000000000" pitchFamily="2" charset="2"/>
              </a:rPr>
              <a:t> </a:t>
            </a:r>
            <a:r>
              <a:rPr lang="de-DE" baseline="0" dirty="0" err="1">
                <a:sym typeface="Wingdings" panose="05000000000000000000" pitchFamily="2" charset="2"/>
              </a:rPr>
              <a:t>forms</a:t>
            </a:r>
            <a:r>
              <a:rPr lang="de-DE" baseline="0" dirty="0">
                <a:sym typeface="Wingdings" panose="05000000000000000000" pitchFamily="2" charset="2"/>
              </a:rPr>
              <a:t> </a:t>
            </a:r>
            <a:r>
              <a:rPr lang="de-DE" dirty="0">
                <a:hlinkClick r:id="rId3"/>
              </a:rPr>
              <a:t>https://www.w3schools.com/tags/ref_eventattributes.asp</a:t>
            </a:r>
            <a:endParaRPr lang="de-DE" dirty="0"/>
          </a:p>
          <a:p>
            <a:endParaRPr lang="de-DE" dirty="0"/>
          </a:p>
          <a:p>
            <a:r>
              <a:rPr lang="de-DE" dirty="0">
                <a:hlinkClick r:id="rId4"/>
              </a:rPr>
              <a:t>https://www.w3schools.com/tags/att_multiple.asp</a:t>
            </a: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E6AD7-2CBA-47A9-A54E-4D3D92D666C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5123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85090">
              <a:lnSpc>
                <a:spcPct val="100000"/>
              </a:lnSpc>
              <a:spcBef>
                <a:spcPts val="125"/>
              </a:spcBef>
            </a:pPr>
            <a:r>
              <a:rPr lang="de-DE" sz="1200" spc="-15" dirty="0"/>
              <a:t>List Verknüpft </a:t>
            </a:r>
            <a:r>
              <a:rPr lang="de-DE" sz="1200" dirty="0"/>
              <a:t>ein </a:t>
            </a:r>
            <a:r>
              <a:rPr lang="de-DE" sz="1200" spc="-5" dirty="0"/>
              <a:t>Input-Element </a:t>
            </a:r>
            <a:r>
              <a:rPr lang="de-DE" sz="1200" dirty="0"/>
              <a:t>mit einer </a:t>
            </a:r>
            <a:r>
              <a:rPr lang="de-DE" sz="1200" spc="-15" dirty="0" err="1"/>
              <a:t>Datalist</a:t>
            </a:r>
            <a:r>
              <a:rPr lang="de-DE" sz="1200" spc="-15" dirty="0"/>
              <a:t>,</a:t>
            </a:r>
            <a:r>
              <a:rPr lang="de-DE" sz="1200" spc="15" dirty="0"/>
              <a:t> </a:t>
            </a:r>
            <a:r>
              <a:rPr lang="de-DE" sz="1200" spc="-5" dirty="0"/>
              <a:t>die</a:t>
            </a:r>
            <a:endParaRPr lang="de-DE" sz="1200" dirty="0"/>
          </a:p>
          <a:p>
            <a:pPr marL="85090">
              <a:lnSpc>
                <a:spcPct val="100000"/>
              </a:lnSpc>
              <a:spcBef>
                <a:spcPts val="70"/>
              </a:spcBef>
            </a:pPr>
            <a:r>
              <a:rPr lang="de-DE" sz="1200" spc="-10" dirty="0"/>
              <a:t>Autovervollständigungs-Vorschläge</a:t>
            </a:r>
            <a:r>
              <a:rPr lang="de-DE" sz="1200" spc="-5" dirty="0"/>
              <a:t> enthält</a:t>
            </a:r>
            <a:endParaRPr lang="de-DE" sz="1200" dirty="0">
              <a:latin typeface="+mn-lt"/>
              <a:cs typeface="Calibri"/>
            </a:endParaRPr>
          </a:p>
          <a:p>
            <a:endParaRPr lang="de-DE" dirty="0"/>
          </a:p>
          <a:p>
            <a:r>
              <a:rPr lang="de-DE" dirty="0"/>
              <a:t>Diese Folie in die Beispiele übernehmen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2859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https://www.w3schools.com/tags/att_tabindex.asp</a:t>
            </a:r>
            <a:endParaRPr lang="de-DE" dirty="0"/>
          </a:p>
          <a:p>
            <a:r>
              <a:rPr lang="de-DE" dirty="0">
                <a:hlinkClick r:id="rId4"/>
              </a:rPr>
              <a:t>https://www.w3schools.com/tags/att_autofocus.asp</a:t>
            </a: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18303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sind die letzten zwei??</a:t>
            </a:r>
          </a:p>
          <a:p>
            <a:endParaRPr lang="de-DE" dirty="0"/>
          </a:p>
          <a:p>
            <a:r>
              <a:rPr lang="en-US" sz="1200" b="0" i="0" kern="1200">
                <a:solidFill>
                  <a:schemeClr val="tx1"/>
                </a:solidFill>
                <a:effectLst/>
                <a:latin typeface="+mn-lt"/>
                <a:ea typeface="+mn-ea"/>
                <a:cs typeface="+mn-cs"/>
              </a:rPr>
              <a:t>This form has the default HTML form behavior of browsing to a new page when the user submits the form. </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114</a:t>
            </a:fld>
            <a:endParaRPr lang="de-DE" dirty="0"/>
          </a:p>
        </p:txBody>
      </p:sp>
    </p:spTree>
    <p:extLst>
      <p:ext uri="{BB962C8B-B14F-4D97-AF65-F5344CB8AC3E}">
        <p14:creationId xmlns:p14="http://schemas.microsoft.com/office/powerpoint/2010/main" val="26163290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default width of a text field is 20 characters</a:t>
            </a:r>
            <a:endParaRPr lang="de-DE" dirty="0"/>
          </a:p>
        </p:txBody>
      </p:sp>
      <p:sp>
        <p:nvSpPr>
          <p:cNvPr id="5" name="Fußzeilenplatzhalter 4">
            <a:extLst>
              <a:ext uri="{FF2B5EF4-FFF2-40B4-BE49-F238E27FC236}">
                <a16:creationId xmlns:a16="http://schemas.microsoft.com/office/drawing/2014/main" id="{0C93B851-2BB1-4757-941E-C94F8139626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5623010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Select kann nicht zentriert werden. Welche Elemente können noch nicht </a:t>
            </a:r>
            <a:r>
              <a:rPr lang="de-DE" dirty="0" err="1"/>
              <a:t>gestylet</a:t>
            </a:r>
            <a:r>
              <a:rPr lang="de-DE" dirty="0"/>
              <a:t> werden? Canvas? </a:t>
            </a:r>
            <a:r>
              <a:rPr lang="de-DE" dirty="0" err="1"/>
              <a:t>Textbox</a:t>
            </a:r>
            <a:r>
              <a:rPr lang="de-DE" dirty="0"/>
              <a:t>?</a:t>
            </a:r>
          </a:p>
        </p:txBody>
      </p:sp>
      <p:sp>
        <p:nvSpPr>
          <p:cNvPr id="5" name="Fußzeilenplatzhalter 4">
            <a:extLst>
              <a:ext uri="{FF2B5EF4-FFF2-40B4-BE49-F238E27FC236}">
                <a16:creationId xmlns:a16="http://schemas.microsoft.com/office/drawing/2014/main" id="{AC443970-DC9E-4C01-8E38-F004968C049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96156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class</a:t>
            </a:r>
            <a:endParaRPr lang="de-DE" dirty="0"/>
          </a:p>
          <a:p>
            <a:r>
              <a:rPr lang="en-US" sz="1200" b="0" i="0" u="none" strike="noStrike" kern="1200" dirty="0">
                <a:solidFill>
                  <a:schemeClr val="tx1"/>
                </a:solidFill>
                <a:effectLst/>
                <a:latin typeface="+mn-lt"/>
                <a:ea typeface="+mn-ea"/>
                <a:cs typeface="+mn-cs"/>
              </a:rPr>
              <a:t>In HTML5, the class attribute can be used on </a:t>
            </a:r>
            <a:r>
              <a:rPr lang="en-US" sz="1200" b="1" i="0" u="none" strike="noStrike" kern="1200" dirty="0">
                <a:solidFill>
                  <a:schemeClr val="tx1"/>
                </a:solidFill>
                <a:effectLst/>
                <a:latin typeface="+mn-lt"/>
                <a:ea typeface="+mn-ea"/>
                <a:cs typeface="+mn-cs"/>
              </a:rPr>
              <a:t>any</a:t>
            </a:r>
            <a:r>
              <a:rPr lang="en-US" sz="1200" b="0" i="0" u="none" strike="noStrike" kern="1200" dirty="0">
                <a:solidFill>
                  <a:schemeClr val="tx1"/>
                </a:solidFill>
                <a:effectLst/>
                <a:latin typeface="+mn-lt"/>
                <a:ea typeface="+mn-ea"/>
                <a:cs typeface="+mn-cs"/>
              </a:rPr>
              <a:t> HTML element (it will validate on any HTML element. However, it is not necessarily useful).</a:t>
            </a:r>
          </a:p>
          <a:p>
            <a:r>
              <a:rPr lang="en-US" sz="1200" b="0" i="0" u="none" strike="noStrike" kern="1200" dirty="0">
                <a:solidFill>
                  <a:schemeClr val="tx1"/>
                </a:solidFill>
                <a:effectLst/>
                <a:latin typeface="+mn-lt"/>
                <a:ea typeface="+mn-ea"/>
                <a:cs typeface="+mn-cs"/>
              </a:rPr>
              <a:t>In HTML 4.01, the class attribute cannot be used with: &lt;base&gt;, &lt;head&gt;, &lt;html&gt;, &lt;meta&gt;, &lt;</a:t>
            </a:r>
            <a:r>
              <a:rPr lang="en-US" sz="1200" b="0" i="0" u="none" strike="noStrike" kern="1200" dirty="0" err="1">
                <a:solidFill>
                  <a:schemeClr val="tx1"/>
                </a:solidFill>
                <a:effectLst/>
                <a:latin typeface="+mn-lt"/>
                <a:ea typeface="+mn-ea"/>
                <a:cs typeface="+mn-cs"/>
              </a:rPr>
              <a:t>param</a:t>
            </a:r>
            <a:r>
              <a:rPr lang="en-US" sz="1200" b="0" i="0" u="none" strike="noStrike" kern="1200" dirty="0">
                <a:solidFill>
                  <a:schemeClr val="tx1"/>
                </a:solidFill>
                <a:effectLst/>
                <a:latin typeface="+mn-lt"/>
                <a:ea typeface="+mn-ea"/>
                <a:cs typeface="+mn-cs"/>
              </a:rPr>
              <a:t>&gt;, &lt;script&gt;, &lt;style&gt;, and &lt;title&gt;.</a:t>
            </a:r>
          </a:p>
          <a:p>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accesskey</a:t>
            </a:r>
            <a:r>
              <a:rPr lang="en-US" sz="1200" b="0" i="0" u="none" strike="noStrike" kern="1200" dirty="0">
                <a:solidFill>
                  <a:schemeClr val="tx1"/>
                </a:solidFill>
                <a:effectLst/>
                <a:latin typeface="+mn-lt"/>
                <a:ea typeface="+mn-ea"/>
                <a:cs typeface="+mn-cs"/>
              </a:rPr>
              <a:t> - specifies a shortcut key to activate/focus an element</a:t>
            </a:r>
          </a:p>
          <a:p>
            <a:r>
              <a:rPr lang="en-US" sz="1200" b="0" i="0" u="none" strike="noStrike" kern="1200" dirty="0">
                <a:solidFill>
                  <a:schemeClr val="tx1"/>
                </a:solidFill>
                <a:effectLst/>
                <a:latin typeface="+mn-lt"/>
                <a:ea typeface="+mn-ea"/>
                <a:cs typeface="+mn-cs"/>
              </a:rPr>
              <a:t>In HTML5, the </a:t>
            </a:r>
            <a:r>
              <a:rPr lang="en-US" sz="1200" b="0" i="0" u="none" strike="noStrike" kern="1200" dirty="0" err="1">
                <a:solidFill>
                  <a:schemeClr val="tx1"/>
                </a:solidFill>
                <a:effectLst/>
                <a:latin typeface="+mn-lt"/>
                <a:ea typeface="+mn-ea"/>
                <a:cs typeface="+mn-cs"/>
              </a:rPr>
              <a:t>accesskey</a:t>
            </a:r>
            <a:r>
              <a:rPr lang="en-US" sz="1200" b="0" i="0" u="none" strike="noStrike" kern="1200" dirty="0">
                <a:solidFill>
                  <a:schemeClr val="tx1"/>
                </a:solidFill>
                <a:effectLst/>
                <a:latin typeface="+mn-lt"/>
                <a:ea typeface="+mn-ea"/>
                <a:cs typeface="+mn-cs"/>
              </a:rPr>
              <a:t> attribute can be used on </a:t>
            </a:r>
            <a:r>
              <a:rPr lang="en-US" sz="1200" b="1" i="0" u="none" strike="noStrike" kern="1200" dirty="0">
                <a:solidFill>
                  <a:schemeClr val="tx1"/>
                </a:solidFill>
                <a:effectLst/>
                <a:latin typeface="+mn-lt"/>
                <a:ea typeface="+mn-ea"/>
                <a:cs typeface="+mn-cs"/>
              </a:rPr>
              <a:t>any</a:t>
            </a:r>
            <a:r>
              <a:rPr lang="en-US" sz="1200" b="0" i="0" u="none" strike="noStrike" kern="1200" dirty="0">
                <a:solidFill>
                  <a:schemeClr val="tx1"/>
                </a:solidFill>
                <a:effectLst/>
                <a:latin typeface="+mn-lt"/>
                <a:ea typeface="+mn-ea"/>
                <a:cs typeface="+mn-cs"/>
              </a:rPr>
              <a:t> HTML element (it will validate on any HTML element. However, it is not necessarily useful).</a:t>
            </a:r>
          </a:p>
          <a:p>
            <a:r>
              <a:rPr lang="en-US" sz="1200" b="0" i="0" u="none" strike="noStrike" kern="1200" dirty="0">
                <a:solidFill>
                  <a:schemeClr val="tx1"/>
                </a:solidFill>
                <a:effectLst/>
                <a:latin typeface="+mn-lt"/>
                <a:ea typeface="+mn-ea"/>
                <a:cs typeface="+mn-cs"/>
              </a:rPr>
              <a:t>In HTML 4.01, the </a:t>
            </a:r>
            <a:r>
              <a:rPr lang="en-US" sz="1200" b="0" i="0" u="none" strike="noStrike" kern="1200" dirty="0" err="1">
                <a:solidFill>
                  <a:schemeClr val="tx1"/>
                </a:solidFill>
                <a:effectLst/>
                <a:latin typeface="+mn-lt"/>
                <a:ea typeface="+mn-ea"/>
                <a:cs typeface="+mn-cs"/>
              </a:rPr>
              <a:t>accesskey</a:t>
            </a:r>
            <a:r>
              <a:rPr lang="en-US" sz="1200" b="0" i="0" u="none" strike="noStrike" kern="1200" dirty="0">
                <a:solidFill>
                  <a:schemeClr val="tx1"/>
                </a:solidFill>
                <a:effectLst/>
                <a:latin typeface="+mn-lt"/>
                <a:ea typeface="+mn-ea"/>
                <a:cs typeface="+mn-cs"/>
              </a:rPr>
              <a:t> attribute can be used with: &lt;a&gt;, &lt;area&gt;, &lt;button&gt;, &lt;input&gt;, &lt;label&gt;, &lt;legend&gt;, and &lt;</a:t>
            </a:r>
            <a:r>
              <a:rPr lang="en-US" sz="1200" b="0" i="0" u="none" strike="noStrike" kern="1200" dirty="0" err="1">
                <a:solidFill>
                  <a:schemeClr val="tx1"/>
                </a:solidFill>
                <a:effectLst/>
                <a:latin typeface="+mn-lt"/>
                <a:ea typeface="+mn-ea"/>
                <a:cs typeface="+mn-cs"/>
              </a:rPr>
              <a:t>textarea</a:t>
            </a:r>
            <a:r>
              <a:rPr lang="en-US" sz="1200" b="0" i="0" u="none" strike="noStrike" kern="1200" dirty="0">
                <a:solidFill>
                  <a:schemeClr val="tx1"/>
                </a:solidFill>
                <a:effectLst/>
                <a:latin typeface="+mn-lt"/>
                <a:ea typeface="+mn-ea"/>
                <a:cs typeface="+mn-cs"/>
              </a:rPr>
              <a:t>&gt;.</a:t>
            </a:r>
          </a:p>
          <a:p>
            <a:endParaRPr lang="en-US" sz="1200" b="0" i="0" u="none" strike="noStrike" kern="1200" dirty="0">
              <a:solidFill>
                <a:schemeClr val="tx1"/>
              </a:solidFill>
              <a:effectLst/>
              <a:latin typeface="+mn-lt"/>
              <a:ea typeface="+mn-ea"/>
              <a:cs typeface="+mn-cs"/>
            </a:endParaRPr>
          </a:p>
          <a:p>
            <a:r>
              <a:rPr lang="de-DE" dirty="0" err="1"/>
              <a:t>tabindex</a:t>
            </a:r>
            <a:r>
              <a:rPr lang="de-DE" dirty="0"/>
              <a:t> - </a:t>
            </a:r>
            <a:r>
              <a:rPr lang="en-US" sz="1200" b="0" i="0" u="none" strike="noStrike" kern="1200" dirty="0">
                <a:solidFill>
                  <a:schemeClr val="tx1"/>
                </a:solidFill>
                <a:effectLst/>
                <a:latin typeface="+mn-lt"/>
                <a:ea typeface="+mn-ea"/>
                <a:cs typeface="+mn-cs"/>
              </a:rPr>
              <a:t>specifies the tab order of an element (when the "tab" button is used for navigating)</a:t>
            </a:r>
          </a:p>
          <a:p>
            <a:r>
              <a:rPr lang="en-US" sz="1200" b="0" i="0" u="none" strike="noStrike" kern="1200" dirty="0">
                <a:solidFill>
                  <a:schemeClr val="tx1"/>
                </a:solidFill>
                <a:effectLst/>
                <a:latin typeface="+mn-lt"/>
                <a:ea typeface="+mn-ea"/>
                <a:cs typeface="+mn-cs"/>
              </a:rPr>
              <a:t>In HTML5, the </a:t>
            </a:r>
            <a:r>
              <a:rPr lang="en-US" sz="1200" b="0" i="0" u="none" strike="noStrike" kern="1200" dirty="0" err="1">
                <a:solidFill>
                  <a:schemeClr val="tx1"/>
                </a:solidFill>
                <a:effectLst/>
                <a:latin typeface="+mn-lt"/>
                <a:ea typeface="+mn-ea"/>
                <a:cs typeface="+mn-cs"/>
              </a:rPr>
              <a:t>tabindex</a:t>
            </a:r>
            <a:r>
              <a:rPr lang="en-US" sz="1200" b="0" i="0" u="none" strike="noStrike" kern="1200" dirty="0">
                <a:solidFill>
                  <a:schemeClr val="tx1"/>
                </a:solidFill>
                <a:effectLst/>
                <a:latin typeface="+mn-lt"/>
                <a:ea typeface="+mn-ea"/>
                <a:cs typeface="+mn-cs"/>
              </a:rPr>
              <a:t> attribute can be used on </a:t>
            </a:r>
            <a:r>
              <a:rPr lang="en-US" sz="1200" b="1" i="0" u="none" strike="noStrike" kern="1200" dirty="0">
                <a:solidFill>
                  <a:schemeClr val="tx1"/>
                </a:solidFill>
                <a:effectLst/>
                <a:latin typeface="+mn-lt"/>
                <a:ea typeface="+mn-ea"/>
                <a:cs typeface="+mn-cs"/>
              </a:rPr>
              <a:t>any</a:t>
            </a:r>
            <a:r>
              <a:rPr lang="en-US" sz="1200" b="0" i="0" u="none" strike="noStrike" kern="1200" dirty="0">
                <a:solidFill>
                  <a:schemeClr val="tx1"/>
                </a:solidFill>
                <a:effectLst/>
                <a:latin typeface="+mn-lt"/>
                <a:ea typeface="+mn-ea"/>
                <a:cs typeface="+mn-cs"/>
              </a:rPr>
              <a:t> HTML element (it will validate on any HTML element. However, it is not necessarily useful).</a:t>
            </a:r>
          </a:p>
          <a:p>
            <a:r>
              <a:rPr lang="en-US" sz="1200" b="0" i="0" u="none" strike="noStrike" kern="1200" dirty="0">
                <a:solidFill>
                  <a:schemeClr val="tx1"/>
                </a:solidFill>
                <a:effectLst/>
                <a:latin typeface="+mn-lt"/>
                <a:ea typeface="+mn-ea"/>
                <a:cs typeface="+mn-cs"/>
              </a:rPr>
              <a:t>In HTML 4.01, the </a:t>
            </a:r>
            <a:r>
              <a:rPr lang="en-US" sz="1200" b="0" i="0" u="none" strike="noStrike" kern="1200" dirty="0" err="1">
                <a:solidFill>
                  <a:schemeClr val="tx1"/>
                </a:solidFill>
                <a:effectLst/>
                <a:latin typeface="+mn-lt"/>
                <a:ea typeface="+mn-ea"/>
                <a:cs typeface="+mn-cs"/>
              </a:rPr>
              <a:t>tabindex</a:t>
            </a:r>
            <a:r>
              <a:rPr lang="en-US" sz="1200" b="0" i="0" u="none" strike="noStrike" kern="1200" dirty="0">
                <a:solidFill>
                  <a:schemeClr val="tx1"/>
                </a:solidFill>
                <a:effectLst/>
                <a:latin typeface="+mn-lt"/>
                <a:ea typeface="+mn-ea"/>
                <a:cs typeface="+mn-cs"/>
              </a:rPr>
              <a:t> attribute can be used with: &lt;a&gt;, &lt;area&gt;, &lt;button&gt;, &lt;input&gt;, &lt;object&gt;, &lt;select&gt;, and &lt;</a:t>
            </a:r>
            <a:r>
              <a:rPr lang="en-US" sz="1200" b="0" i="0" u="none" strike="noStrike" kern="1200" dirty="0" err="1">
                <a:solidFill>
                  <a:schemeClr val="tx1"/>
                </a:solidFill>
                <a:effectLst/>
                <a:latin typeface="+mn-lt"/>
                <a:ea typeface="+mn-ea"/>
                <a:cs typeface="+mn-cs"/>
              </a:rPr>
              <a:t>textarea</a:t>
            </a:r>
            <a:r>
              <a:rPr lang="en-US" sz="1200" b="0" i="0" u="none" strike="noStrike" kern="1200" dirty="0">
                <a:solidFill>
                  <a:schemeClr val="tx1"/>
                </a:solidFill>
                <a:effectLst/>
                <a:latin typeface="+mn-lt"/>
                <a:ea typeface="+mn-ea"/>
                <a:cs typeface="+mn-cs"/>
              </a:rPr>
              <a:t>&gt;.</a:t>
            </a:r>
          </a:p>
          <a:p>
            <a:endParaRPr lang="de-DE" dirty="0"/>
          </a:p>
          <a:p>
            <a:r>
              <a:rPr lang="de-DE" dirty="0" err="1"/>
              <a:t>id</a:t>
            </a:r>
            <a:endParaRPr lang="de-DE" dirty="0"/>
          </a:p>
          <a:p>
            <a:r>
              <a:rPr lang="en-US" sz="1200" b="0" i="0" u="none" strike="noStrike" kern="1200" dirty="0">
                <a:solidFill>
                  <a:schemeClr val="tx1"/>
                </a:solidFill>
                <a:effectLst/>
                <a:latin typeface="+mn-lt"/>
                <a:ea typeface="+mn-ea"/>
                <a:cs typeface="+mn-cs"/>
              </a:rPr>
              <a:t>In HTML5, the id attribute can be used on </a:t>
            </a:r>
            <a:r>
              <a:rPr lang="en-US" sz="1200" b="1" i="0" u="none" strike="noStrike" kern="1200" dirty="0">
                <a:solidFill>
                  <a:schemeClr val="tx1"/>
                </a:solidFill>
                <a:effectLst/>
                <a:latin typeface="+mn-lt"/>
                <a:ea typeface="+mn-ea"/>
                <a:cs typeface="+mn-cs"/>
              </a:rPr>
              <a:t>any</a:t>
            </a:r>
            <a:r>
              <a:rPr lang="en-US" sz="1200" b="0" i="0" u="none" strike="noStrike" kern="1200" dirty="0">
                <a:solidFill>
                  <a:schemeClr val="tx1"/>
                </a:solidFill>
                <a:effectLst/>
                <a:latin typeface="+mn-lt"/>
                <a:ea typeface="+mn-ea"/>
                <a:cs typeface="+mn-cs"/>
              </a:rPr>
              <a:t> HTML element (it will validate on any HTML element. However, it is not necessarily useful).</a:t>
            </a:r>
          </a:p>
          <a:p>
            <a:r>
              <a:rPr lang="en-US" sz="1200" b="0" i="0" u="none" strike="noStrike" kern="1200" dirty="0">
                <a:solidFill>
                  <a:schemeClr val="tx1"/>
                </a:solidFill>
                <a:effectLst/>
                <a:latin typeface="+mn-lt"/>
                <a:ea typeface="+mn-ea"/>
                <a:cs typeface="+mn-cs"/>
              </a:rPr>
              <a:t>In HTML 4.01, the id attribute cannot be used with: &lt;base&gt;, &lt;head&gt;, &lt;html&gt;, &lt;meta&gt;, &lt;</a:t>
            </a:r>
            <a:r>
              <a:rPr lang="en-US" sz="1200" b="0" i="0" u="none" strike="noStrike" kern="1200" dirty="0" err="1">
                <a:solidFill>
                  <a:schemeClr val="tx1"/>
                </a:solidFill>
                <a:effectLst/>
                <a:latin typeface="+mn-lt"/>
                <a:ea typeface="+mn-ea"/>
                <a:cs typeface="+mn-cs"/>
              </a:rPr>
              <a:t>param</a:t>
            </a:r>
            <a:r>
              <a:rPr lang="en-US" sz="1200" b="0" i="0" u="none" strike="noStrike" kern="1200" dirty="0">
                <a:solidFill>
                  <a:schemeClr val="tx1"/>
                </a:solidFill>
                <a:effectLst/>
                <a:latin typeface="+mn-lt"/>
                <a:ea typeface="+mn-ea"/>
                <a:cs typeface="+mn-cs"/>
              </a:rPr>
              <a:t>&gt;, &lt;script&gt;, &lt;style&gt;, and &lt;title&gt;.</a:t>
            </a:r>
          </a:p>
          <a:p>
            <a:r>
              <a:rPr lang="en-US" sz="1200" b="1" i="0" u="none" strike="noStrike" kern="1200" dirty="0">
                <a:solidFill>
                  <a:schemeClr val="tx1"/>
                </a:solidFill>
                <a:effectLst/>
                <a:latin typeface="+mn-lt"/>
                <a:ea typeface="+mn-ea"/>
                <a:cs typeface="+mn-cs"/>
              </a:rPr>
              <a:t>Note:</a:t>
            </a:r>
            <a:r>
              <a:rPr lang="en-US" sz="1200" b="0" i="0" u="none" strike="noStrike" kern="1200" dirty="0">
                <a:solidFill>
                  <a:schemeClr val="tx1"/>
                </a:solidFill>
                <a:effectLst/>
                <a:latin typeface="+mn-lt"/>
                <a:ea typeface="+mn-ea"/>
                <a:cs typeface="+mn-cs"/>
              </a:rPr>
              <a:t> HTML 4.01 has greater restrictions on the content of id values (for example; in HTML 4.01, id values cannot start with a number).</a:t>
            </a:r>
          </a:p>
          <a:p>
            <a:endParaRPr lang="de-DE" dirty="0"/>
          </a:p>
          <a:p>
            <a:r>
              <a:rPr lang="de-DE" dirty="0"/>
              <a:t>lang</a:t>
            </a:r>
          </a:p>
          <a:p>
            <a:r>
              <a:rPr lang="en-US" sz="1200" b="0" i="0" u="none" strike="noStrike" kern="1200" dirty="0">
                <a:solidFill>
                  <a:schemeClr val="tx1"/>
                </a:solidFill>
                <a:effectLst/>
                <a:latin typeface="+mn-lt"/>
                <a:ea typeface="+mn-ea"/>
                <a:cs typeface="+mn-cs"/>
              </a:rPr>
              <a:t>In HTML5, the </a:t>
            </a:r>
            <a:r>
              <a:rPr lang="en-US" sz="1200" b="0" i="0" u="none" strike="noStrike" kern="1200" dirty="0" err="1">
                <a:solidFill>
                  <a:schemeClr val="tx1"/>
                </a:solidFill>
                <a:effectLst/>
                <a:latin typeface="+mn-lt"/>
                <a:ea typeface="+mn-ea"/>
                <a:cs typeface="+mn-cs"/>
              </a:rPr>
              <a:t>lang</a:t>
            </a:r>
            <a:r>
              <a:rPr lang="en-US" sz="1200" b="0" i="0" u="none" strike="noStrike" kern="1200" dirty="0">
                <a:solidFill>
                  <a:schemeClr val="tx1"/>
                </a:solidFill>
                <a:effectLst/>
                <a:latin typeface="+mn-lt"/>
                <a:ea typeface="+mn-ea"/>
                <a:cs typeface="+mn-cs"/>
              </a:rPr>
              <a:t> attribute can be used on </a:t>
            </a:r>
            <a:r>
              <a:rPr lang="en-US" sz="1200" b="1" i="0" u="none" strike="noStrike" kern="1200" dirty="0">
                <a:solidFill>
                  <a:schemeClr val="tx1"/>
                </a:solidFill>
                <a:effectLst/>
                <a:latin typeface="+mn-lt"/>
                <a:ea typeface="+mn-ea"/>
                <a:cs typeface="+mn-cs"/>
              </a:rPr>
              <a:t>any</a:t>
            </a:r>
            <a:r>
              <a:rPr lang="en-US" sz="1200" b="0" i="0" u="none" strike="noStrike" kern="1200" dirty="0">
                <a:solidFill>
                  <a:schemeClr val="tx1"/>
                </a:solidFill>
                <a:effectLst/>
                <a:latin typeface="+mn-lt"/>
                <a:ea typeface="+mn-ea"/>
                <a:cs typeface="+mn-cs"/>
              </a:rPr>
              <a:t> HTML element (it will validate on any HTML element. However, it is not necessarily useful).</a:t>
            </a:r>
          </a:p>
          <a:p>
            <a:r>
              <a:rPr lang="en-US" sz="1200" b="0" i="0" u="none" strike="noStrike" kern="1200" dirty="0">
                <a:solidFill>
                  <a:schemeClr val="tx1"/>
                </a:solidFill>
                <a:effectLst/>
                <a:latin typeface="+mn-lt"/>
                <a:ea typeface="+mn-ea"/>
                <a:cs typeface="+mn-cs"/>
              </a:rPr>
              <a:t>In HTML 4.01, the </a:t>
            </a:r>
            <a:r>
              <a:rPr lang="en-US" sz="1200" b="0" i="0" u="none" strike="noStrike" kern="1200" dirty="0" err="1">
                <a:solidFill>
                  <a:schemeClr val="tx1"/>
                </a:solidFill>
                <a:effectLst/>
                <a:latin typeface="+mn-lt"/>
                <a:ea typeface="+mn-ea"/>
                <a:cs typeface="+mn-cs"/>
              </a:rPr>
              <a:t>lang</a:t>
            </a:r>
            <a:r>
              <a:rPr lang="en-US" sz="1200" b="0" i="0" u="none" strike="noStrike" kern="1200" dirty="0">
                <a:solidFill>
                  <a:schemeClr val="tx1"/>
                </a:solidFill>
                <a:effectLst/>
                <a:latin typeface="+mn-lt"/>
                <a:ea typeface="+mn-ea"/>
                <a:cs typeface="+mn-cs"/>
              </a:rPr>
              <a:t> attribute cannot be used with: &lt;base&gt;, &lt;</a:t>
            </a:r>
            <a:r>
              <a:rPr lang="en-US" sz="1200" b="0" i="0" u="none" strike="noStrike" kern="1200" dirty="0" err="1">
                <a:solidFill>
                  <a:schemeClr val="tx1"/>
                </a:solidFill>
                <a:effectLst/>
                <a:latin typeface="+mn-lt"/>
                <a:ea typeface="+mn-ea"/>
                <a:cs typeface="+mn-cs"/>
              </a:rPr>
              <a:t>br</a:t>
            </a:r>
            <a:r>
              <a:rPr lang="en-US" sz="1200" b="0" i="0" u="none" strike="noStrike" kern="1200" dirty="0">
                <a:solidFill>
                  <a:schemeClr val="tx1"/>
                </a:solidFill>
                <a:effectLst/>
                <a:latin typeface="+mn-lt"/>
                <a:ea typeface="+mn-ea"/>
                <a:cs typeface="+mn-cs"/>
              </a:rPr>
              <a:t>&gt;, &lt;frame&gt;, &lt;frameset&gt;, &lt;</a:t>
            </a:r>
            <a:r>
              <a:rPr lang="en-US" sz="1200" b="0" i="0" u="none" strike="noStrike" kern="1200" dirty="0" err="1">
                <a:solidFill>
                  <a:schemeClr val="tx1"/>
                </a:solidFill>
                <a:effectLst/>
                <a:latin typeface="+mn-lt"/>
                <a:ea typeface="+mn-ea"/>
                <a:cs typeface="+mn-cs"/>
              </a:rPr>
              <a:t>hr</a:t>
            </a:r>
            <a:r>
              <a:rPr lang="en-US" sz="1200" b="0" i="0" u="none" strike="noStrike" kern="1200" dirty="0">
                <a:solidFill>
                  <a:schemeClr val="tx1"/>
                </a:solidFill>
                <a:effectLst/>
                <a:latin typeface="+mn-lt"/>
                <a:ea typeface="+mn-ea"/>
                <a:cs typeface="+mn-cs"/>
              </a:rPr>
              <a:t>&gt;, &lt;</a:t>
            </a:r>
            <a:r>
              <a:rPr lang="en-US" sz="1200" b="0" i="0" u="none" strike="noStrike" kern="1200" dirty="0" err="1">
                <a:solidFill>
                  <a:schemeClr val="tx1"/>
                </a:solidFill>
                <a:effectLst/>
                <a:latin typeface="+mn-lt"/>
                <a:ea typeface="+mn-ea"/>
                <a:cs typeface="+mn-cs"/>
              </a:rPr>
              <a:t>iframe</a:t>
            </a:r>
            <a:r>
              <a:rPr lang="en-US" sz="1200" b="0" i="0" u="none" strike="noStrike" kern="1200" dirty="0">
                <a:solidFill>
                  <a:schemeClr val="tx1"/>
                </a:solidFill>
                <a:effectLst/>
                <a:latin typeface="+mn-lt"/>
                <a:ea typeface="+mn-ea"/>
                <a:cs typeface="+mn-cs"/>
              </a:rPr>
              <a:t>&gt;, &lt;</a:t>
            </a:r>
            <a:r>
              <a:rPr lang="en-US" sz="1200" b="0" i="0" u="none" strike="noStrike" kern="1200" dirty="0" err="1">
                <a:solidFill>
                  <a:schemeClr val="tx1"/>
                </a:solidFill>
                <a:effectLst/>
                <a:latin typeface="+mn-lt"/>
                <a:ea typeface="+mn-ea"/>
                <a:cs typeface="+mn-cs"/>
              </a:rPr>
              <a:t>param</a:t>
            </a:r>
            <a:r>
              <a:rPr lang="en-US" sz="1200" b="0" i="0" u="none" strike="noStrike" kern="1200" dirty="0">
                <a:solidFill>
                  <a:schemeClr val="tx1"/>
                </a:solidFill>
                <a:effectLst/>
                <a:latin typeface="+mn-lt"/>
                <a:ea typeface="+mn-ea"/>
                <a:cs typeface="+mn-cs"/>
              </a:rPr>
              <a:t>&gt;, and &lt;script&gt;.</a:t>
            </a:r>
          </a:p>
          <a:p>
            <a:endParaRPr lang="de-DE" dirty="0"/>
          </a:p>
          <a:p>
            <a:endParaRPr lang="de-DE" dirty="0"/>
          </a:p>
          <a:p>
            <a:r>
              <a:rPr lang="de-DE" dirty="0"/>
              <a:t>title – </a:t>
            </a:r>
            <a:r>
              <a:rPr lang="de-DE" dirty="0" err="1"/>
              <a:t>specifies</a:t>
            </a:r>
            <a:r>
              <a:rPr lang="de-DE" dirty="0"/>
              <a:t> extra </a:t>
            </a:r>
            <a:r>
              <a:rPr lang="de-DE" dirty="0" err="1"/>
              <a:t>information</a:t>
            </a:r>
            <a:r>
              <a:rPr lang="de-DE" dirty="0"/>
              <a:t> </a:t>
            </a:r>
            <a:r>
              <a:rPr lang="de-DE" dirty="0" err="1"/>
              <a:t>about</a:t>
            </a:r>
            <a:r>
              <a:rPr lang="de-DE" dirty="0"/>
              <a:t> an </a:t>
            </a:r>
            <a:r>
              <a:rPr lang="de-DE" dirty="0" err="1"/>
              <a:t>element</a:t>
            </a:r>
            <a:r>
              <a:rPr lang="de-DE" dirty="0"/>
              <a:t>.</a:t>
            </a:r>
          </a:p>
          <a:p>
            <a:r>
              <a:rPr lang="en-US" sz="1200" b="0" i="0" u="none" strike="noStrike" kern="1200" dirty="0">
                <a:solidFill>
                  <a:schemeClr val="tx1"/>
                </a:solidFill>
                <a:effectLst/>
                <a:latin typeface="+mn-lt"/>
                <a:ea typeface="+mn-ea"/>
                <a:cs typeface="+mn-cs"/>
              </a:rPr>
              <a:t>In HTML5, the title attribute can be used on </a:t>
            </a:r>
            <a:r>
              <a:rPr lang="en-US" sz="1200" b="1" i="0" u="none" strike="noStrike" kern="1200" dirty="0">
                <a:solidFill>
                  <a:schemeClr val="tx1"/>
                </a:solidFill>
                <a:effectLst/>
                <a:latin typeface="+mn-lt"/>
                <a:ea typeface="+mn-ea"/>
                <a:cs typeface="+mn-cs"/>
              </a:rPr>
              <a:t>any</a:t>
            </a:r>
            <a:r>
              <a:rPr lang="en-US" sz="1200" b="0" i="0" u="none" strike="noStrike" kern="1200" dirty="0">
                <a:solidFill>
                  <a:schemeClr val="tx1"/>
                </a:solidFill>
                <a:effectLst/>
                <a:latin typeface="+mn-lt"/>
                <a:ea typeface="+mn-ea"/>
                <a:cs typeface="+mn-cs"/>
              </a:rPr>
              <a:t> HTML element (it will validate on any HTML element. However, it is not necessarily useful).</a:t>
            </a:r>
          </a:p>
          <a:p>
            <a:r>
              <a:rPr lang="en-US" sz="1200" b="0" i="0" u="none" strike="noStrike" kern="1200" dirty="0">
                <a:solidFill>
                  <a:schemeClr val="tx1"/>
                </a:solidFill>
                <a:effectLst/>
                <a:latin typeface="+mn-lt"/>
                <a:ea typeface="+mn-ea"/>
                <a:cs typeface="+mn-cs"/>
              </a:rPr>
              <a:t>In HTML 4.01, the title attribute cannot be used with: &lt;base&gt;, &lt;head&gt;, &lt;html&gt;, &lt;meta&gt;, &lt;</a:t>
            </a:r>
            <a:r>
              <a:rPr lang="en-US" sz="1200" b="0" i="0" u="none" strike="noStrike" kern="1200" dirty="0" err="1">
                <a:solidFill>
                  <a:schemeClr val="tx1"/>
                </a:solidFill>
                <a:effectLst/>
                <a:latin typeface="+mn-lt"/>
                <a:ea typeface="+mn-ea"/>
                <a:cs typeface="+mn-cs"/>
              </a:rPr>
              <a:t>param</a:t>
            </a:r>
            <a:r>
              <a:rPr lang="en-US" sz="1200" b="0" i="0" u="none" strike="noStrike" kern="1200" dirty="0">
                <a:solidFill>
                  <a:schemeClr val="tx1"/>
                </a:solidFill>
                <a:effectLst/>
                <a:latin typeface="+mn-lt"/>
                <a:ea typeface="+mn-ea"/>
                <a:cs typeface="+mn-cs"/>
              </a:rPr>
              <a:t>&gt;, &lt;script&gt;, &lt;style&gt;, and &lt;title&gt;.</a:t>
            </a:r>
          </a:p>
          <a:p>
            <a:endParaRPr lang="de-DE" dirty="0"/>
          </a:p>
          <a:p>
            <a:r>
              <a:rPr lang="de-DE" dirty="0" err="1"/>
              <a:t>hidden</a:t>
            </a:r>
            <a:r>
              <a:rPr lang="de-DE" dirty="0"/>
              <a:t> - </a:t>
            </a:r>
            <a:r>
              <a:rPr lang="en-US" sz="1200" b="0" i="0" u="none" strike="noStrike" kern="1200" dirty="0">
                <a:solidFill>
                  <a:schemeClr val="tx1"/>
                </a:solidFill>
                <a:effectLst/>
                <a:latin typeface="+mn-lt"/>
                <a:ea typeface="+mn-ea"/>
                <a:cs typeface="+mn-cs"/>
              </a:rPr>
              <a:t>Specifies that an element is not yet, or is no longer, relevant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style - specifies an inline style for an element</a:t>
            </a:r>
          </a:p>
          <a:p>
            <a:r>
              <a:rPr lang="en-US" sz="1200" b="0" i="0" u="none" strike="noStrike" kern="1200" dirty="0">
                <a:solidFill>
                  <a:schemeClr val="tx1"/>
                </a:solidFill>
                <a:effectLst/>
                <a:latin typeface="+mn-lt"/>
                <a:ea typeface="+mn-ea"/>
                <a:cs typeface="+mn-cs"/>
              </a:rPr>
              <a:t>In HTML5, the style attribute can be used on </a:t>
            </a:r>
            <a:r>
              <a:rPr lang="en-US" sz="1200" b="1" i="0" u="none" strike="noStrike" kern="1200" dirty="0">
                <a:solidFill>
                  <a:schemeClr val="tx1"/>
                </a:solidFill>
                <a:effectLst/>
                <a:latin typeface="+mn-lt"/>
                <a:ea typeface="+mn-ea"/>
                <a:cs typeface="+mn-cs"/>
              </a:rPr>
              <a:t>any</a:t>
            </a:r>
            <a:r>
              <a:rPr lang="en-US" sz="1200" b="0" i="0" u="none" strike="noStrike" kern="1200" dirty="0">
                <a:solidFill>
                  <a:schemeClr val="tx1"/>
                </a:solidFill>
                <a:effectLst/>
                <a:latin typeface="+mn-lt"/>
                <a:ea typeface="+mn-ea"/>
                <a:cs typeface="+mn-cs"/>
              </a:rPr>
              <a:t> HTML element (it will validate on any HTML element. However, it is not necessarily useful).</a:t>
            </a:r>
          </a:p>
          <a:p>
            <a:r>
              <a:rPr lang="en-US" sz="1200" b="0" i="0" u="none" strike="noStrike" kern="1200" dirty="0">
                <a:solidFill>
                  <a:schemeClr val="tx1"/>
                </a:solidFill>
                <a:effectLst/>
                <a:latin typeface="+mn-lt"/>
                <a:ea typeface="+mn-ea"/>
                <a:cs typeface="+mn-cs"/>
              </a:rPr>
              <a:t>In HTML 4.01, the style attribute cannot be used with: &lt;base&gt;, &lt;head&gt;, &lt;html&gt;, &lt;meta&gt;, &lt;</a:t>
            </a:r>
            <a:r>
              <a:rPr lang="en-US" sz="1200" b="0" i="0" u="none" strike="noStrike" kern="1200" dirty="0" err="1">
                <a:solidFill>
                  <a:schemeClr val="tx1"/>
                </a:solidFill>
                <a:effectLst/>
                <a:latin typeface="+mn-lt"/>
                <a:ea typeface="+mn-ea"/>
                <a:cs typeface="+mn-cs"/>
              </a:rPr>
              <a:t>param</a:t>
            </a:r>
            <a:r>
              <a:rPr lang="en-US" sz="1200" b="0" i="0" u="none" strike="noStrike" kern="1200" dirty="0">
                <a:solidFill>
                  <a:schemeClr val="tx1"/>
                </a:solidFill>
                <a:effectLst/>
                <a:latin typeface="+mn-lt"/>
                <a:ea typeface="+mn-ea"/>
                <a:cs typeface="+mn-cs"/>
              </a:rPr>
              <a:t>&gt;, &lt;script&gt;, &lt;style&gt;, and &lt;title&gt;.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de-DE" dirty="0"/>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14</a:t>
            </a:fld>
            <a:endParaRPr lang="de-DE" dirty="0"/>
          </a:p>
        </p:txBody>
      </p:sp>
    </p:spTree>
    <p:extLst>
      <p:ext uri="{BB962C8B-B14F-4D97-AF65-F5344CB8AC3E}">
        <p14:creationId xmlns:p14="http://schemas.microsoft.com/office/powerpoint/2010/main" val="21661149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https://developer.mozilla.org/en-US/docs/Learn/JavaScript/Building_blocks/Events#Preventing_default_behavior</a:t>
            </a:r>
            <a:endParaRPr lang="de-DE" dirty="0"/>
          </a:p>
        </p:txBody>
      </p:sp>
      <p:sp>
        <p:nvSpPr>
          <p:cNvPr id="5" name="Fußzeilenplatzhalter 4">
            <a:extLst>
              <a:ext uri="{FF2B5EF4-FFF2-40B4-BE49-F238E27FC236}">
                <a16:creationId xmlns:a16="http://schemas.microsoft.com/office/drawing/2014/main" id="{34CA54EE-763F-4D84-94E1-C0F9AD5C89A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4526321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JS_Range</a:t>
            </a:r>
            <a:endParaRPr lang="de-DE" dirty="0"/>
          </a:p>
          <a:p>
            <a:r>
              <a:rPr lang="de-DE" dirty="0" err="1"/>
              <a:t>Ü_If-ElseAltersabfrage</a:t>
            </a:r>
            <a:endParaRPr lang="de-DE" dirty="0"/>
          </a:p>
          <a:p>
            <a:r>
              <a:rPr lang="de-DE" dirty="0" err="1"/>
              <a:t>JS_Try_Catch_Finally</a:t>
            </a:r>
            <a:endParaRPr lang="de-DE" dirty="0"/>
          </a:p>
          <a:p>
            <a:r>
              <a:rPr lang="de-DE" dirty="0" err="1"/>
              <a:t>JS_Option_Select</a:t>
            </a:r>
            <a:endParaRPr lang="de-DE" dirty="0"/>
          </a:p>
          <a:p>
            <a:r>
              <a:rPr lang="de-DE" dirty="0"/>
              <a:t>JS-Validierung</a:t>
            </a:r>
          </a:p>
          <a:p>
            <a:r>
              <a:rPr lang="de-DE" dirty="0"/>
              <a:t>Formularelemente_MeinVonLeosKurs.html - !!!Kein JS Code</a:t>
            </a:r>
          </a:p>
          <a:p>
            <a:r>
              <a:rPr lang="de-DE" dirty="0"/>
              <a:t>Formularelemente - !!!Kein JS Code</a:t>
            </a:r>
          </a:p>
        </p:txBody>
      </p:sp>
      <p:sp>
        <p:nvSpPr>
          <p:cNvPr id="5" name="Fußzeilenplatzhalter 4">
            <a:extLst>
              <a:ext uri="{FF2B5EF4-FFF2-40B4-BE49-F238E27FC236}">
                <a16:creationId xmlns:a16="http://schemas.microsoft.com/office/drawing/2014/main" id="{E217843A-0C8C-4079-B19C-68AA53AB19BD}"/>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1990668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solidFill>
                <a:schemeClr val="accent1">
                  <a:lumMod val="75000"/>
                </a:schemeClr>
              </a:solidFill>
              <a:highlight>
                <a:srgbClr val="FFFF00"/>
              </a:highlight>
            </a:endParaRPr>
          </a:p>
        </p:txBody>
      </p:sp>
      <p:sp>
        <p:nvSpPr>
          <p:cNvPr id="5" name="Fußzeilenplatzhalter 4">
            <a:extLst>
              <a:ext uri="{FF2B5EF4-FFF2-40B4-BE49-F238E27FC236}">
                <a16:creationId xmlns:a16="http://schemas.microsoft.com/office/drawing/2014/main" id="{C282D25C-5943-4AFC-AB7A-C93328C57656}"/>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2569171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840D76D0-B3E9-42FD-8956-4DCC6ADDE7E7}"/>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666506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B22E864B-4004-4F91-AC0D-80C7E72B135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6439904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Vorlage Validierung</a:t>
            </a:r>
          </a:p>
        </p:txBody>
      </p:sp>
      <p:sp>
        <p:nvSpPr>
          <p:cNvPr id="5" name="Fußzeilenplatzhalter 4">
            <a:extLst>
              <a:ext uri="{FF2B5EF4-FFF2-40B4-BE49-F238E27FC236}">
                <a16:creationId xmlns:a16="http://schemas.microsoft.com/office/drawing/2014/main" id="{7A6942F9-8AF9-4419-B56B-7D99213157F1}"/>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42459223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https://developer.mozilla.org/en-US/docs/Web/HTTP/Headers/Content-Type</a:t>
            </a:r>
          </a:p>
        </p:txBody>
      </p:sp>
      <p:sp>
        <p:nvSpPr>
          <p:cNvPr id="5" name="Fußzeilenplatzhalter 4">
            <a:extLst>
              <a:ext uri="{FF2B5EF4-FFF2-40B4-BE49-F238E27FC236}">
                <a16:creationId xmlns:a16="http://schemas.microsoft.com/office/drawing/2014/main" id="{697E44B7-7E95-4F69-87D3-263DE12D7C29}"/>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850567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http://blog.ppedv.de/post/svg-scalable-vector-graphics-skalieren</a:t>
            </a:r>
          </a:p>
        </p:txBody>
      </p:sp>
      <p:sp>
        <p:nvSpPr>
          <p:cNvPr id="4" name="Foliennummernplatzhalter 3"/>
          <p:cNvSpPr>
            <a:spLocks noGrp="1"/>
          </p:cNvSpPr>
          <p:nvPr>
            <p:ph type="sldNum" sz="quarter" idx="5"/>
          </p:nvPr>
        </p:nvSpPr>
        <p:spPr/>
        <p:txBody>
          <a:bodyPr/>
          <a:lstStyle/>
          <a:p>
            <a:fld id="{6830D0FE-AF74-4FB3-A5AC-0FE84BBFBA7E}" type="slidenum">
              <a:rPr lang="de-DE" smtClean="0"/>
              <a:t>136</a:t>
            </a:fld>
            <a:endParaRPr lang="de-DE" dirty="0"/>
          </a:p>
        </p:txBody>
      </p:sp>
    </p:spTree>
    <p:extLst>
      <p:ext uri="{BB962C8B-B14F-4D97-AF65-F5344CB8AC3E}">
        <p14:creationId xmlns:p14="http://schemas.microsoft.com/office/powerpoint/2010/main" val="34376296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Vorteile von SVG: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Kann mit Texteditor erstellt werden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Kann mit Vektor-Grafik-Zeichenprogramm erstellt werden (z.B. Inkscape, Adobe Illustrator,…)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Kann gesucht, indexiert und komprimiert werden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Ist skalierbar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Hohe Druckqualität und in jeder Auflösung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Kann ohne Verlust gezoomt werden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Offener Standard (nicht proprietär)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W3C-Empfehlung</a:t>
            </a:r>
          </a:p>
          <a:p>
            <a:endParaRPr lang="en-US"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B7C7D221-0CFB-4A27-8400-087FE94040F3}" type="slidenum">
              <a:rPr lang="de-DE" smtClean="0"/>
              <a:t>137</a:t>
            </a:fld>
            <a:endParaRPr lang="de-DE" dirty="0"/>
          </a:p>
        </p:txBody>
      </p:sp>
    </p:spTree>
    <p:extLst>
      <p:ext uri="{BB962C8B-B14F-4D97-AF65-F5344CB8AC3E}">
        <p14:creationId xmlns:p14="http://schemas.microsoft.com/office/powerpoint/2010/main" val="34668839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a:t>Kreis (</a:t>
            </a:r>
            <a:r>
              <a:rPr lang="de-DE" i="1" u="sng" dirty="0"/>
              <a:t>circle</a:t>
            </a:r>
            <a:r>
              <a:rPr lang="de-DE" u="sng" dirty="0"/>
              <a:t>)</a:t>
            </a:r>
            <a:r>
              <a:rPr lang="de-DE" dirty="0"/>
              <a:t>:</a:t>
            </a:r>
          </a:p>
          <a:p>
            <a:r>
              <a:rPr lang="de-DE" i="1" dirty="0"/>
              <a:t>cx, cy</a:t>
            </a:r>
            <a:r>
              <a:rPr lang="de-DE" dirty="0"/>
              <a:t> – Koordinaten für den Kreismittelpunkt; werden keine angegeben, wird 0,0 als Mittelpunkt angenommen (linke obere Ecke)</a:t>
            </a:r>
          </a:p>
          <a:p>
            <a:r>
              <a:rPr lang="de-DE" i="1" dirty="0"/>
              <a:t>r</a:t>
            </a:r>
            <a:r>
              <a:rPr lang="de-DE" dirty="0"/>
              <a:t> – Radius</a:t>
            </a:r>
          </a:p>
          <a:p>
            <a:endParaRPr lang="de-DE" dirty="0"/>
          </a:p>
          <a:p>
            <a:r>
              <a:rPr lang="de-DE" u="sng" dirty="0"/>
              <a:t>Ellipse (</a:t>
            </a:r>
            <a:r>
              <a:rPr lang="de-DE" i="1" u="sng" dirty="0"/>
              <a:t>ellipse</a:t>
            </a:r>
            <a:r>
              <a:rPr lang="de-DE" u="sng" dirty="0"/>
              <a:t>)</a:t>
            </a:r>
            <a:r>
              <a:rPr lang="de-DE" dirty="0"/>
              <a:t>:</a:t>
            </a:r>
          </a:p>
          <a:p>
            <a:r>
              <a:rPr lang="de-DE" i="1" dirty="0"/>
              <a:t>cx, cy </a:t>
            </a:r>
            <a:r>
              <a:rPr lang="de-DE" dirty="0"/>
              <a:t>– siehe Kreis</a:t>
            </a:r>
          </a:p>
          <a:p>
            <a:r>
              <a:rPr lang="de-DE" i="1" dirty="0"/>
              <a:t>rx, ry </a:t>
            </a:r>
            <a:r>
              <a:rPr lang="de-DE" dirty="0"/>
              <a:t>– im Unterschied zum Kreis braucht man für die Ellipse zwei Radius-Angaben</a:t>
            </a:r>
          </a:p>
          <a:p>
            <a:endParaRPr lang="de-DE" dirty="0"/>
          </a:p>
          <a:p>
            <a:r>
              <a:rPr lang="de-DE" u="sng" dirty="0"/>
              <a:t>Linie (</a:t>
            </a:r>
            <a:r>
              <a:rPr lang="de-DE" i="1" u="sng" dirty="0"/>
              <a:t>line</a:t>
            </a:r>
            <a:r>
              <a:rPr lang="de-DE" u="sng" dirty="0"/>
              <a:t>)</a:t>
            </a:r>
            <a:r>
              <a:rPr lang="de-DE" dirty="0"/>
              <a:t>:</a:t>
            </a:r>
          </a:p>
          <a:p>
            <a:r>
              <a:rPr lang="de-DE" i="1" dirty="0"/>
              <a:t>x1, y1 </a:t>
            </a:r>
            <a:r>
              <a:rPr lang="de-DE" dirty="0"/>
              <a:t>– Koordinaten für den Startpunkt der Linie</a:t>
            </a:r>
          </a:p>
          <a:p>
            <a:r>
              <a:rPr lang="de-DE" i="1" dirty="0"/>
              <a:t>x2, y2 </a:t>
            </a:r>
            <a:r>
              <a:rPr lang="de-DE" dirty="0"/>
              <a:t>– Koordinaten für den Endpunkt der Linie</a:t>
            </a:r>
          </a:p>
          <a:p>
            <a:endParaRPr lang="de-DE" dirty="0"/>
          </a:p>
          <a:p>
            <a:r>
              <a:rPr lang="de-DE" u="sng" dirty="0"/>
              <a:t>Rechteck</a:t>
            </a:r>
            <a:r>
              <a:rPr lang="de-DE" dirty="0"/>
              <a:t>:</a:t>
            </a:r>
          </a:p>
          <a:p>
            <a:r>
              <a:rPr lang="de-DE" dirty="0"/>
              <a:t>Größenangabe mittels </a:t>
            </a:r>
            <a:r>
              <a:rPr lang="de-DE" i="1" dirty="0"/>
              <a:t>width</a:t>
            </a:r>
            <a:r>
              <a:rPr lang="de-DE" dirty="0"/>
              <a:t> und </a:t>
            </a:r>
            <a:r>
              <a:rPr lang="de-DE" i="1" dirty="0"/>
              <a:t>height</a:t>
            </a:r>
          </a:p>
          <a:p>
            <a:r>
              <a:rPr lang="de-DE" i="1" dirty="0"/>
              <a:t>x,y</a:t>
            </a:r>
            <a:r>
              <a:rPr lang="de-DE" i="0" dirty="0"/>
              <a:t> – verschieben das Rechteck um den angegebenen Wert auf der x- bzw. y-Achse</a:t>
            </a:r>
          </a:p>
          <a:p>
            <a:r>
              <a:rPr lang="de-DE" i="1" dirty="0"/>
              <a:t>rx, ry </a:t>
            </a:r>
            <a:r>
              <a:rPr lang="de-DE" i="0" dirty="0"/>
              <a:t>– runden die Ecken auf der x- bzw. y-Achse ab</a:t>
            </a:r>
          </a:p>
          <a:p>
            <a:endParaRPr lang="de-DE" i="0" dirty="0"/>
          </a:p>
          <a:p>
            <a:r>
              <a:rPr lang="de-DE" i="0" u="sng" dirty="0"/>
              <a:t>Polygon</a:t>
            </a:r>
            <a:r>
              <a:rPr lang="de-DE" i="0" dirty="0"/>
              <a:t>:</a:t>
            </a:r>
          </a:p>
          <a:p>
            <a:r>
              <a:rPr lang="de-DE" i="0" dirty="0"/>
              <a:t>Hat mindestens 3 Ecken; die Eckpunkte werden mittels x- und y-Koordinaten unter </a:t>
            </a:r>
            <a:r>
              <a:rPr lang="de-DE" i="1" dirty="0"/>
              <a:t>points</a:t>
            </a:r>
            <a:r>
              <a:rPr lang="de-DE" i="0" dirty="0"/>
              <a:t> angegeben:</a:t>
            </a:r>
          </a:p>
          <a:p>
            <a:r>
              <a:rPr lang="de-DE" i="0" dirty="0"/>
              <a:t>points = "x1,y1 x2,y2 x3,y3"</a:t>
            </a:r>
          </a:p>
          <a:p>
            <a:endParaRPr lang="de-DE" i="0" dirty="0"/>
          </a:p>
          <a:p>
            <a:r>
              <a:rPr lang="de-DE" i="0" u="sng" dirty="0"/>
              <a:t>Mehrfachlinie (</a:t>
            </a:r>
            <a:r>
              <a:rPr lang="de-DE" i="1" u="sng" dirty="0"/>
              <a:t>polyline</a:t>
            </a:r>
            <a:r>
              <a:rPr lang="de-DE" i="0" u="sng" dirty="0"/>
              <a:t>)</a:t>
            </a:r>
            <a:r>
              <a:rPr lang="de-DE" i="0" dirty="0"/>
              <a:t>:</a:t>
            </a:r>
          </a:p>
          <a:p>
            <a:r>
              <a:rPr lang="de-DE" i="0" dirty="0"/>
              <a:t>Wie Polygon, nur werden Anfangs- und Endpunkt nicht verbunden; eine Aneinanderreihung mehrerer Linien, deren Punkte angegeben werden: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points = "x1,y1 x2,y2 x3,y3"</a:t>
            </a:r>
          </a:p>
          <a:p>
            <a:endParaRPr lang="de-DE" i="0" dirty="0"/>
          </a:p>
          <a:p>
            <a:r>
              <a:rPr lang="de-DE" i="0" u="sng" dirty="0"/>
              <a:t>Pfad (</a:t>
            </a:r>
            <a:r>
              <a:rPr lang="de-DE" i="1" u="sng" dirty="0"/>
              <a:t>path</a:t>
            </a:r>
            <a:r>
              <a:rPr lang="de-DE" i="0" u="sng" dirty="0"/>
              <a:t>)</a:t>
            </a:r>
            <a:r>
              <a:rPr lang="de-DE" i="0" dirty="0"/>
              <a:t>:</a:t>
            </a:r>
          </a:p>
          <a:p>
            <a:r>
              <a:rPr lang="de-DE" i="0" dirty="0"/>
              <a:t>Sehr komplex! Enthält unter anderem Angaben wie:</a:t>
            </a:r>
          </a:p>
          <a:p>
            <a:pPr marL="171450" indent="-171450">
              <a:buFont typeface="Arial" panose="020B0604020202020204" pitchFamily="34" charset="0"/>
              <a:buChar char="•"/>
            </a:pPr>
            <a:r>
              <a:rPr lang="de-DE" i="0" dirty="0"/>
              <a:t>M – moveto</a:t>
            </a:r>
          </a:p>
          <a:p>
            <a:pPr marL="171450" indent="-171450">
              <a:buFont typeface="Arial" panose="020B0604020202020204" pitchFamily="34" charset="0"/>
              <a:buChar char="•"/>
            </a:pPr>
            <a:r>
              <a:rPr lang="de-DE" i="0" dirty="0"/>
              <a:t>L – lineto</a:t>
            </a:r>
          </a:p>
          <a:p>
            <a:pPr marL="171450" indent="-171450">
              <a:buFont typeface="Arial" panose="020B0604020202020204" pitchFamily="34" charset="0"/>
              <a:buChar char="•"/>
            </a:pPr>
            <a:r>
              <a:rPr lang="de-DE" i="0" dirty="0"/>
              <a:t>C – curveto</a:t>
            </a:r>
          </a:p>
          <a:p>
            <a:pPr marL="171450" indent="-171450">
              <a:buFont typeface="Arial" panose="020B0604020202020204" pitchFamily="34" charset="0"/>
              <a:buChar char="•"/>
            </a:pPr>
            <a:r>
              <a:rPr lang="de-DE" i="0" dirty="0"/>
              <a:t>Z – closepath</a:t>
            </a:r>
          </a:p>
          <a:p>
            <a:pPr marL="0" indent="0">
              <a:buFont typeface="Arial" panose="020B0604020202020204" pitchFamily="34" charset="0"/>
              <a:buNone/>
            </a:pPr>
            <a:endParaRPr lang="de-DE" i="0" dirty="0"/>
          </a:p>
          <a:p>
            <a:pPr marL="0" indent="0">
              <a:buFont typeface="Arial" panose="020B0604020202020204" pitchFamily="34" charset="0"/>
              <a:buNone/>
            </a:pPr>
            <a:r>
              <a:rPr lang="de-DE" i="0" dirty="0"/>
              <a:t>Komplexe SVG-Grafiken werden daher normalerweise mit Hilfe eines </a:t>
            </a:r>
            <a:r>
              <a:rPr lang="de-DE" b="1" i="0" dirty="0"/>
              <a:t>SVG-Editors</a:t>
            </a:r>
            <a:r>
              <a:rPr lang="de-DE" i="0" dirty="0"/>
              <a:t> erstellt. </a:t>
            </a:r>
          </a:p>
          <a:p>
            <a:endParaRPr lang="de-DE" i="0" dirty="0"/>
          </a:p>
          <a:p>
            <a:endParaRPr lang="de-DE" i="0" dirty="0"/>
          </a:p>
        </p:txBody>
      </p:sp>
      <p:sp>
        <p:nvSpPr>
          <p:cNvPr id="4" name="Foliennummernplatzhalter 3"/>
          <p:cNvSpPr>
            <a:spLocks noGrp="1"/>
          </p:cNvSpPr>
          <p:nvPr>
            <p:ph type="sldNum" sz="quarter" idx="10"/>
          </p:nvPr>
        </p:nvSpPr>
        <p:spPr/>
        <p:txBody>
          <a:bodyPr/>
          <a:lstStyle/>
          <a:p>
            <a:fld id="{B7C7D221-0CFB-4A27-8400-087FE94040F3}" type="slidenum">
              <a:rPr lang="de-DE" smtClean="0"/>
              <a:t>138</a:t>
            </a:fld>
            <a:endParaRPr lang="de-DE" dirty="0"/>
          </a:p>
        </p:txBody>
      </p:sp>
    </p:spTree>
    <p:extLst>
      <p:ext uri="{BB962C8B-B14F-4D97-AF65-F5344CB8AC3E}">
        <p14:creationId xmlns:p14="http://schemas.microsoft.com/office/powerpoint/2010/main" val="3776123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16</a:t>
            </a:fld>
            <a:endParaRPr lang="de-DE" dirty="0"/>
          </a:p>
        </p:txBody>
      </p:sp>
    </p:spTree>
    <p:extLst>
      <p:ext uri="{BB962C8B-B14F-4D97-AF65-F5344CB8AC3E}">
        <p14:creationId xmlns:p14="http://schemas.microsoft.com/office/powerpoint/2010/main" val="317932956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i="1" dirty="0"/>
              <a:t>rotate(Grad x,y) </a:t>
            </a:r>
            <a:r>
              <a:rPr lang="de-DE" dirty="0"/>
              <a:t>– Beispiel: </a:t>
            </a:r>
            <a:r>
              <a:rPr lang="de-DE" i="1" dirty="0"/>
              <a:t>rotate(30 50,90)</a:t>
            </a:r>
          </a:p>
          <a:p>
            <a:r>
              <a:rPr lang="de-DE" dirty="0"/>
              <a:t>Die erste Zahl (30) gibt an, um wieviel Grad rotiert werden soll (ohne "</a:t>
            </a:r>
            <a:r>
              <a:rPr lang="de-DE" i="1" dirty="0"/>
              <a:t>deg</a:t>
            </a:r>
            <a:r>
              <a:rPr lang="de-DE" dirty="0"/>
              <a:t>" wie in CSS), danach kommt optional der Ausgangspunkt, um den rotiert werden soll (im Beispiel: x = 50, y = 90). X- und Y-Koordinate werden durch ein Komma getrennt.</a:t>
            </a:r>
          </a:p>
          <a:p>
            <a:endParaRPr lang="de-DE" dirty="0"/>
          </a:p>
          <a:p>
            <a:r>
              <a:rPr lang="de-DE" dirty="0"/>
              <a:t>** Soll ein SVG-Element verlinkt werden, wird es vom Link-Tag (</a:t>
            </a:r>
            <a:r>
              <a:rPr lang="de-DE" i="1" dirty="0"/>
              <a:t>&lt;a&gt;</a:t>
            </a:r>
            <a:r>
              <a:rPr lang="de-DE" dirty="0"/>
              <a:t>) </a:t>
            </a:r>
            <a:r>
              <a:rPr lang="de-DE" b="0" i="1" dirty="0"/>
              <a:t>umschlossen</a:t>
            </a:r>
            <a:r>
              <a:rPr lang="de-DE" dirty="0"/>
              <a:t>:</a:t>
            </a:r>
          </a:p>
          <a:p>
            <a:r>
              <a:rPr lang="de-DE" dirty="0"/>
              <a:t>    &lt;a&gt;</a:t>
            </a:r>
          </a:p>
          <a:p>
            <a:r>
              <a:rPr lang="de-DE" dirty="0"/>
              <a:t>         &lt;svg&gt;</a:t>
            </a:r>
          </a:p>
          <a:p>
            <a:r>
              <a:rPr lang="de-DE" dirty="0"/>
              <a:t>               …</a:t>
            </a:r>
          </a:p>
          <a:p>
            <a:r>
              <a:rPr lang="de-DE" dirty="0"/>
              <a:t>         &lt;/svg&gt;</a:t>
            </a:r>
          </a:p>
          <a:p>
            <a:r>
              <a:rPr lang="de-DE" dirty="0"/>
              <a:t>    &lt;/a&gt;</a:t>
            </a:r>
          </a:p>
        </p:txBody>
      </p:sp>
      <p:sp>
        <p:nvSpPr>
          <p:cNvPr id="4" name="Foliennummernplatzhalter 3"/>
          <p:cNvSpPr>
            <a:spLocks noGrp="1"/>
          </p:cNvSpPr>
          <p:nvPr>
            <p:ph type="sldNum" sz="quarter" idx="10"/>
          </p:nvPr>
        </p:nvSpPr>
        <p:spPr/>
        <p:txBody>
          <a:bodyPr/>
          <a:lstStyle/>
          <a:p>
            <a:fld id="{B7C7D221-0CFB-4A27-8400-087FE94040F3}" type="slidenum">
              <a:rPr lang="de-DE" smtClean="0"/>
              <a:t>139</a:t>
            </a:fld>
            <a:endParaRPr lang="de-DE" dirty="0"/>
          </a:p>
        </p:txBody>
      </p:sp>
    </p:spTree>
    <p:extLst>
      <p:ext uri="{BB962C8B-B14F-4D97-AF65-F5344CB8AC3E}">
        <p14:creationId xmlns:p14="http://schemas.microsoft.com/office/powerpoint/2010/main" val="32754624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a:t>cx</a:t>
            </a:r>
            <a:r>
              <a:rPr lang="de-DE" dirty="0"/>
              <a:t> und </a:t>
            </a:r>
            <a:r>
              <a:rPr lang="de-DE" i="1" dirty="0"/>
              <a:t>cy</a:t>
            </a:r>
            <a:r>
              <a:rPr lang="de-DE" dirty="0"/>
              <a:t> geben an, wo sich der Kreis</a:t>
            </a:r>
            <a:r>
              <a:rPr lang="de-DE" b="1" dirty="0"/>
              <a:t>mittelpunkt</a:t>
            </a:r>
            <a:r>
              <a:rPr lang="de-DE" dirty="0"/>
              <a:t> befindet.</a:t>
            </a:r>
          </a:p>
          <a:p>
            <a:r>
              <a:rPr lang="de-DE" i="1" dirty="0"/>
              <a:t>stroke</a:t>
            </a:r>
            <a:r>
              <a:rPr lang="de-DE" dirty="0"/>
              <a:t> umrahmt das Element.</a:t>
            </a:r>
          </a:p>
          <a:p>
            <a:r>
              <a:rPr lang="de-DE" i="1" dirty="0"/>
              <a:t>fill</a:t>
            </a:r>
            <a:r>
              <a:rPr lang="de-DE" dirty="0"/>
              <a:t> füllt es mit der angegebenen Farbe aus.</a:t>
            </a:r>
          </a:p>
          <a:p>
            <a:endParaRPr lang="de-DE" dirty="0"/>
          </a:p>
          <a:p>
            <a:r>
              <a:rPr lang="de-DE" dirty="0"/>
              <a:t>ALLE SVG Elemente müssen auch geschlossen werden (XML)!</a:t>
            </a:r>
          </a:p>
        </p:txBody>
      </p:sp>
      <p:sp>
        <p:nvSpPr>
          <p:cNvPr id="4" name="Foliennummernplatzhalter 3"/>
          <p:cNvSpPr>
            <a:spLocks noGrp="1"/>
          </p:cNvSpPr>
          <p:nvPr>
            <p:ph type="sldNum" sz="quarter" idx="10"/>
          </p:nvPr>
        </p:nvSpPr>
        <p:spPr/>
        <p:txBody>
          <a:bodyPr/>
          <a:lstStyle/>
          <a:p>
            <a:fld id="{B7C7D221-0CFB-4A27-8400-087FE94040F3}" type="slidenum">
              <a:rPr lang="de-DE" smtClean="0"/>
              <a:t>140</a:t>
            </a:fld>
            <a:endParaRPr lang="de-DE" dirty="0"/>
          </a:p>
        </p:txBody>
      </p:sp>
    </p:spTree>
    <p:extLst>
      <p:ext uri="{BB962C8B-B14F-4D97-AF65-F5344CB8AC3E}">
        <p14:creationId xmlns:p14="http://schemas.microsoft.com/office/powerpoint/2010/main" val="12410666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Vorlage SVG-Graphik</a:t>
            </a:r>
          </a:p>
          <a:p>
            <a:r>
              <a:rPr lang="de-DE" dirty="0"/>
              <a:t>https://www.pngtosvg.com/</a:t>
            </a:r>
          </a:p>
          <a:p>
            <a:r>
              <a:rPr lang="de-DE" dirty="0"/>
              <a:t>https://www.pngtosvg.com/gallery/ - eine Sammlung von kostenlosen SVGs</a:t>
            </a:r>
          </a:p>
          <a:p>
            <a:r>
              <a:rPr lang="de-DE" dirty="0"/>
              <a:t>https://convertio.co/de/png-svg/</a:t>
            </a:r>
          </a:p>
        </p:txBody>
      </p:sp>
      <p:sp>
        <p:nvSpPr>
          <p:cNvPr id="4" name="Foliennummernplatzhalter 3"/>
          <p:cNvSpPr>
            <a:spLocks noGrp="1"/>
          </p:cNvSpPr>
          <p:nvPr>
            <p:ph type="sldNum" sz="quarter" idx="10"/>
          </p:nvPr>
        </p:nvSpPr>
        <p:spPr/>
        <p:txBody>
          <a:bodyPr/>
          <a:lstStyle/>
          <a:p>
            <a:fld id="{B7BA9D85-5B28-4E82-A5DE-A308394DB913}" type="slidenum">
              <a:rPr lang="de-DE" smtClean="0"/>
              <a:t>141</a:t>
            </a:fld>
            <a:endParaRPr lang="de-DE" dirty="0"/>
          </a:p>
        </p:txBody>
      </p:sp>
    </p:spTree>
    <p:extLst>
      <p:ext uri="{BB962C8B-B14F-4D97-AF65-F5344CB8AC3E}">
        <p14:creationId xmlns:p14="http://schemas.microsoft.com/office/powerpoint/2010/main" val="28571872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effectLst/>
            </a:endParaRPr>
          </a:p>
          <a:p>
            <a:r>
              <a:rPr lang="de-DE" dirty="0">
                <a:effectLst/>
              </a:rPr>
              <a:t>HTML5 wird als Nachfolger von </a:t>
            </a:r>
            <a:r>
              <a:rPr lang="de-DE" dirty="0">
                <a:effectLst/>
                <a:hlinkClick r:id="rId3" tooltip="HTML"/>
              </a:rPr>
              <a:t>HTML</a:t>
            </a:r>
            <a:r>
              <a:rPr lang="de-DE" dirty="0">
                <a:effectLst/>
              </a:rPr>
              <a:t>4 die Kernsprache („core language“) des Webs. </a:t>
            </a:r>
          </a:p>
          <a:p>
            <a:endParaRPr lang="de-DE" dirty="0">
              <a:effectLst/>
            </a:endParaRPr>
          </a:p>
          <a:p>
            <a:r>
              <a:rPr lang="de-DE" dirty="0">
                <a:effectLst/>
              </a:rPr>
              <a:t>Sie ersetzt die Standards HTML 4.01, </a:t>
            </a:r>
            <a:r>
              <a:rPr lang="de-DE" dirty="0">
                <a:effectLst/>
                <a:hlinkClick r:id="rId4" tooltip="Extensible Hypertext Markup Language"/>
              </a:rPr>
              <a:t>XHTML</a:t>
            </a:r>
            <a:r>
              <a:rPr lang="de-DE" dirty="0">
                <a:effectLst/>
              </a:rPr>
              <a:t> 1.0 und </a:t>
            </a:r>
            <a:r>
              <a:rPr lang="de-DE" dirty="0">
                <a:effectLst/>
                <a:hlinkClick r:id="rId5" tooltip="Document Object Model"/>
              </a:rPr>
              <a:t>DOM</a:t>
            </a:r>
            <a:r>
              <a:rPr lang="de-DE" dirty="0">
                <a:effectLst/>
              </a:rPr>
              <a:t> HTML Level 2. </a:t>
            </a:r>
          </a:p>
          <a:p>
            <a:r>
              <a:rPr lang="de-DE" dirty="0">
                <a:effectLst/>
              </a:rPr>
              <a:t>Bietet neue Funktionen wie Video, Audio, lokalen Speicher und dynamische 2D- und 3D-Grafiken, </a:t>
            </a:r>
          </a:p>
          <a:p>
            <a:r>
              <a:rPr lang="de-DE" dirty="0">
                <a:effectLst/>
              </a:rPr>
              <a:t>die von HTML4 nicht direkt unterstützt wurden und sich ohne HTML5 nur mit zusätzlichen Plugins (z. B. </a:t>
            </a:r>
            <a:r>
              <a:rPr lang="de-DE" dirty="0">
                <a:effectLst/>
                <a:hlinkClick r:id="rId6" tooltip="Adobe Flash"/>
              </a:rPr>
              <a:t>Adobe Flash</a:t>
            </a:r>
            <a:r>
              <a:rPr lang="de-DE" dirty="0">
                <a:effectLst/>
              </a:rPr>
              <a:t>) umsetzen ließen.</a:t>
            </a:r>
            <a:endParaRPr lang="de-DE" baseline="30000" dirty="0">
              <a:effectLst/>
            </a:endParaRPr>
          </a:p>
          <a:p>
            <a:endParaRPr lang="de-DE" baseline="30000" dirty="0">
              <a:effectLst/>
            </a:endParaRPr>
          </a:p>
          <a:p>
            <a:r>
              <a:rPr lang="de-DE" dirty="0">
                <a:effectLst/>
              </a:rPr>
              <a:t>Zukunftsweisend sind weiterhin neue Elemente, die eine verbesserte </a:t>
            </a:r>
            <a:r>
              <a:rPr lang="de-DE" dirty="0">
                <a:effectLst/>
                <a:hlinkClick r:id="rId7" tooltip="Semantik"/>
              </a:rPr>
              <a:t>semantische</a:t>
            </a:r>
            <a:r>
              <a:rPr lang="de-DE" dirty="0">
                <a:effectLst/>
              </a:rPr>
              <a:t> Struktur ermöglichen.</a:t>
            </a:r>
          </a:p>
          <a:p>
            <a:endParaRPr lang="de-DE" b="1" dirty="0"/>
          </a:p>
        </p:txBody>
      </p:sp>
      <p:sp>
        <p:nvSpPr>
          <p:cNvPr id="4" name="Foliennummernplatzhalter 3"/>
          <p:cNvSpPr>
            <a:spLocks noGrp="1"/>
          </p:cNvSpPr>
          <p:nvPr>
            <p:ph type="sldNum" sz="quarter" idx="10"/>
          </p:nvPr>
        </p:nvSpPr>
        <p:spPr/>
        <p:txBody>
          <a:bodyPr/>
          <a:lstStyle/>
          <a:p>
            <a:fld id="{6830D0FE-AF74-4FB3-A5AC-0FE84BBFBA7E}" type="slidenum">
              <a:rPr lang="de-DE" smtClean="0"/>
              <a:t>147</a:t>
            </a:fld>
            <a:endParaRPr lang="de-DE" dirty="0"/>
          </a:p>
        </p:txBody>
      </p:sp>
    </p:spTree>
    <p:extLst>
      <p:ext uri="{BB962C8B-B14F-4D97-AF65-F5344CB8AC3E}">
        <p14:creationId xmlns:p14="http://schemas.microsoft.com/office/powerpoint/2010/main" val="26334721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effectLst/>
              </a:rPr>
              <a:t>Was heißt umgangssprachlich in diesem Fall?</a:t>
            </a:r>
          </a:p>
          <a:p>
            <a:endParaRPr lang="de-DE" dirty="0">
              <a:effectLst/>
            </a:endParaRPr>
          </a:p>
          <a:p>
            <a:r>
              <a:rPr lang="de-DE" dirty="0">
                <a:effectLst/>
              </a:rPr>
              <a:t>Das </a:t>
            </a:r>
            <a:r>
              <a:rPr lang="de-DE" b="1" dirty="0">
                <a:effectLst/>
              </a:rPr>
              <a:t>World Wide Web Consortium</a:t>
            </a:r>
            <a:r>
              <a:rPr lang="de-DE" dirty="0">
                <a:effectLst/>
              </a:rPr>
              <a:t> (kurz </a:t>
            </a:r>
            <a:r>
              <a:rPr lang="de-DE" b="1" dirty="0">
                <a:effectLst/>
              </a:rPr>
              <a:t>W3C</a:t>
            </a:r>
            <a:r>
              <a:rPr lang="de-DE" dirty="0">
                <a:effectLst/>
              </a:rPr>
              <a:t>) ist das Gremium zur Standardisierung der Techniken im </a:t>
            </a:r>
            <a:r>
              <a:rPr lang="de-DE" dirty="0">
                <a:effectLst/>
                <a:hlinkClick r:id="rId3" tooltip="World Wide Web"/>
              </a:rPr>
              <a:t>World Wide Web</a:t>
            </a:r>
            <a:r>
              <a:rPr lang="de-DE" dirty="0">
                <a:effectLst/>
              </a:rPr>
              <a:t>. </a:t>
            </a:r>
          </a:p>
          <a:p>
            <a:r>
              <a:rPr lang="de-DE" dirty="0">
                <a:effectLst/>
              </a:rPr>
              <a:t>Das </a:t>
            </a:r>
            <a:r>
              <a:rPr lang="de-DE" b="1" dirty="0">
                <a:effectLst/>
              </a:rPr>
              <a:t>W3C</a:t>
            </a:r>
            <a:r>
              <a:rPr lang="de-DE" dirty="0">
                <a:effectLst/>
              </a:rPr>
              <a:t> entwickelt technische Spezifikationen und Richtlinien.</a:t>
            </a:r>
          </a:p>
          <a:p>
            <a:r>
              <a:rPr lang="de-DE" dirty="0">
                <a:effectLst/>
              </a:rPr>
              <a:t>Das </a:t>
            </a:r>
            <a:r>
              <a:rPr lang="de-DE" b="0" dirty="0">
                <a:effectLst/>
              </a:rPr>
              <a:t>W3C</a:t>
            </a:r>
            <a:r>
              <a:rPr lang="de-DE" dirty="0">
                <a:effectLst/>
              </a:rPr>
              <a:t> hat am 28. Oktober 2014 die fertige HTML5-Spezifikation („W3C Recommendation“) vorgelegt.</a:t>
            </a:r>
          </a:p>
          <a:p>
            <a:r>
              <a:rPr lang="de-DE" dirty="0">
                <a:effectLst/>
              </a:rPr>
              <a:t>Beispiele für durch das W3C standardisierte Technologien sind </a:t>
            </a:r>
            <a:r>
              <a:rPr lang="de-DE" dirty="0">
                <a:effectLst/>
                <a:hlinkClick r:id="rId4" tooltip="Hypertext Markup Language"/>
              </a:rPr>
              <a:t>HTML</a:t>
            </a:r>
            <a:r>
              <a:rPr lang="de-DE" dirty="0">
                <a:effectLst/>
              </a:rPr>
              <a:t>, </a:t>
            </a:r>
            <a:r>
              <a:rPr lang="de-DE" dirty="0">
                <a:effectLst/>
                <a:hlinkClick r:id="rId5" tooltip="Extensible Hypertext Markup Language"/>
              </a:rPr>
              <a:t>XHTML</a:t>
            </a:r>
            <a:r>
              <a:rPr lang="de-DE" dirty="0">
                <a:effectLst/>
              </a:rPr>
              <a:t>, </a:t>
            </a:r>
            <a:r>
              <a:rPr lang="de-DE" dirty="0">
                <a:effectLst/>
                <a:hlinkClick r:id="rId6" tooltip="Extensible Markup Language"/>
              </a:rPr>
              <a:t>XML</a:t>
            </a:r>
            <a:r>
              <a:rPr lang="de-DE" dirty="0">
                <a:effectLst/>
              </a:rPr>
              <a:t>, </a:t>
            </a:r>
            <a:r>
              <a:rPr lang="de-DE" dirty="0">
                <a:effectLst/>
                <a:hlinkClick r:id="rId7" tooltip="Resource Description Framework"/>
              </a:rPr>
              <a:t>RDF</a:t>
            </a:r>
            <a:r>
              <a:rPr lang="de-DE" dirty="0">
                <a:effectLst/>
              </a:rPr>
              <a:t>, </a:t>
            </a:r>
            <a:r>
              <a:rPr lang="de-DE" dirty="0">
                <a:effectLst/>
                <a:hlinkClick r:id="rId8" tooltip="Web Ontology Language"/>
              </a:rPr>
              <a:t>OWL</a:t>
            </a:r>
            <a:r>
              <a:rPr lang="de-DE" dirty="0">
                <a:effectLst/>
              </a:rPr>
              <a:t>, </a:t>
            </a:r>
            <a:r>
              <a:rPr lang="de-DE" dirty="0">
                <a:effectLst/>
                <a:hlinkClick r:id="rId9" tooltip="Cascading Style Sheets"/>
              </a:rPr>
              <a:t>CSS</a:t>
            </a:r>
            <a:r>
              <a:rPr lang="de-DE" dirty="0">
                <a:effectLst/>
              </a:rPr>
              <a:t>, </a:t>
            </a:r>
            <a:r>
              <a:rPr lang="de-DE" dirty="0">
                <a:effectLst/>
                <a:hlinkClick r:id="rId10" tooltip="Scalable Vector Graphics"/>
              </a:rPr>
              <a:t>SVG</a:t>
            </a:r>
            <a:r>
              <a:rPr lang="de-DE" dirty="0">
                <a:effectLst/>
              </a:rPr>
              <a:t> und </a:t>
            </a:r>
            <a:r>
              <a:rPr lang="de-DE" dirty="0">
                <a:effectLst/>
                <a:hlinkClick r:id="rId11" tooltip="Web Content Accessibility Guidelines"/>
              </a:rPr>
              <a:t>WCAG</a:t>
            </a:r>
            <a:r>
              <a:rPr lang="de-DE" dirty="0">
                <a:effectLst/>
              </a:rPr>
              <a:t>.</a:t>
            </a:r>
          </a:p>
          <a:p>
            <a:endParaRPr lang="de-DE" dirty="0">
              <a:effectLst/>
            </a:endParaRPr>
          </a:p>
          <a:p>
            <a:pPr rtl="0"/>
            <a:r>
              <a:rPr lang="de-DE" dirty="0">
                <a:effectLst/>
              </a:rPr>
              <a:t>Das </a:t>
            </a:r>
            <a:r>
              <a:rPr lang="de-DE" b="1" dirty="0">
                <a:effectLst/>
              </a:rPr>
              <a:t>W3C</a:t>
            </a:r>
            <a:r>
              <a:rPr lang="de-DE" dirty="0">
                <a:effectLst/>
              </a:rPr>
              <a:t> setzte auf </a:t>
            </a:r>
            <a:r>
              <a:rPr lang="de-DE" dirty="0">
                <a:effectLst/>
                <a:hlinkClick r:id="rId6" tooltip="Extensible Markup Language"/>
              </a:rPr>
              <a:t>XML</a:t>
            </a:r>
            <a:r>
              <a:rPr lang="de-DE" dirty="0">
                <a:effectLst/>
              </a:rPr>
              <a:t>, das zum Nachfolger von HTML werden sollte, und reformulierte HTML 4.01 zu der XML-basierten Auszeichnungssprache XHTML 1.0. </a:t>
            </a:r>
          </a:p>
          <a:p>
            <a:pPr rtl="0"/>
            <a:r>
              <a:rPr lang="de-DE" dirty="0">
                <a:effectLst/>
              </a:rPr>
              <a:t>Dabei blieb der Funktionsumfang von HTML 4.01 ohne Änderungen erhalten. Daraufhin begann das W3C mit der Entwicklung von XHTML 1.1 und später von XHTML 2.0, das nicht mehr viel mit HTML 4.01 gemeinsam hatte. </a:t>
            </a:r>
          </a:p>
          <a:p>
            <a:pPr rtl="0"/>
            <a:r>
              <a:rPr lang="de-DE" dirty="0">
                <a:effectLst/>
              </a:rPr>
              <a:t>Dies führte dazu, dass XHTML 1.1 und XHTML 2.0 durch diese Neuentwicklungen nicht mehr abwärtskompatibel waren. </a:t>
            </a:r>
          </a:p>
          <a:p>
            <a:pPr rtl="0"/>
            <a:r>
              <a:rPr lang="de-DE" dirty="0">
                <a:effectLst/>
              </a:rPr>
              <a:t>Außerdem war die Erstellung von XHTML-2.0-Dokumenten in vielen Punkten im Vergleich zu HTML sehr schwer und erforderte viel Hintergrundwissen.</a:t>
            </a:r>
          </a:p>
          <a:p>
            <a:pPr rtl="0"/>
            <a:r>
              <a:rPr lang="de-DE" dirty="0">
                <a:effectLst/>
              </a:rPr>
              <a:t> </a:t>
            </a:r>
          </a:p>
          <a:p>
            <a:pPr rtl="0"/>
            <a:r>
              <a:rPr lang="de-DE" dirty="0">
                <a:effectLst/>
              </a:rPr>
              <a:t>Die Entwicklung von </a:t>
            </a:r>
            <a:r>
              <a:rPr lang="de-DE" dirty="0">
                <a:effectLst/>
                <a:hlinkClick r:id="rId9" tooltip="Cascading Style Sheets"/>
              </a:rPr>
              <a:t>CSS</a:t>
            </a:r>
            <a:r>
              <a:rPr lang="de-DE" dirty="0">
                <a:effectLst/>
              </a:rPr>
              <a:t> verlief zu diesem Zeitpunkt ebenfalls nur sehr langsam, weshalb das W3C immer mehr in die Kritik geriet.</a:t>
            </a:r>
          </a:p>
          <a:p>
            <a:pPr rtl="0"/>
            <a:r>
              <a:rPr lang="de-DE" dirty="0">
                <a:effectLst/>
              </a:rPr>
              <a:t>Um diesen Entwicklungen entgegenzuwirken, veröffentlichte die von mehreren Browserherstellern gegründete </a:t>
            </a:r>
            <a:r>
              <a:rPr lang="de-DE" dirty="0">
                <a:effectLst/>
                <a:hlinkClick r:id="rId12" tooltip="Web Hypertext Application Technology Working Group"/>
              </a:rPr>
              <a:t>Web Hypertext Application Technology Working Group</a:t>
            </a:r>
            <a:r>
              <a:rPr lang="de-DE" dirty="0">
                <a:effectLst/>
              </a:rPr>
              <a:t> (WHATWG) </a:t>
            </a:r>
          </a:p>
          <a:p>
            <a:pPr rtl="0"/>
            <a:r>
              <a:rPr lang="de-DE" dirty="0">
                <a:effectLst/>
              </a:rPr>
              <a:t>Mitte 2004 unter dem Namen </a:t>
            </a:r>
            <a:r>
              <a:rPr lang="de-DE" i="1" dirty="0">
                <a:effectLst/>
              </a:rPr>
              <a:t>Web Applications 1.0</a:t>
            </a:r>
            <a:r>
              <a:rPr lang="de-DE" dirty="0">
                <a:effectLst/>
              </a:rPr>
              <a:t> den ersten Vorschlag für HTML5.</a:t>
            </a:r>
          </a:p>
          <a:p>
            <a:endParaRPr lang="de-DE" dirty="0"/>
          </a:p>
          <a:p>
            <a:r>
              <a:rPr lang="de-DE" dirty="0">
                <a:effectLst/>
              </a:rPr>
              <a:t>Im Mai 2007 entschieden die Mitglieder der HTML-Arbeitsgruppe, dass der Web-Applications-1.0-Entwurf der WHATWG </a:t>
            </a:r>
          </a:p>
          <a:p>
            <a:r>
              <a:rPr lang="de-DE" dirty="0">
                <a:effectLst/>
              </a:rPr>
              <a:t>als Startpunkt zur Diskussion und Weiterentwicklung von </a:t>
            </a:r>
            <a:r>
              <a:rPr lang="de-DE" dirty="0">
                <a:effectLst/>
                <a:hlinkClick r:id="rId4" tooltip="Hypertext Markup Language"/>
              </a:rPr>
              <a:t>HTML</a:t>
            </a:r>
            <a:r>
              <a:rPr lang="de-DE" dirty="0">
                <a:effectLst/>
              </a:rPr>
              <a:t> verwendet werden soll. </a:t>
            </a:r>
          </a:p>
          <a:p>
            <a:r>
              <a:rPr lang="de-DE" dirty="0">
                <a:effectLst/>
              </a:rPr>
              <a:t>Seitdem arbeiten das </a:t>
            </a:r>
            <a:r>
              <a:rPr lang="de-DE" b="1" dirty="0">
                <a:effectLst/>
              </a:rPr>
              <a:t>W3C</a:t>
            </a:r>
            <a:r>
              <a:rPr lang="de-DE" dirty="0">
                <a:effectLst/>
              </a:rPr>
              <a:t> und die </a:t>
            </a:r>
            <a:r>
              <a:rPr lang="de-DE" b="1" dirty="0">
                <a:effectLst/>
              </a:rPr>
              <a:t>WHATWG</a:t>
            </a:r>
            <a:r>
              <a:rPr lang="de-DE" dirty="0">
                <a:effectLst/>
              </a:rPr>
              <a:t> </a:t>
            </a:r>
            <a:r>
              <a:rPr lang="de-DE" b="1" dirty="0">
                <a:effectLst/>
              </a:rPr>
              <a:t>gemeinsam</a:t>
            </a:r>
            <a:r>
              <a:rPr lang="de-DE" dirty="0">
                <a:effectLst/>
              </a:rPr>
              <a:t> an der </a:t>
            </a:r>
            <a:r>
              <a:rPr lang="de-DE" b="1" dirty="0">
                <a:effectLst/>
              </a:rPr>
              <a:t>HTML5-Spezifikation</a:t>
            </a:r>
            <a:endParaRPr lang="de-DE" b="1" dirty="0"/>
          </a:p>
          <a:p>
            <a:endParaRPr lang="de-DE" dirty="0">
              <a:effectLst/>
            </a:endParaRPr>
          </a:p>
          <a:p>
            <a:endParaRPr lang="de-DE" dirty="0">
              <a:effectLst/>
            </a:endParaRPr>
          </a:p>
          <a:p>
            <a:pPr rtl="0"/>
            <a:r>
              <a:rPr lang="de-DE" dirty="0">
                <a:effectLst/>
              </a:rPr>
              <a:t>Die </a:t>
            </a:r>
            <a:r>
              <a:rPr lang="de-DE" b="1" dirty="0">
                <a:effectLst/>
              </a:rPr>
              <a:t>Web Hypertext Application Technology Working Group</a:t>
            </a:r>
            <a:r>
              <a:rPr lang="de-DE" dirty="0">
                <a:effectLst/>
              </a:rPr>
              <a:t> (</a:t>
            </a:r>
            <a:r>
              <a:rPr lang="de-DE" b="1" dirty="0">
                <a:effectLst/>
              </a:rPr>
              <a:t>WHATWG</a:t>
            </a:r>
            <a:r>
              <a:rPr lang="de-DE" dirty="0">
                <a:effectLst/>
              </a:rPr>
              <a:t>) ist eine Arbeitsgruppe, deren Ziel darin besteht, durch Erweiterung von bereits bestehenden Technologien neue Technologien zu entwickeln, die es Autoren erleichtern soll, Internetanwendungen zu erstellen. Anders als das anbieterunabhängige </a:t>
            </a:r>
            <a:r>
              <a:rPr lang="de-DE" dirty="0">
                <a:effectLst/>
                <a:hlinkClick r:id="rId13" tooltip="World Wide Web Consortium"/>
              </a:rPr>
              <a:t>World Wide Web Consortium</a:t>
            </a:r>
            <a:r>
              <a:rPr lang="de-DE" dirty="0">
                <a:effectLst/>
              </a:rPr>
              <a:t> (W3C), das von </a:t>
            </a:r>
            <a:r>
              <a:rPr lang="de-DE" dirty="0">
                <a:effectLst/>
                <a:hlinkClick r:id="rId14" tooltip="Tim Berners-Lee"/>
              </a:rPr>
              <a:t>Tim Berners-Lee</a:t>
            </a:r>
            <a:r>
              <a:rPr lang="de-DE" dirty="0">
                <a:effectLst/>
              </a:rPr>
              <a:t> geführt wird, wird WHATWG von mehreren Organisationen betrieben, darunter die </a:t>
            </a:r>
            <a:r>
              <a:rPr lang="de-DE" dirty="0">
                <a:effectLst/>
                <a:hlinkClick r:id="rId15" tooltip="Mozilla Foundation"/>
              </a:rPr>
              <a:t>Mozilla Foundation</a:t>
            </a:r>
            <a:r>
              <a:rPr lang="de-DE" dirty="0">
                <a:effectLst/>
              </a:rPr>
              <a:t>, </a:t>
            </a:r>
            <a:r>
              <a:rPr lang="de-DE" dirty="0">
                <a:effectLst/>
                <a:hlinkClick r:id="rId16" tooltip="Opera Software"/>
              </a:rPr>
              <a:t>Opera Software</a:t>
            </a:r>
            <a:r>
              <a:rPr lang="de-DE" dirty="0">
                <a:effectLst/>
              </a:rPr>
              <a:t> und </a:t>
            </a:r>
            <a:r>
              <a:rPr lang="de-DE" dirty="0">
                <a:effectLst/>
                <a:hlinkClick r:id="rId17" tooltip="Apple"/>
              </a:rPr>
              <a:t>Apple</a:t>
            </a:r>
            <a:r>
              <a:rPr lang="de-DE" dirty="0">
                <a:effectLst/>
              </a:rPr>
              <a:t>. Derzeitiger Chef ist </a:t>
            </a:r>
            <a:r>
              <a:rPr lang="de-DE" dirty="0">
                <a:effectLst/>
                <a:hlinkClick r:id="rId18" tooltip="Ian Hickson (Seite nicht vorhanden)"/>
              </a:rPr>
              <a:t>Ian Hickson</a:t>
            </a:r>
            <a:r>
              <a:rPr lang="de-DE" dirty="0">
                <a:effectLst/>
              </a:rPr>
              <a:t>.</a:t>
            </a:r>
          </a:p>
          <a:p>
            <a:pPr rtl="0"/>
            <a:r>
              <a:rPr lang="de-DE" dirty="0">
                <a:effectLst/>
              </a:rPr>
              <a:t>Die Gründung der WHATWG erfolgte als Reaktion auf die schleppende Entwicklung von Web-Standards durch das W3C. Die WHATWG-</a:t>
            </a:r>
            <a:r>
              <a:rPr lang="de-DE" dirty="0">
                <a:effectLst/>
                <a:hlinkClick r:id="rId19" tooltip="Mailingliste"/>
              </a:rPr>
              <a:t>Mailingliste</a:t>
            </a:r>
            <a:r>
              <a:rPr lang="de-DE" dirty="0">
                <a:effectLst/>
              </a:rPr>
              <a:t> wurde am 4. Juni 2004 angekündigt.</a:t>
            </a:r>
            <a:r>
              <a:rPr lang="de-DE" baseline="30000" dirty="0">
                <a:effectLst/>
                <a:hlinkClick r:id="rId20"/>
              </a:rPr>
              <a:t>[1]</a:t>
            </a:r>
            <a:r>
              <a:rPr lang="de-DE" dirty="0">
                <a:effectLst/>
              </a:rPr>
              <a:t> Opera/Mozilla hatten zwei Tage zuvor beim W3C-Workshop</a:t>
            </a:r>
            <a:r>
              <a:rPr lang="de-DE" baseline="30000" dirty="0">
                <a:effectLst/>
                <a:hlinkClick r:id="rId21"/>
              </a:rPr>
              <a:t>[2]</a:t>
            </a:r>
            <a:r>
              <a:rPr lang="de-DE" dirty="0">
                <a:effectLst/>
              </a:rPr>
              <a:t> vergeblich versucht, ein gemeinschaftliches Grundsatzpapier</a:t>
            </a:r>
            <a:r>
              <a:rPr lang="de-DE" baseline="30000" dirty="0">
                <a:effectLst/>
                <a:hlinkClick r:id="rId22"/>
              </a:rPr>
              <a:t>[3]</a:t>
            </a:r>
            <a:r>
              <a:rPr lang="de-DE" dirty="0">
                <a:effectLst/>
              </a:rPr>
              <a:t> zu beschließen, wurden aber durch die Mitglieder des W3C überstimmt. Die Teilnahme an der Mailingliste steht jedermann offen, und es nehmen auch Mitglieder des W3C daran teil. Die WHATWG setzt jedoch das W3C nicht außer Kraft, da die vorgeschlagenen Standards, die von der WHATWG geschaffen werden, beim W3C zur Zustimmung oder Nachbesserung eingereicht werden. Zukünftig plant die WHATWG, noch enger mit dem W3C zusammenzuarbeiten.</a:t>
            </a:r>
          </a:p>
          <a:p>
            <a:endParaRPr lang="de-DE" dirty="0"/>
          </a:p>
          <a:p>
            <a:pPr rtl="0"/>
            <a:r>
              <a:rPr lang="de-DE" b="1" dirty="0">
                <a:effectLst/>
              </a:rPr>
              <a:t>Verschiedene Arbeitsmodelle von W3C und WHATWG</a:t>
            </a:r>
            <a:br>
              <a:rPr lang="de-DE" b="1" dirty="0">
                <a:effectLst/>
              </a:rPr>
            </a:br>
            <a:r>
              <a:rPr lang="de-DE" dirty="0">
                <a:effectLst/>
              </a:rPr>
              <a:t>Die </a:t>
            </a:r>
            <a:r>
              <a:rPr lang="de-DE" b="1" dirty="0">
                <a:effectLst/>
              </a:rPr>
              <a:t>WHATWG</a:t>
            </a:r>
            <a:r>
              <a:rPr lang="de-DE" dirty="0">
                <a:effectLst/>
              </a:rPr>
              <a:t> verfolgt ein </a:t>
            </a:r>
            <a:r>
              <a:rPr lang="de-DE" b="1" dirty="0">
                <a:effectLst/>
              </a:rPr>
              <a:t>versionsloses Modell </a:t>
            </a:r>
            <a:r>
              <a:rPr lang="de-DE" dirty="0">
                <a:effectLst/>
              </a:rPr>
              <a:t>der Entwicklung. Sie arbeitet an einem sogenannten </a:t>
            </a:r>
            <a:r>
              <a:rPr lang="de-DE" b="1" i="1" dirty="0">
                <a:effectLst/>
              </a:rPr>
              <a:t>Living Standard</a:t>
            </a:r>
            <a:r>
              <a:rPr lang="de-DE" dirty="0">
                <a:effectLst/>
              </a:rPr>
              <a:t>, also einer Spezifikation, die einer ständigen Korrektur und Erweiterung unterliegt.</a:t>
            </a:r>
            <a:endParaRPr lang="de-DE" baseline="30000" dirty="0">
              <a:effectLst/>
            </a:endParaRPr>
          </a:p>
          <a:p>
            <a:pPr rtl="0"/>
            <a:r>
              <a:rPr lang="de-DE" dirty="0">
                <a:effectLst/>
              </a:rPr>
              <a:t>Daher verzichtet die WHATWG auf die Versionsangabe „5“ und spricht nur noch vom „HTML-Standard“</a:t>
            </a:r>
            <a:br>
              <a:rPr lang="de-DE" dirty="0">
                <a:effectLst/>
              </a:rPr>
            </a:br>
            <a:r>
              <a:rPr lang="de-DE" dirty="0">
                <a:effectLst/>
              </a:rPr>
              <a:t>Ziel der HTML-Arbeitsgruppe des </a:t>
            </a:r>
            <a:r>
              <a:rPr lang="de-DE" b="1" dirty="0">
                <a:effectLst/>
              </a:rPr>
              <a:t>W3C</a:t>
            </a:r>
            <a:r>
              <a:rPr lang="de-DE" dirty="0">
                <a:effectLst/>
              </a:rPr>
              <a:t> ist es dagegen, eine </a:t>
            </a:r>
            <a:r>
              <a:rPr lang="de-DE" b="1" dirty="0">
                <a:effectLst/>
              </a:rPr>
              <a:t>stabile Momentaufnahme </a:t>
            </a:r>
            <a:r>
              <a:rPr lang="de-DE" dirty="0">
                <a:effectLst/>
              </a:rPr>
              <a:t>dieser Spezifikation unter dem Namen HTML5 zu publizieren. </a:t>
            </a:r>
          </a:p>
          <a:p>
            <a:pPr rtl="0"/>
            <a:r>
              <a:rPr lang="de-DE" dirty="0">
                <a:effectLst/>
              </a:rPr>
              <a:t>Dazu wird ein vordefiniertes Prozedere durchlaufen, bis die Spezifikation schließlich zu einer W3C-Empfehlung </a:t>
            </a:r>
            <a:r>
              <a:rPr lang="de-DE" i="1" dirty="0">
                <a:effectLst/>
              </a:rPr>
              <a:t>(Recommendation)</a:t>
            </a:r>
            <a:r>
              <a:rPr lang="de-DE" dirty="0">
                <a:effectLst/>
              </a:rPr>
              <a:t> heranreift.</a:t>
            </a:r>
          </a:p>
          <a:p>
            <a:endParaRPr lang="de-DE" dirty="0"/>
          </a:p>
          <a:p>
            <a:pPr rtl="0"/>
            <a:r>
              <a:rPr lang="de-DE" b="1" dirty="0">
                <a:effectLst/>
              </a:rPr>
              <a:t>Verhältnis der Spezifikationen des W3C und der WHATWG</a:t>
            </a:r>
          </a:p>
          <a:p>
            <a:pPr rtl="0"/>
            <a:r>
              <a:rPr lang="de-DE" dirty="0">
                <a:effectLst/>
              </a:rPr>
              <a:t>Der Verfasser (engl. </a:t>
            </a:r>
            <a:r>
              <a:rPr lang="de-DE" i="1" dirty="0">
                <a:effectLst/>
              </a:rPr>
              <a:t>editor</a:t>
            </a:r>
            <a:r>
              <a:rPr lang="de-DE" dirty="0">
                <a:effectLst/>
              </a:rPr>
              <a:t>) der Spezifikation ist </a:t>
            </a:r>
            <a:r>
              <a:rPr lang="de-DE" dirty="0">
                <a:effectLst/>
                <a:hlinkClick r:id="rId18" tooltip="Ian Hickson (Seite nicht vorhanden)"/>
              </a:rPr>
              <a:t>Ian Hickson</a:t>
            </a:r>
            <a:r>
              <a:rPr lang="de-DE" dirty="0">
                <a:effectLst/>
              </a:rPr>
              <a:t>,</a:t>
            </a:r>
            <a:r>
              <a:rPr lang="de-DE" baseline="30000" dirty="0">
                <a:effectLst/>
                <a:hlinkClick r:id="rId23"/>
              </a:rPr>
              <a:t>[13]</a:t>
            </a:r>
            <a:r>
              <a:rPr lang="de-DE" dirty="0">
                <a:effectLst/>
              </a:rPr>
              <a:t> Gründer der WHATWG und Angestellter von </a:t>
            </a:r>
            <a:r>
              <a:rPr lang="de-DE" dirty="0">
                <a:effectLst/>
                <a:hlinkClick r:id="rId24" tooltip="Google"/>
              </a:rPr>
              <a:t>Google</a:t>
            </a:r>
            <a:r>
              <a:rPr lang="de-DE" dirty="0">
                <a:effectLst/>
              </a:rPr>
              <a:t>.</a:t>
            </a:r>
            <a:r>
              <a:rPr lang="de-DE" baseline="30000" dirty="0">
                <a:effectLst/>
                <a:hlinkClick r:id="rId25"/>
              </a:rPr>
              <a:t>[14]</a:t>
            </a:r>
            <a:r>
              <a:rPr lang="de-DE" dirty="0">
                <a:effectLst/>
              </a:rPr>
              <a:t> </a:t>
            </a:r>
          </a:p>
          <a:p>
            <a:pPr rtl="0"/>
            <a:r>
              <a:rPr lang="de-DE" dirty="0">
                <a:effectLst/>
              </a:rPr>
              <a:t>Aus dem von ihm bearbeiteten Rohtext werden verschiedene Spezifikationen generiert, sowohl die auf Seiten der WHATWG als auch die W3C-Pendants.</a:t>
            </a:r>
          </a:p>
          <a:p>
            <a:pPr rtl="0"/>
            <a:r>
              <a:rPr lang="de-DE" dirty="0">
                <a:effectLst/>
              </a:rPr>
              <a:t>Die WHATWG-HTML-Spezifikation integriert mehrere verwandte Teilspezifikationen, welche seitens des W3C in einzelne Dokumente aufgeteilt werden.</a:t>
            </a:r>
            <a:r>
              <a:rPr lang="de-DE" baseline="30000" dirty="0">
                <a:effectLst/>
                <a:hlinkClick r:id="rId26"/>
              </a:rPr>
              <a:t>[15]</a:t>
            </a:r>
            <a:r>
              <a:rPr lang="de-DE" dirty="0">
                <a:effectLst/>
              </a:rPr>
              <a:t> </a:t>
            </a:r>
          </a:p>
          <a:p>
            <a:pPr rtl="0"/>
            <a:r>
              <a:rPr lang="de-DE" dirty="0">
                <a:effectLst/>
              </a:rPr>
              <a:t>Sie können damit unabhängig von der HTML5-Hauptspezifikation den W3C-Entwicklungsprozess durchlaufen. </a:t>
            </a:r>
          </a:p>
          <a:p>
            <a:pPr rtl="0"/>
            <a:r>
              <a:rPr lang="de-DE" dirty="0">
                <a:effectLst/>
              </a:rPr>
              <a:t>Diese separaten Standards sind </a:t>
            </a:r>
            <a:r>
              <a:rPr lang="de-DE" dirty="0">
                <a:effectLst/>
                <a:hlinkClick r:id="rId27"/>
              </a:rPr>
              <a:t>Microdata</a:t>
            </a:r>
            <a:r>
              <a:rPr lang="de-DE" dirty="0">
                <a:effectLst/>
              </a:rPr>
              <a:t>-Metadaten, der 2D-Zeichenkontext des </a:t>
            </a:r>
            <a:r>
              <a:rPr lang="de-DE" dirty="0">
                <a:effectLst/>
                <a:hlinkClick r:id="rId28" tooltip="Canvas (HTML-Element)"/>
              </a:rPr>
              <a:t>Canvas-Elementes</a:t>
            </a:r>
            <a:r>
              <a:rPr lang="de-DE" dirty="0">
                <a:effectLst/>
              </a:rPr>
              <a:t> sowie dokumentübergreifende Nachrichten (HTML5 Web Messaging).</a:t>
            </a:r>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148</a:t>
            </a:fld>
            <a:endParaRPr lang="de-DE" dirty="0"/>
          </a:p>
        </p:txBody>
      </p:sp>
    </p:spTree>
    <p:extLst>
      <p:ext uri="{BB962C8B-B14F-4D97-AF65-F5344CB8AC3E}">
        <p14:creationId xmlns:p14="http://schemas.microsoft.com/office/powerpoint/2010/main" val="178506407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zurück zur Agenda HTML tags &amp; </a:t>
            </a:r>
            <a:r>
              <a:rPr lang="de-DE" dirty="0" err="1"/>
              <a:t>attributes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149</a:t>
            </a:fld>
            <a:endParaRPr lang="de-DE" dirty="0"/>
          </a:p>
        </p:txBody>
      </p:sp>
    </p:spTree>
    <p:extLst>
      <p:ext uri="{BB962C8B-B14F-4D97-AF65-F5344CB8AC3E}">
        <p14:creationId xmlns:p14="http://schemas.microsoft.com/office/powerpoint/2010/main" val="1871343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atin typeface="+mn-lt"/>
              </a:defRPr>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23449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60611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r>
              <a:rPr lang="de-DE"/>
              <a:t>© ppedv AG</a:t>
            </a:r>
            <a:endParaRPr lang="de-DE" dirty="0"/>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tIns="360000" anchor="ctr" anchorCtr="0"/>
          <a:lstStyle>
            <a:lvl1pPr>
              <a:defRPr>
                <a:latin typeface="+mn-lt"/>
              </a:defRPr>
            </a:lvl1pPr>
          </a:lstStyle>
          <a:p>
            <a:r>
              <a:rPr lang="de-DE" dirty="0"/>
              <a:t>Titelmasterformat durch Klicken bearbeiten</a:t>
            </a:r>
          </a:p>
        </p:txBody>
      </p:sp>
      <p:sp>
        <p:nvSpPr>
          <p:cNvPr id="3" name="Inhaltsplatzhalter 2"/>
          <p:cNvSpPr>
            <a:spLocks noGrp="1"/>
          </p:cNvSpPr>
          <p:nvPr>
            <p:ph idx="1"/>
          </p:nvPr>
        </p:nvSpPr>
        <p:spPr/>
        <p:txBody>
          <a:bodyPr numCol="1"/>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n-lt"/>
              </a:defRPr>
            </a:lvl1pPr>
          </a:lstStyle>
          <a:p>
            <a:r>
              <a:rPr lang="de-DE" dirty="0"/>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53596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45540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91659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 ppedv AG</a:t>
            </a:r>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slide" Target="slide68.xml"/><Relationship Id="rId3" Type="http://schemas.openxmlformats.org/officeDocument/2006/relationships/image" Target="../media/image3.png"/><Relationship Id="rId21" Type="http://schemas.openxmlformats.org/officeDocument/2006/relationships/slide" Target="slide8.xml"/><Relationship Id="rId34" Type="http://schemas.openxmlformats.org/officeDocument/2006/relationships/slide" Target="slide142.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slide" Target="slide59.xml"/><Relationship Id="rId33" Type="http://schemas.openxmlformats.org/officeDocument/2006/relationships/slide" Target="slide136.xml"/><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slide" Target="slide2.xml"/><Relationship Id="rId29" Type="http://schemas.openxmlformats.org/officeDocument/2006/relationships/slide" Target="slide8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slide" Target="slide43.xml"/><Relationship Id="rId32" Type="http://schemas.openxmlformats.org/officeDocument/2006/relationships/slide" Target="slide105.xml"/><Relationship Id="rId37" Type="http://schemas.openxmlformats.org/officeDocument/2006/relationships/slide" Target="slide151.xml"/><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slide" Target="slide34.xml"/><Relationship Id="rId28" Type="http://schemas.openxmlformats.org/officeDocument/2006/relationships/slide" Target="slide74.xml"/><Relationship Id="rId36" Type="http://schemas.openxmlformats.org/officeDocument/2006/relationships/slide" Target="slide146.xml"/><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slide" Target="slide95.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slide" Target="slide28.xml"/><Relationship Id="rId27" Type="http://schemas.openxmlformats.org/officeDocument/2006/relationships/slide" Target="slide70.xml"/><Relationship Id="rId30" Type="http://schemas.openxmlformats.org/officeDocument/2006/relationships/slide" Target="slide90.xml"/><Relationship Id="rId35" Type="http://schemas.openxmlformats.org/officeDocument/2006/relationships/slide" Target="slide1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56.svg"/><Relationship Id="rId4" Type="http://schemas.openxmlformats.org/officeDocument/2006/relationships/image" Target="../media/image55.png"/></Relationships>
</file>

<file path=ppt/slides/_rels/slide141.xml.rels><?xml version="1.0" encoding="UTF-8" standalone="yes"?>
<Relationships xmlns="http://schemas.openxmlformats.org/package/2006/relationships"><Relationship Id="rId3" Type="http://schemas.openxmlformats.org/officeDocument/2006/relationships/hyperlink" Target="https://www.janvas.com/"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hyperlink" Target="https://fontawesome.com/"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hyperlink" Target="https://www.toptal.com/designers/htmlarrows/"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notesSlide" Target="../notesSlides/notesSlide95.xml"/><Relationship Id="rId1" Type="http://schemas.openxmlformats.org/officeDocument/2006/relationships/slideLayout" Target="../slideLayouts/slideLayout2.xml"/><Relationship Id="rId5" Type="http://schemas.openxmlformats.org/officeDocument/2006/relationships/hyperlink" Target="http://csszengarden.com/" TargetMode="External"/><Relationship Id="rId4" Type="http://schemas.openxmlformats.org/officeDocument/2006/relationships/hyperlink" Target="http://html5test.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ode.google.com/p/html5shi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html.spec.whatwg.org/multipage/" TargetMode="External"/><Relationship Id="rId4" Type="http://schemas.openxmlformats.org/officeDocument/2006/relationships/hyperlink" Target="http://validator.w3.org/"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gsnedders.html5.org/outliner/"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code.google.com/p/h5o/"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codepen.io/heypablete/pen/qdIs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hyperlink" Target="https://placekitten.com/" TargetMode="External"/><Relationship Id="rId2" Type="http://schemas.openxmlformats.org/officeDocument/2006/relationships/hyperlink" Target="https://picsum.photos/"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9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jpeg"/><Relationship Id="rId7" Type="http://schemas.openxmlformats.org/officeDocument/2006/relationships/image" Target="../media/image42.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sv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Zusammenfassungszoom 4">
                <a:extLst>
                  <a:ext uri="{FF2B5EF4-FFF2-40B4-BE49-F238E27FC236}">
                    <a16:creationId xmlns:a16="http://schemas.microsoft.com/office/drawing/2014/main" id="{765A5B6F-2A21-4CA4-A60D-4DF388727199}"/>
                  </a:ext>
                </a:extLst>
              </p:cNvPr>
              <p:cNvGraphicFramePr>
                <a:graphicFrameLocks noChangeAspect="1"/>
              </p:cNvGraphicFramePr>
              <p:nvPr>
                <p:extLst>
                  <p:ext uri="{D42A27DB-BD31-4B8C-83A1-F6EECF244321}">
                    <p14:modId xmlns:p14="http://schemas.microsoft.com/office/powerpoint/2010/main" val="1389301416"/>
                  </p:ext>
                </p:extLst>
              </p:nvPr>
            </p:nvGraphicFramePr>
            <p:xfrm>
              <a:off x="0" y="457200"/>
              <a:ext cx="12192000" cy="6400800"/>
            </p:xfrm>
            <a:graphic>
              <a:graphicData uri="http://schemas.microsoft.com/office/powerpoint/2016/summaryzoom">
                <psuz:summaryZm>
                  <psuz:summaryZmObj sectionId="{D96EE42D-EF73-4537-9946-9435C170ACBF}">
                    <psuz:zmPr id="{8F6760B3-C517-456E-87D4-53F26B6AB20F}" transitionDur="1000">
                      <p166:blipFill xmlns:p166="http://schemas.microsoft.com/office/powerpoint/2016/6/main">
                        <a:blip r:embed="rId2"/>
                        <a:stretch>
                          <a:fillRect/>
                        </a:stretch>
                      </p166:blipFill>
                      <p166:spPr xmlns:p166="http://schemas.microsoft.com/office/powerpoint/2016/6/main">
                        <a:xfrm>
                          <a:off x="445008" y="608076"/>
                          <a:ext cx="2194560" cy="1234440"/>
                        </a:xfrm>
                        <a:prstGeom prst="rect">
                          <a:avLst/>
                        </a:prstGeom>
                        <a:ln w="3175">
                          <a:solidFill>
                            <a:prstClr val="ltGray"/>
                          </a:solidFill>
                        </a:ln>
                      </p166:spPr>
                    </psuz:zmPr>
                  </psuz:summaryZmObj>
                  <psuz:summaryZmObj sectionId="{925B36A5-0C51-42CE-9CCC-BEEBD135C9E3}">
                    <psuz:zmPr id="{68CE6E6A-77A9-471B-9961-D9B683A8305E}" transitionDur="1000">
                      <p166:blipFill xmlns:p166="http://schemas.microsoft.com/office/powerpoint/2016/6/main">
                        <a:blip r:embed="rId3"/>
                        <a:stretch>
                          <a:fillRect/>
                        </a:stretch>
                      </p166:blipFill>
                      <p166:spPr xmlns:p166="http://schemas.microsoft.com/office/powerpoint/2016/6/main">
                        <a:xfrm>
                          <a:off x="2721864" y="608076"/>
                          <a:ext cx="2194560" cy="1234440"/>
                        </a:xfrm>
                        <a:prstGeom prst="rect">
                          <a:avLst/>
                        </a:prstGeom>
                        <a:ln w="3175">
                          <a:solidFill>
                            <a:prstClr val="ltGray"/>
                          </a:solidFill>
                        </a:ln>
                      </p166:spPr>
                    </psuz:zmPr>
                  </psuz:summaryZmObj>
                  <psuz:summaryZmObj sectionId="{36A8E426-A94F-4DC8-A06A-586EB9DDBF59}">
                    <psuz:zmPr id="{B38EFE7A-DFDD-47EC-8ED7-74DCD447215F}" transitionDur="1000">
                      <p166:blipFill xmlns:p166="http://schemas.microsoft.com/office/powerpoint/2016/6/main">
                        <a:blip r:embed="rId4"/>
                        <a:stretch>
                          <a:fillRect/>
                        </a:stretch>
                      </p166:blipFill>
                      <p166:spPr xmlns:p166="http://schemas.microsoft.com/office/powerpoint/2016/6/main">
                        <a:xfrm>
                          <a:off x="4998720" y="608076"/>
                          <a:ext cx="2194560" cy="1234440"/>
                        </a:xfrm>
                        <a:prstGeom prst="rect">
                          <a:avLst/>
                        </a:prstGeom>
                        <a:ln w="3175">
                          <a:solidFill>
                            <a:prstClr val="ltGray"/>
                          </a:solidFill>
                        </a:ln>
                      </p166:spPr>
                    </psuz:zmPr>
                  </psuz:summaryZmObj>
                  <psuz:summaryZmObj sectionId="{8558FFA7-9E73-4623-9BFE-0BBF56242DC5}">
                    <psuz:zmPr id="{AE6EB5F6-BF9E-4E95-B0B5-42464B620B23}" transitionDur="1000">
                      <p166:blipFill xmlns:p166="http://schemas.microsoft.com/office/powerpoint/2016/6/main">
                        <a:blip r:embed="rId5"/>
                        <a:stretch>
                          <a:fillRect/>
                        </a:stretch>
                      </p166:blipFill>
                      <p166:spPr xmlns:p166="http://schemas.microsoft.com/office/powerpoint/2016/6/main">
                        <a:xfrm>
                          <a:off x="7275576" y="608076"/>
                          <a:ext cx="2194560" cy="1234440"/>
                        </a:xfrm>
                        <a:prstGeom prst="rect">
                          <a:avLst/>
                        </a:prstGeom>
                        <a:ln w="3175">
                          <a:solidFill>
                            <a:prstClr val="ltGray"/>
                          </a:solidFill>
                        </a:ln>
                      </p166:spPr>
                    </psuz:zmPr>
                  </psuz:summaryZmObj>
                  <psuz:summaryZmObj sectionId="{1CFCE79F-C985-40FD-B88F-56CF589A3070}">
                    <psuz:zmPr id="{6B6B78C3-FAB1-46FF-82E7-5770C7E0BE1D}" transitionDur="1000">
                      <p166:blipFill xmlns:p166="http://schemas.microsoft.com/office/powerpoint/2016/6/main">
                        <a:blip r:embed="rId6"/>
                        <a:stretch>
                          <a:fillRect/>
                        </a:stretch>
                      </p166:blipFill>
                      <p166:spPr xmlns:p166="http://schemas.microsoft.com/office/powerpoint/2016/6/main">
                        <a:xfrm>
                          <a:off x="9552432" y="608076"/>
                          <a:ext cx="2194560" cy="1234440"/>
                        </a:xfrm>
                        <a:prstGeom prst="rect">
                          <a:avLst/>
                        </a:prstGeom>
                        <a:ln w="3175">
                          <a:solidFill>
                            <a:prstClr val="ltGray"/>
                          </a:solidFill>
                        </a:ln>
                      </p166:spPr>
                    </psuz:zmPr>
                  </psuz:summaryZmObj>
                  <psuz:summaryZmObj sectionId="{9730A9C0-684B-489F-AC12-8FE13E948D33}">
                    <psuz:zmPr id="{C4F93B15-4F9A-4161-9276-FB6E9853D401}" transitionDur="1000">
                      <p166:blipFill xmlns:p166="http://schemas.microsoft.com/office/powerpoint/2016/6/main">
                        <a:blip r:embed="rId7"/>
                        <a:stretch>
                          <a:fillRect/>
                        </a:stretch>
                      </p166:blipFill>
                      <p166:spPr xmlns:p166="http://schemas.microsoft.com/office/powerpoint/2016/6/main">
                        <a:xfrm>
                          <a:off x="445008" y="1924812"/>
                          <a:ext cx="2194560" cy="1234440"/>
                        </a:xfrm>
                        <a:prstGeom prst="rect">
                          <a:avLst/>
                        </a:prstGeom>
                        <a:ln w="3175">
                          <a:solidFill>
                            <a:prstClr val="ltGray"/>
                          </a:solidFill>
                        </a:ln>
                      </p166:spPr>
                    </psuz:zmPr>
                  </psuz:summaryZmObj>
                  <psuz:summaryZmObj sectionId="{5C78B9F6-2880-4007-B679-C4EB786B8737}">
                    <psuz:zmPr id="{2FCFD2B3-5174-41D3-9134-C02CF5E02847}" transitionDur="1000">
                      <p166:blipFill xmlns:p166="http://schemas.microsoft.com/office/powerpoint/2016/6/main">
                        <a:blip r:embed="rId8"/>
                        <a:stretch>
                          <a:fillRect/>
                        </a:stretch>
                      </p166:blipFill>
                      <p166:spPr xmlns:p166="http://schemas.microsoft.com/office/powerpoint/2016/6/main">
                        <a:xfrm>
                          <a:off x="2721864" y="1924812"/>
                          <a:ext cx="2194560" cy="1234440"/>
                        </a:xfrm>
                        <a:prstGeom prst="rect">
                          <a:avLst/>
                        </a:prstGeom>
                        <a:ln w="3175">
                          <a:solidFill>
                            <a:prstClr val="ltGray"/>
                          </a:solidFill>
                        </a:ln>
                      </p166:spPr>
                    </psuz:zmPr>
                  </psuz:summaryZmObj>
                  <psuz:summaryZmObj sectionId="{ACCA9F8F-4D09-4C21-A1F7-CE651DC6CE9C}">
                    <psuz:zmPr id="{01500223-8129-4D34-86E8-E6D5BA45B181}" transitionDur="1000">
                      <p166:blipFill xmlns:p166="http://schemas.microsoft.com/office/powerpoint/2016/6/main">
                        <a:blip r:embed="rId9"/>
                        <a:stretch>
                          <a:fillRect/>
                        </a:stretch>
                      </p166:blipFill>
                      <p166:spPr xmlns:p166="http://schemas.microsoft.com/office/powerpoint/2016/6/main">
                        <a:xfrm>
                          <a:off x="4998720" y="1924812"/>
                          <a:ext cx="2194560" cy="1234440"/>
                        </a:xfrm>
                        <a:prstGeom prst="rect">
                          <a:avLst/>
                        </a:prstGeom>
                        <a:ln w="3175">
                          <a:solidFill>
                            <a:prstClr val="ltGray"/>
                          </a:solidFill>
                        </a:ln>
                      </p166:spPr>
                    </psuz:zmPr>
                  </psuz:summaryZmObj>
                  <psuz:summaryZmObj sectionId="{9389131A-744C-4757-A8C1-59A1E1C5DB09}">
                    <psuz:zmPr id="{1417AD1A-E239-4932-935C-EED3992275E2}" transitionDur="1000">
                      <p166:blipFill xmlns:p166="http://schemas.microsoft.com/office/powerpoint/2016/6/main">
                        <a:blip r:embed="rId10"/>
                        <a:stretch>
                          <a:fillRect/>
                        </a:stretch>
                      </p166:blipFill>
                      <p166:spPr xmlns:p166="http://schemas.microsoft.com/office/powerpoint/2016/6/main">
                        <a:xfrm>
                          <a:off x="7275576" y="1924812"/>
                          <a:ext cx="2194560" cy="1234440"/>
                        </a:xfrm>
                        <a:prstGeom prst="rect">
                          <a:avLst/>
                        </a:prstGeom>
                        <a:ln w="3175">
                          <a:solidFill>
                            <a:prstClr val="ltGray"/>
                          </a:solidFill>
                        </a:ln>
                      </p166:spPr>
                    </psuz:zmPr>
                  </psuz:summaryZmObj>
                  <psuz:summaryZmObj sectionId="{74ABD7E2-36B9-4750-9472-0AEDCA6217E7}">
                    <psuz:zmPr id="{57E12521-E17B-46AB-887A-9123DB1A93EF}" transitionDur="1000">
                      <p166:blipFill xmlns:p166="http://schemas.microsoft.com/office/powerpoint/2016/6/main">
                        <a:blip r:embed="rId11"/>
                        <a:stretch>
                          <a:fillRect/>
                        </a:stretch>
                      </p166:blipFill>
                      <p166:spPr xmlns:p166="http://schemas.microsoft.com/office/powerpoint/2016/6/main">
                        <a:xfrm>
                          <a:off x="9552432" y="1924812"/>
                          <a:ext cx="2194560" cy="1234440"/>
                        </a:xfrm>
                        <a:prstGeom prst="rect">
                          <a:avLst/>
                        </a:prstGeom>
                        <a:ln w="3175">
                          <a:solidFill>
                            <a:prstClr val="ltGray"/>
                          </a:solidFill>
                        </a:ln>
                      </p166:spPr>
                    </psuz:zmPr>
                  </psuz:summaryZmObj>
                  <psuz:summaryZmObj sectionId="{5F601C56-AEFB-4835-8606-ECFAFE3F28E7}">
                    <psuz:zmPr id="{7B175C82-C086-4056-B585-1400085E0571}" transitionDur="1000">
                      <p166:blipFill xmlns:p166="http://schemas.microsoft.com/office/powerpoint/2016/6/main">
                        <a:blip r:embed="rId12"/>
                        <a:stretch>
                          <a:fillRect/>
                        </a:stretch>
                      </p166:blipFill>
                      <p166:spPr xmlns:p166="http://schemas.microsoft.com/office/powerpoint/2016/6/main">
                        <a:xfrm>
                          <a:off x="445008" y="3241548"/>
                          <a:ext cx="2194560" cy="1234440"/>
                        </a:xfrm>
                        <a:prstGeom prst="rect">
                          <a:avLst/>
                        </a:prstGeom>
                        <a:ln w="3175">
                          <a:solidFill>
                            <a:prstClr val="ltGray"/>
                          </a:solidFill>
                        </a:ln>
                      </p166:spPr>
                    </psuz:zmPr>
                  </psuz:summaryZmObj>
                  <psuz:summaryZmObj sectionId="{782FA0E6-7434-48FB-BD68-A3CA3F6DCE8F}">
                    <psuz:zmPr id="{7FE4341A-E970-4CCA-A107-0968F5B198AD}" transitionDur="1000">
                      <p166:blipFill xmlns:p166="http://schemas.microsoft.com/office/powerpoint/2016/6/main">
                        <a:blip r:embed="rId13"/>
                        <a:stretch>
                          <a:fillRect/>
                        </a:stretch>
                      </p166:blipFill>
                      <p166:spPr xmlns:p166="http://schemas.microsoft.com/office/powerpoint/2016/6/main">
                        <a:xfrm>
                          <a:off x="2721864" y="3241548"/>
                          <a:ext cx="2194560" cy="1234440"/>
                        </a:xfrm>
                        <a:prstGeom prst="rect">
                          <a:avLst/>
                        </a:prstGeom>
                        <a:ln w="3175">
                          <a:solidFill>
                            <a:prstClr val="ltGray"/>
                          </a:solidFill>
                        </a:ln>
                      </p166:spPr>
                    </psuz:zmPr>
                  </psuz:summaryZmObj>
                  <psuz:summaryZmObj sectionId="{B5DBA4B6-9F65-4A91-9FB4-2327BD3B0659}">
                    <psuz:zmPr id="{C81BF91F-82FE-47BD-B01D-C8D27B58DAEE}" transitionDur="1000">
                      <p166:blipFill xmlns:p166="http://schemas.microsoft.com/office/powerpoint/2016/6/main">
                        <a:blip r:embed="rId14"/>
                        <a:stretch>
                          <a:fillRect/>
                        </a:stretch>
                      </p166:blipFill>
                      <p166:spPr xmlns:p166="http://schemas.microsoft.com/office/powerpoint/2016/6/main">
                        <a:xfrm>
                          <a:off x="4998720" y="3241548"/>
                          <a:ext cx="2194560" cy="1234440"/>
                        </a:xfrm>
                        <a:prstGeom prst="rect">
                          <a:avLst/>
                        </a:prstGeom>
                        <a:ln w="3175">
                          <a:solidFill>
                            <a:prstClr val="ltGray"/>
                          </a:solidFill>
                        </a:ln>
                      </p166:spPr>
                    </psuz:zmPr>
                  </psuz:summaryZmObj>
                  <psuz:summaryZmObj sectionId="{C6D99BB9-F523-4D4F-AE69-7C094E27DBEA}">
                    <psuz:zmPr id="{C7D32CEF-46CE-471B-AEC8-BBBC4DB44C34}" transitionDur="1000">
                      <p166:blipFill xmlns:p166="http://schemas.microsoft.com/office/powerpoint/2016/6/main">
                        <a:blip r:embed="rId15"/>
                        <a:stretch>
                          <a:fillRect/>
                        </a:stretch>
                      </p166:blipFill>
                      <p166:spPr xmlns:p166="http://schemas.microsoft.com/office/powerpoint/2016/6/main">
                        <a:xfrm>
                          <a:off x="7275576" y="3241548"/>
                          <a:ext cx="2194560" cy="1234440"/>
                        </a:xfrm>
                        <a:prstGeom prst="rect">
                          <a:avLst/>
                        </a:prstGeom>
                        <a:ln w="3175">
                          <a:solidFill>
                            <a:prstClr val="ltGray"/>
                          </a:solidFill>
                        </a:ln>
                      </p166:spPr>
                    </psuz:zmPr>
                  </psuz:summaryZmObj>
                  <psuz:summaryZmObj sectionId="{827D4DF2-2282-4845-88A3-12C441E61148}">
                    <psuz:zmPr id="{E4EBA0DE-A615-4435-B7F7-065E061737FF}" transitionDur="1000">
                      <p166:blipFill xmlns:p166="http://schemas.microsoft.com/office/powerpoint/2016/6/main">
                        <a:blip r:embed="rId16"/>
                        <a:stretch>
                          <a:fillRect/>
                        </a:stretch>
                      </p166:blipFill>
                      <p166:spPr xmlns:p166="http://schemas.microsoft.com/office/powerpoint/2016/6/main">
                        <a:xfrm>
                          <a:off x="9552432" y="3241548"/>
                          <a:ext cx="2194560" cy="1234440"/>
                        </a:xfrm>
                        <a:prstGeom prst="rect">
                          <a:avLst/>
                        </a:prstGeom>
                        <a:ln w="3175">
                          <a:solidFill>
                            <a:prstClr val="ltGray"/>
                          </a:solidFill>
                        </a:ln>
                      </p166:spPr>
                    </psuz:zmPr>
                  </psuz:summaryZmObj>
                  <psuz:summaryZmObj sectionId="{9F9AD097-63A4-4780-B67E-40578764AE62}">
                    <psuz:zmPr id="{EB03A5E7-E771-4230-8EE8-B59B65EF8819}" transitionDur="1000">
                      <p166:blipFill xmlns:p166="http://schemas.microsoft.com/office/powerpoint/2016/6/main">
                        <a:blip r:embed="rId17"/>
                        <a:stretch>
                          <a:fillRect/>
                        </a:stretch>
                      </p166:blipFill>
                      <p166:spPr xmlns:p166="http://schemas.microsoft.com/office/powerpoint/2016/6/main">
                        <a:xfrm>
                          <a:off x="445008" y="4558284"/>
                          <a:ext cx="2194560" cy="1234440"/>
                        </a:xfrm>
                        <a:prstGeom prst="rect">
                          <a:avLst/>
                        </a:prstGeom>
                        <a:ln w="3175">
                          <a:solidFill>
                            <a:prstClr val="ltGray"/>
                          </a:solidFill>
                        </a:ln>
                      </p166:spPr>
                    </psuz:zmPr>
                  </psuz:summaryZmObj>
                  <psuz:summaryZmObj sectionId="{FE994C53-F8D1-4EAB-963D-A6E307FF7112}">
                    <psuz:zmPr id="{566C7321-27F4-4AD1-B6E8-16D84AA43DBB}" transitionDur="1000">
                      <p166:blipFill xmlns:p166="http://schemas.microsoft.com/office/powerpoint/2016/6/main">
                        <a:blip r:embed="rId18"/>
                        <a:stretch>
                          <a:fillRect/>
                        </a:stretch>
                      </p166:blipFill>
                      <p166:spPr xmlns:p166="http://schemas.microsoft.com/office/powerpoint/2016/6/main">
                        <a:xfrm>
                          <a:off x="2721864" y="4558284"/>
                          <a:ext cx="2194560" cy="1234440"/>
                        </a:xfrm>
                        <a:prstGeom prst="rect">
                          <a:avLst/>
                        </a:prstGeom>
                        <a:ln w="3175">
                          <a:solidFill>
                            <a:prstClr val="ltGray"/>
                          </a:solidFill>
                        </a:ln>
                      </p166:spPr>
                    </psuz:zmPr>
                  </psuz:summaryZmObj>
                  <psuz:summaryZmObj sectionId="{CBD14A25-245F-4F17-979A-CD3A9896AAFB}">
                    <psuz:zmPr id="{82CCB389-7062-4E00-964B-CAC6FD20DCD1}" transitionDur="1000">
                      <p166:blipFill xmlns:p166="http://schemas.microsoft.com/office/powerpoint/2016/6/main">
                        <a:blip r:embed="rId19"/>
                        <a:stretch>
                          <a:fillRect/>
                        </a:stretch>
                      </p166:blipFill>
                      <p166:spPr xmlns:p166="http://schemas.microsoft.com/office/powerpoint/2016/6/main">
                        <a:xfrm>
                          <a:off x="4998720" y="4558284"/>
                          <a:ext cx="2194560" cy="1234440"/>
                        </a:xfrm>
                        <a:prstGeom prst="rect">
                          <a:avLst/>
                        </a:prstGeom>
                        <a:ln w="3175">
                          <a:solidFill>
                            <a:prstClr val="ltGray"/>
                          </a:solidFill>
                        </a:ln>
                      </p166:spPr>
                    </psuz:zmPr>
                  </psuz:summaryZmObj>
                  <psuz:gridLayout/>
                </psuz:summaryZm>
              </a:graphicData>
            </a:graphic>
          </p:graphicFrame>
        </mc:Choice>
        <mc:Fallback>
          <p:grpSp>
            <p:nvGrpSpPr>
              <p:cNvPr id="5" name="Zusammenfassungszoom 4">
                <a:extLst>
                  <a:ext uri="{FF2B5EF4-FFF2-40B4-BE49-F238E27FC236}">
                    <a16:creationId xmlns:a16="http://schemas.microsoft.com/office/drawing/2014/main" id="{765A5B6F-2A21-4CA4-A60D-4DF388727199}"/>
                  </a:ext>
                </a:extLst>
              </p:cNvPr>
              <p:cNvGrpSpPr>
                <a:grpSpLocks noGrp="1" noUngrp="1" noRot="1" noChangeAspect="1" noMove="1" noResize="1"/>
              </p:cNvGrpSpPr>
              <p:nvPr/>
            </p:nvGrpSpPr>
            <p:grpSpPr>
              <a:xfrm>
                <a:off x="0" y="457200"/>
                <a:ext cx="12192000" cy="6400800"/>
                <a:chOff x="0" y="457200"/>
                <a:chExt cx="12192000" cy="6400800"/>
              </a:xfrm>
            </p:grpSpPr>
            <p:pic>
              <p:nvPicPr>
                <p:cNvPr id="2" name="Grafik 2">
                  <a:hlinkClick r:id="rId20"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445008" y="1065276"/>
                  <a:ext cx="2194560" cy="1234440"/>
                </a:xfrm>
                <a:prstGeom prst="rect">
                  <a:avLst/>
                </a:prstGeom>
                <a:ln w="3175">
                  <a:solidFill>
                    <a:prstClr val="ltGray"/>
                  </a:solidFill>
                </a:ln>
              </p:spPr>
            </p:pic>
            <p:pic>
              <p:nvPicPr>
                <p:cNvPr id="3" name="Grafik 3">
                  <a:hlinkClick r:id="rId21"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2721864" y="1065276"/>
                  <a:ext cx="2194560" cy="1234440"/>
                </a:xfrm>
                <a:prstGeom prst="rect">
                  <a:avLst/>
                </a:prstGeom>
                <a:ln w="3175">
                  <a:solidFill>
                    <a:prstClr val="ltGray"/>
                  </a:solidFill>
                </a:ln>
              </p:spPr>
            </p:pic>
            <p:pic>
              <p:nvPicPr>
                <p:cNvPr id="4" name="Grafik 4">
                  <a:hlinkClick r:id="rId22"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4998720" y="1065276"/>
                  <a:ext cx="2194560" cy="1234440"/>
                </a:xfrm>
                <a:prstGeom prst="rect">
                  <a:avLst/>
                </a:prstGeom>
                <a:ln w="3175">
                  <a:solidFill>
                    <a:prstClr val="ltGray"/>
                  </a:solidFill>
                </a:ln>
              </p:spPr>
            </p:pic>
            <p:pic>
              <p:nvPicPr>
                <p:cNvPr id="6" name="Grafik 6">
                  <a:hlinkClick r:id="rId23"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275576" y="1065276"/>
                  <a:ext cx="2194560" cy="1234440"/>
                </a:xfrm>
                <a:prstGeom prst="rect">
                  <a:avLst/>
                </a:prstGeom>
                <a:ln w="3175">
                  <a:solidFill>
                    <a:prstClr val="ltGray"/>
                  </a:solidFill>
                </a:ln>
              </p:spPr>
            </p:pic>
            <p:pic>
              <p:nvPicPr>
                <p:cNvPr id="7" name="Grafik 7">
                  <a:hlinkClick r:id="rId24"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9552432" y="1065276"/>
                  <a:ext cx="2194560" cy="1234440"/>
                </a:xfrm>
                <a:prstGeom prst="rect">
                  <a:avLst/>
                </a:prstGeom>
                <a:ln w="3175">
                  <a:solidFill>
                    <a:prstClr val="ltGray"/>
                  </a:solidFill>
                </a:ln>
              </p:spPr>
            </p:pic>
            <p:pic>
              <p:nvPicPr>
                <p:cNvPr id="8" name="Grafik 8">
                  <a:hlinkClick r:id="rId25"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45008" y="2382012"/>
                  <a:ext cx="2194560" cy="1234440"/>
                </a:xfrm>
                <a:prstGeom prst="rect">
                  <a:avLst/>
                </a:prstGeom>
                <a:ln w="3175">
                  <a:solidFill>
                    <a:prstClr val="ltGray"/>
                  </a:solidFill>
                </a:ln>
              </p:spPr>
            </p:pic>
            <p:pic>
              <p:nvPicPr>
                <p:cNvPr id="9" name="Grafik 9">
                  <a:hlinkClick r:id="rId26"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721864" y="2382012"/>
                  <a:ext cx="2194560" cy="1234440"/>
                </a:xfrm>
                <a:prstGeom prst="rect">
                  <a:avLst/>
                </a:prstGeom>
                <a:ln w="3175">
                  <a:solidFill>
                    <a:prstClr val="ltGray"/>
                  </a:solidFill>
                </a:ln>
              </p:spPr>
            </p:pic>
            <p:pic>
              <p:nvPicPr>
                <p:cNvPr id="10" name="Grafik 10">
                  <a:hlinkClick r:id="rId27"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4998720" y="2382012"/>
                  <a:ext cx="2194560" cy="1234440"/>
                </a:xfrm>
                <a:prstGeom prst="rect">
                  <a:avLst/>
                </a:prstGeom>
                <a:ln w="3175">
                  <a:solidFill>
                    <a:prstClr val="ltGray"/>
                  </a:solidFill>
                </a:ln>
              </p:spPr>
            </p:pic>
            <p:pic>
              <p:nvPicPr>
                <p:cNvPr id="11" name="Grafik 11">
                  <a:hlinkClick r:id="rId28"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7275576" y="2382012"/>
                  <a:ext cx="2194560" cy="1234440"/>
                </a:xfrm>
                <a:prstGeom prst="rect">
                  <a:avLst/>
                </a:prstGeom>
                <a:ln w="3175">
                  <a:solidFill>
                    <a:prstClr val="ltGray"/>
                  </a:solidFill>
                </a:ln>
              </p:spPr>
            </p:pic>
            <p:pic>
              <p:nvPicPr>
                <p:cNvPr id="12" name="Grafik 12">
                  <a:hlinkClick r:id="rId29"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9552432" y="2382012"/>
                  <a:ext cx="2194560" cy="1234440"/>
                </a:xfrm>
                <a:prstGeom prst="rect">
                  <a:avLst/>
                </a:prstGeom>
                <a:ln w="3175">
                  <a:solidFill>
                    <a:prstClr val="ltGray"/>
                  </a:solidFill>
                </a:ln>
              </p:spPr>
            </p:pic>
            <p:pic>
              <p:nvPicPr>
                <p:cNvPr id="13" name="Grafik 13">
                  <a:hlinkClick r:id="rId30"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445008" y="3698748"/>
                  <a:ext cx="2194560" cy="1234440"/>
                </a:xfrm>
                <a:prstGeom prst="rect">
                  <a:avLst/>
                </a:prstGeom>
                <a:ln w="3175">
                  <a:solidFill>
                    <a:prstClr val="ltGray"/>
                  </a:solidFill>
                </a:ln>
              </p:spPr>
            </p:pic>
            <p:pic>
              <p:nvPicPr>
                <p:cNvPr id="14" name="Grafik 14">
                  <a:hlinkClick r:id="rId31"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2721864" y="3698748"/>
                  <a:ext cx="2194560" cy="1234440"/>
                </a:xfrm>
                <a:prstGeom prst="rect">
                  <a:avLst/>
                </a:prstGeom>
                <a:ln w="3175">
                  <a:solidFill>
                    <a:prstClr val="ltGray"/>
                  </a:solidFill>
                </a:ln>
              </p:spPr>
            </p:pic>
            <p:pic>
              <p:nvPicPr>
                <p:cNvPr id="15" name="Grafik 15">
                  <a:hlinkClick r:id="rId32"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4998720" y="3698748"/>
                  <a:ext cx="2194560" cy="1234440"/>
                </a:xfrm>
                <a:prstGeom prst="rect">
                  <a:avLst/>
                </a:prstGeom>
                <a:ln w="3175">
                  <a:solidFill>
                    <a:prstClr val="ltGray"/>
                  </a:solidFill>
                </a:ln>
              </p:spPr>
            </p:pic>
            <p:pic>
              <p:nvPicPr>
                <p:cNvPr id="16" name="Grafik 16">
                  <a:hlinkClick r:id="rId33"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7275576" y="3698748"/>
                  <a:ext cx="2194560" cy="1234440"/>
                </a:xfrm>
                <a:prstGeom prst="rect">
                  <a:avLst/>
                </a:prstGeom>
                <a:ln w="3175">
                  <a:solidFill>
                    <a:prstClr val="ltGray"/>
                  </a:solidFill>
                </a:ln>
              </p:spPr>
            </p:pic>
            <p:pic>
              <p:nvPicPr>
                <p:cNvPr id="17" name="Grafik 17">
                  <a:hlinkClick r:id="rId34"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9552432" y="3698748"/>
                  <a:ext cx="2194560" cy="1234440"/>
                </a:xfrm>
                <a:prstGeom prst="rect">
                  <a:avLst/>
                </a:prstGeom>
                <a:ln w="3175">
                  <a:solidFill>
                    <a:prstClr val="ltGray"/>
                  </a:solidFill>
                </a:ln>
              </p:spPr>
            </p:pic>
            <p:pic>
              <p:nvPicPr>
                <p:cNvPr id="18" name="Grafik 18">
                  <a:hlinkClick r:id="rId35"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445008" y="5015484"/>
                  <a:ext cx="2194560" cy="1234440"/>
                </a:xfrm>
                <a:prstGeom prst="rect">
                  <a:avLst/>
                </a:prstGeom>
                <a:ln w="3175">
                  <a:solidFill>
                    <a:prstClr val="ltGray"/>
                  </a:solidFill>
                </a:ln>
              </p:spPr>
            </p:pic>
            <p:pic>
              <p:nvPicPr>
                <p:cNvPr id="19" name="Grafik 19">
                  <a:hlinkClick r:id="rId36"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2721864" y="5015484"/>
                  <a:ext cx="2194560" cy="1234440"/>
                </a:xfrm>
                <a:prstGeom prst="rect">
                  <a:avLst/>
                </a:prstGeom>
                <a:ln w="3175">
                  <a:solidFill>
                    <a:prstClr val="ltGray"/>
                  </a:solidFill>
                </a:ln>
              </p:spPr>
            </p:pic>
            <p:pic>
              <p:nvPicPr>
                <p:cNvPr id="20" name="Grafik 20">
                  <a:hlinkClick r:id="rId37" action="ppaction://hlinksldjump"/>
                </p:cNvPr>
                <p:cNvPicPr>
                  <a:picLocks noSelect="1" noRot="1" noChangeAspect="1" noMove="1" noResize="1" noEditPoints="1" noAdjustHandles="1" noChangeArrowheads="1" noChangeShapeType="1"/>
                </p:cNvPicPr>
                <p:nvPr/>
              </p:nvPicPr>
              <p:blipFill>
                <a:blip r:embed="rId19"/>
                <a:stretch>
                  <a:fillRect/>
                </a:stretch>
              </p:blipFill>
              <p:spPr>
                <a:xfrm>
                  <a:off x="4998720" y="5015484"/>
                  <a:ext cx="2194560" cy="1234440"/>
                </a:xfrm>
                <a:prstGeom prst="rect">
                  <a:avLst/>
                </a:prstGeom>
                <a:ln w="3175">
                  <a:solidFill>
                    <a:prstClr val="ltGray"/>
                  </a:solidFill>
                </a:ln>
              </p:spPr>
            </p:pic>
          </p:grpSp>
        </mc:Fallback>
      </mc:AlternateContent>
      <p:sp>
        <p:nvSpPr>
          <p:cNvPr id="21" name="Fußzeilenplatzhalter 20">
            <a:extLst>
              <a:ext uri="{FF2B5EF4-FFF2-40B4-BE49-F238E27FC236}">
                <a16:creationId xmlns:a16="http://schemas.microsoft.com/office/drawing/2014/main" id="{EA59501F-1D28-482D-83AA-60CD3170A724}"/>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26258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FDCB4-F76F-4EC8-8F33-9B0B04D136D9}"/>
              </a:ext>
            </a:extLst>
          </p:cNvPr>
          <p:cNvSpPr>
            <a:spLocks noGrp="1"/>
          </p:cNvSpPr>
          <p:nvPr>
            <p:ph type="title"/>
          </p:nvPr>
        </p:nvSpPr>
        <p:spPr/>
        <p:txBody>
          <a:bodyPr/>
          <a:lstStyle/>
          <a:p>
            <a:r>
              <a:rPr lang="de-DE" dirty="0"/>
              <a:t>HTML ATTRIBUTES - BEISPIELE</a:t>
            </a:r>
          </a:p>
        </p:txBody>
      </p:sp>
      <p:sp>
        <p:nvSpPr>
          <p:cNvPr id="3" name="Inhaltsplatzhalter 2">
            <a:extLst>
              <a:ext uri="{FF2B5EF4-FFF2-40B4-BE49-F238E27FC236}">
                <a16:creationId xmlns:a16="http://schemas.microsoft.com/office/drawing/2014/main" id="{BA8C10CB-A8A7-437D-9A10-3702823429B8}"/>
              </a:ext>
            </a:extLst>
          </p:cNvPr>
          <p:cNvSpPr>
            <a:spLocks noGrp="1"/>
          </p:cNvSpPr>
          <p:nvPr>
            <p:ph idx="1"/>
          </p:nvPr>
        </p:nvSpPr>
        <p:spPr/>
        <p:txBody>
          <a:bodyPr/>
          <a:lstStyle/>
          <a:p>
            <a:pPr marL="0" indent="0">
              <a:buNone/>
            </a:pPr>
            <a:r>
              <a:rPr lang="de-DE" dirty="0"/>
              <a:t>Key=„</a:t>
            </a:r>
            <a:r>
              <a:rPr lang="de-DE" dirty="0" err="1"/>
              <a:t>value</a:t>
            </a:r>
            <a:r>
              <a:rPr lang="de-DE" dirty="0"/>
              <a:t>“</a:t>
            </a:r>
          </a:p>
          <a:p>
            <a:pPr marL="457200" lvl="1" indent="0">
              <a:buNone/>
            </a:pPr>
            <a:r>
              <a:rPr lang="de-DE" dirty="0"/>
              <a:t>	&lt;a </a:t>
            </a:r>
            <a:r>
              <a:rPr lang="de-DE" dirty="0" err="1">
                <a:solidFill>
                  <a:srgbClr val="FF0000"/>
                </a:solidFill>
              </a:rPr>
              <a:t>href</a:t>
            </a:r>
            <a:r>
              <a:rPr lang="de-DE" dirty="0">
                <a:solidFill>
                  <a:srgbClr val="FF0000"/>
                </a:solidFill>
              </a:rPr>
              <a:t>=„#“</a:t>
            </a:r>
            <a:r>
              <a:rPr lang="de-DE" dirty="0"/>
              <a:t>&gt;Klickbarer Text&lt;/a&gt;</a:t>
            </a:r>
          </a:p>
          <a:p>
            <a:pPr marL="0" indent="0">
              <a:buNone/>
            </a:pPr>
            <a:endParaRPr lang="de-DE" dirty="0"/>
          </a:p>
          <a:p>
            <a:pPr marL="0" indent="0">
              <a:buNone/>
            </a:pPr>
            <a:r>
              <a:rPr lang="de-DE" dirty="0"/>
              <a:t>nur </a:t>
            </a:r>
            <a:r>
              <a:rPr lang="de-DE" dirty="0" err="1"/>
              <a:t>key</a:t>
            </a:r>
            <a:r>
              <a:rPr lang="de-DE" dirty="0"/>
              <a:t> bei Attributen mit nur zwei möglichen Werten</a:t>
            </a:r>
          </a:p>
          <a:p>
            <a:pPr marL="0" indent="0">
              <a:buNone/>
            </a:pPr>
            <a:r>
              <a:rPr lang="de-DE" sz="2400" dirty="0"/>
              <a:t>	&lt;</a:t>
            </a:r>
            <a:r>
              <a:rPr lang="de-DE" sz="2400" dirty="0" err="1"/>
              <a:t>input</a:t>
            </a:r>
            <a:r>
              <a:rPr lang="de-DE" sz="2400" dirty="0"/>
              <a:t> </a:t>
            </a:r>
            <a:r>
              <a:rPr lang="de-DE" sz="2400" dirty="0">
                <a:solidFill>
                  <a:srgbClr val="FF0000"/>
                </a:solidFill>
              </a:rPr>
              <a:t>disabled</a:t>
            </a:r>
            <a:r>
              <a:rPr lang="de-DE" sz="2400" dirty="0"/>
              <a:t> /&gt; 	</a:t>
            </a:r>
            <a:endParaRPr lang="de-DE" sz="2400" dirty="0">
              <a:solidFill>
                <a:schemeClr val="accent1">
                  <a:lumMod val="75000"/>
                </a:schemeClr>
              </a:solidFill>
            </a:endParaRPr>
          </a:p>
          <a:p>
            <a:endParaRPr lang="de-DE" dirty="0"/>
          </a:p>
        </p:txBody>
      </p:sp>
      <p:sp>
        <p:nvSpPr>
          <p:cNvPr id="4" name="Fußzeilenplatzhalter 3">
            <a:extLst>
              <a:ext uri="{FF2B5EF4-FFF2-40B4-BE49-F238E27FC236}">
                <a16:creationId xmlns:a16="http://schemas.microsoft.com/office/drawing/2014/main" id="{E740E503-5B29-4845-A2A3-D29C1BC2733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6626451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0B601E-1B1C-47F9-ABF5-C52FDCD0AEF2}"/>
              </a:ext>
            </a:extLst>
          </p:cNvPr>
          <p:cNvSpPr>
            <a:spLocks noGrp="1"/>
          </p:cNvSpPr>
          <p:nvPr>
            <p:ph type="title"/>
          </p:nvPr>
        </p:nvSpPr>
        <p:spPr/>
        <p:txBody>
          <a:bodyPr/>
          <a:lstStyle/>
          <a:p>
            <a:r>
              <a:rPr lang="de-DE" dirty="0">
                <a:latin typeface="Consolas" panose="020B0609020204030204" pitchFamily="49" charset="0"/>
              </a:rPr>
              <a:t>&lt;picture&gt; </a:t>
            </a:r>
            <a:r>
              <a:rPr lang="de-DE" dirty="0"/>
              <a:t>- Beispiel</a:t>
            </a:r>
          </a:p>
        </p:txBody>
      </p:sp>
      <p:sp>
        <p:nvSpPr>
          <p:cNvPr id="3" name="Inhaltsplatzhalter 2">
            <a:extLst>
              <a:ext uri="{FF2B5EF4-FFF2-40B4-BE49-F238E27FC236}">
                <a16:creationId xmlns:a16="http://schemas.microsoft.com/office/drawing/2014/main" id="{FD822E6F-1B96-445A-95F1-70DA31337B56}"/>
              </a:ext>
            </a:extLst>
          </p:cNvPr>
          <p:cNvSpPr>
            <a:spLocks noGrp="1"/>
          </p:cNvSpPr>
          <p:nvPr>
            <p:ph idx="1"/>
          </p:nvPr>
        </p:nvSpPr>
        <p:spPr/>
        <p:txBody>
          <a:bodyPr tIns="216000"/>
          <a:lstStyle/>
          <a:p>
            <a:pPr marL="0" indent="0">
              <a:lnSpc>
                <a:spcPct val="150000"/>
              </a:lnSpc>
              <a:buNone/>
            </a:pPr>
            <a:r>
              <a:rPr lang="de-DE" dirty="0"/>
              <a:t>&lt;</a:t>
            </a:r>
            <a:r>
              <a:rPr lang="de-DE" dirty="0">
                <a:solidFill>
                  <a:srgbClr val="EE8033"/>
                </a:solidFill>
              </a:rPr>
              <a:t>picture</a:t>
            </a:r>
            <a:r>
              <a:rPr lang="de-DE" dirty="0"/>
              <a:t>&gt;</a:t>
            </a:r>
            <a:br>
              <a:rPr lang="de-DE" dirty="0"/>
            </a:br>
            <a:r>
              <a:rPr lang="de-DE" dirty="0"/>
              <a:t>     &lt;</a:t>
            </a:r>
            <a:r>
              <a:rPr lang="de-DE" dirty="0">
                <a:solidFill>
                  <a:srgbClr val="EE8033"/>
                </a:solidFill>
              </a:rPr>
              <a:t>source</a:t>
            </a:r>
            <a:r>
              <a:rPr lang="de-DE" dirty="0"/>
              <a:t> </a:t>
            </a:r>
            <a:r>
              <a:rPr lang="de-DE" dirty="0">
                <a:solidFill>
                  <a:srgbClr val="294778"/>
                </a:solidFill>
              </a:rPr>
              <a:t>media</a:t>
            </a:r>
            <a:r>
              <a:rPr lang="de-DE" dirty="0">
                <a:solidFill>
                  <a:srgbClr val="33CC33"/>
                </a:solidFill>
              </a:rPr>
              <a:t>="(min-width: 650px)"</a:t>
            </a:r>
            <a:r>
              <a:rPr lang="de-DE" dirty="0"/>
              <a:t> </a:t>
            </a:r>
            <a:r>
              <a:rPr lang="de-DE" dirty="0">
                <a:solidFill>
                  <a:srgbClr val="294778"/>
                </a:solidFill>
              </a:rPr>
              <a:t>srcset</a:t>
            </a:r>
            <a:r>
              <a:rPr lang="de-DE" dirty="0">
                <a:solidFill>
                  <a:srgbClr val="33CC33"/>
                </a:solidFill>
              </a:rPr>
              <a:t>="bild_groß.jpg"</a:t>
            </a:r>
            <a:r>
              <a:rPr lang="de-DE" dirty="0">
                <a:solidFill>
                  <a:srgbClr val="EE8033"/>
                </a:solidFill>
              </a:rPr>
              <a:t>/</a:t>
            </a:r>
            <a:r>
              <a:rPr lang="de-DE" dirty="0"/>
              <a:t>&gt;</a:t>
            </a:r>
            <a:br>
              <a:rPr lang="de-DE" dirty="0"/>
            </a:br>
            <a:r>
              <a:rPr lang="de-DE" dirty="0"/>
              <a:t>     &lt;</a:t>
            </a:r>
            <a:r>
              <a:rPr lang="de-DE" dirty="0">
                <a:solidFill>
                  <a:srgbClr val="EE8033"/>
                </a:solidFill>
              </a:rPr>
              <a:t>source</a:t>
            </a:r>
            <a:r>
              <a:rPr lang="de-DE" dirty="0"/>
              <a:t> </a:t>
            </a:r>
            <a:r>
              <a:rPr lang="de-DE" dirty="0">
                <a:solidFill>
                  <a:srgbClr val="294778"/>
                </a:solidFill>
              </a:rPr>
              <a:t>media</a:t>
            </a:r>
            <a:r>
              <a:rPr lang="de-DE" dirty="0">
                <a:solidFill>
                  <a:srgbClr val="33CC33"/>
                </a:solidFill>
              </a:rPr>
              <a:t>="(min-width: 465px)"</a:t>
            </a:r>
            <a:r>
              <a:rPr lang="de-DE" dirty="0"/>
              <a:t> </a:t>
            </a:r>
            <a:r>
              <a:rPr lang="de-DE" dirty="0">
                <a:solidFill>
                  <a:srgbClr val="294778"/>
                </a:solidFill>
              </a:rPr>
              <a:t>srcset</a:t>
            </a:r>
            <a:r>
              <a:rPr lang="de-DE" dirty="0">
                <a:solidFill>
                  <a:srgbClr val="33CC33"/>
                </a:solidFill>
              </a:rPr>
              <a:t>="bild_mittel.jpg"</a:t>
            </a:r>
            <a:r>
              <a:rPr lang="de-DE" dirty="0">
                <a:solidFill>
                  <a:srgbClr val="EE8033"/>
                </a:solidFill>
              </a:rPr>
              <a:t>/</a:t>
            </a:r>
            <a:r>
              <a:rPr lang="de-DE" dirty="0"/>
              <a:t>&gt;</a:t>
            </a:r>
            <a:br>
              <a:rPr lang="de-DE" dirty="0"/>
            </a:br>
            <a:r>
              <a:rPr lang="de-DE" dirty="0"/>
              <a:t>     &lt;</a:t>
            </a:r>
            <a:r>
              <a:rPr lang="de-DE" dirty="0">
                <a:solidFill>
                  <a:srgbClr val="EE8033"/>
                </a:solidFill>
              </a:rPr>
              <a:t>img</a:t>
            </a:r>
            <a:r>
              <a:rPr lang="de-DE" dirty="0"/>
              <a:t> </a:t>
            </a:r>
            <a:r>
              <a:rPr lang="de-DE" dirty="0">
                <a:solidFill>
                  <a:srgbClr val="294778"/>
                </a:solidFill>
              </a:rPr>
              <a:t>src</a:t>
            </a:r>
            <a:r>
              <a:rPr lang="de-DE" dirty="0">
                <a:solidFill>
                  <a:srgbClr val="33CC33"/>
                </a:solidFill>
              </a:rPr>
              <a:t>="bild_klein.jpg"</a:t>
            </a:r>
            <a:r>
              <a:rPr lang="de-DE" dirty="0"/>
              <a:t> </a:t>
            </a:r>
            <a:r>
              <a:rPr lang="de-DE" dirty="0">
                <a:solidFill>
                  <a:srgbClr val="294778"/>
                </a:solidFill>
              </a:rPr>
              <a:t>alt</a:t>
            </a:r>
            <a:r>
              <a:rPr lang="de-DE" dirty="0">
                <a:solidFill>
                  <a:srgbClr val="33CC33"/>
                </a:solidFill>
              </a:rPr>
              <a:t>="tolles Bild"</a:t>
            </a:r>
            <a:r>
              <a:rPr lang="de-DE" dirty="0"/>
              <a:t> </a:t>
            </a:r>
            <a:r>
              <a:rPr lang="de-DE" dirty="0">
                <a:solidFill>
                  <a:srgbClr val="294778"/>
                </a:solidFill>
              </a:rPr>
              <a:t>style</a:t>
            </a:r>
            <a:r>
              <a:rPr lang="de-DE" dirty="0">
                <a:solidFill>
                  <a:srgbClr val="33CC33"/>
                </a:solidFill>
              </a:rPr>
              <a:t>="width:auto;"</a:t>
            </a:r>
            <a:r>
              <a:rPr lang="de-DE" dirty="0">
                <a:solidFill>
                  <a:srgbClr val="EE8033"/>
                </a:solidFill>
              </a:rPr>
              <a:t>/</a:t>
            </a:r>
            <a:r>
              <a:rPr lang="de-DE" dirty="0"/>
              <a:t>&gt;</a:t>
            </a:r>
            <a:br>
              <a:rPr lang="de-DE" dirty="0"/>
            </a:br>
            <a:r>
              <a:rPr lang="de-DE" dirty="0"/>
              <a:t>&lt;</a:t>
            </a:r>
            <a:r>
              <a:rPr lang="de-DE" dirty="0">
                <a:solidFill>
                  <a:srgbClr val="EE8033"/>
                </a:solidFill>
              </a:rPr>
              <a:t>/picture</a:t>
            </a:r>
            <a:r>
              <a:rPr lang="de-DE" dirty="0"/>
              <a:t>&gt;</a:t>
            </a:r>
          </a:p>
        </p:txBody>
      </p:sp>
      <p:sp>
        <p:nvSpPr>
          <p:cNvPr id="5" name="Fußzeilenplatzhalter 4">
            <a:extLst>
              <a:ext uri="{FF2B5EF4-FFF2-40B4-BE49-F238E27FC236}">
                <a16:creationId xmlns:a16="http://schemas.microsoft.com/office/drawing/2014/main" id="{5A34D486-13BD-4362-8D4F-A7C4A610910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96207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6FDC7-AB58-49F8-B515-84B047FCFE78}"/>
              </a:ext>
            </a:extLst>
          </p:cNvPr>
          <p:cNvSpPr>
            <a:spLocks noGrp="1"/>
          </p:cNvSpPr>
          <p:nvPr>
            <p:ph type="title"/>
          </p:nvPr>
        </p:nvSpPr>
        <p:spPr/>
        <p:txBody>
          <a:bodyPr/>
          <a:lstStyle/>
          <a:p>
            <a:r>
              <a:rPr lang="de-DE" dirty="0"/>
              <a:t>Responsive </a:t>
            </a:r>
            <a:r>
              <a:rPr lang="de-DE" dirty="0" err="1"/>
              <a:t>images</a:t>
            </a:r>
            <a:r>
              <a:rPr lang="de-DE" dirty="0"/>
              <a:t> Übung</a:t>
            </a:r>
          </a:p>
        </p:txBody>
      </p:sp>
      <p:sp>
        <p:nvSpPr>
          <p:cNvPr id="3" name="Inhaltsplatzhalter 2">
            <a:extLst>
              <a:ext uri="{FF2B5EF4-FFF2-40B4-BE49-F238E27FC236}">
                <a16:creationId xmlns:a16="http://schemas.microsoft.com/office/drawing/2014/main" id="{6B2CC9F0-53C2-4E6C-9D7F-C8C050243298}"/>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52A6C0C8-A6A6-414B-B982-0EF6A695CEE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65488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81E5D-3BF6-4669-9C57-814C39F124F6}"/>
              </a:ext>
            </a:extLst>
          </p:cNvPr>
          <p:cNvSpPr>
            <a:spLocks noGrp="1"/>
          </p:cNvSpPr>
          <p:nvPr>
            <p:ph type="title"/>
          </p:nvPr>
        </p:nvSpPr>
        <p:spPr/>
        <p:txBody>
          <a:bodyPr/>
          <a:lstStyle/>
          <a:p>
            <a:r>
              <a:rPr lang="de-DE" dirty="0"/>
              <a:t>&lt;</a:t>
            </a:r>
            <a:r>
              <a:rPr lang="de-DE" dirty="0" err="1"/>
              <a:t>img</a:t>
            </a:r>
            <a:r>
              <a:rPr lang="de-DE" dirty="0"/>
              <a:t>&gt;</a:t>
            </a:r>
          </a:p>
        </p:txBody>
      </p:sp>
      <p:sp>
        <p:nvSpPr>
          <p:cNvPr id="5" name="Inhaltsplatzhalter 4">
            <a:extLst>
              <a:ext uri="{FF2B5EF4-FFF2-40B4-BE49-F238E27FC236}">
                <a16:creationId xmlns:a16="http://schemas.microsoft.com/office/drawing/2014/main" id="{60598FF3-7C25-4915-9E9D-52F531D253A8}"/>
              </a:ext>
            </a:extLst>
          </p:cNvPr>
          <p:cNvSpPr>
            <a:spLocks noGrp="1"/>
          </p:cNvSpPr>
          <p:nvPr>
            <p:ph idx="1"/>
          </p:nvPr>
        </p:nvSpPr>
        <p:spPr/>
        <p:txBody>
          <a:bodyPr/>
          <a:lstStyle/>
          <a:p>
            <a:endParaRPr lang="de-DE"/>
          </a:p>
        </p:txBody>
      </p:sp>
      <p:sp>
        <p:nvSpPr>
          <p:cNvPr id="2" name="Fußzeilenplatzhalter 1">
            <a:extLst>
              <a:ext uri="{FF2B5EF4-FFF2-40B4-BE49-F238E27FC236}">
                <a16:creationId xmlns:a16="http://schemas.microsoft.com/office/drawing/2014/main" id="{0381E318-C881-4DF7-9488-1ABEC62F34E2}"/>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1335065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5DF53-987A-40E3-9760-DD64C1B28F05}"/>
              </a:ext>
            </a:extLst>
          </p:cNvPr>
          <p:cNvSpPr>
            <a:spLocks noGrp="1"/>
          </p:cNvSpPr>
          <p:nvPr>
            <p:ph type="title"/>
          </p:nvPr>
        </p:nvSpPr>
        <p:spPr/>
        <p:txBody>
          <a:bodyPr/>
          <a:lstStyle/>
          <a:p>
            <a:r>
              <a:rPr lang="de-DE" dirty="0"/>
              <a:t>&lt;</a:t>
            </a:r>
            <a:r>
              <a:rPr lang="de-DE" dirty="0" err="1"/>
              <a:t>picture</a:t>
            </a:r>
            <a:r>
              <a:rPr lang="de-DE" dirty="0"/>
              <a:t>&gt; - </a:t>
            </a:r>
            <a:r>
              <a:rPr lang="de-DE" dirty="0" err="1"/>
              <a:t>Responsiveness</a:t>
            </a:r>
            <a:r>
              <a:rPr lang="de-DE" dirty="0"/>
              <a:t> bei </a:t>
            </a:r>
            <a:r>
              <a:rPr lang="de-DE" dirty="0" err="1"/>
              <a:t>img</a:t>
            </a:r>
            <a:r>
              <a:rPr lang="de-DE" dirty="0"/>
              <a:t> imitieren</a:t>
            </a:r>
          </a:p>
        </p:txBody>
      </p:sp>
      <p:sp>
        <p:nvSpPr>
          <p:cNvPr id="3" name="Inhaltsplatzhalter 2">
            <a:extLst>
              <a:ext uri="{FF2B5EF4-FFF2-40B4-BE49-F238E27FC236}">
                <a16:creationId xmlns:a16="http://schemas.microsoft.com/office/drawing/2014/main" id="{CB575882-5792-4A9D-89BC-3CC2FDBC9AB6}"/>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A47942C-B8A3-41FD-9782-3959B043E92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8980390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8885C-F83F-4125-A4FB-C0C9DC868C9C}"/>
              </a:ext>
            </a:extLst>
          </p:cNvPr>
          <p:cNvSpPr>
            <a:spLocks noGrp="1"/>
          </p:cNvSpPr>
          <p:nvPr>
            <p:ph type="title"/>
          </p:nvPr>
        </p:nvSpPr>
        <p:spPr/>
        <p:txBody>
          <a:bodyPr/>
          <a:lstStyle/>
          <a:p>
            <a:r>
              <a:rPr lang="de-DE" dirty="0"/>
              <a:t>&lt;</a:t>
            </a:r>
            <a:r>
              <a:rPr lang="de-DE" dirty="0" err="1"/>
              <a:t>map</a:t>
            </a:r>
            <a:r>
              <a:rPr lang="de-DE" dirty="0"/>
              <a:t>&gt; - </a:t>
            </a:r>
            <a:r>
              <a:rPr lang="de-DE" dirty="0" err="1"/>
              <a:t>img</a:t>
            </a:r>
            <a:r>
              <a:rPr lang="de-DE" dirty="0"/>
              <a:t> in Bereiche aufteilen</a:t>
            </a:r>
          </a:p>
        </p:txBody>
      </p:sp>
      <p:sp>
        <p:nvSpPr>
          <p:cNvPr id="3" name="Inhaltsplatzhalter 2">
            <a:extLst>
              <a:ext uri="{FF2B5EF4-FFF2-40B4-BE49-F238E27FC236}">
                <a16:creationId xmlns:a16="http://schemas.microsoft.com/office/drawing/2014/main" id="{F11C6F53-BAE6-40F5-86BA-0CE1AF142596}"/>
              </a:ext>
            </a:extLst>
          </p:cNvPr>
          <p:cNvSpPr>
            <a:spLocks noGrp="1"/>
          </p:cNvSpPr>
          <p:nvPr>
            <p:ph idx="1"/>
          </p:nvPr>
        </p:nvSpPr>
        <p:spPr/>
        <p:txBody>
          <a:bodyPr/>
          <a:lstStyle/>
          <a:p>
            <a:r>
              <a:rPr lang="de-DE" dirty="0"/>
              <a:t>&lt;</a:t>
            </a:r>
            <a:r>
              <a:rPr lang="de-DE" dirty="0" err="1"/>
              <a:t>area</a:t>
            </a:r>
            <a:r>
              <a:rPr lang="de-DE" dirty="0"/>
              <a:t>&gt; - an </a:t>
            </a:r>
            <a:r>
              <a:rPr lang="de-DE" dirty="0" err="1"/>
              <a:t>clickable</a:t>
            </a:r>
            <a:r>
              <a:rPr lang="de-DE" dirty="0"/>
              <a:t> </a:t>
            </a:r>
            <a:r>
              <a:rPr lang="de-DE" dirty="0" err="1"/>
              <a:t>area</a:t>
            </a:r>
            <a:r>
              <a:rPr lang="de-DE" dirty="0"/>
              <a:t> </a:t>
            </a:r>
            <a:r>
              <a:rPr lang="de-DE" dirty="0" err="1"/>
              <a:t>inside</a:t>
            </a:r>
            <a:r>
              <a:rPr lang="de-DE" dirty="0"/>
              <a:t> an image-</a:t>
            </a:r>
            <a:r>
              <a:rPr lang="de-DE" dirty="0" err="1"/>
              <a:t>map</a:t>
            </a:r>
            <a:endParaRPr lang="de-DE" dirty="0"/>
          </a:p>
        </p:txBody>
      </p:sp>
      <p:sp>
        <p:nvSpPr>
          <p:cNvPr id="4" name="Fußzeilenplatzhalter 3">
            <a:extLst>
              <a:ext uri="{FF2B5EF4-FFF2-40B4-BE49-F238E27FC236}">
                <a16:creationId xmlns:a16="http://schemas.microsoft.com/office/drawing/2014/main" id="{10A1465F-F76A-4837-ABDE-44913465EADC}"/>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6926538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807D2-A778-4FF3-B5EE-E344D9845A0C}"/>
              </a:ext>
            </a:extLst>
          </p:cNvPr>
          <p:cNvSpPr>
            <a:spLocks noGrp="1"/>
          </p:cNvSpPr>
          <p:nvPr>
            <p:ph type="title"/>
          </p:nvPr>
        </p:nvSpPr>
        <p:spPr/>
        <p:txBody>
          <a:bodyPr/>
          <a:lstStyle/>
          <a:p>
            <a:r>
              <a:rPr lang="de-DE" dirty="0"/>
              <a:t>&lt;FORM&gt;</a:t>
            </a:r>
          </a:p>
        </p:txBody>
      </p:sp>
      <p:sp>
        <p:nvSpPr>
          <p:cNvPr id="3" name="Textplatzhalter 2">
            <a:extLst>
              <a:ext uri="{FF2B5EF4-FFF2-40B4-BE49-F238E27FC236}">
                <a16:creationId xmlns:a16="http://schemas.microsoft.com/office/drawing/2014/main" id="{C13B72B4-283D-4986-9897-B492D247F5C6}"/>
              </a:ext>
            </a:extLst>
          </p:cNvPr>
          <p:cNvSpPr>
            <a:spLocks noGrp="1"/>
          </p:cNvSpPr>
          <p:nvPr>
            <p:ph type="body" idx="1"/>
          </p:nvPr>
        </p:nvSpPr>
        <p:spPr/>
        <p:txBody>
          <a:bodyPr/>
          <a:lstStyle/>
          <a:p>
            <a:r>
              <a:rPr lang="de-DE" dirty="0"/>
              <a:t>Siehe JS.pptx</a:t>
            </a:r>
          </a:p>
        </p:txBody>
      </p:sp>
      <p:sp>
        <p:nvSpPr>
          <p:cNvPr id="4" name="Fußzeilenplatzhalter 3">
            <a:extLst>
              <a:ext uri="{FF2B5EF4-FFF2-40B4-BE49-F238E27FC236}">
                <a16:creationId xmlns:a16="http://schemas.microsoft.com/office/drawing/2014/main" id="{5B53D5D1-2965-4DC2-A4A2-5FB4CE1B688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2094813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lang="de-DE" spc="-10" dirty="0"/>
              <a:t>&lt;FORM&gt; - </a:t>
            </a:r>
            <a:r>
              <a:rPr spc="-45" dirty="0"/>
              <a:t>Web </a:t>
            </a:r>
            <a:r>
              <a:rPr spc="-15" dirty="0"/>
              <a:t>Forms</a:t>
            </a:r>
            <a:r>
              <a:rPr dirty="0"/>
              <a:t> </a:t>
            </a:r>
            <a:r>
              <a:rPr spc="-5" dirty="0"/>
              <a:t>2.0</a:t>
            </a:r>
          </a:p>
        </p:txBody>
      </p:sp>
      <p:sp>
        <p:nvSpPr>
          <p:cNvPr id="5" name="Inhaltsplatzhalter 4"/>
          <p:cNvSpPr>
            <a:spLocks noGrp="1"/>
          </p:cNvSpPr>
          <p:nvPr>
            <p:ph idx="1"/>
          </p:nvPr>
        </p:nvSpPr>
        <p:spPr/>
        <p:txBody>
          <a:bodyPr/>
          <a:lstStyle/>
          <a:p>
            <a:pPr marL="355600" indent="-342900">
              <a:buFont typeface="Wingdings"/>
              <a:buChar char=""/>
              <a:tabLst>
                <a:tab pos="355600" algn="l"/>
                <a:tab pos="356235" algn="l"/>
              </a:tabLst>
            </a:pPr>
            <a:r>
              <a:rPr lang="de-DE" spc="-5" dirty="0">
                <a:cs typeface="Calibri"/>
              </a:rPr>
              <a:t>Neue</a:t>
            </a:r>
            <a:r>
              <a:rPr lang="de-DE" spc="-50" dirty="0">
                <a:cs typeface="Calibri"/>
              </a:rPr>
              <a:t> </a:t>
            </a:r>
            <a:r>
              <a:rPr lang="de-DE" spc="-15" dirty="0">
                <a:cs typeface="Calibri"/>
              </a:rPr>
              <a:t>Eingabefelder</a:t>
            </a:r>
            <a:endParaRPr lang="de-DE" dirty="0">
              <a:cs typeface="Calibri"/>
            </a:endParaRPr>
          </a:p>
          <a:p>
            <a:pPr marL="355600" indent="-342900">
              <a:spcBef>
                <a:spcPts val="525"/>
              </a:spcBef>
              <a:buFont typeface="Wingdings"/>
              <a:buChar char=""/>
              <a:tabLst>
                <a:tab pos="355600" algn="l"/>
                <a:tab pos="356235" algn="l"/>
              </a:tabLst>
            </a:pPr>
            <a:r>
              <a:rPr lang="de-DE" spc="-5" dirty="0">
                <a:cs typeface="Calibri"/>
              </a:rPr>
              <a:t>Neue</a:t>
            </a:r>
            <a:r>
              <a:rPr lang="de-DE" spc="-45" dirty="0">
                <a:cs typeface="Calibri"/>
              </a:rPr>
              <a:t> </a:t>
            </a:r>
            <a:r>
              <a:rPr lang="de-DE" spc="-20" dirty="0">
                <a:cs typeface="Calibri"/>
              </a:rPr>
              <a:t>Attribute</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Auto-Vervollständigung</a:t>
            </a:r>
            <a:endParaRPr lang="de-DE" dirty="0">
              <a:cs typeface="Calibri"/>
            </a:endParaRPr>
          </a:p>
          <a:p>
            <a:pPr marL="355600" indent="-342900">
              <a:spcBef>
                <a:spcPts val="530"/>
              </a:spcBef>
              <a:buFont typeface="Wingdings"/>
              <a:buChar char=""/>
              <a:tabLst>
                <a:tab pos="355600" algn="l"/>
                <a:tab pos="356235" algn="l"/>
              </a:tabLst>
            </a:pPr>
            <a:r>
              <a:rPr lang="de-DE" spc="-20" dirty="0">
                <a:cs typeface="Calibri"/>
              </a:rPr>
              <a:t>Vorschlag-Liste</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Auto-Fokus</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Validierung</a:t>
            </a:r>
            <a:endParaRPr lang="de-DE" dirty="0">
              <a:cs typeface="Calibri"/>
            </a:endParaRPr>
          </a:p>
          <a:p>
            <a:endParaRPr lang="de-DE" dirty="0"/>
          </a:p>
        </p:txBody>
      </p:sp>
      <p:sp>
        <p:nvSpPr>
          <p:cNvPr id="3" name="Fußzeilenplatzhalter 2">
            <a:extLst>
              <a:ext uri="{FF2B5EF4-FFF2-40B4-BE49-F238E27FC236}">
                <a16:creationId xmlns:a16="http://schemas.microsoft.com/office/drawing/2014/main" id="{2353B5D9-2E88-4C85-84E8-F47571C0DF3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3640498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spc="-10" dirty="0"/>
              <a:t>&lt;FORM&gt; - CONTAINER FOR</a:t>
            </a:r>
            <a:endParaRPr spc="-15" dirty="0"/>
          </a:p>
        </p:txBody>
      </p:sp>
      <p:graphicFrame>
        <p:nvGraphicFramePr>
          <p:cNvPr id="3" name="object 3"/>
          <p:cNvGraphicFramePr>
            <a:graphicFrameLocks noGrp="1"/>
          </p:cNvGraphicFramePr>
          <p:nvPr>
            <p:extLst>
              <p:ext uri="{D42A27DB-BD31-4B8C-83A1-F6EECF244321}">
                <p14:modId xmlns:p14="http://schemas.microsoft.com/office/powerpoint/2010/main" val="1902976777"/>
              </p:ext>
            </p:extLst>
          </p:nvPr>
        </p:nvGraphicFramePr>
        <p:xfrm>
          <a:off x="838200" y="1702133"/>
          <a:ext cx="9683750" cy="4226032"/>
        </p:xfrm>
        <a:graphic>
          <a:graphicData uri="http://schemas.openxmlformats.org/drawingml/2006/table">
            <a:tbl>
              <a:tblPr firstRow="1" bandRow="1">
                <a:tableStyleId>{21E4AEA4-8DFA-4A89-87EB-49C32662AFE0}</a:tableStyleId>
              </a:tblPr>
              <a:tblGrid>
                <a:gridCol w="4266464">
                  <a:extLst>
                    <a:ext uri="{9D8B030D-6E8A-4147-A177-3AD203B41FA5}">
                      <a16:colId xmlns:a16="http://schemas.microsoft.com/office/drawing/2014/main" val="20000"/>
                    </a:ext>
                  </a:extLst>
                </a:gridCol>
                <a:gridCol w="5417286">
                  <a:extLst>
                    <a:ext uri="{9D8B030D-6E8A-4147-A177-3AD203B41FA5}">
                      <a16:colId xmlns:a16="http://schemas.microsoft.com/office/drawing/2014/main" val="20001"/>
                    </a:ext>
                  </a:extLst>
                </a:gridCol>
              </a:tblGrid>
              <a:tr h="384167">
                <a:tc>
                  <a:txBody>
                    <a:bodyPr/>
                    <a:lstStyle/>
                    <a:p>
                      <a:pPr marL="85090" algn="ctr">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384168">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fieldset</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nchor="ctr"/>
                </a:tc>
                <a:tc>
                  <a:txBody>
                    <a:bodyPr/>
                    <a:lstStyle/>
                    <a:p>
                      <a:pPr marL="85090" algn="l" defTabSz="914400" rtl="0" eaLnBrk="1" latinLnBrk="0" hangingPunct="1">
                        <a:lnSpc>
                          <a:spcPct val="100000"/>
                        </a:lnSpc>
                        <a:spcBef>
                          <a:spcPts val="100"/>
                        </a:spcBef>
                      </a:pPr>
                      <a:endParaRPr sz="1800" kern="1200" spc="-1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val="10001"/>
                  </a:ext>
                </a:extLst>
              </a:tr>
              <a:tr h="384168">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label</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nchor="ctr"/>
                </a:tc>
                <a:tc>
                  <a:txBody>
                    <a:bodyPr/>
                    <a:lstStyle/>
                    <a:p>
                      <a:pPr marL="85090" algn="l" defTabSz="914400" rtl="0" eaLnBrk="1" latinLnBrk="0" hangingPunct="1">
                        <a:lnSpc>
                          <a:spcPct val="100000"/>
                        </a:lnSpc>
                        <a:spcBef>
                          <a:spcPts val="100"/>
                        </a:spcBef>
                      </a:pPr>
                      <a:endParaRPr sz="1800" kern="1200" spc="-1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val="418075671"/>
                  </a:ext>
                </a:extLst>
              </a:tr>
              <a:tr h="384168">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input</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nchor="ctr"/>
                </a:tc>
                <a:tc>
                  <a:txBody>
                    <a:bodyPr/>
                    <a:lstStyle/>
                    <a:p>
                      <a:pPr marL="85090" algn="l" defTabSz="914400" rtl="0" eaLnBrk="1" latinLnBrk="0" hangingPunct="1">
                        <a:lnSpc>
                          <a:spcPct val="100000"/>
                        </a:lnSpc>
                        <a:spcBef>
                          <a:spcPts val="100"/>
                        </a:spcBef>
                      </a:pPr>
                      <a:endParaRPr sz="1800" kern="1200" spc="-1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val="244054103"/>
                  </a:ext>
                </a:extLst>
              </a:tr>
              <a:tr h="384168">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output</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nchor="ctr"/>
                </a:tc>
                <a:tc>
                  <a:txBody>
                    <a:bodyPr/>
                    <a:lstStyle/>
                    <a:p>
                      <a:pPr marL="85090" algn="l" defTabSz="914400" rtl="0" eaLnBrk="1" latinLnBrk="0" hangingPunct="1">
                        <a:lnSpc>
                          <a:spcPct val="100000"/>
                        </a:lnSpc>
                        <a:spcBef>
                          <a:spcPts val="100"/>
                        </a:spcBef>
                      </a:pPr>
                      <a:endParaRPr sz="1800" kern="1200" spc="-1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val="2027615027"/>
                  </a:ext>
                </a:extLst>
              </a:tr>
              <a:tr h="384168">
                <a:tc>
                  <a:txBody>
                    <a:bodyPr/>
                    <a:lstStyle/>
                    <a:p>
                      <a:pPr marL="85090" algn="l" defTabSz="914400" rtl="0" eaLnBrk="1" latinLnBrk="0" hangingPunct="1">
                        <a:lnSpc>
                          <a:spcPct val="100000"/>
                        </a:lnSpc>
                        <a:spcBef>
                          <a:spcPts val="100"/>
                        </a:spcBef>
                      </a:pPr>
                      <a:r>
                        <a:rPr sz="1800" kern="1200" spc="-10" dirty="0">
                          <a:solidFill>
                            <a:schemeClr val="dk1"/>
                          </a:solidFill>
                          <a:latin typeface="+mn-lt"/>
                          <a:ea typeface="+mn-ea"/>
                          <a:cs typeface="+mn-cs"/>
                        </a:rPr>
                        <a:t>&lt;select&gt;</a:t>
                      </a:r>
                    </a:p>
                  </a:txBody>
                  <a:tcPr marL="0" marR="0" marT="0" marB="0" anchor="ctr"/>
                </a:tc>
                <a:tc>
                  <a:txBody>
                    <a:bodyPr/>
                    <a:lstStyle/>
                    <a:p>
                      <a:pPr marL="85090" algn="l" defTabSz="914400" rtl="0" eaLnBrk="1" latinLnBrk="0" hangingPunct="1">
                        <a:lnSpc>
                          <a:spcPct val="100000"/>
                        </a:lnSpc>
                        <a:spcBef>
                          <a:spcPts val="100"/>
                        </a:spcBef>
                      </a:pPr>
                      <a:r>
                        <a:rPr sz="1800" kern="1200" spc="-10" dirty="0">
                          <a:solidFill>
                            <a:schemeClr val="dk1"/>
                          </a:solidFill>
                          <a:latin typeface="+mn-lt"/>
                          <a:ea typeface="+mn-ea"/>
                          <a:cs typeface="+mn-cs"/>
                        </a:rPr>
                        <a:t>Auswahlliste</a:t>
                      </a:r>
                    </a:p>
                  </a:txBody>
                  <a:tcPr marL="0" marR="0" marT="0" marB="0" anchor="ctr"/>
                </a:tc>
                <a:extLst>
                  <a:ext uri="{0D108BD9-81ED-4DB2-BD59-A6C34878D82A}">
                    <a16:rowId xmlns:a16="http://schemas.microsoft.com/office/drawing/2014/main" val="10010"/>
                  </a:ext>
                </a:extLst>
              </a:tr>
              <a:tr h="384205">
                <a:tc>
                  <a:txBody>
                    <a:bodyPr/>
                    <a:lstStyle/>
                    <a:p>
                      <a:pPr marL="85090" algn="l" defTabSz="914400" rtl="0" eaLnBrk="1" latinLnBrk="0" hangingPunct="1">
                        <a:lnSpc>
                          <a:spcPct val="100000"/>
                        </a:lnSpc>
                        <a:spcBef>
                          <a:spcPts val="100"/>
                        </a:spcBef>
                      </a:pPr>
                      <a:r>
                        <a:rPr sz="1800" kern="1200" spc="-10" dirty="0">
                          <a:solidFill>
                            <a:schemeClr val="dk1"/>
                          </a:solidFill>
                          <a:latin typeface="+mn-lt"/>
                          <a:ea typeface="+mn-ea"/>
                          <a:cs typeface="+mn-cs"/>
                        </a:rPr>
                        <a:t>&lt;option&gt;</a:t>
                      </a:r>
                    </a:p>
                  </a:txBody>
                  <a:tcPr marL="0" marR="0" marT="0" marB="0" anchor="ctr"/>
                </a:tc>
                <a:tc>
                  <a:txBody>
                    <a:bodyPr/>
                    <a:lstStyle/>
                    <a:p>
                      <a:pPr marL="85090" algn="l" defTabSz="914400" rtl="0" eaLnBrk="1" latinLnBrk="0" hangingPunct="1">
                        <a:lnSpc>
                          <a:spcPct val="100000"/>
                        </a:lnSpc>
                        <a:spcBef>
                          <a:spcPts val="100"/>
                        </a:spcBef>
                      </a:pPr>
                      <a:r>
                        <a:rPr sz="1800" kern="1200" spc="-10" dirty="0">
                          <a:solidFill>
                            <a:schemeClr val="dk1"/>
                          </a:solidFill>
                          <a:latin typeface="+mn-lt"/>
                          <a:ea typeface="+mn-ea"/>
                          <a:cs typeface="+mn-cs"/>
                        </a:rPr>
                        <a:t>Listeneintrag einer Auswahlliste</a:t>
                      </a:r>
                    </a:p>
                  </a:txBody>
                  <a:tcPr marL="0" marR="0" marT="0" marB="0" anchor="ctr"/>
                </a:tc>
                <a:extLst>
                  <a:ext uri="{0D108BD9-81ED-4DB2-BD59-A6C34878D82A}">
                    <a16:rowId xmlns:a16="http://schemas.microsoft.com/office/drawing/2014/main" val="10011"/>
                  </a:ext>
                </a:extLst>
              </a:tr>
              <a:tr h="384205">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optgroup</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nchor="ctr"/>
                </a:tc>
                <a:tc>
                  <a:txBody>
                    <a:bodyPr/>
                    <a:lstStyle/>
                    <a:p>
                      <a:pPr marL="85090" algn="l" defTabSz="914400" rtl="0" eaLnBrk="1" latinLnBrk="0" hangingPunct="1">
                        <a:lnSpc>
                          <a:spcPct val="100000"/>
                        </a:lnSpc>
                        <a:spcBef>
                          <a:spcPts val="100"/>
                        </a:spcBef>
                      </a:pPr>
                      <a:endParaRPr sz="1800" kern="1200" spc="-1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val="921853733"/>
                  </a:ext>
                </a:extLst>
              </a:tr>
              <a:tr h="384205">
                <a:tc>
                  <a:txBody>
                    <a:bodyPr/>
                    <a:lstStyle/>
                    <a:p>
                      <a:pPr marL="85090" algn="l" defTabSz="914400" rtl="0" eaLnBrk="1" latinLnBrk="0" hangingPunct="1">
                        <a:lnSpc>
                          <a:spcPct val="100000"/>
                        </a:lnSpc>
                        <a:spcBef>
                          <a:spcPts val="100"/>
                        </a:spcBef>
                      </a:pPr>
                      <a:r>
                        <a:rPr sz="1800" kern="1200" spc="-10" dirty="0">
                          <a:solidFill>
                            <a:schemeClr val="dk1"/>
                          </a:solidFill>
                          <a:latin typeface="+mn-lt"/>
                          <a:ea typeface="+mn-ea"/>
                          <a:cs typeface="+mn-cs"/>
                        </a:rPr>
                        <a:t>&lt;textarea&gt;</a:t>
                      </a:r>
                    </a:p>
                  </a:txBody>
                  <a:tcPr marL="0" marR="0" marT="0" marB="0" anchor="ctr"/>
                </a:tc>
                <a:tc>
                  <a:txBody>
                    <a:bodyPr/>
                    <a:lstStyle/>
                    <a:p>
                      <a:pPr marL="85090" algn="l" defTabSz="914400" rtl="0" eaLnBrk="1" latinLnBrk="0" hangingPunct="1">
                        <a:lnSpc>
                          <a:spcPct val="100000"/>
                        </a:lnSpc>
                        <a:spcBef>
                          <a:spcPts val="100"/>
                        </a:spcBef>
                      </a:pPr>
                      <a:r>
                        <a:rPr sz="1800" kern="1200" spc="-10" dirty="0">
                          <a:solidFill>
                            <a:schemeClr val="dk1"/>
                          </a:solidFill>
                          <a:latin typeface="+mn-lt"/>
                          <a:ea typeface="+mn-ea"/>
                          <a:cs typeface="+mn-cs"/>
                        </a:rPr>
                        <a:t>Mehrzeiliges Eingabefeld</a:t>
                      </a:r>
                    </a:p>
                  </a:txBody>
                  <a:tcPr marL="0" marR="0" marT="0" marB="0" anchor="ctr"/>
                </a:tc>
                <a:extLst>
                  <a:ext uri="{0D108BD9-81ED-4DB2-BD59-A6C34878D82A}">
                    <a16:rowId xmlns:a16="http://schemas.microsoft.com/office/drawing/2014/main" val="269147262"/>
                  </a:ext>
                </a:extLst>
              </a:tr>
              <a:tr h="384205">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button</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nchor="ctr"/>
                </a:tc>
                <a:tc>
                  <a:txBody>
                    <a:bodyPr/>
                    <a:lstStyle/>
                    <a:p>
                      <a:pPr marL="85090" algn="l" defTabSz="914400" rtl="0" eaLnBrk="1" latinLnBrk="0" hangingPunct="1">
                        <a:lnSpc>
                          <a:spcPct val="100000"/>
                        </a:lnSpc>
                        <a:spcBef>
                          <a:spcPts val="100"/>
                        </a:spcBef>
                      </a:pPr>
                      <a:endParaRPr sz="1800" kern="1200" spc="-1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val="2565365634"/>
                  </a:ext>
                </a:extLst>
              </a:tr>
              <a:tr h="384205">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datalist</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nchor="ctr"/>
                </a:tc>
                <a:tc>
                  <a:txBody>
                    <a:bodyPr/>
                    <a:lstStyle/>
                    <a:p>
                      <a:pPr marL="85090" algn="l" defTabSz="914400" rtl="0" eaLnBrk="1" latinLnBrk="0" hangingPunct="1">
                        <a:lnSpc>
                          <a:spcPct val="100000"/>
                        </a:lnSpc>
                        <a:spcBef>
                          <a:spcPts val="100"/>
                        </a:spcBef>
                      </a:pPr>
                      <a:endParaRPr sz="1800" kern="1200" spc="-1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val="1539682307"/>
                  </a:ext>
                </a:extLst>
              </a:tr>
            </a:tbl>
          </a:graphicData>
        </a:graphic>
      </p:graphicFrame>
      <p:sp>
        <p:nvSpPr>
          <p:cNvPr id="4" name="Fußzeilenplatzhalter 3">
            <a:extLst>
              <a:ext uri="{FF2B5EF4-FFF2-40B4-BE49-F238E27FC236}">
                <a16:creationId xmlns:a16="http://schemas.microsoft.com/office/drawing/2014/main" id="{6A42AEEE-698F-4826-8A19-E26E44F8DBD2}"/>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116049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300" y="681037"/>
            <a:ext cx="10515600" cy="677108"/>
          </a:xfrm>
          <a:prstGeom prst="rect">
            <a:avLst/>
          </a:prstGeom>
        </p:spPr>
        <p:txBody>
          <a:bodyPr vert="horz" wrap="square" lIns="0" tIns="0" rIns="0" bIns="0" rtlCol="0" anchor="ctr">
            <a:spAutoFit/>
          </a:bodyPr>
          <a:lstStyle/>
          <a:p>
            <a:pPr marL="12700">
              <a:lnSpc>
                <a:spcPct val="100000"/>
              </a:lnSpc>
            </a:pPr>
            <a:r>
              <a:rPr lang="de-DE" spc="-10" dirty="0"/>
              <a:t>&lt;FORM&gt; - INPUT TYPES </a:t>
            </a:r>
            <a:r>
              <a:rPr spc="-10" dirty="0"/>
              <a:t>(1)</a:t>
            </a:r>
          </a:p>
        </p:txBody>
      </p:sp>
      <p:sp>
        <p:nvSpPr>
          <p:cNvPr id="5" name="Inhaltsplatzhalter 4"/>
          <p:cNvSpPr>
            <a:spLocks noGrp="1"/>
          </p:cNvSpPr>
          <p:nvPr>
            <p:ph idx="1"/>
          </p:nvPr>
        </p:nvSpPr>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71714903"/>
              </p:ext>
            </p:extLst>
          </p:nvPr>
        </p:nvGraphicFramePr>
        <p:xfrm>
          <a:off x="845820" y="1828552"/>
          <a:ext cx="10507980" cy="4449943"/>
        </p:xfrm>
        <a:graphic>
          <a:graphicData uri="http://schemas.openxmlformats.org/drawingml/2006/table">
            <a:tbl>
              <a:tblPr firstRow="1" bandRow="1">
                <a:tableStyleId>{21E4AEA4-8DFA-4A89-87EB-49C32662AFE0}</a:tableStyleId>
              </a:tblPr>
              <a:tblGrid>
                <a:gridCol w="3962019">
                  <a:extLst>
                    <a:ext uri="{9D8B030D-6E8A-4147-A177-3AD203B41FA5}">
                      <a16:colId xmlns:a16="http://schemas.microsoft.com/office/drawing/2014/main" val="20000"/>
                    </a:ext>
                  </a:extLst>
                </a:gridCol>
                <a:gridCol w="4232530">
                  <a:extLst>
                    <a:ext uri="{9D8B030D-6E8A-4147-A177-3AD203B41FA5}">
                      <a16:colId xmlns:a16="http://schemas.microsoft.com/office/drawing/2014/main" val="20001"/>
                    </a:ext>
                  </a:extLst>
                </a:gridCol>
                <a:gridCol w="2313431">
                  <a:extLst>
                    <a:ext uri="{9D8B030D-6E8A-4147-A177-3AD203B41FA5}">
                      <a16:colId xmlns:a16="http://schemas.microsoft.com/office/drawing/2014/main" val="20002"/>
                    </a:ext>
                  </a:extLst>
                </a:gridCol>
              </a:tblGrid>
              <a:tr h="370839">
                <a:tc>
                  <a:txBody>
                    <a:bodyPr/>
                    <a:lstStyle/>
                    <a:p>
                      <a:pPr marL="85090">
                        <a:lnSpc>
                          <a:spcPct val="100000"/>
                        </a:lnSpc>
                        <a:spcBef>
                          <a:spcPts val="190"/>
                        </a:spcBef>
                      </a:pPr>
                      <a:r>
                        <a:rPr sz="1800" spc="-10" dirty="0"/>
                        <a:t>Eingabefeld</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tc>
                  <a:txBody>
                    <a:bodyPr/>
                    <a:lstStyle/>
                    <a:p>
                      <a:pPr marL="3175" algn="ctr">
                        <a:lnSpc>
                          <a:spcPct val="100000"/>
                        </a:lnSpc>
                        <a:spcBef>
                          <a:spcPts val="190"/>
                        </a:spcBef>
                      </a:pPr>
                      <a:r>
                        <a:rPr sz="1800" spc="-15" dirty="0"/>
                        <a:t>Auto-Validierung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text</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&gt; </a:t>
                      </a:r>
                    </a:p>
                  </a:txBody>
                  <a:tcPr marL="0" marR="0" marT="0" marB="0" anchor="ctr"/>
                </a:tc>
                <a:tc>
                  <a:txBody>
                    <a:bodyPr/>
                    <a:lstStyle/>
                    <a:p>
                      <a:pPr marL="85090" algn="l" defTabSz="914400" rtl="0" eaLnBrk="1" latinLnBrk="0" hangingPunct="1">
                        <a:lnSpc>
                          <a:spcPts val="2160"/>
                        </a:lnSpc>
                        <a:spcBef>
                          <a:spcPts val="185"/>
                        </a:spcBef>
                      </a:pPr>
                      <a:r>
                        <a:rPr sz="1800" kern="1200" spc="-10" dirty="0">
                          <a:solidFill>
                            <a:schemeClr val="dk1"/>
                          </a:solidFill>
                          <a:latin typeface="+mn-lt"/>
                          <a:ea typeface="+mn-ea"/>
                          <a:cs typeface="+mn-cs"/>
                        </a:rPr>
                        <a:t>Einzeiliges Eingabefeld</a:t>
                      </a:r>
                    </a:p>
                  </a:txBody>
                  <a:tcPr marL="0" marR="0" marT="0" marB="0" anchor="ctr"/>
                </a:tc>
                <a:tc>
                  <a:txBody>
                    <a:bodyPr/>
                    <a:lstStyle/>
                    <a:p>
                      <a:pPr marL="85090" algn="ctr">
                        <a:lnSpc>
                          <a:spcPct val="100000"/>
                        </a:lnSpc>
                        <a:spcBef>
                          <a:spcPts val="185"/>
                        </a:spcBef>
                      </a:pPr>
                      <a:endParaRPr sz="2000" dirty="0">
                        <a:latin typeface="Calibri"/>
                        <a:cs typeface="Calibri"/>
                      </a:endParaRPr>
                    </a:p>
                  </a:txBody>
                  <a:tcPr marL="0" marR="0" marT="0" marB="0" anchor="ctr"/>
                </a:tc>
                <a:extLst>
                  <a:ext uri="{0D108BD9-81ED-4DB2-BD59-A6C34878D82A}">
                    <a16:rowId xmlns:a16="http://schemas.microsoft.com/office/drawing/2014/main" val="106517006"/>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password</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&gt; </a:t>
                      </a:r>
                    </a:p>
                  </a:txBody>
                  <a:tcPr marL="0" marR="0" marT="0" marB="0" anchor="ctr"/>
                </a:tc>
                <a:tc>
                  <a:txBody>
                    <a:bodyPr/>
                    <a:lstStyle/>
                    <a:p>
                      <a:pPr marL="85090" algn="l" defTabSz="914400" rtl="0" eaLnBrk="1" latinLnBrk="0" hangingPunct="1">
                        <a:lnSpc>
                          <a:spcPts val="2160"/>
                        </a:lnSpc>
                        <a:spcBef>
                          <a:spcPts val="185"/>
                        </a:spcBef>
                      </a:pPr>
                      <a:r>
                        <a:rPr sz="1800" kern="1200" spc="-10" dirty="0">
                          <a:solidFill>
                            <a:schemeClr val="dk1"/>
                          </a:solidFill>
                          <a:latin typeface="+mn-lt"/>
                          <a:ea typeface="+mn-ea"/>
                          <a:cs typeface="+mn-cs"/>
                        </a:rPr>
                        <a:t>Passwort-Eingabefeld</a:t>
                      </a:r>
                    </a:p>
                  </a:txBody>
                  <a:tcPr marL="0" marR="0" marT="0" marB="0" anchor="ctr"/>
                </a:tc>
                <a:tc>
                  <a:txBody>
                    <a:bodyPr/>
                    <a:lstStyle/>
                    <a:p>
                      <a:pPr marL="85090" algn="ctr">
                        <a:lnSpc>
                          <a:spcPct val="100000"/>
                        </a:lnSpc>
                        <a:spcBef>
                          <a:spcPts val="185"/>
                        </a:spcBef>
                      </a:pP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2880483261"/>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radio</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&gt; </a:t>
                      </a:r>
                    </a:p>
                  </a:txBody>
                  <a:tcPr marL="0" marR="0" marT="0" marB="0" anchor="ctr"/>
                </a:tc>
                <a:tc>
                  <a:txBody>
                    <a:bodyPr/>
                    <a:lstStyle/>
                    <a:p>
                      <a:pPr marL="85090" algn="l" defTabSz="914400" rtl="0" eaLnBrk="1" latinLnBrk="0" hangingPunct="1">
                        <a:lnSpc>
                          <a:spcPts val="2160"/>
                        </a:lnSpc>
                        <a:spcBef>
                          <a:spcPts val="185"/>
                        </a:spcBef>
                      </a:pPr>
                      <a:r>
                        <a:rPr sz="1800" kern="1200" spc="-10" dirty="0">
                          <a:solidFill>
                            <a:schemeClr val="dk1"/>
                          </a:solidFill>
                          <a:latin typeface="+mn-lt"/>
                          <a:ea typeface="+mn-ea"/>
                          <a:cs typeface="+mn-cs"/>
                        </a:rPr>
                        <a:t>Radiobutton</a:t>
                      </a:r>
                    </a:p>
                  </a:txBody>
                  <a:tcPr marL="0" marR="0" marT="0" marB="0" anchor="ctr"/>
                </a:tc>
                <a:tc>
                  <a:txBody>
                    <a:bodyPr/>
                    <a:lstStyle/>
                    <a:p>
                      <a:pPr marL="85090" algn="ctr">
                        <a:lnSpc>
                          <a:spcPct val="100000"/>
                        </a:lnSpc>
                        <a:spcBef>
                          <a:spcPts val="185"/>
                        </a:spcBef>
                      </a:pPr>
                      <a:endParaRPr sz="2000" dirty="0">
                        <a:latin typeface="Calibri"/>
                        <a:cs typeface="Calibri"/>
                      </a:endParaRPr>
                    </a:p>
                  </a:txBody>
                  <a:tcPr marL="0" marR="0" marT="0" marB="0" anchor="ctr"/>
                </a:tc>
                <a:extLst>
                  <a:ext uri="{0D108BD9-81ED-4DB2-BD59-A6C34878D82A}">
                    <a16:rowId xmlns:a16="http://schemas.microsoft.com/office/drawing/2014/main" val="2596683254"/>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checkbox</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&gt; </a:t>
                      </a:r>
                    </a:p>
                  </a:txBody>
                  <a:tcPr marL="0" marR="0" marT="0" marB="0" anchor="ctr"/>
                </a:tc>
                <a:tc>
                  <a:txBody>
                    <a:bodyPr/>
                    <a:lstStyle/>
                    <a:p>
                      <a:pPr marL="85090" algn="l" defTabSz="914400" rtl="0" eaLnBrk="1" latinLnBrk="0" hangingPunct="1">
                        <a:lnSpc>
                          <a:spcPts val="2160"/>
                        </a:lnSpc>
                        <a:spcBef>
                          <a:spcPts val="190"/>
                        </a:spcBef>
                      </a:pPr>
                      <a:r>
                        <a:rPr sz="1800" kern="1200" spc="-10" dirty="0">
                          <a:solidFill>
                            <a:schemeClr val="dk1"/>
                          </a:solidFill>
                          <a:latin typeface="+mn-lt"/>
                          <a:ea typeface="+mn-ea"/>
                          <a:cs typeface="+mn-cs"/>
                        </a:rPr>
                        <a:t>Checkbox</a:t>
                      </a:r>
                    </a:p>
                  </a:txBody>
                  <a:tcPr marL="0" marR="0" marT="0" marB="0" anchor="ctr"/>
                </a:tc>
                <a:tc>
                  <a:txBody>
                    <a:bodyPr/>
                    <a:lstStyle/>
                    <a:p>
                      <a:pPr marL="85090" algn="ctr">
                        <a:lnSpc>
                          <a:spcPct val="100000"/>
                        </a:lnSpc>
                        <a:spcBef>
                          <a:spcPts val="190"/>
                        </a:spcBef>
                      </a:pPr>
                      <a:endParaRPr sz="2000" dirty="0">
                        <a:latin typeface="Calibri"/>
                        <a:cs typeface="Calibri"/>
                      </a:endParaRPr>
                    </a:p>
                  </a:txBody>
                  <a:tcPr marL="0" marR="0" marT="0" marB="0" anchor="ctr"/>
                </a:tc>
                <a:extLst>
                  <a:ext uri="{0D108BD9-81ED-4DB2-BD59-A6C34878D82A}">
                    <a16:rowId xmlns:a16="http://schemas.microsoft.com/office/drawing/2014/main" val="2107941842"/>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button</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&gt; </a:t>
                      </a:r>
                    </a:p>
                  </a:txBody>
                  <a:tcPr marL="0" marR="0" marT="0" marB="0" anchor="ctr"/>
                </a:tc>
                <a:tc>
                  <a:txBody>
                    <a:bodyPr/>
                    <a:lstStyle/>
                    <a:p>
                      <a:pPr marL="85090" algn="l" defTabSz="914400" rtl="0" eaLnBrk="1" latinLnBrk="0" hangingPunct="1">
                        <a:lnSpc>
                          <a:spcPts val="2160"/>
                        </a:lnSpc>
                        <a:spcBef>
                          <a:spcPts val="190"/>
                        </a:spcBef>
                      </a:pPr>
                      <a:r>
                        <a:rPr sz="1800" kern="1200" spc="-10" dirty="0">
                          <a:solidFill>
                            <a:schemeClr val="dk1"/>
                          </a:solidFill>
                          <a:latin typeface="+mn-lt"/>
                          <a:ea typeface="+mn-ea"/>
                          <a:cs typeface="+mn-cs"/>
                        </a:rPr>
                        <a:t>Button</a:t>
                      </a:r>
                    </a:p>
                  </a:txBody>
                  <a:tcPr marL="0" marR="0" marT="0" marB="0" anchor="ctr"/>
                </a:tc>
                <a:tc>
                  <a:txBody>
                    <a:bodyPr/>
                    <a:lstStyle/>
                    <a:p>
                      <a:pPr marL="85090" algn="ctr">
                        <a:lnSpc>
                          <a:spcPct val="100000"/>
                        </a:lnSpc>
                        <a:spcBef>
                          <a:spcPts val="190"/>
                        </a:spcBef>
                      </a:pPr>
                      <a:endParaRPr sz="2000" dirty="0">
                        <a:latin typeface="Calibri"/>
                        <a:cs typeface="Calibri"/>
                      </a:endParaRPr>
                    </a:p>
                  </a:txBody>
                  <a:tcPr marL="0" marR="0" marT="0" marB="0" anchor="ctr"/>
                </a:tc>
                <a:extLst>
                  <a:ext uri="{0D108BD9-81ED-4DB2-BD59-A6C34878D82A}">
                    <a16:rowId xmlns:a16="http://schemas.microsoft.com/office/drawing/2014/main" val="3895331791"/>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submit</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&gt; </a:t>
                      </a:r>
                    </a:p>
                  </a:txBody>
                  <a:tcPr marL="0" marR="0" marT="0" marB="0" anchor="ctr"/>
                </a:tc>
                <a:tc>
                  <a:txBody>
                    <a:bodyPr/>
                    <a:lstStyle/>
                    <a:p>
                      <a:pPr marL="85090" algn="l" defTabSz="914400" rtl="0" eaLnBrk="1" latinLnBrk="0" hangingPunct="1">
                        <a:lnSpc>
                          <a:spcPts val="2160"/>
                        </a:lnSpc>
                        <a:spcBef>
                          <a:spcPts val="190"/>
                        </a:spcBef>
                      </a:pPr>
                      <a:r>
                        <a:rPr sz="1800" kern="1200" spc="-10" dirty="0">
                          <a:solidFill>
                            <a:schemeClr val="dk1"/>
                          </a:solidFill>
                          <a:latin typeface="+mn-lt"/>
                          <a:ea typeface="+mn-ea"/>
                          <a:cs typeface="+mn-cs"/>
                        </a:rPr>
                        <a:t>Absende-Button</a:t>
                      </a:r>
                    </a:p>
                  </a:txBody>
                  <a:tcPr marL="0" marR="0" marT="0" marB="0" anchor="ctr"/>
                </a:tc>
                <a:tc>
                  <a:txBody>
                    <a:bodyPr/>
                    <a:lstStyle/>
                    <a:p>
                      <a:pPr marL="85090" algn="ctr">
                        <a:lnSpc>
                          <a:spcPct val="100000"/>
                        </a:lnSpc>
                        <a:spcBef>
                          <a:spcPts val="190"/>
                        </a:spcBef>
                      </a:pPr>
                      <a:endParaRPr sz="2000" dirty="0">
                        <a:latin typeface="Calibri"/>
                        <a:cs typeface="Calibri"/>
                      </a:endParaRPr>
                    </a:p>
                  </a:txBody>
                  <a:tcPr marL="0" marR="0" marT="0" marB="0" anchor="ctr"/>
                </a:tc>
                <a:extLst>
                  <a:ext uri="{0D108BD9-81ED-4DB2-BD59-A6C34878D82A}">
                    <a16:rowId xmlns:a16="http://schemas.microsoft.com/office/drawing/2014/main" val="1125239102"/>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reset</a:t>
                      </a:r>
                      <a:r>
                        <a:rPr lang="de-DE" sz="1800" kern="1200" dirty="0">
                          <a:solidFill>
                            <a:schemeClr val="dk1"/>
                          </a:solidFill>
                          <a:latin typeface="Courier New"/>
                          <a:ea typeface="+mn-ea"/>
                          <a:cs typeface="Courier New"/>
                        </a:rPr>
                        <a:t>"</a:t>
                      </a:r>
                      <a:r>
                        <a:rPr sz="1800" kern="1200" dirty="0">
                          <a:solidFill>
                            <a:schemeClr val="dk1"/>
                          </a:solidFill>
                          <a:latin typeface="Courier New"/>
                          <a:ea typeface="+mn-ea"/>
                          <a:cs typeface="Courier New"/>
                        </a:rPr>
                        <a:t>&gt; </a:t>
                      </a:r>
                    </a:p>
                  </a:txBody>
                  <a:tcPr marL="0" marR="0" marT="0" marB="0" anchor="ctr"/>
                </a:tc>
                <a:tc>
                  <a:txBody>
                    <a:bodyPr/>
                    <a:lstStyle/>
                    <a:p>
                      <a:pPr marL="85090" algn="l" defTabSz="914400" rtl="0" eaLnBrk="1" latinLnBrk="0" hangingPunct="1">
                        <a:lnSpc>
                          <a:spcPts val="2160"/>
                        </a:lnSpc>
                        <a:spcBef>
                          <a:spcPts val="190"/>
                        </a:spcBef>
                      </a:pPr>
                      <a:r>
                        <a:rPr sz="1800" kern="1200" spc="-10" dirty="0">
                          <a:solidFill>
                            <a:schemeClr val="dk1"/>
                          </a:solidFill>
                          <a:latin typeface="+mn-lt"/>
                          <a:ea typeface="+mn-ea"/>
                          <a:cs typeface="+mn-cs"/>
                        </a:rPr>
                        <a:t>Reset-Button</a:t>
                      </a:r>
                    </a:p>
                  </a:txBody>
                  <a:tcPr marL="0" marR="0" marT="0" marB="0" anchor="ctr"/>
                </a:tc>
                <a:tc>
                  <a:txBody>
                    <a:bodyPr/>
                    <a:lstStyle/>
                    <a:p>
                      <a:pPr marL="85090" algn="ctr">
                        <a:lnSpc>
                          <a:spcPct val="100000"/>
                        </a:lnSpc>
                        <a:spcBef>
                          <a:spcPts val="190"/>
                        </a:spcBef>
                      </a:pPr>
                      <a:endParaRPr sz="2000" dirty="0">
                        <a:latin typeface="Calibri"/>
                        <a:cs typeface="Calibri"/>
                      </a:endParaRPr>
                    </a:p>
                  </a:txBody>
                  <a:tcPr marL="0" marR="0" marT="0" marB="0" anchor="ctr"/>
                </a:tc>
                <a:extLst>
                  <a:ext uri="{0D108BD9-81ED-4DB2-BD59-A6C34878D82A}">
                    <a16:rowId xmlns:a16="http://schemas.microsoft.com/office/drawing/2014/main" val="870472018"/>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type="search"&gt;</a:t>
                      </a:r>
                    </a:p>
                  </a:txBody>
                  <a:tcPr marL="0" marR="0" marT="0" marB="0"/>
                </a:tc>
                <a:tc>
                  <a:txBody>
                    <a:bodyPr/>
                    <a:lstStyle/>
                    <a:p>
                      <a:pPr marL="85725">
                        <a:lnSpc>
                          <a:spcPct val="100000"/>
                        </a:lnSpc>
                        <a:spcBef>
                          <a:spcPts val="90"/>
                        </a:spcBef>
                      </a:pPr>
                      <a:r>
                        <a:rPr sz="1800" spc="-10" dirty="0"/>
                        <a:t>Suchfeld</a:t>
                      </a:r>
                      <a:endParaRPr sz="1800" dirty="0">
                        <a:latin typeface="Calibri"/>
                        <a:cs typeface="Calibri"/>
                      </a:endParaRPr>
                    </a:p>
                  </a:txBody>
                  <a:tcPr marL="0" marR="0" marT="0" marB="0"/>
                </a:tc>
                <a:tc>
                  <a:txBody>
                    <a:bodyPr/>
                    <a:lstStyle/>
                    <a:p>
                      <a:endParaRPr sz="1800" dirty="0">
                        <a:latin typeface="Calibri"/>
                        <a:cs typeface="Calibri"/>
                      </a:endParaRPr>
                    </a:p>
                  </a:txBody>
                  <a:tcPr marL="0" marR="0" marT="0" marB="0"/>
                </a:tc>
                <a:extLst>
                  <a:ext uri="{0D108BD9-81ED-4DB2-BD59-A6C34878D82A}">
                    <a16:rowId xmlns:a16="http://schemas.microsoft.com/office/drawing/2014/main" val="10001"/>
                  </a:ext>
                </a:extLst>
              </a:tr>
              <a:tr h="370840">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type="url"&gt;</a:t>
                      </a:r>
                    </a:p>
                  </a:txBody>
                  <a:tcPr marL="0" marR="0" marT="0" marB="0"/>
                </a:tc>
                <a:tc>
                  <a:txBody>
                    <a:bodyPr/>
                    <a:lstStyle/>
                    <a:p>
                      <a:pPr marL="85725">
                        <a:lnSpc>
                          <a:spcPct val="100000"/>
                        </a:lnSpc>
                        <a:spcBef>
                          <a:spcPts val="195"/>
                        </a:spcBef>
                      </a:pPr>
                      <a:r>
                        <a:rPr sz="1800" spc="-10" dirty="0"/>
                        <a:t>Absolute</a:t>
                      </a:r>
                      <a:r>
                        <a:rPr sz="1800" spc="-65" dirty="0"/>
                        <a:t> </a:t>
                      </a:r>
                      <a:r>
                        <a:rPr sz="1800" spc="-5" dirty="0"/>
                        <a:t>URLs</a:t>
                      </a:r>
                      <a:endParaRPr sz="1800" dirty="0">
                        <a:latin typeface="Calibri"/>
                        <a:cs typeface="Calibri"/>
                      </a:endParaRPr>
                    </a:p>
                  </a:txBody>
                  <a:tcPr marL="0" marR="0" marT="0" marB="0"/>
                </a:tc>
                <a:tc>
                  <a:txBody>
                    <a:bodyPr/>
                    <a:lstStyle/>
                    <a:p>
                      <a:pPr marL="635" algn="ctr">
                        <a:lnSpc>
                          <a:spcPct val="100000"/>
                        </a:lnSpc>
                        <a:spcBef>
                          <a:spcPts val="195"/>
                        </a:spcBef>
                      </a:pPr>
                      <a:r>
                        <a:rPr sz="1800" dirty="0"/>
                        <a:t>*</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type="tel"&gt;</a:t>
                      </a:r>
                    </a:p>
                  </a:txBody>
                  <a:tcPr marL="0" marR="0" marT="0" marB="0"/>
                </a:tc>
                <a:tc>
                  <a:txBody>
                    <a:bodyPr/>
                    <a:lstStyle/>
                    <a:p>
                      <a:pPr marL="85725">
                        <a:lnSpc>
                          <a:spcPct val="100000"/>
                        </a:lnSpc>
                        <a:spcBef>
                          <a:spcPts val="190"/>
                        </a:spcBef>
                      </a:pPr>
                      <a:r>
                        <a:rPr sz="1800" spc="-20" dirty="0"/>
                        <a:t>Telefonnummern</a:t>
                      </a:r>
                      <a:endParaRPr sz="1800" dirty="0">
                        <a:latin typeface="Calibri"/>
                        <a:cs typeface="Calibri"/>
                      </a:endParaRPr>
                    </a:p>
                  </a:txBody>
                  <a:tcPr marL="0" marR="0" marT="0" marB="0"/>
                </a:tc>
                <a:tc>
                  <a:txBody>
                    <a:bodyPr/>
                    <a:lstStyle/>
                    <a:p>
                      <a:endParaRPr sz="1800" dirty="0">
                        <a:latin typeface="Calibri"/>
                        <a:cs typeface="Calibri"/>
                      </a:endParaRPr>
                    </a:p>
                  </a:txBody>
                  <a:tcPr marL="0" marR="0" marT="0" marB="0"/>
                </a:tc>
                <a:extLst>
                  <a:ext uri="{0D108BD9-81ED-4DB2-BD59-A6C34878D82A}">
                    <a16:rowId xmlns:a16="http://schemas.microsoft.com/office/drawing/2014/main" val="10003"/>
                  </a:ext>
                </a:extLst>
              </a:tr>
              <a:tr h="370713">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type="email"&gt;</a:t>
                      </a:r>
                    </a:p>
                  </a:txBody>
                  <a:tcPr marL="0" marR="0" marT="0" marB="0"/>
                </a:tc>
                <a:tc>
                  <a:txBody>
                    <a:bodyPr/>
                    <a:lstStyle/>
                    <a:p>
                      <a:pPr marL="85725">
                        <a:lnSpc>
                          <a:spcPct val="100000"/>
                        </a:lnSpc>
                        <a:spcBef>
                          <a:spcPts val="190"/>
                        </a:spcBef>
                      </a:pPr>
                      <a:r>
                        <a:rPr sz="1800" spc="-5" dirty="0"/>
                        <a:t>EMail-Adressen</a:t>
                      </a:r>
                      <a:endParaRPr sz="1800" dirty="0">
                        <a:latin typeface="Calibri"/>
                        <a:cs typeface="Calibri"/>
                      </a:endParaRPr>
                    </a:p>
                  </a:txBody>
                  <a:tcPr marL="0" marR="0" marT="0" marB="0"/>
                </a:tc>
                <a:tc>
                  <a:txBody>
                    <a:bodyPr/>
                    <a:lstStyle/>
                    <a:p>
                      <a:pPr marL="635" algn="ctr">
                        <a:lnSpc>
                          <a:spcPct val="100000"/>
                        </a:lnSpc>
                        <a:spcBef>
                          <a:spcPts val="190"/>
                        </a:spcBef>
                      </a:pPr>
                      <a:r>
                        <a:rPr sz="1800" dirty="0"/>
                        <a:t>*</a:t>
                      </a:r>
                      <a:endParaRPr sz="1800" dirty="0">
                        <a:latin typeface="Calibri"/>
                        <a:cs typeface="Calibri"/>
                      </a:endParaRPr>
                    </a:p>
                  </a:txBody>
                  <a:tcPr marL="0" marR="0" marT="0" marB="0"/>
                </a:tc>
                <a:extLst>
                  <a:ext uri="{0D108BD9-81ED-4DB2-BD59-A6C34878D82A}">
                    <a16:rowId xmlns:a16="http://schemas.microsoft.com/office/drawing/2014/main" val="10004"/>
                  </a:ext>
                </a:extLst>
              </a:tr>
            </a:tbl>
          </a:graphicData>
        </a:graphic>
      </p:graphicFrame>
      <p:sp>
        <p:nvSpPr>
          <p:cNvPr id="4" name="Fußzeilenplatzhalter 3">
            <a:extLst>
              <a:ext uri="{FF2B5EF4-FFF2-40B4-BE49-F238E27FC236}">
                <a16:creationId xmlns:a16="http://schemas.microsoft.com/office/drawing/2014/main" id="{615C03A0-36FC-4AB2-B5D3-1231E42D7D77}"/>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7497241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lang="de-DE" spc="-10" dirty="0"/>
              <a:t>&lt;FORM&gt; - INPUT TYPES </a:t>
            </a:r>
            <a:r>
              <a:rPr spc="-10" dirty="0"/>
              <a:t>(2)</a:t>
            </a:r>
          </a:p>
        </p:txBody>
      </p:sp>
      <p:sp>
        <p:nvSpPr>
          <p:cNvPr id="5" name="Inhaltsplatzhalter 4"/>
          <p:cNvSpPr>
            <a:spLocks noGrp="1"/>
          </p:cNvSpPr>
          <p:nvPr>
            <p:ph idx="1"/>
          </p:nvPr>
        </p:nvSpPr>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2591926443"/>
              </p:ext>
            </p:extLst>
          </p:nvPr>
        </p:nvGraphicFramePr>
        <p:xfrm>
          <a:off x="838200" y="1825625"/>
          <a:ext cx="10515600" cy="4079230"/>
        </p:xfrm>
        <a:graphic>
          <a:graphicData uri="http://schemas.openxmlformats.org/drawingml/2006/table">
            <a:tbl>
              <a:tblPr firstRow="1" bandRow="1">
                <a:tableStyleId>{21E4AEA4-8DFA-4A89-87EB-49C32662AFE0}</a:tableStyleId>
              </a:tblPr>
              <a:tblGrid>
                <a:gridCol w="4481203">
                  <a:extLst>
                    <a:ext uri="{9D8B030D-6E8A-4147-A177-3AD203B41FA5}">
                      <a16:colId xmlns:a16="http://schemas.microsoft.com/office/drawing/2014/main" val="20000"/>
                    </a:ext>
                  </a:extLst>
                </a:gridCol>
                <a:gridCol w="6034397">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spc="-10" dirty="0"/>
                        <a:t>Eingabefeld</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type="number"&gt;</a:t>
                      </a:r>
                    </a:p>
                  </a:txBody>
                  <a:tcPr marL="0" marR="0" marT="0" marB="0"/>
                </a:tc>
                <a:tc>
                  <a:txBody>
                    <a:bodyPr/>
                    <a:lstStyle/>
                    <a:p>
                      <a:pPr marL="85725">
                        <a:lnSpc>
                          <a:spcPct val="100000"/>
                        </a:lnSpc>
                        <a:spcBef>
                          <a:spcPts val="195"/>
                        </a:spcBef>
                      </a:pPr>
                      <a:r>
                        <a:rPr sz="1800" spc="-10" dirty="0"/>
                        <a:t>Fließkommazahlen</a:t>
                      </a:r>
                      <a:endParaRPr sz="1800" dirty="0">
                        <a:latin typeface="Calibri"/>
                        <a:cs typeface="Calibri"/>
                      </a:endParaRPr>
                    </a:p>
                  </a:txBody>
                  <a:tcPr marL="0" marR="0" marT="0" marB="0"/>
                </a:tc>
                <a:extLst>
                  <a:ext uri="{0D108BD9-81ED-4DB2-BD59-A6C34878D82A}">
                    <a16:rowId xmlns:a16="http://schemas.microsoft.com/office/drawing/2014/main" val="3119087311"/>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type="range"&gt;</a:t>
                      </a:r>
                    </a:p>
                  </a:txBody>
                  <a:tcPr marL="0" marR="0" marT="0" marB="0"/>
                </a:tc>
                <a:tc>
                  <a:txBody>
                    <a:bodyPr/>
                    <a:lstStyle/>
                    <a:p>
                      <a:pPr marL="85725">
                        <a:lnSpc>
                          <a:spcPct val="100000"/>
                        </a:lnSpc>
                        <a:spcBef>
                          <a:spcPts val="195"/>
                        </a:spcBef>
                      </a:pPr>
                      <a:r>
                        <a:rPr sz="1800" spc="-10" dirty="0"/>
                        <a:t>Fließkommazahlen </a:t>
                      </a:r>
                      <a:r>
                        <a:rPr sz="1800" dirty="0"/>
                        <a:t>auf</a:t>
                      </a:r>
                      <a:r>
                        <a:rPr sz="1800" spc="-40" dirty="0"/>
                        <a:t> </a:t>
                      </a:r>
                      <a:r>
                        <a:rPr sz="1800" dirty="0" err="1"/>
                        <a:t>einer</a:t>
                      </a:r>
                      <a:r>
                        <a:rPr lang="de-DE" sz="1800" dirty="0"/>
                        <a:t> </a:t>
                      </a:r>
                      <a:r>
                        <a:rPr sz="1800" spc="-10" dirty="0" err="1"/>
                        <a:t>nicht</a:t>
                      </a:r>
                      <a:r>
                        <a:rPr sz="1800" spc="-10" dirty="0"/>
                        <a:t> sichtbaren Skala</a:t>
                      </a:r>
                      <a:endParaRPr sz="1800" dirty="0">
                        <a:latin typeface="Calibri"/>
                        <a:cs typeface="Calibri"/>
                      </a:endParaRPr>
                    </a:p>
                  </a:txBody>
                  <a:tcPr marL="0" marR="0" marT="0" marB="0"/>
                </a:tc>
                <a:extLst>
                  <a:ext uri="{0D108BD9-81ED-4DB2-BD59-A6C34878D82A}">
                    <a16:rowId xmlns:a16="http://schemas.microsoft.com/office/drawing/2014/main" val="214664869"/>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type="color"&gt;</a:t>
                      </a:r>
                    </a:p>
                  </a:txBody>
                  <a:tcPr marL="0" marR="0" marT="0" marB="0"/>
                </a:tc>
                <a:tc>
                  <a:txBody>
                    <a:bodyPr/>
                    <a:lstStyle/>
                    <a:p>
                      <a:pPr marL="85725">
                        <a:lnSpc>
                          <a:spcPct val="100000"/>
                        </a:lnSpc>
                        <a:spcBef>
                          <a:spcPts val="195"/>
                        </a:spcBef>
                      </a:pPr>
                      <a:r>
                        <a:rPr sz="1800" spc="-10" dirty="0"/>
                        <a:t>Farbangaben</a:t>
                      </a:r>
                      <a:endParaRPr sz="1800" dirty="0">
                        <a:latin typeface="Calibri"/>
                        <a:cs typeface="Calibri"/>
                      </a:endParaRPr>
                    </a:p>
                  </a:txBody>
                  <a:tcPr marL="0" marR="0" marT="0" marB="0"/>
                </a:tc>
                <a:extLst>
                  <a:ext uri="{0D108BD9-81ED-4DB2-BD59-A6C34878D82A}">
                    <a16:rowId xmlns:a16="http://schemas.microsoft.com/office/drawing/2014/main" val="113800121"/>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type="date"&gt;</a:t>
                      </a:r>
                    </a:p>
                  </a:txBody>
                  <a:tcPr marL="0" marR="0" marT="0" marB="0"/>
                </a:tc>
                <a:tc>
                  <a:txBody>
                    <a:bodyPr/>
                    <a:lstStyle/>
                    <a:p>
                      <a:pPr marL="85725">
                        <a:lnSpc>
                          <a:spcPct val="100000"/>
                        </a:lnSpc>
                        <a:spcBef>
                          <a:spcPts val="195"/>
                        </a:spcBef>
                      </a:pPr>
                      <a:r>
                        <a:rPr sz="1800" spc="-5" dirty="0"/>
                        <a:t>Datum</a:t>
                      </a:r>
                      <a:endParaRPr sz="1800" dirty="0">
                        <a:latin typeface="Calibri"/>
                        <a:cs typeface="Calibri"/>
                      </a:endParaRPr>
                    </a:p>
                  </a:txBody>
                  <a:tcPr marL="0" marR="0" marT="0" marB="0"/>
                </a:tc>
                <a:extLst>
                  <a:ext uri="{0D108BD9-81ED-4DB2-BD59-A6C34878D82A}">
                    <a16:rowId xmlns:a16="http://schemas.microsoft.com/office/drawing/2014/main" val="2200367850"/>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type="month"&gt;</a:t>
                      </a:r>
                    </a:p>
                  </a:txBody>
                  <a:tcPr marL="0" marR="0" marT="0" marB="0"/>
                </a:tc>
                <a:tc>
                  <a:txBody>
                    <a:bodyPr/>
                    <a:lstStyle/>
                    <a:p>
                      <a:pPr marL="85725">
                        <a:lnSpc>
                          <a:spcPct val="100000"/>
                        </a:lnSpc>
                        <a:spcBef>
                          <a:spcPts val="200"/>
                        </a:spcBef>
                      </a:pPr>
                      <a:r>
                        <a:rPr sz="1800" spc="-5" dirty="0"/>
                        <a:t>Monat</a:t>
                      </a:r>
                      <a:endParaRPr sz="1800" dirty="0">
                        <a:latin typeface="Calibri"/>
                        <a:cs typeface="Calibri"/>
                      </a:endParaRPr>
                    </a:p>
                  </a:txBody>
                  <a:tcPr marL="0" marR="0" marT="0" marB="0"/>
                </a:tc>
                <a:extLst>
                  <a:ext uri="{0D108BD9-81ED-4DB2-BD59-A6C34878D82A}">
                    <a16:rowId xmlns:a16="http://schemas.microsoft.com/office/drawing/2014/main" val="2649837471"/>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type="week"&gt;</a:t>
                      </a:r>
                    </a:p>
                  </a:txBody>
                  <a:tcPr marL="0" marR="0" marT="0" marB="0"/>
                </a:tc>
                <a:tc>
                  <a:txBody>
                    <a:bodyPr/>
                    <a:lstStyle/>
                    <a:p>
                      <a:pPr marL="85725">
                        <a:lnSpc>
                          <a:spcPct val="100000"/>
                        </a:lnSpc>
                        <a:spcBef>
                          <a:spcPts val="200"/>
                        </a:spcBef>
                      </a:pPr>
                      <a:r>
                        <a:rPr sz="1800" spc="-25" dirty="0"/>
                        <a:t>Woche</a:t>
                      </a:r>
                      <a:endParaRPr sz="1800" dirty="0">
                        <a:latin typeface="Calibri"/>
                        <a:cs typeface="Calibri"/>
                      </a:endParaRPr>
                    </a:p>
                  </a:txBody>
                  <a:tcPr marL="0" marR="0" marT="0" marB="0"/>
                </a:tc>
                <a:extLst>
                  <a:ext uri="{0D108BD9-81ED-4DB2-BD59-A6C34878D82A}">
                    <a16:rowId xmlns:a16="http://schemas.microsoft.com/office/drawing/2014/main" val="2030707466"/>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type="time"&gt;</a:t>
                      </a:r>
                    </a:p>
                  </a:txBody>
                  <a:tcPr marL="0" marR="0" marT="0" marB="0"/>
                </a:tc>
                <a:tc>
                  <a:txBody>
                    <a:bodyPr/>
                    <a:lstStyle/>
                    <a:p>
                      <a:pPr marL="85725">
                        <a:lnSpc>
                          <a:spcPct val="100000"/>
                        </a:lnSpc>
                        <a:spcBef>
                          <a:spcPts val="90"/>
                        </a:spcBef>
                      </a:pPr>
                      <a:r>
                        <a:rPr sz="1800" spc="-10" dirty="0"/>
                        <a:t>Zeit</a:t>
                      </a:r>
                      <a:endParaRPr sz="1800" dirty="0">
                        <a:latin typeface="Calibri"/>
                        <a:cs typeface="Calibri"/>
                      </a:endParaRPr>
                    </a:p>
                  </a:txBody>
                  <a:tcPr marL="0" marR="0" marT="0" marB="0"/>
                </a:tc>
                <a:extLst>
                  <a:ext uri="{0D108BD9-81ED-4DB2-BD59-A6C34878D82A}">
                    <a16:rowId xmlns:a16="http://schemas.microsoft.com/office/drawing/2014/main" val="10001"/>
                  </a:ext>
                </a:extLst>
              </a:tr>
              <a:tr h="370840">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type="datetime-local"&gt;</a:t>
                      </a:r>
                    </a:p>
                  </a:txBody>
                  <a:tcPr marL="0" marR="0" marT="0" marB="0"/>
                </a:tc>
                <a:tc>
                  <a:txBody>
                    <a:bodyPr/>
                    <a:lstStyle/>
                    <a:p>
                      <a:pPr marL="85725">
                        <a:lnSpc>
                          <a:spcPct val="100000"/>
                        </a:lnSpc>
                        <a:spcBef>
                          <a:spcPts val="195"/>
                        </a:spcBef>
                      </a:pPr>
                      <a:r>
                        <a:rPr sz="1800" spc="-5" dirty="0"/>
                        <a:t>Datum </a:t>
                      </a:r>
                      <a:r>
                        <a:rPr sz="1800" dirty="0"/>
                        <a:t>+</a:t>
                      </a:r>
                      <a:r>
                        <a:rPr sz="1800" spc="-70" dirty="0"/>
                        <a:t> </a:t>
                      </a:r>
                      <a:r>
                        <a:rPr sz="1800" spc="-10" dirty="0"/>
                        <a:t>Zeit</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gn="l" defTabSz="914400" rtl="0" eaLnBrk="1" latinLnBrk="0" hangingPunct="1">
                        <a:lnSpc>
                          <a:spcPct val="100000"/>
                        </a:lnSpc>
                        <a:spcBef>
                          <a:spcPts val="95"/>
                        </a:spcBef>
                      </a:pPr>
                      <a:r>
                        <a:rPr sz="1800" kern="1200" dirty="0">
                          <a:solidFill>
                            <a:schemeClr val="dk1"/>
                          </a:solidFill>
                          <a:latin typeface="Courier New"/>
                          <a:ea typeface="+mn-ea"/>
                          <a:cs typeface="Courier New"/>
                        </a:rPr>
                        <a:t>&lt;input type="datetime"&gt;</a:t>
                      </a:r>
                    </a:p>
                  </a:txBody>
                  <a:tcPr marL="0" marR="0" marT="0" marB="0"/>
                </a:tc>
                <a:tc>
                  <a:txBody>
                    <a:bodyPr/>
                    <a:lstStyle/>
                    <a:p>
                      <a:pPr marL="85725">
                        <a:lnSpc>
                          <a:spcPct val="100000"/>
                        </a:lnSpc>
                        <a:spcBef>
                          <a:spcPts val="190"/>
                        </a:spcBef>
                      </a:pPr>
                      <a:r>
                        <a:rPr sz="1800" spc="-5" dirty="0"/>
                        <a:t>Datum </a:t>
                      </a:r>
                      <a:r>
                        <a:rPr sz="1800" dirty="0"/>
                        <a:t>+ </a:t>
                      </a:r>
                      <a:r>
                        <a:rPr sz="1800" spc="-10" dirty="0"/>
                        <a:t>Zeit</a:t>
                      </a:r>
                      <a:r>
                        <a:rPr sz="1800" spc="-75" dirty="0"/>
                        <a:t> </a:t>
                      </a:r>
                      <a:r>
                        <a:rPr sz="1800" spc="-15" dirty="0"/>
                        <a:t>UTC</a:t>
                      </a:r>
                      <a:endParaRPr sz="1800" dirty="0">
                        <a:latin typeface="Calibri"/>
                        <a:cs typeface="Calibri"/>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95"/>
                        </a:spcBef>
                      </a:pPr>
                      <a:r>
                        <a:rPr lang="de-DE" sz="1800" dirty="0">
                          <a:latin typeface="Courier New"/>
                          <a:cs typeface="Courier New"/>
                        </a:rPr>
                        <a:t>&lt;</a:t>
                      </a:r>
                      <a:r>
                        <a:rPr lang="de-DE" sz="1800" dirty="0" err="1">
                          <a:latin typeface="Courier New"/>
                          <a:cs typeface="Courier New"/>
                        </a:rPr>
                        <a:t>input</a:t>
                      </a:r>
                      <a:r>
                        <a:rPr lang="de-DE" sz="1800" dirty="0">
                          <a:latin typeface="Courier New"/>
                          <a:cs typeface="Courier New"/>
                        </a:rPr>
                        <a:t> type="</a:t>
                      </a:r>
                      <a:r>
                        <a:rPr lang="de-DE" sz="1800" dirty="0" err="1">
                          <a:latin typeface="Courier New"/>
                          <a:cs typeface="Courier New"/>
                        </a:rPr>
                        <a:t>file</a:t>
                      </a:r>
                      <a:r>
                        <a:rPr lang="de-DE" sz="1800" dirty="0">
                          <a:latin typeface="Courier New"/>
                          <a:cs typeface="Courier New"/>
                        </a:rPr>
                        <a:t>"&gt;</a:t>
                      </a:r>
                      <a:endParaRPr sz="1800" dirty="0">
                        <a:latin typeface="Courier New"/>
                        <a:cs typeface="Courier New"/>
                      </a:endParaRPr>
                    </a:p>
                  </a:txBody>
                  <a:tcPr marL="0" marR="0" marT="0" marB="0"/>
                </a:tc>
                <a:tc>
                  <a:txBody>
                    <a:bodyPr/>
                    <a:lstStyle/>
                    <a:p>
                      <a:pPr marL="85725">
                        <a:lnSpc>
                          <a:spcPct val="100000"/>
                        </a:lnSpc>
                        <a:spcBef>
                          <a:spcPts val="190"/>
                        </a:spcBef>
                      </a:pPr>
                      <a:endParaRPr sz="1800" dirty="0">
                        <a:latin typeface="Calibri"/>
                        <a:cs typeface="Calibri"/>
                      </a:endParaRPr>
                    </a:p>
                  </a:txBody>
                  <a:tcPr marL="0" marR="0" marT="0" marB="0"/>
                </a:tc>
                <a:extLst>
                  <a:ext uri="{0D108BD9-81ED-4DB2-BD59-A6C34878D82A}">
                    <a16:rowId xmlns:a16="http://schemas.microsoft.com/office/drawing/2014/main" val="1218099395"/>
                  </a:ext>
                </a:extLst>
              </a:tr>
            </a:tbl>
          </a:graphicData>
        </a:graphic>
      </p:graphicFrame>
      <p:sp>
        <p:nvSpPr>
          <p:cNvPr id="6" name="Fußzeilenplatzhalter 5">
            <a:extLst>
              <a:ext uri="{FF2B5EF4-FFF2-40B4-BE49-F238E27FC236}">
                <a16:creationId xmlns:a16="http://schemas.microsoft.com/office/drawing/2014/main" id="{08C2787D-240A-4002-874C-8F67FB903A2C}"/>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46554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A39CCE-A60D-4E15-97CD-D589B27762DB}"/>
              </a:ext>
            </a:extLst>
          </p:cNvPr>
          <p:cNvSpPr>
            <a:spLocks noGrp="1"/>
          </p:cNvSpPr>
          <p:nvPr>
            <p:ph type="title"/>
          </p:nvPr>
        </p:nvSpPr>
        <p:spPr/>
        <p:txBody>
          <a:bodyPr/>
          <a:lstStyle/>
          <a:p>
            <a:r>
              <a:rPr lang="de-DE" dirty="0"/>
              <a:t>ATTRIBUTES - TYPES</a:t>
            </a:r>
          </a:p>
        </p:txBody>
      </p:sp>
      <p:sp>
        <p:nvSpPr>
          <p:cNvPr id="3" name="Inhaltsplatzhalter 2">
            <a:extLst>
              <a:ext uri="{FF2B5EF4-FFF2-40B4-BE49-F238E27FC236}">
                <a16:creationId xmlns:a16="http://schemas.microsoft.com/office/drawing/2014/main" id="{5E3FFB9A-0917-46CD-A158-AB91E25C81DD}"/>
              </a:ext>
            </a:extLst>
          </p:cNvPr>
          <p:cNvSpPr>
            <a:spLocks noGrp="1"/>
          </p:cNvSpPr>
          <p:nvPr>
            <p:ph idx="1"/>
          </p:nvPr>
        </p:nvSpPr>
        <p:spPr/>
        <p:txBody>
          <a:bodyPr/>
          <a:lstStyle/>
          <a:p>
            <a:r>
              <a:rPr lang="de-DE" dirty="0"/>
              <a:t>global </a:t>
            </a:r>
            <a:r>
              <a:rPr lang="de-DE" dirty="0" err="1"/>
              <a:t>attributes</a:t>
            </a:r>
            <a:endParaRPr lang="de-DE" dirty="0"/>
          </a:p>
          <a:p>
            <a:r>
              <a:rPr lang="de-DE" dirty="0"/>
              <a:t>nicht globale Attribute</a:t>
            </a:r>
          </a:p>
          <a:p>
            <a:r>
              <a:rPr lang="de-DE" dirty="0" err="1"/>
              <a:t>event</a:t>
            </a:r>
            <a:r>
              <a:rPr lang="de-DE" dirty="0"/>
              <a:t> </a:t>
            </a:r>
            <a:r>
              <a:rPr lang="de-DE" dirty="0" err="1"/>
              <a:t>attributes</a:t>
            </a:r>
            <a:r>
              <a:rPr lang="de-DE" dirty="0"/>
              <a:t> (aka inline </a:t>
            </a:r>
            <a:r>
              <a:rPr lang="de-DE" dirty="0" err="1"/>
              <a:t>event</a:t>
            </a:r>
            <a:r>
              <a:rPr lang="de-DE" dirty="0"/>
              <a:t> </a:t>
            </a:r>
            <a:r>
              <a:rPr lang="de-DE" dirty="0" err="1"/>
              <a:t>handlers</a:t>
            </a:r>
            <a:r>
              <a:rPr lang="de-DE" dirty="0"/>
              <a:t>)</a:t>
            </a:r>
          </a:p>
        </p:txBody>
      </p:sp>
      <p:sp>
        <p:nvSpPr>
          <p:cNvPr id="4" name="Fußzeilenplatzhalter 3">
            <a:extLst>
              <a:ext uri="{FF2B5EF4-FFF2-40B4-BE49-F238E27FC236}">
                <a16:creationId xmlns:a16="http://schemas.microsoft.com/office/drawing/2014/main" id="{C35F4B48-945D-4D12-A126-2CC25D3E137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519888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lang="de-DE" spc="-10" dirty="0"/>
              <a:t>&lt;FORM&gt; - </a:t>
            </a:r>
            <a:r>
              <a:rPr spc="-10" dirty="0"/>
              <a:t>Neue</a:t>
            </a:r>
            <a:r>
              <a:rPr spc="-75" dirty="0"/>
              <a:t> </a:t>
            </a:r>
            <a:r>
              <a:rPr spc="-20" dirty="0"/>
              <a:t>Attribute</a:t>
            </a:r>
          </a:p>
        </p:txBody>
      </p:sp>
      <p:sp>
        <p:nvSpPr>
          <p:cNvPr id="5" name="Inhaltsplatzhalter 4"/>
          <p:cNvSpPr>
            <a:spLocks noGrp="1"/>
          </p:cNvSpPr>
          <p:nvPr>
            <p:ph idx="1"/>
          </p:nvPr>
        </p:nvSpPr>
        <p:spPr>
          <a:xfrm>
            <a:off x="838200" y="1558636"/>
            <a:ext cx="10515600" cy="4618327"/>
          </a:xfrm>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3528433791"/>
              </p:ext>
            </p:extLst>
          </p:nvPr>
        </p:nvGraphicFramePr>
        <p:xfrm>
          <a:off x="838200" y="1558636"/>
          <a:ext cx="10515600" cy="4504344"/>
        </p:xfrm>
        <a:graphic>
          <a:graphicData uri="http://schemas.openxmlformats.org/drawingml/2006/table">
            <a:tbl>
              <a:tblPr firstRow="1" bandRow="1">
                <a:tableStyleId>{21E4AEA4-8DFA-4A89-87EB-49C32662AFE0}</a:tableStyleId>
              </a:tblPr>
              <a:tblGrid>
                <a:gridCol w="2957513">
                  <a:extLst>
                    <a:ext uri="{9D8B030D-6E8A-4147-A177-3AD203B41FA5}">
                      <a16:colId xmlns:a16="http://schemas.microsoft.com/office/drawing/2014/main" val="20000"/>
                    </a:ext>
                  </a:extLst>
                </a:gridCol>
                <a:gridCol w="7558087">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spc="-10" dirty="0"/>
                        <a:t>Attribut</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640080">
                <a:tc>
                  <a:txBody>
                    <a:bodyPr/>
                    <a:lstStyle/>
                    <a:p>
                      <a:pPr marL="85090">
                        <a:lnSpc>
                          <a:spcPts val="2160"/>
                        </a:lnSpc>
                      </a:pPr>
                      <a:r>
                        <a:rPr sz="1800" spc="-10" dirty="0"/>
                        <a:t>min,</a:t>
                      </a:r>
                      <a:r>
                        <a:rPr sz="1800" spc="-95" dirty="0"/>
                        <a:t> </a:t>
                      </a:r>
                      <a:r>
                        <a:rPr sz="1800" spc="-5" dirty="0"/>
                        <a:t>max</a:t>
                      </a:r>
                      <a:endParaRPr sz="1800" dirty="0">
                        <a:latin typeface="Courier New"/>
                        <a:cs typeface="Courier New"/>
                      </a:endParaRPr>
                    </a:p>
                  </a:txBody>
                  <a:tcPr marL="0" marR="0" marT="0" marB="0"/>
                </a:tc>
                <a:tc>
                  <a:txBody>
                    <a:bodyPr/>
                    <a:lstStyle/>
                    <a:p>
                      <a:pPr marL="85090" marR="552450">
                        <a:lnSpc>
                          <a:spcPct val="100000"/>
                        </a:lnSpc>
                        <a:spcBef>
                          <a:spcPts val="20"/>
                        </a:spcBef>
                      </a:pPr>
                      <a:r>
                        <a:rPr sz="1800" spc="-5" dirty="0"/>
                        <a:t>Minimal- und Maximalwert für Inputs vom </a:t>
                      </a:r>
                      <a:r>
                        <a:rPr sz="1800" spc="-30" dirty="0"/>
                        <a:t>Typ </a:t>
                      </a:r>
                      <a:r>
                        <a:rPr sz="1800" spc="-5" dirty="0"/>
                        <a:t>Number,  Range</a:t>
                      </a:r>
                      <a:r>
                        <a:rPr sz="1800" spc="-750" dirty="0"/>
                        <a:t> </a:t>
                      </a:r>
                      <a:r>
                        <a:rPr lang="de-DE" sz="1800" spc="-750" dirty="0"/>
                        <a:t>          </a:t>
                      </a:r>
                      <a:r>
                        <a:rPr lang="de-DE" sz="1800" spc="-5" dirty="0"/>
                        <a:t> und </a:t>
                      </a:r>
                      <a:r>
                        <a:rPr sz="1800" spc="-5" dirty="0"/>
                        <a:t>Datum</a:t>
                      </a:r>
                      <a:endParaRPr sz="1800" dirty="0">
                        <a:latin typeface="Calibri"/>
                        <a:cs typeface="Calibri"/>
                      </a:endParaRPr>
                    </a:p>
                  </a:txBody>
                  <a:tcPr marL="0" marR="0" marT="0" marB="0"/>
                </a:tc>
                <a:extLst>
                  <a:ext uri="{0D108BD9-81ED-4DB2-BD59-A6C34878D82A}">
                    <a16:rowId xmlns:a16="http://schemas.microsoft.com/office/drawing/2014/main" val="10001"/>
                  </a:ext>
                </a:extLst>
              </a:tr>
              <a:tr h="639952">
                <a:tc>
                  <a:txBody>
                    <a:bodyPr/>
                    <a:lstStyle/>
                    <a:p>
                      <a:pPr marL="85090">
                        <a:lnSpc>
                          <a:spcPct val="100000"/>
                        </a:lnSpc>
                        <a:spcBef>
                          <a:spcPts val="95"/>
                        </a:spcBef>
                      </a:pPr>
                      <a:r>
                        <a:rPr sz="1800" spc="-10" dirty="0"/>
                        <a:t>step</a:t>
                      </a:r>
                      <a:endParaRPr sz="1800" dirty="0">
                        <a:latin typeface="Courier New"/>
                        <a:cs typeface="Courier New"/>
                      </a:endParaRPr>
                    </a:p>
                  </a:txBody>
                  <a:tcPr marL="0" marR="0" marT="0" marB="0"/>
                </a:tc>
                <a:tc>
                  <a:txBody>
                    <a:bodyPr/>
                    <a:lstStyle/>
                    <a:p>
                      <a:pPr marL="85090" marR="227965">
                        <a:lnSpc>
                          <a:spcPct val="100000"/>
                        </a:lnSpc>
                        <a:spcBef>
                          <a:spcPts val="120"/>
                        </a:spcBef>
                      </a:pPr>
                      <a:r>
                        <a:rPr sz="1800" dirty="0"/>
                        <a:t>In </a:t>
                      </a:r>
                      <a:r>
                        <a:rPr sz="1800" spc="-5" dirty="0"/>
                        <a:t>welchen </a:t>
                      </a:r>
                      <a:r>
                        <a:rPr sz="1800" spc="-10" dirty="0"/>
                        <a:t>Schritten </a:t>
                      </a:r>
                      <a:r>
                        <a:rPr sz="1800" dirty="0"/>
                        <a:t>der </a:t>
                      </a:r>
                      <a:r>
                        <a:rPr sz="1800" spc="-20" dirty="0"/>
                        <a:t>Wert </a:t>
                      </a:r>
                      <a:r>
                        <a:rPr sz="1800" spc="-10" dirty="0"/>
                        <a:t>von </a:t>
                      </a:r>
                      <a:r>
                        <a:rPr sz="1800" spc="-5" dirty="0"/>
                        <a:t>Inputs vom </a:t>
                      </a:r>
                      <a:r>
                        <a:rPr sz="1800" spc="-30" dirty="0"/>
                        <a:t>Typ </a:t>
                      </a:r>
                      <a:r>
                        <a:rPr sz="1800" spc="-5" dirty="0"/>
                        <a:t>Number,  Rang</a:t>
                      </a:r>
                      <a:r>
                        <a:rPr lang="de-DE" sz="1800" spc="-5" dirty="0"/>
                        <a:t>e und </a:t>
                      </a:r>
                      <a:r>
                        <a:rPr sz="1800" spc="-5" dirty="0"/>
                        <a:t>Datum </a:t>
                      </a:r>
                      <a:r>
                        <a:rPr sz="1800" spc="-10" dirty="0"/>
                        <a:t>verändert werden kann</a:t>
                      </a:r>
                      <a:endParaRPr sz="1800" dirty="0">
                        <a:latin typeface="Calibri"/>
                        <a:cs typeface="Calibri"/>
                      </a:endParaRPr>
                    </a:p>
                  </a:txBody>
                  <a:tcPr marL="0" marR="0" marT="0" marB="0"/>
                </a:tc>
                <a:extLst>
                  <a:ext uri="{0D108BD9-81ED-4DB2-BD59-A6C34878D82A}">
                    <a16:rowId xmlns:a16="http://schemas.microsoft.com/office/drawing/2014/main" val="10002"/>
                  </a:ext>
                </a:extLst>
              </a:tr>
              <a:tr h="370966">
                <a:tc>
                  <a:txBody>
                    <a:bodyPr/>
                    <a:lstStyle/>
                    <a:p>
                      <a:pPr marL="85090">
                        <a:lnSpc>
                          <a:spcPct val="100000"/>
                        </a:lnSpc>
                        <a:spcBef>
                          <a:spcPts val="100"/>
                        </a:spcBef>
                      </a:pPr>
                      <a:r>
                        <a:rPr sz="1800" spc="-10" dirty="0"/>
                        <a:t>placeholder</a:t>
                      </a:r>
                      <a:endParaRPr sz="1800" dirty="0">
                        <a:latin typeface="Courier New"/>
                        <a:cs typeface="Courier New"/>
                      </a:endParaRPr>
                    </a:p>
                  </a:txBody>
                  <a:tcPr marL="0" marR="0" marT="0" marB="0"/>
                </a:tc>
                <a:tc>
                  <a:txBody>
                    <a:bodyPr/>
                    <a:lstStyle/>
                    <a:p>
                      <a:pPr marL="85090">
                        <a:lnSpc>
                          <a:spcPct val="100000"/>
                        </a:lnSpc>
                        <a:spcBef>
                          <a:spcPts val="195"/>
                        </a:spcBef>
                      </a:pPr>
                      <a:r>
                        <a:rPr sz="1800" spc="-20" dirty="0"/>
                        <a:t>Platzhalter-Text, </a:t>
                      </a:r>
                      <a:r>
                        <a:rPr sz="1800" spc="-5" dirty="0"/>
                        <a:t>wenn </a:t>
                      </a:r>
                      <a:r>
                        <a:rPr sz="1800" dirty="0"/>
                        <a:t>ein </a:t>
                      </a:r>
                      <a:r>
                        <a:rPr sz="1800" spc="-10" dirty="0"/>
                        <a:t>Eingabefeld </a:t>
                      </a:r>
                      <a:r>
                        <a:rPr sz="1800" spc="-15" dirty="0"/>
                        <a:t>keinen </a:t>
                      </a:r>
                      <a:r>
                        <a:rPr sz="1800" spc="-20" dirty="0"/>
                        <a:t>Wert</a:t>
                      </a:r>
                      <a:r>
                        <a:rPr sz="1800" spc="100" dirty="0"/>
                        <a:t> </a:t>
                      </a:r>
                      <a:r>
                        <a:rPr sz="1800" spc="-5" dirty="0"/>
                        <a:t>hat</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00"/>
                        </a:spcBef>
                      </a:pPr>
                      <a:r>
                        <a:rPr sz="1800" spc="-10" dirty="0"/>
                        <a:t>form</a:t>
                      </a:r>
                      <a:endParaRPr sz="1800" dirty="0">
                        <a:latin typeface="Courier New"/>
                        <a:cs typeface="Courier New"/>
                      </a:endParaRPr>
                    </a:p>
                  </a:txBody>
                  <a:tcPr marL="0" marR="0" marT="0" marB="0"/>
                </a:tc>
                <a:tc>
                  <a:txBody>
                    <a:bodyPr/>
                    <a:lstStyle/>
                    <a:p>
                      <a:pPr marL="85090">
                        <a:lnSpc>
                          <a:spcPct val="100000"/>
                        </a:lnSpc>
                        <a:spcBef>
                          <a:spcPts val="195"/>
                        </a:spcBef>
                      </a:pPr>
                      <a:r>
                        <a:rPr sz="1800" spc="-20" dirty="0"/>
                        <a:t>Weist </a:t>
                      </a:r>
                      <a:r>
                        <a:rPr sz="1800" dirty="0"/>
                        <a:t>ein </a:t>
                      </a:r>
                      <a:r>
                        <a:rPr sz="1800" spc="-5" dirty="0"/>
                        <a:t>Formularelement </a:t>
                      </a:r>
                      <a:r>
                        <a:rPr sz="1800" dirty="0"/>
                        <a:t>einem </a:t>
                      </a:r>
                      <a:r>
                        <a:rPr sz="1800" spc="-5" dirty="0"/>
                        <a:t>Formular</a:t>
                      </a:r>
                      <a:r>
                        <a:rPr sz="1800" spc="-35" dirty="0"/>
                        <a:t> </a:t>
                      </a:r>
                      <a:r>
                        <a:rPr sz="1800" spc="-10" dirty="0"/>
                        <a:t>zu</a:t>
                      </a:r>
                      <a:endParaRPr sz="1800" dirty="0">
                        <a:latin typeface="Calibri"/>
                        <a:cs typeface="Calibri"/>
                      </a:endParaRPr>
                    </a:p>
                  </a:txBody>
                  <a:tcPr marL="0" marR="0" marT="0" marB="0"/>
                </a:tc>
                <a:extLst>
                  <a:ext uri="{0D108BD9-81ED-4DB2-BD59-A6C34878D82A}">
                    <a16:rowId xmlns:a16="http://schemas.microsoft.com/office/drawing/2014/main" val="10004"/>
                  </a:ext>
                </a:extLst>
              </a:tr>
              <a:tr h="640080">
                <a:tc>
                  <a:txBody>
                    <a:bodyPr/>
                    <a:lstStyle/>
                    <a:p>
                      <a:pPr marL="85090">
                        <a:lnSpc>
                          <a:spcPct val="100000"/>
                        </a:lnSpc>
                        <a:spcBef>
                          <a:spcPts val="100"/>
                        </a:spcBef>
                      </a:pPr>
                      <a:r>
                        <a:rPr sz="1800" spc="-10" dirty="0"/>
                        <a:t>list</a:t>
                      </a:r>
                      <a:endParaRPr sz="1800" dirty="0">
                        <a:latin typeface="Courier New"/>
                        <a:cs typeface="Courier New"/>
                      </a:endParaRPr>
                    </a:p>
                  </a:txBody>
                  <a:tcPr marL="0" marR="0" marT="0" marB="0"/>
                </a:tc>
                <a:tc>
                  <a:txBody>
                    <a:bodyPr/>
                    <a:lstStyle/>
                    <a:p>
                      <a:pPr marL="85090">
                        <a:lnSpc>
                          <a:spcPct val="100000"/>
                        </a:lnSpc>
                        <a:spcBef>
                          <a:spcPts val="125"/>
                        </a:spcBef>
                      </a:pPr>
                      <a:r>
                        <a:rPr sz="1800" spc="-15" dirty="0"/>
                        <a:t>Verknüpft </a:t>
                      </a:r>
                      <a:r>
                        <a:rPr sz="1800" dirty="0"/>
                        <a:t>ein </a:t>
                      </a:r>
                      <a:r>
                        <a:rPr sz="1800" spc="-5" dirty="0"/>
                        <a:t>Input-Element </a:t>
                      </a:r>
                      <a:r>
                        <a:rPr sz="1800" dirty="0"/>
                        <a:t>mit einer </a:t>
                      </a:r>
                      <a:r>
                        <a:rPr sz="1800" spc="-15" dirty="0"/>
                        <a:t>Datalist,</a:t>
                      </a:r>
                      <a:r>
                        <a:rPr sz="1800" spc="15" dirty="0"/>
                        <a:t> </a:t>
                      </a:r>
                      <a:r>
                        <a:rPr sz="1800" spc="-5" dirty="0"/>
                        <a:t>die</a:t>
                      </a:r>
                      <a:endParaRPr sz="1800" dirty="0"/>
                    </a:p>
                    <a:p>
                      <a:pPr marL="85090">
                        <a:lnSpc>
                          <a:spcPct val="100000"/>
                        </a:lnSpc>
                        <a:spcBef>
                          <a:spcPts val="70"/>
                        </a:spcBef>
                      </a:pPr>
                      <a:r>
                        <a:rPr sz="1800" spc="-10" dirty="0"/>
                        <a:t>Autovervollständigungs-Vorschläge</a:t>
                      </a:r>
                      <a:r>
                        <a:rPr sz="1800" spc="-5" dirty="0"/>
                        <a:t> enthält</a:t>
                      </a:r>
                      <a:endParaRPr sz="1800" dirty="0">
                        <a:latin typeface="Calibri"/>
                        <a:cs typeface="Calibri"/>
                      </a:endParaRPr>
                    </a:p>
                  </a:txBody>
                  <a:tcPr marL="0" marR="0" marT="0" marB="0"/>
                </a:tc>
                <a:extLst>
                  <a:ext uri="{0D108BD9-81ED-4DB2-BD59-A6C34878D82A}">
                    <a16:rowId xmlns:a16="http://schemas.microsoft.com/office/drawing/2014/main" val="10005"/>
                  </a:ext>
                </a:extLst>
              </a:tr>
              <a:tr h="1100747">
                <a:tc>
                  <a:txBody>
                    <a:bodyPr/>
                    <a:lstStyle/>
                    <a:p>
                      <a:pPr marL="85090" marR="160020">
                        <a:lnSpc>
                          <a:spcPct val="100000"/>
                        </a:lnSpc>
                        <a:spcBef>
                          <a:spcPts val="100"/>
                        </a:spcBef>
                      </a:pPr>
                      <a:r>
                        <a:rPr sz="1800" spc="-10" dirty="0"/>
                        <a:t>formaction,  formenctype,  formmethod,  </a:t>
                      </a:r>
                      <a:r>
                        <a:rPr sz="1800" spc="-5" dirty="0"/>
                        <a:t>fo</a:t>
                      </a:r>
                      <a:r>
                        <a:rPr sz="1800" spc="-20" dirty="0"/>
                        <a:t>r</a:t>
                      </a:r>
                      <a:r>
                        <a:rPr sz="1800" spc="-5" dirty="0"/>
                        <a:t>m</a:t>
                      </a:r>
                      <a:r>
                        <a:rPr sz="1800" spc="-15" dirty="0"/>
                        <a:t>n</a:t>
                      </a:r>
                      <a:r>
                        <a:rPr sz="1800" spc="-5" dirty="0"/>
                        <a:t>ov</a:t>
                      </a:r>
                      <a:r>
                        <a:rPr sz="1800" spc="-20" dirty="0"/>
                        <a:t>a</a:t>
                      </a:r>
                      <a:r>
                        <a:rPr sz="1800" spc="-5" dirty="0"/>
                        <a:t>l</a:t>
                      </a:r>
                      <a:r>
                        <a:rPr sz="1800" spc="-15" dirty="0"/>
                        <a:t>id</a:t>
                      </a:r>
                      <a:r>
                        <a:rPr sz="1800" spc="-5" dirty="0"/>
                        <a:t>at</a:t>
                      </a:r>
                      <a:r>
                        <a:rPr sz="1800" spc="-20" dirty="0"/>
                        <a:t>e</a:t>
                      </a:r>
                      <a:r>
                        <a:rPr sz="1800" dirty="0"/>
                        <a:t>,  </a:t>
                      </a:r>
                      <a:r>
                        <a:rPr sz="1800" spc="-10" dirty="0"/>
                        <a:t>formtarget</a:t>
                      </a:r>
                      <a:endParaRPr sz="1800" dirty="0">
                        <a:latin typeface="Courier New"/>
                        <a:cs typeface="Courier New"/>
                      </a:endParaRPr>
                    </a:p>
                  </a:txBody>
                  <a:tcPr marL="0" marR="0" marT="0" marB="0"/>
                </a:tc>
                <a:tc>
                  <a:txBody>
                    <a:bodyPr/>
                    <a:lstStyle/>
                    <a:p>
                      <a:pPr marL="85090" marR="124460">
                        <a:lnSpc>
                          <a:spcPct val="101699"/>
                        </a:lnSpc>
                        <a:spcBef>
                          <a:spcPts val="90"/>
                        </a:spcBef>
                      </a:pPr>
                      <a:r>
                        <a:rPr sz="1800" spc="-20" dirty="0"/>
                        <a:t>Werden </a:t>
                      </a:r>
                      <a:r>
                        <a:rPr sz="1800" dirty="0"/>
                        <a:t>auf </a:t>
                      </a:r>
                      <a:r>
                        <a:rPr sz="1800" spc="-10" dirty="0"/>
                        <a:t>Submit-Buttons </a:t>
                      </a:r>
                      <a:r>
                        <a:rPr sz="1800" spc="-5" dirty="0"/>
                        <a:t>angewandt, die eigentlichen  </a:t>
                      </a:r>
                      <a:r>
                        <a:rPr sz="1800" spc="-15" dirty="0"/>
                        <a:t>Attribute </a:t>
                      </a:r>
                      <a:r>
                        <a:rPr sz="1800" dirty="0"/>
                        <a:t>eines </a:t>
                      </a:r>
                      <a:r>
                        <a:rPr sz="1800" spc="-5" dirty="0"/>
                        <a:t>Form-Elements </a:t>
                      </a:r>
                      <a:r>
                        <a:rPr sz="1800" spc="-10" dirty="0"/>
                        <a:t>werden </a:t>
                      </a:r>
                      <a:r>
                        <a:rPr sz="1800" spc="-5" dirty="0"/>
                        <a:t>überschrieben, wenn  genau dieser </a:t>
                      </a:r>
                      <a:r>
                        <a:rPr sz="1800" spc="-10" dirty="0"/>
                        <a:t>Button </a:t>
                      </a:r>
                      <a:r>
                        <a:rPr sz="1800" spc="-5" dirty="0"/>
                        <a:t>verwendet</a:t>
                      </a:r>
                      <a:r>
                        <a:rPr sz="1800" spc="-15" dirty="0"/>
                        <a:t> </a:t>
                      </a:r>
                      <a:r>
                        <a:rPr sz="1800" spc="-10" dirty="0"/>
                        <a:t>wird.</a:t>
                      </a:r>
                      <a:endParaRPr sz="1800" dirty="0">
                        <a:latin typeface="Calibri"/>
                        <a:cs typeface="Calibri"/>
                      </a:endParaRPr>
                    </a:p>
                  </a:txBody>
                  <a:tcPr marL="0" marR="0" marT="0" marB="0"/>
                </a:tc>
                <a:extLst>
                  <a:ext uri="{0D108BD9-81ED-4DB2-BD59-A6C34878D82A}">
                    <a16:rowId xmlns:a16="http://schemas.microsoft.com/office/drawing/2014/main" val="10006"/>
                  </a:ext>
                </a:extLst>
              </a:tr>
              <a:tr h="370840">
                <a:tc>
                  <a:txBody>
                    <a:bodyPr/>
                    <a:lstStyle/>
                    <a:p>
                      <a:pPr marL="85090">
                        <a:lnSpc>
                          <a:spcPct val="100000"/>
                        </a:lnSpc>
                        <a:spcBef>
                          <a:spcPts val="105"/>
                        </a:spcBef>
                      </a:pPr>
                      <a:r>
                        <a:rPr sz="1800" spc="-10" dirty="0"/>
                        <a:t>multiple</a:t>
                      </a:r>
                      <a:endParaRPr sz="1800" dirty="0">
                        <a:latin typeface="Courier New"/>
                        <a:cs typeface="Courier New"/>
                      </a:endParaRPr>
                    </a:p>
                  </a:txBody>
                  <a:tcPr marL="0" marR="0" marT="0" marB="0"/>
                </a:tc>
                <a:tc>
                  <a:txBody>
                    <a:bodyPr/>
                    <a:lstStyle/>
                    <a:p>
                      <a:pPr marL="85090">
                        <a:lnSpc>
                          <a:spcPct val="100000"/>
                        </a:lnSpc>
                        <a:spcBef>
                          <a:spcPts val="200"/>
                        </a:spcBef>
                      </a:pPr>
                      <a:r>
                        <a:rPr sz="1800" spc="-5" dirty="0" err="1"/>
                        <a:t>Mehrfach-Eingaben</a:t>
                      </a:r>
                      <a:r>
                        <a:rPr lang="de-DE" sz="1800" spc="-5" dirty="0"/>
                        <a:t>, bei &lt;</a:t>
                      </a:r>
                      <a:r>
                        <a:rPr lang="de-DE" sz="1800" spc="-5" dirty="0" err="1"/>
                        <a:t>input</a:t>
                      </a:r>
                      <a:r>
                        <a:rPr lang="de-DE" sz="1800" spc="-5" dirty="0"/>
                        <a:t>&gt; und &lt;</a:t>
                      </a:r>
                      <a:r>
                        <a:rPr lang="de-DE" sz="1800" spc="-5" dirty="0" err="1"/>
                        <a:t>select</a:t>
                      </a:r>
                      <a:r>
                        <a:rPr lang="de-DE" sz="1800" spc="-5" dirty="0"/>
                        <a:t>&gt; möglich</a:t>
                      </a:r>
                      <a:endParaRPr sz="1800" dirty="0">
                        <a:latin typeface="Calibri"/>
                        <a:cs typeface="Calibri"/>
                      </a:endParaRPr>
                    </a:p>
                  </a:txBody>
                  <a:tcPr marL="0" marR="0" marT="0" marB="0"/>
                </a:tc>
                <a:extLst>
                  <a:ext uri="{0D108BD9-81ED-4DB2-BD59-A6C34878D82A}">
                    <a16:rowId xmlns:a16="http://schemas.microsoft.com/office/drawing/2014/main" val="10007"/>
                  </a:ext>
                </a:extLst>
              </a:tr>
            </a:tbl>
          </a:graphicData>
        </a:graphic>
      </p:graphicFrame>
      <p:sp>
        <p:nvSpPr>
          <p:cNvPr id="6" name="Fußzeilenplatzhalter 5">
            <a:extLst>
              <a:ext uri="{FF2B5EF4-FFF2-40B4-BE49-F238E27FC236}">
                <a16:creationId xmlns:a16="http://schemas.microsoft.com/office/drawing/2014/main" id="{3885CFF4-3712-4646-A0D0-C61826645A3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0484053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lang="de-DE" spc="-10" dirty="0"/>
              <a:t>&lt;FORM&gt; - </a:t>
            </a:r>
            <a:r>
              <a:rPr spc="-25" dirty="0" err="1"/>
              <a:t>Vorschlag-Liste</a:t>
            </a:r>
            <a:endParaRPr spc="-25" dirty="0"/>
          </a:p>
        </p:txBody>
      </p:sp>
      <p:sp>
        <p:nvSpPr>
          <p:cNvPr id="10" name="Inhaltsplatzhalter 9"/>
          <p:cNvSpPr>
            <a:spLocks noGrp="1"/>
          </p:cNvSpPr>
          <p:nvPr>
            <p:ph idx="1"/>
          </p:nvPr>
        </p:nvSpPr>
        <p:spPr/>
        <p:txBody>
          <a:bodyPr>
            <a:normAutofit fontScale="70000" lnSpcReduction="20000"/>
          </a:bodyPr>
          <a:lstStyle/>
          <a:p>
            <a:pPr marL="355600" indent="-342900">
              <a:buFont typeface="Wingdings"/>
              <a:buChar char=""/>
              <a:tabLst>
                <a:tab pos="355600" algn="l"/>
                <a:tab pos="356235" algn="l"/>
              </a:tabLst>
            </a:pPr>
            <a:r>
              <a:rPr lang="de-DE" spc="-10" dirty="0">
                <a:cs typeface="Calibri"/>
              </a:rPr>
              <a:t>Element:</a:t>
            </a:r>
            <a:r>
              <a:rPr lang="de-DE" spc="-20" dirty="0">
                <a:cs typeface="Calibri"/>
              </a:rPr>
              <a:t> </a:t>
            </a:r>
            <a:r>
              <a:rPr lang="de-DE" spc="-5" dirty="0">
                <a:latin typeface="Courier New"/>
                <a:cs typeface="Courier New"/>
              </a:rPr>
              <a:t>&lt;datalist&gt;</a:t>
            </a:r>
            <a:endParaRPr lang="de-DE" dirty="0">
              <a:latin typeface="Courier New"/>
              <a:cs typeface="Courier New"/>
            </a:endParaRPr>
          </a:p>
          <a:p>
            <a:pPr marL="355600" indent="-342900">
              <a:spcBef>
                <a:spcPts val="525"/>
              </a:spcBef>
              <a:buFont typeface="Wingdings"/>
              <a:buChar char=""/>
              <a:tabLst>
                <a:tab pos="355600" algn="l"/>
                <a:tab pos="356235" algn="l"/>
              </a:tabLst>
            </a:pPr>
            <a:r>
              <a:rPr lang="de-DE" spc="-15" dirty="0">
                <a:cs typeface="Calibri"/>
              </a:rPr>
              <a:t>Attribut:</a:t>
            </a:r>
            <a:r>
              <a:rPr lang="de-DE" spc="-65" dirty="0">
                <a:cs typeface="Calibri"/>
              </a:rPr>
              <a:t> </a:t>
            </a:r>
            <a:r>
              <a:rPr lang="de-DE" spc="-5" dirty="0">
                <a:latin typeface="Courier New"/>
                <a:cs typeface="Courier New"/>
              </a:rPr>
              <a:t>list</a:t>
            </a:r>
            <a:endParaRPr lang="de-DE" dirty="0">
              <a:latin typeface="Courier New"/>
              <a:cs typeface="Courier New"/>
            </a:endParaRPr>
          </a:p>
          <a:p>
            <a:pPr marL="355600" indent="-342900">
              <a:spcBef>
                <a:spcPts val="625"/>
              </a:spcBef>
              <a:buFont typeface="Wingdings"/>
              <a:buChar char=""/>
              <a:tabLst>
                <a:tab pos="355600" algn="l"/>
                <a:tab pos="356235" algn="l"/>
              </a:tabLst>
            </a:pPr>
            <a:r>
              <a:rPr lang="de-DE" spc="-5" dirty="0">
                <a:cs typeface="Calibri"/>
              </a:rPr>
              <a:t>Beispiel</a:t>
            </a:r>
            <a:endParaRPr lang="de-DE" dirty="0">
              <a:cs typeface="Calibri"/>
            </a:endParaRPr>
          </a:p>
          <a:p>
            <a:endParaRPr lang="de-DE" dirty="0"/>
          </a:p>
          <a:p>
            <a:pPr marL="0" indent="0">
              <a:buNone/>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input</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type</a:t>
            </a:r>
            <a:r>
              <a:rPr lang="de-DE" sz="2400" dirty="0">
                <a:solidFill>
                  <a:srgbClr val="0000FF"/>
                </a:solidFill>
                <a:latin typeface="Consolas" panose="020B0609020204030204" pitchFamily="49" charset="0"/>
              </a:rPr>
              <a:t>="text"</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list</a:t>
            </a:r>
            <a:r>
              <a:rPr lang="de-DE" sz="2400" dirty="0">
                <a:solidFill>
                  <a:srgbClr val="0000FF"/>
                </a:solidFill>
                <a:latin typeface="Consolas" panose="020B0609020204030204" pitchFamily="49" charset="0"/>
              </a:rPr>
              <a:t>="farben"</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autocomplete</a:t>
            </a:r>
            <a:r>
              <a:rPr lang="de-DE" sz="2400" dirty="0">
                <a:solidFill>
                  <a:srgbClr val="0000FF"/>
                </a:solidFill>
                <a:latin typeface="Consolas" panose="020B0609020204030204" pitchFamily="49" charset="0"/>
              </a:rPr>
              <a:t>=on&gt;</a:t>
            </a:r>
            <a:endParaRPr lang="de-DE" sz="2400" dirty="0">
              <a:solidFill>
                <a:srgbClr val="000000"/>
              </a:solidFill>
              <a:latin typeface="Consolas" panose="020B0609020204030204" pitchFamily="49" charset="0"/>
            </a:endParaRPr>
          </a:p>
          <a:p>
            <a:pPr marL="0" indent="0">
              <a:spcBef>
                <a:spcPts val="300"/>
              </a:spcBef>
              <a:buNone/>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datalist</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id</a:t>
            </a:r>
            <a:r>
              <a:rPr lang="de-DE" sz="2400" dirty="0">
                <a:solidFill>
                  <a:srgbClr val="0000FF"/>
                </a:solidFill>
                <a:latin typeface="Consolas" panose="020B0609020204030204" pitchFamily="49" charset="0"/>
              </a:rPr>
              <a:t>="farben"&gt;</a:t>
            </a:r>
            <a:endParaRPr lang="de-DE" sz="2400" dirty="0">
              <a:solidFill>
                <a:srgbClr val="000000"/>
              </a:solidFill>
              <a:latin typeface="Consolas" panose="020B0609020204030204" pitchFamily="49" charset="0"/>
            </a:endParaRPr>
          </a:p>
          <a:p>
            <a:pPr marL="0" indent="0">
              <a:spcBef>
                <a:spcPts val="300"/>
              </a:spcBef>
              <a:buNone/>
            </a:pPr>
            <a:r>
              <a:rPr lang="de-DE" sz="2400" dirty="0">
                <a:solidFill>
                  <a:srgbClr val="0000FF"/>
                </a:solidFill>
                <a:latin typeface="Consolas" panose="020B0609020204030204" pitchFamily="49" charset="0"/>
              </a:rPr>
              <a:t>	&lt;</a:t>
            </a:r>
            <a:r>
              <a:rPr lang="de-DE" sz="2400" dirty="0">
                <a:solidFill>
                  <a:srgbClr val="800000"/>
                </a:solidFill>
                <a:latin typeface="Consolas" panose="020B0609020204030204" pitchFamily="49" charset="0"/>
              </a:rPr>
              <a:t>option</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value</a:t>
            </a:r>
            <a:r>
              <a:rPr lang="de-DE" sz="2400" dirty="0">
                <a:solidFill>
                  <a:srgbClr val="0000FF"/>
                </a:solidFill>
                <a:latin typeface="Consolas" panose="020B0609020204030204" pitchFamily="49" charset="0"/>
              </a:rPr>
              <a:t>="Rot"&gt;&lt;/</a:t>
            </a:r>
            <a:r>
              <a:rPr lang="de-DE" sz="2400" dirty="0">
                <a:solidFill>
                  <a:srgbClr val="800000"/>
                </a:solidFill>
                <a:latin typeface="Consolas" panose="020B0609020204030204" pitchFamily="49" charset="0"/>
              </a:rPr>
              <a:t>option</a:t>
            </a:r>
            <a:r>
              <a:rPr lang="de-DE" sz="2400" dirty="0">
                <a:solidFill>
                  <a:srgbClr val="0000FF"/>
                </a:solidFill>
                <a:latin typeface="Consolas" panose="020B0609020204030204" pitchFamily="49" charset="0"/>
              </a:rPr>
              <a:t>&gt;</a:t>
            </a:r>
            <a:r>
              <a:rPr lang="de-DE" sz="2400" dirty="0">
                <a:solidFill>
                  <a:srgbClr val="000000"/>
                </a:solidFill>
                <a:latin typeface="Consolas" panose="020B0609020204030204" pitchFamily="49" charset="0"/>
              </a:rPr>
              <a:t>  </a:t>
            </a:r>
          </a:p>
          <a:p>
            <a:pPr marL="0" indent="0">
              <a:spcBef>
                <a:spcPts val="300"/>
              </a:spcBef>
              <a:buNone/>
            </a:pPr>
            <a:r>
              <a:rPr lang="de-DE" sz="2400" dirty="0">
                <a:solidFill>
                  <a:srgbClr val="0000FF"/>
                </a:solidFill>
                <a:latin typeface="Consolas" panose="020B0609020204030204" pitchFamily="49" charset="0"/>
              </a:rPr>
              <a:t>	&lt;</a:t>
            </a:r>
            <a:r>
              <a:rPr lang="de-DE" sz="2400" dirty="0">
                <a:solidFill>
                  <a:srgbClr val="800000"/>
                </a:solidFill>
                <a:latin typeface="Consolas" panose="020B0609020204030204" pitchFamily="49" charset="0"/>
              </a:rPr>
              <a:t>option</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value</a:t>
            </a:r>
            <a:r>
              <a:rPr lang="de-DE" sz="2400" dirty="0">
                <a:solidFill>
                  <a:srgbClr val="0000FF"/>
                </a:solidFill>
                <a:latin typeface="Consolas" panose="020B0609020204030204" pitchFamily="49" charset="0"/>
              </a:rPr>
              <a:t>="Grün"&gt;&lt;/</a:t>
            </a:r>
            <a:r>
              <a:rPr lang="de-DE" sz="2400" dirty="0">
                <a:solidFill>
                  <a:srgbClr val="800000"/>
                </a:solidFill>
                <a:latin typeface="Consolas" panose="020B0609020204030204" pitchFamily="49" charset="0"/>
              </a:rPr>
              <a:t>option</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spcBef>
                <a:spcPts val="300"/>
              </a:spcBef>
              <a:buNone/>
            </a:pPr>
            <a:r>
              <a:rPr lang="de-DE" sz="2400" dirty="0">
                <a:solidFill>
                  <a:srgbClr val="0000FF"/>
                </a:solidFill>
                <a:latin typeface="Consolas" panose="020B0609020204030204" pitchFamily="49" charset="0"/>
              </a:rPr>
              <a:t>	&lt;</a:t>
            </a:r>
            <a:r>
              <a:rPr lang="de-DE" sz="2400" dirty="0">
                <a:solidFill>
                  <a:srgbClr val="800000"/>
                </a:solidFill>
                <a:latin typeface="Consolas" panose="020B0609020204030204" pitchFamily="49" charset="0"/>
              </a:rPr>
              <a:t>option</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value</a:t>
            </a:r>
            <a:r>
              <a:rPr lang="de-DE" sz="2400" dirty="0">
                <a:solidFill>
                  <a:srgbClr val="0000FF"/>
                </a:solidFill>
                <a:latin typeface="Consolas" panose="020B0609020204030204" pitchFamily="49" charset="0"/>
              </a:rPr>
              <a:t>="Blau"&gt;&lt;/</a:t>
            </a:r>
            <a:r>
              <a:rPr lang="de-DE" sz="2400" dirty="0">
                <a:solidFill>
                  <a:srgbClr val="800000"/>
                </a:solidFill>
                <a:latin typeface="Consolas" panose="020B0609020204030204" pitchFamily="49" charset="0"/>
              </a:rPr>
              <a:t>option</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spcBef>
                <a:spcPts val="300"/>
              </a:spcBef>
              <a:buNone/>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datalist</a:t>
            </a:r>
            <a:r>
              <a:rPr lang="de-DE" sz="2400" dirty="0">
                <a:solidFill>
                  <a:srgbClr val="0000FF"/>
                </a:solidFill>
                <a:latin typeface="Consolas" panose="020B0609020204030204" pitchFamily="49" charset="0"/>
              </a:rPr>
              <a:t>&gt;</a:t>
            </a:r>
            <a:endParaRPr lang="de-DE" sz="2400" dirty="0"/>
          </a:p>
        </p:txBody>
      </p:sp>
      <p:sp>
        <p:nvSpPr>
          <p:cNvPr id="3" name="Fußzeilenplatzhalter 2">
            <a:extLst>
              <a:ext uri="{FF2B5EF4-FFF2-40B4-BE49-F238E27FC236}">
                <a16:creationId xmlns:a16="http://schemas.microsoft.com/office/drawing/2014/main" id="{BABD8244-C605-4EDD-B886-0B53F36834D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2259911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lang="de-DE" spc="-10" dirty="0"/>
              <a:t>&lt;FORM&gt; - </a:t>
            </a:r>
            <a:r>
              <a:rPr lang="de-DE" spc="-5" dirty="0"/>
              <a:t>AUTOFOCUS &amp; TABINDEX</a:t>
            </a:r>
            <a:endParaRPr spc="-10" dirty="0"/>
          </a:p>
        </p:txBody>
      </p:sp>
      <p:sp>
        <p:nvSpPr>
          <p:cNvPr id="6" name="Inhaltsplatzhalter 5"/>
          <p:cNvSpPr>
            <a:spLocks noGrp="1"/>
          </p:cNvSpPr>
          <p:nvPr>
            <p:ph idx="1"/>
          </p:nvPr>
        </p:nvSpPr>
        <p:spPr/>
        <p:txBody>
          <a:bodyPr>
            <a:normAutofit/>
          </a:bodyPr>
          <a:lstStyle/>
          <a:p>
            <a:pPr marL="355600" indent="-342900">
              <a:buFont typeface="Wingdings"/>
              <a:buChar char=""/>
              <a:tabLst>
                <a:tab pos="355600" algn="l"/>
                <a:tab pos="356235" algn="l"/>
              </a:tabLst>
            </a:pPr>
            <a:r>
              <a:rPr lang="de-DE" spc="-15" dirty="0">
                <a:cs typeface="Calibri"/>
              </a:rPr>
              <a:t>Attribute</a:t>
            </a:r>
            <a:r>
              <a:rPr lang="de-DE" spc="-55" dirty="0">
                <a:cs typeface="Calibri"/>
              </a:rPr>
              <a:t> </a:t>
            </a:r>
            <a:r>
              <a:rPr lang="de-DE" spc="-5" dirty="0" err="1">
                <a:latin typeface="Courier New"/>
                <a:cs typeface="Courier New"/>
              </a:rPr>
              <a:t>autofocus</a:t>
            </a:r>
            <a:r>
              <a:rPr lang="de-DE" spc="-5" dirty="0">
                <a:latin typeface="Courier New"/>
                <a:cs typeface="Courier New"/>
              </a:rPr>
              <a:t> </a:t>
            </a:r>
            <a:r>
              <a:rPr lang="de-DE" sz="2400" spc="-15" dirty="0" err="1">
                <a:cs typeface="Calibri"/>
              </a:rPr>
              <a:t>to</a:t>
            </a:r>
            <a:r>
              <a:rPr lang="de-DE" sz="2400" spc="-15" dirty="0">
                <a:cs typeface="Calibri"/>
              </a:rPr>
              <a:t> </a:t>
            </a:r>
            <a:r>
              <a:rPr lang="de-DE" sz="2400" spc="-15" dirty="0" err="1">
                <a:cs typeface="Calibri"/>
              </a:rPr>
              <a:t>focus</a:t>
            </a:r>
            <a:r>
              <a:rPr lang="de-DE" sz="2400" spc="-15" dirty="0">
                <a:cs typeface="Calibri"/>
              </a:rPr>
              <a:t> an </a:t>
            </a:r>
            <a:r>
              <a:rPr lang="de-DE" sz="2400" spc="-15" dirty="0" err="1">
                <a:cs typeface="Calibri"/>
              </a:rPr>
              <a:t>element</a:t>
            </a:r>
            <a:r>
              <a:rPr lang="de-DE" sz="2400" spc="-15" dirty="0">
                <a:cs typeface="Calibri"/>
              </a:rPr>
              <a:t> </a:t>
            </a:r>
            <a:r>
              <a:rPr lang="de-DE" sz="2400" spc="-15" dirty="0" err="1">
                <a:cs typeface="Calibri"/>
              </a:rPr>
              <a:t>by</a:t>
            </a:r>
            <a:r>
              <a:rPr lang="de-DE" sz="2400" spc="-15" dirty="0">
                <a:cs typeface="Calibri"/>
              </a:rPr>
              <a:t> </a:t>
            </a:r>
            <a:r>
              <a:rPr lang="de-DE" sz="2400" spc="-15" dirty="0" err="1">
                <a:cs typeface="Calibri"/>
              </a:rPr>
              <a:t>loading</a:t>
            </a:r>
            <a:r>
              <a:rPr lang="de-DE" sz="2400" spc="-15" dirty="0">
                <a:cs typeface="Calibri"/>
              </a:rPr>
              <a:t> </a:t>
            </a:r>
            <a:r>
              <a:rPr lang="de-DE" sz="2400" spc="-15" dirty="0" err="1">
                <a:cs typeface="Calibri"/>
              </a:rPr>
              <a:t>the</a:t>
            </a:r>
            <a:r>
              <a:rPr lang="de-DE" sz="2400" spc="-15" dirty="0">
                <a:cs typeface="Calibri"/>
              </a:rPr>
              <a:t> </a:t>
            </a:r>
            <a:r>
              <a:rPr lang="de-DE" sz="2400" spc="-15" dirty="0" err="1">
                <a:cs typeface="Calibri"/>
              </a:rPr>
              <a:t>page</a:t>
            </a:r>
            <a:endParaRPr lang="de-DE" sz="2400" spc="-15" dirty="0">
              <a:cs typeface="Calibri"/>
            </a:endParaRPr>
          </a:p>
          <a:p>
            <a:pPr marL="812800" lvl="1" indent="-342900">
              <a:buFont typeface="Wingdings"/>
              <a:buChar char=""/>
              <a:tabLst>
                <a:tab pos="355600" algn="l"/>
                <a:tab pos="356235" algn="l"/>
              </a:tabLst>
            </a:pPr>
            <a:r>
              <a:rPr lang="de-DE" spc="-5" dirty="0" err="1">
                <a:latin typeface="Courier New"/>
                <a:cs typeface="Courier New"/>
              </a:rPr>
              <a:t>autofocus</a:t>
            </a:r>
            <a:r>
              <a:rPr lang="de-DE" spc="-5" dirty="0">
                <a:latin typeface="Courier New"/>
                <a:cs typeface="Courier New"/>
              </a:rPr>
              <a:t> </a:t>
            </a:r>
            <a:r>
              <a:rPr lang="de-DE" spc="-15" dirty="0" err="1">
                <a:cs typeface="Calibri"/>
              </a:rPr>
              <a:t>is</a:t>
            </a:r>
            <a:r>
              <a:rPr lang="de-DE" spc="-15" dirty="0">
                <a:cs typeface="Calibri"/>
              </a:rPr>
              <a:t> </a:t>
            </a:r>
            <a:r>
              <a:rPr lang="de-DE" spc="-15" dirty="0" err="1">
                <a:cs typeface="Calibri"/>
              </a:rPr>
              <a:t>boolean</a:t>
            </a:r>
            <a:endParaRPr lang="de-DE" spc="-15" dirty="0">
              <a:cs typeface="Calibri"/>
            </a:endParaRPr>
          </a:p>
          <a:p>
            <a:pPr marL="812800" lvl="1" indent="-342900">
              <a:buFont typeface="Wingdings"/>
              <a:buChar char=""/>
              <a:tabLst>
                <a:tab pos="355600" algn="l"/>
                <a:tab pos="356235" algn="l"/>
              </a:tabLst>
            </a:pPr>
            <a:r>
              <a:rPr lang="de-DE" spc="-15" dirty="0">
                <a:cs typeface="Calibri"/>
              </a:rPr>
              <a:t>possible </a:t>
            </a:r>
            <a:r>
              <a:rPr lang="de-DE" spc="-15" dirty="0" err="1">
                <a:cs typeface="Calibri"/>
              </a:rPr>
              <a:t>by</a:t>
            </a:r>
            <a:r>
              <a:rPr lang="de-DE" spc="-15" dirty="0">
                <a:cs typeface="Calibri"/>
              </a:rPr>
              <a:t> </a:t>
            </a:r>
            <a:r>
              <a:rPr lang="de-DE" spc="-5" dirty="0" err="1">
                <a:latin typeface="Courier New"/>
                <a:cs typeface="Courier New"/>
              </a:rPr>
              <a:t>button</a:t>
            </a:r>
            <a:r>
              <a:rPr lang="de-DE" spc="-15" dirty="0">
                <a:cs typeface="Calibri"/>
              </a:rPr>
              <a:t>, </a:t>
            </a:r>
            <a:r>
              <a:rPr lang="de-DE" spc="-5" dirty="0" err="1">
                <a:latin typeface="Courier New"/>
                <a:cs typeface="Courier New"/>
              </a:rPr>
              <a:t>input</a:t>
            </a:r>
            <a:r>
              <a:rPr lang="de-DE" spc="-15" dirty="0">
                <a:cs typeface="Calibri"/>
              </a:rPr>
              <a:t>, </a:t>
            </a:r>
            <a:r>
              <a:rPr lang="de-DE" spc="-5" dirty="0" err="1">
                <a:latin typeface="Courier New"/>
                <a:cs typeface="Courier New"/>
              </a:rPr>
              <a:t>select</a:t>
            </a:r>
            <a:r>
              <a:rPr lang="de-DE" spc="-15" dirty="0">
                <a:cs typeface="Calibri"/>
              </a:rPr>
              <a:t> and </a:t>
            </a:r>
            <a:r>
              <a:rPr lang="de-DE" spc="-5" dirty="0" err="1">
                <a:latin typeface="Courier New"/>
                <a:cs typeface="Courier New"/>
              </a:rPr>
              <a:t>textarea</a:t>
            </a:r>
            <a:endParaRPr lang="de-DE" spc="-5" dirty="0">
              <a:latin typeface="Courier New"/>
              <a:cs typeface="Courier New"/>
            </a:endParaRPr>
          </a:p>
          <a:p>
            <a:pPr marL="355600" indent="-342900">
              <a:spcBef>
                <a:spcPts val="620"/>
              </a:spcBef>
              <a:buFont typeface="Wingdings"/>
              <a:buChar char=""/>
              <a:tabLst>
                <a:tab pos="355600" algn="l"/>
                <a:tab pos="356235" algn="l"/>
              </a:tabLst>
            </a:pPr>
            <a:r>
              <a:rPr lang="de-DE" spc="-5" dirty="0" err="1">
                <a:latin typeface="Courier New"/>
                <a:cs typeface="Courier New"/>
              </a:rPr>
              <a:t>tabindex</a:t>
            </a:r>
            <a:r>
              <a:rPr lang="de-DE" spc="-15" dirty="0">
                <a:cs typeface="Calibri"/>
              </a:rPr>
              <a:t> </a:t>
            </a:r>
            <a:r>
              <a:rPr lang="de-DE" spc="-15" dirty="0" err="1">
                <a:cs typeface="Calibri"/>
              </a:rPr>
              <a:t>for</a:t>
            </a:r>
            <a:r>
              <a:rPr lang="de-DE" spc="-15" dirty="0">
                <a:cs typeface="Calibri"/>
              </a:rPr>
              <a:t> </a:t>
            </a:r>
            <a:r>
              <a:rPr lang="de-DE" spc="-15" dirty="0" err="1">
                <a:cs typeface="Calibri"/>
              </a:rPr>
              <a:t>order</a:t>
            </a:r>
            <a:r>
              <a:rPr lang="de-DE" spc="-15" dirty="0">
                <a:cs typeface="Calibri"/>
              </a:rPr>
              <a:t> </a:t>
            </a:r>
            <a:r>
              <a:rPr lang="de-DE" spc="-15" dirty="0" err="1">
                <a:cs typeface="Calibri"/>
              </a:rPr>
              <a:t>the</a:t>
            </a:r>
            <a:r>
              <a:rPr lang="de-DE" spc="-15" dirty="0">
                <a:cs typeface="Calibri"/>
              </a:rPr>
              <a:t> </a:t>
            </a:r>
            <a:r>
              <a:rPr lang="de-DE" spc="-15" dirty="0" err="1">
                <a:cs typeface="Calibri"/>
              </a:rPr>
              <a:t>elements</a:t>
            </a:r>
            <a:r>
              <a:rPr lang="de-DE" spc="-15" dirty="0">
                <a:cs typeface="Calibri"/>
              </a:rPr>
              <a:t> </a:t>
            </a:r>
            <a:r>
              <a:rPr lang="de-DE" spc="-15" dirty="0" err="1">
                <a:cs typeface="Calibri"/>
              </a:rPr>
              <a:t>by</a:t>
            </a:r>
            <a:r>
              <a:rPr lang="de-DE" spc="-15" dirty="0">
                <a:cs typeface="Calibri"/>
              </a:rPr>
              <a:t> </a:t>
            </a:r>
            <a:r>
              <a:rPr lang="de-DE" spc="-15" dirty="0" err="1">
                <a:cs typeface="Calibri"/>
              </a:rPr>
              <a:t>tab</a:t>
            </a:r>
            <a:r>
              <a:rPr lang="de-DE" spc="-15" dirty="0">
                <a:cs typeface="Calibri"/>
              </a:rPr>
              <a:t>-navigation</a:t>
            </a:r>
          </a:p>
          <a:p>
            <a:pPr marL="812800" lvl="1" indent="-342900">
              <a:spcBef>
                <a:spcPts val="620"/>
              </a:spcBef>
              <a:buFont typeface="Wingdings"/>
              <a:buChar char=""/>
              <a:tabLst>
                <a:tab pos="355600" algn="l"/>
                <a:tab pos="356235" algn="l"/>
              </a:tabLst>
            </a:pPr>
            <a:r>
              <a:rPr lang="de-DE" spc="-15" dirty="0">
                <a:cs typeface="Calibri"/>
              </a:rPr>
              <a:t>possible </a:t>
            </a:r>
            <a:r>
              <a:rPr lang="de-DE" spc="-15" dirty="0" err="1">
                <a:cs typeface="Calibri"/>
              </a:rPr>
              <a:t>by</a:t>
            </a:r>
            <a:r>
              <a:rPr lang="de-DE" spc="-15" dirty="0">
                <a:cs typeface="Calibri"/>
              </a:rPr>
              <a:t> all </a:t>
            </a:r>
            <a:r>
              <a:rPr lang="de-DE" spc="-15" dirty="0" err="1">
                <a:cs typeface="Calibri"/>
              </a:rPr>
              <a:t>elements</a:t>
            </a:r>
            <a:endParaRPr lang="de-DE" dirty="0">
              <a:cs typeface="Calibri"/>
            </a:endParaRPr>
          </a:p>
          <a:p>
            <a:endParaRPr lang="de-DE" dirty="0"/>
          </a:p>
        </p:txBody>
      </p:sp>
      <p:sp>
        <p:nvSpPr>
          <p:cNvPr id="3" name="Fußzeilenplatzhalter 2">
            <a:extLst>
              <a:ext uri="{FF2B5EF4-FFF2-40B4-BE49-F238E27FC236}">
                <a16:creationId xmlns:a16="http://schemas.microsoft.com/office/drawing/2014/main" id="{52B3E1E5-DB5A-4106-99FE-DC09208C9197}"/>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1099888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lang="de-DE" spc="-10" dirty="0"/>
              <a:t>&lt;FORM&gt; - </a:t>
            </a:r>
            <a:r>
              <a:rPr spc="-20" dirty="0"/>
              <a:t>Auto-</a:t>
            </a:r>
            <a:r>
              <a:rPr spc="-20" dirty="0" err="1"/>
              <a:t>Vervollständigung</a:t>
            </a:r>
            <a:endParaRPr spc="-20" dirty="0"/>
          </a:p>
        </p:txBody>
      </p:sp>
      <p:sp>
        <p:nvSpPr>
          <p:cNvPr id="6" name="Inhaltsplatzhalter 5"/>
          <p:cNvSpPr>
            <a:spLocks noGrp="1"/>
          </p:cNvSpPr>
          <p:nvPr>
            <p:ph idx="1"/>
          </p:nvPr>
        </p:nvSpPr>
        <p:spPr>
          <a:xfrm>
            <a:off x="838200" y="1690688"/>
            <a:ext cx="10515600" cy="4486275"/>
          </a:xfrm>
        </p:spPr>
        <p:txBody>
          <a:bodyPr/>
          <a:lstStyle/>
          <a:p>
            <a:r>
              <a:rPr lang="de-DE" spc="-15" dirty="0">
                <a:cs typeface="Calibri"/>
              </a:rPr>
              <a:t>Attribut:</a:t>
            </a:r>
            <a:r>
              <a:rPr lang="de-DE" spc="-45" dirty="0">
                <a:cs typeface="Calibri"/>
              </a:rPr>
              <a:t> </a:t>
            </a:r>
            <a:r>
              <a:rPr lang="de-DE" spc="-5" dirty="0">
                <a:latin typeface="Courier New"/>
                <a:cs typeface="Courier New"/>
              </a:rPr>
              <a:t>autocomplete</a:t>
            </a:r>
            <a:endParaRPr lang="de-DE" dirty="0">
              <a:latin typeface="Courier New"/>
              <a:cs typeface="Courier New"/>
            </a:endParaRPr>
          </a:p>
          <a:p>
            <a:endParaRPr lang="de-DE" dirty="0"/>
          </a:p>
        </p:txBody>
      </p:sp>
      <p:graphicFrame>
        <p:nvGraphicFramePr>
          <p:cNvPr id="3" name="object 3"/>
          <p:cNvGraphicFramePr>
            <a:graphicFrameLocks noGrp="1"/>
          </p:cNvGraphicFramePr>
          <p:nvPr>
            <p:extLst/>
          </p:nvPr>
        </p:nvGraphicFramePr>
        <p:xfrm>
          <a:off x="838200" y="2518982"/>
          <a:ext cx="8229535" cy="2834640"/>
        </p:xfrm>
        <a:graphic>
          <a:graphicData uri="http://schemas.openxmlformats.org/drawingml/2006/table">
            <a:tbl>
              <a:tblPr firstRow="1" bandRow="1">
                <a:tableStyleId>{21E4AEA4-8DFA-4A89-87EB-49C32662AFE0}</a:tableStyleId>
              </a:tblPr>
              <a:tblGrid>
                <a:gridCol w="1656143">
                  <a:extLst>
                    <a:ext uri="{9D8B030D-6E8A-4147-A177-3AD203B41FA5}">
                      <a16:colId xmlns:a16="http://schemas.microsoft.com/office/drawing/2014/main" val="20000"/>
                    </a:ext>
                  </a:extLst>
                </a:gridCol>
                <a:gridCol w="3672459">
                  <a:extLst>
                    <a:ext uri="{9D8B030D-6E8A-4147-A177-3AD203B41FA5}">
                      <a16:colId xmlns:a16="http://schemas.microsoft.com/office/drawing/2014/main" val="20001"/>
                    </a:ext>
                  </a:extLst>
                </a:gridCol>
                <a:gridCol w="2900933">
                  <a:extLst>
                    <a:ext uri="{9D8B030D-6E8A-4147-A177-3AD203B41FA5}">
                      <a16:colId xmlns:a16="http://schemas.microsoft.com/office/drawing/2014/main" val="20002"/>
                    </a:ext>
                  </a:extLst>
                </a:gridCol>
              </a:tblGrid>
              <a:tr h="365760">
                <a:tc>
                  <a:txBody>
                    <a:bodyPr/>
                    <a:lstStyle/>
                    <a:p>
                      <a:pPr marL="85090">
                        <a:lnSpc>
                          <a:spcPct val="100000"/>
                        </a:lnSpc>
                        <a:spcBef>
                          <a:spcPts val="190"/>
                        </a:spcBef>
                      </a:pPr>
                      <a:r>
                        <a:rPr sz="1800" spc="-10" dirty="0"/>
                        <a:t>autocomplete</a:t>
                      </a:r>
                      <a:endParaRPr sz="1800" dirty="0">
                        <a:latin typeface="Calibri"/>
                        <a:cs typeface="Calibri"/>
                      </a:endParaRPr>
                    </a:p>
                  </a:txBody>
                  <a:tcPr marL="0" marR="0" marT="0" marB="0"/>
                </a:tc>
                <a:tc>
                  <a:txBody>
                    <a:bodyPr/>
                    <a:lstStyle/>
                    <a:p>
                      <a:pPr marL="85090">
                        <a:lnSpc>
                          <a:spcPct val="100000"/>
                        </a:lnSpc>
                        <a:spcBef>
                          <a:spcPts val="120"/>
                        </a:spcBef>
                      </a:pPr>
                      <a:r>
                        <a:rPr sz="1800" spc="-20" dirty="0"/>
                        <a:t>Effekt </a:t>
                      </a:r>
                      <a:r>
                        <a:rPr sz="1800" dirty="0"/>
                        <a:t>bei</a:t>
                      </a:r>
                      <a:r>
                        <a:rPr sz="1800" spc="-75" dirty="0"/>
                        <a:t> </a:t>
                      </a:r>
                      <a:r>
                        <a:rPr sz="1800" spc="-5" dirty="0"/>
                        <a:t>&lt;input&gt;</a:t>
                      </a:r>
                      <a:endParaRPr sz="1800" dirty="0">
                        <a:latin typeface="Courier New"/>
                        <a:cs typeface="Courier New"/>
                      </a:endParaRPr>
                    </a:p>
                  </a:txBody>
                  <a:tcPr marL="0" marR="0" marT="0" marB="0"/>
                </a:tc>
                <a:tc>
                  <a:txBody>
                    <a:bodyPr/>
                    <a:lstStyle/>
                    <a:p>
                      <a:pPr marL="85725">
                        <a:lnSpc>
                          <a:spcPct val="100000"/>
                        </a:lnSpc>
                        <a:spcBef>
                          <a:spcPts val="120"/>
                        </a:spcBef>
                      </a:pPr>
                      <a:r>
                        <a:rPr sz="1800" spc="-20" dirty="0"/>
                        <a:t>Effekt </a:t>
                      </a:r>
                      <a:r>
                        <a:rPr sz="1800" dirty="0"/>
                        <a:t>bei</a:t>
                      </a:r>
                      <a:r>
                        <a:rPr sz="1800" spc="-75" dirty="0"/>
                        <a:t> </a:t>
                      </a:r>
                      <a:r>
                        <a:rPr sz="1800" spc="-5" dirty="0"/>
                        <a:t>&lt;form&gt;</a:t>
                      </a:r>
                      <a:endParaRPr sz="1800" dirty="0">
                        <a:latin typeface="Courier New"/>
                        <a:cs typeface="Courier New"/>
                      </a:endParaRPr>
                    </a:p>
                  </a:txBody>
                  <a:tcPr marL="0" marR="0" marT="0" marB="0"/>
                </a:tc>
                <a:extLst>
                  <a:ext uri="{0D108BD9-81ED-4DB2-BD59-A6C34878D82A}">
                    <a16:rowId xmlns:a16="http://schemas.microsoft.com/office/drawing/2014/main" val="10000"/>
                  </a:ext>
                </a:extLst>
              </a:tr>
              <a:tr h="914400">
                <a:tc>
                  <a:txBody>
                    <a:bodyPr/>
                    <a:lstStyle/>
                    <a:p>
                      <a:pPr marL="85090">
                        <a:lnSpc>
                          <a:spcPct val="100000"/>
                        </a:lnSpc>
                      </a:pPr>
                      <a:r>
                        <a:rPr sz="1800" spc="-5" dirty="0"/>
                        <a:t>on</a:t>
                      </a:r>
                      <a:endParaRPr sz="1800" dirty="0">
                        <a:latin typeface="Courier New"/>
                        <a:cs typeface="Courier New"/>
                      </a:endParaRPr>
                    </a:p>
                  </a:txBody>
                  <a:tcPr marL="0" marR="0" marT="0" marB="0"/>
                </a:tc>
                <a:tc>
                  <a:txBody>
                    <a:bodyPr/>
                    <a:lstStyle/>
                    <a:p>
                      <a:pPr marL="85090" marR="514350">
                        <a:lnSpc>
                          <a:spcPct val="100000"/>
                        </a:lnSpc>
                        <a:spcBef>
                          <a:spcPts val="95"/>
                        </a:spcBef>
                      </a:pPr>
                      <a:r>
                        <a:rPr sz="1800" spc="-10" dirty="0"/>
                        <a:t>Auto-Vervollständigung </a:t>
                      </a:r>
                      <a:r>
                        <a:rPr sz="1800" spc="-5" dirty="0"/>
                        <a:t>aktiviert,  </a:t>
                      </a:r>
                      <a:r>
                        <a:rPr sz="1800" spc="-10" dirty="0"/>
                        <a:t>selbst </a:t>
                      </a:r>
                      <a:r>
                        <a:rPr sz="1800" spc="-5" dirty="0"/>
                        <a:t>wenn </a:t>
                      </a:r>
                      <a:r>
                        <a:rPr sz="1800" spc="-15" dirty="0"/>
                        <a:t>keinem </a:t>
                      </a:r>
                      <a:r>
                        <a:rPr sz="1800" spc="-10" dirty="0"/>
                        <a:t>Formular  </a:t>
                      </a:r>
                      <a:r>
                        <a:rPr sz="1800" spc="-5" dirty="0"/>
                        <a:t>zugewiesen</a:t>
                      </a:r>
                      <a:endParaRPr sz="1800" dirty="0">
                        <a:latin typeface="Calibri"/>
                        <a:cs typeface="Calibri"/>
                      </a:endParaRPr>
                    </a:p>
                  </a:txBody>
                  <a:tcPr marL="0" marR="0" marT="0" marB="0"/>
                </a:tc>
                <a:tc>
                  <a:txBody>
                    <a:bodyPr/>
                    <a:lstStyle/>
                    <a:p>
                      <a:pPr marL="85725" marR="618490">
                        <a:lnSpc>
                          <a:spcPct val="100000"/>
                        </a:lnSpc>
                        <a:spcBef>
                          <a:spcPts val="95"/>
                        </a:spcBef>
                      </a:pPr>
                      <a:r>
                        <a:rPr sz="1800" dirty="0"/>
                        <a:t>Au</a:t>
                      </a:r>
                      <a:r>
                        <a:rPr sz="1800" spc="-15" dirty="0"/>
                        <a:t>t</a:t>
                      </a:r>
                      <a:r>
                        <a:rPr sz="1800" spc="-5" dirty="0"/>
                        <a:t>o</a:t>
                      </a:r>
                      <a:r>
                        <a:rPr sz="1800" dirty="0"/>
                        <a:t>-</a:t>
                      </a:r>
                      <a:r>
                        <a:rPr sz="1800" spc="-90" dirty="0"/>
                        <a:t>V</a:t>
                      </a:r>
                      <a:r>
                        <a:rPr sz="1800" dirty="0"/>
                        <a:t>e</a:t>
                      </a:r>
                      <a:r>
                        <a:rPr sz="1800" spc="5" dirty="0"/>
                        <a:t>r</a:t>
                      </a:r>
                      <a:r>
                        <a:rPr sz="1800" spc="-10" dirty="0"/>
                        <a:t>v</a:t>
                      </a:r>
                      <a:r>
                        <a:rPr sz="1800" spc="-5" dirty="0"/>
                        <a:t>o</a:t>
                      </a:r>
                      <a:r>
                        <a:rPr sz="1800" spc="-10" dirty="0"/>
                        <a:t>l</a:t>
                      </a:r>
                      <a:r>
                        <a:rPr sz="1800" spc="-5" dirty="0"/>
                        <a:t>l</a:t>
                      </a:r>
                      <a:r>
                        <a:rPr sz="1800" spc="-20" dirty="0"/>
                        <a:t>s</a:t>
                      </a:r>
                      <a:r>
                        <a:rPr sz="1800" spc="-30" dirty="0"/>
                        <a:t>t</a:t>
                      </a:r>
                      <a:r>
                        <a:rPr sz="1800" dirty="0"/>
                        <a:t>änd</a:t>
                      </a:r>
                      <a:r>
                        <a:rPr sz="1800" spc="-5" dirty="0"/>
                        <a:t>i</a:t>
                      </a:r>
                      <a:r>
                        <a:rPr sz="1800" dirty="0"/>
                        <a:t>gu</a:t>
                      </a:r>
                      <a:r>
                        <a:rPr sz="1800" spc="-5" dirty="0"/>
                        <a:t>ng  </a:t>
                      </a:r>
                      <a:r>
                        <a:rPr sz="1800" spc="-10" dirty="0"/>
                        <a:t>formularweit</a:t>
                      </a:r>
                      <a:r>
                        <a:rPr sz="1800" spc="-30" dirty="0"/>
                        <a:t> </a:t>
                      </a:r>
                      <a:r>
                        <a:rPr sz="1800" spc="-5" dirty="0"/>
                        <a:t>aktiviert</a:t>
                      </a:r>
                      <a:endParaRPr sz="1800" dirty="0">
                        <a:latin typeface="Calibri"/>
                        <a:cs typeface="Calibri"/>
                      </a:endParaRPr>
                    </a:p>
                  </a:txBody>
                  <a:tcPr marL="0" marR="0" marT="0" marB="0"/>
                </a:tc>
                <a:extLst>
                  <a:ext uri="{0D108BD9-81ED-4DB2-BD59-A6C34878D82A}">
                    <a16:rowId xmlns:a16="http://schemas.microsoft.com/office/drawing/2014/main" val="10001"/>
                  </a:ext>
                </a:extLst>
              </a:tr>
              <a:tr h="640080">
                <a:tc>
                  <a:txBody>
                    <a:bodyPr/>
                    <a:lstStyle/>
                    <a:p>
                      <a:pPr marL="85090">
                        <a:lnSpc>
                          <a:spcPct val="100000"/>
                        </a:lnSpc>
                        <a:spcBef>
                          <a:spcPts val="100"/>
                        </a:spcBef>
                      </a:pPr>
                      <a:r>
                        <a:rPr sz="1800" spc="-5" dirty="0"/>
                        <a:t>off</a:t>
                      </a:r>
                      <a:endParaRPr sz="1800" dirty="0">
                        <a:latin typeface="Courier New"/>
                        <a:cs typeface="Courier New"/>
                      </a:endParaRPr>
                    </a:p>
                  </a:txBody>
                  <a:tcPr marL="0" marR="0" marT="0" marB="0"/>
                </a:tc>
                <a:tc>
                  <a:txBody>
                    <a:bodyPr/>
                    <a:lstStyle/>
                    <a:p>
                      <a:pPr marL="85090">
                        <a:lnSpc>
                          <a:spcPct val="100000"/>
                        </a:lnSpc>
                        <a:spcBef>
                          <a:spcPts val="195"/>
                        </a:spcBef>
                      </a:pPr>
                      <a:r>
                        <a:rPr sz="1800" spc="-10" dirty="0"/>
                        <a:t>Auto-Vervollständigung</a:t>
                      </a:r>
                      <a:r>
                        <a:rPr sz="1800" spc="-30" dirty="0"/>
                        <a:t> </a:t>
                      </a:r>
                      <a:r>
                        <a:rPr sz="1800" spc="-5" dirty="0"/>
                        <a:t>deaktiviert</a:t>
                      </a:r>
                      <a:endParaRPr sz="1800" dirty="0">
                        <a:latin typeface="Calibri"/>
                        <a:cs typeface="Calibri"/>
                      </a:endParaRPr>
                    </a:p>
                  </a:txBody>
                  <a:tcPr marL="0" marR="0" marT="0" marB="0"/>
                </a:tc>
                <a:tc>
                  <a:txBody>
                    <a:bodyPr/>
                    <a:lstStyle/>
                    <a:p>
                      <a:pPr marL="85725" marR="526415">
                        <a:lnSpc>
                          <a:spcPct val="100000"/>
                        </a:lnSpc>
                        <a:spcBef>
                          <a:spcPts val="195"/>
                        </a:spcBef>
                      </a:pPr>
                      <a:r>
                        <a:rPr sz="1800" spc="-10" dirty="0"/>
                        <a:t>Auto-Vervollständigung  formularweit</a:t>
                      </a:r>
                      <a:r>
                        <a:rPr sz="1800" spc="-20" dirty="0"/>
                        <a:t> </a:t>
                      </a:r>
                      <a:r>
                        <a:rPr sz="1800" spc="-5" dirty="0"/>
                        <a:t>deaktiviert</a:t>
                      </a:r>
                      <a:endParaRPr sz="1800" dirty="0">
                        <a:latin typeface="Calibri"/>
                        <a:cs typeface="Calibri"/>
                      </a:endParaRPr>
                    </a:p>
                  </a:txBody>
                  <a:tcPr marL="0" marR="0" marT="0" marB="0"/>
                </a:tc>
                <a:extLst>
                  <a:ext uri="{0D108BD9-81ED-4DB2-BD59-A6C34878D82A}">
                    <a16:rowId xmlns:a16="http://schemas.microsoft.com/office/drawing/2014/main" val="10002"/>
                  </a:ext>
                </a:extLst>
              </a:tr>
              <a:tr h="914400">
                <a:tc>
                  <a:txBody>
                    <a:bodyPr/>
                    <a:lstStyle/>
                    <a:p>
                      <a:pPr marL="85090">
                        <a:lnSpc>
                          <a:spcPct val="100000"/>
                        </a:lnSpc>
                        <a:spcBef>
                          <a:spcPts val="195"/>
                        </a:spcBef>
                      </a:pPr>
                      <a:r>
                        <a:rPr sz="1800" spc="-5" dirty="0"/>
                        <a:t>Nicht</a:t>
                      </a:r>
                      <a:r>
                        <a:rPr sz="1800" spc="-85" dirty="0"/>
                        <a:t> </a:t>
                      </a:r>
                      <a:r>
                        <a:rPr sz="1800" spc="-5" dirty="0"/>
                        <a:t>gesetzt</a:t>
                      </a:r>
                      <a:endParaRPr sz="1800" dirty="0">
                        <a:latin typeface="Calibri"/>
                        <a:cs typeface="Calibri"/>
                      </a:endParaRPr>
                    </a:p>
                  </a:txBody>
                  <a:tcPr marL="0" marR="0" marT="0" marB="0"/>
                </a:tc>
                <a:tc>
                  <a:txBody>
                    <a:bodyPr/>
                    <a:lstStyle/>
                    <a:p>
                      <a:pPr marL="85090" marR="468630">
                        <a:lnSpc>
                          <a:spcPct val="100000"/>
                        </a:lnSpc>
                        <a:spcBef>
                          <a:spcPts val="195"/>
                        </a:spcBef>
                      </a:pPr>
                      <a:r>
                        <a:rPr sz="1800" spc="-10" dirty="0"/>
                        <a:t>Auto-Vervollständigung </a:t>
                      </a:r>
                      <a:r>
                        <a:rPr sz="1800" spc="-5" dirty="0"/>
                        <a:t>gemäß  </a:t>
                      </a:r>
                      <a:r>
                        <a:rPr sz="1800" spc="-10" dirty="0"/>
                        <a:t>autocomplete-Einstellung </a:t>
                      </a:r>
                      <a:r>
                        <a:rPr sz="1800" dirty="0"/>
                        <a:t>des  </a:t>
                      </a:r>
                      <a:r>
                        <a:rPr sz="1800" spc="-10" dirty="0"/>
                        <a:t>Formulars</a:t>
                      </a:r>
                      <a:endParaRPr sz="1800" dirty="0">
                        <a:latin typeface="Calibri"/>
                        <a:cs typeface="Calibri"/>
                      </a:endParaRPr>
                    </a:p>
                  </a:txBody>
                  <a:tcPr marL="0" marR="0" marT="0" marB="0"/>
                </a:tc>
                <a:tc>
                  <a:txBody>
                    <a:bodyPr/>
                    <a:lstStyle/>
                    <a:p>
                      <a:pPr marL="85725" marR="118745">
                        <a:lnSpc>
                          <a:spcPct val="100000"/>
                        </a:lnSpc>
                        <a:spcBef>
                          <a:spcPts val="195"/>
                        </a:spcBef>
                      </a:pPr>
                      <a:r>
                        <a:rPr sz="1800" spc="-10" dirty="0"/>
                        <a:t>Auto-Vervollständigung </a:t>
                      </a:r>
                      <a:r>
                        <a:rPr sz="1800" spc="-5" dirty="0"/>
                        <a:t>nach  </a:t>
                      </a:r>
                      <a:r>
                        <a:rPr sz="1800" spc="-10" dirty="0"/>
                        <a:t>Browser-Einstellungen</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
        <p:nvSpPr>
          <p:cNvPr id="4" name="Fußzeilenplatzhalter 3">
            <a:extLst>
              <a:ext uri="{FF2B5EF4-FFF2-40B4-BE49-F238E27FC236}">
                <a16:creationId xmlns:a16="http://schemas.microsoft.com/office/drawing/2014/main" id="{902C339E-C659-4977-9FDE-79575A9DB4C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5945795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265A5-5708-4915-85AF-30191D25E53C}"/>
              </a:ext>
            </a:extLst>
          </p:cNvPr>
          <p:cNvSpPr>
            <a:spLocks noGrp="1"/>
          </p:cNvSpPr>
          <p:nvPr>
            <p:ph type="title"/>
          </p:nvPr>
        </p:nvSpPr>
        <p:spPr/>
        <p:txBody>
          <a:bodyPr/>
          <a:lstStyle/>
          <a:p>
            <a:r>
              <a:rPr lang="de-DE" spc="-10" dirty="0"/>
              <a:t>&lt;FORM&gt; - SUBMIT EVENT</a:t>
            </a:r>
            <a:endParaRPr lang="de-DE" dirty="0"/>
          </a:p>
        </p:txBody>
      </p:sp>
      <p:sp>
        <p:nvSpPr>
          <p:cNvPr id="3" name="Inhaltsplatzhalter 2">
            <a:extLst>
              <a:ext uri="{FF2B5EF4-FFF2-40B4-BE49-F238E27FC236}">
                <a16:creationId xmlns:a16="http://schemas.microsoft.com/office/drawing/2014/main" id="{567F1B50-3F0A-421A-890D-031B92376FC1}"/>
              </a:ext>
            </a:extLst>
          </p:cNvPr>
          <p:cNvSpPr>
            <a:spLocks noGrp="1"/>
          </p:cNvSpPr>
          <p:nvPr>
            <p:ph idx="1"/>
          </p:nvPr>
        </p:nvSpPr>
        <p:spPr/>
        <p:txBody>
          <a:bodyPr/>
          <a:lstStyle/>
          <a:p>
            <a:r>
              <a:rPr lang="de-DE" dirty="0" err="1"/>
              <a:t>first</a:t>
            </a:r>
            <a:r>
              <a:rPr lang="de-DE" dirty="0"/>
              <a:t> </a:t>
            </a:r>
            <a:r>
              <a:rPr lang="de-DE" dirty="0" err="1"/>
              <a:t>button</a:t>
            </a:r>
            <a:r>
              <a:rPr lang="de-DE" dirty="0"/>
              <a:t> in form </a:t>
            </a:r>
            <a:r>
              <a:rPr lang="de-DE" dirty="0" err="1"/>
              <a:t>has</a:t>
            </a:r>
            <a:r>
              <a:rPr lang="de-DE" dirty="0"/>
              <a:t> </a:t>
            </a:r>
            <a:r>
              <a:rPr lang="de-DE" dirty="0" err="1"/>
              <a:t>automatically</a:t>
            </a:r>
            <a:r>
              <a:rPr lang="de-DE" dirty="0"/>
              <a:t> type '</a:t>
            </a:r>
            <a:r>
              <a:rPr lang="de-DE" dirty="0" err="1"/>
              <a:t>submit</a:t>
            </a:r>
            <a:r>
              <a:rPr lang="de-DE" dirty="0"/>
              <a:t>'</a:t>
            </a:r>
          </a:p>
          <a:p>
            <a:pPr lvl="1"/>
            <a:r>
              <a:rPr lang="de-DE" dirty="0"/>
              <a:t>button-</a:t>
            </a:r>
            <a:r>
              <a:rPr lang="de-DE" dirty="0" err="1"/>
              <a:t>types</a:t>
            </a:r>
            <a:r>
              <a:rPr lang="de-DE" dirty="0"/>
              <a:t>: </a:t>
            </a:r>
            <a:r>
              <a:rPr lang="de-DE" dirty="0" err="1"/>
              <a:t>button</a:t>
            </a:r>
            <a:r>
              <a:rPr lang="de-DE" dirty="0"/>
              <a:t>, </a:t>
            </a:r>
            <a:r>
              <a:rPr lang="de-DE" dirty="0" err="1"/>
              <a:t>submit</a:t>
            </a:r>
            <a:r>
              <a:rPr lang="de-DE" dirty="0"/>
              <a:t>, </a:t>
            </a:r>
            <a:r>
              <a:rPr lang="de-DE" dirty="0" err="1"/>
              <a:t>menu</a:t>
            </a:r>
            <a:r>
              <a:rPr lang="de-DE" dirty="0"/>
              <a:t>, </a:t>
            </a:r>
            <a:r>
              <a:rPr lang="de-DE" dirty="0" err="1"/>
              <a:t>reset</a:t>
            </a:r>
            <a:endParaRPr lang="de-DE" dirty="0"/>
          </a:p>
          <a:p>
            <a:r>
              <a:rPr lang="de-DE" dirty="0" err="1"/>
              <a:t>input</a:t>
            </a:r>
            <a:r>
              <a:rPr lang="de-DE" dirty="0"/>
              <a:t> type </a:t>
            </a:r>
            <a:r>
              <a:rPr lang="de-DE" dirty="0" err="1"/>
              <a:t>submit</a:t>
            </a:r>
            <a:endParaRPr lang="de-DE" dirty="0"/>
          </a:p>
        </p:txBody>
      </p:sp>
      <p:sp>
        <p:nvSpPr>
          <p:cNvPr id="4" name="Fußzeilenplatzhalter 3">
            <a:extLst>
              <a:ext uri="{FF2B5EF4-FFF2-40B4-BE49-F238E27FC236}">
                <a16:creationId xmlns:a16="http://schemas.microsoft.com/office/drawing/2014/main" id="{765799D9-0A27-4CFD-81C1-149709CAC631}"/>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4441373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Forms</a:t>
            </a:r>
            <a:r>
              <a:rPr spc="-70" dirty="0"/>
              <a:t> </a:t>
            </a:r>
            <a:r>
              <a:rPr spc="-10" dirty="0"/>
              <a:t>(1)</a:t>
            </a:r>
          </a:p>
        </p:txBody>
      </p:sp>
      <p:sp>
        <p:nvSpPr>
          <p:cNvPr id="3" name="object 3"/>
          <p:cNvSpPr txBox="1"/>
          <p:nvPr/>
        </p:nvSpPr>
        <p:spPr>
          <a:xfrm>
            <a:off x="838200" y="1690688"/>
            <a:ext cx="7041515" cy="169163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Formular: </a:t>
            </a:r>
            <a:r>
              <a:rPr sz="3200" spc="-5" dirty="0">
                <a:latin typeface="Calibri"/>
                <a:cs typeface="Calibri"/>
              </a:rPr>
              <a:t>Ermöglicht </a:t>
            </a:r>
            <a:r>
              <a:rPr sz="3200" spc="-10" dirty="0">
                <a:latin typeface="Calibri"/>
                <a:cs typeface="Calibri"/>
              </a:rPr>
              <a:t>Eingabe von</a:t>
            </a:r>
            <a:r>
              <a:rPr sz="3200" spc="90" dirty="0">
                <a:latin typeface="Calibri"/>
                <a:cs typeface="Calibri"/>
              </a:rPr>
              <a:t> </a:t>
            </a:r>
            <a:r>
              <a:rPr sz="3200" spc="-15" dirty="0">
                <a:latin typeface="Calibri"/>
                <a:cs typeface="Calibri"/>
              </a:rPr>
              <a:t>Daten</a:t>
            </a:r>
            <a:endParaRPr sz="3200" dirty="0">
              <a:latin typeface="Calibri"/>
              <a:cs typeface="Calibri"/>
            </a:endParaRPr>
          </a:p>
          <a:p>
            <a:pPr>
              <a:lnSpc>
                <a:spcPct val="100000"/>
              </a:lnSpc>
              <a:spcBef>
                <a:spcPts val="30"/>
              </a:spcBef>
              <a:buFont typeface="Arial"/>
              <a:buChar char="•"/>
            </a:pPr>
            <a:endParaRPr sz="4650" dirty="0">
              <a:latin typeface="Times New Roman"/>
              <a:cs typeface="Times New Roman"/>
            </a:endParaRPr>
          </a:p>
          <a:p>
            <a:pPr marL="355600" indent="-342900">
              <a:lnSpc>
                <a:spcPct val="100000"/>
              </a:lnSpc>
              <a:buFont typeface="Arial"/>
              <a:buChar char="•"/>
              <a:tabLst>
                <a:tab pos="354965" algn="l"/>
                <a:tab pos="355600" algn="l"/>
              </a:tabLst>
            </a:pPr>
            <a:r>
              <a:rPr sz="3200" spc="-10" dirty="0">
                <a:latin typeface="Calibri"/>
                <a:cs typeface="Calibri"/>
              </a:rPr>
              <a:t>Eigenschaften</a:t>
            </a:r>
            <a:endParaRPr sz="3200" dirty="0">
              <a:latin typeface="Calibri"/>
              <a:cs typeface="Calibri"/>
            </a:endParaRPr>
          </a:p>
        </p:txBody>
      </p:sp>
      <p:graphicFrame>
        <p:nvGraphicFramePr>
          <p:cNvPr id="4" name="object 4"/>
          <p:cNvGraphicFramePr>
            <a:graphicFrameLocks noGrp="1"/>
          </p:cNvGraphicFramePr>
          <p:nvPr>
            <p:extLst/>
          </p:nvPr>
        </p:nvGraphicFramePr>
        <p:xfrm>
          <a:off x="1148562" y="3520757"/>
          <a:ext cx="10577347" cy="2590847"/>
        </p:xfrm>
        <a:graphic>
          <a:graphicData uri="http://schemas.openxmlformats.org/drawingml/2006/table">
            <a:tbl>
              <a:tblPr firstRow="1" bandRow="1">
                <a:tableStyleId>{2D5ABB26-0587-4C30-8999-92F81FD0307C}</a:tableStyleId>
              </a:tblPr>
              <a:tblGrid>
                <a:gridCol w="2230526">
                  <a:extLst>
                    <a:ext uri="{9D8B030D-6E8A-4147-A177-3AD203B41FA5}">
                      <a16:colId xmlns:a16="http://schemas.microsoft.com/office/drawing/2014/main" val="20000"/>
                    </a:ext>
                  </a:extLst>
                </a:gridCol>
                <a:gridCol w="8346821">
                  <a:extLst>
                    <a:ext uri="{9D8B030D-6E8A-4147-A177-3AD203B41FA5}">
                      <a16:colId xmlns:a16="http://schemas.microsoft.com/office/drawing/2014/main" val="20001"/>
                    </a:ext>
                  </a:extLst>
                </a:gridCol>
              </a:tblGrid>
              <a:tr h="365760">
                <a:tc>
                  <a:txBody>
                    <a:bodyPr/>
                    <a:lstStyle/>
                    <a:p>
                      <a:pPr marL="85090">
                        <a:lnSpc>
                          <a:spcPct val="100000"/>
                        </a:lnSpc>
                        <a:spcBef>
                          <a:spcPts val="195"/>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latin typeface="Calibri"/>
                          <a:cs typeface="Calibri"/>
                        </a:rPr>
                        <a:t>action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5"/>
                        </a:spcBef>
                      </a:pPr>
                      <a:r>
                        <a:rPr sz="1800" spc="-5" dirty="0">
                          <a:latin typeface="Calibri"/>
                          <a:cs typeface="Calibri"/>
                        </a:rPr>
                        <a:t>URL </a:t>
                      </a:r>
                      <a:r>
                        <a:rPr sz="1800" dirty="0">
                          <a:latin typeface="Calibri"/>
                          <a:cs typeface="Calibri"/>
                        </a:rPr>
                        <a:t>des </a:t>
                      </a:r>
                      <a:r>
                        <a:rPr sz="1800" spc="-5" dirty="0">
                          <a:latin typeface="Calibri"/>
                          <a:cs typeface="Calibri"/>
                        </a:rPr>
                        <a:t>Scripts, das die </a:t>
                      </a:r>
                      <a:r>
                        <a:rPr sz="1800" spc="-10" dirty="0">
                          <a:latin typeface="Calibri"/>
                          <a:cs typeface="Calibri"/>
                        </a:rPr>
                        <a:t>Daten verarbeiten</a:t>
                      </a:r>
                      <a:r>
                        <a:rPr sz="1800" spc="55" dirty="0">
                          <a:latin typeface="Calibri"/>
                          <a:cs typeface="Calibri"/>
                        </a:rPr>
                        <a:t> </a:t>
                      </a:r>
                      <a:r>
                        <a:rPr sz="1800" spc="-5" dirty="0">
                          <a:latin typeface="Calibri"/>
                          <a:cs typeface="Calibri"/>
                        </a:rPr>
                        <a:t>soll</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40">
                <a:tc>
                  <a:txBody>
                    <a:bodyPr/>
                    <a:lstStyle/>
                    <a:p>
                      <a:pPr marL="85090">
                        <a:lnSpc>
                          <a:spcPct val="100000"/>
                        </a:lnSpc>
                        <a:spcBef>
                          <a:spcPts val="195"/>
                        </a:spcBef>
                      </a:pPr>
                      <a:r>
                        <a:rPr sz="1800" spc="-10" dirty="0">
                          <a:latin typeface="Calibri"/>
                          <a:cs typeface="Calibri"/>
                        </a:rPr>
                        <a:t>encoding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 dirty="0">
                          <a:latin typeface="Calibri"/>
                          <a:cs typeface="Calibri"/>
                        </a:rPr>
                        <a:t>Gibt die </a:t>
                      </a:r>
                      <a:r>
                        <a:rPr sz="1800" spc="-10" dirty="0">
                          <a:latin typeface="Calibri"/>
                          <a:cs typeface="Calibri"/>
                        </a:rPr>
                        <a:t>Kodierung </a:t>
                      </a:r>
                      <a:r>
                        <a:rPr sz="1800" dirty="0">
                          <a:latin typeface="Calibri"/>
                          <a:cs typeface="Calibri"/>
                        </a:rPr>
                        <a:t>der </a:t>
                      </a:r>
                      <a:r>
                        <a:rPr sz="1800" spc="-15" dirty="0">
                          <a:latin typeface="Calibri"/>
                          <a:cs typeface="Calibri"/>
                        </a:rPr>
                        <a:t>Daten</a:t>
                      </a:r>
                      <a:r>
                        <a:rPr sz="1800" spc="30" dirty="0">
                          <a:latin typeface="Calibri"/>
                          <a:cs typeface="Calibri"/>
                        </a:rPr>
                        <a:t> </a:t>
                      </a:r>
                      <a:r>
                        <a:rPr sz="1800" dirty="0">
                          <a:latin typeface="Calibri"/>
                          <a:cs typeface="Calibri"/>
                        </a:rPr>
                        <a:t>an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200"/>
                        </a:spcBef>
                      </a:pPr>
                      <a:r>
                        <a:rPr sz="1800" spc="-5" dirty="0">
                          <a:latin typeface="Calibri"/>
                          <a:cs typeface="Calibri"/>
                        </a:rPr>
                        <a:t>length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5" dirty="0">
                          <a:latin typeface="Calibri"/>
                          <a:cs typeface="Calibri"/>
                        </a:rPr>
                        <a:t>Anzahl </a:t>
                      </a:r>
                      <a:r>
                        <a:rPr sz="1800" dirty="0">
                          <a:latin typeface="Calibri"/>
                          <a:cs typeface="Calibri"/>
                        </a:rPr>
                        <a:t>der</a:t>
                      </a:r>
                      <a:r>
                        <a:rPr sz="1800" spc="-75" dirty="0">
                          <a:latin typeface="Calibri"/>
                          <a:cs typeface="Calibri"/>
                        </a:rPr>
                        <a:t> </a:t>
                      </a:r>
                      <a:r>
                        <a:rPr sz="1800" spc="-10" dirty="0">
                          <a:latin typeface="Calibri"/>
                          <a:cs typeface="Calibri"/>
                        </a:rPr>
                        <a:t>Formulare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200"/>
                        </a:spcBef>
                      </a:pPr>
                      <a:r>
                        <a:rPr sz="1800" spc="-5" dirty="0">
                          <a:latin typeface="Calibri"/>
                          <a:cs typeface="Calibri"/>
                        </a:rPr>
                        <a:t>method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Setzt </a:t>
                      </a:r>
                      <a:r>
                        <a:rPr sz="1800" spc="-10" dirty="0">
                          <a:latin typeface="Calibri"/>
                          <a:cs typeface="Calibri"/>
                        </a:rPr>
                        <a:t>Post/Get </a:t>
                      </a:r>
                      <a:r>
                        <a:rPr sz="1800" dirty="0">
                          <a:latin typeface="Calibri"/>
                          <a:cs typeface="Calibri"/>
                        </a:rPr>
                        <a:t>als</a:t>
                      </a:r>
                      <a:r>
                        <a:rPr sz="1800" spc="-40" dirty="0">
                          <a:latin typeface="Calibri"/>
                          <a:cs typeface="Calibri"/>
                        </a:rPr>
                        <a:t> </a:t>
                      </a:r>
                      <a:r>
                        <a:rPr sz="1800" spc="-5" dirty="0">
                          <a:latin typeface="Calibri"/>
                          <a:cs typeface="Calibri"/>
                        </a:rPr>
                        <a:t>Sendemethoden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39">
                <a:tc>
                  <a:txBody>
                    <a:bodyPr/>
                    <a:lstStyle/>
                    <a:p>
                      <a:pPr marL="85090">
                        <a:lnSpc>
                          <a:spcPct val="100000"/>
                        </a:lnSpc>
                        <a:spcBef>
                          <a:spcPts val="200"/>
                        </a:spcBef>
                      </a:pPr>
                      <a:r>
                        <a:rPr sz="1800" spc="-5" dirty="0">
                          <a:latin typeface="Calibri"/>
                          <a:cs typeface="Calibri"/>
                        </a:rPr>
                        <a:t>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dirty="0">
                          <a:latin typeface="Calibri"/>
                          <a:cs typeface="Calibri"/>
                        </a:rPr>
                        <a:t>Name des</a:t>
                      </a:r>
                      <a:r>
                        <a:rPr sz="1800" spc="-95" dirty="0">
                          <a:latin typeface="Calibri"/>
                          <a:cs typeface="Calibri"/>
                        </a:rPr>
                        <a:t> </a:t>
                      </a:r>
                      <a:r>
                        <a:rPr sz="1800" spc="-10" dirty="0">
                          <a:latin typeface="Calibri"/>
                          <a:cs typeface="Calibri"/>
                        </a:rPr>
                        <a:t>Formulars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90">
                <a:tc>
                  <a:txBody>
                    <a:bodyPr/>
                    <a:lstStyle/>
                    <a:p>
                      <a:pPr marL="85090">
                        <a:lnSpc>
                          <a:spcPct val="100000"/>
                        </a:lnSpc>
                        <a:spcBef>
                          <a:spcPts val="200"/>
                        </a:spcBef>
                      </a:pPr>
                      <a:r>
                        <a:rPr sz="1800" spc="-15" dirty="0">
                          <a:latin typeface="Calibri"/>
                          <a:cs typeface="Calibri"/>
                        </a:rPr>
                        <a:t>target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25" dirty="0">
                          <a:latin typeface="Calibri"/>
                          <a:cs typeface="Calibri"/>
                        </a:rPr>
                        <a:t>Zielfenster, </a:t>
                      </a:r>
                      <a:r>
                        <a:rPr sz="1800" spc="-5" dirty="0">
                          <a:latin typeface="Calibri"/>
                          <a:cs typeface="Calibri"/>
                        </a:rPr>
                        <a:t>in </a:t>
                      </a:r>
                      <a:r>
                        <a:rPr sz="1800" dirty="0">
                          <a:latin typeface="Calibri"/>
                          <a:cs typeface="Calibri"/>
                        </a:rPr>
                        <a:t>dem das </a:t>
                      </a:r>
                      <a:r>
                        <a:rPr sz="1800" spc="-5" dirty="0">
                          <a:latin typeface="Calibri"/>
                          <a:cs typeface="Calibri"/>
                        </a:rPr>
                        <a:t>Formular geöffnet </a:t>
                      </a:r>
                      <a:r>
                        <a:rPr sz="1800" spc="-10" dirty="0">
                          <a:latin typeface="Calibri"/>
                          <a:cs typeface="Calibri"/>
                        </a:rPr>
                        <a:t>werden</a:t>
                      </a:r>
                      <a:r>
                        <a:rPr sz="1800" spc="75" dirty="0">
                          <a:latin typeface="Calibri"/>
                          <a:cs typeface="Calibri"/>
                        </a:rPr>
                        <a:t> </a:t>
                      </a:r>
                      <a:r>
                        <a:rPr sz="1800" spc="-5" dirty="0">
                          <a:latin typeface="Calibri"/>
                          <a:cs typeface="Calibri"/>
                        </a:rPr>
                        <a:t>soll</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bl>
          </a:graphicData>
        </a:graphic>
      </p:graphicFrame>
      <p:sp>
        <p:nvSpPr>
          <p:cNvPr id="5" name="Fußzeilenplatzhalter 4">
            <a:extLst>
              <a:ext uri="{FF2B5EF4-FFF2-40B4-BE49-F238E27FC236}">
                <a16:creationId xmlns:a16="http://schemas.microsoft.com/office/drawing/2014/main" id="{9327138C-5B71-41E5-810A-6BEAEE79DCB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569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Forms</a:t>
            </a:r>
            <a:r>
              <a:rPr spc="-70" dirty="0"/>
              <a:t> </a:t>
            </a:r>
            <a:r>
              <a:rPr spc="-10" dirty="0"/>
              <a:t>(2)</a:t>
            </a:r>
          </a:p>
        </p:txBody>
      </p:sp>
      <p:sp>
        <p:nvSpPr>
          <p:cNvPr id="3" name="object 3"/>
          <p:cNvSpPr txBox="1"/>
          <p:nvPr/>
        </p:nvSpPr>
        <p:spPr>
          <a:xfrm>
            <a:off x="838200" y="1690688"/>
            <a:ext cx="21126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a:t>
            </a:r>
            <a:r>
              <a:rPr sz="3200" spc="-10" dirty="0">
                <a:latin typeface="Calibri"/>
                <a:cs typeface="Calibri"/>
              </a:rPr>
              <a:t>e</a:t>
            </a:r>
            <a:r>
              <a:rPr sz="3200" dirty="0">
                <a:latin typeface="Calibri"/>
                <a:cs typeface="Calibri"/>
              </a:rPr>
              <a:t>thoden</a:t>
            </a:r>
          </a:p>
        </p:txBody>
      </p:sp>
      <p:sp>
        <p:nvSpPr>
          <p:cNvPr id="4" name="object 4"/>
          <p:cNvSpPr txBox="1"/>
          <p:nvPr/>
        </p:nvSpPr>
        <p:spPr>
          <a:xfrm>
            <a:off x="838200" y="4032059"/>
            <a:ext cx="7832725" cy="205676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Eigenschaften </a:t>
            </a:r>
            <a:r>
              <a:rPr sz="3200" spc="-5" dirty="0">
                <a:latin typeface="Calibri"/>
                <a:cs typeface="Calibri"/>
              </a:rPr>
              <a:t>und </a:t>
            </a:r>
            <a:r>
              <a:rPr sz="3200" spc="-10" dirty="0">
                <a:latin typeface="Calibri"/>
                <a:cs typeface="Calibri"/>
              </a:rPr>
              <a:t>Elemente</a:t>
            </a:r>
            <a:r>
              <a:rPr sz="3200" spc="75" dirty="0">
                <a:latin typeface="Calibri"/>
                <a:cs typeface="Calibri"/>
              </a:rPr>
              <a:t> </a:t>
            </a:r>
            <a:r>
              <a:rPr sz="3200" spc="-5" dirty="0">
                <a:latin typeface="Calibri"/>
                <a:cs typeface="Calibri"/>
              </a:rPr>
              <a:t>ansprechen:</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10" dirty="0">
                <a:solidFill>
                  <a:srgbClr val="00AFEF"/>
                </a:solidFill>
                <a:latin typeface="Calibri"/>
                <a:cs typeface="Calibri"/>
              </a:rPr>
              <a:t>document.forms[0].action</a:t>
            </a:r>
            <a:endParaRPr sz="2800" dirty="0">
              <a:latin typeface="Calibri"/>
              <a:cs typeface="Calibri"/>
            </a:endParaRPr>
          </a:p>
          <a:p>
            <a:pPr marL="756285" lvl="1" indent="-286385">
              <a:lnSpc>
                <a:spcPct val="100000"/>
              </a:lnSpc>
              <a:spcBef>
                <a:spcPts val="675"/>
              </a:spcBef>
              <a:buFont typeface="Arial"/>
              <a:buChar char="–"/>
              <a:tabLst>
                <a:tab pos="756920" algn="l"/>
              </a:tabLst>
            </a:pPr>
            <a:r>
              <a:rPr sz="2800" spc="-10" dirty="0">
                <a:solidFill>
                  <a:srgbClr val="00AFEF"/>
                </a:solidFill>
                <a:latin typeface="Calibri"/>
                <a:cs typeface="Calibri"/>
              </a:rPr>
              <a:t>document.FormName.Elements[3].Name</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0" dirty="0">
                <a:solidFill>
                  <a:srgbClr val="00AFEF"/>
                </a:solidFill>
                <a:latin typeface="Calibri"/>
                <a:cs typeface="Calibri"/>
              </a:rPr>
              <a:t>document.FormName.ElementName.Eigenschaft</a:t>
            </a:r>
            <a:endParaRPr sz="2800" dirty="0">
              <a:latin typeface="Calibri"/>
              <a:cs typeface="Calibri"/>
            </a:endParaRPr>
          </a:p>
        </p:txBody>
      </p:sp>
      <p:graphicFrame>
        <p:nvGraphicFramePr>
          <p:cNvPr id="5" name="object 5"/>
          <p:cNvGraphicFramePr>
            <a:graphicFrameLocks noGrp="1"/>
          </p:cNvGraphicFramePr>
          <p:nvPr>
            <p:extLst/>
          </p:nvPr>
        </p:nvGraphicFramePr>
        <p:xfrm>
          <a:off x="1279867" y="2339150"/>
          <a:ext cx="10446041" cy="1107438"/>
        </p:xfrm>
        <a:graphic>
          <a:graphicData uri="http://schemas.openxmlformats.org/drawingml/2006/table">
            <a:tbl>
              <a:tblPr firstRow="1" bandRow="1">
                <a:tableStyleId>{2D5ABB26-0587-4C30-8999-92F81FD0307C}</a:tableStyleId>
              </a:tblPr>
              <a:tblGrid>
                <a:gridCol w="2675928">
                  <a:extLst>
                    <a:ext uri="{9D8B030D-6E8A-4147-A177-3AD203B41FA5}">
                      <a16:colId xmlns:a16="http://schemas.microsoft.com/office/drawing/2014/main" val="20000"/>
                    </a:ext>
                  </a:extLst>
                </a:gridCol>
                <a:gridCol w="7770113">
                  <a:extLst>
                    <a:ext uri="{9D8B030D-6E8A-4147-A177-3AD203B41FA5}">
                      <a16:colId xmlns:a16="http://schemas.microsoft.com/office/drawing/2014/main" val="20001"/>
                    </a:ext>
                  </a:extLst>
                </a:gridCol>
              </a:tblGrid>
              <a:tr h="365759">
                <a:tc>
                  <a:txBody>
                    <a:bodyPr/>
                    <a:lstStyle/>
                    <a:p>
                      <a:pPr marL="85090">
                        <a:lnSpc>
                          <a:spcPct val="100000"/>
                        </a:lnSpc>
                        <a:spcBef>
                          <a:spcPts val="195"/>
                        </a:spcBef>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5"/>
                        </a:spcBef>
                      </a:pPr>
                      <a:r>
                        <a:rPr sz="1800" b="1"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40">
                <a:tc>
                  <a:txBody>
                    <a:bodyPr/>
                    <a:lstStyle/>
                    <a:p>
                      <a:pPr marL="85090">
                        <a:lnSpc>
                          <a:spcPct val="100000"/>
                        </a:lnSpc>
                        <a:spcBef>
                          <a:spcPts val="90"/>
                        </a:spcBef>
                      </a:pPr>
                      <a:r>
                        <a:rPr sz="1800" spc="-10" dirty="0">
                          <a:latin typeface="Calibri"/>
                          <a:cs typeface="Calibri"/>
                        </a:rPr>
                        <a:t>reset()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0"/>
                        </a:spcBef>
                      </a:pPr>
                      <a:r>
                        <a:rPr sz="1800" spc="-5" dirty="0">
                          <a:latin typeface="Calibri"/>
                          <a:cs typeface="Calibri"/>
                        </a:rPr>
                        <a:t>Setzt alle </a:t>
                      </a:r>
                      <a:r>
                        <a:rPr sz="1800" spc="-10" dirty="0">
                          <a:latin typeface="Calibri"/>
                          <a:cs typeface="Calibri"/>
                        </a:rPr>
                        <a:t>Einträge </a:t>
                      </a:r>
                      <a:r>
                        <a:rPr sz="1800" dirty="0">
                          <a:latin typeface="Calibri"/>
                          <a:cs typeface="Calibri"/>
                        </a:rPr>
                        <a:t>des </a:t>
                      </a:r>
                      <a:r>
                        <a:rPr sz="1800" spc="-10" dirty="0">
                          <a:latin typeface="Calibri"/>
                          <a:cs typeface="Calibri"/>
                        </a:rPr>
                        <a:t>Formulars </a:t>
                      </a:r>
                      <a:r>
                        <a:rPr sz="1800" dirty="0">
                          <a:latin typeface="Calibri"/>
                          <a:cs typeface="Calibri"/>
                        </a:rPr>
                        <a:t>auf den </a:t>
                      </a:r>
                      <a:r>
                        <a:rPr sz="1800" spc="-5" dirty="0">
                          <a:latin typeface="Calibri"/>
                          <a:cs typeface="Calibri"/>
                        </a:rPr>
                        <a:t>Anfangswert</a:t>
                      </a:r>
                      <a:r>
                        <a:rPr sz="1800" spc="-20"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latin typeface="Calibri"/>
                          <a:cs typeface="Calibri"/>
                        </a:rPr>
                        <a:t>submit()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10" dirty="0">
                          <a:latin typeface="Calibri"/>
                          <a:cs typeface="Calibri"/>
                        </a:rPr>
                        <a:t>Daten werden </a:t>
                      </a:r>
                      <a:r>
                        <a:rPr sz="1800" dirty="0">
                          <a:latin typeface="Calibri"/>
                          <a:cs typeface="Calibri"/>
                        </a:rPr>
                        <a:t>an das in Action </a:t>
                      </a:r>
                      <a:r>
                        <a:rPr sz="1800" spc="-10" dirty="0">
                          <a:latin typeface="Calibri"/>
                          <a:cs typeface="Calibri"/>
                        </a:rPr>
                        <a:t>definierte </a:t>
                      </a:r>
                      <a:r>
                        <a:rPr sz="1800" spc="-5" dirty="0">
                          <a:latin typeface="Calibri"/>
                          <a:cs typeface="Calibri"/>
                        </a:rPr>
                        <a:t>Ziel</a:t>
                      </a:r>
                      <a:r>
                        <a:rPr sz="1800" spc="75" dirty="0">
                          <a:latin typeface="Calibri"/>
                          <a:cs typeface="Calibri"/>
                        </a:rPr>
                        <a:t> </a:t>
                      </a:r>
                      <a:r>
                        <a:rPr sz="1800" dirty="0">
                          <a:latin typeface="Calibri"/>
                          <a:cs typeface="Calibri"/>
                        </a:rPr>
                        <a:t>gesendet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
        <p:nvSpPr>
          <p:cNvPr id="6" name="Fußzeilenplatzhalter 5">
            <a:extLst>
              <a:ext uri="{FF2B5EF4-FFF2-40B4-BE49-F238E27FC236}">
                <a16:creationId xmlns:a16="http://schemas.microsoft.com/office/drawing/2014/main" id="{CDEEBF86-D224-462B-8B60-2D4E7BD3C3F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9545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Eingabefelder</a:t>
            </a:r>
          </a:p>
        </p:txBody>
      </p:sp>
      <p:sp>
        <p:nvSpPr>
          <p:cNvPr id="3" name="object 3"/>
          <p:cNvSpPr txBox="1"/>
          <p:nvPr/>
        </p:nvSpPr>
        <p:spPr>
          <a:xfrm>
            <a:off x="838200" y="1690688"/>
            <a:ext cx="4462145" cy="322834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3 </a:t>
            </a:r>
            <a:r>
              <a:rPr sz="3200" spc="-10" dirty="0">
                <a:latin typeface="Calibri"/>
                <a:cs typeface="Calibri"/>
              </a:rPr>
              <a:t>Arten von</a:t>
            </a:r>
            <a:r>
              <a:rPr sz="3200" spc="-5" dirty="0">
                <a:latin typeface="Calibri"/>
                <a:cs typeface="Calibri"/>
              </a:rPr>
              <a:t> </a:t>
            </a:r>
            <a:r>
              <a:rPr sz="3200" spc="-40" dirty="0">
                <a:latin typeface="Calibri"/>
                <a:cs typeface="Calibri"/>
              </a:rPr>
              <a:t>Textfeldern</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10" dirty="0">
                <a:solidFill>
                  <a:srgbClr val="00AFEF"/>
                </a:solidFill>
                <a:latin typeface="Calibri"/>
                <a:cs typeface="Calibri"/>
              </a:rPr>
              <a:t>&lt;input</a:t>
            </a:r>
            <a:r>
              <a:rPr sz="2800" spc="20" dirty="0">
                <a:solidFill>
                  <a:srgbClr val="00AFEF"/>
                </a:solidFill>
                <a:latin typeface="Calibri"/>
                <a:cs typeface="Calibri"/>
              </a:rPr>
              <a:t> </a:t>
            </a:r>
            <a:r>
              <a:rPr sz="2800" spc="-10" dirty="0">
                <a:solidFill>
                  <a:srgbClr val="00AFEF"/>
                </a:solidFill>
                <a:latin typeface="Calibri"/>
                <a:cs typeface="Calibri"/>
              </a:rPr>
              <a:t>type=“text“&gt;</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0" dirty="0">
                <a:solidFill>
                  <a:srgbClr val="00AFEF"/>
                </a:solidFill>
                <a:latin typeface="Calibri"/>
                <a:cs typeface="Calibri"/>
              </a:rPr>
              <a:t>&lt;input</a:t>
            </a:r>
            <a:r>
              <a:rPr sz="2800" spc="-20" dirty="0">
                <a:solidFill>
                  <a:srgbClr val="00AFEF"/>
                </a:solidFill>
                <a:latin typeface="Calibri"/>
                <a:cs typeface="Calibri"/>
              </a:rPr>
              <a:t> </a:t>
            </a:r>
            <a:r>
              <a:rPr sz="2800" spc="-10" dirty="0">
                <a:solidFill>
                  <a:srgbClr val="00AFEF"/>
                </a:solidFill>
                <a:latin typeface="Calibri"/>
                <a:cs typeface="Calibri"/>
              </a:rPr>
              <a:t>type=“password“&gt;</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20" dirty="0">
                <a:solidFill>
                  <a:srgbClr val="00AFEF"/>
                </a:solidFill>
                <a:latin typeface="Calibri"/>
                <a:cs typeface="Calibri"/>
              </a:rPr>
              <a:t>&lt;textarea&gt;</a:t>
            </a:r>
            <a:r>
              <a:rPr sz="2800" spc="-65" dirty="0">
                <a:solidFill>
                  <a:srgbClr val="00AFEF"/>
                </a:solidFill>
                <a:latin typeface="Calibri"/>
                <a:cs typeface="Calibri"/>
              </a:rPr>
              <a:t> </a:t>
            </a:r>
            <a:r>
              <a:rPr sz="2800" spc="-15" dirty="0">
                <a:solidFill>
                  <a:srgbClr val="00AFEF"/>
                </a:solidFill>
                <a:latin typeface="Calibri"/>
                <a:cs typeface="Calibri"/>
              </a:rPr>
              <a:t>&lt;/textarea&gt;</a:t>
            </a:r>
            <a:endParaRPr sz="2800" dirty="0">
              <a:latin typeface="Calibri"/>
              <a:cs typeface="Calibri"/>
            </a:endParaRPr>
          </a:p>
          <a:p>
            <a:pPr lvl="1">
              <a:lnSpc>
                <a:spcPct val="100000"/>
              </a:lnSpc>
              <a:buClr>
                <a:srgbClr val="00AFEF"/>
              </a:buClr>
              <a:buFont typeface="Arial"/>
              <a:buChar char="–"/>
            </a:pPr>
            <a:endParaRPr sz="2900" dirty="0">
              <a:latin typeface="Times New Roman"/>
              <a:cs typeface="Times New Roman"/>
            </a:endParaRPr>
          </a:p>
          <a:p>
            <a:pPr marL="355600" indent="-342900">
              <a:lnSpc>
                <a:spcPct val="100000"/>
              </a:lnSpc>
              <a:spcBef>
                <a:spcPts val="2025"/>
              </a:spcBef>
              <a:buFont typeface="Arial"/>
              <a:buChar char="•"/>
              <a:tabLst>
                <a:tab pos="354965" algn="l"/>
                <a:tab pos="355600" algn="l"/>
              </a:tabLst>
            </a:pPr>
            <a:r>
              <a:rPr sz="3200" dirty="0">
                <a:latin typeface="Calibri"/>
                <a:cs typeface="Calibri"/>
              </a:rPr>
              <a:t>Methoden</a:t>
            </a:r>
          </a:p>
        </p:txBody>
      </p:sp>
      <p:graphicFrame>
        <p:nvGraphicFramePr>
          <p:cNvPr id="4" name="object 4"/>
          <p:cNvGraphicFramePr>
            <a:graphicFrameLocks noGrp="1"/>
          </p:cNvGraphicFramePr>
          <p:nvPr>
            <p:extLst/>
          </p:nvPr>
        </p:nvGraphicFramePr>
        <p:xfrm>
          <a:off x="1279867" y="4926775"/>
          <a:ext cx="10446041" cy="1483371"/>
        </p:xfrm>
        <a:graphic>
          <a:graphicData uri="http://schemas.openxmlformats.org/drawingml/2006/table">
            <a:tbl>
              <a:tblPr firstRow="1" bandRow="1">
                <a:tableStyleId>{2D5ABB26-0587-4C30-8999-92F81FD0307C}</a:tableStyleId>
              </a:tblPr>
              <a:tblGrid>
                <a:gridCol w="2380526">
                  <a:extLst>
                    <a:ext uri="{9D8B030D-6E8A-4147-A177-3AD203B41FA5}">
                      <a16:colId xmlns:a16="http://schemas.microsoft.com/office/drawing/2014/main" val="20000"/>
                    </a:ext>
                  </a:extLst>
                </a:gridCol>
                <a:gridCol w="8065515">
                  <a:extLst>
                    <a:ext uri="{9D8B030D-6E8A-4147-A177-3AD203B41FA5}">
                      <a16:colId xmlns:a16="http://schemas.microsoft.com/office/drawing/2014/main" val="20001"/>
                    </a:ext>
                  </a:extLst>
                </a:gridCol>
              </a:tblGrid>
              <a:tr h="370840">
                <a:tc>
                  <a:txBody>
                    <a:bodyPr/>
                    <a:lstStyle/>
                    <a:p>
                      <a:pPr marL="85090">
                        <a:lnSpc>
                          <a:spcPct val="100000"/>
                        </a:lnSpc>
                        <a:spcBef>
                          <a:spcPts val="200"/>
                        </a:spcBef>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200"/>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100"/>
                        </a:spcBef>
                      </a:pPr>
                      <a:r>
                        <a:rPr sz="1800" spc="-10" dirty="0">
                          <a:latin typeface="Calibri"/>
                          <a:cs typeface="Calibri"/>
                        </a:rPr>
                        <a:t>blur()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00"/>
                        </a:spcBef>
                      </a:pPr>
                      <a:r>
                        <a:rPr sz="1800" spc="-10" dirty="0">
                          <a:latin typeface="Calibri"/>
                          <a:cs typeface="Calibri"/>
                        </a:rPr>
                        <a:t>Feld wird</a:t>
                      </a:r>
                      <a:r>
                        <a:rPr sz="1800" spc="-25" dirty="0">
                          <a:latin typeface="Calibri"/>
                          <a:cs typeface="Calibri"/>
                        </a:rPr>
                        <a:t> </a:t>
                      </a:r>
                      <a:r>
                        <a:rPr sz="1800" spc="-5" dirty="0">
                          <a:latin typeface="Calibri"/>
                          <a:cs typeface="Calibri"/>
                        </a:rPr>
                        <a:t>verlassen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52">
                <a:tc>
                  <a:txBody>
                    <a:bodyPr/>
                    <a:lstStyle/>
                    <a:p>
                      <a:pPr marL="85090">
                        <a:lnSpc>
                          <a:spcPct val="100000"/>
                        </a:lnSpc>
                        <a:spcBef>
                          <a:spcPts val="200"/>
                        </a:spcBef>
                      </a:pPr>
                      <a:r>
                        <a:rPr sz="1800" spc="-10" dirty="0">
                          <a:latin typeface="Calibri"/>
                          <a:cs typeface="Calibri"/>
                        </a:rPr>
                        <a:t>focus()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Setzt </a:t>
                      </a:r>
                      <a:r>
                        <a:rPr sz="1800" dirty="0">
                          <a:latin typeface="Calibri"/>
                          <a:cs typeface="Calibri"/>
                        </a:rPr>
                        <a:t>den </a:t>
                      </a:r>
                      <a:r>
                        <a:rPr sz="1800" spc="-10" dirty="0">
                          <a:latin typeface="Calibri"/>
                          <a:cs typeface="Calibri"/>
                        </a:rPr>
                        <a:t>Cursor </a:t>
                      </a:r>
                      <a:r>
                        <a:rPr sz="1800" spc="-5" dirty="0">
                          <a:latin typeface="Calibri"/>
                          <a:cs typeface="Calibri"/>
                        </a:rPr>
                        <a:t>in das entsprechende</a:t>
                      </a:r>
                      <a:r>
                        <a:rPr sz="1800" spc="15" dirty="0">
                          <a:latin typeface="Calibri"/>
                          <a:cs typeface="Calibri"/>
                        </a:rPr>
                        <a:t> </a:t>
                      </a:r>
                      <a:r>
                        <a:rPr sz="1800" spc="-10" dirty="0">
                          <a:latin typeface="Calibri"/>
                          <a:cs typeface="Calibri"/>
                        </a:rPr>
                        <a:t>Feld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85090">
                        <a:lnSpc>
                          <a:spcPct val="100000"/>
                        </a:lnSpc>
                        <a:spcBef>
                          <a:spcPts val="200"/>
                        </a:spcBef>
                      </a:pPr>
                      <a:r>
                        <a:rPr sz="1800" spc="-5" dirty="0">
                          <a:latin typeface="Calibri"/>
                          <a:cs typeface="Calibri"/>
                        </a:rPr>
                        <a:t>select()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5" dirty="0">
                          <a:latin typeface="Calibri"/>
                          <a:cs typeface="Calibri"/>
                        </a:rPr>
                        <a:t>Selektiert Inhalt </a:t>
                      </a:r>
                      <a:r>
                        <a:rPr sz="1800" dirty="0">
                          <a:latin typeface="Calibri"/>
                          <a:cs typeface="Calibri"/>
                        </a:rPr>
                        <a:t>des</a:t>
                      </a:r>
                      <a:r>
                        <a:rPr sz="1800" spc="-50" dirty="0">
                          <a:latin typeface="Calibri"/>
                          <a:cs typeface="Calibri"/>
                        </a:rPr>
                        <a:t> </a:t>
                      </a:r>
                      <a:r>
                        <a:rPr sz="1800" spc="-5" dirty="0">
                          <a:latin typeface="Calibri"/>
                          <a:cs typeface="Calibri"/>
                        </a:rPr>
                        <a:t>Feldes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
        <p:nvSpPr>
          <p:cNvPr id="5" name="Fußzeilenplatzhalter 4">
            <a:extLst>
              <a:ext uri="{FF2B5EF4-FFF2-40B4-BE49-F238E27FC236}">
                <a16:creationId xmlns:a16="http://schemas.microsoft.com/office/drawing/2014/main" id="{2975FEE0-90E6-48D3-83A1-80536519171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8077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Eingabefelder</a:t>
            </a:r>
            <a:r>
              <a:rPr spc="-45" dirty="0"/>
              <a:t> </a:t>
            </a:r>
            <a:r>
              <a:rPr spc="-10" dirty="0"/>
              <a:t>(2)</a:t>
            </a:r>
          </a:p>
        </p:txBody>
      </p:sp>
      <p:sp>
        <p:nvSpPr>
          <p:cNvPr id="3" name="object 3"/>
          <p:cNvSpPr txBox="1"/>
          <p:nvPr/>
        </p:nvSpPr>
        <p:spPr>
          <a:xfrm>
            <a:off x="838200" y="1690688"/>
            <a:ext cx="267525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Eigenschaften</a:t>
            </a:r>
            <a:endParaRPr sz="3200" dirty="0">
              <a:latin typeface="Calibri"/>
              <a:cs typeface="Calibri"/>
            </a:endParaRPr>
          </a:p>
        </p:txBody>
      </p:sp>
      <p:graphicFrame>
        <p:nvGraphicFramePr>
          <p:cNvPr id="4" name="object 4"/>
          <p:cNvGraphicFramePr>
            <a:graphicFrameLocks noGrp="1"/>
          </p:cNvGraphicFramePr>
          <p:nvPr>
            <p:extLst/>
          </p:nvPr>
        </p:nvGraphicFramePr>
        <p:xfrm>
          <a:off x="1162634" y="2324290"/>
          <a:ext cx="10563275" cy="2225035"/>
        </p:xfrm>
        <a:graphic>
          <a:graphicData uri="http://schemas.openxmlformats.org/drawingml/2006/table">
            <a:tbl>
              <a:tblPr firstRow="1" bandRow="1">
                <a:tableStyleId>{2D5ABB26-0587-4C30-8999-92F81FD0307C}</a:tableStyleId>
              </a:tblPr>
              <a:tblGrid>
                <a:gridCol w="3341801">
                  <a:extLst>
                    <a:ext uri="{9D8B030D-6E8A-4147-A177-3AD203B41FA5}">
                      <a16:colId xmlns:a16="http://schemas.microsoft.com/office/drawing/2014/main" val="20000"/>
                    </a:ext>
                  </a:extLst>
                </a:gridCol>
                <a:gridCol w="7221474">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0"/>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5" dirty="0">
                          <a:latin typeface="Calibri"/>
                          <a:cs typeface="Calibri"/>
                        </a:rPr>
                        <a:t>defaultValue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5"/>
                        </a:spcBef>
                      </a:pPr>
                      <a:r>
                        <a:rPr sz="1800" spc="-10" dirty="0">
                          <a:latin typeface="Calibri"/>
                          <a:cs typeface="Calibri"/>
                        </a:rPr>
                        <a:t>Liest </a:t>
                      </a:r>
                      <a:r>
                        <a:rPr sz="1800" spc="-5" dirty="0">
                          <a:latin typeface="Calibri"/>
                          <a:cs typeface="Calibri"/>
                        </a:rPr>
                        <a:t>vorgegebenen </a:t>
                      </a:r>
                      <a:r>
                        <a:rPr sz="1800" spc="-10" dirty="0">
                          <a:latin typeface="Calibri"/>
                          <a:cs typeface="Calibri"/>
                        </a:rPr>
                        <a:t>HTML-Wert </a:t>
                      </a:r>
                      <a:r>
                        <a:rPr sz="1800" dirty="0">
                          <a:latin typeface="Calibri"/>
                          <a:cs typeface="Calibri"/>
                        </a:rPr>
                        <a:t>des </a:t>
                      </a:r>
                      <a:r>
                        <a:rPr sz="1800" spc="-10" dirty="0">
                          <a:latin typeface="Calibri"/>
                          <a:cs typeface="Calibri"/>
                        </a:rPr>
                        <a:t>Eingabefeldes</a:t>
                      </a:r>
                      <a:r>
                        <a:rPr sz="1800" spc="5" dirty="0">
                          <a:latin typeface="Calibri"/>
                          <a:cs typeface="Calibri"/>
                        </a:rPr>
                        <a:t> </a:t>
                      </a:r>
                      <a:r>
                        <a:rPr sz="1800" dirty="0">
                          <a:latin typeface="Calibri"/>
                          <a:cs typeface="Calibri"/>
                        </a:rPr>
                        <a:t>aus</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5" dirty="0">
                          <a:latin typeface="Calibri"/>
                          <a:cs typeface="Calibri"/>
                        </a:rPr>
                        <a:t>form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dirty="0">
                          <a:latin typeface="Calibri"/>
                          <a:cs typeface="Calibri"/>
                        </a:rPr>
                        <a:t>Name des </a:t>
                      </a:r>
                      <a:r>
                        <a:rPr sz="1800" spc="-10" dirty="0">
                          <a:latin typeface="Calibri"/>
                          <a:cs typeface="Calibri"/>
                        </a:rPr>
                        <a:t>Formulars </a:t>
                      </a:r>
                      <a:r>
                        <a:rPr sz="1800" spc="-5" dirty="0">
                          <a:latin typeface="Calibri"/>
                          <a:cs typeface="Calibri"/>
                        </a:rPr>
                        <a:t>indem sich das </a:t>
                      </a:r>
                      <a:r>
                        <a:rPr sz="1800" spc="-10" dirty="0">
                          <a:latin typeface="Calibri"/>
                          <a:cs typeface="Calibri"/>
                        </a:rPr>
                        <a:t>Eingabefeld</a:t>
                      </a:r>
                      <a:r>
                        <a:rPr sz="1800" spc="5" dirty="0">
                          <a:latin typeface="Calibri"/>
                          <a:cs typeface="Calibri"/>
                        </a:rPr>
                        <a:t> </a:t>
                      </a:r>
                      <a:r>
                        <a:rPr sz="1800" spc="-5" dirty="0">
                          <a:latin typeface="Calibri"/>
                          <a:cs typeface="Calibri"/>
                        </a:rPr>
                        <a:t>befindet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85090">
                        <a:lnSpc>
                          <a:spcPct val="100000"/>
                        </a:lnSpc>
                        <a:spcBef>
                          <a:spcPts val="195"/>
                        </a:spcBef>
                      </a:pPr>
                      <a:r>
                        <a:rPr sz="1800" spc="-5" dirty="0">
                          <a:latin typeface="Calibri"/>
                          <a:cs typeface="Calibri"/>
                        </a:rPr>
                        <a:t>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Feldname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39">
                <a:tc>
                  <a:txBody>
                    <a:bodyPr/>
                    <a:lstStyle/>
                    <a:p>
                      <a:pPr marL="85090">
                        <a:lnSpc>
                          <a:spcPct val="100000"/>
                        </a:lnSpc>
                        <a:spcBef>
                          <a:spcPts val="195"/>
                        </a:spcBef>
                      </a:pPr>
                      <a:r>
                        <a:rPr sz="1800" dirty="0">
                          <a:latin typeface="Calibri"/>
                          <a:cs typeface="Calibri"/>
                        </a:rPr>
                        <a:t>type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25" dirty="0">
                          <a:latin typeface="Calibri"/>
                          <a:cs typeface="Calibri"/>
                        </a:rPr>
                        <a:t>Type </a:t>
                      </a:r>
                      <a:r>
                        <a:rPr sz="1800" dirty="0">
                          <a:latin typeface="Calibri"/>
                          <a:cs typeface="Calibri"/>
                        </a:rPr>
                        <a:t>des </a:t>
                      </a:r>
                      <a:r>
                        <a:rPr sz="1800" spc="-10" dirty="0">
                          <a:latin typeface="Calibri"/>
                          <a:cs typeface="Calibri"/>
                        </a:rPr>
                        <a:t>Objektes (text,</a:t>
                      </a:r>
                      <a:r>
                        <a:rPr sz="1800" spc="15" dirty="0">
                          <a:latin typeface="Calibri"/>
                          <a:cs typeface="Calibri"/>
                        </a:rPr>
                        <a:t> </a:t>
                      </a:r>
                      <a:r>
                        <a:rPr sz="1800" spc="-10" dirty="0">
                          <a:latin typeface="Calibri"/>
                          <a:cs typeface="Calibri"/>
                        </a:rPr>
                        <a:t>password)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20" dirty="0">
                          <a:latin typeface="Calibri"/>
                          <a:cs typeface="Calibri"/>
                        </a:rPr>
                        <a:t>Value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Inhalt des</a:t>
                      </a:r>
                      <a:r>
                        <a:rPr sz="1800" spc="-40" dirty="0">
                          <a:latin typeface="Calibri"/>
                          <a:cs typeface="Calibri"/>
                        </a:rPr>
                        <a:t> </a:t>
                      </a:r>
                      <a:r>
                        <a:rPr sz="1800" spc="-10" dirty="0">
                          <a:latin typeface="Calibri"/>
                          <a:cs typeface="Calibri"/>
                        </a:rPr>
                        <a:t>Eingabefeldes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
        <p:nvSpPr>
          <p:cNvPr id="5" name="Fußzeilenplatzhalter 4">
            <a:extLst>
              <a:ext uri="{FF2B5EF4-FFF2-40B4-BE49-F238E27FC236}">
                <a16:creationId xmlns:a16="http://schemas.microsoft.com/office/drawing/2014/main" id="{95243F80-662F-4AE7-8C11-7BF90D029E4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14839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Checkbox </a:t>
            </a:r>
            <a:r>
              <a:rPr spc="-5" dirty="0"/>
              <a:t>&amp;</a:t>
            </a:r>
            <a:r>
              <a:rPr spc="-30" dirty="0"/>
              <a:t> </a:t>
            </a:r>
            <a:r>
              <a:rPr spc="-5" dirty="0"/>
              <a:t>Radio</a:t>
            </a:r>
          </a:p>
        </p:txBody>
      </p:sp>
      <p:sp>
        <p:nvSpPr>
          <p:cNvPr id="3" name="object 3"/>
          <p:cNvSpPr txBox="1"/>
          <p:nvPr/>
        </p:nvSpPr>
        <p:spPr>
          <a:xfrm>
            <a:off x="838200" y="1690688"/>
            <a:ext cx="267525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Eigenschaften</a:t>
            </a:r>
            <a:endParaRPr sz="3200" dirty="0">
              <a:latin typeface="Calibri"/>
              <a:cs typeface="Calibri"/>
            </a:endParaRPr>
          </a:p>
        </p:txBody>
      </p:sp>
      <p:sp>
        <p:nvSpPr>
          <p:cNvPr id="4" name="object 4"/>
          <p:cNvSpPr txBox="1"/>
          <p:nvPr/>
        </p:nvSpPr>
        <p:spPr>
          <a:xfrm>
            <a:off x="838200" y="5202872"/>
            <a:ext cx="21126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a:t>
            </a:r>
            <a:r>
              <a:rPr sz="3200" spc="-10" dirty="0">
                <a:latin typeface="Calibri"/>
                <a:cs typeface="Calibri"/>
              </a:rPr>
              <a:t>e</a:t>
            </a:r>
            <a:r>
              <a:rPr sz="3200" dirty="0">
                <a:latin typeface="Calibri"/>
                <a:cs typeface="Calibri"/>
              </a:rPr>
              <a:t>thoden</a:t>
            </a:r>
          </a:p>
        </p:txBody>
      </p:sp>
      <p:graphicFrame>
        <p:nvGraphicFramePr>
          <p:cNvPr id="5" name="object 5"/>
          <p:cNvGraphicFramePr>
            <a:graphicFrameLocks noGrp="1"/>
          </p:cNvGraphicFramePr>
          <p:nvPr>
            <p:extLst/>
          </p:nvPr>
        </p:nvGraphicFramePr>
        <p:xfrm>
          <a:off x="1176705" y="2197672"/>
          <a:ext cx="10549204" cy="2966714"/>
        </p:xfrm>
        <a:graphic>
          <a:graphicData uri="http://schemas.openxmlformats.org/drawingml/2006/table">
            <a:tbl>
              <a:tblPr firstRow="1" bandRow="1">
                <a:tableStyleId>{2D5ABB26-0587-4C30-8999-92F81FD0307C}</a:tableStyleId>
              </a:tblPr>
              <a:tblGrid>
                <a:gridCol w="3468446">
                  <a:extLst>
                    <a:ext uri="{9D8B030D-6E8A-4147-A177-3AD203B41FA5}">
                      <a16:colId xmlns:a16="http://schemas.microsoft.com/office/drawing/2014/main" val="20000"/>
                    </a:ext>
                  </a:extLst>
                </a:gridCol>
                <a:gridCol w="7080758">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0"/>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0"/>
                        </a:spcBef>
                      </a:pPr>
                      <a:r>
                        <a:rPr sz="1800" spc="-15" dirty="0">
                          <a:latin typeface="Calibri"/>
                          <a:cs typeface="Calibri"/>
                        </a:rPr>
                        <a:t>checked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0"/>
                        </a:spcBef>
                      </a:pPr>
                      <a:r>
                        <a:rPr sz="1800" spc="-10" dirty="0">
                          <a:latin typeface="Calibri"/>
                          <a:cs typeface="Calibri"/>
                        </a:rPr>
                        <a:t>Feld </a:t>
                      </a:r>
                      <a:r>
                        <a:rPr sz="1800" spc="-5" dirty="0">
                          <a:latin typeface="Calibri"/>
                          <a:cs typeface="Calibri"/>
                        </a:rPr>
                        <a:t>markiert oder</a:t>
                      </a:r>
                      <a:r>
                        <a:rPr sz="1800" spc="-15" dirty="0">
                          <a:latin typeface="Calibri"/>
                          <a:cs typeface="Calibri"/>
                        </a:rPr>
                        <a:t> </a:t>
                      </a:r>
                      <a:r>
                        <a:rPr sz="1800" spc="-5" dirty="0">
                          <a:latin typeface="Calibri"/>
                          <a:cs typeface="Calibri"/>
                        </a:rPr>
                        <a:t>nicht?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latin typeface="Calibri"/>
                          <a:cs typeface="Calibri"/>
                        </a:rPr>
                        <a:t>defaultChecked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10" dirty="0">
                          <a:latin typeface="Calibri"/>
                          <a:cs typeface="Calibri"/>
                        </a:rPr>
                        <a:t>Feld </a:t>
                      </a:r>
                      <a:r>
                        <a:rPr sz="1800" spc="-5" dirty="0">
                          <a:latin typeface="Calibri"/>
                          <a:cs typeface="Calibri"/>
                        </a:rPr>
                        <a:t>beim Laden </a:t>
                      </a:r>
                      <a:r>
                        <a:rPr sz="1800" spc="-10" dirty="0">
                          <a:latin typeface="Calibri"/>
                          <a:cs typeface="Calibri"/>
                        </a:rPr>
                        <a:t>bereits </a:t>
                      </a:r>
                      <a:r>
                        <a:rPr sz="1800" spc="-5" dirty="0">
                          <a:latin typeface="Calibri"/>
                          <a:cs typeface="Calibri"/>
                        </a:rPr>
                        <a:t>selektiert oder</a:t>
                      </a:r>
                      <a:r>
                        <a:rPr sz="1800" spc="85" dirty="0">
                          <a:latin typeface="Calibri"/>
                          <a:cs typeface="Calibri"/>
                        </a:rPr>
                        <a:t> </a:t>
                      </a:r>
                      <a:r>
                        <a:rPr sz="1800" spc="-10" dirty="0">
                          <a:latin typeface="Calibri"/>
                          <a:cs typeface="Calibri"/>
                        </a:rPr>
                        <a:t>nicht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5" dirty="0">
                          <a:latin typeface="Calibri"/>
                          <a:cs typeface="Calibri"/>
                        </a:rPr>
                        <a:t>form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dirty="0">
                          <a:latin typeface="Calibri"/>
                          <a:cs typeface="Calibri"/>
                        </a:rPr>
                        <a:t>Name </a:t>
                      </a:r>
                      <a:r>
                        <a:rPr sz="1800" spc="-5" dirty="0">
                          <a:latin typeface="Calibri"/>
                          <a:cs typeface="Calibri"/>
                        </a:rPr>
                        <a:t>des</a:t>
                      </a:r>
                      <a:r>
                        <a:rPr sz="1800" spc="-70" dirty="0">
                          <a:latin typeface="Calibri"/>
                          <a:cs typeface="Calibri"/>
                        </a:rPr>
                        <a:t> </a:t>
                      </a:r>
                      <a:r>
                        <a:rPr sz="1800" spc="-10" dirty="0">
                          <a:latin typeface="Calibri"/>
                          <a:cs typeface="Calibri"/>
                        </a:rPr>
                        <a:t>Formulars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5" dirty="0">
                          <a:latin typeface="Calibri"/>
                          <a:cs typeface="Calibri"/>
                        </a:rPr>
                        <a:t>length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 dirty="0">
                          <a:latin typeface="Calibri"/>
                          <a:cs typeface="Calibri"/>
                        </a:rPr>
                        <a:t>Anzahl der Felder in </a:t>
                      </a:r>
                      <a:r>
                        <a:rPr sz="1800" dirty="0">
                          <a:latin typeface="Calibri"/>
                          <a:cs typeface="Calibri"/>
                        </a:rPr>
                        <a:t>einer</a:t>
                      </a:r>
                      <a:r>
                        <a:rPr sz="1800" spc="-10" dirty="0">
                          <a:latin typeface="Calibri"/>
                          <a:cs typeface="Calibri"/>
                        </a:rPr>
                        <a:t> </a:t>
                      </a:r>
                      <a:r>
                        <a:rPr sz="1800" spc="-5" dirty="0">
                          <a:latin typeface="Calibri"/>
                          <a:cs typeface="Calibri"/>
                        </a:rPr>
                        <a:t>Optionsgruppe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40">
                <a:tc>
                  <a:txBody>
                    <a:bodyPr/>
                    <a:lstStyle/>
                    <a:p>
                      <a:pPr marL="85090">
                        <a:lnSpc>
                          <a:spcPct val="100000"/>
                        </a:lnSpc>
                        <a:spcBef>
                          <a:spcPts val="195"/>
                        </a:spcBef>
                      </a:pPr>
                      <a:r>
                        <a:rPr sz="1800" spc="-5" dirty="0">
                          <a:latin typeface="Calibri"/>
                          <a:cs typeface="Calibri"/>
                        </a:rPr>
                        <a:t>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dirty="0">
                          <a:latin typeface="Calibri"/>
                          <a:cs typeface="Calibri"/>
                        </a:rPr>
                        <a:t>Name des</a:t>
                      </a:r>
                      <a:r>
                        <a:rPr sz="1800" spc="-80" dirty="0">
                          <a:latin typeface="Calibri"/>
                          <a:cs typeface="Calibri"/>
                        </a:rPr>
                        <a:t> </a:t>
                      </a:r>
                      <a:r>
                        <a:rPr sz="1800" spc="-10" dirty="0">
                          <a:latin typeface="Calibri"/>
                          <a:cs typeface="Calibri"/>
                        </a:rPr>
                        <a:t>Controls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dirty="0">
                          <a:latin typeface="Calibri"/>
                          <a:cs typeface="Calibri"/>
                        </a:rPr>
                        <a:t>type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30" dirty="0">
                          <a:latin typeface="Calibri"/>
                          <a:cs typeface="Calibri"/>
                        </a:rPr>
                        <a:t>Typ </a:t>
                      </a:r>
                      <a:r>
                        <a:rPr sz="1800" dirty="0">
                          <a:latin typeface="Calibri"/>
                          <a:cs typeface="Calibri"/>
                        </a:rPr>
                        <a:t>des </a:t>
                      </a:r>
                      <a:r>
                        <a:rPr sz="1800" spc="-10" dirty="0">
                          <a:latin typeface="Calibri"/>
                          <a:cs typeface="Calibri"/>
                        </a:rPr>
                        <a:t>Objektes </a:t>
                      </a:r>
                      <a:r>
                        <a:rPr sz="1800" spc="-5" dirty="0">
                          <a:latin typeface="Calibri"/>
                          <a:cs typeface="Calibri"/>
                        </a:rPr>
                        <a:t>(Checkbox,</a:t>
                      </a:r>
                      <a:r>
                        <a:rPr sz="1800" spc="15" dirty="0">
                          <a:latin typeface="Calibri"/>
                          <a:cs typeface="Calibri"/>
                        </a:rPr>
                        <a:t> </a:t>
                      </a:r>
                      <a:r>
                        <a:rPr sz="1800" spc="-5" dirty="0">
                          <a:latin typeface="Calibri"/>
                          <a:cs typeface="Calibri"/>
                        </a:rPr>
                        <a:t>Radio)</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39">
                <a:tc>
                  <a:txBody>
                    <a:bodyPr/>
                    <a:lstStyle/>
                    <a:p>
                      <a:pPr marL="85090">
                        <a:lnSpc>
                          <a:spcPct val="100000"/>
                        </a:lnSpc>
                        <a:spcBef>
                          <a:spcPts val="200"/>
                        </a:spcBef>
                      </a:pPr>
                      <a:r>
                        <a:rPr sz="1800" spc="-5" dirty="0">
                          <a:latin typeface="Calibri"/>
                          <a:cs typeface="Calibri"/>
                        </a:rPr>
                        <a:t>value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10" dirty="0">
                          <a:latin typeface="Calibri"/>
                          <a:cs typeface="Calibri"/>
                        </a:rPr>
                        <a:t>Liest</a:t>
                      </a:r>
                      <a:r>
                        <a:rPr sz="1800" spc="-40" dirty="0">
                          <a:latin typeface="Calibri"/>
                          <a:cs typeface="Calibri"/>
                        </a:rPr>
                        <a:t> </a:t>
                      </a:r>
                      <a:r>
                        <a:rPr sz="1800" spc="-10" dirty="0">
                          <a:latin typeface="Calibri"/>
                          <a:cs typeface="Calibri"/>
                        </a:rPr>
                        <a:t>Übergabewert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bl>
          </a:graphicData>
        </a:graphic>
      </p:graphicFrame>
      <p:graphicFrame>
        <p:nvGraphicFramePr>
          <p:cNvPr id="6" name="object 6"/>
          <p:cNvGraphicFramePr>
            <a:graphicFrameLocks noGrp="1"/>
          </p:cNvGraphicFramePr>
          <p:nvPr>
            <p:extLst/>
          </p:nvPr>
        </p:nvGraphicFramePr>
        <p:xfrm>
          <a:off x="1176705" y="5761545"/>
          <a:ext cx="10549203" cy="741615"/>
        </p:xfrm>
        <a:graphic>
          <a:graphicData uri="http://schemas.openxmlformats.org/drawingml/2006/table">
            <a:tbl>
              <a:tblPr firstRow="1" bandRow="1">
                <a:tableStyleId>{2D5ABB26-0587-4C30-8999-92F81FD0307C}</a:tableStyleId>
              </a:tblPr>
              <a:tblGrid>
                <a:gridCol w="5274640">
                  <a:extLst>
                    <a:ext uri="{9D8B030D-6E8A-4147-A177-3AD203B41FA5}">
                      <a16:colId xmlns:a16="http://schemas.microsoft.com/office/drawing/2014/main" val="20000"/>
                    </a:ext>
                  </a:extLst>
                </a:gridCol>
                <a:gridCol w="5274563">
                  <a:extLst>
                    <a:ext uri="{9D8B030D-6E8A-4147-A177-3AD203B41FA5}">
                      <a16:colId xmlns:a16="http://schemas.microsoft.com/office/drawing/2014/main" val="20001"/>
                    </a:ext>
                  </a:extLst>
                </a:gridCol>
              </a:tblGrid>
              <a:tr h="370776">
                <a:tc>
                  <a:txBody>
                    <a:bodyPr/>
                    <a:lstStyle/>
                    <a:p>
                      <a:pPr marL="85090">
                        <a:lnSpc>
                          <a:spcPct val="100000"/>
                        </a:lnSpc>
                        <a:spcBef>
                          <a:spcPts val="200"/>
                        </a:spcBef>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200"/>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100"/>
                        </a:spcBef>
                      </a:pPr>
                      <a:r>
                        <a:rPr sz="1800" spc="-10" dirty="0">
                          <a:latin typeface="Calibri"/>
                          <a:cs typeface="Calibri"/>
                        </a:rPr>
                        <a:t>click()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00"/>
                        </a:spcBef>
                      </a:pPr>
                      <a:r>
                        <a:rPr sz="1800" spc="-5" dirty="0">
                          <a:latin typeface="Calibri"/>
                          <a:cs typeface="Calibri"/>
                        </a:rPr>
                        <a:t>Click</a:t>
                      </a:r>
                      <a:r>
                        <a:rPr sz="1800" spc="-65" dirty="0">
                          <a:latin typeface="Calibri"/>
                          <a:cs typeface="Calibri"/>
                        </a:rPr>
                        <a:t> </a:t>
                      </a:r>
                      <a:r>
                        <a:rPr sz="1800" spc="-15" dirty="0">
                          <a:latin typeface="Calibri"/>
                          <a:cs typeface="Calibri"/>
                        </a:rPr>
                        <a:t>Event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sp>
        <p:nvSpPr>
          <p:cNvPr id="7" name="Fußzeilenplatzhalter 6">
            <a:extLst>
              <a:ext uri="{FF2B5EF4-FFF2-40B4-BE49-F238E27FC236}">
                <a16:creationId xmlns:a16="http://schemas.microsoft.com/office/drawing/2014/main" id="{6EAB5D00-45C5-4E6B-A874-6ADDA941107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042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67D5A3-BCA5-481E-BAAD-2C7C49F067AC}"/>
              </a:ext>
            </a:extLst>
          </p:cNvPr>
          <p:cNvSpPr>
            <a:spLocks noGrp="1"/>
          </p:cNvSpPr>
          <p:nvPr>
            <p:ph type="title"/>
          </p:nvPr>
        </p:nvSpPr>
        <p:spPr/>
        <p:txBody>
          <a:bodyPr/>
          <a:lstStyle/>
          <a:p>
            <a:r>
              <a:rPr lang="de-DE" dirty="0"/>
              <a:t>EVENT ATTRIBUTES</a:t>
            </a:r>
          </a:p>
        </p:txBody>
      </p:sp>
      <p:sp>
        <p:nvSpPr>
          <p:cNvPr id="3" name="Inhaltsplatzhalter 2">
            <a:extLst>
              <a:ext uri="{FF2B5EF4-FFF2-40B4-BE49-F238E27FC236}">
                <a16:creationId xmlns:a16="http://schemas.microsoft.com/office/drawing/2014/main" id="{CA65E9D5-9736-4B35-8888-88B61A6DDB65}"/>
              </a:ext>
            </a:extLst>
          </p:cNvPr>
          <p:cNvSpPr>
            <a:spLocks noGrp="1"/>
          </p:cNvSpPr>
          <p:nvPr>
            <p:ph idx="1"/>
          </p:nvPr>
        </p:nvSpPr>
        <p:spPr/>
        <p:txBody>
          <a:bodyPr/>
          <a:lstStyle/>
          <a:p>
            <a:r>
              <a:rPr lang="de-DE" dirty="0"/>
              <a:t>OK für kleiner Beispiele und für Lernzweck</a:t>
            </a:r>
          </a:p>
          <a:p>
            <a:r>
              <a:rPr lang="de-DE" dirty="0"/>
              <a:t>NICHT OK in richtigen Webseiten</a:t>
            </a:r>
          </a:p>
          <a:p>
            <a:pPr lvl="1"/>
            <a:r>
              <a:rPr lang="de-DE" dirty="0"/>
              <a:t>HTML wird mit JS gemischt</a:t>
            </a:r>
          </a:p>
          <a:p>
            <a:pPr lvl="1"/>
            <a:r>
              <a:rPr lang="de-DE" dirty="0"/>
              <a:t>schlecht für die SEO</a:t>
            </a:r>
          </a:p>
        </p:txBody>
      </p:sp>
      <p:sp>
        <p:nvSpPr>
          <p:cNvPr id="4" name="Fußzeilenplatzhalter 3">
            <a:extLst>
              <a:ext uri="{FF2B5EF4-FFF2-40B4-BE49-F238E27FC236}">
                <a16:creationId xmlns:a16="http://schemas.microsoft.com/office/drawing/2014/main" id="{66428AF9-80EC-4CAA-8706-878A21A8440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3995345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Select</a:t>
            </a:r>
          </a:p>
        </p:txBody>
      </p:sp>
      <p:sp>
        <p:nvSpPr>
          <p:cNvPr id="3" name="object 3"/>
          <p:cNvSpPr txBox="1"/>
          <p:nvPr/>
        </p:nvSpPr>
        <p:spPr>
          <a:xfrm>
            <a:off x="838200" y="1690688"/>
            <a:ext cx="267525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Eigenschaften</a:t>
            </a:r>
            <a:endParaRPr sz="3200" dirty="0">
              <a:latin typeface="Calibri"/>
              <a:cs typeface="Calibri"/>
            </a:endParaRPr>
          </a:p>
        </p:txBody>
      </p:sp>
      <p:graphicFrame>
        <p:nvGraphicFramePr>
          <p:cNvPr id="4" name="object 4"/>
          <p:cNvGraphicFramePr>
            <a:graphicFrameLocks noGrp="1"/>
          </p:cNvGraphicFramePr>
          <p:nvPr>
            <p:extLst/>
          </p:nvPr>
        </p:nvGraphicFramePr>
        <p:xfrm>
          <a:off x="1176705" y="2380552"/>
          <a:ext cx="10549203" cy="2966714"/>
        </p:xfrm>
        <a:graphic>
          <a:graphicData uri="http://schemas.openxmlformats.org/drawingml/2006/table">
            <a:tbl>
              <a:tblPr firstRow="1" bandRow="1">
                <a:tableStyleId>{2D5ABB26-0587-4C30-8999-92F81FD0307C}</a:tableStyleId>
              </a:tblPr>
              <a:tblGrid>
                <a:gridCol w="5274640">
                  <a:extLst>
                    <a:ext uri="{9D8B030D-6E8A-4147-A177-3AD203B41FA5}">
                      <a16:colId xmlns:a16="http://schemas.microsoft.com/office/drawing/2014/main" val="20000"/>
                    </a:ext>
                  </a:extLst>
                </a:gridCol>
                <a:gridCol w="5274563">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5" dirty="0">
                          <a:latin typeface="Calibri"/>
                          <a:cs typeface="Calibri"/>
                        </a:rPr>
                        <a:t>form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5"/>
                        </a:spcBef>
                      </a:pPr>
                      <a:r>
                        <a:rPr sz="1800" spc="-5" dirty="0">
                          <a:latin typeface="Calibri"/>
                          <a:cs typeface="Calibri"/>
                        </a:rPr>
                        <a:t>Formularname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latin typeface="Calibri"/>
                          <a:cs typeface="Calibri"/>
                        </a:rPr>
                        <a:t>length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Anzahl </a:t>
                      </a:r>
                      <a:r>
                        <a:rPr sz="1800" dirty="0">
                          <a:latin typeface="Calibri"/>
                          <a:cs typeface="Calibri"/>
                        </a:rPr>
                        <a:t>der</a:t>
                      </a:r>
                      <a:r>
                        <a:rPr sz="1800" spc="-85" dirty="0">
                          <a:latin typeface="Calibri"/>
                          <a:cs typeface="Calibri"/>
                        </a:rPr>
                        <a:t> </a:t>
                      </a:r>
                      <a:r>
                        <a:rPr sz="1800" spc="-5" dirty="0">
                          <a:latin typeface="Calibri"/>
                          <a:cs typeface="Calibri"/>
                        </a:rPr>
                        <a:t>Optionen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85090">
                        <a:lnSpc>
                          <a:spcPct val="100000"/>
                        </a:lnSpc>
                        <a:spcBef>
                          <a:spcPts val="195"/>
                        </a:spcBef>
                      </a:pPr>
                      <a:r>
                        <a:rPr sz="1800" spc="-5" dirty="0">
                          <a:latin typeface="Calibri"/>
                          <a:cs typeface="Calibri"/>
                        </a:rPr>
                        <a:t>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dirty="0">
                          <a:latin typeface="Calibri"/>
                          <a:cs typeface="Calibri"/>
                        </a:rPr>
                        <a:t>Name des</a:t>
                      </a:r>
                      <a:r>
                        <a:rPr sz="1800" spc="-80" dirty="0">
                          <a:latin typeface="Calibri"/>
                          <a:cs typeface="Calibri"/>
                        </a:rPr>
                        <a:t> </a:t>
                      </a:r>
                      <a:r>
                        <a:rPr sz="1800" spc="-10" dirty="0">
                          <a:latin typeface="Calibri"/>
                          <a:cs typeface="Calibri"/>
                        </a:rPr>
                        <a:t>Controls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39">
                <a:tc>
                  <a:txBody>
                    <a:bodyPr/>
                    <a:lstStyle/>
                    <a:p>
                      <a:pPr marL="85090">
                        <a:lnSpc>
                          <a:spcPct val="100000"/>
                        </a:lnSpc>
                        <a:spcBef>
                          <a:spcPts val="195"/>
                        </a:spcBef>
                      </a:pPr>
                      <a:r>
                        <a:rPr sz="1800" spc="-5" dirty="0">
                          <a:latin typeface="Calibri"/>
                          <a:cs typeface="Calibri"/>
                        </a:rPr>
                        <a:t>options[]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Zugriff auf alle </a:t>
                      </a:r>
                      <a:r>
                        <a:rPr sz="1800" spc="-10" dirty="0">
                          <a:latin typeface="Calibri"/>
                          <a:cs typeface="Calibri"/>
                        </a:rPr>
                        <a:t>Elemente </a:t>
                      </a:r>
                      <a:r>
                        <a:rPr sz="1800" dirty="0">
                          <a:latin typeface="Calibri"/>
                          <a:cs typeface="Calibri"/>
                        </a:rPr>
                        <a:t>der</a:t>
                      </a:r>
                      <a:r>
                        <a:rPr sz="1800" spc="35" dirty="0">
                          <a:latin typeface="Calibri"/>
                          <a:cs typeface="Calibri"/>
                        </a:rPr>
                        <a:t> </a:t>
                      </a:r>
                      <a:r>
                        <a:rPr sz="1800" spc="-10" dirty="0">
                          <a:latin typeface="Calibri"/>
                          <a:cs typeface="Calibri"/>
                        </a:rPr>
                        <a:t>DropDownList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39">
                <a:tc>
                  <a:txBody>
                    <a:bodyPr/>
                    <a:lstStyle/>
                    <a:p>
                      <a:pPr marL="85090">
                        <a:lnSpc>
                          <a:spcPct val="100000"/>
                        </a:lnSpc>
                        <a:spcBef>
                          <a:spcPts val="200"/>
                        </a:spcBef>
                      </a:pPr>
                      <a:r>
                        <a:rPr sz="1800" spc="-5" dirty="0">
                          <a:latin typeface="Calibri"/>
                          <a:cs typeface="Calibri"/>
                        </a:rPr>
                        <a:t>selectedIndex</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5" dirty="0">
                          <a:latin typeface="Calibri"/>
                          <a:cs typeface="Calibri"/>
                        </a:rPr>
                        <a:t>Zugriff auf selektierten</a:t>
                      </a:r>
                      <a:r>
                        <a:rPr sz="1800" spc="-55" dirty="0">
                          <a:latin typeface="Calibri"/>
                          <a:cs typeface="Calibri"/>
                        </a:rPr>
                        <a:t> </a:t>
                      </a:r>
                      <a:r>
                        <a:rPr sz="1800" spc="-20" dirty="0">
                          <a:latin typeface="Calibri"/>
                          <a:cs typeface="Calibri"/>
                        </a:rPr>
                        <a:t>Wert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39">
                <a:tc>
                  <a:txBody>
                    <a:bodyPr/>
                    <a:lstStyle/>
                    <a:p>
                      <a:pPr marL="85090">
                        <a:lnSpc>
                          <a:spcPct val="100000"/>
                        </a:lnSpc>
                        <a:spcBef>
                          <a:spcPts val="200"/>
                        </a:spcBef>
                      </a:pPr>
                      <a:r>
                        <a:rPr sz="1800" dirty="0">
                          <a:latin typeface="Calibri"/>
                          <a:cs typeface="Calibri"/>
                        </a:rPr>
                        <a:t>type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200"/>
                        </a:spcBef>
                      </a:pPr>
                      <a:r>
                        <a:rPr sz="1800" spc="-5" dirty="0">
                          <a:latin typeface="Calibri"/>
                          <a:cs typeface="Calibri"/>
                        </a:rPr>
                        <a:t>Auswahlmethode (select-one,</a:t>
                      </a:r>
                      <a:r>
                        <a:rPr sz="1800" spc="40" dirty="0">
                          <a:latin typeface="Calibri"/>
                          <a:cs typeface="Calibri"/>
                        </a:rPr>
                        <a:t> </a:t>
                      </a:r>
                      <a:r>
                        <a:rPr sz="1800" spc="-5" dirty="0">
                          <a:latin typeface="Calibri"/>
                          <a:cs typeface="Calibri"/>
                        </a:rPr>
                        <a:t>select-multiple)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40">
                <a:tc>
                  <a:txBody>
                    <a:bodyPr/>
                    <a:lstStyle/>
                    <a:p>
                      <a:pPr marL="85090">
                        <a:lnSpc>
                          <a:spcPct val="100000"/>
                        </a:lnSpc>
                        <a:spcBef>
                          <a:spcPts val="200"/>
                        </a:spcBef>
                      </a:pPr>
                      <a:r>
                        <a:rPr sz="1800" spc="-20" dirty="0">
                          <a:latin typeface="Calibri"/>
                          <a:cs typeface="Calibri"/>
                        </a:rPr>
                        <a:t>Value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10" dirty="0">
                          <a:latin typeface="Calibri"/>
                          <a:cs typeface="Calibri"/>
                        </a:rPr>
                        <a:t>Liest</a:t>
                      </a:r>
                      <a:r>
                        <a:rPr sz="1800" spc="-40" dirty="0">
                          <a:latin typeface="Calibri"/>
                          <a:cs typeface="Calibri"/>
                        </a:rPr>
                        <a:t> </a:t>
                      </a:r>
                      <a:r>
                        <a:rPr sz="1800" spc="-10" dirty="0">
                          <a:latin typeface="Calibri"/>
                          <a:cs typeface="Calibri"/>
                        </a:rPr>
                        <a:t>Übergabewert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bl>
          </a:graphicData>
        </a:graphic>
      </p:graphicFrame>
      <p:sp>
        <p:nvSpPr>
          <p:cNvPr id="5" name="Fußzeilenplatzhalter 4">
            <a:extLst>
              <a:ext uri="{FF2B5EF4-FFF2-40B4-BE49-F238E27FC236}">
                <a16:creationId xmlns:a16="http://schemas.microsoft.com/office/drawing/2014/main" id="{065EF4A7-05EE-482F-BDB7-BFF60B906C7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6744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Select</a:t>
            </a:r>
            <a:r>
              <a:rPr spc="-50" dirty="0"/>
              <a:t> </a:t>
            </a:r>
            <a:r>
              <a:rPr spc="-10" dirty="0"/>
              <a:t>(2)</a:t>
            </a:r>
          </a:p>
        </p:txBody>
      </p:sp>
      <p:sp>
        <p:nvSpPr>
          <p:cNvPr id="3" name="object 3"/>
          <p:cNvSpPr txBox="1"/>
          <p:nvPr/>
        </p:nvSpPr>
        <p:spPr>
          <a:xfrm>
            <a:off x="838200" y="1654176"/>
            <a:ext cx="21126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a:t>
            </a:r>
            <a:r>
              <a:rPr sz="3200" spc="-10" dirty="0">
                <a:latin typeface="Calibri"/>
                <a:cs typeface="Calibri"/>
              </a:rPr>
              <a:t>e</a:t>
            </a:r>
            <a:r>
              <a:rPr sz="3200" dirty="0">
                <a:latin typeface="Calibri"/>
                <a:cs typeface="Calibri"/>
              </a:rPr>
              <a:t>thoden</a:t>
            </a:r>
          </a:p>
        </p:txBody>
      </p:sp>
      <p:graphicFrame>
        <p:nvGraphicFramePr>
          <p:cNvPr id="4" name="object 4"/>
          <p:cNvGraphicFramePr>
            <a:graphicFrameLocks noGrp="1"/>
          </p:cNvGraphicFramePr>
          <p:nvPr>
            <p:extLst/>
          </p:nvPr>
        </p:nvGraphicFramePr>
        <p:xfrm>
          <a:off x="1162634" y="2217420"/>
          <a:ext cx="10563275" cy="1483357"/>
        </p:xfrm>
        <a:graphic>
          <a:graphicData uri="http://schemas.openxmlformats.org/drawingml/2006/table">
            <a:tbl>
              <a:tblPr firstRow="1" bandRow="1">
                <a:tableStyleId>{2D5ABB26-0587-4C30-8999-92F81FD0307C}</a:tableStyleId>
              </a:tblPr>
              <a:tblGrid>
                <a:gridCol w="3581069">
                  <a:extLst>
                    <a:ext uri="{9D8B030D-6E8A-4147-A177-3AD203B41FA5}">
                      <a16:colId xmlns:a16="http://schemas.microsoft.com/office/drawing/2014/main" val="20000"/>
                    </a:ext>
                  </a:extLst>
                </a:gridCol>
                <a:gridCol w="6982206">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0"/>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40">
                <a:tc>
                  <a:txBody>
                    <a:bodyPr/>
                    <a:lstStyle/>
                    <a:p>
                      <a:pPr marL="85090">
                        <a:lnSpc>
                          <a:spcPct val="100000"/>
                        </a:lnSpc>
                        <a:spcBef>
                          <a:spcPts val="90"/>
                        </a:spcBef>
                      </a:pPr>
                      <a:r>
                        <a:rPr sz="1800" spc="-10" dirty="0">
                          <a:latin typeface="Calibri"/>
                          <a:cs typeface="Calibri"/>
                        </a:rPr>
                        <a:t>blur()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0"/>
                        </a:spcBef>
                      </a:pPr>
                      <a:r>
                        <a:rPr sz="1800" spc="-10" dirty="0">
                          <a:latin typeface="Calibri"/>
                          <a:cs typeface="Calibri"/>
                        </a:rPr>
                        <a:t>Feld wird</a:t>
                      </a:r>
                      <a:r>
                        <a:rPr sz="1800" spc="-30" dirty="0">
                          <a:latin typeface="Calibri"/>
                          <a:cs typeface="Calibri"/>
                        </a:rPr>
                        <a:t> </a:t>
                      </a:r>
                      <a:r>
                        <a:rPr sz="1800" spc="-5" dirty="0">
                          <a:latin typeface="Calibri"/>
                          <a:cs typeface="Calibri"/>
                        </a:rPr>
                        <a:t>verlassen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latin typeface="Calibri"/>
                          <a:cs typeface="Calibri"/>
                        </a:rPr>
                        <a:t>focus()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 dirty="0">
                          <a:latin typeface="Calibri"/>
                          <a:cs typeface="Calibri"/>
                        </a:rPr>
                        <a:t>Setzt </a:t>
                      </a:r>
                      <a:r>
                        <a:rPr sz="1800" dirty="0">
                          <a:latin typeface="Calibri"/>
                          <a:cs typeface="Calibri"/>
                        </a:rPr>
                        <a:t>den </a:t>
                      </a:r>
                      <a:r>
                        <a:rPr sz="1800" spc="-10" dirty="0">
                          <a:latin typeface="Calibri"/>
                          <a:cs typeface="Calibri"/>
                        </a:rPr>
                        <a:t>Cursor </a:t>
                      </a:r>
                      <a:r>
                        <a:rPr sz="1800" spc="-5" dirty="0">
                          <a:latin typeface="Calibri"/>
                          <a:cs typeface="Calibri"/>
                        </a:rPr>
                        <a:t>in das entsprechende</a:t>
                      </a:r>
                      <a:r>
                        <a:rPr sz="1800" spc="15" dirty="0">
                          <a:latin typeface="Calibri"/>
                          <a:cs typeface="Calibri"/>
                        </a:rPr>
                        <a:t> </a:t>
                      </a:r>
                      <a:r>
                        <a:rPr sz="1800" spc="-10" dirty="0">
                          <a:latin typeface="Calibri"/>
                          <a:cs typeface="Calibri"/>
                        </a:rPr>
                        <a:t>Feld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latin typeface="Calibri"/>
                          <a:cs typeface="Calibri"/>
                        </a:rPr>
                        <a:t>click()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5" dirty="0">
                          <a:latin typeface="Calibri"/>
                          <a:cs typeface="Calibri"/>
                        </a:rPr>
                        <a:t>Click</a:t>
                      </a:r>
                      <a:r>
                        <a:rPr sz="1800" spc="-65" dirty="0">
                          <a:latin typeface="Calibri"/>
                          <a:cs typeface="Calibri"/>
                        </a:rPr>
                        <a:t> </a:t>
                      </a:r>
                      <a:r>
                        <a:rPr sz="1800" spc="-15" dirty="0">
                          <a:latin typeface="Calibri"/>
                          <a:cs typeface="Calibri"/>
                        </a:rPr>
                        <a:t>Event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
        <p:nvSpPr>
          <p:cNvPr id="5" name="Fußzeilenplatzhalter 4">
            <a:extLst>
              <a:ext uri="{FF2B5EF4-FFF2-40B4-BE49-F238E27FC236}">
                <a16:creationId xmlns:a16="http://schemas.microsoft.com/office/drawing/2014/main" id="{71197ABB-0AA0-4822-A4D2-CEB73BDE7E3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6022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5" dirty="0"/>
              <a:t>Versteckte</a:t>
            </a:r>
            <a:r>
              <a:rPr spc="-75" dirty="0"/>
              <a:t> </a:t>
            </a:r>
            <a:r>
              <a:rPr spc="-10" dirty="0"/>
              <a:t>Felder</a:t>
            </a:r>
          </a:p>
        </p:txBody>
      </p:sp>
      <p:sp>
        <p:nvSpPr>
          <p:cNvPr id="3" name="object 3"/>
          <p:cNvSpPr txBox="1"/>
          <p:nvPr/>
        </p:nvSpPr>
        <p:spPr>
          <a:xfrm>
            <a:off x="838200" y="1690688"/>
            <a:ext cx="6659245" cy="22771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Nicht </a:t>
            </a:r>
            <a:r>
              <a:rPr sz="3200" spc="-35" dirty="0">
                <a:latin typeface="Calibri"/>
                <a:cs typeface="Calibri"/>
              </a:rPr>
              <a:t>sichtbar, </a:t>
            </a:r>
            <a:r>
              <a:rPr sz="3200" spc="-15" dirty="0">
                <a:latin typeface="Calibri"/>
                <a:cs typeface="Calibri"/>
              </a:rPr>
              <a:t>werden </a:t>
            </a:r>
            <a:r>
              <a:rPr sz="3200" dirty="0">
                <a:latin typeface="Calibri"/>
                <a:cs typeface="Calibri"/>
              </a:rPr>
              <a:t>aber</a:t>
            </a:r>
            <a:r>
              <a:rPr sz="3200" spc="60" dirty="0">
                <a:latin typeface="Calibri"/>
                <a:cs typeface="Calibri"/>
              </a:rPr>
              <a:t> </a:t>
            </a:r>
            <a:r>
              <a:rPr sz="3200" spc="-15" dirty="0">
                <a:latin typeface="Calibri"/>
                <a:cs typeface="Calibri"/>
              </a:rPr>
              <a:t>versendet</a:t>
            </a:r>
            <a:endParaRPr sz="3200" dirty="0">
              <a:latin typeface="Calibri"/>
              <a:cs typeface="Calibri"/>
            </a:endParaRPr>
          </a:p>
          <a:p>
            <a:pPr marL="381635">
              <a:lnSpc>
                <a:spcPct val="100000"/>
              </a:lnSpc>
              <a:spcBef>
                <a:spcPts val="765"/>
              </a:spcBef>
            </a:pPr>
            <a:r>
              <a:rPr sz="3200" spc="-5" dirty="0">
                <a:solidFill>
                  <a:srgbClr val="00AFEF"/>
                </a:solidFill>
                <a:latin typeface="Calibri"/>
                <a:cs typeface="Calibri"/>
              </a:rPr>
              <a:t>&lt;input</a:t>
            </a:r>
            <a:r>
              <a:rPr sz="3200" dirty="0">
                <a:solidFill>
                  <a:srgbClr val="00AFEF"/>
                </a:solidFill>
                <a:latin typeface="Calibri"/>
                <a:cs typeface="Calibri"/>
              </a:rPr>
              <a:t> </a:t>
            </a:r>
            <a:r>
              <a:rPr sz="3200" spc="-10" dirty="0">
                <a:solidFill>
                  <a:srgbClr val="00AFEF"/>
                </a:solidFill>
                <a:latin typeface="Calibri"/>
                <a:cs typeface="Calibri"/>
              </a:rPr>
              <a:t>type=“hidden“&gt;</a:t>
            </a:r>
            <a:endParaRPr sz="3200" dirty="0">
              <a:latin typeface="Calibri"/>
              <a:cs typeface="Calibri"/>
            </a:endParaRPr>
          </a:p>
          <a:p>
            <a:pPr>
              <a:lnSpc>
                <a:spcPct val="100000"/>
              </a:lnSpc>
              <a:spcBef>
                <a:spcPts val="30"/>
              </a:spcBef>
            </a:pPr>
            <a:endParaRPr sz="4650" dirty="0">
              <a:latin typeface="Times New Roman"/>
              <a:cs typeface="Times New Roman"/>
            </a:endParaRPr>
          </a:p>
          <a:p>
            <a:pPr marL="355600" indent="-342900">
              <a:lnSpc>
                <a:spcPct val="100000"/>
              </a:lnSpc>
              <a:buFont typeface="Arial"/>
              <a:buChar char="•"/>
              <a:tabLst>
                <a:tab pos="354965" algn="l"/>
                <a:tab pos="355600" algn="l"/>
              </a:tabLst>
            </a:pPr>
            <a:r>
              <a:rPr sz="3200" spc="-10" dirty="0">
                <a:latin typeface="Calibri"/>
                <a:cs typeface="Calibri"/>
              </a:rPr>
              <a:t>Eigenschaften</a:t>
            </a:r>
            <a:endParaRPr sz="3200" dirty="0">
              <a:latin typeface="Calibri"/>
              <a:cs typeface="Calibri"/>
            </a:endParaRPr>
          </a:p>
        </p:txBody>
      </p:sp>
      <p:graphicFrame>
        <p:nvGraphicFramePr>
          <p:cNvPr id="4" name="object 4"/>
          <p:cNvGraphicFramePr>
            <a:graphicFrameLocks noGrp="1"/>
          </p:cNvGraphicFramePr>
          <p:nvPr>
            <p:extLst/>
          </p:nvPr>
        </p:nvGraphicFramePr>
        <p:xfrm>
          <a:off x="1176705" y="4092258"/>
          <a:ext cx="10549204" cy="1981185"/>
        </p:xfrm>
        <a:graphic>
          <a:graphicData uri="http://schemas.openxmlformats.org/drawingml/2006/table">
            <a:tbl>
              <a:tblPr firstRow="1" bandRow="1">
                <a:tableStyleId>{2D5ABB26-0587-4C30-8999-92F81FD0307C}</a:tableStyleId>
              </a:tblPr>
              <a:tblGrid>
                <a:gridCol w="3088589">
                  <a:extLst>
                    <a:ext uri="{9D8B030D-6E8A-4147-A177-3AD203B41FA5}">
                      <a16:colId xmlns:a16="http://schemas.microsoft.com/office/drawing/2014/main" val="20000"/>
                    </a:ext>
                  </a:extLst>
                </a:gridCol>
                <a:gridCol w="7460615">
                  <a:extLst>
                    <a:ext uri="{9D8B030D-6E8A-4147-A177-3AD203B41FA5}">
                      <a16:colId xmlns:a16="http://schemas.microsoft.com/office/drawing/2014/main" val="20001"/>
                    </a:ext>
                  </a:extLst>
                </a:gridCol>
              </a:tblGrid>
              <a:tr h="396240">
                <a:tc>
                  <a:txBody>
                    <a:bodyPr/>
                    <a:lstStyle/>
                    <a:p>
                      <a:pPr marL="85090">
                        <a:lnSpc>
                          <a:spcPct val="100000"/>
                        </a:lnSpc>
                        <a:spcBef>
                          <a:spcPts val="190"/>
                        </a:spcBef>
                      </a:pPr>
                      <a:r>
                        <a:rPr sz="2000" b="1" spc="-10" dirty="0">
                          <a:solidFill>
                            <a:srgbClr val="FFFFFF"/>
                          </a:solidFill>
                          <a:latin typeface="Calibri"/>
                          <a:cs typeface="Calibri"/>
                        </a:rPr>
                        <a:t>Eigenschaft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0"/>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90"/>
                        </a:spcBef>
                      </a:pPr>
                      <a:r>
                        <a:rPr sz="2000" spc="-15" dirty="0">
                          <a:latin typeface="Calibri"/>
                          <a:cs typeface="Calibri"/>
                        </a:rPr>
                        <a:t>form</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0"/>
                        </a:spcBef>
                      </a:pPr>
                      <a:r>
                        <a:rPr sz="2000" dirty="0">
                          <a:latin typeface="Calibri"/>
                          <a:cs typeface="Calibri"/>
                        </a:rPr>
                        <a:t>Name </a:t>
                      </a:r>
                      <a:r>
                        <a:rPr sz="2000" spc="-5" dirty="0">
                          <a:latin typeface="Calibri"/>
                          <a:cs typeface="Calibri"/>
                        </a:rPr>
                        <a:t>des</a:t>
                      </a:r>
                      <a:r>
                        <a:rPr sz="2000" spc="-75" dirty="0">
                          <a:latin typeface="Calibri"/>
                          <a:cs typeface="Calibri"/>
                        </a:rPr>
                        <a:t> </a:t>
                      </a:r>
                      <a:r>
                        <a:rPr sz="2000" spc="-10" dirty="0">
                          <a:latin typeface="Calibri"/>
                          <a:cs typeface="Calibri"/>
                        </a:rPr>
                        <a:t>Formulars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40">
                <a:tc>
                  <a:txBody>
                    <a:bodyPr/>
                    <a:lstStyle/>
                    <a:p>
                      <a:pPr marL="85090">
                        <a:lnSpc>
                          <a:spcPct val="100000"/>
                        </a:lnSpc>
                        <a:spcBef>
                          <a:spcPts val="190"/>
                        </a:spcBef>
                      </a:pPr>
                      <a:r>
                        <a:rPr sz="2000" spc="-5" dirty="0">
                          <a:latin typeface="Calibri"/>
                          <a:cs typeface="Calibri"/>
                        </a:rPr>
                        <a:t>name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dirty="0">
                          <a:latin typeface="Calibri"/>
                          <a:cs typeface="Calibri"/>
                        </a:rPr>
                        <a:t>Name </a:t>
                      </a:r>
                      <a:r>
                        <a:rPr sz="2000" spc="-5" dirty="0">
                          <a:latin typeface="Calibri"/>
                          <a:cs typeface="Calibri"/>
                        </a:rPr>
                        <a:t>des</a:t>
                      </a:r>
                      <a:r>
                        <a:rPr sz="2000" spc="-60" dirty="0">
                          <a:latin typeface="Calibri"/>
                          <a:cs typeface="Calibri"/>
                        </a:rPr>
                        <a:t> </a:t>
                      </a:r>
                      <a:r>
                        <a:rPr sz="2000" spc="-5" dirty="0">
                          <a:latin typeface="Calibri"/>
                          <a:cs typeface="Calibri"/>
                        </a:rPr>
                        <a:t>Objekts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39">
                <a:tc>
                  <a:txBody>
                    <a:bodyPr/>
                    <a:lstStyle/>
                    <a:p>
                      <a:pPr marL="85090">
                        <a:lnSpc>
                          <a:spcPct val="100000"/>
                        </a:lnSpc>
                        <a:spcBef>
                          <a:spcPts val="190"/>
                        </a:spcBef>
                      </a:pPr>
                      <a:r>
                        <a:rPr sz="2000" dirty="0">
                          <a:latin typeface="Calibri"/>
                          <a:cs typeface="Calibri"/>
                        </a:rPr>
                        <a:t>type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35" dirty="0">
                          <a:latin typeface="Calibri"/>
                          <a:cs typeface="Calibri"/>
                        </a:rPr>
                        <a:t>Typ </a:t>
                      </a:r>
                      <a:r>
                        <a:rPr sz="2000" spc="-5" dirty="0">
                          <a:latin typeface="Calibri"/>
                          <a:cs typeface="Calibri"/>
                        </a:rPr>
                        <a:t>des</a:t>
                      </a:r>
                      <a:r>
                        <a:rPr sz="2000" spc="-35" dirty="0">
                          <a:latin typeface="Calibri"/>
                          <a:cs typeface="Calibri"/>
                        </a:rPr>
                        <a:t> </a:t>
                      </a:r>
                      <a:r>
                        <a:rPr sz="2000" spc="-5" dirty="0">
                          <a:latin typeface="Calibri"/>
                          <a:cs typeface="Calibri"/>
                        </a:rPr>
                        <a:t>Objekts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6227">
                <a:tc>
                  <a:txBody>
                    <a:bodyPr/>
                    <a:lstStyle/>
                    <a:p>
                      <a:pPr marL="85090">
                        <a:lnSpc>
                          <a:spcPct val="100000"/>
                        </a:lnSpc>
                        <a:spcBef>
                          <a:spcPts val="190"/>
                        </a:spcBef>
                      </a:pPr>
                      <a:r>
                        <a:rPr sz="2000" spc="-5" dirty="0">
                          <a:latin typeface="Calibri"/>
                          <a:cs typeface="Calibri"/>
                        </a:rPr>
                        <a:t>value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10" dirty="0">
                          <a:latin typeface="Calibri"/>
                          <a:cs typeface="Calibri"/>
                        </a:rPr>
                        <a:t>Liest</a:t>
                      </a:r>
                      <a:r>
                        <a:rPr sz="2000" spc="-25" dirty="0">
                          <a:latin typeface="Calibri"/>
                          <a:cs typeface="Calibri"/>
                        </a:rPr>
                        <a:t> </a:t>
                      </a:r>
                      <a:r>
                        <a:rPr sz="2000" spc="-10" dirty="0">
                          <a:latin typeface="Calibri"/>
                          <a:cs typeface="Calibri"/>
                        </a:rPr>
                        <a:t>Übergabewert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
        <p:nvSpPr>
          <p:cNvPr id="5" name="Fußzeilenplatzhalter 4">
            <a:extLst>
              <a:ext uri="{FF2B5EF4-FFF2-40B4-BE49-F238E27FC236}">
                <a16:creationId xmlns:a16="http://schemas.microsoft.com/office/drawing/2014/main" id="{BC6B8F0B-DCA6-420B-8CC3-BD7F1991CBF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15624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Schaltflächen</a:t>
            </a:r>
            <a:r>
              <a:rPr spc="-60" dirty="0"/>
              <a:t> </a:t>
            </a:r>
            <a:r>
              <a:rPr spc="-15" dirty="0"/>
              <a:t>(Buttons)</a:t>
            </a:r>
          </a:p>
        </p:txBody>
      </p:sp>
      <p:sp>
        <p:nvSpPr>
          <p:cNvPr id="3" name="object 3"/>
          <p:cNvSpPr txBox="1"/>
          <p:nvPr/>
        </p:nvSpPr>
        <p:spPr>
          <a:xfrm>
            <a:off x="838200" y="1690688"/>
            <a:ext cx="6517005" cy="381317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Dienen </a:t>
            </a:r>
            <a:r>
              <a:rPr sz="3200" spc="-10" dirty="0">
                <a:latin typeface="Calibri"/>
                <a:cs typeface="Calibri"/>
              </a:rPr>
              <a:t>zum Starten von</a:t>
            </a:r>
            <a:r>
              <a:rPr sz="3200" spc="60" dirty="0">
                <a:latin typeface="Calibri"/>
                <a:cs typeface="Calibri"/>
              </a:rPr>
              <a:t> </a:t>
            </a:r>
            <a:r>
              <a:rPr sz="3200" spc="-10" dirty="0">
                <a:latin typeface="Calibri"/>
                <a:cs typeface="Calibri"/>
              </a:rPr>
              <a:t>Operationen</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10" dirty="0">
                <a:latin typeface="Calibri"/>
                <a:cs typeface="Calibri"/>
              </a:rPr>
              <a:t>Eigenschaften</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15" dirty="0">
                <a:latin typeface="Calibri"/>
                <a:cs typeface="Calibri"/>
              </a:rPr>
              <a:t>Form, </a:t>
            </a:r>
            <a:r>
              <a:rPr sz="2800" spc="-5" dirty="0">
                <a:latin typeface="Calibri"/>
                <a:cs typeface="Calibri"/>
              </a:rPr>
              <a:t>name, type,</a:t>
            </a:r>
            <a:r>
              <a:rPr sz="2800" spc="-30" dirty="0">
                <a:latin typeface="Calibri"/>
                <a:cs typeface="Calibri"/>
              </a:rPr>
              <a:t> </a:t>
            </a:r>
            <a:r>
              <a:rPr sz="2800" spc="-10" dirty="0">
                <a:latin typeface="Calibri"/>
                <a:cs typeface="Calibri"/>
              </a:rPr>
              <a:t>value</a:t>
            </a:r>
            <a:endParaRPr sz="2800" dirty="0">
              <a:latin typeface="Calibri"/>
              <a:cs typeface="Calibri"/>
            </a:endParaRPr>
          </a:p>
          <a:p>
            <a:pPr marL="355600" indent="-342900">
              <a:lnSpc>
                <a:spcPct val="100000"/>
              </a:lnSpc>
              <a:spcBef>
                <a:spcPts val="750"/>
              </a:spcBef>
              <a:buFont typeface="Arial"/>
              <a:buChar char="•"/>
              <a:tabLst>
                <a:tab pos="354965" algn="l"/>
                <a:tab pos="355600" algn="l"/>
              </a:tabLst>
            </a:pPr>
            <a:r>
              <a:rPr sz="3200" dirty="0">
                <a:latin typeface="Calibri"/>
                <a:cs typeface="Calibri"/>
              </a:rPr>
              <a:t>Methoden</a:t>
            </a:r>
          </a:p>
          <a:p>
            <a:pPr marL="756285" lvl="1" indent="-286385">
              <a:lnSpc>
                <a:spcPct val="100000"/>
              </a:lnSpc>
              <a:spcBef>
                <a:spcPts val="690"/>
              </a:spcBef>
              <a:buFont typeface="Arial"/>
              <a:buChar char="–"/>
              <a:tabLst>
                <a:tab pos="756920" algn="l"/>
              </a:tabLst>
            </a:pPr>
            <a:r>
              <a:rPr sz="2800" spc="-5" dirty="0">
                <a:latin typeface="Calibri"/>
                <a:cs typeface="Calibri"/>
              </a:rPr>
              <a:t>click()</a:t>
            </a:r>
            <a:endParaRPr sz="2800" dirty="0">
              <a:latin typeface="Calibri"/>
              <a:cs typeface="Calibri"/>
            </a:endParaRPr>
          </a:p>
          <a:p>
            <a:pPr marL="355600" indent="-342900">
              <a:lnSpc>
                <a:spcPct val="100000"/>
              </a:lnSpc>
              <a:spcBef>
                <a:spcPts val="750"/>
              </a:spcBef>
              <a:buFont typeface="Arial"/>
              <a:buChar char="•"/>
              <a:tabLst>
                <a:tab pos="354965" algn="l"/>
                <a:tab pos="355600" algn="l"/>
              </a:tabLst>
            </a:pPr>
            <a:r>
              <a:rPr sz="3200" spc="-25" dirty="0">
                <a:latin typeface="Calibri"/>
                <a:cs typeface="Calibri"/>
              </a:rPr>
              <a:t>Event </a:t>
            </a:r>
            <a:r>
              <a:rPr sz="3200" spc="-5" dirty="0">
                <a:latin typeface="Calibri"/>
                <a:cs typeface="Calibri"/>
              </a:rPr>
              <a:t>zur</a:t>
            </a:r>
            <a:r>
              <a:rPr sz="3200" spc="-15" dirty="0">
                <a:latin typeface="Calibri"/>
                <a:cs typeface="Calibri"/>
              </a:rPr>
              <a:t> Button-Nutzung</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5" dirty="0">
                <a:latin typeface="Calibri"/>
                <a:cs typeface="Calibri"/>
              </a:rPr>
              <a:t>onClick()</a:t>
            </a:r>
            <a:endParaRPr sz="2800" dirty="0">
              <a:latin typeface="Calibri"/>
              <a:cs typeface="Calibri"/>
            </a:endParaRPr>
          </a:p>
        </p:txBody>
      </p:sp>
      <p:sp>
        <p:nvSpPr>
          <p:cNvPr id="4" name="Fußzeilenplatzhalter 3">
            <a:extLst>
              <a:ext uri="{FF2B5EF4-FFF2-40B4-BE49-F238E27FC236}">
                <a16:creationId xmlns:a16="http://schemas.microsoft.com/office/drawing/2014/main" id="{48595FD0-DF46-438B-BACF-A4223DA56CF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7340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Formular </a:t>
            </a:r>
            <a:r>
              <a:rPr spc="-5" dirty="0"/>
              <a:t>-</a:t>
            </a:r>
            <a:r>
              <a:rPr spc="30" dirty="0"/>
              <a:t> </a:t>
            </a:r>
            <a:r>
              <a:rPr spc="-10" dirty="0"/>
              <a:t>Überprüfung</a:t>
            </a:r>
          </a:p>
        </p:txBody>
      </p:sp>
      <p:sp>
        <p:nvSpPr>
          <p:cNvPr id="3" name="object 3"/>
          <p:cNvSpPr txBox="1"/>
          <p:nvPr/>
        </p:nvSpPr>
        <p:spPr>
          <a:xfrm>
            <a:off x="838200" y="1690688"/>
            <a:ext cx="5064125" cy="264223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Eingaben</a:t>
            </a:r>
            <a:r>
              <a:rPr sz="3200" spc="-50" dirty="0">
                <a:latin typeface="Calibri"/>
                <a:cs typeface="Calibri"/>
              </a:rPr>
              <a:t> </a:t>
            </a:r>
            <a:r>
              <a:rPr sz="3200" spc="-15" dirty="0">
                <a:latin typeface="Calibri"/>
                <a:cs typeface="Calibri"/>
              </a:rPr>
              <a:t>prüfen</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30" dirty="0">
                <a:latin typeface="Calibri"/>
                <a:cs typeface="Calibri"/>
              </a:rPr>
              <a:t>Event</a:t>
            </a:r>
            <a:r>
              <a:rPr sz="2800" spc="-40" dirty="0">
                <a:latin typeface="Calibri"/>
                <a:cs typeface="Calibri"/>
              </a:rPr>
              <a:t> </a:t>
            </a:r>
            <a:r>
              <a:rPr sz="2800" spc="-10" dirty="0">
                <a:latin typeface="Calibri"/>
                <a:cs typeface="Calibri"/>
              </a:rPr>
              <a:t>onSubmit()</a:t>
            </a:r>
            <a:endParaRPr sz="2800" dirty="0">
              <a:latin typeface="Calibri"/>
              <a:cs typeface="Calibri"/>
            </a:endParaRPr>
          </a:p>
          <a:p>
            <a:pPr lvl="1">
              <a:lnSpc>
                <a:spcPct val="100000"/>
              </a:lnSpc>
              <a:spcBef>
                <a:spcPts val="10"/>
              </a:spcBef>
              <a:buFont typeface="Arial"/>
              <a:buChar char="–"/>
            </a:pPr>
            <a:endParaRPr sz="4150" dirty="0">
              <a:latin typeface="Times New Roman"/>
              <a:cs typeface="Times New Roman"/>
            </a:endParaRPr>
          </a:p>
          <a:p>
            <a:pPr marL="355600" indent="-342900">
              <a:lnSpc>
                <a:spcPct val="100000"/>
              </a:lnSpc>
              <a:buFont typeface="Arial"/>
              <a:buChar char="•"/>
              <a:tabLst>
                <a:tab pos="354965" algn="l"/>
                <a:tab pos="355600" algn="l"/>
              </a:tabLst>
            </a:pPr>
            <a:r>
              <a:rPr sz="3200" spc="-10" dirty="0">
                <a:latin typeface="Calibri"/>
                <a:cs typeface="Calibri"/>
              </a:rPr>
              <a:t>Sicherheitsabfrage vor</a:t>
            </a:r>
            <a:r>
              <a:rPr sz="3200" spc="-60" dirty="0">
                <a:latin typeface="Calibri"/>
                <a:cs typeface="Calibri"/>
              </a:rPr>
              <a:t> </a:t>
            </a:r>
            <a:r>
              <a:rPr sz="3200" spc="-15" dirty="0">
                <a:latin typeface="Calibri"/>
                <a:cs typeface="Calibri"/>
              </a:rPr>
              <a:t>Reset</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30" dirty="0">
                <a:latin typeface="Calibri"/>
                <a:cs typeface="Calibri"/>
              </a:rPr>
              <a:t>Event</a:t>
            </a:r>
            <a:r>
              <a:rPr sz="2800" spc="-75" dirty="0">
                <a:latin typeface="Calibri"/>
                <a:cs typeface="Calibri"/>
              </a:rPr>
              <a:t> </a:t>
            </a:r>
            <a:r>
              <a:rPr sz="2800" spc="-10" dirty="0">
                <a:latin typeface="Calibri"/>
                <a:cs typeface="Calibri"/>
              </a:rPr>
              <a:t>onReset()</a:t>
            </a:r>
            <a:endParaRPr sz="2800" dirty="0">
              <a:latin typeface="Calibri"/>
              <a:cs typeface="Calibri"/>
            </a:endParaRPr>
          </a:p>
        </p:txBody>
      </p:sp>
      <p:sp>
        <p:nvSpPr>
          <p:cNvPr id="4" name="Fußzeilenplatzhalter 3">
            <a:extLst>
              <a:ext uri="{FF2B5EF4-FFF2-40B4-BE49-F238E27FC236}">
                <a16:creationId xmlns:a16="http://schemas.microsoft.com/office/drawing/2014/main" id="{873CF5D7-096E-41FC-BE3C-56B7143E6B8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3622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49BD24-9950-40FC-B6D4-14CA44D6236C}"/>
              </a:ext>
            </a:extLst>
          </p:cNvPr>
          <p:cNvSpPr>
            <a:spLocks noGrp="1"/>
          </p:cNvSpPr>
          <p:nvPr>
            <p:ph type="title"/>
          </p:nvPr>
        </p:nvSpPr>
        <p:spPr/>
        <p:txBody>
          <a:bodyPr/>
          <a:lstStyle/>
          <a:p>
            <a:r>
              <a:rPr lang="de-DE" dirty="0"/>
              <a:t>FORMS - SUBMIT</a:t>
            </a:r>
          </a:p>
        </p:txBody>
      </p:sp>
      <p:sp>
        <p:nvSpPr>
          <p:cNvPr id="3" name="Inhaltsplatzhalter 2">
            <a:extLst>
              <a:ext uri="{FF2B5EF4-FFF2-40B4-BE49-F238E27FC236}">
                <a16:creationId xmlns:a16="http://schemas.microsoft.com/office/drawing/2014/main" id="{E8D83742-DA02-4D7B-8C7E-35306DF33527}"/>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EDD4D60E-C25A-4B98-9784-635A43072C6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40357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ED5003-149B-4B85-B19C-0599531496CA}"/>
              </a:ext>
            </a:extLst>
          </p:cNvPr>
          <p:cNvSpPr>
            <a:spLocks noGrp="1"/>
          </p:cNvSpPr>
          <p:nvPr>
            <p:ph type="title"/>
          </p:nvPr>
        </p:nvSpPr>
        <p:spPr/>
        <p:txBody>
          <a:bodyPr/>
          <a:lstStyle/>
          <a:p>
            <a:r>
              <a:rPr lang="de-DE" dirty="0"/>
              <a:t>FORMS - PREVENTING SUBMIT</a:t>
            </a:r>
          </a:p>
        </p:txBody>
      </p:sp>
      <p:sp>
        <p:nvSpPr>
          <p:cNvPr id="3" name="Inhaltsplatzhalter 2">
            <a:extLst>
              <a:ext uri="{FF2B5EF4-FFF2-40B4-BE49-F238E27FC236}">
                <a16:creationId xmlns:a16="http://schemas.microsoft.com/office/drawing/2014/main" id="{0B9BDA61-1F4A-4741-B8AC-31DAFE5EAFFA}"/>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A07B245D-6169-4E35-B774-1B974636C5E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96856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Zugriff </a:t>
            </a:r>
            <a:r>
              <a:rPr spc="-5" dirty="0"/>
              <a:t>auf</a:t>
            </a:r>
            <a:r>
              <a:rPr spc="-70" dirty="0"/>
              <a:t> </a:t>
            </a:r>
            <a:r>
              <a:rPr spc="-15" dirty="0"/>
              <a:t>Formulare</a:t>
            </a:r>
          </a:p>
        </p:txBody>
      </p:sp>
      <p:sp>
        <p:nvSpPr>
          <p:cNvPr id="3" name="object 3"/>
          <p:cNvSpPr txBox="1"/>
          <p:nvPr/>
        </p:nvSpPr>
        <p:spPr>
          <a:xfrm>
            <a:off x="838200" y="1690688"/>
            <a:ext cx="9422765" cy="481393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5" dirty="0">
                <a:latin typeface="Calibri"/>
                <a:cs typeface="Calibri"/>
              </a:rPr>
              <a:t>document.forms[0].elements[0].value</a:t>
            </a:r>
            <a:endParaRPr sz="3200" dirty="0">
              <a:latin typeface="Calibri"/>
              <a:cs typeface="Calibri"/>
            </a:endParaRPr>
          </a:p>
          <a:p>
            <a:pPr marL="355600" indent="-342900">
              <a:lnSpc>
                <a:spcPct val="100000"/>
              </a:lnSpc>
              <a:spcBef>
                <a:spcPts val="380"/>
              </a:spcBef>
              <a:buFont typeface="Arial"/>
              <a:buChar char="•"/>
              <a:tabLst>
                <a:tab pos="354965" algn="l"/>
                <a:tab pos="355600" algn="l"/>
              </a:tabLst>
            </a:pPr>
            <a:r>
              <a:rPr sz="3200" spc="-20" dirty="0">
                <a:latin typeface="Calibri"/>
                <a:cs typeface="Calibri"/>
              </a:rPr>
              <a:t>document.forms[0].elements[„Vorname“].value</a:t>
            </a:r>
            <a:endParaRPr sz="3200" dirty="0">
              <a:latin typeface="Calibri"/>
              <a:cs typeface="Calibri"/>
            </a:endParaRPr>
          </a:p>
          <a:p>
            <a:pPr marL="355600" indent="-342900">
              <a:lnSpc>
                <a:spcPct val="100000"/>
              </a:lnSpc>
              <a:spcBef>
                <a:spcPts val="385"/>
              </a:spcBef>
              <a:buFont typeface="Arial"/>
              <a:buChar char="•"/>
              <a:tabLst>
                <a:tab pos="354965" algn="l"/>
                <a:tab pos="355600" algn="l"/>
              </a:tabLst>
            </a:pPr>
            <a:r>
              <a:rPr sz="3200" spc="-25" dirty="0">
                <a:latin typeface="Calibri"/>
                <a:cs typeface="Calibri"/>
              </a:rPr>
              <a:t>document.forms[0].Vorname.value</a:t>
            </a:r>
            <a:endParaRPr sz="3200" dirty="0">
              <a:latin typeface="Calibri"/>
              <a:cs typeface="Calibri"/>
            </a:endParaRPr>
          </a:p>
          <a:p>
            <a:pPr>
              <a:lnSpc>
                <a:spcPct val="100000"/>
              </a:lnSpc>
              <a:spcBef>
                <a:spcPts val="10"/>
              </a:spcBef>
              <a:buFont typeface="Arial"/>
              <a:buChar char="•"/>
            </a:pPr>
            <a:endParaRPr sz="4000" dirty="0">
              <a:latin typeface="Times New Roman"/>
              <a:cs typeface="Times New Roman"/>
            </a:endParaRPr>
          </a:p>
          <a:p>
            <a:pPr marL="355600" indent="-342900">
              <a:lnSpc>
                <a:spcPct val="100000"/>
              </a:lnSpc>
              <a:buFont typeface="Arial"/>
              <a:buChar char="•"/>
              <a:tabLst>
                <a:tab pos="354965" algn="l"/>
                <a:tab pos="355600" algn="l"/>
              </a:tabLst>
            </a:pPr>
            <a:r>
              <a:rPr sz="3200" spc="-15" dirty="0">
                <a:latin typeface="Calibri"/>
                <a:cs typeface="Calibri"/>
              </a:rPr>
              <a:t>document.forms[„Form1“].elements[0].value</a:t>
            </a:r>
            <a:endParaRPr sz="3200" dirty="0">
              <a:latin typeface="Calibri"/>
              <a:cs typeface="Calibri"/>
            </a:endParaRPr>
          </a:p>
          <a:p>
            <a:pPr marL="355600" indent="-342900">
              <a:lnSpc>
                <a:spcPct val="100000"/>
              </a:lnSpc>
              <a:spcBef>
                <a:spcPts val="384"/>
              </a:spcBef>
              <a:buFont typeface="Arial"/>
              <a:buChar char="•"/>
              <a:tabLst>
                <a:tab pos="354965" algn="l"/>
                <a:tab pos="355600" algn="l"/>
              </a:tabLst>
            </a:pPr>
            <a:r>
              <a:rPr sz="3200" spc="-20" dirty="0">
                <a:latin typeface="Calibri"/>
                <a:cs typeface="Calibri"/>
              </a:rPr>
              <a:t>document.forms[„Form1“].elements[„Vorname“].value</a:t>
            </a:r>
            <a:endParaRPr sz="3200" dirty="0">
              <a:latin typeface="Calibri"/>
              <a:cs typeface="Calibri"/>
            </a:endParaRPr>
          </a:p>
          <a:p>
            <a:pPr marL="355600" indent="-342900">
              <a:lnSpc>
                <a:spcPct val="100000"/>
              </a:lnSpc>
              <a:spcBef>
                <a:spcPts val="385"/>
              </a:spcBef>
              <a:buFont typeface="Arial"/>
              <a:buChar char="•"/>
              <a:tabLst>
                <a:tab pos="354965" algn="l"/>
                <a:tab pos="355600" algn="l"/>
              </a:tabLst>
            </a:pPr>
            <a:r>
              <a:rPr sz="3200" spc="-25" dirty="0">
                <a:latin typeface="Calibri"/>
                <a:cs typeface="Calibri"/>
              </a:rPr>
              <a:t>document.forms[„Form1“].Vorname.value</a:t>
            </a:r>
            <a:endParaRPr sz="3200" dirty="0">
              <a:latin typeface="Calibri"/>
              <a:cs typeface="Calibri"/>
            </a:endParaRPr>
          </a:p>
          <a:p>
            <a:pPr>
              <a:lnSpc>
                <a:spcPct val="100000"/>
              </a:lnSpc>
              <a:spcBef>
                <a:spcPts val="5"/>
              </a:spcBef>
              <a:buFont typeface="Arial"/>
              <a:buChar char="•"/>
            </a:pPr>
            <a:endParaRPr sz="4000" dirty="0">
              <a:latin typeface="Times New Roman"/>
              <a:cs typeface="Times New Roman"/>
            </a:endParaRPr>
          </a:p>
          <a:p>
            <a:pPr marL="355600" indent="-342900">
              <a:lnSpc>
                <a:spcPct val="100000"/>
              </a:lnSpc>
              <a:buFont typeface="Arial"/>
              <a:buChar char="•"/>
              <a:tabLst>
                <a:tab pos="354965" algn="l"/>
                <a:tab pos="355600" algn="l"/>
              </a:tabLst>
            </a:pPr>
            <a:r>
              <a:rPr sz="3200" spc="-25" dirty="0">
                <a:latin typeface="Calibri"/>
                <a:cs typeface="Calibri"/>
              </a:rPr>
              <a:t>document.Form1.Vorname.value</a:t>
            </a:r>
            <a:endParaRPr sz="3200" dirty="0">
              <a:latin typeface="Calibri"/>
              <a:cs typeface="Calibri"/>
            </a:endParaRPr>
          </a:p>
        </p:txBody>
      </p:sp>
      <p:sp>
        <p:nvSpPr>
          <p:cNvPr id="4" name="Fußzeilenplatzhalter 3">
            <a:extLst>
              <a:ext uri="{FF2B5EF4-FFF2-40B4-BE49-F238E27FC236}">
                <a16:creationId xmlns:a16="http://schemas.microsoft.com/office/drawing/2014/main" id="{403B8119-02C7-4EF8-8EC3-8D3B00D936C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7192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B7B356-898B-4CE6-BCD6-9E97A7839928}"/>
              </a:ext>
            </a:extLst>
          </p:cNvPr>
          <p:cNvSpPr>
            <a:spLocks noGrp="1"/>
          </p:cNvSpPr>
          <p:nvPr>
            <p:ph type="title"/>
          </p:nvPr>
        </p:nvSpPr>
        <p:spPr/>
        <p:txBody>
          <a:bodyPr>
            <a:normAutofit/>
          </a:bodyPr>
          <a:lstStyle/>
          <a:p>
            <a:r>
              <a:rPr lang="de-DE" dirty="0"/>
              <a:t>Forms – Übung </a:t>
            </a:r>
          </a:p>
        </p:txBody>
      </p:sp>
      <p:sp>
        <p:nvSpPr>
          <p:cNvPr id="3" name="Inhaltsplatzhalter 2">
            <a:extLst>
              <a:ext uri="{FF2B5EF4-FFF2-40B4-BE49-F238E27FC236}">
                <a16:creationId xmlns:a16="http://schemas.microsoft.com/office/drawing/2014/main" id="{E20ABB33-9449-483B-9B8E-AAD58D0088E6}"/>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89BC6205-D20C-4F85-A3AB-409123357A7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92198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AB741C-5D02-4010-9591-50CA7201E587}"/>
              </a:ext>
            </a:extLst>
          </p:cNvPr>
          <p:cNvSpPr>
            <a:spLocks noGrp="1"/>
          </p:cNvSpPr>
          <p:nvPr>
            <p:ph type="title"/>
          </p:nvPr>
        </p:nvSpPr>
        <p:spPr/>
        <p:txBody>
          <a:bodyPr/>
          <a:lstStyle/>
          <a:p>
            <a:r>
              <a:rPr lang="de-DE" dirty="0"/>
              <a:t>Validierung</a:t>
            </a:r>
          </a:p>
        </p:txBody>
      </p:sp>
      <p:sp>
        <p:nvSpPr>
          <p:cNvPr id="3" name="Textplatzhalter 2">
            <a:extLst>
              <a:ext uri="{FF2B5EF4-FFF2-40B4-BE49-F238E27FC236}">
                <a16:creationId xmlns:a16="http://schemas.microsoft.com/office/drawing/2014/main" id="{B24E1A20-8B52-40B6-85F1-C0197CFE9B5E}"/>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98DEB5BB-7E5E-4109-9A34-C874AF44AED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88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5BD6D4-AA36-4690-8741-3B20449289EC}"/>
              </a:ext>
            </a:extLst>
          </p:cNvPr>
          <p:cNvSpPr>
            <a:spLocks noGrp="1"/>
          </p:cNvSpPr>
          <p:nvPr>
            <p:ph type="title"/>
          </p:nvPr>
        </p:nvSpPr>
        <p:spPr/>
        <p:txBody>
          <a:bodyPr/>
          <a:lstStyle/>
          <a:p>
            <a:r>
              <a:rPr lang="de-DE" dirty="0"/>
              <a:t>ATTRIBUTES - </a:t>
            </a:r>
            <a:r>
              <a:rPr lang="de-DE" dirty="0" err="1"/>
              <a:t>rel</a:t>
            </a:r>
            <a:endParaRPr lang="de-DE" dirty="0"/>
          </a:p>
        </p:txBody>
      </p:sp>
      <p:sp>
        <p:nvSpPr>
          <p:cNvPr id="3" name="Inhaltsplatzhalter 2">
            <a:extLst>
              <a:ext uri="{FF2B5EF4-FFF2-40B4-BE49-F238E27FC236}">
                <a16:creationId xmlns:a16="http://schemas.microsoft.com/office/drawing/2014/main" id="{6B75AC03-0C95-4902-A99B-7F2671AD2FC8}"/>
              </a:ext>
            </a:extLst>
          </p:cNvPr>
          <p:cNvSpPr>
            <a:spLocks noGrp="1"/>
          </p:cNvSpPr>
          <p:nvPr>
            <p:ph idx="1"/>
          </p:nvPr>
        </p:nvSpPr>
        <p:spPr/>
        <p:txBody>
          <a:bodyPr/>
          <a:lstStyle/>
          <a:p>
            <a:r>
              <a:rPr lang="de-DE" dirty="0"/>
              <a:t>eingesetzt bei &lt;a&gt;, &lt;</a:t>
            </a:r>
            <a:r>
              <a:rPr lang="de-DE" dirty="0" err="1"/>
              <a:t>area</a:t>
            </a:r>
            <a:r>
              <a:rPr lang="de-DE" dirty="0"/>
              <a:t>&gt; und &lt;link&gt;</a:t>
            </a:r>
          </a:p>
          <a:p>
            <a:r>
              <a:rPr lang="en-US" dirty="0"/>
              <a:t>Specifies the relationship of the target object to the link object.</a:t>
            </a:r>
          </a:p>
          <a:p>
            <a:r>
              <a:rPr lang="en-US" dirty="0"/>
              <a:t>Wert: </a:t>
            </a:r>
            <a:r>
              <a:rPr lang="en-US" dirty="0" err="1"/>
              <a:t>evtl</a:t>
            </a:r>
            <a:r>
              <a:rPr lang="en-US" dirty="0"/>
              <a:t> </a:t>
            </a:r>
            <a:r>
              <a:rPr lang="en-US" dirty="0" err="1"/>
              <a:t>eine</a:t>
            </a:r>
            <a:r>
              <a:rPr lang="en-US" dirty="0"/>
              <a:t> </a:t>
            </a:r>
            <a:r>
              <a:rPr lang="en-US" dirty="0" err="1"/>
              <a:t>Liste</a:t>
            </a:r>
            <a:r>
              <a:rPr lang="en-US" dirty="0"/>
              <a:t> von Link-</a:t>
            </a:r>
            <a:r>
              <a:rPr lang="en-US" dirty="0" err="1"/>
              <a:t>Typen</a:t>
            </a:r>
            <a:r>
              <a:rPr lang="en-US" dirty="0"/>
              <a:t>, </a:t>
            </a:r>
            <a:r>
              <a:rPr lang="en-US" dirty="0" err="1"/>
              <a:t>getrennt</a:t>
            </a:r>
            <a:r>
              <a:rPr lang="en-US" dirty="0"/>
              <a:t> </a:t>
            </a:r>
            <a:r>
              <a:rPr lang="en-US" dirty="0" err="1"/>
              <a:t>durch</a:t>
            </a:r>
            <a:r>
              <a:rPr lang="en-US" dirty="0"/>
              <a:t> </a:t>
            </a:r>
            <a:r>
              <a:rPr lang="en-US" dirty="0" err="1"/>
              <a:t>Leerzeichen</a:t>
            </a:r>
            <a:endParaRPr lang="en-US" dirty="0"/>
          </a:p>
          <a:p>
            <a:pPr lvl="1"/>
            <a:r>
              <a:rPr lang="de-DE" dirty="0"/>
              <a:t>https://developer.mozilla.org/de/docs/Web/HTML/Link_types</a:t>
            </a:r>
          </a:p>
        </p:txBody>
      </p:sp>
      <p:sp>
        <p:nvSpPr>
          <p:cNvPr id="4" name="Fußzeilenplatzhalter 3">
            <a:extLst>
              <a:ext uri="{FF2B5EF4-FFF2-40B4-BE49-F238E27FC236}">
                <a16:creationId xmlns:a16="http://schemas.microsoft.com/office/drawing/2014/main" id="{3295368F-6779-45CA-B988-75901DAA4E3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92659335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Automatische</a:t>
            </a:r>
            <a:r>
              <a:rPr spc="-55" dirty="0"/>
              <a:t> </a:t>
            </a:r>
            <a:r>
              <a:rPr spc="-20" dirty="0"/>
              <a:t>Validierung</a:t>
            </a:r>
          </a:p>
        </p:txBody>
      </p:sp>
      <p:sp>
        <p:nvSpPr>
          <p:cNvPr id="6" name="Inhaltsplatzhalter 5"/>
          <p:cNvSpPr>
            <a:spLocks noGrp="1"/>
          </p:cNvSpPr>
          <p:nvPr>
            <p:ph idx="1"/>
          </p:nvPr>
        </p:nvSpPr>
        <p:spPr>
          <a:xfrm>
            <a:off x="838200" y="1825625"/>
            <a:ext cx="10515600" cy="2676528"/>
          </a:xfrm>
        </p:spPr>
        <p:txBody>
          <a:bodyPr>
            <a:normAutofit fontScale="92500"/>
          </a:bodyPr>
          <a:lstStyle/>
          <a:p>
            <a:pPr marL="355600" indent="-342900">
              <a:buFont typeface="Wingdings"/>
              <a:buChar char=""/>
              <a:tabLst>
                <a:tab pos="356235" algn="l"/>
              </a:tabLst>
            </a:pPr>
            <a:r>
              <a:rPr lang="en-US" spc="-15" dirty="0">
                <a:cs typeface="Calibri"/>
              </a:rPr>
              <a:t>Kein</a:t>
            </a:r>
            <a:r>
              <a:rPr lang="en-US" spc="-60" dirty="0">
                <a:cs typeface="Calibri"/>
              </a:rPr>
              <a:t> </a:t>
            </a:r>
            <a:r>
              <a:rPr lang="en-US" spc="-10" dirty="0">
                <a:latin typeface="Courier New"/>
                <a:cs typeface="Courier New"/>
              </a:rPr>
              <a:t>disabled</a:t>
            </a:r>
            <a:r>
              <a:rPr lang="en-US" spc="-10" dirty="0">
                <a:cs typeface="Calibri"/>
              </a:rPr>
              <a:t>-Attribut</a:t>
            </a:r>
            <a:endParaRPr lang="en-US" dirty="0">
              <a:cs typeface="Calibri"/>
            </a:endParaRPr>
          </a:p>
          <a:p>
            <a:pPr marL="355600" indent="-342900">
              <a:spcBef>
                <a:spcPts val="525"/>
              </a:spcBef>
              <a:buFont typeface="Wingdings"/>
              <a:buChar char=""/>
              <a:tabLst>
                <a:tab pos="356235" algn="l"/>
              </a:tabLst>
            </a:pPr>
            <a:r>
              <a:rPr lang="en-US" spc="-15" dirty="0">
                <a:cs typeface="Calibri"/>
              </a:rPr>
              <a:t>Kein</a:t>
            </a:r>
            <a:r>
              <a:rPr lang="en-US" spc="-60" dirty="0">
                <a:cs typeface="Calibri"/>
              </a:rPr>
              <a:t> </a:t>
            </a:r>
            <a:r>
              <a:rPr lang="en-US" spc="-10" dirty="0">
                <a:latin typeface="Courier New"/>
                <a:cs typeface="Courier New"/>
              </a:rPr>
              <a:t>readonly</a:t>
            </a:r>
            <a:r>
              <a:rPr lang="en-US" spc="-10" dirty="0">
                <a:cs typeface="Calibri"/>
              </a:rPr>
              <a:t>-Attribut</a:t>
            </a:r>
            <a:endParaRPr lang="en-US" dirty="0">
              <a:cs typeface="Calibri"/>
            </a:endParaRPr>
          </a:p>
          <a:p>
            <a:pPr marL="355600" indent="-342900">
              <a:spcBef>
                <a:spcPts val="525"/>
              </a:spcBef>
              <a:buFont typeface="Wingdings"/>
              <a:buChar char=""/>
              <a:tabLst>
                <a:tab pos="356235" algn="l"/>
              </a:tabLst>
            </a:pPr>
            <a:r>
              <a:rPr lang="en-US" spc="-15" dirty="0">
                <a:latin typeface="Courier New"/>
                <a:cs typeface="Courier New"/>
              </a:rPr>
              <a:t>name</a:t>
            </a:r>
            <a:r>
              <a:rPr lang="en-US" spc="-15" dirty="0">
                <a:cs typeface="Calibri"/>
              </a:rPr>
              <a:t>-Attribut</a:t>
            </a:r>
            <a:endParaRPr lang="en-US" dirty="0">
              <a:cs typeface="Calibri"/>
            </a:endParaRPr>
          </a:p>
          <a:p>
            <a:pPr marL="355600" marR="5080" indent="-342900">
              <a:lnSpc>
                <a:spcPct val="103600"/>
              </a:lnSpc>
              <a:spcBef>
                <a:spcPts val="434"/>
              </a:spcBef>
              <a:buFont typeface="Wingdings"/>
              <a:buChar char=""/>
              <a:tabLst>
                <a:tab pos="356235" algn="l"/>
              </a:tabLst>
            </a:pPr>
            <a:r>
              <a:rPr lang="en-US" spc="-5" dirty="0">
                <a:cs typeface="Calibri"/>
              </a:rPr>
              <a:t>Innerhalb eines </a:t>
            </a:r>
            <a:r>
              <a:rPr lang="en-US" spc="-10" dirty="0">
                <a:latin typeface="Courier New"/>
                <a:cs typeface="Courier New"/>
              </a:rPr>
              <a:t>&lt;form&gt;</a:t>
            </a:r>
            <a:r>
              <a:rPr lang="en-US" spc="-10" dirty="0">
                <a:cs typeface="Calibri"/>
              </a:rPr>
              <a:t>-Elements </a:t>
            </a:r>
            <a:r>
              <a:rPr lang="en-US" spc="-5" dirty="0">
                <a:cs typeface="Calibri"/>
              </a:rPr>
              <a:t>oder </a:t>
            </a:r>
            <a:r>
              <a:rPr lang="en-US" spc="-10" dirty="0">
                <a:cs typeface="Calibri"/>
              </a:rPr>
              <a:t>Zuordnung </a:t>
            </a:r>
            <a:r>
              <a:rPr lang="en-US" spc="-5" dirty="0">
                <a:cs typeface="Calibri"/>
              </a:rPr>
              <a:t>via </a:t>
            </a:r>
            <a:r>
              <a:rPr lang="en-US" spc="-5" dirty="0">
                <a:latin typeface="Courier New"/>
                <a:cs typeface="Courier New"/>
              </a:rPr>
              <a:t>form</a:t>
            </a:r>
            <a:r>
              <a:rPr lang="en-US" spc="-5" dirty="0">
                <a:cs typeface="Calibri"/>
              </a:rPr>
              <a:t>-</a:t>
            </a:r>
            <a:r>
              <a:rPr lang="en-US" spc="-15" dirty="0">
                <a:cs typeface="Calibri"/>
              </a:rPr>
              <a:t>Attribut</a:t>
            </a:r>
            <a:endParaRPr lang="en-US" dirty="0">
              <a:cs typeface="Calibri"/>
            </a:endParaRPr>
          </a:p>
          <a:p>
            <a:endParaRPr lang="de-DE" dirty="0"/>
          </a:p>
        </p:txBody>
      </p:sp>
      <p:graphicFrame>
        <p:nvGraphicFramePr>
          <p:cNvPr id="3" name="object 3"/>
          <p:cNvGraphicFramePr>
            <a:graphicFrameLocks noGrp="1"/>
          </p:cNvGraphicFramePr>
          <p:nvPr>
            <p:extLst/>
          </p:nvPr>
        </p:nvGraphicFramePr>
        <p:xfrm>
          <a:off x="1097973" y="4502153"/>
          <a:ext cx="8229536" cy="1854197"/>
        </p:xfrm>
        <a:graphic>
          <a:graphicData uri="http://schemas.openxmlformats.org/drawingml/2006/table">
            <a:tbl>
              <a:tblPr firstRow="1" bandRow="1">
                <a:tableStyleId>{21E4AEA4-8DFA-4A89-87EB-49C32662AFE0}</a:tableStyleId>
              </a:tblPr>
              <a:tblGrid>
                <a:gridCol w="2098611">
                  <a:extLst>
                    <a:ext uri="{9D8B030D-6E8A-4147-A177-3AD203B41FA5}">
                      <a16:colId xmlns:a16="http://schemas.microsoft.com/office/drawing/2014/main" val="20000"/>
                    </a:ext>
                  </a:extLst>
                </a:gridCol>
                <a:gridCol w="6130925">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spc="-10" dirty="0"/>
                        <a:t>Attribut</a:t>
                      </a:r>
                      <a:endParaRPr sz="1800" dirty="0">
                        <a:latin typeface="Calibri"/>
                        <a:cs typeface="Calibri"/>
                      </a:endParaRPr>
                    </a:p>
                  </a:txBody>
                  <a:tcPr marL="0" marR="0" marT="0" marB="0"/>
                </a:tc>
                <a:tc>
                  <a:txBody>
                    <a:bodyPr/>
                    <a:lstStyle/>
                    <a:p>
                      <a:pPr marL="85090">
                        <a:lnSpc>
                          <a:spcPct val="100000"/>
                        </a:lnSpc>
                        <a:spcBef>
                          <a:spcPts val="195"/>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40">
                <a:tc>
                  <a:txBody>
                    <a:bodyPr/>
                    <a:lstStyle/>
                    <a:p>
                      <a:pPr marL="85090">
                        <a:lnSpc>
                          <a:spcPct val="100000"/>
                        </a:lnSpc>
                      </a:pPr>
                      <a:r>
                        <a:rPr sz="1800" spc="-10" dirty="0"/>
                        <a:t>required</a:t>
                      </a:r>
                      <a:endParaRPr sz="1800" dirty="0">
                        <a:latin typeface="Courier New"/>
                        <a:cs typeface="Courier New"/>
                      </a:endParaRPr>
                    </a:p>
                  </a:txBody>
                  <a:tcPr marL="0" marR="0" marT="0" marB="0"/>
                </a:tc>
                <a:tc>
                  <a:txBody>
                    <a:bodyPr/>
                    <a:lstStyle/>
                    <a:p>
                      <a:pPr marL="85090">
                        <a:lnSpc>
                          <a:spcPct val="100000"/>
                        </a:lnSpc>
                        <a:spcBef>
                          <a:spcPts val="95"/>
                        </a:spcBef>
                      </a:pPr>
                      <a:r>
                        <a:rPr sz="1800" spc="-10" dirty="0"/>
                        <a:t>Pflichtfeld</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00"/>
                        </a:spcBef>
                      </a:pPr>
                      <a:r>
                        <a:rPr sz="1800" spc="-10" dirty="0"/>
                        <a:t>pattern</a:t>
                      </a:r>
                      <a:endParaRPr sz="1800" dirty="0">
                        <a:latin typeface="Courier New"/>
                        <a:cs typeface="Courier New"/>
                      </a:endParaRPr>
                    </a:p>
                  </a:txBody>
                  <a:tcPr marL="0" marR="0" marT="0" marB="0"/>
                </a:tc>
                <a:tc>
                  <a:txBody>
                    <a:bodyPr/>
                    <a:lstStyle/>
                    <a:p>
                      <a:pPr marL="85090">
                        <a:lnSpc>
                          <a:spcPct val="100000"/>
                        </a:lnSpc>
                        <a:spcBef>
                          <a:spcPts val="200"/>
                        </a:spcBef>
                      </a:pPr>
                      <a:r>
                        <a:rPr sz="1800" spc="-10" dirty="0"/>
                        <a:t>Suchmuster</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05"/>
                        </a:spcBef>
                      </a:pPr>
                      <a:r>
                        <a:rPr sz="1800" spc="-10" dirty="0"/>
                        <a:t>novalidate</a:t>
                      </a:r>
                      <a:endParaRPr sz="1800" dirty="0">
                        <a:latin typeface="Courier New"/>
                        <a:cs typeface="Courier New"/>
                      </a:endParaRPr>
                    </a:p>
                  </a:txBody>
                  <a:tcPr marL="0" marR="0" marT="0" marB="0"/>
                </a:tc>
                <a:tc>
                  <a:txBody>
                    <a:bodyPr/>
                    <a:lstStyle/>
                    <a:p>
                      <a:pPr marL="85090">
                        <a:lnSpc>
                          <a:spcPct val="100000"/>
                        </a:lnSpc>
                        <a:spcBef>
                          <a:spcPts val="200"/>
                        </a:spcBef>
                      </a:pPr>
                      <a:r>
                        <a:rPr sz="1800" spc="-5" dirty="0"/>
                        <a:t>Automatische </a:t>
                      </a:r>
                      <a:r>
                        <a:rPr sz="1800" spc="-15" dirty="0"/>
                        <a:t>Validierung </a:t>
                      </a:r>
                      <a:r>
                        <a:rPr sz="1800" dirty="0"/>
                        <a:t>eines </a:t>
                      </a:r>
                      <a:r>
                        <a:rPr sz="1800" spc="-15" dirty="0"/>
                        <a:t>ganzen </a:t>
                      </a:r>
                      <a:r>
                        <a:rPr sz="1800" spc="-10" dirty="0"/>
                        <a:t>Formulars</a:t>
                      </a:r>
                      <a:r>
                        <a:rPr sz="1800" spc="40" dirty="0"/>
                        <a:t> </a:t>
                      </a:r>
                      <a:r>
                        <a:rPr sz="1800" spc="-5" dirty="0"/>
                        <a:t>deaktivieren</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05"/>
                        </a:spcBef>
                      </a:pPr>
                      <a:r>
                        <a:rPr sz="1800" spc="-10" dirty="0"/>
                        <a:t>formnovalidate</a:t>
                      </a:r>
                      <a:endParaRPr sz="1800" dirty="0">
                        <a:latin typeface="Courier New"/>
                        <a:cs typeface="Courier New"/>
                      </a:endParaRPr>
                    </a:p>
                  </a:txBody>
                  <a:tcPr marL="0" marR="0" marT="0" marB="0"/>
                </a:tc>
                <a:tc>
                  <a:txBody>
                    <a:bodyPr/>
                    <a:lstStyle/>
                    <a:p>
                      <a:pPr marL="85090">
                        <a:lnSpc>
                          <a:spcPct val="100000"/>
                        </a:lnSpc>
                        <a:spcBef>
                          <a:spcPts val="200"/>
                        </a:spcBef>
                      </a:pPr>
                      <a:r>
                        <a:rPr sz="1800" spc="-5" dirty="0"/>
                        <a:t>Automatische </a:t>
                      </a:r>
                      <a:r>
                        <a:rPr sz="1800" spc="-15" dirty="0"/>
                        <a:t>Validierung </a:t>
                      </a:r>
                      <a:r>
                        <a:rPr sz="1800" dirty="0"/>
                        <a:t>eines </a:t>
                      </a:r>
                      <a:r>
                        <a:rPr sz="1800" spc="-5" dirty="0"/>
                        <a:t>Submit-Buttons</a:t>
                      </a:r>
                      <a:r>
                        <a:rPr sz="1800" dirty="0"/>
                        <a:t> </a:t>
                      </a:r>
                      <a:r>
                        <a:rPr sz="1800" spc="-5" dirty="0"/>
                        <a:t>deaktivieren</a:t>
                      </a:r>
                      <a:endParaRPr sz="1800" dirty="0">
                        <a:latin typeface="Calibri"/>
                        <a:cs typeface="Calibri"/>
                      </a:endParaRPr>
                    </a:p>
                  </a:txBody>
                  <a:tcPr marL="0" marR="0" marT="0" marB="0"/>
                </a:tc>
                <a:extLst>
                  <a:ext uri="{0D108BD9-81ED-4DB2-BD59-A6C34878D82A}">
                    <a16:rowId xmlns:a16="http://schemas.microsoft.com/office/drawing/2014/main" val="10004"/>
                  </a:ext>
                </a:extLst>
              </a:tr>
            </a:tbl>
          </a:graphicData>
        </a:graphic>
      </p:graphicFrame>
      <p:sp>
        <p:nvSpPr>
          <p:cNvPr id="4" name="Fußzeilenplatzhalter 3">
            <a:extLst>
              <a:ext uri="{FF2B5EF4-FFF2-40B4-BE49-F238E27FC236}">
                <a16:creationId xmlns:a16="http://schemas.microsoft.com/office/drawing/2014/main" id="{290DBEFC-67B4-4304-8566-50C973FFC36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9304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5" dirty="0"/>
              <a:t>Manuelle</a:t>
            </a:r>
            <a:r>
              <a:rPr spc="-70" dirty="0"/>
              <a:t> </a:t>
            </a:r>
            <a:r>
              <a:rPr spc="-20" dirty="0"/>
              <a:t>Validierung</a:t>
            </a:r>
          </a:p>
        </p:txBody>
      </p:sp>
      <p:sp>
        <p:nvSpPr>
          <p:cNvPr id="6" name="Inhaltsplatzhalter 5"/>
          <p:cNvSpPr>
            <a:spLocks noGrp="1"/>
          </p:cNvSpPr>
          <p:nvPr>
            <p:ph idx="1"/>
          </p:nvPr>
        </p:nvSpPr>
        <p:spPr>
          <a:xfrm>
            <a:off x="838200" y="1690688"/>
            <a:ext cx="10515600" cy="4486275"/>
          </a:xfrm>
        </p:spPr>
        <p:txBody>
          <a:bodyPr/>
          <a:lstStyle/>
          <a:p>
            <a:r>
              <a:rPr lang="de-DE" spc="-5" dirty="0">
                <a:cs typeface="Calibri"/>
              </a:rPr>
              <a:t>Methoden </a:t>
            </a:r>
            <a:r>
              <a:rPr lang="de-DE" spc="-10" dirty="0">
                <a:cs typeface="Calibri"/>
              </a:rPr>
              <a:t>und</a:t>
            </a:r>
            <a:r>
              <a:rPr lang="de-DE" spc="-55" dirty="0">
                <a:cs typeface="Calibri"/>
              </a:rPr>
              <a:t> </a:t>
            </a:r>
            <a:r>
              <a:rPr lang="de-DE" spc="-10" dirty="0">
                <a:cs typeface="Calibri"/>
              </a:rPr>
              <a:t>DOM-Eigenschaften</a:t>
            </a:r>
            <a:endParaRPr lang="de-DE" dirty="0">
              <a:cs typeface="Calibri"/>
            </a:endParaRPr>
          </a:p>
          <a:p>
            <a:endParaRPr lang="de-DE" dirty="0"/>
          </a:p>
        </p:txBody>
      </p:sp>
      <p:graphicFrame>
        <p:nvGraphicFramePr>
          <p:cNvPr id="3" name="object 3"/>
          <p:cNvGraphicFramePr>
            <a:graphicFrameLocks noGrp="1"/>
          </p:cNvGraphicFramePr>
          <p:nvPr>
            <p:extLst/>
          </p:nvPr>
        </p:nvGraphicFramePr>
        <p:xfrm>
          <a:off x="838200" y="2600646"/>
          <a:ext cx="8229600" cy="3576317"/>
        </p:xfrm>
        <a:graphic>
          <a:graphicData uri="http://schemas.openxmlformats.org/drawingml/2006/table">
            <a:tbl>
              <a:tblPr firstRow="1" bandRow="1">
                <a:tableStyleId>{21E4AEA4-8DFA-4A89-87EB-49C32662AFE0}</a:tableStyleId>
              </a:tblPr>
              <a:tblGrid>
                <a:gridCol w="2530602">
                  <a:extLst>
                    <a:ext uri="{9D8B030D-6E8A-4147-A177-3AD203B41FA5}">
                      <a16:colId xmlns:a16="http://schemas.microsoft.com/office/drawing/2014/main" val="20000"/>
                    </a:ext>
                  </a:extLst>
                </a:gridCol>
                <a:gridCol w="1872234">
                  <a:extLst>
                    <a:ext uri="{9D8B030D-6E8A-4147-A177-3AD203B41FA5}">
                      <a16:colId xmlns:a16="http://schemas.microsoft.com/office/drawing/2014/main" val="20001"/>
                    </a:ext>
                  </a:extLst>
                </a:gridCol>
                <a:gridCol w="3826764">
                  <a:extLst>
                    <a:ext uri="{9D8B030D-6E8A-4147-A177-3AD203B41FA5}">
                      <a16:colId xmlns:a16="http://schemas.microsoft.com/office/drawing/2014/main" val="20002"/>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25" dirty="0"/>
                        <a:t>Typ</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640079">
                <a:tc>
                  <a:txBody>
                    <a:bodyPr/>
                    <a:lstStyle/>
                    <a:p>
                      <a:pPr marL="85090">
                        <a:lnSpc>
                          <a:spcPct val="100000"/>
                        </a:lnSpc>
                        <a:spcBef>
                          <a:spcPts val="95"/>
                        </a:spcBef>
                      </a:pPr>
                      <a:r>
                        <a:rPr sz="1800" spc="-20" dirty="0"/>
                        <a:t>feld.willValidate</a:t>
                      </a:r>
                      <a:endParaRPr sz="1800" dirty="0">
                        <a:latin typeface="Calibri"/>
                        <a:cs typeface="Calibri"/>
                      </a:endParaRPr>
                    </a:p>
                  </a:txBody>
                  <a:tcPr marL="0" marR="0" marT="0" marB="0"/>
                </a:tc>
                <a:tc>
                  <a:txBody>
                    <a:bodyPr/>
                    <a:lstStyle/>
                    <a:p>
                      <a:pPr marL="85090">
                        <a:lnSpc>
                          <a:spcPct val="100000"/>
                        </a:lnSpc>
                        <a:spcBef>
                          <a:spcPts val="95"/>
                        </a:spcBef>
                      </a:pPr>
                      <a:r>
                        <a:rPr sz="1800" spc="-5" dirty="0"/>
                        <a:t>DOM-Eigenschaft</a:t>
                      </a:r>
                      <a:endParaRPr sz="1800" dirty="0">
                        <a:latin typeface="Calibri"/>
                        <a:cs typeface="Calibri"/>
                      </a:endParaRPr>
                    </a:p>
                  </a:txBody>
                  <a:tcPr marL="0" marR="0" marT="0" marB="0"/>
                </a:tc>
                <a:tc>
                  <a:txBody>
                    <a:bodyPr/>
                    <a:lstStyle/>
                    <a:p>
                      <a:pPr marL="85725" marR="317500">
                        <a:lnSpc>
                          <a:spcPct val="100000"/>
                        </a:lnSpc>
                        <a:spcBef>
                          <a:spcPts val="95"/>
                        </a:spcBef>
                      </a:pPr>
                      <a:r>
                        <a:rPr sz="1800" spc="-5" dirty="0"/>
                        <a:t>Element erfüllt alle </a:t>
                      </a:r>
                      <a:r>
                        <a:rPr sz="1800" spc="-15" dirty="0"/>
                        <a:t>Voraussetzungen  </a:t>
                      </a:r>
                      <a:r>
                        <a:rPr sz="1800" spc="-5" dirty="0"/>
                        <a:t>für eine automatische</a:t>
                      </a:r>
                      <a:r>
                        <a:rPr sz="1800" spc="-30" dirty="0"/>
                        <a:t> </a:t>
                      </a:r>
                      <a:r>
                        <a:rPr sz="1800" spc="-15" dirty="0"/>
                        <a:t>Validierung</a:t>
                      </a:r>
                      <a:endParaRPr sz="1800" dirty="0">
                        <a:latin typeface="Calibri"/>
                        <a:cs typeface="Calibri"/>
                      </a:endParaRPr>
                    </a:p>
                  </a:txBody>
                  <a:tcPr marL="0" marR="0" marT="0" marB="0"/>
                </a:tc>
                <a:extLst>
                  <a:ext uri="{0D108BD9-81ED-4DB2-BD59-A6C34878D82A}">
                    <a16:rowId xmlns:a16="http://schemas.microsoft.com/office/drawing/2014/main" val="10001"/>
                  </a:ext>
                </a:extLst>
              </a:tr>
              <a:tr h="640079">
                <a:tc>
                  <a:txBody>
                    <a:bodyPr/>
                    <a:lstStyle/>
                    <a:p>
                      <a:pPr marL="85090">
                        <a:lnSpc>
                          <a:spcPct val="100000"/>
                        </a:lnSpc>
                        <a:spcBef>
                          <a:spcPts val="195"/>
                        </a:spcBef>
                      </a:pPr>
                      <a:r>
                        <a:rPr sz="1800" spc="-25" dirty="0"/>
                        <a:t>feld.validity.valid</a:t>
                      </a:r>
                      <a:endParaRPr sz="1800" dirty="0">
                        <a:latin typeface="Calibri"/>
                        <a:cs typeface="Calibri"/>
                      </a:endParaRPr>
                    </a:p>
                  </a:txBody>
                  <a:tcPr marL="0" marR="0" marT="0" marB="0"/>
                </a:tc>
                <a:tc>
                  <a:txBody>
                    <a:bodyPr/>
                    <a:lstStyle/>
                    <a:p>
                      <a:pPr marL="85090">
                        <a:lnSpc>
                          <a:spcPct val="100000"/>
                        </a:lnSpc>
                        <a:spcBef>
                          <a:spcPts val="195"/>
                        </a:spcBef>
                      </a:pPr>
                      <a:r>
                        <a:rPr sz="1800" spc="-5" dirty="0"/>
                        <a:t>DOM-Eigenschaft</a:t>
                      </a:r>
                      <a:endParaRPr sz="1800" dirty="0">
                        <a:latin typeface="Calibri"/>
                        <a:cs typeface="Calibri"/>
                      </a:endParaRPr>
                    </a:p>
                  </a:txBody>
                  <a:tcPr marL="0" marR="0" marT="0" marB="0"/>
                </a:tc>
                <a:tc>
                  <a:txBody>
                    <a:bodyPr/>
                    <a:lstStyle/>
                    <a:p>
                      <a:pPr marL="85725">
                        <a:lnSpc>
                          <a:spcPct val="100000"/>
                        </a:lnSpc>
                        <a:spcBef>
                          <a:spcPts val="120"/>
                        </a:spcBef>
                      </a:pPr>
                      <a:r>
                        <a:rPr sz="1800" spc="-5" dirty="0"/>
                        <a:t>true, wenn </a:t>
                      </a:r>
                      <a:r>
                        <a:rPr sz="1800" dirty="0"/>
                        <a:t>ein </a:t>
                      </a:r>
                      <a:r>
                        <a:rPr sz="1800" spc="-10" dirty="0"/>
                        <a:t>Feld </a:t>
                      </a:r>
                      <a:r>
                        <a:rPr sz="1800" spc="-20" dirty="0"/>
                        <a:t>korrekt</a:t>
                      </a:r>
                      <a:r>
                        <a:rPr sz="1800" spc="-15" dirty="0"/>
                        <a:t> </a:t>
                      </a:r>
                      <a:r>
                        <a:rPr sz="1800" spc="-5" dirty="0"/>
                        <a:t>ausgefüllt</a:t>
                      </a:r>
                      <a:endParaRPr sz="1800" dirty="0"/>
                    </a:p>
                    <a:p>
                      <a:pPr marL="85725">
                        <a:lnSpc>
                          <a:spcPct val="100000"/>
                        </a:lnSpc>
                      </a:pPr>
                      <a:r>
                        <a:rPr sz="1800" spc="-10" dirty="0"/>
                        <a:t>ist, ansonsten</a:t>
                      </a:r>
                      <a:r>
                        <a:rPr sz="1800" spc="-30" dirty="0"/>
                        <a:t> </a:t>
                      </a:r>
                      <a:r>
                        <a:rPr sz="1800" spc="-5" dirty="0"/>
                        <a:t>false</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914400">
                <a:tc>
                  <a:txBody>
                    <a:bodyPr/>
                    <a:lstStyle/>
                    <a:p>
                      <a:pPr marL="85090">
                        <a:lnSpc>
                          <a:spcPct val="100000"/>
                        </a:lnSpc>
                        <a:spcBef>
                          <a:spcPts val="195"/>
                        </a:spcBef>
                      </a:pPr>
                      <a:r>
                        <a:rPr sz="1800" spc="-15" dirty="0"/>
                        <a:t>feld.checkValidity()</a:t>
                      </a:r>
                      <a:endParaRPr sz="1800" dirty="0">
                        <a:latin typeface="Calibri"/>
                        <a:cs typeface="Calibri"/>
                      </a:endParaRPr>
                    </a:p>
                  </a:txBody>
                  <a:tcPr marL="0" marR="0" marT="0" marB="0"/>
                </a:tc>
                <a:tc>
                  <a:txBody>
                    <a:bodyPr/>
                    <a:lstStyle/>
                    <a:p>
                      <a:pPr marL="85090">
                        <a:lnSpc>
                          <a:spcPct val="100000"/>
                        </a:lnSpc>
                        <a:spcBef>
                          <a:spcPts val="195"/>
                        </a:spcBef>
                      </a:pPr>
                      <a:r>
                        <a:rPr sz="1800" spc="-5" dirty="0"/>
                        <a:t>Methode</a:t>
                      </a:r>
                      <a:endParaRPr sz="1800" dirty="0">
                        <a:latin typeface="Calibri"/>
                        <a:cs typeface="Calibri"/>
                      </a:endParaRPr>
                    </a:p>
                  </a:txBody>
                  <a:tcPr marL="0" marR="0" marT="0" marB="0"/>
                </a:tc>
                <a:tc>
                  <a:txBody>
                    <a:bodyPr/>
                    <a:lstStyle/>
                    <a:p>
                      <a:pPr marL="85725" marR="86995">
                        <a:lnSpc>
                          <a:spcPct val="100000"/>
                        </a:lnSpc>
                        <a:spcBef>
                          <a:spcPts val="125"/>
                        </a:spcBef>
                      </a:pPr>
                      <a:r>
                        <a:rPr sz="1800" spc="-5" dirty="0"/>
                        <a:t>true, wenn </a:t>
                      </a:r>
                      <a:r>
                        <a:rPr sz="1800" dirty="0"/>
                        <a:t>ein </a:t>
                      </a:r>
                      <a:r>
                        <a:rPr sz="1800" spc="-10" dirty="0"/>
                        <a:t>Feld </a:t>
                      </a:r>
                      <a:r>
                        <a:rPr sz="1800" spc="-20" dirty="0"/>
                        <a:t>korrekt </a:t>
                      </a:r>
                      <a:r>
                        <a:rPr sz="1800" spc="-5" dirty="0"/>
                        <a:t>ausgefüllt  </a:t>
                      </a:r>
                      <a:r>
                        <a:rPr sz="1800" spc="-10" dirty="0"/>
                        <a:t>ist, ansonsten </a:t>
                      </a:r>
                      <a:r>
                        <a:rPr sz="1800" spc="-5" dirty="0"/>
                        <a:t>false. </a:t>
                      </a:r>
                      <a:r>
                        <a:rPr sz="1800" spc="-10" dirty="0"/>
                        <a:t>Zusätzlich wird  </a:t>
                      </a:r>
                      <a:r>
                        <a:rPr sz="1800" dirty="0"/>
                        <a:t>ein </a:t>
                      </a:r>
                      <a:r>
                        <a:rPr sz="1800" spc="-10" dirty="0"/>
                        <a:t>invalid-Event</a:t>
                      </a:r>
                      <a:r>
                        <a:rPr sz="1800" spc="-75" dirty="0"/>
                        <a:t> </a:t>
                      </a:r>
                      <a:r>
                        <a:rPr sz="1800" spc="-10" dirty="0"/>
                        <a:t>abgefeuert</a:t>
                      </a:r>
                      <a:endParaRPr sz="1800" dirty="0">
                        <a:latin typeface="Calibri"/>
                        <a:cs typeface="Calibri"/>
                      </a:endParaRPr>
                    </a:p>
                  </a:txBody>
                  <a:tcPr marL="0" marR="0" marT="0" marB="0"/>
                </a:tc>
                <a:extLst>
                  <a:ext uri="{0D108BD9-81ED-4DB2-BD59-A6C34878D82A}">
                    <a16:rowId xmlns:a16="http://schemas.microsoft.com/office/drawing/2014/main" val="10003"/>
                  </a:ext>
                </a:extLst>
              </a:tr>
              <a:tr h="640080">
                <a:tc>
                  <a:txBody>
                    <a:bodyPr/>
                    <a:lstStyle/>
                    <a:p>
                      <a:pPr marL="85090">
                        <a:lnSpc>
                          <a:spcPct val="100000"/>
                        </a:lnSpc>
                        <a:spcBef>
                          <a:spcPts val="195"/>
                        </a:spcBef>
                      </a:pPr>
                      <a:r>
                        <a:rPr sz="1800" spc="-20" dirty="0"/>
                        <a:t>feld.validity.valueMissing</a:t>
                      </a:r>
                      <a:endParaRPr sz="1800" dirty="0">
                        <a:latin typeface="Calibri"/>
                        <a:cs typeface="Calibri"/>
                      </a:endParaRPr>
                    </a:p>
                  </a:txBody>
                  <a:tcPr marL="0" marR="0" marT="0" marB="0"/>
                </a:tc>
                <a:tc>
                  <a:txBody>
                    <a:bodyPr/>
                    <a:lstStyle/>
                    <a:p>
                      <a:pPr marL="85090">
                        <a:lnSpc>
                          <a:spcPct val="100000"/>
                        </a:lnSpc>
                        <a:spcBef>
                          <a:spcPts val="195"/>
                        </a:spcBef>
                      </a:pPr>
                      <a:r>
                        <a:rPr sz="1800" spc="-5" dirty="0"/>
                        <a:t>DOM-Eigenschaft</a:t>
                      </a:r>
                      <a:endParaRPr sz="1800" dirty="0">
                        <a:latin typeface="Calibri"/>
                        <a:cs typeface="Calibri"/>
                      </a:endParaRPr>
                    </a:p>
                  </a:txBody>
                  <a:tcPr marL="0" marR="0" marT="0" marB="0"/>
                </a:tc>
                <a:tc>
                  <a:txBody>
                    <a:bodyPr/>
                    <a:lstStyle/>
                    <a:p>
                      <a:pPr marL="85725">
                        <a:lnSpc>
                          <a:spcPct val="100000"/>
                        </a:lnSpc>
                        <a:spcBef>
                          <a:spcPts val="125"/>
                        </a:spcBef>
                      </a:pPr>
                      <a:r>
                        <a:rPr sz="1800" spc="-5" dirty="0"/>
                        <a:t>true, wenn </a:t>
                      </a:r>
                      <a:r>
                        <a:rPr sz="1800" dirty="0"/>
                        <a:t>ein </a:t>
                      </a:r>
                      <a:r>
                        <a:rPr sz="1800" spc="-10" dirty="0"/>
                        <a:t>Pflichtfeld</a:t>
                      </a:r>
                      <a:r>
                        <a:rPr sz="1800" spc="-15" dirty="0"/>
                        <a:t> </a:t>
                      </a:r>
                      <a:r>
                        <a:rPr sz="1800" spc="-10" dirty="0"/>
                        <a:t>nicht</a:t>
                      </a:r>
                      <a:endParaRPr sz="1800" dirty="0"/>
                    </a:p>
                    <a:p>
                      <a:pPr marL="85725">
                        <a:lnSpc>
                          <a:spcPct val="100000"/>
                        </a:lnSpc>
                      </a:pPr>
                      <a:r>
                        <a:rPr sz="1800" spc="-5" dirty="0"/>
                        <a:t>ausgefüllt </a:t>
                      </a:r>
                      <a:r>
                        <a:rPr sz="1800" spc="-10" dirty="0"/>
                        <a:t>wurde, ansonsten</a:t>
                      </a:r>
                      <a:r>
                        <a:rPr sz="1800" spc="30" dirty="0"/>
                        <a:t> </a:t>
                      </a:r>
                      <a:r>
                        <a:rPr sz="1800" spc="-5" dirty="0"/>
                        <a:t>false</a:t>
                      </a:r>
                      <a:endParaRPr sz="1800" dirty="0">
                        <a:latin typeface="Courier New"/>
                        <a:cs typeface="Courier New"/>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200"/>
                        </a:spcBef>
                      </a:pPr>
                      <a:r>
                        <a:rPr sz="1800" spc="-10" dirty="0"/>
                        <a:t>feld.validationMessage</a:t>
                      </a:r>
                      <a:endParaRPr sz="1800" dirty="0">
                        <a:latin typeface="Calibri"/>
                        <a:cs typeface="Calibri"/>
                      </a:endParaRPr>
                    </a:p>
                  </a:txBody>
                  <a:tcPr marL="0" marR="0" marT="0" marB="0"/>
                </a:tc>
                <a:tc>
                  <a:txBody>
                    <a:bodyPr/>
                    <a:lstStyle/>
                    <a:p>
                      <a:pPr marL="85090">
                        <a:lnSpc>
                          <a:spcPct val="100000"/>
                        </a:lnSpc>
                        <a:spcBef>
                          <a:spcPts val="200"/>
                        </a:spcBef>
                      </a:pPr>
                      <a:r>
                        <a:rPr sz="1800" spc="-5" dirty="0"/>
                        <a:t>DOM-Eigenschaft</a:t>
                      </a:r>
                      <a:endParaRPr sz="1800" dirty="0">
                        <a:latin typeface="Calibri"/>
                        <a:cs typeface="Calibri"/>
                      </a:endParaRPr>
                    </a:p>
                  </a:txBody>
                  <a:tcPr marL="0" marR="0" marT="0" marB="0"/>
                </a:tc>
                <a:tc>
                  <a:txBody>
                    <a:bodyPr/>
                    <a:lstStyle/>
                    <a:p>
                      <a:pPr marL="85725">
                        <a:lnSpc>
                          <a:spcPct val="100000"/>
                        </a:lnSpc>
                        <a:spcBef>
                          <a:spcPts val="200"/>
                        </a:spcBef>
                      </a:pPr>
                      <a:r>
                        <a:rPr sz="1800" spc="-5" dirty="0"/>
                        <a:t>Zugriff auf die aktuelle</a:t>
                      </a:r>
                      <a:r>
                        <a:rPr sz="1800" spc="5" dirty="0"/>
                        <a:t> </a:t>
                      </a:r>
                      <a:r>
                        <a:rPr sz="1800" spc="-5" dirty="0"/>
                        <a:t>Fehlermeldung</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
        <p:nvSpPr>
          <p:cNvPr id="4" name="Fußzeilenplatzhalter 3">
            <a:extLst>
              <a:ext uri="{FF2B5EF4-FFF2-40B4-BE49-F238E27FC236}">
                <a16:creationId xmlns:a16="http://schemas.microsoft.com/office/drawing/2014/main" id="{5509F282-7711-4898-8DDC-E69C1AC5F99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34096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5" dirty="0"/>
              <a:t>Manuelle</a:t>
            </a:r>
            <a:r>
              <a:rPr spc="-70" dirty="0"/>
              <a:t> </a:t>
            </a:r>
            <a:r>
              <a:rPr spc="-20" dirty="0"/>
              <a:t>Validierung</a:t>
            </a:r>
          </a:p>
        </p:txBody>
      </p:sp>
      <p:sp>
        <p:nvSpPr>
          <p:cNvPr id="6" name="Inhaltsplatzhalter 5"/>
          <p:cNvSpPr>
            <a:spLocks noGrp="1"/>
          </p:cNvSpPr>
          <p:nvPr>
            <p:ph idx="1"/>
          </p:nvPr>
        </p:nvSpPr>
        <p:spPr>
          <a:xfrm>
            <a:off x="838200" y="1690687"/>
            <a:ext cx="10515600" cy="4486275"/>
          </a:xfrm>
        </p:spPr>
        <p:txBody>
          <a:bodyPr/>
          <a:lstStyle/>
          <a:p>
            <a:r>
              <a:rPr lang="de-DE" spc="-15" dirty="0">
                <a:cs typeface="Calibri"/>
              </a:rPr>
              <a:t>Fehlerfälle</a:t>
            </a:r>
            <a:endParaRPr lang="de-DE" dirty="0">
              <a:cs typeface="Calibri"/>
            </a:endParaRPr>
          </a:p>
          <a:p>
            <a:endParaRPr lang="de-DE" dirty="0"/>
          </a:p>
        </p:txBody>
      </p:sp>
      <p:graphicFrame>
        <p:nvGraphicFramePr>
          <p:cNvPr id="3" name="object 3"/>
          <p:cNvGraphicFramePr>
            <a:graphicFrameLocks noGrp="1"/>
          </p:cNvGraphicFramePr>
          <p:nvPr>
            <p:extLst/>
          </p:nvPr>
        </p:nvGraphicFramePr>
        <p:xfrm>
          <a:off x="838200" y="2556251"/>
          <a:ext cx="8229600" cy="3337554"/>
        </p:xfrm>
        <a:graphic>
          <a:graphicData uri="http://schemas.openxmlformats.org/drawingml/2006/table">
            <a:tbl>
              <a:tblPr firstRow="1" bandRow="1">
                <a:tableStyleId>{21E4AEA4-8DFA-4A89-87EB-49C32662AFE0}</a:tableStyleId>
              </a:tblPr>
              <a:tblGrid>
                <a:gridCol w="3275838">
                  <a:extLst>
                    <a:ext uri="{9D8B030D-6E8A-4147-A177-3AD203B41FA5}">
                      <a16:colId xmlns:a16="http://schemas.microsoft.com/office/drawing/2014/main" val="20000"/>
                    </a:ext>
                  </a:extLst>
                </a:gridCol>
                <a:gridCol w="4953762">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spc="-10" dirty="0"/>
                        <a:t>DOM-Attribut</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20" dirty="0"/>
                        <a:t>feld.validity.valueMissing</a:t>
                      </a:r>
                      <a:endParaRPr sz="1800" dirty="0">
                        <a:latin typeface="Calibri"/>
                        <a:cs typeface="Calibri"/>
                      </a:endParaRPr>
                    </a:p>
                  </a:txBody>
                  <a:tcPr marL="0" marR="0" marT="0" marB="0"/>
                </a:tc>
                <a:tc>
                  <a:txBody>
                    <a:bodyPr/>
                    <a:lstStyle/>
                    <a:p>
                      <a:pPr marL="85725">
                        <a:lnSpc>
                          <a:spcPct val="100000"/>
                        </a:lnSpc>
                        <a:spcBef>
                          <a:spcPts val="95"/>
                        </a:spcBef>
                      </a:pPr>
                      <a:r>
                        <a:rPr sz="1800" spc="-10" dirty="0"/>
                        <a:t>Eingabe</a:t>
                      </a:r>
                      <a:r>
                        <a:rPr sz="1800" spc="-45" dirty="0"/>
                        <a:t> </a:t>
                      </a:r>
                      <a:r>
                        <a:rPr sz="1800" spc="-15" dirty="0"/>
                        <a:t>fehlt</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5" dirty="0"/>
                        <a:t>feld.validity.typeMismatch</a:t>
                      </a:r>
                      <a:endParaRPr sz="1800" dirty="0">
                        <a:latin typeface="Calibri"/>
                        <a:cs typeface="Calibri"/>
                      </a:endParaRPr>
                    </a:p>
                  </a:txBody>
                  <a:tcPr marL="0" marR="0" marT="0" marB="0"/>
                </a:tc>
                <a:tc>
                  <a:txBody>
                    <a:bodyPr/>
                    <a:lstStyle/>
                    <a:p>
                      <a:pPr marL="85725">
                        <a:lnSpc>
                          <a:spcPct val="100000"/>
                        </a:lnSpc>
                        <a:spcBef>
                          <a:spcPts val="195"/>
                        </a:spcBef>
                      </a:pPr>
                      <a:r>
                        <a:rPr sz="1800" spc="-10" dirty="0"/>
                        <a:t>Eingabetyp</a:t>
                      </a:r>
                      <a:r>
                        <a:rPr sz="1800" spc="-30" dirty="0"/>
                        <a:t> </a:t>
                      </a:r>
                      <a:r>
                        <a:rPr sz="1800" spc="-10" dirty="0"/>
                        <a:t>falsch</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20" dirty="0"/>
                        <a:t>feld.validity.patternMismatch</a:t>
                      </a:r>
                      <a:endParaRPr sz="1800" dirty="0">
                        <a:latin typeface="Calibri"/>
                        <a:cs typeface="Calibri"/>
                      </a:endParaRPr>
                    </a:p>
                  </a:txBody>
                  <a:tcPr marL="0" marR="0" marT="0" marB="0"/>
                </a:tc>
                <a:tc>
                  <a:txBody>
                    <a:bodyPr/>
                    <a:lstStyle/>
                    <a:p>
                      <a:pPr marL="85725">
                        <a:lnSpc>
                          <a:spcPct val="100000"/>
                        </a:lnSpc>
                        <a:spcBef>
                          <a:spcPts val="195"/>
                        </a:spcBef>
                      </a:pPr>
                      <a:r>
                        <a:rPr sz="1800" spc="-10" dirty="0"/>
                        <a:t>Eingabeformat</a:t>
                      </a:r>
                      <a:r>
                        <a:rPr sz="1800" spc="-70" dirty="0"/>
                        <a:t> </a:t>
                      </a:r>
                      <a:r>
                        <a:rPr sz="1800" spc="-10" dirty="0"/>
                        <a:t>falsch</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20" dirty="0"/>
                        <a:t>feld.validity.tooLong</a:t>
                      </a:r>
                      <a:endParaRPr sz="1800" dirty="0">
                        <a:latin typeface="Calibri"/>
                        <a:cs typeface="Calibri"/>
                      </a:endParaRPr>
                    </a:p>
                  </a:txBody>
                  <a:tcPr marL="0" marR="0" marT="0" marB="0"/>
                </a:tc>
                <a:tc>
                  <a:txBody>
                    <a:bodyPr/>
                    <a:lstStyle/>
                    <a:p>
                      <a:pPr marL="85725">
                        <a:lnSpc>
                          <a:spcPct val="100000"/>
                        </a:lnSpc>
                        <a:spcBef>
                          <a:spcPts val="125"/>
                        </a:spcBef>
                      </a:pPr>
                      <a:r>
                        <a:rPr sz="1800" spc="-10" dirty="0"/>
                        <a:t>Eingabe zu</a:t>
                      </a:r>
                      <a:r>
                        <a:rPr sz="1800" spc="-25" dirty="0"/>
                        <a:t> </a:t>
                      </a:r>
                      <a:r>
                        <a:rPr sz="1800" spc="-5" dirty="0"/>
                        <a:t>lang</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5" dirty="0"/>
                        <a:t>feld.validity.rangeUnderflow</a:t>
                      </a:r>
                      <a:endParaRPr sz="1800" dirty="0">
                        <a:latin typeface="Calibri"/>
                        <a:cs typeface="Calibri"/>
                      </a:endParaRPr>
                    </a:p>
                  </a:txBody>
                  <a:tcPr marL="0" marR="0" marT="0" marB="0"/>
                </a:tc>
                <a:tc>
                  <a:txBody>
                    <a:bodyPr/>
                    <a:lstStyle/>
                    <a:p>
                      <a:pPr marL="85725">
                        <a:lnSpc>
                          <a:spcPct val="100000"/>
                        </a:lnSpc>
                        <a:spcBef>
                          <a:spcPts val="125"/>
                        </a:spcBef>
                      </a:pPr>
                      <a:r>
                        <a:rPr sz="1800" spc="-10" dirty="0"/>
                        <a:t>Eingabe zu</a:t>
                      </a:r>
                      <a:r>
                        <a:rPr sz="1800" spc="-30" dirty="0"/>
                        <a:t> </a:t>
                      </a:r>
                      <a:r>
                        <a:rPr sz="1800" spc="-5" dirty="0"/>
                        <a:t>niedrig</a:t>
                      </a:r>
                      <a:endParaRPr sz="1800" dirty="0">
                        <a:latin typeface="Calibri"/>
                        <a:cs typeface="Calibri"/>
                      </a:endParaRPr>
                    </a:p>
                  </a:txBody>
                  <a:tcPr marL="0" marR="0" marT="0" marB="0"/>
                </a:tc>
                <a:extLst>
                  <a:ext uri="{0D108BD9-81ED-4DB2-BD59-A6C34878D82A}">
                    <a16:rowId xmlns:a16="http://schemas.microsoft.com/office/drawing/2014/main" val="10005"/>
                  </a:ext>
                </a:extLst>
              </a:tr>
              <a:tr h="370840">
                <a:tc>
                  <a:txBody>
                    <a:bodyPr/>
                    <a:lstStyle/>
                    <a:p>
                      <a:pPr marL="85090">
                        <a:lnSpc>
                          <a:spcPct val="100000"/>
                        </a:lnSpc>
                        <a:spcBef>
                          <a:spcPts val="195"/>
                        </a:spcBef>
                      </a:pPr>
                      <a:r>
                        <a:rPr sz="1800" spc="-15" dirty="0"/>
                        <a:t>feld.validity.rangeOverflow</a:t>
                      </a:r>
                      <a:endParaRPr sz="1800" dirty="0">
                        <a:latin typeface="Calibri"/>
                        <a:cs typeface="Calibri"/>
                      </a:endParaRPr>
                    </a:p>
                  </a:txBody>
                  <a:tcPr marL="0" marR="0" marT="0" marB="0"/>
                </a:tc>
                <a:tc>
                  <a:txBody>
                    <a:bodyPr/>
                    <a:lstStyle/>
                    <a:p>
                      <a:pPr marL="85725">
                        <a:lnSpc>
                          <a:spcPct val="100000"/>
                        </a:lnSpc>
                        <a:spcBef>
                          <a:spcPts val="125"/>
                        </a:spcBef>
                      </a:pPr>
                      <a:r>
                        <a:rPr sz="1800" spc="-10" dirty="0"/>
                        <a:t>Eingabe zu</a:t>
                      </a:r>
                      <a:r>
                        <a:rPr sz="1800" spc="-35" dirty="0"/>
                        <a:t> </a:t>
                      </a:r>
                      <a:r>
                        <a:rPr sz="1800" spc="-5" dirty="0"/>
                        <a:t>hoch</a:t>
                      </a:r>
                      <a:endParaRPr sz="1800" dirty="0">
                        <a:latin typeface="Calibri"/>
                        <a:cs typeface="Calibri"/>
                      </a:endParaRPr>
                    </a:p>
                  </a:txBody>
                  <a:tcPr marL="0" marR="0" marT="0" marB="0"/>
                </a:tc>
                <a:extLst>
                  <a:ext uri="{0D108BD9-81ED-4DB2-BD59-A6C34878D82A}">
                    <a16:rowId xmlns:a16="http://schemas.microsoft.com/office/drawing/2014/main" val="10006"/>
                  </a:ext>
                </a:extLst>
              </a:tr>
              <a:tr h="370839">
                <a:tc>
                  <a:txBody>
                    <a:bodyPr/>
                    <a:lstStyle/>
                    <a:p>
                      <a:pPr marL="85090">
                        <a:lnSpc>
                          <a:spcPct val="100000"/>
                        </a:lnSpc>
                        <a:spcBef>
                          <a:spcPts val="195"/>
                        </a:spcBef>
                      </a:pPr>
                      <a:r>
                        <a:rPr sz="1800" spc="-20" dirty="0"/>
                        <a:t>feld.validity.stepMismatch</a:t>
                      </a:r>
                      <a:endParaRPr sz="1800" dirty="0">
                        <a:latin typeface="Calibri"/>
                        <a:cs typeface="Calibri"/>
                      </a:endParaRPr>
                    </a:p>
                  </a:txBody>
                  <a:tcPr marL="0" marR="0" marT="0" marB="0"/>
                </a:tc>
                <a:tc>
                  <a:txBody>
                    <a:bodyPr/>
                    <a:lstStyle/>
                    <a:p>
                      <a:pPr marL="85725">
                        <a:lnSpc>
                          <a:spcPct val="100000"/>
                        </a:lnSpc>
                        <a:spcBef>
                          <a:spcPts val="125"/>
                        </a:spcBef>
                      </a:pPr>
                      <a:r>
                        <a:rPr sz="1800" spc="-10" dirty="0"/>
                        <a:t>Eingabeschritt</a:t>
                      </a:r>
                      <a:r>
                        <a:rPr sz="1800" spc="-40" dirty="0"/>
                        <a:t> </a:t>
                      </a:r>
                      <a:r>
                        <a:rPr sz="1800" spc="-10" dirty="0"/>
                        <a:t>falsch</a:t>
                      </a:r>
                      <a:endParaRPr sz="1800" dirty="0">
                        <a:latin typeface="Calibri"/>
                        <a:cs typeface="Calibri"/>
                      </a:endParaRPr>
                    </a:p>
                  </a:txBody>
                  <a:tcPr marL="0" marR="0" marT="0" marB="0"/>
                </a:tc>
                <a:extLst>
                  <a:ext uri="{0D108BD9-81ED-4DB2-BD59-A6C34878D82A}">
                    <a16:rowId xmlns:a16="http://schemas.microsoft.com/office/drawing/2014/main" val="10007"/>
                  </a:ext>
                </a:extLst>
              </a:tr>
              <a:tr h="370839">
                <a:tc>
                  <a:txBody>
                    <a:bodyPr/>
                    <a:lstStyle/>
                    <a:p>
                      <a:pPr marL="85090">
                        <a:lnSpc>
                          <a:spcPct val="100000"/>
                        </a:lnSpc>
                        <a:spcBef>
                          <a:spcPts val="195"/>
                        </a:spcBef>
                      </a:pPr>
                      <a:r>
                        <a:rPr sz="1800" spc="-20" dirty="0"/>
                        <a:t>feld.validity.customError</a:t>
                      </a:r>
                      <a:endParaRPr sz="1800" dirty="0">
                        <a:latin typeface="Calibri"/>
                        <a:cs typeface="Calibri"/>
                      </a:endParaRPr>
                    </a:p>
                  </a:txBody>
                  <a:tcPr marL="0" marR="0" marT="0" marB="0"/>
                </a:tc>
                <a:tc>
                  <a:txBody>
                    <a:bodyPr/>
                    <a:lstStyle/>
                    <a:p>
                      <a:pPr marL="85725">
                        <a:lnSpc>
                          <a:spcPct val="100000"/>
                        </a:lnSpc>
                        <a:spcBef>
                          <a:spcPts val="125"/>
                        </a:spcBef>
                      </a:pPr>
                      <a:r>
                        <a:rPr sz="1800" spc="-5" dirty="0"/>
                        <a:t>Eigener</a:t>
                      </a:r>
                      <a:r>
                        <a:rPr sz="1800" spc="-80" dirty="0"/>
                        <a:t> </a:t>
                      </a:r>
                      <a:r>
                        <a:rPr sz="1800" spc="-5" dirty="0"/>
                        <a:t>Fehler</a:t>
                      </a:r>
                      <a:endParaRPr sz="1800" dirty="0">
                        <a:latin typeface="Calibri"/>
                        <a:cs typeface="Calibri"/>
                      </a:endParaRPr>
                    </a:p>
                  </a:txBody>
                  <a:tcPr marL="0" marR="0" marT="0" marB="0"/>
                </a:tc>
                <a:extLst>
                  <a:ext uri="{0D108BD9-81ED-4DB2-BD59-A6C34878D82A}">
                    <a16:rowId xmlns:a16="http://schemas.microsoft.com/office/drawing/2014/main" val="10008"/>
                  </a:ext>
                </a:extLst>
              </a:tr>
            </a:tbl>
          </a:graphicData>
        </a:graphic>
      </p:graphicFrame>
      <p:sp>
        <p:nvSpPr>
          <p:cNvPr id="4" name="Fußzeilenplatzhalter 3">
            <a:extLst>
              <a:ext uri="{FF2B5EF4-FFF2-40B4-BE49-F238E27FC236}">
                <a16:creationId xmlns:a16="http://schemas.microsoft.com/office/drawing/2014/main" id="{8C7319E6-F724-4459-A7D2-77D5FB9E144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1024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5" dirty="0"/>
              <a:t>Manuelle</a:t>
            </a:r>
            <a:r>
              <a:rPr spc="-70" dirty="0"/>
              <a:t> </a:t>
            </a:r>
            <a:r>
              <a:rPr spc="-20" dirty="0"/>
              <a:t>Validierung</a:t>
            </a:r>
          </a:p>
        </p:txBody>
      </p:sp>
      <p:sp>
        <p:nvSpPr>
          <p:cNvPr id="5" name="Inhaltsplatzhalter 4"/>
          <p:cNvSpPr>
            <a:spLocks noGrp="1"/>
          </p:cNvSpPr>
          <p:nvPr>
            <p:ph idx="1"/>
          </p:nvPr>
        </p:nvSpPr>
        <p:spPr>
          <a:xfrm>
            <a:off x="838200" y="1825625"/>
            <a:ext cx="4907973" cy="3452957"/>
          </a:xfrm>
        </p:spPr>
        <p:txBody>
          <a:bodyPr>
            <a:normAutofit fontScale="55000" lnSpcReduction="20000"/>
          </a:bodyPr>
          <a:lstStyle/>
          <a:p>
            <a:pPr marL="355600" indent="-342900">
              <a:buFont typeface="Wingdings"/>
              <a:buChar char=""/>
              <a:tabLst>
                <a:tab pos="355600" algn="l"/>
                <a:tab pos="356235" algn="l"/>
              </a:tabLst>
            </a:pPr>
            <a:r>
              <a:rPr lang="de-DE" sz="3600" spc="-5" dirty="0">
                <a:cs typeface="Calibri"/>
              </a:rPr>
              <a:t>Beispiel</a:t>
            </a:r>
            <a:r>
              <a:rPr lang="de-DE" sz="3600" dirty="0">
                <a:latin typeface="Times New Roman"/>
                <a:cs typeface="Times New Roman"/>
              </a:rPr>
              <a:t>: </a:t>
            </a:r>
            <a:r>
              <a:rPr lang="de-DE" sz="3600" spc="-15" dirty="0">
                <a:cs typeface="Calibri"/>
              </a:rPr>
              <a:t>Statt:</a:t>
            </a:r>
            <a:endParaRPr lang="de-DE" sz="3600" dirty="0">
              <a:cs typeface="Calibri"/>
            </a:endParaRPr>
          </a:p>
          <a:p>
            <a:pPr marL="0" indent="0">
              <a:buNone/>
            </a:pPr>
            <a:r>
              <a:rPr lang="de-DE" sz="3300" strike="sngStrike" dirty="0">
                <a:solidFill>
                  <a:srgbClr val="0000FF"/>
                </a:solidFill>
                <a:latin typeface="Consolas" panose="020B0609020204030204" pitchFamily="49" charset="0"/>
                <a:cs typeface="Courier New" panose="02070309020205020404" pitchFamily="49" charset="0"/>
              </a:rPr>
              <a:t>function</a:t>
            </a:r>
            <a:r>
              <a:rPr lang="de-DE" sz="3300" strike="sngStrike" dirty="0">
                <a:solidFill>
                  <a:srgbClr val="000000"/>
                </a:solidFill>
                <a:latin typeface="Consolas" panose="020B0609020204030204" pitchFamily="49" charset="0"/>
                <a:cs typeface="Courier New" panose="02070309020205020404" pitchFamily="49" charset="0"/>
              </a:rPr>
              <a:t> validate() {</a:t>
            </a:r>
          </a:p>
          <a:p>
            <a:pPr marL="0" indent="0">
              <a:buNone/>
            </a:pPr>
            <a:r>
              <a:rPr lang="de-DE" sz="3300" strike="sngStrike" dirty="0">
                <a:solidFill>
                  <a:srgbClr val="000000"/>
                </a:solidFill>
                <a:latin typeface="Consolas" panose="020B0609020204030204" pitchFamily="49" charset="0"/>
                <a:cs typeface="Courier New" panose="02070309020205020404" pitchFamily="49" charset="0"/>
              </a:rPr>
              <a:t>    </a:t>
            </a:r>
            <a:r>
              <a:rPr lang="de-DE" sz="3300" strike="sngStrike" dirty="0">
                <a:solidFill>
                  <a:srgbClr val="0000FF"/>
                </a:solidFill>
                <a:latin typeface="Consolas" panose="020B0609020204030204" pitchFamily="49" charset="0"/>
                <a:cs typeface="Courier New" panose="02070309020205020404" pitchFamily="49" charset="0"/>
              </a:rPr>
              <a:t>var</a:t>
            </a:r>
            <a:r>
              <a:rPr lang="de-DE" sz="3300" strike="sngStrike" dirty="0">
                <a:solidFill>
                  <a:srgbClr val="000000"/>
                </a:solidFill>
                <a:latin typeface="Consolas" panose="020B0609020204030204" pitchFamily="49" charset="0"/>
                <a:cs typeface="Courier New" panose="02070309020205020404" pitchFamily="49" charset="0"/>
              </a:rPr>
              <a:t> element = document.getElementById(</a:t>
            </a:r>
            <a:r>
              <a:rPr lang="de-DE" sz="3300" strike="sngStrike" dirty="0">
                <a:solidFill>
                  <a:srgbClr val="A31515"/>
                </a:solidFill>
                <a:latin typeface="Consolas" panose="020B0609020204030204" pitchFamily="49" charset="0"/>
                <a:cs typeface="Courier New" panose="02070309020205020404" pitchFamily="49" charset="0"/>
              </a:rPr>
              <a:t>'testfeld'</a:t>
            </a:r>
            <a:r>
              <a:rPr lang="de-DE" sz="3300" strike="sngStrike" dirty="0">
                <a:solidFill>
                  <a:srgbClr val="000000"/>
                </a:solidFill>
                <a:latin typeface="Consolas" panose="020B0609020204030204" pitchFamily="49" charset="0"/>
                <a:cs typeface="Courier New" panose="02070309020205020404" pitchFamily="49" charset="0"/>
              </a:rPr>
              <a:t>); </a:t>
            </a:r>
            <a:br>
              <a:rPr lang="de-DE" sz="3300" strike="sngStrike" dirty="0">
                <a:solidFill>
                  <a:srgbClr val="000000"/>
                </a:solidFill>
                <a:latin typeface="Consolas" panose="020B0609020204030204" pitchFamily="49" charset="0"/>
                <a:cs typeface="Courier New" panose="02070309020205020404" pitchFamily="49" charset="0"/>
              </a:rPr>
            </a:br>
            <a:r>
              <a:rPr lang="de-DE" sz="3300" strike="sngStrike" dirty="0">
                <a:solidFill>
                  <a:srgbClr val="000000"/>
                </a:solidFill>
                <a:latin typeface="Consolas" panose="020B0609020204030204" pitchFamily="49" charset="0"/>
                <a:cs typeface="Courier New" panose="02070309020205020404" pitchFamily="49" charset="0"/>
              </a:rPr>
              <a:t>    </a:t>
            </a:r>
            <a:r>
              <a:rPr lang="de-DE" sz="3300" strike="sngStrike" dirty="0">
                <a:solidFill>
                  <a:srgbClr val="0000FF"/>
                </a:solidFill>
                <a:latin typeface="Consolas" panose="020B0609020204030204" pitchFamily="49" charset="0"/>
                <a:cs typeface="Courier New" panose="02070309020205020404" pitchFamily="49" charset="0"/>
              </a:rPr>
              <a:t>return</a:t>
            </a:r>
            <a:r>
              <a:rPr lang="de-DE" sz="3300" strike="sngStrike" dirty="0">
                <a:solidFill>
                  <a:srgbClr val="000000"/>
                </a:solidFill>
                <a:latin typeface="Consolas" panose="020B0609020204030204" pitchFamily="49" charset="0"/>
                <a:cs typeface="Courier New" panose="02070309020205020404" pitchFamily="49" charset="0"/>
              </a:rPr>
              <a:t> element.validity.valid;</a:t>
            </a:r>
          </a:p>
          <a:p>
            <a:pPr marL="0" indent="0">
              <a:buNone/>
            </a:pPr>
            <a:r>
              <a:rPr lang="de-DE" sz="3300" strike="sngStrike" dirty="0">
                <a:solidFill>
                  <a:srgbClr val="000000"/>
                </a:solidFill>
                <a:latin typeface="Consolas" panose="020B0609020204030204" pitchFamily="49" charset="0"/>
                <a:cs typeface="Courier New" panose="02070309020205020404" pitchFamily="49" charset="0"/>
              </a:rPr>
              <a:t>}</a:t>
            </a:r>
            <a:br>
              <a:rPr lang="de-DE" sz="3300" strike="sngStrike" dirty="0">
                <a:solidFill>
                  <a:srgbClr val="000000"/>
                </a:solidFill>
                <a:latin typeface="Consolas" panose="020B0609020204030204" pitchFamily="49" charset="0"/>
                <a:cs typeface="Courier New" panose="02070309020205020404" pitchFamily="49" charset="0"/>
              </a:rPr>
            </a:br>
            <a:endParaRPr lang="de-DE" sz="3300" strike="sngStrike" dirty="0">
              <a:latin typeface="Consolas" panose="020B0609020204030204" pitchFamily="49" charset="0"/>
              <a:cs typeface="Courier New" panose="02070309020205020404" pitchFamily="49" charset="0"/>
            </a:endParaRPr>
          </a:p>
        </p:txBody>
      </p:sp>
      <p:sp>
        <p:nvSpPr>
          <p:cNvPr id="2" name="Textfeld 1">
            <a:extLst>
              <a:ext uri="{FF2B5EF4-FFF2-40B4-BE49-F238E27FC236}">
                <a16:creationId xmlns:a16="http://schemas.microsoft.com/office/drawing/2014/main" id="{0A73DAD0-9411-4FFF-9A09-7FD514AD23E0}"/>
              </a:ext>
            </a:extLst>
          </p:cNvPr>
          <p:cNvSpPr txBox="1"/>
          <p:nvPr/>
        </p:nvSpPr>
        <p:spPr>
          <a:xfrm>
            <a:off x="6442364" y="1901536"/>
            <a:ext cx="4800600" cy="2923877"/>
          </a:xfrm>
          <a:prstGeom prst="rect">
            <a:avLst/>
          </a:prstGeom>
          <a:noFill/>
        </p:spPr>
        <p:txBody>
          <a:bodyPr wrap="square" rtlCol="0">
            <a:spAutoFit/>
          </a:bodyPr>
          <a:lstStyle/>
          <a:p>
            <a:pPr marL="413385"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de-DE" sz="2000" b="0" i="0" u="none" strike="noStrike" kern="1200" cap="none" spc="-5" normalizeH="0" baseline="0" noProof="0" dirty="0">
                <a:ln>
                  <a:noFill/>
                </a:ln>
                <a:solidFill>
                  <a:prstClr val="black"/>
                </a:solidFill>
                <a:effectLst/>
                <a:uLnTx/>
                <a:uFillTx/>
                <a:latin typeface="Calibri" panose="020F0502020204030204"/>
                <a:ea typeface="+mn-ea"/>
                <a:cs typeface="Calibri"/>
              </a:rPr>
              <a:t>So:</a:t>
            </a:r>
          </a:p>
          <a:p>
            <a:pPr marL="413385"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de-DE" sz="20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function</a:t>
            </a:r>
            <a:r>
              <a:rPr kumimoji="0" lang="de-DE"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validate()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var</a:t>
            </a:r>
            <a:r>
              <a:rPr kumimoji="0" lang="de-DE"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element = document.getElementById(</a:t>
            </a:r>
            <a:r>
              <a:rPr kumimoji="0" lang="de-DE"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'testfeld'</a:t>
            </a:r>
            <a:r>
              <a:rPr kumimoji="0" lang="de-DE"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return</a:t>
            </a:r>
            <a:r>
              <a:rPr kumimoji="0" lang="de-DE"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(element.validity.valueMissing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element.validity.typeMismatch) ? </a:t>
            </a:r>
            <a:r>
              <a:rPr kumimoji="0" lang="de-DE"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false</a:t>
            </a:r>
            <a:r>
              <a:rPr kumimoji="0" lang="de-DE"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de-DE"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true</a:t>
            </a:r>
            <a:endParaRPr kumimoji="0" lang="de-DE"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de-DE" sz="18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6" name="Fußzeilenplatzhalter 5">
            <a:extLst>
              <a:ext uri="{FF2B5EF4-FFF2-40B4-BE49-F238E27FC236}">
                <a16:creationId xmlns:a16="http://schemas.microsoft.com/office/drawing/2014/main" id="{B4CA22D7-2361-4B01-9866-02B1DC25657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7800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C7029-DE49-4972-B3AA-399AB04A57F8}"/>
              </a:ext>
            </a:extLst>
          </p:cNvPr>
          <p:cNvSpPr>
            <a:spLocks noGrp="1"/>
          </p:cNvSpPr>
          <p:nvPr>
            <p:ph type="title"/>
          </p:nvPr>
        </p:nvSpPr>
        <p:spPr/>
        <p:txBody>
          <a:bodyPr/>
          <a:lstStyle/>
          <a:p>
            <a:r>
              <a:rPr lang="de-DE" dirty="0"/>
              <a:t>HTML Forms Übung</a:t>
            </a:r>
          </a:p>
        </p:txBody>
      </p:sp>
      <p:sp>
        <p:nvSpPr>
          <p:cNvPr id="3" name="Inhaltsplatzhalter 2">
            <a:extLst>
              <a:ext uri="{FF2B5EF4-FFF2-40B4-BE49-F238E27FC236}">
                <a16:creationId xmlns:a16="http://schemas.microsoft.com/office/drawing/2014/main" id="{0A6C8397-5E3F-43EA-8F5F-BB02E0E0EBB3}"/>
              </a:ext>
            </a:extLst>
          </p:cNvPr>
          <p:cNvSpPr>
            <a:spLocks noGrp="1"/>
          </p:cNvSpPr>
          <p:nvPr>
            <p:ph idx="1"/>
          </p:nvPr>
        </p:nvSpPr>
        <p:spPr/>
        <p:txBody>
          <a:bodyPr>
            <a:normAutofit fontScale="92500" lnSpcReduction="20000"/>
          </a:bodyPr>
          <a:lstStyle/>
          <a:p>
            <a:r>
              <a:rPr lang="de-DE" dirty="0"/>
              <a:t>Vorlage Forms</a:t>
            </a:r>
          </a:p>
          <a:p>
            <a:r>
              <a:rPr lang="de-DE" dirty="0"/>
              <a:t>Vorlage </a:t>
            </a:r>
            <a:r>
              <a:rPr lang="de-DE" dirty="0" err="1"/>
              <a:t>Inline_Block_Inline</a:t>
            </a:r>
            <a:r>
              <a:rPr lang="de-DE" dirty="0"/>
              <a:t>-Block</a:t>
            </a:r>
          </a:p>
          <a:p>
            <a:r>
              <a:rPr lang="de-DE" dirty="0"/>
              <a:t>Vorlage </a:t>
            </a:r>
            <a:r>
              <a:rPr lang="de-DE" dirty="0" err="1"/>
              <a:t>Textarea_und_Datalist</a:t>
            </a:r>
            <a:endParaRPr lang="de-DE" dirty="0"/>
          </a:p>
          <a:p>
            <a:r>
              <a:rPr lang="de-DE" dirty="0"/>
              <a:t>Vorlage Resize</a:t>
            </a:r>
          </a:p>
          <a:p>
            <a:r>
              <a:rPr lang="de-DE" dirty="0"/>
              <a:t>Ü1. Formularelemente</a:t>
            </a:r>
          </a:p>
          <a:p>
            <a:endParaRPr lang="de-DE" dirty="0"/>
          </a:p>
          <a:p>
            <a:pPr marL="0" lvl="0" indent="0">
              <a:lnSpc>
                <a:spcPct val="100000"/>
              </a:lnSpc>
              <a:spcBef>
                <a:spcPts val="0"/>
              </a:spcBef>
              <a:buNone/>
              <a:defRPr/>
            </a:pPr>
            <a:r>
              <a:rPr lang="de-DE" dirty="0"/>
              <a:t>	</a:t>
            </a:r>
          </a:p>
          <a:p>
            <a:endParaRPr lang="de-DE" dirty="0"/>
          </a:p>
        </p:txBody>
      </p:sp>
      <p:sp>
        <p:nvSpPr>
          <p:cNvPr id="4" name="Fußzeilenplatzhalter 3">
            <a:extLst>
              <a:ext uri="{FF2B5EF4-FFF2-40B4-BE49-F238E27FC236}">
                <a16:creationId xmlns:a16="http://schemas.microsoft.com/office/drawing/2014/main" id="{1B76C0C3-B566-4E25-9FEF-DBEEB11AAD1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9409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F7B4FF-A1EF-4278-B6DF-518CF6207CE3}"/>
              </a:ext>
            </a:extLst>
          </p:cNvPr>
          <p:cNvSpPr>
            <a:spLocks noGrp="1"/>
          </p:cNvSpPr>
          <p:nvPr>
            <p:ph type="title"/>
          </p:nvPr>
        </p:nvSpPr>
        <p:spPr/>
        <p:txBody>
          <a:bodyPr/>
          <a:lstStyle/>
          <a:p>
            <a:r>
              <a:rPr lang="de-DE" dirty="0" err="1"/>
              <a:t>text</a:t>
            </a:r>
            <a:r>
              <a:rPr lang="de-DE" dirty="0"/>
              <a:t> </a:t>
            </a:r>
            <a:r>
              <a:rPr lang="de-DE" dirty="0" err="1"/>
              <a:t>elements</a:t>
            </a:r>
            <a:r>
              <a:rPr lang="de-DE" dirty="0"/>
              <a:t> Praxis</a:t>
            </a:r>
          </a:p>
        </p:txBody>
      </p:sp>
      <p:sp>
        <p:nvSpPr>
          <p:cNvPr id="3" name="Inhaltsplatzhalter 2">
            <a:extLst>
              <a:ext uri="{FF2B5EF4-FFF2-40B4-BE49-F238E27FC236}">
                <a16:creationId xmlns:a16="http://schemas.microsoft.com/office/drawing/2014/main" id="{990CF8E1-8D1C-42BB-9673-85E546A92FDA}"/>
              </a:ext>
            </a:extLst>
          </p:cNvPr>
          <p:cNvSpPr>
            <a:spLocks noGrp="1"/>
          </p:cNvSpPr>
          <p:nvPr>
            <p:ph idx="1"/>
          </p:nvPr>
        </p:nvSpPr>
        <p:spPr/>
        <p:txBody>
          <a:bodyPr/>
          <a:lstStyle/>
          <a:p>
            <a:r>
              <a:rPr lang="de-DE" dirty="0"/>
              <a:t>Vorlage </a:t>
            </a:r>
            <a:r>
              <a:rPr lang="de-DE" dirty="0" err="1"/>
              <a:t>Progress_und_Meter_Tags</a:t>
            </a:r>
            <a:endParaRPr lang="de-DE" dirty="0"/>
          </a:p>
          <a:p>
            <a:endParaRPr lang="de-DE" dirty="0"/>
          </a:p>
          <a:p>
            <a:endParaRPr lang="de-DE" dirty="0"/>
          </a:p>
        </p:txBody>
      </p:sp>
      <p:sp>
        <p:nvSpPr>
          <p:cNvPr id="4" name="Fußzeilenplatzhalter 3">
            <a:extLst>
              <a:ext uri="{FF2B5EF4-FFF2-40B4-BE49-F238E27FC236}">
                <a16:creationId xmlns:a16="http://schemas.microsoft.com/office/drawing/2014/main" id="{99220B34-423F-4E7B-B3DB-378885BB90D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21426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E8363-A498-4E47-8458-BB03580B94FF}"/>
              </a:ext>
            </a:extLst>
          </p:cNvPr>
          <p:cNvSpPr>
            <a:spLocks noGrp="1"/>
          </p:cNvSpPr>
          <p:nvPr>
            <p:ph type="title"/>
          </p:nvPr>
        </p:nvSpPr>
        <p:spPr/>
        <p:txBody>
          <a:bodyPr/>
          <a:lstStyle/>
          <a:p>
            <a:r>
              <a:rPr lang="de-DE" dirty="0"/>
              <a:t>&lt;SVG&gt;</a:t>
            </a:r>
          </a:p>
        </p:txBody>
      </p:sp>
      <p:sp>
        <p:nvSpPr>
          <p:cNvPr id="3" name="Textplatzhalter 2">
            <a:extLst>
              <a:ext uri="{FF2B5EF4-FFF2-40B4-BE49-F238E27FC236}">
                <a16:creationId xmlns:a16="http://schemas.microsoft.com/office/drawing/2014/main" id="{53168BC6-5ABA-4592-A181-DBB8657D41A0}"/>
              </a:ext>
            </a:extLst>
          </p:cNvPr>
          <p:cNvSpPr>
            <a:spLocks noGrp="1"/>
          </p:cNvSpPr>
          <p:nvPr>
            <p:ph type="body" idx="1"/>
          </p:nvPr>
        </p:nvSpPr>
        <p:spPr/>
        <p:txBody>
          <a:bodyPr/>
          <a:lstStyle/>
          <a:p>
            <a:r>
              <a:rPr lang="de-DE" dirty="0" err="1"/>
              <a:t>Scalable</a:t>
            </a:r>
            <a:r>
              <a:rPr lang="de-DE" dirty="0"/>
              <a:t> </a:t>
            </a:r>
            <a:r>
              <a:rPr lang="de-DE" dirty="0" err="1"/>
              <a:t>vector</a:t>
            </a:r>
            <a:r>
              <a:rPr lang="de-DE" dirty="0"/>
              <a:t> </a:t>
            </a:r>
            <a:r>
              <a:rPr lang="de-DE" dirty="0" err="1"/>
              <a:t>ghraphics</a:t>
            </a:r>
            <a:endParaRPr lang="de-DE" dirty="0"/>
          </a:p>
        </p:txBody>
      </p:sp>
      <p:sp>
        <p:nvSpPr>
          <p:cNvPr id="5" name="Fußzeilenplatzhalter 4">
            <a:extLst>
              <a:ext uri="{FF2B5EF4-FFF2-40B4-BE49-F238E27FC236}">
                <a16:creationId xmlns:a16="http://schemas.microsoft.com/office/drawing/2014/main" id="{D1947049-37C5-4295-B9EA-2BA68F8C178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0464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987AE6-4B60-4C81-A492-A8A0168EEE07}"/>
              </a:ext>
            </a:extLst>
          </p:cNvPr>
          <p:cNvSpPr>
            <a:spLocks noGrp="1"/>
          </p:cNvSpPr>
          <p:nvPr>
            <p:ph type="title"/>
          </p:nvPr>
        </p:nvSpPr>
        <p:spPr/>
        <p:txBody>
          <a:bodyPr/>
          <a:lstStyle/>
          <a:p>
            <a:r>
              <a:rPr lang="de-DE" dirty="0"/>
              <a:t>SVG-Grafiken</a:t>
            </a:r>
          </a:p>
        </p:txBody>
      </p:sp>
      <p:sp>
        <p:nvSpPr>
          <p:cNvPr id="3" name="Inhaltsplatzhalter 2">
            <a:extLst>
              <a:ext uri="{FF2B5EF4-FFF2-40B4-BE49-F238E27FC236}">
                <a16:creationId xmlns:a16="http://schemas.microsoft.com/office/drawing/2014/main" id="{8A52FFC0-527B-44ED-BC65-78095D7E895C}"/>
              </a:ext>
            </a:extLst>
          </p:cNvPr>
          <p:cNvSpPr>
            <a:spLocks noGrp="1"/>
          </p:cNvSpPr>
          <p:nvPr>
            <p:ph idx="1"/>
          </p:nvPr>
        </p:nvSpPr>
        <p:spPr/>
        <p:txBody>
          <a:bodyPr tIns="288000">
            <a:normAutofit/>
          </a:bodyPr>
          <a:lstStyle/>
          <a:p>
            <a:pPr>
              <a:lnSpc>
                <a:spcPct val="150000"/>
              </a:lnSpc>
            </a:pPr>
            <a:r>
              <a:rPr lang="de-DE" dirty="0"/>
              <a:t>Steht für: </a:t>
            </a:r>
            <a:r>
              <a:rPr lang="de-DE" i="1" dirty="0"/>
              <a:t>Scalable Vector Graphics</a:t>
            </a:r>
          </a:p>
          <a:p>
            <a:pPr>
              <a:lnSpc>
                <a:spcPct val="150000"/>
              </a:lnSpc>
            </a:pPr>
            <a:r>
              <a:rPr lang="de-DE" dirty="0"/>
              <a:t>Vektor-basierende Web-Grafik im XML-Format</a:t>
            </a:r>
          </a:p>
          <a:p>
            <a:pPr>
              <a:lnSpc>
                <a:spcPct val="150000"/>
              </a:lnSpc>
            </a:pPr>
            <a:r>
              <a:rPr lang="de-DE" dirty="0"/>
              <a:t>Verliert beim Zoomen nicht an Qualität</a:t>
            </a:r>
          </a:p>
          <a:p>
            <a:pPr>
              <a:lnSpc>
                <a:spcPct val="150000"/>
              </a:lnSpc>
            </a:pPr>
            <a:r>
              <a:rPr lang="de-DE" dirty="0"/>
              <a:t>Alle SVG-Attribute können animiert werden</a:t>
            </a:r>
          </a:p>
          <a:p>
            <a:pPr>
              <a:lnSpc>
                <a:spcPct val="150000"/>
              </a:lnSpc>
            </a:pPr>
            <a:r>
              <a:rPr lang="de-DE" dirty="0"/>
              <a:t>Verwendung z.B. für Baupläne </a:t>
            </a:r>
            <a:r>
              <a:rPr lang="de-DE" sz="1600" dirty="0"/>
              <a:t>(und überall, wo eine exakte </a:t>
            </a:r>
            <a:r>
              <a:rPr lang="de-DE" sz="1600" i="1" dirty="0"/>
              <a:t>Ratio</a:t>
            </a:r>
            <a:r>
              <a:rPr lang="de-DE" sz="1600" dirty="0"/>
              <a:t> eingehalten werden muss)</a:t>
            </a:r>
          </a:p>
          <a:p>
            <a:pPr>
              <a:lnSpc>
                <a:spcPct val="150000"/>
              </a:lnSpc>
            </a:pPr>
            <a:endParaRPr lang="de-DE" dirty="0"/>
          </a:p>
          <a:p>
            <a:pPr>
              <a:lnSpc>
                <a:spcPct val="150000"/>
              </a:lnSpc>
            </a:pPr>
            <a:endParaRPr lang="de-DE" dirty="0"/>
          </a:p>
          <a:p>
            <a:pPr>
              <a:lnSpc>
                <a:spcPct val="150000"/>
              </a:lnSpc>
            </a:pPr>
            <a:endParaRPr lang="de-DE" dirty="0"/>
          </a:p>
          <a:p>
            <a:pPr>
              <a:lnSpc>
                <a:spcPct val="150000"/>
              </a:lnSpc>
            </a:pPr>
            <a:endParaRPr lang="de-DE" dirty="0"/>
          </a:p>
          <a:p>
            <a:pPr>
              <a:lnSpc>
                <a:spcPct val="150000"/>
              </a:lnSpc>
            </a:pPr>
            <a:endParaRPr lang="de-DE" dirty="0"/>
          </a:p>
        </p:txBody>
      </p:sp>
      <p:pic>
        <p:nvPicPr>
          <p:cNvPr id="7" name="Grafik 6" descr="Gummiente">
            <a:extLst>
              <a:ext uri="{FF2B5EF4-FFF2-40B4-BE49-F238E27FC236}">
                <a16:creationId xmlns:a16="http://schemas.microsoft.com/office/drawing/2014/main" id="{4EB916AD-5789-4DF9-BEE2-03E5897781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8832" y="928275"/>
            <a:ext cx="1191768" cy="1191768"/>
          </a:xfrm>
          <a:prstGeom prst="rect">
            <a:avLst/>
          </a:prstGeom>
        </p:spPr>
      </p:pic>
      <p:pic>
        <p:nvPicPr>
          <p:cNvPr id="10" name="Grafik 9" descr="Pfeil: Leichte Kurve">
            <a:extLst>
              <a:ext uri="{FF2B5EF4-FFF2-40B4-BE49-F238E27FC236}">
                <a16:creationId xmlns:a16="http://schemas.microsoft.com/office/drawing/2014/main" id="{0B93419B-995B-43D3-8A2E-F63EDB5C13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382993">
            <a:off x="7946843" y="1745942"/>
            <a:ext cx="1690351" cy="1690351"/>
          </a:xfrm>
          <a:prstGeom prst="rect">
            <a:avLst/>
          </a:prstGeom>
          <a:effectLst/>
        </p:spPr>
      </p:pic>
      <p:sp>
        <p:nvSpPr>
          <p:cNvPr id="5" name="Freihandform: Form 4">
            <a:extLst>
              <a:ext uri="{FF2B5EF4-FFF2-40B4-BE49-F238E27FC236}">
                <a16:creationId xmlns:a16="http://schemas.microsoft.com/office/drawing/2014/main" id="{ACDC5A6D-BEA4-4518-9EDF-9AB566331D1B}"/>
              </a:ext>
            </a:extLst>
          </p:cNvPr>
          <p:cNvSpPr/>
          <p:nvPr/>
        </p:nvSpPr>
        <p:spPr>
          <a:xfrm>
            <a:off x="8302239" y="1991378"/>
            <a:ext cx="3661601" cy="2895219"/>
          </a:xfrm>
          <a:custGeom>
            <a:avLst/>
            <a:gdLst>
              <a:gd name="connsiteX0" fmla="*/ 3204276 w 3661600"/>
              <a:gd name="connsiteY0" fmla="*/ 998491 h 2895219"/>
              <a:gd name="connsiteX1" fmla="*/ 3208534 w 3661600"/>
              <a:gd name="connsiteY1" fmla="*/ 909080 h 2895219"/>
              <a:gd name="connsiteX2" fmla="*/ 2442152 w 3661600"/>
              <a:gd name="connsiteY2" fmla="*/ 142699 h 2895219"/>
              <a:gd name="connsiteX3" fmla="*/ 1675770 w 3661600"/>
              <a:gd name="connsiteY3" fmla="*/ 909080 h 2895219"/>
              <a:gd name="connsiteX4" fmla="*/ 1858850 w 3661600"/>
              <a:gd name="connsiteY4" fmla="*/ 1402970 h 2895219"/>
              <a:gd name="connsiteX5" fmla="*/ 364407 w 3661600"/>
              <a:gd name="connsiteY5" fmla="*/ 1249694 h 2895219"/>
              <a:gd name="connsiteX6" fmla="*/ 236676 w 3661600"/>
              <a:gd name="connsiteY6" fmla="*/ 1300786 h 2895219"/>
              <a:gd name="connsiteX7" fmla="*/ 309057 w 3661600"/>
              <a:gd name="connsiteY7" fmla="*/ 2335401 h 2895219"/>
              <a:gd name="connsiteX8" fmla="*/ 1782212 w 3661600"/>
              <a:gd name="connsiteY8" fmla="*/ 2782457 h 2895219"/>
              <a:gd name="connsiteX9" fmla="*/ 3033969 w 3661600"/>
              <a:gd name="connsiteY9" fmla="*/ 2245990 h 2895219"/>
              <a:gd name="connsiteX10" fmla="*/ 2787024 w 3661600"/>
              <a:gd name="connsiteY10" fmla="*/ 1594566 h 2895219"/>
              <a:gd name="connsiteX11" fmla="*/ 3038227 w 3661600"/>
              <a:gd name="connsiteY11" fmla="*/ 1373167 h 2895219"/>
              <a:gd name="connsiteX12" fmla="*/ 3463994 w 3661600"/>
              <a:gd name="connsiteY12" fmla="*/ 1168798 h 2895219"/>
              <a:gd name="connsiteX13" fmla="*/ 3549148 w 3661600"/>
              <a:gd name="connsiteY13" fmla="*/ 1041068 h 2895219"/>
              <a:gd name="connsiteX14" fmla="*/ 3204276 w 3661600"/>
              <a:gd name="connsiteY14" fmla="*/ 998491 h 2895219"/>
              <a:gd name="connsiteX15" fmla="*/ 2821085 w 3661600"/>
              <a:gd name="connsiteY15" fmla="*/ 909080 h 2895219"/>
              <a:gd name="connsiteX16" fmla="*/ 2693355 w 3661600"/>
              <a:gd name="connsiteY16" fmla="*/ 781350 h 2895219"/>
              <a:gd name="connsiteX17" fmla="*/ 2821085 w 3661600"/>
              <a:gd name="connsiteY17" fmla="*/ 653620 h 2895219"/>
              <a:gd name="connsiteX18" fmla="*/ 2948815 w 3661600"/>
              <a:gd name="connsiteY18" fmla="*/ 781350 h 2895219"/>
              <a:gd name="connsiteX19" fmla="*/ 2821085 w 3661600"/>
              <a:gd name="connsiteY19" fmla="*/ 909080 h 289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61600" h="2895219">
                <a:moveTo>
                  <a:pt x="3204276" y="998491"/>
                </a:moveTo>
                <a:cubicBezTo>
                  <a:pt x="3208534" y="968688"/>
                  <a:pt x="3208534" y="938884"/>
                  <a:pt x="3208534" y="909080"/>
                </a:cubicBezTo>
                <a:cubicBezTo>
                  <a:pt x="3208534" y="487570"/>
                  <a:pt x="2863662" y="142699"/>
                  <a:pt x="2442152" y="142699"/>
                </a:cubicBezTo>
                <a:cubicBezTo>
                  <a:pt x="2020642" y="142699"/>
                  <a:pt x="1675770" y="487570"/>
                  <a:pt x="1675770" y="909080"/>
                </a:cubicBezTo>
                <a:cubicBezTo>
                  <a:pt x="1675770" y="1096418"/>
                  <a:pt x="1743893" y="1270983"/>
                  <a:pt x="1858850" y="1402970"/>
                </a:cubicBezTo>
                <a:cubicBezTo>
                  <a:pt x="1462887" y="1454063"/>
                  <a:pt x="1147819" y="1747842"/>
                  <a:pt x="364407" y="1249694"/>
                </a:cubicBezTo>
                <a:cubicBezTo>
                  <a:pt x="317572" y="1219890"/>
                  <a:pt x="249449" y="1245437"/>
                  <a:pt x="236676" y="1300786"/>
                </a:cubicBezTo>
                <a:cubicBezTo>
                  <a:pt x="108946" y="1756358"/>
                  <a:pt x="91915" y="2016076"/>
                  <a:pt x="309057" y="2335401"/>
                </a:cubicBezTo>
                <a:cubicBezTo>
                  <a:pt x="615609" y="2778200"/>
                  <a:pt x="943450" y="2782457"/>
                  <a:pt x="1782212" y="2782457"/>
                </a:cubicBezTo>
                <a:cubicBezTo>
                  <a:pt x="2620974" y="2782457"/>
                  <a:pt x="3033969" y="2790972"/>
                  <a:pt x="3033969" y="2245990"/>
                </a:cubicBezTo>
                <a:cubicBezTo>
                  <a:pt x="3033969" y="1960726"/>
                  <a:pt x="2970104" y="1739327"/>
                  <a:pt x="2787024" y="1594566"/>
                </a:cubicBezTo>
                <a:cubicBezTo>
                  <a:pt x="2889208" y="1543474"/>
                  <a:pt x="2995650" y="1441290"/>
                  <a:pt x="3038227" y="1373167"/>
                </a:cubicBezTo>
                <a:cubicBezTo>
                  <a:pt x="3238337" y="1351878"/>
                  <a:pt x="3383098" y="1258210"/>
                  <a:pt x="3463994" y="1168798"/>
                </a:cubicBezTo>
                <a:cubicBezTo>
                  <a:pt x="3506571" y="1126222"/>
                  <a:pt x="3532117" y="1075130"/>
                  <a:pt x="3549148" y="1041068"/>
                </a:cubicBezTo>
                <a:lnTo>
                  <a:pt x="3204276" y="998491"/>
                </a:lnTo>
                <a:close/>
                <a:moveTo>
                  <a:pt x="2821085" y="909080"/>
                </a:moveTo>
                <a:cubicBezTo>
                  <a:pt x="2748704" y="909080"/>
                  <a:pt x="2693355" y="853730"/>
                  <a:pt x="2693355" y="781350"/>
                </a:cubicBezTo>
                <a:cubicBezTo>
                  <a:pt x="2693355" y="708969"/>
                  <a:pt x="2748704" y="653620"/>
                  <a:pt x="2821085" y="653620"/>
                </a:cubicBezTo>
                <a:cubicBezTo>
                  <a:pt x="2893466" y="653620"/>
                  <a:pt x="2948815" y="708969"/>
                  <a:pt x="2948815" y="781350"/>
                </a:cubicBezTo>
                <a:cubicBezTo>
                  <a:pt x="2948815" y="853730"/>
                  <a:pt x="2893466" y="909080"/>
                  <a:pt x="2821085" y="909080"/>
                </a:cubicBezTo>
                <a:close/>
              </a:path>
            </a:pathLst>
          </a:custGeom>
          <a:solidFill>
            <a:schemeClr val="accent1">
              <a:lumMod val="50000"/>
            </a:schemeClr>
          </a:solidFill>
          <a:ln w="42565" cap="flat">
            <a:solidFill>
              <a:srgbClr val="EE8033"/>
            </a:solidFill>
            <a:prstDash val="solid"/>
            <a:miter/>
          </a:ln>
        </p:spPr>
        <p:txBody>
          <a:bodyPr rtlCol="0" anchor="ctr"/>
          <a:lstStyle/>
          <a:p>
            <a:endParaRPr lang="de-DE"/>
          </a:p>
        </p:txBody>
      </p:sp>
      <p:sp>
        <p:nvSpPr>
          <p:cNvPr id="6" name="Fußzeilenplatzhalter 5">
            <a:extLst>
              <a:ext uri="{FF2B5EF4-FFF2-40B4-BE49-F238E27FC236}">
                <a16:creationId xmlns:a16="http://schemas.microsoft.com/office/drawing/2014/main" id="{F2BDF86D-26A1-4A08-B9BE-C23AD5429B38}"/>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7815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E089C5-0CB1-496C-80A7-54A9136CCA2A}"/>
              </a:ext>
            </a:extLst>
          </p:cNvPr>
          <p:cNvSpPr>
            <a:spLocks noGrp="1"/>
          </p:cNvSpPr>
          <p:nvPr>
            <p:ph type="title"/>
          </p:nvPr>
        </p:nvSpPr>
        <p:spPr/>
        <p:txBody>
          <a:bodyPr/>
          <a:lstStyle/>
          <a:p>
            <a:r>
              <a:rPr lang="de-DE" dirty="0"/>
              <a:t>SVG Formen (</a:t>
            </a:r>
            <a:r>
              <a:rPr lang="de-DE" i="1" dirty="0"/>
              <a:t>shapes</a:t>
            </a:r>
            <a:r>
              <a:rPr lang="de-DE" dirty="0"/>
              <a:t>)</a:t>
            </a:r>
          </a:p>
        </p:txBody>
      </p:sp>
      <p:graphicFrame>
        <p:nvGraphicFramePr>
          <p:cNvPr id="5" name="Tabelle 4">
            <a:extLst>
              <a:ext uri="{FF2B5EF4-FFF2-40B4-BE49-F238E27FC236}">
                <a16:creationId xmlns:a16="http://schemas.microsoft.com/office/drawing/2014/main" id="{FC745E1B-3999-47CC-8FD6-1E5C8F525E58}"/>
              </a:ext>
            </a:extLst>
          </p:cNvPr>
          <p:cNvGraphicFramePr>
            <a:graphicFrameLocks noGrp="1"/>
          </p:cNvGraphicFramePr>
          <p:nvPr>
            <p:extLst/>
          </p:nvPr>
        </p:nvGraphicFramePr>
        <p:xfrm>
          <a:off x="838200" y="2058754"/>
          <a:ext cx="10515600" cy="296164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3718650320"/>
                    </a:ext>
                  </a:extLst>
                </a:gridCol>
                <a:gridCol w="5257800">
                  <a:extLst>
                    <a:ext uri="{9D8B030D-6E8A-4147-A177-3AD203B41FA5}">
                      <a16:colId xmlns:a16="http://schemas.microsoft.com/office/drawing/2014/main" val="102471057"/>
                    </a:ext>
                  </a:extLst>
                </a:gridCol>
              </a:tblGrid>
              <a:tr h="0">
                <a:tc>
                  <a:txBody>
                    <a:bodyPr/>
                    <a:lstStyle/>
                    <a:p>
                      <a:pPr algn="ctr"/>
                      <a:r>
                        <a:rPr lang="de-DE" dirty="0"/>
                        <a:t>Form</a:t>
                      </a:r>
                    </a:p>
                  </a:txBody>
                  <a:tcPr anchor="ctr"/>
                </a:tc>
                <a:tc>
                  <a:txBody>
                    <a:bodyPr/>
                    <a:lstStyle/>
                    <a:p>
                      <a:pPr algn="ctr"/>
                      <a:r>
                        <a:rPr lang="de-DE" dirty="0"/>
                        <a:t>Beschreibung</a:t>
                      </a:r>
                    </a:p>
                  </a:txBody>
                  <a:tcPr anchor="ctr"/>
                </a:tc>
                <a:extLst>
                  <a:ext uri="{0D108BD9-81ED-4DB2-BD59-A6C34878D82A}">
                    <a16:rowId xmlns:a16="http://schemas.microsoft.com/office/drawing/2014/main" val="3010595111"/>
                  </a:ext>
                </a:extLst>
              </a:tr>
              <a:tr h="370840">
                <a:tc>
                  <a:txBody>
                    <a:bodyPr/>
                    <a:lstStyle/>
                    <a:p>
                      <a:pPr algn="ctr"/>
                      <a:r>
                        <a:rPr lang="de-DE" dirty="0"/>
                        <a:t>&lt;circle&gt;</a:t>
                      </a:r>
                    </a:p>
                  </a:txBody>
                  <a:tcPr anchor="ctr"/>
                </a:tc>
                <a:tc>
                  <a:txBody>
                    <a:bodyPr/>
                    <a:lstStyle/>
                    <a:p>
                      <a:pPr algn="ctr"/>
                      <a:r>
                        <a:rPr lang="de-DE" dirty="0"/>
                        <a:t>Kreis</a:t>
                      </a:r>
                    </a:p>
                  </a:txBody>
                  <a:tcPr anchor="ctr"/>
                </a:tc>
                <a:extLst>
                  <a:ext uri="{0D108BD9-81ED-4DB2-BD59-A6C34878D82A}">
                    <a16:rowId xmlns:a16="http://schemas.microsoft.com/office/drawing/2014/main" val="1527865180"/>
                  </a:ext>
                </a:extLst>
              </a:tr>
              <a:tr h="370840">
                <a:tc>
                  <a:txBody>
                    <a:bodyPr/>
                    <a:lstStyle/>
                    <a:p>
                      <a:pPr algn="ctr"/>
                      <a:r>
                        <a:rPr lang="de-DE" dirty="0"/>
                        <a:t>&lt;ellipse&gt;</a:t>
                      </a:r>
                    </a:p>
                  </a:txBody>
                  <a:tcPr anchor="ctr"/>
                </a:tc>
                <a:tc>
                  <a:txBody>
                    <a:bodyPr/>
                    <a:lstStyle/>
                    <a:p>
                      <a:pPr algn="ctr"/>
                      <a:r>
                        <a:rPr lang="de-DE" dirty="0"/>
                        <a:t>Ellipse</a:t>
                      </a:r>
                    </a:p>
                  </a:txBody>
                  <a:tcPr anchor="ctr"/>
                </a:tc>
                <a:extLst>
                  <a:ext uri="{0D108BD9-81ED-4DB2-BD59-A6C34878D82A}">
                    <a16:rowId xmlns:a16="http://schemas.microsoft.com/office/drawing/2014/main" val="2621474885"/>
                  </a:ext>
                </a:extLst>
              </a:tr>
              <a:tr h="370840">
                <a:tc>
                  <a:txBody>
                    <a:bodyPr/>
                    <a:lstStyle/>
                    <a:p>
                      <a:pPr algn="ctr"/>
                      <a:r>
                        <a:rPr lang="de-DE" dirty="0"/>
                        <a:t>&lt;line&gt;</a:t>
                      </a:r>
                    </a:p>
                  </a:txBody>
                  <a:tcPr anchor="ctr"/>
                </a:tc>
                <a:tc>
                  <a:txBody>
                    <a:bodyPr/>
                    <a:lstStyle/>
                    <a:p>
                      <a:pPr algn="ctr"/>
                      <a:r>
                        <a:rPr lang="de-DE" dirty="0"/>
                        <a:t>Linie</a:t>
                      </a:r>
                    </a:p>
                  </a:txBody>
                  <a:tcPr anchor="ctr"/>
                </a:tc>
                <a:extLst>
                  <a:ext uri="{0D108BD9-81ED-4DB2-BD59-A6C34878D82A}">
                    <a16:rowId xmlns:a16="http://schemas.microsoft.com/office/drawing/2014/main" val="3808353970"/>
                  </a:ext>
                </a:extLst>
              </a:tr>
              <a:tr h="370840">
                <a:tc>
                  <a:txBody>
                    <a:bodyPr/>
                    <a:lstStyle/>
                    <a:p>
                      <a:pPr algn="ctr"/>
                      <a:r>
                        <a:rPr lang="de-DE" dirty="0"/>
                        <a:t>&lt;rect&gt;</a:t>
                      </a:r>
                    </a:p>
                  </a:txBody>
                  <a:tcPr anchor="ctr"/>
                </a:tc>
                <a:tc>
                  <a:txBody>
                    <a:bodyPr/>
                    <a:lstStyle/>
                    <a:p>
                      <a:pPr algn="ctr"/>
                      <a:r>
                        <a:rPr lang="de-DE" dirty="0"/>
                        <a:t>Rechteck (</a:t>
                      </a:r>
                      <a:r>
                        <a:rPr lang="de-DE" i="1" dirty="0"/>
                        <a:t>rectangle</a:t>
                      </a:r>
                      <a:r>
                        <a:rPr lang="de-DE" dirty="0"/>
                        <a:t>)</a:t>
                      </a:r>
                    </a:p>
                  </a:txBody>
                  <a:tcPr anchor="ctr"/>
                </a:tc>
                <a:extLst>
                  <a:ext uri="{0D108BD9-81ED-4DB2-BD59-A6C34878D82A}">
                    <a16:rowId xmlns:a16="http://schemas.microsoft.com/office/drawing/2014/main" val="69608409"/>
                  </a:ext>
                </a:extLst>
              </a:tr>
              <a:tr h="370840">
                <a:tc>
                  <a:txBody>
                    <a:bodyPr/>
                    <a:lstStyle/>
                    <a:p>
                      <a:pPr algn="ctr"/>
                      <a:r>
                        <a:rPr lang="de-DE" dirty="0"/>
                        <a:t>&lt;polygon&gt;</a:t>
                      </a:r>
                    </a:p>
                  </a:txBody>
                  <a:tcPr anchor="ctr"/>
                </a:tc>
                <a:tc>
                  <a:txBody>
                    <a:bodyPr/>
                    <a:lstStyle/>
                    <a:p>
                      <a:pPr algn="ctr"/>
                      <a:r>
                        <a:rPr lang="de-DE" dirty="0"/>
                        <a:t>Vieleck/Polygon</a:t>
                      </a:r>
                    </a:p>
                  </a:txBody>
                  <a:tcPr anchor="ctr"/>
                </a:tc>
                <a:extLst>
                  <a:ext uri="{0D108BD9-81ED-4DB2-BD59-A6C34878D82A}">
                    <a16:rowId xmlns:a16="http://schemas.microsoft.com/office/drawing/2014/main" val="3913872054"/>
                  </a:ext>
                </a:extLst>
              </a:tr>
              <a:tr h="370840">
                <a:tc>
                  <a:txBody>
                    <a:bodyPr/>
                    <a:lstStyle/>
                    <a:p>
                      <a:pPr algn="ctr"/>
                      <a:r>
                        <a:rPr lang="de-DE" dirty="0"/>
                        <a:t>&lt;polyline&gt;</a:t>
                      </a:r>
                    </a:p>
                  </a:txBody>
                  <a:tcPr anchor="ctr"/>
                </a:tc>
                <a:tc>
                  <a:txBody>
                    <a:bodyPr/>
                    <a:lstStyle/>
                    <a:p>
                      <a:pPr algn="ctr"/>
                      <a:r>
                        <a:rPr lang="de-DE" dirty="0"/>
                        <a:t>Mehrfachlinie</a:t>
                      </a:r>
                    </a:p>
                  </a:txBody>
                  <a:tcPr anchor="ctr"/>
                </a:tc>
                <a:extLst>
                  <a:ext uri="{0D108BD9-81ED-4DB2-BD59-A6C34878D82A}">
                    <a16:rowId xmlns:a16="http://schemas.microsoft.com/office/drawing/2014/main" val="1731124386"/>
                  </a:ext>
                </a:extLst>
              </a:tr>
              <a:tr h="370840">
                <a:tc>
                  <a:txBody>
                    <a:bodyPr/>
                    <a:lstStyle/>
                    <a:p>
                      <a:pPr algn="ctr"/>
                      <a:r>
                        <a:rPr lang="de-DE" dirty="0"/>
                        <a:t>&lt;path&gt;</a:t>
                      </a:r>
                    </a:p>
                  </a:txBody>
                  <a:tcPr anchor="ctr"/>
                </a:tc>
                <a:tc>
                  <a:txBody>
                    <a:bodyPr/>
                    <a:lstStyle/>
                    <a:p>
                      <a:pPr algn="ctr"/>
                      <a:r>
                        <a:rPr lang="de-DE" dirty="0"/>
                        <a:t>Pfad</a:t>
                      </a:r>
                    </a:p>
                  </a:txBody>
                  <a:tcPr anchor="ctr"/>
                </a:tc>
                <a:extLst>
                  <a:ext uri="{0D108BD9-81ED-4DB2-BD59-A6C34878D82A}">
                    <a16:rowId xmlns:a16="http://schemas.microsoft.com/office/drawing/2014/main" val="107818521"/>
                  </a:ext>
                </a:extLst>
              </a:tr>
            </a:tbl>
          </a:graphicData>
        </a:graphic>
      </p:graphicFrame>
      <p:sp>
        <p:nvSpPr>
          <p:cNvPr id="3" name="Fußzeilenplatzhalter 2">
            <a:extLst>
              <a:ext uri="{FF2B5EF4-FFF2-40B4-BE49-F238E27FC236}">
                <a16:creationId xmlns:a16="http://schemas.microsoft.com/office/drawing/2014/main" id="{34921707-E939-40B0-A435-882B37E1DF01}"/>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17822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2BCB79-CAC9-4B26-8DA7-A09721D3321C}"/>
              </a:ext>
            </a:extLst>
          </p:cNvPr>
          <p:cNvSpPr>
            <a:spLocks noGrp="1"/>
          </p:cNvSpPr>
          <p:nvPr>
            <p:ph type="title"/>
          </p:nvPr>
        </p:nvSpPr>
        <p:spPr/>
        <p:txBody>
          <a:bodyPr/>
          <a:lstStyle/>
          <a:p>
            <a:r>
              <a:rPr lang="de-DE" dirty="0"/>
              <a:t>Mehr über SVG…</a:t>
            </a:r>
          </a:p>
        </p:txBody>
      </p:sp>
      <p:sp>
        <p:nvSpPr>
          <p:cNvPr id="3" name="Inhaltsplatzhalter 2">
            <a:extLst>
              <a:ext uri="{FF2B5EF4-FFF2-40B4-BE49-F238E27FC236}">
                <a16:creationId xmlns:a16="http://schemas.microsoft.com/office/drawing/2014/main" id="{30346A03-0818-4A73-8488-41597645F225}"/>
              </a:ext>
            </a:extLst>
          </p:cNvPr>
          <p:cNvSpPr>
            <a:spLocks noGrp="1"/>
          </p:cNvSpPr>
          <p:nvPr>
            <p:ph idx="1"/>
          </p:nvPr>
        </p:nvSpPr>
        <p:spPr/>
        <p:txBody>
          <a:bodyPr tIns="288000"/>
          <a:lstStyle/>
          <a:p>
            <a:pPr>
              <a:lnSpc>
                <a:spcPct val="150000"/>
              </a:lnSpc>
            </a:pPr>
            <a:r>
              <a:rPr lang="de-DE" dirty="0"/>
              <a:t>Text kann mittels </a:t>
            </a:r>
            <a:r>
              <a:rPr lang="de-DE" dirty="0">
                <a:latin typeface="Consolas" panose="020B0609020204030204" pitchFamily="49" charset="0"/>
              </a:rPr>
              <a:t>&lt;text&gt; </a:t>
            </a:r>
            <a:r>
              <a:rPr lang="de-DE" dirty="0"/>
              <a:t>und (für mehrzeiligen Text) mit </a:t>
            </a:r>
            <a:r>
              <a:rPr lang="de-DE" dirty="0">
                <a:latin typeface="Consolas" panose="020B0609020204030204" pitchFamily="49" charset="0"/>
              </a:rPr>
              <a:t>&lt;tspan&gt; </a:t>
            </a:r>
            <a:r>
              <a:rPr lang="de-DE" dirty="0"/>
              <a:t>eingefügt werden</a:t>
            </a:r>
          </a:p>
          <a:p>
            <a:pPr>
              <a:lnSpc>
                <a:spcPct val="150000"/>
              </a:lnSpc>
            </a:pPr>
            <a:r>
              <a:rPr lang="de-DE" dirty="0"/>
              <a:t>Elemente können rotiert werden*</a:t>
            </a:r>
          </a:p>
          <a:p>
            <a:pPr>
              <a:lnSpc>
                <a:spcPct val="150000"/>
              </a:lnSpc>
            </a:pPr>
            <a:r>
              <a:rPr lang="de-DE" dirty="0"/>
              <a:t>SVG Elemente können verlinkt werden**</a:t>
            </a:r>
          </a:p>
        </p:txBody>
      </p:sp>
      <p:sp>
        <p:nvSpPr>
          <p:cNvPr id="5" name="Rechteck 4">
            <a:extLst>
              <a:ext uri="{FF2B5EF4-FFF2-40B4-BE49-F238E27FC236}">
                <a16:creationId xmlns:a16="http://schemas.microsoft.com/office/drawing/2014/main" id="{DD5BD915-EDAA-48E5-8F7E-8697697548B9}"/>
              </a:ext>
            </a:extLst>
          </p:cNvPr>
          <p:cNvSpPr/>
          <p:nvPr/>
        </p:nvSpPr>
        <p:spPr>
          <a:xfrm rot="1617449">
            <a:off x="9656870" y="4554112"/>
            <a:ext cx="1865376" cy="755904"/>
          </a:xfrm>
          <a:prstGeom prst="rect">
            <a:avLst/>
          </a:prstGeom>
          <a:solidFill>
            <a:srgbClr val="EE8033"/>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SVG</a:t>
            </a:r>
          </a:p>
        </p:txBody>
      </p:sp>
      <p:pic>
        <p:nvPicPr>
          <p:cNvPr id="8" name="Grafik 7" descr="Pfeil mit einer Linie: Nach links drehen">
            <a:extLst>
              <a:ext uri="{FF2B5EF4-FFF2-40B4-BE49-F238E27FC236}">
                <a16:creationId xmlns:a16="http://schemas.microsoft.com/office/drawing/2014/main" id="{5F863F14-AF60-42E0-8BD2-145706601C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00000">
            <a:off x="8153399" y="3647696"/>
            <a:ext cx="914400" cy="914400"/>
          </a:xfrm>
          <a:prstGeom prst="rect">
            <a:avLst/>
          </a:prstGeom>
        </p:spPr>
      </p:pic>
      <p:pic>
        <p:nvPicPr>
          <p:cNvPr id="10" name="Grafik 9" descr="Pfeil mit einer Linie: Nach rechts drehen">
            <a:extLst>
              <a:ext uri="{FF2B5EF4-FFF2-40B4-BE49-F238E27FC236}">
                <a16:creationId xmlns:a16="http://schemas.microsoft.com/office/drawing/2014/main" id="{88C9B516-E772-4BC2-8587-CCC4DFBEB9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700000">
            <a:off x="10488462" y="3647696"/>
            <a:ext cx="914400" cy="914400"/>
          </a:xfrm>
          <a:prstGeom prst="rect">
            <a:avLst/>
          </a:prstGeom>
        </p:spPr>
      </p:pic>
      <p:sp>
        <p:nvSpPr>
          <p:cNvPr id="11" name="Textfeld 10">
            <a:extLst>
              <a:ext uri="{FF2B5EF4-FFF2-40B4-BE49-F238E27FC236}">
                <a16:creationId xmlns:a16="http://schemas.microsoft.com/office/drawing/2014/main" id="{F4D5D2DB-56D1-4C81-84CB-6223F580CDE3}"/>
              </a:ext>
            </a:extLst>
          </p:cNvPr>
          <p:cNvSpPr txBox="1"/>
          <p:nvPr/>
        </p:nvSpPr>
        <p:spPr>
          <a:xfrm>
            <a:off x="10574870" y="3750952"/>
            <a:ext cx="560832" cy="707886"/>
          </a:xfrm>
          <a:prstGeom prst="rect">
            <a:avLst/>
          </a:prstGeom>
          <a:noFill/>
        </p:spPr>
        <p:txBody>
          <a:bodyPr wrap="square" rtlCol="0" anchor="ctr">
            <a:spAutoFit/>
          </a:bodyPr>
          <a:lstStyle/>
          <a:p>
            <a:pPr algn="ctr"/>
            <a:r>
              <a:rPr lang="de-DE" sz="4000" dirty="0">
                <a:solidFill>
                  <a:srgbClr val="294778"/>
                </a:solidFill>
              </a:rPr>
              <a:t>+</a:t>
            </a:r>
          </a:p>
        </p:txBody>
      </p:sp>
      <p:sp>
        <p:nvSpPr>
          <p:cNvPr id="12" name="Textfeld 11">
            <a:extLst>
              <a:ext uri="{FF2B5EF4-FFF2-40B4-BE49-F238E27FC236}">
                <a16:creationId xmlns:a16="http://schemas.microsoft.com/office/drawing/2014/main" id="{D4B53343-71CB-4376-BD55-6BA930651DD2}"/>
              </a:ext>
            </a:extLst>
          </p:cNvPr>
          <p:cNvSpPr txBox="1"/>
          <p:nvPr/>
        </p:nvSpPr>
        <p:spPr>
          <a:xfrm>
            <a:off x="8485759" y="3750953"/>
            <a:ext cx="560832" cy="707886"/>
          </a:xfrm>
          <a:prstGeom prst="rect">
            <a:avLst/>
          </a:prstGeom>
          <a:noFill/>
        </p:spPr>
        <p:txBody>
          <a:bodyPr wrap="square" rtlCol="0" anchor="ctr">
            <a:spAutoFit/>
          </a:bodyPr>
          <a:lstStyle/>
          <a:p>
            <a:pPr algn="ctr"/>
            <a:r>
              <a:rPr lang="de-DE" sz="4000" dirty="0">
                <a:solidFill>
                  <a:srgbClr val="294778"/>
                </a:solidFill>
              </a:rPr>
              <a:t>-</a:t>
            </a:r>
          </a:p>
        </p:txBody>
      </p:sp>
      <p:sp>
        <p:nvSpPr>
          <p:cNvPr id="13" name="Rechteck 12">
            <a:extLst>
              <a:ext uri="{FF2B5EF4-FFF2-40B4-BE49-F238E27FC236}">
                <a16:creationId xmlns:a16="http://schemas.microsoft.com/office/drawing/2014/main" id="{79F2AC10-0886-449A-91B9-ED335824DD3E}"/>
              </a:ext>
            </a:extLst>
          </p:cNvPr>
          <p:cNvSpPr/>
          <p:nvPr/>
        </p:nvSpPr>
        <p:spPr>
          <a:xfrm rot="-1620000">
            <a:off x="8046894" y="4352757"/>
            <a:ext cx="1865376" cy="755904"/>
          </a:xfrm>
          <a:prstGeom prst="rect">
            <a:avLst/>
          </a:prstGeom>
          <a:solidFill>
            <a:srgbClr val="EE80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SVG</a:t>
            </a:r>
          </a:p>
        </p:txBody>
      </p:sp>
      <p:pic>
        <p:nvPicPr>
          <p:cNvPr id="15" name="Grafik 14" descr="Nach rechts zeigender Finger, Handrücken">
            <a:extLst>
              <a:ext uri="{FF2B5EF4-FFF2-40B4-BE49-F238E27FC236}">
                <a16:creationId xmlns:a16="http://schemas.microsoft.com/office/drawing/2014/main" id="{75812C6E-2705-44DF-8C01-FAC197EF0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28218" y="4852245"/>
            <a:ext cx="914400" cy="1038828"/>
          </a:xfrm>
          <a:prstGeom prst="rect">
            <a:avLst/>
          </a:prstGeom>
        </p:spPr>
      </p:pic>
      <p:sp>
        <p:nvSpPr>
          <p:cNvPr id="6" name="Fußzeilenplatzhalter 5">
            <a:extLst>
              <a:ext uri="{FF2B5EF4-FFF2-40B4-BE49-F238E27FC236}">
                <a16:creationId xmlns:a16="http://schemas.microsoft.com/office/drawing/2014/main" id="{FDA5AE7B-283A-4370-8728-6BAD45A9A9F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2311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96945"/>
            <a:ext cx="10515600" cy="553998"/>
          </a:xfrm>
          <a:prstGeom prst="rect">
            <a:avLst/>
          </a:prstGeom>
        </p:spPr>
        <p:txBody>
          <a:bodyPr vert="horz" wrap="square" lIns="0" tIns="0" rIns="0" bIns="0" rtlCol="0" anchor="ctr">
            <a:spAutoFit/>
          </a:bodyPr>
          <a:lstStyle/>
          <a:p>
            <a:pPr marL="12700">
              <a:lnSpc>
                <a:spcPct val="100000"/>
              </a:lnSpc>
            </a:pPr>
            <a:r>
              <a:rPr sz="3600" spc="-15" dirty="0"/>
              <a:t>Neue und nicht ganz so neue HTML-Attribute</a:t>
            </a:r>
          </a:p>
        </p:txBody>
      </p:sp>
      <p:sp>
        <p:nvSpPr>
          <p:cNvPr id="8" name="Inhaltsplatzhalter 7"/>
          <p:cNvSpPr>
            <a:spLocks noGrp="1"/>
          </p:cNvSpPr>
          <p:nvPr>
            <p:ph idx="1"/>
          </p:nvPr>
        </p:nvSpPr>
        <p:spPr/>
        <p:txBody>
          <a:bodyPr/>
          <a:lstStyle/>
          <a:p>
            <a:endParaRPr lang="de-DE" dirty="0"/>
          </a:p>
          <a:p>
            <a:endParaRPr lang="de-DE" dirty="0"/>
          </a:p>
          <a:p>
            <a:endParaRPr lang="de-DE" dirty="0"/>
          </a:p>
        </p:txBody>
      </p:sp>
      <p:graphicFrame>
        <p:nvGraphicFramePr>
          <p:cNvPr id="3" name="object 3"/>
          <p:cNvGraphicFramePr>
            <a:graphicFrameLocks noGrp="1"/>
          </p:cNvGraphicFramePr>
          <p:nvPr>
            <p:extLst/>
          </p:nvPr>
        </p:nvGraphicFramePr>
        <p:xfrm>
          <a:off x="779964" y="2067822"/>
          <a:ext cx="10573836" cy="2722356"/>
        </p:xfrm>
        <a:graphic>
          <a:graphicData uri="http://schemas.openxmlformats.org/drawingml/2006/table">
            <a:tbl>
              <a:tblPr firstRow="1" bandRow="1">
                <a:tableStyleId>{21E4AEA4-8DFA-4A89-87EB-49C32662AFE0}</a:tableStyleId>
              </a:tblPr>
              <a:tblGrid>
                <a:gridCol w="5286918">
                  <a:extLst>
                    <a:ext uri="{9D8B030D-6E8A-4147-A177-3AD203B41FA5}">
                      <a16:colId xmlns:a16="http://schemas.microsoft.com/office/drawing/2014/main" val="20000"/>
                    </a:ext>
                  </a:extLst>
                </a:gridCol>
                <a:gridCol w="5286918">
                  <a:extLst>
                    <a:ext uri="{9D8B030D-6E8A-4147-A177-3AD203B41FA5}">
                      <a16:colId xmlns:a16="http://schemas.microsoft.com/office/drawing/2014/main" val="20001"/>
                    </a:ext>
                  </a:extLst>
                </a:gridCol>
              </a:tblGrid>
              <a:tr h="544508">
                <a:tc gridSpan="2">
                  <a:txBody>
                    <a:bodyPr/>
                    <a:lstStyle/>
                    <a:p>
                      <a:pPr marL="85090">
                        <a:lnSpc>
                          <a:spcPct val="100000"/>
                        </a:lnSpc>
                        <a:spcBef>
                          <a:spcPts val="190"/>
                        </a:spcBef>
                      </a:pPr>
                      <a:r>
                        <a:rPr sz="1800" dirty="0"/>
                        <a:t>Neue </a:t>
                      </a:r>
                      <a:r>
                        <a:rPr sz="1800" spc="-5" dirty="0"/>
                        <a:t>globale</a:t>
                      </a:r>
                      <a:r>
                        <a:rPr sz="1800" spc="-105" dirty="0"/>
                        <a:t> </a:t>
                      </a:r>
                      <a:r>
                        <a:rPr sz="1800" spc="-15" dirty="0"/>
                        <a:t>Attribute</a:t>
                      </a:r>
                      <a:endParaRPr sz="1800" dirty="0">
                        <a:latin typeface="Calibri"/>
                        <a:cs typeface="Calibri"/>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44508">
                <a:tc>
                  <a:txBody>
                    <a:bodyPr/>
                    <a:lstStyle/>
                    <a:p>
                      <a:pPr marL="85090">
                        <a:lnSpc>
                          <a:spcPts val="2160"/>
                        </a:lnSpc>
                      </a:pPr>
                      <a:r>
                        <a:rPr sz="1800" spc="-10" dirty="0"/>
                        <a:t>class</a:t>
                      </a:r>
                      <a:r>
                        <a:rPr lang="de-DE" sz="1800" spc="-10" dirty="0"/>
                        <a:t> – nicht neu</a:t>
                      </a:r>
                      <a:endParaRPr sz="1800" dirty="0">
                        <a:latin typeface="Courier New"/>
                        <a:cs typeface="Courier New"/>
                      </a:endParaRPr>
                    </a:p>
                  </a:txBody>
                  <a:tcPr marL="0" marR="0" marT="0" marB="0"/>
                </a:tc>
                <a:tc>
                  <a:txBody>
                    <a:bodyPr/>
                    <a:lstStyle/>
                    <a:p>
                      <a:pPr marL="85725">
                        <a:lnSpc>
                          <a:spcPts val="2160"/>
                        </a:lnSpc>
                      </a:pPr>
                      <a:r>
                        <a:rPr sz="1800" spc="-10" dirty="0" err="1"/>
                        <a:t>lang</a:t>
                      </a:r>
                      <a:r>
                        <a:rPr lang="de-DE" sz="1800" spc="-10" dirty="0"/>
                        <a:t> – nicht neu</a:t>
                      </a:r>
                      <a:endParaRPr sz="1800" dirty="0">
                        <a:latin typeface="Courier New"/>
                        <a:cs typeface="Courier New"/>
                      </a:endParaRPr>
                    </a:p>
                  </a:txBody>
                  <a:tcPr marL="0" marR="0" marT="0" marB="0"/>
                </a:tc>
                <a:extLst>
                  <a:ext uri="{0D108BD9-81ED-4DB2-BD59-A6C34878D82A}">
                    <a16:rowId xmlns:a16="http://schemas.microsoft.com/office/drawing/2014/main" val="10001"/>
                  </a:ext>
                </a:extLst>
              </a:tr>
              <a:tr h="544509">
                <a:tc>
                  <a:txBody>
                    <a:bodyPr/>
                    <a:lstStyle/>
                    <a:p>
                      <a:pPr marL="85090">
                        <a:lnSpc>
                          <a:spcPct val="100000"/>
                        </a:lnSpc>
                        <a:spcBef>
                          <a:spcPts val="95"/>
                        </a:spcBef>
                      </a:pPr>
                      <a:r>
                        <a:rPr sz="1800" spc="-10" dirty="0" err="1"/>
                        <a:t>accesskey</a:t>
                      </a:r>
                      <a:r>
                        <a:rPr lang="de-DE" sz="1800" spc="-10" dirty="0"/>
                        <a:t> – nicht neu</a:t>
                      </a:r>
                      <a:endParaRPr sz="1800" dirty="0">
                        <a:latin typeface="Courier New"/>
                        <a:cs typeface="Courier New"/>
                      </a:endParaRPr>
                    </a:p>
                  </a:txBody>
                  <a:tcPr marL="0" marR="0" marT="0" marB="0"/>
                </a:tc>
                <a:tc>
                  <a:txBody>
                    <a:bodyPr/>
                    <a:lstStyle/>
                    <a:p>
                      <a:pPr marL="85725">
                        <a:lnSpc>
                          <a:spcPct val="100000"/>
                        </a:lnSpc>
                        <a:spcBef>
                          <a:spcPts val="95"/>
                        </a:spcBef>
                      </a:pPr>
                      <a:r>
                        <a:rPr sz="1800" spc="-10" dirty="0"/>
                        <a:t>title</a:t>
                      </a:r>
                      <a:r>
                        <a:rPr lang="de-DE" sz="1800" spc="-10" dirty="0"/>
                        <a:t> – nicht neu</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544508">
                <a:tc>
                  <a:txBody>
                    <a:bodyPr/>
                    <a:lstStyle/>
                    <a:p>
                      <a:pPr marL="85090">
                        <a:lnSpc>
                          <a:spcPct val="100000"/>
                        </a:lnSpc>
                        <a:spcBef>
                          <a:spcPts val="95"/>
                        </a:spcBef>
                      </a:pPr>
                      <a:r>
                        <a:rPr sz="1800" spc="-10" dirty="0" err="1"/>
                        <a:t>tabindex</a:t>
                      </a:r>
                      <a:r>
                        <a:rPr lang="de-DE" sz="1800" spc="-10" dirty="0"/>
                        <a:t> – nicht neu</a:t>
                      </a:r>
                      <a:endParaRPr sz="1800" dirty="0">
                        <a:latin typeface="Courier New"/>
                        <a:cs typeface="Courier New"/>
                      </a:endParaRPr>
                    </a:p>
                  </a:txBody>
                  <a:tcPr marL="0" marR="0" marT="0" marB="0"/>
                </a:tc>
                <a:tc>
                  <a:txBody>
                    <a:bodyPr/>
                    <a:lstStyle/>
                    <a:p>
                      <a:pPr marL="85725">
                        <a:lnSpc>
                          <a:spcPct val="100000"/>
                        </a:lnSpc>
                        <a:spcBef>
                          <a:spcPts val="95"/>
                        </a:spcBef>
                      </a:pPr>
                      <a:r>
                        <a:rPr sz="1800" spc="-10" dirty="0"/>
                        <a:t>hidden</a:t>
                      </a:r>
                      <a:r>
                        <a:rPr lang="de-DE" sz="1800" spc="-10" dirty="0"/>
                        <a:t> - neu</a:t>
                      </a:r>
                      <a:endParaRPr sz="1800" dirty="0">
                        <a:latin typeface="Courier New"/>
                        <a:cs typeface="Courier New"/>
                      </a:endParaRPr>
                    </a:p>
                  </a:txBody>
                  <a:tcPr marL="0" marR="0" marT="0" marB="0"/>
                </a:tc>
                <a:extLst>
                  <a:ext uri="{0D108BD9-81ED-4DB2-BD59-A6C34878D82A}">
                    <a16:rowId xmlns:a16="http://schemas.microsoft.com/office/drawing/2014/main" val="10003"/>
                  </a:ext>
                </a:extLst>
              </a:tr>
              <a:tr h="544323">
                <a:tc>
                  <a:txBody>
                    <a:bodyPr/>
                    <a:lstStyle/>
                    <a:p>
                      <a:pPr marL="85090">
                        <a:lnSpc>
                          <a:spcPct val="100000"/>
                        </a:lnSpc>
                        <a:spcBef>
                          <a:spcPts val="95"/>
                        </a:spcBef>
                      </a:pPr>
                      <a:r>
                        <a:rPr sz="1800" spc="-5" dirty="0"/>
                        <a:t>id</a:t>
                      </a:r>
                      <a:r>
                        <a:rPr lang="de-DE" sz="1800" spc="-5" dirty="0"/>
                        <a:t> – nicht neu</a:t>
                      </a:r>
                      <a:endParaRPr sz="1800" dirty="0">
                        <a:latin typeface="Courier New"/>
                        <a:cs typeface="Courier New"/>
                      </a:endParaRPr>
                    </a:p>
                  </a:txBody>
                  <a:tcPr marL="0" marR="0" marT="0" marB="0"/>
                </a:tc>
                <a:tc>
                  <a:txBody>
                    <a:bodyPr/>
                    <a:lstStyle/>
                    <a:p>
                      <a:pPr marL="85725">
                        <a:lnSpc>
                          <a:spcPct val="100000"/>
                        </a:lnSpc>
                        <a:spcBef>
                          <a:spcPts val="95"/>
                        </a:spcBef>
                      </a:pPr>
                      <a:r>
                        <a:rPr sz="1800" spc="-10" dirty="0"/>
                        <a:t>style</a:t>
                      </a:r>
                      <a:r>
                        <a:rPr lang="de-DE" sz="1800" spc="-10" dirty="0"/>
                        <a:t> – nicht neu</a:t>
                      </a:r>
                      <a:endParaRPr sz="1800" dirty="0">
                        <a:latin typeface="Courier New"/>
                        <a:cs typeface="Courier New"/>
                      </a:endParaRPr>
                    </a:p>
                  </a:txBody>
                  <a:tcPr marL="0" marR="0" marT="0" marB="0"/>
                </a:tc>
                <a:extLst>
                  <a:ext uri="{0D108BD9-81ED-4DB2-BD59-A6C34878D82A}">
                    <a16:rowId xmlns:a16="http://schemas.microsoft.com/office/drawing/2014/main" val="10004"/>
                  </a:ext>
                </a:extLst>
              </a:tr>
            </a:tbl>
          </a:graphicData>
        </a:graphic>
      </p:graphicFrame>
      <p:sp>
        <p:nvSpPr>
          <p:cNvPr id="4" name="Fußzeilenplatzhalter 3">
            <a:extLst>
              <a:ext uri="{FF2B5EF4-FFF2-40B4-BE49-F238E27FC236}">
                <a16:creationId xmlns:a16="http://schemas.microsoft.com/office/drawing/2014/main" id="{5206253F-72D8-467D-A97A-1ED1345DDD71}"/>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45546955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C1595-EE25-44E0-989C-FF0207B6DCF4}"/>
              </a:ext>
            </a:extLst>
          </p:cNvPr>
          <p:cNvSpPr>
            <a:spLocks noGrp="1"/>
          </p:cNvSpPr>
          <p:nvPr>
            <p:ph type="title"/>
          </p:nvPr>
        </p:nvSpPr>
        <p:spPr/>
        <p:txBody>
          <a:bodyPr/>
          <a:lstStyle/>
          <a:p>
            <a:r>
              <a:rPr lang="de-DE" dirty="0"/>
              <a:t>SVG Beispiel</a:t>
            </a:r>
          </a:p>
        </p:txBody>
      </p:sp>
      <p:sp>
        <p:nvSpPr>
          <p:cNvPr id="3" name="Inhaltsplatzhalter 2">
            <a:extLst>
              <a:ext uri="{FF2B5EF4-FFF2-40B4-BE49-F238E27FC236}">
                <a16:creationId xmlns:a16="http://schemas.microsoft.com/office/drawing/2014/main" id="{2E45C18F-2FDE-4541-A081-FF3BF5F825DC}"/>
              </a:ext>
            </a:extLst>
          </p:cNvPr>
          <p:cNvSpPr>
            <a:spLocks noGrp="1"/>
          </p:cNvSpPr>
          <p:nvPr>
            <p:ph idx="1"/>
          </p:nvPr>
        </p:nvSpPr>
        <p:spPr>
          <a:xfrm>
            <a:off x="838200" y="1734122"/>
            <a:ext cx="10515600" cy="4351338"/>
          </a:xfrm>
        </p:spPr>
        <p:txBody>
          <a:bodyPr>
            <a:normAutofit fontScale="55000" lnSpcReduction="20000"/>
          </a:bodyPr>
          <a:lstStyle/>
          <a:p>
            <a:pPr marL="0" indent="0">
              <a:buNone/>
            </a:pPr>
            <a:r>
              <a:rPr lang="de-DE" dirty="0"/>
              <a:t>&lt;</a:t>
            </a:r>
            <a:r>
              <a:rPr lang="de-DE" dirty="0">
                <a:solidFill>
                  <a:srgbClr val="EE8033"/>
                </a:solidFill>
              </a:rPr>
              <a:t>!DOCTYPE</a:t>
            </a:r>
            <a:r>
              <a:rPr lang="de-DE" dirty="0"/>
              <a:t> </a:t>
            </a:r>
            <a:r>
              <a:rPr lang="de-DE" dirty="0">
                <a:solidFill>
                  <a:srgbClr val="294778"/>
                </a:solidFill>
              </a:rPr>
              <a:t>html</a:t>
            </a:r>
            <a:r>
              <a:rPr lang="de-DE" dirty="0"/>
              <a:t>&gt;</a:t>
            </a:r>
            <a:br>
              <a:rPr lang="de-DE" dirty="0"/>
            </a:br>
            <a:r>
              <a:rPr lang="de-DE" dirty="0"/>
              <a:t>   &lt;</a:t>
            </a:r>
            <a:r>
              <a:rPr lang="de-DE" dirty="0">
                <a:solidFill>
                  <a:srgbClr val="EE8033"/>
                </a:solidFill>
              </a:rPr>
              <a:t>html</a:t>
            </a:r>
            <a:r>
              <a:rPr lang="de-DE" dirty="0"/>
              <a:t>&gt;</a:t>
            </a:r>
            <a:br>
              <a:rPr lang="de-DE" dirty="0"/>
            </a:br>
            <a:r>
              <a:rPr lang="de-DE" dirty="0"/>
              <a:t>      &lt;</a:t>
            </a:r>
            <a:r>
              <a:rPr lang="de-DE" dirty="0">
                <a:solidFill>
                  <a:srgbClr val="EE8033"/>
                </a:solidFill>
              </a:rPr>
              <a:t>body</a:t>
            </a:r>
            <a:r>
              <a:rPr lang="de-DE" dirty="0"/>
              <a:t>&gt;</a:t>
            </a:r>
            <a:br>
              <a:rPr lang="de-DE" dirty="0"/>
            </a:br>
            <a:br>
              <a:rPr lang="de-DE" dirty="0"/>
            </a:br>
            <a:r>
              <a:rPr lang="de-DE" dirty="0"/>
              <a:t>         &lt;</a:t>
            </a:r>
            <a:r>
              <a:rPr lang="de-DE" dirty="0">
                <a:solidFill>
                  <a:srgbClr val="EE8033"/>
                </a:solidFill>
              </a:rPr>
              <a:t>svg</a:t>
            </a:r>
            <a:r>
              <a:rPr lang="de-DE" dirty="0"/>
              <a:t> </a:t>
            </a:r>
            <a:r>
              <a:rPr lang="de-DE" dirty="0">
                <a:solidFill>
                  <a:srgbClr val="294778"/>
                </a:solidFill>
              </a:rPr>
              <a:t>width</a:t>
            </a:r>
            <a:r>
              <a:rPr lang="de-DE" dirty="0">
                <a:solidFill>
                  <a:srgbClr val="33CC33"/>
                </a:solidFill>
              </a:rPr>
              <a:t>="100"</a:t>
            </a:r>
            <a:r>
              <a:rPr lang="de-DE" dirty="0"/>
              <a:t> </a:t>
            </a:r>
            <a:r>
              <a:rPr lang="de-DE" dirty="0">
                <a:solidFill>
                  <a:srgbClr val="294778"/>
                </a:solidFill>
              </a:rPr>
              <a:t>height</a:t>
            </a:r>
            <a:r>
              <a:rPr lang="de-DE" dirty="0">
                <a:solidFill>
                  <a:srgbClr val="33CC33"/>
                </a:solidFill>
              </a:rPr>
              <a:t>="100" </a:t>
            </a:r>
            <a:r>
              <a:rPr lang="de-DE" dirty="0">
                <a:solidFill>
                  <a:srgbClr val="294778"/>
                </a:solidFill>
              </a:rPr>
              <a:t>style</a:t>
            </a:r>
            <a:r>
              <a:rPr lang="de-DE" dirty="0">
                <a:solidFill>
                  <a:srgbClr val="33CC33"/>
                </a:solidFill>
              </a:rPr>
              <a:t>="border: 1px solid black;"</a:t>
            </a:r>
            <a:r>
              <a:rPr lang="de-DE" dirty="0"/>
              <a:t>&gt;</a:t>
            </a:r>
          </a:p>
          <a:p>
            <a:pPr marL="0" indent="0">
              <a:buNone/>
            </a:pPr>
            <a:br>
              <a:rPr lang="de-DE" dirty="0"/>
            </a:br>
            <a:r>
              <a:rPr lang="de-DE" dirty="0"/>
              <a:t>            &lt;</a:t>
            </a:r>
            <a:r>
              <a:rPr lang="de-DE" dirty="0">
                <a:solidFill>
                  <a:srgbClr val="EE8033"/>
                </a:solidFill>
              </a:rPr>
              <a:t>circle</a:t>
            </a:r>
            <a:r>
              <a:rPr lang="de-DE" dirty="0"/>
              <a:t> </a:t>
            </a:r>
            <a:r>
              <a:rPr lang="de-DE" dirty="0">
                <a:solidFill>
                  <a:srgbClr val="294778"/>
                </a:solidFill>
              </a:rPr>
              <a:t>cx</a:t>
            </a:r>
            <a:r>
              <a:rPr lang="de-DE" dirty="0">
                <a:solidFill>
                  <a:srgbClr val="33CC33"/>
                </a:solidFill>
              </a:rPr>
              <a:t>="50"</a:t>
            </a:r>
            <a:r>
              <a:rPr lang="de-DE" dirty="0"/>
              <a:t> </a:t>
            </a:r>
            <a:r>
              <a:rPr lang="de-DE" dirty="0">
                <a:solidFill>
                  <a:srgbClr val="294778"/>
                </a:solidFill>
              </a:rPr>
              <a:t>cy</a:t>
            </a:r>
            <a:r>
              <a:rPr lang="de-DE" dirty="0">
                <a:solidFill>
                  <a:srgbClr val="33CC33"/>
                </a:solidFill>
              </a:rPr>
              <a:t>="50"</a:t>
            </a:r>
            <a:r>
              <a:rPr lang="de-DE" dirty="0"/>
              <a:t> </a:t>
            </a:r>
            <a:r>
              <a:rPr lang="de-DE" dirty="0">
                <a:solidFill>
                  <a:srgbClr val="294778"/>
                </a:solidFill>
              </a:rPr>
              <a:t>r</a:t>
            </a:r>
            <a:r>
              <a:rPr lang="de-DE" dirty="0">
                <a:solidFill>
                  <a:srgbClr val="33CC33"/>
                </a:solidFill>
              </a:rPr>
              <a:t>="40"</a:t>
            </a:r>
            <a:r>
              <a:rPr lang="de-DE" dirty="0"/>
              <a:t> </a:t>
            </a:r>
            <a:r>
              <a:rPr lang="de-DE" dirty="0">
                <a:solidFill>
                  <a:srgbClr val="294778"/>
                </a:solidFill>
              </a:rPr>
              <a:t>stroke</a:t>
            </a:r>
            <a:r>
              <a:rPr lang="de-DE" dirty="0">
                <a:solidFill>
                  <a:srgbClr val="33CC33"/>
                </a:solidFill>
              </a:rPr>
              <a:t>="blue"</a:t>
            </a:r>
            <a:r>
              <a:rPr lang="de-DE" dirty="0"/>
              <a:t> </a:t>
            </a:r>
          </a:p>
          <a:p>
            <a:pPr marL="0" indent="0">
              <a:buNone/>
            </a:pPr>
            <a:r>
              <a:rPr lang="de-DE" dirty="0"/>
              <a:t>		</a:t>
            </a:r>
            <a:r>
              <a:rPr lang="de-DE" dirty="0">
                <a:solidFill>
                  <a:srgbClr val="294778"/>
                </a:solidFill>
              </a:rPr>
              <a:t>stroke-width</a:t>
            </a:r>
            <a:r>
              <a:rPr lang="de-DE" dirty="0">
                <a:solidFill>
                  <a:srgbClr val="33CC33"/>
                </a:solidFill>
              </a:rPr>
              <a:t>="4"</a:t>
            </a:r>
            <a:r>
              <a:rPr lang="de-DE" dirty="0"/>
              <a:t> </a:t>
            </a:r>
            <a:r>
              <a:rPr lang="de-DE" dirty="0">
                <a:solidFill>
                  <a:srgbClr val="294778"/>
                </a:solidFill>
              </a:rPr>
              <a:t>fill</a:t>
            </a:r>
            <a:r>
              <a:rPr lang="de-DE" dirty="0">
                <a:solidFill>
                  <a:srgbClr val="33CC33"/>
                </a:solidFill>
              </a:rPr>
              <a:t>="red"</a:t>
            </a:r>
            <a:r>
              <a:rPr lang="de-DE" dirty="0"/>
              <a:t> </a:t>
            </a:r>
            <a:r>
              <a:rPr lang="de-DE" b="1" dirty="0">
                <a:solidFill>
                  <a:srgbClr val="EE8033"/>
                </a:solidFill>
              </a:rPr>
              <a:t>/</a:t>
            </a:r>
            <a:r>
              <a:rPr lang="de-DE" dirty="0"/>
              <a:t>&gt;</a:t>
            </a:r>
            <a:br>
              <a:rPr lang="de-DE" dirty="0"/>
            </a:br>
            <a:r>
              <a:rPr lang="de-DE" dirty="0"/>
              <a:t>         &lt;</a:t>
            </a:r>
            <a:r>
              <a:rPr lang="de-DE" dirty="0">
                <a:solidFill>
                  <a:srgbClr val="EE8033"/>
                </a:solidFill>
              </a:rPr>
              <a:t>/svg</a:t>
            </a:r>
            <a:r>
              <a:rPr lang="de-DE" dirty="0"/>
              <a:t>&gt;</a:t>
            </a:r>
            <a:br>
              <a:rPr lang="de-DE" dirty="0"/>
            </a:br>
            <a:br>
              <a:rPr lang="de-DE" dirty="0"/>
            </a:br>
            <a:r>
              <a:rPr lang="de-DE" dirty="0"/>
              <a:t>   &lt;</a:t>
            </a:r>
            <a:r>
              <a:rPr lang="de-DE" dirty="0">
                <a:solidFill>
                  <a:srgbClr val="EE8033"/>
                </a:solidFill>
              </a:rPr>
              <a:t>/body</a:t>
            </a:r>
            <a:r>
              <a:rPr lang="de-DE" dirty="0"/>
              <a:t>&gt;</a:t>
            </a:r>
            <a:br>
              <a:rPr lang="de-DE" dirty="0"/>
            </a:br>
            <a:r>
              <a:rPr lang="de-DE" dirty="0"/>
              <a:t>&lt;</a:t>
            </a:r>
            <a:r>
              <a:rPr lang="de-DE" dirty="0">
                <a:solidFill>
                  <a:srgbClr val="EE8033"/>
                </a:solidFill>
              </a:rPr>
              <a:t>/html</a:t>
            </a:r>
            <a:r>
              <a:rPr lang="de-DE" dirty="0"/>
              <a:t>&gt;</a:t>
            </a:r>
          </a:p>
        </p:txBody>
      </p:sp>
      <p:pic>
        <p:nvPicPr>
          <p:cNvPr id="6" name="Grafik 5">
            <a:extLst>
              <a:ext uri="{FF2B5EF4-FFF2-40B4-BE49-F238E27FC236}">
                <a16:creationId xmlns:a16="http://schemas.microsoft.com/office/drawing/2014/main" id="{A766C9FD-8A7D-48B4-942B-E5AFB279AC76}"/>
              </a:ext>
            </a:extLst>
          </p:cNvPr>
          <p:cNvPicPr>
            <a:picLocks noChangeAspect="1"/>
          </p:cNvPicPr>
          <p:nvPr/>
        </p:nvPicPr>
        <p:blipFill>
          <a:blip r:embed="rId3"/>
          <a:stretch>
            <a:fillRect/>
          </a:stretch>
        </p:blipFill>
        <p:spPr>
          <a:xfrm>
            <a:off x="10143744" y="854261"/>
            <a:ext cx="1600200" cy="1615549"/>
          </a:xfrm>
          <a:prstGeom prst="rect">
            <a:avLst/>
          </a:prstGeom>
        </p:spPr>
      </p:pic>
      <p:pic>
        <p:nvPicPr>
          <p:cNvPr id="8" name="Grafik 7" descr="Pfeil: Kurve im Uhrzeigersinn">
            <a:extLst>
              <a:ext uri="{FF2B5EF4-FFF2-40B4-BE49-F238E27FC236}">
                <a16:creationId xmlns:a16="http://schemas.microsoft.com/office/drawing/2014/main" id="{48565E90-D382-462E-BD6A-2183760CF3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931404">
            <a:off x="6789885" y="979318"/>
            <a:ext cx="1693630" cy="1693630"/>
          </a:xfrm>
          <a:prstGeom prst="rect">
            <a:avLst/>
          </a:prstGeom>
        </p:spPr>
      </p:pic>
      <p:pic>
        <p:nvPicPr>
          <p:cNvPr id="10" name="Grafik 9" descr="Pfeil: Kurve im Uhrzeigersinn">
            <a:extLst>
              <a:ext uri="{FF2B5EF4-FFF2-40B4-BE49-F238E27FC236}">
                <a16:creationId xmlns:a16="http://schemas.microsoft.com/office/drawing/2014/main" id="{652DBA41-B2D8-4214-9FEF-5FF1B4D15B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781704">
            <a:off x="5835853" y="4486925"/>
            <a:ext cx="1693630" cy="1693630"/>
          </a:xfrm>
          <a:prstGeom prst="rect">
            <a:avLst/>
          </a:prstGeom>
        </p:spPr>
      </p:pic>
      <p:sp>
        <p:nvSpPr>
          <p:cNvPr id="11" name="Textfeld 10">
            <a:extLst>
              <a:ext uri="{FF2B5EF4-FFF2-40B4-BE49-F238E27FC236}">
                <a16:creationId xmlns:a16="http://schemas.microsoft.com/office/drawing/2014/main" id="{77A59591-FC63-4078-A926-33B7303D8646}"/>
              </a:ext>
            </a:extLst>
          </p:cNvPr>
          <p:cNvSpPr txBox="1"/>
          <p:nvPr/>
        </p:nvSpPr>
        <p:spPr>
          <a:xfrm>
            <a:off x="7292307" y="5522298"/>
            <a:ext cx="1780032" cy="523220"/>
          </a:xfrm>
          <a:prstGeom prst="rect">
            <a:avLst/>
          </a:prstGeom>
          <a:noFill/>
        </p:spPr>
        <p:txBody>
          <a:bodyPr wrap="square" rtlCol="0">
            <a:spAutoFit/>
          </a:bodyPr>
          <a:lstStyle/>
          <a:p>
            <a:r>
              <a:rPr lang="de-DE" sz="2800" b="1" dirty="0">
                <a:solidFill>
                  <a:srgbClr val="294778"/>
                </a:solidFill>
              </a:rPr>
              <a:t>schließen!</a:t>
            </a:r>
          </a:p>
        </p:txBody>
      </p:sp>
      <p:sp>
        <p:nvSpPr>
          <p:cNvPr id="5" name="Textfeld 4">
            <a:extLst>
              <a:ext uri="{FF2B5EF4-FFF2-40B4-BE49-F238E27FC236}">
                <a16:creationId xmlns:a16="http://schemas.microsoft.com/office/drawing/2014/main" id="{73FC0101-206B-4BE0-B9D6-7CDA50843424}"/>
              </a:ext>
            </a:extLst>
          </p:cNvPr>
          <p:cNvSpPr txBox="1"/>
          <p:nvPr/>
        </p:nvSpPr>
        <p:spPr>
          <a:xfrm>
            <a:off x="8506968" y="1431202"/>
            <a:ext cx="1475232" cy="461665"/>
          </a:xfrm>
          <a:prstGeom prst="rect">
            <a:avLst/>
          </a:prstGeom>
          <a:noFill/>
        </p:spPr>
        <p:txBody>
          <a:bodyPr wrap="square" rtlCol="0">
            <a:spAutoFit/>
          </a:bodyPr>
          <a:lstStyle/>
          <a:p>
            <a:r>
              <a:rPr lang="de-DE" sz="2400" dirty="0">
                <a:solidFill>
                  <a:srgbClr val="294778"/>
                </a:solidFill>
              </a:rPr>
              <a:t>Ergebnis:</a:t>
            </a:r>
          </a:p>
        </p:txBody>
      </p:sp>
      <p:sp>
        <p:nvSpPr>
          <p:cNvPr id="7" name="Fußzeilenplatzhalter 6">
            <a:extLst>
              <a:ext uri="{FF2B5EF4-FFF2-40B4-BE49-F238E27FC236}">
                <a16:creationId xmlns:a16="http://schemas.microsoft.com/office/drawing/2014/main" id="{1FE1C9D5-C367-4CDC-8041-7F5BE4CA99A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3431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11E3CC-7FBA-40BD-9EDC-392FABC6397F}"/>
              </a:ext>
            </a:extLst>
          </p:cNvPr>
          <p:cNvSpPr>
            <a:spLocks noGrp="1"/>
          </p:cNvSpPr>
          <p:nvPr>
            <p:ph type="title"/>
          </p:nvPr>
        </p:nvSpPr>
        <p:spPr/>
        <p:txBody>
          <a:bodyPr/>
          <a:lstStyle/>
          <a:p>
            <a:r>
              <a:rPr lang="de-DE" dirty="0"/>
              <a:t>SVG Übung</a:t>
            </a:r>
          </a:p>
        </p:txBody>
      </p:sp>
      <p:sp>
        <p:nvSpPr>
          <p:cNvPr id="3" name="Inhaltsplatzhalter 2">
            <a:extLst>
              <a:ext uri="{FF2B5EF4-FFF2-40B4-BE49-F238E27FC236}">
                <a16:creationId xmlns:a16="http://schemas.microsoft.com/office/drawing/2014/main" id="{141D675E-13C3-4067-838E-EAB0F2C10BE6}"/>
              </a:ext>
            </a:extLst>
          </p:cNvPr>
          <p:cNvSpPr>
            <a:spLocks noGrp="1"/>
          </p:cNvSpPr>
          <p:nvPr>
            <p:ph idx="1"/>
          </p:nvPr>
        </p:nvSpPr>
        <p:spPr/>
        <p:txBody>
          <a:bodyPr>
            <a:normAutofit fontScale="92500" lnSpcReduction="20000"/>
          </a:bodyPr>
          <a:lstStyle/>
          <a:p>
            <a:r>
              <a:rPr lang="de-DE" dirty="0"/>
              <a:t>Plugin für </a:t>
            </a:r>
            <a:r>
              <a:rPr lang="de-DE" dirty="0" err="1"/>
              <a:t>VSCode</a:t>
            </a:r>
            <a:r>
              <a:rPr lang="de-DE" dirty="0"/>
              <a:t> zum Vervollständigen der Tags:</a:t>
            </a:r>
          </a:p>
          <a:p>
            <a:pPr lvl="1"/>
            <a:r>
              <a:rPr lang="de-DE" dirty="0"/>
              <a:t>SVG Snippets</a:t>
            </a:r>
          </a:p>
          <a:p>
            <a:r>
              <a:rPr lang="de-DE" dirty="0"/>
              <a:t>Online Editor </a:t>
            </a:r>
          </a:p>
          <a:p>
            <a:r>
              <a:rPr lang="de-DE" dirty="0">
                <a:hlinkClick r:id="rId3"/>
              </a:rPr>
              <a:t>https://www.janvas.com/</a:t>
            </a:r>
            <a:endParaRPr lang="de-DE" dirty="0"/>
          </a:p>
          <a:p>
            <a:endParaRPr lang="de-DE" dirty="0"/>
          </a:p>
          <a:p>
            <a:r>
              <a:rPr lang="de-DE" dirty="0" err="1"/>
              <a:t>Vectoricons</a:t>
            </a:r>
            <a:endParaRPr lang="de-DE" dirty="0"/>
          </a:p>
          <a:p>
            <a:r>
              <a:rPr lang="de-DE" dirty="0">
                <a:hlinkClick r:id="rId4"/>
              </a:rPr>
              <a:t>https://fontawesome.com/</a:t>
            </a:r>
            <a:endParaRPr lang="de-DE" dirty="0"/>
          </a:p>
          <a:p>
            <a:endParaRPr lang="de-DE" dirty="0"/>
          </a:p>
          <a:p>
            <a:pPr marL="0" indent="0">
              <a:buNone/>
            </a:pPr>
            <a:endParaRPr lang="de-DE" dirty="0"/>
          </a:p>
        </p:txBody>
      </p:sp>
      <p:sp>
        <p:nvSpPr>
          <p:cNvPr id="5" name="Fußzeilenplatzhalter 4">
            <a:extLst>
              <a:ext uri="{FF2B5EF4-FFF2-40B4-BE49-F238E27FC236}">
                <a16:creationId xmlns:a16="http://schemas.microsoft.com/office/drawing/2014/main" id="{4AD2BA4C-F468-4C89-9E6A-4E71AAD9623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63944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44B6-E640-4037-95A5-F9B559983E59}"/>
              </a:ext>
            </a:extLst>
          </p:cNvPr>
          <p:cNvSpPr>
            <a:spLocks noGrp="1"/>
          </p:cNvSpPr>
          <p:nvPr>
            <p:ph type="title"/>
          </p:nvPr>
        </p:nvSpPr>
        <p:spPr/>
        <p:txBody>
          <a:bodyPr/>
          <a:lstStyle/>
          <a:p>
            <a:r>
              <a:rPr lang="de-DE" dirty="0"/>
              <a:t>HOW TO - DIAGRAMMS</a:t>
            </a:r>
          </a:p>
        </p:txBody>
      </p:sp>
      <p:sp>
        <p:nvSpPr>
          <p:cNvPr id="3" name="Textplatzhalter 2">
            <a:extLst>
              <a:ext uri="{FF2B5EF4-FFF2-40B4-BE49-F238E27FC236}">
                <a16:creationId xmlns:a16="http://schemas.microsoft.com/office/drawing/2014/main" id="{29E4A8FA-D56A-4C4D-8B01-3FB7D7D42246}"/>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D3DF49B6-A8FB-411F-8C06-563D6449309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1285726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15A3D-6171-49D9-AEC7-9E28AA48AF53}"/>
              </a:ext>
            </a:extLst>
          </p:cNvPr>
          <p:cNvSpPr>
            <a:spLocks noGrp="1"/>
          </p:cNvSpPr>
          <p:nvPr>
            <p:ph type="title"/>
          </p:nvPr>
        </p:nvSpPr>
        <p:spPr/>
        <p:txBody>
          <a:bodyPr/>
          <a:lstStyle/>
          <a:p>
            <a:r>
              <a:rPr lang="de-DE" dirty="0"/>
              <a:t>Diagramme</a:t>
            </a:r>
          </a:p>
        </p:txBody>
      </p:sp>
      <p:sp>
        <p:nvSpPr>
          <p:cNvPr id="3" name="Inhaltsplatzhalter 2">
            <a:extLst>
              <a:ext uri="{FF2B5EF4-FFF2-40B4-BE49-F238E27FC236}">
                <a16:creationId xmlns:a16="http://schemas.microsoft.com/office/drawing/2014/main" id="{A0E34946-FFB4-4A72-BBC2-234CC97EB5DD}"/>
              </a:ext>
            </a:extLst>
          </p:cNvPr>
          <p:cNvSpPr>
            <a:spLocks noGrp="1"/>
          </p:cNvSpPr>
          <p:nvPr>
            <p:ph idx="1"/>
          </p:nvPr>
        </p:nvSpPr>
        <p:spPr/>
        <p:txBody>
          <a:bodyPr/>
          <a:lstStyle/>
          <a:p>
            <a:r>
              <a:rPr lang="de-DE" dirty="0"/>
              <a:t>SVG?</a:t>
            </a:r>
          </a:p>
          <a:p>
            <a:r>
              <a:rPr lang="de-DE" dirty="0"/>
              <a:t>Canvas?</a:t>
            </a:r>
          </a:p>
          <a:p>
            <a:r>
              <a:rPr lang="de-DE" dirty="0"/>
              <a:t>JS-Frameworks?</a:t>
            </a:r>
          </a:p>
          <a:p>
            <a:r>
              <a:rPr lang="de-DE" dirty="0"/>
              <a:t>animierte </a:t>
            </a:r>
            <a:r>
              <a:rPr lang="de-DE" dirty="0" err="1"/>
              <a:t>Divs</a:t>
            </a:r>
            <a:r>
              <a:rPr lang="de-DE" dirty="0"/>
              <a:t> z.B.?</a:t>
            </a:r>
          </a:p>
        </p:txBody>
      </p:sp>
      <p:sp>
        <p:nvSpPr>
          <p:cNvPr id="4" name="Fußzeilenplatzhalter 3">
            <a:extLst>
              <a:ext uri="{FF2B5EF4-FFF2-40B4-BE49-F238E27FC236}">
                <a16:creationId xmlns:a16="http://schemas.microsoft.com/office/drawing/2014/main" id="{38B59992-4317-4897-A01B-A6EEED2A649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5310353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91220-113B-482F-B73A-A90C9C2D7AE3}"/>
              </a:ext>
            </a:extLst>
          </p:cNvPr>
          <p:cNvSpPr>
            <a:spLocks noGrp="1"/>
          </p:cNvSpPr>
          <p:nvPr>
            <p:ph type="title"/>
          </p:nvPr>
        </p:nvSpPr>
        <p:spPr/>
        <p:txBody>
          <a:bodyPr/>
          <a:lstStyle/>
          <a:p>
            <a:r>
              <a:rPr lang="de-DE" dirty="0"/>
              <a:t>HOW TO - ICONS</a:t>
            </a:r>
          </a:p>
        </p:txBody>
      </p:sp>
      <p:sp>
        <p:nvSpPr>
          <p:cNvPr id="3" name="Textplatzhalter 2">
            <a:extLst>
              <a:ext uri="{FF2B5EF4-FFF2-40B4-BE49-F238E27FC236}">
                <a16:creationId xmlns:a16="http://schemas.microsoft.com/office/drawing/2014/main" id="{4B247C61-F945-459B-B2EF-42489FB45630}"/>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1F53AE80-2865-4CB5-9985-8E404EFB691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1248850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93E9DB-A85A-4FC9-B63A-A83C6883CE1A}"/>
              </a:ext>
            </a:extLst>
          </p:cNvPr>
          <p:cNvSpPr>
            <a:spLocks noGrp="1"/>
          </p:cNvSpPr>
          <p:nvPr>
            <p:ph type="title"/>
          </p:nvPr>
        </p:nvSpPr>
        <p:spPr/>
        <p:txBody>
          <a:bodyPr/>
          <a:lstStyle/>
          <a:p>
            <a:r>
              <a:rPr lang="de-DE" dirty="0"/>
              <a:t>Symbols, Icons &amp; Co</a:t>
            </a:r>
          </a:p>
        </p:txBody>
      </p:sp>
      <p:sp>
        <p:nvSpPr>
          <p:cNvPr id="3" name="Inhaltsplatzhalter 2">
            <a:extLst>
              <a:ext uri="{FF2B5EF4-FFF2-40B4-BE49-F238E27FC236}">
                <a16:creationId xmlns:a16="http://schemas.microsoft.com/office/drawing/2014/main" id="{FA80C703-2198-4B73-9108-5359BE1BA19D}"/>
              </a:ext>
            </a:extLst>
          </p:cNvPr>
          <p:cNvSpPr>
            <a:spLocks noGrp="1"/>
          </p:cNvSpPr>
          <p:nvPr>
            <p:ph idx="1"/>
          </p:nvPr>
        </p:nvSpPr>
        <p:spPr/>
        <p:txBody>
          <a:bodyPr/>
          <a:lstStyle/>
          <a:p>
            <a:r>
              <a:rPr lang="de-DE" dirty="0">
                <a:hlinkClick r:id="rId2"/>
              </a:rPr>
              <a:t>https://www.toptal.com/designers/htmlarrows/</a:t>
            </a:r>
            <a:endParaRPr lang="de-DE" dirty="0"/>
          </a:p>
          <a:p>
            <a:r>
              <a:rPr lang="de-DE" dirty="0"/>
              <a:t>CSS ENTITIES</a:t>
            </a:r>
          </a:p>
          <a:p>
            <a:r>
              <a:rPr lang="de-DE" dirty="0"/>
              <a:t>FONT AWESOME</a:t>
            </a:r>
          </a:p>
        </p:txBody>
      </p:sp>
      <p:sp>
        <p:nvSpPr>
          <p:cNvPr id="4" name="Fußzeilenplatzhalter 3">
            <a:extLst>
              <a:ext uri="{FF2B5EF4-FFF2-40B4-BE49-F238E27FC236}">
                <a16:creationId xmlns:a16="http://schemas.microsoft.com/office/drawing/2014/main" id="{98033B1F-4F42-4D37-A372-B2256B7A3557}"/>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1831436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F482D-B576-4A2F-8D4E-8C6AEE508FA2}"/>
              </a:ext>
            </a:extLst>
          </p:cNvPr>
          <p:cNvSpPr>
            <a:spLocks noGrp="1"/>
          </p:cNvSpPr>
          <p:nvPr>
            <p:ph type="title"/>
          </p:nvPr>
        </p:nvSpPr>
        <p:spPr/>
        <p:txBody>
          <a:bodyPr/>
          <a:lstStyle/>
          <a:p>
            <a:r>
              <a:rPr lang="de-DE" dirty="0"/>
              <a:t>HTML HISTORY &amp; DEVELOPMENT</a:t>
            </a:r>
          </a:p>
        </p:txBody>
      </p:sp>
      <p:sp>
        <p:nvSpPr>
          <p:cNvPr id="3" name="Textplatzhalter 2">
            <a:extLst>
              <a:ext uri="{FF2B5EF4-FFF2-40B4-BE49-F238E27FC236}">
                <a16:creationId xmlns:a16="http://schemas.microsoft.com/office/drawing/2014/main" id="{190E95E6-F009-4FFE-A3B1-3FEC035666E2}"/>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EBEED579-14D8-4C47-9083-3D20B50E059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94963788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0" dirty="0"/>
              <a:t>Was </a:t>
            </a:r>
            <a:r>
              <a:rPr spc="-15" dirty="0"/>
              <a:t>ist </a:t>
            </a:r>
            <a:r>
              <a:rPr spc="-10" dirty="0"/>
              <a:t>HTML5?</a:t>
            </a:r>
          </a:p>
        </p:txBody>
      </p:sp>
      <p:sp>
        <p:nvSpPr>
          <p:cNvPr id="3" name="object 3"/>
          <p:cNvSpPr txBox="1"/>
          <p:nvPr/>
        </p:nvSpPr>
        <p:spPr>
          <a:xfrm>
            <a:off x="838200" y="1790383"/>
            <a:ext cx="7860030" cy="4386580"/>
          </a:xfrm>
          <a:prstGeom prst="rect">
            <a:avLst/>
          </a:prstGeom>
        </p:spPr>
        <p:txBody>
          <a:bodyPr vert="horz" wrap="square" lIns="0" tIns="0" rIns="0" bIns="0" rtlCol="0">
            <a:spAutoFit/>
          </a:bodyPr>
          <a:lstStyle/>
          <a:p>
            <a:pPr marL="355600" indent="-342900">
              <a:buFont typeface="Wingdings"/>
              <a:buChar char=""/>
              <a:tabLst>
                <a:tab pos="355600" algn="l"/>
                <a:tab pos="356235" algn="l"/>
              </a:tabLst>
            </a:pPr>
            <a:r>
              <a:rPr sz="2200" spc="-5" dirty="0">
                <a:latin typeface="Calibri"/>
                <a:cs typeface="Calibri"/>
              </a:rPr>
              <a:t>Es </a:t>
            </a:r>
            <a:r>
              <a:rPr sz="2200" spc="-10" dirty="0">
                <a:latin typeface="Calibri"/>
                <a:cs typeface="Calibri"/>
              </a:rPr>
              <a:t>gibt </a:t>
            </a:r>
            <a:r>
              <a:rPr sz="2200" spc="-5" dirty="0">
                <a:latin typeface="Calibri"/>
                <a:cs typeface="Calibri"/>
              </a:rPr>
              <a:t>2 </a:t>
            </a:r>
            <a:r>
              <a:rPr sz="2200" spc="-10" dirty="0">
                <a:latin typeface="Calibri"/>
                <a:cs typeface="Calibri"/>
              </a:rPr>
              <a:t>Spezifikationen: von </a:t>
            </a:r>
            <a:r>
              <a:rPr sz="2200" spc="-5" dirty="0">
                <a:latin typeface="Calibri"/>
                <a:cs typeface="Calibri"/>
              </a:rPr>
              <a:t>W3C </a:t>
            </a:r>
            <a:r>
              <a:rPr sz="2200" spc="-10" dirty="0">
                <a:latin typeface="Calibri"/>
                <a:cs typeface="Calibri"/>
              </a:rPr>
              <a:t>und</a:t>
            </a:r>
            <a:r>
              <a:rPr sz="2200" spc="55" dirty="0">
                <a:latin typeface="Calibri"/>
                <a:cs typeface="Calibri"/>
              </a:rPr>
              <a:t> </a:t>
            </a:r>
            <a:r>
              <a:rPr sz="2200" spc="-40" dirty="0">
                <a:latin typeface="Calibri"/>
                <a:cs typeface="Calibri"/>
              </a:rPr>
              <a:t>WHATWG</a:t>
            </a:r>
            <a:endParaRPr sz="2200" dirty="0">
              <a:latin typeface="Calibri"/>
              <a:cs typeface="Calibri"/>
            </a:endParaRPr>
          </a:p>
          <a:p>
            <a:pPr marL="355600" indent="-342900">
              <a:spcBef>
                <a:spcPts val="525"/>
              </a:spcBef>
              <a:buFont typeface="Wingdings"/>
              <a:buChar char=""/>
              <a:tabLst>
                <a:tab pos="355600" algn="l"/>
                <a:tab pos="356235" algn="l"/>
              </a:tabLst>
            </a:pPr>
            <a:r>
              <a:rPr sz="2200" spc="-10" dirty="0">
                <a:latin typeface="Calibri"/>
                <a:cs typeface="Calibri"/>
              </a:rPr>
              <a:t>Erweiterung </a:t>
            </a:r>
            <a:r>
              <a:rPr sz="2200" spc="-15" dirty="0">
                <a:latin typeface="Calibri"/>
                <a:cs typeface="Calibri"/>
              </a:rPr>
              <a:t>zu </a:t>
            </a:r>
            <a:r>
              <a:rPr sz="2200" spc="-10" dirty="0">
                <a:latin typeface="Calibri"/>
                <a:cs typeface="Calibri"/>
              </a:rPr>
              <a:t>HTML</a:t>
            </a:r>
            <a:r>
              <a:rPr sz="2200" spc="10" dirty="0">
                <a:latin typeface="Calibri"/>
                <a:cs typeface="Calibri"/>
              </a:rPr>
              <a:t> </a:t>
            </a:r>
            <a:r>
              <a:rPr sz="2200" spc="-5" dirty="0">
                <a:latin typeface="Calibri"/>
                <a:cs typeface="Calibri"/>
              </a:rPr>
              <a:t>4.01</a:t>
            </a:r>
            <a:endParaRPr sz="2200" dirty="0">
              <a:latin typeface="Calibri"/>
              <a:cs typeface="Calibri"/>
            </a:endParaRPr>
          </a:p>
          <a:p>
            <a:pPr marL="756285" lvl="1" indent="-286385">
              <a:spcBef>
                <a:spcPts val="525"/>
              </a:spcBef>
              <a:buFont typeface="Wingdings"/>
              <a:buChar char=""/>
              <a:tabLst>
                <a:tab pos="756920" algn="l"/>
              </a:tabLst>
            </a:pPr>
            <a:r>
              <a:rPr sz="2200" spc="-5" dirty="0">
                <a:latin typeface="Calibri"/>
                <a:cs typeface="Calibri"/>
              </a:rPr>
              <a:t>Neue</a:t>
            </a:r>
            <a:r>
              <a:rPr sz="2200" spc="-65" dirty="0">
                <a:latin typeface="Calibri"/>
                <a:cs typeface="Calibri"/>
              </a:rPr>
              <a:t> </a:t>
            </a:r>
            <a:r>
              <a:rPr sz="2200" spc="-25" dirty="0">
                <a:latin typeface="Calibri"/>
                <a:cs typeface="Calibri"/>
              </a:rPr>
              <a:t>HTML-Tags</a:t>
            </a:r>
            <a:endParaRPr sz="2200" dirty="0">
              <a:latin typeface="Calibri"/>
              <a:cs typeface="Calibri"/>
            </a:endParaRPr>
          </a:p>
          <a:p>
            <a:pPr marL="756285" lvl="1" indent="-286385">
              <a:spcBef>
                <a:spcPts val="530"/>
              </a:spcBef>
              <a:buFont typeface="Wingdings"/>
              <a:buChar char=""/>
              <a:tabLst>
                <a:tab pos="756920" algn="l"/>
              </a:tabLst>
            </a:pPr>
            <a:r>
              <a:rPr sz="2200" spc="-5" dirty="0">
                <a:latin typeface="Calibri"/>
                <a:cs typeface="Calibri"/>
              </a:rPr>
              <a:t>Neue</a:t>
            </a:r>
            <a:r>
              <a:rPr sz="2200" spc="-45" dirty="0">
                <a:latin typeface="Calibri"/>
                <a:cs typeface="Calibri"/>
              </a:rPr>
              <a:t> </a:t>
            </a:r>
            <a:r>
              <a:rPr sz="2200" spc="-20" dirty="0">
                <a:latin typeface="Calibri"/>
                <a:cs typeface="Calibri"/>
              </a:rPr>
              <a:t>Attribute</a:t>
            </a:r>
            <a:endParaRPr sz="2200" dirty="0">
              <a:latin typeface="Calibri"/>
              <a:cs typeface="Calibri"/>
            </a:endParaRPr>
          </a:p>
          <a:p>
            <a:pPr marL="756285" lvl="1" indent="-286385">
              <a:spcBef>
                <a:spcPts val="525"/>
              </a:spcBef>
              <a:buFont typeface="Wingdings"/>
              <a:buChar char=""/>
              <a:tabLst>
                <a:tab pos="756920" algn="l"/>
              </a:tabLst>
            </a:pPr>
            <a:r>
              <a:rPr sz="2200" spc="-5" dirty="0">
                <a:latin typeface="Calibri"/>
                <a:cs typeface="Calibri"/>
              </a:rPr>
              <a:t>Neue</a:t>
            </a:r>
            <a:r>
              <a:rPr sz="2200" spc="-45" dirty="0">
                <a:latin typeface="Calibri"/>
                <a:cs typeface="Calibri"/>
              </a:rPr>
              <a:t> </a:t>
            </a:r>
            <a:r>
              <a:rPr sz="2200" spc="-10" dirty="0">
                <a:latin typeface="Calibri"/>
                <a:cs typeface="Calibri"/>
              </a:rPr>
              <a:t>JavaScript-APIs</a:t>
            </a:r>
            <a:endParaRPr sz="2200" dirty="0">
              <a:latin typeface="Calibri"/>
              <a:cs typeface="Calibri"/>
            </a:endParaRPr>
          </a:p>
          <a:p>
            <a:pPr marL="355600" indent="-342900">
              <a:spcBef>
                <a:spcPts val="525"/>
              </a:spcBef>
              <a:buFont typeface="Wingdings"/>
              <a:buChar char=""/>
              <a:tabLst>
                <a:tab pos="355600" algn="l"/>
                <a:tab pos="356235" algn="l"/>
              </a:tabLst>
            </a:pPr>
            <a:r>
              <a:rPr sz="2200" spc="-25" dirty="0">
                <a:latin typeface="Calibri"/>
                <a:cs typeface="Calibri"/>
              </a:rPr>
              <a:t>HTML-Tags, </a:t>
            </a:r>
            <a:r>
              <a:rPr sz="2200" spc="-5" dirty="0">
                <a:latin typeface="Calibri"/>
                <a:cs typeface="Calibri"/>
              </a:rPr>
              <a:t>die </a:t>
            </a:r>
            <a:r>
              <a:rPr sz="2200" spc="-10" dirty="0">
                <a:latin typeface="Calibri"/>
                <a:cs typeface="Calibri"/>
              </a:rPr>
              <a:t>jetzt </a:t>
            </a:r>
            <a:r>
              <a:rPr sz="2200" spc="-5" dirty="0">
                <a:latin typeface="Calibri"/>
                <a:cs typeface="Calibri"/>
              </a:rPr>
              <a:t>in einem </a:t>
            </a:r>
            <a:r>
              <a:rPr sz="2200" spc="-10" dirty="0">
                <a:latin typeface="Calibri"/>
                <a:cs typeface="Calibri"/>
              </a:rPr>
              <a:t>anderen </a:t>
            </a:r>
            <a:r>
              <a:rPr sz="2200" spc="-25" dirty="0">
                <a:latin typeface="Calibri"/>
                <a:cs typeface="Calibri"/>
              </a:rPr>
              <a:t>Kontext </a:t>
            </a:r>
            <a:r>
              <a:rPr sz="2200" spc="-10" dirty="0">
                <a:latin typeface="Calibri"/>
                <a:cs typeface="Calibri"/>
              </a:rPr>
              <a:t>verwendet</a:t>
            </a:r>
            <a:r>
              <a:rPr sz="2200" spc="185" dirty="0">
                <a:latin typeface="Calibri"/>
                <a:cs typeface="Calibri"/>
              </a:rPr>
              <a:t> </a:t>
            </a:r>
            <a:r>
              <a:rPr sz="2200" spc="-15" dirty="0">
                <a:latin typeface="Calibri"/>
                <a:cs typeface="Calibri"/>
              </a:rPr>
              <a:t>werden</a:t>
            </a:r>
            <a:endParaRPr sz="2200" dirty="0">
              <a:latin typeface="Calibri"/>
              <a:cs typeface="Calibri"/>
            </a:endParaRPr>
          </a:p>
          <a:p>
            <a:pPr marL="355600" indent="-342900">
              <a:spcBef>
                <a:spcPts val="530"/>
              </a:spcBef>
              <a:buFont typeface="Wingdings"/>
              <a:buChar char=""/>
              <a:tabLst>
                <a:tab pos="355600" algn="l"/>
                <a:tab pos="356235" algn="l"/>
              </a:tabLst>
            </a:pPr>
            <a:r>
              <a:rPr sz="2200" spc="-10" dirty="0">
                <a:latin typeface="Calibri"/>
                <a:cs typeface="Calibri"/>
              </a:rPr>
              <a:t>"Alte </a:t>
            </a:r>
            <a:r>
              <a:rPr sz="2200" spc="-15" dirty="0">
                <a:latin typeface="Calibri"/>
                <a:cs typeface="Calibri"/>
              </a:rPr>
              <a:t>Bekannte" </a:t>
            </a:r>
            <a:r>
              <a:rPr sz="2200" spc="-10" dirty="0">
                <a:latin typeface="Calibri"/>
                <a:cs typeface="Calibri"/>
              </a:rPr>
              <a:t>jetzt</a:t>
            </a:r>
            <a:r>
              <a:rPr sz="2200" spc="80" dirty="0">
                <a:latin typeface="Calibri"/>
                <a:cs typeface="Calibri"/>
              </a:rPr>
              <a:t> </a:t>
            </a:r>
            <a:r>
              <a:rPr sz="2200" spc="-10" dirty="0">
                <a:latin typeface="Calibri"/>
                <a:cs typeface="Calibri"/>
              </a:rPr>
              <a:t>offiziell:</a:t>
            </a:r>
            <a:endParaRPr sz="2200" dirty="0">
              <a:latin typeface="Calibri"/>
              <a:cs typeface="Calibri"/>
            </a:endParaRPr>
          </a:p>
          <a:p>
            <a:pPr marL="756285" lvl="1" indent="-342900">
              <a:spcBef>
                <a:spcPts val="525"/>
              </a:spcBef>
              <a:buFont typeface="Wingdings"/>
              <a:buChar char=""/>
              <a:tabLst>
                <a:tab pos="756920" algn="l"/>
              </a:tabLst>
            </a:pPr>
            <a:r>
              <a:rPr sz="2200" spc="-10" dirty="0">
                <a:latin typeface="Calibri"/>
                <a:cs typeface="Calibri"/>
              </a:rPr>
              <a:t>&lt;embed&gt;-Element</a:t>
            </a:r>
            <a:endParaRPr sz="2200" dirty="0">
              <a:latin typeface="Calibri"/>
              <a:cs typeface="Calibri"/>
            </a:endParaRPr>
          </a:p>
          <a:p>
            <a:pPr marL="756285" lvl="1" indent="-342900">
              <a:spcBef>
                <a:spcPts val="525"/>
              </a:spcBef>
              <a:buFont typeface="Wingdings"/>
              <a:buChar char=""/>
              <a:tabLst>
                <a:tab pos="756920" algn="l"/>
              </a:tabLst>
            </a:pPr>
            <a:r>
              <a:rPr sz="2200" spc="-15" dirty="0">
                <a:latin typeface="Calibri"/>
                <a:cs typeface="Calibri"/>
              </a:rPr>
              <a:t>autofocus-Attribut</a:t>
            </a:r>
            <a:endParaRPr sz="2200" dirty="0">
              <a:latin typeface="Calibri"/>
              <a:cs typeface="Calibri"/>
            </a:endParaRPr>
          </a:p>
          <a:p>
            <a:pPr marL="756285" lvl="1" indent="-342900">
              <a:spcBef>
                <a:spcPts val="525"/>
              </a:spcBef>
              <a:buFont typeface="Wingdings"/>
              <a:buChar char=""/>
              <a:tabLst>
                <a:tab pos="756920" algn="l"/>
              </a:tabLst>
            </a:pPr>
            <a:r>
              <a:rPr sz="2200" spc="-10" dirty="0">
                <a:latin typeface="Calibri"/>
                <a:cs typeface="Calibri"/>
              </a:rPr>
              <a:t>Drag&amp;Drop-API</a:t>
            </a:r>
            <a:endParaRPr sz="2200" dirty="0">
              <a:latin typeface="Calibri"/>
              <a:cs typeface="Calibri"/>
            </a:endParaRPr>
          </a:p>
          <a:p>
            <a:pPr marL="469900" indent="-457200">
              <a:spcBef>
                <a:spcPts val="530"/>
              </a:spcBef>
              <a:buFont typeface="Wingdings"/>
              <a:buChar char=""/>
              <a:tabLst>
                <a:tab pos="469900" algn="l"/>
                <a:tab pos="470534" algn="l"/>
              </a:tabLst>
            </a:pPr>
            <a:r>
              <a:rPr sz="2200" spc="-10" dirty="0">
                <a:latin typeface="Calibri"/>
                <a:cs typeface="Calibri"/>
              </a:rPr>
              <a:t>HTML5 </a:t>
            </a:r>
            <a:r>
              <a:rPr lang="de-DE" sz="2200" spc="-10" dirty="0">
                <a:latin typeface="Calibri"/>
                <a:cs typeface="Calibri"/>
              </a:rPr>
              <a:t>enthält nichts völlig Fremdartiges</a:t>
            </a:r>
            <a:endParaRPr sz="2200" dirty="0">
              <a:latin typeface="Calibri"/>
              <a:cs typeface="Calibri"/>
            </a:endParaRPr>
          </a:p>
        </p:txBody>
      </p:sp>
      <p:sp>
        <p:nvSpPr>
          <p:cNvPr id="5" name="Fußzeilenplatzhalter 4">
            <a:extLst>
              <a:ext uri="{FF2B5EF4-FFF2-40B4-BE49-F238E27FC236}">
                <a16:creationId xmlns:a16="http://schemas.microsoft.com/office/drawing/2014/main" id="{2AC26B0A-2CCC-404C-BC8C-A0A057C79760}"/>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295876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48"/>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0" dirty="0"/>
              <a:t>Was </a:t>
            </a:r>
            <a:r>
              <a:rPr spc="-15" dirty="0"/>
              <a:t>ist </a:t>
            </a:r>
            <a:r>
              <a:rPr spc="-10" dirty="0"/>
              <a:t>HTML5?</a:t>
            </a:r>
          </a:p>
        </p:txBody>
      </p:sp>
      <p:sp>
        <p:nvSpPr>
          <p:cNvPr id="65" name="Inhaltsplatzhalter 64"/>
          <p:cNvSpPr>
            <a:spLocks noGrp="1"/>
          </p:cNvSpPr>
          <p:nvPr>
            <p:ph idx="1"/>
          </p:nvPr>
        </p:nvSpPr>
        <p:spPr/>
        <p:txBody>
          <a:bodyPr/>
          <a:lstStyle/>
          <a:p>
            <a:endParaRPr lang="de-DE" dirty="0"/>
          </a:p>
        </p:txBody>
      </p:sp>
      <p:grpSp>
        <p:nvGrpSpPr>
          <p:cNvPr id="66" name="Gruppieren 65"/>
          <p:cNvGrpSpPr/>
          <p:nvPr/>
        </p:nvGrpSpPr>
        <p:grpSpPr>
          <a:xfrm>
            <a:off x="1733813" y="1690688"/>
            <a:ext cx="9027972" cy="4895850"/>
            <a:chOff x="1632965" y="1125474"/>
            <a:chExt cx="8928100" cy="5113020"/>
          </a:xfrm>
        </p:grpSpPr>
        <p:sp>
          <p:nvSpPr>
            <p:cNvPr id="2" name="object 2"/>
            <p:cNvSpPr/>
            <p:nvPr/>
          </p:nvSpPr>
          <p:spPr>
            <a:xfrm>
              <a:off x="1632965" y="1125474"/>
              <a:ext cx="8928100" cy="5113020"/>
            </a:xfrm>
            <a:custGeom>
              <a:avLst/>
              <a:gdLst/>
              <a:ahLst/>
              <a:cxnLst/>
              <a:rect l="l" t="t" r="r" b="b"/>
              <a:pathLst>
                <a:path w="8928100" h="5113020">
                  <a:moveTo>
                    <a:pt x="8720963" y="0"/>
                  </a:moveTo>
                  <a:lnTo>
                    <a:pt x="206667" y="0"/>
                  </a:lnTo>
                  <a:lnTo>
                    <a:pt x="159281" y="5461"/>
                  </a:lnTo>
                  <a:lnTo>
                    <a:pt x="115781" y="21014"/>
                  </a:lnTo>
                  <a:lnTo>
                    <a:pt x="77409" y="45416"/>
                  </a:lnTo>
                  <a:lnTo>
                    <a:pt x="45403" y="77423"/>
                  </a:lnTo>
                  <a:lnTo>
                    <a:pt x="21006" y="115790"/>
                  </a:lnTo>
                  <a:lnTo>
                    <a:pt x="5458" y="159273"/>
                  </a:lnTo>
                  <a:lnTo>
                    <a:pt x="0" y="206628"/>
                  </a:lnTo>
                  <a:lnTo>
                    <a:pt x="0" y="4906352"/>
                  </a:lnTo>
                  <a:lnTo>
                    <a:pt x="5458" y="4953738"/>
                  </a:lnTo>
                  <a:lnTo>
                    <a:pt x="21006" y="4997238"/>
                  </a:lnTo>
                  <a:lnTo>
                    <a:pt x="45403" y="5035610"/>
                  </a:lnTo>
                  <a:lnTo>
                    <a:pt x="77409" y="5067616"/>
                  </a:lnTo>
                  <a:lnTo>
                    <a:pt x="115781" y="5092013"/>
                  </a:lnTo>
                  <a:lnTo>
                    <a:pt x="159281" y="5107561"/>
                  </a:lnTo>
                  <a:lnTo>
                    <a:pt x="206667" y="5113020"/>
                  </a:lnTo>
                  <a:lnTo>
                    <a:pt x="8720963" y="5113020"/>
                  </a:lnTo>
                  <a:lnTo>
                    <a:pt x="8768318" y="5107561"/>
                  </a:lnTo>
                  <a:lnTo>
                    <a:pt x="8811801" y="5092013"/>
                  </a:lnTo>
                  <a:lnTo>
                    <a:pt x="8850168" y="5067616"/>
                  </a:lnTo>
                  <a:lnTo>
                    <a:pt x="8882175" y="5035610"/>
                  </a:lnTo>
                  <a:lnTo>
                    <a:pt x="8906577" y="4997238"/>
                  </a:lnTo>
                  <a:lnTo>
                    <a:pt x="8922131" y="4953738"/>
                  </a:lnTo>
                  <a:lnTo>
                    <a:pt x="8927591" y="4906352"/>
                  </a:lnTo>
                  <a:lnTo>
                    <a:pt x="8927591" y="206628"/>
                  </a:lnTo>
                  <a:lnTo>
                    <a:pt x="8922130" y="159273"/>
                  </a:lnTo>
                  <a:lnTo>
                    <a:pt x="8906577" y="115790"/>
                  </a:lnTo>
                  <a:lnTo>
                    <a:pt x="8882175" y="77423"/>
                  </a:lnTo>
                  <a:lnTo>
                    <a:pt x="8850168" y="45416"/>
                  </a:lnTo>
                  <a:lnTo>
                    <a:pt x="8811801" y="21014"/>
                  </a:lnTo>
                  <a:lnTo>
                    <a:pt x="8768318" y="5461"/>
                  </a:lnTo>
                  <a:lnTo>
                    <a:pt x="8720963" y="0"/>
                  </a:lnTo>
                  <a:close/>
                </a:path>
              </a:pathLst>
            </a:custGeom>
            <a:solidFill>
              <a:srgbClr val="F79546"/>
            </a:solidFill>
          </p:spPr>
          <p:txBody>
            <a:bodyPr wrap="square" lIns="0" tIns="0" rIns="0" bIns="0" rtlCol="0"/>
            <a:lstStyle/>
            <a:p>
              <a:endParaRPr dirty="0"/>
            </a:p>
          </p:txBody>
        </p:sp>
        <p:sp>
          <p:nvSpPr>
            <p:cNvPr id="3" name="object 3"/>
            <p:cNvSpPr/>
            <p:nvPr/>
          </p:nvSpPr>
          <p:spPr>
            <a:xfrm>
              <a:off x="1632965" y="1125474"/>
              <a:ext cx="8928100" cy="5113020"/>
            </a:xfrm>
            <a:custGeom>
              <a:avLst/>
              <a:gdLst/>
              <a:ahLst/>
              <a:cxnLst/>
              <a:rect l="l" t="t" r="r" b="b"/>
              <a:pathLst>
                <a:path w="8928100" h="5113020">
                  <a:moveTo>
                    <a:pt x="0" y="206628"/>
                  </a:moveTo>
                  <a:lnTo>
                    <a:pt x="5458" y="159273"/>
                  </a:lnTo>
                  <a:lnTo>
                    <a:pt x="21006" y="115790"/>
                  </a:lnTo>
                  <a:lnTo>
                    <a:pt x="45403" y="77423"/>
                  </a:lnTo>
                  <a:lnTo>
                    <a:pt x="77409" y="45416"/>
                  </a:lnTo>
                  <a:lnTo>
                    <a:pt x="115781" y="21014"/>
                  </a:lnTo>
                  <a:lnTo>
                    <a:pt x="159281" y="5461"/>
                  </a:lnTo>
                  <a:lnTo>
                    <a:pt x="206667" y="0"/>
                  </a:lnTo>
                  <a:lnTo>
                    <a:pt x="8720963" y="0"/>
                  </a:lnTo>
                  <a:lnTo>
                    <a:pt x="8768318" y="5461"/>
                  </a:lnTo>
                  <a:lnTo>
                    <a:pt x="8811801" y="21014"/>
                  </a:lnTo>
                  <a:lnTo>
                    <a:pt x="8850168" y="45416"/>
                  </a:lnTo>
                  <a:lnTo>
                    <a:pt x="8882175" y="77423"/>
                  </a:lnTo>
                  <a:lnTo>
                    <a:pt x="8906577" y="115790"/>
                  </a:lnTo>
                  <a:lnTo>
                    <a:pt x="8922130" y="159273"/>
                  </a:lnTo>
                  <a:lnTo>
                    <a:pt x="8927591" y="206628"/>
                  </a:lnTo>
                  <a:lnTo>
                    <a:pt x="8927591" y="4906352"/>
                  </a:lnTo>
                  <a:lnTo>
                    <a:pt x="8922131" y="4953738"/>
                  </a:lnTo>
                  <a:lnTo>
                    <a:pt x="8906577" y="4997238"/>
                  </a:lnTo>
                  <a:lnTo>
                    <a:pt x="8882175" y="5035610"/>
                  </a:lnTo>
                  <a:lnTo>
                    <a:pt x="8850168" y="5067616"/>
                  </a:lnTo>
                  <a:lnTo>
                    <a:pt x="8811801" y="5092013"/>
                  </a:lnTo>
                  <a:lnTo>
                    <a:pt x="8768318" y="5107561"/>
                  </a:lnTo>
                  <a:lnTo>
                    <a:pt x="8720963" y="5113020"/>
                  </a:lnTo>
                  <a:lnTo>
                    <a:pt x="206667" y="5113020"/>
                  </a:lnTo>
                  <a:lnTo>
                    <a:pt x="159281" y="5107561"/>
                  </a:lnTo>
                  <a:lnTo>
                    <a:pt x="115781" y="5092013"/>
                  </a:lnTo>
                  <a:lnTo>
                    <a:pt x="77409" y="5067616"/>
                  </a:lnTo>
                  <a:lnTo>
                    <a:pt x="45403" y="5035610"/>
                  </a:lnTo>
                  <a:lnTo>
                    <a:pt x="21006" y="4997238"/>
                  </a:lnTo>
                  <a:lnTo>
                    <a:pt x="5458" y="4953738"/>
                  </a:lnTo>
                  <a:lnTo>
                    <a:pt x="0" y="4906352"/>
                  </a:lnTo>
                  <a:lnTo>
                    <a:pt x="0" y="206628"/>
                  </a:lnTo>
                  <a:close/>
                </a:path>
              </a:pathLst>
            </a:custGeom>
            <a:ln w="25908">
              <a:solidFill>
                <a:srgbClr val="B66C30"/>
              </a:solidFill>
            </a:ln>
          </p:spPr>
          <p:txBody>
            <a:bodyPr wrap="square" lIns="0" tIns="0" rIns="0" bIns="0" rtlCol="0"/>
            <a:lstStyle/>
            <a:p>
              <a:endParaRPr dirty="0"/>
            </a:p>
          </p:txBody>
        </p:sp>
        <p:sp>
          <p:nvSpPr>
            <p:cNvPr id="4" name="object 4"/>
            <p:cNvSpPr/>
            <p:nvPr/>
          </p:nvSpPr>
          <p:spPr>
            <a:xfrm>
              <a:off x="1995677" y="5013198"/>
              <a:ext cx="645160" cy="361315"/>
            </a:xfrm>
            <a:custGeom>
              <a:avLst/>
              <a:gdLst/>
              <a:ahLst/>
              <a:cxnLst/>
              <a:rect l="l" t="t" r="r" b="b"/>
              <a:pathLst>
                <a:path w="645160" h="361314">
                  <a:moveTo>
                    <a:pt x="584454" y="0"/>
                  </a:moveTo>
                  <a:lnTo>
                    <a:pt x="60198" y="0"/>
                  </a:lnTo>
                  <a:lnTo>
                    <a:pt x="36765" y="4726"/>
                  </a:lnTo>
                  <a:lnTo>
                    <a:pt x="17630" y="17621"/>
                  </a:lnTo>
                  <a:lnTo>
                    <a:pt x="4730" y="36754"/>
                  </a:lnTo>
                  <a:lnTo>
                    <a:pt x="0" y="60197"/>
                  </a:lnTo>
                  <a:lnTo>
                    <a:pt x="0" y="300989"/>
                  </a:lnTo>
                  <a:lnTo>
                    <a:pt x="4730" y="324433"/>
                  </a:lnTo>
                  <a:lnTo>
                    <a:pt x="17630" y="343566"/>
                  </a:lnTo>
                  <a:lnTo>
                    <a:pt x="36765" y="356461"/>
                  </a:lnTo>
                  <a:lnTo>
                    <a:pt x="60198" y="361188"/>
                  </a:lnTo>
                  <a:lnTo>
                    <a:pt x="584454" y="361188"/>
                  </a:lnTo>
                  <a:lnTo>
                    <a:pt x="607886" y="356461"/>
                  </a:lnTo>
                  <a:lnTo>
                    <a:pt x="627021" y="343566"/>
                  </a:lnTo>
                  <a:lnTo>
                    <a:pt x="639921" y="324433"/>
                  </a:lnTo>
                  <a:lnTo>
                    <a:pt x="644652" y="300989"/>
                  </a:lnTo>
                  <a:lnTo>
                    <a:pt x="644652" y="60197"/>
                  </a:lnTo>
                  <a:lnTo>
                    <a:pt x="639921" y="36754"/>
                  </a:lnTo>
                  <a:lnTo>
                    <a:pt x="627021" y="17621"/>
                  </a:lnTo>
                  <a:lnTo>
                    <a:pt x="607886" y="4726"/>
                  </a:lnTo>
                  <a:lnTo>
                    <a:pt x="584454" y="0"/>
                  </a:lnTo>
                  <a:close/>
                </a:path>
              </a:pathLst>
            </a:custGeom>
            <a:solidFill>
              <a:srgbClr val="FFFFFF"/>
            </a:solidFill>
          </p:spPr>
          <p:txBody>
            <a:bodyPr wrap="square" lIns="0" tIns="0" rIns="0" bIns="0" rtlCol="0"/>
            <a:lstStyle/>
            <a:p>
              <a:endParaRPr dirty="0"/>
            </a:p>
          </p:txBody>
        </p:sp>
        <p:sp>
          <p:nvSpPr>
            <p:cNvPr id="5" name="object 5"/>
            <p:cNvSpPr/>
            <p:nvPr/>
          </p:nvSpPr>
          <p:spPr>
            <a:xfrm>
              <a:off x="1995677" y="5013198"/>
              <a:ext cx="645160" cy="361315"/>
            </a:xfrm>
            <a:custGeom>
              <a:avLst/>
              <a:gdLst/>
              <a:ahLst/>
              <a:cxnLst/>
              <a:rect l="l" t="t" r="r" b="b"/>
              <a:pathLst>
                <a:path w="645160" h="361314">
                  <a:moveTo>
                    <a:pt x="0" y="60197"/>
                  </a:moveTo>
                  <a:lnTo>
                    <a:pt x="4730" y="36754"/>
                  </a:lnTo>
                  <a:lnTo>
                    <a:pt x="17630" y="17621"/>
                  </a:lnTo>
                  <a:lnTo>
                    <a:pt x="36765" y="4726"/>
                  </a:lnTo>
                  <a:lnTo>
                    <a:pt x="60198" y="0"/>
                  </a:lnTo>
                  <a:lnTo>
                    <a:pt x="584454" y="0"/>
                  </a:lnTo>
                  <a:lnTo>
                    <a:pt x="607886" y="4726"/>
                  </a:lnTo>
                  <a:lnTo>
                    <a:pt x="627021" y="17621"/>
                  </a:lnTo>
                  <a:lnTo>
                    <a:pt x="639921" y="36754"/>
                  </a:lnTo>
                  <a:lnTo>
                    <a:pt x="644652" y="60197"/>
                  </a:lnTo>
                  <a:lnTo>
                    <a:pt x="644652" y="300989"/>
                  </a:lnTo>
                  <a:lnTo>
                    <a:pt x="639921" y="324433"/>
                  </a:lnTo>
                  <a:lnTo>
                    <a:pt x="627021" y="343566"/>
                  </a:lnTo>
                  <a:lnTo>
                    <a:pt x="607886" y="356461"/>
                  </a:lnTo>
                  <a:lnTo>
                    <a:pt x="584454" y="361188"/>
                  </a:lnTo>
                  <a:lnTo>
                    <a:pt x="60198" y="361188"/>
                  </a:lnTo>
                  <a:lnTo>
                    <a:pt x="36765" y="356461"/>
                  </a:lnTo>
                  <a:lnTo>
                    <a:pt x="17630" y="343566"/>
                  </a:lnTo>
                  <a:lnTo>
                    <a:pt x="4730" y="324433"/>
                  </a:lnTo>
                  <a:lnTo>
                    <a:pt x="0" y="300989"/>
                  </a:lnTo>
                  <a:lnTo>
                    <a:pt x="0" y="60197"/>
                  </a:lnTo>
                  <a:close/>
                </a:path>
              </a:pathLst>
            </a:custGeom>
            <a:ln w="25908">
              <a:solidFill>
                <a:srgbClr val="585858"/>
              </a:solidFill>
            </a:ln>
          </p:spPr>
          <p:txBody>
            <a:bodyPr wrap="square" lIns="0" tIns="0" rIns="0" bIns="0" rtlCol="0"/>
            <a:lstStyle/>
            <a:p>
              <a:endParaRPr dirty="0"/>
            </a:p>
          </p:txBody>
        </p:sp>
        <p:sp>
          <p:nvSpPr>
            <p:cNvPr id="6" name="object 6"/>
            <p:cNvSpPr txBox="1"/>
            <p:nvPr/>
          </p:nvSpPr>
          <p:spPr>
            <a:xfrm>
              <a:off x="2105965" y="5059808"/>
              <a:ext cx="422909" cy="246221"/>
            </a:xfrm>
            <a:prstGeom prst="rect">
              <a:avLst/>
            </a:prstGeom>
          </p:spPr>
          <p:txBody>
            <a:bodyPr vert="horz" wrap="square" lIns="0" tIns="0" rIns="0" bIns="0" rtlCol="0">
              <a:spAutoFit/>
            </a:bodyPr>
            <a:lstStyle/>
            <a:p>
              <a:pPr marL="12700"/>
              <a:r>
                <a:rPr sz="1600" spc="-10" dirty="0">
                  <a:solidFill>
                    <a:srgbClr val="585858"/>
                  </a:solidFill>
                  <a:latin typeface="Calibri"/>
                  <a:cs typeface="Calibri"/>
                </a:rPr>
                <a:t>CSS3</a:t>
              </a:r>
              <a:endParaRPr sz="1600" dirty="0">
                <a:latin typeface="Calibri"/>
                <a:cs typeface="Calibri"/>
              </a:endParaRPr>
            </a:p>
          </p:txBody>
        </p:sp>
        <p:sp>
          <p:nvSpPr>
            <p:cNvPr id="7" name="object 7"/>
            <p:cNvSpPr/>
            <p:nvPr/>
          </p:nvSpPr>
          <p:spPr>
            <a:xfrm>
              <a:off x="2967989" y="5013198"/>
              <a:ext cx="1400810" cy="361315"/>
            </a:xfrm>
            <a:custGeom>
              <a:avLst/>
              <a:gdLst/>
              <a:ahLst/>
              <a:cxnLst/>
              <a:rect l="l" t="t" r="r" b="b"/>
              <a:pathLst>
                <a:path w="1400810" h="361314">
                  <a:moveTo>
                    <a:pt x="1340358" y="0"/>
                  </a:moveTo>
                  <a:lnTo>
                    <a:pt x="60197" y="0"/>
                  </a:lnTo>
                  <a:lnTo>
                    <a:pt x="36754" y="4726"/>
                  </a:lnTo>
                  <a:lnTo>
                    <a:pt x="17621" y="17621"/>
                  </a:lnTo>
                  <a:lnTo>
                    <a:pt x="4726" y="36754"/>
                  </a:lnTo>
                  <a:lnTo>
                    <a:pt x="0" y="60197"/>
                  </a:lnTo>
                  <a:lnTo>
                    <a:pt x="0" y="300989"/>
                  </a:lnTo>
                  <a:lnTo>
                    <a:pt x="4726" y="324433"/>
                  </a:lnTo>
                  <a:lnTo>
                    <a:pt x="17621" y="343566"/>
                  </a:lnTo>
                  <a:lnTo>
                    <a:pt x="36754" y="356461"/>
                  </a:lnTo>
                  <a:lnTo>
                    <a:pt x="60197" y="361188"/>
                  </a:lnTo>
                  <a:lnTo>
                    <a:pt x="1340358" y="361188"/>
                  </a:lnTo>
                  <a:lnTo>
                    <a:pt x="1363801" y="356461"/>
                  </a:lnTo>
                  <a:lnTo>
                    <a:pt x="1382934" y="343566"/>
                  </a:lnTo>
                  <a:lnTo>
                    <a:pt x="1395829" y="324433"/>
                  </a:lnTo>
                  <a:lnTo>
                    <a:pt x="1400555" y="300989"/>
                  </a:lnTo>
                  <a:lnTo>
                    <a:pt x="1400555" y="60197"/>
                  </a:lnTo>
                  <a:lnTo>
                    <a:pt x="1395829" y="36754"/>
                  </a:lnTo>
                  <a:lnTo>
                    <a:pt x="1382934" y="17621"/>
                  </a:lnTo>
                  <a:lnTo>
                    <a:pt x="1363801" y="4726"/>
                  </a:lnTo>
                  <a:lnTo>
                    <a:pt x="1340358" y="0"/>
                  </a:lnTo>
                  <a:close/>
                </a:path>
              </a:pathLst>
            </a:custGeom>
            <a:solidFill>
              <a:srgbClr val="FFFFFF"/>
            </a:solidFill>
          </p:spPr>
          <p:txBody>
            <a:bodyPr wrap="square" lIns="0" tIns="0" rIns="0" bIns="0" rtlCol="0"/>
            <a:lstStyle/>
            <a:p>
              <a:endParaRPr dirty="0"/>
            </a:p>
          </p:txBody>
        </p:sp>
        <p:sp>
          <p:nvSpPr>
            <p:cNvPr id="8" name="object 8"/>
            <p:cNvSpPr/>
            <p:nvPr/>
          </p:nvSpPr>
          <p:spPr>
            <a:xfrm>
              <a:off x="2967989" y="5013198"/>
              <a:ext cx="1400810" cy="361315"/>
            </a:xfrm>
            <a:custGeom>
              <a:avLst/>
              <a:gdLst/>
              <a:ahLst/>
              <a:cxnLst/>
              <a:rect l="l" t="t" r="r" b="b"/>
              <a:pathLst>
                <a:path w="1400810" h="361314">
                  <a:moveTo>
                    <a:pt x="0" y="60197"/>
                  </a:moveTo>
                  <a:lnTo>
                    <a:pt x="4726" y="36754"/>
                  </a:lnTo>
                  <a:lnTo>
                    <a:pt x="17621" y="17621"/>
                  </a:lnTo>
                  <a:lnTo>
                    <a:pt x="36754" y="4726"/>
                  </a:lnTo>
                  <a:lnTo>
                    <a:pt x="60197" y="0"/>
                  </a:lnTo>
                  <a:lnTo>
                    <a:pt x="1340358" y="0"/>
                  </a:lnTo>
                  <a:lnTo>
                    <a:pt x="1363801" y="4726"/>
                  </a:lnTo>
                  <a:lnTo>
                    <a:pt x="1382934" y="17621"/>
                  </a:lnTo>
                  <a:lnTo>
                    <a:pt x="1395829" y="36754"/>
                  </a:lnTo>
                  <a:lnTo>
                    <a:pt x="1400555" y="60197"/>
                  </a:lnTo>
                  <a:lnTo>
                    <a:pt x="1400555" y="300989"/>
                  </a:lnTo>
                  <a:lnTo>
                    <a:pt x="1395829" y="324433"/>
                  </a:lnTo>
                  <a:lnTo>
                    <a:pt x="1382934" y="343566"/>
                  </a:lnTo>
                  <a:lnTo>
                    <a:pt x="1363801" y="356461"/>
                  </a:lnTo>
                  <a:lnTo>
                    <a:pt x="1340358" y="361188"/>
                  </a:lnTo>
                  <a:lnTo>
                    <a:pt x="60197" y="361188"/>
                  </a:lnTo>
                  <a:lnTo>
                    <a:pt x="36754" y="356461"/>
                  </a:lnTo>
                  <a:lnTo>
                    <a:pt x="17621" y="343566"/>
                  </a:lnTo>
                  <a:lnTo>
                    <a:pt x="4726" y="324433"/>
                  </a:lnTo>
                  <a:lnTo>
                    <a:pt x="0" y="300989"/>
                  </a:lnTo>
                  <a:lnTo>
                    <a:pt x="0" y="60197"/>
                  </a:lnTo>
                  <a:close/>
                </a:path>
              </a:pathLst>
            </a:custGeom>
            <a:ln w="25908">
              <a:solidFill>
                <a:srgbClr val="585858"/>
              </a:solidFill>
            </a:ln>
          </p:spPr>
          <p:txBody>
            <a:bodyPr wrap="square" lIns="0" tIns="0" rIns="0" bIns="0" rtlCol="0"/>
            <a:lstStyle/>
            <a:p>
              <a:endParaRPr dirty="0"/>
            </a:p>
          </p:txBody>
        </p:sp>
        <p:sp>
          <p:nvSpPr>
            <p:cNvPr id="9" name="object 9"/>
            <p:cNvSpPr txBox="1"/>
            <p:nvPr/>
          </p:nvSpPr>
          <p:spPr>
            <a:xfrm>
              <a:off x="3102611" y="5059808"/>
              <a:ext cx="1130935" cy="246221"/>
            </a:xfrm>
            <a:prstGeom prst="rect">
              <a:avLst/>
            </a:prstGeom>
          </p:spPr>
          <p:txBody>
            <a:bodyPr vert="horz" wrap="square" lIns="0" tIns="0" rIns="0" bIns="0" rtlCol="0">
              <a:spAutoFit/>
            </a:bodyPr>
            <a:lstStyle/>
            <a:p>
              <a:pPr marL="12700"/>
              <a:r>
                <a:rPr sz="1600" spc="-10" dirty="0">
                  <a:solidFill>
                    <a:srgbClr val="585858"/>
                  </a:solidFill>
                  <a:latin typeface="Calibri"/>
                  <a:cs typeface="Calibri"/>
                </a:rPr>
                <a:t>DOM</a:t>
              </a:r>
              <a:r>
                <a:rPr sz="1600" spc="-55" dirty="0">
                  <a:solidFill>
                    <a:srgbClr val="585858"/>
                  </a:solidFill>
                  <a:latin typeface="Calibri"/>
                  <a:cs typeface="Calibri"/>
                </a:rPr>
                <a:t> </a:t>
              </a:r>
              <a:r>
                <a:rPr sz="1600" spc="-15" dirty="0">
                  <a:solidFill>
                    <a:srgbClr val="585858"/>
                  </a:solidFill>
                  <a:latin typeface="Calibri"/>
                  <a:cs typeface="Calibri"/>
                </a:rPr>
                <a:t>Storage</a:t>
              </a:r>
              <a:endParaRPr sz="1600" dirty="0">
                <a:latin typeface="Calibri"/>
                <a:cs typeface="Calibri"/>
              </a:endParaRPr>
            </a:p>
          </p:txBody>
        </p:sp>
        <p:sp>
          <p:nvSpPr>
            <p:cNvPr id="10" name="object 10"/>
            <p:cNvSpPr/>
            <p:nvPr/>
          </p:nvSpPr>
          <p:spPr>
            <a:xfrm>
              <a:off x="4696205" y="5013198"/>
              <a:ext cx="1257300" cy="360045"/>
            </a:xfrm>
            <a:custGeom>
              <a:avLst/>
              <a:gdLst/>
              <a:ahLst/>
              <a:cxnLst/>
              <a:rect l="l" t="t" r="r" b="b"/>
              <a:pathLst>
                <a:path w="1257300" h="360045">
                  <a:moveTo>
                    <a:pt x="1197356" y="0"/>
                  </a:moveTo>
                  <a:lnTo>
                    <a:pt x="59943" y="0"/>
                  </a:lnTo>
                  <a:lnTo>
                    <a:pt x="36593" y="4704"/>
                  </a:lnTo>
                  <a:lnTo>
                    <a:pt x="17541" y="17541"/>
                  </a:lnTo>
                  <a:lnTo>
                    <a:pt x="4704" y="36593"/>
                  </a:lnTo>
                  <a:lnTo>
                    <a:pt x="0" y="59943"/>
                  </a:lnTo>
                  <a:lnTo>
                    <a:pt x="0" y="299719"/>
                  </a:lnTo>
                  <a:lnTo>
                    <a:pt x="4704" y="323070"/>
                  </a:lnTo>
                  <a:lnTo>
                    <a:pt x="17541" y="342122"/>
                  </a:lnTo>
                  <a:lnTo>
                    <a:pt x="36593" y="354959"/>
                  </a:lnTo>
                  <a:lnTo>
                    <a:pt x="59943" y="359663"/>
                  </a:lnTo>
                  <a:lnTo>
                    <a:pt x="1197356" y="359663"/>
                  </a:lnTo>
                  <a:lnTo>
                    <a:pt x="1220706" y="354959"/>
                  </a:lnTo>
                  <a:lnTo>
                    <a:pt x="1239758" y="342122"/>
                  </a:lnTo>
                  <a:lnTo>
                    <a:pt x="1252595" y="323070"/>
                  </a:lnTo>
                  <a:lnTo>
                    <a:pt x="1257299" y="299719"/>
                  </a:lnTo>
                  <a:lnTo>
                    <a:pt x="1257299" y="59943"/>
                  </a:lnTo>
                  <a:lnTo>
                    <a:pt x="1252595" y="36593"/>
                  </a:lnTo>
                  <a:lnTo>
                    <a:pt x="1239758" y="17541"/>
                  </a:lnTo>
                  <a:lnTo>
                    <a:pt x="1220706" y="4704"/>
                  </a:lnTo>
                  <a:lnTo>
                    <a:pt x="1197356" y="0"/>
                  </a:lnTo>
                  <a:close/>
                </a:path>
              </a:pathLst>
            </a:custGeom>
            <a:solidFill>
              <a:srgbClr val="FFFFFF"/>
            </a:solidFill>
          </p:spPr>
          <p:txBody>
            <a:bodyPr wrap="square" lIns="0" tIns="0" rIns="0" bIns="0" rtlCol="0"/>
            <a:lstStyle/>
            <a:p>
              <a:endParaRPr dirty="0"/>
            </a:p>
          </p:txBody>
        </p:sp>
        <p:sp>
          <p:nvSpPr>
            <p:cNvPr id="11" name="object 11"/>
            <p:cNvSpPr/>
            <p:nvPr/>
          </p:nvSpPr>
          <p:spPr>
            <a:xfrm>
              <a:off x="4696205" y="5013198"/>
              <a:ext cx="1257300" cy="360045"/>
            </a:xfrm>
            <a:custGeom>
              <a:avLst/>
              <a:gdLst/>
              <a:ahLst/>
              <a:cxnLst/>
              <a:rect l="l" t="t" r="r" b="b"/>
              <a:pathLst>
                <a:path w="1257300" h="360045">
                  <a:moveTo>
                    <a:pt x="0" y="59943"/>
                  </a:moveTo>
                  <a:lnTo>
                    <a:pt x="4704" y="36593"/>
                  </a:lnTo>
                  <a:lnTo>
                    <a:pt x="17541" y="17541"/>
                  </a:lnTo>
                  <a:lnTo>
                    <a:pt x="36593" y="4704"/>
                  </a:lnTo>
                  <a:lnTo>
                    <a:pt x="59943" y="0"/>
                  </a:lnTo>
                  <a:lnTo>
                    <a:pt x="1197356" y="0"/>
                  </a:lnTo>
                  <a:lnTo>
                    <a:pt x="1220706" y="4704"/>
                  </a:lnTo>
                  <a:lnTo>
                    <a:pt x="1239758" y="17541"/>
                  </a:lnTo>
                  <a:lnTo>
                    <a:pt x="1252595" y="36593"/>
                  </a:lnTo>
                  <a:lnTo>
                    <a:pt x="1257299" y="59943"/>
                  </a:lnTo>
                  <a:lnTo>
                    <a:pt x="1257299" y="299719"/>
                  </a:lnTo>
                  <a:lnTo>
                    <a:pt x="1252595" y="323070"/>
                  </a:lnTo>
                  <a:lnTo>
                    <a:pt x="1239758" y="342122"/>
                  </a:lnTo>
                  <a:lnTo>
                    <a:pt x="1220706" y="354959"/>
                  </a:lnTo>
                  <a:lnTo>
                    <a:pt x="1197356" y="359663"/>
                  </a:lnTo>
                  <a:lnTo>
                    <a:pt x="59943" y="359663"/>
                  </a:lnTo>
                  <a:lnTo>
                    <a:pt x="36593" y="354959"/>
                  </a:lnTo>
                  <a:lnTo>
                    <a:pt x="17541" y="342122"/>
                  </a:lnTo>
                  <a:lnTo>
                    <a:pt x="4704" y="323070"/>
                  </a:lnTo>
                  <a:lnTo>
                    <a:pt x="0" y="299719"/>
                  </a:lnTo>
                  <a:lnTo>
                    <a:pt x="0" y="59943"/>
                  </a:lnTo>
                  <a:close/>
                </a:path>
              </a:pathLst>
            </a:custGeom>
            <a:ln w="25908">
              <a:solidFill>
                <a:srgbClr val="585858"/>
              </a:solidFill>
            </a:ln>
          </p:spPr>
          <p:txBody>
            <a:bodyPr wrap="square" lIns="0" tIns="0" rIns="0" bIns="0" rtlCol="0"/>
            <a:lstStyle/>
            <a:p>
              <a:endParaRPr dirty="0"/>
            </a:p>
          </p:txBody>
        </p:sp>
        <p:sp>
          <p:nvSpPr>
            <p:cNvPr id="12" name="object 12"/>
            <p:cNvSpPr/>
            <p:nvPr/>
          </p:nvSpPr>
          <p:spPr>
            <a:xfrm>
              <a:off x="6279641" y="5011674"/>
              <a:ext cx="897890" cy="360045"/>
            </a:xfrm>
            <a:custGeom>
              <a:avLst/>
              <a:gdLst/>
              <a:ahLst/>
              <a:cxnLst/>
              <a:rect l="l" t="t" r="r" b="b"/>
              <a:pathLst>
                <a:path w="897889" h="360045">
                  <a:moveTo>
                    <a:pt x="837692" y="0"/>
                  </a:moveTo>
                  <a:lnTo>
                    <a:pt x="59944" y="0"/>
                  </a:lnTo>
                  <a:lnTo>
                    <a:pt x="36593" y="4704"/>
                  </a:lnTo>
                  <a:lnTo>
                    <a:pt x="17541" y="17541"/>
                  </a:lnTo>
                  <a:lnTo>
                    <a:pt x="4704" y="36593"/>
                  </a:lnTo>
                  <a:lnTo>
                    <a:pt x="0" y="59943"/>
                  </a:lnTo>
                  <a:lnTo>
                    <a:pt x="0" y="299719"/>
                  </a:lnTo>
                  <a:lnTo>
                    <a:pt x="4704" y="323070"/>
                  </a:lnTo>
                  <a:lnTo>
                    <a:pt x="17541" y="342122"/>
                  </a:lnTo>
                  <a:lnTo>
                    <a:pt x="36593" y="354959"/>
                  </a:lnTo>
                  <a:lnTo>
                    <a:pt x="59944" y="359663"/>
                  </a:lnTo>
                  <a:lnTo>
                    <a:pt x="837692" y="359663"/>
                  </a:lnTo>
                  <a:lnTo>
                    <a:pt x="861042" y="354959"/>
                  </a:lnTo>
                  <a:lnTo>
                    <a:pt x="880094" y="342122"/>
                  </a:lnTo>
                  <a:lnTo>
                    <a:pt x="892931" y="323070"/>
                  </a:lnTo>
                  <a:lnTo>
                    <a:pt x="897636" y="299719"/>
                  </a:lnTo>
                  <a:lnTo>
                    <a:pt x="897636" y="59943"/>
                  </a:lnTo>
                  <a:lnTo>
                    <a:pt x="892931" y="36593"/>
                  </a:lnTo>
                  <a:lnTo>
                    <a:pt x="880094" y="17541"/>
                  </a:lnTo>
                  <a:lnTo>
                    <a:pt x="861042" y="4704"/>
                  </a:lnTo>
                  <a:lnTo>
                    <a:pt x="837692" y="0"/>
                  </a:lnTo>
                  <a:close/>
                </a:path>
              </a:pathLst>
            </a:custGeom>
            <a:solidFill>
              <a:srgbClr val="FFFFFF"/>
            </a:solidFill>
          </p:spPr>
          <p:txBody>
            <a:bodyPr wrap="square" lIns="0" tIns="0" rIns="0" bIns="0" rtlCol="0"/>
            <a:lstStyle/>
            <a:p>
              <a:endParaRPr dirty="0"/>
            </a:p>
          </p:txBody>
        </p:sp>
        <p:sp>
          <p:nvSpPr>
            <p:cNvPr id="13" name="object 13"/>
            <p:cNvSpPr/>
            <p:nvPr/>
          </p:nvSpPr>
          <p:spPr>
            <a:xfrm>
              <a:off x="6279641" y="5011674"/>
              <a:ext cx="897890" cy="360045"/>
            </a:xfrm>
            <a:custGeom>
              <a:avLst/>
              <a:gdLst/>
              <a:ahLst/>
              <a:cxnLst/>
              <a:rect l="l" t="t" r="r" b="b"/>
              <a:pathLst>
                <a:path w="897889" h="360045">
                  <a:moveTo>
                    <a:pt x="0" y="59943"/>
                  </a:moveTo>
                  <a:lnTo>
                    <a:pt x="4704" y="36593"/>
                  </a:lnTo>
                  <a:lnTo>
                    <a:pt x="17541" y="17541"/>
                  </a:lnTo>
                  <a:lnTo>
                    <a:pt x="36593" y="4704"/>
                  </a:lnTo>
                  <a:lnTo>
                    <a:pt x="59944" y="0"/>
                  </a:lnTo>
                  <a:lnTo>
                    <a:pt x="837692" y="0"/>
                  </a:lnTo>
                  <a:lnTo>
                    <a:pt x="861042" y="4704"/>
                  </a:lnTo>
                  <a:lnTo>
                    <a:pt x="880094" y="17541"/>
                  </a:lnTo>
                  <a:lnTo>
                    <a:pt x="892931" y="36593"/>
                  </a:lnTo>
                  <a:lnTo>
                    <a:pt x="897636" y="59943"/>
                  </a:lnTo>
                  <a:lnTo>
                    <a:pt x="897636" y="299719"/>
                  </a:lnTo>
                  <a:lnTo>
                    <a:pt x="892931" y="323070"/>
                  </a:lnTo>
                  <a:lnTo>
                    <a:pt x="880094" y="342122"/>
                  </a:lnTo>
                  <a:lnTo>
                    <a:pt x="861042" y="354959"/>
                  </a:lnTo>
                  <a:lnTo>
                    <a:pt x="837692" y="359663"/>
                  </a:lnTo>
                  <a:lnTo>
                    <a:pt x="59944" y="359663"/>
                  </a:lnTo>
                  <a:lnTo>
                    <a:pt x="36593" y="354959"/>
                  </a:lnTo>
                  <a:lnTo>
                    <a:pt x="17541" y="342122"/>
                  </a:lnTo>
                  <a:lnTo>
                    <a:pt x="4704" y="323070"/>
                  </a:lnTo>
                  <a:lnTo>
                    <a:pt x="0" y="299719"/>
                  </a:lnTo>
                  <a:lnTo>
                    <a:pt x="0" y="59943"/>
                  </a:lnTo>
                  <a:close/>
                </a:path>
              </a:pathLst>
            </a:custGeom>
            <a:ln w="25908">
              <a:solidFill>
                <a:srgbClr val="585858"/>
              </a:solidFill>
            </a:ln>
          </p:spPr>
          <p:txBody>
            <a:bodyPr wrap="square" lIns="0" tIns="0" rIns="0" bIns="0" rtlCol="0"/>
            <a:lstStyle/>
            <a:p>
              <a:endParaRPr dirty="0"/>
            </a:p>
          </p:txBody>
        </p:sp>
        <p:sp>
          <p:nvSpPr>
            <p:cNvPr id="14" name="object 14"/>
            <p:cNvSpPr txBox="1"/>
            <p:nvPr/>
          </p:nvSpPr>
          <p:spPr>
            <a:xfrm>
              <a:off x="4560189" y="4251959"/>
              <a:ext cx="3072130" cy="1073150"/>
            </a:xfrm>
            <a:prstGeom prst="rect">
              <a:avLst/>
            </a:prstGeom>
          </p:spPr>
          <p:txBody>
            <a:bodyPr vert="horz" wrap="square" lIns="0" tIns="0" rIns="0" bIns="0" rtlCol="0">
              <a:spAutoFit/>
            </a:bodyPr>
            <a:lstStyle/>
            <a:p>
              <a:pPr marL="12700"/>
              <a:r>
                <a:rPr sz="3000" b="1" spc="-10" dirty="0">
                  <a:solidFill>
                    <a:srgbClr val="FFFFFF"/>
                  </a:solidFill>
                  <a:latin typeface="Calibri"/>
                  <a:cs typeface="Calibri"/>
                </a:rPr>
                <a:t>Umgangssprachlich</a:t>
              </a:r>
              <a:endParaRPr sz="3000" dirty="0">
                <a:latin typeface="Calibri"/>
                <a:cs typeface="Calibri"/>
              </a:endParaRPr>
            </a:p>
            <a:p>
              <a:pPr>
                <a:spcBef>
                  <a:spcPts val="45"/>
                </a:spcBef>
              </a:pPr>
              <a:endParaRPr sz="2350" dirty="0">
                <a:latin typeface="Times New Roman"/>
                <a:cs typeface="Times New Roman"/>
              </a:endParaRPr>
            </a:p>
            <a:p>
              <a:pPr marL="264160">
                <a:tabLst>
                  <a:tab pos="1854835" algn="l"/>
                </a:tabLst>
              </a:pPr>
              <a:r>
                <a:rPr sz="1600" spc="-5" dirty="0">
                  <a:solidFill>
                    <a:srgbClr val="585858"/>
                  </a:solidFill>
                  <a:latin typeface="Calibri"/>
                  <a:cs typeface="Calibri"/>
                </a:rPr>
                <a:t>Geolocation	File-API</a:t>
              </a:r>
              <a:endParaRPr sz="1600" dirty="0">
                <a:latin typeface="Calibri"/>
                <a:cs typeface="Calibri"/>
              </a:endParaRPr>
            </a:p>
          </p:txBody>
        </p:sp>
        <p:sp>
          <p:nvSpPr>
            <p:cNvPr id="15" name="object 15"/>
            <p:cNvSpPr/>
            <p:nvPr/>
          </p:nvSpPr>
          <p:spPr>
            <a:xfrm>
              <a:off x="7503415" y="5011674"/>
              <a:ext cx="1329055" cy="360045"/>
            </a:xfrm>
            <a:custGeom>
              <a:avLst/>
              <a:gdLst/>
              <a:ahLst/>
              <a:cxnLst/>
              <a:rect l="l" t="t" r="r" b="b"/>
              <a:pathLst>
                <a:path w="1329054" h="360045">
                  <a:moveTo>
                    <a:pt x="1268984" y="0"/>
                  </a:moveTo>
                  <a:lnTo>
                    <a:pt x="59944" y="0"/>
                  </a:lnTo>
                  <a:lnTo>
                    <a:pt x="36593" y="4704"/>
                  </a:lnTo>
                  <a:lnTo>
                    <a:pt x="17541" y="17541"/>
                  </a:lnTo>
                  <a:lnTo>
                    <a:pt x="4704" y="36593"/>
                  </a:lnTo>
                  <a:lnTo>
                    <a:pt x="0" y="59943"/>
                  </a:lnTo>
                  <a:lnTo>
                    <a:pt x="0" y="299719"/>
                  </a:lnTo>
                  <a:lnTo>
                    <a:pt x="4704" y="323070"/>
                  </a:lnTo>
                  <a:lnTo>
                    <a:pt x="17541" y="342122"/>
                  </a:lnTo>
                  <a:lnTo>
                    <a:pt x="36593" y="354959"/>
                  </a:lnTo>
                  <a:lnTo>
                    <a:pt x="59944" y="359663"/>
                  </a:lnTo>
                  <a:lnTo>
                    <a:pt x="1268984" y="359663"/>
                  </a:lnTo>
                  <a:lnTo>
                    <a:pt x="1292334" y="354959"/>
                  </a:lnTo>
                  <a:lnTo>
                    <a:pt x="1311386" y="342122"/>
                  </a:lnTo>
                  <a:lnTo>
                    <a:pt x="1324223" y="323070"/>
                  </a:lnTo>
                  <a:lnTo>
                    <a:pt x="1328928" y="299719"/>
                  </a:lnTo>
                  <a:lnTo>
                    <a:pt x="1328928" y="59943"/>
                  </a:lnTo>
                  <a:lnTo>
                    <a:pt x="1324223" y="36593"/>
                  </a:lnTo>
                  <a:lnTo>
                    <a:pt x="1311386" y="17541"/>
                  </a:lnTo>
                  <a:lnTo>
                    <a:pt x="1292334" y="4704"/>
                  </a:lnTo>
                  <a:lnTo>
                    <a:pt x="1268984" y="0"/>
                  </a:lnTo>
                  <a:close/>
                </a:path>
              </a:pathLst>
            </a:custGeom>
            <a:solidFill>
              <a:srgbClr val="FFFFFF"/>
            </a:solidFill>
          </p:spPr>
          <p:txBody>
            <a:bodyPr wrap="square" lIns="0" tIns="0" rIns="0" bIns="0" rtlCol="0"/>
            <a:lstStyle/>
            <a:p>
              <a:endParaRPr dirty="0"/>
            </a:p>
          </p:txBody>
        </p:sp>
        <p:sp>
          <p:nvSpPr>
            <p:cNvPr id="16" name="object 16"/>
            <p:cNvSpPr/>
            <p:nvPr/>
          </p:nvSpPr>
          <p:spPr>
            <a:xfrm>
              <a:off x="7503415" y="5011674"/>
              <a:ext cx="1329055" cy="360045"/>
            </a:xfrm>
            <a:custGeom>
              <a:avLst/>
              <a:gdLst/>
              <a:ahLst/>
              <a:cxnLst/>
              <a:rect l="l" t="t" r="r" b="b"/>
              <a:pathLst>
                <a:path w="1329054" h="360045">
                  <a:moveTo>
                    <a:pt x="0" y="59943"/>
                  </a:moveTo>
                  <a:lnTo>
                    <a:pt x="4704" y="36593"/>
                  </a:lnTo>
                  <a:lnTo>
                    <a:pt x="17541" y="17541"/>
                  </a:lnTo>
                  <a:lnTo>
                    <a:pt x="36593" y="4704"/>
                  </a:lnTo>
                  <a:lnTo>
                    <a:pt x="59944" y="0"/>
                  </a:lnTo>
                  <a:lnTo>
                    <a:pt x="1268984" y="0"/>
                  </a:lnTo>
                  <a:lnTo>
                    <a:pt x="1292334" y="4704"/>
                  </a:lnTo>
                  <a:lnTo>
                    <a:pt x="1311386" y="17541"/>
                  </a:lnTo>
                  <a:lnTo>
                    <a:pt x="1324223" y="36593"/>
                  </a:lnTo>
                  <a:lnTo>
                    <a:pt x="1328928" y="59943"/>
                  </a:lnTo>
                  <a:lnTo>
                    <a:pt x="1328928" y="299719"/>
                  </a:lnTo>
                  <a:lnTo>
                    <a:pt x="1324223" y="323070"/>
                  </a:lnTo>
                  <a:lnTo>
                    <a:pt x="1311386" y="342122"/>
                  </a:lnTo>
                  <a:lnTo>
                    <a:pt x="1292334" y="354959"/>
                  </a:lnTo>
                  <a:lnTo>
                    <a:pt x="1268984" y="359663"/>
                  </a:lnTo>
                  <a:lnTo>
                    <a:pt x="59944" y="359663"/>
                  </a:lnTo>
                  <a:lnTo>
                    <a:pt x="36593" y="354959"/>
                  </a:lnTo>
                  <a:lnTo>
                    <a:pt x="17541" y="342122"/>
                  </a:lnTo>
                  <a:lnTo>
                    <a:pt x="4704" y="323070"/>
                  </a:lnTo>
                  <a:lnTo>
                    <a:pt x="0" y="299719"/>
                  </a:lnTo>
                  <a:lnTo>
                    <a:pt x="0" y="59943"/>
                  </a:lnTo>
                  <a:close/>
                </a:path>
              </a:pathLst>
            </a:custGeom>
            <a:ln w="25908">
              <a:solidFill>
                <a:srgbClr val="585858"/>
              </a:solidFill>
            </a:ln>
          </p:spPr>
          <p:txBody>
            <a:bodyPr wrap="square" lIns="0" tIns="0" rIns="0" bIns="0" rtlCol="0"/>
            <a:lstStyle/>
            <a:p>
              <a:endParaRPr dirty="0"/>
            </a:p>
          </p:txBody>
        </p:sp>
        <p:sp>
          <p:nvSpPr>
            <p:cNvPr id="17" name="object 17"/>
            <p:cNvSpPr txBox="1"/>
            <p:nvPr/>
          </p:nvSpPr>
          <p:spPr>
            <a:xfrm>
              <a:off x="7633208" y="5057014"/>
              <a:ext cx="1070610" cy="246221"/>
            </a:xfrm>
            <a:prstGeom prst="rect">
              <a:avLst/>
            </a:prstGeom>
          </p:spPr>
          <p:txBody>
            <a:bodyPr vert="horz" wrap="square" lIns="0" tIns="0" rIns="0" bIns="0" rtlCol="0">
              <a:spAutoFit/>
            </a:bodyPr>
            <a:lstStyle/>
            <a:p>
              <a:pPr marL="12700"/>
              <a:r>
                <a:rPr sz="1600" spc="-25" dirty="0">
                  <a:solidFill>
                    <a:srgbClr val="585858"/>
                  </a:solidFill>
                  <a:latin typeface="Calibri"/>
                  <a:cs typeface="Calibri"/>
                </a:rPr>
                <a:t>Web</a:t>
              </a:r>
              <a:r>
                <a:rPr sz="1600" spc="-80" dirty="0">
                  <a:solidFill>
                    <a:srgbClr val="585858"/>
                  </a:solidFill>
                  <a:latin typeface="Calibri"/>
                  <a:cs typeface="Calibri"/>
                </a:rPr>
                <a:t> </a:t>
              </a:r>
              <a:r>
                <a:rPr sz="1600" spc="-15" dirty="0">
                  <a:solidFill>
                    <a:srgbClr val="585858"/>
                  </a:solidFill>
                  <a:latin typeface="Calibri"/>
                  <a:cs typeface="Calibri"/>
                </a:rPr>
                <a:t>Sockets</a:t>
              </a:r>
              <a:endParaRPr sz="1600" dirty="0">
                <a:latin typeface="Calibri"/>
                <a:cs typeface="Calibri"/>
              </a:endParaRPr>
            </a:p>
          </p:txBody>
        </p:sp>
        <p:sp>
          <p:nvSpPr>
            <p:cNvPr id="18" name="object 18"/>
            <p:cNvSpPr/>
            <p:nvPr/>
          </p:nvSpPr>
          <p:spPr>
            <a:xfrm>
              <a:off x="9160002" y="5010151"/>
              <a:ext cx="897890" cy="360045"/>
            </a:xfrm>
            <a:custGeom>
              <a:avLst/>
              <a:gdLst/>
              <a:ahLst/>
              <a:cxnLst/>
              <a:rect l="l" t="t" r="r" b="b"/>
              <a:pathLst>
                <a:path w="897890" h="360045">
                  <a:moveTo>
                    <a:pt x="837692" y="0"/>
                  </a:moveTo>
                  <a:lnTo>
                    <a:pt x="59944" y="0"/>
                  </a:lnTo>
                  <a:lnTo>
                    <a:pt x="36593" y="4704"/>
                  </a:lnTo>
                  <a:lnTo>
                    <a:pt x="17541" y="17541"/>
                  </a:lnTo>
                  <a:lnTo>
                    <a:pt x="4704" y="36593"/>
                  </a:lnTo>
                  <a:lnTo>
                    <a:pt x="0" y="59943"/>
                  </a:lnTo>
                  <a:lnTo>
                    <a:pt x="0" y="299719"/>
                  </a:lnTo>
                  <a:lnTo>
                    <a:pt x="4704" y="323070"/>
                  </a:lnTo>
                  <a:lnTo>
                    <a:pt x="17541" y="342122"/>
                  </a:lnTo>
                  <a:lnTo>
                    <a:pt x="36593" y="354959"/>
                  </a:lnTo>
                  <a:lnTo>
                    <a:pt x="59944" y="359663"/>
                  </a:lnTo>
                  <a:lnTo>
                    <a:pt x="837692" y="359663"/>
                  </a:lnTo>
                  <a:lnTo>
                    <a:pt x="861042" y="354959"/>
                  </a:lnTo>
                  <a:lnTo>
                    <a:pt x="880094" y="342122"/>
                  </a:lnTo>
                  <a:lnTo>
                    <a:pt x="892931" y="323070"/>
                  </a:lnTo>
                  <a:lnTo>
                    <a:pt x="897636" y="299719"/>
                  </a:lnTo>
                  <a:lnTo>
                    <a:pt x="897636" y="59943"/>
                  </a:lnTo>
                  <a:lnTo>
                    <a:pt x="892931" y="36593"/>
                  </a:lnTo>
                  <a:lnTo>
                    <a:pt x="880094" y="17541"/>
                  </a:lnTo>
                  <a:lnTo>
                    <a:pt x="861042" y="4704"/>
                  </a:lnTo>
                  <a:lnTo>
                    <a:pt x="837692" y="0"/>
                  </a:lnTo>
                  <a:close/>
                </a:path>
              </a:pathLst>
            </a:custGeom>
            <a:solidFill>
              <a:srgbClr val="FFFFFF"/>
            </a:solidFill>
          </p:spPr>
          <p:txBody>
            <a:bodyPr wrap="square" lIns="0" tIns="0" rIns="0" bIns="0" rtlCol="0"/>
            <a:lstStyle/>
            <a:p>
              <a:endParaRPr dirty="0"/>
            </a:p>
          </p:txBody>
        </p:sp>
        <p:sp>
          <p:nvSpPr>
            <p:cNvPr id="19" name="object 19"/>
            <p:cNvSpPr/>
            <p:nvPr/>
          </p:nvSpPr>
          <p:spPr>
            <a:xfrm>
              <a:off x="9160002" y="5010151"/>
              <a:ext cx="897890" cy="360045"/>
            </a:xfrm>
            <a:custGeom>
              <a:avLst/>
              <a:gdLst/>
              <a:ahLst/>
              <a:cxnLst/>
              <a:rect l="l" t="t" r="r" b="b"/>
              <a:pathLst>
                <a:path w="897890" h="360045">
                  <a:moveTo>
                    <a:pt x="0" y="59943"/>
                  </a:moveTo>
                  <a:lnTo>
                    <a:pt x="4704" y="36593"/>
                  </a:lnTo>
                  <a:lnTo>
                    <a:pt x="17541" y="17541"/>
                  </a:lnTo>
                  <a:lnTo>
                    <a:pt x="36593" y="4704"/>
                  </a:lnTo>
                  <a:lnTo>
                    <a:pt x="59944" y="0"/>
                  </a:lnTo>
                  <a:lnTo>
                    <a:pt x="837692" y="0"/>
                  </a:lnTo>
                  <a:lnTo>
                    <a:pt x="861042" y="4704"/>
                  </a:lnTo>
                  <a:lnTo>
                    <a:pt x="880094" y="17541"/>
                  </a:lnTo>
                  <a:lnTo>
                    <a:pt x="892931" y="36593"/>
                  </a:lnTo>
                  <a:lnTo>
                    <a:pt x="897636" y="59943"/>
                  </a:lnTo>
                  <a:lnTo>
                    <a:pt x="897636" y="299719"/>
                  </a:lnTo>
                  <a:lnTo>
                    <a:pt x="892931" y="323070"/>
                  </a:lnTo>
                  <a:lnTo>
                    <a:pt x="880094" y="342122"/>
                  </a:lnTo>
                  <a:lnTo>
                    <a:pt x="861042" y="354959"/>
                  </a:lnTo>
                  <a:lnTo>
                    <a:pt x="837692" y="359663"/>
                  </a:lnTo>
                  <a:lnTo>
                    <a:pt x="59944" y="359663"/>
                  </a:lnTo>
                  <a:lnTo>
                    <a:pt x="36593" y="354959"/>
                  </a:lnTo>
                  <a:lnTo>
                    <a:pt x="17541" y="342122"/>
                  </a:lnTo>
                  <a:lnTo>
                    <a:pt x="4704" y="323070"/>
                  </a:lnTo>
                  <a:lnTo>
                    <a:pt x="0" y="299719"/>
                  </a:lnTo>
                  <a:lnTo>
                    <a:pt x="0" y="59943"/>
                  </a:lnTo>
                  <a:close/>
                </a:path>
              </a:pathLst>
            </a:custGeom>
            <a:ln w="25907">
              <a:solidFill>
                <a:srgbClr val="585858"/>
              </a:solidFill>
            </a:ln>
          </p:spPr>
          <p:txBody>
            <a:bodyPr wrap="square" lIns="0" tIns="0" rIns="0" bIns="0" rtlCol="0"/>
            <a:lstStyle/>
            <a:p>
              <a:endParaRPr dirty="0"/>
            </a:p>
          </p:txBody>
        </p:sp>
        <p:sp>
          <p:nvSpPr>
            <p:cNvPr id="20" name="object 20"/>
            <p:cNvSpPr txBox="1"/>
            <p:nvPr/>
          </p:nvSpPr>
          <p:spPr>
            <a:xfrm>
              <a:off x="9275826" y="5055490"/>
              <a:ext cx="666750" cy="246221"/>
            </a:xfrm>
            <a:prstGeom prst="rect">
              <a:avLst/>
            </a:prstGeom>
          </p:spPr>
          <p:txBody>
            <a:bodyPr vert="horz" wrap="square" lIns="0" tIns="0" rIns="0" bIns="0" rtlCol="0">
              <a:spAutoFit/>
            </a:bodyPr>
            <a:lstStyle/>
            <a:p>
              <a:pPr marL="12700"/>
              <a:r>
                <a:rPr sz="1600" spc="-25" dirty="0">
                  <a:solidFill>
                    <a:srgbClr val="585858"/>
                  </a:solidFill>
                  <a:latin typeface="Calibri"/>
                  <a:cs typeface="Calibri"/>
                </a:rPr>
                <a:t>Web</a:t>
              </a:r>
              <a:r>
                <a:rPr sz="1600" spc="-80" dirty="0">
                  <a:solidFill>
                    <a:srgbClr val="585858"/>
                  </a:solidFill>
                  <a:latin typeface="Calibri"/>
                  <a:cs typeface="Calibri"/>
                </a:rPr>
                <a:t> </a:t>
              </a:r>
              <a:r>
                <a:rPr sz="1600" spc="-5" dirty="0">
                  <a:solidFill>
                    <a:srgbClr val="585858"/>
                  </a:solidFill>
                  <a:latin typeface="Calibri"/>
                  <a:cs typeface="Calibri"/>
                </a:rPr>
                <a:t>GL</a:t>
              </a:r>
              <a:endParaRPr sz="1600" dirty="0">
                <a:latin typeface="Calibri"/>
                <a:cs typeface="Calibri"/>
              </a:endParaRPr>
            </a:p>
          </p:txBody>
        </p:sp>
        <p:sp>
          <p:nvSpPr>
            <p:cNvPr id="21" name="object 21"/>
            <p:cNvSpPr/>
            <p:nvPr/>
          </p:nvSpPr>
          <p:spPr>
            <a:xfrm>
              <a:off x="2209038" y="5602986"/>
              <a:ext cx="1367155" cy="360045"/>
            </a:xfrm>
            <a:custGeom>
              <a:avLst/>
              <a:gdLst/>
              <a:ahLst/>
              <a:cxnLst/>
              <a:rect l="l" t="t" r="r" b="b"/>
              <a:pathLst>
                <a:path w="1367155" h="360045">
                  <a:moveTo>
                    <a:pt x="1307084" y="0"/>
                  </a:moveTo>
                  <a:lnTo>
                    <a:pt x="59943" y="0"/>
                  </a:lnTo>
                  <a:lnTo>
                    <a:pt x="36609" y="4710"/>
                  </a:lnTo>
                  <a:lnTo>
                    <a:pt x="17556" y="17556"/>
                  </a:lnTo>
                  <a:lnTo>
                    <a:pt x="4710" y="36609"/>
                  </a:lnTo>
                  <a:lnTo>
                    <a:pt x="0" y="59943"/>
                  </a:lnTo>
                  <a:lnTo>
                    <a:pt x="0" y="299719"/>
                  </a:lnTo>
                  <a:lnTo>
                    <a:pt x="4710" y="323054"/>
                  </a:lnTo>
                  <a:lnTo>
                    <a:pt x="17556" y="342107"/>
                  </a:lnTo>
                  <a:lnTo>
                    <a:pt x="36609" y="354953"/>
                  </a:lnTo>
                  <a:lnTo>
                    <a:pt x="59943" y="359663"/>
                  </a:lnTo>
                  <a:lnTo>
                    <a:pt x="1307084" y="359663"/>
                  </a:lnTo>
                  <a:lnTo>
                    <a:pt x="1330434" y="354953"/>
                  </a:lnTo>
                  <a:lnTo>
                    <a:pt x="1349486" y="342107"/>
                  </a:lnTo>
                  <a:lnTo>
                    <a:pt x="1362323" y="323054"/>
                  </a:lnTo>
                  <a:lnTo>
                    <a:pt x="1367028" y="299719"/>
                  </a:lnTo>
                  <a:lnTo>
                    <a:pt x="1367028" y="59943"/>
                  </a:lnTo>
                  <a:lnTo>
                    <a:pt x="1362323" y="36609"/>
                  </a:lnTo>
                  <a:lnTo>
                    <a:pt x="1349486" y="17556"/>
                  </a:lnTo>
                  <a:lnTo>
                    <a:pt x="1330434" y="4710"/>
                  </a:lnTo>
                  <a:lnTo>
                    <a:pt x="1307084" y="0"/>
                  </a:lnTo>
                  <a:close/>
                </a:path>
              </a:pathLst>
            </a:custGeom>
            <a:solidFill>
              <a:srgbClr val="FFFFFF"/>
            </a:solidFill>
          </p:spPr>
          <p:txBody>
            <a:bodyPr wrap="square" lIns="0" tIns="0" rIns="0" bIns="0" rtlCol="0"/>
            <a:lstStyle/>
            <a:p>
              <a:endParaRPr dirty="0"/>
            </a:p>
          </p:txBody>
        </p:sp>
        <p:sp>
          <p:nvSpPr>
            <p:cNvPr id="22" name="object 22"/>
            <p:cNvSpPr/>
            <p:nvPr/>
          </p:nvSpPr>
          <p:spPr>
            <a:xfrm>
              <a:off x="2209038" y="5602986"/>
              <a:ext cx="1367155" cy="360045"/>
            </a:xfrm>
            <a:custGeom>
              <a:avLst/>
              <a:gdLst/>
              <a:ahLst/>
              <a:cxnLst/>
              <a:rect l="l" t="t" r="r" b="b"/>
              <a:pathLst>
                <a:path w="1367155" h="360045">
                  <a:moveTo>
                    <a:pt x="0" y="59943"/>
                  </a:moveTo>
                  <a:lnTo>
                    <a:pt x="4710" y="36609"/>
                  </a:lnTo>
                  <a:lnTo>
                    <a:pt x="17556" y="17556"/>
                  </a:lnTo>
                  <a:lnTo>
                    <a:pt x="36609" y="4710"/>
                  </a:lnTo>
                  <a:lnTo>
                    <a:pt x="59943" y="0"/>
                  </a:lnTo>
                  <a:lnTo>
                    <a:pt x="1307084" y="0"/>
                  </a:lnTo>
                  <a:lnTo>
                    <a:pt x="1330434" y="4710"/>
                  </a:lnTo>
                  <a:lnTo>
                    <a:pt x="1349486" y="17556"/>
                  </a:lnTo>
                  <a:lnTo>
                    <a:pt x="1362323" y="36609"/>
                  </a:lnTo>
                  <a:lnTo>
                    <a:pt x="1367028" y="59943"/>
                  </a:lnTo>
                  <a:lnTo>
                    <a:pt x="1367028" y="299719"/>
                  </a:lnTo>
                  <a:lnTo>
                    <a:pt x="1362323" y="323054"/>
                  </a:lnTo>
                  <a:lnTo>
                    <a:pt x="1349486" y="342107"/>
                  </a:lnTo>
                  <a:lnTo>
                    <a:pt x="1330434" y="354953"/>
                  </a:lnTo>
                  <a:lnTo>
                    <a:pt x="1307084" y="359663"/>
                  </a:lnTo>
                  <a:lnTo>
                    <a:pt x="59943" y="359663"/>
                  </a:lnTo>
                  <a:lnTo>
                    <a:pt x="36609" y="354953"/>
                  </a:lnTo>
                  <a:lnTo>
                    <a:pt x="17556" y="342107"/>
                  </a:lnTo>
                  <a:lnTo>
                    <a:pt x="4710" y="323054"/>
                  </a:lnTo>
                  <a:lnTo>
                    <a:pt x="0" y="299719"/>
                  </a:lnTo>
                  <a:lnTo>
                    <a:pt x="0" y="59943"/>
                  </a:lnTo>
                  <a:close/>
                </a:path>
              </a:pathLst>
            </a:custGeom>
            <a:ln w="25908">
              <a:solidFill>
                <a:srgbClr val="585858"/>
              </a:solidFill>
            </a:ln>
          </p:spPr>
          <p:txBody>
            <a:bodyPr wrap="square" lIns="0" tIns="0" rIns="0" bIns="0" rtlCol="0"/>
            <a:lstStyle/>
            <a:p>
              <a:endParaRPr dirty="0"/>
            </a:p>
          </p:txBody>
        </p:sp>
        <p:sp>
          <p:nvSpPr>
            <p:cNvPr id="23" name="object 23"/>
            <p:cNvSpPr txBox="1"/>
            <p:nvPr/>
          </p:nvSpPr>
          <p:spPr>
            <a:xfrm>
              <a:off x="2324202" y="5648960"/>
              <a:ext cx="1133475" cy="246221"/>
            </a:xfrm>
            <a:prstGeom prst="rect">
              <a:avLst/>
            </a:prstGeom>
          </p:spPr>
          <p:txBody>
            <a:bodyPr vert="horz" wrap="square" lIns="0" tIns="0" rIns="0" bIns="0" rtlCol="0">
              <a:spAutoFit/>
            </a:bodyPr>
            <a:lstStyle/>
            <a:p>
              <a:pPr marL="12700"/>
              <a:r>
                <a:rPr sz="1600" spc="-25" dirty="0">
                  <a:solidFill>
                    <a:srgbClr val="585858"/>
                  </a:solidFill>
                  <a:latin typeface="Calibri"/>
                  <a:cs typeface="Calibri"/>
                </a:rPr>
                <a:t>Web</a:t>
              </a:r>
              <a:r>
                <a:rPr sz="1600" spc="-75" dirty="0">
                  <a:solidFill>
                    <a:srgbClr val="585858"/>
                  </a:solidFill>
                  <a:latin typeface="Calibri"/>
                  <a:cs typeface="Calibri"/>
                </a:rPr>
                <a:t> </a:t>
              </a:r>
              <a:r>
                <a:rPr sz="1600" spc="-30" dirty="0">
                  <a:solidFill>
                    <a:srgbClr val="585858"/>
                  </a:solidFill>
                  <a:latin typeface="Calibri"/>
                  <a:cs typeface="Calibri"/>
                </a:rPr>
                <a:t>Workers</a:t>
              </a:r>
              <a:endParaRPr sz="1600" dirty="0">
                <a:latin typeface="Calibri"/>
                <a:cs typeface="Calibri"/>
              </a:endParaRPr>
            </a:p>
          </p:txBody>
        </p:sp>
        <p:sp>
          <p:nvSpPr>
            <p:cNvPr id="24" name="object 24"/>
            <p:cNvSpPr/>
            <p:nvPr/>
          </p:nvSpPr>
          <p:spPr>
            <a:xfrm>
              <a:off x="3883915" y="5602986"/>
              <a:ext cx="1708785" cy="360045"/>
            </a:xfrm>
            <a:custGeom>
              <a:avLst/>
              <a:gdLst/>
              <a:ahLst/>
              <a:cxnLst/>
              <a:rect l="l" t="t" r="r" b="b"/>
              <a:pathLst>
                <a:path w="1708785" h="360045">
                  <a:moveTo>
                    <a:pt x="1648460" y="0"/>
                  </a:moveTo>
                  <a:lnTo>
                    <a:pt x="59943" y="0"/>
                  </a:lnTo>
                  <a:lnTo>
                    <a:pt x="36593" y="4710"/>
                  </a:lnTo>
                  <a:lnTo>
                    <a:pt x="17541" y="17556"/>
                  </a:lnTo>
                  <a:lnTo>
                    <a:pt x="4704" y="36609"/>
                  </a:lnTo>
                  <a:lnTo>
                    <a:pt x="0" y="59943"/>
                  </a:lnTo>
                  <a:lnTo>
                    <a:pt x="0" y="299719"/>
                  </a:lnTo>
                  <a:lnTo>
                    <a:pt x="4704" y="323054"/>
                  </a:lnTo>
                  <a:lnTo>
                    <a:pt x="17541" y="342107"/>
                  </a:lnTo>
                  <a:lnTo>
                    <a:pt x="36593" y="354953"/>
                  </a:lnTo>
                  <a:lnTo>
                    <a:pt x="59943" y="359663"/>
                  </a:lnTo>
                  <a:lnTo>
                    <a:pt x="1648460" y="359663"/>
                  </a:lnTo>
                  <a:lnTo>
                    <a:pt x="1671810" y="354953"/>
                  </a:lnTo>
                  <a:lnTo>
                    <a:pt x="1690862" y="342107"/>
                  </a:lnTo>
                  <a:lnTo>
                    <a:pt x="1703699" y="323054"/>
                  </a:lnTo>
                  <a:lnTo>
                    <a:pt x="1708403" y="299719"/>
                  </a:lnTo>
                  <a:lnTo>
                    <a:pt x="1708403" y="59943"/>
                  </a:lnTo>
                  <a:lnTo>
                    <a:pt x="1703699" y="36609"/>
                  </a:lnTo>
                  <a:lnTo>
                    <a:pt x="1690862" y="17556"/>
                  </a:lnTo>
                  <a:lnTo>
                    <a:pt x="1671810" y="4710"/>
                  </a:lnTo>
                  <a:lnTo>
                    <a:pt x="1648460" y="0"/>
                  </a:lnTo>
                  <a:close/>
                </a:path>
              </a:pathLst>
            </a:custGeom>
            <a:solidFill>
              <a:srgbClr val="FFFFFF"/>
            </a:solidFill>
          </p:spPr>
          <p:txBody>
            <a:bodyPr wrap="square" lIns="0" tIns="0" rIns="0" bIns="0" rtlCol="0"/>
            <a:lstStyle/>
            <a:p>
              <a:endParaRPr dirty="0"/>
            </a:p>
          </p:txBody>
        </p:sp>
        <p:sp>
          <p:nvSpPr>
            <p:cNvPr id="25" name="object 25"/>
            <p:cNvSpPr/>
            <p:nvPr/>
          </p:nvSpPr>
          <p:spPr>
            <a:xfrm>
              <a:off x="3883915" y="5602986"/>
              <a:ext cx="1708785" cy="360045"/>
            </a:xfrm>
            <a:custGeom>
              <a:avLst/>
              <a:gdLst/>
              <a:ahLst/>
              <a:cxnLst/>
              <a:rect l="l" t="t" r="r" b="b"/>
              <a:pathLst>
                <a:path w="1708785" h="360045">
                  <a:moveTo>
                    <a:pt x="0" y="59943"/>
                  </a:moveTo>
                  <a:lnTo>
                    <a:pt x="4704" y="36609"/>
                  </a:lnTo>
                  <a:lnTo>
                    <a:pt x="17541" y="17556"/>
                  </a:lnTo>
                  <a:lnTo>
                    <a:pt x="36593" y="4710"/>
                  </a:lnTo>
                  <a:lnTo>
                    <a:pt x="59943" y="0"/>
                  </a:lnTo>
                  <a:lnTo>
                    <a:pt x="1648460" y="0"/>
                  </a:lnTo>
                  <a:lnTo>
                    <a:pt x="1671810" y="4710"/>
                  </a:lnTo>
                  <a:lnTo>
                    <a:pt x="1690862" y="17556"/>
                  </a:lnTo>
                  <a:lnTo>
                    <a:pt x="1703699" y="36609"/>
                  </a:lnTo>
                  <a:lnTo>
                    <a:pt x="1708403" y="59943"/>
                  </a:lnTo>
                  <a:lnTo>
                    <a:pt x="1708403" y="299719"/>
                  </a:lnTo>
                  <a:lnTo>
                    <a:pt x="1703699" y="323054"/>
                  </a:lnTo>
                  <a:lnTo>
                    <a:pt x="1690862" y="342107"/>
                  </a:lnTo>
                  <a:lnTo>
                    <a:pt x="1671810" y="354953"/>
                  </a:lnTo>
                  <a:lnTo>
                    <a:pt x="1648460" y="359663"/>
                  </a:lnTo>
                  <a:lnTo>
                    <a:pt x="59943" y="359663"/>
                  </a:lnTo>
                  <a:lnTo>
                    <a:pt x="36593" y="354953"/>
                  </a:lnTo>
                  <a:lnTo>
                    <a:pt x="17541" y="342107"/>
                  </a:lnTo>
                  <a:lnTo>
                    <a:pt x="4704" y="323054"/>
                  </a:lnTo>
                  <a:lnTo>
                    <a:pt x="0" y="299719"/>
                  </a:lnTo>
                  <a:lnTo>
                    <a:pt x="0" y="59943"/>
                  </a:lnTo>
                  <a:close/>
                </a:path>
              </a:pathLst>
            </a:custGeom>
            <a:ln w="25908">
              <a:solidFill>
                <a:srgbClr val="585858"/>
              </a:solidFill>
            </a:ln>
          </p:spPr>
          <p:txBody>
            <a:bodyPr wrap="square" lIns="0" tIns="0" rIns="0" bIns="0" rtlCol="0"/>
            <a:lstStyle/>
            <a:p>
              <a:endParaRPr dirty="0"/>
            </a:p>
          </p:txBody>
        </p:sp>
        <p:sp>
          <p:nvSpPr>
            <p:cNvPr id="26" name="object 26"/>
            <p:cNvSpPr txBox="1"/>
            <p:nvPr/>
          </p:nvSpPr>
          <p:spPr>
            <a:xfrm>
              <a:off x="3991737" y="5648960"/>
              <a:ext cx="1491615" cy="246221"/>
            </a:xfrm>
            <a:prstGeom prst="rect">
              <a:avLst/>
            </a:prstGeom>
          </p:spPr>
          <p:txBody>
            <a:bodyPr vert="horz" wrap="square" lIns="0" tIns="0" rIns="0" bIns="0" rtlCol="0">
              <a:spAutoFit/>
            </a:bodyPr>
            <a:lstStyle/>
            <a:p>
              <a:pPr marL="12700"/>
              <a:r>
                <a:rPr sz="1600" spc="-15" dirty="0">
                  <a:solidFill>
                    <a:srgbClr val="585858"/>
                  </a:solidFill>
                  <a:latin typeface="Calibri"/>
                  <a:cs typeface="Calibri"/>
                </a:rPr>
                <a:t>Indexed</a:t>
              </a:r>
              <a:r>
                <a:rPr sz="1600" spc="-65" dirty="0">
                  <a:solidFill>
                    <a:srgbClr val="585858"/>
                  </a:solidFill>
                  <a:latin typeface="Calibri"/>
                  <a:cs typeface="Calibri"/>
                </a:rPr>
                <a:t> </a:t>
              </a:r>
              <a:r>
                <a:rPr sz="1600" spc="-10" dirty="0">
                  <a:solidFill>
                    <a:srgbClr val="585858"/>
                  </a:solidFill>
                  <a:latin typeface="Calibri"/>
                  <a:cs typeface="Calibri"/>
                </a:rPr>
                <a:t>Database</a:t>
              </a:r>
              <a:endParaRPr sz="1600" dirty="0">
                <a:latin typeface="Calibri"/>
                <a:cs typeface="Calibri"/>
              </a:endParaRPr>
            </a:p>
          </p:txBody>
        </p:sp>
        <p:sp>
          <p:nvSpPr>
            <p:cNvPr id="27" name="object 27"/>
            <p:cNvSpPr/>
            <p:nvPr/>
          </p:nvSpPr>
          <p:spPr>
            <a:xfrm>
              <a:off x="5875782" y="5602986"/>
              <a:ext cx="1013460" cy="360045"/>
            </a:xfrm>
            <a:custGeom>
              <a:avLst/>
              <a:gdLst/>
              <a:ahLst/>
              <a:cxnLst/>
              <a:rect l="l" t="t" r="r" b="b"/>
              <a:pathLst>
                <a:path w="1013460" h="360045">
                  <a:moveTo>
                    <a:pt x="953515" y="0"/>
                  </a:moveTo>
                  <a:lnTo>
                    <a:pt x="59943" y="0"/>
                  </a:lnTo>
                  <a:lnTo>
                    <a:pt x="36593" y="4710"/>
                  </a:lnTo>
                  <a:lnTo>
                    <a:pt x="17541" y="17556"/>
                  </a:lnTo>
                  <a:lnTo>
                    <a:pt x="4704" y="36609"/>
                  </a:lnTo>
                  <a:lnTo>
                    <a:pt x="0" y="59943"/>
                  </a:lnTo>
                  <a:lnTo>
                    <a:pt x="0" y="299719"/>
                  </a:lnTo>
                  <a:lnTo>
                    <a:pt x="4704" y="323054"/>
                  </a:lnTo>
                  <a:lnTo>
                    <a:pt x="17541" y="342107"/>
                  </a:lnTo>
                  <a:lnTo>
                    <a:pt x="36593" y="354953"/>
                  </a:lnTo>
                  <a:lnTo>
                    <a:pt x="59943" y="359663"/>
                  </a:lnTo>
                  <a:lnTo>
                    <a:pt x="953515" y="359663"/>
                  </a:lnTo>
                  <a:lnTo>
                    <a:pt x="976866" y="354953"/>
                  </a:lnTo>
                  <a:lnTo>
                    <a:pt x="995918" y="342107"/>
                  </a:lnTo>
                  <a:lnTo>
                    <a:pt x="1008755" y="323054"/>
                  </a:lnTo>
                  <a:lnTo>
                    <a:pt x="1013459" y="299719"/>
                  </a:lnTo>
                  <a:lnTo>
                    <a:pt x="1013459" y="59943"/>
                  </a:lnTo>
                  <a:lnTo>
                    <a:pt x="1008755" y="36609"/>
                  </a:lnTo>
                  <a:lnTo>
                    <a:pt x="995918" y="17556"/>
                  </a:lnTo>
                  <a:lnTo>
                    <a:pt x="976866" y="4710"/>
                  </a:lnTo>
                  <a:lnTo>
                    <a:pt x="953515" y="0"/>
                  </a:lnTo>
                  <a:close/>
                </a:path>
              </a:pathLst>
            </a:custGeom>
            <a:solidFill>
              <a:srgbClr val="FFFFFF"/>
            </a:solidFill>
          </p:spPr>
          <p:txBody>
            <a:bodyPr wrap="square" lIns="0" tIns="0" rIns="0" bIns="0" rtlCol="0"/>
            <a:lstStyle/>
            <a:p>
              <a:endParaRPr dirty="0"/>
            </a:p>
          </p:txBody>
        </p:sp>
        <p:sp>
          <p:nvSpPr>
            <p:cNvPr id="28" name="object 28"/>
            <p:cNvSpPr/>
            <p:nvPr/>
          </p:nvSpPr>
          <p:spPr>
            <a:xfrm>
              <a:off x="5875782" y="5602986"/>
              <a:ext cx="1013460" cy="360045"/>
            </a:xfrm>
            <a:custGeom>
              <a:avLst/>
              <a:gdLst/>
              <a:ahLst/>
              <a:cxnLst/>
              <a:rect l="l" t="t" r="r" b="b"/>
              <a:pathLst>
                <a:path w="1013460" h="360045">
                  <a:moveTo>
                    <a:pt x="0" y="59943"/>
                  </a:moveTo>
                  <a:lnTo>
                    <a:pt x="4704" y="36609"/>
                  </a:lnTo>
                  <a:lnTo>
                    <a:pt x="17541" y="17556"/>
                  </a:lnTo>
                  <a:lnTo>
                    <a:pt x="36593" y="4710"/>
                  </a:lnTo>
                  <a:lnTo>
                    <a:pt x="59943" y="0"/>
                  </a:lnTo>
                  <a:lnTo>
                    <a:pt x="953515" y="0"/>
                  </a:lnTo>
                  <a:lnTo>
                    <a:pt x="976866" y="4710"/>
                  </a:lnTo>
                  <a:lnTo>
                    <a:pt x="995918" y="17556"/>
                  </a:lnTo>
                  <a:lnTo>
                    <a:pt x="1008755" y="36609"/>
                  </a:lnTo>
                  <a:lnTo>
                    <a:pt x="1013459" y="59943"/>
                  </a:lnTo>
                  <a:lnTo>
                    <a:pt x="1013459" y="299719"/>
                  </a:lnTo>
                  <a:lnTo>
                    <a:pt x="1008755" y="323054"/>
                  </a:lnTo>
                  <a:lnTo>
                    <a:pt x="995918" y="342107"/>
                  </a:lnTo>
                  <a:lnTo>
                    <a:pt x="976866" y="354953"/>
                  </a:lnTo>
                  <a:lnTo>
                    <a:pt x="953515" y="359663"/>
                  </a:lnTo>
                  <a:lnTo>
                    <a:pt x="59943" y="359663"/>
                  </a:lnTo>
                  <a:lnTo>
                    <a:pt x="36593" y="354953"/>
                  </a:lnTo>
                  <a:lnTo>
                    <a:pt x="17541" y="342107"/>
                  </a:lnTo>
                  <a:lnTo>
                    <a:pt x="4704" y="323054"/>
                  </a:lnTo>
                  <a:lnTo>
                    <a:pt x="0" y="299719"/>
                  </a:lnTo>
                  <a:lnTo>
                    <a:pt x="0" y="59943"/>
                  </a:lnTo>
                  <a:close/>
                </a:path>
              </a:pathLst>
            </a:custGeom>
            <a:ln w="25908">
              <a:solidFill>
                <a:srgbClr val="585858"/>
              </a:solidFill>
            </a:ln>
          </p:spPr>
          <p:txBody>
            <a:bodyPr wrap="square" lIns="0" tIns="0" rIns="0" bIns="0" rtlCol="0"/>
            <a:lstStyle/>
            <a:p>
              <a:endParaRPr dirty="0"/>
            </a:p>
          </p:txBody>
        </p:sp>
        <p:sp>
          <p:nvSpPr>
            <p:cNvPr id="29" name="object 29"/>
            <p:cNvSpPr txBox="1"/>
            <p:nvPr/>
          </p:nvSpPr>
          <p:spPr>
            <a:xfrm>
              <a:off x="5998591" y="5648960"/>
              <a:ext cx="767715" cy="246221"/>
            </a:xfrm>
            <a:prstGeom prst="rect">
              <a:avLst/>
            </a:prstGeom>
          </p:spPr>
          <p:txBody>
            <a:bodyPr vert="horz" wrap="square" lIns="0" tIns="0" rIns="0" bIns="0" rtlCol="0">
              <a:spAutoFit/>
            </a:bodyPr>
            <a:lstStyle/>
            <a:p>
              <a:pPr marL="12700"/>
              <a:r>
                <a:rPr sz="1600" spc="-25" dirty="0">
                  <a:solidFill>
                    <a:srgbClr val="585858"/>
                  </a:solidFill>
                  <a:latin typeface="Calibri"/>
                  <a:cs typeface="Calibri"/>
                </a:rPr>
                <a:t>Web</a:t>
              </a:r>
              <a:r>
                <a:rPr sz="1600" spc="-75" dirty="0">
                  <a:solidFill>
                    <a:srgbClr val="585858"/>
                  </a:solidFill>
                  <a:latin typeface="Calibri"/>
                  <a:cs typeface="Calibri"/>
                </a:rPr>
                <a:t> </a:t>
              </a:r>
              <a:r>
                <a:rPr sz="1600" spc="-10" dirty="0">
                  <a:solidFill>
                    <a:srgbClr val="585858"/>
                  </a:solidFill>
                  <a:latin typeface="Calibri"/>
                  <a:cs typeface="Calibri"/>
                </a:rPr>
                <a:t>SQL</a:t>
              </a:r>
              <a:endParaRPr sz="1600" dirty="0">
                <a:latin typeface="Calibri"/>
                <a:cs typeface="Calibri"/>
              </a:endParaRPr>
            </a:p>
          </p:txBody>
        </p:sp>
        <p:sp>
          <p:nvSpPr>
            <p:cNvPr id="30" name="object 30"/>
            <p:cNvSpPr/>
            <p:nvPr/>
          </p:nvSpPr>
          <p:spPr>
            <a:xfrm>
              <a:off x="7171182" y="5602986"/>
              <a:ext cx="654050" cy="360045"/>
            </a:xfrm>
            <a:custGeom>
              <a:avLst/>
              <a:gdLst/>
              <a:ahLst/>
              <a:cxnLst/>
              <a:rect l="l" t="t" r="r" b="b"/>
              <a:pathLst>
                <a:path w="654050" h="360045">
                  <a:moveTo>
                    <a:pt x="593851" y="0"/>
                  </a:moveTo>
                  <a:lnTo>
                    <a:pt x="59943" y="0"/>
                  </a:lnTo>
                  <a:lnTo>
                    <a:pt x="36593" y="4710"/>
                  </a:lnTo>
                  <a:lnTo>
                    <a:pt x="17541" y="17556"/>
                  </a:lnTo>
                  <a:lnTo>
                    <a:pt x="4704" y="36609"/>
                  </a:lnTo>
                  <a:lnTo>
                    <a:pt x="0" y="59943"/>
                  </a:lnTo>
                  <a:lnTo>
                    <a:pt x="0" y="299719"/>
                  </a:lnTo>
                  <a:lnTo>
                    <a:pt x="4704" y="323054"/>
                  </a:lnTo>
                  <a:lnTo>
                    <a:pt x="17541" y="342107"/>
                  </a:lnTo>
                  <a:lnTo>
                    <a:pt x="36593" y="354953"/>
                  </a:lnTo>
                  <a:lnTo>
                    <a:pt x="59943" y="359663"/>
                  </a:lnTo>
                  <a:lnTo>
                    <a:pt x="593851" y="359663"/>
                  </a:lnTo>
                  <a:lnTo>
                    <a:pt x="617202" y="354953"/>
                  </a:lnTo>
                  <a:lnTo>
                    <a:pt x="636254" y="342107"/>
                  </a:lnTo>
                  <a:lnTo>
                    <a:pt x="649091" y="323054"/>
                  </a:lnTo>
                  <a:lnTo>
                    <a:pt x="653795" y="299719"/>
                  </a:lnTo>
                  <a:lnTo>
                    <a:pt x="653795" y="59943"/>
                  </a:lnTo>
                  <a:lnTo>
                    <a:pt x="649091" y="36609"/>
                  </a:lnTo>
                  <a:lnTo>
                    <a:pt x="636254" y="17556"/>
                  </a:lnTo>
                  <a:lnTo>
                    <a:pt x="617202" y="4710"/>
                  </a:lnTo>
                  <a:lnTo>
                    <a:pt x="593851" y="0"/>
                  </a:lnTo>
                  <a:close/>
                </a:path>
              </a:pathLst>
            </a:custGeom>
            <a:solidFill>
              <a:srgbClr val="FFFFFF"/>
            </a:solidFill>
          </p:spPr>
          <p:txBody>
            <a:bodyPr wrap="square" lIns="0" tIns="0" rIns="0" bIns="0" rtlCol="0"/>
            <a:lstStyle/>
            <a:p>
              <a:endParaRPr dirty="0"/>
            </a:p>
          </p:txBody>
        </p:sp>
        <p:sp>
          <p:nvSpPr>
            <p:cNvPr id="31" name="object 31"/>
            <p:cNvSpPr/>
            <p:nvPr/>
          </p:nvSpPr>
          <p:spPr>
            <a:xfrm>
              <a:off x="7171182" y="5602986"/>
              <a:ext cx="654050" cy="360045"/>
            </a:xfrm>
            <a:custGeom>
              <a:avLst/>
              <a:gdLst/>
              <a:ahLst/>
              <a:cxnLst/>
              <a:rect l="l" t="t" r="r" b="b"/>
              <a:pathLst>
                <a:path w="654050" h="360045">
                  <a:moveTo>
                    <a:pt x="0" y="59943"/>
                  </a:moveTo>
                  <a:lnTo>
                    <a:pt x="4704" y="36609"/>
                  </a:lnTo>
                  <a:lnTo>
                    <a:pt x="17541" y="17556"/>
                  </a:lnTo>
                  <a:lnTo>
                    <a:pt x="36593" y="4710"/>
                  </a:lnTo>
                  <a:lnTo>
                    <a:pt x="59943" y="0"/>
                  </a:lnTo>
                  <a:lnTo>
                    <a:pt x="593851" y="0"/>
                  </a:lnTo>
                  <a:lnTo>
                    <a:pt x="617202" y="4710"/>
                  </a:lnTo>
                  <a:lnTo>
                    <a:pt x="636254" y="17556"/>
                  </a:lnTo>
                  <a:lnTo>
                    <a:pt x="649091" y="36609"/>
                  </a:lnTo>
                  <a:lnTo>
                    <a:pt x="653795" y="59943"/>
                  </a:lnTo>
                  <a:lnTo>
                    <a:pt x="653795" y="299719"/>
                  </a:lnTo>
                  <a:lnTo>
                    <a:pt x="649091" y="323054"/>
                  </a:lnTo>
                  <a:lnTo>
                    <a:pt x="636254" y="342107"/>
                  </a:lnTo>
                  <a:lnTo>
                    <a:pt x="617202" y="354953"/>
                  </a:lnTo>
                  <a:lnTo>
                    <a:pt x="593851" y="359663"/>
                  </a:lnTo>
                  <a:lnTo>
                    <a:pt x="59943" y="359663"/>
                  </a:lnTo>
                  <a:lnTo>
                    <a:pt x="36593" y="354953"/>
                  </a:lnTo>
                  <a:lnTo>
                    <a:pt x="17541" y="342107"/>
                  </a:lnTo>
                  <a:lnTo>
                    <a:pt x="4704" y="323054"/>
                  </a:lnTo>
                  <a:lnTo>
                    <a:pt x="0" y="299719"/>
                  </a:lnTo>
                  <a:lnTo>
                    <a:pt x="0" y="59943"/>
                  </a:lnTo>
                  <a:close/>
                </a:path>
              </a:pathLst>
            </a:custGeom>
            <a:ln w="25907">
              <a:solidFill>
                <a:srgbClr val="585858"/>
              </a:solidFill>
            </a:ln>
          </p:spPr>
          <p:txBody>
            <a:bodyPr wrap="square" lIns="0" tIns="0" rIns="0" bIns="0" rtlCol="0"/>
            <a:lstStyle/>
            <a:p>
              <a:endParaRPr dirty="0"/>
            </a:p>
          </p:txBody>
        </p:sp>
        <p:sp>
          <p:nvSpPr>
            <p:cNvPr id="32" name="object 32"/>
            <p:cNvSpPr txBox="1"/>
            <p:nvPr/>
          </p:nvSpPr>
          <p:spPr>
            <a:xfrm>
              <a:off x="7320154" y="5648960"/>
              <a:ext cx="356235" cy="246221"/>
            </a:xfrm>
            <a:prstGeom prst="rect">
              <a:avLst/>
            </a:prstGeom>
          </p:spPr>
          <p:txBody>
            <a:bodyPr vert="horz" wrap="square" lIns="0" tIns="0" rIns="0" bIns="0" rtlCol="0">
              <a:spAutoFit/>
            </a:bodyPr>
            <a:lstStyle/>
            <a:p>
              <a:pPr marL="12700"/>
              <a:r>
                <a:rPr sz="1600" spc="-20" dirty="0">
                  <a:solidFill>
                    <a:srgbClr val="585858"/>
                  </a:solidFill>
                  <a:latin typeface="Calibri"/>
                  <a:cs typeface="Calibri"/>
                </a:rPr>
                <a:t>S</a:t>
              </a:r>
              <a:r>
                <a:rPr sz="1600" spc="-35" dirty="0">
                  <a:solidFill>
                    <a:srgbClr val="585858"/>
                  </a:solidFill>
                  <a:latin typeface="Calibri"/>
                  <a:cs typeface="Calibri"/>
                </a:rPr>
                <a:t>V</a:t>
              </a:r>
              <a:r>
                <a:rPr sz="1600" spc="-5" dirty="0">
                  <a:solidFill>
                    <a:srgbClr val="585858"/>
                  </a:solidFill>
                  <a:latin typeface="Calibri"/>
                  <a:cs typeface="Calibri"/>
                </a:rPr>
                <a:t>G</a:t>
              </a:r>
              <a:endParaRPr sz="1600" dirty="0">
                <a:latin typeface="Calibri"/>
                <a:cs typeface="Calibri"/>
              </a:endParaRPr>
            </a:p>
          </p:txBody>
        </p:sp>
        <p:sp>
          <p:nvSpPr>
            <p:cNvPr id="33" name="object 33"/>
            <p:cNvSpPr/>
            <p:nvPr/>
          </p:nvSpPr>
          <p:spPr>
            <a:xfrm>
              <a:off x="8108442" y="5602986"/>
              <a:ext cx="1804670" cy="360045"/>
            </a:xfrm>
            <a:custGeom>
              <a:avLst/>
              <a:gdLst/>
              <a:ahLst/>
              <a:cxnLst/>
              <a:rect l="l" t="t" r="r" b="b"/>
              <a:pathLst>
                <a:path w="1804670" h="360045">
                  <a:moveTo>
                    <a:pt x="1744472" y="0"/>
                  </a:moveTo>
                  <a:lnTo>
                    <a:pt x="59943" y="0"/>
                  </a:lnTo>
                  <a:lnTo>
                    <a:pt x="36593" y="4710"/>
                  </a:lnTo>
                  <a:lnTo>
                    <a:pt x="17541" y="17556"/>
                  </a:lnTo>
                  <a:lnTo>
                    <a:pt x="4704" y="36609"/>
                  </a:lnTo>
                  <a:lnTo>
                    <a:pt x="0" y="59943"/>
                  </a:lnTo>
                  <a:lnTo>
                    <a:pt x="0" y="299719"/>
                  </a:lnTo>
                  <a:lnTo>
                    <a:pt x="4704" y="323054"/>
                  </a:lnTo>
                  <a:lnTo>
                    <a:pt x="17541" y="342107"/>
                  </a:lnTo>
                  <a:lnTo>
                    <a:pt x="36593" y="354953"/>
                  </a:lnTo>
                  <a:lnTo>
                    <a:pt x="59943" y="359663"/>
                  </a:lnTo>
                  <a:lnTo>
                    <a:pt x="1744472" y="359663"/>
                  </a:lnTo>
                  <a:lnTo>
                    <a:pt x="1767822" y="354953"/>
                  </a:lnTo>
                  <a:lnTo>
                    <a:pt x="1786874" y="342107"/>
                  </a:lnTo>
                  <a:lnTo>
                    <a:pt x="1799711" y="323054"/>
                  </a:lnTo>
                  <a:lnTo>
                    <a:pt x="1804415" y="299719"/>
                  </a:lnTo>
                  <a:lnTo>
                    <a:pt x="1804415" y="59943"/>
                  </a:lnTo>
                  <a:lnTo>
                    <a:pt x="1799711" y="36609"/>
                  </a:lnTo>
                  <a:lnTo>
                    <a:pt x="1786874" y="17556"/>
                  </a:lnTo>
                  <a:lnTo>
                    <a:pt x="1767822" y="4710"/>
                  </a:lnTo>
                  <a:lnTo>
                    <a:pt x="1744472" y="0"/>
                  </a:lnTo>
                  <a:close/>
                </a:path>
              </a:pathLst>
            </a:custGeom>
            <a:solidFill>
              <a:srgbClr val="FFFFFF"/>
            </a:solidFill>
          </p:spPr>
          <p:txBody>
            <a:bodyPr wrap="square" lIns="0" tIns="0" rIns="0" bIns="0" rtlCol="0"/>
            <a:lstStyle/>
            <a:p>
              <a:endParaRPr dirty="0"/>
            </a:p>
          </p:txBody>
        </p:sp>
        <p:sp>
          <p:nvSpPr>
            <p:cNvPr id="34" name="object 34"/>
            <p:cNvSpPr/>
            <p:nvPr/>
          </p:nvSpPr>
          <p:spPr>
            <a:xfrm>
              <a:off x="8108442" y="5602986"/>
              <a:ext cx="1804670" cy="360045"/>
            </a:xfrm>
            <a:custGeom>
              <a:avLst/>
              <a:gdLst/>
              <a:ahLst/>
              <a:cxnLst/>
              <a:rect l="l" t="t" r="r" b="b"/>
              <a:pathLst>
                <a:path w="1804670" h="360045">
                  <a:moveTo>
                    <a:pt x="0" y="59943"/>
                  </a:moveTo>
                  <a:lnTo>
                    <a:pt x="4704" y="36609"/>
                  </a:lnTo>
                  <a:lnTo>
                    <a:pt x="17541" y="17556"/>
                  </a:lnTo>
                  <a:lnTo>
                    <a:pt x="36593" y="4710"/>
                  </a:lnTo>
                  <a:lnTo>
                    <a:pt x="59943" y="0"/>
                  </a:lnTo>
                  <a:lnTo>
                    <a:pt x="1744472" y="0"/>
                  </a:lnTo>
                  <a:lnTo>
                    <a:pt x="1767822" y="4710"/>
                  </a:lnTo>
                  <a:lnTo>
                    <a:pt x="1786874" y="17556"/>
                  </a:lnTo>
                  <a:lnTo>
                    <a:pt x="1799711" y="36609"/>
                  </a:lnTo>
                  <a:lnTo>
                    <a:pt x="1804415" y="59943"/>
                  </a:lnTo>
                  <a:lnTo>
                    <a:pt x="1804415" y="299719"/>
                  </a:lnTo>
                  <a:lnTo>
                    <a:pt x="1799711" y="323054"/>
                  </a:lnTo>
                  <a:lnTo>
                    <a:pt x="1786874" y="342107"/>
                  </a:lnTo>
                  <a:lnTo>
                    <a:pt x="1767822" y="354953"/>
                  </a:lnTo>
                  <a:lnTo>
                    <a:pt x="1744472" y="359663"/>
                  </a:lnTo>
                  <a:lnTo>
                    <a:pt x="59943" y="359663"/>
                  </a:lnTo>
                  <a:lnTo>
                    <a:pt x="36593" y="354953"/>
                  </a:lnTo>
                  <a:lnTo>
                    <a:pt x="17541" y="342107"/>
                  </a:lnTo>
                  <a:lnTo>
                    <a:pt x="4704" y="323054"/>
                  </a:lnTo>
                  <a:lnTo>
                    <a:pt x="0" y="299719"/>
                  </a:lnTo>
                  <a:lnTo>
                    <a:pt x="0" y="59943"/>
                  </a:lnTo>
                  <a:close/>
                </a:path>
              </a:pathLst>
            </a:custGeom>
            <a:ln w="25908">
              <a:solidFill>
                <a:srgbClr val="585858"/>
              </a:solidFill>
            </a:ln>
          </p:spPr>
          <p:txBody>
            <a:bodyPr wrap="square" lIns="0" tIns="0" rIns="0" bIns="0" rtlCol="0"/>
            <a:lstStyle/>
            <a:p>
              <a:endParaRPr dirty="0"/>
            </a:p>
          </p:txBody>
        </p:sp>
        <p:sp>
          <p:nvSpPr>
            <p:cNvPr id="35" name="object 35"/>
            <p:cNvSpPr txBox="1"/>
            <p:nvPr/>
          </p:nvSpPr>
          <p:spPr>
            <a:xfrm>
              <a:off x="8212963" y="5648960"/>
              <a:ext cx="1595120" cy="246221"/>
            </a:xfrm>
            <a:prstGeom prst="rect">
              <a:avLst/>
            </a:prstGeom>
          </p:spPr>
          <p:txBody>
            <a:bodyPr vert="horz" wrap="square" lIns="0" tIns="0" rIns="0" bIns="0" rtlCol="0">
              <a:spAutoFit/>
            </a:bodyPr>
            <a:lstStyle/>
            <a:p>
              <a:pPr marL="12700"/>
              <a:r>
                <a:rPr sz="1600" spc="-10" dirty="0">
                  <a:solidFill>
                    <a:srgbClr val="585858"/>
                  </a:solidFill>
                  <a:latin typeface="Calibri"/>
                  <a:cs typeface="Calibri"/>
                </a:rPr>
                <a:t>Server Send</a:t>
              </a:r>
              <a:r>
                <a:rPr sz="1600" spc="5" dirty="0">
                  <a:solidFill>
                    <a:srgbClr val="585858"/>
                  </a:solidFill>
                  <a:latin typeface="Calibri"/>
                  <a:cs typeface="Calibri"/>
                </a:rPr>
                <a:t> </a:t>
              </a:r>
              <a:r>
                <a:rPr sz="1600" spc="-15" dirty="0">
                  <a:solidFill>
                    <a:srgbClr val="585858"/>
                  </a:solidFill>
                  <a:latin typeface="Calibri"/>
                  <a:cs typeface="Calibri"/>
                </a:rPr>
                <a:t>Events</a:t>
              </a:r>
              <a:endParaRPr sz="1600" dirty="0">
                <a:latin typeface="Calibri"/>
                <a:cs typeface="Calibri"/>
              </a:endParaRPr>
            </a:p>
          </p:txBody>
        </p:sp>
        <p:sp>
          <p:nvSpPr>
            <p:cNvPr id="36" name="object 36"/>
            <p:cNvSpPr/>
            <p:nvPr/>
          </p:nvSpPr>
          <p:spPr>
            <a:xfrm>
              <a:off x="1722882" y="1239774"/>
              <a:ext cx="8766175" cy="2909570"/>
            </a:xfrm>
            <a:custGeom>
              <a:avLst/>
              <a:gdLst/>
              <a:ahLst/>
              <a:cxnLst/>
              <a:rect l="l" t="t" r="r" b="b"/>
              <a:pathLst>
                <a:path w="8766175" h="2909570">
                  <a:moveTo>
                    <a:pt x="8648446" y="0"/>
                  </a:moveTo>
                  <a:lnTo>
                    <a:pt x="117589" y="0"/>
                  </a:lnTo>
                  <a:lnTo>
                    <a:pt x="71816" y="9249"/>
                  </a:lnTo>
                  <a:lnTo>
                    <a:pt x="34439" y="34464"/>
                  </a:lnTo>
                  <a:lnTo>
                    <a:pt x="9240" y="71848"/>
                  </a:lnTo>
                  <a:lnTo>
                    <a:pt x="0" y="117601"/>
                  </a:lnTo>
                  <a:lnTo>
                    <a:pt x="0" y="2791714"/>
                  </a:lnTo>
                  <a:lnTo>
                    <a:pt x="9240" y="2837467"/>
                  </a:lnTo>
                  <a:lnTo>
                    <a:pt x="34439" y="2874851"/>
                  </a:lnTo>
                  <a:lnTo>
                    <a:pt x="71816" y="2900066"/>
                  </a:lnTo>
                  <a:lnTo>
                    <a:pt x="117589" y="2909316"/>
                  </a:lnTo>
                  <a:lnTo>
                    <a:pt x="8648446" y="2909316"/>
                  </a:lnTo>
                  <a:lnTo>
                    <a:pt x="8694199" y="2900066"/>
                  </a:lnTo>
                  <a:lnTo>
                    <a:pt x="8731583" y="2874851"/>
                  </a:lnTo>
                  <a:lnTo>
                    <a:pt x="8756798" y="2837467"/>
                  </a:lnTo>
                  <a:lnTo>
                    <a:pt x="8766048" y="2791714"/>
                  </a:lnTo>
                  <a:lnTo>
                    <a:pt x="8766048" y="117601"/>
                  </a:lnTo>
                  <a:lnTo>
                    <a:pt x="8756798" y="71848"/>
                  </a:lnTo>
                  <a:lnTo>
                    <a:pt x="8731583" y="34464"/>
                  </a:lnTo>
                  <a:lnTo>
                    <a:pt x="8694199" y="9249"/>
                  </a:lnTo>
                  <a:lnTo>
                    <a:pt x="8648446" y="0"/>
                  </a:lnTo>
                  <a:close/>
                </a:path>
              </a:pathLst>
            </a:custGeom>
            <a:solidFill>
              <a:srgbClr val="4AACC5"/>
            </a:solidFill>
          </p:spPr>
          <p:txBody>
            <a:bodyPr wrap="square" lIns="0" tIns="0" rIns="0" bIns="0" rtlCol="0"/>
            <a:lstStyle/>
            <a:p>
              <a:endParaRPr dirty="0"/>
            </a:p>
          </p:txBody>
        </p:sp>
        <p:sp>
          <p:nvSpPr>
            <p:cNvPr id="37" name="object 37"/>
            <p:cNvSpPr/>
            <p:nvPr/>
          </p:nvSpPr>
          <p:spPr>
            <a:xfrm>
              <a:off x="1722882" y="1239774"/>
              <a:ext cx="8766175" cy="2909570"/>
            </a:xfrm>
            <a:custGeom>
              <a:avLst/>
              <a:gdLst/>
              <a:ahLst/>
              <a:cxnLst/>
              <a:rect l="l" t="t" r="r" b="b"/>
              <a:pathLst>
                <a:path w="8766175" h="2909570">
                  <a:moveTo>
                    <a:pt x="0" y="117601"/>
                  </a:moveTo>
                  <a:lnTo>
                    <a:pt x="9240" y="71848"/>
                  </a:lnTo>
                  <a:lnTo>
                    <a:pt x="34439" y="34464"/>
                  </a:lnTo>
                  <a:lnTo>
                    <a:pt x="71816" y="9249"/>
                  </a:lnTo>
                  <a:lnTo>
                    <a:pt x="117589" y="0"/>
                  </a:lnTo>
                  <a:lnTo>
                    <a:pt x="8648446" y="0"/>
                  </a:lnTo>
                  <a:lnTo>
                    <a:pt x="8694199" y="9249"/>
                  </a:lnTo>
                  <a:lnTo>
                    <a:pt x="8731583" y="34464"/>
                  </a:lnTo>
                  <a:lnTo>
                    <a:pt x="8756798" y="71848"/>
                  </a:lnTo>
                  <a:lnTo>
                    <a:pt x="8766048" y="117601"/>
                  </a:lnTo>
                  <a:lnTo>
                    <a:pt x="8766048" y="2791714"/>
                  </a:lnTo>
                  <a:lnTo>
                    <a:pt x="8756798" y="2837467"/>
                  </a:lnTo>
                  <a:lnTo>
                    <a:pt x="8731583" y="2874851"/>
                  </a:lnTo>
                  <a:lnTo>
                    <a:pt x="8694199" y="2900066"/>
                  </a:lnTo>
                  <a:lnTo>
                    <a:pt x="8648446" y="2909316"/>
                  </a:lnTo>
                  <a:lnTo>
                    <a:pt x="117589" y="2909316"/>
                  </a:lnTo>
                  <a:lnTo>
                    <a:pt x="71816" y="2900066"/>
                  </a:lnTo>
                  <a:lnTo>
                    <a:pt x="34439" y="2874851"/>
                  </a:lnTo>
                  <a:lnTo>
                    <a:pt x="9240" y="2837467"/>
                  </a:lnTo>
                  <a:lnTo>
                    <a:pt x="0" y="2791714"/>
                  </a:lnTo>
                  <a:lnTo>
                    <a:pt x="0" y="117601"/>
                  </a:lnTo>
                  <a:close/>
                </a:path>
              </a:pathLst>
            </a:custGeom>
            <a:ln w="25908">
              <a:solidFill>
                <a:srgbClr val="357C91"/>
              </a:solidFill>
            </a:ln>
          </p:spPr>
          <p:txBody>
            <a:bodyPr wrap="square" lIns="0" tIns="0" rIns="0" bIns="0" rtlCol="0"/>
            <a:lstStyle/>
            <a:p>
              <a:endParaRPr dirty="0"/>
            </a:p>
          </p:txBody>
        </p:sp>
        <p:sp>
          <p:nvSpPr>
            <p:cNvPr id="38" name="object 38"/>
            <p:cNvSpPr txBox="1"/>
            <p:nvPr/>
          </p:nvSpPr>
          <p:spPr>
            <a:xfrm>
              <a:off x="5312790" y="2784348"/>
              <a:ext cx="1584960" cy="461665"/>
            </a:xfrm>
            <a:prstGeom prst="rect">
              <a:avLst/>
            </a:prstGeom>
          </p:spPr>
          <p:txBody>
            <a:bodyPr vert="horz" wrap="square" lIns="0" tIns="0" rIns="0" bIns="0" rtlCol="0">
              <a:spAutoFit/>
            </a:bodyPr>
            <a:lstStyle/>
            <a:p>
              <a:pPr marL="12700"/>
              <a:r>
                <a:rPr sz="3000" b="1" spc="-5" dirty="0">
                  <a:solidFill>
                    <a:srgbClr val="FFFFFF"/>
                  </a:solidFill>
                  <a:latin typeface="Calibri"/>
                  <a:cs typeface="Calibri"/>
                </a:rPr>
                <a:t>W</a:t>
              </a:r>
              <a:r>
                <a:rPr sz="3000" b="1" spc="5" dirty="0">
                  <a:solidFill>
                    <a:srgbClr val="FFFFFF"/>
                  </a:solidFill>
                  <a:latin typeface="Calibri"/>
                  <a:cs typeface="Calibri"/>
                </a:rPr>
                <a:t>H</a:t>
              </a:r>
              <a:r>
                <a:rPr sz="3000" b="1" spc="-250" dirty="0">
                  <a:solidFill>
                    <a:srgbClr val="FFFFFF"/>
                  </a:solidFill>
                  <a:latin typeface="Calibri"/>
                  <a:cs typeface="Calibri"/>
                </a:rPr>
                <a:t>A</a:t>
              </a:r>
              <a:r>
                <a:rPr sz="3000" b="1" spc="-5" dirty="0">
                  <a:solidFill>
                    <a:srgbClr val="FFFFFF"/>
                  </a:solidFill>
                  <a:latin typeface="Calibri"/>
                  <a:cs typeface="Calibri"/>
                </a:rPr>
                <a:t>T</a:t>
              </a:r>
              <a:r>
                <a:rPr sz="3000" b="1" spc="-30" dirty="0">
                  <a:solidFill>
                    <a:srgbClr val="FFFFFF"/>
                  </a:solidFill>
                  <a:latin typeface="Calibri"/>
                  <a:cs typeface="Calibri"/>
                </a:rPr>
                <a:t>W</a:t>
              </a:r>
              <a:r>
                <a:rPr sz="3000" b="1" dirty="0">
                  <a:solidFill>
                    <a:srgbClr val="FFFFFF"/>
                  </a:solidFill>
                  <a:latin typeface="Calibri"/>
                  <a:cs typeface="Calibri"/>
                </a:rPr>
                <a:t>G</a:t>
              </a:r>
              <a:endParaRPr sz="3000" dirty="0">
                <a:latin typeface="Calibri"/>
                <a:cs typeface="Calibri"/>
              </a:endParaRPr>
            </a:p>
          </p:txBody>
        </p:sp>
        <p:sp>
          <p:nvSpPr>
            <p:cNvPr id="39" name="object 39"/>
            <p:cNvSpPr/>
            <p:nvPr/>
          </p:nvSpPr>
          <p:spPr>
            <a:xfrm>
              <a:off x="3864101" y="3573018"/>
              <a:ext cx="1080770" cy="361315"/>
            </a:xfrm>
            <a:custGeom>
              <a:avLst/>
              <a:gdLst/>
              <a:ahLst/>
              <a:cxnLst/>
              <a:rect l="l" t="t" r="r" b="b"/>
              <a:pathLst>
                <a:path w="1080770" h="361314">
                  <a:moveTo>
                    <a:pt x="1020318" y="0"/>
                  </a:moveTo>
                  <a:lnTo>
                    <a:pt x="60198" y="0"/>
                  </a:lnTo>
                  <a:lnTo>
                    <a:pt x="36754" y="4726"/>
                  </a:lnTo>
                  <a:lnTo>
                    <a:pt x="17621" y="17621"/>
                  </a:lnTo>
                  <a:lnTo>
                    <a:pt x="4726" y="36754"/>
                  </a:lnTo>
                  <a:lnTo>
                    <a:pt x="0" y="60198"/>
                  </a:lnTo>
                  <a:lnTo>
                    <a:pt x="0" y="300990"/>
                  </a:lnTo>
                  <a:lnTo>
                    <a:pt x="4726" y="324433"/>
                  </a:lnTo>
                  <a:lnTo>
                    <a:pt x="17621" y="343566"/>
                  </a:lnTo>
                  <a:lnTo>
                    <a:pt x="36754" y="356461"/>
                  </a:lnTo>
                  <a:lnTo>
                    <a:pt x="60198" y="361188"/>
                  </a:lnTo>
                  <a:lnTo>
                    <a:pt x="1020318" y="361188"/>
                  </a:lnTo>
                  <a:lnTo>
                    <a:pt x="1043761" y="356461"/>
                  </a:lnTo>
                  <a:lnTo>
                    <a:pt x="1062894" y="343566"/>
                  </a:lnTo>
                  <a:lnTo>
                    <a:pt x="1075789" y="324433"/>
                  </a:lnTo>
                  <a:lnTo>
                    <a:pt x="1080515" y="300990"/>
                  </a:lnTo>
                  <a:lnTo>
                    <a:pt x="1080515" y="60198"/>
                  </a:lnTo>
                  <a:lnTo>
                    <a:pt x="1075789" y="36754"/>
                  </a:lnTo>
                  <a:lnTo>
                    <a:pt x="1062894" y="17621"/>
                  </a:lnTo>
                  <a:lnTo>
                    <a:pt x="1043761" y="4726"/>
                  </a:lnTo>
                  <a:lnTo>
                    <a:pt x="1020318" y="0"/>
                  </a:lnTo>
                  <a:close/>
                </a:path>
              </a:pathLst>
            </a:custGeom>
            <a:solidFill>
              <a:srgbClr val="FFFFFF"/>
            </a:solidFill>
          </p:spPr>
          <p:txBody>
            <a:bodyPr wrap="square" lIns="0" tIns="0" rIns="0" bIns="0" rtlCol="0"/>
            <a:lstStyle/>
            <a:p>
              <a:endParaRPr dirty="0"/>
            </a:p>
          </p:txBody>
        </p:sp>
        <p:sp>
          <p:nvSpPr>
            <p:cNvPr id="40" name="object 40"/>
            <p:cNvSpPr/>
            <p:nvPr/>
          </p:nvSpPr>
          <p:spPr>
            <a:xfrm>
              <a:off x="3864101" y="3573018"/>
              <a:ext cx="1080770" cy="361315"/>
            </a:xfrm>
            <a:custGeom>
              <a:avLst/>
              <a:gdLst/>
              <a:ahLst/>
              <a:cxnLst/>
              <a:rect l="l" t="t" r="r" b="b"/>
              <a:pathLst>
                <a:path w="1080770" h="361314">
                  <a:moveTo>
                    <a:pt x="0" y="60198"/>
                  </a:moveTo>
                  <a:lnTo>
                    <a:pt x="4726" y="36754"/>
                  </a:lnTo>
                  <a:lnTo>
                    <a:pt x="17621" y="17621"/>
                  </a:lnTo>
                  <a:lnTo>
                    <a:pt x="36754" y="4726"/>
                  </a:lnTo>
                  <a:lnTo>
                    <a:pt x="60198" y="0"/>
                  </a:lnTo>
                  <a:lnTo>
                    <a:pt x="1020318" y="0"/>
                  </a:lnTo>
                  <a:lnTo>
                    <a:pt x="1043761" y="4726"/>
                  </a:lnTo>
                  <a:lnTo>
                    <a:pt x="1062894" y="17621"/>
                  </a:lnTo>
                  <a:lnTo>
                    <a:pt x="1075789" y="36754"/>
                  </a:lnTo>
                  <a:lnTo>
                    <a:pt x="1080515" y="60198"/>
                  </a:lnTo>
                  <a:lnTo>
                    <a:pt x="1080515" y="300990"/>
                  </a:lnTo>
                  <a:lnTo>
                    <a:pt x="1075789" y="324433"/>
                  </a:lnTo>
                  <a:lnTo>
                    <a:pt x="1062894" y="343566"/>
                  </a:lnTo>
                  <a:lnTo>
                    <a:pt x="1043761" y="356461"/>
                  </a:lnTo>
                  <a:lnTo>
                    <a:pt x="1020318" y="361188"/>
                  </a:lnTo>
                  <a:lnTo>
                    <a:pt x="60198" y="361188"/>
                  </a:lnTo>
                  <a:lnTo>
                    <a:pt x="36754" y="356461"/>
                  </a:lnTo>
                  <a:lnTo>
                    <a:pt x="17621" y="343566"/>
                  </a:lnTo>
                  <a:lnTo>
                    <a:pt x="4726" y="324433"/>
                  </a:lnTo>
                  <a:lnTo>
                    <a:pt x="0" y="300990"/>
                  </a:lnTo>
                  <a:lnTo>
                    <a:pt x="0" y="60198"/>
                  </a:lnTo>
                  <a:close/>
                </a:path>
              </a:pathLst>
            </a:custGeom>
            <a:ln w="25907">
              <a:solidFill>
                <a:srgbClr val="585858"/>
              </a:solidFill>
            </a:ln>
          </p:spPr>
          <p:txBody>
            <a:bodyPr wrap="square" lIns="0" tIns="0" rIns="0" bIns="0" rtlCol="0"/>
            <a:lstStyle/>
            <a:p>
              <a:endParaRPr dirty="0"/>
            </a:p>
          </p:txBody>
        </p:sp>
        <p:sp>
          <p:nvSpPr>
            <p:cNvPr id="41" name="object 41"/>
            <p:cNvSpPr txBox="1"/>
            <p:nvPr/>
          </p:nvSpPr>
          <p:spPr>
            <a:xfrm>
              <a:off x="3968243" y="3619246"/>
              <a:ext cx="870585" cy="246221"/>
            </a:xfrm>
            <a:prstGeom prst="rect">
              <a:avLst/>
            </a:prstGeom>
          </p:spPr>
          <p:txBody>
            <a:bodyPr vert="horz" wrap="square" lIns="0" tIns="0" rIns="0" bIns="0" rtlCol="0">
              <a:spAutoFit/>
            </a:bodyPr>
            <a:lstStyle/>
            <a:p>
              <a:pPr marL="12700"/>
              <a:r>
                <a:rPr sz="1600" spc="-15" dirty="0">
                  <a:solidFill>
                    <a:srgbClr val="585858"/>
                  </a:solidFill>
                  <a:latin typeface="Calibri"/>
                  <a:cs typeface="Calibri"/>
                </a:rPr>
                <a:t>Canvas</a:t>
              </a:r>
              <a:r>
                <a:rPr sz="1600" spc="-85" dirty="0">
                  <a:solidFill>
                    <a:srgbClr val="585858"/>
                  </a:solidFill>
                  <a:latin typeface="Calibri"/>
                  <a:cs typeface="Calibri"/>
                </a:rPr>
                <a:t> </a:t>
              </a:r>
              <a:r>
                <a:rPr sz="1600" spc="-10" dirty="0">
                  <a:solidFill>
                    <a:srgbClr val="585858"/>
                  </a:solidFill>
                  <a:latin typeface="Calibri"/>
                  <a:cs typeface="Calibri"/>
                </a:rPr>
                <a:t>2D</a:t>
              </a:r>
              <a:endParaRPr sz="1600" dirty="0">
                <a:latin typeface="Calibri"/>
                <a:cs typeface="Calibri"/>
              </a:endParaRPr>
            </a:p>
          </p:txBody>
        </p:sp>
        <p:sp>
          <p:nvSpPr>
            <p:cNvPr id="42" name="object 42"/>
            <p:cNvSpPr/>
            <p:nvPr/>
          </p:nvSpPr>
          <p:spPr>
            <a:xfrm>
              <a:off x="5214365" y="3573018"/>
              <a:ext cx="1530350" cy="361315"/>
            </a:xfrm>
            <a:custGeom>
              <a:avLst/>
              <a:gdLst/>
              <a:ahLst/>
              <a:cxnLst/>
              <a:rect l="l" t="t" r="r" b="b"/>
              <a:pathLst>
                <a:path w="1530350" h="361314">
                  <a:moveTo>
                    <a:pt x="1469898" y="0"/>
                  </a:moveTo>
                  <a:lnTo>
                    <a:pt x="60198" y="0"/>
                  </a:lnTo>
                  <a:lnTo>
                    <a:pt x="36754" y="4726"/>
                  </a:lnTo>
                  <a:lnTo>
                    <a:pt x="17621" y="17621"/>
                  </a:lnTo>
                  <a:lnTo>
                    <a:pt x="4726" y="36754"/>
                  </a:lnTo>
                  <a:lnTo>
                    <a:pt x="0" y="60198"/>
                  </a:lnTo>
                  <a:lnTo>
                    <a:pt x="0" y="300990"/>
                  </a:lnTo>
                  <a:lnTo>
                    <a:pt x="4726" y="324433"/>
                  </a:lnTo>
                  <a:lnTo>
                    <a:pt x="17621" y="343566"/>
                  </a:lnTo>
                  <a:lnTo>
                    <a:pt x="36754" y="356461"/>
                  </a:lnTo>
                  <a:lnTo>
                    <a:pt x="60198" y="361188"/>
                  </a:lnTo>
                  <a:lnTo>
                    <a:pt x="1469898" y="361188"/>
                  </a:lnTo>
                  <a:lnTo>
                    <a:pt x="1493341" y="356461"/>
                  </a:lnTo>
                  <a:lnTo>
                    <a:pt x="1512474" y="343566"/>
                  </a:lnTo>
                  <a:lnTo>
                    <a:pt x="1525369" y="324433"/>
                  </a:lnTo>
                  <a:lnTo>
                    <a:pt x="1530096" y="300990"/>
                  </a:lnTo>
                  <a:lnTo>
                    <a:pt x="1530096" y="60198"/>
                  </a:lnTo>
                  <a:lnTo>
                    <a:pt x="1525369" y="36754"/>
                  </a:lnTo>
                  <a:lnTo>
                    <a:pt x="1512474" y="17621"/>
                  </a:lnTo>
                  <a:lnTo>
                    <a:pt x="1493341" y="4726"/>
                  </a:lnTo>
                  <a:lnTo>
                    <a:pt x="1469898" y="0"/>
                  </a:lnTo>
                  <a:close/>
                </a:path>
              </a:pathLst>
            </a:custGeom>
            <a:solidFill>
              <a:srgbClr val="FFFFFF"/>
            </a:solidFill>
          </p:spPr>
          <p:txBody>
            <a:bodyPr wrap="square" lIns="0" tIns="0" rIns="0" bIns="0" rtlCol="0"/>
            <a:lstStyle/>
            <a:p>
              <a:endParaRPr dirty="0"/>
            </a:p>
          </p:txBody>
        </p:sp>
        <p:sp>
          <p:nvSpPr>
            <p:cNvPr id="43" name="object 43"/>
            <p:cNvSpPr/>
            <p:nvPr/>
          </p:nvSpPr>
          <p:spPr>
            <a:xfrm>
              <a:off x="5214365" y="3573018"/>
              <a:ext cx="1530350" cy="361315"/>
            </a:xfrm>
            <a:custGeom>
              <a:avLst/>
              <a:gdLst/>
              <a:ahLst/>
              <a:cxnLst/>
              <a:rect l="l" t="t" r="r" b="b"/>
              <a:pathLst>
                <a:path w="1530350" h="361314">
                  <a:moveTo>
                    <a:pt x="0" y="60198"/>
                  </a:moveTo>
                  <a:lnTo>
                    <a:pt x="4726" y="36754"/>
                  </a:lnTo>
                  <a:lnTo>
                    <a:pt x="17621" y="17621"/>
                  </a:lnTo>
                  <a:lnTo>
                    <a:pt x="36754" y="4726"/>
                  </a:lnTo>
                  <a:lnTo>
                    <a:pt x="60198" y="0"/>
                  </a:lnTo>
                  <a:lnTo>
                    <a:pt x="1469898" y="0"/>
                  </a:lnTo>
                  <a:lnTo>
                    <a:pt x="1493341" y="4726"/>
                  </a:lnTo>
                  <a:lnTo>
                    <a:pt x="1512474" y="17621"/>
                  </a:lnTo>
                  <a:lnTo>
                    <a:pt x="1525369" y="36754"/>
                  </a:lnTo>
                  <a:lnTo>
                    <a:pt x="1530096" y="60198"/>
                  </a:lnTo>
                  <a:lnTo>
                    <a:pt x="1530096" y="300990"/>
                  </a:lnTo>
                  <a:lnTo>
                    <a:pt x="1525369" y="324433"/>
                  </a:lnTo>
                  <a:lnTo>
                    <a:pt x="1512474" y="343566"/>
                  </a:lnTo>
                  <a:lnTo>
                    <a:pt x="1493341" y="356461"/>
                  </a:lnTo>
                  <a:lnTo>
                    <a:pt x="1469898" y="361188"/>
                  </a:lnTo>
                  <a:lnTo>
                    <a:pt x="60198" y="361188"/>
                  </a:lnTo>
                  <a:lnTo>
                    <a:pt x="36754" y="356461"/>
                  </a:lnTo>
                  <a:lnTo>
                    <a:pt x="17621" y="343566"/>
                  </a:lnTo>
                  <a:lnTo>
                    <a:pt x="4726" y="324433"/>
                  </a:lnTo>
                  <a:lnTo>
                    <a:pt x="0" y="300990"/>
                  </a:lnTo>
                  <a:lnTo>
                    <a:pt x="0" y="60198"/>
                  </a:lnTo>
                  <a:close/>
                </a:path>
              </a:pathLst>
            </a:custGeom>
            <a:ln w="25908">
              <a:solidFill>
                <a:srgbClr val="585858"/>
              </a:solidFill>
            </a:ln>
          </p:spPr>
          <p:txBody>
            <a:bodyPr wrap="square" lIns="0" tIns="0" rIns="0" bIns="0" rtlCol="0"/>
            <a:lstStyle/>
            <a:p>
              <a:endParaRPr dirty="0"/>
            </a:p>
          </p:txBody>
        </p:sp>
        <p:sp>
          <p:nvSpPr>
            <p:cNvPr id="44" name="object 44"/>
            <p:cNvSpPr txBox="1"/>
            <p:nvPr/>
          </p:nvSpPr>
          <p:spPr>
            <a:xfrm>
              <a:off x="5318506" y="3619246"/>
              <a:ext cx="1318895" cy="246221"/>
            </a:xfrm>
            <a:prstGeom prst="rect">
              <a:avLst/>
            </a:prstGeom>
          </p:spPr>
          <p:txBody>
            <a:bodyPr vert="horz" wrap="square" lIns="0" tIns="0" rIns="0" bIns="0" rtlCol="0">
              <a:spAutoFit/>
            </a:bodyPr>
            <a:lstStyle/>
            <a:p>
              <a:pPr marL="12700"/>
              <a:r>
                <a:rPr sz="1600" spc="-10" dirty="0">
                  <a:solidFill>
                    <a:srgbClr val="585858"/>
                  </a:solidFill>
                  <a:latin typeface="Calibri"/>
                  <a:cs typeface="Calibri"/>
                </a:rPr>
                <a:t>Device-Element</a:t>
              </a:r>
              <a:endParaRPr sz="1600" dirty="0">
                <a:latin typeface="Calibri"/>
                <a:cs typeface="Calibri"/>
              </a:endParaRPr>
            </a:p>
          </p:txBody>
        </p:sp>
        <p:sp>
          <p:nvSpPr>
            <p:cNvPr id="45" name="object 45"/>
            <p:cNvSpPr/>
            <p:nvPr/>
          </p:nvSpPr>
          <p:spPr>
            <a:xfrm>
              <a:off x="7014209" y="3573018"/>
              <a:ext cx="1530350" cy="361315"/>
            </a:xfrm>
            <a:custGeom>
              <a:avLst/>
              <a:gdLst/>
              <a:ahLst/>
              <a:cxnLst/>
              <a:rect l="l" t="t" r="r" b="b"/>
              <a:pathLst>
                <a:path w="1530350" h="361314">
                  <a:moveTo>
                    <a:pt x="1469897" y="0"/>
                  </a:moveTo>
                  <a:lnTo>
                    <a:pt x="60198" y="0"/>
                  </a:lnTo>
                  <a:lnTo>
                    <a:pt x="36754" y="4726"/>
                  </a:lnTo>
                  <a:lnTo>
                    <a:pt x="17621" y="17621"/>
                  </a:lnTo>
                  <a:lnTo>
                    <a:pt x="4726" y="36754"/>
                  </a:lnTo>
                  <a:lnTo>
                    <a:pt x="0" y="60198"/>
                  </a:lnTo>
                  <a:lnTo>
                    <a:pt x="0" y="300990"/>
                  </a:lnTo>
                  <a:lnTo>
                    <a:pt x="4726" y="324433"/>
                  </a:lnTo>
                  <a:lnTo>
                    <a:pt x="17621" y="343566"/>
                  </a:lnTo>
                  <a:lnTo>
                    <a:pt x="36754" y="356461"/>
                  </a:lnTo>
                  <a:lnTo>
                    <a:pt x="60198" y="361188"/>
                  </a:lnTo>
                  <a:lnTo>
                    <a:pt x="1469897" y="361188"/>
                  </a:lnTo>
                  <a:lnTo>
                    <a:pt x="1493341" y="356461"/>
                  </a:lnTo>
                  <a:lnTo>
                    <a:pt x="1512474" y="343566"/>
                  </a:lnTo>
                  <a:lnTo>
                    <a:pt x="1525369" y="324433"/>
                  </a:lnTo>
                  <a:lnTo>
                    <a:pt x="1530095" y="300990"/>
                  </a:lnTo>
                  <a:lnTo>
                    <a:pt x="1530095" y="60198"/>
                  </a:lnTo>
                  <a:lnTo>
                    <a:pt x="1525369" y="36754"/>
                  </a:lnTo>
                  <a:lnTo>
                    <a:pt x="1512474" y="17621"/>
                  </a:lnTo>
                  <a:lnTo>
                    <a:pt x="1493341" y="4726"/>
                  </a:lnTo>
                  <a:lnTo>
                    <a:pt x="1469897" y="0"/>
                  </a:lnTo>
                  <a:close/>
                </a:path>
              </a:pathLst>
            </a:custGeom>
            <a:solidFill>
              <a:srgbClr val="FFFFFF"/>
            </a:solidFill>
          </p:spPr>
          <p:txBody>
            <a:bodyPr wrap="square" lIns="0" tIns="0" rIns="0" bIns="0" rtlCol="0"/>
            <a:lstStyle/>
            <a:p>
              <a:endParaRPr dirty="0"/>
            </a:p>
          </p:txBody>
        </p:sp>
        <p:sp>
          <p:nvSpPr>
            <p:cNvPr id="46" name="object 46"/>
            <p:cNvSpPr/>
            <p:nvPr/>
          </p:nvSpPr>
          <p:spPr>
            <a:xfrm>
              <a:off x="7014209" y="3573018"/>
              <a:ext cx="1530350" cy="361315"/>
            </a:xfrm>
            <a:custGeom>
              <a:avLst/>
              <a:gdLst/>
              <a:ahLst/>
              <a:cxnLst/>
              <a:rect l="l" t="t" r="r" b="b"/>
              <a:pathLst>
                <a:path w="1530350" h="361314">
                  <a:moveTo>
                    <a:pt x="0" y="60198"/>
                  </a:moveTo>
                  <a:lnTo>
                    <a:pt x="4726" y="36754"/>
                  </a:lnTo>
                  <a:lnTo>
                    <a:pt x="17621" y="17621"/>
                  </a:lnTo>
                  <a:lnTo>
                    <a:pt x="36754" y="4726"/>
                  </a:lnTo>
                  <a:lnTo>
                    <a:pt x="60198" y="0"/>
                  </a:lnTo>
                  <a:lnTo>
                    <a:pt x="1469897" y="0"/>
                  </a:lnTo>
                  <a:lnTo>
                    <a:pt x="1493341" y="4726"/>
                  </a:lnTo>
                  <a:lnTo>
                    <a:pt x="1512474" y="17621"/>
                  </a:lnTo>
                  <a:lnTo>
                    <a:pt x="1525369" y="36754"/>
                  </a:lnTo>
                  <a:lnTo>
                    <a:pt x="1530095" y="60198"/>
                  </a:lnTo>
                  <a:lnTo>
                    <a:pt x="1530095" y="300990"/>
                  </a:lnTo>
                  <a:lnTo>
                    <a:pt x="1525369" y="324433"/>
                  </a:lnTo>
                  <a:lnTo>
                    <a:pt x="1512474" y="343566"/>
                  </a:lnTo>
                  <a:lnTo>
                    <a:pt x="1493341" y="356461"/>
                  </a:lnTo>
                  <a:lnTo>
                    <a:pt x="1469897" y="361188"/>
                  </a:lnTo>
                  <a:lnTo>
                    <a:pt x="60198" y="361188"/>
                  </a:lnTo>
                  <a:lnTo>
                    <a:pt x="36754" y="356461"/>
                  </a:lnTo>
                  <a:lnTo>
                    <a:pt x="17621" y="343566"/>
                  </a:lnTo>
                  <a:lnTo>
                    <a:pt x="4726" y="324433"/>
                  </a:lnTo>
                  <a:lnTo>
                    <a:pt x="0" y="300990"/>
                  </a:lnTo>
                  <a:lnTo>
                    <a:pt x="0" y="60198"/>
                  </a:lnTo>
                  <a:close/>
                </a:path>
              </a:pathLst>
            </a:custGeom>
            <a:ln w="25908">
              <a:solidFill>
                <a:srgbClr val="585858"/>
              </a:solidFill>
            </a:ln>
          </p:spPr>
          <p:txBody>
            <a:bodyPr wrap="square" lIns="0" tIns="0" rIns="0" bIns="0" rtlCol="0"/>
            <a:lstStyle/>
            <a:p>
              <a:endParaRPr dirty="0"/>
            </a:p>
          </p:txBody>
        </p:sp>
        <p:sp>
          <p:nvSpPr>
            <p:cNvPr id="47" name="object 47"/>
            <p:cNvSpPr txBox="1"/>
            <p:nvPr/>
          </p:nvSpPr>
          <p:spPr>
            <a:xfrm>
              <a:off x="7114413" y="3619246"/>
              <a:ext cx="1328420" cy="246221"/>
            </a:xfrm>
            <a:prstGeom prst="rect">
              <a:avLst/>
            </a:prstGeom>
          </p:spPr>
          <p:txBody>
            <a:bodyPr vert="horz" wrap="square" lIns="0" tIns="0" rIns="0" bIns="0" rtlCol="0">
              <a:spAutoFit/>
            </a:bodyPr>
            <a:lstStyle/>
            <a:p>
              <a:pPr marL="12700"/>
              <a:r>
                <a:rPr sz="1600" spc="-25" dirty="0">
                  <a:solidFill>
                    <a:srgbClr val="585858"/>
                  </a:solidFill>
                  <a:latin typeface="Calibri"/>
                  <a:cs typeface="Calibri"/>
                </a:rPr>
                <a:t>Web</a:t>
              </a:r>
              <a:r>
                <a:rPr sz="1600" spc="-60" dirty="0">
                  <a:solidFill>
                    <a:srgbClr val="585858"/>
                  </a:solidFill>
                  <a:latin typeface="Calibri"/>
                  <a:cs typeface="Calibri"/>
                </a:rPr>
                <a:t> </a:t>
              </a:r>
              <a:r>
                <a:rPr sz="1600" spc="-5" dirty="0">
                  <a:solidFill>
                    <a:srgbClr val="585858"/>
                  </a:solidFill>
                  <a:latin typeface="Calibri"/>
                  <a:cs typeface="Calibri"/>
                </a:rPr>
                <a:t>Messaging</a:t>
              </a:r>
              <a:endParaRPr sz="1600" dirty="0">
                <a:latin typeface="Calibri"/>
                <a:cs typeface="Calibri"/>
              </a:endParaRPr>
            </a:p>
          </p:txBody>
        </p:sp>
        <p:sp>
          <p:nvSpPr>
            <p:cNvPr id="49" name="object 49"/>
            <p:cNvSpPr/>
            <p:nvPr/>
          </p:nvSpPr>
          <p:spPr>
            <a:xfrm>
              <a:off x="1794509" y="1369313"/>
              <a:ext cx="8623300" cy="1341120"/>
            </a:xfrm>
            <a:custGeom>
              <a:avLst/>
              <a:gdLst/>
              <a:ahLst/>
              <a:cxnLst/>
              <a:rect l="l" t="t" r="r" b="b"/>
              <a:pathLst>
                <a:path w="8623300" h="1341120">
                  <a:moveTo>
                    <a:pt x="8568563" y="0"/>
                  </a:moveTo>
                  <a:lnTo>
                    <a:pt x="54203" y="0"/>
                  </a:lnTo>
                  <a:lnTo>
                    <a:pt x="33105" y="4258"/>
                  </a:lnTo>
                  <a:lnTo>
                    <a:pt x="15876" y="15875"/>
                  </a:lnTo>
                  <a:lnTo>
                    <a:pt x="4259" y="33111"/>
                  </a:lnTo>
                  <a:lnTo>
                    <a:pt x="0" y="54228"/>
                  </a:lnTo>
                  <a:lnTo>
                    <a:pt x="0" y="1286890"/>
                  </a:lnTo>
                  <a:lnTo>
                    <a:pt x="4259" y="1308008"/>
                  </a:lnTo>
                  <a:lnTo>
                    <a:pt x="15876" y="1325245"/>
                  </a:lnTo>
                  <a:lnTo>
                    <a:pt x="33105" y="1336861"/>
                  </a:lnTo>
                  <a:lnTo>
                    <a:pt x="54203" y="1341120"/>
                  </a:lnTo>
                  <a:lnTo>
                    <a:pt x="8568563" y="1341120"/>
                  </a:lnTo>
                  <a:lnTo>
                    <a:pt x="8589680" y="1336861"/>
                  </a:lnTo>
                  <a:lnTo>
                    <a:pt x="8606917" y="1325245"/>
                  </a:lnTo>
                  <a:lnTo>
                    <a:pt x="8618533" y="1308008"/>
                  </a:lnTo>
                  <a:lnTo>
                    <a:pt x="8622792" y="1286890"/>
                  </a:lnTo>
                  <a:lnTo>
                    <a:pt x="8622792" y="54228"/>
                  </a:lnTo>
                  <a:lnTo>
                    <a:pt x="8618533" y="33111"/>
                  </a:lnTo>
                  <a:lnTo>
                    <a:pt x="8606917" y="15875"/>
                  </a:lnTo>
                  <a:lnTo>
                    <a:pt x="8589680" y="4258"/>
                  </a:lnTo>
                  <a:lnTo>
                    <a:pt x="8568563" y="0"/>
                  </a:lnTo>
                  <a:close/>
                </a:path>
              </a:pathLst>
            </a:custGeom>
            <a:solidFill>
              <a:srgbClr val="9BBA58"/>
            </a:solidFill>
          </p:spPr>
          <p:txBody>
            <a:bodyPr wrap="square" lIns="0" tIns="0" rIns="0" bIns="0" rtlCol="0"/>
            <a:lstStyle/>
            <a:p>
              <a:endParaRPr dirty="0"/>
            </a:p>
          </p:txBody>
        </p:sp>
        <p:sp>
          <p:nvSpPr>
            <p:cNvPr id="50" name="object 50"/>
            <p:cNvSpPr/>
            <p:nvPr/>
          </p:nvSpPr>
          <p:spPr>
            <a:xfrm>
              <a:off x="1794509" y="1369313"/>
              <a:ext cx="8623300" cy="1341120"/>
            </a:xfrm>
            <a:custGeom>
              <a:avLst/>
              <a:gdLst/>
              <a:ahLst/>
              <a:cxnLst/>
              <a:rect l="l" t="t" r="r" b="b"/>
              <a:pathLst>
                <a:path w="8623300" h="1341120">
                  <a:moveTo>
                    <a:pt x="0" y="54228"/>
                  </a:moveTo>
                  <a:lnTo>
                    <a:pt x="4259" y="33111"/>
                  </a:lnTo>
                  <a:lnTo>
                    <a:pt x="15876" y="15875"/>
                  </a:lnTo>
                  <a:lnTo>
                    <a:pt x="33105" y="4258"/>
                  </a:lnTo>
                  <a:lnTo>
                    <a:pt x="54203" y="0"/>
                  </a:lnTo>
                  <a:lnTo>
                    <a:pt x="8568563" y="0"/>
                  </a:lnTo>
                  <a:lnTo>
                    <a:pt x="8589680" y="4258"/>
                  </a:lnTo>
                  <a:lnTo>
                    <a:pt x="8606917" y="15875"/>
                  </a:lnTo>
                  <a:lnTo>
                    <a:pt x="8618533" y="33111"/>
                  </a:lnTo>
                  <a:lnTo>
                    <a:pt x="8622792" y="54228"/>
                  </a:lnTo>
                  <a:lnTo>
                    <a:pt x="8622792" y="1286890"/>
                  </a:lnTo>
                  <a:lnTo>
                    <a:pt x="8618533" y="1308008"/>
                  </a:lnTo>
                  <a:lnTo>
                    <a:pt x="8606917" y="1325245"/>
                  </a:lnTo>
                  <a:lnTo>
                    <a:pt x="8589680" y="1336861"/>
                  </a:lnTo>
                  <a:lnTo>
                    <a:pt x="8568563" y="1341120"/>
                  </a:lnTo>
                  <a:lnTo>
                    <a:pt x="54203" y="1341120"/>
                  </a:lnTo>
                  <a:lnTo>
                    <a:pt x="33105" y="1336861"/>
                  </a:lnTo>
                  <a:lnTo>
                    <a:pt x="15876" y="1325245"/>
                  </a:lnTo>
                  <a:lnTo>
                    <a:pt x="4259" y="1308008"/>
                  </a:lnTo>
                  <a:lnTo>
                    <a:pt x="0" y="1286890"/>
                  </a:lnTo>
                  <a:lnTo>
                    <a:pt x="0" y="54228"/>
                  </a:lnTo>
                  <a:close/>
                </a:path>
              </a:pathLst>
            </a:custGeom>
            <a:ln w="25908">
              <a:solidFill>
                <a:srgbClr val="70883E"/>
              </a:solidFill>
            </a:ln>
          </p:spPr>
          <p:txBody>
            <a:bodyPr wrap="square" lIns="0" tIns="0" rIns="0" bIns="0" rtlCol="0"/>
            <a:lstStyle/>
            <a:p>
              <a:endParaRPr dirty="0"/>
            </a:p>
          </p:txBody>
        </p:sp>
        <p:sp>
          <p:nvSpPr>
            <p:cNvPr id="51" name="object 51"/>
            <p:cNvSpPr txBox="1"/>
            <p:nvPr/>
          </p:nvSpPr>
          <p:spPr>
            <a:xfrm>
              <a:off x="5722366" y="1436243"/>
              <a:ext cx="765175" cy="461665"/>
            </a:xfrm>
            <a:prstGeom prst="rect">
              <a:avLst/>
            </a:prstGeom>
          </p:spPr>
          <p:txBody>
            <a:bodyPr vert="horz" wrap="square" lIns="0" tIns="0" rIns="0" bIns="0" rtlCol="0">
              <a:spAutoFit/>
            </a:bodyPr>
            <a:lstStyle/>
            <a:p>
              <a:pPr marL="12700"/>
              <a:r>
                <a:rPr sz="3000" b="1" spc="-5" dirty="0">
                  <a:solidFill>
                    <a:srgbClr val="FFFFFF"/>
                  </a:solidFill>
                  <a:latin typeface="Calibri"/>
                  <a:cs typeface="Calibri"/>
                </a:rPr>
                <a:t>W3C</a:t>
              </a:r>
              <a:endParaRPr sz="3000" dirty="0">
                <a:latin typeface="Calibri"/>
                <a:cs typeface="Calibri"/>
              </a:endParaRPr>
            </a:p>
          </p:txBody>
        </p:sp>
        <p:sp>
          <p:nvSpPr>
            <p:cNvPr id="52" name="object 52"/>
            <p:cNvSpPr/>
            <p:nvPr/>
          </p:nvSpPr>
          <p:spPr>
            <a:xfrm>
              <a:off x="1992631" y="2061211"/>
              <a:ext cx="1511935" cy="361315"/>
            </a:xfrm>
            <a:custGeom>
              <a:avLst/>
              <a:gdLst/>
              <a:ahLst/>
              <a:cxnLst/>
              <a:rect l="l" t="t" r="r" b="b"/>
              <a:pathLst>
                <a:path w="1511935" h="361314">
                  <a:moveTo>
                    <a:pt x="1451609" y="0"/>
                  </a:moveTo>
                  <a:lnTo>
                    <a:pt x="60198" y="0"/>
                  </a:lnTo>
                  <a:lnTo>
                    <a:pt x="36765" y="4726"/>
                  </a:lnTo>
                  <a:lnTo>
                    <a:pt x="17630" y="17621"/>
                  </a:lnTo>
                  <a:lnTo>
                    <a:pt x="4730" y="36754"/>
                  </a:lnTo>
                  <a:lnTo>
                    <a:pt x="0" y="60198"/>
                  </a:lnTo>
                  <a:lnTo>
                    <a:pt x="0" y="300989"/>
                  </a:lnTo>
                  <a:lnTo>
                    <a:pt x="4730" y="324433"/>
                  </a:lnTo>
                  <a:lnTo>
                    <a:pt x="17630" y="343566"/>
                  </a:lnTo>
                  <a:lnTo>
                    <a:pt x="36765" y="356461"/>
                  </a:lnTo>
                  <a:lnTo>
                    <a:pt x="60198" y="361188"/>
                  </a:lnTo>
                  <a:lnTo>
                    <a:pt x="1451609" y="361188"/>
                  </a:lnTo>
                  <a:lnTo>
                    <a:pt x="1475053" y="356461"/>
                  </a:lnTo>
                  <a:lnTo>
                    <a:pt x="1494186" y="343566"/>
                  </a:lnTo>
                  <a:lnTo>
                    <a:pt x="1507081" y="324433"/>
                  </a:lnTo>
                  <a:lnTo>
                    <a:pt x="1511808" y="300989"/>
                  </a:lnTo>
                  <a:lnTo>
                    <a:pt x="1511808" y="60198"/>
                  </a:lnTo>
                  <a:lnTo>
                    <a:pt x="1507081" y="36754"/>
                  </a:lnTo>
                  <a:lnTo>
                    <a:pt x="1494186" y="17621"/>
                  </a:lnTo>
                  <a:lnTo>
                    <a:pt x="1475053" y="4726"/>
                  </a:lnTo>
                  <a:lnTo>
                    <a:pt x="1451609" y="0"/>
                  </a:lnTo>
                  <a:close/>
                </a:path>
              </a:pathLst>
            </a:custGeom>
            <a:solidFill>
              <a:srgbClr val="FFFFFF"/>
            </a:solidFill>
          </p:spPr>
          <p:txBody>
            <a:bodyPr wrap="square" lIns="0" tIns="0" rIns="0" bIns="0" rtlCol="0"/>
            <a:lstStyle/>
            <a:p>
              <a:endParaRPr dirty="0"/>
            </a:p>
          </p:txBody>
        </p:sp>
        <p:sp>
          <p:nvSpPr>
            <p:cNvPr id="53" name="object 53"/>
            <p:cNvSpPr/>
            <p:nvPr/>
          </p:nvSpPr>
          <p:spPr>
            <a:xfrm>
              <a:off x="1992631" y="2061211"/>
              <a:ext cx="1511935" cy="361315"/>
            </a:xfrm>
            <a:custGeom>
              <a:avLst/>
              <a:gdLst/>
              <a:ahLst/>
              <a:cxnLst/>
              <a:rect l="l" t="t" r="r" b="b"/>
              <a:pathLst>
                <a:path w="1511935" h="361314">
                  <a:moveTo>
                    <a:pt x="0" y="60198"/>
                  </a:moveTo>
                  <a:lnTo>
                    <a:pt x="4730" y="36754"/>
                  </a:lnTo>
                  <a:lnTo>
                    <a:pt x="17630" y="17621"/>
                  </a:lnTo>
                  <a:lnTo>
                    <a:pt x="36765" y="4726"/>
                  </a:lnTo>
                  <a:lnTo>
                    <a:pt x="60198" y="0"/>
                  </a:lnTo>
                  <a:lnTo>
                    <a:pt x="1451609" y="0"/>
                  </a:lnTo>
                  <a:lnTo>
                    <a:pt x="1475053" y="4726"/>
                  </a:lnTo>
                  <a:lnTo>
                    <a:pt x="1494186" y="17621"/>
                  </a:lnTo>
                  <a:lnTo>
                    <a:pt x="1507081" y="36754"/>
                  </a:lnTo>
                  <a:lnTo>
                    <a:pt x="1511808" y="60198"/>
                  </a:lnTo>
                  <a:lnTo>
                    <a:pt x="1511808" y="300989"/>
                  </a:lnTo>
                  <a:lnTo>
                    <a:pt x="1507081" y="324433"/>
                  </a:lnTo>
                  <a:lnTo>
                    <a:pt x="1494186" y="343566"/>
                  </a:lnTo>
                  <a:lnTo>
                    <a:pt x="1475053" y="356461"/>
                  </a:lnTo>
                  <a:lnTo>
                    <a:pt x="1451609" y="361188"/>
                  </a:lnTo>
                  <a:lnTo>
                    <a:pt x="60198" y="361188"/>
                  </a:lnTo>
                  <a:lnTo>
                    <a:pt x="36765" y="356461"/>
                  </a:lnTo>
                  <a:lnTo>
                    <a:pt x="17630" y="343566"/>
                  </a:lnTo>
                  <a:lnTo>
                    <a:pt x="4730" y="324433"/>
                  </a:lnTo>
                  <a:lnTo>
                    <a:pt x="0" y="300989"/>
                  </a:lnTo>
                  <a:lnTo>
                    <a:pt x="0" y="60198"/>
                  </a:lnTo>
                  <a:close/>
                </a:path>
              </a:pathLst>
            </a:custGeom>
            <a:ln w="25908">
              <a:solidFill>
                <a:srgbClr val="585858"/>
              </a:solidFill>
            </a:ln>
          </p:spPr>
          <p:txBody>
            <a:bodyPr wrap="square" lIns="0" tIns="0" rIns="0" bIns="0" rtlCol="0"/>
            <a:lstStyle/>
            <a:p>
              <a:endParaRPr dirty="0"/>
            </a:p>
          </p:txBody>
        </p:sp>
        <p:sp>
          <p:nvSpPr>
            <p:cNvPr id="54" name="object 54"/>
            <p:cNvSpPr txBox="1"/>
            <p:nvPr/>
          </p:nvSpPr>
          <p:spPr>
            <a:xfrm>
              <a:off x="2114195" y="2106930"/>
              <a:ext cx="1266825" cy="246221"/>
            </a:xfrm>
            <a:prstGeom prst="rect">
              <a:avLst/>
            </a:prstGeom>
          </p:spPr>
          <p:txBody>
            <a:bodyPr vert="horz" wrap="square" lIns="0" tIns="0" rIns="0" bIns="0" rtlCol="0">
              <a:spAutoFit/>
            </a:bodyPr>
            <a:lstStyle/>
            <a:p>
              <a:pPr marL="12700"/>
              <a:r>
                <a:rPr sz="1600" spc="-25" dirty="0">
                  <a:solidFill>
                    <a:srgbClr val="585858"/>
                  </a:solidFill>
                  <a:latin typeface="Calibri"/>
                  <a:cs typeface="Calibri"/>
                </a:rPr>
                <a:t>Web </a:t>
              </a:r>
              <a:r>
                <a:rPr sz="1600" spc="-10" dirty="0">
                  <a:solidFill>
                    <a:srgbClr val="585858"/>
                  </a:solidFill>
                  <a:latin typeface="Calibri"/>
                  <a:cs typeface="Calibri"/>
                </a:rPr>
                <a:t>Forms</a:t>
              </a:r>
              <a:r>
                <a:rPr sz="1600" spc="-40" dirty="0">
                  <a:solidFill>
                    <a:srgbClr val="585858"/>
                  </a:solidFill>
                  <a:latin typeface="Calibri"/>
                  <a:cs typeface="Calibri"/>
                </a:rPr>
                <a:t> </a:t>
              </a:r>
              <a:r>
                <a:rPr sz="1600" spc="-5" dirty="0">
                  <a:solidFill>
                    <a:srgbClr val="585858"/>
                  </a:solidFill>
                  <a:latin typeface="Calibri"/>
                  <a:cs typeface="Calibri"/>
                </a:rPr>
                <a:t>2.0</a:t>
              </a:r>
              <a:endParaRPr sz="1600" dirty="0">
                <a:latin typeface="Calibri"/>
                <a:cs typeface="Calibri"/>
              </a:endParaRPr>
            </a:p>
          </p:txBody>
        </p:sp>
        <p:sp>
          <p:nvSpPr>
            <p:cNvPr id="55" name="object 55"/>
            <p:cNvSpPr/>
            <p:nvPr/>
          </p:nvSpPr>
          <p:spPr>
            <a:xfrm>
              <a:off x="3792474" y="2061211"/>
              <a:ext cx="1945005" cy="361315"/>
            </a:xfrm>
            <a:custGeom>
              <a:avLst/>
              <a:gdLst/>
              <a:ahLst/>
              <a:cxnLst/>
              <a:rect l="l" t="t" r="r" b="b"/>
              <a:pathLst>
                <a:path w="1945004" h="361314">
                  <a:moveTo>
                    <a:pt x="1884426" y="0"/>
                  </a:moveTo>
                  <a:lnTo>
                    <a:pt x="60198" y="0"/>
                  </a:lnTo>
                  <a:lnTo>
                    <a:pt x="36754" y="4726"/>
                  </a:lnTo>
                  <a:lnTo>
                    <a:pt x="17621" y="17621"/>
                  </a:lnTo>
                  <a:lnTo>
                    <a:pt x="4726" y="36754"/>
                  </a:lnTo>
                  <a:lnTo>
                    <a:pt x="0" y="60198"/>
                  </a:lnTo>
                  <a:lnTo>
                    <a:pt x="0" y="300989"/>
                  </a:lnTo>
                  <a:lnTo>
                    <a:pt x="4726" y="324433"/>
                  </a:lnTo>
                  <a:lnTo>
                    <a:pt x="17621" y="343566"/>
                  </a:lnTo>
                  <a:lnTo>
                    <a:pt x="36754" y="356461"/>
                  </a:lnTo>
                  <a:lnTo>
                    <a:pt x="60198" y="361188"/>
                  </a:lnTo>
                  <a:lnTo>
                    <a:pt x="1884426" y="361188"/>
                  </a:lnTo>
                  <a:lnTo>
                    <a:pt x="1907869" y="356461"/>
                  </a:lnTo>
                  <a:lnTo>
                    <a:pt x="1927002" y="343566"/>
                  </a:lnTo>
                  <a:lnTo>
                    <a:pt x="1939897" y="324433"/>
                  </a:lnTo>
                  <a:lnTo>
                    <a:pt x="1944624" y="300989"/>
                  </a:lnTo>
                  <a:lnTo>
                    <a:pt x="1944624" y="60198"/>
                  </a:lnTo>
                  <a:lnTo>
                    <a:pt x="1939897" y="36754"/>
                  </a:lnTo>
                  <a:lnTo>
                    <a:pt x="1927002" y="17621"/>
                  </a:lnTo>
                  <a:lnTo>
                    <a:pt x="1907869" y="4726"/>
                  </a:lnTo>
                  <a:lnTo>
                    <a:pt x="1884426" y="0"/>
                  </a:lnTo>
                  <a:close/>
                </a:path>
              </a:pathLst>
            </a:custGeom>
            <a:solidFill>
              <a:srgbClr val="FFFFFF"/>
            </a:solidFill>
          </p:spPr>
          <p:txBody>
            <a:bodyPr wrap="square" lIns="0" tIns="0" rIns="0" bIns="0" rtlCol="0"/>
            <a:lstStyle/>
            <a:p>
              <a:endParaRPr dirty="0"/>
            </a:p>
          </p:txBody>
        </p:sp>
        <p:sp>
          <p:nvSpPr>
            <p:cNvPr id="56" name="object 56"/>
            <p:cNvSpPr/>
            <p:nvPr/>
          </p:nvSpPr>
          <p:spPr>
            <a:xfrm>
              <a:off x="3792474" y="2061211"/>
              <a:ext cx="1945005" cy="361315"/>
            </a:xfrm>
            <a:custGeom>
              <a:avLst/>
              <a:gdLst/>
              <a:ahLst/>
              <a:cxnLst/>
              <a:rect l="l" t="t" r="r" b="b"/>
              <a:pathLst>
                <a:path w="1945004" h="361314">
                  <a:moveTo>
                    <a:pt x="0" y="60198"/>
                  </a:moveTo>
                  <a:lnTo>
                    <a:pt x="4726" y="36754"/>
                  </a:lnTo>
                  <a:lnTo>
                    <a:pt x="17621" y="17621"/>
                  </a:lnTo>
                  <a:lnTo>
                    <a:pt x="36754" y="4726"/>
                  </a:lnTo>
                  <a:lnTo>
                    <a:pt x="60198" y="0"/>
                  </a:lnTo>
                  <a:lnTo>
                    <a:pt x="1884426" y="0"/>
                  </a:lnTo>
                  <a:lnTo>
                    <a:pt x="1907869" y="4726"/>
                  </a:lnTo>
                  <a:lnTo>
                    <a:pt x="1927002" y="17621"/>
                  </a:lnTo>
                  <a:lnTo>
                    <a:pt x="1939897" y="36754"/>
                  </a:lnTo>
                  <a:lnTo>
                    <a:pt x="1944624" y="60198"/>
                  </a:lnTo>
                  <a:lnTo>
                    <a:pt x="1944624" y="300989"/>
                  </a:lnTo>
                  <a:lnTo>
                    <a:pt x="1939897" y="324433"/>
                  </a:lnTo>
                  <a:lnTo>
                    <a:pt x="1927002" y="343566"/>
                  </a:lnTo>
                  <a:lnTo>
                    <a:pt x="1907869" y="356461"/>
                  </a:lnTo>
                  <a:lnTo>
                    <a:pt x="1884426" y="361188"/>
                  </a:lnTo>
                  <a:lnTo>
                    <a:pt x="60198" y="361188"/>
                  </a:lnTo>
                  <a:lnTo>
                    <a:pt x="36754" y="356461"/>
                  </a:lnTo>
                  <a:lnTo>
                    <a:pt x="17621" y="343566"/>
                  </a:lnTo>
                  <a:lnTo>
                    <a:pt x="4726" y="324433"/>
                  </a:lnTo>
                  <a:lnTo>
                    <a:pt x="0" y="300989"/>
                  </a:lnTo>
                  <a:lnTo>
                    <a:pt x="0" y="60198"/>
                  </a:lnTo>
                  <a:close/>
                </a:path>
              </a:pathLst>
            </a:custGeom>
            <a:ln w="25908">
              <a:solidFill>
                <a:srgbClr val="585858"/>
              </a:solidFill>
            </a:ln>
          </p:spPr>
          <p:txBody>
            <a:bodyPr wrap="square" lIns="0" tIns="0" rIns="0" bIns="0" rtlCol="0"/>
            <a:lstStyle/>
            <a:p>
              <a:endParaRPr dirty="0"/>
            </a:p>
          </p:txBody>
        </p:sp>
        <p:sp>
          <p:nvSpPr>
            <p:cNvPr id="57" name="object 57"/>
            <p:cNvSpPr txBox="1"/>
            <p:nvPr/>
          </p:nvSpPr>
          <p:spPr>
            <a:xfrm>
              <a:off x="3922267" y="2106930"/>
              <a:ext cx="1681480" cy="246221"/>
            </a:xfrm>
            <a:prstGeom prst="rect">
              <a:avLst/>
            </a:prstGeom>
          </p:spPr>
          <p:txBody>
            <a:bodyPr vert="horz" wrap="square" lIns="0" tIns="0" rIns="0" bIns="0" rtlCol="0">
              <a:spAutoFit/>
            </a:bodyPr>
            <a:lstStyle/>
            <a:p>
              <a:pPr marL="12700"/>
              <a:r>
                <a:rPr sz="1600" spc="-10" dirty="0">
                  <a:solidFill>
                    <a:srgbClr val="585858"/>
                  </a:solidFill>
                  <a:latin typeface="Calibri"/>
                  <a:cs typeface="Calibri"/>
                </a:rPr>
                <a:t>Semantisches</a:t>
              </a:r>
              <a:r>
                <a:rPr sz="1600" spc="-30" dirty="0">
                  <a:solidFill>
                    <a:srgbClr val="585858"/>
                  </a:solidFill>
                  <a:latin typeface="Calibri"/>
                  <a:cs typeface="Calibri"/>
                </a:rPr>
                <a:t> </a:t>
              </a:r>
              <a:r>
                <a:rPr sz="1600" spc="-5" dirty="0">
                  <a:solidFill>
                    <a:srgbClr val="585858"/>
                  </a:solidFill>
                  <a:latin typeface="Calibri"/>
                  <a:cs typeface="Calibri"/>
                </a:rPr>
                <a:t>HTML</a:t>
              </a:r>
              <a:endParaRPr sz="1600" dirty="0">
                <a:latin typeface="Calibri"/>
                <a:cs typeface="Calibri"/>
              </a:endParaRPr>
            </a:p>
          </p:txBody>
        </p:sp>
        <p:sp>
          <p:nvSpPr>
            <p:cNvPr id="58" name="object 58"/>
            <p:cNvSpPr/>
            <p:nvPr/>
          </p:nvSpPr>
          <p:spPr>
            <a:xfrm>
              <a:off x="6025134" y="2061211"/>
              <a:ext cx="1295400" cy="361315"/>
            </a:xfrm>
            <a:custGeom>
              <a:avLst/>
              <a:gdLst/>
              <a:ahLst/>
              <a:cxnLst/>
              <a:rect l="l" t="t" r="r" b="b"/>
              <a:pathLst>
                <a:path w="1295400" h="361314">
                  <a:moveTo>
                    <a:pt x="1235202" y="0"/>
                  </a:moveTo>
                  <a:lnTo>
                    <a:pt x="60198" y="0"/>
                  </a:lnTo>
                  <a:lnTo>
                    <a:pt x="36754" y="4726"/>
                  </a:lnTo>
                  <a:lnTo>
                    <a:pt x="17621" y="17621"/>
                  </a:lnTo>
                  <a:lnTo>
                    <a:pt x="4726" y="36754"/>
                  </a:lnTo>
                  <a:lnTo>
                    <a:pt x="0" y="60198"/>
                  </a:lnTo>
                  <a:lnTo>
                    <a:pt x="0" y="300989"/>
                  </a:lnTo>
                  <a:lnTo>
                    <a:pt x="4726" y="324433"/>
                  </a:lnTo>
                  <a:lnTo>
                    <a:pt x="17621" y="343566"/>
                  </a:lnTo>
                  <a:lnTo>
                    <a:pt x="36754" y="356461"/>
                  </a:lnTo>
                  <a:lnTo>
                    <a:pt x="60198" y="361188"/>
                  </a:lnTo>
                  <a:lnTo>
                    <a:pt x="1235202" y="361188"/>
                  </a:lnTo>
                  <a:lnTo>
                    <a:pt x="1258645" y="356461"/>
                  </a:lnTo>
                  <a:lnTo>
                    <a:pt x="1277778" y="343566"/>
                  </a:lnTo>
                  <a:lnTo>
                    <a:pt x="1290673" y="324433"/>
                  </a:lnTo>
                  <a:lnTo>
                    <a:pt x="1295400" y="300989"/>
                  </a:lnTo>
                  <a:lnTo>
                    <a:pt x="1295400" y="60198"/>
                  </a:lnTo>
                  <a:lnTo>
                    <a:pt x="1290673" y="36754"/>
                  </a:lnTo>
                  <a:lnTo>
                    <a:pt x="1277778" y="17621"/>
                  </a:lnTo>
                  <a:lnTo>
                    <a:pt x="1258645" y="4726"/>
                  </a:lnTo>
                  <a:lnTo>
                    <a:pt x="1235202" y="0"/>
                  </a:lnTo>
                  <a:close/>
                </a:path>
              </a:pathLst>
            </a:custGeom>
            <a:solidFill>
              <a:srgbClr val="FFFFFF"/>
            </a:solidFill>
          </p:spPr>
          <p:txBody>
            <a:bodyPr wrap="square" lIns="0" tIns="0" rIns="0" bIns="0" rtlCol="0"/>
            <a:lstStyle/>
            <a:p>
              <a:endParaRPr dirty="0"/>
            </a:p>
          </p:txBody>
        </p:sp>
        <p:sp>
          <p:nvSpPr>
            <p:cNvPr id="59" name="object 59"/>
            <p:cNvSpPr/>
            <p:nvPr/>
          </p:nvSpPr>
          <p:spPr>
            <a:xfrm>
              <a:off x="6025134" y="2061211"/>
              <a:ext cx="1295400" cy="361315"/>
            </a:xfrm>
            <a:custGeom>
              <a:avLst/>
              <a:gdLst/>
              <a:ahLst/>
              <a:cxnLst/>
              <a:rect l="l" t="t" r="r" b="b"/>
              <a:pathLst>
                <a:path w="1295400" h="361314">
                  <a:moveTo>
                    <a:pt x="0" y="60198"/>
                  </a:moveTo>
                  <a:lnTo>
                    <a:pt x="4726" y="36754"/>
                  </a:lnTo>
                  <a:lnTo>
                    <a:pt x="17621" y="17621"/>
                  </a:lnTo>
                  <a:lnTo>
                    <a:pt x="36754" y="4726"/>
                  </a:lnTo>
                  <a:lnTo>
                    <a:pt x="60198" y="0"/>
                  </a:lnTo>
                  <a:lnTo>
                    <a:pt x="1235202" y="0"/>
                  </a:lnTo>
                  <a:lnTo>
                    <a:pt x="1258645" y="4726"/>
                  </a:lnTo>
                  <a:lnTo>
                    <a:pt x="1277778" y="17621"/>
                  </a:lnTo>
                  <a:lnTo>
                    <a:pt x="1290673" y="36754"/>
                  </a:lnTo>
                  <a:lnTo>
                    <a:pt x="1295400" y="60198"/>
                  </a:lnTo>
                  <a:lnTo>
                    <a:pt x="1295400" y="300989"/>
                  </a:lnTo>
                  <a:lnTo>
                    <a:pt x="1290673" y="324433"/>
                  </a:lnTo>
                  <a:lnTo>
                    <a:pt x="1277778" y="343566"/>
                  </a:lnTo>
                  <a:lnTo>
                    <a:pt x="1258645" y="356461"/>
                  </a:lnTo>
                  <a:lnTo>
                    <a:pt x="1235202" y="361188"/>
                  </a:lnTo>
                  <a:lnTo>
                    <a:pt x="60198" y="361188"/>
                  </a:lnTo>
                  <a:lnTo>
                    <a:pt x="36754" y="356461"/>
                  </a:lnTo>
                  <a:lnTo>
                    <a:pt x="17621" y="343566"/>
                  </a:lnTo>
                  <a:lnTo>
                    <a:pt x="4726" y="324433"/>
                  </a:lnTo>
                  <a:lnTo>
                    <a:pt x="0" y="300989"/>
                  </a:lnTo>
                  <a:lnTo>
                    <a:pt x="0" y="60198"/>
                  </a:lnTo>
                  <a:close/>
                </a:path>
              </a:pathLst>
            </a:custGeom>
            <a:ln w="25908">
              <a:solidFill>
                <a:srgbClr val="585858"/>
              </a:solidFill>
            </a:ln>
          </p:spPr>
          <p:txBody>
            <a:bodyPr wrap="square" lIns="0" tIns="0" rIns="0" bIns="0" rtlCol="0"/>
            <a:lstStyle/>
            <a:p>
              <a:endParaRPr dirty="0"/>
            </a:p>
          </p:txBody>
        </p:sp>
        <p:sp>
          <p:nvSpPr>
            <p:cNvPr id="60" name="object 60"/>
            <p:cNvSpPr txBox="1"/>
            <p:nvPr/>
          </p:nvSpPr>
          <p:spPr>
            <a:xfrm>
              <a:off x="6140959" y="2106930"/>
              <a:ext cx="1063625" cy="246221"/>
            </a:xfrm>
            <a:prstGeom prst="rect">
              <a:avLst/>
            </a:prstGeom>
          </p:spPr>
          <p:txBody>
            <a:bodyPr vert="horz" wrap="square" lIns="0" tIns="0" rIns="0" bIns="0" rtlCol="0">
              <a:spAutoFit/>
            </a:bodyPr>
            <a:lstStyle/>
            <a:p>
              <a:pPr marL="12700"/>
              <a:r>
                <a:rPr sz="1600" spc="-5" dirty="0">
                  <a:solidFill>
                    <a:srgbClr val="585858"/>
                  </a:solidFill>
                  <a:latin typeface="Calibri"/>
                  <a:cs typeface="Calibri"/>
                </a:rPr>
                <a:t>Aud</a:t>
              </a:r>
              <a:r>
                <a:rPr sz="1600" dirty="0">
                  <a:solidFill>
                    <a:srgbClr val="585858"/>
                  </a:solidFill>
                  <a:latin typeface="Calibri"/>
                  <a:cs typeface="Calibri"/>
                </a:rPr>
                <a:t>i</a:t>
              </a:r>
              <a:r>
                <a:rPr sz="1600" spc="-10" dirty="0">
                  <a:solidFill>
                    <a:srgbClr val="585858"/>
                  </a:solidFill>
                  <a:latin typeface="Calibri"/>
                  <a:cs typeface="Calibri"/>
                </a:rPr>
                <a:t>o</a:t>
              </a:r>
              <a:r>
                <a:rPr sz="1600" spc="-15" dirty="0">
                  <a:solidFill>
                    <a:srgbClr val="585858"/>
                  </a:solidFill>
                  <a:latin typeface="Calibri"/>
                  <a:cs typeface="Calibri"/>
                </a:rPr>
                <a:t>/V</a:t>
              </a:r>
              <a:r>
                <a:rPr sz="1600" spc="-5" dirty="0">
                  <a:solidFill>
                    <a:srgbClr val="585858"/>
                  </a:solidFill>
                  <a:latin typeface="Calibri"/>
                  <a:cs typeface="Calibri"/>
                </a:rPr>
                <a:t>i</a:t>
              </a:r>
              <a:r>
                <a:rPr sz="1600" spc="-10" dirty="0">
                  <a:solidFill>
                    <a:srgbClr val="585858"/>
                  </a:solidFill>
                  <a:latin typeface="Calibri"/>
                  <a:cs typeface="Calibri"/>
                </a:rPr>
                <a:t>deo</a:t>
              </a:r>
              <a:endParaRPr sz="1600" dirty="0">
                <a:latin typeface="Calibri"/>
                <a:cs typeface="Calibri"/>
              </a:endParaRPr>
            </a:p>
          </p:txBody>
        </p:sp>
        <p:sp>
          <p:nvSpPr>
            <p:cNvPr id="61" name="object 61"/>
            <p:cNvSpPr/>
            <p:nvPr/>
          </p:nvSpPr>
          <p:spPr>
            <a:xfrm>
              <a:off x="7608571" y="2061211"/>
              <a:ext cx="2592705" cy="361315"/>
            </a:xfrm>
            <a:custGeom>
              <a:avLst/>
              <a:gdLst/>
              <a:ahLst/>
              <a:cxnLst/>
              <a:rect l="l" t="t" r="r" b="b"/>
              <a:pathLst>
                <a:path w="2592704" h="361314">
                  <a:moveTo>
                    <a:pt x="2532126" y="0"/>
                  </a:moveTo>
                  <a:lnTo>
                    <a:pt x="60197" y="0"/>
                  </a:lnTo>
                  <a:lnTo>
                    <a:pt x="36754" y="4726"/>
                  </a:lnTo>
                  <a:lnTo>
                    <a:pt x="17621" y="17621"/>
                  </a:lnTo>
                  <a:lnTo>
                    <a:pt x="4726" y="36754"/>
                  </a:lnTo>
                  <a:lnTo>
                    <a:pt x="0" y="60198"/>
                  </a:lnTo>
                  <a:lnTo>
                    <a:pt x="0" y="300989"/>
                  </a:lnTo>
                  <a:lnTo>
                    <a:pt x="4726" y="324433"/>
                  </a:lnTo>
                  <a:lnTo>
                    <a:pt x="17621" y="343566"/>
                  </a:lnTo>
                  <a:lnTo>
                    <a:pt x="36754" y="356461"/>
                  </a:lnTo>
                  <a:lnTo>
                    <a:pt x="60197" y="361188"/>
                  </a:lnTo>
                  <a:lnTo>
                    <a:pt x="2532126" y="361188"/>
                  </a:lnTo>
                  <a:lnTo>
                    <a:pt x="2555569" y="356461"/>
                  </a:lnTo>
                  <a:lnTo>
                    <a:pt x="2574702" y="343566"/>
                  </a:lnTo>
                  <a:lnTo>
                    <a:pt x="2587597" y="324433"/>
                  </a:lnTo>
                  <a:lnTo>
                    <a:pt x="2592324" y="300989"/>
                  </a:lnTo>
                  <a:lnTo>
                    <a:pt x="2592324" y="60198"/>
                  </a:lnTo>
                  <a:lnTo>
                    <a:pt x="2587597" y="36754"/>
                  </a:lnTo>
                  <a:lnTo>
                    <a:pt x="2574702" y="17621"/>
                  </a:lnTo>
                  <a:lnTo>
                    <a:pt x="2555569" y="4726"/>
                  </a:lnTo>
                  <a:lnTo>
                    <a:pt x="2532126" y="0"/>
                  </a:lnTo>
                  <a:close/>
                </a:path>
              </a:pathLst>
            </a:custGeom>
            <a:solidFill>
              <a:srgbClr val="FFFFFF"/>
            </a:solidFill>
          </p:spPr>
          <p:txBody>
            <a:bodyPr wrap="square" lIns="0" tIns="0" rIns="0" bIns="0" rtlCol="0"/>
            <a:lstStyle/>
            <a:p>
              <a:endParaRPr dirty="0"/>
            </a:p>
          </p:txBody>
        </p:sp>
        <p:sp>
          <p:nvSpPr>
            <p:cNvPr id="62" name="object 62"/>
            <p:cNvSpPr/>
            <p:nvPr/>
          </p:nvSpPr>
          <p:spPr>
            <a:xfrm>
              <a:off x="7608571" y="2061211"/>
              <a:ext cx="2592705" cy="361315"/>
            </a:xfrm>
            <a:custGeom>
              <a:avLst/>
              <a:gdLst/>
              <a:ahLst/>
              <a:cxnLst/>
              <a:rect l="l" t="t" r="r" b="b"/>
              <a:pathLst>
                <a:path w="2592704" h="361314">
                  <a:moveTo>
                    <a:pt x="0" y="60198"/>
                  </a:moveTo>
                  <a:lnTo>
                    <a:pt x="4726" y="36754"/>
                  </a:lnTo>
                  <a:lnTo>
                    <a:pt x="17621" y="17621"/>
                  </a:lnTo>
                  <a:lnTo>
                    <a:pt x="36754" y="4726"/>
                  </a:lnTo>
                  <a:lnTo>
                    <a:pt x="60197" y="0"/>
                  </a:lnTo>
                  <a:lnTo>
                    <a:pt x="2532126" y="0"/>
                  </a:lnTo>
                  <a:lnTo>
                    <a:pt x="2555569" y="4726"/>
                  </a:lnTo>
                  <a:lnTo>
                    <a:pt x="2574702" y="17621"/>
                  </a:lnTo>
                  <a:lnTo>
                    <a:pt x="2587597" y="36754"/>
                  </a:lnTo>
                  <a:lnTo>
                    <a:pt x="2592324" y="60198"/>
                  </a:lnTo>
                  <a:lnTo>
                    <a:pt x="2592324" y="300989"/>
                  </a:lnTo>
                  <a:lnTo>
                    <a:pt x="2587597" y="324433"/>
                  </a:lnTo>
                  <a:lnTo>
                    <a:pt x="2574702" y="343566"/>
                  </a:lnTo>
                  <a:lnTo>
                    <a:pt x="2555569" y="356461"/>
                  </a:lnTo>
                  <a:lnTo>
                    <a:pt x="2532126" y="361188"/>
                  </a:lnTo>
                  <a:lnTo>
                    <a:pt x="60197" y="361188"/>
                  </a:lnTo>
                  <a:lnTo>
                    <a:pt x="36754" y="356461"/>
                  </a:lnTo>
                  <a:lnTo>
                    <a:pt x="17621" y="343566"/>
                  </a:lnTo>
                  <a:lnTo>
                    <a:pt x="4726" y="324433"/>
                  </a:lnTo>
                  <a:lnTo>
                    <a:pt x="0" y="300989"/>
                  </a:lnTo>
                  <a:lnTo>
                    <a:pt x="0" y="60198"/>
                  </a:lnTo>
                  <a:close/>
                </a:path>
              </a:pathLst>
            </a:custGeom>
            <a:ln w="25908">
              <a:solidFill>
                <a:srgbClr val="585858"/>
              </a:solidFill>
            </a:ln>
          </p:spPr>
          <p:txBody>
            <a:bodyPr wrap="square" lIns="0" tIns="0" rIns="0" bIns="0" rtlCol="0"/>
            <a:lstStyle/>
            <a:p>
              <a:endParaRPr dirty="0"/>
            </a:p>
          </p:txBody>
        </p:sp>
        <p:sp>
          <p:nvSpPr>
            <p:cNvPr id="63" name="object 63"/>
            <p:cNvSpPr txBox="1"/>
            <p:nvPr/>
          </p:nvSpPr>
          <p:spPr>
            <a:xfrm>
              <a:off x="7756397" y="2106930"/>
              <a:ext cx="2297430" cy="246221"/>
            </a:xfrm>
            <a:prstGeom prst="rect">
              <a:avLst/>
            </a:prstGeom>
          </p:spPr>
          <p:txBody>
            <a:bodyPr vert="horz" wrap="square" lIns="0" tIns="0" rIns="0" bIns="0" rtlCol="0">
              <a:spAutoFit/>
            </a:bodyPr>
            <a:lstStyle/>
            <a:p>
              <a:pPr marL="12700"/>
              <a:r>
                <a:rPr sz="1600" spc="-5" dirty="0">
                  <a:solidFill>
                    <a:srgbClr val="585858"/>
                  </a:solidFill>
                  <a:latin typeface="Calibri"/>
                  <a:cs typeface="Calibri"/>
                </a:rPr>
                <a:t>HTML/DOM-Erweiterungen</a:t>
              </a:r>
              <a:endParaRPr sz="1600" dirty="0">
                <a:latin typeface="Calibri"/>
                <a:cs typeface="Calibri"/>
              </a:endParaRPr>
            </a:p>
          </p:txBody>
        </p:sp>
      </p:grpSp>
      <p:sp>
        <p:nvSpPr>
          <p:cNvPr id="67" name="Fußzeilenplatzhalter 66">
            <a:extLst>
              <a:ext uri="{FF2B5EF4-FFF2-40B4-BE49-F238E27FC236}">
                <a16:creationId xmlns:a16="http://schemas.microsoft.com/office/drawing/2014/main" id="{0889F9FF-E8EE-4D41-8DDA-53D0E2500297}"/>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3208265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Nützliche</a:t>
            </a:r>
            <a:r>
              <a:rPr spc="-65" dirty="0"/>
              <a:t> </a:t>
            </a:r>
            <a:r>
              <a:rPr spc="-10" dirty="0"/>
              <a:t>Seiten</a:t>
            </a:r>
          </a:p>
        </p:txBody>
      </p:sp>
      <p:sp>
        <p:nvSpPr>
          <p:cNvPr id="3" name="object 3"/>
          <p:cNvSpPr txBox="1"/>
          <p:nvPr/>
        </p:nvSpPr>
        <p:spPr>
          <a:xfrm>
            <a:off x="705273" y="1690688"/>
            <a:ext cx="7297420" cy="4764405"/>
          </a:xfrm>
          <a:prstGeom prst="rect">
            <a:avLst/>
          </a:prstGeom>
        </p:spPr>
        <p:txBody>
          <a:bodyPr vert="horz" wrap="square" lIns="0" tIns="0" rIns="0" bIns="0" rtlCol="0">
            <a:spAutoFit/>
          </a:bodyPr>
          <a:lstStyle/>
          <a:p>
            <a:pPr marL="355600" indent="-342900">
              <a:lnSpc>
                <a:spcPct val="100000"/>
              </a:lnSpc>
              <a:buClr>
                <a:srgbClr val="000000"/>
              </a:buClr>
              <a:buFont typeface="Arial"/>
              <a:buChar char="•"/>
              <a:tabLst>
                <a:tab pos="354965" algn="l"/>
                <a:tab pos="355600" algn="l"/>
              </a:tabLst>
            </a:pPr>
            <a:r>
              <a:rPr sz="3200" u="heavy" spc="-25" dirty="0">
                <a:solidFill>
                  <a:srgbClr val="0000FF"/>
                </a:solidFill>
                <a:latin typeface="Calibri"/>
                <a:cs typeface="Calibri"/>
                <a:hlinkClick r:id="rId3"/>
              </a:rPr>
              <a:t>https://validator.w3.org/</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15" dirty="0">
                <a:latin typeface="Calibri"/>
                <a:cs typeface="Calibri"/>
              </a:rPr>
              <a:t>Überprüfen, </a:t>
            </a:r>
            <a:r>
              <a:rPr sz="2800" spc="-5" dirty="0">
                <a:latin typeface="Calibri"/>
                <a:cs typeface="Calibri"/>
              </a:rPr>
              <a:t>ob </a:t>
            </a:r>
            <a:r>
              <a:rPr sz="2800" spc="-10" dirty="0">
                <a:latin typeface="Calibri"/>
                <a:cs typeface="Calibri"/>
              </a:rPr>
              <a:t>die </a:t>
            </a:r>
            <a:r>
              <a:rPr sz="2800" spc="-25" dirty="0">
                <a:latin typeface="Calibri"/>
                <a:cs typeface="Calibri"/>
              </a:rPr>
              <a:t>Webseite </a:t>
            </a:r>
            <a:r>
              <a:rPr sz="2800" spc="-20" dirty="0">
                <a:latin typeface="Calibri"/>
                <a:cs typeface="Calibri"/>
              </a:rPr>
              <a:t>stabil </a:t>
            </a:r>
            <a:r>
              <a:rPr sz="2800" spc="-5" dirty="0">
                <a:latin typeface="Calibri"/>
                <a:cs typeface="Calibri"/>
              </a:rPr>
              <a:t>gebaut</a:t>
            </a:r>
            <a:r>
              <a:rPr sz="2800" spc="130" dirty="0">
                <a:latin typeface="Calibri"/>
                <a:cs typeface="Calibri"/>
              </a:rPr>
              <a:t> </a:t>
            </a:r>
            <a:r>
              <a:rPr sz="2800" spc="-20" dirty="0">
                <a:latin typeface="Calibri"/>
                <a:cs typeface="Calibri"/>
              </a:rPr>
              <a:t>ist</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Grammatikkenner</a:t>
            </a:r>
            <a:endParaRPr sz="2800" dirty="0">
              <a:latin typeface="Calibri"/>
              <a:cs typeface="Calibri"/>
            </a:endParaRPr>
          </a:p>
          <a:p>
            <a:pPr lvl="1">
              <a:lnSpc>
                <a:spcPct val="100000"/>
              </a:lnSpc>
              <a:spcBef>
                <a:spcPts val="10"/>
              </a:spcBef>
              <a:buFont typeface="Arial"/>
              <a:buChar char="–"/>
            </a:pPr>
            <a:endParaRPr sz="4150" dirty="0">
              <a:latin typeface="Times New Roman"/>
              <a:cs typeface="Times New Roman"/>
            </a:endParaRPr>
          </a:p>
          <a:p>
            <a:pPr marL="355600" indent="-342900">
              <a:lnSpc>
                <a:spcPct val="100000"/>
              </a:lnSpc>
              <a:buClr>
                <a:srgbClr val="000000"/>
              </a:buClr>
              <a:buFont typeface="Arial"/>
              <a:buChar char="•"/>
              <a:tabLst>
                <a:tab pos="354965" algn="l"/>
                <a:tab pos="355600" algn="l"/>
              </a:tabLst>
            </a:pPr>
            <a:r>
              <a:rPr sz="3200" u="heavy" spc="-15" dirty="0">
                <a:solidFill>
                  <a:srgbClr val="0000FF"/>
                </a:solidFill>
                <a:latin typeface="Calibri"/>
                <a:cs typeface="Calibri"/>
                <a:hlinkClick r:id="rId4"/>
              </a:rPr>
              <a:t>http://html5test.com/</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40" dirty="0">
                <a:latin typeface="Calibri"/>
                <a:cs typeface="Calibri"/>
              </a:rPr>
              <a:t>Was </a:t>
            </a:r>
            <a:r>
              <a:rPr sz="2800" spc="-15" dirty="0">
                <a:latin typeface="Calibri"/>
                <a:cs typeface="Calibri"/>
              </a:rPr>
              <a:t>kann </a:t>
            </a:r>
            <a:r>
              <a:rPr sz="2800" spc="-5" dirty="0">
                <a:latin typeface="Calibri"/>
                <a:cs typeface="Calibri"/>
              </a:rPr>
              <a:t>welcher</a:t>
            </a:r>
            <a:r>
              <a:rPr sz="2800" spc="-30" dirty="0">
                <a:latin typeface="Calibri"/>
                <a:cs typeface="Calibri"/>
              </a:rPr>
              <a:t> </a:t>
            </a:r>
            <a:r>
              <a:rPr sz="2800" spc="-15" dirty="0">
                <a:latin typeface="Calibri"/>
                <a:cs typeface="Calibri"/>
              </a:rPr>
              <a:t>Browser</a:t>
            </a:r>
            <a:endParaRPr sz="2800" dirty="0">
              <a:latin typeface="Calibri"/>
              <a:cs typeface="Calibri"/>
            </a:endParaRPr>
          </a:p>
          <a:p>
            <a:pPr lvl="1">
              <a:lnSpc>
                <a:spcPct val="100000"/>
              </a:lnSpc>
              <a:spcBef>
                <a:spcPts val="15"/>
              </a:spcBef>
              <a:buFont typeface="Arial"/>
              <a:buChar char="–"/>
            </a:pPr>
            <a:endParaRPr sz="4150" dirty="0">
              <a:latin typeface="Times New Roman"/>
              <a:cs typeface="Times New Roman"/>
            </a:endParaRPr>
          </a:p>
          <a:p>
            <a:pPr marL="355600" indent="-342900">
              <a:lnSpc>
                <a:spcPct val="100000"/>
              </a:lnSpc>
              <a:buClr>
                <a:srgbClr val="000000"/>
              </a:buClr>
              <a:buFont typeface="Arial"/>
              <a:buChar char="•"/>
              <a:tabLst>
                <a:tab pos="354965" algn="l"/>
                <a:tab pos="355600" algn="l"/>
              </a:tabLst>
            </a:pPr>
            <a:r>
              <a:rPr sz="3200" u="heavy" spc="-20" dirty="0">
                <a:solidFill>
                  <a:srgbClr val="0000FF"/>
                </a:solidFill>
                <a:latin typeface="Calibri"/>
                <a:cs typeface="Calibri"/>
                <a:hlinkClick r:id="rId5"/>
              </a:rPr>
              <a:t>http://csszengarden.com/</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5" dirty="0">
                <a:latin typeface="Calibri"/>
                <a:cs typeface="Calibri"/>
              </a:rPr>
              <a:t>Für CSS</a:t>
            </a:r>
            <a:r>
              <a:rPr sz="2800" spc="-50" dirty="0">
                <a:latin typeface="Calibri"/>
                <a:cs typeface="Calibri"/>
              </a:rPr>
              <a:t> </a:t>
            </a:r>
            <a:r>
              <a:rPr sz="2800" spc="-10" dirty="0">
                <a:latin typeface="Calibri"/>
                <a:cs typeface="Calibri"/>
              </a:rPr>
              <a:t>Beispiele</a:t>
            </a:r>
            <a:endParaRPr sz="2800" dirty="0">
              <a:latin typeface="Calibri"/>
              <a:cs typeface="Calibri"/>
            </a:endParaRPr>
          </a:p>
        </p:txBody>
      </p:sp>
      <p:sp>
        <p:nvSpPr>
          <p:cNvPr id="4" name="Fußzeilenplatzhalter 3">
            <a:extLst>
              <a:ext uri="{FF2B5EF4-FFF2-40B4-BE49-F238E27FC236}">
                <a16:creationId xmlns:a16="http://schemas.microsoft.com/office/drawing/2014/main" id="{3A63B3F5-3117-498B-BF20-D77FEEBFBBF0}"/>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83584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DF825-FFE2-4C1A-AE81-7B1094C97FCC}"/>
              </a:ext>
            </a:extLst>
          </p:cNvPr>
          <p:cNvSpPr>
            <a:spLocks noGrp="1"/>
          </p:cNvSpPr>
          <p:nvPr>
            <p:ph type="title"/>
          </p:nvPr>
        </p:nvSpPr>
        <p:spPr/>
        <p:txBody>
          <a:bodyPr/>
          <a:lstStyle/>
          <a:p>
            <a:r>
              <a:rPr lang="de-DE" dirty="0"/>
              <a:t>ATTRIBUTES - REFERENCES</a:t>
            </a:r>
          </a:p>
        </p:txBody>
      </p:sp>
      <p:sp>
        <p:nvSpPr>
          <p:cNvPr id="3" name="Inhaltsplatzhalter 2">
            <a:extLst>
              <a:ext uri="{FF2B5EF4-FFF2-40B4-BE49-F238E27FC236}">
                <a16:creationId xmlns:a16="http://schemas.microsoft.com/office/drawing/2014/main" id="{9392A7B5-FCE1-41A0-936A-750E16D0AE2A}"/>
              </a:ext>
            </a:extLst>
          </p:cNvPr>
          <p:cNvSpPr>
            <a:spLocks noGrp="1"/>
          </p:cNvSpPr>
          <p:nvPr>
            <p:ph idx="1"/>
          </p:nvPr>
        </p:nvSpPr>
        <p:spPr/>
        <p:txBody>
          <a:bodyPr/>
          <a:lstStyle/>
          <a:p>
            <a:r>
              <a:rPr lang="de-DE" dirty="0"/>
              <a:t>https://developer.mozilla.org/de/docs/Web/HTML/Attributes</a:t>
            </a:r>
          </a:p>
          <a:p>
            <a:endParaRPr lang="de-DE" dirty="0"/>
          </a:p>
        </p:txBody>
      </p:sp>
      <p:sp>
        <p:nvSpPr>
          <p:cNvPr id="4" name="Fußzeilenplatzhalter 3">
            <a:extLst>
              <a:ext uri="{FF2B5EF4-FFF2-40B4-BE49-F238E27FC236}">
                <a16:creationId xmlns:a16="http://schemas.microsoft.com/office/drawing/2014/main" id="{E790853C-2CD5-4244-B5FF-3CA0090195A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1236870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E8F57-64A1-43CF-B867-7A45BF24A5C6}"/>
              </a:ext>
            </a:extLst>
          </p:cNvPr>
          <p:cNvSpPr>
            <a:spLocks noGrp="1"/>
          </p:cNvSpPr>
          <p:nvPr>
            <p:ph type="title"/>
          </p:nvPr>
        </p:nvSpPr>
        <p:spPr/>
        <p:txBody>
          <a:bodyPr/>
          <a:lstStyle/>
          <a:p>
            <a:r>
              <a:rPr lang="de-DE" dirty="0"/>
              <a:t>eigene HTML Elemente</a:t>
            </a:r>
          </a:p>
        </p:txBody>
      </p:sp>
      <p:sp>
        <p:nvSpPr>
          <p:cNvPr id="3" name="Inhaltsplatzhalter 2">
            <a:extLst>
              <a:ext uri="{FF2B5EF4-FFF2-40B4-BE49-F238E27FC236}">
                <a16:creationId xmlns:a16="http://schemas.microsoft.com/office/drawing/2014/main" id="{4083DFE7-C234-4245-9A4F-BF00757227A0}"/>
              </a:ext>
            </a:extLst>
          </p:cNvPr>
          <p:cNvSpPr>
            <a:spLocks noGrp="1"/>
          </p:cNvSpPr>
          <p:nvPr>
            <p:ph idx="1"/>
          </p:nvPr>
        </p:nvSpPr>
        <p:spPr/>
        <p:txBody>
          <a:bodyPr/>
          <a:lstStyle/>
          <a:p>
            <a:r>
              <a:rPr lang="de-DE"/>
              <a:t>https://developer.mozilla.org/de/docs/Web/Web_Components</a:t>
            </a:r>
          </a:p>
        </p:txBody>
      </p:sp>
      <p:sp>
        <p:nvSpPr>
          <p:cNvPr id="4" name="Fußzeilenplatzhalter 3">
            <a:extLst>
              <a:ext uri="{FF2B5EF4-FFF2-40B4-BE49-F238E27FC236}">
                <a16:creationId xmlns:a16="http://schemas.microsoft.com/office/drawing/2014/main" id="{B2E90056-9B36-4346-9D9E-7DB343D4576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886713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0E0FF8-E755-43DE-8398-2B83FEC5AEEB}"/>
              </a:ext>
            </a:extLst>
          </p:cNvPr>
          <p:cNvSpPr>
            <a:spLocks noGrp="1"/>
          </p:cNvSpPr>
          <p:nvPr>
            <p:ph type="title"/>
          </p:nvPr>
        </p:nvSpPr>
        <p:spPr/>
        <p:txBody>
          <a:bodyPr/>
          <a:lstStyle/>
          <a:p>
            <a:r>
              <a:rPr lang="de-DE" dirty="0"/>
              <a:t>HTML EMAIL</a:t>
            </a:r>
          </a:p>
        </p:txBody>
      </p:sp>
      <p:sp>
        <p:nvSpPr>
          <p:cNvPr id="3" name="Textplatzhalter 2">
            <a:extLst>
              <a:ext uri="{FF2B5EF4-FFF2-40B4-BE49-F238E27FC236}">
                <a16:creationId xmlns:a16="http://schemas.microsoft.com/office/drawing/2014/main" id="{4F12EDD3-199C-4CA8-91CA-E9AF98BC289C}"/>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BD974A94-7681-4580-AE88-3605BC958D48}"/>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5343025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C5D3CC-8C05-41E5-A612-101C3FE329AA}"/>
              </a:ext>
            </a:extLst>
          </p:cNvPr>
          <p:cNvSpPr>
            <a:spLocks noGrp="1"/>
          </p:cNvSpPr>
          <p:nvPr>
            <p:ph type="title"/>
          </p:nvPr>
        </p:nvSpPr>
        <p:spPr/>
        <p:txBody>
          <a:bodyPr/>
          <a:lstStyle/>
          <a:p>
            <a:r>
              <a:rPr lang="de-DE" dirty="0"/>
              <a:t>HTML EMAIL</a:t>
            </a:r>
          </a:p>
        </p:txBody>
      </p:sp>
      <p:sp>
        <p:nvSpPr>
          <p:cNvPr id="3" name="Inhaltsplatzhalter 2">
            <a:extLst>
              <a:ext uri="{FF2B5EF4-FFF2-40B4-BE49-F238E27FC236}">
                <a16:creationId xmlns:a16="http://schemas.microsoft.com/office/drawing/2014/main" id="{99779BBC-B6B8-408F-80DE-ADD13E86E85A}"/>
              </a:ext>
            </a:extLst>
          </p:cNvPr>
          <p:cNvSpPr>
            <a:spLocks noGrp="1"/>
          </p:cNvSpPr>
          <p:nvPr>
            <p:ph idx="1"/>
          </p:nvPr>
        </p:nvSpPr>
        <p:spPr/>
        <p:txBody>
          <a:bodyPr/>
          <a:lstStyle/>
          <a:p>
            <a:r>
              <a:rPr lang="de-DE" dirty="0"/>
              <a:t>wie funktioniert es, dass in Links auch die Funktionalität gespeichert ist? Z.B. die Kontaktanfragen in XING. Man klickt nur auf den Button in der Mail und die Anfrage ist akzeptiert</a:t>
            </a:r>
          </a:p>
        </p:txBody>
      </p:sp>
      <p:sp>
        <p:nvSpPr>
          <p:cNvPr id="4" name="Fußzeilenplatzhalter 3">
            <a:extLst>
              <a:ext uri="{FF2B5EF4-FFF2-40B4-BE49-F238E27FC236}">
                <a16:creationId xmlns:a16="http://schemas.microsoft.com/office/drawing/2014/main" id="{D3CB8DCB-65CA-434C-BFD5-5E42BAA7A1E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77909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 </a:t>
            </a:r>
            <a:r>
              <a:rPr spc="-15" dirty="0"/>
              <a:t>Grammatik</a:t>
            </a:r>
            <a:r>
              <a:rPr spc="-5" dirty="0"/>
              <a:t> </a:t>
            </a:r>
            <a:r>
              <a:rPr dirty="0"/>
              <a:t>(1)</a:t>
            </a:r>
          </a:p>
        </p:txBody>
      </p:sp>
      <p:sp>
        <p:nvSpPr>
          <p:cNvPr id="3" name="object 3"/>
          <p:cNvSpPr txBox="1"/>
          <p:nvPr/>
        </p:nvSpPr>
        <p:spPr>
          <a:xfrm>
            <a:off x="838200" y="1690688"/>
            <a:ext cx="67735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 </a:t>
            </a:r>
            <a:r>
              <a:rPr sz="3200" spc="-10" dirty="0">
                <a:latin typeface="Calibri"/>
                <a:cs typeface="Calibri"/>
              </a:rPr>
              <a:t>Elemente </a:t>
            </a:r>
            <a:r>
              <a:rPr sz="3200" dirty="0">
                <a:latin typeface="Calibri"/>
                <a:cs typeface="Calibri"/>
              </a:rPr>
              <a:t>-&gt; </a:t>
            </a:r>
            <a:r>
              <a:rPr sz="3200" spc="-5" dirty="0">
                <a:latin typeface="Calibri"/>
                <a:cs typeface="Calibri"/>
              </a:rPr>
              <a:t>markiert </a:t>
            </a:r>
            <a:r>
              <a:rPr sz="3200" spc="-15" dirty="0">
                <a:latin typeface="Calibri"/>
                <a:cs typeface="Calibri"/>
              </a:rPr>
              <a:t>durch</a:t>
            </a:r>
            <a:r>
              <a:rPr sz="3200" spc="15" dirty="0">
                <a:latin typeface="Calibri"/>
                <a:cs typeface="Calibri"/>
              </a:rPr>
              <a:t> </a:t>
            </a:r>
            <a:r>
              <a:rPr sz="3200" spc="-65" dirty="0">
                <a:latin typeface="Calibri"/>
                <a:cs typeface="Calibri"/>
              </a:rPr>
              <a:t>Tags</a:t>
            </a:r>
            <a:endParaRPr sz="3200" dirty="0">
              <a:latin typeface="Calibri"/>
              <a:cs typeface="Calibri"/>
            </a:endParaRPr>
          </a:p>
        </p:txBody>
      </p:sp>
      <p:sp>
        <p:nvSpPr>
          <p:cNvPr id="4" name="object 4"/>
          <p:cNvSpPr txBox="1"/>
          <p:nvPr/>
        </p:nvSpPr>
        <p:spPr>
          <a:xfrm>
            <a:off x="838200" y="3086291"/>
            <a:ext cx="3088005"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20" dirty="0">
                <a:latin typeface="Calibri"/>
                <a:cs typeface="Calibri"/>
              </a:rPr>
              <a:t>Verschachtelung</a:t>
            </a:r>
            <a:endParaRPr sz="3200" dirty="0">
              <a:latin typeface="Calibri"/>
              <a:cs typeface="Calibri"/>
            </a:endParaRPr>
          </a:p>
          <a:p>
            <a:pPr marL="469900">
              <a:lnSpc>
                <a:spcPct val="100000"/>
              </a:lnSpc>
              <a:spcBef>
                <a:spcPts val="690"/>
              </a:spcBef>
            </a:pPr>
            <a:r>
              <a:rPr sz="2800" spc="-5" dirty="0">
                <a:latin typeface="Arial"/>
                <a:cs typeface="Arial"/>
              </a:rPr>
              <a:t>–</a:t>
            </a:r>
            <a:r>
              <a:rPr sz="2800" spc="-175" dirty="0">
                <a:latin typeface="Arial"/>
                <a:cs typeface="Arial"/>
              </a:rPr>
              <a:t> </a:t>
            </a:r>
            <a:r>
              <a:rPr sz="2800" spc="-15" dirty="0">
                <a:latin typeface="Calibri"/>
                <a:cs typeface="Calibri"/>
              </a:rPr>
              <a:t>Falsch</a:t>
            </a:r>
            <a:endParaRPr sz="2800" dirty="0">
              <a:latin typeface="Calibri"/>
              <a:cs typeface="Calibri"/>
            </a:endParaRPr>
          </a:p>
        </p:txBody>
      </p:sp>
      <p:sp>
        <p:nvSpPr>
          <p:cNvPr id="5" name="object 5"/>
          <p:cNvSpPr txBox="1"/>
          <p:nvPr/>
        </p:nvSpPr>
        <p:spPr>
          <a:xfrm>
            <a:off x="1145844" y="5157342"/>
            <a:ext cx="8472805" cy="457200"/>
          </a:xfrm>
          <a:prstGeom prst="rect">
            <a:avLst/>
          </a:prstGeom>
        </p:spPr>
        <p:txBody>
          <a:bodyPr vert="horz" wrap="square" lIns="0" tIns="0" rIns="0" bIns="0" rtlCol="0">
            <a:spAutoFit/>
          </a:bodyPr>
          <a:lstStyle/>
          <a:p>
            <a:pPr marL="12700">
              <a:lnSpc>
                <a:spcPct val="100000"/>
              </a:lnSpc>
            </a:pPr>
            <a:r>
              <a:rPr sz="2800" spc="-5" dirty="0">
                <a:latin typeface="Arial"/>
                <a:cs typeface="Arial"/>
              </a:rPr>
              <a:t>– </a:t>
            </a:r>
            <a:r>
              <a:rPr sz="2800" spc="-10" dirty="0">
                <a:latin typeface="Calibri"/>
                <a:cs typeface="Calibri"/>
              </a:rPr>
              <a:t>Richtig </a:t>
            </a:r>
            <a:r>
              <a:rPr sz="2800" spc="-15" dirty="0">
                <a:latin typeface="Calibri"/>
                <a:cs typeface="Calibri"/>
              </a:rPr>
              <a:t>(Elemente in </a:t>
            </a:r>
            <a:r>
              <a:rPr sz="2800" spc="-20" dirty="0">
                <a:latin typeface="Calibri"/>
                <a:cs typeface="Calibri"/>
              </a:rPr>
              <a:t>umgekehrter Reihenfolge</a:t>
            </a:r>
            <a:r>
              <a:rPr sz="2800" spc="30" dirty="0">
                <a:latin typeface="Calibri"/>
                <a:cs typeface="Calibri"/>
              </a:rPr>
              <a:t> </a:t>
            </a:r>
            <a:r>
              <a:rPr sz="2800" spc="-5" dirty="0">
                <a:latin typeface="Calibri"/>
                <a:cs typeface="Calibri"/>
              </a:rPr>
              <a:t>schließen)</a:t>
            </a:r>
            <a:endParaRPr sz="2800" dirty="0">
              <a:latin typeface="Calibri"/>
              <a:cs typeface="Calibri"/>
            </a:endParaRPr>
          </a:p>
        </p:txBody>
      </p:sp>
      <p:sp>
        <p:nvSpPr>
          <p:cNvPr id="6" name="object 6"/>
          <p:cNvSpPr/>
          <p:nvPr/>
        </p:nvSpPr>
        <p:spPr>
          <a:xfrm>
            <a:off x="1312671" y="2292413"/>
            <a:ext cx="4066032" cy="361188"/>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1678432" y="4180016"/>
            <a:ext cx="6230111" cy="36118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1528572" y="5590032"/>
            <a:ext cx="5743956" cy="428244"/>
          </a:xfrm>
          <a:prstGeom prst="rect">
            <a:avLst/>
          </a:prstGeom>
          <a:blipFill>
            <a:blip r:embed="rId5" cstate="print"/>
            <a:stretch>
              <a:fillRect/>
            </a:stretch>
          </a:blipFill>
        </p:spPr>
        <p:txBody>
          <a:bodyPr wrap="square" lIns="0" tIns="0" rIns="0" bIns="0" rtlCol="0"/>
          <a:lstStyle/>
          <a:p>
            <a:endParaRPr dirty="0"/>
          </a:p>
        </p:txBody>
      </p:sp>
      <p:sp>
        <p:nvSpPr>
          <p:cNvPr id="9" name="Fußzeilenplatzhalter 8">
            <a:extLst>
              <a:ext uri="{FF2B5EF4-FFF2-40B4-BE49-F238E27FC236}">
                <a16:creationId xmlns:a16="http://schemas.microsoft.com/office/drawing/2014/main" id="{6337657A-E664-4980-B01E-61984D10A5E4}"/>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38333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dirty="0"/>
              <a:t> </a:t>
            </a:r>
            <a:r>
              <a:rPr spc="-15" dirty="0"/>
              <a:t>Grundgerüst</a:t>
            </a:r>
          </a:p>
        </p:txBody>
      </p:sp>
      <p:sp>
        <p:nvSpPr>
          <p:cNvPr id="3" name="object 3"/>
          <p:cNvSpPr txBox="1"/>
          <p:nvPr/>
        </p:nvSpPr>
        <p:spPr>
          <a:xfrm>
            <a:off x="838200" y="1690688"/>
            <a:ext cx="6188710"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20" dirty="0">
                <a:latin typeface="Calibri"/>
                <a:cs typeface="Calibri"/>
              </a:rPr>
              <a:t>Webseite </a:t>
            </a:r>
            <a:r>
              <a:rPr sz="3200" spc="-10" dirty="0">
                <a:latin typeface="Calibri"/>
                <a:cs typeface="Calibri"/>
              </a:rPr>
              <a:t>wird </a:t>
            </a:r>
            <a:r>
              <a:rPr sz="3200" dirty="0">
                <a:latin typeface="Calibri"/>
                <a:cs typeface="Calibri"/>
              </a:rPr>
              <a:t>mit </a:t>
            </a:r>
            <a:r>
              <a:rPr sz="3200" spc="-65" dirty="0">
                <a:latin typeface="Calibri"/>
                <a:cs typeface="Calibri"/>
              </a:rPr>
              <a:t>Tags</a:t>
            </a:r>
            <a:r>
              <a:rPr sz="3200" spc="-10" dirty="0">
                <a:latin typeface="Calibri"/>
                <a:cs typeface="Calibri"/>
              </a:rPr>
              <a:t> </a:t>
            </a:r>
            <a:r>
              <a:rPr sz="3200" spc="-5" dirty="0">
                <a:latin typeface="Calibri"/>
                <a:cs typeface="Calibri"/>
              </a:rPr>
              <a:t>strukturiert</a:t>
            </a:r>
            <a:endParaRPr sz="3200" dirty="0">
              <a:latin typeface="Calibri"/>
              <a:cs typeface="Calibri"/>
            </a:endParaRPr>
          </a:p>
          <a:p>
            <a:pPr marL="469900">
              <a:lnSpc>
                <a:spcPct val="100000"/>
              </a:lnSpc>
              <a:spcBef>
                <a:spcPts val="685"/>
              </a:spcBef>
            </a:pPr>
            <a:r>
              <a:rPr sz="2800" spc="-5" dirty="0">
                <a:latin typeface="Arial"/>
                <a:cs typeface="Arial"/>
              </a:rPr>
              <a:t>– </a:t>
            </a:r>
            <a:r>
              <a:rPr sz="2800" spc="-55" dirty="0">
                <a:latin typeface="Calibri"/>
                <a:cs typeface="Calibri"/>
              </a:rPr>
              <a:t>Tags </a:t>
            </a:r>
            <a:r>
              <a:rPr sz="2800" spc="-10" dirty="0">
                <a:latin typeface="Calibri"/>
                <a:cs typeface="Calibri"/>
              </a:rPr>
              <a:t>sind </a:t>
            </a:r>
            <a:r>
              <a:rPr sz="2800" spc="-15" dirty="0">
                <a:latin typeface="Calibri"/>
                <a:cs typeface="Calibri"/>
              </a:rPr>
              <a:t>nicht</a:t>
            </a:r>
            <a:r>
              <a:rPr sz="2800" spc="35" dirty="0">
                <a:latin typeface="Calibri"/>
                <a:cs typeface="Calibri"/>
              </a:rPr>
              <a:t> </a:t>
            </a:r>
            <a:r>
              <a:rPr sz="2800" spc="-10" dirty="0">
                <a:latin typeface="Calibri"/>
                <a:cs typeface="Calibri"/>
              </a:rPr>
              <a:t>Case-Sensitiv!</a:t>
            </a:r>
            <a:endParaRPr sz="2800" dirty="0">
              <a:latin typeface="Calibri"/>
              <a:cs typeface="Calibri"/>
            </a:endParaRPr>
          </a:p>
        </p:txBody>
      </p:sp>
      <p:sp>
        <p:nvSpPr>
          <p:cNvPr id="4" name="object 4"/>
          <p:cNvSpPr/>
          <p:nvPr/>
        </p:nvSpPr>
        <p:spPr>
          <a:xfrm>
            <a:off x="1320292" y="3118422"/>
            <a:ext cx="4933188" cy="2833116"/>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3272536" y="3206940"/>
            <a:ext cx="3848100" cy="76200"/>
          </a:xfrm>
          <a:custGeom>
            <a:avLst/>
            <a:gdLst/>
            <a:ahLst/>
            <a:cxnLst/>
            <a:rect l="l" t="t" r="r" b="b"/>
            <a:pathLst>
              <a:path w="3848100" h="76200">
                <a:moveTo>
                  <a:pt x="76200" y="0"/>
                </a:moveTo>
                <a:lnTo>
                  <a:pt x="0" y="38100"/>
                </a:lnTo>
                <a:lnTo>
                  <a:pt x="76200" y="76200"/>
                </a:lnTo>
                <a:lnTo>
                  <a:pt x="76200" y="44450"/>
                </a:lnTo>
                <a:lnTo>
                  <a:pt x="63500" y="44450"/>
                </a:lnTo>
                <a:lnTo>
                  <a:pt x="63500" y="31750"/>
                </a:lnTo>
                <a:lnTo>
                  <a:pt x="76200" y="31734"/>
                </a:lnTo>
                <a:lnTo>
                  <a:pt x="76200" y="0"/>
                </a:lnTo>
                <a:close/>
              </a:path>
              <a:path w="3848100" h="76200">
                <a:moveTo>
                  <a:pt x="76200" y="31734"/>
                </a:moveTo>
                <a:lnTo>
                  <a:pt x="63500" y="31750"/>
                </a:lnTo>
                <a:lnTo>
                  <a:pt x="63500" y="44450"/>
                </a:lnTo>
                <a:lnTo>
                  <a:pt x="76200" y="44434"/>
                </a:lnTo>
                <a:lnTo>
                  <a:pt x="76200" y="31734"/>
                </a:lnTo>
                <a:close/>
              </a:path>
              <a:path w="3848100" h="76200">
                <a:moveTo>
                  <a:pt x="76200" y="44434"/>
                </a:moveTo>
                <a:lnTo>
                  <a:pt x="63500" y="44450"/>
                </a:lnTo>
                <a:lnTo>
                  <a:pt x="76200" y="44450"/>
                </a:lnTo>
                <a:close/>
              </a:path>
              <a:path w="3848100" h="76200">
                <a:moveTo>
                  <a:pt x="3848100" y="27050"/>
                </a:moveTo>
                <a:lnTo>
                  <a:pt x="76200" y="31734"/>
                </a:lnTo>
                <a:lnTo>
                  <a:pt x="76200" y="44434"/>
                </a:lnTo>
                <a:lnTo>
                  <a:pt x="3848100" y="39750"/>
                </a:lnTo>
                <a:lnTo>
                  <a:pt x="3848100" y="27050"/>
                </a:lnTo>
                <a:close/>
              </a:path>
            </a:pathLst>
          </a:custGeom>
          <a:solidFill>
            <a:srgbClr val="497DBA"/>
          </a:solidFill>
        </p:spPr>
        <p:txBody>
          <a:bodyPr wrap="square" lIns="0" tIns="0" rIns="0" bIns="0" rtlCol="0"/>
          <a:lstStyle/>
          <a:p>
            <a:endParaRPr dirty="0"/>
          </a:p>
        </p:txBody>
      </p:sp>
      <p:sp>
        <p:nvSpPr>
          <p:cNvPr id="6" name="object 6"/>
          <p:cNvSpPr/>
          <p:nvPr/>
        </p:nvSpPr>
        <p:spPr>
          <a:xfrm>
            <a:off x="2234692" y="3483419"/>
            <a:ext cx="4886325" cy="76200"/>
          </a:xfrm>
          <a:custGeom>
            <a:avLst/>
            <a:gdLst/>
            <a:ahLst/>
            <a:cxnLst/>
            <a:rect l="l" t="t" r="r" b="b"/>
            <a:pathLst>
              <a:path w="4886325" h="76200">
                <a:moveTo>
                  <a:pt x="76200" y="0"/>
                </a:moveTo>
                <a:lnTo>
                  <a:pt x="0" y="38226"/>
                </a:lnTo>
                <a:lnTo>
                  <a:pt x="76200" y="76200"/>
                </a:lnTo>
                <a:lnTo>
                  <a:pt x="76200" y="44450"/>
                </a:lnTo>
                <a:lnTo>
                  <a:pt x="63500" y="44450"/>
                </a:lnTo>
                <a:lnTo>
                  <a:pt x="63500" y="31750"/>
                </a:lnTo>
                <a:lnTo>
                  <a:pt x="76199" y="31743"/>
                </a:lnTo>
                <a:lnTo>
                  <a:pt x="76200" y="0"/>
                </a:lnTo>
                <a:close/>
              </a:path>
              <a:path w="4886325" h="76200">
                <a:moveTo>
                  <a:pt x="76200" y="31743"/>
                </a:moveTo>
                <a:lnTo>
                  <a:pt x="63500" y="31750"/>
                </a:lnTo>
                <a:lnTo>
                  <a:pt x="63500" y="44450"/>
                </a:lnTo>
                <a:lnTo>
                  <a:pt x="76200" y="44443"/>
                </a:lnTo>
                <a:lnTo>
                  <a:pt x="76200" y="31743"/>
                </a:lnTo>
                <a:close/>
              </a:path>
              <a:path w="4886325" h="76200">
                <a:moveTo>
                  <a:pt x="76200" y="44443"/>
                </a:moveTo>
                <a:lnTo>
                  <a:pt x="63500" y="44450"/>
                </a:lnTo>
                <a:lnTo>
                  <a:pt x="76200" y="44450"/>
                </a:lnTo>
                <a:close/>
              </a:path>
              <a:path w="4886325" h="76200">
                <a:moveTo>
                  <a:pt x="4886325" y="29463"/>
                </a:moveTo>
                <a:lnTo>
                  <a:pt x="76200" y="31743"/>
                </a:lnTo>
                <a:lnTo>
                  <a:pt x="76200" y="44443"/>
                </a:lnTo>
                <a:lnTo>
                  <a:pt x="4886325" y="42163"/>
                </a:lnTo>
                <a:lnTo>
                  <a:pt x="4886325" y="29463"/>
                </a:lnTo>
                <a:close/>
              </a:path>
            </a:pathLst>
          </a:custGeom>
          <a:solidFill>
            <a:srgbClr val="497DBA"/>
          </a:solidFill>
        </p:spPr>
        <p:txBody>
          <a:bodyPr wrap="square" lIns="0" tIns="0" rIns="0" bIns="0" rtlCol="0"/>
          <a:lstStyle/>
          <a:p>
            <a:endParaRPr dirty="0"/>
          </a:p>
        </p:txBody>
      </p:sp>
      <p:sp>
        <p:nvSpPr>
          <p:cNvPr id="7" name="object 7"/>
          <p:cNvSpPr/>
          <p:nvPr/>
        </p:nvSpPr>
        <p:spPr>
          <a:xfrm>
            <a:off x="2234692" y="3761676"/>
            <a:ext cx="4886325" cy="76200"/>
          </a:xfrm>
          <a:custGeom>
            <a:avLst/>
            <a:gdLst/>
            <a:ahLst/>
            <a:cxnLst/>
            <a:rect l="l" t="t" r="r" b="b"/>
            <a:pathLst>
              <a:path w="4886325" h="76200">
                <a:moveTo>
                  <a:pt x="76200" y="0"/>
                </a:moveTo>
                <a:lnTo>
                  <a:pt x="0" y="38100"/>
                </a:lnTo>
                <a:lnTo>
                  <a:pt x="76200" y="76200"/>
                </a:lnTo>
                <a:lnTo>
                  <a:pt x="76200" y="44450"/>
                </a:lnTo>
                <a:lnTo>
                  <a:pt x="63500" y="44450"/>
                </a:lnTo>
                <a:lnTo>
                  <a:pt x="63500" y="31750"/>
                </a:lnTo>
                <a:lnTo>
                  <a:pt x="76199" y="31737"/>
                </a:lnTo>
                <a:lnTo>
                  <a:pt x="76200" y="0"/>
                </a:lnTo>
                <a:close/>
              </a:path>
              <a:path w="4886325" h="76200">
                <a:moveTo>
                  <a:pt x="76200" y="31737"/>
                </a:moveTo>
                <a:lnTo>
                  <a:pt x="63500" y="31750"/>
                </a:lnTo>
                <a:lnTo>
                  <a:pt x="63500" y="44450"/>
                </a:lnTo>
                <a:lnTo>
                  <a:pt x="76200" y="44437"/>
                </a:lnTo>
                <a:lnTo>
                  <a:pt x="76200" y="31737"/>
                </a:lnTo>
                <a:close/>
              </a:path>
              <a:path w="4886325" h="76200">
                <a:moveTo>
                  <a:pt x="76200" y="44437"/>
                </a:moveTo>
                <a:lnTo>
                  <a:pt x="63500" y="44450"/>
                </a:lnTo>
                <a:lnTo>
                  <a:pt x="76200" y="44450"/>
                </a:lnTo>
                <a:close/>
              </a:path>
              <a:path w="4886325" h="76200">
                <a:moveTo>
                  <a:pt x="4886325" y="27050"/>
                </a:moveTo>
                <a:lnTo>
                  <a:pt x="76200" y="31737"/>
                </a:lnTo>
                <a:lnTo>
                  <a:pt x="76200" y="44437"/>
                </a:lnTo>
                <a:lnTo>
                  <a:pt x="4886325" y="39750"/>
                </a:lnTo>
                <a:lnTo>
                  <a:pt x="4886325" y="27050"/>
                </a:lnTo>
                <a:close/>
              </a:path>
            </a:pathLst>
          </a:custGeom>
          <a:solidFill>
            <a:srgbClr val="497DBA"/>
          </a:solidFill>
        </p:spPr>
        <p:txBody>
          <a:bodyPr wrap="square" lIns="0" tIns="0" rIns="0" bIns="0" rtlCol="0"/>
          <a:lstStyle/>
          <a:p>
            <a:endParaRPr dirty="0"/>
          </a:p>
        </p:txBody>
      </p:sp>
      <p:sp>
        <p:nvSpPr>
          <p:cNvPr id="8" name="object 8"/>
          <p:cNvSpPr/>
          <p:nvPr/>
        </p:nvSpPr>
        <p:spPr>
          <a:xfrm>
            <a:off x="6235192" y="4010215"/>
            <a:ext cx="914400" cy="76200"/>
          </a:xfrm>
          <a:custGeom>
            <a:avLst/>
            <a:gdLst/>
            <a:ahLst/>
            <a:cxnLst/>
            <a:rect l="l" t="t" r="r" b="b"/>
            <a:pathLst>
              <a:path w="914400" h="76200">
                <a:moveTo>
                  <a:pt x="76326" y="0"/>
                </a:moveTo>
                <a:lnTo>
                  <a:pt x="0" y="37845"/>
                </a:lnTo>
                <a:lnTo>
                  <a:pt x="76072" y="76200"/>
                </a:lnTo>
                <a:lnTo>
                  <a:pt x="76179" y="44357"/>
                </a:lnTo>
                <a:lnTo>
                  <a:pt x="63500" y="44322"/>
                </a:lnTo>
                <a:lnTo>
                  <a:pt x="63500" y="31622"/>
                </a:lnTo>
                <a:lnTo>
                  <a:pt x="76221" y="31622"/>
                </a:lnTo>
                <a:lnTo>
                  <a:pt x="76326" y="0"/>
                </a:lnTo>
                <a:close/>
              </a:path>
              <a:path w="914400" h="76200">
                <a:moveTo>
                  <a:pt x="76221" y="31657"/>
                </a:moveTo>
                <a:lnTo>
                  <a:pt x="76179" y="44357"/>
                </a:lnTo>
                <a:lnTo>
                  <a:pt x="914399" y="46608"/>
                </a:lnTo>
                <a:lnTo>
                  <a:pt x="914399" y="33908"/>
                </a:lnTo>
                <a:lnTo>
                  <a:pt x="76221" y="31657"/>
                </a:lnTo>
                <a:close/>
              </a:path>
              <a:path w="914400" h="76200">
                <a:moveTo>
                  <a:pt x="63500" y="31622"/>
                </a:moveTo>
                <a:lnTo>
                  <a:pt x="63500" y="44322"/>
                </a:lnTo>
                <a:lnTo>
                  <a:pt x="76179" y="44357"/>
                </a:lnTo>
                <a:lnTo>
                  <a:pt x="76221" y="31657"/>
                </a:lnTo>
                <a:lnTo>
                  <a:pt x="63500" y="31622"/>
                </a:lnTo>
                <a:close/>
              </a:path>
              <a:path w="914400" h="76200">
                <a:moveTo>
                  <a:pt x="76221" y="31622"/>
                </a:moveTo>
                <a:lnTo>
                  <a:pt x="63500" y="31622"/>
                </a:lnTo>
                <a:lnTo>
                  <a:pt x="76221" y="31657"/>
                </a:lnTo>
                <a:close/>
              </a:path>
            </a:pathLst>
          </a:custGeom>
          <a:solidFill>
            <a:srgbClr val="497DBA"/>
          </a:solidFill>
        </p:spPr>
        <p:txBody>
          <a:bodyPr wrap="square" lIns="0" tIns="0" rIns="0" bIns="0" rtlCol="0"/>
          <a:lstStyle/>
          <a:p>
            <a:endParaRPr dirty="0"/>
          </a:p>
        </p:txBody>
      </p:sp>
      <p:sp>
        <p:nvSpPr>
          <p:cNvPr id="9" name="object 9"/>
          <p:cNvSpPr/>
          <p:nvPr/>
        </p:nvSpPr>
        <p:spPr>
          <a:xfrm>
            <a:off x="2173732" y="4909376"/>
            <a:ext cx="4946650" cy="76200"/>
          </a:xfrm>
          <a:custGeom>
            <a:avLst/>
            <a:gdLst/>
            <a:ahLst/>
            <a:cxnLst/>
            <a:rect l="l" t="t" r="r" b="b"/>
            <a:pathLst>
              <a:path w="4946650" h="76200">
                <a:moveTo>
                  <a:pt x="76072" y="0"/>
                </a:moveTo>
                <a:lnTo>
                  <a:pt x="0" y="38353"/>
                </a:lnTo>
                <a:lnTo>
                  <a:pt x="76326" y="76199"/>
                </a:lnTo>
                <a:lnTo>
                  <a:pt x="76221" y="44576"/>
                </a:lnTo>
                <a:lnTo>
                  <a:pt x="63500" y="44576"/>
                </a:lnTo>
                <a:lnTo>
                  <a:pt x="63500" y="31876"/>
                </a:lnTo>
                <a:lnTo>
                  <a:pt x="76179" y="31844"/>
                </a:lnTo>
                <a:lnTo>
                  <a:pt x="76072" y="0"/>
                </a:lnTo>
                <a:close/>
              </a:path>
              <a:path w="4946650" h="76200">
                <a:moveTo>
                  <a:pt x="76179" y="31844"/>
                </a:moveTo>
                <a:lnTo>
                  <a:pt x="63500" y="31876"/>
                </a:lnTo>
                <a:lnTo>
                  <a:pt x="63500" y="44576"/>
                </a:lnTo>
                <a:lnTo>
                  <a:pt x="76221" y="44544"/>
                </a:lnTo>
                <a:lnTo>
                  <a:pt x="76179" y="31844"/>
                </a:lnTo>
                <a:close/>
              </a:path>
              <a:path w="4946650" h="76200">
                <a:moveTo>
                  <a:pt x="76221" y="44544"/>
                </a:moveTo>
                <a:lnTo>
                  <a:pt x="63500" y="44576"/>
                </a:lnTo>
                <a:lnTo>
                  <a:pt x="76221" y="44576"/>
                </a:lnTo>
                <a:close/>
              </a:path>
              <a:path w="4946650" h="76200">
                <a:moveTo>
                  <a:pt x="4946650" y="19303"/>
                </a:moveTo>
                <a:lnTo>
                  <a:pt x="76179" y="31844"/>
                </a:lnTo>
                <a:lnTo>
                  <a:pt x="76221" y="44544"/>
                </a:lnTo>
                <a:lnTo>
                  <a:pt x="4946650" y="32003"/>
                </a:lnTo>
                <a:lnTo>
                  <a:pt x="4946650" y="19303"/>
                </a:lnTo>
                <a:close/>
              </a:path>
            </a:pathLst>
          </a:custGeom>
          <a:solidFill>
            <a:srgbClr val="497DBA"/>
          </a:solidFill>
        </p:spPr>
        <p:txBody>
          <a:bodyPr wrap="square" lIns="0" tIns="0" rIns="0" bIns="0" rtlCol="0"/>
          <a:lstStyle/>
          <a:p>
            <a:endParaRPr dirty="0"/>
          </a:p>
        </p:txBody>
      </p:sp>
      <p:sp>
        <p:nvSpPr>
          <p:cNvPr id="10" name="object 10"/>
          <p:cNvSpPr/>
          <p:nvPr/>
        </p:nvSpPr>
        <p:spPr>
          <a:xfrm>
            <a:off x="3932427" y="5184203"/>
            <a:ext cx="3187700" cy="76200"/>
          </a:xfrm>
          <a:custGeom>
            <a:avLst/>
            <a:gdLst/>
            <a:ahLst/>
            <a:cxnLst/>
            <a:rect l="l" t="t" r="r" b="b"/>
            <a:pathLst>
              <a:path w="3187700" h="76200">
                <a:moveTo>
                  <a:pt x="75946" y="0"/>
                </a:moveTo>
                <a:lnTo>
                  <a:pt x="0" y="38734"/>
                </a:lnTo>
                <a:lnTo>
                  <a:pt x="76454" y="76200"/>
                </a:lnTo>
                <a:lnTo>
                  <a:pt x="76243" y="44576"/>
                </a:lnTo>
                <a:lnTo>
                  <a:pt x="63500" y="44576"/>
                </a:lnTo>
                <a:lnTo>
                  <a:pt x="63500" y="31876"/>
                </a:lnTo>
                <a:lnTo>
                  <a:pt x="76157" y="31774"/>
                </a:lnTo>
                <a:lnTo>
                  <a:pt x="75946" y="0"/>
                </a:lnTo>
                <a:close/>
              </a:path>
              <a:path w="3187700" h="76200">
                <a:moveTo>
                  <a:pt x="76157" y="31774"/>
                </a:moveTo>
                <a:lnTo>
                  <a:pt x="63500" y="31876"/>
                </a:lnTo>
                <a:lnTo>
                  <a:pt x="63500" y="44576"/>
                </a:lnTo>
                <a:lnTo>
                  <a:pt x="76242" y="44473"/>
                </a:lnTo>
                <a:lnTo>
                  <a:pt x="76157" y="31774"/>
                </a:lnTo>
                <a:close/>
              </a:path>
              <a:path w="3187700" h="76200">
                <a:moveTo>
                  <a:pt x="76242" y="44473"/>
                </a:moveTo>
                <a:lnTo>
                  <a:pt x="63500" y="44576"/>
                </a:lnTo>
                <a:lnTo>
                  <a:pt x="76243" y="44576"/>
                </a:lnTo>
                <a:close/>
              </a:path>
              <a:path w="3187700" h="76200">
                <a:moveTo>
                  <a:pt x="3187700" y="6603"/>
                </a:moveTo>
                <a:lnTo>
                  <a:pt x="76157" y="31774"/>
                </a:lnTo>
                <a:lnTo>
                  <a:pt x="76242" y="44473"/>
                </a:lnTo>
                <a:lnTo>
                  <a:pt x="3187700" y="19303"/>
                </a:lnTo>
                <a:lnTo>
                  <a:pt x="3187700" y="6603"/>
                </a:lnTo>
                <a:close/>
              </a:path>
            </a:pathLst>
          </a:custGeom>
          <a:solidFill>
            <a:srgbClr val="497DBA"/>
          </a:solidFill>
        </p:spPr>
        <p:txBody>
          <a:bodyPr wrap="square" lIns="0" tIns="0" rIns="0" bIns="0" rtlCol="0"/>
          <a:lstStyle/>
          <a:p>
            <a:endParaRPr dirty="0"/>
          </a:p>
        </p:txBody>
      </p:sp>
      <p:sp>
        <p:nvSpPr>
          <p:cNvPr id="11" name="object 11"/>
          <p:cNvSpPr txBox="1"/>
          <p:nvPr/>
        </p:nvSpPr>
        <p:spPr>
          <a:xfrm>
            <a:off x="7167880" y="3118422"/>
            <a:ext cx="3180080" cy="2174240"/>
          </a:xfrm>
          <a:prstGeom prst="rect">
            <a:avLst/>
          </a:prstGeom>
        </p:spPr>
        <p:txBody>
          <a:bodyPr vert="horz" wrap="square" lIns="0" tIns="0" rIns="0" bIns="0" rtlCol="0">
            <a:spAutoFit/>
          </a:bodyPr>
          <a:lstStyle/>
          <a:p>
            <a:pPr marL="31750" marR="1400175">
              <a:lnSpc>
                <a:spcPct val="100000"/>
              </a:lnSpc>
            </a:pPr>
            <a:r>
              <a:rPr sz="1600" spc="-5" dirty="0">
                <a:latin typeface="Calibri"/>
                <a:cs typeface="Calibri"/>
              </a:rPr>
              <a:t>HTML 5 - </a:t>
            </a:r>
            <a:r>
              <a:rPr sz="1600" spc="-10" dirty="0">
                <a:latin typeface="Calibri"/>
                <a:cs typeface="Calibri"/>
              </a:rPr>
              <a:t>Deklaration  </a:t>
            </a:r>
            <a:r>
              <a:rPr sz="1600" spc="-5" dirty="0">
                <a:latin typeface="Calibri"/>
                <a:cs typeface="Calibri"/>
              </a:rPr>
              <a:t>HTML –</a:t>
            </a:r>
            <a:r>
              <a:rPr sz="1600" spc="-65" dirty="0">
                <a:latin typeface="Calibri"/>
                <a:cs typeface="Calibri"/>
              </a:rPr>
              <a:t> </a:t>
            </a:r>
            <a:r>
              <a:rPr sz="1600" spc="-45" dirty="0">
                <a:latin typeface="Calibri"/>
                <a:cs typeface="Calibri"/>
              </a:rPr>
              <a:t>Tag</a:t>
            </a:r>
            <a:endParaRPr sz="1600" dirty="0">
              <a:latin typeface="Calibri"/>
              <a:cs typeface="Calibri"/>
            </a:endParaRPr>
          </a:p>
          <a:p>
            <a:pPr marL="31750" marR="116839">
              <a:lnSpc>
                <a:spcPct val="100000"/>
              </a:lnSpc>
            </a:pPr>
            <a:r>
              <a:rPr sz="1600" spc="-45" dirty="0">
                <a:latin typeface="Calibri"/>
                <a:cs typeface="Calibri"/>
              </a:rPr>
              <a:t>Tag </a:t>
            </a:r>
            <a:r>
              <a:rPr sz="1600" spc="-5" dirty="0">
                <a:latin typeface="Calibri"/>
                <a:cs typeface="Calibri"/>
              </a:rPr>
              <a:t>für </a:t>
            </a:r>
            <a:r>
              <a:rPr sz="1600" spc="-10" dirty="0">
                <a:latin typeface="Calibri"/>
                <a:cs typeface="Calibri"/>
              </a:rPr>
              <a:t>den Kopfteil des Dokumentes  Dokumententitel</a:t>
            </a:r>
            <a:endParaRPr sz="1600" dirty="0">
              <a:latin typeface="Calibri"/>
              <a:cs typeface="Calibri"/>
            </a:endParaRPr>
          </a:p>
          <a:p>
            <a:pPr marL="31750">
              <a:lnSpc>
                <a:spcPct val="100000"/>
              </a:lnSpc>
              <a:spcBef>
                <a:spcPts val="994"/>
              </a:spcBef>
            </a:pPr>
            <a:r>
              <a:rPr sz="1600" spc="-10" dirty="0">
                <a:latin typeface="Calibri"/>
                <a:cs typeface="Calibri"/>
              </a:rPr>
              <a:t>Metadaten</a:t>
            </a:r>
            <a:endParaRPr sz="1600" dirty="0">
              <a:latin typeface="Calibri"/>
              <a:cs typeface="Calibri"/>
            </a:endParaRPr>
          </a:p>
          <a:p>
            <a:pPr>
              <a:lnSpc>
                <a:spcPct val="100000"/>
              </a:lnSpc>
              <a:spcBef>
                <a:spcPts val="25"/>
              </a:spcBef>
            </a:pPr>
            <a:endParaRPr sz="2150" dirty="0">
              <a:latin typeface="Times New Roman"/>
              <a:cs typeface="Times New Roman"/>
            </a:endParaRPr>
          </a:p>
          <a:p>
            <a:pPr marL="12700">
              <a:lnSpc>
                <a:spcPct val="100000"/>
              </a:lnSpc>
            </a:pPr>
            <a:r>
              <a:rPr sz="1600" spc="-45" dirty="0">
                <a:latin typeface="Calibri"/>
                <a:cs typeface="Calibri"/>
              </a:rPr>
              <a:t>Tag </a:t>
            </a:r>
            <a:r>
              <a:rPr sz="1600" spc="-5" dirty="0">
                <a:latin typeface="Calibri"/>
                <a:cs typeface="Calibri"/>
              </a:rPr>
              <a:t>für den </a:t>
            </a:r>
            <a:r>
              <a:rPr sz="1600" spc="-10" dirty="0">
                <a:latin typeface="Calibri"/>
                <a:cs typeface="Calibri"/>
              </a:rPr>
              <a:t>Hauptteil </a:t>
            </a:r>
            <a:r>
              <a:rPr sz="1600" spc="-5" dirty="0">
                <a:latin typeface="Calibri"/>
                <a:cs typeface="Calibri"/>
              </a:rPr>
              <a:t>des</a:t>
            </a:r>
            <a:r>
              <a:rPr sz="1600" spc="35" dirty="0">
                <a:latin typeface="Calibri"/>
                <a:cs typeface="Calibri"/>
              </a:rPr>
              <a:t> </a:t>
            </a:r>
            <a:r>
              <a:rPr sz="1600" spc="-10" dirty="0">
                <a:latin typeface="Calibri"/>
                <a:cs typeface="Calibri"/>
              </a:rPr>
              <a:t>Dokumentes</a:t>
            </a:r>
            <a:endParaRPr sz="1600" dirty="0">
              <a:latin typeface="Calibri"/>
              <a:cs typeface="Calibri"/>
            </a:endParaRPr>
          </a:p>
          <a:p>
            <a:pPr marL="12700">
              <a:lnSpc>
                <a:spcPct val="100000"/>
              </a:lnSpc>
            </a:pPr>
            <a:r>
              <a:rPr sz="1600" spc="-45" dirty="0">
                <a:latin typeface="Calibri"/>
                <a:cs typeface="Calibri"/>
              </a:rPr>
              <a:t>Tag </a:t>
            </a:r>
            <a:r>
              <a:rPr sz="1600" spc="-5" dirty="0">
                <a:latin typeface="Calibri"/>
                <a:cs typeface="Calibri"/>
              </a:rPr>
              <a:t>für einen </a:t>
            </a:r>
            <a:r>
              <a:rPr sz="1600" spc="-15" dirty="0">
                <a:latin typeface="Calibri"/>
                <a:cs typeface="Calibri"/>
              </a:rPr>
              <a:t>Paragraphen</a:t>
            </a:r>
            <a:endParaRPr sz="1600" dirty="0">
              <a:latin typeface="Calibri"/>
              <a:cs typeface="Calibri"/>
            </a:endParaRPr>
          </a:p>
        </p:txBody>
      </p:sp>
      <p:sp>
        <p:nvSpPr>
          <p:cNvPr id="12" name="object 12"/>
          <p:cNvSpPr/>
          <p:nvPr/>
        </p:nvSpPr>
        <p:spPr>
          <a:xfrm>
            <a:off x="4874260" y="4366832"/>
            <a:ext cx="2275205" cy="76200"/>
          </a:xfrm>
          <a:custGeom>
            <a:avLst/>
            <a:gdLst/>
            <a:ahLst/>
            <a:cxnLst/>
            <a:rect l="l" t="t" r="r" b="b"/>
            <a:pathLst>
              <a:path w="2275204" h="76200">
                <a:moveTo>
                  <a:pt x="76326" y="0"/>
                </a:moveTo>
                <a:lnTo>
                  <a:pt x="0" y="37846"/>
                </a:lnTo>
                <a:lnTo>
                  <a:pt x="76073" y="76200"/>
                </a:lnTo>
                <a:lnTo>
                  <a:pt x="76178" y="44501"/>
                </a:lnTo>
                <a:lnTo>
                  <a:pt x="63500" y="44450"/>
                </a:lnTo>
                <a:lnTo>
                  <a:pt x="63500" y="31750"/>
                </a:lnTo>
                <a:lnTo>
                  <a:pt x="76221" y="31750"/>
                </a:lnTo>
                <a:lnTo>
                  <a:pt x="76326" y="0"/>
                </a:lnTo>
                <a:close/>
              </a:path>
              <a:path w="2275204" h="76200">
                <a:moveTo>
                  <a:pt x="76220" y="31801"/>
                </a:moveTo>
                <a:lnTo>
                  <a:pt x="76178" y="44501"/>
                </a:lnTo>
                <a:lnTo>
                  <a:pt x="2274824" y="53467"/>
                </a:lnTo>
                <a:lnTo>
                  <a:pt x="2274824" y="40767"/>
                </a:lnTo>
                <a:lnTo>
                  <a:pt x="76220" y="31801"/>
                </a:lnTo>
                <a:close/>
              </a:path>
              <a:path w="2275204" h="76200">
                <a:moveTo>
                  <a:pt x="63500" y="31750"/>
                </a:moveTo>
                <a:lnTo>
                  <a:pt x="63500" y="44450"/>
                </a:lnTo>
                <a:lnTo>
                  <a:pt x="76178" y="44501"/>
                </a:lnTo>
                <a:lnTo>
                  <a:pt x="76220" y="31801"/>
                </a:lnTo>
                <a:lnTo>
                  <a:pt x="63500" y="31750"/>
                </a:lnTo>
                <a:close/>
              </a:path>
              <a:path w="2275204" h="76200">
                <a:moveTo>
                  <a:pt x="76221" y="31750"/>
                </a:moveTo>
                <a:lnTo>
                  <a:pt x="63500" y="31750"/>
                </a:lnTo>
                <a:lnTo>
                  <a:pt x="76220" y="31801"/>
                </a:lnTo>
                <a:close/>
              </a:path>
            </a:pathLst>
          </a:custGeom>
          <a:solidFill>
            <a:srgbClr val="497DBA"/>
          </a:solidFill>
        </p:spPr>
        <p:txBody>
          <a:bodyPr wrap="square" lIns="0" tIns="0" rIns="0" bIns="0" rtlCol="0"/>
          <a:lstStyle/>
          <a:p>
            <a:endParaRPr dirty="0"/>
          </a:p>
        </p:txBody>
      </p:sp>
      <p:sp>
        <p:nvSpPr>
          <p:cNvPr id="13" name="Fußzeilenplatzhalter 12">
            <a:extLst>
              <a:ext uri="{FF2B5EF4-FFF2-40B4-BE49-F238E27FC236}">
                <a16:creationId xmlns:a16="http://schemas.microsoft.com/office/drawing/2014/main" id="{0F27EDF5-1F10-4544-B18C-96BC175394C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88386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27B2D8AE-63D3-42BF-AA3B-BD85359B828C}"/>
              </a:ext>
            </a:extLst>
          </p:cNvPr>
          <p:cNvSpPr/>
          <p:nvPr/>
        </p:nvSpPr>
        <p:spPr>
          <a:xfrm>
            <a:off x="467833" y="1539812"/>
            <a:ext cx="11196083" cy="1147317"/>
          </a:xfrm>
          <a:prstGeom prst="rect">
            <a:avLst/>
          </a:prstGeom>
          <a:noFill/>
          <a:ln w="38100">
            <a:solidFill>
              <a:srgbClr val="2B4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spc="-45" dirty="0"/>
              <a:t> </a:t>
            </a:r>
            <a:r>
              <a:rPr spc="-15" dirty="0"/>
              <a:t>Dokumenttyp</a:t>
            </a:r>
          </a:p>
        </p:txBody>
      </p:sp>
      <p:sp>
        <p:nvSpPr>
          <p:cNvPr id="3" name="object 3"/>
          <p:cNvSpPr txBox="1"/>
          <p:nvPr/>
        </p:nvSpPr>
        <p:spPr>
          <a:xfrm>
            <a:off x="838200" y="1690688"/>
            <a:ext cx="2258060" cy="169163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a:t>
            </a:r>
            <a:r>
              <a:rPr sz="3200" spc="-70" dirty="0">
                <a:latin typeface="Calibri"/>
                <a:cs typeface="Calibri"/>
              </a:rPr>
              <a:t> </a:t>
            </a:r>
            <a:r>
              <a:rPr sz="3200" dirty="0">
                <a:latin typeface="Calibri"/>
                <a:cs typeface="Calibri"/>
              </a:rPr>
              <a:t>5</a:t>
            </a:r>
          </a:p>
          <a:p>
            <a:pPr>
              <a:lnSpc>
                <a:spcPct val="100000"/>
              </a:lnSpc>
              <a:spcBef>
                <a:spcPts val="30"/>
              </a:spcBef>
            </a:pPr>
            <a:endParaRPr sz="4650" dirty="0">
              <a:latin typeface="Times New Roman"/>
              <a:cs typeface="Times New Roman"/>
            </a:endParaRPr>
          </a:p>
          <a:p>
            <a:pPr marL="12700">
              <a:lnSpc>
                <a:spcPct val="100000"/>
              </a:lnSpc>
              <a:tabLst>
                <a:tab pos="354965" algn="l"/>
              </a:tabLst>
            </a:pPr>
            <a:r>
              <a:rPr sz="3200" dirty="0">
                <a:latin typeface="Arial"/>
                <a:cs typeface="Arial"/>
              </a:rPr>
              <a:t>•	</a:t>
            </a:r>
            <a:r>
              <a:rPr sz="3200" spc="-5" dirty="0">
                <a:solidFill>
                  <a:schemeClr val="bg1">
                    <a:lumMod val="65000"/>
                  </a:schemeClr>
                </a:solidFill>
                <a:latin typeface="Calibri"/>
                <a:cs typeface="Calibri"/>
              </a:rPr>
              <a:t>HTML</a:t>
            </a:r>
            <a:r>
              <a:rPr sz="3200" spc="-65" dirty="0">
                <a:solidFill>
                  <a:schemeClr val="bg1">
                    <a:lumMod val="65000"/>
                  </a:schemeClr>
                </a:solidFill>
                <a:latin typeface="Calibri"/>
                <a:cs typeface="Calibri"/>
              </a:rPr>
              <a:t> </a:t>
            </a:r>
            <a:r>
              <a:rPr sz="3200" dirty="0">
                <a:solidFill>
                  <a:schemeClr val="bg1">
                    <a:lumMod val="65000"/>
                  </a:schemeClr>
                </a:solidFill>
                <a:latin typeface="Calibri"/>
                <a:cs typeface="Calibri"/>
              </a:rPr>
              <a:t>4.0.1</a:t>
            </a:r>
          </a:p>
        </p:txBody>
      </p:sp>
      <p:sp>
        <p:nvSpPr>
          <p:cNvPr id="4" name="object 4"/>
          <p:cNvSpPr/>
          <p:nvPr/>
        </p:nvSpPr>
        <p:spPr>
          <a:xfrm>
            <a:off x="1369060" y="2242122"/>
            <a:ext cx="1981200" cy="371855"/>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1426971" y="3575622"/>
            <a:ext cx="6761988" cy="600455"/>
          </a:xfrm>
          <a:prstGeom prst="rect">
            <a:avLst/>
          </a:prstGeom>
          <a:blipFill dpi="0" rotWithShape="1">
            <a:blip r:embed="rId3" cstate="print">
              <a:alphaModFix amt="60000"/>
            </a:blip>
            <a:srcRect/>
            <a:stretch>
              <a:fillRect/>
            </a:stretch>
          </a:blipFill>
        </p:spPr>
        <p:txBody>
          <a:bodyPr wrap="square" lIns="0" tIns="0" rIns="0" bIns="0" rtlCol="0"/>
          <a:lstStyle/>
          <a:p>
            <a:endParaRPr dirty="0"/>
          </a:p>
        </p:txBody>
      </p:sp>
      <p:sp>
        <p:nvSpPr>
          <p:cNvPr id="6" name="object 6"/>
          <p:cNvSpPr/>
          <p:nvPr/>
        </p:nvSpPr>
        <p:spPr>
          <a:xfrm>
            <a:off x="1426971" y="4326953"/>
            <a:ext cx="5829299" cy="553212"/>
          </a:xfrm>
          <a:prstGeom prst="rect">
            <a:avLst/>
          </a:prstGeom>
          <a:blipFill dpi="0" rotWithShape="1">
            <a:blip r:embed="rId4" cstate="print">
              <a:alphaModFix amt="60000"/>
            </a:blip>
            <a:srcRect/>
            <a:stretch>
              <a:fillRect/>
            </a:stretch>
          </a:blipFill>
        </p:spPr>
        <p:txBody>
          <a:bodyPr wrap="square" lIns="0" tIns="0" rIns="0" bIns="0" rtlCol="0"/>
          <a:lstStyle/>
          <a:p>
            <a:endParaRPr dirty="0"/>
          </a:p>
        </p:txBody>
      </p:sp>
      <p:sp>
        <p:nvSpPr>
          <p:cNvPr id="7" name="object 7"/>
          <p:cNvSpPr/>
          <p:nvPr/>
        </p:nvSpPr>
        <p:spPr>
          <a:xfrm>
            <a:off x="1426971" y="5064570"/>
            <a:ext cx="6876288" cy="638556"/>
          </a:xfrm>
          <a:prstGeom prst="rect">
            <a:avLst/>
          </a:prstGeom>
          <a:blipFill dpi="0" rotWithShape="1">
            <a:blip r:embed="rId5" cstate="print">
              <a:alphaModFix amt="60000"/>
            </a:blip>
            <a:srcRect/>
            <a:stretch>
              <a:fillRect/>
            </a:stretch>
          </a:blipFill>
        </p:spPr>
        <p:txBody>
          <a:bodyPr wrap="square" lIns="0" tIns="0" rIns="0" bIns="0" rtlCol="0"/>
          <a:lstStyle/>
          <a:p>
            <a:endParaRPr dirty="0"/>
          </a:p>
        </p:txBody>
      </p:sp>
      <p:sp>
        <p:nvSpPr>
          <p:cNvPr id="8" name="Multiplikationszeichen 7">
            <a:extLst>
              <a:ext uri="{FF2B5EF4-FFF2-40B4-BE49-F238E27FC236}">
                <a16:creationId xmlns:a16="http://schemas.microsoft.com/office/drawing/2014/main" id="{79B7FB6D-23B5-4AFE-AD6E-FA55F22A6AA5}"/>
              </a:ext>
            </a:extLst>
          </p:cNvPr>
          <p:cNvSpPr/>
          <p:nvPr/>
        </p:nvSpPr>
        <p:spPr>
          <a:xfrm>
            <a:off x="187959" y="2163921"/>
            <a:ext cx="8001000" cy="5279453"/>
          </a:xfrm>
          <a:prstGeom prst="mathMultiply">
            <a:avLst>
              <a:gd name="adj1" fmla="val 6287"/>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FD468158-D7AA-4496-A36F-F81AA0CECE01}"/>
              </a:ext>
            </a:extLst>
          </p:cNvPr>
          <p:cNvSpPr/>
          <p:nvPr/>
        </p:nvSpPr>
        <p:spPr>
          <a:xfrm>
            <a:off x="3881120" y="1542415"/>
            <a:ext cx="6421630" cy="107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rgbClr val="2B497A"/>
                </a:solidFill>
              </a:rPr>
              <a:t>Dank HTML5 reicht es, als Dokumenttyp „html“ anzugeben.</a:t>
            </a:r>
          </a:p>
        </p:txBody>
      </p:sp>
      <p:sp>
        <p:nvSpPr>
          <p:cNvPr id="11" name="Fußzeilenplatzhalter 10">
            <a:extLst>
              <a:ext uri="{FF2B5EF4-FFF2-40B4-BE49-F238E27FC236}">
                <a16:creationId xmlns:a16="http://schemas.microsoft.com/office/drawing/2014/main" id="{7ED1DBE1-F43E-4763-A57A-0C9DD2CF3E82}"/>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3384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tabLst>
                <a:tab pos="355600" algn="l"/>
                <a:tab pos="356235" algn="l"/>
              </a:tabLst>
            </a:pPr>
            <a:r>
              <a:rPr spc="-15" dirty="0"/>
              <a:t>Kompakter</a:t>
            </a:r>
            <a:r>
              <a:rPr spc="-65" dirty="0"/>
              <a:t> </a:t>
            </a:r>
            <a:r>
              <a:rPr spc="-5" dirty="0"/>
              <a:t>DOCTYPE</a:t>
            </a:r>
            <a:endParaRPr dirty="0"/>
          </a:p>
        </p:txBody>
      </p:sp>
      <p:sp>
        <p:nvSpPr>
          <p:cNvPr id="8" name="Inhaltsplatzhalter 7"/>
          <p:cNvSpPr>
            <a:spLocks noGrp="1"/>
          </p:cNvSpPr>
          <p:nvPr>
            <p:ph idx="1"/>
          </p:nvPr>
        </p:nvSpPr>
        <p:spPr/>
        <p:txBody>
          <a:bodyPr/>
          <a:lstStyle/>
          <a:p>
            <a:pPr marL="12700"/>
            <a:r>
              <a:rPr lang="de-DE" sz="3200" spc="-5" dirty="0">
                <a:cs typeface="Times New Roman"/>
              </a:rPr>
              <a:t>   </a:t>
            </a:r>
            <a:r>
              <a:rPr lang="de-DE" sz="3200" spc="-10" dirty="0">
                <a:cs typeface="Calibri"/>
              </a:rPr>
              <a:t>HTML</a:t>
            </a:r>
            <a:r>
              <a:rPr lang="de-DE" sz="3200" spc="-85" dirty="0">
                <a:cs typeface="Calibri"/>
              </a:rPr>
              <a:t> </a:t>
            </a:r>
            <a:r>
              <a:rPr lang="de-DE" sz="3200" spc="-5" dirty="0">
                <a:cs typeface="Calibri"/>
              </a:rPr>
              <a:t>4.01:</a:t>
            </a:r>
            <a:endParaRPr lang="de-DE" dirty="0">
              <a:solidFill>
                <a:srgbClr val="000000"/>
              </a:solidFill>
              <a:latin typeface="Consolas" panose="020B0609020204030204" pitchFamily="49" charset="0"/>
            </a:endParaRPr>
          </a:p>
          <a:p>
            <a:pPr marL="0" indent="0">
              <a:buNone/>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!DOCTYPE</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HTML</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PUBLIC</a:t>
            </a: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"-//W3C//DTD HTML 4.01 </a:t>
            </a:r>
            <a:r>
              <a:rPr lang="de-DE" sz="2400" dirty="0" err="1">
                <a:solidFill>
                  <a:srgbClr val="0000FF"/>
                </a:solidFill>
                <a:latin typeface="Consolas" panose="020B0609020204030204" pitchFamily="49" charset="0"/>
              </a:rPr>
              <a:t>Transitional</a:t>
            </a:r>
            <a:r>
              <a:rPr lang="de-DE" sz="2400" dirty="0">
                <a:solidFill>
                  <a:srgbClr val="0000FF"/>
                </a:solidFill>
                <a:latin typeface="Consolas" panose="020B0609020204030204" pitchFamily="49" charset="0"/>
              </a:rPr>
              <a:t>//EN"</a:t>
            </a: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"http://www.w3.org/TR/html4/loose.dtd"&gt;</a:t>
            </a:r>
            <a:endParaRPr lang="de-DE" sz="2400" dirty="0">
              <a:latin typeface="Consolas" panose="020B0609020204030204" pitchFamily="49" charset="0"/>
            </a:endParaRPr>
          </a:p>
          <a:p>
            <a:endParaRPr lang="de-DE" dirty="0"/>
          </a:p>
          <a:p>
            <a:pPr marL="469900" indent="-457200">
              <a:tabLst>
                <a:tab pos="299720" algn="l"/>
              </a:tabLst>
            </a:pPr>
            <a:r>
              <a:rPr lang="de-DE" sz="3200" spc="-10" dirty="0">
                <a:cs typeface="Calibri"/>
              </a:rPr>
              <a:t>HTML</a:t>
            </a:r>
            <a:r>
              <a:rPr lang="de-DE" sz="3200" spc="-70" dirty="0">
                <a:cs typeface="Calibri"/>
              </a:rPr>
              <a:t> </a:t>
            </a:r>
            <a:r>
              <a:rPr lang="de-DE" sz="3200" spc="-5" dirty="0">
                <a:cs typeface="Calibri"/>
              </a:rPr>
              <a:t>5:</a:t>
            </a:r>
            <a:endParaRPr lang="de-DE" sz="3200" dirty="0">
              <a:cs typeface="Calibri"/>
            </a:endParaRPr>
          </a:p>
          <a:p>
            <a:pPr marL="0" indent="0">
              <a:buNone/>
            </a:pPr>
            <a:r>
              <a:rPr lang="de-DE" sz="2400" dirty="0">
                <a:solidFill>
                  <a:srgbClr val="0000FF"/>
                </a:solidFill>
                <a:highlight>
                  <a:srgbClr val="FFFFFF"/>
                </a:highlight>
                <a:latin typeface="Consolas" panose="020B0609020204030204" pitchFamily="49" charset="0"/>
              </a:rPr>
              <a:t>&lt;</a:t>
            </a:r>
            <a:r>
              <a:rPr lang="de-DE" sz="2400" dirty="0">
                <a:solidFill>
                  <a:srgbClr val="800000"/>
                </a:solidFill>
                <a:highlight>
                  <a:srgbClr val="FFFFFF"/>
                </a:highlight>
                <a:latin typeface="Consolas" panose="020B0609020204030204" pitchFamily="49" charset="0"/>
              </a:rPr>
              <a:t>!DOCTYPE</a:t>
            </a:r>
            <a:r>
              <a:rPr lang="de-DE" sz="2400" dirty="0">
                <a:solidFill>
                  <a:srgbClr val="000000"/>
                </a:solidFill>
                <a:highlight>
                  <a:srgbClr val="FFFFFF"/>
                </a:highlight>
                <a:latin typeface="Consolas" panose="020B0609020204030204" pitchFamily="49" charset="0"/>
              </a:rPr>
              <a:t> </a:t>
            </a:r>
            <a:r>
              <a:rPr lang="de-DE" sz="2400" dirty="0">
                <a:solidFill>
                  <a:srgbClr val="FF0000"/>
                </a:solidFill>
                <a:highlight>
                  <a:srgbClr val="FFFFFF"/>
                </a:highlight>
                <a:latin typeface="Consolas" panose="020B0609020204030204" pitchFamily="49" charset="0"/>
              </a:rPr>
              <a:t>html</a:t>
            </a:r>
            <a:r>
              <a:rPr lang="de-DE" sz="2400" dirty="0">
                <a:solidFill>
                  <a:srgbClr val="0000FF"/>
                </a:solidFill>
                <a:highlight>
                  <a:srgbClr val="FFFFFF"/>
                </a:highlight>
                <a:latin typeface="Consolas" panose="020B0609020204030204" pitchFamily="49" charset="0"/>
              </a:rPr>
              <a:t>&gt;</a:t>
            </a:r>
            <a:endParaRPr lang="de-DE" sz="2400" dirty="0">
              <a:solidFill>
                <a:srgbClr val="000000"/>
              </a:solidFill>
              <a:highlight>
                <a:srgbClr val="FFFFFF"/>
              </a:highlight>
              <a:latin typeface="Consolas" panose="020B0609020204030204" pitchFamily="49" charset="0"/>
            </a:endParaRPr>
          </a:p>
          <a:p>
            <a:pPr marL="457200" lvl="1" indent="0">
              <a:spcBef>
                <a:spcPts val="405"/>
              </a:spcBef>
              <a:buNone/>
            </a:pPr>
            <a:endParaRPr lang="de-DE" dirty="0">
              <a:latin typeface="Courier New"/>
              <a:cs typeface="Courier New"/>
            </a:endParaRPr>
          </a:p>
          <a:p>
            <a:endParaRPr lang="de-DE" dirty="0"/>
          </a:p>
        </p:txBody>
      </p:sp>
      <p:sp>
        <p:nvSpPr>
          <p:cNvPr id="6" name="object 6"/>
          <p:cNvSpPr txBox="1"/>
          <p:nvPr/>
        </p:nvSpPr>
        <p:spPr>
          <a:xfrm>
            <a:off x="9951212" y="6465214"/>
            <a:ext cx="180975"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10</a:t>
            </a:r>
            <a:endParaRPr sz="1200" dirty="0">
              <a:latin typeface="Calibri"/>
              <a:cs typeface="Calibri"/>
            </a:endParaRPr>
          </a:p>
        </p:txBody>
      </p:sp>
      <p:sp>
        <p:nvSpPr>
          <p:cNvPr id="3" name="Fußzeilenplatzhalter 2">
            <a:extLst>
              <a:ext uri="{FF2B5EF4-FFF2-40B4-BE49-F238E27FC236}">
                <a16:creationId xmlns:a16="http://schemas.microsoft.com/office/drawing/2014/main" id="{78D74A39-F2A4-49B4-B2AF-F0009B0EED7C}"/>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62670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AF42D0-8BB0-4BF1-865E-D92417247F51}"/>
              </a:ext>
            </a:extLst>
          </p:cNvPr>
          <p:cNvSpPr>
            <a:spLocks noGrp="1"/>
          </p:cNvSpPr>
          <p:nvPr>
            <p:ph type="title"/>
          </p:nvPr>
        </p:nvSpPr>
        <p:spPr/>
        <p:txBody>
          <a:bodyPr/>
          <a:lstStyle/>
          <a:p>
            <a:r>
              <a:rPr lang="de-DE" dirty="0"/>
              <a:t>HTML GETTING STARTED</a:t>
            </a:r>
          </a:p>
        </p:txBody>
      </p:sp>
      <p:sp>
        <p:nvSpPr>
          <p:cNvPr id="4" name="Textplatzhalter 3">
            <a:extLst>
              <a:ext uri="{FF2B5EF4-FFF2-40B4-BE49-F238E27FC236}">
                <a16:creationId xmlns:a16="http://schemas.microsoft.com/office/drawing/2014/main" id="{9C90C394-DB95-45F0-A802-4B5EF60EAE12}"/>
              </a:ext>
            </a:extLst>
          </p:cNvPr>
          <p:cNvSpPr>
            <a:spLocks noGrp="1"/>
          </p:cNvSpPr>
          <p:nvPr>
            <p:ph type="body" idx="1"/>
          </p:nvPr>
        </p:nvSpPr>
        <p:spPr/>
        <p:txBody>
          <a:bodyPr/>
          <a:lstStyle/>
          <a:p>
            <a:endParaRPr lang="de-DE"/>
          </a:p>
        </p:txBody>
      </p:sp>
      <p:sp>
        <p:nvSpPr>
          <p:cNvPr id="3" name="Fußzeilenplatzhalter 2">
            <a:extLst>
              <a:ext uri="{FF2B5EF4-FFF2-40B4-BE49-F238E27FC236}">
                <a16:creationId xmlns:a16="http://schemas.microsoft.com/office/drawing/2014/main" id="{308DDE00-B6FB-4A18-8EC7-CFBDB76531A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02253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199" y="766167"/>
            <a:ext cx="10691813" cy="615553"/>
          </a:xfrm>
          <a:prstGeom prst="rect">
            <a:avLst/>
          </a:prstGeom>
        </p:spPr>
        <p:txBody>
          <a:bodyPr vert="horz" wrap="square" lIns="0" tIns="0" rIns="0" bIns="0" rtlCol="0" anchor="ctr">
            <a:spAutoFit/>
          </a:bodyPr>
          <a:lstStyle/>
          <a:p>
            <a:pPr marL="12700">
              <a:lnSpc>
                <a:spcPct val="100000"/>
              </a:lnSpc>
            </a:pPr>
            <a:r>
              <a:rPr sz="4000" spc="-15" dirty="0"/>
              <a:t>Standard-Typen </a:t>
            </a:r>
            <a:r>
              <a:rPr sz="4000" spc="-10" dirty="0"/>
              <a:t>für </a:t>
            </a:r>
            <a:r>
              <a:rPr sz="4000" spc="-5" dirty="0">
                <a:latin typeface="Consolas" panose="020B0609020204030204" pitchFamily="49" charset="0"/>
                <a:cs typeface="Courier New"/>
              </a:rPr>
              <a:t>&lt;script&gt;</a:t>
            </a:r>
            <a:r>
              <a:rPr sz="4000" spc="-900" dirty="0">
                <a:latin typeface="Consolas" panose="020B0609020204030204" pitchFamily="49" charset="0"/>
                <a:cs typeface="Courier New"/>
              </a:rPr>
              <a:t> </a:t>
            </a:r>
            <a:r>
              <a:rPr sz="4000" spc="-10" dirty="0"/>
              <a:t>und </a:t>
            </a:r>
            <a:r>
              <a:rPr sz="4000" spc="-5" dirty="0">
                <a:latin typeface="Consolas" panose="020B0609020204030204" pitchFamily="49" charset="0"/>
                <a:cs typeface="Courier New"/>
              </a:rPr>
              <a:t>&lt;style&gt;</a:t>
            </a:r>
            <a:endParaRPr sz="4000" dirty="0">
              <a:latin typeface="Consolas" panose="020B0609020204030204" pitchFamily="49" charset="0"/>
              <a:cs typeface="Courier New"/>
            </a:endParaRPr>
          </a:p>
        </p:txBody>
      </p:sp>
      <p:sp>
        <p:nvSpPr>
          <p:cNvPr id="5" name="Inhaltsplatzhalter 4"/>
          <p:cNvSpPr>
            <a:spLocks noGrp="1"/>
          </p:cNvSpPr>
          <p:nvPr>
            <p:ph idx="1"/>
          </p:nvPr>
        </p:nvSpPr>
        <p:spPr>
          <a:xfrm>
            <a:off x="838200" y="1825625"/>
            <a:ext cx="4887379" cy="4351338"/>
          </a:xfrm>
        </p:spPr>
        <p:txBody>
          <a:bodyPr>
            <a:normAutofit lnSpcReduction="10000"/>
          </a:bodyPr>
          <a:lstStyle/>
          <a:p>
            <a:pPr marL="12700" indent="0">
              <a:buNone/>
              <a:tabLst>
                <a:tab pos="355600" algn="l"/>
                <a:tab pos="356235" algn="l"/>
                <a:tab pos="1367155" algn="l"/>
              </a:tabLst>
            </a:pPr>
            <a:r>
              <a:rPr lang="de-DE" spc="-10" dirty="0">
                <a:cs typeface="Calibri"/>
              </a:rPr>
              <a:t>HTML4.01: &lt;style: </a:t>
            </a:r>
            <a:r>
              <a:rPr lang="de-DE" spc="-15" dirty="0">
                <a:cs typeface="Calibri"/>
              </a:rPr>
              <a:t>text/</a:t>
            </a:r>
            <a:r>
              <a:rPr lang="de-DE" spc="-15" dirty="0" err="1">
                <a:cs typeface="Calibri"/>
              </a:rPr>
              <a:t>css</a:t>
            </a:r>
            <a:r>
              <a:rPr lang="de-DE" spc="-15" dirty="0">
                <a:cs typeface="Calibri"/>
              </a:rPr>
              <a:t> </a:t>
            </a:r>
            <a:r>
              <a:rPr lang="de-DE" sz="2400" spc="-10" dirty="0">
                <a:cs typeface="Calibri"/>
              </a:rPr>
              <a:t>&gt;</a:t>
            </a:r>
          </a:p>
          <a:p>
            <a:pPr marL="12700" indent="0">
              <a:buNone/>
              <a:tabLst>
                <a:tab pos="355600" algn="l"/>
                <a:tab pos="356235" algn="l"/>
                <a:tab pos="1367155" algn="l"/>
              </a:tabLst>
            </a:pPr>
            <a:r>
              <a:rPr lang="de-DE" sz="2400" spc="-15" dirty="0">
                <a:latin typeface="Calibri" panose="020F0502020204030204" pitchFamily="34" charset="0"/>
                <a:cs typeface="Calibri" panose="020F0502020204030204" pitchFamily="34" charset="0"/>
              </a:rPr>
              <a:t>HTML5: &lt;style&gt;</a:t>
            </a:r>
            <a:br>
              <a:rPr lang="de-DE" sz="2400" spc="-15" dirty="0">
                <a:latin typeface="Calibri" panose="020F0502020204030204" pitchFamily="34" charset="0"/>
                <a:cs typeface="Calibri" panose="020F0502020204030204" pitchFamily="34" charset="0"/>
              </a:rPr>
            </a:br>
            <a:r>
              <a:rPr lang="de-DE" sz="2400" spc="-15" dirty="0">
                <a:cs typeface="Calibri"/>
              </a:rPr>
              <a:t>Beispiel:</a:t>
            </a:r>
            <a:endParaRPr lang="de-DE" sz="2400" dirty="0">
              <a:cs typeface="Calibri"/>
            </a:endParaRPr>
          </a:p>
          <a:p>
            <a:pPr marL="0" indent="0">
              <a:spcBef>
                <a:spcPts val="300"/>
              </a:spcBef>
              <a:buNone/>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style</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pPr marL="0" indent="0">
              <a:spcBef>
                <a:spcPts val="300"/>
              </a:spcBef>
              <a:buNone/>
            </a:pPr>
            <a:r>
              <a:rPr lang="de-DE" dirty="0">
                <a:solidFill>
                  <a:srgbClr val="000000"/>
                </a:solidFill>
                <a:latin typeface="Consolas" panose="020B0609020204030204" pitchFamily="49" charset="0"/>
              </a:rPr>
              <a:t>	</a:t>
            </a:r>
            <a:r>
              <a:rPr lang="de-DE" dirty="0">
                <a:solidFill>
                  <a:srgbClr val="800000"/>
                </a:solidFill>
                <a:latin typeface="Consolas" panose="020B0609020204030204" pitchFamily="49" charset="0"/>
              </a:rPr>
              <a:t>#</a:t>
            </a:r>
            <a:r>
              <a:rPr lang="de-DE" dirty="0" err="1">
                <a:solidFill>
                  <a:srgbClr val="800000"/>
                </a:solidFill>
                <a:latin typeface="Consolas" panose="020B0609020204030204" pitchFamily="49" charset="0"/>
              </a:rPr>
              <a:t>myId</a:t>
            </a:r>
            <a:r>
              <a:rPr lang="de-DE" dirty="0">
                <a:solidFill>
                  <a:srgbClr val="000000"/>
                </a:solidFill>
                <a:latin typeface="Consolas" panose="020B0609020204030204" pitchFamily="49" charset="0"/>
              </a:rPr>
              <a:t> {</a:t>
            </a:r>
          </a:p>
          <a:p>
            <a:pPr marL="0" indent="0">
              <a:spcBef>
                <a:spcPts val="300"/>
              </a:spcBef>
              <a:buNone/>
            </a:pP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color</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#f00</a:t>
            </a:r>
            <a:r>
              <a:rPr lang="de-DE" dirty="0">
                <a:solidFill>
                  <a:srgbClr val="000000"/>
                </a:solidFill>
                <a:latin typeface="Consolas" panose="020B0609020204030204" pitchFamily="49" charset="0"/>
              </a:rPr>
              <a:t>;}</a:t>
            </a:r>
          </a:p>
          <a:p>
            <a:pPr marL="0" indent="0">
              <a:spcBef>
                <a:spcPts val="300"/>
              </a:spcBef>
              <a:buNone/>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style</a:t>
            </a:r>
            <a:r>
              <a:rPr lang="de-DE" dirty="0">
                <a:solidFill>
                  <a:srgbClr val="0000FF"/>
                </a:solidFill>
                <a:latin typeface="Consolas" panose="020B0609020204030204" pitchFamily="49" charset="0"/>
              </a:rPr>
              <a:t>&gt;</a:t>
            </a:r>
          </a:p>
        </p:txBody>
      </p:sp>
      <p:sp>
        <p:nvSpPr>
          <p:cNvPr id="3" name="Rechteck 2"/>
          <p:cNvSpPr/>
          <p:nvPr/>
        </p:nvSpPr>
        <p:spPr>
          <a:xfrm>
            <a:off x="5725579" y="1980982"/>
            <a:ext cx="6096000" cy="4408899"/>
          </a:xfrm>
          <a:prstGeom prst="rect">
            <a:avLst/>
          </a:prstGeom>
        </p:spPr>
        <p:txBody>
          <a:bodyPr>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355600" algn="l"/>
                <a:tab pos="356235" algn="l"/>
                <a:tab pos="1461770" algn="l"/>
              </a:tabLst>
              <a:defRPr/>
            </a:pPr>
            <a:r>
              <a:rPr kumimoji="0" lang="de-DE" sz="2800" b="0" i="0" u="none" strike="noStrike" kern="1200" cap="none" spc="-10" normalizeH="0" baseline="0" noProof="0" dirty="0">
                <a:ln>
                  <a:noFill/>
                </a:ln>
                <a:solidFill>
                  <a:prstClr val="black"/>
                </a:solidFill>
                <a:effectLst/>
                <a:uLnTx/>
                <a:uFillTx/>
                <a:latin typeface="Calibri" panose="020F0502020204030204"/>
                <a:ea typeface="+mn-ea"/>
                <a:cs typeface="Calibri"/>
              </a:rPr>
              <a:t>HTML4.01: &lt;script: </a:t>
            </a:r>
            <a:r>
              <a:rPr kumimoji="0" lang="de-DE" sz="2800" b="0" i="0" u="none" strike="noStrike" kern="1200" cap="none" spc="-15" normalizeH="0" baseline="0" noProof="0" dirty="0">
                <a:ln>
                  <a:noFill/>
                </a:ln>
                <a:solidFill>
                  <a:prstClr val="black"/>
                </a:solidFill>
                <a:effectLst/>
                <a:uLnTx/>
                <a:uFillTx/>
                <a:latin typeface="Calibri" panose="020F0502020204030204"/>
                <a:ea typeface="+mn-ea"/>
                <a:cs typeface="Calibri"/>
              </a:rPr>
              <a:t>text/javascript </a:t>
            </a:r>
            <a:r>
              <a:rPr kumimoji="0" lang="de-DE" sz="2400" b="0" i="0" u="none" strike="noStrike" kern="1200" cap="none" spc="-10" normalizeH="0" baseline="0" noProof="0" dirty="0">
                <a:ln>
                  <a:noFill/>
                </a:ln>
                <a:solidFill>
                  <a:prstClr val="black"/>
                </a:solidFill>
                <a:effectLst/>
                <a:uLnTx/>
                <a:uFillTx/>
                <a:latin typeface="Calibri" panose="020F0502020204030204"/>
                <a:ea typeface="+mn-ea"/>
                <a:cs typeface="Calibri"/>
              </a:rPr>
              <a:t>&gt;</a:t>
            </a:r>
            <a:br>
              <a:rPr kumimoji="0" lang="de-DE" sz="2400" b="0" i="0" u="none" strike="noStrike" kern="1200" cap="none" spc="-15" normalizeH="0" baseline="0" noProof="0" dirty="0">
                <a:ln>
                  <a:noFill/>
                </a:ln>
                <a:solidFill>
                  <a:prstClr val="black"/>
                </a:solidFill>
                <a:effectLst/>
                <a:uLnTx/>
                <a:uFillTx/>
                <a:latin typeface="Calibri" panose="020F0502020204030204"/>
                <a:ea typeface="+mn-ea"/>
                <a:cs typeface="Calibri"/>
              </a:rPr>
            </a:br>
            <a:r>
              <a:rPr kumimoji="0" lang="de-DE" sz="2400" b="0" i="0" u="none" strike="noStrike" kern="1200" cap="none" spc="-15"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HTML5: &lt;</a:t>
            </a:r>
            <a:r>
              <a:rPr kumimoji="0" lang="de-DE" sz="2400" b="0" i="0" u="none" strike="noStrike" kern="1200" cap="none" spc="-15"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script</a:t>
            </a:r>
            <a:r>
              <a:rPr kumimoji="0" lang="de-DE" sz="2400" b="0" i="0" u="none" strike="noStrike" kern="1200" cap="none" spc="-15"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&gt;</a:t>
            </a:r>
          </a:p>
          <a:p>
            <a:pPr marL="12700" marR="0" lvl="0" indent="0" algn="l" defTabSz="914400" rtl="0" eaLnBrk="1" fontAlgn="auto" latinLnBrk="0" hangingPunct="1">
              <a:lnSpc>
                <a:spcPct val="100000"/>
              </a:lnSpc>
              <a:spcBef>
                <a:spcPts val="0"/>
              </a:spcBef>
              <a:spcAft>
                <a:spcPts val="0"/>
              </a:spcAft>
              <a:buClrTx/>
              <a:buSzTx/>
              <a:buFontTx/>
              <a:buNone/>
              <a:tabLst>
                <a:tab pos="355600" algn="l"/>
                <a:tab pos="356235" algn="l"/>
                <a:tab pos="1461770" algn="l"/>
              </a:tabLst>
              <a:defRPr/>
            </a:pPr>
            <a:endParaRPr kumimoji="0" lang="de-DE" sz="2400" b="0" i="0" u="none" strike="noStrike" kern="1200" cap="none" spc="-15"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12700" marR="0" lvl="0" indent="0" algn="l" defTabSz="914400" rtl="0" eaLnBrk="1" fontAlgn="auto" latinLnBrk="0" hangingPunct="1">
              <a:lnSpc>
                <a:spcPct val="100000"/>
              </a:lnSpc>
              <a:spcBef>
                <a:spcPts val="0"/>
              </a:spcBef>
              <a:spcAft>
                <a:spcPts val="0"/>
              </a:spcAft>
              <a:buClrTx/>
              <a:buSzTx/>
              <a:buFontTx/>
              <a:buNone/>
              <a:tabLst>
                <a:tab pos="355600" algn="l"/>
                <a:tab pos="356235" algn="l"/>
                <a:tab pos="1461770" algn="l"/>
              </a:tabLst>
              <a:defRPr/>
            </a:pPr>
            <a:r>
              <a:rPr kumimoji="0" lang="de-DE" sz="2400" b="0" i="0" u="none" strike="noStrike" kern="1200" cap="none" spc="-15"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Beispiel:</a:t>
            </a:r>
            <a:endParaRPr kumimoji="0" lang="de-DE"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&lt;</a:t>
            </a:r>
            <a:r>
              <a:rPr kumimoji="0" lang="de-DE" sz="24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script</a:t>
            </a:r>
            <a:r>
              <a:rPr kumimoji="0" lang="de-DE"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300"/>
              </a:spcBef>
              <a:spcAft>
                <a:spcPts val="0"/>
              </a:spcAft>
              <a:buClrTx/>
              <a:buSzTx/>
              <a:buFontTx/>
              <a:buNone/>
              <a:tabLst/>
              <a:defRPr/>
            </a:pPr>
            <a:r>
              <a:rPr kumimoji="0" lang="de-DE"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window.onload = </a:t>
            </a:r>
            <a:r>
              <a:rPr kumimoji="0" lang="de-DE"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function</a:t>
            </a:r>
            <a:r>
              <a:rPr kumimoji="0" lang="de-DE"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300"/>
              </a:spcBef>
              <a:spcAft>
                <a:spcPts val="0"/>
              </a:spcAft>
              <a:buClrTx/>
              <a:buSzTx/>
              <a:buFontTx/>
              <a:buNone/>
              <a:tabLst/>
              <a:defRPr/>
            </a:pPr>
            <a:endParaRPr kumimoji="0" lang="de-DE"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300"/>
              </a:spcBef>
              <a:spcAft>
                <a:spcPts val="0"/>
              </a:spcAft>
              <a:buClrTx/>
              <a:buSzTx/>
              <a:buFontTx/>
              <a:buNone/>
              <a:tabLst/>
              <a:defRPr/>
            </a:pPr>
            <a:r>
              <a:rPr kumimoji="0" lang="de-DE"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alert (</a:t>
            </a:r>
            <a:r>
              <a:rPr kumimoji="0" lang="de-DE"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'Funktioniert!'</a:t>
            </a:r>
            <a:r>
              <a:rPr kumimoji="0" lang="de-DE"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300"/>
              </a:spcBef>
              <a:spcAft>
                <a:spcPts val="0"/>
              </a:spcAft>
              <a:buClrTx/>
              <a:buSzTx/>
              <a:buFontTx/>
              <a:buNone/>
              <a:tabLst/>
              <a:defRPr/>
            </a:pPr>
            <a:r>
              <a:rPr kumimoji="0" lang="de-DE"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300"/>
              </a:spcBef>
              <a:spcAft>
                <a:spcPts val="0"/>
              </a:spcAft>
              <a:buClrTx/>
              <a:buSzTx/>
              <a:buFontTx/>
              <a:buNone/>
              <a:tabLst/>
              <a:defRPr/>
            </a:pPr>
            <a:r>
              <a:rPr kumimoji="0" lang="de-DE"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&lt;/</a:t>
            </a:r>
            <a:r>
              <a:rPr kumimoji="0" lang="de-DE" sz="24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script</a:t>
            </a:r>
            <a:r>
              <a:rPr kumimoji="0" lang="de-DE"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endParaRPr kumimoji="0" lang="de-DE"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ußzeilenplatzhalter 5">
            <a:extLst>
              <a:ext uri="{FF2B5EF4-FFF2-40B4-BE49-F238E27FC236}">
                <a16:creationId xmlns:a16="http://schemas.microsoft.com/office/drawing/2014/main" id="{F890E411-F42D-4821-9292-C65128326E1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71993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199" y="766167"/>
            <a:ext cx="10691813" cy="615553"/>
          </a:xfrm>
          <a:prstGeom prst="rect">
            <a:avLst/>
          </a:prstGeom>
        </p:spPr>
        <p:txBody>
          <a:bodyPr vert="horz" wrap="square" lIns="0" tIns="0" rIns="0" bIns="0" rtlCol="0" anchor="ctr">
            <a:spAutoFit/>
          </a:bodyPr>
          <a:lstStyle/>
          <a:p>
            <a:pPr marL="12700">
              <a:lnSpc>
                <a:spcPct val="100000"/>
              </a:lnSpc>
            </a:pPr>
            <a:r>
              <a:rPr sz="4000" spc="-15" dirty="0"/>
              <a:t>Standard-Typen </a:t>
            </a:r>
            <a:r>
              <a:rPr sz="4000" spc="-10" dirty="0"/>
              <a:t>für </a:t>
            </a:r>
            <a:r>
              <a:rPr sz="4000" spc="-5" dirty="0">
                <a:latin typeface="Consolas" panose="020B0609020204030204" pitchFamily="49" charset="0"/>
                <a:cs typeface="Courier New"/>
              </a:rPr>
              <a:t>&lt;script&gt;</a:t>
            </a:r>
            <a:r>
              <a:rPr sz="4000" spc="-900" dirty="0">
                <a:latin typeface="Consolas" panose="020B0609020204030204" pitchFamily="49" charset="0"/>
                <a:cs typeface="Courier New"/>
              </a:rPr>
              <a:t> </a:t>
            </a:r>
            <a:r>
              <a:rPr sz="4000" spc="-10" dirty="0"/>
              <a:t>und </a:t>
            </a:r>
            <a:r>
              <a:rPr sz="4000" spc="-5" dirty="0">
                <a:latin typeface="Consolas" panose="020B0609020204030204" pitchFamily="49" charset="0"/>
                <a:cs typeface="Courier New"/>
              </a:rPr>
              <a:t>&lt;style&gt;</a:t>
            </a:r>
            <a:endParaRPr sz="4000" dirty="0">
              <a:latin typeface="Consolas" panose="020B0609020204030204" pitchFamily="49" charset="0"/>
              <a:cs typeface="Courier New"/>
            </a:endParaRPr>
          </a:p>
        </p:txBody>
      </p:sp>
      <p:sp>
        <p:nvSpPr>
          <p:cNvPr id="5" name="Inhaltsplatzhalter 4"/>
          <p:cNvSpPr>
            <a:spLocks noGrp="1"/>
          </p:cNvSpPr>
          <p:nvPr>
            <p:ph idx="1"/>
          </p:nvPr>
        </p:nvSpPr>
        <p:spPr>
          <a:xfrm>
            <a:off x="838200" y="1825625"/>
            <a:ext cx="4887379" cy="4351338"/>
          </a:xfrm>
        </p:spPr>
        <p:txBody>
          <a:bodyPr>
            <a:normAutofit lnSpcReduction="10000"/>
          </a:bodyPr>
          <a:lstStyle/>
          <a:p>
            <a:pPr marL="12700" indent="0">
              <a:buNone/>
              <a:tabLst>
                <a:tab pos="355600" algn="l"/>
                <a:tab pos="356235" algn="l"/>
                <a:tab pos="1367155" algn="l"/>
              </a:tabLst>
            </a:pPr>
            <a:r>
              <a:rPr lang="de-DE" spc="-10" dirty="0">
                <a:cs typeface="Calibri"/>
              </a:rPr>
              <a:t>HTML4.01: &lt;style: </a:t>
            </a:r>
            <a:r>
              <a:rPr lang="de-DE" spc="-15" dirty="0">
                <a:cs typeface="Calibri"/>
              </a:rPr>
              <a:t>text/</a:t>
            </a:r>
            <a:r>
              <a:rPr lang="de-DE" spc="-15" dirty="0" err="1">
                <a:cs typeface="Calibri"/>
              </a:rPr>
              <a:t>css</a:t>
            </a:r>
            <a:r>
              <a:rPr lang="de-DE" spc="-15" dirty="0">
                <a:cs typeface="Calibri"/>
              </a:rPr>
              <a:t> </a:t>
            </a:r>
            <a:r>
              <a:rPr lang="de-DE" sz="2400" spc="-10" dirty="0">
                <a:cs typeface="Calibri"/>
              </a:rPr>
              <a:t>&gt;</a:t>
            </a:r>
          </a:p>
          <a:p>
            <a:pPr marL="12700" indent="0">
              <a:buNone/>
              <a:tabLst>
                <a:tab pos="355600" algn="l"/>
                <a:tab pos="356235" algn="l"/>
                <a:tab pos="1367155" algn="l"/>
              </a:tabLst>
            </a:pPr>
            <a:r>
              <a:rPr lang="de-DE" sz="2400" spc="-15" dirty="0">
                <a:latin typeface="Calibri" panose="020F0502020204030204" pitchFamily="34" charset="0"/>
                <a:cs typeface="Calibri" panose="020F0502020204030204" pitchFamily="34" charset="0"/>
              </a:rPr>
              <a:t>HTML5: &lt;style&gt;</a:t>
            </a:r>
            <a:br>
              <a:rPr lang="de-DE" sz="2400" spc="-15" dirty="0">
                <a:latin typeface="Calibri" panose="020F0502020204030204" pitchFamily="34" charset="0"/>
                <a:cs typeface="Calibri" panose="020F0502020204030204" pitchFamily="34" charset="0"/>
              </a:rPr>
            </a:br>
            <a:r>
              <a:rPr lang="de-DE" sz="2400" spc="-15" dirty="0">
                <a:cs typeface="Calibri"/>
              </a:rPr>
              <a:t>Beispiel:</a:t>
            </a:r>
            <a:endParaRPr lang="de-DE" sz="2400" dirty="0">
              <a:cs typeface="Calibri"/>
            </a:endParaRPr>
          </a:p>
          <a:p>
            <a:pPr marL="0" indent="0">
              <a:spcBef>
                <a:spcPts val="300"/>
              </a:spcBef>
              <a:buNone/>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style</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pPr marL="0" indent="0">
              <a:spcBef>
                <a:spcPts val="300"/>
              </a:spcBef>
              <a:buNone/>
            </a:pPr>
            <a:r>
              <a:rPr lang="de-DE" dirty="0">
                <a:solidFill>
                  <a:srgbClr val="000000"/>
                </a:solidFill>
                <a:latin typeface="Consolas" panose="020B0609020204030204" pitchFamily="49" charset="0"/>
              </a:rPr>
              <a:t>	</a:t>
            </a:r>
            <a:r>
              <a:rPr lang="de-DE" dirty="0">
                <a:solidFill>
                  <a:srgbClr val="800000"/>
                </a:solidFill>
                <a:latin typeface="Consolas" panose="020B0609020204030204" pitchFamily="49" charset="0"/>
              </a:rPr>
              <a:t>#</a:t>
            </a:r>
            <a:r>
              <a:rPr lang="de-DE" dirty="0" err="1">
                <a:solidFill>
                  <a:srgbClr val="800000"/>
                </a:solidFill>
                <a:latin typeface="Consolas" panose="020B0609020204030204" pitchFamily="49" charset="0"/>
              </a:rPr>
              <a:t>myId</a:t>
            </a:r>
            <a:r>
              <a:rPr lang="de-DE" dirty="0">
                <a:solidFill>
                  <a:srgbClr val="000000"/>
                </a:solidFill>
                <a:latin typeface="Consolas" panose="020B0609020204030204" pitchFamily="49" charset="0"/>
              </a:rPr>
              <a:t> {</a:t>
            </a:r>
          </a:p>
          <a:p>
            <a:pPr marL="0" indent="0">
              <a:spcBef>
                <a:spcPts val="300"/>
              </a:spcBef>
              <a:buNone/>
            </a:pP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color</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#f00</a:t>
            </a:r>
            <a:r>
              <a:rPr lang="de-DE" dirty="0">
                <a:solidFill>
                  <a:srgbClr val="000000"/>
                </a:solidFill>
                <a:latin typeface="Consolas" panose="020B0609020204030204" pitchFamily="49" charset="0"/>
              </a:rPr>
              <a:t>;}</a:t>
            </a:r>
          </a:p>
          <a:p>
            <a:pPr marL="0" indent="0">
              <a:spcBef>
                <a:spcPts val="300"/>
              </a:spcBef>
              <a:buNone/>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style</a:t>
            </a:r>
            <a:r>
              <a:rPr lang="de-DE" dirty="0">
                <a:solidFill>
                  <a:srgbClr val="0000FF"/>
                </a:solidFill>
                <a:latin typeface="Consolas" panose="020B0609020204030204" pitchFamily="49" charset="0"/>
              </a:rPr>
              <a:t>&gt;</a:t>
            </a:r>
          </a:p>
        </p:txBody>
      </p:sp>
      <p:sp>
        <p:nvSpPr>
          <p:cNvPr id="3" name="Rechteck 2"/>
          <p:cNvSpPr/>
          <p:nvPr/>
        </p:nvSpPr>
        <p:spPr>
          <a:xfrm>
            <a:off x="5725579" y="1980982"/>
            <a:ext cx="6096000" cy="4408899"/>
          </a:xfrm>
          <a:prstGeom prst="rect">
            <a:avLst/>
          </a:prstGeom>
        </p:spPr>
        <p:txBody>
          <a:bodyPr>
            <a:spAutoFit/>
          </a:bodyPr>
          <a:lstStyle/>
          <a:p>
            <a:pPr marL="12700">
              <a:tabLst>
                <a:tab pos="355600" algn="l"/>
                <a:tab pos="356235" algn="l"/>
                <a:tab pos="1461770" algn="l"/>
              </a:tabLst>
            </a:pPr>
            <a:r>
              <a:rPr lang="de-DE" sz="2800" spc="-10" dirty="0">
                <a:cs typeface="Calibri"/>
              </a:rPr>
              <a:t>HTML4.01: &lt;script: </a:t>
            </a:r>
            <a:r>
              <a:rPr lang="de-DE" sz="2800" spc="-15" dirty="0">
                <a:cs typeface="Calibri"/>
              </a:rPr>
              <a:t>text/javascript </a:t>
            </a:r>
            <a:r>
              <a:rPr lang="de-DE" sz="2400" spc="-10" dirty="0">
                <a:cs typeface="Calibri"/>
              </a:rPr>
              <a:t>&gt;</a:t>
            </a:r>
            <a:br>
              <a:rPr lang="de-DE" sz="2400" spc="-15" dirty="0">
                <a:cs typeface="Calibri"/>
              </a:rPr>
            </a:br>
            <a:r>
              <a:rPr lang="de-DE" sz="2400" spc="-15" dirty="0">
                <a:latin typeface="Calibri" panose="020F0502020204030204" pitchFamily="34" charset="0"/>
                <a:cs typeface="Calibri" panose="020F0502020204030204" pitchFamily="34" charset="0"/>
              </a:rPr>
              <a:t>HTML5: &lt;</a:t>
            </a:r>
            <a:r>
              <a:rPr lang="de-DE" sz="2400" spc="-15" dirty="0" err="1">
                <a:latin typeface="Calibri" panose="020F0502020204030204" pitchFamily="34" charset="0"/>
                <a:cs typeface="Calibri" panose="020F0502020204030204" pitchFamily="34" charset="0"/>
              </a:rPr>
              <a:t>script</a:t>
            </a:r>
            <a:r>
              <a:rPr lang="de-DE" sz="2400" spc="-15" dirty="0">
                <a:latin typeface="Calibri" panose="020F0502020204030204" pitchFamily="34" charset="0"/>
                <a:cs typeface="Calibri" panose="020F0502020204030204" pitchFamily="34" charset="0"/>
              </a:rPr>
              <a:t>&gt;</a:t>
            </a:r>
          </a:p>
          <a:p>
            <a:pPr marL="12700">
              <a:tabLst>
                <a:tab pos="355600" algn="l"/>
                <a:tab pos="356235" algn="l"/>
                <a:tab pos="1461770" algn="l"/>
              </a:tabLst>
            </a:pPr>
            <a:endParaRPr lang="de-DE" sz="2400" spc="-15" dirty="0">
              <a:latin typeface="Calibri" panose="020F0502020204030204" pitchFamily="34" charset="0"/>
              <a:cs typeface="Calibri" panose="020F0502020204030204" pitchFamily="34" charset="0"/>
            </a:endParaRPr>
          </a:p>
          <a:p>
            <a:pPr marL="12700">
              <a:tabLst>
                <a:tab pos="355600" algn="l"/>
                <a:tab pos="356235" algn="l"/>
                <a:tab pos="1461770" algn="l"/>
              </a:tabLst>
            </a:pPr>
            <a:r>
              <a:rPr lang="de-DE" sz="2400" spc="-15" dirty="0">
                <a:latin typeface="Calibri" panose="020F0502020204030204" pitchFamily="34" charset="0"/>
                <a:cs typeface="Calibri" panose="020F0502020204030204" pitchFamily="34" charset="0"/>
              </a:rPr>
              <a:t>Beispiel:</a:t>
            </a:r>
            <a:endParaRPr lang="de-DE" sz="2400" dirty="0">
              <a:latin typeface="Calibri" panose="020F0502020204030204" pitchFamily="34" charset="0"/>
              <a:cs typeface="Calibri" panose="020F0502020204030204" pitchFamily="34" charset="0"/>
            </a:endParaRPr>
          </a:p>
          <a:p>
            <a:pPr lvl="1"/>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script</a:t>
            </a:r>
            <a:r>
              <a:rPr lang="de-DE" sz="2400" dirty="0">
                <a:solidFill>
                  <a:srgbClr val="0000FF"/>
                </a:solidFill>
                <a:latin typeface="Consolas" panose="020B0609020204030204" pitchFamily="49" charset="0"/>
              </a:rPr>
              <a:t>&gt;</a:t>
            </a:r>
          </a:p>
          <a:p>
            <a:pPr lvl="1"/>
            <a:endParaRPr lang="de-DE" sz="2400" dirty="0">
              <a:solidFill>
                <a:srgbClr val="000000"/>
              </a:solidFill>
              <a:latin typeface="Consolas" panose="020B0609020204030204" pitchFamily="49" charset="0"/>
            </a:endParaRPr>
          </a:p>
          <a:p>
            <a:pPr lvl="1">
              <a:spcBef>
                <a:spcPts val="300"/>
              </a:spcBef>
            </a:pPr>
            <a:r>
              <a:rPr lang="de-DE" sz="2400" dirty="0">
                <a:solidFill>
                  <a:srgbClr val="000000"/>
                </a:solidFill>
                <a:latin typeface="Consolas" panose="020B0609020204030204" pitchFamily="49" charset="0"/>
              </a:rPr>
              <a:t>	window.onload = </a:t>
            </a:r>
            <a:r>
              <a:rPr lang="de-DE" sz="2400" dirty="0">
                <a:solidFill>
                  <a:srgbClr val="0000FF"/>
                </a:solidFill>
                <a:latin typeface="Consolas" panose="020B0609020204030204" pitchFamily="49" charset="0"/>
              </a:rPr>
              <a:t>function</a:t>
            </a:r>
            <a:r>
              <a:rPr lang="de-DE" sz="2400" dirty="0">
                <a:solidFill>
                  <a:srgbClr val="000000"/>
                </a:solidFill>
                <a:latin typeface="Consolas" panose="020B0609020204030204" pitchFamily="49" charset="0"/>
              </a:rPr>
              <a:t>(){</a:t>
            </a:r>
          </a:p>
          <a:p>
            <a:pPr lvl="1">
              <a:spcBef>
                <a:spcPts val="300"/>
              </a:spcBef>
            </a:pPr>
            <a:endParaRPr lang="de-DE" sz="2400" dirty="0">
              <a:solidFill>
                <a:srgbClr val="000000"/>
              </a:solidFill>
              <a:latin typeface="Consolas" panose="020B0609020204030204" pitchFamily="49" charset="0"/>
            </a:endParaRPr>
          </a:p>
          <a:p>
            <a:pPr lvl="1">
              <a:spcBef>
                <a:spcPts val="300"/>
              </a:spcBef>
            </a:pPr>
            <a:r>
              <a:rPr lang="de-DE" sz="2400" dirty="0">
                <a:solidFill>
                  <a:srgbClr val="000000"/>
                </a:solidFill>
                <a:latin typeface="Consolas" panose="020B0609020204030204" pitchFamily="49" charset="0"/>
              </a:rPr>
              <a:t>	    alert (</a:t>
            </a:r>
            <a:r>
              <a:rPr lang="de-DE" sz="2400" dirty="0">
                <a:solidFill>
                  <a:srgbClr val="A31515"/>
                </a:solidFill>
                <a:latin typeface="Consolas" panose="020B0609020204030204" pitchFamily="49" charset="0"/>
              </a:rPr>
              <a:t>'Funktioniert!'</a:t>
            </a:r>
            <a:r>
              <a:rPr lang="de-DE" sz="2400" dirty="0">
                <a:solidFill>
                  <a:srgbClr val="000000"/>
                </a:solidFill>
                <a:latin typeface="Consolas" panose="020B0609020204030204" pitchFamily="49" charset="0"/>
              </a:rPr>
              <a:t>);</a:t>
            </a:r>
          </a:p>
          <a:p>
            <a:pPr lvl="1">
              <a:spcBef>
                <a:spcPts val="300"/>
              </a:spcBef>
            </a:pPr>
            <a:r>
              <a:rPr lang="de-DE" sz="2400" dirty="0">
                <a:solidFill>
                  <a:srgbClr val="000000"/>
                </a:solidFill>
                <a:latin typeface="Consolas" panose="020B0609020204030204" pitchFamily="49" charset="0"/>
              </a:rPr>
              <a:t>	}</a:t>
            </a:r>
          </a:p>
          <a:p>
            <a:pPr lvl="1">
              <a:spcBef>
                <a:spcPts val="300"/>
              </a:spcBef>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script</a:t>
            </a:r>
            <a:r>
              <a:rPr lang="de-DE" sz="2400" dirty="0">
                <a:solidFill>
                  <a:srgbClr val="0000FF"/>
                </a:solidFill>
                <a:latin typeface="Consolas" panose="020B0609020204030204" pitchFamily="49" charset="0"/>
              </a:rPr>
              <a:t>&gt;</a:t>
            </a:r>
            <a:endParaRPr lang="de-DE" sz="2400" dirty="0"/>
          </a:p>
        </p:txBody>
      </p:sp>
      <p:sp>
        <p:nvSpPr>
          <p:cNvPr id="6" name="Fußzeilenplatzhalter 5">
            <a:extLst>
              <a:ext uri="{FF2B5EF4-FFF2-40B4-BE49-F238E27FC236}">
                <a16:creationId xmlns:a16="http://schemas.microsoft.com/office/drawing/2014/main" id="{59A20B98-BB21-4D60-9C26-2FD312B999D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222670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spc="-20" dirty="0"/>
              <a:t> </a:t>
            </a:r>
            <a:r>
              <a:rPr spc="-10" dirty="0"/>
              <a:t>Codierung</a:t>
            </a:r>
          </a:p>
        </p:txBody>
      </p:sp>
      <p:sp>
        <p:nvSpPr>
          <p:cNvPr id="3" name="object 3"/>
          <p:cNvSpPr txBox="1"/>
          <p:nvPr/>
        </p:nvSpPr>
        <p:spPr>
          <a:xfrm>
            <a:off x="838200" y="1690688"/>
            <a:ext cx="747268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Sonderzeichen </a:t>
            </a:r>
            <a:r>
              <a:rPr sz="3200" dirty="0">
                <a:latin typeface="Calibri"/>
                <a:cs typeface="Calibri"/>
              </a:rPr>
              <a:t>in </a:t>
            </a:r>
            <a:r>
              <a:rPr sz="3200" spc="-5" dirty="0">
                <a:latin typeface="Calibri"/>
                <a:cs typeface="Calibri"/>
              </a:rPr>
              <a:t>encodierter</a:t>
            </a:r>
            <a:r>
              <a:rPr sz="3200" spc="-95" dirty="0">
                <a:latin typeface="Calibri"/>
                <a:cs typeface="Calibri"/>
              </a:rPr>
              <a:t> </a:t>
            </a:r>
            <a:r>
              <a:rPr sz="3200" spc="-5" dirty="0">
                <a:latin typeface="Calibri"/>
                <a:cs typeface="Calibri"/>
              </a:rPr>
              <a:t>Schreibweise</a:t>
            </a:r>
            <a:endParaRPr sz="3200" dirty="0">
              <a:latin typeface="Calibri"/>
              <a:cs typeface="Calibri"/>
            </a:endParaRPr>
          </a:p>
        </p:txBody>
      </p:sp>
      <p:graphicFrame>
        <p:nvGraphicFramePr>
          <p:cNvPr id="4" name="object 4"/>
          <p:cNvGraphicFramePr>
            <a:graphicFrameLocks noGrp="1"/>
          </p:cNvGraphicFramePr>
          <p:nvPr>
            <p:extLst/>
          </p:nvPr>
        </p:nvGraphicFramePr>
        <p:xfrm>
          <a:off x="1934210" y="2406206"/>
          <a:ext cx="8320405" cy="3845735"/>
        </p:xfrm>
        <a:graphic>
          <a:graphicData uri="http://schemas.openxmlformats.org/drawingml/2006/table">
            <a:tbl>
              <a:tblPr firstRow="1" bandRow="1">
                <a:tableStyleId>{21E4AEA4-8DFA-4A89-87EB-49C32662AFE0}</a:tableStyleId>
              </a:tblPr>
              <a:tblGrid>
                <a:gridCol w="4160139">
                  <a:extLst>
                    <a:ext uri="{9D8B030D-6E8A-4147-A177-3AD203B41FA5}">
                      <a16:colId xmlns:a16="http://schemas.microsoft.com/office/drawing/2014/main" val="20000"/>
                    </a:ext>
                  </a:extLst>
                </a:gridCol>
                <a:gridCol w="4160266">
                  <a:extLst>
                    <a:ext uri="{9D8B030D-6E8A-4147-A177-3AD203B41FA5}">
                      <a16:colId xmlns:a16="http://schemas.microsoft.com/office/drawing/2014/main" val="20001"/>
                    </a:ext>
                  </a:extLst>
                </a:gridCol>
              </a:tblGrid>
              <a:tr h="427273">
                <a:tc>
                  <a:txBody>
                    <a:bodyPr/>
                    <a:lstStyle/>
                    <a:p>
                      <a:pPr marL="85090" algn="ctr">
                        <a:lnSpc>
                          <a:spcPct val="100000"/>
                        </a:lnSpc>
                        <a:spcBef>
                          <a:spcPts val="185"/>
                        </a:spcBef>
                      </a:pPr>
                      <a:r>
                        <a:rPr sz="2000" spc="-5" dirty="0"/>
                        <a:t>HTML </a:t>
                      </a:r>
                      <a:r>
                        <a:rPr sz="2000" dirty="0"/>
                        <a:t>–</a:t>
                      </a:r>
                      <a:r>
                        <a:rPr sz="2000" spc="-90" dirty="0"/>
                        <a:t> </a:t>
                      </a:r>
                      <a:r>
                        <a:rPr sz="2000" spc="-5" dirty="0"/>
                        <a:t>Code</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Zeichen</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427274">
                <a:tc>
                  <a:txBody>
                    <a:bodyPr/>
                    <a:lstStyle/>
                    <a:p>
                      <a:pPr marL="85090" algn="ctr">
                        <a:lnSpc>
                          <a:spcPct val="100000"/>
                        </a:lnSpc>
                        <a:spcBef>
                          <a:spcPts val="85"/>
                        </a:spcBef>
                      </a:pPr>
                      <a:r>
                        <a:rPr sz="2000" dirty="0"/>
                        <a:t>&amp;auml;</a:t>
                      </a:r>
                      <a:endParaRPr sz="2000" dirty="0">
                        <a:latin typeface="Calibri"/>
                        <a:cs typeface="Calibri"/>
                      </a:endParaRPr>
                    </a:p>
                  </a:txBody>
                  <a:tcPr marL="0" marR="0" marT="0" marB="0" anchor="ctr"/>
                </a:tc>
                <a:tc>
                  <a:txBody>
                    <a:bodyPr/>
                    <a:lstStyle/>
                    <a:p>
                      <a:pPr marL="85725" algn="ctr">
                        <a:lnSpc>
                          <a:spcPct val="100000"/>
                        </a:lnSpc>
                        <a:spcBef>
                          <a:spcPts val="85"/>
                        </a:spcBef>
                      </a:pPr>
                      <a:r>
                        <a:rPr sz="2000" dirty="0"/>
                        <a:t>ä</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427273">
                <a:tc>
                  <a:txBody>
                    <a:bodyPr/>
                    <a:lstStyle/>
                    <a:p>
                      <a:pPr marL="85090" algn="ctr">
                        <a:lnSpc>
                          <a:spcPct val="100000"/>
                        </a:lnSpc>
                        <a:spcBef>
                          <a:spcPts val="185"/>
                        </a:spcBef>
                      </a:pPr>
                      <a:r>
                        <a:rPr sz="2000" spc="-5" dirty="0"/>
                        <a:t>&amp;ouml;</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dirty="0"/>
                        <a:t>ö</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427411">
                <a:tc>
                  <a:txBody>
                    <a:bodyPr/>
                    <a:lstStyle/>
                    <a:p>
                      <a:pPr marL="85090" algn="ctr">
                        <a:lnSpc>
                          <a:spcPct val="100000"/>
                        </a:lnSpc>
                        <a:spcBef>
                          <a:spcPts val="190"/>
                        </a:spcBef>
                      </a:pPr>
                      <a:r>
                        <a:rPr sz="2000" dirty="0"/>
                        <a:t>&amp;Uuml;</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Ü</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427273">
                <a:tc>
                  <a:txBody>
                    <a:bodyPr/>
                    <a:lstStyle/>
                    <a:p>
                      <a:pPr marL="85090" algn="ctr">
                        <a:lnSpc>
                          <a:spcPct val="100000"/>
                        </a:lnSpc>
                        <a:spcBef>
                          <a:spcPts val="190"/>
                        </a:spcBef>
                      </a:pPr>
                      <a:r>
                        <a:rPr sz="2000" spc="-5" dirty="0"/>
                        <a:t>&amp;szlig;</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ß</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427274">
                <a:tc>
                  <a:txBody>
                    <a:bodyPr/>
                    <a:lstStyle/>
                    <a:p>
                      <a:pPr marL="85090" algn="ctr">
                        <a:lnSpc>
                          <a:spcPct val="100000"/>
                        </a:lnSpc>
                        <a:spcBef>
                          <a:spcPts val="190"/>
                        </a:spcBef>
                      </a:pPr>
                      <a:r>
                        <a:rPr sz="2000" spc="-5" dirty="0"/>
                        <a:t>&amp;nbsp;</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Leerzeichen</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427274">
                <a:tc>
                  <a:txBody>
                    <a:bodyPr/>
                    <a:lstStyle/>
                    <a:p>
                      <a:pPr marL="85090" algn="ctr">
                        <a:lnSpc>
                          <a:spcPct val="100000"/>
                        </a:lnSpc>
                        <a:spcBef>
                          <a:spcPts val="190"/>
                        </a:spcBef>
                      </a:pPr>
                      <a:r>
                        <a:rPr sz="2000" spc="-10" dirty="0"/>
                        <a:t>&amp;euro;</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427409">
                <a:tc>
                  <a:txBody>
                    <a:bodyPr/>
                    <a:lstStyle/>
                    <a:p>
                      <a:pPr marL="85090" algn="ctr">
                        <a:lnSpc>
                          <a:spcPct val="100000"/>
                        </a:lnSpc>
                        <a:spcBef>
                          <a:spcPts val="190"/>
                        </a:spcBef>
                      </a:pPr>
                      <a:r>
                        <a:rPr sz="2000" dirty="0"/>
                        <a:t>&amp;lt;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&lt;</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r h="427274">
                <a:tc>
                  <a:txBody>
                    <a:bodyPr/>
                    <a:lstStyle/>
                    <a:p>
                      <a:pPr marL="85090" algn="ctr">
                        <a:lnSpc>
                          <a:spcPct val="100000"/>
                        </a:lnSpc>
                        <a:spcBef>
                          <a:spcPts val="190"/>
                        </a:spcBef>
                      </a:pPr>
                      <a:r>
                        <a:rPr sz="2000" spc="-10" dirty="0"/>
                        <a:t>&amp;gt;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&gt;</a:t>
                      </a:r>
                      <a:endParaRPr sz="2000" dirty="0">
                        <a:latin typeface="Calibri"/>
                        <a:cs typeface="Calibri"/>
                      </a:endParaRPr>
                    </a:p>
                  </a:txBody>
                  <a:tcPr marL="0" marR="0" marT="0" marB="0" anchor="ctr"/>
                </a:tc>
                <a:extLst>
                  <a:ext uri="{0D108BD9-81ED-4DB2-BD59-A6C34878D82A}">
                    <a16:rowId xmlns:a16="http://schemas.microsoft.com/office/drawing/2014/main" val="10008"/>
                  </a:ext>
                </a:extLst>
              </a:tr>
            </a:tbl>
          </a:graphicData>
        </a:graphic>
      </p:graphicFrame>
      <p:sp>
        <p:nvSpPr>
          <p:cNvPr id="5" name="Fußzeilenplatzhalter 4">
            <a:extLst>
              <a:ext uri="{FF2B5EF4-FFF2-40B4-BE49-F238E27FC236}">
                <a16:creationId xmlns:a16="http://schemas.microsoft.com/office/drawing/2014/main" id="{FA728288-F1D9-42A3-9C47-8D303A1AC7B4}"/>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135267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p>
        </p:txBody>
      </p:sp>
      <p:graphicFrame>
        <p:nvGraphicFramePr>
          <p:cNvPr id="3" name="object 3"/>
          <p:cNvGraphicFramePr>
            <a:graphicFrameLocks noGrp="1"/>
          </p:cNvGraphicFramePr>
          <p:nvPr>
            <p:extLst/>
          </p:nvPr>
        </p:nvGraphicFramePr>
        <p:xfrm>
          <a:off x="838199" y="1786644"/>
          <a:ext cx="7814732" cy="4456109"/>
        </p:xfrm>
        <a:graphic>
          <a:graphicData uri="http://schemas.openxmlformats.org/drawingml/2006/table">
            <a:tbl>
              <a:tblPr firstRow="1" bandRow="1">
                <a:tableStyleId>{21E4AEA4-8DFA-4A89-87EB-49C32662AFE0}</a:tableStyleId>
              </a:tblPr>
              <a:tblGrid>
                <a:gridCol w="3080589">
                  <a:extLst>
                    <a:ext uri="{9D8B030D-6E8A-4147-A177-3AD203B41FA5}">
                      <a16:colId xmlns:a16="http://schemas.microsoft.com/office/drawing/2014/main" val="20000"/>
                    </a:ext>
                  </a:extLst>
                </a:gridCol>
                <a:gridCol w="4734143">
                  <a:extLst>
                    <a:ext uri="{9D8B030D-6E8A-4147-A177-3AD203B41FA5}">
                      <a16:colId xmlns:a16="http://schemas.microsoft.com/office/drawing/2014/main" val="20001"/>
                    </a:ext>
                  </a:extLst>
                </a:gridCol>
              </a:tblGrid>
              <a:tr h="371339">
                <a:tc>
                  <a:txBody>
                    <a:bodyPr/>
                    <a:lstStyle/>
                    <a:p>
                      <a:pPr marL="85090">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725">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371340">
                <a:tc>
                  <a:txBody>
                    <a:bodyPr/>
                    <a:lstStyle/>
                    <a:p>
                      <a:pPr marL="85090">
                        <a:lnSpc>
                          <a:spcPct val="100000"/>
                        </a:lnSpc>
                        <a:spcBef>
                          <a:spcPts val="85"/>
                        </a:spcBef>
                      </a:pPr>
                      <a:r>
                        <a:rPr sz="2000" dirty="0"/>
                        <a:t>&lt;a&gt;</a:t>
                      </a:r>
                      <a:endParaRPr sz="2000" dirty="0">
                        <a:latin typeface="Calibri"/>
                        <a:cs typeface="Calibri"/>
                      </a:endParaRPr>
                    </a:p>
                  </a:txBody>
                  <a:tcPr marL="0" marR="0" marT="0" marB="0" anchor="ctr"/>
                </a:tc>
                <a:tc>
                  <a:txBody>
                    <a:bodyPr/>
                    <a:lstStyle/>
                    <a:p>
                      <a:pPr marL="85725">
                        <a:lnSpc>
                          <a:spcPct val="100000"/>
                        </a:lnSpc>
                        <a:spcBef>
                          <a:spcPts val="85"/>
                        </a:spcBef>
                      </a:pPr>
                      <a:r>
                        <a:rPr sz="2000" dirty="0"/>
                        <a:t>Hyperlink</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371339">
                <a:tc>
                  <a:txBody>
                    <a:bodyPr/>
                    <a:lstStyle/>
                    <a:p>
                      <a:pPr marL="85090">
                        <a:lnSpc>
                          <a:spcPct val="100000"/>
                        </a:lnSpc>
                        <a:spcBef>
                          <a:spcPts val="185"/>
                        </a:spcBef>
                      </a:pPr>
                      <a:r>
                        <a:rPr sz="2000" dirty="0"/>
                        <a:t>&lt;p&gt;</a:t>
                      </a:r>
                      <a:endParaRPr sz="2000" dirty="0">
                        <a:latin typeface="Calibri"/>
                        <a:cs typeface="Calibri"/>
                      </a:endParaRPr>
                    </a:p>
                  </a:txBody>
                  <a:tcPr marL="0" marR="0" marT="0" marB="0" anchor="ctr"/>
                </a:tc>
                <a:tc>
                  <a:txBody>
                    <a:bodyPr/>
                    <a:lstStyle/>
                    <a:p>
                      <a:pPr marL="85725">
                        <a:lnSpc>
                          <a:spcPct val="100000"/>
                        </a:lnSpc>
                        <a:spcBef>
                          <a:spcPts val="185"/>
                        </a:spcBef>
                      </a:pPr>
                      <a:r>
                        <a:rPr sz="2000" spc="-30" dirty="0"/>
                        <a:t>Textabsatz</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371339">
                <a:tc>
                  <a:txBody>
                    <a:bodyPr/>
                    <a:lstStyle/>
                    <a:p>
                      <a:pPr marL="85090">
                        <a:lnSpc>
                          <a:spcPct val="100000"/>
                        </a:lnSpc>
                        <a:spcBef>
                          <a:spcPts val="185"/>
                        </a:spcBef>
                      </a:pPr>
                      <a:r>
                        <a:rPr sz="2000" spc="-5" dirty="0"/>
                        <a:t>&lt;b&gt;</a:t>
                      </a:r>
                      <a:r>
                        <a:rPr lang="de-DE" sz="2000" spc="-5" dirty="0"/>
                        <a:t> / &lt;strong&gt; **</a:t>
                      </a:r>
                      <a:endParaRPr sz="2000" dirty="0">
                        <a:latin typeface="Calibri"/>
                        <a:cs typeface="Calibri"/>
                      </a:endParaRPr>
                    </a:p>
                  </a:txBody>
                  <a:tcPr marL="0" marR="0" marT="0" marB="0" anchor="ctr"/>
                </a:tc>
                <a:tc>
                  <a:txBody>
                    <a:bodyPr/>
                    <a:lstStyle/>
                    <a:p>
                      <a:pPr marL="85725">
                        <a:lnSpc>
                          <a:spcPct val="100000"/>
                        </a:lnSpc>
                        <a:spcBef>
                          <a:spcPts val="185"/>
                        </a:spcBef>
                      </a:pPr>
                      <a:r>
                        <a:rPr sz="2000" spc="-10" dirty="0"/>
                        <a:t>Fettdruck</a:t>
                      </a:r>
                      <a:r>
                        <a:rPr sz="2000" spc="-100" dirty="0"/>
                        <a:t> </a:t>
                      </a:r>
                      <a:r>
                        <a:rPr sz="2000" dirty="0"/>
                        <a:t>(bold)</a:t>
                      </a:r>
                      <a:r>
                        <a:rPr lang="de-DE" sz="2000" dirty="0"/>
                        <a:t> / HTML5: strong </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371339">
                <a:tc>
                  <a:txBody>
                    <a:bodyPr/>
                    <a:lstStyle/>
                    <a:p>
                      <a:pPr marL="85090">
                        <a:lnSpc>
                          <a:spcPct val="100000"/>
                        </a:lnSpc>
                        <a:spcBef>
                          <a:spcPts val="190"/>
                        </a:spcBef>
                      </a:pPr>
                      <a:r>
                        <a:rPr sz="2000" spc="-5" dirty="0"/>
                        <a:t>&lt;i&gt;</a:t>
                      </a:r>
                      <a:r>
                        <a:rPr lang="de-DE" sz="2000" spc="-5" dirty="0"/>
                        <a:t> / &lt;em&gt; **</a:t>
                      </a:r>
                      <a:endParaRPr sz="2000" dirty="0">
                        <a:latin typeface="Calibri"/>
                        <a:cs typeface="Calibri"/>
                      </a:endParaRPr>
                    </a:p>
                  </a:txBody>
                  <a:tcPr marL="0" marR="0" marT="0" marB="0" anchor="ctr"/>
                </a:tc>
                <a:tc>
                  <a:txBody>
                    <a:bodyPr/>
                    <a:lstStyle/>
                    <a:p>
                      <a:pPr marL="85725">
                        <a:lnSpc>
                          <a:spcPct val="100000"/>
                        </a:lnSpc>
                        <a:spcBef>
                          <a:spcPts val="190"/>
                        </a:spcBef>
                      </a:pPr>
                      <a:r>
                        <a:rPr sz="2000" spc="-15" dirty="0"/>
                        <a:t>Kursiv</a:t>
                      </a:r>
                      <a:r>
                        <a:rPr sz="2000" spc="-85" dirty="0"/>
                        <a:t> </a:t>
                      </a:r>
                      <a:r>
                        <a:rPr sz="2000" spc="-5" dirty="0"/>
                        <a:t>(italic)</a:t>
                      </a:r>
                      <a:r>
                        <a:rPr lang="de-DE" sz="2000" spc="-5" dirty="0"/>
                        <a:t> / HTML5: em </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371339">
                <a:tc>
                  <a:txBody>
                    <a:bodyPr/>
                    <a:lstStyle/>
                    <a:p>
                      <a:pPr marL="85090">
                        <a:lnSpc>
                          <a:spcPct val="100000"/>
                        </a:lnSpc>
                        <a:spcBef>
                          <a:spcPts val="185"/>
                        </a:spcBef>
                      </a:pPr>
                      <a:r>
                        <a:rPr sz="2000" dirty="0"/>
                        <a:t>&lt;br&gt;</a:t>
                      </a:r>
                      <a:r>
                        <a:rPr sz="2000" spc="-100"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85"/>
                        </a:spcBef>
                      </a:pPr>
                      <a:r>
                        <a:rPr sz="2000" spc="-5" dirty="0"/>
                        <a:t>Zeilenumbruch</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371340">
                <a:tc>
                  <a:txBody>
                    <a:bodyPr/>
                    <a:lstStyle/>
                    <a:p>
                      <a:pPr marL="85090">
                        <a:lnSpc>
                          <a:spcPct val="100000"/>
                        </a:lnSpc>
                        <a:spcBef>
                          <a:spcPts val="190"/>
                        </a:spcBef>
                      </a:pPr>
                      <a:r>
                        <a:rPr sz="2000" dirty="0"/>
                        <a:t>&lt;nobr&gt;</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automatischen Zeilenumbruch</a:t>
                      </a:r>
                      <a:r>
                        <a:rPr sz="2000" spc="5" dirty="0"/>
                        <a:t> </a:t>
                      </a:r>
                      <a:r>
                        <a:rPr sz="2000" spc="-5" dirty="0"/>
                        <a:t>verhindern</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371340">
                <a:tc>
                  <a:txBody>
                    <a:bodyPr/>
                    <a:lstStyle/>
                    <a:p>
                      <a:pPr marL="85090">
                        <a:lnSpc>
                          <a:spcPct val="100000"/>
                        </a:lnSpc>
                        <a:spcBef>
                          <a:spcPts val="190"/>
                        </a:spcBef>
                      </a:pPr>
                      <a:r>
                        <a:rPr sz="2000" dirty="0"/>
                        <a:t>&lt;hr&gt;</a:t>
                      </a:r>
                      <a:r>
                        <a:rPr sz="2000" spc="-105"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Horizontale</a:t>
                      </a:r>
                      <a:r>
                        <a:rPr sz="2000" spc="-70" dirty="0"/>
                        <a:t> </a:t>
                      </a:r>
                      <a:r>
                        <a:rPr sz="2000" spc="-5" dirty="0"/>
                        <a:t>Linie</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r h="371339">
                <a:tc>
                  <a:txBody>
                    <a:bodyPr/>
                    <a:lstStyle/>
                    <a:p>
                      <a:pPr marL="85090">
                        <a:lnSpc>
                          <a:spcPct val="100000"/>
                        </a:lnSpc>
                        <a:spcBef>
                          <a:spcPts val="190"/>
                        </a:spcBef>
                      </a:pPr>
                      <a:r>
                        <a:rPr sz="2000" spc="-5" dirty="0"/>
                        <a:t>&lt;img&gt;</a:t>
                      </a:r>
                      <a:r>
                        <a:rPr sz="2000" spc="-80"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Grafik</a:t>
                      </a:r>
                      <a:r>
                        <a:rPr sz="2000" spc="-95" dirty="0"/>
                        <a:t> </a:t>
                      </a:r>
                      <a:r>
                        <a:rPr sz="2000" dirty="0"/>
                        <a:t>einbinden</a:t>
                      </a:r>
                      <a:endParaRPr sz="2000" dirty="0">
                        <a:latin typeface="Calibri"/>
                        <a:cs typeface="Calibri"/>
                      </a:endParaRPr>
                    </a:p>
                  </a:txBody>
                  <a:tcPr marL="0" marR="0" marT="0" marB="0" anchor="ctr"/>
                </a:tc>
                <a:extLst>
                  <a:ext uri="{0D108BD9-81ED-4DB2-BD59-A6C34878D82A}">
                    <a16:rowId xmlns:a16="http://schemas.microsoft.com/office/drawing/2014/main" val="10008"/>
                  </a:ext>
                </a:extLst>
              </a:tr>
              <a:tr h="371339">
                <a:tc>
                  <a:txBody>
                    <a:bodyPr/>
                    <a:lstStyle/>
                    <a:p>
                      <a:pPr marL="85090">
                        <a:lnSpc>
                          <a:spcPct val="100000"/>
                        </a:lnSpc>
                        <a:spcBef>
                          <a:spcPts val="190"/>
                        </a:spcBef>
                      </a:pPr>
                      <a:r>
                        <a:rPr sz="2000" dirty="0"/>
                        <a:t>&lt;h1&gt; …</a:t>
                      </a:r>
                      <a:r>
                        <a:rPr sz="2000" spc="-105" dirty="0"/>
                        <a:t> </a:t>
                      </a:r>
                      <a:r>
                        <a:rPr sz="2000" dirty="0"/>
                        <a:t>&lt;h6&gt;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Überschriften</a:t>
                      </a:r>
                      <a:endParaRPr sz="2000" dirty="0">
                        <a:latin typeface="Calibri"/>
                        <a:cs typeface="Calibri"/>
                      </a:endParaRPr>
                    </a:p>
                  </a:txBody>
                  <a:tcPr marL="0" marR="0" marT="0" marB="0" anchor="ctr"/>
                </a:tc>
                <a:extLst>
                  <a:ext uri="{0D108BD9-81ED-4DB2-BD59-A6C34878D82A}">
                    <a16:rowId xmlns:a16="http://schemas.microsoft.com/office/drawing/2014/main" val="10009"/>
                  </a:ext>
                </a:extLst>
              </a:tr>
              <a:tr h="371340">
                <a:tc>
                  <a:txBody>
                    <a:bodyPr/>
                    <a:lstStyle/>
                    <a:p>
                      <a:pPr marL="85090">
                        <a:lnSpc>
                          <a:spcPct val="100000"/>
                        </a:lnSpc>
                        <a:spcBef>
                          <a:spcPts val="190"/>
                        </a:spcBef>
                      </a:pPr>
                      <a:r>
                        <a:rPr sz="2000" spc="-5" dirty="0"/>
                        <a:t>&lt;div&gt;</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Allgemeines</a:t>
                      </a:r>
                      <a:r>
                        <a:rPr sz="2000" spc="-10" dirty="0"/>
                        <a:t> </a:t>
                      </a:r>
                      <a:r>
                        <a:rPr sz="2000" spc="-5" dirty="0"/>
                        <a:t>Block-Element</a:t>
                      </a:r>
                      <a:endParaRPr sz="2000" dirty="0">
                        <a:latin typeface="Calibri"/>
                        <a:cs typeface="Calibri"/>
                      </a:endParaRPr>
                    </a:p>
                  </a:txBody>
                  <a:tcPr marL="0" marR="0" marT="0" marB="0" anchor="ctr"/>
                </a:tc>
                <a:extLst>
                  <a:ext uri="{0D108BD9-81ED-4DB2-BD59-A6C34878D82A}">
                    <a16:rowId xmlns:a16="http://schemas.microsoft.com/office/drawing/2014/main" val="10010"/>
                  </a:ext>
                </a:extLst>
              </a:tr>
              <a:tr h="371376">
                <a:tc>
                  <a:txBody>
                    <a:bodyPr/>
                    <a:lstStyle/>
                    <a:p>
                      <a:pPr marL="85090">
                        <a:lnSpc>
                          <a:spcPct val="100000"/>
                        </a:lnSpc>
                        <a:spcBef>
                          <a:spcPts val="195"/>
                        </a:spcBef>
                      </a:pPr>
                      <a:r>
                        <a:rPr sz="2000" dirty="0"/>
                        <a:t>&lt;span&gt;</a:t>
                      </a:r>
                      <a:endParaRPr sz="2000" dirty="0">
                        <a:latin typeface="Calibri"/>
                        <a:cs typeface="Calibri"/>
                      </a:endParaRPr>
                    </a:p>
                  </a:txBody>
                  <a:tcPr marL="0" marR="0" marT="0" marB="0" anchor="ctr"/>
                </a:tc>
                <a:tc>
                  <a:txBody>
                    <a:bodyPr/>
                    <a:lstStyle/>
                    <a:p>
                      <a:pPr marL="85725">
                        <a:lnSpc>
                          <a:spcPct val="100000"/>
                        </a:lnSpc>
                        <a:spcBef>
                          <a:spcPts val="195"/>
                        </a:spcBef>
                      </a:pPr>
                      <a:r>
                        <a:rPr sz="2000" spc="-5" dirty="0"/>
                        <a:t>Allgemeines</a:t>
                      </a:r>
                      <a:r>
                        <a:rPr sz="2000" spc="-20" dirty="0"/>
                        <a:t> </a:t>
                      </a:r>
                      <a:r>
                        <a:rPr sz="2000" spc="-5" dirty="0"/>
                        <a:t>Inline-Element</a:t>
                      </a:r>
                      <a:endParaRPr sz="2000" dirty="0">
                        <a:latin typeface="Calibri"/>
                        <a:cs typeface="Calibri"/>
                      </a:endParaRPr>
                    </a:p>
                  </a:txBody>
                  <a:tcPr marL="0" marR="0" marT="0" marB="0" anchor="ctr"/>
                </a:tc>
                <a:extLst>
                  <a:ext uri="{0D108BD9-81ED-4DB2-BD59-A6C34878D82A}">
                    <a16:rowId xmlns:a16="http://schemas.microsoft.com/office/drawing/2014/main" val="10011"/>
                  </a:ext>
                </a:extLst>
              </a:tr>
            </a:tbl>
          </a:graphicData>
        </a:graphic>
      </p:graphicFrame>
      <p:sp>
        <p:nvSpPr>
          <p:cNvPr id="4" name="object 4"/>
          <p:cNvSpPr txBox="1"/>
          <p:nvPr/>
        </p:nvSpPr>
        <p:spPr>
          <a:xfrm>
            <a:off x="838199" y="6480526"/>
            <a:ext cx="2326640" cy="298450"/>
          </a:xfrm>
          <a:prstGeom prst="rect">
            <a:avLst/>
          </a:prstGeom>
        </p:spPr>
        <p:txBody>
          <a:bodyPr vert="horz" wrap="square" lIns="0" tIns="0" rIns="0" bIns="0" rtlCol="0">
            <a:spAutoFit/>
          </a:bodyPr>
          <a:lstStyle/>
          <a:p>
            <a:pPr marL="12700">
              <a:lnSpc>
                <a:spcPct val="100000"/>
              </a:lnSpc>
            </a:pPr>
            <a:r>
              <a:rPr sz="1800" i="1" dirty="0">
                <a:latin typeface="Calibri"/>
                <a:cs typeface="Calibri"/>
              </a:rPr>
              <a:t>* </a:t>
            </a:r>
            <a:r>
              <a:rPr sz="1800" i="1" spc="-10" dirty="0">
                <a:latin typeface="Calibri"/>
                <a:cs typeface="Calibri"/>
              </a:rPr>
              <a:t>Kein </a:t>
            </a:r>
            <a:r>
              <a:rPr sz="1800" i="1" spc="-5" dirty="0">
                <a:latin typeface="Calibri"/>
                <a:cs typeface="Calibri"/>
              </a:rPr>
              <a:t>schließendes </a:t>
            </a:r>
            <a:r>
              <a:rPr sz="1800" i="1" spc="-55" dirty="0">
                <a:latin typeface="Calibri"/>
                <a:cs typeface="Calibri"/>
              </a:rPr>
              <a:t>Tag</a:t>
            </a:r>
            <a:r>
              <a:rPr sz="1800" i="1" spc="-20" dirty="0">
                <a:latin typeface="Calibri"/>
                <a:cs typeface="Calibri"/>
              </a:rPr>
              <a:t> </a:t>
            </a:r>
            <a:r>
              <a:rPr sz="1800" i="1" dirty="0">
                <a:latin typeface="Calibri"/>
                <a:cs typeface="Calibri"/>
              </a:rPr>
              <a:t>!</a:t>
            </a:r>
            <a:endParaRPr sz="1800" dirty="0">
              <a:latin typeface="Calibri"/>
              <a:cs typeface="Calibri"/>
            </a:endParaRPr>
          </a:p>
        </p:txBody>
      </p:sp>
      <p:sp>
        <p:nvSpPr>
          <p:cNvPr id="5" name="Fußzeilenplatzhalter 4">
            <a:extLst>
              <a:ext uri="{FF2B5EF4-FFF2-40B4-BE49-F238E27FC236}">
                <a16:creationId xmlns:a16="http://schemas.microsoft.com/office/drawing/2014/main" id="{D969FE0E-49E8-4CA1-9C73-9560155E2F1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619309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5" dirty="0"/>
              <a:t>Schreibweise von</a:t>
            </a:r>
            <a:r>
              <a:rPr spc="20" dirty="0"/>
              <a:t> </a:t>
            </a:r>
            <a:r>
              <a:rPr spc="-60" dirty="0"/>
              <a:t>Tags</a:t>
            </a:r>
          </a:p>
        </p:txBody>
      </p:sp>
      <p:sp>
        <p:nvSpPr>
          <p:cNvPr id="5" name="Inhaltsplatzhalter 4"/>
          <p:cNvSpPr>
            <a:spLocks noGrp="1"/>
          </p:cNvSpPr>
          <p:nvPr>
            <p:ph idx="1"/>
          </p:nvPr>
        </p:nvSpPr>
        <p:spPr/>
        <p:txBody>
          <a:bodyPr>
            <a:normAutofit fontScale="70000" lnSpcReduction="20000"/>
          </a:bodyPr>
          <a:lstStyle/>
          <a:p>
            <a:pPr marL="355600" indent="-342900">
              <a:buFont typeface="Wingdings"/>
              <a:buChar char=""/>
              <a:tabLst>
                <a:tab pos="355600" algn="l"/>
                <a:tab pos="356235" algn="l"/>
              </a:tabLst>
            </a:pPr>
            <a:r>
              <a:rPr lang="de-DE" sz="2400" spc="-10" dirty="0">
                <a:cs typeface="Calibri"/>
              </a:rPr>
              <a:t>Groß- </a:t>
            </a:r>
            <a:r>
              <a:rPr lang="de-DE" sz="2400" dirty="0">
                <a:cs typeface="Calibri"/>
              </a:rPr>
              <a:t>und </a:t>
            </a:r>
            <a:r>
              <a:rPr lang="de-DE" sz="2400" spc="-5" dirty="0">
                <a:cs typeface="Calibri"/>
              </a:rPr>
              <a:t>Kleinschreibung</a:t>
            </a:r>
            <a:r>
              <a:rPr lang="de-DE" sz="2400" spc="-65" dirty="0">
                <a:cs typeface="Calibri"/>
              </a:rPr>
              <a:t> </a:t>
            </a:r>
            <a:r>
              <a:rPr lang="de-DE" sz="2400" spc="-10" dirty="0">
                <a:cs typeface="Calibri"/>
              </a:rPr>
              <a:t>egal</a:t>
            </a:r>
            <a:endParaRPr lang="de-DE" sz="3200" dirty="0">
              <a:latin typeface="Times New Roman"/>
              <a:cs typeface="Times New Roman"/>
            </a:endParaRPr>
          </a:p>
          <a:p>
            <a:pPr marL="355600" indent="-342900">
              <a:buFont typeface="Wingdings"/>
              <a:buChar char=""/>
              <a:tabLst>
                <a:tab pos="355600" algn="l"/>
                <a:tab pos="356235" algn="l"/>
              </a:tabLst>
            </a:pPr>
            <a:r>
              <a:rPr lang="de-DE" sz="2400" dirty="0">
                <a:cs typeface="Calibri"/>
              </a:rPr>
              <a:t>Auslassen </a:t>
            </a:r>
            <a:r>
              <a:rPr lang="de-DE" sz="2400" spc="-10" dirty="0">
                <a:cs typeface="Calibri"/>
              </a:rPr>
              <a:t>von </a:t>
            </a:r>
            <a:r>
              <a:rPr lang="de-DE" sz="2400" spc="-15" dirty="0">
                <a:cs typeface="Calibri"/>
              </a:rPr>
              <a:t>Werten </a:t>
            </a:r>
            <a:r>
              <a:rPr lang="de-DE" sz="2400" dirty="0">
                <a:cs typeface="Calibri"/>
              </a:rPr>
              <a:t>in</a:t>
            </a:r>
            <a:r>
              <a:rPr lang="de-DE" sz="2400" spc="-60" dirty="0">
                <a:cs typeface="Calibri"/>
              </a:rPr>
              <a:t> </a:t>
            </a:r>
            <a:r>
              <a:rPr lang="de-DE" sz="2400" spc="-10" dirty="0">
                <a:cs typeface="Calibri"/>
              </a:rPr>
              <a:t>Attributen:</a:t>
            </a:r>
            <a:endParaRPr lang="de-DE" sz="2400" dirty="0">
              <a:cs typeface="Calibri"/>
            </a:endParaRPr>
          </a:p>
          <a:p>
            <a:pPr marL="756285" lvl="1" indent="-286385">
              <a:spcBef>
                <a:spcPts val="480"/>
              </a:spcBef>
              <a:buFont typeface="Wingdings"/>
              <a:buChar char=""/>
              <a:tabLst>
                <a:tab pos="756920" algn="l"/>
              </a:tabLst>
            </a:pPr>
            <a:r>
              <a:rPr lang="de-DE" spc="-15" dirty="0">
                <a:cs typeface="Calibri"/>
              </a:rPr>
              <a:t>Wenn </a:t>
            </a:r>
            <a:r>
              <a:rPr lang="de-DE" spc="-5" dirty="0">
                <a:cs typeface="Calibri"/>
              </a:rPr>
              <a:t>leerer </a:t>
            </a:r>
            <a:r>
              <a:rPr lang="de-DE" spc="-15" dirty="0">
                <a:cs typeface="Calibri"/>
              </a:rPr>
              <a:t>Wert: </a:t>
            </a:r>
            <a:r>
              <a:rPr lang="de-DE" dirty="0">
                <a:cs typeface="Calibri"/>
              </a:rPr>
              <a:t>Nur </a:t>
            </a:r>
            <a:r>
              <a:rPr lang="de-DE" spc="-10" dirty="0">
                <a:cs typeface="Calibri"/>
              </a:rPr>
              <a:t>Attributnamen</a:t>
            </a:r>
            <a:r>
              <a:rPr lang="de-DE" spc="-5" dirty="0">
                <a:cs typeface="Calibri"/>
              </a:rPr>
              <a:t> </a:t>
            </a:r>
            <a:r>
              <a:rPr lang="de-DE" dirty="0">
                <a:cs typeface="Calibri"/>
              </a:rPr>
              <a:t>angeben</a:t>
            </a:r>
          </a:p>
          <a:p>
            <a:pPr marL="698500" indent="0">
              <a:lnSpc>
                <a:spcPct val="100000"/>
              </a:lnSpc>
              <a:spcBef>
                <a:spcPts val="1090"/>
              </a:spcBef>
              <a:buNone/>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input</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disabled</a:t>
            </a: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/&gt;</a:t>
            </a:r>
            <a:endParaRPr lang="de-DE" sz="2400" dirty="0">
              <a:latin typeface="Times New Roman"/>
              <a:cs typeface="Times New Roman"/>
            </a:endParaRPr>
          </a:p>
          <a:p>
            <a:pPr marL="355600" indent="-342900">
              <a:spcBef>
                <a:spcPts val="1165"/>
              </a:spcBef>
              <a:buFont typeface="Wingdings"/>
              <a:buChar char=""/>
              <a:tabLst>
                <a:tab pos="355600" algn="l"/>
                <a:tab pos="356235" algn="l"/>
              </a:tabLst>
            </a:pPr>
            <a:r>
              <a:rPr lang="de-DE" sz="2400" dirty="0">
                <a:cs typeface="Calibri"/>
              </a:rPr>
              <a:t>Auslassen </a:t>
            </a:r>
            <a:r>
              <a:rPr lang="de-DE" sz="2400" spc="-10" dirty="0">
                <a:cs typeface="Calibri"/>
              </a:rPr>
              <a:t>von </a:t>
            </a:r>
            <a:r>
              <a:rPr lang="de-DE" sz="2400" spc="-5" dirty="0">
                <a:cs typeface="Calibri"/>
              </a:rPr>
              <a:t>Anführungszeichen </a:t>
            </a:r>
            <a:r>
              <a:rPr lang="de-DE" sz="2400" dirty="0">
                <a:cs typeface="Calibri"/>
              </a:rPr>
              <a:t>in</a:t>
            </a:r>
            <a:r>
              <a:rPr lang="de-DE" sz="2400" spc="-70" dirty="0">
                <a:cs typeface="Calibri"/>
              </a:rPr>
              <a:t> </a:t>
            </a:r>
            <a:r>
              <a:rPr lang="de-DE" sz="2400" spc="-10" dirty="0">
                <a:cs typeface="Calibri"/>
              </a:rPr>
              <a:t>Attributen:</a:t>
            </a:r>
            <a:endParaRPr lang="de-DE" sz="2400" dirty="0">
              <a:cs typeface="Calibri"/>
            </a:endParaRPr>
          </a:p>
          <a:p>
            <a:pPr marL="756285" lvl="1" indent="-286385">
              <a:spcBef>
                <a:spcPts val="480"/>
              </a:spcBef>
              <a:buFont typeface="Wingdings"/>
              <a:buChar char=""/>
              <a:tabLst>
                <a:tab pos="756920" algn="l"/>
              </a:tabLst>
            </a:pPr>
            <a:r>
              <a:rPr lang="de-DE" spc="-10" dirty="0">
                <a:cs typeface="Calibri"/>
              </a:rPr>
              <a:t>Kein</a:t>
            </a:r>
            <a:r>
              <a:rPr lang="de-DE" spc="-90" dirty="0">
                <a:cs typeface="Calibri"/>
              </a:rPr>
              <a:t> </a:t>
            </a:r>
            <a:r>
              <a:rPr lang="de-DE" spc="-5" dirty="0">
                <a:cs typeface="Calibri"/>
              </a:rPr>
              <a:t>Leerzeichen</a:t>
            </a:r>
            <a:endParaRPr lang="de-DE" dirty="0">
              <a:cs typeface="Calibri"/>
            </a:endParaRPr>
          </a:p>
          <a:p>
            <a:pPr marL="756285" lvl="1" indent="-286385">
              <a:spcBef>
                <a:spcPts val="480"/>
              </a:spcBef>
              <a:buFont typeface="Wingdings"/>
              <a:buChar char=""/>
              <a:tabLst>
                <a:tab pos="756920" algn="l"/>
              </a:tabLst>
            </a:pPr>
            <a:r>
              <a:rPr lang="de-DE" spc="-10" dirty="0">
                <a:cs typeface="Calibri"/>
              </a:rPr>
              <a:t>Kein</a:t>
            </a:r>
            <a:r>
              <a:rPr lang="de-DE" spc="-75" dirty="0">
                <a:cs typeface="Calibri"/>
              </a:rPr>
              <a:t> </a:t>
            </a:r>
            <a:r>
              <a:rPr lang="de-DE" spc="-5" dirty="0">
                <a:cs typeface="Calibri"/>
              </a:rPr>
              <a:t>Anführungszeichen</a:t>
            </a:r>
            <a:endParaRPr lang="de-DE" dirty="0">
              <a:cs typeface="Calibri"/>
            </a:endParaRPr>
          </a:p>
          <a:p>
            <a:pPr marL="756285" lvl="1" indent="-286385">
              <a:spcBef>
                <a:spcPts val="480"/>
              </a:spcBef>
              <a:buFont typeface="Wingdings"/>
              <a:buChar char=""/>
              <a:tabLst>
                <a:tab pos="756920" algn="l"/>
              </a:tabLst>
            </a:pPr>
            <a:r>
              <a:rPr lang="de-DE" spc="-10" dirty="0">
                <a:cs typeface="Calibri"/>
              </a:rPr>
              <a:t>Kein</a:t>
            </a:r>
            <a:r>
              <a:rPr lang="de-DE" spc="-65" dirty="0">
                <a:cs typeface="Calibri"/>
              </a:rPr>
              <a:t> </a:t>
            </a:r>
            <a:r>
              <a:rPr lang="de-DE" spc="-5" dirty="0">
                <a:cs typeface="Calibri"/>
              </a:rPr>
              <a:t>Gleichheitszeichen</a:t>
            </a:r>
            <a:endParaRPr lang="de-DE" dirty="0">
              <a:cs typeface="Calibri"/>
            </a:endParaRPr>
          </a:p>
          <a:p>
            <a:pPr marL="756285" lvl="1" indent="-286385">
              <a:spcBef>
                <a:spcPts val="480"/>
              </a:spcBef>
              <a:buFont typeface="Wingdings"/>
              <a:buChar char=""/>
              <a:tabLst>
                <a:tab pos="756920" algn="l"/>
              </a:tabLst>
            </a:pPr>
            <a:r>
              <a:rPr lang="de-DE" spc="-10" dirty="0">
                <a:cs typeface="Calibri"/>
              </a:rPr>
              <a:t>Keine spitzen</a:t>
            </a:r>
            <a:r>
              <a:rPr lang="de-DE" spc="-35" dirty="0">
                <a:cs typeface="Calibri"/>
              </a:rPr>
              <a:t> </a:t>
            </a:r>
            <a:r>
              <a:rPr lang="de-DE" spc="-5" dirty="0">
                <a:cs typeface="Calibri"/>
              </a:rPr>
              <a:t>Klammern</a:t>
            </a:r>
            <a:endParaRPr lang="de-DE" dirty="0">
              <a:cs typeface="Calibri"/>
            </a:endParaRPr>
          </a:p>
          <a:p>
            <a:pPr marL="756285" lvl="1" indent="-286385">
              <a:spcBef>
                <a:spcPts val="480"/>
              </a:spcBef>
              <a:buFont typeface="Wingdings"/>
              <a:buChar char=""/>
              <a:tabLst>
                <a:tab pos="756920" algn="l"/>
              </a:tabLst>
            </a:pPr>
            <a:r>
              <a:rPr lang="de-DE" spc="-10" dirty="0">
                <a:cs typeface="Calibri"/>
              </a:rPr>
              <a:t>Keine </a:t>
            </a:r>
            <a:r>
              <a:rPr lang="de-DE" spc="-15" dirty="0">
                <a:cs typeface="Calibri"/>
              </a:rPr>
              <a:t>Gravis / Backticks </a:t>
            </a:r>
            <a:r>
              <a:rPr lang="de-DE" dirty="0">
                <a:cs typeface="Calibri"/>
              </a:rPr>
              <a:t>( `</a:t>
            </a:r>
            <a:r>
              <a:rPr lang="de-DE" spc="-40" dirty="0">
                <a:cs typeface="Calibri"/>
              </a:rPr>
              <a:t> </a:t>
            </a:r>
            <a:r>
              <a:rPr lang="de-DE" dirty="0">
                <a:cs typeface="Calibri"/>
              </a:rPr>
              <a:t>)</a:t>
            </a:r>
          </a:p>
          <a:p>
            <a:endParaRPr lang="de-DE" dirty="0"/>
          </a:p>
        </p:txBody>
      </p:sp>
      <p:sp>
        <p:nvSpPr>
          <p:cNvPr id="3" name="Fußzeilenplatzhalter 2">
            <a:extLst>
              <a:ext uri="{FF2B5EF4-FFF2-40B4-BE49-F238E27FC236}">
                <a16:creationId xmlns:a16="http://schemas.microsoft.com/office/drawing/2014/main" id="{BB008A0B-8839-4ABF-A2AD-921C4C188E7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29267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2680A-45B9-4919-9AA7-4281B6A66250}"/>
              </a:ext>
            </a:extLst>
          </p:cNvPr>
          <p:cNvSpPr>
            <a:spLocks noGrp="1"/>
          </p:cNvSpPr>
          <p:nvPr>
            <p:ph type="title"/>
          </p:nvPr>
        </p:nvSpPr>
        <p:spPr/>
        <p:txBody>
          <a:bodyPr>
            <a:normAutofit fontScale="90000"/>
          </a:bodyPr>
          <a:lstStyle/>
          <a:p>
            <a:r>
              <a:rPr lang="de-DE" spc="-15" dirty="0">
                <a:cs typeface="Calibri"/>
              </a:rPr>
              <a:t>Vereinheitlichung </a:t>
            </a:r>
            <a:r>
              <a:rPr lang="de-DE" spc="-10" dirty="0">
                <a:cs typeface="Calibri"/>
              </a:rPr>
              <a:t>von </a:t>
            </a:r>
            <a:r>
              <a:rPr lang="de-DE" b="1" spc="-5" dirty="0" err="1">
                <a:latin typeface="Courier New"/>
                <a:cs typeface="Courier New"/>
              </a:rPr>
              <a:t>class</a:t>
            </a:r>
            <a:r>
              <a:rPr lang="de-DE" b="1" spc="-780" dirty="0">
                <a:latin typeface="Courier New"/>
                <a:cs typeface="Courier New"/>
              </a:rPr>
              <a:t> </a:t>
            </a:r>
            <a:r>
              <a:rPr lang="de-DE" spc="-10" dirty="0">
                <a:cs typeface="Calibri"/>
              </a:rPr>
              <a:t>und </a:t>
            </a:r>
            <a:r>
              <a:rPr lang="de-DE" b="1" spc="-5" dirty="0" err="1">
                <a:latin typeface="Courier New"/>
                <a:cs typeface="Courier New"/>
              </a:rPr>
              <a:t>id</a:t>
            </a:r>
            <a:br>
              <a:rPr lang="de-DE" dirty="0">
                <a:latin typeface="Courier New"/>
                <a:cs typeface="Courier New"/>
              </a:rPr>
            </a:br>
            <a:endParaRPr lang="de-DE" dirty="0"/>
          </a:p>
        </p:txBody>
      </p:sp>
      <p:sp>
        <p:nvSpPr>
          <p:cNvPr id="4" name="object 5">
            <a:extLst>
              <a:ext uri="{FF2B5EF4-FFF2-40B4-BE49-F238E27FC236}">
                <a16:creationId xmlns:a16="http://schemas.microsoft.com/office/drawing/2014/main" id="{C8F4826A-BB07-4DEA-94BA-1622A1650E9B}"/>
              </a:ext>
            </a:extLst>
          </p:cNvPr>
          <p:cNvSpPr txBox="1">
            <a:spLocks noGrp="1"/>
          </p:cNvSpPr>
          <p:nvPr>
            <p:ph idx="1"/>
          </p:nvPr>
        </p:nvSpPr>
        <p:spPr>
          <a:xfrm>
            <a:off x="838200" y="1825625"/>
            <a:ext cx="5257800" cy="3777316"/>
          </a:xfrm>
          <a:prstGeom prst="rect">
            <a:avLst/>
          </a:prstGeom>
        </p:spPr>
        <p:txBody>
          <a:bodyPr vert="horz" wrap="square" lIns="0" tIns="0" rIns="0" bIns="0" rtlCol="0">
            <a:spAutoFit/>
          </a:bodyPr>
          <a:lstStyle/>
          <a:p>
            <a:pPr marL="0" indent="0">
              <a:buNone/>
            </a:pPr>
            <a:r>
              <a:rPr sz="2400" u="heavy" spc="-5" dirty="0">
                <a:latin typeface="Courier New"/>
                <a:cs typeface="Courier New"/>
              </a:rPr>
              <a:t>id</a:t>
            </a:r>
            <a:r>
              <a:rPr sz="2400" u="heavy" spc="-5" dirty="0">
                <a:latin typeface="Calibri"/>
                <a:cs typeface="Calibri"/>
              </a:rPr>
              <a:t>:</a:t>
            </a:r>
            <a:r>
              <a:rPr sz="2400" u="heavy" spc="-85" dirty="0">
                <a:latin typeface="Calibri"/>
                <a:cs typeface="Calibri"/>
              </a:rPr>
              <a:t> </a:t>
            </a:r>
            <a:r>
              <a:rPr sz="2400" u="heavy" spc="-5" dirty="0" err="1">
                <a:latin typeface="Calibri"/>
                <a:cs typeface="Calibri"/>
              </a:rPr>
              <a:t>Bisher</a:t>
            </a:r>
            <a:br>
              <a:rPr lang="de-DE" sz="2400" u="heavy" spc="-5" dirty="0">
                <a:latin typeface="Calibri"/>
                <a:cs typeface="Calibri"/>
              </a:rPr>
            </a:br>
            <a:r>
              <a:rPr sz="2400" spc="-5" dirty="0">
                <a:latin typeface="Wingdings"/>
                <a:cs typeface="Wingdings"/>
              </a:rPr>
              <a:t></a:t>
            </a:r>
            <a:r>
              <a:rPr sz="2400" spc="-5" dirty="0" err="1">
                <a:latin typeface="Calibri"/>
                <a:cs typeface="Calibri"/>
              </a:rPr>
              <a:t>Beginn</a:t>
            </a:r>
            <a:r>
              <a:rPr sz="2400" spc="-5" dirty="0">
                <a:latin typeface="Calibri"/>
                <a:cs typeface="Calibri"/>
              </a:rPr>
              <a:t> </a:t>
            </a:r>
            <a:r>
              <a:rPr sz="2400" spc="-5" dirty="0" err="1">
                <a:latin typeface="Calibri"/>
                <a:cs typeface="Calibri"/>
              </a:rPr>
              <a:t>mit</a:t>
            </a:r>
            <a:r>
              <a:rPr sz="2400" spc="-30" dirty="0">
                <a:latin typeface="Calibri"/>
                <a:cs typeface="Calibri"/>
              </a:rPr>
              <a:t> </a:t>
            </a:r>
            <a:r>
              <a:rPr sz="2400" spc="-10" dirty="0" err="1">
                <a:latin typeface="Calibri"/>
                <a:cs typeface="Calibri"/>
              </a:rPr>
              <a:t>Buchstaben</a:t>
            </a:r>
            <a:endParaRPr sz="2400" dirty="0">
              <a:latin typeface="Calibri"/>
              <a:cs typeface="Calibri"/>
            </a:endParaRPr>
          </a:p>
          <a:p>
            <a:pPr marL="0" indent="0">
              <a:buNone/>
            </a:pPr>
            <a:r>
              <a:rPr sz="2400" spc="-10" dirty="0">
                <a:latin typeface="Wingdings"/>
                <a:cs typeface="Wingdings"/>
              </a:rPr>
              <a:t></a:t>
            </a:r>
            <a:r>
              <a:rPr sz="2400" spc="-10" dirty="0" err="1">
                <a:latin typeface="Calibri"/>
                <a:cs typeface="Calibri"/>
              </a:rPr>
              <a:t>Buchstaben</a:t>
            </a:r>
            <a:endParaRPr sz="2400" dirty="0">
              <a:latin typeface="Calibri"/>
              <a:cs typeface="Calibri"/>
            </a:endParaRPr>
          </a:p>
          <a:p>
            <a:pPr marL="0" indent="0">
              <a:buNone/>
            </a:pPr>
            <a:r>
              <a:rPr sz="2400" spc="-5" dirty="0">
                <a:latin typeface="Wingdings"/>
                <a:cs typeface="Wingdings"/>
              </a:rPr>
              <a:t></a:t>
            </a:r>
            <a:r>
              <a:rPr sz="2400" spc="-5" dirty="0" err="1">
                <a:latin typeface="Calibri"/>
                <a:cs typeface="Calibri"/>
              </a:rPr>
              <a:t>Zahlen</a:t>
            </a:r>
            <a:endParaRPr sz="2400" dirty="0">
              <a:latin typeface="Calibri"/>
              <a:cs typeface="Calibri"/>
            </a:endParaRPr>
          </a:p>
          <a:p>
            <a:pPr marL="0" indent="0">
              <a:buNone/>
            </a:pPr>
            <a:r>
              <a:rPr sz="2400" spc="-10" dirty="0">
                <a:latin typeface="Wingdings"/>
                <a:cs typeface="Wingdings"/>
              </a:rPr>
              <a:t></a:t>
            </a:r>
            <a:r>
              <a:rPr sz="2400" spc="-10" dirty="0" err="1">
                <a:latin typeface="Calibri"/>
                <a:cs typeface="Calibri"/>
              </a:rPr>
              <a:t>Strich</a:t>
            </a:r>
            <a:r>
              <a:rPr sz="2400" spc="-10" dirty="0">
                <a:latin typeface="Calibri"/>
                <a:cs typeface="Calibri"/>
              </a:rPr>
              <a:t> </a:t>
            </a:r>
            <a:r>
              <a:rPr sz="2400" spc="-5" dirty="0">
                <a:latin typeface="Calibri"/>
                <a:cs typeface="Calibri"/>
              </a:rPr>
              <a:t>( - </a:t>
            </a:r>
            <a:r>
              <a:rPr sz="2400" spc="-5" dirty="0" err="1">
                <a:latin typeface="Calibri"/>
                <a:cs typeface="Calibri"/>
              </a:rPr>
              <a:t>oder</a:t>
            </a:r>
            <a:r>
              <a:rPr sz="2400" spc="-5" dirty="0">
                <a:latin typeface="Calibri"/>
                <a:cs typeface="Calibri"/>
              </a:rPr>
              <a:t> _</a:t>
            </a:r>
            <a:r>
              <a:rPr sz="2400" spc="-30" dirty="0">
                <a:latin typeface="Calibri"/>
                <a:cs typeface="Calibri"/>
              </a:rPr>
              <a:t> </a:t>
            </a:r>
            <a:r>
              <a:rPr sz="2400" spc="-5" dirty="0">
                <a:latin typeface="Calibri"/>
                <a:cs typeface="Calibri"/>
              </a:rPr>
              <a:t>)</a:t>
            </a:r>
            <a:endParaRPr sz="2400" dirty="0">
              <a:latin typeface="Calibri"/>
              <a:cs typeface="Calibri"/>
            </a:endParaRPr>
          </a:p>
          <a:p>
            <a:pPr marL="0" indent="0">
              <a:buNone/>
            </a:pPr>
            <a:r>
              <a:rPr sz="2400" spc="-10" dirty="0">
                <a:latin typeface="Wingdings"/>
                <a:cs typeface="Wingdings"/>
              </a:rPr>
              <a:t></a:t>
            </a:r>
            <a:r>
              <a:rPr sz="2400" spc="-10" dirty="0" err="1">
                <a:latin typeface="Calibri"/>
                <a:cs typeface="Calibri"/>
              </a:rPr>
              <a:t>Punkte</a:t>
            </a:r>
            <a:r>
              <a:rPr sz="2400" spc="-10" dirty="0">
                <a:latin typeface="Calibri"/>
                <a:cs typeface="Calibri"/>
              </a:rPr>
              <a:t> </a:t>
            </a:r>
            <a:r>
              <a:rPr sz="2400" spc="-5" dirty="0">
                <a:latin typeface="Calibri"/>
                <a:cs typeface="Calibri"/>
              </a:rPr>
              <a:t>( . </a:t>
            </a:r>
            <a:r>
              <a:rPr sz="2400" spc="-10" dirty="0" err="1">
                <a:latin typeface="Calibri"/>
                <a:cs typeface="Calibri"/>
              </a:rPr>
              <a:t>oder</a:t>
            </a:r>
            <a:r>
              <a:rPr sz="2400" spc="-10" dirty="0">
                <a:latin typeface="Calibri"/>
                <a:cs typeface="Calibri"/>
              </a:rPr>
              <a:t> </a:t>
            </a:r>
            <a:r>
              <a:rPr sz="2400" spc="-5" dirty="0">
                <a:latin typeface="Calibri"/>
                <a:cs typeface="Calibri"/>
              </a:rPr>
              <a:t>:</a:t>
            </a:r>
            <a:r>
              <a:rPr sz="2400" spc="-25" dirty="0">
                <a:latin typeface="Calibri"/>
                <a:cs typeface="Calibri"/>
              </a:rPr>
              <a:t> </a:t>
            </a:r>
            <a:r>
              <a:rPr sz="2400" spc="-5" dirty="0">
                <a:latin typeface="Calibri"/>
                <a:cs typeface="Calibri"/>
              </a:rPr>
              <a:t>)</a:t>
            </a:r>
            <a:endParaRPr sz="2400" dirty="0">
              <a:latin typeface="Calibri"/>
              <a:cs typeface="Calibri"/>
            </a:endParaRPr>
          </a:p>
        </p:txBody>
      </p:sp>
      <p:sp>
        <p:nvSpPr>
          <p:cNvPr id="5" name="object 6">
            <a:extLst>
              <a:ext uri="{FF2B5EF4-FFF2-40B4-BE49-F238E27FC236}">
                <a16:creationId xmlns:a16="http://schemas.microsoft.com/office/drawing/2014/main" id="{6A3C3783-0A60-4719-9302-4879A587FCE6}"/>
              </a:ext>
            </a:extLst>
          </p:cNvPr>
          <p:cNvSpPr txBox="1"/>
          <p:nvPr/>
        </p:nvSpPr>
        <p:spPr>
          <a:xfrm>
            <a:off x="6505851" y="1825625"/>
            <a:ext cx="3272865" cy="1450397"/>
          </a:xfrm>
          <a:prstGeom prst="rect">
            <a:avLst/>
          </a:prstGeom>
        </p:spPr>
        <p:txBody>
          <a:bodyPr vert="horz" wrap="square" lIns="0" tIns="0" rIns="0" bIns="0" rtlCol="0">
            <a:spAutoFit/>
          </a:bodyPr>
          <a:lstStyle/>
          <a:p>
            <a:pPr marL="12700"/>
            <a:r>
              <a:rPr sz="2400" u="heavy" spc="-5" dirty="0">
                <a:latin typeface="Courier New"/>
                <a:cs typeface="Courier New"/>
              </a:rPr>
              <a:t>id</a:t>
            </a:r>
            <a:r>
              <a:rPr sz="2400" u="heavy" spc="-5" dirty="0">
                <a:latin typeface="Calibri"/>
                <a:cs typeface="Calibri"/>
              </a:rPr>
              <a:t>:</a:t>
            </a:r>
            <a:r>
              <a:rPr sz="2400" u="heavy" spc="-80" dirty="0">
                <a:latin typeface="Calibri"/>
                <a:cs typeface="Calibri"/>
              </a:rPr>
              <a:t> </a:t>
            </a:r>
            <a:r>
              <a:rPr sz="2400" u="heavy" spc="-10" dirty="0" err="1">
                <a:latin typeface="Calibri"/>
                <a:cs typeface="Calibri"/>
              </a:rPr>
              <a:t>Jetzt</a:t>
            </a:r>
            <a:endParaRPr lang="de-DE" sz="2400" u="heavy" spc="-10" dirty="0">
              <a:latin typeface="Calibri"/>
              <a:cs typeface="Calibri"/>
            </a:endParaRPr>
          </a:p>
          <a:p>
            <a:pPr marL="12700"/>
            <a:endParaRPr lang="de-DE" sz="2400" u="heavy" spc="-10" dirty="0">
              <a:latin typeface="Calibri"/>
              <a:cs typeface="Calibri"/>
            </a:endParaRPr>
          </a:p>
          <a:p>
            <a:pPr marL="12700"/>
            <a:r>
              <a:rPr sz="2400" spc="-5" dirty="0">
                <a:latin typeface="Wingdings"/>
                <a:cs typeface="Wingdings"/>
              </a:rPr>
              <a:t></a:t>
            </a:r>
            <a:r>
              <a:rPr sz="2400" spc="-5" dirty="0">
                <a:latin typeface="Calibri"/>
                <a:cs typeface="Calibri"/>
              </a:rPr>
              <a:t>Alles </a:t>
            </a:r>
            <a:r>
              <a:rPr sz="2400" spc="-15" dirty="0">
                <a:latin typeface="Calibri"/>
                <a:cs typeface="Calibri"/>
              </a:rPr>
              <a:t>was </a:t>
            </a:r>
            <a:r>
              <a:rPr sz="2400" spc="-10" dirty="0">
                <a:latin typeface="Calibri"/>
                <a:cs typeface="Calibri"/>
              </a:rPr>
              <a:t>bisher </a:t>
            </a:r>
            <a:r>
              <a:rPr sz="2400" spc="-5" dirty="0">
                <a:latin typeface="Calibri"/>
                <a:cs typeface="Calibri"/>
              </a:rPr>
              <a:t>auch</a:t>
            </a:r>
            <a:r>
              <a:rPr sz="2400" dirty="0">
                <a:latin typeface="Calibri"/>
                <a:cs typeface="Calibri"/>
              </a:rPr>
              <a:t> </a:t>
            </a:r>
            <a:r>
              <a:rPr sz="2400" spc="-5" dirty="0">
                <a:latin typeface="Calibri"/>
                <a:cs typeface="Calibri"/>
              </a:rPr>
              <a:t>in</a:t>
            </a:r>
            <a:endParaRPr sz="2400" dirty="0">
              <a:latin typeface="Calibri"/>
              <a:cs typeface="Calibri"/>
            </a:endParaRPr>
          </a:p>
          <a:p>
            <a:pPr marL="203200">
              <a:lnSpc>
                <a:spcPts val="2590"/>
              </a:lnSpc>
            </a:pPr>
            <a:r>
              <a:rPr sz="2400" spc="-5" dirty="0">
                <a:latin typeface="Courier New"/>
                <a:cs typeface="Courier New"/>
              </a:rPr>
              <a:t>class</a:t>
            </a:r>
            <a:r>
              <a:rPr sz="2400" spc="-855" dirty="0">
                <a:latin typeface="Courier New"/>
                <a:cs typeface="Courier New"/>
              </a:rPr>
              <a:t> </a:t>
            </a:r>
            <a:r>
              <a:rPr sz="2400" spc="-5" dirty="0">
                <a:latin typeface="Calibri"/>
                <a:cs typeface="Calibri"/>
              </a:rPr>
              <a:t>möglich </a:t>
            </a:r>
            <a:r>
              <a:rPr sz="2400" spc="-10" dirty="0">
                <a:latin typeface="Calibri"/>
                <a:cs typeface="Calibri"/>
              </a:rPr>
              <a:t>war</a:t>
            </a:r>
            <a:endParaRPr sz="2400" dirty="0">
              <a:latin typeface="Calibri"/>
              <a:cs typeface="Calibri"/>
            </a:endParaRPr>
          </a:p>
        </p:txBody>
      </p:sp>
      <p:sp>
        <p:nvSpPr>
          <p:cNvPr id="3" name="Fußzeilenplatzhalter 2">
            <a:extLst>
              <a:ext uri="{FF2B5EF4-FFF2-40B4-BE49-F238E27FC236}">
                <a16:creationId xmlns:a16="http://schemas.microsoft.com/office/drawing/2014/main" id="{BF50753F-A3AC-4E18-9467-754ADE170C14}"/>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04005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Inhaltsplatzhalter 9"/>
          <p:cNvSpPr>
            <a:spLocks noGrp="1"/>
          </p:cNvSpPr>
          <p:nvPr>
            <p:ph idx="1"/>
          </p:nvPr>
        </p:nvSpPr>
        <p:spPr>
          <a:xfrm>
            <a:off x="838200" y="1825624"/>
            <a:ext cx="10515600" cy="4687521"/>
          </a:xfrm>
        </p:spPr>
        <p:txBody>
          <a:bodyPr>
            <a:normAutofit fontScale="62500" lnSpcReduction="20000"/>
          </a:bodyPr>
          <a:lstStyle/>
          <a:p>
            <a:pPr marL="0" indent="0">
              <a:spcBef>
                <a:spcPts val="300"/>
              </a:spcBef>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00"/>
                </a:solidFill>
                <a:latin typeface="Consolas" panose="020B0609020204030204" pitchFamily="49" charset="0"/>
              </a:rPr>
              <a:t> </a:t>
            </a:r>
            <a:r>
              <a:rPr lang="de-DE" sz="2600" dirty="0">
                <a:solidFill>
                  <a:srgbClr val="FF0000"/>
                </a:solidFill>
                <a:latin typeface="Consolas" panose="020B0609020204030204" pitchFamily="49" charset="0"/>
              </a:rPr>
              <a:t>id</a:t>
            </a:r>
            <a:r>
              <a:rPr lang="de-DE" sz="2600" dirty="0">
                <a:solidFill>
                  <a:srgbClr val="0000FF"/>
                </a:solidFill>
                <a:latin typeface="Consolas" panose="020B0609020204030204" pitchFamily="49" charset="0"/>
              </a:rPr>
              <a:t>="1,2,Polizei!"&gt;</a:t>
            </a:r>
            <a:r>
              <a:rPr lang="de-DE" sz="2600" dirty="0">
                <a:solidFill>
                  <a:srgbClr val="000000"/>
                </a:solidFill>
                <a:latin typeface="Consolas" panose="020B0609020204030204" pitchFamily="49" charset="0"/>
              </a:rPr>
              <a:t>Irgendwas</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spcBef>
                <a:spcPts val="300"/>
              </a:spcBef>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00"/>
                </a:solidFill>
                <a:latin typeface="Consolas" panose="020B0609020204030204" pitchFamily="49" charset="0"/>
              </a:rPr>
              <a:t> </a:t>
            </a:r>
            <a:r>
              <a:rPr lang="de-DE" sz="2600" dirty="0">
                <a:solidFill>
                  <a:srgbClr val="FF0000"/>
                </a:solidFill>
                <a:latin typeface="Consolas" panose="020B0609020204030204" pitchFamily="49" charset="0"/>
              </a:rPr>
              <a:t>id</a:t>
            </a:r>
            <a:r>
              <a:rPr lang="de-DE" sz="2600" dirty="0">
                <a:solidFill>
                  <a:srgbClr val="0000FF"/>
                </a:solidFill>
                <a:latin typeface="Consolas" panose="020B0609020204030204" pitchFamily="49" charset="0"/>
              </a:rPr>
              <a:t>=":)"&gt;</a:t>
            </a:r>
            <a:r>
              <a:rPr lang="de-DE" sz="2600" dirty="0">
                <a:solidFill>
                  <a:srgbClr val="000000"/>
                </a:solidFill>
                <a:latin typeface="Consolas" panose="020B0609020204030204" pitchFamily="49" charset="0"/>
              </a:rPr>
              <a:t>Irgendwas</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spcBef>
                <a:spcPts val="300"/>
              </a:spcBef>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00"/>
                </a:solidFill>
                <a:latin typeface="Consolas" panose="020B0609020204030204" pitchFamily="49" charset="0"/>
              </a:rPr>
              <a:t> </a:t>
            </a:r>
            <a:r>
              <a:rPr lang="de-DE" sz="2600" dirty="0">
                <a:solidFill>
                  <a:srgbClr val="FF0000"/>
                </a:solidFill>
                <a:latin typeface="Consolas" panose="020B0609020204030204" pitchFamily="49" charset="0"/>
              </a:rPr>
              <a:t>id</a:t>
            </a:r>
            <a:r>
              <a:rPr lang="de-DE" sz="2600" dirty="0">
                <a:solidFill>
                  <a:srgbClr val="0000FF"/>
                </a:solidFill>
                <a:latin typeface="Consolas" panose="020B0609020204030204" pitchFamily="49" charset="0"/>
              </a:rPr>
              <a:t>="alert('Hallo');"&gt;</a:t>
            </a:r>
            <a:r>
              <a:rPr lang="de-DE" sz="2600" dirty="0">
                <a:solidFill>
                  <a:srgbClr val="000000"/>
                </a:solidFill>
                <a:latin typeface="Consolas" panose="020B0609020204030204" pitchFamily="49" charset="0"/>
              </a:rPr>
              <a:t>Irgendwas</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spcBef>
                <a:spcPts val="300"/>
              </a:spcBef>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00"/>
                </a:solidFill>
                <a:latin typeface="Consolas" panose="020B0609020204030204" pitchFamily="49" charset="0"/>
              </a:rPr>
              <a:t> </a:t>
            </a:r>
            <a:r>
              <a:rPr lang="de-DE" sz="2600" dirty="0">
                <a:solidFill>
                  <a:srgbClr val="FF0000"/>
                </a:solidFill>
                <a:latin typeface="Consolas" panose="020B0609020204030204" pitchFamily="49" charset="0"/>
              </a:rPr>
              <a:t>id</a:t>
            </a:r>
            <a:r>
              <a:rPr lang="de-DE" sz="2600" dirty="0">
                <a:solidFill>
                  <a:srgbClr val="0000FF"/>
                </a:solidFill>
                <a:latin typeface="Consolas" panose="020B0609020204030204" pitchFamily="49" charset="0"/>
              </a:rPr>
              <a:t>="#irgend+#was"&gt;</a:t>
            </a:r>
            <a:r>
              <a:rPr lang="de-DE" sz="2600" dirty="0">
                <a:solidFill>
                  <a:srgbClr val="000000"/>
                </a:solidFill>
                <a:latin typeface="Consolas" panose="020B0609020204030204" pitchFamily="49" charset="0"/>
              </a:rPr>
              <a:t>Irgendwas</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FF"/>
                </a:solidFill>
                <a:latin typeface="Consolas" panose="020B0609020204030204" pitchFamily="49" charset="0"/>
              </a:rPr>
              <a:t>&gt;</a:t>
            </a:r>
            <a:br>
              <a:rPr lang="de-DE" dirty="0">
                <a:solidFill>
                  <a:srgbClr val="0000FF"/>
                </a:solidFill>
                <a:latin typeface="Consolas" panose="020B0609020204030204" pitchFamily="49" charset="0"/>
              </a:rPr>
            </a:br>
            <a:endParaRPr lang="de-DE" dirty="0">
              <a:latin typeface="Courier New"/>
              <a:cs typeface="Courier New"/>
            </a:endParaRPr>
          </a:p>
          <a:p>
            <a:pPr marL="0" indent="0">
              <a:buNone/>
            </a:pPr>
            <a:endParaRPr lang="de-DE" dirty="0"/>
          </a:p>
          <a:p>
            <a:pPr marL="0" indent="0">
              <a:buNone/>
            </a:pPr>
            <a:endParaRPr lang="de-DE" sz="4300" dirty="0"/>
          </a:p>
          <a:p>
            <a:pPr marL="0" indent="0">
              <a:spcBef>
                <a:spcPts val="300"/>
              </a:spcBef>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00"/>
                </a:solidFill>
                <a:latin typeface="Consolas" panose="020B0609020204030204" pitchFamily="49" charset="0"/>
              </a:rPr>
              <a:t> </a:t>
            </a:r>
            <a:r>
              <a:rPr lang="de-DE" sz="2600" dirty="0">
                <a:solidFill>
                  <a:srgbClr val="FF0000"/>
                </a:solidFill>
                <a:latin typeface="Consolas" panose="020B0609020204030204" pitchFamily="49" charset="0"/>
              </a:rPr>
              <a:t>id</a:t>
            </a:r>
            <a:r>
              <a:rPr lang="de-DE" sz="2600" dirty="0">
                <a:solidFill>
                  <a:srgbClr val="0000FF"/>
                </a:solidFill>
                <a:latin typeface="Consolas" panose="020B0609020204030204" pitchFamily="49" charset="0"/>
              </a:rPr>
              <a:t>="\31\,2\,Polizei\!"&gt;</a:t>
            </a:r>
            <a:r>
              <a:rPr lang="de-DE" sz="2600" dirty="0">
                <a:solidFill>
                  <a:srgbClr val="000000"/>
                </a:solidFill>
                <a:latin typeface="Consolas" panose="020B0609020204030204" pitchFamily="49" charset="0"/>
              </a:rPr>
              <a:t>Irgendwas</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spcBef>
                <a:spcPts val="300"/>
              </a:spcBef>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00"/>
                </a:solidFill>
                <a:latin typeface="Consolas" panose="020B0609020204030204" pitchFamily="49" charset="0"/>
              </a:rPr>
              <a:t> </a:t>
            </a:r>
            <a:r>
              <a:rPr lang="de-DE" sz="2600" dirty="0">
                <a:solidFill>
                  <a:srgbClr val="FF0000"/>
                </a:solidFill>
                <a:latin typeface="Consolas" panose="020B0609020204030204" pitchFamily="49" charset="0"/>
              </a:rPr>
              <a:t>id</a:t>
            </a:r>
            <a:r>
              <a:rPr lang="de-DE" sz="2600" dirty="0">
                <a:solidFill>
                  <a:srgbClr val="0000FF"/>
                </a:solidFill>
                <a:latin typeface="Consolas" panose="020B0609020204030204" pitchFamily="49" charset="0"/>
              </a:rPr>
              <a:t>="\:\)"&gt;</a:t>
            </a:r>
            <a:r>
              <a:rPr lang="de-DE" sz="2600" dirty="0">
                <a:solidFill>
                  <a:srgbClr val="000000"/>
                </a:solidFill>
                <a:latin typeface="Consolas" panose="020B0609020204030204" pitchFamily="49" charset="0"/>
              </a:rPr>
              <a:t>Irgendwas</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spcBef>
                <a:spcPts val="300"/>
              </a:spcBef>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00"/>
                </a:solidFill>
                <a:latin typeface="Consolas" panose="020B0609020204030204" pitchFamily="49" charset="0"/>
              </a:rPr>
              <a:t> </a:t>
            </a:r>
            <a:r>
              <a:rPr lang="de-DE" sz="2600" dirty="0">
                <a:solidFill>
                  <a:srgbClr val="FF0000"/>
                </a:solidFill>
                <a:latin typeface="Consolas" panose="020B0609020204030204" pitchFamily="49" charset="0"/>
              </a:rPr>
              <a:t>id</a:t>
            </a:r>
            <a:r>
              <a:rPr lang="de-DE" sz="2600" dirty="0">
                <a:solidFill>
                  <a:srgbClr val="0000FF"/>
                </a:solidFill>
                <a:latin typeface="Consolas" panose="020B0609020204030204" pitchFamily="49" charset="0"/>
              </a:rPr>
              <a:t>="alert\(\'Hallo\'\)\;"&gt;</a:t>
            </a:r>
            <a:r>
              <a:rPr lang="de-DE" sz="2600" dirty="0">
                <a:solidFill>
                  <a:srgbClr val="000000"/>
                </a:solidFill>
                <a:latin typeface="Consolas" panose="020B0609020204030204" pitchFamily="49" charset="0"/>
              </a:rPr>
              <a:t>Irgendwas</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spcBef>
                <a:spcPts val="300"/>
              </a:spcBef>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00"/>
                </a:solidFill>
                <a:latin typeface="Consolas" panose="020B0609020204030204" pitchFamily="49" charset="0"/>
              </a:rPr>
              <a:t> </a:t>
            </a:r>
            <a:r>
              <a:rPr lang="de-DE" sz="2600" dirty="0">
                <a:solidFill>
                  <a:srgbClr val="FF0000"/>
                </a:solidFill>
                <a:latin typeface="Consolas" panose="020B0609020204030204" pitchFamily="49" charset="0"/>
              </a:rPr>
              <a:t>id</a:t>
            </a:r>
            <a:r>
              <a:rPr lang="de-DE" sz="2600" dirty="0">
                <a:solidFill>
                  <a:srgbClr val="0000FF"/>
                </a:solidFill>
                <a:latin typeface="Consolas" panose="020B0609020204030204" pitchFamily="49" charset="0"/>
              </a:rPr>
              <a:t>="\#irgend\+\#was"&gt;</a:t>
            </a:r>
            <a:r>
              <a:rPr lang="de-DE" sz="2600" dirty="0">
                <a:solidFill>
                  <a:srgbClr val="000000"/>
                </a:solidFill>
                <a:latin typeface="Consolas" panose="020B0609020204030204" pitchFamily="49" charset="0"/>
              </a:rPr>
              <a:t>Irgendwas</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div</a:t>
            </a:r>
            <a:r>
              <a:rPr lang="de-DE" sz="2600" dirty="0">
                <a:solidFill>
                  <a:srgbClr val="0000FF"/>
                </a:solidFill>
                <a:latin typeface="Consolas" panose="020B0609020204030204" pitchFamily="49" charset="0"/>
              </a:rPr>
              <a:t>&gt;</a:t>
            </a:r>
            <a:endParaRPr lang="de-DE" sz="2600" dirty="0"/>
          </a:p>
        </p:txBody>
      </p:sp>
      <p:sp>
        <p:nvSpPr>
          <p:cNvPr id="9" name="object 9"/>
          <p:cNvSpPr txBox="1"/>
          <p:nvPr/>
        </p:nvSpPr>
        <p:spPr>
          <a:xfrm>
            <a:off x="11172825" y="6513146"/>
            <a:ext cx="180975" cy="156068"/>
          </a:xfrm>
          <a:prstGeom prst="rect">
            <a:avLst/>
          </a:prstGeom>
        </p:spPr>
        <p:txBody>
          <a:bodyPr vert="horz" wrap="square" lIns="0" tIns="0" rIns="0" bIns="0" rtlCol="0">
            <a:spAutoFit/>
          </a:bodyPr>
          <a:lstStyle/>
          <a:p>
            <a:pPr marL="12700">
              <a:lnSpc>
                <a:spcPts val="1240"/>
              </a:lnSpc>
            </a:pPr>
            <a:r>
              <a:rPr lang="de-DE" sz="1200" dirty="0">
                <a:solidFill>
                  <a:srgbClr val="888888"/>
                </a:solidFill>
                <a:latin typeface="Calibri"/>
                <a:cs typeface="Calibri"/>
              </a:rPr>
              <a:t>21</a:t>
            </a:r>
            <a:endParaRPr sz="1200" dirty="0">
              <a:latin typeface="Calibri"/>
              <a:cs typeface="Calibri"/>
            </a:endParaRPr>
          </a:p>
        </p:txBody>
      </p:sp>
      <p:sp>
        <p:nvSpPr>
          <p:cNvPr id="6" name="object 6"/>
          <p:cNvSpPr txBox="1"/>
          <p:nvPr/>
        </p:nvSpPr>
        <p:spPr>
          <a:xfrm>
            <a:off x="838200" y="3401700"/>
            <a:ext cx="10515600" cy="992388"/>
          </a:xfrm>
          <a:prstGeom prst="rect">
            <a:avLst/>
          </a:prstGeom>
        </p:spPr>
        <p:txBody>
          <a:bodyPr vert="horz" wrap="square" lIns="0" tIns="0" rIns="0" bIns="0" rtlCol="0">
            <a:spAutoFit/>
          </a:bodyPr>
          <a:lstStyle/>
          <a:p>
            <a:pPr marL="355600" indent="-342900">
              <a:buFont typeface="Wingdings"/>
              <a:buChar char=""/>
              <a:tabLst>
                <a:tab pos="355600" algn="l"/>
                <a:tab pos="356235" algn="l"/>
              </a:tabLst>
            </a:pPr>
            <a:r>
              <a:rPr sz="2400" spc="-10" dirty="0">
                <a:latin typeface="Calibri"/>
                <a:cs typeface="Calibri"/>
              </a:rPr>
              <a:t>Ist </a:t>
            </a:r>
            <a:r>
              <a:rPr sz="2400" dirty="0">
                <a:latin typeface="Calibri"/>
                <a:cs typeface="Calibri"/>
              </a:rPr>
              <a:t>das 1. </a:t>
            </a:r>
            <a:r>
              <a:rPr sz="2400" spc="-5" dirty="0">
                <a:latin typeface="Calibri"/>
                <a:cs typeface="Calibri"/>
              </a:rPr>
              <a:t>Zeichen </a:t>
            </a:r>
            <a:r>
              <a:rPr sz="2400" dirty="0">
                <a:latin typeface="Calibri"/>
                <a:cs typeface="Calibri"/>
              </a:rPr>
              <a:t>eine </a:t>
            </a:r>
            <a:r>
              <a:rPr sz="2400" spc="-5" dirty="0">
                <a:latin typeface="Calibri"/>
                <a:cs typeface="Calibri"/>
              </a:rPr>
              <a:t>Zahl, </a:t>
            </a:r>
            <a:r>
              <a:rPr sz="2400" dirty="0">
                <a:latin typeface="Calibri"/>
                <a:cs typeface="Calibri"/>
              </a:rPr>
              <a:t>muss </a:t>
            </a:r>
            <a:r>
              <a:rPr sz="2400" spc="-5" dirty="0">
                <a:latin typeface="Calibri"/>
                <a:cs typeface="Calibri"/>
              </a:rPr>
              <a:t>diese </a:t>
            </a:r>
            <a:r>
              <a:rPr sz="2400" dirty="0">
                <a:latin typeface="Calibri"/>
                <a:cs typeface="Calibri"/>
              </a:rPr>
              <a:t>in </a:t>
            </a:r>
            <a:r>
              <a:rPr sz="2400" spc="-5" dirty="0">
                <a:latin typeface="Calibri"/>
                <a:cs typeface="Calibri"/>
              </a:rPr>
              <a:t>Unicode ausgedrückt</a:t>
            </a:r>
            <a:r>
              <a:rPr sz="2400" spc="35" dirty="0">
                <a:latin typeface="Calibri"/>
                <a:cs typeface="Calibri"/>
              </a:rPr>
              <a:t> </a:t>
            </a:r>
            <a:r>
              <a:rPr sz="2400" spc="-10" dirty="0">
                <a:latin typeface="Calibri"/>
                <a:cs typeface="Calibri"/>
              </a:rPr>
              <a:t>werden</a:t>
            </a:r>
            <a:endParaRPr sz="2400" dirty="0">
              <a:latin typeface="Calibri"/>
              <a:cs typeface="Calibri"/>
            </a:endParaRPr>
          </a:p>
          <a:p>
            <a:pPr marL="355600" indent="-342900">
              <a:lnSpc>
                <a:spcPts val="2280"/>
              </a:lnSpc>
              <a:spcBef>
                <a:spcPts val="240"/>
              </a:spcBef>
              <a:buFont typeface="Wingdings"/>
              <a:buChar char=""/>
              <a:tabLst>
                <a:tab pos="355600" algn="l"/>
                <a:tab pos="356235" algn="l"/>
              </a:tabLst>
            </a:pPr>
            <a:r>
              <a:rPr sz="2400" spc="-5" dirty="0">
                <a:latin typeface="Calibri"/>
                <a:cs typeface="Calibri"/>
              </a:rPr>
              <a:t>Nicht-alphanumerische Zeichen, die </a:t>
            </a:r>
            <a:r>
              <a:rPr sz="2400" dirty="0">
                <a:latin typeface="Calibri"/>
                <a:cs typeface="Calibri"/>
              </a:rPr>
              <a:t>in </a:t>
            </a:r>
            <a:r>
              <a:rPr sz="2400" spc="-5" dirty="0">
                <a:latin typeface="Calibri"/>
                <a:cs typeface="Calibri"/>
              </a:rPr>
              <a:t>CSS-Selektoren </a:t>
            </a:r>
            <a:r>
              <a:rPr sz="2400" dirty="0">
                <a:latin typeface="Calibri"/>
                <a:cs typeface="Calibri"/>
              </a:rPr>
              <a:t>eine</a:t>
            </a:r>
            <a:r>
              <a:rPr sz="2400" spc="55" dirty="0">
                <a:latin typeface="Calibri"/>
                <a:cs typeface="Calibri"/>
              </a:rPr>
              <a:t> </a:t>
            </a:r>
            <a:r>
              <a:rPr sz="2400" spc="-5" dirty="0">
                <a:latin typeface="Calibri"/>
                <a:cs typeface="Calibri"/>
              </a:rPr>
              <a:t>besondere</a:t>
            </a:r>
            <a:r>
              <a:rPr lang="de-DE" sz="2400" spc="-5" dirty="0">
                <a:latin typeface="Calibri"/>
                <a:cs typeface="Calibri"/>
              </a:rPr>
              <a:t> </a:t>
            </a:r>
            <a:r>
              <a:rPr sz="2400" dirty="0">
                <a:latin typeface="Calibri"/>
                <a:cs typeface="Calibri"/>
              </a:rPr>
              <a:t>Bedeutung haben </a:t>
            </a:r>
            <a:r>
              <a:rPr sz="2400" spc="-5" dirty="0">
                <a:latin typeface="Calibri"/>
                <a:cs typeface="Calibri"/>
              </a:rPr>
              <a:t>(z.B. #), müssen mit </a:t>
            </a:r>
            <a:r>
              <a:rPr sz="2400" dirty="0">
                <a:latin typeface="Calibri"/>
                <a:cs typeface="Calibri"/>
              </a:rPr>
              <a:t>einem </a:t>
            </a:r>
            <a:r>
              <a:rPr sz="2400" spc="-5" dirty="0">
                <a:latin typeface="Calibri"/>
                <a:cs typeface="Calibri"/>
              </a:rPr>
              <a:t>Backslash escaped</a:t>
            </a:r>
            <a:r>
              <a:rPr sz="2400" spc="60" dirty="0">
                <a:latin typeface="Calibri"/>
                <a:cs typeface="Calibri"/>
              </a:rPr>
              <a:t> </a:t>
            </a:r>
            <a:r>
              <a:rPr sz="2400" spc="-10" dirty="0">
                <a:latin typeface="Calibri"/>
                <a:cs typeface="Calibri"/>
              </a:rPr>
              <a:t>werden</a:t>
            </a:r>
            <a:endParaRPr sz="2400" dirty="0">
              <a:latin typeface="Calibri"/>
              <a:cs typeface="Calibri"/>
            </a:endParaRPr>
          </a:p>
        </p:txBody>
      </p:sp>
      <p:sp>
        <p:nvSpPr>
          <p:cNvPr id="7" name="object 2">
            <a:extLst>
              <a:ext uri="{FF2B5EF4-FFF2-40B4-BE49-F238E27FC236}">
                <a16:creationId xmlns:a16="http://schemas.microsoft.com/office/drawing/2014/main" id="{18DF883A-3929-449B-9D0C-4341A3A40988}"/>
              </a:ext>
            </a:extLst>
          </p:cNvPr>
          <p:cNvSpPr txBox="1">
            <a:spLocks noGrp="1"/>
          </p:cNvSpPr>
          <p:nvPr>
            <p:ph type="title"/>
          </p:nvPr>
        </p:nvSpPr>
        <p:spPr>
          <a:xfrm>
            <a:off x="838200" y="796945"/>
            <a:ext cx="10515600" cy="553998"/>
          </a:xfrm>
          <a:prstGeom prst="rect">
            <a:avLst/>
          </a:prstGeom>
        </p:spPr>
        <p:txBody>
          <a:bodyPr vert="horz" wrap="square" lIns="0" tIns="0" rIns="0" bIns="0" rtlCol="0" anchor="ctr">
            <a:spAutoFit/>
          </a:bodyPr>
          <a:lstStyle/>
          <a:p>
            <a:pPr marL="12700">
              <a:lnSpc>
                <a:spcPct val="100000"/>
              </a:lnSpc>
            </a:pPr>
            <a:r>
              <a:rPr lang="de-DE" sz="3600" spc="-15" dirty="0" err="1"/>
              <a:t>id</a:t>
            </a:r>
            <a:r>
              <a:rPr lang="de-DE" sz="3600" spc="-15" dirty="0"/>
              <a:t> Namensgebung</a:t>
            </a:r>
            <a:endParaRPr sz="3600" spc="-15" dirty="0"/>
          </a:p>
        </p:txBody>
      </p:sp>
      <p:sp>
        <p:nvSpPr>
          <p:cNvPr id="2" name="Fußzeilenplatzhalter 1">
            <a:extLst>
              <a:ext uri="{FF2B5EF4-FFF2-40B4-BE49-F238E27FC236}">
                <a16:creationId xmlns:a16="http://schemas.microsoft.com/office/drawing/2014/main" id="{2A591E73-F061-41BD-9E47-B70996D9415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89019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fade">
                                      <p:cBhvr>
                                        <p:cTn id="7" dur="750"/>
                                        <p:tgtEl>
                                          <p:spTgt spid="1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7" end="7"/>
                                            </p:txEl>
                                          </p:spTgt>
                                        </p:tgtEl>
                                        <p:attrNameLst>
                                          <p:attrName>style.visibility</p:attrName>
                                        </p:attrNameLst>
                                      </p:cBhvr>
                                      <p:to>
                                        <p:strVal val="visible"/>
                                      </p:to>
                                    </p:set>
                                    <p:animEffect transition="in" filter="fade">
                                      <p:cBhvr>
                                        <p:cTn id="10" dur="750"/>
                                        <p:tgtEl>
                                          <p:spTgt spid="10">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8" end="8"/>
                                            </p:txEl>
                                          </p:spTgt>
                                        </p:tgtEl>
                                        <p:attrNameLst>
                                          <p:attrName>style.visibility</p:attrName>
                                        </p:attrNameLst>
                                      </p:cBhvr>
                                      <p:to>
                                        <p:strVal val="visible"/>
                                      </p:to>
                                    </p:set>
                                    <p:animEffect transition="in" filter="fade">
                                      <p:cBhvr>
                                        <p:cTn id="13" dur="750"/>
                                        <p:tgtEl>
                                          <p:spTgt spid="10">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9" end="9"/>
                                            </p:txEl>
                                          </p:spTgt>
                                        </p:tgtEl>
                                        <p:attrNameLst>
                                          <p:attrName>style.visibility</p:attrName>
                                        </p:attrNameLst>
                                      </p:cBhvr>
                                      <p:to>
                                        <p:strVal val="visible"/>
                                      </p:to>
                                    </p:set>
                                    <p:animEffect transition="in" filter="fade">
                                      <p:cBhvr>
                                        <p:cTn id="16" dur="75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5" dirty="0"/>
              <a:t>Ein </a:t>
            </a:r>
            <a:r>
              <a:rPr spc="-25" dirty="0"/>
              <a:t>erstes</a:t>
            </a:r>
            <a:r>
              <a:rPr dirty="0"/>
              <a:t> </a:t>
            </a:r>
            <a:r>
              <a:rPr spc="-15" dirty="0"/>
              <a:t>HTML5-Dokument</a:t>
            </a:r>
          </a:p>
        </p:txBody>
      </p:sp>
      <p:sp>
        <p:nvSpPr>
          <p:cNvPr id="7" name="Inhaltsplatzhalter 6"/>
          <p:cNvSpPr>
            <a:spLocks noGrp="1"/>
          </p:cNvSpPr>
          <p:nvPr>
            <p:ph idx="1"/>
          </p:nvPr>
        </p:nvSpPr>
        <p:spPr>
          <a:xfrm>
            <a:off x="838200" y="1690688"/>
            <a:ext cx="10515600" cy="4781550"/>
          </a:xfrm>
        </p:spPr>
        <p:txBody>
          <a:bodyPr>
            <a:normAutofit fontScale="85000" lnSpcReduction="20000"/>
          </a:bodyPr>
          <a:lstStyle/>
          <a:p>
            <a:pPr marL="0" indent="0">
              <a:buNone/>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!DOCTYPE</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html</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head</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meta</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charset</a:t>
            </a:r>
            <a:r>
              <a:rPr lang="de-DE" sz="2400" dirty="0">
                <a:solidFill>
                  <a:srgbClr val="0000FF"/>
                </a:solidFill>
                <a:latin typeface="Consolas" panose="020B0609020204030204" pitchFamily="49" charset="0"/>
              </a:rPr>
              <a:t>="utf-8"&gt;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title</a:t>
            </a:r>
            <a:r>
              <a:rPr lang="de-DE" sz="2400" dirty="0">
                <a:solidFill>
                  <a:srgbClr val="0000FF"/>
                </a:solidFill>
                <a:latin typeface="Consolas" panose="020B0609020204030204" pitchFamily="49" charset="0"/>
              </a:rPr>
              <a:t>&gt;</a:t>
            </a:r>
            <a:r>
              <a:rPr lang="de-DE" sz="2400" dirty="0">
                <a:solidFill>
                  <a:srgbClr val="000000"/>
                </a:solidFill>
                <a:latin typeface="Consolas" panose="020B0609020204030204" pitchFamily="49" charset="0"/>
              </a:rPr>
              <a:t>HTML</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title</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head</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h1</a:t>
            </a:r>
            <a:r>
              <a:rPr lang="de-DE" sz="2400" dirty="0">
                <a:solidFill>
                  <a:srgbClr val="0000FF"/>
                </a:solidFill>
                <a:latin typeface="Consolas" panose="020B0609020204030204" pitchFamily="49" charset="0"/>
              </a:rPr>
              <a:t>&gt;</a:t>
            </a:r>
            <a:r>
              <a:rPr lang="de-DE" sz="2400" dirty="0">
                <a:solidFill>
                  <a:srgbClr val="000000"/>
                </a:solidFill>
                <a:latin typeface="Consolas" panose="020B0609020204030204" pitchFamily="49" charset="0"/>
              </a:rPr>
              <a:t>Ich bin ein HTML5-Dokument</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h1</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p</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class</a:t>
            </a:r>
            <a:r>
              <a:rPr lang="de-DE" sz="2400" dirty="0">
                <a:solidFill>
                  <a:srgbClr val="0000FF"/>
                </a:solidFill>
                <a:latin typeface="Consolas" panose="020B0609020204030204" pitchFamily="49" charset="0"/>
              </a:rPr>
              <a:t>=beispiel&gt;</a:t>
            </a:r>
            <a:r>
              <a:rPr lang="de-DE" sz="2400" dirty="0">
                <a:solidFill>
                  <a:srgbClr val="000000"/>
                </a:solidFill>
                <a:latin typeface="Consolas" panose="020B0609020204030204" pitchFamily="49" charset="0"/>
              </a:rPr>
              <a:t>  Hallo!</a:t>
            </a: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p</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Ich bin ein HTML5-Dokument!</a:t>
            </a:r>
            <a:endParaRPr lang="de-DE" sz="2400" dirty="0"/>
          </a:p>
        </p:txBody>
      </p:sp>
      <p:sp>
        <p:nvSpPr>
          <p:cNvPr id="3" name="Fußzeilenplatzhalter 2">
            <a:extLst>
              <a:ext uri="{FF2B5EF4-FFF2-40B4-BE49-F238E27FC236}">
                <a16:creationId xmlns:a16="http://schemas.microsoft.com/office/drawing/2014/main" id="{B9221DA7-6563-44C8-9DDC-A82B409C3F6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943841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F19B17D-FF27-475D-AB4A-19BBB9C3C520}"/>
              </a:ext>
            </a:extLst>
          </p:cNvPr>
          <p:cNvSpPr>
            <a:spLocks noGrp="1"/>
          </p:cNvSpPr>
          <p:nvPr>
            <p:ph type="title"/>
          </p:nvPr>
        </p:nvSpPr>
        <p:spPr/>
        <p:txBody>
          <a:bodyPr/>
          <a:lstStyle/>
          <a:p>
            <a:r>
              <a:rPr lang="de-DE" dirty="0"/>
              <a:t>&lt;HEAD&gt;</a:t>
            </a:r>
          </a:p>
        </p:txBody>
      </p:sp>
      <p:sp>
        <p:nvSpPr>
          <p:cNvPr id="5" name="Textplatzhalter 4">
            <a:extLst>
              <a:ext uri="{FF2B5EF4-FFF2-40B4-BE49-F238E27FC236}">
                <a16:creationId xmlns:a16="http://schemas.microsoft.com/office/drawing/2014/main" id="{8F8B11C0-BA85-4D26-8491-889FDA637970}"/>
              </a:ext>
            </a:extLst>
          </p:cNvPr>
          <p:cNvSpPr>
            <a:spLocks noGrp="1"/>
          </p:cNvSpPr>
          <p:nvPr>
            <p:ph type="body" idx="1"/>
          </p:nvPr>
        </p:nvSpPr>
        <p:spPr/>
        <p:txBody>
          <a:bodyPr/>
          <a:lstStyle/>
          <a:p>
            <a:r>
              <a:rPr lang="de-DE" dirty="0"/>
              <a:t>&lt;META&gt;&lt;TITLE&gt;</a:t>
            </a:r>
          </a:p>
        </p:txBody>
      </p:sp>
      <p:sp>
        <p:nvSpPr>
          <p:cNvPr id="2" name="Fußzeilenplatzhalter 1">
            <a:extLst>
              <a:ext uri="{FF2B5EF4-FFF2-40B4-BE49-F238E27FC236}">
                <a16:creationId xmlns:a16="http://schemas.microsoft.com/office/drawing/2014/main" id="{1D729499-2A75-4AAA-99EE-B5E67151C77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606049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 </a:t>
            </a:r>
            <a:r>
              <a:rPr spc="-10" dirty="0"/>
              <a:t>Der</a:t>
            </a:r>
            <a:r>
              <a:rPr dirty="0"/>
              <a:t> </a:t>
            </a:r>
            <a:r>
              <a:rPr spc="-10" dirty="0"/>
              <a:t>Header</a:t>
            </a:r>
          </a:p>
        </p:txBody>
      </p:sp>
      <p:graphicFrame>
        <p:nvGraphicFramePr>
          <p:cNvPr id="3" name="object 3"/>
          <p:cNvGraphicFramePr>
            <a:graphicFrameLocks noGrp="1"/>
          </p:cNvGraphicFramePr>
          <p:nvPr>
            <p:extLst>
              <p:ext uri="{D42A27DB-BD31-4B8C-83A1-F6EECF244321}">
                <p14:modId xmlns:p14="http://schemas.microsoft.com/office/powerpoint/2010/main" val="2859987887"/>
              </p:ext>
            </p:extLst>
          </p:nvPr>
        </p:nvGraphicFramePr>
        <p:xfrm>
          <a:off x="1123797" y="2243708"/>
          <a:ext cx="9931678" cy="3573510"/>
        </p:xfrm>
        <a:graphic>
          <a:graphicData uri="http://schemas.openxmlformats.org/drawingml/2006/table">
            <a:tbl>
              <a:tblPr firstRow="1" bandRow="1">
                <a:tableStyleId>{21E4AEA4-8DFA-4A89-87EB-49C32662AFE0}</a:tableStyleId>
              </a:tblPr>
              <a:tblGrid>
                <a:gridCol w="2998876">
                  <a:extLst>
                    <a:ext uri="{9D8B030D-6E8A-4147-A177-3AD203B41FA5}">
                      <a16:colId xmlns:a16="http://schemas.microsoft.com/office/drawing/2014/main" val="20000"/>
                    </a:ext>
                  </a:extLst>
                </a:gridCol>
                <a:gridCol w="6932802">
                  <a:extLst>
                    <a:ext uri="{9D8B030D-6E8A-4147-A177-3AD203B41FA5}">
                      <a16:colId xmlns:a16="http://schemas.microsoft.com/office/drawing/2014/main" val="20001"/>
                    </a:ext>
                  </a:extLst>
                </a:gridCol>
              </a:tblGrid>
              <a:tr h="504386">
                <a:tc>
                  <a:txBody>
                    <a:bodyPr/>
                    <a:lstStyle/>
                    <a:p>
                      <a:pPr marL="85090" algn="ctr">
                        <a:lnSpc>
                          <a:spcPct val="100000"/>
                        </a:lnSpc>
                        <a:spcBef>
                          <a:spcPts val="185"/>
                        </a:spcBef>
                      </a:pPr>
                      <a:r>
                        <a:rPr sz="2000" spc="-10"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11571">
                <a:tc>
                  <a:txBody>
                    <a:bodyPr/>
                    <a:lstStyle/>
                    <a:p>
                      <a:pPr marL="85090" algn="ctr">
                        <a:lnSpc>
                          <a:spcPct val="100000"/>
                        </a:lnSpc>
                        <a:spcBef>
                          <a:spcPts val="90"/>
                        </a:spcBef>
                      </a:pPr>
                      <a:r>
                        <a:rPr sz="2000" dirty="0"/>
                        <a:t>&lt;title&gt;</a:t>
                      </a:r>
                      <a:endParaRPr sz="2000" dirty="0">
                        <a:latin typeface="Calibri"/>
                        <a:cs typeface="Calibri"/>
                      </a:endParaRPr>
                    </a:p>
                  </a:txBody>
                  <a:tcPr marL="0" marR="0" marT="0" marB="0" anchor="ctr"/>
                </a:tc>
                <a:tc>
                  <a:txBody>
                    <a:bodyPr/>
                    <a:lstStyle/>
                    <a:p>
                      <a:pPr marL="85725" algn="ctr">
                        <a:lnSpc>
                          <a:spcPct val="100000"/>
                        </a:lnSpc>
                        <a:spcBef>
                          <a:spcPts val="90"/>
                        </a:spcBef>
                      </a:pPr>
                      <a:r>
                        <a:rPr sz="2000" spc="-10" dirty="0"/>
                        <a:t>Titel </a:t>
                      </a:r>
                      <a:r>
                        <a:rPr sz="2000" spc="-5" dirty="0"/>
                        <a:t>des</a:t>
                      </a:r>
                      <a:r>
                        <a:rPr sz="2000" spc="-25" dirty="0"/>
                        <a:t> </a:t>
                      </a:r>
                      <a:r>
                        <a:rPr sz="2000" spc="-5" dirty="0"/>
                        <a:t>HTML-Dokuments</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11421">
                <a:tc>
                  <a:txBody>
                    <a:bodyPr/>
                    <a:lstStyle/>
                    <a:p>
                      <a:pPr marL="85090" algn="ctr">
                        <a:lnSpc>
                          <a:spcPct val="100000"/>
                        </a:lnSpc>
                        <a:spcBef>
                          <a:spcPts val="185"/>
                        </a:spcBef>
                      </a:pPr>
                      <a:r>
                        <a:rPr sz="2000" spc="-5" dirty="0"/>
                        <a:t>&lt;style&gt;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Definitionsbereich zum Stylen des </a:t>
                      </a:r>
                      <a:r>
                        <a:rPr sz="2000" spc="-10" dirty="0"/>
                        <a:t>Dokuments</a:t>
                      </a:r>
                      <a:r>
                        <a:rPr sz="2000" spc="5" dirty="0"/>
                        <a:t> </a:t>
                      </a:r>
                      <a:r>
                        <a:rPr sz="2000" spc="-5" dirty="0"/>
                        <a:t>(CSS)</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11570">
                <a:tc>
                  <a:txBody>
                    <a:bodyPr/>
                    <a:lstStyle/>
                    <a:p>
                      <a:pPr marL="85090" algn="ctr">
                        <a:lnSpc>
                          <a:spcPct val="100000"/>
                        </a:lnSpc>
                        <a:spcBef>
                          <a:spcPts val="190"/>
                        </a:spcBef>
                      </a:pPr>
                      <a:r>
                        <a:rPr sz="2000" spc="-5" dirty="0"/>
                        <a:t>&lt;script&gt;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Definitionsbereich für Script</a:t>
                      </a:r>
                      <a:r>
                        <a:rPr sz="2000" spc="15" dirty="0"/>
                        <a:t> </a:t>
                      </a:r>
                      <a:r>
                        <a:rPr sz="2000" spc="-10" dirty="0"/>
                        <a:t>(JavaScript)</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511420">
                <a:tc>
                  <a:txBody>
                    <a:bodyPr/>
                    <a:lstStyle/>
                    <a:p>
                      <a:pPr marL="85090" algn="ctr">
                        <a:lnSpc>
                          <a:spcPct val="100000"/>
                        </a:lnSpc>
                        <a:spcBef>
                          <a:spcPts val="190"/>
                        </a:spcBef>
                      </a:pPr>
                      <a:r>
                        <a:rPr sz="2000" dirty="0"/>
                        <a:t>&lt;link&gt;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Einbinden </a:t>
                      </a:r>
                      <a:r>
                        <a:rPr sz="2000" spc="-10" dirty="0"/>
                        <a:t>externer </a:t>
                      </a:r>
                      <a:r>
                        <a:rPr sz="2000" spc="-5" dirty="0"/>
                        <a:t>Quellen (CSS-Dateien)</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511571">
                <a:tc>
                  <a:txBody>
                    <a:bodyPr/>
                    <a:lstStyle/>
                    <a:p>
                      <a:pPr marL="85090" algn="ctr">
                        <a:lnSpc>
                          <a:spcPct val="100000"/>
                        </a:lnSpc>
                        <a:spcBef>
                          <a:spcPts val="190"/>
                        </a:spcBef>
                      </a:pPr>
                      <a:r>
                        <a:rPr sz="2000" spc="-10" dirty="0"/>
                        <a:t>&lt;meta&gt;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Meta-Angaben zum</a:t>
                      </a:r>
                      <a:r>
                        <a:rPr sz="2000" spc="-85" dirty="0"/>
                        <a:t> </a:t>
                      </a:r>
                      <a:r>
                        <a:rPr sz="2000" spc="-10" dirty="0"/>
                        <a:t>Dokument</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511571">
                <a:tc>
                  <a:txBody>
                    <a:bodyPr/>
                    <a:lstStyle/>
                    <a:p>
                      <a:pPr marL="85090" algn="ctr">
                        <a:lnSpc>
                          <a:spcPct val="100000"/>
                        </a:lnSpc>
                        <a:spcBef>
                          <a:spcPts val="190"/>
                        </a:spcBef>
                      </a:pPr>
                      <a:r>
                        <a:rPr lang="de-DE" sz="2000" dirty="0">
                          <a:latin typeface="Calibri"/>
                          <a:cs typeface="Calibri"/>
                        </a:rPr>
                        <a:t>&lt;</a:t>
                      </a:r>
                      <a:r>
                        <a:rPr lang="de-DE" sz="2000" dirty="0" err="1">
                          <a:latin typeface="Calibri"/>
                          <a:cs typeface="Calibri"/>
                        </a:rPr>
                        <a:t>base</a:t>
                      </a:r>
                      <a:r>
                        <a:rPr lang="de-DE" sz="2000" dirty="0">
                          <a:latin typeface="Calibri"/>
                          <a:cs typeface="Calibri"/>
                        </a:rPr>
                        <a:t>&gt;</a:t>
                      </a:r>
                      <a:endParaRPr sz="2000" dirty="0">
                        <a:latin typeface="Calibri"/>
                        <a:cs typeface="Calibri"/>
                      </a:endParaRPr>
                    </a:p>
                  </a:txBody>
                  <a:tcPr marL="0" marR="0" marT="0" marB="0" anchor="ctr"/>
                </a:tc>
                <a:tc>
                  <a:txBody>
                    <a:bodyPr/>
                    <a:lstStyle/>
                    <a:p>
                      <a:pPr marL="85725" algn="ctr">
                        <a:lnSpc>
                          <a:spcPct val="100000"/>
                        </a:lnSpc>
                        <a:spcBef>
                          <a:spcPts val="190"/>
                        </a:spcBef>
                      </a:pPr>
                      <a:r>
                        <a:rPr lang="de-DE" sz="2000" dirty="0">
                          <a:latin typeface="Calibri"/>
                          <a:cs typeface="Calibri"/>
                        </a:rPr>
                        <a:t>Standart-URL &amp; Standart-target für alle Links</a:t>
                      </a:r>
                      <a:endParaRPr sz="2000" dirty="0">
                        <a:latin typeface="Calibri"/>
                        <a:cs typeface="Calibri"/>
                      </a:endParaRPr>
                    </a:p>
                  </a:txBody>
                  <a:tcPr marL="0" marR="0" marT="0" marB="0" anchor="ctr"/>
                </a:tc>
                <a:extLst>
                  <a:ext uri="{0D108BD9-81ED-4DB2-BD59-A6C34878D82A}">
                    <a16:rowId xmlns:a16="http://schemas.microsoft.com/office/drawing/2014/main" val="887183099"/>
                  </a:ext>
                </a:extLst>
              </a:tr>
            </a:tbl>
          </a:graphicData>
        </a:graphic>
      </p:graphicFrame>
      <p:sp>
        <p:nvSpPr>
          <p:cNvPr id="4" name="Fußzeilenplatzhalter 3">
            <a:extLst>
              <a:ext uri="{FF2B5EF4-FFF2-40B4-BE49-F238E27FC236}">
                <a16:creationId xmlns:a16="http://schemas.microsoft.com/office/drawing/2014/main" id="{47404C6D-BFA8-4AB9-B75F-4610CBF13EE8}"/>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5505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7A148-4536-4F54-B3C3-CC3F42D8431E}"/>
              </a:ext>
            </a:extLst>
          </p:cNvPr>
          <p:cNvSpPr>
            <a:spLocks noGrp="1"/>
          </p:cNvSpPr>
          <p:nvPr>
            <p:ph type="title"/>
          </p:nvPr>
        </p:nvSpPr>
        <p:spPr/>
        <p:txBody>
          <a:bodyPr/>
          <a:lstStyle/>
          <a:p>
            <a:r>
              <a:rPr lang="de-DE" dirty="0"/>
              <a:t>Ideen</a:t>
            </a:r>
          </a:p>
        </p:txBody>
      </p:sp>
      <p:sp>
        <p:nvSpPr>
          <p:cNvPr id="3" name="Inhaltsplatzhalter 2">
            <a:extLst>
              <a:ext uri="{FF2B5EF4-FFF2-40B4-BE49-F238E27FC236}">
                <a16:creationId xmlns:a16="http://schemas.microsoft.com/office/drawing/2014/main" id="{E223A173-65C8-423C-9BB5-637F3DC5E2D6}"/>
              </a:ext>
            </a:extLst>
          </p:cNvPr>
          <p:cNvSpPr>
            <a:spLocks noGrp="1"/>
          </p:cNvSpPr>
          <p:nvPr>
            <p:ph idx="1"/>
          </p:nvPr>
        </p:nvSpPr>
        <p:spPr/>
        <p:txBody>
          <a:bodyPr/>
          <a:lstStyle/>
          <a:p>
            <a:r>
              <a:rPr lang="de-DE" dirty="0"/>
              <a:t>was sind ARIA-… Attribute?</a:t>
            </a:r>
          </a:p>
          <a:p>
            <a:r>
              <a:rPr lang="de-DE" dirty="0"/>
              <a:t>wie beim Anlegen von Angular-Projekten kann man auch hier gleich schon was anlegen und dann Theorie dazu erklären. und so Schritt für Schritt. Weil wenn man mit der Theorie anfängt, dann verwendet man im </a:t>
            </a:r>
            <a:r>
              <a:rPr lang="de-DE"/>
              <a:t>Beispiel nicht alles. </a:t>
            </a:r>
          </a:p>
        </p:txBody>
      </p:sp>
      <p:sp>
        <p:nvSpPr>
          <p:cNvPr id="4" name="Fußzeilenplatzhalter 3">
            <a:extLst>
              <a:ext uri="{FF2B5EF4-FFF2-40B4-BE49-F238E27FC236}">
                <a16:creationId xmlns:a16="http://schemas.microsoft.com/office/drawing/2014/main" id="{106EEAA4-69A3-4D24-A26A-52C1FCFA763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076128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HTML </a:t>
            </a:r>
            <a:r>
              <a:rPr spc="-5" dirty="0"/>
              <a:t>– </a:t>
            </a:r>
            <a:r>
              <a:rPr spc="-20" dirty="0"/>
              <a:t> </a:t>
            </a:r>
            <a:r>
              <a:rPr spc="-30" dirty="0"/>
              <a:t>&lt;meta&gt;-Tag</a:t>
            </a:r>
          </a:p>
        </p:txBody>
      </p:sp>
      <p:sp>
        <p:nvSpPr>
          <p:cNvPr id="3" name="object 3"/>
          <p:cNvSpPr txBox="1"/>
          <p:nvPr/>
        </p:nvSpPr>
        <p:spPr>
          <a:xfrm>
            <a:off x="838200" y="1690688"/>
            <a:ext cx="6290310" cy="257506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Beinhaltet </a:t>
            </a:r>
            <a:r>
              <a:rPr sz="3200" spc="-15" dirty="0">
                <a:latin typeface="Calibri"/>
                <a:cs typeface="Calibri"/>
              </a:rPr>
              <a:t>Metadaten </a:t>
            </a:r>
            <a:r>
              <a:rPr sz="3200" spc="-5" dirty="0">
                <a:latin typeface="Calibri"/>
                <a:cs typeface="Calibri"/>
              </a:rPr>
              <a:t>der</a:t>
            </a:r>
            <a:r>
              <a:rPr sz="3200" spc="15" dirty="0">
                <a:latin typeface="Calibri"/>
                <a:cs typeface="Calibri"/>
              </a:rPr>
              <a:t> </a:t>
            </a:r>
            <a:r>
              <a:rPr sz="3200" spc="-20" dirty="0">
                <a:latin typeface="Calibri"/>
                <a:cs typeface="Calibri"/>
              </a:rPr>
              <a:t>Webseite</a:t>
            </a:r>
            <a:endParaRPr sz="32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Seitenbeschreibung</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Zeichensätze</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Autor</a:t>
            </a:r>
            <a:endParaRPr lang="de-DE" sz="2800" spc="-10" dirty="0">
              <a:latin typeface="Calibri"/>
              <a:cs typeface="Calibri"/>
            </a:endParaRPr>
          </a:p>
          <a:p>
            <a:pPr marL="756285" lvl="1" indent="-286385">
              <a:lnSpc>
                <a:spcPct val="100000"/>
              </a:lnSpc>
              <a:spcBef>
                <a:spcPts val="670"/>
              </a:spcBef>
              <a:buFont typeface="Arial"/>
              <a:buChar char="–"/>
              <a:tabLst>
                <a:tab pos="756920" algn="l"/>
              </a:tabLst>
            </a:pPr>
            <a:r>
              <a:rPr lang="de-DE" sz="2800" spc="-10" dirty="0">
                <a:latin typeface="Calibri"/>
                <a:cs typeface="Calibri"/>
              </a:rPr>
              <a:t>Keywords sind nicht mehr üblich!</a:t>
            </a:r>
            <a:endParaRPr sz="2800" dirty="0">
              <a:latin typeface="Calibri"/>
              <a:cs typeface="Calibri"/>
            </a:endParaRPr>
          </a:p>
        </p:txBody>
      </p:sp>
      <p:sp>
        <p:nvSpPr>
          <p:cNvPr id="4" name="object 4"/>
          <p:cNvSpPr/>
          <p:nvPr/>
        </p:nvSpPr>
        <p:spPr>
          <a:xfrm>
            <a:off x="1422060" y="4435855"/>
            <a:ext cx="8639556" cy="1181100"/>
          </a:xfrm>
          <a:prstGeom prst="rect">
            <a:avLst/>
          </a:prstGeom>
          <a:blipFill>
            <a:blip r:embed="rId2" cstate="print"/>
            <a:stretch>
              <a:fillRect/>
            </a:stretch>
          </a:blipFill>
        </p:spPr>
        <p:txBody>
          <a:bodyPr wrap="square" lIns="0" tIns="0" rIns="0" bIns="0" rtlCol="0"/>
          <a:lstStyle/>
          <a:p>
            <a:endParaRPr dirty="0"/>
          </a:p>
        </p:txBody>
      </p:sp>
      <p:cxnSp>
        <p:nvCxnSpPr>
          <p:cNvPr id="6" name="Gerader Verbinder 5">
            <a:extLst>
              <a:ext uri="{FF2B5EF4-FFF2-40B4-BE49-F238E27FC236}">
                <a16:creationId xmlns:a16="http://schemas.microsoft.com/office/drawing/2014/main" id="{8E7B563A-3C40-47D8-9120-DC5422A36673}"/>
              </a:ext>
            </a:extLst>
          </p:cNvPr>
          <p:cNvCxnSpPr>
            <a:cxnSpLocks/>
          </p:cNvCxnSpPr>
          <p:nvPr/>
        </p:nvCxnSpPr>
        <p:spPr>
          <a:xfrm>
            <a:off x="1266825" y="5143500"/>
            <a:ext cx="8248650" cy="0"/>
          </a:xfrm>
          <a:prstGeom prst="line">
            <a:avLst/>
          </a:prstGeom>
          <a:ln w="28575">
            <a:solidFill>
              <a:srgbClr val="C00000">
                <a:alpha val="40000"/>
              </a:srgb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A0E0C459-978E-412F-B201-DAEC5E300EF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113740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6C988-229C-47EA-A533-EF6F4819ED02}"/>
              </a:ext>
            </a:extLst>
          </p:cNvPr>
          <p:cNvSpPr>
            <a:spLocks noGrp="1"/>
          </p:cNvSpPr>
          <p:nvPr>
            <p:ph type="title"/>
          </p:nvPr>
        </p:nvSpPr>
        <p:spPr/>
        <p:txBody>
          <a:bodyPr/>
          <a:lstStyle/>
          <a:p>
            <a:r>
              <a:rPr lang="de-DE" dirty="0"/>
              <a:t>VIEWPORT</a:t>
            </a:r>
          </a:p>
        </p:txBody>
      </p:sp>
      <p:sp>
        <p:nvSpPr>
          <p:cNvPr id="4" name="Textplatzhalter 3">
            <a:extLst>
              <a:ext uri="{FF2B5EF4-FFF2-40B4-BE49-F238E27FC236}">
                <a16:creationId xmlns:a16="http://schemas.microsoft.com/office/drawing/2014/main" id="{CA7B3ABC-0C50-4E03-9E3C-A08233962EFC}"/>
              </a:ext>
            </a:extLst>
          </p:cNvPr>
          <p:cNvSpPr>
            <a:spLocks noGrp="1"/>
          </p:cNvSpPr>
          <p:nvPr>
            <p:ph type="body" idx="1"/>
          </p:nvPr>
        </p:nvSpPr>
        <p:spPr/>
        <p:txBody>
          <a:bodyPr/>
          <a:lstStyle/>
          <a:p>
            <a:endParaRPr lang="de-DE"/>
          </a:p>
        </p:txBody>
      </p:sp>
      <p:sp>
        <p:nvSpPr>
          <p:cNvPr id="3" name="Fußzeilenplatzhalter 2">
            <a:extLst>
              <a:ext uri="{FF2B5EF4-FFF2-40B4-BE49-F238E27FC236}">
                <a16:creationId xmlns:a16="http://schemas.microsoft.com/office/drawing/2014/main" id="{EFD8A012-4D22-4EB7-9E4E-24B58AE2133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275870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80F28C-688E-4CEA-A762-FE68EDADB738}"/>
              </a:ext>
            </a:extLst>
          </p:cNvPr>
          <p:cNvSpPr>
            <a:spLocks noGrp="1"/>
          </p:cNvSpPr>
          <p:nvPr>
            <p:ph type="title"/>
          </p:nvPr>
        </p:nvSpPr>
        <p:spPr/>
        <p:txBody>
          <a:bodyPr/>
          <a:lstStyle/>
          <a:p>
            <a:r>
              <a:rPr lang="de-DE" dirty="0"/>
              <a:t>Viewport</a:t>
            </a:r>
          </a:p>
        </p:txBody>
      </p:sp>
      <p:sp>
        <p:nvSpPr>
          <p:cNvPr id="3" name="Inhaltsplatzhalter 2">
            <a:extLst>
              <a:ext uri="{FF2B5EF4-FFF2-40B4-BE49-F238E27FC236}">
                <a16:creationId xmlns:a16="http://schemas.microsoft.com/office/drawing/2014/main" id="{CE362643-A0E8-413C-87CF-444FF4941D06}"/>
              </a:ext>
            </a:extLst>
          </p:cNvPr>
          <p:cNvSpPr>
            <a:spLocks noGrp="1"/>
          </p:cNvSpPr>
          <p:nvPr>
            <p:ph idx="1"/>
          </p:nvPr>
        </p:nvSpPr>
        <p:spPr/>
        <p:txBody>
          <a:bodyPr>
            <a:normAutofit fontScale="92500" lnSpcReduction="20000"/>
          </a:bodyPr>
          <a:lstStyle/>
          <a:p>
            <a:r>
              <a:rPr lang="de-DE" dirty="0"/>
              <a:t>Der Viewport stellt die im Browser verfügbare Fläche dar</a:t>
            </a:r>
          </a:p>
          <a:p>
            <a:endParaRPr lang="de-DE" sz="1050" dirty="0"/>
          </a:p>
          <a:p>
            <a:r>
              <a:rPr lang="de-DE" dirty="0"/>
              <a:t>Empfohlene Viewport-Angabe:</a:t>
            </a:r>
          </a:p>
          <a:p>
            <a:pPr marL="0" indent="0">
              <a:buNone/>
            </a:pPr>
            <a:r>
              <a:rPr lang="de-DE" altLang="de-DE" sz="2400" dirty="0">
                <a:solidFill>
                  <a:srgbClr val="000000"/>
                </a:solidFill>
              </a:rPr>
              <a:t>&lt;</a:t>
            </a:r>
            <a:r>
              <a:rPr lang="de-DE" altLang="de-DE" sz="2400" dirty="0">
                <a:solidFill>
                  <a:srgbClr val="EE8033"/>
                </a:solidFill>
              </a:rPr>
              <a:t>meta</a:t>
            </a:r>
            <a:r>
              <a:rPr lang="de-DE" altLang="de-DE" sz="2400" dirty="0">
                <a:solidFill>
                  <a:srgbClr val="000000"/>
                </a:solidFill>
              </a:rPr>
              <a:t> </a:t>
            </a:r>
            <a:r>
              <a:rPr lang="de-DE" altLang="de-DE" sz="2400" dirty="0">
                <a:solidFill>
                  <a:srgbClr val="2C497A"/>
                </a:solidFill>
              </a:rPr>
              <a:t>name</a:t>
            </a:r>
            <a:r>
              <a:rPr lang="de-DE" altLang="de-DE" sz="2400" dirty="0">
                <a:solidFill>
                  <a:srgbClr val="33CC33"/>
                </a:solidFill>
              </a:rPr>
              <a:t>="viewport" </a:t>
            </a:r>
            <a:r>
              <a:rPr lang="de-DE" altLang="de-DE" sz="2400" dirty="0">
                <a:solidFill>
                  <a:srgbClr val="2C497A"/>
                </a:solidFill>
              </a:rPr>
              <a:t>content</a:t>
            </a:r>
            <a:r>
              <a:rPr lang="de-DE" altLang="de-DE" sz="2400" dirty="0">
                <a:solidFill>
                  <a:srgbClr val="33CC33"/>
                </a:solidFill>
              </a:rPr>
              <a:t>="width=device-width, initial-scale=1.0" </a:t>
            </a:r>
            <a:r>
              <a:rPr lang="de-DE" sz="2400" b="1" dirty="0">
                <a:solidFill>
                  <a:srgbClr val="EE8033"/>
                </a:solidFill>
              </a:rPr>
              <a:t>/</a:t>
            </a:r>
            <a:r>
              <a:rPr lang="de-DE" altLang="de-DE" sz="2400" dirty="0">
                <a:solidFill>
                  <a:srgbClr val="000000"/>
                </a:solidFill>
              </a:rPr>
              <a:t>&gt;</a:t>
            </a:r>
            <a:r>
              <a:rPr lang="de-DE" altLang="de-DE" sz="2400" dirty="0"/>
              <a:t> </a:t>
            </a:r>
          </a:p>
          <a:p>
            <a:pPr marL="0" indent="0">
              <a:buNone/>
            </a:pPr>
            <a:endParaRPr lang="de-DE" altLang="de-DE" sz="2400" dirty="0"/>
          </a:p>
          <a:p>
            <a:pPr marL="0" indent="0">
              <a:buNone/>
            </a:pPr>
            <a:r>
              <a:rPr lang="de-DE" altLang="de-DE" sz="2400" dirty="0"/>
              <a:t>Mehrere Parameter sind möglich, getrennt durch Komma:</a:t>
            </a:r>
          </a:p>
          <a:p>
            <a:pPr marL="0" indent="0">
              <a:buNone/>
            </a:pPr>
            <a:r>
              <a:rPr lang="de-DE" sz="2400" dirty="0"/>
              <a:t>&lt;</a:t>
            </a:r>
            <a:r>
              <a:rPr lang="de-DE" sz="2400" dirty="0">
                <a:solidFill>
                  <a:srgbClr val="EE8033"/>
                </a:solidFill>
              </a:rPr>
              <a:t>meta</a:t>
            </a:r>
            <a:r>
              <a:rPr lang="de-DE" sz="2400" dirty="0">
                <a:solidFill>
                  <a:srgbClr val="000000"/>
                </a:solidFill>
              </a:rPr>
              <a:t> </a:t>
            </a:r>
            <a:r>
              <a:rPr lang="de-DE" sz="2400" dirty="0">
                <a:solidFill>
                  <a:srgbClr val="2C497A"/>
                </a:solidFill>
              </a:rPr>
              <a:t>name</a:t>
            </a:r>
            <a:r>
              <a:rPr lang="de-DE" sz="2400" dirty="0">
                <a:solidFill>
                  <a:srgbClr val="33CC33"/>
                </a:solidFill>
              </a:rPr>
              <a:t>="viewport" </a:t>
            </a:r>
            <a:r>
              <a:rPr lang="de-DE" sz="2400" dirty="0">
                <a:solidFill>
                  <a:srgbClr val="2C497A"/>
                </a:solidFill>
              </a:rPr>
              <a:t>content</a:t>
            </a:r>
            <a:r>
              <a:rPr lang="de-DE" sz="2400" dirty="0">
                <a:solidFill>
                  <a:srgbClr val="33CC33"/>
                </a:solidFill>
              </a:rPr>
              <a:t>="width=device-width, user-scalable=no, initial-scale=1, maximum-scale=1, minimum-scale=1"</a:t>
            </a:r>
            <a:r>
              <a:rPr lang="de-DE" sz="2400" dirty="0">
                <a:solidFill>
                  <a:srgbClr val="000000"/>
                </a:solidFill>
              </a:rPr>
              <a:t> </a:t>
            </a:r>
            <a:r>
              <a:rPr lang="de-DE" sz="2400" b="1" dirty="0">
                <a:solidFill>
                  <a:srgbClr val="EE8033"/>
                </a:solidFill>
              </a:rPr>
              <a:t>/</a:t>
            </a:r>
            <a:r>
              <a:rPr lang="de-DE" sz="2400" dirty="0"/>
              <a:t>&gt;</a:t>
            </a:r>
          </a:p>
          <a:p>
            <a:pPr marL="0" indent="0">
              <a:buNone/>
            </a:pPr>
            <a:endParaRPr lang="de-DE" altLang="de-DE" sz="2400" dirty="0"/>
          </a:p>
          <a:p>
            <a:pPr marL="0" indent="0">
              <a:buNone/>
            </a:pPr>
            <a:endParaRPr lang="de-DE" dirty="0"/>
          </a:p>
          <a:p>
            <a:endParaRPr lang="de-DE" dirty="0"/>
          </a:p>
          <a:p>
            <a:endParaRPr lang="de-DE" dirty="0"/>
          </a:p>
        </p:txBody>
      </p:sp>
      <p:sp>
        <p:nvSpPr>
          <p:cNvPr id="5" name="Fußzeilenplatzhalter 4">
            <a:extLst>
              <a:ext uri="{FF2B5EF4-FFF2-40B4-BE49-F238E27FC236}">
                <a16:creationId xmlns:a16="http://schemas.microsoft.com/office/drawing/2014/main" id="{6FE7381A-59CD-4EEB-BA2D-D524BCE01EB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5706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Neu in HTML5</a:t>
            </a:r>
          </a:p>
        </p:txBody>
      </p:sp>
      <p:sp>
        <p:nvSpPr>
          <p:cNvPr id="3" name="Untertitel 2"/>
          <p:cNvSpPr>
            <a:spLocks noGrp="1"/>
          </p:cNvSpPr>
          <p:nvPr>
            <p:ph type="body" idx="1"/>
          </p:nvPr>
        </p:nvSpPr>
        <p:spPr/>
        <p:txBody>
          <a:bodyPr>
            <a:normAutofit fontScale="47500" lnSpcReduction="20000"/>
          </a:bodyPr>
          <a:lstStyle/>
          <a:p>
            <a:r>
              <a:rPr lang="de-DE" spc="-15" dirty="0"/>
              <a:t>Steuerbare </a:t>
            </a:r>
            <a:r>
              <a:rPr lang="de-DE" spc="-10" dirty="0"/>
              <a:t>Listen</a:t>
            </a:r>
          </a:p>
          <a:p>
            <a:r>
              <a:rPr lang="de-DE" spc="-25" dirty="0"/>
              <a:t>WYSIWYG</a:t>
            </a:r>
          </a:p>
          <a:p>
            <a:r>
              <a:rPr lang="de-DE" spc="-15" dirty="0"/>
              <a:t>Elementdatenspeicher</a:t>
            </a:r>
          </a:p>
          <a:p>
            <a:r>
              <a:rPr lang="de-DE" spc="-10" dirty="0"/>
              <a:t>JavaScript-Ausführung</a:t>
            </a:r>
          </a:p>
          <a:p>
            <a:r>
              <a:rPr lang="de-DE" spc="-10" dirty="0"/>
              <a:t>wbr</a:t>
            </a:r>
          </a:p>
          <a:p>
            <a:r>
              <a:rPr lang="de-DE" spc="-5" dirty="0"/>
              <a:t>M</a:t>
            </a:r>
            <a:r>
              <a:rPr lang="de-DE" spc="-30" dirty="0"/>
              <a:t>a</a:t>
            </a:r>
            <a:r>
              <a:rPr lang="de-DE" spc="-5" dirty="0"/>
              <a:t>thML</a:t>
            </a:r>
            <a:endParaRPr lang="de-DE" spc="-10" dirty="0"/>
          </a:p>
          <a:p>
            <a:endParaRPr lang="de-DE" dirty="0"/>
          </a:p>
        </p:txBody>
      </p:sp>
      <p:sp>
        <p:nvSpPr>
          <p:cNvPr id="5" name="Fußzeilenplatzhalter 4">
            <a:extLst>
              <a:ext uri="{FF2B5EF4-FFF2-40B4-BE49-F238E27FC236}">
                <a16:creationId xmlns:a16="http://schemas.microsoft.com/office/drawing/2014/main" id="{A1F8C6E8-4F37-47C5-BD6C-9A4AAE3963E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976272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02CE8-41A8-425D-BCFF-DAECB15E2646}"/>
              </a:ext>
            </a:extLst>
          </p:cNvPr>
          <p:cNvSpPr>
            <a:spLocks noGrp="1"/>
          </p:cNvSpPr>
          <p:nvPr>
            <p:ph type="title"/>
          </p:nvPr>
        </p:nvSpPr>
        <p:spPr/>
        <p:txBody>
          <a:bodyPr/>
          <a:lstStyle/>
          <a:p>
            <a:r>
              <a:rPr lang="de-DE" dirty="0"/>
              <a:t>CONTENT CATEGORIES</a:t>
            </a:r>
          </a:p>
        </p:txBody>
      </p:sp>
      <p:sp>
        <p:nvSpPr>
          <p:cNvPr id="3" name="Textplatzhalter 2">
            <a:extLst>
              <a:ext uri="{FF2B5EF4-FFF2-40B4-BE49-F238E27FC236}">
                <a16:creationId xmlns:a16="http://schemas.microsoft.com/office/drawing/2014/main" id="{720D0B63-A792-4CD5-A597-4A2693506487}"/>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D579E2A2-1A62-45BA-9EB4-E5931BA98C0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83431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0E574-F834-485F-8B34-EF0446F4B353}"/>
              </a:ext>
            </a:extLst>
          </p:cNvPr>
          <p:cNvSpPr>
            <a:spLocks noGrp="1"/>
          </p:cNvSpPr>
          <p:nvPr>
            <p:ph type="title"/>
          </p:nvPr>
        </p:nvSpPr>
        <p:spPr/>
        <p:txBody>
          <a:bodyPr/>
          <a:lstStyle/>
          <a:p>
            <a:r>
              <a:rPr lang="de-DE" dirty="0"/>
              <a:t>CONTENT CATEGORIES</a:t>
            </a:r>
          </a:p>
        </p:txBody>
      </p:sp>
      <p:sp>
        <p:nvSpPr>
          <p:cNvPr id="4" name="Fußzeilenplatzhalter 3">
            <a:extLst>
              <a:ext uri="{FF2B5EF4-FFF2-40B4-BE49-F238E27FC236}">
                <a16:creationId xmlns:a16="http://schemas.microsoft.com/office/drawing/2014/main" id="{2A9B7664-3E6A-4FEF-BBA3-E9F5D3EB7103}"/>
              </a:ext>
            </a:extLst>
          </p:cNvPr>
          <p:cNvSpPr>
            <a:spLocks noGrp="1"/>
          </p:cNvSpPr>
          <p:nvPr>
            <p:ph type="ftr" sz="quarter" idx="11"/>
          </p:nvPr>
        </p:nvSpPr>
        <p:spPr/>
        <p:txBody>
          <a:bodyPr/>
          <a:lstStyle/>
          <a:p>
            <a:pPr algn="r"/>
            <a:r>
              <a:rPr lang="de-DE"/>
              <a:t>© ppedv AG</a:t>
            </a:r>
            <a:endParaRPr lang="de-DE" dirty="0"/>
          </a:p>
        </p:txBody>
      </p:sp>
      <p:pic>
        <p:nvPicPr>
          <p:cNvPr id="1026" name="Picture 2" descr="https://mdn.mozillademos.org/files/3704/Content_categories_venn.png">
            <a:extLst>
              <a:ext uri="{FF2B5EF4-FFF2-40B4-BE49-F238E27FC236}">
                <a16:creationId xmlns:a16="http://schemas.microsoft.com/office/drawing/2014/main" id="{19D72B95-BF12-4D53-BDE9-0C0E0EDD8E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00911" y="1826865"/>
            <a:ext cx="7590178" cy="434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024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311E7-49B4-4E06-A073-F05178810CFA}"/>
              </a:ext>
            </a:extLst>
          </p:cNvPr>
          <p:cNvSpPr>
            <a:spLocks noGrp="1"/>
          </p:cNvSpPr>
          <p:nvPr>
            <p:ph type="title"/>
          </p:nvPr>
        </p:nvSpPr>
        <p:spPr/>
        <p:txBody>
          <a:bodyPr/>
          <a:lstStyle/>
          <a:p>
            <a:r>
              <a:rPr lang="de-DE" dirty="0"/>
              <a:t>SECTIONING CONTENT</a:t>
            </a:r>
          </a:p>
        </p:txBody>
      </p:sp>
      <p:sp>
        <p:nvSpPr>
          <p:cNvPr id="3" name="Inhaltsplatzhalter 2">
            <a:extLst>
              <a:ext uri="{FF2B5EF4-FFF2-40B4-BE49-F238E27FC236}">
                <a16:creationId xmlns:a16="http://schemas.microsoft.com/office/drawing/2014/main" id="{20DB6AB7-2F94-421C-926A-0D42BB5C1F4F}"/>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0EFD6681-AE3F-4B4E-892E-A211616EC4A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554264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705CC-87E5-4A5C-850B-784CB73FE263}"/>
              </a:ext>
            </a:extLst>
          </p:cNvPr>
          <p:cNvSpPr>
            <a:spLocks noGrp="1"/>
          </p:cNvSpPr>
          <p:nvPr>
            <p:ph type="title"/>
          </p:nvPr>
        </p:nvSpPr>
        <p:spPr/>
        <p:txBody>
          <a:bodyPr/>
          <a:lstStyle/>
          <a:p>
            <a:r>
              <a:rPr lang="de-DE" dirty="0"/>
              <a:t>HEADING CONTENT</a:t>
            </a:r>
          </a:p>
        </p:txBody>
      </p:sp>
      <p:sp>
        <p:nvSpPr>
          <p:cNvPr id="3" name="Inhaltsplatzhalter 2">
            <a:extLst>
              <a:ext uri="{FF2B5EF4-FFF2-40B4-BE49-F238E27FC236}">
                <a16:creationId xmlns:a16="http://schemas.microsoft.com/office/drawing/2014/main" id="{24456F7B-743C-471C-9E83-36D16FC88315}"/>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1DB04E36-1C92-4E84-8340-C8C7BF8BF9F4}"/>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182160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8059DE-A3D9-4603-853A-13D2C081FF79}"/>
              </a:ext>
            </a:extLst>
          </p:cNvPr>
          <p:cNvSpPr>
            <a:spLocks noGrp="1"/>
          </p:cNvSpPr>
          <p:nvPr>
            <p:ph type="title"/>
          </p:nvPr>
        </p:nvSpPr>
        <p:spPr/>
        <p:txBody>
          <a:bodyPr/>
          <a:lstStyle/>
          <a:p>
            <a:r>
              <a:rPr lang="de-DE" dirty="0"/>
              <a:t>FLOW CONTENT</a:t>
            </a:r>
          </a:p>
        </p:txBody>
      </p:sp>
      <p:graphicFrame>
        <p:nvGraphicFramePr>
          <p:cNvPr id="5" name="Inhaltsplatzhalter 4">
            <a:extLst>
              <a:ext uri="{FF2B5EF4-FFF2-40B4-BE49-F238E27FC236}">
                <a16:creationId xmlns:a16="http://schemas.microsoft.com/office/drawing/2014/main" id="{58D2AEC1-600D-4824-B662-06299A6C1470}"/>
              </a:ext>
            </a:extLst>
          </p:cNvPr>
          <p:cNvGraphicFramePr>
            <a:graphicFrameLocks noGrp="1"/>
          </p:cNvGraphicFramePr>
          <p:nvPr>
            <p:ph idx="1"/>
            <p:extLst>
              <p:ext uri="{D42A27DB-BD31-4B8C-83A1-F6EECF244321}">
                <p14:modId xmlns:p14="http://schemas.microsoft.com/office/powerpoint/2010/main" val="3079174109"/>
              </p:ext>
            </p:extLst>
          </p:nvPr>
        </p:nvGraphicFramePr>
        <p:xfrm>
          <a:off x="838200" y="1825625"/>
          <a:ext cx="10515600" cy="4079240"/>
        </p:xfrm>
        <a:graphic>
          <a:graphicData uri="http://schemas.openxmlformats.org/drawingml/2006/table">
            <a:tbl>
              <a:tblPr firstRow="1" bandRow="1">
                <a:tableStyleId>{21E4AEA4-8DFA-4A89-87EB-49C32662AFE0}</a:tableStyleId>
              </a:tblPr>
              <a:tblGrid>
                <a:gridCol w="1569334">
                  <a:extLst>
                    <a:ext uri="{9D8B030D-6E8A-4147-A177-3AD203B41FA5}">
                      <a16:colId xmlns:a16="http://schemas.microsoft.com/office/drawing/2014/main" val="2857822860"/>
                    </a:ext>
                  </a:extLst>
                </a:gridCol>
                <a:gridCol w="8946266">
                  <a:extLst>
                    <a:ext uri="{9D8B030D-6E8A-4147-A177-3AD203B41FA5}">
                      <a16:colId xmlns:a16="http://schemas.microsoft.com/office/drawing/2014/main" val="4046366467"/>
                    </a:ext>
                  </a:extLst>
                </a:gridCol>
              </a:tblGrid>
              <a:tr h="370840">
                <a:tc>
                  <a:txBody>
                    <a:bodyPr/>
                    <a:lstStyle/>
                    <a:p>
                      <a:r>
                        <a:rPr lang="de-DE" dirty="0"/>
                        <a:t>TAG</a:t>
                      </a:r>
                    </a:p>
                  </a:txBody>
                  <a:tcPr/>
                </a:tc>
                <a:tc>
                  <a:txBody>
                    <a:bodyPr/>
                    <a:lstStyle/>
                    <a:p>
                      <a:r>
                        <a:rPr lang="de-DE" dirty="0"/>
                        <a:t>USE</a:t>
                      </a:r>
                    </a:p>
                  </a:txBody>
                  <a:tcPr/>
                </a:tc>
                <a:extLst>
                  <a:ext uri="{0D108BD9-81ED-4DB2-BD59-A6C34878D82A}">
                    <a16:rowId xmlns:a16="http://schemas.microsoft.com/office/drawing/2014/main" val="3370878392"/>
                  </a:ext>
                </a:extLst>
              </a:tr>
              <a:tr h="370840">
                <a:tc>
                  <a:txBody>
                    <a:bodyPr/>
                    <a:lstStyle/>
                    <a:p>
                      <a:r>
                        <a:rPr lang="de-DE" dirty="0"/>
                        <a:t>&lt;</a:t>
                      </a:r>
                      <a:r>
                        <a:rPr lang="de-DE" dirty="0" err="1"/>
                        <a:t>blockquote</a:t>
                      </a:r>
                      <a:r>
                        <a:rPr lang="de-DE" dirty="0"/>
                        <a:t>&gt;</a:t>
                      </a:r>
                    </a:p>
                  </a:txBody>
                  <a:tcPr/>
                </a:tc>
                <a:tc>
                  <a:txBody>
                    <a:bodyPr/>
                    <a:lstStyle/>
                    <a:p>
                      <a:r>
                        <a:rPr lang="en-US" sz="1800" b="0" i="0" kern="1200" dirty="0">
                          <a:solidFill>
                            <a:schemeClr val="dk1"/>
                          </a:solidFill>
                          <a:effectLst/>
                          <a:latin typeface="+mn-lt"/>
                          <a:ea typeface="+mn-ea"/>
                          <a:cs typeface="+mn-cs"/>
                        </a:rPr>
                        <a:t>A section that is quoted from another source</a:t>
                      </a:r>
                      <a:endParaRPr lang="de-DE" dirty="0"/>
                    </a:p>
                  </a:txBody>
                  <a:tcPr/>
                </a:tc>
                <a:extLst>
                  <a:ext uri="{0D108BD9-81ED-4DB2-BD59-A6C34878D82A}">
                    <a16:rowId xmlns:a16="http://schemas.microsoft.com/office/drawing/2014/main" val="3964517882"/>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592125474"/>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2307815542"/>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3503711935"/>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3712046545"/>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3410547010"/>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3809393629"/>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4182509258"/>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1666069249"/>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1459535361"/>
                  </a:ext>
                </a:extLst>
              </a:tr>
            </a:tbl>
          </a:graphicData>
        </a:graphic>
      </p:graphicFrame>
      <p:sp>
        <p:nvSpPr>
          <p:cNvPr id="4" name="Fußzeilenplatzhalter 3">
            <a:extLst>
              <a:ext uri="{FF2B5EF4-FFF2-40B4-BE49-F238E27FC236}">
                <a16:creationId xmlns:a16="http://schemas.microsoft.com/office/drawing/2014/main" id="{1F007E6C-FE57-4B37-A975-1710B200FFAD}"/>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395648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0C5F7-AC3B-4B56-ACE2-FD4DB605DFAF}"/>
              </a:ext>
            </a:extLst>
          </p:cNvPr>
          <p:cNvSpPr>
            <a:spLocks noGrp="1"/>
          </p:cNvSpPr>
          <p:nvPr>
            <p:ph type="title"/>
          </p:nvPr>
        </p:nvSpPr>
        <p:spPr/>
        <p:txBody>
          <a:bodyPr/>
          <a:lstStyle/>
          <a:p>
            <a:r>
              <a:rPr lang="de-DE" dirty="0"/>
              <a:t>EMBEDDED CONTENT</a:t>
            </a:r>
          </a:p>
        </p:txBody>
      </p:sp>
      <p:graphicFrame>
        <p:nvGraphicFramePr>
          <p:cNvPr id="5" name="Inhaltsplatzhalter 4">
            <a:extLst>
              <a:ext uri="{FF2B5EF4-FFF2-40B4-BE49-F238E27FC236}">
                <a16:creationId xmlns:a16="http://schemas.microsoft.com/office/drawing/2014/main" id="{F1854D4A-5379-44AF-BB88-7C2715963449}"/>
              </a:ext>
            </a:extLst>
          </p:cNvPr>
          <p:cNvGraphicFramePr>
            <a:graphicFrameLocks noGrp="1"/>
          </p:cNvGraphicFramePr>
          <p:nvPr>
            <p:ph idx="1"/>
            <p:extLst>
              <p:ext uri="{D42A27DB-BD31-4B8C-83A1-F6EECF244321}">
                <p14:modId xmlns:p14="http://schemas.microsoft.com/office/powerpoint/2010/main" val="3541763531"/>
              </p:ext>
            </p:extLst>
          </p:nvPr>
        </p:nvGraphicFramePr>
        <p:xfrm>
          <a:off x="838200" y="1825625"/>
          <a:ext cx="10515600" cy="4079240"/>
        </p:xfrm>
        <a:graphic>
          <a:graphicData uri="http://schemas.openxmlformats.org/drawingml/2006/table">
            <a:tbl>
              <a:tblPr firstRow="1" bandRow="1">
                <a:tableStyleId>{7DF18680-E054-41AD-8BC1-D1AEF772440D}</a:tableStyleId>
              </a:tblPr>
              <a:tblGrid>
                <a:gridCol w="1337841">
                  <a:extLst>
                    <a:ext uri="{9D8B030D-6E8A-4147-A177-3AD203B41FA5}">
                      <a16:colId xmlns:a16="http://schemas.microsoft.com/office/drawing/2014/main" val="818838384"/>
                    </a:ext>
                  </a:extLst>
                </a:gridCol>
                <a:gridCol w="9177759">
                  <a:extLst>
                    <a:ext uri="{9D8B030D-6E8A-4147-A177-3AD203B41FA5}">
                      <a16:colId xmlns:a16="http://schemas.microsoft.com/office/drawing/2014/main" val="3405827261"/>
                    </a:ext>
                  </a:extLst>
                </a:gridCol>
              </a:tblGrid>
              <a:tr h="370840">
                <a:tc>
                  <a:txBody>
                    <a:bodyPr/>
                    <a:lstStyle/>
                    <a:p>
                      <a:r>
                        <a:rPr lang="de-DE" dirty="0"/>
                        <a:t>TAG</a:t>
                      </a:r>
                    </a:p>
                  </a:txBody>
                  <a:tcPr/>
                </a:tc>
                <a:tc>
                  <a:txBody>
                    <a:bodyPr/>
                    <a:lstStyle/>
                    <a:p>
                      <a:r>
                        <a:rPr lang="de-DE" dirty="0"/>
                        <a:t>USE</a:t>
                      </a:r>
                    </a:p>
                  </a:txBody>
                  <a:tcPr/>
                </a:tc>
                <a:extLst>
                  <a:ext uri="{0D108BD9-81ED-4DB2-BD59-A6C34878D82A}">
                    <a16:rowId xmlns:a16="http://schemas.microsoft.com/office/drawing/2014/main" val="3900408066"/>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3459269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&lt;</a:t>
                      </a:r>
                      <a:r>
                        <a:rPr lang="de-DE" dirty="0" err="1"/>
                        <a:t>object</a:t>
                      </a:r>
                      <a:r>
                        <a:rPr lang="de-DE" dirty="0"/>
                        <a:t>&gt; </a:t>
                      </a:r>
                    </a:p>
                  </a:txBody>
                  <a:tcPr/>
                </a:tc>
                <a:tc>
                  <a:txBody>
                    <a:bodyPr/>
                    <a:lstStyle/>
                    <a:p>
                      <a:r>
                        <a:rPr lang="de-DE" dirty="0" err="1"/>
                        <a:t>audio</a:t>
                      </a:r>
                      <a:r>
                        <a:rPr lang="de-DE" dirty="0"/>
                        <a:t>, </a:t>
                      </a:r>
                      <a:r>
                        <a:rPr lang="de-DE" dirty="0" err="1"/>
                        <a:t>video</a:t>
                      </a:r>
                      <a:r>
                        <a:rPr lang="de-DE" dirty="0"/>
                        <a:t>, Java </a:t>
                      </a:r>
                      <a:r>
                        <a:rPr lang="de-DE" dirty="0" err="1"/>
                        <a:t>applets</a:t>
                      </a:r>
                      <a:r>
                        <a:rPr lang="de-DE" dirty="0"/>
                        <a:t>, ActiveX, PDF, Flash, </a:t>
                      </a:r>
                      <a:r>
                        <a:rPr lang="de-DE" dirty="0" err="1"/>
                        <a:t>another</a:t>
                      </a:r>
                      <a:r>
                        <a:rPr lang="de-DE" dirty="0"/>
                        <a:t> </a:t>
                      </a:r>
                      <a:r>
                        <a:rPr lang="de-DE" dirty="0" err="1"/>
                        <a:t>webpage</a:t>
                      </a:r>
                      <a:endParaRPr lang="de-DE" dirty="0"/>
                    </a:p>
                  </a:txBody>
                  <a:tcPr/>
                </a:tc>
                <a:extLst>
                  <a:ext uri="{0D108BD9-81ED-4DB2-BD59-A6C34878D82A}">
                    <a16:rowId xmlns:a16="http://schemas.microsoft.com/office/drawing/2014/main" val="2448180043"/>
                  </a:ext>
                </a:extLst>
              </a:tr>
              <a:tr h="370840">
                <a:tc>
                  <a:txBody>
                    <a:bodyPr/>
                    <a:lstStyle/>
                    <a:p>
                      <a:r>
                        <a:rPr lang="de-DE" dirty="0"/>
                        <a:t>&lt;</a:t>
                      </a:r>
                      <a:r>
                        <a:rPr lang="de-DE" dirty="0" err="1"/>
                        <a:t>webview</a:t>
                      </a:r>
                      <a:r>
                        <a:rPr lang="de-DE" dirty="0"/>
                        <a:t>&gt;</a:t>
                      </a:r>
                    </a:p>
                  </a:txBody>
                  <a:tcPr/>
                </a:tc>
                <a:tc>
                  <a:txBody>
                    <a:bodyPr/>
                    <a:lstStyle/>
                    <a:p>
                      <a:r>
                        <a:rPr lang="en-US" sz="1800" kern="1200" dirty="0">
                          <a:effectLst/>
                        </a:rPr>
                        <a:t>live content from the web (Google Apps)</a:t>
                      </a:r>
                      <a:endParaRPr lang="de-DE" dirty="0"/>
                    </a:p>
                  </a:txBody>
                  <a:tcPr/>
                </a:tc>
                <a:extLst>
                  <a:ext uri="{0D108BD9-81ED-4DB2-BD59-A6C34878D82A}">
                    <a16:rowId xmlns:a16="http://schemas.microsoft.com/office/drawing/2014/main" val="2578194155"/>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1235340856"/>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1048719471"/>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3070801421"/>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3335298005"/>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686332810"/>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2154437903"/>
                  </a:ext>
                </a:extLst>
              </a:tr>
              <a:tr h="370840">
                <a:tc>
                  <a:txBody>
                    <a:bodyPr/>
                    <a:lstStyle/>
                    <a:p>
                      <a:endParaRPr lang="de-DE"/>
                    </a:p>
                  </a:txBody>
                  <a:tcPr/>
                </a:tc>
                <a:tc>
                  <a:txBody>
                    <a:bodyPr/>
                    <a:lstStyle/>
                    <a:p>
                      <a:endParaRPr lang="de-DE" dirty="0"/>
                    </a:p>
                  </a:txBody>
                  <a:tcPr/>
                </a:tc>
                <a:extLst>
                  <a:ext uri="{0D108BD9-81ED-4DB2-BD59-A6C34878D82A}">
                    <a16:rowId xmlns:a16="http://schemas.microsoft.com/office/drawing/2014/main" val="3748933388"/>
                  </a:ext>
                </a:extLst>
              </a:tr>
            </a:tbl>
          </a:graphicData>
        </a:graphic>
      </p:graphicFrame>
      <p:sp>
        <p:nvSpPr>
          <p:cNvPr id="4" name="Fußzeilenplatzhalter 3">
            <a:extLst>
              <a:ext uri="{FF2B5EF4-FFF2-40B4-BE49-F238E27FC236}">
                <a16:creationId xmlns:a16="http://schemas.microsoft.com/office/drawing/2014/main" id="{82E85EAB-3D12-4FF0-998E-93E468EC7268}"/>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15337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40" dirty="0"/>
              <a:t>Was </a:t>
            </a:r>
            <a:r>
              <a:rPr spc="-15" dirty="0"/>
              <a:t>ist </a:t>
            </a:r>
            <a:r>
              <a:rPr spc="-10" dirty="0"/>
              <a:t>HTML?</a:t>
            </a:r>
            <a:r>
              <a:rPr spc="35" dirty="0"/>
              <a:t> </a:t>
            </a:r>
            <a:endParaRPr spc="-10" dirty="0"/>
          </a:p>
        </p:txBody>
      </p:sp>
      <p:sp>
        <p:nvSpPr>
          <p:cNvPr id="3" name="object 3"/>
          <p:cNvSpPr txBox="1"/>
          <p:nvPr/>
        </p:nvSpPr>
        <p:spPr>
          <a:xfrm>
            <a:off x="838200" y="1690688"/>
            <a:ext cx="10083800" cy="4355680"/>
          </a:xfrm>
          <a:prstGeom prst="rect">
            <a:avLst/>
          </a:prstGeom>
        </p:spPr>
        <p:txBody>
          <a:bodyPr vert="horz" wrap="square" lIns="0" tIns="0" rIns="0" bIns="0" rtlCol="0">
            <a:spAutoFit/>
          </a:bodyPr>
          <a:lstStyle/>
          <a:p>
            <a:pPr indent="-342900">
              <a:lnSpc>
                <a:spcPct val="150000"/>
              </a:lnSpc>
              <a:buFont typeface="Arial"/>
              <a:buChar char="•"/>
              <a:tabLst>
                <a:tab pos="354965" algn="l"/>
                <a:tab pos="355600" algn="l"/>
              </a:tabLst>
            </a:pPr>
            <a:r>
              <a:rPr sz="3200" spc="-5" dirty="0">
                <a:latin typeface="Calibri"/>
                <a:cs typeface="Calibri"/>
              </a:rPr>
              <a:t>Hyper </a:t>
            </a:r>
            <a:r>
              <a:rPr sz="3200" spc="-85" dirty="0">
                <a:latin typeface="Calibri"/>
                <a:cs typeface="Calibri"/>
              </a:rPr>
              <a:t>Text </a:t>
            </a:r>
            <a:r>
              <a:rPr sz="3200" spc="-10" dirty="0">
                <a:latin typeface="Calibri"/>
                <a:cs typeface="Calibri"/>
              </a:rPr>
              <a:t>Markup</a:t>
            </a:r>
            <a:r>
              <a:rPr sz="3200" spc="50" dirty="0">
                <a:latin typeface="Calibri"/>
                <a:cs typeface="Calibri"/>
              </a:rPr>
              <a:t> </a:t>
            </a:r>
            <a:r>
              <a:rPr sz="3200" spc="-5" dirty="0">
                <a:latin typeface="Calibri"/>
                <a:cs typeface="Calibri"/>
              </a:rPr>
              <a:t>Language</a:t>
            </a:r>
            <a:endParaRPr sz="4650" dirty="0">
              <a:latin typeface="Times New Roman"/>
              <a:cs typeface="Times New Roman"/>
            </a:endParaRPr>
          </a:p>
          <a:p>
            <a:pPr indent="-342900">
              <a:lnSpc>
                <a:spcPct val="150000"/>
              </a:lnSpc>
              <a:buFont typeface="Arial"/>
              <a:buChar char="•"/>
              <a:tabLst>
                <a:tab pos="354965" algn="l"/>
                <a:tab pos="355600" algn="l"/>
              </a:tabLst>
            </a:pPr>
            <a:r>
              <a:rPr sz="3200" spc="-10" dirty="0">
                <a:latin typeface="Calibri"/>
                <a:cs typeface="Calibri"/>
              </a:rPr>
              <a:t>Dokumentenbeschreibungsprache</a:t>
            </a:r>
            <a:r>
              <a:rPr sz="3200" dirty="0">
                <a:latin typeface="Calibri"/>
                <a:cs typeface="Calibri"/>
              </a:rPr>
              <a:t> </a:t>
            </a:r>
            <a:r>
              <a:rPr sz="3200" spc="-10" dirty="0">
                <a:latin typeface="Calibri"/>
                <a:cs typeface="Calibri"/>
              </a:rPr>
              <a:t>(Auszeichnungssprache)</a:t>
            </a:r>
            <a:endParaRPr sz="4650" dirty="0">
              <a:latin typeface="Times New Roman"/>
              <a:cs typeface="Times New Roman"/>
            </a:endParaRPr>
          </a:p>
          <a:p>
            <a:pPr indent="-342900">
              <a:lnSpc>
                <a:spcPct val="150000"/>
              </a:lnSpc>
              <a:buFont typeface="Arial"/>
              <a:buChar char="•"/>
              <a:tabLst>
                <a:tab pos="354965" algn="l"/>
                <a:tab pos="355600" algn="l"/>
              </a:tabLst>
            </a:pPr>
            <a:r>
              <a:rPr sz="3200" spc="-15" dirty="0">
                <a:latin typeface="Calibri"/>
                <a:cs typeface="Calibri"/>
              </a:rPr>
              <a:t>Plattformübergreifend</a:t>
            </a:r>
            <a:endParaRPr sz="4650" dirty="0">
              <a:latin typeface="Times New Roman"/>
              <a:cs typeface="Times New Roman"/>
            </a:endParaRPr>
          </a:p>
          <a:p>
            <a:pPr indent="-342900">
              <a:lnSpc>
                <a:spcPct val="150000"/>
              </a:lnSpc>
              <a:buFont typeface="Arial"/>
              <a:buChar char="•"/>
              <a:tabLst>
                <a:tab pos="354965" algn="l"/>
                <a:tab pos="355600" algn="l"/>
              </a:tabLst>
            </a:pPr>
            <a:r>
              <a:rPr sz="3200" spc="-40" dirty="0">
                <a:latin typeface="Calibri"/>
                <a:cs typeface="Calibri"/>
              </a:rPr>
              <a:t>Bilder, </a:t>
            </a:r>
            <a:r>
              <a:rPr sz="3200" spc="-10" dirty="0">
                <a:latin typeface="Calibri"/>
                <a:cs typeface="Calibri"/>
              </a:rPr>
              <a:t>Links, Formulare,</a:t>
            </a:r>
            <a:r>
              <a:rPr sz="3200" spc="30" dirty="0">
                <a:latin typeface="Calibri"/>
                <a:cs typeface="Calibri"/>
              </a:rPr>
              <a:t> </a:t>
            </a:r>
            <a:r>
              <a:rPr sz="3200" spc="-10" dirty="0">
                <a:latin typeface="Calibri"/>
                <a:cs typeface="Calibri"/>
              </a:rPr>
              <a:t>etc.</a:t>
            </a:r>
            <a:endParaRPr lang="de-DE" sz="3200" spc="-10" dirty="0">
              <a:latin typeface="Calibri"/>
              <a:cs typeface="Calibri"/>
            </a:endParaRPr>
          </a:p>
          <a:p>
            <a:pPr indent="-342900">
              <a:lnSpc>
                <a:spcPct val="150000"/>
              </a:lnSpc>
              <a:buFont typeface="Arial"/>
              <a:buChar char="•"/>
              <a:tabLst>
                <a:tab pos="354965" algn="l"/>
                <a:tab pos="355600" algn="l"/>
              </a:tabLst>
            </a:pPr>
            <a:r>
              <a:rPr lang="de-DE" sz="3200" spc="-10" dirty="0">
                <a:latin typeface="Calibri"/>
                <a:cs typeface="Calibri"/>
              </a:rPr>
              <a:t>Zuständig für die Struktur der Seite</a:t>
            </a:r>
          </a:p>
          <a:p>
            <a:pPr indent="-342900">
              <a:lnSpc>
                <a:spcPct val="150000"/>
              </a:lnSpc>
              <a:buFont typeface="Arial"/>
              <a:buChar char="•"/>
              <a:tabLst>
                <a:tab pos="354965" algn="l"/>
                <a:tab pos="355600" algn="l"/>
              </a:tabLst>
            </a:pPr>
            <a:r>
              <a:rPr lang="de-DE" sz="3200" spc="-10" dirty="0">
                <a:latin typeface="Calibri"/>
                <a:cs typeface="Calibri"/>
              </a:rPr>
              <a:t>Keine Programmiersprache</a:t>
            </a:r>
            <a:endParaRPr sz="3200" dirty="0">
              <a:latin typeface="Calibri"/>
              <a:cs typeface="Calibri"/>
            </a:endParaRPr>
          </a:p>
        </p:txBody>
      </p:sp>
      <p:sp>
        <p:nvSpPr>
          <p:cNvPr id="4" name="Fußzeilenplatzhalter 3">
            <a:extLst>
              <a:ext uri="{FF2B5EF4-FFF2-40B4-BE49-F238E27FC236}">
                <a16:creationId xmlns:a16="http://schemas.microsoft.com/office/drawing/2014/main" id="{E7D10C93-5019-4FD6-958F-D622E7E8026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46670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2C1323-1C88-4D39-88B7-440E70243282}"/>
              </a:ext>
            </a:extLst>
          </p:cNvPr>
          <p:cNvSpPr>
            <a:spLocks noGrp="1"/>
          </p:cNvSpPr>
          <p:nvPr>
            <p:ph type="title"/>
          </p:nvPr>
        </p:nvSpPr>
        <p:spPr/>
        <p:txBody>
          <a:bodyPr/>
          <a:lstStyle/>
          <a:p>
            <a:r>
              <a:rPr lang="de-DE" dirty="0"/>
              <a:t>PHRASING CONTENT</a:t>
            </a:r>
          </a:p>
        </p:txBody>
      </p:sp>
      <p:sp>
        <p:nvSpPr>
          <p:cNvPr id="3" name="Inhaltsplatzhalter 2">
            <a:extLst>
              <a:ext uri="{FF2B5EF4-FFF2-40B4-BE49-F238E27FC236}">
                <a16:creationId xmlns:a16="http://schemas.microsoft.com/office/drawing/2014/main" id="{5E613A10-6999-40D5-8C4C-E9EA70AA403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2C30559B-C1F1-4CA0-9035-354738583F9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15527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7D073-8E46-4EC7-BB90-FAD386C79A3E}"/>
              </a:ext>
            </a:extLst>
          </p:cNvPr>
          <p:cNvSpPr>
            <a:spLocks noGrp="1"/>
          </p:cNvSpPr>
          <p:nvPr>
            <p:ph type="title"/>
          </p:nvPr>
        </p:nvSpPr>
        <p:spPr/>
        <p:txBody>
          <a:bodyPr/>
          <a:lstStyle/>
          <a:p>
            <a:r>
              <a:rPr lang="de-DE" dirty="0"/>
              <a:t>INTERACTIVE CONTENT</a:t>
            </a:r>
          </a:p>
        </p:txBody>
      </p:sp>
      <p:sp>
        <p:nvSpPr>
          <p:cNvPr id="3" name="Inhaltsplatzhalter 2">
            <a:extLst>
              <a:ext uri="{FF2B5EF4-FFF2-40B4-BE49-F238E27FC236}">
                <a16:creationId xmlns:a16="http://schemas.microsoft.com/office/drawing/2014/main" id="{790EEA62-527D-4753-9B19-2F67892F8077}"/>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45C2E1CC-0BB0-412D-9BB7-A4BFB333E8B1}"/>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32846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A82B8-8784-46CF-AA00-5CA6113E8249}"/>
              </a:ext>
            </a:extLst>
          </p:cNvPr>
          <p:cNvSpPr>
            <a:spLocks noGrp="1"/>
          </p:cNvSpPr>
          <p:nvPr>
            <p:ph type="title"/>
          </p:nvPr>
        </p:nvSpPr>
        <p:spPr/>
        <p:txBody>
          <a:bodyPr/>
          <a:lstStyle/>
          <a:p>
            <a:r>
              <a:rPr lang="de-DE" dirty="0"/>
              <a:t>METADATA CONTENT</a:t>
            </a:r>
          </a:p>
        </p:txBody>
      </p:sp>
      <p:sp>
        <p:nvSpPr>
          <p:cNvPr id="3" name="Inhaltsplatzhalter 2">
            <a:extLst>
              <a:ext uri="{FF2B5EF4-FFF2-40B4-BE49-F238E27FC236}">
                <a16:creationId xmlns:a16="http://schemas.microsoft.com/office/drawing/2014/main" id="{F1F4D711-FCA1-4E28-86AE-1FB2CF49D4A6}"/>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53AE121-0A7B-4549-A747-AA7B01172A9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655377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1C32D7-BDD3-4D35-9AFE-477017EBBFA0}"/>
              </a:ext>
            </a:extLst>
          </p:cNvPr>
          <p:cNvSpPr>
            <a:spLocks noGrp="1"/>
          </p:cNvSpPr>
          <p:nvPr>
            <p:ph type="title"/>
          </p:nvPr>
        </p:nvSpPr>
        <p:spPr/>
        <p:txBody>
          <a:bodyPr/>
          <a:lstStyle/>
          <a:p>
            <a:r>
              <a:rPr lang="de-DE" dirty="0"/>
              <a:t>SECTIONING TAGS</a:t>
            </a:r>
          </a:p>
        </p:txBody>
      </p:sp>
      <p:sp>
        <p:nvSpPr>
          <p:cNvPr id="3" name="Textplatzhalter 2">
            <a:extLst>
              <a:ext uri="{FF2B5EF4-FFF2-40B4-BE49-F238E27FC236}">
                <a16:creationId xmlns:a16="http://schemas.microsoft.com/office/drawing/2014/main" id="{0F5A2DF7-13BE-4D8E-B72D-938CDF8AF08C}"/>
              </a:ext>
            </a:extLst>
          </p:cNvPr>
          <p:cNvSpPr>
            <a:spLocks noGrp="1"/>
          </p:cNvSpPr>
          <p:nvPr>
            <p:ph type="body" idx="1"/>
          </p:nvPr>
        </p:nvSpPr>
        <p:spPr/>
        <p:txBody>
          <a:bodyPr/>
          <a:lstStyle/>
          <a:p>
            <a:r>
              <a:rPr lang="de-DE" dirty="0"/>
              <a:t>oder: </a:t>
            </a:r>
            <a:r>
              <a:rPr lang="de-DE" dirty="0" err="1"/>
              <a:t>sectioning</a:t>
            </a:r>
            <a:r>
              <a:rPr lang="de-DE" dirty="0"/>
              <a:t> </a:t>
            </a:r>
            <a:r>
              <a:rPr lang="de-DE" dirty="0" err="1"/>
              <a:t>elements</a:t>
            </a:r>
            <a:endParaRPr lang="de-DE" dirty="0"/>
          </a:p>
        </p:txBody>
      </p:sp>
      <p:sp>
        <p:nvSpPr>
          <p:cNvPr id="4" name="Fußzeilenplatzhalter 3">
            <a:extLst>
              <a:ext uri="{FF2B5EF4-FFF2-40B4-BE49-F238E27FC236}">
                <a16:creationId xmlns:a16="http://schemas.microsoft.com/office/drawing/2014/main" id="{22A27BCD-7BBF-4DF8-9586-CA4796FDB79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912518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Strukturierende Elemente</a:t>
            </a:r>
          </a:p>
        </p:txBody>
      </p:sp>
      <p:sp>
        <p:nvSpPr>
          <p:cNvPr id="3" name="Inhaltsplatzhalter 2"/>
          <p:cNvSpPr>
            <a:spLocks noGrp="1"/>
          </p:cNvSpPr>
          <p:nvPr>
            <p:ph idx="1"/>
          </p:nvPr>
        </p:nvSpPr>
        <p:spPr>
          <a:xfrm>
            <a:off x="838200" y="1825625"/>
            <a:ext cx="3476625" cy="4351338"/>
          </a:xfrm>
        </p:spPr>
        <p:txBody>
          <a:bodyPr>
            <a:normAutofit/>
          </a:bodyPr>
          <a:lstStyle/>
          <a:p>
            <a:r>
              <a:rPr lang="de-DE" dirty="0">
                <a:latin typeface="Consolas" panose="020B0609020204030204" pitchFamily="49" charset="0"/>
              </a:rPr>
              <a:t>&lt;section&gt;</a:t>
            </a:r>
          </a:p>
          <a:p>
            <a:pPr>
              <a:lnSpc>
                <a:spcPct val="100000"/>
              </a:lnSpc>
            </a:pPr>
            <a:r>
              <a:rPr lang="de-DE" dirty="0">
                <a:latin typeface="Consolas" panose="020B0609020204030204" pitchFamily="49" charset="0"/>
              </a:rPr>
              <a:t>&lt;header&gt;</a:t>
            </a:r>
          </a:p>
          <a:p>
            <a:pPr>
              <a:lnSpc>
                <a:spcPct val="100000"/>
              </a:lnSpc>
            </a:pPr>
            <a:r>
              <a:rPr lang="de-DE" dirty="0">
                <a:latin typeface="Consolas" panose="020B0609020204030204" pitchFamily="49" charset="0"/>
              </a:rPr>
              <a:t>&lt;nav&gt;</a:t>
            </a:r>
          </a:p>
          <a:p>
            <a:pPr>
              <a:lnSpc>
                <a:spcPct val="100000"/>
              </a:lnSpc>
            </a:pPr>
            <a:r>
              <a:rPr lang="de-DE" dirty="0">
                <a:latin typeface="Consolas" panose="020B0609020204030204" pitchFamily="49" charset="0"/>
              </a:rPr>
              <a:t>&lt;aside&gt;</a:t>
            </a:r>
          </a:p>
          <a:p>
            <a:pPr>
              <a:lnSpc>
                <a:spcPct val="100000"/>
              </a:lnSpc>
            </a:pPr>
            <a:r>
              <a:rPr lang="de-DE" dirty="0">
                <a:latin typeface="Consolas" panose="020B0609020204030204" pitchFamily="49" charset="0"/>
              </a:rPr>
              <a:t>&lt;article&gt;</a:t>
            </a:r>
          </a:p>
          <a:p>
            <a:pPr>
              <a:lnSpc>
                <a:spcPct val="100000"/>
              </a:lnSpc>
            </a:pPr>
            <a:r>
              <a:rPr lang="de-DE" dirty="0">
                <a:latin typeface="Consolas" panose="020B0609020204030204" pitchFamily="49" charset="0"/>
              </a:rPr>
              <a:t>&lt;footer&gt;</a:t>
            </a:r>
          </a:p>
          <a:p>
            <a:pPr>
              <a:lnSpc>
                <a:spcPct val="100000"/>
              </a:lnSpc>
            </a:pPr>
            <a:endParaRPr lang="de-DE" dirty="0">
              <a:latin typeface="Consolas" panose="020B0609020204030204" pitchFamily="49" charset="0"/>
            </a:endParaRPr>
          </a:p>
        </p:txBody>
      </p:sp>
      <p:pic>
        <p:nvPicPr>
          <p:cNvPr id="5" name="Grafik 4">
            <a:extLst>
              <a:ext uri="{FF2B5EF4-FFF2-40B4-BE49-F238E27FC236}">
                <a16:creationId xmlns:a16="http://schemas.microsoft.com/office/drawing/2014/main" id="{9F0A7642-DF2C-4B93-8EF4-8F06033F24EF}"/>
              </a:ext>
            </a:extLst>
          </p:cNvPr>
          <p:cNvPicPr>
            <a:picLocks noChangeAspect="1"/>
          </p:cNvPicPr>
          <p:nvPr/>
        </p:nvPicPr>
        <p:blipFill>
          <a:blip r:embed="rId3"/>
          <a:stretch>
            <a:fillRect/>
          </a:stretch>
        </p:blipFill>
        <p:spPr>
          <a:xfrm>
            <a:off x="5721121" y="1825625"/>
            <a:ext cx="5778957" cy="3919538"/>
          </a:xfrm>
          <a:prstGeom prst="rect">
            <a:avLst/>
          </a:prstGeom>
        </p:spPr>
      </p:pic>
      <p:sp>
        <p:nvSpPr>
          <p:cNvPr id="6" name="Textfeld 5">
            <a:extLst>
              <a:ext uri="{FF2B5EF4-FFF2-40B4-BE49-F238E27FC236}">
                <a16:creationId xmlns:a16="http://schemas.microsoft.com/office/drawing/2014/main" id="{5FFCB679-7530-4669-A8F9-9AD2868D998A}"/>
              </a:ext>
            </a:extLst>
          </p:cNvPr>
          <p:cNvSpPr txBox="1"/>
          <p:nvPr/>
        </p:nvSpPr>
        <p:spPr>
          <a:xfrm>
            <a:off x="10257065" y="1363960"/>
            <a:ext cx="1443037" cy="461665"/>
          </a:xfrm>
          <a:prstGeom prst="rect">
            <a:avLst/>
          </a:prstGeom>
          <a:noFill/>
        </p:spPr>
        <p:txBody>
          <a:bodyPr wrap="square" rtlCol="0">
            <a:spAutoFit/>
          </a:bodyPr>
          <a:lstStyle/>
          <a:p>
            <a:r>
              <a:rPr lang="de-DE" sz="2000" dirty="0"/>
              <a:t>Beispiel</a:t>
            </a:r>
            <a:r>
              <a:rPr lang="de-DE" sz="2400" dirty="0"/>
              <a:t>:</a:t>
            </a:r>
          </a:p>
        </p:txBody>
      </p:sp>
      <p:sp>
        <p:nvSpPr>
          <p:cNvPr id="7" name="Fußzeilenplatzhalter 6">
            <a:extLst>
              <a:ext uri="{FF2B5EF4-FFF2-40B4-BE49-F238E27FC236}">
                <a16:creationId xmlns:a16="http://schemas.microsoft.com/office/drawing/2014/main" id="{6C5E2E78-9419-4788-94D1-D6B0D2769AF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420213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Schematische Darstellung</a:t>
            </a:r>
          </a:p>
        </p:txBody>
      </p:sp>
      <p:sp>
        <p:nvSpPr>
          <p:cNvPr id="3" name="Inhaltsplatzhalter 2"/>
          <p:cNvSpPr>
            <a:spLocks noGrp="1"/>
          </p:cNvSpPr>
          <p:nvPr>
            <p:ph idx="1"/>
          </p:nvPr>
        </p:nvSpPr>
        <p:spPr>
          <a:xfrm>
            <a:off x="838200" y="1825625"/>
            <a:ext cx="3476625" cy="4351338"/>
          </a:xfrm>
        </p:spPr>
        <p:txBody>
          <a:bodyPr>
            <a:normAutofit/>
          </a:bodyPr>
          <a:lstStyle/>
          <a:p>
            <a:r>
              <a:rPr lang="de-DE" dirty="0">
                <a:latin typeface="Consolas" panose="020B0609020204030204" pitchFamily="49" charset="0"/>
              </a:rPr>
              <a:t>&lt;section&gt;</a:t>
            </a:r>
          </a:p>
          <a:p>
            <a:pPr>
              <a:lnSpc>
                <a:spcPct val="100000"/>
              </a:lnSpc>
            </a:pPr>
            <a:r>
              <a:rPr lang="de-DE" dirty="0">
                <a:latin typeface="Consolas" panose="020B0609020204030204" pitchFamily="49" charset="0"/>
              </a:rPr>
              <a:t>&lt;header&gt;</a:t>
            </a:r>
          </a:p>
          <a:p>
            <a:pPr>
              <a:lnSpc>
                <a:spcPct val="100000"/>
              </a:lnSpc>
            </a:pPr>
            <a:r>
              <a:rPr lang="de-DE" dirty="0">
                <a:latin typeface="Consolas" panose="020B0609020204030204" pitchFamily="49" charset="0"/>
              </a:rPr>
              <a:t>&lt;nav&gt;</a:t>
            </a:r>
          </a:p>
          <a:p>
            <a:pPr>
              <a:lnSpc>
                <a:spcPct val="100000"/>
              </a:lnSpc>
            </a:pPr>
            <a:r>
              <a:rPr lang="de-DE" dirty="0">
                <a:latin typeface="Consolas" panose="020B0609020204030204" pitchFamily="49" charset="0"/>
              </a:rPr>
              <a:t>&lt;aside&gt;</a:t>
            </a:r>
          </a:p>
          <a:p>
            <a:pPr>
              <a:lnSpc>
                <a:spcPct val="100000"/>
              </a:lnSpc>
            </a:pPr>
            <a:r>
              <a:rPr lang="de-DE" dirty="0">
                <a:latin typeface="Consolas" panose="020B0609020204030204" pitchFamily="49" charset="0"/>
              </a:rPr>
              <a:t>&lt;article&gt;</a:t>
            </a:r>
          </a:p>
          <a:p>
            <a:pPr>
              <a:lnSpc>
                <a:spcPct val="100000"/>
              </a:lnSpc>
            </a:pPr>
            <a:r>
              <a:rPr lang="de-DE" dirty="0">
                <a:latin typeface="Consolas" panose="020B0609020204030204" pitchFamily="49" charset="0"/>
              </a:rPr>
              <a:t>&lt;footer&gt;</a:t>
            </a:r>
          </a:p>
          <a:p>
            <a:pPr>
              <a:lnSpc>
                <a:spcPct val="100000"/>
              </a:lnSpc>
            </a:pPr>
            <a:endParaRPr lang="de-DE" dirty="0">
              <a:latin typeface="Consolas" panose="020B0609020204030204" pitchFamily="49" charset="0"/>
            </a:endParaRPr>
          </a:p>
        </p:txBody>
      </p:sp>
      <p:sp>
        <p:nvSpPr>
          <p:cNvPr id="7" name="Rechteck 6">
            <a:extLst>
              <a:ext uri="{FF2B5EF4-FFF2-40B4-BE49-F238E27FC236}">
                <a16:creationId xmlns:a16="http://schemas.microsoft.com/office/drawing/2014/main" id="{707D5C69-310B-4A75-A62D-3AE00E57B37A}"/>
              </a:ext>
            </a:extLst>
          </p:cNvPr>
          <p:cNvSpPr/>
          <p:nvPr/>
        </p:nvSpPr>
        <p:spPr>
          <a:xfrm>
            <a:off x="4171949" y="1724025"/>
            <a:ext cx="6229350" cy="435133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pic>
        <p:nvPicPr>
          <p:cNvPr id="5" name="Grafik 4">
            <a:extLst>
              <a:ext uri="{FF2B5EF4-FFF2-40B4-BE49-F238E27FC236}">
                <a16:creationId xmlns:a16="http://schemas.microsoft.com/office/drawing/2014/main" id="{9F0A7642-DF2C-4B93-8EF4-8F06033F24EF}"/>
              </a:ext>
            </a:extLst>
          </p:cNvPr>
          <p:cNvPicPr>
            <a:picLocks noChangeAspect="1"/>
          </p:cNvPicPr>
          <p:nvPr/>
        </p:nvPicPr>
        <p:blipFill>
          <a:blip r:embed="rId3"/>
          <a:stretch>
            <a:fillRect/>
          </a:stretch>
        </p:blipFill>
        <p:spPr>
          <a:xfrm>
            <a:off x="4397146" y="1939925"/>
            <a:ext cx="5778957" cy="3919538"/>
          </a:xfrm>
          <a:prstGeom prst="rect">
            <a:avLst/>
          </a:prstGeom>
          <a:ln w="57150">
            <a:solidFill>
              <a:srgbClr val="F18826"/>
            </a:solidFill>
          </a:ln>
        </p:spPr>
      </p:pic>
      <p:sp>
        <p:nvSpPr>
          <p:cNvPr id="8" name="Legende: mit gebogener Linie 7">
            <a:extLst>
              <a:ext uri="{FF2B5EF4-FFF2-40B4-BE49-F238E27FC236}">
                <a16:creationId xmlns:a16="http://schemas.microsoft.com/office/drawing/2014/main" id="{D855CF78-1644-42FF-B2A2-BE67E1D7774D}"/>
              </a:ext>
            </a:extLst>
          </p:cNvPr>
          <p:cNvSpPr/>
          <p:nvPr/>
        </p:nvSpPr>
        <p:spPr>
          <a:xfrm>
            <a:off x="10744199" y="1146969"/>
            <a:ext cx="1219201" cy="611188"/>
          </a:xfrm>
          <a:prstGeom prst="borderCallout2">
            <a:avLst>
              <a:gd name="adj1" fmla="val 18750"/>
              <a:gd name="adj2" fmla="val -1302"/>
              <a:gd name="adj3" fmla="val 18750"/>
              <a:gd name="adj4" fmla="val -16667"/>
              <a:gd name="adj5" fmla="val 112500"/>
              <a:gd name="adj6" fmla="val -46667"/>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a:t>&lt;body&gt;</a:t>
            </a:r>
          </a:p>
        </p:txBody>
      </p:sp>
      <p:sp>
        <p:nvSpPr>
          <p:cNvPr id="9" name="Legende: mit gebogener Linie 8">
            <a:extLst>
              <a:ext uri="{FF2B5EF4-FFF2-40B4-BE49-F238E27FC236}">
                <a16:creationId xmlns:a16="http://schemas.microsoft.com/office/drawing/2014/main" id="{BA2866CA-93C5-4F91-AE5E-31D5E414A600}"/>
              </a:ext>
            </a:extLst>
          </p:cNvPr>
          <p:cNvSpPr/>
          <p:nvPr/>
        </p:nvSpPr>
        <p:spPr>
          <a:xfrm>
            <a:off x="8258175" y="842963"/>
            <a:ext cx="1476375" cy="590550"/>
          </a:xfrm>
          <a:prstGeom prst="borderCallout2">
            <a:avLst>
              <a:gd name="adj1" fmla="val 18750"/>
              <a:gd name="adj2" fmla="val -591"/>
              <a:gd name="adj3" fmla="val 18750"/>
              <a:gd name="adj4" fmla="val -16667"/>
              <a:gd name="adj5" fmla="val 175403"/>
              <a:gd name="adj6" fmla="val -58925"/>
            </a:avLst>
          </a:prstGeom>
          <a:noFill/>
          <a:ln w="28575">
            <a:solidFill>
              <a:srgbClr val="F18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wrapper</a:t>
            </a:r>
          </a:p>
        </p:txBody>
      </p:sp>
      <p:sp>
        <p:nvSpPr>
          <p:cNvPr id="6" name="Fußzeilenplatzhalter 5">
            <a:extLst>
              <a:ext uri="{FF2B5EF4-FFF2-40B4-BE49-F238E27FC236}">
                <a16:creationId xmlns:a16="http://schemas.microsoft.com/office/drawing/2014/main" id="{7279E7B2-9216-4BEE-8354-B3E8E5716EE4}"/>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430492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2A6FA857-4EAF-4D23-BDC7-D8114F2922E0}"/>
              </a:ext>
            </a:extLst>
          </p:cNvPr>
          <p:cNvPicPr>
            <a:picLocks noChangeAspect="1"/>
          </p:cNvPicPr>
          <p:nvPr/>
        </p:nvPicPr>
        <p:blipFill>
          <a:blip r:embed="rId3"/>
          <a:stretch>
            <a:fillRect/>
          </a:stretch>
        </p:blipFill>
        <p:spPr>
          <a:xfrm>
            <a:off x="0" y="868358"/>
            <a:ext cx="12192000" cy="5121284"/>
          </a:xfrm>
          <a:prstGeom prst="rect">
            <a:avLst/>
          </a:prstGeom>
        </p:spPr>
      </p:pic>
    </p:spTree>
    <p:extLst>
      <p:ext uri="{BB962C8B-B14F-4D97-AF65-F5344CB8AC3E}">
        <p14:creationId xmlns:p14="http://schemas.microsoft.com/office/powerpoint/2010/main" val="372233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89E328-418E-45F2-9776-8E407D67456B}"/>
              </a:ext>
            </a:extLst>
          </p:cNvPr>
          <p:cNvSpPr>
            <a:spLocks noGrp="1"/>
          </p:cNvSpPr>
          <p:nvPr>
            <p:ph type="title"/>
          </p:nvPr>
        </p:nvSpPr>
        <p:spPr/>
        <p:txBody>
          <a:bodyPr/>
          <a:lstStyle/>
          <a:p>
            <a:r>
              <a:rPr lang="de-DE" dirty="0"/>
              <a:t>Vision</a:t>
            </a:r>
          </a:p>
        </p:txBody>
      </p:sp>
      <p:sp>
        <p:nvSpPr>
          <p:cNvPr id="3" name="Inhaltsplatzhalter 2">
            <a:extLst>
              <a:ext uri="{FF2B5EF4-FFF2-40B4-BE49-F238E27FC236}">
                <a16:creationId xmlns:a16="http://schemas.microsoft.com/office/drawing/2014/main" id="{ED695EAA-C969-4EE3-A1F0-4125D86EE7E3}"/>
              </a:ext>
            </a:extLst>
          </p:cNvPr>
          <p:cNvSpPr>
            <a:spLocks noGrp="1"/>
          </p:cNvSpPr>
          <p:nvPr>
            <p:ph idx="1"/>
          </p:nvPr>
        </p:nvSpPr>
        <p:spPr/>
        <p:txBody>
          <a:bodyPr/>
          <a:lstStyle/>
          <a:p>
            <a:r>
              <a:rPr lang="de-DE" dirty="0"/>
              <a:t>Wozu wurden diese Tags erschaffen…</a:t>
            </a:r>
          </a:p>
          <a:p>
            <a:r>
              <a:rPr lang="de-DE" dirty="0"/>
              <a:t>Wie werden sie weiter entwickelt…</a:t>
            </a:r>
          </a:p>
          <a:p>
            <a:r>
              <a:rPr lang="de-DE" dirty="0"/>
              <a:t> </a:t>
            </a:r>
          </a:p>
        </p:txBody>
      </p:sp>
      <p:sp>
        <p:nvSpPr>
          <p:cNvPr id="4" name="Fußzeilenplatzhalter 3">
            <a:extLst>
              <a:ext uri="{FF2B5EF4-FFF2-40B4-BE49-F238E27FC236}">
                <a16:creationId xmlns:a16="http://schemas.microsoft.com/office/drawing/2014/main" id="{7A02CFC7-45B8-4726-A8B3-DF82FE93C2ED}"/>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513767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Verhalten / Kompatibilität</a:t>
            </a:r>
          </a:p>
        </p:txBody>
      </p:sp>
      <p:sp>
        <p:nvSpPr>
          <p:cNvPr id="3" name="Inhaltsplatzhalter 2"/>
          <p:cNvSpPr>
            <a:spLocks noGrp="1"/>
          </p:cNvSpPr>
          <p:nvPr>
            <p:ph idx="1"/>
          </p:nvPr>
        </p:nvSpPr>
        <p:spPr/>
        <p:txBody>
          <a:bodyPr>
            <a:normAutofit lnSpcReduction="10000"/>
          </a:bodyPr>
          <a:lstStyle/>
          <a:p>
            <a:r>
              <a:rPr lang="de-DE" dirty="0"/>
              <a:t>Alle diese strukturierenden Elemente sind Block-Elemente</a:t>
            </a:r>
          </a:p>
          <a:p>
            <a:r>
              <a:rPr lang="de-DE" dirty="0"/>
              <a:t>Verhalten sich somit wie normale DIV-Container</a:t>
            </a:r>
          </a:p>
          <a:p>
            <a:r>
              <a:rPr lang="de-DE" dirty="0"/>
              <a:t>Allerdings erst ab IE9 !</a:t>
            </a:r>
          </a:p>
          <a:p>
            <a:endParaRPr lang="de-DE" dirty="0"/>
          </a:p>
          <a:p>
            <a:r>
              <a:rPr lang="de-DE" dirty="0"/>
              <a:t>Lösung für IE &lt; 9: </a:t>
            </a:r>
            <a:r>
              <a:rPr lang="de-DE" b="1" dirty="0"/>
              <a:t>html5shim</a:t>
            </a:r>
            <a:br>
              <a:rPr lang="de-DE" b="1" dirty="0"/>
            </a:br>
            <a:r>
              <a:rPr lang="de-DE" dirty="0">
                <a:hlinkClick r:id="rId3"/>
              </a:rPr>
              <a:t>http://code.google.com/p/html5shim</a:t>
            </a:r>
            <a:r>
              <a:rPr lang="de-DE" dirty="0"/>
              <a:t> </a:t>
            </a:r>
          </a:p>
        </p:txBody>
      </p:sp>
      <p:sp>
        <p:nvSpPr>
          <p:cNvPr id="5" name="Fußzeilenplatzhalter 4">
            <a:extLst>
              <a:ext uri="{FF2B5EF4-FFF2-40B4-BE49-F238E27FC236}">
                <a16:creationId xmlns:a16="http://schemas.microsoft.com/office/drawing/2014/main" id="{DC8EFBE5-245D-4513-92D5-E4790630D414}"/>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912433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&lt;section&gt; </a:t>
            </a:r>
            <a:r>
              <a:rPr lang="de-DE" dirty="0"/>
              <a:t>- Element</a:t>
            </a:r>
          </a:p>
        </p:txBody>
      </p:sp>
      <p:sp>
        <p:nvSpPr>
          <p:cNvPr id="3" name="Inhaltsplatzhalter 2"/>
          <p:cNvSpPr>
            <a:spLocks noGrp="1"/>
          </p:cNvSpPr>
          <p:nvPr>
            <p:ph idx="1"/>
          </p:nvPr>
        </p:nvSpPr>
        <p:spPr>
          <a:xfrm>
            <a:off x="838200" y="2005012"/>
            <a:ext cx="10515600" cy="4351338"/>
          </a:xfrm>
        </p:spPr>
        <p:txBody>
          <a:bodyPr/>
          <a:lstStyle/>
          <a:p>
            <a:r>
              <a:rPr lang="de-DE" dirty="0"/>
              <a:t>Unterteilung eines Dokuments in Sinnabschnitte</a:t>
            </a:r>
          </a:p>
          <a:p>
            <a:r>
              <a:rPr lang="de-DE" dirty="0"/>
              <a:t>Nur für inhaltliche Gliederung</a:t>
            </a:r>
          </a:p>
          <a:p>
            <a:r>
              <a:rPr lang="de-DE" dirty="0"/>
              <a:t>Nicht für reines Styling</a:t>
            </a:r>
          </a:p>
          <a:p>
            <a:r>
              <a:rPr lang="de-DE" dirty="0"/>
              <a:t>Kann verschachtelt werden</a:t>
            </a:r>
          </a:p>
          <a:p>
            <a:r>
              <a:rPr lang="de-DE" dirty="0"/>
              <a:t>Bestimmt ev. die Überschriftenstruktur mit</a:t>
            </a:r>
          </a:p>
        </p:txBody>
      </p:sp>
      <p:sp>
        <p:nvSpPr>
          <p:cNvPr id="5" name="Fußzeilenplatzhalter 4">
            <a:extLst>
              <a:ext uri="{FF2B5EF4-FFF2-40B4-BE49-F238E27FC236}">
                <a16:creationId xmlns:a16="http://schemas.microsoft.com/office/drawing/2014/main" id="{06A66330-F96F-4456-A5E6-A49156BA4FF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69236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82F9F-5B9F-4E7D-8F0C-5568FC0C0077}"/>
              </a:ext>
            </a:extLst>
          </p:cNvPr>
          <p:cNvSpPr>
            <a:spLocks noGrp="1"/>
          </p:cNvSpPr>
          <p:nvPr>
            <p:ph type="title"/>
          </p:nvPr>
        </p:nvSpPr>
        <p:spPr/>
        <p:txBody>
          <a:bodyPr/>
          <a:lstStyle/>
          <a:p>
            <a:r>
              <a:rPr lang="de-DE" dirty="0"/>
              <a:t>HTML GETTING STARTED - TAGS</a:t>
            </a:r>
          </a:p>
        </p:txBody>
      </p:sp>
      <p:sp>
        <p:nvSpPr>
          <p:cNvPr id="3" name="Inhaltsplatzhalter 2">
            <a:extLst>
              <a:ext uri="{FF2B5EF4-FFF2-40B4-BE49-F238E27FC236}">
                <a16:creationId xmlns:a16="http://schemas.microsoft.com/office/drawing/2014/main" id="{D9CA6618-631A-46DD-A2AE-D23C8C816D8D}"/>
              </a:ext>
            </a:extLst>
          </p:cNvPr>
          <p:cNvSpPr>
            <a:spLocks noGrp="1"/>
          </p:cNvSpPr>
          <p:nvPr>
            <p:ph idx="1"/>
          </p:nvPr>
        </p:nvSpPr>
        <p:spPr/>
        <p:txBody>
          <a:bodyPr/>
          <a:lstStyle/>
          <a:p>
            <a:r>
              <a:rPr lang="de-DE" dirty="0"/>
              <a:t>&lt;</a:t>
            </a:r>
            <a:r>
              <a:rPr lang="de-DE" dirty="0" err="1"/>
              <a:t>td</a:t>
            </a:r>
            <a:r>
              <a:rPr lang="de-DE" dirty="0"/>
              <a:t>&gt;Tabellenzelle&lt;/</a:t>
            </a:r>
            <a:r>
              <a:rPr lang="de-DE" dirty="0" err="1"/>
              <a:t>td</a:t>
            </a:r>
            <a:r>
              <a:rPr lang="de-DE" dirty="0"/>
              <a:t>&gt;</a:t>
            </a:r>
          </a:p>
          <a:p>
            <a:r>
              <a:rPr lang="de-DE" dirty="0"/>
              <a:t>&lt;</a:t>
            </a:r>
            <a:r>
              <a:rPr lang="de-DE" dirty="0" err="1"/>
              <a:t>td</a:t>
            </a:r>
            <a:r>
              <a:rPr lang="de-DE" dirty="0"/>
              <a:t>&gt;Tabellenzelle 	</a:t>
            </a:r>
            <a:r>
              <a:rPr lang="de-DE" dirty="0">
                <a:solidFill>
                  <a:schemeClr val="accent5">
                    <a:lumMod val="60000"/>
                    <a:lumOff val="40000"/>
                  </a:schemeClr>
                </a:solidFill>
              </a:rPr>
              <a:t>HTML5</a:t>
            </a:r>
          </a:p>
          <a:p>
            <a:r>
              <a:rPr lang="de-DE" dirty="0"/>
              <a:t>&lt;</a:t>
            </a:r>
            <a:r>
              <a:rPr lang="de-DE" dirty="0" err="1"/>
              <a:t>br</a:t>
            </a:r>
            <a:r>
              <a:rPr lang="de-DE" dirty="0"/>
              <a:t>/&gt;</a:t>
            </a:r>
          </a:p>
          <a:p>
            <a:r>
              <a:rPr lang="de-DE" dirty="0"/>
              <a:t>&lt;</a:t>
            </a:r>
            <a:r>
              <a:rPr lang="de-DE" dirty="0" err="1"/>
              <a:t>br</a:t>
            </a:r>
            <a:r>
              <a:rPr lang="de-DE" dirty="0"/>
              <a:t>&gt;		</a:t>
            </a:r>
            <a:r>
              <a:rPr lang="de-DE" dirty="0">
                <a:solidFill>
                  <a:schemeClr val="accent5">
                    <a:lumMod val="60000"/>
                    <a:lumOff val="40000"/>
                  </a:schemeClr>
                </a:solidFill>
              </a:rPr>
              <a:t>HTML5</a:t>
            </a:r>
          </a:p>
          <a:p>
            <a:endParaRPr lang="de-DE" dirty="0"/>
          </a:p>
        </p:txBody>
      </p:sp>
      <p:sp>
        <p:nvSpPr>
          <p:cNvPr id="4" name="Fußzeilenplatzhalter 3">
            <a:extLst>
              <a:ext uri="{FF2B5EF4-FFF2-40B4-BE49-F238E27FC236}">
                <a16:creationId xmlns:a16="http://schemas.microsoft.com/office/drawing/2014/main" id="{DEFF21E5-F03D-40AF-B8BC-4E62008F1AA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0597546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&lt;section&gt; </a:t>
            </a:r>
            <a:r>
              <a:rPr lang="de-DE" dirty="0"/>
              <a:t>- Element</a:t>
            </a:r>
          </a:p>
        </p:txBody>
      </p:sp>
      <p:sp>
        <p:nvSpPr>
          <p:cNvPr id="3" name="Inhaltsplatzhalter 2"/>
          <p:cNvSpPr>
            <a:spLocks noGrp="1"/>
          </p:cNvSpPr>
          <p:nvPr>
            <p:ph idx="1"/>
          </p:nvPr>
        </p:nvSpPr>
        <p:spPr/>
        <p:txBody>
          <a:bodyPr>
            <a:normAutofit fontScale="55000" lnSpcReduction="20000"/>
          </a:bodyPr>
          <a:lstStyle/>
          <a:p>
            <a:r>
              <a:rPr lang="de-DE" sz="2400" dirty="0">
                <a:latin typeface="+mj-lt"/>
              </a:rPr>
              <a:t>Beispiel 1</a:t>
            </a:r>
            <a:br>
              <a:rPr lang="de-DE" sz="2400" dirty="0">
                <a:latin typeface="+mj-lt"/>
              </a:rPr>
            </a:br>
            <a:endParaRPr lang="de-DE" sz="2400" dirty="0">
              <a:latin typeface="+mj-lt"/>
            </a:endParaRPr>
          </a:p>
          <a:p>
            <a:pPr marL="457200" lvl="1" indent="0">
              <a:lnSpc>
                <a:spcPct val="100000"/>
              </a:lnSpc>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section</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00"/>
                </a:solidFill>
                <a:latin typeface="Consolas" panose="020B0609020204030204" pitchFamily="49" charset="0"/>
              </a:rPr>
              <a:t>    </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h1</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Kapitel 01: HTML5</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h1</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00"/>
                </a:solidFill>
                <a:latin typeface="Consolas" panose="020B0609020204030204" pitchFamily="49" charset="0"/>
              </a:rPr>
              <a:t>    </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p</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Text, Text, Text...</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p</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section</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section</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00"/>
                </a:solidFill>
                <a:latin typeface="Consolas" panose="020B0609020204030204" pitchFamily="49" charset="0"/>
              </a:rPr>
              <a:t>    </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h1</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Kapitel 02: CSS3</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h1</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00"/>
                </a:solidFill>
                <a:latin typeface="Consolas" panose="020B0609020204030204" pitchFamily="49" charset="0"/>
              </a:rPr>
              <a:t>    </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p</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Text, Text, Text...</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p</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section</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section</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00"/>
                </a:solidFill>
                <a:latin typeface="Consolas" panose="020B0609020204030204" pitchFamily="49" charset="0"/>
              </a:rPr>
              <a:t>    </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h1</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Kapitel 03: </a:t>
            </a:r>
            <a:r>
              <a:rPr lang="de-DE" sz="2000" dirty="0" err="1">
                <a:solidFill>
                  <a:srgbClr val="000000"/>
                </a:solidFill>
                <a:latin typeface="Consolas" panose="020B0609020204030204" pitchFamily="49" charset="0"/>
              </a:rPr>
              <a:t>Responsiveness</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h1</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00"/>
                </a:solidFill>
                <a:latin typeface="Consolas" panose="020B0609020204030204" pitchFamily="49" charset="0"/>
              </a:rPr>
              <a:t>    </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p</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Text, Text, Text...</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p</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457200" lvl="1"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section</a:t>
            </a:r>
            <a:r>
              <a:rPr lang="de-DE" sz="2000" dirty="0">
                <a:solidFill>
                  <a:srgbClr val="0000FF"/>
                </a:solidFill>
                <a:latin typeface="Consolas" panose="020B0609020204030204" pitchFamily="49" charset="0"/>
              </a:rPr>
              <a:t>&gt;</a:t>
            </a:r>
            <a:endParaRPr lang="de-DE" sz="2000" dirty="0"/>
          </a:p>
        </p:txBody>
      </p:sp>
      <p:sp>
        <p:nvSpPr>
          <p:cNvPr id="5" name="Fußzeilenplatzhalter 4">
            <a:extLst>
              <a:ext uri="{FF2B5EF4-FFF2-40B4-BE49-F238E27FC236}">
                <a16:creationId xmlns:a16="http://schemas.microsoft.com/office/drawing/2014/main" id="{A1786442-9466-4DCE-87D6-DBA6699F173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821611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&lt;section&gt; </a:t>
            </a:r>
            <a:r>
              <a:rPr lang="de-DE" dirty="0"/>
              <a:t>- Element verschachtelt</a:t>
            </a:r>
          </a:p>
        </p:txBody>
      </p:sp>
      <p:sp>
        <p:nvSpPr>
          <p:cNvPr id="3" name="Inhaltsplatzhalter 2"/>
          <p:cNvSpPr>
            <a:spLocks noGrp="1"/>
          </p:cNvSpPr>
          <p:nvPr>
            <p:ph idx="1"/>
          </p:nvPr>
        </p:nvSpPr>
        <p:spPr>
          <a:xfrm>
            <a:off x="838200" y="1825625"/>
            <a:ext cx="10515600" cy="4895850"/>
          </a:xfrm>
        </p:spPr>
        <p:txBody>
          <a:bodyPr>
            <a:normAutofit fontScale="25000" lnSpcReduction="20000"/>
          </a:bodyPr>
          <a:lstStyle/>
          <a:p>
            <a:pPr>
              <a:lnSpc>
                <a:spcPct val="120000"/>
              </a:lnSpc>
            </a:pPr>
            <a:r>
              <a:rPr lang="de-DE" sz="9600" dirty="0">
                <a:latin typeface="+mj-lt"/>
              </a:rPr>
              <a:t>Beispiel 2</a:t>
            </a:r>
          </a:p>
          <a:p>
            <a:pPr marL="0" indent="0">
              <a:lnSpc>
                <a:spcPct val="120000"/>
              </a:lnSpc>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section</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h1</a:t>
            </a:r>
            <a:r>
              <a:rPr lang="de-DE" sz="4400" dirty="0">
                <a:solidFill>
                  <a:srgbClr val="0000FF"/>
                </a:solidFill>
                <a:latin typeface="Consolas" panose="020B0609020204030204" pitchFamily="49" charset="0"/>
              </a:rPr>
              <a:t>&gt;</a:t>
            </a:r>
            <a:r>
              <a:rPr lang="de-DE" sz="4400" dirty="0">
                <a:solidFill>
                  <a:srgbClr val="000000"/>
                </a:solidFill>
                <a:latin typeface="Consolas" panose="020B0609020204030204" pitchFamily="49" charset="0"/>
              </a:rPr>
              <a:t>Kapitel 1: </a:t>
            </a:r>
            <a:r>
              <a:rPr lang="de-DE" sz="4400" dirty="0" err="1">
                <a:solidFill>
                  <a:srgbClr val="000000"/>
                </a:solidFill>
                <a:latin typeface="Consolas" panose="020B0609020204030204" pitchFamily="49" charset="0"/>
              </a:rPr>
              <a:t>Section</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h1</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p</a:t>
            </a:r>
            <a:r>
              <a:rPr lang="de-DE" sz="4400" dirty="0">
                <a:solidFill>
                  <a:srgbClr val="0000FF"/>
                </a:solidFill>
                <a:latin typeface="Consolas" panose="020B0609020204030204" pitchFamily="49" charset="0"/>
              </a:rPr>
              <a:t>&gt;</a:t>
            </a:r>
            <a:r>
              <a:rPr lang="de-DE" sz="4400" dirty="0">
                <a:solidFill>
                  <a:srgbClr val="000000"/>
                </a:solidFill>
                <a:latin typeface="Consolas" panose="020B0609020204030204" pitchFamily="49" charset="0"/>
              </a:rPr>
              <a:t>Text, Text, Text...</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p</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section</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h1</a:t>
            </a:r>
            <a:r>
              <a:rPr lang="de-DE" sz="4400" dirty="0">
                <a:solidFill>
                  <a:srgbClr val="0000FF"/>
                </a:solidFill>
                <a:latin typeface="Consolas" panose="020B0609020204030204" pitchFamily="49" charset="0"/>
              </a:rPr>
              <a:t>&gt;</a:t>
            </a:r>
            <a:r>
              <a:rPr lang="de-DE" sz="4400" dirty="0">
                <a:solidFill>
                  <a:srgbClr val="000000"/>
                </a:solidFill>
                <a:latin typeface="Consolas" panose="020B0609020204030204" pitchFamily="49" charset="0"/>
              </a:rPr>
              <a:t>Kapitel 1.1: Überblick</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h1</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p</a:t>
            </a:r>
            <a:r>
              <a:rPr lang="de-DE" sz="4400" dirty="0">
                <a:solidFill>
                  <a:srgbClr val="0000FF"/>
                </a:solidFill>
                <a:latin typeface="Consolas" panose="020B0609020204030204" pitchFamily="49" charset="0"/>
              </a:rPr>
              <a:t>&gt;</a:t>
            </a:r>
            <a:r>
              <a:rPr lang="de-DE" sz="4400" dirty="0">
                <a:solidFill>
                  <a:srgbClr val="000000"/>
                </a:solidFill>
                <a:latin typeface="Consolas" panose="020B0609020204030204" pitchFamily="49" charset="0"/>
              </a:rPr>
              <a:t>Text, Text, Text...</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p</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section</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section</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h1</a:t>
            </a:r>
            <a:r>
              <a:rPr lang="de-DE" sz="4400" dirty="0">
                <a:solidFill>
                  <a:srgbClr val="0000FF"/>
                </a:solidFill>
                <a:latin typeface="Consolas" panose="020B0609020204030204" pitchFamily="49" charset="0"/>
              </a:rPr>
              <a:t>&gt;</a:t>
            </a:r>
            <a:r>
              <a:rPr lang="de-DE" sz="4400" dirty="0">
                <a:solidFill>
                  <a:srgbClr val="000000"/>
                </a:solidFill>
                <a:latin typeface="Consolas" panose="020B0609020204030204" pitchFamily="49" charset="0"/>
              </a:rPr>
              <a:t>Kapitel 1.2: Beispiele</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h1</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p</a:t>
            </a:r>
            <a:r>
              <a:rPr lang="de-DE" sz="4400" dirty="0">
                <a:solidFill>
                  <a:srgbClr val="0000FF"/>
                </a:solidFill>
                <a:latin typeface="Consolas" panose="020B0609020204030204" pitchFamily="49" charset="0"/>
              </a:rPr>
              <a:t>&gt;</a:t>
            </a:r>
            <a:r>
              <a:rPr lang="de-DE" sz="4400" dirty="0">
                <a:solidFill>
                  <a:srgbClr val="000000"/>
                </a:solidFill>
                <a:latin typeface="Consolas" panose="020B0609020204030204" pitchFamily="49" charset="0"/>
              </a:rPr>
              <a:t>Text, Text, Text...</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p</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section</a:t>
            </a:r>
            <a:r>
              <a:rPr lang="de-DE" sz="4400" dirty="0">
                <a:solidFill>
                  <a:srgbClr val="0000FF"/>
                </a:solidFill>
                <a:latin typeface="Consolas" panose="020B0609020204030204" pitchFamily="49" charset="0"/>
              </a:rPr>
              <a:t>&gt;</a:t>
            </a:r>
            <a:endParaRPr lang="de-DE" sz="4400" dirty="0">
              <a:solidFill>
                <a:srgbClr val="000000"/>
              </a:solidFill>
              <a:latin typeface="Consolas" panose="020B0609020204030204" pitchFamily="49" charset="0"/>
            </a:endParaRPr>
          </a:p>
          <a:p>
            <a:pPr marL="0" indent="0">
              <a:buNone/>
            </a:pPr>
            <a:r>
              <a:rPr lang="de-DE" sz="4400" dirty="0">
                <a:solidFill>
                  <a:srgbClr val="000000"/>
                </a:solidFill>
                <a:latin typeface="Consolas" panose="020B0609020204030204" pitchFamily="49" charset="0"/>
              </a:rPr>
              <a:t> </a:t>
            </a:r>
            <a:r>
              <a:rPr lang="de-DE" sz="4400" dirty="0">
                <a:solidFill>
                  <a:srgbClr val="0000FF"/>
                </a:solidFill>
                <a:latin typeface="Consolas" panose="020B0609020204030204" pitchFamily="49" charset="0"/>
              </a:rPr>
              <a:t>&lt;/</a:t>
            </a:r>
            <a:r>
              <a:rPr lang="de-DE" sz="4400" dirty="0">
                <a:solidFill>
                  <a:srgbClr val="800000"/>
                </a:solidFill>
                <a:latin typeface="Consolas" panose="020B0609020204030204" pitchFamily="49" charset="0"/>
              </a:rPr>
              <a:t>section</a:t>
            </a:r>
            <a:r>
              <a:rPr lang="de-DE" sz="4400" dirty="0">
                <a:solidFill>
                  <a:srgbClr val="0000FF"/>
                </a:solidFill>
                <a:latin typeface="Consolas" panose="020B0609020204030204" pitchFamily="49" charset="0"/>
              </a:rPr>
              <a:t>&gt;</a:t>
            </a:r>
            <a:endParaRPr lang="de-DE" sz="4400" dirty="0"/>
          </a:p>
        </p:txBody>
      </p:sp>
      <p:sp>
        <p:nvSpPr>
          <p:cNvPr id="5" name="Fußzeilenplatzhalter 4">
            <a:extLst>
              <a:ext uri="{FF2B5EF4-FFF2-40B4-BE49-F238E27FC236}">
                <a16:creationId xmlns:a16="http://schemas.microsoft.com/office/drawing/2014/main" id="{20206908-821A-4557-8580-A62C7E87C78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361167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&lt;header&gt; </a:t>
            </a:r>
            <a:r>
              <a:rPr lang="de-DE" dirty="0"/>
              <a:t>/ </a:t>
            </a:r>
            <a:r>
              <a:rPr lang="de-DE" dirty="0">
                <a:latin typeface="Consolas" panose="020B0609020204030204" pitchFamily="49" charset="0"/>
              </a:rPr>
              <a:t>&lt;footer&gt; </a:t>
            </a:r>
            <a:r>
              <a:rPr lang="de-DE" dirty="0"/>
              <a:t>- Element</a:t>
            </a:r>
          </a:p>
        </p:txBody>
      </p:sp>
      <p:sp>
        <p:nvSpPr>
          <p:cNvPr id="3" name="Inhaltsplatzhalter 2"/>
          <p:cNvSpPr>
            <a:spLocks noGrp="1"/>
          </p:cNvSpPr>
          <p:nvPr>
            <p:ph idx="1"/>
          </p:nvPr>
        </p:nvSpPr>
        <p:spPr/>
        <p:txBody>
          <a:bodyPr>
            <a:normAutofit fontScale="92500"/>
          </a:bodyPr>
          <a:lstStyle/>
          <a:p>
            <a:r>
              <a:rPr lang="de-DE" dirty="0"/>
              <a:t>Repräsentiert Sammlung einführender Inhalte</a:t>
            </a:r>
          </a:p>
          <a:p>
            <a:r>
              <a:rPr lang="de-DE" dirty="0"/>
              <a:t>Für Kopfbereich ganzer Dokumente</a:t>
            </a:r>
          </a:p>
          <a:p>
            <a:r>
              <a:rPr lang="de-DE" dirty="0"/>
              <a:t>Auch Kopfbereich anderer Elemente (bspw. &lt;section&gt; )</a:t>
            </a:r>
          </a:p>
          <a:p>
            <a:r>
              <a:rPr lang="de-DE" dirty="0"/>
              <a:t>Darf nicht verschachtelt werden</a:t>
            </a:r>
          </a:p>
          <a:p>
            <a:endParaRPr lang="de-DE" dirty="0"/>
          </a:p>
          <a:p>
            <a:r>
              <a:rPr lang="de-DE" dirty="0"/>
              <a:t>&lt;footer&gt; Pendant für den Fußbereich von Dokumenten und Abschnitten</a:t>
            </a:r>
          </a:p>
        </p:txBody>
      </p:sp>
      <p:sp>
        <p:nvSpPr>
          <p:cNvPr id="5" name="Fußzeilenplatzhalter 4">
            <a:extLst>
              <a:ext uri="{FF2B5EF4-FFF2-40B4-BE49-F238E27FC236}">
                <a16:creationId xmlns:a16="http://schemas.microsoft.com/office/drawing/2014/main" id="{58175910-22E9-4BA7-8BAE-C9E5530C258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398162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&lt;header&gt; </a:t>
            </a:r>
            <a:r>
              <a:rPr lang="de-DE" dirty="0"/>
              <a:t>/ </a:t>
            </a:r>
            <a:r>
              <a:rPr lang="de-DE" dirty="0">
                <a:latin typeface="Consolas" panose="020B0609020204030204" pitchFamily="49" charset="0"/>
              </a:rPr>
              <a:t>&lt;footer&gt; </a:t>
            </a:r>
            <a:r>
              <a:rPr lang="de-DE" dirty="0"/>
              <a:t>- Element</a:t>
            </a:r>
          </a:p>
        </p:txBody>
      </p:sp>
      <p:sp>
        <p:nvSpPr>
          <p:cNvPr id="3" name="Inhaltsplatzhalter 2"/>
          <p:cNvSpPr>
            <a:spLocks noGrp="1"/>
          </p:cNvSpPr>
          <p:nvPr>
            <p:ph idx="1"/>
          </p:nvPr>
        </p:nvSpPr>
        <p:spPr>
          <a:xfrm>
            <a:off x="838200" y="1825624"/>
            <a:ext cx="10515600" cy="4760913"/>
          </a:xfrm>
        </p:spPr>
        <p:txBody>
          <a:bodyPr>
            <a:normAutofit fontScale="77500" lnSpcReduction="20000"/>
          </a:bodyPr>
          <a:lstStyle/>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section</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header</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h1</a:t>
            </a:r>
            <a:r>
              <a:rPr lang="de-DE" sz="1800" dirty="0">
                <a:solidFill>
                  <a:srgbClr val="0000FF"/>
                </a:solidFill>
                <a:latin typeface="Consolas" panose="020B0609020204030204" pitchFamily="49" charset="0"/>
              </a:rPr>
              <a:t>&gt;</a:t>
            </a:r>
            <a:r>
              <a:rPr lang="de-DE" sz="1800" dirty="0">
                <a:solidFill>
                  <a:srgbClr val="000000"/>
                </a:solidFill>
                <a:latin typeface="Consolas" panose="020B0609020204030204" pitchFamily="49" charset="0"/>
              </a:rPr>
              <a:t>Ein Abschnitt über die Beispiel GmbH</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h1</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p</a:t>
            </a:r>
            <a:r>
              <a:rPr lang="de-DE" sz="1800" dirty="0">
                <a:solidFill>
                  <a:srgbClr val="0000FF"/>
                </a:solidFill>
                <a:latin typeface="Consolas" panose="020B0609020204030204" pitchFamily="49" charset="0"/>
              </a:rPr>
              <a:t>&gt;</a:t>
            </a:r>
          </a:p>
          <a:p>
            <a:pPr marL="0" indent="0">
              <a:spcBef>
                <a:spcPts val="300"/>
              </a:spcBef>
              <a:buNone/>
            </a:pPr>
            <a:r>
              <a:rPr lang="de-DE" sz="1800" dirty="0">
                <a:solidFill>
                  <a:srgbClr val="0000FF"/>
                </a:solidFill>
                <a:latin typeface="Consolas" panose="020B0609020204030204" pitchFamily="49" charset="0"/>
              </a:rPr>
              <a:t>	    </a:t>
            </a:r>
            <a:r>
              <a:rPr lang="de-DE" sz="1800" dirty="0">
                <a:solidFill>
                  <a:srgbClr val="000000"/>
                </a:solidFill>
                <a:latin typeface="Consolas" panose="020B0609020204030204" pitchFamily="49" charset="0"/>
              </a:rPr>
              <a:t>Willkommen bei der Beispiel GmbH, Ihrer</a:t>
            </a:r>
          </a:p>
          <a:p>
            <a:pPr marL="0" indent="0">
              <a:spcBef>
                <a:spcPts val="300"/>
              </a:spcBef>
              <a:buNone/>
            </a:pPr>
            <a:r>
              <a:rPr lang="de-DE" sz="1800" dirty="0">
                <a:solidFill>
                  <a:srgbClr val="000000"/>
                </a:solidFill>
                <a:latin typeface="Consolas" panose="020B0609020204030204" pitchFamily="49" charset="0"/>
              </a:rPr>
              <a:t>             Quelle für Premium-Beispiele aller Art.</a:t>
            </a:r>
            <a:br>
              <a:rPr lang="de-DE" sz="1800" dirty="0">
                <a:solidFill>
                  <a:srgbClr val="000000"/>
                </a:solidFill>
                <a:latin typeface="Consolas" panose="020B0609020204030204" pitchFamily="49" charset="0"/>
              </a:rPr>
            </a:b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p</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header</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p</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Text, Text, Text...</a:t>
            </a: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p</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footer</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p</a:t>
            </a:r>
            <a:r>
              <a:rPr lang="de-DE" sz="1800" dirty="0">
                <a:solidFill>
                  <a:srgbClr val="0000FF"/>
                </a:solidFill>
                <a:latin typeface="Consolas" panose="020B0609020204030204" pitchFamily="49" charset="0"/>
              </a:rPr>
              <a:t>&gt;</a:t>
            </a:r>
            <a:r>
              <a:rPr lang="de-DE" sz="1800" dirty="0">
                <a:solidFill>
                  <a:srgbClr val="000000"/>
                </a:solidFill>
                <a:latin typeface="Consolas" panose="020B0609020204030204" pitchFamily="49" charset="0"/>
              </a:rPr>
              <a:t>Rechtliche Hinweise...</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p</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footer</a:t>
            </a:r>
            <a:r>
              <a:rPr lang="de-DE" sz="1800" dirty="0">
                <a:solidFill>
                  <a:srgbClr val="0000FF"/>
                </a:solidFill>
                <a:latin typeface="Consolas" panose="020B0609020204030204" pitchFamily="49" charset="0"/>
              </a:rPr>
              <a:t>&gt;</a:t>
            </a:r>
            <a:endParaRPr lang="de-DE" sz="1800" dirty="0">
              <a:solidFill>
                <a:srgbClr val="000000"/>
              </a:solidFill>
              <a:latin typeface="Consolas" panose="020B0609020204030204" pitchFamily="49" charset="0"/>
            </a:endParaRPr>
          </a:p>
          <a:p>
            <a:pPr marL="0" indent="0">
              <a:spcBef>
                <a:spcPts val="300"/>
              </a:spcBef>
              <a:buNone/>
            </a:pP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&lt;/</a:t>
            </a:r>
            <a:r>
              <a:rPr lang="de-DE" sz="1800" dirty="0">
                <a:solidFill>
                  <a:srgbClr val="800000"/>
                </a:solidFill>
                <a:latin typeface="Consolas" panose="020B0609020204030204" pitchFamily="49" charset="0"/>
              </a:rPr>
              <a:t>section</a:t>
            </a:r>
            <a:r>
              <a:rPr lang="de-DE" sz="1800" dirty="0">
                <a:solidFill>
                  <a:srgbClr val="0000FF"/>
                </a:solidFill>
                <a:latin typeface="Consolas" panose="020B0609020204030204" pitchFamily="49" charset="0"/>
              </a:rPr>
              <a:t>&gt;</a:t>
            </a:r>
            <a:endParaRPr lang="de-DE" sz="1800" dirty="0"/>
          </a:p>
        </p:txBody>
      </p:sp>
      <p:sp>
        <p:nvSpPr>
          <p:cNvPr id="5" name="Fußzeilenplatzhalter 4">
            <a:extLst>
              <a:ext uri="{FF2B5EF4-FFF2-40B4-BE49-F238E27FC236}">
                <a16:creationId xmlns:a16="http://schemas.microsoft.com/office/drawing/2014/main" id="{C2905CB7-B285-4E82-A202-C713943DD98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044371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&lt;article&gt; </a:t>
            </a:r>
            <a:r>
              <a:rPr lang="de-DE" dirty="0"/>
              <a:t>- Element</a:t>
            </a:r>
          </a:p>
        </p:txBody>
      </p:sp>
      <p:sp>
        <p:nvSpPr>
          <p:cNvPr id="3" name="Inhaltsplatzhalter 2"/>
          <p:cNvSpPr>
            <a:spLocks noGrp="1"/>
          </p:cNvSpPr>
          <p:nvPr>
            <p:ph idx="1"/>
          </p:nvPr>
        </p:nvSpPr>
        <p:spPr/>
        <p:txBody>
          <a:bodyPr>
            <a:normAutofit fontScale="92500" lnSpcReduction="10000"/>
          </a:bodyPr>
          <a:lstStyle/>
          <a:p>
            <a:r>
              <a:rPr lang="de-DE" dirty="0"/>
              <a:t>Auszeichnung in sich geschlossener Inhalte</a:t>
            </a:r>
          </a:p>
          <a:p>
            <a:r>
              <a:rPr lang="de-DE" dirty="0"/>
              <a:t>Einteilung in Sinnabschnitte</a:t>
            </a:r>
          </a:p>
          <a:p>
            <a:r>
              <a:rPr lang="de-DE" dirty="0"/>
              <a:t>Inhalt kann für sich alleine stehen</a:t>
            </a:r>
          </a:p>
          <a:p>
            <a:r>
              <a:rPr lang="de-DE" dirty="0"/>
              <a:t>Anwendung für</a:t>
            </a:r>
          </a:p>
          <a:p>
            <a:pPr lvl="1"/>
            <a:r>
              <a:rPr lang="de-DE" dirty="0"/>
              <a:t>Newsmeldungen</a:t>
            </a:r>
          </a:p>
          <a:p>
            <a:pPr lvl="1"/>
            <a:r>
              <a:rPr lang="de-DE" dirty="0"/>
              <a:t>Blogposts</a:t>
            </a:r>
          </a:p>
          <a:p>
            <a:pPr lvl="1"/>
            <a:r>
              <a:rPr lang="de-DE" dirty="0"/>
              <a:t>Forenposts</a:t>
            </a:r>
          </a:p>
        </p:txBody>
      </p:sp>
      <p:sp>
        <p:nvSpPr>
          <p:cNvPr id="5" name="Fußzeilenplatzhalter 4">
            <a:extLst>
              <a:ext uri="{FF2B5EF4-FFF2-40B4-BE49-F238E27FC236}">
                <a16:creationId xmlns:a16="http://schemas.microsoft.com/office/drawing/2014/main" id="{897B77A7-5775-4792-89A3-B34DDD52C43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981247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&lt;nav&gt; </a:t>
            </a:r>
            <a:r>
              <a:rPr lang="de-DE" dirty="0"/>
              <a:t>- Element</a:t>
            </a:r>
          </a:p>
        </p:txBody>
      </p:sp>
      <p:sp>
        <p:nvSpPr>
          <p:cNvPr id="3" name="Inhaltsplatzhalter 2"/>
          <p:cNvSpPr>
            <a:spLocks noGrp="1"/>
          </p:cNvSpPr>
          <p:nvPr>
            <p:ph idx="1"/>
          </p:nvPr>
        </p:nvSpPr>
        <p:spPr/>
        <p:txBody>
          <a:bodyPr/>
          <a:lstStyle/>
          <a:p>
            <a:r>
              <a:rPr lang="de-DE" dirty="0"/>
              <a:t>Zeichnet Navigationsbereiche aus</a:t>
            </a:r>
          </a:p>
          <a:p>
            <a:r>
              <a:rPr lang="de-DE" dirty="0"/>
              <a:t>Markiert Abschnitt mit Links auf Unterseiten</a:t>
            </a:r>
          </a:p>
          <a:p>
            <a:r>
              <a:rPr lang="de-DE" dirty="0"/>
              <a:t>Ausschließlich für Hauptnavigation</a:t>
            </a:r>
          </a:p>
        </p:txBody>
      </p:sp>
      <p:sp>
        <p:nvSpPr>
          <p:cNvPr id="5" name="Fußzeilenplatzhalter 4">
            <a:extLst>
              <a:ext uri="{FF2B5EF4-FFF2-40B4-BE49-F238E27FC236}">
                <a16:creationId xmlns:a16="http://schemas.microsoft.com/office/drawing/2014/main" id="{C8D0F7C2-CFA5-4BE1-A521-87008795E02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711504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&lt;nav&gt; </a:t>
            </a:r>
            <a:r>
              <a:rPr lang="de-DE" dirty="0"/>
              <a:t>- Element</a:t>
            </a:r>
          </a:p>
        </p:txBody>
      </p:sp>
      <p:sp>
        <p:nvSpPr>
          <p:cNvPr id="3" name="Inhaltsplatzhalter 2"/>
          <p:cNvSpPr>
            <a:spLocks noGrp="1"/>
          </p:cNvSpPr>
          <p:nvPr>
            <p:ph idx="1"/>
          </p:nvPr>
        </p:nvSpPr>
        <p:spPr>
          <a:xfrm>
            <a:off x="838200" y="1825625"/>
            <a:ext cx="10515600" cy="4789488"/>
          </a:xfrm>
        </p:spPr>
        <p:txBody>
          <a:bodyPr>
            <a:normAutofit fontScale="62500" lnSpcReduction="20000"/>
          </a:bodyPr>
          <a:lstStyle/>
          <a:p>
            <a:pPr marL="0" indent="0">
              <a:spcBef>
                <a:spcPts val="500"/>
              </a:spcBef>
              <a:buNone/>
            </a:pP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header</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h1</a:t>
            </a:r>
            <a:r>
              <a:rPr lang="de-DE" sz="1900" dirty="0">
                <a:solidFill>
                  <a:srgbClr val="0000FF"/>
                </a:solidFill>
                <a:latin typeface="Consolas" panose="020B0609020204030204" pitchFamily="49" charset="0"/>
              </a:rPr>
              <a:t>&gt;</a:t>
            </a:r>
            <a:r>
              <a:rPr lang="de-DE" sz="1900" dirty="0">
                <a:solidFill>
                  <a:srgbClr val="000000"/>
                </a:solidFill>
                <a:latin typeface="Consolas" panose="020B0609020204030204" pitchFamily="49" charset="0"/>
              </a:rPr>
              <a:t>Beispiel GmbH</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h1</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p</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a</a:t>
            </a:r>
            <a:r>
              <a:rPr lang="de-DE" sz="1900" dirty="0">
                <a:solidFill>
                  <a:srgbClr val="000000"/>
                </a:solidFill>
                <a:latin typeface="Consolas" panose="020B0609020204030204" pitchFamily="49" charset="0"/>
              </a:rPr>
              <a:t> </a:t>
            </a:r>
            <a:r>
              <a:rPr lang="de-DE" sz="1900" dirty="0">
                <a:solidFill>
                  <a:srgbClr val="FF0000"/>
                </a:solidFill>
                <a:latin typeface="Consolas" panose="020B0609020204030204" pitchFamily="49" charset="0"/>
              </a:rPr>
              <a:t>href</a:t>
            </a:r>
            <a:r>
              <a:rPr lang="de-DE" sz="1900" dirty="0">
                <a:solidFill>
                  <a:srgbClr val="0000FF"/>
                </a:solidFill>
                <a:latin typeface="Consolas" panose="020B0609020204030204" pitchFamily="49" charset="0"/>
              </a:rPr>
              <a:t>="sitemap.html"&gt;</a:t>
            </a:r>
            <a:r>
              <a:rPr lang="de-DE" sz="1900" dirty="0">
                <a:solidFill>
                  <a:srgbClr val="000000"/>
                </a:solidFill>
                <a:latin typeface="Consolas" panose="020B0609020204030204" pitchFamily="49" charset="0"/>
              </a:rPr>
              <a:t>Sitemap</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a</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a</a:t>
            </a:r>
            <a:r>
              <a:rPr lang="de-DE" sz="1900" dirty="0">
                <a:solidFill>
                  <a:srgbClr val="000000"/>
                </a:solidFill>
                <a:latin typeface="Consolas" panose="020B0609020204030204" pitchFamily="49" charset="0"/>
              </a:rPr>
              <a:t> </a:t>
            </a:r>
            <a:r>
              <a:rPr lang="de-DE" sz="1900" dirty="0">
                <a:solidFill>
                  <a:srgbClr val="FF0000"/>
                </a:solidFill>
                <a:latin typeface="Consolas" panose="020B0609020204030204" pitchFamily="49" charset="0"/>
              </a:rPr>
              <a:t>href</a:t>
            </a:r>
            <a:r>
              <a:rPr lang="de-DE" sz="1900" dirty="0">
                <a:solidFill>
                  <a:srgbClr val="0000FF"/>
                </a:solidFill>
                <a:latin typeface="Consolas" panose="020B0609020204030204" pitchFamily="49" charset="0"/>
              </a:rPr>
              <a:t>="impressum.html"&gt;</a:t>
            </a:r>
            <a:r>
              <a:rPr lang="de-DE" sz="1900" dirty="0">
                <a:solidFill>
                  <a:srgbClr val="000000"/>
                </a:solidFill>
                <a:latin typeface="Consolas" panose="020B0609020204030204" pitchFamily="49" charset="0"/>
              </a:rPr>
              <a:t>Impressum</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a</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p</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FF"/>
                </a:solidFill>
                <a:latin typeface="Consolas" panose="020B0609020204030204" pitchFamily="49" charset="0"/>
              </a:rPr>
              <a:t>    &lt;</a:t>
            </a:r>
            <a:r>
              <a:rPr lang="de-DE" sz="1900" dirty="0">
                <a:solidFill>
                  <a:srgbClr val="800000"/>
                </a:solidFill>
                <a:latin typeface="Consolas" panose="020B0609020204030204" pitchFamily="49" charset="0"/>
              </a:rPr>
              <a:t>nav</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ul</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li</a:t>
            </a:r>
            <a:r>
              <a:rPr lang="de-DE" sz="1900" dirty="0">
                <a:solidFill>
                  <a:srgbClr val="0000FF"/>
                </a:solidFill>
                <a:latin typeface="Consolas" panose="020B0609020204030204" pitchFamily="49" charset="0"/>
              </a:rPr>
              <a:t>&gt;&lt;</a:t>
            </a:r>
            <a:r>
              <a:rPr lang="de-DE" sz="1900" dirty="0">
                <a:solidFill>
                  <a:srgbClr val="800000"/>
                </a:solidFill>
                <a:latin typeface="Consolas" panose="020B0609020204030204" pitchFamily="49" charset="0"/>
              </a:rPr>
              <a:t>a</a:t>
            </a:r>
            <a:r>
              <a:rPr lang="de-DE" sz="1900" dirty="0">
                <a:solidFill>
                  <a:srgbClr val="000000"/>
                </a:solidFill>
                <a:latin typeface="Consolas" panose="020B0609020204030204" pitchFamily="49" charset="0"/>
              </a:rPr>
              <a:t> </a:t>
            </a:r>
            <a:r>
              <a:rPr lang="de-DE" sz="1900" dirty="0">
                <a:solidFill>
                  <a:srgbClr val="FF0000"/>
                </a:solidFill>
                <a:latin typeface="Consolas" panose="020B0609020204030204" pitchFamily="49" charset="0"/>
              </a:rPr>
              <a:t>href</a:t>
            </a:r>
            <a:r>
              <a:rPr lang="de-DE" sz="1900" dirty="0">
                <a:solidFill>
                  <a:srgbClr val="0000FF"/>
                </a:solidFill>
                <a:latin typeface="Consolas" panose="020B0609020204030204" pitchFamily="49" charset="0"/>
              </a:rPr>
              <a:t>="index.html"&gt;</a:t>
            </a:r>
            <a:r>
              <a:rPr lang="de-DE" sz="1900" dirty="0">
                <a:solidFill>
                  <a:srgbClr val="000000"/>
                </a:solidFill>
                <a:latin typeface="Consolas" panose="020B0609020204030204" pitchFamily="49" charset="0"/>
              </a:rPr>
              <a:t>Home</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a</a:t>
            </a:r>
            <a:r>
              <a:rPr lang="de-DE" sz="1900" dirty="0">
                <a:solidFill>
                  <a:srgbClr val="0000FF"/>
                </a:solidFill>
                <a:latin typeface="Consolas" panose="020B0609020204030204" pitchFamily="49" charset="0"/>
              </a:rPr>
              <a:t>&gt;&lt;/</a:t>
            </a:r>
            <a:r>
              <a:rPr lang="de-DE" sz="1900" dirty="0">
                <a:solidFill>
                  <a:srgbClr val="800000"/>
                </a:solidFill>
                <a:latin typeface="Consolas" panose="020B0609020204030204" pitchFamily="49" charset="0"/>
              </a:rPr>
              <a:t>li</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it-IT" sz="1900" dirty="0">
                <a:solidFill>
                  <a:srgbClr val="000000"/>
                </a:solidFill>
                <a:latin typeface="Consolas" panose="020B0609020204030204" pitchFamily="49" charset="0"/>
              </a:rPr>
              <a:t>            </a:t>
            </a:r>
            <a:r>
              <a:rPr lang="it-IT" sz="1900" dirty="0">
                <a:solidFill>
                  <a:srgbClr val="0000FF"/>
                </a:solidFill>
                <a:latin typeface="Consolas" panose="020B0609020204030204" pitchFamily="49" charset="0"/>
              </a:rPr>
              <a:t>&lt;</a:t>
            </a:r>
            <a:r>
              <a:rPr lang="it-IT" sz="1900" dirty="0">
                <a:solidFill>
                  <a:srgbClr val="800000"/>
                </a:solidFill>
                <a:latin typeface="Consolas" panose="020B0609020204030204" pitchFamily="49" charset="0"/>
              </a:rPr>
              <a:t>li</a:t>
            </a:r>
            <a:r>
              <a:rPr lang="it-IT" sz="1900" dirty="0">
                <a:solidFill>
                  <a:srgbClr val="0000FF"/>
                </a:solidFill>
                <a:latin typeface="Consolas" panose="020B0609020204030204" pitchFamily="49" charset="0"/>
              </a:rPr>
              <a:t>&gt;&lt;</a:t>
            </a:r>
            <a:r>
              <a:rPr lang="it-IT" sz="1900" dirty="0">
                <a:solidFill>
                  <a:srgbClr val="800000"/>
                </a:solidFill>
                <a:latin typeface="Consolas" panose="020B0609020204030204" pitchFamily="49" charset="0"/>
              </a:rPr>
              <a:t>a</a:t>
            </a:r>
            <a:r>
              <a:rPr lang="it-IT" sz="1900" dirty="0">
                <a:solidFill>
                  <a:srgbClr val="000000"/>
                </a:solidFill>
                <a:latin typeface="Consolas" panose="020B0609020204030204" pitchFamily="49" charset="0"/>
              </a:rPr>
              <a:t> </a:t>
            </a:r>
            <a:r>
              <a:rPr lang="it-IT" sz="1900" dirty="0">
                <a:solidFill>
                  <a:srgbClr val="FF0000"/>
                </a:solidFill>
                <a:latin typeface="Consolas" panose="020B0609020204030204" pitchFamily="49" charset="0"/>
              </a:rPr>
              <a:t>href</a:t>
            </a:r>
            <a:r>
              <a:rPr lang="it-IT" sz="1900" dirty="0">
                <a:solidFill>
                  <a:srgbClr val="0000FF"/>
                </a:solidFill>
                <a:latin typeface="Consolas" panose="020B0609020204030204" pitchFamily="49" charset="0"/>
              </a:rPr>
              <a:t>="ueber.html"&gt;</a:t>
            </a:r>
            <a:r>
              <a:rPr lang="it-IT" sz="1900" dirty="0">
                <a:solidFill>
                  <a:srgbClr val="000000"/>
                </a:solidFill>
                <a:latin typeface="Consolas" panose="020B0609020204030204" pitchFamily="49" charset="0"/>
              </a:rPr>
              <a:t>Über uns</a:t>
            </a:r>
            <a:r>
              <a:rPr lang="it-IT" sz="1900" dirty="0">
                <a:solidFill>
                  <a:srgbClr val="0000FF"/>
                </a:solidFill>
                <a:latin typeface="Consolas" panose="020B0609020204030204" pitchFamily="49" charset="0"/>
              </a:rPr>
              <a:t>&lt;/</a:t>
            </a:r>
            <a:r>
              <a:rPr lang="it-IT" sz="1900" dirty="0">
                <a:solidFill>
                  <a:srgbClr val="800000"/>
                </a:solidFill>
                <a:latin typeface="Consolas" panose="020B0609020204030204" pitchFamily="49" charset="0"/>
              </a:rPr>
              <a:t>a</a:t>
            </a:r>
            <a:r>
              <a:rPr lang="it-IT" sz="1900" dirty="0">
                <a:solidFill>
                  <a:srgbClr val="0000FF"/>
                </a:solidFill>
                <a:latin typeface="Consolas" panose="020B0609020204030204" pitchFamily="49" charset="0"/>
              </a:rPr>
              <a:t>&gt;&lt;/</a:t>
            </a:r>
            <a:r>
              <a:rPr lang="it-IT" sz="1900" dirty="0">
                <a:solidFill>
                  <a:srgbClr val="800000"/>
                </a:solidFill>
                <a:latin typeface="Consolas" panose="020B0609020204030204" pitchFamily="49" charset="0"/>
              </a:rPr>
              <a:t>li</a:t>
            </a:r>
            <a:r>
              <a:rPr lang="it-IT" sz="1900" dirty="0">
                <a:solidFill>
                  <a:srgbClr val="0000FF"/>
                </a:solidFill>
                <a:latin typeface="Consolas" panose="020B0609020204030204" pitchFamily="49" charset="0"/>
              </a:rPr>
              <a:t>&gt;</a:t>
            </a:r>
            <a:endParaRPr lang="it-IT" sz="1900" dirty="0">
              <a:solidFill>
                <a:srgbClr val="000000"/>
              </a:solidFill>
              <a:latin typeface="Consolas" panose="020B0609020204030204" pitchFamily="49" charset="0"/>
            </a:endParaRPr>
          </a:p>
          <a:p>
            <a:pPr marL="0" indent="0">
              <a:spcBef>
                <a:spcPts val="500"/>
              </a:spcBef>
              <a:buNone/>
            </a:pPr>
            <a:r>
              <a:rPr lang="it-IT" sz="1900" dirty="0">
                <a:solidFill>
                  <a:srgbClr val="000000"/>
                </a:solidFill>
                <a:latin typeface="Consolas" panose="020B0609020204030204" pitchFamily="49" charset="0"/>
              </a:rPr>
              <a:t>            </a:t>
            </a:r>
            <a:r>
              <a:rPr lang="it-IT" sz="1900" dirty="0">
                <a:solidFill>
                  <a:srgbClr val="0000FF"/>
                </a:solidFill>
                <a:latin typeface="Consolas" panose="020B0609020204030204" pitchFamily="49" charset="0"/>
              </a:rPr>
              <a:t>&lt;</a:t>
            </a:r>
            <a:r>
              <a:rPr lang="it-IT" sz="1900" dirty="0">
                <a:solidFill>
                  <a:srgbClr val="800000"/>
                </a:solidFill>
                <a:latin typeface="Consolas" panose="020B0609020204030204" pitchFamily="49" charset="0"/>
              </a:rPr>
              <a:t>li</a:t>
            </a:r>
            <a:r>
              <a:rPr lang="it-IT" sz="1900" dirty="0">
                <a:solidFill>
                  <a:srgbClr val="0000FF"/>
                </a:solidFill>
                <a:latin typeface="Consolas" panose="020B0609020204030204" pitchFamily="49" charset="0"/>
              </a:rPr>
              <a:t>&gt;&lt;</a:t>
            </a:r>
            <a:r>
              <a:rPr lang="it-IT" sz="1900" dirty="0">
                <a:solidFill>
                  <a:srgbClr val="800000"/>
                </a:solidFill>
                <a:latin typeface="Consolas" panose="020B0609020204030204" pitchFamily="49" charset="0"/>
              </a:rPr>
              <a:t>a</a:t>
            </a:r>
            <a:r>
              <a:rPr lang="it-IT" sz="1900" dirty="0">
                <a:solidFill>
                  <a:srgbClr val="000000"/>
                </a:solidFill>
                <a:latin typeface="Consolas" panose="020B0609020204030204" pitchFamily="49" charset="0"/>
              </a:rPr>
              <a:t> </a:t>
            </a:r>
            <a:r>
              <a:rPr lang="it-IT" sz="1900" dirty="0">
                <a:solidFill>
                  <a:srgbClr val="FF0000"/>
                </a:solidFill>
                <a:latin typeface="Consolas" panose="020B0609020204030204" pitchFamily="49" charset="0"/>
              </a:rPr>
              <a:t>href</a:t>
            </a:r>
            <a:r>
              <a:rPr lang="it-IT" sz="1900" dirty="0">
                <a:solidFill>
                  <a:srgbClr val="0000FF"/>
                </a:solidFill>
                <a:latin typeface="Consolas" panose="020B0609020204030204" pitchFamily="49" charset="0"/>
              </a:rPr>
              <a:t>="produkte.html"&gt;</a:t>
            </a:r>
            <a:r>
              <a:rPr lang="it-IT" sz="1900" dirty="0">
                <a:solidFill>
                  <a:srgbClr val="000000"/>
                </a:solidFill>
                <a:latin typeface="Consolas" panose="020B0609020204030204" pitchFamily="49" charset="0"/>
              </a:rPr>
              <a:t>Produkte</a:t>
            </a:r>
            <a:r>
              <a:rPr lang="it-IT" sz="1900" dirty="0">
                <a:solidFill>
                  <a:srgbClr val="0000FF"/>
                </a:solidFill>
                <a:latin typeface="Consolas" panose="020B0609020204030204" pitchFamily="49" charset="0"/>
              </a:rPr>
              <a:t>&lt;/</a:t>
            </a:r>
            <a:r>
              <a:rPr lang="it-IT" sz="1900" dirty="0">
                <a:solidFill>
                  <a:srgbClr val="800000"/>
                </a:solidFill>
                <a:latin typeface="Consolas" panose="020B0609020204030204" pitchFamily="49" charset="0"/>
              </a:rPr>
              <a:t>a</a:t>
            </a:r>
            <a:r>
              <a:rPr lang="it-IT" sz="1900" dirty="0">
                <a:solidFill>
                  <a:srgbClr val="0000FF"/>
                </a:solidFill>
                <a:latin typeface="Consolas" panose="020B0609020204030204" pitchFamily="49" charset="0"/>
              </a:rPr>
              <a:t>&gt;&lt;/</a:t>
            </a:r>
            <a:r>
              <a:rPr lang="it-IT" sz="1900" dirty="0">
                <a:solidFill>
                  <a:srgbClr val="800000"/>
                </a:solidFill>
                <a:latin typeface="Consolas" panose="020B0609020204030204" pitchFamily="49" charset="0"/>
              </a:rPr>
              <a:t>li</a:t>
            </a:r>
            <a:r>
              <a:rPr lang="it-IT" sz="1900" dirty="0">
                <a:solidFill>
                  <a:srgbClr val="0000FF"/>
                </a:solidFill>
                <a:latin typeface="Consolas" panose="020B0609020204030204" pitchFamily="49" charset="0"/>
              </a:rPr>
              <a:t>&gt;</a:t>
            </a:r>
            <a:endParaRPr lang="it-IT" sz="1900" dirty="0">
              <a:solidFill>
                <a:srgbClr val="000000"/>
              </a:solidFill>
              <a:latin typeface="Consolas" panose="020B0609020204030204" pitchFamily="49" charset="0"/>
            </a:endParaRPr>
          </a:p>
          <a:p>
            <a:pPr marL="0" indent="0">
              <a:spcBef>
                <a:spcPts val="500"/>
              </a:spcBef>
              <a:buNone/>
            </a:pPr>
            <a:r>
              <a:rPr lang="it-IT" sz="1900" dirty="0">
                <a:solidFill>
                  <a:srgbClr val="000000"/>
                </a:solidFill>
                <a:latin typeface="Consolas" panose="020B0609020204030204" pitchFamily="49" charset="0"/>
              </a:rPr>
              <a:t>            </a:t>
            </a:r>
            <a:r>
              <a:rPr lang="it-IT" sz="1900" dirty="0">
                <a:solidFill>
                  <a:srgbClr val="0000FF"/>
                </a:solidFill>
                <a:latin typeface="Consolas" panose="020B0609020204030204" pitchFamily="49" charset="0"/>
              </a:rPr>
              <a:t>&lt;</a:t>
            </a:r>
            <a:r>
              <a:rPr lang="it-IT" sz="1900" dirty="0">
                <a:solidFill>
                  <a:srgbClr val="800000"/>
                </a:solidFill>
                <a:latin typeface="Consolas" panose="020B0609020204030204" pitchFamily="49" charset="0"/>
              </a:rPr>
              <a:t>li</a:t>
            </a:r>
            <a:r>
              <a:rPr lang="it-IT" sz="1900" dirty="0">
                <a:solidFill>
                  <a:srgbClr val="0000FF"/>
                </a:solidFill>
                <a:latin typeface="Consolas" panose="020B0609020204030204" pitchFamily="49" charset="0"/>
              </a:rPr>
              <a:t>&gt;&lt;</a:t>
            </a:r>
            <a:r>
              <a:rPr lang="it-IT" sz="1900" dirty="0">
                <a:solidFill>
                  <a:srgbClr val="800000"/>
                </a:solidFill>
                <a:latin typeface="Consolas" panose="020B0609020204030204" pitchFamily="49" charset="0"/>
              </a:rPr>
              <a:t>a</a:t>
            </a:r>
            <a:r>
              <a:rPr lang="it-IT" sz="1900" dirty="0">
                <a:solidFill>
                  <a:srgbClr val="000000"/>
                </a:solidFill>
                <a:latin typeface="Consolas" panose="020B0609020204030204" pitchFamily="49" charset="0"/>
              </a:rPr>
              <a:t> </a:t>
            </a:r>
            <a:r>
              <a:rPr lang="it-IT" sz="1900" dirty="0">
                <a:solidFill>
                  <a:srgbClr val="FF0000"/>
                </a:solidFill>
                <a:latin typeface="Consolas" panose="020B0609020204030204" pitchFamily="49" charset="0"/>
              </a:rPr>
              <a:t>href</a:t>
            </a:r>
            <a:r>
              <a:rPr lang="it-IT" sz="1900" dirty="0">
                <a:solidFill>
                  <a:srgbClr val="0000FF"/>
                </a:solidFill>
                <a:latin typeface="Consolas" panose="020B0609020204030204" pitchFamily="49" charset="0"/>
              </a:rPr>
              <a:t>="kontakt.html"&gt;&lt;/</a:t>
            </a:r>
            <a:r>
              <a:rPr lang="it-IT" sz="1900" dirty="0">
                <a:solidFill>
                  <a:srgbClr val="800000"/>
                </a:solidFill>
                <a:latin typeface="Consolas" panose="020B0609020204030204" pitchFamily="49" charset="0"/>
              </a:rPr>
              <a:t>a</a:t>
            </a:r>
            <a:r>
              <a:rPr lang="it-IT" sz="1900" dirty="0">
                <a:solidFill>
                  <a:srgbClr val="0000FF"/>
                </a:solidFill>
                <a:latin typeface="Consolas" panose="020B0609020204030204" pitchFamily="49" charset="0"/>
              </a:rPr>
              <a:t>&gt;</a:t>
            </a:r>
            <a:r>
              <a:rPr lang="it-IT" sz="1900" dirty="0">
                <a:solidFill>
                  <a:srgbClr val="000000"/>
                </a:solidFill>
                <a:latin typeface="Consolas" panose="020B0609020204030204" pitchFamily="49" charset="0"/>
              </a:rPr>
              <a:t>Kontakt</a:t>
            </a:r>
            <a:r>
              <a:rPr lang="it-IT" sz="1900" dirty="0">
                <a:solidFill>
                  <a:srgbClr val="0000FF"/>
                </a:solidFill>
                <a:latin typeface="Consolas" panose="020B0609020204030204" pitchFamily="49" charset="0"/>
              </a:rPr>
              <a:t>&lt;/</a:t>
            </a:r>
            <a:r>
              <a:rPr lang="it-IT" sz="1900" dirty="0">
                <a:solidFill>
                  <a:srgbClr val="800000"/>
                </a:solidFill>
                <a:latin typeface="Consolas" panose="020B0609020204030204" pitchFamily="49" charset="0"/>
              </a:rPr>
              <a:t>li</a:t>
            </a:r>
            <a:r>
              <a:rPr lang="it-IT" sz="1900" dirty="0">
                <a:solidFill>
                  <a:srgbClr val="0000FF"/>
                </a:solidFill>
                <a:latin typeface="Consolas" panose="020B0609020204030204" pitchFamily="49" charset="0"/>
              </a:rPr>
              <a:t>&gt;</a:t>
            </a:r>
            <a:endParaRPr lang="it-IT" sz="1900" dirty="0">
              <a:solidFill>
                <a:srgbClr val="000000"/>
              </a:solidFill>
              <a:latin typeface="Consolas" panose="020B0609020204030204" pitchFamily="49" charset="0"/>
            </a:endParaRPr>
          </a:p>
          <a:p>
            <a:pPr marL="0" indent="0">
              <a:spcBef>
                <a:spcPts val="500"/>
              </a:spcBef>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ul</a:t>
            </a:r>
            <a:r>
              <a:rPr lang="de-DE" sz="1900" dirty="0">
                <a:solidFill>
                  <a:srgbClr val="0000FF"/>
                </a:solidFill>
                <a:latin typeface="Consolas" panose="020B0609020204030204" pitchFamily="49" charset="0"/>
              </a:rPr>
              <a:t>&gt;</a:t>
            </a:r>
          </a:p>
          <a:p>
            <a:pPr marL="0" indent="0">
              <a:spcBef>
                <a:spcPts val="500"/>
              </a:spcBef>
              <a:buNone/>
            </a:pPr>
            <a:r>
              <a:rPr lang="de-DE" sz="1900" dirty="0">
                <a:solidFill>
                  <a:srgbClr val="0000FF"/>
                </a:solidFill>
                <a:latin typeface="Consolas" panose="020B0609020204030204" pitchFamily="49" charset="0"/>
              </a:rPr>
              <a:t>    &lt;/</a:t>
            </a:r>
            <a:r>
              <a:rPr lang="de-DE" sz="1900" dirty="0">
                <a:solidFill>
                  <a:srgbClr val="800000"/>
                </a:solidFill>
                <a:latin typeface="Consolas" panose="020B0609020204030204" pitchFamily="49" charset="0"/>
              </a:rPr>
              <a:t>nav</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header</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spcBef>
                <a:spcPts val="500"/>
              </a:spcBef>
              <a:buNone/>
            </a:pPr>
            <a:endParaRPr lang="de-DE" sz="1800" dirty="0"/>
          </a:p>
        </p:txBody>
      </p:sp>
      <p:sp>
        <p:nvSpPr>
          <p:cNvPr id="5" name="Fußzeilenplatzhalter 4">
            <a:extLst>
              <a:ext uri="{FF2B5EF4-FFF2-40B4-BE49-F238E27FC236}">
                <a16:creationId xmlns:a16="http://schemas.microsoft.com/office/drawing/2014/main" id="{E5B09FF8-1DCC-4BC6-BE14-3FCB54351758}"/>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781973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&lt;aside&gt; </a:t>
            </a:r>
            <a:r>
              <a:rPr lang="de-DE" dirty="0"/>
              <a:t>- Element</a:t>
            </a:r>
          </a:p>
        </p:txBody>
      </p:sp>
      <p:sp>
        <p:nvSpPr>
          <p:cNvPr id="3" name="Inhaltsplatzhalter 2"/>
          <p:cNvSpPr>
            <a:spLocks noGrp="1"/>
          </p:cNvSpPr>
          <p:nvPr>
            <p:ph idx="1"/>
          </p:nvPr>
        </p:nvSpPr>
        <p:spPr/>
        <p:txBody>
          <a:bodyPr>
            <a:normAutofit fontScale="47500" lnSpcReduction="20000"/>
          </a:bodyPr>
          <a:lstStyle/>
          <a:p>
            <a:r>
              <a:rPr lang="de-DE" dirty="0"/>
              <a:t>Repräsentiert Inhalte, die eine Ergänzung darstellen</a:t>
            </a:r>
          </a:p>
          <a:p>
            <a:pPr lvl="1">
              <a:spcBef>
                <a:spcPts val="1000"/>
              </a:spcBef>
              <a:buFont typeface="Wingdings" panose="05000000000000000000" pitchFamily="2" charset="2"/>
              <a:buChar char="Ø"/>
            </a:pPr>
            <a:r>
              <a:rPr lang="de-DE" sz="2600" dirty="0"/>
              <a:t>Komplette Seitenspalte einer Webseite</a:t>
            </a:r>
          </a:p>
          <a:p>
            <a:pPr lvl="1">
              <a:buFont typeface="Wingdings" panose="05000000000000000000" pitchFamily="2" charset="2"/>
              <a:buChar char="Ø"/>
            </a:pPr>
            <a:r>
              <a:rPr lang="de-DE" sz="2600" dirty="0"/>
              <a:t>Abschnitt in einer Sektion, um eine Randnotiz hervorzuheben</a:t>
            </a:r>
          </a:p>
          <a:p>
            <a:pPr lvl="1">
              <a:buFont typeface="Wingdings" panose="05000000000000000000" pitchFamily="2" charset="2"/>
              <a:buChar char="Ø"/>
            </a:pPr>
            <a:r>
              <a:rPr lang="de-DE" sz="2600" dirty="0"/>
              <a:t>Metainformationen in einem Blogpost</a:t>
            </a:r>
            <a:br>
              <a:rPr lang="de-DE" sz="2200" dirty="0"/>
            </a:br>
            <a:endParaRPr lang="de-DE" sz="2200" dirty="0"/>
          </a:p>
          <a:p>
            <a:r>
              <a:rPr lang="de-DE" sz="2600" dirty="0"/>
              <a:t>Beispiel</a:t>
            </a:r>
          </a:p>
          <a:p>
            <a:pPr marL="0" indent="0">
              <a:buNone/>
            </a:pPr>
            <a:r>
              <a:rPr lang="de-DE" sz="1900" dirty="0">
                <a:solidFill>
                  <a:srgbClr val="0000FF"/>
                </a:solidFill>
                <a:latin typeface="Consolas" panose="020B0609020204030204" pitchFamily="49" charset="0"/>
              </a:rPr>
              <a:t>    &lt;</a:t>
            </a:r>
            <a:r>
              <a:rPr lang="de-DE" sz="1900" dirty="0">
                <a:solidFill>
                  <a:srgbClr val="800000"/>
                </a:solidFill>
                <a:latin typeface="Consolas" panose="020B0609020204030204" pitchFamily="49" charset="0"/>
              </a:rPr>
              <a:t>h1</a:t>
            </a:r>
            <a:r>
              <a:rPr lang="de-DE" sz="1900" dirty="0">
                <a:solidFill>
                  <a:srgbClr val="0000FF"/>
                </a:solidFill>
                <a:latin typeface="Consolas" panose="020B0609020204030204" pitchFamily="49" charset="0"/>
              </a:rPr>
              <a:t>&gt;</a:t>
            </a:r>
            <a:r>
              <a:rPr lang="de-DE" sz="1900" dirty="0">
                <a:solidFill>
                  <a:srgbClr val="000000"/>
                </a:solidFill>
                <a:latin typeface="Consolas" panose="020B0609020204030204" pitchFamily="49" charset="0"/>
              </a:rPr>
              <a:t>Beispiel GmbH</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h1</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buNone/>
            </a:pPr>
            <a:r>
              <a:rPr lang="de-DE" sz="1900" dirty="0">
                <a:solidFill>
                  <a:srgbClr val="0000FF"/>
                </a:solidFill>
                <a:latin typeface="Consolas" panose="020B0609020204030204" pitchFamily="49" charset="0"/>
              </a:rPr>
              <a:t>    &lt;</a:t>
            </a:r>
            <a:r>
              <a:rPr lang="de-DE" sz="1900" dirty="0">
                <a:solidFill>
                  <a:srgbClr val="800000"/>
                </a:solidFill>
                <a:latin typeface="Consolas" panose="020B0609020204030204" pitchFamily="49" charset="0"/>
              </a:rPr>
              <a:t>h2</a:t>
            </a:r>
            <a:r>
              <a:rPr lang="de-DE" sz="1900" dirty="0">
                <a:solidFill>
                  <a:srgbClr val="0000FF"/>
                </a:solidFill>
                <a:latin typeface="Consolas" panose="020B0609020204030204" pitchFamily="49" charset="0"/>
              </a:rPr>
              <a:t>&gt;</a:t>
            </a:r>
            <a:r>
              <a:rPr lang="de-DE" sz="1900" dirty="0">
                <a:solidFill>
                  <a:srgbClr val="000000"/>
                </a:solidFill>
                <a:latin typeface="Consolas" panose="020B0609020204030204" pitchFamily="49" charset="0"/>
              </a:rPr>
              <a:t>Über uns</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h2</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buNone/>
            </a:pPr>
            <a:r>
              <a:rPr lang="de-DE" sz="1900" dirty="0">
                <a:solidFill>
                  <a:srgbClr val="0000FF"/>
                </a:solidFill>
                <a:latin typeface="Consolas" panose="020B0609020204030204" pitchFamily="49" charset="0"/>
              </a:rPr>
              <a:t>    &lt;</a:t>
            </a:r>
            <a:r>
              <a:rPr lang="de-DE" sz="1900" dirty="0">
                <a:solidFill>
                  <a:srgbClr val="800000"/>
                </a:solidFill>
                <a:latin typeface="Consolas" panose="020B0609020204030204" pitchFamily="49" charset="0"/>
              </a:rPr>
              <a:t>h2</a:t>
            </a:r>
            <a:r>
              <a:rPr lang="de-DE" sz="1900" dirty="0">
                <a:solidFill>
                  <a:srgbClr val="0000FF"/>
                </a:solidFill>
                <a:latin typeface="Consolas" panose="020B0609020204030204" pitchFamily="49" charset="0"/>
              </a:rPr>
              <a:t>&gt;</a:t>
            </a:r>
            <a:r>
              <a:rPr lang="de-DE" sz="1900" dirty="0">
                <a:solidFill>
                  <a:srgbClr val="000000"/>
                </a:solidFill>
                <a:latin typeface="Consolas" panose="020B0609020204030204" pitchFamily="49" charset="0"/>
              </a:rPr>
              <a:t>Angebot</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h2</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buNone/>
            </a:pPr>
            <a:r>
              <a:rPr lang="de-DE" sz="1900" dirty="0">
                <a:solidFill>
                  <a:srgbClr val="0000FF"/>
                </a:solidFill>
                <a:latin typeface="Consolas" panose="020B0609020204030204" pitchFamily="49" charset="0"/>
              </a:rPr>
              <a:t>    &lt;</a:t>
            </a:r>
            <a:r>
              <a:rPr lang="de-DE" sz="1900" dirty="0">
                <a:solidFill>
                  <a:srgbClr val="800000"/>
                </a:solidFill>
                <a:latin typeface="Consolas" panose="020B0609020204030204" pitchFamily="49" charset="0"/>
              </a:rPr>
              <a:t>aside</a:t>
            </a:r>
            <a:r>
              <a:rPr lang="de-DE" sz="1900" dirty="0">
                <a:solidFill>
                  <a:srgbClr val="000000"/>
                </a:solidFill>
                <a:latin typeface="Consolas" panose="020B0609020204030204" pitchFamily="49" charset="0"/>
              </a:rPr>
              <a:t> </a:t>
            </a:r>
            <a:r>
              <a:rPr lang="de-DE" sz="1900" dirty="0">
                <a:solidFill>
                  <a:srgbClr val="FF0000"/>
                </a:solidFill>
                <a:latin typeface="Consolas" panose="020B0609020204030204" pitchFamily="49" charset="0"/>
              </a:rPr>
              <a:t>id</a:t>
            </a:r>
            <a:r>
              <a:rPr lang="de-DE" sz="1900" dirty="0">
                <a:solidFill>
                  <a:srgbClr val="0000FF"/>
                </a:solidFill>
                <a:latin typeface="Consolas" panose="020B0609020204030204" pitchFamily="49" charset="0"/>
              </a:rPr>
              <a:t>="seitenleiste"&gt;</a:t>
            </a:r>
            <a:endParaRPr lang="de-DE" sz="1900" dirty="0">
              <a:solidFill>
                <a:srgbClr val="000000"/>
              </a:solidFill>
              <a:latin typeface="Consolas" panose="020B0609020204030204" pitchFamily="49" charset="0"/>
            </a:endParaRPr>
          </a:p>
          <a:p>
            <a:pPr marL="0" indent="0">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h2</a:t>
            </a:r>
            <a:r>
              <a:rPr lang="de-DE" sz="1900" dirty="0">
                <a:solidFill>
                  <a:srgbClr val="0000FF"/>
                </a:solidFill>
                <a:latin typeface="Consolas" panose="020B0609020204030204" pitchFamily="49" charset="0"/>
              </a:rPr>
              <a:t>&gt;</a:t>
            </a:r>
            <a:r>
              <a:rPr lang="de-DE" sz="1900" dirty="0">
                <a:solidFill>
                  <a:srgbClr val="000000"/>
                </a:solidFill>
                <a:latin typeface="Consolas" panose="020B0609020204030204" pitchFamily="49" charset="0"/>
              </a:rPr>
              <a:t>Vorschau</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h2</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buNone/>
            </a:pPr>
            <a:r>
              <a:rPr lang="de-DE" sz="1900" dirty="0">
                <a:solidFill>
                  <a:srgbClr val="000000"/>
                </a:solidFill>
                <a:latin typeface="Consolas" panose="020B0609020204030204" pitchFamily="49" charset="0"/>
              </a:rPr>
              <a:t>        </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h2</a:t>
            </a:r>
            <a:r>
              <a:rPr lang="de-DE" sz="1900" dirty="0">
                <a:solidFill>
                  <a:srgbClr val="0000FF"/>
                </a:solidFill>
                <a:latin typeface="Consolas" panose="020B0609020204030204" pitchFamily="49" charset="0"/>
              </a:rPr>
              <a:t>&gt;</a:t>
            </a:r>
            <a:r>
              <a:rPr lang="de-DE" sz="1900" dirty="0">
                <a:solidFill>
                  <a:srgbClr val="000000"/>
                </a:solidFill>
                <a:latin typeface="Consolas" panose="020B0609020204030204" pitchFamily="49" charset="0"/>
              </a:rPr>
              <a:t>Archiv</a:t>
            </a:r>
            <a:r>
              <a:rPr lang="de-DE" sz="1900" dirty="0">
                <a:solidFill>
                  <a:srgbClr val="0000FF"/>
                </a:solidFill>
                <a:latin typeface="Consolas" panose="020B0609020204030204" pitchFamily="49" charset="0"/>
              </a:rPr>
              <a:t>&lt;/</a:t>
            </a:r>
            <a:r>
              <a:rPr lang="de-DE" sz="1900" dirty="0">
                <a:solidFill>
                  <a:srgbClr val="800000"/>
                </a:solidFill>
                <a:latin typeface="Consolas" panose="020B0609020204030204" pitchFamily="49" charset="0"/>
              </a:rPr>
              <a:t>h2</a:t>
            </a:r>
            <a:r>
              <a:rPr lang="de-DE" sz="1900" dirty="0">
                <a:solidFill>
                  <a:srgbClr val="0000FF"/>
                </a:solidFill>
                <a:latin typeface="Consolas" panose="020B0609020204030204" pitchFamily="49" charset="0"/>
              </a:rPr>
              <a:t>&gt;</a:t>
            </a:r>
            <a:endParaRPr lang="de-DE" sz="1900" dirty="0">
              <a:solidFill>
                <a:srgbClr val="000000"/>
              </a:solidFill>
              <a:latin typeface="Consolas" panose="020B0609020204030204" pitchFamily="49" charset="0"/>
            </a:endParaRPr>
          </a:p>
          <a:p>
            <a:pPr marL="0" indent="0">
              <a:buNone/>
            </a:pPr>
            <a:r>
              <a:rPr lang="de-DE" sz="1900" dirty="0">
                <a:solidFill>
                  <a:srgbClr val="0000FF"/>
                </a:solidFill>
                <a:latin typeface="Consolas" panose="020B0609020204030204" pitchFamily="49" charset="0"/>
              </a:rPr>
              <a:t>    &lt;/</a:t>
            </a:r>
            <a:r>
              <a:rPr lang="de-DE" sz="1900" dirty="0">
                <a:solidFill>
                  <a:srgbClr val="800000"/>
                </a:solidFill>
                <a:latin typeface="Consolas" panose="020B0609020204030204" pitchFamily="49" charset="0"/>
              </a:rPr>
              <a:t>aside</a:t>
            </a:r>
            <a:r>
              <a:rPr lang="de-DE" sz="1900" dirty="0">
                <a:solidFill>
                  <a:srgbClr val="0000FF"/>
                </a:solidFill>
                <a:latin typeface="Consolas" panose="020B0609020204030204" pitchFamily="49" charset="0"/>
              </a:rPr>
              <a:t>&gt;</a:t>
            </a:r>
            <a:endParaRPr lang="de-DE" sz="1900" dirty="0"/>
          </a:p>
        </p:txBody>
      </p:sp>
      <p:sp>
        <p:nvSpPr>
          <p:cNvPr id="5" name="Fußzeilenplatzhalter 4">
            <a:extLst>
              <a:ext uri="{FF2B5EF4-FFF2-40B4-BE49-F238E27FC236}">
                <a16:creationId xmlns:a16="http://schemas.microsoft.com/office/drawing/2014/main" id="{7D398C53-7749-4B38-8F3B-88A426F5D87C}"/>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053883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3809A-6078-4AAE-A69B-C198BB2AD0D4}"/>
              </a:ext>
            </a:extLst>
          </p:cNvPr>
          <p:cNvSpPr>
            <a:spLocks noGrp="1"/>
          </p:cNvSpPr>
          <p:nvPr>
            <p:ph type="title"/>
          </p:nvPr>
        </p:nvSpPr>
        <p:spPr/>
        <p:txBody>
          <a:bodyPr/>
          <a:lstStyle/>
          <a:p>
            <a:r>
              <a:rPr lang="de-DE" dirty="0"/>
              <a:t>Übung HTML5</a:t>
            </a:r>
          </a:p>
        </p:txBody>
      </p:sp>
      <p:sp>
        <p:nvSpPr>
          <p:cNvPr id="3" name="Inhaltsplatzhalter 2">
            <a:extLst>
              <a:ext uri="{FF2B5EF4-FFF2-40B4-BE49-F238E27FC236}">
                <a16:creationId xmlns:a16="http://schemas.microsoft.com/office/drawing/2014/main" id="{6D7BFF54-BF5A-4EDF-9558-74F6B948B9A2}"/>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357266B2-C527-4228-9985-D63B9A9185C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2964838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7E53AB-2138-4ED3-A7B6-2C2B4DA1861C}"/>
              </a:ext>
            </a:extLst>
          </p:cNvPr>
          <p:cNvSpPr>
            <a:spLocks noGrp="1"/>
          </p:cNvSpPr>
          <p:nvPr>
            <p:ph type="title"/>
          </p:nvPr>
        </p:nvSpPr>
        <p:spPr/>
        <p:txBody>
          <a:bodyPr/>
          <a:lstStyle/>
          <a:p>
            <a:r>
              <a:rPr lang="de-DE" dirty="0"/>
              <a:t>&lt;H1&gt;-&lt;H6&gt;&lt;HGROUP&gt;</a:t>
            </a:r>
          </a:p>
        </p:txBody>
      </p:sp>
      <p:sp>
        <p:nvSpPr>
          <p:cNvPr id="4" name="Textplatzhalter 3">
            <a:extLst>
              <a:ext uri="{FF2B5EF4-FFF2-40B4-BE49-F238E27FC236}">
                <a16:creationId xmlns:a16="http://schemas.microsoft.com/office/drawing/2014/main" id="{8DAD6118-D76B-43B3-A520-3298E982E5E1}"/>
              </a:ext>
            </a:extLst>
          </p:cNvPr>
          <p:cNvSpPr>
            <a:spLocks noGrp="1"/>
          </p:cNvSpPr>
          <p:nvPr>
            <p:ph type="body" idx="1"/>
          </p:nvPr>
        </p:nvSpPr>
        <p:spPr/>
        <p:txBody>
          <a:bodyPr/>
          <a:lstStyle/>
          <a:p>
            <a:endParaRPr lang="de-DE"/>
          </a:p>
        </p:txBody>
      </p:sp>
      <p:sp>
        <p:nvSpPr>
          <p:cNvPr id="3" name="Fußzeilenplatzhalter 2">
            <a:extLst>
              <a:ext uri="{FF2B5EF4-FFF2-40B4-BE49-F238E27FC236}">
                <a16:creationId xmlns:a16="http://schemas.microsoft.com/office/drawing/2014/main" id="{CEABA823-9E06-4D5B-90A4-5750185A6C7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5383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97ED50-E475-479E-985E-BDAD725390E8}"/>
              </a:ext>
            </a:extLst>
          </p:cNvPr>
          <p:cNvSpPr>
            <a:spLocks noGrp="1"/>
          </p:cNvSpPr>
          <p:nvPr>
            <p:ph type="title"/>
          </p:nvPr>
        </p:nvSpPr>
        <p:spPr/>
        <p:txBody>
          <a:bodyPr/>
          <a:lstStyle/>
          <a:p>
            <a:r>
              <a:rPr lang="de-DE" dirty="0"/>
              <a:t>HTML GETTING STARTED - LINKS</a:t>
            </a:r>
          </a:p>
        </p:txBody>
      </p:sp>
      <p:sp>
        <p:nvSpPr>
          <p:cNvPr id="3" name="Inhaltsplatzhalter 2">
            <a:extLst>
              <a:ext uri="{FF2B5EF4-FFF2-40B4-BE49-F238E27FC236}">
                <a16:creationId xmlns:a16="http://schemas.microsoft.com/office/drawing/2014/main" id="{FEC3F151-408F-41F8-AAF3-30BB3F1D0EEF}"/>
              </a:ext>
            </a:extLst>
          </p:cNvPr>
          <p:cNvSpPr>
            <a:spLocks noGrp="1"/>
          </p:cNvSpPr>
          <p:nvPr>
            <p:ph idx="1"/>
          </p:nvPr>
        </p:nvSpPr>
        <p:spPr/>
        <p:txBody>
          <a:bodyPr/>
          <a:lstStyle/>
          <a:p>
            <a:r>
              <a:rPr lang="de-DE" u="heavy" spc="-15" dirty="0">
                <a:solidFill>
                  <a:srgbClr val="0000FF"/>
                </a:solidFill>
                <a:cs typeface="Calibri"/>
                <a:hlinkClick r:id="rId3"/>
              </a:rPr>
              <a:t>http://html5test.com</a:t>
            </a:r>
            <a:endParaRPr lang="de-DE" u="heavy" spc="-15" dirty="0">
              <a:solidFill>
                <a:srgbClr val="0000FF"/>
              </a:solidFill>
              <a:cs typeface="Calibri"/>
            </a:endParaRPr>
          </a:p>
          <a:p>
            <a:r>
              <a:rPr lang="de-DE" u="heavy" spc="-20" dirty="0">
                <a:solidFill>
                  <a:srgbClr val="0000FF"/>
                </a:solidFill>
                <a:cs typeface="Calibri"/>
                <a:hlinkClick r:id="rId4"/>
              </a:rPr>
              <a:t>http://validator.w3.org/</a:t>
            </a:r>
            <a:endParaRPr lang="de-DE" u="heavy" spc="-20" dirty="0">
              <a:solidFill>
                <a:srgbClr val="0000FF"/>
              </a:solidFill>
              <a:cs typeface="Calibri"/>
            </a:endParaRPr>
          </a:p>
          <a:p>
            <a:r>
              <a:rPr lang="de-DE" dirty="0">
                <a:cs typeface="Calibri"/>
                <a:hlinkClick r:id="rId5"/>
              </a:rPr>
              <a:t>https://html.spec.whatwg.org/multipage/</a:t>
            </a:r>
            <a:r>
              <a:rPr lang="de-DE" dirty="0">
                <a:cs typeface="Calibri"/>
              </a:rPr>
              <a:t> (HTML Living Standard)</a:t>
            </a:r>
          </a:p>
          <a:p>
            <a:endParaRPr lang="de-DE" dirty="0">
              <a:cs typeface="Calibri"/>
            </a:endParaRPr>
          </a:p>
          <a:p>
            <a:endParaRPr lang="de-DE" dirty="0"/>
          </a:p>
        </p:txBody>
      </p:sp>
      <p:sp>
        <p:nvSpPr>
          <p:cNvPr id="4" name="Fußzeilenplatzhalter 3">
            <a:extLst>
              <a:ext uri="{FF2B5EF4-FFF2-40B4-BE49-F238E27FC236}">
                <a16:creationId xmlns:a16="http://schemas.microsoft.com/office/drawing/2014/main" id="{A02BF1CC-890A-4693-84DB-17E5688141A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4145217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Überschriften</a:t>
            </a:r>
          </a:p>
        </p:txBody>
      </p:sp>
      <p:sp>
        <p:nvSpPr>
          <p:cNvPr id="3" name="Inhaltsplatzhalter 2"/>
          <p:cNvSpPr>
            <a:spLocks noGrp="1"/>
          </p:cNvSpPr>
          <p:nvPr>
            <p:ph idx="1"/>
          </p:nvPr>
        </p:nvSpPr>
        <p:spPr/>
        <p:txBody>
          <a:bodyPr/>
          <a:lstStyle/>
          <a:p>
            <a:r>
              <a:rPr lang="de-DE" dirty="0"/>
              <a:t>&lt;h1&gt; bis &lt;h6&gt;</a:t>
            </a:r>
          </a:p>
          <a:p>
            <a:r>
              <a:rPr lang="de-DE" dirty="0"/>
              <a:t>Outline-Algorithmus</a:t>
            </a:r>
          </a:p>
          <a:p>
            <a:r>
              <a:rPr lang="de-DE" dirty="0"/>
              <a:t>Outlining-Tools</a:t>
            </a:r>
          </a:p>
          <a:p>
            <a:r>
              <a:rPr lang="de-DE" dirty="0">
                <a:solidFill>
                  <a:schemeClr val="bg1">
                    <a:lumMod val="95000"/>
                  </a:schemeClr>
                </a:solidFill>
              </a:rPr>
              <a:t>&lt;hgroup&gt;</a:t>
            </a:r>
          </a:p>
        </p:txBody>
      </p:sp>
      <p:sp>
        <p:nvSpPr>
          <p:cNvPr id="5" name="Fußzeilenplatzhalter 4">
            <a:extLst>
              <a:ext uri="{FF2B5EF4-FFF2-40B4-BE49-F238E27FC236}">
                <a16:creationId xmlns:a16="http://schemas.microsoft.com/office/drawing/2014/main" id="{0F9CA8EA-3E6A-43AB-BAC6-C18E75848A6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796029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Consolas" panose="020B0609020204030204" pitchFamily="49" charset="0"/>
              </a:rPr>
              <a:t>&lt;h1&gt; </a:t>
            </a:r>
            <a:r>
              <a:rPr lang="de-DE" dirty="0"/>
              <a:t>bis </a:t>
            </a:r>
            <a:r>
              <a:rPr lang="de-DE" dirty="0">
                <a:latin typeface="Consolas" panose="020B0609020204030204" pitchFamily="49" charset="0"/>
              </a:rPr>
              <a:t>&lt;h6&gt; </a:t>
            </a:r>
            <a:r>
              <a:rPr lang="de-DE" dirty="0"/>
              <a:t>- Element</a:t>
            </a:r>
          </a:p>
        </p:txBody>
      </p:sp>
      <p:sp>
        <p:nvSpPr>
          <p:cNvPr id="3" name="Inhaltsplatzhalter 2"/>
          <p:cNvSpPr>
            <a:spLocks noGrp="1"/>
          </p:cNvSpPr>
          <p:nvPr>
            <p:ph idx="1"/>
          </p:nvPr>
        </p:nvSpPr>
        <p:spPr/>
        <p:txBody>
          <a:bodyPr numCol="2">
            <a:normAutofit/>
          </a:bodyPr>
          <a:lstStyle/>
          <a:p>
            <a:r>
              <a:rPr lang="de-DE" dirty="0"/>
              <a:t>Beispiel:</a:t>
            </a:r>
          </a:p>
          <a:p>
            <a:pPr marL="0"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h1</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HTML5</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h1</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0"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h2</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Neue Elemente</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h2</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0"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h2</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Geänderte Elemente</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h2</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0"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h3</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Umdeklarierte Elemente</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h3</a:t>
            </a:r>
            <a:r>
              <a:rPr lang="de-DE" sz="2000" dirty="0">
                <a:solidFill>
                  <a:srgbClr val="0000FF"/>
                </a:solidFill>
                <a:latin typeface="Consolas" panose="020B0609020204030204" pitchFamily="49" charset="0"/>
              </a:rPr>
              <a:t>&gt;</a:t>
            </a:r>
            <a:endParaRPr lang="de-DE" sz="2000" dirty="0">
              <a:solidFill>
                <a:srgbClr val="000000"/>
              </a:solidFill>
              <a:latin typeface="Consolas" panose="020B0609020204030204" pitchFamily="49" charset="0"/>
            </a:endParaRPr>
          </a:p>
          <a:p>
            <a:pPr marL="0" indent="0">
              <a:buNone/>
            </a:pP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h2</a:t>
            </a:r>
            <a:r>
              <a:rPr lang="de-DE" sz="2000" dirty="0">
                <a:solidFill>
                  <a:srgbClr val="0000FF"/>
                </a:solidFill>
                <a:latin typeface="Consolas" panose="020B0609020204030204" pitchFamily="49" charset="0"/>
              </a:rPr>
              <a:t>&gt;</a:t>
            </a:r>
            <a:r>
              <a:rPr lang="de-DE" sz="2000" dirty="0">
                <a:solidFill>
                  <a:srgbClr val="000000"/>
                </a:solidFill>
                <a:latin typeface="Consolas" panose="020B0609020204030204" pitchFamily="49" charset="0"/>
              </a:rPr>
              <a:t>Entfernte Elemente</a:t>
            </a:r>
            <a:r>
              <a:rPr lang="de-DE" sz="2000" dirty="0">
                <a:solidFill>
                  <a:srgbClr val="0000FF"/>
                </a:solidFill>
                <a:latin typeface="Consolas" panose="020B0609020204030204" pitchFamily="49" charset="0"/>
              </a:rPr>
              <a:t>&lt;/</a:t>
            </a:r>
            <a:r>
              <a:rPr lang="de-DE" sz="2000" dirty="0">
                <a:solidFill>
                  <a:srgbClr val="800000"/>
                </a:solidFill>
                <a:latin typeface="Consolas" panose="020B0609020204030204" pitchFamily="49" charset="0"/>
              </a:rPr>
              <a:t>h2</a:t>
            </a:r>
            <a:r>
              <a:rPr lang="de-DE" sz="2000" dirty="0">
                <a:solidFill>
                  <a:srgbClr val="0000FF"/>
                </a:solidFill>
                <a:latin typeface="Consolas" panose="020B0609020204030204" pitchFamily="49" charset="0"/>
              </a:rPr>
              <a:t>&gt;</a:t>
            </a:r>
          </a:p>
          <a:p>
            <a:pPr marL="0" indent="0">
              <a:buNone/>
            </a:pPr>
            <a:endParaRPr lang="de-DE" sz="1800" dirty="0">
              <a:solidFill>
                <a:srgbClr val="0000FF"/>
              </a:solidFill>
              <a:latin typeface="Consolas" panose="020B0609020204030204" pitchFamily="49" charset="0"/>
            </a:endParaRPr>
          </a:p>
          <a:p>
            <a:pPr marL="0" indent="0">
              <a:buNone/>
            </a:pPr>
            <a:r>
              <a:rPr lang="de-DE" sz="2400" dirty="0"/>
              <a:t>Resultierende Struktur:</a:t>
            </a:r>
          </a:p>
          <a:p>
            <a:pPr marL="0" indent="0">
              <a:buNone/>
            </a:pPr>
            <a:r>
              <a:rPr lang="de-DE" sz="2400" dirty="0"/>
              <a:t>1. HTML5</a:t>
            </a:r>
          </a:p>
          <a:p>
            <a:pPr marL="0" indent="0">
              <a:buNone/>
            </a:pPr>
            <a:r>
              <a:rPr lang="de-DE" sz="2400" dirty="0"/>
              <a:t>	1. Neue Elemente </a:t>
            </a:r>
          </a:p>
          <a:p>
            <a:pPr marL="0" indent="0">
              <a:buNone/>
            </a:pPr>
            <a:r>
              <a:rPr lang="de-DE" sz="2400" dirty="0"/>
              <a:t>	2. Geänderte Elemente</a:t>
            </a:r>
            <a:br>
              <a:rPr lang="de-DE" sz="2400" dirty="0"/>
            </a:br>
            <a:r>
              <a:rPr lang="de-DE" sz="2400" dirty="0"/>
              <a:t>		1. Umdeklarierte Elemente</a:t>
            </a:r>
            <a:br>
              <a:rPr lang="de-DE" sz="2400" dirty="0"/>
            </a:br>
            <a:r>
              <a:rPr lang="de-DE" sz="2400" dirty="0"/>
              <a:t>	3. Entfernte Elemente</a:t>
            </a:r>
          </a:p>
        </p:txBody>
      </p:sp>
      <p:sp>
        <p:nvSpPr>
          <p:cNvPr id="5" name="Fußzeilenplatzhalter 4">
            <a:extLst>
              <a:ext uri="{FF2B5EF4-FFF2-40B4-BE49-F238E27FC236}">
                <a16:creationId xmlns:a16="http://schemas.microsoft.com/office/drawing/2014/main" id="{8B62064C-578A-4DD3-B828-3B3B296AB3A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955829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Outline-Algorithmus</a:t>
            </a:r>
          </a:p>
        </p:txBody>
      </p:sp>
      <p:sp>
        <p:nvSpPr>
          <p:cNvPr id="3" name="Inhaltsplatzhalter 2"/>
          <p:cNvSpPr>
            <a:spLocks noGrp="1"/>
          </p:cNvSpPr>
          <p:nvPr>
            <p:ph idx="1"/>
          </p:nvPr>
        </p:nvSpPr>
        <p:spPr/>
        <p:txBody>
          <a:bodyPr>
            <a:normAutofit/>
          </a:bodyPr>
          <a:lstStyle/>
          <a:p>
            <a:r>
              <a:rPr lang="de-DE" sz="2400" dirty="0"/>
              <a:t>Bei Verwendung von </a:t>
            </a:r>
            <a:r>
              <a:rPr lang="de-DE" sz="2400" spc="-5" dirty="0">
                <a:latin typeface="Courier New"/>
                <a:cs typeface="Courier New"/>
              </a:rPr>
              <a:t>&lt;section&gt; &lt;nav&gt; &lt;aside&gt; &lt;article&gt;</a:t>
            </a:r>
            <a:br>
              <a:rPr lang="de-DE" sz="2400" dirty="0"/>
            </a:br>
            <a:endParaRPr lang="de-DE" sz="2400" dirty="0"/>
          </a:p>
          <a:p>
            <a:r>
              <a:rPr lang="de-DE" sz="2400" dirty="0"/>
              <a:t>Überschriftselemente </a:t>
            </a:r>
            <a:r>
              <a:rPr lang="de-DE" sz="2400" spc="-5" dirty="0">
                <a:latin typeface="Courier New"/>
                <a:cs typeface="Courier New"/>
              </a:rPr>
              <a:t>&lt;h1&gt;</a:t>
            </a:r>
            <a:r>
              <a:rPr lang="de-DE" sz="2400" dirty="0"/>
              <a:t> bis </a:t>
            </a:r>
            <a:r>
              <a:rPr lang="de-DE" sz="2400" spc="-5" dirty="0">
                <a:latin typeface="Courier New"/>
                <a:cs typeface="Courier New"/>
              </a:rPr>
              <a:t>&lt;h6&gt; </a:t>
            </a:r>
            <a:r>
              <a:rPr lang="de-DE" sz="2400" dirty="0"/>
              <a:t>verhalten sich wie bisher</a:t>
            </a:r>
            <a:br>
              <a:rPr lang="de-DE" sz="2400" dirty="0"/>
            </a:br>
            <a:endParaRPr lang="de-DE" sz="2400" dirty="0"/>
          </a:p>
          <a:p>
            <a:r>
              <a:rPr lang="de-DE" sz="2400" dirty="0"/>
              <a:t>Wenn ein </a:t>
            </a:r>
            <a:r>
              <a:rPr lang="de-DE" sz="2400" spc="-5" dirty="0">
                <a:latin typeface="Courier New"/>
                <a:cs typeface="Courier New"/>
              </a:rPr>
              <a:t>&lt;section&gt;-</a:t>
            </a:r>
            <a:r>
              <a:rPr lang="de-DE" sz="2400" dirty="0"/>
              <a:t>Element neu geöffnet wird, beginnt darin die Zählung der durch </a:t>
            </a:r>
            <a:r>
              <a:rPr lang="de-DE" sz="2400" spc="-5" dirty="0">
                <a:latin typeface="Courier New"/>
                <a:cs typeface="Courier New"/>
              </a:rPr>
              <a:t>&lt;h1&gt; </a:t>
            </a:r>
            <a:r>
              <a:rPr lang="de-DE" sz="2400" dirty="0"/>
              <a:t>bis </a:t>
            </a:r>
            <a:r>
              <a:rPr lang="de-DE" sz="2400" spc="-5" dirty="0">
                <a:latin typeface="Courier New"/>
                <a:cs typeface="Courier New"/>
              </a:rPr>
              <a:t>&lt;h6&gt; </a:t>
            </a:r>
            <a:r>
              <a:rPr lang="de-DE" sz="2400" dirty="0"/>
              <a:t>bezeichneten Überschriftsebenen von neuem, allerdings eine Hierarchieebene tiefer als in der umgebenden Sektion</a:t>
            </a:r>
          </a:p>
        </p:txBody>
      </p:sp>
      <p:sp>
        <p:nvSpPr>
          <p:cNvPr id="5" name="Fußzeilenplatzhalter 4">
            <a:extLst>
              <a:ext uri="{FF2B5EF4-FFF2-40B4-BE49-F238E27FC236}">
                <a16:creationId xmlns:a16="http://schemas.microsoft.com/office/drawing/2014/main" id="{3D1992FB-ED50-461D-919C-C6144BAED44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242491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Outline-Algorithmus</a:t>
            </a:r>
          </a:p>
        </p:txBody>
      </p:sp>
      <p:sp>
        <p:nvSpPr>
          <p:cNvPr id="5" name="Inhaltsplatzhalter 4"/>
          <p:cNvSpPr>
            <a:spLocks noGrp="1"/>
          </p:cNvSpPr>
          <p:nvPr>
            <p:ph idx="1"/>
          </p:nvPr>
        </p:nvSpPr>
        <p:spPr/>
        <p:txBody>
          <a:bodyPr>
            <a:normAutofit fontScale="70000" lnSpcReduction="20000"/>
          </a:bodyPr>
          <a:lstStyle/>
          <a:p>
            <a:pPr marL="355600" indent="-342900">
              <a:buFont typeface="Wingdings"/>
              <a:buChar char=""/>
              <a:tabLst>
                <a:tab pos="355600" algn="l"/>
                <a:tab pos="356235" algn="l"/>
              </a:tabLst>
            </a:pPr>
            <a:r>
              <a:rPr lang="de-DE" spc="-10" dirty="0">
                <a:cs typeface="Calibri"/>
              </a:rPr>
              <a:t>Übungsaufgabe: </a:t>
            </a:r>
            <a:r>
              <a:rPr lang="de-DE" spc="-15" dirty="0">
                <a:cs typeface="Calibri"/>
              </a:rPr>
              <a:t>Erstelle </a:t>
            </a:r>
            <a:r>
              <a:rPr lang="de-DE" spc="-5" dirty="0">
                <a:cs typeface="Calibri"/>
              </a:rPr>
              <a:t>folgende Struktur</a:t>
            </a:r>
            <a:endParaRPr lang="de-DE" dirty="0">
              <a:cs typeface="Calibri"/>
            </a:endParaRPr>
          </a:p>
          <a:p>
            <a:pPr>
              <a:spcBef>
                <a:spcPts val="50"/>
              </a:spcBef>
            </a:pPr>
            <a:endParaRPr lang="de-DE" sz="2400" dirty="0">
              <a:latin typeface="Times New Roman"/>
              <a:cs typeface="Times New Roman"/>
            </a:endParaRPr>
          </a:p>
          <a:p>
            <a:pPr marL="0" indent="0">
              <a:buNone/>
            </a:pP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h1</a:t>
            </a:r>
            <a:r>
              <a:rPr lang="de-DE" sz="2600" dirty="0">
                <a:solidFill>
                  <a:srgbClr val="0000FF"/>
                </a:solidFill>
                <a:latin typeface="Consolas" panose="020B0609020204030204" pitchFamily="49" charset="0"/>
              </a:rPr>
              <a:t>&gt;</a:t>
            </a:r>
            <a:r>
              <a:rPr lang="de-DE" sz="2600" dirty="0">
                <a:solidFill>
                  <a:srgbClr val="000000"/>
                </a:solidFill>
                <a:latin typeface="Consolas" panose="020B0609020204030204" pitchFamily="49" charset="0"/>
              </a:rPr>
              <a:t>Überschrift 1</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h1</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buNone/>
            </a:pPr>
            <a:r>
              <a:rPr lang="de-DE" sz="2600" dirty="0">
                <a:solidFill>
                  <a:srgbClr val="000000"/>
                </a:solidFill>
                <a:latin typeface="Consolas" panose="020B0609020204030204" pitchFamily="49" charset="0"/>
              </a:rPr>
              <a:t>   </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section</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buNone/>
            </a:pPr>
            <a:r>
              <a:rPr lang="de-DE" sz="2600" dirty="0">
                <a:solidFill>
                  <a:srgbClr val="0000FF"/>
                </a:solidFill>
                <a:latin typeface="Consolas" panose="020B0609020204030204" pitchFamily="49" charset="0"/>
              </a:rPr>
              <a:t>	&lt;</a:t>
            </a:r>
            <a:r>
              <a:rPr lang="de-DE" sz="2600" dirty="0">
                <a:solidFill>
                  <a:srgbClr val="800000"/>
                </a:solidFill>
                <a:latin typeface="Consolas" panose="020B0609020204030204" pitchFamily="49" charset="0"/>
              </a:rPr>
              <a:t>h1</a:t>
            </a:r>
            <a:r>
              <a:rPr lang="de-DE" sz="2600" dirty="0">
                <a:solidFill>
                  <a:srgbClr val="0000FF"/>
                </a:solidFill>
                <a:latin typeface="Consolas" panose="020B0609020204030204" pitchFamily="49" charset="0"/>
              </a:rPr>
              <a:t>&gt;</a:t>
            </a:r>
            <a:r>
              <a:rPr lang="de-DE" sz="2600" dirty="0">
                <a:solidFill>
                  <a:srgbClr val="000000"/>
                </a:solidFill>
                <a:latin typeface="Consolas" panose="020B0609020204030204" pitchFamily="49" charset="0"/>
              </a:rPr>
              <a:t>Überschrift 2</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h1</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buNone/>
            </a:pPr>
            <a:r>
              <a:rPr lang="de-DE" sz="2600" dirty="0">
                <a:solidFill>
                  <a:srgbClr val="0000FF"/>
                </a:solidFill>
                <a:latin typeface="Consolas" panose="020B0609020204030204" pitchFamily="49" charset="0"/>
              </a:rPr>
              <a:t>     &lt;</a:t>
            </a:r>
            <a:r>
              <a:rPr lang="de-DE" sz="2600" dirty="0">
                <a:solidFill>
                  <a:srgbClr val="800000"/>
                </a:solidFill>
                <a:latin typeface="Consolas" panose="020B0609020204030204" pitchFamily="49" charset="0"/>
              </a:rPr>
              <a:t>section</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buNone/>
            </a:pPr>
            <a:r>
              <a:rPr lang="de-DE" sz="2600" dirty="0">
                <a:solidFill>
                  <a:srgbClr val="0000FF"/>
                </a:solidFill>
                <a:latin typeface="Consolas" panose="020B0609020204030204" pitchFamily="49" charset="0"/>
              </a:rPr>
              <a:t>        &lt;</a:t>
            </a:r>
            <a:r>
              <a:rPr lang="de-DE" sz="2600" dirty="0">
                <a:solidFill>
                  <a:srgbClr val="800000"/>
                </a:solidFill>
                <a:latin typeface="Consolas" panose="020B0609020204030204" pitchFamily="49" charset="0"/>
              </a:rPr>
              <a:t>h1</a:t>
            </a:r>
            <a:r>
              <a:rPr lang="de-DE" sz="2600" dirty="0">
                <a:solidFill>
                  <a:srgbClr val="0000FF"/>
                </a:solidFill>
                <a:latin typeface="Consolas" panose="020B0609020204030204" pitchFamily="49" charset="0"/>
              </a:rPr>
              <a:t>&gt;</a:t>
            </a:r>
            <a:r>
              <a:rPr lang="de-DE" sz="2600" dirty="0">
                <a:solidFill>
                  <a:srgbClr val="000000"/>
                </a:solidFill>
                <a:latin typeface="Consolas" panose="020B0609020204030204" pitchFamily="49" charset="0"/>
              </a:rPr>
              <a:t>Überschrift 3</a:t>
            </a:r>
            <a:r>
              <a:rPr lang="de-DE" sz="2600" dirty="0">
                <a:solidFill>
                  <a:srgbClr val="0000FF"/>
                </a:solidFill>
                <a:latin typeface="Consolas" panose="020B0609020204030204" pitchFamily="49" charset="0"/>
              </a:rPr>
              <a:t>&lt;/</a:t>
            </a:r>
            <a:r>
              <a:rPr lang="de-DE" sz="2600" dirty="0">
                <a:solidFill>
                  <a:srgbClr val="800000"/>
                </a:solidFill>
                <a:latin typeface="Consolas" panose="020B0609020204030204" pitchFamily="49" charset="0"/>
              </a:rPr>
              <a:t>h1</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buNone/>
            </a:pPr>
            <a:r>
              <a:rPr lang="de-DE" sz="2600" dirty="0">
                <a:solidFill>
                  <a:srgbClr val="0000FF"/>
                </a:solidFill>
                <a:latin typeface="Consolas" panose="020B0609020204030204" pitchFamily="49" charset="0"/>
              </a:rPr>
              <a:t>     &lt;/</a:t>
            </a:r>
            <a:r>
              <a:rPr lang="de-DE" sz="2600" dirty="0">
                <a:solidFill>
                  <a:srgbClr val="800000"/>
                </a:solidFill>
                <a:latin typeface="Consolas" panose="020B0609020204030204" pitchFamily="49" charset="0"/>
              </a:rPr>
              <a:t>section</a:t>
            </a:r>
            <a:r>
              <a:rPr lang="de-DE" sz="2600" dirty="0">
                <a:solidFill>
                  <a:srgbClr val="0000FF"/>
                </a:solidFill>
                <a:latin typeface="Consolas" panose="020B0609020204030204" pitchFamily="49" charset="0"/>
              </a:rPr>
              <a:t>&gt;</a:t>
            </a:r>
            <a:endParaRPr lang="de-DE" sz="2600" dirty="0">
              <a:solidFill>
                <a:srgbClr val="000000"/>
              </a:solidFill>
              <a:latin typeface="Consolas" panose="020B0609020204030204" pitchFamily="49" charset="0"/>
            </a:endParaRPr>
          </a:p>
          <a:p>
            <a:pPr marL="0" indent="0">
              <a:buNone/>
            </a:pPr>
            <a:r>
              <a:rPr lang="de-DE" sz="2600" dirty="0">
                <a:solidFill>
                  <a:srgbClr val="0000FF"/>
                </a:solidFill>
                <a:latin typeface="Consolas" panose="020B0609020204030204" pitchFamily="49" charset="0"/>
              </a:rPr>
              <a:t>   &lt;/</a:t>
            </a:r>
            <a:r>
              <a:rPr lang="de-DE" sz="2600" dirty="0">
                <a:solidFill>
                  <a:srgbClr val="800000"/>
                </a:solidFill>
                <a:latin typeface="Consolas" panose="020B0609020204030204" pitchFamily="49" charset="0"/>
              </a:rPr>
              <a:t>section</a:t>
            </a:r>
            <a:r>
              <a:rPr lang="de-DE" sz="2600" dirty="0">
                <a:solidFill>
                  <a:srgbClr val="0000FF"/>
                </a:solidFill>
                <a:latin typeface="Consolas" panose="020B0609020204030204" pitchFamily="49" charset="0"/>
              </a:rPr>
              <a:t>&gt;</a:t>
            </a:r>
            <a:endParaRPr lang="de-DE" sz="2600" dirty="0"/>
          </a:p>
        </p:txBody>
      </p:sp>
      <p:sp>
        <p:nvSpPr>
          <p:cNvPr id="3" name="Fußzeilenplatzhalter 2">
            <a:extLst>
              <a:ext uri="{FF2B5EF4-FFF2-40B4-BE49-F238E27FC236}">
                <a16:creationId xmlns:a16="http://schemas.microsoft.com/office/drawing/2014/main" id="{310C1305-8738-4478-9878-0A9F509A7BC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986454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5" dirty="0">
                <a:latin typeface="Consolas" panose="020B0609020204030204" pitchFamily="49" charset="0"/>
                <a:cs typeface="Courier New"/>
              </a:rPr>
              <a:t>&lt;hgroup&gt;</a:t>
            </a:r>
            <a:r>
              <a:rPr spc="-1140" dirty="0">
                <a:latin typeface="Consolas" panose="020B0609020204030204" pitchFamily="49" charset="0"/>
                <a:cs typeface="Courier New"/>
              </a:rPr>
              <a:t> </a:t>
            </a:r>
            <a:r>
              <a:rPr spc="-5" dirty="0"/>
              <a:t>- </a:t>
            </a:r>
            <a:r>
              <a:rPr spc="-10" dirty="0"/>
              <a:t>Element</a:t>
            </a:r>
          </a:p>
        </p:txBody>
      </p:sp>
      <p:sp>
        <p:nvSpPr>
          <p:cNvPr id="5" name="Inhaltsplatzhalter 4"/>
          <p:cNvSpPr>
            <a:spLocks noGrp="1"/>
          </p:cNvSpPr>
          <p:nvPr>
            <p:ph idx="1"/>
          </p:nvPr>
        </p:nvSpPr>
        <p:spPr>
          <a:xfrm>
            <a:off x="838200" y="1514476"/>
            <a:ext cx="10515600" cy="5072062"/>
          </a:xfrm>
        </p:spPr>
        <p:txBody>
          <a:bodyPr>
            <a:normAutofit fontScale="62500" lnSpcReduction="20000"/>
          </a:bodyPr>
          <a:lstStyle/>
          <a:p>
            <a:pPr marL="355600" indent="-342900">
              <a:buFont typeface="Wingdings"/>
              <a:buChar char=""/>
              <a:tabLst>
                <a:tab pos="355600" algn="l"/>
                <a:tab pos="356235" algn="l"/>
              </a:tabLst>
            </a:pPr>
            <a:r>
              <a:rPr lang="de-DE" spc="-20" dirty="0">
                <a:cs typeface="Calibri"/>
              </a:rPr>
              <a:t>Fasst </a:t>
            </a:r>
            <a:r>
              <a:rPr lang="de-DE" spc="-10" dirty="0">
                <a:cs typeface="Calibri"/>
              </a:rPr>
              <a:t>Überschriften</a:t>
            </a:r>
            <a:r>
              <a:rPr lang="de-DE" spc="-40" dirty="0">
                <a:cs typeface="Calibri"/>
              </a:rPr>
              <a:t> </a:t>
            </a:r>
            <a:r>
              <a:rPr lang="de-DE" spc="-10" dirty="0">
                <a:cs typeface="Calibri"/>
              </a:rPr>
              <a:t>zusammen</a:t>
            </a:r>
            <a:endParaRPr lang="de-DE" dirty="0">
              <a:cs typeface="Calibri"/>
            </a:endParaRPr>
          </a:p>
          <a:p>
            <a:pPr marL="355600" indent="-342900">
              <a:spcBef>
                <a:spcPts val="430"/>
              </a:spcBef>
              <a:buFont typeface="Wingdings"/>
              <a:buChar char=""/>
              <a:tabLst>
                <a:tab pos="355600" algn="l"/>
                <a:tab pos="356235" algn="l"/>
              </a:tabLst>
            </a:pPr>
            <a:r>
              <a:rPr lang="de-DE" spc="-5" dirty="0">
                <a:cs typeface="Calibri"/>
              </a:rPr>
              <a:t>Innerhalb</a:t>
            </a:r>
            <a:r>
              <a:rPr lang="de-DE" spc="-25" dirty="0">
                <a:cs typeface="Calibri"/>
              </a:rPr>
              <a:t> </a:t>
            </a:r>
            <a:r>
              <a:rPr lang="de-DE" spc="-10" dirty="0">
                <a:cs typeface="Calibri"/>
              </a:rPr>
              <a:t>von </a:t>
            </a:r>
            <a:r>
              <a:rPr lang="de-DE" spc="-5" dirty="0">
                <a:latin typeface="Courier New"/>
                <a:cs typeface="Courier New"/>
              </a:rPr>
              <a:t>&lt;hgroup&gt;</a:t>
            </a:r>
            <a:r>
              <a:rPr lang="de-DE" spc="-780" dirty="0">
                <a:latin typeface="Courier New"/>
                <a:cs typeface="Courier New"/>
              </a:rPr>
              <a:t> </a:t>
            </a:r>
            <a:r>
              <a:rPr lang="de-DE" spc="-10" dirty="0">
                <a:cs typeface="Calibri"/>
              </a:rPr>
              <a:t>sind</a:t>
            </a:r>
            <a:r>
              <a:rPr lang="de-DE" spc="-5" dirty="0">
                <a:cs typeface="Calibri"/>
              </a:rPr>
              <a:t> </a:t>
            </a:r>
            <a:r>
              <a:rPr lang="de-DE" spc="-10" dirty="0">
                <a:cs typeface="Calibri"/>
              </a:rPr>
              <a:t>nur</a:t>
            </a:r>
            <a:r>
              <a:rPr lang="de-DE" spc="-5" dirty="0">
                <a:cs typeface="Calibri"/>
              </a:rPr>
              <a:t> </a:t>
            </a:r>
            <a:r>
              <a:rPr lang="de-DE" spc="-5" dirty="0">
                <a:latin typeface="Courier New"/>
                <a:cs typeface="Courier New"/>
              </a:rPr>
              <a:t>&lt;h1&gt;</a:t>
            </a:r>
            <a:r>
              <a:rPr lang="de-DE" spc="-805" dirty="0">
                <a:latin typeface="Courier New"/>
                <a:cs typeface="Courier New"/>
              </a:rPr>
              <a:t> </a:t>
            </a:r>
            <a:r>
              <a:rPr lang="de-DE" spc="-5" dirty="0">
                <a:cs typeface="Calibri"/>
              </a:rPr>
              <a:t>bis</a:t>
            </a:r>
            <a:r>
              <a:rPr lang="de-DE" dirty="0">
                <a:cs typeface="Calibri"/>
              </a:rPr>
              <a:t> </a:t>
            </a:r>
            <a:r>
              <a:rPr lang="de-DE" spc="-5" dirty="0">
                <a:latin typeface="Courier New"/>
                <a:cs typeface="Courier New"/>
              </a:rPr>
              <a:t>&lt;h6&gt;</a:t>
            </a:r>
            <a:r>
              <a:rPr lang="de-DE" spc="-790" dirty="0">
                <a:latin typeface="Courier New"/>
                <a:cs typeface="Courier New"/>
              </a:rPr>
              <a:t> </a:t>
            </a:r>
            <a:r>
              <a:rPr lang="de-DE" spc="-10" dirty="0">
                <a:cs typeface="Calibri"/>
              </a:rPr>
              <a:t>zulässig</a:t>
            </a:r>
            <a:endParaRPr lang="de-DE" dirty="0">
              <a:cs typeface="Calibri"/>
            </a:endParaRPr>
          </a:p>
          <a:p>
            <a:pPr marL="355600" indent="-342900">
              <a:spcBef>
                <a:spcPts val="625"/>
              </a:spcBef>
              <a:buFont typeface="Wingdings"/>
              <a:buChar char=""/>
              <a:tabLst>
                <a:tab pos="355600" algn="l"/>
                <a:tab pos="356235" algn="l"/>
              </a:tabLst>
            </a:pPr>
            <a:r>
              <a:rPr lang="de-DE" spc="-5" dirty="0">
                <a:cs typeface="Calibri"/>
              </a:rPr>
              <a:t>In der Outline </a:t>
            </a:r>
            <a:r>
              <a:rPr lang="de-DE" spc="-15" dirty="0">
                <a:cs typeface="Calibri"/>
              </a:rPr>
              <a:t>taucht </a:t>
            </a:r>
            <a:r>
              <a:rPr lang="de-DE" spc="-5" dirty="0">
                <a:cs typeface="Calibri"/>
              </a:rPr>
              <a:t>nur der </a:t>
            </a:r>
            <a:r>
              <a:rPr lang="de-DE" spc="-60" dirty="0">
                <a:cs typeface="Calibri"/>
              </a:rPr>
              <a:t>Text </a:t>
            </a:r>
            <a:r>
              <a:rPr lang="de-DE" spc="-5" dirty="0">
                <a:cs typeface="Calibri"/>
              </a:rPr>
              <a:t>des </a:t>
            </a:r>
            <a:r>
              <a:rPr lang="de-DE" spc="-10" dirty="0">
                <a:cs typeface="Calibri"/>
              </a:rPr>
              <a:t>Überschriften-Elementes</a:t>
            </a:r>
            <a:r>
              <a:rPr lang="de-DE" spc="120" dirty="0">
                <a:cs typeface="Calibri"/>
              </a:rPr>
              <a:t> </a:t>
            </a:r>
            <a:r>
              <a:rPr lang="de-DE" spc="-5" dirty="0">
                <a:cs typeface="Calibri"/>
              </a:rPr>
              <a:t>mit </a:t>
            </a:r>
            <a:br>
              <a:rPr lang="de-DE" dirty="0">
                <a:cs typeface="Calibri"/>
              </a:rPr>
            </a:br>
            <a:r>
              <a:rPr lang="de-DE" spc="-10" dirty="0">
                <a:cs typeface="Calibri"/>
              </a:rPr>
              <a:t>dem </a:t>
            </a:r>
            <a:r>
              <a:rPr lang="de-DE" spc="-15" dirty="0">
                <a:cs typeface="Calibri"/>
              </a:rPr>
              <a:t>höchsten </a:t>
            </a:r>
            <a:r>
              <a:rPr lang="de-DE" spc="-5" dirty="0">
                <a:cs typeface="Calibri"/>
              </a:rPr>
              <a:t>Rang </a:t>
            </a:r>
            <a:r>
              <a:rPr lang="de-DE" spc="-10" dirty="0">
                <a:cs typeface="Calibri"/>
              </a:rPr>
              <a:t>(die kleinste </a:t>
            </a:r>
            <a:r>
              <a:rPr lang="de-DE" spc="-5" dirty="0">
                <a:cs typeface="Calibri"/>
              </a:rPr>
              <a:t>Zahl </a:t>
            </a:r>
            <a:r>
              <a:rPr lang="de-DE" spc="-10" dirty="0">
                <a:cs typeface="Calibri"/>
              </a:rPr>
              <a:t>nach dem </a:t>
            </a:r>
            <a:r>
              <a:rPr lang="de-DE" spc="-5" dirty="0">
                <a:cs typeface="Calibri"/>
              </a:rPr>
              <a:t>h)</a:t>
            </a:r>
            <a:r>
              <a:rPr lang="de-DE" spc="125" dirty="0">
                <a:cs typeface="Calibri"/>
              </a:rPr>
              <a:t> </a:t>
            </a:r>
            <a:r>
              <a:rPr lang="de-DE" spc="-5" dirty="0">
                <a:cs typeface="Calibri"/>
              </a:rPr>
              <a:t>auf</a:t>
            </a:r>
            <a:endParaRPr lang="de-DE" dirty="0">
              <a:cs typeface="Calibri"/>
            </a:endParaRPr>
          </a:p>
          <a:p>
            <a:pPr>
              <a:spcBef>
                <a:spcPts val="30"/>
              </a:spcBef>
            </a:pPr>
            <a:endParaRPr lang="de-DE" sz="3600" dirty="0">
              <a:latin typeface="Times New Roman"/>
              <a:cs typeface="Times New Roman"/>
            </a:endParaRPr>
          </a:p>
          <a:p>
            <a:pPr marL="0" indent="0">
              <a:buNone/>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section</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hgroup</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h3</a:t>
            </a:r>
            <a:r>
              <a:rPr lang="de-DE" sz="2400" dirty="0">
                <a:solidFill>
                  <a:srgbClr val="0000FF"/>
                </a:solidFill>
                <a:latin typeface="Consolas" panose="020B0609020204030204" pitchFamily="49" charset="0"/>
              </a:rPr>
              <a:t>&gt;</a:t>
            </a:r>
            <a:r>
              <a:rPr lang="de-DE" sz="2400" dirty="0">
                <a:solidFill>
                  <a:srgbClr val="000000"/>
                </a:solidFill>
                <a:latin typeface="Consolas" panose="020B0609020204030204" pitchFamily="49" charset="0"/>
              </a:rPr>
              <a:t>Sensation in New York</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h3</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h2</a:t>
            </a:r>
            <a:r>
              <a:rPr lang="de-DE" sz="2400" dirty="0">
                <a:solidFill>
                  <a:srgbClr val="0000FF"/>
                </a:solidFill>
                <a:latin typeface="Consolas" panose="020B0609020204030204" pitchFamily="49" charset="0"/>
              </a:rPr>
              <a:t>&gt;</a:t>
            </a:r>
            <a:r>
              <a:rPr lang="de-DE" sz="2400" dirty="0">
                <a:solidFill>
                  <a:srgbClr val="000000"/>
                </a:solidFill>
                <a:latin typeface="Consolas" panose="020B0609020204030204" pitchFamily="49" charset="0"/>
              </a:rPr>
              <a:t>Wall Street steht zum Verkauf</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h2</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h4</a:t>
            </a:r>
            <a:r>
              <a:rPr lang="de-DE" sz="2400" dirty="0">
                <a:solidFill>
                  <a:srgbClr val="0000FF"/>
                </a:solidFill>
                <a:latin typeface="Consolas" panose="020B0609020204030204" pitchFamily="49" charset="0"/>
              </a:rPr>
              <a:t>&gt;</a:t>
            </a:r>
            <a:r>
              <a:rPr lang="de-DE" sz="2400" dirty="0">
                <a:solidFill>
                  <a:srgbClr val="000000"/>
                </a:solidFill>
                <a:latin typeface="Consolas" panose="020B0609020204030204" pitchFamily="49" charset="0"/>
              </a:rPr>
              <a:t>Ausverkauf an der Börse?</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h4</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00"/>
                </a:solidFill>
                <a:latin typeface="Consolas" panose="020B0609020204030204" pitchFamily="49" charset="0"/>
              </a:rPr>
              <a:t>     </a:t>
            </a: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hgroup</a:t>
            </a:r>
            <a:r>
              <a:rPr lang="de-DE" sz="2400" dirty="0">
                <a:solidFill>
                  <a:srgbClr val="0000FF"/>
                </a:solidFill>
                <a:latin typeface="Consolas" panose="020B0609020204030204" pitchFamily="49" charset="0"/>
              </a:rPr>
              <a:t>&gt;</a:t>
            </a:r>
            <a:endParaRPr lang="de-DE" sz="2400" dirty="0">
              <a:solidFill>
                <a:srgbClr val="000000"/>
              </a:solidFill>
              <a:latin typeface="Consolas" panose="020B0609020204030204" pitchFamily="49" charset="0"/>
            </a:endParaRPr>
          </a:p>
          <a:p>
            <a:pPr marL="0" indent="0">
              <a:buNone/>
            </a:pP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section</a:t>
            </a:r>
            <a:r>
              <a:rPr lang="de-DE" sz="2400" dirty="0">
                <a:solidFill>
                  <a:srgbClr val="0000FF"/>
                </a:solidFill>
                <a:latin typeface="Consolas" panose="020B0609020204030204" pitchFamily="49" charset="0"/>
              </a:rPr>
              <a:t>&gt;</a:t>
            </a:r>
            <a:endParaRPr lang="de-DE" sz="2400" dirty="0">
              <a:latin typeface="Courier New"/>
              <a:cs typeface="Courier New"/>
            </a:endParaRPr>
          </a:p>
          <a:p>
            <a:endParaRPr lang="de-DE" dirty="0"/>
          </a:p>
        </p:txBody>
      </p:sp>
      <p:sp>
        <p:nvSpPr>
          <p:cNvPr id="3" name="Fußzeilenplatzhalter 2">
            <a:extLst>
              <a:ext uri="{FF2B5EF4-FFF2-40B4-BE49-F238E27FC236}">
                <a16:creationId xmlns:a16="http://schemas.microsoft.com/office/drawing/2014/main" id="{3C697741-8723-4CF7-BCE7-2FD5E5A9F3E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8487474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5" dirty="0">
                <a:latin typeface="Consolas" panose="020B0609020204030204" pitchFamily="49" charset="0"/>
                <a:cs typeface="Courier New"/>
              </a:rPr>
              <a:t>&lt;hgroup&gt;</a:t>
            </a:r>
            <a:r>
              <a:rPr spc="-1140" dirty="0">
                <a:latin typeface="Consolas" panose="020B0609020204030204" pitchFamily="49" charset="0"/>
                <a:cs typeface="Courier New"/>
              </a:rPr>
              <a:t> </a:t>
            </a:r>
            <a:r>
              <a:rPr spc="-5" dirty="0"/>
              <a:t>- </a:t>
            </a:r>
            <a:r>
              <a:rPr spc="-10" dirty="0"/>
              <a:t>Element</a:t>
            </a:r>
          </a:p>
        </p:txBody>
      </p:sp>
      <p:sp>
        <p:nvSpPr>
          <p:cNvPr id="5" name="Inhaltsplatzhalter 4"/>
          <p:cNvSpPr>
            <a:spLocks noGrp="1"/>
          </p:cNvSpPr>
          <p:nvPr>
            <p:ph idx="1"/>
          </p:nvPr>
        </p:nvSpPr>
        <p:spPr>
          <a:xfrm>
            <a:off x="838200" y="1825625"/>
            <a:ext cx="10515600" cy="4660900"/>
          </a:xfrm>
        </p:spPr>
        <p:txBody>
          <a:bodyPr>
            <a:normAutofit fontScale="77500" lnSpcReduction="20000"/>
          </a:bodyPr>
          <a:lstStyle/>
          <a:p>
            <a:pPr marL="355600" indent="-342900">
              <a:buFont typeface="Wingdings"/>
              <a:buChar char=""/>
              <a:tabLst>
                <a:tab pos="355600" algn="l"/>
                <a:tab pos="356235" algn="l"/>
              </a:tabLst>
            </a:pPr>
            <a:r>
              <a:rPr lang="de-DE" sz="3200" spc="-10" dirty="0">
                <a:cs typeface="Calibri"/>
              </a:rPr>
              <a:t>Nicht</a:t>
            </a:r>
            <a:r>
              <a:rPr lang="de-DE" sz="3200" spc="-60" dirty="0">
                <a:cs typeface="Calibri"/>
              </a:rPr>
              <a:t> </a:t>
            </a:r>
            <a:r>
              <a:rPr lang="de-DE" sz="3200" spc="-10" dirty="0">
                <a:cs typeface="Calibri"/>
              </a:rPr>
              <a:t>zulässig:</a:t>
            </a:r>
            <a:endParaRPr lang="de-DE" dirty="0"/>
          </a:p>
          <a:p>
            <a:pPr marL="0" indent="0">
              <a:buNone/>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hgroup</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pPr marL="0" indent="0">
              <a:buNone/>
            </a:pPr>
            <a:r>
              <a:rPr lang="de-DE" dirty="0">
                <a:solidFill>
                  <a:srgbClr val="0000FF"/>
                </a:solidFill>
                <a:latin typeface="Consolas" panose="020B0609020204030204" pitchFamily="49" charset="0"/>
              </a:rPr>
              <a:t>	&lt;</a:t>
            </a:r>
            <a:r>
              <a:rPr lang="de-DE" dirty="0">
                <a:solidFill>
                  <a:srgbClr val="800000"/>
                </a:solidFill>
                <a:latin typeface="Consolas" panose="020B0609020204030204" pitchFamily="49" charset="0"/>
              </a:rPr>
              <a:t>a</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href</a:t>
            </a:r>
            <a:r>
              <a:rPr lang="de-DE" dirty="0">
                <a:solidFill>
                  <a:srgbClr val="0000FF"/>
                </a:solidFill>
                <a:latin typeface="Consolas" panose="020B0609020204030204" pitchFamily="49" charset="0"/>
              </a:rPr>
              <a:t>="news.html"&gt;</a:t>
            </a:r>
            <a:endParaRPr lang="de-DE"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&lt;</a:t>
            </a:r>
            <a:r>
              <a:rPr lang="en-US" dirty="0">
                <a:solidFill>
                  <a:srgbClr val="800000"/>
                </a:solidFill>
                <a:latin typeface="Consolas" panose="020B0609020204030204" pitchFamily="49" charset="0"/>
              </a:rPr>
              <a:t>h3</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Sensation in New York</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h3</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pPr marL="0" indent="0">
              <a:buNone/>
            </a:pPr>
            <a:r>
              <a:rPr lang="de-DE" dirty="0">
                <a:solidFill>
                  <a:srgbClr val="0000FF"/>
                </a:solidFill>
                <a:latin typeface="Consolas" panose="020B0609020204030204" pitchFamily="49" charset="0"/>
              </a:rPr>
              <a:t>		&lt;</a:t>
            </a:r>
            <a:r>
              <a:rPr lang="de-DE" dirty="0">
                <a:solidFill>
                  <a:srgbClr val="800000"/>
                </a:solidFill>
                <a:latin typeface="Consolas" panose="020B0609020204030204" pitchFamily="49" charset="0"/>
              </a:rPr>
              <a:t>h2</a:t>
            </a:r>
            <a:r>
              <a:rPr lang="de-DE" dirty="0">
                <a:solidFill>
                  <a:srgbClr val="0000FF"/>
                </a:solidFill>
                <a:latin typeface="Consolas" panose="020B0609020204030204" pitchFamily="49" charset="0"/>
              </a:rPr>
              <a:t>&gt;</a:t>
            </a:r>
            <a:r>
              <a:rPr lang="de-DE" dirty="0">
                <a:solidFill>
                  <a:srgbClr val="000000"/>
                </a:solidFill>
                <a:latin typeface="Consolas" panose="020B0609020204030204" pitchFamily="49" charset="0"/>
              </a:rPr>
              <a:t>Wall Street steht zum Verkauf</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h2</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pPr marL="0" indent="0">
              <a:buNone/>
            </a:pPr>
            <a:r>
              <a:rPr lang="de-DE" dirty="0">
                <a:solidFill>
                  <a:srgbClr val="0000FF"/>
                </a:solidFill>
                <a:latin typeface="Consolas" panose="020B0609020204030204" pitchFamily="49" charset="0"/>
              </a:rPr>
              <a:t>		&lt;</a:t>
            </a:r>
            <a:r>
              <a:rPr lang="de-DE" dirty="0">
                <a:solidFill>
                  <a:srgbClr val="800000"/>
                </a:solidFill>
                <a:latin typeface="Consolas" panose="020B0609020204030204" pitchFamily="49" charset="0"/>
              </a:rPr>
              <a:t>h4</a:t>
            </a:r>
            <a:r>
              <a:rPr lang="de-DE" dirty="0">
                <a:solidFill>
                  <a:srgbClr val="0000FF"/>
                </a:solidFill>
                <a:latin typeface="Consolas" panose="020B0609020204030204" pitchFamily="49" charset="0"/>
              </a:rPr>
              <a:t>&gt;</a:t>
            </a:r>
            <a:r>
              <a:rPr lang="de-DE" dirty="0">
                <a:solidFill>
                  <a:srgbClr val="000000"/>
                </a:solidFill>
                <a:latin typeface="Consolas" panose="020B0609020204030204" pitchFamily="49" charset="0"/>
              </a:rPr>
              <a:t>Ausverkauf an der Börse?</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h4</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pPr marL="0" indent="0">
              <a:buNone/>
            </a:pPr>
            <a:r>
              <a:rPr lang="de-DE" dirty="0">
                <a:solidFill>
                  <a:srgbClr val="0000FF"/>
                </a:solidFill>
                <a:latin typeface="Consolas" panose="020B0609020204030204" pitchFamily="49" charset="0"/>
              </a:rPr>
              <a:t>	&lt;/</a:t>
            </a:r>
            <a:r>
              <a:rPr lang="de-DE" dirty="0">
                <a:solidFill>
                  <a:srgbClr val="800000"/>
                </a:solidFill>
                <a:latin typeface="Consolas" panose="020B0609020204030204" pitchFamily="49" charset="0"/>
              </a:rPr>
              <a:t>a</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pPr marL="0" indent="0">
              <a:buNone/>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hgroup</a:t>
            </a:r>
            <a:r>
              <a:rPr lang="de-DE" dirty="0">
                <a:solidFill>
                  <a:srgbClr val="0000FF"/>
                </a:solidFill>
                <a:latin typeface="Consolas" panose="020B0609020204030204" pitchFamily="49" charset="0"/>
              </a:rPr>
              <a:t>&gt;</a:t>
            </a:r>
            <a:endParaRPr lang="de-DE" dirty="0"/>
          </a:p>
        </p:txBody>
      </p:sp>
      <p:sp>
        <p:nvSpPr>
          <p:cNvPr id="3" name="Fußzeilenplatzhalter 2">
            <a:extLst>
              <a:ext uri="{FF2B5EF4-FFF2-40B4-BE49-F238E27FC236}">
                <a16:creationId xmlns:a16="http://schemas.microsoft.com/office/drawing/2014/main" id="{5DB07973-B842-4152-8CEB-C832F7BD4862}"/>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672686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25" dirty="0"/>
              <a:t>Outlining-Tools</a:t>
            </a:r>
          </a:p>
        </p:txBody>
      </p:sp>
      <p:sp>
        <p:nvSpPr>
          <p:cNvPr id="5" name="Inhaltsplatzhalter 4"/>
          <p:cNvSpPr>
            <a:spLocks noGrp="1"/>
          </p:cNvSpPr>
          <p:nvPr>
            <p:ph idx="1"/>
          </p:nvPr>
        </p:nvSpPr>
        <p:spPr/>
        <p:txBody>
          <a:bodyPr/>
          <a:lstStyle/>
          <a:p>
            <a:pPr marL="355600" indent="-342900">
              <a:buFont typeface="Wingdings"/>
              <a:buChar char=""/>
              <a:tabLst>
                <a:tab pos="355600" algn="l"/>
                <a:tab pos="356235" algn="l"/>
              </a:tabLst>
            </a:pPr>
            <a:r>
              <a:rPr lang="de-DE" sz="2400" spc="-10" dirty="0">
                <a:cs typeface="Calibri"/>
              </a:rPr>
              <a:t>HTML </a:t>
            </a:r>
            <a:r>
              <a:rPr lang="de-DE" sz="2400" spc="-5" dirty="0">
                <a:cs typeface="Calibri"/>
              </a:rPr>
              <a:t>5</a:t>
            </a:r>
            <a:r>
              <a:rPr lang="de-DE" sz="2400" spc="-50" dirty="0">
                <a:cs typeface="Calibri"/>
              </a:rPr>
              <a:t> </a:t>
            </a:r>
            <a:r>
              <a:rPr lang="de-DE" sz="2400" spc="-5" dirty="0">
                <a:cs typeface="Calibri"/>
              </a:rPr>
              <a:t>Outliner</a:t>
            </a:r>
            <a:endParaRPr lang="de-DE" sz="2400" dirty="0">
              <a:cs typeface="Calibri"/>
            </a:endParaRPr>
          </a:p>
          <a:p>
            <a:pPr marL="756285" lvl="1" indent="-286385">
              <a:spcBef>
                <a:spcPts val="525"/>
              </a:spcBef>
              <a:buClr>
                <a:srgbClr val="000000"/>
              </a:buClr>
              <a:buFont typeface="Wingdings"/>
              <a:buChar char=""/>
              <a:tabLst>
                <a:tab pos="756920" algn="l"/>
              </a:tabLst>
            </a:pPr>
            <a:r>
              <a:rPr lang="de-DE" sz="2200" u="heavy" spc="-10" dirty="0">
                <a:solidFill>
                  <a:srgbClr val="0000FF"/>
                </a:solidFill>
                <a:cs typeface="Calibri"/>
                <a:hlinkClick r:id="rId3"/>
              </a:rPr>
              <a:t>http://gsnedders.html5.org/outliner/</a:t>
            </a:r>
            <a:endParaRPr lang="de-DE" sz="2200" dirty="0">
              <a:cs typeface="Calibri"/>
            </a:endParaRPr>
          </a:p>
          <a:p>
            <a:pPr marL="756285" lvl="1" indent="-286385">
              <a:spcBef>
                <a:spcPts val="525"/>
              </a:spcBef>
              <a:buFont typeface="Wingdings"/>
              <a:buChar char=""/>
              <a:tabLst>
                <a:tab pos="756920" algn="l"/>
              </a:tabLst>
            </a:pPr>
            <a:r>
              <a:rPr lang="de-DE" sz="2200" spc="-10" dirty="0">
                <a:cs typeface="Calibri"/>
              </a:rPr>
              <a:t>Webservice </a:t>
            </a:r>
            <a:r>
              <a:rPr lang="de-DE" sz="2200" spc="-5" dirty="0">
                <a:cs typeface="Calibri"/>
              </a:rPr>
              <a:t>mit </a:t>
            </a:r>
            <a:r>
              <a:rPr lang="de-DE" sz="2200" spc="-10" dirty="0">
                <a:cs typeface="Calibri"/>
              </a:rPr>
              <a:t>Upload, URL-Eingabe </a:t>
            </a:r>
            <a:r>
              <a:rPr lang="de-DE" sz="2200" spc="-5" dirty="0">
                <a:cs typeface="Calibri"/>
              </a:rPr>
              <a:t>oder</a:t>
            </a:r>
            <a:r>
              <a:rPr lang="de-DE" sz="2200" spc="100" dirty="0">
                <a:cs typeface="Calibri"/>
              </a:rPr>
              <a:t> </a:t>
            </a:r>
            <a:r>
              <a:rPr lang="de-DE" sz="2200" spc="-10" dirty="0">
                <a:cs typeface="Calibri"/>
              </a:rPr>
              <a:t>Formular-Eingabe</a:t>
            </a:r>
            <a:endParaRPr lang="de-DE" sz="2200" dirty="0">
              <a:cs typeface="Calibri"/>
            </a:endParaRPr>
          </a:p>
          <a:p>
            <a:pPr lvl="1">
              <a:spcBef>
                <a:spcPts val="15"/>
              </a:spcBef>
              <a:buFont typeface="Wingdings"/>
              <a:buChar char=""/>
            </a:pPr>
            <a:endParaRPr lang="de-DE" sz="3200" dirty="0">
              <a:latin typeface="Times New Roman"/>
              <a:cs typeface="Times New Roman"/>
            </a:endParaRPr>
          </a:p>
          <a:p>
            <a:pPr marL="355600" indent="-342900">
              <a:buFont typeface="Wingdings"/>
              <a:buChar char=""/>
              <a:tabLst>
                <a:tab pos="355600" algn="l"/>
                <a:tab pos="356235" algn="l"/>
              </a:tabLst>
            </a:pPr>
            <a:r>
              <a:rPr lang="de-DE" sz="2400" spc="-10" dirty="0">
                <a:cs typeface="Calibri"/>
              </a:rPr>
              <a:t>h5o</a:t>
            </a:r>
            <a:endParaRPr lang="de-DE" sz="2400" dirty="0">
              <a:cs typeface="Calibri"/>
            </a:endParaRPr>
          </a:p>
          <a:p>
            <a:pPr marL="756285" lvl="1" indent="-286385">
              <a:spcBef>
                <a:spcPts val="525"/>
              </a:spcBef>
              <a:buClr>
                <a:srgbClr val="000000"/>
              </a:buClr>
              <a:buFont typeface="Wingdings"/>
              <a:buChar char=""/>
              <a:tabLst>
                <a:tab pos="756920" algn="l"/>
              </a:tabLst>
            </a:pPr>
            <a:r>
              <a:rPr lang="de-DE" sz="2200" u="heavy" spc="-10" dirty="0">
                <a:solidFill>
                  <a:srgbClr val="0000FF"/>
                </a:solidFill>
                <a:cs typeface="Calibri"/>
                <a:hlinkClick r:id="rId4"/>
              </a:rPr>
              <a:t>http://code.google.com/p/h5o/</a:t>
            </a:r>
            <a:endParaRPr lang="de-DE" sz="2200" dirty="0">
              <a:cs typeface="Calibri"/>
            </a:endParaRPr>
          </a:p>
          <a:p>
            <a:pPr marL="756285" lvl="1" indent="-286385">
              <a:spcBef>
                <a:spcPts val="530"/>
              </a:spcBef>
              <a:buFont typeface="Wingdings"/>
              <a:buChar char=""/>
              <a:tabLst>
                <a:tab pos="756920" algn="l"/>
              </a:tabLst>
            </a:pPr>
            <a:r>
              <a:rPr lang="de-DE" sz="2200" spc="-5" dirty="0">
                <a:cs typeface="Calibri"/>
              </a:rPr>
              <a:t>Bookmarklet oder</a:t>
            </a:r>
            <a:r>
              <a:rPr lang="de-DE" sz="2200" spc="10" dirty="0">
                <a:cs typeface="Calibri"/>
              </a:rPr>
              <a:t> </a:t>
            </a:r>
            <a:r>
              <a:rPr lang="de-DE" sz="2200" spc="-15" dirty="0">
                <a:cs typeface="Calibri"/>
              </a:rPr>
              <a:t>Browserplugin</a:t>
            </a:r>
            <a:endParaRPr lang="de-DE" sz="2200" dirty="0">
              <a:cs typeface="Calibri"/>
            </a:endParaRPr>
          </a:p>
          <a:p>
            <a:endParaRPr lang="de-DE" dirty="0"/>
          </a:p>
        </p:txBody>
      </p:sp>
      <p:sp>
        <p:nvSpPr>
          <p:cNvPr id="3" name="Fußzeilenplatzhalter 2">
            <a:extLst>
              <a:ext uri="{FF2B5EF4-FFF2-40B4-BE49-F238E27FC236}">
                <a16:creationId xmlns:a16="http://schemas.microsoft.com/office/drawing/2014/main" id="{85951B24-0391-41DC-8412-8FEE69C3B75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678048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02474-55F1-4972-953D-30FCAA007FAC}"/>
              </a:ext>
            </a:extLst>
          </p:cNvPr>
          <p:cNvSpPr>
            <a:spLocks noGrp="1"/>
          </p:cNvSpPr>
          <p:nvPr>
            <p:ph type="title"/>
          </p:nvPr>
        </p:nvSpPr>
        <p:spPr/>
        <p:txBody>
          <a:bodyPr/>
          <a:lstStyle/>
          <a:p>
            <a:r>
              <a:rPr lang="de-DE" dirty="0" err="1"/>
              <a:t>Outlining</a:t>
            </a:r>
            <a:r>
              <a:rPr lang="de-DE" dirty="0"/>
              <a:t> Tools Praxis</a:t>
            </a:r>
          </a:p>
        </p:txBody>
      </p:sp>
      <p:sp>
        <p:nvSpPr>
          <p:cNvPr id="3" name="Inhaltsplatzhalter 2">
            <a:extLst>
              <a:ext uri="{FF2B5EF4-FFF2-40B4-BE49-F238E27FC236}">
                <a16:creationId xmlns:a16="http://schemas.microsoft.com/office/drawing/2014/main" id="{A4DC2ED8-E280-4106-AFD3-6E9333CEBC61}"/>
              </a:ext>
            </a:extLst>
          </p:cNvPr>
          <p:cNvSpPr>
            <a:spLocks noGrp="1"/>
          </p:cNvSpPr>
          <p:nvPr>
            <p:ph idx="1"/>
          </p:nvPr>
        </p:nvSpPr>
        <p:spPr/>
        <p:txBody>
          <a:bodyPr/>
          <a:lstStyle/>
          <a:p>
            <a:r>
              <a:rPr lang="de-DE" dirty="0"/>
              <a:t>Vorlage </a:t>
            </a:r>
            <a:r>
              <a:rPr lang="de-DE" dirty="0" err="1"/>
              <a:t>OutlineSectionArticle</a:t>
            </a:r>
            <a:endParaRPr lang="de-DE" dirty="0"/>
          </a:p>
        </p:txBody>
      </p:sp>
      <p:sp>
        <p:nvSpPr>
          <p:cNvPr id="4" name="Fußzeilenplatzhalter 3">
            <a:extLst>
              <a:ext uri="{FF2B5EF4-FFF2-40B4-BE49-F238E27FC236}">
                <a16:creationId xmlns:a16="http://schemas.microsoft.com/office/drawing/2014/main" id="{6CC38EAD-2CBE-4F72-AC3D-2083F742317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647669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CF3696-38B4-46F4-BA9F-979881E760E5}"/>
              </a:ext>
            </a:extLst>
          </p:cNvPr>
          <p:cNvSpPr>
            <a:spLocks noGrp="1"/>
          </p:cNvSpPr>
          <p:nvPr>
            <p:ph type="title"/>
          </p:nvPr>
        </p:nvSpPr>
        <p:spPr/>
        <p:txBody>
          <a:bodyPr/>
          <a:lstStyle/>
          <a:p>
            <a:r>
              <a:rPr lang="de-DE" dirty="0"/>
              <a:t>HOW TO - BUTTONS</a:t>
            </a:r>
          </a:p>
        </p:txBody>
      </p:sp>
      <p:sp>
        <p:nvSpPr>
          <p:cNvPr id="4" name="Textplatzhalter 3">
            <a:extLst>
              <a:ext uri="{FF2B5EF4-FFF2-40B4-BE49-F238E27FC236}">
                <a16:creationId xmlns:a16="http://schemas.microsoft.com/office/drawing/2014/main" id="{4E1EF8C2-6D12-488A-AF15-218AC098AD7B}"/>
              </a:ext>
            </a:extLst>
          </p:cNvPr>
          <p:cNvSpPr>
            <a:spLocks noGrp="1"/>
          </p:cNvSpPr>
          <p:nvPr>
            <p:ph type="body" idx="1"/>
          </p:nvPr>
        </p:nvSpPr>
        <p:spPr/>
        <p:txBody>
          <a:bodyPr/>
          <a:lstStyle/>
          <a:p>
            <a:endParaRPr lang="de-DE"/>
          </a:p>
        </p:txBody>
      </p:sp>
      <p:sp>
        <p:nvSpPr>
          <p:cNvPr id="3" name="Fußzeilenplatzhalter 2">
            <a:extLst>
              <a:ext uri="{FF2B5EF4-FFF2-40B4-BE49-F238E27FC236}">
                <a16:creationId xmlns:a16="http://schemas.microsoft.com/office/drawing/2014/main" id="{8198DB82-4E26-4C54-BA5D-604D97E7B4C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512099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1B9903-157A-43F1-92EC-C125765FEB88}"/>
              </a:ext>
            </a:extLst>
          </p:cNvPr>
          <p:cNvSpPr>
            <a:spLocks noGrp="1"/>
          </p:cNvSpPr>
          <p:nvPr>
            <p:ph type="title"/>
          </p:nvPr>
        </p:nvSpPr>
        <p:spPr/>
        <p:txBody>
          <a:bodyPr/>
          <a:lstStyle/>
          <a:p>
            <a:r>
              <a:rPr lang="de-DE" dirty="0"/>
              <a:t>Buttons</a:t>
            </a:r>
          </a:p>
        </p:txBody>
      </p:sp>
      <p:sp>
        <p:nvSpPr>
          <p:cNvPr id="3" name="Inhaltsplatzhalter 2">
            <a:extLst>
              <a:ext uri="{FF2B5EF4-FFF2-40B4-BE49-F238E27FC236}">
                <a16:creationId xmlns:a16="http://schemas.microsoft.com/office/drawing/2014/main" id="{960B4A4C-0F53-413E-8AC6-87161A8F0575}"/>
              </a:ext>
            </a:extLst>
          </p:cNvPr>
          <p:cNvSpPr>
            <a:spLocks noGrp="1"/>
          </p:cNvSpPr>
          <p:nvPr>
            <p:ph idx="1"/>
          </p:nvPr>
        </p:nvSpPr>
        <p:spPr/>
        <p:txBody>
          <a:bodyPr/>
          <a:lstStyle/>
          <a:p>
            <a:r>
              <a:rPr lang="de-DE" dirty="0"/>
              <a:t>1. &lt;</a:t>
            </a:r>
            <a:r>
              <a:rPr lang="de-DE" dirty="0" err="1"/>
              <a:t>button</a:t>
            </a:r>
            <a:r>
              <a:rPr lang="de-DE" dirty="0"/>
              <a:t>&gt;</a:t>
            </a:r>
          </a:p>
          <a:p>
            <a:r>
              <a:rPr lang="de-DE" dirty="0"/>
              <a:t>2. &lt;span&gt;&amp;</a:t>
            </a:r>
            <a:r>
              <a:rPr lang="de-DE" dirty="0" err="1"/>
              <a:t>times</a:t>
            </a:r>
            <a:r>
              <a:rPr lang="de-DE" dirty="0"/>
              <a:t>;&lt;/span&gt; (span {</a:t>
            </a:r>
            <a:r>
              <a:rPr lang="de-DE" dirty="0" err="1"/>
              <a:t>cursor</a:t>
            </a:r>
            <a:r>
              <a:rPr lang="de-DE" dirty="0"/>
              <a:t>: </a:t>
            </a:r>
            <a:r>
              <a:rPr lang="de-DE" dirty="0" err="1"/>
              <a:t>pointer</a:t>
            </a:r>
            <a:r>
              <a:rPr lang="de-DE" dirty="0"/>
              <a:t>})</a:t>
            </a:r>
          </a:p>
          <a:p>
            <a:r>
              <a:rPr lang="de-DE" dirty="0"/>
              <a:t>3. &lt;</a:t>
            </a:r>
            <a:r>
              <a:rPr lang="de-DE" dirty="0" err="1"/>
              <a:t>input</a:t>
            </a:r>
            <a:r>
              <a:rPr lang="de-DE" dirty="0"/>
              <a:t> type="</a:t>
            </a:r>
            <a:r>
              <a:rPr lang="de-DE" dirty="0" err="1"/>
              <a:t>button</a:t>
            </a:r>
            <a:r>
              <a:rPr lang="de-DE" dirty="0"/>
              <a:t>" </a:t>
            </a:r>
            <a:r>
              <a:rPr lang="de-DE" dirty="0" err="1"/>
              <a:t>value</a:t>
            </a:r>
            <a:r>
              <a:rPr lang="de-DE" dirty="0"/>
              <a:t>="OK"/&gt;</a:t>
            </a:r>
          </a:p>
        </p:txBody>
      </p:sp>
      <p:sp>
        <p:nvSpPr>
          <p:cNvPr id="4" name="Fußzeilenplatzhalter 3">
            <a:extLst>
              <a:ext uri="{FF2B5EF4-FFF2-40B4-BE49-F238E27FC236}">
                <a16:creationId xmlns:a16="http://schemas.microsoft.com/office/drawing/2014/main" id="{368D0804-5AC9-4AD7-9096-73BAC2DA9E18}"/>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06620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3C000E-0619-4335-B716-55FE890205FB}"/>
              </a:ext>
            </a:extLst>
          </p:cNvPr>
          <p:cNvSpPr>
            <a:spLocks noGrp="1"/>
          </p:cNvSpPr>
          <p:nvPr>
            <p:ph type="title"/>
          </p:nvPr>
        </p:nvSpPr>
        <p:spPr/>
        <p:txBody>
          <a:bodyPr/>
          <a:lstStyle/>
          <a:p>
            <a:r>
              <a:rPr lang="de-DE" dirty="0"/>
              <a:t>HTML GETTING STARTED &gt; INDEX.HTML</a:t>
            </a:r>
          </a:p>
        </p:txBody>
      </p:sp>
      <p:sp>
        <p:nvSpPr>
          <p:cNvPr id="3" name="Inhaltsplatzhalter 2">
            <a:extLst>
              <a:ext uri="{FF2B5EF4-FFF2-40B4-BE49-F238E27FC236}">
                <a16:creationId xmlns:a16="http://schemas.microsoft.com/office/drawing/2014/main" id="{1869B3B4-17E6-4E52-9AB2-ED4CADDF1AC2}"/>
              </a:ext>
            </a:extLst>
          </p:cNvPr>
          <p:cNvSpPr>
            <a:spLocks noGrp="1"/>
          </p:cNvSpPr>
          <p:nvPr>
            <p:ph idx="1"/>
          </p:nvPr>
        </p:nvSpPr>
        <p:spPr/>
        <p:txBody>
          <a:bodyPr/>
          <a:lstStyle/>
          <a:p>
            <a:r>
              <a:rPr lang="de-DE" dirty="0"/>
              <a:t>index.html (</a:t>
            </a:r>
            <a:r>
              <a:rPr lang="de-DE" dirty="0" err="1"/>
              <a:t>or</a:t>
            </a:r>
            <a:r>
              <a:rPr lang="de-DE" dirty="0"/>
              <a:t> index.htm) </a:t>
            </a:r>
            <a:r>
              <a:rPr lang="de-DE" dirty="0" err="1"/>
              <a:t>is</a:t>
            </a:r>
            <a:r>
              <a:rPr lang="de-DE" dirty="0"/>
              <a:t> </a:t>
            </a:r>
            <a:r>
              <a:rPr lang="de-DE" dirty="0" err="1"/>
              <a:t>the</a:t>
            </a:r>
            <a:r>
              <a:rPr lang="de-DE" dirty="0"/>
              <a:t> </a:t>
            </a:r>
            <a:r>
              <a:rPr lang="de-DE" dirty="0" err="1"/>
              <a:t>default</a:t>
            </a:r>
            <a:r>
              <a:rPr lang="de-DE" dirty="0"/>
              <a:t> </a:t>
            </a:r>
            <a:r>
              <a:rPr lang="de-DE" dirty="0" err="1"/>
              <a:t>file</a:t>
            </a:r>
            <a:r>
              <a:rPr lang="de-DE" dirty="0"/>
              <a:t> </a:t>
            </a:r>
            <a:r>
              <a:rPr lang="de-DE" dirty="0" err="1"/>
              <a:t>name</a:t>
            </a:r>
            <a:r>
              <a:rPr lang="de-DE" dirty="0"/>
              <a:t> </a:t>
            </a:r>
            <a:r>
              <a:rPr lang="de-DE" dirty="0" err="1"/>
              <a:t>for</a:t>
            </a:r>
            <a:r>
              <a:rPr lang="de-DE" dirty="0"/>
              <a:t> a </a:t>
            </a:r>
            <a:r>
              <a:rPr lang="de-DE" dirty="0" err="1"/>
              <a:t>website's</a:t>
            </a:r>
            <a:r>
              <a:rPr lang="de-DE" dirty="0"/>
              <a:t> </a:t>
            </a:r>
            <a:r>
              <a:rPr lang="de-DE" dirty="0" err="1"/>
              <a:t>home</a:t>
            </a:r>
            <a:r>
              <a:rPr lang="de-DE" dirty="0"/>
              <a:t> </a:t>
            </a:r>
            <a:r>
              <a:rPr lang="de-DE" dirty="0" err="1"/>
              <a:t>page</a:t>
            </a:r>
            <a:endParaRPr lang="de-DE" dirty="0"/>
          </a:p>
          <a:p>
            <a:r>
              <a:rPr lang="de-DE" dirty="0" err="1"/>
              <a:t>why</a:t>
            </a:r>
            <a:r>
              <a:rPr lang="de-DE" dirty="0"/>
              <a:t> </a:t>
            </a:r>
            <a:r>
              <a:rPr lang="de-DE" dirty="0" err="1"/>
              <a:t>index</a:t>
            </a:r>
            <a:r>
              <a:rPr lang="de-DE" dirty="0"/>
              <a:t>? </a:t>
            </a:r>
            <a:r>
              <a:rPr lang="en-US" dirty="0"/>
              <a:t>Appropriately named, the home page serves as an </a:t>
            </a:r>
            <a:r>
              <a:rPr lang="en-US" b="1" dirty="0"/>
              <a:t>index</a:t>
            </a:r>
            <a:r>
              <a:rPr lang="en-US" dirty="0"/>
              <a:t> to the main pages on the site, each of which can link to any number of other pages and so on.</a:t>
            </a:r>
            <a:endParaRPr lang="de-DE" dirty="0"/>
          </a:p>
        </p:txBody>
      </p:sp>
      <p:sp>
        <p:nvSpPr>
          <p:cNvPr id="4" name="Fußzeilenplatzhalter 3">
            <a:extLst>
              <a:ext uri="{FF2B5EF4-FFF2-40B4-BE49-F238E27FC236}">
                <a16:creationId xmlns:a16="http://schemas.microsoft.com/office/drawing/2014/main" id="{28547EFB-04A3-400A-B8E9-3DFBB16B024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8185347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C53B4-82FC-435F-A538-80B2FC87171C}"/>
              </a:ext>
            </a:extLst>
          </p:cNvPr>
          <p:cNvSpPr>
            <a:spLocks noGrp="1"/>
          </p:cNvSpPr>
          <p:nvPr>
            <p:ph type="title"/>
          </p:nvPr>
        </p:nvSpPr>
        <p:spPr/>
        <p:txBody>
          <a:bodyPr/>
          <a:lstStyle/>
          <a:p>
            <a:r>
              <a:rPr lang="de-DE" dirty="0"/>
              <a:t>&lt;UL&gt;&lt;OL&gt;&lt;DL&gt;</a:t>
            </a:r>
          </a:p>
        </p:txBody>
      </p:sp>
      <p:sp>
        <p:nvSpPr>
          <p:cNvPr id="4" name="Textplatzhalter 3">
            <a:extLst>
              <a:ext uri="{FF2B5EF4-FFF2-40B4-BE49-F238E27FC236}">
                <a16:creationId xmlns:a16="http://schemas.microsoft.com/office/drawing/2014/main" id="{5C1C2868-0031-4E2E-8E78-C2FE4871334F}"/>
              </a:ext>
            </a:extLst>
          </p:cNvPr>
          <p:cNvSpPr>
            <a:spLocks noGrp="1"/>
          </p:cNvSpPr>
          <p:nvPr>
            <p:ph type="body" idx="1"/>
          </p:nvPr>
        </p:nvSpPr>
        <p:spPr/>
        <p:txBody>
          <a:bodyPr/>
          <a:lstStyle/>
          <a:p>
            <a:endParaRPr lang="de-DE"/>
          </a:p>
        </p:txBody>
      </p:sp>
      <p:sp>
        <p:nvSpPr>
          <p:cNvPr id="3" name="Fußzeilenplatzhalter 2">
            <a:extLst>
              <a:ext uri="{FF2B5EF4-FFF2-40B4-BE49-F238E27FC236}">
                <a16:creationId xmlns:a16="http://schemas.microsoft.com/office/drawing/2014/main" id="{F6D0117C-2FDE-4F0B-8758-71E2E4B86D1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324741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r>
              <a:rPr lang="de-DE" spc="-60" dirty="0"/>
              <a:t>:</a:t>
            </a:r>
            <a:r>
              <a:rPr spc="75" dirty="0"/>
              <a:t> </a:t>
            </a:r>
            <a:r>
              <a:rPr spc="-15" dirty="0"/>
              <a:t>Listen</a:t>
            </a:r>
          </a:p>
        </p:txBody>
      </p:sp>
      <p:graphicFrame>
        <p:nvGraphicFramePr>
          <p:cNvPr id="3" name="object 3"/>
          <p:cNvGraphicFramePr>
            <a:graphicFrameLocks noGrp="1"/>
          </p:cNvGraphicFramePr>
          <p:nvPr>
            <p:extLst/>
          </p:nvPr>
        </p:nvGraphicFramePr>
        <p:xfrm>
          <a:off x="838200" y="2255209"/>
          <a:ext cx="10165080" cy="2338054"/>
        </p:xfrm>
        <a:graphic>
          <a:graphicData uri="http://schemas.openxmlformats.org/drawingml/2006/table">
            <a:tbl>
              <a:tblPr firstRow="1" bandRow="1">
                <a:tableStyleId>{21E4AEA4-8DFA-4A89-87EB-49C32662AFE0}</a:tableStyleId>
              </a:tblPr>
              <a:tblGrid>
                <a:gridCol w="4053840">
                  <a:extLst>
                    <a:ext uri="{9D8B030D-6E8A-4147-A177-3AD203B41FA5}">
                      <a16:colId xmlns:a16="http://schemas.microsoft.com/office/drawing/2014/main" val="20000"/>
                    </a:ext>
                  </a:extLst>
                </a:gridCol>
                <a:gridCol w="6111240">
                  <a:extLst>
                    <a:ext uri="{9D8B030D-6E8A-4147-A177-3AD203B41FA5}">
                      <a16:colId xmlns:a16="http://schemas.microsoft.com/office/drawing/2014/main" val="20001"/>
                    </a:ext>
                  </a:extLst>
                </a:gridCol>
              </a:tblGrid>
              <a:tr h="584600">
                <a:tc>
                  <a:txBody>
                    <a:bodyPr/>
                    <a:lstStyle/>
                    <a:p>
                      <a:pPr marL="85090" algn="ctr">
                        <a:lnSpc>
                          <a:spcPct val="100000"/>
                        </a:lnSpc>
                        <a:spcBef>
                          <a:spcPts val="185"/>
                        </a:spcBef>
                      </a:pPr>
                      <a:r>
                        <a:rPr sz="2000"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84426">
                <a:tc>
                  <a:txBody>
                    <a:bodyPr/>
                    <a:lstStyle/>
                    <a:p>
                      <a:pPr marL="85090" algn="ctr">
                        <a:lnSpc>
                          <a:spcPct val="100000"/>
                        </a:lnSpc>
                        <a:spcBef>
                          <a:spcPts val="85"/>
                        </a:spcBef>
                      </a:pPr>
                      <a:r>
                        <a:rPr sz="2000" dirty="0"/>
                        <a:t>&lt;ol&gt;</a:t>
                      </a:r>
                      <a:endParaRPr sz="2000" dirty="0">
                        <a:latin typeface="Calibri"/>
                        <a:cs typeface="Calibri"/>
                      </a:endParaRPr>
                    </a:p>
                  </a:txBody>
                  <a:tcPr marL="0" marR="0" marT="0" marB="0" anchor="ctr"/>
                </a:tc>
                <a:tc>
                  <a:txBody>
                    <a:bodyPr/>
                    <a:lstStyle/>
                    <a:p>
                      <a:pPr marL="85725" algn="ctr">
                        <a:lnSpc>
                          <a:spcPct val="100000"/>
                        </a:lnSpc>
                        <a:spcBef>
                          <a:spcPts val="85"/>
                        </a:spcBef>
                      </a:pPr>
                      <a:r>
                        <a:rPr sz="2000" spc="-5" dirty="0"/>
                        <a:t>Nummerierte</a:t>
                      </a:r>
                      <a:r>
                        <a:rPr sz="2000" spc="-40" dirty="0"/>
                        <a:t> </a:t>
                      </a:r>
                      <a:r>
                        <a:rPr sz="2000" spc="-15" dirty="0"/>
                        <a:t>Liste</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84600">
                <a:tc>
                  <a:txBody>
                    <a:bodyPr/>
                    <a:lstStyle/>
                    <a:p>
                      <a:pPr marL="85090" algn="ctr">
                        <a:lnSpc>
                          <a:spcPct val="100000"/>
                        </a:lnSpc>
                        <a:spcBef>
                          <a:spcPts val="185"/>
                        </a:spcBef>
                      </a:pPr>
                      <a:r>
                        <a:rPr sz="2000" dirty="0"/>
                        <a:t>&lt;ul&gt;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10" dirty="0"/>
                        <a:t>Aufzählungsliste</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84428">
                <a:tc>
                  <a:txBody>
                    <a:bodyPr/>
                    <a:lstStyle/>
                    <a:p>
                      <a:pPr marL="85090" algn="ctr">
                        <a:lnSpc>
                          <a:spcPct val="100000"/>
                        </a:lnSpc>
                        <a:spcBef>
                          <a:spcPts val="185"/>
                        </a:spcBef>
                      </a:pPr>
                      <a:r>
                        <a:rPr sz="2000" dirty="0"/>
                        <a:t>&lt;li&gt;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10" dirty="0"/>
                        <a:t>Listeneintrag</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bl>
          </a:graphicData>
        </a:graphic>
      </p:graphicFrame>
      <p:sp>
        <p:nvSpPr>
          <p:cNvPr id="4" name="Fußzeilenplatzhalter 3">
            <a:extLst>
              <a:ext uri="{FF2B5EF4-FFF2-40B4-BE49-F238E27FC236}">
                <a16:creationId xmlns:a16="http://schemas.microsoft.com/office/drawing/2014/main" id="{5146FA8E-4861-42B2-9326-8C7E23250D1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5191715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15" dirty="0"/>
              <a:t>Steuerbare</a:t>
            </a:r>
            <a:r>
              <a:rPr spc="-35" dirty="0"/>
              <a:t> </a:t>
            </a:r>
            <a:r>
              <a:rPr spc="-10" dirty="0">
                <a:latin typeface="Consolas" panose="020B0609020204030204" pitchFamily="49" charset="0"/>
                <a:cs typeface="Courier New"/>
              </a:rPr>
              <a:t>&lt;ol&gt;</a:t>
            </a:r>
            <a:r>
              <a:rPr spc="-10" dirty="0"/>
              <a:t>-Listen</a:t>
            </a:r>
          </a:p>
        </p:txBody>
      </p:sp>
      <p:sp>
        <p:nvSpPr>
          <p:cNvPr id="5" name="Inhaltsplatzhalter 4"/>
          <p:cNvSpPr>
            <a:spLocks noGrp="1"/>
          </p:cNvSpPr>
          <p:nvPr>
            <p:ph idx="1"/>
          </p:nvPr>
        </p:nvSpPr>
        <p:spPr/>
        <p:txBody>
          <a:bodyPr/>
          <a:lstStyle/>
          <a:p>
            <a:pPr marL="355600" indent="-342900">
              <a:buFont typeface="Wingdings"/>
              <a:buChar char=""/>
              <a:tabLst>
                <a:tab pos="355600" algn="l"/>
                <a:tab pos="356235" algn="l"/>
              </a:tabLst>
            </a:pPr>
            <a:r>
              <a:rPr lang="de-DE" spc="-10" dirty="0">
                <a:latin typeface="Courier New"/>
                <a:cs typeface="Courier New"/>
              </a:rPr>
              <a:t>value</a:t>
            </a:r>
            <a:r>
              <a:rPr lang="de-DE" spc="-10" dirty="0">
                <a:cs typeface="Calibri"/>
              </a:rPr>
              <a:t>-Attribut </a:t>
            </a:r>
            <a:r>
              <a:rPr lang="de-DE" spc="-5" dirty="0">
                <a:cs typeface="Calibri"/>
              </a:rPr>
              <a:t>für</a:t>
            </a:r>
            <a:r>
              <a:rPr lang="de-DE" spc="-20" dirty="0">
                <a:cs typeface="Calibri"/>
              </a:rPr>
              <a:t> </a:t>
            </a:r>
            <a:r>
              <a:rPr lang="de-DE" spc="-10" dirty="0">
                <a:latin typeface="Courier New"/>
                <a:cs typeface="Courier New"/>
              </a:rPr>
              <a:t>&lt;li&gt;</a:t>
            </a:r>
            <a:r>
              <a:rPr lang="de-DE" spc="-10" dirty="0">
                <a:cs typeface="Calibri"/>
              </a:rPr>
              <a:t>-Elemente</a:t>
            </a:r>
            <a:endParaRPr lang="de-DE" dirty="0">
              <a:cs typeface="Calibri"/>
            </a:endParaRPr>
          </a:p>
          <a:p>
            <a:pPr marL="355600" indent="-342900">
              <a:spcBef>
                <a:spcPts val="525"/>
              </a:spcBef>
              <a:buFont typeface="Wingdings"/>
              <a:buChar char=""/>
              <a:tabLst>
                <a:tab pos="355600" algn="l"/>
                <a:tab pos="356235" algn="l"/>
              </a:tabLst>
            </a:pPr>
            <a:r>
              <a:rPr lang="de-DE" spc="-10" dirty="0">
                <a:latin typeface="Courier New"/>
                <a:cs typeface="Courier New"/>
              </a:rPr>
              <a:t>start</a:t>
            </a:r>
            <a:r>
              <a:rPr lang="de-DE" spc="-10" dirty="0">
                <a:cs typeface="Calibri"/>
              </a:rPr>
              <a:t>-Attribut </a:t>
            </a:r>
            <a:r>
              <a:rPr lang="de-DE" spc="-5" dirty="0">
                <a:cs typeface="Calibri"/>
              </a:rPr>
              <a:t>für</a:t>
            </a:r>
            <a:r>
              <a:rPr lang="de-DE" spc="-20" dirty="0">
                <a:cs typeface="Calibri"/>
              </a:rPr>
              <a:t> </a:t>
            </a:r>
            <a:r>
              <a:rPr lang="de-DE" spc="-10" dirty="0">
                <a:latin typeface="Courier New"/>
                <a:cs typeface="Courier New"/>
              </a:rPr>
              <a:t>&lt;ol&gt;</a:t>
            </a:r>
            <a:r>
              <a:rPr lang="de-DE" spc="-10" dirty="0">
                <a:cs typeface="Calibri"/>
              </a:rPr>
              <a:t>-Elemente</a:t>
            </a:r>
            <a:endParaRPr lang="de-DE" dirty="0">
              <a:cs typeface="Calibri"/>
            </a:endParaRPr>
          </a:p>
          <a:p>
            <a:pPr marL="355600" indent="-342900">
              <a:spcBef>
                <a:spcPts val="525"/>
              </a:spcBef>
              <a:buFont typeface="Wingdings"/>
              <a:buChar char=""/>
              <a:tabLst>
                <a:tab pos="355600" algn="l"/>
                <a:tab pos="356235" algn="l"/>
              </a:tabLst>
            </a:pPr>
            <a:r>
              <a:rPr lang="de-DE" spc="-10" dirty="0">
                <a:cs typeface="Calibri"/>
              </a:rPr>
              <a:t>Rückwärts zählende</a:t>
            </a:r>
            <a:r>
              <a:rPr lang="de-DE" spc="30" dirty="0">
                <a:cs typeface="Calibri"/>
              </a:rPr>
              <a:t> </a:t>
            </a:r>
            <a:r>
              <a:rPr lang="de-DE" spc="-10" dirty="0">
                <a:latin typeface="Courier New"/>
                <a:cs typeface="Courier New"/>
              </a:rPr>
              <a:t>&lt;ol&gt;</a:t>
            </a:r>
            <a:r>
              <a:rPr lang="de-DE" spc="-10" dirty="0">
                <a:cs typeface="Calibri"/>
              </a:rPr>
              <a:t>-Listen</a:t>
            </a:r>
            <a:endParaRPr lang="de-DE" dirty="0">
              <a:cs typeface="Calibri"/>
            </a:endParaRPr>
          </a:p>
          <a:p>
            <a:pPr marL="756285" lvl="1" indent="-286385">
              <a:spcBef>
                <a:spcPts val="530"/>
              </a:spcBef>
              <a:buFont typeface="Wingdings"/>
              <a:buChar char=""/>
              <a:tabLst>
                <a:tab pos="756920" algn="l"/>
                <a:tab pos="3200400" algn="l"/>
              </a:tabLst>
            </a:pPr>
            <a:r>
              <a:rPr lang="de-DE" sz="2800" spc="-10" dirty="0">
                <a:latin typeface="Courier New"/>
                <a:cs typeface="Courier New"/>
              </a:rPr>
              <a:t>reversed</a:t>
            </a:r>
            <a:r>
              <a:rPr lang="de-DE" sz="2800" spc="-10" dirty="0">
                <a:cs typeface="Calibri"/>
              </a:rPr>
              <a:t>-Attribut	</a:t>
            </a:r>
            <a:r>
              <a:rPr lang="de-DE" sz="2800" spc="-5" dirty="0">
                <a:cs typeface="Calibri"/>
              </a:rPr>
              <a:t>→ </a:t>
            </a:r>
            <a:r>
              <a:rPr lang="de-DE" sz="2800" spc="-15" dirty="0">
                <a:cs typeface="Calibri"/>
              </a:rPr>
              <a:t>unterstützt </a:t>
            </a:r>
            <a:r>
              <a:rPr lang="de-DE" sz="2800" spc="-5" dirty="0">
                <a:cs typeface="Calibri"/>
              </a:rPr>
              <a:t>nur</a:t>
            </a:r>
            <a:r>
              <a:rPr lang="de-DE" sz="2800" dirty="0">
                <a:cs typeface="Calibri"/>
              </a:rPr>
              <a:t> </a:t>
            </a:r>
            <a:r>
              <a:rPr lang="de-DE" sz="2800" spc="-10" dirty="0">
                <a:cs typeface="Calibri"/>
              </a:rPr>
              <a:t>Chrome</a:t>
            </a:r>
            <a:endParaRPr lang="de-DE" sz="2800" dirty="0">
              <a:cs typeface="Calibri"/>
            </a:endParaRPr>
          </a:p>
          <a:p>
            <a:pPr marL="756285" lvl="1" indent="-286385">
              <a:spcBef>
                <a:spcPts val="525"/>
              </a:spcBef>
              <a:buFont typeface="Wingdings"/>
              <a:buChar char=""/>
              <a:tabLst>
                <a:tab pos="756920" algn="l"/>
              </a:tabLst>
            </a:pPr>
            <a:r>
              <a:rPr lang="de-DE" sz="2800" spc="-10" dirty="0">
                <a:cs typeface="Calibri"/>
              </a:rPr>
              <a:t>Alternative: </a:t>
            </a:r>
            <a:r>
              <a:rPr lang="de-DE" sz="2800" spc="-10" dirty="0">
                <a:latin typeface="Courier New"/>
                <a:cs typeface="Courier New"/>
              </a:rPr>
              <a:t>value</a:t>
            </a:r>
            <a:r>
              <a:rPr lang="de-DE" sz="2800" spc="-10" dirty="0">
                <a:cs typeface="Calibri"/>
              </a:rPr>
              <a:t>-Attribut </a:t>
            </a:r>
            <a:r>
              <a:rPr lang="de-DE" sz="2800" spc="-5" dirty="0">
                <a:cs typeface="Calibri"/>
              </a:rPr>
              <a:t>für</a:t>
            </a:r>
            <a:r>
              <a:rPr lang="de-DE" sz="2800" dirty="0">
                <a:cs typeface="Calibri"/>
              </a:rPr>
              <a:t> </a:t>
            </a:r>
            <a:r>
              <a:rPr lang="de-DE" sz="2800" spc="-10" dirty="0">
                <a:latin typeface="Courier New"/>
                <a:cs typeface="Courier New"/>
              </a:rPr>
              <a:t>&lt;li&gt;</a:t>
            </a:r>
            <a:r>
              <a:rPr lang="de-DE" sz="2800" spc="-10" dirty="0">
                <a:cs typeface="Calibri"/>
              </a:rPr>
              <a:t>-Elemente</a:t>
            </a:r>
            <a:endParaRPr lang="de-DE" sz="2800" dirty="0">
              <a:cs typeface="Calibri"/>
            </a:endParaRPr>
          </a:p>
          <a:p>
            <a:r>
              <a:rPr lang="en-US" dirty="0"/>
              <a:t>The "compact" attribute is not supported in HTML5.</a:t>
            </a:r>
            <a:endParaRPr lang="de-DE" dirty="0"/>
          </a:p>
        </p:txBody>
      </p:sp>
      <p:sp>
        <p:nvSpPr>
          <p:cNvPr id="3" name="Fußzeilenplatzhalter 2">
            <a:extLst>
              <a:ext uri="{FF2B5EF4-FFF2-40B4-BE49-F238E27FC236}">
                <a16:creationId xmlns:a16="http://schemas.microsoft.com/office/drawing/2014/main" id="{9946DAE8-712E-4BCC-87CF-9674D677AAF8}"/>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1577888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211939-A8A7-4CC7-9F22-A149B5FA6E77}"/>
              </a:ext>
            </a:extLst>
          </p:cNvPr>
          <p:cNvSpPr>
            <a:spLocks noGrp="1"/>
          </p:cNvSpPr>
          <p:nvPr>
            <p:ph type="title"/>
          </p:nvPr>
        </p:nvSpPr>
        <p:spPr/>
        <p:txBody>
          <a:bodyPr/>
          <a:lstStyle/>
          <a:p>
            <a:r>
              <a:rPr lang="de-DE" dirty="0" err="1"/>
              <a:t>ol</a:t>
            </a:r>
            <a:r>
              <a:rPr lang="de-DE" dirty="0"/>
              <a:t> Praxis </a:t>
            </a:r>
          </a:p>
        </p:txBody>
      </p:sp>
      <p:sp>
        <p:nvSpPr>
          <p:cNvPr id="3" name="Inhaltsplatzhalter 2">
            <a:extLst>
              <a:ext uri="{FF2B5EF4-FFF2-40B4-BE49-F238E27FC236}">
                <a16:creationId xmlns:a16="http://schemas.microsoft.com/office/drawing/2014/main" id="{D4B51153-3D24-40B5-9629-EFE4904DD7F9}"/>
              </a:ext>
            </a:extLst>
          </p:cNvPr>
          <p:cNvSpPr>
            <a:spLocks noGrp="1"/>
          </p:cNvSpPr>
          <p:nvPr>
            <p:ph idx="1"/>
          </p:nvPr>
        </p:nvSpPr>
        <p:spPr/>
        <p:txBody>
          <a:bodyPr/>
          <a:lstStyle/>
          <a:p>
            <a:r>
              <a:rPr lang="it-IT" dirty="0" err="1"/>
              <a:t>Vorlage</a:t>
            </a:r>
            <a:r>
              <a:rPr lang="it-IT" dirty="0"/>
              <a:t> </a:t>
            </a:r>
            <a:r>
              <a:rPr lang="it-IT" dirty="0" err="1"/>
              <a:t>OrderedList</a:t>
            </a:r>
            <a:endParaRPr lang="it-IT" dirty="0"/>
          </a:p>
          <a:p>
            <a:endParaRPr lang="de-DE" dirty="0"/>
          </a:p>
        </p:txBody>
      </p:sp>
      <p:sp>
        <p:nvSpPr>
          <p:cNvPr id="4" name="Fußzeilenplatzhalter 3">
            <a:extLst>
              <a:ext uri="{FF2B5EF4-FFF2-40B4-BE49-F238E27FC236}">
                <a16:creationId xmlns:a16="http://schemas.microsoft.com/office/drawing/2014/main" id="{ED0E7122-58BA-43F0-989D-D3274253AF5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9707134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619BF7-464D-4A95-A3B7-84558715CDEB}"/>
              </a:ext>
            </a:extLst>
          </p:cNvPr>
          <p:cNvSpPr>
            <a:spLocks noGrp="1"/>
          </p:cNvSpPr>
          <p:nvPr>
            <p:ph type="title"/>
          </p:nvPr>
        </p:nvSpPr>
        <p:spPr/>
        <p:txBody>
          <a:bodyPr/>
          <a:lstStyle/>
          <a:p>
            <a:r>
              <a:rPr lang="de-DE" dirty="0"/>
              <a:t>&lt;TABLE&gt;</a:t>
            </a:r>
          </a:p>
        </p:txBody>
      </p:sp>
      <p:sp>
        <p:nvSpPr>
          <p:cNvPr id="3" name="Untertitel 2">
            <a:extLst>
              <a:ext uri="{FF2B5EF4-FFF2-40B4-BE49-F238E27FC236}">
                <a16:creationId xmlns:a16="http://schemas.microsoft.com/office/drawing/2014/main" id="{C555DF8A-864C-4D9A-850D-BA5F0CFB7243}"/>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99B40898-B0AE-4F8F-B037-6C329B2BE62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8958165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r>
              <a:rPr lang="de-DE" spc="-60" dirty="0"/>
              <a:t>:</a:t>
            </a:r>
            <a:r>
              <a:rPr spc="105" dirty="0"/>
              <a:t> </a:t>
            </a:r>
            <a:r>
              <a:rPr spc="-35" dirty="0"/>
              <a:t>Tabellen</a:t>
            </a:r>
          </a:p>
        </p:txBody>
      </p:sp>
      <p:graphicFrame>
        <p:nvGraphicFramePr>
          <p:cNvPr id="3" name="object 3"/>
          <p:cNvGraphicFramePr>
            <a:graphicFrameLocks noGrp="1"/>
          </p:cNvGraphicFramePr>
          <p:nvPr>
            <p:extLst/>
          </p:nvPr>
        </p:nvGraphicFramePr>
        <p:xfrm>
          <a:off x="988517" y="1703197"/>
          <a:ext cx="10302289" cy="4229770"/>
        </p:xfrm>
        <a:graphic>
          <a:graphicData uri="http://schemas.openxmlformats.org/drawingml/2006/table">
            <a:tbl>
              <a:tblPr firstRow="1" bandRow="1">
                <a:tableStyleId>{21E4AEA4-8DFA-4A89-87EB-49C32662AFE0}</a:tableStyleId>
              </a:tblPr>
              <a:tblGrid>
                <a:gridCol w="4145330">
                  <a:extLst>
                    <a:ext uri="{9D8B030D-6E8A-4147-A177-3AD203B41FA5}">
                      <a16:colId xmlns:a16="http://schemas.microsoft.com/office/drawing/2014/main" val="20000"/>
                    </a:ext>
                  </a:extLst>
                </a:gridCol>
                <a:gridCol w="6156959">
                  <a:extLst>
                    <a:ext uri="{9D8B030D-6E8A-4147-A177-3AD203B41FA5}">
                      <a16:colId xmlns:a16="http://schemas.microsoft.com/office/drawing/2014/main" val="20001"/>
                    </a:ext>
                  </a:extLst>
                </a:gridCol>
              </a:tblGrid>
              <a:tr h="528721">
                <a:tc>
                  <a:txBody>
                    <a:bodyPr/>
                    <a:lstStyle/>
                    <a:p>
                      <a:pPr marL="85090" algn="ctr">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28721">
                <a:tc>
                  <a:txBody>
                    <a:bodyPr/>
                    <a:lstStyle/>
                    <a:p>
                      <a:pPr marL="85090" algn="ctr">
                        <a:lnSpc>
                          <a:spcPct val="100000"/>
                        </a:lnSpc>
                        <a:spcBef>
                          <a:spcPts val="85"/>
                        </a:spcBef>
                      </a:pPr>
                      <a:r>
                        <a:rPr sz="2000" spc="-5" dirty="0"/>
                        <a:t>&lt;table&gt;</a:t>
                      </a:r>
                      <a:endParaRPr sz="2000" dirty="0">
                        <a:latin typeface="Calibri"/>
                        <a:cs typeface="Calibri"/>
                      </a:endParaRPr>
                    </a:p>
                  </a:txBody>
                  <a:tcPr marL="0" marR="0" marT="0" marB="0" anchor="ctr"/>
                </a:tc>
                <a:tc>
                  <a:txBody>
                    <a:bodyPr/>
                    <a:lstStyle/>
                    <a:p>
                      <a:pPr marL="85090" algn="ctr">
                        <a:lnSpc>
                          <a:spcPct val="100000"/>
                        </a:lnSpc>
                        <a:spcBef>
                          <a:spcPts val="85"/>
                        </a:spcBef>
                      </a:pPr>
                      <a:r>
                        <a:rPr sz="2000" spc="-25" dirty="0"/>
                        <a:t>Tabelle</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28721">
                <a:tc>
                  <a:txBody>
                    <a:bodyPr/>
                    <a:lstStyle/>
                    <a:p>
                      <a:pPr marL="85090" algn="ctr">
                        <a:lnSpc>
                          <a:spcPct val="100000"/>
                        </a:lnSpc>
                        <a:spcBef>
                          <a:spcPts val="185"/>
                        </a:spcBef>
                      </a:pPr>
                      <a:r>
                        <a:rPr sz="2000" spc="-5" dirty="0"/>
                        <a:t>&lt;tr&gt;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10" dirty="0"/>
                        <a:t>Zeile</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28722">
                <a:tc>
                  <a:txBody>
                    <a:bodyPr/>
                    <a:lstStyle/>
                    <a:p>
                      <a:pPr marL="85090" algn="ctr">
                        <a:lnSpc>
                          <a:spcPct val="100000"/>
                        </a:lnSpc>
                        <a:spcBef>
                          <a:spcPts val="185"/>
                        </a:spcBef>
                      </a:pPr>
                      <a:r>
                        <a:rPr sz="2000" spc="-5" dirty="0"/>
                        <a:t>&lt;td&gt;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10" dirty="0"/>
                        <a:t>Zelle</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528721">
                <a:tc>
                  <a:txBody>
                    <a:bodyPr/>
                    <a:lstStyle/>
                    <a:p>
                      <a:pPr marL="85090" algn="ctr">
                        <a:lnSpc>
                          <a:spcPct val="100000"/>
                        </a:lnSpc>
                        <a:spcBef>
                          <a:spcPts val="190"/>
                        </a:spcBef>
                      </a:pPr>
                      <a:r>
                        <a:rPr sz="2000" dirty="0"/>
                        <a:t>&lt;th&gt;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15" dirty="0"/>
                        <a:t>Kopfzelle</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528721">
                <a:tc>
                  <a:txBody>
                    <a:bodyPr/>
                    <a:lstStyle/>
                    <a:p>
                      <a:pPr marL="85090" algn="ctr">
                        <a:lnSpc>
                          <a:spcPct val="100000"/>
                        </a:lnSpc>
                        <a:spcBef>
                          <a:spcPts val="190"/>
                        </a:spcBef>
                      </a:pPr>
                      <a:r>
                        <a:rPr sz="2000" dirty="0"/>
                        <a:t>&lt;thead&gt;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5" dirty="0"/>
                        <a:t>Tabellenkopf</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528721">
                <a:tc>
                  <a:txBody>
                    <a:bodyPr/>
                    <a:lstStyle/>
                    <a:p>
                      <a:pPr marL="85090" algn="ctr">
                        <a:lnSpc>
                          <a:spcPct val="100000"/>
                        </a:lnSpc>
                        <a:spcBef>
                          <a:spcPts val="190"/>
                        </a:spcBef>
                      </a:pPr>
                      <a:r>
                        <a:rPr sz="2000" dirty="0"/>
                        <a:t>&lt;tbody&gt;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0" dirty="0"/>
                        <a:t>Tabellenkörper</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528722">
                <a:tc>
                  <a:txBody>
                    <a:bodyPr/>
                    <a:lstStyle/>
                    <a:p>
                      <a:pPr marL="85090" algn="ctr">
                        <a:lnSpc>
                          <a:spcPct val="100000"/>
                        </a:lnSpc>
                        <a:spcBef>
                          <a:spcPts val="190"/>
                        </a:spcBef>
                      </a:pPr>
                      <a:r>
                        <a:rPr sz="2000" spc="-10" dirty="0"/>
                        <a:t>&lt;tfoot&gt;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0" dirty="0"/>
                        <a:t>Tabellenfuß</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bl>
          </a:graphicData>
        </a:graphic>
      </p:graphicFrame>
      <p:sp>
        <p:nvSpPr>
          <p:cNvPr id="4" name="Fußzeilenplatzhalter 3">
            <a:extLst>
              <a:ext uri="{FF2B5EF4-FFF2-40B4-BE49-F238E27FC236}">
                <a16:creationId xmlns:a16="http://schemas.microsoft.com/office/drawing/2014/main" id="{3C5A3A76-40E0-4182-8236-62EE160C092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25041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B074AB-1819-48B1-B547-3551E9A581BE}"/>
              </a:ext>
            </a:extLst>
          </p:cNvPr>
          <p:cNvSpPr>
            <a:spLocks noGrp="1"/>
          </p:cNvSpPr>
          <p:nvPr>
            <p:ph type="title"/>
          </p:nvPr>
        </p:nvSpPr>
        <p:spPr/>
        <p:txBody>
          <a:bodyPr/>
          <a:lstStyle/>
          <a:p>
            <a:r>
              <a:rPr lang="de-DE" dirty="0"/>
              <a:t>Beispiele moderner HTML Tabellen</a:t>
            </a:r>
          </a:p>
        </p:txBody>
      </p:sp>
      <p:sp>
        <p:nvSpPr>
          <p:cNvPr id="3" name="Inhaltsplatzhalter 2">
            <a:extLst>
              <a:ext uri="{FF2B5EF4-FFF2-40B4-BE49-F238E27FC236}">
                <a16:creationId xmlns:a16="http://schemas.microsoft.com/office/drawing/2014/main" id="{7710D538-65F6-46A0-B557-7DA5CEAB3F4D}"/>
              </a:ext>
            </a:extLst>
          </p:cNvPr>
          <p:cNvSpPr>
            <a:spLocks noGrp="1"/>
          </p:cNvSpPr>
          <p:nvPr>
            <p:ph idx="1"/>
          </p:nvPr>
        </p:nvSpPr>
        <p:spPr/>
        <p:txBody>
          <a:bodyPr/>
          <a:lstStyle/>
          <a:p>
            <a:r>
              <a:rPr lang="de-DE" dirty="0">
                <a:hlinkClick r:id="rId3"/>
              </a:rPr>
              <a:t>https://codepen.io/heypablete/pen/qdIsm</a:t>
            </a:r>
            <a:endParaRPr lang="de-DE" dirty="0"/>
          </a:p>
          <a:p>
            <a:r>
              <a:rPr lang="de-DE" dirty="0"/>
              <a:t>Suche im Browser</a:t>
            </a:r>
          </a:p>
          <a:p>
            <a:endParaRPr lang="de-DE" dirty="0"/>
          </a:p>
        </p:txBody>
      </p:sp>
      <p:sp>
        <p:nvSpPr>
          <p:cNvPr id="4" name="Fußzeilenplatzhalter 3">
            <a:extLst>
              <a:ext uri="{FF2B5EF4-FFF2-40B4-BE49-F238E27FC236}">
                <a16:creationId xmlns:a16="http://schemas.microsoft.com/office/drawing/2014/main" id="{78AC4263-3F5E-40CA-B127-00FFF189D51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0651303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44D6D8-1D2F-47BB-AD13-BFD0862C3776}"/>
              </a:ext>
            </a:extLst>
          </p:cNvPr>
          <p:cNvSpPr>
            <a:spLocks noGrp="1"/>
          </p:cNvSpPr>
          <p:nvPr>
            <p:ph type="title"/>
          </p:nvPr>
        </p:nvSpPr>
        <p:spPr/>
        <p:txBody>
          <a:bodyPr/>
          <a:lstStyle/>
          <a:p>
            <a:r>
              <a:rPr lang="de-DE" dirty="0"/>
              <a:t>Verwendung</a:t>
            </a:r>
          </a:p>
        </p:txBody>
      </p:sp>
      <p:sp>
        <p:nvSpPr>
          <p:cNvPr id="3" name="Inhaltsplatzhalter 2">
            <a:extLst>
              <a:ext uri="{FF2B5EF4-FFF2-40B4-BE49-F238E27FC236}">
                <a16:creationId xmlns:a16="http://schemas.microsoft.com/office/drawing/2014/main" id="{57FE5BA3-54D8-4D9E-829F-1678D87213D8}"/>
              </a:ext>
            </a:extLst>
          </p:cNvPr>
          <p:cNvSpPr>
            <a:spLocks noGrp="1"/>
          </p:cNvSpPr>
          <p:nvPr>
            <p:ph idx="1"/>
          </p:nvPr>
        </p:nvSpPr>
        <p:spPr/>
        <p:txBody>
          <a:bodyPr/>
          <a:lstStyle/>
          <a:p>
            <a:r>
              <a:rPr lang="de-DE" dirty="0"/>
              <a:t>zur tabellarischen Darstellung der Daten</a:t>
            </a:r>
          </a:p>
          <a:p>
            <a:r>
              <a:rPr lang="de-DE" dirty="0"/>
              <a:t>früher zum Layouten der Website-Elemente</a:t>
            </a:r>
          </a:p>
          <a:p>
            <a:r>
              <a:rPr lang="de-DE" dirty="0"/>
              <a:t>heute zum Layouten von HTML Emails</a:t>
            </a:r>
          </a:p>
        </p:txBody>
      </p:sp>
      <p:sp>
        <p:nvSpPr>
          <p:cNvPr id="4" name="Fußzeilenplatzhalter 3">
            <a:extLst>
              <a:ext uri="{FF2B5EF4-FFF2-40B4-BE49-F238E27FC236}">
                <a16:creationId xmlns:a16="http://schemas.microsoft.com/office/drawing/2014/main" id="{52403E4C-ED33-4E2B-99FF-B24A398E8D44}"/>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7354792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5" dirty="0"/>
              <a:t>Auslassen </a:t>
            </a:r>
            <a:r>
              <a:rPr spc="-15" dirty="0"/>
              <a:t>von</a:t>
            </a:r>
            <a:r>
              <a:rPr spc="-5" dirty="0"/>
              <a:t> </a:t>
            </a:r>
            <a:r>
              <a:rPr spc="-60" dirty="0"/>
              <a:t>Tags</a:t>
            </a:r>
          </a:p>
        </p:txBody>
      </p:sp>
      <p:sp>
        <p:nvSpPr>
          <p:cNvPr id="7" name="Inhaltsplatzhalter 6"/>
          <p:cNvSpPr>
            <a:spLocks noGrp="1"/>
          </p:cNvSpPr>
          <p:nvPr>
            <p:ph idx="1"/>
          </p:nvPr>
        </p:nvSpPr>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2240121924"/>
              </p:ext>
            </p:extLst>
          </p:nvPr>
        </p:nvGraphicFramePr>
        <p:xfrm>
          <a:off x="838200" y="1836737"/>
          <a:ext cx="4318000" cy="2327627"/>
        </p:xfrm>
        <a:graphic>
          <a:graphicData uri="http://schemas.openxmlformats.org/drawingml/2006/table">
            <a:tbl>
              <a:tblPr firstRow="1" bandRow="1">
                <a:tableStyleId>{21E4AEA4-8DFA-4A89-87EB-49C32662AFE0}</a:tableStyleId>
              </a:tblPr>
              <a:tblGrid>
                <a:gridCol w="1555667">
                  <a:extLst>
                    <a:ext uri="{9D8B030D-6E8A-4147-A177-3AD203B41FA5}">
                      <a16:colId xmlns:a16="http://schemas.microsoft.com/office/drawing/2014/main" val="20000"/>
                    </a:ext>
                  </a:extLst>
                </a:gridCol>
                <a:gridCol w="1558718">
                  <a:extLst>
                    <a:ext uri="{9D8B030D-6E8A-4147-A177-3AD203B41FA5}">
                      <a16:colId xmlns:a16="http://schemas.microsoft.com/office/drawing/2014/main" val="20001"/>
                    </a:ext>
                  </a:extLst>
                </a:gridCol>
                <a:gridCol w="1203615">
                  <a:extLst>
                    <a:ext uri="{9D8B030D-6E8A-4147-A177-3AD203B41FA5}">
                      <a16:colId xmlns:a16="http://schemas.microsoft.com/office/drawing/2014/main" val="20002"/>
                    </a:ext>
                  </a:extLst>
                </a:gridCol>
              </a:tblGrid>
              <a:tr h="370840">
                <a:tc>
                  <a:txBody>
                    <a:bodyPr/>
                    <a:lstStyle/>
                    <a:p>
                      <a:pPr marL="85090">
                        <a:lnSpc>
                          <a:spcPct val="100000"/>
                        </a:lnSpc>
                        <a:spcBef>
                          <a:spcPts val="190"/>
                        </a:spcBef>
                      </a:pPr>
                      <a:r>
                        <a:rPr sz="1800" spc="-5" dirty="0"/>
                        <a:t>Element</a:t>
                      </a:r>
                      <a:endParaRPr sz="1800" dirty="0">
                        <a:latin typeface="Calibri"/>
                        <a:cs typeface="Calibri"/>
                      </a:endParaRPr>
                    </a:p>
                  </a:txBody>
                  <a:tcPr marL="0" marR="0" marT="0" marB="0"/>
                </a:tc>
                <a:tc>
                  <a:txBody>
                    <a:bodyPr/>
                    <a:lstStyle/>
                    <a:p>
                      <a:pPr marL="85090">
                        <a:lnSpc>
                          <a:spcPct val="100000"/>
                        </a:lnSpc>
                        <a:spcBef>
                          <a:spcPts val="190"/>
                        </a:spcBef>
                      </a:pPr>
                      <a:r>
                        <a:rPr sz="1800" spc="-20" dirty="0"/>
                        <a:t>Start-Tag</a:t>
                      </a:r>
                      <a:endParaRPr sz="1800" dirty="0">
                        <a:latin typeface="Calibri"/>
                        <a:cs typeface="Calibri"/>
                      </a:endParaRPr>
                    </a:p>
                  </a:txBody>
                  <a:tcPr marL="0" marR="0" marT="0" marB="0"/>
                </a:tc>
                <a:tc>
                  <a:txBody>
                    <a:bodyPr/>
                    <a:lstStyle/>
                    <a:p>
                      <a:pPr marL="85090">
                        <a:lnSpc>
                          <a:spcPct val="100000"/>
                        </a:lnSpc>
                        <a:spcBef>
                          <a:spcPts val="190"/>
                        </a:spcBef>
                      </a:pPr>
                      <a:r>
                        <a:rPr sz="1800" spc="-20" dirty="0"/>
                        <a:t>End-Tag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ts val="2160"/>
                        </a:lnSpc>
                      </a:pPr>
                      <a:r>
                        <a:rPr sz="1800" spc="-10" dirty="0"/>
                        <a:t>&lt;html&gt;</a:t>
                      </a:r>
                      <a:endParaRPr sz="1800" dirty="0">
                        <a:latin typeface="Courier New"/>
                        <a:cs typeface="Courier New"/>
                      </a:endParaRPr>
                    </a:p>
                  </a:txBody>
                  <a:tcPr marL="0" marR="0" marT="0" marB="0"/>
                </a:tc>
                <a:tc>
                  <a:txBody>
                    <a:bodyPr/>
                    <a:lstStyle/>
                    <a:p>
                      <a:pPr marL="85090">
                        <a:lnSpc>
                          <a:spcPct val="100000"/>
                        </a:lnSpc>
                        <a:spcBef>
                          <a:spcPts val="95"/>
                        </a:spcBef>
                      </a:pPr>
                      <a:r>
                        <a:rPr sz="1800" spc="-10" dirty="0"/>
                        <a:t>Optional</a:t>
                      </a:r>
                      <a:endParaRPr sz="1800" dirty="0">
                        <a:latin typeface="Calibri"/>
                        <a:cs typeface="Calibri"/>
                      </a:endParaRPr>
                    </a:p>
                  </a:txBody>
                  <a:tcPr marL="0" marR="0" marT="0" marB="0"/>
                </a:tc>
                <a:tc>
                  <a:txBody>
                    <a:bodyPr/>
                    <a:lstStyle/>
                    <a:p>
                      <a:pPr marL="85090">
                        <a:lnSpc>
                          <a:spcPct val="100000"/>
                        </a:lnSpc>
                        <a:spcBef>
                          <a:spcPts val="95"/>
                        </a:spcBef>
                      </a:pPr>
                      <a:r>
                        <a:rPr sz="1800" spc="-10" dirty="0"/>
                        <a:t>Optional</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00"/>
                        </a:spcBef>
                      </a:pPr>
                      <a:r>
                        <a:rPr sz="1800" spc="-10" dirty="0"/>
                        <a:t>&lt;head&gt;</a:t>
                      </a:r>
                      <a:endParaRPr sz="1800" dirty="0">
                        <a:latin typeface="Courier New"/>
                        <a:cs typeface="Courier New"/>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00"/>
                        </a:spcBef>
                      </a:pPr>
                      <a:r>
                        <a:rPr sz="1800" spc="-10" dirty="0"/>
                        <a:t>&lt;body&gt;</a:t>
                      </a:r>
                      <a:endParaRPr sz="1800" dirty="0">
                        <a:latin typeface="Courier New"/>
                        <a:cs typeface="Courier New"/>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extLst>
                  <a:ext uri="{0D108BD9-81ED-4DB2-BD59-A6C34878D82A}">
                    <a16:rowId xmlns:a16="http://schemas.microsoft.com/office/drawing/2014/main" val="10003"/>
                  </a:ext>
                </a:extLst>
              </a:tr>
              <a:tr h="473430">
                <a:tc>
                  <a:txBody>
                    <a:bodyPr/>
                    <a:lstStyle/>
                    <a:p>
                      <a:pPr marL="85090">
                        <a:lnSpc>
                          <a:spcPct val="100000"/>
                        </a:lnSpc>
                        <a:spcBef>
                          <a:spcPts val="100"/>
                        </a:spcBef>
                      </a:pPr>
                      <a:r>
                        <a:rPr sz="1800" spc="-10" dirty="0"/>
                        <a:t>&lt;colgroup&gt;</a:t>
                      </a:r>
                      <a:endParaRPr sz="1800" dirty="0">
                        <a:latin typeface="Courier New"/>
                        <a:cs typeface="Courier New"/>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extLst>
                  <a:ext uri="{0D108BD9-81ED-4DB2-BD59-A6C34878D82A}">
                    <a16:rowId xmlns:a16="http://schemas.microsoft.com/office/drawing/2014/main" val="10007"/>
                  </a:ext>
                </a:extLst>
              </a:tr>
              <a:tr h="370840">
                <a:tc>
                  <a:txBody>
                    <a:bodyPr/>
                    <a:lstStyle/>
                    <a:p>
                      <a:pPr marL="85090">
                        <a:lnSpc>
                          <a:spcPct val="100000"/>
                        </a:lnSpc>
                        <a:spcBef>
                          <a:spcPts val="100"/>
                        </a:spcBef>
                      </a:pPr>
                      <a:r>
                        <a:rPr sz="1800" spc="-10" dirty="0"/>
                        <a:t>&lt;tbody&gt;</a:t>
                      </a:r>
                      <a:endParaRPr sz="1800" dirty="0">
                        <a:latin typeface="Courier New"/>
                        <a:cs typeface="Courier New"/>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extLst/>
          </p:nvPr>
        </p:nvGraphicFramePr>
        <p:xfrm>
          <a:off x="7619670" y="1825625"/>
          <a:ext cx="3734130" cy="4218484"/>
        </p:xfrm>
        <a:graphic>
          <a:graphicData uri="http://schemas.openxmlformats.org/drawingml/2006/table">
            <a:tbl>
              <a:tblPr firstRow="1" bandRow="1">
                <a:tableStyleId>{21E4AEA4-8DFA-4A89-87EB-49C32662AFE0}</a:tableStyleId>
              </a:tblPr>
              <a:tblGrid>
                <a:gridCol w="1300226">
                  <a:extLst>
                    <a:ext uri="{9D8B030D-6E8A-4147-A177-3AD203B41FA5}">
                      <a16:colId xmlns:a16="http://schemas.microsoft.com/office/drawing/2014/main" val="20000"/>
                    </a:ext>
                  </a:extLst>
                </a:gridCol>
                <a:gridCol w="1256208">
                  <a:extLst>
                    <a:ext uri="{9D8B030D-6E8A-4147-A177-3AD203B41FA5}">
                      <a16:colId xmlns:a16="http://schemas.microsoft.com/office/drawing/2014/main" val="20001"/>
                    </a:ext>
                  </a:extLst>
                </a:gridCol>
                <a:gridCol w="1177696">
                  <a:extLst>
                    <a:ext uri="{9D8B030D-6E8A-4147-A177-3AD203B41FA5}">
                      <a16:colId xmlns:a16="http://schemas.microsoft.com/office/drawing/2014/main" val="20002"/>
                    </a:ext>
                  </a:extLst>
                </a:gridCol>
              </a:tblGrid>
              <a:tr h="421848">
                <a:tc>
                  <a:txBody>
                    <a:bodyPr/>
                    <a:lstStyle/>
                    <a:p>
                      <a:pPr marL="85725">
                        <a:lnSpc>
                          <a:spcPct val="100000"/>
                        </a:lnSpc>
                        <a:spcBef>
                          <a:spcPts val="190"/>
                        </a:spcBef>
                      </a:pPr>
                      <a:r>
                        <a:rPr sz="1800" spc="-5" dirty="0"/>
                        <a:t>Element</a:t>
                      </a:r>
                      <a:endParaRPr sz="1800" dirty="0">
                        <a:latin typeface="Calibri"/>
                        <a:cs typeface="Calibri"/>
                      </a:endParaRPr>
                    </a:p>
                  </a:txBody>
                  <a:tcPr marL="0" marR="0" marT="0" marB="0"/>
                </a:tc>
                <a:tc>
                  <a:txBody>
                    <a:bodyPr/>
                    <a:lstStyle/>
                    <a:p>
                      <a:pPr marL="85725">
                        <a:lnSpc>
                          <a:spcPct val="100000"/>
                        </a:lnSpc>
                        <a:spcBef>
                          <a:spcPts val="190"/>
                        </a:spcBef>
                      </a:pPr>
                      <a:r>
                        <a:rPr sz="1800" spc="-20" dirty="0"/>
                        <a:t>Start-Tag</a:t>
                      </a:r>
                      <a:endParaRPr sz="1800" dirty="0">
                        <a:latin typeface="Calibri"/>
                        <a:cs typeface="Calibri"/>
                      </a:endParaRPr>
                    </a:p>
                  </a:txBody>
                  <a:tcPr marL="0" marR="0" marT="0" marB="0"/>
                </a:tc>
                <a:tc>
                  <a:txBody>
                    <a:bodyPr/>
                    <a:lstStyle/>
                    <a:p>
                      <a:pPr marL="85725">
                        <a:lnSpc>
                          <a:spcPct val="100000"/>
                        </a:lnSpc>
                        <a:spcBef>
                          <a:spcPts val="190"/>
                        </a:spcBef>
                      </a:pPr>
                      <a:r>
                        <a:rPr sz="1800" spc="-20" dirty="0"/>
                        <a:t>End-Tag</a:t>
                      </a:r>
                      <a:endParaRPr sz="1800" dirty="0">
                        <a:latin typeface="Calibri"/>
                        <a:cs typeface="Calibri"/>
                      </a:endParaRPr>
                    </a:p>
                  </a:txBody>
                  <a:tcPr marL="0" marR="0" marT="0" marB="0"/>
                </a:tc>
                <a:extLst>
                  <a:ext uri="{0D108BD9-81ED-4DB2-BD59-A6C34878D82A}">
                    <a16:rowId xmlns:a16="http://schemas.microsoft.com/office/drawing/2014/main" val="10000"/>
                  </a:ext>
                </a:extLst>
              </a:tr>
              <a:tr h="421848">
                <a:tc>
                  <a:txBody>
                    <a:bodyPr/>
                    <a:lstStyle/>
                    <a:p>
                      <a:pPr marL="85090">
                        <a:lnSpc>
                          <a:spcPct val="100000"/>
                        </a:lnSpc>
                        <a:spcBef>
                          <a:spcPts val="100"/>
                        </a:spcBef>
                      </a:pPr>
                      <a:r>
                        <a:rPr sz="1800" spc="-10" dirty="0"/>
                        <a:t>&lt;thead&gt;</a:t>
                      </a:r>
                      <a:endParaRPr sz="1800" dirty="0">
                        <a:latin typeface="Courier New"/>
                        <a:cs typeface="Courier New"/>
                      </a:endParaRPr>
                    </a:p>
                  </a:txBody>
                  <a:tcPr marL="0" marR="0" marT="0" marB="0"/>
                </a:tc>
                <a:tc>
                  <a:txBody>
                    <a:bodyPr/>
                    <a:lstStyle/>
                    <a:p>
                      <a:pPr marL="85090">
                        <a:lnSpc>
                          <a:spcPct val="100000"/>
                        </a:lnSpc>
                        <a:spcBef>
                          <a:spcPts val="195"/>
                        </a:spcBef>
                      </a:pPr>
                      <a:r>
                        <a:rPr sz="1800" spc="-5" dirty="0"/>
                        <a:t>Pflicht</a:t>
                      </a:r>
                      <a:endParaRPr sz="1800" dirty="0">
                        <a:latin typeface="Calibri"/>
                        <a:cs typeface="Calibri"/>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extLst>
                  <a:ext uri="{0D108BD9-81ED-4DB2-BD59-A6C34878D82A}">
                    <a16:rowId xmlns:a16="http://schemas.microsoft.com/office/drawing/2014/main" val="3131891424"/>
                  </a:ext>
                </a:extLst>
              </a:tr>
              <a:tr h="421848">
                <a:tc>
                  <a:txBody>
                    <a:bodyPr/>
                    <a:lstStyle/>
                    <a:p>
                      <a:pPr marL="85725">
                        <a:lnSpc>
                          <a:spcPts val="2160"/>
                        </a:lnSpc>
                      </a:pPr>
                      <a:r>
                        <a:rPr sz="1800" spc="-10" dirty="0"/>
                        <a:t>&lt;tfoot&gt;</a:t>
                      </a:r>
                      <a:endParaRPr sz="1800" dirty="0">
                        <a:latin typeface="Courier New"/>
                        <a:cs typeface="Courier New"/>
                      </a:endParaRPr>
                    </a:p>
                  </a:txBody>
                  <a:tcPr marL="0" marR="0" marT="0" marB="0"/>
                </a:tc>
                <a:tc>
                  <a:txBody>
                    <a:bodyPr/>
                    <a:lstStyle/>
                    <a:p>
                      <a:pPr marL="85725">
                        <a:lnSpc>
                          <a:spcPct val="100000"/>
                        </a:lnSpc>
                        <a:spcBef>
                          <a:spcPts val="95"/>
                        </a:spcBef>
                      </a:pPr>
                      <a:r>
                        <a:rPr sz="1800" spc="-5" dirty="0"/>
                        <a:t>Pflicht</a:t>
                      </a:r>
                      <a:endParaRPr sz="1800" dirty="0">
                        <a:latin typeface="Calibri"/>
                        <a:cs typeface="Calibri"/>
                      </a:endParaRPr>
                    </a:p>
                  </a:txBody>
                  <a:tcPr marL="0" marR="0" marT="0" marB="0"/>
                </a:tc>
                <a:tc>
                  <a:txBody>
                    <a:bodyPr/>
                    <a:lstStyle/>
                    <a:p>
                      <a:pPr marL="85725">
                        <a:lnSpc>
                          <a:spcPct val="100000"/>
                        </a:lnSpc>
                        <a:spcBef>
                          <a:spcPts val="95"/>
                        </a:spcBef>
                      </a:pPr>
                      <a:r>
                        <a:rPr sz="1800" spc="-5" dirty="0"/>
                        <a:t>Optional</a:t>
                      </a:r>
                      <a:endParaRPr sz="1800" dirty="0">
                        <a:latin typeface="Calibri"/>
                        <a:cs typeface="Calibri"/>
                      </a:endParaRPr>
                    </a:p>
                  </a:txBody>
                  <a:tcPr marL="0" marR="0" marT="0" marB="0"/>
                </a:tc>
                <a:extLst>
                  <a:ext uri="{0D108BD9-81ED-4DB2-BD59-A6C34878D82A}">
                    <a16:rowId xmlns:a16="http://schemas.microsoft.com/office/drawing/2014/main" val="10001"/>
                  </a:ext>
                </a:extLst>
              </a:tr>
              <a:tr h="421848">
                <a:tc>
                  <a:txBody>
                    <a:bodyPr/>
                    <a:lstStyle/>
                    <a:p>
                      <a:pPr marL="85725">
                        <a:lnSpc>
                          <a:spcPct val="100000"/>
                        </a:lnSpc>
                        <a:spcBef>
                          <a:spcPts val="100"/>
                        </a:spcBef>
                      </a:pPr>
                      <a:r>
                        <a:rPr sz="1800" spc="-10" dirty="0"/>
                        <a:t>&lt;tr&gt;</a:t>
                      </a:r>
                      <a:endParaRPr sz="1800" dirty="0">
                        <a:latin typeface="Courier New"/>
                        <a:cs typeface="Courier New"/>
                      </a:endParaRPr>
                    </a:p>
                  </a:txBody>
                  <a:tcPr marL="0" marR="0" marT="0" marB="0"/>
                </a:tc>
                <a:tc>
                  <a:txBody>
                    <a:bodyPr/>
                    <a:lstStyle/>
                    <a:p>
                      <a:pPr marL="85725">
                        <a:lnSpc>
                          <a:spcPct val="100000"/>
                        </a:lnSpc>
                        <a:spcBef>
                          <a:spcPts val="195"/>
                        </a:spcBef>
                      </a:pPr>
                      <a:r>
                        <a:rPr sz="1800" spc="-5" dirty="0"/>
                        <a:t>Pflicht</a:t>
                      </a:r>
                      <a:endParaRPr sz="1800" dirty="0">
                        <a:latin typeface="Calibri"/>
                        <a:cs typeface="Calibri"/>
                      </a:endParaRPr>
                    </a:p>
                  </a:txBody>
                  <a:tcPr marL="0" marR="0" marT="0" marB="0"/>
                </a:tc>
                <a:tc>
                  <a:txBody>
                    <a:bodyPr/>
                    <a:lstStyle/>
                    <a:p>
                      <a:pPr marL="85725">
                        <a:lnSpc>
                          <a:spcPct val="100000"/>
                        </a:lnSpc>
                        <a:spcBef>
                          <a:spcPts val="195"/>
                        </a:spcBef>
                      </a:pPr>
                      <a:r>
                        <a:rPr sz="1800" spc="-5" dirty="0"/>
                        <a:t>Optional</a:t>
                      </a:r>
                      <a:endParaRPr sz="1800" dirty="0">
                        <a:latin typeface="Calibri"/>
                        <a:cs typeface="Calibri"/>
                      </a:endParaRPr>
                    </a:p>
                  </a:txBody>
                  <a:tcPr marL="0" marR="0" marT="0" marB="0"/>
                </a:tc>
                <a:extLst>
                  <a:ext uri="{0D108BD9-81ED-4DB2-BD59-A6C34878D82A}">
                    <a16:rowId xmlns:a16="http://schemas.microsoft.com/office/drawing/2014/main" val="10002"/>
                  </a:ext>
                </a:extLst>
              </a:tr>
              <a:tr h="421849">
                <a:tc>
                  <a:txBody>
                    <a:bodyPr/>
                    <a:lstStyle/>
                    <a:p>
                      <a:pPr marL="85725">
                        <a:lnSpc>
                          <a:spcPct val="100000"/>
                        </a:lnSpc>
                        <a:spcBef>
                          <a:spcPts val="95"/>
                        </a:spcBef>
                      </a:pPr>
                      <a:r>
                        <a:rPr sz="1800" spc="-10" dirty="0"/>
                        <a:t>&lt;th&gt;</a:t>
                      </a:r>
                      <a:endParaRPr sz="1800" dirty="0">
                        <a:latin typeface="Courier New"/>
                        <a:cs typeface="Courier New"/>
                      </a:endParaRPr>
                    </a:p>
                  </a:txBody>
                  <a:tcPr marL="0" marR="0" marT="0" marB="0"/>
                </a:tc>
                <a:tc>
                  <a:txBody>
                    <a:bodyPr/>
                    <a:lstStyle/>
                    <a:p>
                      <a:pPr marL="85725">
                        <a:lnSpc>
                          <a:spcPct val="100000"/>
                        </a:lnSpc>
                        <a:spcBef>
                          <a:spcPts val="195"/>
                        </a:spcBef>
                      </a:pPr>
                      <a:r>
                        <a:rPr sz="1800" spc="-5" dirty="0"/>
                        <a:t>Pflicht</a:t>
                      </a:r>
                      <a:endParaRPr sz="1800" dirty="0">
                        <a:latin typeface="Calibri"/>
                        <a:cs typeface="Calibri"/>
                      </a:endParaRPr>
                    </a:p>
                  </a:txBody>
                  <a:tcPr marL="0" marR="0" marT="0" marB="0"/>
                </a:tc>
                <a:tc>
                  <a:txBody>
                    <a:bodyPr/>
                    <a:lstStyle/>
                    <a:p>
                      <a:pPr marL="85725">
                        <a:lnSpc>
                          <a:spcPct val="100000"/>
                        </a:lnSpc>
                        <a:spcBef>
                          <a:spcPts val="195"/>
                        </a:spcBef>
                      </a:pPr>
                      <a:r>
                        <a:rPr sz="1800" spc="-5" dirty="0"/>
                        <a:t>Optional</a:t>
                      </a:r>
                      <a:endParaRPr sz="1800" dirty="0">
                        <a:latin typeface="Calibri"/>
                        <a:cs typeface="Calibri"/>
                      </a:endParaRPr>
                    </a:p>
                  </a:txBody>
                  <a:tcPr marL="0" marR="0" marT="0" marB="0"/>
                </a:tc>
                <a:extLst>
                  <a:ext uri="{0D108BD9-81ED-4DB2-BD59-A6C34878D82A}">
                    <a16:rowId xmlns:a16="http://schemas.microsoft.com/office/drawing/2014/main" val="10003"/>
                  </a:ext>
                </a:extLst>
              </a:tr>
              <a:tr h="421848">
                <a:tc>
                  <a:txBody>
                    <a:bodyPr/>
                    <a:lstStyle/>
                    <a:p>
                      <a:pPr marL="85725">
                        <a:lnSpc>
                          <a:spcPct val="100000"/>
                        </a:lnSpc>
                        <a:spcBef>
                          <a:spcPts val="100"/>
                        </a:spcBef>
                      </a:pPr>
                      <a:r>
                        <a:rPr sz="1800" spc="-10" dirty="0"/>
                        <a:t>&lt;td&gt;</a:t>
                      </a:r>
                      <a:endParaRPr sz="1800" dirty="0">
                        <a:latin typeface="Courier New"/>
                        <a:cs typeface="Courier New"/>
                      </a:endParaRPr>
                    </a:p>
                  </a:txBody>
                  <a:tcPr marL="0" marR="0" marT="0" marB="0"/>
                </a:tc>
                <a:tc>
                  <a:txBody>
                    <a:bodyPr/>
                    <a:lstStyle/>
                    <a:p>
                      <a:pPr marL="85725">
                        <a:lnSpc>
                          <a:spcPct val="100000"/>
                        </a:lnSpc>
                        <a:spcBef>
                          <a:spcPts val="195"/>
                        </a:spcBef>
                      </a:pPr>
                      <a:r>
                        <a:rPr sz="1800" spc="-5" dirty="0"/>
                        <a:t>Pflicht</a:t>
                      </a:r>
                      <a:endParaRPr sz="1800" dirty="0">
                        <a:latin typeface="Calibri"/>
                        <a:cs typeface="Calibri"/>
                      </a:endParaRPr>
                    </a:p>
                  </a:txBody>
                  <a:tcPr marL="0" marR="0" marT="0" marB="0"/>
                </a:tc>
                <a:tc>
                  <a:txBody>
                    <a:bodyPr/>
                    <a:lstStyle/>
                    <a:p>
                      <a:pPr marL="85725">
                        <a:lnSpc>
                          <a:spcPct val="100000"/>
                        </a:lnSpc>
                        <a:spcBef>
                          <a:spcPts val="195"/>
                        </a:spcBef>
                      </a:pPr>
                      <a:r>
                        <a:rPr sz="1800" spc="-5" dirty="0"/>
                        <a:t>Optional</a:t>
                      </a:r>
                      <a:endParaRPr sz="1800" dirty="0">
                        <a:latin typeface="Calibri"/>
                        <a:cs typeface="Calibri"/>
                      </a:endParaRPr>
                    </a:p>
                  </a:txBody>
                  <a:tcPr marL="0" marR="0" marT="0" marB="0"/>
                </a:tc>
                <a:extLst>
                  <a:ext uri="{0D108BD9-81ED-4DB2-BD59-A6C34878D82A}">
                    <a16:rowId xmlns:a16="http://schemas.microsoft.com/office/drawing/2014/main" val="10004"/>
                  </a:ext>
                </a:extLst>
              </a:tr>
              <a:tr h="421848">
                <a:tc>
                  <a:txBody>
                    <a:bodyPr/>
                    <a:lstStyle/>
                    <a:p>
                      <a:pPr marL="85725">
                        <a:lnSpc>
                          <a:spcPct val="100000"/>
                        </a:lnSpc>
                        <a:spcBef>
                          <a:spcPts val="100"/>
                        </a:spcBef>
                      </a:pPr>
                      <a:r>
                        <a:rPr sz="1800" spc="-10" dirty="0"/>
                        <a:t>&lt;option&gt;</a:t>
                      </a:r>
                      <a:endParaRPr sz="1800" dirty="0">
                        <a:latin typeface="Courier New"/>
                        <a:cs typeface="Courier New"/>
                      </a:endParaRPr>
                    </a:p>
                  </a:txBody>
                  <a:tcPr marL="0" marR="0" marT="0" marB="0"/>
                </a:tc>
                <a:tc>
                  <a:txBody>
                    <a:bodyPr/>
                    <a:lstStyle/>
                    <a:p>
                      <a:pPr marL="85725">
                        <a:lnSpc>
                          <a:spcPct val="100000"/>
                        </a:lnSpc>
                        <a:spcBef>
                          <a:spcPts val="195"/>
                        </a:spcBef>
                      </a:pPr>
                      <a:r>
                        <a:rPr sz="1800" spc="-5" dirty="0"/>
                        <a:t>Pflicht</a:t>
                      </a:r>
                      <a:endParaRPr sz="1800" dirty="0">
                        <a:latin typeface="Calibri"/>
                        <a:cs typeface="Calibri"/>
                      </a:endParaRPr>
                    </a:p>
                  </a:txBody>
                  <a:tcPr marL="0" marR="0" marT="0" marB="0"/>
                </a:tc>
                <a:tc>
                  <a:txBody>
                    <a:bodyPr/>
                    <a:lstStyle/>
                    <a:p>
                      <a:pPr marL="85725">
                        <a:lnSpc>
                          <a:spcPct val="100000"/>
                        </a:lnSpc>
                        <a:spcBef>
                          <a:spcPts val="195"/>
                        </a:spcBef>
                      </a:pPr>
                      <a:r>
                        <a:rPr sz="1800" spc="-5" dirty="0"/>
                        <a:t>Optional</a:t>
                      </a:r>
                      <a:endParaRPr sz="1800" dirty="0">
                        <a:latin typeface="Calibri"/>
                        <a:cs typeface="Calibri"/>
                      </a:endParaRPr>
                    </a:p>
                  </a:txBody>
                  <a:tcPr marL="0" marR="0" marT="0" marB="0"/>
                </a:tc>
                <a:extLst>
                  <a:ext uri="{0D108BD9-81ED-4DB2-BD59-A6C34878D82A}">
                    <a16:rowId xmlns:a16="http://schemas.microsoft.com/office/drawing/2014/main" val="10005"/>
                  </a:ext>
                </a:extLst>
              </a:tr>
              <a:tr h="421849">
                <a:tc>
                  <a:txBody>
                    <a:bodyPr/>
                    <a:lstStyle/>
                    <a:p>
                      <a:pPr marL="85725">
                        <a:lnSpc>
                          <a:spcPct val="100000"/>
                        </a:lnSpc>
                        <a:spcBef>
                          <a:spcPts val="100"/>
                        </a:spcBef>
                      </a:pPr>
                      <a:r>
                        <a:rPr sz="1800" spc="-10" dirty="0"/>
                        <a:t>&lt;optgroup&gt;</a:t>
                      </a:r>
                      <a:endParaRPr sz="1800" dirty="0">
                        <a:latin typeface="Courier New"/>
                        <a:cs typeface="Courier New"/>
                      </a:endParaRPr>
                    </a:p>
                  </a:txBody>
                  <a:tcPr marL="0" marR="0" marT="0" marB="0"/>
                </a:tc>
                <a:tc>
                  <a:txBody>
                    <a:bodyPr/>
                    <a:lstStyle/>
                    <a:p>
                      <a:pPr marL="85725">
                        <a:lnSpc>
                          <a:spcPct val="100000"/>
                        </a:lnSpc>
                        <a:spcBef>
                          <a:spcPts val="195"/>
                        </a:spcBef>
                      </a:pPr>
                      <a:r>
                        <a:rPr sz="1800" spc="-5" dirty="0"/>
                        <a:t>Pflicht</a:t>
                      </a:r>
                      <a:endParaRPr sz="1800" dirty="0">
                        <a:latin typeface="Calibri"/>
                        <a:cs typeface="Calibri"/>
                      </a:endParaRPr>
                    </a:p>
                  </a:txBody>
                  <a:tcPr marL="0" marR="0" marT="0" marB="0"/>
                </a:tc>
                <a:tc>
                  <a:txBody>
                    <a:bodyPr/>
                    <a:lstStyle/>
                    <a:p>
                      <a:pPr marL="85725">
                        <a:lnSpc>
                          <a:spcPct val="100000"/>
                        </a:lnSpc>
                        <a:spcBef>
                          <a:spcPts val="195"/>
                        </a:spcBef>
                      </a:pPr>
                      <a:r>
                        <a:rPr sz="1800" spc="-5" dirty="0"/>
                        <a:t>Optional</a:t>
                      </a:r>
                      <a:endParaRPr sz="1800" dirty="0">
                        <a:latin typeface="Calibri"/>
                        <a:cs typeface="Calibri"/>
                      </a:endParaRPr>
                    </a:p>
                  </a:txBody>
                  <a:tcPr marL="0" marR="0" marT="0" marB="0"/>
                </a:tc>
                <a:extLst>
                  <a:ext uri="{0D108BD9-81ED-4DB2-BD59-A6C34878D82A}">
                    <a16:rowId xmlns:a16="http://schemas.microsoft.com/office/drawing/2014/main" val="10006"/>
                  </a:ext>
                </a:extLst>
              </a:tr>
              <a:tr h="421849">
                <a:tc>
                  <a:txBody>
                    <a:bodyPr/>
                    <a:lstStyle/>
                    <a:p>
                      <a:pPr marL="85090">
                        <a:lnSpc>
                          <a:spcPct val="100000"/>
                        </a:lnSpc>
                        <a:spcBef>
                          <a:spcPts val="100"/>
                        </a:spcBef>
                      </a:pPr>
                      <a:r>
                        <a:rPr sz="1800" spc="-5" dirty="0"/>
                        <a:t>&lt;dt&gt;</a:t>
                      </a:r>
                      <a:endParaRPr sz="1800" dirty="0">
                        <a:latin typeface="Courier New"/>
                        <a:cs typeface="Courier New"/>
                      </a:endParaRPr>
                    </a:p>
                  </a:txBody>
                  <a:tcPr marL="0" marR="0" marT="0" marB="0"/>
                </a:tc>
                <a:tc>
                  <a:txBody>
                    <a:bodyPr/>
                    <a:lstStyle/>
                    <a:p>
                      <a:pPr marL="85090">
                        <a:lnSpc>
                          <a:spcPct val="100000"/>
                        </a:lnSpc>
                        <a:spcBef>
                          <a:spcPts val="195"/>
                        </a:spcBef>
                      </a:pPr>
                      <a:r>
                        <a:rPr sz="1800" spc="-5" dirty="0"/>
                        <a:t>Pflicht</a:t>
                      </a:r>
                      <a:endParaRPr sz="1800" dirty="0">
                        <a:latin typeface="Calibri"/>
                        <a:cs typeface="Calibri"/>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extLst>
                  <a:ext uri="{0D108BD9-81ED-4DB2-BD59-A6C34878D82A}">
                    <a16:rowId xmlns:a16="http://schemas.microsoft.com/office/drawing/2014/main" val="345011331"/>
                  </a:ext>
                </a:extLst>
              </a:tr>
              <a:tr h="421849">
                <a:tc>
                  <a:txBody>
                    <a:bodyPr/>
                    <a:lstStyle/>
                    <a:p>
                      <a:pPr marL="85090">
                        <a:lnSpc>
                          <a:spcPct val="100000"/>
                        </a:lnSpc>
                        <a:spcBef>
                          <a:spcPts val="100"/>
                        </a:spcBef>
                      </a:pPr>
                      <a:r>
                        <a:rPr sz="1800" spc="-5" dirty="0"/>
                        <a:t>&lt;p&gt;</a:t>
                      </a:r>
                      <a:endParaRPr sz="1800" dirty="0">
                        <a:latin typeface="Courier New"/>
                        <a:cs typeface="Courier New"/>
                      </a:endParaRPr>
                    </a:p>
                  </a:txBody>
                  <a:tcPr marL="0" marR="0" marT="0" marB="0"/>
                </a:tc>
                <a:tc>
                  <a:txBody>
                    <a:bodyPr/>
                    <a:lstStyle/>
                    <a:p>
                      <a:pPr marL="85090">
                        <a:lnSpc>
                          <a:spcPct val="100000"/>
                        </a:lnSpc>
                        <a:spcBef>
                          <a:spcPts val="195"/>
                        </a:spcBef>
                      </a:pPr>
                      <a:r>
                        <a:rPr sz="1800" spc="-5" dirty="0"/>
                        <a:t>Pflicht</a:t>
                      </a:r>
                      <a:endParaRPr sz="1800" dirty="0">
                        <a:latin typeface="Calibri"/>
                        <a:cs typeface="Calibri"/>
                      </a:endParaRPr>
                    </a:p>
                  </a:txBody>
                  <a:tcPr marL="0" marR="0" marT="0" marB="0"/>
                </a:tc>
                <a:tc>
                  <a:txBody>
                    <a:bodyPr/>
                    <a:lstStyle/>
                    <a:p>
                      <a:pPr marL="85090">
                        <a:lnSpc>
                          <a:spcPct val="100000"/>
                        </a:lnSpc>
                        <a:spcBef>
                          <a:spcPts val="195"/>
                        </a:spcBef>
                      </a:pPr>
                      <a:r>
                        <a:rPr sz="1800" spc="-10" dirty="0"/>
                        <a:t>Optional</a:t>
                      </a:r>
                      <a:endParaRPr sz="1800" dirty="0">
                        <a:latin typeface="Calibri"/>
                        <a:cs typeface="Calibri"/>
                      </a:endParaRPr>
                    </a:p>
                  </a:txBody>
                  <a:tcPr marL="0" marR="0" marT="0" marB="0"/>
                </a:tc>
                <a:extLst>
                  <a:ext uri="{0D108BD9-81ED-4DB2-BD59-A6C34878D82A}">
                    <a16:rowId xmlns:a16="http://schemas.microsoft.com/office/drawing/2014/main" val="655301456"/>
                  </a:ext>
                </a:extLst>
              </a:tr>
            </a:tbl>
          </a:graphicData>
        </a:graphic>
      </p:graphicFrame>
      <p:sp>
        <p:nvSpPr>
          <p:cNvPr id="5" name="object 5"/>
          <p:cNvSpPr txBox="1"/>
          <p:nvPr/>
        </p:nvSpPr>
        <p:spPr>
          <a:xfrm>
            <a:off x="838200" y="4558715"/>
            <a:ext cx="4779563" cy="1107996"/>
          </a:xfrm>
          <a:prstGeom prst="rect">
            <a:avLst/>
          </a:prstGeom>
        </p:spPr>
        <p:txBody>
          <a:bodyPr vert="horz" wrap="square" lIns="0" tIns="0" rIns="0" bIns="0" rtlCol="0">
            <a:spAutoFit/>
          </a:bodyPr>
          <a:lstStyle/>
          <a:p>
            <a:pPr marL="355600" indent="-342900">
              <a:buFont typeface="Wingdings"/>
              <a:buChar char=""/>
              <a:tabLst>
                <a:tab pos="355600" algn="l"/>
                <a:tab pos="356235" algn="l"/>
              </a:tabLst>
            </a:pPr>
            <a:r>
              <a:rPr sz="2400" spc="-5" dirty="0">
                <a:latin typeface="Calibri"/>
                <a:cs typeface="Calibri"/>
              </a:rPr>
              <a:t>Fehlende </a:t>
            </a:r>
            <a:r>
              <a:rPr sz="2400" spc="-40" dirty="0">
                <a:latin typeface="Calibri"/>
                <a:cs typeface="Calibri"/>
              </a:rPr>
              <a:t>Tags </a:t>
            </a:r>
            <a:r>
              <a:rPr sz="2400" spc="-10" dirty="0">
                <a:latin typeface="Calibri"/>
                <a:cs typeface="Calibri"/>
              </a:rPr>
              <a:t>werden </a:t>
            </a:r>
            <a:r>
              <a:rPr sz="2400" spc="-5" dirty="0">
                <a:latin typeface="Calibri"/>
                <a:cs typeface="Calibri"/>
              </a:rPr>
              <a:t>vom </a:t>
            </a:r>
            <a:r>
              <a:rPr sz="2400" spc="-15" dirty="0">
                <a:latin typeface="Calibri"/>
                <a:cs typeface="Calibri"/>
              </a:rPr>
              <a:t>Parser </a:t>
            </a:r>
            <a:r>
              <a:rPr sz="2400" spc="-5" dirty="0">
                <a:latin typeface="Calibri"/>
                <a:cs typeface="Calibri"/>
              </a:rPr>
              <a:t>automatisch</a:t>
            </a:r>
            <a:r>
              <a:rPr sz="2400" spc="80" dirty="0">
                <a:latin typeface="Calibri"/>
                <a:cs typeface="Calibri"/>
              </a:rPr>
              <a:t> </a:t>
            </a:r>
            <a:r>
              <a:rPr sz="2400" spc="-10" dirty="0">
                <a:latin typeface="Calibri"/>
                <a:cs typeface="Calibri"/>
              </a:rPr>
              <a:t>eingefügt</a:t>
            </a:r>
            <a:r>
              <a:rPr lang="de-DE" sz="2400" dirty="0">
                <a:latin typeface="Calibri"/>
                <a:cs typeface="Calibri"/>
              </a:rPr>
              <a:t> </a:t>
            </a:r>
            <a:r>
              <a:rPr sz="2400" spc="-5" dirty="0">
                <a:latin typeface="Calibri"/>
                <a:cs typeface="Calibri"/>
              </a:rPr>
              <a:t>und </a:t>
            </a:r>
            <a:r>
              <a:rPr sz="2400" spc="-10" dirty="0">
                <a:latin typeface="Calibri"/>
                <a:cs typeface="Calibri"/>
              </a:rPr>
              <a:t>stehen </a:t>
            </a:r>
            <a:r>
              <a:rPr sz="2400" spc="-5" dirty="0">
                <a:latin typeface="Calibri"/>
                <a:cs typeface="Calibri"/>
              </a:rPr>
              <a:t>somit im DOM </a:t>
            </a:r>
            <a:r>
              <a:rPr sz="2400" spc="-10" dirty="0">
                <a:latin typeface="Calibri"/>
                <a:cs typeface="Calibri"/>
              </a:rPr>
              <a:t>zur</a:t>
            </a:r>
            <a:r>
              <a:rPr sz="2400" spc="20" dirty="0">
                <a:latin typeface="Calibri"/>
                <a:cs typeface="Calibri"/>
              </a:rPr>
              <a:t> </a:t>
            </a:r>
            <a:r>
              <a:rPr sz="2400" spc="-10" dirty="0">
                <a:latin typeface="Calibri"/>
                <a:cs typeface="Calibri"/>
              </a:rPr>
              <a:t>Verfügung!</a:t>
            </a:r>
            <a:endParaRPr sz="2400" dirty="0">
              <a:latin typeface="Calibri"/>
              <a:cs typeface="Calibri"/>
            </a:endParaRPr>
          </a:p>
        </p:txBody>
      </p:sp>
      <p:sp>
        <p:nvSpPr>
          <p:cNvPr id="8" name="Fußzeilenplatzhalter 7">
            <a:extLst>
              <a:ext uri="{FF2B5EF4-FFF2-40B4-BE49-F238E27FC236}">
                <a16:creationId xmlns:a16="http://schemas.microsoft.com/office/drawing/2014/main" id="{63F21B15-8779-47CC-A7E3-673EA4D6EC22}"/>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402946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417F-B773-4A27-B668-1743E635A10C}"/>
              </a:ext>
            </a:extLst>
          </p:cNvPr>
          <p:cNvSpPr>
            <a:spLocks noGrp="1"/>
          </p:cNvSpPr>
          <p:nvPr>
            <p:ph type="title"/>
          </p:nvPr>
        </p:nvSpPr>
        <p:spPr/>
        <p:txBody>
          <a:bodyPr/>
          <a:lstStyle/>
          <a:p>
            <a:r>
              <a:rPr lang="de-DE" dirty="0"/>
              <a:t>&lt;</a:t>
            </a:r>
            <a:r>
              <a:rPr lang="de-DE" dirty="0" err="1"/>
              <a:t>colgroup</a:t>
            </a:r>
            <a:r>
              <a:rPr lang="de-DE" dirty="0"/>
              <a:t>&gt; Attributen</a:t>
            </a:r>
          </a:p>
        </p:txBody>
      </p:sp>
      <p:sp>
        <p:nvSpPr>
          <p:cNvPr id="3" name="Inhaltsplatzhalter 2">
            <a:extLst>
              <a:ext uri="{FF2B5EF4-FFF2-40B4-BE49-F238E27FC236}">
                <a16:creationId xmlns:a16="http://schemas.microsoft.com/office/drawing/2014/main" id="{1E867240-14E1-4458-A61C-0F5C3D706042}"/>
              </a:ext>
            </a:extLst>
          </p:cNvPr>
          <p:cNvSpPr>
            <a:spLocks noGrp="1"/>
          </p:cNvSpPr>
          <p:nvPr>
            <p:ph idx="1"/>
          </p:nvPr>
        </p:nvSpPr>
        <p:spPr/>
        <p:txBody>
          <a:bodyPr/>
          <a:lstStyle/>
          <a:p>
            <a:r>
              <a:rPr lang="de-DE" dirty="0"/>
              <a:t>Die meisten werden in HTML5 nicht unterstützt</a:t>
            </a:r>
          </a:p>
          <a:p>
            <a:pPr marL="0" indent="0">
              <a:buNone/>
            </a:pPr>
            <a:endParaRPr lang="de-DE" dirty="0"/>
          </a:p>
        </p:txBody>
      </p:sp>
      <p:graphicFrame>
        <p:nvGraphicFramePr>
          <p:cNvPr id="5" name="Tabelle 4">
            <a:extLst>
              <a:ext uri="{FF2B5EF4-FFF2-40B4-BE49-F238E27FC236}">
                <a16:creationId xmlns:a16="http://schemas.microsoft.com/office/drawing/2014/main" id="{B25A5558-2763-43F5-8B27-F639E76DA0CA}"/>
              </a:ext>
            </a:extLst>
          </p:cNvPr>
          <p:cNvGraphicFramePr>
            <a:graphicFrameLocks noGrp="1"/>
          </p:cNvGraphicFramePr>
          <p:nvPr>
            <p:extLst>
              <p:ext uri="{D42A27DB-BD31-4B8C-83A1-F6EECF244321}">
                <p14:modId xmlns:p14="http://schemas.microsoft.com/office/powerpoint/2010/main" val="704126802"/>
              </p:ext>
            </p:extLst>
          </p:nvPr>
        </p:nvGraphicFramePr>
        <p:xfrm>
          <a:off x="1435100" y="2665254"/>
          <a:ext cx="9321800" cy="3952240"/>
        </p:xfrm>
        <a:graphic>
          <a:graphicData uri="http://schemas.openxmlformats.org/drawingml/2006/table">
            <a:tbl>
              <a:tblPr firstRow="1" bandRow="1">
                <a:tableStyleId>{21E4AEA4-8DFA-4A89-87EB-49C32662AFE0}</a:tableStyleId>
              </a:tblPr>
              <a:tblGrid>
                <a:gridCol w="2330450">
                  <a:extLst>
                    <a:ext uri="{9D8B030D-6E8A-4147-A177-3AD203B41FA5}">
                      <a16:colId xmlns:a16="http://schemas.microsoft.com/office/drawing/2014/main" val="4008733946"/>
                    </a:ext>
                  </a:extLst>
                </a:gridCol>
                <a:gridCol w="2330450">
                  <a:extLst>
                    <a:ext uri="{9D8B030D-6E8A-4147-A177-3AD203B41FA5}">
                      <a16:colId xmlns:a16="http://schemas.microsoft.com/office/drawing/2014/main" val="1365291660"/>
                    </a:ext>
                  </a:extLst>
                </a:gridCol>
                <a:gridCol w="2330450">
                  <a:extLst>
                    <a:ext uri="{9D8B030D-6E8A-4147-A177-3AD203B41FA5}">
                      <a16:colId xmlns:a16="http://schemas.microsoft.com/office/drawing/2014/main" val="1882805916"/>
                    </a:ext>
                  </a:extLst>
                </a:gridCol>
                <a:gridCol w="2330450">
                  <a:extLst>
                    <a:ext uri="{9D8B030D-6E8A-4147-A177-3AD203B41FA5}">
                      <a16:colId xmlns:a16="http://schemas.microsoft.com/office/drawing/2014/main" val="3912353540"/>
                    </a:ext>
                  </a:extLst>
                </a:gridCol>
              </a:tblGrid>
              <a:tr h="370840">
                <a:tc>
                  <a:txBody>
                    <a:bodyPr/>
                    <a:lstStyle/>
                    <a:p>
                      <a:r>
                        <a:rPr lang="de-DE" dirty="0"/>
                        <a:t>HTML5</a:t>
                      </a:r>
                    </a:p>
                  </a:txBody>
                  <a:tcPr/>
                </a:tc>
                <a:tc>
                  <a:txBody>
                    <a:bodyPr/>
                    <a:lstStyle/>
                    <a:p>
                      <a:r>
                        <a:rPr lang="de-DE" dirty="0"/>
                        <a:t>Attribut</a:t>
                      </a:r>
                    </a:p>
                  </a:txBody>
                  <a:tcPr/>
                </a:tc>
                <a:tc>
                  <a:txBody>
                    <a:bodyPr/>
                    <a:lstStyle/>
                    <a:p>
                      <a:r>
                        <a:rPr lang="de-DE" dirty="0"/>
                        <a:t>Wert</a:t>
                      </a:r>
                    </a:p>
                  </a:txBody>
                  <a:tcPr/>
                </a:tc>
                <a:tc>
                  <a:txBody>
                    <a:bodyPr/>
                    <a:lstStyle/>
                    <a:p>
                      <a:r>
                        <a:rPr lang="de-DE" dirty="0"/>
                        <a:t>Beschreibung</a:t>
                      </a:r>
                    </a:p>
                  </a:txBody>
                  <a:tcPr/>
                </a:tc>
                <a:extLst>
                  <a:ext uri="{0D108BD9-81ED-4DB2-BD59-A6C34878D82A}">
                    <a16:rowId xmlns:a16="http://schemas.microsoft.com/office/drawing/2014/main" val="1126812641"/>
                  </a:ext>
                </a:extLst>
              </a:tr>
              <a:tr h="370840">
                <a:tc>
                  <a:txBody>
                    <a:bodyPr/>
                    <a:lstStyle/>
                    <a:p>
                      <a:r>
                        <a:rPr lang="de-DE" dirty="0"/>
                        <a:t>nein</a:t>
                      </a:r>
                    </a:p>
                  </a:txBody>
                  <a:tcPr/>
                </a:tc>
                <a:tc>
                  <a:txBody>
                    <a:bodyPr/>
                    <a:lstStyle/>
                    <a:p>
                      <a:r>
                        <a:rPr lang="de-DE" dirty="0" err="1"/>
                        <a:t>align</a:t>
                      </a:r>
                      <a:endParaRPr lang="de-DE" dirty="0"/>
                    </a:p>
                  </a:txBody>
                  <a:tcPr/>
                </a:tc>
                <a:tc>
                  <a:txBody>
                    <a:bodyPr/>
                    <a:lstStyle/>
                    <a:p>
                      <a:r>
                        <a:rPr lang="de-DE" dirty="0" err="1"/>
                        <a:t>Left</a:t>
                      </a:r>
                      <a:r>
                        <a:rPr lang="de-DE" dirty="0"/>
                        <a:t> | </a:t>
                      </a:r>
                      <a:r>
                        <a:rPr lang="de-DE" dirty="0" err="1"/>
                        <a:t>right</a:t>
                      </a:r>
                      <a:r>
                        <a:rPr lang="de-DE" dirty="0"/>
                        <a:t> | </a:t>
                      </a:r>
                      <a:r>
                        <a:rPr lang="de-DE" dirty="0" err="1"/>
                        <a:t>center</a:t>
                      </a:r>
                      <a:r>
                        <a:rPr lang="de-DE" dirty="0"/>
                        <a:t> | </a:t>
                      </a:r>
                      <a:r>
                        <a:rPr lang="de-DE" dirty="0" err="1"/>
                        <a:t>justify</a:t>
                      </a:r>
                      <a:r>
                        <a:rPr lang="de-DE" dirty="0"/>
                        <a:t> | </a:t>
                      </a:r>
                      <a:r>
                        <a:rPr lang="de-DE" dirty="0" err="1"/>
                        <a:t>char</a:t>
                      </a:r>
                      <a:endParaRPr lang="de-DE" dirty="0"/>
                    </a:p>
                  </a:txBody>
                  <a:tcPr/>
                </a:tc>
                <a:tc>
                  <a:txBody>
                    <a:bodyPr/>
                    <a:lstStyle/>
                    <a:p>
                      <a:endParaRPr lang="de-DE" dirty="0"/>
                    </a:p>
                  </a:txBody>
                  <a:tcPr/>
                </a:tc>
                <a:extLst>
                  <a:ext uri="{0D108BD9-81ED-4DB2-BD59-A6C34878D82A}">
                    <a16:rowId xmlns:a16="http://schemas.microsoft.com/office/drawing/2014/main" val="2752443577"/>
                  </a:ext>
                </a:extLst>
              </a:tr>
              <a:tr h="370840">
                <a:tc>
                  <a:txBody>
                    <a:bodyPr/>
                    <a:lstStyle/>
                    <a:p>
                      <a:r>
                        <a:rPr lang="de-DE" dirty="0"/>
                        <a:t>nein</a:t>
                      </a:r>
                    </a:p>
                  </a:txBody>
                  <a:tcPr/>
                </a:tc>
                <a:tc>
                  <a:txBody>
                    <a:bodyPr/>
                    <a:lstStyle/>
                    <a:p>
                      <a:r>
                        <a:rPr lang="de-DE" dirty="0" err="1"/>
                        <a:t>char</a:t>
                      </a:r>
                      <a:endParaRPr lang="de-DE" dirty="0"/>
                    </a:p>
                  </a:txBody>
                  <a:tcPr/>
                </a:tc>
                <a:tc>
                  <a:txBody>
                    <a:bodyPr/>
                    <a:lstStyle/>
                    <a:p>
                      <a:r>
                        <a:rPr lang="de-DE" dirty="0" err="1"/>
                        <a:t>character</a:t>
                      </a:r>
                      <a:endParaRPr lang="de-DE" dirty="0"/>
                    </a:p>
                  </a:txBody>
                  <a:tcPr/>
                </a:tc>
                <a:tc>
                  <a:txBody>
                    <a:bodyPr/>
                    <a:lstStyle/>
                    <a:p>
                      <a:endParaRPr lang="de-DE"/>
                    </a:p>
                  </a:txBody>
                  <a:tcPr/>
                </a:tc>
                <a:extLst>
                  <a:ext uri="{0D108BD9-81ED-4DB2-BD59-A6C34878D82A}">
                    <a16:rowId xmlns:a16="http://schemas.microsoft.com/office/drawing/2014/main" val="3630732551"/>
                  </a:ext>
                </a:extLst>
              </a:tr>
              <a:tr h="370840">
                <a:tc>
                  <a:txBody>
                    <a:bodyPr/>
                    <a:lstStyle/>
                    <a:p>
                      <a:r>
                        <a:rPr lang="de-DE" dirty="0"/>
                        <a:t>nein</a:t>
                      </a:r>
                    </a:p>
                  </a:txBody>
                  <a:tcPr/>
                </a:tc>
                <a:tc>
                  <a:txBody>
                    <a:bodyPr/>
                    <a:lstStyle/>
                    <a:p>
                      <a:r>
                        <a:rPr lang="de-DE" dirty="0" err="1"/>
                        <a:t>charoff</a:t>
                      </a:r>
                      <a:endParaRPr lang="de-DE" dirty="0"/>
                    </a:p>
                  </a:txBody>
                  <a:tcPr/>
                </a:tc>
                <a:tc>
                  <a:txBody>
                    <a:bodyPr/>
                    <a:lstStyle/>
                    <a:p>
                      <a:r>
                        <a:rPr lang="de-DE" dirty="0" err="1"/>
                        <a:t>number</a:t>
                      </a:r>
                      <a:endParaRPr lang="de-DE" dirty="0"/>
                    </a:p>
                  </a:txBody>
                  <a:tcPr/>
                </a:tc>
                <a:tc>
                  <a:txBody>
                    <a:bodyPr/>
                    <a:lstStyle/>
                    <a:p>
                      <a:endParaRPr lang="de-DE"/>
                    </a:p>
                  </a:txBody>
                  <a:tcPr/>
                </a:tc>
                <a:extLst>
                  <a:ext uri="{0D108BD9-81ED-4DB2-BD59-A6C34878D82A}">
                    <a16:rowId xmlns:a16="http://schemas.microsoft.com/office/drawing/2014/main" val="1209899098"/>
                  </a:ext>
                </a:extLst>
              </a:tr>
              <a:tr h="370840">
                <a:tc>
                  <a:txBody>
                    <a:bodyPr/>
                    <a:lstStyle/>
                    <a:p>
                      <a:r>
                        <a:rPr lang="de-DE" dirty="0"/>
                        <a:t>ja</a:t>
                      </a:r>
                    </a:p>
                  </a:txBody>
                  <a:tcPr/>
                </a:tc>
                <a:tc>
                  <a:txBody>
                    <a:bodyPr/>
                    <a:lstStyle/>
                    <a:p>
                      <a:r>
                        <a:rPr lang="de-DE" dirty="0"/>
                        <a:t>span</a:t>
                      </a:r>
                    </a:p>
                  </a:txBody>
                  <a:tcPr/>
                </a:tc>
                <a:tc>
                  <a:txBody>
                    <a:bodyPr/>
                    <a:lstStyle/>
                    <a:p>
                      <a:r>
                        <a:rPr lang="de-DE" dirty="0" err="1"/>
                        <a:t>number</a:t>
                      </a:r>
                      <a:endParaRPr lang="de-DE" dirty="0"/>
                    </a:p>
                  </a:txBody>
                  <a:tcPr/>
                </a:tc>
                <a:tc>
                  <a:txBody>
                    <a:bodyPr/>
                    <a:lstStyle/>
                    <a:p>
                      <a:r>
                        <a:rPr lang="de-DE" dirty="0"/>
                        <a:t>Gibt die Anzahl von Spalten an, über die sich die </a:t>
                      </a:r>
                      <a:r>
                        <a:rPr lang="de-DE" dirty="0" err="1"/>
                        <a:t>colgroup</a:t>
                      </a:r>
                      <a:r>
                        <a:rPr lang="de-DE" dirty="0"/>
                        <a:t> ausbreitet</a:t>
                      </a:r>
                    </a:p>
                  </a:txBody>
                  <a:tcPr/>
                </a:tc>
                <a:extLst>
                  <a:ext uri="{0D108BD9-81ED-4DB2-BD59-A6C34878D82A}">
                    <a16:rowId xmlns:a16="http://schemas.microsoft.com/office/drawing/2014/main" val="729386206"/>
                  </a:ext>
                </a:extLst>
              </a:tr>
              <a:tr h="370840">
                <a:tc>
                  <a:txBody>
                    <a:bodyPr/>
                    <a:lstStyle/>
                    <a:p>
                      <a:r>
                        <a:rPr lang="de-DE" dirty="0"/>
                        <a:t>nein</a:t>
                      </a:r>
                    </a:p>
                  </a:txBody>
                  <a:tcPr/>
                </a:tc>
                <a:tc>
                  <a:txBody>
                    <a:bodyPr/>
                    <a:lstStyle/>
                    <a:p>
                      <a:r>
                        <a:rPr lang="de-DE" dirty="0" err="1"/>
                        <a:t>valign</a:t>
                      </a:r>
                      <a:endParaRPr lang="de-DE" dirty="0"/>
                    </a:p>
                  </a:txBody>
                  <a:tcPr/>
                </a:tc>
                <a:tc>
                  <a:txBody>
                    <a:bodyPr/>
                    <a:lstStyle/>
                    <a:p>
                      <a:r>
                        <a:rPr lang="de-DE" dirty="0"/>
                        <a:t>Top | </a:t>
                      </a:r>
                      <a:r>
                        <a:rPr lang="de-DE" dirty="0" err="1"/>
                        <a:t>middle</a:t>
                      </a:r>
                      <a:r>
                        <a:rPr lang="de-DE" dirty="0"/>
                        <a:t> | </a:t>
                      </a:r>
                      <a:r>
                        <a:rPr lang="de-DE" dirty="0" err="1"/>
                        <a:t>bottom</a:t>
                      </a:r>
                      <a:r>
                        <a:rPr lang="de-DE" dirty="0"/>
                        <a:t> | </a:t>
                      </a:r>
                      <a:r>
                        <a:rPr lang="de-DE" dirty="0" err="1"/>
                        <a:t>baseline</a:t>
                      </a:r>
                      <a:endParaRPr lang="de-DE" dirty="0"/>
                    </a:p>
                  </a:txBody>
                  <a:tcPr/>
                </a:tc>
                <a:tc>
                  <a:txBody>
                    <a:bodyPr/>
                    <a:lstStyle/>
                    <a:p>
                      <a:endParaRPr lang="de-DE"/>
                    </a:p>
                  </a:txBody>
                  <a:tcPr/>
                </a:tc>
                <a:extLst>
                  <a:ext uri="{0D108BD9-81ED-4DB2-BD59-A6C34878D82A}">
                    <a16:rowId xmlns:a16="http://schemas.microsoft.com/office/drawing/2014/main" val="1749704999"/>
                  </a:ext>
                </a:extLst>
              </a:tr>
              <a:tr h="370840">
                <a:tc>
                  <a:txBody>
                    <a:bodyPr/>
                    <a:lstStyle/>
                    <a:p>
                      <a:r>
                        <a:rPr lang="de-DE" dirty="0"/>
                        <a:t>nein</a:t>
                      </a:r>
                    </a:p>
                  </a:txBody>
                  <a:tcPr/>
                </a:tc>
                <a:tc>
                  <a:txBody>
                    <a:bodyPr/>
                    <a:lstStyle/>
                    <a:p>
                      <a:r>
                        <a:rPr lang="de-DE" dirty="0" err="1"/>
                        <a:t>width</a:t>
                      </a:r>
                      <a:endParaRPr lang="de-DE" dirty="0"/>
                    </a:p>
                  </a:txBody>
                  <a:tcPr/>
                </a:tc>
                <a:tc>
                  <a:txBody>
                    <a:bodyPr/>
                    <a:lstStyle/>
                    <a:p>
                      <a:r>
                        <a:rPr lang="de-DE" dirty="0" err="1"/>
                        <a:t>Px</a:t>
                      </a:r>
                      <a:r>
                        <a:rPr lang="de-DE" dirty="0"/>
                        <a:t>, %, </a:t>
                      </a:r>
                      <a:r>
                        <a:rPr lang="de-DE" dirty="0" err="1"/>
                        <a:t>em</a:t>
                      </a:r>
                      <a:endParaRPr lang="de-DE" dirty="0"/>
                    </a:p>
                  </a:txBody>
                  <a:tcPr/>
                </a:tc>
                <a:tc>
                  <a:txBody>
                    <a:bodyPr/>
                    <a:lstStyle/>
                    <a:p>
                      <a:endParaRPr lang="de-DE" dirty="0"/>
                    </a:p>
                  </a:txBody>
                  <a:tcPr/>
                </a:tc>
                <a:extLst>
                  <a:ext uri="{0D108BD9-81ED-4DB2-BD59-A6C34878D82A}">
                    <a16:rowId xmlns:a16="http://schemas.microsoft.com/office/drawing/2014/main" val="2612678873"/>
                  </a:ext>
                </a:extLst>
              </a:tr>
            </a:tbl>
          </a:graphicData>
        </a:graphic>
      </p:graphicFrame>
      <p:sp>
        <p:nvSpPr>
          <p:cNvPr id="4" name="Fußzeilenplatzhalter 3">
            <a:extLst>
              <a:ext uri="{FF2B5EF4-FFF2-40B4-BE49-F238E27FC236}">
                <a16:creationId xmlns:a16="http://schemas.microsoft.com/office/drawing/2014/main" id="{B56484B0-4CFF-4BEB-9444-28198433CEB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51199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84438-C4C4-4110-981F-3F1CF1D10D08}"/>
              </a:ext>
            </a:extLst>
          </p:cNvPr>
          <p:cNvSpPr>
            <a:spLocks noGrp="1"/>
          </p:cNvSpPr>
          <p:nvPr>
            <p:ph type="title"/>
          </p:nvPr>
        </p:nvSpPr>
        <p:spPr/>
        <p:txBody>
          <a:bodyPr/>
          <a:lstStyle/>
          <a:p>
            <a:r>
              <a:rPr lang="de-DE" dirty="0"/>
              <a:t>HTML ATTRIBUTES</a:t>
            </a:r>
          </a:p>
        </p:txBody>
      </p:sp>
      <p:sp>
        <p:nvSpPr>
          <p:cNvPr id="3" name="Textplatzhalter 2">
            <a:extLst>
              <a:ext uri="{FF2B5EF4-FFF2-40B4-BE49-F238E27FC236}">
                <a16:creationId xmlns:a16="http://schemas.microsoft.com/office/drawing/2014/main" id="{F5A95DDE-4BB8-489D-82B0-16169B579936}"/>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0A365B66-81E7-4987-AA2E-34ABCE24138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8344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1AB6A-A0FB-44A7-9BAA-8AB6EA67E100}"/>
              </a:ext>
            </a:extLst>
          </p:cNvPr>
          <p:cNvSpPr>
            <a:spLocks noGrp="1"/>
          </p:cNvSpPr>
          <p:nvPr>
            <p:ph type="title"/>
          </p:nvPr>
        </p:nvSpPr>
        <p:spPr/>
        <p:txBody>
          <a:bodyPr/>
          <a:lstStyle/>
          <a:p>
            <a:r>
              <a:rPr lang="de-DE" dirty="0"/>
              <a:t>Tabellen und fehlende Tags Übung</a:t>
            </a:r>
          </a:p>
        </p:txBody>
      </p:sp>
      <p:sp>
        <p:nvSpPr>
          <p:cNvPr id="3" name="Inhaltsplatzhalter 2">
            <a:extLst>
              <a:ext uri="{FF2B5EF4-FFF2-40B4-BE49-F238E27FC236}">
                <a16:creationId xmlns:a16="http://schemas.microsoft.com/office/drawing/2014/main" id="{693A6A22-C62D-412A-8691-26B3454FE794}"/>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1CA1BD0D-A8B2-4231-9091-DC4EEFEF47D0}"/>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4953464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56D1-B744-4363-978F-7CFFAE2E2AB0}"/>
              </a:ext>
            </a:extLst>
          </p:cNvPr>
          <p:cNvSpPr>
            <a:spLocks noGrp="1"/>
          </p:cNvSpPr>
          <p:nvPr>
            <p:ph type="title"/>
          </p:nvPr>
        </p:nvSpPr>
        <p:spPr/>
        <p:txBody>
          <a:bodyPr/>
          <a:lstStyle/>
          <a:p>
            <a:r>
              <a:rPr lang="de-DE" dirty="0"/>
              <a:t>TEXT TAGS</a:t>
            </a:r>
          </a:p>
        </p:txBody>
      </p:sp>
      <p:sp>
        <p:nvSpPr>
          <p:cNvPr id="4" name="Textplatzhalter 3">
            <a:extLst>
              <a:ext uri="{FF2B5EF4-FFF2-40B4-BE49-F238E27FC236}">
                <a16:creationId xmlns:a16="http://schemas.microsoft.com/office/drawing/2014/main" id="{43F958B0-2E65-49C1-B62E-CA645564DE4F}"/>
              </a:ext>
            </a:extLst>
          </p:cNvPr>
          <p:cNvSpPr>
            <a:spLocks noGrp="1"/>
          </p:cNvSpPr>
          <p:nvPr>
            <p:ph type="body" idx="1"/>
          </p:nvPr>
        </p:nvSpPr>
        <p:spPr/>
        <p:txBody>
          <a:bodyPr/>
          <a:lstStyle/>
          <a:p>
            <a:endParaRPr lang="de-DE"/>
          </a:p>
        </p:txBody>
      </p:sp>
      <p:sp>
        <p:nvSpPr>
          <p:cNvPr id="3" name="Fußzeilenplatzhalter 2">
            <a:extLst>
              <a:ext uri="{FF2B5EF4-FFF2-40B4-BE49-F238E27FC236}">
                <a16:creationId xmlns:a16="http://schemas.microsoft.com/office/drawing/2014/main" id="{2A8879B2-A305-493D-9890-57515E77A60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286538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5" dirty="0"/>
              <a:t>Auszeichnungen </a:t>
            </a:r>
            <a:r>
              <a:rPr spc="-5" dirty="0"/>
              <a:t>auf</a:t>
            </a:r>
            <a:r>
              <a:rPr spc="15" dirty="0"/>
              <a:t> </a:t>
            </a:r>
            <a:r>
              <a:rPr spc="-35" dirty="0"/>
              <a:t>Text-Ebene</a:t>
            </a:r>
          </a:p>
        </p:txBody>
      </p:sp>
      <p:sp>
        <p:nvSpPr>
          <p:cNvPr id="6" name="Inhaltsplatzhalter 5"/>
          <p:cNvSpPr>
            <a:spLocks noGrp="1"/>
          </p:cNvSpPr>
          <p:nvPr>
            <p:ph idx="1"/>
          </p:nvPr>
        </p:nvSpPr>
        <p:spPr>
          <a:xfrm>
            <a:off x="838200" y="1557338"/>
            <a:ext cx="10515600" cy="4619625"/>
          </a:xfrm>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2299104417"/>
              </p:ext>
            </p:extLst>
          </p:nvPr>
        </p:nvGraphicFramePr>
        <p:xfrm>
          <a:off x="838201" y="1557338"/>
          <a:ext cx="10515599" cy="5039592"/>
        </p:xfrm>
        <a:graphic>
          <a:graphicData uri="http://schemas.openxmlformats.org/drawingml/2006/table">
            <a:tbl>
              <a:tblPr firstRow="1" bandRow="1">
                <a:tableStyleId>{21E4AEA4-8DFA-4A89-87EB-49C32662AFE0}</a:tableStyleId>
              </a:tblPr>
              <a:tblGrid>
                <a:gridCol w="3325558">
                  <a:extLst>
                    <a:ext uri="{9D8B030D-6E8A-4147-A177-3AD203B41FA5}">
                      <a16:colId xmlns:a16="http://schemas.microsoft.com/office/drawing/2014/main" val="20000"/>
                    </a:ext>
                  </a:extLst>
                </a:gridCol>
                <a:gridCol w="7190041">
                  <a:extLst>
                    <a:ext uri="{9D8B030D-6E8A-4147-A177-3AD203B41FA5}">
                      <a16:colId xmlns:a16="http://schemas.microsoft.com/office/drawing/2014/main" val="20001"/>
                    </a:ext>
                  </a:extLst>
                </a:gridCol>
              </a:tblGrid>
              <a:tr h="419966">
                <a:tc>
                  <a:txBody>
                    <a:bodyPr/>
                    <a:lstStyle/>
                    <a:p>
                      <a:pPr marL="85090">
                        <a:lnSpc>
                          <a:spcPct val="100000"/>
                        </a:lnSpc>
                        <a:spcBef>
                          <a:spcPts val="190"/>
                        </a:spcBef>
                      </a:pPr>
                      <a:r>
                        <a:rPr sz="1800" spc="-5" dirty="0"/>
                        <a:t>Element</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419966">
                <a:tc>
                  <a:txBody>
                    <a:bodyPr/>
                    <a:lstStyle/>
                    <a:p>
                      <a:pPr marL="85090">
                        <a:lnSpc>
                          <a:spcPts val="2160"/>
                        </a:lnSpc>
                      </a:pPr>
                      <a:r>
                        <a:rPr sz="1800" spc="-5" dirty="0"/>
                        <a:t>&lt;em&gt;</a:t>
                      </a:r>
                      <a:endParaRPr sz="1800" dirty="0">
                        <a:latin typeface="Courier New"/>
                        <a:cs typeface="Courier New"/>
                      </a:endParaRPr>
                    </a:p>
                  </a:txBody>
                  <a:tcPr marL="0" marR="0" marT="0" marB="0"/>
                </a:tc>
                <a:tc>
                  <a:txBody>
                    <a:bodyPr/>
                    <a:lstStyle/>
                    <a:p>
                      <a:pPr marL="85725">
                        <a:lnSpc>
                          <a:spcPct val="100000"/>
                        </a:lnSpc>
                        <a:spcBef>
                          <a:spcPts val="110"/>
                        </a:spcBef>
                      </a:pPr>
                      <a:r>
                        <a:rPr sz="1800" spc="-5" dirty="0"/>
                        <a:t>Hervorgehobener </a:t>
                      </a:r>
                      <a:r>
                        <a:rPr sz="1800" spc="-50" dirty="0"/>
                        <a:t>Text</a:t>
                      </a:r>
                      <a:r>
                        <a:rPr sz="1800" spc="-55" dirty="0"/>
                        <a:t> </a:t>
                      </a:r>
                      <a:r>
                        <a:rPr sz="1800" spc="-15" dirty="0"/>
                        <a:t>(kursiv)</a:t>
                      </a:r>
                      <a:endParaRPr sz="1800" dirty="0">
                        <a:latin typeface="Calibri"/>
                        <a:cs typeface="Calibri"/>
                      </a:endParaRPr>
                    </a:p>
                  </a:txBody>
                  <a:tcPr marL="0" marR="0" marT="0" marB="0"/>
                </a:tc>
                <a:extLst>
                  <a:ext uri="{0D108BD9-81ED-4DB2-BD59-A6C34878D82A}">
                    <a16:rowId xmlns:a16="http://schemas.microsoft.com/office/drawing/2014/main" val="10001"/>
                  </a:ext>
                </a:extLst>
              </a:tr>
              <a:tr h="419966">
                <a:tc>
                  <a:txBody>
                    <a:bodyPr/>
                    <a:lstStyle/>
                    <a:p>
                      <a:pPr marL="85090">
                        <a:lnSpc>
                          <a:spcPct val="100000"/>
                        </a:lnSpc>
                        <a:spcBef>
                          <a:spcPts val="100"/>
                        </a:spcBef>
                      </a:pPr>
                      <a:r>
                        <a:rPr sz="1800" spc="-10" dirty="0"/>
                        <a:t>&lt;strong&gt;</a:t>
                      </a:r>
                      <a:endParaRPr sz="1800" dirty="0">
                        <a:latin typeface="Courier New"/>
                        <a:cs typeface="Courier New"/>
                      </a:endParaRPr>
                    </a:p>
                  </a:txBody>
                  <a:tcPr marL="0" marR="0" marT="0" marB="0"/>
                </a:tc>
                <a:tc>
                  <a:txBody>
                    <a:bodyPr/>
                    <a:lstStyle/>
                    <a:p>
                      <a:pPr marL="85725">
                        <a:lnSpc>
                          <a:spcPct val="100000"/>
                        </a:lnSpc>
                        <a:spcBef>
                          <a:spcPts val="215"/>
                        </a:spcBef>
                      </a:pPr>
                      <a:r>
                        <a:rPr sz="1800" spc="-10" dirty="0"/>
                        <a:t>Wichtiger </a:t>
                      </a:r>
                      <a:r>
                        <a:rPr sz="1800" spc="-50" dirty="0"/>
                        <a:t>Text</a:t>
                      </a:r>
                      <a:r>
                        <a:rPr sz="1800" spc="-5" dirty="0"/>
                        <a:t> </a:t>
                      </a:r>
                      <a:r>
                        <a:rPr sz="1800" spc="-20" dirty="0"/>
                        <a:t>(fett)</a:t>
                      </a:r>
                      <a:endParaRPr sz="1800" dirty="0">
                        <a:latin typeface="Calibri"/>
                        <a:cs typeface="Calibri"/>
                      </a:endParaRPr>
                    </a:p>
                  </a:txBody>
                  <a:tcPr marL="0" marR="0" marT="0" marB="0"/>
                </a:tc>
                <a:extLst>
                  <a:ext uri="{0D108BD9-81ED-4DB2-BD59-A6C34878D82A}">
                    <a16:rowId xmlns:a16="http://schemas.microsoft.com/office/drawing/2014/main" val="10002"/>
                  </a:ext>
                </a:extLst>
              </a:tr>
              <a:tr h="419966">
                <a:tc>
                  <a:txBody>
                    <a:bodyPr/>
                    <a:lstStyle/>
                    <a:p>
                      <a:pPr marL="85090">
                        <a:lnSpc>
                          <a:spcPct val="100000"/>
                        </a:lnSpc>
                        <a:spcBef>
                          <a:spcPts val="100"/>
                        </a:spcBef>
                      </a:pPr>
                      <a:r>
                        <a:rPr sz="1800" spc="-10" dirty="0"/>
                        <a:t>&lt;abbr&gt;</a:t>
                      </a:r>
                      <a:r>
                        <a:rPr sz="1800" spc="-70" dirty="0"/>
                        <a:t> </a:t>
                      </a:r>
                      <a:endParaRPr sz="1800" dirty="0">
                        <a:latin typeface="Courier New"/>
                        <a:cs typeface="Courier New"/>
                      </a:endParaRPr>
                    </a:p>
                  </a:txBody>
                  <a:tcPr marL="0" marR="0" marT="0" marB="0"/>
                </a:tc>
                <a:tc>
                  <a:txBody>
                    <a:bodyPr/>
                    <a:lstStyle/>
                    <a:p>
                      <a:pPr marL="85725">
                        <a:lnSpc>
                          <a:spcPct val="100000"/>
                        </a:lnSpc>
                        <a:spcBef>
                          <a:spcPts val="215"/>
                        </a:spcBef>
                      </a:pPr>
                      <a:r>
                        <a:rPr sz="1800" spc="-5" dirty="0"/>
                        <a:t>Abkürzung</a:t>
                      </a:r>
                      <a:endParaRPr sz="1800" dirty="0">
                        <a:latin typeface="Calibri"/>
                        <a:cs typeface="Calibri"/>
                      </a:endParaRPr>
                    </a:p>
                  </a:txBody>
                  <a:tcPr marL="0" marR="0" marT="0" marB="0"/>
                </a:tc>
                <a:extLst>
                  <a:ext uri="{0D108BD9-81ED-4DB2-BD59-A6C34878D82A}">
                    <a16:rowId xmlns:a16="http://schemas.microsoft.com/office/drawing/2014/main" val="10003"/>
                  </a:ext>
                </a:extLst>
              </a:tr>
              <a:tr h="419966">
                <a:tc>
                  <a:txBody>
                    <a:bodyPr/>
                    <a:lstStyle/>
                    <a:p>
                      <a:pPr marL="85090">
                        <a:lnSpc>
                          <a:spcPct val="100000"/>
                        </a:lnSpc>
                        <a:spcBef>
                          <a:spcPts val="100"/>
                        </a:spcBef>
                      </a:pPr>
                      <a:r>
                        <a:rPr sz="1800" spc="-10" dirty="0"/>
                        <a:t>&lt;code&gt;</a:t>
                      </a:r>
                      <a:endParaRPr sz="1800" dirty="0">
                        <a:latin typeface="Courier New"/>
                        <a:cs typeface="Courier New"/>
                      </a:endParaRPr>
                    </a:p>
                  </a:txBody>
                  <a:tcPr marL="0" marR="0" marT="0" marB="0"/>
                </a:tc>
                <a:tc>
                  <a:txBody>
                    <a:bodyPr/>
                    <a:lstStyle/>
                    <a:p>
                      <a:pPr marL="85725">
                        <a:lnSpc>
                          <a:spcPct val="100000"/>
                        </a:lnSpc>
                        <a:spcBef>
                          <a:spcPts val="215"/>
                        </a:spcBef>
                      </a:pPr>
                      <a:r>
                        <a:rPr sz="1800" spc="-5" dirty="0"/>
                        <a:t>Quellcode</a:t>
                      </a:r>
                      <a:endParaRPr sz="1800" dirty="0">
                        <a:latin typeface="Calibri"/>
                        <a:cs typeface="Calibri"/>
                      </a:endParaRPr>
                    </a:p>
                  </a:txBody>
                  <a:tcPr marL="0" marR="0" marT="0" marB="0"/>
                </a:tc>
                <a:extLst>
                  <a:ext uri="{0D108BD9-81ED-4DB2-BD59-A6C34878D82A}">
                    <a16:rowId xmlns:a16="http://schemas.microsoft.com/office/drawing/2014/main" val="10004"/>
                  </a:ext>
                </a:extLst>
              </a:tr>
              <a:tr h="419966">
                <a:tc>
                  <a:txBody>
                    <a:bodyPr/>
                    <a:lstStyle/>
                    <a:p>
                      <a:pPr marL="85090">
                        <a:lnSpc>
                          <a:spcPct val="100000"/>
                        </a:lnSpc>
                        <a:spcBef>
                          <a:spcPts val="100"/>
                        </a:spcBef>
                      </a:pPr>
                      <a:r>
                        <a:rPr sz="1800" spc="-5" dirty="0"/>
                        <a:t>&lt;var&gt;</a:t>
                      </a:r>
                      <a:endParaRPr sz="1800" dirty="0">
                        <a:latin typeface="Courier New"/>
                        <a:cs typeface="Courier New"/>
                      </a:endParaRPr>
                    </a:p>
                  </a:txBody>
                  <a:tcPr marL="0" marR="0" marT="0" marB="0"/>
                </a:tc>
                <a:tc>
                  <a:txBody>
                    <a:bodyPr/>
                    <a:lstStyle/>
                    <a:p>
                      <a:pPr marL="85725">
                        <a:lnSpc>
                          <a:spcPct val="100000"/>
                        </a:lnSpc>
                        <a:spcBef>
                          <a:spcPts val="215"/>
                        </a:spcBef>
                      </a:pPr>
                      <a:r>
                        <a:rPr sz="1800" spc="-15" dirty="0"/>
                        <a:t>Variable </a:t>
                      </a:r>
                      <a:r>
                        <a:rPr sz="1800" spc="-45" dirty="0"/>
                        <a:t>bzw.</a:t>
                      </a:r>
                      <a:r>
                        <a:rPr sz="1800" spc="-15" dirty="0"/>
                        <a:t> </a:t>
                      </a:r>
                      <a:r>
                        <a:rPr sz="1800" spc="-10" dirty="0"/>
                        <a:t>Platzhalter</a:t>
                      </a:r>
                      <a:endParaRPr sz="1800" dirty="0">
                        <a:latin typeface="Calibri"/>
                        <a:cs typeface="Calibri"/>
                      </a:endParaRPr>
                    </a:p>
                  </a:txBody>
                  <a:tcPr marL="0" marR="0" marT="0" marB="0"/>
                </a:tc>
                <a:extLst>
                  <a:ext uri="{0D108BD9-81ED-4DB2-BD59-A6C34878D82A}">
                    <a16:rowId xmlns:a16="http://schemas.microsoft.com/office/drawing/2014/main" val="10005"/>
                  </a:ext>
                </a:extLst>
              </a:tr>
              <a:tr h="419966">
                <a:tc>
                  <a:txBody>
                    <a:bodyPr/>
                    <a:lstStyle/>
                    <a:p>
                      <a:pPr marL="85090">
                        <a:lnSpc>
                          <a:spcPct val="100000"/>
                        </a:lnSpc>
                        <a:spcBef>
                          <a:spcPts val="100"/>
                        </a:spcBef>
                      </a:pPr>
                      <a:r>
                        <a:rPr sz="1800" spc="-10" dirty="0"/>
                        <a:t>&lt;address&gt;</a:t>
                      </a:r>
                      <a:endParaRPr sz="1800" dirty="0">
                        <a:latin typeface="Courier New"/>
                        <a:cs typeface="Courier New"/>
                      </a:endParaRPr>
                    </a:p>
                  </a:txBody>
                  <a:tcPr marL="0" marR="0" marT="0" marB="0"/>
                </a:tc>
                <a:tc>
                  <a:txBody>
                    <a:bodyPr/>
                    <a:lstStyle/>
                    <a:p>
                      <a:pPr marL="85725">
                        <a:lnSpc>
                          <a:spcPct val="100000"/>
                        </a:lnSpc>
                        <a:spcBef>
                          <a:spcPts val="215"/>
                        </a:spcBef>
                      </a:pPr>
                      <a:r>
                        <a:rPr sz="1800" spc="-15" dirty="0"/>
                        <a:t>Kontaktinfo </a:t>
                      </a:r>
                      <a:r>
                        <a:rPr sz="1800" spc="-10" dirty="0"/>
                        <a:t>zum </a:t>
                      </a:r>
                      <a:r>
                        <a:rPr sz="1800" spc="-5" dirty="0"/>
                        <a:t>Autor </a:t>
                      </a:r>
                      <a:r>
                        <a:rPr sz="1800" dirty="0"/>
                        <a:t>eines </a:t>
                      </a:r>
                      <a:r>
                        <a:rPr sz="1800" spc="-10" dirty="0"/>
                        <a:t>Dokumentes </a:t>
                      </a:r>
                      <a:r>
                        <a:rPr sz="1800" spc="-5" dirty="0"/>
                        <a:t>oder</a:t>
                      </a:r>
                      <a:r>
                        <a:rPr sz="1800" spc="40" dirty="0"/>
                        <a:t> </a:t>
                      </a:r>
                      <a:r>
                        <a:rPr sz="1800" spc="-10" dirty="0"/>
                        <a:t>Artikels</a:t>
                      </a:r>
                      <a:endParaRPr sz="1800" dirty="0">
                        <a:latin typeface="Calibri"/>
                        <a:cs typeface="Calibri"/>
                      </a:endParaRPr>
                    </a:p>
                  </a:txBody>
                  <a:tcPr marL="0" marR="0" marT="0" marB="0"/>
                </a:tc>
                <a:extLst>
                  <a:ext uri="{0D108BD9-81ED-4DB2-BD59-A6C34878D82A}">
                    <a16:rowId xmlns:a16="http://schemas.microsoft.com/office/drawing/2014/main" val="10006"/>
                  </a:ext>
                </a:extLst>
              </a:tr>
              <a:tr h="419966">
                <a:tc>
                  <a:txBody>
                    <a:bodyPr/>
                    <a:lstStyle/>
                    <a:p>
                      <a:pPr marL="85090">
                        <a:lnSpc>
                          <a:spcPct val="100000"/>
                        </a:lnSpc>
                        <a:spcBef>
                          <a:spcPts val="100"/>
                        </a:spcBef>
                      </a:pPr>
                      <a:r>
                        <a:rPr sz="1800" spc="-10" dirty="0"/>
                        <a:t>&lt;dl&gt;</a:t>
                      </a:r>
                      <a:endParaRPr sz="1800" dirty="0">
                        <a:latin typeface="Courier New"/>
                        <a:cs typeface="Courier New"/>
                      </a:endParaRPr>
                    </a:p>
                  </a:txBody>
                  <a:tcPr marL="0" marR="0" marT="0" marB="0"/>
                </a:tc>
                <a:tc>
                  <a:txBody>
                    <a:bodyPr/>
                    <a:lstStyle/>
                    <a:p>
                      <a:pPr marL="85725">
                        <a:lnSpc>
                          <a:spcPct val="100000"/>
                        </a:lnSpc>
                        <a:spcBef>
                          <a:spcPts val="215"/>
                        </a:spcBef>
                      </a:pPr>
                      <a:r>
                        <a:rPr sz="1800" spc="-5" dirty="0"/>
                        <a:t>Beschreibungs- oder</a:t>
                      </a:r>
                      <a:r>
                        <a:rPr sz="1800" spc="10" dirty="0"/>
                        <a:t> </a:t>
                      </a:r>
                      <a:r>
                        <a:rPr sz="1800" spc="-10" dirty="0"/>
                        <a:t>Assiziationsliste</a:t>
                      </a:r>
                      <a:endParaRPr sz="1800" dirty="0">
                        <a:latin typeface="Calibri"/>
                        <a:cs typeface="Calibri"/>
                      </a:endParaRPr>
                    </a:p>
                  </a:txBody>
                  <a:tcPr marL="0" marR="0" marT="0" marB="0"/>
                </a:tc>
                <a:extLst>
                  <a:ext uri="{0D108BD9-81ED-4DB2-BD59-A6C34878D82A}">
                    <a16:rowId xmlns:a16="http://schemas.microsoft.com/office/drawing/2014/main" val="10007"/>
                  </a:ext>
                </a:extLst>
              </a:tr>
              <a:tr h="419966">
                <a:tc>
                  <a:txBody>
                    <a:bodyPr/>
                    <a:lstStyle/>
                    <a:p>
                      <a:pPr marL="85090">
                        <a:lnSpc>
                          <a:spcPct val="100000"/>
                        </a:lnSpc>
                        <a:spcBef>
                          <a:spcPts val="105"/>
                        </a:spcBef>
                      </a:pPr>
                      <a:r>
                        <a:rPr sz="1800" spc="-5" dirty="0"/>
                        <a:t>&lt;dfn&gt;</a:t>
                      </a:r>
                      <a:endParaRPr sz="1800" dirty="0">
                        <a:latin typeface="Courier New"/>
                        <a:cs typeface="Courier New"/>
                      </a:endParaRPr>
                    </a:p>
                  </a:txBody>
                  <a:tcPr marL="0" marR="0" marT="0" marB="0"/>
                </a:tc>
                <a:tc>
                  <a:txBody>
                    <a:bodyPr/>
                    <a:lstStyle/>
                    <a:p>
                      <a:pPr marL="85725">
                        <a:lnSpc>
                          <a:spcPct val="100000"/>
                        </a:lnSpc>
                        <a:spcBef>
                          <a:spcPts val="219"/>
                        </a:spcBef>
                      </a:pPr>
                      <a:r>
                        <a:rPr sz="1800" spc="-5" dirty="0"/>
                        <a:t>Definitionen und</a:t>
                      </a:r>
                      <a:r>
                        <a:rPr sz="1800" spc="-35" dirty="0"/>
                        <a:t> </a:t>
                      </a:r>
                      <a:r>
                        <a:rPr sz="1800" spc="-5" dirty="0"/>
                        <a:t>Glossare</a:t>
                      </a:r>
                      <a:endParaRPr sz="1800" dirty="0">
                        <a:latin typeface="Calibri"/>
                        <a:cs typeface="Calibri"/>
                      </a:endParaRPr>
                    </a:p>
                  </a:txBody>
                  <a:tcPr marL="0" marR="0" marT="0" marB="0"/>
                </a:tc>
                <a:extLst>
                  <a:ext uri="{0D108BD9-81ED-4DB2-BD59-A6C34878D82A}">
                    <a16:rowId xmlns:a16="http://schemas.microsoft.com/office/drawing/2014/main" val="10008"/>
                  </a:ext>
                </a:extLst>
              </a:tr>
              <a:tr h="419966">
                <a:tc>
                  <a:txBody>
                    <a:bodyPr/>
                    <a:lstStyle/>
                    <a:p>
                      <a:pPr marL="85090" algn="l" defTabSz="914400" rtl="0" eaLnBrk="1" latinLnBrk="0" hangingPunct="1">
                        <a:lnSpc>
                          <a:spcPct val="100000"/>
                        </a:lnSpc>
                        <a:spcBef>
                          <a:spcPts val="105"/>
                        </a:spcBef>
                      </a:pPr>
                      <a:r>
                        <a:rPr sz="1800" kern="1200" spc="-10" dirty="0">
                          <a:solidFill>
                            <a:schemeClr val="dk1"/>
                          </a:solidFill>
                          <a:latin typeface="+mn-lt"/>
                          <a:ea typeface="+mn-ea"/>
                          <a:cs typeface="+mn-cs"/>
                        </a:rPr>
                        <a:t>&lt;cite&gt;</a:t>
                      </a:r>
                    </a:p>
                  </a:txBody>
                  <a:tcPr marL="0" marR="0" marT="0" marB="0"/>
                </a:tc>
                <a:tc>
                  <a:txBody>
                    <a:bodyPr/>
                    <a:lstStyle/>
                    <a:p>
                      <a:pPr marL="85725">
                        <a:lnSpc>
                          <a:spcPct val="100000"/>
                        </a:lnSpc>
                        <a:spcBef>
                          <a:spcPts val="220"/>
                        </a:spcBef>
                      </a:pPr>
                      <a:r>
                        <a:rPr sz="1800" spc="-10" dirty="0"/>
                        <a:t>Titel </a:t>
                      </a:r>
                      <a:r>
                        <a:rPr sz="1800" dirty="0" err="1"/>
                        <a:t>eines</a:t>
                      </a:r>
                      <a:r>
                        <a:rPr sz="1800" spc="-50" dirty="0"/>
                        <a:t> </a:t>
                      </a:r>
                      <a:r>
                        <a:rPr sz="1800" spc="-25" dirty="0" err="1"/>
                        <a:t>Werkes</a:t>
                      </a:r>
                      <a:r>
                        <a:rPr lang="de-DE" sz="1800" spc="-25" dirty="0"/>
                        <a:t> (</a:t>
                      </a:r>
                      <a:r>
                        <a:rPr lang="de-DE" sz="1800" spc="-25" dirty="0" err="1"/>
                        <a:t>cite</a:t>
                      </a:r>
                      <a:r>
                        <a:rPr lang="de-DE" sz="1800" spc="-25" dirty="0"/>
                        <a:t>=Zitat)</a:t>
                      </a:r>
                      <a:endParaRPr sz="1800" dirty="0">
                        <a:latin typeface="Calibri"/>
                        <a:cs typeface="Calibri"/>
                      </a:endParaRPr>
                    </a:p>
                  </a:txBody>
                  <a:tcPr marL="0" marR="0" marT="0" marB="0"/>
                </a:tc>
                <a:extLst>
                  <a:ext uri="{0D108BD9-81ED-4DB2-BD59-A6C34878D82A}">
                    <a16:rowId xmlns:a16="http://schemas.microsoft.com/office/drawing/2014/main" val="10009"/>
                  </a:ext>
                </a:extLst>
              </a:tr>
              <a:tr h="419966">
                <a:tc>
                  <a:txBody>
                    <a:bodyPr/>
                    <a:lstStyle/>
                    <a:p>
                      <a:pPr marL="85090" algn="l" defTabSz="914400" rtl="0" eaLnBrk="1" latinLnBrk="0" hangingPunct="1">
                        <a:lnSpc>
                          <a:spcPct val="100000"/>
                        </a:lnSpc>
                        <a:spcBef>
                          <a:spcPts val="105"/>
                        </a:spcBef>
                      </a:pPr>
                      <a:r>
                        <a:rPr lang="de-DE" sz="1800" kern="1200" spc="-10" dirty="0">
                          <a:solidFill>
                            <a:schemeClr val="dk1"/>
                          </a:solidFill>
                          <a:latin typeface="+mn-lt"/>
                          <a:ea typeface="+mn-ea"/>
                          <a:cs typeface="+mn-cs"/>
                        </a:rPr>
                        <a:t>&lt;del&gt; &amp; &lt;ins&gt;</a:t>
                      </a:r>
                      <a:endParaRPr sz="1800" kern="1200" spc="-10" dirty="0">
                        <a:solidFill>
                          <a:schemeClr val="dk1"/>
                        </a:solidFill>
                        <a:latin typeface="+mn-lt"/>
                        <a:ea typeface="+mn-ea"/>
                        <a:cs typeface="+mn-cs"/>
                      </a:endParaRPr>
                    </a:p>
                  </a:txBody>
                  <a:tcPr marL="0" marR="0" marT="0" marB="0"/>
                </a:tc>
                <a:tc>
                  <a:txBody>
                    <a:bodyPr/>
                    <a:lstStyle/>
                    <a:p>
                      <a:pPr marL="85725">
                        <a:lnSpc>
                          <a:spcPct val="100000"/>
                        </a:lnSpc>
                        <a:spcBef>
                          <a:spcPts val="220"/>
                        </a:spcBef>
                      </a:pPr>
                      <a:r>
                        <a:rPr lang="en-US" sz="1800" b="0" i="0" kern="1200" dirty="0">
                          <a:solidFill>
                            <a:schemeClr val="dk1"/>
                          </a:solidFill>
                          <a:effectLst/>
                          <a:latin typeface="+mn-lt"/>
                          <a:ea typeface="+mn-ea"/>
                          <a:cs typeface="+mn-cs"/>
                        </a:rPr>
                        <a:t>to markup updates and modifications in a document</a:t>
                      </a:r>
                      <a:endParaRPr sz="1800" dirty="0">
                        <a:latin typeface="Calibri"/>
                        <a:cs typeface="Calibri"/>
                      </a:endParaRPr>
                    </a:p>
                  </a:txBody>
                  <a:tcPr marL="0" marR="0" marT="0" marB="0"/>
                </a:tc>
                <a:extLst>
                  <a:ext uri="{0D108BD9-81ED-4DB2-BD59-A6C34878D82A}">
                    <a16:rowId xmlns:a16="http://schemas.microsoft.com/office/drawing/2014/main" val="3272630420"/>
                  </a:ext>
                </a:extLst>
              </a:tr>
              <a:tr h="419966">
                <a:tc>
                  <a:txBody>
                    <a:bodyPr/>
                    <a:lstStyle/>
                    <a:p>
                      <a:pPr marL="85090" algn="l" defTabSz="914400" rtl="0" eaLnBrk="1" latinLnBrk="0" hangingPunct="1">
                        <a:lnSpc>
                          <a:spcPct val="100000"/>
                        </a:lnSpc>
                        <a:spcBef>
                          <a:spcPts val="105"/>
                        </a:spcBef>
                      </a:pPr>
                      <a:endParaRPr sz="1800" kern="1200" spc="-10" dirty="0">
                        <a:solidFill>
                          <a:schemeClr val="dk1"/>
                        </a:solidFill>
                        <a:latin typeface="+mn-lt"/>
                        <a:ea typeface="+mn-ea"/>
                        <a:cs typeface="+mn-cs"/>
                      </a:endParaRPr>
                    </a:p>
                  </a:txBody>
                  <a:tcPr marL="0" marR="0" marT="0" marB="0"/>
                </a:tc>
                <a:tc>
                  <a:txBody>
                    <a:bodyPr/>
                    <a:lstStyle/>
                    <a:p>
                      <a:pPr marL="85725">
                        <a:lnSpc>
                          <a:spcPct val="100000"/>
                        </a:lnSpc>
                        <a:spcBef>
                          <a:spcPts val="220"/>
                        </a:spcBef>
                      </a:pPr>
                      <a:endParaRPr sz="1800" dirty="0">
                        <a:latin typeface="Calibri"/>
                        <a:cs typeface="Calibri"/>
                      </a:endParaRPr>
                    </a:p>
                  </a:txBody>
                  <a:tcPr marL="0" marR="0" marT="0" marB="0"/>
                </a:tc>
                <a:extLst>
                  <a:ext uri="{0D108BD9-81ED-4DB2-BD59-A6C34878D82A}">
                    <a16:rowId xmlns:a16="http://schemas.microsoft.com/office/drawing/2014/main" val="3103042267"/>
                  </a:ext>
                </a:extLst>
              </a:tr>
            </a:tbl>
          </a:graphicData>
        </a:graphic>
      </p:graphicFrame>
      <p:sp>
        <p:nvSpPr>
          <p:cNvPr id="4" name="Fußzeilenplatzhalter 3">
            <a:extLst>
              <a:ext uri="{FF2B5EF4-FFF2-40B4-BE49-F238E27FC236}">
                <a16:creationId xmlns:a16="http://schemas.microsoft.com/office/drawing/2014/main" id="{3389DF9E-DA68-4B7F-9565-885B5A34A71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6346223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5" dirty="0"/>
              <a:t>Auszeichnungen </a:t>
            </a:r>
            <a:r>
              <a:rPr spc="-5" dirty="0"/>
              <a:t>auf</a:t>
            </a:r>
            <a:r>
              <a:rPr spc="15" dirty="0"/>
              <a:t> </a:t>
            </a:r>
            <a:r>
              <a:rPr spc="-35" dirty="0"/>
              <a:t>Text-Ebene</a:t>
            </a:r>
          </a:p>
        </p:txBody>
      </p:sp>
      <p:sp>
        <p:nvSpPr>
          <p:cNvPr id="6" name="Inhaltsplatzhalter 5"/>
          <p:cNvSpPr>
            <a:spLocks noGrp="1"/>
          </p:cNvSpPr>
          <p:nvPr>
            <p:ph idx="1"/>
          </p:nvPr>
        </p:nvSpPr>
        <p:spPr>
          <a:xfrm>
            <a:off x="838200" y="1571625"/>
            <a:ext cx="10515600" cy="4605338"/>
          </a:xfrm>
        </p:spPr>
        <p:txBody>
          <a:bodyPr/>
          <a:lstStyle/>
          <a:p>
            <a:r>
              <a:rPr lang="de-DE" b="1" spc="-10" dirty="0">
                <a:cs typeface="Calibri"/>
              </a:rPr>
              <a:t>Reaktivierung von</a:t>
            </a:r>
            <a:r>
              <a:rPr lang="de-DE" b="1" spc="25" dirty="0">
                <a:cs typeface="Calibri"/>
              </a:rPr>
              <a:t> </a:t>
            </a:r>
            <a:r>
              <a:rPr lang="de-DE" b="1" spc="-15" dirty="0">
                <a:cs typeface="Calibri"/>
              </a:rPr>
              <a:t>Präsentationselementen</a:t>
            </a:r>
            <a:endParaRPr lang="de-DE" dirty="0">
              <a:cs typeface="Calibri"/>
            </a:endParaRPr>
          </a:p>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1993113864"/>
              </p:ext>
            </p:extLst>
          </p:nvPr>
        </p:nvGraphicFramePr>
        <p:xfrm>
          <a:off x="1093701" y="2440298"/>
          <a:ext cx="8229600" cy="2249810"/>
        </p:xfrm>
        <a:graphic>
          <a:graphicData uri="http://schemas.openxmlformats.org/drawingml/2006/table">
            <a:tbl>
              <a:tblPr firstRow="1" bandRow="1">
                <a:tableStyleId>{21E4AEA4-8DFA-4A89-87EB-49C32662AFE0}</a:tableStyleId>
              </a:tblPr>
              <a:tblGrid>
                <a:gridCol w="2602611">
                  <a:extLst>
                    <a:ext uri="{9D8B030D-6E8A-4147-A177-3AD203B41FA5}">
                      <a16:colId xmlns:a16="http://schemas.microsoft.com/office/drawing/2014/main" val="20000"/>
                    </a:ext>
                  </a:extLst>
                </a:gridCol>
                <a:gridCol w="5626989">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spc="-5" dirty="0"/>
                        <a:t>Element</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ts val="2160"/>
                        </a:lnSpc>
                      </a:pPr>
                      <a:r>
                        <a:rPr sz="1800" spc="-5" dirty="0"/>
                        <a:t>&lt;b&gt;</a:t>
                      </a:r>
                      <a:r>
                        <a:rPr sz="1800" spc="-105" dirty="0"/>
                        <a:t> </a:t>
                      </a:r>
                      <a:r>
                        <a:rPr sz="1800" spc="-10" dirty="0"/>
                        <a:t>&lt;i&gt;</a:t>
                      </a:r>
                      <a:endParaRPr sz="1800" dirty="0">
                        <a:latin typeface="Courier New"/>
                        <a:cs typeface="Courier New"/>
                      </a:endParaRPr>
                    </a:p>
                  </a:txBody>
                  <a:tcPr marL="0" marR="0" marT="0" marB="0"/>
                </a:tc>
                <a:tc>
                  <a:txBody>
                    <a:bodyPr/>
                    <a:lstStyle/>
                    <a:p>
                      <a:pPr marL="85725">
                        <a:lnSpc>
                          <a:spcPct val="100000"/>
                        </a:lnSpc>
                        <a:spcBef>
                          <a:spcPts val="110"/>
                        </a:spcBef>
                      </a:pPr>
                      <a:r>
                        <a:rPr sz="1800" spc="-5" dirty="0"/>
                        <a:t>Abgesetzt, </a:t>
                      </a:r>
                      <a:r>
                        <a:rPr sz="1800" dirty="0"/>
                        <a:t>aber</a:t>
                      </a:r>
                      <a:r>
                        <a:rPr sz="1800" spc="-60" dirty="0"/>
                        <a:t> </a:t>
                      </a:r>
                      <a:r>
                        <a:rPr sz="1800" spc="-5" dirty="0"/>
                        <a:t>gleichwertig</a:t>
                      </a:r>
                      <a:endParaRPr sz="1800" dirty="0">
                        <a:latin typeface="Calibri"/>
                        <a:cs typeface="Calibri"/>
                      </a:endParaRPr>
                    </a:p>
                  </a:txBody>
                  <a:tcPr marL="0" marR="0" marT="0" marB="0"/>
                </a:tc>
                <a:extLst>
                  <a:ext uri="{0D108BD9-81ED-4DB2-BD59-A6C34878D82A}">
                    <a16:rowId xmlns:a16="http://schemas.microsoft.com/office/drawing/2014/main" val="10001"/>
                  </a:ext>
                </a:extLst>
              </a:tr>
              <a:tr h="395614">
                <a:tc>
                  <a:txBody>
                    <a:bodyPr/>
                    <a:lstStyle/>
                    <a:p>
                      <a:pPr marL="85090">
                        <a:lnSpc>
                          <a:spcPct val="100000"/>
                        </a:lnSpc>
                        <a:spcBef>
                          <a:spcPts val="100"/>
                        </a:spcBef>
                      </a:pPr>
                      <a:r>
                        <a:rPr sz="1800" spc="-5" dirty="0"/>
                        <a:t>&lt;s&gt;</a:t>
                      </a:r>
                      <a:endParaRPr sz="1800" dirty="0">
                        <a:latin typeface="Courier New"/>
                        <a:cs typeface="Courier New"/>
                      </a:endParaRPr>
                    </a:p>
                  </a:txBody>
                  <a:tcPr marL="0" marR="0" marT="0" marB="0"/>
                </a:tc>
                <a:tc>
                  <a:txBody>
                    <a:bodyPr/>
                    <a:lstStyle/>
                    <a:p>
                      <a:pPr marL="85725">
                        <a:lnSpc>
                          <a:spcPct val="100000"/>
                        </a:lnSpc>
                        <a:spcBef>
                          <a:spcPts val="215"/>
                        </a:spcBef>
                      </a:pPr>
                      <a:r>
                        <a:rPr sz="1800" spc="-5" dirty="0"/>
                        <a:t>Nicht </a:t>
                      </a:r>
                      <a:r>
                        <a:rPr sz="1800" dirty="0" err="1"/>
                        <a:t>mehr</a:t>
                      </a:r>
                      <a:r>
                        <a:rPr sz="1800" spc="-80" dirty="0"/>
                        <a:t> </a:t>
                      </a:r>
                      <a:r>
                        <a:rPr sz="1800" spc="-10" dirty="0"/>
                        <a:t>relevant</a:t>
                      </a:r>
                      <a:r>
                        <a:rPr lang="de-DE" sz="1800" spc="-10" dirty="0"/>
                        <a:t>er Text (durchstrichen)</a:t>
                      </a:r>
                      <a:endParaRPr sz="1800" dirty="0">
                        <a:latin typeface="Calibri"/>
                        <a:cs typeface="Calibri"/>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100"/>
                        </a:spcBef>
                      </a:pPr>
                      <a:r>
                        <a:rPr sz="1800" spc="-5" dirty="0"/>
                        <a:t>&lt;hr&gt;</a:t>
                      </a:r>
                      <a:endParaRPr sz="1800" dirty="0">
                        <a:latin typeface="Courier New"/>
                        <a:cs typeface="Courier New"/>
                      </a:endParaRPr>
                    </a:p>
                  </a:txBody>
                  <a:tcPr marL="0" marR="0" marT="0" marB="0"/>
                </a:tc>
                <a:tc>
                  <a:txBody>
                    <a:bodyPr/>
                    <a:lstStyle/>
                    <a:p>
                      <a:pPr marL="85725">
                        <a:lnSpc>
                          <a:spcPct val="100000"/>
                        </a:lnSpc>
                        <a:spcBef>
                          <a:spcPts val="215"/>
                        </a:spcBef>
                      </a:pPr>
                      <a:r>
                        <a:rPr sz="1800" spc="-5" dirty="0"/>
                        <a:t>Markierung </a:t>
                      </a:r>
                      <a:r>
                        <a:rPr sz="1800" dirty="0"/>
                        <a:t>eines </a:t>
                      </a:r>
                      <a:r>
                        <a:rPr sz="1800" spc="-5" dirty="0"/>
                        <a:t>thematischen Bruchs</a:t>
                      </a:r>
                      <a:endParaRPr sz="1800" dirty="0">
                        <a:latin typeface="Calibri"/>
                        <a:cs typeface="Calibri"/>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100"/>
                        </a:spcBef>
                      </a:pPr>
                      <a:r>
                        <a:rPr sz="1800" spc="-10" dirty="0"/>
                        <a:t>&lt;small&gt;</a:t>
                      </a:r>
                      <a:endParaRPr sz="1800" dirty="0">
                        <a:latin typeface="Courier New"/>
                        <a:cs typeface="Courier New"/>
                      </a:endParaRPr>
                    </a:p>
                  </a:txBody>
                  <a:tcPr marL="0" marR="0" marT="0" marB="0"/>
                </a:tc>
                <a:tc>
                  <a:txBody>
                    <a:bodyPr/>
                    <a:lstStyle/>
                    <a:p>
                      <a:pPr marL="85725">
                        <a:lnSpc>
                          <a:spcPct val="100000"/>
                        </a:lnSpc>
                        <a:spcBef>
                          <a:spcPts val="215"/>
                        </a:spcBef>
                      </a:pPr>
                      <a:r>
                        <a:rPr sz="1800" spc="-5" dirty="0"/>
                        <a:t>Kleingedrucktes</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marR="0" lvl="0" indent="0" algn="l" defTabSz="914400" rtl="0" eaLnBrk="1" fontAlgn="auto" latinLnBrk="0" hangingPunct="1">
                        <a:lnSpc>
                          <a:spcPct val="100000"/>
                        </a:lnSpc>
                        <a:spcBef>
                          <a:spcPts val="100"/>
                        </a:spcBef>
                        <a:spcAft>
                          <a:spcPts val="0"/>
                        </a:spcAft>
                        <a:buClrTx/>
                        <a:buSzTx/>
                        <a:buFontTx/>
                        <a:buNone/>
                        <a:tabLst/>
                        <a:defRPr/>
                      </a:pPr>
                      <a:r>
                        <a:rPr lang="de-DE" sz="1800" spc="-10" dirty="0"/>
                        <a:t>&lt;u&gt;</a:t>
                      </a:r>
                      <a:endParaRPr lang="de-DE" sz="1800" dirty="0">
                        <a:latin typeface="Courier New"/>
                        <a:cs typeface="Courier New"/>
                      </a:endParaRPr>
                    </a:p>
                  </a:txBody>
                  <a:tcPr marL="0" marR="0" marT="0" marB="0"/>
                </a:tc>
                <a:tc>
                  <a:txBody>
                    <a:bodyPr/>
                    <a:lstStyle/>
                    <a:p>
                      <a:pPr marL="85725">
                        <a:lnSpc>
                          <a:spcPct val="100000"/>
                        </a:lnSpc>
                        <a:spcBef>
                          <a:spcPts val="215"/>
                        </a:spcBef>
                      </a:pPr>
                      <a:r>
                        <a:rPr lang="de-DE" sz="1800" dirty="0" err="1">
                          <a:latin typeface="Calibri"/>
                          <a:cs typeface="Calibri"/>
                        </a:rPr>
                        <a:t>underlined</a:t>
                      </a:r>
                      <a:r>
                        <a:rPr lang="de-DE" sz="1800" dirty="0">
                          <a:latin typeface="Calibri"/>
                          <a:cs typeface="Calibri"/>
                        </a:rPr>
                        <a:t> </a:t>
                      </a:r>
                      <a:r>
                        <a:rPr lang="de-DE" sz="1800" dirty="0" err="1">
                          <a:latin typeface="Calibri"/>
                          <a:cs typeface="Calibri"/>
                        </a:rPr>
                        <a:t>text</a:t>
                      </a:r>
                      <a:r>
                        <a:rPr lang="de-DE" sz="1800" dirty="0">
                          <a:latin typeface="Calibri"/>
                          <a:cs typeface="Calibri"/>
                        </a:rPr>
                        <a:t>. E.g. </a:t>
                      </a:r>
                      <a:r>
                        <a:rPr lang="de-DE" sz="1800" dirty="0" err="1">
                          <a:latin typeface="Calibri"/>
                          <a:cs typeface="Calibri"/>
                        </a:rPr>
                        <a:t>for</a:t>
                      </a:r>
                      <a:r>
                        <a:rPr lang="de-DE" sz="1800" dirty="0">
                          <a:latin typeface="Calibri"/>
                          <a:cs typeface="Calibri"/>
                        </a:rPr>
                        <a:t> </a:t>
                      </a:r>
                      <a:r>
                        <a:rPr lang="de-DE" sz="1800" dirty="0" err="1">
                          <a:latin typeface="Calibri"/>
                          <a:cs typeface="Calibri"/>
                        </a:rPr>
                        <a:t>misspelled</a:t>
                      </a:r>
                      <a:r>
                        <a:rPr lang="de-DE" sz="1800" dirty="0">
                          <a:latin typeface="Calibri"/>
                          <a:cs typeface="Calibri"/>
                        </a:rPr>
                        <a:t> </a:t>
                      </a:r>
                      <a:r>
                        <a:rPr lang="de-DE" sz="1800" dirty="0" err="1">
                          <a:latin typeface="Calibri"/>
                          <a:cs typeface="Calibri"/>
                        </a:rPr>
                        <a:t>words</a:t>
                      </a:r>
                      <a:endParaRPr sz="1800" dirty="0">
                        <a:latin typeface="Calibri"/>
                        <a:cs typeface="Calibri"/>
                      </a:endParaRPr>
                    </a:p>
                  </a:txBody>
                  <a:tcPr marL="0" marR="0" marT="0" marB="0"/>
                </a:tc>
                <a:extLst>
                  <a:ext uri="{0D108BD9-81ED-4DB2-BD59-A6C34878D82A}">
                    <a16:rowId xmlns:a16="http://schemas.microsoft.com/office/drawing/2014/main" val="1563726861"/>
                  </a:ext>
                </a:extLst>
              </a:tr>
            </a:tbl>
          </a:graphicData>
        </a:graphic>
      </p:graphicFrame>
      <p:sp>
        <p:nvSpPr>
          <p:cNvPr id="4" name="Fußzeilenplatzhalter 3">
            <a:extLst>
              <a:ext uri="{FF2B5EF4-FFF2-40B4-BE49-F238E27FC236}">
                <a16:creationId xmlns:a16="http://schemas.microsoft.com/office/drawing/2014/main" id="{2066652F-2BDC-4807-96CC-4D7E2CF44F8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3618324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5" dirty="0"/>
              <a:t>Auszeichnungen </a:t>
            </a:r>
            <a:r>
              <a:rPr spc="-5" dirty="0"/>
              <a:t>auf</a:t>
            </a:r>
            <a:r>
              <a:rPr spc="15" dirty="0"/>
              <a:t> </a:t>
            </a:r>
            <a:r>
              <a:rPr spc="-35" dirty="0"/>
              <a:t>Text-Ebene</a:t>
            </a:r>
          </a:p>
        </p:txBody>
      </p:sp>
      <p:sp>
        <p:nvSpPr>
          <p:cNvPr id="6" name="Inhaltsplatzhalter 5"/>
          <p:cNvSpPr>
            <a:spLocks noGrp="1"/>
          </p:cNvSpPr>
          <p:nvPr>
            <p:ph idx="1"/>
          </p:nvPr>
        </p:nvSpPr>
        <p:spPr>
          <a:xfrm>
            <a:off x="838200" y="1571625"/>
            <a:ext cx="10515600" cy="4605338"/>
          </a:xfrm>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1001717753"/>
              </p:ext>
            </p:extLst>
          </p:nvPr>
        </p:nvGraphicFramePr>
        <p:xfrm>
          <a:off x="1143577" y="2456924"/>
          <a:ext cx="8229600" cy="3225796"/>
        </p:xfrm>
        <a:graphic>
          <a:graphicData uri="http://schemas.openxmlformats.org/drawingml/2006/table">
            <a:tbl>
              <a:tblPr firstRow="1" bandRow="1">
                <a:tableStyleId>{21E4AEA4-8DFA-4A89-87EB-49C32662AFE0}</a:tableStyleId>
              </a:tblPr>
              <a:tblGrid>
                <a:gridCol w="2602611">
                  <a:extLst>
                    <a:ext uri="{9D8B030D-6E8A-4147-A177-3AD203B41FA5}">
                      <a16:colId xmlns:a16="http://schemas.microsoft.com/office/drawing/2014/main" val="20000"/>
                    </a:ext>
                  </a:extLst>
                </a:gridCol>
                <a:gridCol w="5626989">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spc="-5" dirty="0"/>
                        <a:t>Element</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ts val="2160"/>
                        </a:lnSpc>
                      </a:pPr>
                      <a:r>
                        <a:rPr sz="1800" spc="-10" dirty="0"/>
                        <a:t>&lt;time&gt;</a:t>
                      </a:r>
                      <a:endParaRPr sz="1800" dirty="0">
                        <a:latin typeface="Courier New"/>
                        <a:cs typeface="Courier New"/>
                      </a:endParaRPr>
                    </a:p>
                  </a:txBody>
                  <a:tcPr marL="0" marR="0" marT="0" marB="0"/>
                </a:tc>
                <a:tc>
                  <a:txBody>
                    <a:bodyPr/>
                    <a:lstStyle/>
                    <a:p>
                      <a:pPr marL="85725">
                        <a:lnSpc>
                          <a:spcPct val="100000"/>
                        </a:lnSpc>
                        <a:spcBef>
                          <a:spcPts val="110"/>
                        </a:spcBef>
                      </a:pPr>
                      <a:r>
                        <a:rPr sz="1800" spc="-5" dirty="0"/>
                        <a:t>Datums- und</a:t>
                      </a:r>
                      <a:r>
                        <a:rPr sz="1800" spc="-35" dirty="0"/>
                        <a:t> </a:t>
                      </a:r>
                      <a:r>
                        <a:rPr sz="1800" spc="-10" dirty="0"/>
                        <a:t>Zeitangaben</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00"/>
                        </a:spcBef>
                      </a:pPr>
                      <a:r>
                        <a:rPr sz="1800" spc="-10" dirty="0"/>
                        <a:t>&lt;mark&gt;</a:t>
                      </a:r>
                      <a:endParaRPr sz="1800" dirty="0">
                        <a:latin typeface="Courier New"/>
                        <a:cs typeface="Courier New"/>
                      </a:endParaRPr>
                    </a:p>
                  </a:txBody>
                  <a:tcPr marL="0" marR="0" marT="0" marB="0"/>
                </a:tc>
                <a:tc>
                  <a:txBody>
                    <a:bodyPr/>
                    <a:lstStyle/>
                    <a:p>
                      <a:pPr marL="85725">
                        <a:lnSpc>
                          <a:spcPct val="100000"/>
                        </a:lnSpc>
                        <a:spcBef>
                          <a:spcPts val="215"/>
                        </a:spcBef>
                      </a:pPr>
                      <a:r>
                        <a:rPr sz="1800" spc="-5" dirty="0"/>
                        <a:t>Hervorhebung </a:t>
                      </a:r>
                      <a:r>
                        <a:rPr sz="1800" spc="-45" dirty="0"/>
                        <a:t>bzw.</a:t>
                      </a:r>
                      <a:r>
                        <a:rPr sz="1800" spc="-5" dirty="0"/>
                        <a:t> Markierung</a:t>
                      </a:r>
                      <a:endParaRPr sz="1800" dirty="0">
                        <a:latin typeface="Calibri"/>
                        <a:cs typeface="Calibri"/>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100"/>
                        </a:spcBef>
                      </a:pPr>
                      <a:r>
                        <a:rPr sz="1800" spc="-10" dirty="0"/>
                        <a:t>&lt;progress&gt;</a:t>
                      </a:r>
                      <a:endParaRPr sz="1800" dirty="0">
                        <a:latin typeface="Courier New"/>
                        <a:cs typeface="Courier New"/>
                      </a:endParaRPr>
                    </a:p>
                  </a:txBody>
                  <a:tcPr marL="0" marR="0" marT="0" marB="0"/>
                </a:tc>
                <a:tc>
                  <a:txBody>
                    <a:bodyPr/>
                    <a:lstStyle/>
                    <a:p>
                      <a:pPr marL="85725">
                        <a:lnSpc>
                          <a:spcPct val="100000"/>
                        </a:lnSpc>
                        <a:spcBef>
                          <a:spcPts val="140"/>
                        </a:spcBef>
                      </a:pPr>
                      <a:r>
                        <a:rPr sz="1800" spc="-10" dirty="0"/>
                        <a:t>Fortschrittsanzeige</a:t>
                      </a:r>
                      <a:endParaRPr sz="1800" dirty="0">
                        <a:latin typeface="Calibri"/>
                        <a:cs typeface="Calibri"/>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100"/>
                        </a:spcBef>
                      </a:pPr>
                      <a:r>
                        <a:rPr sz="1800" spc="-10" dirty="0"/>
                        <a:t>&lt;meter&gt;</a:t>
                      </a:r>
                      <a:endParaRPr sz="1800" dirty="0">
                        <a:latin typeface="Courier New"/>
                        <a:cs typeface="Courier New"/>
                      </a:endParaRPr>
                    </a:p>
                  </a:txBody>
                  <a:tcPr marL="0" marR="0" marT="0" marB="0"/>
                </a:tc>
                <a:tc>
                  <a:txBody>
                    <a:bodyPr/>
                    <a:lstStyle/>
                    <a:p>
                      <a:pPr marL="85725">
                        <a:lnSpc>
                          <a:spcPct val="100000"/>
                        </a:lnSpc>
                        <a:spcBef>
                          <a:spcPts val="145"/>
                        </a:spcBef>
                      </a:pPr>
                      <a:r>
                        <a:rPr sz="1800" spc="-10" dirty="0"/>
                        <a:t>Anzeige </a:t>
                      </a:r>
                      <a:r>
                        <a:rPr sz="1800" spc="-5" dirty="0"/>
                        <a:t>von </a:t>
                      </a:r>
                      <a:r>
                        <a:rPr sz="1800" spc="-20" dirty="0"/>
                        <a:t>Werten </a:t>
                      </a:r>
                      <a:r>
                        <a:rPr sz="1800" spc="-10" dirty="0"/>
                        <a:t>zwischen </a:t>
                      </a:r>
                      <a:r>
                        <a:rPr sz="1800" spc="-5" dirty="0"/>
                        <a:t>Maximal- und</a:t>
                      </a:r>
                      <a:r>
                        <a:rPr sz="1800" spc="100" dirty="0"/>
                        <a:t> </a:t>
                      </a:r>
                      <a:r>
                        <a:rPr sz="1800" spc="-5" dirty="0"/>
                        <a:t>Minimalwert</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bdi</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tc>
                <a:tc>
                  <a:txBody>
                    <a:bodyPr/>
                    <a:lstStyle/>
                    <a:p>
                      <a:pPr marL="85725">
                        <a:lnSpc>
                          <a:spcPct val="100000"/>
                        </a:lnSpc>
                        <a:spcBef>
                          <a:spcPts val="145"/>
                        </a:spcBef>
                      </a:pPr>
                      <a:r>
                        <a:rPr lang="de-DE" sz="1800" dirty="0">
                          <a:latin typeface="Calibri"/>
                          <a:cs typeface="Calibri"/>
                        </a:rPr>
                        <a:t>Zum Anzeigen der Schriften, die von rechts nach links geschrieben werden, innerhalb der Schrift von links nach rechts (bi-</a:t>
                      </a:r>
                      <a:r>
                        <a:rPr lang="de-DE" sz="1800" dirty="0" err="1">
                          <a:latin typeface="Calibri"/>
                          <a:cs typeface="Calibri"/>
                        </a:rPr>
                        <a:t>directional</a:t>
                      </a:r>
                      <a:r>
                        <a:rPr lang="de-DE" sz="1800" dirty="0">
                          <a:latin typeface="Calibri"/>
                          <a:cs typeface="Calibri"/>
                        </a:rPr>
                        <a:t> </a:t>
                      </a:r>
                      <a:r>
                        <a:rPr lang="de-DE" sz="1800" dirty="0" err="1">
                          <a:latin typeface="Calibri"/>
                          <a:cs typeface="Calibri"/>
                        </a:rPr>
                        <a:t>isolation</a:t>
                      </a:r>
                      <a:r>
                        <a:rPr lang="de-DE" sz="1800" dirty="0">
                          <a:latin typeface="Calibri"/>
                          <a:cs typeface="Calibri"/>
                        </a:rPr>
                        <a:t>)</a:t>
                      </a:r>
                      <a:endParaRPr sz="1800" dirty="0">
                        <a:latin typeface="Calibri"/>
                        <a:cs typeface="Calibri"/>
                      </a:endParaRPr>
                    </a:p>
                  </a:txBody>
                  <a:tcPr marL="0" marR="0" marT="0" marB="0"/>
                </a:tc>
                <a:extLst>
                  <a:ext uri="{0D108BD9-81ED-4DB2-BD59-A6C34878D82A}">
                    <a16:rowId xmlns:a16="http://schemas.microsoft.com/office/drawing/2014/main" val="1593642005"/>
                  </a:ext>
                </a:extLst>
              </a:tr>
              <a:tr h="370839">
                <a:tc>
                  <a:txBody>
                    <a:bodyPr/>
                    <a:lstStyle/>
                    <a:p>
                      <a:pPr marL="85090" algn="l" defTabSz="914400" rtl="0" eaLnBrk="1" latinLnBrk="0" hangingPunct="1">
                        <a:lnSpc>
                          <a:spcPct val="100000"/>
                        </a:lnSpc>
                        <a:spcBef>
                          <a:spcPts val="100"/>
                        </a:spcBef>
                      </a:pPr>
                      <a:r>
                        <a:rPr lang="de-DE" sz="1800" kern="1200" spc="-10" dirty="0">
                          <a:solidFill>
                            <a:schemeClr val="dk1"/>
                          </a:solidFill>
                          <a:latin typeface="+mn-lt"/>
                          <a:ea typeface="+mn-ea"/>
                          <a:cs typeface="+mn-cs"/>
                        </a:rPr>
                        <a:t>&lt;</a:t>
                      </a:r>
                      <a:r>
                        <a:rPr lang="de-DE" sz="1800" kern="1200" spc="-10" dirty="0" err="1">
                          <a:solidFill>
                            <a:schemeClr val="dk1"/>
                          </a:solidFill>
                          <a:latin typeface="+mn-lt"/>
                          <a:ea typeface="+mn-ea"/>
                          <a:cs typeface="+mn-cs"/>
                        </a:rPr>
                        <a:t>bdo</a:t>
                      </a:r>
                      <a:r>
                        <a:rPr lang="de-DE" sz="1800" kern="1200" spc="-10" dirty="0">
                          <a:solidFill>
                            <a:schemeClr val="dk1"/>
                          </a:solidFill>
                          <a:latin typeface="+mn-lt"/>
                          <a:ea typeface="+mn-ea"/>
                          <a:cs typeface="+mn-cs"/>
                        </a:rPr>
                        <a:t>&gt;</a:t>
                      </a:r>
                      <a:endParaRPr sz="1800" kern="1200" spc="-10" dirty="0">
                        <a:solidFill>
                          <a:schemeClr val="dk1"/>
                        </a:solidFill>
                        <a:latin typeface="+mn-lt"/>
                        <a:ea typeface="+mn-ea"/>
                        <a:cs typeface="+mn-cs"/>
                      </a:endParaRPr>
                    </a:p>
                  </a:txBody>
                  <a:tcPr marL="0" marR="0" marT="0" marB="0"/>
                </a:tc>
                <a:tc>
                  <a:txBody>
                    <a:bodyPr/>
                    <a:lstStyle/>
                    <a:p>
                      <a:pPr marL="85725">
                        <a:lnSpc>
                          <a:spcPct val="100000"/>
                        </a:lnSpc>
                        <a:spcBef>
                          <a:spcPts val="145"/>
                        </a:spcBef>
                      </a:pPr>
                      <a:r>
                        <a:rPr lang="de-DE" sz="1800" dirty="0">
                          <a:latin typeface="Calibri"/>
                          <a:cs typeface="Calibri"/>
                        </a:rPr>
                        <a:t>bi-</a:t>
                      </a:r>
                      <a:r>
                        <a:rPr lang="de-DE" sz="1800" dirty="0" err="1">
                          <a:latin typeface="Calibri"/>
                          <a:cs typeface="Calibri"/>
                        </a:rPr>
                        <a:t>directional</a:t>
                      </a:r>
                      <a:r>
                        <a:rPr lang="de-DE" sz="1800" dirty="0">
                          <a:latin typeface="Calibri"/>
                          <a:cs typeface="Calibri"/>
                        </a:rPr>
                        <a:t> </a:t>
                      </a:r>
                      <a:r>
                        <a:rPr lang="de-DE" sz="1800" dirty="0" err="1">
                          <a:latin typeface="Calibri"/>
                          <a:cs typeface="Calibri"/>
                        </a:rPr>
                        <a:t>override</a:t>
                      </a:r>
                      <a:r>
                        <a:rPr lang="de-DE" sz="1800" dirty="0">
                          <a:latin typeface="Calibri"/>
                          <a:cs typeface="Calibri"/>
                        </a:rPr>
                        <a:t> </a:t>
                      </a:r>
                      <a:r>
                        <a:rPr lang="de-DE" sz="1800" dirty="0" err="1">
                          <a:latin typeface="Calibri"/>
                          <a:cs typeface="Calibri"/>
                        </a:rPr>
                        <a:t>to</a:t>
                      </a:r>
                      <a:r>
                        <a:rPr lang="de-DE" sz="1800" dirty="0">
                          <a:latin typeface="Calibri"/>
                          <a:cs typeface="Calibri"/>
                        </a:rPr>
                        <a:t> </a:t>
                      </a:r>
                      <a:r>
                        <a:rPr lang="de-DE" sz="1800" dirty="0" err="1">
                          <a:latin typeface="Calibri"/>
                          <a:cs typeface="Calibri"/>
                        </a:rPr>
                        <a:t>override</a:t>
                      </a:r>
                      <a:r>
                        <a:rPr lang="de-DE" sz="1800" dirty="0">
                          <a:latin typeface="Calibri"/>
                          <a:cs typeface="Calibri"/>
                        </a:rPr>
                        <a:t> </a:t>
                      </a:r>
                      <a:r>
                        <a:rPr lang="de-DE" sz="1800" dirty="0" err="1">
                          <a:latin typeface="Calibri"/>
                          <a:cs typeface="Calibri"/>
                        </a:rPr>
                        <a:t>the</a:t>
                      </a:r>
                      <a:r>
                        <a:rPr lang="de-DE" sz="1800" dirty="0">
                          <a:latin typeface="Calibri"/>
                          <a:cs typeface="Calibri"/>
                        </a:rPr>
                        <a:t> </a:t>
                      </a:r>
                      <a:r>
                        <a:rPr lang="de-DE" sz="1800" dirty="0" err="1">
                          <a:latin typeface="Calibri"/>
                          <a:cs typeface="Calibri"/>
                        </a:rPr>
                        <a:t>current</a:t>
                      </a:r>
                      <a:r>
                        <a:rPr lang="de-DE" sz="1800" dirty="0">
                          <a:latin typeface="Calibri"/>
                          <a:cs typeface="Calibri"/>
                        </a:rPr>
                        <a:t> </a:t>
                      </a:r>
                      <a:r>
                        <a:rPr lang="de-DE" sz="1800" dirty="0" err="1">
                          <a:latin typeface="Calibri"/>
                          <a:cs typeface="Calibri"/>
                        </a:rPr>
                        <a:t>text</a:t>
                      </a:r>
                      <a:r>
                        <a:rPr lang="de-DE" sz="1800" dirty="0">
                          <a:latin typeface="Calibri"/>
                          <a:cs typeface="Calibri"/>
                        </a:rPr>
                        <a:t> </a:t>
                      </a:r>
                      <a:r>
                        <a:rPr lang="de-DE" sz="1800" dirty="0" err="1">
                          <a:latin typeface="Calibri"/>
                          <a:cs typeface="Calibri"/>
                        </a:rPr>
                        <a:t>direction</a:t>
                      </a:r>
                      <a:endParaRPr sz="1800" dirty="0">
                        <a:latin typeface="Calibri"/>
                        <a:cs typeface="Calibri"/>
                      </a:endParaRPr>
                    </a:p>
                  </a:txBody>
                  <a:tcPr marL="0" marR="0" marT="0" marB="0"/>
                </a:tc>
                <a:extLst>
                  <a:ext uri="{0D108BD9-81ED-4DB2-BD59-A6C34878D82A}">
                    <a16:rowId xmlns:a16="http://schemas.microsoft.com/office/drawing/2014/main" val="2961397713"/>
                  </a:ext>
                </a:extLst>
              </a:tr>
            </a:tbl>
          </a:graphicData>
        </a:graphic>
      </p:graphicFrame>
      <p:sp>
        <p:nvSpPr>
          <p:cNvPr id="4" name="Fußzeilenplatzhalter 3">
            <a:extLst>
              <a:ext uri="{FF2B5EF4-FFF2-40B4-BE49-F238E27FC236}">
                <a16:creationId xmlns:a16="http://schemas.microsoft.com/office/drawing/2014/main" id="{DF66D000-0C00-4777-8E0E-CCFE4E538EAB}"/>
              </a:ext>
            </a:extLst>
          </p:cNvPr>
          <p:cNvSpPr>
            <a:spLocks noGrp="1"/>
          </p:cNvSpPr>
          <p:nvPr>
            <p:ph type="ftr" sz="quarter" idx="11"/>
          </p:nvPr>
        </p:nvSpPr>
        <p:spPr/>
        <p:txBody>
          <a:bodyPr/>
          <a:lstStyle/>
          <a:p>
            <a:pPr algn="r"/>
            <a:r>
              <a:rPr lang="de-DE" dirty="0" err="1"/>
              <a:t>bdi</a:t>
            </a:r>
            <a:r>
              <a:rPr lang="de-DE" dirty="0"/>
              <a:t>, </a:t>
            </a:r>
            <a:r>
              <a:rPr lang="de-DE" dirty="0" err="1"/>
              <a:t>mark</a:t>
            </a:r>
            <a:r>
              <a:rPr lang="de-DE" dirty="0"/>
              <a:t>, </a:t>
            </a:r>
            <a:r>
              <a:rPr lang="de-DE" dirty="0" err="1"/>
              <a:t>meter</a:t>
            </a:r>
            <a:r>
              <a:rPr lang="de-DE" dirty="0"/>
              <a:t>, </a:t>
            </a:r>
            <a:r>
              <a:rPr lang="de-DE" dirty="0" err="1"/>
              <a:t>progress</a:t>
            </a:r>
            <a:r>
              <a:rPr lang="de-DE" dirty="0"/>
              <a:t>, time  #HTML5 © </a:t>
            </a:r>
            <a:r>
              <a:rPr lang="de-DE" dirty="0" err="1"/>
              <a:t>ppedv</a:t>
            </a:r>
            <a:r>
              <a:rPr lang="de-DE" dirty="0"/>
              <a:t> AG</a:t>
            </a:r>
          </a:p>
        </p:txBody>
      </p:sp>
    </p:spTree>
    <p:extLst>
      <p:ext uri="{BB962C8B-B14F-4D97-AF65-F5344CB8AC3E}">
        <p14:creationId xmlns:p14="http://schemas.microsoft.com/office/powerpoint/2010/main" val="12961397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lang="de-DE" spc="-10" dirty="0"/>
              <a:t>IN HTML5 GESTRICHEN</a:t>
            </a:r>
            <a:endParaRPr spc="-10" dirty="0"/>
          </a:p>
        </p:txBody>
      </p:sp>
      <p:sp>
        <p:nvSpPr>
          <p:cNvPr id="5" name="Inhaltsplatzhalter 4"/>
          <p:cNvSpPr>
            <a:spLocks noGrp="1"/>
          </p:cNvSpPr>
          <p:nvPr>
            <p:ph idx="1"/>
          </p:nvPr>
        </p:nvSpPr>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2277357936"/>
              </p:ext>
            </p:extLst>
          </p:nvPr>
        </p:nvGraphicFramePr>
        <p:xfrm>
          <a:off x="864870" y="1825625"/>
          <a:ext cx="10515600" cy="2880000"/>
        </p:xfrm>
        <a:graphic>
          <a:graphicData uri="http://schemas.openxmlformats.org/drawingml/2006/table">
            <a:tbl>
              <a:tblPr firstRow="1" bandRow="1">
                <a:tableStyleId>{21E4AEA4-8DFA-4A89-87EB-49C32662AFE0}</a:tableStyleId>
              </a:tblPr>
              <a:tblGrid>
                <a:gridCol w="3958590">
                  <a:extLst>
                    <a:ext uri="{9D8B030D-6E8A-4147-A177-3AD203B41FA5}">
                      <a16:colId xmlns:a16="http://schemas.microsoft.com/office/drawing/2014/main" val="20000"/>
                    </a:ext>
                  </a:extLst>
                </a:gridCol>
                <a:gridCol w="6557010">
                  <a:extLst>
                    <a:ext uri="{9D8B030D-6E8A-4147-A177-3AD203B41FA5}">
                      <a16:colId xmlns:a16="http://schemas.microsoft.com/office/drawing/2014/main" val="20001"/>
                    </a:ext>
                  </a:extLst>
                </a:gridCol>
              </a:tblGrid>
              <a:tr h="360000">
                <a:tc>
                  <a:txBody>
                    <a:bodyPr/>
                    <a:lstStyle/>
                    <a:p>
                      <a:pPr marL="85090">
                        <a:lnSpc>
                          <a:spcPct val="100000"/>
                        </a:lnSpc>
                        <a:spcBef>
                          <a:spcPts val="195"/>
                        </a:spcBef>
                      </a:pPr>
                      <a:r>
                        <a:rPr sz="1800" spc="-10" dirty="0"/>
                        <a:t>Entferntes</a:t>
                      </a:r>
                      <a:r>
                        <a:rPr sz="1800" spc="-120" dirty="0"/>
                        <a:t> </a:t>
                      </a:r>
                      <a:r>
                        <a:rPr sz="1800" spc="-5" dirty="0"/>
                        <a:t>Element</a:t>
                      </a:r>
                      <a:endParaRPr sz="1800" dirty="0">
                        <a:latin typeface="Calibri"/>
                        <a:cs typeface="Calibri"/>
                      </a:endParaRPr>
                    </a:p>
                  </a:txBody>
                  <a:tcPr marL="0" marR="0" marT="0" marB="0"/>
                </a:tc>
                <a:tc>
                  <a:txBody>
                    <a:bodyPr/>
                    <a:lstStyle/>
                    <a:p>
                      <a:pPr marL="85090">
                        <a:lnSpc>
                          <a:spcPct val="100000"/>
                        </a:lnSpc>
                        <a:spcBef>
                          <a:spcPts val="195"/>
                        </a:spcBef>
                      </a:pPr>
                      <a:r>
                        <a:rPr sz="1800" spc="-5" dirty="0"/>
                        <a:t>Grund für</a:t>
                      </a:r>
                      <a:r>
                        <a:rPr sz="1800" spc="-50" dirty="0"/>
                        <a:t> </a:t>
                      </a:r>
                      <a:r>
                        <a:rPr sz="1800" spc="-10" dirty="0"/>
                        <a:t>Entfernung</a:t>
                      </a:r>
                      <a:endParaRPr sz="1800" dirty="0">
                        <a:latin typeface="Calibri"/>
                        <a:cs typeface="Calibri"/>
                      </a:endParaRPr>
                    </a:p>
                  </a:txBody>
                  <a:tcPr marL="0" marR="0" marT="0" marB="0"/>
                </a:tc>
                <a:extLst>
                  <a:ext uri="{0D108BD9-81ED-4DB2-BD59-A6C34878D82A}">
                    <a16:rowId xmlns:a16="http://schemas.microsoft.com/office/drawing/2014/main" val="10000"/>
                  </a:ext>
                </a:extLst>
              </a:tr>
              <a:tr h="360000">
                <a:tc>
                  <a:txBody>
                    <a:bodyPr/>
                    <a:lstStyle/>
                    <a:p>
                      <a:pPr marL="85090">
                        <a:lnSpc>
                          <a:spcPct val="100000"/>
                        </a:lnSpc>
                      </a:pPr>
                      <a:r>
                        <a:rPr sz="1800" spc="-10" dirty="0"/>
                        <a:t>&lt;acronym&gt;</a:t>
                      </a:r>
                      <a:endParaRPr sz="1800" dirty="0">
                        <a:latin typeface="Courier New"/>
                        <a:cs typeface="Courier New"/>
                      </a:endParaRPr>
                    </a:p>
                  </a:txBody>
                  <a:tcPr marL="0" marR="0" marT="0" marB="0"/>
                </a:tc>
                <a:tc>
                  <a:txBody>
                    <a:bodyPr/>
                    <a:lstStyle/>
                    <a:p>
                      <a:pPr marL="85090">
                        <a:lnSpc>
                          <a:spcPct val="100000"/>
                        </a:lnSpc>
                        <a:spcBef>
                          <a:spcPts val="20"/>
                        </a:spcBef>
                      </a:pPr>
                      <a:r>
                        <a:rPr sz="1800" spc="-10" dirty="0"/>
                        <a:t>Wird ersetzt durch</a:t>
                      </a:r>
                      <a:r>
                        <a:rPr sz="1800" spc="-25" dirty="0"/>
                        <a:t> </a:t>
                      </a:r>
                      <a:r>
                        <a:rPr sz="1800" spc="-5" dirty="0"/>
                        <a:t>&lt;abbr&gt;</a:t>
                      </a:r>
                      <a:endParaRPr sz="1800" dirty="0">
                        <a:latin typeface="Courier New"/>
                        <a:cs typeface="Courier New"/>
                      </a:endParaRPr>
                    </a:p>
                  </a:txBody>
                  <a:tcPr marL="0" marR="0" marT="0" marB="0"/>
                </a:tc>
                <a:extLst>
                  <a:ext uri="{0D108BD9-81ED-4DB2-BD59-A6C34878D82A}">
                    <a16:rowId xmlns:a16="http://schemas.microsoft.com/office/drawing/2014/main" val="10001"/>
                  </a:ext>
                </a:extLst>
              </a:tr>
              <a:tr h="360000">
                <a:tc>
                  <a:txBody>
                    <a:bodyPr/>
                    <a:lstStyle/>
                    <a:p>
                      <a:pPr marL="85090">
                        <a:lnSpc>
                          <a:spcPct val="100000"/>
                        </a:lnSpc>
                        <a:spcBef>
                          <a:spcPts val="100"/>
                        </a:spcBef>
                      </a:pPr>
                      <a:endParaRPr sz="1800" dirty="0">
                        <a:latin typeface="Courier New"/>
                        <a:cs typeface="Courier New"/>
                      </a:endParaRPr>
                    </a:p>
                  </a:txBody>
                  <a:tcPr marL="0" marR="0" marT="0" marB="0"/>
                </a:tc>
                <a:tc>
                  <a:txBody>
                    <a:bodyPr/>
                    <a:lstStyle/>
                    <a:p>
                      <a:pPr marL="85090">
                        <a:lnSpc>
                          <a:spcPct val="100000"/>
                        </a:lnSpc>
                        <a:spcBef>
                          <a:spcPts val="195"/>
                        </a:spcBef>
                      </a:pPr>
                      <a:r>
                        <a:rPr sz="1800" spc="-10" dirty="0"/>
                        <a:t>Reine Präsentationselemente, ersatzlos</a:t>
                      </a:r>
                      <a:r>
                        <a:rPr sz="1800" spc="50" dirty="0"/>
                        <a:t> </a:t>
                      </a:r>
                      <a:r>
                        <a:rPr sz="1800" spc="-10" dirty="0"/>
                        <a:t>entfernt</a:t>
                      </a:r>
                      <a:endParaRPr sz="1800" dirty="0">
                        <a:latin typeface="Calibri"/>
                        <a:cs typeface="Calibri"/>
                      </a:endParaRPr>
                    </a:p>
                  </a:txBody>
                  <a:tcPr marL="0" marR="0" marT="0" marB="0"/>
                </a:tc>
                <a:extLst>
                  <a:ext uri="{0D108BD9-81ED-4DB2-BD59-A6C34878D82A}">
                    <a16:rowId xmlns:a16="http://schemas.microsoft.com/office/drawing/2014/main" val="10006"/>
                  </a:ext>
                </a:extLst>
              </a:tr>
              <a:tr h="360000">
                <a:tc>
                  <a:txBody>
                    <a:bodyPr/>
                    <a:lstStyle/>
                    <a:p>
                      <a:pPr marL="85090">
                        <a:lnSpc>
                          <a:spcPct val="100000"/>
                        </a:lnSpc>
                      </a:pPr>
                      <a:r>
                        <a:rPr lang="de-DE" sz="1800" spc="-10" dirty="0"/>
                        <a:t>&lt;</a:t>
                      </a:r>
                      <a:r>
                        <a:rPr lang="de-DE" sz="1800" spc="-10" dirty="0" err="1"/>
                        <a:t>big</a:t>
                      </a:r>
                      <a:r>
                        <a:rPr lang="de-DE" sz="1800" spc="-10" dirty="0"/>
                        <a:t>&gt;</a:t>
                      </a:r>
                      <a:endParaRPr sz="1800" dirty="0">
                        <a:latin typeface="Courier New"/>
                        <a:cs typeface="Courier New"/>
                      </a:endParaRPr>
                    </a:p>
                  </a:txBody>
                  <a:tcPr marL="0" marR="0" marT="0" marB="0"/>
                </a:tc>
                <a:tc>
                  <a:txBody>
                    <a:bodyPr/>
                    <a:lstStyle/>
                    <a:p>
                      <a:pPr marL="85090">
                        <a:lnSpc>
                          <a:spcPct val="100000"/>
                        </a:lnSpc>
                        <a:spcBef>
                          <a:spcPts val="195"/>
                        </a:spcBef>
                      </a:pPr>
                      <a:r>
                        <a:rPr lang="de-DE" sz="1800" dirty="0" err="1"/>
                        <a:t>defines</a:t>
                      </a:r>
                      <a:r>
                        <a:rPr lang="de-DE" sz="1800" dirty="0"/>
                        <a:t> </a:t>
                      </a:r>
                      <a:r>
                        <a:rPr lang="de-DE" sz="1800" dirty="0" err="1"/>
                        <a:t>bigger</a:t>
                      </a:r>
                      <a:r>
                        <a:rPr lang="de-DE" sz="1800" dirty="0"/>
                        <a:t> </a:t>
                      </a:r>
                      <a:r>
                        <a:rPr lang="de-DE" sz="1800" dirty="0" err="1"/>
                        <a:t>text</a:t>
                      </a:r>
                      <a:r>
                        <a:rPr lang="de-DE" sz="1800" dirty="0"/>
                        <a:t> </a:t>
                      </a:r>
                      <a:r>
                        <a:rPr lang="de-DE" sz="1800" dirty="0" err="1"/>
                        <a:t>then</a:t>
                      </a:r>
                      <a:r>
                        <a:rPr lang="de-DE" sz="1800" dirty="0"/>
                        <a:t> </a:t>
                      </a:r>
                      <a:r>
                        <a:rPr lang="de-DE" sz="1800" dirty="0" err="1"/>
                        <a:t>default</a:t>
                      </a:r>
                      <a:r>
                        <a:rPr lang="de-DE" sz="1800" dirty="0"/>
                        <a:t>. </a:t>
                      </a:r>
                      <a:r>
                        <a:rPr lang="de-DE" sz="1800" dirty="0" err="1"/>
                        <a:t>use</a:t>
                      </a:r>
                      <a:r>
                        <a:rPr lang="de-DE" sz="1800" dirty="0"/>
                        <a:t> CSS </a:t>
                      </a:r>
                      <a:r>
                        <a:rPr lang="de-DE" sz="1800" dirty="0" err="1"/>
                        <a:t>instead</a:t>
                      </a:r>
                      <a:endParaRPr sz="1800" dirty="0">
                        <a:latin typeface="Calibri"/>
                        <a:cs typeface="Calibri"/>
                      </a:endParaRPr>
                    </a:p>
                  </a:txBody>
                  <a:tcPr marL="0" marR="0" marT="0" marB="0"/>
                </a:tc>
                <a:extLst>
                  <a:ext uri="{0D108BD9-81ED-4DB2-BD59-A6C34878D82A}">
                    <a16:rowId xmlns:a16="http://schemas.microsoft.com/office/drawing/2014/main" val="3840246737"/>
                  </a:ext>
                </a:extLst>
              </a:tr>
              <a:tr h="360000">
                <a:tc>
                  <a:txBody>
                    <a:bodyPr/>
                    <a:lstStyle/>
                    <a:p>
                      <a:pPr marL="85090">
                        <a:lnSpc>
                          <a:spcPct val="100000"/>
                        </a:lnSpc>
                      </a:pPr>
                      <a:r>
                        <a:rPr lang="de-DE" sz="1800" spc="-10" dirty="0"/>
                        <a:t>&lt;</a:t>
                      </a:r>
                      <a:r>
                        <a:rPr lang="de-DE" sz="1800" spc="-10" dirty="0" err="1"/>
                        <a:t>center</a:t>
                      </a:r>
                      <a:r>
                        <a:rPr lang="de-DE" sz="1800" spc="-10" dirty="0"/>
                        <a:t>&gt;</a:t>
                      </a:r>
                      <a:endParaRPr sz="1800" dirty="0">
                        <a:latin typeface="Courier New"/>
                        <a:cs typeface="Courier New"/>
                      </a:endParaRPr>
                    </a:p>
                  </a:txBody>
                  <a:tcPr marL="0" marR="0" marT="0" marB="0"/>
                </a:tc>
                <a:tc>
                  <a:txBody>
                    <a:bodyPr/>
                    <a:lstStyle/>
                    <a:p>
                      <a:pPr marL="85090">
                        <a:lnSpc>
                          <a:spcPct val="100000"/>
                        </a:lnSpc>
                        <a:spcBef>
                          <a:spcPts val="195"/>
                        </a:spcBef>
                      </a:pPr>
                      <a:r>
                        <a:rPr lang="de-DE" sz="1800" dirty="0">
                          <a:latin typeface="Calibri"/>
                          <a:cs typeface="Calibri"/>
                        </a:rPr>
                        <a:t>center-</a:t>
                      </a:r>
                      <a:r>
                        <a:rPr lang="de-DE" sz="1800" dirty="0" err="1">
                          <a:latin typeface="Calibri"/>
                          <a:cs typeface="Calibri"/>
                        </a:rPr>
                        <a:t>aligned</a:t>
                      </a:r>
                      <a:r>
                        <a:rPr lang="de-DE" sz="1800" dirty="0">
                          <a:latin typeface="Calibri"/>
                          <a:cs typeface="Calibri"/>
                        </a:rPr>
                        <a:t> </a:t>
                      </a:r>
                      <a:r>
                        <a:rPr lang="de-DE" sz="1800" dirty="0" err="1">
                          <a:latin typeface="Calibri"/>
                          <a:cs typeface="Calibri"/>
                        </a:rPr>
                        <a:t>text</a:t>
                      </a:r>
                      <a:r>
                        <a:rPr lang="de-DE" sz="1800" dirty="0">
                          <a:latin typeface="Calibri"/>
                          <a:cs typeface="Calibri"/>
                        </a:rPr>
                        <a:t>. Use CSS </a:t>
                      </a:r>
                      <a:r>
                        <a:rPr lang="de-DE" sz="1800" dirty="0" err="1">
                          <a:latin typeface="Calibri"/>
                          <a:cs typeface="Calibri"/>
                        </a:rPr>
                        <a:t>instead</a:t>
                      </a:r>
                      <a:endParaRPr sz="1800" dirty="0">
                        <a:latin typeface="Calibri"/>
                        <a:cs typeface="Calibri"/>
                      </a:endParaRPr>
                    </a:p>
                  </a:txBody>
                  <a:tcPr marL="0" marR="0" marT="0" marB="0"/>
                </a:tc>
                <a:extLst>
                  <a:ext uri="{0D108BD9-81ED-4DB2-BD59-A6C34878D82A}">
                    <a16:rowId xmlns:a16="http://schemas.microsoft.com/office/drawing/2014/main" val="2318382073"/>
                  </a:ext>
                </a:extLst>
              </a:tr>
              <a:tr h="360000">
                <a:tc>
                  <a:txBody>
                    <a:bodyPr/>
                    <a:lstStyle/>
                    <a:p>
                      <a:pPr marL="85090">
                        <a:lnSpc>
                          <a:spcPct val="100000"/>
                        </a:lnSpc>
                      </a:pPr>
                      <a:r>
                        <a:rPr lang="de-DE" sz="1800" spc="-10" dirty="0"/>
                        <a:t>&lt;</a:t>
                      </a:r>
                      <a:r>
                        <a:rPr lang="de-DE" sz="1800" spc="-10" dirty="0" err="1"/>
                        <a:t>font</a:t>
                      </a:r>
                      <a:r>
                        <a:rPr lang="de-DE" sz="1800" spc="-10" dirty="0"/>
                        <a:t>&gt;</a:t>
                      </a:r>
                      <a:endParaRPr sz="1800" dirty="0">
                        <a:latin typeface="Courier New"/>
                        <a:cs typeface="Courier New"/>
                      </a:endParaRPr>
                    </a:p>
                  </a:txBody>
                  <a:tcPr marL="0" marR="0" marT="0" marB="0"/>
                </a:tc>
                <a:tc>
                  <a:txBody>
                    <a:bodyPr/>
                    <a:lstStyle/>
                    <a:p>
                      <a:pPr marL="85090">
                        <a:lnSpc>
                          <a:spcPct val="100000"/>
                        </a:lnSpc>
                        <a:spcBef>
                          <a:spcPts val="195"/>
                        </a:spcBef>
                      </a:pPr>
                      <a:r>
                        <a:rPr lang="de-DE" sz="1800" dirty="0" err="1">
                          <a:latin typeface="Calibri"/>
                          <a:cs typeface="Calibri"/>
                        </a:rPr>
                        <a:t>font</a:t>
                      </a:r>
                      <a:r>
                        <a:rPr lang="de-DE" sz="1800" dirty="0">
                          <a:latin typeface="Calibri"/>
                          <a:cs typeface="Calibri"/>
                        </a:rPr>
                        <a:t> </a:t>
                      </a:r>
                      <a:r>
                        <a:rPr lang="de-DE" sz="1800" dirty="0" err="1">
                          <a:latin typeface="Calibri"/>
                          <a:cs typeface="Calibri"/>
                        </a:rPr>
                        <a:t>face</a:t>
                      </a:r>
                      <a:r>
                        <a:rPr lang="de-DE" sz="1800" dirty="0">
                          <a:latin typeface="Calibri"/>
                          <a:cs typeface="Calibri"/>
                        </a:rPr>
                        <a:t>, </a:t>
                      </a:r>
                      <a:r>
                        <a:rPr lang="de-DE" sz="1800" dirty="0" err="1">
                          <a:latin typeface="Calibri"/>
                          <a:cs typeface="Calibri"/>
                        </a:rPr>
                        <a:t>font</a:t>
                      </a:r>
                      <a:r>
                        <a:rPr lang="de-DE" sz="1800" dirty="0">
                          <a:latin typeface="Calibri"/>
                          <a:cs typeface="Calibri"/>
                        </a:rPr>
                        <a:t> </a:t>
                      </a:r>
                      <a:r>
                        <a:rPr lang="de-DE" sz="1800" dirty="0" err="1">
                          <a:latin typeface="Calibri"/>
                          <a:cs typeface="Calibri"/>
                        </a:rPr>
                        <a:t>size</a:t>
                      </a:r>
                      <a:r>
                        <a:rPr lang="de-DE" sz="1800" dirty="0">
                          <a:latin typeface="Calibri"/>
                          <a:cs typeface="Calibri"/>
                        </a:rPr>
                        <a:t> and </a:t>
                      </a:r>
                      <a:r>
                        <a:rPr lang="de-DE" sz="1800" dirty="0" err="1">
                          <a:latin typeface="Calibri"/>
                          <a:cs typeface="Calibri"/>
                        </a:rPr>
                        <a:t>color</a:t>
                      </a:r>
                      <a:r>
                        <a:rPr lang="de-DE" sz="1800" dirty="0">
                          <a:latin typeface="Calibri"/>
                          <a:cs typeface="Calibri"/>
                        </a:rPr>
                        <a:t> </a:t>
                      </a:r>
                      <a:r>
                        <a:rPr lang="de-DE" sz="1800" dirty="0" err="1">
                          <a:latin typeface="Calibri"/>
                          <a:cs typeface="Calibri"/>
                        </a:rPr>
                        <a:t>of</a:t>
                      </a:r>
                      <a:r>
                        <a:rPr lang="de-DE" sz="1800" dirty="0">
                          <a:latin typeface="Calibri"/>
                          <a:cs typeface="Calibri"/>
                        </a:rPr>
                        <a:t> </a:t>
                      </a:r>
                      <a:r>
                        <a:rPr lang="de-DE" sz="1800" dirty="0" err="1">
                          <a:latin typeface="Calibri"/>
                          <a:cs typeface="Calibri"/>
                        </a:rPr>
                        <a:t>text</a:t>
                      </a:r>
                      <a:r>
                        <a:rPr lang="de-DE" sz="1800" dirty="0">
                          <a:latin typeface="Calibri"/>
                          <a:cs typeface="Calibri"/>
                        </a:rPr>
                        <a:t>. Use CSS </a:t>
                      </a:r>
                      <a:r>
                        <a:rPr lang="de-DE" sz="1800" dirty="0" err="1">
                          <a:latin typeface="Calibri"/>
                          <a:cs typeface="Calibri"/>
                        </a:rPr>
                        <a:t>instead</a:t>
                      </a:r>
                      <a:endParaRPr sz="1800" dirty="0">
                        <a:latin typeface="Calibri"/>
                        <a:cs typeface="Calibri"/>
                      </a:endParaRPr>
                    </a:p>
                  </a:txBody>
                  <a:tcPr marL="0" marR="0" marT="0" marB="0"/>
                </a:tc>
                <a:extLst>
                  <a:ext uri="{0D108BD9-81ED-4DB2-BD59-A6C34878D82A}">
                    <a16:rowId xmlns:a16="http://schemas.microsoft.com/office/drawing/2014/main" val="2373291098"/>
                  </a:ext>
                </a:extLst>
              </a:tr>
              <a:tr h="360000">
                <a:tc>
                  <a:txBody>
                    <a:bodyPr/>
                    <a:lstStyle/>
                    <a:p>
                      <a:pPr marL="85090">
                        <a:lnSpc>
                          <a:spcPct val="100000"/>
                        </a:lnSpc>
                      </a:pPr>
                      <a:r>
                        <a:rPr lang="de-DE" sz="1800" spc="-10" dirty="0"/>
                        <a:t>&lt;</a:t>
                      </a:r>
                      <a:r>
                        <a:rPr lang="de-DE" sz="1800" spc="-10" dirty="0" err="1"/>
                        <a:t>strike</a:t>
                      </a:r>
                      <a:r>
                        <a:rPr lang="de-DE" sz="1800" spc="-10" dirty="0"/>
                        <a:t>&gt;</a:t>
                      </a:r>
                      <a:endParaRPr sz="1800" dirty="0">
                        <a:latin typeface="Courier New"/>
                        <a:cs typeface="Courier New"/>
                      </a:endParaRPr>
                    </a:p>
                  </a:txBody>
                  <a:tcPr marL="0" marR="0" marT="0" marB="0"/>
                </a:tc>
                <a:tc>
                  <a:txBody>
                    <a:bodyPr/>
                    <a:lstStyle/>
                    <a:p>
                      <a:pPr marL="85090">
                        <a:lnSpc>
                          <a:spcPct val="100000"/>
                        </a:lnSpc>
                        <a:spcBef>
                          <a:spcPts val="195"/>
                        </a:spcBef>
                      </a:pPr>
                      <a:r>
                        <a:rPr lang="de-DE" sz="1800" b="0" i="0" kern="1200" dirty="0" err="1">
                          <a:solidFill>
                            <a:schemeClr val="dk1"/>
                          </a:solidFill>
                          <a:effectLst/>
                          <a:latin typeface="+mn-lt"/>
                          <a:ea typeface="+mn-ea"/>
                          <a:cs typeface="+mn-cs"/>
                        </a:rPr>
                        <a:t>strikethrough</a:t>
                      </a:r>
                      <a:r>
                        <a:rPr lang="de-DE" sz="1800" b="0" i="0" kern="1200" dirty="0">
                          <a:solidFill>
                            <a:schemeClr val="dk1"/>
                          </a:solidFill>
                          <a:effectLst/>
                          <a:latin typeface="+mn-lt"/>
                          <a:ea typeface="+mn-ea"/>
                          <a:cs typeface="+mn-cs"/>
                        </a:rPr>
                        <a:t> </a:t>
                      </a:r>
                      <a:r>
                        <a:rPr lang="de-DE" sz="1800" b="0" i="0" kern="1200" dirty="0" err="1">
                          <a:solidFill>
                            <a:schemeClr val="dk1"/>
                          </a:solidFill>
                          <a:effectLst/>
                          <a:latin typeface="+mn-lt"/>
                          <a:ea typeface="+mn-ea"/>
                          <a:cs typeface="+mn-cs"/>
                        </a:rPr>
                        <a:t>text</a:t>
                      </a:r>
                      <a:r>
                        <a:rPr lang="de-DE" sz="1800" b="0" i="0" kern="1200" dirty="0">
                          <a:solidFill>
                            <a:schemeClr val="dk1"/>
                          </a:solidFill>
                          <a:effectLst/>
                          <a:latin typeface="+mn-lt"/>
                          <a:ea typeface="+mn-ea"/>
                          <a:cs typeface="+mn-cs"/>
                        </a:rPr>
                        <a:t>. Use &lt;del&gt; </a:t>
                      </a:r>
                      <a:r>
                        <a:rPr lang="de-DE" sz="1800" b="0" i="0" kern="1200" dirty="0" err="1">
                          <a:solidFill>
                            <a:schemeClr val="dk1"/>
                          </a:solidFill>
                          <a:effectLst/>
                          <a:latin typeface="+mn-lt"/>
                          <a:ea typeface="+mn-ea"/>
                          <a:cs typeface="+mn-cs"/>
                        </a:rPr>
                        <a:t>or</a:t>
                      </a:r>
                      <a:r>
                        <a:rPr lang="de-DE" sz="1800" b="0" i="0" kern="1200" dirty="0">
                          <a:solidFill>
                            <a:schemeClr val="dk1"/>
                          </a:solidFill>
                          <a:effectLst/>
                          <a:latin typeface="+mn-lt"/>
                          <a:ea typeface="+mn-ea"/>
                          <a:cs typeface="+mn-cs"/>
                        </a:rPr>
                        <a:t> &lt;s&gt; </a:t>
                      </a:r>
                      <a:r>
                        <a:rPr lang="de-DE" sz="1800" b="0" i="0" kern="1200" dirty="0" err="1">
                          <a:solidFill>
                            <a:schemeClr val="dk1"/>
                          </a:solidFill>
                          <a:effectLst/>
                          <a:latin typeface="+mn-lt"/>
                          <a:ea typeface="+mn-ea"/>
                          <a:cs typeface="+mn-cs"/>
                        </a:rPr>
                        <a:t>instead</a:t>
                      </a:r>
                      <a:endParaRPr sz="1800" dirty="0">
                        <a:latin typeface="Calibri"/>
                        <a:cs typeface="Calibri"/>
                      </a:endParaRPr>
                    </a:p>
                  </a:txBody>
                  <a:tcPr marL="0" marR="0" marT="0" marB="0"/>
                </a:tc>
                <a:extLst>
                  <a:ext uri="{0D108BD9-81ED-4DB2-BD59-A6C34878D82A}">
                    <a16:rowId xmlns:a16="http://schemas.microsoft.com/office/drawing/2014/main" val="50818226"/>
                  </a:ext>
                </a:extLst>
              </a:tr>
              <a:tr h="360000">
                <a:tc>
                  <a:txBody>
                    <a:bodyPr/>
                    <a:lstStyle/>
                    <a:p>
                      <a:pPr marL="85090">
                        <a:lnSpc>
                          <a:spcPct val="100000"/>
                        </a:lnSpc>
                      </a:pPr>
                      <a:r>
                        <a:rPr lang="de-DE" sz="1800" spc="-5" dirty="0"/>
                        <a:t>&lt;</a:t>
                      </a:r>
                      <a:r>
                        <a:rPr lang="de-DE" sz="1800" spc="-5" dirty="0" err="1"/>
                        <a:t>tt</a:t>
                      </a:r>
                      <a:r>
                        <a:rPr lang="de-DE" sz="1800" spc="-5" dirty="0"/>
                        <a:t>&gt;</a:t>
                      </a:r>
                      <a:endParaRPr sz="1800" dirty="0">
                        <a:latin typeface="Courier New"/>
                        <a:cs typeface="Courier New"/>
                      </a:endParaRPr>
                    </a:p>
                  </a:txBody>
                  <a:tcPr marL="0" marR="0" marT="0" marB="0"/>
                </a:tc>
                <a:tc>
                  <a:txBody>
                    <a:bodyPr/>
                    <a:lstStyle/>
                    <a:p>
                      <a:pPr marL="85090">
                        <a:lnSpc>
                          <a:spcPct val="100000"/>
                        </a:lnSpc>
                        <a:spcBef>
                          <a:spcPts val="195"/>
                        </a:spcBef>
                      </a:pPr>
                      <a:r>
                        <a:rPr lang="de-DE" sz="1800" dirty="0" err="1">
                          <a:latin typeface="Calibri"/>
                          <a:cs typeface="Calibri"/>
                        </a:rPr>
                        <a:t>teletype</a:t>
                      </a:r>
                      <a:r>
                        <a:rPr lang="de-DE" sz="1800" dirty="0">
                          <a:latin typeface="Calibri"/>
                          <a:cs typeface="Calibri"/>
                        </a:rPr>
                        <a:t> </a:t>
                      </a:r>
                      <a:r>
                        <a:rPr lang="de-DE" sz="1800" dirty="0" err="1">
                          <a:latin typeface="Calibri"/>
                          <a:cs typeface="Calibri"/>
                        </a:rPr>
                        <a:t>text</a:t>
                      </a:r>
                      <a:r>
                        <a:rPr lang="de-DE" sz="1800" dirty="0">
                          <a:latin typeface="Calibri"/>
                          <a:cs typeface="Calibri"/>
                        </a:rPr>
                        <a:t>. Use &lt;</a:t>
                      </a:r>
                      <a:r>
                        <a:rPr lang="de-DE" sz="1800" dirty="0" err="1">
                          <a:latin typeface="Calibri"/>
                          <a:cs typeface="Calibri"/>
                        </a:rPr>
                        <a:t>kbd</a:t>
                      </a:r>
                      <a:r>
                        <a:rPr lang="de-DE" sz="1800" dirty="0">
                          <a:latin typeface="Calibri"/>
                          <a:cs typeface="Calibri"/>
                        </a:rPr>
                        <a:t>&gt;, &lt;</a:t>
                      </a:r>
                      <a:r>
                        <a:rPr lang="de-DE" sz="1800" dirty="0" err="1">
                          <a:latin typeface="Calibri"/>
                          <a:cs typeface="Calibri"/>
                        </a:rPr>
                        <a:t>var</a:t>
                      </a:r>
                      <a:r>
                        <a:rPr lang="de-DE" sz="1800" dirty="0">
                          <a:latin typeface="Calibri"/>
                          <a:cs typeface="Calibri"/>
                        </a:rPr>
                        <a:t>&gt;, &lt;code&gt;, &lt;</a:t>
                      </a:r>
                      <a:r>
                        <a:rPr lang="de-DE" sz="1800" dirty="0" err="1">
                          <a:latin typeface="Calibri"/>
                          <a:cs typeface="Calibri"/>
                        </a:rPr>
                        <a:t>samp</a:t>
                      </a:r>
                      <a:r>
                        <a:rPr lang="de-DE" sz="1800" dirty="0">
                          <a:latin typeface="Calibri"/>
                          <a:cs typeface="Calibri"/>
                        </a:rPr>
                        <a:t>&gt; </a:t>
                      </a:r>
                      <a:r>
                        <a:rPr lang="de-DE" sz="1800" dirty="0" err="1">
                          <a:latin typeface="Calibri"/>
                          <a:cs typeface="Calibri"/>
                        </a:rPr>
                        <a:t>or</a:t>
                      </a:r>
                      <a:r>
                        <a:rPr lang="de-DE" sz="1800" dirty="0">
                          <a:latin typeface="Calibri"/>
                          <a:cs typeface="Calibri"/>
                        </a:rPr>
                        <a:t> CSS </a:t>
                      </a:r>
                      <a:r>
                        <a:rPr lang="de-DE" sz="1800" dirty="0" err="1">
                          <a:latin typeface="Calibri"/>
                          <a:cs typeface="Calibri"/>
                        </a:rPr>
                        <a:t>instead</a:t>
                      </a:r>
                      <a:endParaRPr sz="1800" dirty="0">
                        <a:latin typeface="Calibri"/>
                        <a:cs typeface="Calibri"/>
                      </a:endParaRPr>
                    </a:p>
                  </a:txBody>
                  <a:tcPr marL="0" marR="0" marT="0" marB="0"/>
                </a:tc>
                <a:extLst>
                  <a:ext uri="{0D108BD9-81ED-4DB2-BD59-A6C34878D82A}">
                    <a16:rowId xmlns:a16="http://schemas.microsoft.com/office/drawing/2014/main" val="4189034359"/>
                  </a:ext>
                </a:extLst>
              </a:tr>
            </a:tbl>
          </a:graphicData>
        </a:graphic>
      </p:graphicFrame>
      <p:sp>
        <p:nvSpPr>
          <p:cNvPr id="6" name="Fußzeilenplatzhalter 5">
            <a:extLst>
              <a:ext uri="{FF2B5EF4-FFF2-40B4-BE49-F238E27FC236}">
                <a16:creationId xmlns:a16="http://schemas.microsoft.com/office/drawing/2014/main" id="{D2734DD2-DE22-446C-916B-F3EE8694682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082267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F7B4FF-A1EF-4278-B6DF-518CF6207CE3}"/>
              </a:ext>
            </a:extLst>
          </p:cNvPr>
          <p:cNvSpPr>
            <a:spLocks noGrp="1"/>
          </p:cNvSpPr>
          <p:nvPr>
            <p:ph type="title"/>
          </p:nvPr>
        </p:nvSpPr>
        <p:spPr/>
        <p:txBody>
          <a:bodyPr/>
          <a:lstStyle/>
          <a:p>
            <a:r>
              <a:rPr lang="de-DE" dirty="0" err="1"/>
              <a:t>text</a:t>
            </a:r>
            <a:r>
              <a:rPr lang="de-DE" dirty="0"/>
              <a:t> </a:t>
            </a:r>
            <a:r>
              <a:rPr lang="de-DE" dirty="0" err="1"/>
              <a:t>elements</a:t>
            </a:r>
            <a:r>
              <a:rPr lang="de-DE" dirty="0"/>
              <a:t> Praxis</a:t>
            </a:r>
          </a:p>
        </p:txBody>
      </p:sp>
      <p:sp>
        <p:nvSpPr>
          <p:cNvPr id="3" name="Inhaltsplatzhalter 2">
            <a:extLst>
              <a:ext uri="{FF2B5EF4-FFF2-40B4-BE49-F238E27FC236}">
                <a16:creationId xmlns:a16="http://schemas.microsoft.com/office/drawing/2014/main" id="{990CF8E1-8D1C-42BB-9673-85E546A92FDA}"/>
              </a:ext>
            </a:extLst>
          </p:cNvPr>
          <p:cNvSpPr>
            <a:spLocks noGrp="1"/>
          </p:cNvSpPr>
          <p:nvPr>
            <p:ph idx="1"/>
          </p:nvPr>
        </p:nvSpPr>
        <p:spPr/>
        <p:txBody>
          <a:bodyPr/>
          <a:lstStyle/>
          <a:p>
            <a:r>
              <a:rPr lang="de-DE" dirty="0"/>
              <a:t>Vorlage </a:t>
            </a:r>
            <a:r>
              <a:rPr lang="de-DE" dirty="0" err="1"/>
              <a:t>Text_Auszeichnungselemente</a:t>
            </a:r>
            <a:endParaRPr lang="de-DE" dirty="0"/>
          </a:p>
          <a:p>
            <a:endParaRPr lang="de-DE" dirty="0"/>
          </a:p>
          <a:p>
            <a:endParaRPr lang="de-DE" dirty="0"/>
          </a:p>
        </p:txBody>
      </p:sp>
      <p:sp>
        <p:nvSpPr>
          <p:cNvPr id="4" name="Fußzeilenplatzhalter 3">
            <a:extLst>
              <a:ext uri="{FF2B5EF4-FFF2-40B4-BE49-F238E27FC236}">
                <a16:creationId xmlns:a16="http://schemas.microsoft.com/office/drawing/2014/main" id="{C965F388-E7D3-4C0A-9AB0-5F4E2583F8EB}"/>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934345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F2B05-6CCA-4DE9-9234-C2F0B050FF7A}"/>
              </a:ext>
            </a:extLst>
          </p:cNvPr>
          <p:cNvSpPr>
            <a:spLocks noGrp="1"/>
          </p:cNvSpPr>
          <p:nvPr>
            <p:ph type="title"/>
          </p:nvPr>
        </p:nvSpPr>
        <p:spPr/>
        <p:txBody>
          <a:bodyPr/>
          <a:lstStyle/>
          <a:p>
            <a:r>
              <a:rPr lang="de-DE" dirty="0" err="1"/>
              <a:t>Responsiveness</a:t>
            </a:r>
            <a:r>
              <a:rPr lang="de-DE" dirty="0"/>
              <a:t> für Textzeilen</a:t>
            </a:r>
          </a:p>
        </p:txBody>
      </p:sp>
      <p:sp>
        <p:nvSpPr>
          <p:cNvPr id="4" name="Textplatzhalter 3">
            <a:extLst>
              <a:ext uri="{FF2B5EF4-FFF2-40B4-BE49-F238E27FC236}">
                <a16:creationId xmlns:a16="http://schemas.microsoft.com/office/drawing/2014/main" id="{444FA4F7-B30C-4179-BDFA-02C923963519}"/>
              </a:ext>
            </a:extLst>
          </p:cNvPr>
          <p:cNvSpPr>
            <a:spLocks noGrp="1"/>
          </p:cNvSpPr>
          <p:nvPr>
            <p:ph type="body" idx="1"/>
          </p:nvPr>
        </p:nvSpPr>
        <p:spPr/>
        <p:txBody>
          <a:bodyPr/>
          <a:lstStyle/>
          <a:p>
            <a:endParaRPr lang="de-DE"/>
          </a:p>
        </p:txBody>
      </p:sp>
      <p:sp>
        <p:nvSpPr>
          <p:cNvPr id="3" name="Fußzeilenplatzhalter 2">
            <a:extLst>
              <a:ext uri="{FF2B5EF4-FFF2-40B4-BE49-F238E27FC236}">
                <a16:creationId xmlns:a16="http://schemas.microsoft.com/office/drawing/2014/main" id="{56EDEBCF-22B7-490E-A91A-F7D157CAABA0}"/>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37418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Zeilenumbruch</a:t>
            </a:r>
            <a:r>
              <a:rPr spc="-20" dirty="0"/>
              <a:t> </a:t>
            </a:r>
            <a:r>
              <a:rPr spc="-10" dirty="0"/>
              <a:t>markieren</a:t>
            </a:r>
          </a:p>
        </p:txBody>
      </p:sp>
      <p:sp>
        <p:nvSpPr>
          <p:cNvPr id="5" name="Inhaltsplatzhalter 4"/>
          <p:cNvSpPr>
            <a:spLocks noGrp="1"/>
          </p:cNvSpPr>
          <p:nvPr>
            <p:ph idx="1"/>
          </p:nvPr>
        </p:nvSpPr>
        <p:spPr/>
        <p:txBody>
          <a:bodyPr>
            <a:normAutofit fontScale="92500" lnSpcReduction="10000"/>
          </a:bodyPr>
          <a:lstStyle/>
          <a:p>
            <a:pPr marL="469900" indent="-457200">
              <a:buClr>
                <a:schemeClr val="tx1"/>
              </a:buClr>
              <a:buFont typeface="Wingdings" panose="05000000000000000000" pitchFamily="2" charset="2"/>
              <a:buChar char="§"/>
              <a:tabLst>
                <a:tab pos="355600" algn="l"/>
                <a:tab pos="356235" algn="l"/>
              </a:tabLst>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wbr</a:t>
            </a:r>
            <a:r>
              <a:rPr lang="de-DE" dirty="0">
                <a:solidFill>
                  <a:srgbClr val="0000FF"/>
                </a:solidFill>
                <a:latin typeface="Consolas" panose="020B0609020204030204" pitchFamily="49" charset="0"/>
              </a:rPr>
              <a:t>&gt;</a:t>
            </a:r>
          </a:p>
          <a:p>
            <a:pPr marL="355600" indent="-342900">
              <a:buFont typeface="Wingdings"/>
              <a:buChar char=""/>
              <a:tabLst>
                <a:tab pos="355600" algn="l"/>
                <a:tab pos="356235" algn="l"/>
              </a:tabLst>
            </a:pPr>
            <a:r>
              <a:rPr lang="de-DE" spc="-5" dirty="0">
                <a:cs typeface="Calibri"/>
              </a:rPr>
              <a:t>Markiert </a:t>
            </a:r>
            <a:r>
              <a:rPr lang="de-DE" spc="-10" dirty="0">
                <a:cs typeface="Calibri"/>
              </a:rPr>
              <a:t>Stellen, </a:t>
            </a:r>
            <a:r>
              <a:rPr lang="de-DE" spc="-5" dirty="0">
                <a:cs typeface="Calibri"/>
              </a:rPr>
              <a:t>an </a:t>
            </a:r>
            <a:r>
              <a:rPr lang="de-DE" spc="-10" dirty="0">
                <a:cs typeface="Calibri"/>
              </a:rPr>
              <a:t>denen </a:t>
            </a:r>
            <a:r>
              <a:rPr lang="de-DE" spc="-5" dirty="0">
                <a:cs typeface="Calibri"/>
              </a:rPr>
              <a:t>ein </a:t>
            </a:r>
            <a:r>
              <a:rPr lang="de-DE" spc="-10" dirty="0">
                <a:cs typeface="Calibri"/>
              </a:rPr>
              <a:t>langes </a:t>
            </a:r>
            <a:r>
              <a:rPr lang="de-DE" spc="-30" dirty="0">
                <a:cs typeface="Calibri"/>
              </a:rPr>
              <a:t>Wort </a:t>
            </a:r>
            <a:r>
              <a:rPr lang="de-DE" spc="-10" dirty="0">
                <a:cs typeface="Calibri"/>
              </a:rPr>
              <a:t>umbrechen</a:t>
            </a:r>
            <a:r>
              <a:rPr lang="de-DE" spc="145" dirty="0">
                <a:cs typeface="Calibri"/>
              </a:rPr>
              <a:t> </a:t>
            </a:r>
            <a:r>
              <a:rPr lang="de-DE" spc="-10" dirty="0">
                <a:cs typeface="Calibri"/>
              </a:rPr>
              <a:t>darf</a:t>
            </a:r>
            <a:endParaRPr lang="de-DE" dirty="0">
              <a:cs typeface="Calibri"/>
            </a:endParaRPr>
          </a:p>
          <a:p>
            <a:pPr marL="355600" indent="-342900">
              <a:spcBef>
                <a:spcPts val="525"/>
              </a:spcBef>
              <a:buFont typeface="Wingdings"/>
              <a:buChar char=""/>
              <a:tabLst>
                <a:tab pos="355600" algn="l"/>
                <a:tab pos="356235" algn="l"/>
              </a:tabLst>
            </a:pPr>
            <a:r>
              <a:rPr lang="de-DE" spc="-5" dirty="0">
                <a:cs typeface="Calibri"/>
              </a:rPr>
              <a:t>Funktioniert </a:t>
            </a:r>
            <a:r>
              <a:rPr lang="de-DE" spc="-15" dirty="0">
                <a:cs typeface="Calibri"/>
              </a:rPr>
              <a:t>nicht </a:t>
            </a:r>
            <a:r>
              <a:rPr lang="de-DE" spc="-5" dirty="0">
                <a:cs typeface="Calibri"/>
              </a:rPr>
              <a:t>im </a:t>
            </a:r>
            <a:r>
              <a:rPr lang="de-DE" spc="-15" dirty="0">
                <a:cs typeface="Calibri"/>
              </a:rPr>
              <a:t>Internet </a:t>
            </a:r>
            <a:r>
              <a:rPr lang="de-DE" spc="-10" dirty="0">
                <a:cs typeface="Calibri"/>
              </a:rPr>
              <a:t>Explorer </a:t>
            </a:r>
            <a:r>
              <a:rPr lang="de-DE" spc="-5" dirty="0">
                <a:cs typeface="Calibri"/>
              </a:rPr>
              <a:t>(außer </a:t>
            </a:r>
            <a:r>
              <a:rPr lang="de-DE" spc="-25" dirty="0">
                <a:cs typeface="Calibri"/>
              </a:rPr>
              <a:t>Version</a:t>
            </a:r>
            <a:r>
              <a:rPr lang="de-DE" spc="60" dirty="0">
                <a:cs typeface="Calibri"/>
              </a:rPr>
              <a:t> </a:t>
            </a:r>
            <a:r>
              <a:rPr lang="de-DE" spc="-5" dirty="0">
                <a:cs typeface="Calibri"/>
              </a:rPr>
              <a:t>6+7)!</a:t>
            </a:r>
            <a:endParaRPr lang="de-DE" dirty="0">
              <a:cs typeface="Calibri"/>
            </a:endParaRPr>
          </a:p>
          <a:p>
            <a:pPr marL="355600" indent="-342900">
              <a:spcBef>
                <a:spcPts val="530"/>
              </a:spcBef>
              <a:buFont typeface="Wingdings"/>
              <a:buChar char=""/>
              <a:tabLst>
                <a:tab pos="355600" algn="l"/>
                <a:tab pos="356235" algn="l"/>
              </a:tabLst>
            </a:pPr>
            <a:endParaRPr lang="de-DE" spc="-5" dirty="0">
              <a:cs typeface="Calibri"/>
            </a:endParaRPr>
          </a:p>
          <a:p>
            <a:pPr marL="355600" indent="-342900">
              <a:spcBef>
                <a:spcPts val="530"/>
              </a:spcBef>
              <a:buFont typeface="Wingdings"/>
              <a:buChar char=""/>
              <a:tabLst>
                <a:tab pos="355600" algn="l"/>
                <a:tab pos="356235" algn="l"/>
              </a:tabLst>
            </a:pPr>
            <a:r>
              <a:rPr lang="de-DE" spc="-5" dirty="0">
                <a:cs typeface="Calibri"/>
              </a:rPr>
              <a:t>Beispiel</a:t>
            </a:r>
            <a:endParaRPr lang="de-DE" dirty="0">
              <a:cs typeface="Calibri"/>
            </a:endParaRPr>
          </a:p>
          <a:p>
            <a:pPr marL="184784" marR="5080" indent="0">
              <a:lnSpc>
                <a:spcPct val="120000"/>
              </a:lnSpc>
              <a:spcBef>
                <a:spcPts val="640"/>
              </a:spcBef>
              <a:buNone/>
            </a:pPr>
            <a:r>
              <a:rPr lang="de-DE" dirty="0">
                <a:solidFill>
                  <a:srgbClr val="000000"/>
                </a:solidFill>
                <a:latin typeface="Consolas" panose="020B0609020204030204" pitchFamily="49" charset="0"/>
              </a:rPr>
              <a:t>Donau</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wbr</a:t>
            </a:r>
            <a:r>
              <a:rPr lang="de-DE" dirty="0">
                <a:solidFill>
                  <a:srgbClr val="0000FF"/>
                </a:solidFill>
                <a:latin typeface="Consolas" panose="020B0609020204030204" pitchFamily="49" charset="0"/>
              </a:rPr>
              <a:t>&gt;</a:t>
            </a:r>
            <a:r>
              <a:rPr lang="de-DE" dirty="0">
                <a:solidFill>
                  <a:srgbClr val="000000"/>
                </a:solidFill>
                <a:latin typeface="Consolas" panose="020B0609020204030204" pitchFamily="49" charset="0"/>
              </a:rPr>
              <a:t>dampf</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wbr</a:t>
            </a:r>
            <a:r>
              <a:rPr lang="de-DE" dirty="0">
                <a:solidFill>
                  <a:srgbClr val="0000FF"/>
                </a:solidFill>
                <a:latin typeface="Consolas" panose="020B0609020204030204" pitchFamily="49" charset="0"/>
              </a:rPr>
              <a:t>&gt;</a:t>
            </a:r>
            <a:r>
              <a:rPr lang="de-DE" dirty="0">
                <a:solidFill>
                  <a:srgbClr val="000000"/>
                </a:solidFill>
                <a:latin typeface="Consolas" panose="020B0609020204030204" pitchFamily="49" charset="0"/>
              </a:rPr>
              <a:t>schiff</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wbr</a:t>
            </a:r>
            <a:r>
              <a:rPr lang="de-DE" dirty="0">
                <a:solidFill>
                  <a:srgbClr val="0000FF"/>
                </a:solidFill>
                <a:latin typeface="Consolas" panose="020B0609020204030204" pitchFamily="49" charset="0"/>
              </a:rPr>
              <a:t>&gt;</a:t>
            </a:r>
            <a:r>
              <a:rPr lang="de-DE" dirty="0">
                <a:solidFill>
                  <a:srgbClr val="000000"/>
                </a:solidFill>
                <a:latin typeface="Consolas" panose="020B0609020204030204" pitchFamily="49" charset="0"/>
              </a:rPr>
              <a:t>fahrts</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wbr</a:t>
            </a:r>
            <a:r>
              <a:rPr lang="de-DE" dirty="0">
                <a:solidFill>
                  <a:srgbClr val="0000FF"/>
                </a:solidFill>
                <a:latin typeface="Consolas" panose="020B0609020204030204" pitchFamily="49" charset="0"/>
              </a:rPr>
              <a:t>&gt;</a:t>
            </a:r>
            <a:r>
              <a:rPr lang="de-DE" dirty="0">
                <a:solidFill>
                  <a:srgbClr val="000000"/>
                </a:solidFill>
                <a:latin typeface="Consolas" panose="020B0609020204030204" pitchFamily="49" charset="0"/>
              </a:rPr>
              <a:t>gesell</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wbr</a:t>
            </a:r>
            <a:r>
              <a:rPr lang="de-DE" dirty="0">
                <a:solidFill>
                  <a:srgbClr val="0000FF"/>
                </a:solidFill>
                <a:latin typeface="Consolas" panose="020B0609020204030204" pitchFamily="49" charset="0"/>
              </a:rPr>
              <a:t>&gt;</a:t>
            </a:r>
            <a:r>
              <a:rPr lang="de-DE" dirty="0">
                <a:solidFill>
                  <a:srgbClr val="000000"/>
                </a:solidFill>
                <a:latin typeface="Consolas" panose="020B0609020204030204" pitchFamily="49" charset="0"/>
              </a:rPr>
              <a:t>schafts</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wbr</a:t>
            </a:r>
            <a:r>
              <a:rPr lang="de-DE" dirty="0">
                <a:solidFill>
                  <a:srgbClr val="0000FF"/>
                </a:solidFill>
                <a:latin typeface="Consolas" panose="020B0609020204030204" pitchFamily="49" charset="0"/>
              </a:rPr>
              <a:t>&gt;</a:t>
            </a:r>
            <a:r>
              <a:rPr lang="de-DE" dirty="0">
                <a:solidFill>
                  <a:srgbClr val="000000"/>
                </a:solidFill>
                <a:latin typeface="Consolas" panose="020B0609020204030204" pitchFamily="49" charset="0"/>
              </a:rPr>
              <a:t>kapitän</a:t>
            </a:r>
            <a:endParaRPr lang="de-DE" dirty="0"/>
          </a:p>
        </p:txBody>
      </p:sp>
      <p:sp>
        <p:nvSpPr>
          <p:cNvPr id="3" name="Fußzeilenplatzhalter 2">
            <a:extLst>
              <a:ext uri="{FF2B5EF4-FFF2-40B4-BE49-F238E27FC236}">
                <a16:creationId xmlns:a16="http://schemas.microsoft.com/office/drawing/2014/main" id="{B1D87839-E19E-4748-9037-6A20C5EDC88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61099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C6BE3B-6FEF-40DF-9F32-A5C93178848C}"/>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E6C06029-6622-41FF-B781-1FCFCDC3BD05}"/>
              </a:ext>
            </a:extLst>
          </p:cNvPr>
          <p:cNvSpPr>
            <a:spLocks noGrp="1"/>
          </p:cNvSpPr>
          <p:nvPr>
            <p:ph idx="1"/>
          </p:nvPr>
        </p:nvSpPr>
        <p:spPr/>
        <p:txBody>
          <a:bodyPr/>
          <a:lstStyle/>
          <a:p>
            <a:r>
              <a:rPr lang="de-DE" dirty="0"/>
              <a:t>Vorlage </a:t>
            </a:r>
            <a:r>
              <a:rPr lang="de-DE" dirty="0" err="1"/>
              <a:t>ColumnCount</a:t>
            </a:r>
            <a:endParaRPr lang="de-DE" dirty="0"/>
          </a:p>
          <a:p>
            <a:r>
              <a:rPr lang="de-DE" dirty="0"/>
              <a:t>Vorlage Hyphens</a:t>
            </a:r>
          </a:p>
          <a:p>
            <a:r>
              <a:rPr lang="de-DE" dirty="0"/>
              <a:t>Übung </a:t>
            </a:r>
            <a:r>
              <a:rPr lang="de-DE" dirty="0" err="1"/>
              <a:t>SpaltenLayout</a:t>
            </a:r>
            <a:r>
              <a:rPr lang="de-DE" dirty="0"/>
              <a:t> anlegen mit langen Wörtern im Text</a:t>
            </a:r>
          </a:p>
          <a:p>
            <a:r>
              <a:rPr lang="de-DE" dirty="0"/>
              <a:t>Übung JS-Funktion einbauen, die den Stil von dem </a:t>
            </a:r>
            <a:r>
              <a:rPr lang="de-DE" dirty="0" err="1"/>
              <a:t>Ruler</a:t>
            </a:r>
            <a:r>
              <a:rPr lang="de-DE" dirty="0"/>
              <a:t> ändert</a:t>
            </a:r>
          </a:p>
          <a:p>
            <a:endParaRPr lang="de-DE" dirty="0"/>
          </a:p>
          <a:p>
            <a:endParaRPr lang="de-DE" dirty="0"/>
          </a:p>
        </p:txBody>
      </p:sp>
      <p:sp>
        <p:nvSpPr>
          <p:cNvPr id="5" name="Fußzeilenplatzhalter 4">
            <a:extLst>
              <a:ext uri="{FF2B5EF4-FFF2-40B4-BE49-F238E27FC236}">
                <a16:creationId xmlns:a16="http://schemas.microsoft.com/office/drawing/2014/main" id="{16DF16E5-B2C6-41FB-8BDF-E61C92A8AD9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1032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HTML </a:t>
            </a:r>
            <a:r>
              <a:rPr lang="de-DE" spc="-10" dirty="0"/>
              <a:t>ATTRIBUTES </a:t>
            </a:r>
            <a:r>
              <a:rPr lang="de-DE" spc="-5" dirty="0"/>
              <a:t>- SYNTAX</a:t>
            </a:r>
            <a:endParaRPr dirty="0"/>
          </a:p>
        </p:txBody>
      </p:sp>
      <p:sp>
        <p:nvSpPr>
          <p:cNvPr id="3" name="object 3"/>
          <p:cNvSpPr txBox="1"/>
          <p:nvPr/>
        </p:nvSpPr>
        <p:spPr>
          <a:xfrm>
            <a:off x="838200" y="1690688"/>
            <a:ext cx="300101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a:t>
            </a:r>
            <a:r>
              <a:rPr sz="3200" spc="-55" dirty="0">
                <a:latin typeface="Calibri"/>
                <a:cs typeface="Calibri"/>
              </a:rPr>
              <a:t> </a:t>
            </a:r>
            <a:r>
              <a:rPr sz="3200" spc="-10" dirty="0">
                <a:latin typeface="Calibri"/>
                <a:cs typeface="Calibri"/>
              </a:rPr>
              <a:t>Elemente</a:t>
            </a:r>
            <a:endParaRPr sz="3200" dirty="0">
              <a:latin typeface="Calibri"/>
              <a:cs typeface="Calibri"/>
            </a:endParaRPr>
          </a:p>
        </p:txBody>
      </p:sp>
      <p:sp>
        <p:nvSpPr>
          <p:cNvPr id="4" name="object 4"/>
          <p:cNvSpPr txBox="1"/>
          <p:nvPr/>
        </p:nvSpPr>
        <p:spPr>
          <a:xfrm>
            <a:off x="838200" y="4617275"/>
            <a:ext cx="292036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HTML</a:t>
            </a:r>
            <a:r>
              <a:rPr sz="3200" spc="-85" dirty="0">
                <a:latin typeface="Calibri"/>
                <a:cs typeface="Calibri"/>
              </a:rPr>
              <a:t> </a:t>
            </a:r>
            <a:r>
              <a:rPr sz="3200" spc="-20" dirty="0">
                <a:latin typeface="Calibri"/>
                <a:cs typeface="Calibri"/>
              </a:rPr>
              <a:t>Attribute</a:t>
            </a:r>
            <a:endParaRPr sz="3200" dirty="0">
              <a:latin typeface="Calibri"/>
              <a:cs typeface="Calibri"/>
            </a:endParaRPr>
          </a:p>
        </p:txBody>
      </p:sp>
      <p:sp>
        <p:nvSpPr>
          <p:cNvPr id="5" name="object 5"/>
          <p:cNvSpPr/>
          <p:nvPr/>
        </p:nvSpPr>
        <p:spPr>
          <a:xfrm>
            <a:off x="2798571" y="2777046"/>
            <a:ext cx="3866388" cy="1306068"/>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2798571" y="5264214"/>
            <a:ext cx="4428744" cy="1313687"/>
          </a:xfrm>
          <a:prstGeom prst="rect">
            <a:avLst/>
          </a:prstGeom>
          <a:blipFill>
            <a:blip r:embed="rId3" cstate="print"/>
            <a:stretch>
              <a:fillRect/>
            </a:stretch>
          </a:blipFill>
        </p:spPr>
        <p:txBody>
          <a:bodyPr wrap="square" lIns="0" tIns="0" rIns="0" bIns="0" rtlCol="0"/>
          <a:lstStyle/>
          <a:p>
            <a:endParaRPr dirty="0"/>
          </a:p>
        </p:txBody>
      </p:sp>
      <p:sp>
        <p:nvSpPr>
          <p:cNvPr id="7" name="Fußzeilenplatzhalter 6">
            <a:extLst>
              <a:ext uri="{FF2B5EF4-FFF2-40B4-BE49-F238E27FC236}">
                <a16:creationId xmlns:a16="http://schemas.microsoft.com/office/drawing/2014/main" id="{DF17A6FD-DCE0-498E-BE5C-0AF101334887}"/>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927888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950A-D25A-46B8-9B4F-0B41CF9D8F04}"/>
              </a:ext>
            </a:extLst>
          </p:cNvPr>
          <p:cNvSpPr>
            <a:spLocks noGrp="1"/>
          </p:cNvSpPr>
          <p:nvPr>
            <p:ph type="title"/>
          </p:nvPr>
        </p:nvSpPr>
        <p:spPr/>
        <p:txBody>
          <a:bodyPr/>
          <a:lstStyle/>
          <a:p>
            <a:r>
              <a:rPr lang="de-DE" dirty="0"/>
              <a:t>Gestrichenes in HTML5</a:t>
            </a:r>
          </a:p>
        </p:txBody>
      </p:sp>
      <p:sp>
        <p:nvSpPr>
          <p:cNvPr id="4" name="Textplatzhalter 3">
            <a:extLst>
              <a:ext uri="{FF2B5EF4-FFF2-40B4-BE49-F238E27FC236}">
                <a16:creationId xmlns:a16="http://schemas.microsoft.com/office/drawing/2014/main" id="{FFACC861-9E90-4758-BDCD-3660448BB9D9}"/>
              </a:ext>
            </a:extLst>
          </p:cNvPr>
          <p:cNvSpPr>
            <a:spLocks noGrp="1"/>
          </p:cNvSpPr>
          <p:nvPr>
            <p:ph type="body" idx="1"/>
          </p:nvPr>
        </p:nvSpPr>
        <p:spPr/>
        <p:txBody>
          <a:bodyPr/>
          <a:lstStyle/>
          <a:p>
            <a:endParaRPr lang="de-DE"/>
          </a:p>
        </p:txBody>
      </p:sp>
      <p:sp>
        <p:nvSpPr>
          <p:cNvPr id="3" name="Fußzeilenplatzhalter 2">
            <a:extLst>
              <a:ext uri="{FF2B5EF4-FFF2-40B4-BE49-F238E27FC236}">
                <a16:creationId xmlns:a16="http://schemas.microsoft.com/office/drawing/2014/main" id="{723AA983-0CEC-457E-8FE8-3069A884C3F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3907267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Gestrichene </a:t>
            </a:r>
            <a:r>
              <a:rPr spc="-15" dirty="0"/>
              <a:t>HTML-Attribute</a:t>
            </a:r>
            <a:r>
              <a:rPr spc="25" dirty="0"/>
              <a:t> </a:t>
            </a:r>
            <a:r>
              <a:rPr spc="-10" dirty="0"/>
              <a:t>(1)</a:t>
            </a:r>
          </a:p>
        </p:txBody>
      </p:sp>
      <p:sp>
        <p:nvSpPr>
          <p:cNvPr id="5" name="Inhaltsplatzhalter 4"/>
          <p:cNvSpPr>
            <a:spLocks noGrp="1"/>
          </p:cNvSpPr>
          <p:nvPr>
            <p:ph idx="1"/>
          </p:nvPr>
        </p:nvSpPr>
        <p:spPr/>
        <p:txBody>
          <a:bodyPr/>
          <a:lstStyle/>
          <a:p>
            <a:endParaRPr lang="de-DE" dirty="0"/>
          </a:p>
        </p:txBody>
      </p:sp>
      <p:graphicFrame>
        <p:nvGraphicFramePr>
          <p:cNvPr id="3" name="object 3"/>
          <p:cNvGraphicFramePr>
            <a:graphicFrameLocks noGrp="1"/>
          </p:cNvGraphicFramePr>
          <p:nvPr>
            <p:extLst/>
          </p:nvPr>
        </p:nvGraphicFramePr>
        <p:xfrm>
          <a:off x="838200" y="1825625"/>
          <a:ext cx="8229600" cy="4698956"/>
        </p:xfrm>
        <a:graphic>
          <a:graphicData uri="http://schemas.openxmlformats.org/drawingml/2006/table">
            <a:tbl>
              <a:tblPr firstRow="1" bandRow="1">
                <a:tableStyleId>{21E4AEA4-8DFA-4A89-87EB-49C32662AFE0}</a:tableStyleId>
              </a:tblPr>
              <a:tblGrid>
                <a:gridCol w="3034665">
                  <a:extLst>
                    <a:ext uri="{9D8B030D-6E8A-4147-A177-3AD203B41FA5}">
                      <a16:colId xmlns:a16="http://schemas.microsoft.com/office/drawing/2014/main" val="20000"/>
                    </a:ext>
                  </a:extLst>
                </a:gridCol>
                <a:gridCol w="5194935">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spc="-10" dirty="0"/>
                        <a:t>Entferntes</a:t>
                      </a:r>
                      <a:r>
                        <a:rPr sz="1800" spc="-130" dirty="0"/>
                        <a:t> </a:t>
                      </a:r>
                      <a:r>
                        <a:rPr sz="1800" spc="-10" dirty="0"/>
                        <a:t>Attribut</a:t>
                      </a:r>
                      <a:endParaRPr sz="1800" dirty="0">
                        <a:latin typeface="Calibri"/>
                        <a:cs typeface="Calibri"/>
                      </a:endParaRPr>
                    </a:p>
                  </a:txBody>
                  <a:tcPr marL="0" marR="0" marT="0" marB="0"/>
                </a:tc>
                <a:tc>
                  <a:txBody>
                    <a:bodyPr/>
                    <a:lstStyle/>
                    <a:p>
                      <a:pPr marL="85090">
                        <a:lnSpc>
                          <a:spcPct val="100000"/>
                        </a:lnSpc>
                        <a:spcBef>
                          <a:spcPts val="190"/>
                        </a:spcBef>
                      </a:pPr>
                      <a:r>
                        <a:rPr sz="1800" spc="-10" dirty="0"/>
                        <a:t>Betroffene</a:t>
                      </a:r>
                      <a:r>
                        <a:rPr sz="1800" spc="-65" dirty="0"/>
                        <a:t> </a:t>
                      </a:r>
                      <a:r>
                        <a:rPr sz="1800" spc="-10" dirty="0"/>
                        <a:t>Elemente</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0"/>
                        </a:spcBef>
                      </a:pPr>
                      <a:r>
                        <a:rPr sz="1800" spc="-35" dirty="0"/>
                        <a:t>abbr,</a:t>
                      </a:r>
                      <a:r>
                        <a:rPr sz="1800" spc="-60" dirty="0"/>
                        <a:t> </a:t>
                      </a:r>
                      <a:r>
                        <a:rPr sz="1800" spc="-10" dirty="0"/>
                        <a:t>axis</a:t>
                      </a:r>
                      <a:endParaRPr sz="1800" dirty="0">
                        <a:latin typeface="Calibri"/>
                        <a:cs typeface="Calibri"/>
                      </a:endParaRPr>
                    </a:p>
                  </a:txBody>
                  <a:tcPr marL="0" marR="0" marT="0" marB="0"/>
                </a:tc>
                <a:tc>
                  <a:txBody>
                    <a:bodyPr/>
                    <a:lstStyle/>
                    <a:p>
                      <a:pPr marL="85090">
                        <a:lnSpc>
                          <a:spcPts val="2160"/>
                        </a:lnSpc>
                      </a:pPr>
                      <a:r>
                        <a:rPr sz="1800" spc="-10" dirty="0"/>
                        <a:t>&lt;td&gt;</a:t>
                      </a:r>
                      <a:r>
                        <a:rPr sz="1800" spc="-80" dirty="0"/>
                        <a:t> </a:t>
                      </a:r>
                      <a:r>
                        <a:rPr sz="1800" spc="-10" dirty="0"/>
                        <a:t>&lt;th&gt;</a:t>
                      </a:r>
                      <a:endParaRPr sz="1800" dirty="0">
                        <a:latin typeface="Courier New"/>
                        <a:cs typeface="Courier New"/>
                      </a:endParaRPr>
                    </a:p>
                  </a:txBody>
                  <a:tcPr marL="0" marR="0" marT="0" marB="0"/>
                </a:tc>
                <a:extLst>
                  <a:ext uri="{0D108BD9-81ED-4DB2-BD59-A6C34878D82A}">
                    <a16:rowId xmlns:a16="http://schemas.microsoft.com/office/drawing/2014/main" val="10001"/>
                  </a:ext>
                </a:extLst>
              </a:tr>
              <a:tr h="1463039">
                <a:tc>
                  <a:txBody>
                    <a:bodyPr/>
                    <a:lstStyle/>
                    <a:p>
                      <a:pPr marL="85090">
                        <a:lnSpc>
                          <a:spcPct val="100000"/>
                        </a:lnSpc>
                        <a:spcBef>
                          <a:spcPts val="195"/>
                        </a:spcBef>
                      </a:pPr>
                      <a:r>
                        <a:rPr sz="1800" spc="-5" dirty="0"/>
                        <a:t>align</a:t>
                      </a:r>
                      <a:endParaRPr sz="1800" dirty="0">
                        <a:latin typeface="Calibri"/>
                        <a:cs typeface="Calibri"/>
                      </a:endParaRPr>
                    </a:p>
                  </a:txBody>
                  <a:tcPr marL="0" marR="0" marT="0" marB="0"/>
                </a:tc>
                <a:tc>
                  <a:txBody>
                    <a:bodyPr/>
                    <a:lstStyle/>
                    <a:p>
                      <a:pPr marL="85090">
                        <a:lnSpc>
                          <a:spcPct val="100000"/>
                        </a:lnSpc>
                        <a:spcBef>
                          <a:spcPts val="95"/>
                        </a:spcBef>
                      </a:pPr>
                      <a:r>
                        <a:rPr sz="1800" spc="-10" dirty="0"/>
                        <a:t>&lt;caption&gt; &lt;col&gt; &lt;colgroup&gt;</a:t>
                      </a:r>
                      <a:r>
                        <a:rPr sz="1800" spc="-50" dirty="0"/>
                        <a:t> </a:t>
                      </a:r>
                      <a:r>
                        <a:rPr sz="1800" spc="-10" dirty="0"/>
                        <a:t>&lt;div&gt;</a:t>
                      </a:r>
                      <a:endParaRPr sz="1800" dirty="0"/>
                    </a:p>
                    <a:p>
                      <a:pPr marL="85090">
                        <a:lnSpc>
                          <a:spcPct val="100000"/>
                        </a:lnSpc>
                      </a:pPr>
                      <a:r>
                        <a:rPr sz="1800" spc="-10" dirty="0"/>
                        <a:t>&lt;h1&gt;-&lt;h6&gt; &lt;hr&gt; &lt;iframe&gt; &lt;p&gt;</a:t>
                      </a:r>
                      <a:r>
                        <a:rPr sz="1800" spc="-40" dirty="0"/>
                        <a:t> </a:t>
                      </a:r>
                      <a:r>
                        <a:rPr sz="1800" spc="-10" dirty="0"/>
                        <a:t>&lt;img&gt;</a:t>
                      </a:r>
                      <a:endParaRPr sz="1800" dirty="0"/>
                    </a:p>
                    <a:p>
                      <a:pPr marL="85090">
                        <a:lnSpc>
                          <a:spcPct val="100000"/>
                        </a:lnSpc>
                      </a:pPr>
                      <a:r>
                        <a:rPr sz="1800" spc="-10" dirty="0"/>
                        <a:t>&lt;input&gt; &lt;legend&gt; &lt;object&gt;</a:t>
                      </a:r>
                      <a:r>
                        <a:rPr sz="1800" spc="-45" dirty="0"/>
                        <a:t> </a:t>
                      </a:r>
                      <a:r>
                        <a:rPr sz="1800" spc="-10" dirty="0"/>
                        <a:t>&lt;table&gt;</a:t>
                      </a:r>
                      <a:endParaRPr sz="1800" dirty="0"/>
                    </a:p>
                    <a:p>
                      <a:pPr marL="85090">
                        <a:lnSpc>
                          <a:spcPct val="100000"/>
                        </a:lnSpc>
                      </a:pPr>
                      <a:r>
                        <a:rPr sz="1800" spc="-10" dirty="0"/>
                        <a:t>&lt;tbody&gt; &lt;td&gt; &lt;tfoot&gt; &lt;th&gt;</a:t>
                      </a:r>
                      <a:r>
                        <a:rPr sz="1800" spc="-40" dirty="0"/>
                        <a:t> </a:t>
                      </a:r>
                      <a:r>
                        <a:rPr sz="1800" spc="-10" dirty="0"/>
                        <a:t>&lt;thead&gt;</a:t>
                      </a:r>
                      <a:endParaRPr sz="1800" dirty="0"/>
                    </a:p>
                    <a:p>
                      <a:pPr marL="85090">
                        <a:lnSpc>
                          <a:spcPct val="100000"/>
                        </a:lnSpc>
                      </a:pPr>
                      <a:r>
                        <a:rPr sz="1800" spc="-5" dirty="0"/>
                        <a:t>&lt;tr&gt;</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195"/>
                        </a:spcBef>
                      </a:pPr>
                      <a:r>
                        <a:rPr sz="1800" spc="-5" dirty="0"/>
                        <a:t>alink, link, </a:t>
                      </a:r>
                      <a:r>
                        <a:rPr sz="1800" spc="-15" dirty="0"/>
                        <a:t>text,</a:t>
                      </a:r>
                      <a:r>
                        <a:rPr sz="1800" spc="-20" dirty="0"/>
                        <a:t> </a:t>
                      </a:r>
                      <a:r>
                        <a:rPr sz="1800" spc="-5" dirty="0"/>
                        <a:t>vlink</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&lt;body&gt;</a:t>
                      </a:r>
                      <a:endParaRPr sz="1800" dirty="0">
                        <a:latin typeface="Courier New"/>
                        <a:cs typeface="Courier New"/>
                      </a:endParaRPr>
                    </a:p>
                  </a:txBody>
                  <a:tcPr marL="0" marR="0" marT="0" marB="0"/>
                </a:tc>
                <a:extLst>
                  <a:ext uri="{0D108BD9-81ED-4DB2-BD59-A6C34878D82A}">
                    <a16:rowId xmlns:a16="http://schemas.microsoft.com/office/drawing/2014/main" val="10003"/>
                  </a:ext>
                </a:extLst>
              </a:tr>
              <a:tr h="640080">
                <a:tc>
                  <a:txBody>
                    <a:bodyPr/>
                    <a:lstStyle/>
                    <a:p>
                      <a:pPr marL="85090" marR="427990">
                        <a:lnSpc>
                          <a:spcPct val="100000"/>
                        </a:lnSpc>
                        <a:spcBef>
                          <a:spcPts val="195"/>
                        </a:spcBef>
                      </a:pPr>
                      <a:r>
                        <a:rPr sz="1800" spc="-10" dirty="0"/>
                        <a:t>archive, </a:t>
                      </a:r>
                      <a:r>
                        <a:rPr sz="1800" spc="-5" dirty="0"/>
                        <a:t>classid, codebase,  codetype, declare,</a:t>
                      </a:r>
                      <a:r>
                        <a:rPr sz="1800" spc="-30" dirty="0"/>
                        <a:t> </a:t>
                      </a:r>
                      <a:r>
                        <a:rPr sz="1800" spc="-10" dirty="0"/>
                        <a:t>standby</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&lt;object&gt;</a:t>
                      </a:r>
                      <a:endParaRPr sz="1800" dirty="0">
                        <a:latin typeface="Courier New"/>
                        <a:cs typeface="Courier New"/>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t>background</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&lt;body&gt;</a:t>
                      </a:r>
                      <a:endParaRPr sz="1800" dirty="0">
                        <a:latin typeface="Courier New"/>
                        <a:cs typeface="Courier New"/>
                      </a:endParaRPr>
                    </a:p>
                  </a:txBody>
                  <a:tcPr marL="0" marR="0" marT="0" marB="0"/>
                </a:tc>
                <a:extLst>
                  <a:ext uri="{0D108BD9-81ED-4DB2-BD59-A6C34878D82A}">
                    <a16:rowId xmlns:a16="http://schemas.microsoft.com/office/drawing/2014/main" val="10005"/>
                  </a:ext>
                </a:extLst>
              </a:tr>
              <a:tr h="370840">
                <a:tc>
                  <a:txBody>
                    <a:bodyPr/>
                    <a:lstStyle/>
                    <a:p>
                      <a:pPr marL="85090">
                        <a:lnSpc>
                          <a:spcPct val="100000"/>
                        </a:lnSpc>
                        <a:spcBef>
                          <a:spcPts val="200"/>
                        </a:spcBef>
                      </a:pPr>
                      <a:r>
                        <a:rPr sz="1800" spc="-10" dirty="0"/>
                        <a:t>bgcolor</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&lt;body&gt; &lt;table&gt; </a:t>
                      </a:r>
                      <a:r>
                        <a:rPr sz="1800" spc="-5" dirty="0"/>
                        <a:t>&lt;td&gt; </a:t>
                      </a:r>
                      <a:r>
                        <a:rPr sz="1800" spc="-10" dirty="0"/>
                        <a:t>&lt;th&gt;</a:t>
                      </a:r>
                      <a:r>
                        <a:rPr sz="1800" spc="-85" dirty="0"/>
                        <a:t> </a:t>
                      </a:r>
                      <a:r>
                        <a:rPr sz="1800" spc="-5" dirty="0"/>
                        <a:t>&lt;tr&gt;</a:t>
                      </a:r>
                      <a:endParaRPr sz="1800" dirty="0">
                        <a:latin typeface="Courier New"/>
                        <a:cs typeface="Courier New"/>
                      </a:endParaRPr>
                    </a:p>
                  </a:txBody>
                  <a:tcPr marL="0" marR="0" marT="0" marB="0"/>
                </a:tc>
                <a:extLst>
                  <a:ext uri="{0D108BD9-81ED-4DB2-BD59-A6C34878D82A}">
                    <a16:rowId xmlns:a16="http://schemas.microsoft.com/office/drawing/2014/main" val="10006"/>
                  </a:ext>
                </a:extLst>
              </a:tr>
              <a:tr h="370801">
                <a:tc>
                  <a:txBody>
                    <a:bodyPr/>
                    <a:lstStyle/>
                    <a:p>
                      <a:pPr marL="85090">
                        <a:lnSpc>
                          <a:spcPct val="100000"/>
                        </a:lnSpc>
                        <a:spcBef>
                          <a:spcPts val="200"/>
                        </a:spcBef>
                      </a:pPr>
                      <a:r>
                        <a:rPr sz="1800" spc="-10" dirty="0"/>
                        <a:t>border</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&lt;object&gt;</a:t>
                      </a:r>
                      <a:r>
                        <a:rPr sz="1800" spc="-70" dirty="0"/>
                        <a:t> </a:t>
                      </a:r>
                      <a:r>
                        <a:rPr sz="1800" spc="-10" dirty="0"/>
                        <a:t>&lt;table&gt;</a:t>
                      </a:r>
                      <a:endParaRPr sz="1800" dirty="0">
                        <a:latin typeface="Courier New"/>
                        <a:cs typeface="Courier New"/>
                      </a:endParaRPr>
                    </a:p>
                  </a:txBody>
                  <a:tcPr marL="0" marR="0" marT="0" marB="0"/>
                </a:tc>
                <a:extLst>
                  <a:ext uri="{0D108BD9-81ED-4DB2-BD59-A6C34878D82A}">
                    <a16:rowId xmlns:a16="http://schemas.microsoft.com/office/drawing/2014/main" val="10007"/>
                  </a:ext>
                </a:extLst>
              </a:tr>
              <a:tr h="370839">
                <a:tc>
                  <a:txBody>
                    <a:bodyPr/>
                    <a:lstStyle/>
                    <a:p>
                      <a:pPr marL="85090">
                        <a:lnSpc>
                          <a:spcPct val="100000"/>
                        </a:lnSpc>
                        <a:spcBef>
                          <a:spcPts val="200"/>
                        </a:spcBef>
                      </a:pPr>
                      <a:r>
                        <a:rPr sz="1800" spc="-5" dirty="0"/>
                        <a:t>cellpadding, cellspacing</a:t>
                      </a:r>
                      <a:endParaRPr sz="1800" dirty="0">
                        <a:latin typeface="Calibri"/>
                        <a:cs typeface="Calibri"/>
                      </a:endParaRPr>
                    </a:p>
                  </a:txBody>
                  <a:tcPr marL="0" marR="0" marT="0" marB="0"/>
                </a:tc>
                <a:tc>
                  <a:txBody>
                    <a:bodyPr/>
                    <a:lstStyle/>
                    <a:p>
                      <a:pPr marL="85090">
                        <a:lnSpc>
                          <a:spcPct val="100000"/>
                        </a:lnSpc>
                        <a:spcBef>
                          <a:spcPts val="105"/>
                        </a:spcBef>
                      </a:pPr>
                      <a:r>
                        <a:rPr sz="1800" spc="-10" dirty="0"/>
                        <a:t>&lt;table&gt;</a:t>
                      </a:r>
                      <a:endParaRPr sz="1800" dirty="0">
                        <a:latin typeface="Courier New"/>
                        <a:cs typeface="Courier New"/>
                      </a:endParaRPr>
                    </a:p>
                  </a:txBody>
                  <a:tcPr marL="0" marR="0" marT="0" marB="0"/>
                </a:tc>
                <a:extLst>
                  <a:ext uri="{0D108BD9-81ED-4DB2-BD59-A6C34878D82A}">
                    <a16:rowId xmlns:a16="http://schemas.microsoft.com/office/drawing/2014/main" val="10008"/>
                  </a:ext>
                </a:extLst>
              </a:tr>
            </a:tbl>
          </a:graphicData>
        </a:graphic>
      </p:graphicFrame>
      <p:sp>
        <p:nvSpPr>
          <p:cNvPr id="6" name="Fußzeilenplatzhalter 5">
            <a:extLst>
              <a:ext uri="{FF2B5EF4-FFF2-40B4-BE49-F238E27FC236}">
                <a16:creationId xmlns:a16="http://schemas.microsoft.com/office/drawing/2014/main" id="{04CBFDD2-820E-4FEF-AD1A-0E37AD22DC3D}"/>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8161805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Gestrichene </a:t>
            </a:r>
            <a:r>
              <a:rPr spc="-15" dirty="0"/>
              <a:t>HTML-Attribute</a:t>
            </a:r>
            <a:r>
              <a:rPr spc="25" dirty="0"/>
              <a:t> </a:t>
            </a:r>
            <a:r>
              <a:rPr spc="-10" dirty="0"/>
              <a:t>(2)</a:t>
            </a:r>
          </a:p>
        </p:txBody>
      </p:sp>
      <p:sp>
        <p:nvSpPr>
          <p:cNvPr id="5" name="Inhaltsplatzhalter 4"/>
          <p:cNvSpPr>
            <a:spLocks noGrp="1"/>
          </p:cNvSpPr>
          <p:nvPr>
            <p:ph idx="1"/>
          </p:nvPr>
        </p:nvSpPr>
        <p:spPr/>
        <p:txBody>
          <a:bodyPr/>
          <a:lstStyle/>
          <a:p>
            <a:endParaRPr lang="de-DE" dirty="0"/>
          </a:p>
        </p:txBody>
      </p:sp>
      <p:graphicFrame>
        <p:nvGraphicFramePr>
          <p:cNvPr id="3" name="object 3"/>
          <p:cNvGraphicFramePr>
            <a:graphicFrameLocks noGrp="1"/>
          </p:cNvGraphicFramePr>
          <p:nvPr>
            <p:extLst/>
          </p:nvPr>
        </p:nvGraphicFramePr>
        <p:xfrm>
          <a:off x="838200" y="1828465"/>
          <a:ext cx="8229600" cy="4348498"/>
        </p:xfrm>
        <a:graphic>
          <a:graphicData uri="http://schemas.openxmlformats.org/drawingml/2006/table">
            <a:tbl>
              <a:tblPr firstRow="1" bandRow="1">
                <a:tableStyleId>{21E4AEA4-8DFA-4A89-87EB-49C32662AFE0}</a:tableStyleId>
              </a:tblPr>
              <a:tblGrid>
                <a:gridCol w="3034665">
                  <a:extLst>
                    <a:ext uri="{9D8B030D-6E8A-4147-A177-3AD203B41FA5}">
                      <a16:colId xmlns:a16="http://schemas.microsoft.com/office/drawing/2014/main" val="20000"/>
                    </a:ext>
                  </a:extLst>
                </a:gridCol>
                <a:gridCol w="5194935">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spc="-10" dirty="0"/>
                        <a:t>Entferntes</a:t>
                      </a:r>
                      <a:r>
                        <a:rPr sz="1800" spc="-130" dirty="0"/>
                        <a:t> </a:t>
                      </a:r>
                      <a:r>
                        <a:rPr sz="1800" spc="-10" dirty="0"/>
                        <a:t>Attribut</a:t>
                      </a:r>
                      <a:endParaRPr sz="1800" dirty="0">
                        <a:latin typeface="Calibri"/>
                        <a:cs typeface="Calibri"/>
                      </a:endParaRPr>
                    </a:p>
                  </a:txBody>
                  <a:tcPr marL="0" marR="0" marT="0" marB="0"/>
                </a:tc>
                <a:tc>
                  <a:txBody>
                    <a:bodyPr/>
                    <a:lstStyle/>
                    <a:p>
                      <a:pPr marL="85090">
                        <a:lnSpc>
                          <a:spcPct val="100000"/>
                        </a:lnSpc>
                        <a:spcBef>
                          <a:spcPts val="195"/>
                        </a:spcBef>
                      </a:pPr>
                      <a:r>
                        <a:rPr sz="1800" spc="-10" dirty="0"/>
                        <a:t>Betroffene</a:t>
                      </a:r>
                      <a:r>
                        <a:rPr sz="1800" spc="-65" dirty="0"/>
                        <a:t> </a:t>
                      </a:r>
                      <a:r>
                        <a:rPr sz="1800" spc="-10" dirty="0"/>
                        <a:t>Elemente</a:t>
                      </a:r>
                      <a:endParaRPr sz="1800" dirty="0">
                        <a:latin typeface="Calibri"/>
                        <a:cs typeface="Calibri"/>
                      </a:endParaRPr>
                    </a:p>
                  </a:txBody>
                  <a:tcPr marL="0" marR="0" marT="0" marB="0"/>
                </a:tc>
                <a:extLst>
                  <a:ext uri="{0D108BD9-81ED-4DB2-BD59-A6C34878D82A}">
                    <a16:rowId xmlns:a16="http://schemas.microsoft.com/office/drawing/2014/main" val="10000"/>
                  </a:ext>
                </a:extLst>
              </a:tr>
              <a:tr h="640079">
                <a:tc>
                  <a:txBody>
                    <a:bodyPr/>
                    <a:lstStyle/>
                    <a:p>
                      <a:pPr marL="85090">
                        <a:lnSpc>
                          <a:spcPct val="100000"/>
                        </a:lnSpc>
                        <a:spcBef>
                          <a:spcPts val="95"/>
                        </a:spcBef>
                      </a:pPr>
                      <a:r>
                        <a:rPr sz="1800" spc="-35" dirty="0"/>
                        <a:t>char,</a:t>
                      </a:r>
                      <a:r>
                        <a:rPr sz="1800" spc="-70" dirty="0"/>
                        <a:t> </a:t>
                      </a:r>
                      <a:r>
                        <a:rPr sz="1800" spc="-10" dirty="0"/>
                        <a:t>charoff</a:t>
                      </a:r>
                      <a:endParaRPr sz="1800" dirty="0">
                        <a:latin typeface="Calibri"/>
                        <a:cs typeface="Calibri"/>
                      </a:endParaRPr>
                    </a:p>
                  </a:txBody>
                  <a:tcPr marL="0" marR="0" marT="0" marB="0"/>
                </a:tc>
                <a:tc>
                  <a:txBody>
                    <a:bodyPr/>
                    <a:lstStyle/>
                    <a:p>
                      <a:pPr marL="85090">
                        <a:lnSpc>
                          <a:spcPct val="100000"/>
                        </a:lnSpc>
                      </a:pPr>
                      <a:r>
                        <a:rPr sz="1800" spc="-5" dirty="0"/>
                        <a:t>&lt;col&gt; </a:t>
                      </a:r>
                      <a:r>
                        <a:rPr sz="1800" spc="-10" dirty="0"/>
                        <a:t>&lt;colgroup&gt; &lt;tbody&gt;</a:t>
                      </a:r>
                      <a:r>
                        <a:rPr sz="1800" spc="-85" dirty="0"/>
                        <a:t> </a:t>
                      </a:r>
                      <a:r>
                        <a:rPr sz="1800" spc="-5" dirty="0"/>
                        <a:t>&lt;td&gt;</a:t>
                      </a:r>
                      <a:endParaRPr sz="1800" dirty="0"/>
                    </a:p>
                    <a:p>
                      <a:pPr marL="85090">
                        <a:lnSpc>
                          <a:spcPct val="100000"/>
                        </a:lnSpc>
                      </a:pPr>
                      <a:r>
                        <a:rPr sz="1800" spc="-10" dirty="0"/>
                        <a:t>&lt;tfoot&gt; &lt;th&gt; &lt;thead&gt;</a:t>
                      </a:r>
                      <a:r>
                        <a:rPr sz="1800" spc="-50" dirty="0"/>
                        <a:t> </a:t>
                      </a:r>
                      <a:r>
                        <a:rPr sz="1800" spc="-10" dirty="0"/>
                        <a:t>&lt;tr&gt;</a:t>
                      </a:r>
                      <a:endParaRPr sz="1800" dirty="0">
                        <a:latin typeface="Courier New"/>
                        <a:cs typeface="Courier New"/>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t>charset,</a:t>
                      </a:r>
                      <a:r>
                        <a:rPr sz="1800" spc="-80" dirty="0"/>
                        <a:t> </a:t>
                      </a:r>
                      <a:r>
                        <a:rPr sz="1800" spc="-15" dirty="0"/>
                        <a:t>rev</a:t>
                      </a:r>
                      <a:endParaRPr sz="1800" dirty="0">
                        <a:latin typeface="Calibri"/>
                        <a:cs typeface="Calibri"/>
                      </a:endParaRPr>
                    </a:p>
                  </a:txBody>
                  <a:tcPr marL="0" marR="0" marT="0" marB="0"/>
                </a:tc>
                <a:tc>
                  <a:txBody>
                    <a:bodyPr/>
                    <a:lstStyle/>
                    <a:p>
                      <a:pPr marL="85090">
                        <a:lnSpc>
                          <a:spcPct val="100000"/>
                        </a:lnSpc>
                        <a:spcBef>
                          <a:spcPts val="100"/>
                        </a:spcBef>
                      </a:pPr>
                      <a:r>
                        <a:rPr sz="1800" spc="-5" dirty="0"/>
                        <a:t>&lt;a&gt;</a:t>
                      </a:r>
                      <a:r>
                        <a:rPr sz="1800" spc="-100" dirty="0"/>
                        <a:t> </a:t>
                      </a:r>
                      <a:r>
                        <a:rPr sz="1800" spc="-10" dirty="0"/>
                        <a:t>&lt;link&gt;</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195"/>
                        </a:spcBef>
                      </a:pPr>
                      <a:r>
                        <a:rPr sz="1800" spc="-5" dirty="0"/>
                        <a:t>clear</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&lt;br&gt;</a:t>
                      </a:r>
                      <a:endParaRPr sz="1800" dirty="0">
                        <a:latin typeface="Courier New"/>
                        <a:cs typeface="Courier New"/>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195"/>
                        </a:spcBef>
                      </a:pPr>
                      <a:r>
                        <a:rPr sz="1800" spc="-10" dirty="0"/>
                        <a:t>compact</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&lt;dl&gt; &lt;menu&gt; &lt;ol&gt;</a:t>
                      </a:r>
                      <a:r>
                        <a:rPr sz="1800" spc="-75" dirty="0"/>
                        <a:t> </a:t>
                      </a:r>
                      <a:r>
                        <a:rPr sz="1800" spc="-5" dirty="0"/>
                        <a:t>&lt;ul&gt;</a:t>
                      </a:r>
                      <a:endParaRPr sz="1800" dirty="0">
                        <a:latin typeface="Courier New"/>
                        <a:cs typeface="Courier New"/>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t>frame</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&lt;table&gt;</a:t>
                      </a:r>
                      <a:endParaRPr sz="1800" dirty="0">
                        <a:latin typeface="Courier New"/>
                        <a:cs typeface="Courier New"/>
                      </a:endParaRPr>
                    </a:p>
                  </a:txBody>
                  <a:tcPr marL="0" marR="0" marT="0" marB="0"/>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spc="-10" dirty="0"/>
                        <a:t>frameborder</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&lt;iframe&gt;</a:t>
                      </a:r>
                      <a:endParaRPr sz="1800" dirty="0">
                        <a:latin typeface="Courier New"/>
                        <a:cs typeface="Courier New"/>
                      </a:endParaRPr>
                    </a:p>
                  </a:txBody>
                  <a:tcPr marL="0" marR="0" marT="0" marB="0"/>
                </a:tc>
                <a:extLst>
                  <a:ext uri="{0D108BD9-81ED-4DB2-BD59-A6C34878D82A}">
                    <a16:rowId xmlns:a16="http://schemas.microsoft.com/office/drawing/2014/main" val="10006"/>
                  </a:ext>
                </a:extLst>
              </a:tr>
              <a:tr h="370840">
                <a:tc>
                  <a:txBody>
                    <a:bodyPr/>
                    <a:lstStyle/>
                    <a:p>
                      <a:pPr marL="85090">
                        <a:lnSpc>
                          <a:spcPct val="100000"/>
                        </a:lnSpc>
                        <a:spcBef>
                          <a:spcPts val="200"/>
                        </a:spcBef>
                      </a:pPr>
                      <a:r>
                        <a:rPr sz="1800" spc="-5" dirty="0"/>
                        <a:t>height</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&lt;td&gt;</a:t>
                      </a:r>
                      <a:r>
                        <a:rPr sz="1800" spc="-80" dirty="0"/>
                        <a:t> </a:t>
                      </a:r>
                      <a:r>
                        <a:rPr sz="1800" spc="-10" dirty="0"/>
                        <a:t>&lt;th&gt;</a:t>
                      </a:r>
                      <a:endParaRPr sz="1800" dirty="0">
                        <a:latin typeface="Courier New"/>
                        <a:cs typeface="Courier New"/>
                      </a:endParaRPr>
                    </a:p>
                  </a:txBody>
                  <a:tcPr marL="0" marR="0" marT="0" marB="0"/>
                </a:tc>
                <a:extLst>
                  <a:ext uri="{0D108BD9-81ED-4DB2-BD59-A6C34878D82A}">
                    <a16:rowId xmlns:a16="http://schemas.microsoft.com/office/drawing/2014/main" val="10007"/>
                  </a:ext>
                </a:extLst>
              </a:tr>
              <a:tr h="370839">
                <a:tc>
                  <a:txBody>
                    <a:bodyPr/>
                    <a:lstStyle/>
                    <a:p>
                      <a:pPr marL="85090">
                        <a:lnSpc>
                          <a:spcPct val="100000"/>
                        </a:lnSpc>
                        <a:spcBef>
                          <a:spcPts val="200"/>
                        </a:spcBef>
                      </a:pPr>
                      <a:r>
                        <a:rPr sz="1800" spc="-5" dirty="0"/>
                        <a:t>hspace,</a:t>
                      </a:r>
                      <a:r>
                        <a:rPr sz="1800" spc="-55" dirty="0"/>
                        <a:t> </a:t>
                      </a:r>
                      <a:r>
                        <a:rPr sz="1800" spc="-5" dirty="0"/>
                        <a:t>vspace</a:t>
                      </a:r>
                      <a:endParaRPr sz="1800" dirty="0">
                        <a:latin typeface="Calibri"/>
                        <a:cs typeface="Calibri"/>
                      </a:endParaRPr>
                    </a:p>
                  </a:txBody>
                  <a:tcPr marL="0" marR="0" marT="0" marB="0"/>
                </a:tc>
                <a:tc>
                  <a:txBody>
                    <a:bodyPr/>
                    <a:lstStyle/>
                    <a:p>
                      <a:pPr marL="85090">
                        <a:lnSpc>
                          <a:spcPct val="100000"/>
                        </a:lnSpc>
                        <a:spcBef>
                          <a:spcPts val="100"/>
                        </a:spcBef>
                      </a:pPr>
                      <a:r>
                        <a:rPr sz="1800" spc="-5" dirty="0"/>
                        <a:t>&lt;img&gt;</a:t>
                      </a:r>
                      <a:r>
                        <a:rPr sz="1800" spc="-90" dirty="0"/>
                        <a:t> </a:t>
                      </a:r>
                      <a:r>
                        <a:rPr sz="1800" spc="-10" dirty="0"/>
                        <a:t>&lt;object&gt;</a:t>
                      </a:r>
                      <a:endParaRPr sz="1800" dirty="0">
                        <a:latin typeface="Courier New"/>
                        <a:cs typeface="Courier New"/>
                      </a:endParaRPr>
                    </a:p>
                  </a:txBody>
                  <a:tcPr marL="0" marR="0" marT="0" marB="0"/>
                </a:tc>
                <a:extLst>
                  <a:ext uri="{0D108BD9-81ED-4DB2-BD59-A6C34878D82A}">
                    <a16:rowId xmlns:a16="http://schemas.microsoft.com/office/drawing/2014/main" val="10008"/>
                  </a:ext>
                </a:extLst>
              </a:tr>
              <a:tr h="370840">
                <a:tc>
                  <a:txBody>
                    <a:bodyPr/>
                    <a:lstStyle/>
                    <a:p>
                      <a:pPr marL="85090">
                        <a:lnSpc>
                          <a:spcPct val="100000"/>
                        </a:lnSpc>
                        <a:spcBef>
                          <a:spcPts val="200"/>
                        </a:spcBef>
                      </a:pPr>
                      <a:r>
                        <a:rPr sz="1800" spc="-5" dirty="0"/>
                        <a:t>longdesc</a:t>
                      </a:r>
                      <a:endParaRPr sz="1800" dirty="0">
                        <a:latin typeface="Calibri"/>
                        <a:cs typeface="Calibri"/>
                      </a:endParaRPr>
                    </a:p>
                  </a:txBody>
                  <a:tcPr marL="0" marR="0" marT="0" marB="0"/>
                </a:tc>
                <a:tc>
                  <a:txBody>
                    <a:bodyPr/>
                    <a:lstStyle/>
                    <a:p>
                      <a:pPr marL="85090">
                        <a:lnSpc>
                          <a:spcPct val="100000"/>
                        </a:lnSpc>
                        <a:spcBef>
                          <a:spcPts val="105"/>
                        </a:spcBef>
                      </a:pPr>
                      <a:r>
                        <a:rPr sz="1800" spc="-10" dirty="0"/>
                        <a:t>&lt;iframe&gt;</a:t>
                      </a:r>
                      <a:r>
                        <a:rPr sz="1800" spc="-70" dirty="0"/>
                        <a:t> </a:t>
                      </a:r>
                      <a:r>
                        <a:rPr sz="1800" spc="-10" dirty="0"/>
                        <a:t>&lt;img&gt;</a:t>
                      </a:r>
                      <a:endParaRPr sz="1800" dirty="0">
                        <a:latin typeface="Courier New"/>
                        <a:cs typeface="Courier New"/>
                      </a:endParaRPr>
                    </a:p>
                  </a:txBody>
                  <a:tcPr marL="0" marR="0" marT="0" marB="0"/>
                </a:tc>
                <a:extLst>
                  <a:ext uri="{0D108BD9-81ED-4DB2-BD59-A6C34878D82A}">
                    <a16:rowId xmlns:a16="http://schemas.microsoft.com/office/drawing/2014/main" val="10009"/>
                  </a:ext>
                </a:extLst>
              </a:tr>
              <a:tr h="370865">
                <a:tc>
                  <a:txBody>
                    <a:bodyPr/>
                    <a:lstStyle/>
                    <a:p>
                      <a:pPr marL="85090">
                        <a:lnSpc>
                          <a:spcPct val="100000"/>
                        </a:lnSpc>
                        <a:spcBef>
                          <a:spcPts val="200"/>
                        </a:spcBef>
                      </a:pPr>
                      <a:r>
                        <a:rPr sz="1800" spc="-5" dirty="0"/>
                        <a:t>marginheight,</a:t>
                      </a:r>
                      <a:r>
                        <a:rPr sz="1800" spc="-20" dirty="0"/>
                        <a:t> </a:t>
                      </a:r>
                      <a:r>
                        <a:rPr sz="1800" spc="-10" dirty="0"/>
                        <a:t>marginwidth</a:t>
                      </a:r>
                      <a:endParaRPr sz="1800" dirty="0">
                        <a:latin typeface="Calibri"/>
                        <a:cs typeface="Calibri"/>
                      </a:endParaRPr>
                    </a:p>
                  </a:txBody>
                  <a:tcPr marL="0" marR="0" marT="0" marB="0"/>
                </a:tc>
                <a:tc>
                  <a:txBody>
                    <a:bodyPr/>
                    <a:lstStyle/>
                    <a:p>
                      <a:pPr marL="85090">
                        <a:lnSpc>
                          <a:spcPct val="100000"/>
                        </a:lnSpc>
                        <a:spcBef>
                          <a:spcPts val="105"/>
                        </a:spcBef>
                      </a:pPr>
                      <a:r>
                        <a:rPr sz="1800" spc="-10" dirty="0"/>
                        <a:t>&lt;iframe&gt;</a:t>
                      </a:r>
                      <a:endParaRPr sz="1800" dirty="0">
                        <a:latin typeface="Courier New"/>
                        <a:cs typeface="Courier New"/>
                      </a:endParaRPr>
                    </a:p>
                  </a:txBody>
                  <a:tcPr marL="0" marR="0" marT="0" marB="0"/>
                </a:tc>
                <a:extLst>
                  <a:ext uri="{0D108BD9-81ED-4DB2-BD59-A6C34878D82A}">
                    <a16:rowId xmlns:a16="http://schemas.microsoft.com/office/drawing/2014/main" val="10010"/>
                  </a:ext>
                </a:extLst>
              </a:tr>
            </a:tbl>
          </a:graphicData>
        </a:graphic>
      </p:graphicFrame>
      <p:sp>
        <p:nvSpPr>
          <p:cNvPr id="6" name="Fußzeilenplatzhalter 5">
            <a:extLst>
              <a:ext uri="{FF2B5EF4-FFF2-40B4-BE49-F238E27FC236}">
                <a16:creationId xmlns:a16="http://schemas.microsoft.com/office/drawing/2014/main" id="{E1448325-CD76-4926-8971-5E4B8B16098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1581009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Gestrichene </a:t>
            </a:r>
            <a:r>
              <a:rPr spc="-15" dirty="0"/>
              <a:t>HTML-Attribute</a:t>
            </a:r>
            <a:r>
              <a:rPr spc="25" dirty="0"/>
              <a:t> </a:t>
            </a:r>
            <a:r>
              <a:rPr spc="-10" dirty="0"/>
              <a:t>(3)</a:t>
            </a:r>
          </a:p>
        </p:txBody>
      </p:sp>
      <p:sp>
        <p:nvSpPr>
          <p:cNvPr id="5" name="Inhaltsplatzhalter 4"/>
          <p:cNvSpPr>
            <a:spLocks noGrp="1"/>
          </p:cNvSpPr>
          <p:nvPr>
            <p:ph idx="1"/>
          </p:nvPr>
        </p:nvSpPr>
        <p:spPr/>
        <p:txBody>
          <a:bodyPr/>
          <a:lstStyle/>
          <a:p>
            <a:endParaRPr lang="de-DE" dirty="0"/>
          </a:p>
        </p:txBody>
      </p:sp>
      <p:graphicFrame>
        <p:nvGraphicFramePr>
          <p:cNvPr id="3" name="object 3"/>
          <p:cNvGraphicFramePr>
            <a:graphicFrameLocks noGrp="1"/>
          </p:cNvGraphicFramePr>
          <p:nvPr>
            <p:extLst/>
          </p:nvPr>
        </p:nvGraphicFramePr>
        <p:xfrm>
          <a:off x="838200" y="1776245"/>
          <a:ext cx="8229600" cy="4450097"/>
        </p:xfrm>
        <a:graphic>
          <a:graphicData uri="http://schemas.openxmlformats.org/drawingml/2006/table">
            <a:tbl>
              <a:tblPr firstRow="1" bandRow="1">
                <a:tableStyleId>{21E4AEA4-8DFA-4A89-87EB-49C32662AFE0}</a:tableStyleId>
              </a:tblPr>
              <a:tblGrid>
                <a:gridCol w="3034665">
                  <a:extLst>
                    <a:ext uri="{9D8B030D-6E8A-4147-A177-3AD203B41FA5}">
                      <a16:colId xmlns:a16="http://schemas.microsoft.com/office/drawing/2014/main" val="20000"/>
                    </a:ext>
                  </a:extLst>
                </a:gridCol>
                <a:gridCol w="5194935">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spc="-10" dirty="0"/>
                        <a:t>Entferntes</a:t>
                      </a:r>
                      <a:r>
                        <a:rPr sz="1800" spc="-130" dirty="0"/>
                        <a:t> </a:t>
                      </a:r>
                      <a:r>
                        <a:rPr sz="1800" spc="-10" dirty="0"/>
                        <a:t>Attribut</a:t>
                      </a:r>
                      <a:endParaRPr sz="1800" dirty="0">
                        <a:latin typeface="Calibri"/>
                        <a:cs typeface="Calibri"/>
                      </a:endParaRPr>
                    </a:p>
                  </a:txBody>
                  <a:tcPr marL="0" marR="0" marT="0" marB="0"/>
                </a:tc>
                <a:tc>
                  <a:txBody>
                    <a:bodyPr/>
                    <a:lstStyle/>
                    <a:p>
                      <a:pPr marL="85090">
                        <a:lnSpc>
                          <a:spcPct val="100000"/>
                        </a:lnSpc>
                        <a:spcBef>
                          <a:spcPts val="195"/>
                        </a:spcBef>
                      </a:pPr>
                      <a:r>
                        <a:rPr sz="1800" spc="-10" dirty="0"/>
                        <a:t>Betroffene</a:t>
                      </a:r>
                      <a:r>
                        <a:rPr sz="1800" spc="-65" dirty="0"/>
                        <a:t> </a:t>
                      </a:r>
                      <a:r>
                        <a:rPr sz="1800" spc="-10" dirty="0"/>
                        <a:t>Elemente</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t>name</a:t>
                      </a:r>
                      <a:endParaRPr sz="1800" dirty="0">
                        <a:latin typeface="Calibri"/>
                        <a:cs typeface="Calibri"/>
                      </a:endParaRPr>
                    </a:p>
                  </a:txBody>
                  <a:tcPr marL="0" marR="0" marT="0" marB="0"/>
                </a:tc>
                <a:tc>
                  <a:txBody>
                    <a:bodyPr/>
                    <a:lstStyle/>
                    <a:p>
                      <a:pPr marL="85090">
                        <a:lnSpc>
                          <a:spcPct val="100000"/>
                        </a:lnSpc>
                      </a:pPr>
                      <a:r>
                        <a:rPr sz="1800" spc="-5" dirty="0"/>
                        <a:t>&lt;img&gt;</a:t>
                      </a:r>
                      <a:endParaRPr sz="1800" dirty="0">
                        <a:latin typeface="Courier New"/>
                        <a:cs typeface="Courier New"/>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t>nohref</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&lt;area&gt;</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5" dirty="0"/>
                        <a:t>noshade</a:t>
                      </a:r>
                      <a:endParaRPr sz="1800" dirty="0">
                        <a:latin typeface="Calibri"/>
                        <a:cs typeface="Calibri"/>
                      </a:endParaRPr>
                    </a:p>
                  </a:txBody>
                  <a:tcPr marL="0" marR="0" marT="0" marB="0"/>
                </a:tc>
                <a:tc>
                  <a:txBody>
                    <a:bodyPr/>
                    <a:lstStyle/>
                    <a:p>
                      <a:pPr marL="85090">
                        <a:lnSpc>
                          <a:spcPct val="100000"/>
                        </a:lnSpc>
                        <a:spcBef>
                          <a:spcPts val="95"/>
                        </a:spcBef>
                      </a:pPr>
                      <a:r>
                        <a:rPr sz="1800" spc="-5" dirty="0"/>
                        <a:t>&lt;hr&gt;</a:t>
                      </a:r>
                      <a:endParaRPr sz="1800" dirty="0">
                        <a:latin typeface="Courier New"/>
                        <a:cs typeface="Courier New"/>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10" dirty="0"/>
                        <a:t>nowrap</a:t>
                      </a:r>
                      <a:endParaRPr sz="1800" dirty="0">
                        <a:latin typeface="Calibri"/>
                        <a:cs typeface="Calibri"/>
                      </a:endParaRPr>
                    </a:p>
                  </a:txBody>
                  <a:tcPr marL="0" marR="0" marT="0" marB="0"/>
                </a:tc>
                <a:tc>
                  <a:txBody>
                    <a:bodyPr/>
                    <a:lstStyle/>
                    <a:p>
                      <a:pPr marL="85090">
                        <a:lnSpc>
                          <a:spcPct val="100000"/>
                        </a:lnSpc>
                        <a:spcBef>
                          <a:spcPts val="100"/>
                        </a:spcBef>
                      </a:pPr>
                      <a:r>
                        <a:rPr sz="1800" spc="-5" dirty="0"/>
                        <a:t>&lt;td&gt;</a:t>
                      </a:r>
                      <a:r>
                        <a:rPr sz="1800" spc="-110" dirty="0"/>
                        <a:t> </a:t>
                      </a:r>
                      <a:r>
                        <a:rPr sz="1800" spc="-5" dirty="0"/>
                        <a:t>&lt;th&gt;</a:t>
                      </a:r>
                      <a:endParaRPr sz="1800" dirty="0">
                        <a:latin typeface="Courier New"/>
                        <a:cs typeface="Courier New"/>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t>profile</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&lt;head&gt;</a:t>
                      </a:r>
                      <a:endParaRPr sz="1800" dirty="0">
                        <a:latin typeface="Courier New"/>
                        <a:cs typeface="Courier New"/>
                      </a:endParaRPr>
                    </a:p>
                  </a:txBody>
                  <a:tcPr marL="0" marR="0" marT="0" marB="0"/>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spc="-5" dirty="0"/>
                        <a:t>rules</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&lt;table&gt;</a:t>
                      </a:r>
                      <a:endParaRPr sz="1800" dirty="0">
                        <a:latin typeface="Courier New"/>
                        <a:cs typeface="Courier New"/>
                      </a:endParaRPr>
                    </a:p>
                  </a:txBody>
                  <a:tcPr marL="0" marR="0" marT="0" marB="0"/>
                </a:tc>
                <a:extLst>
                  <a:ext uri="{0D108BD9-81ED-4DB2-BD59-A6C34878D82A}">
                    <a16:rowId xmlns:a16="http://schemas.microsoft.com/office/drawing/2014/main" val="10006"/>
                  </a:ext>
                </a:extLst>
              </a:tr>
              <a:tr h="370839">
                <a:tc>
                  <a:txBody>
                    <a:bodyPr/>
                    <a:lstStyle/>
                    <a:p>
                      <a:pPr marL="85090">
                        <a:lnSpc>
                          <a:spcPct val="100000"/>
                        </a:lnSpc>
                        <a:spcBef>
                          <a:spcPts val="195"/>
                        </a:spcBef>
                      </a:pPr>
                      <a:r>
                        <a:rPr sz="1800" spc="-10" dirty="0"/>
                        <a:t>scrolling</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&lt;iframe&gt;</a:t>
                      </a:r>
                      <a:endParaRPr sz="1800" dirty="0">
                        <a:latin typeface="Courier New"/>
                        <a:cs typeface="Courier New"/>
                      </a:endParaRPr>
                    </a:p>
                  </a:txBody>
                  <a:tcPr marL="0" marR="0" marT="0" marB="0"/>
                </a:tc>
                <a:extLst>
                  <a:ext uri="{0D108BD9-81ED-4DB2-BD59-A6C34878D82A}">
                    <a16:rowId xmlns:a16="http://schemas.microsoft.com/office/drawing/2014/main" val="10007"/>
                  </a:ext>
                </a:extLst>
              </a:tr>
              <a:tr h="370840">
                <a:tc>
                  <a:txBody>
                    <a:bodyPr/>
                    <a:lstStyle/>
                    <a:p>
                      <a:pPr marL="85090">
                        <a:lnSpc>
                          <a:spcPct val="100000"/>
                        </a:lnSpc>
                        <a:spcBef>
                          <a:spcPts val="195"/>
                        </a:spcBef>
                      </a:pPr>
                      <a:r>
                        <a:rPr sz="1800" spc="-5" dirty="0"/>
                        <a:t>scheme</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&lt;meta&gt;</a:t>
                      </a:r>
                      <a:endParaRPr sz="1800" dirty="0">
                        <a:latin typeface="Courier New"/>
                        <a:cs typeface="Courier New"/>
                      </a:endParaRPr>
                    </a:p>
                  </a:txBody>
                  <a:tcPr marL="0" marR="0" marT="0" marB="0"/>
                </a:tc>
                <a:extLst>
                  <a:ext uri="{0D108BD9-81ED-4DB2-BD59-A6C34878D82A}">
                    <a16:rowId xmlns:a16="http://schemas.microsoft.com/office/drawing/2014/main" val="10008"/>
                  </a:ext>
                </a:extLst>
              </a:tr>
              <a:tr h="370839">
                <a:tc>
                  <a:txBody>
                    <a:bodyPr/>
                    <a:lstStyle/>
                    <a:p>
                      <a:pPr marL="85090">
                        <a:lnSpc>
                          <a:spcPct val="100000"/>
                        </a:lnSpc>
                        <a:spcBef>
                          <a:spcPts val="195"/>
                        </a:spcBef>
                      </a:pPr>
                      <a:r>
                        <a:rPr sz="1800" spc="-10" dirty="0"/>
                        <a:t>scope</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&lt;td&gt;</a:t>
                      </a:r>
                      <a:endParaRPr sz="1800" dirty="0">
                        <a:latin typeface="Courier New"/>
                        <a:cs typeface="Courier New"/>
                      </a:endParaRPr>
                    </a:p>
                  </a:txBody>
                  <a:tcPr marL="0" marR="0" marT="0" marB="0"/>
                </a:tc>
                <a:extLst>
                  <a:ext uri="{0D108BD9-81ED-4DB2-BD59-A6C34878D82A}">
                    <a16:rowId xmlns:a16="http://schemas.microsoft.com/office/drawing/2014/main" val="10009"/>
                  </a:ext>
                </a:extLst>
              </a:tr>
              <a:tr h="370840">
                <a:tc>
                  <a:txBody>
                    <a:bodyPr/>
                    <a:lstStyle/>
                    <a:p>
                      <a:pPr marL="85090">
                        <a:lnSpc>
                          <a:spcPct val="100000"/>
                        </a:lnSpc>
                        <a:spcBef>
                          <a:spcPts val="200"/>
                        </a:spcBef>
                      </a:pPr>
                      <a:r>
                        <a:rPr sz="1800" spc="-5" dirty="0"/>
                        <a:t>shape</a:t>
                      </a:r>
                      <a:endParaRPr sz="1800" dirty="0">
                        <a:latin typeface="Calibri"/>
                        <a:cs typeface="Calibri"/>
                      </a:endParaRPr>
                    </a:p>
                  </a:txBody>
                  <a:tcPr marL="0" marR="0" marT="0" marB="0"/>
                </a:tc>
                <a:tc>
                  <a:txBody>
                    <a:bodyPr/>
                    <a:lstStyle/>
                    <a:p>
                      <a:pPr marL="85090">
                        <a:lnSpc>
                          <a:spcPct val="100000"/>
                        </a:lnSpc>
                        <a:spcBef>
                          <a:spcPts val="100"/>
                        </a:spcBef>
                      </a:pPr>
                      <a:r>
                        <a:rPr sz="1800" spc="-5" dirty="0"/>
                        <a:t>&lt;a&gt;</a:t>
                      </a:r>
                      <a:endParaRPr sz="1800" dirty="0">
                        <a:latin typeface="Courier New"/>
                        <a:cs typeface="Courier New"/>
                      </a:endParaRPr>
                    </a:p>
                  </a:txBody>
                  <a:tcPr marL="0" marR="0" marT="0" marB="0"/>
                </a:tc>
                <a:extLst>
                  <a:ext uri="{0D108BD9-81ED-4DB2-BD59-A6C34878D82A}">
                    <a16:rowId xmlns:a16="http://schemas.microsoft.com/office/drawing/2014/main" val="10010"/>
                  </a:ext>
                </a:extLst>
              </a:tr>
              <a:tr h="370865">
                <a:tc>
                  <a:txBody>
                    <a:bodyPr/>
                    <a:lstStyle/>
                    <a:p>
                      <a:pPr marL="85090">
                        <a:lnSpc>
                          <a:spcPct val="100000"/>
                        </a:lnSpc>
                        <a:spcBef>
                          <a:spcPts val="200"/>
                        </a:spcBef>
                      </a:pPr>
                      <a:r>
                        <a:rPr sz="1800" spc="-15" dirty="0"/>
                        <a:t>size</a:t>
                      </a:r>
                      <a:endParaRPr sz="1800" dirty="0">
                        <a:latin typeface="Calibri"/>
                        <a:cs typeface="Calibri"/>
                      </a:endParaRPr>
                    </a:p>
                  </a:txBody>
                  <a:tcPr marL="0" marR="0" marT="0" marB="0"/>
                </a:tc>
                <a:tc>
                  <a:txBody>
                    <a:bodyPr/>
                    <a:lstStyle/>
                    <a:p>
                      <a:pPr marL="85090">
                        <a:lnSpc>
                          <a:spcPct val="100000"/>
                        </a:lnSpc>
                        <a:spcBef>
                          <a:spcPts val="105"/>
                        </a:spcBef>
                      </a:pPr>
                      <a:r>
                        <a:rPr sz="1800" spc="-10" dirty="0"/>
                        <a:t>&lt;hr&gt;</a:t>
                      </a:r>
                      <a:endParaRPr sz="1800" dirty="0">
                        <a:latin typeface="Courier New"/>
                        <a:cs typeface="Courier New"/>
                      </a:endParaRPr>
                    </a:p>
                  </a:txBody>
                  <a:tcPr marL="0" marR="0" marT="0" marB="0"/>
                </a:tc>
                <a:extLst>
                  <a:ext uri="{0D108BD9-81ED-4DB2-BD59-A6C34878D82A}">
                    <a16:rowId xmlns:a16="http://schemas.microsoft.com/office/drawing/2014/main" val="10011"/>
                  </a:ext>
                </a:extLst>
              </a:tr>
            </a:tbl>
          </a:graphicData>
        </a:graphic>
      </p:graphicFrame>
      <p:sp>
        <p:nvSpPr>
          <p:cNvPr id="6" name="Fußzeilenplatzhalter 5">
            <a:extLst>
              <a:ext uri="{FF2B5EF4-FFF2-40B4-BE49-F238E27FC236}">
                <a16:creationId xmlns:a16="http://schemas.microsoft.com/office/drawing/2014/main" id="{8FCF4783-1431-4D08-BAC3-59B3CCBEF6A2}"/>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1540279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Gestrichene </a:t>
            </a:r>
            <a:r>
              <a:rPr spc="-15" dirty="0"/>
              <a:t>HTML-Attribute</a:t>
            </a:r>
            <a:r>
              <a:rPr spc="25" dirty="0"/>
              <a:t> </a:t>
            </a:r>
            <a:r>
              <a:rPr spc="-10" dirty="0"/>
              <a:t>(4)</a:t>
            </a:r>
          </a:p>
        </p:txBody>
      </p:sp>
      <p:sp>
        <p:nvSpPr>
          <p:cNvPr id="5" name="Inhaltsplatzhalter 4"/>
          <p:cNvSpPr>
            <a:spLocks noGrp="1"/>
          </p:cNvSpPr>
          <p:nvPr>
            <p:ph idx="1"/>
          </p:nvPr>
        </p:nvSpPr>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3462082570"/>
              </p:ext>
            </p:extLst>
          </p:nvPr>
        </p:nvGraphicFramePr>
        <p:xfrm>
          <a:off x="838200" y="1870075"/>
          <a:ext cx="8229600" cy="2392676"/>
        </p:xfrm>
        <a:graphic>
          <a:graphicData uri="http://schemas.openxmlformats.org/drawingml/2006/table">
            <a:tbl>
              <a:tblPr firstRow="1" bandRow="1">
                <a:tableStyleId>{21E4AEA4-8DFA-4A89-87EB-49C32662AFE0}</a:tableStyleId>
              </a:tblPr>
              <a:tblGrid>
                <a:gridCol w="3034665">
                  <a:extLst>
                    <a:ext uri="{9D8B030D-6E8A-4147-A177-3AD203B41FA5}">
                      <a16:colId xmlns:a16="http://schemas.microsoft.com/office/drawing/2014/main" val="20000"/>
                    </a:ext>
                  </a:extLst>
                </a:gridCol>
                <a:gridCol w="5194935">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spc="-10" dirty="0"/>
                        <a:t>Entferntes</a:t>
                      </a:r>
                      <a:r>
                        <a:rPr sz="1800" spc="-130" dirty="0"/>
                        <a:t> </a:t>
                      </a:r>
                      <a:r>
                        <a:rPr sz="1800" spc="-10" dirty="0"/>
                        <a:t>Attribut</a:t>
                      </a:r>
                      <a:endParaRPr sz="1800" dirty="0">
                        <a:latin typeface="Calibri"/>
                        <a:cs typeface="Calibri"/>
                      </a:endParaRPr>
                    </a:p>
                  </a:txBody>
                  <a:tcPr marL="0" marR="0" marT="0" marB="0"/>
                </a:tc>
                <a:tc>
                  <a:txBody>
                    <a:bodyPr/>
                    <a:lstStyle/>
                    <a:p>
                      <a:pPr marL="85090">
                        <a:lnSpc>
                          <a:spcPct val="100000"/>
                        </a:lnSpc>
                        <a:spcBef>
                          <a:spcPts val="195"/>
                        </a:spcBef>
                      </a:pPr>
                      <a:r>
                        <a:rPr sz="1800" spc="-10" dirty="0"/>
                        <a:t>Betroffene</a:t>
                      </a:r>
                      <a:r>
                        <a:rPr sz="1800" spc="-65" dirty="0"/>
                        <a:t> </a:t>
                      </a:r>
                      <a:r>
                        <a:rPr sz="1800" spc="-10" dirty="0"/>
                        <a:t>Elemente</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195"/>
                        </a:spcBef>
                      </a:pPr>
                      <a:r>
                        <a:rPr sz="1800" dirty="0"/>
                        <a:t>type</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&lt;li&gt; </a:t>
                      </a:r>
                      <a:r>
                        <a:rPr lang="de-DE" sz="1800" spc="-5" dirty="0"/>
                        <a:t> </a:t>
                      </a:r>
                      <a:r>
                        <a:rPr sz="1800" spc="-10" dirty="0"/>
                        <a:t>&lt;ul&gt;</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640080">
                <a:tc>
                  <a:txBody>
                    <a:bodyPr/>
                    <a:lstStyle/>
                    <a:p>
                      <a:pPr marL="85090">
                        <a:lnSpc>
                          <a:spcPct val="100000"/>
                        </a:lnSpc>
                        <a:spcBef>
                          <a:spcPts val="195"/>
                        </a:spcBef>
                      </a:pPr>
                      <a:r>
                        <a:rPr sz="1800" spc="-10" dirty="0"/>
                        <a:t>valign</a:t>
                      </a:r>
                      <a:endParaRPr sz="1800" dirty="0">
                        <a:latin typeface="Calibri"/>
                        <a:cs typeface="Calibri"/>
                      </a:endParaRPr>
                    </a:p>
                  </a:txBody>
                  <a:tcPr marL="0" marR="0" marT="0" marB="0"/>
                </a:tc>
                <a:tc>
                  <a:txBody>
                    <a:bodyPr/>
                    <a:lstStyle/>
                    <a:p>
                      <a:pPr marL="85090">
                        <a:lnSpc>
                          <a:spcPct val="100000"/>
                        </a:lnSpc>
                        <a:spcBef>
                          <a:spcPts val="95"/>
                        </a:spcBef>
                      </a:pPr>
                      <a:r>
                        <a:rPr sz="1800" spc="-5" dirty="0"/>
                        <a:t>&lt;td&gt; &lt;th&gt; &lt;tr&gt; </a:t>
                      </a:r>
                      <a:r>
                        <a:rPr sz="1800" spc="-10" dirty="0"/>
                        <a:t>&lt;colgroup&gt;</a:t>
                      </a:r>
                      <a:r>
                        <a:rPr sz="1800" spc="-110" dirty="0"/>
                        <a:t> </a:t>
                      </a:r>
                      <a:r>
                        <a:rPr sz="1800" spc="-10" dirty="0"/>
                        <a:t>&lt;tfood&gt;</a:t>
                      </a:r>
                      <a:endParaRPr sz="1800" dirty="0"/>
                    </a:p>
                    <a:p>
                      <a:pPr marL="85090">
                        <a:lnSpc>
                          <a:spcPct val="100000"/>
                        </a:lnSpc>
                      </a:pPr>
                      <a:r>
                        <a:rPr sz="1800" spc="-10" dirty="0"/>
                        <a:t>&lt;thead&gt; &lt;tbody&gt;</a:t>
                      </a:r>
                      <a:r>
                        <a:rPr sz="1800" spc="-75" dirty="0"/>
                        <a:t> </a:t>
                      </a:r>
                      <a:r>
                        <a:rPr sz="1800" spc="-5" dirty="0"/>
                        <a:t>&lt;col&gt;</a:t>
                      </a:r>
                      <a:endParaRPr sz="1800" dirty="0">
                        <a:latin typeface="Courier New"/>
                        <a:cs typeface="Courier New"/>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195"/>
                        </a:spcBef>
                      </a:pPr>
                      <a:r>
                        <a:rPr sz="1800" spc="-10" dirty="0"/>
                        <a:t>version</a:t>
                      </a:r>
                      <a:endParaRPr sz="1800" dirty="0">
                        <a:latin typeface="Calibri"/>
                        <a:cs typeface="Calibri"/>
                      </a:endParaRPr>
                    </a:p>
                  </a:txBody>
                  <a:tcPr marL="0" marR="0" marT="0" marB="0"/>
                </a:tc>
                <a:tc>
                  <a:txBody>
                    <a:bodyPr/>
                    <a:lstStyle/>
                    <a:p>
                      <a:pPr marL="85090">
                        <a:lnSpc>
                          <a:spcPct val="100000"/>
                        </a:lnSpc>
                        <a:spcBef>
                          <a:spcPts val="100"/>
                        </a:spcBef>
                      </a:pPr>
                      <a:r>
                        <a:rPr sz="1800" spc="-10" dirty="0"/>
                        <a:t>&lt;html&gt;</a:t>
                      </a:r>
                      <a:endParaRPr sz="1800" dirty="0">
                        <a:latin typeface="Courier New"/>
                        <a:cs typeface="Courier New"/>
                      </a:endParaRPr>
                    </a:p>
                  </a:txBody>
                  <a:tcPr marL="0" marR="0" marT="0" marB="0"/>
                </a:tc>
                <a:extLst>
                  <a:ext uri="{0D108BD9-81ED-4DB2-BD59-A6C34878D82A}">
                    <a16:rowId xmlns:a16="http://schemas.microsoft.com/office/drawing/2014/main" val="10004"/>
                  </a:ext>
                </a:extLst>
              </a:tr>
              <a:tr h="640079">
                <a:tc>
                  <a:txBody>
                    <a:bodyPr/>
                    <a:lstStyle/>
                    <a:p>
                      <a:pPr marL="85090">
                        <a:lnSpc>
                          <a:spcPct val="100000"/>
                        </a:lnSpc>
                        <a:spcBef>
                          <a:spcPts val="195"/>
                        </a:spcBef>
                      </a:pPr>
                      <a:r>
                        <a:rPr sz="1800" spc="-5" dirty="0"/>
                        <a:t>width</a:t>
                      </a:r>
                      <a:endParaRPr sz="1800" dirty="0">
                        <a:latin typeface="Calibri"/>
                        <a:cs typeface="Calibri"/>
                      </a:endParaRPr>
                    </a:p>
                  </a:txBody>
                  <a:tcPr marL="0" marR="0" marT="0" marB="0"/>
                </a:tc>
                <a:tc>
                  <a:txBody>
                    <a:bodyPr/>
                    <a:lstStyle/>
                    <a:p>
                      <a:pPr marL="85090">
                        <a:lnSpc>
                          <a:spcPct val="100000"/>
                        </a:lnSpc>
                        <a:spcBef>
                          <a:spcPts val="100"/>
                        </a:spcBef>
                      </a:pPr>
                      <a:r>
                        <a:rPr sz="1800" spc="-5" dirty="0"/>
                        <a:t>&lt;col&gt; </a:t>
                      </a:r>
                      <a:r>
                        <a:rPr sz="1800" spc="-10" dirty="0"/>
                        <a:t>&lt;colgroup&gt; </a:t>
                      </a:r>
                      <a:r>
                        <a:rPr sz="1800" spc="-5" dirty="0"/>
                        <a:t>&lt;hr&gt; &lt;pre&gt;</a:t>
                      </a:r>
                      <a:r>
                        <a:rPr sz="1800" spc="-105" dirty="0"/>
                        <a:t> </a:t>
                      </a:r>
                      <a:r>
                        <a:rPr sz="1800" spc="-10" dirty="0"/>
                        <a:t>&lt;table&gt;</a:t>
                      </a:r>
                      <a:endParaRPr sz="1800" dirty="0"/>
                    </a:p>
                    <a:p>
                      <a:pPr marL="85090">
                        <a:lnSpc>
                          <a:spcPct val="100000"/>
                        </a:lnSpc>
                      </a:pPr>
                      <a:r>
                        <a:rPr sz="1800" spc="-10" dirty="0"/>
                        <a:t>&lt;td&gt;</a:t>
                      </a:r>
                      <a:r>
                        <a:rPr sz="1800" spc="-80" dirty="0"/>
                        <a:t> </a:t>
                      </a:r>
                      <a:r>
                        <a:rPr sz="1800" spc="-10" dirty="0"/>
                        <a:t>&lt;th&gt;</a:t>
                      </a:r>
                      <a:endParaRPr sz="1800" dirty="0">
                        <a:latin typeface="Courier New"/>
                        <a:cs typeface="Courier New"/>
                      </a:endParaRPr>
                    </a:p>
                  </a:txBody>
                  <a:tcPr marL="0" marR="0" marT="0" marB="0"/>
                </a:tc>
                <a:extLst>
                  <a:ext uri="{0D108BD9-81ED-4DB2-BD59-A6C34878D82A}">
                    <a16:rowId xmlns:a16="http://schemas.microsoft.com/office/drawing/2014/main" val="10005"/>
                  </a:ext>
                </a:extLst>
              </a:tr>
            </a:tbl>
          </a:graphicData>
        </a:graphic>
      </p:graphicFrame>
      <p:sp>
        <p:nvSpPr>
          <p:cNvPr id="6" name="Fußzeilenplatzhalter 5">
            <a:extLst>
              <a:ext uri="{FF2B5EF4-FFF2-40B4-BE49-F238E27FC236}">
                <a16:creationId xmlns:a16="http://schemas.microsoft.com/office/drawing/2014/main" id="{CD08214E-94B0-4102-8533-AE5AFC7C10ED}"/>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8716405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E1BB76-D736-4C25-981E-9FB749D5A703}"/>
              </a:ext>
            </a:extLst>
          </p:cNvPr>
          <p:cNvSpPr>
            <a:spLocks noGrp="1"/>
          </p:cNvSpPr>
          <p:nvPr>
            <p:ph type="title"/>
          </p:nvPr>
        </p:nvSpPr>
        <p:spPr/>
        <p:txBody>
          <a:bodyPr/>
          <a:lstStyle/>
          <a:p>
            <a:r>
              <a:rPr lang="de-DE" dirty="0"/>
              <a:t>&lt;IMG&gt;&lt;PICTURE&gt;&lt;MAP&gt;</a:t>
            </a:r>
          </a:p>
        </p:txBody>
      </p:sp>
      <p:sp>
        <p:nvSpPr>
          <p:cNvPr id="3" name="Textplatzhalter 2">
            <a:extLst>
              <a:ext uri="{FF2B5EF4-FFF2-40B4-BE49-F238E27FC236}">
                <a16:creationId xmlns:a16="http://schemas.microsoft.com/office/drawing/2014/main" id="{97DF9A4C-8E39-4774-85DB-09F4EED29BE7}"/>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C2312C8A-4E03-4827-BA12-6942BB3AF6A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8359544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747124-EA70-4BD7-9BA6-95976590D25B}"/>
              </a:ext>
            </a:extLst>
          </p:cNvPr>
          <p:cNvSpPr>
            <a:spLocks noGrp="1"/>
          </p:cNvSpPr>
          <p:nvPr>
            <p:ph type="title"/>
          </p:nvPr>
        </p:nvSpPr>
        <p:spPr/>
        <p:txBody>
          <a:bodyPr/>
          <a:lstStyle/>
          <a:p>
            <a:r>
              <a:rPr lang="de-DE" dirty="0"/>
              <a:t>LOREM PICSUM &amp; CO</a:t>
            </a:r>
          </a:p>
        </p:txBody>
      </p:sp>
      <p:sp>
        <p:nvSpPr>
          <p:cNvPr id="3" name="Inhaltsplatzhalter 2">
            <a:extLst>
              <a:ext uri="{FF2B5EF4-FFF2-40B4-BE49-F238E27FC236}">
                <a16:creationId xmlns:a16="http://schemas.microsoft.com/office/drawing/2014/main" id="{8B95214B-0049-4946-BE3F-4BCD27A97CF1}"/>
              </a:ext>
            </a:extLst>
          </p:cNvPr>
          <p:cNvSpPr>
            <a:spLocks noGrp="1"/>
          </p:cNvSpPr>
          <p:nvPr>
            <p:ph idx="1"/>
          </p:nvPr>
        </p:nvSpPr>
        <p:spPr/>
        <p:txBody>
          <a:bodyPr/>
          <a:lstStyle/>
          <a:p>
            <a:r>
              <a:rPr lang="de-DE">
                <a:hlinkClick r:id="rId2"/>
              </a:rPr>
              <a:t>https://picsum.photos/</a:t>
            </a:r>
            <a:endParaRPr lang="de-DE"/>
          </a:p>
          <a:p>
            <a:r>
              <a:rPr lang="de-DE">
                <a:hlinkClick r:id="rId3"/>
              </a:rPr>
              <a:t>https://placekitten.com/</a:t>
            </a:r>
            <a:endParaRPr lang="de-DE"/>
          </a:p>
        </p:txBody>
      </p:sp>
      <p:sp>
        <p:nvSpPr>
          <p:cNvPr id="4" name="Fußzeilenplatzhalter 3">
            <a:extLst>
              <a:ext uri="{FF2B5EF4-FFF2-40B4-BE49-F238E27FC236}">
                <a16:creationId xmlns:a16="http://schemas.microsoft.com/office/drawing/2014/main" id="{5AC3D692-0D13-47DB-BE78-55CCB81E045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6765315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A4185F-6546-4CF4-8A12-6F1B5607D922}"/>
              </a:ext>
            </a:extLst>
          </p:cNvPr>
          <p:cNvSpPr>
            <a:spLocks noGrp="1"/>
          </p:cNvSpPr>
          <p:nvPr>
            <p:ph type="title"/>
          </p:nvPr>
        </p:nvSpPr>
        <p:spPr/>
        <p:txBody>
          <a:bodyPr/>
          <a:lstStyle/>
          <a:p>
            <a:r>
              <a:rPr lang="de-DE" dirty="0"/>
              <a:t>RESPONSIVE IMAGES</a:t>
            </a:r>
          </a:p>
        </p:txBody>
      </p:sp>
      <p:sp>
        <p:nvSpPr>
          <p:cNvPr id="3" name="Textplatzhalter 2">
            <a:extLst>
              <a:ext uri="{FF2B5EF4-FFF2-40B4-BE49-F238E27FC236}">
                <a16:creationId xmlns:a16="http://schemas.microsoft.com/office/drawing/2014/main" id="{1775E217-5130-4F89-AF8B-995A0A484C33}"/>
              </a:ext>
            </a:extLst>
          </p:cNvPr>
          <p:cNvSpPr>
            <a:spLocks noGrp="1"/>
          </p:cNvSpPr>
          <p:nvPr>
            <p:ph type="body" idx="1"/>
          </p:nvPr>
        </p:nvSpPr>
        <p:spPr/>
        <p:txBody>
          <a:bodyPr/>
          <a:lstStyle/>
          <a:p>
            <a:endParaRPr lang="de-DE"/>
          </a:p>
        </p:txBody>
      </p:sp>
      <p:sp>
        <p:nvSpPr>
          <p:cNvPr id="5" name="Fußzeilenplatzhalter 4">
            <a:extLst>
              <a:ext uri="{FF2B5EF4-FFF2-40B4-BE49-F238E27FC236}">
                <a16:creationId xmlns:a16="http://schemas.microsoft.com/office/drawing/2014/main" id="{A4CA48A0-17DE-41A2-BE74-C17D623223B3}"/>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60783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7CA96-FCC4-4033-AD1B-0117D93F324D}"/>
              </a:ext>
            </a:extLst>
          </p:cNvPr>
          <p:cNvSpPr>
            <a:spLocks noGrp="1"/>
          </p:cNvSpPr>
          <p:nvPr>
            <p:ph type="title"/>
          </p:nvPr>
        </p:nvSpPr>
        <p:spPr/>
        <p:txBody>
          <a:bodyPr/>
          <a:lstStyle/>
          <a:p>
            <a:r>
              <a:rPr lang="de-DE" dirty="0"/>
              <a:t>Bilder skalieren</a:t>
            </a:r>
          </a:p>
        </p:txBody>
      </p:sp>
      <p:sp>
        <p:nvSpPr>
          <p:cNvPr id="3" name="Inhaltsplatzhalter 2">
            <a:extLst>
              <a:ext uri="{FF2B5EF4-FFF2-40B4-BE49-F238E27FC236}">
                <a16:creationId xmlns:a16="http://schemas.microsoft.com/office/drawing/2014/main" id="{BAE591E6-26F4-4498-AB33-AC4805C45563}"/>
              </a:ext>
            </a:extLst>
          </p:cNvPr>
          <p:cNvSpPr>
            <a:spLocks noGrp="1"/>
          </p:cNvSpPr>
          <p:nvPr>
            <p:ph idx="1"/>
          </p:nvPr>
        </p:nvSpPr>
        <p:spPr>
          <a:xfrm>
            <a:off x="838200" y="1825625"/>
            <a:ext cx="10515600" cy="4351338"/>
          </a:xfrm>
        </p:spPr>
        <p:txBody>
          <a:bodyPr>
            <a:normAutofit fontScale="77500" lnSpcReduction="20000"/>
          </a:bodyPr>
          <a:lstStyle/>
          <a:p>
            <a:pPr marL="0" indent="0">
              <a:buNone/>
            </a:pPr>
            <a:r>
              <a:rPr lang="en-US" dirty="0">
                <a:solidFill>
                  <a:srgbClr val="EE8033"/>
                </a:solidFill>
              </a:rPr>
              <a:t>img</a:t>
            </a:r>
            <a:r>
              <a:rPr lang="en-US" dirty="0"/>
              <a:t> {</a:t>
            </a:r>
            <a:br>
              <a:rPr lang="en-US" dirty="0"/>
            </a:br>
            <a:r>
              <a:rPr lang="en-US" dirty="0"/>
              <a:t>    </a:t>
            </a:r>
            <a:r>
              <a:rPr lang="en-US" dirty="0">
                <a:solidFill>
                  <a:srgbClr val="294778"/>
                </a:solidFill>
              </a:rPr>
              <a:t>width:</a:t>
            </a:r>
            <a:r>
              <a:rPr lang="en-US" dirty="0"/>
              <a:t> </a:t>
            </a:r>
            <a:r>
              <a:rPr lang="en-US" dirty="0">
                <a:solidFill>
                  <a:srgbClr val="33CC33"/>
                </a:solidFill>
              </a:rPr>
              <a:t>100%;</a:t>
            </a:r>
            <a:br>
              <a:rPr lang="en-US" dirty="0"/>
            </a:br>
            <a:r>
              <a:rPr lang="en-US" dirty="0"/>
              <a:t>    </a:t>
            </a:r>
            <a:r>
              <a:rPr lang="en-US" dirty="0">
                <a:solidFill>
                  <a:srgbClr val="294778"/>
                </a:solidFill>
              </a:rPr>
              <a:t>height:</a:t>
            </a:r>
            <a:r>
              <a:rPr lang="en-US" dirty="0"/>
              <a:t> </a:t>
            </a:r>
            <a:r>
              <a:rPr lang="en-US" dirty="0">
                <a:solidFill>
                  <a:srgbClr val="33CC33"/>
                </a:solidFill>
              </a:rPr>
              <a:t>auto;</a:t>
            </a:r>
            <a:br>
              <a:rPr lang="en-US" dirty="0"/>
            </a:br>
            <a:r>
              <a:rPr lang="en-US" dirty="0"/>
              <a:t>}</a:t>
            </a:r>
          </a:p>
          <a:p>
            <a:pPr marL="0" indent="0">
              <a:buNone/>
            </a:pPr>
            <a:endParaRPr lang="en-US" dirty="0"/>
          </a:p>
          <a:p>
            <a:pPr marL="0" indent="0">
              <a:buNone/>
            </a:pPr>
            <a:r>
              <a:rPr lang="en-US" dirty="0">
                <a:solidFill>
                  <a:srgbClr val="EE8033"/>
                </a:solidFill>
              </a:rPr>
              <a:t>img</a:t>
            </a:r>
            <a:r>
              <a:rPr lang="en-US" dirty="0"/>
              <a:t> {</a:t>
            </a:r>
            <a:br>
              <a:rPr lang="en-US" dirty="0"/>
            </a:br>
            <a:r>
              <a:rPr lang="en-US" dirty="0"/>
              <a:t>    </a:t>
            </a:r>
            <a:r>
              <a:rPr lang="en-US" b="1" dirty="0">
                <a:solidFill>
                  <a:srgbClr val="294778"/>
                </a:solidFill>
              </a:rPr>
              <a:t>max</a:t>
            </a:r>
            <a:r>
              <a:rPr lang="en-US" dirty="0">
                <a:solidFill>
                  <a:srgbClr val="294778"/>
                </a:solidFill>
              </a:rPr>
              <a:t>-width:</a:t>
            </a:r>
            <a:r>
              <a:rPr lang="en-US" dirty="0"/>
              <a:t> </a:t>
            </a:r>
            <a:r>
              <a:rPr lang="en-US" dirty="0">
                <a:solidFill>
                  <a:srgbClr val="33CC33"/>
                </a:solidFill>
              </a:rPr>
              <a:t>100%;</a:t>
            </a:r>
            <a:br>
              <a:rPr lang="en-US" dirty="0"/>
            </a:br>
            <a:r>
              <a:rPr lang="en-US" dirty="0"/>
              <a:t>    </a:t>
            </a:r>
            <a:r>
              <a:rPr lang="en-US" dirty="0">
                <a:solidFill>
                  <a:srgbClr val="294778"/>
                </a:solidFill>
              </a:rPr>
              <a:t>height:</a:t>
            </a:r>
            <a:r>
              <a:rPr lang="en-US" dirty="0"/>
              <a:t> </a:t>
            </a:r>
            <a:r>
              <a:rPr lang="en-US" dirty="0">
                <a:solidFill>
                  <a:srgbClr val="33CC33"/>
                </a:solidFill>
              </a:rPr>
              <a:t>auto;</a:t>
            </a:r>
            <a:br>
              <a:rPr lang="en-US" dirty="0"/>
            </a:br>
            <a:r>
              <a:rPr lang="en-US" dirty="0"/>
              <a:t>}</a:t>
            </a:r>
            <a:endParaRPr lang="de-DE" dirty="0"/>
          </a:p>
        </p:txBody>
      </p:sp>
      <p:sp>
        <p:nvSpPr>
          <p:cNvPr id="8" name="Rechteck 7">
            <a:extLst>
              <a:ext uri="{FF2B5EF4-FFF2-40B4-BE49-F238E27FC236}">
                <a16:creationId xmlns:a16="http://schemas.microsoft.com/office/drawing/2014/main" id="{109FDBFF-0916-46D0-A479-713BFB182D8D}"/>
              </a:ext>
            </a:extLst>
          </p:cNvPr>
          <p:cNvSpPr/>
          <p:nvPr/>
        </p:nvSpPr>
        <p:spPr>
          <a:xfrm>
            <a:off x="7917180" y="1284383"/>
            <a:ext cx="1927860" cy="1344041"/>
          </a:xfrm>
          <a:prstGeom prst="rect">
            <a:avLst/>
          </a:prstGeom>
          <a:pattFill prst="smCheck">
            <a:fgClr>
              <a:srgbClr val="33CC33"/>
            </a:fgClr>
            <a:bgClr>
              <a:schemeClr val="bg1"/>
            </a:bgClr>
          </a:patt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EE26AB95-59F7-44B1-A3C8-0F91D6E14803}"/>
              </a:ext>
            </a:extLst>
          </p:cNvPr>
          <p:cNvSpPr/>
          <p:nvPr/>
        </p:nvSpPr>
        <p:spPr>
          <a:xfrm>
            <a:off x="7351776" y="2023872"/>
            <a:ext cx="1258824" cy="792480"/>
          </a:xfrm>
          <a:prstGeom prst="rect">
            <a:avLst/>
          </a:prstGeom>
          <a:solidFill>
            <a:srgbClr val="33CC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Original</a:t>
            </a:r>
          </a:p>
        </p:txBody>
      </p:sp>
      <p:sp>
        <p:nvSpPr>
          <p:cNvPr id="10" name="Rechteck 9">
            <a:extLst>
              <a:ext uri="{FF2B5EF4-FFF2-40B4-BE49-F238E27FC236}">
                <a16:creationId xmlns:a16="http://schemas.microsoft.com/office/drawing/2014/main" id="{B09126DE-62E7-4301-8FCD-3A5FA8689EEA}"/>
              </a:ext>
            </a:extLst>
          </p:cNvPr>
          <p:cNvSpPr/>
          <p:nvPr/>
        </p:nvSpPr>
        <p:spPr>
          <a:xfrm>
            <a:off x="8704326" y="3580956"/>
            <a:ext cx="1927860" cy="1344041"/>
          </a:xfrm>
          <a:prstGeom prst="rect">
            <a:avLst/>
          </a:prstGeom>
          <a:solidFill>
            <a:srgbClr val="294778"/>
          </a:solidFill>
          <a:ln w="28575">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CFB0383C-3F55-4653-9D7B-972DDBE825B7}"/>
              </a:ext>
            </a:extLst>
          </p:cNvPr>
          <p:cNvSpPr/>
          <p:nvPr/>
        </p:nvSpPr>
        <p:spPr>
          <a:xfrm>
            <a:off x="7351776" y="4358640"/>
            <a:ext cx="1258824" cy="792480"/>
          </a:xfrm>
          <a:prstGeom prst="rect">
            <a:avLst/>
          </a:prstGeom>
          <a:solidFill>
            <a:srgbClr val="33CC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Original</a:t>
            </a:r>
          </a:p>
        </p:txBody>
      </p:sp>
      <p:sp>
        <p:nvSpPr>
          <p:cNvPr id="7" name="Rechteck 6">
            <a:extLst>
              <a:ext uri="{FF2B5EF4-FFF2-40B4-BE49-F238E27FC236}">
                <a16:creationId xmlns:a16="http://schemas.microsoft.com/office/drawing/2014/main" id="{58C73439-A427-425D-B3F1-A24C17B4E397}"/>
              </a:ext>
            </a:extLst>
          </p:cNvPr>
          <p:cNvSpPr/>
          <p:nvPr/>
        </p:nvSpPr>
        <p:spPr>
          <a:xfrm>
            <a:off x="6882384" y="2534317"/>
            <a:ext cx="737616" cy="480282"/>
          </a:xfrm>
          <a:prstGeom prst="rect">
            <a:avLst/>
          </a:prstGeom>
          <a:solidFill>
            <a:srgbClr val="294778"/>
          </a:solidFill>
          <a:ln>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3DDD89B7-9B4B-4A4B-A67A-112C7FD1F114}"/>
              </a:ext>
            </a:extLst>
          </p:cNvPr>
          <p:cNvSpPr/>
          <p:nvPr/>
        </p:nvSpPr>
        <p:spPr>
          <a:xfrm>
            <a:off x="6882384" y="4910979"/>
            <a:ext cx="737616" cy="480282"/>
          </a:xfrm>
          <a:prstGeom prst="rect">
            <a:avLst/>
          </a:prstGeom>
          <a:solidFill>
            <a:srgbClr val="294778"/>
          </a:solidFill>
          <a:ln>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88E1D6BC-1B0B-4167-9EFF-FAD409A48411}"/>
              </a:ext>
            </a:extLst>
          </p:cNvPr>
          <p:cNvSpPr/>
          <p:nvPr/>
        </p:nvSpPr>
        <p:spPr>
          <a:xfrm>
            <a:off x="8856726" y="3715068"/>
            <a:ext cx="1258824" cy="792480"/>
          </a:xfrm>
          <a:prstGeom prst="rect">
            <a:avLst/>
          </a:prstGeom>
          <a:solidFill>
            <a:srgbClr val="33CC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descr="Pfeil: Nach links drehen">
            <a:extLst>
              <a:ext uri="{FF2B5EF4-FFF2-40B4-BE49-F238E27FC236}">
                <a16:creationId xmlns:a16="http://schemas.microsoft.com/office/drawing/2014/main" id="{196F1731-1C61-44A6-8B20-B5F9F6FA81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9281" y="1520794"/>
            <a:ext cx="914400" cy="914400"/>
          </a:xfrm>
          <a:prstGeom prst="rect">
            <a:avLst/>
          </a:prstGeom>
        </p:spPr>
      </p:pic>
      <p:pic>
        <p:nvPicPr>
          <p:cNvPr id="14" name="Grafik 13" descr="Pfeil: Nach links drehen">
            <a:extLst>
              <a:ext uri="{FF2B5EF4-FFF2-40B4-BE49-F238E27FC236}">
                <a16:creationId xmlns:a16="http://schemas.microsoft.com/office/drawing/2014/main" id="{6F95A256-9CC7-421E-B1A5-3C1C12695F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9281" y="3929111"/>
            <a:ext cx="914400" cy="914400"/>
          </a:xfrm>
          <a:prstGeom prst="rect">
            <a:avLst/>
          </a:prstGeom>
        </p:spPr>
      </p:pic>
      <p:pic>
        <p:nvPicPr>
          <p:cNvPr id="16" name="Grafik 15" descr="Pfeil: Nach rechts drehen">
            <a:extLst>
              <a:ext uri="{FF2B5EF4-FFF2-40B4-BE49-F238E27FC236}">
                <a16:creationId xmlns:a16="http://schemas.microsoft.com/office/drawing/2014/main" id="{32D9C367-5B84-4F2A-A82A-D625BD5D8B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70565">
            <a:off x="7177278" y="1078749"/>
            <a:ext cx="914400" cy="914400"/>
          </a:xfrm>
          <a:prstGeom prst="rect">
            <a:avLst/>
          </a:prstGeom>
        </p:spPr>
      </p:pic>
      <p:pic>
        <p:nvPicPr>
          <p:cNvPr id="17" name="Grafik 16" descr="Pfeil: Nach rechts drehen">
            <a:extLst>
              <a:ext uri="{FF2B5EF4-FFF2-40B4-BE49-F238E27FC236}">
                <a16:creationId xmlns:a16="http://schemas.microsoft.com/office/drawing/2014/main" id="{12B0BD44-3571-4DC4-A482-9AF2B0FD2C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70565">
            <a:off x="8200263" y="3501136"/>
            <a:ext cx="914400" cy="914400"/>
          </a:xfrm>
          <a:prstGeom prst="rect">
            <a:avLst/>
          </a:prstGeom>
        </p:spPr>
      </p:pic>
      <p:sp>
        <p:nvSpPr>
          <p:cNvPr id="20" name="Legende: Linie 19">
            <a:extLst>
              <a:ext uri="{FF2B5EF4-FFF2-40B4-BE49-F238E27FC236}">
                <a16:creationId xmlns:a16="http://schemas.microsoft.com/office/drawing/2014/main" id="{228FA886-624E-40FF-B9B6-A63A682C28B9}"/>
              </a:ext>
            </a:extLst>
          </p:cNvPr>
          <p:cNvSpPr/>
          <p:nvPr/>
        </p:nvSpPr>
        <p:spPr>
          <a:xfrm>
            <a:off x="9982200" y="1766383"/>
            <a:ext cx="2047494" cy="1188974"/>
          </a:xfrm>
          <a:prstGeom prst="borderCallout1">
            <a:avLst>
              <a:gd name="adj1" fmla="val 52589"/>
              <a:gd name="adj2" fmla="val -592"/>
              <a:gd name="adj3" fmla="val 37644"/>
              <a:gd name="adj4" fmla="val -3297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chemeClr val="tx1"/>
                </a:solidFill>
              </a:rPr>
              <a:t>größer, aber ev. pixelig!</a:t>
            </a:r>
          </a:p>
        </p:txBody>
      </p:sp>
      <p:sp>
        <p:nvSpPr>
          <p:cNvPr id="21" name="Legende: Linie 20">
            <a:extLst>
              <a:ext uri="{FF2B5EF4-FFF2-40B4-BE49-F238E27FC236}">
                <a16:creationId xmlns:a16="http://schemas.microsoft.com/office/drawing/2014/main" id="{37241CB8-98FC-4A6C-B54E-1890E64CD54C}"/>
              </a:ext>
            </a:extLst>
          </p:cNvPr>
          <p:cNvSpPr/>
          <p:nvPr/>
        </p:nvSpPr>
        <p:spPr>
          <a:xfrm>
            <a:off x="8456105" y="5228891"/>
            <a:ext cx="2261997" cy="1416811"/>
          </a:xfrm>
          <a:prstGeom prst="borderCallout1">
            <a:avLst>
              <a:gd name="adj1" fmla="val 97"/>
              <a:gd name="adj2" fmla="val 52768"/>
              <a:gd name="adj3" fmla="val -61316"/>
              <a:gd name="adj4" fmla="val 43563"/>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chemeClr val="tx1"/>
                </a:solidFill>
              </a:rPr>
              <a:t>wird nicht größer als die Originalgröße</a:t>
            </a:r>
          </a:p>
        </p:txBody>
      </p:sp>
      <p:sp>
        <p:nvSpPr>
          <p:cNvPr id="12" name="Fußzeilenplatzhalter 11">
            <a:extLst>
              <a:ext uri="{FF2B5EF4-FFF2-40B4-BE49-F238E27FC236}">
                <a16:creationId xmlns:a16="http://schemas.microsoft.com/office/drawing/2014/main" id="{D68D85F1-EF88-445A-81FD-254E0CC30B3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76431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B887E-8776-4A50-B5DD-8A7FDD53FFB7}"/>
              </a:ext>
            </a:extLst>
          </p:cNvPr>
          <p:cNvSpPr>
            <a:spLocks noGrp="1"/>
          </p:cNvSpPr>
          <p:nvPr>
            <p:ph type="title"/>
          </p:nvPr>
        </p:nvSpPr>
        <p:spPr/>
        <p:txBody>
          <a:bodyPr/>
          <a:lstStyle/>
          <a:p>
            <a:r>
              <a:rPr lang="de-DE" dirty="0">
                <a:latin typeface="Consolas" panose="020B0609020204030204" pitchFamily="49" charset="0"/>
              </a:rPr>
              <a:t>&lt;picture&gt;</a:t>
            </a:r>
            <a:r>
              <a:rPr lang="de-DE" dirty="0"/>
              <a:t>-Element</a:t>
            </a:r>
          </a:p>
        </p:txBody>
      </p:sp>
      <p:sp>
        <p:nvSpPr>
          <p:cNvPr id="3" name="Inhaltsplatzhalter 2">
            <a:extLst>
              <a:ext uri="{FF2B5EF4-FFF2-40B4-BE49-F238E27FC236}">
                <a16:creationId xmlns:a16="http://schemas.microsoft.com/office/drawing/2014/main" id="{44D3110B-5D2E-468F-A591-904F79BC9333}"/>
              </a:ext>
            </a:extLst>
          </p:cNvPr>
          <p:cNvSpPr>
            <a:spLocks noGrp="1"/>
          </p:cNvSpPr>
          <p:nvPr>
            <p:ph idx="1"/>
          </p:nvPr>
        </p:nvSpPr>
        <p:spPr/>
        <p:txBody>
          <a:bodyPr tIns="108000">
            <a:normAutofit/>
          </a:bodyPr>
          <a:lstStyle/>
          <a:p>
            <a:pPr>
              <a:lnSpc>
                <a:spcPct val="150000"/>
              </a:lnSpc>
            </a:pPr>
            <a:r>
              <a:rPr lang="de-DE" dirty="0"/>
              <a:t>Container für mehrere </a:t>
            </a:r>
            <a:r>
              <a:rPr lang="de-DE" i="1" dirty="0"/>
              <a:t>img-sources</a:t>
            </a:r>
          </a:p>
          <a:p>
            <a:pPr>
              <a:lnSpc>
                <a:spcPct val="150000"/>
              </a:lnSpc>
            </a:pPr>
            <a:r>
              <a:rPr lang="de-DE" dirty="0"/>
              <a:t>Stellt nichts dar, sondern bietet „nur“ den Kontext</a:t>
            </a:r>
          </a:p>
          <a:p>
            <a:pPr>
              <a:lnSpc>
                <a:spcPct val="150000"/>
              </a:lnSpc>
            </a:pPr>
            <a:r>
              <a:rPr lang="de-DE" dirty="0"/>
              <a:t>Besteht aus</a:t>
            </a:r>
          </a:p>
          <a:p>
            <a:pPr lvl="1">
              <a:lnSpc>
                <a:spcPct val="150000"/>
              </a:lnSpc>
            </a:pPr>
            <a:r>
              <a:rPr lang="de-DE" dirty="0"/>
              <a:t>mindestens einem &lt;source&gt;-Element</a:t>
            </a:r>
          </a:p>
          <a:p>
            <a:pPr lvl="1">
              <a:lnSpc>
                <a:spcPct val="150000"/>
              </a:lnSpc>
            </a:pPr>
            <a:r>
              <a:rPr lang="de-DE" dirty="0"/>
              <a:t>genau einem &lt;img&gt;-Element</a:t>
            </a:r>
          </a:p>
          <a:p>
            <a:pPr>
              <a:lnSpc>
                <a:spcPct val="150000"/>
              </a:lnSpc>
            </a:pPr>
            <a:r>
              <a:rPr lang="de-DE" dirty="0"/>
              <a:t>Wählt die Bildquelle, die am ehesten den Kriterien entspricht</a:t>
            </a:r>
          </a:p>
        </p:txBody>
      </p:sp>
      <p:pic>
        <p:nvPicPr>
          <p:cNvPr id="8" name="Grafik 7">
            <a:extLst>
              <a:ext uri="{FF2B5EF4-FFF2-40B4-BE49-F238E27FC236}">
                <a16:creationId xmlns:a16="http://schemas.microsoft.com/office/drawing/2014/main" id="{9098E273-B328-49E8-A5EA-EB23CB5B1B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190" r="7684"/>
          <a:stretch/>
        </p:blipFill>
        <p:spPr>
          <a:xfrm>
            <a:off x="8302752" y="907098"/>
            <a:ext cx="2983620" cy="1673352"/>
          </a:xfrm>
          <a:prstGeom prst="rect">
            <a:avLst/>
          </a:prstGeom>
        </p:spPr>
      </p:pic>
      <p:pic>
        <p:nvPicPr>
          <p:cNvPr id="6" name="Grafik 5" descr="Monitor">
            <a:extLst>
              <a:ext uri="{FF2B5EF4-FFF2-40B4-BE49-F238E27FC236}">
                <a16:creationId xmlns:a16="http://schemas.microsoft.com/office/drawing/2014/main" id="{DEA9D15E-5A4C-4ED3-BD85-FF0F3ADA81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2608" y="359537"/>
            <a:ext cx="3770376" cy="3127248"/>
          </a:xfrm>
          <a:prstGeom prst="rect">
            <a:avLst/>
          </a:prstGeom>
        </p:spPr>
      </p:pic>
      <p:pic>
        <p:nvPicPr>
          <p:cNvPr id="12" name="Grafik 11">
            <a:extLst>
              <a:ext uri="{FF2B5EF4-FFF2-40B4-BE49-F238E27FC236}">
                <a16:creationId xmlns:a16="http://schemas.microsoft.com/office/drawing/2014/main" id="{DF7F01DE-7E70-4AB0-A25E-8F268A90594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759" r="7684"/>
          <a:stretch/>
        </p:blipFill>
        <p:spPr>
          <a:xfrm>
            <a:off x="10283542" y="2252711"/>
            <a:ext cx="1065314" cy="604140"/>
          </a:xfrm>
          <a:prstGeom prst="rect">
            <a:avLst/>
          </a:prstGeom>
        </p:spPr>
      </p:pic>
      <p:pic>
        <p:nvPicPr>
          <p:cNvPr id="10" name="Grafik 9" descr="Smartphone">
            <a:extLst>
              <a:ext uri="{FF2B5EF4-FFF2-40B4-BE49-F238E27FC236}">
                <a16:creationId xmlns:a16="http://schemas.microsoft.com/office/drawing/2014/main" id="{93FCFA35-3296-4C07-A7D3-7F42AE0333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10129299" y="1840422"/>
            <a:ext cx="1428718" cy="1428718"/>
          </a:xfrm>
          <a:prstGeom prst="rect">
            <a:avLst/>
          </a:prstGeom>
        </p:spPr>
      </p:pic>
      <p:sp>
        <p:nvSpPr>
          <p:cNvPr id="5" name="Fußzeilenplatzhalter 4">
            <a:extLst>
              <a:ext uri="{FF2B5EF4-FFF2-40B4-BE49-F238E27FC236}">
                <a16:creationId xmlns:a16="http://schemas.microsoft.com/office/drawing/2014/main" id="{1D28FBDC-50FB-42E5-840F-9B11F06F9348}"/>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79799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34AB455BD4928468D53830089F4F4C9" ma:contentTypeVersion="2" ma:contentTypeDescription="Ein neues Dokument erstellen." ma:contentTypeScope="" ma:versionID="15f8915ff7e45c7dfaeb1adde72c7766">
  <xsd:schema xmlns:xsd="http://www.w3.org/2001/XMLSchema" xmlns:xs="http://www.w3.org/2001/XMLSchema" xmlns:p="http://schemas.microsoft.com/office/2006/metadata/properties" xmlns:ns2="8d114afb-a3c1-4e54-ac7e-59d5dc858064" xmlns:ns3="fbff3a2a-182b-475e-a74c-11bbbde62b87" targetNamespace="http://schemas.microsoft.com/office/2006/metadata/properties" ma:root="true" ma:fieldsID="f737850b48810aee2518a522144165fa" ns2:_="" ns3:_="">
    <xsd:import namespace="8d114afb-a3c1-4e54-ac7e-59d5dc858064"/>
    <xsd:import namespace="fbff3a2a-182b-475e-a74c-11bbbde62b87"/>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114afb-a3c1-4e54-ac7e-59d5dc858064" elementFormDefault="qualified">
    <xsd:import namespace="http://schemas.microsoft.com/office/2006/documentManagement/types"/>
    <xsd:import namespace="http://schemas.microsoft.com/office/infopath/2007/PartnerControls"/>
    <xsd:element name="_dlc_DocId" ma:index="8" nillable="true" ma:displayName="Wert der Dokument-ID" ma:description="Der Wert der diesem Element zugewiesenen Dokument-ID." ma:internalName="_dlc_DocId" ma:readOnly="true">
      <xsd:simpleType>
        <xsd:restriction base="dms:Text"/>
      </xsd:simpleType>
    </xsd:element>
    <xsd:element name="_dlc_DocIdUrl" ma:index="9"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bff3a2a-182b-475e-a74c-11bbbde62b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8d114afb-a3c1-4e54-ac7e-59d5dc858064">QCVKMJJWM3PQ-1355832870-183</_dlc_DocId>
    <_dlc_DocIdUrl xmlns="8d114afb-a3c1-4e54-ac7e-59d5dc858064">
      <Url>https://ppedv.sharepoint.com/sites/files/Trainer/_layouts/15/DocIdRedir.aspx?ID=QCVKMJJWM3PQ-1355832870-183</Url>
      <Description>QCVKMJJWM3PQ-1355832870-183</Description>
    </_dlc_DocIdUrl>
  </documentManagement>
</p:properties>
</file>

<file path=customXml/itemProps1.xml><?xml version="1.0" encoding="utf-8"?>
<ds:datastoreItem xmlns:ds="http://schemas.openxmlformats.org/officeDocument/2006/customXml" ds:itemID="{91311068-A29F-4533-A766-9696CB4C2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114afb-a3c1-4e54-ac7e-59d5dc858064"/>
    <ds:schemaRef ds:uri="fbff3a2a-182b-475e-a74c-11bbbde62b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E45F21-57C6-4DA6-9AF0-4FCBEADE199B}">
  <ds:schemaRefs>
    <ds:schemaRef ds:uri="http://schemas.microsoft.com/sharepoint/events"/>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4.xml><?xml version="1.0" encoding="utf-8"?>
<ds:datastoreItem xmlns:ds="http://schemas.openxmlformats.org/officeDocument/2006/customXml" ds:itemID="{79F95C00-1760-4EBE-B0F1-FC82C0EB1AA5}">
  <ds:schemaRefs>
    <ds:schemaRef ds:uri="http://schemas.microsoft.com/office/2006/documentManagement/types"/>
    <ds:schemaRef ds:uri="fbff3a2a-182b-475e-a74c-11bbbde62b87"/>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8d114afb-a3c1-4e54-ac7e-59d5dc85806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8867</Words>
  <Application>Microsoft Office PowerPoint</Application>
  <PresentationFormat>Breitbild</PresentationFormat>
  <Paragraphs>1859</Paragraphs>
  <Slides>152</Slides>
  <Notes>95</Notes>
  <HiddenSlides>25</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152</vt:i4>
      </vt:variant>
    </vt:vector>
  </HeadingPairs>
  <TitlesOfParts>
    <vt:vector size="160" baseType="lpstr">
      <vt:lpstr>Arial</vt:lpstr>
      <vt:lpstr>Calibri</vt:lpstr>
      <vt:lpstr>Calibri Light</vt:lpstr>
      <vt:lpstr>Consolas</vt:lpstr>
      <vt:lpstr>Courier New</vt:lpstr>
      <vt:lpstr>Times New Roman</vt:lpstr>
      <vt:lpstr>Wingdings</vt:lpstr>
      <vt:lpstr>Design1</vt:lpstr>
      <vt:lpstr>PowerPoint-Präsentation</vt:lpstr>
      <vt:lpstr>HTML GETTING STARTED</vt:lpstr>
      <vt:lpstr>Ideen</vt:lpstr>
      <vt:lpstr>Was ist HTML? </vt:lpstr>
      <vt:lpstr>HTML GETTING STARTED - TAGS</vt:lpstr>
      <vt:lpstr>HTML GETTING STARTED - LINKS</vt:lpstr>
      <vt:lpstr>HTML GETTING STARTED &gt; INDEX.HTML</vt:lpstr>
      <vt:lpstr>HTML ATTRIBUTES</vt:lpstr>
      <vt:lpstr>HTML ATTRIBUTES - SYNTAX</vt:lpstr>
      <vt:lpstr>HTML ATTRIBUTES - BEISPIELE</vt:lpstr>
      <vt:lpstr>ATTRIBUTES - TYPES</vt:lpstr>
      <vt:lpstr>EVENT ATTRIBUTES</vt:lpstr>
      <vt:lpstr>ATTRIBUTES - rel</vt:lpstr>
      <vt:lpstr>Neue und nicht ganz so neue HTML-Attribute</vt:lpstr>
      <vt:lpstr>ATTRIBUTES - REFERENCES</vt:lpstr>
      <vt:lpstr>HTML – Grammatik (1)</vt:lpstr>
      <vt:lpstr>HTML - Grundgerüst</vt:lpstr>
      <vt:lpstr>HTML - Dokumenttyp</vt:lpstr>
      <vt:lpstr>Kompakter DOCTYPE</vt:lpstr>
      <vt:lpstr>Standard-Typen für &lt;script&gt; und &lt;style&gt;</vt:lpstr>
      <vt:lpstr>Standard-Typen für &lt;script&gt; und &lt;style&gt;</vt:lpstr>
      <vt:lpstr>HTML - Codierung</vt:lpstr>
      <vt:lpstr>Wichtige HTML - Tags</vt:lpstr>
      <vt:lpstr>Schreibweise von Tags</vt:lpstr>
      <vt:lpstr>Vereinheitlichung von class und id </vt:lpstr>
      <vt:lpstr>id Namensgebung</vt:lpstr>
      <vt:lpstr>Ein erstes HTML5-Dokument</vt:lpstr>
      <vt:lpstr>&lt;HEAD&gt;</vt:lpstr>
      <vt:lpstr>HTML – Der Header</vt:lpstr>
      <vt:lpstr>HTML –  &lt;meta&gt;-Tag</vt:lpstr>
      <vt:lpstr>VIEWPORT</vt:lpstr>
      <vt:lpstr>Viewport</vt:lpstr>
      <vt:lpstr>Neu in HTML5</vt:lpstr>
      <vt:lpstr>CONTENT CATEGORIES</vt:lpstr>
      <vt:lpstr>CONTENT CATEGORIES</vt:lpstr>
      <vt:lpstr>SECTIONING CONTENT</vt:lpstr>
      <vt:lpstr>HEADING CONTENT</vt:lpstr>
      <vt:lpstr>FLOW CONTENT</vt:lpstr>
      <vt:lpstr>EMBEDDED CONTENT</vt:lpstr>
      <vt:lpstr>PHRASING CONTENT</vt:lpstr>
      <vt:lpstr>INTERACTIVE CONTENT</vt:lpstr>
      <vt:lpstr>METADATA CONTENT</vt:lpstr>
      <vt:lpstr>SECTIONING TAGS</vt:lpstr>
      <vt:lpstr>Strukturierende Elemente</vt:lpstr>
      <vt:lpstr>Schematische Darstellung</vt:lpstr>
      <vt:lpstr>PowerPoint-Präsentation</vt:lpstr>
      <vt:lpstr>Vision</vt:lpstr>
      <vt:lpstr>Verhalten / Kompatibilität</vt:lpstr>
      <vt:lpstr>&lt;section&gt; - Element</vt:lpstr>
      <vt:lpstr>&lt;section&gt; - Element</vt:lpstr>
      <vt:lpstr>&lt;section&gt; - Element verschachtelt</vt:lpstr>
      <vt:lpstr>&lt;header&gt; / &lt;footer&gt; - Element</vt:lpstr>
      <vt:lpstr>&lt;header&gt; / &lt;footer&gt; - Element</vt:lpstr>
      <vt:lpstr>&lt;article&gt; - Element</vt:lpstr>
      <vt:lpstr>&lt;nav&gt; - Element</vt:lpstr>
      <vt:lpstr>&lt;nav&gt; - Element</vt:lpstr>
      <vt:lpstr>&lt;aside&gt; - Element</vt:lpstr>
      <vt:lpstr>Übung HTML5</vt:lpstr>
      <vt:lpstr>&lt;H1&gt;-&lt;H6&gt;&lt;HGROUP&gt;</vt:lpstr>
      <vt:lpstr>Überschriften</vt:lpstr>
      <vt:lpstr>&lt;h1&gt; bis &lt;h6&gt; - Element</vt:lpstr>
      <vt:lpstr>Outline-Algorithmus</vt:lpstr>
      <vt:lpstr>Outline-Algorithmus</vt:lpstr>
      <vt:lpstr>&lt;hgroup&gt; - Element</vt:lpstr>
      <vt:lpstr>&lt;hgroup&gt; - Element</vt:lpstr>
      <vt:lpstr>Outlining-Tools</vt:lpstr>
      <vt:lpstr>Outlining Tools Praxis</vt:lpstr>
      <vt:lpstr>HOW TO - BUTTONS</vt:lpstr>
      <vt:lpstr>Buttons</vt:lpstr>
      <vt:lpstr>&lt;UL&gt;&lt;OL&gt;&lt;DL&gt;</vt:lpstr>
      <vt:lpstr>Wichtige HTML – Tags: Listen</vt:lpstr>
      <vt:lpstr>Steuerbare &lt;ol&gt;-Listen</vt:lpstr>
      <vt:lpstr>ol Praxis </vt:lpstr>
      <vt:lpstr>&lt;TABLE&gt;</vt:lpstr>
      <vt:lpstr>Wichtige HTML – Tags: Tabellen</vt:lpstr>
      <vt:lpstr>Beispiele moderner HTML Tabellen</vt:lpstr>
      <vt:lpstr>Verwendung</vt:lpstr>
      <vt:lpstr>Auslassen von Tags</vt:lpstr>
      <vt:lpstr>&lt;colgroup&gt; Attributen</vt:lpstr>
      <vt:lpstr>Tabellen und fehlende Tags Übung</vt:lpstr>
      <vt:lpstr>TEXT TAGS</vt:lpstr>
      <vt:lpstr>Auszeichnungen auf Text-Ebene</vt:lpstr>
      <vt:lpstr>Auszeichnungen auf Text-Ebene</vt:lpstr>
      <vt:lpstr>Auszeichnungen auf Text-Ebene</vt:lpstr>
      <vt:lpstr>IN HTML5 GESTRICHEN</vt:lpstr>
      <vt:lpstr>text elements Praxis</vt:lpstr>
      <vt:lpstr>Responsiveness für Textzeilen</vt:lpstr>
      <vt:lpstr>Zeilenumbruch markieren</vt:lpstr>
      <vt:lpstr>Übung</vt:lpstr>
      <vt:lpstr>Gestrichenes in HTML5</vt:lpstr>
      <vt:lpstr>Gestrichene HTML-Attribute (1)</vt:lpstr>
      <vt:lpstr>Gestrichene HTML-Attribute (2)</vt:lpstr>
      <vt:lpstr>Gestrichene HTML-Attribute (3)</vt:lpstr>
      <vt:lpstr>Gestrichene HTML-Attribute (4)</vt:lpstr>
      <vt:lpstr>&lt;IMG&gt;&lt;PICTURE&gt;&lt;MAP&gt;</vt:lpstr>
      <vt:lpstr>LOREM PICSUM &amp; CO</vt:lpstr>
      <vt:lpstr>RESPONSIVE IMAGES</vt:lpstr>
      <vt:lpstr>Bilder skalieren</vt:lpstr>
      <vt:lpstr>&lt;picture&gt;-Element</vt:lpstr>
      <vt:lpstr>&lt;picture&gt; - Beispiel</vt:lpstr>
      <vt:lpstr>Responsive images Übung</vt:lpstr>
      <vt:lpstr>&lt;img&gt;</vt:lpstr>
      <vt:lpstr>&lt;picture&gt; - Responsiveness bei img imitieren</vt:lpstr>
      <vt:lpstr>&lt;map&gt; - img in Bereiche aufteilen</vt:lpstr>
      <vt:lpstr>&lt;FORM&gt;</vt:lpstr>
      <vt:lpstr>&lt;FORM&gt; - Web Forms 2.0</vt:lpstr>
      <vt:lpstr>&lt;FORM&gt; - CONTAINER FOR</vt:lpstr>
      <vt:lpstr>&lt;FORM&gt; - INPUT TYPES (1)</vt:lpstr>
      <vt:lpstr>&lt;FORM&gt; - INPUT TYPES (2)</vt:lpstr>
      <vt:lpstr>&lt;FORM&gt; - Neue Attribute</vt:lpstr>
      <vt:lpstr>&lt;FORM&gt; - Vorschlag-Liste</vt:lpstr>
      <vt:lpstr>&lt;FORM&gt; - AUTOFOCUS &amp; TABINDEX</vt:lpstr>
      <vt:lpstr>&lt;FORM&gt; - Auto-Vervollständigung</vt:lpstr>
      <vt:lpstr>&lt;FORM&gt; - SUBMIT EVENT</vt:lpstr>
      <vt:lpstr>Forms (1)</vt:lpstr>
      <vt:lpstr>Forms (2)</vt:lpstr>
      <vt:lpstr>Eingabefelder</vt:lpstr>
      <vt:lpstr>Eingabefelder (2)</vt:lpstr>
      <vt:lpstr>Checkbox &amp; Radio</vt:lpstr>
      <vt:lpstr>Select</vt:lpstr>
      <vt:lpstr>Select (2)</vt:lpstr>
      <vt:lpstr>Versteckte Felder</vt:lpstr>
      <vt:lpstr>Schaltflächen (Buttons)</vt:lpstr>
      <vt:lpstr>Formular - Überprüfung</vt:lpstr>
      <vt:lpstr>FORMS - SUBMIT</vt:lpstr>
      <vt:lpstr>FORMS - PREVENTING SUBMIT</vt:lpstr>
      <vt:lpstr>Zugriff auf Formulare</vt:lpstr>
      <vt:lpstr>Forms – Übung </vt:lpstr>
      <vt:lpstr>Validierung</vt:lpstr>
      <vt:lpstr>Automatische Validierung</vt:lpstr>
      <vt:lpstr>Manuelle Validierung</vt:lpstr>
      <vt:lpstr>Manuelle Validierung</vt:lpstr>
      <vt:lpstr>Manuelle Validierung</vt:lpstr>
      <vt:lpstr>HTML Forms Übung</vt:lpstr>
      <vt:lpstr>text elements Praxis</vt:lpstr>
      <vt:lpstr>&lt;SVG&gt;</vt:lpstr>
      <vt:lpstr>SVG-Grafiken</vt:lpstr>
      <vt:lpstr>SVG Formen (shapes)</vt:lpstr>
      <vt:lpstr>Mehr über SVG…</vt:lpstr>
      <vt:lpstr>SVG Beispiel</vt:lpstr>
      <vt:lpstr>SVG Übung</vt:lpstr>
      <vt:lpstr>HOW TO - DIAGRAMMS</vt:lpstr>
      <vt:lpstr>Diagramme</vt:lpstr>
      <vt:lpstr>HOW TO - ICONS</vt:lpstr>
      <vt:lpstr>Symbols, Icons &amp; Co</vt:lpstr>
      <vt:lpstr>HTML HISTORY &amp; DEVELOPMENT</vt:lpstr>
      <vt:lpstr>Was ist HTML5?</vt:lpstr>
      <vt:lpstr>Was ist HTML5?</vt:lpstr>
      <vt:lpstr>Nützliche Seiten</vt:lpstr>
      <vt:lpstr>eigene HTML Elemente</vt:lpstr>
      <vt:lpstr>HTML EMAIL</vt:lpstr>
      <vt:lpstr>HTML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2.0</dc:title>
  <dc:creator>Maximilian Schweigerdt</dc:creator>
  <cp:lastModifiedBy>Vadzim Naumchyk</cp:lastModifiedBy>
  <cp:revision>598</cp:revision>
  <dcterms:created xsi:type="dcterms:W3CDTF">2016-09-16T14:17:09Z</dcterms:created>
  <dcterms:modified xsi:type="dcterms:W3CDTF">2019-07-29T15:12:29Z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0x010100B34AB455BD4928468D53830089F4F4C9</vt:lpwstr>
  </property>
  <property fmtid="{D5CDD505-2E9C-101B-9397-08002B2CF9AE}" pid="5" name="_dlc_DocIdItemGuid">
    <vt:lpwstr>d7b52957-3a20-412f-9d19-af70f464480a</vt:lpwstr>
  </property>
</Properties>
</file>