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2"/>
  </p:notesMasterIdLst>
  <p:handoutMasterIdLst>
    <p:handoutMasterId r:id="rId293"/>
  </p:handoutMasterIdLst>
  <p:sldIdLst>
    <p:sldId id="669" r:id="rId2"/>
    <p:sldId id="754" r:id="rId3"/>
    <p:sldId id="708" r:id="rId4"/>
    <p:sldId id="765" r:id="rId5"/>
    <p:sldId id="645" r:id="rId6"/>
    <p:sldId id="786" r:id="rId7"/>
    <p:sldId id="753" r:id="rId8"/>
    <p:sldId id="684" r:id="rId9"/>
    <p:sldId id="666" r:id="rId10"/>
    <p:sldId id="257" r:id="rId11"/>
    <p:sldId id="599" r:id="rId12"/>
    <p:sldId id="600" r:id="rId13"/>
    <p:sldId id="646" r:id="rId14"/>
    <p:sldId id="710" r:id="rId15"/>
    <p:sldId id="578" r:id="rId16"/>
    <p:sldId id="261" r:id="rId17"/>
    <p:sldId id="262" r:id="rId18"/>
    <p:sldId id="366" r:id="rId19"/>
    <p:sldId id="534" r:id="rId20"/>
    <p:sldId id="263" r:id="rId21"/>
    <p:sldId id="264" r:id="rId22"/>
    <p:sldId id="265" r:id="rId23"/>
    <p:sldId id="748" r:id="rId24"/>
    <p:sldId id="749" r:id="rId25"/>
    <p:sldId id="750" r:id="rId26"/>
    <p:sldId id="751" r:id="rId27"/>
    <p:sldId id="695" r:id="rId28"/>
    <p:sldId id="696" r:id="rId29"/>
    <p:sldId id="732" r:id="rId30"/>
    <p:sldId id="724" r:id="rId31"/>
    <p:sldId id="755" r:id="rId32"/>
    <p:sldId id="774" r:id="rId33"/>
    <p:sldId id="697" r:id="rId34"/>
    <p:sldId id="560" r:id="rId35"/>
    <p:sldId id="576" r:id="rId36"/>
    <p:sldId id="772" r:id="rId37"/>
    <p:sldId id="698" r:id="rId38"/>
    <p:sldId id="462" r:id="rId39"/>
    <p:sldId id="737" r:id="rId40"/>
    <p:sldId id="738" r:id="rId41"/>
    <p:sldId id="739" r:id="rId42"/>
    <p:sldId id="740" r:id="rId43"/>
    <p:sldId id="741" r:id="rId44"/>
    <p:sldId id="742" r:id="rId45"/>
    <p:sldId id="743" r:id="rId46"/>
    <p:sldId id="704" r:id="rId47"/>
    <p:sldId id="746" r:id="rId48"/>
    <p:sldId id="725" r:id="rId49"/>
    <p:sldId id="602" r:id="rId50"/>
    <p:sldId id="686" r:id="rId51"/>
    <p:sldId id="752" r:id="rId52"/>
    <p:sldId id="771" r:id="rId53"/>
    <p:sldId id="747" r:id="rId54"/>
    <p:sldId id="558" r:id="rId55"/>
    <p:sldId id="266" r:id="rId56"/>
    <p:sldId id="780" r:id="rId57"/>
    <p:sldId id="603" r:id="rId58"/>
    <p:sldId id="557" r:id="rId59"/>
    <p:sldId id="267" r:id="rId60"/>
    <p:sldId id="687" r:id="rId61"/>
    <p:sldId id="464" r:id="rId62"/>
    <p:sldId id="580" r:id="rId63"/>
    <p:sldId id="796" r:id="rId64"/>
    <p:sldId id="794" r:id="rId65"/>
    <p:sldId id="269" r:id="rId66"/>
    <p:sldId id="734" r:id="rId67"/>
    <p:sldId id="271" r:id="rId68"/>
    <p:sldId id="711" r:id="rId69"/>
    <p:sldId id="777" r:id="rId70"/>
    <p:sldId id="270" r:id="rId71"/>
    <p:sldId id="778" r:id="rId72"/>
    <p:sldId id="272" r:id="rId73"/>
    <p:sldId id="779" r:id="rId74"/>
    <p:sldId id="781" r:id="rId75"/>
    <p:sldId id="654" r:id="rId76"/>
    <p:sldId id="795" r:id="rId77"/>
    <p:sldId id="782" r:id="rId78"/>
    <p:sldId id="653" r:id="rId79"/>
    <p:sldId id="533" r:id="rId80"/>
    <p:sldId id="775" r:id="rId81"/>
    <p:sldId id="776" r:id="rId82"/>
    <p:sldId id="655" r:id="rId83"/>
    <p:sldId id="791" r:id="rId84"/>
    <p:sldId id="792" r:id="rId85"/>
    <p:sldId id="652" r:id="rId86"/>
    <p:sldId id="793" r:id="rId87"/>
    <p:sldId id="581" r:id="rId88"/>
    <p:sldId id="744" r:id="rId89"/>
    <p:sldId id="274" r:id="rId90"/>
    <p:sldId id="275" r:id="rId91"/>
    <p:sldId id="642" r:id="rId92"/>
    <p:sldId id="729" r:id="rId93"/>
    <p:sldId id="706" r:id="rId94"/>
    <p:sldId id="707" r:id="rId95"/>
    <p:sldId id="640" r:id="rId96"/>
    <p:sldId id="643" r:id="rId97"/>
    <p:sldId id="467" r:id="rId98"/>
    <p:sldId id="703" r:id="rId99"/>
    <p:sldId id="535" r:id="rId100"/>
    <p:sldId id="277" r:id="rId101"/>
    <p:sldId id="278" r:id="rId102"/>
    <p:sldId id="279" r:id="rId103"/>
    <p:sldId id="280" r:id="rId104"/>
    <p:sldId id="468" r:id="rId105"/>
    <p:sldId id="650" r:id="rId106"/>
    <p:sldId id="682" r:id="rId107"/>
    <p:sldId id="469" r:id="rId108"/>
    <p:sldId id="583" r:id="rId109"/>
    <p:sldId id="470" r:id="rId110"/>
    <p:sldId id="471" r:id="rId111"/>
    <p:sldId id="472" r:id="rId112"/>
    <p:sldId id="787" r:id="rId113"/>
    <p:sldId id="562" r:id="rId114"/>
    <p:sldId id="284" r:id="rId115"/>
    <p:sldId id="285" r:id="rId116"/>
    <p:sldId id="473" r:id="rId117"/>
    <p:sldId id="287" r:id="rId118"/>
    <p:sldId id="288" r:id="rId119"/>
    <p:sldId id="731" r:id="rId120"/>
    <p:sldId id="649" r:id="rId121"/>
    <p:sldId id="607" r:id="rId122"/>
    <p:sldId id="474" r:id="rId123"/>
    <p:sldId id="537" r:id="rId124"/>
    <p:sldId id="694" r:id="rId125"/>
    <p:sldId id="290" r:id="rId126"/>
    <p:sldId id="291" r:id="rId127"/>
    <p:sldId id="292" r:id="rId128"/>
    <p:sldId id="620" r:id="rId129"/>
    <p:sldId id="785" r:id="rId130"/>
    <p:sldId id="745" r:id="rId131"/>
    <p:sldId id="761" r:id="rId132"/>
    <p:sldId id="705" r:id="rId133"/>
    <p:sldId id="293" r:id="rId134"/>
    <p:sldId id="294" r:id="rId135"/>
    <p:sldId id="613" r:id="rId136"/>
    <p:sldId id="514" r:id="rId137"/>
    <p:sldId id="609" r:id="rId138"/>
    <p:sldId id="730" r:id="rId139"/>
    <p:sldId id="683" r:id="rId140"/>
    <p:sldId id="475" r:id="rId141"/>
    <p:sldId id="548" r:id="rId142"/>
    <p:sldId id="604" r:id="rId143"/>
    <p:sldId id="612" r:id="rId144"/>
    <p:sldId id="463" r:id="rId145"/>
    <p:sldId id="413" r:id="rId146"/>
    <p:sldId id="699" r:id="rId147"/>
    <p:sldId id="532" r:id="rId148"/>
    <p:sldId id="713" r:id="rId149"/>
    <p:sldId id="714" r:id="rId150"/>
    <p:sldId id="700" r:id="rId151"/>
    <p:sldId id="559" r:id="rId152"/>
    <p:sldId id="784" r:id="rId153"/>
    <p:sldId id="667" r:id="rId154"/>
    <p:sldId id="668" r:id="rId155"/>
    <p:sldId id="701" r:id="rId156"/>
    <p:sldId id="702" r:id="rId157"/>
    <p:sldId id="295" r:id="rId158"/>
    <p:sldId id="726" r:id="rId159"/>
    <p:sldId id="273" r:id="rId160"/>
    <p:sldId id="296" r:id="rId161"/>
    <p:sldId id="630" r:id="rId162"/>
    <p:sldId id="298" r:id="rId163"/>
    <p:sldId id="783" r:id="rId164"/>
    <p:sldId id="728" r:id="rId165"/>
    <p:sldId id="688" r:id="rId166"/>
    <p:sldId id="709" r:id="rId167"/>
    <p:sldId id="300" r:id="rId168"/>
    <p:sldId id="301" r:id="rId169"/>
    <p:sldId id="302" r:id="rId170"/>
    <p:sldId id="641" r:id="rId171"/>
    <p:sldId id="303" r:id="rId172"/>
    <p:sldId id="727" r:id="rId173"/>
    <p:sldId id="304" r:id="rId174"/>
    <p:sldId id="305" r:id="rId175"/>
    <p:sldId id="306" r:id="rId176"/>
    <p:sldId id="307" r:id="rId177"/>
    <p:sldId id="611" r:id="rId178"/>
    <p:sldId id="788" r:id="rId179"/>
    <p:sldId id="789" r:id="rId180"/>
    <p:sldId id="790" r:id="rId181"/>
    <p:sldId id="773" r:id="rId182"/>
    <p:sldId id="623" r:id="rId183"/>
    <p:sldId id="531" r:id="rId184"/>
    <p:sldId id="681" r:id="rId185"/>
    <p:sldId id="476" r:id="rId186"/>
    <p:sldId id="769" r:id="rId187"/>
    <p:sldId id="770" r:id="rId188"/>
    <p:sldId id="670" r:id="rId189"/>
    <p:sldId id="651" r:id="rId190"/>
    <p:sldId id="760" r:id="rId191"/>
    <p:sldId id="309" r:id="rId192"/>
    <p:sldId id="584" r:id="rId193"/>
    <p:sldId id="310" r:id="rId194"/>
    <p:sldId id="477" r:id="rId195"/>
    <p:sldId id="585" r:id="rId196"/>
    <p:sldId id="311" r:id="rId197"/>
    <p:sldId id="478" r:id="rId198"/>
    <p:sldId id="586" r:id="rId199"/>
    <p:sldId id="312" r:id="rId200"/>
    <p:sldId id="313" r:id="rId201"/>
    <p:sldId id="479" r:id="rId202"/>
    <p:sldId id="587" r:id="rId203"/>
    <p:sldId id="635" r:id="rId204"/>
    <p:sldId id="636" r:id="rId205"/>
    <p:sldId id="637" r:id="rId206"/>
    <p:sldId id="314" r:id="rId207"/>
    <p:sldId id="315" r:id="rId208"/>
    <p:sldId id="316" r:id="rId209"/>
    <p:sldId id="638" r:id="rId210"/>
    <p:sldId id="733" r:id="rId211"/>
    <p:sldId id="317" r:id="rId212"/>
    <p:sldId id="735" r:id="rId213"/>
    <p:sldId id="736" r:id="rId214"/>
    <p:sldId id="505" r:id="rId215"/>
    <p:sldId id="318" r:id="rId216"/>
    <p:sldId id="717" r:id="rId217"/>
    <p:sldId id="715" r:id="rId218"/>
    <p:sldId id="588" r:id="rId219"/>
    <p:sldId id="319" r:id="rId220"/>
    <p:sldId id="320" r:id="rId221"/>
    <p:sldId id="321" r:id="rId222"/>
    <p:sldId id="480" r:id="rId223"/>
    <p:sldId id="506" r:id="rId224"/>
    <p:sldId id="322" r:id="rId225"/>
    <p:sldId id="323" r:id="rId226"/>
    <p:sldId id="324" r:id="rId227"/>
    <p:sldId id="325" r:id="rId228"/>
    <p:sldId id="712" r:id="rId229"/>
    <p:sldId id="326" r:id="rId230"/>
    <p:sldId id="327" r:id="rId231"/>
    <p:sldId id="328" r:id="rId232"/>
    <p:sldId id="507" r:id="rId233"/>
    <p:sldId id="589" r:id="rId234"/>
    <p:sldId id="509" r:id="rId235"/>
    <p:sldId id="590" r:id="rId236"/>
    <p:sldId id="515" r:id="rId237"/>
    <p:sldId id="719" r:id="rId238"/>
    <p:sldId id="718" r:id="rId239"/>
    <p:sldId id="721" r:id="rId240"/>
    <p:sldId id="720" r:id="rId241"/>
    <p:sldId id="617" r:id="rId242"/>
    <p:sldId id="618" r:id="rId243"/>
    <p:sldId id="723" r:id="rId244"/>
    <p:sldId id="722" r:id="rId245"/>
    <p:sldId id="574" r:id="rId246"/>
    <p:sldId id="759" r:id="rId247"/>
    <p:sldId id="575" r:id="rId248"/>
    <p:sldId id="606" r:id="rId249"/>
    <p:sldId id="756" r:id="rId250"/>
    <p:sldId id="757" r:id="rId251"/>
    <p:sldId id="762" r:id="rId252"/>
    <p:sldId id="689" r:id="rId253"/>
    <p:sldId id="766" r:id="rId254"/>
    <p:sldId id="767" r:id="rId255"/>
    <p:sldId id="768" r:id="rId256"/>
    <p:sldId id="624" r:id="rId257"/>
    <p:sldId id="758" r:id="rId258"/>
    <p:sldId id="625" r:id="rId259"/>
    <p:sldId id="626" r:id="rId260"/>
    <p:sldId id="616" r:id="rId261"/>
    <p:sldId id="628" r:id="rId262"/>
    <p:sldId id="549" r:id="rId263"/>
    <p:sldId id="691" r:id="rId264"/>
    <p:sldId id="283" r:id="rId265"/>
    <p:sldId id="692" r:id="rId266"/>
    <p:sldId id="690" r:id="rId267"/>
    <p:sldId id="693" r:id="rId268"/>
    <p:sldId id="550" r:id="rId269"/>
    <p:sldId id="563" r:id="rId270"/>
    <p:sldId id="676" r:id="rId271"/>
    <p:sldId id="675" r:id="rId272"/>
    <p:sldId id="631" r:id="rId273"/>
    <p:sldId id="260" r:id="rId274"/>
    <p:sldId id="632" r:id="rId275"/>
    <p:sldId id="764" r:id="rId276"/>
    <p:sldId id="763" r:id="rId277"/>
    <p:sldId id="465" r:id="rId278"/>
    <p:sldId id="258" r:id="rId279"/>
    <p:sldId id="648" r:id="rId280"/>
    <p:sldId id="644" r:id="rId281"/>
    <p:sldId id="619" r:id="rId282"/>
    <p:sldId id="565" r:id="rId283"/>
    <p:sldId id="566" r:id="rId284"/>
    <p:sldId id="551" r:id="rId285"/>
    <p:sldId id="564" r:id="rId286"/>
    <p:sldId id="685" r:id="rId287"/>
    <p:sldId id="671" r:id="rId288"/>
    <p:sldId id="672" r:id="rId289"/>
    <p:sldId id="674" r:id="rId290"/>
    <p:sldId id="673" r:id="rId29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Zusammenfassungsabschnitt" id="{71CDA495-B124-4C0A-B760-8C5797ED0540}">
          <p14:sldIdLst>
            <p14:sldId id="669"/>
          </p14:sldIdLst>
        </p14:section>
        <p14:section name="Standartabschnitt" id="{FAB9FCBC-6752-4ECB-88E8-7A0B052DA771}">
          <p14:sldIdLst>
            <p14:sldId id="754"/>
            <p14:sldId id="708"/>
            <p14:sldId id="765"/>
          </p14:sldIdLst>
        </p14:section>
        <p14:section name="JS GETTING STARTED" id="{0365F70C-78F2-41DD-8A4D-65D2167DCDFD}">
          <p14:sldIdLst>
            <p14:sldId id="645"/>
            <p14:sldId id="786"/>
            <p14:sldId id="753"/>
            <p14:sldId id="684"/>
            <p14:sldId id="666"/>
            <p14:sldId id="257"/>
            <p14:sldId id="599"/>
            <p14:sldId id="600"/>
            <p14:sldId id="646"/>
            <p14:sldId id="710"/>
            <p14:sldId id="578"/>
            <p14:sldId id="261"/>
            <p14:sldId id="262"/>
            <p14:sldId id="366"/>
            <p14:sldId id="534"/>
            <p14:sldId id="263"/>
            <p14:sldId id="264"/>
            <p14:sldId id="265"/>
            <p14:sldId id="748"/>
            <p14:sldId id="749"/>
            <p14:sldId id="750"/>
            <p14:sldId id="751"/>
          </p14:sldIdLst>
        </p14:section>
        <p14:section name="JS SCOPES" id="{8A887916-6304-4FB9-B047-2269847F59C5}">
          <p14:sldIdLst>
            <p14:sldId id="695"/>
            <p14:sldId id="696"/>
            <p14:sldId id="732"/>
            <p14:sldId id="724"/>
            <p14:sldId id="755"/>
            <p14:sldId id="774"/>
            <p14:sldId id="697"/>
            <p14:sldId id="560"/>
            <p14:sldId id="576"/>
            <p14:sldId id="772"/>
            <p14:sldId id="698"/>
            <p14:sldId id="462"/>
            <p14:sldId id="737"/>
            <p14:sldId id="738"/>
            <p14:sldId id="739"/>
            <p14:sldId id="740"/>
            <p14:sldId id="741"/>
            <p14:sldId id="742"/>
            <p14:sldId id="743"/>
            <p14:sldId id="704"/>
            <p14:sldId id="746"/>
            <p14:sldId id="725"/>
            <p14:sldId id="602"/>
            <p14:sldId id="686"/>
            <p14:sldId id="752"/>
            <p14:sldId id="771"/>
            <p14:sldId id="747"/>
          </p14:sldIdLst>
        </p14:section>
        <p14:section name="JS VARIABLES" id="{7C0B090E-A51A-455E-B7A6-99D5C47736AF}">
          <p14:sldIdLst>
            <p14:sldId id="558"/>
            <p14:sldId id="266"/>
            <p14:sldId id="780"/>
            <p14:sldId id="603"/>
            <p14:sldId id="557"/>
            <p14:sldId id="267"/>
            <p14:sldId id="687"/>
            <p14:sldId id="464"/>
          </p14:sldIdLst>
        </p14:section>
        <p14:section name="JS DATA TYPES" id="{88698565-5023-4B45-8734-BE58817D2B3D}">
          <p14:sldIdLst>
            <p14:sldId id="580"/>
            <p14:sldId id="796"/>
            <p14:sldId id="794"/>
            <p14:sldId id="269"/>
            <p14:sldId id="734"/>
            <p14:sldId id="271"/>
            <p14:sldId id="711"/>
            <p14:sldId id="777"/>
            <p14:sldId id="270"/>
            <p14:sldId id="778"/>
            <p14:sldId id="272"/>
            <p14:sldId id="779"/>
            <p14:sldId id="781"/>
            <p14:sldId id="654"/>
            <p14:sldId id="795"/>
            <p14:sldId id="782"/>
            <p14:sldId id="653"/>
            <p14:sldId id="533"/>
            <p14:sldId id="775"/>
            <p14:sldId id="776"/>
            <p14:sldId id="655"/>
            <p14:sldId id="791"/>
            <p14:sldId id="792"/>
            <p14:sldId id="652"/>
            <p14:sldId id="793"/>
          </p14:sldIdLst>
        </p14:section>
        <p14:section name="JS OPERATORS" id="{DA03D305-77E3-4965-B417-126222BCCC6E}">
          <p14:sldIdLst>
            <p14:sldId id="581"/>
            <p14:sldId id="744"/>
            <p14:sldId id="274"/>
            <p14:sldId id="275"/>
            <p14:sldId id="642"/>
            <p14:sldId id="729"/>
            <p14:sldId id="706"/>
            <p14:sldId id="707"/>
            <p14:sldId id="640"/>
            <p14:sldId id="643"/>
            <p14:sldId id="467"/>
          </p14:sldIdLst>
        </p14:section>
        <p14:section name="JS CONTROLS" id="{A9D7DD00-CC26-4A4F-AE31-AA6BC81E08A8}">
          <p14:sldIdLst>
            <p14:sldId id="703"/>
            <p14:sldId id="535"/>
            <p14:sldId id="277"/>
            <p14:sldId id="278"/>
            <p14:sldId id="279"/>
            <p14:sldId id="280"/>
            <p14:sldId id="468"/>
            <p14:sldId id="650"/>
            <p14:sldId id="682"/>
            <p14:sldId id="469"/>
            <p14:sldId id="583"/>
            <p14:sldId id="470"/>
            <p14:sldId id="471"/>
            <p14:sldId id="472"/>
            <p14:sldId id="787"/>
            <p14:sldId id="562"/>
            <p14:sldId id="284"/>
            <p14:sldId id="285"/>
            <p14:sldId id="473"/>
            <p14:sldId id="287"/>
            <p14:sldId id="288"/>
            <p14:sldId id="731"/>
            <p14:sldId id="649"/>
            <p14:sldId id="607"/>
            <p14:sldId id="474"/>
          </p14:sldIdLst>
        </p14:section>
        <p14:section name="JS FUNCTIONS" id="{59B31B3C-6028-46E1-B842-8CF52F6E0E76}">
          <p14:sldIdLst>
            <p14:sldId id="537"/>
            <p14:sldId id="694"/>
            <p14:sldId id="290"/>
            <p14:sldId id="291"/>
            <p14:sldId id="292"/>
            <p14:sldId id="620"/>
            <p14:sldId id="785"/>
            <p14:sldId id="745"/>
            <p14:sldId id="761"/>
            <p14:sldId id="705"/>
            <p14:sldId id="293"/>
            <p14:sldId id="294"/>
            <p14:sldId id="613"/>
            <p14:sldId id="514"/>
            <p14:sldId id="609"/>
            <p14:sldId id="730"/>
            <p14:sldId id="683"/>
            <p14:sldId id="475"/>
            <p14:sldId id="548"/>
            <p14:sldId id="604"/>
            <p14:sldId id="612"/>
            <p14:sldId id="463"/>
            <p14:sldId id="413"/>
            <p14:sldId id="699"/>
            <p14:sldId id="532"/>
            <p14:sldId id="713"/>
            <p14:sldId id="714"/>
          </p14:sldIdLst>
        </p14:section>
        <p14:section name="JS ENGINES" id="{C8603E3B-B474-48F0-951E-37F10B4EE173}">
          <p14:sldIdLst>
            <p14:sldId id="700"/>
            <p14:sldId id="559"/>
            <p14:sldId id="784"/>
            <p14:sldId id="667"/>
            <p14:sldId id="668"/>
            <p14:sldId id="701"/>
            <p14:sldId id="702"/>
          </p14:sldIdLst>
        </p14:section>
        <p14:section name="JS OBJECTS" id="{500D8579-BC25-4BEE-BCEC-197423FEB297}">
          <p14:sldIdLst>
            <p14:sldId id="295"/>
            <p14:sldId id="726"/>
            <p14:sldId id="273"/>
            <p14:sldId id="296"/>
            <p14:sldId id="630"/>
            <p14:sldId id="298"/>
            <p14:sldId id="783"/>
            <p14:sldId id="728"/>
            <p14:sldId id="688"/>
            <p14:sldId id="709"/>
            <p14:sldId id="300"/>
            <p14:sldId id="301"/>
            <p14:sldId id="302"/>
            <p14:sldId id="641"/>
            <p14:sldId id="303"/>
            <p14:sldId id="727"/>
            <p14:sldId id="304"/>
            <p14:sldId id="305"/>
            <p14:sldId id="306"/>
            <p14:sldId id="307"/>
            <p14:sldId id="611"/>
            <p14:sldId id="788"/>
            <p14:sldId id="789"/>
            <p14:sldId id="790"/>
            <p14:sldId id="773"/>
            <p14:sldId id="623"/>
            <p14:sldId id="531"/>
            <p14:sldId id="681"/>
            <p14:sldId id="476"/>
            <p14:sldId id="769"/>
            <p14:sldId id="770"/>
            <p14:sldId id="670"/>
            <p14:sldId id="651"/>
            <p14:sldId id="760"/>
            <p14:sldId id="309"/>
          </p14:sldIdLst>
        </p14:section>
        <p14:section name="JS OBJECT TYPE STRING" id="{193D926F-7AA3-4ADC-AA85-254484E5658C}">
          <p14:sldIdLst>
            <p14:sldId id="584"/>
            <p14:sldId id="310"/>
            <p14:sldId id="477"/>
          </p14:sldIdLst>
        </p14:section>
        <p14:section name="JS OBJECT TYPE MATH" id="{5342B43A-BADB-4A04-A728-213BD54776BA}">
          <p14:sldIdLst>
            <p14:sldId id="585"/>
            <p14:sldId id="311"/>
            <p14:sldId id="478"/>
          </p14:sldIdLst>
        </p14:section>
        <p14:section name="JS OBJECT TYPE NUMBER" id="{50B1D064-945A-445D-A0DE-E32461C102CF}">
          <p14:sldIdLst>
            <p14:sldId id="586"/>
            <p14:sldId id="312"/>
            <p14:sldId id="313"/>
            <p14:sldId id="479"/>
          </p14:sldIdLst>
        </p14:section>
        <p14:section name="JS OBJECT TYPE ARRAY" id="{B546FF97-594B-4D71-8CD3-273711367C37}">
          <p14:sldIdLst>
            <p14:sldId id="587"/>
            <p14:sldId id="635"/>
            <p14:sldId id="636"/>
            <p14:sldId id="637"/>
            <p14:sldId id="314"/>
            <p14:sldId id="315"/>
            <p14:sldId id="316"/>
            <p14:sldId id="638"/>
            <p14:sldId id="733"/>
            <p14:sldId id="317"/>
            <p14:sldId id="735"/>
            <p14:sldId id="736"/>
            <p14:sldId id="505"/>
            <p14:sldId id="318"/>
          </p14:sldIdLst>
        </p14:section>
        <p14:section name="JS TYPEDARRAY" id="{657AE7B5-A535-4DF2-A389-58C0FEBAC007}">
          <p14:sldIdLst>
            <p14:sldId id="717"/>
            <p14:sldId id="715"/>
          </p14:sldIdLst>
        </p14:section>
        <p14:section name="JS OBJECT TYPE DATE" id="{96B302B9-CF7B-41B9-A3A4-FEF07BCD42B5}">
          <p14:sldIdLst>
            <p14:sldId id="588"/>
            <p14:sldId id="319"/>
            <p14:sldId id="320"/>
            <p14:sldId id="321"/>
            <p14:sldId id="480"/>
          </p14:sldIdLst>
        </p14:section>
        <p14:section name="JS OBJECT TYPE REGEXP" id="{3AD40E55-0479-4B00-A07F-76DF05313D27}">
          <p14:sldIdLst>
            <p14:sldId id="506"/>
            <p14:sldId id="322"/>
            <p14:sldId id="323"/>
            <p14:sldId id="324"/>
            <p14:sldId id="325"/>
            <p14:sldId id="712"/>
            <p14:sldId id="326"/>
            <p14:sldId id="327"/>
            <p14:sldId id="328"/>
            <p14:sldId id="507"/>
          </p14:sldIdLst>
        </p14:section>
        <p14:section name="JS OBJECT TYPE MAP" id="{C8970154-3756-412E-BA51-4258F4CEA196}">
          <p14:sldIdLst>
            <p14:sldId id="589"/>
            <p14:sldId id="509"/>
          </p14:sldIdLst>
        </p14:section>
        <p14:section name="JS OBJECT TYPE SET" id="{0711815C-4022-4928-AD68-9058EDF2CD41}">
          <p14:sldIdLst>
            <p14:sldId id="590"/>
            <p14:sldId id="515"/>
          </p14:sldIdLst>
        </p14:section>
        <p14:section name="JS PROXY OBJECT" id="{95CE7135-5B3D-478C-9D81-984160C26F5D}">
          <p14:sldIdLst>
            <p14:sldId id="719"/>
            <p14:sldId id="718"/>
          </p14:sldIdLst>
        </p14:section>
        <p14:section name="JS PROMISE OBJECT" id="{9D841047-3D92-4548-B894-DB4AC11C8FEF}">
          <p14:sldIdLst>
            <p14:sldId id="721"/>
            <p14:sldId id="720"/>
            <p14:sldId id="617"/>
            <p14:sldId id="618"/>
          </p14:sldIdLst>
        </p14:section>
        <p14:section name="JS SYMBOL OBJECT" id="{D6756E7C-F3E1-4E77-9097-C6F81A20F347}">
          <p14:sldIdLst>
            <p14:sldId id="723"/>
            <p14:sldId id="722"/>
          </p14:sldIdLst>
        </p14:section>
        <p14:section name="JS CLASSES" id="{33A6BF84-395D-4C2B-815F-087F09864BCA}">
          <p14:sldIdLst>
            <p14:sldId id="574"/>
            <p14:sldId id="759"/>
            <p14:sldId id="575"/>
            <p14:sldId id="606"/>
            <p14:sldId id="756"/>
            <p14:sldId id="757"/>
            <p14:sldId id="762"/>
            <p14:sldId id="689"/>
            <p14:sldId id="766"/>
            <p14:sldId id="767"/>
            <p14:sldId id="768"/>
            <p14:sldId id="624"/>
            <p14:sldId id="758"/>
            <p14:sldId id="625"/>
            <p14:sldId id="626"/>
            <p14:sldId id="616"/>
            <p14:sldId id="628"/>
          </p14:sldIdLst>
        </p14:section>
        <p14:section name="JS ASYNC" id="{AD934412-40A4-4A1E-8154-5BEFAE3FBB80}">
          <p14:sldIdLst>
            <p14:sldId id="549"/>
            <p14:sldId id="691"/>
            <p14:sldId id="283"/>
            <p14:sldId id="692"/>
            <p14:sldId id="690"/>
            <p14:sldId id="693"/>
          </p14:sldIdLst>
        </p14:section>
        <p14:section name="JS DEBUGGING" id="{02568BB6-73C9-4E1A-848D-D97BEC1758D2}">
          <p14:sldIdLst>
            <p14:sldId id="550"/>
            <p14:sldId id="563"/>
          </p14:sldIdLst>
        </p14:section>
        <p14:section name="JS &amp; THREADS" id="{287E5BF8-3EAE-4A6B-97B5-AD5B442E3970}">
          <p14:sldIdLst>
            <p14:sldId id="676"/>
            <p14:sldId id="675"/>
          </p14:sldIdLst>
        </p14:section>
        <p14:section name="JS SECURITY" id="{62BA4C94-A934-42D5-A851-7C3B084D949A}">
          <p14:sldIdLst>
            <p14:sldId id="631"/>
            <p14:sldId id="260"/>
            <p14:sldId id="632"/>
          </p14:sldIdLst>
        </p14:section>
        <p14:section name="JS &amp; DBC" id="{B7D61D4B-E4CB-4540-8818-E8369D70E8AB}">
          <p14:sldIdLst>
            <p14:sldId id="764"/>
            <p14:sldId id="763"/>
          </p14:sldIdLst>
        </p14:section>
        <p14:section name="JS HISTORY" id="{DA4383DE-519B-453B-A1DB-3CEE31C3A1BA}">
          <p14:sldIdLst>
            <p14:sldId id="465"/>
            <p14:sldId id="258"/>
            <p14:sldId id="648"/>
            <p14:sldId id="644"/>
            <p14:sldId id="619"/>
            <p14:sldId id="565"/>
            <p14:sldId id="566"/>
            <p14:sldId id="551"/>
            <p14:sldId id="564"/>
            <p14:sldId id="685"/>
            <p14:sldId id="671"/>
            <p14:sldId id="672"/>
            <p14:sldId id="674"/>
            <p14:sldId id="6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09" autoAdjust="0"/>
  </p:normalViewPr>
  <p:slideViewPr>
    <p:cSldViewPr snapToGrid="0">
      <p:cViewPr varScale="1">
        <p:scale>
          <a:sx n="78" d="100"/>
          <a:sy n="78" d="100"/>
        </p:scale>
        <p:origin x="1836"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notesMaster" Target="notesMasters/notesMaster1.xml"/><Relationship Id="rId297"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065A88-793D-4075-9BAB-757EE29987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C2119D02-EDC0-4FA5-BC37-ECAFA04890E3}">
      <dgm:prSet phldrT="[Text]">
        <dgm:style>
          <a:lnRef idx="0">
            <a:schemeClr val="accent2"/>
          </a:lnRef>
          <a:fillRef idx="3">
            <a:schemeClr val="accent2"/>
          </a:fillRef>
          <a:effectRef idx="3">
            <a:schemeClr val="accent2"/>
          </a:effectRef>
          <a:fontRef idx="minor">
            <a:schemeClr val="lt1"/>
          </a:fontRef>
        </dgm:style>
      </dgm:prSet>
      <dgm:spPr/>
      <dgm:t>
        <a:bodyPr/>
        <a:lstStyle/>
        <a:p>
          <a:r>
            <a:rPr lang="de-DE" dirty="0"/>
            <a:t>ES2015+</a:t>
          </a:r>
        </a:p>
      </dgm:t>
    </dgm:pt>
    <dgm:pt modelId="{6759B8AE-0E4B-47EF-A1F6-BE6D5B689FFB}" type="parTrans" cxnId="{FE213168-0B9A-4AE3-B64C-062F9FEF192A}">
      <dgm:prSet/>
      <dgm:spPr/>
      <dgm:t>
        <a:bodyPr/>
        <a:lstStyle/>
        <a:p>
          <a:endParaRPr lang="de-DE"/>
        </a:p>
      </dgm:t>
    </dgm:pt>
    <dgm:pt modelId="{9E1C6F25-F893-4798-B346-E9C52F6E7300}" type="sibTrans" cxnId="{FE213168-0B9A-4AE3-B64C-062F9FEF192A}">
      <dgm:prSet/>
      <dgm:spPr/>
      <dgm:t>
        <a:bodyPr/>
        <a:lstStyle/>
        <a:p>
          <a:endParaRPr lang="de-DE"/>
        </a:p>
      </dgm:t>
    </dgm:pt>
    <dgm:pt modelId="{C697E6B7-218B-47CD-A493-064199EF559D}">
      <dgm:prSet phldrT="[Text]"/>
      <dgm:spPr/>
      <dgm:t>
        <a:bodyPr/>
        <a:lstStyle/>
        <a:p>
          <a:pPr>
            <a:buFont typeface="Wingdings" panose="05000000000000000000" pitchFamily="2" charset="2"/>
            <a:buChar char="Ø"/>
          </a:pPr>
          <a:r>
            <a:rPr lang="de-DE" b="1" i="0" dirty="0"/>
            <a:t>Module</a:t>
          </a:r>
        </a:p>
      </dgm:t>
    </dgm:pt>
    <dgm:pt modelId="{21EDBC1D-516C-4941-9175-070898F21830}" type="parTrans" cxnId="{66F865C5-6729-4DFF-B023-A31253688273}">
      <dgm:prSet/>
      <dgm:spPr/>
      <dgm:t>
        <a:bodyPr/>
        <a:lstStyle/>
        <a:p>
          <a:endParaRPr lang="de-DE"/>
        </a:p>
      </dgm:t>
    </dgm:pt>
    <dgm:pt modelId="{58F478D2-B8F6-4EC7-94D4-37316D73D0EF}" type="sibTrans" cxnId="{66F865C5-6729-4DFF-B023-A31253688273}">
      <dgm:prSet/>
      <dgm:spPr/>
      <dgm:t>
        <a:bodyPr/>
        <a:lstStyle/>
        <a:p>
          <a:endParaRPr lang="de-DE"/>
        </a:p>
      </dgm:t>
    </dgm:pt>
    <dgm:pt modelId="{9433E9CD-5D46-47EC-820B-CB443CDCE560}">
      <dgm:prSet phldrT="[Text]">
        <dgm:style>
          <a:lnRef idx="0">
            <a:schemeClr val="accent2"/>
          </a:lnRef>
          <a:fillRef idx="3">
            <a:schemeClr val="accent2"/>
          </a:fillRef>
          <a:effectRef idx="3">
            <a:schemeClr val="accent2"/>
          </a:effectRef>
          <a:fontRef idx="minor">
            <a:schemeClr val="lt1"/>
          </a:fontRef>
        </dgm:style>
      </dgm:prSet>
      <dgm:spPr/>
      <dgm:t>
        <a:bodyPr/>
        <a:lstStyle/>
        <a:p>
          <a:r>
            <a:rPr lang="de-DE" dirty="0"/>
            <a:t>ES5</a:t>
          </a:r>
        </a:p>
      </dgm:t>
    </dgm:pt>
    <dgm:pt modelId="{A1FC0753-DF65-4214-A543-756B7420E0AF}" type="parTrans" cxnId="{4BE562BC-8054-47EC-8630-DEBA3FEDA977}">
      <dgm:prSet/>
      <dgm:spPr/>
      <dgm:t>
        <a:bodyPr/>
        <a:lstStyle/>
        <a:p>
          <a:endParaRPr lang="de-DE"/>
        </a:p>
      </dgm:t>
    </dgm:pt>
    <dgm:pt modelId="{CE90E9DF-9523-4AC2-A25B-17BF977FC1C9}" type="sibTrans" cxnId="{4BE562BC-8054-47EC-8630-DEBA3FEDA977}">
      <dgm:prSet/>
      <dgm:spPr/>
      <dgm:t>
        <a:bodyPr/>
        <a:lstStyle/>
        <a:p>
          <a:endParaRPr lang="de-DE"/>
        </a:p>
      </dgm:t>
    </dgm:pt>
    <dgm:pt modelId="{A207CC0A-0480-42F3-8AE5-8C296C28C096}">
      <dgm:prSet phldrT="[Text]"/>
      <dgm:spPr/>
      <dgm:t>
        <a:bodyPr/>
        <a:lstStyle/>
        <a:p>
          <a:pPr>
            <a:buFont typeface="Wingdings" panose="05000000000000000000" pitchFamily="2" charset="2"/>
            <a:buChar char="Ø"/>
          </a:pPr>
          <a:r>
            <a:rPr lang="de-DE" b="1" i="0" dirty="0"/>
            <a:t> Status Quo</a:t>
          </a:r>
        </a:p>
      </dgm:t>
    </dgm:pt>
    <dgm:pt modelId="{73331E29-FBF7-463C-8559-08539A148577}" type="parTrans" cxnId="{A2D9B518-6BCF-4DCE-B82F-F17C70B5118A}">
      <dgm:prSet/>
      <dgm:spPr/>
      <dgm:t>
        <a:bodyPr/>
        <a:lstStyle/>
        <a:p>
          <a:endParaRPr lang="de-DE"/>
        </a:p>
      </dgm:t>
    </dgm:pt>
    <dgm:pt modelId="{3BFFDB51-7C0B-4E8F-8775-B291E7B63290}" type="sibTrans" cxnId="{A2D9B518-6BCF-4DCE-B82F-F17C70B5118A}">
      <dgm:prSet/>
      <dgm:spPr/>
      <dgm:t>
        <a:bodyPr/>
        <a:lstStyle/>
        <a:p>
          <a:endParaRPr lang="de-DE"/>
        </a:p>
      </dgm:t>
    </dgm:pt>
    <dgm:pt modelId="{A6FDFD9E-3404-4631-A156-AE79F9A42548}">
      <dgm:prSet phldrT="[Text]"/>
      <dgm:spPr/>
      <dgm:t>
        <a:bodyPr/>
        <a:lstStyle/>
        <a:p>
          <a:pPr>
            <a:buFont typeface="Wingdings" panose="05000000000000000000" pitchFamily="2" charset="2"/>
            <a:buChar char="Ø"/>
          </a:pPr>
          <a:r>
            <a:rPr lang="de-DE" b="1" i="0" dirty="0"/>
            <a:t>Klassen</a:t>
          </a:r>
        </a:p>
      </dgm:t>
    </dgm:pt>
    <dgm:pt modelId="{381D27A6-BF9B-4CC4-A36B-2437EABA1F7D}" type="parTrans" cxnId="{091412DF-8B86-4888-B0C4-71A1654555D8}">
      <dgm:prSet/>
      <dgm:spPr/>
      <dgm:t>
        <a:bodyPr/>
        <a:lstStyle/>
        <a:p>
          <a:endParaRPr lang="de-DE"/>
        </a:p>
      </dgm:t>
    </dgm:pt>
    <dgm:pt modelId="{FE573F88-9F82-4BFC-A5AB-24436898584E}" type="sibTrans" cxnId="{091412DF-8B86-4888-B0C4-71A1654555D8}">
      <dgm:prSet/>
      <dgm:spPr/>
      <dgm:t>
        <a:bodyPr/>
        <a:lstStyle/>
        <a:p>
          <a:endParaRPr lang="de-DE"/>
        </a:p>
      </dgm:t>
    </dgm:pt>
    <dgm:pt modelId="{C9D1A638-ADAD-4A83-A486-427913113678}">
      <dgm:prSet phldrT="[Text]"/>
      <dgm:spPr/>
      <dgm:t>
        <a:bodyPr/>
        <a:lstStyle/>
        <a:p>
          <a:pPr>
            <a:buFont typeface="Wingdings" panose="05000000000000000000" pitchFamily="2" charset="2"/>
            <a:buChar char="Ø"/>
          </a:pPr>
          <a:r>
            <a:rPr lang="de-DE" b="1" i="0" dirty="0"/>
            <a:t>Arrow </a:t>
          </a:r>
          <a:r>
            <a:rPr lang="de-DE" b="1" i="0" dirty="0" err="1"/>
            <a:t>functions</a:t>
          </a:r>
          <a:r>
            <a:rPr lang="de-DE" b="1" i="0" dirty="0"/>
            <a:t> ( Lambda )</a:t>
          </a:r>
        </a:p>
      </dgm:t>
    </dgm:pt>
    <dgm:pt modelId="{B7160445-6335-4661-BA05-EEBE6B107510}" type="parTrans" cxnId="{3C351A8F-B588-43BD-848C-7EB848CCB268}">
      <dgm:prSet/>
      <dgm:spPr/>
      <dgm:t>
        <a:bodyPr/>
        <a:lstStyle/>
        <a:p>
          <a:endParaRPr lang="de-DE"/>
        </a:p>
      </dgm:t>
    </dgm:pt>
    <dgm:pt modelId="{B9E9579E-6526-4DC8-930D-18440DB61BDA}" type="sibTrans" cxnId="{3C351A8F-B588-43BD-848C-7EB848CCB268}">
      <dgm:prSet/>
      <dgm:spPr/>
      <dgm:t>
        <a:bodyPr/>
        <a:lstStyle/>
        <a:p>
          <a:endParaRPr lang="de-DE"/>
        </a:p>
      </dgm:t>
    </dgm:pt>
    <dgm:pt modelId="{77C83075-07C6-47F4-B58F-1AA11C9A3095}">
      <dgm:prSet phldrT="[Text]"/>
      <dgm:spPr/>
      <dgm:t>
        <a:bodyPr/>
        <a:lstStyle/>
        <a:p>
          <a:pPr>
            <a:buFont typeface="Wingdings" panose="05000000000000000000" pitchFamily="2" charset="2"/>
            <a:buChar char="Ø"/>
          </a:pPr>
          <a:r>
            <a:rPr lang="de-DE" b="1" i="0" dirty="0"/>
            <a:t>…</a:t>
          </a:r>
        </a:p>
      </dgm:t>
    </dgm:pt>
    <dgm:pt modelId="{DB8BCBAD-F7B5-4486-A2A7-EA0A08366F12}" type="parTrans" cxnId="{3E10ADB5-929A-433A-80B9-6BF207C13B03}">
      <dgm:prSet/>
      <dgm:spPr/>
      <dgm:t>
        <a:bodyPr/>
        <a:lstStyle/>
        <a:p>
          <a:endParaRPr lang="de-DE"/>
        </a:p>
      </dgm:t>
    </dgm:pt>
    <dgm:pt modelId="{BB84FA14-2F13-4868-B2EF-3968746E0C6E}" type="sibTrans" cxnId="{3E10ADB5-929A-433A-80B9-6BF207C13B03}">
      <dgm:prSet/>
      <dgm:spPr/>
      <dgm:t>
        <a:bodyPr/>
        <a:lstStyle/>
        <a:p>
          <a:endParaRPr lang="de-DE"/>
        </a:p>
      </dgm:t>
    </dgm:pt>
    <dgm:pt modelId="{A012D457-9A3C-4F48-8BCD-42709CA72CE0}" type="pres">
      <dgm:prSet presAssocID="{36065A88-793D-4075-9BAB-757EE29987F2}" presName="linearFlow" presStyleCnt="0">
        <dgm:presLayoutVars>
          <dgm:dir/>
          <dgm:animLvl val="lvl"/>
          <dgm:resizeHandles val="exact"/>
        </dgm:presLayoutVars>
      </dgm:prSet>
      <dgm:spPr/>
    </dgm:pt>
    <dgm:pt modelId="{F591461A-D7F9-428C-B9FD-F873850FC80A}" type="pres">
      <dgm:prSet presAssocID="{C2119D02-EDC0-4FA5-BC37-ECAFA04890E3}" presName="composite" presStyleCnt="0"/>
      <dgm:spPr/>
    </dgm:pt>
    <dgm:pt modelId="{01CF8E78-33EB-4D6C-B40C-34178E0E22F0}" type="pres">
      <dgm:prSet presAssocID="{C2119D02-EDC0-4FA5-BC37-ECAFA04890E3}" presName="parentText" presStyleLbl="alignNode1" presStyleIdx="0" presStyleCnt="2">
        <dgm:presLayoutVars>
          <dgm:chMax val="1"/>
          <dgm:bulletEnabled val="1"/>
        </dgm:presLayoutVars>
      </dgm:prSet>
      <dgm:spPr/>
    </dgm:pt>
    <dgm:pt modelId="{5E3FA350-F137-4670-B49D-0230FC19EEDE}" type="pres">
      <dgm:prSet presAssocID="{C2119D02-EDC0-4FA5-BC37-ECAFA04890E3}" presName="descendantText" presStyleLbl="alignAcc1" presStyleIdx="0" presStyleCnt="2">
        <dgm:presLayoutVars>
          <dgm:bulletEnabled val="1"/>
        </dgm:presLayoutVars>
      </dgm:prSet>
      <dgm:spPr/>
    </dgm:pt>
    <dgm:pt modelId="{7F493884-7DC3-4FCF-8BD9-F4C39363C0F7}" type="pres">
      <dgm:prSet presAssocID="{9E1C6F25-F893-4798-B346-E9C52F6E7300}" presName="sp" presStyleCnt="0"/>
      <dgm:spPr/>
    </dgm:pt>
    <dgm:pt modelId="{08EDEED8-3EBD-466B-B2E5-9958746DF313}" type="pres">
      <dgm:prSet presAssocID="{9433E9CD-5D46-47EC-820B-CB443CDCE560}" presName="composite" presStyleCnt="0"/>
      <dgm:spPr/>
    </dgm:pt>
    <dgm:pt modelId="{2DAB1066-5997-47F5-A031-8353FEB8FB5E}" type="pres">
      <dgm:prSet presAssocID="{9433E9CD-5D46-47EC-820B-CB443CDCE560}" presName="parentText" presStyleLbl="alignNode1" presStyleIdx="1" presStyleCnt="2">
        <dgm:presLayoutVars>
          <dgm:chMax val="1"/>
          <dgm:bulletEnabled val="1"/>
        </dgm:presLayoutVars>
      </dgm:prSet>
      <dgm:spPr/>
    </dgm:pt>
    <dgm:pt modelId="{20480C78-241D-4A7C-8F64-8A57034A3124}" type="pres">
      <dgm:prSet presAssocID="{9433E9CD-5D46-47EC-820B-CB443CDCE560}" presName="descendantText" presStyleLbl="alignAcc1" presStyleIdx="1" presStyleCnt="2">
        <dgm:presLayoutVars>
          <dgm:bulletEnabled val="1"/>
        </dgm:presLayoutVars>
      </dgm:prSet>
      <dgm:spPr/>
    </dgm:pt>
  </dgm:ptLst>
  <dgm:cxnLst>
    <dgm:cxn modelId="{A2D9B518-6BCF-4DCE-B82F-F17C70B5118A}" srcId="{9433E9CD-5D46-47EC-820B-CB443CDCE560}" destId="{A207CC0A-0480-42F3-8AE5-8C296C28C096}" srcOrd="0" destOrd="0" parTransId="{73331E29-FBF7-463C-8559-08539A148577}" sibTransId="{3BFFDB51-7C0B-4E8F-8775-B291E7B63290}"/>
    <dgm:cxn modelId="{3E54E641-DF2C-40D8-8BC6-68396ADF6F7C}" type="presOf" srcId="{77C83075-07C6-47F4-B58F-1AA11C9A3095}" destId="{5E3FA350-F137-4670-B49D-0230FC19EEDE}" srcOrd="0" destOrd="3" presId="urn:microsoft.com/office/officeart/2005/8/layout/chevron2"/>
    <dgm:cxn modelId="{FE213168-0B9A-4AE3-B64C-062F9FEF192A}" srcId="{36065A88-793D-4075-9BAB-757EE29987F2}" destId="{C2119D02-EDC0-4FA5-BC37-ECAFA04890E3}" srcOrd="0" destOrd="0" parTransId="{6759B8AE-0E4B-47EF-A1F6-BE6D5B689FFB}" sibTransId="{9E1C6F25-F893-4798-B346-E9C52F6E7300}"/>
    <dgm:cxn modelId="{3137AC58-4762-4C1B-9DD9-9DB4FC811821}" type="presOf" srcId="{C697E6B7-218B-47CD-A493-064199EF559D}" destId="{5E3FA350-F137-4670-B49D-0230FC19EEDE}" srcOrd="0" destOrd="0" presId="urn:microsoft.com/office/officeart/2005/8/layout/chevron2"/>
    <dgm:cxn modelId="{A8D77B7D-00BA-40E7-92D2-25A215736A76}" type="presOf" srcId="{C9D1A638-ADAD-4A83-A486-427913113678}" destId="{5E3FA350-F137-4670-B49D-0230FC19EEDE}" srcOrd="0" destOrd="2" presId="urn:microsoft.com/office/officeart/2005/8/layout/chevron2"/>
    <dgm:cxn modelId="{3C351A8F-B588-43BD-848C-7EB848CCB268}" srcId="{C2119D02-EDC0-4FA5-BC37-ECAFA04890E3}" destId="{C9D1A638-ADAD-4A83-A486-427913113678}" srcOrd="2" destOrd="0" parTransId="{B7160445-6335-4661-BA05-EEBE6B107510}" sibTransId="{B9E9579E-6526-4DC8-930D-18440DB61BDA}"/>
    <dgm:cxn modelId="{2241FD92-4222-49FE-B417-DC9ED5845DA6}" type="presOf" srcId="{A207CC0A-0480-42F3-8AE5-8C296C28C096}" destId="{20480C78-241D-4A7C-8F64-8A57034A3124}" srcOrd="0" destOrd="0" presId="urn:microsoft.com/office/officeart/2005/8/layout/chevron2"/>
    <dgm:cxn modelId="{741FA8AA-65DC-4B7E-97B5-8AAE533244F6}" type="presOf" srcId="{36065A88-793D-4075-9BAB-757EE29987F2}" destId="{A012D457-9A3C-4F48-8BCD-42709CA72CE0}" srcOrd="0" destOrd="0" presId="urn:microsoft.com/office/officeart/2005/8/layout/chevron2"/>
    <dgm:cxn modelId="{DD1D71AE-AD75-4513-B3D0-A79C4C85AF35}" type="presOf" srcId="{A6FDFD9E-3404-4631-A156-AE79F9A42548}" destId="{5E3FA350-F137-4670-B49D-0230FC19EEDE}" srcOrd="0" destOrd="1" presId="urn:microsoft.com/office/officeart/2005/8/layout/chevron2"/>
    <dgm:cxn modelId="{3E10ADB5-929A-433A-80B9-6BF207C13B03}" srcId="{C2119D02-EDC0-4FA5-BC37-ECAFA04890E3}" destId="{77C83075-07C6-47F4-B58F-1AA11C9A3095}" srcOrd="3" destOrd="0" parTransId="{DB8BCBAD-F7B5-4486-A2A7-EA0A08366F12}" sibTransId="{BB84FA14-2F13-4868-B2EF-3968746E0C6E}"/>
    <dgm:cxn modelId="{4BE562BC-8054-47EC-8630-DEBA3FEDA977}" srcId="{36065A88-793D-4075-9BAB-757EE29987F2}" destId="{9433E9CD-5D46-47EC-820B-CB443CDCE560}" srcOrd="1" destOrd="0" parTransId="{A1FC0753-DF65-4214-A543-756B7420E0AF}" sibTransId="{CE90E9DF-9523-4AC2-A25B-17BF977FC1C9}"/>
    <dgm:cxn modelId="{66F865C5-6729-4DFF-B023-A31253688273}" srcId="{C2119D02-EDC0-4FA5-BC37-ECAFA04890E3}" destId="{C697E6B7-218B-47CD-A493-064199EF559D}" srcOrd="0" destOrd="0" parTransId="{21EDBC1D-516C-4941-9175-070898F21830}" sibTransId="{58F478D2-B8F6-4EC7-94D4-37316D73D0EF}"/>
    <dgm:cxn modelId="{96F76CD3-F874-4722-9FDF-26B738923E9D}" type="presOf" srcId="{9433E9CD-5D46-47EC-820B-CB443CDCE560}" destId="{2DAB1066-5997-47F5-A031-8353FEB8FB5E}" srcOrd="0" destOrd="0" presId="urn:microsoft.com/office/officeart/2005/8/layout/chevron2"/>
    <dgm:cxn modelId="{7FFF1ADE-7CC4-4806-A998-FFDD3AF1BA94}" type="presOf" srcId="{C2119D02-EDC0-4FA5-BC37-ECAFA04890E3}" destId="{01CF8E78-33EB-4D6C-B40C-34178E0E22F0}" srcOrd="0" destOrd="0" presId="urn:microsoft.com/office/officeart/2005/8/layout/chevron2"/>
    <dgm:cxn modelId="{091412DF-8B86-4888-B0C4-71A1654555D8}" srcId="{C2119D02-EDC0-4FA5-BC37-ECAFA04890E3}" destId="{A6FDFD9E-3404-4631-A156-AE79F9A42548}" srcOrd="1" destOrd="0" parTransId="{381D27A6-BF9B-4CC4-A36B-2437EABA1F7D}" sibTransId="{FE573F88-9F82-4BFC-A5AB-24436898584E}"/>
    <dgm:cxn modelId="{0736C605-EC2A-4A4B-9FD2-EE03EEB81E3D}" type="presParOf" srcId="{A012D457-9A3C-4F48-8BCD-42709CA72CE0}" destId="{F591461A-D7F9-428C-B9FD-F873850FC80A}" srcOrd="0" destOrd="0" presId="urn:microsoft.com/office/officeart/2005/8/layout/chevron2"/>
    <dgm:cxn modelId="{FA2BFF39-E1EE-4128-ACD3-467BBC10D1F2}" type="presParOf" srcId="{F591461A-D7F9-428C-B9FD-F873850FC80A}" destId="{01CF8E78-33EB-4D6C-B40C-34178E0E22F0}" srcOrd="0" destOrd="0" presId="urn:microsoft.com/office/officeart/2005/8/layout/chevron2"/>
    <dgm:cxn modelId="{B2FD6B7D-3CE0-41BE-BCDA-81BE012D4829}" type="presParOf" srcId="{F591461A-D7F9-428C-B9FD-F873850FC80A}" destId="{5E3FA350-F137-4670-B49D-0230FC19EEDE}" srcOrd="1" destOrd="0" presId="urn:microsoft.com/office/officeart/2005/8/layout/chevron2"/>
    <dgm:cxn modelId="{389B3AAC-A9AF-4F46-84FD-8C3793038F50}" type="presParOf" srcId="{A012D457-9A3C-4F48-8BCD-42709CA72CE0}" destId="{7F493884-7DC3-4FCF-8BD9-F4C39363C0F7}" srcOrd="1" destOrd="0" presId="urn:microsoft.com/office/officeart/2005/8/layout/chevron2"/>
    <dgm:cxn modelId="{209D3C3D-E8AA-4006-9295-FCC42515C1FB}" type="presParOf" srcId="{A012D457-9A3C-4F48-8BCD-42709CA72CE0}" destId="{08EDEED8-3EBD-466B-B2E5-9958746DF313}" srcOrd="2" destOrd="0" presId="urn:microsoft.com/office/officeart/2005/8/layout/chevron2"/>
    <dgm:cxn modelId="{727064C9-623D-4419-A782-FCD7258A224A}" type="presParOf" srcId="{08EDEED8-3EBD-466B-B2E5-9958746DF313}" destId="{2DAB1066-5997-47F5-A031-8353FEB8FB5E}" srcOrd="0" destOrd="0" presId="urn:microsoft.com/office/officeart/2005/8/layout/chevron2"/>
    <dgm:cxn modelId="{AFFAA895-B272-49D1-9A09-5C86A45AC030}" type="presParOf" srcId="{08EDEED8-3EBD-466B-B2E5-9958746DF313}" destId="{20480C78-241D-4A7C-8F64-8A57034A312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DA404-5EC8-4D5B-A901-3D86113CE32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de-DE"/>
        </a:p>
      </dgm:t>
    </dgm:pt>
    <dgm:pt modelId="{D053DB04-BBE3-4E9F-A11D-D005C2587301}">
      <dgm:prSet phldrT="[Text]"/>
      <dgm:spPr>
        <a:solidFill>
          <a:schemeClr val="accent2"/>
        </a:solidFill>
      </dgm:spPr>
      <dgm:t>
        <a:bodyPr/>
        <a:lstStyle/>
        <a:p>
          <a:r>
            <a:rPr lang="de-DE" dirty="0">
              <a:solidFill>
                <a:schemeClr val="tx1"/>
              </a:solidFill>
            </a:rPr>
            <a:t>ES2015+</a:t>
          </a:r>
        </a:p>
      </dgm:t>
    </dgm:pt>
    <dgm:pt modelId="{ADC5C233-1446-42CE-9573-6EDFC4F3EB8A}" type="parTrans" cxnId="{79F4DC63-3C2D-4048-9FCC-16CB91A3D7EA}">
      <dgm:prSet/>
      <dgm:spPr/>
      <dgm:t>
        <a:bodyPr/>
        <a:lstStyle/>
        <a:p>
          <a:endParaRPr lang="de-DE"/>
        </a:p>
      </dgm:t>
    </dgm:pt>
    <dgm:pt modelId="{D830C70C-D6AC-4A24-9D66-67DBCC84D41A}" type="sibTrans" cxnId="{79F4DC63-3C2D-4048-9FCC-16CB91A3D7EA}">
      <dgm:prSet/>
      <dgm:spPr/>
      <dgm:t>
        <a:bodyPr/>
        <a:lstStyle/>
        <a:p>
          <a:endParaRPr lang="de-DE"/>
        </a:p>
      </dgm:t>
    </dgm:pt>
    <dgm:pt modelId="{001622DE-65B0-47B3-BDE0-86D72C3FFF43}">
      <dgm:prSet phldrT="[Text]"/>
      <dgm:spPr>
        <a:solidFill>
          <a:schemeClr val="tx2">
            <a:lumMod val="20000"/>
            <a:lumOff val="80000"/>
            <a:alpha val="90000"/>
          </a:schemeClr>
        </a:solidFill>
        <a:ln>
          <a:solidFill>
            <a:schemeClr val="bg2">
              <a:lumMod val="75000"/>
              <a:alpha val="90000"/>
            </a:schemeClr>
          </a:solidFill>
        </a:ln>
      </dgm:spPr>
      <dgm:t>
        <a:bodyPr/>
        <a:lstStyle/>
        <a:p>
          <a:endParaRPr lang="de-DE" dirty="0"/>
        </a:p>
      </dgm:t>
    </dgm:pt>
    <dgm:pt modelId="{FADD0C92-24FE-450B-86F5-80A69CF58E9D}" type="parTrans" cxnId="{2382C129-5399-42FD-973E-92F1F60CF370}">
      <dgm:prSet/>
      <dgm:spPr/>
      <dgm:t>
        <a:bodyPr/>
        <a:lstStyle/>
        <a:p>
          <a:endParaRPr lang="de-DE"/>
        </a:p>
      </dgm:t>
    </dgm:pt>
    <dgm:pt modelId="{CFDEE525-E665-4757-A4D0-1411AB91295D}" type="sibTrans" cxnId="{2382C129-5399-42FD-973E-92F1F60CF370}">
      <dgm:prSet/>
      <dgm:spPr/>
      <dgm:t>
        <a:bodyPr/>
        <a:lstStyle/>
        <a:p>
          <a:endParaRPr lang="de-DE"/>
        </a:p>
      </dgm:t>
    </dgm:pt>
    <dgm:pt modelId="{128FA770-AE7D-4E47-A09A-79B85791242E}" type="pres">
      <dgm:prSet presAssocID="{861DA404-5EC8-4D5B-A901-3D86113CE326}" presName="Name0" presStyleCnt="0">
        <dgm:presLayoutVars>
          <dgm:dir/>
          <dgm:animLvl val="lvl"/>
          <dgm:resizeHandles/>
        </dgm:presLayoutVars>
      </dgm:prSet>
      <dgm:spPr/>
    </dgm:pt>
    <dgm:pt modelId="{A78667F5-A1BB-4B6C-A875-68891C51F644}" type="pres">
      <dgm:prSet presAssocID="{D053DB04-BBE3-4E9F-A11D-D005C2587301}" presName="linNode" presStyleCnt="0"/>
      <dgm:spPr/>
    </dgm:pt>
    <dgm:pt modelId="{0972C42A-2682-46C9-A958-D7D5D635BECC}" type="pres">
      <dgm:prSet presAssocID="{D053DB04-BBE3-4E9F-A11D-D005C2587301}" presName="parentShp" presStyleLbl="node1" presStyleIdx="0" presStyleCnt="1" custScaleX="81212" custScaleY="98014" custLinFactNeighborX="-5622">
        <dgm:presLayoutVars>
          <dgm:bulletEnabled val="1"/>
        </dgm:presLayoutVars>
      </dgm:prSet>
      <dgm:spPr/>
    </dgm:pt>
    <dgm:pt modelId="{7F848A14-FAFF-4AD7-9546-ABC64B7E9F2C}" type="pres">
      <dgm:prSet presAssocID="{D053DB04-BBE3-4E9F-A11D-D005C2587301}" presName="childShp" presStyleLbl="bgAccFollowNode1" presStyleIdx="0" presStyleCnt="1" custScaleX="76562">
        <dgm:presLayoutVars>
          <dgm:bulletEnabled val="1"/>
        </dgm:presLayoutVars>
      </dgm:prSet>
      <dgm:spPr/>
    </dgm:pt>
  </dgm:ptLst>
  <dgm:cxnLst>
    <dgm:cxn modelId="{A15CA80F-5D93-4C5A-9B15-E782F21701A4}" type="presOf" srcId="{001622DE-65B0-47B3-BDE0-86D72C3FFF43}" destId="{7F848A14-FAFF-4AD7-9546-ABC64B7E9F2C}" srcOrd="0" destOrd="0" presId="urn:microsoft.com/office/officeart/2005/8/layout/vList6"/>
    <dgm:cxn modelId="{ACF12F1D-701D-4855-896E-65CF9EE2D685}" type="presOf" srcId="{D053DB04-BBE3-4E9F-A11D-D005C2587301}" destId="{0972C42A-2682-46C9-A958-D7D5D635BECC}" srcOrd="0" destOrd="0" presId="urn:microsoft.com/office/officeart/2005/8/layout/vList6"/>
    <dgm:cxn modelId="{2382C129-5399-42FD-973E-92F1F60CF370}" srcId="{D053DB04-BBE3-4E9F-A11D-D005C2587301}" destId="{001622DE-65B0-47B3-BDE0-86D72C3FFF43}" srcOrd="0" destOrd="0" parTransId="{FADD0C92-24FE-450B-86F5-80A69CF58E9D}" sibTransId="{CFDEE525-E665-4757-A4D0-1411AB91295D}"/>
    <dgm:cxn modelId="{79F4DC63-3C2D-4048-9FCC-16CB91A3D7EA}" srcId="{861DA404-5EC8-4D5B-A901-3D86113CE326}" destId="{D053DB04-BBE3-4E9F-A11D-D005C2587301}" srcOrd="0" destOrd="0" parTransId="{ADC5C233-1446-42CE-9573-6EDFC4F3EB8A}" sibTransId="{D830C70C-D6AC-4A24-9D66-67DBCC84D41A}"/>
    <dgm:cxn modelId="{FC2E91A7-77C0-453B-A8EC-C5EF20D1929D}" type="presOf" srcId="{861DA404-5EC8-4D5B-A901-3D86113CE326}" destId="{128FA770-AE7D-4E47-A09A-79B85791242E}" srcOrd="0" destOrd="0" presId="urn:microsoft.com/office/officeart/2005/8/layout/vList6"/>
    <dgm:cxn modelId="{30E4C005-E63B-45E4-858E-95BC00D08F46}" type="presParOf" srcId="{128FA770-AE7D-4E47-A09A-79B85791242E}" destId="{A78667F5-A1BB-4B6C-A875-68891C51F644}" srcOrd="0" destOrd="0" presId="urn:microsoft.com/office/officeart/2005/8/layout/vList6"/>
    <dgm:cxn modelId="{96857B06-1A36-4FA7-8F49-220E0A61AFD4}" type="presParOf" srcId="{A78667F5-A1BB-4B6C-A875-68891C51F644}" destId="{0972C42A-2682-46C9-A958-D7D5D635BECC}" srcOrd="0" destOrd="0" presId="urn:microsoft.com/office/officeart/2005/8/layout/vList6"/>
    <dgm:cxn modelId="{5448463E-0800-4951-B439-3A5B77D9A449}" type="presParOf" srcId="{A78667F5-A1BB-4B6C-A875-68891C51F644}" destId="{7F848A14-FAFF-4AD7-9546-ABC64B7E9F2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F8E78-33EB-4D6C-B40C-34178E0E22F0}">
      <dsp:nvSpPr>
        <dsp:cNvPr id="0" name=""/>
        <dsp:cNvSpPr/>
      </dsp:nvSpPr>
      <dsp:spPr>
        <a:xfrm rot="5400000">
          <a:off x="-427037" y="430174"/>
          <a:ext cx="2846916" cy="1992841"/>
        </a:xfrm>
        <a:prstGeom prst="chevron">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de-DE" sz="4400" kern="1200" dirty="0"/>
            <a:t>ES2015+</a:t>
          </a:r>
        </a:p>
      </dsp:txBody>
      <dsp:txXfrm rot="-5400000">
        <a:off x="1" y="999558"/>
        <a:ext cx="1992841" cy="854075"/>
      </dsp:txXfrm>
    </dsp:sp>
    <dsp:sp modelId="{5E3FA350-F137-4670-B49D-0230FC19EEDE}">
      <dsp:nvSpPr>
        <dsp:cNvPr id="0" name=""/>
        <dsp:cNvSpPr/>
      </dsp:nvSpPr>
      <dsp:spPr>
        <a:xfrm rot="5400000">
          <a:off x="4135172" y="-2139193"/>
          <a:ext cx="1850495" cy="61351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Font typeface="Wingdings" panose="05000000000000000000" pitchFamily="2" charset="2"/>
            <a:buChar char="Ø"/>
          </a:pPr>
          <a:r>
            <a:rPr lang="de-DE" sz="2600" b="1" i="0" kern="1200" dirty="0"/>
            <a:t>Module</a:t>
          </a:r>
        </a:p>
        <a:p>
          <a:pPr marL="228600" lvl="1" indent="-228600" algn="l" defTabSz="1155700">
            <a:lnSpc>
              <a:spcPct val="90000"/>
            </a:lnSpc>
            <a:spcBef>
              <a:spcPct val="0"/>
            </a:spcBef>
            <a:spcAft>
              <a:spcPct val="15000"/>
            </a:spcAft>
            <a:buFont typeface="Wingdings" panose="05000000000000000000" pitchFamily="2" charset="2"/>
            <a:buChar char="Ø"/>
          </a:pPr>
          <a:r>
            <a:rPr lang="de-DE" sz="2600" b="1" i="0" kern="1200" dirty="0"/>
            <a:t>Klassen</a:t>
          </a:r>
        </a:p>
        <a:p>
          <a:pPr marL="228600" lvl="1" indent="-228600" algn="l" defTabSz="1155700">
            <a:lnSpc>
              <a:spcPct val="90000"/>
            </a:lnSpc>
            <a:spcBef>
              <a:spcPct val="0"/>
            </a:spcBef>
            <a:spcAft>
              <a:spcPct val="15000"/>
            </a:spcAft>
            <a:buFont typeface="Wingdings" panose="05000000000000000000" pitchFamily="2" charset="2"/>
            <a:buChar char="Ø"/>
          </a:pPr>
          <a:r>
            <a:rPr lang="de-DE" sz="2600" b="1" i="0" kern="1200" dirty="0"/>
            <a:t>Arrow </a:t>
          </a:r>
          <a:r>
            <a:rPr lang="de-DE" sz="2600" b="1" i="0" kern="1200" dirty="0" err="1"/>
            <a:t>functions</a:t>
          </a:r>
          <a:r>
            <a:rPr lang="de-DE" sz="2600" b="1" i="0" kern="1200" dirty="0"/>
            <a:t> ( Lambda )</a:t>
          </a:r>
        </a:p>
        <a:p>
          <a:pPr marL="228600" lvl="1" indent="-228600" algn="l" defTabSz="1155700">
            <a:lnSpc>
              <a:spcPct val="90000"/>
            </a:lnSpc>
            <a:spcBef>
              <a:spcPct val="0"/>
            </a:spcBef>
            <a:spcAft>
              <a:spcPct val="15000"/>
            </a:spcAft>
            <a:buFont typeface="Wingdings" panose="05000000000000000000" pitchFamily="2" charset="2"/>
            <a:buChar char="Ø"/>
          </a:pPr>
          <a:r>
            <a:rPr lang="de-DE" sz="2600" b="1" i="0" kern="1200" dirty="0"/>
            <a:t>…</a:t>
          </a:r>
        </a:p>
      </dsp:txBody>
      <dsp:txXfrm rot="-5400000">
        <a:off x="1992841" y="93472"/>
        <a:ext cx="6044824" cy="1669827"/>
      </dsp:txXfrm>
    </dsp:sp>
    <dsp:sp modelId="{2DAB1066-5997-47F5-A031-8353FEB8FB5E}">
      <dsp:nvSpPr>
        <dsp:cNvPr id="0" name=""/>
        <dsp:cNvSpPr/>
      </dsp:nvSpPr>
      <dsp:spPr>
        <a:xfrm rot="5400000">
          <a:off x="-427037" y="2995650"/>
          <a:ext cx="2846916" cy="1992841"/>
        </a:xfrm>
        <a:prstGeom prst="chevron">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de-DE" sz="4400" kern="1200" dirty="0"/>
            <a:t>ES5</a:t>
          </a:r>
        </a:p>
      </dsp:txBody>
      <dsp:txXfrm rot="-5400000">
        <a:off x="1" y="3565034"/>
        <a:ext cx="1992841" cy="854075"/>
      </dsp:txXfrm>
    </dsp:sp>
    <dsp:sp modelId="{20480C78-241D-4A7C-8F64-8A57034A3124}">
      <dsp:nvSpPr>
        <dsp:cNvPr id="0" name=""/>
        <dsp:cNvSpPr/>
      </dsp:nvSpPr>
      <dsp:spPr>
        <a:xfrm rot="5400000">
          <a:off x="4135172" y="426281"/>
          <a:ext cx="1850495" cy="61351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Font typeface="Wingdings" panose="05000000000000000000" pitchFamily="2" charset="2"/>
            <a:buChar char="Ø"/>
          </a:pPr>
          <a:r>
            <a:rPr lang="de-DE" sz="2600" b="1" i="0" kern="1200" dirty="0"/>
            <a:t> Status Quo</a:t>
          </a:r>
        </a:p>
      </dsp:txBody>
      <dsp:txXfrm rot="-5400000">
        <a:off x="1992841" y="2658946"/>
        <a:ext cx="6044824" cy="1669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48A14-FAFF-4AD7-9546-ABC64B7E9F2C}">
      <dsp:nvSpPr>
        <dsp:cNvPr id="0" name=""/>
        <dsp:cNvSpPr/>
      </dsp:nvSpPr>
      <dsp:spPr>
        <a:xfrm>
          <a:off x="2448149" y="0"/>
          <a:ext cx="2598827" cy="1671540"/>
        </a:xfrm>
        <a:prstGeom prst="rightArrow">
          <a:avLst>
            <a:gd name="adj1" fmla="val 75000"/>
            <a:gd name="adj2" fmla="val 50000"/>
          </a:avLst>
        </a:prstGeom>
        <a:solidFill>
          <a:schemeClr val="tx2">
            <a:lumMod val="20000"/>
            <a:lumOff val="80000"/>
            <a:alpha val="90000"/>
          </a:schemeClr>
        </a:solidFill>
        <a:ln w="12700" cap="flat" cmpd="sng" algn="ctr">
          <a:solidFill>
            <a:schemeClr val="bg2">
              <a:lumMod val="7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285750" lvl="1" indent="-285750" algn="l" defTabSz="2889250">
            <a:lnSpc>
              <a:spcPct val="90000"/>
            </a:lnSpc>
            <a:spcBef>
              <a:spcPct val="0"/>
            </a:spcBef>
            <a:spcAft>
              <a:spcPct val="15000"/>
            </a:spcAft>
            <a:buChar char="•"/>
          </a:pPr>
          <a:endParaRPr lang="de-DE" sz="6500" kern="1200" dirty="0"/>
        </a:p>
      </dsp:txBody>
      <dsp:txXfrm>
        <a:off x="2448149" y="208943"/>
        <a:ext cx="1972000" cy="1253655"/>
      </dsp:txXfrm>
    </dsp:sp>
    <dsp:sp modelId="{0972C42A-2682-46C9-A958-D7D5D635BECC}">
      <dsp:nvSpPr>
        <dsp:cNvPr id="0" name=""/>
        <dsp:cNvSpPr/>
      </dsp:nvSpPr>
      <dsp:spPr>
        <a:xfrm>
          <a:off x="419537" y="16598"/>
          <a:ext cx="1837778" cy="1638343"/>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chemeClr val="tx1"/>
              </a:solidFill>
            </a:rPr>
            <a:t>ES2015+</a:t>
          </a:r>
        </a:p>
      </dsp:txBody>
      <dsp:txXfrm>
        <a:off x="499514" y="96575"/>
        <a:ext cx="1677824" cy="14783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B3A50FF-1094-47DF-A0EE-80CBCA5645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717BFF4-CFBF-454E-AEC1-298451D262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A85E94-6A11-4655-A973-6EBC4D5EA5D6}" type="datetimeFigureOut">
              <a:rPr lang="de-DE" smtClean="0"/>
              <a:t>01.08.2019</a:t>
            </a:fld>
            <a:endParaRPr lang="de-DE"/>
          </a:p>
        </p:txBody>
      </p:sp>
      <p:sp>
        <p:nvSpPr>
          <p:cNvPr id="4" name="Fußzeilenplatzhalter 3">
            <a:extLst>
              <a:ext uri="{FF2B5EF4-FFF2-40B4-BE49-F238E27FC236}">
                <a16:creationId xmlns:a16="http://schemas.microsoft.com/office/drawing/2014/main" id="{D16FAEE5-1454-4CD4-A910-095AACAE9D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A9264772-9F41-44CA-9961-0732906100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35913E-8B30-41DA-9840-1D8949DEF76D}" type="slidenum">
              <a:rPr lang="de-DE" smtClean="0"/>
              <a:t>‹Nr.›</a:t>
            </a:fld>
            <a:endParaRPr lang="de-DE"/>
          </a:p>
        </p:txBody>
      </p:sp>
    </p:spTree>
    <p:extLst>
      <p:ext uri="{BB962C8B-B14F-4D97-AF65-F5344CB8AC3E}">
        <p14:creationId xmlns:p14="http://schemas.microsoft.com/office/powerpoint/2010/main" val="15774695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1A730-A576-41F2-9EAD-A6422C2C466F}" type="datetimeFigureOut">
              <a:rPr lang="de-DE" smtClean="0"/>
              <a:t>01.08.2019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B1B46-062E-40DE-A5D7-CC699585DEB7}" type="slidenum">
              <a:rPr lang="de-DE" smtClean="0"/>
              <a:t>‹Nr.›</a:t>
            </a:fld>
            <a:endParaRPr lang="de-DE"/>
          </a:p>
        </p:txBody>
      </p:sp>
    </p:spTree>
    <p:extLst>
      <p:ext uri="{BB962C8B-B14F-4D97-AF65-F5344CB8AC3E}">
        <p14:creationId xmlns:p14="http://schemas.microsoft.com/office/powerpoint/2010/main" val="222062030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s://de.wikipedia.org/wiki/Assoziatives_Datenfeld" TargetMode="External"/><Relationship Id="rId2" Type="http://schemas.openxmlformats.org/officeDocument/2006/relationships/slide" Target="../slides/slide208.xml"/><Relationship Id="rId1" Type="http://schemas.openxmlformats.org/officeDocument/2006/relationships/notesMaster" Target="../notesMasters/notesMaster1.xml"/><Relationship Id="rId4" Type="http://schemas.openxmlformats.org/officeDocument/2006/relationships/hyperlink" Target="https://de.wikipedia.org/wiki/JavaScript#cite_note-38" TargetMode="Externa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www.w3schools.com/js/js_arrays.asp" TargetMode="External"/><Relationship Id="rId2" Type="http://schemas.openxmlformats.org/officeDocument/2006/relationships/slide" Target="../slides/slide211.xml"/><Relationship Id="rId1" Type="http://schemas.openxmlformats.org/officeDocument/2006/relationships/notesMaster" Target="../notesMasters/notesMaster1.xml"/><Relationship Id="rId6" Type="http://schemas.openxmlformats.org/officeDocument/2006/relationships/hyperlink" Target="https://www.w3schools.com/js/js_array_iteration.asp" TargetMode="External"/><Relationship Id="rId5" Type="http://schemas.openxmlformats.org/officeDocument/2006/relationships/hyperlink" Target="https://www.w3schools.com/js/js_array_sort.asp" TargetMode="External"/><Relationship Id="rId4" Type="http://schemas.openxmlformats.org/officeDocument/2006/relationships/hyperlink" Target="https://www.w3schools.com/js/js_array_methods.asp" TargetMode="Externa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3" Type="http://schemas.openxmlformats.org/officeDocument/2006/relationships/hyperlink" Target="https://www.w3schools.com/js/js_date_formats.asp" TargetMode="External"/><Relationship Id="rId2" Type="http://schemas.openxmlformats.org/officeDocument/2006/relationships/slide" Target="../slides/slide221.xml"/><Relationship Id="rId1" Type="http://schemas.openxmlformats.org/officeDocument/2006/relationships/notesMaster" Target="../notesMasters/notesMaster1.xml"/><Relationship Id="rId5" Type="http://schemas.openxmlformats.org/officeDocument/2006/relationships/hyperlink" Target="https://www.w3schools.com/js/js_date_methods_set.asp" TargetMode="External"/><Relationship Id="rId4" Type="http://schemas.openxmlformats.org/officeDocument/2006/relationships/hyperlink" Target="https://www.w3schools.com/js/js_date_methods.asp" TargetMode="Externa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Immediately-invoked_function_expression" TargetMode="External"/><Relationship Id="rId3" Type="http://schemas.openxmlformats.org/officeDocument/2006/relationships/hyperlink" Target="https://en.wikipedia.org/wiki/Scope_(computer_science)" TargetMode="External"/><Relationship Id="rId7" Type="http://schemas.openxmlformats.org/officeDocument/2006/relationships/hyperlink" Target="https://en.wikipedia.org/wiki/ECMAScript"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Scope_(computer_science)#cite_note-23" TargetMode="External"/><Relationship Id="rId11" Type="http://schemas.openxmlformats.org/officeDocument/2006/relationships/hyperlink" Target="https://en.wikipedia.org/wiki/Scope_(computer_science)#JavaScript" TargetMode="External"/><Relationship Id="rId5" Type="http://schemas.openxmlformats.org/officeDocument/2006/relationships/hyperlink" Target="https://en.wikipedia.org/wiki/Scope_(computer_science)#cite_note-22" TargetMode="External"/><Relationship Id="rId10" Type="http://schemas.openxmlformats.org/officeDocument/2006/relationships/hyperlink" Target="https://en.wikipedia.org/wiki/Scope_(computer_science)#cite_note-21" TargetMode="External"/><Relationship Id="rId4" Type="http://schemas.openxmlformats.org/officeDocument/2006/relationships/hyperlink" Target="https://en.wikipedia.org/wiki/Function_scoping" TargetMode="External"/><Relationship Id="rId9" Type="http://schemas.openxmlformats.org/officeDocument/2006/relationships/hyperlink" Target="https://en.wikipedia.org/wiki/JavaScript" TargetMode="Externa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3" Type="http://schemas.openxmlformats.org/officeDocument/2006/relationships/hyperlink" Target="http://blog.ppedv.de/post/2015/11/12/Regulare-Ausdrucke-(regular-expressions)-in-JavaScript.aspx" TargetMode="External"/><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3" Type="http://schemas.openxmlformats.org/officeDocument/2006/relationships/hyperlink" Target="https://medium.com/front-end-weekly/es6-map-vs-object-what-and-when-b80621932373" TargetMode="External"/><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7" Type="http://schemas.openxmlformats.org/officeDocument/2006/relationships/hyperlink" Target="https://developers.google.com/web/fundamentals/primers/promises" TargetMode="External"/><Relationship Id="rId2" Type="http://schemas.openxmlformats.org/officeDocument/2006/relationships/slide" Target="../slides/slide241.xml"/><Relationship Id="rId1" Type="http://schemas.openxmlformats.org/officeDocument/2006/relationships/notesMaster" Target="../notesMasters/notesMaster1.xml"/><Relationship Id="rId6" Type="http://schemas.openxmlformats.org/officeDocument/2006/relationships/hyperlink" Target="https://stackoverflow.com/questions/37555031/why-does-json-return-a-promise" TargetMode="External"/><Relationship Id="rId5" Type="http://schemas.openxmlformats.org/officeDocument/2006/relationships/hyperlink" Target="https://developer.mozilla.org/de/docs/Web/JavaScript/Reference/Global_Objects/Promise" TargetMode="External"/><Relationship Id="rId4" Type="http://schemas.openxmlformats.org/officeDocument/2006/relationships/hyperlink" Target="https://developer.mozilla.org/en-US/docs/Web/JavaScript/Reference/Global_Objects/Promise" TargetMode="External"/></Relationships>
</file>

<file path=ppt/notesSlides/_rels/notesSlide119.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Chaining" TargetMode="External"/><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3" Type="http://schemas.openxmlformats.org/officeDocument/2006/relationships/hyperlink" Target="https://developer.mozilla.org/en/docs/Web/JavaScript/Reference/Global_objects/Function/bind" TargetMode="External"/><Relationship Id="rId2" Type="http://schemas.openxmlformats.org/officeDocument/2006/relationships/slide" Target="../slides/slide248.xml"/><Relationship Id="rId1" Type="http://schemas.openxmlformats.org/officeDocument/2006/relationships/notesMaster" Target="../notesMasters/notesMaster1.xml"/><Relationship Id="rId5" Type="http://schemas.openxmlformats.org/officeDocument/2006/relationships/hyperlink" Target="https://www.smashingmagazine.com/2014/01/understanding-javascript-function-prototype-bind/" TargetMode="External"/><Relationship Id="rId4" Type="http://schemas.openxmlformats.org/officeDocument/2006/relationships/hyperlink" Target="https://reactjs.org/docs/handling-events.html" TargetMode="External"/></Relationships>
</file>

<file path=ppt/notesSlides/_rels/notesSlide124.xml.rels><?xml version="1.0" encoding="UTF-8" standalone="yes"?>
<Relationships xmlns="http://schemas.openxmlformats.org/package/2006/relationships"><Relationship Id="rId3" Type="http://schemas.openxmlformats.org/officeDocument/2006/relationships/hyperlink" Target="https://www.w3schools.com/js/js_classes.asp" TargetMode="External"/><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3" Type="http://schemas.openxmlformats.org/officeDocument/2006/relationships/hyperlink" Target="https://en.wikipedia.org/wiki/JavaScript#Delegative" TargetMode="External"/><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266.xml"/><Relationship Id="rId1" Type="http://schemas.openxmlformats.org/officeDocument/2006/relationships/notesMaster" Target="../notesMasters/notesMaster1.xml"/><Relationship Id="rId4" Type="http://schemas.openxmlformats.org/officeDocument/2006/relationships/hyperlink" Target="https://developers.google.com/web/fundamentals/primers/async-functions" TargetMode="Externa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3" Type="http://schemas.openxmlformats.org/officeDocument/2006/relationships/hyperlink" Target="https://developer.mozilla.org/en-US/docs/Web/JavaScript/Shells" TargetMode="External"/><Relationship Id="rId2" Type="http://schemas.openxmlformats.org/officeDocument/2006/relationships/slide" Target="../slides/slide269.xml"/><Relationship Id="rId1" Type="http://schemas.openxmlformats.org/officeDocument/2006/relationships/notesMaster" Target="../notesMasters/notesMaster1.xml"/><Relationship Id="rId4" Type="http://schemas.openxmlformats.org/officeDocument/2006/relationships/hyperlink" Target="http://jsbin.com/" TargetMode="External"/></Relationships>
</file>

<file path=ppt/notesSlides/_rels/notesSlide133.xml.rels><?xml version="1.0" encoding="UTF-8" standalone="yes"?>
<Relationships xmlns="http://schemas.openxmlformats.org/package/2006/relationships"><Relationship Id="rId3" Type="http://schemas.openxmlformats.org/officeDocument/2006/relationships/hyperlink" Target="http://blog.ppedv.de/post/HTML5-Web-Workers" TargetMode="External"/><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3" Type="http://schemas.openxmlformats.org/officeDocument/2006/relationships/hyperlink" Target="https://de.wikipedia.org/wiki/JavaScript#Sicherheit" TargetMode="External"/><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3" Type="http://schemas.openxmlformats.org/officeDocument/2006/relationships/hyperlink" Target="https://en.wikipedia.org/wiki/Design_by_contract" TargetMode="External"/><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3" Type="http://schemas.openxmlformats.org/officeDocument/2006/relationships/hyperlink" Target="https://de.wikipedia.org/wiki/JavaScript#Geschichte" TargetMode="External"/><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3" Type="http://schemas.openxmlformats.org/officeDocument/2006/relationships/hyperlink" Target="https://en.wikipedia.org/wiki/Pyramid_of_doom_(programming)" TargetMode="External"/><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3" Type="http://schemas.openxmlformats.org/officeDocument/2006/relationships/hyperlink" Target="https://en.wikipedia.org/wiki/Comparison_of_JavaScript_frameworks" TargetMode="External"/><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Scope_(computer_science)#cite_note-24"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en.wikipedia.org/wiki/Scope_(computer_science)#JavaScript" TargetMode="External"/><Relationship Id="rId5" Type="http://schemas.openxmlformats.org/officeDocument/2006/relationships/hyperlink" Target="https://en.wikipedia.org/wiki/Scope_(computer_science)#cite_note-25" TargetMode="External"/><Relationship Id="rId4" Type="http://schemas.openxmlformats.org/officeDocument/2006/relationships/hyperlink" Target="https://en.wikipedia.org/wiki/Variable_hoisting"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mozilla.org/en-US/docs/Web/JavaScript/Reference/Classes#Boxing_with_prototype_and_static_method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redux.js.org/basics/reducers#note-for-es6-savvy-user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JavaScript/JavaScript_technologies_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codeburst.io/javascript-essentials-types-data-structures-3ac039f9877b"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flow.org/" TargetMode="External"/><Relationship Id="rId2" Type="http://schemas.openxmlformats.org/officeDocument/2006/relationships/slide" Target="../slides/slide81.xml"/><Relationship Id="rId1" Type="http://schemas.openxmlformats.org/officeDocument/2006/relationships/notesMaster" Target="../notesMasters/notesMaster1.xml"/><Relationship Id="rId4" Type="http://schemas.openxmlformats.org/officeDocument/2006/relationships/hyperlink" Target="http://www.typescriptlang.or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8.dev/features/modul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Destructuring_assignment"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reactjs.org/docs/handling-events.html" TargetMode="External"/><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reactjs.org/docs/conditional-rendering.html#inline-if-with-logical--operator" TargetMode="External"/><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en.wikipedia.org/wiki/Scope_(computer_science)#JavaScript" TargetMode="External"/><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www.quora.com/Why-do-JavaScript-functions-sometimes-begin-and-end-with-parentheses" TargetMode="External"/><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de.wikipedia.org/wiki/R%C3%BCckruffunktion"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unction*" TargetMode="External"/><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Arrow_functions#No_separate_this" TargetMode="External"/><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3" Type="http://schemas.openxmlformats.org/officeDocument/2006/relationships/hyperlink" Target="https://www.valentinog.com/blog/context/" TargetMode="External"/><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mathiasbynens.be/notes/shapes-ics#Shapes" TargetMode="External"/><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s://www.w3schools.com/js/js_strings.asp" TargetMode="External"/><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Expression_(computer_science)"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en.wikipedia.org/wiki/Statement_(computer_science)" TargetMode="Externa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de/docs/Web/JavaScript/Reference/Global_Objects/Object/assign" TargetMode="External"/><Relationship Id="rId2" Type="http://schemas.openxmlformats.org/officeDocument/2006/relationships/slide" Target="../slides/slide187.xml"/><Relationship Id="rId1" Type="http://schemas.openxmlformats.org/officeDocument/2006/relationships/notesMaster" Target="../notesMasters/notesMaster1.xml"/><Relationship Id="rId6" Type="http://schemas.openxmlformats.org/officeDocument/2006/relationships/hyperlink" Target="https://lodash.com/docs#assign" TargetMode="External"/><Relationship Id="rId5" Type="http://schemas.openxmlformats.org/officeDocument/2006/relationships/hyperlink" Target="https://www.npmjs.com/package/babel-plugin-transform-object-assign" TargetMode="External"/><Relationship Id="rId4" Type="http://schemas.openxmlformats.org/officeDocument/2006/relationships/hyperlink" Target="https://developer.mozilla.org/en/docs/Web/JavaScript/Reference/Global_Objects/Object/assign" TargetMode="External"/></Relationships>
</file>

<file path=ppt/notesSlides/_rels/notesSlide91.xml.rels><?xml version="1.0" encoding="UTF-8" standalone="yes"?>
<Relationships xmlns="http://schemas.openxmlformats.org/package/2006/relationships"><Relationship Id="rId8" Type="http://schemas.openxmlformats.org/officeDocument/2006/relationships/hyperlink" Target="https://de.wikipedia.org/wiki/Boolesche_Variable" TargetMode="External"/><Relationship Id="rId13" Type="http://schemas.openxmlformats.org/officeDocument/2006/relationships/hyperlink" Target="https://de.wikipedia.org/wiki/Kalender" TargetMode="External"/><Relationship Id="rId18" Type="http://schemas.openxmlformats.org/officeDocument/2006/relationships/hyperlink" Target="https://de.wikipedia.org/wiki/JSON" TargetMode="External"/><Relationship Id="rId3" Type="http://schemas.openxmlformats.org/officeDocument/2006/relationships/hyperlink" Target="https://de.wikipedia.org/wiki/Objekttyp" TargetMode="External"/><Relationship Id="rId21" Type="http://schemas.openxmlformats.org/officeDocument/2006/relationships/hyperlink" Target="https://de.wikipedia.org/wiki/Document_Object_Model" TargetMode="External"/><Relationship Id="rId7" Type="http://schemas.openxmlformats.org/officeDocument/2006/relationships/hyperlink" Target="https://de.wikipedia.org/wiki/Zeichenkette" TargetMode="External"/><Relationship Id="rId12" Type="http://schemas.openxmlformats.org/officeDocument/2006/relationships/hyperlink" Target="https://de.wikipedia.org/wiki/Datumsformat" TargetMode="External"/><Relationship Id="rId17" Type="http://schemas.openxmlformats.org/officeDocument/2006/relationships/hyperlink" Target="https://de.wikipedia.org/wiki/Serialisierung" TargetMode="External"/><Relationship Id="rId2" Type="http://schemas.openxmlformats.org/officeDocument/2006/relationships/slide" Target="../slides/slide189.xml"/><Relationship Id="rId16" Type="http://schemas.openxmlformats.org/officeDocument/2006/relationships/hyperlink" Target="https://de.wikipedia.org/wiki/Mathematik" TargetMode="External"/><Relationship Id="rId20" Type="http://schemas.openxmlformats.org/officeDocument/2006/relationships/hyperlink" Target="https://de.wikipedia.org/wiki/Netscape_Communications" TargetMode="External"/><Relationship Id="rId1" Type="http://schemas.openxmlformats.org/officeDocument/2006/relationships/notesMaster" Target="../notesMasters/notesMaster1.xml"/><Relationship Id="rId6" Type="http://schemas.openxmlformats.org/officeDocument/2006/relationships/hyperlink" Target="https://de.wikipedia.org/wiki/Feld_(Datentyp)" TargetMode="External"/><Relationship Id="rId11" Type="http://schemas.openxmlformats.org/officeDocument/2006/relationships/hyperlink" Target="https://de.wikipedia.org/wiki/IEEE_754" TargetMode="External"/><Relationship Id="rId5" Type="http://schemas.openxmlformats.org/officeDocument/2006/relationships/hyperlink" Target="https://de.wikipedia.org/wiki/Funktion_(Programmierung)" TargetMode="External"/><Relationship Id="rId15" Type="http://schemas.openxmlformats.org/officeDocument/2006/relationships/hyperlink" Target="https://de.wikipedia.org/wiki/Laufzeitfehler" TargetMode="External"/><Relationship Id="rId23" Type="http://schemas.openxmlformats.org/officeDocument/2006/relationships/hyperlink" Target="https://de.wikipedia.org/wiki/JScript" TargetMode="External"/><Relationship Id="rId10" Type="http://schemas.openxmlformats.org/officeDocument/2006/relationships/hyperlink" Target="https://de.wikipedia.org/wiki/Gleitkommazahl" TargetMode="External"/><Relationship Id="rId19" Type="http://schemas.openxmlformats.org/officeDocument/2006/relationships/hyperlink" Target="https://de.wikipedia.org/wiki/Metadaten" TargetMode="External"/><Relationship Id="rId4" Type="http://schemas.openxmlformats.org/officeDocument/2006/relationships/hyperlink" Target="https://de.wikipedia.org/wiki/Konstruktor" TargetMode="External"/><Relationship Id="rId9" Type="http://schemas.openxmlformats.org/officeDocument/2006/relationships/hyperlink" Target="https://de.wikipedia.org/wiki/Zahl" TargetMode="External"/><Relationship Id="rId14" Type="http://schemas.openxmlformats.org/officeDocument/2006/relationships/hyperlink" Target="https://de.wikipedia.org/wiki/Regul%C3%A4rer_Ausdruck" TargetMode="External"/><Relationship Id="rId22" Type="http://schemas.openxmlformats.org/officeDocument/2006/relationships/hyperlink" Target="https://de.wikipedia.org/wiki/World_Wide_Web_Consortium" TargetMode="Externa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www.w3schools.com/js/js_strings.asp" TargetMode="External"/><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use</a:t>
            </a:r>
            <a:r>
              <a:rPr lang="de-DE" dirty="0"/>
              <a:t> #</a:t>
            </a:r>
            <a:r>
              <a:rPr lang="de-DE" dirty="0" err="1"/>
              <a:t>checkForUpdates</a:t>
            </a:r>
            <a:r>
              <a:rPr lang="de-DE" dirty="0"/>
              <a:t> on </a:t>
            </a:r>
            <a:r>
              <a:rPr lang="de-DE" dirty="0" err="1"/>
              <a:t>the</a:t>
            </a:r>
            <a:r>
              <a:rPr lang="de-DE" dirty="0"/>
              <a:t> </a:t>
            </a:r>
            <a:r>
              <a:rPr lang="de-DE" dirty="0" err="1"/>
              <a:t>slides</a:t>
            </a:r>
            <a:r>
              <a:rPr lang="de-DE" dirty="0"/>
              <a:t>, </a:t>
            </a:r>
            <a:r>
              <a:rPr lang="de-DE" dirty="0" err="1"/>
              <a:t>which</a:t>
            </a:r>
            <a:r>
              <a:rPr lang="de-DE" dirty="0"/>
              <a:t> </a:t>
            </a:r>
            <a:r>
              <a:rPr lang="de-DE" dirty="0" err="1"/>
              <a:t>have</a:t>
            </a:r>
            <a:r>
              <a:rPr lang="de-DE" dirty="0"/>
              <a:t> </a:t>
            </a:r>
            <a:r>
              <a:rPr lang="de-DE" dirty="0" err="1"/>
              <a:t>to</a:t>
            </a:r>
            <a:r>
              <a:rPr lang="de-DE" dirty="0"/>
              <a:t> </a:t>
            </a:r>
            <a:r>
              <a:rPr lang="de-DE" dirty="0" err="1"/>
              <a:t>be</a:t>
            </a:r>
            <a:r>
              <a:rPr lang="de-DE" dirty="0"/>
              <a:t> </a:t>
            </a:r>
            <a:r>
              <a:rPr lang="de-DE" dirty="0" err="1"/>
              <a:t>checked</a:t>
            </a:r>
            <a:r>
              <a:rPr lang="de-DE" dirty="0"/>
              <a:t> </a:t>
            </a:r>
            <a:r>
              <a:rPr lang="de-DE" dirty="0" err="1"/>
              <a:t>before</a:t>
            </a:r>
            <a:r>
              <a:rPr lang="de-DE" dirty="0"/>
              <a:t> </a:t>
            </a:r>
            <a:r>
              <a:rPr lang="de-DE" dirty="0" err="1"/>
              <a:t>every</a:t>
            </a:r>
            <a:r>
              <a:rPr lang="de-DE" dirty="0"/>
              <a:t> </a:t>
            </a:r>
            <a:r>
              <a:rPr lang="de-DE" dirty="0" err="1"/>
              <a:t>course</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69770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https://tc39.es/ecma262/#sec-executable-code-and-execution-contexts</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87895366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Im Gegensatz zu anderen Programmiersprachen gibt es in JavaScript keine echten </a:t>
            </a:r>
            <a:r>
              <a:rPr lang="de-DE" dirty="0">
                <a:hlinkClick r:id="rId3" tooltip="Assoziatives Datenfeld"/>
              </a:rPr>
              <a:t>assoziativen Arrays</a:t>
            </a:r>
            <a:r>
              <a:rPr lang="de-DE" dirty="0"/>
              <a:t>.</a:t>
            </a:r>
            <a:r>
              <a:rPr lang="de-DE" baseline="30000" dirty="0">
                <a:hlinkClick r:id="rId4"/>
              </a:rPr>
              <a:t>[38]</a:t>
            </a:r>
            <a:endParaRPr lang="de-DE" baseline="30000" dirty="0"/>
          </a:p>
          <a:p>
            <a:r>
              <a:rPr lang="de-DE" dirty="0"/>
              <a:t>https://de.wikipedia.org/wiki/JavaScript#Nicht_primitive_Datentypen</a:t>
            </a:r>
          </a:p>
          <a:p>
            <a:endParaRPr lang="de-DE" dirty="0"/>
          </a:p>
          <a:p>
            <a:r>
              <a:rPr lang="de-DE" dirty="0"/>
              <a:t>https://en.wikipedia.org/wiki/Comparison_of_programming_languages_(associative_array)#JavaScript</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79431334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https://www.w3schools.com/js/js_arrays.asp</a:t>
            </a:r>
            <a:endParaRPr lang="de-DE" dirty="0"/>
          </a:p>
          <a:p>
            <a:r>
              <a:rPr lang="de-DE" dirty="0">
                <a:hlinkClick r:id="rId4"/>
              </a:rPr>
              <a:t>https://www.w3schools.com/js/js_array_methods.asp</a:t>
            </a:r>
            <a:endParaRPr lang="de-DE" dirty="0"/>
          </a:p>
          <a:p>
            <a:r>
              <a:rPr lang="de-DE" dirty="0">
                <a:hlinkClick r:id="rId5"/>
              </a:rPr>
              <a:t>https://www.w3schools.com/js/js_array_sort.asp</a:t>
            </a:r>
            <a:endParaRPr lang="de-DE" dirty="0"/>
          </a:p>
          <a:p>
            <a:r>
              <a:rPr lang="de-DE" dirty="0">
                <a:hlinkClick r:id="rId6"/>
              </a:rPr>
              <a:t>https://www.w3schools.com/js/js_array_iteration.asp</a:t>
            </a:r>
            <a:endParaRPr lang="de-DE" dirty="0"/>
          </a:p>
          <a:p>
            <a:r>
              <a:rPr lang="de-DE" dirty="0"/>
              <a:t>https://developer.mozilla.org/en-US/docs/Web/JavaScript/Reference/Global_Objects/Array</a:t>
            </a:r>
          </a:p>
        </p:txBody>
      </p:sp>
      <p:sp>
        <p:nvSpPr>
          <p:cNvPr id="5" name="Fußzeilenplatzhalter 4">
            <a:extLst>
              <a:ext uri="{FF2B5EF4-FFF2-40B4-BE49-F238E27FC236}">
                <a16:creationId xmlns:a16="http://schemas.microsoft.com/office/drawing/2014/main" id="{D4A38916-84F7-4144-9804-2A1A22013478}"/>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94099501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map</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filter</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reduce</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Array-Methoden für die funktionale Programmierung</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???Was ist funktionale Programmierung?</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99153400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kern="1200" dirty="0" err="1">
                <a:solidFill>
                  <a:schemeClr val="tx1"/>
                </a:solidFill>
                <a:effectLst/>
                <a:latin typeface="+mn-lt"/>
                <a:ea typeface="+mn-ea"/>
                <a:cs typeface="+mn-cs"/>
              </a:rPr>
              <a:t>const</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getVisibleTodos</a:t>
            </a:r>
            <a:r>
              <a:rPr lang="de-DE" sz="1200" b="0" kern="1200" dirty="0">
                <a:solidFill>
                  <a:schemeClr val="tx1"/>
                </a:solidFill>
                <a:effectLst/>
                <a:latin typeface="+mn-lt"/>
                <a:ea typeface="+mn-ea"/>
                <a:cs typeface="+mn-cs"/>
              </a:rPr>
              <a:t> = (</a:t>
            </a:r>
            <a:r>
              <a:rPr lang="de-DE" sz="1200" b="0" kern="1200" dirty="0" err="1">
                <a:solidFill>
                  <a:schemeClr val="tx1"/>
                </a:solidFill>
                <a:effectLst/>
                <a:latin typeface="+mn-lt"/>
                <a:ea typeface="+mn-ea"/>
                <a:cs typeface="+mn-cs"/>
              </a:rPr>
              <a:t>todos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filter</a:t>
            </a:r>
            <a:r>
              <a:rPr lang="de-DE" sz="1200" b="0" kern="1200" dirty="0">
                <a:solidFill>
                  <a:schemeClr val="tx1"/>
                </a:solidFill>
                <a:effectLst/>
                <a:latin typeface="+mn-lt"/>
                <a:ea typeface="+mn-ea"/>
                <a:cs typeface="+mn-cs"/>
              </a:rPr>
              <a:t>) =&gt; {</a:t>
            </a:r>
          </a:p>
          <a:p>
            <a:r>
              <a:rPr lang="de-DE" sz="1200" b="0" kern="1200" dirty="0">
                <a:solidFill>
                  <a:schemeClr val="tx1"/>
                </a:solidFill>
                <a:effectLst/>
                <a:latin typeface="+mn-lt"/>
                <a:ea typeface="+mn-ea"/>
                <a:cs typeface="+mn-cs"/>
              </a:rPr>
              <a:t>switch (</a:t>
            </a:r>
            <a:r>
              <a:rPr lang="de-DE" sz="1200" b="0" kern="1200" dirty="0" err="1">
                <a:solidFill>
                  <a:schemeClr val="tx1"/>
                </a:solidFill>
                <a:effectLst/>
                <a:latin typeface="+mn-lt"/>
                <a:ea typeface="+mn-ea"/>
                <a:cs typeface="+mn-cs"/>
              </a:rPr>
              <a:t>filter</a:t>
            </a:r>
            <a:r>
              <a:rPr lang="de-DE" sz="1200" b="0" kern="1200" dirty="0">
                <a:solidFill>
                  <a:schemeClr val="tx1"/>
                </a:solidFill>
                <a:effectLst/>
                <a:latin typeface="+mn-lt"/>
                <a:ea typeface="+mn-ea"/>
                <a:cs typeface="+mn-cs"/>
              </a:rPr>
              <a:t>) {</a:t>
            </a:r>
          </a:p>
          <a:p>
            <a:r>
              <a:rPr lang="de-DE" sz="1200" b="0" kern="1200" dirty="0" err="1">
                <a:solidFill>
                  <a:schemeClr val="tx1"/>
                </a:solidFill>
                <a:effectLst/>
                <a:latin typeface="+mn-lt"/>
                <a:ea typeface="+mn-ea"/>
                <a:cs typeface="+mn-cs"/>
              </a:rPr>
              <a:t>case</a:t>
            </a:r>
            <a:r>
              <a:rPr lang="de-DE" sz="1200" b="0" kern="1200" dirty="0">
                <a:solidFill>
                  <a:schemeClr val="tx1"/>
                </a:solidFill>
                <a:effectLst/>
                <a:latin typeface="+mn-lt"/>
                <a:ea typeface="+mn-ea"/>
                <a:cs typeface="+mn-cs"/>
              </a:rPr>
              <a:t> 'SHOW_ALL':</a:t>
            </a:r>
          </a:p>
          <a:p>
            <a:r>
              <a:rPr lang="de-DE" sz="1200" b="0" kern="1200" dirty="0" err="1">
                <a:solidFill>
                  <a:schemeClr val="tx1"/>
                </a:solidFill>
                <a:effectLst/>
                <a:latin typeface="+mn-lt"/>
                <a:ea typeface="+mn-ea"/>
                <a:cs typeface="+mn-cs"/>
              </a:rPr>
              <a:t>return</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todos</a:t>
            </a:r>
            <a:endParaRPr lang="de-DE" sz="1200" b="0" kern="1200" dirty="0">
              <a:solidFill>
                <a:schemeClr val="tx1"/>
              </a:solidFill>
              <a:effectLst/>
              <a:latin typeface="+mn-lt"/>
              <a:ea typeface="+mn-ea"/>
              <a:cs typeface="+mn-cs"/>
            </a:endParaRPr>
          </a:p>
          <a:p>
            <a:r>
              <a:rPr lang="de-DE" sz="1200" b="0" kern="1200" dirty="0" err="1">
                <a:solidFill>
                  <a:schemeClr val="tx1"/>
                </a:solidFill>
                <a:effectLst/>
                <a:latin typeface="+mn-lt"/>
                <a:ea typeface="+mn-ea"/>
                <a:cs typeface="+mn-cs"/>
              </a:rPr>
              <a:t>case</a:t>
            </a:r>
            <a:r>
              <a:rPr lang="de-DE" sz="1200" b="0" kern="1200" dirty="0">
                <a:solidFill>
                  <a:schemeClr val="tx1"/>
                </a:solidFill>
                <a:effectLst/>
                <a:latin typeface="+mn-lt"/>
                <a:ea typeface="+mn-ea"/>
                <a:cs typeface="+mn-cs"/>
              </a:rPr>
              <a:t> 'SHOW_COMPLETED':</a:t>
            </a:r>
          </a:p>
          <a:p>
            <a:r>
              <a:rPr lang="de-DE" sz="1200" b="0" kern="1200" dirty="0" err="1">
                <a:solidFill>
                  <a:schemeClr val="tx1"/>
                </a:solidFill>
                <a:effectLst/>
                <a:latin typeface="+mn-lt"/>
                <a:ea typeface="+mn-ea"/>
                <a:cs typeface="+mn-cs"/>
              </a:rPr>
              <a:t>return</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todos.filter</a:t>
            </a:r>
            <a:r>
              <a:rPr lang="de-DE" sz="1200" b="0" kern="1200" dirty="0">
                <a:solidFill>
                  <a:schemeClr val="tx1"/>
                </a:solidFill>
                <a:effectLst/>
                <a:latin typeface="+mn-lt"/>
                <a:ea typeface="+mn-ea"/>
                <a:cs typeface="+mn-cs"/>
              </a:rPr>
              <a:t>(t =&gt; </a:t>
            </a:r>
            <a:r>
              <a:rPr lang="de-DE" sz="1200" b="0" kern="1200" dirty="0" err="1">
                <a:solidFill>
                  <a:schemeClr val="tx1"/>
                </a:solidFill>
                <a:effectLst/>
                <a:latin typeface="+mn-lt"/>
                <a:ea typeface="+mn-ea"/>
                <a:cs typeface="+mn-cs"/>
              </a:rPr>
              <a:t>t.completed</a:t>
            </a:r>
            <a:r>
              <a:rPr lang="de-DE" sz="1200" b="0" kern="1200" dirty="0">
                <a:solidFill>
                  <a:schemeClr val="tx1"/>
                </a:solidFill>
                <a:effectLst/>
                <a:latin typeface="+mn-lt"/>
                <a:ea typeface="+mn-ea"/>
                <a:cs typeface="+mn-cs"/>
              </a:rPr>
              <a:t>) // wieso wird hier ein Objekt zurückgegeben und nicht nur seine Eigenschaft '</a:t>
            </a:r>
            <a:r>
              <a:rPr lang="de-DE" sz="1200" b="0" kern="1200" dirty="0" err="1">
                <a:solidFill>
                  <a:schemeClr val="tx1"/>
                </a:solidFill>
                <a:effectLst/>
                <a:latin typeface="+mn-lt"/>
                <a:ea typeface="+mn-ea"/>
                <a:cs typeface="+mn-cs"/>
              </a:rPr>
              <a:t>completed</a:t>
            </a:r>
            <a:r>
              <a:rPr lang="de-DE" sz="1200" b="0" kern="1200" dirty="0">
                <a:solidFill>
                  <a:schemeClr val="tx1"/>
                </a:solidFill>
                <a:effectLst/>
                <a:latin typeface="+mn-lt"/>
                <a:ea typeface="+mn-ea"/>
                <a:cs typeface="+mn-cs"/>
              </a:rPr>
              <a:t>'??? </a:t>
            </a:r>
          </a:p>
          <a:p>
            <a:r>
              <a:rPr lang="de-DE" sz="1200" b="0" kern="1200" dirty="0" err="1">
                <a:solidFill>
                  <a:schemeClr val="tx1"/>
                </a:solidFill>
                <a:effectLst/>
                <a:latin typeface="+mn-lt"/>
                <a:ea typeface="+mn-ea"/>
                <a:cs typeface="+mn-cs"/>
              </a:rPr>
              <a:t>case</a:t>
            </a:r>
            <a:r>
              <a:rPr lang="de-DE" sz="1200" b="0" kern="1200" dirty="0">
                <a:solidFill>
                  <a:schemeClr val="tx1"/>
                </a:solidFill>
                <a:effectLst/>
                <a:latin typeface="+mn-lt"/>
                <a:ea typeface="+mn-ea"/>
                <a:cs typeface="+mn-cs"/>
              </a:rPr>
              <a:t> 'SHOW_ACTIVE':</a:t>
            </a:r>
          </a:p>
          <a:p>
            <a:r>
              <a:rPr lang="de-DE" sz="1200" b="0" kern="1200" dirty="0" err="1">
                <a:solidFill>
                  <a:schemeClr val="tx1"/>
                </a:solidFill>
                <a:effectLst/>
                <a:latin typeface="+mn-lt"/>
                <a:ea typeface="+mn-ea"/>
                <a:cs typeface="+mn-cs"/>
              </a:rPr>
              <a:t>return</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todos.filter</a:t>
            </a:r>
            <a:r>
              <a:rPr lang="de-DE" sz="1200" b="0" kern="1200" dirty="0">
                <a:solidFill>
                  <a:schemeClr val="tx1"/>
                </a:solidFill>
                <a:effectLst/>
                <a:latin typeface="+mn-lt"/>
                <a:ea typeface="+mn-ea"/>
                <a:cs typeface="+mn-cs"/>
              </a:rPr>
              <a:t>(t =&gt; !</a:t>
            </a:r>
            <a:r>
              <a:rPr lang="de-DE" sz="1200" b="0" kern="1200" dirty="0" err="1">
                <a:solidFill>
                  <a:schemeClr val="tx1"/>
                </a:solidFill>
                <a:effectLst/>
                <a:latin typeface="+mn-lt"/>
                <a:ea typeface="+mn-ea"/>
                <a:cs typeface="+mn-cs"/>
              </a:rPr>
              <a:t>t.completed</a:t>
            </a:r>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3739652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JS-Arrays	Als Übung: die Werte fürs Array vom Benutzer eingeben lassen</a:t>
            </a:r>
          </a:p>
          <a:p>
            <a:r>
              <a:rPr lang="de-DE" dirty="0"/>
              <a:t>???Dieses Beispiel mit dem Kurs am 25.02.19 – </a:t>
            </a:r>
            <a:r>
              <a:rPr lang="de-DE" dirty="0" err="1"/>
              <a:t>input.value</a:t>
            </a:r>
            <a:r>
              <a:rPr lang="de-DE" dirty="0"/>
              <a:t> konnte ich im </a:t>
            </a:r>
            <a:r>
              <a:rPr lang="de-DE" dirty="0" err="1"/>
              <a:t>button</a:t>
            </a:r>
            <a:r>
              <a:rPr lang="de-DE" dirty="0"/>
              <a:t> der Funktion als Parameter übergeben. Gibt es für diese Variablen irgendwelchen Namen???</a:t>
            </a:r>
          </a:p>
          <a:p>
            <a:endParaRPr lang="de-DE" dirty="0"/>
          </a:p>
          <a:p>
            <a:r>
              <a:rPr lang="de-DE" dirty="0"/>
              <a:t>http://kangax.github.io/compat-table/es5/#test-Array_methods</a:t>
            </a:r>
          </a:p>
          <a:p>
            <a:endParaRPr lang="de-DE" dirty="0"/>
          </a:p>
          <a:p>
            <a:endParaRPr lang="de-DE" dirty="0"/>
          </a:p>
        </p:txBody>
      </p:sp>
      <p:sp>
        <p:nvSpPr>
          <p:cNvPr id="5" name="Fußzeilenplatzhalter 4">
            <a:extLst>
              <a:ext uri="{FF2B5EF4-FFF2-40B4-BE49-F238E27FC236}">
                <a16:creationId xmlns:a16="http://schemas.microsoft.com/office/drawing/2014/main" id="{76246553-A718-49E3-9DFC-22111E91BDB3}"/>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417504932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E312AA39-47E7-4C53-BDDB-9558068BD8E8}"/>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3609253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https://developer.mozilla.org/en-US/docs/Web/JavaScript/Reference/Global_Objects/TypedArray</a:t>
            </a:r>
          </a:p>
          <a:p>
            <a:r>
              <a:rPr lang="de-DE" dirty="0"/>
              <a:t>http://www.ecma-international.org/ecma-262/6.0/#sec-typedarray-objects</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29752034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https://www.w3schools.com/js/js_dates.asp</a:t>
            </a:r>
          </a:p>
          <a:p>
            <a:r>
              <a:rPr lang="de-DE" dirty="0">
                <a:hlinkClick r:id="rId3"/>
              </a:rPr>
              <a:t>https://www.w3schools.com/js/js_date_formats.asp</a:t>
            </a:r>
            <a:endParaRPr lang="de-DE" dirty="0"/>
          </a:p>
          <a:p>
            <a:r>
              <a:rPr lang="de-DE" dirty="0">
                <a:hlinkClick r:id="rId4"/>
              </a:rPr>
              <a:t>https://www.w3schools.com/js/js_date_methods.asp</a:t>
            </a:r>
            <a:endParaRPr lang="de-DE" dirty="0"/>
          </a:p>
          <a:p>
            <a:r>
              <a:rPr lang="de-DE" dirty="0">
                <a:hlinkClick r:id="rId5"/>
              </a:rPr>
              <a:t>https://www.w3schools.com/js/js_date_methods_set.asp</a:t>
            </a:r>
            <a:endParaRPr lang="de-DE" dirty="0"/>
          </a:p>
          <a:p>
            <a:r>
              <a:rPr lang="de-DE" dirty="0"/>
              <a:t>https://developer.mozilla.org/en-US/docs/Web/JavaScript/Reference/Global_Objects/Date</a:t>
            </a:r>
          </a:p>
        </p:txBody>
      </p:sp>
      <p:sp>
        <p:nvSpPr>
          <p:cNvPr id="5" name="Fußzeilenplatzhalter 4">
            <a:extLst>
              <a:ext uri="{FF2B5EF4-FFF2-40B4-BE49-F238E27FC236}">
                <a16:creationId xmlns:a16="http://schemas.microsoft.com/office/drawing/2014/main" id="{55A93637-371A-4CF4-90F8-37AE3E7DA6F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9855530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Beispiele aus den Folien austesten. Eine Übung überlegen</a:t>
            </a:r>
          </a:p>
          <a:p>
            <a:endParaRPr lang="de-DE" dirty="0"/>
          </a:p>
        </p:txBody>
      </p:sp>
      <p:sp>
        <p:nvSpPr>
          <p:cNvPr id="5" name="Fußzeilenplatzhalter 4">
            <a:extLst>
              <a:ext uri="{FF2B5EF4-FFF2-40B4-BE49-F238E27FC236}">
                <a16:creationId xmlns:a16="http://schemas.microsoft.com/office/drawing/2014/main" id="{8757DB78-C150-4BCA-9FF2-D60A639D2A56}"/>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18133081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regular</a:t>
            </a:r>
            <a:r>
              <a:rPr lang="de-DE" dirty="0"/>
              <a:t> </a:t>
            </a:r>
            <a:r>
              <a:rPr lang="de-DE" dirty="0" err="1"/>
              <a:t>expressions</a:t>
            </a:r>
            <a:endParaRPr lang="de-DE" dirty="0"/>
          </a:p>
          <a:p>
            <a:r>
              <a:rPr lang="de-DE" dirty="0"/>
              <a:t>reguläre Ausdrücke</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99394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https://www.w3schools.com/js/js_function_closures.asp</a:t>
            </a:r>
          </a:p>
          <a:p>
            <a:endParaRPr lang="de-DE" dirty="0"/>
          </a:p>
          <a:p>
            <a:r>
              <a:rPr lang="en-US" dirty="0">
                <a:hlinkClick r:id="rId3" tooltip="Scope (computer science)"/>
              </a:rPr>
              <a:t>scoping</a:t>
            </a:r>
            <a:r>
              <a:rPr lang="en-US" dirty="0"/>
              <a:t>: JavaScript originally had only </a:t>
            </a:r>
            <a:r>
              <a:rPr lang="en-US" dirty="0">
                <a:hlinkClick r:id="rId4" tooltip="Function scoping"/>
              </a:rPr>
              <a:t>function scoping</a:t>
            </a:r>
            <a:r>
              <a:rPr lang="en-US" dirty="0"/>
              <a:t> with var. ECMAScript 2015 added keywords let and const for block scoping, meaning JavaScript now has both function and block scoping.</a:t>
            </a:r>
          </a:p>
          <a:p>
            <a:r>
              <a:rPr lang="de-DE" dirty="0"/>
              <a:t>https://en.wikipedia.org/wiki/JavaScript</a:t>
            </a:r>
          </a:p>
          <a:p>
            <a:endParaRPr lang="de-DE" dirty="0"/>
          </a:p>
          <a:p>
            <a:r>
              <a:rPr lang="en-US" sz="1200" b="0" i="0" kern="1200" dirty="0">
                <a:solidFill>
                  <a:schemeClr val="tx1"/>
                </a:solidFill>
                <a:effectLst/>
                <a:latin typeface="+mn-lt"/>
                <a:ea typeface="+mn-ea"/>
                <a:cs typeface="+mn-cs"/>
              </a:rPr>
              <a:t>JavaScript has lexical scoping</a:t>
            </a:r>
            <a:r>
              <a:rPr lang="en-US" sz="1200" b="0" i="0" u="none" strike="noStrike" kern="1200" baseline="30000" dirty="0">
                <a:solidFill>
                  <a:schemeClr val="tx1"/>
                </a:solidFill>
                <a:effectLst/>
                <a:latin typeface="+mn-lt"/>
                <a:ea typeface="+mn-ea"/>
                <a:cs typeface="+mn-cs"/>
                <a:hlinkClick r:id="rId5"/>
              </a:rPr>
              <a:t>[16]</a:t>
            </a:r>
            <a:r>
              <a:rPr lang="en-US" sz="1200" b="0" i="0" kern="1200" dirty="0">
                <a:solidFill>
                  <a:schemeClr val="tx1"/>
                </a:solidFill>
                <a:effectLst/>
                <a:latin typeface="+mn-lt"/>
                <a:ea typeface="+mn-ea"/>
                <a:cs typeface="+mn-cs"/>
              </a:rPr>
              <a:t> nested at the function level, with the global scope being the outermost scope. This scoping is used for both variables and for functions (meaning function declarations, as opposed to variables of function type).</a:t>
            </a:r>
            <a:r>
              <a:rPr lang="en-US" sz="1200" b="0" i="0" u="none" strike="noStrike" kern="1200" baseline="30000" dirty="0">
                <a:solidFill>
                  <a:schemeClr val="tx1"/>
                </a:solidFill>
                <a:effectLst/>
                <a:latin typeface="+mn-lt"/>
                <a:ea typeface="+mn-ea"/>
                <a:cs typeface="+mn-cs"/>
                <a:hlinkClick r:id="rId6"/>
              </a:rPr>
              <a:t>[17]</a:t>
            </a:r>
            <a:r>
              <a:rPr lang="en-US" sz="1200" b="0" i="0" kern="1200" dirty="0">
                <a:solidFill>
                  <a:schemeClr val="tx1"/>
                </a:solidFill>
                <a:effectLst/>
                <a:latin typeface="+mn-lt"/>
                <a:ea typeface="+mn-ea"/>
                <a:cs typeface="+mn-cs"/>
              </a:rPr>
              <a:t> Block scoping with the </a:t>
            </a:r>
            <a:r>
              <a:rPr lang="en-US" dirty="0"/>
              <a:t>let</a:t>
            </a:r>
            <a:r>
              <a:rPr lang="en-US" sz="1200" b="0" i="0" kern="1200" dirty="0">
                <a:solidFill>
                  <a:schemeClr val="tx1"/>
                </a:solidFill>
                <a:effectLst/>
                <a:latin typeface="+mn-lt"/>
                <a:ea typeface="+mn-ea"/>
                <a:cs typeface="+mn-cs"/>
              </a:rPr>
              <a:t> and </a:t>
            </a:r>
            <a:r>
              <a:rPr lang="en-US" dirty="0"/>
              <a:t>const</a:t>
            </a:r>
            <a:r>
              <a:rPr lang="en-US" sz="1200" b="0" i="0" kern="1200" dirty="0">
                <a:solidFill>
                  <a:schemeClr val="tx1"/>
                </a:solidFill>
                <a:effectLst/>
                <a:latin typeface="+mn-lt"/>
                <a:ea typeface="+mn-ea"/>
                <a:cs typeface="+mn-cs"/>
              </a:rPr>
              <a:t> keywords is standard since </a:t>
            </a:r>
            <a:r>
              <a:rPr lang="en-US" sz="1200" b="0" i="0" u="none" strike="noStrike" kern="1200" dirty="0">
                <a:solidFill>
                  <a:schemeClr val="tx1"/>
                </a:solidFill>
                <a:effectLst/>
                <a:latin typeface="+mn-lt"/>
                <a:ea typeface="+mn-ea"/>
                <a:cs typeface="+mn-cs"/>
                <a:hlinkClick r:id="rId7" tooltip="ECMAScript"/>
              </a:rPr>
              <a:t>ECMAScript</a:t>
            </a:r>
            <a:r>
              <a:rPr lang="en-US" sz="1200" b="0" i="0" kern="1200" dirty="0">
                <a:solidFill>
                  <a:schemeClr val="tx1"/>
                </a:solidFill>
                <a:effectLst/>
                <a:latin typeface="+mn-lt"/>
                <a:ea typeface="+mn-ea"/>
                <a:cs typeface="+mn-cs"/>
              </a:rPr>
              <a:t> 6. Block scoping can be produced by wrapping the entire block in a function and then executing it; this is known as the </a:t>
            </a:r>
            <a:r>
              <a:rPr lang="en-US" sz="1200" b="0" i="0" u="none" strike="noStrike" kern="1200" dirty="0">
                <a:solidFill>
                  <a:schemeClr val="tx1"/>
                </a:solidFill>
                <a:effectLst/>
                <a:latin typeface="+mn-lt"/>
                <a:ea typeface="+mn-ea"/>
                <a:cs typeface="+mn-cs"/>
                <a:hlinkClick r:id="rId8" tooltip="Immediately-invoked function expression"/>
              </a:rPr>
              <a:t>immediately-invoked function expression</a:t>
            </a:r>
            <a:r>
              <a:rPr lang="en-US" sz="1200" b="0" i="0" kern="1200" dirty="0">
                <a:solidFill>
                  <a:schemeClr val="tx1"/>
                </a:solidFill>
                <a:effectLst/>
                <a:latin typeface="+mn-lt"/>
                <a:ea typeface="+mn-ea"/>
                <a:cs typeface="+mn-cs"/>
              </a:rPr>
              <a:t> (IIFE) pattern.</a:t>
            </a:r>
            <a:endParaRPr lang="de-DE" dirty="0"/>
          </a:p>
          <a:p>
            <a:endParaRPr lang="de-DE" dirty="0"/>
          </a:p>
          <a:p>
            <a:r>
              <a:rPr lang="en-US" sz="1200" b="0" i="0" u="none" strike="noStrike" kern="1200" dirty="0">
                <a:solidFill>
                  <a:schemeClr val="tx1"/>
                </a:solidFill>
                <a:effectLst/>
                <a:latin typeface="+mn-lt"/>
                <a:ea typeface="+mn-ea"/>
                <a:cs typeface="+mn-cs"/>
                <a:hlinkClick r:id="rId9" tooltip="JavaScript"/>
              </a:rPr>
              <a:t>JavaScript</a:t>
            </a:r>
            <a:r>
              <a:rPr lang="en-US" sz="1200" b="0" i="0" kern="1200" dirty="0">
                <a:solidFill>
                  <a:schemeClr val="tx1"/>
                </a:solidFill>
                <a:effectLst/>
                <a:latin typeface="+mn-lt"/>
                <a:ea typeface="+mn-ea"/>
                <a:cs typeface="+mn-cs"/>
              </a:rPr>
              <a:t> has simple </a:t>
            </a:r>
            <a:r>
              <a:rPr lang="en-US" sz="1200" b="0" i="1" kern="1200" dirty="0">
                <a:solidFill>
                  <a:schemeClr val="tx1"/>
                </a:solidFill>
                <a:effectLst/>
                <a:latin typeface="+mn-lt"/>
                <a:ea typeface="+mn-ea"/>
                <a:cs typeface="+mn-cs"/>
              </a:rPr>
              <a:t>scoping rules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10"/>
              </a:rPr>
              <a:t>[15]</a:t>
            </a:r>
            <a:r>
              <a:rPr lang="en-US" sz="1200" b="0" i="0" kern="1200" dirty="0">
                <a:solidFill>
                  <a:schemeClr val="tx1"/>
                </a:solidFill>
                <a:effectLst/>
                <a:latin typeface="+mn-lt"/>
                <a:ea typeface="+mn-ea"/>
                <a:cs typeface="+mn-cs"/>
              </a:rPr>
              <a:t> but variable initialization and name resolution rules can cause problems, and the widespread use of closures for callbacks means the lexical environment of a function when defined (which is used for name resolution) can be very different from the lexical environment when it is called (which is irrelevant for name resolution). JavaScript objects have name resolution for properties, but this is a separate topic</a:t>
            </a:r>
          </a:p>
          <a:p>
            <a:r>
              <a:rPr lang="de-DE" dirty="0">
                <a:hlinkClick r:id="rId11"/>
              </a:rPr>
              <a:t>https://en.wikipedia.org/wiki/Scope_(computer_science)#JavaScript</a:t>
            </a:r>
            <a:endParaRPr lang="de-DE" dirty="0"/>
          </a:p>
          <a:p>
            <a:endParaRPr lang="de-DE" dirty="0"/>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11943279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beispiel</a:t>
            </a:r>
            <a:r>
              <a:rPr lang="de-DE" dirty="0"/>
              <a:t> mit \S ist unlogisch</a:t>
            </a:r>
          </a:p>
        </p:txBody>
      </p:sp>
      <p:sp>
        <p:nvSpPr>
          <p:cNvPr id="5" name="Fußzeilenplatzhalter 4">
            <a:extLst>
              <a:ext uri="{FF2B5EF4-FFF2-40B4-BE49-F238E27FC236}">
                <a16:creationId xmlns:a16="http://schemas.microsoft.com/office/drawing/2014/main" id="{3CC7D361-5F2D-4C9A-8AE6-399878B84DF1}"/>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59548590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http://www.ecma-international.org/ecma-262/6.0/#sec-get-regexp.prototype.sticky</a:t>
            </a:r>
          </a:p>
          <a:p>
            <a:r>
              <a:rPr lang="de-DE" dirty="0"/>
              <a:t>https://developer.mozilla.org/en-US/docs/Web/JavaScript/Reference/Global_Objects/RegExp#Parameters</a:t>
            </a:r>
          </a:p>
          <a:p>
            <a:r>
              <a:rPr lang="de-DE" dirty="0"/>
              <a:t>https://tc39.es/ecma262/#sec-get-regexp.prototype.dotAll</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03408730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Auch in unserem Blog gabs gute Erklärung</a:t>
            </a:r>
          </a:p>
          <a:p>
            <a:pPr marL="12700" indent="0">
              <a:lnSpc>
                <a:spcPct val="100000"/>
              </a:lnSpc>
              <a:buClr>
                <a:srgbClr val="000000"/>
              </a:buClr>
              <a:buFont typeface="Arial"/>
              <a:buNone/>
              <a:tabLst>
                <a:tab pos="354965" algn="l"/>
                <a:tab pos="355600" algn="l"/>
              </a:tabLst>
            </a:pPr>
            <a:r>
              <a:rPr lang="de-DE" sz="1200" u="heavy" spc="-15" dirty="0">
                <a:solidFill>
                  <a:srgbClr val="0000FF"/>
                </a:solidFill>
                <a:latin typeface="+mn-lt"/>
                <a:cs typeface="Calibri"/>
                <a:hlinkClick r:id="rId3"/>
              </a:rPr>
              <a:t>http://blog.ppedv.de/post/2015/11/12/Regulare-Ausdrucke-</a:t>
            </a:r>
            <a:r>
              <a:rPr lang="de-DE" sz="1200" u="heavy" spc="-10" dirty="0">
                <a:solidFill>
                  <a:srgbClr val="0000FF"/>
                </a:solidFill>
                <a:latin typeface="+mn-lt"/>
                <a:cs typeface="Calibri"/>
                <a:hlinkClick r:id="rId3"/>
              </a:rPr>
              <a:t>(regular-expressions)-in-JavaScript.aspx</a:t>
            </a:r>
            <a:endParaRPr lang="de-DE" sz="1200" dirty="0">
              <a:latin typeface="+mn-lt"/>
              <a:cs typeface="Calibri"/>
            </a:endParaRPr>
          </a:p>
          <a:p>
            <a:endParaRPr lang="de-DE" dirty="0"/>
          </a:p>
        </p:txBody>
      </p:sp>
      <p:sp>
        <p:nvSpPr>
          <p:cNvPr id="5" name="Fußzeilenplatzhalter 4">
            <a:extLst>
              <a:ext uri="{FF2B5EF4-FFF2-40B4-BE49-F238E27FC236}">
                <a16:creationId xmlns:a16="http://schemas.microsoft.com/office/drawing/2014/main" id="{73E2650D-B132-4692-8EB0-E0AE1491A1B9}"/>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19632689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https://developer.mozilla.org/de/docs/Web/JavaScript/Guide/Regular_Expressions</a:t>
            </a:r>
          </a:p>
          <a:p>
            <a:endParaRPr lang="de-DE" dirty="0"/>
          </a:p>
          <a:p>
            <a:r>
              <a:rPr lang="de-DE" sz="1200" b="0" i="0" u="none" strike="noStrike" kern="1200" dirty="0" err="1">
                <a:solidFill>
                  <a:schemeClr val="tx1"/>
                </a:solidFill>
                <a:effectLst/>
                <a:latin typeface="+mn-lt"/>
                <a:ea typeface="+mn-ea"/>
                <a:cs typeface="+mn-cs"/>
              </a:rPr>
              <a:t>var</a:t>
            </a:r>
            <a:r>
              <a:rPr lang="de-DE" sz="1200" i="0" u="none" strike="noStrike" kern="1200" dirty="0">
                <a:solidFill>
                  <a:schemeClr val="tx1"/>
                </a:solidFill>
                <a:effectLst/>
                <a:latin typeface="+mn-lt"/>
                <a:ea typeface="+mn-ea"/>
                <a:cs typeface="+mn-cs"/>
              </a:rPr>
              <a:t> </a:t>
            </a:r>
            <a:r>
              <a:rPr lang="de-DE" sz="1200" i="0" u="none" strike="noStrike" kern="1200" dirty="0" err="1">
                <a:solidFill>
                  <a:schemeClr val="tx1"/>
                </a:solidFill>
                <a:effectLst/>
                <a:latin typeface="+mn-lt"/>
                <a:ea typeface="+mn-ea"/>
                <a:cs typeface="+mn-cs"/>
              </a:rPr>
              <a:t>re</a:t>
            </a:r>
            <a:r>
              <a:rPr lang="de-DE" sz="1200" i="0" u="none" strike="noStrike" kern="1200" dirty="0">
                <a:solidFill>
                  <a:schemeClr val="tx1"/>
                </a:solidFill>
                <a:effectLst/>
                <a:latin typeface="+mn-lt"/>
                <a:ea typeface="+mn-ea"/>
                <a:cs typeface="+mn-cs"/>
              </a:rPr>
              <a:t> </a:t>
            </a:r>
            <a:r>
              <a:rPr lang="de-DE" sz="1200" b="0" i="0" u="none" strike="noStrike" kern="1200" dirty="0">
                <a:solidFill>
                  <a:schemeClr val="tx1"/>
                </a:solidFill>
                <a:effectLst/>
                <a:latin typeface="+mn-lt"/>
                <a:ea typeface="+mn-ea"/>
                <a:cs typeface="+mn-cs"/>
              </a:rPr>
              <a:t>=</a:t>
            </a:r>
            <a:r>
              <a:rPr lang="de-DE" sz="1200" i="0" u="none" strike="noStrike" kern="1200" dirty="0">
                <a:solidFill>
                  <a:schemeClr val="tx1"/>
                </a:solidFill>
                <a:effectLst/>
                <a:latin typeface="+mn-lt"/>
                <a:ea typeface="+mn-ea"/>
                <a:cs typeface="+mn-cs"/>
              </a:rPr>
              <a:t> </a:t>
            </a:r>
            <a:r>
              <a:rPr lang="de-DE" sz="1200" b="0" i="0" u="none" strike="noStrike" kern="1200" dirty="0">
                <a:solidFill>
                  <a:schemeClr val="tx1"/>
                </a:solidFill>
                <a:effectLst/>
                <a:latin typeface="+mn-lt"/>
                <a:ea typeface="+mn-ea"/>
                <a:cs typeface="+mn-cs"/>
              </a:rPr>
              <a:t>/(\w+)\s(\w+)/;</a:t>
            </a:r>
            <a:r>
              <a:rPr lang="de-DE" sz="1200" i="0" u="none" strike="noStrike" kern="1200" dirty="0">
                <a:solidFill>
                  <a:schemeClr val="tx1"/>
                </a:solidFill>
                <a:effectLst/>
                <a:latin typeface="+mn-lt"/>
                <a:ea typeface="+mn-ea"/>
                <a:cs typeface="+mn-cs"/>
              </a:rPr>
              <a:t> </a:t>
            </a:r>
          </a:p>
          <a:p>
            <a:r>
              <a:rPr lang="de-DE" sz="1200" b="0" i="0" u="none" strike="noStrike" kern="1200" dirty="0" err="1">
                <a:solidFill>
                  <a:schemeClr val="tx1"/>
                </a:solidFill>
                <a:effectLst/>
                <a:latin typeface="+mn-lt"/>
                <a:ea typeface="+mn-ea"/>
                <a:cs typeface="+mn-cs"/>
              </a:rPr>
              <a:t>var</a:t>
            </a:r>
            <a:r>
              <a:rPr lang="de-DE" sz="1200" i="0" u="none" strike="noStrike" kern="1200" dirty="0">
                <a:solidFill>
                  <a:schemeClr val="tx1"/>
                </a:solidFill>
                <a:effectLst/>
                <a:latin typeface="+mn-lt"/>
                <a:ea typeface="+mn-ea"/>
                <a:cs typeface="+mn-cs"/>
              </a:rPr>
              <a:t> </a:t>
            </a:r>
            <a:r>
              <a:rPr lang="de-DE" sz="1200" i="0" u="none" strike="noStrike" kern="1200" dirty="0" err="1">
                <a:solidFill>
                  <a:schemeClr val="tx1"/>
                </a:solidFill>
                <a:effectLst/>
                <a:latin typeface="+mn-lt"/>
                <a:ea typeface="+mn-ea"/>
                <a:cs typeface="+mn-cs"/>
              </a:rPr>
              <a:t>str</a:t>
            </a:r>
            <a:r>
              <a:rPr lang="de-DE" sz="1200" i="0" u="none" strike="noStrike" kern="1200" dirty="0">
                <a:solidFill>
                  <a:schemeClr val="tx1"/>
                </a:solidFill>
                <a:effectLst/>
                <a:latin typeface="+mn-lt"/>
                <a:ea typeface="+mn-ea"/>
                <a:cs typeface="+mn-cs"/>
              </a:rPr>
              <a:t> </a:t>
            </a:r>
            <a:r>
              <a:rPr lang="de-DE" sz="1200" b="0" i="0" u="none" strike="noStrike" kern="1200" dirty="0">
                <a:solidFill>
                  <a:schemeClr val="tx1"/>
                </a:solidFill>
                <a:effectLst/>
                <a:latin typeface="+mn-lt"/>
                <a:ea typeface="+mn-ea"/>
                <a:cs typeface="+mn-cs"/>
              </a:rPr>
              <a:t>=</a:t>
            </a:r>
            <a:r>
              <a:rPr lang="de-DE" sz="1200" i="0" u="none" strike="noStrike" kern="1200" dirty="0">
                <a:solidFill>
                  <a:schemeClr val="tx1"/>
                </a:solidFill>
                <a:effectLst/>
                <a:latin typeface="+mn-lt"/>
                <a:ea typeface="+mn-ea"/>
                <a:cs typeface="+mn-cs"/>
              </a:rPr>
              <a:t> </a:t>
            </a:r>
            <a:r>
              <a:rPr lang="de-DE" sz="1200" b="0" i="0" u="none" strike="noStrike" kern="1200" dirty="0">
                <a:solidFill>
                  <a:schemeClr val="tx1"/>
                </a:solidFill>
                <a:effectLst/>
                <a:latin typeface="+mn-lt"/>
                <a:ea typeface="+mn-ea"/>
                <a:cs typeface="+mn-cs"/>
              </a:rPr>
              <a:t>"John Smith";</a:t>
            </a:r>
            <a:r>
              <a:rPr lang="de-DE" sz="1200" i="0" u="none" strike="noStrike" kern="1200" dirty="0">
                <a:solidFill>
                  <a:schemeClr val="tx1"/>
                </a:solidFill>
                <a:effectLst/>
                <a:latin typeface="+mn-lt"/>
                <a:ea typeface="+mn-ea"/>
                <a:cs typeface="+mn-cs"/>
              </a:rPr>
              <a:t> </a:t>
            </a:r>
          </a:p>
          <a:p>
            <a:r>
              <a:rPr lang="de-DE" sz="1200" b="0" i="0" u="none" strike="noStrike" kern="1200" dirty="0" err="1">
                <a:solidFill>
                  <a:schemeClr val="tx1"/>
                </a:solidFill>
                <a:effectLst/>
                <a:latin typeface="+mn-lt"/>
                <a:ea typeface="+mn-ea"/>
                <a:cs typeface="+mn-cs"/>
              </a:rPr>
              <a:t>var</a:t>
            </a:r>
            <a:r>
              <a:rPr lang="de-DE" sz="1200" i="0" u="none" strike="noStrike" kern="1200" dirty="0">
                <a:solidFill>
                  <a:schemeClr val="tx1"/>
                </a:solidFill>
                <a:effectLst/>
                <a:latin typeface="+mn-lt"/>
                <a:ea typeface="+mn-ea"/>
                <a:cs typeface="+mn-cs"/>
              </a:rPr>
              <a:t> </a:t>
            </a:r>
            <a:r>
              <a:rPr lang="de-DE" sz="1200" i="0" u="none" strike="noStrike" kern="1200" dirty="0" err="1">
                <a:solidFill>
                  <a:schemeClr val="tx1"/>
                </a:solidFill>
                <a:effectLst/>
                <a:latin typeface="+mn-lt"/>
                <a:ea typeface="+mn-ea"/>
                <a:cs typeface="+mn-cs"/>
              </a:rPr>
              <a:t>newstr</a:t>
            </a:r>
            <a:r>
              <a:rPr lang="de-DE" sz="1200" i="0" u="none" strike="noStrike" kern="1200" dirty="0">
                <a:solidFill>
                  <a:schemeClr val="tx1"/>
                </a:solidFill>
                <a:effectLst/>
                <a:latin typeface="+mn-lt"/>
                <a:ea typeface="+mn-ea"/>
                <a:cs typeface="+mn-cs"/>
              </a:rPr>
              <a:t> </a:t>
            </a:r>
            <a:r>
              <a:rPr lang="de-DE" sz="1200" b="0" i="0" u="none" strike="noStrike" kern="1200" dirty="0">
                <a:solidFill>
                  <a:schemeClr val="tx1"/>
                </a:solidFill>
                <a:effectLst/>
                <a:latin typeface="+mn-lt"/>
                <a:ea typeface="+mn-ea"/>
                <a:cs typeface="+mn-cs"/>
              </a:rPr>
              <a:t>=</a:t>
            </a:r>
            <a:r>
              <a:rPr lang="de-DE" sz="1200" i="0" u="none" strike="noStrike" kern="1200" dirty="0">
                <a:solidFill>
                  <a:schemeClr val="tx1"/>
                </a:solidFill>
                <a:effectLst/>
                <a:latin typeface="+mn-lt"/>
                <a:ea typeface="+mn-ea"/>
                <a:cs typeface="+mn-cs"/>
              </a:rPr>
              <a:t> </a:t>
            </a:r>
            <a:r>
              <a:rPr lang="de-DE" sz="1200" i="0" u="none" strike="noStrike" kern="1200" dirty="0" err="1">
                <a:solidFill>
                  <a:schemeClr val="tx1"/>
                </a:solidFill>
                <a:effectLst/>
                <a:latin typeface="+mn-lt"/>
                <a:ea typeface="+mn-ea"/>
                <a:cs typeface="+mn-cs"/>
              </a:rPr>
              <a:t>str</a:t>
            </a:r>
            <a:r>
              <a:rPr lang="de-DE" sz="1200" b="0" i="0" u="none" strike="noStrike" kern="1200" dirty="0" err="1">
                <a:solidFill>
                  <a:schemeClr val="tx1"/>
                </a:solidFill>
                <a:effectLst/>
                <a:latin typeface="+mn-lt"/>
                <a:ea typeface="+mn-ea"/>
                <a:cs typeface="+mn-cs"/>
              </a:rPr>
              <a:t>.replace</a:t>
            </a:r>
            <a:r>
              <a:rPr lang="de-DE" sz="1200" b="0" i="0" u="none" strike="noStrike" kern="1200" dirty="0">
                <a:solidFill>
                  <a:schemeClr val="tx1"/>
                </a:solidFill>
                <a:effectLst/>
                <a:latin typeface="+mn-lt"/>
                <a:ea typeface="+mn-ea"/>
                <a:cs typeface="+mn-cs"/>
              </a:rPr>
              <a:t>(</a:t>
            </a:r>
            <a:r>
              <a:rPr lang="de-DE" sz="1200" i="0" u="none" strike="noStrike" kern="1200" dirty="0" err="1">
                <a:solidFill>
                  <a:schemeClr val="tx1"/>
                </a:solidFill>
                <a:effectLst/>
                <a:latin typeface="+mn-lt"/>
                <a:ea typeface="+mn-ea"/>
                <a:cs typeface="+mn-cs"/>
              </a:rPr>
              <a:t>re</a:t>
            </a:r>
            <a:r>
              <a:rPr lang="de-DE" sz="1200" b="0" i="0" u="none" strike="noStrike" kern="1200" dirty="0">
                <a:solidFill>
                  <a:schemeClr val="tx1"/>
                </a:solidFill>
                <a:effectLst/>
                <a:latin typeface="+mn-lt"/>
                <a:ea typeface="+mn-ea"/>
                <a:cs typeface="+mn-cs"/>
              </a:rPr>
              <a:t>,</a:t>
            </a:r>
            <a:r>
              <a:rPr lang="de-DE" sz="1200" i="0" u="none" strike="noStrike" kern="1200" dirty="0">
                <a:solidFill>
                  <a:schemeClr val="tx1"/>
                </a:solidFill>
                <a:effectLst/>
                <a:latin typeface="+mn-lt"/>
                <a:ea typeface="+mn-ea"/>
                <a:cs typeface="+mn-cs"/>
              </a:rPr>
              <a:t> </a:t>
            </a:r>
            <a:r>
              <a:rPr lang="de-DE" sz="1200" b="0" i="0" u="none" strike="noStrike" kern="1200" dirty="0">
                <a:solidFill>
                  <a:schemeClr val="tx1"/>
                </a:solidFill>
                <a:effectLst/>
                <a:latin typeface="+mn-lt"/>
                <a:ea typeface="+mn-ea"/>
                <a:cs typeface="+mn-cs"/>
              </a:rPr>
              <a:t>"$2, $1");</a:t>
            </a:r>
            <a:r>
              <a:rPr lang="de-DE" sz="1200" i="0" u="none" strike="noStrike" kern="1200" dirty="0">
                <a:solidFill>
                  <a:schemeClr val="tx1"/>
                </a:solidFill>
                <a:effectLst/>
                <a:latin typeface="+mn-lt"/>
                <a:ea typeface="+mn-ea"/>
                <a:cs typeface="+mn-cs"/>
              </a:rPr>
              <a:t> </a:t>
            </a:r>
          </a:p>
          <a:p>
            <a:r>
              <a:rPr lang="de-DE" sz="1200" b="0" i="0" u="none" strike="noStrike" kern="1200" dirty="0" err="1">
                <a:solidFill>
                  <a:schemeClr val="tx1"/>
                </a:solidFill>
                <a:effectLst/>
                <a:latin typeface="+mn-lt"/>
                <a:ea typeface="+mn-ea"/>
                <a:cs typeface="+mn-cs"/>
              </a:rPr>
              <a:t>print</a:t>
            </a:r>
            <a:r>
              <a:rPr lang="de-DE" sz="1200" b="0" i="0" u="none" strike="noStrike" kern="1200" dirty="0">
                <a:solidFill>
                  <a:schemeClr val="tx1"/>
                </a:solidFill>
                <a:effectLst/>
                <a:latin typeface="+mn-lt"/>
                <a:ea typeface="+mn-ea"/>
                <a:cs typeface="+mn-cs"/>
              </a:rPr>
              <a:t>(</a:t>
            </a:r>
            <a:r>
              <a:rPr lang="de-DE" sz="1200" i="0" u="none" strike="noStrike" kern="1200" dirty="0" err="1">
                <a:solidFill>
                  <a:schemeClr val="tx1"/>
                </a:solidFill>
                <a:effectLst/>
                <a:latin typeface="+mn-lt"/>
                <a:ea typeface="+mn-ea"/>
                <a:cs typeface="+mn-cs"/>
              </a:rPr>
              <a:t>newstr</a:t>
            </a:r>
            <a:r>
              <a:rPr lang="de-DE" sz="1200" b="0" i="0" u="none" strike="noStrike" kern="1200" dirty="0">
                <a:solidFill>
                  <a:schemeClr val="tx1"/>
                </a:solidFill>
                <a:effectLst/>
                <a:latin typeface="+mn-lt"/>
                <a:ea typeface="+mn-ea"/>
                <a:cs typeface="+mn-cs"/>
              </a:rPr>
              <a:t>);  //Das ergibt: "Smith, John".</a:t>
            </a:r>
          </a:p>
          <a:p>
            <a:endParaRPr lang="de-DE" sz="1200" b="0" i="0" u="none" strike="noStrike" kern="1200" dirty="0">
              <a:solidFill>
                <a:schemeClr val="tx1"/>
              </a:solidFill>
              <a:effectLst/>
              <a:latin typeface="+mn-lt"/>
              <a:ea typeface="+mn-ea"/>
              <a:cs typeface="+mn-cs"/>
            </a:endParaRPr>
          </a:p>
          <a:p>
            <a:r>
              <a:rPr lang="de-DE" dirty="0"/>
              <a:t>https://www.w3schools.com/js/js_regexp.asp</a:t>
            </a:r>
          </a:p>
        </p:txBody>
      </p:sp>
      <p:sp>
        <p:nvSpPr>
          <p:cNvPr id="5" name="Fußzeilenplatzhalter 4">
            <a:extLst>
              <a:ext uri="{FF2B5EF4-FFF2-40B4-BE49-F238E27FC236}">
                <a16:creationId xmlns:a16="http://schemas.microsoft.com/office/drawing/2014/main" id="{B10EC323-F4C7-4A39-AD19-90C36A00F722}"/>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94838022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https://medium.com/front-end-weekly/es6-map-vs-object-what-and-when-b80621932373</a:t>
            </a:r>
            <a:endParaRPr lang="de-DE" dirty="0"/>
          </a:p>
          <a:p>
            <a:r>
              <a:rPr lang="de-DE" dirty="0"/>
              <a:t>https://developer.mozilla.org/de/docs/Web/JavaScript/Reference/Global_Objects/Map</a:t>
            </a:r>
          </a:p>
          <a:p>
            <a:r>
              <a:rPr lang="de-DE" dirty="0"/>
              <a:t>http://www.ecma-international.org/ecma-262/6.0/#sec-map-objects</a:t>
            </a:r>
          </a:p>
          <a:p>
            <a:endParaRPr lang="de-DE" dirty="0"/>
          </a:p>
          <a:p>
            <a:endParaRPr lang="de-DE" dirty="0"/>
          </a:p>
        </p:txBody>
      </p:sp>
      <p:sp>
        <p:nvSpPr>
          <p:cNvPr id="5" name="Fußzeilenplatzhalter 4">
            <a:extLst>
              <a:ext uri="{FF2B5EF4-FFF2-40B4-BE49-F238E27FC236}">
                <a16:creationId xmlns:a16="http://schemas.microsoft.com/office/drawing/2014/main" id="{6EB2062A-A2E7-4FF7-9153-14914FD1D53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6908116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https://developer.mozilla.org/de/docs/Web/JavaScript/Reference/Global_Objects/Set</a:t>
            </a:r>
          </a:p>
          <a:p>
            <a:r>
              <a:rPr lang="de-DE" dirty="0"/>
              <a:t>http://www.ecma-international.org/ecma-262/6.0/#sec-set-objects</a:t>
            </a:r>
          </a:p>
        </p:txBody>
      </p:sp>
      <p:sp>
        <p:nvSpPr>
          <p:cNvPr id="5" name="Fußzeilenplatzhalter 4">
            <a:extLst>
              <a:ext uri="{FF2B5EF4-FFF2-40B4-BE49-F238E27FC236}">
                <a16:creationId xmlns:a16="http://schemas.microsoft.com/office/drawing/2014/main" id="{97E511BA-A705-426A-BEA5-4665F6B106E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43431455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https://developer.mozilla.org/en-US/docs/Web/JavaScript/Reference/Global_Objects/Proxy</a:t>
            </a:r>
          </a:p>
          <a:p>
            <a:r>
              <a:rPr lang="de-DE" dirty="0"/>
              <a:t>http://www.ecma-international.org/ecma-262/6.0/#sec-proxy-object-internal-methods-and-internal-slots</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5885114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https://developer.mozilla.org/en-US/docs/Web/JavaScript/Reference/Global_Objects/Promise</a:t>
            </a:r>
          </a:p>
          <a:p>
            <a:r>
              <a:rPr lang="de-DE" dirty="0"/>
              <a:t>http://www.ecma-international.org/ecma-262/6.0/#sec-promise-objects</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09415399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hlinkClick r:id="rId3"/>
              </a:rPr>
              <a:t>https://developer.mozilla.org/en-US/docs/Web/JavaScript/Guide/Using_promises</a:t>
            </a:r>
            <a:endParaRPr lang="de-DE" dirty="0"/>
          </a:p>
          <a:p>
            <a:r>
              <a:rPr lang="de-DE" dirty="0">
                <a:hlinkClick r:id="rId4"/>
              </a:rPr>
              <a:t>https://developer.mozilla.org/en-US/docs/Web/JavaScript/Reference/Global_Objects/Promise</a:t>
            </a:r>
            <a:endParaRPr lang="de-DE" dirty="0"/>
          </a:p>
          <a:p>
            <a:r>
              <a:rPr lang="de-DE" dirty="0">
                <a:hlinkClick r:id="rId5"/>
              </a:rPr>
              <a:t>https://developer.mozilla.org/de/docs/Web/JavaScript/Reference/Global_Objects/Promise</a:t>
            </a:r>
            <a:endParaRPr lang="de-DE" dirty="0"/>
          </a:p>
          <a:p>
            <a:endParaRPr lang="de-DE" dirty="0"/>
          </a:p>
          <a:p>
            <a:r>
              <a:rPr lang="de-DE" dirty="0">
                <a:hlinkClick r:id="rId6"/>
              </a:rPr>
              <a:t>https://stackoverflow.com/questions/37555031/why-does-json-return-a-promise</a:t>
            </a:r>
            <a:endParaRPr lang="de-DE" dirty="0"/>
          </a:p>
          <a:p>
            <a:endParaRPr lang="de-DE" dirty="0"/>
          </a:p>
          <a:p>
            <a:r>
              <a:rPr lang="de-DE" dirty="0">
                <a:hlinkClick r:id="rId7"/>
              </a:rPr>
              <a:t>https://developers.google.com/web/fundamentals/primers/promises</a:t>
            </a:r>
            <a:endParaRPr lang="de-DE" dirty="0"/>
          </a:p>
        </p:txBody>
      </p:sp>
      <p:sp>
        <p:nvSpPr>
          <p:cNvPr id="5" name="Fußzeilenplatzhalter 4">
            <a:extLst>
              <a:ext uri="{FF2B5EF4-FFF2-40B4-BE49-F238E27FC236}">
                <a16:creationId xmlns:a16="http://schemas.microsoft.com/office/drawing/2014/main" id="{912BDAE2-D82B-47EA-A48A-53D00088BF3F}"/>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61191049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https://developer.mozilla.org/en-US/docs/Web/JavaScript/Guide/Using_promises#Chaining</a:t>
            </a:r>
            <a:endParaRPr lang="de-DE" dirty="0"/>
          </a:p>
        </p:txBody>
      </p:sp>
      <p:sp>
        <p:nvSpPr>
          <p:cNvPr id="5" name="Fußzeilenplatzhalter 4">
            <a:extLst>
              <a:ext uri="{FF2B5EF4-FFF2-40B4-BE49-F238E27FC236}">
                <a16:creationId xmlns:a16="http://schemas.microsoft.com/office/drawing/2014/main" id="{B796C55D-A0DF-4C2B-9664-EFBA4DEBA98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811530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ist </a:t>
            </a:r>
            <a:r>
              <a:rPr lang="de-DE" dirty="0" err="1"/>
              <a:t>environment</a:t>
            </a:r>
            <a:r>
              <a:rPr lang="de-DE" dirty="0"/>
              <a:t> und </a:t>
            </a:r>
            <a:r>
              <a:rPr lang="de-DE" dirty="0" err="1"/>
              <a:t>scope</a:t>
            </a:r>
            <a:r>
              <a:rPr lang="de-DE" dirty="0"/>
              <a:t> das gleiche?</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35142211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https://developer.mozilla.org/en-US/docs/Web/JavaScript/Reference/Global_Objects/Symbol</a:t>
            </a:r>
          </a:p>
          <a:p>
            <a:r>
              <a:rPr lang="de-DE" dirty="0"/>
              <a:t>http://www.ecma-international.org/ecma-262/6.0/#sec-symbol-constructor</a:t>
            </a:r>
          </a:p>
          <a:p>
            <a:endParaRPr lang="de-DE" dirty="0"/>
          </a:p>
          <a:p>
            <a:r>
              <a:rPr lang="de-DE" dirty="0"/>
              <a:t>Zum Datentyp </a:t>
            </a:r>
            <a:r>
              <a:rPr lang="de-DE" i="1" dirty="0"/>
              <a:t>Symbol</a:t>
            </a:r>
            <a:r>
              <a:rPr lang="de-DE" dirty="0"/>
              <a:t> existiert keine gleichnamige </a:t>
            </a:r>
            <a:r>
              <a:rPr lang="de-DE" dirty="0" err="1"/>
              <a:t>Konstruktorfunktion</a:t>
            </a:r>
            <a:r>
              <a:rPr lang="de-DE" dirty="0"/>
              <a:t>. </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9712311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6527AF98-E2AE-41A7-B65C-BB1D9E23896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75026634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https://developer.mozilla.org/de/docs/Web/JavaScript/Reference/Klassen</a:t>
            </a:r>
          </a:p>
        </p:txBody>
      </p:sp>
      <p:sp>
        <p:nvSpPr>
          <p:cNvPr id="5" name="Fußzeilenplatzhalter 4">
            <a:extLst>
              <a:ext uri="{FF2B5EF4-FFF2-40B4-BE49-F238E27FC236}">
                <a16:creationId xmlns:a16="http://schemas.microsoft.com/office/drawing/2014/main" id="{FADFD223-AD94-4316-B567-DEAB5583BD29}"/>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96563554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https://developer.mozilla.org/en-US/docs/Web/JavaScript/Reference/Classes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JavaScript, class methods are not </a:t>
            </a:r>
            <a:r>
              <a:rPr lang="en-US" sz="1200" b="0" i="0" u="none" strike="noStrike" kern="1200" dirty="0">
                <a:solidFill>
                  <a:schemeClr val="tx1"/>
                </a:solidFill>
                <a:effectLst/>
                <a:latin typeface="+mn-lt"/>
                <a:ea typeface="+mn-ea"/>
                <a:cs typeface="+mn-cs"/>
                <a:hlinkClick r:id="rId3"/>
              </a:rPr>
              <a:t>bound</a:t>
            </a:r>
            <a:r>
              <a:rPr lang="en-US" sz="1200" b="0" i="0" kern="1200" dirty="0">
                <a:solidFill>
                  <a:schemeClr val="tx1"/>
                </a:solidFill>
                <a:effectLst/>
                <a:latin typeface="+mn-lt"/>
                <a:ea typeface="+mn-ea"/>
                <a:cs typeface="+mn-cs"/>
              </a:rPr>
              <a:t> by default. If you forget to bind </a:t>
            </a:r>
            <a:r>
              <a:rPr lang="en-US" dirty="0" err="1"/>
              <a:t>this.handleClick</a:t>
            </a:r>
            <a:r>
              <a:rPr lang="en-US" sz="1200" b="0" i="0" kern="1200" dirty="0">
                <a:solidFill>
                  <a:schemeClr val="tx1"/>
                </a:solidFill>
                <a:effectLst/>
                <a:latin typeface="+mn-lt"/>
                <a:ea typeface="+mn-ea"/>
                <a:cs typeface="+mn-cs"/>
              </a:rPr>
              <a:t> and pass it to </a:t>
            </a:r>
            <a:r>
              <a:rPr lang="en-US" dirty="0" err="1"/>
              <a:t>onClick</a:t>
            </a:r>
            <a:r>
              <a:rPr lang="en-US" sz="1200" b="0" i="0" kern="1200" dirty="0">
                <a:solidFill>
                  <a:schemeClr val="tx1"/>
                </a:solidFill>
                <a:effectLst/>
                <a:latin typeface="+mn-lt"/>
                <a:ea typeface="+mn-ea"/>
                <a:cs typeface="+mn-cs"/>
              </a:rPr>
              <a:t>, </a:t>
            </a:r>
            <a:r>
              <a:rPr lang="en-US" dirty="0"/>
              <a:t>this</a:t>
            </a:r>
            <a:r>
              <a:rPr lang="en-US" sz="1200" b="0" i="0" kern="1200" dirty="0">
                <a:solidFill>
                  <a:schemeClr val="tx1"/>
                </a:solidFill>
                <a:effectLst/>
                <a:latin typeface="+mn-lt"/>
                <a:ea typeface="+mn-ea"/>
                <a:cs typeface="+mn-cs"/>
              </a:rPr>
              <a:t> will be </a:t>
            </a:r>
            <a:r>
              <a:rPr lang="en-US" dirty="0"/>
              <a:t>undefined</a:t>
            </a:r>
            <a:r>
              <a:rPr lang="en-US" sz="1200" b="0" i="0" kern="1200" dirty="0">
                <a:solidFill>
                  <a:schemeClr val="tx1"/>
                </a:solidFill>
                <a:effectLst/>
                <a:latin typeface="+mn-lt"/>
                <a:ea typeface="+mn-ea"/>
                <a:cs typeface="+mn-cs"/>
              </a:rPr>
              <a:t> when the function is actually called.</a:t>
            </a:r>
          </a:p>
          <a:p>
            <a:r>
              <a:rPr lang="en-US" sz="1200" b="0" i="0" kern="1200" dirty="0">
                <a:solidFill>
                  <a:schemeClr val="tx1"/>
                </a:solidFill>
                <a:effectLst/>
                <a:latin typeface="+mn-lt"/>
                <a:ea typeface="+mn-ea"/>
                <a:cs typeface="+mn-cs"/>
              </a:rPr>
              <a:t>Generally, if you refer to a method without </a:t>
            </a:r>
            <a:r>
              <a:rPr lang="en-US" dirty="0"/>
              <a:t>()</a:t>
            </a:r>
            <a:r>
              <a:rPr lang="en-US" sz="1200" b="0" i="0" kern="1200" dirty="0">
                <a:solidFill>
                  <a:schemeClr val="tx1"/>
                </a:solidFill>
                <a:effectLst/>
                <a:latin typeface="+mn-lt"/>
                <a:ea typeface="+mn-ea"/>
                <a:cs typeface="+mn-cs"/>
              </a:rPr>
              <a:t> after it, such as </a:t>
            </a:r>
            <a:r>
              <a:rPr lang="en-US" dirty="0" err="1"/>
              <a:t>onClick</a:t>
            </a:r>
            <a:r>
              <a:rPr lang="en-US" dirty="0"/>
              <a:t>={</a:t>
            </a:r>
            <a:r>
              <a:rPr lang="en-US" dirty="0" err="1"/>
              <a:t>this.handleClick</a:t>
            </a:r>
            <a:r>
              <a:rPr lang="en-US" dirty="0"/>
              <a:t>}</a:t>
            </a:r>
            <a:r>
              <a:rPr lang="en-US" sz="1200" b="0" i="0" kern="1200" dirty="0">
                <a:solidFill>
                  <a:schemeClr val="tx1"/>
                </a:solidFill>
                <a:effectLst/>
                <a:latin typeface="+mn-lt"/>
                <a:ea typeface="+mn-ea"/>
                <a:cs typeface="+mn-cs"/>
              </a:rPr>
              <a:t>, you should bind that method.</a:t>
            </a:r>
          </a:p>
          <a:p>
            <a:r>
              <a:rPr lang="de-DE" dirty="0">
                <a:hlinkClick r:id="rId4"/>
              </a:rPr>
              <a:t>https://reactjs.org/docs/handling-events.html</a:t>
            </a:r>
            <a:endParaRPr lang="de-DE" dirty="0"/>
          </a:p>
          <a:p>
            <a:endParaRPr lang="en-US" sz="1200" b="0" i="0" kern="1200" dirty="0">
              <a:solidFill>
                <a:schemeClr val="tx1"/>
              </a:solidFill>
              <a:effectLst/>
              <a:latin typeface="+mn-lt"/>
              <a:ea typeface="+mn-ea"/>
              <a:cs typeface="+mn-cs"/>
            </a:endParaRPr>
          </a:p>
          <a:p>
            <a:r>
              <a:rPr lang="de-DE" dirty="0">
                <a:hlinkClick r:id="rId5"/>
              </a:rPr>
              <a:t>https://www.smashingmagazine.com/2014/01/understanding-javascript-function-prototype-bind/</a:t>
            </a:r>
            <a:endParaRPr lang="de-DE" dirty="0"/>
          </a:p>
          <a:p>
            <a:endParaRPr lang="de-DE" dirty="0"/>
          </a:p>
          <a:p>
            <a:r>
              <a:rPr lang="de-DE" dirty="0"/>
              <a:t>http://www.ecma-international.org/ecma-262/6.0/#sec-class-definitions</a:t>
            </a:r>
          </a:p>
          <a:p>
            <a:endParaRPr lang="de-DE" dirty="0"/>
          </a:p>
          <a:p>
            <a:r>
              <a:rPr lang="de-DE" dirty="0"/>
              <a:t>???Warum sind die Klassen hier unter Funktionen aufgeführt?</a:t>
            </a:r>
          </a:p>
          <a:p>
            <a:r>
              <a:rPr lang="de-DE" dirty="0"/>
              <a:t>http://kangax.github.io/compat-table/es6/</a:t>
            </a:r>
          </a:p>
          <a:p>
            <a:endParaRPr lang="de-DE" dirty="0"/>
          </a:p>
        </p:txBody>
      </p:sp>
      <p:sp>
        <p:nvSpPr>
          <p:cNvPr id="5" name="Fußzeilenplatzhalter 4">
            <a:extLst>
              <a:ext uri="{FF2B5EF4-FFF2-40B4-BE49-F238E27FC236}">
                <a16:creationId xmlns:a16="http://schemas.microsoft.com/office/drawing/2014/main" id="{3610ED12-63DA-40BF-8510-0DD382B6E6B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30105424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https://www.w3schools.com/js/js_classes.asp</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22742641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https://developer.mozilla.org/en-US/docs/Web/JavaScript/Reference/Classes/static</a:t>
            </a:r>
          </a:p>
          <a:p>
            <a:endParaRPr lang="de-DE" dirty="0"/>
          </a:p>
          <a:p>
            <a:r>
              <a:rPr lang="de-DE" dirty="0"/>
              <a:t>http://thecodebarbarian.com/static-properties-in-javascript-with-inheritance.html</a:t>
            </a:r>
          </a:p>
          <a:p>
            <a:endParaRPr lang="de-DE" dirty="0"/>
          </a:p>
          <a:p>
            <a:r>
              <a:rPr lang="de-DE" dirty="0"/>
              <a:t>https://medium.com/@assortedPickle/es6-static-properties-b7fd2a163328</a:t>
            </a:r>
          </a:p>
          <a:p>
            <a:endParaRPr lang="de-DE" dirty="0"/>
          </a:p>
          <a:p>
            <a:r>
              <a:rPr lang="de-DE" dirty="0"/>
              <a:t>https://javascript.info/static-properties-methods</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https://de.wikipedia.org/wiki/Static_(Schl%C3%BCsselwort)</a:t>
            </a:r>
          </a:p>
          <a:p>
            <a:r>
              <a:rPr lang="de-DE" dirty="0"/>
              <a:t>In Sprachen mit Klassen kann es Klassenfunktionen geben, die etwas mit der Klasse zu tun haben, aber keinerlei Daten von Instanzen dieser Klasse benötigen. Auch kann es Klassen und Variablen geben, bei denen es aus technischen Gründen nicht sinnvoll ist, mehr als eine Instanz anzulegen. Zu diesem Zweck können Deklarationen von Membervariablen und -funktionen mit dem Schlüsselwort </a:t>
            </a:r>
            <a:r>
              <a:rPr lang="de-DE" dirty="0" err="1"/>
              <a:t>static</a:t>
            </a:r>
            <a:r>
              <a:rPr lang="de-DE" dirty="0"/>
              <a:t> versehen werden. Es zeigt an, dass diese Variable oder Funktion ohne eine Instanz der Klasse existiert und benutzt werden kann. Dies stellt in objektorientierten Sprachen meist die häufigste Verwendung des Schlüsselwortes dar.</a:t>
            </a:r>
          </a:p>
          <a:p>
            <a:endParaRPr lang="de-DE" dirty="0"/>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5779422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Funktion in Funktion?</a:t>
            </a:r>
          </a:p>
          <a:p>
            <a:r>
              <a:rPr lang="de-DE" dirty="0"/>
              <a:t>???warum in runden Klammern?</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1819531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hlinkClick r:id="rId3"/>
              </a:rPr>
              <a:t>https://en.wikipedia.org/wiki/JavaScript#Delegative</a:t>
            </a:r>
            <a:endParaRPr lang="de-DE"/>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40225056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5D0562B8-2733-48B0-B1B5-86FCD1D537B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61208009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https://github.com/tc39/ecmascript-asyncawait</a:t>
            </a:r>
          </a:p>
        </p:txBody>
      </p:sp>
      <p:sp>
        <p:nvSpPr>
          <p:cNvPr id="5" name="Fußzeilenplatzhalter 4">
            <a:extLst>
              <a:ext uri="{FF2B5EF4-FFF2-40B4-BE49-F238E27FC236}">
                <a16:creationId xmlns:a16="http://schemas.microsoft.com/office/drawing/2014/main" id="{6D11508C-D2F1-4647-A9B8-74BF9ECCA827}"/>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082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enclosing</a:t>
            </a:r>
            <a:endParaRPr lang="de-DE" dirty="0"/>
          </a:p>
          <a:p>
            <a:r>
              <a:rPr lang="de-DE" dirty="0" err="1"/>
              <a:t>ru</a:t>
            </a:r>
            <a:r>
              <a:rPr lang="de-DE" dirty="0"/>
              <a:t>: </a:t>
            </a:r>
            <a:r>
              <a:rPr lang="ru-RU" dirty="0"/>
              <a:t>внешний, объемлющий</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46796961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https://developer.mozilla.org/en-US/docs/Web/JavaScript/Reference/Statements/async_function</a:t>
            </a:r>
            <a:endParaRPr lang="de-DE" dirty="0"/>
          </a:p>
          <a:p>
            <a:r>
              <a:rPr lang="de-DE" dirty="0">
                <a:hlinkClick r:id="rId4"/>
              </a:rPr>
              <a:t>https://developers.google.com/web/fundamentals/primers/async-functions</a:t>
            </a:r>
            <a:endParaRPr lang="de-DE" dirty="0"/>
          </a:p>
          <a:p>
            <a:endParaRPr lang="de-DE" dirty="0"/>
          </a:p>
        </p:txBody>
      </p:sp>
      <p:sp>
        <p:nvSpPr>
          <p:cNvPr id="5" name="Fußzeilenplatzhalter 4">
            <a:extLst>
              <a:ext uri="{FF2B5EF4-FFF2-40B4-BE49-F238E27FC236}">
                <a16:creationId xmlns:a16="http://schemas.microsoft.com/office/drawing/2014/main" id="{63798133-7938-47F8-A512-826D7F0233BF}"/>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5541684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http://blog.ppedv.de/post/Debugging-JavaScript-mit-Visual-Studio-2013</a:t>
            </a:r>
          </a:p>
        </p:txBody>
      </p:sp>
      <p:sp>
        <p:nvSpPr>
          <p:cNvPr id="5" name="Fußzeilenplatzhalter 4">
            <a:extLst>
              <a:ext uri="{FF2B5EF4-FFF2-40B4-BE49-F238E27FC236}">
                <a16:creationId xmlns:a16="http://schemas.microsoft.com/office/drawing/2014/main" id="{F2E0ADF2-A25A-464A-B1D2-FF7300897A0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8097125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https://www.w3schools.com/js/js_debugging.asp</a:t>
            </a:r>
          </a:p>
          <a:p>
            <a:r>
              <a:rPr lang="de-DE" dirty="0"/>
              <a:t>https://developer.mozilla.org/en-US/docs/Tools/Debugger</a:t>
            </a:r>
          </a:p>
          <a:p>
            <a:endParaRPr lang="de-DE" dirty="0"/>
          </a:p>
          <a:p>
            <a:r>
              <a:rPr lang="de-DE" dirty="0">
                <a:hlinkClick r:id="rId3"/>
              </a:rPr>
              <a:t>https://developer.mozilla.org/en-US/docs/Web/JavaScript/Shells</a:t>
            </a:r>
            <a:endParaRPr lang="de-DE" dirty="0"/>
          </a:p>
          <a:p>
            <a:endParaRPr lang="de-DE" dirty="0"/>
          </a:p>
          <a:p>
            <a:r>
              <a:rPr lang="de-DE" dirty="0"/>
              <a:t>https://console.spec.whatwg.org/</a:t>
            </a:r>
          </a:p>
          <a:p>
            <a:endParaRPr lang="de-DE" dirty="0"/>
          </a:p>
          <a:p>
            <a:r>
              <a:rPr lang="de-DE" dirty="0"/>
              <a:t>https://learn.jquery.com/about-jquery/additional-support/</a:t>
            </a:r>
          </a:p>
          <a:p>
            <a:r>
              <a:rPr lang="en-US" sz="1200" b="0" i="0" kern="1200" dirty="0">
                <a:solidFill>
                  <a:schemeClr val="tx1"/>
                </a:solidFill>
                <a:effectLst/>
                <a:latin typeface="+mn-lt"/>
                <a:ea typeface="+mn-ea"/>
                <a:cs typeface="+mn-cs"/>
              </a:rPr>
              <a:t>Ensure your markup is valid.</a:t>
            </a:r>
          </a:p>
          <a:p>
            <a:r>
              <a:rPr lang="en-US" sz="1200" b="0" i="0" kern="1200" dirty="0">
                <a:solidFill>
                  <a:schemeClr val="tx1"/>
                </a:solidFill>
                <a:effectLst/>
                <a:latin typeface="+mn-lt"/>
                <a:ea typeface="+mn-ea"/>
                <a:cs typeface="+mn-cs"/>
              </a:rPr>
              <a:t>Use Firebug/Developer Tools to see if you have an exception.</a:t>
            </a:r>
          </a:p>
          <a:p>
            <a:r>
              <a:rPr lang="en-US" sz="1200" b="0" i="0" kern="1200" dirty="0">
                <a:solidFill>
                  <a:schemeClr val="tx1"/>
                </a:solidFill>
                <a:effectLst/>
                <a:latin typeface="+mn-lt"/>
                <a:ea typeface="+mn-ea"/>
                <a:cs typeface="+mn-cs"/>
              </a:rPr>
              <a:t>Use Firebug/Developer Tools to inspect the HTML classes, CSS, etc.</a:t>
            </a:r>
          </a:p>
          <a:p>
            <a:r>
              <a:rPr lang="en-US" sz="1200" b="0" i="0" kern="1200" dirty="0">
                <a:solidFill>
                  <a:schemeClr val="tx1"/>
                </a:solidFill>
                <a:effectLst/>
                <a:latin typeface="+mn-lt"/>
                <a:ea typeface="+mn-ea"/>
                <a:cs typeface="+mn-cs"/>
              </a:rPr>
              <a:t>Try expected resulting HTML and CSS without JavaScript/jQuery and see if the problem could be isolated to those two.</a:t>
            </a:r>
          </a:p>
          <a:p>
            <a:r>
              <a:rPr lang="en-US" sz="1200" b="0" i="0" kern="1200" dirty="0">
                <a:solidFill>
                  <a:schemeClr val="tx1"/>
                </a:solidFill>
                <a:effectLst/>
                <a:latin typeface="+mn-lt"/>
                <a:ea typeface="+mn-ea"/>
                <a:cs typeface="+mn-cs"/>
              </a:rPr>
              <a:t>Reduce to a minimal test case (keep removing things until the problem goes away, etc.)</a:t>
            </a:r>
          </a:p>
          <a:p>
            <a:r>
              <a:rPr lang="en-US" sz="1200" b="0" i="0" kern="1200" dirty="0">
                <a:solidFill>
                  <a:schemeClr val="tx1"/>
                </a:solidFill>
                <a:effectLst/>
                <a:latin typeface="+mn-lt"/>
                <a:ea typeface="+mn-ea"/>
                <a:cs typeface="+mn-cs"/>
              </a:rPr>
              <a:t>Provide that test case as part of your mail. Either upload it somewhere or post it on </a:t>
            </a:r>
            <a:r>
              <a:rPr lang="en-US" sz="1200" b="0" i="0" u="sng" kern="1200" dirty="0">
                <a:solidFill>
                  <a:schemeClr val="tx1"/>
                </a:solidFill>
                <a:effectLst/>
                <a:latin typeface="+mn-lt"/>
                <a:ea typeface="+mn-ea"/>
                <a:cs typeface="+mn-cs"/>
                <a:hlinkClick r:id="rId4"/>
              </a:rPr>
              <a:t>jsbin.com</a:t>
            </a:r>
            <a:r>
              <a:rPr lang="en-US" sz="1200" b="0" i="0" kern="1200" dirty="0">
                <a:solidFill>
                  <a:schemeClr val="tx1"/>
                </a:solidFill>
                <a:effectLst/>
                <a:latin typeface="+mn-lt"/>
                <a:ea typeface="+mn-ea"/>
                <a:cs typeface="+mn-cs"/>
              </a:rPr>
              <a:t>.</a:t>
            </a:r>
          </a:p>
          <a:p>
            <a:endParaRPr lang="de-DE" dirty="0"/>
          </a:p>
        </p:txBody>
      </p:sp>
      <p:sp>
        <p:nvSpPr>
          <p:cNvPr id="5" name="Fußzeilenplatzhalter 4">
            <a:extLst>
              <a:ext uri="{FF2B5EF4-FFF2-40B4-BE49-F238E27FC236}">
                <a16:creationId xmlns:a16="http://schemas.microsoft.com/office/drawing/2014/main" id="{A5751F3B-F477-4813-8D78-1DA545092B46}"/>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18340850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http://blog.ppedv.de/post/HTML5-Web-Workers</a:t>
            </a:r>
            <a:endParaRPr lang="de-DE" dirty="0"/>
          </a:p>
          <a:p>
            <a:r>
              <a:rPr lang="de-DE" sz="1200" b="0" i="0" kern="1200" dirty="0">
                <a:solidFill>
                  <a:schemeClr val="tx1"/>
                </a:solidFill>
                <a:effectLst/>
                <a:latin typeface="+mn-lt"/>
                <a:ea typeface="+mn-ea"/>
                <a:cs typeface="+mn-cs"/>
              </a:rPr>
              <a:t>In JavaScript war es immer ein Problem wenn es um Nebenläufigkeit ging. Die Sprache selbst ist eine Single-</a:t>
            </a:r>
            <a:r>
              <a:rPr lang="de-DE" sz="1200" b="0" i="0" kern="1200" dirty="0" err="1">
                <a:solidFill>
                  <a:schemeClr val="tx1"/>
                </a:solidFill>
                <a:effectLst/>
                <a:latin typeface="+mn-lt"/>
                <a:ea typeface="+mn-ea"/>
                <a:cs typeface="+mn-cs"/>
              </a:rPr>
              <a:t>Threaded</a:t>
            </a:r>
            <a:r>
              <a:rPr lang="de-DE" sz="1200" b="0" i="0" kern="1200" dirty="0">
                <a:solidFill>
                  <a:schemeClr val="tx1"/>
                </a:solidFill>
                <a:effectLst/>
                <a:latin typeface="+mn-lt"/>
                <a:ea typeface="+mn-ea"/>
                <a:cs typeface="+mn-cs"/>
              </a:rPr>
              <a:t>-Umgebung. Das bedeutet, dass alle möglichen Dinge im selben </a:t>
            </a:r>
            <a:r>
              <a:rPr lang="de-DE" sz="1200" b="0" i="0" kern="1200" dirty="0" err="1">
                <a:solidFill>
                  <a:schemeClr val="tx1"/>
                </a:solidFill>
                <a:effectLst/>
                <a:latin typeface="+mn-lt"/>
                <a:ea typeface="+mn-ea"/>
                <a:cs typeface="+mn-cs"/>
              </a:rPr>
              <a:t>Script</a:t>
            </a:r>
            <a:r>
              <a:rPr lang="de-DE" sz="1200" b="0" i="0" kern="1200" dirty="0">
                <a:solidFill>
                  <a:schemeClr val="tx1"/>
                </a:solidFill>
                <a:effectLst/>
                <a:latin typeface="+mn-lt"/>
                <a:ea typeface="+mn-ea"/>
                <a:cs typeface="+mn-cs"/>
              </a:rPr>
              <a:t> ablaufen und der Nutzer somit teilweise nichts anderes mehr auf der Seite machen konnte. Ich denke, viele von euch kennen dieses tolle Dialogfenster, oder?</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Mit Hilfe von </a:t>
            </a:r>
            <a:r>
              <a:rPr lang="de-DE" sz="1200" b="0" i="1" kern="1200" dirty="0" err="1">
                <a:solidFill>
                  <a:schemeClr val="tx1"/>
                </a:solidFill>
                <a:effectLst/>
                <a:latin typeface="+mn-lt"/>
                <a:ea typeface="+mn-ea"/>
                <a:cs typeface="+mn-cs"/>
              </a:rPr>
              <a:t>setTimeout</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setIntervall</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XMLHttpRequest</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und </a:t>
            </a:r>
            <a:r>
              <a:rPr lang="de-DE" sz="1200" b="0" i="1" kern="1200" dirty="0" err="1">
                <a:solidFill>
                  <a:schemeClr val="tx1"/>
                </a:solidFill>
                <a:effectLst/>
                <a:latin typeface="+mn-lt"/>
                <a:ea typeface="+mn-ea"/>
                <a:cs typeface="+mn-cs"/>
              </a:rPr>
              <a:t>EventHandlern</a:t>
            </a:r>
            <a:r>
              <a:rPr lang="de-DE" sz="1200" b="0" i="0" kern="1200" dirty="0">
                <a:solidFill>
                  <a:schemeClr val="tx1"/>
                </a:solidFill>
                <a:effectLst/>
                <a:latin typeface="+mn-lt"/>
                <a:ea typeface="+mn-ea"/>
                <a:cs typeface="+mn-cs"/>
              </a:rPr>
              <a:t> konnte eine Nebenläufigkeit nachgeahmt werden. Diese Funktionen laufen zwar alle asynchron ab, sind blockierungsfrei aber dies bedeutet nicht, dass es auch parallel ist. Asynchrone Ereignisse werden verarbeitet, nachdem das aktuelle Ausführungsskript ausgesetzt wurde. In HTML5 gibt es nun eine tolle, bessere Lösung für solche Dinge.</a:t>
            </a:r>
          </a:p>
          <a:p>
            <a:r>
              <a:rPr lang="de-DE" sz="1200" b="0" i="0" kern="1200" dirty="0">
                <a:solidFill>
                  <a:schemeClr val="tx1"/>
                </a:solidFill>
                <a:effectLst/>
                <a:latin typeface="+mn-lt"/>
                <a:ea typeface="+mn-ea"/>
                <a:cs typeface="+mn-cs"/>
              </a:rPr>
              <a:t>Hier kommen nun die Web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ins Spiel. Ein Web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erzeugt Threads im Hintergrund der Webanwendung. Zum Beispiel ermöglicht es uns rechenintensive Scripts auszuführen ohne gleich unsere Benutzeroberfläche oder andere Scripts zu blockieren.</a:t>
            </a:r>
          </a:p>
          <a:p>
            <a:endParaRPr lang="de-DE" dirty="0"/>
          </a:p>
        </p:txBody>
      </p:sp>
      <p:sp>
        <p:nvSpPr>
          <p:cNvPr id="5" name="Fußzeilenplatzhalter 4">
            <a:extLst>
              <a:ext uri="{FF2B5EF4-FFF2-40B4-BE49-F238E27FC236}">
                <a16:creationId xmlns:a16="http://schemas.microsoft.com/office/drawing/2014/main" id="{664208AC-3B9C-4BE2-B302-3E09D718E610}"/>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82975815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sich einlesen</a:t>
            </a:r>
          </a:p>
        </p:txBody>
      </p:sp>
      <p:sp>
        <p:nvSpPr>
          <p:cNvPr id="5" name="Fußzeilenplatzhalter 4">
            <a:extLst>
              <a:ext uri="{FF2B5EF4-FFF2-40B4-BE49-F238E27FC236}">
                <a16:creationId xmlns:a16="http://schemas.microsoft.com/office/drawing/2014/main" id="{E8B898D4-5827-4845-864B-7CD48AD9FCC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30627371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https://developer.mozilla.org/en-US/docs/Mozilla/Gecko/Script_security</a:t>
            </a:r>
          </a:p>
          <a:p>
            <a:endParaRPr lang="de-DE" dirty="0"/>
          </a:p>
          <a:p>
            <a:r>
              <a:rPr lang="de-DE" dirty="0">
                <a:hlinkClick r:id="rId3"/>
              </a:rPr>
              <a:t>https://de.wikipedia.org/wiki/JavaScript#Sicherheit</a:t>
            </a:r>
            <a:endParaRPr lang="de-DE" dirty="0"/>
          </a:p>
        </p:txBody>
      </p:sp>
      <p:sp>
        <p:nvSpPr>
          <p:cNvPr id="5" name="Fußzeilenplatzhalter 4">
            <a:extLst>
              <a:ext uri="{FF2B5EF4-FFF2-40B4-BE49-F238E27FC236}">
                <a16:creationId xmlns:a16="http://schemas.microsoft.com/office/drawing/2014/main" id="{9FFC73B0-8F47-4185-92BE-8417EC7017CF}"/>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68835948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https://en.wikipedia.org/wiki/Design_by_contract</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577602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ru-RU" dirty="0"/>
              <a:t>брэндн эйч</a:t>
            </a:r>
            <a:r>
              <a:rPr lang="de-DE" dirty="0"/>
              <a:t>]</a:t>
            </a:r>
          </a:p>
          <a:p>
            <a:r>
              <a:rPr lang="de-DE" dirty="0"/>
              <a:t>https://www.youtube.com/channel/UCsBjURrPoezykLs9EqgamOA</a:t>
            </a:r>
          </a:p>
          <a:p>
            <a:endParaRPr lang="de-DE" dirty="0"/>
          </a:p>
          <a:p>
            <a:r>
              <a:rPr lang="de-DE" dirty="0">
                <a:hlinkClick r:id="rId3"/>
              </a:rPr>
              <a:t>https://de.wikipedia.org/wiki/JavaScript#Geschichte</a:t>
            </a:r>
            <a:endParaRPr lang="de-DE" dirty="0"/>
          </a:p>
        </p:txBody>
      </p:sp>
      <p:sp>
        <p:nvSpPr>
          <p:cNvPr id="5" name="Fußzeilenplatzhalter 4">
            <a:extLst>
              <a:ext uri="{FF2B5EF4-FFF2-40B4-BE49-F238E27FC236}">
                <a16:creationId xmlns:a16="http://schemas.microsoft.com/office/drawing/2014/main" id="{05E441DB-0537-4E6A-8254-C647A30EC9E0}"/>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59507017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https://tc39.es/process-document/</a:t>
            </a:r>
          </a:p>
        </p:txBody>
      </p:sp>
      <p:sp>
        <p:nvSpPr>
          <p:cNvPr id="5" name="Fußzeilenplatzhalter 4">
            <a:extLst>
              <a:ext uri="{FF2B5EF4-FFF2-40B4-BE49-F238E27FC236}">
                <a16:creationId xmlns:a16="http://schemas.microsoft.com/office/drawing/2014/main" id="{F2176A0A-F821-48B9-91A7-7C9482914C82}"/>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61044630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https://en.wikipedia.org/wiki/Pyramid_of_doom_(programming)</a:t>
            </a:r>
            <a:endParaRPr lang="de-DE" dirty="0"/>
          </a:p>
          <a:p>
            <a:endParaRPr lang="de-DE" dirty="0"/>
          </a:p>
        </p:txBody>
      </p:sp>
      <p:sp>
        <p:nvSpPr>
          <p:cNvPr id="5" name="Fußzeilenplatzhalter 4">
            <a:extLst>
              <a:ext uri="{FF2B5EF4-FFF2-40B4-BE49-F238E27FC236}">
                <a16:creationId xmlns:a16="http://schemas.microsoft.com/office/drawing/2014/main" id="{932D66C9-2715-4BD1-B927-85DA8E201040}"/>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093522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nested scopes of a particular function (from most global to most local) in JavaScript, particularly of a closure, used as a callback, are sometimes referred to as the </a:t>
            </a:r>
            <a:r>
              <a:rPr lang="en-US" sz="1200" b="1" i="0" kern="1200" dirty="0">
                <a:solidFill>
                  <a:schemeClr val="tx1"/>
                </a:solidFill>
                <a:effectLst/>
                <a:latin typeface="+mn-lt"/>
                <a:ea typeface="+mn-ea"/>
                <a:cs typeface="+mn-cs"/>
              </a:rPr>
              <a:t>scope chain</a:t>
            </a:r>
            <a:r>
              <a:rPr lang="en-US" sz="1200" b="0" i="0" kern="1200" dirty="0">
                <a:solidFill>
                  <a:schemeClr val="tx1"/>
                </a:solidFill>
                <a:effectLst/>
                <a:latin typeface="+mn-lt"/>
                <a:ea typeface="+mn-ea"/>
                <a:cs typeface="+mn-cs"/>
              </a:rPr>
              <a:t>, by analogy with the prototype chain of an object.</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63756045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69DF7C83-D5C9-411B-A21C-A33DB4770FA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49079934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https://www.w3schools.com/js/js_es5.asp</a:t>
            </a:r>
          </a:p>
          <a:p>
            <a:endParaRPr lang="de-DE" dirty="0"/>
          </a:p>
        </p:txBody>
      </p:sp>
      <p:sp>
        <p:nvSpPr>
          <p:cNvPr id="5" name="Fußzeilenplatzhalter 4">
            <a:extLst>
              <a:ext uri="{FF2B5EF4-FFF2-40B4-BE49-F238E27FC236}">
                <a16:creationId xmlns:a16="http://schemas.microsoft.com/office/drawing/2014/main" id="{8DDFE758-0FCC-4A4A-80AE-780E8C55A0B2}"/>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42787667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Teil der Kurse:</a:t>
            </a:r>
          </a:p>
          <a:p>
            <a:r>
              <a:rPr lang="de-DE" dirty="0"/>
              <a:t>	Angular</a:t>
            </a:r>
          </a:p>
          <a:p>
            <a:r>
              <a:rPr lang="de-DE" dirty="0"/>
              <a:t>	JS Powerwoche</a:t>
            </a:r>
          </a:p>
          <a:p>
            <a:endParaRPr lang="de-DE" dirty="0"/>
          </a:p>
        </p:txBody>
      </p:sp>
      <p:sp>
        <p:nvSpPr>
          <p:cNvPr id="5" name="Fußzeilenplatzhalter 4">
            <a:extLst>
              <a:ext uri="{FF2B5EF4-FFF2-40B4-BE49-F238E27FC236}">
                <a16:creationId xmlns:a16="http://schemas.microsoft.com/office/drawing/2014/main" id="{89AEEC4C-CCEE-4CE4-A116-17A0EB4F7C69}"/>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49705476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32E15AB8-9D0C-4CED-9096-F77389E704AF}"/>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71542677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https://2018.stateofjs.com/</a:t>
            </a:r>
          </a:p>
          <a:p>
            <a:r>
              <a:rPr lang="de-DE" dirty="0"/>
              <a:t>https://de.wikipedia.org/wiki/Ecma_International</a:t>
            </a:r>
          </a:p>
          <a:p>
            <a:r>
              <a:rPr lang="de-DE" dirty="0"/>
              <a:t>https://www.ecma-international.org/</a:t>
            </a:r>
          </a:p>
        </p:txBody>
      </p:sp>
      <p:sp>
        <p:nvSpPr>
          <p:cNvPr id="5" name="Fußzeilenplatzhalter 4">
            <a:extLst>
              <a:ext uri="{FF2B5EF4-FFF2-40B4-BE49-F238E27FC236}">
                <a16:creationId xmlns:a16="http://schemas.microsoft.com/office/drawing/2014/main" id="{EE741AAC-8ABE-4754-B904-25E641320AE2}"/>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66665281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https://en.wikipedia.org/wiki/Comparison_of_JavaScript_frameworks</a:t>
            </a:r>
            <a:endParaRPr lang="de-DE" dirty="0"/>
          </a:p>
        </p:txBody>
      </p:sp>
      <p:sp>
        <p:nvSpPr>
          <p:cNvPr id="5" name="Fußzeilenplatzhalter 4">
            <a:extLst>
              <a:ext uri="{FF2B5EF4-FFF2-40B4-BE49-F238E27FC236}">
                <a16:creationId xmlns:a16="http://schemas.microsoft.com/office/drawing/2014/main" id="{B9350B1F-0536-4A50-9B01-39979FD70782}"/>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25014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alternative ist </a:t>
            </a:r>
            <a:r>
              <a:rPr lang="de-DE" dirty="0" err="1"/>
              <a:t>dynamic</a:t>
            </a:r>
            <a:r>
              <a:rPr lang="de-DE" dirty="0"/>
              <a:t> </a:t>
            </a:r>
            <a:r>
              <a:rPr lang="de-DE" dirty="0" err="1"/>
              <a:t>scoping</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515781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https://developer.mozilla.org/de/docs/Glossary/Hoisting</a:t>
            </a:r>
          </a:p>
          <a:p>
            <a:r>
              <a:rPr lang="de-DE" dirty="0"/>
              <a:t>https://www.w3schools.com/js/js_hoisting.asp</a:t>
            </a:r>
          </a:p>
        </p:txBody>
      </p:sp>
      <p:sp>
        <p:nvSpPr>
          <p:cNvPr id="5" name="Fußzeilenplatzhalter 4">
            <a:extLst>
              <a:ext uri="{FF2B5EF4-FFF2-40B4-BE49-F238E27FC236}">
                <a16:creationId xmlns:a16="http://schemas.microsoft.com/office/drawing/2014/main" id="{ED94326E-911E-4FA2-9E4D-809154A01DFD}"/>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432866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While JavaScript scoping is simple – lexical, function-level – the associated initialization and name resolution rules are a cause of confusion. Firstly, assignment to a name not in scope defaults to creating a new global variable, not a local one. Secondly, to create a new local variable one must use the var keyword; the variable is then created at the top of the function, with value undefined and the variable is assigned its value when the assignment expression is reached:</a:t>
            </a:r>
          </a:p>
          <a:p>
            <a:r>
              <a:rPr lang="en-US" dirty="0"/>
              <a:t>A variable with an </a:t>
            </a:r>
            <a:r>
              <a:rPr lang="en-US" i="1" dirty="0" err="1"/>
              <a:t>Initialiser</a:t>
            </a:r>
            <a:r>
              <a:rPr lang="en-US" dirty="0"/>
              <a:t> is assigned the value of its </a:t>
            </a:r>
            <a:r>
              <a:rPr lang="en-US" i="1" dirty="0" err="1"/>
              <a:t>AssignmentExpression</a:t>
            </a:r>
            <a:r>
              <a:rPr lang="en-US" dirty="0"/>
              <a:t> when the </a:t>
            </a:r>
            <a:r>
              <a:rPr lang="en-US" i="1" dirty="0" err="1"/>
              <a:t>VariableStatement</a:t>
            </a:r>
            <a:r>
              <a:rPr lang="en-US" dirty="0"/>
              <a:t> is executed, not when the variable is created.</a:t>
            </a:r>
            <a:r>
              <a:rPr lang="en-US" sz="1200" b="0" i="0" u="none" strike="noStrike" kern="1200" baseline="30000" dirty="0">
                <a:solidFill>
                  <a:schemeClr val="tx1"/>
                </a:solidFill>
                <a:effectLst/>
                <a:latin typeface="+mn-lt"/>
                <a:ea typeface="+mn-ea"/>
                <a:cs typeface="+mn-cs"/>
                <a:hlinkClick r:id="rId3"/>
              </a:rPr>
              <a:t>[18]</a:t>
            </a:r>
            <a:r>
              <a:rPr lang="en-US" sz="1200" b="0" i="0" kern="1200" dirty="0">
                <a:solidFill>
                  <a:schemeClr val="tx1"/>
                </a:solidFill>
                <a:effectLst/>
                <a:latin typeface="+mn-lt"/>
                <a:ea typeface="+mn-ea"/>
                <a:cs typeface="+mn-cs"/>
              </a:rPr>
              <a:t>This is known as </a:t>
            </a:r>
            <a:r>
              <a:rPr lang="en-US" sz="1200" b="0" i="1" u="none" strike="noStrike" kern="1200" dirty="0">
                <a:solidFill>
                  <a:schemeClr val="tx1"/>
                </a:solidFill>
                <a:effectLst/>
                <a:latin typeface="+mn-lt"/>
                <a:ea typeface="+mn-ea"/>
                <a:cs typeface="+mn-cs"/>
                <a:hlinkClick r:id="rId4" tooltip="Variable hoisting"/>
              </a:rPr>
              <a:t>variable hoisting</a:t>
            </a:r>
            <a:r>
              <a:rPr lang="en-US" sz="1200" b="0" i="0" u="none" strike="noStrike" kern="1200" baseline="30000" dirty="0">
                <a:solidFill>
                  <a:schemeClr val="tx1"/>
                </a:solidFill>
                <a:effectLst/>
                <a:latin typeface="+mn-lt"/>
                <a:ea typeface="+mn-ea"/>
                <a:cs typeface="+mn-cs"/>
                <a:hlinkClick r:id="rId5"/>
              </a:rPr>
              <a:t>[19]</a:t>
            </a:r>
            <a:r>
              <a:rPr lang="en-US" sz="1200" b="0" i="0" kern="1200" dirty="0">
                <a:solidFill>
                  <a:schemeClr val="tx1"/>
                </a:solidFill>
                <a:effectLst/>
                <a:latin typeface="+mn-lt"/>
                <a:ea typeface="+mn-ea"/>
                <a:cs typeface="+mn-cs"/>
              </a:rPr>
              <a:t> – the declaration, but not the initialization, is hoisted to the top of the function. </a:t>
            </a:r>
          </a:p>
          <a:p>
            <a:r>
              <a:rPr lang="de-DE" dirty="0">
                <a:hlinkClick r:id="rId6"/>
              </a:rPr>
              <a:t>https://en.wikipedia.org/wiki/Scope_(computer_science)#JavaScript</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691282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772193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dirty="0" err="1"/>
              <a:t>that</a:t>
            </a:r>
            <a:r>
              <a:rPr lang="de-DE" dirty="0"/>
              <a:t>???</a:t>
            </a:r>
          </a:p>
          <a:p>
            <a:endParaRPr lang="de-DE" dirty="0"/>
          </a:p>
          <a:p>
            <a:r>
              <a:rPr lang="en-US" sz="1200" b="0" i="0" u="none" strike="noStrike" kern="1200" dirty="0">
                <a:solidFill>
                  <a:schemeClr val="tx1"/>
                </a:solidFill>
                <a:effectLst/>
                <a:latin typeface="+mn-lt"/>
                <a:ea typeface="+mn-ea"/>
                <a:cs typeface="+mn-cs"/>
              </a:rPr>
              <a:t>unlike many other languages with classes, in JavaScript the value of </a:t>
            </a:r>
            <a:r>
              <a:rPr lang="en-US" dirty="0"/>
              <a:t>this</a:t>
            </a:r>
            <a:r>
              <a:rPr lang="en-US" sz="1200" b="0" i="0" u="none" strike="noStrike" kern="1200" dirty="0">
                <a:solidFill>
                  <a:schemeClr val="tx1"/>
                </a:solidFill>
                <a:effectLst/>
                <a:latin typeface="+mn-lt"/>
                <a:ea typeface="+mn-ea"/>
                <a:cs typeface="+mn-cs"/>
              </a:rPr>
              <a:t> in a method </a:t>
            </a:r>
            <a:r>
              <a:rPr lang="en-US" sz="1200" b="0" i="0" u="none" strike="noStrike" kern="1200" dirty="0">
                <a:solidFill>
                  <a:schemeClr val="tx1"/>
                </a:solidFill>
                <a:effectLst/>
                <a:latin typeface="+mn-lt"/>
                <a:ea typeface="+mn-ea"/>
                <a:cs typeface="+mn-cs"/>
                <a:hlinkClick r:id="rId3"/>
              </a:rPr>
              <a:t>depends on how it is called</a:t>
            </a:r>
            <a:r>
              <a:rPr lang="en-US" sz="1200" b="0" i="0" u="none" strike="noStrike" kern="1200" dirty="0">
                <a:solidFill>
                  <a:schemeClr val="tx1"/>
                </a:solidFill>
                <a:effectLst/>
                <a:latin typeface="+mn-lt"/>
                <a:ea typeface="+mn-ea"/>
                <a:cs typeface="+mn-cs"/>
              </a:rPr>
              <a:t>.</a:t>
            </a:r>
          </a:p>
          <a:p>
            <a:r>
              <a:rPr lang="de-DE" dirty="0"/>
              <a:t>https://developer.mozilla.org/en-US/docs/Web/JavaScript/Reference/Classes#Boxing_with_prototype_and_static_methods</a:t>
            </a:r>
          </a:p>
          <a:p>
            <a:endParaRPr lang="de-DE" dirty="0"/>
          </a:p>
        </p:txBody>
      </p:sp>
      <p:sp>
        <p:nvSpPr>
          <p:cNvPr id="5" name="Fußzeilenplatzhalter 4">
            <a:extLst>
              <a:ext uri="{FF2B5EF4-FFF2-40B4-BE49-F238E27FC236}">
                <a16:creationId xmlns:a16="http://schemas.microsoft.com/office/drawing/2014/main" id="{C4D1DB42-DD69-4F06-B0DB-D1363554EC1E}"/>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51395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wikipedia</a:t>
            </a:r>
            <a:r>
              <a:rPr lang="de-DE" dirty="0"/>
              <a:t> </a:t>
            </a:r>
            <a:r>
              <a:rPr lang="de-DE" dirty="0" err="1"/>
              <a:t>artikel</a:t>
            </a:r>
            <a:r>
              <a:rPr lang="de-DE" dirty="0"/>
              <a:t> durchstudieren!</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4135349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https://developer.mozilla.org/en-US/docs/Web/JavaScript/Reference/Functions/Arrow_functions#Arrow_functions_used_as_methods</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48421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Binding? ist die Funktion bind() hier involviert? Sind Variablen </a:t>
            </a:r>
            <a:r>
              <a:rPr lang="de-DE" dirty="0" err="1"/>
              <a:t>gebindet</a:t>
            </a:r>
            <a:r>
              <a:rPr lang="de-DE" dirty="0"/>
              <a:t>?</a:t>
            </a:r>
          </a:p>
          <a:p>
            <a:r>
              <a:rPr lang="de-DE" dirty="0"/>
              <a:t>http://kangax.github.io/compat-table/es6/</a:t>
            </a:r>
          </a:p>
        </p:txBody>
      </p:sp>
      <p:sp>
        <p:nvSpPr>
          <p:cNvPr id="5" name="Fußzeilenplatzhalter 4">
            <a:extLst>
              <a:ext uri="{FF2B5EF4-FFF2-40B4-BE49-F238E27FC236}">
                <a16:creationId xmlns:a16="http://schemas.microsoft.com/office/drawing/2014/main" id="{5C66F011-C0BB-4599-9EED-5C7C35F17F0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50727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https://developer.mozilla.org/en-US/docs/Web/JavaScript/Reference/Statements/export</a:t>
            </a:r>
          </a:p>
          <a:p>
            <a:r>
              <a:rPr lang="de-DE" dirty="0"/>
              <a:t>https://developer.mozilla.org/en-US/docs/Web/JavaScript/Reference/Statements/import</a:t>
            </a:r>
          </a:p>
          <a:p>
            <a:r>
              <a:rPr lang="de-DE" dirty="0"/>
              <a:t>https://tc39.es/ecma262/#sec-modules</a:t>
            </a:r>
          </a:p>
          <a:p>
            <a:r>
              <a:rPr lang="de-DE" dirty="0"/>
              <a:t>https://tc39.es/ecma262/#sec-abstract-module-records</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570101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Diese</a:t>
            </a:r>
            <a:r>
              <a:rPr lang="en-US" dirty="0"/>
              <a:t> </a:t>
            </a:r>
            <a:r>
              <a:rPr lang="en-US" dirty="0" err="1"/>
              <a:t>Variante</a:t>
            </a:r>
            <a:r>
              <a:rPr lang="en-US" dirty="0"/>
              <a:t> </a:t>
            </a:r>
            <a:r>
              <a:rPr lang="en-US" dirty="0" err="1"/>
              <a:t>ruft</a:t>
            </a:r>
            <a:r>
              <a:rPr lang="en-US" dirty="0"/>
              <a:t> in REACT </a:t>
            </a:r>
            <a:r>
              <a:rPr lang="en-US" dirty="0" err="1"/>
              <a:t>Fehler</a:t>
            </a:r>
            <a:r>
              <a:rPr lang="en-US" dirty="0"/>
              <a:t> auf. Es muss export default class User {} sein.</a:t>
            </a:r>
          </a:p>
          <a:p>
            <a:endParaRPr lang="en-US" dirty="0"/>
          </a:p>
          <a:p>
            <a:r>
              <a:rPr lang="en-US" dirty="0"/>
              <a:t>If you load React from a &lt;script&gt; tag, these top-level APIs are available on the </a:t>
            </a:r>
            <a:r>
              <a:rPr lang="en-US" dirty="0" err="1"/>
              <a:t>ReactDOM</a:t>
            </a:r>
            <a:r>
              <a:rPr lang="en-US" dirty="0"/>
              <a:t> global. If you use ES6 with </a:t>
            </a:r>
            <a:r>
              <a:rPr lang="en-US" dirty="0" err="1"/>
              <a:t>npm</a:t>
            </a:r>
            <a:r>
              <a:rPr lang="en-US" dirty="0"/>
              <a:t>, you can write import </a:t>
            </a:r>
            <a:r>
              <a:rPr lang="en-US" dirty="0" err="1"/>
              <a:t>ReactDOM</a:t>
            </a:r>
            <a:r>
              <a:rPr lang="en-US" dirty="0"/>
              <a:t> from 'react-</a:t>
            </a:r>
            <a:r>
              <a:rPr lang="en-US" dirty="0" err="1"/>
              <a:t>dom</a:t>
            </a:r>
            <a:r>
              <a:rPr lang="en-US" dirty="0"/>
              <a:t>'. If you use ES5 with </a:t>
            </a:r>
            <a:r>
              <a:rPr lang="en-US" dirty="0" err="1"/>
              <a:t>npm</a:t>
            </a:r>
            <a:r>
              <a:rPr lang="en-US" dirty="0"/>
              <a:t>, you can write var </a:t>
            </a:r>
            <a:r>
              <a:rPr lang="en-US" dirty="0" err="1"/>
              <a:t>ReactDOM</a:t>
            </a:r>
            <a:r>
              <a:rPr lang="en-US" dirty="0"/>
              <a:t> = require('react-</a:t>
            </a:r>
            <a:r>
              <a:rPr lang="en-US" dirty="0" err="1"/>
              <a:t>dom</a:t>
            </a:r>
            <a:r>
              <a:rPr lang="en-US" dirty="0"/>
              <a:t>').</a:t>
            </a:r>
          </a:p>
          <a:p>
            <a:r>
              <a:rPr lang="de-DE" dirty="0"/>
              <a:t>https://reactjs.org/docs/react-dom.html</a:t>
            </a:r>
          </a:p>
          <a:p>
            <a:endParaRPr lang="de-DE" dirty="0"/>
          </a:p>
          <a:p>
            <a:r>
              <a:rPr lang="de-DE" dirty="0"/>
              <a:t>???Sind Module damit verbunden? was ist unterschied zwischen Module &amp; Class??</a:t>
            </a:r>
          </a:p>
          <a:p>
            <a:endParaRPr lang="de-DE" dirty="0"/>
          </a:p>
          <a:p>
            <a:r>
              <a:rPr lang="de-DE" dirty="0"/>
              <a:t>???Was ist Unterschied zwischen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solidFill>
                  <a:srgbClr val="0000FF"/>
                </a:solidFill>
                <a:latin typeface="Consolas" panose="020B0609020204030204" pitchFamily="49" charset="0"/>
              </a:rPr>
              <a:t>import</a:t>
            </a:r>
            <a:r>
              <a:rPr lang="de-DE" dirty="0">
                <a:solidFill>
                  <a:srgbClr val="000000"/>
                </a:solidFill>
                <a:latin typeface="Consolas" panose="020B0609020204030204" pitchFamily="49" charset="0"/>
              </a:rPr>
              <a:t> { User } </a:t>
            </a:r>
            <a:r>
              <a:rPr lang="de-DE" dirty="0" err="1">
                <a:solidFill>
                  <a:srgbClr val="000000"/>
                </a:solidFill>
                <a:latin typeface="Consolas" panose="020B0609020204030204" pitchFamily="49" charset="0"/>
              </a:rPr>
              <a:t>from</a:t>
            </a:r>
            <a:r>
              <a:rPr lang="de-DE" dirty="0">
                <a:solidFill>
                  <a:srgbClr val="000000"/>
                </a:solidFill>
                <a:latin typeface="Consolas" panose="020B0609020204030204" pitchFamily="49" charset="0"/>
              </a:rPr>
              <a:t> 'user.js'; </a:t>
            </a:r>
            <a:endParaRPr lang="de-AT" dirty="0"/>
          </a:p>
          <a:p>
            <a:r>
              <a:rPr lang="de-DE" dirty="0"/>
              <a:t>und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solidFill>
                  <a:srgbClr val="0000FF"/>
                </a:solidFill>
                <a:latin typeface="Consolas" panose="020B0609020204030204" pitchFamily="49" charset="0"/>
              </a:rPr>
              <a:t>import</a:t>
            </a:r>
            <a:r>
              <a:rPr lang="de-DE" dirty="0">
                <a:solidFill>
                  <a:srgbClr val="000000"/>
                </a:solidFill>
                <a:latin typeface="Consolas" panose="020B0609020204030204" pitchFamily="49" charset="0"/>
              </a:rPr>
              <a:t> User </a:t>
            </a:r>
            <a:r>
              <a:rPr lang="de-DE" dirty="0" err="1">
                <a:solidFill>
                  <a:srgbClr val="000000"/>
                </a:solidFill>
                <a:latin typeface="Consolas" panose="020B0609020204030204" pitchFamily="49" charset="0"/>
              </a:rPr>
              <a:t>from</a:t>
            </a:r>
            <a:r>
              <a:rPr lang="de-DE" dirty="0">
                <a:solidFill>
                  <a:srgbClr val="000000"/>
                </a:solidFill>
                <a:latin typeface="Consolas" panose="020B0609020204030204" pitchFamily="49" charset="0"/>
              </a:rPr>
              <a:t> 'user.js';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rgbClr val="000000"/>
                </a:solidFill>
                <a:latin typeface="Consolas" panose="020B0609020204030204" pitchFamily="49" charset="0"/>
              </a:rPr>
              <a:t>???</a:t>
            </a:r>
            <a:endParaRPr lang="de-AT" dirty="0"/>
          </a:p>
          <a:p>
            <a:endParaRPr lang="de-DE" dirty="0"/>
          </a:p>
          <a:p>
            <a:endParaRPr lang="de-DE" dirty="0"/>
          </a:p>
          <a:p>
            <a:r>
              <a:rPr lang="de-DE" dirty="0"/>
              <a:t>???Was genau ist </a:t>
            </a:r>
            <a:r>
              <a:rPr lang="de-DE" dirty="0" err="1"/>
              <a:t>namespace</a:t>
            </a:r>
            <a:r>
              <a:rPr lang="de-DE" dirty="0"/>
              <a:t>???</a:t>
            </a:r>
          </a:p>
          <a:p>
            <a:r>
              <a:rPr lang="de-DE" dirty="0"/>
              <a:t>???Was ist ein </a:t>
            </a:r>
            <a:r>
              <a:rPr lang="de-DE" dirty="0" err="1"/>
              <a:t>Bundler</a:t>
            </a:r>
            <a:r>
              <a:rPr lang="de-DE" dirty="0"/>
              <a:t>???</a:t>
            </a:r>
          </a:p>
          <a:p>
            <a:endParaRPr lang="de-DE" dirty="0"/>
          </a:p>
          <a:p>
            <a:endParaRPr lang="de-DE" sz="1200" b="0" kern="1200" dirty="0">
              <a:solidFill>
                <a:schemeClr val="tx1"/>
              </a:solidFill>
              <a:effectLst/>
              <a:latin typeface="+mn-lt"/>
              <a:ea typeface="+mn-ea"/>
              <a:cs typeface="+mn-cs"/>
            </a:endParaRPr>
          </a:p>
          <a:p>
            <a:r>
              <a:rPr lang="de-DE" dirty="0"/>
              <a:t> </a:t>
            </a:r>
          </a:p>
          <a:p>
            <a:endParaRPr lang="de-DE" dirty="0"/>
          </a:p>
        </p:txBody>
      </p:sp>
      <p:sp>
        <p:nvSpPr>
          <p:cNvPr id="5" name="Fußzeilenplatzhalter 4">
            <a:extLst>
              <a:ext uri="{FF2B5EF4-FFF2-40B4-BE49-F238E27FC236}">
                <a16:creationId xmlns:a16="http://schemas.microsoft.com/office/drawing/2014/main" id="{EB0E2EE5-1BD2-44CE-85AA-E6C41A3C337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4105984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3D737DC6-55AA-40C8-84C0-C8FABD6D2A1A}"/>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99259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sz="1200" b="0" kern="1200" dirty="0" err="1">
                <a:solidFill>
                  <a:schemeClr val="tx1"/>
                </a:solidFill>
                <a:effectLst/>
                <a:latin typeface="+mn-lt"/>
                <a:ea typeface="+mn-ea"/>
                <a:cs typeface="+mn-cs"/>
              </a:rPr>
              <a:t>import</a:t>
            </a:r>
            <a:r>
              <a:rPr lang="de-DE" sz="1200" b="0" kern="1200" dirty="0">
                <a:solidFill>
                  <a:schemeClr val="tx1"/>
                </a:solidFill>
                <a:effectLst/>
                <a:latin typeface="+mn-lt"/>
                <a:ea typeface="+mn-ea"/>
                <a:cs typeface="+mn-cs"/>
              </a:rPr>
              <a:t> './App.css'; // </a:t>
            </a:r>
            <a:r>
              <a:rPr lang="de-DE" sz="1200" b="0" kern="1200" dirty="0" err="1">
                <a:solidFill>
                  <a:schemeClr val="tx1"/>
                </a:solidFill>
                <a:effectLst/>
                <a:latin typeface="+mn-lt"/>
                <a:ea typeface="+mn-ea"/>
                <a:cs typeface="+mn-cs"/>
              </a:rPr>
              <a:t>css</a:t>
            </a:r>
            <a:r>
              <a:rPr lang="de-DE" sz="1200" b="0" kern="1200" dirty="0">
                <a:solidFill>
                  <a:schemeClr val="tx1"/>
                </a:solidFill>
                <a:effectLst/>
                <a:latin typeface="+mn-lt"/>
                <a:ea typeface="+mn-ea"/>
                <a:cs typeface="+mn-cs"/>
              </a:rPr>
              <a:t> hat ja kein </a:t>
            </a:r>
            <a:r>
              <a:rPr lang="de-DE" sz="1200" b="0" kern="1200" dirty="0" err="1">
                <a:solidFill>
                  <a:schemeClr val="tx1"/>
                </a:solidFill>
                <a:effectLst/>
                <a:latin typeface="+mn-lt"/>
                <a:ea typeface="+mn-ea"/>
                <a:cs typeface="+mn-cs"/>
              </a:rPr>
              <a:t>export</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React</a:t>
            </a:r>
            <a:r>
              <a:rPr lang="de-DE" sz="1200" b="0" kern="1200" dirty="0">
                <a:solidFill>
                  <a:schemeClr val="tx1"/>
                </a:solidFill>
                <a:effectLst/>
                <a:latin typeface="+mn-lt"/>
                <a:ea typeface="+mn-ea"/>
                <a:cs typeface="+mn-cs"/>
              </a:rPr>
              <a:t> Kurs)</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77696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import * as </a:t>
            </a:r>
            <a:r>
              <a:rPr lang="en-US" sz="1200" b="0" kern="1200" dirty="0" err="1">
                <a:solidFill>
                  <a:schemeClr val="tx1"/>
                </a:solidFill>
                <a:effectLst/>
                <a:latin typeface="+mn-lt"/>
                <a:ea typeface="+mn-ea"/>
                <a:cs typeface="+mn-cs"/>
              </a:rPr>
              <a:t>serviceWorker</a:t>
            </a:r>
            <a:r>
              <a:rPr lang="en-US" sz="1200" b="0" kern="1200" dirty="0">
                <a:solidFill>
                  <a:schemeClr val="tx1"/>
                </a:solidFill>
                <a:effectLst/>
                <a:latin typeface="+mn-lt"/>
                <a:ea typeface="+mn-ea"/>
                <a:cs typeface="+mn-cs"/>
              </a:rPr>
              <a:t> from './</a:t>
            </a:r>
            <a:r>
              <a:rPr lang="en-US" sz="1200" b="0" kern="1200" dirty="0" err="1">
                <a:solidFill>
                  <a:schemeClr val="tx1"/>
                </a:solidFill>
                <a:effectLst/>
                <a:latin typeface="+mn-lt"/>
                <a:ea typeface="+mn-ea"/>
                <a:cs typeface="+mn-cs"/>
              </a:rPr>
              <a:t>serviceWorker</a:t>
            </a:r>
            <a:r>
              <a:rPr lang="en-US" sz="1200" b="0" kern="1200" dirty="0">
                <a:solidFill>
                  <a:schemeClr val="tx1"/>
                </a:solidFill>
                <a:effectLst/>
                <a:latin typeface="+mn-lt"/>
                <a:ea typeface="+mn-ea"/>
                <a:cs typeface="+mn-cs"/>
              </a:rPr>
              <a:t>'; (React </a:t>
            </a:r>
            <a:r>
              <a:rPr lang="en-US" sz="1200" b="0" kern="1200" dirty="0" err="1">
                <a:solidFill>
                  <a:schemeClr val="tx1"/>
                </a:solidFill>
                <a:effectLst/>
                <a:latin typeface="+mn-lt"/>
                <a:ea typeface="+mn-ea"/>
                <a:cs typeface="+mn-cs"/>
              </a:rPr>
              <a:t>Kurs</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hlinkClick r:id="rId3"/>
              </a:rPr>
              <a:t>https://redux.js.org/basics/reducers#note-for-es6-savvy-users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655148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https://developer.mozilla.org/en-US/docs/Mozilla/JavaScript_code_modules</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536841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 variables are containers for storing data values.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geht</a:t>
            </a:r>
            <a:r>
              <a:rPr lang="en-US" sz="1200" b="0" i="0" kern="1200" dirty="0">
                <a:solidFill>
                  <a:schemeClr val="tx1"/>
                </a:solidFill>
                <a:effectLst/>
                <a:latin typeface="+mn-lt"/>
                <a:ea typeface="+mn-ea"/>
                <a:cs typeface="+mn-cs"/>
              </a:rPr>
              <a:t> es </a:t>
            </a:r>
            <a:r>
              <a:rPr lang="en-US" sz="1200" b="0" i="0" kern="1200" dirty="0" err="1">
                <a:solidFill>
                  <a:schemeClr val="tx1"/>
                </a:solidFill>
                <a:effectLst/>
                <a:latin typeface="+mn-lt"/>
                <a:ea typeface="+mn-ea"/>
                <a:cs typeface="+mn-cs"/>
              </a:rPr>
              <a:t>ohne</a:t>
            </a:r>
            <a:r>
              <a:rPr lang="en-US" sz="1200" b="0" i="0" kern="1200" dirty="0">
                <a:solidFill>
                  <a:schemeClr val="tx1"/>
                </a:solidFill>
                <a:effectLst/>
                <a:latin typeface="+mn-lt"/>
                <a:ea typeface="+mn-ea"/>
                <a:cs typeface="+mn-cs"/>
              </a:rPr>
              <a:t> var und </a:t>
            </a:r>
            <a:r>
              <a:rPr lang="en-US" sz="1200" b="0" i="0" kern="1200" dirty="0" err="1">
                <a:solidFill>
                  <a:schemeClr val="tx1"/>
                </a:solidFill>
                <a:effectLst/>
                <a:latin typeface="+mn-lt"/>
                <a:ea typeface="+mn-ea"/>
                <a:cs typeface="+mn-cs"/>
              </a:rPr>
              <a:t>ohne</a:t>
            </a:r>
            <a:r>
              <a:rPr lang="en-US" sz="1200" b="0" i="0" kern="1200" dirty="0">
                <a:solidFill>
                  <a:schemeClr val="tx1"/>
                </a:solidFill>
                <a:effectLst/>
                <a:latin typeface="+mn-lt"/>
                <a:ea typeface="+mn-ea"/>
                <a:cs typeface="+mn-cs"/>
              </a:rPr>
              <a:t> let?</a:t>
            </a:r>
          </a:p>
        </p:txBody>
      </p:sp>
      <p:sp>
        <p:nvSpPr>
          <p:cNvPr id="5" name="Fußzeilenplatzhalter 4">
            <a:extLst>
              <a:ext uri="{FF2B5EF4-FFF2-40B4-BE49-F238E27FC236}">
                <a16:creationId xmlns:a16="http://schemas.microsoft.com/office/drawing/2014/main" id="{703F699E-C226-4D2E-A859-684A382F5626}"/>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549585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variable in der leeren Datei ohne {} deklariert ist, was ist dann </a:t>
            </a:r>
            <a:r>
              <a:rPr lang="de-DE" dirty="0" err="1"/>
              <a:t>scope</a:t>
            </a:r>
            <a:r>
              <a:rPr lang="de-DE" dirty="0"/>
              <a:t>?</a:t>
            </a:r>
          </a:p>
          <a:p>
            <a:r>
              <a:rPr lang="de-DE" dirty="0"/>
              <a:t>Es sieht so aus, als wäre es der Ordner, wo die Datei liegt. Weil die gleiche Variable in zwei verschiedenen Dateien - Fehler (</a:t>
            </a:r>
            <a:r>
              <a:rPr lang="de-DE" dirty="0" err="1"/>
              <a:t>Cannot</a:t>
            </a:r>
            <a:r>
              <a:rPr lang="de-DE" dirty="0"/>
              <a:t> </a:t>
            </a:r>
            <a:r>
              <a:rPr lang="de-DE" dirty="0" err="1"/>
              <a:t>redeclare</a:t>
            </a:r>
            <a:r>
              <a:rPr lang="de-DE" dirty="0"/>
              <a:t> block-</a:t>
            </a:r>
            <a:r>
              <a:rPr lang="de-DE" dirty="0" err="1"/>
              <a:t>scoped</a:t>
            </a:r>
            <a:r>
              <a:rPr lang="de-DE" dirty="0"/>
              <a:t> variable)</a:t>
            </a:r>
          </a:p>
          <a:p>
            <a:endParaRPr lang="de-DE" dirty="0"/>
          </a:p>
          <a:p>
            <a:r>
              <a:rPr lang="de-DE" dirty="0"/>
              <a:t>http://www.typescriptlang.org/docs/handbook/basic-types.html</a:t>
            </a:r>
          </a:p>
          <a:p>
            <a:r>
              <a:rPr lang="en-US" sz="1200" b="0" i="0" u="none" strike="noStrike" kern="1200" dirty="0">
                <a:solidFill>
                  <a:schemeClr val="tx1"/>
                </a:solidFill>
                <a:effectLst/>
                <a:latin typeface="+mn-lt"/>
                <a:ea typeface="+mn-ea"/>
                <a:cs typeface="+mn-cs"/>
              </a:rPr>
              <a:t>The </a:t>
            </a:r>
            <a:r>
              <a:rPr lang="en-US" dirty="0"/>
              <a:t>let</a:t>
            </a:r>
            <a:r>
              <a:rPr lang="en-US" sz="1200" b="0" i="0" u="none" strike="noStrike" kern="1200" dirty="0">
                <a:solidFill>
                  <a:schemeClr val="tx1"/>
                </a:solidFill>
                <a:effectLst/>
                <a:latin typeface="+mn-lt"/>
                <a:ea typeface="+mn-ea"/>
                <a:cs typeface="+mn-cs"/>
              </a:rPr>
              <a:t> keyword is actually a newer JavaScript construct that TypeScript makes available. We’ll discuss the details later, but many common problems in JavaScript are alleviated by using </a:t>
            </a:r>
            <a:r>
              <a:rPr lang="en-US" dirty="0"/>
              <a:t>let</a:t>
            </a:r>
            <a:r>
              <a:rPr lang="en-US" sz="1200" b="0" i="0" u="none" strike="noStrike" kern="1200" dirty="0">
                <a:solidFill>
                  <a:schemeClr val="tx1"/>
                </a:solidFill>
                <a:effectLst/>
                <a:latin typeface="+mn-lt"/>
                <a:ea typeface="+mn-ea"/>
                <a:cs typeface="+mn-cs"/>
              </a:rPr>
              <a:t>, so you should use it instead of </a:t>
            </a:r>
            <a:r>
              <a:rPr lang="en-US" dirty="0"/>
              <a:t>var</a:t>
            </a:r>
            <a:r>
              <a:rPr lang="en-US" sz="1200" b="0" i="0" u="none" strike="noStrike" kern="1200" dirty="0">
                <a:solidFill>
                  <a:schemeClr val="tx1"/>
                </a:solidFill>
                <a:effectLst/>
                <a:latin typeface="+mn-lt"/>
                <a:ea typeface="+mn-ea"/>
                <a:cs typeface="+mn-cs"/>
              </a:rPr>
              <a:t> whenever possible.</a:t>
            </a:r>
          </a:p>
          <a:p>
            <a:endParaRPr lang="en-US" sz="1200" b="0" i="0" u="none" strike="noStrike" kern="1200" dirty="0">
              <a:solidFill>
                <a:schemeClr val="tx1"/>
              </a:solidFill>
              <a:effectLst/>
              <a:latin typeface="+mn-lt"/>
              <a:ea typeface="+mn-ea"/>
              <a:cs typeface="+mn-cs"/>
            </a:endParaRPr>
          </a:p>
          <a:p>
            <a:r>
              <a:rPr lang="de-DE" dirty="0"/>
              <a:t>http://www.ecma-international.org/ecma-262/6.0/#sec-let-and-const-declarations</a:t>
            </a:r>
          </a:p>
        </p:txBody>
      </p:sp>
      <p:sp>
        <p:nvSpPr>
          <p:cNvPr id="5" name="Fußzeilenplatzhalter 4">
            <a:extLst>
              <a:ext uri="{FF2B5EF4-FFF2-40B4-BE49-F238E27FC236}">
                <a16:creationId xmlns:a16="http://schemas.microsoft.com/office/drawing/2014/main" id="{DF4CF05E-EBD4-4644-A6BB-52BA98A64C59}"/>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03601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https://developer.mozilla.org/en-US/docs/Web/JavaScript/JavaScript_technologies_overview</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https://developer.mozilla.org/en-US/docs/Web/JavaScript/A_re-introduction_to_JavaScript</a:t>
            </a:r>
          </a:p>
          <a:p>
            <a:endParaRPr lang="de-DE" dirty="0"/>
          </a:p>
        </p:txBody>
      </p:sp>
      <p:sp>
        <p:nvSpPr>
          <p:cNvPr id="5" name="Fußzeilenplatzhalter 4">
            <a:extLst>
              <a:ext uri="{FF2B5EF4-FFF2-40B4-BE49-F238E27FC236}">
                <a16:creationId xmlns:a16="http://schemas.microsoft.com/office/drawing/2014/main" id="{00818A36-DEAE-44F7-974C-E2839E9166F0}"/>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492823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https://developer.mozilla.org/en-US/docs/Web/JavaScript/Reference/Statements/let</a:t>
            </a:r>
          </a:p>
          <a:p>
            <a:endParaRPr lang="de-DE" dirty="0"/>
          </a:p>
          <a:p>
            <a:r>
              <a:rPr lang="en-US" sz="1200" b="0" i="0" kern="1200" dirty="0">
                <a:solidFill>
                  <a:schemeClr val="tx1"/>
                </a:solidFill>
                <a:effectLst/>
                <a:latin typeface="+mn-lt"/>
                <a:ea typeface="+mn-ea"/>
                <a:cs typeface="+mn-cs"/>
              </a:rPr>
              <a:t>Let is a mathematical statement that was adopted by early programming languages like Scheme and Basic. Variables are considered low level entities not suitable for higher levels of abstraction, thus the desire of many language designers to introduce similar but more powerful concepts like in Clojure, F#, Scala, where </a:t>
            </a:r>
            <a:r>
              <a:rPr lang="en-US" dirty="0"/>
              <a:t>let</a:t>
            </a:r>
            <a:r>
              <a:rPr lang="en-US" sz="1200" b="0" i="0" kern="1200" dirty="0">
                <a:solidFill>
                  <a:schemeClr val="tx1"/>
                </a:solidFill>
                <a:effectLst/>
                <a:latin typeface="+mn-lt"/>
                <a:ea typeface="+mn-ea"/>
                <a:cs typeface="+mn-cs"/>
              </a:rPr>
              <a:t> might mean a value, or a </a:t>
            </a:r>
            <a:r>
              <a:rPr lang="en-US" sz="1200" b="0" i="1" kern="1200" dirty="0">
                <a:solidFill>
                  <a:schemeClr val="tx1"/>
                </a:solidFill>
                <a:effectLst/>
                <a:latin typeface="+mn-lt"/>
                <a:ea typeface="+mn-ea"/>
                <a:cs typeface="+mn-cs"/>
              </a:rPr>
              <a:t>variable that can be assigned, but not changed</a:t>
            </a:r>
            <a:r>
              <a:rPr lang="en-US" sz="1200" b="0" i="0" kern="1200" dirty="0">
                <a:solidFill>
                  <a:schemeClr val="tx1"/>
                </a:solidFill>
                <a:effectLst/>
                <a:latin typeface="+mn-lt"/>
                <a:ea typeface="+mn-ea"/>
                <a:cs typeface="+mn-cs"/>
              </a:rPr>
              <a:t>, which in turn lets the compiler catch more programming errors and optimize code better. JavaScript has had </a:t>
            </a:r>
            <a:r>
              <a:rPr lang="en-US" dirty="0"/>
              <a:t>var</a:t>
            </a:r>
            <a:r>
              <a:rPr lang="en-US" sz="1200" b="0" i="0" kern="1200" dirty="0">
                <a:solidFill>
                  <a:schemeClr val="tx1"/>
                </a:solidFill>
                <a:effectLst/>
                <a:latin typeface="+mn-lt"/>
                <a:ea typeface="+mn-ea"/>
                <a:cs typeface="+mn-cs"/>
              </a:rPr>
              <a:t> from the beginning, so they just needed another keyword, and just borrowed from dozens of other languages that use </a:t>
            </a:r>
            <a:r>
              <a:rPr lang="en-US" dirty="0"/>
              <a:t>let</a:t>
            </a:r>
            <a:r>
              <a:rPr lang="en-US" sz="1200" b="0" i="0" kern="1200" dirty="0">
                <a:solidFill>
                  <a:schemeClr val="tx1"/>
                </a:solidFill>
                <a:effectLst/>
                <a:latin typeface="+mn-lt"/>
                <a:ea typeface="+mn-ea"/>
                <a:cs typeface="+mn-cs"/>
              </a:rPr>
              <a:t> already as a traditional keyword as close to </a:t>
            </a:r>
            <a:r>
              <a:rPr lang="en-US" dirty="0"/>
              <a:t>var</a:t>
            </a:r>
            <a:r>
              <a:rPr lang="en-US" sz="1200" b="0" i="0" kern="1200" dirty="0">
                <a:solidFill>
                  <a:schemeClr val="tx1"/>
                </a:solidFill>
                <a:effectLst/>
                <a:latin typeface="+mn-lt"/>
                <a:ea typeface="+mn-ea"/>
                <a:cs typeface="+mn-cs"/>
              </a:rPr>
              <a:t> as possible, although in JavaScript </a:t>
            </a:r>
            <a:r>
              <a:rPr lang="en-US" dirty="0"/>
              <a:t>let</a:t>
            </a:r>
            <a:r>
              <a:rPr lang="en-US" sz="1200" b="0" i="0" kern="1200" dirty="0">
                <a:solidFill>
                  <a:schemeClr val="tx1"/>
                </a:solidFill>
                <a:effectLst/>
                <a:latin typeface="+mn-lt"/>
                <a:ea typeface="+mn-ea"/>
                <a:cs typeface="+mn-cs"/>
              </a:rPr>
              <a:t> creates block scope local variable instead.</a:t>
            </a:r>
            <a:endParaRPr lang="de-DE" dirty="0"/>
          </a:p>
        </p:txBody>
      </p:sp>
      <p:sp>
        <p:nvSpPr>
          <p:cNvPr id="5" name="Fußzeilenplatzhalter 4">
            <a:extLst>
              <a:ext uri="{FF2B5EF4-FFF2-40B4-BE49-F238E27FC236}">
                <a16:creationId xmlns:a16="http://schemas.microsoft.com/office/drawing/2014/main" id="{702243A7-0A5A-4DB7-BE7F-3CCBCC402A47}"/>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487184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a:t>
            </a:r>
            <a:r>
              <a:rPr lang="de-DE" dirty="0" err="1"/>
              <a:t>const</a:t>
            </a:r>
            <a:r>
              <a:rPr lang="de-DE" dirty="0"/>
              <a:t> Arrays können aber Elemente geändert werden</a:t>
            </a:r>
          </a:p>
          <a:p>
            <a:endParaRPr lang="de-DE" dirty="0"/>
          </a:p>
          <a:p>
            <a:r>
              <a:rPr lang="de-DE" spc="-25" dirty="0"/>
              <a:t>Konstanten (</a:t>
            </a:r>
            <a:r>
              <a:rPr lang="de-DE" i="1" spc="-25" dirty="0" err="1"/>
              <a:t>constants</a:t>
            </a:r>
            <a:r>
              <a:rPr lang="de-DE" spc="-25" dirty="0"/>
              <a:t>)</a:t>
            </a:r>
            <a:endParaRPr lang="de-DE" dirty="0"/>
          </a:p>
        </p:txBody>
      </p:sp>
      <p:sp>
        <p:nvSpPr>
          <p:cNvPr id="5" name="Fußzeilenplatzhalter 4">
            <a:extLst>
              <a:ext uri="{FF2B5EF4-FFF2-40B4-BE49-F238E27FC236}">
                <a16:creationId xmlns:a16="http://schemas.microsoft.com/office/drawing/2014/main" id="{8A3BD56C-E8A5-4622-9582-C271EB89CEA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315612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http://www.ecma-international.org/ecma-262/6.0/#sec-let-and-const-declarations</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424484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34F6B963-3103-4152-A5A3-B0499CFC924F}"/>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791914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PRIMITIVE DATENTYPEN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primitive (primitive value, primitive </a:t>
            </a:r>
            <a:r>
              <a:rPr lang="en-US" sz="1200" b="1" i="0" kern="1200" dirty="0">
                <a:solidFill>
                  <a:schemeClr val="tx1"/>
                </a:solidFill>
                <a:effectLst/>
                <a:latin typeface="+mn-lt"/>
                <a:ea typeface="+mn-ea"/>
                <a:cs typeface="+mn-cs"/>
              </a:rPr>
              <a:t>data type</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that is not an object and has no methods. In </a:t>
            </a:r>
            <a:r>
              <a:rPr lang="en-US" sz="1200" b="1" i="0" kern="1200" dirty="0">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there are 6 primitive </a:t>
            </a:r>
            <a:r>
              <a:rPr lang="en-US" sz="1200" b="1" i="0" kern="1200" dirty="0">
                <a:solidFill>
                  <a:schemeClr val="tx1"/>
                </a:solidFill>
                <a:effectLst/>
                <a:latin typeface="+mn-lt"/>
                <a:ea typeface="+mn-ea"/>
                <a:cs typeface="+mn-cs"/>
              </a:rPr>
              <a:t>data types</a:t>
            </a:r>
            <a:r>
              <a:rPr lang="en-US" sz="1200" b="0" i="0" kern="1200" dirty="0">
                <a:solidFill>
                  <a:schemeClr val="tx1"/>
                </a:solidFill>
                <a:effectLst/>
                <a:latin typeface="+mn-lt"/>
                <a:ea typeface="+mn-ea"/>
                <a:cs typeface="+mn-cs"/>
              </a:rPr>
              <a:t>: string, number,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null, </a:t>
            </a:r>
            <a:r>
              <a:rPr lang="en-US" sz="1200" b="1" i="0" kern="1200" dirty="0">
                <a:solidFill>
                  <a:schemeClr val="tx1"/>
                </a:solidFill>
                <a:effectLst/>
                <a:latin typeface="+mn-lt"/>
                <a:ea typeface="+mn-ea"/>
                <a:cs typeface="+mn-cs"/>
              </a:rPr>
              <a:t>undefined</a:t>
            </a:r>
            <a:r>
              <a:rPr lang="en-US" sz="1200" b="0" i="0" kern="1200" dirty="0">
                <a:solidFill>
                  <a:schemeClr val="tx1"/>
                </a:solidFill>
                <a:effectLst/>
                <a:latin typeface="+mn-lt"/>
                <a:ea typeface="+mn-ea"/>
                <a:cs typeface="+mn-cs"/>
              </a:rPr>
              <a:t>, symbol (new in ECMAScript 2015). Everything else is an </a:t>
            </a:r>
            <a:r>
              <a:rPr lang="en-US" sz="1200" b="1" i="0" kern="1200" dirty="0">
                <a:solidFill>
                  <a:schemeClr val="tx1"/>
                </a:solidFill>
                <a:effectLst/>
                <a:latin typeface="+mn-lt"/>
                <a:ea typeface="+mn-ea"/>
                <a:cs typeface="+mn-cs"/>
              </a:rPr>
              <a:t>Object</a:t>
            </a:r>
            <a:r>
              <a:rPr lang="en-US" sz="1200" b="0" i="0" kern="1200" dirty="0">
                <a:solidFill>
                  <a:schemeClr val="tx1"/>
                </a:solidFill>
                <a:effectLst/>
                <a:latin typeface="+mn-lt"/>
                <a:ea typeface="+mn-ea"/>
                <a:cs typeface="+mn-cs"/>
              </a:rPr>
              <a:t> type.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hlinkClick r:id="rId3"/>
              </a:rPr>
              <a:t>https://codeburst.io/javascript-essentials-types-data-structures-3ac039f9877b</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typeof</a:t>
            </a:r>
            <a:r>
              <a:rPr lang="de-DE" dirty="0"/>
              <a:t> null //</a:t>
            </a:r>
            <a:r>
              <a:rPr lang="de-DE" dirty="0" err="1"/>
              <a:t>object</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kern="1200" dirty="0">
                <a:solidFill>
                  <a:schemeClr val="tx1"/>
                </a:solidFill>
                <a:effectLst/>
                <a:latin typeface="+mn-lt"/>
                <a:ea typeface="+mn-ea"/>
                <a:cs typeface="+mn-cs"/>
              </a:rPr>
              <a:t>console.log(null </a:t>
            </a:r>
            <a:r>
              <a:rPr lang="de-DE" sz="1200" b="0" kern="1200" dirty="0" err="1">
                <a:solidFill>
                  <a:schemeClr val="tx1"/>
                </a:solidFill>
                <a:effectLst/>
                <a:latin typeface="+mn-lt"/>
                <a:ea typeface="+mn-ea"/>
                <a:cs typeface="+mn-cs"/>
              </a:rPr>
              <a:t>instanceof</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Object</a:t>
            </a:r>
            <a:r>
              <a:rPr lang="de-DE" sz="1200" b="0" kern="1200" dirty="0">
                <a:solidFill>
                  <a:schemeClr val="tx1"/>
                </a:solidFill>
                <a:effectLst/>
                <a:latin typeface="+mn-lt"/>
                <a:ea typeface="+mn-ea"/>
                <a:cs typeface="+mn-cs"/>
              </a:rPr>
              <a:t>); // </a:t>
            </a:r>
            <a:r>
              <a:rPr lang="de-DE" sz="1200" b="0" kern="1200" dirty="0" err="1">
                <a:solidFill>
                  <a:schemeClr val="tx1"/>
                </a:solidFill>
                <a:effectLst/>
                <a:latin typeface="+mn-lt"/>
                <a:ea typeface="+mn-ea"/>
                <a:cs typeface="+mn-cs"/>
              </a:rPr>
              <a:t>false</a:t>
            </a:r>
            <a:r>
              <a:rPr lang="de-DE"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p:sp>
        <p:nvSpPr>
          <p:cNvPr id="5" name="Fußzeilenplatzhalter 4">
            <a:extLst>
              <a:ext uri="{FF2B5EF4-FFF2-40B4-BE49-F238E27FC236}">
                <a16:creationId xmlns:a16="http://schemas.microsoft.com/office/drawing/2014/main" id="{65842C7C-7A54-4C10-AE5C-356EF9A1A046}"/>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12891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98677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TEMPLATE LITERALS</a:t>
            </a:r>
          </a:p>
          <a:p>
            <a:endParaRPr lang="de-DE" dirty="0"/>
          </a:p>
          <a:p>
            <a:r>
              <a:rPr lang="de-DE" dirty="0"/>
              <a:t>http://www.ecma-international.org/ecma-262/6.0/#sec-template-literals</a:t>
            </a:r>
          </a:p>
          <a:p>
            <a:r>
              <a:rPr lang="de-DE" dirty="0"/>
              <a:t>https://developer.mozilla.org/en-US/docs/Web/JavaScript/Reference/Template_literals</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778538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typeof</a:t>
            </a:r>
            <a:r>
              <a:rPr lang="de-DE" dirty="0"/>
              <a:t> Infinity; //</a:t>
            </a:r>
            <a:r>
              <a:rPr lang="de-DE" dirty="0" err="1"/>
              <a:t>number</a:t>
            </a:r>
            <a:endParaRPr lang="de-DE" dirty="0"/>
          </a:p>
          <a:p>
            <a:endParaRPr lang="de-DE" dirty="0"/>
          </a:p>
        </p:txBody>
      </p:sp>
      <p:sp>
        <p:nvSpPr>
          <p:cNvPr id="5" name="Fußzeilenplatzhalter 4">
            <a:extLst>
              <a:ext uri="{FF2B5EF4-FFF2-40B4-BE49-F238E27FC236}">
                <a16:creationId xmlns:a16="http://schemas.microsoft.com/office/drawing/2014/main" id="{FA8ACAB2-42E8-4CCF-8999-B0E6BE0A080E}"/>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961586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a:t>
            </a:r>
          </a:p>
        </p:txBody>
      </p:sp>
      <p:sp>
        <p:nvSpPr>
          <p:cNvPr id="5" name="Fußzeilenplatzhalter 4">
            <a:extLst>
              <a:ext uri="{FF2B5EF4-FFF2-40B4-BE49-F238E27FC236}">
                <a16:creationId xmlns:a16="http://schemas.microsoft.com/office/drawing/2014/main" id="{D96606A9-9851-45F3-B72F-6962EC0E8D27}"/>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894341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https://flow.org/</a:t>
            </a:r>
            <a:endParaRPr lang="de-DE" dirty="0"/>
          </a:p>
          <a:p>
            <a:endParaRPr lang="de-DE" dirty="0"/>
          </a:p>
          <a:p>
            <a:r>
              <a:rPr lang="de-DE" dirty="0">
                <a:hlinkClick r:id="rId4"/>
              </a:rPr>
              <a:t>http://www.typescriptlang.org</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66281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https://v8.dev/features/modules</a:t>
            </a:r>
            <a:endParaRPr lang="de-DE" dirty="0"/>
          </a:p>
        </p:txBody>
      </p:sp>
      <p:sp>
        <p:nvSpPr>
          <p:cNvPr id="5" name="Fußzeilenplatzhalter 4">
            <a:extLst>
              <a:ext uri="{FF2B5EF4-FFF2-40B4-BE49-F238E27FC236}">
                <a16:creationId xmlns:a16="http://schemas.microsoft.com/office/drawing/2014/main" id="{7C9BB298-D1B5-4DC5-B160-0F48A379A79D}"/>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02701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EDCA7AFE-61B1-4B95-BD86-24AF576027F3}"/>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244962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http://www.ecma-international.org/ecma-262/7.0/index.html#sec-exp-operator</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578822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https://github.com/tc39/proposal-exponentiation-operator</a:t>
            </a:r>
          </a:p>
        </p:txBody>
      </p:sp>
      <p:sp>
        <p:nvSpPr>
          <p:cNvPr id="5" name="Fußzeilenplatzhalter 4">
            <a:extLst>
              <a:ext uri="{FF2B5EF4-FFF2-40B4-BE49-F238E27FC236}">
                <a16:creationId xmlns:a16="http://schemas.microsoft.com/office/drawing/2014/main" id="{92B12BC8-1C18-473A-B217-11986A20B977}"/>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135464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DESTRUCTURING</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9835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http://www.ecma-international.org/ecma-262/6.0/#sec-function-definitions</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118765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http://www.ecma-international.org/ecma-262/6.0/#sec-argument-lists-runtime-semantics-argumentlistevaluation</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9981060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https://developer.mozilla.org/en-US/docs/Web/JavaScript/Reference/Operators/Destructuring_assignment</a:t>
            </a:r>
            <a:endParaRPr lang="de-DE" dirty="0"/>
          </a:p>
          <a:p>
            <a:endParaRPr lang="de-DE" dirty="0"/>
          </a:p>
          <a:p>
            <a:r>
              <a:rPr lang="de-DE" dirty="0"/>
              <a:t>http://www.ecma-international.org/ecma-262/6.0/#sec-destructuring-assignment</a:t>
            </a:r>
          </a:p>
        </p:txBody>
      </p:sp>
      <p:sp>
        <p:nvSpPr>
          <p:cNvPr id="5" name="Fußzeilenplatzhalter 4">
            <a:extLst>
              <a:ext uri="{FF2B5EF4-FFF2-40B4-BE49-F238E27FC236}">
                <a16:creationId xmlns:a16="http://schemas.microsoft.com/office/drawing/2014/main" id="{C8D4E3C0-A4A7-4550-9938-98D7FA3651D1}"/>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296525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https://github.com/tc39/proposal-object-rest-spread</a:t>
            </a:r>
          </a:p>
          <a:p>
            <a:r>
              <a:rPr lang="de-DE" dirty="0"/>
              <a:t>https://github.com/tc39/proposal-object-rest-spread/blob/master/Rest.md</a:t>
            </a:r>
          </a:p>
          <a:p>
            <a:r>
              <a:rPr lang="de-DE" dirty="0"/>
              <a:t>http://www.ecma-international.org/ecma-262/6.0/#sec-argument-lists-runtime-semantics-argumentlistevaluation</a:t>
            </a:r>
          </a:p>
          <a:p>
            <a:r>
              <a:rPr lang="de-DE" dirty="0"/>
              <a:t>https://developer.mozilla.org/de/docs/Web/JavaScript/Reference/Operators/Spread_syntax</a:t>
            </a:r>
          </a:p>
        </p:txBody>
      </p:sp>
      <p:sp>
        <p:nvSpPr>
          <p:cNvPr id="5" name="Fußzeilenplatzhalter 4">
            <a:extLst>
              <a:ext uri="{FF2B5EF4-FFF2-40B4-BE49-F238E27FC236}">
                <a16:creationId xmlns:a16="http://schemas.microsoft.com/office/drawing/2014/main" id="{FAEB47C2-65C0-42A3-9C90-45947CB52D6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1243477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JS-Basics</a:t>
            </a:r>
          </a:p>
          <a:p>
            <a:endParaRPr lang="de-DE" dirty="0"/>
          </a:p>
          <a:p>
            <a:r>
              <a:rPr lang="de-DE" dirty="0"/>
              <a:t>anstatt von </a:t>
            </a:r>
            <a:r>
              <a:rPr lang="de-DE" dirty="0" err="1"/>
              <a:t>document.getElementById</a:t>
            </a:r>
            <a:r>
              <a:rPr lang="de-DE" dirty="0"/>
              <a:t>().</a:t>
            </a:r>
            <a:r>
              <a:rPr lang="de-DE" dirty="0" err="1"/>
              <a:t>style.display</a:t>
            </a:r>
            <a:r>
              <a:rPr lang="de-DE" dirty="0"/>
              <a:t> einfach nur </a:t>
            </a:r>
            <a:r>
              <a:rPr lang="de-DE" dirty="0" err="1"/>
              <a:t>id.style.display</a:t>
            </a:r>
            <a:r>
              <a:rPr lang="de-DE" dirty="0"/>
              <a:t>. Wann gibt es Unterschiede?</a:t>
            </a:r>
          </a:p>
        </p:txBody>
      </p:sp>
      <p:sp>
        <p:nvSpPr>
          <p:cNvPr id="5" name="Fußzeilenplatzhalter 4">
            <a:extLst>
              <a:ext uri="{FF2B5EF4-FFF2-40B4-BE49-F238E27FC236}">
                <a16:creationId xmlns:a16="http://schemas.microsoft.com/office/drawing/2014/main" id="{76A8B49D-CCF7-4C8B-BE4E-2EDD5FDF70C7}"/>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0975354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Kontrollstrukturen, </a:t>
            </a:r>
            <a:r>
              <a:rPr lang="de-DE" dirty="0" err="1"/>
              <a:t>Conditionals</a:t>
            </a:r>
            <a:r>
              <a:rPr lang="de-DE" dirty="0"/>
              <a:t>, </a:t>
            </a:r>
            <a:r>
              <a:rPr lang="de-DE" dirty="0" err="1"/>
              <a:t>conditional</a:t>
            </a:r>
            <a:r>
              <a:rPr lang="de-DE" dirty="0"/>
              <a:t> </a:t>
            </a:r>
            <a:r>
              <a:rPr lang="de-DE" dirty="0" err="1"/>
              <a:t>statements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Achtung! Unter </a:t>
            </a:r>
            <a:r>
              <a:rPr lang="de-DE" dirty="0" err="1"/>
              <a:t>conditional</a:t>
            </a:r>
            <a:r>
              <a:rPr lang="de-DE" dirty="0"/>
              <a:t> </a:t>
            </a:r>
            <a:r>
              <a:rPr lang="de-DE" dirty="0" err="1"/>
              <a:t>expression</a:t>
            </a:r>
            <a:r>
              <a:rPr lang="de-DE" dirty="0"/>
              <a:t> wird verkürztes </a:t>
            </a:r>
            <a:r>
              <a:rPr lang="de-DE" dirty="0" err="1"/>
              <a:t>if-else</a:t>
            </a:r>
            <a:r>
              <a:rPr lang="de-DE" dirty="0"/>
              <a:t> </a:t>
            </a:r>
            <a:r>
              <a:rPr lang="de-DE" dirty="0" err="1"/>
              <a:t>statement</a:t>
            </a:r>
            <a:r>
              <a:rPr lang="de-DE" dirty="0"/>
              <a:t> gemeint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 i === 1 ? '</a:t>
            </a:r>
            <a:r>
              <a:rPr lang="de-DE" sz="1200" b="0" i="0" kern="1200" dirty="0" err="1">
                <a:solidFill>
                  <a:schemeClr val="tx1"/>
                </a:solidFill>
                <a:effectLst/>
                <a:latin typeface="+mn-lt"/>
                <a:ea typeface="+mn-ea"/>
                <a:cs typeface="+mn-cs"/>
              </a:rPr>
              <a:t>true</a:t>
            </a:r>
            <a:r>
              <a:rPr lang="de-DE" sz="1200" b="0" i="0" kern="1200" dirty="0">
                <a:solidFill>
                  <a:schemeClr val="tx1"/>
                </a:solidFill>
                <a:effectLst/>
                <a:latin typeface="+mn-lt"/>
                <a:ea typeface="+mn-ea"/>
                <a:cs typeface="+mn-cs"/>
              </a:rPr>
              <a:t>' : '</a:t>
            </a:r>
            <a:r>
              <a:rPr lang="de-DE" sz="1200" b="0" i="0" kern="1200" dirty="0" err="1">
                <a:solidFill>
                  <a:schemeClr val="tx1"/>
                </a:solidFill>
                <a:effectLst/>
                <a:latin typeface="+mn-lt"/>
                <a:ea typeface="+mn-ea"/>
                <a:cs typeface="+mn-cs"/>
              </a:rPr>
              <a:t>false</a:t>
            </a:r>
            <a:r>
              <a:rPr lang="de-DE" sz="1200" b="0" i="0" kern="1200" dirty="0">
                <a:solidFill>
                  <a:schemeClr val="tx1"/>
                </a:solidFill>
                <a:effectLst/>
                <a:latin typeface="+mn-lt"/>
                <a:ea typeface="+mn-ea"/>
                <a:cs typeface="+mn-cs"/>
              </a:rPr>
              <a:t>' </a:t>
            </a:r>
            <a:endParaRPr lang="de-DE" dirty="0"/>
          </a:p>
          <a:p>
            <a:endParaRPr lang="de-DE" dirty="0"/>
          </a:p>
        </p:txBody>
      </p:sp>
      <p:sp>
        <p:nvSpPr>
          <p:cNvPr id="5" name="Fußzeilenplatzhalter 4">
            <a:extLst>
              <a:ext uri="{FF2B5EF4-FFF2-40B4-BE49-F238E27FC236}">
                <a16:creationId xmlns:a16="http://schemas.microsoft.com/office/drawing/2014/main" id="{A4AA90FD-B14E-4B4F-A09F-B45F634844A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38478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https://babeljs.io/</a:t>
            </a:r>
          </a:p>
        </p:txBody>
      </p:sp>
      <p:sp>
        <p:nvSpPr>
          <p:cNvPr id="5" name="Fußzeilenplatzhalter 4">
            <a:extLst>
              <a:ext uri="{FF2B5EF4-FFF2-40B4-BE49-F238E27FC236}">
                <a16:creationId xmlns:a16="http://schemas.microsoft.com/office/drawing/2014/main" id="{6F93A53A-9F5F-4D75-AD74-AC87A0846B99}"/>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58579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Korrigieren. Nicht nur </a:t>
            </a:r>
            <a:r>
              <a:rPr lang="de-DE" dirty="0" err="1"/>
              <a:t>true</a:t>
            </a:r>
            <a:r>
              <a:rPr lang="de-DE" dirty="0"/>
              <a:t>/</a:t>
            </a:r>
            <a:r>
              <a:rPr lang="de-DE" dirty="0" err="1"/>
              <a:t>false</a:t>
            </a:r>
            <a:r>
              <a:rPr lang="de-DE" dirty="0"/>
              <a:t>. Sondern auch </a:t>
            </a:r>
            <a:r>
              <a:rPr lang="de-DE" dirty="0" err="1"/>
              <a:t>beliegier</a:t>
            </a:r>
            <a:r>
              <a:rPr lang="de-DE" dirty="0"/>
              <a:t> Wert außer </a:t>
            </a:r>
            <a:r>
              <a:rPr lang="de-DE" dirty="0" err="1"/>
              <a:t>undefined</a:t>
            </a:r>
            <a:endParaRPr lang="de-DE" dirty="0"/>
          </a:p>
        </p:txBody>
      </p:sp>
      <p:sp>
        <p:nvSpPr>
          <p:cNvPr id="5" name="Fußzeilenplatzhalter 4">
            <a:extLst>
              <a:ext uri="{FF2B5EF4-FFF2-40B4-BE49-F238E27FC236}">
                <a16:creationId xmlns:a16="http://schemas.microsoft.com/office/drawing/2014/main" id="{78CA31D2-C670-4CC0-86C0-E167CE52A78D}"/>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0104997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https://reactjs.org/docs/handling-events.html</a:t>
            </a:r>
            <a:endParaRPr lang="de-DE" dirty="0"/>
          </a:p>
        </p:txBody>
      </p:sp>
      <p:sp>
        <p:nvSpPr>
          <p:cNvPr id="5" name="Fußzeilenplatzhalter 4">
            <a:extLst>
              <a:ext uri="{FF2B5EF4-FFF2-40B4-BE49-F238E27FC236}">
                <a16:creationId xmlns:a16="http://schemas.microsoft.com/office/drawing/2014/main" id="{8B3C16B9-5690-451B-85F3-BD76FD31A677}"/>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9846941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anstannt</a:t>
            </a:r>
            <a:r>
              <a:rPr lang="de-DE" dirty="0"/>
              <a:t> schwimm – segle oder rudere!</a:t>
            </a:r>
          </a:p>
        </p:txBody>
      </p:sp>
      <p:sp>
        <p:nvSpPr>
          <p:cNvPr id="5" name="Fußzeilenplatzhalter 4">
            <a:extLst>
              <a:ext uri="{FF2B5EF4-FFF2-40B4-BE49-F238E27FC236}">
                <a16:creationId xmlns:a16="http://schemas.microsoft.com/office/drawing/2014/main" id="{07C8D394-19D4-4B9E-92D8-4F4B228EA0A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896765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https://reactjs.org/docs/conditional-rendering.html#inline-if-with-logical--operator</a:t>
            </a:r>
            <a:endParaRPr lang="de-DE" dirty="0"/>
          </a:p>
        </p:txBody>
      </p:sp>
      <p:sp>
        <p:nvSpPr>
          <p:cNvPr id="5" name="Fußzeilenplatzhalter 4">
            <a:extLst>
              <a:ext uri="{FF2B5EF4-FFF2-40B4-BE49-F238E27FC236}">
                <a16:creationId xmlns:a16="http://schemas.microsoft.com/office/drawing/2014/main" id="{1C621E43-F129-4C23-AD9A-C1921A109A4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3412671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JS_IfElseVerschachtelt.html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JS_Button_Toggle.html</a:t>
            </a:r>
          </a:p>
        </p:txBody>
      </p:sp>
      <p:sp>
        <p:nvSpPr>
          <p:cNvPr id="5" name="Fußzeilenplatzhalter 4">
            <a:extLst>
              <a:ext uri="{FF2B5EF4-FFF2-40B4-BE49-F238E27FC236}">
                <a16:creationId xmlns:a16="http://schemas.microsoft.com/office/drawing/2014/main" id="{0F56E5F5-6F5A-47EF-8BD8-75D8456D3B28}"/>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421720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JS_switch_case.html</a:t>
            </a:r>
          </a:p>
          <a:p>
            <a:r>
              <a:rPr lang="de-DE" dirty="0"/>
              <a:t>JS_Switch-Case_Ü.html</a:t>
            </a:r>
          </a:p>
          <a:p>
            <a:endParaRPr lang="de-DE" dirty="0"/>
          </a:p>
        </p:txBody>
      </p:sp>
      <p:sp>
        <p:nvSpPr>
          <p:cNvPr id="5" name="Fußzeilenplatzhalter 4">
            <a:extLst>
              <a:ext uri="{FF2B5EF4-FFF2-40B4-BE49-F238E27FC236}">
                <a16:creationId xmlns:a16="http://schemas.microsoft.com/office/drawing/2014/main" id="{B8FC5C59-4F33-4E5E-A120-407F3AF1A9CE}"/>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0636257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korrigieren</a:t>
            </a:r>
          </a:p>
        </p:txBody>
      </p:sp>
      <p:sp>
        <p:nvSpPr>
          <p:cNvPr id="5" name="Fußzeilenplatzhalter 4">
            <a:extLst>
              <a:ext uri="{FF2B5EF4-FFF2-40B4-BE49-F238E27FC236}">
                <a16:creationId xmlns:a16="http://schemas.microsoft.com/office/drawing/2014/main" id="{12B69C54-83F0-4D45-8097-1E698F7D72E1}"/>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29042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while</a:t>
            </a:r>
            <a:r>
              <a:rPr lang="de-DE" dirty="0"/>
              <a:t>(variable)?? Funktioniert </a:t>
            </a:r>
            <a:r>
              <a:rPr lang="de-DE" dirty="0" err="1"/>
              <a:t>while</a:t>
            </a:r>
            <a:r>
              <a:rPr lang="de-DE" dirty="0"/>
              <a:t> auch bei !</a:t>
            </a:r>
            <a:r>
              <a:rPr lang="de-DE" dirty="0" err="1"/>
              <a:t>undefined</a:t>
            </a:r>
            <a:r>
              <a:rPr lang="de-DE" dirty="0"/>
              <a:t>?</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1060004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http://www.ecma-international.org/ecma-262/6.0/#sec-for-in-and-for-of-statements</a:t>
            </a:r>
          </a:p>
          <a:p>
            <a:endParaRPr lang="de-DE" dirty="0"/>
          </a:p>
          <a:p>
            <a:r>
              <a:rPr lang="de-DE" dirty="0"/>
              <a:t>https://developer.mozilla.org/en-US/</a:t>
            </a:r>
            <a:r>
              <a:rPr lang="de-DE" dirty="0" err="1"/>
              <a:t>docs</a:t>
            </a:r>
            <a:r>
              <a:rPr lang="de-DE" dirty="0"/>
              <a:t>/Web/JavaScript/Reference/Statements/</a:t>
            </a:r>
            <a:r>
              <a:rPr lang="de-DE" dirty="0" err="1"/>
              <a:t>for</a:t>
            </a:r>
            <a:r>
              <a:rPr lang="de-DE" dirty="0"/>
              <a:t>...</a:t>
            </a:r>
            <a:r>
              <a:rPr lang="de-DE" dirty="0" err="1"/>
              <a:t>of</a:t>
            </a:r>
            <a:endParaRPr lang="de-DE" dirty="0"/>
          </a:p>
          <a:p>
            <a:endParaRPr lang="de-DE" dirty="0"/>
          </a:p>
          <a:p>
            <a:r>
              <a:rPr lang="de-DE" dirty="0"/>
              <a:t>https://developer.mozilla.org/en-US/</a:t>
            </a:r>
            <a:r>
              <a:rPr lang="de-DE" dirty="0" err="1"/>
              <a:t>docs</a:t>
            </a:r>
            <a:r>
              <a:rPr lang="de-DE" dirty="0"/>
              <a:t>/Web/JavaScript/Reference/Statements/</a:t>
            </a:r>
            <a:r>
              <a:rPr lang="de-DE" dirty="0" err="1"/>
              <a:t>for-await</a:t>
            </a:r>
            <a:r>
              <a:rPr lang="de-DE" dirty="0"/>
              <a:t>...</a:t>
            </a:r>
            <a:r>
              <a:rPr lang="de-DE" dirty="0" err="1"/>
              <a:t>of</a:t>
            </a:r>
            <a:endParaRPr lang="de-DE" dirty="0"/>
          </a:p>
          <a:p>
            <a:endParaRPr lang="de-DE" dirty="0"/>
          </a:p>
          <a:p>
            <a:r>
              <a:rPr lang="de-DE" dirty="0"/>
              <a:t>https://github.com/tc39/proposal-async-iteration</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194020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JS_While_Schleife</a:t>
            </a:r>
            <a:endParaRPr lang="de-DE" dirty="0"/>
          </a:p>
          <a:p>
            <a:r>
              <a:rPr lang="de-DE" dirty="0" err="1"/>
              <a:t>JS_For_Schleife</a:t>
            </a:r>
            <a:r>
              <a:rPr lang="de-DE" dirty="0"/>
              <a:t>	???kann die Funktion </a:t>
            </a:r>
            <a:r>
              <a:rPr lang="de-DE" dirty="0" err="1"/>
              <a:t>setTimeout</a:t>
            </a:r>
            <a:r>
              <a:rPr lang="de-DE" dirty="0"/>
              <a:t> mehrmals in der gleichen Datei verwendet werden??? Ich wollte sie in jeder Schleife verwenden</a:t>
            </a:r>
          </a:p>
          <a:p>
            <a:r>
              <a:rPr lang="de-DE" dirty="0" err="1"/>
              <a:t>JS_Array_als_Liste_ausgeben</a:t>
            </a:r>
            <a:r>
              <a:rPr lang="de-DE" dirty="0"/>
              <a:t>	???Wo kommen </a:t>
            </a:r>
            <a:r>
              <a:rPr lang="de-DE" dirty="0" err="1"/>
              <a:t>index</a:t>
            </a:r>
            <a:r>
              <a:rPr lang="de-DE" dirty="0"/>
              <a:t> und item her???</a:t>
            </a:r>
          </a:p>
          <a:p>
            <a:r>
              <a:rPr lang="de-DE" dirty="0" err="1"/>
              <a:t>JS_Continue</a:t>
            </a:r>
            <a:endParaRPr lang="de-DE" dirty="0"/>
          </a:p>
          <a:p>
            <a:r>
              <a:rPr lang="de-DE" dirty="0"/>
              <a:t>JS-</a:t>
            </a:r>
            <a:r>
              <a:rPr lang="de-DE" dirty="0" err="1"/>
              <a:t>SchleifenDemo</a:t>
            </a:r>
            <a:r>
              <a:rPr lang="de-DE" dirty="0"/>
              <a:t>	Simple</a:t>
            </a:r>
          </a:p>
        </p:txBody>
      </p:sp>
      <p:sp>
        <p:nvSpPr>
          <p:cNvPr id="5" name="Fußzeilenplatzhalter 4">
            <a:extLst>
              <a:ext uri="{FF2B5EF4-FFF2-40B4-BE49-F238E27FC236}">
                <a16:creationId xmlns:a16="http://schemas.microsoft.com/office/drawing/2014/main" id="{F5A4D059-9F96-4C65-87F0-4BBA16DA2A9A}"/>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705326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https://marketplace.visualstudio.com/items?itemName=dbaeumer.vscode-eslint#overview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https://marketplace.visualstudio.com/items?itemName=msjsdiag.debugger-for-chrome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https://github.com/prettier/prettier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https://prettier.io/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p:sp>
        <p:nvSpPr>
          <p:cNvPr id="5" name="Fußzeilenplatzhalter 4">
            <a:extLst>
              <a:ext uri="{FF2B5EF4-FFF2-40B4-BE49-F238E27FC236}">
                <a16:creationId xmlns:a16="http://schemas.microsoft.com/office/drawing/2014/main" id="{030D9400-056B-4E16-9D71-9BA1A159B609}"/>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192645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man eine global-definierte Variable vom Typ </a:t>
            </a:r>
            <a:r>
              <a:rPr lang="de-DE" dirty="0" err="1"/>
              <a:t>function</a:t>
            </a:r>
            <a:r>
              <a:rPr lang="de-DE" dirty="0"/>
              <a:t> braucht, dann deklariert man sie so:</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kern="1200" dirty="0" err="1">
                <a:solidFill>
                  <a:schemeClr val="tx1"/>
                </a:solidFill>
                <a:effectLst/>
                <a:latin typeface="+mn-lt"/>
                <a:ea typeface="+mn-ea"/>
                <a:cs typeface="+mn-cs"/>
              </a:rPr>
              <a:t>var</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printWarning</a:t>
            </a:r>
            <a:r>
              <a:rPr lang="de-DE" sz="1200" b="0" kern="1200" dirty="0">
                <a:solidFill>
                  <a:schemeClr val="tx1"/>
                </a:solidFill>
                <a:effectLst/>
                <a:latin typeface="+mn-lt"/>
                <a:ea typeface="+mn-ea"/>
                <a:cs typeface="+mn-cs"/>
              </a:rPr>
              <a:t> = </a:t>
            </a:r>
            <a:r>
              <a:rPr lang="de-DE" sz="1200" b="0" kern="1200" dirty="0" err="1">
                <a:solidFill>
                  <a:schemeClr val="tx1"/>
                </a:solidFill>
                <a:effectLst/>
                <a:latin typeface="+mn-lt"/>
                <a:ea typeface="+mn-ea"/>
                <a:cs typeface="+mn-cs"/>
              </a:rPr>
              <a:t>function</a:t>
            </a:r>
            <a:r>
              <a:rPr lang="de-DE" sz="12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functions</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are</a:t>
            </a:r>
            <a:r>
              <a:rPr lang="de-DE" sz="1200" b="0" kern="1200" dirty="0">
                <a:solidFill>
                  <a:schemeClr val="tx1"/>
                </a:solidFill>
                <a:effectLst/>
                <a:latin typeface="+mn-lt"/>
                <a:ea typeface="+mn-ea"/>
                <a:cs typeface="+mn-cs"/>
              </a:rPr>
              <a:t> first-class </a:t>
            </a:r>
            <a:r>
              <a:rPr lang="de-DE" sz="1200" b="0" kern="1200" dirty="0" err="1">
                <a:solidFill>
                  <a:schemeClr val="tx1"/>
                </a:solidFill>
                <a:effectLst/>
                <a:latin typeface="+mn-lt"/>
                <a:ea typeface="+mn-ea"/>
                <a:cs typeface="+mn-cs"/>
              </a:rPr>
              <a:t>objects</a:t>
            </a:r>
            <a:r>
              <a:rPr lang="de-DE" sz="1200" b="0" kern="1200" dirty="0">
                <a:solidFill>
                  <a:schemeClr val="tx1"/>
                </a:solidFill>
                <a:effectLst/>
                <a:latin typeface="+mn-lt"/>
                <a:ea typeface="+mn-ea"/>
                <a:cs typeface="+mn-cs"/>
              </a:rPr>
              <a: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hlinkClick r:id="rId3"/>
              </a:rPr>
              <a:t>https://en.wikipedia.org/wiki/Scope_(computer_science)#JavaScript</a:t>
            </a:r>
            <a:endParaRPr lang="de-DE" sz="1200" b="0" kern="1200" dirty="0">
              <a:solidFill>
                <a:schemeClr val="tx1"/>
              </a:solidFill>
              <a:effectLst/>
              <a:latin typeface="+mn-lt"/>
              <a:ea typeface="+mn-ea"/>
              <a:cs typeface="+mn-cs"/>
            </a:endParaRP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7484372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40397117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soll das </a:t>
            </a:r>
            <a:r>
              <a:rPr lang="de-DE" dirty="0" err="1"/>
              <a:t>return</a:t>
            </a:r>
            <a:r>
              <a:rPr lang="de-DE" dirty="0"/>
              <a:t> von der Funktion jetzt abgefangen werden? </a:t>
            </a:r>
          </a:p>
          <a:p>
            <a:r>
              <a:rPr lang="de-DE" dirty="0"/>
              <a:t>???Ist es nur bei </a:t>
            </a:r>
            <a:r>
              <a:rPr lang="de-DE" dirty="0" err="1"/>
              <a:t>Promises</a:t>
            </a:r>
            <a:r>
              <a:rPr lang="de-DE" dirty="0"/>
              <a:t> möglich?</a:t>
            </a:r>
          </a:p>
        </p:txBody>
      </p:sp>
      <p:sp>
        <p:nvSpPr>
          <p:cNvPr id="5" name="Fußzeilenplatzhalter 4">
            <a:extLst>
              <a:ext uri="{FF2B5EF4-FFF2-40B4-BE49-F238E27FC236}">
                <a16:creationId xmlns:a16="http://schemas.microsoft.com/office/drawing/2014/main" id="{611B221E-AD96-45A1-BBB4-4C7271D26D40}"/>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260305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https://www.quora.com/Why-do-JavaScript-functions-sometimes-begin-and-end-with-parentheses</a:t>
            </a:r>
            <a:endParaRPr lang="de-DE" dirty="0"/>
          </a:p>
          <a:p>
            <a:endParaRPr lang="de-DE" dirty="0"/>
          </a:p>
          <a:p>
            <a:r>
              <a:rPr lang="de-DE" dirty="0" err="1"/>
              <a:t>Bspiel</a:t>
            </a:r>
            <a:r>
              <a:rPr lang="de-DE" dirty="0"/>
              <a:t> aus </a:t>
            </a:r>
            <a:r>
              <a:rPr lang="de-DE" dirty="0" err="1"/>
              <a:t>Redux</a:t>
            </a:r>
            <a:r>
              <a:rPr lang="de-DE" dirty="0"/>
              <a:t>:</a:t>
            </a:r>
          </a:p>
          <a:p>
            <a:r>
              <a:rPr lang="de-DE" sz="1200" b="0" kern="1200" dirty="0" err="1">
                <a:solidFill>
                  <a:schemeClr val="tx1"/>
                </a:solidFill>
                <a:effectLst/>
                <a:latin typeface="+mn-lt"/>
                <a:ea typeface="+mn-ea"/>
                <a:cs typeface="+mn-cs"/>
              </a:rPr>
              <a:t>const</a:t>
            </a: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VisibleTodoList</a:t>
            </a:r>
            <a:r>
              <a:rPr lang="de-DE" sz="1200" b="0" kern="1200" dirty="0">
                <a:solidFill>
                  <a:schemeClr val="tx1"/>
                </a:solidFill>
                <a:effectLst/>
                <a:latin typeface="+mn-lt"/>
                <a:ea typeface="+mn-ea"/>
                <a:cs typeface="+mn-cs"/>
              </a:rPr>
              <a:t> = connect(</a:t>
            </a:r>
          </a:p>
          <a:p>
            <a:r>
              <a:rPr lang="de-DE" sz="1200" b="0" kern="1200" dirty="0" err="1">
                <a:solidFill>
                  <a:schemeClr val="tx1"/>
                </a:solidFill>
                <a:effectLst/>
                <a:latin typeface="+mn-lt"/>
                <a:ea typeface="+mn-ea"/>
                <a:cs typeface="+mn-cs"/>
              </a:rPr>
              <a:t>mapStateToProps</a:t>
            </a:r>
            <a:r>
              <a:rPr lang="de-DE" sz="1200" b="0" kern="1200" dirty="0">
                <a:solidFill>
                  <a:schemeClr val="tx1"/>
                </a:solidFill>
                <a:effectLst/>
                <a:latin typeface="+mn-lt"/>
                <a:ea typeface="+mn-ea"/>
                <a:cs typeface="+mn-cs"/>
              </a:rPr>
              <a:t>,</a:t>
            </a:r>
          </a:p>
          <a:p>
            <a:r>
              <a:rPr lang="de-DE" sz="1200" b="0" kern="1200" dirty="0" err="1">
                <a:solidFill>
                  <a:schemeClr val="tx1"/>
                </a:solidFill>
                <a:effectLst/>
                <a:latin typeface="+mn-lt"/>
                <a:ea typeface="+mn-ea"/>
                <a:cs typeface="+mn-cs"/>
              </a:rPr>
              <a:t>mapDispatchToProps</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TodoList</a:t>
            </a:r>
            <a:r>
              <a:rPr lang="de-DE" sz="1200" b="0" kern="1200" dirty="0">
                <a:solidFill>
                  <a:schemeClr val="tx1"/>
                </a:solidFill>
                <a:effectLst/>
                <a:latin typeface="+mn-lt"/>
                <a:ea typeface="+mn-ea"/>
                <a:cs typeface="+mn-cs"/>
              </a:rPr>
              <a:t>) </a:t>
            </a:r>
          </a:p>
          <a:p>
            <a:endParaRPr lang="de-DE" dirty="0"/>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5939735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https://developer.mozilla.org/en-US/docs/Web/JavaScript/Reference/Functions/Default_parameters</a:t>
            </a:r>
          </a:p>
          <a:p>
            <a:endParaRPr lang="de-DE" dirty="0"/>
          </a:p>
          <a:p>
            <a:r>
              <a:rPr lang="de-DE" dirty="0"/>
              <a:t>http://www.ecma-international.org/ecma-262/6.0/#sec-functiondeclarationinstantiation</a:t>
            </a:r>
          </a:p>
          <a:p>
            <a:endParaRPr lang="de-DE" dirty="0"/>
          </a:p>
          <a:p>
            <a:r>
              <a:rPr lang="de-DE" dirty="0"/>
              <a:t>Beispiel von Konstantin </a:t>
            </a:r>
            <a:r>
              <a:rPr lang="de-DE" dirty="0" err="1"/>
              <a:t>Kletzander</a:t>
            </a:r>
            <a:endParaRPr lang="de-DE" dirty="0"/>
          </a:p>
          <a:p>
            <a:r>
              <a:rPr lang="de-DE" dirty="0" err="1"/>
              <a:t>function</a:t>
            </a:r>
            <a:r>
              <a:rPr lang="de-DE" dirty="0"/>
              <a:t> </a:t>
            </a:r>
            <a:r>
              <a:rPr lang="de-DE" dirty="0" err="1"/>
              <a:t>join</a:t>
            </a:r>
            <a:r>
              <a:rPr lang="de-DE" dirty="0"/>
              <a:t>(</a:t>
            </a:r>
            <a:r>
              <a:rPr lang="de-DE" dirty="0" err="1"/>
              <a:t>strings</a:t>
            </a:r>
            <a:r>
              <a:rPr lang="de-DE" dirty="0"/>
              <a:t>, </a:t>
            </a:r>
            <a:r>
              <a:rPr lang="de-DE" dirty="0" err="1"/>
              <a:t>separator</a:t>
            </a:r>
            <a:r>
              <a:rPr lang="de-DE" dirty="0"/>
              <a:t>='') {</a:t>
            </a:r>
          </a:p>
          <a:p>
            <a:r>
              <a:rPr lang="de-DE" dirty="0"/>
              <a:t>	...</a:t>
            </a:r>
          </a:p>
          <a:p>
            <a:r>
              <a:rPr lang="de-DE" dirty="0"/>
              <a:t>}</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0429615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Frage zur Übung </a:t>
            </a:r>
            <a:r>
              <a:rPr lang="de-DE" dirty="0" err="1"/>
              <a:t>JS_While_Schleife</a:t>
            </a:r>
            <a:endParaRPr lang="de-DE" dirty="0"/>
          </a:p>
          <a:p>
            <a:r>
              <a:rPr lang="de-DE" dirty="0"/>
              <a:t>In der Variante ohne Schleife sind </a:t>
            </a:r>
          </a:p>
          <a:p>
            <a:r>
              <a:rPr lang="de-DE" dirty="0"/>
              <a:t>die Variablen draußen deklariert, man braucht aber in diesem Fall kein </a:t>
            </a:r>
            <a:r>
              <a:rPr lang="de-DE" dirty="0" err="1"/>
              <a:t>this</a:t>
            </a:r>
            <a:r>
              <a:rPr lang="de-DE" dirty="0"/>
              <a:t>, um auf sie zuzugreifen. Die Werte werden aber so gelassen, wie sie in der Funktion geändert wurden.</a:t>
            </a:r>
          </a:p>
          <a:p>
            <a:r>
              <a:rPr lang="de-DE" dirty="0"/>
              <a:t>Bemerkung von Teilnehmer Maik 25.02.</a:t>
            </a:r>
          </a:p>
          <a:p>
            <a:r>
              <a:rPr lang="de-DE" dirty="0"/>
              <a:t>Irgendwo in einem Beispiel davor war die Variabel ohne </a:t>
            </a:r>
            <a:r>
              <a:rPr lang="de-DE" dirty="0" err="1"/>
              <a:t>this</a:t>
            </a:r>
            <a:r>
              <a:rPr lang="de-DE" dirty="0"/>
              <a:t> in der Funktion nicht sichtbar…</a:t>
            </a:r>
          </a:p>
          <a:p>
            <a:endParaRPr lang="de-DE" dirty="0"/>
          </a:p>
          <a:p>
            <a:r>
              <a:rPr lang="de-DE" dirty="0"/>
              <a:t>???</a:t>
            </a:r>
            <a:r>
              <a:rPr lang="de-DE" dirty="0" err="1"/>
              <a:t>scopes</a:t>
            </a:r>
            <a:r>
              <a:rPr lang="de-DE" dirty="0"/>
              <a:t> </a:t>
            </a:r>
            <a:r>
              <a:rPr lang="de-DE" dirty="0" err="1"/>
              <a:t>of</a:t>
            </a:r>
            <a:r>
              <a:rPr lang="de-DE" dirty="0"/>
              <a:t> variables in </a:t>
            </a:r>
            <a:r>
              <a:rPr lang="de-DE" dirty="0" err="1"/>
              <a:t>functions</a:t>
            </a:r>
            <a:r>
              <a:rPr lang="de-DE" dirty="0"/>
              <a:t> ist das gleiche wie lokale und globale???</a:t>
            </a:r>
          </a:p>
        </p:txBody>
      </p:sp>
      <p:sp>
        <p:nvSpPr>
          <p:cNvPr id="5" name="Fußzeilenplatzhalter 4">
            <a:extLst>
              <a:ext uri="{FF2B5EF4-FFF2-40B4-BE49-F238E27FC236}">
                <a16:creationId xmlns:a16="http://schemas.microsoft.com/office/drawing/2014/main" id="{9E35BB41-0A17-4947-9974-DE7B40D57E00}"/>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6375447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setTimeout</a:t>
            </a:r>
            <a:r>
              <a:rPr lang="de-DE" dirty="0"/>
              <a:t>(f(), </a:t>
            </a:r>
            <a:r>
              <a:rPr lang="de-DE" dirty="0" err="1"/>
              <a:t>miliseconds</a:t>
            </a:r>
            <a:r>
              <a:rPr lang="de-DE" dirty="0"/>
              <a:t>)</a:t>
            </a:r>
          </a:p>
        </p:txBody>
      </p:sp>
      <p:sp>
        <p:nvSpPr>
          <p:cNvPr id="5" name="Fußzeilenplatzhalter 4">
            <a:extLst>
              <a:ext uri="{FF2B5EF4-FFF2-40B4-BE49-F238E27FC236}">
                <a16:creationId xmlns:a16="http://schemas.microsoft.com/office/drawing/2014/main" id="{0C834337-9C76-4B91-9184-6B8637F1E09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754562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5" name="Fußzeilenplatzhalter 4">
            <a:extLst>
              <a:ext uri="{FF2B5EF4-FFF2-40B4-BE49-F238E27FC236}">
                <a16:creationId xmlns:a16="http://schemas.microsoft.com/office/drawing/2014/main" id="{38133931-FE8C-4637-88C3-414146FCCB28}"/>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9672299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Demonstrieren</a:t>
            </a:r>
          </a:p>
          <a:p>
            <a:endParaRPr lang="de-DE" dirty="0"/>
          </a:p>
          <a:p>
            <a:r>
              <a:rPr lang="de-DE" dirty="0"/>
              <a:t>https://developer.mozilla.org/en-US/docs/Web/JavaScript/Reference/Strict_mode</a:t>
            </a:r>
          </a:p>
          <a:p>
            <a:endParaRPr lang="de-DE" dirty="0"/>
          </a:p>
        </p:txBody>
      </p:sp>
      <p:sp>
        <p:nvSpPr>
          <p:cNvPr id="5" name="Fußzeilenplatzhalter 4">
            <a:extLst>
              <a:ext uri="{FF2B5EF4-FFF2-40B4-BE49-F238E27FC236}">
                <a16:creationId xmlns:a16="http://schemas.microsoft.com/office/drawing/2014/main" id="{6070E120-399F-4005-8AC8-EA38F8832FB3}"/>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7124487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https://learn.jquery.com/about-jquery/how-jquery-works/</a:t>
            </a:r>
          </a:p>
          <a:p>
            <a:r>
              <a:rPr lang="en-US" sz="1200" b="0" i="0" kern="1200" dirty="0">
                <a:solidFill>
                  <a:schemeClr val="tx1"/>
                </a:solidFill>
                <a:effectLst/>
                <a:latin typeface="+mn-lt"/>
                <a:ea typeface="+mn-ea"/>
                <a:cs typeface="+mn-cs"/>
              </a:rPr>
              <a:t>Unlike many other programming languages, JavaScript enables you to freely pass functions around to be executed at a later time. A </a:t>
            </a:r>
            <a:r>
              <a:rPr lang="en-US" sz="1200" b="0" i="1" kern="1200" dirty="0">
                <a:solidFill>
                  <a:schemeClr val="tx1"/>
                </a:solidFill>
                <a:effectLst/>
                <a:latin typeface="+mn-lt"/>
                <a:ea typeface="+mn-ea"/>
                <a:cs typeface="+mn-cs"/>
              </a:rPr>
              <a:t>callback</a:t>
            </a:r>
            <a:r>
              <a:rPr lang="en-US" sz="1200" b="0" i="0" kern="1200" dirty="0">
                <a:solidFill>
                  <a:schemeClr val="tx1"/>
                </a:solidFill>
                <a:effectLst/>
                <a:latin typeface="+mn-lt"/>
                <a:ea typeface="+mn-ea"/>
                <a:cs typeface="+mn-cs"/>
              </a:rPr>
              <a:t> is a function that is passed as an argument to another function and is executed after its parent function has completed. Callbacks are special because they patiently wait to execute until their parent finishes. Meanwhile, the browser can be executing other functions or doing all sorts of other work.</a:t>
            </a:r>
          </a:p>
          <a:p>
            <a:endParaRPr lang="en-US" sz="1200" b="0" i="0" kern="1200" dirty="0">
              <a:solidFill>
                <a:schemeClr val="tx1"/>
              </a:solidFill>
              <a:effectLst/>
              <a:latin typeface="+mn-lt"/>
              <a:ea typeface="+mn-ea"/>
              <a:cs typeface="+mn-cs"/>
            </a:endParaRPr>
          </a:p>
          <a:p>
            <a:r>
              <a:rPr lang="de-DE" dirty="0">
                <a:hlinkClick r:id="rId3"/>
              </a:rPr>
              <a:t>https://de.wikipedia.org/wiki/R%C3%Bcckruffunktion</a:t>
            </a:r>
            <a:endParaRPr lang="de-DE" dirty="0"/>
          </a:p>
          <a:p>
            <a:endParaRPr lang="de-DE" dirty="0"/>
          </a:p>
        </p:txBody>
      </p:sp>
      <p:sp>
        <p:nvSpPr>
          <p:cNvPr id="5" name="Fußzeilenplatzhalter 4">
            <a:extLst>
              <a:ext uri="{FF2B5EF4-FFF2-40B4-BE49-F238E27FC236}">
                <a16:creationId xmlns:a16="http://schemas.microsoft.com/office/drawing/2014/main" id="{DAEA0CD1-0261-4531-9C9B-39D2FBBB278F}"/>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6073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9114787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https://developer.mozilla.org/en-US/docs/Web/JavaScript/Reference/Statements/function*</a:t>
            </a:r>
            <a:endParaRPr lang="de-DE" dirty="0"/>
          </a:p>
          <a:p>
            <a:r>
              <a:rPr lang="de-DE" dirty="0"/>
              <a:t>http://www.ecma-international.org/ecma-262/6.0/#sec-generator-function-definitions</a:t>
            </a:r>
          </a:p>
          <a:p>
            <a:endParaRPr lang="de-DE" dirty="0"/>
          </a:p>
        </p:txBody>
      </p:sp>
      <p:sp>
        <p:nvSpPr>
          <p:cNvPr id="5" name="Fußzeilenplatzhalter 4">
            <a:extLst>
              <a:ext uri="{FF2B5EF4-FFF2-40B4-BE49-F238E27FC236}">
                <a16:creationId xmlns:a16="http://schemas.microsoft.com/office/drawing/2014/main" id="{851EE162-604E-4146-A112-AE3E708F51C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6374967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JS_Functions.html</a:t>
            </a:r>
          </a:p>
          <a:p>
            <a:r>
              <a:rPr lang="de-DE" dirty="0"/>
              <a:t>??? Frage Maik in Karlsruhe 25.02.19:</a:t>
            </a:r>
          </a:p>
          <a:p>
            <a:r>
              <a:rPr lang="de-DE" dirty="0"/>
              <a:t>Warum übergibt man in JS nicht Array einer Funktion als Parameter, sondern wendet an dem Array eine Methode an?</a:t>
            </a:r>
          </a:p>
          <a:p>
            <a:endParaRPr lang="de-DE" dirty="0"/>
          </a:p>
        </p:txBody>
      </p:sp>
      <p:sp>
        <p:nvSpPr>
          <p:cNvPr id="5" name="Fußzeilenplatzhalter 4">
            <a:extLst>
              <a:ext uri="{FF2B5EF4-FFF2-40B4-BE49-F238E27FC236}">
                <a16:creationId xmlns:a16="http://schemas.microsoft.com/office/drawing/2014/main" id="{B5504268-5116-466B-BC74-11496F82439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1980679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arrow functions </a:t>
            </a:r>
            <a:r>
              <a:rPr lang="en-US" sz="1200" b="0" i="0" u="sng" kern="1200" dirty="0">
                <a:solidFill>
                  <a:schemeClr val="tx1"/>
                </a:solidFill>
                <a:effectLst/>
                <a:latin typeface="+mn-lt"/>
                <a:ea typeface="+mn-ea"/>
                <a:cs typeface="+mn-cs"/>
                <a:hlinkClick r:id="rId3"/>
              </a:rPr>
              <a:t>don't have their own this value</a:t>
            </a:r>
            <a:r>
              <a:rPr lang="en-US" sz="1200" b="0" i="0" u="none" strike="noStrike" kern="1200" dirty="0">
                <a:solidFill>
                  <a:schemeClr val="tx1"/>
                </a:solidFill>
                <a:effectLst/>
                <a:latin typeface="+mn-lt"/>
                <a:ea typeface="+mn-ea"/>
                <a:cs typeface="+mn-cs"/>
              </a:rPr>
              <a:t> so they're handy when you want to preserve the </a:t>
            </a:r>
            <a:r>
              <a:rPr lang="en-US" dirty="0"/>
              <a:t>this</a:t>
            </a:r>
            <a:r>
              <a:rPr lang="en-US" sz="1200" b="0" i="0" u="none" strike="noStrike" kern="1200" dirty="0">
                <a:solidFill>
                  <a:schemeClr val="tx1"/>
                </a:solidFill>
                <a:effectLst/>
                <a:latin typeface="+mn-lt"/>
                <a:ea typeface="+mn-ea"/>
                <a:cs typeface="+mn-cs"/>
              </a:rPr>
              <a:t> value from an outer method definition.</a:t>
            </a:r>
          </a:p>
          <a:p>
            <a:r>
              <a:rPr lang="de-DE" dirty="0"/>
              <a:t>https://developer.mozilla.org/en-US/docs/Web/JavaScript/Reference/Functions/Arrow_functions#No_separate_this</a:t>
            </a:r>
          </a:p>
          <a:p>
            <a:endParaRPr lang="de-DE" dirty="0"/>
          </a:p>
        </p:txBody>
      </p:sp>
      <p:sp>
        <p:nvSpPr>
          <p:cNvPr id="5" name="Fußzeilenplatzhalter 4">
            <a:extLst>
              <a:ext uri="{FF2B5EF4-FFF2-40B4-BE49-F238E27FC236}">
                <a16:creationId xmlns:a16="http://schemas.microsoft.com/office/drawing/2014/main" id="{D98D1393-7BD4-4D04-AA51-646D7FE0098C}"/>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372834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kern="1200" dirty="0">
                <a:solidFill>
                  <a:schemeClr val="tx1"/>
                </a:solidFill>
                <a:effectLst/>
                <a:latin typeface="+mn-lt"/>
                <a:ea typeface="+mn-ea"/>
                <a:cs typeface="+mn-cs"/>
              </a:rPr>
              <a:t>Lässt </a:t>
            </a:r>
            <a:r>
              <a:rPr lang="de-DE" sz="1200" b="0" kern="1200" dirty="0" err="1">
                <a:solidFill>
                  <a:schemeClr val="tx1"/>
                </a:solidFill>
                <a:effectLst/>
                <a:latin typeface="+mn-lt"/>
                <a:ea typeface="+mn-ea"/>
                <a:cs typeface="+mn-cs"/>
              </a:rPr>
              <a:t>this</a:t>
            </a:r>
            <a:r>
              <a:rPr lang="de-DE" sz="1200" b="0" kern="1200" dirty="0">
                <a:solidFill>
                  <a:schemeClr val="tx1"/>
                </a:solidFill>
                <a:effectLst/>
                <a:latin typeface="+mn-lt"/>
                <a:ea typeface="+mn-ea"/>
                <a:cs typeface="+mn-cs"/>
              </a:rPr>
              <a:t> unverändert (überschreibt es nicht)</a:t>
            </a:r>
          </a:p>
          <a:p>
            <a:endParaRPr lang="de-DE" dirty="0"/>
          </a:p>
        </p:txBody>
      </p:sp>
      <p:sp>
        <p:nvSpPr>
          <p:cNvPr id="5" name="Fußzeilenplatzhalter 4">
            <a:extLst>
              <a:ext uri="{FF2B5EF4-FFF2-40B4-BE49-F238E27FC236}">
                <a16:creationId xmlns:a16="http://schemas.microsoft.com/office/drawing/2014/main" id="{4D06048E-4984-4443-9FC7-923EA1AEE0E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5960863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https://developer.mozilla.org/en-US/docs/Web/JavaScript/Reference/Functions/Arrow_functions</a:t>
            </a:r>
          </a:p>
          <a:p>
            <a:endParaRPr lang="de-DE" dirty="0"/>
          </a:p>
          <a:p>
            <a:r>
              <a:rPr lang="de-DE" dirty="0"/>
              <a:t>http://www.ecma-international.org/ecma-262/6.0/#sec-arrow-function-definitions</a:t>
            </a:r>
          </a:p>
          <a:p>
            <a:endParaRPr lang="de-DE" dirty="0"/>
          </a:p>
          <a:p>
            <a:r>
              <a:rPr lang="de-DE" dirty="0"/>
              <a:t>!!! Übung zu Arrow </a:t>
            </a:r>
            <a:r>
              <a:rPr lang="de-DE" dirty="0" err="1"/>
              <a:t>Functions</a:t>
            </a:r>
            <a:endParaRPr lang="de-DE" dirty="0"/>
          </a:p>
        </p:txBody>
      </p:sp>
      <p:sp>
        <p:nvSpPr>
          <p:cNvPr id="5" name="Fußzeilenplatzhalter 4">
            <a:extLst>
              <a:ext uri="{FF2B5EF4-FFF2-40B4-BE49-F238E27FC236}">
                <a16:creationId xmlns:a16="http://schemas.microsoft.com/office/drawing/2014/main" id="{639BF950-F639-4337-827A-1935E594CF0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4751347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https://developer.mozilla.org/en-US/docs/Web/JavaScript/Reference/Functions/Arrow_functions</a:t>
            </a:r>
          </a:p>
          <a:p>
            <a:endParaRPr lang="de-DE" dirty="0"/>
          </a:p>
          <a:p>
            <a:r>
              <a:rPr lang="de-DE" dirty="0"/>
              <a:t>!!! Übung zu Arrow </a:t>
            </a:r>
            <a:r>
              <a:rPr lang="de-DE" dirty="0" err="1"/>
              <a:t>Functions</a:t>
            </a:r>
            <a:endParaRPr lang="de-DE" dirty="0"/>
          </a:p>
        </p:txBody>
      </p:sp>
      <p:sp>
        <p:nvSpPr>
          <p:cNvPr id="5" name="Fußzeilenplatzhalter 4">
            <a:extLst>
              <a:ext uri="{FF2B5EF4-FFF2-40B4-BE49-F238E27FC236}">
                <a16:creationId xmlns:a16="http://schemas.microsoft.com/office/drawing/2014/main" id="{01562E7C-0DC3-4575-B345-403F6C2D3013}"/>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216412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https://stackoverflow.com/questions/41085189/using-underscore-variable-with-arrow-functions-in-es6-typescript</a:t>
            </a:r>
          </a:p>
        </p:txBody>
      </p:sp>
      <p:sp>
        <p:nvSpPr>
          <p:cNvPr id="5" name="Fußzeilenplatzhalter 4">
            <a:extLst>
              <a:ext uri="{FF2B5EF4-FFF2-40B4-BE49-F238E27FC236}">
                <a16:creationId xmlns:a16="http://schemas.microsoft.com/office/drawing/2014/main" id="{06014710-8421-4A19-88D7-5027ECE75A4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4456635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https://developer.mozilla.org/en-US/docs/Web/JavaScript/Closures</a:t>
            </a:r>
          </a:p>
          <a:p>
            <a:r>
              <a:rPr lang="en-US" dirty="0"/>
              <a:t>A closure is the combination of a function and the lexical environment within which that function was declared.</a:t>
            </a:r>
          </a:p>
          <a:p>
            <a:endParaRPr lang="en-US" dirty="0"/>
          </a:p>
          <a:p>
            <a:r>
              <a:rPr lang="de-DE" dirty="0"/>
              <a:t>https://www.w3schools.com/js/js_function_closures.asp</a:t>
            </a:r>
          </a:p>
          <a:p>
            <a:endParaRPr lang="de-DE" dirty="0"/>
          </a:p>
          <a:p>
            <a:r>
              <a:rPr lang="de-DE" dirty="0"/>
              <a:t>https://www.mediaevent.de/javascript/closures.html</a:t>
            </a:r>
          </a:p>
        </p:txBody>
      </p:sp>
      <p:sp>
        <p:nvSpPr>
          <p:cNvPr id="5" name="Fußzeilenplatzhalter 4">
            <a:extLst>
              <a:ext uri="{FF2B5EF4-FFF2-40B4-BE49-F238E27FC236}">
                <a16:creationId xmlns:a16="http://schemas.microsoft.com/office/drawing/2014/main" id="{FC786A27-56A6-42DE-9A06-7114D5A904F1}"/>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5795838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https://developer.mozilla.org/en-US/docs/Web/JavaScript/Reference/Operators/super</a:t>
            </a:r>
          </a:p>
          <a:p>
            <a:r>
              <a:rPr lang="de-DE" dirty="0"/>
              <a:t>http://www.ecma-international.org/ecma-262/6.0/#sec-super-keyword</a:t>
            </a:r>
          </a:p>
          <a:p>
            <a:endParaRPr lang="de-DE" dirty="0"/>
          </a:p>
          <a:p>
            <a:r>
              <a:rPr lang="de-DE" dirty="0"/>
              <a:t>???</a:t>
            </a:r>
            <a:r>
              <a:rPr lang="de-DE" dirty="0" err="1"/>
              <a:t>Difference</a:t>
            </a:r>
            <a:r>
              <a:rPr lang="de-DE" dirty="0"/>
              <a:t> </a:t>
            </a:r>
            <a:r>
              <a:rPr lang="de-DE" dirty="0" err="1"/>
              <a:t>between</a:t>
            </a:r>
            <a:r>
              <a:rPr lang="de-DE" dirty="0"/>
              <a:t> </a:t>
            </a:r>
            <a:r>
              <a:rPr lang="de-DE" dirty="0" err="1"/>
              <a:t>operator</a:t>
            </a:r>
            <a:r>
              <a:rPr lang="de-DE" dirty="0"/>
              <a:t> &amp; </a:t>
            </a:r>
            <a:r>
              <a:rPr lang="de-DE" dirty="0" err="1"/>
              <a:t>function</a:t>
            </a:r>
            <a:r>
              <a:rPr lang="de-DE" dirty="0"/>
              <a:t>???</a:t>
            </a:r>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2072389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https://www.valentinog.com/blog/context/</a:t>
            </a:r>
            <a:endParaRPr lang="de-DE" dirty="0"/>
          </a:p>
        </p:txBody>
      </p:sp>
      <p:sp>
        <p:nvSpPr>
          <p:cNvPr id="5" name="Fußzeilenplatzhalter 4">
            <a:extLst>
              <a:ext uri="{FF2B5EF4-FFF2-40B4-BE49-F238E27FC236}">
                <a16:creationId xmlns:a16="http://schemas.microsoft.com/office/drawing/2014/main" id="{6925F66D-D6B9-4B6F-B7E3-BE590E1A26AE}"/>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69604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Übung mit </a:t>
            </a:r>
            <a:r>
              <a:rPr lang="de-DE" dirty="0" err="1"/>
              <a:t>EventHandlern</a:t>
            </a:r>
            <a:r>
              <a:rPr lang="de-DE" dirty="0"/>
              <a:t>. Was gibt es noch außer </a:t>
            </a:r>
            <a:r>
              <a:rPr lang="de-DE" dirty="0" err="1"/>
              <a:t>onclick</a:t>
            </a:r>
            <a:r>
              <a:rPr lang="de-DE" dirty="0"/>
              <a:t>?</a:t>
            </a:r>
          </a:p>
          <a:p>
            <a:endParaRPr lang="de-DE" dirty="0"/>
          </a:p>
          <a:p>
            <a:r>
              <a:rPr lang="de-DE" dirty="0"/>
              <a:t>Was gibt es noch außer </a:t>
            </a:r>
            <a:r>
              <a:rPr lang="de-DE" dirty="0" err="1"/>
              <a:t>history.back</a:t>
            </a:r>
            <a:r>
              <a:rPr lang="de-DE" dirty="0"/>
              <a:t>()?</a:t>
            </a:r>
          </a:p>
          <a:p>
            <a:endParaRPr lang="de-DE" dirty="0"/>
          </a:p>
          <a:p>
            <a:r>
              <a:rPr lang="de-DE" dirty="0"/>
              <a:t>Beispiel mit HTML, CSS und JS in verschiedenen Dateien. </a:t>
            </a:r>
          </a:p>
        </p:txBody>
      </p:sp>
      <p:sp>
        <p:nvSpPr>
          <p:cNvPr id="5" name="Fußzeilenplatzhalter 4">
            <a:extLst>
              <a:ext uri="{FF2B5EF4-FFF2-40B4-BE49-F238E27FC236}">
                <a16:creationId xmlns:a16="http://schemas.microsoft.com/office/drawing/2014/main" id="{9337F61D-1832-45EF-B737-D1FBA97A93A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066085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Objekte in JavaScript bestehen aus Eigenschaften, die als Name/Wert-Paar realisiert werden. Dabei wird nicht zwischen Attributen und Methoden des Objektes unterschieden (eine Eigenschaft, deren Wert den Typ </a:t>
            </a:r>
            <a:r>
              <a:rPr lang="de-DE" dirty="0" err="1"/>
              <a:t>Function</a:t>
            </a:r>
            <a:r>
              <a:rPr lang="de-DE" dirty="0"/>
              <a:t> besitzt, fungiert als Methode). Jedes Objekt – auch durch Literale erzeugte Objekte – erbt vom Prototyp des globalen Objekt-Konstruktors. </a:t>
            </a:r>
          </a:p>
          <a:p>
            <a:r>
              <a:rPr lang="de-DE" dirty="0"/>
              <a:t>https://de.wikipedia.org/wiki/JavaScript</a:t>
            </a:r>
          </a:p>
          <a:p>
            <a:endParaRPr lang="de-DE" dirty="0"/>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7957113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Begriff kommt aus JS </a:t>
            </a:r>
            <a:r>
              <a:rPr lang="de-DE" dirty="0" err="1"/>
              <a:t>engine</a:t>
            </a:r>
            <a:endParaRPr lang="de-DE" dirty="0"/>
          </a:p>
          <a:p>
            <a:r>
              <a:rPr lang="de-DE" dirty="0">
                <a:hlinkClick r:id="rId3"/>
              </a:rPr>
              <a:t>https://mathiasbynens.be/notes/shapes-ics#Shapes</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4777719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OBJECT LITERAL EXTENSIONS</a:t>
            </a:r>
          </a:p>
          <a:p>
            <a:endParaRPr lang="de-DE" dirty="0"/>
          </a:p>
          <a:p>
            <a:r>
              <a:rPr lang="de-DE" dirty="0"/>
              <a:t>https://developer.mozilla.org/en-US/docs/Web/JavaScript/Reference/Operators/Object_initializer#New_notations_in_ECMAScript_2015</a:t>
            </a:r>
          </a:p>
          <a:p>
            <a:endParaRPr lang="de-DE" dirty="0"/>
          </a:p>
          <a:p>
            <a:r>
              <a:rPr lang="de-DE" dirty="0"/>
              <a:t>http://www.ecma-international.org/ecma-262/6.0/#sec-object-initialiser</a:t>
            </a:r>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32372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???muss Golf in runden Klammern sein?</a:t>
            </a:r>
          </a:p>
        </p:txBody>
      </p:sp>
      <p:sp>
        <p:nvSpPr>
          <p:cNvPr id="5" name="Fußzeilenplatzhalter 4">
            <a:extLst>
              <a:ext uri="{FF2B5EF4-FFF2-40B4-BE49-F238E27FC236}">
                <a16:creationId xmlns:a16="http://schemas.microsoft.com/office/drawing/2014/main" id="{A4318730-CB7B-42CC-8AD2-806B5B911BBE}"/>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926764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https://developer.mozilla.org/en-US/docs/Web/JavaScript/Reference/Operators/Object_initializer#Property_definitions</a:t>
            </a:r>
          </a:p>
        </p:txBody>
      </p:sp>
      <p:sp>
        <p:nvSpPr>
          <p:cNvPr id="5" name="Fußzeilenplatzhalter 4">
            <a:extLst>
              <a:ext uri="{FF2B5EF4-FFF2-40B4-BE49-F238E27FC236}">
                <a16:creationId xmlns:a16="http://schemas.microsoft.com/office/drawing/2014/main" id="{4725BA6C-CD8B-4DF1-9486-AD9F34B06C40}"/>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76504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415803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https://www.w3schools.com/js/js_strings.asp</a:t>
            </a:r>
            <a:endParaRPr lang="de-DE" dirty="0"/>
          </a:p>
          <a:p>
            <a:r>
              <a:rPr lang="de-DE" dirty="0"/>
              <a:t>???Warum immer </a:t>
            </a:r>
            <a:r>
              <a:rPr lang="de-DE" dirty="0" err="1"/>
              <a:t>false</a:t>
            </a:r>
            <a:r>
              <a:rPr lang="de-DE"/>
              <a:t>?</a:t>
            </a:r>
            <a:endParaRPr lang="de-DE" dirty="0"/>
          </a:p>
        </p:txBody>
      </p:sp>
      <p:sp>
        <p:nvSpPr>
          <p:cNvPr id="5" name="Fußzeilenplatzhalter 4">
            <a:extLst>
              <a:ext uri="{FF2B5EF4-FFF2-40B4-BE49-F238E27FC236}">
                <a16:creationId xmlns:a16="http://schemas.microsoft.com/office/drawing/2014/main" id="{D2687EE1-AA58-40E9-AD14-5732783B7341}"/>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9470368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Name resolution of properties of JavaScript objects is based on inheritance in the prototype tree – a path to the root in the tree is called a </a:t>
            </a:r>
            <a:r>
              <a:rPr lang="en-US" sz="1200" b="0" i="1" kern="1200" dirty="0">
                <a:solidFill>
                  <a:schemeClr val="tx1"/>
                </a:solidFill>
                <a:effectLst/>
                <a:latin typeface="+mn-lt"/>
                <a:ea typeface="+mn-ea"/>
                <a:cs typeface="+mn-cs"/>
              </a:rPr>
              <a:t>prototype chain</a:t>
            </a:r>
            <a:r>
              <a:rPr lang="en-US" sz="1200" b="0" i="0" kern="1200" dirty="0">
                <a:solidFill>
                  <a:schemeClr val="tx1"/>
                </a:solidFill>
                <a:effectLst/>
                <a:latin typeface="+mn-lt"/>
                <a:ea typeface="+mn-ea"/>
                <a:cs typeface="+mn-cs"/>
              </a:rPr>
              <a:t> – and is separate from name resolution of variables and functions.</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4854961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Seite 30 im Buch „JavaScript kurz &amp; gut“</a:t>
            </a:r>
          </a:p>
          <a:p>
            <a:endParaRPr lang="de-DE" dirty="0"/>
          </a:p>
        </p:txBody>
      </p:sp>
      <p:sp>
        <p:nvSpPr>
          <p:cNvPr id="5" name="Fußzeilenplatzhalter 4">
            <a:extLst>
              <a:ext uri="{FF2B5EF4-FFF2-40B4-BE49-F238E27FC236}">
                <a16:creationId xmlns:a16="http://schemas.microsoft.com/office/drawing/2014/main" id="{72BE33EC-F88F-41E9-92FF-2B37BA33136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3269366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ObjekteDemo.html in 20181204EgoProducts</a:t>
            </a:r>
          </a:p>
          <a:p>
            <a:endParaRPr lang="de-DE" dirty="0"/>
          </a:p>
          <a:p>
            <a:r>
              <a:rPr lang="de-DE" dirty="0"/>
              <a:t>JS_Objekte.html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JS_Objekte</a:t>
            </a:r>
            <a:r>
              <a:rPr lang="de-DE" dirty="0"/>
              <a:t> – sehr kleines Beispiel. Erweitern!</a:t>
            </a:r>
          </a:p>
          <a:p>
            <a:endParaRPr lang="de-DE" dirty="0"/>
          </a:p>
          <a:p>
            <a:endParaRPr lang="de-DE" dirty="0"/>
          </a:p>
        </p:txBody>
      </p:sp>
      <p:sp>
        <p:nvSpPr>
          <p:cNvPr id="5" name="Fußzeilenplatzhalter 4">
            <a:extLst>
              <a:ext uri="{FF2B5EF4-FFF2-40B4-BE49-F238E27FC236}">
                <a16:creationId xmlns:a16="http://schemas.microsoft.com/office/drawing/2014/main" id="{576D9413-A013-42F4-A41D-83436F0859E5}"/>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88903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Like C, JavaScript makes a distinction between </a:t>
            </a:r>
            <a:r>
              <a:rPr lang="en-US" dirty="0">
                <a:hlinkClick r:id="rId3" tooltip="Expression (computer science)"/>
              </a:rPr>
              <a:t>expressions</a:t>
            </a:r>
            <a:r>
              <a:rPr lang="en-US" dirty="0"/>
              <a:t> and </a:t>
            </a:r>
            <a:r>
              <a:rPr lang="en-US" dirty="0">
                <a:hlinkClick r:id="rId4" tooltip="Statement (computer science)"/>
              </a:rPr>
              <a:t>statements</a:t>
            </a:r>
            <a:r>
              <a:rPr lang="en-US" dirty="0"/>
              <a:t>. </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0532851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https://developer.mozilla.org/de/docs/Web/JavaScript/Reference/Global_Objects/Object/assign</a:t>
            </a:r>
            <a:endParaRPr lang="de-DE" dirty="0"/>
          </a:p>
          <a:p>
            <a:endParaRPr lang="de-DE" dirty="0"/>
          </a:p>
          <a:p>
            <a:r>
              <a:rPr lang="de-DE" dirty="0" err="1"/>
              <a:t>assign</a:t>
            </a:r>
            <a:r>
              <a:rPr lang="de-DE" dirty="0"/>
              <a:t> </a:t>
            </a:r>
            <a:r>
              <a:rPr lang="de-DE" sz="1200" b="0" i="0" kern="1200" dirty="0">
                <a:solidFill>
                  <a:schemeClr val="tx1"/>
                </a:solidFill>
                <a:effectLst/>
                <a:latin typeface="+mn-lt"/>
                <a:ea typeface="+mn-ea"/>
                <a:cs typeface="+mn-cs"/>
              </a:rPr>
              <a:t>[</a:t>
            </a:r>
            <a:r>
              <a:rPr lang="de-DE" sz="1200" b="0" i="0" kern="1200" dirty="0" err="1">
                <a:solidFill>
                  <a:schemeClr val="tx1"/>
                </a:solidFill>
                <a:effectLst/>
                <a:latin typeface="+mn-lt"/>
                <a:ea typeface="+mn-ea"/>
                <a:cs typeface="+mn-cs"/>
              </a:rPr>
              <a:t>ə'saɪn</a:t>
            </a:r>
            <a:r>
              <a:rPr lang="de-DE" sz="1200" b="0" i="0" kern="1200" dirty="0">
                <a:solidFill>
                  <a:schemeClr val="tx1"/>
                </a:solidFill>
                <a:effectLst/>
                <a:latin typeface="+mn-lt"/>
                <a:ea typeface="+mn-ea"/>
                <a:cs typeface="+mn-cs"/>
              </a:rPr>
              <a:t>] </a:t>
            </a:r>
          </a:p>
          <a:p>
            <a:r>
              <a:rPr lang="de-DE" dirty="0" err="1"/>
              <a:t>ru</a:t>
            </a:r>
            <a:r>
              <a:rPr lang="de-DE" dirty="0"/>
              <a:t>: </a:t>
            </a:r>
            <a:r>
              <a:rPr lang="ru-RU" dirty="0"/>
              <a:t>присваивать, определять, передавать</a:t>
            </a:r>
          </a:p>
          <a:p>
            <a:r>
              <a:rPr lang="de-DE" dirty="0"/>
              <a:t>de: zuordnen, zuweisen, übertragen</a:t>
            </a:r>
          </a:p>
          <a:p>
            <a:endParaRPr lang="de-DE" dirty="0"/>
          </a:p>
          <a:p>
            <a:r>
              <a:rPr lang="en-US" sz="1200" b="0" i="0" u="sng" kern="1200" dirty="0" err="1">
                <a:solidFill>
                  <a:schemeClr val="tx1"/>
                </a:solidFill>
                <a:effectLst/>
                <a:latin typeface="+mn-lt"/>
                <a:ea typeface="+mn-ea"/>
                <a:cs typeface="+mn-cs"/>
                <a:hlinkClick r:id="rId4"/>
              </a:rPr>
              <a:t>Object.assign</a:t>
            </a:r>
            <a:r>
              <a:rPr lang="en-US" sz="1200" b="0" i="0" u="sng" kern="1200" dirty="0">
                <a:solidFill>
                  <a:schemeClr val="tx1"/>
                </a:solidFill>
                <a:effectLst/>
                <a:latin typeface="+mn-lt"/>
                <a:ea typeface="+mn-ea"/>
                <a:cs typeface="+mn-cs"/>
                <a:hlinkClick r:id="rId4"/>
              </a:rPr>
              <a:t>()</a:t>
            </a:r>
            <a:r>
              <a:rPr lang="en-US" sz="1200" b="0" i="0" kern="1200" dirty="0">
                <a:solidFill>
                  <a:schemeClr val="tx1"/>
                </a:solidFill>
                <a:effectLst/>
                <a:latin typeface="+mn-lt"/>
                <a:ea typeface="+mn-ea"/>
                <a:cs typeface="+mn-cs"/>
              </a:rPr>
              <a:t> is a part of ES6, and is not supported by older browsers. To support them, you will need to either use a </a:t>
            </a:r>
            <a:r>
              <a:rPr lang="en-US" sz="1200" b="0" i="0" kern="1200" dirty="0" err="1">
                <a:solidFill>
                  <a:schemeClr val="tx1"/>
                </a:solidFill>
                <a:effectLst/>
                <a:latin typeface="+mn-lt"/>
                <a:ea typeface="+mn-ea"/>
                <a:cs typeface="+mn-cs"/>
              </a:rPr>
              <a:t>polyfill</a:t>
            </a:r>
            <a:r>
              <a:rPr lang="en-US" sz="1200" b="0" i="0" kern="1200" dirty="0">
                <a:solidFill>
                  <a:schemeClr val="tx1"/>
                </a:solidFill>
                <a:effectLst/>
                <a:latin typeface="+mn-lt"/>
                <a:ea typeface="+mn-ea"/>
                <a:cs typeface="+mn-cs"/>
              </a:rPr>
              <a:t>, a </a:t>
            </a:r>
            <a:r>
              <a:rPr lang="en-US" sz="1200" b="0" i="0" u="sng" kern="1200" dirty="0">
                <a:solidFill>
                  <a:schemeClr val="tx1"/>
                </a:solidFill>
                <a:effectLst/>
                <a:latin typeface="+mn-lt"/>
                <a:ea typeface="+mn-ea"/>
                <a:cs typeface="+mn-cs"/>
                <a:hlinkClick r:id="rId5"/>
              </a:rPr>
              <a:t>Babel plugin</a:t>
            </a:r>
            <a:r>
              <a:rPr lang="en-US" sz="1200" b="0" i="0" kern="1200" dirty="0">
                <a:solidFill>
                  <a:schemeClr val="tx1"/>
                </a:solidFill>
                <a:effectLst/>
                <a:latin typeface="+mn-lt"/>
                <a:ea typeface="+mn-ea"/>
                <a:cs typeface="+mn-cs"/>
              </a:rPr>
              <a:t>, or a helper from another library like </a:t>
            </a:r>
            <a:r>
              <a:rPr lang="en-US" sz="1200" b="0" i="0" u="sng" kern="1200" dirty="0">
                <a:solidFill>
                  <a:schemeClr val="tx1"/>
                </a:solidFill>
                <a:effectLst/>
                <a:latin typeface="+mn-lt"/>
                <a:ea typeface="+mn-ea"/>
                <a:cs typeface="+mn-cs"/>
                <a:hlinkClick r:id="rId6"/>
              </a:rPr>
              <a:t>_.assign()</a:t>
            </a:r>
            <a:r>
              <a:rPr lang="en-US" sz="1200" b="0" i="0" kern="1200" dirty="0">
                <a:solidFill>
                  <a:schemeClr val="tx1"/>
                </a:solidFill>
                <a:effectLst/>
                <a:latin typeface="+mn-lt"/>
                <a:ea typeface="+mn-ea"/>
                <a:cs typeface="+mn-cs"/>
              </a:rPr>
              <a:t>.</a:t>
            </a:r>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6062307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???Gibt es Unterschied zwischen Objekttypen und Objekten? Wird bei Objekttyp </a:t>
            </a:r>
            <a:r>
              <a:rPr lang="de-DE" b="1" dirty="0" err="1"/>
              <a:t>Function</a:t>
            </a:r>
            <a:r>
              <a:rPr lang="de-DE" b="1" dirty="0"/>
              <a:t> durch </a:t>
            </a:r>
            <a:r>
              <a:rPr lang="de-DE" b="1" dirty="0" err="1"/>
              <a:t>typeof</a:t>
            </a:r>
            <a:r>
              <a:rPr lang="de-DE" b="1" dirty="0"/>
              <a:t> </a:t>
            </a:r>
            <a:r>
              <a:rPr lang="de-DE" b="1" dirty="0" err="1"/>
              <a:t>function</a:t>
            </a:r>
            <a:r>
              <a:rPr lang="de-DE" b="1" dirty="0"/>
              <a:t> zurückgegeben?</a:t>
            </a:r>
          </a:p>
          <a:p>
            <a:r>
              <a:rPr lang="de-DE" b="1" dirty="0"/>
              <a:t>???Kann man ein eigenes Math-Objekt erzeugen?</a:t>
            </a:r>
          </a:p>
          <a:p>
            <a:endParaRPr lang="de-DE" b="1" dirty="0"/>
          </a:p>
          <a:p>
            <a:r>
              <a:rPr lang="de-DE" b="1" dirty="0"/>
              <a:t>https://de.wikipedia.org/wiki/JavaScript</a:t>
            </a:r>
          </a:p>
          <a:p>
            <a:r>
              <a:rPr lang="de-DE" b="1" dirty="0"/>
              <a:t>Vordefinierte Objekte</a:t>
            </a:r>
          </a:p>
          <a:p>
            <a:r>
              <a:rPr lang="de-DE" dirty="0"/>
              <a:t>JavaScript kennt mehrere eingebaute Objekte und </a:t>
            </a:r>
            <a:r>
              <a:rPr lang="de-DE" dirty="0">
                <a:hlinkClick r:id="rId3" tooltip="Objekttyp"/>
              </a:rPr>
              <a:t>Objekttypen</a:t>
            </a:r>
            <a:r>
              <a:rPr lang="de-DE" dirty="0"/>
              <a:t>, die im Standard </a:t>
            </a:r>
            <a:r>
              <a:rPr lang="de-DE" dirty="0" err="1"/>
              <a:t>ECMAScript</a:t>
            </a:r>
            <a:r>
              <a:rPr lang="de-DE" dirty="0"/>
              <a:t> definiert sind. Dabei wird ein Objekttyp durch eine namensgleiche </a:t>
            </a:r>
            <a:r>
              <a:rPr lang="de-DE" dirty="0" err="1">
                <a:hlinkClick r:id="rId4" tooltip="Konstruktor"/>
              </a:rPr>
              <a:t>Konstruktor</a:t>
            </a:r>
            <a:r>
              <a:rPr lang="de-DE" dirty="0" err="1"/>
              <a:t>funktionen</a:t>
            </a:r>
            <a:r>
              <a:rPr lang="de-DE" dirty="0"/>
              <a:t> repräsentiert, die zur Erzeugung von Objekten des entsprechenden Typs verwendet werden kann und zugleich einen Verweis auf den Prototyp des Objekttyps beinhaltet. </a:t>
            </a:r>
          </a:p>
          <a:p>
            <a:r>
              <a:rPr lang="de-DE" dirty="0"/>
              <a:t>Das namenlose globale Objekt, das alle Variablen und Objekte enthält.</a:t>
            </a:r>
          </a:p>
          <a:p>
            <a:r>
              <a:rPr lang="de-DE" dirty="0"/>
              <a:t>Der Objekttyp </a:t>
            </a:r>
            <a:r>
              <a:rPr lang="de-DE" dirty="0" err="1"/>
              <a:t>Object</a:t>
            </a:r>
            <a:r>
              <a:rPr lang="de-DE" dirty="0"/>
              <a:t>, von dem alle Objekte abgeleitet sind.</a:t>
            </a:r>
          </a:p>
          <a:p>
            <a:r>
              <a:rPr lang="de-DE" dirty="0"/>
              <a:t>Der Objekttyp </a:t>
            </a:r>
            <a:r>
              <a:rPr lang="de-DE" dirty="0" err="1"/>
              <a:t>Function</a:t>
            </a:r>
            <a:r>
              <a:rPr lang="de-DE" dirty="0"/>
              <a:t> von </a:t>
            </a:r>
            <a:r>
              <a:rPr lang="de-DE" dirty="0">
                <a:hlinkClick r:id="rId5" tooltip="Funktion (Programmierung)"/>
              </a:rPr>
              <a:t>Funktionen</a:t>
            </a:r>
            <a:r>
              <a:rPr lang="de-DE" dirty="0"/>
              <a:t>.</a:t>
            </a:r>
          </a:p>
          <a:p>
            <a:r>
              <a:rPr lang="de-DE" dirty="0"/>
              <a:t>Der Objekttyp Array von </a:t>
            </a:r>
            <a:r>
              <a:rPr lang="de-DE" dirty="0">
                <a:hlinkClick r:id="rId6" tooltip="Feld (Datentyp)"/>
              </a:rPr>
              <a:t>Arrays</a:t>
            </a:r>
            <a:r>
              <a:rPr lang="de-DE" dirty="0"/>
              <a:t>.</a:t>
            </a:r>
          </a:p>
          <a:p>
            <a:r>
              <a:rPr lang="de-DE" dirty="0"/>
              <a:t>Der Objekttyp String von </a:t>
            </a:r>
            <a:r>
              <a:rPr lang="de-DE" dirty="0">
                <a:hlinkClick r:id="rId7" tooltip="Zeichenkette"/>
              </a:rPr>
              <a:t>Zeichenketten</a:t>
            </a:r>
            <a:r>
              <a:rPr lang="de-DE" dirty="0"/>
              <a:t>.</a:t>
            </a:r>
          </a:p>
          <a:p>
            <a:r>
              <a:rPr lang="de-DE" dirty="0"/>
              <a:t>Der Objekttyp Boolean von </a:t>
            </a:r>
            <a:r>
              <a:rPr lang="de-DE" dirty="0">
                <a:hlinkClick r:id="rId8" tooltip="Boolesche Variable"/>
              </a:rPr>
              <a:t>boolesche Variablen</a:t>
            </a:r>
            <a:r>
              <a:rPr lang="de-DE" dirty="0"/>
              <a:t>.</a:t>
            </a:r>
          </a:p>
          <a:p>
            <a:r>
              <a:rPr lang="de-DE" dirty="0"/>
              <a:t>Der Objekttyp </a:t>
            </a:r>
            <a:r>
              <a:rPr lang="de-DE" dirty="0" err="1"/>
              <a:t>Number</a:t>
            </a:r>
            <a:r>
              <a:rPr lang="de-DE" dirty="0"/>
              <a:t> von </a:t>
            </a:r>
            <a:r>
              <a:rPr lang="de-DE" dirty="0">
                <a:hlinkClick r:id="rId9" tooltip="Zahl"/>
              </a:rPr>
              <a:t>Zahlen</a:t>
            </a:r>
            <a:r>
              <a:rPr lang="de-DE" dirty="0"/>
              <a:t> (64-Bit-</a:t>
            </a:r>
            <a:r>
              <a:rPr lang="de-DE" dirty="0">
                <a:hlinkClick r:id="rId10" tooltip="Gleitkommazahl"/>
              </a:rPr>
              <a:t>Gleitkommazahlen</a:t>
            </a:r>
            <a:r>
              <a:rPr lang="de-DE" dirty="0"/>
              <a:t> gemäß </a:t>
            </a:r>
            <a:r>
              <a:rPr lang="de-DE" dirty="0">
                <a:hlinkClick r:id="rId11" tooltip="IEEE 754"/>
              </a:rPr>
              <a:t>IEEE 754</a:t>
            </a:r>
            <a:r>
              <a:rPr lang="de-DE" dirty="0"/>
              <a:t>).</a:t>
            </a:r>
          </a:p>
          <a:p>
            <a:r>
              <a:rPr lang="de-DE" dirty="0"/>
              <a:t>Der Objekttyp Date für </a:t>
            </a:r>
            <a:r>
              <a:rPr lang="de-DE" dirty="0">
                <a:hlinkClick r:id="rId12" tooltip="Datumsformat"/>
              </a:rPr>
              <a:t>Datumsformate</a:t>
            </a:r>
            <a:r>
              <a:rPr lang="de-DE" dirty="0"/>
              <a:t> (</a:t>
            </a:r>
            <a:r>
              <a:rPr lang="de-DE" dirty="0">
                <a:hlinkClick r:id="rId13" tooltip="Kalender"/>
              </a:rPr>
              <a:t>Daten</a:t>
            </a:r>
            <a:r>
              <a:rPr lang="de-DE" dirty="0"/>
              <a:t> bzw. Zeitpunkte).</a:t>
            </a:r>
          </a:p>
          <a:p>
            <a:r>
              <a:rPr lang="de-DE" dirty="0"/>
              <a:t>Der Objekttyp </a:t>
            </a:r>
            <a:r>
              <a:rPr lang="de-DE" dirty="0" err="1"/>
              <a:t>RegExp</a:t>
            </a:r>
            <a:r>
              <a:rPr lang="de-DE" dirty="0"/>
              <a:t> für </a:t>
            </a:r>
            <a:r>
              <a:rPr lang="de-DE" dirty="0">
                <a:hlinkClick r:id="rId14" tooltip="Regulärer Ausdruck"/>
              </a:rPr>
              <a:t>reguläre Ausdrücke</a:t>
            </a:r>
            <a:r>
              <a:rPr lang="de-DE" dirty="0"/>
              <a:t>.</a:t>
            </a:r>
          </a:p>
          <a:p>
            <a:r>
              <a:rPr lang="de-DE" dirty="0"/>
              <a:t>Der Objekttyp Error zur Charakterisierung (und ggf. nachfolgenden Auslösung mittels </a:t>
            </a:r>
            <a:r>
              <a:rPr lang="de-DE" dirty="0" err="1"/>
              <a:t>throw</a:t>
            </a:r>
            <a:r>
              <a:rPr lang="de-DE" dirty="0"/>
              <a:t>) von </a:t>
            </a:r>
            <a:r>
              <a:rPr lang="de-DE" dirty="0">
                <a:hlinkClick r:id="rId15" tooltip="Laufzeitfehler"/>
              </a:rPr>
              <a:t>Laufzeitfehlern</a:t>
            </a:r>
            <a:r>
              <a:rPr lang="de-DE" dirty="0"/>
              <a:t>.</a:t>
            </a:r>
          </a:p>
          <a:p>
            <a:r>
              <a:rPr lang="de-DE" dirty="0"/>
              <a:t>Das Objekt Math stellt Konstanten und Methoden für </a:t>
            </a:r>
            <a:r>
              <a:rPr lang="de-DE" dirty="0">
                <a:hlinkClick r:id="rId16" tooltip="Mathematik"/>
              </a:rPr>
              <a:t>mathematische</a:t>
            </a:r>
            <a:r>
              <a:rPr lang="de-DE" dirty="0"/>
              <a:t> Operationen bereit.</a:t>
            </a:r>
          </a:p>
          <a:p>
            <a:r>
              <a:rPr lang="de-DE" dirty="0"/>
              <a:t>Das Objekt JSON stellt zwei Methoden für die </a:t>
            </a:r>
            <a:r>
              <a:rPr lang="de-DE" dirty="0">
                <a:hlinkClick r:id="rId17" tooltip="Serialisierung"/>
              </a:rPr>
              <a:t>Serialisierung</a:t>
            </a:r>
            <a:r>
              <a:rPr lang="de-DE" dirty="0"/>
              <a:t> von Objekten ins </a:t>
            </a:r>
            <a:r>
              <a:rPr lang="de-DE" dirty="0">
                <a:hlinkClick r:id="rId18" tooltip="JSON"/>
              </a:rPr>
              <a:t>JSON</a:t>
            </a:r>
            <a:r>
              <a:rPr lang="de-DE" dirty="0"/>
              <a:t>-Format und umgekehrt bereit.</a:t>
            </a:r>
          </a:p>
          <a:p>
            <a:r>
              <a:rPr lang="de-DE" dirty="0"/>
              <a:t>Das Objekt </a:t>
            </a:r>
            <a:r>
              <a:rPr lang="de-DE" dirty="0" err="1"/>
              <a:t>Reflect</a:t>
            </a:r>
            <a:r>
              <a:rPr lang="de-DE" dirty="0"/>
              <a:t> stellt Methoden für die Ermittlung und Änderung der </a:t>
            </a:r>
            <a:r>
              <a:rPr lang="de-DE" dirty="0">
                <a:hlinkClick r:id="rId19" tooltip="Metadaten"/>
              </a:rPr>
              <a:t>Metadaten</a:t>
            </a:r>
            <a:r>
              <a:rPr lang="de-DE" dirty="0"/>
              <a:t> eines Objekts bereit.</a:t>
            </a:r>
          </a:p>
          <a:p>
            <a:r>
              <a:rPr lang="de-DE" dirty="0"/>
              <a:t>Weitere Objekte, die beim clientseitigen JavaScript verwendet werden, entstanden historisch vor allem durch die </a:t>
            </a:r>
            <a:r>
              <a:rPr lang="de-DE" dirty="0">
                <a:hlinkClick r:id="rId20" tooltip="Netscape Communications"/>
              </a:rPr>
              <a:t>Netscape</a:t>
            </a:r>
            <a:r>
              <a:rPr lang="de-DE" dirty="0"/>
              <a:t>-Spezifikationen (</a:t>
            </a:r>
            <a:r>
              <a:rPr lang="de-DE" dirty="0" err="1"/>
              <a:t>window</a:t>
            </a:r>
            <a:r>
              <a:rPr lang="de-DE" dirty="0"/>
              <a:t>, </a:t>
            </a:r>
            <a:r>
              <a:rPr lang="de-DE" dirty="0" err="1"/>
              <a:t>document</a:t>
            </a:r>
            <a:r>
              <a:rPr lang="de-DE" dirty="0"/>
              <a:t> usw.). Das </a:t>
            </a:r>
            <a:r>
              <a:rPr lang="de-DE" dirty="0" err="1"/>
              <a:t>window</a:t>
            </a:r>
            <a:r>
              <a:rPr lang="de-DE" dirty="0"/>
              <a:t>-Objekt selbst ist dabei de facto das globale Objekt, indem einfach einer Variablen </a:t>
            </a:r>
            <a:r>
              <a:rPr lang="de-DE" dirty="0" err="1"/>
              <a:t>window</a:t>
            </a:r>
            <a:r>
              <a:rPr lang="de-DE" dirty="0"/>
              <a:t> das globale Objekt zugewiesen wurde. Zahlreiche Unterobjekte von </a:t>
            </a:r>
            <a:r>
              <a:rPr lang="de-DE" dirty="0" err="1"/>
              <a:t>document</a:t>
            </a:r>
            <a:r>
              <a:rPr lang="de-DE" dirty="0"/>
              <a:t> wurden mittlerweile durch </a:t>
            </a:r>
            <a:r>
              <a:rPr lang="de-DE" dirty="0">
                <a:hlinkClick r:id="rId21" tooltip="Document Object Model"/>
              </a:rPr>
              <a:t>DOM</a:t>
            </a:r>
            <a:r>
              <a:rPr lang="de-DE" dirty="0"/>
              <a:t> HTML standardisiert (title, </a:t>
            </a:r>
            <a:r>
              <a:rPr lang="de-DE" dirty="0" err="1"/>
              <a:t>images</a:t>
            </a:r>
            <a:r>
              <a:rPr lang="de-DE" dirty="0"/>
              <a:t>, links, </a:t>
            </a:r>
            <a:r>
              <a:rPr lang="de-DE" dirty="0" err="1"/>
              <a:t>forms</a:t>
            </a:r>
            <a:r>
              <a:rPr lang="de-DE" dirty="0"/>
              <a:t> usw.). Aktuelle Browser unterstützen zudem DOM Core und andere </a:t>
            </a:r>
            <a:r>
              <a:rPr lang="de-DE" dirty="0">
                <a:hlinkClick r:id="rId22" tooltip="World Wide Web Consortium"/>
              </a:rPr>
              <a:t>W3C</a:t>
            </a:r>
            <a:r>
              <a:rPr lang="de-DE" dirty="0"/>
              <a:t>-DOM-Standards sowie Erweiterungen von Microsoft </a:t>
            </a:r>
            <a:r>
              <a:rPr lang="de-DE" dirty="0">
                <a:hlinkClick r:id="rId23" tooltip="JScript"/>
              </a:rPr>
              <a:t>JScript</a:t>
            </a:r>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https://tc39.es/ecma262/#sec-global-object</a:t>
            </a:r>
          </a:p>
          <a:p>
            <a:endParaRPr lang="de-DE" dirty="0"/>
          </a:p>
          <a:p>
            <a:endParaRPr lang="de-DE" dirty="0"/>
          </a:p>
          <a:p>
            <a:endParaRPr lang="de-DE" dirty="0"/>
          </a:p>
        </p:txBody>
      </p:sp>
      <p:sp>
        <p:nvSpPr>
          <p:cNvPr id="4" name="Fußzeilenplatzhalter 3"/>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35367541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mehr:</a:t>
            </a:r>
          </a:p>
          <a:p>
            <a:r>
              <a:rPr lang="de-DE" dirty="0"/>
              <a:t>https://developer.mozilla.org/en-US/docs/Web/JavaScript/Reference/Global_Objects</a:t>
            </a:r>
          </a:p>
          <a:p>
            <a:r>
              <a:rPr lang="de-DE" dirty="0"/>
              <a:t>interessant wären Error, Symbol </a:t>
            </a:r>
            <a:r>
              <a:rPr lang="de-DE" dirty="0" err="1"/>
              <a:t>Object</a:t>
            </a:r>
            <a:endParaRPr lang="de-DE" dirty="0"/>
          </a:p>
          <a:p>
            <a:endParaRPr lang="de-DE" dirty="0"/>
          </a:p>
          <a:p>
            <a:r>
              <a:rPr lang="de-DE" dirty="0"/>
              <a:t>https://developer.mozilla.org/en-US/docs/Web/JavaScript/Reference/Global_Objects/BigInt</a:t>
            </a:r>
          </a:p>
        </p:txBody>
      </p:sp>
      <p:sp>
        <p:nvSpPr>
          <p:cNvPr id="5" name="Fußzeilenplatzhalter 4">
            <a:extLst>
              <a:ext uri="{FF2B5EF4-FFF2-40B4-BE49-F238E27FC236}">
                <a16:creationId xmlns:a16="http://schemas.microsoft.com/office/drawing/2014/main" id="{B381C92F-1852-4A9C-BAC4-5D45F6D45DA7}"/>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88755850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https://www.w3schools.com/js/js_strings.asp</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https://www.w3schools.com/js/js_string_methods.asp</a:t>
            </a:r>
          </a:p>
          <a:p>
            <a:r>
              <a:rPr lang="de-DE" dirty="0"/>
              <a:t>https://developer.mozilla.org/de/docs/Web/JavaScript/Guide/Textformatierung </a:t>
            </a:r>
          </a:p>
          <a:p>
            <a:r>
              <a:rPr lang="de-DE" dirty="0"/>
              <a:t>https://developer.mozilla.org/en-US/docs/Web/JavaScript/Reference/Global_Objects/String</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repeat</a:t>
            </a:r>
            <a:r>
              <a:rPr lang="de-DE" sz="1200" b="0" kern="1200" dirty="0">
                <a:solidFill>
                  <a:schemeClr val="tx1"/>
                </a:solidFill>
                <a:effectLst/>
                <a:latin typeface="+mn-lt"/>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kern="1200" dirty="0">
                <a:solidFill>
                  <a:schemeClr val="tx1"/>
                </a:solidFill>
                <a:effectLst/>
                <a:latin typeface="+mn-lt"/>
                <a:ea typeface="+mn-ea"/>
                <a:cs typeface="+mn-cs"/>
              </a:rPr>
              <a:t>??? </a:t>
            </a:r>
            <a:r>
              <a:rPr lang="de-DE" sz="1200" b="0" kern="1200" dirty="0" err="1">
                <a:solidFill>
                  <a:schemeClr val="tx1"/>
                </a:solidFill>
                <a:effectLst/>
                <a:latin typeface="+mn-lt"/>
                <a:ea typeface="+mn-ea"/>
                <a:cs typeface="+mn-cs"/>
              </a:rPr>
              <a:t>String.prototype.padStart</a:t>
            </a:r>
            <a:r>
              <a:rPr lang="de-DE" sz="1200" b="0" kern="1200" dirty="0">
                <a:solidFill>
                  <a:schemeClr val="tx1"/>
                </a:solidFill>
                <a:effectLst/>
                <a:latin typeface="+mn-lt"/>
                <a:ea typeface="+mn-ea"/>
                <a:cs typeface="+mn-cs"/>
              </a:rPr>
              <a:t>()</a:t>
            </a:r>
          </a:p>
          <a:p>
            <a:endParaRPr lang="de-DE" dirty="0"/>
          </a:p>
          <a:p>
            <a:endParaRPr lang="de-DE" dirty="0"/>
          </a:p>
        </p:txBody>
      </p:sp>
      <p:sp>
        <p:nvSpPr>
          <p:cNvPr id="5" name="Fußzeilenplatzhalter 4">
            <a:extLst>
              <a:ext uri="{FF2B5EF4-FFF2-40B4-BE49-F238E27FC236}">
                <a16:creationId xmlns:a16="http://schemas.microsoft.com/office/drawing/2014/main" id="{427455D7-7A90-4D8C-A59F-EFD01C086D02}"/>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22651120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JS_string_object.html</a:t>
            </a:r>
          </a:p>
        </p:txBody>
      </p:sp>
      <p:sp>
        <p:nvSpPr>
          <p:cNvPr id="5" name="Fußzeilenplatzhalter 4">
            <a:extLst>
              <a:ext uri="{FF2B5EF4-FFF2-40B4-BE49-F238E27FC236}">
                <a16:creationId xmlns:a16="http://schemas.microsoft.com/office/drawing/2014/main" id="{594818FF-58BD-4B74-B322-25A8FCFA904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77620322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https://www.w3schools.com/js/js_math.asp</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https://developer.mozilla.org/en-US/docs/Web/JavaScript/Reference/Global_Objects/Math</a:t>
            </a:r>
          </a:p>
          <a:p>
            <a:endParaRPr lang="de-DE" dirty="0"/>
          </a:p>
        </p:txBody>
      </p:sp>
      <p:sp>
        <p:nvSpPr>
          <p:cNvPr id="5" name="Fußzeilenplatzhalter 4">
            <a:extLst>
              <a:ext uri="{FF2B5EF4-FFF2-40B4-BE49-F238E27FC236}">
                <a16:creationId xmlns:a16="http://schemas.microsoft.com/office/drawing/2014/main" id="{D95E0BD6-661C-4AA9-A48E-D2150FB772B4}"/>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18810198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JS_math_object.html (draft!!!)</a:t>
            </a:r>
          </a:p>
        </p:txBody>
      </p:sp>
      <p:sp>
        <p:nvSpPr>
          <p:cNvPr id="5" name="Fußzeilenplatzhalter 4">
            <a:extLst>
              <a:ext uri="{FF2B5EF4-FFF2-40B4-BE49-F238E27FC236}">
                <a16:creationId xmlns:a16="http://schemas.microsoft.com/office/drawing/2014/main" id="{F6E8632D-3193-47CE-9188-6D909626AB42}"/>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86933070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https://www.w3schools.com/js/js_number_methods.asp</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https://developer.mozilla.org/en-US/docs/Web/JavaScript/Reference/Global_Objects/Number</a:t>
            </a:r>
          </a:p>
          <a:p>
            <a:endParaRPr lang="de-DE" dirty="0"/>
          </a:p>
        </p:txBody>
      </p:sp>
      <p:sp>
        <p:nvSpPr>
          <p:cNvPr id="5" name="Fußzeilenplatzhalter 4">
            <a:extLst>
              <a:ext uri="{FF2B5EF4-FFF2-40B4-BE49-F238E27FC236}">
                <a16:creationId xmlns:a16="http://schemas.microsoft.com/office/drawing/2014/main" id="{C65F4929-6122-41ED-B5FD-789EDA1E8B7B}"/>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85472109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JS_number_object.html (draft!!!)</a:t>
            </a:r>
          </a:p>
        </p:txBody>
      </p:sp>
      <p:sp>
        <p:nvSpPr>
          <p:cNvPr id="5" name="Fußzeilenplatzhalter 4">
            <a:extLst>
              <a:ext uri="{FF2B5EF4-FFF2-40B4-BE49-F238E27FC236}">
                <a16:creationId xmlns:a16="http://schemas.microsoft.com/office/drawing/2014/main" id="{122936B8-2CE6-4567-BD74-4208DC119193}"/>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8629383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Unterschied zu anderen Sprachen erwähnen. Maik aus dem Kurs 25.02.19 in Karlsruhe meinte, in C# muss man unbedingt die Größe angeben</a:t>
            </a:r>
          </a:p>
          <a:p>
            <a:r>
              <a:rPr lang="de-DE" dirty="0"/>
              <a:t>Mit Vergleich und Informationen zu anderen Sprachen ist der Kurs interessanter.</a:t>
            </a:r>
          </a:p>
        </p:txBody>
      </p:sp>
      <p:sp>
        <p:nvSpPr>
          <p:cNvPr id="5" name="Fußzeilenplatzhalter 4">
            <a:extLst>
              <a:ext uri="{FF2B5EF4-FFF2-40B4-BE49-F238E27FC236}">
                <a16:creationId xmlns:a16="http://schemas.microsoft.com/office/drawing/2014/main" id="{9C752DE9-97B8-4D73-8E50-5960A9F6B36F}"/>
              </a:ext>
            </a:extLst>
          </p:cNvPr>
          <p:cNvSpPr>
            <a:spLocks noGrp="1"/>
          </p:cNvSpPr>
          <p:nvPr>
            <p:ph type="ftr" sz="quarter" idx="4"/>
          </p:nvPr>
        </p:nvSpPr>
        <p:spPr/>
        <p:txBody>
          <a:bodyPr/>
          <a:lstStyle/>
          <a:p>
            <a:endParaRPr lang="de-DE"/>
          </a:p>
        </p:txBody>
      </p:sp>
    </p:spTree>
    <p:extLst>
      <p:ext uri="{BB962C8B-B14F-4D97-AF65-F5344CB8AC3E}">
        <p14:creationId xmlns:p14="http://schemas.microsoft.com/office/powerpoint/2010/main" val="386667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tIns="360000" anchor="ctr" anchorCtr="0"/>
          <a:lstStyle>
            <a:lvl1pPr>
              <a:defRPr>
                <a:latin typeface="+mn-lt"/>
              </a:defRPr>
            </a:lvl1pPr>
          </a:lstStyle>
          <a:p>
            <a:r>
              <a:rPr lang="de-DE" dirty="0"/>
              <a:t>Titelmasterformat durch Klicken bearbeiten</a:t>
            </a:r>
          </a:p>
        </p:txBody>
      </p:sp>
      <p:sp>
        <p:nvSpPr>
          <p:cNvPr id="3" name="Inhaltsplatzhalter 2"/>
          <p:cNvSpPr>
            <a:spLocks noGrp="1"/>
          </p:cNvSpPr>
          <p:nvPr>
            <p:ph idx="1"/>
          </p:nvPr>
        </p:nvSpPr>
        <p:spPr/>
        <p:txBody>
          <a:bodyPr numCol="1"/>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ppedv AG</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7DFD6-16AA-4990-9C12-D8B73762DA74}"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46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n-lt"/>
              </a:defRPr>
            </a:lvl1pPr>
          </a:lstStyle>
          <a:p>
            <a:r>
              <a:rPr lang="de-DE" dirty="0"/>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ppedv AG</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7DFD6-16AA-4990-9C12-D8B73762DA74}"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2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atin typeface="+mn-lt"/>
              </a:defRPr>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97DFD6-16AA-4990-9C12-D8B73762DA74}"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ppedv AG</a:t>
            </a:r>
          </a:p>
        </p:txBody>
      </p:sp>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36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el, Inhalt und Cod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en-US"/>
              <a:t>Click to edit Master title style</a:t>
            </a:r>
            <a:endParaRPr lang="de-DE"/>
          </a:p>
        </p:txBody>
      </p:sp>
      <p:sp>
        <p:nvSpPr>
          <p:cNvPr id="3" name="Inhaltsplatzhalter 2"/>
          <p:cNvSpPr>
            <a:spLocks noGrp="1"/>
          </p:cNvSpPr>
          <p:nvPr>
            <p:ph idx="1"/>
          </p:nvPr>
        </p:nvSpPr>
        <p:spPr>
          <a:xfrm>
            <a:off x="838200" y="4069975"/>
            <a:ext cx="10515600" cy="2106987"/>
          </a:xfrm>
        </p:spPr>
        <p:txBody>
          <a:bodyPr/>
          <a:lstStyle>
            <a:lvl1pPr marL="0" indent="0">
              <a:buNone/>
              <a:defRPr sz="2400" baseline="0">
                <a:latin typeface="Consolas" panose="020B0609020204030204" pitchFamily="49" charset="0"/>
              </a:defRPr>
            </a:lvl1pPr>
          </a:lstStyle>
          <a:p>
            <a:pPr lvl="0"/>
            <a:r>
              <a:rPr lang="en-US" dirty="0"/>
              <a:t>Edit Master text styles</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
        <p:nvSpPr>
          <p:cNvPr id="7" name="Inhaltsplatzhalter 2">
            <a:extLst>
              <a:ext uri="{FF2B5EF4-FFF2-40B4-BE49-F238E27FC236}">
                <a16:creationId xmlns:a16="http://schemas.microsoft.com/office/drawing/2014/main" id="{8293F9EF-25B7-4C03-B7FE-8569259D0385}"/>
              </a:ext>
            </a:extLst>
          </p:cNvPr>
          <p:cNvSpPr>
            <a:spLocks noGrp="1"/>
          </p:cNvSpPr>
          <p:nvPr>
            <p:ph idx="13"/>
          </p:nvPr>
        </p:nvSpPr>
        <p:spPr>
          <a:xfrm>
            <a:off x="838200" y="1825625"/>
            <a:ext cx="10515600" cy="20649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5664985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 ppedv AG</a:t>
            </a:r>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17696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slide" Target="slide192.xml"/><Relationship Id="rId21" Type="http://schemas.openxmlformats.org/officeDocument/2006/relationships/image" Target="../media/image21.png"/><Relationship Id="rId34" Type="http://schemas.openxmlformats.org/officeDocument/2006/relationships/slide" Target="slide87.xml"/><Relationship Id="rId42" Type="http://schemas.openxmlformats.org/officeDocument/2006/relationships/slide" Target="slide202.xml"/><Relationship Id="rId47" Type="http://schemas.openxmlformats.org/officeDocument/2006/relationships/slide" Target="slide235.xml"/><Relationship Id="rId50" Type="http://schemas.openxmlformats.org/officeDocument/2006/relationships/slide" Target="slide243.xml"/><Relationship Id="rId55" Type="http://schemas.openxmlformats.org/officeDocument/2006/relationships/slide" Target="slide272.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slide" Target="slide62.xml"/><Relationship Id="rId38" Type="http://schemas.openxmlformats.org/officeDocument/2006/relationships/slide" Target="slide157.xml"/><Relationship Id="rId46" Type="http://schemas.openxmlformats.org/officeDocument/2006/relationships/slide" Target="slide233.xml"/><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slide" Target="slide198.xml"/><Relationship Id="rId54" Type="http://schemas.openxmlformats.org/officeDocument/2006/relationships/slide" Target="slide270.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slide" Target="slide54.xml"/><Relationship Id="rId37" Type="http://schemas.openxmlformats.org/officeDocument/2006/relationships/slide" Target="slide150.xml"/><Relationship Id="rId40" Type="http://schemas.openxmlformats.org/officeDocument/2006/relationships/slide" Target="slide195.xml"/><Relationship Id="rId45" Type="http://schemas.openxmlformats.org/officeDocument/2006/relationships/slide" Target="slide223.xml"/><Relationship Id="rId53" Type="http://schemas.openxmlformats.org/officeDocument/2006/relationships/slide" Target="slide268.xml"/><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slide" Target="slide123.xml"/><Relationship Id="rId49" Type="http://schemas.openxmlformats.org/officeDocument/2006/relationships/slide" Target="slide239.xml"/><Relationship Id="rId57" Type="http://schemas.openxmlformats.org/officeDocument/2006/relationships/slide" Target="slide277.xml"/><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slide" Target="slide27.xml"/><Relationship Id="rId44" Type="http://schemas.openxmlformats.org/officeDocument/2006/relationships/slide" Target="slide218.xml"/><Relationship Id="rId52" Type="http://schemas.openxmlformats.org/officeDocument/2006/relationships/slide" Target="slide262.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slide" Target="slide5.xml"/><Relationship Id="rId35" Type="http://schemas.openxmlformats.org/officeDocument/2006/relationships/slide" Target="slide98.xml"/><Relationship Id="rId43" Type="http://schemas.openxmlformats.org/officeDocument/2006/relationships/slide" Target="slide216.xml"/><Relationship Id="rId48" Type="http://schemas.openxmlformats.org/officeDocument/2006/relationships/slide" Target="slide237.xml"/><Relationship Id="rId56" Type="http://schemas.openxmlformats.org/officeDocument/2006/relationships/slide" Target="slide275.xml"/><Relationship Id="rId8" Type="http://schemas.openxmlformats.org/officeDocument/2006/relationships/image" Target="../media/image8.png"/><Relationship Id="rId51" Type="http://schemas.openxmlformats.org/officeDocument/2006/relationships/slide" Target="slide245.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1.png"/><Relationship Id="rId3" Type="http://schemas.openxmlformats.org/officeDocument/2006/relationships/slide" Target="slide124.xml"/><Relationship Id="rId7" Type="http://schemas.openxmlformats.org/officeDocument/2006/relationships/image" Target="../media/image79.png"/><Relationship Id="rId12" Type="http://schemas.openxmlformats.org/officeDocument/2006/relationships/slide" Target="slide141.xml"/><Relationship Id="rId2" Type="http://schemas.openxmlformats.org/officeDocument/2006/relationships/image" Target="../media/image78.png"/><Relationship Id="rId16"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slide" Target="slide130.xml"/><Relationship Id="rId11" Type="http://schemas.openxmlformats.org/officeDocument/2006/relationships/image" Target="../media/image81.png"/><Relationship Id="rId5" Type="http://schemas.openxmlformats.org/officeDocument/2006/relationships/image" Target="../media/image79.png"/><Relationship Id="rId15" Type="http://schemas.openxmlformats.org/officeDocument/2006/relationships/slide" Target="slide146.xml"/><Relationship Id="rId10"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slide" Target="slide138.xml"/><Relationship Id="rId14" Type="http://schemas.openxmlformats.org/officeDocument/2006/relationships/image" Target="../media/image8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hyperlink" Target="https://www.w3schools.com/js/js_strict.asp" TargetMode="Externa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this"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 Id="rId6" Type="http://schemas.openxmlformats.org/officeDocument/2006/relationships/hyperlink" Target="https://developer.mozilla.org/en-US/docs/Web/JavaScript/Reference/Operators/new.target" TargetMode="External"/><Relationship Id="rId5" Type="http://schemas.openxmlformats.org/officeDocument/2006/relationships/hyperlink" Target="https://developer.mozilla.org/en-US/docs/Web/JavaScript/Reference/Operators/super" TargetMode="External"/><Relationship Id="rId4" Type="http://schemas.openxmlformats.org/officeDocument/2006/relationships/hyperlink" Target="https://developer.mozilla.org/en-US/docs/Web/JavaScript/Reference/Functions/arguments" TargetMode="External"/></Relationships>
</file>

<file path=ppt/slides/_rels/slide144.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function" TargetMode="External"/><Relationship Id="rId7" Type="http://schemas.openxmlformats.org/officeDocument/2006/relationships/hyperlink" Target="https://developer.mozilla.org/en-US/docs/Web/JavaScript/Reference/Operators/new.target" TargetMode="External"/><Relationship Id="rId2" Type="http://schemas.openxmlformats.org/officeDocument/2006/relationships/notesSlide" Target="../notesSlides/notesSlide75.xml"/><Relationship Id="rId1" Type="http://schemas.openxmlformats.org/officeDocument/2006/relationships/slideLayout" Target="../slideLayouts/slideLayout1.xml"/><Relationship Id="rId6" Type="http://schemas.openxmlformats.org/officeDocument/2006/relationships/hyperlink" Target="https://developer.mozilla.org/en-US/docs/Web/JavaScript/Reference/Operators/super" TargetMode="External"/><Relationship Id="rId5" Type="http://schemas.openxmlformats.org/officeDocument/2006/relationships/hyperlink" Target="https://developer.mozilla.org/en-US/docs/Web/JavaScript/Reference/Functions/arguments" TargetMode="External"/><Relationship Id="rId4" Type="http://schemas.openxmlformats.org/officeDocument/2006/relationships/hyperlink" Target="https://developer.mozilla.org/en-US/docs/Web/JavaScript/Reference/Operators/this"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slide" Target="slide153.xml"/><Relationship Id="rId7" Type="http://schemas.openxmlformats.org/officeDocument/2006/relationships/image" Target="../media/image70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slide" Target="slide155.xml"/><Relationship Id="rId5" Type="http://schemas.openxmlformats.org/officeDocument/2006/relationships/image" Target="../media/image86.png"/><Relationship Id="rId4" Type="http://schemas.openxmlformats.org/officeDocument/2006/relationships/image" Target="../media/image690.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hyperlink" Target="https://mathiasbynens.be/notes/shapes-ics" TargetMode="Externa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s://github.com/v8/v8" TargetMode="External"/><Relationship Id="rId2" Type="http://schemas.openxmlformats.org/officeDocument/2006/relationships/hyperlink" Target="https://de.wikipedia.org/wiki/V8_(JavaScript-Implementierung)" TargetMode="Externa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0.png"/><Relationship Id="rId18" Type="http://schemas.openxmlformats.org/officeDocument/2006/relationships/slide" Target="slide186.xml"/><Relationship Id="rId3" Type="http://schemas.openxmlformats.org/officeDocument/2006/relationships/slide" Target="slide158.xml"/><Relationship Id="rId7" Type="http://schemas.openxmlformats.org/officeDocument/2006/relationships/image" Target="../media/image88.png"/><Relationship Id="rId12" Type="http://schemas.openxmlformats.org/officeDocument/2006/relationships/slide" Target="slide188.xml"/><Relationship Id="rId17" Type="http://schemas.openxmlformats.org/officeDocument/2006/relationships/image" Target="../media/image92.png"/><Relationship Id="rId2" Type="http://schemas.openxmlformats.org/officeDocument/2006/relationships/image" Target="../media/image87.png"/><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slide" Target="slide164.xml"/><Relationship Id="rId11" Type="http://schemas.openxmlformats.org/officeDocument/2006/relationships/image" Target="../media/image90.png"/><Relationship Id="rId5" Type="http://schemas.openxmlformats.org/officeDocument/2006/relationships/image" Target="../media/image88.png"/><Relationship Id="rId15" Type="http://schemas.openxmlformats.org/officeDocument/2006/relationships/slide" Target="slide181.xml"/><Relationship Id="rId10" Type="http://schemas.openxmlformats.org/officeDocument/2006/relationships/image" Target="../media/image89.png"/><Relationship Id="rId19" Type="http://schemas.openxmlformats.org/officeDocument/2006/relationships/image" Target="../media/image920.png"/><Relationship Id="rId4" Type="http://schemas.openxmlformats.org/officeDocument/2006/relationships/image" Target="../media/image870.png"/><Relationship Id="rId9" Type="http://schemas.openxmlformats.org/officeDocument/2006/relationships/slide" Target="slide172.xml"/><Relationship Id="rId14" Type="http://schemas.openxmlformats.org/officeDocument/2006/relationships/image" Target="../media/image9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image" Target="../media/image96.jpg"/><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3" Type="http://schemas.openxmlformats.org/officeDocument/2006/relationships/image" Target="../media/image100.jp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01.jpg"/><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image" Target="../media/image103.jpg"/><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image" Target="../media/image104.jpg"/><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Object"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prototype" TargetMode="External"/><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freeze" TargetMode="External"/><Relationship Id="rId2" Type="http://schemas.openxmlformats.org/officeDocument/2006/relationships/hyperlink" Target="https://en.wikipedia.org/wiki/Immutable_object#JavaScript" TargetMode="Externa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hyperlink" Target="https://de.wikipedia.org/wiki/Wrapper-Klasse" TargetMode="External"/><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3" Type="http://schemas.openxmlformats.org/officeDocument/2006/relationships/slide" Target="slide203.xml"/><Relationship Id="rId7"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slide" Target="slide210.xml"/><Relationship Id="rId5" Type="http://schemas.openxmlformats.org/officeDocument/2006/relationships/image" Target="../media/image106.png"/><Relationship Id="rId4" Type="http://schemas.openxmlformats.org/officeDocument/2006/relationships/image" Target="../media/image105.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3" Type="http://schemas.openxmlformats.org/officeDocument/2006/relationships/image" Target="../media/image107.jp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2" Type="http://schemas.openxmlformats.org/officeDocument/2006/relationships/image" Target="../media/image108.jpg"/><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3" Type="http://schemas.openxmlformats.org/officeDocument/2006/relationships/hyperlink" Target="http://www.regexr.com/" TargetMode="External"/><Relationship Id="rId2" Type="http://schemas.openxmlformats.org/officeDocument/2006/relationships/notesSlide" Target="../notesSlides/notesSlide112.xml"/><Relationship Id="rId1" Type="http://schemas.openxmlformats.org/officeDocument/2006/relationships/slideLayout" Target="../slideLayouts/slideLayout1.xml"/><Relationship Id="rId4" Type="http://schemas.openxmlformats.org/officeDocument/2006/relationships/hyperlink" Target="https://regex101.com/" TargetMode="Externa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12.png"/><Relationship Id="rId7" Type="http://schemas.openxmlformats.org/officeDocument/2006/relationships/slide" Target="slide256.xml"/><Relationship Id="rId2" Type="http://schemas.openxmlformats.org/officeDocument/2006/relationships/notesSlide" Target="../notesSlides/notesSlide121.xml"/><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4.png"/><Relationship Id="rId5" Type="http://schemas.openxmlformats.org/officeDocument/2006/relationships/image" Target="../media/image112.png"/><Relationship Id="rId10" Type="http://schemas.openxmlformats.org/officeDocument/2006/relationships/slide" Target="slide259.xml"/><Relationship Id="rId4" Type="http://schemas.openxmlformats.org/officeDocument/2006/relationships/slide" Target="slide246.xml"/><Relationship Id="rId9" Type="http://schemas.openxmlformats.org/officeDocument/2006/relationships/image" Target="../media/image114.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2" Type="http://schemas.openxmlformats.org/officeDocument/2006/relationships/hyperlink" Target="https://developer.mozilla.org/en-US/docs/Web/API#Interfaces" TargetMode="External"/><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3" Type="http://schemas.openxmlformats.org/officeDocument/2006/relationships/hyperlink" Target="https://developer.mozilla.org/en-US/docs/Glossary/mixin" TargetMode="External"/><Relationship Id="rId7" Type="http://schemas.openxmlformats.org/officeDocument/2006/relationships/hyperlink" Target="https://developer.mozilla.org/en-US/docs/Glossary/property" TargetMode="External"/><Relationship Id="rId2" Type="http://schemas.openxmlformats.org/officeDocument/2006/relationships/notesSlide" Target="../notesSlides/notesSlide127.xml"/><Relationship Id="rId1" Type="http://schemas.openxmlformats.org/officeDocument/2006/relationships/slideLayout" Target="../slideLayouts/slideLayout1.xml"/><Relationship Id="rId6" Type="http://schemas.openxmlformats.org/officeDocument/2006/relationships/hyperlink" Target="https://developer.mozilla.org/en-US/docs/Glossary/method" TargetMode="External"/><Relationship Id="rId5" Type="http://schemas.openxmlformats.org/officeDocument/2006/relationships/hyperlink" Target="https://developer.mozilla.org/en-US/docs/Glossary/interface" TargetMode="External"/><Relationship Id="rId4" Type="http://schemas.openxmlformats.org/officeDocument/2006/relationships/hyperlink" Target="https://developer.mozilla.org/en-US/docs/Glossary/class" TargetMode="Externa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8" Type="http://schemas.openxmlformats.org/officeDocument/2006/relationships/image" Target="../media/image890.png"/><Relationship Id="rId3" Type="http://schemas.openxmlformats.org/officeDocument/2006/relationships/image" Target="../media/image115.png"/><Relationship Id="rId7" Type="http://schemas.openxmlformats.org/officeDocument/2006/relationships/slide" Target="slide267.xml"/><Relationship Id="rId2" Type="http://schemas.openxmlformats.org/officeDocument/2006/relationships/notesSlide" Target="../notesSlides/notesSlide128.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880.png"/><Relationship Id="rId4" Type="http://schemas.openxmlformats.org/officeDocument/2006/relationships/slide" Target="slide265.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5.png"/><Relationship Id="rId3" Type="http://schemas.openxmlformats.org/officeDocument/2006/relationships/slide" Target="slide28.xml"/><Relationship Id="rId7" Type="http://schemas.openxmlformats.org/officeDocument/2006/relationships/image" Target="../media/image43.png"/><Relationship Id="rId12" Type="http://schemas.openxmlformats.org/officeDocument/2006/relationships/slide" Target="slide33.xml"/><Relationship Id="rId2" Type="http://schemas.openxmlformats.org/officeDocument/2006/relationships/image" Target="../media/image42.png"/><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slide" Target="slide37.xml"/><Relationship Id="rId11" Type="http://schemas.openxmlformats.org/officeDocument/2006/relationships/image" Target="../media/image45.png"/><Relationship Id="rId5" Type="http://schemas.openxmlformats.org/officeDocument/2006/relationships/image" Target="../media/image43.png"/><Relationship Id="rId15" Type="http://schemas.openxmlformats.org/officeDocument/2006/relationships/slide" Target="slide35.xml"/><Relationship Id="rId10" Type="http://schemas.openxmlformats.org/officeDocument/2006/relationships/image" Target="../media/image44.png"/><Relationship Id="rId4" Type="http://schemas.openxmlformats.org/officeDocument/2006/relationships/image" Target="../media/image42.png"/><Relationship Id="rId9" Type="http://schemas.openxmlformats.org/officeDocument/2006/relationships/slide" Target="slide47.xml"/><Relationship Id="rId14" Type="http://schemas.openxmlformats.org/officeDocument/2006/relationships/image" Target="../media/image46.png"/></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3" Type="http://schemas.openxmlformats.org/officeDocument/2006/relationships/hyperlink" Target="https://en.wikipedia.org/wiki/JavaScript" TargetMode="External"/><Relationship Id="rId2" Type="http://schemas.openxmlformats.org/officeDocument/2006/relationships/notesSlide" Target="../notesSlides/notesSlide136.xml"/><Relationship Id="rId1" Type="http://schemas.openxmlformats.org/officeDocument/2006/relationships/slideLayout" Target="../slideLayouts/slideLayout1.xml"/><Relationship Id="rId4" Type="http://schemas.openxmlformats.org/officeDocument/2006/relationships/hyperlink" Target="https://www.npmjs.com/package/dbc-code-contracts" TargetMode="External"/></Relationships>
</file>

<file path=ppt/slides/_rels/slide277.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0.png"/><Relationship Id="rId3" Type="http://schemas.openxmlformats.org/officeDocument/2006/relationships/slide" Target="slide282.xml"/><Relationship Id="rId7" Type="http://schemas.openxmlformats.org/officeDocument/2006/relationships/image" Target="../media/image118.png"/><Relationship Id="rId12" Type="http://schemas.openxmlformats.org/officeDocument/2006/relationships/slide" Target="slide289.xml"/><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slide" Target="slide284.xml"/><Relationship Id="rId11" Type="http://schemas.openxmlformats.org/officeDocument/2006/relationships/image" Target="../media/image120.png"/><Relationship Id="rId5" Type="http://schemas.openxmlformats.org/officeDocument/2006/relationships/image" Target="../media/image118.png"/><Relationship Id="rId10" Type="http://schemas.openxmlformats.org/officeDocument/2006/relationships/image" Target="../media/image119.png"/><Relationship Id="rId4" Type="http://schemas.openxmlformats.org/officeDocument/2006/relationships/image" Target="../media/image117.png"/><Relationship Id="rId9" Type="http://schemas.openxmlformats.org/officeDocument/2006/relationships/slide" Target="slide287.xml"/></Relationships>
</file>

<file path=ppt/slides/_rels/slide27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3" Type="http://schemas.openxmlformats.org/officeDocument/2006/relationships/hyperlink" Target="https://www.ecma-international.org/ecma-262/6.0/index.html" TargetMode="External"/><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3" Type="http://schemas.openxmlformats.org/officeDocument/2006/relationships/hyperlink" Target="https://jsconf.com/" TargetMode="External"/><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JavaScript_syntax#hoistin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2019.jsconf.eu/tara-z-manicsic/es2019-features-what-even-are-they.html" TargetMode="External"/><Relationship Id="rId2" Type="http://schemas.openxmlformats.org/officeDocument/2006/relationships/hyperlink" Target="https://www.youtube.com/watch?v=it0cwNA46lE"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slide" Target="slide6.xml"/><Relationship Id="rId3" Type="http://schemas.openxmlformats.org/officeDocument/2006/relationships/image" Target="../media/image30.png"/><Relationship Id="rId7" Type="http://schemas.openxmlformats.org/officeDocument/2006/relationships/slide" Target="slide15.xml"/><Relationship Id="rId12"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11" Type="http://schemas.openxmlformats.org/officeDocument/2006/relationships/image" Target="../media/image32.png"/><Relationship Id="rId10" Type="http://schemas.openxmlformats.org/officeDocument/2006/relationships/slide" Target="slide19.xml"/><Relationship Id="rId9" Type="http://schemas.openxmlformats.org/officeDocument/2006/relationships/image" Target="../media/image32.png"/><Relationship Id="rId14" Type="http://schemas.openxmlformats.org/officeDocument/2006/relationships/image" Target="../media/image3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image" Target="../media/image50.png"/><Relationship Id="rId4" Type="http://schemas.openxmlformats.org/officeDocument/2006/relationships/slide" Target="slide6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JavaScript" TargetMode="External"/><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1.xml"/><Relationship Id="rId5" Type="http://schemas.openxmlformats.org/officeDocument/2006/relationships/hyperlink" Target="https://code.visualstudio.com/docs/nodejs/working-with-javascript" TargetMode="External"/><Relationship Id="rId4" Type="http://schemas.openxmlformats.org/officeDocument/2006/relationships/hyperlink" Target="https://en.wikibooks.org/wiki/JavaScript"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www.freecodecamp.org/news/js-type-coercion-explained-27ba3d9a2839/"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slide" Target="slide88.xml"/><Relationship Id="rId7"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slide" Target="slide92.xml"/><Relationship Id="rId5" Type="http://schemas.openxmlformats.org/officeDocument/2006/relationships/image" Target="../media/image57.png"/><Relationship Id="rId4" Type="http://schemas.openxmlformats.org/officeDocument/2006/relationships/image" Target="../media/image5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5.png"/><Relationship Id="rId3" Type="http://schemas.openxmlformats.org/officeDocument/2006/relationships/slide" Target="slide99.xml"/><Relationship Id="rId7" Type="http://schemas.openxmlformats.org/officeDocument/2006/relationships/image" Target="../media/image59.png"/><Relationship Id="rId12" Type="http://schemas.openxmlformats.org/officeDocument/2006/relationships/slide" Target="slide119.xml"/><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slide" Target="slide108.xml"/><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slide" Target="slide1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Zusammenfassungszoom 4">
                <a:extLst>
                  <a:ext uri="{FF2B5EF4-FFF2-40B4-BE49-F238E27FC236}">
                    <a16:creationId xmlns:a16="http://schemas.microsoft.com/office/drawing/2014/main" id="{3B999B07-3FDB-476E-A769-EF985739B100}"/>
                  </a:ext>
                </a:extLst>
              </p:cNvPr>
              <p:cNvGraphicFramePr>
                <a:graphicFrameLocks noChangeAspect="1"/>
              </p:cNvGraphicFramePr>
              <p:nvPr>
                <p:extLst>
                  <p:ext uri="{D42A27DB-BD31-4B8C-83A1-F6EECF244321}">
                    <p14:modId xmlns:p14="http://schemas.microsoft.com/office/powerpoint/2010/main" val="1240104440"/>
                  </p:ext>
                </p:extLst>
              </p:nvPr>
            </p:nvGraphicFramePr>
            <p:xfrm>
              <a:off x="0" y="457200"/>
              <a:ext cx="12192000" cy="6400799"/>
            </p:xfrm>
            <a:graphic>
              <a:graphicData uri="http://schemas.microsoft.com/office/powerpoint/2016/summaryzoom">
                <psuz:summaryZm>
                  <psuz:summaryZmObj sectionId="{0365F70C-78F2-41DD-8A4D-65D2167DCDFD}">
                    <psuz:zmPr id="{5E19CE8A-12B2-402C-8E75-F88D94FE8CA9}" transitionDur="1000">
                      <p166:blipFill xmlns:p166="http://schemas.microsoft.com/office/powerpoint/2016/6/main">
                        <a:blip r:embed="rId2"/>
                        <a:stretch>
                          <a:fillRect/>
                        </a:stretch>
                      </p166:blipFill>
                      <p166:spPr xmlns:p166="http://schemas.microsoft.com/office/powerpoint/2016/6/main">
                        <a:xfrm>
                          <a:off x="438150" y="491490"/>
                          <a:ext cx="1828800" cy="1028700"/>
                        </a:xfrm>
                        <a:prstGeom prst="rect">
                          <a:avLst/>
                        </a:prstGeom>
                        <a:ln w="3175">
                          <a:solidFill>
                            <a:prstClr val="ltGray"/>
                          </a:solidFill>
                        </a:ln>
                      </p166:spPr>
                    </psuz:zmPr>
                  </psuz:summaryZmObj>
                  <psuz:summaryZmObj sectionId="{8A887916-6304-4FB9-B047-2269847F59C5}">
                    <psuz:zmPr id="{A049331B-6488-4B4A-A977-C3C7F46515B3}" transitionDur="1000">
                      <p166:blipFill xmlns:p166="http://schemas.microsoft.com/office/powerpoint/2016/6/main">
                        <a:blip r:embed="rId3"/>
                        <a:stretch>
                          <a:fillRect/>
                        </a:stretch>
                      </p166:blipFill>
                      <p166:spPr xmlns:p166="http://schemas.microsoft.com/office/powerpoint/2016/6/main">
                        <a:xfrm>
                          <a:off x="2335530" y="491490"/>
                          <a:ext cx="1828800" cy="1028700"/>
                        </a:xfrm>
                        <a:prstGeom prst="rect">
                          <a:avLst/>
                        </a:prstGeom>
                        <a:ln w="3175">
                          <a:solidFill>
                            <a:prstClr val="ltGray"/>
                          </a:solidFill>
                        </a:ln>
                      </p166:spPr>
                    </psuz:zmPr>
                  </psuz:summaryZmObj>
                  <psuz:summaryZmObj sectionId="{7C0B090E-A51A-455E-B7A6-99D5C47736AF}">
                    <psuz:zmPr id="{749141DC-DE79-4016-A703-7336CBA8DCAD}" transitionDur="1000">
                      <p166:blipFill xmlns:p166="http://schemas.microsoft.com/office/powerpoint/2016/6/main">
                        <a:blip r:embed="rId4"/>
                        <a:stretch>
                          <a:fillRect/>
                        </a:stretch>
                      </p166:blipFill>
                      <p166:spPr xmlns:p166="http://schemas.microsoft.com/office/powerpoint/2016/6/main">
                        <a:xfrm>
                          <a:off x="4232910" y="491490"/>
                          <a:ext cx="1828800" cy="1028700"/>
                        </a:xfrm>
                        <a:prstGeom prst="rect">
                          <a:avLst/>
                        </a:prstGeom>
                        <a:ln w="3175">
                          <a:solidFill>
                            <a:prstClr val="ltGray"/>
                          </a:solidFill>
                        </a:ln>
                      </p166:spPr>
                    </psuz:zmPr>
                  </psuz:summaryZmObj>
                  <psuz:summaryZmObj sectionId="{88698565-5023-4B45-8734-BE58817D2B3D}">
                    <psuz:zmPr id="{66153250-2E28-452B-A704-36DEA1EE0D0F}" transitionDur="1000">
                      <p166:blipFill xmlns:p166="http://schemas.microsoft.com/office/powerpoint/2016/6/main">
                        <a:blip r:embed="rId5"/>
                        <a:stretch>
                          <a:fillRect/>
                        </a:stretch>
                      </p166:blipFill>
                      <p166:spPr xmlns:p166="http://schemas.microsoft.com/office/powerpoint/2016/6/main">
                        <a:xfrm>
                          <a:off x="6130290" y="491490"/>
                          <a:ext cx="1828800" cy="1028700"/>
                        </a:xfrm>
                        <a:prstGeom prst="rect">
                          <a:avLst/>
                        </a:prstGeom>
                        <a:ln w="3175">
                          <a:solidFill>
                            <a:prstClr val="ltGray"/>
                          </a:solidFill>
                        </a:ln>
                      </p166:spPr>
                    </psuz:zmPr>
                  </psuz:summaryZmObj>
                  <psuz:summaryZmObj sectionId="{DA03D305-77E3-4965-B417-126222BCCC6E}">
                    <psuz:zmPr id="{393F68B3-7190-4BF5-8280-470F7EB3BC46}" transitionDur="1000">
                      <p166:blipFill xmlns:p166="http://schemas.microsoft.com/office/powerpoint/2016/6/main">
                        <a:blip r:embed="rId6"/>
                        <a:stretch>
                          <a:fillRect/>
                        </a:stretch>
                      </p166:blipFill>
                      <p166:spPr xmlns:p166="http://schemas.microsoft.com/office/powerpoint/2016/6/main">
                        <a:xfrm>
                          <a:off x="8027670" y="491490"/>
                          <a:ext cx="1828800" cy="1028700"/>
                        </a:xfrm>
                        <a:prstGeom prst="rect">
                          <a:avLst/>
                        </a:prstGeom>
                        <a:ln w="3175">
                          <a:solidFill>
                            <a:prstClr val="ltGray"/>
                          </a:solidFill>
                        </a:ln>
                      </p166:spPr>
                    </psuz:zmPr>
                  </psuz:summaryZmObj>
                  <psuz:summaryZmObj sectionId="{A9D7DD00-CC26-4A4F-AE31-AA6BC81E08A8}">
                    <psuz:zmPr id="{80649C4A-3AF8-4088-B1E2-4CD939B3119D}" transitionDur="1000">
                      <p166:blipFill xmlns:p166="http://schemas.microsoft.com/office/powerpoint/2016/6/main">
                        <a:blip r:embed="rId7"/>
                        <a:stretch>
                          <a:fillRect/>
                        </a:stretch>
                      </p166:blipFill>
                      <p166:spPr xmlns:p166="http://schemas.microsoft.com/office/powerpoint/2016/6/main">
                        <a:xfrm>
                          <a:off x="9925050" y="491490"/>
                          <a:ext cx="1828800" cy="1028700"/>
                        </a:xfrm>
                        <a:prstGeom prst="rect">
                          <a:avLst/>
                        </a:prstGeom>
                        <a:ln w="3175">
                          <a:solidFill>
                            <a:prstClr val="ltGray"/>
                          </a:solidFill>
                        </a:ln>
                      </p166:spPr>
                    </psuz:zmPr>
                  </psuz:summaryZmObj>
                  <psuz:summaryZmObj sectionId="{59B31B3C-6028-46E1-B842-8CF52F6E0E76}">
                    <psuz:zmPr id="{F0CC6EC7-7BE7-449F-85B7-AC8B586D5DF0}" transitionDur="1000">
                      <p166:blipFill xmlns:p166="http://schemas.microsoft.com/office/powerpoint/2016/6/main">
                        <a:blip r:embed="rId8"/>
                        <a:stretch>
                          <a:fillRect/>
                        </a:stretch>
                      </p166:blipFill>
                      <p166:spPr xmlns:p166="http://schemas.microsoft.com/office/powerpoint/2016/6/main">
                        <a:xfrm>
                          <a:off x="438150" y="1588770"/>
                          <a:ext cx="1828800" cy="1028700"/>
                        </a:xfrm>
                        <a:prstGeom prst="rect">
                          <a:avLst/>
                        </a:prstGeom>
                        <a:ln w="3175">
                          <a:solidFill>
                            <a:prstClr val="ltGray"/>
                          </a:solidFill>
                        </a:ln>
                      </p166:spPr>
                    </psuz:zmPr>
                  </psuz:summaryZmObj>
                  <psuz:summaryZmObj sectionId="{C8603E3B-B474-48F0-951E-37F10B4EE173}">
                    <psuz:zmPr id="{1CD954E6-4492-4FC6-B23F-408CFE1B929F}" transitionDur="1000">
                      <p166:blipFill xmlns:p166="http://schemas.microsoft.com/office/powerpoint/2016/6/main">
                        <a:blip r:embed="rId9"/>
                        <a:stretch>
                          <a:fillRect/>
                        </a:stretch>
                      </p166:blipFill>
                      <p166:spPr xmlns:p166="http://schemas.microsoft.com/office/powerpoint/2016/6/main">
                        <a:xfrm>
                          <a:off x="2335530" y="1588770"/>
                          <a:ext cx="1828800" cy="1028700"/>
                        </a:xfrm>
                        <a:prstGeom prst="rect">
                          <a:avLst/>
                        </a:prstGeom>
                        <a:ln w="3175">
                          <a:solidFill>
                            <a:prstClr val="ltGray"/>
                          </a:solidFill>
                        </a:ln>
                      </p166:spPr>
                    </psuz:zmPr>
                  </psuz:summaryZmObj>
                  <psuz:summaryZmObj sectionId="{500D8579-BC25-4BEE-BCEC-197423FEB297}">
                    <psuz:zmPr id="{451B9E79-62FD-4DBB-A0FA-25A0D1C69192}" transitionDur="1000">
                      <p166:blipFill xmlns:p166="http://schemas.microsoft.com/office/powerpoint/2016/6/main">
                        <a:blip r:embed="rId10"/>
                        <a:stretch>
                          <a:fillRect/>
                        </a:stretch>
                      </p166:blipFill>
                      <p166:spPr xmlns:p166="http://schemas.microsoft.com/office/powerpoint/2016/6/main">
                        <a:xfrm>
                          <a:off x="4232910" y="1588770"/>
                          <a:ext cx="1828800" cy="1028700"/>
                        </a:xfrm>
                        <a:prstGeom prst="rect">
                          <a:avLst/>
                        </a:prstGeom>
                        <a:ln w="3175">
                          <a:solidFill>
                            <a:prstClr val="ltGray"/>
                          </a:solidFill>
                        </a:ln>
                      </p166:spPr>
                    </psuz:zmPr>
                  </psuz:summaryZmObj>
                  <psuz:summaryZmObj sectionId="{193D926F-7AA3-4ADC-AA85-254484E5658C}">
                    <psuz:zmPr id="{4FF2260A-828E-4FD5-9F94-CB5EEA41F21B}" transitionDur="1000">
                      <p166:blipFill xmlns:p166="http://schemas.microsoft.com/office/powerpoint/2016/6/main">
                        <a:blip r:embed="rId11"/>
                        <a:stretch>
                          <a:fillRect/>
                        </a:stretch>
                      </p166:blipFill>
                      <p166:spPr xmlns:p166="http://schemas.microsoft.com/office/powerpoint/2016/6/main">
                        <a:xfrm>
                          <a:off x="6130290" y="1588770"/>
                          <a:ext cx="1828800" cy="1028700"/>
                        </a:xfrm>
                        <a:prstGeom prst="rect">
                          <a:avLst/>
                        </a:prstGeom>
                        <a:ln w="3175">
                          <a:solidFill>
                            <a:prstClr val="ltGray"/>
                          </a:solidFill>
                        </a:ln>
                      </p166:spPr>
                    </psuz:zmPr>
                  </psuz:summaryZmObj>
                  <psuz:summaryZmObj sectionId="{5342B43A-BADB-4A04-A728-213BD54776BA}">
                    <psuz:zmPr id="{76A56D97-8E6B-4E5D-A514-9D750232C12C}" transitionDur="1000">
                      <p166:blipFill xmlns:p166="http://schemas.microsoft.com/office/powerpoint/2016/6/main">
                        <a:blip r:embed="rId12"/>
                        <a:stretch>
                          <a:fillRect/>
                        </a:stretch>
                      </p166:blipFill>
                      <p166:spPr xmlns:p166="http://schemas.microsoft.com/office/powerpoint/2016/6/main">
                        <a:xfrm>
                          <a:off x="8027670" y="1588770"/>
                          <a:ext cx="1828800" cy="1028700"/>
                        </a:xfrm>
                        <a:prstGeom prst="rect">
                          <a:avLst/>
                        </a:prstGeom>
                        <a:ln w="3175">
                          <a:solidFill>
                            <a:prstClr val="ltGray"/>
                          </a:solidFill>
                        </a:ln>
                      </p166:spPr>
                    </psuz:zmPr>
                  </psuz:summaryZmObj>
                  <psuz:summaryZmObj sectionId="{50B1D064-945A-445D-A0DE-E32461C102CF}">
                    <psuz:zmPr id="{9B9243A2-409D-42C8-88E9-7763DA2FF85A}" transitionDur="1000">
                      <p166:blipFill xmlns:p166="http://schemas.microsoft.com/office/powerpoint/2016/6/main">
                        <a:blip r:embed="rId13"/>
                        <a:stretch>
                          <a:fillRect/>
                        </a:stretch>
                      </p166:blipFill>
                      <p166:spPr xmlns:p166="http://schemas.microsoft.com/office/powerpoint/2016/6/main">
                        <a:xfrm>
                          <a:off x="9925050" y="1588770"/>
                          <a:ext cx="1828800" cy="1028700"/>
                        </a:xfrm>
                        <a:prstGeom prst="rect">
                          <a:avLst/>
                        </a:prstGeom>
                        <a:ln w="3175">
                          <a:solidFill>
                            <a:prstClr val="ltGray"/>
                          </a:solidFill>
                        </a:ln>
                      </p166:spPr>
                    </psuz:zmPr>
                  </psuz:summaryZmObj>
                  <psuz:summaryZmObj sectionId="{B546FF97-594B-4D71-8CD3-273711367C37}">
                    <psuz:zmPr id="{EAD02013-6394-4FB8-85F5-75ADF69BEA05}" transitionDur="1000">
                      <p166:blipFill xmlns:p166="http://schemas.microsoft.com/office/powerpoint/2016/6/main">
                        <a:blip r:embed="rId14"/>
                        <a:stretch>
                          <a:fillRect/>
                        </a:stretch>
                      </p166:blipFill>
                      <p166:spPr xmlns:p166="http://schemas.microsoft.com/office/powerpoint/2016/6/main">
                        <a:xfrm>
                          <a:off x="438150" y="2686050"/>
                          <a:ext cx="1828800" cy="1028700"/>
                        </a:xfrm>
                        <a:prstGeom prst="rect">
                          <a:avLst/>
                        </a:prstGeom>
                        <a:ln w="3175">
                          <a:solidFill>
                            <a:prstClr val="ltGray"/>
                          </a:solidFill>
                        </a:ln>
                      </p166:spPr>
                    </psuz:zmPr>
                  </psuz:summaryZmObj>
                  <psuz:summaryZmObj sectionId="{657AE7B5-A535-4DF2-A389-58C0FEBAC007}">
                    <psuz:zmPr id="{587C86BB-598B-4DAF-BBD2-EA49ED490F8D}" transitionDur="1000">
                      <p166:blipFill xmlns:p166="http://schemas.microsoft.com/office/powerpoint/2016/6/main">
                        <a:blip r:embed="rId15"/>
                        <a:stretch>
                          <a:fillRect/>
                        </a:stretch>
                      </p166:blipFill>
                      <p166:spPr xmlns:p166="http://schemas.microsoft.com/office/powerpoint/2016/6/main">
                        <a:xfrm>
                          <a:off x="2335530" y="2686050"/>
                          <a:ext cx="1828800" cy="1028700"/>
                        </a:xfrm>
                        <a:prstGeom prst="rect">
                          <a:avLst/>
                        </a:prstGeom>
                        <a:ln w="3175">
                          <a:solidFill>
                            <a:prstClr val="ltGray"/>
                          </a:solidFill>
                        </a:ln>
                      </p166:spPr>
                    </psuz:zmPr>
                  </psuz:summaryZmObj>
                  <psuz:summaryZmObj sectionId="{96B302B9-CF7B-41B9-A3A4-FEF07BCD42B5}">
                    <psuz:zmPr id="{7B04026A-DE82-4697-8DA1-8CF8BA6BDAF1}" transitionDur="1000">
                      <p166:blipFill xmlns:p166="http://schemas.microsoft.com/office/powerpoint/2016/6/main">
                        <a:blip r:embed="rId16"/>
                        <a:stretch>
                          <a:fillRect/>
                        </a:stretch>
                      </p166:blipFill>
                      <p166:spPr xmlns:p166="http://schemas.microsoft.com/office/powerpoint/2016/6/main">
                        <a:xfrm>
                          <a:off x="4232910" y="2686050"/>
                          <a:ext cx="1828800" cy="1028700"/>
                        </a:xfrm>
                        <a:prstGeom prst="rect">
                          <a:avLst/>
                        </a:prstGeom>
                        <a:ln w="3175">
                          <a:solidFill>
                            <a:prstClr val="ltGray"/>
                          </a:solidFill>
                        </a:ln>
                      </p166:spPr>
                    </psuz:zmPr>
                  </psuz:summaryZmObj>
                  <psuz:summaryZmObj sectionId="{3AD40E55-0479-4B00-A07F-76DF05313D27}">
                    <psuz:zmPr id="{449A33DF-FCE5-4448-A0B2-B67A76AA2EDB}" transitionDur="1000">
                      <p166:blipFill xmlns:p166="http://schemas.microsoft.com/office/powerpoint/2016/6/main">
                        <a:blip r:embed="rId17"/>
                        <a:stretch>
                          <a:fillRect/>
                        </a:stretch>
                      </p166:blipFill>
                      <p166:spPr xmlns:p166="http://schemas.microsoft.com/office/powerpoint/2016/6/main">
                        <a:xfrm>
                          <a:off x="6130290" y="2686050"/>
                          <a:ext cx="1828800" cy="1028700"/>
                        </a:xfrm>
                        <a:prstGeom prst="rect">
                          <a:avLst/>
                        </a:prstGeom>
                        <a:ln w="3175">
                          <a:solidFill>
                            <a:prstClr val="ltGray"/>
                          </a:solidFill>
                        </a:ln>
                      </p166:spPr>
                    </psuz:zmPr>
                  </psuz:summaryZmObj>
                  <psuz:summaryZmObj sectionId="{C8970154-3756-412E-BA51-4258F4CEA196}">
                    <psuz:zmPr id="{9C9A4EE3-B3F4-4AEF-8E26-61B00103763E}" transitionDur="1000">
                      <p166:blipFill xmlns:p166="http://schemas.microsoft.com/office/powerpoint/2016/6/main">
                        <a:blip r:embed="rId18"/>
                        <a:stretch>
                          <a:fillRect/>
                        </a:stretch>
                      </p166:blipFill>
                      <p166:spPr xmlns:p166="http://schemas.microsoft.com/office/powerpoint/2016/6/main">
                        <a:xfrm>
                          <a:off x="8027670" y="2686050"/>
                          <a:ext cx="1828800" cy="1028700"/>
                        </a:xfrm>
                        <a:prstGeom prst="rect">
                          <a:avLst/>
                        </a:prstGeom>
                        <a:ln w="3175">
                          <a:solidFill>
                            <a:prstClr val="ltGray"/>
                          </a:solidFill>
                        </a:ln>
                      </p166:spPr>
                    </psuz:zmPr>
                  </psuz:summaryZmObj>
                  <psuz:summaryZmObj sectionId="{0711815C-4022-4928-AD68-9058EDF2CD41}">
                    <psuz:zmPr id="{424C7658-D910-4531-870E-4B4348F7E4CC}" transitionDur="1000">
                      <p166:blipFill xmlns:p166="http://schemas.microsoft.com/office/powerpoint/2016/6/main">
                        <a:blip r:embed="rId19"/>
                        <a:stretch>
                          <a:fillRect/>
                        </a:stretch>
                      </p166:blipFill>
                      <p166:spPr xmlns:p166="http://schemas.microsoft.com/office/powerpoint/2016/6/main">
                        <a:xfrm>
                          <a:off x="9925050" y="2686050"/>
                          <a:ext cx="1828800" cy="1028700"/>
                        </a:xfrm>
                        <a:prstGeom prst="rect">
                          <a:avLst/>
                        </a:prstGeom>
                        <a:ln w="3175">
                          <a:solidFill>
                            <a:prstClr val="ltGray"/>
                          </a:solidFill>
                        </a:ln>
                      </p166:spPr>
                    </psuz:zmPr>
                  </psuz:summaryZmObj>
                  <psuz:summaryZmObj sectionId="{95CE7135-5B3D-478C-9D81-984160C26F5D}">
                    <psuz:zmPr id="{612C1A25-3491-44DA-B092-3D6FF8D1BD21}" transitionDur="1000">
                      <p166:blipFill xmlns:p166="http://schemas.microsoft.com/office/powerpoint/2016/6/main">
                        <a:blip r:embed="rId20"/>
                        <a:stretch>
                          <a:fillRect/>
                        </a:stretch>
                      </p166:blipFill>
                      <p166:spPr xmlns:p166="http://schemas.microsoft.com/office/powerpoint/2016/6/main">
                        <a:xfrm>
                          <a:off x="438150" y="3783330"/>
                          <a:ext cx="1828800" cy="1028700"/>
                        </a:xfrm>
                        <a:prstGeom prst="rect">
                          <a:avLst/>
                        </a:prstGeom>
                        <a:ln w="3175">
                          <a:solidFill>
                            <a:prstClr val="ltGray"/>
                          </a:solidFill>
                        </a:ln>
                      </p166:spPr>
                    </psuz:zmPr>
                  </psuz:summaryZmObj>
                  <psuz:summaryZmObj sectionId="{9D841047-3D92-4548-B894-DB4AC11C8FEF}">
                    <psuz:zmPr id="{CC2746AD-0FFE-4AA9-AE09-2F6858881287}" transitionDur="1000">
                      <p166:blipFill xmlns:p166="http://schemas.microsoft.com/office/powerpoint/2016/6/main">
                        <a:blip r:embed="rId21"/>
                        <a:stretch>
                          <a:fillRect/>
                        </a:stretch>
                      </p166:blipFill>
                      <p166:spPr xmlns:p166="http://schemas.microsoft.com/office/powerpoint/2016/6/main">
                        <a:xfrm>
                          <a:off x="2335530" y="3783330"/>
                          <a:ext cx="1828800" cy="1028700"/>
                        </a:xfrm>
                        <a:prstGeom prst="rect">
                          <a:avLst/>
                        </a:prstGeom>
                        <a:ln w="3175">
                          <a:solidFill>
                            <a:prstClr val="ltGray"/>
                          </a:solidFill>
                        </a:ln>
                      </p166:spPr>
                    </psuz:zmPr>
                  </psuz:summaryZmObj>
                  <psuz:summaryZmObj sectionId="{D6756E7C-F3E1-4E77-9097-C6F81A20F347}">
                    <psuz:zmPr id="{4447958F-225C-4655-8A98-6183084BA906}" transitionDur="1000">
                      <p166:blipFill xmlns:p166="http://schemas.microsoft.com/office/powerpoint/2016/6/main">
                        <a:blip r:embed="rId22"/>
                        <a:stretch>
                          <a:fillRect/>
                        </a:stretch>
                      </p166:blipFill>
                      <p166:spPr xmlns:p166="http://schemas.microsoft.com/office/powerpoint/2016/6/main">
                        <a:xfrm>
                          <a:off x="4232910" y="3783330"/>
                          <a:ext cx="1828800" cy="1028700"/>
                        </a:xfrm>
                        <a:prstGeom prst="rect">
                          <a:avLst/>
                        </a:prstGeom>
                        <a:ln w="3175">
                          <a:solidFill>
                            <a:prstClr val="ltGray"/>
                          </a:solidFill>
                        </a:ln>
                      </p166:spPr>
                    </psuz:zmPr>
                  </psuz:summaryZmObj>
                  <psuz:summaryZmObj sectionId="{33A6BF84-395D-4C2B-815F-087F09864BCA}">
                    <psuz:zmPr id="{03D24D88-44A8-4AB8-92A8-429B0DA6F8F3}" transitionDur="1000">
                      <p166:blipFill xmlns:p166="http://schemas.microsoft.com/office/powerpoint/2016/6/main">
                        <a:blip r:embed="rId23"/>
                        <a:stretch>
                          <a:fillRect/>
                        </a:stretch>
                      </p166:blipFill>
                      <p166:spPr xmlns:p166="http://schemas.microsoft.com/office/powerpoint/2016/6/main">
                        <a:xfrm>
                          <a:off x="6130290" y="3783330"/>
                          <a:ext cx="1828800" cy="1028700"/>
                        </a:xfrm>
                        <a:prstGeom prst="rect">
                          <a:avLst/>
                        </a:prstGeom>
                        <a:ln w="3175">
                          <a:solidFill>
                            <a:prstClr val="ltGray"/>
                          </a:solidFill>
                        </a:ln>
                      </p166:spPr>
                    </psuz:zmPr>
                  </psuz:summaryZmObj>
                  <psuz:summaryZmObj sectionId="{AD934412-40A4-4A1E-8154-5BEFAE3FBB80}">
                    <psuz:zmPr id="{11FE0A3C-4401-464D-84B5-D905A69D8E1E}" transitionDur="1000">
                      <p166:blipFill xmlns:p166="http://schemas.microsoft.com/office/powerpoint/2016/6/main">
                        <a:blip r:embed="rId24"/>
                        <a:stretch>
                          <a:fillRect/>
                        </a:stretch>
                      </p166:blipFill>
                      <p166:spPr xmlns:p166="http://schemas.microsoft.com/office/powerpoint/2016/6/main">
                        <a:xfrm>
                          <a:off x="8027670" y="3783330"/>
                          <a:ext cx="1828800" cy="1028700"/>
                        </a:xfrm>
                        <a:prstGeom prst="rect">
                          <a:avLst/>
                        </a:prstGeom>
                        <a:ln w="3175">
                          <a:solidFill>
                            <a:prstClr val="ltGray"/>
                          </a:solidFill>
                        </a:ln>
                      </p166:spPr>
                    </psuz:zmPr>
                  </psuz:summaryZmObj>
                  <psuz:summaryZmObj sectionId="{02568BB6-73C9-4E1A-848D-D97BEC1758D2}">
                    <psuz:zmPr id="{C5AD6C92-B5AC-41FF-8F05-99106593F7B6}" transitionDur="1000">
                      <p166:blipFill xmlns:p166="http://schemas.microsoft.com/office/powerpoint/2016/6/main">
                        <a:blip r:embed="rId25"/>
                        <a:stretch>
                          <a:fillRect/>
                        </a:stretch>
                      </p166:blipFill>
                      <p166:spPr xmlns:p166="http://schemas.microsoft.com/office/powerpoint/2016/6/main">
                        <a:xfrm>
                          <a:off x="9925050" y="3783330"/>
                          <a:ext cx="1828800" cy="1028700"/>
                        </a:xfrm>
                        <a:prstGeom prst="rect">
                          <a:avLst/>
                        </a:prstGeom>
                        <a:ln w="3175">
                          <a:solidFill>
                            <a:prstClr val="ltGray"/>
                          </a:solidFill>
                        </a:ln>
                      </p166:spPr>
                    </psuz:zmPr>
                  </psuz:summaryZmObj>
                  <psuz:summaryZmObj sectionId="{287E5BF8-3EAE-4A6B-97B5-AD5B442E3970}">
                    <psuz:zmPr id="{32DC744E-61F5-4C59-BE60-FA8B679C35CE}" transitionDur="1000">
                      <p166:blipFill xmlns:p166="http://schemas.microsoft.com/office/powerpoint/2016/6/main">
                        <a:blip r:embed="rId26"/>
                        <a:stretch>
                          <a:fillRect/>
                        </a:stretch>
                      </p166:blipFill>
                      <p166:spPr xmlns:p166="http://schemas.microsoft.com/office/powerpoint/2016/6/main">
                        <a:xfrm>
                          <a:off x="438150" y="4880610"/>
                          <a:ext cx="1828800" cy="1028700"/>
                        </a:xfrm>
                        <a:prstGeom prst="rect">
                          <a:avLst/>
                        </a:prstGeom>
                        <a:ln w="3175">
                          <a:solidFill>
                            <a:prstClr val="ltGray"/>
                          </a:solidFill>
                        </a:ln>
                      </p166:spPr>
                    </psuz:zmPr>
                  </psuz:summaryZmObj>
                  <psuz:summaryZmObj sectionId="{62BA4C94-A934-42D5-A851-7C3B084D949A}">
                    <psuz:zmPr id="{A5FCB816-6DB7-4A87-85B7-360D7ECF4B33}" transitionDur="1000">
                      <p166:blipFill xmlns:p166="http://schemas.microsoft.com/office/powerpoint/2016/6/main">
                        <a:blip r:embed="rId27"/>
                        <a:stretch>
                          <a:fillRect/>
                        </a:stretch>
                      </p166:blipFill>
                      <p166:spPr xmlns:p166="http://schemas.microsoft.com/office/powerpoint/2016/6/main">
                        <a:xfrm>
                          <a:off x="2335530" y="4880610"/>
                          <a:ext cx="1828800" cy="1028700"/>
                        </a:xfrm>
                        <a:prstGeom prst="rect">
                          <a:avLst/>
                        </a:prstGeom>
                        <a:ln w="3175">
                          <a:solidFill>
                            <a:prstClr val="ltGray"/>
                          </a:solidFill>
                        </a:ln>
                      </p166:spPr>
                    </psuz:zmPr>
                  </psuz:summaryZmObj>
                  <psuz:summaryZmObj sectionId="{B7D61D4B-E4CB-4540-8818-E8369D70E8AB}">
                    <psuz:zmPr id="{09E4645E-CAC1-4FEB-BF14-ACD4E6E7D785}" transitionDur="1000">
                      <p166:blipFill xmlns:p166="http://schemas.microsoft.com/office/powerpoint/2016/6/main">
                        <a:blip r:embed="rId28"/>
                        <a:stretch>
                          <a:fillRect/>
                        </a:stretch>
                      </p166:blipFill>
                      <p166:spPr xmlns:p166="http://schemas.microsoft.com/office/powerpoint/2016/6/main">
                        <a:xfrm>
                          <a:off x="4232910" y="4880610"/>
                          <a:ext cx="1828800" cy="1028700"/>
                        </a:xfrm>
                        <a:prstGeom prst="rect">
                          <a:avLst/>
                        </a:prstGeom>
                        <a:ln w="3175">
                          <a:solidFill>
                            <a:prstClr val="ltGray"/>
                          </a:solidFill>
                        </a:ln>
                      </p166:spPr>
                    </psuz:zmPr>
                  </psuz:summaryZmObj>
                  <psuz:summaryZmObj sectionId="{DA4383DE-519B-453B-A1DB-3CEE31C3A1BA}">
                    <psuz:zmPr id="{AAEBF69C-656E-462F-9EE4-871B637A8052}" transitionDur="1000">
                      <p166:blipFill xmlns:p166="http://schemas.microsoft.com/office/powerpoint/2016/6/main">
                        <a:blip r:embed="rId29"/>
                        <a:stretch>
                          <a:fillRect/>
                        </a:stretch>
                      </p166:blipFill>
                      <p166:spPr xmlns:p166="http://schemas.microsoft.com/office/powerpoint/2016/6/main">
                        <a:xfrm>
                          <a:off x="6130290" y="4880610"/>
                          <a:ext cx="1828800" cy="1028700"/>
                        </a:xfrm>
                        <a:prstGeom prst="rect">
                          <a:avLst/>
                        </a:prstGeom>
                        <a:ln w="3175">
                          <a:solidFill>
                            <a:prstClr val="ltGray"/>
                          </a:solidFill>
                        </a:ln>
                      </p166:spPr>
                    </psuz:zmPr>
                  </psuz:summaryZmObj>
                  <psuz:gridLayout/>
                </psuz:summaryZm>
              </a:graphicData>
            </a:graphic>
          </p:graphicFrame>
        </mc:Choice>
        <mc:Fallback>
          <p:grpSp>
            <p:nvGrpSpPr>
              <p:cNvPr id="5" name="Zusammenfassungszoom 4">
                <a:extLst>
                  <a:ext uri="{FF2B5EF4-FFF2-40B4-BE49-F238E27FC236}">
                    <a16:creationId xmlns:a16="http://schemas.microsoft.com/office/drawing/2014/main" id="{3B999B07-3FDB-476E-A769-EF985739B100}"/>
                  </a:ext>
                </a:extLst>
              </p:cNvPr>
              <p:cNvGrpSpPr>
                <a:grpSpLocks noGrp="1" noUngrp="1" noRot="1" noChangeAspect="1" noMove="1" noResize="1"/>
              </p:cNvGrpSpPr>
              <p:nvPr/>
            </p:nvGrpSpPr>
            <p:grpSpPr>
              <a:xfrm>
                <a:off x="0" y="457200"/>
                <a:ext cx="12192000" cy="6400799"/>
                <a:chOff x="0" y="457200"/>
                <a:chExt cx="12192000" cy="6400799"/>
              </a:xfrm>
            </p:grpSpPr>
            <p:pic>
              <p:nvPicPr>
                <p:cNvPr id="2" name="Grafik 2">
                  <a:hlinkClick r:id="rId30"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438150" y="948690"/>
                  <a:ext cx="1828800" cy="1028700"/>
                </a:xfrm>
                <a:prstGeom prst="rect">
                  <a:avLst/>
                </a:prstGeom>
                <a:ln w="3175">
                  <a:solidFill>
                    <a:prstClr val="ltGray"/>
                  </a:solidFill>
                </a:ln>
              </p:spPr>
            </p:pic>
            <p:pic>
              <p:nvPicPr>
                <p:cNvPr id="3" name="Grafik 3">
                  <a:hlinkClick r:id="rId31"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2335530" y="948690"/>
                  <a:ext cx="1828800" cy="1028700"/>
                </a:xfrm>
                <a:prstGeom prst="rect">
                  <a:avLst/>
                </a:prstGeom>
                <a:ln w="3175">
                  <a:solidFill>
                    <a:prstClr val="ltGray"/>
                  </a:solidFill>
                </a:ln>
              </p:spPr>
            </p:pic>
            <p:pic>
              <p:nvPicPr>
                <p:cNvPr id="4" name="Grafik 4">
                  <a:hlinkClick r:id="rId32"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4232910" y="948690"/>
                  <a:ext cx="1828800" cy="1028700"/>
                </a:xfrm>
                <a:prstGeom prst="rect">
                  <a:avLst/>
                </a:prstGeom>
                <a:ln w="3175">
                  <a:solidFill>
                    <a:prstClr val="ltGray"/>
                  </a:solidFill>
                </a:ln>
              </p:spPr>
            </p:pic>
            <p:pic>
              <p:nvPicPr>
                <p:cNvPr id="6" name="Grafik 6">
                  <a:hlinkClick r:id="rId33"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30290" y="948690"/>
                  <a:ext cx="1828800" cy="1028700"/>
                </a:xfrm>
                <a:prstGeom prst="rect">
                  <a:avLst/>
                </a:prstGeom>
                <a:ln w="3175">
                  <a:solidFill>
                    <a:prstClr val="ltGray"/>
                  </a:solidFill>
                </a:ln>
              </p:spPr>
            </p:pic>
            <p:pic>
              <p:nvPicPr>
                <p:cNvPr id="7" name="Grafik 7">
                  <a:hlinkClick r:id="rId34"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027670" y="948690"/>
                  <a:ext cx="1828800" cy="1028700"/>
                </a:xfrm>
                <a:prstGeom prst="rect">
                  <a:avLst/>
                </a:prstGeom>
                <a:ln w="3175">
                  <a:solidFill>
                    <a:prstClr val="ltGray"/>
                  </a:solidFill>
                </a:ln>
              </p:spPr>
            </p:pic>
            <p:pic>
              <p:nvPicPr>
                <p:cNvPr id="8" name="Grafik 8">
                  <a:hlinkClick r:id="rId35"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9925050" y="948690"/>
                  <a:ext cx="1828800" cy="1028700"/>
                </a:xfrm>
                <a:prstGeom prst="rect">
                  <a:avLst/>
                </a:prstGeom>
                <a:ln w="3175">
                  <a:solidFill>
                    <a:prstClr val="ltGray"/>
                  </a:solidFill>
                </a:ln>
              </p:spPr>
            </p:pic>
            <p:pic>
              <p:nvPicPr>
                <p:cNvPr id="9" name="Grafik 9">
                  <a:hlinkClick r:id="rId36"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438150" y="2045970"/>
                  <a:ext cx="1828800" cy="1028700"/>
                </a:xfrm>
                <a:prstGeom prst="rect">
                  <a:avLst/>
                </a:prstGeom>
                <a:ln w="3175">
                  <a:solidFill>
                    <a:prstClr val="ltGray"/>
                  </a:solidFill>
                </a:ln>
              </p:spPr>
            </p:pic>
            <p:pic>
              <p:nvPicPr>
                <p:cNvPr id="10" name="Grafik 10">
                  <a:hlinkClick r:id="rId37"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2335530" y="2045970"/>
                  <a:ext cx="1828800" cy="1028700"/>
                </a:xfrm>
                <a:prstGeom prst="rect">
                  <a:avLst/>
                </a:prstGeom>
                <a:ln w="3175">
                  <a:solidFill>
                    <a:prstClr val="ltGray"/>
                  </a:solidFill>
                </a:ln>
              </p:spPr>
            </p:pic>
            <p:pic>
              <p:nvPicPr>
                <p:cNvPr id="11" name="Grafik 11">
                  <a:hlinkClick r:id="rId38"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4232910" y="2045970"/>
                  <a:ext cx="1828800" cy="1028700"/>
                </a:xfrm>
                <a:prstGeom prst="rect">
                  <a:avLst/>
                </a:prstGeom>
                <a:ln w="3175">
                  <a:solidFill>
                    <a:prstClr val="ltGray"/>
                  </a:solidFill>
                </a:ln>
              </p:spPr>
            </p:pic>
            <p:pic>
              <p:nvPicPr>
                <p:cNvPr id="12" name="Grafik 12">
                  <a:hlinkClick r:id="rId39"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6130290" y="2045970"/>
                  <a:ext cx="1828800" cy="1028700"/>
                </a:xfrm>
                <a:prstGeom prst="rect">
                  <a:avLst/>
                </a:prstGeom>
                <a:ln w="3175">
                  <a:solidFill>
                    <a:prstClr val="ltGray"/>
                  </a:solidFill>
                </a:ln>
              </p:spPr>
            </p:pic>
            <p:pic>
              <p:nvPicPr>
                <p:cNvPr id="13" name="Grafik 13">
                  <a:hlinkClick r:id="rId40"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8027670" y="2045970"/>
                  <a:ext cx="1828800" cy="1028700"/>
                </a:xfrm>
                <a:prstGeom prst="rect">
                  <a:avLst/>
                </a:prstGeom>
                <a:ln w="3175">
                  <a:solidFill>
                    <a:prstClr val="ltGray"/>
                  </a:solidFill>
                </a:ln>
              </p:spPr>
            </p:pic>
            <p:pic>
              <p:nvPicPr>
                <p:cNvPr id="14" name="Grafik 14">
                  <a:hlinkClick r:id="rId41"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9925050" y="2045970"/>
                  <a:ext cx="1828800" cy="1028700"/>
                </a:xfrm>
                <a:prstGeom prst="rect">
                  <a:avLst/>
                </a:prstGeom>
                <a:ln w="3175">
                  <a:solidFill>
                    <a:prstClr val="ltGray"/>
                  </a:solidFill>
                </a:ln>
              </p:spPr>
            </p:pic>
            <p:pic>
              <p:nvPicPr>
                <p:cNvPr id="15" name="Grafik 15">
                  <a:hlinkClick r:id="rId42"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438150" y="3143250"/>
                  <a:ext cx="1828800" cy="1028700"/>
                </a:xfrm>
                <a:prstGeom prst="rect">
                  <a:avLst/>
                </a:prstGeom>
                <a:ln w="3175">
                  <a:solidFill>
                    <a:prstClr val="ltGray"/>
                  </a:solidFill>
                </a:ln>
              </p:spPr>
            </p:pic>
            <p:pic>
              <p:nvPicPr>
                <p:cNvPr id="16" name="Grafik 16">
                  <a:hlinkClick r:id="rId43"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2335530" y="3143250"/>
                  <a:ext cx="1828800" cy="1028700"/>
                </a:xfrm>
                <a:prstGeom prst="rect">
                  <a:avLst/>
                </a:prstGeom>
                <a:ln w="3175">
                  <a:solidFill>
                    <a:prstClr val="ltGray"/>
                  </a:solidFill>
                </a:ln>
              </p:spPr>
            </p:pic>
            <p:pic>
              <p:nvPicPr>
                <p:cNvPr id="17" name="Grafik 17">
                  <a:hlinkClick r:id="rId44"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4232910" y="3143250"/>
                  <a:ext cx="1828800" cy="1028700"/>
                </a:xfrm>
                <a:prstGeom prst="rect">
                  <a:avLst/>
                </a:prstGeom>
                <a:ln w="3175">
                  <a:solidFill>
                    <a:prstClr val="ltGray"/>
                  </a:solidFill>
                </a:ln>
              </p:spPr>
            </p:pic>
            <p:pic>
              <p:nvPicPr>
                <p:cNvPr id="18" name="Grafik 18">
                  <a:hlinkClick r:id="rId45"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6130290" y="3143250"/>
                  <a:ext cx="1828800" cy="1028700"/>
                </a:xfrm>
                <a:prstGeom prst="rect">
                  <a:avLst/>
                </a:prstGeom>
                <a:ln w="3175">
                  <a:solidFill>
                    <a:prstClr val="ltGray"/>
                  </a:solidFill>
                </a:ln>
              </p:spPr>
            </p:pic>
            <p:pic>
              <p:nvPicPr>
                <p:cNvPr id="19" name="Grafik 19">
                  <a:hlinkClick r:id="rId46"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8027670" y="3143250"/>
                  <a:ext cx="1828800" cy="1028700"/>
                </a:xfrm>
                <a:prstGeom prst="rect">
                  <a:avLst/>
                </a:prstGeom>
                <a:ln w="3175">
                  <a:solidFill>
                    <a:prstClr val="ltGray"/>
                  </a:solidFill>
                </a:ln>
              </p:spPr>
            </p:pic>
            <p:pic>
              <p:nvPicPr>
                <p:cNvPr id="20" name="Grafik 20">
                  <a:hlinkClick r:id="rId47" action="ppaction://hlinksldjump"/>
                </p:cNvPr>
                <p:cNvPicPr>
                  <a:picLocks noSelect="1" noRot="1" noChangeAspect="1" noMove="1" noResize="1" noEditPoints="1" noAdjustHandles="1" noChangeArrowheads="1" noChangeShapeType="1"/>
                </p:cNvPicPr>
                <p:nvPr/>
              </p:nvPicPr>
              <p:blipFill>
                <a:blip r:embed="rId19"/>
                <a:stretch>
                  <a:fillRect/>
                </a:stretch>
              </p:blipFill>
              <p:spPr>
                <a:xfrm>
                  <a:off x="9925050" y="3143250"/>
                  <a:ext cx="1828800" cy="1028700"/>
                </a:xfrm>
                <a:prstGeom prst="rect">
                  <a:avLst/>
                </a:prstGeom>
                <a:ln w="3175">
                  <a:solidFill>
                    <a:prstClr val="ltGray"/>
                  </a:solidFill>
                </a:ln>
              </p:spPr>
            </p:pic>
            <p:pic>
              <p:nvPicPr>
                <p:cNvPr id="21" name="Grafik 21">
                  <a:hlinkClick r:id="rId48" action="ppaction://hlinksldjump"/>
                </p:cNvPr>
                <p:cNvPicPr>
                  <a:picLocks noSelect="1" noRot="1" noChangeAspect="1" noMove="1" noResize="1" noEditPoints="1" noAdjustHandles="1" noChangeArrowheads="1" noChangeShapeType="1"/>
                </p:cNvPicPr>
                <p:nvPr/>
              </p:nvPicPr>
              <p:blipFill>
                <a:blip r:embed="rId20"/>
                <a:stretch>
                  <a:fillRect/>
                </a:stretch>
              </p:blipFill>
              <p:spPr>
                <a:xfrm>
                  <a:off x="438150" y="4240530"/>
                  <a:ext cx="1828800" cy="1028700"/>
                </a:xfrm>
                <a:prstGeom prst="rect">
                  <a:avLst/>
                </a:prstGeom>
                <a:ln w="3175">
                  <a:solidFill>
                    <a:prstClr val="ltGray"/>
                  </a:solidFill>
                </a:ln>
              </p:spPr>
            </p:pic>
            <p:pic>
              <p:nvPicPr>
                <p:cNvPr id="22" name="Grafik 22">
                  <a:hlinkClick r:id="rId49" action="ppaction://hlinksldjump"/>
                </p:cNvPr>
                <p:cNvPicPr>
                  <a:picLocks noSelect="1" noRot="1" noChangeAspect="1" noMove="1" noResize="1" noEditPoints="1" noAdjustHandles="1" noChangeArrowheads="1" noChangeShapeType="1"/>
                </p:cNvPicPr>
                <p:nvPr/>
              </p:nvPicPr>
              <p:blipFill>
                <a:blip r:embed="rId21"/>
                <a:stretch>
                  <a:fillRect/>
                </a:stretch>
              </p:blipFill>
              <p:spPr>
                <a:xfrm>
                  <a:off x="2335530" y="4240530"/>
                  <a:ext cx="1828800" cy="1028700"/>
                </a:xfrm>
                <a:prstGeom prst="rect">
                  <a:avLst/>
                </a:prstGeom>
                <a:ln w="3175">
                  <a:solidFill>
                    <a:prstClr val="ltGray"/>
                  </a:solidFill>
                </a:ln>
              </p:spPr>
            </p:pic>
            <p:pic>
              <p:nvPicPr>
                <p:cNvPr id="23" name="Grafik 23">
                  <a:hlinkClick r:id="rId50" action="ppaction://hlinksldjump"/>
                </p:cNvPr>
                <p:cNvPicPr>
                  <a:picLocks noSelect="1" noRot="1" noChangeAspect="1" noMove="1" noResize="1" noEditPoints="1" noAdjustHandles="1" noChangeArrowheads="1" noChangeShapeType="1"/>
                </p:cNvPicPr>
                <p:nvPr/>
              </p:nvPicPr>
              <p:blipFill>
                <a:blip r:embed="rId22"/>
                <a:stretch>
                  <a:fillRect/>
                </a:stretch>
              </p:blipFill>
              <p:spPr>
                <a:xfrm>
                  <a:off x="4232910" y="4240530"/>
                  <a:ext cx="1828800" cy="1028700"/>
                </a:xfrm>
                <a:prstGeom prst="rect">
                  <a:avLst/>
                </a:prstGeom>
                <a:ln w="3175">
                  <a:solidFill>
                    <a:prstClr val="ltGray"/>
                  </a:solidFill>
                </a:ln>
              </p:spPr>
            </p:pic>
            <p:pic>
              <p:nvPicPr>
                <p:cNvPr id="24" name="Grafik 24">
                  <a:hlinkClick r:id="rId51" action="ppaction://hlinksldjump"/>
                </p:cNvPr>
                <p:cNvPicPr>
                  <a:picLocks noSelect="1" noRot="1" noChangeAspect="1" noMove="1" noResize="1" noEditPoints="1" noAdjustHandles="1" noChangeArrowheads="1" noChangeShapeType="1"/>
                </p:cNvPicPr>
                <p:nvPr/>
              </p:nvPicPr>
              <p:blipFill>
                <a:blip r:embed="rId23"/>
                <a:stretch>
                  <a:fillRect/>
                </a:stretch>
              </p:blipFill>
              <p:spPr>
                <a:xfrm>
                  <a:off x="6130290" y="4240530"/>
                  <a:ext cx="1828800" cy="1028700"/>
                </a:xfrm>
                <a:prstGeom prst="rect">
                  <a:avLst/>
                </a:prstGeom>
                <a:ln w="3175">
                  <a:solidFill>
                    <a:prstClr val="ltGray"/>
                  </a:solidFill>
                </a:ln>
              </p:spPr>
            </p:pic>
            <p:pic>
              <p:nvPicPr>
                <p:cNvPr id="25" name="Grafik 25">
                  <a:hlinkClick r:id="rId52" action="ppaction://hlinksldjump"/>
                </p:cNvPr>
                <p:cNvPicPr>
                  <a:picLocks noSelect="1" noRot="1" noChangeAspect="1" noMove="1" noResize="1" noEditPoints="1" noAdjustHandles="1" noChangeArrowheads="1" noChangeShapeType="1"/>
                </p:cNvPicPr>
                <p:nvPr/>
              </p:nvPicPr>
              <p:blipFill>
                <a:blip r:embed="rId24"/>
                <a:stretch>
                  <a:fillRect/>
                </a:stretch>
              </p:blipFill>
              <p:spPr>
                <a:xfrm>
                  <a:off x="8027670" y="4240530"/>
                  <a:ext cx="1828800" cy="1028700"/>
                </a:xfrm>
                <a:prstGeom prst="rect">
                  <a:avLst/>
                </a:prstGeom>
                <a:ln w="3175">
                  <a:solidFill>
                    <a:prstClr val="ltGray"/>
                  </a:solidFill>
                </a:ln>
              </p:spPr>
            </p:pic>
            <p:pic>
              <p:nvPicPr>
                <p:cNvPr id="26" name="Grafik 26">
                  <a:hlinkClick r:id="rId53" action="ppaction://hlinksldjump"/>
                </p:cNvPr>
                <p:cNvPicPr>
                  <a:picLocks noSelect="1" noRot="1" noChangeAspect="1" noMove="1" noResize="1" noEditPoints="1" noAdjustHandles="1" noChangeArrowheads="1" noChangeShapeType="1"/>
                </p:cNvPicPr>
                <p:nvPr/>
              </p:nvPicPr>
              <p:blipFill>
                <a:blip r:embed="rId25"/>
                <a:stretch>
                  <a:fillRect/>
                </a:stretch>
              </p:blipFill>
              <p:spPr>
                <a:xfrm>
                  <a:off x="9925050" y="4240530"/>
                  <a:ext cx="1828800" cy="1028700"/>
                </a:xfrm>
                <a:prstGeom prst="rect">
                  <a:avLst/>
                </a:prstGeom>
                <a:ln w="3175">
                  <a:solidFill>
                    <a:prstClr val="ltGray"/>
                  </a:solidFill>
                </a:ln>
              </p:spPr>
            </p:pic>
            <p:pic>
              <p:nvPicPr>
                <p:cNvPr id="27" name="Grafik 27">
                  <a:hlinkClick r:id="rId54" action="ppaction://hlinksldjump"/>
                </p:cNvPr>
                <p:cNvPicPr>
                  <a:picLocks noSelect="1" noRot="1" noChangeAspect="1" noMove="1" noResize="1" noEditPoints="1" noAdjustHandles="1" noChangeArrowheads="1" noChangeShapeType="1"/>
                </p:cNvPicPr>
                <p:nvPr/>
              </p:nvPicPr>
              <p:blipFill>
                <a:blip r:embed="rId26"/>
                <a:stretch>
                  <a:fillRect/>
                </a:stretch>
              </p:blipFill>
              <p:spPr>
                <a:xfrm>
                  <a:off x="438150" y="5337810"/>
                  <a:ext cx="1828800" cy="1028700"/>
                </a:xfrm>
                <a:prstGeom prst="rect">
                  <a:avLst/>
                </a:prstGeom>
                <a:ln w="3175">
                  <a:solidFill>
                    <a:prstClr val="ltGray"/>
                  </a:solidFill>
                </a:ln>
              </p:spPr>
            </p:pic>
            <p:pic>
              <p:nvPicPr>
                <p:cNvPr id="28" name="Grafik 28">
                  <a:hlinkClick r:id="rId55" action="ppaction://hlinksldjump"/>
                </p:cNvPr>
                <p:cNvPicPr>
                  <a:picLocks noSelect="1" noRot="1" noChangeAspect="1" noMove="1" noResize="1" noEditPoints="1" noAdjustHandles="1" noChangeArrowheads="1" noChangeShapeType="1"/>
                </p:cNvPicPr>
                <p:nvPr/>
              </p:nvPicPr>
              <p:blipFill>
                <a:blip r:embed="rId27"/>
                <a:stretch>
                  <a:fillRect/>
                </a:stretch>
              </p:blipFill>
              <p:spPr>
                <a:xfrm>
                  <a:off x="2335530" y="5337810"/>
                  <a:ext cx="1828800" cy="1028700"/>
                </a:xfrm>
                <a:prstGeom prst="rect">
                  <a:avLst/>
                </a:prstGeom>
                <a:ln w="3175">
                  <a:solidFill>
                    <a:prstClr val="ltGray"/>
                  </a:solidFill>
                </a:ln>
              </p:spPr>
            </p:pic>
            <p:pic>
              <p:nvPicPr>
                <p:cNvPr id="29" name="Grafik 29">
                  <a:hlinkClick r:id="rId56" action="ppaction://hlinksldjump"/>
                </p:cNvPr>
                <p:cNvPicPr>
                  <a:picLocks noSelect="1" noRot="1" noChangeAspect="1" noMove="1" noResize="1" noEditPoints="1" noAdjustHandles="1" noChangeArrowheads="1" noChangeShapeType="1"/>
                </p:cNvPicPr>
                <p:nvPr/>
              </p:nvPicPr>
              <p:blipFill>
                <a:blip r:embed="rId28"/>
                <a:stretch>
                  <a:fillRect/>
                </a:stretch>
              </p:blipFill>
              <p:spPr>
                <a:xfrm>
                  <a:off x="4232910" y="5337810"/>
                  <a:ext cx="1828800" cy="1028700"/>
                </a:xfrm>
                <a:prstGeom prst="rect">
                  <a:avLst/>
                </a:prstGeom>
                <a:ln w="3175">
                  <a:solidFill>
                    <a:prstClr val="ltGray"/>
                  </a:solidFill>
                </a:ln>
              </p:spPr>
            </p:pic>
            <p:pic>
              <p:nvPicPr>
                <p:cNvPr id="30" name="Grafik 30">
                  <a:hlinkClick r:id="rId57" action="ppaction://hlinksldjump"/>
                </p:cNvPr>
                <p:cNvPicPr>
                  <a:picLocks noSelect="1" noRot="1" noChangeAspect="1" noMove="1" noResize="1" noEditPoints="1" noAdjustHandles="1" noChangeArrowheads="1" noChangeShapeType="1"/>
                </p:cNvPicPr>
                <p:nvPr/>
              </p:nvPicPr>
              <p:blipFill>
                <a:blip r:embed="rId29"/>
                <a:stretch>
                  <a:fillRect/>
                </a:stretch>
              </p:blipFill>
              <p:spPr>
                <a:xfrm>
                  <a:off x="6130290" y="5337810"/>
                  <a:ext cx="1828800" cy="1028700"/>
                </a:xfrm>
                <a:prstGeom prst="rect">
                  <a:avLst/>
                </a:prstGeom>
                <a:ln w="3175">
                  <a:solidFill>
                    <a:prstClr val="ltGray"/>
                  </a:solidFill>
                </a:ln>
              </p:spPr>
            </p:pic>
          </p:grpSp>
        </mc:Fallback>
      </mc:AlternateContent>
      <p:sp>
        <p:nvSpPr>
          <p:cNvPr id="37" name="Fußzeilenplatzhalter 36">
            <a:extLst>
              <a:ext uri="{FF2B5EF4-FFF2-40B4-BE49-F238E27FC236}">
                <a16:creationId xmlns:a16="http://schemas.microsoft.com/office/drawing/2014/main" id="{3567F603-E493-43E6-9BF3-5D4D99FC09A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59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07A78-F739-4B56-9A75-AE58B645F805}"/>
              </a:ext>
            </a:extLst>
          </p:cNvPr>
          <p:cNvSpPr>
            <a:spLocks noGrp="1"/>
          </p:cNvSpPr>
          <p:nvPr>
            <p:ph type="title"/>
          </p:nvPr>
        </p:nvSpPr>
        <p:spPr/>
        <p:txBody>
          <a:bodyPr/>
          <a:lstStyle/>
          <a:p>
            <a:r>
              <a:rPr lang="de-DE" dirty="0">
                <a:latin typeface="+mn-lt"/>
              </a:rPr>
              <a:t>Verwendung</a:t>
            </a:r>
          </a:p>
        </p:txBody>
      </p:sp>
      <p:sp>
        <p:nvSpPr>
          <p:cNvPr id="3" name="Inhaltsplatzhalter 2">
            <a:extLst>
              <a:ext uri="{FF2B5EF4-FFF2-40B4-BE49-F238E27FC236}">
                <a16:creationId xmlns:a16="http://schemas.microsoft.com/office/drawing/2014/main" id="{9B2756C5-C9F7-44B7-9F6E-0A077C1F248B}"/>
              </a:ext>
            </a:extLst>
          </p:cNvPr>
          <p:cNvSpPr>
            <a:spLocks noGrp="1"/>
          </p:cNvSpPr>
          <p:nvPr>
            <p:ph idx="1"/>
          </p:nvPr>
        </p:nvSpPr>
        <p:spPr>
          <a:xfrm>
            <a:off x="434340" y="1825625"/>
            <a:ext cx="10919460" cy="4351338"/>
          </a:xfrm>
        </p:spPr>
        <p:txBody>
          <a:bodyPr/>
          <a:lstStyle/>
          <a:p>
            <a:pPr marL="927100" lvl="1" indent="-457200">
              <a:lnSpc>
                <a:spcPct val="150000"/>
              </a:lnSpc>
              <a:spcBef>
                <a:spcPts val="340"/>
              </a:spcBef>
              <a:tabLst>
                <a:tab pos="756920" algn="l"/>
              </a:tabLst>
            </a:pPr>
            <a:r>
              <a:rPr lang="de-DE" sz="2600" spc="-5" dirty="0">
                <a:cs typeface="Calibri"/>
              </a:rPr>
              <a:t>dynamische Manipulation </a:t>
            </a:r>
            <a:r>
              <a:rPr lang="de-DE" sz="2600" spc="-10" dirty="0">
                <a:cs typeface="Calibri"/>
              </a:rPr>
              <a:t>von </a:t>
            </a:r>
            <a:r>
              <a:rPr lang="de-DE" sz="2600" spc="-20" dirty="0">
                <a:cs typeface="Calibri"/>
              </a:rPr>
              <a:t>Webseiten </a:t>
            </a:r>
            <a:r>
              <a:rPr lang="de-DE" sz="2600" spc="-5" dirty="0">
                <a:cs typeface="Calibri"/>
              </a:rPr>
              <a:t>über das</a:t>
            </a:r>
            <a:r>
              <a:rPr lang="de-DE" sz="2600" spc="-20" dirty="0">
                <a:cs typeface="Calibri"/>
              </a:rPr>
              <a:t> </a:t>
            </a:r>
            <a:r>
              <a:rPr lang="de-DE" sz="2600" dirty="0">
                <a:cs typeface="Calibri"/>
              </a:rPr>
              <a:t>DOM</a:t>
            </a:r>
          </a:p>
          <a:p>
            <a:pPr marL="927100" lvl="1" indent="-457200">
              <a:lnSpc>
                <a:spcPct val="150000"/>
              </a:lnSpc>
              <a:spcBef>
                <a:spcPts val="310"/>
              </a:spcBef>
              <a:tabLst>
                <a:tab pos="756920" algn="l"/>
              </a:tabLst>
            </a:pPr>
            <a:r>
              <a:rPr lang="de-DE" sz="2600" dirty="0">
                <a:cs typeface="Calibri"/>
              </a:rPr>
              <a:t>Überprüfung </a:t>
            </a:r>
            <a:r>
              <a:rPr lang="de-DE" sz="2600" spc="-10" dirty="0">
                <a:cs typeface="Calibri"/>
              </a:rPr>
              <a:t>von Formulareingaben vor </a:t>
            </a:r>
            <a:r>
              <a:rPr lang="de-DE" sz="2600" spc="-5" dirty="0">
                <a:cs typeface="Calibri"/>
              </a:rPr>
              <a:t>dem</a:t>
            </a:r>
            <a:r>
              <a:rPr lang="de-DE" sz="2600" spc="-65" dirty="0">
                <a:cs typeface="Calibri"/>
              </a:rPr>
              <a:t> </a:t>
            </a:r>
            <a:r>
              <a:rPr lang="de-DE" sz="2600" spc="-5" dirty="0">
                <a:cs typeface="Calibri"/>
              </a:rPr>
              <a:t>Absenden</a:t>
            </a:r>
            <a:endParaRPr lang="de-DE" sz="2600" dirty="0">
              <a:cs typeface="Calibri"/>
            </a:endParaRPr>
          </a:p>
          <a:p>
            <a:pPr marL="927100" lvl="1" indent="-457200">
              <a:lnSpc>
                <a:spcPct val="150000"/>
              </a:lnSpc>
              <a:spcBef>
                <a:spcPts val="310"/>
              </a:spcBef>
              <a:tabLst>
                <a:tab pos="756920" algn="l"/>
              </a:tabLst>
            </a:pPr>
            <a:r>
              <a:rPr lang="de-DE" sz="2600" spc="-5" dirty="0">
                <a:cs typeface="Calibri"/>
              </a:rPr>
              <a:t>Senden und </a:t>
            </a:r>
            <a:r>
              <a:rPr lang="de-DE" sz="2600" spc="-15" dirty="0">
                <a:cs typeface="Calibri"/>
              </a:rPr>
              <a:t>Empfangen </a:t>
            </a:r>
            <a:r>
              <a:rPr lang="de-DE" sz="2600" spc="-10" dirty="0">
                <a:cs typeface="Calibri"/>
              </a:rPr>
              <a:t>von Daten, </a:t>
            </a:r>
            <a:r>
              <a:rPr lang="de-DE" sz="2600" spc="-5" dirty="0">
                <a:cs typeface="Calibri"/>
              </a:rPr>
              <a:t>ohne die Seite neu zu </a:t>
            </a:r>
            <a:r>
              <a:rPr lang="de-DE" sz="2600" dirty="0">
                <a:cs typeface="Calibri"/>
              </a:rPr>
              <a:t>laden</a:t>
            </a:r>
            <a:r>
              <a:rPr lang="de-DE" sz="2600" spc="-95" dirty="0">
                <a:cs typeface="Calibri"/>
              </a:rPr>
              <a:t> </a:t>
            </a:r>
            <a:r>
              <a:rPr lang="de-DE" sz="2600" spc="-5" dirty="0">
                <a:cs typeface="Calibri"/>
              </a:rPr>
              <a:t>(AJAX)</a:t>
            </a:r>
            <a:endParaRPr lang="de-DE" sz="2600" dirty="0">
              <a:cs typeface="Calibri"/>
            </a:endParaRPr>
          </a:p>
          <a:p>
            <a:pPr marL="927100" lvl="1" indent="-457200">
              <a:lnSpc>
                <a:spcPct val="150000"/>
              </a:lnSpc>
              <a:spcBef>
                <a:spcPts val="315"/>
              </a:spcBef>
              <a:tabLst>
                <a:tab pos="756920" algn="l"/>
              </a:tabLst>
            </a:pPr>
            <a:r>
              <a:rPr lang="de-DE" sz="2600" spc="-15" dirty="0">
                <a:cs typeface="Calibri"/>
              </a:rPr>
              <a:t>sofortiges </a:t>
            </a:r>
            <a:r>
              <a:rPr lang="de-DE" sz="2600" spc="-20" dirty="0">
                <a:cs typeface="Calibri"/>
              </a:rPr>
              <a:t>Vorschlagen </a:t>
            </a:r>
            <a:r>
              <a:rPr lang="de-DE" sz="2600" spc="-10" dirty="0">
                <a:cs typeface="Calibri"/>
              </a:rPr>
              <a:t>von</a:t>
            </a:r>
            <a:r>
              <a:rPr lang="de-DE" sz="2600" spc="-5" dirty="0">
                <a:cs typeface="Calibri"/>
              </a:rPr>
              <a:t> </a:t>
            </a:r>
            <a:r>
              <a:rPr lang="de-DE" sz="2600" spc="-10" dirty="0">
                <a:cs typeface="Calibri"/>
              </a:rPr>
              <a:t>Suchbegriffen</a:t>
            </a:r>
            <a:endParaRPr lang="de-DE" sz="2600" dirty="0">
              <a:cs typeface="Calibri"/>
            </a:endParaRPr>
          </a:p>
          <a:p>
            <a:pPr marL="927100" lvl="1" indent="-457200">
              <a:lnSpc>
                <a:spcPct val="150000"/>
              </a:lnSpc>
              <a:spcBef>
                <a:spcPts val="310"/>
              </a:spcBef>
              <a:tabLst>
                <a:tab pos="756920" algn="l"/>
              </a:tabLst>
            </a:pPr>
            <a:r>
              <a:rPr lang="de-DE" sz="2600" dirty="0">
                <a:cs typeface="Calibri"/>
              </a:rPr>
              <a:t>Banner </a:t>
            </a:r>
            <a:r>
              <a:rPr lang="de-DE" sz="2600" spc="-5" dirty="0">
                <a:cs typeface="Calibri"/>
              </a:rPr>
              <a:t>oder</a:t>
            </a:r>
            <a:r>
              <a:rPr lang="de-DE" sz="2600" spc="-50" dirty="0">
                <a:cs typeface="Calibri"/>
              </a:rPr>
              <a:t> </a:t>
            </a:r>
            <a:r>
              <a:rPr lang="de-DE" sz="2600" spc="-10" dirty="0">
                <a:cs typeface="Calibri"/>
              </a:rPr>
              <a:t>Laufschriften</a:t>
            </a:r>
          </a:p>
          <a:p>
            <a:pPr marL="927100" lvl="1" indent="-457200">
              <a:lnSpc>
                <a:spcPct val="150000"/>
              </a:lnSpc>
              <a:spcBef>
                <a:spcPts val="310"/>
              </a:spcBef>
              <a:tabLst>
                <a:tab pos="756920" algn="l"/>
              </a:tabLst>
            </a:pPr>
            <a:r>
              <a:rPr lang="de-DE" sz="2600" spc="-20" dirty="0">
                <a:cs typeface="Calibri"/>
              </a:rPr>
              <a:t>Verschleiern </a:t>
            </a:r>
            <a:r>
              <a:rPr lang="de-DE" sz="2600" spc="-10" dirty="0">
                <a:cs typeface="Calibri"/>
              </a:rPr>
              <a:t>von </a:t>
            </a:r>
            <a:r>
              <a:rPr lang="de-DE" sz="2600" spc="-5" dirty="0">
                <a:cs typeface="Calibri"/>
              </a:rPr>
              <a:t>E-Mail-Adressen</a:t>
            </a:r>
            <a:endParaRPr lang="de-DE" sz="2600" dirty="0">
              <a:cs typeface="Calibri"/>
            </a:endParaRPr>
          </a:p>
          <a:p>
            <a:endParaRPr lang="de-DE" dirty="0"/>
          </a:p>
        </p:txBody>
      </p:sp>
      <p:sp>
        <p:nvSpPr>
          <p:cNvPr id="5" name="Fußzeilenplatzhalter 4">
            <a:extLst>
              <a:ext uri="{FF2B5EF4-FFF2-40B4-BE49-F238E27FC236}">
                <a16:creationId xmlns:a16="http://schemas.microsoft.com/office/drawing/2014/main" id="{CCD3CB4A-B04C-4137-A7E7-339A86C73A1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98217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Anweisungsblock</a:t>
            </a:r>
          </a:p>
        </p:txBody>
      </p:sp>
      <p:sp>
        <p:nvSpPr>
          <p:cNvPr id="3" name="object 3"/>
          <p:cNvSpPr txBox="1"/>
          <p:nvPr/>
        </p:nvSpPr>
        <p:spPr>
          <a:xfrm>
            <a:off x="838200" y="1690688"/>
            <a:ext cx="505206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Anweisungsliste </a:t>
            </a:r>
            <a:r>
              <a:rPr sz="3200" spc="-5" dirty="0">
                <a:latin typeface="Calibri"/>
                <a:cs typeface="Calibri"/>
              </a:rPr>
              <a:t>zwischen </a:t>
            </a:r>
            <a:r>
              <a:rPr sz="3200" dirty="0">
                <a:latin typeface="Calibri"/>
                <a:cs typeface="Calibri"/>
              </a:rPr>
              <a:t>{</a:t>
            </a:r>
            <a:r>
              <a:rPr sz="3200" spc="10" dirty="0">
                <a:latin typeface="Calibri"/>
                <a:cs typeface="Calibri"/>
              </a:rPr>
              <a:t> </a:t>
            </a:r>
            <a:r>
              <a:rPr sz="3200" dirty="0">
                <a:latin typeface="Calibri"/>
                <a:cs typeface="Calibri"/>
              </a:rPr>
              <a:t>}</a:t>
            </a:r>
          </a:p>
        </p:txBody>
      </p:sp>
      <p:sp>
        <p:nvSpPr>
          <p:cNvPr id="4" name="object 4"/>
          <p:cNvSpPr txBox="1"/>
          <p:nvPr/>
        </p:nvSpPr>
        <p:spPr>
          <a:xfrm>
            <a:off x="838200" y="4617275"/>
            <a:ext cx="3770629" cy="154495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Steuermöglichkeiten</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10" dirty="0">
                <a:latin typeface="Calibri"/>
                <a:cs typeface="Calibri"/>
              </a:rPr>
              <a:t>Auswahl</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Schleife</a:t>
            </a:r>
            <a:endParaRPr sz="2800" dirty="0">
              <a:latin typeface="Calibri"/>
              <a:cs typeface="Calibri"/>
            </a:endParaRPr>
          </a:p>
        </p:txBody>
      </p:sp>
      <p:sp>
        <p:nvSpPr>
          <p:cNvPr id="5" name="object 5"/>
          <p:cNvSpPr/>
          <p:nvPr/>
        </p:nvSpPr>
        <p:spPr>
          <a:xfrm>
            <a:off x="2306320" y="2440241"/>
            <a:ext cx="2378964" cy="1658112"/>
          </a:xfrm>
          <a:prstGeom prst="rect">
            <a:avLst/>
          </a:prstGeom>
          <a:blipFill>
            <a:blip r:embed="rId2" cstate="print"/>
            <a:stretch>
              <a:fillRect/>
            </a:stretch>
          </a:blipFill>
        </p:spPr>
        <p:txBody>
          <a:bodyPr wrap="square" lIns="0" tIns="0" rIns="0" bIns="0" rtlCol="0"/>
          <a:lstStyle/>
          <a:p>
            <a:endParaRPr dirty="0"/>
          </a:p>
        </p:txBody>
      </p:sp>
      <p:sp>
        <p:nvSpPr>
          <p:cNvPr id="6" name="Fußzeilenplatzhalter 5">
            <a:extLst>
              <a:ext uri="{FF2B5EF4-FFF2-40B4-BE49-F238E27FC236}">
                <a16:creationId xmlns:a16="http://schemas.microsoft.com/office/drawing/2014/main" id="{E021CBA4-5EA7-42BB-9901-9145BDE5716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9168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If-Anweisung</a:t>
            </a:r>
          </a:p>
        </p:txBody>
      </p:sp>
      <p:sp>
        <p:nvSpPr>
          <p:cNvPr id="3" name="object 3"/>
          <p:cNvSpPr txBox="1"/>
          <p:nvPr/>
        </p:nvSpPr>
        <p:spPr>
          <a:xfrm>
            <a:off x="838200" y="3152711"/>
            <a:ext cx="4180204"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Prüfung </a:t>
            </a:r>
            <a:r>
              <a:rPr sz="3200" spc="-5" dirty="0">
                <a:latin typeface="Calibri"/>
                <a:cs typeface="Calibri"/>
              </a:rPr>
              <a:t>der</a:t>
            </a:r>
            <a:r>
              <a:rPr sz="3200" spc="-35" dirty="0">
                <a:latin typeface="Calibri"/>
                <a:cs typeface="Calibri"/>
              </a:rPr>
              <a:t> </a:t>
            </a:r>
            <a:r>
              <a:rPr sz="3200" dirty="0">
                <a:latin typeface="Calibri"/>
                <a:cs typeface="Calibri"/>
              </a:rPr>
              <a:t>Bedingung</a:t>
            </a:r>
          </a:p>
        </p:txBody>
      </p:sp>
      <p:sp>
        <p:nvSpPr>
          <p:cNvPr id="4" name="object 4"/>
          <p:cNvSpPr txBox="1"/>
          <p:nvPr/>
        </p:nvSpPr>
        <p:spPr>
          <a:xfrm>
            <a:off x="838200" y="3738181"/>
            <a:ext cx="1577340" cy="110617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dirty="0">
                <a:latin typeface="Calibri"/>
                <a:cs typeface="Calibri"/>
              </a:rPr>
              <a:t>true</a:t>
            </a:r>
            <a:r>
              <a:rPr sz="3200" b="1" spc="-100" dirty="0">
                <a:latin typeface="Calibri"/>
                <a:cs typeface="Calibri"/>
              </a:rPr>
              <a:t> </a:t>
            </a:r>
            <a:r>
              <a:rPr sz="3200" dirty="0">
                <a:latin typeface="Calibri"/>
                <a:cs typeface="Calibri"/>
              </a:rPr>
              <a:t>-&gt;</a:t>
            </a:r>
          </a:p>
          <a:p>
            <a:pPr marL="355600" indent="-342900">
              <a:lnSpc>
                <a:spcPct val="100000"/>
              </a:lnSpc>
              <a:spcBef>
                <a:spcPts val="765"/>
              </a:spcBef>
              <a:buFont typeface="Arial"/>
              <a:buChar char="•"/>
              <a:tabLst>
                <a:tab pos="354965" algn="l"/>
                <a:tab pos="355600" algn="l"/>
              </a:tabLst>
            </a:pPr>
            <a:r>
              <a:rPr sz="3200" b="1" spc="-10" dirty="0">
                <a:latin typeface="Calibri"/>
                <a:cs typeface="Calibri"/>
              </a:rPr>
              <a:t>false</a:t>
            </a:r>
            <a:r>
              <a:rPr sz="3200" b="1" spc="-110" dirty="0">
                <a:latin typeface="Calibri"/>
                <a:cs typeface="Calibri"/>
              </a:rPr>
              <a:t> </a:t>
            </a:r>
            <a:r>
              <a:rPr sz="3200" dirty="0">
                <a:latin typeface="Calibri"/>
                <a:cs typeface="Calibri"/>
              </a:rPr>
              <a:t>-&gt;</a:t>
            </a:r>
          </a:p>
        </p:txBody>
      </p:sp>
      <p:sp>
        <p:nvSpPr>
          <p:cNvPr id="5" name="object 5"/>
          <p:cNvSpPr txBox="1"/>
          <p:nvPr/>
        </p:nvSpPr>
        <p:spPr>
          <a:xfrm>
            <a:off x="2667254" y="3738181"/>
            <a:ext cx="6416675" cy="1106170"/>
          </a:xfrm>
          <a:prstGeom prst="rect">
            <a:avLst/>
          </a:prstGeom>
        </p:spPr>
        <p:txBody>
          <a:bodyPr vert="horz" wrap="square" lIns="0" tIns="0" rIns="0" bIns="0" rtlCol="0">
            <a:spAutoFit/>
          </a:bodyPr>
          <a:lstStyle/>
          <a:p>
            <a:pPr marL="12700">
              <a:lnSpc>
                <a:spcPct val="100000"/>
              </a:lnSpc>
            </a:pPr>
            <a:r>
              <a:rPr sz="3200" spc="-10" dirty="0">
                <a:latin typeface="Calibri"/>
                <a:cs typeface="Calibri"/>
              </a:rPr>
              <a:t>Anweisungsblock </a:t>
            </a:r>
            <a:r>
              <a:rPr sz="3200" spc="-15" dirty="0">
                <a:latin typeface="Calibri"/>
                <a:cs typeface="Calibri"/>
              </a:rPr>
              <a:t>wird</a:t>
            </a:r>
            <a:r>
              <a:rPr sz="3200" spc="35" dirty="0">
                <a:latin typeface="Calibri"/>
                <a:cs typeface="Calibri"/>
              </a:rPr>
              <a:t> </a:t>
            </a:r>
            <a:r>
              <a:rPr sz="3200" spc="-10" dirty="0">
                <a:latin typeface="Calibri"/>
                <a:cs typeface="Calibri"/>
              </a:rPr>
              <a:t>ausgeführt</a:t>
            </a:r>
            <a:endParaRPr sz="3200" dirty="0">
              <a:latin typeface="Calibri"/>
              <a:cs typeface="Calibri"/>
            </a:endParaRPr>
          </a:p>
          <a:p>
            <a:pPr marL="12700">
              <a:lnSpc>
                <a:spcPct val="100000"/>
              </a:lnSpc>
              <a:spcBef>
                <a:spcPts val="765"/>
              </a:spcBef>
            </a:pPr>
            <a:r>
              <a:rPr sz="3200" dirty="0">
                <a:latin typeface="Calibri"/>
                <a:cs typeface="Calibri"/>
              </a:rPr>
              <a:t>Nach dem </a:t>
            </a:r>
            <a:r>
              <a:rPr sz="3200" spc="-10" dirty="0">
                <a:latin typeface="Calibri"/>
                <a:cs typeface="Calibri"/>
              </a:rPr>
              <a:t>Anweisungsblock </a:t>
            </a:r>
            <a:r>
              <a:rPr sz="3200" spc="-20" dirty="0">
                <a:latin typeface="Calibri"/>
                <a:cs typeface="Calibri"/>
              </a:rPr>
              <a:t>fortfahren</a:t>
            </a:r>
            <a:endParaRPr sz="3200" dirty="0">
              <a:latin typeface="Calibri"/>
              <a:cs typeface="Calibri"/>
            </a:endParaRPr>
          </a:p>
        </p:txBody>
      </p:sp>
      <p:sp>
        <p:nvSpPr>
          <p:cNvPr id="6" name="object 6"/>
          <p:cNvSpPr/>
          <p:nvPr/>
        </p:nvSpPr>
        <p:spPr>
          <a:xfrm>
            <a:off x="838200" y="1690688"/>
            <a:ext cx="2913888" cy="1447800"/>
          </a:xfrm>
          <a:prstGeom prst="rect">
            <a:avLst/>
          </a:prstGeom>
          <a:blipFill>
            <a:blip r:embed="rId3" cstate="print"/>
            <a:stretch>
              <a:fillRect/>
            </a:stretch>
          </a:blipFill>
        </p:spPr>
        <p:txBody>
          <a:bodyPr wrap="square" lIns="0" tIns="0" rIns="0" bIns="0" rtlCol="0"/>
          <a:lstStyle/>
          <a:p>
            <a:endParaRPr dirty="0"/>
          </a:p>
        </p:txBody>
      </p:sp>
      <p:sp>
        <p:nvSpPr>
          <p:cNvPr id="7" name="Fußzeilenplatzhalter 6">
            <a:extLst>
              <a:ext uri="{FF2B5EF4-FFF2-40B4-BE49-F238E27FC236}">
                <a16:creationId xmlns:a16="http://schemas.microsoft.com/office/drawing/2014/main" id="{9022088A-66F7-4A6A-AC1C-C6F1CB60878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24108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If-Else-Anweisung (1)</a:t>
            </a:r>
          </a:p>
        </p:txBody>
      </p:sp>
      <p:sp>
        <p:nvSpPr>
          <p:cNvPr id="3" name="object 3"/>
          <p:cNvSpPr txBox="1"/>
          <p:nvPr/>
        </p:nvSpPr>
        <p:spPr>
          <a:xfrm>
            <a:off x="838200" y="3631501"/>
            <a:ext cx="4173854"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Prüfung </a:t>
            </a:r>
            <a:r>
              <a:rPr sz="3200" spc="-5" dirty="0">
                <a:latin typeface="Calibri"/>
                <a:cs typeface="Calibri"/>
              </a:rPr>
              <a:t>der</a:t>
            </a:r>
            <a:r>
              <a:rPr sz="3200" spc="-45" dirty="0">
                <a:latin typeface="Calibri"/>
                <a:cs typeface="Calibri"/>
              </a:rPr>
              <a:t> </a:t>
            </a:r>
            <a:r>
              <a:rPr sz="3200" spc="-5" dirty="0">
                <a:latin typeface="Calibri"/>
                <a:cs typeface="Calibri"/>
              </a:rPr>
              <a:t>Bedingung</a:t>
            </a:r>
            <a:endParaRPr sz="3200" dirty="0">
              <a:latin typeface="Calibri"/>
              <a:cs typeface="Calibri"/>
            </a:endParaRPr>
          </a:p>
        </p:txBody>
      </p:sp>
      <p:sp>
        <p:nvSpPr>
          <p:cNvPr id="4" name="object 4"/>
          <p:cNvSpPr txBox="1"/>
          <p:nvPr/>
        </p:nvSpPr>
        <p:spPr>
          <a:xfrm>
            <a:off x="838200" y="4216717"/>
            <a:ext cx="1577340" cy="110680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dirty="0">
                <a:latin typeface="Calibri"/>
                <a:cs typeface="Calibri"/>
              </a:rPr>
              <a:t>true</a:t>
            </a:r>
            <a:r>
              <a:rPr sz="3200" b="1" spc="-95" dirty="0">
                <a:latin typeface="Calibri"/>
                <a:cs typeface="Calibri"/>
              </a:rPr>
              <a:t> </a:t>
            </a:r>
            <a:r>
              <a:rPr sz="3200" dirty="0">
                <a:latin typeface="Calibri"/>
                <a:cs typeface="Calibri"/>
              </a:rPr>
              <a:t>-&gt;</a:t>
            </a:r>
          </a:p>
          <a:p>
            <a:pPr marL="355600" indent="-342900">
              <a:lnSpc>
                <a:spcPct val="100000"/>
              </a:lnSpc>
              <a:spcBef>
                <a:spcPts val="770"/>
              </a:spcBef>
              <a:buFont typeface="Arial"/>
              <a:buChar char="•"/>
              <a:tabLst>
                <a:tab pos="354965" algn="l"/>
                <a:tab pos="355600" algn="l"/>
              </a:tabLst>
            </a:pPr>
            <a:r>
              <a:rPr sz="3200" b="1" spc="-10" dirty="0">
                <a:latin typeface="Calibri"/>
                <a:cs typeface="Calibri"/>
              </a:rPr>
              <a:t>false</a:t>
            </a:r>
            <a:r>
              <a:rPr sz="3200" b="1" spc="-110" dirty="0">
                <a:latin typeface="Calibri"/>
                <a:cs typeface="Calibri"/>
              </a:rPr>
              <a:t> </a:t>
            </a:r>
            <a:r>
              <a:rPr sz="3200" dirty="0">
                <a:latin typeface="Calibri"/>
                <a:cs typeface="Calibri"/>
              </a:rPr>
              <a:t>-&gt;</a:t>
            </a:r>
          </a:p>
        </p:txBody>
      </p:sp>
      <p:sp>
        <p:nvSpPr>
          <p:cNvPr id="5" name="object 5"/>
          <p:cNvSpPr txBox="1"/>
          <p:nvPr/>
        </p:nvSpPr>
        <p:spPr>
          <a:xfrm>
            <a:off x="2667254" y="4216717"/>
            <a:ext cx="6014085" cy="1106805"/>
          </a:xfrm>
          <a:prstGeom prst="rect">
            <a:avLst/>
          </a:prstGeom>
        </p:spPr>
        <p:txBody>
          <a:bodyPr vert="horz" wrap="square" lIns="0" tIns="0" rIns="0" bIns="0" rtlCol="0">
            <a:spAutoFit/>
          </a:bodyPr>
          <a:lstStyle/>
          <a:p>
            <a:pPr marL="12700">
              <a:lnSpc>
                <a:spcPct val="100000"/>
              </a:lnSpc>
            </a:pPr>
            <a:r>
              <a:rPr sz="3200" spc="-10" dirty="0">
                <a:latin typeface="Calibri"/>
                <a:cs typeface="Calibri"/>
              </a:rPr>
              <a:t>Anweisungsblock </a:t>
            </a:r>
            <a:r>
              <a:rPr sz="3200" spc="-15" dirty="0">
                <a:latin typeface="Calibri"/>
                <a:cs typeface="Calibri"/>
              </a:rPr>
              <a:t>wird</a:t>
            </a:r>
            <a:r>
              <a:rPr sz="3200" spc="40" dirty="0">
                <a:latin typeface="Calibri"/>
                <a:cs typeface="Calibri"/>
              </a:rPr>
              <a:t> </a:t>
            </a:r>
            <a:r>
              <a:rPr sz="3200" spc="-10" dirty="0">
                <a:latin typeface="Calibri"/>
                <a:cs typeface="Calibri"/>
              </a:rPr>
              <a:t>ausgeführt</a:t>
            </a:r>
            <a:endParaRPr sz="3200" dirty="0">
              <a:latin typeface="Calibri"/>
              <a:cs typeface="Calibri"/>
            </a:endParaRPr>
          </a:p>
          <a:p>
            <a:pPr marL="12700">
              <a:lnSpc>
                <a:spcPct val="100000"/>
              </a:lnSpc>
              <a:spcBef>
                <a:spcPts val="770"/>
              </a:spcBef>
            </a:pPr>
            <a:r>
              <a:rPr sz="3200" spc="-5" dirty="0">
                <a:latin typeface="Calibri"/>
                <a:cs typeface="Calibri"/>
              </a:rPr>
              <a:t>Führt den Else-Anweisungsblock</a:t>
            </a:r>
            <a:r>
              <a:rPr sz="3200" spc="-35" dirty="0">
                <a:latin typeface="Calibri"/>
                <a:cs typeface="Calibri"/>
              </a:rPr>
              <a:t> </a:t>
            </a:r>
            <a:r>
              <a:rPr sz="3200" dirty="0">
                <a:latin typeface="Calibri"/>
                <a:cs typeface="Calibri"/>
              </a:rPr>
              <a:t>aus</a:t>
            </a:r>
          </a:p>
        </p:txBody>
      </p:sp>
      <p:sp>
        <p:nvSpPr>
          <p:cNvPr id="6" name="object 6"/>
          <p:cNvSpPr/>
          <p:nvPr/>
        </p:nvSpPr>
        <p:spPr>
          <a:xfrm>
            <a:off x="1036827" y="1690688"/>
            <a:ext cx="2763011" cy="1769364"/>
          </a:xfrm>
          <a:prstGeom prst="rect">
            <a:avLst/>
          </a:prstGeom>
          <a:blipFill>
            <a:blip r:embed="rId2" cstate="print"/>
            <a:stretch>
              <a:fillRect/>
            </a:stretch>
          </a:blipFill>
        </p:spPr>
        <p:txBody>
          <a:bodyPr wrap="square" lIns="0" tIns="0" rIns="0" bIns="0" rtlCol="0"/>
          <a:lstStyle/>
          <a:p>
            <a:endParaRPr dirty="0"/>
          </a:p>
        </p:txBody>
      </p:sp>
      <p:sp>
        <p:nvSpPr>
          <p:cNvPr id="7" name="Fußzeilenplatzhalter 6">
            <a:extLst>
              <a:ext uri="{FF2B5EF4-FFF2-40B4-BE49-F238E27FC236}">
                <a16:creationId xmlns:a16="http://schemas.microsoft.com/office/drawing/2014/main" id="{62987C19-4BD3-4C61-A97F-F0B037AEDA0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3301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If-Else-</a:t>
            </a:r>
            <a:r>
              <a:rPr spc="-10" dirty="0" err="1"/>
              <a:t>Anweisung</a:t>
            </a:r>
            <a:r>
              <a:rPr spc="-10" dirty="0"/>
              <a:t> </a:t>
            </a:r>
            <a:r>
              <a:rPr lang="de-DE" spc="-10" dirty="0"/>
              <a:t>- </a:t>
            </a:r>
            <a:r>
              <a:rPr lang="de-DE" spc="-10" dirty="0" err="1"/>
              <a:t>conditional</a:t>
            </a:r>
            <a:r>
              <a:rPr lang="de-DE" spc="-10" dirty="0"/>
              <a:t> </a:t>
            </a:r>
            <a:r>
              <a:rPr lang="de-DE" spc="-10" dirty="0" err="1"/>
              <a:t>expression</a:t>
            </a:r>
            <a:endParaRPr spc="-10" dirty="0"/>
          </a:p>
        </p:txBody>
      </p:sp>
      <p:sp>
        <p:nvSpPr>
          <p:cNvPr id="3" name="object 3"/>
          <p:cNvSpPr txBox="1"/>
          <p:nvPr/>
        </p:nvSpPr>
        <p:spPr>
          <a:xfrm>
            <a:off x="838200" y="1690688"/>
            <a:ext cx="421703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25" dirty="0">
                <a:latin typeface="Calibri"/>
                <a:cs typeface="Calibri"/>
              </a:rPr>
              <a:t>Verkürzte</a:t>
            </a:r>
            <a:r>
              <a:rPr sz="3200" spc="-60" dirty="0">
                <a:latin typeface="Calibri"/>
                <a:cs typeface="Calibri"/>
              </a:rPr>
              <a:t> </a:t>
            </a:r>
            <a:r>
              <a:rPr sz="3200" spc="-5" dirty="0">
                <a:latin typeface="Calibri"/>
                <a:cs typeface="Calibri"/>
              </a:rPr>
              <a:t>Schreibweise</a:t>
            </a:r>
            <a:endParaRPr sz="3200" dirty="0">
              <a:latin typeface="Calibri"/>
              <a:cs typeface="Calibri"/>
            </a:endParaRPr>
          </a:p>
        </p:txBody>
      </p:sp>
      <p:sp>
        <p:nvSpPr>
          <p:cNvPr id="4" name="object 4"/>
          <p:cNvSpPr txBox="1"/>
          <p:nvPr/>
        </p:nvSpPr>
        <p:spPr>
          <a:xfrm>
            <a:off x="838200" y="3446589"/>
            <a:ext cx="312547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Expertenbeispiel</a:t>
            </a:r>
            <a:endParaRPr sz="3200" dirty="0">
              <a:latin typeface="Calibri"/>
              <a:cs typeface="Calibri"/>
            </a:endParaRPr>
          </a:p>
        </p:txBody>
      </p:sp>
      <p:sp>
        <p:nvSpPr>
          <p:cNvPr id="5" name="object 5"/>
          <p:cNvSpPr/>
          <p:nvPr/>
        </p:nvSpPr>
        <p:spPr>
          <a:xfrm>
            <a:off x="1884171" y="2318322"/>
            <a:ext cx="6419088" cy="598931"/>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2003043" y="4098353"/>
            <a:ext cx="6181344" cy="1248156"/>
          </a:xfrm>
          <a:prstGeom prst="rect">
            <a:avLst/>
          </a:prstGeom>
          <a:blipFill>
            <a:blip r:embed="rId4" cstate="print"/>
            <a:stretch>
              <a:fillRect/>
            </a:stretch>
          </a:blipFill>
        </p:spPr>
        <p:txBody>
          <a:bodyPr wrap="square" lIns="0" tIns="0" rIns="0" bIns="0" rtlCol="0"/>
          <a:lstStyle/>
          <a:p>
            <a:endParaRPr dirty="0"/>
          </a:p>
        </p:txBody>
      </p:sp>
      <p:sp>
        <p:nvSpPr>
          <p:cNvPr id="7" name="Fußzeilenplatzhalter 6">
            <a:extLst>
              <a:ext uri="{FF2B5EF4-FFF2-40B4-BE49-F238E27FC236}">
                <a16:creationId xmlns:a16="http://schemas.microsoft.com/office/drawing/2014/main" id="{8EA03B5B-EBD7-4C08-B49E-144FE0DF314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9693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If-Else-Anweisung (3)</a:t>
            </a:r>
          </a:p>
        </p:txBody>
      </p:sp>
      <p:sp>
        <p:nvSpPr>
          <p:cNvPr id="3" name="object 3"/>
          <p:cNvSpPr/>
          <p:nvPr/>
        </p:nvSpPr>
        <p:spPr>
          <a:xfrm>
            <a:off x="838200" y="1690688"/>
            <a:ext cx="4357115" cy="4535424"/>
          </a:xfrm>
          <a:prstGeom prst="rect">
            <a:avLst/>
          </a:prstGeom>
          <a:blipFill>
            <a:blip r:embed="rId3" cstate="print"/>
            <a:stretch>
              <a:fillRect/>
            </a:stretch>
          </a:blipFill>
        </p:spPr>
        <p:txBody>
          <a:bodyPr wrap="square" lIns="0" tIns="0" rIns="0" bIns="0" rtlCol="0"/>
          <a:lstStyle/>
          <a:p>
            <a:endParaRPr dirty="0"/>
          </a:p>
        </p:txBody>
      </p:sp>
      <p:sp>
        <p:nvSpPr>
          <p:cNvPr id="4" name="Fußzeilenplatzhalter 3">
            <a:extLst>
              <a:ext uri="{FF2B5EF4-FFF2-40B4-BE49-F238E27FC236}">
                <a16:creationId xmlns:a16="http://schemas.microsoft.com/office/drawing/2014/main" id="{619184C4-5048-4794-99D6-2668703A58F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19124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1C7FA-D134-4ED0-AFC5-44B515652A16}"/>
              </a:ext>
            </a:extLst>
          </p:cNvPr>
          <p:cNvSpPr>
            <a:spLocks noGrp="1"/>
          </p:cNvSpPr>
          <p:nvPr>
            <p:ph type="title"/>
          </p:nvPr>
        </p:nvSpPr>
        <p:spPr/>
        <p:txBody>
          <a:bodyPr/>
          <a:lstStyle/>
          <a:p>
            <a:r>
              <a:rPr lang="de-DE" dirty="0"/>
              <a:t>IF ELSE – </a:t>
            </a:r>
            <a:r>
              <a:rPr lang="de-DE" dirty="0" err="1"/>
              <a:t>if</a:t>
            </a:r>
            <a:r>
              <a:rPr lang="de-DE" dirty="0"/>
              <a:t>(variable) {}</a:t>
            </a:r>
          </a:p>
        </p:txBody>
      </p:sp>
      <p:sp>
        <p:nvSpPr>
          <p:cNvPr id="3" name="Inhaltsplatzhalter 2">
            <a:extLst>
              <a:ext uri="{FF2B5EF4-FFF2-40B4-BE49-F238E27FC236}">
                <a16:creationId xmlns:a16="http://schemas.microsoft.com/office/drawing/2014/main" id="{84919295-8B54-4B6A-9D63-0E8E5B02F352}"/>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CE7BD5C6-CFA6-4CB0-B10B-F740B5061FD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8706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6ECDF9-3783-40FB-8FC6-2BABBD4F3921}"/>
              </a:ext>
            </a:extLst>
          </p:cNvPr>
          <p:cNvSpPr>
            <a:spLocks noGrp="1"/>
          </p:cNvSpPr>
          <p:nvPr>
            <p:ph type="title"/>
          </p:nvPr>
        </p:nvSpPr>
        <p:spPr/>
        <p:txBody>
          <a:bodyPr/>
          <a:lstStyle/>
          <a:p>
            <a:r>
              <a:rPr lang="de-DE" dirty="0"/>
              <a:t>BOOLEAN &amp;&amp; EXPRESSION</a:t>
            </a:r>
          </a:p>
        </p:txBody>
      </p:sp>
      <p:sp>
        <p:nvSpPr>
          <p:cNvPr id="3" name="Inhaltsplatzhalter 2">
            <a:extLst>
              <a:ext uri="{FF2B5EF4-FFF2-40B4-BE49-F238E27FC236}">
                <a16:creationId xmlns:a16="http://schemas.microsoft.com/office/drawing/2014/main" id="{D510A694-D3A4-4597-BC61-1B745ED3DE37}"/>
              </a:ext>
            </a:extLst>
          </p:cNvPr>
          <p:cNvSpPr>
            <a:spLocks noGrp="1"/>
          </p:cNvSpPr>
          <p:nvPr>
            <p:ph idx="1"/>
          </p:nvPr>
        </p:nvSpPr>
        <p:spPr/>
        <p:txBody>
          <a:bodyPr/>
          <a:lstStyle/>
          <a:p>
            <a:r>
              <a:rPr lang="en-US" dirty="0"/>
              <a:t>in JavaScript, true &amp;&amp; expression always evaluates to expression, and false &amp;&amp; expression always evaluates to false.</a:t>
            </a:r>
            <a:endParaRPr lang="de-DE" dirty="0"/>
          </a:p>
        </p:txBody>
      </p:sp>
      <p:sp>
        <p:nvSpPr>
          <p:cNvPr id="4" name="Fußzeilenplatzhalter 3">
            <a:extLst>
              <a:ext uri="{FF2B5EF4-FFF2-40B4-BE49-F238E27FC236}">
                <a16:creationId xmlns:a16="http://schemas.microsoft.com/office/drawing/2014/main" id="{43768987-71DC-4C2E-A67E-E1676A2CEF0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7066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C365E0-9C67-4440-BBC5-853B5B30B015}"/>
              </a:ext>
            </a:extLst>
          </p:cNvPr>
          <p:cNvSpPr>
            <a:spLocks noGrp="1"/>
          </p:cNvSpPr>
          <p:nvPr>
            <p:ph type="title"/>
          </p:nvPr>
        </p:nvSpPr>
        <p:spPr/>
        <p:txBody>
          <a:bodyPr/>
          <a:lstStyle/>
          <a:p>
            <a:r>
              <a:rPr lang="de-DE" dirty="0" err="1"/>
              <a:t>if</a:t>
            </a:r>
            <a:r>
              <a:rPr lang="de-DE" dirty="0"/>
              <a:t> </a:t>
            </a:r>
            <a:r>
              <a:rPr lang="de-DE" dirty="0" err="1"/>
              <a:t>else</a:t>
            </a:r>
            <a:r>
              <a:rPr lang="de-DE" dirty="0"/>
              <a:t> Übung</a:t>
            </a:r>
          </a:p>
        </p:txBody>
      </p:sp>
      <p:sp>
        <p:nvSpPr>
          <p:cNvPr id="3" name="Inhaltsplatzhalter 2">
            <a:extLst>
              <a:ext uri="{FF2B5EF4-FFF2-40B4-BE49-F238E27FC236}">
                <a16:creationId xmlns:a16="http://schemas.microsoft.com/office/drawing/2014/main" id="{914EE28A-A5B7-4632-8204-EC354EB693AC}"/>
              </a:ext>
            </a:extLst>
          </p:cNvPr>
          <p:cNvSpPr>
            <a:spLocks noGrp="1"/>
          </p:cNvSpPr>
          <p:nvPr>
            <p:ph idx="1"/>
          </p:nvPr>
        </p:nvSpPr>
        <p:spPr/>
        <p:txBody>
          <a:bodyPr/>
          <a:lstStyle/>
          <a:p>
            <a:endParaRPr lang="de-DE" dirty="0"/>
          </a:p>
        </p:txBody>
      </p:sp>
      <p:sp>
        <p:nvSpPr>
          <p:cNvPr id="5" name="Fußzeilenplatzhalter 4">
            <a:extLst>
              <a:ext uri="{FF2B5EF4-FFF2-40B4-BE49-F238E27FC236}">
                <a16:creationId xmlns:a16="http://schemas.microsoft.com/office/drawing/2014/main" id="{917C2819-7E4F-444D-974E-06EEF778E16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8265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37A75-4370-4B06-9F59-6BC6AB63D017}"/>
              </a:ext>
            </a:extLst>
          </p:cNvPr>
          <p:cNvSpPr>
            <a:spLocks noGrp="1"/>
          </p:cNvSpPr>
          <p:nvPr>
            <p:ph type="title"/>
          </p:nvPr>
        </p:nvSpPr>
        <p:spPr/>
        <p:txBody>
          <a:bodyPr/>
          <a:lstStyle/>
          <a:p>
            <a:r>
              <a:rPr lang="de-DE" dirty="0"/>
              <a:t>JS SWITCH CASE DEFAULT</a:t>
            </a:r>
          </a:p>
        </p:txBody>
      </p:sp>
      <p:sp>
        <p:nvSpPr>
          <p:cNvPr id="3" name="Textplatzhalter 2">
            <a:extLst>
              <a:ext uri="{FF2B5EF4-FFF2-40B4-BE49-F238E27FC236}">
                <a16:creationId xmlns:a16="http://schemas.microsoft.com/office/drawing/2014/main" id="{A003F02E-5C3E-4AD8-AE3D-24373E94C6C5}"/>
              </a:ext>
            </a:extLst>
          </p:cNvPr>
          <p:cNvSpPr>
            <a:spLocks noGrp="1"/>
          </p:cNvSpPr>
          <p:nvPr>
            <p:ph type="body" idx="1"/>
          </p:nvPr>
        </p:nvSpPr>
        <p:spPr/>
        <p:txBody>
          <a:bodyPr/>
          <a:lstStyle/>
          <a:p>
            <a:r>
              <a:rPr lang="de-DE" dirty="0"/>
              <a:t>switch </a:t>
            </a:r>
            <a:r>
              <a:rPr lang="de-DE" dirty="0" err="1"/>
              <a:t>case</a:t>
            </a:r>
            <a:r>
              <a:rPr lang="de-DE" dirty="0"/>
              <a:t>  </a:t>
            </a:r>
            <a:r>
              <a:rPr lang="de-DE" dirty="0" err="1"/>
              <a:t>default</a:t>
            </a:r>
            <a:endParaRPr lang="de-DE" dirty="0"/>
          </a:p>
        </p:txBody>
      </p:sp>
      <p:sp>
        <p:nvSpPr>
          <p:cNvPr id="4" name="Fußzeilenplatzhalter 3">
            <a:extLst>
              <a:ext uri="{FF2B5EF4-FFF2-40B4-BE49-F238E27FC236}">
                <a16:creationId xmlns:a16="http://schemas.microsoft.com/office/drawing/2014/main" id="{4CB0C6C2-3446-4B51-AC6D-8531B5F7E8C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59644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Switch-Anweisung</a:t>
            </a:r>
          </a:p>
        </p:txBody>
      </p:sp>
      <p:sp>
        <p:nvSpPr>
          <p:cNvPr id="3" name="object 3"/>
          <p:cNvSpPr txBox="1"/>
          <p:nvPr/>
        </p:nvSpPr>
        <p:spPr>
          <a:xfrm>
            <a:off x="838200" y="1690688"/>
            <a:ext cx="10896600" cy="964367"/>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800" spc="-25" dirty="0">
                <a:latin typeface="Calibri"/>
                <a:cs typeface="Calibri"/>
              </a:rPr>
              <a:t>Vergleicht </a:t>
            </a:r>
            <a:r>
              <a:rPr sz="2800" spc="-5" dirty="0">
                <a:latin typeface="Calibri"/>
                <a:cs typeface="Calibri"/>
              </a:rPr>
              <a:t>eine </a:t>
            </a:r>
            <a:r>
              <a:rPr sz="2800" spc="-25" dirty="0">
                <a:latin typeface="Calibri"/>
                <a:cs typeface="Calibri"/>
              </a:rPr>
              <a:t>Variable </a:t>
            </a:r>
            <a:r>
              <a:rPr sz="2800" dirty="0">
                <a:latin typeface="Calibri"/>
                <a:cs typeface="Calibri"/>
              </a:rPr>
              <a:t>mit möglichen</a:t>
            </a:r>
            <a:r>
              <a:rPr sz="2800" spc="20" dirty="0">
                <a:latin typeface="Calibri"/>
                <a:cs typeface="Calibri"/>
              </a:rPr>
              <a:t> </a:t>
            </a:r>
            <a:r>
              <a:rPr sz="2800" spc="-25" dirty="0">
                <a:latin typeface="Calibri"/>
                <a:cs typeface="Calibri"/>
              </a:rPr>
              <a:t>Werten</a:t>
            </a:r>
            <a:endParaRPr sz="2800" dirty="0">
              <a:latin typeface="Calibri"/>
              <a:cs typeface="Calibri"/>
            </a:endParaRPr>
          </a:p>
          <a:p>
            <a:pPr marL="355600" indent="-342900">
              <a:lnSpc>
                <a:spcPct val="100000"/>
              </a:lnSpc>
              <a:spcBef>
                <a:spcPts val="765"/>
              </a:spcBef>
              <a:buFont typeface="Arial"/>
              <a:buChar char="•"/>
              <a:tabLst>
                <a:tab pos="354965" algn="l"/>
                <a:tab pos="355600" algn="l"/>
              </a:tabLst>
            </a:pPr>
            <a:r>
              <a:rPr sz="2800" spc="-30" dirty="0">
                <a:latin typeface="Calibri"/>
                <a:cs typeface="Calibri"/>
              </a:rPr>
              <a:t>Wenn </a:t>
            </a:r>
            <a:r>
              <a:rPr sz="2800" dirty="0">
                <a:latin typeface="Calibri"/>
                <a:cs typeface="Calibri"/>
              </a:rPr>
              <a:t>einer </a:t>
            </a:r>
            <a:r>
              <a:rPr sz="2800" spc="-5" dirty="0">
                <a:latin typeface="Calibri"/>
                <a:cs typeface="Calibri"/>
              </a:rPr>
              <a:t>der </a:t>
            </a:r>
            <a:r>
              <a:rPr sz="2800" spc="-20" dirty="0">
                <a:latin typeface="Calibri"/>
                <a:cs typeface="Calibri"/>
              </a:rPr>
              <a:t>Fälle </a:t>
            </a:r>
            <a:r>
              <a:rPr sz="2800" spc="-15" dirty="0">
                <a:latin typeface="Calibri"/>
                <a:cs typeface="Calibri"/>
              </a:rPr>
              <a:t>zutrifft, werden </a:t>
            </a:r>
            <a:r>
              <a:rPr sz="2800" spc="-5" dirty="0">
                <a:latin typeface="Calibri"/>
                <a:cs typeface="Calibri"/>
              </a:rPr>
              <a:t>die</a:t>
            </a:r>
            <a:r>
              <a:rPr sz="2800" spc="114" dirty="0">
                <a:latin typeface="Calibri"/>
                <a:cs typeface="Calibri"/>
              </a:rPr>
              <a:t> </a:t>
            </a:r>
            <a:r>
              <a:rPr sz="2800" spc="-10" dirty="0">
                <a:latin typeface="Calibri"/>
                <a:cs typeface="Calibri"/>
              </a:rPr>
              <a:t>Anweisungen</a:t>
            </a:r>
            <a:r>
              <a:rPr lang="de-DE" sz="2800" spc="-10" dirty="0">
                <a:latin typeface="Calibri"/>
                <a:cs typeface="Calibri"/>
              </a:rPr>
              <a:t> </a:t>
            </a:r>
            <a:r>
              <a:rPr sz="2800" spc="-10" dirty="0">
                <a:latin typeface="Calibri"/>
                <a:cs typeface="Calibri"/>
              </a:rPr>
              <a:t>ausgeführt</a:t>
            </a:r>
            <a:endParaRPr sz="2800" dirty="0">
              <a:latin typeface="Calibri"/>
              <a:cs typeface="Calibri"/>
            </a:endParaRPr>
          </a:p>
        </p:txBody>
      </p:sp>
      <p:sp>
        <p:nvSpPr>
          <p:cNvPr id="4" name="object 4"/>
          <p:cNvSpPr/>
          <p:nvPr/>
        </p:nvSpPr>
        <p:spPr>
          <a:xfrm>
            <a:off x="1240061" y="2935819"/>
            <a:ext cx="2712720" cy="3619500"/>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2EF4F89B-101E-49F7-A4B7-6D49CD2198F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230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 2">
            <a:extLst>
              <a:ext uri="{FF2B5EF4-FFF2-40B4-BE49-F238E27FC236}">
                <a16:creationId xmlns:a16="http://schemas.microsoft.com/office/drawing/2014/main" id="{D0D39DFB-3327-4EBE-BC03-FB3AEAFCD54E}"/>
              </a:ext>
            </a:extLst>
          </p:cNvPr>
          <p:cNvGraphicFramePr/>
          <p:nvPr>
            <p:extLst/>
          </p:nvPr>
        </p:nvGraphicFramePr>
        <p:xfrm>
          <a:off x="2032000" y="10739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ußzeilenplatzhalter 1">
            <a:extLst>
              <a:ext uri="{FF2B5EF4-FFF2-40B4-BE49-F238E27FC236}">
                <a16:creationId xmlns:a16="http://schemas.microsoft.com/office/drawing/2014/main" id="{A0D69967-7A46-4E4E-9B12-6A9EE4F4114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530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Switch-Anweisung</a:t>
            </a:r>
          </a:p>
        </p:txBody>
      </p:sp>
      <p:sp>
        <p:nvSpPr>
          <p:cNvPr id="3" name="object 3"/>
          <p:cNvSpPr/>
          <p:nvPr/>
        </p:nvSpPr>
        <p:spPr>
          <a:xfrm>
            <a:off x="838200" y="1690688"/>
            <a:ext cx="3834384" cy="4684776"/>
          </a:xfrm>
          <a:prstGeom prst="rect">
            <a:avLst/>
          </a:prstGeom>
          <a:blipFill>
            <a:blip r:embed="rId2" cstate="print"/>
            <a:stretch>
              <a:fillRect/>
            </a:stretch>
          </a:blipFill>
        </p:spPr>
        <p:txBody>
          <a:bodyPr wrap="square" lIns="0" tIns="0" rIns="0" bIns="0" rtlCol="0"/>
          <a:lstStyle/>
          <a:p>
            <a:endParaRPr dirty="0"/>
          </a:p>
        </p:txBody>
      </p:sp>
      <p:sp>
        <p:nvSpPr>
          <p:cNvPr id="4" name="Fußzeilenplatzhalter 3">
            <a:extLst>
              <a:ext uri="{FF2B5EF4-FFF2-40B4-BE49-F238E27FC236}">
                <a16:creationId xmlns:a16="http://schemas.microsoft.com/office/drawing/2014/main" id="{79C41267-3069-4DE4-80E6-5D3A52CAADE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64306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331DEE-1DA3-4F4D-8262-83A2D36940CF}"/>
              </a:ext>
            </a:extLst>
          </p:cNvPr>
          <p:cNvSpPr>
            <a:spLocks noGrp="1"/>
          </p:cNvSpPr>
          <p:nvPr>
            <p:ph type="title"/>
          </p:nvPr>
        </p:nvSpPr>
        <p:spPr/>
        <p:txBody>
          <a:bodyPr/>
          <a:lstStyle/>
          <a:p>
            <a:r>
              <a:rPr lang="de-DE" dirty="0"/>
              <a:t>Switch – Übung </a:t>
            </a:r>
          </a:p>
        </p:txBody>
      </p:sp>
      <p:sp>
        <p:nvSpPr>
          <p:cNvPr id="3" name="Inhaltsplatzhalter 2">
            <a:extLst>
              <a:ext uri="{FF2B5EF4-FFF2-40B4-BE49-F238E27FC236}">
                <a16:creationId xmlns:a16="http://schemas.microsoft.com/office/drawing/2014/main" id="{31B55BE4-2D30-4F21-8ED7-7F7B59B73651}"/>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C5F9CF1C-75CC-4982-9902-1122407DF9D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2975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6FAEA1-1762-4137-91A0-CFC9BC562DD1}"/>
              </a:ext>
            </a:extLst>
          </p:cNvPr>
          <p:cNvSpPr>
            <a:spLocks noGrp="1"/>
          </p:cNvSpPr>
          <p:nvPr>
            <p:ph type="title"/>
          </p:nvPr>
        </p:nvSpPr>
        <p:spPr/>
        <p:txBody>
          <a:bodyPr/>
          <a:lstStyle/>
          <a:p>
            <a:r>
              <a:rPr lang="de-DE" dirty="0" err="1"/>
              <a:t>try</a:t>
            </a:r>
            <a:r>
              <a:rPr lang="de-DE" dirty="0"/>
              <a:t> catch </a:t>
            </a:r>
            <a:r>
              <a:rPr lang="de-DE" dirty="0" err="1"/>
              <a:t>finally</a:t>
            </a:r>
            <a:endParaRPr lang="de-DE" dirty="0"/>
          </a:p>
        </p:txBody>
      </p:sp>
      <p:sp>
        <p:nvSpPr>
          <p:cNvPr id="3" name="Textplatzhalter 2">
            <a:extLst>
              <a:ext uri="{FF2B5EF4-FFF2-40B4-BE49-F238E27FC236}">
                <a16:creationId xmlns:a16="http://schemas.microsoft.com/office/drawing/2014/main" id="{956236FD-4BFE-4873-936C-DAF1B02F723B}"/>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751FB595-6944-43FF-8C53-52D22527150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0630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8CB0A9-70F5-40F8-AB78-992698BA6931}"/>
              </a:ext>
            </a:extLst>
          </p:cNvPr>
          <p:cNvSpPr>
            <a:spLocks noGrp="1"/>
          </p:cNvSpPr>
          <p:nvPr>
            <p:ph type="title"/>
          </p:nvPr>
        </p:nvSpPr>
        <p:spPr/>
        <p:txBody>
          <a:bodyPr/>
          <a:lstStyle/>
          <a:p>
            <a:r>
              <a:rPr lang="de-DE" dirty="0"/>
              <a:t>JS LOOPS</a:t>
            </a:r>
          </a:p>
        </p:txBody>
      </p:sp>
      <p:sp>
        <p:nvSpPr>
          <p:cNvPr id="3" name="Textplatzhalter 2">
            <a:extLst>
              <a:ext uri="{FF2B5EF4-FFF2-40B4-BE49-F238E27FC236}">
                <a16:creationId xmlns:a16="http://schemas.microsoft.com/office/drawing/2014/main" id="{A23D98D3-4AD0-402C-99D7-E7846240D796}"/>
              </a:ext>
            </a:extLst>
          </p:cNvPr>
          <p:cNvSpPr>
            <a:spLocks noGrp="1"/>
          </p:cNvSpPr>
          <p:nvPr>
            <p:ph type="body" idx="1"/>
          </p:nvPr>
        </p:nvSpPr>
        <p:spPr/>
        <p:txBody>
          <a:bodyPr/>
          <a:lstStyle/>
          <a:p>
            <a:r>
              <a:rPr lang="de-DE" dirty="0" err="1"/>
              <a:t>for</a:t>
            </a:r>
            <a:r>
              <a:rPr lang="de-DE" dirty="0"/>
              <a:t>, </a:t>
            </a:r>
            <a:r>
              <a:rPr lang="de-DE" dirty="0" err="1"/>
              <a:t>while</a:t>
            </a:r>
            <a:r>
              <a:rPr lang="de-DE" dirty="0"/>
              <a:t>, do </a:t>
            </a:r>
            <a:r>
              <a:rPr lang="de-DE" dirty="0" err="1"/>
              <a:t>while</a:t>
            </a:r>
            <a:r>
              <a:rPr lang="de-DE" dirty="0"/>
              <a:t>, </a:t>
            </a:r>
            <a:r>
              <a:rPr lang="de-DE" dirty="0" err="1"/>
              <a:t>for</a:t>
            </a:r>
            <a:r>
              <a:rPr lang="de-DE" dirty="0"/>
              <a:t>..</a:t>
            </a:r>
            <a:r>
              <a:rPr lang="de-DE" dirty="0" err="1"/>
              <a:t>of</a:t>
            </a:r>
            <a:r>
              <a:rPr lang="de-DE" dirty="0"/>
              <a:t>, </a:t>
            </a:r>
            <a:r>
              <a:rPr lang="de-DE" dirty="0" err="1"/>
              <a:t>for</a:t>
            </a:r>
            <a:r>
              <a:rPr lang="de-DE" dirty="0"/>
              <a:t>..in</a:t>
            </a:r>
          </a:p>
        </p:txBody>
      </p:sp>
      <p:sp>
        <p:nvSpPr>
          <p:cNvPr id="4" name="Fußzeilenplatzhalter 3">
            <a:extLst>
              <a:ext uri="{FF2B5EF4-FFF2-40B4-BE49-F238E27FC236}">
                <a16:creationId xmlns:a16="http://schemas.microsoft.com/office/drawing/2014/main" id="{544292B8-502F-42AE-BDB5-D89E1CEE1B2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6056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Schlei</a:t>
            </a:r>
            <a:r>
              <a:rPr spc="-80" dirty="0"/>
              <a:t>f</a:t>
            </a:r>
            <a:r>
              <a:rPr spc="-5" dirty="0"/>
              <a:t>en</a:t>
            </a:r>
          </a:p>
        </p:txBody>
      </p:sp>
      <p:sp>
        <p:nvSpPr>
          <p:cNvPr id="3" name="object 3"/>
          <p:cNvSpPr txBox="1"/>
          <p:nvPr/>
        </p:nvSpPr>
        <p:spPr>
          <a:xfrm>
            <a:off x="838200" y="1690688"/>
            <a:ext cx="8884920" cy="476440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Mehrmalige Wiederholung eines</a:t>
            </a:r>
            <a:r>
              <a:rPr sz="3200" spc="-30" dirty="0">
                <a:latin typeface="Calibri"/>
                <a:cs typeface="Calibri"/>
              </a:rPr>
              <a:t> </a:t>
            </a:r>
            <a:r>
              <a:rPr sz="3200" spc="-5" dirty="0">
                <a:latin typeface="Calibri"/>
                <a:cs typeface="Calibri"/>
              </a:rPr>
              <a:t>Anweisungsblocks</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30" dirty="0">
                <a:latin typeface="Calibri"/>
                <a:cs typeface="Calibri"/>
              </a:rPr>
              <a:t>Werden </a:t>
            </a:r>
            <a:r>
              <a:rPr sz="3200" spc="-5" dirty="0">
                <a:latin typeface="Calibri"/>
                <a:cs typeface="Calibri"/>
              </a:rPr>
              <a:t>ausgeführt</a:t>
            </a:r>
            <a:r>
              <a:rPr sz="3200" spc="-20" dirty="0">
                <a:latin typeface="Calibri"/>
                <a:cs typeface="Calibri"/>
              </a:rPr>
              <a:t> </a:t>
            </a:r>
            <a:r>
              <a:rPr sz="3200" spc="-5" dirty="0">
                <a:latin typeface="Calibri"/>
                <a:cs typeface="Calibri"/>
              </a:rPr>
              <a:t>bis:</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15" dirty="0">
                <a:latin typeface="Calibri"/>
                <a:cs typeface="Calibri"/>
              </a:rPr>
              <a:t>definierte Anzahl </a:t>
            </a:r>
            <a:r>
              <a:rPr sz="2800" spc="-5" dirty="0">
                <a:latin typeface="Calibri"/>
                <a:cs typeface="Calibri"/>
              </a:rPr>
              <a:t>an </a:t>
            </a:r>
            <a:r>
              <a:rPr sz="2800" spc="-15" dirty="0">
                <a:latin typeface="Calibri"/>
                <a:cs typeface="Calibri"/>
              </a:rPr>
              <a:t>Durchläufen erreicht</a:t>
            </a:r>
            <a:r>
              <a:rPr sz="2800" spc="110" dirty="0">
                <a:latin typeface="Calibri"/>
                <a:cs typeface="Calibri"/>
              </a:rPr>
              <a:t> </a:t>
            </a:r>
            <a:r>
              <a:rPr sz="2800" spc="-20" dirty="0">
                <a:latin typeface="Calibri"/>
                <a:cs typeface="Calibri"/>
              </a:rPr>
              <a:t>ist</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definierte </a:t>
            </a:r>
            <a:r>
              <a:rPr sz="2800" spc="-10" dirty="0">
                <a:latin typeface="Calibri"/>
                <a:cs typeface="Calibri"/>
              </a:rPr>
              <a:t>Bedingung erfüllt</a:t>
            </a:r>
            <a:r>
              <a:rPr sz="2800" spc="90" dirty="0">
                <a:latin typeface="Calibri"/>
                <a:cs typeface="Calibri"/>
              </a:rPr>
              <a:t> </a:t>
            </a:r>
            <a:r>
              <a:rPr sz="2800" spc="-20" dirty="0">
                <a:latin typeface="Calibri"/>
                <a:cs typeface="Calibri"/>
              </a:rPr>
              <a:t>ist</a:t>
            </a:r>
            <a:endParaRPr sz="2800" dirty="0">
              <a:latin typeface="Calibri"/>
              <a:cs typeface="Calibri"/>
            </a:endParaRPr>
          </a:p>
          <a:p>
            <a:pPr lvl="1">
              <a:lnSpc>
                <a:spcPct val="100000"/>
              </a:lnSpc>
              <a:spcBef>
                <a:spcPts val="10"/>
              </a:spcBef>
              <a:buFont typeface="Arial"/>
              <a:buChar char="–"/>
            </a:pPr>
            <a:endParaRPr sz="4150" dirty="0">
              <a:latin typeface="Times New Roman"/>
              <a:cs typeface="Times New Roman"/>
            </a:endParaRPr>
          </a:p>
          <a:p>
            <a:pPr marL="355600" indent="-342900">
              <a:lnSpc>
                <a:spcPct val="100000"/>
              </a:lnSpc>
              <a:buFont typeface="Arial"/>
              <a:buChar char="•"/>
              <a:tabLst>
                <a:tab pos="354965" algn="l"/>
                <a:tab pos="355600" algn="l"/>
              </a:tabLst>
            </a:pPr>
            <a:r>
              <a:rPr sz="3200" spc="-10" dirty="0">
                <a:latin typeface="Calibri"/>
                <a:cs typeface="Calibri"/>
              </a:rPr>
              <a:t>Schleifen</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30" dirty="0">
                <a:latin typeface="Calibri"/>
                <a:cs typeface="Calibri"/>
              </a:rPr>
              <a:t>for</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5" dirty="0">
                <a:latin typeface="Calibri"/>
                <a:cs typeface="Calibri"/>
              </a:rPr>
              <a:t>while</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do….while</a:t>
            </a:r>
            <a:endParaRPr sz="2800" dirty="0">
              <a:latin typeface="Calibri"/>
              <a:cs typeface="Calibri"/>
            </a:endParaRPr>
          </a:p>
        </p:txBody>
      </p:sp>
      <p:sp>
        <p:nvSpPr>
          <p:cNvPr id="4" name="Fußzeilenplatzhalter 3">
            <a:extLst>
              <a:ext uri="{FF2B5EF4-FFF2-40B4-BE49-F238E27FC236}">
                <a16:creationId xmlns:a16="http://schemas.microsoft.com/office/drawing/2014/main" id="{8ED01EEE-83F4-4D22-9611-BFCFF730BEF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5245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for-</a:t>
            </a:r>
            <a:r>
              <a:rPr spc="-85" dirty="0"/>
              <a:t> </a:t>
            </a:r>
            <a:r>
              <a:rPr spc="-15" dirty="0"/>
              <a:t>Schleife</a:t>
            </a:r>
          </a:p>
        </p:txBody>
      </p:sp>
      <p:sp>
        <p:nvSpPr>
          <p:cNvPr id="3" name="object 3"/>
          <p:cNvSpPr/>
          <p:nvPr/>
        </p:nvSpPr>
        <p:spPr>
          <a:xfrm>
            <a:off x="838200" y="1690688"/>
            <a:ext cx="7772400" cy="4038600"/>
          </a:xfrm>
          <a:prstGeom prst="rect">
            <a:avLst/>
          </a:prstGeom>
          <a:blipFill>
            <a:blip r:embed="rId3" cstate="print"/>
            <a:stretch>
              <a:fillRect/>
            </a:stretch>
          </a:blipFill>
        </p:spPr>
        <p:txBody>
          <a:bodyPr wrap="square" lIns="0" tIns="0" rIns="0" bIns="0" rtlCol="0"/>
          <a:lstStyle/>
          <a:p>
            <a:endParaRPr dirty="0"/>
          </a:p>
        </p:txBody>
      </p:sp>
      <p:sp>
        <p:nvSpPr>
          <p:cNvPr id="4" name="Fußzeilenplatzhalter 3">
            <a:extLst>
              <a:ext uri="{FF2B5EF4-FFF2-40B4-BE49-F238E27FC236}">
                <a16:creationId xmlns:a16="http://schemas.microsoft.com/office/drawing/2014/main" id="{FA217F0F-F698-4298-BB0B-1E3DE5E4CC4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41324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while -</a:t>
            </a:r>
            <a:r>
              <a:rPr spc="-65" dirty="0"/>
              <a:t> </a:t>
            </a:r>
            <a:r>
              <a:rPr spc="-15" dirty="0"/>
              <a:t>Schleife</a:t>
            </a:r>
          </a:p>
        </p:txBody>
      </p:sp>
      <p:sp>
        <p:nvSpPr>
          <p:cNvPr id="3" name="object 3"/>
          <p:cNvSpPr/>
          <p:nvPr/>
        </p:nvSpPr>
        <p:spPr>
          <a:xfrm>
            <a:off x="838200" y="1690688"/>
            <a:ext cx="3820667" cy="4695444"/>
          </a:xfrm>
          <a:prstGeom prst="rect">
            <a:avLst/>
          </a:prstGeom>
          <a:blipFill>
            <a:blip r:embed="rId3" cstate="print"/>
            <a:stretch>
              <a:fillRect/>
            </a:stretch>
          </a:blipFill>
        </p:spPr>
        <p:txBody>
          <a:bodyPr wrap="square" lIns="0" tIns="0" rIns="0" bIns="0" rtlCol="0"/>
          <a:lstStyle/>
          <a:p>
            <a:endParaRPr dirty="0"/>
          </a:p>
        </p:txBody>
      </p:sp>
      <p:sp>
        <p:nvSpPr>
          <p:cNvPr id="4" name="Fußzeilenplatzhalter 3">
            <a:extLst>
              <a:ext uri="{FF2B5EF4-FFF2-40B4-BE49-F238E27FC236}">
                <a16:creationId xmlns:a16="http://schemas.microsoft.com/office/drawing/2014/main" id="{3848726C-CCFF-43D4-8DA5-E72DF6FCCE5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5883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do…while -</a:t>
            </a:r>
            <a:r>
              <a:rPr spc="-50" dirty="0"/>
              <a:t> </a:t>
            </a:r>
            <a:r>
              <a:rPr spc="-15" dirty="0"/>
              <a:t>Schleife</a:t>
            </a:r>
          </a:p>
        </p:txBody>
      </p:sp>
      <p:sp>
        <p:nvSpPr>
          <p:cNvPr id="3" name="object 3"/>
          <p:cNvSpPr/>
          <p:nvPr/>
        </p:nvSpPr>
        <p:spPr>
          <a:xfrm>
            <a:off x="838200" y="1690688"/>
            <a:ext cx="3771900" cy="2296668"/>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7130795" y="1690715"/>
            <a:ext cx="3256863" cy="2296642"/>
          </a:xfrm>
          <a:prstGeom prst="rect">
            <a:avLst/>
          </a:prstGeom>
          <a:blipFill>
            <a:blip r:embed="rId3"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1A1D7C35-E0D0-4792-A26A-1C95E6E319D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5158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Schleifen-Steuerung</a:t>
            </a:r>
          </a:p>
        </p:txBody>
      </p:sp>
      <p:sp>
        <p:nvSpPr>
          <p:cNvPr id="3" name="object 3"/>
          <p:cNvSpPr txBox="1"/>
          <p:nvPr/>
        </p:nvSpPr>
        <p:spPr>
          <a:xfrm>
            <a:off x="838200" y="1690688"/>
            <a:ext cx="9842500" cy="425259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spc="-10" dirty="0">
                <a:latin typeface="Calibri"/>
                <a:cs typeface="Calibri"/>
              </a:rPr>
              <a:t>break</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5" dirty="0">
                <a:latin typeface="Calibri"/>
                <a:cs typeface="Calibri"/>
              </a:rPr>
              <a:t>Beendet </a:t>
            </a:r>
            <a:r>
              <a:rPr sz="2800" spc="-10" dirty="0">
                <a:latin typeface="Calibri"/>
                <a:cs typeface="Calibri"/>
              </a:rPr>
              <a:t>die</a:t>
            </a:r>
            <a:r>
              <a:rPr sz="2800" spc="-60" dirty="0">
                <a:latin typeface="Calibri"/>
                <a:cs typeface="Calibri"/>
              </a:rPr>
              <a:t> </a:t>
            </a:r>
            <a:r>
              <a:rPr sz="2800" spc="-15" dirty="0">
                <a:latin typeface="Calibri"/>
                <a:cs typeface="Calibri"/>
              </a:rPr>
              <a:t>Schleife</a:t>
            </a:r>
            <a:endParaRPr sz="2800" dirty="0">
              <a:latin typeface="Calibri"/>
              <a:cs typeface="Calibri"/>
            </a:endParaRPr>
          </a:p>
          <a:p>
            <a:pPr lvl="1">
              <a:lnSpc>
                <a:spcPct val="100000"/>
              </a:lnSpc>
              <a:spcBef>
                <a:spcPts val="10"/>
              </a:spcBef>
              <a:buFont typeface="Arial"/>
              <a:buChar char="–"/>
            </a:pPr>
            <a:endParaRPr sz="4150" dirty="0">
              <a:latin typeface="Times New Roman"/>
              <a:cs typeface="Times New Roman"/>
            </a:endParaRPr>
          </a:p>
          <a:p>
            <a:pPr marL="355600" indent="-342900">
              <a:lnSpc>
                <a:spcPct val="100000"/>
              </a:lnSpc>
              <a:buFont typeface="Arial"/>
              <a:buChar char="•"/>
              <a:tabLst>
                <a:tab pos="354965" algn="l"/>
                <a:tab pos="355600" algn="l"/>
              </a:tabLst>
            </a:pPr>
            <a:r>
              <a:rPr sz="3200" b="1" spc="-5" dirty="0">
                <a:latin typeface="Calibri"/>
                <a:cs typeface="Calibri"/>
              </a:rPr>
              <a:t>continue</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5" dirty="0">
                <a:latin typeface="Calibri"/>
                <a:cs typeface="Calibri"/>
              </a:rPr>
              <a:t>Beendet </a:t>
            </a:r>
            <a:r>
              <a:rPr sz="2800" spc="-10" dirty="0">
                <a:latin typeface="Calibri"/>
                <a:cs typeface="Calibri"/>
              </a:rPr>
              <a:t>den </a:t>
            </a:r>
            <a:r>
              <a:rPr sz="2800" spc="-5" dirty="0">
                <a:latin typeface="Calibri"/>
                <a:cs typeface="Calibri"/>
              </a:rPr>
              <a:t>aktuellen</a:t>
            </a:r>
            <a:r>
              <a:rPr sz="2800" spc="-20" dirty="0">
                <a:latin typeface="Calibri"/>
                <a:cs typeface="Calibri"/>
              </a:rPr>
              <a:t> </a:t>
            </a:r>
            <a:r>
              <a:rPr sz="2800" spc="-10" dirty="0">
                <a:latin typeface="Calibri"/>
                <a:cs typeface="Calibri"/>
              </a:rPr>
              <a:t>Durchlauf</a:t>
            </a:r>
            <a:endParaRPr sz="2800" dirty="0">
              <a:latin typeface="Calibri"/>
              <a:cs typeface="Calibri"/>
            </a:endParaRPr>
          </a:p>
          <a:p>
            <a:pPr>
              <a:lnSpc>
                <a:spcPct val="100000"/>
              </a:lnSpc>
            </a:pPr>
            <a:endParaRPr sz="2900" dirty="0">
              <a:latin typeface="Times New Roman"/>
              <a:cs typeface="Times New Roman"/>
            </a:endParaRPr>
          </a:p>
          <a:p>
            <a:pPr>
              <a:lnSpc>
                <a:spcPct val="100000"/>
              </a:lnSpc>
            </a:pPr>
            <a:endParaRPr sz="2900" dirty="0">
              <a:latin typeface="Times New Roman"/>
              <a:cs typeface="Times New Roman"/>
            </a:endParaRPr>
          </a:p>
          <a:p>
            <a:pPr marL="927100">
              <a:lnSpc>
                <a:spcPct val="100000"/>
              </a:lnSpc>
              <a:spcBef>
                <a:spcPts val="2150"/>
              </a:spcBef>
            </a:pPr>
            <a:r>
              <a:rPr sz="3200" i="1" spc="-25" dirty="0">
                <a:latin typeface="Calibri"/>
                <a:cs typeface="Calibri"/>
              </a:rPr>
              <a:t>Vorsicht: </a:t>
            </a:r>
            <a:r>
              <a:rPr sz="3200" i="1" spc="-15" dirty="0">
                <a:latin typeface="Calibri"/>
                <a:cs typeface="Calibri"/>
              </a:rPr>
              <a:t>Achtet </a:t>
            </a:r>
            <a:r>
              <a:rPr sz="3200" i="1" spc="-5" dirty="0">
                <a:latin typeface="Calibri"/>
                <a:cs typeface="Calibri"/>
              </a:rPr>
              <a:t>auf die </a:t>
            </a:r>
            <a:r>
              <a:rPr sz="3200" i="1" spc="-15" dirty="0">
                <a:latin typeface="Calibri"/>
                <a:cs typeface="Calibri"/>
              </a:rPr>
              <a:t>Erfüllbarkeit </a:t>
            </a:r>
            <a:r>
              <a:rPr sz="3200" i="1" spc="-5" dirty="0">
                <a:latin typeface="Calibri"/>
                <a:cs typeface="Calibri"/>
              </a:rPr>
              <a:t>der Bedingung</a:t>
            </a:r>
            <a:r>
              <a:rPr sz="3200" i="1" spc="175" dirty="0">
                <a:latin typeface="Calibri"/>
                <a:cs typeface="Calibri"/>
              </a:rPr>
              <a:t> </a:t>
            </a:r>
            <a:r>
              <a:rPr sz="3200" i="1" dirty="0">
                <a:latin typeface="Calibri"/>
                <a:cs typeface="Calibri"/>
              </a:rPr>
              <a:t>!!!</a:t>
            </a:r>
            <a:endParaRPr sz="3200" dirty="0">
              <a:latin typeface="Calibri"/>
              <a:cs typeface="Calibri"/>
            </a:endParaRPr>
          </a:p>
        </p:txBody>
      </p:sp>
      <p:sp>
        <p:nvSpPr>
          <p:cNvPr id="4" name="Fußzeilenplatzhalter 3">
            <a:extLst>
              <a:ext uri="{FF2B5EF4-FFF2-40B4-BE49-F238E27FC236}">
                <a16:creationId xmlns:a16="http://schemas.microsoft.com/office/drawing/2014/main" id="{02EA0992-8E86-44F6-88FE-78E7F33E2D1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0327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465512-8791-422F-880F-BFBB5FAE19E4}"/>
              </a:ext>
            </a:extLst>
          </p:cNvPr>
          <p:cNvSpPr>
            <a:spLocks noGrp="1"/>
          </p:cNvSpPr>
          <p:nvPr>
            <p:ph type="title"/>
          </p:nvPr>
        </p:nvSpPr>
        <p:spPr/>
        <p:txBody>
          <a:bodyPr/>
          <a:lstStyle/>
          <a:p>
            <a:r>
              <a:rPr lang="de-DE" dirty="0"/>
              <a:t>ES6 ITERATORS</a:t>
            </a:r>
          </a:p>
        </p:txBody>
      </p:sp>
      <p:sp>
        <p:nvSpPr>
          <p:cNvPr id="3" name="Textplatzhalter 2">
            <a:extLst>
              <a:ext uri="{FF2B5EF4-FFF2-40B4-BE49-F238E27FC236}">
                <a16:creationId xmlns:a16="http://schemas.microsoft.com/office/drawing/2014/main" id="{8B6F7F80-18F1-4C5B-B81C-137510C16FB3}"/>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08F9478E-2016-48C3-B1C6-B31D8767661E}"/>
              </a:ext>
            </a:extLst>
          </p:cNvPr>
          <p:cNvSpPr>
            <a:spLocks noGrp="1"/>
          </p:cNvSpPr>
          <p:nvPr>
            <p:ph type="ftr" sz="quarter" idx="11"/>
          </p:nvPr>
        </p:nvSpPr>
        <p:spPr/>
        <p:txBody>
          <a:bodyPr/>
          <a:lstStyle/>
          <a:p>
            <a:pPr lvl="0" algn="r">
              <a:defRPr/>
            </a:pPr>
            <a:r>
              <a:rPr lang="de-DE" dirty="0">
                <a:solidFill>
                  <a:prstClr val="black">
                    <a:tint val="75000"/>
                  </a:prstClr>
                </a:solidFill>
              </a:rPr>
              <a:t>#ES6 #</a:t>
            </a:r>
            <a:r>
              <a:rPr lang="de-DE" dirty="0" err="1">
                <a:solidFill>
                  <a:prstClr val="black">
                    <a:tint val="75000"/>
                  </a:prstClr>
                </a:solidFill>
              </a:rPr>
              <a:t>largeFeature</a:t>
            </a:r>
            <a:r>
              <a:rPr lang="de-DE" dirty="0">
                <a:solidFill>
                  <a:prstClr val="black">
                    <a:tint val="75000"/>
                  </a:prstClr>
                </a:solidFill>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133453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E304-F8A3-4CAC-8128-413638F9BDC2}"/>
              </a:ext>
            </a:extLst>
          </p:cNvPr>
          <p:cNvSpPr>
            <a:spLocks noGrp="1"/>
          </p:cNvSpPr>
          <p:nvPr>
            <p:ph type="title"/>
          </p:nvPr>
        </p:nvSpPr>
        <p:spPr/>
        <p:txBody>
          <a:bodyPr/>
          <a:lstStyle/>
          <a:p>
            <a:r>
              <a:rPr lang="de-AT" dirty="0"/>
              <a:t>Kompilierung</a:t>
            </a:r>
          </a:p>
        </p:txBody>
      </p:sp>
      <p:sp>
        <p:nvSpPr>
          <p:cNvPr id="3" name="Content Placeholder 2">
            <a:extLst>
              <a:ext uri="{FF2B5EF4-FFF2-40B4-BE49-F238E27FC236}">
                <a16:creationId xmlns:a16="http://schemas.microsoft.com/office/drawing/2014/main" id="{4B23CE41-324B-4EA0-8A5E-299A31211064}"/>
              </a:ext>
            </a:extLst>
          </p:cNvPr>
          <p:cNvSpPr>
            <a:spLocks noGrp="1"/>
          </p:cNvSpPr>
          <p:nvPr>
            <p:ph idx="1"/>
          </p:nvPr>
        </p:nvSpPr>
        <p:spPr/>
        <p:txBody>
          <a:bodyPr/>
          <a:lstStyle/>
          <a:p>
            <a:r>
              <a:rPr lang="de-AT" dirty="0"/>
              <a:t>Aktuelles JavaScript (von Browsern unterstützt): ES5 (</a:t>
            </a:r>
            <a:r>
              <a:rPr lang="de-AT" dirty="0" err="1"/>
              <a:t>EcmaScript</a:t>
            </a:r>
            <a:r>
              <a:rPr lang="de-AT" dirty="0"/>
              <a:t> 5)</a:t>
            </a:r>
          </a:p>
          <a:p>
            <a:r>
              <a:rPr lang="de-AT" dirty="0"/>
              <a:t>ES2015 (ES6), ES2016, ES2017: neue Funktionen</a:t>
            </a:r>
          </a:p>
          <a:p>
            <a:r>
              <a:rPr lang="de-AT" dirty="0" err="1"/>
              <a:t>TypeScript</a:t>
            </a:r>
            <a:r>
              <a:rPr lang="de-AT" dirty="0"/>
              <a:t>: Erweiterung von ES</a:t>
            </a:r>
          </a:p>
        </p:txBody>
      </p:sp>
      <p:grpSp>
        <p:nvGrpSpPr>
          <p:cNvPr id="4" name="Group 3">
            <a:extLst>
              <a:ext uri="{FF2B5EF4-FFF2-40B4-BE49-F238E27FC236}">
                <a16:creationId xmlns:a16="http://schemas.microsoft.com/office/drawing/2014/main" id="{6D95D4E8-B4D8-412F-8CF2-0525E1C4CDDA}"/>
              </a:ext>
            </a:extLst>
          </p:cNvPr>
          <p:cNvGrpSpPr/>
          <p:nvPr/>
        </p:nvGrpSpPr>
        <p:grpSpPr>
          <a:xfrm>
            <a:off x="466494" y="4115684"/>
            <a:ext cx="10592705" cy="1671540"/>
            <a:chOff x="466494" y="4115684"/>
            <a:chExt cx="10592705" cy="1671540"/>
          </a:xfrm>
        </p:grpSpPr>
        <p:graphicFrame>
          <p:nvGraphicFramePr>
            <p:cNvPr id="5" name="Diagramm 5">
              <a:extLst>
                <a:ext uri="{FF2B5EF4-FFF2-40B4-BE49-F238E27FC236}">
                  <a16:creationId xmlns:a16="http://schemas.microsoft.com/office/drawing/2014/main" id="{61A71E90-DA5D-4907-AE60-31A4B44A44F7}"/>
                </a:ext>
              </a:extLst>
            </p:cNvPr>
            <p:cNvGraphicFramePr/>
            <p:nvPr>
              <p:extLst/>
            </p:nvPr>
          </p:nvGraphicFramePr>
          <p:xfrm>
            <a:off x="466494" y="4115684"/>
            <a:ext cx="5657349" cy="1671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ussdiagramm: Datenträger mit direktem Zugriff 7">
              <a:extLst>
                <a:ext uri="{FF2B5EF4-FFF2-40B4-BE49-F238E27FC236}">
                  <a16:creationId xmlns:a16="http://schemas.microsoft.com/office/drawing/2014/main" id="{056BA74D-1FC2-4AE7-AE8A-D04C0A95D621}"/>
                </a:ext>
              </a:extLst>
            </p:cNvPr>
            <p:cNvSpPr/>
            <p:nvPr/>
          </p:nvSpPr>
          <p:spPr>
            <a:xfrm>
              <a:off x="5750767" y="4406109"/>
              <a:ext cx="2423345" cy="1084888"/>
            </a:xfrm>
            <a:prstGeom prst="flowChartMagneticDrum">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Babel, TSC, </a:t>
              </a:r>
              <a:r>
                <a:rPr lang="de-DE" b="1" dirty="0" err="1">
                  <a:solidFill>
                    <a:schemeClr val="tx1"/>
                  </a:solidFill>
                </a:rPr>
                <a:t>webpack</a:t>
              </a:r>
              <a:endParaRPr lang="de-DE" b="1" dirty="0">
                <a:solidFill>
                  <a:schemeClr val="tx1"/>
                </a:solidFill>
              </a:endParaRPr>
            </a:p>
          </p:txBody>
        </p:sp>
        <p:grpSp>
          <p:nvGrpSpPr>
            <p:cNvPr id="7" name="Gruppieren 8">
              <a:extLst>
                <a:ext uri="{FF2B5EF4-FFF2-40B4-BE49-F238E27FC236}">
                  <a16:creationId xmlns:a16="http://schemas.microsoft.com/office/drawing/2014/main" id="{CD031BCF-05FE-437B-BBC1-1D2AA0B052D9}"/>
                </a:ext>
              </a:extLst>
            </p:cNvPr>
            <p:cNvGrpSpPr/>
            <p:nvPr/>
          </p:nvGrpSpPr>
          <p:grpSpPr>
            <a:xfrm>
              <a:off x="9221421" y="4489623"/>
              <a:ext cx="1837778" cy="779972"/>
              <a:chOff x="0" y="9167"/>
              <a:chExt cx="1895046" cy="882083"/>
            </a:xfrm>
            <a:solidFill>
              <a:schemeClr val="accent2"/>
            </a:solidFill>
          </p:grpSpPr>
          <p:sp>
            <p:nvSpPr>
              <p:cNvPr id="9" name="Abgerundetes Rechteck 9">
                <a:extLst>
                  <a:ext uri="{FF2B5EF4-FFF2-40B4-BE49-F238E27FC236}">
                    <a16:creationId xmlns:a16="http://schemas.microsoft.com/office/drawing/2014/main" id="{5C8EB922-6D8C-4BE1-AD7D-4544A5BF83FB}"/>
                  </a:ext>
                </a:extLst>
              </p:cNvPr>
              <p:cNvSpPr/>
              <p:nvPr/>
            </p:nvSpPr>
            <p:spPr>
              <a:xfrm>
                <a:off x="0" y="9167"/>
                <a:ext cx="1895046" cy="882083"/>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Abgerundetes Rechteck 4">
                <a:extLst>
                  <a:ext uri="{FF2B5EF4-FFF2-40B4-BE49-F238E27FC236}">
                    <a16:creationId xmlns:a16="http://schemas.microsoft.com/office/drawing/2014/main" id="{9B04B0A1-DDAA-4D8C-B102-61E135C6877A}"/>
                  </a:ext>
                </a:extLst>
              </p:cNvPr>
              <p:cNvSpPr txBox="1"/>
              <p:nvPr/>
            </p:nvSpPr>
            <p:spPr>
              <a:xfrm>
                <a:off x="43060" y="52227"/>
                <a:ext cx="1808926" cy="7959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chemeClr val="tx1"/>
                    </a:solidFill>
                  </a:rPr>
                  <a:t>ES5</a:t>
                </a:r>
              </a:p>
            </p:txBody>
          </p:sp>
        </p:grpSp>
        <p:sp>
          <p:nvSpPr>
            <p:cNvPr id="8" name="Pfeil nach rechts 11">
              <a:extLst>
                <a:ext uri="{FF2B5EF4-FFF2-40B4-BE49-F238E27FC236}">
                  <a16:creationId xmlns:a16="http://schemas.microsoft.com/office/drawing/2014/main" id="{F329EB9E-88E7-485A-AA39-36276D8C3BD9}"/>
                </a:ext>
              </a:extLst>
            </p:cNvPr>
            <p:cNvSpPr/>
            <p:nvPr/>
          </p:nvSpPr>
          <p:spPr>
            <a:xfrm>
              <a:off x="8572154" y="4642473"/>
              <a:ext cx="439124" cy="644816"/>
            </a:xfrm>
            <a:prstGeom prst="rightArrow">
              <a:avLst>
                <a:gd name="adj1" fmla="val 37435"/>
                <a:gd name="adj2" fmla="val 62781"/>
              </a:avLst>
            </a:prstGeom>
            <a:solidFill>
              <a:schemeClr val="bg2">
                <a:lumMod val="90000"/>
              </a:schemeClr>
            </a:soli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grpSp>
      <p:sp>
        <p:nvSpPr>
          <p:cNvPr id="11" name="Fußzeilenplatzhalter 10">
            <a:extLst>
              <a:ext uri="{FF2B5EF4-FFF2-40B4-BE49-F238E27FC236}">
                <a16:creationId xmlns:a16="http://schemas.microsoft.com/office/drawing/2014/main" id="{4C192AA0-C121-41CE-9C9B-3B82D59924F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42257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474A1-6245-4685-B9C7-030730F28B7A}"/>
              </a:ext>
            </a:extLst>
          </p:cNvPr>
          <p:cNvSpPr>
            <a:spLocks noGrp="1"/>
          </p:cNvSpPr>
          <p:nvPr>
            <p:ph type="title"/>
          </p:nvPr>
        </p:nvSpPr>
        <p:spPr/>
        <p:txBody>
          <a:bodyPr/>
          <a:lstStyle/>
          <a:p>
            <a:r>
              <a:rPr lang="de-DE" dirty="0"/>
              <a:t>JS CONTROLS - ITERATORS</a:t>
            </a:r>
          </a:p>
        </p:txBody>
      </p:sp>
      <p:sp>
        <p:nvSpPr>
          <p:cNvPr id="3" name="Inhaltsplatzhalter 2">
            <a:extLst>
              <a:ext uri="{FF2B5EF4-FFF2-40B4-BE49-F238E27FC236}">
                <a16:creationId xmlns:a16="http://schemas.microsoft.com/office/drawing/2014/main" id="{FC859B90-C768-41D8-8CBC-70EB1DFA95A9}"/>
              </a:ext>
            </a:extLst>
          </p:cNvPr>
          <p:cNvSpPr>
            <a:spLocks noGrp="1"/>
          </p:cNvSpPr>
          <p:nvPr>
            <p:ph idx="1"/>
          </p:nvPr>
        </p:nvSpPr>
        <p:spPr/>
        <p:txBody>
          <a:bodyPr/>
          <a:lstStyle/>
          <a:p>
            <a:r>
              <a:rPr lang="de-DE" dirty="0" err="1"/>
              <a:t>for</a:t>
            </a:r>
            <a:r>
              <a:rPr lang="de-DE" dirty="0"/>
              <a:t> </a:t>
            </a:r>
            <a:r>
              <a:rPr lang="de-DE" dirty="0" err="1"/>
              <a:t>of</a:t>
            </a:r>
            <a:endParaRPr lang="de-DE" dirty="0"/>
          </a:p>
          <a:p>
            <a:r>
              <a:rPr lang="de-DE" dirty="0" err="1"/>
              <a:t>for</a:t>
            </a:r>
            <a:r>
              <a:rPr lang="de-DE" dirty="0"/>
              <a:t> in</a:t>
            </a:r>
          </a:p>
          <a:p>
            <a:r>
              <a:rPr lang="de-DE" dirty="0" err="1"/>
              <a:t>for</a:t>
            </a:r>
            <a:r>
              <a:rPr lang="de-DE" dirty="0"/>
              <a:t> </a:t>
            </a:r>
            <a:r>
              <a:rPr lang="de-DE" dirty="0" err="1"/>
              <a:t>await</a:t>
            </a:r>
            <a:r>
              <a:rPr lang="de-DE" dirty="0"/>
              <a:t> </a:t>
            </a:r>
            <a:r>
              <a:rPr lang="de-DE" dirty="0" err="1"/>
              <a:t>of</a:t>
            </a:r>
            <a:endParaRPr lang="de-DE" dirty="0"/>
          </a:p>
        </p:txBody>
      </p:sp>
      <p:sp>
        <p:nvSpPr>
          <p:cNvPr id="4" name="Fußzeilenplatzhalter 3">
            <a:extLst>
              <a:ext uri="{FF2B5EF4-FFF2-40B4-BE49-F238E27FC236}">
                <a16:creationId xmlns:a16="http://schemas.microsoft.com/office/drawing/2014/main" id="{CA94E29E-0F02-46A0-87DE-0106DD23851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23852570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AE66-A078-4E25-9B32-8E4C78941DCB}"/>
              </a:ext>
            </a:extLst>
          </p:cNvPr>
          <p:cNvSpPr>
            <a:spLocks noGrp="1"/>
          </p:cNvSpPr>
          <p:nvPr>
            <p:ph type="title"/>
          </p:nvPr>
        </p:nvSpPr>
        <p:spPr/>
        <p:txBody>
          <a:bodyPr/>
          <a:lstStyle/>
          <a:p>
            <a:r>
              <a:rPr lang="de-AT" dirty="0"/>
              <a:t>Array - Iteration</a:t>
            </a:r>
          </a:p>
        </p:txBody>
      </p:sp>
      <p:sp>
        <p:nvSpPr>
          <p:cNvPr id="3" name="Content Placeholder 2">
            <a:extLst>
              <a:ext uri="{FF2B5EF4-FFF2-40B4-BE49-F238E27FC236}">
                <a16:creationId xmlns:a16="http://schemas.microsoft.com/office/drawing/2014/main" id="{C67C6A66-1050-4822-A9AD-245F5178E0E3}"/>
              </a:ext>
            </a:extLst>
          </p:cNvPr>
          <p:cNvSpPr>
            <a:spLocks noGrp="1"/>
          </p:cNvSpPr>
          <p:nvPr>
            <p:ph idx="1"/>
          </p:nvPr>
        </p:nvSpPr>
        <p:spPr>
          <a:xfrm>
            <a:off x="838200" y="3084615"/>
            <a:ext cx="10515600" cy="3092348"/>
          </a:xfrm>
        </p:spPr>
        <p:txBody>
          <a:bodyPr/>
          <a:lstStyle/>
          <a:p>
            <a:r>
              <a:rPr lang="en-US" dirty="0">
                <a:solidFill>
                  <a:srgbClr val="0000FF"/>
                </a:solidFill>
              </a:rPr>
              <a:t>let</a:t>
            </a:r>
            <a:r>
              <a:rPr lang="en-US" dirty="0">
                <a:solidFill>
                  <a:srgbClr val="000000"/>
                </a:solidFill>
              </a:rPr>
              <a:t> names = [</a:t>
            </a:r>
            <a:r>
              <a:rPr lang="en-US" dirty="0">
                <a:solidFill>
                  <a:srgbClr val="A31515"/>
                </a:solidFill>
              </a:rPr>
              <a:t>'Anna'</a:t>
            </a:r>
            <a:r>
              <a:rPr lang="en-US" dirty="0">
                <a:solidFill>
                  <a:srgbClr val="000000"/>
                </a:solidFill>
              </a:rPr>
              <a:t>, </a:t>
            </a:r>
            <a:r>
              <a:rPr lang="en-US" dirty="0">
                <a:solidFill>
                  <a:srgbClr val="A31515"/>
                </a:solidFill>
              </a:rPr>
              <a:t>'Bernhard'</a:t>
            </a:r>
            <a:r>
              <a:rPr lang="en-US" dirty="0">
                <a:solidFill>
                  <a:srgbClr val="000000"/>
                </a:solidFill>
              </a:rPr>
              <a:t>, </a:t>
            </a:r>
            <a:r>
              <a:rPr lang="en-US" dirty="0">
                <a:solidFill>
                  <a:srgbClr val="A31515"/>
                </a:solidFill>
              </a:rPr>
              <a:t>'Caro'</a:t>
            </a:r>
            <a:r>
              <a:rPr lang="en-US" dirty="0">
                <a:solidFill>
                  <a:srgbClr val="000000"/>
                </a:solidFill>
              </a:rPr>
              <a:t>];</a:t>
            </a:r>
          </a:p>
          <a:p>
            <a:br>
              <a:rPr lang="en-US" dirty="0">
                <a:solidFill>
                  <a:srgbClr val="000000"/>
                </a:solidFill>
              </a:rPr>
            </a:br>
            <a:r>
              <a:rPr lang="en-US" dirty="0">
                <a:solidFill>
                  <a:srgbClr val="0000FF"/>
                </a:solidFill>
              </a:rPr>
              <a:t>for</a:t>
            </a:r>
            <a:r>
              <a:rPr lang="en-US" dirty="0">
                <a:solidFill>
                  <a:srgbClr val="000000"/>
                </a:solidFill>
              </a:rPr>
              <a:t> (</a:t>
            </a:r>
            <a:r>
              <a:rPr lang="en-US" dirty="0">
                <a:solidFill>
                  <a:srgbClr val="0000FF"/>
                </a:solidFill>
              </a:rPr>
              <a:t>let</a:t>
            </a:r>
            <a:r>
              <a:rPr lang="en-US" dirty="0">
                <a:solidFill>
                  <a:srgbClr val="000000"/>
                </a:solidFill>
              </a:rPr>
              <a:t> name </a:t>
            </a:r>
            <a:r>
              <a:rPr lang="en-US" dirty="0">
                <a:solidFill>
                  <a:srgbClr val="0000FF"/>
                </a:solidFill>
              </a:rPr>
              <a:t>of</a:t>
            </a:r>
            <a:r>
              <a:rPr lang="en-US" dirty="0">
                <a:solidFill>
                  <a:srgbClr val="000000"/>
                </a:solidFill>
              </a:rPr>
              <a:t> names) {</a:t>
            </a:r>
          </a:p>
          <a:p>
            <a:r>
              <a:rPr lang="en-US" dirty="0">
                <a:solidFill>
                  <a:srgbClr val="000000"/>
                </a:solidFill>
              </a:rPr>
              <a:t>  console.log(name);</a:t>
            </a:r>
          </a:p>
          <a:p>
            <a:r>
              <a:rPr lang="en-US" dirty="0">
                <a:solidFill>
                  <a:srgbClr val="000000"/>
                </a:solidFill>
              </a:rPr>
              <a:t>}</a:t>
            </a:r>
          </a:p>
          <a:p>
            <a:endParaRPr lang="de-AT" dirty="0"/>
          </a:p>
        </p:txBody>
      </p:sp>
      <p:sp>
        <p:nvSpPr>
          <p:cNvPr id="4" name="Content Placeholder 3">
            <a:extLst>
              <a:ext uri="{FF2B5EF4-FFF2-40B4-BE49-F238E27FC236}">
                <a16:creationId xmlns:a16="http://schemas.microsoft.com/office/drawing/2014/main" id="{7D2EF103-6C71-413B-93D1-FC5B8D140F19}"/>
              </a:ext>
            </a:extLst>
          </p:cNvPr>
          <p:cNvSpPr>
            <a:spLocks noGrp="1"/>
          </p:cNvSpPr>
          <p:nvPr>
            <p:ph idx="13"/>
          </p:nvPr>
        </p:nvSpPr>
        <p:spPr>
          <a:xfrm>
            <a:off x="838200" y="1825625"/>
            <a:ext cx="10515600" cy="1124052"/>
          </a:xfrm>
        </p:spPr>
        <p:txBody>
          <a:bodyPr/>
          <a:lstStyle/>
          <a:p>
            <a:pPr marL="0" indent="0">
              <a:buNone/>
            </a:pPr>
            <a:r>
              <a:rPr lang="de-AT" dirty="0"/>
              <a:t>Mit der Syntax „</a:t>
            </a:r>
            <a:r>
              <a:rPr lang="de-AT" dirty="0" err="1"/>
              <a:t>for</a:t>
            </a:r>
            <a:r>
              <a:rPr lang="de-AT" dirty="0"/>
              <a:t> (</a:t>
            </a:r>
            <a:r>
              <a:rPr lang="de-AT" dirty="0" err="1"/>
              <a:t>let</a:t>
            </a:r>
            <a:r>
              <a:rPr lang="de-AT" dirty="0"/>
              <a:t> item </a:t>
            </a:r>
            <a:r>
              <a:rPr lang="de-AT" dirty="0" err="1"/>
              <a:t>of</a:t>
            </a:r>
            <a:r>
              <a:rPr lang="de-AT" dirty="0"/>
              <a:t> </a:t>
            </a:r>
            <a:r>
              <a:rPr lang="de-AT" dirty="0" err="1"/>
              <a:t>array</a:t>
            </a:r>
            <a:r>
              <a:rPr lang="de-AT" dirty="0"/>
              <a:t>) {…}“ können wir über die Einträge in einem Array iterieren</a:t>
            </a:r>
          </a:p>
        </p:txBody>
      </p:sp>
      <p:sp>
        <p:nvSpPr>
          <p:cNvPr id="5" name="Fußzeilenplatzhalter 4">
            <a:extLst>
              <a:ext uri="{FF2B5EF4-FFF2-40B4-BE49-F238E27FC236}">
                <a16:creationId xmlns:a16="http://schemas.microsoft.com/office/drawing/2014/main" id="{ECFFB361-763F-4FBE-B7F8-B6E3E79C9C1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2887125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570C91-8C80-47D5-8D23-7B8072F2EA83}"/>
              </a:ext>
            </a:extLst>
          </p:cNvPr>
          <p:cNvSpPr>
            <a:spLocks noGrp="1"/>
          </p:cNvSpPr>
          <p:nvPr>
            <p:ph type="title"/>
          </p:nvPr>
        </p:nvSpPr>
        <p:spPr/>
        <p:txBody>
          <a:bodyPr/>
          <a:lstStyle/>
          <a:p>
            <a:r>
              <a:rPr lang="de-DE" dirty="0"/>
              <a:t>Array, </a:t>
            </a:r>
            <a:r>
              <a:rPr lang="de-DE" dirty="0" err="1"/>
              <a:t>For</a:t>
            </a:r>
            <a:r>
              <a:rPr lang="de-DE" dirty="0"/>
              <a:t> und </a:t>
            </a:r>
            <a:r>
              <a:rPr lang="de-DE" dirty="0" err="1"/>
              <a:t>While</a:t>
            </a:r>
            <a:r>
              <a:rPr lang="de-DE" dirty="0"/>
              <a:t> – Übung </a:t>
            </a:r>
          </a:p>
        </p:txBody>
      </p:sp>
      <p:sp>
        <p:nvSpPr>
          <p:cNvPr id="3" name="Inhaltsplatzhalter 2">
            <a:extLst>
              <a:ext uri="{FF2B5EF4-FFF2-40B4-BE49-F238E27FC236}">
                <a16:creationId xmlns:a16="http://schemas.microsoft.com/office/drawing/2014/main" id="{C4305B61-73A8-4098-972B-20BD484838CB}"/>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D7645355-3725-4F3D-8A36-37DFF7C048B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90831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97831B-00A1-47F7-B7CB-13542513BBA5}"/>
              </a:ext>
            </a:extLst>
          </p:cNvPr>
          <p:cNvSpPr>
            <a:spLocks noGrp="1"/>
          </p:cNvSpPr>
          <p:nvPr>
            <p:ph type="title"/>
          </p:nvPr>
        </p:nvSpPr>
        <p:spPr/>
        <p:txBody>
          <a:bodyPr/>
          <a:lstStyle/>
          <a:p>
            <a:r>
              <a:rPr lang="de-DE" dirty="0"/>
              <a:t>JS FUNCTIONS</a:t>
            </a:r>
          </a:p>
        </p:txBody>
      </p:sp>
      <p:sp>
        <p:nvSpPr>
          <p:cNvPr id="3" name="Textplatzhalter 2">
            <a:extLst>
              <a:ext uri="{FF2B5EF4-FFF2-40B4-BE49-F238E27FC236}">
                <a16:creationId xmlns:a16="http://schemas.microsoft.com/office/drawing/2014/main" id="{B6E305CF-B17D-4B75-9358-729DEDBF9BE6}"/>
              </a:ext>
            </a:extLst>
          </p:cNvPr>
          <p:cNvSpPr>
            <a:spLocks noGrp="1"/>
          </p:cNvSpPr>
          <p:nvPr>
            <p:ph type="body" idx="1"/>
          </p:nvPr>
        </p:nvSpPr>
        <p:spPr/>
        <p:txBody>
          <a:bodyPr/>
          <a:lstStyle/>
          <a:p>
            <a:endParaRPr lang="de-DE" dirty="0"/>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E4372D28-14AF-4319-9EFB-27C585E29991}"/>
                  </a:ext>
                </a:extLst>
              </p:cNvPr>
              <p:cNvGraphicFramePr>
                <a:graphicFrameLocks noChangeAspect="1"/>
              </p:cNvGraphicFramePr>
              <p:nvPr>
                <p:extLst>
                  <p:ext uri="{D42A27DB-BD31-4B8C-83A1-F6EECF244321}">
                    <p14:modId xmlns:p14="http://schemas.microsoft.com/office/powerpoint/2010/main" val="1767072856"/>
                  </p:ext>
                </p:extLst>
              </p:nvPr>
            </p:nvGraphicFramePr>
            <p:xfrm>
              <a:off x="841248" y="4601655"/>
              <a:ext cx="2673350" cy="1503759"/>
            </p:xfrm>
            <a:graphic>
              <a:graphicData uri="http://schemas.microsoft.com/office/powerpoint/2016/slidezoom">
                <pslz:sldZm>
                  <pslz:sldZmObj sldId="694" cId="150247867">
                    <pslz:zmPr id="{CAEB62E6-4920-4FB9-A506-07DE5B2A4DF6}" returnToParent="0" transitionDur="1000">
                      <p166:blipFill xmlns:p166="http://schemas.microsoft.com/office/powerpoint/2016/6/main">
                        <a:blip r:embed="rId2"/>
                        <a:stretch>
                          <a:fillRect/>
                        </a:stretch>
                      </p166:blipFill>
                      <p166:spPr xmlns:p166="http://schemas.microsoft.com/office/powerpoint/2016/6/main">
                        <a:xfrm>
                          <a:off x="0" y="0"/>
                          <a:ext cx="2673350" cy="1503759"/>
                        </a:xfrm>
                        <a:prstGeom prst="rect">
                          <a:avLst/>
                        </a:prstGeom>
                        <a:ln w="3175">
                          <a:solidFill>
                            <a:prstClr val="ltGray"/>
                          </a:solidFill>
                        </a:ln>
                      </p166:spPr>
                    </pslz:zmPr>
                  </pslz:sldZmObj>
                </pslz:sldZm>
              </a:graphicData>
            </a:graphic>
          </p:graphicFrame>
        </mc:Choice>
        <mc:Fallback xmlns="">
          <p:pic>
            <p:nvPicPr>
              <p:cNvPr id="5" name="Folienzoom 4">
                <a:hlinkClick r:id="rId3" action="ppaction://hlinksldjump"/>
                <a:extLst>
                  <a:ext uri="{FF2B5EF4-FFF2-40B4-BE49-F238E27FC236}">
                    <a16:creationId xmlns:a16="http://schemas.microsoft.com/office/drawing/2014/main" id="{E4372D28-14AF-4319-9EFB-27C585E29991}"/>
                  </a:ext>
                </a:extLst>
              </p:cNvPr>
              <p:cNvPicPr>
                <a:picLocks noGrp="1" noRot="1" noChangeAspect="1" noMove="1" noResize="1" noEditPoints="1" noAdjustHandles="1" noChangeArrowheads="1" noChangeShapeType="1"/>
              </p:cNvPicPr>
              <p:nvPr/>
            </p:nvPicPr>
            <p:blipFill>
              <a:blip r:embed="rId4"/>
              <a:stretch>
                <a:fillRect/>
              </a:stretch>
            </p:blipFill>
            <p:spPr>
              <a:xfrm>
                <a:off x="841248" y="4601655"/>
                <a:ext cx="2673350" cy="1503759"/>
              </a:xfrm>
              <a:prstGeom prst="rect">
                <a:avLst/>
              </a:prstGeom>
              <a:ln w="3175">
                <a:solidFill>
                  <a:prstClr val="ltGray"/>
                </a:solidFill>
              </a:ln>
            </p:spPr>
          </p:pic>
        </mc:Fallback>
      </mc:AlternateContent>
      <p:sp>
        <p:nvSpPr>
          <p:cNvPr id="4" name="Fußzeilenplatzhalter 3">
            <a:extLst>
              <a:ext uri="{FF2B5EF4-FFF2-40B4-BE49-F238E27FC236}">
                <a16:creationId xmlns:a16="http://schemas.microsoft.com/office/drawing/2014/main" id="{EBC05399-F791-4129-9728-B7D893EF75D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FBD7B327-A5D3-4425-A6E0-CAF212135CA2}"/>
                  </a:ext>
                </a:extLst>
              </p:cNvPr>
              <p:cNvGraphicFramePr>
                <a:graphicFrameLocks noChangeAspect="1"/>
              </p:cNvGraphicFramePr>
              <p:nvPr>
                <p:extLst>
                  <p:ext uri="{D42A27DB-BD31-4B8C-83A1-F6EECF244321}">
                    <p14:modId xmlns:p14="http://schemas.microsoft.com/office/powerpoint/2010/main" val="4036703665"/>
                  </p:ext>
                </p:extLst>
              </p:nvPr>
            </p:nvGraphicFramePr>
            <p:xfrm>
              <a:off x="3523488" y="4600045"/>
              <a:ext cx="2673350" cy="1503759"/>
            </p:xfrm>
            <a:graphic>
              <a:graphicData uri="http://schemas.microsoft.com/office/powerpoint/2016/slidezoom">
                <pslz:sldZm>
                  <pslz:sldZmObj sldId="745" cId="957476403">
                    <pslz:zmPr id="{DFD09B24-7200-4F0A-AF8D-46A8FA11DAFB}" returnToParent="0" transitionDur="1000">
                      <p166:blipFill xmlns:p166="http://schemas.microsoft.com/office/powerpoint/2016/6/main">
                        <a:blip r:embed="rId5"/>
                        <a:stretch>
                          <a:fillRect/>
                        </a:stretch>
                      </p166:blipFill>
                      <p166:spPr xmlns:p166="http://schemas.microsoft.com/office/powerpoint/2016/6/main">
                        <a:xfrm>
                          <a:off x="0" y="0"/>
                          <a:ext cx="2673350" cy="1503759"/>
                        </a:xfrm>
                        <a:prstGeom prst="rect">
                          <a:avLst/>
                        </a:prstGeom>
                        <a:ln w="3175">
                          <a:solidFill>
                            <a:prstClr val="ltGray"/>
                          </a:solidFill>
                        </a:ln>
                      </p166:spPr>
                    </pslz:zmPr>
                  </pslz:sldZmObj>
                </pslz:sldZm>
              </a:graphicData>
            </a:graphic>
          </p:graphicFrame>
        </mc:Choice>
        <mc:Fallback xmlns="">
          <p:pic>
            <p:nvPicPr>
              <p:cNvPr id="7" name="Folienzoom 6">
                <a:hlinkClick r:id="rId6" action="ppaction://hlinksldjump"/>
                <a:extLst>
                  <a:ext uri="{FF2B5EF4-FFF2-40B4-BE49-F238E27FC236}">
                    <a16:creationId xmlns:a16="http://schemas.microsoft.com/office/drawing/2014/main" id="{FBD7B327-A5D3-4425-A6E0-CAF212135CA2}"/>
                  </a:ext>
                </a:extLst>
              </p:cNvPr>
              <p:cNvPicPr>
                <a:picLocks noGrp="1" noRot="1" noChangeAspect="1" noMove="1" noResize="1" noEditPoints="1" noAdjustHandles="1" noChangeArrowheads="1" noChangeShapeType="1"/>
              </p:cNvPicPr>
              <p:nvPr/>
            </p:nvPicPr>
            <p:blipFill>
              <a:blip r:embed="rId7"/>
              <a:stretch>
                <a:fillRect/>
              </a:stretch>
            </p:blipFill>
            <p:spPr>
              <a:xfrm>
                <a:off x="3523488" y="4600045"/>
                <a:ext cx="2673350" cy="150375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Folienzoom 8">
                <a:extLst>
                  <a:ext uri="{FF2B5EF4-FFF2-40B4-BE49-F238E27FC236}">
                    <a16:creationId xmlns:a16="http://schemas.microsoft.com/office/drawing/2014/main" id="{20D4197F-DFF7-4ED8-A88C-610BF5D191DB}"/>
                  </a:ext>
                </a:extLst>
              </p:cNvPr>
              <p:cNvGraphicFramePr>
                <a:graphicFrameLocks noChangeAspect="1"/>
              </p:cNvGraphicFramePr>
              <p:nvPr>
                <p:extLst>
                  <p:ext uri="{D42A27DB-BD31-4B8C-83A1-F6EECF244321}">
                    <p14:modId xmlns:p14="http://schemas.microsoft.com/office/powerpoint/2010/main" val="558514206"/>
                  </p:ext>
                </p:extLst>
              </p:nvPr>
            </p:nvGraphicFramePr>
            <p:xfrm>
              <a:off x="6205728" y="4593082"/>
              <a:ext cx="2682748" cy="1509046"/>
            </p:xfrm>
            <a:graphic>
              <a:graphicData uri="http://schemas.microsoft.com/office/powerpoint/2016/slidezoom">
                <pslz:sldZm>
                  <pslz:sldZmObj sldId="730" cId="2071725954">
                    <pslz:zmPr id="{36D4FA97-681A-4BDF-8128-7032D90402D7}" returnToParent="0" transitionDur="1000">
                      <p166:blipFill xmlns:p166="http://schemas.microsoft.com/office/powerpoint/2016/6/main">
                        <a:blip r:embed="rId8"/>
                        <a:stretch>
                          <a:fillRect/>
                        </a:stretch>
                      </p166:blipFill>
                      <p166:spPr xmlns:p166="http://schemas.microsoft.com/office/powerpoint/2016/6/main">
                        <a:xfrm>
                          <a:off x="0" y="0"/>
                          <a:ext cx="2682748" cy="1509046"/>
                        </a:xfrm>
                        <a:prstGeom prst="rect">
                          <a:avLst/>
                        </a:prstGeom>
                        <a:ln w="3175">
                          <a:solidFill>
                            <a:prstClr val="ltGray"/>
                          </a:solidFill>
                        </a:ln>
                      </p166:spPr>
                    </pslz:zmPr>
                  </pslz:sldZmObj>
                </pslz:sldZm>
              </a:graphicData>
            </a:graphic>
          </p:graphicFrame>
        </mc:Choice>
        <mc:Fallback xmlns="">
          <p:pic>
            <p:nvPicPr>
              <p:cNvPr id="9" name="Folienzoom 8">
                <a:hlinkClick r:id="rId9" action="ppaction://hlinksldjump"/>
                <a:extLst>
                  <a:ext uri="{FF2B5EF4-FFF2-40B4-BE49-F238E27FC236}">
                    <a16:creationId xmlns:a16="http://schemas.microsoft.com/office/drawing/2014/main" id="{20D4197F-DFF7-4ED8-A88C-610BF5D191DB}"/>
                  </a:ext>
                </a:extLst>
              </p:cNvPr>
              <p:cNvPicPr>
                <a:picLocks noGrp="1" noRot="1" noChangeAspect="1" noMove="1" noResize="1" noEditPoints="1" noAdjustHandles="1" noChangeArrowheads="1" noChangeShapeType="1"/>
              </p:cNvPicPr>
              <p:nvPr/>
            </p:nvPicPr>
            <p:blipFill>
              <a:blip r:embed="rId10"/>
              <a:stretch>
                <a:fillRect/>
              </a:stretch>
            </p:blipFill>
            <p:spPr>
              <a:xfrm>
                <a:off x="6205728" y="4593082"/>
                <a:ext cx="2682748" cy="150904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Folienzoom 10">
                <a:extLst>
                  <a:ext uri="{FF2B5EF4-FFF2-40B4-BE49-F238E27FC236}">
                    <a16:creationId xmlns:a16="http://schemas.microsoft.com/office/drawing/2014/main" id="{2554F0B5-9E20-4F8D-8AA1-8DECC14E8218}"/>
                  </a:ext>
                </a:extLst>
              </p:cNvPr>
              <p:cNvGraphicFramePr>
                <a:graphicFrameLocks noChangeAspect="1"/>
              </p:cNvGraphicFramePr>
              <p:nvPr>
                <p:extLst>
                  <p:ext uri="{D42A27DB-BD31-4B8C-83A1-F6EECF244321}">
                    <p14:modId xmlns:p14="http://schemas.microsoft.com/office/powerpoint/2010/main" val="1280933512"/>
                  </p:ext>
                </p:extLst>
              </p:nvPr>
            </p:nvGraphicFramePr>
            <p:xfrm>
              <a:off x="8897366" y="4593083"/>
              <a:ext cx="2685729" cy="1510722"/>
            </p:xfrm>
            <a:graphic>
              <a:graphicData uri="http://schemas.microsoft.com/office/powerpoint/2016/slidezoom">
                <pslz:sldZm>
                  <pslz:sldZmObj sldId="548" cId="3205083241">
                    <pslz:zmPr id="{5BEDA98E-7F79-4981-821F-472E74279FAF}" returnToParent="0" transitionDur="1000">
                      <p166:blipFill xmlns:p166="http://schemas.microsoft.com/office/powerpoint/2016/6/main">
                        <a:blip r:embed="rId11"/>
                        <a:stretch>
                          <a:fillRect/>
                        </a:stretch>
                      </p166:blipFill>
                      <p166:spPr xmlns:p166="http://schemas.microsoft.com/office/powerpoint/2016/6/main">
                        <a:xfrm>
                          <a:off x="0" y="0"/>
                          <a:ext cx="2685729" cy="1510722"/>
                        </a:xfrm>
                        <a:prstGeom prst="rect">
                          <a:avLst/>
                        </a:prstGeom>
                        <a:ln w="3175">
                          <a:solidFill>
                            <a:prstClr val="ltGray"/>
                          </a:solidFill>
                        </a:ln>
                      </p166:spPr>
                    </pslz:zmPr>
                  </pslz:sldZmObj>
                </pslz:sldZm>
              </a:graphicData>
            </a:graphic>
          </p:graphicFrame>
        </mc:Choice>
        <mc:Fallback xmlns="">
          <p:pic>
            <p:nvPicPr>
              <p:cNvPr id="11" name="Folienzoom 10">
                <a:hlinkClick r:id="rId12" action="ppaction://hlinksldjump"/>
                <a:extLst>
                  <a:ext uri="{FF2B5EF4-FFF2-40B4-BE49-F238E27FC236}">
                    <a16:creationId xmlns:a16="http://schemas.microsoft.com/office/drawing/2014/main" id="{2554F0B5-9E20-4F8D-8AA1-8DECC14E8218}"/>
                  </a:ext>
                </a:extLst>
              </p:cNvPr>
              <p:cNvPicPr>
                <a:picLocks noGrp="1" noRot="1" noChangeAspect="1" noMove="1" noResize="1" noEditPoints="1" noAdjustHandles="1" noChangeArrowheads="1" noChangeShapeType="1"/>
              </p:cNvPicPr>
              <p:nvPr/>
            </p:nvPicPr>
            <p:blipFill>
              <a:blip r:embed="rId13"/>
              <a:stretch>
                <a:fillRect/>
              </a:stretch>
            </p:blipFill>
            <p:spPr>
              <a:xfrm>
                <a:off x="8897366" y="4593083"/>
                <a:ext cx="2685729" cy="151072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Folienzoom 12">
                <a:extLst>
                  <a:ext uri="{FF2B5EF4-FFF2-40B4-BE49-F238E27FC236}">
                    <a16:creationId xmlns:a16="http://schemas.microsoft.com/office/drawing/2014/main" id="{7686ED95-A83B-4803-B6B6-9CA8A3F17FA2}"/>
                  </a:ext>
                </a:extLst>
              </p:cNvPr>
              <p:cNvGraphicFramePr>
                <a:graphicFrameLocks noChangeAspect="1"/>
              </p:cNvGraphicFramePr>
              <p:nvPr>
                <p:extLst>
                  <p:ext uri="{D42A27DB-BD31-4B8C-83A1-F6EECF244321}">
                    <p14:modId xmlns:p14="http://schemas.microsoft.com/office/powerpoint/2010/main" val="3749768584"/>
                  </p:ext>
                </p:extLst>
              </p:nvPr>
            </p:nvGraphicFramePr>
            <p:xfrm>
              <a:off x="8896670" y="3073965"/>
              <a:ext cx="2685730" cy="1510723"/>
            </p:xfrm>
            <a:graphic>
              <a:graphicData uri="http://schemas.microsoft.com/office/powerpoint/2016/slidezoom">
                <pslz:sldZm>
                  <pslz:sldZmObj sldId="699" cId="3787973397">
                    <pslz:zmPr id="{9DD7F4FB-7265-4548-88AF-E2333C79DA38}" returnToParent="0" transitionDur="1000">
                      <p166:blipFill xmlns:p166="http://schemas.microsoft.com/office/powerpoint/2016/6/main">
                        <a:blip r:embed="rId14"/>
                        <a:stretch>
                          <a:fillRect/>
                        </a:stretch>
                      </p166:blipFill>
                      <p166:spPr xmlns:p166="http://schemas.microsoft.com/office/powerpoint/2016/6/main">
                        <a:xfrm>
                          <a:off x="0" y="0"/>
                          <a:ext cx="2685730" cy="1510723"/>
                        </a:xfrm>
                        <a:prstGeom prst="rect">
                          <a:avLst/>
                        </a:prstGeom>
                        <a:ln w="3175">
                          <a:solidFill>
                            <a:prstClr val="ltGray"/>
                          </a:solidFill>
                        </a:ln>
                      </p166:spPr>
                    </pslz:zmPr>
                  </pslz:sldZmObj>
                </pslz:sldZm>
              </a:graphicData>
            </a:graphic>
          </p:graphicFrame>
        </mc:Choice>
        <mc:Fallback xmlns="">
          <p:pic>
            <p:nvPicPr>
              <p:cNvPr id="13" name="Folienzoom 12">
                <a:hlinkClick r:id="rId15" action="ppaction://hlinksldjump"/>
                <a:extLst>
                  <a:ext uri="{FF2B5EF4-FFF2-40B4-BE49-F238E27FC236}">
                    <a16:creationId xmlns:a16="http://schemas.microsoft.com/office/drawing/2014/main" id="{7686ED95-A83B-4803-B6B6-9CA8A3F17FA2}"/>
                  </a:ext>
                </a:extLst>
              </p:cNvPr>
              <p:cNvPicPr>
                <a:picLocks noGrp="1" noRot="1" noChangeAspect="1" noMove="1" noResize="1" noEditPoints="1" noAdjustHandles="1" noChangeArrowheads="1" noChangeShapeType="1"/>
              </p:cNvPicPr>
              <p:nvPr/>
            </p:nvPicPr>
            <p:blipFill>
              <a:blip r:embed="rId16"/>
              <a:stretch>
                <a:fillRect/>
              </a:stretch>
            </p:blipFill>
            <p:spPr>
              <a:xfrm>
                <a:off x="8896670" y="3073965"/>
                <a:ext cx="2685730" cy="1510723"/>
              </a:xfrm>
              <a:prstGeom prst="rect">
                <a:avLst/>
              </a:prstGeom>
              <a:ln w="3175">
                <a:solidFill>
                  <a:prstClr val="ltGray"/>
                </a:solidFill>
              </a:ln>
            </p:spPr>
          </p:pic>
        </mc:Fallback>
      </mc:AlternateContent>
    </p:spTree>
    <p:extLst>
      <p:ext uri="{BB962C8B-B14F-4D97-AF65-F5344CB8AC3E}">
        <p14:creationId xmlns:p14="http://schemas.microsoft.com/office/powerpoint/2010/main" val="1736420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B100EA-C7B1-4B72-B5F7-FD959F9EC769}"/>
              </a:ext>
            </a:extLst>
          </p:cNvPr>
          <p:cNvSpPr>
            <a:spLocks noGrp="1"/>
          </p:cNvSpPr>
          <p:nvPr>
            <p:ph type="title"/>
          </p:nvPr>
        </p:nvSpPr>
        <p:spPr/>
        <p:txBody>
          <a:bodyPr/>
          <a:lstStyle/>
          <a:p>
            <a:r>
              <a:rPr lang="de-DE" dirty="0"/>
              <a:t>JS FUNCTIONS - BASICS</a:t>
            </a:r>
          </a:p>
        </p:txBody>
      </p:sp>
      <p:sp>
        <p:nvSpPr>
          <p:cNvPr id="3" name="Textplatzhalter 2">
            <a:extLst>
              <a:ext uri="{FF2B5EF4-FFF2-40B4-BE49-F238E27FC236}">
                <a16:creationId xmlns:a16="http://schemas.microsoft.com/office/drawing/2014/main" id="{9FD984E9-ECF9-4389-8871-720E5D5700F2}"/>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0242E646-4DD8-43DB-A0CD-AC30F996678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2478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spc="-10" dirty="0"/>
              <a:t>JS FUNCTIONS - SYNTAX</a:t>
            </a:r>
            <a:endParaRPr spc="-10" dirty="0"/>
          </a:p>
        </p:txBody>
      </p:sp>
      <p:sp>
        <p:nvSpPr>
          <p:cNvPr id="3" name="object 3"/>
          <p:cNvSpPr txBox="1"/>
          <p:nvPr/>
        </p:nvSpPr>
        <p:spPr>
          <a:xfrm>
            <a:off x="838200" y="1690688"/>
            <a:ext cx="6954520" cy="286258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Eigenständige</a:t>
            </a:r>
            <a:r>
              <a:rPr sz="3200" spc="-25" dirty="0">
                <a:latin typeface="Calibri"/>
                <a:cs typeface="Calibri"/>
              </a:rPr>
              <a:t> </a:t>
            </a:r>
            <a:r>
              <a:rPr sz="3200" spc="-15" dirty="0">
                <a:latin typeface="Calibri"/>
                <a:cs typeface="Calibri"/>
              </a:rPr>
              <a:t>„Unterprogramme“</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5" dirty="0">
                <a:latin typeface="Calibri"/>
                <a:cs typeface="Calibri"/>
              </a:rPr>
              <a:t>Ausführung </a:t>
            </a:r>
            <a:r>
              <a:rPr sz="3200" spc="-25" dirty="0">
                <a:latin typeface="Calibri"/>
                <a:cs typeface="Calibri"/>
              </a:rPr>
              <a:t>erst </a:t>
            </a:r>
            <a:r>
              <a:rPr sz="3200" spc="-5" dirty="0">
                <a:latin typeface="Calibri"/>
                <a:cs typeface="Calibri"/>
              </a:rPr>
              <a:t>bei</a:t>
            </a:r>
            <a:r>
              <a:rPr sz="3200" spc="5" dirty="0">
                <a:latin typeface="Calibri"/>
                <a:cs typeface="Calibri"/>
              </a:rPr>
              <a:t> </a:t>
            </a:r>
            <a:r>
              <a:rPr sz="3200" dirty="0">
                <a:latin typeface="Calibri"/>
                <a:cs typeface="Calibri"/>
              </a:rPr>
              <a:t>Aufruf</a:t>
            </a:r>
          </a:p>
          <a:p>
            <a:pPr marL="355600" indent="-342900">
              <a:lnSpc>
                <a:spcPct val="100000"/>
              </a:lnSpc>
              <a:spcBef>
                <a:spcPts val="770"/>
              </a:spcBef>
              <a:buFont typeface="Arial"/>
              <a:buChar char="•"/>
              <a:tabLst>
                <a:tab pos="354965" algn="l"/>
                <a:tab pos="355600" algn="l"/>
              </a:tabLst>
            </a:pPr>
            <a:r>
              <a:rPr sz="3200" spc="-15" dirty="0">
                <a:latin typeface="Calibri"/>
                <a:cs typeface="Calibri"/>
              </a:rPr>
              <a:t>Können </a:t>
            </a:r>
            <a:r>
              <a:rPr sz="3200" dirty="0">
                <a:latin typeface="Calibri"/>
                <a:cs typeface="Calibri"/>
              </a:rPr>
              <a:t>einen </a:t>
            </a:r>
            <a:r>
              <a:rPr sz="3200" spc="-30" dirty="0">
                <a:latin typeface="Calibri"/>
                <a:cs typeface="Calibri"/>
              </a:rPr>
              <a:t>Wert</a:t>
            </a:r>
            <a:r>
              <a:rPr sz="3200" spc="25" dirty="0">
                <a:latin typeface="Calibri"/>
                <a:cs typeface="Calibri"/>
              </a:rPr>
              <a:t> </a:t>
            </a:r>
            <a:r>
              <a:rPr sz="3200" spc="-15" dirty="0">
                <a:latin typeface="Calibri"/>
                <a:cs typeface="Calibri"/>
              </a:rPr>
              <a:t>zurückliefern</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5" dirty="0">
                <a:latin typeface="Calibri"/>
                <a:cs typeface="Calibri"/>
              </a:rPr>
              <a:t>Haben </a:t>
            </a:r>
            <a:r>
              <a:rPr sz="3200" dirty="0">
                <a:latin typeface="Calibri"/>
                <a:cs typeface="Calibri"/>
              </a:rPr>
              <a:t>einen </a:t>
            </a:r>
            <a:r>
              <a:rPr sz="3200" spc="-5" dirty="0">
                <a:latin typeface="Calibri"/>
                <a:cs typeface="Calibri"/>
              </a:rPr>
              <a:t>eigenen</a:t>
            </a:r>
            <a:r>
              <a:rPr sz="3200" spc="15" dirty="0">
                <a:latin typeface="Calibri"/>
                <a:cs typeface="Calibri"/>
              </a:rPr>
              <a:t> </a:t>
            </a:r>
            <a:r>
              <a:rPr sz="3200" spc="-10" dirty="0">
                <a:latin typeface="Calibri"/>
                <a:cs typeface="Calibri"/>
              </a:rPr>
              <a:t>Gültigkeitsbereich</a:t>
            </a:r>
            <a:endParaRPr sz="3200" dirty="0">
              <a:latin typeface="Calibri"/>
              <a:cs typeface="Calibri"/>
            </a:endParaRPr>
          </a:p>
          <a:p>
            <a:pPr marL="355600" indent="-342900">
              <a:lnSpc>
                <a:spcPct val="100000"/>
              </a:lnSpc>
              <a:spcBef>
                <a:spcPts val="770"/>
              </a:spcBef>
              <a:buFont typeface="Arial"/>
              <a:buChar char="•"/>
              <a:tabLst>
                <a:tab pos="354965" algn="l"/>
                <a:tab pos="355600" algn="l"/>
              </a:tabLst>
            </a:pPr>
            <a:r>
              <a:rPr sz="3200" spc="-20" dirty="0">
                <a:latin typeface="Calibri"/>
                <a:cs typeface="Calibri"/>
              </a:rPr>
              <a:t>Syntax</a:t>
            </a:r>
            <a:endParaRPr sz="3200" dirty="0">
              <a:latin typeface="Calibri"/>
              <a:cs typeface="Calibri"/>
            </a:endParaRPr>
          </a:p>
        </p:txBody>
      </p:sp>
      <p:sp>
        <p:nvSpPr>
          <p:cNvPr id="4" name="object 4"/>
          <p:cNvSpPr/>
          <p:nvPr/>
        </p:nvSpPr>
        <p:spPr>
          <a:xfrm>
            <a:off x="2348992" y="4689665"/>
            <a:ext cx="7065264" cy="1650491"/>
          </a:xfrm>
          <a:prstGeom prst="rect">
            <a:avLst/>
          </a:prstGeom>
          <a:blipFill>
            <a:blip r:embed="rId3"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58A24F53-23C4-48EC-A0D8-A91AF0D527F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0831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spc="-10" dirty="0"/>
              <a:t>JS FUNCTIONS - CALL</a:t>
            </a:r>
            <a:endParaRPr spc="-10" dirty="0"/>
          </a:p>
        </p:txBody>
      </p:sp>
      <p:sp>
        <p:nvSpPr>
          <p:cNvPr id="3" name="object 3"/>
          <p:cNvSpPr txBox="1"/>
          <p:nvPr/>
        </p:nvSpPr>
        <p:spPr>
          <a:xfrm>
            <a:off x="838200" y="1690688"/>
            <a:ext cx="391731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Aufruf einer</a:t>
            </a:r>
            <a:r>
              <a:rPr sz="3200" spc="-70" dirty="0">
                <a:latin typeface="Calibri"/>
                <a:cs typeface="Calibri"/>
              </a:rPr>
              <a:t> </a:t>
            </a:r>
            <a:r>
              <a:rPr sz="3200" spc="-5" dirty="0">
                <a:latin typeface="Calibri"/>
                <a:cs typeface="Calibri"/>
              </a:rPr>
              <a:t>Funktion</a:t>
            </a:r>
            <a:endParaRPr sz="3200" dirty="0">
              <a:latin typeface="Calibri"/>
              <a:cs typeface="Calibri"/>
            </a:endParaRPr>
          </a:p>
        </p:txBody>
      </p:sp>
      <p:sp>
        <p:nvSpPr>
          <p:cNvPr id="4" name="object 4"/>
          <p:cNvSpPr/>
          <p:nvPr/>
        </p:nvSpPr>
        <p:spPr>
          <a:xfrm>
            <a:off x="1158558" y="2212022"/>
            <a:ext cx="6896100" cy="4213860"/>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2CAA20A8-A46C-480A-9B50-EF37DD21AD3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2085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spc="-10" dirty="0"/>
              <a:t>JS FUNCTIONS - ARGUMENTS</a:t>
            </a:r>
            <a:endParaRPr spc="-10" dirty="0"/>
          </a:p>
        </p:txBody>
      </p:sp>
      <p:sp>
        <p:nvSpPr>
          <p:cNvPr id="3" name="object 3"/>
          <p:cNvSpPr txBox="1"/>
          <p:nvPr/>
        </p:nvSpPr>
        <p:spPr>
          <a:xfrm>
            <a:off x="838200" y="1690688"/>
            <a:ext cx="840486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Anzahl </a:t>
            </a:r>
            <a:r>
              <a:rPr sz="3200" spc="-5" dirty="0">
                <a:latin typeface="Calibri"/>
                <a:cs typeface="Calibri"/>
              </a:rPr>
              <a:t>der übergebenen </a:t>
            </a:r>
            <a:r>
              <a:rPr sz="3200" spc="-20" dirty="0">
                <a:latin typeface="Calibri"/>
                <a:cs typeface="Calibri"/>
              </a:rPr>
              <a:t>Parameter </a:t>
            </a:r>
            <a:r>
              <a:rPr sz="3200" spc="-15" dirty="0">
                <a:latin typeface="Calibri"/>
                <a:cs typeface="Calibri"/>
              </a:rPr>
              <a:t>ist</a:t>
            </a:r>
            <a:r>
              <a:rPr sz="3200" spc="10" dirty="0">
                <a:latin typeface="Calibri"/>
                <a:cs typeface="Calibri"/>
              </a:rPr>
              <a:t> </a:t>
            </a:r>
            <a:r>
              <a:rPr sz="3200" spc="-10" dirty="0">
                <a:latin typeface="Calibri"/>
                <a:cs typeface="Calibri"/>
              </a:rPr>
              <a:t>irrelevant</a:t>
            </a:r>
            <a:endParaRPr sz="3200" dirty="0">
              <a:latin typeface="Calibri"/>
              <a:cs typeface="Calibri"/>
            </a:endParaRPr>
          </a:p>
        </p:txBody>
      </p:sp>
      <p:sp>
        <p:nvSpPr>
          <p:cNvPr id="4" name="object 4"/>
          <p:cNvSpPr txBox="1"/>
          <p:nvPr/>
        </p:nvSpPr>
        <p:spPr>
          <a:xfrm>
            <a:off x="1295704" y="2265744"/>
            <a:ext cx="1703705" cy="457200"/>
          </a:xfrm>
          <a:prstGeom prst="rect">
            <a:avLst/>
          </a:prstGeom>
        </p:spPr>
        <p:txBody>
          <a:bodyPr vert="horz" wrap="square" lIns="0" tIns="0" rIns="0" bIns="0" rtlCol="0">
            <a:spAutoFit/>
          </a:bodyPr>
          <a:lstStyle/>
          <a:p>
            <a:pPr marL="12700">
              <a:lnSpc>
                <a:spcPct val="100000"/>
              </a:lnSpc>
            </a:pPr>
            <a:r>
              <a:rPr sz="2800" spc="-5" dirty="0">
                <a:latin typeface="Arial"/>
                <a:cs typeface="Arial"/>
              </a:rPr>
              <a:t>– </a:t>
            </a:r>
            <a:r>
              <a:rPr sz="2800" spc="-5" dirty="0">
                <a:latin typeface="Calibri"/>
                <a:cs typeface="Calibri"/>
              </a:rPr>
              <a:t>Zu</a:t>
            </a:r>
            <a:r>
              <a:rPr sz="2800" spc="-150" dirty="0">
                <a:latin typeface="Calibri"/>
                <a:cs typeface="Calibri"/>
              </a:rPr>
              <a:t> </a:t>
            </a:r>
            <a:r>
              <a:rPr sz="2800" spc="-10" dirty="0">
                <a:latin typeface="Calibri"/>
                <a:cs typeface="Calibri"/>
              </a:rPr>
              <a:t>wenig:</a:t>
            </a:r>
            <a:endParaRPr sz="2800" dirty="0">
              <a:latin typeface="Calibri"/>
              <a:cs typeface="Calibri"/>
            </a:endParaRPr>
          </a:p>
        </p:txBody>
      </p:sp>
      <p:sp>
        <p:nvSpPr>
          <p:cNvPr id="5" name="object 5"/>
          <p:cNvSpPr txBox="1"/>
          <p:nvPr/>
        </p:nvSpPr>
        <p:spPr>
          <a:xfrm>
            <a:off x="3582035" y="2265744"/>
            <a:ext cx="1496060" cy="457200"/>
          </a:xfrm>
          <a:prstGeom prst="rect">
            <a:avLst/>
          </a:prstGeom>
        </p:spPr>
        <p:txBody>
          <a:bodyPr vert="horz" wrap="square" lIns="0" tIns="0" rIns="0" bIns="0" rtlCol="0">
            <a:spAutoFit/>
          </a:bodyPr>
          <a:lstStyle/>
          <a:p>
            <a:pPr marL="12700">
              <a:lnSpc>
                <a:spcPct val="100000"/>
              </a:lnSpc>
            </a:pPr>
            <a:r>
              <a:rPr sz="2800" spc="-15" dirty="0">
                <a:latin typeface="Calibri"/>
                <a:cs typeface="Calibri"/>
              </a:rPr>
              <a:t>undefined</a:t>
            </a:r>
            <a:endParaRPr sz="2800" dirty="0">
              <a:latin typeface="Calibri"/>
              <a:cs typeface="Calibri"/>
            </a:endParaRPr>
          </a:p>
        </p:txBody>
      </p:sp>
      <p:sp>
        <p:nvSpPr>
          <p:cNvPr id="6" name="object 6"/>
          <p:cNvSpPr txBox="1"/>
          <p:nvPr/>
        </p:nvSpPr>
        <p:spPr>
          <a:xfrm>
            <a:off x="1295704" y="3290126"/>
            <a:ext cx="3904615" cy="2799715"/>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2800" spc="-25" dirty="0">
                <a:latin typeface="Calibri"/>
                <a:cs typeface="Calibri"/>
              </a:rPr>
              <a:t>Verschachtelung</a:t>
            </a:r>
            <a:r>
              <a:rPr sz="2800" spc="-10" dirty="0">
                <a:latin typeface="Calibri"/>
                <a:cs typeface="Calibri"/>
              </a:rPr>
              <a:t> </a:t>
            </a:r>
            <a:r>
              <a:rPr sz="2800" spc="-5" dirty="0">
                <a:latin typeface="Calibri"/>
                <a:cs typeface="Calibri"/>
              </a:rPr>
              <a:t>möglich</a:t>
            </a:r>
            <a:endParaRPr sz="2800" dirty="0">
              <a:latin typeface="Calibri"/>
              <a:cs typeface="Calibri"/>
            </a:endParaRPr>
          </a:p>
          <a:p>
            <a:pPr>
              <a:lnSpc>
                <a:spcPct val="100000"/>
              </a:lnSpc>
              <a:spcBef>
                <a:spcPts val="45"/>
              </a:spcBef>
              <a:buFont typeface="Arial"/>
              <a:buChar char="–"/>
            </a:pPr>
            <a:endParaRPr sz="4050" dirty="0">
              <a:latin typeface="Times New Roman"/>
              <a:cs typeface="Times New Roman"/>
            </a:endParaRPr>
          </a:p>
          <a:p>
            <a:pPr marL="299085" indent="-286385">
              <a:lnSpc>
                <a:spcPct val="100000"/>
              </a:lnSpc>
              <a:buFont typeface="Arial"/>
              <a:buChar char="–"/>
              <a:tabLst>
                <a:tab pos="299720" algn="l"/>
              </a:tabLst>
            </a:pPr>
            <a:r>
              <a:rPr sz="2800" spc="-10" dirty="0">
                <a:latin typeface="Calibri"/>
                <a:cs typeface="Calibri"/>
              </a:rPr>
              <a:t>Funktionstypen</a:t>
            </a:r>
            <a:endParaRPr sz="2800" dirty="0">
              <a:latin typeface="Calibri"/>
              <a:cs typeface="Calibri"/>
            </a:endParaRPr>
          </a:p>
          <a:p>
            <a:pPr marL="697865" lvl="1" indent="-228600">
              <a:lnSpc>
                <a:spcPct val="100000"/>
              </a:lnSpc>
              <a:spcBef>
                <a:spcPts val="600"/>
              </a:spcBef>
              <a:buFont typeface="Arial"/>
              <a:buChar char="•"/>
              <a:tabLst>
                <a:tab pos="698500" algn="l"/>
              </a:tabLst>
            </a:pPr>
            <a:r>
              <a:rPr sz="2400" spc="-10" dirty="0">
                <a:latin typeface="Calibri"/>
                <a:cs typeface="Calibri"/>
              </a:rPr>
              <a:t>Deklarative</a:t>
            </a:r>
            <a:r>
              <a:rPr sz="2400" spc="-110" dirty="0">
                <a:latin typeface="Calibri"/>
                <a:cs typeface="Calibri"/>
              </a:rPr>
              <a:t> </a:t>
            </a:r>
            <a:r>
              <a:rPr sz="2400" spc="-5" dirty="0">
                <a:latin typeface="Calibri"/>
                <a:cs typeface="Calibri"/>
              </a:rPr>
              <a:t>Funktionen</a:t>
            </a:r>
            <a:endParaRPr sz="2400" dirty="0">
              <a:latin typeface="Calibri"/>
              <a:cs typeface="Calibri"/>
            </a:endParaRPr>
          </a:p>
          <a:p>
            <a:pPr marL="697865" lvl="1" indent="-228600">
              <a:lnSpc>
                <a:spcPct val="100000"/>
              </a:lnSpc>
              <a:spcBef>
                <a:spcPts val="575"/>
              </a:spcBef>
              <a:buFont typeface="Arial"/>
              <a:buChar char="•"/>
              <a:tabLst>
                <a:tab pos="698500" algn="l"/>
              </a:tabLst>
            </a:pPr>
            <a:r>
              <a:rPr sz="2400" spc="-10" dirty="0">
                <a:latin typeface="Calibri"/>
                <a:cs typeface="Calibri"/>
              </a:rPr>
              <a:t>Anonyme</a:t>
            </a:r>
            <a:r>
              <a:rPr sz="2400" spc="-65" dirty="0">
                <a:latin typeface="Calibri"/>
                <a:cs typeface="Calibri"/>
              </a:rPr>
              <a:t> </a:t>
            </a:r>
            <a:r>
              <a:rPr sz="2400" spc="-5" dirty="0">
                <a:latin typeface="Calibri"/>
                <a:cs typeface="Calibri"/>
              </a:rPr>
              <a:t>Funktionen</a:t>
            </a:r>
            <a:endParaRPr sz="2400" dirty="0">
              <a:latin typeface="Calibri"/>
              <a:cs typeface="Calibri"/>
            </a:endParaRPr>
          </a:p>
          <a:p>
            <a:pPr marL="697865" lvl="1" indent="-228600">
              <a:lnSpc>
                <a:spcPct val="100000"/>
              </a:lnSpc>
              <a:spcBef>
                <a:spcPts val="575"/>
              </a:spcBef>
              <a:buFont typeface="Arial"/>
              <a:buChar char="•"/>
              <a:tabLst>
                <a:tab pos="698500" algn="l"/>
              </a:tabLst>
            </a:pPr>
            <a:r>
              <a:rPr sz="2400" spc="-10" dirty="0">
                <a:latin typeface="Calibri"/>
                <a:cs typeface="Calibri"/>
              </a:rPr>
              <a:t>Funktionsliterale</a:t>
            </a:r>
            <a:endParaRPr sz="2400" dirty="0">
              <a:latin typeface="Calibri"/>
              <a:cs typeface="Calibri"/>
            </a:endParaRPr>
          </a:p>
        </p:txBody>
      </p:sp>
      <p:sp>
        <p:nvSpPr>
          <p:cNvPr id="7" name="Fußzeilenplatzhalter 6">
            <a:extLst>
              <a:ext uri="{FF2B5EF4-FFF2-40B4-BE49-F238E27FC236}">
                <a16:creationId xmlns:a16="http://schemas.microsoft.com/office/drawing/2014/main" id="{B133FC05-5566-45DD-83E5-393A1BA39EC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612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3704A8-BB33-46FB-B9B9-8C13919CBA16}"/>
              </a:ext>
            </a:extLst>
          </p:cNvPr>
          <p:cNvSpPr>
            <a:spLocks noGrp="1"/>
          </p:cNvSpPr>
          <p:nvPr>
            <p:ph type="title"/>
          </p:nvPr>
        </p:nvSpPr>
        <p:spPr/>
        <p:txBody>
          <a:bodyPr/>
          <a:lstStyle/>
          <a:p>
            <a:r>
              <a:rPr lang="de-DE" dirty="0"/>
              <a:t>JS FUNCTIONS - RETURN</a:t>
            </a:r>
          </a:p>
        </p:txBody>
      </p:sp>
      <p:sp>
        <p:nvSpPr>
          <p:cNvPr id="3" name="Inhaltsplatzhalter 2">
            <a:extLst>
              <a:ext uri="{FF2B5EF4-FFF2-40B4-BE49-F238E27FC236}">
                <a16:creationId xmlns:a16="http://schemas.microsoft.com/office/drawing/2014/main" id="{557375CB-2EF4-4146-AD0C-398FEC0A0BAA}"/>
              </a:ext>
            </a:extLst>
          </p:cNvPr>
          <p:cNvSpPr>
            <a:spLocks noGrp="1"/>
          </p:cNvSpPr>
          <p:nvPr>
            <p:ph idx="1"/>
          </p:nvPr>
        </p:nvSpPr>
        <p:spPr/>
        <p:txBody>
          <a:bodyPr>
            <a:normAutofit lnSpcReduction="10000"/>
          </a:bodyPr>
          <a:lstStyle/>
          <a:p>
            <a:pPr marL="0" indent="0">
              <a:buNone/>
            </a:pPr>
            <a:r>
              <a:rPr lang="en-US" dirty="0"/>
              <a:t> .then(response =&gt; {</a:t>
            </a:r>
          </a:p>
          <a:p>
            <a:pPr marL="0" indent="0">
              <a:buNone/>
            </a:pPr>
            <a:r>
              <a:rPr lang="en-US" dirty="0"/>
              <a:t>      return {</a:t>
            </a:r>
          </a:p>
          <a:p>
            <a:pPr marL="0" indent="0">
              <a:buNone/>
            </a:pPr>
            <a:r>
              <a:rPr lang="en-US" dirty="0"/>
              <a:t>          data: </a:t>
            </a:r>
            <a:r>
              <a:rPr lang="en-US" dirty="0" err="1"/>
              <a:t>response.json</a:t>
            </a:r>
            <a:r>
              <a:rPr lang="en-US" dirty="0"/>
              <a:t>(),</a:t>
            </a:r>
          </a:p>
          <a:p>
            <a:pPr marL="0" indent="0">
              <a:buNone/>
            </a:pPr>
            <a:r>
              <a:rPr lang="en-US" dirty="0"/>
              <a:t>          status: </a:t>
            </a:r>
            <a:r>
              <a:rPr lang="en-US" dirty="0" err="1"/>
              <a:t>response.status</a:t>
            </a:r>
            <a:endParaRPr lang="en-US" dirty="0"/>
          </a:p>
          <a:p>
            <a:pPr marL="0" indent="0">
              <a:buNone/>
            </a:pPr>
            <a:r>
              <a:rPr lang="en-US" dirty="0"/>
              <a:t>      }</a:t>
            </a:r>
          </a:p>
          <a:p>
            <a:pPr marL="0" indent="0">
              <a:buNone/>
            </a:pPr>
            <a:r>
              <a:rPr lang="en-US" dirty="0"/>
              <a:t>  })</a:t>
            </a:r>
            <a:endParaRPr lang="de-DE" dirty="0"/>
          </a:p>
        </p:txBody>
      </p:sp>
      <p:sp>
        <p:nvSpPr>
          <p:cNvPr id="4" name="Fußzeilenplatzhalter 3">
            <a:extLst>
              <a:ext uri="{FF2B5EF4-FFF2-40B4-BE49-F238E27FC236}">
                <a16:creationId xmlns:a16="http://schemas.microsoft.com/office/drawing/2014/main" id="{B9AE2040-690B-4A81-9F6F-0EC924FAB29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6418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BFCDE5-3C61-405F-A808-AC07D18C2205}"/>
              </a:ext>
            </a:extLst>
          </p:cNvPr>
          <p:cNvSpPr>
            <a:spLocks noGrp="1"/>
          </p:cNvSpPr>
          <p:nvPr>
            <p:ph type="title"/>
          </p:nvPr>
        </p:nvSpPr>
        <p:spPr/>
        <p:txBody>
          <a:bodyPr/>
          <a:lstStyle/>
          <a:p>
            <a:r>
              <a:rPr lang="de-DE" dirty="0"/>
              <a:t>JS FUNCTIONS &gt; RETURN FUNCTION</a:t>
            </a:r>
          </a:p>
        </p:txBody>
      </p:sp>
      <p:sp>
        <p:nvSpPr>
          <p:cNvPr id="5" name="Inhaltsplatzhalter 4">
            <a:extLst>
              <a:ext uri="{FF2B5EF4-FFF2-40B4-BE49-F238E27FC236}">
                <a16:creationId xmlns:a16="http://schemas.microsoft.com/office/drawing/2014/main" id="{04CD0E88-72DC-4166-BBBF-7CFAD070C87E}"/>
              </a:ext>
            </a:extLst>
          </p:cNvPr>
          <p:cNvSpPr>
            <a:spLocks noGrp="1"/>
          </p:cNvSpPr>
          <p:nvPr>
            <p:ph idx="1"/>
          </p:nvPr>
        </p:nvSpPr>
        <p:spPr>
          <a:xfrm>
            <a:off x="838200" y="2886891"/>
            <a:ext cx="10515600" cy="3290071"/>
          </a:xfrm>
        </p:spPr>
        <p:txBody>
          <a:bodyPr>
            <a:normAutofit/>
          </a:bodyPr>
          <a:lstStyle/>
          <a:p>
            <a:r>
              <a:rPr lang="en-US" dirty="0">
                <a:solidFill>
                  <a:srgbClr val="000000"/>
                </a:solidFill>
              </a:rPr>
              <a:t>(</a:t>
            </a:r>
            <a:r>
              <a:rPr lang="en-US" dirty="0">
                <a:solidFill>
                  <a:srgbClr val="0000FF"/>
                </a:solidFill>
              </a:rPr>
              <a:t>function</a:t>
            </a:r>
            <a:r>
              <a:rPr lang="en-US" dirty="0">
                <a:solidFill>
                  <a:srgbClr val="000000"/>
                </a:solidFill>
              </a:rPr>
              <a:t>() { </a:t>
            </a:r>
          </a:p>
          <a:p>
            <a:r>
              <a:rPr lang="en-US" dirty="0">
                <a:solidFill>
                  <a:srgbClr val="008000"/>
                </a:solidFill>
              </a:rPr>
              <a:t>	// Function body</a:t>
            </a:r>
            <a:endParaRPr lang="en-US" dirty="0">
              <a:solidFill>
                <a:srgbClr val="000000"/>
              </a:solidFill>
            </a:endParaRPr>
          </a:p>
          <a:p>
            <a:r>
              <a:rPr lang="en-US" dirty="0">
                <a:solidFill>
                  <a:srgbClr val="000000"/>
                </a:solidFill>
              </a:rPr>
              <a:t>}) ();</a:t>
            </a:r>
          </a:p>
          <a:p>
            <a:r>
              <a:rPr lang="de-DE" dirty="0">
                <a:solidFill>
                  <a:srgbClr val="008000"/>
                </a:solidFill>
              </a:rPr>
              <a:t>// </a:t>
            </a:r>
            <a:r>
              <a:rPr lang="de-DE" dirty="0" err="1">
                <a:solidFill>
                  <a:srgbClr val="008000"/>
                </a:solidFill>
              </a:rPr>
              <a:t>or</a:t>
            </a:r>
            <a:r>
              <a:rPr lang="de-DE" dirty="0">
                <a:solidFill>
                  <a:srgbClr val="008000"/>
                </a:solidFill>
              </a:rPr>
              <a:t> </a:t>
            </a:r>
            <a:r>
              <a:rPr lang="de-DE" dirty="0" err="1">
                <a:solidFill>
                  <a:srgbClr val="008000"/>
                </a:solidFill>
              </a:rPr>
              <a:t>with</a:t>
            </a:r>
            <a:r>
              <a:rPr lang="de-DE" dirty="0">
                <a:solidFill>
                  <a:srgbClr val="008000"/>
                </a:solidFill>
              </a:rPr>
              <a:t> </a:t>
            </a:r>
            <a:r>
              <a:rPr lang="de-DE" dirty="0" err="1">
                <a:solidFill>
                  <a:srgbClr val="008000"/>
                </a:solidFill>
              </a:rPr>
              <a:t>arguments</a:t>
            </a:r>
            <a:endParaRPr lang="de-DE" dirty="0">
              <a:solidFill>
                <a:srgbClr val="000000"/>
              </a:solidFill>
            </a:endParaRPr>
          </a:p>
          <a:p>
            <a:r>
              <a:rPr lang="en-US" dirty="0">
                <a:solidFill>
                  <a:srgbClr val="000000"/>
                </a:solidFill>
              </a:rPr>
              <a:t>(</a:t>
            </a:r>
            <a:r>
              <a:rPr lang="en-US" dirty="0">
                <a:solidFill>
                  <a:srgbClr val="0000FF"/>
                </a:solidFill>
              </a:rPr>
              <a:t>function</a:t>
            </a:r>
            <a:r>
              <a:rPr lang="en-US" dirty="0">
                <a:solidFill>
                  <a:srgbClr val="000000"/>
                </a:solidFill>
              </a:rPr>
              <a:t>(</a:t>
            </a:r>
            <a:r>
              <a:rPr lang="en-US" dirty="0" err="1">
                <a:solidFill>
                  <a:srgbClr val="000000"/>
                </a:solidFill>
              </a:rPr>
              <a:t>sth</a:t>
            </a:r>
            <a:r>
              <a:rPr lang="en-US" dirty="0">
                <a:solidFill>
                  <a:srgbClr val="000000"/>
                </a:solidFill>
              </a:rPr>
              <a:t>) { </a:t>
            </a:r>
          </a:p>
          <a:p>
            <a:r>
              <a:rPr lang="en-US" dirty="0">
                <a:solidFill>
                  <a:srgbClr val="008000"/>
                </a:solidFill>
              </a:rPr>
              <a:t>	// Function body</a:t>
            </a:r>
            <a:endParaRPr lang="en-US" dirty="0">
              <a:solidFill>
                <a:srgbClr val="000000"/>
              </a:solidFill>
            </a:endParaRPr>
          </a:p>
          <a:p>
            <a:r>
              <a:rPr lang="en-US" dirty="0">
                <a:solidFill>
                  <a:srgbClr val="000000"/>
                </a:solidFill>
              </a:rPr>
              <a:t>}) (</a:t>
            </a:r>
            <a:r>
              <a:rPr lang="en-US" dirty="0" err="1">
                <a:solidFill>
                  <a:srgbClr val="000000"/>
                </a:solidFill>
              </a:rPr>
              <a:t>sthelse</a:t>
            </a:r>
            <a:r>
              <a:rPr lang="en-US" dirty="0">
                <a:solidFill>
                  <a:srgbClr val="000000"/>
                </a:solidFill>
              </a:rPr>
              <a:t>);</a:t>
            </a:r>
          </a:p>
          <a:p>
            <a:endParaRPr lang="de-DE" dirty="0"/>
          </a:p>
        </p:txBody>
      </p:sp>
      <p:sp>
        <p:nvSpPr>
          <p:cNvPr id="4" name="Fußzeilenplatzhalter 3">
            <a:extLst>
              <a:ext uri="{FF2B5EF4-FFF2-40B4-BE49-F238E27FC236}">
                <a16:creationId xmlns:a16="http://schemas.microsoft.com/office/drawing/2014/main" id="{BAC0025D-244C-4CB7-B8A1-EF493F4A34A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Inhaltsplatzhalter 5">
            <a:extLst>
              <a:ext uri="{FF2B5EF4-FFF2-40B4-BE49-F238E27FC236}">
                <a16:creationId xmlns:a16="http://schemas.microsoft.com/office/drawing/2014/main" id="{9A1C4ED2-2F7F-4651-B492-3CD2A61FDDCD}"/>
              </a:ext>
            </a:extLst>
          </p:cNvPr>
          <p:cNvSpPr>
            <a:spLocks noGrp="1"/>
          </p:cNvSpPr>
          <p:nvPr>
            <p:ph idx="13"/>
          </p:nvPr>
        </p:nvSpPr>
        <p:spPr/>
        <p:txBody>
          <a:bodyPr/>
          <a:lstStyle/>
          <a:p>
            <a:r>
              <a:rPr lang="de-DE" dirty="0"/>
              <a:t>Wenn Rückgabewert wieder eine Funktion ist, so kann man sie auch gleich ausführen, wenn nötig</a:t>
            </a:r>
          </a:p>
        </p:txBody>
      </p:sp>
    </p:spTree>
    <p:extLst>
      <p:ext uri="{BB962C8B-B14F-4D97-AF65-F5344CB8AC3E}">
        <p14:creationId xmlns:p14="http://schemas.microsoft.com/office/powerpoint/2010/main" val="2473906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2A23A-CE53-45A6-AE7C-4333677A35FC}"/>
              </a:ext>
            </a:extLst>
          </p:cNvPr>
          <p:cNvSpPr>
            <a:spLocks noGrp="1"/>
          </p:cNvSpPr>
          <p:nvPr>
            <p:ph type="title"/>
          </p:nvPr>
        </p:nvSpPr>
        <p:spPr/>
        <p:txBody>
          <a:bodyPr/>
          <a:lstStyle/>
          <a:p>
            <a:r>
              <a:rPr lang="de-DE" dirty="0" err="1"/>
              <a:t>VSCode</a:t>
            </a:r>
            <a:r>
              <a:rPr lang="de-DE" dirty="0"/>
              <a:t> Plugins</a:t>
            </a:r>
          </a:p>
        </p:txBody>
      </p:sp>
      <p:sp>
        <p:nvSpPr>
          <p:cNvPr id="3" name="Inhaltsplatzhalter 2">
            <a:extLst>
              <a:ext uri="{FF2B5EF4-FFF2-40B4-BE49-F238E27FC236}">
                <a16:creationId xmlns:a16="http://schemas.microsoft.com/office/drawing/2014/main" id="{28F1AB22-DE47-4853-B43C-60D8093B80B5}"/>
              </a:ext>
            </a:extLst>
          </p:cNvPr>
          <p:cNvSpPr>
            <a:spLocks noGrp="1"/>
          </p:cNvSpPr>
          <p:nvPr>
            <p:ph idx="1"/>
          </p:nvPr>
        </p:nvSpPr>
        <p:spPr/>
        <p:txBody>
          <a:bodyPr/>
          <a:lstStyle/>
          <a:p>
            <a:endParaRPr lang="de-DE"/>
          </a:p>
        </p:txBody>
      </p:sp>
      <p:sp>
        <p:nvSpPr>
          <p:cNvPr id="4" name="Inhaltsplatzhalter 3">
            <a:extLst>
              <a:ext uri="{FF2B5EF4-FFF2-40B4-BE49-F238E27FC236}">
                <a16:creationId xmlns:a16="http://schemas.microsoft.com/office/drawing/2014/main" id="{D16AEEF8-40C0-4F18-BBED-025E9C53BAED}"/>
              </a:ext>
            </a:extLst>
          </p:cNvPr>
          <p:cNvSpPr>
            <a:spLocks noGrp="1"/>
          </p:cNvSpPr>
          <p:nvPr>
            <p:ph idx="13"/>
          </p:nvPr>
        </p:nvSpPr>
        <p:spPr/>
        <p:txBody>
          <a:bodyPr/>
          <a:lstStyle/>
          <a:p>
            <a:r>
              <a:rPr lang="de-DE" dirty="0" err="1"/>
              <a:t>ESLint</a:t>
            </a:r>
            <a:r>
              <a:rPr lang="de-DE" dirty="0"/>
              <a:t> (</a:t>
            </a:r>
            <a:r>
              <a:rPr lang="de-DE" dirty="0" err="1"/>
              <a:t>Intellisense</a:t>
            </a:r>
            <a:r>
              <a:rPr lang="de-DE" dirty="0"/>
              <a:t>)</a:t>
            </a:r>
          </a:p>
          <a:p>
            <a:r>
              <a:rPr lang="de-DE" dirty="0"/>
              <a:t>Debugger </a:t>
            </a:r>
            <a:r>
              <a:rPr lang="de-DE" dirty="0" err="1"/>
              <a:t>for</a:t>
            </a:r>
            <a:r>
              <a:rPr lang="de-DE" dirty="0"/>
              <a:t> Chrome</a:t>
            </a:r>
          </a:p>
          <a:p>
            <a:r>
              <a:rPr lang="de-DE" dirty="0" err="1"/>
              <a:t>Prettier</a:t>
            </a:r>
            <a:r>
              <a:rPr lang="de-DE" dirty="0"/>
              <a:t> (</a:t>
            </a:r>
            <a:r>
              <a:rPr lang="de-DE" dirty="0" err="1"/>
              <a:t>Formatter</a:t>
            </a:r>
            <a:r>
              <a:rPr lang="de-DE" dirty="0"/>
              <a:t>)</a:t>
            </a:r>
          </a:p>
        </p:txBody>
      </p:sp>
      <p:sp>
        <p:nvSpPr>
          <p:cNvPr id="5" name="Fußzeilenplatzhalter 4">
            <a:extLst>
              <a:ext uri="{FF2B5EF4-FFF2-40B4-BE49-F238E27FC236}">
                <a16:creationId xmlns:a16="http://schemas.microsoft.com/office/drawing/2014/main" id="{3CA25C0F-0769-49DA-8337-2FD2D301928E}"/>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17276476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60C481-EE99-4B26-8DCE-DB204AE6C976}"/>
              </a:ext>
            </a:extLst>
          </p:cNvPr>
          <p:cNvSpPr>
            <a:spLocks noGrp="1"/>
          </p:cNvSpPr>
          <p:nvPr>
            <p:ph type="title"/>
          </p:nvPr>
        </p:nvSpPr>
        <p:spPr/>
        <p:txBody>
          <a:bodyPr/>
          <a:lstStyle/>
          <a:p>
            <a:r>
              <a:rPr lang="de-DE" dirty="0"/>
              <a:t>JS FUNCTIONS - ADVANCED</a:t>
            </a:r>
          </a:p>
        </p:txBody>
      </p:sp>
      <p:sp>
        <p:nvSpPr>
          <p:cNvPr id="3" name="Textplatzhalter 2">
            <a:extLst>
              <a:ext uri="{FF2B5EF4-FFF2-40B4-BE49-F238E27FC236}">
                <a16:creationId xmlns:a16="http://schemas.microsoft.com/office/drawing/2014/main" id="{2AE98B3E-860F-4C06-9EE0-7CFCA20AE736}"/>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0E0A93A8-21A3-4800-A116-AEB9B3DB363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74764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313AC-0D28-42F3-AC97-386FD3DCBD2E}"/>
              </a:ext>
            </a:extLst>
          </p:cNvPr>
          <p:cNvSpPr>
            <a:spLocks noGrp="1"/>
          </p:cNvSpPr>
          <p:nvPr>
            <p:ph type="title"/>
          </p:nvPr>
        </p:nvSpPr>
        <p:spPr/>
        <p:txBody>
          <a:bodyPr/>
          <a:lstStyle/>
          <a:p>
            <a:r>
              <a:rPr lang="de-DE" dirty="0"/>
              <a:t>JS OBJECT TYPES</a:t>
            </a:r>
          </a:p>
        </p:txBody>
      </p:sp>
      <p:sp>
        <p:nvSpPr>
          <p:cNvPr id="5" name="Inhaltsplatzhalter 4">
            <a:extLst>
              <a:ext uri="{FF2B5EF4-FFF2-40B4-BE49-F238E27FC236}">
                <a16:creationId xmlns:a16="http://schemas.microsoft.com/office/drawing/2014/main" id="{6D96FB27-D9CE-451C-A887-E568E21D23D1}"/>
              </a:ext>
            </a:extLst>
          </p:cNvPr>
          <p:cNvSpPr>
            <a:spLocks noGrp="1"/>
          </p:cNvSpPr>
          <p:nvPr>
            <p:ph idx="1"/>
          </p:nvPr>
        </p:nvSpPr>
        <p:spPr/>
        <p:txBody>
          <a:bodyPr/>
          <a:lstStyle/>
          <a:p>
            <a:r>
              <a:rPr lang="de-DE" dirty="0" err="1"/>
              <a:t>typeof</a:t>
            </a:r>
            <a:r>
              <a:rPr lang="de-DE" dirty="0"/>
              <a:t> </a:t>
            </a:r>
            <a:r>
              <a:rPr lang="de-DE" dirty="0" err="1"/>
              <a:t>myFunction</a:t>
            </a:r>
            <a:r>
              <a:rPr lang="de-DE" dirty="0"/>
              <a:t> //</a:t>
            </a:r>
            <a:r>
              <a:rPr lang="de-DE" dirty="0" err="1"/>
              <a:t>function</a:t>
            </a:r>
            <a:endParaRPr lang="de-DE" dirty="0"/>
          </a:p>
        </p:txBody>
      </p:sp>
      <p:sp>
        <p:nvSpPr>
          <p:cNvPr id="4" name="Fußzeilenplatzhalter 3">
            <a:extLst>
              <a:ext uri="{FF2B5EF4-FFF2-40B4-BE49-F238E27FC236}">
                <a16:creationId xmlns:a16="http://schemas.microsoft.com/office/drawing/2014/main" id="{1A646488-BDD8-4615-8C6F-EE505C3CC17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Inhaltsplatzhalter 5">
            <a:extLst>
              <a:ext uri="{FF2B5EF4-FFF2-40B4-BE49-F238E27FC236}">
                <a16:creationId xmlns:a16="http://schemas.microsoft.com/office/drawing/2014/main" id="{8D72414C-EDE7-49DA-811C-72EE70FB308B}"/>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10795829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C43E58-B28B-4A70-9151-F0D6F9123B5D}"/>
              </a:ext>
            </a:extLst>
          </p:cNvPr>
          <p:cNvSpPr>
            <a:spLocks noGrp="1"/>
          </p:cNvSpPr>
          <p:nvPr>
            <p:ph type="title"/>
          </p:nvPr>
        </p:nvSpPr>
        <p:spPr/>
        <p:txBody>
          <a:bodyPr/>
          <a:lstStyle/>
          <a:p>
            <a:r>
              <a:rPr lang="de-DE" dirty="0"/>
              <a:t>DEFAULT FUNCTION PARAMETERS</a:t>
            </a:r>
          </a:p>
        </p:txBody>
      </p:sp>
      <p:sp>
        <p:nvSpPr>
          <p:cNvPr id="5" name="Inhaltsplatzhalter 4">
            <a:extLst>
              <a:ext uri="{FF2B5EF4-FFF2-40B4-BE49-F238E27FC236}">
                <a16:creationId xmlns:a16="http://schemas.microsoft.com/office/drawing/2014/main" id="{F4E66232-E859-4BDD-A74D-FAD2C1ED34F3}"/>
              </a:ext>
            </a:extLst>
          </p:cNvPr>
          <p:cNvSpPr>
            <a:spLocks noGrp="1"/>
          </p:cNvSpPr>
          <p:nvPr>
            <p:ph idx="1"/>
          </p:nvPr>
        </p:nvSpPr>
        <p:spPr/>
        <p:txBody>
          <a:bodyPr>
            <a:normAutofit lnSpcReduction="10000"/>
          </a:bodyPr>
          <a:lstStyle/>
          <a:p>
            <a:r>
              <a:rPr lang="en-US" dirty="0"/>
              <a:t>function multiply(a, b = 1) {</a:t>
            </a:r>
          </a:p>
          <a:p>
            <a:r>
              <a:rPr lang="en-US" dirty="0"/>
              <a:t>  return a * b;</a:t>
            </a:r>
          </a:p>
          <a:p>
            <a:r>
              <a:rPr lang="en-US" dirty="0"/>
              <a:t>}</a:t>
            </a:r>
          </a:p>
          <a:p>
            <a:r>
              <a:rPr lang="en-US" dirty="0"/>
              <a:t>console.log(multiply(5, 2)); // expected output: 10</a:t>
            </a:r>
          </a:p>
          <a:p>
            <a:r>
              <a:rPr lang="en-US" dirty="0"/>
              <a:t>console.log(multiply(5)); // expected output: 5</a:t>
            </a:r>
            <a:endParaRPr lang="de-DE" dirty="0"/>
          </a:p>
          <a:p>
            <a:endParaRPr lang="de-DE" dirty="0"/>
          </a:p>
        </p:txBody>
      </p:sp>
      <p:sp>
        <p:nvSpPr>
          <p:cNvPr id="4" name="Fußzeilenplatzhalter 3">
            <a:extLst>
              <a:ext uri="{FF2B5EF4-FFF2-40B4-BE49-F238E27FC236}">
                <a16:creationId xmlns:a16="http://schemas.microsoft.com/office/drawing/2014/main" id="{24C0E14D-2CBF-4E56-B65D-6E171A837E3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#ES6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mediumFeature</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
        <p:nvSpPr>
          <p:cNvPr id="6" name="Inhaltsplatzhalter 5">
            <a:extLst>
              <a:ext uri="{FF2B5EF4-FFF2-40B4-BE49-F238E27FC236}">
                <a16:creationId xmlns:a16="http://schemas.microsoft.com/office/drawing/2014/main" id="{04758246-5C19-461D-93D8-F0E054573CA5}"/>
              </a:ext>
            </a:extLst>
          </p:cNvPr>
          <p:cNvSpPr>
            <a:spLocks noGrp="1"/>
          </p:cNvSpPr>
          <p:nvPr>
            <p:ph idx="13"/>
          </p:nvPr>
        </p:nvSpPr>
        <p:spPr/>
        <p:txBody>
          <a:bodyPr/>
          <a:lstStyle/>
          <a:p>
            <a:r>
              <a:rPr lang="de-DE" dirty="0"/>
              <a:t>In Funktionen können nun Standardparameter definiert werden</a:t>
            </a:r>
          </a:p>
          <a:p>
            <a:endParaRPr lang="de-DE" dirty="0"/>
          </a:p>
        </p:txBody>
      </p:sp>
    </p:spTree>
    <p:extLst>
      <p:ext uri="{BB962C8B-B14F-4D97-AF65-F5344CB8AC3E}">
        <p14:creationId xmlns:p14="http://schemas.microsoft.com/office/powerpoint/2010/main" val="38315942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Lokale </a:t>
            </a:r>
            <a:r>
              <a:rPr spc="-10" dirty="0"/>
              <a:t>und </a:t>
            </a:r>
            <a:r>
              <a:rPr spc="-5" dirty="0"/>
              <a:t>globale</a:t>
            </a:r>
            <a:r>
              <a:rPr spc="20" dirty="0"/>
              <a:t> </a:t>
            </a:r>
            <a:r>
              <a:rPr spc="-25" dirty="0"/>
              <a:t>Variablen</a:t>
            </a:r>
          </a:p>
        </p:txBody>
      </p:sp>
      <p:sp>
        <p:nvSpPr>
          <p:cNvPr id="3" name="object 3"/>
          <p:cNvSpPr txBox="1"/>
          <p:nvPr/>
        </p:nvSpPr>
        <p:spPr>
          <a:xfrm>
            <a:off x="838200" y="1690688"/>
            <a:ext cx="10023088" cy="2664832"/>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lang="de-DE" sz="3200" spc="-10" dirty="0">
                <a:latin typeface="Calibri"/>
                <a:cs typeface="Calibri"/>
              </a:rPr>
              <a:t>deklariert innerhalb einer Funktion sind l</a:t>
            </a:r>
            <a:r>
              <a:rPr sz="3200" spc="-10" dirty="0" err="1">
                <a:latin typeface="Calibri"/>
                <a:cs typeface="Calibri"/>
              </a:rPr>
              <a:t>okal</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10" dirty="0">
                <a:latin typeface="Calibri"/>
                <a:cs typeface="Calibri"/>
              </a:rPr>
              <a:t>Nur innerhalb </a:t>
            </a:r>
            <a:r>
              <a:rPr sz="2800" spc="-15" dirty="0">
                <a:latin typeface="Calibri"/>
                <a:cs typeface="Calibri"/>
              </a:rPr>
              <a:t>von </a:t>
            </a:r>
            <a:r>
              <a:rPr sz="2800" spc="-10" dirty="0">
                <a:latin typeface="Calibri"/>
                <a:cs typeface="Calibri"/>
              </a:rPr>
              <a:t>Funktionen</a:t>
            </a:r>
            <a:r>
              <a:rPr sz="2800" spc="110" dirty="0">
                <a:latin typeface="Calibri"/>
                <a:cs typeface="Calibri"/>
              </a:rPr>
              <a:t> </a:t>
            </a:r>
            <a:r>
              <a:rPr sz="2800" spc="-5" dirty="0">
                <a:latin typeface="Calibri"/>
                <a:cs typeface="Calibri"/>
              </a:rPr>
              <a:t>gültig</a:t>
            </a:r>
            <a:endParaRPr sz="2800" dirty="0">
              <a:latin typeface="Calibri"/>
              <a:cs typeface="Calibri"/>
            </a:endParaRPr>
          </a:p>
          <a:p>
            <a:pPr lvl="1">
              <a:lnSpc>
                <a:spcPct val="100000"/>
              </a:lnSpc>
              <a:spcBef>
                <a:spcPts val="10"/>
              </a:spcBef>
              <a:buFont typeface="Arial"/>
              <a:buChar char="–"/>
            </a:pPr>
            <a:endParaRPr sz="4150" dirty="0">
              <a:latin typeface="Times New Roman"/>
              <a:cs typeface="Times New Roman"/>
            </a:endParaRPr>
          </a:p>
          <a:p>
            <a:pPr marL="355600" indent="-342900">
              <a:lnSpc>
                <a:spcPct val="100000"/>
              </a:lnSpc>
              <a:buFont typeface="Arial"/>
              <a:buChar char="•"/>
              <a:tabLst>
                <a:tab pos="354965" algn="l"/>
                <a:tab pos="355600" algn="l"/>
              </a:tabLst>
            </a:pPr>
            <a:r>
              <a:rPr sz="3200" dirty="0">
                <a:latin typeface="Calibri"/>
                <a:cs typeface="Calibri"/>
              </a:rPr>
              <a:t>Globale</a:t>
            </a:r>
            <a:r>
              <a:rPr sz="3200" spc="-55" dirty="0">
                <a:latin typeface="Calibri"/>
                <a:cs typeface="Calibri"/>
              </a:rPr>
              <a:t> </a:t>
            </a:r>
            <a:r>
              <a:rPr sz="3200" spc="-20" dirty="0">
                <a:latin typeface="Calibri"/>
                <a:cs typeface="Calibri"/>
              </a:rPr>
              <a:t>Variablen</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15" dirty="0">
                <a:latin typeface="Calibri"/>
                <a:cs typeface="Calibri"/>
              </a:rPr>
              <a:t>Überall</a:t>
            </a:r>
            <a:r>
              <a:rPr sz="2800" spc="-65" dirty="0">
                <a:latin typeface="Calibri"/>
                <a:cs typeface="Calibri"/>
              </a:rPr>
              <a:t> </a:t>
            </a:r>
            <a:r>
              <a:rPr sz="2800" spc="-5" dirty="0">
                <a:latin typeface="Calibri"/>
                <a:cs typeface="Calibri"/>
              </a:rPr>
              <a:t>gültig</a:t>
            </a:r>
            <a:endParaRPr sz="2800" dirty="0">
              <a:latin typeface="Calibri"/>
              <a:cs typeface="Calibri"/>
            </a:endParaRPr>
          </a:p>
        </p:txBody>
      </p:sp>
      <p:sp>
        <p:nvSpPr>
          <p:cNvPr id="4" name="Fußzeilenplatzhalter 3">
            <a:extLst>
              <a:ext uri="{FF2B5EF4-FFF2-40B4-BE49-F238E27FC236}">
                <a16:creationId xmlns:a16="http://schemas.microsoft.com/office/drawing/2014/main" id="{E3D2944E-5915-43DB-86CC-E6154FA05F4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60879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Vordefinierte</a:t>
            </a:r>
            <a:r>
              <a:rPr spc="-20" dirty="0"/>
              <a:t> </a:t>
            </a:r>
            <a:r>
              <a:rPr spc="-10" dirty="0"/>
              <a:t>Funktionen</a:t>
            </a:r>
          </a:p>
        </p:txBody>
      </p:sp>
      <p:graphicFrame>
        <p:nvGraphicFramePr>
          <p:cNvPr id="3" name="object 3"/>
          <p:cNvGraphicFramePr>
            <a:graphicFrameLocks noGrp="1"/>
          </p:cNvGraphicFramePr>
          <p:nvPr>
            <p:extLst/>
          </p:nvPr>
        </p:nvGraphicFramePr>
        <p:xfrm>
          <a:off x="838200" y="1690688"/>
          <a:ext cx="10972850" cy="3779516"/>
        </p:xfrm>
        <a:graphic>
          <a:graphicData uri="http://schemas.openxmlformats.org/drawingml/2006/table">
            <a:tbl>
              <a:tblPr firstRow="1" bandRow="1">
                <a:tableStyleId>{2D5ABB26-0587-4C30-8999-92F81FD0307C}</a:tableStyleId>
              </a:tblPr>
              <a:tblGrid>
                <a:gridCol w="5110657">
                  <a:extLst>
                    <a:ext uri="{9D8B030D-6E8A-4147-A177-3AD203B41FA5}">
                      <a16:colId xmlns:a16="http://schemas.microsoft.com/office/drawing/2014/main" val="20000"/>
                    </a:ext>
                  </a:extLst>
                </a:gridCol>
                <a:gridCol w="5862193">
                  <a:extLst>
                    <a:ext uri="{9D8B030D-6E8A-4147-A177-3AD203B41FA5}">
                      <a16:colId xmlns:a16="http://schemas.microsoft.com/office/drawing/2014/main" val="20001"/>
                    </a:ext>
                  </a:extLst>
                </a:gridCol>
              </a:tblGrid>
              <a:tr h="701039">
                <a:tc>
                  <a:txBody>
                    <a:bodyPr/>
                    <a:lstStyle/>
                    <a:p>
                      <a:pPr marL="88900">
                        <a:lnSpc>
                          <a:spcPct val="100000"/>
                        </a:lnSpc>
                        <a:spcBef>
                          <a:spcPts val="185"/>
                        </a:spcBef>
                      </a:pPr>
                      <a:r>
                        <a:rPr sz="2000" spc="-15" dirty="0">
                          <a:latin typeface="Calibri"/>
                          <a:cs typeface="Calibri"/>
                        </a:rPr>
                        <a:t>eval(Zeichenkette)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9535" marR="1189355">
                        <a:lnSpc>
                          <a:spcPct val="100000"/>
                        </a:lnSpc>
                        <a:spcBef>
                          <a:spcPts val="185"/>
                        </a:spcBef>
                      </a:pPr>
                      <a:r>
                        <a:rPr sz="2000" spc="-15" dirty="0">
                          <a:latin typeface="Calibri"/>
                          <a:cs typeface="Calibri"/>
                        </a:rPr>
                        <a:t>Zeichenkette </a:t>
                      </a:r>
                      <a:r>
                        <a:rPr sz="2000" spc="-10" dirty="0">
                          <a:latin typeface="Calibri"/>
                          <a:cs typeface="Calibri"/>
                        </a:rPr>
                        <a:t>wird </a:t>
                      </a:r>
                      <a:r>
                        <a:rPr sz="2000" spc="-5" dirty="0">
                          <a:latin typeface="Calibri"/>
                          <a:cs typeface="Calibri"/>
                        </a:rPr>
                        <a:t>als Code </a:t>
                      </a:r>
                      <a:r>
                        <a:rPr sz="2000" spc="-10" dirty="0">
                          <a:latin typeface="Calibri"/>
                          <a:cs typeface="Calibri"/>
                        </a:rPr>
                        <a:t>interpretiert </a:t>
                      </a:r>
                      <a:r>
                        <a:rPr sz="2000" dirty="0">
                          <a:latin typeface="Calibri"/>
                          <a:cs typeface="Calibri"/>
                        </a:rPr>
                        <a:t>und  </a:t>
                      </a:r>
                      <a:r>
                        <a:rPr sz="2000" spc="-5" dirty="0">
                          <a:latin typeface="Calibri"/>
                          <a:cs typeface="Calibri"/>
                        </a:rPr>
                        <a:t>ausgeführt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0"/>
                  </a:ext>
                </a:extLst>
              </a:tr>
              <a:tr h="701039">
                <a:tc>
                  <a:txBody>
                    <a:bodyPr/>
                    <a:lstStyle/>
                    <a:p>
                      <a:pPr marL="88900">
                        <a:lnSpc>
                          <a:spcPct val="100000"/>
                        </a:lnSpc>
                        <a:spcBef>
                          <a:spcPts val="185"/>
                        </a:spcBef>
                      </a:pPr>
                      <a:r>
                        <a:rPr sz="2000" dirty="0">
                          <a:latin typeface="Calibri"/>
                          <a:cs typeface="Calibri"/>
                        </a:rPr>
                        <a:t>encodeURI,</a:t>
                      </a:r>
                      <a:r>
                        <a:rPr sz="2000" spc="-100" dirty="0">
                          <a:latin typeface="Calibri"/>
                          <a:cs typeface="Calibri"/>
                        </a:rPr>
                        <a:t> </a:t>
                      </a:r>
                      <a:r>
                        <a:rPr sz="2000" spc="-5" dirty="0">
                          <a:latin typeface="Calibri"/>
                          <a:cs typeface="Calibri"/>
                        </a:rPr>
                        <a:t>decodeURI</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9535" marR="690245">
                        <a:lnSpc>
                          <a:spcPct val="100000"/>
                        </a:lnSpc>
                        <a:spcBef>
                          <a:spcPts val="185"/>
                        </a:spcBef>
                      </a:pPr>
                      <a:r>
                        <a:rPr sz="2000" spc="-15" dirty="0">
                          <a:latin typeface="Calibri"/>
                          <a:cs typeface="Calibri"/>
                        </a:rPr>
                        <a:t>Entfernt </a:t>
                      </a:r>
                      <a:r>
                        <a:rPr sz="2000" spc="-10" dirty="0">
                          <a:latin typeface="Calibri"/>
                          <a:cs typeface="Calibri"/>
                        </a:rPr>
                        <a:t>bestimmte </a:t>
                      </a:r>
                      <a:r>
                        <a:rPr sz="2000" spc="-5" dirty="0">
                          <a:latin typeface="Calibri"/>
                          <a:cs typeface="Calibri"/>
                        </a:rPr>
                        <a:t>Sonderzeichen </a:t>
                      </a:r>
                      <a:r>
                        <a:rPr sz="2000" dirty="0">
                          <a:latin typeface="Calibri"/>
                          <a:cs typeface="Calibri"/>
                        </a:rPr>
                        <a:t>aus einer URL  Beispiel </a:t>
                      </a:r>
                      <a:r>
                        <a:rPr sz="2000" spc="-40" dirty="0">
                          <a:latin typeface="Calibri"/>
                          <a:cs typeface="Calibri"/>
                        </a:rPr>
                        <a:t>„T\“est“ </a:t>
                      </a:r>
                      <a:r>
                        <a:rPr sz="2000" spc="-5" dirty="0">
                          <a:latin typeface="Calibri"/>
                          <a:cs typeface="Calibri"/>
                        </a:rPr>
                        <a:t>-&gt;</a:t>
                      </a:r>
                      <a:r>
                        <a:rPr sz="2000" spc="15" dirty="0">
                          <a:latin typeface="Calibri"/>
                          <a:cs typeface="Calibri"/>
                        </a:rPr>
                        <a:t> </a:t>
                      </a:r>
                      <a:r>
                        <a:rPr sz="2000" spc="-40" dirty="0">
                          <a:latin typeface="Calibri"/>
                          <a:cs typeface="Calibri"/>
                        </a:rPr>
                        <a:t>„T“est“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1"/>
                  </a:ext>
                </a:extLst>
              </a:tr>
              <a:tr h="396240">
                <a:tc>
                  <a:txBody>
                    <a:bodyPr/>
                    <a:lstStyle/>
                    <a:p>
                      <a:pPr marL="88900">
                        <a:lnSpc>
                          <a:spcPct val="100000"/>
                        </a:lnSpc>
                        <a:spcBef>
                          <a:spcPts val="185"/>
                        </a:spcBef>
                      </a:pPr>
                      <a:r>
                        <a:rPr sz="2000" spc="-10" dirty="0">
                          <a:latin typeface="Calibri"/>
                          <a:cs typeface="Calibri"/>
                        </a:rPr>
                        <a:t>escape(Zeichenkette),</a:t>
                      </a:r>
                      <a:r>
                        <a:rPr sz="2000" spc="70" dirty="0">
                          <a:latin typeface="Calibri"/>
                          <a:cs typeface="Calibri"/>
                        </a:rPr>
                        <a:t> </a:t>
                      </a:r>
                      <a:r>
                        <a:rPr sz="2000" spc="-10" dirty="0">
                          <a:latin typeface="Calibri"/>
                          <a:cs typeface="Calibri"/>
                        </a:rPr>
                        <a:t>unescape(Zeichenkette)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9535">
                        <a:lnSpc>
                          <a:spcPct val="100000"/>
                        </a:lnSpc>
                        <a:spcBef>
                          <a:spcPts val="185"/>
                        </a:spcBef>
                      </a:pPr>
                      <a:r>
                        <a:rPr sz="2000" spc="-10" dirty="0">
                          <a:latin typeface="Calibri"/>
                          <a:cs typeface="Calibri"/>
                        </a:rPr>
                        <a:t>Kodiert </a:t>
                      </a:r>
                      <a:r>
                        <a:rPr sz="2000" spc="-5" dirty="0">
                          <a:latin typeface="Calibri"/>
                          <a:cs typeface="Calibri"/>
                        </a:rPr>
                        <a:t>Steuerzeichen (ASCII) </a:t>
                      </a:r>
                      <a:r>
                        <a:rPr sz="2000" dirty="0">
                          <a:latin typeface="Calibri"/>
                          <a:cs typeface="Calibri"/>
                        </a:rPr>
                        <a:t>, </a:t>
                      </a:r>
                      <a:r>
                        <a:rPr sz="2000" i="1" spc="-10" dirty="0">
                          <a:latin typeface="Calibri"/>
                          <a:cs typeface="Calibri"/>
                        </a:rPr>
                        <a:t>veraltete </a:t>
                      </a:r>
                      <a:r>
                        <a:rPr sz="2000" i="1" spc="-5" dirty="0">
                          <a:latin typeface="Calibri"/>
                          <a:cs typeface="Calibri"/>
                        </a:rPr>
                        <a:t>Funktion</a:t>
                      </a:r>
                      <a:r>
                        <a:rPr sz="2000" i="1" spc="-15" dirty="0">
                          <a:latin typeface="Calibri"/>
                          <a:cs typeface="Calibri"/>
                        </a:rPr>
                        <a:t> </a:t>
                      </a:r>
                      <a:r>
                        <a:rPr sz="2000" i="1"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2"/>
                  </a:ext>
                </a:extLst>
              </a:tr>
              <a:tr h="396239">
                <a:tc>
                  <a:txBody>
                    <a:bodyPr/>
                    <a:lstStyle/>
                    <a:p>
                      <a:pPr marL="88900">
                        <a:lnSpc>
                          <a:spcPct val="100000"/>
                        </a:lnSpc>
                        <a:spcBef>
                          <a:spcPts val="185"/>
                        </a:spcBef>
                      </a:pPr>
                      <a:r>
                        <a:rPr sz="2000" spc="-10" dirty="0">
                          <a:latin typeface="Calibri"/>
                          <a:cs typeface="Calibri"/>
                        </a:rPr>
                        <a:t>isNan(Wert)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9535">
                        <a:lnSpc>
                          <a:spcPct val="100000"/>
                        </a:lnSpc>
                        <a:spcBef>
                          <a:spcPts val="185"/>
                        </a:spcBef>
                      </a:pPr>
                      <a:r>
                        <a:rPr sz="2000" spc="-5" dirty="0">
                          <a:latin typeface="Calibri"/>
                          <a:cs typeface="Calibri"/>
                        </a:rPr>
                        <a:t>Prüft </a:t>
                      </a:r>
                      <a:r>
                        <a:rPr sz="2000" dirty="0">
                          <a:latin typeface="Calibri"/>
                          <a:cs typeface="Calibri"/>
                        </a:rPr>
                        <a:t>ob </a:t>
                      </a:r>
                      <a:r>
                        <a:rPr sz="2000" spc="-5" dirty="0">
                          <a:latin typeface="Calibri"/>
                          <a:cs typeface="Calibri"/>
                        </a:rPr>
                        <a:t>der </a:t>
                      </a:r>
                      <a:r>
                        <a:rPr sz="2000" spc="-20" dirty="0">
                          <a:latin typeface="Calibri"/>
                          <a:cs typeface="Calibri"/>
                        </a:rPr>
                        <a:t>Wert </a:t>
                      </a:r>
                      <a:r>
                        <a:rPr sz="2000" dirty="0">
                          <a:latin typeface="Calibri"/>
                          <a:cs typeface="Calibri"/>
                        </a:rPr>
                        <a:t>eine </a:t>
                      </a:r>
                      <a:r>
                        <a:rPr sz="2000" spc="-5" dirty="0">
                          <a:latin typeface="Calibri"/>
                          <a:cs typeface="Calibri"/>
                        </a:rPr>
                        <a:t>Zahl</a:t>
                      </a:r>
                      <a:r>
                        <a:rPr sz="2000" spc="-20" dirty="0">
                          <a:latin typeface="Calibri"/>
                          <a:cs typeface="Calibri"/>
                        </a:rPr>
                        <a:t> </a:t>
                      </a:r>
                      <a:r>
                        <a:rPr sz="2000" spc="-10" dirty="0">
                          <a:latin typeface="Calibri"/>
                          <a:cs typeface="Calibri"/>
                        </a:rPr>
                        <a:t>ist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3"/>
                  </a:ext>
                </a:extLst>
              </a:tr>
              <a:tr h="396113">
                <a:tc>
                  <a:txBody>
                    <a:bodyPr/>
                    <a:lstStyle/>
                    <a:p>
                      <a:pPr marL="88900">
                        <a:lnSpc>
                          <a:spcPct val="100000"/>
                        </a:lnSpc>
                        <a:spcBef>
                          <a:spcPts val="190"/>
                        </a:spcBef>
                      </a:pPr>
                      <a:r>
                        <a:rPr sz="2000" spc="-10" dirty="0">
                          <a:latin typeface="Calibri"/>
                          <a:cs typeface="Calibri"/>
                        </a:rPr>
                        <a:t>isFinite(Wert)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9535">
                        <a:lnSpc>
                          <a:spcPct val="100000"/>
                        </a:lnSpc>
                        <a:spcBef>
                          <a:spcPts val="190"/>
                        </a:spcBef>
                      </a:pPr>
                      <a:r>
                        <a:rPr sz="2000" spc="-5" dirty="0">
                          <a:latin typeface="Calibri"/>
                          <a:cs typeface="Calibri"/>
                        </a:rPr>
                        <a:t>Prüft ob der </a:t>
                      </a:r>
                      <a:r>
                        <a:rPr sz="2000" spc="-20" dirty="0">
                          <a:latin typeface="Calibri"/>
                          <a:cs typeface="Calibri"/>
                        </a:rPr>
                        <a:t>Wert </a:t>
                      </a:r>
                      <a:r>
                        <a:rPr sz="2000" spc="-5" dirty="0">
                          <a:latin typeface="Calibri"/>
                          <a:cs typeface="Calibri"/>
                        </a:rPr>
                        <a:t>eine </a:t>
                      </a:r>
                      <a:r>
                        <a:rPr sz="2000" dirty="0">
                          <a:latin typeface="Calibri"/>
                          <a:cs typeface="Calibri"/>
                        </a:rPr>
                        <a:t>endliche </a:t>
                      </a:r>
                      <a:r>
                        <a:rPr sz="2000" spc="-5" dirty="0">
                          <a:latin typeface="Calibri"/>
                          <a:cs typeface="Calibri"/>
                        </a:rPr>
                        <a:t>Zahl</a:t>
                      </a:r>
                      <a:r>
                        <a:rPr sz="2000" spc="15" dirty="0">
                          <a:latin typeface="Calibri"/>
                          <a:cs typeface="Calibri"/>
                        </a:rPr>
                        <a:t> </a:t>
                      </a:r>
                      <a:r>
                        <a:rPr sz="2000" spc="-15" dirty="0">
                          <a:latin typeface="Calibri"/>
                          <a:cs typeface="Calibri"/>
                        </a:rPr>
                        <a:t>ist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4"/>
                  </a:ext>
                </a:extLst>
              </a:tr>
              <a:tr h="396367">
                <a:tc>
                  <a:txBody>
                    <a:bodyPr/>
                    <a:lstStyle/>
                    <a:p>
                      <a:pPr marL="88900">
                        <a:lnSpc>
                          <a:spcPct val="100000"/>
                        </a:lnSpc>
                        <a:spcBef>
                          <a:spcPts val="190"/>
                        </a:spcBef>
                      </a:pPr>
                      <a:r>
                        <a:rPr sz="2000" spc="-5" dirty="0">
                          <a:latin typeface="Calibri"/>
                          <a:cs typeface="Calibri"/>
                        </a:rPr>
                        <a:t>Number(Objekt),</a:t>
                      </a:r>
                      <a:r>
                        <a:rPr sz="2000" spc="10" dirty="0">
                          <a:latin typeface="Calibri"/>
                          <a:cs typeface="Calibri"/>
                        </a:rPr>
                        <a:t> </a:t>
                      </a:r>
                      <a:r>
                        <a:rPr sz="2000" spc="-5" dirty="0">
                          <a:latin typeface="Calibri"/>
                          <a:cs typeface="Calibri"/>
                        </a:rPr>
                        <a:t>String(Objekt)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9535">
                        <a:lnSpc>
                          <a:spcPct val="100000"/>
                        </a:lnSpc>
                        <a:spcBef>
                          <a:spcPts val="190"/>
                        </a:spcBef>
                      </a:pPr>
                      <a:r>
                        <a:rPr sz="2000" spc="-10" dirty="0">
                          <a:latin typeface="Calibri"/>
                          <a:cs typeface="Calibri"/>
                        </a:rPr>
                        <a:t>Konvertiert </a:t>
                      </a:r>
                      <a:r>
                        <a:rPr sz="2000" spc="-5" dirty="0">
                          <a:latin typeface="Calibri"/>
                          <a:cs typeface="Calibri"/>
                        </a:rPr>
                        <a:t>das Objekt </a:t>
                      </a:r>
                      <a:r>
                        <a:rPr sz="2000" dirty="0">
                          <a:latin typeface="Calibri"/>
                          <a:cs typeface="Calibri"/>
                        </a:rPr>
                        <a:t>in </a:t>
                      </a:r>
                      <a:r>
                        <a:rPr sz="2000" spc="-5" dirty="0">
                          <a:latin typeface="Calibri"/>
                          <a:cs typeface="Calibri"/>
                        </a:rPr>
                        <a:t>den</a:t>
                      </a:r>
                      <a:r>
                        <a:rPr sz="2000" spc="-20" dirty="0">
                          <a:latin typeface="Calibri"/>
                          <a:cs typeface="Calibri"/>
                        </a:rPr>
                        <a:t> </a:t>
                      </a:r>
                      <a:r>
                        <a:rPr sz="2000" spc="-10" dirty="0">
                          <a:latin typeface="Calibri"/>
                          <a:cs typeface="Calibri"/>
                        </a:rPr>
                        <a:t>Datentyp</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5"/>
                  </a:ext>
                </a:extLst>
              </a:tr>
              <a:tr h="396239">
                <a:tc>
                  <a:txBody>
                    <a:bodyPr/>
                    <a:lstStyle/>
                    <a:p>
                      <a:pPr marL="88900">
                        <a:lnSpc>
                          <a:spcPct val="100000"/>
                        </a:lnSpc>
                        <a:spcBef>
                          <a:spcPts val="190"/>
                        </a:spcBef>
                      </a:pPr>
                      <a:r>
                        <a:rPr sz="2000" spc="-10" dirty="0">
                          <a:latin typeface="Calibri"/>
                          <a:cs typeface="Calibri"/>
                        </a:rPr>
                        <a:t>parseFloat(Zeichenkette)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9535">
                        <a:lnSpc>
                          <a:spcPct val="100000"/>
                        </a:lnSpc>
                        <a:spcBef>
                          <a:spcPts val="190"/>
                        </a:spcBef>
                      </a:pPr>
                      <a:r>
                        <a:rPr sz="2000" spc="-10" dirty="0">
                          <a:latin typeface="Calibri"/>
                          <a:cs typeface="Calibri"/>
                        </a:rPr>
                        <a:t>Konvertierung </a:t>
                      </a:r>
                      <a:r>
                        <a:rPr sz="2000" spc="-5" dirty="0">
                          <a:latin typeface="Calibri"/>
                          <a:cs typeface="Calibri"/>
                        </a:rPr>
                        <a:t>in</a:t>
                      </a:r>
                      <a:r>
                        <a:rPr sz="2000" spc="-60" dirty="0">
                          <a:latin typeface="Calibri"/>
                          <a:cs typeface="Calibri"/>
                        </a:rPr>
                        <a:t> </a:t>
                      </a:r>
                      <a:r>
                        <a:rPr sz="2000" spc="-5" dirty="0">
                          <a:latin typeface="Calibri"/>
                          <a:cs typeface="Calibri"/>
                        </a:rPr>
                        <a:t>Dezimal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6"/>
                  </a:ext>
                </a:extLst>
              </a:tr>
              <a:tr h="396240">
                <a:tc>
                  <a:txBody>
                    <a:bodyPr/>
                    <a:lstStyle/>
                    <a:p>
                      <a:pPr marL="88900">
                        <a:lnSpc>
                          <a:spcPct val="100000"/>
                        </a:lnSpc>
                        <a:spcBef>
                          <a:spcPts val="190"/>
                        </a:spcBef>
                      </a:pPr>
                      <a:r>
                        <a:rPr sz="2000" spc="-10" dirty="0">
                          <a:latin typeface="Calibri"/>
                          <a:cs typeface="Calibri"/>
                        </a:rPr>
                        <a:t>parseInt(Zeichenkette)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9535">
                        <a:lnSpc>
                          <a:spcPct val="100000"/>
                        </a:lnSpc>
                        <a:spcBef>
                          <a:spcPts val="190"/>
                        </a:spcBef>
                      </a:pPr>
                      <a:r>
                        <a:rPr sz="2000" spc="-10" dirty="0">
                          <a:latin typeface="Calibri"/>
                          <a:cs typeface="Calibri"/>
                        </a:rPr>
                        <a:t>Konvertierung </a:t>
                      </a:r>
                      <a:r>
                        <a:rPr sz="2000" dirty="0">
                          <a:latin typeface="Calibri"/>
                          <a:cs typeface="Calibri"/>
                        </a:rPr>
                        <a:t>in</a:t>
                      </a:r>
                      <a:r>
                        <a:rPr sz="2000" spc="-55" dirty="0">
                          <a:latin typeface="Calibri"/>
                          <a:cs typeface="Calibri"/>
                        </a:rPr>
                        <a:t> </a:t>
                      </a:r>
                      <a:r>
                        <a:rPr sz="2000" spc="-10" dirty="0">
                          <a:latin typeface="Calibri"/>
                          <a:cs typeface="Calibri"/>
                        </a:rPr>
                        <a:t>Integer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7"/>
                  </a:ext>
                </a:extLst>
              </a:tr>
            </a:tbl>
          </a:graphicData>
        </a:graphic>
      </p:graphicFrame>
      <p:sp>
        <p:nvSpPr>
          <p:cNvPr id="4" name="Fußzeilenplatzhalter 3">
            <a:extLst>
              <a:ext uri="{FF2B5EF4-FFF2-40B4-BE49-F238E27FC236}">
                <a16:creationId xmlns:a16="http://schemas.microsoft.com/office/drawing/2014/main" id="{EFB88EB6-DD0E-4D67-84EC-A9C2D62B474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4925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6D4E0-7260-4D94-ABDC-A993AAEB8F62}"/>
              </a:ext>
            </a:extLst>
          </p:cNvPr>
          <p:cNvSpPr>
            <a:spLocks noGrp="1"/>
          </p:cNvSpPr>
          <p:nvPr>
            <p:ph type="title"/>
          </p:nvPr>
        </p:nvSpPr>
        <p:spPr/>
        <p:txBody>
          <a:bodyPr/>
          <a:lstStyle/>
          <a:p>
            <a:r>
              <a:rPr lang="de-DE" dirty="0"/>
              <a:t>Anonyme Funktionen</a:t>
            </a:r>
          </a:p>
        </p:txBody>
      </p:sp>
      <p:sp>
        <p:nvSpPr>
          <p:cNvPr id="4" name="Inhaltsplatzhalter 3">
            <a:extLst>
              <a:ext uri="{FF2B5EF4-FFF2-40B4-BE49-F238E27FC236}">
                <a16:creationId xmlns:a16="http://schemas.microsoft.com/office/drawing/2014/main" id="{4A684723-36D0-46B6-829C-8B55DFA75D2D}"/>
              </a:ext>
            </a:extLst>
          </p:cNvPr>
          <p:cNvSpPr>
            <a:spLocks noGrp="1"/>
          </p:cNvSpPr>
          <p:nvPr>
            <p:ph idx="1"/>
          </p:nvPr>
        </p:nvSpPr>
        <p:spPr/>
        <p:txBody>
          <a:bodyPr/>
          <a:lstStyle/>
          <a:p>
            <a:pPr marL="0" indent="0">
              <a:buNone/>
            </a:pPr>
            <a:r>
              <a:rPr lang="de-DE" dirty="0" err="1"/>
              <a:t>let</a:t>
            </a:r>
            <a:r>
              <a:rPr lang="de-DE" dirty="0"/>
              <a:t> </a:t>
            </a:r>
            <a:r>
              <a:rPr lang="de-DE" dirty="0" err="1"/>
              <a:t>foo</a:t>
            </a:r>
            <a:r>
              <a:rPr lang="de-DE" dirty="0"/>
              <a:t> = </a:t>
            </a:r>
            <a:r>
              <a:rPr lang="de-DE" dirty="0" err="1">
                <a:solidFill>
                  <a:srgbClr val="FF0000"/>
                </a:solidFill>
              </a:rPr>
              <a:t>function</a:t>
            </a:r>
            <a:r>
              <a:rPr lang="de-DE" dirty="0">
                <a:solidFill>
                  <a:srgbClr val="FF0000"/>
                </a:solidFill>
              </a:rPr>
              <a:t>() {</a:t>
            </a:r>
            <a:r>
              <a:rPr lang="de-DE" dirty="0" err="1">
                <a:solidFill>
                  <a:srgbClr val="FF0000"/>
                </a:solidFill>
              </a:rPr>
              <a:t>Aweisung</a:t>
            </a:r>
            <a:r>
              <a:rPr lang="de-DE" dirty="0">
                <a:solidFill>
                  <a:srgbClr val="FF0000"/>
                </a:solidFill>
              </a:rPr>
              <a:t>(en);}</a:t>
            </a:r>
            <a:r>
              <a:rPr lang="de-DE" dirty="0"/>
              <a:t>;</a:t>
            </a:r>
          </a:p>
          <a:p>
            <a:pPr marL="0" indent="0">
              <a:buNone/>
            </a:pPr>
            <a:r>
              <a:rPr lang="de-DE" i="1" dirty="0"/>
              <a:t>oder</a:t>
            </a:r>
          </a:p>
          <a:p>
            <a:pPr marL="0" indent="0">
              <a:buNone/>
            </a:pPr>
            <a:r>
              <a:rPr lang="de-DE" dirty="0" err="1"/>
              <a:t>let</a:t>
            </a:r>
            <a:r>
              <a:rPr lang="de-DE" dirty="0"/>
              <a:t> </a:t>
            </a:r>
            <a:r>
              <a:rPr lang="de-DE" dirty="0" err="1"/>
              <a:t>resultArray</a:t>
            </a:r>
            <a:r>
              <a:rPr lang="de-DE" dirty="0"/>
              <a:t> = </a:t>
            </a:r>
            <a:r>
              <a:rPr lang="de-DE" dirty="0" err="1"/>
              <a:t>myArray.map</a:t>
            </a:r>
            <a:r>
              <a:rPr lang="de-DE" dirty="0"/>
              <a:t>(</a:t>
            </a:r>
            <a:r>
              <a:rPr lang="de-DE" dirty="0" err="1">
                <a:solidFill>
                  <a:srgbClr val="FF0000"/>
                </a:solidFill>
              </a:rPr>
              <a:t>function</a:t>
            </a:r>
            <a:r>
              <a:rPr lang="de-DE" dirty="0">
                <a:solidFill>
                  <a:srgbClr val="FF0000"/>
                </a:solidFill>
              </a:rPr>
              <a:t>() {Anweisung(en);}</a:t>
            </a:r>
            <a:r>
              <a:rPr lang="de-DE" dirty="0"/>
              <a:t>);</a:t>
            </a:r>
          </a:p>
        </p:txBody>
      </p:sp>
      <p:sp>
        <p:nvSpPr>
          <p:cNvPr id="3" name="Fußzeilenplatzhalter 2">
            <a:extLst>
              <a:ext uri="{FF2B5EF4-FFF2-40B4-BE49-F238E27FC236}">
                <a16:creationId xmlns:a16="http://schemas.microsoft.com/office/drawing/2014/main" id="{493B0F3B-5B0C-4C76-97EB-731224CE67E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4408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82578EF-ABAD-432C-83E4-6A435F8C620E}"/>
              </a:ext>
            </a:extLst>
          </p:cNvPr>
          <p:cNvSpPr>
            <a:spLocks noGrp="1"/>
          </p:cNvSpPr>
          <p:nvPr>
            <p:ph type="title"/>
          </p:nvPr>
        </p:nvSpPr>
        <p:spPr/>
        <p:txBody>
          <a:bodyPr/>
          <a:lstStyle/>
          <a:p>
            <a:r>
              <a:rPr lang="de-DE" dirty="0"/>
              <a:t>(</a:t>
            </a:r>
            <a:r>
              <a:rPr lang="de-DE" dirty="0" err="1"/>
              <a:t>fortg</a:t>
            </a:r>
            <a:r>
              <a:rPr lang="de-DE" dirty="0"/>
              <a:t>.) </a:t>
            </a:r>
            <a:r>
              <a:rPr lang="de-DE" dirty="0" err="1"/>
              <a:t>strict</a:t>
            </a:r>
            <a:r>
              <a:rPr lang="de-DE" dirty="0"/>
              <a:t> </a:t>
            </a:r>
            <a:r>
              <a:rPr lang="de-DE" dirty="0" err="1"/>
              <a:t>mode</a:t>
            </a:r>
            <a:r>
              <a:rPr lang="de-DE" dirty="0"/>
              <a:t> &amp; non-</a:t>
            </a:r>
            <a:r>
              <a:rPr lang="de-DE" dirty="0" err="1"/>
              <a:t>strict</a:t>
            </a:r>
            <a:r>
              <a:rPr lang="de-DE" dirty="0"/>
              <a:t> </a:t>
            </a:r>
            <a:r>
              <a:rPr lang="de-DE" dirty="0" err="1"/>
              <a:t>mode</a:t>
            </a:r>
            <a:endParaRPr lang="de-DE" dirty="0"/>
          </a:p>
        </p:txBody>
      </p:sp>
      <p:sp>
        <p:nvSpPr>
          <p:cNvPr id="5" name="Inhaltsplatzhalter 4">
            <a:extLst>
              <a:ext uri="{FF2B5EF4-FFF2-40B4-BE49-F238E27FC236}">
                <a16:creationId xmlns:a16="http://schemas.microsoft.com/office/drawing/2014/main" id="{07C220E1-4AC1-435B-B16A-394F5A6751F5}"/>
              </a:ext>
            </a:extLst>
          </p:cNvPr>
          <p:cNvSpPr>
            <a:spLocks noGrp="1"/>
          </p:cNvSpPr>
          <p:nvPr>
            <p:ph idx="1"/>
          </p:nvPr>
        </p:nvSpPr>
        <p:spPr/>
        <p:txBody>
          <a:bodyPr/>
          <a:lstStyle/>
          <a:p>
            <a:r>
              <a:rPr lang="de-DE" dirty="0">
                <a:hlinkClick r:id="rId3"/>
              </a:rPr>
              <a:t>https://developer.mozilla.org/en-US/docs/Web/JavaScript/Reference/Strict_mode</a:t>
            </a:r>
            <a:endParaRPr lang="de-DE" dirty="0"/>
          </a:p>
          <a:p>
            <a:r>
              <a:rPr lang="de-DE" dirty="0">
                <a:hlinkClick r:id="rId4"/>
              </a:rPr>
              <a:t>https://www.w3schools.com/js/js_strict.asp</a:t>
            </a:r>
            <a:endParaRPr lang="de-DE" dirty="0"/>
          </a:p>
          <a:p>
            <a:endParaRPr lang="de-DE" dirty="0"/>
          </a:p>
          <a:p>
            <a:endParaRPr lang="de-DE" dirty="0"/>
          </a:p>
          <a:p>
            <a:endParaRPr lang="de-DE" dirty="0"/>
          </a:p>
          <a:p>
            <a:pPr marL="0" indent="0">
              <a:buNone/>
            </a:pPr>
            <a:endParaRPr lang="de-DE" dirty="0"/>
          </a:p>
        </p:txBody>
      </p:sp>
      <p:sp>
        <p:nvSpPr>
          <p:cNvPr id="2" name="Fußzeilenplatzhalter 1">
            <a:extLst>
              <a:ext uri="{FF2B5EF4-FFF2-40B4-BE49-F238E27FC236}">
                <a16:creationId xmlns:a16="http://schemas.microsoft.com/office/drawing/2014/main" id="{7EE9AA91-D849-458D-B561-A735D3F233A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prstClr val="black">
                    <a:tint val="75000"/>
                  </a:prstClr>
                </a:solidFill>
                <a:latin typeface="Calibri" panose="020F0502020204030204"/>
              </a:rPr>
              <a:t>#ES5 #</a:t>
            </a:r>
            <a:r>
              <a:rPr lang="de-DE" dirty="0" err="1">
                <a:solidFill>
                  <a:prstClr val="black">
                    <a:tint val="75000"/>
                  </a:prstClr>
                </a:solidFill>
                <a:latin typeface="Calibri" panose="020F0502020204030204"/>
              </a:rPr>
              <a:t>largeFeature</a:t>
            </a:r>
            <a:r>
              <a:rPr lang="de-DE" dirty="0">
                <a:solidFill>
                  <a:prstClr val="black">
                    <a:tint val="75000"/>
                  </a:prstClr>
                </a:solidFill>
                <a:latin typeface="Calibri" panose="020F0502020204030204"/>
              </a:rPr>
              <a:t> </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5455584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1D9C9C-21E2-4001-869E-B423704F7FCA}"/>
              </a:ext>
            </a:extLst>
          </p:cNvPr>
          <p:cNvSpPr>
            <a:spLocks noGrp="1"/>
          </p:cNvSpPr>
          <p:nvPr>
            <p:ph type="title"/>
          </p:nvPr>
        </p:nvSpPr>
        <p:spPr/>
        <p:txBody>
          <a:bodyPr/>
          <a:lstStyle/>
          <a:p>
            <a:r>
              <a:rPr lang="de-DE" dirty="0"/>
              <a:t>Callback </a:t>
            </a:r>
            <a:r>
              <a:rPr lang="de-DE" dirty="0" err="1"/>
              <a:t>Function</a:t>
            </a:r>
            <a:endParaRPr lang="de-DE" dirty="0"/>
          </a:p>
        </p:txBody>
      </p:sp>
      <p:sp>
        <p:nvSpPr>
          <p:cNvPr id="3" name="Inhaltsplatzhalter 2">
            <a:extLst>
              <a:ext uri="{FF2B5EF4-FFF2-40B4-BE49-F238E27FC236}">
                <a16:creationId xmlns:a16="http://schemas.microsoft.com/office/drawing/2014/main" id="{EF35AB50-B1CD-4048-B140-39B99CC45EEC}"/>
              </a:ext>
            </a:extLst>
          </p:cNvPr>
          <p:cNvSpPr>
            <a:spLocks noGrp="1"/>
          </p:cNvSpPr>
          <p:nvPr>
            <p:ph idx="1"/>
          </p:nvPr>
        </p:nvSpPr>
        <p:spPr/>
        <p:txBody>
          <a:bodyPr/>
          <a:lstStyle/>
          <a:p>
            <a:r>
              <a:rPr lang="de-DE" dirty="0"/>
              <a:t>dt. - Rückruffunktion</a:t>
            </a:r>
          </a:p>
        </p:txBody>
      </p:sp>
      <p:sp>
        <p:nvSpPr>
          <p:cNvPr id="4" name="Fußzeilenplatzhalter 3">
            <a:extLst>
              <a:ext uri="{FF2B5EF4-FFF2-40B4-BE49-F238E27FC236}">
                <a16:creationId xmlns:a16="http://schemas.microsoft.com/office/drawing/2014/main" id="{DC1CD08A-6F76-482A-AF3C-D00A58A99A4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4794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A9204-C633-43C6-96D8-CEFCB0F7CD59}"/>
              </a:ext>
            </a:extLst>
          </p:cNvPr>
          <p:cNvSpPr>
            <a:spLocks noGrp="1"/>
          </p:cNvSpPr>
          <p:nvPr>
            <p:ph type="title"/>
          </p:nvPr>
        </p:nvSpPr>
        <p:spPr/>
        <p:txBody>
          <a:bodyPr/>
          <a:lstStyle/>
          <a:p>
            <a:r>
              <a:rPr lang="de-DE" dirty="0"/>
              <a:t>JS GENERATORS</a:t>
            </a:r>
          </a:p>
        </p:txBody>
      </p:sp>
      <p:sp>
        <p:nvSpPr>
          <p:cNvPr id="3" name="Textplatzhalter 2">
            <a:extLst>
              <a:ext uri="{FF2B5EF4-FFF2-40B4-BE49-F238E27FC236}">
                <a16:creationId xmlns:a16="http://schemas.microsoft.com/office/drawing/2014/main" id="{82D7134F-0C80-49E2-97C2-CFE72DE1F8AF}"/>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6B4FEB0E-0061-4D23-9A0B-5FBDED4F08A2}"/>
              </a:ext>
            </a:extLst>
          </p:cNvPr>
          <p:cNvSpPr>
            <a:spLocks noGrp="1"/>
          </p:cNvSpPr>
          <p:nvPr>
            <p:ph type="ftr" sz="quarter" idx="11"/>
          </p:nvPr>
        </p:nvSpPr>
        <p:spPr/>
        <p:txBody>
          <a:bodyPr/>
          <a:lstStyle/>
          <a:p>
            <a:pPr lvl="0" algn="r">
              <a:defRPr/>
            </a:pPr>
            <a:r>
              <a:rPr lang="de-DE" dirty="0">
                <a:solidFill>
                  <a:prstClr val="black">
                    <a:tint val="75000"/>
                  </a:prstClr>
                </a:solidFill>
              </a:rPr>
              <a:t>#ES6 #</a:t>
            </a:r>
            <a:r>
              <a:rPr lang="de-DE" dirty="0" err="1">
                <a:solidFill>
                  <a:prstClr val="black">
                    <a:tint val="75000"/>
                  </a:prstClr>
                </a:solidFill>
              </a:rPr>
              <a:t>largeFeature</a:t>
            </a:r>
            <a:r>
              <a:rPr lang="de-DE" dirty="0">
                <a:solidFill>
                  <a:prstClr val="black">
                    <a:tint val="75000"/>
                  </a:prstClr>
                </a:solidFill>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20717259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AD86A-0D65-4A42-A20D-23373B1AB2EB}"/>
              </a:ext>
            </a:extLst>
          </p:cNvPr>
          <p:cNvSpPr>
            <a:spLocks noGrp="1"/>
          </p:cNvSpPr>
          <p:nvPr>
            <p:ph type="title"/>
          </p:nvPr>
        </p:nvSpPr>
        <p:spPr/>
        <p:txBody>
          <a:bodyPr/>
          <a:lstStyle/>
          <a:p>
            <a:r>
              <a:rPr lang="de-DE" dirty="0"/>
              <a:t>FUNCTION* / GENERATOR</a:t>
            </a:r>
          </a:p>
        </p:txBody>
      </p:sp>
      <p:sp>
        <p:nvSpPr>
          <p:cNvPr id="3" name="Inhaltsplatzhalter 2">
            <a:extLst>
              <a:ext uri="{FF2B5EF4-FFF2-40B4-BE49-F238E27FC236}">
                <a16:creationId xmlns:a16="http://schemas.microsoft.com/office/drawing/2014/main" id="{24471F4C-7BA6-48AF-8DC7-24842672187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7CE3358-9E55-4BC4-8749-16F8A279EF9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165355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60756D-967B-4B16-9319-13037B72AA57}"/>
              </a:ext>
            </a:extLst>
          </p:cNvPr>
          <p:cNvSpPr>
            <a:spLocks noGrp="1"/>
          </p:cNvSpPr>
          <p:nvPr>
            <p:ph type="title"/>
          </p:nvPr>
        </p:nvSpPr>
        <p:spPr/>
        <p:txBody>
          <a:bodyPr/>
          <a:lstStyle/>
          <a:p>
            <a:r>
              <a:rPr lang="de-DE" dirty="0"/>
              <a:t>JS LEARNING LINKS</a:t>
            </a:r>
          </a:p>
        </p:txBody>
      </p:sp>
      <p:sp>
        <p:nvSpPr>
          <p:cNvPr id="3" name="Inhaltsplatzhalter 2">
            <a:extLst>
              <a:ext uri="{FF2B5EF4-FFF2-40B4-BE49-F238E27FC236}">
                <a16:creationId xmlns:a16="http://schemas.microsoft.com/office/drawing/2014/main" id="{9E0A9F31-4C41-42C1-97BE-6939E53A3DCE}"/>
              </a:ext>
            </a:extLst>
          </p:cNvPr>
          <p:cNvSpPr>
            <a:spLocks noGrp="1"/>
          </p:cNvSpPr>
          <p:nvPr>
            <p:ph idx="1"/>
          </p:nvPr>
        </p:nvSpPr>
        <p:spPr/>
        <p:txBody>
          <a:bodyPr>
            <a:normAutofit lnSpcReduction="10000"/>
          </a:bodyPr>
          <a:lstStyle/>
          <a:p>
            <a:r>
              <a:rPr lang="de-DE" dirty="0"/>
              <a:t>w3schools</a:t>
            </a:r>
          </a:p>
          <a:p>
            <a:r>
              <a:rPr lang="de-DE" dirty="0" err="1"/>
              <a:t>mdn</a:t>
            </a:r>
            <a:r>
              <a:rPr lang="de-DE" dirty="0"/>
              <a:t> </a:t>
            </a:r>
            <a:r>
              <a:rPr lang="de-DE" dirty="0" err="1"/>
              <a:t>tutorials</a:t>
            </a:r>
            <a:endParaRPr lang="de-DE" dirty="0"/>
          </a:p>
          <a:p>
            <a:r>
              <a:rPr lang="de-DE" dirty="0"/>
              <a:t>https://exlskills.com/learn-en/courses/javascript-fundamentals-basics_javascript</a:t>
            </a:r>
          </a:p>
          <a:p>
            <a:r>
              <a:rPr lang="de-DE" dirty="0"/>
              <a:t>https://www.youtube.com/user/codingmath</a:t>
            </a:r>
          </a:p>
          <a:p>
            <a:r>
              <a:rPr lang="de-DE" dirty="0"/>
              <a:t>…</a:t>
            </a:r>
          </a:p>
        </p:txBody>
      </p:sp>
      <p:sp>
        <p:nvSpPr>
          <p:cNvPr id="4" name="Fußzeilenplatzhalter 3">
            <a:extLst>
              <a:ext uri="{FF2B5EF4-FFF2-40B4-BE49-F238E27FC236}">
                <a16:creationId xmlns:a16="http://schemas.microsoft.com/office/drawing/2014/main" id="{EB2FBDB3-32EE-46A1-8A54-54A4E85A8F9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95769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0A16F-145E-49F9-8742-1A3AAA6B3898}"/>
              </a:ext>
            </a:extLst>
          </p:cNvPr>
          <p:cNvSpPr>
            <a:spLocks noGrp="1"/>
          </p:cNvSpPr>
          <p:nvPr>
            <p:ph type="title"/>
          </p:nvPr>
        </p:nvSpPr>
        <p:spPr/>
        <p:txBody>
          <a:bodyPr/>
          <a:lstStyle/>
          <a:p>
            <a:r>
              <a:rPr lang="de-DE" dirty="0"/>
              <a:t>Funktionen Übung</a:t>
            </a:r>
          </a:p>
        </p:txBody>
      </p:sp>
      <p:sp>
        <p:nvSpPr>
          <p:cNvPr id="3" name="Inhaltsplatzhalter 2">
            <a:extLst>
              <a:ext uri="{FF2B5EF4-FFF2-40B4-BE49-F238E27FC236}">
                <a16:creationId xmlns:a16="http://schemas.microsoft.com/office/drawing/2014/main" id="{7ED7863F-8E85-4E42-BAC0-4858D7D40379}"/>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0580DDB5-F358-44D6-80D1-EF5519F951A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794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65F447-993F-4CD1-9B85-48421501C33D}"/>
              </a:ext>
            </a:extLst>
          </p:cNvPr>
          <p:cNvSpPr>
            <a:spLocks noGrp="1"/>
          </p:cNvSpPr>
          <p:nvPr>
            <p:ph type="title"/>
          </p:nvPr>
        </p:nvSpPr>
        <p:spPr/>
        <p:txBody>
          <a:bodyPr/>
          <a:lstStyle/>
          <a:p>
            <a:r>
              <a:rPr lang="de-DE" dirty="0"/>
              <a:t>JS ARROW FUNCTION</a:t>
            </a:r>
          </a:p>
        </p:txBody>
      </p:sp>
      <p:sp>
        <p:nvSpPr>
          <p:cNvPr id="3" name="Textplatzhalter 2">
            <a:extLst>
              <a:ext uri="{FF2B5EF4-FFF2-40B4-BE49-F238E27FC236}">
                <a16:creationId xmlns:a16="http://schemas.microsoft.com/office/drawing/2014/main" id="{08B60C55-1B5F-4AAD-B429-F80DD1D79ACE}"/>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AAEA6BB0-2C6C-4C3B-B396-CFF4B8A5C431}"/>
              </a:ext>
            </a:extLst>
          </p:cNvPr>
          <p:cNvSpPr>
            <a:spLocks noGrp="1"/>
          </p:cNvSpPr>
          <p:nvPr>
            <p:ph type="ftr" sz="quarter" idx="11"/>
          </p:nvPr>
        </p:nvSpPr>
        <p:spPr/>
        <p:txBody>
          <a:bodyPr/>
          <a:lstStyle/>
          <a:p>
            <a:pPr lvl="0" algn="r">
              <a:defRPr/>
            </a:pPr>
            <a:r>
              <a:rPr lang="de-DE" dirty="0"/>
              <a:t>#ES6 #</a:t>
            </a:r>
            <a:r>
              <a:rPr lang="de-DE" dirty="0" err="1"/>
              <a:t>largeFeature</a:t>
            </a:r>
            <a:r>
              <a:rPr lang="de-DE" dirty="0"/>
              <a:t> </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32050832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D8B7-BAD1-4906-B3B2-B2B1D19F1307}"/>
              </a:ext>
            </a:extLst>
          </p:cNvPr>
          <p:cNvSpPr>
            <a:spLocks noGrp="1"/>
          </p:cNvSpPr>
          <p:nvPr>
            <p:ph type="title"/>
          </p:nvPr>
        </p:nvSpPr>
        <p:spPr/>
        <p:txBody>
          <a:bodyPr/>
          <a:lstStyle/>
          <a:p>
            <a:r>
              <a:rPr lang="de-AT" dirty="0"/>
              <a:t>ARROW-FUNKTION / LAMBDA</a:t>
            </a:r>
          </a:p>
        </p:txBody>
      </p:sp>
      <p:sp>
        <p:nvSpPr>
          <p:cNvPr id="3" name="Content Placeholder 2">
            <a:extLst>
              <a:ext uri="{FF2B5EF4-FFF2-40B4-BE49-F238E27FC236}">
                <a16:creationId xmlns:a16="http://schemas.microsoft.com/office/drawing/2014/main" id="{746B7A35-2A91-4BAE-961C-59A9A81EA974}"/>
              </a:ext>
            </a:extLst>
          </p:cNvPr>
          <p:cNvSpPr>
            <a:spLocks noGrp="1"/>
          </p:cNvSpPr>
          <p:nvPr>
            <p:ph idx="1"/>
          </p:nvPr>
        </p:nvSpPr>
        <p:spPr>
          <a:xfrm>
            <a:off x="838200" y="3352801"/>
            <a:ext cx="10515600" cy="2824162"/>
          </a:xfrm>
        </p:spPr>
        <p:txBody>
          <a:bodyPr/>
          <a:lstStyle/>
          <a:p>
            <a:pPr marL="0" lvl="1" indent="0">
              <a:buNone/>
            </a:pPr>
            <a:r>
              <a:rPr lang="de-DE" dirty="0" err="1">
                <a:solidFill>
                  <a:srgbClr val="0000FF"/>
                </a:solidFill>
                <a:latin typeface="Consolas" panose="020B0609020204030204" pitchFamily="49" charset="0"/>
              </a:rPr>
              <a:t>let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multiply</a:t>
            </a:r>
            <a:r>
              <a:rPr lang="de-DE" dirty="0">
                <a:solidFill>
                  <a:srgbClr val="000000"/>
                </a:solidFill>
                <a:latin typeface="Consolas" panose="020B0609020204030204" pitchFamily="49" charset="0"/>
              </a:rPr>
              <a:t> = (</a:t>
            </a:r>
            <a:r>
              <a:rPr lang="de-DE" dirty="0" err="1">
                <a:solidFill>
                  <a:srgbClr val="000000"/>
                </a:solidFill>
                <a:latin typeface="Consolas" panose="020B0609020204030204" pitchFamily="49" charset="0"/>
              </a:rPr>
              <a:t>a,b</a:t>
            </a:r>
            <a:r>
              <a:rPr lang="de-DE" dirty="0">
                <a:solidFill>
                  <a:srgbClr val="000000"/>
                </a:solidFill>
                <a:latin typeface="Consolas" panose="020B0609020204030204" pitchFamily="49" charset="0"/>
              </a:rPr>
              <a:t>) =&gt; { </a:t>
            </a:r>
            <a:r>
              <a:rPr lang="de-DE" dirty="0" err="1">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 * b };</a:t>
            </a:r>
          </a:p>
          <a:p>
            <a:pPr marL="0" lvl="1" indent="0">
              <a:buNone/>
            </a:pPr>
            <a:r>
              <a:rPr lang="de-DE" dirty="0" err="1">
                <a:solidFill>
                  <a:srgbClr val="0000FF"/>
                </a:solidFill>
                <a:latin typeface="Consolas" panose="020B0609020204030204" pitchFamily="49" charset="0"/>
              </a:rPr>
              <a:t>let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multiply</a:t>
            </a:r>
            <a:r>
              <a:rPr lang="de-DE" dirty="0">
                <a:solidFill>
                  <a:srgbClr val="000000"/>
                </a:solidFill>
                <a:latin typeface="Consolas" panose="020B0609020204030204" pitchFamily="49" charset="0"/>
              </a:rPr>
              <a:t> = (</a:t>
            </a:r>
            <a:r>
              <a:rPr lang="de-DE" dirty="0" err="1">
                <a:solidFill>
                  <a:srgbClr val="000000"/>
                </a:solidFill>
                <a:latin typeface="Consolas" panose="020B0609020204030204" pitchFamily="49" charset="0"/>
              </a:rPr>
              <a:t>a,b</a:t>
            </a:r>
            <a:r>
              <a:rPr lang="de-DE" dirty="0">
                <a:solidFill>
                  <a:srgbClr val="000000"/>
                </a:solidFill>
                <a:latin typeface="Consolas" panose="020B0609020204030204" pitchFamily="49" charset="0"/>
              </a:rPr>
              <a:t>) =&gt; a * b;</a:t>
            </a:r>
          </a:p>
          <a:p>
            <a:endParaRPr lang="de-AT" dirty="0"/>
          </a:p>
        </p:txBody>
      </p:sp>
      <p:sp>
        <p:nvSpPr>
          <p:cNvPr id="4" name="Content Placeholder 3">
            <a:extLst>
              <a:ext uri="{FF2B5EF4-FFF2-40B4-BE49-F238E27FC236}">
                <a16:creationId xmlns:a16="http://schemas.microsoft.com/office/drawing/2014/main" id="{BD0FDAAB-F3C5-4323-8F02-79A1D7202D63}"/>
              </a:ext>
            </a:extLst>
          </p:cNvPr>
          <p:cNvSpPr>
            <a:spLocks noGrp="1"/>
          </p:cNvSpPr>
          <p:nvPr>
            <p:ph idx="13"/>
          </p:nvPr>
        </p:nvSpPr>
        <p:spPr>
          <a:xfrm>
            <a:off x="838200" y="1825625"/>
            <a:ext cx="10515600" cy="1291201"/>
          </a:xfrm>
        </p:spPr>
        <p:txBody>
          <a:bodyPr/>
          <a:lstStyle/>
          <a:p>
            <a:r>
              <a:rPr lang="de-AT" dirty="0"/>
              <a:t>Kurzschreibweise für anonyme Funktionen</a:t>
            </a:r>
          </a:p>
          <a:p>
            <a:r>
              <a:rPr lang="de-AT" dirty="0"/>
              <a:t>Erfasst </a:t>
            </a:r>
            <a:r>
              <a:rPr lang="de-AT" b="1" i="1" dirty="0" err="1"/>
              <a:t>this</a:t>
            </a:r>
            <a:r>
              <a:rPr lang="de-AT" dirty="0"/>
              <a:t> aus dem umgebenden Kontext</a:t>
            </a:r>
          </a:p>
        </p:txBody>
      </p:sp>
      <p:sp>
        <p:nvSpPr>
          <p:cNvPr id="5" name="Fußzeilenplatzhalter 4">
            <a:extLst>
              <a:ext uri="{FF2B5EF4-FFF2-40B4-BE49-F238E27FC236}">
                <a16:creationId xmlns:a16="http://schemas.microsoft.com/office/drawing/2014/main" id="{AE282EF3-16B8-49BD-89B6-575AC0D9E3C3}"/>
              </a:ext>
            </a:extLst>
          </p:cNvPr>
          <p:cNvSpPr>
            <a:spLocks noGrp="1"/>
          </p:cNvSpPr>
          <p:nvPr>
            <p:ph type="ftr" sz="quarter" idx="11"/>
          </p:nvPr>
        </p:nvSpPr>
        <p:spPr/>
        <p:txBody>
          <a:bodyPr/>
          <a:lstStyle/>
          <a:p>
            <a:pPr algn="r"/>
            <a:r>
              <a:rPr lang="de-DE" dirty="0"/>
              <a:t>© </a:t>
            </a:r>
            <a:r>
              <a:rPr lang="de-DE" dirty="0" err="1"/>
              <a:t>ppedv</a:t>
            </a:r>
            <a:r>
              <a:rPr lang="de-DE" dirty="0"/>
              <a:t> AG</a:t>
            </a:r>
          </a:p>
        </p:txBody>
      </p:sp>
    </p:spTree>
    <p:extLst>
      <p:ext uri="{BB962C8B-B14F-4D97-AF65-F5344CB8AC3E}">
        <p14:creationId xmlns:p14="http://schemas.microsoft.com/office/powerpoint/2010/main" val="372852858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C425660-4CDE-4F46-A80E-290FB54F7E86}"/>
              </a:ext>
            </a:extLst>
          </p:cNvPr>
          <p:cNvSpPr>
            <a:spLocks noGrp="1"/>
          </p:cNvSpPr>
          <p:nvPr>
            <p:ph type="title"/>
          </p:nvPr>
        </p:nvSpPr>
        <p:spPr/>
        <p:txBody>
          <a:bodyPr/>
          <a:lstStyle/>
          <a:p>
            <a:r>
              <a:rPr lang="de-DE" dirty="0"/>
              <a:t>Arrow </a:t>
            </a:r>
            <a:r>
              <a:rPr lang="de-DE" dirty="0" err="1"/>
              <a:t>Function</a:t>
            </a:r>
            <a:r>
              <a:rPr lang="de-DE" dirty="0"/>
              <a:t> - Pfeilfunktion</a:t>
            </a:r>
          </a:p>
        </p:txBody>
      </p:sp>
      <p:sp>
        <p:nvSpPr>
          <p:cNvPr id="6" name="Rectangle 1">
            <a:extLst>
              <a:ext uri="{FF2B5EF4-FFF2-40B4-BE49-F238E27FC236}">
                <a16:creationId xmlns:a16="http://schemas.microsoft.com/office/drawing/2014/main" id="{03FDCFC9-705B-4763-B588-4492BC1B18E0}"/>
              </a:ext>
            </a:extLst>
          </p:cNvPr>
          <p:cNvSpPr>
            <a:spLocks noGrp="1" noChangeArrowheads="1"/>
          </p:cNvSpPr>
          <p:nvPr>
            <p:ph idx="1"/>
          </p:nvPr>
        </p:nvSpPr>
        <p:spPr bwMode="auto">
          <a:xfrm>
            <a:off x="838200" y="2400859"/>
            <a:ext cx="9730228"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de-DE" altLang="de-DE" sz="3200" spc="-10" dirty="0">
                <a:latin typeface="Calibri"/>
                <a:cs typeface="Calibri"/>
              </a:rPr>
              <a:t>eine kompakte Alternative zu anonymen Funktionen </a:t>
            </a:r>
          </a:p>
          <a:p>
            <a:pPr>
              <a:lnSpc>
                <a:spcPct val="100000"/>
              </a:lnSpc>
            </a:pPr>
            <a:r>
              <a:rPr lang="de-DE" altLang="de-DE" sz="3200" spc="-10" dirty="0">
                <a:latin typeface="Calibri"/>
                <a:cs typeface="Calibri"/>
              </a:rPr>
              <a:t>Nur: AF hat keine eigene Bindungen zu Schlüsselwörtern  </a:t>
            </a:r>
          </a:p>
          <a:p>
            <a:pPr lvl="1">
              <a:lnSpc>
                <a:spcPct val="100000"/>
              </a:lnSpc>
            </a:pPr>
            <a:r>
              <a:rPr lang="de-DE" altLang="de-DE" sz="2800" spc="-10" dirty="0" err="1">
                <a:latin typeface="Calibri"/>
                <a:cs typeface="Calibri"/>
                <a:hlinkClick r:id="rId3">
                  <a:extLst>
                    <a:ext uri="{A12FA001-AC4F-418D-AE19-62706E023703}">
                      <ahyp:hlinkClr xmlns:ahyp="http://schemas.microsoft.com/office/drawing/2018/hyperlinkcolor" val="tx"/>
                    </a:ext>
                  </a:extLst>
                </a:hlinkClick>
              </a:rPr>
              <a:t>this</a:t>
            </a:r>
            <a:endParaRPr lang="de-DE" altLang="de-DE" sz="2800" spc="-10" dirty="0">
              <a:latin typeface="Calibri"/>
              <a:cs typeface="Calibri"/>
            </a:endParaRPr>
          </a:p>
          <a:p>
            <a:pPr lvl="1">
              <a:lnSpc>
                <a:spcPct val="100000"/>
              </a:lnSpc>
            </a:pPr>
            <a:r>
              <a:rPr lang="de-DE" altLang="de-DE" sz="2800" spc="-10" dirty="0" err="1">
                <a:latin typeface="Calibri"/>
                <a:cs typeface="Calibri"/>
                <a:hlinkClick r:id="rId4">
                  <a:extLst>
                    <a:ext uri="{A12FA001-AC4F-418D-AE19-62706E023703}">
                      <ahyp:hlinkClr xmlns:ahyp="http://schemas.microsoft.com/office/drawing/2018/hyperlinkcolor" val="tx"/>
                    </a:ext>
                  </a:extLst>
                </a:hlinkClick>
              </a:rPr>
              <a:t>arguments</a:t>
            </a:r>
            <a:endParaRPr lang="de-DE" altLang="de-DE" sz="2800" spc="-10" dirty="0">
              <a:latin typeface="Calibri"/>
              <a:cs typeface="Calibri"/>
            </a:endParaRPr>
          </a:p>
          <a:p>
            <a:pPr lvl="1">
              <a:lnSpc>
                <a:spcPct val="100000"/>
              </a:lnSpc>
            </a:pPr>
            <a:r>
              <a:rPr lang="de-DE" altLang="de-DE" sz="2800" spc="-10" dirty="0">
                <a:latin typeface="Calibri"/>
                <a:cs typeface="Calibri"/>
                <a:hlinkClick r:id="rId5">
                  <a:extLst>
                    <a:ext uri="{A12FA001-AC4F-418D-AE19-62706E023703}">
                      <ahyp:hlinkClr xmlns:ahyp="http://schemas.microsoft.com/office/drawing/2018/hyperlinkcolor" val="tx"/>
                    </a:ext>
                  </a:extLst>
                </a:hlinkClick>
              </a:rPr>
              <a:t>super</a:t>
            </a:r>
            <a:r>
              <a:rPr lang="de-DE" altLang="de-DE" sz="2800" spc="-10" dirty="0">
                <a:latin typeface="Calibri"/>
                <a:cs typeface="Calibri"/>
              </a:rPr>
              <a:t> oder </a:t>
            </a:r>
          </a:p>
          <a:p>
            <a:pPr lvl="1">
              <a:lnSpc>
                <a:spcPct val="100000"/>
              </a:lnSpc>
            </a:pPr>
            <a:r>
              <a:rPr lang="de-DE" altLang="de-DE" sz="2800" spc="-10" dirty="0" err="1">
                <a:latin typeface="Calibri"/>
                <a:cs typeface="Calibri"/>
                <a:hlinkClick r:id="rId6">
                  <a:extLst>
                    <a:ext uri="{A12FA001-AC4F-418D-AE19-62706E023703}">
                      <ahyp:hlinkClr xmlns:ahyp="http://schemas.microsoft.com/office/drawing/2018/hyperlinkcolor" val="tx"/>
                    </a:ext>
                  </a:extLst>
                </a:hlinkClick>
              </a:rPr>
              <a:t>new.target</a:t>
            </a:r>
            <a:endParaRPr lang="de-DE" altLang="de-DE" sz="2800" spc="-10" dirty="0">
              <a:latin typeface="Calibri"/>
              <a:cs typeface="Calibri"/>
            </a:endParaRPr>
          </a:p>
          <a:p>
            <a:pPr>
              <a:lnSpc>
                <a:spcPct val="100000"/>
              </a:lnSpc>
            </a:pPr>
            <a:r>
              <a:rPr lang="de-DE" altLang="de-DE" sz="3200" spc="-10" dirty="0">
                <a:latin typeface="Calibri"/>
                <a:cs typeface="Calibri"/>
              </a:rPr>
              <a:t>kann nicht als Konstruktor genutzt werden</a:t>
            </a:r>
          </a:p>
        </p:txBody>
      </p:sp>
      <p:sp>
        <p:nvSpPr>
          <p:cNvPr id="2" name="Fußzeilenplatzhalter 1">
            <a:extLst>
              <a:ext uri="{FF2B5EF4-FFF2-40B4-BE49-F238E27FC236}">
                <a16:creationId xmlns:a16="http://schemas.microsoft.com/office/drawing/2014/main" id="{082C188D-6043-45AC-BC36-39D8FDED515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607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C425660-4CDE-4F46-A80E-290FB54F7E86}"/>
              </a:ext>
            </a:extLst>
          </p:cNvPr>
          <p:cNvSpPr>
            <a:spLocks noGrp="1"/>
          </p:cNvSpPr>
          <p:nvPr>
            <p:ph type="title"/>
          </p:nvPr>
        </p:nvSpPr>
        <p:spPr/>
        <p:txBody>
          <a:bodyPr/>
          <a:lstStyle/>
          <a:p>
            <a:r>
              <a:rPr lang="de-DE" dirty="0"/>
              <a:t>Arrow </a:t>
            </a:r>
            <a:r>
              <a:rPr lang="de-DE" dirty="0" err="1"/>
              <a:t>Functions</a:t>
            </a:r>
            <a:endParaRPr lang="de-DE" dirty="0"/>
          </a:p>
        </p:txBody>
      </p:sp>
      <p:sp>
        <p:nvSpPr>
          <p:cNvPr id="6" name="Rectangle 1">
            <a:extLst>
              <a:ext uri="{FF2B5EF4-FFF2-40B4-BE49-F238E27FC236}">
                <a16:creationId xmlns:a16="http://schemas.microsoft.com/office/drawing/2014/main" id="{03FDCFC9-705B-4763-B588-4492BC1B18E0}"/>
              </a:ext>
            </a:extLst>
          </p:cNvPr>
          <p:cNvSpPr>
            <a:spLocks noGrp="1" noChangeArrowheads="1"/>
          </p:cNvSpPr>
          <p:nvPr>
            <p:ph idx="1"/>
          </p:nvPr>
        </p:nvSpPr>
        <p:spPr bwMode="auto">
          <a:xfrm>
            <a:off x="838200" y="3585796"/>
            <a:ext cx="104387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An </a:t>
            </a:r>
            <a:r>
              <a:rPr kumimoji="0" lang="de-DE" altLang="de-DE" sz="1800" b="1"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arrow</a:t>
            </a:r>
            <a:r>
              <a:rPr kumimoji="0" lang="de-DE" altLang="de-DE" sz="18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1"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function</a:t>
            </a:r>
            <a:r>
              <a:rPr kumimoji="0" lang="de-DE" altLang="de-DE" sz="18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1"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expression</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is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syntactically</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compact</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alternative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to</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regular</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D7E9A"/>
                </a:solidFill>
                <a:effectLst/>
                <a:latin typeface="Arial" panose="020B0604020202020204" pitchFamily="34" charset="0"/>
                <a:cs typeface="Arial" panose="020B0604020202020204" pitchFamily="34" charset="0"/>
                <a:hlinkClick r:id="rId3"/>
              </a:rPr>
              <a:t>function</a:t>
            </a:r>
            <a:r>
              <a:rPr kumimoji="0" lang="de-DE" altLang="de-DE" sz="1800" b="0" i="0" u="none" strike="noStrike" cap="none" normalizeH="0" baseline="0" dirty="0">
                <a:ln>
                  <a:noFill/>
                </a:ln>
                <a:solidFill>
                  <a:srgbClr val="3D7E9A"/>
                </a:solidFill>
                <a:effectLst/>
                <a:latin typeface="Arial" panose="020B0604020202020204" pitchFamily="34" charset="0"/>
                <a:cs typeface="Arial" panose="020B0604020202020204" pitchFamily="34" charset="0"/>
                <a:hlinkClick r:id="rId3"/>
              </a:rPr>
              <a:t> </a:t>
            </a:r>
            <a:r>
              <a:rPr kumimoji="0" lang="de-DE" altLang="de-DE" sz="1800" b="0" i="0" u="none" strike="noStrike" cap="none" normalizeH="0" baseline="0" dirty="0" err="1">
                <a:ln>
                  <a:noFill/>
                </a:ln>
                <a:solidFill>
                  <a:srgbClr val="3D7E9A"/>
                </a:solidFill>
                <a:effectLst/>
                <a:latin typeface="Arial" panose="020B0604020202020204" pitchFamily="34" charset="0"/>
                <a:cs typeface="Arial" panose="020B0604020202020204" pitchFamily="34" charset="0"/>
                <a:hlinkClick r:id="rId3"/>
              </a:rPr>
              <a:t>expression</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although</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without</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its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own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bindings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to</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the</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285C76"/>
                </a:solidFill>
                <a:effectLst/>
                <a:latin typeface="Consolas" panose="020B0609020204030204" pitchFamily="49" charset="0"/>
                <a:hlinkClick r:id="rId4"/>
              </a:rPr>
              <a:t>this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285C76"/>
                </a:solidFill>
                <a:effectLst/>
                <a:latin typeface="Consolas" panose="020B0609020204030204" pitchFamily="49" charset="0"/>
                <a:hlinkClick r:id="rId5"/>
              </a:rPr>
              <a:t>arguments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a:ln>
                  <a:noFill/>
                </a:ln>
                <a:solidFill>
                  <a:srgbClr val="285C76"/>
                </a:solidFill>
                <a:effectLst/>
                <a:latin typeface="Consolas" panose="020B0609020204030204" pitchFamily="49" charset="0"/>
                <a:hlinkClick r:id="rId6"/>
              </a:rPr>
              <a:t>super</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or</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285C76"/>
                </a:solidFill>
                <a:effectLst/>
                <a:latin typeface="Consolas" panose="020B0609020204030204" pitchFamily="49" charset="0"/>
                <a:hlinkClick r:id="rId7"/>
              </a:rPr>
              <a:t>new.target</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keywords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Arrow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function</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expressions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are</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ill</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suited</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methods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and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they</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cannot</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be</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used</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de-DE" altLang="de-DE" sz="18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constructors</a:t>
            </a:r>
            <a:r>
              <a:rPr kumimoji="0" lang="de-DE" altLang="de-DE"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2" name="Fußzeilenplatzhalter 1">
            <a:extLst>
              <a:ext uri="{FF2B5EF4-FFF2-40B4-BE49-F238E27FC236}">
                <a16:creationId xmlns:a16="http://schemas.microsoft.com/office/drawing/2014/main" id="{090FCAF3-CAEB-410E-9416-938E2480CD3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7854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C7DF06E-9562-46CF-9156-A5C05E5AFE90}"/>
              </a:ext>
            </a:extLst>
          </p:cNvPr>
          <p:cNvSpPr>
            <a:spLocks noGrp="1"/>
          </p:cNvSpPr>
          <p:nvPr>
            <p:ph type="title"/>
          </p:nvPr>
        </p:nvSpPr>
        <p:spPr/>
        <p:txBody>
          <a:bodyPr/>
          <a:lstStyle/>
          <a:p>
            <a:r>
              <a:rPr lang="de-DE" dirty="0" err="1"/>
              <a:t>underscore</a:t>
            </a:r>
            <a:r>
              <a:rPr lang="de-DE" dirty="0"/>
              <a:t> _ </a:t>
            </a:r>
            <a:r>
              <a:rPr lang="de-DE" dirty="0" err="1"/>
              <a:t>or</a:t>
            </a:r>
            <a:r>
              <a:rPr lang="de-DE" dirty="0"/>
              <a:t> </a:t>
            </a:r>
            <a:r>
              <a:rPr lang="de-DE" dirty="0" err="1"/>
              <a:t>ignored</a:t>
            </a:r>
            <a:r>
              <a:rPr lang="de-DE" dirty="0"/>
              <a:t> </a:t>
            </a:r>
            <a:r>
              <a:rPr lang="de-DE" dirty="0" err="1"/>
              <a:t>parameter</a:t>
            </a:r>
            <a:endParaRPr lang="de-DE" dirty="0"/>
          </a:p>
        </p:txBody>
      </p:sp>
      <p:sp>
        <p:nvSpPr>
          <p:cNvPr id="6" name="Inhaltsplatzhalter 5">
            <a:extLst>
              <a:ext uri="{FF2B5EF4-FFF2-40B4-BE49-F238E27FC236}">
                <a16:creationId xmlns:a16="http://schemas.microsoft.com/office/drawing/2014/main" id="{F114812C-0CB0-4076-B929-E791C729CF01}"/>
              </a:ext>
            </a:extLst>
          </p:cNvPr>
          <p:cNvSpPr>
            <a:spLocks noGrp="1"/>
          </p:cNvSpPr>
          <p:nvPr>
            <p:ph idx="1"/>
          </p:nvPr>
        </p:nvSpPr>
        <p:spPr/>
        <p:txBody>
          <a:bodyPr/>
          <a:lstStyle/>
          <a:p>
            <a:endParaRPr lang="de-DE" dirty="0"/>
          </a:p>
        </p:txBody>
      </p:sp>
      <p:sp>
        <p:nvSpPr>
          <p:cNvPr id="2" name="Fußzeilenplatzhalter 1">
            <a:extLst>
              <a:ext uri="{FF2B5EF4-FFF2-40B4-BE49-F238E27FC236}">
                <a16:creationId xmlns:a16="http://schemas.microsoft.com/office/drawing/2014/main" id="{C8DEDA72-933D-4871-A20D-B7F713366F4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2402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A7E1E-56AB-4E72-AA24-B2A4790E05FB}"/>
              </a:ext>
            </a:extLst>
          </p:cNvPr>
          <p:cNvSpPr>
            <a:spLocks noGrp="1"/>
          </p:cNvSpPr>
          <p:nvPr>
            <p:ph type="title"/>
          </p:nvPr>
        </p:nvSpPr>
        <p:spPr/>
        <p:txBody>
          <a:bodyPr/>
          <a:lstStyle/>
          <a:p>
            <a:r>
              <a:rPr lang="de-DE" dirty="0"/>
              <a:t>JS FUNCTIONS - CLOSURES</a:t>
            </a:r>
          </a:p>
        </p:txBody>
      </p:sp>
      <p:sp>
        <p:nvSpPr>
          <p:cNvPr id="3" name="Textplatzhalter 2">
            <a:extLst>
              <a:ext uri="{FF2B5EF4-FFF2-40B4-BE49-F238E27FC236}">
                <a16:creationId xmlns:a16="http://schemas.microsoft.com/office/drawing/2014/main" id="{F71238D6-94D6-4AE6-822D-1E37777D715C}"/>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DD67B350-DA3C-4B02-A307-5B777FFB0C2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prstClr val="black">
                    <a:tint val="75000"/>
                  </a:prstClr>
                </a:solidFill>
                <a:latin typeface="Calibri" panose="020F0502020204030204"/>
              </a:rPr>
              <a:t>#JS1.8.0 #JS2008 </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378797339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74127-F544-4115-A2FE-7682019517D1}"/>
              </a:ext>
            </a:extLst>
          </p:cNvPr>
          <p:cNvSpPr>
            <a:spLocks noGrp="1"/>
          </p:cNvSpPr>
          <p:nvPr>
            <p:ph type="title"/>
          </p:nvPr>
        </p:nvSpPr>
        <p:spPr/>
        <p:txBody>
          <a:bodyPr/>
          <a:lstStyle/>
          <a:p>
            <a:r>
              <a:rPr lang="de-DE" dirty="0" err="1"/>
              <a:t>Closures</a:t>
            </a:r>
            <a:endParaRPr lang="de-DE" dirty="0"/>
          </a:p>
        </p:txBody>
      </p:sp>
      <p:sp>
        <p:nvSpPr>
          <p:cNvPr id="3" name="Inhaltsplatzhalter 2">
            <a:extLst>
              <a:ext uri="{FF2B5EF4-FFF2-40B4-BE49-F238E27FC236}">
                <a16:creationId xmlns:a16="http://schemas.microsoft.com/office/drawing/2014/main" id="{73A8868A-86FF-49AD-BC24-B0492BF78F03}"/>
              </a:ext>
            </a:extLst>
          </p:cNvPr>
          <p:cNvSpPr>
            <a:spLocks noGrp="1"/>
          </p:cNvSpPr>
          <p:nvPr>
            <p:ph idx="1"/>
          </p:nvPr>
        </p:nvSpPr>
        <p:spPr/>
        <p:txBody>
          <a:bodyPr>
            <a:normAutofit fontScale="92500" lnSpcReduction="10000"/>
          </a:bodyPr>
          <a:lstStyle/>
          <a:p>
            <a:r>
              <a:rPr lang="de-DE" dirty="0"/>
              <a:t>dt. Funktionsabschlüsse</a:t>
            </a:r>
          </a:p>
          <a:p>
            <a:r>
              <a:rPr lang="de-DE" i="1" dirty="0" err="1"/>
              <a:t>Closures</a:t>
            </a:r>
            <a:r>
              <a:rPr lang="de-DE" dirty="0"/>
              <a:t> sind Funktionen mit unabhängigen, freien Variablen. Anders ausgedrückt: Die in der </a:t>
            </a:r>
            <a:r>
              <a:rPr lang="de-DE" i="1" dirty="0" err="1"/>
              <a:t>Closure</a:t>
            </a:r>
            <a:r>
              <a:rPr lang="de-DE" dirty="0"/>
              <a:t> definierte Funktion merkt sich die Umgebung, in der sie erzeugt wurde.</a:t>
            </a:r>
          </a:p>
          <a:p>
            <a:r>
              <a:rPr lang="de-DE" dirty="0"/>
              <a:t>Bei verschachtelten Funktionen sieht die innere Funktion Variablen der oberen</a:t>
            </a:r>
          </a:p>
          <a:p>
            <a:r>
              <a:rPr lang="de-DE" dirty="0"/>
              <a:t>Möglichkeit, private Objekteigenschaften zu emulieren</a:t>
            </a:r>
          </a:p>
        </p:txBody>
      </p:sp>
      <p:sp>
        <p:nvSpPr>
          <p:cNvPr id="4" name="Fußzeilenplatzhalter 3">
            <a:extLst>
              <a:ext uri="{FF2B5EF4-FFF2-40B4-BE49-F238E27FC236}">
                <a16:creationId xmlns:a16="http://schemas.microsoft.com/office/drawing/2014/main" id="{67589218-57FB-437E-A3C3-14F0DA0ADEE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15544586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2825F2-35FE-42DA-AF6F-4EE1B0B28E05}"/>
              </a:ext>
            </a:extLst>
          </p:cNvPr>
          <p:cNvSpPr>
            <a:spLocks noGrp="1"/>
          </p:cNvSpPr>
          <p:nvPr>
            <p:ph type="title"/>
          </p:nvPr>
        </p:nvSpPr>
        <p:spPr/>
        <p:txBody>
          <a:bodyPr/>
          <a:lstStyle/>
          <a:p>
            <a:r>
              <a:rPr lang="de-DE" dirty="0"/>
              <a:t>CONSTRUCTOR</a:t>
            </a:r>
          </a:p>
        </p:txBody>
      </p:sp>
      <p:sp>
        <p:nvSpPr>
          <p:cNvPr id="3" name="Inhaltsplatzhalter 2">
            <a:extLst>
              <a:ext uri="{FF2B5EF4-FFF2-40B4-BE49-F238E27FC236}">
                <a16:creationId xmlns:a16="http://schemas.microsoft.com/office/drawing/2014/main" id="{EB8657DB-97CF-474D-8EC1-C508E9B0B246}"/>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E1975BE5-85B5-479E-A68F-381F9C3BB1C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12425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1F834-9A57-409D-9349-A1C04D8D8B87}"/>
              </a:ext>
            </a:extLst>
          </p:cNvPr>
          <p:cNvSpPr>
            <a:spLocks noGrp="1"/>
          </p:cNvSpPr>
          <p:nvPr>
            <p:ph type="title"/>
          </p:nvPr>
        </p:nvSpPr>
        <p:spPr/>
        <p:txBody>
          <a:bodyPr/>
          <a:lstStyle/>
          <a:p>
            <a:r>
              <a:rPr lang="de-DE" dirty="0"/>
              <a:t>SUPER()</a:t>
            </a:r>
          </a:p>
        </p:txBody>
      </p:sp>
      <p:sp>
        <p:nvSpPr>
          <p:cNvPr id="3" name="Inhaltsplatzhalter 2">
            <a:extLst>
              <a:ext uri="{FF2B5EF4-FFF2-40B4-BE49-F238E27FC236}">
                <a16:creationId xmlns:a16="http://schemas.microsoft.com/office/drawing/2014/main" id="{810E9C19-FBB7-4491-A4F3-125A8530BC4F}"/>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A1430BE-3969-410C-A789-072D53DD324B}"/>
              </a:ext>
            </a:extLst>
          </p:cNvPr>
          <p:cNvSpPr>
            <a:spLocks noGrp="1"/>
          </p:cNvSpPr>
          <p:nvPr>
            <p:ph type="ftr" sz="quarter" idx="11"/>
          </p:nvPr>
        </p:nvSpPr>
        <p:spPr/>
        <p:txBody>
          <a:bodyPr/>
          <a:lstStyle/>
          <a:p>
            <a:pPr algn="r"/>
            <a:r>
              <a:rPr lang="de-DE" dirty="0"/>
              <a:t>#ES6 #</a:t>
            </a:r>
            <a:r>
              <a:rPr lang="de-DE" dirty="0" err="1"/>
              <a:t>mediumFeature</a:t>
            </a:r>
            <a:r>
              <a:rPr lang="de-DE" dirty="0"/>
              <a:t> © </a:t>
            </a:r>
            <a:r>
              <a:rPr lang="de-DE" dirty="0" err="1"/>
              <a:t>ppedv</a:t>
            </a:r>
            <a:r>
              <a:rPr lang="de-DE" dirty="0"/>
              <a:t> AG</a:t>
            </a:r>
          </a:p>
        </p:txBody>
      </p:sp>
      <p:sp>
        <p:nvSpPr>
          <p:cNvPr id="5" name="Inhaltsplatzhalter 4">
            <a:extLst>
              <a:ext uri="{FF2B5EF4-FFF2-40B4-BE49-F238E27FC236}">
                <a16:creationId xmlns:a16="http://schemas.microsoft.com/office/drawing/2014/main" id="{C4B6DF33-5E7D-499F-AAF1-B7EC23BE658A}"/>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302613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BB440-EE0A-4E68-8126-071E740B4020}"/>
              </a:ext>
            </a:extLst>
          </p:cNvPr>
          <p:cNvSpPr>
            <a:spLocks noGrp="1"/>
          </p:cNvSpPr>
          <p:nvPr>
            <p:ph type="title"/>
          </p:nvPr>
        </p:nvSpPr>
        <p:spPr/>
        <p:txBody>
          <a:bodyPr/>
          <a:lstStyle/>
          <a:p>
            <a:r>
              <a:rPr lang="de-DE" dirty="0"/>
              <a:t>JS IN HTML</a:t>
            </a:r>
          </a:p>
        </p:txBody>
      </p:sp>
      <p:sp>
        <p:nvSpPr>
          <p:cNvPr id="3" name="Textplatzhalter 2">
            <a:extLst>
              <a:ext uri="{FF2B5EF4-FFF2-40B4-BE49-F238E27FC236}">
                <a16:creationId xmlns:a16="http://schemas.microsoft.com/office/drawing/2014/main" id="{A64A4246-A4B8-4075-92D8-36F3A7F61AD4}"/>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D9ED930A-4FBA-47E0-8E96-2FFFB8AE581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226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D93FB4-3C19-4675-A76E-8435B65AFBC1}"/>
              </a:ext>
            </a:extLst>
          </p:cNvPr>
          <p:cNvSpPr>
            <a:spLocks noGrp="1"/>
          </p:cNvSpPr>
          <p:nvPr>
            <p:ph type="title"/>
          </p:nvPr>
        </p:nvSpPr>
        <p:spPr/>
        <p:txBody>
          <a:bodyPr/>
          <a:lstStyle/>
          <a:p>
            <a:r>
              <a:rPr lang="de-DE" dirty="0"/>
              <a:t>JS ENGINES</a:t>
            </a:r>
          </a:p>
        </p:txBody>
      </p:sp>
      <p:sp>
        <p:nvSpPr>
          <p:cNvPr id="3" name="Textplatzhalter 2">
            <a:extLst>
              <a:ext uri="{FF2B5EF4-FFF2-40B4-BE49-F238E27FC236}">
                <a16:creationId xmlns:a16="http://schemas.microsoft.com/office/drawing/2014/main" id="{E90F595B-5E10-4C93-A1BB-15F7CF7E4BA7}"/>
              </a:ext>
            </a:extLst>
          </p:cNvPr>
          <p:cNvSpPr>
            <a:spLocks noGrp="1"/>
          </p:cNvSpPr>
          <p:nvPr>
            <p:ph type="body" idx="1"/>
          </p:nvPr>
        </p:nvSpPr>
        <p:spPr/>
        <p:txBody>
          <a:bodyPr/>
          <a:lstStyle/>
          <a:p>
            <a:endParaRPr lang="de-DE"/>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B107A074-9DB8-4F8C-8440-977B6A3680D9}"/>
                  </a:ext>
                </a:extLst>
              </p:cNvPr>
              <p:cNvGraphicFramePr>
                <a:graphicFrameLocks noChangeAspect="1"/>
              </p:cNvGraphicFramePr>
              <p:nvPr>
                <p:extLst>
                  <p:ext uri="{D42A27DB-BD31-4B8C-83A1-F6EECF244321}">
                    <p14:modId xmlns:p14="http://schemas.microsoft.com/office/powerpoint/2010/main" val="4040258842"/>
                  </p:ext>
                </p:extLst>
              </p:nvPr>
            </p:nvGraphicFramePr>
            <p:xfrm>
              <a:off x="838200" y="4589463"/>
              <a:ext cx="3048000" cy="1714500"/>
            </p:xfrm>
            <a:graphic>
              <a:graphicData uri="http://schemas.microsoft.com/office/powerpoint/2016/slidezoom">
                <pslz:sldZm>
                  <pslz:sldZmObj sldId="667" cId="4009170413">
                    <pslz:zmPr id="{C682D662-74B1-4B66-8D5A-0C10C8D99A85}"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Folienzoom 4">
                <a:hlinkClick r:id="rId3" action="ppaction://hlinksldjump"/>
                <a:extLst>
                  <a:ext uri="{FF2B5EF4-FFF2-40B4-BE49-F238E27FC236}">
                    <a16:creationId xmlns:a16="http://schemas.microsoft.com/office/drawing/2014/main" id="{B107A074-9DB8-4F8C-8440-977B6A3680D9}"/>
                  </a:ext>
                </a:extLst>
              </p:cNvPr>
              <p:cNvPicPr>
                <a:picLocks noGrp="1" noRot="1" noChangeAspect="1" noMove="1" noResize="1" noEditPoints="1" noAdjustHandles="1" noChangeArrowheads="1" noChangeShapeType="1"/>
              </p:cNvPicPr>
              <p:nvPr/>
            </p:nvPicPr>
            <p:blipFill>
              <a:blip r:embed="rId4"/>
              <a:stretch>
                <a:fillRect/>
              </a:stretch>
            </p:blipFill>
            <p:spPr>
              <a:xfrm>
                <a:off x="838200" y="4589463"/>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9F089C09-0A4E-4CFD-9A7D-6ED84727191C}"/>
                  </a:ext>
                </a:extLst>
              </p:cNvPr>
              <p:cNvGraphicFramePr>
                <a:graphicFrameLocks noChangeAspect="1"/>
              </p:cNvGraphicFramePr>
              <p:nvPr>
                <p:extLst>
                  <p:ext uri="{D42A27DB-BD31-4B8C-83A1-F6EECF244321}">
                    <p14:modId xmlns:p14="http://schemas.microsoft.com/office/powerpoint/2010/main" val="513016372"/>
                  </p:ext>
                </p:extLst>
              </p:nvPr>
            </p:nvGraphicFramePr>
            <p:xfrm>
              <a:off x="3901440" y="4583430"/>
              <a:ext cx="3048000" cy="1714500"/>
            </p:xfrm>
            <a:graphic>
              <a:graphicData uri="http://schemas.microsoft.com/office/powerpoint/2016/slidezoom">
                <pslz:sldZm>
                  <pslz:sldZmObj sldId="701" cId="1643234090">
                    <pslz:zmPr id="{5E18323B-C30B-4803-A79E-C0D8540A1B11}"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Folienzoom 6">
                <a:hlinkClick r:id="rId6" action="ppaction://hlinksldjump"/>
                <a:extLst>
                  <a:ext uri="{FF2B5EF4-FFF2-40B4-BE49-F238E27FC236}">
                    <a16:creationId xmlns:a16="http://schemas.microsoft.com/office/drawing/2014/main" id="{9F089C09-0A4E-4CFD-9A7D-6ED84727191C}"/>
                  </a:ext>
                </a:extLst>
              </p:cNvPr>
              <p:cNvPicPr>
                <a:picLocks noGrp="1" noRot="1" noChangeAspect="1" noMove="1" noResize="1" noEditPoints="1" noAdjustHandles="1" noChangeArrowheads="1" noChangeShapeType="1"/>
              </p:cNvPicPr>
              <p:nvPr/>
            </p:nvPicPr>
            <p:blipFill>
              <a:blip r:embed="rId7"/>
              <a:stretch>
                <a:fillRect/>
              </a:stretch>
            </p:blipFill>
            <p:spPr>
              <a:xfrm>
                <a:off x="3901440" y="4583430"/>
                <a:ext cx="3048000" cy="1714500"/>
              </a:xfrm>
              <a:prstGeom prst="rect">
                <a:avLst/>
              </a:prstGeom>
              <a:ln w="3175">
                <a:solidFill>
                  <a:prstClr val="ltGray"/>
                </a:solidFill>
              </a:ln>
            </p:spPr>
          </p:pic>
        </mc:Fallback>
      </mc:AlternateContent>
      <p:sp>
        <p:nvSpPr>
          <p:cNvPr id="4" name="Fußzeilenplatzhalter 3">
            <a:extLst>
              <a:ext uri="{FF2B5EF4-FFF2-40B4-BE49-F238E27FC236}">
                <a16:creationId xmlns:a16="http://schemas.microsoft.com/office/drawing/2014/main" id="{CD4A1A05-63ED-42B5-BF04-E23B1784237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76375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A92F-3437-4B1C-9CF2-E5D30248C3D4}"/>
              </a:ext>
            </a:extLst>
          </p:cNvPr>
          <p:cNvSpPr>
            <a:spLocks noGrp="1"/>
          </p:cNvSpPr>
          <p:nvPr>
            <p:ph type="title"/>
          </p:nvPr>
        </p:nvSpPr>
        <p:spPr/>
        <p:txBody>
          <a:bodyPr>
            <a:normAutofit/>
          </a:bodyPr>
          <a:lstStyle/>
          <a:p>
            <a:r>
              <a:rPr lang="de-DE" dirty="0"/>
              <a:t>EXECUTION CONTEXT &amp; CALL STACK</a:t>
            </a:r>
          </a:p>
        </p:txBody>
      </p:sp>
      <p:sp>
        <p:nvSpPr>
          <p:cNvPr id="3" name="Inhaltsplatzhalter 2">
            <a:extLst>
              <a:ext uri="{FF2B5EF4-FFF2-40B4-BE49-F238E27FC236}">
                <a16:creationId xmlns:a16="http://schemas.microsoft.com/office/drawing/2014/main" id="{11C37671-89F2-41E6-BDCD-283339074A9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24BA04F3-B147-4A03-A7D0-9F620B48E96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1529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1C18E-F07B-4D78-B86F-9F9E6B9C199F}"/>
              </a:ext>
            </a:extLst>
          </p:cNvPr>
          <p:cNvSpPr>
            <a:spLocks noGrp="1"/>
          </p:cNvSpPr>
          <p:nvPr>
            <p:ph type="title"/>
          </p:nvPr>
        </p:nvSpPr>
        <p:spPr/>
        <p:txBody>
          <a:bodyPr/>
          <a:lstStyle/>
          <a:p>
            <a:r>
              <a:rPr lang="de-DE" dirty="0"/>
              <a:t>CHECK THAT LINK</a:t>
            </a:r>
          </a:p>
        </p:txBody>
      </p:sp>
      <p:sp>
        <p:nvSpPr>
          <p:cNvPr id="3" name="Inhaltsplatzhalter 2">
            <a:extLst>
              <a:ext uri="{FF2B5EF4-FFF2-40B4-BE49-F238E27FC236}">
                <a16:creationId xmlns:a16="http://schemas.microsoft.com/office/drawing/2014/main" id="{D548ECE4-14C9-46B2-BBF6-DBD715BCEDE7}"/>
              </a:ext>
            </a:extLst>
          </p:cNvPr>
          <p:cNvSpPr>
            <a:spLocks noGrp="1"/>
          </p:cNvSpPr>
          <p:nvPr>
            <p:ph idx="1"/>
          </p:nvPr>
        </p:nvSpPr>
        <p:spPr/>
        <p:txBody>
          <a:bodyPr/>
          <a:lstStyle/>
          <a:p>
            <a:r>
              <a:rPr lang="de-DE" dirty="0">
                <a:hlinkClick r:id="rId2"/>
              </a:rPr>
              <a:t>https://mathiasbynens.be/notes/shapes-ics</a:t>
            </a:r>
            <a:endParaRPr lang="de-DE" dirty="0"/>
          </a:p>
        </p:txBody>
      </p:sp>
      <p:sp>
        <p:nvSpPr>
          <p:cNvPr id="4" name="Fußzeilenplatzhalter 3">
            <a:extLst>
              <a:ext uri="{FF2B5EF4-FFF2-40B4-BE49-F238E27FC236}">
                <a16:creationId xmlns:a16="http://schemas.microsoft.com/office/drawing/2014/main" id="{F394DACA-C48F-4DF1-9AB0-6893954A9F5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30543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48E2D5-53C1-4857-A249-25AC93037DCB}"/>
              </a:ext>
            </a:extLst>
          </p:cNvPr>
          <p:cNvSpPr>
            <a:spLocks noGrp="1"/>
          </p:cNvSpPr>
          <p:nvPr>
            <p:ph type="title"/>
          </p:nvPr>
        </p:nvSpPr>
        <p:spPr/>
        <p:txBody>
          <a:bodyPr/>
          <a:lstStyle/>
          <a:p>
            <a:r>
              <a:rPr lang="de-DE" dirty="0"/>
              <a:t>V8</a:t>
            </a:r>
          </a:p>
        </p:txBody>
      </p:sp>
      <p:sp>
        <p:nvSpPr>
          <p:cNvPr id="3" name="Textplatzhalter 2">
            <a:extLst>
              <a:ext uri="{FF2B5EF4-FFF2-40B4-BE49-F238E27FC236}">
                <a16:creationId xmlns:a16="http://schemas.microsoft.com/office/drawing/2014/main" id="{C2DB095B-EB29-42CA-A16B-69307E784965}"/>
              </a:ext>
            </a:extLst>
          </p:cNvPr>
          <p:cNvSpPr>
            <a:spLocks noGrp="1"/>
          </p:cNvSpPr>
          <p:nvPr>
            <p:ph type="body" idx="1"/>
          </p:nvPr>
        </p:nvSpPr>
        <p:spPr/>
        <p:txBody>
          <a:bodyPr/>
          <a:lstStyle/>
          <a:p>
            <a:r>
              <a:rPr lang="de-DE" dirty="0"/>
              <a:t>JS-Laufzeitumgebung</a:t>
            </a:r>
          </a:p>
          <a:p>
            <a:r>
              <a:rPr lang="de-DE" dirty="0"/>
              <a:t>JS </a:t>
            </a:r>
            <a:r>
              <a:rPr lang="de-DE" dirty="0" err="1"/>
              <a:t>engine</a:t>
            </a:r>
            <a:endParaRPr lang="de-DE" dirty="0"/>
          </a:p>
        </p:txBody>
      </p:sp>
      <p:sp>
        <p:nvSpPr>
          <p:cNvPr id="4" name="Fußzeilenplatzhalter 3">
            <a:extLst>
              <a:ext uri="{FF2B5EF4-FFF2-40B4-BE49-F238E27FC236}">
                <a16:creationId xmlns:a16="http://schemas.microsoft.com/office/drawing/2014/main" id="{38795533-590E-45A1-8CDB-CF264C686D9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1704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AABBB7-3C5B-42E3-BF21-FEB43C81545F}"/>
              </a:ext>
            </a:extLst>
          </p:cNvPr>
          <p:cNvSpPr>
            <a:spLocks noGrp="1"/>
          </p:cNvSpPr>
          <p:nvPr>
            <p:ph type="title"/>
          </p:nvPr>
        </p:nvSpPr>
        <p:spPr/>
        <p:txBody>
          <a:bodyPr/>
          <a:lstStyle/>
          <a:p>
            <a:r>
              <a:rPr lang="de-DE" dirty="0"/>
              <a:t>V8</a:t>
            </a:r>
          </a:p>
        </p:txBody>
      </p:sp>
      <p:sp>
        <p:nvSpPr>
          <p:cNvPr id="3" name="Inhaltsplatzhalter 2">
            <a:extLst>
              <a:ext uri="{FF2B5EF4-FFF2-40B4-BE49-F238E27FC236}">
                <a16:creationId xmlns:a16="http://schemas.microsoft.com/office/drawing/2014/main" id="{3F5624E5-3CAD-4247-81CB-B623C4958229}"/>
              </a:ext>
            </a:extLst>
          </p:cNvPr>
          <p:cNvSpPr>
            <a:spLocks noGrp="1"/>
          </p:cNvSpPr>
          <p:nvPr>
            <p:ph idx="1"/>
          </p:nvPr>
        </p:nvSpPr>
        <p:spPr/>
        <p:txBody>
          <a:bodyPr/>
          <a:lstStyle/>
          <a:p>
            <a:r>
              <a:rPr lang="de-DE" dirty="0">
                <a:hlinkClick r:id="rId2"/>
              </a:rPr>
              <a:t>https://de.wikipedia.org/wiki/V8_(JavaScript-Implementierung)</a:t>
            </a:r>
            <a:endParaRPr lang="de-DE" dirty="0"/>
          </a:p>
          <a:p>
            <a:r>
              <a:rPr lang="de-DE" dirty="0">
                <a:hlinkClick r:id="rId3"/>
              </a:rPr>
              <a:t>https://github.com/v8/v8</a:t>
            </a:r>
            <a:endParaRPr lang="de-DE" dirty="0"/>
          </a:p>
          <a:p>
            <a:endParaRPr lang="de-DE" dirty="0"/>
          </a:p>
        </p:txBody>
      </p:sp>
      <p:sp>
        <p:nvSpPr>
          <p:cNvPr id="4" name="Fußzeilenplatzhalter 3">
            <a:extLst>
              <a:ext uri="{FF2B5EF4-FFF2-40B4-BE49-F238E27FC236}">
                <a16:creationId xmlns:a16="http://schemas.microsoft.com/office/drawing/2014/main" id="{82104A2B-D0C5-4F8B-B1C1-50156F04634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5009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77C0A-16B9-4E5C-9C16-E208999A6757}"/>
              </a:ext>
            </a:extLst>
          </p:cNvPr>
          <p:cNvSpPr>
            <a:spLocks noGrp="1"/>
          </p:cNvSpPr>
          <p:nvPr>
            <p:ph type="title"/>
          </p:nvPr>
        </p:nvSpPr>
        <p:spPr/>
        <p:txBody>
          <a:bodyPr/>
          <a:lstStyle/>
          <a:p>
            <a:r>
              <a:rPr lang="de-DE" dirty="0"/>
              <a:t>SPIDERMONKEY</a:t>
            </a:r>
          </a:p>
        </p:txBody>
      </p:sp>
      <p:sp>
        <p:nvSpPr>
          <p:cNvPr id="3" name="Textplatzhalter 2">
            <a:extLst>
              <a:ext uri="{FF2B5EF4-FFF2-40B4-BE49-F238E27FC236}">
                <a16:creationId xmlns:a16="http://schemas.microsoft.com/office/drawing/2014/main" id="{B48496E7-8E56-4F4E-B980-0A5D40902574}"/>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056DF65F-A13B-41A8-AF31-41DCD400065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23409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74C879-8A60-4C0D-B93C-98A4A12C6808}"/>
              </a:ext>
            </a:extLst>
          </p:cNvPr>
          <p:cNvSpPr>
            <a:spLocks noGrp="1"/>
          </p:cNvSpPr>
          <p:nvPr>
            <p:ph type="title"/>
          </p:nvPr>
        </p:nvSpPr>
        <p:spPr/>
        <p:txBody>
          <a:bodyPr/>
          <a:lstStyle/>
          <a:p>
            <a:r>
              <a:rPr lang="de-DE" dirty="0"/>
              <a:t>SPIDERMONKEY</a:t>
            </a:r>
          </a:p>
        </p:txBody>
      </p:sp>
      <p:sp>
        <p:nvSpPr>
          <p:cNvPr id="3" name="Inhaltsplatzhalter 2">
            <a:extLst>
              <a:ext uri="{FF2B5EF4-FFF2-40B4-BE49-F238E27FC236}">
                <a16:creationId xmlns:a16="http://schemas.microsoft.com/office/drawing/2014/main" id="{D17A9051-019E-439A-ABBA-040D8E1E1392}"/>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9CBF79FD-C9A4-4D1A-9B18-B9CCC6B9CFB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452847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735301"/>
            <a:ext cx="10515600" cy="830997"/>
          </a:xfrm>
          <a:prstGeom prst="rect">
            <a:avLst/>
          </a:prstGeom>
        </p:spPr>
        <p:txBody>
          <a:bodyPr vert="horz" wrap="square" lIns="0" tIns="0" rIns="0" bIns="0" rtlCol="0">
            <a:spAutoFit/>
          </a:bodyPr>
          <a:lstStyle/>
          <a:p>
            <a:pPr marL="12700"/>
            <a:r>
              <a:rPr lang="de-DE" dirty="0"/>
              <a:t>JS OBJECTS</a:t>
            </a:r>
            <a:endParaRPr dirty="0"/>
          </a:p>
        </p:txBody>
      </p:sp>
      <p:sp>
        <p:nvSpPr>
          <p:cNvPr id="3" name="Textplatzhalter 2">
            <a:extLst>
              <a:ext uri="{FF2B5EF4-FFF2-40B4-BE49-F238E27FC236}">
                <a16:creationId xmlns:a16="http://schemas.microsoft.com/office/drawing/2014/main" id="{E2CA214D-C883-4D00-A24B-4C1DA7934D23}"/>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6A6A1372-3EB9-44B0-9119-A1153A692FF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EA390237-729F-4F30-A9D0-BD26A13B3AF7}"/>
                  </a:ext>
                </a:extLst>
              </p:cNvPr>
              <p:cNvGraphicFramePr>
                <a:graphicFrameLocks noChangeAspect="1"/>
              </p:cNvGraphicFramePr>
              <p:nvPr>
                <p:extLst>
                  <p:ext uri="{D42A27DB-BD31-4B8C-83A1-F6EECF244321}">
                    <p14:modId xmlns:p14="http://schemas.microsoft.com/office/powerpoint/2010/main" val="2102775803"/>
                  </p:ext>
                </p:extLst>
              </p:nvPr>
            </p:nvGraphicFramePr>
            <p:xfrm>
              <a:off x="841248" y="4586859"/>
              <a:ext cx="2706624" cy="1522476"/>
            </p:xfrm>
            <a:graphic>
              <a:graphicData uri="http://schemas.microsoft.com/office/powerpoint/2016/slidezoom">
                <pslz:sldZm>
                  <pslz:sldZmObj sldId="726" cId="1177936670">
                    <pslz:zmPr id="{E9D3A141-B64F-4BD1-9C59-0B3665890A5C}" returnToParent="0" transitionDur="1000">
                      <p166:blipFill xmlns:p166="http://schemas.microsoft.com/office/powerpoint/2016/6/main">
                        <a:blip r:embed="rId2"/>
                        <a:stretch>
                          <a:fillRect/>
                        </a:stretch>
                      </p166:blipFill>
                      <p166:spPr xmlns:p166="http://schemas.microsoft.com/office/powerpoint/2016/6/main">
                        <a:xfrm>
                          <a:off x="0" y="0"/>
                          <a:ext cx="2706624" cy="1522476"/>
                        </a:xfrm>
                        <a:prstGeom prst="rect">
                          <a:avLst/>
                        </a:prstGeom>
                        <a:ln w="3175">
                          <a:solidFill>
                            <a:prstClr val="ltGray"/>
                          </a:solidFill>
                        </a:ln>
                      </p166:spPr>
                    </pslz:zmPr>
                  </pslz:sldZmObj>
                </pslz:sldZm>
              </a:graphicData>
            </a:graphic>
          </p:graphicFrame>
        </mc:Choice>
        <mc:Fallback xmlns="">
          <p:pic>
            <p:nvPicPr>
              <p:cNvPr id="6" name="Folienzoom 5">
                <a:hlinkClick r:id="rId3" action="ppaction://hlinksldjump"/>
                <a:extLst>
                  <a:ext uri="{FF2B5EF4-FFF2-40B4-BE49-F238E27FC236}">
                    <a16:creationId xmlns:a16="http://schemas.microsoft.com/office/drawing/2014/main" id="{EA390237-729F-4F30-A9D0-BD26A13B3AF7}"/>
                  </a:ext>
                </a:extLst>
              </p:cNvPr>
              <p:cNvPicPr>
                <a:picLocks noGrp="1" noRot="1" noChangeAspect="1" noMove="1" noResize="1" noEditPoints="1" noAdjustHandles="1" noChangeArrowheads="1" noChangeShapeType="1"/>
              </p:cNvPicPr>
              <p:nvPr/>
            </p:nvPicPr>
            <p:blipFill>
              <a:blip r:embed="rId4"/>
              <a:stretch>
                <a:fillRect/>
              </a:stretch>
            </p:blipFill>
            <p:spPr>
              <a:xfrm>
                <a:off x="841248" y="4586859"/>
                <a:ext cx="2706624" cy="152247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Folienzoom 7">
                <a:extLst>
                  <a:ext uri="{FF2B5EF4-FFF2-40B4-BE49-F238E27FC236}">
                    <a16:creationId xmlns:a16="http://schemas.microsoft.com/office/drawing/2014/main" id="{9A0BF464-3FF4-46BB-A631-BD2849FCA19F}"/>
                  </a:ext>
                </a:extLst>
              </p:cNvPr>
              <p:cNvGraphicFramePr>
                <a:graphicFrameLocks noChangeAspect="1"/>
              </p:cNvGraphicFramePr>
              <p:nvPr>
                <p:extLst>
                  <p:ext uri="{D42A27DB-BD31-4B8C-83A1-F6EECF244321}">
                    <p14:modId xmlns:p14="http://schemas.microsoft.com/office/powerpoint/2010/main" val="3001969024"/>
                  </p:ext>
                </p:extLst>
              </p:nvPr>
            </p:nvGraphicFramePr>
            <p:xfrm>
              <a:off x="3560065" y="4587735"/>
              <a:ext cx="2706624" cy="1522476"/>
            </p:xfrm>
            <a:graphic>
              <a:graphicData uri="http://schemas.microsoft.com/office/powerpoint/2016/slidezoom">
                <pslz:sldZm>
                  <pslz:sldZmObj sldId="728" cId="3329782977">
                    <pslz:zmPr id="{36D00B7D-F901-4E6A-A6D9-4AE96B4CC197}" returnToParent="0" transitionDur="1000">
                      <p166:blipFill xmlns:p166="http://schemas.microsoft.com/office/powerpoint/2016/6/main">
                        <a:blip r:embed="rId5"/>
                        <a:stretch>
                          <a:fillRect/>
                        </a:stretch>
                      </p166:blipFill>
                      <p166:spPr xmlns:p166="http://schemas.microsoft.com/office/powerpoint/2016/6/main">
                        <a:xfrm>
                          <a:off x="0" y="0"/>
                          <a:ext cx="2706624" cy="1522476"/>
                        </a:xfrm>
                        <a:prstGeom prst="rect">
                          <a:avLst/>
                        </a:prstGeom>
                        <a:ln w="3175">
                          <a:solidFill>
                            <a:prstClr val="ltGray"/>
                          </a:solidFill>
                        </a:ln>
                      </p166:spPr>
                    </pslz:zmPr>
                  </pslz:sldZmObj>
                </pslz:sldZm>
              </a:graphicData>
            </a:graphic>
          </p:graphicFrame>
        </mc:Choice>
        <mc:Fallback xmlns="">
          <p:pic>
            <p:nvPicPr>
              <p:cNvPr id="8" name="Folienzoom 7">
                <a:hlinkClick r:id="rId6" action="ppaction://hlinksldjump"/>
                <a:extLst>
                  <a:ext uri="{FF2B5EF4-FFF2-40B4-BE49-F238E27FC236}">
                    <a16:creationId xmlns:a16="http://schemas.microsoft.com/office/drawing/2014/main" id="{9A0BF464-3FF4-46BB-A631-BD2849FCA19F}"/>
                  </a:ext>
                </a:extLst>
              </p:cNvPr>
              <p:cNvPicPr>
                <a:picLocks noGrp="1" noRot="1" noChangeAspect="1" noMove="1" noResize="1" noEditPoints="1" noAdjustHandles="1" noChangeArrowheads="1" noChangeShapeType="1"/>
              </p:cNvPicPr>
              <p:nvPr/>
            </p:nvPicPr>
            <p:blipFill>
              <a:blip r:embed="rId7"/>
              <a:stretch>
                <a:fillRect/>
              </a:stretch>
            </p:blipFill>
            <p:spPr>
              <a:xfrm>
                <a:off x="3560065" y="4587735"/>
                <a:ext cx="2706624" cy="152247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Folienzoom 9">
                <a:extLst>
                  <a:ext uri="{FF2B5EF4-FFF2-40B4-BE49-F238E27FC236}">
                    <a16:creationId xmlns:a16="http://schemas.microsoft.com/office/drawing/2014/main" id="{A6923DC1-FCB6-44F4-96FC-9548A64FFA07}"/>
                  </a:ext>
                </a:extLst>
              </p:cNvPr>
              <p:cNvGraphicFramePr>
                <a:graphicFrameLocks noChangeAspect="1"/>
              </p:cNvGraphicFramePr>
              <p:nvPr>
                <p:extLst>
                  <p:ext uri="{D42A27DB-BD31-4B8C-83A1-F6EECF244321}">
                    <p14:modId xmlns:p14="http://schemas.microsoft.com/office/powerpoint/2010/main" val="657038419"/>
                  </p:ext>
                </p:extLst>
              </p:nvPr>
            </p:nvGraphicFramePr>
            <p:xfrm>
              <a:off x="6278882" y="4588383"/>
              <a:ext cx="2706624" cy="1522476"/>
            </p:xfrm>
            <a:graphic>
              <a:graphicData uri="http://schemas.microsoft.com/office/powerpoint/2016/slidezoom">
                <pslz:sldZm>
                  <pslz:sldZmObj sldId="727" cId="1130815159">
                    <pslz:zmPr id="{E54A7205-B792-45D7-A70D-B033F8C0A5A4}" returnToParent="0" transitionDur="1000">
                      <p166:blipFill xmlns:p166="http://schemas.microsoft.com/office/powerpoint/2016/6/main">
                        <a:blip r:embed="rId8"/>
                        <a:stretch>
                          <a:fillRect/>
                        </a:stretch>
                      </p166:blipFill>
                      <p166:spPr xmlns:p166="http://schemas.microsoft.com/office/powerpoint/2016/6/main">
                        <a:xfrm>
                          <a:off x="0" y="0"/>
                          <a:ext cx="2706624" cy="1522476"/>
                        </a:xfrm>
                        <a:prstGeom prst="rect">
                          <a:avLst/>
                        </a:prstGeom>
                        <a:ln w="3175">
                          <a:solidFill>
                            <a:prstClr val="ltGray"/>
                          </a:solidFill>
                        </a:ln>
                      </p166:spPr>
                    </pslz:zmPr>
                  </pslz:sldZmObj>
                </pslz:sldZm>
              </a:graphicData>
            </a:graphic>
          </p:graphicFrame>
        </mc:Choice>
        <mc:Fallback xmlns="">
          <p:pic>
            <p:nvPicPr>
              <p:cNvPr id="10" name="Folienzoom 9">
                <a:hlinkClick r:id="rId9" action="ppaction://hlinksldjump"/>
                <a:extLst>
                  <a:ext uri="{FF2B5EF4-FFF2-40B4-BE49-F238E27FC236}">
                    <a16:creationId xmlns:a16="http://schemas.microsoft.com/office/drawing/2014/main" id="{A6923DC1-FCB6-44F4-96FC-9548A64FFA07}"/>
                  </a:ext>
                </a:extLst>
              </p:cNvPr>
              <p:cNvPicPr>
                <a:picLocks noGrp="1" noRot="1" noChangeAspect="1" noMove="1" noResize="1" noEditPoints="1" noAdjustHandles="1" noChangeArrowheads="1" noChangeShapeType="1"/>
              </p:cNvPicPr>
              <p:nvPr/>
            </p:nvPicPr>
            <p:blipFill>
              <a:blip r:embed="rId10"/>
              <a:stretch>
                <a:fillRect/>
              </a:stretch>
            </p:blipFill>
            <p:spPr>
              <a:xfrm>
                <a:off x="6278882" y="4588383"/>
                <a:ext cx="2706624" cy="152247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Folienzoom 11">
                <a:extLst>
                  <a:ext uri="{FF2B5EF4-FFF2-40B4-BE49-F238E27FC236}">
                    <a16:creationId xmlns:a16="http://schemas.microsoft.com/office/drawing/2014/main" id="{39FA1E3B-D457-4069-85B5-62D294252731}"/>
                  </a:ext>
                </a:extLst>
              </p:cNvPr>
              <p:cNvGraphicFramePr>
                <a:graphicFrameLocks noChangeAspect="1"/>
              </p:cNvGraphicFramePr>
              <p:nvPr>
                <p:extLst>
                  <p:ext uri="{D42A27DB-BD31-4B8C-83A1-F6EECF244321}">
                    <p14:modId xmlns:p14="http://schemas.microsoft.com/office/powerpoint/2010/main" val="1530485773"/>
                  </p:ext>
                </p:extLst>
              </p:nvPr>
            </p:nvGraphicFramePr>
            <p:xfrm>
              <a:off x="8985506" y="1518384"/>
              <a:ext cx="2706623" cy="1522475"/>
            </p:xfrm>
            <a:graphic>
              <a:graphicData uri="http://schemas.microsoft.com/office/powerpoint/2016/slidezoom">
                <pslz:sldZm>
                  <pslz:sldZmObj sldId="670" cId="2952608368">
                    <pslz:zmPr id="{91234E62-002A-48FA-917F-7E177F6586E0}" returnToParent="0" transitionDur="1000">
                      <p166:blipFill xmlns:p166="http://schemas.microsoft.com/office/powerpoint/2016/6/main">
                        <a:blip r:embed="rId11"/>
                        <a:stretch>
                          <a:fillRect/>
                        </a:stretch>
                      </p166:blipFill>
                      <p166:spPr xmlns:p166="http://schemas.microsoft.com/office/powerpoint/2016/6/main">
                        <a:xfrm>
                          <a:off x="0" y="0"/>
                          <a:ext cx="2706623" cy="1522475"/>
                        </a:xfrm>
                        <a:prstGeom prst="rect">
                          <a:avLst/>
                        </a:prstGeom>
                        <a:ln w="3175">
                          <a:solidFill>
                            <a:prstClr val="ltGray"/>
                          </a:solidFill>
                        </a:ln>
                      </p166:spPr>
                    </pslz:zmPr>
                  </pslz:sldZmObj>
                </pslz:sldZm>
              </a:graphicData>
            </a:graphic>
          </p:graphicFrame>
        </mc:Choice>
        <mc:Fallback xmlns="">
          <p:pic>
            <p:nvPicPr>
              <p:cNvPr id="12" name="Folienzoom 11">
                <a:hlinkClick r:id="rId12" action="ppaction://hlinksldjump"/>
                <a:extLst>
                  <a:ext uri="{FF2B5EF4-FFF2-40B4-BE49-F238E27FC236}">
                    <a16:creationId xmlns:a16="http://schemas.microsoft.com/office/drawing/2014/main" id="{39FA1E3B-D457-4069-85B5-62D294252731}"/>
                  </a:ext>
                </a:extLst>
              </p:cNvPr>
              <p:cNvPicPr>
                <a:picLocks noGrp="1" noRot="1" noChangeAspect="1" noMove="1" noResize="1" noEditPoints="1" noAdjustHandles="1" noChangeArrowheads="1" noChangeShapeType="1"/>
              </p:cNvPicPr>
              <p:nvPr/>
            </p:nvPicPr>
            <p:blipFill>
              <a:blip r:embed="rId13"/>
              <a:stretch>
                <a:fillRect/>
              </a:stretch>
            </p:blipFill>
            <p:spPr>
              <a:xfrm>
                <a:off x="8985506" y="1518384"/>
                <a:ext cx="2706623" cy="152247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F19C6E6B-C256-4F89-864F-F24358AE33FF}"/>
                  </a:ext>
                </a:extLst>
              </p:cNvPr>
              <p:cNvGraphicFramePr>
                <a:graphicFrameLocks noChangeAspect="1"/>
              </p:cNvGraphicFramePr>
              <p:nvPr>
                <p:extLst>
                  <p:ext uri="{D42A27DB-BD31-4B8C-83A1-F6EECF244321}">
                    <p14:modId xmlns:p14="http://schemas.microsoft.com/office/powerpoint/2010/main" val="3841890652"/>
                  </p:ext>
                </p:extLst>
              </p:nvPr>
            </p:nvGraphicFramePr>
            <p:xfrm>
              <a:off x="8998568" y="4582025"/>
              <a:ext cx="2717948" cy="1528846"/>
            </p:xfrm>
            <a:graphic>
              <a:graphicData uri="http://schemas.microsoft.com/office/powerpoint/2016/slidezoom">
                <pslz:sldZm>
                  <pslz:sldZmObj sldId="773" cId="4026612127">
                    <pslz:zmPr id="{D6C6E598-1813-41B1-B38B-DA09EA0CBFB5}" returnToParent="0" transitionDur="1000">
                      <p166:blipFill xmlns:p166="http://schemas.microsoft.com/office/powerpoint/2016/6/main">
                        <a:blip r:embed="rId14"/>
                        <a:stretch>
                          <a:fillRect/>
                        </a:stretch>
                      </p166:blipFill>
                      <p166:spPr xmlns:p166="http://schemas.microsoft.com/office/powerpoint/2016/6/main">
                        <a:xfrm>
                          <a:off x="0" y="0"/>
                          <a:ext cx="2717948" cy="1528846"/>
                        </a:xfrm>
                        <a:prstGeom prst="rect">
                          <a:avLst/>
                        </a:prstGeom>
                        <a:ln w="3175">
                          <a:solidFill>
                            <a:prstClr val="ltGray"/>
                          </a:solidFill>
                        </a:ln>
                      </p166:spPr>
                    </pslz:zmPr>
                  </pslz:sldZmObj>
                </pslz:sldZm>
              </a:graphicData>
            </a:graphic>
          </p:graphicFrame>
        </mc:Choice>
        <mc:Fallback xmlns="">
          <p:pic>
            <p:nvPicPr>
              <p:cNvPr id="7" name="Folienzoom 6">
                <a:hlinkClick r:id="rId15" action="ppaction://hlinksldjump"/>
                <a:extLst>
                  <a:ext uri="{FF2B5EF4-FFF2-40B4-BE49-F238E27FC236}">
                    <a16:creationId xmlns:a16="http://schemas.microsoft.com/office/drawing/2014/main" id="{F19C6E6B-C256-4F89-864F-F24358AE33FF}"/>
                  </a:ext>
                </a:extLst>
              </p:cNvPr>
              <p:cNvPicPr>
                <a:picLocks noGrp="1" noRot="1" noChangeAspect="1" noMove="1" noResize="1" noEditPoints="1" noAdjustHandles="1" noChangeArrowheads="1" noChangeShapeType="1"/>
              </p:cNvPicPr>
              <p:nvPr/>
            </p:nvPicPr>
            <p:blipFill>
              <a:blip r:embed="rId16"/>
              <a:stretch>
                <a:fillRect/>
              </a:stretch>
            </p:blipFill>
            <p:spPr>
              <a:xfrm>
                <a:off x="8998568" y="4582025"/>
                <a:ext cx="2717948" cy="152884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Folienzoom 10">
                <a:extLst>
                  <a:ext uri="{FF2B5EF4-FFF2-40B4-BE49-F238E27FC236}">
                    <a16:creationId xmlns:a16="http://schemas.microsoft.com/office/drawing/2014/main" id="{9D8D3D2C-979A-4FCC-A565-2BA1E49D5DB1}"/>
                  </a:ext>
                </a:extLst>
              </p:cNvPr>
              <p:cNvGraphicFramePr>
                <a:graphicFrameLocks noChangeAspect="1"/>
              </p:cNvGraphicFramePr>
              <p:nvPr>
                <p:extLst>
                  <p:ext uri="{D42A27DB-BD31-4B8C-83A1-F6EECF244321}">
                    <p14:modId xmlns:p14="http://schemas.microsoft.com/office/powerpoint/2010/main" val="907997305"/>
                  </p:ext>
                </p:extLst>
              </p:nvPr>
            </p:nvGraphicFramePr>
            <p:xfrm>
              <a:off x="8985505" y="3052993"/>
              <a:ext cx="2706623" cy="1522475"/>
            </p:xfrm>
            <a:graphic>
              <a:graphicData uri="http://schemas.microsoft.com/office/powerpoint/2016/slidezoom">
                <pslz:sldZm>
                  <pslz:sldZmObj sldId="769" cId="1944865037">
                    <pslz:zmPr id="{B04FF8BD-18A3-4279-AE6E-905D4C021831}" returnToParent="0" transitionDur="1000">
                      <p166:blipFill xmlns:p166="http://schemas.microsoft.com/office/powerpoint/2016/6/main">
                        <a:blip r:embed="rId17"/>
                        <a:stretch>
                          <a:fillRect/>
                        </a:stretch>
                      </p166:blipFill>
                      <p166:spPr xmlns:p166="http://schemas.microsoft.com/office/powerpoint/2016/6/main">
                        <a:xfrm>
                          <a:off x="0" y="0"/>
                          <a:ext cx="2706623" cy="1522475"/>
                        </a:xfrm>
                        <a:prstGeom prst="rect">
                          <a:avLst/>
                        </a:prstGeom>
                        <a:ln w="3175">
                          <a:solidFill>
                            <a:prstClr val="ltGray"/>
                          </a:solidFill>
                        </a:ln>
                      </p166:spPr>
                    </pslz:zmPr>
                  </pslz:sldZmObj>
                </pslz:sldZm>
              </a:graphicData>
            </a:graphic>
          </p:graphicFrame>
        </mc:Choice>
        <mc:Fallback xmlns="">
          <p:pic>
            <p:nvPicPr>
              <p:cNvPr id="11" name="Folienzoom 10">
                <a:hlinkClick r:id="rId18" action="ppaction://hlinksldjump"/>
                <a:extLst>
                  <a:ext uri="{FF2B5EF4-FFF2-40B4-BE49-F238E27FC236}">
                    <a16:creationId xmlns:a16="http://schemas.microsoft.com/office/drawing/2014/main" id="{9D8D3D2C-979A-4FCC-A565-2BA1E49D5DB1}"/>
                  </a:ext>
                </a:extLst>
              </p:cNvPr>
              <p:cNvPicPr>
                <a:picLocks noGrp="1" noRot="1" noChangeAspect="1" noMove="1" noResize="1" noEditPoints="1" noAdjustHandles="1" noChangeArrowheads="1" noChangeShapeType="1"/>
              </p:cNvPicPr>
              <p:nvPr/>
            </p:nvPicPr>
            <p:blipFill>
              <a:blip r:embed="rId19"/>
              <a:stretch>
                <a:fillRect/>
              </a:stretch>
            </p:blipFill>
            <p:spPr>
              <a:xfrm>
                <a:off x="8985505" y="3052993"/>
                <a:ext cx="2706623" cy="1522475"/>
              </a:xfrm>
              <a:prstGeom prst="rect">
                <a:avLst/>
              </a:prstGeom>
              <a:ln w="3175">
                <a:solidFill>
                  <a:prstClr val="ltGray"/>
                </a:solidFill>
              </a:ln>
            </p:spPr>
          </p:pic>
        </mc:Fallback>
      </mc:AlternateContent>
    </p:spTree>
    <p:extLst>
      <p:ext uri="{BB962C8B-B14F-4D97-AF65-F5344CB8AC3E}">
        <p14:creationId xmlns:p14="http://schemas.microsoft.com/office/powerpoint/2010/main" val="36219270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C8327D-48AE-4220-B043-6335A96D0490}"/>
              </a:ext>
            </a:extLst>
          </p:cNvPr>
          <p:cNvSpPr>
            <a:spLocks noGrp="1"/>
          </p:cNvSpPr>
          <p:nvPr>
            <p:ph type="title"/>
          </p:nvPr>
        </p:nvSpPr>
        <p:spPr/>
        <p:txBody>
          <a:bodyPr/>
          <a:lstStyle/>
          <a:p>
            <a:r>
              <a:rPr lang="de-DE" dirty="0"/>
              <a:t>JS OBJECTS &gt; BASICS</a:t>
            </a:r>
          </a:p>
        </p:txBody>
      </p:sp>
      <p:sp>
        <p:nvSpPr>
          <p:cNvPr id="3" name="Textplatzhalter 2">
            <a:extLst>
              <a:ext uri="{FF2B5EF4-FFF2-40B4-BE49-F238E27FC236}">
                <a16:creationId xmlns:a16="http://schemas.microsoft.com/office/drawing/2014/main" id="{3588DE01-1A12-47DC-B9D3-69ABBE61BAEB}"/>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3AA51CBB-7494-40B0-9486-73FE9DF01F9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79366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060BDE-2AB1-4469-8CEF-8E53FE365D03}"/>
              </a:ext>
            </a:extLst>
          </p:cNvPr>
          <p:cNvSpPr>
            <a:spLocks noGrp="1"/>
          </p:cNvSpPr>
          <p:nvPr>
            <p:ph type="title"/>
          </p:nvPr>
        </p:nvSpPr>
        <p:spPr/>
        <p:txBody>
          <a:bodyPr/>
          <a:lstStyle/>
          <a:p>
            <a:r>
              <a:rPr lang="de-DE" dirty="0"/>
              <a:t>Objekte</a:t>
            </a:r>
          </a:p>
        </p:txBody>
      </p:sp>
      <p:sp>
        <p:nvSpPr>
          <p:cNvPr id="3" name="Inhaltsplatzhalter 2">
            <a:extLst>
              <a:ext uri="{FF2B5EF4-FFF2-40B4-BE49-F238E27FC236}">
                <a16:creationId xmlns:a16="http://schemas.microsoft.com/office/drawing/2014/main" id="{A654CBE4-A9E0-4D98-B13E-B4C8B9957414}"/>
              </a:ext>
            </a:extLst>
          </p:cNvPr>
          <p:cNvSpPr>
            <a:spLocks noGrp="1"/>
          </p:cNvSpPr>
          <p:nvPr>
            <p:ph idx="1"/>
          </p:nvPr>
        </p:nvSpPr>
        <p:spPr/>
        <p:txBody>
          <a:bodyPr>
            <a:normAutofit fontScale="85000" lnSpcReduction="20000"/>
          </a:bodyPr>
          <a:lstStyle/>
          <a:p>
            <a:r>
              <a:rPr lang="de-DE" dirty="0"/>
              <a:t>Haben Eigenschaften:</a:t>
            </a:r>
          </a:p>
          <a:p>
            <a:endParaRPr lang="de-DE" dirty="0"/>
          </a:p>
          <a:p>
            <a:endParaRPr lang="de-DE" dirty="0"/>
          </a:p>
          <a:p>
            <a:endParaRPr lang="de-DE" dirty="0"/>
          </a:p>
          <a:p>
            <a:endParaRPr lang="de-DE" dirty="0"/>
          </a:p>
          <a:p>
            <a:pPr marL="0" indent="0">
              <a:buNone/>
            </a:pPr>
            <a:endParaRPr lang="de-DE" dirty="0"/>
          </a:p>
          <a:p>
            <a:r>
              <a:rPr lang="de-DE" dirty="0"/>
              <a:t>Können unterschiedliche Datentypen haben</a:t>
            </a:r>
          </a:p>
          <a:p>
            <a:endParaRPr lang="de-DE" dirty="0"/>
          </a:p>
          <a:p>
            <a:endParaRPr lang="de-DE" dirty="0"/>
          </a:p>
        </p:txBody>
      </p:sp>
      <p:pic>
        <p:nvPicPr>
          <p:cNvPr id="5" name="Grafik 4">
            <a:extLst>
              <a:ext uri="{FF2B5EF4-FFF2-40B4-BE49-F238E27FC236}">
                <a16:creationId xmlns:a16="http://schemas.microsoft.com/office/drawing/2014/main" id="{52A8152F-C164-4B82-A792-8A6F933EAE54}"/>
              </a:ext>
            </a:extLst>
          </p:cNvPr>
          <p:cNvPicPr>
            <a:picLocks noChangeAspect="1"/>
          </p:cNvPicPr>
          <p:nvPr/>
        </p:nvPicPr>
        <p:blipFill>
          <a:blip r:embed="rId2"/>
          <a:stretch>
            <a:fillRect/>
          </a:stretch>
        </p:blipFill>
        <p:spPr>
          <a:xfrm>
            <a:off x="637784" y="2682787"/>
            <a:ext cx="10961716" cy="624083"/>
          </a:xfrm>
          <a:prstGeom prst="rect">
            <a:avLst/>
          </a:prstGeom>
          <a:ln w="38100">
            <a:solidFill>
              <a:srgbClr val="2B487A"/>
            </a:solidFill>
          </a:ln>
        </p:spPr>
      </p:pic>
      <p:sp>
        <p:nvSpPr>
          <p:cNvPr id="6" name="Geschweifte Klammer rechts 5">
            <a:extLst>
              <a:ext uri="{FF2B5EF4-FFF2-40B4-BE49-F238E27FC236}">
                <a16:creationId xmlns:a16="http://schemas.microsoft.com/office/drawing/2014/main" id="{0D968F44-F87C-4888-B189-2DD05CC0766A}"/>
              </a:ext>
            </a:extLst>
          </p:cNvPr>
          <p:cNvSpPr/>
          <p:nvPr/>
        </p:nvSpPr>
        <p:spPr>
          <a:xfrm rot="5400000">
            <a:off x="3139963" y="2614975"/>
            <a:ext cx="910581" cy="1949334"/>
          </a:xfrm>
          <a:prstGeom prst="rightBrace">
            <a:avLst/>
          </a:prstGeom>
          <a:solidFill>
            <a:schemeClr val="bg1"/>
          </a:solidFill>
          <a:ln w="28575">
            <a:solidFill>
              <a:srgbClr val="F3882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a:extLst>
              <a:ext uri="{FF2B5EF4-FFF2-40B4-BE49-F238E27FC236}">
                <a16:creationId xmlns:a16="http://schemas.microsoft.com/office/drawing/2014/main" id="{59A7F8F9-D84D-4421-B115-903E144117A3}"/>
              </a:ext>
            </a:extLst>
          </p:cNvPr>
          <p:cNvSpPr/>
          <p:nvPr/>
        </p:nvSpPr>
        <p:spPr>
          <a:xfrm>
            <a:off x="2410689" y="4088569"/>
            <a:ext cx="2477195" cy="612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F38824"/>
                </a:solidFill>
              </a:rPr>
              <a:t>name:value </a:t>
            </a:r>
            <a:r>
              <a:rPr lang="de-DE" sz="2400" dirty="0">
                <a:solidFill>
                  <a:schemeClr val="tx1"/>
                </a:solidFill>
              </a:rPr>
              <a:t>-Paar</a:t>
            </a:r>
          </a:p>
        </p:txBody>
      </p:sp>
      <p:cxnSp>
        <p:nvCxnSpPr>
          <p:cNvPr id="9" name="Gerader Verbinder 8">
            <a:extLst>
              <a:ext uri="{FF2B5EF4-FFF2-40B4-BE49-F238E27FC236}">
                <a16:creationId xmlns:a16="http://schemas.microsoft.com/office/drawing/2014/main" id="{84E63418-C1E5-4E70-BBC3-5FE8F8D64F54}"/>
              </a:ext>
            </a:extLst>
          </p:cNvPr>
          <p:cNvCxnSpPr>
            <a:cxnSpLocks/>
          </p:cNvCxnSpPr>
          <p:nvPr/>
        </p:nvCxnSpPr>
        <p:spPr>
          <a:xfrm flipV="1">
            <a:off x="5785338" y="3150527"/>
            <a:ext cx="1355295" cy="1755581"/>
          </a:xfrm>
          <a:prstGeom prst="line">
            <a:avLst/>
          </a:prstGeom>
          <a:ln w="28575" cap="flat">
            <a:solidFill>
              <a:srgbClr val="F3882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4DE806B8-E352-4A23-AF0F-6E1ACEBF7425}"/>
              </a:ext>
            </a:extLst>
          </p:cNvPr>
          <p:cNvCxnSpPr>
            <a:cxnSpLocks/>
          </p:cNvCxnSpPr>
          <p:nvPr/>
        </p:nvCxnSpPr>
        <p:spPr>
          <a:xfrm flipV="1">
            <a:off x="5785338" y="3149233"/>
            <a:ext cx="3017840" cy="1756875"/>
          </a:xfrm>
          <a:prstGeom prst="line">
            <a:avLst/>
          </a:prstGeom>
          <a:ln w="28575">
            <a:solidFill>
              <a:srgbClr val="F3882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Fußzeilenplatzhalter 7">
            <a:extLst>
              <a:ext uri="{FF2B5EF4-FFF2-40B4-BE49-F238E27FC236}">
                <a16:creationId xmlns:a16="http://schemas.microsoft.com/office/drawing/2014/main" id="{6F6B4C9B-6174-4EE8-9399-D93560CB6A1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446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Einbinden </a:t>
            </a:r>
            <a:r>
              <a:rPr spc="-15" dirty="0"/>
              <a:t>von JavaScript</a:t>
            </a:r>
            <a:r>
              <a:rPr spc="35" dirty="0"/>
              <a:t> </a:t>
            </a:r>
            <a:r>
              <a:rPr spc="-10" dirty="0"/>
              <a:t>(1)</a:t>
            </a:r>
          </a:p>
        </p:txBody>
      </p:sp>
      <p:sp>
        <p:nvSpPr>
          <p:cNvPr id="3" name="object 3"/>
          <p:cNvSpPr txBox="1"/>
          <p:nvPr/>
        </p:nvSpPr>
        <p:spPr>
          <a:xfrm>
            <a:off x="838200" y="1690688"/>
            <a:ext cx="479996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Direkt </a:t>
            </a:r>
            <a:r>
              <a:rPr sz="3200" dirty="0">
                <a:latin typeface="Calibri"/>
                <a:cs typeface="Calibri"/>
              </a:rPr>
              <a:t>im</a:t>
            </a:r>
            <a:r>
              <a:rPr sz="3200" spc="-60" dirty="0">
                <a:latin typeface="Calibri"/>
                <a:cs typeface="Calibri"/>
              </a:rPr>
              <a:t> </a:t>
            </a:r>
            <a:r>
              <a:rPr sz="3200" spc="-10" dirty="0">
                <a:latin typeface="Calibri"/>
                <a:cs typeface="Calibri"/>
              </a:rPr>
              <a:t>HTML-Dokument</a:t>
            </a:r>
            <a:endParaRPr sz="3200" dirty="0">
              <a:latin typeface="Calibri"/>
              <a:cs typeface="Calibri"/>
            </a:endParaRPr>
          </a:p>
        </p:txBody>
      </p:sp>
      <p:sp>
        <p:nvSpPr>
          <p:cNvPr id="4" name="object 4"/>
          <p:cNvSpPr txBox="1"/>
          <p:nvPr/>
        </p:nvSpPr>
        <p:spPr>
          <a:xfrm>
            <a:off x="838200" y="4032059"/>
            <a:ext cx="409321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Durch externe</a:t>
            </a:r>
            <a:r>
              <a:rPr sz="3200" spc="-65" dirty="0">
                <a:latin typeface="Calibri"/>
                <a:cs typeface="Calibri"/>
              </a:rPr>
              <a:t> </a:t>
            </a:r>
            <a:r>
              <a:rPr sz="3200" spc="-10" dirty="0">
                <a:latin typeface="Calibri"/>
                <a:cs typeface="Calibri"/>
              </a:rPr>
              <a:t>Dateien</a:t>
            </a:r>
            <a:endParaRPr sz="3200" dirty="0">
              <a:latin typeface="Calibri"/>
              <a:cs typeface="Calibri"/>
            </a:endParaRPr>
          </a:p>
        </p:txBody>
      </p:sp>
      <p:pic>
        <p:nvPicPr>
          <p:cNvPr id="8" name="Grafik 7">
            <a:extLst>
              <a:ext uri="{FF2B5EF4-FFF2-40B4-BE49-F238E27FC236}">
                <a16:creationId xmlns:a16="http://schemas.microsoft.com/office/drawing/2014/main" id="{9C4ED70B-2D96-4BCB-9EF4-459FC4E14FF1}"/>
              </a:ext>
            </a:extLst>
          </p:cNvPr>
          <p:cNvPicPr>
            <a:picLocks noChangeAspect="1"/>
          </p:cNvPicPr>
          <p:nvPr/>
        </p:nvPicPr>
        <p:blipFill>
          <a:blip r:embed="rId2"/>
          <a:stretch>
            <a:fillRect/>
          </a:stretch>
        </p:blipFill>
        <p:spPr>
          <a:xfrm>
            <a:off x="1195322" y="2308377"/>
            <a:ext cx="9526873" cy="1299119"/>
          </a:xfrm>
          <a:prstGeom prst="rect">
            <a:avLst/>
          </a:prstGeom>
        </p:spPr>
      </p:pic>
      <p:pic>
        <p:nvPicPr>
          <p:cNvPr id="9" name="Grafik 8">
            <a:extLst>
              <a:ext uri="{FF2B5EF4-FFF2-40B4-BE49-F238E27FC236}">
                <a16:creationId xmlns:a16="http://schemas.microsoft.com/office/drawing/2014/main" id="{9F8ED60B-7BA3-4C48-B62C-FE0EA1FB288B}"/>
              </a:ext>
            </a:extLst>
          </p:cNvPr>
          <p:cNvPicPr>
            <a:picLocks noChangeAspect="1"/>
          </p:cNvPicPr>
          <p:nvPr/>
        </p:nvPicPr>
        <p:blipFill>
          <a:blip r:embed="rId3"/>
          <a:stretch>
            <a:fillRect/>
          </a:stretch>
        </p:blipFill>
        <p:spPr>
          <a:xfrm>
            <a:off x="1195322" y="4827458"/>
            <a:ext cx="7585191" cy="1448082"/>
          </a:xfrm>
          <a:prstGeom prst="rect">
            <a:avLst/>
          </a:prstGeom>
        </p:spPr>
      </p:pic>
      <p:sp>
        <p:nvSpPr>
          <p:cNvPr id="5" name="Fußzeilenplatzhalter 4">
            <a:extLst>
              <a:ext uri="{FF2B5EF4-FFF2-40B4-BE49-F238E27FC236}">
                <a16:creationId xmlns:a16="http://schemas.microsoft.com/office/drawing/2014/main" id="{345E045F-1E16-486B-912E-1A9736B6462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745373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Grundlagen</a:t>
            </a:r>
          </a:p>
        </p:txBody>
      </p:sp>
      <p:sp>
        <p:nvSpPr>
          <p:cNvPr id="3" name="object 3"/>
          <p:cNvSpPr txBox="1"/>
          <p:nvPr/>
        </p:nvSpPr>
        <p:spPr>
          <a:xfrm>
            <a:off x="838200" y="1690688"/>
            <a:ext cx="9563100" cy="321883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Objekte </a:t>
            </a:r>
            <a:r>
              <a:rPr sz="3200" spc="-10" dirty="0" err="1">
                <a:latin typeface="Calibri"/>
                <a:cs typeface="Calibri"/>
              </a:rPr>
              <a:t>bestehen</a:t>
            </a:r>
            <a:r>
              <a:rPr sz="3200" spc="-55" dirty="0">
                <a:latin typeface="Calibri"/>
                <a:cs typeface="Calibri"/>
              </a:rPr>
              <a:t> </a:t>
            </a:r>
            <a:r>
              <a:rPr sz="3200" dirty="0" err="1">
                <a:latin typeface="Calibri"/>
                <a:cs typeface="Calibri"/>
              </a:rPr>
              <a:t>aus</a:t>
            </a:r>
            <a:r>
              <a:rPr lang="de-DE" sz="3200" dirty="0">
                <a:latin typeface="Calibri"/>
                <a:cs typeface="Calibri"/>
              </a:rPr>
              <a:t> </a:t>
            </a:r>
            <a:r>
              <a:rPr lang="de-DE" sz="3200" spc="-10" dirty="0">
                <a:solidFill>
                  <a:schemeClr val="bg1">
                    <a:lumMod val="50000"/>
                  </a:schemeClr>
                </a:solidFill>
                <a:latin typeface="Consolas" panose="020B0609020204030204" pitchFamily="49" charset="0"/>
                <a:cs typeface="Calibri"/>
              </a:rPr>
              <a:t>e</a:t>
            </a:r>
            <a:r>
              <a:rPr sz="3200" spc="-10" dirty="0" err="1">
                <a:solidFill>
                  <a:schemeClr val="bg1">
                    <a:lumMod val="50000"/>
                  </a:schemeClr>
                </a:solidFill>
                <a:latin typeface="Consolas" panose="020B0609020204030204" pitchFamily="49" charset="0"/>
                <a:cs typeface="Calibri"/>
              </a:rPr>
              <a:t>igenschaft</a:t>
            </a:r>
            <a:r>
              <a:rPr lang="de-DE" sz="3200" spc="-10" dirty="0">
                <a:solidFill>
                  <a:schemeClr val="bg1">
                    <a:lumMod val="50000"/>
                  </a:schemeClr>
                </a:solidFill>
                <a:latin typeface="Consolas" panose="020B0609020204030204" pitchFamily="49" charset="0"/>
                <a:cs typeface="Calibri"/>
              </a:rPr>
              <a:t>: wert </a:t>
            </a:r>
            <a:r>
              <a:rPr lang="de-DE" sz="3200" spc="-10" dirty="0">
                <a:latin typeface="Calibri"/>
                <a:cs typeface="Calibri"/>
              </a:rPr>
              <a:t>Paaren</a:t>
            </a:r>
          </a:p>
          <a:p>
            <a:pPr marL="469900" lvl="1">
              <a:lnSpc>
                <a:spcPct val="100000"/>
              </a:lnSpc>
              <a:spcBef>
                <a:spcPts val="670"/>
              </a:spcBef>
              <a:tabLst>
                <a:tab pos="756920" algn="l"/>
              </a:tabLst>
            </a:pPr>
            <a:endParaRPr lang="de-DE" sz="3200" spc="-10" dirty="0">
              <a:latin typeface="Calibri"/>
              <a:cs typeface="Calibri"/>
            </a:endParaRPr>
          </a:p>
          <a:p>
            <a:pPr marL="469900" indent="-457200">
              <a:spcBef>
                <a:spcPts val="670"/>
              </a:spcBef>
              <a:buFont typeface="Arial" panose="020B0604020202020204" pitchFamily="34" charset="0"/>
              <a:buChar char="•"/>
              <a:tabLst>
                <a:tab pos="756920" algn="l"/>
              </a:tabLst>
            </a:pPr>
            <a:r>
              <a:rPr lang="de-DE" sz="3200" spc="-10" dirty="0">
                <a:latin typeface="Calibri"/>
                <a:cs typeface="Calibri"/>
              </a:rPr>
              <a:t>Eigenschaften</a:t>
            </a:r>
          </a:p>
          <a:p>
            <a:pPr marL="1213485" lvl="2" indent="-286385">
              <a:spcBef>
                <a:spcPts val="670"/>
              </a:spcBef>
              <a:buFont typeface="Arial"/>
              <a:buChar char="–"/>
              <a:tabLst>
                <a:tab pos="756920" algn="l"/>
              </a:tabLst>
            </a:pPr>
            <a:r>
              <a:rPr lang="de-DE" sz="2800" spc="-5" dirty="0">
                <a:latin typeface="Calibri"/>
                <a:cs typeface="Calibri"/>
              </a:rPr>
              <a:t>verschiedene Datentypen</a:t>
            </a:r>
          </a:p>
          <a:p>
            <a:pPr marL="1213485" lvl="2" indent="-286385">
              <a:spcBef>
                <a:spcPts val="670"/>
              </a:spcBef>
              <a:buFont typeface="Arial"/>
              <a:buChar char="–"/>
              <a:tabLst>
                <a:tab pos="756920" algn="l"/>
              </a:tabLst>
            </a:pPr>
            <a:r>
              <a:rPr lang="de-DE" sz="2800" spc="-5" dirty="0">
                <a:latin typeface="Calibri"/>
                <a:cs typeface="Calibri"/>
              </a:rPr>
              <a:t>Arrays oder weitere Objekte</a:t>
            </a:r>
          </a:p>
          <a:p>
            <a:pPr marL="1213485" lvl="2" indent="-286385">
              <a:spcBef>
                <a:spcPts val="670"/>
              </a:spcBef>
              <a:buFont typeface="Arial"/>
              <a:buChar char="–"/>
              <a:tabLst>
                <a:tab pos="756920" algn="l"/>
              </a:tabLst>
            </a:pPr>
            <a:r>
              <a:rPr lang="de-DE" sz="2800" spc="-5" dirty="0">
                <a:latin typeface="Calibri"/>
                <a:cs typeface="Calibri"/>
              </a:rPr>
              <a:t>Funktionen (Methoden)</a:t>
            </a:r>
            <a:endParaRPr sz="2800" dirty="0">
              <a:latin typeface="Calibri"/>
              <a:cs typeface="Calibri"/>
            </a:endParaRPr>
          </a:p>
        </p:txBody>
      </p:sp>
      <p:sp>
        <p:nvSpPr>
          <p:cNvPr id="4" name="Fußzeilenplatzhalter 3">
            <a:extLst>
              <a:ext uri="{FF2B5EF4-FFF2-40B4-BE49-F238E27FC236}">
                <a16:creationId xmlns:a16="http://schemas.microsoft.com/office/drawing/2014/main" id="{9B7C41C5-AAAB-40FB-8B89-C3A7730ABA3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31123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7DF475-C46B-4214-A8B2-0D4D5C1EA6BF}"/>
              </a:ext>
            </a:extLst>
          </p:cNvPr>
          <p:cNvSpPr>
            <a:spLocks noGrp="1"/>
          </p:cNvSpPr>
          <p:nvPr>
            <p:ph type="title"/>
          </p:nvPr>
        </p:nvSpPr>
        <p:spPr/>
        <p:txBody>
          <a:bodyPr>
            <a:normAutofit fontScale="90000"/>
          </a:bodyPr>
          <a:lstStyle/>
          <a:p>
            <a:pPr marL="12700" marR="5080">
              <a:lnSpc>
                <a:spcPct val="100000"/>
              </a:lnSpc>
            </a:pPr>
            <a:r>
              <a:rPr lang="de-DE" sz="4800" spc="-15" dirty="0">
                <a:latin typeface="+mn-lt"/>
              </a:rPr>
              <a:t>Erstellen eines Objektes -  anonymes Objekt</a:t>
            </a:r>
          </a:p>
        </p:txBody>
      </p:sp>
      <p:sp>
        <p:nvSpPr>
          <p:cNvPr id="3" name="Inhaltsplatzhalter 2">
            <a:extLst>
              <a:ext uri="{FF2B5EF4-FFF2-40B4-BE49-F238E27FC236}">
                <a16:creationId xmlns:a16="http://schemas.microsoft.com/office/drawing/2014/main" id="{114B7AAA-E98A-4643-AC80-D8C4C68860B3}"/>
              </a:ext>
            </a:extLst>
          </p:cNvPr>
          <p:cNvSpPr>
            <a:spLocks noGrp="1"/>
          </p:cNvSpPr>
          <p:nvPr>
            <p:ph idx="1"/>
          </p:nvPr>
        </p:nvSpPr>
        <p:spPr>
          <a:xfrm>
            <a:off x="838200" y="2486251"/>
            <a:ext cx="10515600" cy="3690711"/>
          </a:xfrm>
        </p:spPr>
        <p:txBody>
          <a:bodyPr>
            <a:normAutofit/>
          </a:bodyPr>
          <a:lstStyle/>
          <a:p>
            <a:r>
              <a:rPr lang="de-DE" dirty="0" err="1"/>
              <a:t>let</a:t>
            </a:r>
            <a:r>
              <a:rPr lang="de-DE" dirty="0"/>
              <a:t> </a:t>
            </a:r>
            <a:r>
              <a:rPr lang="de-DE" dirty="0" err="1"/>
              <a:t>objVar</a:t>
            </a:r>
            <a:r>
              <a:rPr lang="de-DE" dirty="0"/>
              <a:t> = </a:t>
            </a:r>
            <a:r>
              <a:rPr lang="de-DE" dirty="0">
                <a:solidFill>
                  <a:srgbClr val="FF0000"/>
                </a:solidFill>
              </a:rPr>
              <a:t>{</a:t>
            </a:r>
          </a:p>
          <a:p>
            <a:r>
              <a:rPr lang="de-DE" dirty="0"/>
              <a:t>	eigenschaft1</a:t>
            </a:r>
            <a:r>
              <a:rPr lang="de-DE" dirty="0">
                <a:solidFill>
                  <a:srgbClr val="FF0000"/>
                </a:solidFill>
              </a:rPr>
              <a:t>:</a:t>
            </a:r>
            <a:r>
              <a:rPr lang="de-DE" dirty="0"/>
              <a:t> wert1</a:t>
            </a:r>
            <a:r>
              <a:rPr lang="de-DE" dirty="0">
                <a:solidFill>
                  <a:srgbClr val="FF0000"/>
                </a:solidFill>
              </a:rPr>
              <a:t>,</a:t>
            </a:r>
          </a:p>
          <a:p>
            <a:r>
              <a:rPr lang="de-DE" dirty="0"/>
              <a:t>	eigenschaft2</a:t>
            </a:r>
            <a:r>
              <a:rPr lang="de-DE" dirty="0">
                <a:solidFill>
                  <a:srgbClr val="FF0000"/>
                </a:solidFill>
              </a:rPr>
              <a:t>:</a:t>
            </a:r>
            <a:r>
              <a:rPr lang="de-DE" dirty="0"/>
              <a:t> wert2</a:t>
            </a:r>
            <a:r>
              <a:rPr lang="de-DE" dirty="0">
                <a:solidFill>
                  <a:srgbClr val="FF0000"/>
                </a:solidFill>
              </a:rPr>
              <a:t>,</a:t>
            </a:r>
          </a:p>
          <a:p>
            <a:r>
              <a:rPr lang="de-DE" dirty="0"/>
              <a:t>	methode1</a:t>
            </a:r>
            <a:r>
              <a:rPr lang="de-DE" dirty="0">
                <a:solidFill>
                  <a:srgbClr val="FF0000"/>
                </a:solidFill>
              </a:rPr>
              <a:t>:</a:t>
            </a:r>
            <a:r>
              <a:rPr lang="de-DE" dirty="0"/>
              <a:t> </a:t>
            </a:r>
            <a:r>
              <a:rPr lang="de-DE" dirty="0" err="1"/>
              <a:t>function</a:t>
            </a:r>
            <a:r>
              <a:rPr lang="de-DE" dirty="0"/>
              <a:t>() {}</a:t>
            </a:r>
          </a:p>
          <a:p>
            <a:r>
              <a:rPr lang="de-DE" dirty="0">
                <a:solidFill>
                  <a:srgbClr val="FF0000"/>
                </a:solidFill>
              </a:rPr>
              <a:t>}</a:t>
            </a:r>
          </a:p>
          <a:p>
            <a:endParaRPr lang="de-DE" dirty="0"/>
          </a:p>
          <a:p>
            <a:r>
              <a:rPr lang="de-DE" dirty="0" err="1"/>
              <a:t>document.write</a:t>
            </a:r>
            <a:r>
              <a:rPr lang="de-DE" dirty="0"/>
              <a:t>(objVar.eigenschaft1);</a:t>
            </a:r>
          </a:p>
          <a:p>
            <a:r>
              <a:rPr lang="de-DE" dirty="0" err="1"/>
              <a:t>document.write</a:t>
            </a:r>
            <a:r>
              <a:rPr lang="de-DE" dirty="0"/>
              <a:t>(objVar.eigenschaft2);</a:t>
            </a:r>
          </a:p>
        </p:txBody>
      </p:sp>
      <p:sp>
        <p:nvSpPr>
          <p:cNvPr id="4" name="Fußzeilenplatzhalter 3">
            <a:extLst>
              <a:ext uri="{FF2B5EF4-FFF2-40B4-BE49-F238E27FC236}">
                <a16:creationId xmlns:a16="http://schemas.microsoft.com/office/drawing/2014/main" id="{DA24F901-9EA8-47CD-8EB1-23822EAC316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6532211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886" y="637125"/>
            <a:ext cx="11275484" cy="738664"/>
          </a:xfrm>
          <a:prstGeom prst="rect">
            <a:avLst/>
          </a:prstGeom>
        </p:spPr>
        <p:txBody>
          <a:bodyPr vert="horz" wrap="square" lIns="0" tIns="0" rIns="0" bIns="0" rtlCol="0">
            <a:spAutoFit/>
          </a:bodyPr>
          <a:lstStyle/>
          <a:p>
            <a:pPr marL="12700" marR="5080">
              <a:lnSpc>
                <a:spcPct val="100000"/>
              </a:lnSpc>
            </a:pPr>
            <a:r>
              <a:rPr sz="4800" spc="-15" dirty="0"/>
              <a:t>Erstellen </a:t>
            </a:r>
            <a:r>
              <a:rPr sz="4800" spc="-5" dirty="0"/>
              <a:t>eines </a:t>
            </a:r>
            <a:r>
              <a:rPr sz="4800" spc="-10" dirty="0"/>
              <a:t>Objektes </a:t>
            </a:r>
            <a:r>
              <a:rPr sz="4800" spc="-5" dirty="0"/>
              <a:t>–  </a:t>
            </a:r>
            <a:r>
              <a:rPr sz="4800" spc="-15" dirty="0"/>
              <a:t>Konstruktor</a:t>
            </a:r>
            <a:endParaRPr sz="4800" dirty="0"/>
          </a:p>
        </p:txBody>
      </p:sp>
      <p:sp>
        <p:nvSpPr>
          <p:cNvPr id="3" name="object 3"/>
          <p:cNvSpPr txBox="1"/>
          <p:nvPr/>
        </p:nvSpPr>
        <p:spPr>
          <a:xfrm>
            <a:off x="739140" y="1746758"/>
            <a:ext cx="438150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35" dirty="0">
                <a:latin typeface="Calibri"/>
                <a:cs typeface="Calibri"/>
              </a:rPr>
              <a:t>Was </a:t>
            </a:r>
            <a:r>
              <a:rPr sz="3200" spc="-15" dirty="0">
                <a:latin typeface="Calibri"/>
                <a:cs typeface="Calibri"/>
              </a:rPr>
              <a:t>ist </a:t>
            </a:r>
            <a:r>
              <a:rPr sz="3200" dirty="0">
                <a:latin typeface="Calibri"/>
                <a:cs typeface="Calibri"/>
              </a:rPr>
              <a:t>ein</a:t>
            </a:r>
            <a:r>
              <a:rPr sz="3200" spc="-5" dirty="0">
                <a:latin typeface="Calibri"/>
                <a:cs typeface="Calibri"/>
              </a:rPr>
              <a:t> </a:t>
            </a:r>
            <a:r>
              <a:rPr sz="3200" spc="-15" dirty="0">
                <a:latin typeface="Calibri"/>
                <a:cs typeface="Calibri"/>
              </a:rPr>
              <a:t>Konstruktor?</a:t>
            </a:r>
            <a:endParaRPr sz="3200" dirty="0">
              <a:latin typeface="Calibri"/>
              <a:cs typeface="Calibri"/>
            </a:endParaRPr>
          </a:p>
        </p:txBody>
      </p:sp>
      <p:sp>
        <p:nvSpPr>
          <p:cNvPr id="4" name="object 4"/>
          <p:cNvSpPr txBox="1"/>
          <p:nvPr/>
        </p:nvSpPr>
        <p:spPr>
          <a:xfrm>
            <a:off x="739140" y="4088129"/>
            <a:ext cx="6614159"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Initialisierung des </a:t>
            </a:r>
            <a:r>
              <a:rPr sz="3200" spc="-5" dirty="0">
                <a:latin typeface="Calibri"/>
                <a:cs typeface="Calibri"/>
              </a:rPr>
              <a:t>Objektes </a:t>
            </a:r>
            <a:r>
              <a:rPr sz="3200" dirty="0">
                <a:latin typeface="Calibri"/>
                <a:cs typeface="Calibri"/>
              </a:rPr>
              <a:t>mit </a:t>
            </a:r>
            <a:r>
              <a:rPr sz="3200" spc="-10" dirty="0">
                <a:latin typeface="Calibri"/>
                <a:cs typeface="Calibri"/>
              </a:rPr>
              <a:t>„new“</a:t>
            </a:r>
            <a:endParaRPr sz="3200" dirty="0">
              <a:latin typeface="Calibri"/>
              <a:cs typeface="Calibri"/>
            </a:endParaRPr>
          </a:p>
        </p:txBody>
      </p:sp>
      <p:sp>
        <p:nvSpPr>
          <p:cNvPr id="5" name="object 5"/>
          <p:cNvSpPr/>
          <p:nvPr/>
        </p:nvSpPr>
        <p:spPr>
          <a:xfrm>
            <a:off x="1731772" y="2453639"/>
            <a:ext cx="4562856" cy="1371600"/>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1731772" y="4980432"/>
            <a:ext cx="5667756" cy="533400"/>
          </a:xfrm>
          <a:prstGeom prst="rect">
            <a:avLst/>
          </a:prstGeom>
          <a:blipFill>
            <a:blip r:embed="rId3" cstate="print"/>
            <a:stretch>
              <a:fillRect/>
            </a:stretch>
          </a:blipFill>
        </p:spPr>
        <p:txBody>
          <a:bodyPr wrap="square" lIns="0" tIns="0" rIns="0" bIns="0" rtlCol="0"/>
          <a:lstStyle/>
          <a:p>
            <a:endParaRPr dirty="0"/>
          </a:p>
        </p:txBody>
      </p:sp>
      <p:sp>
        <p:nvSpPr>
          <p:cNvPr id="7" name="Fußzeilenplatzhalter 6">
            <a:extLst>
              <a:ext uri="{FF2B5EF4-FFF2-40B4-BE49-F238E27FC236}">
                <a16:creationId xmlns:a16="http://schemas.microsoft.com/office/drawing/2014/main" id="{89643CCA-AAAB-4BC5-836A-7DB358A15FC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57711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2E370-9E98-4193-B045-35B35AD75564}"/>
              </a:ext>
            </a:extLst>
          </p:cNvPr>
          <p:cNvSpPr>
            <a:spLocks noGrp="1"/>
          </p:cNvSpPr>
          <p:nvPr>
            <p:ph type="title"/>
          </p:nvPr>
        </p:nvSpPr>
        <p:spPr/>
        <p:txBody>
          <a:bodyPr/>
          <a:lstStyle/>
          <a:p>
            <a:r>
              <a:rPr lang="de-DE" dirty="0"/>
              <a:t>JS OBJECT SHAPE</a:t>
            </a:r>
          </a:p>
        </p:txBody>
      </p:sp>
      <p:sp>
        <p:nvSpPr>
          <p:cNvPr id="5" name="Inhaltsplatzhalter 4">
            <a:extLst>
              <a:ext uri="{FF2B5EF4-FFF2-40B4-BE49-F238E27FC236}">
                <a16:creationId xmlns:a16="http://schemas.microsoft.com/office/drawing/2014/main" id="{75BCAC7D-990C-4B54-AEFF-5A09BEED084A}"/>
              </a:ext>
            </a:extLst>
          </p:cNvPr>
          <p:cNvSpPr>
            <a:spLocks noGrp="1"/>
          </p:cNvSpPr>
          <p:nvPr>
            <p:ph idx="1"/>
          </p:nvPr>
        </p:nvSpPr>
        <p:spPr/>
        <p:txBody>
          <a:bodyPr/>
          <a:lstStyle/>
          <a:p>
            <a:r>
              <a:rPr lang="en-US" dirty="0">
                <a:solidFill>
                  <a:srgbClr val="0000FF"/>
                </a:solidFill>
              </a:rPr>
              <a:t>const</a:t>
            </a:r>
            <a:r>
              <a:rPr lang="en-US" dirty="0">
                <a:solidFill>
                  <a:srgbClr val="000000"/>
                </a:solidFill>
              </a:rPr>
              <a:t> object1 = { </a:t>
            </a:r>
            <a:r>
              <a:rPr lang="en-US" dirty="0">
                <a:solidFill>
                  <a:srgbClr val="A31515"/>
                </a:solidFill>
              </a:rPr>
              <a:t>x</a:t>
            </a:r>
            <a:r>
              <a:rPr lang="en-US" dirty="0">
                <a:solidFill>
                  <a:srgbClr val="000000"/>
                </a:solidFill>
              </a:rPr>
              <a:t>: </a:t>
            </a:r>
            <a:r>
              <a:rPr lang="en-US" dirty="0">
                <a:solidFill>
                  <a:srgbClr val="09885A"/>
                </a:solidFill>
              </a:rPr>
              <a:t>1</a:t>
            </a:r>
            <a:r>
              <a:rPr lang="en-US" dirty="0">
                <a:solidFill>
                  <a:srgbClr val="000000"/>
                </a:solidFill>
              </a:rPr>
              <a:t>, </a:t>
            </a:r>
            <a:r>
              <a:rPr lang="en-US" dirty="0">
                <a:solidFill>
                  <a:srgbClr val="A31515"/>
                </a:solidFill>
              </a:rPr>
              <a:t>y</a:t>
            </a:r>
            <a:r>
              <a:rPr lang="en-US" dirty="0">
                <a:solidFill>
                  <a:srgbClr val="000000"/>
                </a:solidFill>
              </a:rPr>
              <a:t>: </a:t>
            </a:r>
            <a:r>
              <a:rPr lang="en-US" dirty="0">
                <a:solidFill>
                  <a:srgbClr val="09885A"/>
                </a:solidFill>
              </a:rPr>
              <a:t>2</a:t>
            </a:r>
            <a:r>
              <a:rPr lang="en-US" dirty="0">
                <a:solidFill>
                  <a:srgbClr val="000000"/>
                </a:solidFill>
              </a:rPr>
              <a:t> };</a:t>
            </a:r>
          </a:p>
          <a:p>
            <a:r>
              <a:rPr lang="en-US" dirty="0">
                <a:solidFill>
                  <a:srgbClr val="0000FF"/>
                </a:solidFill>
              </a:rPr>
              <a:t>const</a:t>
            </a:r>
            <a:r>
              <a:rPr lang="en-US" dirty="0">
                <a:solidFill>
                  <a:srgbClr val="000000"/>
                </a:solidFill>
              </a:rPr>
              <a:t> object2 = { </a:t>
            </a:r>
            <a:r>
              <a:rPr lang="en-US" dirty="0">
                <a:solidFill>
                  <a:srgbClr val="A31515"/>
                </a:solidFill>
              </a:rPr>
              <a:t>x</a:t>
            </a:r>
            <a:r>
              <a:rPr lang="en-US" dirty="0">
                <a:solidFill>
                  <a:srgbClr val="000000"/>
                </a:solidFill>
              </a:rPr>
              <a:t>: </a:t>
            </a:r>
            <a:r>
              <a:rPr lang="en-US" dirty="0">
                <a:solidFill>
                  <a:srgbClr val="09885A"/>
                </a:solidFill>
              </a:rPr>
              <a:t>3</a:t>
            </a:r>
            <a:r>
              <a:rPr lang="en-US" dirty="0">
                <a:solidFill>
                  <a:srgbClr val="000000"/>
                </a:solidFill>
              </a:rPr>
              <a:t>, </a:t>
            </a:r>
            <a:r>
              <a:rPr lang="en-US" dirty="0">
                <a:solidFill>
                  <a:srgbClr val="A31515"/>
                </a:solidFill>
              </a:rPr>
              <a:t>y</a:t>
            </a:r>
            <a:r>
              <a:rPr lang="en-US" dirty="0">
                <a:solidFill>
                  <a:srgbClr val="000000"/>
                </a:solidFill>
              </a:rPr>
              <a:t>: </a:t>
            </a:r>
            <a:r>
              <a:rPr lang="en-US" dirty="0">
                <a:solidFill>
                  <a:srgbClr val="09885A"/>
                </a:solidFill>
              </a:rPr>
              <a:t>4</a:t>
            </a:r>
            <a:r>
              <a:rPr lang="en-US" dirty="0">
                <a:solidFill>
                  <a:srgbClr val="000000"/>
                </a:solidFill>
              </a:rPr>
              <a:t> };</a:t>
            </a:r>
          </a:p>
          <a:p>
            <a:r>
              <a:rPr lang="en-US" dirty="0">
                <a:solidFill>
                  <a:srgbClr val="008000"/>
                </a:solidFill>
              </a:rPr>
              <a:t>// `object1` and `object2` have the same shape.</a:t>
            </a:r>
            <a:endParaRPr lang="en-US" dirty="0">
              <a:solidFill>
                <a:srgbClr val="000000"/>
              </a:solidFill>
            </a:endParaRPr>
          </a:p>
          <a:p>
            <a:endParaRPr lang="de-DE" dirty="0"/>
          </a:p>
        </p:txBody>
      </p:sp>
      <p:sp>
        <p:nvSpPr>
          <p:cNvPr id="4" name="Fußzeilenplatzhalter 3">
            <a:extLst>
              <a:ext uri="{FF2B5EF4-FFF2-40B4-BE49-F238E27FC236}">
                <a16:creationId xmlns:a16="http://schemas.microsoft.com/office/drawing/2014/main" id="{607A20EB-A3E6-45BE-BAE1-445739CB879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advanced</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
        <p:nvSpPr>
          <p:cNvPr id="6" name="Inhaltsplatzhalter 5">
            <a:extLst>
              <a:ext uri="{FF2B5EF4-FFF2-40B4-BE49-F238E27FC236}">
                <a16:creationId xmlns:a16="http://schemas.microsoft.com/office/drawing/2014/main" id="{89BFA6F2-1625-426D-9D55-55A67A1EA06B}"/>
              </a:ext>
            </a:extLst>
          </p:cNvPr>
          <p:cNvSpPr>
            <a:spLocks noGrp="1"/>
          </p:cNvSpPr>
          <p:nvPr>
            <p:ph idx="13"/>
          </p:nvPr>
        </p:nvSpPr>
        <p:spPr/>
        <p:txBody>
          <a:bodyPr/>
          <a:lstStyle/>
          <a:p>
            <a:r>
              <a:rPr lang="en-US" dirty="0"/>
              <a:t>In JavaScript programs, it’s common to have multiple objects with the same property keys. Such objects have the same </a:t>
            </a:r>
            <a:r>
              <a:rPr lang="en-US" i="1" dirty="0"/>
              <a:t>shape</a:t>
            </a:r>
            <a:r>
              <a:rPr lang="en-US" dirty="0"/>
              <a:t>.</a:t>
            </a:r>
            <a:endParaRPr lang="de-DE" dirty="0"/>
          </a:p>
        </p:txBody>
      </p:sp>
    </p:spTree>
    <p:extLst>
      <p:ext uri="{BB962C8B-B14F-4D97-AF65-F5344CB8AC3E}">
        <p14:creationId xmlns:p14="http://schemas.microsoft.com/office/powerpoint/2010/main" val="301259168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7AF564-DCF6-4D3F-9C77-5CA8E37F55FC}"/>
              </a:ext>
            </a:extLst>
          </p:cNvPr>
          <p:cNvSpPr>
            <a:spLocks noGrp="1"/>
          </p:cNvSpPr>
          <p:nvPr>
            <p:ph type="title"/>
          </p:nvPr>
        </p:nvSpPr>
        <p:spPr/>
        <p:txBody>
          <a:bodyPr/>
          <a:lstStyle/>
          <a:p>
            <a:r>
              <a:rPr lang="de-DE" dirty="0"/>
              <a:t>JS OBJECT INITIALIZER SHORTHANDS</a:t>
            </a:r>
          </a:p>
        </p:txBody>
      </p:sp>
      <p:sp>
        <p:nvSpPr>
          <p:cNvPr id="3" name="Textplatzhalter 2">
            <a:extLst>
              <a:ext uri="{FF2B5EF4-FFF2-40B4-BE49-F238E27FC236}">
                <a16:creationId xmlns:a16="http://schemas.microsoft.com/office/drawing/2014/main" id="{6C205FEC-E40A-4679-B027-975D88DA7C17}"/>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EAD14916-316A-4A6D-8EBC-B7CCB20344D6}"/>
              </a:ext>
            </a:extLst>
          </p:cNvPr>
          <p:cNvSpPr>
            <a:spLocks noGrp="1"/>
          </p:cNvSpPr>
          <p:nvPr>
            <p:ph type="ftr" sz="quarter" idx="11"/>
          </p:nvPr>
        </p:nvSpPr>
        <p:spPr/>
        <p:txBody>
          <a:bodyPr/>
          <a:lstStyle/>
          <a:p>
            <a:pPr lvl="0" algn="r">
              <a:defRPr/>
            </a:pPr>
            <a:r>
              <a:rPr lang="de-DE" dirty="0"/>
              <a:t>#ES6 #</a:t>
            </a:r>
            <a:r>
              <a:rPr lang="de-DE" dirty="0" err="1"/>
              <a:t>largeFeature</a:t>
            </a:r>
            <a:r>
              <a:rPr lang="de-DE" dirty="0"/>
              <a:t> </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33297829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83B7A-E5E7-41DD-B535-FA6C09F94F67}"/>
              </a:ext>
            </a:extLst>
          </p:cNvPr>
          <p:cNvSpPr>
            <a:spLocks noGrp="1"/>
          </p:cNvSpPr>
          <p:nvPr>
            <p:ph type="title"/>
          </p:nvPr>
        </p:nvSpPr>
        <p:spPr/>
        <p:txBody>
          <a:bodyPr>
            <a:normAutofit/>
          </a:bodyPr>
          <a:lstStyle/>
          <a:p>
            <a:r>
              <a:rPr lang="de-DE" dirty="0"/>
              <a:t>OBJECT INITIALIZER</a:t>
            </a:r>
          </a:p>
        </p:txBody>
      </p:sp>
      <p:sp>
        <p:nvSpPr>
          <p:cNvPr id="3" name="Inhaltsplatzhalter 2">
            <a:extLst>
              <a:ext uri="{FF2B5EF4-FFF2-40B4-BE49-F238E27FC236}">
                <a16:creationId xmlns:a16="http://schemas.microsoft.com/office/drawing/2014/main" id="{C66E121F-B0F3-45D2-8FA8-9BC9E789D1F2}"/>
              </a:ext>
            </a:extLst>
          </p:cNvPr>
          <p:cNvSpPr>
            <a:spLocks noGrp="1"/>
          </p:cNvSpPr>
          <p:nvPr>
            <p:ph idx="1"/>
          </p:nvPr>
        </p:nvSpPr>
        <p:spPr/>
        <p:txBody>
          <a:bodyPr>
            <a:normAutofit lnSpcReduction="10000"/>
          </a:bodyPr>
          <a:lstStyle/>
          <a:p>
            <a:r>
              <a:rPr lang="en-US" dirty="0"/>
              <a:t>let name = 'Anna';</a:t>
            </a:r>
          </a:p>
          <a:p>
            <a:r>
              <a:rPr lang="en-US" dirty="0"/>
              <a:t>let age = 30;</a:t>
            </a:r>
          </a:p>
          <a:p>
            <a:r>
              <a:rPr lang="en-US" dirty="0"/>
              <a:t>let person = { name, age };</a:t>
            </a:r>
          </a:p>
          <a:p>
            <a:r>
              <a:rPr lang="en-US" dirty="0"/>
              <a:t>// </a:t>
            </a:r>
            <a:r>
              <a:rPr lang="en-US" dirty="0" err="1"/>
              <a:t>lange</a:t>
            </a:r>
            <a:r>
              <a:rPr lang="en-US" dirty="0"/>
              <a:t> </a:t>
            </a:r>
            <a:r>
              <a:rPr lang="en-US" dirty="0" err="1"/>
              <a:t>Schreibweise</a:t>
            </a:r>
            <a:r>
              <a:rPr lang="en-US" dirty="0"/>
              <a:t>:</a:t>
            </a:r>
          </a:p>
          <a:p>
            <a:r>
              <a:rPr lang="en-US" dirty="0"/>
              <a:t>let person = { name: name, age: age };</a:t>
            </a:r>
          </a:p>
          <a:p>
            <a:endParaRPr lang="de-DE" dirty="0"/>
          </a:p>
        </p:txBody>
      </p:sp>
      <p:sp>
        <p:nvSpPr>
          <p:cNvPr id="4" name="Inhaltsplatzhalter 3">
            <a:extLst>
              <a:ext uri="{FF2B5EF4-FFF2-40B4-BE49-F238E27FC236}">
                <a16:creationId xmlns:a16="http://schemas.microsoft.com/office/drawing/2014/main" id="{4664B1D3-B063-449E-AA2E-1413D444BE3B}"/>
              </a:ext>
            </a:extLst>
          </p:cNvPr>
          <p:cNvSpPr>
            <a:spLocks noGrp="1"/>
          </p:cNvSpPr>
          <p:nvPr>
            <p:ph idx="13"/>
          </p:nvPr>
        </p:nvSpPr>
        <p:spPr/>
        <p:txBody>
          <a:bodyPr/>
          <a:lstStyle/>
          <a:p>
            <a:endParaRPr lang="de-DE"/>
          </a:p>
        </p:txBody>
      </p:sp>
      <p:sp>
        <p:nvSpPr>
          <p:cNvPr id="5" name="Fußzeilenplatzhalter 4">
            <a:extLst>
              <a:ext uri="{FF2B5EF4-FFF2-40B4-BE49-F238E27FC236}">
                <a16:creationId xmlns:a16="http://schemas.microsoft.com/office/drawing/2014/main" id="{88EAC095-83D8-40FD-8A41-0A59469594CA}"/>
              </a:ext>
            </a:extLst>
          </p:cNvPr>
          <p:cNvSpPr>
            <a:spLocks noGrp="1"/>
          </p:cNvSpPr>
          <p:nvPr>
            <p:ph type="ftr" sz="quarter" idx="11"/>
          </p:nvPr>
        </p:nvSpPr>
        <p:spPr/>
        <p:txBody>
          <a:bodyPr/>
          <a:lstStyle/>
          <a:p>
            <a:pPr algn="r"/>
            <a:r>
              <a:rPr lang="de-DE" dirty="0"/>
              <a:t>© </a:t>
            </a:r>
            <a:r>
              <a:rPr lang="de-DE" dirty="0" err="1"/>
              <a:t>ppedv</a:t>
            </a:r>
            <a:r>
              <a:rPr lang="de-DE" dirty="0"/>
              <a:t> AG</a:t>
            </a:r>
          </a:p>
        </p:txBody>
      </p:sp>
    </p:spTree>
    <p:extLst>
      <p:ext uri="{BB962C8B-B14F-4D97-AF65-F5344CB8AC3E}">
        <p14:creationId xmlns:p14="http://schemas.microsoft.com/office/powerpoint/2010/main" val="229582271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D72DD-4700-4A8F-B39B-185682A9DC8F}"/>
              </a:ext>
            </a:extLst>
          </p:cNvPr>
          <p:cNvSpPr>
            <a:spLocks noGrp="1"/>
          </p:cNvSpPr>
          <p:nvPr>
            <p:ph type="title"/>
          </p:nvPr>
        </p:nvSpPr>
        <p:spPr/>
        <p:txBody>
          <a:bodyPr/>
          <a:lstStyle/>
          <a:p>
            <a:r>
              <a:rPr lang="de-DE" dirty="0"/>
              <a:t>OBJECT INITIALIZER - SHORTHANDS ES6</a:t>
            </a:r>
          </a:p>
        </p:txBody>
      </p:sp>
      <p:sp>
        <p:nvSpPr>
          <p:cNvPr id="3" name="Inhaltsplatzhalter 2">
            <a:extLst>
              <a:ext uri="{FF2B5EF4-FFF2-40B4-BE49-F238E27FC236}">
                <a16:creationId xmlns:a16="http://schemas.microsoft.com/office/drawing/2014/main" id="{BFA78836-4ABC-4B51-B42C-5AB18848E2F0}"/>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0711F886-7839-42FC-B565-DB40047D545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34993372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Eigenschaften</a:t>
            </a:r>
            <a:r>
              <a:rPr spc="-75" dirty="0"/>
              <a:t> </a:t>
            </a:r>
            <a:r>
              <a:rPr spc="-10" dirty="0"/>
              <a:t>(1)</a:t>
            </a:r>
          </a:p>
        </p:txBody>
      </p:sp>
      <p:sp>
        <p:nvSpPr>
          <p:cNvPr id="3" name="object 3"/>
          <p:cNvSpPr txBox="1"/>
          <p:nvPr/>
        </p:nvSpPr>
        <p:spPr>
          <a:xfrm>
            <a:off x="838201" y="1690688"/>
            <a:ext cx="10420350" cy="98488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D</a:t>
            </a:r>
            <a:r>
              <a:rPr lang="de-DE" sz="3200" dirty="0" err="1">
                <a:latin typeface="Calibri"/>
                <a:cs typeface="Calibri"/>
              </a:rPr>
              <a:t>ie</a:t>
            </a:r>
            <a:r>
              <a:rPr lang="de-DE" sz="3200" dirty="0">
                <a:latin typeface="Calibri"/>
                <a:cs typeface="Calibri"/>
              </a:rPr>
              <a:t> Instanz</a:t>
            </a:r>
            <a:r>
              <a:rPr sz="3200" dirty="0">
                <a:latin typeface="Calibri"/>
                <a:cs typeface="Calibri"/>
              </a:rPr>
              <a:t> </a:t>
            </a:r>
            <a:r>
              <a:rPr sz="3200" spc="-5" dirty="0">
                <a:latin typeface="Calibri"/>
                <a:cs typeface="Calibri"/>
              </a:rPr>
              <a:t>„</a:t>
            </a:r>
            <a:r>
              <a:rPr lang="de-DE" sz="3200" spc="-5" dirty="0">
                <a:latin typeface="Calibri"/>
                <a:cs typeface="Calibri"/>
              </a:rPr>
              <a:t>g</a:t>
            </a:r>
            <a:r>
              <a:rPr sz="3200" spc="-5" dirty="0" err="1">
                <a:latin typeface="Calibri"/>
                <a:cs typeface="Calibri"/>
              </a:rPr>
              <a:t>olf</a:t>
            </a:r>
            <a:r>
              <a:rPr sz="3200" spc="-5" dirty="0">
                <a:latin typeface="Calibri"/>
                <a:cs typeface="Calibri"/>
              </a:rPr>
              <a:t>“ </a:t>
            </a:r>
            <a:r>
              <a:rPr lang="de-DE" sz="3200" spc="-5" dirty="0">
                <a:latin typeface="Calibri"/>
                <a:cs typeface="Calibri"/>
              </a:rPr>
              <a:t>vom Objekttyp</a:t>
            </a:r>
            <a:r>
              <a:rPr sz="3200" dirty="0">
                <a:latin typeface="Calibri"/>
                <a:cs typeface="Calibri"/>
              </a:rPr>
              <a:t> „Auto“ </a:t>
            </a:r>
            <a:r>
              <a:rPr sz="3200" spc="-10" dirty="0">
                <a:latin typeface="Calibri"/>
                <a:cs typeface="Calibri"/>
              </a:rPr>
              <a:t>existiert </a:t>
            </a:r>
            <a:r>
              <a:rPr sz="3200" dirty="0">
                <a:latin typeface="Calibri"/>
                <a:cs typeface="Calibri"/>
              </a:rPr>
              <a:t>und </a:t>
            </a:r>
            <a:r>
              <a:rPr sz="3200" spc="-5" dirty="0" err="1">
                <a:latin typeface="Calibri"/>
                <a:cs typeface="Calibri"/>
              </a:rPr>
              <a:t>befindet</a:t>
            </a:r>
            <a:r>
              <a:rPr sz="3200" spc="80" dirty="0">
                <a:latin typeface="Calibri"/>
                <a:cs typeface="Calibri"/>
              </a:rPr>
              <a:t> </a:t>
            </a:r>
            <a:r>
              <a:rPr sz="3200" dirty="0" err="1">
                <a:latin typeface="Calibri"/>
                <a:cs typeface="Calibri"/>
              </a:rPr>
              <a:t>sich</a:t>
            </a:r>
            <a:r>
              <a:rPr lang="de-DE" sz="3200" dirty="0">
                <a:latin typeface="Calibri"/>
                <a:cs typeface="Calibri"/>
              </a:rPr>
              <a:t> </a:t>
            </a:r>
            <a:r>
              <a:rPr sz="3200" dirty="0" err="1">
                <a:latin typeface="Calibri"/>
                <a:cs typeface="Calibri"/>
              </a:rPr>
              <a:t>im</a:t>
            </a:r>
            <a:r>
              <a:rPr sz="3200" spc="-40" dirty="0">
                <a:latin typeface="Calibri"/>
                <a:cs typeface="Calibri"/>
              </a:rPr>
              <a:t> </a:t>
            </a:r>
            <a:r>
              <a:rPr sz="3200" spc="-5" dirty="0">
                <a:latin typeface="Calibri"/>
                <a:cs typeface="Calibri"/>
              </a:rPr>
              <a:t>Arbeitsspeicher</a:t>
            </a:r>
            <a:endParaRPr sz="3200" dirty="0">
              <a:latin typeface="Calibri"/>
              <a:cs typeface="Calibri"/>
            </a:endParaRPr>
          </a:p>
        </p:txBody>
      </p:sp>
      <p:sp>
        <p:nvSpPr>
          <p:cNvPr id="4" name="object 4"/>
          <p:cNvSpPr txBox="1"/>
          <p:nvPr/>
        </p:nvSpPr>
        <p:spPr>
          <a:xfrm>
            <a:off x="838200" y="4494594"/>
            <a:ext cx="9585960" cy="154495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Gesetzte Eigenschaften:</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20" dirty="0">
                <a:latin typeface="Calibri"/>
                <a:cs typeface="Calibri"/>
              </a:rPr>
              <a:t>Marke</a:t>
            </a:r>
            <a:endParaRPr sz="2800" dirty="0">
              <a:latin typeface="Calibri"/>
              <a:cs typeface="Calibri"/>
            </a:endParaRPr>
          </a:p>
          <a:p>
            <a:pPr marL="756285" lvl="1" indent="-286385">
              <a:lnSpc>
                <a:spcPct val="100000"/>
              </a:lnSpc>
              <a:spcBef>
                <a:spcPts val="675"/>
              </a:spcBef>
              <a:buFont typeface="Arial"/>
              <a:buChar char="–"/>
              <a:tabLst>
                <a:tab pos="756920" algn="l"/>
              </a:tabLst>
            </a:pPr>
            <a:r>
              <a:rPr sz="2800" spc="-5" dirty="0">
                <a:latin typeface="Calibri"/>
                <a:cs typeface="Calibri"/>
              </a:rPr>
              <a:t>Modell</a:t>
            </a:r>
            <a:endParaRPr sz="2800" dirty="0">
              <a:latin typeface="Calibri"/>
              <a:cs typeface="Calibri"/>
            </a:endParaRPr>
          </a:p>
        </p:txBody>
      </p:sp>
      <p:sp>
        <p:nvSpPr>
          <p:cNvPr id="7" name="Inhaltsplatzhalter 2">
            <a:extLst>
              <a:ext uri="{FF2B5EF4-FFF2-40B4-BE49-F238E27FC236}">
                <a16:creationId xmlns:a16="http://schemas.microsoft.com/office/drawing/2014/main" id="{F930DC7E-C735-402B-8310-5A2A72393D91}"/>
              </a:ext>
            </a:extLst>
          </p:cNvPr>
          <p:cNvSpPr>
            <a:spLocks noGrp="1"/>
          </p:cNvSpPr>
          <p:nvPr>
            <p:ph idx="1"/>
          </p:nvPr>
        </p:nvSpPr>
        <p:spPr>
          <a:xfrm>
            <a:off x="1931670" y="2914047"/>
            <a:ext cx="9422130" cy="1268382"/>
          </a:xfrm>
        </p:spPr>
        <p:txBody>
          <a:bodyPr>
            <a:normAutofit fontScale="92500" lnSpcReduction="20000"/>
          </a:bodyPr>
          <a:lstStyle/>
          <a:p>
            <a:pPr marL="0" indent="0">
              <a:buNone/>
            </a:pPr>
            <a:r>
              <a:rPr lang="de-DE" dirty="0" err="1">
                <a:solidFill>
                  <a:srgbClr val="0070C0"/>
                </a:solidFill>
                <a:latin typeface="Consolas" panose="020B0609020204030204" pitchFamily="49" charset="0"/>
              </a:rPr>
              <a:t>let</a:t>
            </a:r>
            <a:r>
              <a:rPr lang="de-DE" dirty="0">
                <a:latin typeface="Consolas" panose="020B0609020204030204" pitchFamily="49" charset="0"/>
              </a:rPr>
              <a:t> golf = </a:t>
            </a:r>
            <a:r>
              <a:rPr lang="de-DE" dirty="0" err="1">
                <a:solidFill>
                  <a:srgbClr val="0070C0"/>
                </a:solidFill>
                <a:latin typeface="Consolas" panose="020B0609020204030204" pitchFamily="49" charset="0"/>
              </a:rPr>
              <a:t>new</a:t>
            </a:r>
            <a:r>
              <a:rPr lang="de-DE" dirty="0">
                <a:latin typeface="Consolas" panose="020B0609020204030204" pitchFamily="49" charset="0"/>
              </a:rPr>
              <a:t> Auto(</a:t>
            </a:r>
            <a:r>
              <a:rPr lang="de-DE" dirty="0">
                <a:solidFill>
                  <a:srgbClr val="C00000"/>
                </a:solidFill>
                <a:latin typeface="Consolas" panose="020B0609020204030204" pitchFamily="49" charset="0"/>
                <a:cs typeface="Courier New" panose="02070309020205020404" pitchFamily="49" charset="0"/>
              </a:rPr>
              <a:t>"</a:t>
            </a:r>
            <a:r>
              <a:rPr lang="de-DE" dirty="0">
                <a:solidFill>
                  <a:srgbClr val="C00000"/>
                </a:solidFill>
                <a:latin typeface="Consolas" panose="020B0609020204030204" pitchFamily="49" charset="0"/>
              </a:rPr>
              <a:t>VW</a:t>
            </a:r>
            <a:r>
              <a:rPr lang="de-DE" dirty="0">
                <a:solidFill>
                  <a:srgbClr val="C00000"/>
                </a:solidFill>
                <a:latin typeface="Courier New" panose="02070309020205020404" pitchFamily="49" charset="0"/>
                <a:cs typeface="Courier New" panose="02070309020205020404" pitchFamily="49" charset="0"/>
              </a:rPr>
              <a:t>"</a:t>
            </a:r>
            <a:r>
              <a:rPr lang="de-DE" dirty="0">
                <a:latin typeface="Consolas" panose="020B0609020204030204" pitchFamily="49" charset="0"/>
              </a:rPr>
              <a:t>, </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C00000"/>
                </a:solidFill>
                <a:latin typeface="Consolas" panose="020B0609020204030204" pitchFamily="49" charset="0"/>
              </a:rPr>
              <a:t>Golf VII</a:t>
            </a:r>
            <a:r>
              <a:rPr lang="de-DE" dirty="0">
                <a:solidFill>
                  <a:srgbClr val="C00000"/>
                </a:solidFill>
                <a:latin typeface="Courier New" panose="02070309020205020404" pitchFamily="49" charset="0"/>
                <a:cs typeface="Courier New" panose="02070309020205020404" pitchFamily="49" charset="0"/>
              </a:rPr>
              <a:t>"</a:t>
            </a:r>
            <a:r>
              <a:rPr lang="de-DE" dirty="0">
                <a:latin typeface="Consolas" panose="020B0609020204030204" pitchFamily="49" charset="0"/>
              </a:rPr>
              <a:t>);</a:t>
            </a:r>
          </a:p>
          <a:p>
            <a:pPr marL="0" indent="0">
              <a:buNone/>
            </a:pPr>
            <a:r>
              <a:rPr lang="de-DE" dirty="0" err="1">
                <a:latin typeface="Consolas" panose="020B0609020204030204" pitchFamily="49" charset="0"/>
              </a:rPr>
              <a:t>document.write</a:t>
            </a:r>
            <a:r>
              <a:rPr lang="de-DE" dirty="0">
                <a:latin typeface="Consolas" panose="020B0609020204030204" pitchFamily="49" charset="0"/>
              </a:rPr>
              <a:t>(</a:t>
            </a:r>
            <a:r>
              <a:rPr lang="de-DE" dirty="0" err="1">
                <a:solidFill>
                  <a:srgbClr val="0070C0"/>
                </a:solidFill>
                <a:latin typeface="Consolas" panose="020B0609020204030204" pitchFamily="49" charset="0"/>
              </a:rPr>
              <a:t>typeof</a:t>
            </a:r>
            <a:r>
              <a:rPr lang="de-DE" dirty="0">
                <a:latin typeface="Consolas" panose="020B0609020204030204" pitchFamily="49" charset="0"/>
              </a:rPr>
              <a:t> (golf));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object</a:t>
            </a:r>
            <a:r>
              <a:rPr lang="de-DE" dirty="0">
                <a:solidFill>
                  <a:srgbClr val="00B050"/>
                </a:solidFill>
                <a:latin typeface="Consolas" panose="020B0609020204030204" pitchFamily="49" charset="0"/>
              </a:rPr>
              <a:t> </a:t>
            </a:r>
          </a:p>
        </p:txBody>
      </p:sp>
      <p:sp>
        <p:nvSpPr>
          <p:cNvPr id="5" name="Fußzeilenplatzhalter 4">
            <a:extLst>
              <a:ext uri="{FF2B5EF4-FFF2-40B4-BE49-F238E27FC236}">
                <a16:creationId xmlns:a16="http://schemas.microsoft.com/office/drawing/2014/main" id="{7B4ED731-7178-41D9-AC4B-2AA06F778B8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57371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Eigenschaften</a:t>
            </a:r>
            <a:r>
              <a:rPr spc="-75" dirty="0"/>
              <a:t> </a:t>
            </a:r>
            <a:r>
              <a:rPr spc="-10" dirty="0"/>
              <a:t>(2)</a:t>
            </a:r>
          </a:p>
        </p:txBody>
      </p:sp>
      <p:sp>
        <p:nvSpPr>
          <p:cNvPr id="3" name="object 3"/>
          <p:cNvSpPr txBox="1"/>
          <p:nvPr/>
        </p:nvSpPr>
        <p:spPr>
          <a:xfrm>
            <a:off x="838200" y="1620309"/>
            <a:ext cx="763397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Eine Eigenschaft </a:t>
            </a:r>
            <a:r>
              <a:rPr sz="3200" spc="-15" dirty="0">
                <a:latin typeface="Calibri"/>
                <a:cs typeface="Calibri"/>
              </a:rPr>
              <a:t>kann </a:t>
            </a:r>
            <a:r>
              <a:rPr sz="3200" dirty="0">
                <a:latin typeface="Calibri"/>
                <a:cs typeface="Calibri"/>
              </a:rPr>
              <a:t>auch ein </a:t>
            </a:r>
            <a:r>
              <a:rPr sz="3200" spc="-5" dirty="0">
                <a:latin typeface="Calibri"/>
                <a:cs typeface="Calibri"/>
              </a:rPr>
              <a:t>Objekt sein</a:t>
            </a:r>
            <a:r>
              <a:rPr sz="3200" spc="65" dirty="0">
                <a:latin typeface="Calibri"/>
                <a:cs typeface="Calibri"/>
              </a:rPr>
              <a:t> </a:t>
            </a:r>
            <a:r>
              <a:rPr sz="3200" dirty="0">
                <a:latin typeface="Calibri"/>
                <a:cs typeface="Calibri"/>
              </a:rPr>
              <a:t>!</a:t>
            </a:r>
          </a:p>
        </p:txBody>
      </p:sp>
      <p:sp>
        <p:nvSpPr>
          <p:cNvPr id="4" name="object 4"/>
          <p:cNvSpPr/>
          <p:nvPr/>
        </p:nvSpPr>
        <p:spPr>
          <a:xfrm>
            <a:off x="2150871" y="2165646"/>
            <a:ext cx="5713476" cy="4291584"/>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E60752B9-E3FD-4EEA-8682-D418999CF0C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61458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Eigenschaften</a:t>
            </a:r>
            <a:r>
              <a:rPr spc="-75" dirty="0"/>
              <a:t> </a:t>
            </a:r>
            <a:r>
              <a:rPr spc="-10" dirty="0"/>
              <a:t>(3)</a:t>
            </a:r>
          </a:p>
        </p:txBody>
      </p:sp>
      <p:sp>
        <p:nvSpPr>
          <p:cNvPr id="3" name="object 3"/>
          <p:cNvSpPr txBox="1"/>
          <p:nvPr/>
        </p:nvSpPr>
        <p:spPr>
          <a:xfrm>
            <a:off x="838200" y="3466656"/>
            <a:ext cx="7614284"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Dynamisches Hinzufügen </a:t>
            </a:r>
            <a:r>
              <a:rPr sz="3200" spc="-10" dirty="0">
                <a:latin typeface="Calibri"/>
                <a:cs typeface="Calibri"/>
              </a:rPr>
              <a:t>von</a:t>
            </a:r>
            <a:r>
              <a:rPr sz="3200" spc="80" dirty="0">
                <a:latin typeface="Calibri"/>
                <a:cs typeface="Calibri"/>
              </a:rPr>
              <a:t> </a:t>
            </a:r>
            <a:r>
              <a:rPr sz="3200" spc="-10" dirty="0">
                <a:latin typeface="Calibri"/>
                <a:cs typeface="Calibri"/>
              </a:rPr>
              <a:t>Eigenschaften</a:t>
            </a:r>
            <a:endParaRPr sz="3200" dirty="0">
              <a:latin typeface="Calibri"/>
              <a:cs typeface="Calibri"/>
            </a:endParaRPr>
          </a:p>
        </p:txBody>
      </p:sp>
      <p:sp>
        <p:nvSpPr>
          <p:cNvPr id="4" name="object 4"/>
          <p:cNvSpPr txBox="1"/>
          <p:nvPr/>
        </p:nvSpPr>
        <p:spPr>
          <a:xfrm>
            <a:off x="838200" y="5222939"/>
            <a:ext cx="708025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Dynamisches Löschen </a:t>
            </a:r>
            <a:r>
              <a:rPr sz="3200" spc="-10" dirty="0">
                <a:latin typeface="Calibri"/>
                <a:cs typeface="Calibri"/>
              </a:rPr>
              <a:t>von</a:t>
            </a:r>
            <a:r>
              <a:rPr sz="3200" spc="65" dirty="0">
                <a:latin typeface="Calibri"/>
                <a:cs typeface="Calibri"/>
              </a:rPr>
              <a:t> </a:t>
            </a:r>
            <a:r>
              <a:rPr sz="3200" spc="-10" dirty="0">
                <a:latin typeface="Calibri"/>
                <a:cs typeface="Calibri"/>
              </a:rPr>
              <a:t>Eigenschaften</a:t>
            </a:r>
            <a:endParaRPr sz="3200" dirty="0">
              <a:latin typeface="Calibri"/>
              <a:cs typeface="Calibri"/>
            </a:endParaRPr>
          </a:p>
        </p:txBody>
      </p:sp>
      <p:sp>
        <p:nvSpPr>
          <p:cNvPr id="5" name="object 5"/>
          <p:cNvSpPr/>
          <p:nvPr/>
        </p:nvSpPr>
        <p:spPr>
          <a:xfrm>
            <a:off x="1474215" y="1690688"/>
            <a:ext cx="4361688" cy="1752600"/>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1474215" y="4118420"/>
            <a:ext cx="3323844" cy="515112"/>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1474215" y="5816156"/>
            <a:ext cx="2638044" cy="437388"/>
          </a:xfrm>
          <a:prstGeom prst="rect">
            <a:avLst/>
          </a:prstGeom>
          <a:blipFill>
            <a:blip r:embed="rId4" cstate="print"/>
            <a:stretch>
              <a:fillRect/>
            </a:stretch>
          </a:blipFill>
        </p:spPr>
        <p:txBody>
          <a:bodyPr wrap="square" lIns="0" tIns="0" rIns="0" bIns="0" rtlCol="0"/>
          <a:lstStyle/>
          <a:p>
            <a:endParaRPr dirty="0"/>
          </a:p>
        </p:txBody>
      </p:sp>
      <p:sp>
        <p:nvSpPr>
          <p:cNvPr id="8" name="Fußzeilenplatzhalter 7">
            <a:extLst>
              <a:ext uri="{FF2B5EF4-FFF2-40B4-BE49-F238E27FC236}">
                <a16:creationId xmlns:a16="http://schemas.microsoft.com/office/drawing/2014/main" id="{CE680320-FCAB-47C4-9613-8C11EF7D216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88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Einbinden </a:t>
            </a:r>
            <a:r>
              <a:rPr spc="-15" dirty="0"/>
              <a:t>von JavaScript</a:t>
            </a:r>
            <a:r>
              <a:rPr spc="40" dirty="0"/>
              <a:t> </a:t>
            </a:r>
            <a:r>
              <a:rPr spc="-10" dirty="0"/>
              <a:t>(2)</a:t>
            </a:r>
          </a:p>
        </p:txBody>
      </p:sp>
      <p:sp>
        <p:nvSpPr>
          <p:cNvPr id="3" name="object 3"/>
          <p:cNvSpPr txBox="1"/>
          <p:nvPr/>
        </p:nvSpPr>
        <p:spPr>
          <a:xfrm>
            <a:off x="838200" y="1690688"/>
            <a:ext cx="367728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Durch</a:t>
            </a:r>
            <a:r>
              <a:rPr sz="3200" spc="-70" dirty="0">
                <a:latin typeface="Calibri"/>
                <a:cs typeface="Calibri"/>
              </a:rPr>
              <a:t> </a:t>
            </a:r>
            <a:r>
              <a:rPr sz="3200" spc="-15" dirty="0">
                <a:latin typeface="Calibri"/>
                <a:cs typeface="Calibri"/>
              </a:rPr>
              <a:t>EventHandler</a:t>
            </a:r>
            <a:endParaRPr sz="3200" dirty="0">
              <a:latin typeface="Calibri"/>
              <a:cs typeface="Calibri"/>
            </a:endParaRPr>
          </a:p>
        </p:txBody>
      </p:sp>
      <p:sp>
        <p:nvSpPr>
          <p:cNvPr id="4" name="object 4"/>
          <p:cNvSpPr txBox="1"/>
          <p:nvPr/>
        </p:nvSpPr>
        <p:spPr>
          <a:xfrm>
            <a:off x="838200" y="3446589"/>
            <a:ext cx="226758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Durch</a:t>
            </a:r>
            <a:r>
              <a:rPr sz="3200" spc="-70" dirty="0">
                <a:latin typeface="Calibri"/>
                <a:cs typeface="Calibri"/>
              </a:rPr>
              <a:t> </a:t>
            </a:r>
            <a:r>
              <a:rPr sz="3200" spc="-10" dirty="0">
                <a:latin typeface="Calibri"/>
                <a:cs typeface="Calibri"/>
              </a:rPr>
              <a:t>Links</a:t>
            </a:r>
            <a:endParaRPr sz="3200" dirty="0">
              <a:latin typeface="Calibri"/>
              <a:cs typeface="Calibri"/>
            </a:endParaRPr>
          </a:p>
        </p:txBody>
      </p:sp>
      <p:sp>
        <p:nvSpPr>
          <p:cNvPr id="5" name="object 5"/>
          <p:cNvSpPr txBox="1"/>
          <p:nvPr/>
        </p:nvSpPr>
        <p:spPr>
          <a:xfrm>
            <a:off x="838200" y="5202872"/>
            <a:ext cx="503047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Für </a:t>
            </a:r>
            <a:r>
              <a:rPr sz="3200" spc="-15" dirty="0">
                <a:latin typeface="Calibri"/>
                <a:cs typeface="Calibri"/>
              </a:rPr>
              <a:t>Browser </a:t>
            </a:r>
            <a:r>
              <a:rPr sz="3200" spc="-5" dirty="0">
                <a:latin typeface="Calibri"/>
                <a:cs typeface="Calibri"/>
              </a:rPr>
              <a:t>ohne</a:t>
            </a:r>
            <a:r>
              <a:rPr sz="3200" spc="-10" dirty="0">
                <a:latin typeface="Calibri"/>
                <a:cs typeface="Calibri"/>
              </a:rPr>
              <a:t> JavaScript</a:t>
            </a:r>
            <a:endParaRPr sz="3200" dirty="0">
              <a:latin typeface="Calibri"/>
              <a:cs typeface="Calibri"/>
            </a:endParaRPr>
          </a:p>
        </p:txBody>
      </p:sp>
      <p:sp>
        <p:nvSpPr>
          <p:cNvPr id="6" name="object 6"/>
          <p:cNvSpPr/>
          <p:nvPr/>
        </p:nvSpPr>
        <p:spPr>
          <a:xfrm>
            <a:off x="1131315" y="2368613"/>
            <a:ext cx="9509760" cy="446532"/>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1113027" y="4098353"/>
            <a:ext cx="7961376" cy="537971"/>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1131315" y="5840285"/>
            <a:ext cx="9246108" cy="403859"/>
          </a:xfrm>
          <a:prstGeom prst="rect">
            <a:avLst/>
          </a:prstGeom>
          <a:blipFill>
            <a:blip r:embed="rId5" cstate="print"/>
            <a:stretch>
              <a:fillRect/>
            </a:stretch>
          </a:blipFill>
        </p:spPr>
        <p:txBody>
          <a:bodyPr wrap="square" lIns="0" tIns="0" rIns="0" bIns="0" rtlCol="0"/>
          <a:lstStyle/>
          <a:p>
            <a:endParaRPr dirty="0"/>
          </a:p>
        </p:txBody>
      </p:sp>
      <p:sp>
        <p:nvSpPr>
          <p:cNvPr id="9" name="Fußzeilenplatzhalter 8">
            <a:extLst>
              <a:ext uri="{FF2B5EF4-FFF2-40B4-BE49-F238E27FC236}">
                <a16:creationId xmlns:a16="http://schemas.microsoft.com/office/drawing/2014/main" id="{5A091A15-36E7-4620-B6F1-A468F3914FF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3556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4F9966-395B-44FD-91AA-486F228B0E22}"/>
              </a:ext>
            </a:extLst>
          </p:cNvPr>
          <p:cNvSpPr>
            <a:spLocks noGrp="1"/>
          </p:cNvSpPr>
          <p:nvPr>
            <p:ph type="title"/>
          </p:nvPr>
        </p:nvSpPr>
        <p:spPr/>
        <p:txBody>
          <a:bodyPr/>
          <a:lstStyle/>
          <a:p>
            <a:r>
              <a:rPr lang="de-DE" dirty="0"/>
              <a:t>OBJECT PROPERTY DEFINITIONS</a:t>
            </a:r>
          </a:p>
        </p:txBody>
      </p:sp>
      <p:sp>
        <p:nvSpPr>
          <p:cNvPr id="3" name="Inhaltsplatzhalter 2">
            <a:extLst>
              <a:ext uri="{FF2B5EF4-FFF2-40B4-BE49-F238E27FC236}">
                <a16:creationId xmlns:a16="http://schemas.microsoft.com/office/drawing/2014/main" id="{EF3538D7-9765-4BE0-B7D9-BFE297B9B0DB}"/>
              </a:ext>
            </a:extLst>
          </p:cNvPr>
          <p:cNvSpPr>
            <a:spLocks noGrp="1"/>
          </p:cNvSpPr>
          <p:nvPr>
            <p:ph idx="1"/>
          </p:nvPr>
        </p:nvSpPr>
        <p:spPr>
          <a:xfrm>
            <a:off x="838200" y="5330283"/>
            <a:ext cx="10515600" cy="846679"/>
          </a:xfrm>
        </p:spPr>
        <p:txBody>
          <a:bodyPr/>
          <a:lstStyle/>
          <a:p>
            <a:endParaRPr lang="de-DE"/>
          </a:p>
        </p:txBody>
      </p:sp>
      <p:sp>
        <p:nvSpPr>
          <p:cNvPr id="4" name="Inhaltsplatzhalter 3">
            <a:extLst>
              <a:ext uri="{FF2B5EF4-FFF2-40B4-BE49-F238E27FC236}">
                <a16:creationId xmlns:a16="http://schemas.microsoft.com/office/drawing/2014/main" id="{1F690AD6-F1E4-4DAA-B757-77DD23A0D93C}"/>
              </a:ext>
            </a:extLst>
          </p:cNvPr>
          <p:cNvSpPr>
            <a:spLocks noGrp="1"/>
          </p:cNvSpPr>
          <p:nvPr>
            <p:ph idx="13"/>
          </p:nvPr>
        </p:nvSpPr>
        <p:spPr>
          <a:xfrm>
            <a:off x="838200" y="1825624"/>
            <a:ext cx="10515600" cy="3370843"/>
          </a:xfrm>
        </p:spPr>
        <p:txBody>
          <a:bodyPr>
            <a:normAutofit/>
          </a:bodyPr>
          <a:lstStyle/>
          <a:p>
            <a:r>
              <a:rPr lang="de-DE" dirty="0" err="1"/>
              <a:t>shorthand</a:t>
            </a:r>
            <a:r>
              <a:rPr lang="de-DE" dirty="0"/>
              <a:t> </a:t>
            </a:r>
            <a:r>
              <a:rPr lang="de-DE" dirty="0" err="1"/>
              <a:t>property</a:t>
            </a:r>
            <a:r>
              <a:rPr lang="de-DE" dirty="0"/>
              <a:t> </a:t>
            </a:r>
            <a:r>
              <a:rPr lang="de-DE" dirty="0" err="1"/>
              <a:t>names</a:t>
            </a:r>
            <a:r>
              <a:rPr lang="de-DE" dirty="0"/>
              <a:t> (ES2015)</a:t>
            </a:r>
          </a:p>
          <a:p>
            <a:r>
              <a:rPr lang="de-DE" dirty="0" err="1"/>
              <a:t>getter</a:t>
            </a:r>
            <a:r>
              <a:rPr lang="de-DE" dirty="0"/>
              <a:t> &amp; </a:t>
            </a:r>
            <a:r>
              <a:rPr lang="de-DE" dirty="0" err="1"/>
              <a:t>setter</a:t>
            </a:r>
            <a:endParaRPr lang="de-DE" dirty="0"/>
          </a:p>
          <a:p>
            <a:r>
              <a:rPr lang="de-DE" dirty="0" err="1"/>
              <a:t>computed</a:t>
            </a:r>
            <a:r>
              <a:rPr lang="de-DE" dirty="0"/>
              <a:t> </a:t>
            </a:r>
            <a:r>
              <a:rPr lang="de-DE" dirty="0" err="1"/>
              <a:t>property</a:t>
            </a:r>
            <a:r>
              <a:rPr lang="de-DE" dirty="0"/>
              <a:t> </a:t>
            </a:r>
            <a:r>
              <a:rPr lang="de-DE" dirty="0" err="1"/>
              <a:t>names</a:t>
            </a:r>
            <a:endParaRPr lang="de-DE" dirty="0"/>
          </a:p>
          <a:p>
            <a:r>
              <a:rPr lang="de-DE" dirty="0" err="1"/>
              <a:t>spread</a:t>
            </a:r>
            <a:r>
              <a:rPr lang="de-DE" dirty="0"/>
              <a:t> </a:t>
            </a:r>
            <a:r>
              <a:rPr lang="de-DE" dirty="0" err="1"/>
              <a:t>properties</a:t>
            </a:r>
            <a:endParaRPr lang="de-DE" dirty="0"/>
          </a:p>
          <a:p>
            <a:r>
              <a:rPr lang="de-DE" dirty="0"/>
              <a:t>prototype </a:t>
            </a:r>
            <a:r>
              <a:rPr lang="de-DE" dirty="0" err="1"/>
              <a:t>mutation</a:t>
            </a:r>
            <a:endParaRPr lang="de-DE" dirty="0"/>
          </a:p>
        </p:txBody>
      </p:sp>
      <p:sp>
        <p:nvSpPr>
          <p:cNvPr id="5" name="Fußzeilenplatzhalter 4">
            <a:extLst>
              <a:ext uri="{FF2B5EF4-FFF2-40B4-BE49-F238E27FC236}">
                <a16:creationId xmlns:a16="http://schemas.microsoft.com/office/drawing/2014/main" id="{8B0C8EFD-E9C9-45E5-A165-E0A4FB4ED11D}"/>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89912943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dirty="0">
                <a:latin typeface="Calibri" panose="020F0502020204030204" pitchFamily="34" charset="0"/>
                <a:cs typeface="Calibri" panose="020F0502020204030204" pitchFamily="34" charset="0"/>
              </a:rPr>
              <a:t>JS OBJECTS &gt; METHODS</a:t>
            </a:r>
            <a:endParaRPr spc="-5" dirty="0">
              <a:latin typeface="Calibri" panose="020F0502020204030204" pitchFamily="34" charset="0"/>
              <a:cs typeface="Calibri" panose="020F0502020204030204" pitchFamily="34" charset="0"/>
            </a:endParaRPr>
          </a:p>
        </p:txBody>
      </p:sp>
      <p:sp>
        <p:nvSpPr>
          <p:cNvPr id="3" name="object 3"/>
          <p:cNvSpPr txBox="1"/>
          <p:nvPr/>
        </p:nvSpPr>
        <p:spPr>
          <a:xfrm>
            <a:off x="838200" y="1690688"/>
            <a:ext cx="7512684"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Methoden = </a:t>
            </a:r>
            <a:r>
              <a:rPr sz="3200" spc="-5" dirty="0">
                <a:latin typeface="Calibri"/>
                <a:cs typeface="Calibri"/>
              </a:rPr>
              <a:t>Funktionen </a:t>
            </a:r>
            <a:r>
              <a:rPr sz="3200" dirty="0">
                <a:latin typeface="Calibri"/>
                <a:cs typeface="Calibri"/>
              </a:rPr>
              <a:t>einer</a:t>
            </a:r>
            <a:r>
              <a:rPr sz="3200" spc="25" dirty="0">
                <a:latin typeface="Calibri"/>
                <a:cs typeface="Calibri"/>
              </a:rPr>
              <a:t> </a:t>
            </a:r>
            <a:r>
              <a:rPr sz="3200" spc="-5" dirty="0">
                <a:latin typeface="Calibri"/>
                <a:cs typeface="Calibri"/>
              </a:rPr>
              <a:t>Objektklasse</a:t>
            </a:r>
            <a:endParaRPr sz="3200" dirty="0">
              <a:latin typeface="Calibri"/>
              <a:cs typeface="Calibri"/>
            </a:endParaRPr>
          </a:p>
        </p:txBody>
      </p:sp>
      <p:sp>
        <p:nvSpPr>
          <p:cNvPr id="4" name="object 4"/>
          <p:cNvSpPr/>
          <p:nvPr/>
        </p:nvSpPr>
        <p:spPr>
          <a:xfrm>
            <a:off x="1266951" y="2711513"/>
            <a:ext cx="6678168" cy="3866388"/>
          </a:xfrm>
          <a:prstGeom prst="rect">
            <a:avLst/>
          </a:prstGeom>
          <a:blipFill>
            <a:blip r:embed="rId3"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81231435-66A2-4D9D-A54A-27B93698388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455577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19D2AF-1A6F-4E62-A20E-6212B84B1E95}"/>
              </a:ext>
            </a:extLst>
          </p:cNvPr>
          <p:cNvSpPr>
            <a:spLocks noGrp="1"/>
          </p:cNvSpPr>
          <p:nvPr>
            <p:ph type="title"/>
          </p:nvPr>
        </p:nvSpPr>
        <p:spPr/>
        <p:txBody>
          <a:bodyPr/>
          <a:lstStyle/>
          <a:p>
            <a:r>
              <a:rPr lang="de-DE" dirty="0"/>
              <a:t>JS OBJECT OPERATORS</a:t>
            </a:r>
          </a:p>
        </p:txBody>
      </p:sp>
      <p:sp>
        <p:nvSpPr>
          <p:cNvPr id="3" name="Textplatzhalter 2">
            <a:extLst>
              <a:ext uri="{FF2B5EF4-FFF2-40B4-BE49-F238E27FC236}">
                <a16:creationId xmlns:a16="http://schemas.microsoft.com/office/drawing/2014/main" id="{7B6D6B5D-B663-485A-B7BD-88039FFCE090}"/>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91B6194B-D415-4DF1-9CAA-9A1CD41C8AF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8151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Anweisungen </a:t>
            </a:r>
            <a:r>
              <a:rPr spc="-10" dirty="0"/>
              <a:t>und </a:t>
            </a:r>
            <a:r>
              <a:rPr spc="-20" dirty="0"/>
              <a:t>Operatoren </a:t>
            </a:r>
            <a:r>
              <a:rPr spc="-5" dirty="0"/>
              <a:t>für</a:t>
            </a:r>
            <a:r>
              <a:rPr spc="105" dirty="0"/>
              <a:t> </a:t>
            </a:r>
            <a:r>
              <a:rPr spc="-15" dirty="0"/>
              <a:t>Objekte</a:t>
            </a:r>
          </a:p>
        </p:txBody>
      </p:sp>
      <p:sp>
        <p:nvSpPr>
          <p:cNvPr id="3" name="object 3"/>
          <p:cNvSpPr txBox="1"/>
          <p:nvPr/>
        </p:nvSpPr>
        <p:spPr>
          <a:xfrm>
            <a:off x="838200" y="1690688"/>
            <a:ext cx="7893684"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If-Anweisung</a:t>
            </a:r>
            <a:endParaRPr sz="3200" dirty="0">
              <a:latin typeface="Calibri"/>
              <a:cs typeface="Calibri"/>
            </a:endParaRPr>
          </a:p>
          <a:p>
            <a:pPr marL="469900">
              <a:lnSpc>
                <a:spcPct val="100000"/>
              </a:lnSpc>
              <a:spcBef>
                <a:spcPts val="685"/>
              </a:spcBef>
            </a:pPr>
            <a:r>
              <a:rPr sz="2800" spc="-5" dirty="0">
                <a:latin typeface="Arial"/>
                <a:cs typeface="Arial"/>
              </a:rPr>
              <a:t>– </a:t>
            </a:r>
            <a:r>
              <a:rPr sz="2800" spc="-10" dirty="0">
                <a:latin typeface="Calibri"/>
                <a:cs typeface="Calibri"/>
              </a:rPr>
              <a:t>Objekte </a:t>
            </a:r>
            <a:r>
              <a:rPr sz="2800" spc="-5" dirty="0">
                <a:latin typeface="Calibri"/>
                <a:cs typeface="Calibri"/>
              </a:rPr>
              <a:t>auf </a:t>
            </a:r>
            <a:r>
              <a:rPr sz="2800" spc="-15" dirty="0">
                <a:latin typeface="Calibri"/>
                <a:cs typeface="Calibri"/>
              </a:rPr>
              <a:t>bestimmte </a:t>
            </a:r>
            <a:r>
              <a:rPr sz="2800" spc="-10" dirty="0">
                <a:latin typeface="Calibri"/>
                <a:cs typeface="Calibri"/>
              </a:rPr>
              <a:t>Eigenschaften</a:t>
            </a:r>
            <a:r>
              <a:rPr sz="2800" spc="-60" dirty="0">
                <a:latin typeface="Calibri"/>
                <a:cs typeface="Calibri"/>
              </a:rPr>
              <a:t> </a:t>
            </a:r>
            <a:r>
              <a:rPr sz="2800" spc="-15" dirty="0">
                <a:latin typeface="Calibri"/>
                <a:cs typeface="Calibri"/>
              </a:rPr>
              <a:t>überprüfen</a:t>
            </a:r>
            <a:endParaRPr sz="2800" dirty="0">
              <a:latin typeface="Calibri"/>
              <a:cs typeface="Calibri"/>
            </a:endParaRPr>
          </a:p>
        </p:txBody>
      </p:sp>
      <p:sp>
        <p:nvSpPr>
          <p:cNvPr id="4" name="object 4"/>
          <p:cNvSpPr/>
          <p:nvPr/>
        </p:nvSpPr>
        <p:spPr>
          <a:xfrm>
            <a:off x="1518412" y="2865437"/>
            <a:ext cx="6876288" cy="2734056"/>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A5AF8C74-3082-4791-9E9C-46521C22B69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944264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Anweisungen </a:t>
            </a:r>
            <a:r>
              <a:rPr spc="-10" dirty="0"/>
              <a:t>und </a:t>
            </a:r>
            <a:r>
              <a:rPr spc="-20" dirty="0"/>
              <a:t>Operatoren </a:t>
            </a:r>
            <a:r>
              <a:rPr spc="-5" dirty="0"/>
              <a:t>für</a:t>
            </a:r>
            <a:r>
              <a:rPr spc="105" dirty="0"/>
              <a:t> </a:t>
            </a:r>
            <a:r>
              <a:rPr spc="-15" dirty="0"/>
              <a:t>Objekte</a:t>
            </a:r>
          </a:p>
        </p:txBody>
      </p:sp>
      <p:sp>
        <p:nvSpPr>
          <p:cNvPr id="3" name="object 3"/>
          <p:cNvSpPr txBox="1"/>
          <p:nvPr/>
        </p:nvSpPr>
        <p:spPr>
          <a:xfrm>
            <a:off x="838200" y="1690688"/>
            <a:ext cx="4556125"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With-Anweisung</a:t>
            </a:r>
            <a:endParaRPr sz="3200" dirty="0">
              <a:latin typeface="Calibri"/>
              <a:cs typeface="Calibri"/>
            </a:endParaRPr>
          </a:p>
          <a:p>
            <a:pPr marL="469900">
              <a:lnSpc>
                <a:spcPct val="100000"/>
              </a:lnSpc>
              <a:spcBef>
                <a:spcPts val="685"/>
              </a:spcBef>
            </a:pPr>
            <a:r>
              <a:rPr sz="2800" spc="-5" dirty="0">
                <a:latin typeface="Arial"/>
                <a:cs typeface="Arial"/>
              </a:rPr>
              <a:t>– </a:t>
            </a:r>
            <a:r>
              <a:rPr sz="2800" spc="-30" dirty="0">
                <a:latin typeface="Calibri"/>
                <a:cs typeface="Calibri"/>
              </a:rPr>
              <a:t>Vereinfachte</a:t>
            </a:r>
            <a:r>
              <a:rPr sz="2800" spc="-105" dirty="0">
                <a:latin typeface="Calibri"/>
                <a:cs typeface="Calibri"/>
              </a:rPr>
              <a:t> </a:t>
            </a:r>
            <a:r>
              <a:rPr sz="2800" spc="-15" dirty="0">
                <a:latin typeface="Calibri"/>
                <a:cs typeface="Calibri"/>
              </a:rPr>
              <a:t>Schreibweise</a:t>
            </a:r>
            <a:endParaRPr sz="2800" dirty="0">
              <a:latin typeface="Calibri"/>
              <a:cs typeface="Calibri"/>
            </a:endParaRPr>
          </a:p>
        </p:txBody>
      </p:sp>
      <p:sp>
        <p:nvSpPr>
          <p:cNvPr id="4" name="object 4"/>
          <p:cNvSpPr/>
          <p:nvPr/>
        </p:nvSpPr>
        <p:spPr>
          <a:xfrm>
            <a:off x="1183132" y="3217481"/>
            <a:ext cx="5676900" cy="3496056"/>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B5A58CA0-F733-4591-A053-A66923B32EF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50257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Anweisungen </a:t>
            </a:r>
            <a:r>
              <a:rPr spc="-10" dirty="0"/>
              <a:t>und </a:t>
            </a:r>
            <a:r>
              <a:rPr spc="-20" dirty="0"/>
              <a:t>Operatoren </a:t>
            </a:r>
            <a:r>
              <a:rPr spc="-5" dirty="0"/>
              <a:t>für</a:t>
            </a:r>
            <a:r>
              <a:rPr spc="105" dirty="0"/>
              <a:t> </a:t>
            </a:r>
            <a:r>
              <a:rPr spc="-15" dirty="0"/>
              <a:t>Objekte</a:t>
            </a:r>
          </a:p>
        </p:txBody>
      </p:sp>
      <p:sp>
        <p:nvSpPr>
          <p:cNvPr id="3" name="object 3"/>
          <p:cNvSpPr txBox="1"/>
          <p:nvPr/>
        </p:nvSpPr>
        <p:spPr>
          <a:xfrm>
            <a:off x="838200" y="1690688"/>
            <a:ext cx="7751445"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For-in-Anweisung</a:t>
            </a:r>
            <a:endParaRPr sz="3200" dirty="0">
              <a:latin typeface="Calibri"/>
              <a:cs typeface="Calibri"/>
            </a:endParaRPr>
          </a:p>
          <a:p>
            <a:pPr marL="469900">
              <a:lnSpc>
                <a:spcPct val="100000"/>
              </a:lnSpc>
              <a:spcBef>
                <a:spcPts val="685"/>
              </a:spcBef>
            </a:pPr>
            <a:r>
              <a:rPr sz="2800" spc="-5" dirty="0">
                <a:latin typeface="Arial"/>
                <a:cs typeface="Arial"/>
              </a:rPr>
              <a:t>– </a:t>
            </a:r>
            <a:r>
              <a:rPr sz="2800" spc="-5" dirty="0">
                <a:latin typeface="Calibri"/>
                <a:cs typeface="Calibri"/>
              </a:rPr>
              <a:t>Alle </a:t>
            </a:r>
            <a:r>
              <a:rPr sz="2800" spc="-10" dirty="0">
                <a:latin typeface="Calibri"/>
                <a:cs typeface="Calibri"/>
              </a:rPr>
              <a:t>Eigenschaften </a:t>
            </a:r>
            <a:r>
              <a:rPr sz="2800" spc="-5" dirty="0">
                <a:latin typeface="Calibri"/>
                <a:cs typeface="Calibri"/>
              </a:rPr>
              <a:t>eines </a:t>
            </a:r>
            <a:r>
              <a:rPr sz="2800" spc="-10" dirty="0">
                <a:latin typeface="Calibri"/>
                <a:cs typeface="Calibri"/>
              </a:rPr>
              <a:t>Objektes</a:t>
            </a:r>
            <a:r>
              <a:rPr sz="2800" spc="-60" dirty="0">
                <a:latin typeface="Calibri"/>
                <a:cs typeface="Calibri"/>
              </a:rPr>
              <a:t> </a:t>
            </a:r>
            <a:r>
              <a:rPr sz="2800" spc="-15" dirty="0">
                <a:latin typeface="Calibri"/>
                <a:cs typeface="Calibri"/>
              </a:rPr>
              <a:t>durchiterieren</a:t>
            </a:r>
            <a:endParaRPr sz="2800" dirty="0">
              <a:latin typeface="Calibri"/>
              <a:cs typeface="Calibri"/>
            </a:endParaRPr>
          </a:p>
        </p:txBody>
      </p:sp>
      <p:sp>
        <p:nvSpPr>
          <p:cNvPr id="4" name="object 4"/>
          <p:cNvSpPr/>
          <p:nvPr/>
        </p:nvSpPr>
        <p:spPr>
          <a:xfrm>
            <a:off x="1482924" y="2924176"/>
            <a:ext cx="7763256" cy="2638044"/>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D1491D40-76F9-4377-B6FF-5E45248490A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0158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Anweisungen </a:t>
            </a:r>
            <a:r>
              <a:rPr spc="-10" dirty="0"/>
              <a:t>und </a:t>
            </a:r>
            <a:r>
              <a:rPr spc="-20" dirty="0"/>
              <a:t>Operatoren </a:t>
            </a:r>
            <a:r>
              <a:rPr spc="-5" dirty="0"/>
              <a:t>für</a:t>
            </a:r>
            <a:r>
              <a:rPr spc="105" dirty="0"/>
              <a:t> </a:t>
            </a:r>
            <a:r>
              <a:rPr spc="-15" dirty="0"/>
              <a:t>Objekte</a:t>
            </a:r>
          </a:p>
        </p:txBody>
      </p:sp>
      <p:sp>
        <p:nvSpPr>
          <p:cNvPr id="3" name="object 3"/>
          <p:cNvSpPr txBox="1"/>
          <p:nvPr/>
        </p:nvSpPr>
        <p:spPr>
          <a:xfrm>
            <a:off x="838200" y="1690688"/>
            <a:ext cx="9768840" cy="145923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5" dirty="0">
                <a:latin typeface="Calibri"/>
                <a:cs typeface="Calibri"/>
              </a:rPr>
              <a:t>Instanceof-Operator</a:t>
            </a:r>
            <a:endParaRPr sz="3200" dirty="0">
              <a:latin typeface="Calibri"/>
              <a:cs typeface="Calibri"/>
            </a:endParaRPr>
          </a:p>
          <a:p>
            <a:pPr marL="469900">
              <a:lnSpc>
                <a:spcPct val="100000"/>
              </a:lnSpc>
              <a:spcBef>
                <a:spcPts val="685"/>
              </a:spcBef>
            </a:pPr>
            <a:r>
              <a:rPr sz="2800" spc="-5" dirty="0">
                <a:latin typeface="Arial"/>
                <a:cs typeface="Arial"/>
              </a:rPr>
              <a:t>– </a:t>
            </a:r>
            <a:r>
              <a:rPr sz="2800" spc="-15" dirty="0">
                <a:latin typeface="Calibri"/>
                <a:cs typeface="Calibri"/>
              </a:rPr>
              <a:t>Überprüfen </a:t>
            </a:r>
            <a:r>
              <a:rPr sz="2800" spc="-5" dirty="0">
                <a:latin typeface="Calibri"/>
                <a:cs typeface="Calibri"/>
              </a:rPr>
              <a:t>ob eine </a:t>
            </a:r>
            <a:r>
              <a:rPr sz="2800" spc="-15" dirty="0">
                <a:latin typeface="Calibri"/>
                <a:cs typeface="Calibri"/>
              </a:rPr>
              <a:t>Objektinstanz vom </a:t>
            </a:r>
            <a:r>
              <a:rPr sz="2800" spc="-45" dirty="0">
                <a:latin typeface="Calibri"/>
                <a:cs typeface="Calibri"/>
              </a:rPr>
              <a:t>Typ </a:t>
            </a:r>
            <a:r>
              <a:rPr sz="2800" spc="-5" dirty="0">
                <a:latin typeface="Calibri"/>
                <a:cs typeface="Calibri"/>
              </a:rPr>
              <a:t>eines</a:t>
            </a:r>
            <a:r>
              <a:rPr sz="2800" spc="155" dirty="0">
                <a:latin typeface="Calibri"/>
                <a:cs typeface="Calibri"/>
              </a:rPr>
              <a:t> </a:t>
            </a:r>
            <a:r>
              <a:rPr sz="2800" spc="-15" dirty="0">
                <a:latin typeface="Calibri"/>
                <a:cs typeface="Calibri"/>
              </a:rPr>
              <a:t>bestehenden</a:t>
            </a:r>
            <a:endParaRPr sz="2800" dirty="0">
              <a:latin typeface="Calibri"/>
              <a:cs typeface="Calibri"/>
            </a:endParaRPr>
          </a:p>
          <a:p>
            <a:pPr marL="756285">
              <a:lnSpc>
                <a:spcPct val="100000"/>
              </a:lnSpc>
            </a:pPr>
            <a:r>
              <a:rPr sz="2800" spc="-10" dirty="0">
                <a:latin typeface="Calibri"/>
                <a:cs typeface="Calibri"/>
              </a:rPr>
              <a:t>Objektes</a:t>
            </a:r>
            <a:r>
              <a:rPr sz="2800" spc="-85" dirty="0">
                <a:latin typeface="Calibri"/>
                <a:cs typeface="Calibri"/>
              </a:rPr>
              <a:t> </a:t>
            </a:r>
            <a:r>
              <a:rPr sz="2800" spc="-20" dirty="0">
                <a:latin typeface="Calibri"/>
                <a:cs typeface="Calibri"/>
              </a:rPr>
              <a:t>ist</a:t>
            </a:r>
            <a:endParaRPr sz="2800" dirty="0">
              <a:latin typeface="Calibri"/>
              <a:cs typeface="Calibri"/>
            </a:endParaRPr>
          </a:p>
        </p:txBody>
      </p:sp>
      <p:sp>
        <p:nvSpPr>
          <p:cNvPr id="4" name="object 4"/>
          <p:cNvSpPr/>
          <p:nvPr/>
        </p:nvSpPr>
        <p:spPr>
          <a:xfrm>
            <a:off x="1571751" y="3435413"/>
            <a:ext cx="7857744" cy="1933956"/>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3B8B4EF9-FD85-41A5-9508-B5F13E93EDE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6467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6C7B91-F007-4FEE-9DB5-62C07A22AB4E}"/>
              </a:ext>
            </a:extLst>
          </p:cNvPr>
          <p:cNvSpPr>
            <a:spLocks noGrp="1"/>
          </p:cNvSpPr>
          <p:nvPr>
            <p:ph type="title"/>
          </p:nvPr>
        </p:nvSpPr>
        <p:spPr/>
        <p:txBody>
          <a:bodyPr/>
          <a:lstStyle/>
          <a:p>
            <a:r>
              <a:rPr lang="de-DE" dirty="0"/>
              <a:t>Vergleichen von Objekten</a:t>
            </a:r>
          </a:p>
        </p:txBody>
      </p:sp>
      <p:sp>
        <p:nvSpPr>
          <p:cNvPr id="3" name="Inhaltsplatzhalter 2">
            <a:extLst>
              <a:ext uri="{FF2B5EF4-FFF2-40B4-BE49-F238E27FC236}">
                <a16:creationId xmlns:a16="http://schemas.microsoft.com/office/drawing/2014/main" id="{91861614-95E9-4C49-AF5C-DAB7DCED324C}"/>
              </a:ext>
            </a:extLst>
          </p:cNvPr>
          <p:cNvSpPr>
            <a:spLocks noGrp="1"/>
          </p:cNvSpPr>
          <p:nvPr>
            <p:ph idx="1"/>
          </p:nvPr>
        </p:nvSpPr>
        <p:spPr/>
        <p:txBody>
          <a:bodyPr/>
          <a:lstStyle/>
          <a:p>
            <a:r>
              <a:rPr lang="de-DE" dirty="0"/>
              <a:t>immer </a:t>
            </a:r>
            <a:r>
              <a:rPr lang="de-DE" dirty="0" err="1"/>
              <a:t>false</a:t>
            </a:r>
            <a:r>
              <a:rPr lang="de-DE" dirty="0"/>
              <a:t>!</a:t>
            </a:r>
          </a:p>
        </p:txBody>
      </p:sp>
      <p:sp>
        <p:nvSpPr>
          <p:cNvPr id="4" name="Fußzeilenplatzhalter 3">
            <a:extLst>
              <a:ext uri="{FF2B5EF4-FFF2-40B4-BE49-F238E27FC236}">
                <a16:creationId xmlns:a16="http://schemas.microsoft.com/office/drawing/2014/main" id="{BF5A9CCB-4262-491F-A838-9839E0A56F2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82002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536D8-6650-4EEE-BC80-3375B9ED4156}"/>
              </a:ext>
            </a:extLst>
          </p:cNvPr>
          <p:cNvSpPr>
            <a:spLocks noGrp="1"/>
          </p:cNvSpPr>
          <p:nvPr>
            <p:ph type="title"/>
          </p:nvPr>
        </p:nvSpPr>
        <p:spPr/>
        <p:txBody>
          <a:bodyPr/>
          <a:lstStyle/>
          <a:p>
            <a:r>
              <a:rPr lang="de-DE" dirty="0"/>
              <a:t>JS OBJECTS &gt; OBJECT </a:t>
            </a:r>
            <a:r>
              <a:rPr lang="de-DE" dirty="0" err="1"/>
              <a:t>OBJECT</a:t>
            </a:r>
            <a:endParaRPr lang="de-DE" dirty="0"/>
          </a:p>
        </p:txBody>
      </p:sp>
      <p:sp>
        <p:nvSpPr>
          <p:cNvPr id="3" name="Textplatzhalter 2">
            <a:extLst>
              <a:ext uri="{FF2B5EF4-FFF2-40B4-BE49-F238E27FC236}">
                <a16:creationId xmlns:a16="http://schemas.microsoft.com/office/drawing/2014/main" id="{2732B9F2-2624-4CCD-AB7F-2FFA6340E3EE}"/>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F5321F1C-8C02-40FD-9F3B-A3357C96936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04738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38D6E2-88C8-4C7E-AAAA-48F967002B93}"/>
              </a:ext>
            </a:extLst>
          </p:cNvPr>
          <p:cNvSpPr>
            <a:spLocks noGrp="1"/>
          </p:cNvSpPr>
          <p:nvPr>
            <p:ph type="title"/>
          </p:nvPr>
        </p:nvSpPr>
        <p:spPr/>
        <p:txBody>
          <a:bodyPr/>
          <a:lstStyle/>
          <a:p>
            <a:r>
              <a:rPr lang="de-DE" dirty="0"/>
              <a:t>JS OBJECTS &gt; OBJECT </a:t>
            </a:r>
            <a:r>
              <a:rPr lang="de-DE" dirty="0" err="1"/>
              <a:t>OBJECT</a:t>
            </a:r>
            <a:endParaRPr lang="de-DE" dirty="0"/>
          </a:p>
        </p:txBody>
      </p:sp>
      <p:sp>
        <p:nvSpPr>
          <p:cNvPr id="3" name="Inhaltsplatzhalter 2">
            <a:extLst>
              <a:ext uri="{FF2B5EF4-FFF2-40B4-BE49-F238E27FC236}">
                <a16:creationId xmlns:a16="http://schemas.microsoft.com/office/drawing/2014/main" id="{B1524A14-A278-407A-85A8-89FA66FBB8D9}"/>
              </a:ext>
            </a:extLst>
          </p:cNvPr>
          <p:cNvSpPr>
            <a:spLocks noGrp="1"/>
          </p:cNvSpPr>
          <p:nvPr>
            <p:ph idx="1"/>
          </p:nvPr>
        </p:nvSpPr>
        <p:spPr/>
        <p:txBody>
          <a:bodyPr/>
          <a:lstStyle/>
          <a:p>
            <a:r>
              <a:rPr lang="de-DE" dirty="0">
                <a:hlinkClick r:id="rId2"/>
              </a:rPr>
              <a:t>https://developer.mozilla.org/en-US/docs/Web/JavaScript/Reference/Global_Objects/Object</a:t>
            </a:r>
            <a:r>
              <a:rPr lang="de-DE" dirty="0"/>
              <a:t> </a:t>
            </a:r>
          </a:p>
        </p:txBody>
      </p:sp>
      <p:sp>
        <p:nvSpPr>
          <p:cNvPr id="4" name="Fußzeilenplatzhalter 3">
            <a:extLst>
              <a:ext uri="{FF2B5EF4-FFF2-40B4-BE49-F238E27FC236}">
                <a16:creationId xmlns:a16="http://schemas.microsoft.com/office/drawing/2014/main" id="{B3E29135-E88F-48E6-AEAD-633454F7F4A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15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JavaScript </a:t>
            </a:r>
            <a:r>
              <a:rPr spc="-5" dirty="0"/>
              <a:t>in</a:t>
            </a:r>
            <a:r>
              <a:rPr spc="-50" dirty="0"/>
              <a:t> </a:t>
            </a:r>
            <a:r>
              <a:rPr spc="-10" dirty="0"/>
              <a:t>Hyperlinks</a:t>
            </a:r>
          </a:p>
        </p:txBody>
      </p:sp>
      <p:sp>
        <p:nvSpPr>
          <p:cNvPr id="3" name="object 3"/>
          <p:cNvSpPr txBox="1"/>
          <p:nvPr/>
        </p:nvSpPr>
        <p:spPr>
          <a:xfrm>
            <a:off x="838200" y="1690688"/>
            <a:ext cx="10218420" cy="110617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JavaScript </a:t>
            </a:r>
            <a:r>
              <a:rPr sz="3200" dirty="0">
                <a:latin typeface="Calibri"/>
                <a:cs typeface="Calibri"/>
              </a:rPr>
              <a:t>erlaubt </a:t>
            </a:r>
            <a:r>
              <a:rPr sz="3200" spc="-5" dirty="0">
                <a:latin typeface="Calibri"/>
                <a:cs typeface="Calibri"/>
              </a:rPr>
              <a:t>die Ausführung </a:t>
            </a:r>
            <a:r>
              <a:rPr sz="3200" spc="-10" dirty="0">
                <a:latin typeface="Calibri"/>
                <a:cs typeface="Calibri"/>
              </a:rPr>
              <a:t>von JS-Code </a:t>
            </a:r>
            <a:r>
              <a:rPr sz="3200" dirty="0">
                <a:latin typeface="Calibri"/>
                <a:cs typeface="Calibri"/>
              </a:rPr>
              <a:t>in</a:t>
            </a:r>
            <a:r>
              <a:rPr sz="3200" spc="80" dirty="0">
                <a:latin typeface="Calibri"/>
                <a:cs typeface="Calibri"/>
              </a:rPr>
              <a:t> </a:t>
            </a:r>
            <a:r>
              <a:rPr sz="3200" spc="-5" dirty="0">
                <a:latin typeface="Calibri"/>
                <a:cs typeface="Calibri"/>
              </a:rPr>
              <a:t>Hyperlinks</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dirty="0">
                <a:latin typeface="Calibri"/>
                <a:cs typeface="Calibri"/>
              </a:rPr>
              <a:t>Funktioniert </a:t>
            </a:r>
            <a:r>
              <a:rPr sz="3200" spc="-5" dirty="0">
                <a:latin typeface="Calibri"/>
                <a:cs typeface="Calibri"/>
              </a:rPr>
              <a:t>nur </a:t>
            </a:r>
            <a:r>
              <a:rPr sz="3200" dirty="0">
                <a:latin typeface="Calibri"/>
                <a:cs typeface="Calibri"/>
              </a:rPr>
              <a:t>in </a:t>
            </a:r>
            <a:r>
              <a:rPr sz="3200" spc="-15" dirty="0">
                <a:latin typeface="Calibri"/>
                <a:cs typeface="Calibri"/>
              </a:rPr>
              <a:t>Verbindung </a:t>
            </a:r>
            <a:r>
              <a:rPr sz="3200" dirty="0">
                <a:latin typeface="Calibri"/>
                <a:cs typeface="Calibri"/>
              </a:rPr>
              <a:t>mit &lt;a</a:t>
            </a:r>
            <a:r>
              <a:rPr sz="3200" spc="-30" dirty="0">
                <a:latin typeface="Calibri"/>
                <a:cs typeface="Calibri"/>
              </a:rPr>
              <a:t> </a:t>
            </a:r>
            <a:r>
              <a:rPr sz="3200" spc="-10" dirty="0">
                <a:latin typeface="Calibri"/>
                <a:cs typeface="Calibri"/>
              </a:rPr>
              <a:t>href=““&gt;</a:t>
            </a:r>
            <a:endParaRPr sz="3200" dirty="0">
              <a:latin typeface="Calibri"/>
              <a:cs typeface="Calibri"/>
            </a:endParaRPr>
          </a:p>
        </p:txBody>
      </p:sp>
      <p:sp>
        <p:nvSpPr>
          <p:cNvPr id="4" name="object 4"/>
          <p:cNvSpPr/>
          <p:nvPr/>
        </p:nvSpPr>
        <p:spPr>
          <a:xfrm>
            <a:off x="2583687" y="3508565"/>
            <a:ext cx="5020056" cy="589788"/>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897B5A42-E50F-4DED-AE9A-892BBCB1559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32159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0B56A-C84C-4543-84BA-38C0F066C05D}"/>
              </a:ext>
            </a:extLst>
          </p:cNvPr>
          <p:cNvSpPr>
            <a:spLocks noGrp="1"/>
          </p:cNvSpPr>
          <p:nvPr>
            <p:ph type="title"/>
          </p:nvPr>
        </p:nvSpPr>
        <p:spPr/>
        <p:txBody>
          <a:bodyPr/>
          <a:lstStyle/>
          <a:p>
            <a:r>
              <a:rPr lang="de-DE" dirty="0"/>
              <a:t>JS OBJECTS &gt; OBJECT PROPERTIES</a:t>
            </a:r>
          </a:p>
        </p:txBody>
      </p:sp>
      <p:graphicFrame>
        <p:nvGraphicFramePr>
          <p:cNvPr id="5" name="Inhaltsplatzhalter 4">
            <a:extLst>
              <a:ext uri="{FF2B5EF4-FFF2-40B4-BE49-F238E27FC236}">
                <a16:creationId xmlns:a16="http://schemas.microsoft.com/office/drawing/2014/main" id="{4CCE89CE-0FE4-4791-92BF-629CDBFB0474}"/>
              </a:ext>
            </a:extLst>
          </p:cNvPr>
          <p:cNvGraphicFramePr>
            <a:graphicFrameLocks noGrp="1"/>
          </p:cNvGraphicFramePr>
          <p:nvPr>
            <p:ph idx="1"/>
            <p:extLst>
              <p:ext uri="{D42A27DB-BD31-4B8C-83A1-F6EECF244321}">
                <p14:modId xmlns:p14="http://schemas.microsoft.com/office/powerpoint/2010/main" val="1441009909"/>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65204853"/>
                    </a:ext>
                  </a:extLst>
                </a:gridCol>
                <a:gridCol w="5257800">
                  <a:extLst>
                    <a:ext uri="{9D8B030D-6E8A-4147-A177-3AD203B41FA5}">
                      <a16:colId xmlns:a16="http://schemas.microsoft.com/office/drawing/2014/main" val="3502490430"/>
                    </a:ext>
                  </a:extLst>
                </a:gridCol>
              </a:tblGrid>
              <a:tr h="370840">
                <a:tc>
                  <a:txBody>
                    <a:bodyPr/>
                    <a:lstStyle/>
                    <a:p>
                      <a:endParaRPr lang="de-DE" dirty="0"/>
                    </a:p>
                  </a:txBody>
                  <a:tcPr/>
                </a:tc>
                <a:tc>
                  <a:txBody>
                    <a:bodyPr/>
                    <a:lstStyle/>
                    <a:p>
                      <a:endParaRPr lang="de-DE"/>
                    </a:p>
                  </a:txBody>
                  <a:tcPr/>
                </a:tc>
                <a:extLst>
                  <a:ext uri="{0D108BD9-81ED-4DB2-BD59-A6C34878D82A}">
                    <a16:rowId xmlns:a16="http://schemas.microsoft.com/office/drawing/2014/main" val="2408072976"/>
                  </a:ext>
                </a:extLst>
              </a:tr>
              <a:tr h="370840">
                <a:tc>
                  <a:txBody>
                    <a:bodyPr/>
                    <a:lstStyle/>
                    <a:p>
                      <a:r>
                        <a:rPr lang="de-DE" dirty="0" err="1"/>
                        <a:t>length</a:t>
                      </a:r>
                      <a:endParaRPr lang="de-DE" dirty="0"/>
                    </a:p>
                  </a:txBody>
                  <a:tcPr/>
                </a:tc>
                <a:tc>
                  <a:txBody>
                    <a:bodyPr/>
                    <a:lstStyle/>
                    <a:p>
                      <a:endParaRPr lang="de-DE"/>
                    </a:p>
                  </a:txBody>
                  <a:tcPr/>
                </a:tc>
                <a:extLst>
                  <a:ext uri="{0D108BD9-81ED-4DB2-BD59-A6C34878D82A}">
                    <a16:rowId xmlns:a16="http://schemas.microsoft.com/office/drawing/2014/main" val="2654800476"/>
                  </a:ext>
                </a:extLst>
              </a:tr>
              <a:tr h="370840">
                <a:tc>
                  <a:txBody>
                    <a:bodyPr/>
                    <a:lstStyle/>
                    <a:p>
                      <a:r>
                        <a:rPr lang="de-DE" dirty="0"/>
                        <a:t>prototype</a:t>
                      </a:r>
                    </a:p>
                  </a:txBody>
                  <a:tcPr/>
                </a:tc>
                <a:tc>
                  <a:txBody>
                    <a:bodyPr/>
                    <a:lstStyle/>
                    <a:p>
                      <a:endParaRPr lang="de-DE"/>
                    </a:p>
                  </a:txBody>
                  <a:tcPr/>
                </a:tc>
                <a:extLst>
                  <a:ext uri="{0D108BD9-81ED-4DB2-BD59-A6C34878D82A}">
                    <a16:rowId xmlns:a16="http://schemas.microsoft.com/office/drawing/2014/main" val="353839825"/>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894897153"/>
                  </a:ext>
                </a:extLst>
              </a:tr>
            </a:tbl>
          </a:graphicData>
        </a:graphic>
      </p:graphicFrame>
      <p:sp>
        <p:nvSpPr>
          <p:cNvPr id="4" name="Fußzeilenplatzhalter 3">
            <a:extLst>
              <a:ext uri="{FF2B5EF4-FFF2-40B4-BE49-F238E27FC236}">
                <a16:creationId xmlns:a16="http://schemas.microsoft.com/office/drawing/2014/main" id="{72F038C4-8010-40C0-9155-10DC46A3688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259174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6871A9-9049-4E9B-8F07-BE5E79F61EF6}"/>
              </a:ext>
            </a:extLst>
          </p:cNvPr>
          <p:cNvSpPr>
            <a:spLocks noGrp="1"/>
          </p:cNvSpPr>
          <p:nvPr>
            <p:ph type="title"/>
          </p:nvPr>
        </p:nvSpPr>
        <p:spPr/>
        <p:txBody>
          <a:bodyPr/>
          <a:lstStyle/>
          <a:p>
            <a:r>
              <a:rPr lang="de-DE" dirty="0"/>
              <a:t>JS OBJECT PROTOTYPE</a:t>
            </a:r>
          </a:p>
        </p:txBody>
      </p:sp>
      <p:sp>
        <p:nvSpPr>
          <p:cNvPr id="3" name="Textplatzhalter 2">
            <a:extLst>
              <a:ext uri="{FF2B5EF4-FFF2-40B4-BE49-F238E27FC236}">
                <a16:creationId xmlns:a16="http://schemas.microsoft.com/office/drawing/2014/main" id="{36F905FE-C9F7-4DEA-9FCF-DDDB5D61AFD9}"/>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318D8A10-5E3B-455A-9F92-EE6B93F2DE5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661212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8CD815-2E80-481F-B97F-2163DF26DE54}"/>
              </a:ext>
            </a:extLst>
          </p:cNvPr>
          <p:cNvSpPr>
            <a:spLocks noGrp="1"/>
          </p:cNvSpPr>
          <p:nvPr>
            <p:ph type="title"/>
          </p:nvPr>
        </p:nvSpPr>
        <p:spPr/>
        <p:txBody>
          <a:bodyPr>
            <a:normAutofit/>
          </a:bodyPr>
          <a:lstStyle/>
          <a:p>
            <a:r>
              <a:rPr lang="de-DE" dirty="0"/>
              <a:t>JS OBJECTS - PROTOTYPE</a:t>
            </a:r>
          </a:p>
        </p:txBody>
      </p:sp>
      <p:sp>
        <p:nvSpPr>
          <p:cNvPr id="4" name="Inhaltsplatzhalter 3">
            <a:extLst>
              <a:ext uri="{FF2B5EF4-FFF2-40B4-BE49-F238E27FC236}">
                <a16:creationId xmlns:a16="http://schemas.microsoft.com/office/drawing/2014/main" id="{AC4B9D95-4A8B-407A-88BB-8299477ECF6C}"/>
              </a:ext>
            </a:extLst>
          </p:cNvPr>
          <p:cNvSpPr>
            <a:spLocks noGrp="1"/>
          </p:cNvSpPr>
          <p:nvPr>
            <p:ph idx="1"/>
          </p:nvPr>
        </p:nvSpPr>
        <p:spPr/>
        <p:txBody>
          <a:bodyPr/>
          <a:lstStyle/>
          <a:p>
            <a:r>
              <a:rPr lang="de-DE" dirty="0">
                <a:hlinkClick r:id="rId3"/>
              </a:rPr>
              <a:t>https://developer.mozilla.org/en-US/docs/Web/JavaScript/Reference/Global_Objects/Object/prototype</a:t>
            </a:r>
            <a:endParaRPr lang="de-DE" dirty="0"/>
          </a:p>
          <a:p>
            <a:endParaRPr lang="de-DE" dirty="0"/>
          </a:p>
        </p:txBody>
      </p:sp>
      <p:sp>
        <p:nvSpPr>
          <p:cNvPr id="3" name="Fußzeilenplatzhalter 2">
            <a:extLst>
              <a:ext uri="{FF2B5EF4-FFF2-40B4-BE49-F238E27FC236}">
                <a16:creationId xmlns:a16="http://schemas.microsoft.com/office/drawing/2014/main" id="{F94BDFF5-51B8-48D3-B22C-9797EE43029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623561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197E6-2321-4ABA-B9CE-2F1FE8266AB4}"/>
              </a:ext>
            </a:extLst>
          </p:cNvPr>
          <p:cNvSpPr>
            <a:spLocks noGrp="1"/>
          </p:cNvSpPr>
          <p:nvPr>
            <p:ph type="title"/>
          </p:nvPr>
        </p:nvSpPr>
        <p:spPr/>
        <p:txBody>
          <a:bodyPr/>
          <a:lstStyle/>
          <a:p>
            <a:r>
              <a:rPr lang="de-DE" dirty="0" err="1"/>
              <a:t>object.prototype</a:t>
            </a:r>
            <a:endParaRPr lang="de-DE" dirty="0"/>
          </a:p>
        </p:txBody>
      </p:sp>
      <p:sp>
        <p:nvSpPr>
          <p:cNvPr id="3" name="Inhaltsplatzhalter 2">
            <a:extLst>
              <a:ext uri="{FF2B5EF4-FFF2-40B4-BE49-F238E27FC236}">
                <a16:creationId xmlns:a16="http://schemas.microsoft.com/office/drawing/2014/main" id="{3E0125AF-D745-4661-8BEA-7DD2554CC68A}"/>
              </a:ext>
            </a:extLst>
          </p:cNvPr>
          <p:cNvSpPr>
            <a:spLocks noGrp="1"/>
          </p:cNvSpPr>
          <p:nvPr>
            <p:ph idx="1"/>
          </p:nvPr>
        </p:nvSpPr>
        <p:spPr/>
        <p:txBody>
          <a:bodyPr/>
          <a:lstStyle/>
          <a:p>
            <a:r>
              <a:rPr lang="de-DE" dirty="0"/>
              <a:t>andere Möglichkeit, Methoden für Objekte zu definieren</a:t>
            </a:r>
          </a:p>
        </p:txBody>
      </p:sp>
      <p:sp>
        <p:nvSpPr>
          <p:cNvPr id="4" name="Fußzeilenplatzhalter 3">
            <a:extLst>
              <a:ext uri="{FF2B5EF4-FFF2-40B4-BE49-F238E27FC236}">
                <a16:creationId xmlns:a16="http://schemas.microsoft.com/office/drawing/2014/main" id="{88C5814C-4769-4E37-92A8-B71B14AE553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1265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71A43-1CDD-4724-95BD-5F12EC4DCDA4}"/>
              </a:ext>
            </a:extLst>
          </p:cNvPr>
          <p:cNvSpPr>
            <a:spLocks noGrp="1"/>
          </p:cNvSpPr>
          <p:nvPr>
            <p:ph type="title"/>
          </p:nvPr>
        </p:nvSpPr>
        <p:spPr/>
        <p:txBody>
          <a:bodyPr/>
          <a:lstStyle/>
          <a:p>
            <a:r>
              <a:rPr lang="de-DE" dirty="0"/>
              <a:t>JS &amp; IMMUTABLE</a:t>
            </a:r>
          </a:p>
        </p:txBody>
      </p:sp>
      <p:sp>
        <p:nvSpPr>
          <p:cNvPr id="3" name="Inhaltsplatzhalter 2">
            <a:extLst>
              <a:ext uri="{FF2B5EF4-FFF2-40B4-BE49-F238E27FC236}">
                <a16:creationId xmlns:a16="http://schemas.microsoft.com/office/drawing/2014/main" id="{FB3B2BE2-4127-4FA3-9066-F70C37A76ED0}"/>
              </a:ext>
            </a:extLst>
          </p:cNvPr>
          <p:cNvSpPr>
            <a:spLocks noGrp="1"/>
          </p:cNvSpPr>
          <p:nvPr>
            <p:ph idx="1"/>
          </p:nvPr>
        </p:nvSpPr>
        <p:spPr/>
        <p:txBody>
          <a:bodyPr/>
          <a:lstStyle/>
          <a:p>
            <a:r>
              <a:rPr lang="de-DE" dirty="0">
                <a:hlinkClick r:id="rId2"/>
              </a:rPr>
              <a:t>https://en.wikipedia.org/wiki/Immutable_object#JavaScript</a:t>
            </a:r>
            <a:endParaRPr lang="de-DE" dirty="0"/>
          </a:p>
          <a:p>
            <a:r>
              <a:rPr lang="de-DE" dirty="0">
                <a:hlinkClick r:id="rId3"/>
              </a:rPr>
              <a:t>https://developer.mozilla.org/en-US/docs/Web/JavaScript/Reference/Global_Objects/Object/freeze</a:t>
            </a:r>
            <a:endParaRPr lang="de-DE" dirty="0"/>
          </a:p>
        </p:txBody>
      </p:sp>
      <p:sp>
        <p:nvSpPr>
          <p:cNvPr id="4" name="Fußzeilenplatzhalter 3">
            <a:extLst>
              <a:ext uri="{FF2B5EF4-FFF2-40B4-BE49-F238E27FC236}">
                <a16:creationId xmlns:a16="http://schemas.microsoft.com/office/drawing/2014/main" id="{7438CC64-2463-4743-8848-9AC1BE0C927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82787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99CB5-0E3F-44AA-88D9-702C899D31DF}"/>
              </a:ext>
            </a:extLst>
          </p:cNvPr>
          <p:cNvSpPr>
            <a:spLocks noGrp="1"/>
          </p:cNvSpPr>
          <p:nvPr>
            <p:ph type="title"/>
          </p:nvPr>
        </p:nvSpPr>
        <p:spPr/>
        <p:txBody>
          <a:bodyPr>
            <a:normAutofit/>
          </a:bodyPr>
          <a:lstStyle/>
          <a:p>
            <a:r>
              <a:rPr lang="de-DE" dirty="0"/>
              <a:t>JS OBJECTS - Demo</a:t>
            </a:r>
          </a:p>
        </p:txBody>
      </p:sp>
      <p:sp>
        <p:nvSpPr>
          <p:cNvPr id="3" name="Inhaltsplatzhalter 2">
            <a:extLst>
              <a:ext uri="{FF2B5EF4-FFF2-40B4-BE49-F238E27FC236}">
                <a16:creationId xmlns:a16="http://schemas.microsoft.com/office/drawing/2014/main" id="{66963B75-264F-4756-BB75-D48F94F452AE}"/>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20F6DAE4-9B7F-4461-B94A-B54AF8B843E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75150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4EFD78-E248-40C6-8799-56A262AF18F2}"/>
              </a:ext>
            </a:extLst>
          </p:cNvPr>
          <p:cNvSpPr>
            <a:spLocks noGrp="1"/>
          </p:cNvSpPr>
          <p:nvPr>
            <p:ph type="title"/>
          </p:nvPr>
        </p:nvSpPr>
        <p:spPr/>
        <p:txBody>
          <a:bodyPr/>
          <a:lstStyle/>
          <a:p>
            <a:r>
              <a:rPr lang="de-DE" dirty="0"/>
              <a:t>JS OBJECTS &gt; OBJECT METHODS</a:t>
            </a:r>
          </a:p>
        </p:txBody>
      </p:sp>
      <p:sp>
        <p:nvSpPr>
          <p:cNvPr id="3" name="Textplatzhalter 2">
            <a:extLst>
              <a:ext uri="{FF2B5EF4-FFF2-40B4-BE49-F238E27FC236}">
                <a16:creationId xmlns:a16="http://schemas.microsoft.com/office/drawing/2014/main" id="{280EA19D-8CCF-4934-9104-649BF28D5BB8}"/>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33EB770D-329C-454D-B67D-03F778563AD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8650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92952-995E-41C0-A858-3761650AC0B0}"/>
              </a:ext>
            </a:extLst>
          </p:cNvPr>
          <p:cNvSpPr>
            <a:spLocks noGrp="1"/>
          </p:cNvSpPr>
          <p:nvPr>
            <p:ph type="title"/>
          </p:nvPr>
        </p:nvSpPr>
        <p:spPr/>
        <p:txBody>
          <a:bodyPr/>
          <a:lstStyle/>
          <a:p>
            <a:r>
              <a:rPr lang="de-DE" dirty="0"/>
              <a:t>JS OBJECTS &gt; METHODS &gt; ASSIGN</a:t>
            </a:r>
          </a:p>
        </p:txBody>
      </p:sp>
      <p:sp>
        <p:nvSpPr>
          <p:cNvPr id="5" name="Inhaltsplatzhalter 4">
            <a:extLst>
              <a:ext uri="{FF2B5EF4-FFF2-40B4-BE49-F238E27FC236}">
                <a16:creationId xmlns:a16="http://schemas.microsoft.com/office/drawing/2014/main" id="{286F817C-6BC6-439E-B3DD-71531EF8DBB0}"/>
              </a:ext>
            </a:extLst>
          </p:cNvPr>
          <p:cNvSpPr>
            <a:spLocks noGrp="1"/>
          </p:cNvSpPr>
          <p:nvPr>
            <p:ph idx="1"/>
          </p:nvPr>
        </p:nvSpPr>
        <p:spPr/>
        <p:txBody>
          <a:bodyPr/>
          <a:lstStyle/>
          <a:p>
            <a:r>
              <a:rPr lang="de-DE" dirty="0" err="1">
                <a:solidFill>
                  <a:srgbClr val="0000FF"/>
                </a:solidFill>
              </a:rPr>
              <a:t>const</a:t>
            </a:r>
            <a:r>
              <a:rPr lang="de-DE" dirty="0">
                <a:solidFill>
                  <a:srgbClr val="000000"/>
                </a:solidFill>
              </a:rPr>
              <a:t> </a:t>
            </a:r>
            <a:r>
              <a:rPr lang="de-DE" dirty="0" err="1">
                <a:solidFill>
                  <a:srgbClr val="000000"/>
                </a:solidFill>
              </a:rPr>
              <a:t>target</a:t>
            </a:r>
            <a:r>
              <a:rPr lang="de-DE" dirty="0">
                <a:solidFill>
                  <a:srgbClr val="000000"/>
                </a:solidFill>
              </a:rPr>
              <a:t> = { </a:t>
            </a:r>
            <a:r>
              <a:rPr lang="de-DE" dirty="0">
                <a:solidFill>
                  <a:srgbClr val="A31515"/>
                </a:solidFill>
              </a:rPr>
              <a:t>a</a:t>
            </a:r>
            <a:r>
              <a:rPr lang="de-DE" dirty="0">
                <a:solidFill>
                  <a:srgbClr val="000000"/>
                </a:solidFill>
              </a:rPr>
              <a:t>: </a:t>
            </a:r>
            <a:r>
              <a:rPr lang="de-DE" dirty="0">
                <a:solidFill>
                  <a:srgbClr val="09885A"/>
                </a:solidFill>
              </a:rPr>
              <a:t>1</a:t>
            </a:r>
            <a:r>
              <a:rPr lang="de-DE" dirty="0">
                <a:solidFill>
                  <a:srgbClr val="000000"/>
                </a:solidFill>
              </a:rPr>
              <a:t>, </a:t>
            </a:r>
            <a:r>
              <a:rPr lang="de-DE" dirty="0">
                <a:solidFill>
                  <a:srgbClr val="A31515"/>
                </a:solidFill>
              </a:rPr>
              <a:t>b</a:t>
            </a:r>
            <a:r>
              <a:rPr lang="de-DE" dirty="0">
                <a:solidFill>
                  <a:srgbClr val="000000"/>
                </a:solidFill>
              </a:rPr>
              <a:t>: </a:t>
            </a:r>
            <a:r>
              <a:rPr lang="de-DE" dirty="0">
                <a:solidFill>
                  <a:srgbClr val="09885A"/>
                </a:solidFill>
              </a:rPr>
              <a:t>2</a:t>
            </a:r>
            <a:r>
              <a:rPr lang="de-DE" dirty="0">
                <a:solidFill>
                  <a:srgbClr val="000000"/>
                </a:solidFill>
              </a:rPr>
              <a:t> };</a:t>
            </a:r>
          </a:p>
          <a:p>
            <a:r>
              <a:rPr lang="de-DE" dirty="0" err="1">
                <a:solidFill>
                  <a:srgbClr val="0000FF"/>
                </a:solidFill>
              </a:rPr>
              <a:t>const</a:t>
            </a:r>
            <a:r>
              <a:rPr lang="de-DE" dirty="0">
                <a:solidFill>
                  <a:srgbClr val="000000"/>
                </a:solidFill>
              </a:rPr>
              <a:t> source = { </a:t>
            </a:r>
            <a:r>
              <a:rPr lang="de-DE" dirty="0">
                <a:solidFill>
                  <a:srgbClr val="A31515"/>
                </a:solidFill>
              </a:rPr>
              <a:t>b</a:t>
            </a:r>
            <a:r>
              <a:rPr lang="de-DE" dirty="0">
                <a:solidFill>
                  <a:srgbClr val="000000"/>
                </a:solidFill>
              </a:rPr>
              <a:t>: </a:t>
            </a:r>
            <a:r>
              <a:rPr lang="de-DE" dirty="0">
                <a:solidFill>
                  <a:srgbClr val="09885A"/>
                </a:solidFill>
              </a:rPr>
              <a:t>4</a:t>
            </a:r>
            <a:r>
              <a:rPr lang="de-DE" dirty="0">
                <a:solidFill>
                  <a:srgbClr val="000000"/>
                </a:solidFill>
              </a:rPr>
              <a:t>, </a:t>
            </a:r>
            <a:r>
              <a:rPr lang="de-DE" dirty="0">
                <a:solidFill>
                  <a:srgbClr val="A31515"/>
                </a:solidFill>
              </a:rPr>
              <a:t>c</a:t>
            </a:r>
            <a:r>
              <a:rPr lang="de-DE" dirty="0">
                <a:solidFill>
                  <a:srgbClr val="000000"/>
                </a:solidFill>
              </a:rPr>
              <a:t>: </a:t>
            </a:r>
            <a:r>
              <a:rPr lang="de-DE" dirty="0">
                <a:solidFill>
                  <a:srgbClr val="09885A"/>
                </a:solidFill>
              </a:rPr>
              <a:t>5</a:t>
            </a:r>
            <a:r>
              <a:rPr lang="de-DE" dirty="0">
                <a:solidFill>
                  <a:srgbClr val="000000"/>
                </a:solidFill>
              </a:rPr>
              <a:t> };</a:t>
            </a:r>
          </a:p>
          <a:p>
            <a:endParaRPr lang="de-DE" dirty="0">
              <a:solidFill>
                <a:srgbClr val="000000"/>
              </a:solidFill>
            </a:endParaRPr>
          </a:p>
          <a:p>
            <a:r>
              <a:rPr lang="de-DE" dirty="0" err="1">
                <a:solidFill>
                  <a:srgbClr val="0000FF"/>
                </a:solidFill>
              </a:rPr>
              <a:t>const</a:t>
            </a:r>
            <a:r>
              <a:rPr lang="de-DE" dirty="0">
                <a:solidFill>
                  <a:srgbClr val="000000"/>
                </a:solidFill>
              </a:rPr>
              <a:t> </a:t>
            </a:r>
            <a:r>
              <a:rPr lang="de-DE" dirty="0" err="1">
                <a:solidFill>
                  <a:srgbClr val="000000"/>
                </a:solidFill>
              </a:rPr>
              <a:t>returnedTarget</a:t>
            </a:r>
            <a:r>
              <a:rPr lang="de-DE" dirty="0">
                <a:solidFill>
                  <a:srgbClr val="000000"/>
                </a:solidFill>
              </a:rPr>
              <a:t> = </a:t>
            </a:r>
            <a:r>
              <a:rPr lang="de-DE" dirty="0" err="1">
                <a:solidFill>
                  <a:srgbClr val="000000"/>
                </a:solidFill>
              </a:rPr>
              <a:t>Object.assign</a:t>
            </a:r>
            <a:r>
              <a:rPr lang="de-DE" dirty="0">
                <a:solidFill>
                  <a:srgbClr val="000000"/>
                </a:solidFill>
              </a:rPr>
              <a:t>(</a:t>
            </a:r>
            <a:r>
              <a:rPr lang="de-DE" dirty="0" err="1">
                <a:solidFill>
                  <a:srgbClr val="000000"/>
                </a:solidFill>
              </a:rPr>
              <a:t>target</a:t>
            </a:r>
            <a:r>
              <a:rPr lang="de-DE" dirty="0">
                <a:solidFill>
                  <a:srgbClr val="000000"/>
                </a:solidFill>
              </a:rPr>
              <a:t>, source);</a:t>
            </a:r>
            <a:endParaRPr lang="de-DE" dirty="0"/>
          </a:p>
        </p:txBody>
      </p:sp>
      <p:sp>
        <p:nvSpPr>
          <p:cNvPr id="4" name="Fußzeilenplatzhalter 3">
            <a:extLst>
              <a:ext uri="{FF2B5EF4-FFF2-40B4-BE49-F238E27FC236}">
                <a16:creationId xmlns:a16="http://schemas.microsoft.com/office/drawing/2014/main" id="{0FC98DED-EA92-477D-910F-25172250E53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#ES6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
        <p:nvSpPr>
          <p:cNvPr id="6" name="Inhaltsplatzhalter 5">
            <a:extLst>
              <a:ext uri="{FF2B5EF4-FFF2-40B4-BE49-F238E27FC236}">
                <a16:creationId xmlns:a16="http://schemas.microsoft.com/office/drawing/2014/main" id="{2EE38208-FC0C-4DC6-B181-EE938FF7DE45}"/>
              </a:ext>
            </a:extLst>
          </p:cNvPr>
          <p:cNvSpPr>
            <a:spLocks noGrp="1"/>
          </p:cNvSpPr>
          <p:nvPr>
            <p:ph idx="13"/>
          </p:nvPr>
        </p:nvSpPr>
        <p:spPr/>
        <p:txBody>
          <a:bodyPr/>
          <a:lstStyle/>
          <a:p>
            <a:r>
              <a:rPr lang="en-US" dirty="0"/>
              <a:t>The </a:t>
            </a:r>
            <a:r>
              <a:rPr lang="en-US" dirty="0" err="1"/>
              <a:t>Object.assign</a:t>
            </a:r>
            <a:r>
              <a:rPr lang="en-US" dirty="0"/>
              <a:t>() method is used to copy the values of all enumerable own properties from one or more source objects to a target object. It will return the target object.</a:t>
            </a:r>
            <a:endParaRPr lang="de-DE" dirty="0"/>
          </a:p>
        </p:txBody>
      </p:sp>
    </p:spTree>
    <p:extLst>
      <p:ext uri="{BB962C8B-B14F-4D97-AF65-F5344CB8AC3E}">
        <p14:creationId xmlns:p14="http://schemas.microsoft.com/office/powerpoint/2010/main" val="6933244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3428C-03D1-48D0-97F4-20BAC39D4604}"/>
              </a:ext>
            </a:extLst>
          </p:cNvPr>
          <p:cNvSpPr>
            <a:spLocks noGrp="1"/>
          </p:cNvSpPr>
          <p:nvPr>
            <p:ph type="title"/>
          </p:nvPr>
        </p:nvSpPr>
        <p:spPr/>
        <p:txBody>
          <a:bodyPr/>
          <a:lstStyle/>
          <a:p>
            <a:r>
              <a:rPr lang="de-DE" dirty="0"/>
              <a:t>JS BUILT-IN OBJECTS</a:t>
            </a:r>
          </a:p>
        </p:txBody>
      </p:sp>
      <p:sp>
        <p:nvSpPr>
          <p:cNvPr id="3" name="Textplatzhalter 2">
            <a:extLst>
              <a:ext uri="{FF2B5EF4-FFF2-40B4-BE49-F238E27FC236}">
                <a16:creationId xmlns:a16="http://schemas.microsoft.com/office/drawing/2014/main" id="{D2ADFA88-70D4-4D9D-995C-EE32411628CB}"/>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DDF0F760-D417-40E8-86C3-86E8D7B2357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6083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92F50-7D8C-47BF-8EEF-29C14758F180}"/>
              </a:ext>
            </a:extLst>
          </p:cNvPr>
          <p:cNvSpPr>
            <a:spLocks noGrp="1"/>
          </p:cNvSpPr>
          <p:nvPr>
            <p:ph type="title"/>
          </p:nvPr>
        </p:nvSpPr>
        <p:spPr/>
        <p:txBody>
          <a:bodyPr/>
          <a:lstStyle/>
          <a:p>
            <a:r>
              <a:rPr lang="de-DE" dirty="0"/>
              <a:t>JS OBJECT DATA TYPES</a:t>
            </a:r>
          </a:p>
        </p:txBody>
      </p:sp>
      <p:sp>
        <p:nvSpPr>
          <p:cNvPr id="3" name="Inhaltsplatzhalter 2">
            <a:extLst>
              <a:ext uri="{FF2B5EF4-FFF2-40B4-BE49-F238E27FC236}">
                <a16:creationId xmlns:a16="http://schemas.microsoft.com/office/drawing/2014/main" id="{11C6FE12-8284-4A0D-8E34-C33A12C279D0}"/>
              </a:ext>
            </a:extLst>
          </p:cNvPr>
          <p:cNvSpPr>
            <a:spLocks noGrp="1"/>
          </p:cNvSpPr>
          <p:nvPr>
            <p:ph idx="1"/>
          </p:nvPr>
        </p:nvSpPr>
        <p:spPr/>
        <p:txBody>
          <a:bodyPr>
            <a:normAutofit lnSpcReduction="10000"/>
          </a:bodyPr>
          <a:lstStyle/>
          <a:p>
            <a:r>
              <a:rPr lang="de-DE" dirty="0" err="1"/>
              <a:t>typeof</a:t>
            </a:r>
            <a:r>
              <a:rPr lang="de-DE" dirty="0"/>
              <a:t> </a:t>
            </a:r>
            <a:r>
              <a:rPr lang="de-DE" dirty="0" err="1"/>
              <a:t>myVar</a:t>
            </a:r>
            <a:r>
              <a:rPr lang="de-DE" dirty="0"/>
              <a:t>; // </a:t>
            </a:r>
            <a:r>
              <a:rPr lang="de-DE" i="1" dirty="0" err="1"/>
              <a:t>object</a:t>
            </a:r>
            <a:endParaRPr lang="de-DE" i="1" dirty="0"/>
          </a:p>
          <a:p>
            <a:r>
              <a:rPr lang="de-DE" dirty="0"/>
              <a:t>in </a:t>
            </a:r>
            <a:r>
              <a:rPr lang="de-DE" dirty="0" err="1"/>
              <a:t>other</a:t>
            </a:r>
            <a:r>
              <a:rPr lang="de-DE" dirty="0"/>
              <a:t> </a:t>
            </a:r>
            <a:r>
              <a:rPr lang="de-DE" dirty="0" err="1"/>
              <a:t>words</a:t>
            </a:r>
            <a:endParaRPr lang="de-DE" dirty="0"/>
          </a:p>
          <a:p>
            <a:pPr lvl="1"/>
            <a:r>
              <a:rPr lang="de-DE" dirty="0"/>
              <a:t>global </a:t>
            </a:r>
            <a:r>
              <a:rPr lang="de-DE" dirty="0" err="1"/>
              <a:t>objects</a:t>
            </a:r>
            <a:endParaRPr lang="de-DE" dirty="0"/>
          </a:p>
          <a:p>
            <a:pPr lvl="1"/>
            <a:r>
              <a:rPr lang="de-DE" dirty="0" err="1"/>
              <a:t>built</a:t>
            </a:r>
            <a:r>
              <a:rPr lang="de-DE" dirty="0"/>
              <a:t>-ins</a:t>
            </a:r>
          </a:p>
          <a:p>
            <a:pPr lvl="1"/>
            <a:r>
              <a:rPr lang="de-DE" dirty="0" err="1"/>
              <a:t>standard</a:t>
            </a:r>
            <a:r>
              <a:rPr lang="de-DE" dirty="0"/>
              <a:t> </a:t>
            </a:r>
            <a:r>
              <a:rPr lang="de-DE" dirty="0" err="1"/>
              <a:t>objects</a:t>
            </a:r>
            <a:endParaRPr lang="de-DE" dirty="0"/>
          </a:p>
          <a:p>
            <a:pPr lvl="1"/>
            <a:r>
              <a:rPr lang="de-DE" dirty="0"/>
              <a:t>vordefinierte Objekte</a:t>
            </a:r>
          </a:p>
          <a:p>
            <a:pPr lvl="1"/>
            <a:r>
              <a:rPr lang="de-DE" dirty="0"/>
              <a:t>Wrapper-Objekte </a:t>
            </a:r>
            <a:r>
              <a:rPr lang="de-DE" dirty="0">
                <a:hlinkClick r:id="rId3"/>
              </a:rPr>
              <a:t>https://de.wikipedia.org/wiki/Wrapper-Klasse</a:t>
            </a:r>
            <a:r>
              <a:rPr lang="de-DE" dirty="0"/>
              <a:t> </a:t>
            </a:r>
          </a:p>
          <a:p>
            <a:endParaRPr lang="de-DE" dirty="0"/>
          </a:p>
        </p:txBody>
      </p:sp>
      <p:sp>
        <p:nvSpPr>
          <p:cNvPr id="4" name="Fußzeilenplatzhalter 3">
            <a:extLst>
              <a:ext uri="{FF2B5EF4-FFF2-40B4-BE49-F238E27FC236}">
                <a16:creationId xmlns:a16="http://schemas.microsoft.com/office/drawing/2014/main" id="{FDB6B5D4-944C-47E8-B0C5-F14D0032289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05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AF8B30-6522-48F4-BA83-D926DCA90F3F}"/>
              </a:ext>
            </a:extLst>
          </p:cNvPr>
          <p:cNvSpPr>
            <a:spLocks noGrp="1"/>
          </p:cNvSpPr>
          <p:nvPr>
            <p:ph type="title"/>
          </p:nvPr>
        </p:nvSpPr>
        <p:spPr/>
        <p:txBody>
          <a:bodyPr/>
          <a:lstStyle/>
          <a:p>
            <a:r>
              <a:rPr lang="de-DE" dirty="0"/>
              <a:t>JS SYNTAX</a:t>
            </a:r>
          </a:p>
        </p:txBody>
      </p:sp>
      <p:sp>
        <p:nvSpPr>
          <p:cNvPr id="3" name="Textplatzhalter 2">
            <a:extLst>
              <a:ext uri="{FF2B5EF4-FFF2-40B4-BE49-F238E27FC236}">
                <a16:creationId xmlns:a16="http://schemas.microsoft.com/office/drawing/2014/main" id="{CC21BA44-F966-4D7E-AA0F-0E3FDCF83593}"/>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DBB33779-1E1A-43B6-8FDA-A750B978A8D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85123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FC0A0-F0BE-49B7-85F8-E7CCCA7329B5}"/>
              </a:ext>
            </a:extLst>
          </p:cNvPr>
          <p:cNvSpPr>
            <a:spLocks noGrp="1"/>
          </p:cNvSpPr>
          <p:nvPr>
            <p:ph type="title"/>
          </p:nvPr>
        </p:nvSpPr>
        <p:spPr/>
        <p:txBody>
          <a:bodyPr/>
          <a:lstStyle/>
          <a:p>
            <a:r>
              <a:rPr lang="de-DE" dirty="0"/>
              <a:t>JS WRAPPER OBJECTS</a:t>
            </a:r>
          </a:p>
        </p:txBody>
      </p:sp>
      <p:sp>
        <p:nvSpPr>
          <p:cNvPr id="3" name="Inhaltsplatzhalter 2">
            <a:extLst>
              <a:ext uri="{FF2B5EF4-FFF2-40B4-BE49-F238E27FC236}">
                <a16:creationId xmlns:a16="http://schemas.microsoft.com/office/drawing/2014/main" id="{107193EB-E904-4DC7-B739-1BF713DDAEEF}"/>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F8D7E6FE-33D4-4D8A-AD01-BB99F484517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37603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Grundlagen zu </a:t>
            </a:r>
            <a:r>
              <a:rPr spc="-15" dirty="0"/>
              <a:t>vordefinierten</a:t>
            </a:r>
            <a:r>
              <a:rPr dirty="0"/>
              <a:t> </a:t>
            </a:r>
            <a:r>
              <a:rPr spc="-10" dirty="0"/>
              <a:t>Objekten</a:t>
            </a:r>
          </a:p>
        </p:txBody>
      </p:sp>
      <p:sp>
        <p:nvSpPr>
          <p:cNvPr id="3" name="object 3"/>
          <p:cNvSpPr txBox="1"/>
          <p:nvPr/>
        </p:nvSpPr>
        <p:spPr>
          <a:xfrm>
            <a:off x="838200" y="1690688"/>
            <a:ext cx="6806565" cy="4047262"/>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lang="de-DE" sz="3200" spc="-5" dirty="0">
                <a:cs typeface="Calibri"/>
              </a:rPr>
              <a:t>Beinhalten häufig </a:t>
            </a:r>
            <a:r>
              <a:rPr lang="de-DE" sz="3200" spc="-10" dirty="0">
                <a:cs typeface="Calibri"/>
              </a:rPr>
              <a:t>benötigte</a:t>
            </a:r>
            <a:r>
              <a:rPr lang="de-DE" sz="3200" spc="45" dirty="0">
                <a:cs typeface="Calibri"/>
              </a:rPr>
              <a:t> </a:t>
            </a:r>
            <a:r>
              <a:rPr lang="de-DE" sz="3200" dirty="0">
                <a:cs typeface="Calibri"/>
              </a:rPr>
              <a:t>Methoden</a:t>
            </a:r>
          </a:p>
          <a:p>
            <a:pPr marL="756285" lvl="1" indent="-286385">
              <a:lnSpc>
                <a:spcPct val="100000"/>
              </a:lnSpc>
              <a:spcBef>
                <a:spcPts val="685"/>
              </a:spcBef>
              <a:buFont typeface="Arial"/>
              <a:buChar char="–"/>
              <a:tabLst>
                <a:tab pos="756920" algn="l"/>
              </a:tabLst>
            </a:pPr>
            <a:r>
              <a:rPr lang="de-DE" sz="2800" spc="-10" dirty="0">
                <a:cs typeface="Calibri"/>
              </a:rPr>
              <a:t>String-Objekt</a:t>
            </a:r>
            <a:endParaRPr lang="de-DE" sz="2800" dirty="0">
              <a:cs typeface="Calibri"/>
            </a:endParaRPr>
          </a:p>
          <a:p>
            <a:pPr marL="756285" lvl="1" indent="-286385">
              <a:lnSpc>
                <a:spcPct val="100000"/>
              </a:lnSpc>
              <a:spcBef>
                <a:spcPts val="670"/>
              </a:spcBef>
              <a:buFont typeface="Arial"/>
              <a:buChar char="–"/>
              <a:tabLst>
                <a:tab pos="756920" algn="l"/>
              </a:tabLst>
            </a:pPr>
            <a:r>
              <a:rPr lang="de-DE" sz="2800" spc="-10" dirty="0">
                <a:cs typeface="Calibri"/>
              </a:rPr>
              <a:t>Math-Objekt</a:t>
            </a:r>
            <a:endParaRPr lang="de-DE" sz="2800" dirty="0">
              <a:cs typeface="Calibri"/>
            </a:endParaRPr>
          </a:p>
          <a:p>
            <a:pPr marL="756285" lvl="1" indent="-286385">
              <a:lnSpc>
                <a:spcPct val="100000"/>
              </a:lnSpc>
              <a:spcBef>
                <a:spcPts val="670"/>
              </a:spcBef>
              <a:buFont typeface="Arial"/>
              <a:buChar char="–"/>
              <a:tabLst>
                <a:tab pos="756920" algn="l"/>
              </a:tabLst>
            </a:pPr>
            <a:r>
              <a:rPr lang="de-DE" sz="2800" spc="-10" dirty="0" err="1">
                <a:cs typeface="Calibri"/>
              </a:rPr>
              <a:t>Number</a:t>
            </a:r>
            <a:r>
              <a:rPr lang="de-DE" sz="2800" spc="-10" dirty="0">
                <a:cs typeface="Calibri"/>
              </a:rPr>
              <a:t>-Objekt</a:t>
            </a:r>
          </a:p>
          <a:p>
            <a:pPr marL="756285" lvl="1" indent="-286385">
              <a:lnSpc>
                <a:spcPct val="100000"/>
              </a:lnSpc>
              <a:spcBef>
                <a:spcPts val="670"/>
              </a:spcBef>
              <a:buFont typeface="Arial"/>
              <a:buChar char="–"/>
              <a:tabLst>
                <a:tab pos="756920" algn="l"/>
              </a:tabLst>
            </a:pPr>
            <a:r>
              <a:rPr lang="de-DE" sz="2800" spc="-10" dirty="0" err="1">
                <a:cs typeface="Calibri"/>
              </a:rPr>
              <a:t>BigInt</a:t>
            </a:r>
            <a:r>
              <a:rPr lang="de-DE" sz="2800" spc="-10" dirty="0">
                <a:cs typeface="Calibri"/>
              </a:rPr>
              <a:t>-Objekt</a:t>
            </a:r>
            <a:endParaRPr lang="de-DE" sz="2800" dirty="0">
              <a:cs typeface="Calibri"/>
            </a:endParaRPr>
          </a:p>
          <a:p>
            <a:pPr marL="756285" lvl="1" indent="-286385">
              <a:lnSpc>
                <a:spcPct val="100000"/>
              </a:lnSpc>
              <a:spcBef>
                <a:spcPts val="670"/>
              </a:spcBef>
              <a:buFont typeface="Arial"/>
              <a:buChar char="–"/>
              <a:tabLst>
                <a:tab pos="756920" algn="l"/>
              </a:tabLst>
            </a:pPr>
            <a:r>
              <a:rPr lang="de-DE" sz="2800" spc="-20" dirty="0">
                <a:cs typeface="Calibri"/>
              </a:rPr>
              <a:t>Array-Objekt</a:t>
            </a:r>
            <a:endParaRPr lang="de-DE" sz="2800" dirty="0">
              <a:cs typeface="Calibri"/>
            </a:endParaRPr>
          </a:p>
          <a:p>
            <a:pPr marL="756285" lvl="1" indent="-286385">
              <a:lnSpc>
                <a:spcPct val="100000"/>
              </a:lnSpc>
              <a:spcBef>
                <a:spcPts val="670"/>
              </a:spcBef>
              <a:buFont typeface="Arial"/>
              <a:buChar char="–"/>
              <a:tabLst>
                <a:tab pos="756920" algn="l"/>
              </a:tabLst>
            </a:pPr>
            <a:r>
              <a:rPr lang="de-DE" sz="2800" spc="-15" dirty="0">
                <a:cs typeface="Calibri"/>
              </a:rPr>
              <a:t>Date-Objekt</a:t>
            </a:r>
            <a:endParaRPr lang="de-DE" sz="2800" dirty="0">
              <a:cs typeface="Calibri"/>
            </a:endParaRPr>
          </a:p>
          <a:p>
            <a:pPr marL="355600" indent="-342900">
              <a:lnSpc>
                <a:spcPct val="100000"/>
              </a:lnSpc>
              <a:buFont typeface="Arial"/>
              <a:buChar char="•"/>
              <a:tabLst>
                <a:tab pos="354965" algn="l"/>
                <a:tab pos="355600" algn="l"/>
              </a:tabLst>
            </a:pPr>
            <a:endParaRPr sz="2800" dirty="0">
              <a:latin typeface="Calibri"/>
              <a:cs typeface="Calibri"/>
            </a:endParaRPr>
          </a:p>
        </p:txBody>
      </p:sp>
      <p:sp>
        <p:nvSpPr>
          <p:cNvPr id="4" name="Fußzeilenplatzhalter 3">
            <a:extLst>
              <a:ext uri="{FF2B5EF4-FFF2-40B4-BE49-F238E27FC236}">
                <a16:creationId xmlns:a16="http://schemas.microsoft.com/office/drawing/2014/main" id="{0A8DD3D2-F4D1-4FFF-8959-481A2B24A30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09990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D6B93-B5D0-4F19-874B-41C8294CAD68}"/>
              </a:ext>
            </a:extLst>
          </p:cNvPr>
          <p:cNvSpPr>
            <a:spLocks noGrp="1"/>
          </p:cNvSpPr>
          <p:nvPr>
            <p:ph type="title"/>
          </p:nvPr>
        </p:nvSpPr>
        <p:spPr/>
        <p:txBody>
          <a:bodyPr/>
          <a:lstStyle/>
          <a:p>
            <a:r>
              <a:rPr lang="de-DE" dirty="0"/>
              <a:t>JS STRING OBJECT</a:t>
            </a:r>
          </a:p>
        </p:txBody>
      </p:sp>
      <p:sp>
        <p:nvSpPr>
          <p:cNvPr id="3" name="Textplatzhalter 2">
            <a:extLst>
              <a:ext uri="{FF2B5EF4-FFF2-40B4-BE49-F238E27FC236}">
                <a16:creationId xmlns:a16="http://schemas.microsoft.com/office/drawing/2014/main" id="{87D07F82-E57E-441F-A6B4-0DF8654AA7DD}"/>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2ECAA90C-1AC2-4CA2-90A6-212AA947439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83609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String </a:t>
            </a:r>
            <a:r>
              <a:rPr spc="-5" dirty="0"/>
              <a:t>-</a:t>
            </a:r>
            <a:r>
              <a:rPr spc="-35" dirty="0"/>
              <a:t> </a:t>
            </a:r>
            <a:r>
              <a:rPr spc="-10" dirty="0"/>
              <a:t>Objekt</a:t>
            </a:r>
          </a:p>
        </p:txBody>
      </p:sp>
      <p:sp>
        <p:nvSpPr>
          <p:cNvPr id="3" name="object 3"/>
          <p:cNvSpPr txBox="1"/>
          <p:nvPr/>
        </p:nvSpPr>
        <p:spPr>
          <a:xfrm>
            <a:off x="838200" y="1690688"/>
            <a:ext cx="7538084" cy="167893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Jede </a:t>
            </a:r>
            <a:r>
              <a:rPr sz="3200" spc="-25" dirty="0">
                <a:latin typeface="Calibri"/>
                <a:cs typeface="Calibri"/>
              </a:rPr>
              <a:t>Zeichenkette </a:t>
            </a:r>
            <a:r>
              <a:rPr sz="3200" spc="-15" dirty="0">
                <a:latin typeface="Calibri"/>
                <a:cs typeface="Calibri"/>
              </a:rPr>
              <a:t>ist </a:t>
            </a:r>
            <a:r>
              <a:rPr sz="3200" dirty="0">
                <a:latin typeface="Calibri"/>
                <a:cs typeface="Calibri"/>
              </a:rPr>
              <a:t>ein</a:t>
            </a:r>
            <a:r>
              <a:rPr sz="3200" spc="70" dirty="0">
                <a:latin typeface="Calibri"/>
                <a:cs typeface="Calibri"/>
              </a:rPr>
              <a:t> </a:t>
            </a:r>
            <a:r>
              <a:rPr sz="3200" spc="-10" dirty="0">
                <a:latin typeface="Calibri"/>
                <a:cs typeface="Calibri"/>
              </a:rPr>
              <a:t>String-Objekt</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5" dirty="0">
                <a:latin typeface="Calibri"/>
                <a:cs typeface="Calibri"/>
              </a:rPr>
              <a:t>Eigenschaft:</a:t>
            </a:r>
            <a:r>
              <a:rPr sz="3200" spc="-80" dirty="0">
                <a:latin typeface="Calibri"/>
                <a:cs typeface="Calibri"/>
              </a:rPr>
              <a:t> </a:t>
            </a:r>
            <a:r>
              <a:rPr sz="3200" spc="-10" dirty="0">
                <a:latin typeface="Calibri"/>
                <a:cs typeface="Calibri"/>
              </a:rPr>
              <a:t>length</a:t>
            </a:r>
            <a:endParaRPr sz="3200" dirty="0">
              <a:latin typeface="Calibri"/>
              <a:cs typeface="Calibri"/>
            </a:endParaRPr>
          </a:p>
          <a:p>
            <a:pPr marL="2756535">
              <a:lnSpc>
                <a:spcPct val="100000"/>
              </a:lnSpc>
              <a:spcBef>
                <a:spcPts val="1170"/>
              </a:spcBef>
            </a:pPr>
            <a:r>
              <a:rPr lang="de-DE" sz="2800" spc="-15" dirty="0" err="1">
                <a:solidFill>
                  <a:srgbClr val="00AFEF"/>
                </a:solidFill>
                <a:latin typeface="Calibri"/>
                <a:cs typeface="Calibri"/>
              </a:rPr>
              <a:t>let</a:t>
            </a:r>
            <a:r>
              <a:rPr sz="2800" spc="-15" dirty="0">
                <a:solidFill>
                  <a:srgbClr val="00AFEF"/>
                </a:solidFill>
                <a:latin typeface="Calibri"/>
                <a:cs typeface="Calibri"/>
              </a:rPr>
              <a:t> zitat </a:t>
            </a:r>
            <a:r>
              <a:rPr sz="2800" spc="-5" dirty="0">
                <a:solidFill>
                  <a:srgbClr val="00AFEF"/>
                </a:solidFill>
                <a:latin typeface="Calibri"/>
                <a:cs typeface="Calibri"/>
              </a:rPr>
              <a:t>= “Sein oder </a:t>
            </a:r>
            <a:r>
              <a:rPr sz="2800" spc="-10" dirty="0">
                <a:solidFill>
                  <a:srgbClr val="00AFEF"/>
                </a:solidFill>
                <a:latin typeface="Calibri"/>
                <a:cs typeface="Calibri"/>
              </a:rPr>
              <a:t>nicht</a:t>
            </a:r>
            <a:r>
              <a:rPr sz="2800" spc="15" dirty="0">
                <a:solidFill>
                  <a:srgbClr val="00AFEF"/>
                </a:solidFill>
                <a:latin typeface="Calibri"/>
                <a:cs typeface="Calibri"/>
              </a:rPr>
              <a:t> </a:t>
            </a:r>
            <a:r>
              <a:rPr sz="2800" spc="-40" dirty="0">
                <a:solidFill>
                  <a:srgbClr val="00AFEF"/>
                </a:solidFill>
                <a:latin typeface="Calibri"/>
                <a:cs typeface="Calibri"/>
              </a:rPr>
              <a:t>sein,“;</a:t>
            </a:r>
            <a:endParaRPr sz="28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2896715586"/>
              </p:ext>
            </p:extLst>
          </p:nvPr>
        </p:nvGraphicFramePr>
        <p:xfrm>
          <a:off x="838200" y="3437635"/>
          <a:ext cx="5191125" cy="2701223"/>
        </p:xfrm>
        <a:graphic>
          <a:graphicData uri="http://schemas.openxmlformats.org/drawingml/2006/table">
            <a:tbl>
              <a:tblPr firstRow="1" bandRow="1">
                <a:tableStyleId>{2D5ABB26-0587-4C30-8999-92F81FD0307C}</a:tableStyleId>
              </a:tblPr>
              <a:tblGrid>
                <a:gridCol w="2391791">
                  <a:extLst>
                    <a:ext uri="{9D8B030D-6E8A-4147-A177-3AD203B41FA5}">
                      <a16:colId xmlns:a16="http://schemas.microsoft.com/office/drawing/2014/main" val="20000"/>
                    </a:ext>
                  </a:extLst>
                </a:gridCol>
                <a:gridCol w="2799334">
                  <a:extLst>
                    <a:ext uri="{9D8B030D-6E8A-4147-A177-3AD203B41FA5}">
                      <a16:colId xmlns:a16="http://schemas.microsoft.com/office/drawing/2014/main" val="20001"/>
                    </a:ext>
                  </a:extLst>
                </a:gridCol>
              </a:tblGrid>
              <a:tr h="399033">
                <a:tc>
                  <a:txBody>
                    <a:bodyPr/>
                    <a:lstStyle/>
                    <a:p>
                      <a:pPr marL="85090">
                        <a:lnSpc>
                          <a:spcPct val="100000"/>
                        </a:lnSpc>
                        <a:spcBef>
                          <a:spcPts val="190"/>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0"/>
                        </a:spcBef>
                      </a:pPr>
                      <a:r>
                        <a:rPr sz="2000" b="1" spc="-10" dirty="0">
                          <a:solidFill>
                            <a:srgbClr val="FFFFFF"/>
                          </a:solidFill>
                          <a:latin typeface="Calibri"/>
                          <a:cs typeface="Calibri"/>
                        </a:rPr>
                        <a:t>Ergebnis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9034">
                <a:tc>
                  <a:txBody>
                    <a:bodyPr/>
                    <a:lstStyle/>
                    <a:p>
                      <a:pPr marL="85090">
                        <a:lnSpc>
                          <a:spcPct val="100000"/>
                        </a:lnSpc>
                        <a:spcBef>
                          <a:spcPts val="90"/>
                        </a:spcBef>
                      </a:pPr>
                      <a:r>
                        <a:rPr sz="2000" spc="-10" dirty="0">
                          <a:latin typeface="Calibri"/>
                          <a:cs typeface="Calibri"/>
                        </a:rPr>
                        <a:t>zitat.charAt(6)</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0"/>
                        </a:spcBef>
                      </a:pPr>
                      <a:r>
                        <a:rPr sz="2000" dirty="0">
                          <a:latin typeface="Calibri"/>
                          <a:cs typeface="Calibri"/>
                        </a:rPr>
                        <a:t>d</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9033">
                <a:tc>
                  <a:txBody>
                    <a:bodyPr/>
                    <a:lstStyle/>
                    <a:p>
                      <a:pPr marL="85090">
                        <a:lnSpc>
                          <a:spcPct val="100000"/>
                        </a:lnSpc>
                        <a:spcBef>
                          <a:spcPts val="190"/>
                        </a:spcBef>
                      </a:pPr>
                      <a:r>
                        <a:rPr sz="2000" spc="-5" dirty="0">
                          <a:latin typeface="Calibri"/>
                          <a:cs typeface="Calibri"/>
                        </a:rPr>
                        <a:t>zitat.indexOf(‚c‘)</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5" dirty="0">
                          <a:latin typeface="Calibri"/>
                          <a:cs typeface="Calibri"/>
                        </a:rPr>
                        <a:t>12</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9034">
                <a:tc>
                  <a:txBody>
                    <a:bodyPr/>
                    <a:lstStyle/>
                    <a:p>
                      <a:pPr marL="85090">
                        <a:lnSpc>
                          <a:spcPct val="100000"/>
                        </a:lnSpc>
                        <a:spcBef>
                          <a:spcPts val="190"/>
                        </a:spcBef>
                      </a:pPr>
                      <a:r>
                        <a:rPr sz="2000" spc="-10" dirty="0" err="1">
                          <a:latin typeface="Calibri"/>
                          <a:cs typeface="Calibri"/>
                        </a:rPr>
                        <a:t>zitat.lastIndex</a:t>
                      </a:r>
                      <a:r>
                        <a:rPr lang="de-DE" sz="2000" spc="-10" dirty="0" err="1">
                          <a:latin typeface="Calibri"/>
                          <a:cs typeface="Calibri"/>
                        </a:rPr>
                        <a:t>Of</a:t>
                      </a:r>
                      <a:r>
                        <a:rPr sz="2000" spc="-10" dirty="0">
                          <a:latin typeface="Calibri"/>
                          <a:cs typeface="Calibri"/>
                        </a:rPr>
                        <a: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5" dirty="0">
                          <a:latin typeface="Calibri"/>
                          <a:cs typeface="Calibri"/>
                        </a:rPr>
                        <a:t>17</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9033">
                <a:tc>
                  <a:txBody>
                    <a:bodyPr/>
                    <a:lstStyle/>
                    <a:p>
                      <a:pPr marL="85090">
                        <a:lnSpc>
                          <a:spcPct val="100000"/>
                        </a:lnSpc>
                        <a:spcBef>
                          <a:spcPts val="190"/>
                        </a:spcBef>
                      </a:pPr>
                      <a:r>
                        <a:rPr sz="2000" spc="-5" dirty="0">
                          <a:latin typeface="Calibri"/>
                          <a:cs typeface="Calibri"/>
                        </a:rPr>
                        <a:t>zitat.slice(5,9)</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dirty="0">
                          <a:latin typeface="Calibri"/>
                          <a:cs typeface="Calibri"/>
                        </a:rPr>
                        <a:t>oder</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706056">
                <a:tc>
                  <a:txBody>
                    <a:bodyPr/>
                    <a:lstStyle/>
                    <a:p>
                      <a:pPr marL="85090">
                        <a:lnSpc>
                          <a:spcPct val="100000"/>
                        </a:lnSpc>
                        <a:spcBef>
                          <a:spcPts val="195"/>
                        </a:spcBef>
                      </a:pPr>
                      <a:r>
                        <a:rPr sz="2000" spc="-5" dirty="0" err="1">
                          <a:latin typeface="Calibri"/>
                          <a:cs typeface="Calibri"/>
                        </a:rPr>
                        <a:t>zitat.split</a:t>
                      </a:r>
                      <a:r>
                        <a:rPr sz="2000" spc="-5" dirty="0">
                          <a:latin typeface="Calibri"/>
                          <a:cs typeface="Calibri"/>
                        </a:rPr>
                        <a:t>(</a:t>
                      </a:r>
                      <a:r>
                        <a:rPr lang="de-DE" sz="2000" spc="-5" dirty="0">
                          <a:latin typeface="Calibri"/>
                          <a:cs typeface="Calibri"/>
                        </a:rPr>
                        <a:t>‚‘</a:t>
                      </a:r>
                      <a:r>
                        <a:rPr sz="2000" dirty="0">
                          <a:latin typeface="Calibri"/>
                          <a:cs typeface="Calibri"/>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marR="567690">
                        <a:lnSpc>
                          <a:spcPct val="100000"/>
                        </a:lnSpc>
                        <a:spcBef>
                          <a:spcPts val="195"/>
                        </a:spcBef>
                      </a:pPr>
                      <a:r>
                        <a:rPr lang="pt-BR" sz="2000" dirty="0"/>
                        <a:t>S,e,i,n, ,o,d,e,r, ,n,i,c,h,t, ,s,e,i,n,,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graphicFrame>
        <p:nvGraphicFramePr>
          <p:cNvPr id="5" name="object 5"/>
          <p:cNvGraphicFramePr>
            <a:graphicFrameLocks noGrp="1"/>
          </p:cNvGraphicFramePr>
          <p:nvPr/>
        </p:nvGraphicFramePr>
        <p:xfrm>
          <a:off x="6089650" y="3437635"/>
          <a:ext cx="5581650" cy="2682174"/>
        </p:xfrm>
        <a:graphic>
          <a:graphicData uri="http://schemas.openxmlformats.org/drawingml/2006/table">
            <a:tbl>
              <a:tblPr firstRow="1" bandRow="1">
                <a:tableStyleId>{2D5ABB26-0587-4C30-8999-92F81FD0307C}</a:tableStyleId>
              </a:tblPr>
              <a:tblGrid>
                <a:gridCol w="2790825">
                  <a:extLst>
                    <a:ext uri="{9D8B030D-6E8A-4147-A177-3AD203B41FA5}">
                      <a16:colId xmlns:a16="http://schemas.microsoft.com/office/drawing/2014/main" val="20000"/>
                    </a:ext>
                  </a:extLst>
                </a:gridCol>
                <a:gridCol w="2790825">
                  <a:extLst>
                    <a:ext uri="{9D8B030D-6E8A-4147-A177-3AD203B41FA5}">
                      <a16:colId xmlns:a16="http://schemas.microsoft.com/office/drawing/2014/main" val="20001"/>
                    </a:ext>
                  </a:extLst>
                </a:gridCol>
              </a:tblGrid>
              <a:tr h="483234">
                <a:tc>
                  <a:txBody>
                    <a:bodyPr/>
                    <a:lstStyle/>
                    <a:p>
                      <a:pPr marL="85725">
                        <a:lnSpc>
                          <a:spcPct val="100000"/>
                        </a:lnSpc>
                        <a:spcBef>
                          <a:spcPts val="190"/>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0"/>
                        </a:spcBef>
                      </a:pPr>
                      <a:r>
                        <a:rPr sz="2000" b="1" spc="-10" dirty="0">
                          <a:solidFill>
                            <a:srgbClr val="FFFFFF"/>
                          </a:solidFill>
                          <a:latin typeface="Calibri"/>
                          <a:cs typeface="Calibri"/>
                        </a:rPr>
                        <a:t>Ergebnis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461010">
                <a:tc>
                  <a:txBody>
                    <a:bodyPr/>
                    <a:lstStyle/>
                    <a:p>
                      <a:pPr marL="85725">
                        <a:lnSpc>
                          <a:spcPct val="100000"/>
                        </a:lnSpc>
                        <a:spcBef>
                          <a:spcPts val="90"/>
                        </a:spcBef>
                      </a:pPr>
                      <a:r>
                        <a:rPr sz="2000" spc="-5" dirty="0">
                          <a:latin typeface="Calibri"/>
                          <a:cs typeface="Calibri"/>
                        </a:rPr>
                        <a:t>zitat.substr(5,4)</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0"/>
                        </a:spcBef>
                      </a:pPr>
                      <a:r>
                        <a:rPr sz="2000" spc="-5" dirty="0">
                          <a:latin typeface="Calibri"/>
                          <a:cs typeface="Calibri"/>
                        </a:rPr>
                        <a:t>oder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461137">
                <a:tc>
                  <a:txBody>
                    <a:bodyPr/>
                    <a:lstStyle/>
                    <a:p>
                      <a:pPr marL="85725">
                        <a:lnSpc>
                          <a:spcPct val="100000"/>
                        </a:lnSpc>
                        <a:spcBef>
                          <a:spcPts val="190"/>
                        </a:spcBef>
                      </a:pPr>
                      <a:r>
                        <a:rPr sz="2000" spc="-10" dirty="0">
                          <a:latin typeface="Calibri"/>
                          <a:cs typeface="Calibri"/>
                        </a:rPr>
                        <a:t>zitat.toLowerCase()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sein </a:t>
                      </a:r>
                      <a:r>
                        <a:rPr sz="2000" dirty="0">
                          <a:latin typeface="Calibri"/>
                          <a:cs typeface="Calibri"/>
                        </a:rPr>
                        <a:t>oder </a:t>
                      </a:r>
                      <a:r>
                        <a:rPr sz="2000" spc="-5" dirty="0">
                          <a:latin typeface="Calibri"/>
                          <a:cs typeface="Calibri"/>
                        </a:rPr>
                        <a:t>nicht</a:t>
                      </a:r>
                      <a:r>
                        <a:rPr sz="2000" spc="-35" dirty="0">
                          <a:latin typeface="Calibri"/>
                          <a:cs typeface="Calibri"/>
                        </a:rPr>
                        <a:t> </a:t>
                      </a:r>
                      <a:r>
                        <a:rPr sz="2000" spc="-5" dirty="0">
                          <a:latin typeface="Calibri"/>
                          <a:cs typeface="Calibri"/>
                        </a:rPr>
                        <a:t>sein,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461009">
                <a:tc>
                  <a:txBody>
                    <a:bodyPr/>
                    <a:lstStyle/>
                    <a:p>
                      <a:pPr marL="85725">
                        <a:lnSpc>
                          <a:spcPct val="100000"/>
                        </a:lnSpc>
                        <a:spcBef>
                          <a:spcPts val="190"/>
                        </a:spcBef>
                      </a:pPr>
                      <a:r>
                        <a:rPr sz="2000" spc="-10" dirty="0">
                          <a:latin typeface="Calibri"/>
                          <a:cs typeface="Calibri"/>
                        </a:rPr>
                        <a:t>zitat.toUpperCase()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dirty="0">
                          <a:latin typeface="Calibri"/>
                          <a:cs typeface="Calibri"/>
                        </a:rPr>
                        <a:t>SEIN ODER NICHT</a:t>
                      </a:r>
                      <a:r>
                        <a:rPr sz="2000" spc="-125" dirty="0">
                          <a:latin typeface="Calibri"/>
                          <a:cs typeface="Calibri"/>
                        </a:rPr>
                        <a:t> </a:t>
                      </a:r>
                      <a:r>
                        <a:rPr sz="2000" dirty="0">
                          <a:latin typeface="Calibri"/>
                          <a:cs typeface="Calibri"/>
                        </a:rPr>
                        <a:t>SEIN,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815784">
                <a:tc>
                  <a:txBody>
                    <a:bodyPr/>
                    <a:lstStyle/>
                    <a:p>
                      <a:pPr marL="85725">
                        <a:lnSpc>
                          <a:spcPct val="100000"/>
                        </a:lnSpc>
                        <a:spcBef>
                          <a:spcPts val="190"/>
                        </a:spcBef>
                      </a:pPr>
                      <a:r>
                        <a:rPr sz="2000" spc="-10" dirty="0">
                          <a:latin typeface="Calibri"/>
                          <a:cs typeface="Calibri"/>
                        </a:rPr>
                        <a:t>zitat.concat(“ </a:t>
                      </a:r>
                      <a:r>
                        <a:rPr sz="2000" dirty="0">
                          <a:latin typeface="Calibri"/>
                          <a:cs typeface="Calibri"/>
                        </a:rPr>
                        <a:t>das </a:t>
                      </a:r>
                      <a:r>
                        <a:rPr sz="2000" spc="-10" dirty="0">
                          <a:latin typeface="Calibri"/>
                          <a:cs typeface="Calibri"/>
                        </a:rPr>
                        <a:t>ist</a:t>
                      </a:r>
                      <a:r>
                        <a:rPr sz="2000" spc="-20" dirty="0">
                          <a:latin typeface="Calibri"/>
                          <a:cs typeface="Calibri"/>
                        </a:rPr>
                        <a:t> </a:t>
                      </a:r>
                      <a:r>
                        <a:rPr sz="2000" dirty="0">
                          <a:latin typeface="Calibri"/>
                          <a:cs typeface="Calibri"/>
                        </a:rPr>
                        <a:t>hier</a:t>
                      </a:r>
                    </a:p>
                    <a:p>
                      <a:pPr marL="85725">
                        <a:lnSpc>
                          <a:spcPct val="100000"/>
                        </a:lnSpc>
                      </a:pPr>
                      <a:r>
                        <a:rPr sz="2000" spc="-5" dirty="0">
                          <a:latin typeface="Calibri"/>
                          <a:cs typeface="Calibri"/>
                        </a:rPr>
                        <a:t>die</a:t>
                      </a:r>
                      <a:r>
                        <a:rPr sz="2000" spc="-60" dirty="0">
                          <a:latin typeface="Calibri"/>
                          <a:cs typeface="Calibri"/>
                        </a:rPr>
                        <a:t> </a:t>
                      </a:r>
                      <a:r>
                        <a:rPr sz="2000" spc="-10" dirty="0">
                          <a:latin typeface="Calibri"/>
                          <a:cs typeface="Calibri"/>
                        </a:rPr>
                        <a:t>Frage“);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Sein </a:t>
                      </a:r>
                      <a:r>
                        <a:rPr sz="2000" dirty="0">
                          <a:latin typeface="Calibri"/>
                          <a:cs typeface="Calibri"/>
                        </a:rPr>
                        <a:t>oder </a:t>
                      </a:r>
                      <a:r>
                        <a:rPr sz="2000" spc="-5" dirty="0">
                          <a:latin typeface="Calibri"/>
                          <a:cs typeface="Calibri"/>
                        </a:rPr>
                        <a:t>nicht sein,</a:t>
                      </a:r>
                      <a:r>
                        <a:rPr sz="2000" spc="-55" dirty="0">
                          <a:latin typeface="Calibri"/>
                          <a:cs typeface="Calibri"/>
                        </a:rPr>
                        <a:t> </a:t>
                      </a:r>
                      <a:r>
                        <a:rPr sz="2000" dirty="0">
                          <a:latin typeface="Calibri"/>
                          <a:cs typeface="Calibri"/>
                        </a:rPr>
                        <a:t>das</a:t>
                      </a:r>
                    </a:p>
                    <a:p>
                      <a:pPr marL="85725">
                        <a:lnSpc>
                          <a:spcPct val="100000"/>
                        </a:lnSpc>
                      </a:pPr>
                      <a:r>
                        <a:rPr sz="2000" spc="-10" dirty="0">
                          <a:latin typeface="Calibri"/>
                          <a:cs typeface="Calibri"/>
                        </a:rPr>
                        <a:t>ist </a:t>
                      </a:r>
                      <a:r>
                        <a:rPr sz="2000" spc="-5" dirty="0">
                          <a:latin typeface="Calibri"/>
                          <a:cs typeface="Calibri"/>
                        </a:rPr>
                        <a:t>hier die</a:t>
                      </a:r>
                      <a:r>
                        <a:rPr sz="2000" spc="-40" dirty="0">
                          <a:latin typeface="Calibri"/>
                          <a:cs typeface="Calibri"/>
                        </a:rPr>
                        <a:t> </a:t>
                      </a:r>
                      <a:r>
                        <a:rPr sz="2000" spc="-10" dirty="0">
                          <a:latin typeface="Calibri"/>
                          <a:cs typeface="Calibri"/>
                        </a:rPr>
                        <a:t>Frage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
        <p:nvSpPr>
          <p:cNvPr id="6" name="Fußzeilenplatzhalter 5">
            <a:extLst>
              <a:ext uri="{FF2B5EF4-FFF2-40B4-BE49-F238E27FC236}">
                <a16:creationId xmlns:a16="http://schemas.microsoft.com/office/drawing/2014/main" id="{DDA5D234-0672-4264-9808-D03EA34C5B0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443869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0A6C8-6D9F-4BE2-BE50-E4B6F5A59412}"/>
              </a:ext>
            </a:extLst>
          </p:cNvPr>
          <p:cNvSpPr>
            <a:spLocks noGrp="1"/>
          </p:cNvSpPr>
          <p:nvPr>
            <p:ph type="title"/>
          </p:nvPr>
        </p:nvSpPr>
        <p:spPr/>
        <p:txBody>
          <a:bodyPr/>
          <a:lstStyle/>
          <a:p>
            <a:r>
              <a:rPr lang="de-DE" dirty="0"/>
              <a:t>String Objekt – Übung </a:t>
            </a:r>
          </a:p>
        </p:txBody>
      </p:sp>
      <p:sp>
        <p:nvSpPr>
          <p:cNvPr id="3" name="Inhaltsplatzhalter 2">
            <a:extLst>
              <a:ext uri="{FF2B5EF4-FFF2-40B4-BE49-F238E27FC236}">
                <a16:creationId xmlns:a16="http://schemas.microsoft.com/office/drawing/2014/main" id="{EAEDEFC8-A92F-45B4-A110-66A44CE80963}"/>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2F2DB444-6287-4690-A9EA-C8A10C0BE2C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027928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D5464-BF20-4703-888B-D479DF63ED81}"/>
              </a:ext>
            </a:extLst>
          </p:cNvPr>
          <p:cNvSpPr>
            <a:spLocks noGrp="1"/>
          </p:cNvSpPr>
          <p:nvPr>
            <p:ph type="title"/>
          </p:nvPr>
        </p:nvSpPr>
        <p:spPr/>
        <p:txBody>
          <a:bodyPr/>
          <a:lstStyle/>
          <a:p>
            <a:r>
              <a:rPr lang="de-DE" dirty="0"/>
              <a:t>JS MATH OBJECT</a:t>
            </a:r>
          </a:p>
        </p:txBody>
      </p:sp>
      <p:sp>
        <p:nvSpPr>
          <p:cNvPr id="3" name="Textplatzhalter 2">
            <a:extLst>
              <a:ext uri="{FF2B5EF4-FFF2-40B4-BE49-F238E27FC236}">
                <a16:creationId xmlns:a16="http://schemas.microsoft.com/office/drawing/2014/main" id="{DF2048F6-E832-4850-9009-858ADAF582EC}"/>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F01D3BFA-041B-4606-B286-09B94766AD4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92523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Math </a:t>
            </a:r>
            <a:r>
              <a:rPr spc="-5" dirty="0"/>
              <a:t>-</a:t>
            </a:r>
            <a:r>
              <a:rPr spc="-60" dirty="0"/>
              <a:t> </a:t>
            </a:r>
            <a:r>
              <a:rPr spc="-10" dirty="0"/>
              <a:t>Objekt</a:t>
            </a:r>
          </a:p>
        </p:txBody>
      </p:sp>
      <p:sp>
        <p:nvSpPr>
          <p:cNvPr id="3" name="object 3"/>
          <p:cNvSpPr txBox="1"/>
          <p:nvPr/>
        </p:nvSpPr>
        <p:spPr>
          <a:xfrm>
            <a:off x="688340" y="1690688"/>
            <a:ext cx="8824628" cy="492443"/>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err="1">
                <a:latin typeface="Calibri"/>
                <a:cs typeface="Calibri"/>
              </a:rPr>
              <a:t>Mathematische</a:t>
            </a:r>
            <a:r>
              <a:rPr sz="3200" spc="-35" dirty="0">
                <a:latin typeface="Calibri"/>
                <a:cs typeface="Calibri"/>
              </a:rPr>
              <a:t> </a:t>
            </a:r>
            <a:r>
              <a:rPr sz="3200" spc="-20" dirty="0" err="1">
                <a:latin typeface="Calibri"/>
                <a:cs typeface="Calibri"/>
              </a:rPr>
              <a:t>Konstanten</a:t>
            </a:r>
            <a:r>
              <a:rPr lang="de-DE" sz="3200" spc="-20" dirty="0">
                <a:latin typeface="Calibri"/>
                <a:cs typeface="Calibri"/>
              </a:rPr>
              <a:t> (Math </a:t>
            </a:r>
            <a:r>
              <a:rPr lang="de-DE" sz="3200" spc="-20" dirty="0" err="1">
                <a:latin typeface="Calibri"/>
                <a:cs typeface="Calibri"/>
              </a:rPr>
              <a:t>properties</a:t>
            </a:r>
            <a:r>
              <a:rPr lang="de-DE" sz="3200" spc="-20" dirty="0">
                <a:latin typeface="Calibri"/>
                <a:cs typeface="Calibri"/>
              </a:rPr>
              <a:t>)</a:t>
            </a:r>
            <a:endParaRPr sz="3200" dirty="0">
              <a:latin typeface="Calibri"/>
              <a:cs typeface="Calibri"/>
            </a:endParaRPr>
          </a:p>
        </p:txBody>
      </p:sp>
      <p:sp>
        <p:nvSpPr>
          <p:cNvPr id="4" name="object 4"/>
          <p:cNvSpPr txBox="1"/>
          <p:nvPr/>
        </p:nvSpPr>
        <p:spPr>
          <a:xfrm>
            <a:off x="688340" y="4216145"/>
            <a:ext cx="492315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Mathematische</a:t>
            </a:r>
            <a:r>
              <a:rPr sz="3200" spc="-45" dirty="0">
                <a:latin typeface="Calibri"/>
                <a:cs typeface="Calibri"/>
              </a:rPr>
              <a:t> </a:t>
            </a:r>
            <a:r>
              <a:rPr sz="3200" dirty="0">
                <a:latin typeface="Calibri"/>
                <a:cs typeface="Calibri"/>
              </a:rPr>
              <a:t>Funktionen</a:t>
            </a:r>
          </a:p>
        </p:txBody>
      </p:sp>
      <p:graphicFrame>
        <p:nvGraphicFramePr>
          <p:cNvPr id="5" name="object 5"/>
          <p:cNvGraphicFramePr>
            <a:graphicFrameLocks noGrp="1"/>
          </p:cNvGraphicFramePr>
          <p:nvPr>
            <p:extLst/>
          </p:nvPr>
        </p:nvGraphicFramePr>
        <p:xfrm>
          <a:off x="1035050" y="2257488"/>
          <a:ext cx="10541000" cy="1670936"/>
        </p:xfrm>
        <a:graphic>
          <a:graphicData uri="http://schemas.openxmlformats.org/drawingml/2006/table">
            <a:tbl>
              <a:tblPr firstRow="1" bandRow="1">
                <a:tableStyleId>{2D5ABB26-0587-4C30-8999-92F81FD0307C}</a:tableStyleId>
              </a:tblPr>
              <a:tblGrid>
                <a:gridCol w="1406525">
                  <a:extLst>
                    <a:ext uri="{9D8B030D-6E8A-4147-A177-3AD203B41FA5}">
                      <a16:colId xmlns:a16="http://schemas.microsoft.com/office/drawing/2014/main" val="20000"/>
                    </a:ext>
                  </a:extLst>
                </a:gridCol>
                <a:gridCol w="3863975">
                  <a:extLst>
                    <a:ext uri="{9D8B030D-6E8A-4147-A177-3AD203B41FA5}">
                      <a16:colId xmlns:a16="http://schemas.microsoft.com/office/drawing/2014/main" val="20001"/>
                    </a:ext>
                  </a:extLst>
                </a:gridCol>
                <a:gridCol w="2136775">
                  <a:extLst>
                    <a:ext uri="{9D8B030D-6E8A-4147-A177-3AD203B41FA5}">
                      <a16:colId xmlns:a16="http://schemas.microsoft.com/office/drawing/2014/main" val="20002"/>
                    </a:ext>
                  </a:extLst>
                </a:gridCol>
                <a:gridCol w="3133725">
                  <a:extLst>
                    <a:ext uri="{9D8B030D-6E8A-4147-A177-3AD203B41FA5}">
                      <a16:colId xmlns:a16="http://schemas.microsoft.com/office/drawing/2014/main" val="20003"/>
                    </a:ext>
                  </a:extLst>
                </a:gridCol>
              </a:tblGrid>
              <a:tr h="396239">
                <a:tc>
                  <a:txBody>
                    <a:bodyPr/>
                    <a:lstStyle/>
                    <a:p>
                      <a:pPr marL="85090">
                        <a:lnSpc>
                          <a:spcPct val="100000"/>
                        </a:lnSpc>
                        <a:spcBef>
                          <a:spcPts val="185"/>
                        </a:spcBef>
                      </a:pPr>
                      <a:r>
                        <a:rPr sz="2000" b="1" spc="-10" dirty="0">
                          <a:solidFill>
                            <a:srgbClr val="FFFFFF"/>
                          </a:solidFill>
                          <a:latin typeface="Calibri"/>
                          <a:cs typeface="Calibri"/>
                        </a:rPr>
                        <a:t>Eigenschaft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dirty="0">
                          <a:solidFill>
                            <a:srgbClr val="FFFFFF"/>
                          </a:solidFill>
                          <a:latin typeface="Calibri"/>
                          <a:cs typeface="Calibri"/>
                        </a:rPr>
                        <a:t>Beispiel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10" dirty="0">
                          <a:solidFill>
                            <a:srgbClr val="FFFFFF"/>
                          </a:solidFill>
                          <a:latin typeface="Calibri"/>
                          <a:cs typeface="Calibri"/>
                        </a:rPr>
                        <a:t>Ergebnis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85"/>
                        </a:spcBef>
                      </a:pPr>
                      <a:r>
                        <a:rPr sz="2000" dirty="0">
                          <a:latin typeface="Calibri"/>
                          <a:cs typeface="Calibri"/>
                        </a:rPr>
                        <a:t>E</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spc="-10" dirty="0">
                          <a:latin typeface="Calibri"/>
                          <a:cs typeface="Calibri"/>
                        </a:rPr>
                        <a:t>Eulersche</a:t>
                      </a:r>
                      <a:r>
                        <a:rPr sz="2000" spc="-45" dirty="0">
                          <a:latin typeface="Calibri"/>
                          <a:cs typeface="Calibri"/>
                        </a:rPr>
                        <a:t> </a:t>
                      </a:r>
                      <a:r>
                        <a:rPr sz="2000" spc="-5" dirty="0">
                          <a:latin typeface="Calibri"/>
                          <a:cs typeface="Calibri"/>
                        </a:rPr>
                        <a:t>Zahl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5" dirty="0">
                          <a:latin typeface="Calibri"/>
                          <a:cs typeface="Calibri"/>
                        </a:rPr>
                        <a:t>Math.E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dirty="0">
                          <a:latin typeface="Calibri"/>
                          <a:cs typeface="Calibri"/>
                        </a:rPr>
                        <a:t>2.7182818284…</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85"/>
                        </a:spcBef>
                      </a:pPr>
                      <a:r>
                        <a:rPr sz="2000" spc="-15" dirty="0">
                          <a:latin typeface="Calibri"/>
                          <a:cs typeface="Calibri"/>
                        </a:rPr>
                        <a:t>LOG2E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spc="-5" dirty="0">
                          <a:latin typeface="Calibri"/>
                          <a:cs typeface="Calibri"/>
                        </a:rPr>
                        <a:t>Logarithmus </a:t>
                      </a:r>
                      <a:r>
                        <a:rPr sz="2000" spc="-10" dirty="0">
                          <a:latin typeface="Calibri"/>
                          <a:cs typeface="Calibri"/>
                        </a:rPr>
                        <a:t>von </a:t>
                      </a:r>
                      <a:r>
                        <a:rPr sz="2000" dirty="0">
                          <a:latin typeface="Calibri"/>
                          <a:cs typeface="Calibri"/>
                        </a:rPr>
                        <a:t>e </a:t>
                      </a:r>
                      <a:r>
                        <a:rPr sz="2000" spc="-5" dirty="0">
                          <a:latin typeface="Calibri"/>
                          <a:cs typeface="Calibri"/>
                        </a:rPr>
                        <a:t>zur Basis</a:t>
                      </a:r>
                      <a:r>
                        <a:rPr sz="2000" spc="-50" dirty="0">
                          <a:latin typeface="Calibri"/>
                          <a:cs typeface="Calibri"/>
                        </a:rPr>
                        <a:t> </a:t>
                      </a:r>
                      <a:r>
                        <a:rPr sz="2000" dirty="0">
                          <a:latin typeface="Calibri"/>
                          <a:cs typeface="Calibri"/>
                        </a:rPr>
                        <a:t>2</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10" dirty="0">
                          <a:latin typeface="Calibri"/>
                          <a:cs typeface="Calibri"/>
                        </a:rPr>
                        <a:t>Math.LOG2E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dirty="0">
                          <a:latin typeface="Calibri"/>
                          <a:cs typeface="Calibri"/>
                        </a:rPr>
                        <a:t>1.4426950408…</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482219">
                <a:tc>
                  <a:txBody>
                    <a:bodyPr/>
                    <a:lstStyle/>
                    <a:p>
                      <a:pPr marL="85090">
                        <a:lnSpc>
                          <a:spcPct val="100000"/>
                        </a:lnSpc>
                        <a:spcBef>
                          <a:spcPts val="190"/>
                        </a:spcBef>
                      </a:pPr>
                      <a:r>
                        <a:rPr sz="2000" spc="-5" dirty="0">
                          <a:latin typeface="Calibri"/>
                          <a:cs typeface="Calibri"/>
                        </a:rPr>
                        <a:t>PI</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5" dirty="0">
                          <a:latin typeface="Calibri"/>
                          <a:cs typeface="Calibri"/>
                        </a:rPr>
                        <a:t>Zahl</a:t>
                      </a:r>
                      <a:r>
                        <a:rPr sz="2000" spc="-90" dirty="0">
                          <a:latin typeface="Calibri"/>
                          <a:cs typeface="Calibri"/>
                        </a:rPr>
                        <a:t> </a:t>
                      </a:r>
                      <a:r>
                        <a:rPr sz="2000" dirty="0">
                          <a:latin typeface="Calibri"/>
                          <a:cs typeface="Calibri"/>
                        </a:rPr>
                        <a:t>Pi</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5" dirty="0">
                          <a:latin typeface="Calibri"/>
                          <a:cs typeface="Calibri"/>
                        </a:rPr>
                        <a:t>Math.PI</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dirty="0">
                          <a:latin typeface="Calibri"/>
                          <a:cs typeface="Calibri"/>
                        </a:rPr>
                        <a:t>3.1415926535…</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3577915933"/>
              </p:ext>
            </p:extLst>
          </p:nvPr>
        </p:nvGraphicFramePr>
        <p:xfrm>
          <a:off x="1035050" y="4701159"/>
          <a:ext cx="10541000" cy="1584920"/>
        </p:xfrm>
        <a:graphic>
          <a:graphicData uri="http://schemas.openxmlformats.org/drawingml/2006/table">
            <a:tbl>
              <a:tblPr firstRow="1" bandRow="1">
                <a:tableStyleId>{2D5ABB26-0587-4C30-8999-92F81FD0307C}</a:tableStyleId>
              </a:tblPr>
              <a:tblGrid>
                <a:gridCol w="1616075">
                  <a:extLst>
                    <a:ext uri="{9D8B030D-6E8A-4147-A177-3AD203B41FA5}">
                      <a16:colId xmlns:a16="http://schemas.microsoft.com/office/drawing/2014/main" val="20000"/>
                    </a:ext>
                  </a:extLst>
                </a:gridCol>
                <a:gridCol w="3654425">
                  <a:extLst>
                    <a:ext uri="{9D8B030D-6E8A-4147-A177-3AD203B41FA5}">
                      <a16:colId xmlns:a16="http://schemas.microsoft.com/office/drawing/2014/main" val="20001"/>
                    </a:ext>
                  </a:extLst>
                </a:gridCol>
                <a:gridCol w="2260600">
                  <a:extLst>
                    <a:ext uri="{9D8B030D-6E8A-4147-A177-3AD203B41FA5}">
                      <a16:colId xmlns:a16="http://schemas.microsoft.com/office/drawing/2014/main" val="20002"/>
                    </a:ext>
                  </a:extLst>
                </a:gridCol>
                <a:gridCol w="3009900">
                  <a:extLst>
                    <a:ext uri="{9D8B030D-6E8A-4147-A177-3AD203B41FA5}">
                      <a16:colId xmlns:a16="http://schemas.microsoft.com/office/drawing/2014/main" val="20003"/>
                    </a:ext>
                  </a:extLst>
                </a:gridCol>
              </a:tblGrid>
              <a:tr h="396240">
                <a:tc>
                  <a:txBody>
                    <a:bodyPr/>
                    <a:lstStyle/>
                    <a:p>
                      <a:pPr marL="85090">
                        <a:lnSpc>
                          <a:spcPct val="100000"/>
                        </a:lnSpc>
                        <a:spcBef>
                          <a:spcPts val="190"/>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0"/>
                        </a:spcBef>
                      </a:pPr>
                      <a:r>
                        <a:rPr sz="2000" b="1" dirty="0">
                          <a:solidFill>
                            <a:srgbClr val="FFFFFF"/>
                          </a:solidFill>
                          <a:latin typeface="Calibri"/>
                          <a:cs typeface="Calibri"/>
                        </a:rPr>
                        <a:t>Bedeutung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0"/>
                        </a:spcBef>
                      </a:pPr>
                      <a:r>
                        <a:rPr sz="2000" b="1" dirty="0">
                          <a:solidFill>
                            <a:srgbClr val="FFFFFF"/>
                          </a:solidFill>
                          <a:latin typeface="Calibri"/>
                          <a:cs typeface="Calibri"/>
                        </a:rPr>
                        <a:t>Beispiel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0"/>
                        </a:spcBef>
                      </a:pPr>
                      <a:r>
                        <a:rPr sz="2000" b="1" spc="-10" dirty="0">
                          <a:solidFill>
                            <a:srgbClr val="FFFFFF"/>
                          </a:solidFill>
                          <a:latin typeface="Calibri"/>
                          <a:cs typeface="Calibri"/>
                        </a:rPr>
                        <a:t>Ergebnis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90"/>
                        </a:spcBef>
                      </a:pPr>
                      <a:r>
                        <a:rPr sz="2000" spc="-5" dirty="0">
                          <a:latin typeface="Calibri"/>
                          <a:cs typeface="Calibri"/>
                        </a:rPr>
                        <a:t>cos(Zahl)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0"/>
                        </a:spcBef>
                      </a:pPr>
                      <a:r>
                        <a:rPr sz="2000" spc="-5" dirty="0">
                          <a:latin typeface="Calibri"/>
                          <a:cs typeface="Calibri"/>
                        </a:rPr>
                        <a:t>Cosinus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0"/>
                        </a:spcBef>
                      </a:pPr>
                      <a:r>
                        <a:rPr sz="2000" spc="-5" dirty="0">
                          <a:latin typeface="Calibri"/>
                          <a:cs typeface="Calibri"/>
                        </a:rPr>
                        <a:t>Math.cos(Math.PI)</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0"/>
                        </a:spcBef>
                      </a:pPr>
                      <a:r>
                        <a:rPr sz="2000" spc="-5" dirty="0">
                          <a:latin typeface="Calibri"/>
                          <a:cs typeface="Calibri"/>
                        </a:rPr>
                        <a:t>-1</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01">
                <a:tc>
                  <a:txBody>
                    <a:bodyPr/>
                    <a:lstStyle/>
                    <a:p>
                      <a:pPr marL="85090">
                        <a:lnSpc>
                          <a:spcPct val="100000"/>
                        </a:lnSpc>
                        <a:spcBef>
                          <a:spcPts val="190"/>
                        </a:spcBef>
                      </a:pPr>
                      <a:r>
                        <a:rPr sz="2000" spc="-5" dirty="0">
                          <a:latin typeface="Calibri"/>
                          <a:cs typeface="Calibri"/>
                        </a:rPr>
                        <a:t>floor(Zahl)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dirty="0">
                          <a:latin typeface="Calibri"/>
                          <a:cs typeface="Calibri"/>
                        </a:rPr>
                        <a:t>Abrunden </a:t>
                      </a:r>
                      <a:r>
                        <a:rPr sz="2000" spc="-5" dirty="0">
                          <a:latin typeface="Calibri"/>
                          <a:cs typeface="Calibri"/>
                        </a:rPr>
                        <a:t>zur </a:t>
                      </a:r>
                      <a:r>
                        <a:rPr sz="2000" spc="-10" dirty="0">
                          <a:latin typeface="Calibri"/>
                          <a:cs typeface="Calibri"/>
                        </a:rPr>
                        <a:t>nächsten</a:t>
                      </a:r>
                      <a:r>
                        <a:rPr sz="2000" spc="-65" dirty="0">
                          <a:latin typeface="Calibri"/>
                          <a:cs typeface="Calibri"/>
                        </a:rPr>
                        <a:t> </a:t>
                      </a:r>
                      <a:r>
                        <a:rPr sz="2000" spc="-5" dirty="0">
                          <a:latin typeface="Calibri"/>
                          <a:cs typeface="Calibri"/>
                        </a:rPr>
                        <a:t>Ganzzahl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Math.floor(3.</a:t>
                      </a:r>
                      <a:r>
                        <a:rPr lang="de-DE" sz="2000" spc="-5" dirty="0">
                          <a:latin typeface="Calibri"/>
                          <a:cs typeface="Calibri"/>
                        </a:rPr>
                        <a:t>1)</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dirty="0">
                          <a:latin typeface="Calibri"/>
                          <a:cs typeface="Calibri"/>
                        </a:rPr>
                        <a:t>3</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40">
                <a:tc>
                  <a:txBody>
                    <a:bodyPr/>
                    <a:lstStyle/>
                    <a:p>
                      <a:pPr marL="85090">
                        <a:lnSpc>
                          <a:spcPct val="100000"/>
                        </a:lnSpc>
                        <a:spcBef>
                          <a:spcPts val="190"/>
                        </a:spcBef>
                      </a:pPr>
                      <a:r>
                        <a:rPr sz="2000" spc="-5" dirty="0">
                          <a:latin typeface="Calibri"/>
                          <a:cs typeface="Calibri"/>
                        </a:rPr>
                        <a:t>random()</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10" dirty="0">
                          <a:latin typeface="Calibri"/>
                          <a:cs typeface="Calibri"/>
                        </a:rPr>
                        <a:t>Zufallszahl </a:t>
                      </a:r>
                      <a:r>
                        <a:rPr sz="2000" spc="-5" dirty="0">
                          <a:latin typeface="Calibri"/>
                          <a:cs typeface="Calibri"/>
                        </a:rPr>
                        <a:t>zwischen </a:t>
                      </a:r>
                      <a:r>
                        <a:rPr sz="2000" dirty="0">
                          <a:latin typeface="Calibri"/>
                          <a:cs typeface="Calibri"/>
                        </a:rPr>
                        <a:t>0 und</a:t>
                      </a:r>
                      <a:r>
                        <a:rPr sz="2000" spc="-75" dirty="0">
                          <a:latin typeface="Calibri"/>
                          <a:cs typeface="Calibri"/>
                        </a:rPr>
                        <a:t> </a:t>
                      </a:r>
                      <a:r>
                        <a:rPr sz="2000" dirty="0">
                          <a:latin typeface="Calibri"/>
                          <a:cs typeface="Calibri"/>
                        </a:rPr>
                        <a:t>1</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5" dirty="0">
                          <a:latin typeface="Calibri"/>
                          <a:cs typeface="Calibri"/>
                        </a:rPr>
                        <a:t>Math.random()</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dirty="0">
                          <a:latin typeface="Calibri"/>
                          <a:cs typeface="Calibri"/>
                        </a:rPr>
                        <a:t>0.5701611484…</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
        <p:nvSpPr>
          <p:cNvPr id="7" name="Fußzeilenplatzhalter 6">
            <a:extLst>
              <a:ext uri="{FF2B5EF4-FFF2-40B4-BE49-F238E27FC236}">
                <a16:creationId xmlns:a16="http://schemas.microsoft.com/office/drawing/2014/main" id="{8DEB9EBC-C186-42C2-A1C5-6E60ABB9B30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699580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89272-E2B7-470D-A2ED-6C8E0698E00C}"/>
              </a:ext>
            </a:extLst>
          </p:cNvPr>
          <p:cNvSpPr>
            <a:spLocks noGrp="1"/>
          </p:cNvSpPr>
          <p:nvPr>
            <p:ph type="title"/>
          </p:nvPr>
        </p:nvSpPr>
        <p:spPr/>
        <p:txBody>
          <a:bodyPr/>
          <a:lstStyle/>
          <a:p>
            <a:r>
              <a:rPr lang="de-DE" dirty="0"/>
              <a:t>Math Objekt – Übung </a:t>
            </a:r>
          </a:p>
        </p:txBody>
      </p:sp>
      <p:sp>
        <p:nvSpPr>
          <p:cNvPr id="3" name="Inhaltsplatzhalter 2">
            <a:extLst>
              <a:ext uri="{FF2B5EF4-FFF2-40B4-BE49-F238E27FC236}">
                <a16:creationId xmlns:a16="http://schemas.microsoft.com/office/drawing/2014/main" id="{EB1A7A6C-A47D-412B-A913-1ED471DD406E}"/>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D1E227C5-4667-41C6-8C6C-0C42ABC0FF0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55410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34B006-0173-4E5E-9A97-DEA548B46A06}"/>
              </a:ext>
            </a:extLst>
          </p:cNvPr>
          <p:cNvSpPr>
            <a:spLocks noGrp="1"/>
          </p:cNvSpPr>
          <p:nvPr>
            <p:ph type="title"/>
          </p:nvPr>
        </p:nvSpPr>
        <p:spPr/>
        <p:txBody>
          <a:bodyPr/>
          <a:lstStyle/>
          <a:p>
            <a:r>
              <a:rPr lang="de-DE" dirty="0"/>
              <a:t>JS NUMBER OBJECT</a:t>
            </a:r>
          </a:p>
        </p:txBody>
      </p:sp>
      <p:sp>
        <p:nvSpPr>
          <p:cNvPr id="3" name="Textplatzhalter 2">
            <a:extLst>
              <a:ext uri="{FF2B5EF4-FFF2-40B4-BE49-F238E27FC236}">
                <a16:creationId xmlns:a16="http://schemas.microsoft.com/office/drawing/2014/main" id="{26A23C17-D7AA-4FC1-AA09-E74BB4A87128}"/>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804EA42A-927C-42E7-B1C6-22956E137E6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598399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Number – </a:t>
            </a:r>
            <a:r>
              <a:rPr spc="-10" dirty="0"/>
              <a:t>Objekt</a:t>
            </a:r>
            <a:r>
              <a:rPr spc="-25" dirty="0"/>
              <a:t> </a:t>
            </a:r>
            <a:r>
              <a:rPr spc="-10" dirty="0"/>
              <a:t>(1)</a:t>
            </a:r>
          </a:p>
        </p:txBody>
      </p:sp>
      <p:sp>
        <p:nvSpPr>
          <p:cNvPr id="3" name="object 3"/>
          <p:cNvSpPr txBox="1"/>
          <p:nvPr/>
        </p:nvSpPr>
        <p:spPr>
          <a:xfrm>
            <a:off x="838200" y="1690688"/>
            <a:ext cx="7825105" cy="110617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Zahlen </a:t>
            </a:r>
            <a:r>
              <a:rPr sz="3200" spc="-15" dirty="0">
                <a:latin typeface="Calibri"/>
                <a:cs typeface="Calibri"/>
              </a:rPr>
              <a:t>werden </a:t>
            </a:r>
            <a:r>
              <a:rPr sz="3200" dirty="0">
                <a:latin typeface="Calibri"/>
                <a:cs typeface="Calibri"/>
              </a:rPr>
              <a:t>in </a:t>
            </a:r>
            <a:r>
              <a:rPr sz="3200" spc="-5" dirty="0">
                <a:latin typeface="Calibri"/>
                <a:cs typeface="Calibri"/>
              </a:rPr>
              <a:t>Number-Objekten</a:t>
            </a:r>
            <a:r>
              <a:rPr sz="3200" spc="-10" dirty="0">
                <a:latin typeface="Calibri"/>
                <a:cs typeface="Calibri"/>
              </a:rPr>
              <a:t> abgelegt</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10" dirty="0">
                <a:latin typeface="Calibri"/>
                <a:cs typeface="Calibri"/>
              </a:rPr>
              <a:t>Eigenschaften </a:t>
            </a:r>
            <a:r>
              <a:rPr sz="3200" spc="-5" dirty="0">
                <a:latin typeface="Calibri"/>
                <a:cs typeface="Calibri"/>
              </a:rPr>
              <a:t>für numerische</a:t>
            </a:r>
            <a:r>
              <a:rPr sz="3200" spc="85" dirty="0">
                <a:latin typeface="Calibri"/>
                <a:cs typeface="Calibri"/>
              </a:rPr>
              <a:t> </a:t>
            </a:r>
            <a:r>
              <a:rPr sz="3200" spc="-20" dirty="0">
                <a:latin typeface="Calibri"/>
                <a:cs typeface="Calibri"/>
              </a:rPr>
              <a:t>Konstanten</a:t>
            </a:r>
            <a:endParaRPr sz="3200" dirty="0">
              <a:latin typeface="Calibri"/>
              <a:cs typeface="Calibri"/>
            </a:endParaRPr>
          </a:p>
        </p:txBody>
      </p:sp>
      <p:graphicFrame>
        <p:nvGraphicFramePr>
          <p:cNvPr id="4" name="object 4"/>
          <p:cNvGraphicFramePr>
            <a:graphicFrameLocks noGrp="1"/>
          </p:cNvGraphicFramePr>
          <p:nvPr>
            <p:extLst/>
          </p:nvPr>
        </p:nvGraphicFramePr>
        <p:xfrm>
          <a:off x="1194435" y="2746693"/>
          <a:ext cx="10531474" cy="3840542"/>
        </p:xfrm>
        <a:graphic>
          <a:graphicData uri="http://schemas.openxmlformats.org/drawingml/2006/table">
            <a:tbl>
              <a:tblPr firstRow="1" bandRow="1">
                <a:tableStyleId>{2D5ABB26-0587-4C30-8999-92F81FD0307C}</a:tableStyleId>
              </a:tblPr>
              <a:tblGrid>
                <a:gridCol w="3510534">
                  <a:extLst>
                    <a:ext uri="{9D8B030D-6E8A-4147-A177-3AD203B41FA5}">
                      <a16:colId xmlns:a16="http://schemas.microsoft.com/office/drawing/2014/main" val="20000"/>
                    </a:ext>
                  </a:extLst>
                </a:gridCol>
                <a:gridCol w="3510407">
                  <a:extLst>
                    <a:ext uri="{9D8B030D-6E8A-4147-A177-3AD203B41FA5}">
                      <a16:colId xmlns:a16="http://schemas.microsoft.com/office/drawing/2014/main" val="20001"/>
                    </a:ext>
                  </a:extLst>
                </a:gridCol>
                <a:gridCol w="3510533">
                  <a:extLst>
                    <a:ext uri="{9D8B030D-6E8A-4147-A177-3AD203B41FA5}">
                      <a16:colId xmlns:a16="http://schemas.microsoft.com/office/drawing/2014/main" val="20002"/>
                    </a:ext>
                  </a:extLst>
                </a:gridCol>
              </a:tblGrid>
              <a:tr h="365760">
                <a:tc>
                  <a:txBody>
                    <a:bodyPr/>
                    <a:lstStyle/>
                    <a:p>
                      <a:pPr marL="85090">
                        <a:lnSpc>
                          <a:spcPct val="100000"/>
                        </a:lnSpc>
                        <a:spcBef>
                          <a:spcPts val="195"/>
                        </a:spcBef>
                      </a:pPr>
                      <a:r>
                        <a:rPr sz="1800" b="1" spc="-5" dirty="0">
                          <a:solidFill>
                            <a:srgbClr val="FFFFFF"/>
                          </a:solidFill>
                          <a:latin typeface="Calibri"/>
                          <a:cs typeface="Calibri"/>
                        </a:rPr>
                        <a:t>Eigenschaft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914400">
                <a:tc>
                  <a:txBody>
                    <a:bodyPr/>
                    <a:lstStyle/>
                    <a:p>
                      <a:pPr marL="85090">
                        <a:lnSpc>
                          <a:spcPct val="100000"/>
                        </a:lnSpc>
                        <a:spcBef>
                          <a:spcPts val="95"/>
                        </a:spcBef>
                      </a:pPr>
                      <a:r>
                        <a:rPr sz="1800" spc="-15" dirty="0">
                          <a:latin typeface="Calibri"/>
                          <a:cs typeface="Calibri"/>
                        </a:rPr>
                        <a:t>MAX_VALUE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marR="610870">
                        <a:lnSpc>
                          <a:spcPct val="100000"/>
                        </a:lnSpc>
                        <a:spcBef>
                          <a:spcPts val="95"/>
                        </a:spcBef>
                      </a:pPr>
                      <a:r>
                        <a:rPr sz="1800" spc="-5" dirty="0">
                          <a:latin typeface="Calibri"/>
                          <a:cs typeface="Calibri"/>
                        </a:rPr>
                        <a:t>Beinhaltet die </a:t>
                      </a:r>
                      <a:r>
                        <a:rPr sz="1800" spc="-15" dirty="0">
                          <a:latin typeface="Calibri"/>
                          <a:cs typeface="Calibri"/>
                        </a:rPr>
                        <a:t>größte </a:t>
                      </a:r>
                      <a:r>
                        <a:rPr sz="1800" spc="-5" dirty="0">
                          <a:latin typeface="Calibri"/>
                          <a:cs typeface="Calibri"/>
                        </a:rPr>
                        <a:t>Zahl, die  </a:t>
                      </a:r>
                      <a:r>
                        <a:rPr sz="1800" spc="-10" dirty="0">
                          <a:latin typeface="Calibri"/>
                          <a:cs typeface="Calibri"/>
                        </a:rPr>
                        <a:t>verarbeitet werden</a:t>
                      </a:r>
                      <a:r>
                        <a:rPr sz="1800" spc="-45" dirty="0">
                          <a:latin typeface="Calibri"/>
                          <a:cs typeface="Calibri"/>
                        </a:rPr>
                        <a:t> </a:t>
                      </a:r>
                      <a:r>
                        <a:rPr sz="1800" spc="-10" dirty="0">
                          <a:latin typeface="Calibri"/>
                          <a:cs typeface="Calibri"/>
                        </a:rPr>
                        <a:t>kann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5"/>
                        </a:spcBef>
                      </a:pPr>
                      <a:r>
                        <a:rPr sz="1800" spc="-5" dirty="0">
                          <a:latin typeface="Calibri"/>
                          <a:cs typeface="Calibri"/>
                        </a:rPr>
                        <a:t>1.7976931348623157e+308</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914400">
                <a:tc>
                  <a:txBody>
                    <a:bodyPr/>
                    <a:lstStyle/>
                    <a:p>
                      <a:pPr marL="85090">
                        <a:lnSpc>
                          <a:spcPct val="100000"/>
                        </a:lnSpc>
                        <a:spcBef>
                          <a:spcPts val="195"/>
                        </a:spcBef>
                      </a:pPr>
                      <a:r>
                        <a:rPr sz="1800" spc="-15" dirty="0">
                          <a:latin typeface="Calibri"/>
                          <a:cs typeface="Calibri"/>
                        </a:rPr>
                        <a:t>MIN_VALUE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marR="504825">
                        <a:lnSpc>
                          <a:spcPct val="100000"/>
                        </a:lnSpc>
                        <a:spcBef>
                          <a:spcPts val="195"/>
                        </a:spcBef>
                      </a:pPr>
                      <a:r>
                        <a:rPr sz="1800" spc="-5" dirty="0">
                          <a:latin typeface="Calibri"/>
                          <a:cs typeface="Calibri"/>
                        </a:rPr>
                        <a:t>Beinhaltet die </a:t>
                      </a:r>
                      <a:r>
                        <a:rPr sz="1800" spc="-10" dirty="0">
                          <a:latin typeface="Calibri"/>
                          <a:cs typeface="Calibri"/>
                        </a:rPr>
                        <a:t>kleinste </a:t>
                      </a:r>
                      <a:r>
                        <a:rPr sz="1800" spc="-5" dirty="0">
                          <a:latin typeface="Calibri"/>
                          <a:cs typeface="Calibri"/>
                        </a:rPr>
                        <a:t>Zahl, die  </a:t>
                      </a:r>
                      <a:r>
                        <a:rPr sz="1800" spc="-10" dirty="0">
                          <a:latin typeface="Calibri"/>
                          <a:cs typeface="Calibri"/>
                        </a:rPr>
                        <a:t>verarbeitet werden</a:t>
                      </a:r>
                      <a:r>
                        <a:rPr sz="1800" spc="-45" dirty="0">
                          <a:latin typeface="Calibri"/>
                          <a:cs typeface="Calibri"/>
                        </a:rPr>
                        <a:t> </a:t>
                      </a:r>
                      <a:r>
                        <a:rPr sz="1800" spc="-10" dirty="0">
                          <a:latin typeface="Calibri"/>
                          <a:cs typeface="Calibri"/>
                        </a:rPr>
                        <a:t>kann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5e-324</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65759">
                <a:tc>
                  <a:txBody>
                    <a:bodyPr/>
                    <a:lstStyle/>
                    <a:p>
                      <a:pPr marL="85090">
                        <a:lnSpc>
                          <a:spcPct val="100000"/>
                        </a:lnSpc>
                        <a:spcBef>
                          <a:spcPts val="195"/>
                        </a:spcBef>
                      </a:pPr>
                      <a:r>
                        <a:rPr sz="1800" dirty="0">
                          <a:latin typeface="Calibri"/>
                          <a:cs typeface="Calibri"/>
                        </a:rPr>
                        <a:t>NaN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dirty="0">
                          <a:latin typeface="Calibri"/>
                          <a:cs typeface="Calibri"/>
                        </a:rPr>
                        <a:t>Not a</a:t>
                      </a:r>
                      <a:r>
                        <a:rPr sz="1800" spc="-85" dirty="0">
                          <a:latin typeface="Calibri"/>
                          <a:cs typeface="Calibri"/>
                        </a:rPr>
                        <a:t> </a:t>
                      </a:r>
                      <a:r>
                        <a:rPr sz="1800" dirty="0">
                          <a:latin typeface="Calibri"/>
                          <a:cs typeface="Calibri"/>
                        </a:rPr>
                        <a:t>Number</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dirty="0">
                          <a:latin typeface="Calibri"/>
                          <a:cs typeface="Calibri"/>
                        </a:rPr>
                        <a:t>NaN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640080">
                <a:tc>
                  <a:txBody>
                    <a:bodyPr/>
                    <a:lstStyle/>
                    <a:p>
                      <a:pPr marL="85090">
                        <a:lnSpc>
                          <a:spcPct val="100000"/>
                        </a:lnSpc>
                        <a:spcBef>
                          <a:spcPts val="200"/>
                        </a:spcBef>
                      </a:pPr>
                      <a:r>
                        <a:rPr sz="1800" spc="-15" dirty="0">
                          <a:latin typeface="Calibri"/>
                          <a:cs typeface="Calibri"/>
                        </a:rPr>
                        <a:t>NEGATIVE_INFINITY</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marR="513715">
                        <a:lnSpc>
                          <a:spcPct val="100000"/>
                        </a:lnSpc>
                        <a:spcBef>
                          <a:spcPts val="200"/>
                        </a:spcBef>
                      </a:pPr>
                      <a:r>
                        <a:rPr sz="1800" spc="-20" dirty="0">
                          <a:latin typeface="Calibri"/>
                          <a:cs typeface="Calibri"/>
                        </a:rPr>
                        <a:t>Wert </a:t>
                      </a:r>
                      <a:r>
                        <a:rPr sz="1800" dirty="0">
                          <a:latin typeface="Calibri"/>
                          <a:cs typeface="Calibri"/>
                        </a:rPr>
                        <a:t>einer </a:t>
                      </a:r>
                      <a:r>
                        <a:rPr sz="1800" spc="-15" dirty="0">
                          <a:latin typeface="Calibri"/>
                          <a:cs typeface="Calibri"/>
                        </a:rPr>
                        <a:t>Variablen, </a:t>
                      </a:r>
                      <a:r>
                        <a:rPr sz="1800" spc="-5" dirty="0">
                          <a:latin typeface="Calibri"/>
                          <a:cs typeface="Calibri"/>
                        </a:rPr>
                        <a:t>wenn die  Zahl kleiner </a:t>
                      </a:r>
                      <a:r>
                        <a:rPr sz="1800" spc="-10" dirty="0">
                          <a:latin typeface="Calibri"/>
                          <a:cs typeface="Calibri"/>
                        </a:rPr>
                        <a:t>ist </a:t>
                      </a:r>
                      <a:r>
                        <a:rPr sz="1800" spc="-5" dirty="0">
                          <a:latin typeface="Calibri"/>
                          <a:cs typeface="Calibri"/>
                        </a:rPr>
                        <a:t>als </a:t>
                      </a:r>
                      <a:r>
                        <a:rPr sz="1800" spc="-15" dirty="0">
                          <a:latin typeface="Calibri"/>
                          <a:cs typeface="Calibri"/>
                        </a:rPr>
                        <a:t>MIN_VALUE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200"/>
                        </a:spcBef>
                      </a:pPr>
                      <a:r>
                        <a:rPr sz="1800" spc="-5" dirty="0">
                          <a:latin typeface="Calibri"/>
                          <a:cs typeface="Calibri"/>
                        </a:rPr>
                        <a:t>-Infinity</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640143">
                <a:tc>
                  <a:txBody>
                    <a:bodyPr/>
                    <a:lstStyle/>
                    <a:p>
                      <a:pPr marL="85090">
                        <a:lnSpc>
                          <a:spcPct val="100000"/>
                        </a:lnSpc>
                        <a:spcBef>
                          <a:spcPts val="200"/>
                        </a:spcBef>
                      </a:pPr>
                      <a:r>
                        <a:rPr sz="1800" spc="-5" dirty="0">
                          <a:latin typeface="Calibri"/>
                          <a:cs typeface="Calibri"/>
                        </a:rPr>
                        <a:t>POSITIVE_INFINITY</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200"/>
                        </a:spcBef>
                      </a:pPr>
                      <a:r>
                        <a:rPr sz="1800" spc="-20" dirty="0">
                          <a:latin typeface="Calibri"/>
                          <a:cs typeface="Calibri"/>
                        </a:rPr>
                        <a:t>Wert </a:t>
                      </a:r>
                      <a:r>
                        <a:rPr sz="1800" dirty="0">
                          <a:latin typeface="Calibri"/>
                          <a:cs typeface="Calibri"/>
                        </a:rPr>
                        <a:t>einer </a:t>
                      </a:r>
                      <a:r>
                        <a:rPr sz="1800" spc="-15" dirty="0">
                          <a:latin typeface="Calibri"/>
                          <a:cs typeface="Calibri"/>
                        </a:rPr>
                        <a:t>Variablen, </a:t>
                      </a:r>
                      <a:r>
                        <a:rPr sz="1800" spc="-5" dirty="0">
                          <a:latin typeface="Calibri"/>
                          <a:cs typeface="Calibri"/>
                        </a:rPr>
                        <a:t>wenn</a:t>
                      </a:r>
                      <a:r>
                        <a:rPr sz="1800" spc="15" dirty="0">
                          <a:latin typeface="Calibri"/>
                          <a:cs typeface="Calibri"/>
                        </a:rPr>
                        <a:t> </a:t>
                      </a:r>
                      <a:r>
                        <a:rPr sz="1800" spc="-5" dirty="0">
                          <a:latin typeface="Calibri"/>
                          <a:cs typeface="Calibri"/>
                        </a:rPr>
                        <a:t>die</a:t>
                      </a:r>
                      <a:endParaRPr sz="1800" dirty="0">
                        <a:latin typeface="Calibri"/>
                        <a:cs typeface="Calibri"/>
                      </a:endParaRPr>
                    </a:p>
                    <a:p>
                      <a:pPr marL="85090">
                        <a:lnSpc>
                          <a:spcPct val="100000"/>
                        </a:lnSpc>
                      </a:pPr>
                      <a:r>
                        <a:rPr sz="1800" spc="-5" dirty="0">
                          <a:latin typeface="Calibri"/>
                          <a:cs typeface="Calibri"/>
                        </a:rPr>
                        <a:t>Zahl </a:t>
                      </a:r>
                      <a:r>
                        <a:rPr sz="1800" spc="-10" dirty="0">
                          <a:latin typeface="Calibri"/>
                          <a:cs typeface="Calibri"/>
                        </a:rPr>
                        <a:t>größer ist </a:t>
                      </a:r>
                      <a:r>
                        <a:rPr sz="1800" spc="-5" dirty="0">
                          <a:latin typeface="Calibri"/>
                          <a:cs typeface="Calibri"/>
                        </a:rPr>
                        <a:t>als </a:t>
                      </a:r>
                      <a:r>
                        <a:rPr sz="1800" spc="-15" dirty="0">
                          <a:latin typeface="Calibri"/>
                          <a:cs typeface="Calibri"/>
                        </a:rPr>
                        <a:t>MAX_VALUE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5" dirty="0">
                          <a:latin typeface="Calibri"/>
                          <a:cs typeface="Calibri"/>
                        </a:rPr>
                        <a:t>Infinity</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
        <p:nvSpPr>
          <p:cNvPr id="5" name="Fußzeilenplatzhalter 4">
            <a:extLst>
              <a:ext uri="{FF2B5EF4-FFF2-40B4-BE49-F238E27FC236}">
                <a16:creationId xmlns:a16="http://schemas.microsoft.com/office/drawing/2014/main" id="{BFA40069-6685-46B1-A7C2-354B3D8A238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844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25A7F5-27AB-4974-B668-3203894C79D3}"/>
              </a:ext>
            </a:extLst>
          </p:cNvPr>
          <p:cNvSpPr>
            <a:spLocks noGrp="1"/>
          </p:cNvSpPr>
          <p:nvPr>
            <p:ph type="ctrTitle"/>
          </p:nvPr>
        </p:nvSpPr>
        <p:spPr/>
        <p:txBody>
          <a:bodyPr/>
          <a:lstStyle/>
          <a:p>
            <a:r>
              <a:rPr lang="de-DE" dirty="0"/>
              <a:t>JAVASCRIPT</a:t>
            </a:r>
          </a:p>
        </p:txBody>
      </p:sp>
      <p:sp>
        <p:nvSpPr>
          <p:cNvPr id="3" name="Untertitel 2">
            <a:extLst>
              <a:ext uri="{FF2B5EF4-FFF2-40B4-BE49-F238E27FC236}">
                <a16:creationId xmlns:a16="http://schemas.microsoft.com/office/drawing/2014/main" id="{0BF80469-5120-46A1-81A8-9121D47AE6B3}"/>
              </a:ext>
            </a:extLst>
          </p:cNvPr>
          <p:cNvSpPr>
            <a:spLocks noGrp="1"/>
          </p:cNvSpPr>
          <p:nvPr>
            <p:ph type="subTitle" idx="1"/>
          </p:nvPr>
        </p:nvSpPr>
        <p:spPr/>
        <p:txBody>
          <a:bodyPr/>
          <a:lstStyle/>
          <a:p>
            <a:endParaRPr lang="de-DE"/>
          </a:p>
        </p:txBody>
      </p:sp>
      <p:sp>
        <p:nvSpPr>
          <p:cNvPr id="4" name="Fußzeilenplatzhalter 3">
            <a:extLst>
              <a:ext uri="{FF2B5EF4-FFF2-40B4-BE49-F238E27FC236}">
                <a16:creationId xmlns:a16="http://schemas.microsoft.com/office/drawing/2014/main" id="{895356AD-6706-4B88-8B2A-AFAD6177991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465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Grundlegende</a:t>
            </a:r>
            <a:r>
              <a:rPr spc="10" dirty="0"/>
              <a:t> </a:t>
            </a:r>
            <a:r>
              <a:rPr spc="-15" dirty="0"/>
              <a:t>Notationsregeln</a:t>
            </a:r>
          </a:p>
        </p:txBody>
      </p:sp>
      <p:sp>
        <p:nvSpPr>
          <p:cNvPr id="3" name="object 3"/>
          <p:cNvSpPr txBox="1"/>
          <p:nvPr/>
        </p:nvSpPr>
        <p:spPr>
          <a:xfrm>
            <a:off x="838200" y="1690688"/>
            <a:ext cx="6263640" cy="169163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5" dirty="0">
                <a:latin typeface="Calibri"/>
                <a:cs typeface="Calibri"/>
              </a:rPr>
              <a:t>Semikolon </a:t>
            </a:r>
            <a:r>
              <a:rPr sz="3200" dirty="0">
                <a:latin typeface="Calibri"/>
                <a:cs typeface="Calibri"/>
              </a:rPr>
              <a:t>als</a:t>
            </a:r>
            <a:r>
              <a:rPr sz="3200" spc="5" dirty="0">
                <a:latin typeface="Calibri"/>
                <a:cs typeface="Calibri"/>
              </a:rPr>
              <a:t> </a:t>
            </a:r>
            <a:r>
              <a:rPr sz="3200" spc="-5" dirty="0">
                <a:latin typeface="Calibri"/>
                <a:cs typeface="Calibri"/>
              </a:rPr>
              <a:t>Anweisungsabschluss</a:t>
            </a:r>
            <a:endParaRPr sz="3200" dirty="0">
              <a:latin typeface="Calibri"/>
              <a:cs typeface="Calibri"/>
            </a:endParaRPr>
          </a:p>
          <a:p>
            <a:pPr>
              <a:lnSpc>
                <a:spcPct val="100000"/>
              </a:lnSpc>
              <a:spcBef>
                <a:spcPts val="30"/>
              </a:spcBef>
              <a:buFont typeface="Arial"/>
              <a:buChar char="•"/>
            </a:pPr>
            <a:endParaRPr sz="4650" dirty="0">
              <a:latin typeface="Times New Roman"/>
              <a:cs typeface="Times New Roman"/>
            </a:endParaRPr>
          </a:p>
          <a:p>
            <a:pPr marL="355600" indent="-342900">
              <a:lnSpc>
                <a:spcPct val="100000"/>
              </a:lnSpc>
              <a:buFont typeface="Arial"/>
              <a:buChar char="•"/>
              <a:tabLst>
                <a:tab pos="354965" algn="l"/>
                <a:tab pos="355600" algn="l"/>
              </a:tabLst>
            </a:pPr>
            <a:r>
              <a:rPr sz="3200" spc="-15" dirty="0">
                <a:latin typeface="Calibri"/>
                <a:cs typeface="Calibri"/>
              </a:rPr>
              <a:t>Kommentare</a:t>
            </a:r>
            <a:endParaRPr sz="3200" dirty="0">
              <a:latin typeface="Calibri"/>
              <a:cs typeface="Calibri"/>
            </a:endParaRPr>
          </a:p>
        </p:txBody>
      </p:sp>
      <p:sp>
        <p:nvSpPr>
          <p:cNvPr id="4" name="object 4"/>
          <p:cNvSpPr/>
          <p:nvPr/>
        </p:nvSpPr>
        <p:spPr>
          <a:xfrm>
            <a:off x="1245615" y="3734118"/>
            <a:ext cx="7696200" cy="1438656"/>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B5060C80-8877-468D-9B0A-08C82F02030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093487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Number – </a:t>
            </a:r>
            <a:r>
              <a:rPr spc="-10" dirty="0"/>
              <a:t>Objekt</a:t>
            </a:r>
            <a:r>
              <a:rPr spc="-25" dirty="0"/>
              <a:t> </a:t>
            </a:r>
            <a:r>
              <a:rPr spc="-10" dirty="0"/>
              <a:t>(2)</a:t>
            </a:r>
          </a:p>
        </p:txBody>
      </p:sp>
      <p:sp>
        <p:nvSpPr>
          <p:cNvPr id="3" name="object 3"/>
          <p:cNvSpPr txBox="1"/>
          <p:nvPr/>
        </p:nvSpPr>
        <p:spPr>
          <a:xfrm>
            <a:off x="838200" y="1690688"/>
            <a:ext cx="21126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a:t>
            </a:r>
            <a:r>
              <a:rPr sz="3200" spc="-10" dirty="0">
                <a:latin typeface="Calibri"/>
                <a:cs typeface="Calibri"/>
              </a:rPr>
              <a:t>e</a:t>
            </a:r>
            <a:r>
              <a:rPr sz="3200" dirty="0">
                <a:latin typeface="Calibri"/>
                <a:cs typeface="Calibri"/>
              </a:rPr>
              <a:t>thoden</a:t>
            </a:r>
          </a:p>
        </p:txBody>
      </p:sp>
      <p:graphicFrame>
        <p:nvGraphicFramePr>
          <p:cNvPr id="4" name="object 4"/>
          <p:cNvGraphicFramePr>
            <a:graphicFrameLocks noGrp="1"/>
          </p:cNvGraphicFramePr>
          <p:nvPr>
            <p:extLst/>
          </p:nvPr>
        </p:nvGraphicFramePr>
        <p:xfrm>
          <a:off x="1175385" y="2371788"/>
          <a:ext cx="10550525" cy="3596636"/>
        </p:xfrm>
        <a:graphic>
          <a:graphicData uri="http://schemas.openxmlformats.org/drawingml/2006/table">
            <a:tbl>
              <a:tblPr firstRow="1" bandRow="1">
                <a:tableStyleId>{2D5ABB26-0587-4C30-8999-92F81FD0307C}</a:tableStyleId>
              </a:tblPr>
              <a:tblGrid>
                <a:gridCol w="2258441">
                  <a:extLst>
                    <a:ext uri="{9D8B030D-6E8A-4147-A177-3AD203B41FA5}">
                      <a16:colId xmlns:a16="http://schemas.microsoft.com/office/drawing/2014/main" val="20000"/>
                    </a:ext>
                  </a:extLst>
                </a:gridCol>
                <a:gridCol w="8292084">
                  <a:extLst>
                    <a:ext uri="{9D8B030D-6E8A-4147-A177-3AD203B41FA5}">
                      <a16:colId xmlns:a16="http://schemas.microsoft.com/office/drawing/2014/main" val="20001"/>
                    </a:ext>
                  </a:extLst>
                </a:gridCol>
              </a:tblGrid>
              <a:tr h="396239">
                <a:tc>
                  <a:txBody>
                    <a:bodyPr/>
                    <a:lstStyle/>
                    <a:p>
                      <a:pPr marL="85090">
                        <a:lnSpc>
                          <a:spcPct val="100000"/>
                        </a:lnSpc>
                        <a:spcBef>
                          <a:spcPts val="185"/>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5" dirty="0">
                          <a:solidFill>
                            <a:srgbClr val="FFFFFF"/>
                          </a:solidFill>
                          <a:latin typeface="Calibri"/>
                          <a:cs typeface="Calibri"/>
                        </a:rPr>
                        <a:t>Erläuterung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701039">
                <a:tc>
                  <a:txBody>
                    <a:bodyPr/>
                    <a:lstStyle/>
                    <a:p>
                      <a:pPr marL="85090">
                        <a:lnSpc>
                          <a:spcPct val="100000"/>
                        </a:lnSpc>
                        <a:spcBef>
                          <a:spcPts val="85"/>
                        </a:spcBef>
                      </a:pPr>
                      <a:r>
                        <a:rPr sz="2000" spc="-5" dirty="0">
                          <a:latin typeface="Calibri"/>
                          <a:cs typeface="Calibri"/>
                        </a:rPr>
                        <a:t>toExponential()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marR="1235710">
                        <a:lnSpc>
                          <a:spcPct val="100000"/>
                        </a:lnSpc>
                        <a:spcBef>
                          <a:spcPts val="85"/>
                        </a:spcBef>
                      </a:pPr>
                      <a:r>
                        <a:rPr sz="2000" spc="-5" dirty="0">
                          <a:latin typeface="Calibri"/>
                          <a:cs typeface="Calibri"/>
                        </a:rPr>
                        <a:t>Gibt </a:t>
                      </a:r>
                      <a:r>
                        <a:rPr sz="2000" dirty="0">
                          <a:latin typeface="Calibri"/>
                          <a:cs typeface="Calibri"/>
                        </a:rPr>
                        <a:t>eine </a:t>
                      </a:r>
                      <a:r>
                        <a:rPr sz="2000" spc="-5" dirty="0">
                          <a:latin typeface="Calibri"/>
                          <a:cs typeface="Calibri"/>
                        </a:rPr>
                        <a:t>Zahl </a:t>
                      </a:r>
                      <a:r>
                        <a:rPr sz="2000" dirty="0">
                          <a:latin typeface="Calibri"/>
                          <a:cs typeface="Calibri"/>
                        </a:rPr>
                        <a:t>in </a:t>
                      </a:r>
                      <a:r>
                        <a:rPr sz="2000" spc="-5" dirty="0">
                          <a:latin typeface="Calibri"/>
                          <a:cs typeface="Calibri"/>
                        </a:rPr>
                        <a:t>Exponentialschreibweise zurück (ab </a:t>
                      </a:r>
                      <a:r>
                        <a:rPr sz="2000" spc="-10" dirty="0">
                          <a:latin typeface="Calibri"/>
                          <a:cs typeface="Calibri"/>
                        </a:rPr>
                        <a:t>JavaScript </a:t>
                      </a:r>
                      <a:r>
                        <a:rPr sz="2000" spc="-5" dirty="0">
                          <a:latin typeface="Calibri"/>
                          <a:cs typeface="Calibri"/>
                        </a:rPr>
                        <a:t>1.5)  </a:t>
                      </a:r>
                      <a:r>
                        <a:rPr sz="2000" spc="-10" dirty="0">
                          <a:latin typeface="Calibri"/>
                          <a:cs typeface="Calibri"/>
                        </a:rPr>
                        <a:t>77.1234.toExponential()  </a:t>
                      </a:r>
                      <a:r>
                        <a:rPr sz="2000" dirty="0">
                          <a:latin typeface="Calibri"/>
                          <a:cs typeface="Calibri"/>
                        </a:rPr>
                        <a:t>= </a:t>
                      </a:r>
                      <a:r>
                        <a:rPr sz="2000" spc="25" dirty="0">
                          <a:latin typeface="Calibri"/>
                          <a:cs typeface="Calibri"/>
                        </a:rPr>
                        <a:t> </a:t>
                      </a:r>
                      <a:r>
                        <a:rPr sz="2000" dirty="0">
                          <a:latin typeface="Calibri"/>
                          <a:cs typeface="Calibri"/>
                        </a:rPr>
                        <a:t>7.71234e+1</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701040">
                <a:tc>
                  <a:txBody>
                    <a:bodyPr/>
                    <a:lstStyle/>
                    <a:p>
                      <a:pPr marL="85090">
                        <a:lnSpc>
                          <a:spcPct val="100000"/>
                        </a:lnSpc>
                        <a:spcBef>
                          <a:spcPts val="185"/>
                        </a:spcBef>
                      </a:pPr>
                      <a:r>
                        <a:rPr sz="2000" spc="-10" dirty="0">
                          <a:latin typeface="Calibri"/>
                          <a:cs typeface="Calibri"/>
                        </a:rPr>
                        <a:t>toFixed()</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marR="238125">
                        <a:lnSpc>
                          <a:spcPct val="100000"/>
                        </a:lnSpc>
                        <a:spcBef>
                          <a:spcPts val="185"/>
                        </a:spcBef>
                      </a:pPr>
                      <a:r>
                        <a:rPr sz="2000" spc="-5" dirty="0">
                          <a:latin typeface="Calibri"/>
                          <a:cs typeface="Calibri"/>
                        </a:rPr>
                        <a:t>Gibt </a:t>
                      </a:r>
                      <a:r>
                        <a:rPr sz="2000" dirty="0">
                          <a:latin typeface="Calibri"/>
                          <a:cs typeface="Calibri"/>
                        </a:rPr>
                        <a:t>eine </a:t>
                      </a:r>
                      <a:r>
                        <a:rPr sz="2000" spc="-5" dirty="0">
                          <a:latin typeface="Calibri"/>
                          <a:cs typeface="Calibri"/>
                        </a:rPr>
                        <a:t>Zahl </a:t>
                      </a:r>
                      <a:r>
                        <a:rPr sz="2000" dirty="0">
                          <a:latin typeface="Calibri"/>
                          <a:cs typeface="Calibri"/>
                        </a:rPr>
                        <a:t>als </a:t>
                      </a:r>
                      <a:r>
                        <a:rPr sz="2000" spc="-10" dirty="0">
                          <a:latin typeface="Calibri"/>
                          <a:cs typeface="Calibri"/>
                        </a:rPr>
                        <a:t>Dezimalzahl </a:t>
                      </a:r>
                      <a:r>
                        <a:rPr sz="2000" spc="-5" dirty="0">
                          <a:latin typeface="Calibri"/>
                          <a:cs typeface="Calibri"/>
                        </a:rPr>
                        <a:t>zurück (ab </a:t>
                      </a:r>
                      <a:r>
                        <a:rPr sz="2000" spc="-10" dirty="0">
                          <a:latin typeface="Calibri"/>
                          <a:cs typeface="Calibri"/>
                        </a:rPr>
                        <a:t>JavaScript </a:t>
                      </a:r>
                      <a:r>
                        <a:rPr sz="2000" dirty="0">
                          <a:latin typeface="Calibri"/>
                          <a:cs typeface="Calibri"/>
                        </a:rPr>
                        <a:t>1.5) </a:t>
                      </a:r>
                      <a:r>
                        <a:rPr sz="2000" spc="-10" dirty="0">
                          <a:latin typeface="Calibri"/>
                          <a:cs typeface="Calibri"/>
                        </a:rPr>
                        <a:t>10.1234.toFixed(2) </a:t>
                      </a:r>
                      <a:r>
                        <a:rPr sz="2000" dirty="0">
                          <a:latin typeface="Calibri"/>
                          <a:cs typeface="Calibri"/>
                        </a:rPr>
                        <a:t>=  </a:t>
                      </a:r>
                      <a:r>
                        <a:rPr sz="2000" spc="-5" dirty="0">
                          <a:latin typeface="Calibri"/>
                          <a:cs typeface="Calibri"/>
                        </a:rPr>
                        <a:t>10.12</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701039">
                <a:tc>
                  <a:txBody>
                    <a:bodyPr/>
                    <a:lstStyle/>
                    <a:p>
                      <a:pPr marL="85090">
                        <a:lnSpc>
                          <a:spcPct val="100000"/>
                        </a:lnSpc>
                        <a:spcBef>
                          <a:spcPts val="190"/>
                        </a:spcBef>
                      </a:pPr>
                      <a:r>
                        <a:rPr sz="2000" spc="-5" dirty="0">
                          <a:latin typeface="Calibri"/>
                          <a:cs typeface="Calibri"/>
                        </a:rPr>
                        <a:t>toSource()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15" dirty="0">
                          <a:latin typeface="Calibri"/>
                          <a:cs typeface="Calibri"/>
                        </a:rPr>
                        <a:t>Erzeugt </a:t>
                      </a:r>
                      <a:r>
                        <a:rPr sz="2000" spc="-5" dirty="0">
                          <a:latin typeface="Calibri"/>
                          <a:cs typeface="Calibri"/>
                        </a:rPr>
                        <a:t>ein neues Objekt </a:t>
                      </a:r>
                      <a:r>
                        <a:rPr sz="2000" dirty="0">
                          <a:latin typeface="Calibri"/>
                          <a:cs typeface="Calibri"/>
                        </a:rPr>
                        <a:t>auf </a:t>
                      </a:r>
                      <a:r>
                        <a:rPr sz="2000" spc="-5" dirty="0">
                          <a:latin typeface="Calibri"/>
                          <a:cs typeface="Calibri"/>
                        </a:rPr>
                        <a:t>der Grundlage des </a:t>
                      </a:r>
                      <a:r>
                        <a:rPr sz="2000" dirty="0">
                          <a:latin typeface="Calibri"/>
                          <a:cs typeface="Calibri"/>
                        </a:rPr>
                        <a:t>angegebenen </a:t>
                      </a:r>
                      <a:r>
                        <a:rPr sz="2000" spc="-5" dirty="0">
                          <a:latin typeface="Calibri"/>
                          <a:cs typeface="Calibri"/>
                        </a:rPr>
                        <a:t>Objekts</a:t>
                      </a:r>
                      <a:r>
                        <a:rPr sz="2000" spc="15" dirty="0">
                          <a:latin typeface="Calibri"/>
                          <a:cs typeface="Calibri"/>
                        </a:rPr>
                        <a:t> </a:t>
                      </a:r>
                      <a:r>
                        <a:rPr sz="2000" spc="-5" dirty="0">
                          <a:latin typeface="Calibri"/>
                          <a:cs typeface="Calibri"/>
                        </a:rPr>
                        <a:t>(ab</a:t>
                      </a:r>
                      <a:endParaRPr sz="2000" dirty="0">
                        <a:latin typeface="Calibri"/>
                        <a:cs typeface="Calibri"/>
                      </a:endParaRPr>
                    </a:p>
                    <a:p>
                      <a:pPr marL="85725">
                        <a:lnSpc>
                          <a:spcPct val="100000"/>
                        </a:lnSpc>
                      </a:pPr>
                      <a:r>
                        <a:rPr sz="2000" spc="-10" dirty="0">
                          <a:latin typeface="Calibri"/>
                          <a:cs typeface="Calibri"/>
                        </a:rPr>
                        <a:t>JavaScript </a:t>
                      </a:r>
                      <a:r>
                        <a:rPr sz="2000" dirty="0">
                          <a:latin typeface="Calibri"/>
                          <a:cs typeface="Calibri"/>
                        </a:rPr>
                        <a:t>1.3) </a:t>
                      </a:r>
                      <a:r>
                        <a:rPr sz="2000" spc="-10" dirty="0">
                          <a:latin typeface="Calibri"/>
                          <a:cs typeface="Calibri"/>
                        </a:rPr>
                        <a:t>10.1234.toSource() </a:t>
                      </a:r>
                      <a:r>
                        <a:rPr sz="2000" dirty="0">
                          <a:latin typeface="Calibri"/>
                          <a:cs typeface="Calibri"/>
                        </a:rPr>
                        <a:t>= (new</a:t>
                      </a:r>
                      <a:r>
                        <a:rPr sz="2000" spc="15" dirty="0">
                          <a:latin typeface="Calibri"/>
                          <a:cs typeface="Calibri"/>
                        </a:rPr>
                        <a:t> </a:t>
                      </a:r>
                      <a:r>
                        <a:rPr sz="2000" dirty="0">
                          <a:latin typeface="Calibri"/>
                          <a:cs typeface="Calibri"/>
                        </a:rPr>
                        <a:t>Number(10.1234))</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701039">
                <a:tc>
                  <a:txBody>
                    <a:bodyPr/>
                    <a:lstStyle/>
                    <a:p>
                      <a:pPr marL="85090">
                        <a:lnSpc>
                          <a:spcPct val="100000"/>
                        </a:lnSpc>
                        <a:spcBef>
                          <a:spcPts val="190"/>
                        </a:spcBef>
                      </a:pPr>
                      <a:r>
                        <a:rPr sz="2000" spc="-5" dirty="0">
                          <a:latin typeface="Calibri"/>
                          <a:cs typeface="Calibri"/>
                        </a:rPr>
                        <a:t>toString()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10" dirty="0">
                          <a:latin typeface="Calibri"/>
                          <a:cs typeface="Calibri"/>
                        </a:rPr>
                        <a:t>Liefert </a:t>
                      </a:r>
                      <a:r>
                        <a:rPr sz="2000" spc="-5" dirty="0">
                          <a:latin typeface="Calibri"/>
                          <a:cs typeface="Calibri"/>
                        </a:rPr>
                        <a:t>eine </a:t>
                      </a:r>
                      <a:r>
                        <a:rPr sz="2000" spc="-10" dirty="0">
                          <a:latin typeface="Calibri"/>
                          <a:cs typeface="Calibri"/>
                        </a:rPr>
                        <a:t>String-Repräsentation </a:t>
                      </a:r>
                      <a:r>
                        <a:rPr sz="2000" dirty="0">
                          <a:latin typeface="Calibri"/>
                          <a:cs typeface="Calibri"/>
                        </a:rPr>
                        <a:t>des gespeicherten </a:t>
                      </a:r>
                      <a:r>
                        <a:rPr sz="2000" spc="-15" dirty="0">
                          <a:latin typeface="Calibri"/>
                          <a:cs typeface="Calibri"/>
                        </a:rPr>
                        <a:t>Wertes</a:t>
                      </a:r>
                      <a:r>
                        <a:rPr sz="2000" spc="100" dirty="0">
                          <a:latin typeface="Calibri"/>
                          <a:cs typeface="Calibri"/>
                        </a:rPr>
                        <a:t> </a:t>
                      </a:r>
                      <a:r>
                        <a:rPr sz="2000" dirty="0">
                          <a:latin typeface="Calibri"/>
                          <a:cs typeface="Calibri"/>
                        </a:rPr>
                        <a:t>alert(10.1234</a:t>
                      </a:r>
                    </a:p>
                    <a:p>
                      <a:pPr marL="85725">
                        <a:lnSpc>
                          <a:spcPct val="100000"/>
                        </a:lnSpc>
                      </a:pPr>
                      <a:r>
                        <a:rPr sz="2000" spc="-10" dirty="0">
                          <a:latin typeface="Calibri"/>
                          <a:cs typeface="Calibri"/>
                        </a:rPr>
                        <a:t>.toString());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96240">
                <a:tc>
                  <a:txBody>
                    <a:bodyPr/>
                    <a:lstStyle/>
                    <a:p>
                      <a:pPr marL="85090">
                        <a:lnSpc>
                          <a:spcPct val="100000"/>
                        </a:lnSpc>
                        <a:spcBef>
                          <a:spcPts val="190"/>
                        </a:spcBef>
                      </a:pPr>
                      <a:r>
                        <a:rPr sz="2000" spc="-5" dirty="0">
                          <a:latin typeface="Calibri"/>
                          <a:cs typeface="Calibri"/>
                        </a:rPr>
                        <a:t>valueOf()</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5" dirty="0">
                          <a:latin typeface="Calibri"/>
                          <a:cs typeface="Calibri"/>
                        </a:rPr>
                        <a:t>Gibt </a:t>
                      </a:r>
                      <a:r>
                        <a:rPr sz="2000" dirty="0">
                          <a:latin typeface="Calibri"/>
                          <a:cs typeface="Calibri"/>
                        </a:rPr>
                        <a:t>den </a:t>
                      </a:r>
                      <a:r>
                        <a:rPr sz="2000" spc="-5" dirty="0">
                          <a:latin typeface="Calibri"/>
                          <a:cs typeface="Calibri"/>
                        </a:rPr>
                        <a:t>gespeicherten </a:t>
                      </a:r>
                      <a:r>
                        <a:rPr sz="2000" spc="-15" dirty="0">
                          <a:latin typeface="Calibri"/>
                          <a:cs typeface="Calibri"/>
                        </a:rPr>
                        <a:t>Wert </a:t>
                      </a:r>
                      <a:r>
                        <a:rPr sz="2000" spc="-5" dirty="0">
                          <a:latin typeface="Calibri"/>
                          <a:cs typeface="Calibri"/>
                        </a:rPr>
                        <a:t>zurück: </a:t>
                      </a:r>
                      <a:r>
                        <a:rPr sz="2000" dirty="0">
                          <a:latin typeface="Calibri"/>
                          <a:cs typeface="Calibri"/>
                        </a:rPr>
                        <a:t>alert(10.1234 </a:t>
                      </a:r>
                      <a:r>
                        <a:rPr sz="2000" spc="15" dirty="0">
                          <a:latin typeface="Calibri"/>
                          <a:cs typeface="Calibri"/>
                        </a:rPr>
                        <a:t> </a:t>
                      </a:r>
                      <a:r>
                        <a:rPr sz="2000" spc="-10" dirty="0">
                          <a:latin typeface="Calibri"/>
                          <a:cs typeface="Calibri"/>
                        </a:rPr>
                        <a:t>.valueOf());</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
        <p:nvSpPr>
          <p:cNvPr id="5" name="Fußzeilenplatzhalter 4">
            <a:extLst>
              <a:ext uri="{FF2B5EF4-FFF2-40B4-BE49-F238E27FC236}">
                <a16:creationId xmlns:a16="http://schemas.microsoft.com/office/drawing/2014/main" id="{917A447B-6F77-4C49-BCCF-8633B898FE2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20375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73002-7D2F-478E-9B15-12BFB9915CAA}"/>
              </a:ext>
            </a:extLst>
          </p:cNvPr>
          <p:cNvSpPr>
            <a:spLocks noGrp="1"/>
          </p:cNvSpPr>
          <p:nvPr>
            <p:ph type="title"/>
          </p:nvPr>
        </p:nvSpPr>
        <p:spPr/>
        <p:txBody>
          <a:bodyPr/>
          <a:lstStyle/>
          <a:p>
            <a:r>
              <a:rPr lang="de-DE" dirty="0" err="1"/>
              <a:t>Number</a:t>
            </a:r>
            <a:r>
              <a:rPr lang="de-DE" dirty="0"/>
              <a:t> Objekt - Übung</a:t>
            </a:r>
          </a:p>
        </p:txBody>
      </p:sp>
      <p:sp>
        <p:nvSpPr>
          <p:cNvPr id="3" name="Inhaltsplatzhalter 2">
            <a:extLst>
              <a:ext uri="{FF2B5EF4-FFF2-40B4-BE49-F238E27FC236}">
                <a16:creationId xmlns:a16="http://schemas.microsoft.com/office/drawing/2014/main" id="{8F8811B2-A931-4FC5-96FA-7836B8496750}"/>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3C55BEAE-FEAC-404D-A037-D629F80B2EF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33625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C21A6-5E31-4814-88AD-509B2EDCEE49}"/>
              </a:ext>
            </a:extLst>
          </p:cNvPr>
          <p:cNvSpPr>
            <a:spLocks noGrp="1"/>
          </p:cNvSpPr>
          <p:nvPr>
            <p:ph type="title"/>
          </p:nvPr>
        </p:nvSpPr>
        <p:spPr/>
        <p:txBody>
          <a:bodyPr/>
          <a:lstStyle/>
          <a:p>
            <a:r>
              <a:rPr lang="de-DE" dirty="0"/>
              <a:t>JS ARRAY OBJECT</a:t>
            </a:r>
          </a:p>
        </p:txBody>
      </p:sp>
      <p:sp>
        <p:nvSpPr>
          <p:cNvPr id="3" name="Textplatzhalter 2">
            <a:extLst>
              <a:ext uri="{FF2B5EF4-FFF2-40B4-BE49-F238E27FC236}">
                <a16:creationId xmlns:a16="http://schemas.microsoft.com/office/drawing/2014/main" id="{C4B76010-5264-43A4-BB71-1ACB28C9D33D}"/>
              </a:ext>
            </a:extLst>
          </p:cNvPr>
          <p:cNvSpPr>
            <a:spLocks noGrp="1"/>
          </p:cNvSpPr>
          <p:nvPr>
            <p:ph type="body" idx="1"/>
          </p:nvPr>
        </p:nvSpPr>
        <p:spPr/>
        <p:txBody>
          <a:bodyPr/>
          <a:lstStyle/>
          <a:p>
            <a:endParaRPr lang="de-DE" dirty="0"/>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55D1A63E-89F0-4DC5-AE82-89A391828AE4}"/>
                  </a:ext>
                </a:extLst>
              </p:cNvPr>
              <p:cNvGraphicFramePr>
                <a:graphicFrameLocks noChangeAspect="1"/>
              </p:cNvGraphicFramePr>
              <p:nvPr>
                <p:extLst>
                  <p:ext uri="{D42A27DB-BD31-4B8C-83A1-F6EECF244321}">
                    <p14:modId xmlns:p14="http://schemas.microsoft.com/office/powerpoint/2010/main" val="2416860435"/>
                  </p:ext>
                </p:extLst>
              </p:nvPr>
            </p:nvGraphicFramePr>
            <p:xfrm>
              <a:off x="841248" y="4601655"/>
              <a:ext cx="2667001" cy="1500187"/>
            </p:xfrm>
            <a:graphic>
              <a:graphicData uri="http://schemas.microsoft.com/office/powerpoint/2016/slidezoom">
                <pslz:sldZm>
                  <pslz:sldZmObj sldId="635" cId="1479326615">
                    <pslz:zmPr id="{8049BF1F-A4D6-4AA4-990B-E620444D6CB8}" returnToParent="0" transitionDur="1000">
                      <p166:blipFill xmlns:p166="http://schemas.microsoft.com/office/powerpoint/2016/6/main">
                        <a:blip r:embed="rId2"/>
                        <a:stretch>
                          <a:fillRect/>
                        </a:stretch>
                      </p166:blipFill>
                      <p166:spPr xmlns:p166="http://schemas.microsoft.com/office/powerpoint/2016/6/main">
                        <a:xfrm>
                          <a:off x="0" y="0"/>
                          <a:ext cx="2667001" cy="1500187"/>
                        </a:xfrm>
                        <a:prstGeom prst="rect">
                          <a:avLst/>
                        </a:prstGeom>
                        <a:ln w="3175">
                          <a:solidFill>
                            <a:prstClr val="ltGray"/>
                          </a:solidFill>
                        </a:ln>
                      </p166:spPr>
                    </pslz:zmPr>
                  </pslz:sldZmObj>
                </pslz:sldZm>
              </a:graphicData>
            </a:graphic>
          </p:graphicFrame>
        </mc:Choice>
        <mc:Fallback xmlns="">
          <p:pic>
            <p:nvPicPr>
              <p:cNvPr id="5" name="Folienzoom 4">
                <a:hlinkClick r:id="rId3" action="ppaction://hlinksldjump"/>
                <a:extLst>
                  <a:ext uri="{FF2B5EF4-FFF2-40B4-BE49-F238E27FC236}">
                    <a16:creationId xmlns:a16="http://schemas.microsoft.com/office/drawing/2014/main" id="{55D1A63E-89F0-4DC5-AE82-89A391828AE4}"/>
                  </a:ext>
                </a:extLst>
              </p:cNvPr>
              <p:cNvPicPr>
                <a:picLocks noGrp="1" noRot="1" noChangeAspect="1" noMove="1" noResize="1" noEditPoints="1" noAdjustHandles="1" noChangeArrowheads="1" noChangeShapeType="1"/>
              </p:cNvPicPr>
              <p:nvPr/>
            </p:nvPicPr>
            <p:blipFill>
              <a:blip r:embed="rId4"/>
              <a:stretch>
                <a:fillRect/>
              </a:stretch>
            </p:blipFill>
            <p:spPr>
              <a:xfrm>
                <a:off x="841248" y="4601655"/>
                <a:ext cx="2667001" cy="1500187"/>
              </a:xfrm>
              <a:prstGeom prst="rect">
                <a:avLst/>
              </a:prstGeom>
              <a:ln w="3175">
                <a:solidFill>
                  <a:prstClr val="ltGray"/>
                </a:solidFill>
              </a:ln>
            </p:spPr>
          </p:pic>
        </mc:Fallback>
      </mc:AlternateContent>
      <p:sp>
        <p:nvSpPr>
          <p:cNvPr id="4" name="Fußzeilenplatzhalter 3">
            <a:extLst>
              <a:ext uri="{FF2B5EF4-FFF2-40B4-BE49-F238E27FC236}">
                <a16:creationId xmlns:a16="http://schemas.microsoft.com/office/drawing/2014/main" id="{2AF79506-39D5-4E26-952A-D2B008AEC5D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67AB6B31-22D0-420F-8392-54B87AE6F750}"/>
                  </a:ext>
                </a:extLst>
              </p:cNvPr>
              <p:cNvGraphicFramePr>
                <a:graphicFrameLocks noChangeAspect="1"/>
              </p:cNvGraphicFramePr>
              <p:nvPr>
                <p:extLst>
                  <p:ext uri="{D42A27DB-BD31-4B8C-83A1-F6EECF244321}">
                    <p14:modId xmlns:p14="http://schemas.microsoft.com/office/powerpoint/2010/main" val="204165948"/>
                  </p:ext>
                </p:extLst>
              </p:nvPr>
            </p:nvGraphicFramePr>
            <p:xfrm>
              <a:off x="3523488" y="4600013"/>
              <a:ext cx="2666999" cy="1500187"/>
            </p:xfrm>
            <a:graphic>
              <a:graphicData uri="http://schemas.microsoft.com/office/powerpoint/2016/slidezoom">
                <pslz:sldZm>
                  <pslz:sldZmObj sldId="733" cId="2375553418">
                    <pslz:zmPr id="{18B78FE7-D075-4D3E-BD5E-E3D25463B0F1}" returnToParent="0" transitionDur="1000">
                      <p166:blipFill xmlns:p166="http://schemas.microsoft.com/office/powerpoint/2016/6/main">
                        <a:blip r:embed="rId5"/>
                        <a:stretch>
                          <a:fillRect/>
                        </a:stretch>
                      </p166:blipFill>
                      <p166:spPr xmlns:p166="http://schemas.microsoft.com/office/powerpoint/2016/6/main">
                        <a:xfrm>
                          <a:off x="0" y="0"/>
                          <a:ext cx="2666999" cy="1500187"/>
                        </a:xfrm>
                        <a:prstGeom prst="rect">
                          <a:avLst/>
                        </a:prstGeom>
                        <a:ln w="3175">
                          <a:solidFill>
                            <a:prstClr val="ltGray"/>
                          </a:solidFill>
                        </a:ln>
                      </p166:spPr>
                    </pslz:zmPr>
                  </pslz:sldZmObj>
                </pslz:sldZm>
              </a:graphicData>
            </a:graphic>
          </p:graphicFrame>
        </mc:Choice>
        <mc:Fallback xmlns="">
          <p:pic>
            <p:nvPicPr>
              <p:cNvPr id="7" name="Folienzoom 6">
                <a:hlinkClick r:id="rId6" action="ppaction://hlinksldjump"/>
                <a:extLst>
                  <a:ext uri="{FF2B5EF4-FFF2-40B4-BE49-F238E27FC236}">
                    <a16:creationId xmlns:a16="http://schemas.microsoft.com/office/drawing/2014/main" id="{67AB6B31-22D0-420F-8392-54B87AE6F750}"/>
                  </a:ext>
                </a:extLst>
              </p:cNvPr>
              <p:cNvPicPr>
                <a:picLocks noGrp="1" noRot="1" noChangeAspect="1" noMove="1" noResize="1" noEditPoints="1" noAdjustHandles="1" noChangeArrowheads="1" noChangeShapeType="1"/>
              </p:cNvPicPr>
              <p:nvPr/>
            </p:nvPicPr>
            <p:blipFill>
              <a:blip r:embed="rId7"/>
              <a:stretch>
                <a:fillRect/>
              </a:stretch>
            </p:blipFill>
            <p:spPr>
              <a:xfrm>
                <a:off x="3523488" y="4600013"/>
                <a:ext cx="2666999" cy="1500187"/>
              </a:xfrm>
              <a:prstGeom prst="rect">
                <a:avLst/>
              </a:prstGeom>
              <a:ln w="3175">
                <a:solidFill>
                  <a:prstClr val="ltGray"/>
                </a:solidFill>
              </a:ln>
            </p:spPr>
          </p:pic>
        </mc:Fallback>
      </mc:AlternateContent>
    </p:spTree>
    <p:extLst>
      <p:ext uri="{BB962C8B-B14F-4D97-AF65-F5344CB8AC3E}">
        <p14:creationId xmlns:p14="http://schemas.microsoft.com/office/powerpoint/2010/main" val="171689607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614C58-370E-4218-9DCB-BC0B59738A8D}"/>
              </a:ext>
            </a:extLst>
          </p:cNvPr>
          <p:cNvSpPr>
            <a:spLocks noGrp="1"/>
          </p:cNvSpPr>
          <p:nvPr>
            <p:ph type="title"/>
          </p:nvPr>
        </p:nvSpPr>
        <p:spPr/>
        <p:txBody>
          <a:bodyPr/>
          <a:lstStyle/>
          <a:p>
            <a:r>
              <a:rPr lang="de-DE" dirty="0"/>
              <a:t>JS ARRAYS - BASICS</a:t>
            </a:r>
          </a:p>
        </p:txBody>
      </p:sp>
      <p:sp>
        <p:nvSpPr>
          <p:cNvPr id="3" name="Textplatzhalter 2">
            <a:extLst>
              <a:ext uri="{FF2B5EF4-FFF2-40B4-BE49-F238E27FC236}">
                <a16:creationId xmlns:a16="http://schemas.microsoft.com/office/drawing/2014/main" id="{D8B96382-0677-4836-A6C4-38167F7D0CE1}"/>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54632700-6A65-43A6-B357-E9EAEDF2344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2661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C07F6-610C-4337-9B68-E0879A66C2E1}"/>
              </a:ext>
            </a:extLst>
          </p:cNvPr>
          <p:cNvSpPr>
            <a:spLocks noGrp="1"/>
          </p:cNvSpPr>
          <p:nvPr>
            <p:ph type="title"/>
          </p:nvPr>
        </p:nvSpPr>
        <p:spPr/>
        <p:txBody>
          <a:bodyPr/>
          <a:lstStyle/>
          <a:p>
            <a:r>
              <a:rPr lang="de-DE" dirty="0"/>
              <a:t>ARRAYS Einstieg</a:t>
            </a:r>
          </a:p>
        </p:txBody>
      </p:sp>
      <p:sp>
        <p:nvSpPr>
          <p:cNvPr id="3" name="Inhaltsplatzhalter 2">
            <a:extLst>
              <a:ext uri="{FF2B5EF4-FFF2-40B4-BE49-F238E27FC236}">
                <a16:creationId xmlns:a16="http://schemas.microsoft.com/office/drawing/2014/main" id="{E667E895-286D-4E4D-AE77-88D62B450976}"/>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D4952AC2-8E32-4A5A-ACB2-63F09BA222A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62711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C9B65D-E352-4306-AE63-82C77F5E282F}"/>
              </a:ext>
            </a:extLst>
          </p:cNvPr>
          <p:cNvSpPr>
            <a:spLocks noGrp="1"/>
          </p:cNvSpPr>
          <p:nvPr>
            <p:ph type="title"/>
          </p:nvPr>
        </p:nvSpPr>
        <p:spPr/>
        <p:txBody>
          <a:bodyPr/>
          <a:lstStyle/>
          <a:p>
            <a:r>
              <a:rPr lang="de-DE" dirty="0"/>
              <a:t>ARRAYS Einstieg - Übung</a:t>
            </a:r>
          </a:p>
        </p:txBody>
      </p:sp>
      <p:sp>
        <p:nvSpPr>
          <p:cNvPr id="3" name="Inhaltsplatzhalter 2">
            <a:extLst>
              <a:ext uri="{FF2B5EF4-FFF2-40B4-BE49-F238E27FC236}">
                <a16:creationId xmlns:a16="http://schemas.microsoft.com/office/drawing/2014/main" id="{DD32987A-8537-4C3C-B4F1-2D79F385367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082A806-76BB-4417-9ACE-9421029BEE4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17288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Array </a:t>
            </a:r>
            <a:r>
              <a:rPr spc="-5" dirty="0"/>
              <a:t>– </a:t>
            </a:r>
            <a:r>
              <a:rPr spc="-10" dirty="0"/>
              <a:t>Objekt</a:t>
            </a:r>
            <a:r>
              <a:rPr spc="-25" dirty="0"/>
              <a:t> </a:t>
            </a:r>
            <a:r>
              <a:rPr spc="-10" dirty="0"/>
              <a:t>(1)</a:t>
            </a:r>
          </a:p>
        </p:txBody>
      </p:sp>
      <p:sp>
        <p:nvSpPr>
          <p:cNvPr id="3" name="object 3"/>
          <p:cNvSpPr txBox="1"/>
          <p:nvPr/>
        </p:nvSpPr>
        <p:spPr>
          <a:xfrm>
            <a:off x="838200" y="1690688"/>
            <a:ext cx="8656955" cy="286258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Speichern </a:t>
            </a:r>
            <a:r>
              <a:rPr sz="3200" spc="-5" dirty="0">
                <a:latin typeface="Calibri"/>
                <a:cs typeface="Calibri"/>
              </a:rPr>
              <a:t>von </a:t>
            </a:r>
            <a:r>
              <a:rPr sz="3200" spc="-10" dirty="0">
                <a:latin typeface="Calibri"/>
                <a:cs typeface="Calibri"/>
              </a:rPr>
              <a:t>mehreren</a:t>
            </a:r>
            <a:r>
              <a:rPr sz="3200" spc="-80" dirty="0">
                <a:latin typeface="Calibri"/>
                <a:cs typeface="Calibri"/>
              </a:rPr>
              <a:t> </a:t>
            </a:r>
            <a:r>
              <a:rPr sz="3200" spc="-20" dirty="0">
                <a:latin typeface="Calibri"/>
                <a:cs typeface="Calibri"/>
              </a:rPr>
              <a:t>Variablen</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10" dirty="0">
                <a:latin typeface="Calibri"/>
                <a:cs typeface="Calibri"/>
              </a:rPr>
              <a:t>Keine Angabe </a:t>
            </a:r>
            <a:r>
              <a:rPr sz="3200" spc="-5" dirty="0">
                <a:latin typeface="Calibri"/>
                <a:cs typeface="Calibri"/>
              </a:rPr>
              <a:t>des </a:t>
            </a:r>
            <a:r>
              <a:rPr sz="3200" spc="-40" dirty="0">
                <a:latin typeface="Calibri"/>
                <a:cs typeface="Calibri"/>
              </a:rPr>
              <a:t>Typs </a:t>
            </a:r>
            <a:r>
              <a:rPr sz="3200" dirty="0">
                <a:latin typeface="Calibri"/>
                <a:cs typeface="Calibri"/>
              </a:rPr>
              <a:t>und </a:t>
            </a:r>
            <a:r>
              <a:rPr sz="3200" spc="-5" dirty="0">
                <a:latin typeface="Calibri"/>
                <a:cs typeface="Calibri"/>
              </a:rPr>
              <a:t>der </a:t>
            </a:r>
            <a:r>
              <a:rPr sz="3200" spc="-10" dirty="0">
                <a:latin typeface="Calibri"/>
                <a:cs typeface="Calibri"/>
              </a:rPr>
              <a:t>Größe</a:t>
            </a:r>
            <a:r>
              <a:rPr sz="3200" spc="114" dirty="0">
                <a:latin typeface="Calibri"/>
                <a:cs typeface="Calibri"/>
              </a:rPr>
              <a:t> </a:t>
            </a:r>
            <a:r>
              <a:rPr sz="3200" spc="-15" dirty="0">
                <a:latin typeface="Calibri"/>
                <a:cs typeface="Calibri"/>
              </a:rPr>
              <a:t>erforderlich</a:t>
            </a:r>
            <a:endParaRPr sz="3200" dirty="0">
              <a:latin typeface="Calibri"/>
              <a:cs typeface="Calibri"/>
            </a:endParaRPr>
          </a:p>
          <a:p>
            <a:pPr marL="355600" indent="-342900">
              <a:lnSpc>
                <a:spcPct val="100000"/>
              </a:lnSpc>
              <a:spcBef>
                <a:spcPts val="770"/>
              </a:spcBef>
              <a:buFont typeface="Arial"/>
              <a:buChar char="•"/>
              <a:tabLst>
                <a:tab pos="354965" algn="l"/>
                <a:tab pos="355600" algn="l"/>
              </a:tabLst>
            </a:pPr>
            <a:r>
              <a:rPr sz="3200" dirty="0">
                <a:latin typeface="Calibri"/>
                <a:cs typeface="Calibri"/>
              </a:rPr>
              <a:t>Muss </a:t>
            </a:r>
            <a:r>
              <a:rPr sz="3200" spc="-10" dirty="0">
                <a:latin typeface="Calibri"/>
                <a:cs typeface="Calibri"/>
              </a:rPr>
              <a:t>explizit </a:t>
            </a:r>
            <a:r>
              <a:rPr sz="3200" spc="-20" dirty="0">
                <a:latin typeface="Calibri"/>
                <a:cs typeface="Calibri"/>
              </a:rPr>
              <a:t>erzeugt</a:t>
            </a:r>
            <a:r>
              <a:rPr sz="3200" spc="5" dirty="0">
                <a:latin typeface="Calibri"/>
                <a:cs typeface="Calibri"/>
              </a:rPr>
              <a:t> </a:t>
            </a:r>
            <a:r>
              <a:rPr sz="3200" spc="-15" dirty="0">
                <a:latin typeface="Calibri"/>
                <a:cs typeface="Calibri"/>
              </a:rPr>
              <a:t>werden</a:t>
            </a:r>
            <a:endParaRPr sz="3200" dirty="0">
              <a:latin typeface="Calibri"/>
              <a:cs typeface="Calibri"/>
            </a:endParaRPr>
          </a:p>
          <a:p>
            <a:pPr>
              <a:lnSpc>
                <a:spcPct val="100000"/>
              </a:lnSpc>
              <a:spcBef>
                <a:spcPts val="30"/>
              </a:spcBef>
              <a:buFont typeface="Arial"/>
              <a:buChar char="•"/>
            </a:pPr>
            <a:endParaRPr sz="4650" dirty="0">
              <a:latin typeface="Times New Roman"/>
              <a:cs typeface="Times New Roman"/>
            </a:endParaRPr>
          </a:p>
          <a:p>
            <a:pPr marL="355600" indent="-342900">
              <a:lnSpc>
                <a:spcPct val="100000"/>
              </a:lnSpc>
              <a:buFont typeface="Arial"/>
              <a:buChar char="•"/>
              <a:tabLst>
                <a:tab pos="354965" algn="l"/>
                <a:tab pos="355600" algn="l"/>
              </a:tabLst>
            </a:pPr>
            <a:r>
              <a:rPr sz="3200" spc="-25" dirty="0">
                <a:latin typeface="Calibri"/>
                <a:cs typeface="Calibri"/>
              </a:rPr>
              <a:t>Array </a:t>
            </a:r>
            <a:r>
              <a:rPr sz="3200" spc="-15" dirty="0">
                <a:latin typeface="Calibri"/>
                <a:cs typeface="Calibri"/>
              </a:rPr>
              <a:t>erstellen </a:t>
            </a:r>
            <a:r>
              <a:rPr sz="3200" spc="-10" dirty="0">
                <a:latin typeface="Calibri"/>
                <a:cs typeface="Calibri"/>
              </a:rPr>
              <a:t>Möglichkeit </a:t>
            </a:r>
            <a:r>
              <a:rPr sz="3200" dirty="0">
                <a:latin typeface="Calibri"/>
                <a:cs typeface="Calibri"/>
              </a:rPr>
              <a:t>1</a:t>
            </a:r>
          </a:p>
        </p:txBody>
      </p:sp>
      <p:sp>
        <p:nvSpPr>
          <p:cNvPr id="4" name="object 4"/>
          <p:cNvSpPr/>
          <p:nvPr/>
        </p:nvSpPr>
        <p:spPr>
          <a:xfrm>
            <a:off x="2341371" y="4618038"/>
            <a:ext cx="5867399" cy="1257299"/>
          </a:xfrm>
          <a:prstGeom prst="rect">
            <a:avLst/>
          </a:prstGeom>
          <a:blipFill>
            <a:blip r:embed="rId3"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433460E6-BAA7-45FA-B497-5A21EA33F60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802103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Array </a:t>
            </a:r>
            <a:r>
              <a:rPr spc="-5" dirty="0"/>
              <a:t>– </a:t>
            </a:r>
            <a:r>
              <a:rPr spc="-10" dirty="0"/>
              <a:t>Objekt</a:t>
            </a:r>
            <a:r>
              <a:rPr spc="-25" dirty="0"/>
              <a:t> </a:t>
            </a:r>
            <a:r>
              <a:rPr spc="-10" dirty="0"/>
              <a:t>(2)</a:t>
            </a:r>
          </a:p>
        </p:txBody>
      </p:sp>
      <p:sp>
        <p:nvSpPr>
          <p:cNvPr id="3" name="object 3"/>
          <p:cNvSpPr/>
          <p:nvPr/>
        </p:nvSpPr>
        <p:spPr>
          <a:xfrm>
            <a:off x="838200" y="1690688"/>
            <a:ext cx="8449056" cy="4114800"/>
          </a:xfrm>
          <a:prstGeom prst="rect">
            <a:avLst/>
          </a:prstGeom>
          <a:blipFill>
            <a:blip r:embed="rId2" cstate="print"/>
            <a:stretch>
              <a:fillRect/>
            </a:stretch>
          </a:blipFill>
        </p:spPr>
        <p:txBody>
          <a:bodyPr wrap="square" lIns="0" tIns="0" rIns="0" bIns="0" rtlCol="0"/>
          <a:lstStyle/>
          <a:p>
            <a:endParaRPr dirty="0"/>
          </a:p>
        </p:txBody>
      </p:sp>
      <p:sp>
        <p:nvSpPr>
          <p:cNvPr id="4" name="Fußzeilenplatzhalter 3">
            <a:extLst>
              <a:ext uri="{FF2B5EF4-FFF2-40B4-BE49-F238E27FC236}">
                <a16:creationId xmlns:a16="http://schemas.microsoft.com/office/drawing/2014/main" id="{E863026A-B9DC-4DEC-9DBB-449CF2C9F51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48785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spc="-25" dirty="0"/>
              <a:t>ASSOCIATIVE ARRAY???</a:t>
            </a:r>
            <a:endParaRPr spc="-10" dirty="0"/>
          </a:p>
        </p:txBody>
      </p:sp>
      <p:sp>
        <p:nvSpPr>
          <p:cNvPr id="3" name="object 3"/>
          <p:cNvSpPr txBox="1"/>
          <p:nvPr/>
        </p:nvSpPr>
        <p:spPr>
          <a:xfrm>
            <a:off x="838200" y="1690688"/>
            <a:ext cx="3319145" cy="161798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Assoziative</a:t>
            </a:r>
            <a:r>
              <a:rPr sz="3200" spc="-45" dirty="0">
                <a:latin typeface="Calibri"/>
                <a:cs typeface="Calibri"/>
              </a:rPr>
              <a:t> </a:t>
            </a:r>
            <a:r>
              <a:rPr sz="3200" spc="-10" dirty="0">
                <a:latin typeface="Calibri"/>
                <a:cs typeface="Calibri"/>
              </a:rPr>
              <a:t>Felder</a:t>
            </a:r>
            <a:endParaRPr sz="3200" dirty="0">
              <a:latin typeface="Calibri"/>
              <a:cs typeface="Calibri"/>
            </a:endParaRPr>
          </a:p>
          <a:p>
            <a:pPr>
              <a:lnSpc>
                <a:spcPct val="100000"/>
              </a:lnSpc>
              <a:spcBef>
                <a:spcPts val="5"/>
              </a:spcBef>
            </a:pPr>
            <a:endParaRPr sz="4600" dirty="0">
              <a:latin typeface="Times New Roman"/>
              <a:cs typeface="Times New Roman"/>
            </a:endParaRPr>
          </a:p>
          <a:p>
            <a:pPr marL="469900">
              <a:lnSpc>
                <a:spcPct val="100000"/>
              </a:lnSpc>
            </a:pPr>
            <a:r>
              <a:rPr sz="2800" spc="-5" dirty="0">
                <a:latin typeface="Arial"/>
                <a:cs typeface="Arial"/>
              </a:rPr>
              <a:t>–</a:t>
            </a:r>
            <a:r>
              <a:rPr sz="2800" spc="-175" dirty="0">
                <a:latin typeface="Arial"/>
                <a:cs typeface="Arial"/>
              </a:rPr>
              <a:t> </a:t>
            </a:r>
            <a:r>
              <a:rPr sz="2800" spc="-15" dirty="0">
                <a:latin typeface="Calibri"/>
                <a:cs typeface="Calibri"/>
              </a:rPr>
              <a:t>Erzeugen</a:t>
            </a:r>
            <a:endParaRPr sz="2800" dirty="0">
              <a:latin typeface="Calibri"/>
              <a:cs typeface="Calibri"/>
            </a:endParaRPr>
          </a:p>
        </p:txBody>
      </p:sp>
      <p:sp>
        <p:nvSpPr>
          <p:cNvPr id="4" name="object 4"/>
          <p:cNvSpPr txBox="1"/>
          <p:nvPr/>
        </p:nvSpPr>
        <p:spPr>
          <a:xfrm>
            <a:off x="1295704" y="5412169"/>
            <a:ext cx="1249680" cy="457200"/>
          </a:xfrm>
          <a:prstGeom prst="rect">
            <a:avLst/>
          </a:prstGeom>
        </p:spPr>
        <p:txBody>
          <a:bodyPr vert="horz" wrap="square" lIns="0" tIns="0" rIns="0" bIns="0" rtlCol="0">
            <a:spAutoFit/>
          </a:bodyPr>
          <a:lstStyle/>
          <a:p>
            <a:pPr marL="12700">
              <a:lnSpc>
                <a:spcPct val="100000"/>
              </a:lnSpc>
            </a:pPr>
            <a:r>
              <a:rPr sz="2800" spc="-5" dirty="0">
                <a:latin typeface="Arial"/>
                <a:cs typeface="Arial"/>
              </a:rPr>
              <a:t>–</a:t>
            </a:r>
            <a:r>
              <a:rPr sz="2800" spc="-180" dirty="0">
                <a:latin typeface="Arial"/>
                <a:cs typeface="Arial"/>
              </a:rPr>
              <a:t> </a:t>
            </a:r>
            <a:r>
              <a:rPr sz="2800" spc="-10" dirty="0">
                <a:latin typeface="Calibri"/>
                <a:cs typeface="Calibri"/>
              </a:rPr>
              <a:t>Zugriff</a:t>
            </a:r>
            <a:endParaRPr sz="2800" dirty="0">
              <a:latin typeface="Calibri"/>
              <a:cs typeface="Calibri"/>
            </a:endParaRPr>
          </a:p>
        </p:txBody>
      </p:sp>
      <p:sp>
        <p:nvSpPr>
          <p:cNvPr id="5" name="object 5"/>
          <p:cNvSpPr/>
          <p:nvPr/>
        </p:nvSpPr>
        <p:spPr>
          <a:xfrm>
            <a:off x="5464048" y="2312225"/>
            <a:ext cx="4838700" cy="1696211"/>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5464048" y="4651565"/>
            <a:ext cx="4809744" cy="1876044"/>
          </a:xfrm>
          <a:prstGeom prst="rect">
            <a:avLst/>
          </a:prstGeom>
          <a:blipFill>
            <a:blip r:embed="rId4" cstate="print"/>
            <a:stretch>
              <a:fillRect/>
            </a:stretch>
          </a:blipFill>
        </p:spPr>
        <p:txBody>
          <a:bodyPr wrap="square" lIns="0" tIns="0" rIns="0" bIns="0" rtlCol="0"/>
          <a:lstStyle/>
          <a:p>
            <a:endParaRPr dirty="0"/>
          </a:p>
        </p:txBody>
      </p:sp>
      <p:sp>
        <p:nvSpPr>
          <p:cNvPr id="7" name="Fußzeilenplatzhalter 6">
            <a:extLst>
              <a:ext uri="{FF2B5EF4-FFF2-40B4-BE49-F238E27FC236}">
                <a16:creationId xmlns:a16="http://schemas.microsoft.com/office/drawing/2014/main" id="{DDA1357F-A3D3-477D-B82E-6329DBAC82D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35931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D6CB1-A80D-4E0C-8673-6423EC0ED077}"/>
              </a:ext>
            </a:extLst>
          </p:cNvPr>
          <p:cNvSpPr>
            <a:spLocks noGrp="1"/>
          </p:cNvSpPr>
          <p:nvPr>
            <p:ph type="title"/>
          </p:nvPr>
        </p:nvSpPr>
        <p:spPr/>
        <p:txBody>
          <a:bodyPr/>
          <a:lstStyle/>
          <a:p>
            <a:r>
              <a:rPr lang="de-DE" dirty="0"/>
              <a:t>Iteration in Array</a:t>
            </a:r>
          </a:p>
        </p:txBody>
      </p:sp>
      <p:sp>
        <p:nvSpPr>
          <p:cNvPr id="3" name="Inhaltsplatzhalter 2">
            <a:extLst>
              <a:ext uri="{FF2B5EF4-FFF2-40B4-BE49-F238E27FC236}">
                <a16:creationId xmlns:a16="http://schemas.microsoft.com/office/drawing/2014/main" id="{F313863F-26C2-46A3-8578-03ED9D899BBC}"/>
              </a:ext>
            </a:extLst>
          </p:cNvPr>
          <p:cNvSpPr>
            <a:spLocks noGrp="1"/>
          </p:cNvSpPr>
          <p:nvPr>
            <p:ph idx="1"/>
          </p:nvPr>
        </p:nvSpPr>
        <p:spPr/>
        <p:txBody>
          <a:bodyPr/>
          <a:lstStyle/>
          <a:p>
            <a:r>
              <a:rPr lang="de-DE" dirty="0" err="1"/>
              <a:t>for</a:t>
            </a:r>
            <a:r>
              <a:rPr lang="de-DE" dirty="0"/>
              <a:t> (</a:t>
            </a:r>
            <a:r>
              <a:rPr lang="de-DE" dirty="0" err="1"/>
              <a:t>let</a:t>
            </a:r>
            <a:r>
              <a:rPr lang="de-DE" dirty="0"/>
              <a:t> </a:t>
            </a:r>
            <a:r>
              <a:rPr lang="de-DE" dirty="0" err="1"/>
              <a:t>myElement</a:t>
            </a:r>
            <a:r>
              <a:rPr lang="de-DE" dirty="0"/>
              <a:t> </a:t>
            </a:r>
            <a:r>
              <a:rPr lang="de-DE" dirty="0" err="1"/>
              <a:t>of</a:t>
            </a:r>
            <a:r>
              <a:rPr lang="de-DE" dirty="0"/>
              <a:t> </a:t>
            </a:r>
            <a:r>
              <a:rPr lang="de-DE" dirty="0" err="1"/>
              <a:t>myArray</a:t>
            </a:r>
            <a:r>
              <a:rPr lang="de-DE" dirty="0"/>
              <a:t>){} //</a:t>
            </a:r>
            <a:r>
              <a:rPr lang="de-DE" dirty="0" err="1"/>
              <a:t>to</a:t>
            </a:r>
            <a:r>
              <a:rPr lang="de-DE" dirty="0"/>
              <a:t> </a:t>
            </a:r>
            <a:r>
              <a:rPr lang="de-DE" dirty="0" err="1"/>
              <a:t>see</a:t>
            </a:r>
            <a:r>
              <a:rPr lang="de-DE" dirty="0"/>
              <a:t> </a:t>
            </a:r>
            <a:r>
              <a:rPr lang="de-DE" dirty="0" err="1"/>
              <a:t>values</a:t>
            </a:r>
            <a:endParaRPr lang="de-DE" dirty="0"/>
          </a:p>
          <a:p>
            <a:r>
              <a:rPr lang="de-DE" dirty="0" err="1"/>
              <a:t>for</a:t>
            </a:r>
            <a:r>
              <a:rPr lang="de-DE" dirty="0"/>
              <a:t> (</a:t>
            </a:r>
            <a:r>
              <a:rPr lang="de-DE" dirty="0" err="1"/>
              <a:t>let</a:t>
            </a:r>
            <a:r>
              <a:rPr lang="de-DE" dirty="0"/>
              <a:t> </a:t>
            </a:r>
            <a:r>
              <a:rPr lang="de-DE" dirty="0" err="1"/>
              <a:t>myElement</a:t>
            </a:r>
            <a:r>
              <a:rPr lang="de-DE" dirty="0"/>
              <a:t> in </a:t>
            </a:r>
            <a:r>
              <a:rPr lang="de-DE" dirty="0" err="1"/>
              <a:t>myArray</a:t>
            </a:r>
            <a:r>
              <a:rPr lang="de-DE" dirty="0"/>
              <a:t>) {} //</a:t>
            </a:r>
            <a:r>
              <a:rPr lang="de-DE" dirty="0" err="1"/>
              <a:t>to</a:t>
            </a:r>
            <a:r>
              <a:rPr lang="de-DE" dirty="0"/>
              <a:t> </a:t>
            </a:r>
            <a:r>
              <a:rPr lang="de-DE" dirty="0" err="1"/>
              <a:t>see</a:t>
            </a:r>
            <a:r>
              <a:rPr lang="de-DE" dirty="0"/>
              <a:t> </a:t>
            </a:r>
            <a:r>
              <a:rPr lang="de-DE" dirty="0" err="1"/>
              <a:t>keys</a:t>
            </a:r>
            <a:r>
              <a:rPr lang="de-DE" dirty="0"/>
              <a:t> (but in </a:t>
            </a:r>
            <a:r>
              <a:rPr lang="de-DE" dirty="0" err="1"/>
              <a:t>arrays</a:t>
            </a:r>
            <a:r>
              <a:rPr lang="de-DE" dirty="0"/>
              <a:t> </a:t>
            </a:r>
            <a:r>
              <a:rPr lang="de-DE" dirty="0" err="1"/>
              <a:t>they</a:t>
            </a:r>
            <a:r>
              <a:rPr lang="de-DE" dirty="0"/>
              <a:t> </a:t>
            </a:r>
            <a:r>
              <a:rPr lang="de-DE" dirty="0" err="1"/>
              <a:t>are</a:t>
            </a:r>
            <a:r>
              <a:rPr lang="de-DE" dirty="0"/>
              <a:t> </a:t>
            </a:r>
            <a:r>
              <a:rPr lang="de-DE" dirty="0" err="1"/>
              <a:t>indexes</a:t>
            </a:r>
            <a:r>
              <a:rPr lang="de-DE" dirty="0"/>
              <a:t>)</a:t>
            </a:r>
          </a:p>
          <a:p>
            <a:r>
              <a:rPr lang="de-DE" dirty="0" err="1"/>
              <a:t>myArray.forEach</a:t>
            </a:r>
            <a:r>
              <a:rPr lang="de-DE" dirty="0"/>
              <a:t>()</a:t>
            </a:r>
          </a:p>
          <a:p>
            <a:r>
              <a:rPr lang="de-DE" dirty="0" err="1"/>
              <a:t>myArray.map</a:t>
            </a:r>
            <a:r>
              <a:rPr lang="de-DE" dirty="0"/>
              <a:t>(</a:t>
            </a:r>
            <a:r>
              <a:rPr lang="de-DE" dirty="0" err="1"/>
              <a:t>call</a:t>
            </a:r>
            <a:r>
              <a:rPr lang="de-DE" dirty="0"/>
              <a:t> back </a:t>
            </a:r>
            <a:r>
              <a:rPr lang="de-DE" dirty="0" err="1"/>
              <a:t>function</a:t>
            </a:r>
            <a:r>
              <a:rPr lang="de-DE" dirty="0"/>
              <a:t>)</a:t>
            </a:r>
          </a:p>
        </p:txBody>
      </p:sp>
      <p:sp>
        <p:nvSpPr>
          <p:cNvPr id="4" name="Fußzeilenplatzhalter 3">
            <a:extLst>
              <a:ext uri="{FF2B5EF4-FFF2-40B4-BE49-F238E27FC236}">
                <a16:creationId xmlns:a16="http://schemas.microsoft.com/office/drawing/2014/main" id="{CAEC0641-D405-405F-91D4-6C69B058FDC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606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5" dirty="0"/>
              <a:t>Bezeichner</a:t>
            </a:r>
            <a:r>
              <a:rPr lang="de-DE" spc="-15" dirty="0"/>
              <a:t> (</a:t>
            </a:r>
            <a:r>
              <a:rPr lang="de-DE" i="1" spc="-15" dirty="0"/>
              <a:t>identifiers</a:t>
            </a:r>
            <a:r>
              <a:rPr lang="de-DE" spc="-15" dirty="0"/>
              <a:t>)</a:t>
            </a:r>
            <a:endParaRPr spc="-15" dirty="0"/>
          </a:p>
        </p:txBody>
      </p:sp>
      <p:sp>
        <p:nvSpPr>
          <p:cNvPr id="3" name="object 3"/>
          <p:cNvSpPr txBox="1"/>
          <p:nvPr/>
        </p:nvSpPr>
        <p:spPr>
          <a:xfrm>
            <a:off x="838200" y="1690688"/>
            <a:ext cx="8716010" cy="425196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Benennt </a:t>
            </a:r>
            <a:r>
              <a:rPr sz="3200" spc="-20" dirty="0">
                <a:latin typeface="Calibri"/>
                <a:cs typeface="Calibri"/>
              </a:rPr>
              <a:t>Variablen, Konstanten </a:t>
            </a:r>
            <a:r>
              <a:rPr sz="3200" spc="-5" dirty="0">
                <a:latin typeface="Calibri"/>
                <a:cs typeface="Calibri"/>
              </a:rPr>
              <a:t>und</a:t>
            </a:r>
            <a:r>
              <a:rPr sz="3200" spc="130" dirty="0">
                <a:latin typeface="Calibri"/>
                <a:cs typeface="Calibri"/>
              </a:rPr>
              <a:t> </a:t>
            </a:r>
            <a:r>
              <a:rPr sz="3200" spc="-5" dirty="0">
                <a:latin typeface="Calibri"/>
                <a:cs typeface="Calibri"/>
              </a:rPr>
              <a:t>Funktionen</a:t>
            </a:r>
            <a:endParaRPr sz="3200" dirty="0">
              <a:latin typeface="Calibri"/>
              <a:cs typeface="Calibri"/>
            </a:endParaRPr>
          </a:p>
          <a:p>
            <a:pPr>
              <a:lnSpc>
                <a:spcPct val="100000"/>
              </a:lnSpc>
              <a:spcBef>
                <a:spcPts val="30"/>
              </a:spcBef>
              <a:buFont typeface="Arial"/>
              <a:buChar char="•"/>
            </a:pPr>
            <a:endParaRPr sz="4650" dirty="0">
              <a:latin typeface="Times New Roman"/>
              <a:cs typeface="Times New Roman"/>
            </a:endParaRPr>
          </a:p>
          <a:p>
            <a:pPr marL="355600" indent="-342900">
              <a:lnSpc>
                <a:spcPct val="100000"/>
              </a:lnSpc>
              <a:buFont typeface="Arial"/>
              <a:buChar char="•"/>
              <a:tabLst>
                <a:tab pos="354965" algn="l"/>
                <a:tab pos="355600" algn="l"/>
              </a:tabLst>
            </a:pPr>
            <a:r>
              <a:rPr sz="3200" spc="-15" dirty="0">
                <a:latin typeface="Calibri"/>
                <a:cs typeface="Calibri"/>
              </a:rPr>
              <a:t>Regeln</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10" dirty="0">
                <a:latin typeface="Calibri"/>
                <a:cs typeface="Calibri"/>
              </a:rPr>
              <a:t>Beginnt </a:t>
            </a:r>
            <a:r>
              <a:rPr sz="2800" spc="-5" dirty="0">
                <a:latin typeface="Calibri"/>
                <a:cs typeface="Calibri"/>
              </a:rPr>
              <a:t>mit </a:t>
            </a:r>
            <a:r>
              <a:rPr sz="2800" spc="-10" dirty="0">
                <a:latin typeface="Calibri"/>
                <a:cs typeface="Calibri"/>
              </a:rPr>
              <a:t>Buchstaben, $-Zeichen </a:t>
            </a:r>
            <a:r>
              <a:rPr sz="2800" spc="-5" dirty="0">
                <a:latin typeface="Calibri"/>
                <a:cs typeface="Calibri"/>
              </a:rPr>
              <a:t>oder</a:t>
            </a:r>
            <a:r>
              <a:rPr sz="2800" spc="145" dirty="0">
                <a:latin typeface="Calibri"/>
                <a:cs typeface="Calibri"/>
              </a:rPr>
              <a:t> </a:t>
            </a:r>
            <a:r>
              <a:rPr sz="2800" spc="-20" dirty="0">
                <a:latin typeface="Calibri"/>
                <a:cs typeface="Calibri"/>
              </a:rPr>
              <a:t>Unterstrich</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Nur Buchstaben, </a:t>
            </a:r>
            <a:r>
              <a:rPr sz="2800" spc="-20" dirty="0">
                <a:latin typeface="Calibri"/>
                <a:cs typeface="Calibri"/>
              </a:rPr>
              <a:t>Ziffern </a:t>
            </a:r>
            <a:r>
              <a:rPr sz="2800" spc="-10" dirty="0">
                <a:latin typeface="Calibri"/>
                <a:cs typeface="Calibri"/>
              </a:rPr>
              <a:t>und die Sonderzeichen </a:t>
            </a:r>
            <a:r>
              <a:rPr sz="2800" spc="-5" dirty="0">
                <a:latin typeface="Calibri"/>
                <a:cs typeface="Calibri"/>
              </a:rPr>
              <a:t>$ </a:t>
            </a:r>
            <a:r>
              <a:rPr sz="2800" spc="-10" dirty="0">
                <a:latin typeface="Calibri"/>
                <a:cs typeface="Calibri"/>
              </a:rPr>
              <a:t>und</a:t>
            </a:r>
            <a:r>
              <a:rPr sz="2800" spc="200" dirty="0">
                <a:latin typeface="Calibri"/>
                <a:cs typeface="Calibri"/>
              </a:rPr>
              <a:t> </a:t>
            </a:r>
            <a:r>
              <a:rPr sz="2800" spc="-5" dirty="0">
                <a:latin typeface="Calibri"/>
                <a:cs typeface="Calibri"/>
              </a:rPr>
              <a:t>_</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Case-Sensitiv</a:t>
            </a:r>
            <a:endParaRPr sz="2800" dirty="0">
              <a:latin typeface="Calibri"/>
              <a:cs typeface="Calibri"/>
            </a:endParaRPr>
          </a:p>
          <a:p>
            <a:pPr marL="756285" lvl="1" indent="-286385">
              <a:lnSpc>
                <a:spcPct val="100000"/>
              </a:lnSpc>
              <a:spcBef>
                <a:spcPts val="675"/>
              </a:spcBef>
              <a:buFont typeface="Arial"/>
              <a:buChar char="–"/>
              <a:tabLst>
                <a:tab pos="756920" algn="l"/>
              </a:tabLst>
            </a:pPr>
            <a:r>
              <a:rPr sz="2800" spc="-15" dirty="0">
                <a:latin typeface="Calibri"/>
                <a:cs typeface="Calibri"/>
              </a:rPr>
              <a:t>Keine </a:t>
            </a:r>
            <a:r>
              <a:rPr sz="2800" spc="-10" dirty="0">
                <a:latin typeface="Calibri"/>
                <a:cs typeface="Calibri"/>
              </a:rPr>
              <a:t>Leerzeichen </a:t>
            </a:r>
            <a:r>
              <a:rPr sz="2800" spc="-5" dirty="0">
                <a:latin typeface="Calibri"/>
                <a:cs typeface="Calibri"/>
              </a:rPr>
              <a:t>im</a:t>
            </a:r>
            <a:r>
              <a:rPr sz="2800" spc="-55" dirty="0">
                <a:latin typeface="Calibri"/>
                <a:cs typeface="Calibri"/>
              </a:rPr>
              <a:t> </a:t>
            </a:r>
            <a:r>
              <a:rPr sz="2800" spc="-5" dirty="0">
                <a:latin typeface="Calibri"/>
                <a:cs typeface="Calibri"/>
              </a:rPr>
              <a:t>Namen</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Keine </a:t>
            </a:r>
            <a:r>
              <a:rPr sz="2800" spc="-10" dirty="0">
                <a:latin typeface="Calibri"/>
                <a:cs typeface="Calibri"/>
              </a:rPr>
              <a:t>reservierten </a:t>
            </a:r>
            <a:r>
              <a:rPr sz="2800" spc="-30" dirty="0">
                <a:latin typeface="Calibri"/>
                <a:cs typeface="Calibri"/>
              </a:rPr>
              <a:t>Wörter</a:t>
            </a:r>
            <a:r>
              <a:rPr sz="2800" spc="-25" dirty="0">
                <a:latin typeface="Calibri"/>
                <a:cs typeface="Calibri"/>
              </a:rPr>
              <a:t> </a:t>
            </a:r>
            <a:r>
              <a:rPr sz="2800" spc="-10" dirty="0">
                <a:latin typeface="Calibri"/>
                <a:cs typeface="Calibri"/>
              </a:rPr>
              <a:t>verwenden</a:t>
            </a:r>
            <a:endParaRPr sz="2800" dirty="0">
              <a:latin typeface="Calibri"/>
              <a:cs typeface="Calibri"/>
            </a:endParaRPr>
          </a:p>
        </p:txBody>
      </p:sp>
      <p:sp>
        <p:nvSpPr>
          <p:cNvPr id="4" name="Fußzeilenplatzhalter 3">
            <a:extLst>
              <a:ext uri="{FF2B5EF4-FFF2-40B4-BE49-F238E27FC236}">
                <a16:creationId xmlns:a16="http://schemas.microsoft.com/office/drawing/2014/main" id="{7E5A71AA-14A7-4D02-84D7-788BD9728A2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52572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2A91-A07E-4F05-B957-5CBE48993594}"/>
              </a:ext>
            </a:extLst>
          </p:cNvPr>
          <p:cNvSpPr>
            <a:spLocks noGrp="1"/>
          </p:cNvSpPr>
          <p:nvPr>
            <p:ph type="title"/>
          </p:nvPr>
        </p:nvSpPr>
        <p:spPr/>
        <p:txBody>
          <a:bodyPr/>
          <a:lstStyle/>
          <a:p>
            <a:r>
              <a:rPr lang="de-DE" dirty="0"/>
              <a:t>JS ARRAYS - METHODS</a:t>
            </a:r>
          </a:p>
        </p:txBody>
      </p:sp>
      <p:sp>
        <p:nvSpPr>
          <p:cNvPr id="3" name="Textplatzhalter 2">
            <a:extLst>
              <a:ext uri="{FF2B5EF4-FFF2-40B4-BE49-F238E27FC236}">
                <a16:creationId xmlns:a16="http://schemas.microsoft.com/office/drawing/2014/main" id="{AA05B11F-A263-4E01-A67E-CB601452E574}"/>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B3E06864-1649-4D3A-8C7F-8BA3FF80457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555341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Array </a:t>
            </a:r>
            <a:r>
              <a:rPr spc="-5" dirty="0"/>
              <a:t>– </a:t>
            </a:r>
            <a:r>
              <a:rPr spc="-10" dirty="0"/>
              <a:t>Objekt</a:t>
            </a:r>
            <a:r>
              <a:rPr spc="-25" dirty="0"/>
              <a:t> </a:t>
            </a:r>
            <a:r>
              <a:rPr spc="-10" dirty="0"/>
              <a:t>(4)</a:t>
            </a:r>
          </a:p>
        </p:txBody>
      </p:sp>
      <p:sp>
        <p:nvSpPr>
          <p:cNvPr id="3" name="object 3"/>
          <p:cNvSpPr txBox="1"/>
          <p:nvPr/>
        </p:nvSpPr>
        <p:spPr>
          <a:xfrm>
            <a:off x="838200" y="1690688"/>
            <a:ext cx="21126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a:t>
            </a:r>
            <a:r>
              <a:rPr sz="3200" spc="-10" dirty="0">
                <a:latin typeface="Calibri"/>
                <a:cs typeface="Calibri"/>
              </a:rPr>
              <a:t>e</a:t>
            </a:r>
            <a:r>
              <a:rPr sz="3200" dirty="0">
                <a:latin typeface="Calibri"/>
                <a:cs typeface="Calibri"/>
              </a:rPr>
              <a:t>thoden</a:t>
            </a:r>
          </a:p>
        </p:txBody>
      </p:sp>
      <p:graphicFrame>
        <p:nvGraphicFramePr>
          <p:cNvPr id="4" name="object 4"/>
          <p:cNvGraphicFramePr>
            <a:graphicFrameLocks noGrp="1"/>
          </p:cNvGraphicFramePr>
          <p:nvPr>
            <p:extLst/>
          </p:nvPr>
        </p:nvGraphicFramePr>
        <p:xfrm>
          <a:off x="1166253" y="2223325"/>
          <a:ext cx="10559656" cy="3992813"/>
        </p:xfrm>
        <a:graphic>
          <a:graphicData uri="http://schemas.openxmlformats.org/drawingml/2006/table">
            <a:tbl>
              <a:tblPr firstRow="1" bandRow="1">
                <a:tableStyleId>{2D5ABB26-0587-4C30-8999-92F81FD0307C}</a:tableStyleId>
              </a:tblPr>
              <a:tblGrid>
                <a:gridCol w="3435464">
                  <a:extLst>
                    <a:ext uri="{9D8B030D-6E8A-4147-A177-3AD203B41FA5}">
                      <a16:colId xmlns:a16="http://schemas.microsoft.com/office/drawing/2014/main" val="20000"/>
                    </a:ext>
                  </a:extLst>
                </a:gridCol>
                <a:gridCol w="7124192">
                  <a:extLst>
                    <a:ext uri="{9D8B030D-6E8A-4147-A177-3AD203B41FA5}">
                      <a16:colId xmlns:a16="http://schemas.microsoft.com/office/drawing/2014/main" val="20001"/>
                    </a:ext>
                  </a:extLst>
                </a:gridCol>
              </a:tblGrid>
              <a:tr h="396239">
                <a:tc>
                  <a:txBody>
                    <a:bodyPr/>
                    <a:lstStyle/>
                    <a:p>
                      <a:pPr marL="85090">
                        <a:lnSpc>
                          <a:spcPct val="100000"/>
                        </a:lnSpc>
                        <a:spcBef>
                          <a:spcPts val="185"/>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5" dirty="0">
                          <a:solidFill>
                            <a:srgbClr val="FFFFFF"/>
                          </a:solidFill>
                          <a:latin typeface="Calibri"/>
                          <a:cs typeface="Calibri"/>
                        </a:rPr>
                        <a:t>Beschreibung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700913">
                <a:tc>
                  <a:txBody>
                    <a:bodyPr/>
                    <a:lstStyle/>
                    <a:p>
                      <a:pPr marL="85090">
                        <a:lnSpc>
                          <a:spcPct val="100000"/>
                        </a:lnSpc>
                        <a:spcBef>
                          <a:spcPts val="85"/>
                        </a:spcBef>
                      </a:pPr>
                      <a:r>
                        <a:rPr sz="2000" spc="-10" dirty="0">
                          <a:latin typeface="Calibri"/>
                          <a:cs typeface="Calibri"/>
                        </a:rPr>
                        <a:t>concat()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marR="708025">
                        <a:lnSpc>
                          <a:spcPct val="100000"/>
                        </a:lnSpc>
                        <a:spcBef>
                          <a:spcPts val="85"/>
                        </a:spcBef>
                      </a:pPr>
                      <a:r>
                        <a:rPr sz="2000" spc="-10" dirty="0">
                          <a:latin typeface="Calibri"/>
                          <a:cs typeface="Calibri"/>
                        </a:rPr>
                        <a:t>Verknüpft zwei </a:t>
                      </a:r>
                      <a:r>
                        <a:rPr sz="2000" dirty="0">
                          <a:latin typeface="Calibri"/>
                          <a:cs typeface="Calibri"/>
                        </a:rPr>
                        <a:t>oder </a:t>
                      </a:r>
                      <a:r>
                        <a:rPr sz="2000" spc="-10" dirty="0">
                          <a:latin typeface="Calibri"/>
                          <a:cs typeface="Calibri"/>
                        </a:rPr>
                        <a:t>mehrere </a:t>
                      </a:r>
                      <a:r>
                        <a:rPr sz="2000" spc="-15" dirty="0">
                          <a:latin typeface="Calibri"/>
                          <a:cs typeface="Calibri"/>
                        </a:rPr>
                        <a:t>Arrays </a:t>
                      </a:r>
                      <a:r>
                        <a:rPr sz="2000" dirty="0">
                          <a:latin typeface="Calibri"/>
                          <a:cs typeface="Calibri"/>
                        </a:rPr>
                        <a:t>und </a:t>
                      </a:r>
                      <a:r>
                        <a:rPr sz="2000" spc="-5" dirty="0">
                          <a:latin typeface="Calibri"/>
                          <a:cs typeface="Calibri"/>
                        </a:rPr>
                        <a:t>gibt </a:t>
                      </a:r>
                      <a:r>
                        <a:rPr sz="2000" dirty="0">
                          <a:latin typeface="Calibri"/>
                          <a:cs typeface="Calibri"/>
                        </a:rPr>
                        <a:t>ein </a:t>
                      </a:r>
                      <a:r>
                        <a:rPr sz="2000" spc="-5" dirty="0">
                          <a:latin typeface="Calibri"/>
                          <a:cs typeface="Calibri"/>
                        </a:rPr>
                        <a:t>neues </a:t>
                      </a:r>
                      <a:r>
                        <a:rPr sz="2000" spc="-15" dirty="0">
                          <a:latin typeface="Calibri"/>
                          <a:cs typeface="Calibri"/>
                        </a:rPr>
                        <a:t>Array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701167">
                <a:tc>
                  <a:txBody>
                    <a:bodyPr/>
                    <a:lstStyle/>
                    <a:p>
                      <a:pPr marL="85090">
                        <a:lnSpc>
                          <a:spcPct val="100000"/>
                        </a:lnSpc>
                        <a:spcBef>
                          <a:spcPts val="190"/>
                        </a:spcBef>
                      </a:pPr>
                      <a:r>
                        <a:rPr sz="2000" spc="-5" dirty="0">
                          <a:latin typeface="Calibri"/>
                          <a:cs typeface="Calibri"/>
                        </a:rPr>
                        <a:t>toString() </a:t>
                      </a:r>
                      <a:r>
                        <a:rPr sz="2000" dirty="0">
                          <a:latin typeface="Calibri"/>
                          <a:cs typeface="Calibri"/>
                        </a:rPr>
                        <a:t>/</a:t>
                      </a:r>
                      <a:r>
                        <a:rPr sz="2000" spc="-50" dirty="0">
                          <a:latin typeface="Calibri"/>
                          <a:cs typeface="Calibri"/>
                        </a:rPr>
                        <a:t> </a:t>
                      </a:r>
                      <a:r>
                        <a:rPr sz="2000" spc="-5" dirty="0">
                          <a:latin typeface="Calibri"/>
                          <a:cs typeface="Calibri"/>
                        </a:rPr>
                        <a:t>join()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marR="456565">
                        <a:lnSpc>
                          <a:spcPct val="100000"/>
                        </a:lnSpc>
                        <a:spcBef>
                          <a:spcPts val="190"/>
                        </a:spcBef>
                      </a:pPr>
                      <a:r>
                        <a:rPr sz="2000" spc="-10" dirty="0">
                          <a:latin typeface="Calibri"/>
                          <a:cs typeface="Calibri"/>
                        </a:rPr>
                        <a:t>Konvertiert </a:t>
                      </a:r>
                      <a:r>
                        <a:rPr sz="2000" spc="-5" dirty="0">
                          <a:latin typeface="Calibri"/>
                          <a:cs typeface="Calibri"/>
                        </a:rPr>
                        <a:t>das </a:t>
                      </a:r>
                      <a:r>
                        <a:rPr sz="2000" spc="-15" dirty="0">
                          <a:latin typeface="Calibri"/>
                          <a:cs typeface="Calibri"/>
                        </a:rPr>
                        <a:t>Array </a:t>
                      </a:r>
                      <a:r>
                        <a:rPr sz="2000" spc="-5" dirty="0">
                          <a:latin typeface="Calibri"/>
                          <a:cs typeface="Calibri"/>
                        </a:rPr>
                        <a:t>in einen String(getrennt durch </a:t>
                      </a:r>
                      <a:r>
                        <a:rPr sz="2000" dirty="0">
                          <a:latin typeface="Calibri"/>
                          <a:cs typeface="Calibri"/>
                        </a:rPr>
                        <a:t>, / </a:t>
                      </a:r>
                      <a:r>
                        <a:rPr sz="2000" spc="-5" dirty="0">
                          <a:latin typeface="Calibri"/>
                          <a:cs typeface="Calibri"/>
                        </a:rPr>
                        <a:t>.) Join  </a:t>
                      </a:r>
                      <a:r>
                        <a:rPr sz="2000" spc="-10" dirty="0">
                          <a:latin typeface="Calibri"/>
                          <a:cs typeface="Calibri"/>
                        </a:rPr>
                        <a:t>bietet </a:t>
                      </a:r>
                      <a:r>
                        <a:rPr sz="2000" spc="-5" dirty="0">
                          <a:latin typeface="Calibri"/>
                          <a:cs typeface="Calibri"/>
                        </a:rPr>
                        <a:t>die Möglichkeit, das </a:t>
                      </a:r>
                      <a:r>
                        <a:rPr sz="2000" spc="-20" dirty="0">
                          <a:latin typeface="Calibri"/>
                          <a:cs typeface="Calibri"/>
                        </a:rPr>
                        <a:t>Trennzeichen </a:t>
                      </a:r>
                      <a:r>
                        <a:rPr sz="2000" spc="-10" dirty="0">
                          <a:latin typeface="Calibri"/>
                          <a:cs typeface="Calibri"/>
                        </a:rPr>
                        <a:t>festzulegen</a:t>
                      </a:r>
                      <a:r>
                        <a:rPr sz="2000" spc="65" dirty="0">
                          <a:latin typeface="Calibri"/>
                          <a:cs typeface="Calibri"/>
                        </a:rPr>
                        <a:t> </a:t>
                      </a:r>
                      <a:r>
                        <a:rPr sz="2000" spc="5" dirty="0">
                          <a:latin typeface="Calibri"/>
                          <a:cs typeface="Calibri"/>
                        </a:rPr>
                        <a:t>(join(„+“);)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39">
                <a:tc>
                  <a:txBody>
                    <a:bodyPr/>
                    <a:lstStyle/>
                    <a:p>
                      <a:pPr marL="85090">
                        <a:lnSpc>
                          <a:spcPct val="100000"/>
                        </a:lnSpc>
                        <a:spcBef>
                          <a:spcPts val="190"/>
                        </a:spcBef>
                      </a:pPr>
                      <a:r>
                        <a:rPr sz="2000" spc="-5" dirty="0">
                          <a:latin typeface="Calibri"/>
                          <a:cs typeface="Calibri"/>
                        </a:rPr>
                        <a:t>indexOf()</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5" dirty="0">
                          <a:latin typeface="Calibri"/>
                          <a:cs typeface="Calibri"/>
                        </a:rPr>
                        <a:t>Gibt </a:t>
                      </a:r>
                      <a:r>
                        <a:rPr sz="2000" dirty="0">
                          <a:latin typeface="Calibri"/>
                          <a:cs typeface="Calibri"/>
                        </a:rPr>
                        <a:t>den </a:t>
                      </a:r>
                      <a:r>
                        <a:rPr sz="2000" spc="-10" dirty="0">
                          <a:latin typeface="Calibri"/>
                          <a:cs typeface="Calibri"/>
                        </a:rPr>
                        <a:t>Index </a:t>
                      </a:r>
                      <a:r>
                        <a:rPr sz="2000" spc="-5" dirty="0">
                          <a:latin typeface="Calibri"/>
                          <a:cs typeface="Calibri"/>
                        </a:rPr>
                        <a:t>des gesuchten Elements</a:t>
                      </a:r>
                      <a:r>
                        <a:rPr sz="2000" spc="-25" dirty="0">
                          <a:latin typeface="Calibri"/>
                          <a:cs typeface="Calibri"/>
                        </a:rPr>
                        <a:t>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701039">
                <a:tc>
                  <a:txBody>
                    <a:bodyPr/>
                    <a:lstStyle/>
                    <a:p>
                      <a:pPr marL="85090">
                        <a:lnSpc>
                          <a:spcPct val="100000"/>
                        </a:lnSpc>
                        <a:spcBef>
                          <a:spcPts val="185"/>
                        </a:spcBef>
                      </a:pPr>
                      <a:r>
                        <a:rPr sz="2000" spc="-5" dirty="0">
                          <a:latin typeface="Calibri"/>
                          <a:cs typeface="Calibri"/>
                        </a:rPr>
                        <a:t>unshift() </a:t>
                      </a:r>
                      <a:r>
                        <a:rPr sz="2000" dirty="0">
                          <a:latin typeface="Calibri"/>
                          <a:cs typeface="Calibri"/>
                        </a:rPr>
                        <a:t>/</a:t>
                      </a:r>
                      <a:r>
                        <a:rPr sz="2000" spc="-60" dirty="0">
                          <a:latin typeface="Calibri"/>
                          <a:cs typeface="Calibri"/>
                        </a:rPr>
                        <a:t> </a:t>
                      </a:r>
                      <a:r>
                        <a:rPr sz="2000" dirty="0">
                          <a:latin typeface="Calibri"/>
                          <a:cs typeface="Calibri"/>
                        </a:rPr>
                        <a:t>push()</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10" dirty="0">
                          <a:latin typeface="Calibri"/>
                          <a:cs typeface="Calibri"/>
                        </a:rPr>
                        <a:t>Fügt </a:t>
                      </a:r>
                      <a:r>
                        <a:rPr sz="2000" spc="-5" dirty="0">
                          <a:latin typeface="Calibri"/>
                          <a:cs typeface="Calibri"/>
                        </a:rPr>
                        <a:t>neue </a:t>
                      </a:r>
                      <a:r>
                        <a:rPr sz="2000" spc="-10" dirty="0">
                          <a:latin typeface="Calibri"/>
                          <a:cs typeface="Calibri"/>
                        </a:rPr>
                        <a:t>Elemente </a:t>
                      </a:r>
                      <a:r>
                        <a:rPr sz="2000" dirty="0">
                          <a:latin typeface="Calibri"/>
                          <a:cs typeface="Calibri"/>
                        </a:rPr>
                        <a:t>am </a:t>
                      </a:r>
                      <a:r>
                        <a:rPr sz="2000" spc="-5" dirty="0">
                          <a:latin typeface="Calibri"/>
                          <a:cs typeface="Calibri"/>
                        </a:rPr>
                        <a:t>Anfang </a:t>
                      </a:r>
                      <a:r>
                        <a:rPr sz="2000" dirty="0">
                          <a:latin typeface="Calibri"/>
                          <a:cs typeface="Calibri"/>
                        </a:rPr>
                        <a:t>/ Ende </a:t>
                      </a:r>
                      <a:r>
                        <a:rPr sz="2000" spc="-5" dirty="0">
                          <a:latin typeface="Calibri"/>
                          <a:cs typeface="Calibri"/>
                        </a:rPr>
                        <a:t>des </a:t>
                      </a:r>
                      <a:r>
                        <a:rPr sz="2000" spc="-15" dirty="0">
                          <a:latin typeface="Calibri"/>
                          <a:cs typeface="Calibri"/>
                        </a:rPr>
                        <a:t>Arrays </a:t>
                      </a:r>
                      <a:r>
                        <a:rPr sz="2000" dirty="0">
                          <a:latin typeface="Calibri"/>
                          <a:cs typeface="Calibri"/>
                        </a:rPr>
                        <a:t>an und </a:t>
                      </a:r>
                      <a:r>
                        <a:rPr sz="2000" spc="-5" dirty="0">
                          <a:latin typeface="Calibri"/>
                          <a:cs typeface="Calibri"/>
                        </a:rPr>
                        <a:t>gibt</a:t>
                      </a:r>
                      <a:r>
                        <a:rPr sz="2000" spc="-30" dirty="0">
                          <a:latin typeface="Calibri"/>
                          <a:cs typeface="Calibri"/>
                        </a:rPr>
                        <a:t> </a:t>
                      </a:r>
                      <a:r>
                        <a:rPr sz="2000" spc="-5" dirty="0">
                          <a:latin typeface="Calibri"/>
                          <a:cs typeface="Calibri"/>
                        </a:rPr>
                        <a:t>die</a:t>
                      </a:r>
                      <a:endParaRPr sz="2000" dirty="0">
                        <a:latin typeface="Calibri"/>
                        <a:cs typeface="Calibri"/>
                      </a:endParaRPr>
                    </a:p>
                    <a:p>
                      <a:pPr marL="85725">
                        <a:lnSpc>
                          <a:spcPct val="100000"/>
                        </a:lnSpc>
                      </a:pPr>
                      <a:r>
                        <a:rPr sz="2000" spc="-5" dirty="0">
                          <a:latin typeface="Calibri"/>
                          <a:cs typeface="Calibri"/>
                        </a:rPr>
                        <a:t>neue </a:t>
                      </a:r>
                      <a:r>
                        <a:rPr sz="2000" dirty="0">
                          <a:latin typeface="Calibri"/>
                          <a:cs typeface="Calibri"/>
                        </a:rPr>
                        <a:t>Länge</a:t>
                      </a:r>
                      <a:r>
                        <a:rPr sz="2000" spc="-90" dirty="0">
                          <a:latin typeface="Calibri"/>
                          <a:cs typeface="Calibri"/>
                        </a:rPr>
                        <a:t> </a:t>
                      </a:r>
                      <a:r>
                        <a:rPr sz="2000" spc="-5" dirty="0">
                          <a:latin typeface="Calibri"/>
                          <a:cs typeface="Calibri"/>
                        </a:rPr>
                        <a:t>zurück</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700913">
                <a:tc>
                  <a:txBody>
                    <a:bodyPr/>
                    <a:lstStyle/>
                    <a:p>
                      <a:pPr marL="85090">
                        <a:lnSpc>
                          <a:spcPct val="100000"/>
                        </a:lnSpc>
                        <a:spcBef>
                          <a:spcPts val="190"/>
                        </a:spcBef>
                      </a:pPr>
                      <a:r>
                        <a:rPr sz="2000" spc="-5" dirty="0">
                          <a:latin typeface="Calibri"/>
                          <a:cs typeface="Calibri"/>
                        </a:rPr>
                        <a:t>pop() </a:t>
                      </a:r>
                      <a:r>
                        <a:rPr sz="2000" dirty="0">
                          <a:latin typeface="Calibri"/>
                          <a:cs typeface="Calibri"/>
                        </a:rPr>
                        <a:t>/ </a:t>
                      </a:r>
                      <a:r>
                        <a:rPr sz="2000" spc="-5" dirty="0">
                          <a:latin typeface="Calibri"/>
                          <a:cs typeface="Calibri"/>
                        </a:rPr>
                        <a:t>shift() </a:t>
                      </a:r>
                      <a:r>
                        <a:rPr sz="2000" dirty="0">
                          <a:latin typeface="Calibri"/>
                          <a:cs typeface="Calibri"/>
                        </a:rPr>
                        <a:t>/</a:t>
                      </a:r>
                      <a:r>
                        <a:rPr sz="2000" spc="-20" dirty="0">
                          <a:latin typeface="Calibri"/>
                          <a:cs typeface="Calibri"/>
                        </a:rPr>
                        <a:t> </a:t>
                      </a:r>
                      <a:r>
                        <a:rPr sz="2000" spc="-5" dirty="0">
                          <a:latin typeface="Calibri"/>
                          <a:cs typeface="Calibri"/>
                        </a:rPr>
                        <a:t>splice()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marR="161290">
                        <a:lnSpc>
                          <a:spcPct val="100000"/>
                        </a:lnSpc>
                        <a:spcBef>
                          <a:spcPts val="190"/>
                        </a:spcBef>
                      </a:pPr>
                      <a:r>
                        <a:rPr sz="2000" spc="-10" dirty="0">
                          <a:latin typeface="Calibri"/>
                          <a:cs typeface="Calibri"/>
                        </a:rPr>
                        <a:t>Entfernen von Elementen </a:t>
                      </a:r>
                      <a:r>
                        <a:rPr sz="2000" spc="-5" dirty="0">
                          <a:latin typeface="Calibri"/>
                          <a:cs typeface="Calibri"/>
                        </a:rPr>
                        <a:t>(Letztes </a:t>
                      </a:r>
                      <a:r>
                        <a:rPr sz="2000" dirty="0">
                          <a:latin typeface="Calibri"/>
                          <a:cs typeface="Calibri"/>
                        </a:rPr>
                        <a:t>/ </a:t>
                      </a:r>
                      <a:r>
                        <a:rPr sz="2000" spc="-15" dirty="0">
                          <a:latin typeface="Calibri"/>
                          <a:cs typeface="Calibri"/>
                        </a:rPr>
                        <a:t>Erstes/ </a:t>
                      </a:r>
                      <a:r>
                        <a:rPr sz="2000" dirty="0">
                          <a:latin typeface="Calibri"/>
                          <a:cs typeface="Calibri"/>
                        </a:rPr>
                        <a:t>nach </a:t>
                      </a:r>
                      <a:r>
                        <a:rPr sz="2000" spc="-15" dirty="0">
                          <a:latin typeface="Calibri"/>
                          <a:cs typeface="Calibri"/>
                        </a:rPr>
                        <a:t>Wahl) </a:t>
                      </a:r>
                      <a:r>
                        <a:rPr sz="2000" dirty="0">
                          <a:latin typeface="Calibri"/>
                          <a:cs typeface="Calibri"/>
                        </a:rPr>
                        <a:t>Splice </a:t>
                      </a:r>
                      <a:r>
                        <a:rPr sz="2000" spc="-10" dirty="0">
                          <a:latin typeface="Calibri"/>
                          <a:cs typeface="Calibri"/>
                        </a:rPr>
                        <a:t>kann  </a:t>
                      </a:r>
                      <a:r>
                        <a:rPr sz="2000" dirty="0">
                          <a:latin typeface="Calibri"/>
                          <a:cs typeface="Calibri"/>
                        </a:rPr>
                        <a:t>auch </a:t>
                      </a:r>
                      <a:r>
                        <a:rPr sz="2000" spc="-10" dirty="0">
                          <a:latin typeface="Calibri"/>
                          <a:cs typeface="Calibri"/>
                        </a:rPr>
                        <a:t>Elemente</a:t>
                      </a:r>
                      <a:r>
                        <a:rPr sz="2000" spc="-30" dirty="0">
                          <a:latin typeface="Calibri"/>
                          <a:cs typeface="Calibri"/>
                        </a:rPr>
                        <a:t> </a:t>
                      </a:r>
                      <a:r>
                        <a:rPr sz="2000" spc="-5" dirty="0">
                          <a:latin typeface="Calibri"/>
                          <a:cs typeface="Calibri"/>
                        </a:rPr>
                        <a:t>hinzufügen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96303">
                <a:tc>
                  <a:txBody>
                    <a:bodyPr/>
                    <a:lstStyle/>
                    <a:p>
                      <a:pPr marL="85090">
                        <a:lnSpc>
                          <a:spcPct val="100000"/>
                        </a:lnSpc>
                        <a:spcBef>
                          <a:spcPts val="195"/>
                        </a:spcBef>
                      </a:pPr>
                      <a:r>
                        <a:rPr sz="2000" spc="-15" dirty="0">
                          <a:latin typeface="Calibri"/>
                          <a:cs typeface="Calibri"/>
                        </a:rPr>
                        <a:t>reverse()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2000" spc="-10" dirty="0">
                          <a:latin typeface="Calibri"/>
                          <a:cs typeface="Calibri"/>
                        </a:rPr>
                        <a:t>Kehrt </a:t>
                      </a:r>
                      <a:r>
                        <a:rPr sz="2000" spc="-5" dirty="0">
                          <a:latin typeface="Calibri"/>
                          <a:cs typeface="Calibri"/>
                        </a:rPr>
                        <a:t>die </a:t>
                      </a:r>
                      <a:r>
                        <a:rPr sz="2000" spc="-10" dirty="0">
                          <a:latin typeface="Calibri"/>
                          <a:cs typeface="Calibri"/>
                        </a:rPr>
                        <a:t>Reihenfolge </a:t>
                      </a:r>
                      <a:r>
                        <a:rPr sz="2000" dirty="0">
                          <a:latin typeface="Calibri"/>
                          <a:cs typeface="Calibri"/>
                        </a:rPr>
                        <a:t>im </a:t>
                      </a:r>
                      <a:r>
                        <a:rPr sz="2000" spc="-15" dirty="0">
                          <a:latin typeface="Calibri"/>
                          <a:cs typeface="Calibri"/>
                        </a:rPr>
                        <a:t>Array</a:t>
                      </a:r>
                      <a:r>
                        <a:rPr sz="2000" spc="-55" dirty="0">
                          <a:latin typeface="Calibri"/>
                          <a:cs typeface="Calibri"/>
                        </a:rPr>
                        <a:t> </a:t>
                      </a:r>
                      <a:r>
                        <a:rPr sz="2000" dirty="0">
                          <a:latin typeface="Calibri"/>
                          <a:cs typeface="Calibri"/>
                        </a:rPr>
                        <a:t>um</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bl>
          </a:graphicData>
        </a:graphic>
      </p:graphicFrame>
      <p:sp>
        <p:nvSpPr>
          <p:cNvPr id="5" name="Fußzeilenplatzhalter 4">
            <a:extLst>
              <a:ext uri="{FF2B5EF4-FFF2-40B4-BE49-F238E27FC236}">
                <a16:creationId xmlns:a16="http://schemas.microsoft.com/office/drawing/2014/main" id="{4D624B03-DFCF-4FB2-8548-8A60F402B5D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531184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87721-62BD-4E78-B9D4-62073DA7A3E2}"/>
              </a:ext>
            </a:extLst>
          </p:cNvPr>
          <p:cNvSpPr>
            <a:spLocks noGrp="1"/>
          </p:cNvSpPr>
          <p:nvPr>
            <p:ph type="title"/>
          </p:nvPr>
        </p:nvSpPr>
        <p:spPr/>
        <p:txBody>
          <a:bodyPr/>
          <a:lstStyle/>
          <a:p>
            <a:r>
              <a:rPr lang="de-DE" dirty="0"/>
              <a:t>MAP()</a:t>
            </a:r>
          </a:p>
        </p:txBody>
      </p:sp>
      <p:sp>
        <p:nvSpPr>
          <p:cNvPr id="3" name="Inhaltsplatzhalter 2">
            <a:extLst>
              <a:ext uri="{FF2B5EF4-FFF2-40B4-BE49-F238E27FC236}">
                <a16:creationId xmlns:a16="http://schemas.microsoft.com/office/drawing/2014/main" id="{5D284FEA-35ED-4913-B201-3BEB4B18913B}"/>
              </a:ext>
            </a:extLst>
          </p:cNvPr>
          <p:cNvSpPr>
            <a:spLocks noGrp="1"/>
          </p:cNvSpPr>
          <p:nvPr>
            <p:ph idx="1"/>
          </p:nvPr>
        </p:nvSpPr>
        <p:spPr>
          <a:xfrm>
            <a:off x="838200" y="3279647"/>
            <a:ext cx="10515600" cy="2897315"/>
          </a:xfrm>
        </p:spPr>
        <p:txBody>
          <a:bodyPr>
            <a:normAutofit lnSpcReduction="10000"/>
          </a:bodyPr>
          <a:lstStyle/>
          <a:p>
            <a:r>
              <a:rPr lang="en-US" dirty="0"/>
              <a:t>let </a:t>
            </a:r>
            <a:r>
              <a:rPr lang="en-US" dirty="0" err="1"/>
              <a:t>myNumbers</a:t>
            </a:r>
            <a:r>
              <a:rPr lang="en-US" dirty="0"/>
              <a:t> = [2, 10, 23];</a:t>
            </a:r>
          </a:p>
          <a:p>
            <a:br>
              <a:rPr lang="en-US" dirty="0"/>
            </a:br>
            <a:r>
              <a:rPr lang="en-US" dirty="0"/>
              <a:t>function triple(n) {</a:t>
            </a:r>
          </a:p>
          <a:p>
            <a:r>
              <a:rPr lang="en-US" dirty="0"/>
              <a:t>	return 3 * n;</a:t>
            </a:r>
          </a:p>
          <a:p>
            <a:r>
              <a:rPr lang="en-US" dirty="0"/>
              <a:t>}</a:t>
            </a:r>
          </a:p>
          <a:p>
            <a:br>
              <a:rPr lang="en-US" dirty="0"/>
            </a:br>
            <a:r>
              <a:rPr lang="en-US" dirty="0"/>
              <a:t>let </a:t>
            </a:r>
            <a:r>
              <a:rPr lang="en-US" dirty="0" err="1"/>
              <a:t>newNumbers</a:t>
            </a:r>
            <a:r>
              <a:rPr lang="en-US" dirty="0"/>
              <a:t> = </a:t>
            </a:r>
            <a:r>
              <a:rPr lang="en-US" dirty="0" err="1"/>
              <a:t>myNumbers.map</a:t>
            </a:r>
            <a:r>
              <a:rPr lang="en-US" dirty="0"/>
              <a:t>(triple); // [6, 30, 69]</a:t>
            </a:r>
          </a:p>
          <a:p>
            <a:endParaRPr lang="de-DE" dirty="0"/>
          </a:p>
        </p:txBody>
      </p:sp>
      <p:sp>
        <p:nvSpPr>
          <p:cNvPr id="4" name="Fußzeilenplatzhalter 3">
            <a:extLst>
              <a:ext uri="{FF2B5EF4-FFF2-40B4-BE49-F238E27FC236}">
                <a16:creationId xmlns:a16="http://schemas.microsoft.com/office/drawing/2014/main" id="{2B984C82-A33E-4168-A5FE-B8E18E452F22}"/>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80428DCD-DA3D-4080-A285-572CC4AE41B0}"/>
              </a:ext>
            </a:extLst>
          </p:cNvPr>
          <p:cNvSpPr>
            <a:spLocks noGrp="1"/>
          </p:cNvSpPr>
          <p:nvPr>
            <p:ph idx="13"/>
          </p:nvPr>
        </p:nvSpPr>
        <p:spPr>
          <a:xfrm>
            <a:off x="838200" y="1825625"/>
            <a:ext cx="10515600" cy="1137032"/>
          </a:xfrm>
        </p:spPr>
        <p:txBody>
          <a:bodyPr/>
          <a:lstStyle/>
          <a:p>
            <a:r>
              <a:rPr lang="de-DE" dirty="0"/>
              <a:t>Ändert jeden Eintrag eines Arrays mit Hilfe einer Funktion ab</a:t>
            </a:r>
          </a:p>
          <a:p>
            <a:r>
              <a:rPr lang="de-DE" dirty="0"/>
              <a:t>Rückgabewert: neuer Array</a:t>
            </a:r>
          </a:p>
          <a:p>
            <a:endParaRPr lang="de-DE" dirty="0"/>
          </a:p>
        </p:txBody>
      </p:sp>
    </p:spTree>
    <p:extLst>
      <p:ext uri="{BB962C8B-B14F-4D97-AF65-F5344CB8AC3E}">
        <p14:creationId xmlns:p14="http://schemas.microsoft.com/office/powerpoint/2010/main" val="297884458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46D1B-42A9-485B-AC82-41CF01CF2B0D}"/>
              </a:ext>
            </a:extLst>
          </p:cNvPr>
          <p:cNvSpPr>
            <a:spLocks noGrp="1"/>
          </p:cNvSpPr>
          <p:nvPr>
            <p:ph type="title"/>
          </p:nvPr>
        </p:nvSpPr>
        <p:spPr/>
        <p:txBody>
          <a:bodyPr/>
          <a:lstStyle/>
          <a:p>
            <a:r>
              <a:rPr lang="de-DE" dirty="0"/>
              <a:t>FILTER()</a:t>
            </a:r>
          </a:p>
        </p:txBody>
      </p:sp>
      <p:sp>
        <p:nvSpPr>
          <p:cNvPr id="3" name="Inhaltsplatzhalter 2">
            <a:extLst>
              <a:ext uri="{FF2B5EF4-FFF2-40B4-BE49-F238E27FC236}">
                <a16:creationId xmlns:a16="http://schemas.microsoft.com/office/drawing/2014/main" id="{86C94204-5956-4490-AE15-49FEBE29A61C}"/>
              </a:ext>
            </a:extLst>
          </p:cNvPr>
          <p:cNvSpPr>
            <a:spLocks noGrp="1"/>
          </p:cNvSpPr>
          <p:nvPr>
            <p:ph idx="1"/>
          </p:nvPr>
        </p:nvSpPr>
        <p:spPr/>
        <p:txBody>
          <a:bodyPr>
            <a:normAutofit fontScale="85000" lnSpcReduction="20000"/>
          </a:bodyPr>
          <a:lstStyle/>
          <a:p>
            <a:r>
              <a:rPr lang="en-US" dirty="0"/>
              <a:t>let </a:t>
            </a:r>
            <a:r>
              <a:rPr lang="en-US" dirty="0" err="1"/>
              <a:t>myNumbers</a:t>
            </a:r>
            <a:r>
              <a:rPr lang="en-US" dirty="0"/>
              <a:t> = [2, 10, 23];</a:t>
            </a:r>
          </a:p>
          <a:p>
            <a:br>
              <a:rPr lang="en-US" dirty="0"/>
            </a:br>
            <a:r>
              <a:rPr lang="en-US" dirty="0"/>
              <a:t>function </a:t>
            </a:r>
            <a:r>
              <a:rPr lang="en-US" dirty="0" err="1"/>
              <a:t>isEven</a:t>
            </a:r>
            <a:r>
              <a:rPr lang="en-US" dirty="0"/>
              <a:t>(n) {</a:t>
            </a:r>
          </a:p>
          <a:p>
            <a:r>
              <a:rPr lang="en-US" dirty="0"/>
              <a:t>	return n % 2 === 0;</a:t>
            </a:r>
          </a:p>
          <a:p>
            <a:r>
              <a:rPr lang="en-US" dirty="0"/>
              <a:t>}</a:t>
            </a:r>
          </a:p>
          <a:p>
            <a:br>
              <a:rPr lang="en-US" dirty="0"/>
            </a:br>
            <a:r>
              <a:rPr lang="en-US" dirty="0"/>
              <a:t>let </a:t>
            </a:r>
            <a:r>
              <a:rPr lang="en-US" dirty="0" err="1"/>
              <a:t>newNumbers</a:t>
            </a:r>
            <a:r>
              <a:rPr lang="en-US" dirty="0"/>
              <a:t> = </a:t>
            </a:r>
            <a:r>
              <a:rPr lang="en-US" dirty="0" err="1"/>
              <a:t>myNumbers.filter</a:t>
            </a:r>
            <a:r>
              <a:rPr lang="en-US" dirty="0"/>
              <a:t>(</a:t>
            </a:r>
            <a:r>
              <a:rPr lang="en-US" dirty="0" err="1"/>
              <a:t>isEven</a:t>
            </a:r>
            <a:r>
              <a:rPr lang="en-US" dirty="0"/>
              <a:t>); // [2, 10]</a:t>
            </a:r>
          </a:p>
          <a:p>
            <a:endParaRPr lang="de-DE" dirty="0"/>
          </a:p>
        </p:txBody>
      </p:sp>
      <p:sp>
        <p:nvSpPr>
          <p:cNvPr id="4" name="Fußzeilenplatzhalter 3">
            <a:extLst>
              <a:ext uri="{FF2B5EF4-FFF2-40B4-BE49-F238E27FC236}">
                <a16:creationId xmlns:a16="http://schemas.microsoft.com/office/drawing/2014/main" id="{CAD0992B-FF63-4924-BC6E-1FEF12FDE9E2}"/>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D5D76A53-6CF1-4CB2-B539-989D55FE5508}"/>
              </a:ext>
            </a:extLst>
          </p:cNvPr>
          <p:cNvSpPr>
            <a:spLocks noGrp="1"/>
          </p:cNvSpPr>
          <p:nvPr>
            <p:ph idx="13"/>
          </p:nvPr>
        </p:nvSpPr>
        <p:spPr/>
        <p:txBody>
          <a:bodyPr>
            <a:normAutofit fontScale="92500" lnSpcReduction="20000"/>
          </a:bodyPr>
          <a:lstStyle/>
          <a:p>
            <a:r>
              <a:rPr lang="de-DE" dirty="0"/>
              <a:t>Behält nur gewisse Einträge in einem Array</a:t>
            </a:r>
          </a:p>
          <a:p>
            <a:r>
              <a:rPr lang="de-DE" dirty="0"/>
              <a:t>Nutzt eine Funktion, um Einträge auf ein bestimmtes Kriterium zu testen</a:t>
            </a:r>
          </a:p>
          <a:p>
            <a:r>
              <a:rPr lang="de-DE" dirty="0"/>
              <a:t>Rückgabewert: neuer Array</a:t>
            </a:r>
          </a:p>
          <a:p>
            <a:r>
              <a:rPr lang="de-DE" dirty="0"/>
              <a:t>die als Argument übergeben Funktion muss </a:t>
            </a:r>
            <a:r>
              <a:rPr lang="de-DE" dirty="0" err="1"/>
              <a:t>true</a:t>
            </a:r>
            <a:r>
              <a:rPr lang="de-DE" dirty="0"/>
              <a:t> / </a:t>
            </a:r>
            <a:r>
              <a:rPr lang="de-DE" dirty="0" err="1"/>
              <a:t>false</a:t>
            </a:r>
            <a:r>
              <a:rPr lang="de-DE" dirty="0"/>
              <a:t> zurückliefern</a:t>
            </a:r>
          </a:p>
          <a:p>
            <a:r>
              <a:rPr lang="de-DE" dirty="0"/>
              <a:t>wenn </a:t>
            </a:r>
            <a:r>
              <a:rPr lang="de-DE" dirty="0" err="1"/>
              <a:t>true</a:t>
            </a:r>
            <a:r>
              <a:rPr lang="de-DE" dirty="0"/>
              <a:t>, geht das Element in das neue Array rein</a:t>
            </a:r>
          </a:p>
          <a:p>
            <a:endParaRPr lang="de-DE" dirty="0"/>
          </a:p>
        </p:txBody>
      </p:sp>
    </p:spTree>
    <p:extLst>
      <p:ext uri="{BB962C8B-B14F-4D97-AF65-F5344CB8AC3E}">
        <p14:creationId xmlns:p14="http://schemas.microsoft.com/office/powerpoint/2010/main" val="237521741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964ED0-BE57-4594-9E99-054BB7F14828}"/>
              </a:ext>
            </a:extLst>
          </p:cNvPr>
          <p:cNvSpPr>
            <a:spLocks noGrp="1"/>
          </p:cNvSpPr>
          <p:nvPr>
            <p:ph type="title"/>
          </p:nvPr>
        </p:nvSpPr>
        <p:spPr/>
        <p:txBody>
          <a:bodyPr/>
          <a:lstStyle/>
          <a:p>
            <a:r>
              <a:rPr lang="de-DE" dirty="0"/>
              <a:t>Array Methoden - Beispiel</a:t>
            </a:r>
          </a:p>
        </p:txBody>
      </p:sp>
      <p:sp>
        <p:nvSpPr>
          <p:cNvPr id="3" name="Inhaltsplatzhalter 2">
            <a:extLst>
              <a:ext uri="{FF2B5EF4-FFF2-40B4-BE49-F238E27FC236}">
                <a16:creationId xmlns:a16="http://schemas.microsoft.com/office/drawing/2014/main" id="{1A78DCAA-11F3-426B-BA8A-50D00E7E53D1}"/>
              </a:ext>
            </a:extLst>
          </p:cNvPr>
          <p:cNvSpPr>
            <a:spLocks noGrp="1"/>
          </p:cNvSpPr>
          <p:nvPr>
            <p:ph idx="1"/>
          </p:nvPr>
        </p:nvSpPr>
        <p:spPr/>
        <p:txBody>
          <a:bodyPr/>
          <a:lstStyle/>
          <a:p>
            <a:r>
              <a:rPr lang="de-DE" dirty="0" err="1"/>
              <a:t>includes</a:t>
            </a:r>
            <a:r>
              <a:rPr lang="de-DE" dirty="0"/>
              <a:t>()</a:t>
            </a:r>
          </a:p>
          <a:p>
            <a:pPr lvl="1"/>
            <a:r>
              <a:rPr lang="de-DE" dirty="0"/>
              <a:t>https://developer.mozilla.org/de/docs/Web/JavaScript/Reference/Global_Objects/Array/includes</a:t>
            </a:r>
          </a:p>
        </p:txBody>
      </p:sp>
      <p:sp>
        <p:nvSpPr>
          <p:cNvPr id="4" name="Fußzeilenplatzhalter 3">
            <a:extLst>
              <a:ext uri="{FF2B5EF4-FFF2-40B4-BE49-F238E27FC236}">
                <a16:creationId xmlns:a16="http://schemas.microsoft.com/office/drawing/2014/main" id="{47F9AE37-C76F-484C-BB67-86ECDE01F65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42795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Übung -</a:t>
            </a:r>
            <a:r>
              <a:rPr spc="-40" dirty="0"/>
              <a:t> </a:t>
            </a:r>
            <a:r>
              <a:rPr spc="-20" dirty="0"/>
              <a:t>Lotto</a:t>
            </a:r>
          </a:p>
        </p:txBody>
      </p:sp>
      <p:sp>
        <p:nvSpPr>
          <p:cNvPr id="3" name="object 3"/>
          <p:cNvSpPr txBox="1"/>
          <p:nvPr/>
        </p:nvSpPr>
        <p:spPr>
          <a:xfrm>
            <a:off x="838200" y="1690688"/>
            <a:ext cx="8851900" cy="469582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000" spc="-20" dirty="0">
                <a:latin typeface="Calibri"/>
                <a:cs typeface="Calibri"/>
              </a:rPr>
              <a:t>Aufgabe: </a:t>
            </a:r>
            <a:r>
              <a:rPr sz="3000" spc="-15" dirty="0">
                <a:latin typeface="Calibri"/>
                <a:cs typeface="Calibri"/>
              </a:rPr>
              <a:t>Erstellen </a:t>
            </a:r>
            <a:r>
              <a:rPr sz="3000" dirty="0">
                <a:latin typeface="Calibri"/>
                <a:cs typeface="Calibri"/>
              </a:rPr>
              <a:t>sie eine</a:t>
            </a:r>
            <a:r>
              <a:rPr sz="3000" spc="-55" dirty="0">
                <a:latin typeface="Calibri"/>
                <a:cs typeface="Calibri"/>
              </a:rPr>
              <a:t> </a:t>
            </a:r>
            <a:r>
              <a:rPr sz="3000" spc="-15" dirty="0">
                <a:latin typeface="Calibri"/>
                <a:cs typeface="Calibri"/>
              </a:rPr>
              <a:t>Lotto-Anwendung</a:t>
            </a:r>
            <a:endParaRPr sz="3000" dirty="0">
              <a:latin typeface="Calibri"/>
              <a:cs typeface="Calibri"/>
            </a:endParaRPr>
          </a:p>
          <a:p>
            <a:pPr>
              <a:lnSpc>
                <a:spcPct val="100000"/>
              </a:lnSpc>
              <a:spcBef>
                <a:spcPts val="50"/>
              </a:spcBef>
              <a:buFont typeface="Arial"/>
              <a:buChar char="•"/>
            </a:pPr>
            <a:endParaRPr sz="3100" dirty="0">
              <a:latin typeface="Times New Roman"/>
              <a:cs typeface="Times New Roman"/>
            </a:endParaRPr>
          </a:p>
          <a:p>
            <a:pPr marL="756285" lvl="1" indent="-286385">
              <a:lnSpc>
                <a:spcPct val="100000"/>
              </a:lnSpc>
              <a:buFont typeface="Arial"/>
              <a:buChar char="–"/>
              <a:tabLst>
                <a:tab pos="756920" algn="l"/>
              </a:tabLst>
            </a:pPr>
            <a:r>
              <a:rPr sz="2600" spc="-15" dirty="0">
                <a:latin typeface="Calibri"/>
                <a:cs typeface="Calibri"/>
              </a:rPr>
              <a:t>Erstellt werden </a:t>
            </a:r>
            <a:r>
              <a:rPr sz="2600" spc="-5" dirty="0">
                <a:latin typeface="Calibri"/>
                <a:cs typeface="Calibri"/>
              </a:rPr>
              <a:t>sollen </a:t>
            </a:r>
            <a:r>
              <a:rPr sz="2600" dirty="0">
                <a:latin typeface="Calibri"/>
                <a:cs typeface="Calibri"/>
              </a:rPr>
              <a:t>6 </a:t>
            </a:r>
            <a:r>
              <a:rPr sz="2600" spc="-10" dirty="0">
                <a:latin typeface="Calibri"/>
                <a:cs typeface="Calibri"/>
              </a:rPr>
              <a:t>Zufallszahlen </a:t>
            </a:r>
            <a:r>
              <a:rPr sz="2600" dirty="0">
                <a:latin typeface="Calibri"/>
                <a:cs typeface="Calibri"/>
              </a:rPr>
              <a:t>aus</a:t>
            </a:r>
            <a:r>
              <a:rPr sz="2600" spc="-70" dirty="0">
                <a:latin typeface="Calibri"/>
                <a:cs typeface="Calibri"/>
              </a:rPr>
              <a:t> </a:t>
            </a:r>
            <a:r>
              <a:rPr sz="2600" dirty="0">
                <a:latin typeface="Calibri"/>
                <a:cs typeface="Calibri"/>
              </a:rPr>
              <a:t>49</a:t>
            </a:r>
          </a:p>
          <a:p>
            <a:pPr lvl="1">
              <a:lnSpc>
                <a:spcPct val="100000"/>
              </a:lnSpc>
              <a:spcBef>
                <a:spcPts val="35"/>
              </a:spcBef>
              <a:buFont typeface="Arial"/>
              <a:buChar char="–"/>
            </a:pPr>
            <a:endParaRPr sz="3100" dirty="0">
              <a:latin typeface="Times New Roman"/>
              <a:cs typeface="Times New Roman"/>
            </a:endParaRPr>
          </a:p>
          <a:p>
            <a:pPr marL="756285" lvl="1" indent="-286385">
              <a:lnSpc>
                <a:spcPct val="100000"/>
              </a:lnSpc>
              <a:buFont typeface="Arial"/>
              <a:buChar char="–"/>
              <a:tabLst>
                <a:tab pos="756920" algn="l"/>
              </a:tabLst>
            </a:pPr>
            <a:r>
              <a:rPr sz="2600" spc="-5" dirty="0">
                <a:latin typeface="Calibri"/>
                <a:cs typeface="Calibri"/>
              </a:rPr>
              <a:t>Speichern der Zahlen </a:t>
            </a:r>
            <a:r>
              <a:rPr sz="2600" dirty="0">
                <a:latin typeface="Calibri"/>
                <a:cs typeface="Calibri"/>
              </a:rPr>
              <a:t>in einem</a:t>
            </a:r>
            <a:r>
              <a:rPr sz="2600" spc="-85" dirty="0">
                <a:latin typeface="Calibri"/>
                <a:cs typeface="Calibri"/>
              </a:rPr>
              <a:t> </a:t>
            </a:r>
            <a:r>
              <a:rPr sz="2600" spc="-20" dirty="0">
                <a:latin typeface="Calibri"/>
                <a:cs typeface="Calibri"/>
              </a:rPr>
              <a:t>Array</a:t>
            </a:r>
            <a:endParaRPr sz="2600" dirty="0">
              <a:latin typeface="Calibri"/>
              <a:cs typeface="Calibri"/>
            </a:endParaRPr>
          </a:p>
          <a:p>
            <a:pPr lvl="1">
              <a:lnSpc>
                <a:spcPct val="100000"/>
              </a:lnSpc>
              <a:spcBef>
                <a:spcPts val="15"/>
              </a:spcBef>
              <a:buFont typeface="Arial"/>
              <a:buChar char="–"/>
            </a:pPr>
            <a:endParaRPr sz="2700" dirty="0">
              <a:latin typeface="Times New Roman"/>
              <a:cs typeface="Times New Roman"/>
            </a:endParaRPr>
          </a:p>
          <a:p>
            <a:pPr marL="756285" lvl="1" indent="-286385">
              <a:lnSpc>
                <a:spcPct val="100000"/>
              </a:lnSpc>
              <a:buFont typeface="Arial"/>
              <a:buChar char="–"/>
              <a:tabLst>
                <a:tab pos="756920" algn="l"/>
              </a:tabLst>
            </a:pPr>
            <a:r>
              <a:rPr sz="2600" spc="-5" dirty="0">
                <a:latin typeface="Calibri"/>
                <a:cs typeface="Calibri"/>
              </a:rPr>
              <a:t>Ausgeben der Zahlen </a:t>
            </a:r>
            <a:r>
              <a:rPr sz="2600" dirty="0">
                <a:latin typeface="Calibri"/>
                <a:cs typeface="Calibri"/>
              </a:rPr>
              <a:t>im</a:t>
            </a:r>
            <a:r>
              <a:rPr sz="2600" spc="-110" dirty="0">
                <a:latin typeface="Calibri"/>
                <a:cs typeface="Calibri"/>
              </a:rPr>
              <a:t> </a:t>
            </a:r>
            <a:r>
              <a:rPr sz="2600" spc="-15" dirty="0">
                <a:latin typeface="Calibri"/>
                <a:cs typeface="Calibri"/>
              </a:rPr>
              <a:t>Browser</a:t>
            </a:r>
            <a:endParaRPr sz="2600" dirty="0">
              <a:latin typeface="Calibri"/>
              <a:cs typeface="Calibri"/>
            </a:endParaRPr>
          </a:p>
          <a:p>
            <a:pPr lvl="1">
              <a:lnSpc>
                <a:spcPct val="100000"/>
              </a:lnSpc>
              <a:spcBef>
                <a:spcPts val="20"/>
              </a:spcBef>
              <a:buFont typeface="Arial"/>
              <a:buChar char="–"/>
            </a:pPr>
            <a:endParaRPr sz="3100" dirty="0">
              <a:latin typeface="Times New Roman"/>
              <a:cs typeface="Times New Roman"/>
            </a:endParaRPr>
          </a:p>
          <a:p>
            <a:pPr marL="355600" indent="-342900">
              <a:lnSpc>
                <a:spcPct val="100000"/>
              </a:lnSpc>
              <a:buFont typeface="Arial"/>
              <a:buChar char="•"/>
              <a:tabLst>
                <a:tab pos="354965" algn="l"/>
                <a:tab pos="355600" algn="l"/>
              </a:tabLst>
            </a:pPr>
            <a:r>
              <a:rPr sz="3000" spc="-10" dirty="0">
                <a:latin typeface="Calibri"/>
                <a:cs typeface="Calibri"/>
              </a:rPr>
              <a:t>Extra:</a:t>
            </a:r>
            <a:endParaRPr sz="3000" dirty="0">
              <a:latin typeface="Calibri"/>
              <a:cs typeface="Calibri"/>
            </a:endParaRPr>
          </a:p>
          <a:p>
            <a:pPr marL="756285" lvl="1" indent="-286385">
              <a:lnSpc>
                <a:spcPct val="100000"/>
              </a:lnSpc>
              <a:spcBef>
                <a:spcPts val="15"/>
              </a:spcBef>
              <a:buFont typeface="Arial"/>
              <a:buChar char="–"/>
              <a:tabLst>
                <a:tab pos="756920" algn="l"/>
              </a:tabLst>
            </a:pPr>
            <a:r>
              <a:rPr sz="2600" dirty="0">
                <a:latin typeface="Calibri"/>
                <a:cs typeface="Calibri"/>
              </a:rPr>
              <a:t>6 </a:t>
            </a:r>
            <a:r>
              <a:rPr sz="2600" spc="-5" dirty="0">
                <a:latin typeface="Calibri"/>
                <a:cs typeface="Calibri"/>
              </a:rPr>
              <a:t>Zahlen </a:t>
            </a:r>
            <a:r>
              <a:rPr sz="2600" dirty="0">
                <a:latin typeface="Calibri"/>
                <a:cs typeface="Calibri"/>
              </a:rPr>
              <a:t>aus einer </a:t>
            </a:r>
            <a:r>
              <a:rPr sz="2600" spc="-10" dirty="0">
                <a:latin typeface="Calibri"/>
                <a:cs typeface="Calibri"/>
              </a:rPr>
              <a:t>vom Nutzer </a:t>
            </a:r>
            <a:r>
              <a:rPr sz="2600" spc="-5" dirty="0">
                <a:latin typeface="Calibri"/>
                <a:cs typeface="Calibri"/>
              </a:rPr>
              <a:t>eingegebenen Zahl</a:t>
            </a:r>
            <a:r>
              <a:rPr sz="2600" spc="-185" dirty="0">
                <a:latin typeface="Calibri"/>
                <a:cs typeface="Calibri"/>
              </a:rPr>
              <a:t> </a:t>
            </a:r>
            <a:r>
              <a:rPr sz="2600" spc="-5" dirty="0">
                <a:latin typeface="Calibri"/>
                <a:cs typeface="Calibri"/>
              </a:rPr>
              <a:t>ermitteln.</a:t>
            </a:r>
            <a:endParaRPr sz="2600" dirty="0">
              <a:latin typeface="Calibri"/>
              <a:cs typeface="Calibri"/>
            </a:endParaRPr>
          </a:p>
          <a:p>
            <a:pPr marL="756285" lvl="1" indent="-286385">
              <a:lnSpc>
                <a:spcPct val="100000"/>
              </a:lnSpc>
              <a:buFont typeface="Arial"/>
              <a:buChar char="–"/>
              <a:tabLst>
                <a:tab pos="756920" algn="l"/>
              </a:tabLst>
            </a:pPr>
            <a:r>
              <a:rPr sz="2600" spc="-5" dirty="0">
                <a:latin typeface="Calibri"/>
                <a:cs typeface="Calibri"/>
              </a:rPr>
              <a:t>Start über </a:t>
            </a:r>
            <a:r>
              <a:rPr sz="2600" dirty="0">
                <a:latin typeface="Calibri"/>
                <a:cs typeface="Calibri"/>
              </a:rPr>
              <a:t>einen</a:t>
            </a:r>
            <a:r>
              <a:rPr sz="2600" spc="-110" dirty="0">
                <a:latin typeface="Calibri"/>
                <a:cs typeface="Calibri"/>
              </a:rPr>
              <a:t> </a:t>
            </a:r>
            <a:r>
              <a:rPr sz="2600" spc="-10" dirty="0">
                <a:latin typeface="Calibri"/>
                <a:cs typeface="Calibri"/>
              </a:rPr>
              <a:t>Button</a:t>
            </a:r>
            <a:endParaRPr sz="2600" dirty="0">
              <a:latin typeface="Calibri"/>
              <a:cs typeface="Calibri"/>
            </a:endParaRPr>
          </a:p>
        </p:txBody>
      </p:sp>
      <p:sp>
        <p:nvSpPr>
          <p:cNvPr id="4" name="Fußzeilenplatzhalter 3">
            <a:extLst>
              <a:ext uri="{FF2B5EF4-FFF2-40B4-BE49-F238E27FC236}">
                <a16:creationId xmlns:a16="http://schemas.microsoft.com/office/drawing/2014/main" id="{9486A5D3-A96C-4D4D-950D-CF9E09EF8CD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63036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18CB9-F391-47EB-BE1B-76F6DE0A54F2}"/>
              </a:ext>
            </a:extLst>
          </p:cNvPr>
          <p:cNvSpPr>
            <a:spLocks noGrp="1"/>
          </p:cNvSpPr>
          <p:nvPr>
            <p:ph type="title"/>
          </p:nvPr>
        </p:nvSpPr>
        <p:spPr/>
        <p:txBody>
          <a:bodyPr/>
          <a:lstStyle/>
          <a:p>
            <a:r>
              <a:rPr lang="de-DE" dirty="0"/>
              <a:t>JS TYPEDARRAY</a:t>
            </a:r>
          </a:p>
        </p:txBody>
      </p:sp>
      <p:sp>
        <p:nvSpPr>
          <p:cNvPr id="3" name="Textplatzhalter 2">
            <a:extLst>
              <a:ext uri="{FF2B5EF4-FFF2-40B4-BE49-F238E27FC236}">
                <a16:creationId xmlns:a16="http://schemas.microsoft.com/office/drawing/2014/main" id="{78719CD1-7D14-4EE5-A163-5244E84CCB98}"/>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67682DCC-BDEF-4F36-B107-7B21332C6464}"/>
              </a:ext>
            </a:extLst>
          </p:cNvPr>
          <p:cNvSpPr>
            <a:spLocks noGrp="1"/>
          </p:cNvSpPr>
          <p:nvPr>
            <p:ph type="ftr" sz="quarter" idx="11"/>
          </p:nvPr>
        </p:nvSpPr>
        <p:spPr/>
        <p:txBody>
          <a:bodyPr/>
          <a:lstStyle/>
          <a:p>
            <a:pPr lvl="0" algn="r">
              <a:defRPr/>
            </a:pPr>
            <a:r>
              <a:rPr lang="de-DE" dirty="0"/>
              <a:t>#ES6 #</a:t>
            </a:r>
            <a:r>
              <a:rPr lang="de-DE" dirty="0" err="1"/>
              <a:t>largeFeature</a:t>
            </a:r>
            <a:r>
              <a:rPr lang="de-DE" dirty="0"/>
              <a:t> </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9793235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0CE79-E159-44DA-8226-0C9CA8C3057E}"/>
              </a:ext>
            </a:extLst>
          </p:cNvPr>
          <p:cNvSpPr>
            <a:spLocks noGrp="1"/>
          </p:cNvSpPr>
          <p:nvPr>
            <p:ph type="title"/>
          </p:nvPr>
        </p:nvSpPr>
        <p:spPr/>
        <p:txBody>
          <a:bodyPr/>
          <a:lstStyle/>
          <a:p>
            <a:r>
              <a:rPr lang="de-DE" dirty="0"/>
              <a:t>TYPEDARRAY</a:t>
            </a:r>
          </a:p>
        </p:txBody>
      </p:sp>
      <p:sp>
        <p:nvSpPr>
          <p:cNvPr id="3" name="Inhaltsplatzhalter 2">
            <a:extLst>
              <a:ext uri="{FF2B5EF4-FFF2-40B4-BE49-F238E27FC236}">
                <a16:creationId xmlns:a16="http://schemas.microsoft.com/office/drawing/2014/main" id="{27654894-2A91-4EA9-8E51-6E70A33F57A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48E80E3D-5988-468C-82F5-5C4CCC424D9B}"/>
              </a:ext>
            </a:extLst>
          </p:cNvPr>
          <p:cNvSpPr>
            <a:spLocks noGrp="1"/>
          </p:cNvSpPr>
          <p:nvPr>
            <p:ph type="ftr" sz="quarter" idx="11"/>
          </p:nvPr>
        </p:nvSpPr>
        <p:spPr/>
        <p:txBody>
          <a:bodyPr/>
          <a:lstStyle/>
          <a:p>
            <a:pPr algn="r"/>
            <a:r>
              <a:rPr lang="de-DE" dirty="0"/>
              <a:t>© </a:t>
            </a:r>
            <a:r>
              <a:rPr lang="de-DE" dirty="0" err="1"/>
              <a:t>ppedv</a:t>
            </a:r>
            <a:r>
              <a:rPr lang="de-DE" dirty="0"/>
              <a:t> AG</a:t>
            </a:r>
          </a:p>
        </p:txBody>
      </p:sp>
      <p:sp>
        <p:nvSpPr>
          <p:cNvPr id="5" name="Inhaltsplatzhalter 4">
            <a:extLst>
              <a:ext uri="{FF2B5EF4-FFF2-40B4-BE49-F238E27FC236}">
                <a16:creationId xmlns:a16="http://schemas.microsoft.com/office/drawing/2014/main" id="{CBE674AA-0DED-4F52-A746-701EB77A2921}"/>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119554616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33092-87ED-45B8-8186-6422C30733F0}"/>
              </a:ext>
            </a:extLst>
          </p:cNvPr>
          <p:cNvSpPr>
            <a:spLocks noGrp="1"/>
          </p:cNvSpPr>
          <p:nvPr>
            <p:ph type="title"/>
          </p:nvPr>
        </p:nvSpPr>
        <p:spPr/>
        <p:txBody>
          <a:bodyPr/>
          <a:lstStyle/>
          <a:p>
            <a:r>
              <a:rPr lang="de-DE" dirty="0"/>
              <a:t>JS DATE OBJECT</a:t>
            </a:r>
          </a:p>
        </p:txBody>
      </p:sp>
      <p:sp>
        <p:nvSpPr>
          <p:cNvPr id="3" name="Textplatzhalter 2">
            <a:extLst>
              <a:ext uri="{FF2B5EF4-FFF2-40B4-BE49-F238E27FC236}">
                <a16:creationId xmlns:a16="http://schemas.microsoft.com/office/drawing/2014/main" id="{AF28B37D-E717-4FD6-BA89-D9E054341042}"/>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00E04A3D-E870-430E-9C66-163E836D110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36989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Date </a:t>
            </a:r>
            <a:r>
              <a:rPr spc="-5" dirty="0"/>
              <a:t>– </a:t>
            </a:r>
            <a:r>
              <a:rPr spc="-10" dirty="0"/>
              <a:t>Objekt</a:t>
            </a:r>
            <a:r>
              <a:rPr spc="-15" dirty="0"/>
              <a:t> </a:t>
            </a:r>
            <a:r>
              <a:rPr spc="-10" dirty="0"/>
              <a:t>(1)</a:t>
            </a:r>
          </a:p>
        </p:txBody>
      </p:sp>
      <p:sp>
        <p:nvSpPr>
          <p:cNvPr id="3" name="object 3"/>
          <p:cNvSpPr txBox="1"/>
          <p:nvPr/>
        </p:nvSpPr>
        <p:spPr>
          <a:xfrm>
            <a:off x="838200" y="1690688"/>
            <a:ext cx="8239125" cy="220408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Datum- </a:t>
            </a:r>
            <a:r>
              <a:rPr sz="3200" spc="-5" dirty="0">
                <a:latin typeface="Calibri"/>
                <a:cs typeface="Calibri"/>
              </a:rPr>
              <a:t>und</a:t>
            </a:r>
            <a:r>
              <a:rPr sz="3200" dirty="0">
                <a:latin typeface="Calibri"/>
                <a:cs typeface="Calibri"/>
              </a:rPr>
              <a:t> </a:t>
            </a:r>
            <a:r>
              <a:rPr sz="3200" spc="-10" dirty="0">
                <a:latin typeface="Calibri"/>
                <a:cs typeface="Calibri"/>
              </a:rPr>
              <a:t>Uhrzeitfunktionen</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10" dirty="0">
                <a:latin typeface="Calibri"/>
                <a:cs typeface="Calibri"/>
              </a:rPr>
              <a:t>Zugriff </a:t>
            </a:r>
            <a:r>
              <a:rPr sz="3200" dirty="0">
                <a:latin typeface="Calibri"/>
                <a:cs typeface="Calibri"/>
              </a:rPr>
              <a:t>auf </a:t>
            </a:r>
            <a:r>
              <a:rPr sz="3200" spc="-5" dirty="0">
                <a:latin typeface="Calibri"/>
                <a:cs typeface="Calibri"/>
              </a:rPr>
              <a:t>die </a:t>
            </a:r>
            <a:r>
              <a:rPr sz="3200" spc="-20" dirty="0">
                <a:latin typeface="Calibri"/>
                <a:cs typeface="Calibri"/>
              </a:rPr>
              <a:t>Systemzeit</a:t>
            </a:r>
            <a:endParaRPr sz="3200" dirty="0">
              <a:latin typeface="Calibri"/>
              <a:cs typeface="Calibri"/>
            </a:endParaRPr>
          </a:p>
          <a:p>
            <a:pPr marL="469900">
              <a:lnSpc>
                <a:spcPct val="100000"/>
              </a:lnSpc>
              <a:spcBef>
                <a:spcPts val="690"/>
              </a:spcBef>
            </a:pPr>
            <a:r>
              <a:rPr sz="2800" spc="-5" dirty="0">
                <a:latin typeface="Arial"/>
                <a:cs typeface="Arial"/>
              </a:rPr>
              <a:t>– </a:t>
            </a:r>
            <a:r>
              <a:rPr sz="2800" spc="-15" dirty="0">
                <a:latin typeface="Calibri"/>
                <a:cs typeface="Calibri"/>
              </a:rPr>
              <a:t>Kein </a:t>
            </a:r>
            <a:r>
              <a:rPr sz="2800" spc="-20" dirty="0">
                <a:latin typeface="Calibri"/>
                <a:cs typeface="Calibri"/>
              </a:rPr>
              <a:t>System-Datum </a:t>
            </a:r>
            <a:r>
              <a:rPr sz="2800" spc="-15" dirty="0">
                <a:latin typeface="Calibri"/>
                <a:cs typeface="Calibri"/>
              </a:rPr>
              <a:t>vor </a:t>
            </a:r>
            <a:r>
              <a:rPr sz="2800" spc="-10" dirty="0">
                <a:latin typeface="Calibri"/>
                <a:cs typeface="Calibri"/>
              </a:rPr>
              <a:t>dem</a:t>
            </a:r>
            <a:r>
              <a:rPr sz="2800" spc="55" dirty="0">
                <a:latin typeface="Calibri"/>
                <a:cs typeface="Calibri"/>
              </a:rPr>
              <a:t> </a:t>
            </a:r>
            <a:r>
              <a:rPr sz="2800" spc="-5" dirty="0">
                <a:latin typeface="Calibri"/>
                <a:cs typeface="Calibri"/>
              </a:rPr>
              <a:t>1.1.1970</a:t>
            </a:r>
            <a:endParaRPr sz="2800" dirty="0">
              <a:latin typeface="Calibri"/>
              <a:cs typeface="Calibri"/>
            </a:endParaRPr>
          </a:p>
          <a:p>
            <a:pPr marL="355600" indent="-342900">
              <a:lnSpc>
                <a:spcPct val="100000"/>
              </a:lnSpc>
              <a:spcBef>
                <a:spcPts val="750"/>
              </a:spcBef>
              <a:buFont typeface="Arial"/>
              <a:buChar char="•"/>
              <a:tabLst>
                <a:tab pos="354965" algn="l"/>
                <a:tab pos="355600" algn="l"/>
              </a:tabLst>
            </a:pPr>
            <a:r>
              <a:rPr sz="3200" dirty="0">
                <a:latin typeface="Calibri"/>
                <a:cs typeface="Calibri"/>
              </a:rPr>
              <a:t>3 </a:t>
            </a:r>
            <a:r>
              <a:rPr sz="3200" spc="-5" dirty="0">
                <a:latin typeface="Calibri"/>
                <a:cs typeface="Calibri"/>
              </a:rPr>
              <a:t>Methoden </a:t>
            </a:r>
            <a:r>
              <a:rPr sz="3200" dirty="0">
                <a:latin typeface="Calibri"/>
                <a:cs typeface="Calibri"/>
              </a:rPr>
              <a:t>um </a:t>
            </a:r>
            <a:r>
              <a:rPr sz="3200" spc="-10" dirty="0">
                <a:latin typeface="Calibri"/>
                <a:cs typeface="Calibri"/>
              </a:rPr>
              <a:t>Datumsobjekte zu</a:t>
            </a:r>
            <a:r>
              <a:rPr sz="3200" spc="90" dirty="0">
                <a:latin typeface="Calibri"/>
                <a:cs typeface="Calibri"/>
              </a:rPr>
              <a:t> </a:t>
            </a:r>
            <a:r>
              <a:rPr sz="3200" spc="-5" dirty="0">
                <a:latin typeface="Calibri"/>
                <a:cs typeface="Calibri"/>
              </a:rPr>
              <a:t>initialisieren</a:t>
            </a:r>
            <a:endParaRPr sz="3200" dirty="0">
              <a:latin typeface="Calibri"/>
              <a:cs typeface="Calibri"/>
            </a:endParaRPr>
          </a:p>
        </p:txBody>
      </p:sp>
      <p:sp>
        <p:nvSpPr>
          <p:cNvPr id="4" name="object 4"/>
          <p:cNvSpPr/>
          <p:nvPr/>
        </p:nvSpPr>
        <p:spPr>
          <a:xfrm>
            <a:off x="1372107" y="3802697"/>
            <a:ext cx="7443216" cy="2724912"/>
          </a:xfrm>
          <a:prstGeom prst="rect">
            <a:avLst/>
          </a:prstGeom>
          <a:blipFill>
            <a:blip r:embed="rId2" cstate="print"/>
            <a:stretch>
              <a:fillRect/>
            </a:stretch>
          </a:blipFill>
        </p:spPr>
        <p:txBody>
          <a:bodyPr wrap="square" lIns="0" tIns="0" rIns="0" bIns="0" rtlCol="0"/>
          <a:lstStyle/>
          <a:p>
            <a:endParaRPr dirty="0"/>
          </a:p>
        </p:txBody>
      </p:sp>
      <p:sp>
        <p:nvSpPr>
          <p:cNvPr id="5" name="Fußzeilenplatzhalter 4">
            <a:extLst>
              <a:ext uri="{FF2B5EF4-FFF2-40B4-BE49-F238E27FC236}">
                <a16:creationId xmlns:a16="http://schemas.microsoft.com/office/drawing/2014/main" id="{552B7ECD-23CF-444F-AA84-7A9807AF4EA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3566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Reservierte</a:t>
            </a:r>
            <a:r>
              <a:rPr spc="-75" dirty="0"/>
              <a:t> </a:t>
            </a:r>
            <a:r>
              <a:rPr spc="-30" dirty="0"/>
              <a:t>Wörter</a:t>
            </a:r>
          </a:p>
        </p:txBody>
      </p:sp>
      <p:sp>
        <p:nvSpPr>
          <p:cNvPr id="3" name="object 3"/>
          <p:cNvSpPr/>
          <p:nvPr/>
        </p:nvSpPr>
        <p:spPr>
          <a:xfrm>
            <a:off x="838200" y="1690688"/>
            <a:ext cx="9858756" cy="4512564"/>
          </a:xfrm>
          <a:prstGeom prst="rect">
            <a:avLst/>
          </a:prstGeom>
          <a:blipFill>
            <a:blip r:embed="rId2" cstate="print"/>
            <a:stretch>
              <a:fillRect/>
            </a:stretch>
          </a:blipFill>
        </p:spPr>
        <p:txBody>
          <a:bodyPr wrap="square" lIns="0" tIns="0" rIns="0" bIns="0" rtlCol="0"/>
          <a:lstStyle/>
          <a:p>
            <a:endParaRPr dirty="0"/>
          </a:p>
        </p:txBody>
      </p:sp>
      <p:sp>
        <p:nvSpPr>
          <p:cNvPr id="4" name="Fußzeilenplatzhalter 3">
            <a:extLst>
              <a:ext uri="{FF2B5EF4-FFF2-40B4-BE49-F238E27FC236}">
                <a16:creationId xmlns:a16="http://schemas.microsoft.com/office/drawing/2014/main" id="{73D305C3-B20A-4C2E-B419-F7D0E597964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712149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Date </a:t>
            </a:r>
            <a:r>
              <a:rPr spc="-5" dirty="0"/>
              <a:t>– </a:t>
            </a:r>
            <a:r>
              <a:rPr spc="-10" dirty="0"/>
              <a:t>Objekt</a:t>
            </a:r>
            <a:r>
              <a:rPr spc="-15" dirty="0"/>
              <a:t> </a:t>
            </a:r>
            <a:r>
              <a:rPr spc="-10" dirty="0"/>
              <a:t>(2)</a:t>
            </a:r>
          </a:p>
        </p:txBody>
      </p:sp>
      <p:sp>
        <p:nvSpPr>
          <p:cNvPr id="3" name="object 3"/>
          <p:cNvSpPr txBox="1"/>
          <p:nvPr/>
        </p:nvSpPr>
        <p:spPr>
          <a:xfrm>
            <a:off x="838200" y="1690688"/>
            <a:ext cx="21126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a:t>
            </a:r>
            <a:r>
              <a:rPr sz="3200" spc="-10" dirty="0">
                <a:latin typeface="Calibri"/>
                <a:cs typeface="Calibri"/>
              </a:rPr>
              <a:t>e</a:t>
            </a:r>
            <a:r>
              <a:rPr sz="3200" dirty="0">
                <a:latin typeface="Calibri"/>
                <a:cs typeface="Calibri"/>
              </a:rPr>
              <a:t>thoden</a:t>
            </a:r>
          </a:p>
        </p:txBody>
      </p:sp>
      <p:graphicFrame>
        <p:nvGraphicFramePr>
          <p:cNvPr id="4" name="object 4"/>
          <p:cNvGraphicFramePr>
            <a:graphicFrameLocks noGrp="1"/>
          </p:cNvGraphicFramePr>
          <p:nvPr>
            <p:extLst/>
          </p:nvPr>
        </p:nvGraphicFramePr>
        <p:xfrm>
          <a:off x="1165860" y="2295588"/>
          <a:ext cx="10560049" cy="3870916"/>
        </p:xfrm>
        <a:graphic>
          <a:graphicData uri="http://schemas.openxmlformats.org/drawingml/2006/table">
            <a:tbl>
              <a:tblPr firstRow="1" bandRow="1">
                <a:tableStyleId>{2D5ABB26-0587-4C30-8999-92F81FD0307C}</a:tableStyleId>
              </a:tblPr>
              <a:tblGrid>
                <a:gridCol w="2178050">
                  <a:extLst>
                    <a:ext uri="{9D8B030D-6E8A-4147-A177-3AD203B41FA5}">
                      <a16:colId xmlns:a16="http://schemas.microsoft.com/office/drawing/2014/main" val="20000"/>
                    </a:ext>
                  </a:extLst>
                </a:gridCol>
                <a:gridCol w="4861941">
                  <a:extLst>
                    <a:ext uri="{9D8B030D-6E8A-4147-A177-3AD203B41FA5}">
                      <a16:colId xmlns:a16="http://schemas.microsoft.com/office/drawing/2014/main" val="20001"/>
                    </a:ext>
                  </a:extLst>
                </a:gridCol>
                <a:gridCol w="3520058">
                  <a:extLst>
                    <a:ext uri="{9D8B030D-6E8A-4147-A177-3AD203B41FA5}">
                      <a16:colId xmlns:a16="http://schemas.microsoft.com/office/drawing/2014/main" val="20002"/>
                    </a:ext>
                  </a:extLst>
                </a:gridCol>
              </a:tblGrid>
              <a:tr h="396239">
                <a:tc>
                  <a:txBody>
                    <a:bodyPr/>
                    <a:lstStyle/>
                    <a:p>
                      <a:pPr marL="85090">
                        <a:lnSpc>
                          <a:spcPct val="100000"/>
                        </a:lnSpc>
                        <a:spcBef>
                          <a:spcPts val="185"/>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spc="-5" dirty="0">
                          <a:solidFill>
                            <a:srgbClr val="FFFFFF"/>
                          </a:solidFill>
                          <a:latin typeface="Calibri"/>
                          <a:cs typeface="Calibri"/>
                        </a:rPr>
                        <a:t>Erläuterung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dirty="0">
                          <a:solidFill>
                            <a:srgbClr val="FFFFFF"/>
                          </a:solidFill>
                          <a:latin typeface="Calibri"/>
                          <a:cs typeface="Calibri"/>
                        </a:rPr>
                        <a:t>Mögliche</a:t>
                      </a:r>
                      <a:r>
                        <a:rPr sz="2000" b="1" spc="-55" dirty="0">
                          <a:solidFill>
                            <a:srgbClr val="FFFFFF"/>
                          </a:solidFill>
                          <a:latin typeface="Calibri"/>
                          <a:cs typeface="Calibri"/>
                        </a:rPr>
                        <a:t> </a:t>
                      </a:r>
                      <a:r>
                        <a:rPr sz="2000" b="1" spc="-10" dirty="0">
                          <a:solidFill>
                            <a:srgbClr val="FFFFFF"/>
                          </a:solidFill>
                          <a:latin typeface="Calibri"/>
                          <a:cs typeface="Calibri"/>
                        </a:rPr>
                        <a:t>Rückgabewerte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85"/>
                        </a:spcBef>
                      </a:pPr>
                      <a:r>
                        <a:rPr sz="2000" spc="-10" dirty="0">
                          <a:latin typeface="Calibri"/>
                          <a:cs typeface="Calibri"/>
                        </a:rPr>
                        <a:t>getDate()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spc="-55" dirty="0">
                          <a:latin typeface="Calibri"/>
                          <a:cs typeface="Calibri"/>
                        </a:rPr>
                        <a:t>Tag </a:t>
                      </a:r>
                      <a:r>
                        <a:rPr sz="2000" dirty="0">
                          <a:latin typeface="Calibri"/>
                          <a:cs typeface="Calibri"/>
                        </a:rPr>
                        <a:t>im</a:t>
                      </a:r>
                      <a:r>
                        <a:rPr sz="2000" spc="-30" dirty="0">
                          <a:latin typeface="Calibri"/>
                          <a:cs typeface="Calibri"/>
                        </a:rPr>
                        <a:t> </a:t>
                      </a:r>
                      <a:r>
                        <a:rPr sz="2000" spc="-5" dirty="0">
                          <a:latin typeface="Calibri"/>
                          <a:cs typeface="Calibri"/>
                        </a:rPr>
                        <a:t>Monat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dirty="0">
                          <a:latin typeface="Calibri"/>
                          <a:cs typeface="Calibri"/>
                        </a:rPr>
                        <a:t>1 </a:t>
                      </a:r>
                      <a:r>
                        <a:rPr sz="2000" spc="-5" dirty="0">
                          <a:latin typeface="Calibri"/>
                          <a:cs typeface="Calibri"/>
                        </a:rPr>
                        <a:t>bis</a:t>
                      </a:r>
                      <a:r>
                        <a:rPr sz="2000" spc="-90" dirty="0">
                          <a:latin typeface="Calibri"/>
                          <a:cs typeface="Calibri"/>
                        </a:rPr>
                        <a:t> </a:t>
                      </a:r>
                      <a:r>
                        <a:rPr sz="2000" dirty="0">
                          <a:latin typeface="Calibri"/>
                          <a:cs typeface="Calibri"/>
                        </a:rPr>
                        <a:t>31</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85"/>
                        </a:spcBef>
                      </a:pPr>
                      <a:r>
                        <a:rPr sz="2000" spc="-10" dirty="0">
                          <a:latin typeface="Calibri"/>
                          <a:cs typeface="Calibri"/>
                        </a:rPr>
                        <a:t>getDay()</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dirty="0">
                          <a:latin typeface="Calibri"/>
                          <a:cs typeface="Calibri"/>
                        </a:rPr>
                        <a:t>Nummer des</a:t>
                      </a:r>
                      <a:r>
                        <a:rPr sz="2000" spc="-65" dirty="0">
                          <a:latin typeface="Calibri"/>
                          <a:cs typeface="Calibri"/>
                        </a:rPr>
                        <a:t> </a:t>
                      </a:r>
                      <a:r>
                        <a:rPr sz="2000" spc="-10" dirty="0">
                          <a:latin typeface="Calibri"/>
                          <a:cs typeface="Calibri"/>
                        </a:rPr>
                        <a:t>Wochentages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dirty="0">
                          <a:latin typeface="Calibri"/>
                          <a:cs typeface="Calibri"/>
                        </a:rPr>
                        <a:t>0 </a:t>
                      </a:r>
                      <a:r>
                        <a:rPr sz="2000" spc="-5" dirty="0">
                          <a:latin typeface="Calibri"/>
                          <a:cs typeface="Calibri"/>
                        </a:rPr>
                        <a:t>bis</a:t>
                      </a:r>
                      <a:r>
                        <a:rPr sz="2000" spc="-100" dirty="0">
                          <a:latin typeface="Calibri"/>
                          <a:cs typeface="Calibri"/>
                        </a:rPr>
                        <a:t> </a:t>
                      </a:r>
                      <a:r>
                        <a:rPr sz="2000" dirty="0">
                          <a:latin typeface="Calibri"/>
                          <a:cs typeface="Calibri"/>
                        </a:rPr>
                        <a:t>6</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40">
                <a:tc>
                  <a:txBody>
                    <a:bodyPr/>
                    <a:lstStyle/>
                    <a:p>
                      <a:pPr marL="85090">
                        <a:lnSpc>
                          <a:spcPct val="100000"/>
                        </a:lnSpc>
                        <a:spcBef>
                          <a:spcPts val="190"/>
                        </a:spcBef>
                      </a:pPr>
                      <a:r>
                        <a:rPr sz="2000" spc="-10" dirty="0">
                          <a:latin typeface="Calibri"/>
                          <a:cs typeface="Calibri"/>
                        </a:rPr>
                        <a:t>getHours()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dirty="0">
                          <a:latin typeface="Calibri"/>
                          <a:cs typeface="Calibri"/>
                        </a:rPr>
                        <a:t>Stunde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dirty="0">
                          <a:latin typeface="Calibri"/>
                          <a:cs typeface="Calibri"/>
                        </a:rPr>
                        <a:t>0 </a:t>
                      </a:r>
                      <a:r>
                        <a:rPr sz="2000" spc="-5" dirty="0">
                          <a:latin typeface="Calibri"/>
                          <a:cs typeface="Calibri"/>
                        </a:rPr>
                        <a:t>bis</a:t>
                      </a:r>
                      <a:r>
                        <a:rPr sz="2000" spc="-90" dirty="0">
                          <a:latin typeface="Calibri"/>
                          <a:cs typeface="Calibri"/>
                        </a:rPr>
                        <a:t> </a:t>
                      </a:r>
                      <a:r>
                        <a:rPr sz="2000" dirty="0">
                          <a:latin typeface="Calibri"/>
                          <a:cs typeface="Calibri"/>
                        </a:rPr>
                        <a:t>23</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6239">
                <a:tc>
                  <a:txBody>
                    <a:bodyPr/>
                    <a:lstStyle/>
                    <a:p>
                      <a:pPr marL="85090">
                        <a:lnSpc>
                          <a:spcPct val="100000"/>
                        </a:lnSpc>
                        <a:spcBef>
                          <a:spcPts val="190"/>
                        </a:spcBef>
                      </a:pPr>
                      <a:r>
                        <a:rPr sz="2000" spc="-5" dirty="0">
                          <a:latin typeface="Calibri"/>
                          <a:cs typeface="Calibri"/>
                        </a:rPr>
                        <a:t>getMinutes()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5" dirty="0">
                          <a:latin typeface="Calibri"/>
                          <a:cs typeface="Calibri"/>
                        </a:rPr>
                        <a:t>Minuten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dirty="0">
                          <a:latin typeface="Calibri"/>
                          <a:cs typeface="Calibri"/>
                        </a:rPr>
                        <a:t>0 </a:t>
                      </a:r>
                      <a:r>
                        <a:rPr sz="2000" spc="-5" dirty="0">
                          <a:latin typeface="Calibri"/>
                          <a:cs typeface="Calibri"/>
                        </a:rPr>
                        <a:t>bis</a:t>
                      </a:r>
                      <a:r>
                        <a:rPr sz="2000" spc="-90" dirty="0">
                          <a:latin typeface="Calibri"/>
                          <a:cs typeface="Calibri"/>
                        </a:rPr>
                        <a:t> </a:t>
                      </a:r>
                      <a:r>
                        <a:rPr sz="2000" dirty="0">
                          <a:latin typeface="Calibri"/>
                          <a:cs typeface="Calibri"/>
                        </a:rPr>
                        <a:t>59</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96240">
                <a:tc>
                  <a:txBody>
                    <a:bodyPr/>
                    <a:lstStyle/>
                    <a:p>
                      <a:pPr marL="85090">
                        <a:lnSpc>
                          <a:spcPct val="100000"/>
                        </a:lnSpc>
                        <a:spcBef>
                          <a:spcPts val="185"/>
                        </a:spcBef>
                      </a:pPr>
                      <a:r>
                        <a:rPr sz="2000" spc="-5" dirty="0">
                          <a:latin typeface="Calibri"/>
                          <a:cs typeface="Calibri"/>
                        </a:rPr>
                        <a:t>getMonth()</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85"/>
                        </a:spcBef>
                      </a:pPr>
                      <a:r>
                        <a:rPr sz="2000" dirty="0">
                          <a:latin typeface="Calibri"/>
                          <a:cs typeface="Calibri"/>
                        </a:rPr>
                        <a:t>Nummer </a:t>
                      </a:r>
                      <a:r>
                        <a:rPr sz="2000" spc="-5" dirty="0">
                          <a:latin typeface="Calibri"/>
                          <a:cs typeface="Calibri"/>
                        </a:rPr>
                        <a:t>des</a:t>
                      </a:r>
                      <a:r>
                        <a:rPr sz="2000" spc="-45" dirty="0">
                          <a:latin typeface="Calibri"/>
                          <a:cs typeface="Calibri"/>
                        </a:rPr>
                        <a:t> </a:t>
                      </a:r>
                      <a:r>
                        <a:rPr sz="2000" spc="-5" dirty="0">
                          <a:latin typeface="Calibri"/>
                          <a:cs typeface="Calibri"/>
                        </a:rPr>
                        <a:t>Monats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85"/>
                        </a:spcBef>
                      </a:pPr>
                      <a:r>
                        <a:rPr sz="2000" dirty="0">
                          <a:latin typeface="Calibri"/>
                          <a:cs typeface="Calibri"/>
                        </a:rPr>
                        <a:t>0 </a:t>
                      </a:r>
                      <a:r>
                        <a:rPr sz="2000" spc="-5" dirty="0">
                          <a:latin typeface="Calibri"/>
                          <a:cs typeface="Calibri"/>
                        </a:rPr>
                        <a:t>bis</a:t>
                      </a:r>
                      <a:r>
                        <a:rPr sz="2000" spc="-95" dirty="0">
                          <a:latin typeface="Calibri"/>
                          <a:cs typeface="Calibri"/>
                        </a:rPr>
                        <a:t> </a:t>
                      </a:r>
                      <a:r>
                        <a:rPr sz="2000" dirty="0">
                          <a:latin typeface="Calibri"/>
                          <a:cs typeface="Calibri"/>
                        </a:rPr>
                        <a:t>11</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96239">
                <a:tc>
                  <a:txBody>
                    <a:bodyPr/>
                    <a:lstStyle/>
                    <a:p>
                      <a:pPr marL="85090">
                        <a:lnSpc>
                          <a:spcPct val="100000"/>
                        </a:lnSpc>
                        <a:spcBef>
                          <a:spcPts val="190"/>
                        </a:spcBef>
                      </a:pPr>
                      <a:r>
                        <a:rPr sz="2000" spc="-5" dirty="0">
                          <a:latin typeface="Calibri"/>
                          <a:cs typeface="Calibri"/>
                        </a:rPr>
                        <a:t>getTime()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5" dirty="0">
                          <a:latin typeface="Calibri"/>
                          <a:cs typeface="Calibri"/>
                        </a:rPr>
                        <a:t>Millisekunden seit </a:t>
                      </a:r>
                      <a:r>
                        <a:rPr sz="2000" dirty="0">
                          <a:latin typeface="Calibri"/>
                          <a:cs typeface="Calibri"/>
                        </a:rPr>
                        <a:t>dem</a:t>
                      </a:r>
                      <a:r>
                        <a:rPr sz="2000" spc="40" dirty="0">
                          <a:latin typeface="Calibri"/>
                          <a:cs typeface="Calibri"/>
                        </a:rPr>
                        <a:t> </a:t>
                      </a:r>
                      <a:r>
                        <a:rPr sz="2000" spc="-5" dirty="0">
                          <a:latin typeface="Calibri"/>
                          <a:cs typeface="Calibri"/>
                        </a:rPr>
                        <a:t>01.01.1970</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2240">
                        <a:lnSpc>
                          <a:spcPct val="100000"/>
                        </a:lnSpc>
                        <a:spcBef>
                          <a:spcPts val="190"/>
                        </a:spcBef>
                      </a:pPr>
                      <a:r>
                        <a:rPr sz="2000" dirty="0">
                          <a:latin typeface="Calibri"/>
                          <a:cs typeface="Calibri"/>
                        </a:rPr>
                        <a:t>0 bis</a:t>
                      </a:r>
                      <a:r>
                        <a:rPr sz="2000" spc="-95" dirty="0">
                          <a:latin typeface="Calibri"/>
                          <a:cs typeface="Calibri"/>
                        </a:rPr>
                        <a:t> </a:t>
                      </a:r>
                      <a:r>
                        <a:rPr sz="2000" dirty="0">
                          <a:latin typeface="Calibri"/>
                          <a:cs typeface="Calibri"/>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701040">
                <a:tc>
                  <a:txBody>
                    <a:bodyPr/>
                    <a:lstStyle/>
                    <a:p>
                      <a:pPr marL="85090">
                        <a:lnSpc>
                          <a:spcPct val="100000"/>
                        </a:lnSpc>
                        <a:spcBef>
                          <a:spcPts val="190"/>
                        </a:spcBef>
                      </a:pPr>
                      <a:r>
                        <a:rPr sz="2000" spc="-15" dirty="0">
                          <a:latin typeface="Calibri"/>
                          <a:cs typeface="Calibri"/>
                        </a:rPr>
                        <a:t>getTimezoneOffset</a:t>
                      </a:r>
                      <a:endParaRPr sz="2000" dirty="0">
                        <a:latin typeface="Calibri"/>
                        <a:cs typeface="Calibri"/>
                      </a:endParaRPr>
                    </a:p>
                    <a:p>
                      <a:pPr marL="85090">
                        <a:lnSpc>
                          <a:spcPct val="100000"/>
                        </a:lnSpc>
                      </a:pPr>
                      <a:r>
                        <a:rPr sz="2000" dirty="0">
                          <a:latin typeface="Calibri"/>
                          <a:cs typeface="Calibri"/>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10" dirty="0">
                          <a:latin typeface="Calibri"/>
                          <a:cs typeface="Calibri"/>
                        </a:rPr>
                        <a:t>Abstand </a:t>
                      </a:r>
                      <a:r>
                        <a:rPr sz="2000" spc="-5" dirty="0">
                          <a:latin typeface="Calibri"/>
                          <a:cs typeface="Calibri"/>
                        </a:rPr>
                        <a:t>zwischen </a:t>
                      </a:r>
                      <a:r>
                        <a:rPr sz="2000" spc="-10" dirty="0">
                          <a:latin typeface="Calibri"/>
                          <a:cs typeface="Calibri"/>
                        </a:rPr>
                        <a:t>Lokalzeit </a:t>
                      </a:r>
                      <a:r>
                        <a:rPr sz="2000" dirty="0">
                          <a:latin typeface="Calibri"/>
                          <a:cs typeface="Calibri"/>
                        </a:rPr>
                        <a:t>und GMT</a:t>
                      </a:r>
                      <a:r>
                        <a:rPr sz="2000" spc="-35" dirty="0">
                          <a:latin typeface="Calibri"/>
                          <a:cs typeface="Calibri"/>
                        </a:rPr>
                        <a:t> </a:t>
                      </a:r>
                      <a:r>
                        <a:rPr sz="2000" dirty="0">
                          <a:latin typeface="Calibri"/>
                          <a:cs typeface="Calibri"/>
                        </a:rPr>
                        <a:t>in</a:t>
                      </a:r>
                    </a:p>
                    <a:p>
                      <a:pPr marL="85090">
                        <a:lnSpc>
                          <a:spcPct val="100000"/>
                        </a:lnSpc>
                      </a:pPr>
                      <a:r>
                        <a:rPr sz="2000" dirty="0">
                          <a:latin typeface="Calibri"/>
                          <a:cs typeface="Calibri"/>
                        </a:rPr>
                        <a:t>Minuten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dirty="0">
                          <a:latin typeface="Calibri"/>
                          <a:cs typeface="Calibri"/>
                        </a:rPr>
                        <a:t>-720 </a:t>
                      </a:r>
                      <a:r>
                        <a:rPr sz="2000" spc="-5" dirty="0">
                          <a:latin typeface="Calibri"/>
                          <a:cs typeface="Calibri"/>
                        </a:rPr>
                        <a:t>bis</a:t>
                      </a:r>
                      <a:r>
                        <a:rPr sz="2000" spc="-90" dirty="0">
                          <a:latin typeface="Calibri"/>
                          <a:cs typeface="Calibri"/>
                        </a:rPr>
                        <a:t> </a:t>
                      </a:r>
                      <a:r>
                        <a:rPr sz="2000" dirty="0">
                          <a:latin typeface="Calibri"/>
                          <a:cs typeface="Calibri"/>
                        </a:rPr>
                        <a:t>+720</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96201">
                <a:tc>
                  <a:txBody>
                    <a:bodyPr/>
                    <a:lstStyle/>
                    <a:p>
                      <a:pPr marL="85090">
                        <a:lnSpc>
                          <a:spcPct val="100000"/>
                        </a:lnSpc>
                        <a:spcBef>
                          <a:spcPts val="190"/>
                        </a:spcBef>
                      </a:pPr>
                      <a:r>
                        <a:rPr sz="2000" spc="-15" dirty="0">
                          <a:latin typeface="Calibri"/>
                          <a:cs typeface="Calibri"/>
                        </a:rPr>
                        <a:t>getFullYear()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10" dirty="0">
                          <a:latin typeface="Calibri"/>
                          <a:cs typeface="Calibri"/>
                        </a:rPr>
                        <a:t>Vierstellige</a:t>
                      </a:r>
                      <a:r>
                        <a:rPr sz="2000" spc="-40" dirty="0">
                          <a:latin typeface="Calibri"/>
                          <a:cs typeface="Calibri"/>
                        </a:rPr>
                        <a:t> </a:t>
                      </a:r>
                      <a:r>
                        <a:rPr sz="2000" spc="-5" dirty="0">
                          <a:latin typeface="Calibri"/>
                          <a:cs typeface="Calibri"/>
                        </a:rPr>
                        <a:t>Jahreszahl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Jahresangabe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bl>
          </a:graphicData>
        </a:graphic>
      </p:graphicFrame>
      <p:sp>
        <p:nvSpPr>
          <p:cNvPr id="5" name="Fußzeilenplatzhalter 4">
            <a:extLst>
              <a:ext uri="{FF2B5EF4-FFF2-40B4-BE49-F238E27FC236}">
                <a16:creationId xmlns:a16="http://schemas.microsoft.com/office/drawing/2014/main" id="{47E72950-B77B-4D0D-96AE-67FB54CE493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86174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Date </a:t>
            </a:r>
            <a:r>
              <a:rPr spc="-5" dirty="0"/>
              <a:t>– </a:t>
            </a:r>
            <a:r>
              <a:rPr spc="-10" dirty="0"/>
              <a:t>Objekt</a:t>
            </a:r>
            <a:r>
              <a:rPr spc="-15" dirty="0"/>
              <a:t> </a:t>
            </a:r>
            <a:r>
              <a:rPr spc="-10" dirty="0"/>
              <a:t>(3)</a:t>
            </a:r>
          </a:p>
        </p:txBody>
      </p:sp>
      <p:sp>
        <p:nvSpPr>
          <p:cNvPr id="3" name="object 3"/>
          <p:cNvSpPr txBox="1"/>
          <p:nvPr/>
        </p:nvSpPr>
        <p:spPr>
          <a:xfrm>
            <a:off x="838200" y="1690688"/>
            <a:ext cx="765683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Methoden </a:t>
            </a:r>
            <a:r>
              <a:rPr sz="3200" spc="-10" dirty="0">
                <a:latin typeface="Calibri"/>
                <a:cs typeface="Calibri"/>
              </a:rPr>
              <a:t>zum </a:t>
            </a:r>
            <a:r>
              <a:rPr sz="3200" dirty="0">
                <a:latin typeface="Calibri"/>
                <a:cs typeface="Calibri"/>
              </a:rPr>
              <a:t>Ändern </a:t>
            </a:r>
            <a:r>
              <a:rPr sz="3200" spc="-5" dirty="0">
                <a:latin typeface="Calibri"/>
                <a:cs typeface="Calibri"/>
              </a:rPr>
              <a:t>der</a:t>
            </a:r>
            <a:r>
              <a:rPr sz="3200" spc="-20" dirty="0">
                <a:latin typeface="Calibri"/>
                <a:cs typeface="Calibri"/>
              </a:rPr>
              <a:t> </a:t>
            </a:r>
            <a:r>
              <a:rPr sz="3200" spc="-5" dirty="0">
                <a:latin typeface="Calibri"/>
                <a:cs typeface="Calibri"/>
              </a:rPr>
              <a:t>Datumsangaben</a:t>
            </a:r>
            <a:endParaRPr sz="32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860062802"/>
              </p:ext>
            </p:extLst>
          </p:nvPr>
        </p:nvGraphicFramePr>
        <p:xfrm>
          <a:off x="1175385" y="2435288"/>
          <a:ext cx="10550525" cy="3332475"/>
        </p:xfrm>
        <a:graphic>
          <a:graphicData uri="http://schemas.openxmlformats.org/drawingml/2006/table">
            <a:tbl>
              <a:tblPr firstRow="1" bandRow="1">
                <a:tableStyleId>{2D5ABB26-0587-4C30-8999-92F81FD0307C}</a:tableStyleId>
              </a:tblPr>
              <a:tblGrid>
                <a:gridCol w="2606675">
                  <a:extLst>
                    <a:ext uri="{9D8B030D-6E8A-4147-A177-3AD203B41FA5}">
                      <a16:colId xmlns:a16="http://schemas.microsoft.com/office/drawing/2014/main" val="20000"/>
                    </a:ext>
                  </a:extLst>
                </a:gridCol>
                <a:gridCol w="7943850">
                  <a:extLst>
                    <a:ext uri="{9D8B030D-6E8A-4147-A177-3AD203B41FA5}">
                      <a16:colId xmlns:a16="http://schemas.microsoft.com/office/drawing/2014/main" val="20001"/>
                    </a:ext>
                  </a:extLst>
                </a:gridCol>
              </a:tblGrid>
              <a:tr h="365760">
                <a:tc>
                  <a:txBody>
                    <a:bodyPr/>
                    <a:lstStyle/>
                    <a:p>
                      <a:pPr marL="85090">
                        <a:lnSpc>
                          <a:spcPct val="100000"/>
                        </a:lnSpc>
                        <a:spcBef>
                          <a:spcPts val="190"/>
                        </a:spcBef>
                      </a:pPr>
                      <a:r>
                        <a:rPr sz="1800" b="1"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90"/>
                        </a:spcBef>
                      </a:pPr>
                      <a:r>
                        <a:rPr sz="1800" b="1" spc="-5" dirty="0">
                          <a:solidFill>
                            <a:srgbClr val="FFFFFF"/>
                          </a:solidFill>
                          <a:latin typeface="Calibri"/>
                          <a:cs typeface="Calibri"/>
                        </a:rPr>
                        <a:t>Erläuterung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5" dirty="0">
                          <a:latin typeface="Calibri"/>
                          <a:cs typeface="Calibri"/>
                        </a:rPr>
                        <a:t>setFullYear()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95"/>
                        </a:spcBef>
                      </a:pPr>
                      <a:r>
                        <a:rPr sz="1800" dirty="0">
                          <a:latin typeface="Calibri"/>
                          <a:cs typeface="Calibri"/>
                        </a:rPr>
                        <a:t>Ändert </a:t>
                      </a:r>
                      <a:r>
                        <a:rPr sz="1800" spc="-5" dirty="0">
                          <a:latin typeface="Calibri"/>
                          <a:cs typeface="Calibri"/>
                        </a:rPr>
                        <a:t>das</a:t>
                      </a:r>
                      <a:r>
                        <a:rPr sz="1800" spc="-95" dirty="0">
                          <a:latin typeface="Calibri"/>
                          <a:cs typeface="Calibri"/>
                        </a:rPr>
                        <a:t> </a:t>
                      </a:r>
                      <a:r>
                        <a:rPr sz="1800" dirty="0">
                          <a:latin typeface="Calibri"/>
                          <a:cs typeface="Calibri"/>
                        </a:rPr>
                        <a:t>Jahr</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latin typeface="Calibri"/>
                          <a:cs typeface="Calibri"/>
                        </a:rPr>
                        <a:t>setMonth(Monat)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dirty="0">
                          <a:latin typeface="Calibri"/>
                          <a:cs typeface="Calibri"/>
                        </a:rPr>
                        <a:t>Ändert </a:t>
                      </a:r>
                      <a:r>
                        <a:rPr sz="1800" spc="-5" dirty="0">
                          <a:latin typeface="Calibri"/>
                          <a:cs typeface="Calibri"/>
                        </a:rPr>
                        <a:t>den</a:t>
                      </a:r>
                      <a:r>
                        <a:rPr sz="1800" spc="-70" dirty="0">
                          <a:latin typeface="Calibri"/>
                          <a:cs typeface="Calibri"/>
                        </a:rPr>
                        <a:t> </a:t>
                      </a:r>
                      <a:r>
                        <a:rPr sz="1800" spc="-5" dirty="0">
                          <a:latin typeface="Calibri"/>
                          <a:cs typeface="Calibri"/>
                        </a:rPr>
                        <a:t>Monats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20" dirty="0">
                          <a:latin typeface="Calibri"/>
                          <a:cs typeface="Calibri"/>
                        </a:rPr>
                        <a:t>setDate(Tag)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dirty="0">
                          <a:latin typeface="Calibri"/>
                          <a:cs typeface="Calibri"/>
                        </a:rPr>
                        <a:t>Ändert </a:t>
                      </a:r>
                      <a:r>
                        <a:rPr sz="1800" spc="-5" dirty="0">
                          <a:latin typeface="Calibri"/>
                          <a:cs typeface="Calibri"/>
                        </a:rPr>
                        <a:t>den </a:t>
                      </a:r>
                      <a:r>
                        <a:rPr sz="1800" spc="-50" dirty="0">
                          <a:latin typeface="Calibri"/>
                          <a:cs typeface="Calibri"/>
                        </a:rPr>
                        <a:t>Tag </a:t>
                      </a:r>
                      <a:r>
                        <a:rPr sz="1800" dirty="0">
                          <a:latin typeface="Calibri"/>
                          <a:cs typeface="Calibri"/>
                        </a:rPr>
                        <a:t>des</a:t>
                      </a:r>
                      <a:r>
                        <a:rPr sz="1800" spc="-10" dirty="0">
                          <a:latin typeface="Calibri"/>
                          <a:cs typeface="Calibri"/>
                        </a:rPr>
                        <a:t> </a:t>
                      </a:r>
                      <a:r>
                        <a:rPr sz="1800" spc="-5" dirty="0">
                          <a:latin typeface="Calibri"/>
                          <a:cs typeface="Calibri"/>
                        </a:rPr>
                        <a:t>Monats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10" dirty="0">
                          <a:latin typeface="Calibri"/>
                          <a:cs typeface="Calibri"/>
                        </a:rPr>
                        <a:t>setHours(Stunde)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dirty="0">
                          <a:latin typeface="Calibri"/>
                          <a:cs typeface="Calibri"/>
                        </a:rPr>
                        <a:t>Ändert </a:t>
                      </a:r>
                      <a:r>
                        <a:rPr sz="1800" spc="-5" dirty="0">
                          <a:latin typeface="Calibri"/>
                          <a:cs typeface="Calibri"/>
                        </a:rPr>
                        <a:t>die</a:t>
                      </a:r>
                      <a:r>
                        <a:rPr sz="1800" spc="-75" dirty="0">
                          <a:latin typeface="Calibri"/>
                          <a:cs typeface="Calibri"/>
                        </a:rPr>
                        <a:t> </a:t>
                      </a:r>
                      <a:r>
                        <a:rPr sz="1800" spc="-5" dirty="0">
                          <a:latin typeface="Calibri"/>
                          <a:cs typeface="Calibri"/>
                        </a:rPr>
                        <a:t>Stunde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latin typeface="Calibri"/>
                          <a:cs typeface="Calibri"/>
                        </a:rPr>
                        <a:t>setMinutes(Minute)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r>
                        <a:rPr sz="1800" dirty="0">
                          <a:latin typeface="Calibri"/>
                          <a:cs typeface="Calibri"/>
                        </a:rPr>
                        <a:t>Ändert </a:t>
                      </a:r>
                      <a:r>
                        <a:rPr sz="1800" spc="-5" dirty="0">
                          <a:latin typeface="Calibri"/>
                          <a:cs typeface="Calibri"/>
                        </a:rPr>
                        <a:t>die</a:t>
                      </a:r>
                      <a:r>
                        <a:rPr sz="1800" spc="-65" dirty="0">
                          <a:latin typeface="Calibri"/>
                          <a:cs typeface="Calibri"/>
                        </a:rPr>
                        <a:t> </a:t>
                      </a:r>
                      <a:r>
                        <a:rPr sz="1800" spc="-10" dirty="0">
                          <a:latin typeface="Calibri"/>
                          <a:cs typeface="Calibri"/>
                        </a:rPr>
                        <a:t>Minute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spc="-5" dirty="0">
                          <a:latin typeface="Calibri"/>
                          <a:cs typeface="Calibri"/>
                        </a:rPr>
                        <a:t>setSeconds(Sekunde)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5"/>
                        </a:spcBef>
                      </a:pPr>
                      <a:r>
                        <a:rPr sz="1800" dirty="0">
                          <a:latin typeface="Calibri"/>
                          <a:cs typeface="Calibri"/>
                        </a:rPr>
                        <a:t>Ändert </a:t>
                      </a:r>
                      <a:r>
                        <a:rPr sz="1800" spc="-5" dirty="0">
                          <a:latin typeface="Calibri"/>
                          <a:cs typeface="Calibri"/>
                        </a:rPr>
                        <a:t>die</a:t>
                      </a:r>
                      <a:r>
                        <a:rPr sz="1800" spc="-65" dirty="0">
                          <a:latin typeface="Calibri"/>
                          <a:cs typeface="Calibri"/>
                        </a:rPr>
                        <a:t> </a:t>
                      </a:r>
                      <a:r>
                        <a:rPr sz="1800" spc="-10" dirty="0">
                          <a:latin typeface="Calibri"/>
                          <a:cs typeface="Calibri"/>
                        </a:rPr>
                        <a:t>Sekunde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40">
                <a:tc>
                  <a:txBody>
                    <a:bodyPr/>
                    <a:lstStyle/>
                    <a:p>
                      <a:pPr marL="85090">
                        <a:lnSpc>
                          <a:spcPct val="100000"/>
                        </a:lnSpc>
                        <a:spcBef>
                          <a:spcPts val="195"/>
                        </a:spcBef>
                      </a:pPr>
                      <a:r>
                        <a:rPr sz="1800" spc="-10" dirty="0">
                          <a:latin typeface="Calibri"/>
                          <a:cs typeface="Calibri"/>
                        </a:rPr>
                        <a:t>setTime(Millisekunden)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7E8"/>
                    </a:solidFill>
                  </a:tcPr>
                </a:tc>
                <a:tc>
                  <a:txBody>
                    <a:bodyPr/>
                    <a:lstStyle/>
                    <a:p>
                      <a:pPr marL="85090">
                        <a:lnSpc>
                          <a:spcPct val="100000"/>
                        </a:lnSpc>
                        <a:spcBef>
                          <a:spcPts val="195"/>
                        </a:spcBef>
                      </a:pPr>
                      <a:r>
                        <a:rPr sz="1800" spc="-5" dirty="0">
                          <a:latin typeface="Calibri"/>
                          <a:cs typeface="Calibri"/>
                        </a:rPr>
                        <a:t>Umrechnung in </a:t>
                      </a:r>
                      <a:r>
                        <a:rPr sz="1800" dirty="0">
                          <a:latin typeface="Calibri"/>
                          <a:cs typeface="Calibri"/>
                        </a:rPr>
                        <a:t>eine</a:t>
                      </a:r>
                      <a:r>
                        <a:rPr sz="1800" spc="-20" dirty="0">
                          <a:latin typeface="Calibri"/>
                          <a:cs typeface="Calibri"/>
                        </a:rPr>
                        <a:t> </a:t>
                      </a:r>
                      <a:r>
                        <a:rPr sz="1800" spc="-5" dirty="0">
                          <a:latin typeface="Calibri"/>
                          <a:cs typeface="Calibri"/>
                        </a:rPr>
                        <a:t>Datumsangabe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0007"/>
                  </a:ext>
                </a:extLst>
              </a:tr>
              <a:tr h="370840">
                <a:tc>
                  <a:txBody>
                    <a:bodyPr/>
                    <a:lstStyle/>
                    <a:p>
                      <a:pPr marL="85090">
                        <a:lnSpc>
                          <a:spcPct val="100000"/>
                        </a:lnSpc>
                        <a:spcBef>
                          <a:spcPts val="195"/>
                        </a:spcBef>
                      </a:pPr>
                      <a:r>
                        <a:rPr lang="de-DE" sz="1800" dirty="0" err="1">
                          <a:latin typeface="Calibri"/>
                          <a:cs typeface="Calibri"/>
                        </a:rPr>
                        <a:t>toLocaleTimeString</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5"/>
                        </a:spcBef>
                      </a:pP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3158368478"/>
                  </a:ext>
                </a:extLst>
              </a:tr>
            </a:tbl>
          </a:graphicData>
        </a:graphic>
      </p:graphicFrame>
      <p:sp>
        <p:nvSpPr>
          <p:cNvPr id="5" name="Fußzeilenplatzhalter 4">
            <a:extLst>
              <a:ext uri="{FF2B5EF4-FFF2-40B4-BE49-F238E27FC236}">
                <a16:creationId xmlns:a16="http://schemas.microsoft.com/office/drawing/2014/main" id="{79A7F1A6-C934-40B0-B466-103C72C608D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96860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9C7B93-A409-4EC3-9E89-9F67FC8AE529}"/>
              </a:ext>
            </a:extLst>
          </p:cNvPr>
          <p:cNvSpPr>
            <a:spLocks noGrp="1"/>
          </p:cNvSpPr>
          <p:nvPr>
            <p:ph type="title"/>
          </p:nvPr>
        </p:nvSpPr>
        <p:spPr/>
        <p:txBody>
          <a:bodyPr/>
          <a:lstStyle/>
          <a:p>
            <a:r>
              <a:rPr lang="de-DE" dirty="0"/>
              <a:t>Date Objekt – Übung </a:t>
            </a:r>
          </a:p>
        </p:txBody>
      </p:sp>
      <p:sp>
        <p:nvSpPr>
          <p:cNvPr id="3" name="Inhaltsplatzhalter 2">
            <a:extLst>
              <a:ext uri="{FF2B5EF4-FFF2-40B4-BE49-F238E27FC236}">
                <a16:creationId xmlns:a16="http://schemas.microsoft.com/office/drawing/2014/main" id="{3A05721C-C94E-482C-900D-31D01C731BD6}"/>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F9902EEC-BB64-4AF1-9AB7-515A169BE06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469091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C6B514-8AFF-4789-B475-410B2B4531E6}"/>
              </a:ext>
            </a:extLst>
          </p:cNvPr>
          <p:cNvSpPr>
            <a:spLocks noGrp="1"/>
          </p:cNvSpPr>
          <p:nvPr>
            <p:ph type="title"/>
          </p:nvPr>
        </p:nvSpPr>
        <p:spPr/>
        <p:txBody>
          <a:bodyPr/>
          <a:lstStyle/>
          <a:p>
            <a:r>
              <a:rPr lang="de-DE" dirty="0"/>
              <a:t>JS REGEXP OBJECT</a:t>
            </a:r>
          </a:p>
        </p:txBody>
      </p:sp>
      <p:sp>
        <p:nvSpPr>
          <p:cNvPr id="3" name="Textplatzhalter 2">
            <a:extLst>
              <a:ext uri="{FF2B5EF4-FFF2-40B4-BE49-F238E27FC236}">
                <a16:creationId xmlns:a16="http://schemas.microsoft.com/office/drawing/2014/main" id="{AA73F1B1-82B9-498D-A794-49CC317ABA10}"/>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92082DE9-1983-4740-9655-8121907EFB5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931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RegExp-Objekt</a:t>
            </a:r>
            <a:r>
              <a:rPr spc="-60" dirty="0"/>
              <a:t> </a:t>
            </a:r>
            <a:r>
              <a:rPr spc="-10" dirty="0"/>
              <a:t>(1)</a:t>
            </a:r>
          </a:p>
        </p:txBody>
      </p:sp>
      <p:sp>
        <p:nvSpPr>
          <p:cNvPr id="3" name="object 3"/>
          <p:cNvSpPr txBox="1"/>
          <p:nvPr/>
        </p:nvSpPr>
        <p:spPr>
          <a:xfrm>
            <a:off x="838200" y="1690688"/>
            <a:ext cx="7242175" cy="474488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Regular </a:t>
            </a:r>
            <a:r>
              <a:rPr sz="3200" spc="-5" dirty="0">
                <a:latin typeface="Calibri"/>
                <a:cs typeface="Calibri"/>
              </a:rPr>
              <a:t>Expression </a:t>
            </a:r>
            <a:r>
              <a:rPr sz="3200" dirty="0">
                <a:latin typeface="Calibri"/>
                <a:cs typeface="Calibri"/>
              </a:rPr>
              <a:t>= </a:t>
            </a:r>
            <a:r>
              <a:rPr sz="3200" spc="-10" dirty="0">
                <a:latin typeface="Calibri"/>
                <a:cs typeface="Calibri"/>
              </a:rPr>
              <a:t>Zeichen</a:t>
            </a:r>
            <a:r>
              <a:rPr sz="3200" spc="-15" dirty="0">
                <a:latin typeface="Calibri"/>
                <a:cs typeface="Calibri"/>
              </a:rPr>
              <a:t> </a:t>
            </a:r>
            <a:r>
              <a:rPr sz="3200" spc="-5" dirty="0">
                <a:latin typeface="Calibri"/>
                <a:cs typeface="Calibri"/>
              </a:rPr>
              <a:t>vergleichen</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20" dirty="0">
                <a:latin typeface="Calibri"/>
                <a:cs typeface="Calibri"/>
              </a:rPr>
              <a:t>Korrekte</a:t>
            </a:r>
            <a:r>
              <a:rPr sz="2800" spc="-85" dirty="0">
                <a:latin typeface="Calibri"/>
                <a:cs typeface="Calibri"/>
              </a:rPr>
              <a:t> </a:t>
            </a:r>
            <a:r>
              <a:rPr sz="2800" spc="-5" dirty="0">
                <a:latin typeface="Calibri"/>
                <a:cs typeface="Calibri"/>
              </a:rPr>
              <a:t>E-Mail</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20" dirty="0">
                <a:latin typeface="Calibri"/>
                <a:cs typeface="Calibri"/>
              </a:rPr>
              <a:t>Korrekte </a:t>
            </a:r>
            <a:r>
              <a:rPr sz="2800" spc="-15" dirty="0">
                <a:latin typeface="Calibri"/>
                <a:cs typeface="Calibri"/>
              </a:rPr>
              <a:t>Formatierung </a:t>
            </a:r>
            <a:r>
              <a:rPr sz="2800" spc="-5" dirty="0">
                <a:latin typeface="Calibri"/>
                <a:cs typeface="Calibri"/>
              </a:rPr>
              <a:t>einer</a:t>
            </a:r>
            <a:r>
              <a:rPr sz="2800" spc="80" dirty="0">
                <a:latin typeface="Calibri"/>
                <a:cs typeface="Calibri"/>
              </a:rPr>
              <a:t> </a:t>
            </a:r>
            <a:r>
              <a:rPr sz="2800" spc="-35" dirty="0">
                <a:latin typeface="Calibri"/>
                <a:cs typeface="Calibri"/>
              </a:rPr>
              <a:t>Telefonnummer</a:t>
            </a:r>
            <a:endParaRPr sz="2800" dirty="0">
              <a:latin typeface="Calibri"/>
              <a:cs typeface="Calibri"/>
            </a:endParaRPr>
          </a:p>
          <a:p>
            <a:pPr marL="355600" indent="-342900">
              <a:lnSpc>
                <a:spcPct val="100000"/>
              </a:lnSpc>
              <a:spcBef>
                <a:spcPts val="750"/>
              </a:spcBef>
              <a:buFont typeface="Arial"/>
              <a:buChar char="•"/>
              <a:tabLst>
                <a:tab pos="354965" algn="l"/>
                <a:tab pos="355600" algn="l"/>
              </a:tabLst>
            </a:pPr>
            <a:r>
              <a:rPr sz="3200" spc="-5" dirty="0">
                <a:latin typeface="Calibri"/>
                <a:cs typeface="Calibri"/>
              </a:rPr>
              <a:t>Aufbau </a:t>
            </a:r>
            <a:r>
              <a:rPr sz="3200" dirty="0">
                <a:latin typeface="Calibri"/>
                <a:cs typeface="Calibri"/>
              </a:rPr>
              <a:t>eines</a:t>
            </a:r>
            <a:r>
              <a:rPr sz="3200" spc="-15" dirty="0">
                <a:latin typeface="Calibri"/>
                <a:cs typeface="Calibri"/>
              </a:rPr>
              <a:t> </a:t>
            </a:r>
            <a:r>
              <a:rPr sz="3200" spc="-10" dirty="0">
                <a:latin typeface="Calibri"/>
                <a:cs typeface="Calibri"/>
              </a:rPr>
              <a:t>RegExp-Ausdrucks</a:t>
            </a:r>
            <a:endParaRPr sz="3200" dirty="0">
              <a:latin typeface="Calibri"/>
              <a:cs typeface="Calibri"/>
            </a:endParaRPr>
          </a:p>
          <a:p>
            <a:pPr marL="756285" lvl="1" indent="-286385">
              <a:lnSpc>
                <a:spcPct val="100000"/>
              </a:lnSpc>
              <a:spcBef>
                <a:spcPts val="690"/>
              </a:spcBef>
              <a:buFont typeface="Arial"/>
              <a:buChar char="–"/>
              <a:tabLst>
                <a:tab pos="756920" algn="l"/>
              </a:tabLst>
            </a:pPr>
            <a:r>
              <a:rPr sz="2800" spc="-25" dirty="0">
                <a:latin typeface="Calibri"/>
                <a:cs typeface="Calibri"/>
              </a:rPr>
              <a:t>Pattern</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Flags </a:t>
            </a:r>
            <a:r>
              <a:rPr sz="2800" spc="5" dirty="0">
                <a:latin typeface="Calibri"/>
                <a:cs typeface="Calibri"/>
              </a:rPr>
              <a:t>(g </a:t>
            </a:r>
            <a:r>
              <a:rPr sz="2800" spc="-10" dirty="0">
                <a:latin typeface="Calibri"/>
                <a:cs typeface="Calibri"/>
              </a:rPr>
              <a:t>oder</a:t>
            </a:r>
            <a:r>
              <a:rPr sz="2800" spc="-45" dirty="0">
                <a:latin typeface="Calibri"/>
                <a:cs typeface="Calibri"/>
              </a:rPr>
              <a:t> </a:t>
            </a:r>
            <a:r>
              <a:rPr sz="2800" spc="-5" dirty="0" err="1">
                <a:latin typeface="Calibri"/>
                <a:cs typeface="Calibri"/>
              </a:rPr>
              <a:t>i</a:t>
            </a:r>
            <a:r>
              <a:rPr sz="2800" spc="-5" dirty="0">
                <a:latin typeface="Calibri"/>
                <a:cs typeface="Calibri"/>
              </a:rPr>
              <a:t>)</a:t>
            </a:r>
            <a:r>
              <a:rPr lang="de-DE" sz="2800" spc="-5" dirty="0">
                <a:latin typeface="Calibri"/>
                <a:cs typeface="Calibri"/>
              </a:rPr>
              <a:t> (global, </a:t>
            </a:r>
            <a:r>
              <a:rPr lang="de-DE" sz="2800" spc="-5" dirty="0" err="1">
                <a:latin typeface="Calibri"/>
                <a:cs typeface="Calibri"/>
              </a:rPr>
              <a:t>insensitiv</a:t>
            </a:r>
            <a:r>
              <a:rPr lang="de-DE" sz="2800" spc="-5" dirty="0">
                <a:latin typeface="Calibri"/>
                <a:cs typeface="Calibri"/>
              </a:rPr>
              <a:t>)</a:t>
            </a:r>
            <a:endParaRPr sz="2800" dirty="0">
              <a:latin typeface="Calibri"/>
              <a:cs typeface="Calibri"/>
            </a:endParaRPr>
          </a:p>
          <a:p>
            <a:pPr marL="756285" lvl="1" indent="-286385">
              <a:lnSpc>
                <a:spcPct val="100000"/>
              </a:lnSpc>
              <a:spcBef>
                <a:spcPts val="675"/>
              </a:spcBef>
              <a:buFont typeface="Arial"/>
              <a:buChar char="–"/>
              <a:tabLst>
                <a:tab pos="756920" algn="l"/>
              </a:tabLst>
            </a:pPr>
            <a:r>
              <a:rPr sz="2800" spc="-15" dirty="0">
                <a:latin typeface="Calibri"/>
                <a:cs typeface="Calibri"/>
              </a:rPr>
              <a:t>Begrenzer </a:t>
            </a:r>
            <a:r>
              <a:rPr sz="2800" spc="-5" dirty="0">
                <a:latin typeface="Calibri"/>
                <a:cs typeface="Calibri"/>
              </a:rPr>
              <a:t>“/“</a:t>
            </a:r>
            <a:r>
              <a:rPr sz="2800" spc="-20" dirty="0">
                <a:latin typeface="Calibri"/>
                <a:cs typeface="Calibri"/>
              </a:rPr>
              <a:t> </a:t>
            </a:r>
            <a:r>
              <a:rPr sz="2800" spc="-10" dirty="0">
                <a:latin typeface="Calibri"/>
                <a:cs typeface="Calibri"/>
              </a:rPr>
              <a:t>(Delimiter)</a:t>
            </a:r>
            <a:endParaRPr sz="2800" dirty="0">
              <a:latin typeface="Calibri"/>
              <a:cs typeface="Calibri"/>
            </a:endParaRPr>
          </a:p>
          <a:p>
            <a:pPr>
              <a:lnSpc>
                <a:spcPct val="100000"/>
              </a:lnSpc>
              <a:spcBef>
                <a:spcPts val="45"/>
              </a:spcBef>
            </a:pPr>
            <a:endParaRPr sz="4050" dirty="0">
              <a:latin typeface="Times New Roman"/>
              <a:cs typeface="Times New Roman"/>
            </a:endParaRPr>
          </a:p>
          <a:p>
            <a:pPr marL="631190">
              <a:lnSpc>
                <a:spcPct val="100000"/>
              </a:lnSpc>
            </a:pPr>
            <a:r>
              <a:rPr sz="2800" spc="-20" dirty="0">
                <a:solidFill>
                  <a:srgbClr val="00AFEF"/>
                </a:solidFill>
                <a:latin typeface="Calibri"/>
                <a:cs typeface="Calibri"/>
              </a:rPr>
              <a:t>/Pattern/Flag</a:t>
            </a:r>
            <a:endParaRPr sz="2800" dirty="0">
              <a:latin typeface="Calibri"/>
              <a:cs typeface="Calibri"/>
            </a:endParaRPr>
          </a:p>
        </p:txBody>
      </p:sp>
      <p:sp>
        <p:nvSpPr>
          <p:cNvPr id="4" name="Fußzeilenplatzhalter 3">
            <a:extLst>
              <a:ext uri="{FF2B5EF4-FFF2-40B4-BE49-F238E27FC236}">
                <a16:creationId xmlns:a16="http://schemas.microsoft.com/office/drawing/2014/main" id="{52AF0816-3190-4D80-9C2B-736399F8615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186976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RegExp-Objekt</a:t>
            </a:r>
            <a:r>
              <a:rPr spc="-60" dirty="0"/>
              <a:t> </a:t>
            </a:r>
            <a:r>
              <a:rPr spc="-10" dirty="0"/>
              <a:t>(2)</a:t>
            </a:r>
          </a:p>
        </p:txBody>
      </p:sp>
      <p:sp>
        <p:nvSpPr>
          <p:cNvPr id="3" name="object 3"/>
          <p:cNvSpPr txBox="1"/>
          <p:nvPr/>
        </p:nvSpPr>
        <p:spPr>
          <a:xfrm>
            <a:off x="838200" y="1690688"/>
            <a:ext cx="543052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Metazeichen</a:t>
            </a:r>
            <a:r>
              <a:rPr sz="3200" spc="-75" dirty="0">
                <a:latin typeface="Calibri"/>
                <a:cs typeface="Calibri"/>
              </a:rPr>
              <a:t> </a:t>
            </a:r>
            <a:r>
              <a:rPr sz="3200" spc="-15" dirty="0">
                <a:latin typeface="Calibri"/>
                <a:cs typeface="Calibri"/>
              </a:rPr>
              <a:t>Muster-Definiton</a:t>
            </a:r>
            <a:endParaRPr sz="3200" dirty="0">
              <a:latin typeface="Calibri"/>
              <a:cs typeface="Calibri"/>
            </a:endParaRPr>
          </a:p>
        </p:txBody>
      </p:sp>
      <p:graphicFrame>
        <p:nvGraphicFramePr>
          <p:cNvPr id="4" name="object 4"/>
          <p:cNvGraphicFramePr>
            <a:graphicFrameLocks noGrp="1"/>
          </p:cNvGraphicFramePr>
          <p:nvPr>
            <p:extLst/>
          </p:nvPr>
        </p:nvGraphicFramePr>
        <p:xfrm>
          <a:off x="1162634" y="2366455"/>
          <a:ext cx="10563275" cy="3738239"/>
        </p:xfrm>
        <a:graphic>
          <a:graphicData uri="http://schemas.openxmlformats.org/drawingml/2006/table">
            <a:tbl>
              <a:tblPr firstRow="1" bandRow="1">
                <a:tableStyleId>{2D5ABB26-0587-4C30-8999-92F81FD0307C}</a:tableStyleId>
              </a:tblPr>
              <a:tblGrid>
                <a:gridCol w="3521125">
                  <a:extLst>
                    <a:ext uri="{9D8B030D-6E8A-4147-A177-3AD203B41FA5}">
                      <a16:colId xmlns:a16="http://schemas.microsoft.com/office/drawing/2014/main" val="20000"/>
                    </a:ext>
                  </a:extLst>
                </a:gridCol>
                <a:gridCol w="3521075">
                  <a:extLst>
                    <a:ext uri="{9D8B030D-6E8A-4147-A177-3AD203B41FA5}">
                      <a16:colId xmlns:a16="http://schemas.microsoft.com/office/drawing/2014/main" val="20001"/>
                    </a:ext>
                  </a:extLst>
                </a:gridCol>
                <a:gridCol w="3521075">
                  <a:extLst>
                    <a:ext uri="{9D8B030D-6E8A-4147-A177-3AD203B41FA5}">
                      <a16:colId xmlns:a16="http://schemas.microsoft.com/office/drawing/2014/main" val="20002"/>
                    </a:ext>
                  </a:extLst>
                </a:gridCol>
              </a:tblGrid>
              <a:tr h="370839">
                <a:tc>
                  <a:txBody>
                    <a:bodyPr/>
                    <a:lstStyle/>
                    <a:p>
                      <a:pPr marL="85090">
                        <a:lnSpc>
                          <a:spcPct val="100000"/>
                        </a:lnSpc>
                        <a:spcBef>
                          <a:spcPts val="195"/>
                        </a:spcBef>
                      </a:pPr>
                      <a:r>
                        <a:rPr sz="1800" b="1" spc="-10" dirty="0">
                          <a:solidFill>
                            <a:srgbClr val="FFFFFF"/>
                          </a:solidFill>
                          <a:latin typeface="Calibri"/>
                          <a:cs typeface="Calibri"/>
                        </a:rPr>
                        <a:t>Meta-Zeichen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5"/>
                        </a:spcBef>
                      </a:pPr>
                      <a:r>
                        <a:rPr sz="1800" b="1" spc="-5" dirty="0">
                          <a:solidFill>
                            <a:srgbClr val="FFFFFF"/>
                          </a:solidFill>
                          <a:latin typeface="Calibri"/>
                          <a:cs typeface="Calibri"/>
                        </a:rPr>
                        <a:t>Findet…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5"/>
                        </a:spcBef>
                      </a:pPr>
                      <a:r>
                        <a:rPr sz="1800" b="1" dirty="0">
                          <a:solidFill>
                            <a:srgbClr val="FFFFFF"/>
                          </a:solidFill>
                          <a:latin typeface="Calibri"/>
                          <a:cs typeface="Calibri"/>
                        </a:rPr>
                        <a:t>Beispiel</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400685">
                <a:tc>
                  <a:txBody>
                    <a:bodyPr/>
                    <a:lstStyle/>
                    <a:p>
                      <a:pPr marL="85090">
                        <a:lnSpc>
                          <a:spcPct val="100000"/>
                        </a:lnSpc>
                        <a:spcBef>
                          <a:spcPts val="95"/>
                        </a:spcBef>
                      </a:pPr>
                      <a:r>
                        <a:rPr sz="1800" dirty="0">
                          <a:latin typeface="Calibri"/>
                          <a:cs typeface="Calibri"/>
                        </a:rPr>
                        <a:t>\b</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5"/>
                        </a:spcBef>
                      </a:pPr>
                      <a:r>
                        <a:rPr sz="1800" spc="-5" dirty="0">
                          <a:latin typeface="Calibri"/>
                          <a:cs typeface="Calibri"/>
                        </a:rPr>
                        <a:t>Eine</a:t>
                      </a:r>
                      <a:r>
                        <a:rPr sz="1800" spc="-50" dirty="0">
                          <a:latin typeface="Calibri"/>
                          <a:cs typeface="Calibri"/>
                        </a:rPr>
                        <a:t> </a:t>
                      </a:r>
                      <a:r>
                        <a:rPr sz="1800" spc="-20" dirty="0">
                          <a:latin typeface="Calibri"/>
                          <a:cs typeface="Calibri"/>
                        </a:rPr>
                        <a:t>Wortgrenze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5"/>
                        </a:spcBef>
                      </a:pPr>
                      <a:r>
                        <a:rPr sz="1800" spc="-5" dirty="0">
                          <a:latin typeface="Calibri"/>
                          <a:cs typeface="Calibri"/>
                        </a:rPr>
                        <a:t>/</a:t>
                      </a:r>
                      <a:r>
                        <a:rPr sz="1800" b="1" spc="-5" dirty="0">
                          <a:latin typeface="Calibri"/>
                          <a:cs typeface="Calibri"/>
                        </a:rPr>
                        <a:t>\b</a:t>
                      </a:r>
                      <a:r>
                        <a:rPr sz="1800" spc="-5" dirty="0">
                          <a:latin typeface="Calibri"/>
                          <a:cs typeface="Calibri"/>
                        </a:rPr>
                        <a:t>the/ </a:t>
                      </a:r>
                      <a:r>
                        <a:rPr sz="1800" dirty="0">
                          <a:latin typeface="Calibri"/>
                          <a:cs typeface="Calibri"/>
                        </a:rPr>
                        <a:t>=</a:t>
                      </a:r>
                      <a:r>
                        <a:rPr sz="1800" spc="-25" dirty="0">
                          <a:latin typeface="Calibri"/>
                          <a:cs typeface="Calibri"/>
                        </a:rPr>
                        <a:t> </a:t>
                      </a:r>
                      <a:r>
                        <a:rPr sz="1800" b="1" u="heavy" spc="-5" dirty="0">
                          <a:latin typeface="Calibri"/>
                          <a:cs typeface="Calibri"/>
                        </a:rPr>
                        <a:t>the</a:t>
                      </a:r>
                      <a:r>
                        <a:rPr sz="1800" spc="-5" dirty="0">
                          <a:latin typeface="Calibri"/>
                          <a:cs typeface="Calibri"/>
                        </a:rPr>
                        <a:t>matisch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latin typeface="Calibri"/>
                          <a:cs typeface="Calibri"/>
                        </a:rPr>
                        <a:t>\B</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Eine</a:t>
                      </a:r>
                      <a:r>
                        <a:rPr sz="1800" spc="-25" dirty="0">
                          <a:latin typeface="Calibri"/>
                          <a:cs typeface="Calibri"/>
                        </a:rPr>
                        <a:t> </a:t>
                      </a:r>
                      <a:r>
                        <a:rPr sz="1800" spc="-15" dirty="0">
                          <a:latin typeface="Calibri"/>
                          <a:cs typeface="Calibri"/>
                        </a:rPr>
                        <a:t>Nicht-Wortgrenze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a:t>
                      </a:r>
                      <a:r>
                        <a:rPr sz="1800" b="1" spc="-5" dirty="0">
                          <a:latin typeface="Calibri"/>
                          <a:cs typeface="Calibri"/>
                        </a:rPr>
                        <a:t>\B</a:t>
                      </a:r>
                      <a:r>
                        <a:rPr sz="1800" spc="-5" dirty="0">
                          <a:latin typeface="Calibri"/>
                          <a:cs typeface="Calibri"/>
                        </a:rPr>
                        <a:t>er\B </a:t>
                      </a:r>
                      <a:r>
                        <a:rPr sz="1800" dirty="0">
                          <a:latin typeface="Calibri"/>
                          <a:cs typeface="Calibri"/>
                        </a:rPr>
                        <a:t>=</a:t>
                      </a:r>
                      <a:r>
                        <a:rPr sz="1800" spc="-45" dirty="0">
                          <a:latin typeface="Calibri"/>
                          <a:cs typeface="Calibri"/>
                        </a:rPr>
                        <a:t> </a:t>
                      </a:r>
                      <a:r>
                        <a:rPr sz="1800" spc="-5" dirty="0">
                          <a:latin typeface="Calibri"/>
                          <a:cs typeface="Calibri"/>
                        </a:rPr>
                        <a:t>W</a:t>
                      </a:r>
                      <a:r>
                        <a:rPr sz="1800" b="1" u="heavy" spc="-5" dirty="0">
                          <a:latin typeface="Calibri"/>
                          <a:cs typeface="Calibri"/>
                        </a:rPr>
                        <a:t>er</a:t>
                      </a:r>
                      <a:r>
                        <a:rPr sz="1800" spc="-5" dirty="0">
                          <a:latin typeface="Calibri"/>
                          <a:cs typeface="Calibri"/>
                        </a:rPr>
                        <a:t>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5" dirty="0">
                          <a:latin typeface="Calibri"/>
                          <a:cs typeface="Calibri"/>
                        </a:rPr>
                        <a:t>\d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Eine </a:t>
                      </a:r>
                      <a:r>
                        <a:rPr sz="1800" spc="-15" dirty="0">
                          <a:latin typeface="Calibri"/>
                          <a:cs typeface="Calibri"/>
                        </a:rPr>
                        <a:t>Ziffer </a:t>
                      </a:r>
                      <a:r>
                        <a:rPr sz="1800" spc="-10" dirty="0">
                          <a:latin typeface="Calibri"/>
                          <a:cs typeface="Calibri"/>
                        </a:rPr>
                        <a:t>von </a:t>
                      </a:r>
                      <a:r>
                        <a:rPr sz="1800" dirty="0">
                          <a:latin typeface="Calibri"/>
                          <a:cs typeface="Calibri"/>
                        </a:rPr>
                        <a:t>0 </a:t>
                      </a:r>
                      <a:r>
                        <a:rPr sz="1800" spc="-5" dirty="0">
                          <a:latin typeface="Calibri"/>
                          <a:cs typeface="Calibri"/>
                        </a:rPr>
                        <a:t>bis</a:t>
                      </a:r>
                      <a:r>
                        <a:rPr sz="1800" dirty="0">
                          <a:latin typeface="Calibri"/>
                          <a:cs typeface="Calibri"/>
                        </a:rPr>
                        <a:t> 9</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a:t>
                      </a:r>
                      <a:r>
                        <a:rPr sz="1800" b="1" spc="-5" dirty="0">
                          <a:latin typeface="Calibri"/>
                          <a:cs typeface="Calibri"/>
                        </a:rPr>
                        <a:t>\d\d</a:t>
                      </a:r>
                      <a:r>
                        <a:rPr sz="1800" spc="-5" dirty="0">
                          <a:latin typeface="Calibri"/>
                          <a:cs typeface="Calibri"/>
                        </a:rPr>
                        <a:t>/ </a:t>
                      </a:r>
                      <a:r>
                        <a:rPr sz="1800" dirty="0">
                          <a:latin typeface="Calibri"/>
                          <a:cs typeface="Calibri"/>
                        </a:rPr>
                        <a:t>=</a:t>
                      </a:r>
                      <a:r>
                        <a:rPr sz="1800" spc="-70" dirty="0">
                          <a:latin typeface="Calibri"/>
                          <a:cs typeface="Calibri"/>
                        </a:rPr>
                        <a:t> </a:t>
                      </a:r>
                      <a:r>
                        <a:rPr sz="1800" dirty="0">
                          <a:latin typeface="Calibri"/>
                          <a:cs typeface="Calibri"/>
                        </a:rPr>
                        <a:t>42</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5" dirty="0">
                          <a:latin typeface="Calibri"/>
                          <a:cs typeface="Calibri"/>
                        </a:rPr>
                        <a:t>\D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Eine</a:t>
                      </a:r>
                      <a:r>
                        <a:rPr sz="1800" spc="-60" dirty="0">
                          <a:latin typeface="Calibri"/>
                          <a:cs typeface="Calibri"/>
                        </a:rPr>
                        <a:t> </a:t>
                      </a:r>
                      <a:r>
                        <a:rPr sz="1800" spc="-10" dirty="0">
                          <a:latin typeface="Calibri"/>
                          <a:cs typeface="Calibri"/>
                        </a:rPr>
                        <a:t>Nicht-Ziffer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b="1" spc="-5" dirty="0">
                          <a:latin typeface="Calibri"/>
                          <a:cs typeface="Calibri"/>
                        </a:rPr>
                        <a:t>/\D\D</a:t>
                      </a:r>
                      <a:r>
                        <a:rPr sz="1800" spc="-5" dirty="0">
                          <a:latin typeface="Calibri"/>
                          <a:cs typeface="Calibri"/>
                        </a:rPr>
                        <a:t>/ </a:t>
                      </a:r>
                      <a:r>
                        <a:rPr sz="1800" dirty="0">
                          <a:latin typeface="Calibri"/>
                          <a:cs typeface="Calibri"/>
                        </a:rPr>
                        <a:t>= </a:t>
                      </a:r>
                      <a:r>
                        <a:rPr sz="1800" spc="-5" dirty="0">
                          <a:latin typeface="Calibri"/>
                          <a:cs typeface="Calibri"/>
                        </a:rPr>
                        <a:t>alles </a:t>
                      </a:r>
                      <a:r>
                        <a:rPr sz="1800" dirty="0">
                          <a:latin typeface="Calibri"/>
                          <a:cs typeface="Calibri"/>
                        </a:rPr>
                        <a:t>außer</a:t>
                      </a:r>
                      <a:r>
                        <a:rPr sz="1800" spc="-15" dirty="0">
                          <a:latin typeface="Calibri"/>
                          <a:cs typeface="Calibri"/>
                        </a:rPr>
                        <a:t> </a:t>
                      </a:r>
                      <a:r>
                        <a:rPr sz="1800" spc="-5" dirty="0">
                          <a:latin typeface="Calibri"/>
                          <a:cs typeface="Calibri"/>
                        </a:rPr>
                        <a:t>Zahlen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40">
                <a:tc>
                  <a:txBody>
                    <a:bodyPr/>
                    <a:lstStyle/>
                    <a:p>
                      <a:pPr marL="85090">
                        <a:lnSpc>
                          <a:spcPct val="100000"/>
                        </a:lnSpc>
                        <a:spcBef>
                          <a:spcPts val="195"/>
                        </a:spcBef>
                      </a:pPr>
                      <a:r>
                        <a:rPr sz="1800" spc="-5" dirty="0">
                          <a:latin typeface="Calibri"/>
                          <a:cs typeface="Calibri"/>
                        </a:rPr>
                        <a:t>\s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10" dirty="0">
                          <a:latin typeface="Calibri"/>
                          <a:cs typeface="Calibri"/>
                        </a:rPr>
                        <a:t>Leerzeichen, </a:t>
                      </a:r>
                      <a:r>
                        <a:rPr sz="1800" spc="-35" dirty="0">
                          <a:latin typeface="Calibri"/>
                          <a:cs typeface="Calibri"/>
                        </a:rPr>
                        <a:t>Tabulator,</a:t>
                      </a:r>
                      <a:r>
                        <a:rPr sz="1800" dirty="0">
                          <a:latin typeface="Calibri"/>
                          <a:cs typeface="Calibri"/>
                        </a:rPr>
                        <a:t> </a:t>
                      </a:r>
                      <a:r>
                        <a:rPr sz="1800" spc="-5" dirty="0">
                          <a:latin typeface="Calibri"/>
                          <a:cs typeface="Calibri"/>
                        </a:rPr>
                        <a:t>Umbruch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10" dirty="0">
                          <a:latin typeface="Calibri"/>
                          <a:cs typeface="Calibri"/>
                        </a:rPr>
                        <a:t>/a</a:t>
                      </a:r>
                      <a:r>
                        <a:rPr sz="1800" b="1" spc="-10" dirty="0">
                          <a:latin typeface="Calibri"/>
                          <a:cs typeface="Calibri"/>
                        </a:rPr>
                        <a:t>\s</a:t>
                      </a:r>
                      <a:r>
                        <a:rPr sz="1800" spc="-10" dirty="0">
                          <a:latin typeface="Calibri"/>
                          <a:cs typeface="Calibri"/>
                        </a:rPr>
                        <a:t>b/ </a:t>
                      </a:r>
                      <a:r>
                        <a:rPr sz="1800" dirty="0">
                          <a:latin typeface="Calibri"/>
                          <a:cs typeface="Calibri"/>
                        </a:rPr>
                        <a:t>= a</a:t>
                      </a:r>
                      <a:r>
                        <a:rPr sz="1800" spc="355" dirty="0">
                          <a:latin typeface="Calibri"/>
                          <a:cs typeface="Calibri"/>
                        </a:rPr>
                        <a:t> </a:t>
                      </a:r>
                      <a:r>
                        <a:rPr sz="1800" dirty="0">
                          <a:latin typeface="Calibri"/>
                          <a:cs typeface="Calibri"/>
                        </a:rPr>
                        <a:t>b</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dirty="0">
                          <a:latin typeface="Calibri"/>
                          <a:cs typeface="Calibri"/>
                        </a:rPr>
                        <a:t>\S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Ein</a:t>
                      </a:r>
                      <a:r>
                        <a:rPr sz="1800" spc="-90" dirty="0">
                          <a:latin typeface="Calibri"/>
                          <a:cs typeface="Calibri"/>
                        </a:rPr>
                        <a:t> </a:t>
                      </a:r>
                      <a:r>
                        <a:rPr sz="1800" spc="-5" dirty="0">
                          <a:latin typeface="Calibri"/>
                          <a:cs typeface="Calibri"/>
                        </a:rPr>
                        <a:t>Nicht-Leerzeichen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10" dirty="0">
                          <a:latin typeface="Calibri"/>
                          <a:cs typeface="Calibri"/>
                        </a:rPr>
                        <a:t>/a</a:t>
                      </a:r>
                      <a:r>
                        <a:rPr sz="1800" b="1" spc="-10" dirty="0">
                          <a:latin typeface="Calibri"/>
                          <a:cs typeface="Calibri"/>
                        </a:rPr>
                        <a:t>\S</a:t>
                      </a:r>
                      <a:r>
                        <a:rPr sz="1800" spc="-10" dirty="0">
                          <a:latin typeface="Calibri"/>
                          <a:cs typeface="Calibri"/>
                        </a:rPr>
                        <a:t>b/ </a:t>
                      </a:r>
                      <a:r>
                        <a:rPr sz="1800" dirty="0">
                          <a:latin typeface="Calibri"/>
                          <a:cs typeface="Calibri"/>
                        </a:rPr>
                        <a:t>=</a:t>
                      </a:r>
                      <a:r>
                        <a:rPr sz="1800" spc="-60" dirty="0">
                          <a:latin typeface="Calibri"/>
                          <a:cs typeface="Calibri"/>
                        </a:rPr>
                        <a:t> </a:t>
                      </a:r>
                      <a:r>
                        <a:rPr sz="1800" dirty="0">
                          <a:latin typeface="Calibri"/>
                          <a:cs typeface="Calibri"/>
                        </a:rPr>
                        <a:t>ab</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70839">
                <a:tc>
                  <a:txBody>
                    <a:bodyPr/>
                    <a:lstStyle/>
                    <a:p>
                      <a:pPr marL="85090">
                        <a:lnSpc>
                          <a:spcPct val="100000"/>
                        </a:lnSpc>
                        <a:spcBef>
                          <a:spcPts val="200"/>
                        </a:spcBef>
                      </a:pPr>
                      <a:r>
                        <a:rPr sz="1800" dirty="0">
                          <a:latin typeface="Calibri"/>
                          <a:cs typeface="Calibri"/>
                        </a:rPr>
                        <a:t>\w</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10" dirty="0">
                          <a:latin typeface="Calibri"/>
                          <a:cs typeface="Calibri"/>
                        </a:rPr>
                        <a:t>Buchstabe, </a:t>
                      </a:r>
                      <a:r>
                        <a:rPr sz="1800" spc="-15" dirty="0">
                          <a:latin typeface="Calibri"/>
                          <a:cs typeface="Calibri"/>
                        </a:rPr>
                        <a:t>Ziffer </a:t>
                      </a:r>
                      <a:r>
                        <a:rPr sz="1800" spc="-5" dirty="0">
                          <a:latin typeface="Calibri"/>
                          <a:cs typeface="Calibri"/>
                        </a:rPr>
                        <a:t>oder</a:t>
                      </a:r>
                      <a:r>
                        <a:rPr sz="1800" spc="35" dirty="0">
                          <a:latin typeface="Calibri"/>
                          <a:cs typeface="Calibri"/>
                        </a:rPr>
                        <a:t> </a:t>
                      </a:r>
                      <a:r>
                        <a:rPr sz="1800" spc="-15" dirty="0">
                          <a:latin typeface="Calibri"/>
                          <a:cs typeface="Calibri"/>
                        </a:rPr>
                        <a:t>Unterstrich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5" dirty="0">
                          <a:latin typeface="Calibri"/>
                          <a:cs typeface="Calibri"/>
                        </a:rPr>
                        <a:t>/</a:t>
                      </a:r>
                      <a:r>
                        <a:rPr sz="1800" b="1" spc="-5" dirty="0">
                          <a:latin typeface="Calibri"/>
                          <a:cs typeface="Calibri"/>
                        </a:rPr>
                        <a:t>\w</a:t>
                      </a:r>
                      <a:r>
                        <a:rPr sz="1800" spc="-5" dirty="0">
                          <a:latin typeface="Calibri"/>
                          <a:cs typeface="Calibri"/>
                        </a:rPr>
                        <a:t>1</a:t>
                      </a:r>
                      <a:r>
                        <a:rPr sz="1800" b="1" spc="-5" dirty="0">
                          <a:latin typeface="Calibri"/>
                          <a:cs typeface="Calibri"/>
                        </a:rPr>
                        <a:t>\w</a:t>
                      </a:r>
                      <a:r>
                        <a:rPr sz="1800" spc="-5" dirty="0">
                          <a:latin typeface="Calibri"/>
                          <a:cs typeface="Calibri"/>
                        </a:rPr>
                        <a:t>/ </a:t>
                      </a:r>
                      <a:r>
                        <a:rPr sz="1800" dirty="0">
                          <a:latin typeface="Calibri"/>
                          <a:cs typeface="Calibri"/>
                        </a:rPr>
                        <a:t>=</a:t>
                      </a:r>
                      <a:r>
                        <a:rPr sz="1800" spc="-65" dirty="0">
                          <a:latin typeface="Calibri"/>
                          <a:cs typeface="Calibri"/>
                        </a:rPr>
                        <a:t> </a:t>
                      </a:r>
                      <a:r>
                        <a:rPr sz="1800" dirty="0">
                          <a:latin typeface="Calibri"/>
                          <a:cs typeface="Calibri"/>
                        </a:rPr>
                        <a:t>A1_</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70840">
                <a:tc>
                  <a:txBody>
                    <a:bodyPr/>
                    <a:lstStyle/>
                    <a:p>
                      <a:pPr marL="85090">
                        <a:lnSpc>
                          <a:spcPct val="100000"/>
                        </a:lnSpc>
                        <a:spcBef>
                          <a:spcPts val="200"/>
                        </a:spcBef>
                      </a:pPr>
                      <a:r>
                        <a:rPr sz="1800" dirty="0">
                          <a:latin typeface="Calibri"/>
                          <a:cs typeface="Calibri"/>
                        </a:rPr>
                        <a:t>\W</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200"/>
                        </a:spcBef>
                      </a:pPr>
                      <a:r>
                        <a:rPr sz="1800" spc="-10" dirty="0">
                          <a:latin typeface="Calibri"/>
                          <a:cs typeface="Calibri"/>
                        </a:rPr>
                        <a:t>Kein Buchstabe, </a:t>
                      </a:r>
                      <a:r>
                        <a:rPr sz="1800" spc="-35" dirty="0">
                          <a:latin typeface="Calibri"/>
                          <a:cs typeface="Calibri"/>
                        </a:rPr>
                        <a:t>Ziffer,</a:t>
                      </a:r>
                      <a:r>
                        <a:rPr sz="1800" dirty="0">
                          <a:latin typeface="Calibri"/>
                          <a:cs typeface="Calibri"/>
                        </a:rPr>
                        <a:t> </a:t>
                      </a:r>
                      <a:r>
                        <a:rPr sz="1800" spc="-10" dirty="0">
                          <a:latin typeface="Calibri"/>
                          <a:cs typeface="Calibri"/>
                        </a:rPr>
                        <a:t>Unterstrich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200"/>
                        </a:spcBef>
                      </a:pPr>
                      <a:r>
                        <a:rPr sz="1800" spc="-5" dirty="0">
                          <a:latin typeface="Calibri"/>
                          <a:cs typeface="Calibri"/>
                        </a:rPr>
                        <a:t>/1</a:t>
                      </a:r>
                      <a:r>
                        <a:rPr sz="1800" b="1" spc="-5" dirty="0">
                          <a:latin typeface="Calibri"/>
                          <a:cs typeface="Calibri"/>
                        </a:rPr>
                        <a:t>\W</a:t>
                      </a:r>
                      <a:r>
                        <a:rPr sz="1800" spc="-5" dirty="0">
                          <a:latin typeface="Calibri"/>
                          <a:cs typeface="Calibri"/>
                        </a:rPr>
                        <a:t>/ </a:t>
                      </a:r>
                      <a:r>
                        <a:rPr sz="1800" dirty="0">
                          <a:latin typeface="Calibri"/>
                          <a:cs typeface="Calibri"/>
                        </a:rPr>
                        <a:t>=</a:t>
                      </a:r>
                      <a:r>
                        <a:rPr sz="1800" spc="-70" dirty="0">
                          <a:latin typeface="Calibri"/>
                          <a:cs typeface="Calibri"/>
                        </a:rPr>
                        <a:t> </a:t>
                      </a:r>
                      <a:r>
                        <a:rPr sz="1800" dirty="0">
                          <a:latin typeface="Calibri"/>
                          <a:cs typeface="Calibri"/>
                        </a:rPr>
                        <a:t>1%</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70839">
                <a:tc>
                  <a:txBody>
                    <a:bodyPr/>
                    <a:lstStyle/>
                    <a:p>
                      <a:pPr marL="85090">
                        <a:lnSpc>
                          <a:spcPct val="100000"/>
                        </a:lnSpc>
                        <a:spcBef>
                          <a:spcPts val="200"/>
                        </a:spcBef>
                      </a:pPr>
                      <a:r>
                        <a:rPr sz="1800" dirty="0">
                          <a:latin typeface="Calibri"/>
                          <a:cs typeface="Calibri"/>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5" dirty="0">
                          <a:latin typeface="Calibri"/>
                          <a:cs typeface="Calibri"/>
                        </a:rPr>
                        <a:t>Alles außer</a:t>
                      </a:r>
                      <a:r>
                        <a:rPr sz="1800" spc="-35" dirty="0">
                          <a:latin typeface="Calibri"/>
                          <a:cs typeface="Calibri"/>
                        </a:rPr>
                        <a:t> </a:t>
                      </a:r>
                      <a:r>
                        <a:rPr sz="1800" spc="-5" dirty="0">
                          <a:latin typeface="Calibri"/>
                          <a:cs typeface="Calibri"/>
                        </a:rPr>
                        <a:t>Zeilenumbruch</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200"/>
                        </a:spcBef>
                      </a:pPr>
                      <a:r>
                        <a:rPr sz="1800" spc="-5" dirty="0">
                          <a:latin typeface="Calibri"/>
                          <a:cs typeface="Calibri"/>
                        </a:rPr>
                        <a:t>/</a:t>
                      </a:r>
                      <a:r>
                        <a:rPr sz="1800" b="1" spc="-5" dirty="0">
                          <a:latin typeface="Calibri"/>
                          <a:cs typeface="Calibri"/>
                        </a:rPr>
                        <a:t>..</a:t>
                      </a:r>
                      <a:r>
                        <a:rPr sz="1800" spc="-5" dirty="0">
                          <a:latin typeface="Calibri"/>
                          <a:cs typeface="Calibri"/>
                        </a:rPr>
                        <a:t>/ </a:t>
                      </a:r>
                      <a:r>
                        <a:rPr sz="1800" dirty="0">
                          <a:latin typeface="Calibri"/>
                          <a:cs typeface="Calibri"/>
                        </a:rPr>
                        <a:t>=</a:t>
                      </a:r>
                      <a:r>
                        <a:rPr sz="1800" spc="-80" dirty="0">
                          <a:latin typeface="Calibri"/>
                          <a:cs typeface="Calibri"/>
                        </a:rPr>
                        <a:t> </a:t>
                      </a:r>
                      <a:r>
                        <a:rPr sz="1800" spc="-5" dirty="0">
                          <a:latin typeface="Calibri"/>
                          <a:cs typeface="Calibri"/>
                        </a:rPr>
                        <a:t>Z3</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bl>
          </a:graphicData>
        </a:graphic>
      </p:graphicFrame>
      <p:sp>
        <p:nvSpPr>
          <p:cNvPr id="5" name="Fußzeilenplatzhalter 4">
            <a:extLst>
              <a:ext uri="{FF2B5EF4-FFF2-40B4-BE49-F238E27FC236}">
                <a16:creationId xmlns:a16="http://schemas.microsoft.com/office/drawing/2014/main" id="{98F891BF-57E9-454C-945B-DCEE9A94AD8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297683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RegExp-Objekt</a:t>
            </a:r>
            <a:r>
              <a:rPr spc="-60" dirty="0"/>
              <a:t> </a:t>
            </a:r>
            <a:r>
              <a:rPr spc="-10" dirty="0"/>
              <a:t>(3)</a:t>
            </a:r>
          </a:p>
        </p:txBody>
      </p:sp>
      <p:sp>
        <p:nvSpPr>
          <p:cNvPr id="3" name="object 3"/>
          <p:cNvSpPr txBox="1"/>
          <p:nvPr/>
        </p:nvSpPr>
        <p:spPr>
          <a:xfrm>
            <a:off x="838200" y="1690688"/>
            <a:ext cx="597916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Metazeichen </a:t>
            </a:r>
            <a:r>
              <a:rPr sz="3200" spc="-15" dirty="0">
                <a:latin typeface="Calibri"/>
                <a:cs typeface="Calibri"/>
              </a:rPr>
              <a:t>Muster-Definiton</a:t>
            </a:r>
            <a:r>
              <a:rPr sz="3200" spc="-25" dirty="0">
                <a:latin typeface="Calibri"/>
                <a:cs typeface="Calibri"/>
              </a:rPr>
              <a:t> </a:t>
            </a:r>
            <a:r>
              <a:rPr sz="3200" spc="-5" dirty="0">
                <a:latin typeface="Calibri"/>
                <a:cs typeface="Calibri"/>
              </a:rPr>
              <a:t>(2)</a:t>
            </a:r>
            <a:endParaRPr sz="3200" dirty="0">
              <a:latin typeface="Calibri"/>
              <a:cs typeface="Calibri"/>
            </a:endParaRPr>
          </a:p>
        </p:txBody>
      </p:sp>
      <p:graphicFrame>
        <p:nvGraphicFramePr>
          <p:cNvPr id="4" name="object 4"/>
          <p:cNvGraphicFramePr>
            <a:graphicFrameLocks noGrp="1"/>
          </p:cNvGraphicFramePr>
          <p:nvPr>
            <p:extLst/>
          </p:nvPr>
        </p:nvGraphicFramePr>
        <p:xfrm>
          <a:off x="1167320" y="2407094"/>
          <a:ext cx="10558589" cy="2590796"/>
        </p:xfrm>
        <a:graphic>
          <a:graphicData uri="http://schemas.openxmlformats.org/drawingml/2006/table">
            <a:tbl>
              <a:tblPr firstRow="1" bandRow="1">
                <a:tableStyleId>{2D5ABB26-0587-4C30-8999-92F81FD0307C}</a:tableStyleId>
              </a:tblPr>
              <a:tblGrid>
                <a:gridCol w="3519487">
                  <a:extLst>
                    <a:ext uri="{9D8B030D-6E8A-4147-A177-3AD203B41FA5}">
                      <a16:colId xmlns:a16="http://schemas.microsoft.com/office/drawing/2014/main" val="20000"/>
                    </a:ext>
                  </a:extLst>
                </a:gridCol>
                <a:gridCol w="3519551">
                  <a:extLst>
                    <a:ext uri="{9D8B030D-6E8A-4147-A177-3AD203B41FA5}">
                      <a16:colId xmlns:a16="http://schemas.microsoft.com/office/drawing/2014/main" val="20001"/>
                    </a:ext>
                  </a:extLst>
                </a:gridCol>
                <a:gridCol w="3519551">
                  <a:extLst>
                    <a:ext uri="{9D8B030D-6E8A-4147-A177-3AD203B41FA5}">
                      <a16:colId xmlns:a16="http://schemas.microsoft.com/office/drawing/2014/main" val="20002"/>
                    </a:ext>
                  </a:extLst>
                </a:gridCol>
              </a:tblGrid>
              <a:tr h="396239">
                <a:tc>
                  <a:txBody>
                    <a:bodyPr/>
                    <a:lstStyle/>
                    <a:p>
                      <a:pPr marL="85090">
                        <a:lnSpc>
                          <a:spcPct val="100000"/>
                        </a:lnSpc>
                        <a:spcBef>
                          <a:spcPts val="185"/>
                        </a:spcBef>
                      </a:pPr>
                      <a:r>
                        <a:rPr sz="2000" b="1" spc="-10" dirty="0">
                          <a:solidFill>
                            <a:srgbClr val="FFFFFF"/>
                          </a:solidFill>
                          <a:latin typeface="Calibri"/>
                          <a:cs typeface="Calibri"/>
                        </a:rPr>
                        <a:t>Meta-Zeichen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dirty="0">
                          <a:solidFill>
                            <a:srgbClr val="FFFFFF"/>
                          </a:solidFill>
                          <a:latin typeface="Calibri"/>
                          <a:cs typeface="Calibri"/>
                        </a:rPr>
                        <a:t>Findet…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dirty="0">
                          <a:solidFill>
                            <a:srgbClr val="FFFFFF"/>
                          </a:solidFill>
                          <a:latin typeface="Calibri"/>
                          <a:cs typeface="Calibri"/>
                        </a:rPr>
                        <a:t>Beispiel</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40">
                <a:tc>
                  <a:txBody>
                    <a:bodyPr/>
                    <a:lstStyle/>
                    <a:p>
                      <a:pPr marL="85090">
                        <a:lnSpc>
                          <a:spcPct val="100000"/>
                        </a:lnSpc>
                        <a:spcBef>
                          <a:spcPts val="85"/>
                        </a:spcBef>
                      </a:pPr>
                      <a:r>
                        <a:rPr sz="2000" dirty="0">
                          <a:latin typeface="Calibri"/>
                          <a:cs typeface="Calibri"/>
                        </a:rPr>
                        <a: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dirty="0">
                          <a:latin typeface="Calibri"/>
                          <a:cs typeface="Calibri"/>
                        </a:rPr>
                        <a:t>Beginn </a:t>
                      </a:r>
                      <a:r>
                        <a:rPr sz="2000" spc="-5" dirty="0">
                          <a:latin typeface="Calibri"/>
                          <a:cs typeface="Calibri"/>
                        </a:rPr>
                        <a:t>einer</a:t>
                      </a:r>
                      <a:r>
                        <a:rPr sz="2000" spc="-35" dirty="0">
                          <a:latin typeface="Calibri"/>
                          <a:cs typeface="Calibri"/>
                        </a:rPr>
                        <a:t> </a:t>
                      </a:r>
                      <a:r>
                        <a:rPr sz="2000" spc="-15" dirty="0">
                          <a:latin typeface="Calibri"/>
                          <a:cs typeface="Calibri"/>
                        </a:rPr>
                        <a:t>Zeichenkette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5" dirty="0">
                          <a:latin typeface="Calibri"/>
                          <a:cs typeface="Calibri"/>
                        </a:rPr>
                        <a:t>/</a:t>
                      </a:r>
                      <a:r>
                        <a:rPr sz="2000" b="1" spc="-5" dirty="0">
                          <a:latin typeface="Calibri"/>
                          <a:cs typeface="Calibri"/>
                        </a:rPr>
                        <a:t>^</a:t>
                      </a:r>
                      <a:r>
                        <a:rPr sz="2000" spc="-5" dirty="0">
                          <a:latin typeface="Calibri"/>
                          <a:cs typeface="Calibri"/>
                        </a:rPr>
                        <a:t>Frau/ </a:t>
                      </a:r>
                      <a:r>
                        <a:rPr sz="2000" dirty="0">
                          <a:latin typeface="Calibri"/>
                          <a:cs typeface="Calibri"/>
                        </a:rPr>
                        <a:t>= </a:t>
                      </a:r>
                      <a:r>
                        <a:rPr sz="2000" spc="-10" dirty="0">
                          <a:latin typeface="Calibri"/>
                          <a:cs typeface="Calibri"/>
                        </a:rPr>
                        <a:t>Frau</a:t>
                      </a:r>
                      <a:r>
                        <a:rPr sz="2000" spc="-90" dirty="0">
                          <a:latin typeface="Calibri"/>
                          <a:cs typeface="Calibri"/>
                        </a:rPr>
                        <a:t> </a:t>
                      </a:r>
                      <a:r>
                        <a:rPr sz="2000" spc="-10" dirty="0">
                          <a:latin typeface="Calibri"/>
                          <a:cs typeface="Calibri"/>
                        </a:rPr>
                        <a:t>Wagner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85"/>
                        </a:spcBef>
                      </a:pPr>
                      <a:r>
                        <a:rPr sz="2000" dirty="0">
                          <a:latin typeface="Calibri"/>
                          <a:cs typeface="Calibri"/>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dirty="0">
                          <a:latin typeface="Calibri"/>
                          <a:cs typeface="Calibri"/>
                        </a:rPr>
                        <a:t>Ende </a:t>
                      </a:r>
                      <a:r>
                        <a:rPr sz="2000" spc="-5" dirty="0">
                          <a:latin typeface="Calibri"/>
                          <a:cs typeface="Calibri"/>
                        </a:rPr>
                        <a:t>einer</a:t>
                      </a:r>
                      <a:r>
                        <a:rPr sz="2000" spc="-50" dirty="0">
                          <a:latin typeface="Calibri"/>
                          <a:cs typeface="Calibri"/>
                        </a:rPr>
                        <a:t> </a:t>
                      </a:r>
                      <a:r>
                        <a:rPr sz="2000" spc="-15" dirty="0">
                          <a:latin typeface="Calibri"/>
                          <a:cs typeface="Calibri"/>
                        </a:rPr>
                        <a:t>Zeichenkette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5" dirty="0">
                          <a:latin typeface="Calibri"/>
                          <a:cs typeface="Calibri"/>
                        </a:rPr>
                        <a:t>/sie\.</a:t>
                      </a:r>
                      <a:r>
                        <a:rPr sz="2000" b="1" spc="-5" dirty="0">
                          <a:latin typeface="Calibri"/>
                          <a:cs typeface="Calibri"/>
                        </a:rPr>
                        <a:t>$</a:t>
                      </a:r>
                      <a:r>
                        <a:rPr sz="2000" spc="-5" dirty="0">
                          <a:latin typeface="Calibri"/>
                          <a:cs typeface="Calibri"/>
                        </a:rPr>
                        <a:t>/ </a:t>
                      </a:r>
                      <a:r>
                        <a:rPr sz="2000" dirty="0">
                          <a:latin typeface="Calibri"/>
                          <a:cs typeface="Calibri"/>
                        </a:rPr>
                        <a:t>= Ich </a:t>
                      </a:r>
                      <a:r>
                        <a:rPr sz="2000" spc="-5" dirty="0">
                          <a:latin typeface="Calibri"/>
                          <a:cs typeface="Calibri"/>
                        </a:rPr>
                        <a:t>mag</a:t>
                      </a:r>
                      <a:r>
                        <a:rPr sz="2000" spc="-85" dirty="0">
                          <a:latin typeface="Calibri"/>
                          <a:cs typeface="Calibri"/>
                        </a:rPr>
                        <a:t> </a:t>
                      </a:r>
                      <a:r>
                        <a:rPr sz="2000" spc="-5" dirty="0">
                          <a:latin typeface="Calibri"/>
                          <a:cs typeface="Calibri"/>
                        </a:rPr>
                        <a:t>sie.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701039">
                <a:tc>
                  <a:txBody>
                    <a:bodyPr/>
                    <a:lstStyle/>
                    <a:p>
                      <a:pPr marL="85090">
                        <a:lnSpc>
                          <a:spcPct val="100000"/>
                        </a:lnSpc>
                        <a:spcBef>
                          <a:spcPts val="190"/>
                        </a:spcBef>
                      </a:pPr>
                      <a:r>
                        <a:rPr sz="2000" spc="-5"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marR="387985">
                        <a:lnSpc>
                          <a:spcPct val="100000"/>
                        </a:lnSpc>
                        <a:spcBef>
                          <a:spcPts val="190"/>
                        </a:spcBef>
                      </a:pPr>
                      <a:r>
                        <a:rPr sz="2000" spc="-5" dirty="0">
                          <a:latin typeface="Calibri"/>
                          <a:cs typeface="Calibri"/>
                        </a:rPr>
                        <a:t>Irgend </a:t>
                      </a:r>
                      <a:r>
                        <a:rPr sz="2000" dirty="0">
                          <a:latin typeface="Calibri"/>
                          <a:cs typeface="Calibri"/>
                        </a:rPr>
                        <a:t>ein </a:t>
                      </a:r>
                      <a:r>
                        <a:rPr sz="2000" spc="-5" dirty="0">
                          <a:latin typeface="Calibri"/>
                          <a:cs typeface="Calibri"/>
                        </a:rPr>
                        <a:t>Zeichen, das </a:t>
                      </a:r>
                      <a:r>
                        <a:rPr sz="2000" dirty="0">
                          <a:latin typeface="Calibri"/>
                          <a:cs typeface="Calibri"/>
                        </a:rPr>
                        <a:t>in</a:t>
                      </a:r>
                      <a:r>
                        <a:rPr sz="2000" spc="-90" dirty="0">
                          <a:latin typeface="Calibri"/>
                          <a:cs typeface="Calibri"/>
                        </a:rPr>
                        <a:t> </a:t>
                      </a:r>
                      <a:r>
                        <a:rPr sz="2000" spc="-5" dirty="0">
                          <a:latin typeface="Calibri"/>
                          <a:cs typeface="Calibri"/>
                        </a:rPr>
                        <a:t>der  Klammer </a:t>
                      </a:r>
                      <a:r>
                        <a:rPr sz="2000" spc="-15" dirty="0">
                          <a:latin typeface="Calibri"/>
                          <a:cs typeface="Calibri"/>
                        </a:rPr>
                        <a:t>aufgelistet</a:t>
                      </a:r>
                      <a:r>
                        <a:rPr sz="2000" spc="15" dirty="0">
                          <a:latin typeface="Calibri"/>
                          <a:cs typeface="Calibri"/>
                        </a:rPr>
                        <a:t> </a:t>
                      </a:r>
                      <a:r>
                        <a:rPr sz="2000" spc="-15" dirty="0">
                          <a:latin typeface="Calibri"/>
                          <a:cs typeface="Calibri"/>
                        </a:rPr>
                        <a:t>ist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dirty="0">
                          <a:latin typeface="Calibri"/>
                          <a:cs typeface="Calibri"/>
                        </a:rPr>
                        <a:t>/W</a:t>
                      </a:r>
                      <a:r>
                        <a:rPr sz="2000" b="1" dirty="0">
                          <a:latin typeface="Calibri"/>
                          <a:cs typeface="Calibri"/>
                        </a:rPr>
                        <a:t>[oea]</a:t>
                      </a:r>
                      <a:r>
                        <a:rPr sz="2000" dirty="0">
                          <a:latin typeface="Calibri"/>
                          <a:cs typeface="Calibri"/>
                        </a:rPr>
                        <a:t>rt/ = </a:t>
                      </a:r>
                      <a:r>
                        <a:rPr sz="2000" spc="-15" dirty="0">
                          <a:latin typeface="Calibri"/>
                          <a:cs typeface="Calibri"/>
                        </a:rPr>
                        <a:t>Wert,</a:t>
                      </a:r>
                      <a:r>
                        <a:rPr sz="2000" spc="-85" dirty="0">
                          <a:latin typeface="Calibri"/>
                          <a:cs typeface="Calibri"/>
                        </a:rPr>
                        <a:t> </a:t>
                      </a:r>
                      <a:r>
                        <a:rPr sz="2000" spc="-25" dirty="0">
                          <a:latin typeface="Calibri"/>
                          <a:cs typeface="Calibri"/>
                        </a:rPr>
                        <a:t>Wort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701039">
                <a:tc>
                  <a:txBody>
                    <a:bodyPr/>
                    <a:lstStyle/>
                    <a:p>
                      <a:pPr marL="85090">
                        <a:lnSpc>
                          <a:spcPct val="100000"/>
                        </a:lnSpc>
                        <a:spcBef>
                          <a:spcPts val="185"/>
                        </a:spcBef>
                      </a:pPr>
                      <a:r>
                        <a:rPr sz="2000" spc="-5"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10" dirty="0">
                          <a:latin typeface="Calibri"/>
                          <a:cs typeface="Calibri"/>
                        </a:rPr>
                        <a:t>Keines </a:t>
                      </a:r>
                      <a:r>
                        <a:rPr sz="2000" spc="-5" dirty="0">
                          <a:latin typeface="Calibri"/>
                          <a:cs typeface="Calibri"/>
                        </a:rPr>
                        <a:t>der </a:t>
                      </a:r>
                      <a:r>
                        <a:rPr sz="2000" dirty="0">
                          <a:latin typeface="Calibri"/>
                          <a:cs typeface="Calibri"/>
                        </a:rPr>
                        <a:t>in </a:t>
                      </a:r>
                      <a:r>
                        <a:rPr sz="2000" spc="-5" dirty="0">
                          <a:latin typeface="Calibri"/>
                          <a:cs typeface="Calibri"/>
                        </a:rPr>
                        <a:t>der</a:t>
                      </a:r>
                      <a:r>
                        <a:rPr sz="2000" spc="-25" dirty="0">
                          <a:latin typeface="Calibri"/>
                          <a:cs typeface="Calibri"/>
                        </a:rPr>
                        <a:t> </a:t>
                      </a:r>
                      <a:r>
                        <a:rPr sz="2000" spc="-5" dirty="0">
                          <a:latin typeface="Calibri"/>
                          <a:cs typeface="Calibri"/>
                        </a:rPr>
                        <a:t>Klammer</a:t>
                      </a:r>
                      <a:endParaRPr sz="2000" dirty="0">
                        <a:latin typeface="Calibri"/>
                        <a:cs typeface="Calibri"/>
                      </a:endParaRPr>
                    </a:p>
                    <a:p>
                      <a:pPr marL="85725">
                        <a:lnSpc>
                          <a:spcPct val="100000"/>
                        </a:lnSpc>
                      </a:pPr>
                      <a:r>
                        <a:rPr sz="2000" dirty="0">
                          <a:latin typeface="Calibri"/>
                          <a:cs typeface="Calibri"/>
                        </a:rPr>
                        <a:t>angegebenen</a:t>
                      </a:r>
                      <a:r>
                        <a:rPr sz="2000" spc="-130" dirty="0">
                          <a:latin typeface="Calibri"/>
                          <a:cs typeface="Calibri"/>
                        </a:rPr>
                        <a:t> </a:t>
                      </a:r>
                      <a:r>
                        <a:rPr sz="2000" spc="-5" dirty="0">
                          <a:latin typeface="Calibri"/>
                          <a:cs typeface="Calibri"/>
                        </a:rPr>
                        <a:t>Zeichen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dirty="0">
                          <a:latin typeface="Calibri"/>
                          <a:cs typeface="Calibri"/>
                        </a:rPr>
                        <a:t>/W</a:t>
                      </a:r>
                      <a:r>
                        <a:rPr sz="2000" b="1" dirty="0">
                          <a:latin typeface="Calibri"/>
                          <a:cs typeface="Calibri"/>
                        </a:rPr>
                        <a:t>[^ao]</a:t>
                      </a:r>
                      <a:r>
                        <a:rPr sz="2000" dirty="0">
                          <a:latin typeface="Calibri"/>
                          <a:cs typeface="Calibri"/>
                        </a:rPr>
                        <a:t>rt/ = Wirt,</a:t>
                      </a:r>
                      <a:r>
                        <a:rPr sz="2000" spc="-95" dirty="0">
                          <a:latin typeface="Calibri"/>
                          <a:cs typeface="Calibri"/>
                        </a:rPr>
                        <a:t> </a:t>
                      </a:r>
                      <a:r>
                        <a:rPr sz="2000" spc="-20" dirty="0">
                          <a:latin typeface="Calibri"/>
                          <a:cs typeface="Calibri"/>
                        </a:rPr>
                        <a:t>Wert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
        <p:nvSpPr>
          <p:cNvPr id="5" name="Fußzeilenplatzhalter 4">
            <a:extLst>
              <a:ext uri="{FF2B5EF4-FFF2-40B4-BE49-F238E27FC236}">
                <a16:creationId xmlns:a16="http://schemas.microsoft.com/office/drawing/2014/main" id="{A50331C5-7865-4358-8F58-77F8762F3DC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59219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RegExp-Objekt</a:t>
            </a:r>
            <a:r>
              <a:rPr spc="-60" dirty="0"/>
              <a:t> </a:t>
            </a:r>
            <a:r>
              <a:rPr spc="-10" dirty="0"/>
              <a:t>(4)</a:t>
            </a:r>
          </a:p>
        </p:txBody>
      </p:sp>
      <p:sp>
        <p:nvSpPr>
          <p:cNvPr id="3" name="object 3"/>
          <p:cNvSpPr txBox="1"/>
          <p:nvPr/>
        </p:nvSpPr>
        <p:spPr>
          <a:xfrm>
            <a:off x="838200" y="1690688"/>
            <a:ext cx="426275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Metazeichen</a:t>
            </a:r>
            <a:r>
              <a:rPr sz="3200" spc="-75" dirty="0">
                <a:latin typeface="Calibri"/>
                <a:cs typeface="Calibri"/>
              </a:rPr>
              <a:t> </a:t>
            </a:r>
            <a:r>
              <a:rPr sz="3200" spc="-15" dirty="0">
                <a:latin typeface="Calibri"/>
                <a:cs typeface="Calibri"/>
              </a:rPr>
              <a:t>Häufigkeit</a:t>
            </a:r>
            <a:endParaRPr sz="3200" dirty="0">
              <a:latin typeface="Calibri"/>
              <a:cs typeface="Calibri"/>
            </a:endParaRPr>
          </a:p>
        </p:txBody>
      </p:sp>
      <p:graphicFrame>
        <p:nvGraphicFramePr>
          <p:cNvPr id="4" name="object 4"/>
          <p:cNvGraphicFramePr>
            <a:graphicFrameLocks noGrp="1"/>
          </p:cNvGraphicFramePr>
          <p:nvPr>
            <p:extLst/>
          </p:nvPr>
        </p:nvGraphicFramePr>
        <p:xfrm>
          <a:off x="1176705" y="2338387"/>
          <a:ext cx="10549204" cy="2595875"/>
        </p:xfrm>
        <a:graphic>
          <a:graphicData uri="http://schemas.openxmlformats.org/drawingml/2006/table">
            <a:tbl>
              <a:tblPr firstRow="1" bandRow="1">
                <a:tableStyleId>{2D5ABB26-0587-4C30-8999-92F81FD0307C}</a:tableStyleId>
              </a:tblPr>
              <a:tblGrid>
                <a:gridCol w="3516452">
                  <a:extLst>
                    <a:ext uri="{9D8B030D-6E8A-4147-A177-3AD203B41FA5}">
                      <a16:colId xmlns:a16="http://schemas.microsoft.com/office/drawing/2014/main" val="20000"/>
                    </a:ext>
                  </a:extLst>
                </a:gridCol>
                <a:gridCol w="3516376">
                  <a:extLst>
                    <a:ext uri="{9D8B030D-6E8A-4147-A177-3AD203B41FA5}">
                      <a16:colId xmlns:a16="http://schemas.microsoft.com/office/drawing/2014/main" val="20001"/>
                    </a:ext>
                  </a:extLst>
                </a:gridCol>
                <a:gridCol w="3516376">
                  <a:extLst>
                    <a:ext uri="{9D8B030D-6E8A-4147-A177-3AD203B41FA5}">
                      <a16:colId xmlns:a16="http://schemas.microsoft.com/office/drawing/2014/main" val="20002"/>
                    </a:ext>
                  </a:extLst>
                </a:gridCol>
              </a:tblGrid>
              <a:tr h="370839">
                <a:tc>
                  <a:txBody>
                    <a:bodyPr/>
                    <a:lstStyle/>
                    <a:p>
                      <a:pPr marL="85090">
                        <a:lnSpc>
                          <a:spcPct val="100000"/>
                        </a:lnSpc>
                        <a:spcBef>
                          <a:spcPts val="190"/>
                        </a:spcBef>
                      </a:pPr>
                      <a:r>
                        <a:rPr sz="1800" b="1" spc="-10" dirty="0">
                          <a:solidFill>
                            <a:srgbClr val="FFFFFF"/>
                          </a:solidFill>
                          <a:latin typeface="Calibri"/>
                          <a:cs typeface="Calibri"/>
                        </a:rPr>
                        <a:t>Meta-Zeichen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0"/>
                        </a:spcBef>
                      </a:pPr>
                      <a:r>
                        <a:rPr sz="1800" b="1" spc="-5" dirty="0">
                          <a:solidFill>
                            <a:srgbClr val="FFFFFF"/>
                          </a:solidFill>
                          <a:latin typeface="Calibri"/>
                          <a:cs typeface="Calibri"/>
                        </a:rPr>
                        <a:t>Findet…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90"/>
                        </a:spcBef>
                      </a:pPr>
                      <a:r>
                        <a:rPr sz="1800" b="1" dirty="0">
                          <a:solidFill>
                            <a:srgbClr val="FFFFFF"/>
                          </a:solidFill>
                          <a:latin typeface="Calibri"/>
                          <a:cs typeface="Calibri"/>
                        </a:rPr>
                        <a:t>Beispiel</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85090">
                        <a:lnSpc>
                          <a:spcPct val="100000"/>
                        </a:lnSpc>
                        <a:spcBef>
                          <a:spcPts val="90"/>
                        </a:spcBef>
                      </a:pPr>
                      <a:r>
                        <a:rPr sz="1800" dirty="0">
                          <a:latin typeface="Calibri"/>
                          <a:cs typeface="Calibri"/>
                        </a:rPr>
                        <a: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0"/>
                        </a:spcBef>
                      </a:pPr>
                      <a:r>
                        <a:rPr sz="1800" spc="-5" dirty="0">
                          <a:latin typeface="Calibri"/>
                          <a:cs typeface="Calibri"/>
                        </a:rPr>
                        <a:t>Ein- oder</a:t>
                      </a:r>
                      <a:r>
                        <a:rPr sz="1800" spc="-40" dirty="0">
                          <a:latin typeface="Calibri"/>
                          <a:cs typeface="Calibri"/>
                        </a:rPr>
                        <a:t> </a:t>
                      </a:r>
                      <a:r>
                        <a:rPr sz="1800" spc="-5" dirty="0">
                          <a:latin typeface="Calibri"/>
                          <a:cs typeface="Calibri"/>
                        </a:rPr>
                        <a:t>mehrmals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90"/>
                        </a:spcBef>
                      </a:pPr>
                      <a:r>
                        <a:rPr sz="1800" dirty="0">
                          <a:latin typeface="Calibri"/>
                          <a:cs typeface="Calibri"/>
                        </a:rPr>
                        <a:t>/\d</a:t>
                      </a:r>
                      <a:r>
                        <a:rPr sz="1800" b="1" dirty="0">
                          <a:latin typeface="Calibri"/>
                          <a:cs typeface="Calibri"/>
                        </a:rPr>
                        <a:t>+</a:t>
                      </a:r>
                      <a:r>
                        <a:rPr sz="1800" dirty="0">
                          <a:latin typeface="Calibri"/>
                          <a:cs typeface="Calibri"/>
                        </a:rPr>
                        <a:t>/ = 3,</a:t>
                      </a:r>
                      <a:r>
                        <a:rPr sz="1800" spc="-80" dirty="0">
                          <a:latin typeface="Calibri"/>
                          <a:cs typeface="Calibri"/>
                        </a:rPr>
                        <a:t> </a:t>
                      </a:r>
                      <a:r>
                        <a:rPr sz="1800" dirty="0">
                          <a:latin typeface="Calibri"/>
                          <a:cs typeface="Calibri"/>
                        </a:rPr>
                        <a:t>1190</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dirty="0">
                          <a:latin typeface="Calibri"/>
                          <a:cs typeface="Calibri"/>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10" dirty="0">
                          <a:latin typeface="Calibri"/>
                          <a:cs typeface="Calibri"/>
                        </a:rPr>
                        <a:t>Kein- </a:t>
                      </a:r>
                      <a:r>
                        <a:rPr sz="1800" spc="-5" dirty="0">
                          <a:latin typeface="Calibri"/>
                          <a:cs typeface="Calibri"/>
                        </a:rPr>
                        <a:t>oder</a:t>
                      </a:r>
                      <a:r>
                        <a:rPr sz="1800" spc="-55" dirty="0">
                          <a:latin typeface="Calibri"/>
                          <a:cs typeface="Calibri"/>
                        </a:rPr>
                        <a:t> </a:t>
                      </a:r>
                      <a:r>
                        <a:rPr sz="1800" dirty="0">
                          <a:latin typeface="Calibri"/>
                          <a:cs typeface="Calibri"/>
                        </a:rPr>
                        <a:t>einmal</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dirty="0">
                          <a:latin typeface="Calibri"/>
                          <a:cs typeface="Calibri"/>
                        </a:rPr>
                        <a:t>/\d</a:t>
                      </a:r>
                      <a:r>
                        <a:rPr sz="1800" b="1" dirty="0">
                          <a:latin typeface="Calibri"/>
                          <a:cs typeface="Calibri"/>
                        </a:rPr>
                        <a:t>?</a:t>
                      </a:r>
                      <a:r>
                        <a:rPr sz="1800" dirty="0">
                          <a:latin typeface="Calibri"/>
                          <a:cs typeface="Calibri"/>
                        </a:rPr>
                        <a:t>/ = 3, 9 aber </a:t>
                      </a:r>
                      <a:r>
                        <a:rPr sz="1800" spc="-10" dirty="0">
                          <a:latin typeface="Calibri"/>
                          <a:cs typeface="Calibri"/>
                        </a:rPr>
                        <a:t>nicht</a:t>
                      </a:r>
                      <a:r>
                        <a:rPr sz="1800" spc="-40" dirty="0">
                          <a:latin typeface="Calibri"/>
                          <a:cs typeface="Calibri"/>
                        </a:rPr>
                        <a:t> </a:t>
                      </a:r>
                      <a:r>
                        <a:rPr sz="1800" dirty="0">
                          <a:latin typeface="Calibri"/>
                          <a:cs typeface="Calibri"/>
                        </a:rPr>
                        <a:t>11</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dirty="0">
                          <a:latin typeface="Calibri"/>
                          <a:cs typeface="Calibri"/>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spc="-5" dirty="0">
                          <a:latin typeface="Calibri"/>
                          <a:cs typeface="Calibri"/>
                        </a:rPr>
                        <a:t>Kein,-ein- oder</a:t>
                      </a:r>
                      <a:r>
                        <a:rPr sz="1800" spc="-20" dirty="0">
                          <a:latin typeface="Calibri"/>
                          <a:cs typeface="Calibri"/>
                        </a:rPr>
                        <a:t> </a:t>
                      </a:r>
                      <a:r>
                        <a:rPr sz="1800" spc="-5" dirty="0">
                          <a:latin typeface="Calibri"/>
                          <a:cs typeface="Calibri"/>
                        </a:rPr>
                        <a:t>mehrmals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dirty="0">
                          <a:latin typeface="Calibri"/>
                          <a:cs typeface="Calibri"/>
                        </a:rPr>
                        <a:t>/\d</a:t>
                      </a:r>
                      <a:r>
                        <a:rPr sz="1800" b="1" dirty="0">
                          <a:latin typeface="Calibri"/>
                          <a:cs typeface="Calibri"/>
                        </a:rPr>
                        <a:t>*</a:t>
                      </a:r>
                      <a:r>
                        <a:rPr sz="1800" dirty="0">
                          <a:latin typeface="Calibri"/>
                          <a:cs typeface="Calibri"/>
                        </a:rPr>
                        <a:t>/ = "" </a:t>
                      </a:r>
                      <a:r>
                        <a:rPr sz="1800" spc="-5" dirty="0">
                          <a:latin typeface="Calibri"/>
                          <a:cs typeface="Calibri"/>
                        </a:rPr>
                        <a:t>oder</a:t>
                      </a:r>
                      <a:r>
                        <a:rPr sz="1800" spc="-60" dirty="0">
                          <a:latin typeface="Calibri"/>
                          <a:cs typeface="Calibri"/>
                        </a:rPr>
                        <a:t> </a:t>
                      </a:r>
                      <a:r>
                        <a:rPr sz="1800" dirty="0">
                          <a:latin typeface="Calibri"/>
                          <a:cs typeface="Calibri"/>
                        </a:rPr>
                        <a:t>18</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5" dirty="0">
                          <a:latin typeface="Calibri"/>
                          <a:cs typeface="Calibri"/>
                        </a:rPr>
                        <a:t>{n}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5" dirty="0">
                          <a:latin typeface="Calibri"/>
                          <a:cs typeface="Calibri"/>
                        </a:rPr>
                        <a:t>Genau</a:t>
                      </a:r>
                      <a:r>
                        <a:rPr sz="1800" spc="-70" dirty="0">
                          <a:latin typeface="Calibri"/>
                          <a:cs typeface="Calibri"/>
                        </a:rPr>
                        <a:t> </a:t>
                      </a:r>
                      <a:r>
                        <a:rPr sz="1800" dirty="0">
                          <a:latin typeface="Calibri"/>
                          <a:cs typeface="Calibri"/>
                        </a:rPr>
                        <a:t>n-mal</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dirty="0">
                          <a:latin typeface="Calibri"/>
                          <a:cs typeface="Calibri"/>
                        </a:rPr>
                        <a:t>/\d</a:t>
                      </a:r>
                      <a:r>
                        <a:rPr sz="1800" b="1" dirty="0">
                          <a:latin typeface="Calibri"/>
                          <a:cs typeface="Calibri"/>
                        </a:rPr>
                        <a:t>{3}</a:t>
                      </a:r>
                      <a:r>
                        <a:rPr sz="1800" dirty="0">
                          <a:latin typeface="Calibri"/>
                          <a:cs typeface="Calibri"/>
                        </a:rPr>
                        <a:t>/ = 238 </a:t>
                      </a:r>
                      <a:r>
                        <a:rPr sz="1800" spc="-5" dirty="0">
                          <a:latin typeface="Calibri"/>
                          <a:cs typeface="Calibri"/>
                        </a:rPr>
                        <a:t>oder</a:t>
                      </a:r>
                      <a:r>
                        <a:rPr sz="1800" spc="-60" dirty="0">
                          <a:latin typeface="Calibri"/>
                          <a:cs typeface="Calibri"/>
                        </a:rPr>
                        <a:t> </a:t>
                      </a:r>
                      <a:r>
                        <a:rPr sz="1800" dirty="0">
                          <a:latin typeface="Calibri"/>
                          <a:cs typeface="Calibri"/>
                        </a:rPr>
                        <a:t>706</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840">
                <a:tc>
                  <a:txBody>
                    <a:bodyPr/>
                    <a:lstStyle/>
                    <a:p>
                      <a:pPr marL="85090">
                        <a:lnSpc>
                          <a:spcPct val="100000"/>
                        </a:lnSpc>
                        <a:spcBef>
                          <a:spcPts val="195"/>
                        </a:spcBef>
                      </a:pPr>
                      <a:r>
                        <a:rPr sz="1800" spc="-5" dirty="0">
                          <a:latin typeface="Calibri"/>
                          <a:cs typeface="Calibri"/>
                        </a:rPr>
                        <a:t>{n,}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dirty="0">
                          <a:latin typeface="Calibri"/>
                          <a:cs typeface="Calibri"/>
                        </a:rPr>
                        <a:t>n- </a:t>
                      </a:r>
                      <a:r>
                        <a:rPr sz="1800" spc="-5" dirty="0">
                          <a:latin typeface="Calibri"/>
                          <a:cs typeface="Calibri"/>
                        </a:rPr>
                        <a:t>oder</a:t>
                      </a:r>
                      <a:r>
                        <a:rPr sz="1800" spc="-50" dirty="0">
                          <a:latin typeface="Calibri"/>
                          <a:cs typeface="Calibri"/>
                        </a:rPr>
                        <a:t> </a:t>
                      </a:r>
                      <a:r>
                        <a:rPr sz="1800" spc="-5" dirty="0">
                          <a:latin typeface="Calibri"/>
                          <a:cs typeface="Calibri"/>
                        </a:rPr>
                        <a:t>mehrmals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5"/>
                        </a:spcBef>
                      </a:pPr>
                      <a:r>
                        <a:rPr sz="1800" dirty="0">
                          <a:latin typeface="Calibri"/>
                          <a:cs typeface="Calibri"/>
                        </a:rPr>
                        <a:t>/\d</a:t>
                      </a:r>
                      <a:r>
                        <a:rPr sz="1800" b="1" dirty="0">
                          <a:latin typeface="Calibri"/>
                          <a:cs typeface="Calibri"/>
                        </a:rPr>
                        <a:t>{2,}</a:t>
                      </a:r>
                      <a:r>
                        <a:rPr sz="1800" dirty="0">
                          <a:latin typeface="Calibri"/>
                          <a:cs typeface="Calibri"/>
                        </a:rPr>
                        <a:t>/ = 28 </a:t>
                      </a:r>
                      <a:r>
                        <a:rPr sz="1800" spc="-5" dirty="0">
                          <a:latin typeface="Calibri"/>
                          <a:cs typeface="Calibri"/>
                        </a:rPr>
                        <a:t>oder</a:t>
                      </a:r>
                      <a:r>
                        <a:rPr sz="1800" spc="-60" dirty="0">
                          <a:latin typeface="Calibri"/>
                          <a:cs typeface="Calibri"/>
                        </a:rPr>
                        <a:t> </a:t>
                      </a:r>
                      <a:r>
                        <a:rPr sz="1800" dirty="0">
                          <a:latin typeface="Calibri"/>
                          <a:cs typeface="Calibri"/>
                        </a:rPr>
                        <a:t>39746</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spc="-5" dirty="0">
                          <a:latin typeface="Calibri"/>
                          <a:cs typeface="Calibri"/>
                        </a:rPr>
                        <a:t>{n,m}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spc="-10" dirty="0">
                          <a:latin typeface="Calibri"/>
                          <a:cs typeface="Calibri"/>
                        </a:rPr>
                        <a:t>Mindestens </a:t>
                      </a:r>
                      <a:r>
                        <a:rPr sz="1800" spc="-5" dirty="0">
                          <a:latin typeface="Calibri"/>
                          <a:cs typeface="Calibri"/>
                        </a:rPr>
                        <a:t>n-mal, maximal</a:t>
                      </a:r>
                      <a:r>
                        <a:rPr sz="1800" dirty="0">
                          <a:latin typeface="Calibri"/>
                          <a:cs typeface="Calibri"/>
                        </a:rPr>
                        <a:t> m-mal</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5"/>
                        </a:spcBef>
                      </a:pPr>
                      <a:r>
                        <a:rPr sz="1800" dirty="0">
                          <a:latin typeface="Calibri"/>
                          <a:cs typeface="Calibri"/>
                        </a:rPr>
                        <a:t>/\d</a:t>
                      </a:r>
                      <a:r>
                        <a:rPr sz="1800" b="1" dirty="0">
                          <a:latin typeface="Calibri"/>
                          <a:cs typeface="Calibri"/>
                        </a:rPr>
                        <a:t>{3,5}</a:t>
                      </a:r>
                      <a:r>
                        <a:rPr sz="1800" dirty="0">
                          <a:latin typeface="Calibri"/>
                          <a:cs typeface="Calibri"/>
                        </a:rPr>
                        <a:t>/ = 3 </a:t>
                      </a:r>
                      <a:r>
                        <a:rPr sz="1800" spc="-5" dirty="0">
                          <a:latin typeface="Calibri"/>
                          <a:cs typeface="Calibri"/>
                        </a:rPr>
                        <a:t>bis</a:t>
                      </a:r>
                      <a:r>
                        <a:rPr sz="1800" spc="-35" dirty="0">
                          <a:latin typeface="Calibri"/>
                          <a:cs typeface="Calibri"/>
                        </a:rPr>
                        <a:t> </a:t>
                      </a:r>
                      <a:r>
                        <a:rPr sz="1800" spc="-10" dirty="0">
                          <a:latin typeface="Calibri"/>
                          <a:cs typeface="Calibri"/>
                        </a:rPr>
                        <a:t>5-stellig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bl>
          </a:graphicData>
        </a:graphic>
      </p:graphicFrame>
      <p:sp>
        <p:nvSpPr>
          <p:cNvPr id="5" name="Fußzeilenplatzhalter 4">
            <a:extLst>
              <a:ext uri="{FF2B5EF4-FFF2-40B4-BE49-F238E27FC236}">
                <a16:creationId xmlns:a16="http://schemas.microsoft.com/office/drawing/2014/main" id="{7B4534B3-0E67-4C57-A798-00A4295E835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76672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AECFA-E7EA-410A-AD30-873A01EDACA0}"/>
              </a:ext>
            </a:extLst>
          </p:cNvPr>
          <p:cNvSpPr>
            <a:spLocks noGrp="1"/>
          </p:cNvSpPr>
          <p:nvPr>
            <p:ph type="title"/>
          </p:nvPr>
        </p:nvSpPr>
        <p:spPr/>
        <p:txBody>
          <a:bodyPr/>
          <a:lstStyle/>
          <a:p>
            <a:r>
              <a:rPr lang="de-DE" dirty="0"/>
              <a:t>REGEXP - FLAGS</a:t>
            </a:r>
          </a:p>
        </p:txBody>
      </p:sp>
      <p:sp>
        <p:nvSpPr>
          <p:cNvPr id="3" name="Inhaltsplatzhalter 2">
            <a:extLst>
              <a:ext uri="{FF2B5EF4-FFF2-40B4-BE49-F238E27FC236}">
                <a16:creationId xmlns:a16="http://schemas.microsoft.com/office/drawing/2014/main" id="{400938A4-0F1F-4DDB-9E2B-874FE87FFABC}"/>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27E621AB-FABE-428C-AA0C-01DD214DF3CD}"/>
              </a:ext>
            </a:extLst>
          </p:cNvPr>
          <p:cNvSpPr>
            <a:spLocks noGrp="1"/>
          </p:cNvSpPr>
          <p:nvPr>
            <p:ph type="ftr" sz="quarter" idx="11"/>
          </p:nvPr>
        </p:nvSpPr>
        <p:spPr/>
        <p:txBody>
          <a:bodyPr/>
          <a:lstStyle/>
          <a:p>
            <a:pPr algn="r"/>
            <a:r>
              <a:rPr lang="de-DE" dirty="0"/>
              <a:t> #ES6 #</a:t>
            </a:r>
            <a:r>
              <a:rPr lang="de-DE" dirty="0" err="1"/>
              <a:t>mediumFeature</a:t>
            </a:r>
            <a:r>
              <a:rPr lang="de-DE" dirty="0"/>
              <a:t> © </a:t>
            </a:r>
            <a:r>
              <a:rPr lang="de-DE" dirty="0" err="1"/>
              <a:t>ppedv</a:t>
            </a:r>
            <a:r>
              <a:rPr lang="de-DE" dirty="0"/>
              <a:t> AG</a:t>
            </a:r>
          </a:p>
        </p:txBody>
      </p:sp>
      <p:sp>
        <p:nvSpPr>
          <p:cNvPr id="5" name="Inhaltsplatzhalter 4">
            <a:extLst>
              <a:ext uri="{FF2B5EF4-FFF2-40B4-BE49-F238E27FC236}">
                <a16:creationId xmlns:a16="http://schemas.microsoft.com/office/drawing/2014/main" id="{A33D1264-7ACA-42D9-97D7-F5D483CE11A4}"/>
              </a:ext>
            </a:extLst>
          </p:cNvPr>
          <p:cNvSpPr>
            <a:spLocks noGrp="1"/>
          </p:cNvSpPr>
          <p:nvPr>
            <p:ph idx="13"/>
          </p:nvPr>
        </p:nvSpPr>
        <p:spPr/>
        <p:txBody>
          <a:bodyPr>
            <a:normAutofit fontScale="70000" lnSpcReduction="20000"/>
          </a:bodyPr>
          <a:lstStyle/>
          <a:p>
            <a:r>
              <a:rPr lang="de-DE" spc="-20" dirty="0">
                <a:solidFill>
                  <a:srgbClr val="00AFEF"/>
                </a:solidFill>
                <a:cs typeface="Calibri"/>
              </a:rPr>
              <a:t>/Pattern/</a:t>
            </a:r>
            <a:r>
              <a:rPr lang="de-DE" spc="-20" dirty="0" err="1">
                <a:solidFill>
                  <a:srgbClr val="00AFEF"/>
                </a:solidFill>
                <a:cs typeface="Calibri"/>
              </a:rPr>
              <a:t>Flag</a:t>
            </a:r>
            <a:endParaRPr lang="de-DE" spc="-20" dirty="0">
              <a:solidFill>
                <a:srgbClr val="00AFEF"/>
              </a:solidFill>
              <a:cs typeface="Calibri"/>
            </a:endParaRPr>
          </a:p>
          <a:p>
            <a:r>
              <a:rPr lang="de-DE" spc="-20" dirty="0">
                <a:solidFill>
                  <a:srgbClr val="00AFEF"/>
                </a:solidFill>
                <a:cs typeface="Calibri"/>
              </a:rPr>
              <a:t>g</a:t>
            </a:r>
          </a:p>
          <a:p>
            <a:r>
              <a:rPr lang="de-DE" spc="-20" dirty="0">
                <a:solidFill>
                  <a:srgbClr val="00AFEF"/>
                </a:solidFill>
                <a:cs typeface="Calibri"/>
              </a:rPr>
              <a:t>i</a:t>
            </a:r>
          </a:p>
          <a:p>
            <a:r>
              <a:rPr lang="de-DE" spc="-20" dirty="0">
                <a:solidFill>
                  <a:srgbClr val="00AFEF"/>
                </a:solidFill>
                <a:cs typeface="Calibri"/>
              </a:rPr>
              <a:t>y (ES6)</a:t>
            </a:r>
          </a:p>
          <a:p>
            <a:r>
              <a:rPr lang="de-DE" spc="-20" dirty="0">
                <a:solidFill>
                  <a:srgbClr val="00AFEF"/>
                </a:solidFill>
                <a:cs typeface="Calibri"/>
              </a:rPr>
              <a:t>u (ES6)</a:t>
            </a:r>
          </a:p>
          <a:p>
            <a:r>
              <a:rPr lang="de-DE" spc="-20" dirty="0">
                <a:solidFill>
                  <a:srgbClr val="00AFEF"/>
                </a:solidFill>
                <a:cs typeface="Calibri"/>
              </a:rPr>
              <a:t>s (ES2018)</a:t>
            </a:r>
            <a:endParaRPr lang="de-DE" dirty="0">
              <a:cs typeface="Calibri"/>
            </a:endParaRPr>
          </a:p>
          <a:p>
            <a:endParaRPr lang="de-DE" dirty="0"/>
          </a:p>
        </p:txBody>
      </p:sp>
    </p:spTree>
    <p:extLst>
      <p:ext uri="{BB962C8B-B14F-4D97-AF65-F5344CB8AC3E}">
        <p14:creationId xmlns:p14="http://schemas.microsoft.com/office/powerpoint/2010/main" val="39627439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RegExp-Objekte</a:t>
            </a:r>
            <a:r>
              <a:rPr spc="-20" dirty="0"/>
              <a:t> </a:t>
            </a:r>
            <a:r>
              <a:rPr spc="-10" dirty="0"/>
              <a:t>(5)</a:t>
            </a:r>
          </a:p>
        </p:txBody>
      </p:sp>
      <p:sp>
        <p:nvSpPr>
          <p:cNvPr id="3" name="object 3"/>
          <p:cNvSpPr txBox="1"/>
          <p:nvPr/>
        </p:nvSpPr>
        <p:spPr>
          <a:xfrm>
            <a:off x="838200" y="1690688"/>
            <a:ext cx="21126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M</a:t>
            </a:r>
            <a:r>
              <a:rPr sz="3200" spc="-10" dirty="0">
                <a:latin typeface="Calibri"/>
                <a:cs typeface="Calibri"/>
              </a:rPr>
              <a:t>e</a:t>
            </a:r>
            <a:r>
              <a:rPr sz="3200" dirty="0">
                <a:latin typeface="Calibri"/>
                <a:cs typeface="Calibri"/>
              </a:rPr>
              <a:t>thoden</a:t>
            </a:r>
          </a:p>
        </p:txBody>
      </p:sp>
      <p:graphicFrame>
        <p:nvGraphicFramePr>
          <p:cNvPr id="4" name="object 4"/>
          <p:cNvGraphicFramePr>
            <a:graphicFrameLocks noGrp="1"/>
          </p:cNvGraphicFramePr>
          <p:nvPr>
            <p:extLst/>
          </p:nvPr>
        </p:nvGraphicFramePr>
        <p:xfrm>
          <a:off x="1162634" y="2380552"/>
          <a:ext cx="10563275" cy="2375153"/>
        </p:xfrm>
        <a:graphic>
          <a:graphicData uri="http://schemas.openxmlformats.org/drawingml/2006/table">
            <a:tbl>
              <a:tblPr firstRow="1" bandRow="1">
                <a:tableStyleId>{2D5ABB26-0587-4C30-8999-92F81FD0307C}</a:tableStyleId>
              </a:tblPr>
              <a:tblGrid>
                <a:gridCol w="2779191">
                  <a:extLst>
                    <a:ext uri="{9D8B030D-6E8A-4147-A177-3AD203B41FA5}">
                      <a16:colId xmlns:a16="http://schemas.microsoft.com/office/drawing/2014/main" val="20000"/>
                    </a:ext>
                  </a:extLst>
                </a:gridCol>
                <a:gridCol w="7784084">
                  <a:extLst>
                    <a:ext uri="{9D8B030D-6E8A-4147-A177-3AD203B41FA5}">
                      <a16:colId xmlns:a16="http://schemas.microsoft.com/office/drawing/2014/main" val="20001"/>
                    </a:ext>
                  </a:extLst>
                </a:gridCol>
              </a:tblGrid>
              <a:tr h="447548">
                <a:tc>
                  <a:txBody>
                    <a:bodyPr/>
                    <a:lstStyle/>
                    <a:p>
                      <a:pPr marL="85090">
                        <a:lnSpc>
                          <a:spcPct val="100000"/>
                        </a:lnSpc>
                        <a:spcBef>
                          <a:spcPts val="185"/>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spc="-5" dirty="0">
                          <a:solidFill>
                            <a:srgbClr val="FFFFFF"/>
                          </a:solidFill>
                          <a:latin typeface="Calibri"/>
                          <a:cs typeface="Calibri"/>
                        </a:rPr>
                        <a:t>Erklärung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135888">
                <a:tc>
                  <a:txBody>
                    <a:bodyPr/>
                    <a:lstStyle/>
                    <a:p>
                      <a:pPr marL="85090">
                        <a:lnSpc>
                          <a:spcPct val="100000"/>
                        </a:lnSpc>
                        <a:spcBef>
                          <a:spcPts val="85"/>
                        </a:spcBef>
                      </a:pPr>
                      <a:r>
                        <a:rPr sz="2000" spc="-15" dirty="0">
                          <a:latin typeface="Calibri"/>
                          <a:cs typeface="Calibri"/>
                        </a:rPr>
                        <a:t>exec(Zeichenkette)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marR="287020">
                        <a:lnSpc>
                          <a:spcPct val="100000"/>
                        </a:lnSpc>
                        <a:spcBef>
                          <a:spcPts val="85"/>
                        </a:spcBef>
                      </a:pPr>
                      <a:r>
                        <a:rPr sz="2000" spc="-5" dirty="0">
                          <a:latin typeface="Calibri"/>
                          <a:cs typeface="Calibri"/>
                        </a:rPr>
                        <a:t>Diese </a:t>
                      </a:r>
                      <a:r>
                        <a:rPr sz="2000" dirty="0">
                          <a:latin typeface="Calibri"/>
                          <a:cs typeface="Calibri"/>
                        </a:rPr>
                        <a:t>Methode </a:t>
                      </a:r>
                      <a:r>
                        <a:rPr sz="2000" spc="-5" dirty="0">
                          <a:latin typeface="Calibri"/>
                          <a:cs typeface="Calibri"/>
                        </a:rPr>
                        <a:t>führt </a:t>
                      </a:r>
                      <a:r>
                        <a:rPr sz="2000" dirty="0">
                          <a:latin typeface="Calibri"/>
                          <a:cs typeface="Calibri"/>
                        </a:rPr>
                        <a:t>Suche </a:t>
                      </a:r>
                      <a:r>
                        <a:rPr sz="2000" spc="-5" dirty="0">
                          <a:latin typeface="Calibri"/>
                          <a:cs typeface="Calibri"/>
                        </a:rPr>
                        <a:t>nach </a:t>
                      </a:r>
                      <a:r>
                        <a:rPr sz="2000" dirty="0">
                          <a:latin typeface="Calibri"/>
                          <a:cs typeface="Calibri"/>
                        </a:rPr>
                        <a:t>dem angegebenen </a:t>
                      </a:r>
                      <a:r>
                        <a:rPr sz="2000" spc="-5" dirty="0">
                          <a:latin typeface="Calibri"/>
                          <a:cs typeface="Calibri"/>
                        </a:rPr>
                        <a:t>Suchmuster </a:t>
                      </a:r>
                      <a:r>
                        <a:rPr sz="2000" dirty="0">
                          <a:latin typeface="Calibri"/>
                          <a:cs typeface="Calibri"/>
                        </a:rPr>
                        <a:t>in </a:t>
                      </a:r>
                      <a:r>
                        <a:rPr sz="2000" spc="-5" dirty="0">
                          <a:latin typeface="Calibri"/>
                          <a:cs typeface="Calibri"/>
                        </a:rPr>
                        <a:t>der  </a:t>
                      </a:r>
                      <a:r>
                        <a:rPr sz="2000" spc="-15" dirty="0">
                          <a:latin typeface="Calibri"/>
                          <a:cs typeface="Calibri"/>
                        </a:rPr>
                        <a:t>Zeichenkette </a:t>
                      </a:r>
                      <a:r>
                        <a:rPr sz="2000" spc="-5" dirty="0">
                          <a:latin typeface="Calibri"/>
                          <a:cs typeface="Calibri"/>
                        </a:rPr>
                        <a:t>durch. Zurückgeliefert </a:t>
                      </a:r>
                      <a:r>
                        <a:rPr sz="2000" spc="-10" dirty="0">
                          <a:latin typeface="Calibri"/>
                          <a:cs typeface="Calibri"/>
                        </a:rPr>
                        <a:t>wird </a:t>
                      </a:r>
                      <a:r>
                        <a:rPr sz="2000" spc="-5" dirty="0">
                          <a:latin typeface="Calibri"/>
                          <a:cs typeface="Calibri"/>
                        </a:rPr>
                        <a:t>ein </a:t>
                      </a:r>
                      <a:r>
                        <a:rPr sz="2000" spc="-35" dirty="0">
                          <a:latin typeface="Calibri"/>
                          <a:cs typeface="Calibri"/>
                        </a:rPr>
                        <a:t>Array, </a:t>
                      </a:r>
                      <a:r>
                        <a:rPr sz="2000" spc="-5" dirty="0">
                          <a:latin typeface="Calibri"/>
                          <a:cs typeface="Calibri"/>
                        </a:rPr>
                        <a:t>dass </a:t>
                      </a:r>
                      <a:r>
                        <a:rPr sz="2000" dirty="0">
                          <a:latin typeface="Calibri"/>
                          <a:cs typeface="Calibri"/>
                        </a:rPr>
                        <a:t>die </a:t>
                      </a:r>
                      <a:r>
                        <a:rPr sz="2000" spc="-5" dirty="0">
                          <a:latin typeface="Calibri"/>
                          <a:cs typeface="Calibri"/>
                        </a:rPr>
                        <a:t>gefundenen  Stellen beschreibt. </a:t>
                      </a:r>
                      <a:r>
                        <a:rPr sz="2000" spc="-10" dirty="0">
                          <a:latin typeface="Calibri"/>
                          <a:cs typeface="Calibri"/>
                        </a:rPr>
                        <a:t>Wird </a:t>
                      </a:r>
                      <a:r>
                        <a:rPr sz="2000" spc="-5" dirty="0">
                          <a:latin typeface="Calibri"/>
                          <a:cs typeface="Calibri"/>
                        </a:rPr>
                        <a:t>nichts gefunden, </a:t>
                      </a:r>
                      <a:r>
                        <a:rPr sz="2000" spc="-10" dirty="0">
                          <a:latin typeface="Calibri"/>
                          <a:cs typeface="Calibri"/>
                        </a:rPr>
                        <a:t>wird </a:t>
                      </a:r>
                      <a:r>
                        <a:rPr sz="2000" spc="-5" dirty="0">
                          <a:latin typeface="Calibri"/>
                          <a:cs typeface="Calibri"/>
                        </a:rPr>
                        <a:t>null</a:t>
                      </a:r>
                      <a:r>
                        <a:rPr sz="2000" spc="-15" dirty="0">
                          <a:latin typeface="Calibri"/>
                          <a:cs typeface="Calibri"/>
                        </a:rPr>
                        <a:t> </a:t>
                      </a:r>
                      <a:r>
                        <a:rPr sz="2000" spc="-5" dirty="0">
                          <a:latin typeface="Calibri"/>
                          <a:cs typeface="Calibri"/>
                        </a:rPr>
                        <a:t>zurückgeliefert.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791717">
                <a:tc>
                  <a:txBody>
                    <a:bodyPr/>
                    <a:lstStyle/>
                    <a:p>
                      <a:pPr marL="85090">
                        <a:lnSpc>
                          <a:spcPct val="100000"/>
                        </a:lnSpc>
                        <a:spcBef>
                          <a:spcPts val="185"/>
                        </a:spcBef>
                      </a:pPr>
                      <a:r>
                        <a:rPr sz="2000" spc="-15" dirty="0">
                          <a:latin typeface="Calibri"/>
                          <a:cs typeface="Calibri"/>
                        </a:rPr>
                        <a:t>test(Zeichenkette)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spc="-5" dirty="0">
                          <a:latin typeface="Calibri"/>
                          <a:cs typeface="Calibri"/>
                        </a:rPr>
                        <a:t>Gibt </a:t>
                      </a:r>
                      <a:r>
                        <a:rPr sz="2000" dirty="0">
                          <a:latin typeface="Calibri"/>
                          <a:cs typeface="Calibri"/>
                        </a:rPr>
                        <a:t>true </a:t>
                      </a:r>
                      <a:r>
                        <a:rPr sz="2000" spc="-5" dirty="0">
                          <a:latin typeface="Calibri"/>
                          <a:cs typeface="Calibri"/>
                        </a:rPr>
                        <a:t>oder </a:t>
                      </a:r>
                      <a:r>
                        <a:rPr sz="2000" spc="-10" dirty="0">
                          <a:latin typeface="Calibri"/>
                          <a:cs typeface="Calibri"/>
                        </a:rPr>
                        <a:t>false </a:t>
                      </a:r>
                      <a:r>
                        <a:rPr sz="2000" spc="-5" dirty="0">
                          <a:latin typeface="Calibri"/>
                          <a:cs typeface="Calibri"/>
                        </a:rPr>
                        <a:t>zurück je </a:t>
                      </a:r>
                      <a:r>
                        <a:rPr sz="2000" dirty="0">
                          <a:latin typeface="Calibri"/>
                          <a:cs typeface="Calibri"/>
                        </a:rPr>
                        <a:t>nachdem </a:t>
                      </a:r>
                      <a:r>
                        <a:rPr sz="2000" spc="-5" dirty="0">
                          <a:latin typeface="Calibri"/>
                          <a:cs typeface="Calibri"/>
                        </a:rPr>
                        <a:t>ob der </a:t>
                      </a:r>
                      <a:r>
                        <a:rPr sz="2000" spc="-20" dirty="0">
                          <a:latin typeface="Calibri"/>
                          <a:cs typeface="Calibri"/>
                        </a:rPr>
                        <a:t>Wert </a:t>
                      </a:r>
                      <a:r>
                        <a:rPr sz="2000" spc="-5" dirty="0">
                          <a:latin typeface="Calibri"/>
                          <a:cs typeface="Calibri"/>
                        </a:rPr>
                        <a:t>gefunden</a:t>
                      </a:r>
                      <a:r>
                        <a:rPr sz="2000" spc="5" dirty="0">
                          <a:latin typeface="Calibri"/>
                          <a:cs typeface="Calibri"/>
                        </a:rPr>
                        <a:t> </a:t>
                      </a:r>
                      <a:r>
                        <a:rPr sz="2000" spc="-10" dirty="0">
                          <a:latin typeface="Calibri"/>
                          <a:cs typeface="Calibri"/>
                        </a:rPr>
                        <a:t>wurde</a:t>
                      </a:r>
                      <a:endParaRPr sz="2000" dirty="0">
                        <a:latin typeface="Calibri"/>
                        <a:cs typeface="Calibri"/>
                      </a:endParaRPr>
                    </a:p>
                    <a:p>
                      <a:pPr marL="85090">
                        <a:lnSpc>
                          <a:spcPct val="100000"/>
                        </a:lnSpc>
                      </a:pPr>
                      <a:r>
                        <a:rPr sz="2000" spc="-5" dirty="0">
                          <a:latin typeface="Calibri"/>
                          <a:cs typeface="Calibri"/>
                        </a:rPr>
                        <a:t>oder</a:t>
                      </a:r>
                      <a:r>
                        <a:rPr sz="2000" spc="-95" dirty="0">
                          <a:latin typeface="Calibri"/>
                          <a:cs typeface="Calibri"/>
                        </a:rPr>
                        <a:t> </a:t>
                      </a:r>
                      <a:r>
                        <a:rPr sz="2000" spc="-5" dirty="0">
                          <a:latin typeface="Calibri"/>
                          <a:cs typeface="Calibri"/>
                        </a:rPr>
                        <a:t>nicht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
        <p:nvSpPr>
          <p:cNvPr id="5" name="Fußzeilenplatzhalter 4">
            <a:extLst>
              <a:ext uri="{FF2B5EF4-FFF2-40B4-BE49-F238E27FC236}">
                <a16:creationId xmlns:a16="http://schemas.microsoft.com/office/drawing/2014/main" id="{4021C577-3137-46EF-A13F-C39A050C543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13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4D9500-82D8-44E4-AC60-1941C71E527B}"/>
              </a:ext>
            </a:extLst>
          </p:cNvPr>
          <p:cNvSpPr>
            <a:spLocks noGrp="1"/>
          </p:cNvSpPr>
          <p:nvPr>
            <p:ph type="title"/>
          </p:nvPr>
        </p:nvSpPr>
        <p:spPr/>
        <p:txBody>
          <a:bodyPr/>
          <a:lstStyle/>
          <a:p>
            <a:r>
              <a:rPr lang="de-DE" dirty="0"/>
              <a:t>JS EXPRESSIONS</a:t>
            </a:r>
          </a:p>
        </p:txBody>
      </p:sp>
      <p:sp>
        <p:nvSpPr>
          <p:cNvPr id="3" name="Inhaltsplatzhalter 2">
            <a:extLst>
              <a:ext uri="{FF2B5EF4-FFF2-40B4-BE49-F238E27FC236}">
                <a16:creationId xmlns:a16="http://schemas.microsoft.com/office/drawing/2014/main" id="{BDBCF7DA-3BE0-4E45-929D-6C7524E8DF86}"/>
              </a:ext>
            </a:extLst>
          </p:cNvPr>
          <p:cNvSpPr>
            <a:spLocks noGrp="1"/>
          </p:cNvSpPr>
          <p:nvPr>
            <p:ph idx="1"/>
          </p:nvPr>
        </p:nvSpPr>
        <p:spPr>
          <a:xfrm>
            <a:off x="838200" y="2500185"/>
            <a:ext cx="10515600" cy="3676777"/>
          </a:xfrm>
        </p:spPr>
        <p:txBody>
          <a:bodyPr/>
          <a:lstStyle/>
          <a:p>
            <a:r>
              <a:rPr lang="de-DE" dirty="0"/>
              <a:t>2+3</a:t>
            </a:r>
          </a:p>
          <a:p>
            <a:r>
              <a:rPr lang="de-DE" dirty="0"/>
              <a:t>y</a:t>
            </a:r>
          </a:p>
          <a:p>
            <a:r>
              <a:rPr lang="de-DE" dirty="0"/>
              <a:t>y+6</a:t>
            </a:r>
          </a:p>
          <a:p>
            <a:r>
              <a:rPr lang="de-DE" dirty="0"/>
              <a:t>4≠4</a:t>
            </a:r>
          </a:p>
          <a:p>
            <a:endParaRPr lang="de-DE" dirty="0"/>
          </a:p>
        </p:txBody>
      </p:sp>
      <p:sp>
        <p:nvSpPr>
          <p:cNvPr id="4" name="Fußzeilenplatzhalter 3">
            <a:extLst>
              <a:ext uri="{FF2B5EF4-FFF2-40B4-BE49-F238E27FC236}">
                <a16:creationId xmlns:a16="http://schemas.microsoft.com/office/drawing/2014/main" id="{DB43AAA7-4DB0-405D-A616-BCE0ED13E48D}"/>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E7332B22-C5E1-446F-A76F-A693BE8FD338}"/>
              </a:ext>
            </a:extLst>
          </p:cNvPr>
          <p:cNvSpPr>
            <a:spLocks noGrp="1"/>
          </p:cNvSpPr>
          <p:nvPr>
            <p:ph idx="13"/>
          </p:nvPr>
        </p:nvSpPr>
        <p:spPr>
          <a:xfrm>
            <a:off x="838200" y="1825625"/>
            <a:ext cx="10515600" cy="539623"/>
          </a:xfrm>
        </p:spPr>
        <p:txBody>
          <a:bodyPr/>
          <a:lstStyle/>
          <a:p>
            <a:r>
              <a:rPr lang="de-DE" dirty="0"/>
              <a:t>dt. Ausdrücke</a:t>
            </a:r>
          </a:p>
        </p:txBody>
      </p:sp>
    </p:spTree>
    <p:extLst>
      <p:ext uri="{BB962C8B-B14F-4D97-AF65-F5344CB8AC3E}">
        <p14:creationId xmlns:p14="http://schemas.microsoft.com/office/powerpoint/2010/main" val="22218526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RegExp-Objekt</a:t>
            </a:r>
            <a:r>
              <a:rPr spc="-50" dirty="0"/>
              <a:t> </a:t>
            </a:r>
            <a:r>
              <a:rPr spc="-10" dirty="0"/>
              <a:t>(6)</a:t>
            </a:r>
          </a:p>
        </p:txBody>
      </p:sp>
      <p:sp>
        <p:nvSpPr>
          <p:cNvPr id="3" name="object 3"/>
          <p:cNvSpPr txBox="1"/>
          <p:nvPr/>
        </p:nvSpPr>
        <p:spPr>
          <a:xfrm>
            <a:off x="838200" y="1690688"/>
            <a:ext cx="642493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Reguläre </a:t>
            </a:r>
            <a:r>
              <a:rPr sz="3200" spc="-15" dirty="0">
                <a:latin typeface="Calibri"/>
                <a:cs typeface="Calibri"/>
              </a:rPr>
              <a:t>Ausdrücke </a:t>
            </a:r>
            <a:r>
              <a:rPr sz="3200" dirty="0">
                <a:latin typeface="Calibri"/>
                <a:cs typeface="Calibri"/>
              </a:rPr>
              <a:t>im</a:t>
            </a:r>
            <a:r>
              <a:rPr sz="3200" spc="-30" dirty="0">
                <a:latin typeface="Calibri"/>
                <a:cs typeface="Calibri"/>
              </a:rPr>
              <a:t> </a:t>
            </a:r>
            <a:r>
              <a:rPr sz="3200" spc="-5" dirty="0">
                <a:latin typeface="Calibri"/>
                <a:cs typeface="Calibri"/>
              </a:rPr>
              <a:t>String-Objekt</a:t>
            </a:r>
            <a:endParaRPr sz="3200" dirty="0">
              <a:latin typeface="Calibri"/>
              <a:cs typeface="Calibri"/>
            </a:endParaRPr>
          </a:p>
        </p:txBody>
      </p:sp>
      <p:graphicFrame>
        <p:nvGraphicFramePr>
          <p:cNvPr id="4" name="object 4"/>
          <p:cNvGraphicFramePr>
            <a:graphicFrameLocks noGrp="1"/>
          </p:cNvGraphicFramePr>
          <p:nvPr>
            <p:extLst/>
          </p:nvPr>
        </p:nvGraphicFramePr>
        <p:xfrm>
          <a:off x="1176705" y="2352357"/>
          <a:ext cx="10549204" cy="2136137"/>
        </p:xfrm>
        <a:graphic>
          <a:graphicData uri="http://schemas.openxmlformats.org/drawingml/2006/table">
            <a:tbl>
              <a:tblPr firstRow="1" bandRow="1">
                <a:tableStyleId>{2D5ABB26-0587-4C30-8999-92F81FD0307C}</a:tableStyleId>
              </a:tblPr>
              <a:tblGrid>
                <a:gridCol w="3566998">
                  <a:extLst>
                    <a:ext uri="{9D8B030D-6E8A-4147-A177-3AD203B41FA5}">
                      <a16:colId xmlns:a16="http://schemas.microsoft.com/office/drawing/2014/main" val="20000"/>
                    </a:ext>
                  </a:extLst>
                </a:gridCol>
                <a:gridCol w="6982206">
                  <a:extLst>
                    <a:ext uri="{9D8B030D-6E8A-4147-A177-3AD203B41FA5}">
                      <a16:colId xmlns:a16="http://schemas.microsoft.com/office/drawing/2014/main" val="20001"/>
                    </a:ext>
                  </a:extLst>
                </a:gridCol>
              </a:tblGrid>
              <a:tr h="427227">
                <a:tc>
                  <a:txBody>
                    <a:bodyPr/>
                    <a:lstStyle/>
                    <a:p>
                      <a:pPr marL="85090">
                        <a:lnSpc>
                          <a:spcPct val="100000"/>
                        </a:lnSpc>
                        <a:spcBef>
                          <a:spcPts val="185"/>
                        </a:spcBef>
                      </a:pPr>
                      <a:r>
                        <a:rPr sz="2000" b="1"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spc="-5" dirty="0">
                          <a:solidFill>
                            <a:srgbClr val="FFFFFF"/>
                          </a:solidFill>
                          <a:latin typeface="Calibri"/>
                          <a:cs typeface="Calibri"/>
                        </a:rPr>
                        <a:t>Erklärung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427228">
                <a:tc>
                  <a:txBody>
                    <a:bodyPr/>
                    <a:lstStyle/>
                    <a:p>
                      <a:pPr marL="85090">
                        <a:lnSpc>
                          <a:spcPct val="100000"/>
                        </a:lnSpc>
                        <a:spcBef>
                          <a:spcPts val="85"/>
                        </a:spcBef>
                      </a:pPr>
                      <a:r>
                        <a:rPr sz="2000" spc="-10" dirty="0">
                          <a:latin typeface="Calibri"/>
                          <a:cs typeface="Calibri"/>
                        </a:rPr>
                        <a:t>match(Suchmuster)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dirty="0">
                          <a:latin typeface="Calibri"/>
                          <a:cs typeface="Calibri"/>
                        </a:rPr>
                        <a:t>Suche nachdem angegebenen </a:t>
                      </a:r>
                      <a:r>
                        <a:rPr sz="2000" spc="-5" dirty="0">
                          <a:latin typeface="Calibri"/>
                          <a:cs typeface="Calibri"/>
                        </a:rPr>
                        <a:t>Suchmuster</a:t>
                      </a:r>
                      <a:r>
                        <a:rPr sz="2000" spc="-165" dirty="0">
                          <a:latin typeface="Calibri"/>
                          <a:cs typeface="Calibri"/>
                        </a:rPr>
                        <a:t> </a:t>
                      </a:r>
                      <a:r>
                        <a:rPr sz="2000" spc="-5" dirty="0">
                          <a:latin typeface="Calibri"/>
                          <a:cs typeface="Calibri"/>
                        </a:rPr>
                        <a:t>durchführen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427227">
                <a:tc>
                  <a:txBody>
                    <a:bodyPr/>
                    <a:lstStyle/>
                    <a:p>
                      <a:pPr marL="85090">
                        <a:lnSpc>
                          <a:spcPct val="100000"/>
                        </a:lnSpc>
                        <a:spcBef>
                          <a:spcPts val="185"/>
                        </a:spcBef>
                      </a:pPr>
                      <a:r>
                        <a:rPr sz="2000" spc="-5" dirty="0">
                          <a:latin typeface="Calibri"/>
                          <a:cs typeface="Calibri"/>
                        </a:rPr>
                        <a:t>search(Suchmuster)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spc="-15" dirty="0">
                          <a:latin typeface="Calibri"/>
                          <a:cs typeface="Calibri"/>
                        </a:rPr>
                        <a:t>Liefert </a:t>
                      </a:r>
                      <a:r>
                        <a:rPr sz="2000" spc="-10" dirty="0">
                          <a:latin typeface="Calibri"/>
                          <a:cs typeface="Calibri"/>
                        </a:rPr>
                        <a:t>Position </a:t>
                      </a:r>
                      <a:r>
                        <a:rPr sz="2000" spc="-5" dirty="0">
                          <a:latin typeface="Calibri"/>
                          <a:cs typeface="Calibri"/>
                        </a:rPr>
                        <a:t>zurück, </a:t>
                      </a:r>
                      <a:r>
                        <a:rPr sz="2000" dirty="0">
                          <a:latin typeface="Calibri"/>
                          <a:cs typeface="Calibri"/>
                        </a:rPr>
                        <a:t>an </a:t>
                      </a:r>
                      <a:r>
                        <a:rPr sz="2000" spc="-5" dirty="0">
                          <a:latin typeface="Calibri"/>
                          <a:cs typeface="Calibri"/>
                        </a:rPr>
                        <a:t>der Stelle </a:t>
                      </a:r>
                      <a:r>
                        <a:rPr sz="2000" dirty="0">
                          <a:latin typeface="Calibri"/>
                          <a:cs typeface="Calibri"/>
                        </a:rPr>
                        <a:t>an der </a:t>
                      </a:r>
                      <a:r>
                        <a:rPr sz="2000" spc="-5" dirty="0">
                          <a:latin typeface="Calibri"/>
                          <a:cs typeface="Calibri"/>
                        </a:rPr>
                        <a:t>das Suchmuster</a:t>
                      </a:r>
                      <a:r>
                        <a:rPr sz="2000" spc="45" dirty="0">
                          <a:latin typeface="Calibri"/>
                          <a:cs typeface="Calibri"/>
                        </a:rPr>
                        <a:t> </a:t>
                      </a:r>
                      <a:r>
                        <a:rPr sz="2000" spc="-10" dirty="0">
                          <a:latin typeface="Calibri"/>
                          <a:cs typeface="Calibri"/>
                        </a:rPr>
                        <a:t>zutraf</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427227">
                <a:tc>
                  <a:txBody>
                    <a:bodyPr/>
                    <a:lstStyle/>
                    <a:p>
                      <a:pPr marL="85090">
                        <a:lnSpc>
                          <a:spcPct val="100000"/>
                        </a:lnSpc>
                        <a:spcBef>
                          <a:spcPts val="185"/>
                        </a:spcBef>
                      </a:pPr>
                      <a:r>
                        <a:rPr sz="2000" spc="-15" dirty="0">
                          <a:latin typeface="Calibri"/>
                          <a:cs typeface="Calibri"/>
                        </a:rPr>
                        <a:t>replace(Suchmuster,</a:t>
                      </a:r>
                      <a:r>
                        <a:rPr sz="2000" spc="-5" dirty="0">
                          <a:latin typeface="Calibri"/>
                          <a:cs typeface="Calibri"/>
                        </a:rPr>
                        <a:t> </a:t>
                      </a:r>
                      <a:r>
                        <a:rPr sz="2000" spc="-10" dirty="0">
                          <a:latin typeface="Calibri"/>
                          <a:cs typeface="Calibri"/>
                        </a:rPr>
                        <a:t>Ersetzung)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85"/>
                        </a:spcBef>
                      </a:pPr>
                      <a:r>
                        <a:rPr sz="2000" spc="-5" dirty="0">
                          <a:latin typeface="Calibri"/>
                          <a:cs typeface="Calibri"/>
                        </a:rPr>
                        <a:t>Der gefundene </a:t>
                      </a:r>
                      <a:r>
                        <a:rPr sz="2000" spc="-50" dirty="0">
                          <a:latin typeface="Calibri"/>
                          <a:cs typeface="Calibri"/>
                        </a:rPr>
                        <a:t>Teil </a:t>
                      </a:r>
                      <a:r>
                        <a:rPr sz="2000" spc="-10" dirty="0">
                          <a:latin typeface="Calibri"/>
                          <a:cs typeface="Calibri"/>
                        </a:rPr>
                        <a:t>wird</a:t>
                      </a:r>
                      <a:r>
                        <a:rPr sz="2000" dirty="0">
                          <a:latin typeface="Calibri"/>
                          <a:cs typeface="Calibri"/>
                        </a:rPr>
                        <a:t> </a:t>
                      </a:r>
                      <a:r>
                        <a:rPr sz="2000" spc="-10" dirty="0">
                          <a:latin typeface="Calibri"/>
                          <a:cs typeface="Calibri"/>
                        </a:rPr>
                        <a:t>ersetzt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427228">
                <a:tc>
                  <a:txBody>
                    <a:bodyPr/>
                    <a:lstStyle/>
                    <a:p>
                      <a:pPr marL="85090">
                        <a:lnSpc>
                          <a:spcPct val="100000"/>
                        </a:lnSpc>
                        <a:spcBef>
                          <a:spcPts val="185"/>
                        </a:spcBef>
                      </a:pPr>
                      <a:r>
                        <a:rPr sz="2000" spc="-5" dirty="0">
                          <a:latin typeface="Calibri"/>
                          <a:cs typeface="Calibri"/>
                        </a:rPr>
                        <a:t>split(Suchmuster)</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spc="-5" dirty="0">
                          <a:latin typeface="Calibri"/>
                          <a:cs typeface="Calibri"/>
                        </a:rPr>
                        <a:t>Die </a:t>
                      </a:r>
                      <a:r>
                        <a:rPr sz="2000" spc="-15" dirty="0">
                          <a:latin typeface="Calibri"/>
                          <a:cs typeface="Calibri"/>
                        </a:rPr>
                        <a:t>Zeichenkette </a:t>
                      </a:r>
                      <a:r>
                        <a:rPr sz="2000" spc="-10" dirty="0">
                          <a:latin typeface="Calibri"/>
                          <a:cs typeface="Calibri"/>
                        </a:rPr>
                        <a:t>wird </a:t>
                      </a:r>
                      <a:r>
                        <a:rPr sz="2000" dirty="0">
                          <a:latin typeface="Calibri"/>
                          <a:cs typeface="Calibri"/>
                        </a:rPr>
                        <a:t>am </a:t>
                      </a:r>
                      <a:r>
                        <a:rPr sz="2000" spc="-5" dirty="0">
                          <a:latin typeface="Calibri"/>
                          <a:cs typeface="Calibri"/>
                        </a:rPr>
                        <a:t>Suchmuster</a:t>
                      </a:r>
                      <a:r>
                        <a:rPr sz="2000" spc="-20" dirty="0">
                          <a:latin typeface="Calibri"/>
                          <a:cs typeface="Calibri"/>
                        </a:rPr>
                        <a:t> </a:t>
                      </a:r>
                      <a:r>
                        <a:rPr sz="2000" spc="-10" dirty="0">
                          <a:latin typeface="Calibri"/>
                          <a:cs typeface="Calibri"/>
                        </a:rPr>
                        <a:t>aufgeteilt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
        <p:nvSpPr>
          <p:cNvPr id="5" name="Fußzeilenplatzhalter 4">
            <a:extLst>
              <a:ext uri="{FF2B5EF4-FFF2-40B4-BE49-F238E27FC236}">
                <a16:creationId xmlns:a16="http://schemas.microsoft.com/office/drawing/2014/main" id="{D1690295-2628-4183-A26E-2AB538FC353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844576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RegExp-Objekt</a:t>
            </a:r>
            <a:r>
              <a:rPr spc="-60" dirty="0"/>
              <a:t> </a:t>
            </a:r>
            <a:r>
              <a:rPr spc="-10" dirty="0"/>
              <a:t>(7)</a:t>
            </a:r>
          </a:p>
        </p:txBody>
      </p:sp>
      <p:sp>
        <p:nvSpPr>
          <p:cNvPr id="3" name="object 3"/>
          <p:cNvSpPr txBox="1"/>
          <p:nvPr/>
        </p:nvSpPr>
        <p:spPr>
          <a:xfrm>
            <a:off x="838200" y="1690688"/>
            <a:ext cx="10387330" cy="4778231"/>
          </a:xfrm>
          <a:prstGeom prst="rect">
            <a:avLst/>
          </a:prstGeom>
        </p:spPr>
        <p:txBody>
          <a:bodyPr vert="horz" wrap="square" lIns="0" tIns="0" rIns="0" bIns="0" rtlCol="0">
            <a:spAutoFit/>
          </a:bodyPr>
          <a:lstStyle/>
          <a:p>
            <a:pPr marL="12700">
              <a:lnSpc>
                <a:spcPct val="100000"/>
              </a:lnSpc>
            </a:pPr>
            <a:r>
              <a:rPr sz="3200" spc="-5" dirty="0">
                <a:latin typeface="Calibri"/>
                <a:cs typeface="Calibri"/>
              </a:rPr>
              <a:t>Link</a:t>
            </a:r>
            <a:r>
              <a:rPr sz="3200" spc="-75" dirty="0">
                <a:latin typeface="Calibri"/>
                <a:cs typeface="Calibri"/>
              </a:rPr>
              <a:t> </a:t>
            </a:r>
            <a:r>
              <a:rPr sz="3200" spc="-15" dirty="0">
                <a:latin typeface="Calibri"/>
                <a:cs typeface="Calibri"/>
              </a:rPr>
              <a:t>Empfehlung</a:t>
            </a:r>
            <a:endParaRPr sz="3200" dirty="0">
              <a:latin typeface="Calibri"/>
              <a:cs typeface="Calibri"/>
            </a:endParaRPr>
          </a:p>
          <a:p>
            <a:pPr marL="355600" indent="-342900">
              <a:lnSpc>
                <a:spcPct val="100000"/>
              </a:lnSpc>
              <a:spcBef>
                <a:spcPts val="765"/>
              </a:spcBef>
              <a:buClr>
                <a:srgbClr val="000000"/>
              </a:buClr>
              <a:buFont typeface="Arial"/>
              <a:buChar char="•"/>
              <a:tabLst>
                <a:tab pos="354965" algn="l"/>
                <a:tab pos="355600" algn="l"/>
              </a:tabLst>
            </a:pPr>
            <a:r>
              <a:rPr sz="3200" u="heavy" spc="-35" dirty="0">
                <a:solidFill>
                  <a:srgbClr val="0000FF"/>
                </a:solidFill>
                <a:latin typeface="Calibri"/>
                <a:cs typeface="Calibri"/>
                <a:hlinkClick r:id="rId3"/>
              </a:rPr>
              <a:t>http://www.regexr.com/</a:t>
            </a:r>
            <a:endParaRPr lang="de-DE" sz="3200" u="heavy" spc="-35" dirty="0">
              <a:solidFill>
                <a:srgbClr val="0000FF"/>
              </a:solidFill>
              <a:latin typeface="Calibri"/>
              <a:cs typeface="Calibri"/>
            </a:endParaRPr>
          </a:p>
          <a:p>
            <a:pPr marL="355600" indent="-342900">
              <a:spcBef>
                <a:spcPts val="765"/>
              </a:spcBef>
              <a:buClr>
                <a:srgbClr val="000000"/>
              </a:buClr>
              <a:buFont typeface="Arial"/>
              <a:buChar char="•"/>
              <a:tabLst>
                <a:tab pos="354965" algn="l"/>
                <a:tab pos="355600" algn="l"/>
              </a:tabLst>
            </a:pPr>
            <a:r>
              <a:rPr lang="de-DE" sz="3200" dirty="0">
                <a:hlinkClick r:id="rId4"/>
              </a:rPr>
              <a:t>https://regex101.com/</a:t>
            </a:r>
            <a:endParaRPr lang="de-DE" sz="3200" dirty="0"/>
          </a:p>
          <a:p>
            <a:pPr marL="355600" indent="-342900">
              <a:spcBef>
                <a:spcPts val="765"/>
              </a:spcBef>
              <a:buClr>
                <a:srgbClr val="000000"/>
              </a:buClr>
              <a:buFont typeface="Arial"/>
              <a:buChar char="•"/>
              <a:tabLst>
                <a:tab pos="354965" algn="l"/>
                <a:tab pos="355600" algn="l"/>
              </a:tabLst>
            </a:pPr>
            <a:r>
              <a:rPr lang="de-DE" sz="3200" dirty="0"/>
              <a:t>http://regexlib.com/</a:t>
            </a:r>
          </a:p>
          <a:p>
            <a:pPr marL="355600" indent="-342900">
              <a:spcBef>
                <a:spcPts val="765"/>
              </a:spcBef>
              <a:buClr>
                <a:srgbClr val="000000"/>
              </a:buClr>
              <a:buFont typeface="Arial"/>
              <a:buChar char="•"/>
              <a:tabLst>
                <a:tab pos="354965" algn="l"/>
                <a:tab pos="355600" algn="l"/>
              </a:tabLst>
            </a:pPr>
            <a:r>
              <a:rPr lang="de-DE" sz="3200" dirty="0"/>
              <a:t>https://www.w3schools.com/jsref/jsref_obj_regexp.asp</a:t>
            </a:r>
          </a:p>
          <a:p>
            <a:pPr marL="355600" indent="-342900">
              <a:spcBef>
                <a:spcPts val="765"/>
              </a:spcBef>
              <a:buClr>
                <a:srgbClr val="000000"/>
              </a:buClr>
              <a:buFont typeface="Arial"/>
              <a:buChar char="•"/>
              <a:tabLst>
                <a:tab pos="354965" algn="l"/>
                <a:tab pos="355600" algn="l"/>
              </a:tabLst>
            </a:pPr>
            <a:endParaRPr lang="de-DE" sz="3200" dirty="0"/>
          </a:p>
          <a:p>
            <a:pPr marL="355600" indent="-342900">
              <a:lnSpc>
                <a:spcPct val="100000"/>
              </a:lnSpc>
              <a:spcBef>
                <a:spcPts val="765"/>
              </a:spcBef>
              <a:buClr>
                <a:srgbClr val="000000"/>
              </a:buClr>
              <a:buFont typeface="Arial"/>
              <a:buChar char="•"/>
              <a:tabLst>
                <a:tab pos="354965" algn="l"/>
                <a:tab pos="355600" algn="l"/>
              </a:tabLst>
            </a:pPr>
            <a:endParaRPr sz="3200" dirty="0">
              <a:latin typeface="Calibri"/>
              <a:cs typeface="Calibri"/>
            </a:endParaRPr>
          </a:p>
          <a:p>
            <a:pPr>
              <a:lnSpc>
                <a:spcPct val="100000"/>
              </a:lnSpc>
              <a:spcBef>
                <a:spcPts val="30"/>
              </a:spcBef>
              <a:buFont typeface="Arial"/>
              <a:buChar char="•"/>
            </a:pPr>
            <a:endParaRPr sz="4650" dirty="0">
              <a:latin typeface="Times New Roman"/>
              <a:cs typeface="Times New Roman"/>
            </a:endParaRPr>
          </a:p>
        </p:txBody>
      </p:sp>
      <p:sp>
        <p:nvSpPr>
          <p:cNvPr id="4" name="Fußzeilenplatzhalter 3">
            <a:extLst>
              <a:ext uri="{FF2B5EF4-FFF2-40B4-BE49-F238E27FC236}">
                <a16:creationId xmlns:a16="http://schemas.microsoft.com/office/drawing/2014/main" id="{652EF1AA-70A3-4622-9EDC-793CBCA918F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45343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AC31C8F-047C-4CC3-8384-228CC0544975}"/>
              </a:ext>
            </a:extLst>
          </p:cNvPr>
          <p:cNvSpPr>
            <a:spLocks noGrp="1"/>
          </p:cNvSpPr>
          <p:nvPr>
            <p:ph type="title"/>
          </p:nvPr>
        </p:nvSpPr>
        <p:spPr/>
        <p:txBody>
          <a:bodyPr/>
          <a:lstStyle/>
          <a:p>
            <a:r>
              <a:rPr lang="de-DE" dirty="0" err="1"/>
              <a:t>RegExp</a:t>
            </a:r>
            <a:r>
              <a:rPr lang="de-DE" dirty="0"/>
              <a:t> </a:t>
            </a:r>
            <a:r>
              <a:rPr lang="de-DE" dirty="0" err="1"/>
              <a:t>Object</a:t>
            </a:r>
            <a:r>
              <a:rPr lang="de-DE" dirty="0"/>
              <a:t> – Beispiel und Übung</a:t>
            </a:r>
          </a:p>
        </p:txBody>
      </p:sp>
      <p:sp>
        <p:nvSpPr>
          <p:cNvPr id="5" name="Inhaltsplatzhalter 4">
            <a:extLst>
              <a:ext uri="{FF2B5EF4-FFF2-40B4-BE49-F238E27FC236}">
                <a16:creationId xmlns:a16="http://schemas.microsoft.com/office/drawing/2014/main" id="{AFC1A9AD-3CCB-470C-86ED-A65BD80F4D0D}"/>
              </a:ext>
            </a:extLst>
          </p:cNvPr>
          <p:cNvSpPr>
            <a:spLocks noGrp="1"/>
          </p:cNvSpPr>
          <p:nvPr>
            <p:ph idx="1"/>
          </p:nvPr>
        </p:nvSpPr>
        <p:spPr/>
        <p:txBody>
          <a:bodyPr/>
          <a:lstStyle/>
          <a:p>
            <a:endParaRPr lang="de-DE"/>
          </a:p>
        </p:txBody>
      </p:sp>
      <p:sp>
        <p:nvSpPr>
          <p:cNvPr id="2" name="Fußzeilenplatzhalter 1">
            <a:extLst>
              <a:ext uri="{FF2B5EF4-FFF2-40B4-BE49-F238E27FC236}">
                <a16:creationId xmlns:a16="http://schemas.microsoft.com/office/drawing/2014/main" id="{A699172B-FD4A-43AA-BF39-504286CA6A7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30562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98A25-1935-48A0-9B95-027C2367FC79}"/>
              </a:ext>
            </a:extLst>
          </p:cNvPr>
          <p:cNvSpPr>
            <a:spLocks noGrp="1"/>
          </p:cNvSpPr>
          <p:nvPr>
            <p:ph type="title"/>
          </p:nvPr>
        </p:nvSpPr>
        <p:spPr/>
        <p:txBody>
          <a:bodyPr/>
          <a:lstStyle/>
          <a:p>
            <a:r>
              <a:rPr lang="de-DE" dirty="0"/>
              <a:t>JS MAP OBJECT</a:t>
            </a:r>
          </a:p>
        </p:txBody>
      </p:sp>
      <p:sp>
        <p:nvSpPr>
          <p:cNvPr id="3" name="Textplatzhalter 2">
            <a:extLst>
              <a:ext uri="{FF2B5EF4-FFF2-40B4-BE49-F238E27FC236}">
                <a16:creationId xmlns:a16="http://schemas.microsoft.com/office/drawing/2014/main" id="{0A1A9B03-13DC-4600-B11F-D3904EB77585}"/>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991F4079-C261-45A9-8E60-46BDAAB4E2E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#ES6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mediumFeature</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13407646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CB93B3B-B849-44C7-BE7D-A3B0B2C9B95C}"/>
              </a:ext>
            </a:extLst>
          </p:cNvPr>
          <p:cNvSpPr>
            <a:spLocks noGrp="1"/>
          </p:cNvSpPr>
          <p:nvPr>
            <p:ph type="title"/>
          </p:nvPr>
        </p:nvSpPr>
        <p:spPr/>
        <p:txBody>
          <a:bodyPr/>
          <a:lstStyle/>
          <a:p>
            <a:r>
              <a:rPr lang="de-DE" dirty="0"/>
              <a:t>Objects - </a:t>
            </a:r>
            <a:r>
              <a:rPr lang="de-DE" dirty="0" err="1"/>
              <a:t>Map</a:t>
            </a:r>
            <a:endParaRPr lang="de-DE" dirty="0"/>
          </a:p>
        </p:txBody>
      </p:sp>
      <p:sp>
        <p:nvSpPr>
          <p:cNvPr id="5" name="Inhaltsplatzhalter 4">
            <a:extLst>
              <a:ext uri="{FF2B5EF4-FFF2-40B4-BE49-F238E27FC236}">
                <a16:creationId xmlns:a16="http://schemas.microsoft.com/office/drawing/2014/main" id="{3A0EBAA3-B47F-42C8-B06F-7C10E1254AAB}"/>
              </a:ext>
            </a:extLst>
          </p:cNvPr>
          <p:cNvSpPr>
            <a:spLocks noGrp="1"/>
          </p:cNvSpPr>
          <p:nvPr>
            <p:ph idx="1"/>
          </p:nvPr>
        </p:nvSpPr>
        <p:spPr/>
        <p:txBody>
          <a:bodyPr/>
          <a:lstStyle/>
          <a:p>
            <a:endParaRPr lang="de-DE"/>
          </a:p>
        </p:txBody>
      </p:sp>
      <p:sp>
        <p:nvSpPr>
          <p:cNvPr id="2" name="Fußzeilenplatzhalter 1">
            <a:extLst>
              <a:ext uri="{FF2B5EF4-FFF2-40B4-BE49-F238E27FC236}">
                <a16:creationId xmlns:a16="http://schemas.microsoft.com/office/drawing/2014/main" id="{474916F7-7621-4147-A321-6FFC2336E8C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4718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33635-8A9D-4F3F-A5C2-5D91E87704D7}"/>
              </a:ext>
            </a:extLst>
          </p:cNvPr>
          <p:cNvSpPr>
            <a:spLocks noGrp="1"/>
          </p:cNvSpPr>
          <p:nvPr>
            <p:ph type="title"/>
          </p:nvPr>
        </p:nvSpPr>
        <p:spPr/>
        <p:txBody>
          <a:bodyPr/>
          <a:lstStyle/>
          <a:p>
            <a:r>
              <a:rPr lang="de-DE" dirty="0"/>
              <a:t>JS SET OBJECT</a:t>
            </a:r>
          </a:p>
        </p:txBody>
      </p:sp>
      <p:sp>
        <p:nvSpPr>
          <p:cNvPr id="3" name="Textplatzhalter 2">
            <a:extLst>
              <a:ext uri="{FF2B5EF4-FFF2-40B4-BE49-F238E27FC236}">
                <a16:creationId xmlns:a16="http://schemas.microsoft.com/office/drawing/2014/main" id="{DEA35643-270E-4AD1-97EB-E8BC31AA8179}"/>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69C3D4BC-B849-46C3-9179-C857D1942AC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#ES6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mediumFeature</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348803535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F516C-4C3C-4BA2-AC1B-273E73FA4C06}"/>
              </a:ext>
            </a:extLst>
          </p:cNvPr>
          <p:cNvSpPr>
            <a:spLocks noGrp="1"/>
          </p:cNvSpPr>
          <p:nvPr>
            <p:ph type="title"/>
          </p:nvPr>
        </p:nvSpPr>
        <p:spPr/>
        <p:txBody>
          <a:bodyPr/>
          <a:lstStyle/>
          <a:p>
            <a:r>
              <a:rPr lang="de-DE" dirty="0"/>
              <a:t>Objects - Set</a:t>
            </a:r>
          </a:p>
        </p:txBody>
      </p:sp>
      <p:sp>
        <p:nvSpPr>
          <p:cNvPr id="3" name="Inhaltsplatzhalter 2">
            <a:extLst>
              <a:ext uri="{FF2B5EF4-FFF2-40B4-BE49-F238E27FC236}">
                <a16:creationId xmlns:a16="http://schemas.microsoft.com/office/drawing/2014/main" id="{32D3FF74-C2B8-4A0F-9951-84A00109659C}"/>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E5714407-08F1-43AF-84E2-E381FE6EE5C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2252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53464D-6594-41A4-9F3E-BE00F53DCE29}"/>
              </a:ext>
            </a:extLst>
          </p:cNvPr>
          <p:cNvSpPr>
            <a:spLocks noGrp="1"/>
          </p:cNvSpPr>
          <p:nvPr>
            <p:ph type="title"/>
          </p:nvPr>
        </p:nvSpPr>
        <p:spPr/>
        <p:txBody>
          <a:bodyPr/>
          <a:lstStyle/>
          <a:p>
            <a:r>
              <a:rPr lang="de-DE" dirty="0"/>
              <a:t>JS PROXY OBJECT</a:t>
            </a:r>
          </a:p>
        </p:txBody>
      </p:sp>
      <p:sp>
        <p:nvSpPr>
          <p:cNvPr id="3" name="Textplatzhalter 2">
            <a:extLst>
              <a:ext uri="{FF2B5EF4-FFF2-40B4-BE49-F238E27FC236}">
                <a16:creationId xmlns:a16="http://schemas.microsoft.com/office/drawing/2014/main" id="{6BA7A501-2F81-4633-BA0B-D9B943AFD1C6}"/>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A7774D93-B8A1-4A7D-B6B8-EEB477278F3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#ES6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largeFeature</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21367168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CC7AF-2DB7-41D9-90CC-47E465D90C2B}"/>
              </a:ext>
            </a:extLst>
          </p:cNvPr>
          <p:cNvSpPr>
            <a:spLocks noGrp="1"/>
          </p:cNvSpPr>
          <p:nvPr>
            <p:ph type="title"/>
          </p:nvPr>
        </p:nvSpPr>
        <p:spPr/>
        <p:txBody>
          <a:bodyPr/>
          <a:lstStyle/>
          <a:p>
            <a:r>
              <a:rPr lang="de-DE" dirty="0"/>
              <a:t>JS PROXY OBJECT</a:t>
            </a:r>
          </a:p>
        </p:txBody>
      </p:sp>
      <p:sp>
        <p:nvSpPr>
          <p:cNvPr id="3" name="Inhaltsplatzhalter 2">
            <a:extLst>
              <a:ext uri="{FF2B5EF4-FFF2-40B4-BE49-F238E27FC236}">
                <a16:creationId xmlns:a16="http://schemas.microsoft.com/office/drawing/2014/main" id="{6C93CBBC-4940-4B3F-AF12-E78F39EB6C1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4A9C98E3-17EA-4162-870C-81FC08F70836}"/>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A3B747CF-3A66-468A-9BFD-BB97835AFECC}"/>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234676676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2014A-A796-4E1B-8244-2EDB4081AB38}"/>
              </a:ext>
            </a:extLst>
          </p:cNvPr>
          <p:cNvSpPr>
            <a:spLocks noGrp="1"/>
          </p:cNvSpPr>
          <p:nvPr>
            <p:ph type="title"/>
          </p:nvPr>
        </p:nvSpPr>
        <p:spPr/>
        <p:txBody>
          <a:bodyPr/>
          <a:lstStyle/>
          <a:p>
            <a:r>
              <a:rPr lang="de-DE" dirty="0"/>
              <a:t>JS PROMISE OBJECT</a:t>
            </a:r>
          </a:p>
        </p:txBody>
      </p:sp>
      <p:sp>
        <p:nvSpPr>
          <p:cNvPr id="3" name="Textplatzhalter 2">
            <a:extLst>
              <a:ext uri="{FF2B5EF4-FFF2-40B4-BE49-F238E27FC236}">
                <a16:creationId xmlns:a16="http://schemas.microsoft.com/office/drawing/2014/main" id="{DC9B8512-C89A-4BF9-8B14-48DC9AADECDF}"/>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7DCE9927-79FB-453F-8C7A-09B333DB5924}"/>
              </a:ext>
            </a:extLst>
          </p:cNvPr>
          <p:cNvSpPr>
            <a:spLocks noGrp="1"/>
          </p:cNvSpPr>
          <p:nvPr>
            <p:ph type="ftr" sz="quarter" idx="11"/>
          </p:nvPr>
        </p:nvSpPr>
        <p:spPr/>
        <p:txBody>
          <a:bodyPr/>
          <a:lstStyle/>
          <a:p>
            <a:pPr lvl="0" algn="r">
              <a:defRPr/>
            </a:pPr>
            <a:r>
              <a:rPr lang="de-DE" dirty="0"/>
              <a:t>#ES6 #</a:t>
            </a:r>
            <a:r>
              <a:rPr lang="de-DE" dirty="0" err="1"/>
              <a:t>largeFeature</a:t>
            </a:r>
            <a:r>
              <a:rPr lang="de-DE" dirty="0"/>
              <a:t> </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891344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8D7EC6-A72B-48F6-A275-6209F98E5555}"/>
              </a:ext>
            </a:extLst>
          </p:cNvPr>
          <p:cNvSpPr>
            <a:spLocks noGrp="1"/>
          </p:cNvSpPr>
          <p:nvPr>
            <p:ph type="title"/>
          </p:nvPr>
        </p:nvSpPr>
        <p:spPr/>
        <p:txBody>
          <a:bodyPr/>
          <a:lstStyle/>
          <a:p>
            <a:r>
              <a:rPr lang="de-DE" dirty="0"/>
              <a:t>JS STATEMENTS</a:t>
            </a:r>
          </a:p>
        </p:txBody>
      </p:sp>
      <p:sp>
        <p:nvSpPr>
          <p:cNvPr id="5" name="Inhaltsplatzhalter 4">
            <a:extLst>
              <a:ext uri="{FF2B5EF4-FFF2-40B4-BE49-F238E27FC236}">
                <a16:creationId xmlns:a16="http://schemas.microsoft.com/office/drawing/2014/main" id="{CFA69AB5-493F-4056-A2F7-9951FEF2EA32}"/>
              </a:ext>
            </a:extLst>
          </p:cNvPr>
          <p:cNvSpPr>
            <a:spLocks noGrp="1"/>
          </p:cNvSpPr>
          <p:nvPr>
            <p:ph idx="1"/>
          </p:nvPr>
        </p:nvSpPr>
        <p:spPr>
          <a:xfrm>
            <a:off x="838200" y="3798888"/>
            <a:ext cx="10515600" cy="2378074"/>
          </a:xfrm>
        </p:spPr>
        <p:txBody>
          <a:bodyPr/>
          <a:lstStyle/>
          <a:p>
            <a:r>
              <a:rPr lang="de-DE" dirty="0" err="1"/>
              <a:t>let</a:t>
            </a:r>
            <a:r>
              <a:rPr lang="de-DE" dirty="0"/>
              <a:t> x: </a:t>
            </a:r>
            <a:r>
              <a:rPr lang="de-DE" dirty="0" err="1"/>
              <a:t>number</a:t>
            </a:r>
            <a:r>
              <a:rPr lang="de-DE" dirty="0"/>
              <a:t>;</a:t>
            </a:r>
          </a:p>
          <a:p>
            <a:r>
              <a:rPr lang="de-DE" dirty="0" err="1"/>
              <a:t>if</a:t>
            </a:r>
            <a:r>
              <a:rPr lang="de-DE" dirty="0"/>
              <a:t> () {} </a:t>
            </a:r>
            <a:r>
              <a:rPr lang="de-DE" dirty="0" err="1"/>
              <a:t>else</a:t>
            </a:r>
            <a:r>
              <a:rPr lang="de-DE" dirty="0"/>
              <a:t> {}; // switch, </a:t>
            </a:r>
            <a:r>
              <a:rPr lang="de-DE" dirty="0" err="1"/>
              <a:t>loops</a:t>
            </a:r>
            <a:endParaRPr lang="de-DE" dirty="0"/>
          </a:p>
          <a:p>
            <a:r>
              <a:rPr lang="de-DE" dirty="0" err="1"/>
              <a:t>return</a:t>
            </a:r>
            <a:r>
              <a:rPr lang="de-DE" dirty="0"/>
              <a:t> x;</a:t>
            </a:r>
          </a:p>
          <a:p>
            <a:r>
              <a:rPr lang="de-DE" dirty="0"/>
              <a:t>y = x + 1;</a:t>
            </a:r>
          </a:p>
        </p:txBody>
      </p:sp>
      <p:sp>
        <p:nvSpPr>
          <p:cNvPr id="4" name="Fußzeilenplatzhalter 3">
            <a:extLst>
              <a:ext uri="{FF2B5EF4-FFF2-40B4-BE49-F238E27FC236}">
                <a16:creationId xmlns:a16="http://schemas.microsoft.com/office/drawing/2014/main" id="{16D357BA-5585-49D7-B894-DBA8C586BE3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Inhaltsplatzhalter 5">
            <a:extLst>
              <a:ext uri="{FF2B5EF4-FFF2-40B4-BE49-F238E27FC236}">
                <a16:creationId xmlns:a16="http://schemas.microsoft.com/office/drawing/2014/main" id="{1EAD2B13-BEDB-45D3-BDC2-04B2A92D92AD}"/>
              </a:ext>
            </a:extLst>
          </p:cNvPr>
          <p:cNvSpPr>
            <a:spLocks noGrp="1"/>
          </p:cNvSpPr>
          <p:nvPr>
            <p:ph idx="13"/>
          </p:nvPr>
        </p:nvSpPr>
        <p:spPr>
          <a:xfrm>
            <a:off x="838200" y="1825624"/>
            <a:ext cx="10515600" cy="1603375"/>
          </a:xfrm>
        </p:spPr>
        <p:txBody>
          <a:bodyPr>
            <a:normAutofit fontScale="92500"/>
          </a:bodyPr>
          <a:lstStyle/>
          <a:p>
            <a:r>
              <a:rPr lang="en-US" dirty="0"/>
              <a:t>dt: </a:t>
            </a:r>
            <a:r>
              <a:rPr lang="en-US" dirty="0" err="1"/>
              <a:t>Anweisungen</a:t>
            </a:r>
            <a:endParaRPr lang="en-US" dirty="0"/>
          </a:p>
          <a:p>
            <a:r>
              <a:rPr lang="en-US" dirty="0"/>
              <a:t>semicolon separated (but sometimes implicitly inserted on newlines)</a:t>
            </a:r>
          </a:p>
          <a:p>
            <a:r>
              <a:rPr lang="de-DE" dirty="0"/>
              <a:t>Im Gegensatz zu Ausdrücken haben Anweisungen nicht immer einen Wert.</a:t>
            </a:r>
          </a:p>
        </p:txBody>
      </p:sp>
    </p:spTree>
    <p:extLst>
      <p:ext uri="{BB962C8B-B14F-4D97-AF65-F5344CB8AC3E}">
        <p14:creationId xmlns:p14="http://schemas.microsoft.com/office/powerpoint/2010/main" val="183768131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418334-2BAA-41D3-A40F-912D0D0E4698}"/>
              </a:ext>
            </a:extLst>
          </p:cNvPr>
          <p:cNvSpPr>
            <a:spLocks noGrp="1"/>
          </p:cNvSpPr>
          <p:nvPr>
            <p:ph type="title"/>
          </p:nvPr>
        </p:nvSpPr>
        <p:spPr/>
        <p:txBody>
          <a:bodyPr/>
          <a:lstStyle/>
          <a:p>
            <a:r>
              <a:rPr lang="de-DE" dirty="0"/>
              <a:t>JS PROMISE OBJECT</a:t>
            </a:r>
          </a:p>
        </p:txBody>
      </p:sp>
      <p:sp>
        <p:nvSpPr>
          <p:cNvPr id="3" name="Inhaltsplatzhalter 2">
            <a:extLst>
              <a:ext uri="{FF2B5EF4-FFF2-40B4-BE49-F238E27FC236}">
                <a16:creationId xmlns:a16="http://schemas.microsoft.com/office/drawing/2014/main" id="{791789E2-4B44-47C2-9282-A24E2539045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DA942E8C-CFFA-4BAB-BB8E-3CD636878BEA}"/>
              </a:ext>
            </a:extLst>
          </p:cNvPr>
          <p:cNvSpPr>
            <a:spLocks noGrp="1"/>
          </p:cNvSpPr>
          <p:nvPr>
            <p:ph type="ftr" sz="quarter" idx="11"/>
          </p:nvPr>
        </p:nvSpPr>
        <p:spPr/>
        <p:txBody>
          <a:bodyPr/>
          <a:lstStyle/>
          <a:p>
            <a:pPr algn="r"/>
            <a:r>
              <a:rPr lang="de-DE" dirty="0"/>
              <a:t>© </a:t>
            </a:r>
            <a:r>
              <a:rPr lang="de-DE" dirty="0" err="1"/>
              <a:t>ppedv</a:t>
            </a:r>
            <a:r>
              <a:rPr lang="de-DE" dirty="0"/>
              <a:t> AG</a:t>
            </a:r>
          </a:p>
        </p:txBody>
      </p:sp>
      <p:sp>
        <p:nvSpPr>
          <p:cNvPr id="5" name="Inhaltsplatzhalter 4">
            <a:extLst>
              <a:ext uri="{FF2B5EF4-FFF2-40B4-BE49-F238E27FC236}">
                <a16:creationId xmlns:a16="http://schemas.microsoft.com/office/drawing/2014/main" id="{19904AE4-6A4D-4BA3-A291-27F918EA1989}"/>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200082144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CC328-AD6D-4EE4-B0B0-7A010F0EA630}"/>
              </a:ext>
            </a:extLst>
          </p:cNvPr>
          <p:cNvSpPr>
            <a:spLocks noGrp="1"/>
          </p:cNvSpPr>
          <p:nvPr>
            <p:ph type="title"/>
          </p:nvPr>
        </p:nvSpPr>
        <p:spPr/>
        <p:txBody>
          <a:bodyPr/>
          <a:lstStyle/>
          <a:p>
            <a:r>
              <a:rPr lang="de-DE" dirty="0" err="1"/>
              <a:t>Promise</a:t>
            </a:r>
            <a:r>
              <a:rPr lang="de-DE" dirty="0"/>
              <a:t> </a:t>
            </a:r>
            <a:r>
              <a:rPr lang="de-DE" dirty="0" err="1"/>
              <a:t>object</a:t>
            </a:r>
            <a:endParaRPr lang="de-DE" dirty="0"/>
          </a:p>
        </p:txBody>
      </p:sp>
      <p:sp>
        <p:nvSpPr>
          <p:cNvPr id="3" name="Inhaltsplatzhalter 2">
            <a:extLst>
              <a:ext uri="{FF2B5EF4-FFF2-40B4-BE49-F238E27FC236}">
                <a16:creationId xmlns:a16="http://schemas.microsoft.com/office/drawing/2014/main" id="{D4E09D60-2DF1-409C-8752-59E7FA9AAB1C}"/>
              </a:ext>
            </a:extLst>
          </p:cNvPr>
          <p:cNvSpPr>
            <a:spLocks noGrp="1"/>
          </p:cNvSpPr>
          <p:nvPr>
            <p:ph idx="1"/>
          </p:nvPr>
        </p:nvSpPr>
        <p:spPr/>
        <p:txBody>
          <a:bodyPr>
            <a:normAutofit fontScale="92500" lnSpcReduction="10000"/>
          </a:bodyPr>
          <a:lstStyle/>
          <a:p>
            <a:r>
              <a:rPr lang="en-US" dirty="0"/>
              <a:t>The Promise object represents the eventual completion (or failure) of an asynchronous operation, and its resulting value.</a:t>
            </a:r>
          </a:p>
          <a:p>
            <a:r>
              <a:rPr lang="en-US" dirty="0"/>
              <a:t>Essentially, a promise is a returned object to which you attach callbacks, instead of passing callbacks into a function.</a:t>
            </a:r>
          </a:p>
          <a:p>
            <a:r>
              <a:rPr lang="en-US" dirty="0"/>
              <a:t>Syntax:</a:t>
            </a:r>
          </a:p>
          <a:p>
            <a:pPr lvl="1"/>
            <a:r>
              <a:rPr lang="en-US" dirty="0"/>
              <a:t>new Promise(function(resolve, reject) {…} ); //executor</a:t>
            </a:r>
          </a:p>
          <a:p>
            <a:r>
              <a:rPr lang="en-US" dirty="0"/>
              <a:t>chaining, error propagation, composition, nesting</a:t>
            </a:r>
            <a:endParaRPr lang="de-DE" dirty="0"/>
          </a:p>
        </p:txBody>
      </p:sp>
      <p:sp>
        <p:nvSpPr>
          <p:cNvPr id="4" name="Fußzeilenplatzhalter 3">
            <a:extLst>
              <a:ext uri="{FF2B5EF4-FFF2-40B4-BE49-F238E27FC236}">
                <a16:creationId xmlns:a16="http://schemas.microsoft.com/office/drawing/2014/main" id="{732124F4-112E-4DD0-838A-04EC91E32E7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72726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270F83-701D-4F5A-833B-1D5A49D68440}"/>
              </a:ext>
            </a:extLst>
          </p:cNvPr>
          <p:cNvSpPr>
            <a:spLocks noGrp="1"/>
          </p:cNvSpPr>
          <p:nvPr>
            <p:ph type="title"/>
          </p:nvPr>
        </p:nvSpPr>
        <p:spPr/>
        <p:txBody>
          <a:bodyPr/>
          <a:lstStyle/>
          <a:p>
            <a:r>
              <a:rPr lang="de-DE" dirty="0" err="1"/>
              <a:t>Promise</a:t>
            </a:r>
            <a:r>
              <a:rPr lang="de-DE" dirty="0"/>
              <a:t> </a:t>
            </a:r>
            <a:r>
              <a:rPr lang="de-DE" dirty="0" err="1"/>
              <a:t>chain</a:t>
            </a:r>
            <a:endParaRPr lang="de-DE" dirty="0"/>
          </a:p>
        </p:txBody>
      </p:sp>
      <p:sp>
        <p:nvSpPr>
          <p:cNvPr id="3" name="Inhaltsplatzhalter 2">
            <a:extLst>
              <a:ext uri="{FF2B5EF4-FFF2-40B4-BE49-F238E27FC236}">
                <a16:creationId xmlns:a16="http://schemas.microsoft.com/office/drawing/2014/main" id="{E929DDDD-EDCC-47CC-A24F-9A2542C552A9}"/>
              </a:ext>
            </a:extLst>
          </p:cNvPr>
          <p:cNvSpPr>
            <a:spLocks noGrp="1"/>
          </p:cNvSpPr>
          <p:nvPr>
            <p:ph idx="1"/>
          </p:nvPr>
        </p:nvSpPr>
        <p:spPr/>
        <p:txBody>
          <a:bodyPr>
            <a:normAutofit fontScale="70000" lnSpcReduction="20000"/>
          </a:bodyPr>
          <a:lstStyle/>
          <a:p>
            <a:r>
              <a:rPr lang="en-US" dirty="0"/>
              <a:t>A common need is to execute two or more asynchronous operations back to back, where each subsequent operation starts when the previous operation succeeds, with the result from the previous step. We accomplish this by creating a promise chain.</a:t>
            </a:r>
          </a:p>
          <a:p>
            <a:r>
              <a:rPr lang="en-US" dirty="0"/>
              <a:t>Here's the magic: the then() function returns a new promise, different from the original</a:t>
            </a:r>
          </a:p>
          <a:p>
            <a:r>
              <a:rPr lang="en-US" dirty="0"/>
              <a:t>Important: Always return results, otherwise callbacks won't catch the result of a previous promise</a:t>
            </a:r>
          </a:p>
          <a:p>
            <a:r>
              <a:rPr lang="en-US" dirty="0"/>
              <a:t>Promises solve a fundamental flaw with the callback pyramid of doom, by catching all errors, even thrown exceptions and programming errors. </a:t>
            </a:r>
            <a:r>
              <a:rPr lang="en-US"/>
              <a:t>This is essential for functional composition of asynchronous operations.</a:t>
            </a:r>
            <a:endParaRPr lang="de-DE" dirty="0"/>
          </a:p>
        </p:txBody>
      </p:sp>
      <p:sp>
        <p:nvSpPr>
          <p:cNvPr id="4" name="Fußzeilenplatzhalter 3">
            <a:extLst>
              <a:ext uri="{FF2B5EF4-FFF2-40B4-BE49-F238E27FC236}">
                <a16:creationId xmlns:a16="http://schemas.microsoft.com/office/drawing/2014/main" id="{C2C74B14-CFBB-4724-9BCB-C5A84980862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04767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33859-9204-49A4-AE91-C8886B388693}"/>
              </a:ext>
            </a:extLst>
          </p:cNvPr>
          <p:cNvSpPr>
            <a:spLocks noGrp="1"/>
          </p:cNvSpPr>
          <p:nvPr>
            <p:ph type="title"/>
          </p:nvPr>
        </p:nvSpPr>
        <p:spPr/>
        <p:txBody>
          <a:bodyPr/>
          <a:lstStyle/>
          <a:p>
            <a:r>
              <a:rPr lang="de-DE" dirty="0"/>
              <a:t>JS SYMBOL OBJECT</a:t>
            </a:r>
          </a:p>
        </p:txBody>
      </p:sp>
      <p:sp>
        <p:nvSpPr>
          <p:cNvPr id="3" name="Textplatzhalter 2">
            <a:extLst>
              <a:ext uri="{FF2B5EF4-FFF2-40B4-BE49-F238E27FC236}">
                <a16:creationId xmlns:a16="http://schemas.microsoft.com/office/drawing/2014/main" id="{6D2F81EA-4EBC-488D-98D9-11BFDA603AC3}"/>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50DEFD06-BDD5-432A-8133-52F2E9D99F3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#ES6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largeFeature</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205155271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DDCB35-BD06-44F1-8E1B-C659FDCDAD56}"/>
              </a:ext>
            </a:extLst>
          </p:cNvPr>
          <p:cNvSpPr>
            <a:spLocks noGrp="1"/>
          </p:cNvSpPr>
          <p:nvPr>
            <p:ph type="title"/>
          </p:nvPr>
        </p:nvSpPr>
        <p:spPr/>
        <p:txBody>
          <a:bodyPr/>
          <a:lstStyle/>
          <a:p>
            <a:r>
              <a:rPr lang="de-DE" dirty="0"/>
              <a:t>JS SYMBOL OBJECT</a:t>
            </a:r>
          </a:p>
        </p:txBody>
      </p:sp>
      <p:sp>
        <p:nvSpPr>
          <p:cNvPr id="3" name="Inhaltsplatzhalter 2">
            <a:extLst>
              <a:ext uri="{FF2B5EF4-FFF2-40B4-BE49-F238E27FC236}">
                <a16:creationId xmlns:a16="http://schemas.microsoft.com/office/drawing/2014/main" id="{E1EF1358-9700-4446-A2D4-96B917182461}"/>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957FC39-4227-42AE-910E-FE43CDDD0173}"/>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1E8D9250-5F14-4385-820C-079E3335464B}"/>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383083775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5ED72A-AACF-4C4E-A1A0-BDE6A2077F15}"/>
              </a:ext>
            </a:extLst>
          </p:cNvPr>
          <p:cNvSpPr>
            <a:spLocks noGrp="1"/>
          </p:cNvSpPr>
          <p:nvPr>
            <p:ph type="title"/>
          </p:nvPr>
        </p:nvSpPr>
        <p:spPr/>
        <p:txBody>
          <a:bodyPr/>
          <a:lstStyle/>
          <a:p>
            <a:r>
              <a:rPr lang="de-DE" dirty="0"/>
              <a:t>JS CLASSES</a:t>
            </a:r>
          </a:p>
        </p:txBody>
      </p:sp>
      <p:sp>
        <p:nvSpPr>
          <p:cNvPr id="3" name="Textplatzhalter 2">
            <a:extLst>
              <a:ext uri="{FF2B5EF4-FFF2-40B4-BE49-F238E27FC236}">
                <a16:creationId xmlns:a16="http://schemas.microsoft.com/office/drawing/2014/main" id="{52D7D70F-5457-4626-B247-40B1D5F673CA}"/>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2A448BA0-C58F-4544-BB06-E10598A39E33}"/>
              </a:ext>
            </a:extLst>
          </p:cNvPr>
          <p:cNvSpPr>
            <a:spLocks noGrp="1"/>
          </p:cNvSpPr>
          <p:nvPr>
            <p:ph type="ftr" sz="quarter" idx="11"/>
          </p:nvPr>
        </p:nvSpPr>
        <p:spPr/>
        <p:txBody>
          <a:bodyPr/>
          <a:lstStyle/>
          <a:p>
            <a:pPr lvl="0" algn="r">
              <a:defRPr/>
            </a:pPr>
            <a:r>
              <a:rPr lang="de-DE" dirty="0"/>
              <a:t>#ES6 #</a:t>
            </a:r>
            <a:r>
              <a:rPr lang="de-DE" dirty="0" err="1"/>
              <a:t>largeFeature</a:t>
            </a:r>
            <a:r>
              <a:rPr lang="de-DE" dirty="0"/>
              <a:t> </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55B14D15-E88F-4F3B-A35C-106A39006904}"/>
                  </a:ext>
                </a:extLst>
              </p:cNvPr>
              <p:cNvGraphicFramePr>
                <a:graphicFrameLocks noChangeAspect="1"/>
              </p:cNvGraphicFramePr>
              <p:nvPr>
                <p:extLst>
                  <p:ext uri="{D42A27DB-BD31-4B8C-83A1-F6EECF244321}">
                    <p14:modId xmlns:p14="http://schemas.microsoft.com/office/powerpoint/2010/main" val="3261614193"/>
                  </p:ext>
                </p:extLst>
              </p:nvPr>
            </p:nvGraphicFramePr>
            <p:xfrm>
              <a:off x="841105" y="4576898"/>
              <a:ext cx="2698929" cy="1518147"/>
            </p:xfrm>
            <a:graphic>
              <a:graphicData uri="http://schemas.microsoft.com/office/powerpoint/2016/slidezoom">
                <pslz:sldZm>
                  <pslz:sldZmObj sldId="759" cId="1828598739">
                    <pslz:zmPr id="{1185C99C-8A77-45AD-9E14-E0E869756F17}" returnToParent="0" transitionDur="1000">
                      <p166:blipFill xmlns:p166="http://schemas.microsoft.com/office/powerpoint/2016/6/main">
                        <a:blip r:embed="rId3"/>
                        <a:stretch>
                          <a:fillRect/>
                        </a:stretch>
                      </p166:blipFill>
                      <p166:spPr xmlns:p166="http://schemas.microsoft.com/office/powerpoint/2016/6/main">
                        <a:xfrm>
                          <a:off x="0" y="0"/>
                          <a:ext cx="2698929" cy="1518147"/>
                        </a:xfrm>
                        <a:prstGeom prst="rect">
                          <a:avLst/>
                        </a:prstGeom>
                        <a:ln w="3175">
                          <a:solidFill>
                            <a:prstClr val="ltGray"/>
                          </a:solidFill>
                        </a:ln>
                      </p166:spPr>
                    </pslz:zmPr>
                  </pslz:sldZmObj>
                </pslz:sldZm>
              </a:graphicData>
            </a:graphic>
          </p:graphicFrame>
        </mc:Choice>
        <mc:Fallback xmlns="">
          <p:pic>
            <p:nvPicPr>
              <p:cNvPr id="6" name="Folienzoom 5">
                <a:hlinkClick r:id="rId4" action="ppaction://hlinksldjump"/>
                <a:extLst>
                  <a:ext uri="{FF2B5EF4-FFF2-40B4-BE49-F238E27FC236}">
                    <a16:creationId xmlns:a16="http://schemas.microsoft.com/office/drawing/2014/main" id="{55B14D15-E88F-4F3B-A35C-106A39006904}"/>
                  </a:ext>
                </a:extLst>
              </p:cNvPr>
              <p:cNvPicPr>
                <a:picLocks noGrp="1" noRot="1" noChangeAspect="1" noMove="1" noResize="1" noEditPoints="1" noAdjustHandles="1" noChangeArrowheads="1" noChangeShapeType="1"/>
              </p:cNvPicPr>
              <p:nvPr/>
            </p:nvPicPr>
            <p:blipFill>
              <a:blip r:embed="rId5"/>
              <a:stretch>
                <a:fillRect/>
              </a:stretch>
            </p:blipFill>
            <p:spPr>
              <a:xfrm>
                <a:off x="841105" y="4576898"/>
                <a:ext cx="2698929" cy="151814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Folienzoom 7">
                <a:extLst>
                  <a:ext uri="{FF2B5EF4-FFF2-40B4-BE49-F238E27FC236}">
                    <a16:creationId xmlns:a16="http://schemas.microsoft.com/office/drawing/2014/main" id="{19471F8B-ADC5-4144-9556-15A601D71306}"/>
                  </a:ext>
                </a:extLst>
              </p:cNvPr>
              <p:cNvGraphicFramePr>
                <a:graphicFrameLocks noChangeAspect="1"/>
              </p:cNvGraphicFramePr>
              <p:nvPr>
                <p:extLst>
                  <p:ext uri="{D42A27DB-BD31-4B8C-83A1-F6EECF244321}">
                    <p14:modId xmlns:p14="http://schemas.microsoft.com/office/powerpoint/2010/main" val="70876075"/>
                  </p:ext>
                </p:extLst>
              </p:nvPr>
            </p:nvGraphicFramePr>
            <p:xfrm>
              <a:off x="3552192" y="4576898"/>
              <a:ext cx="2698929" cy="1518148"/>
            </p:xfrm>
            <a:graphic>
              <a:graphicData uri="http://schemas.microsoft.com/office/powerpoint/2016/slidezoom">
                <pslz:sldZm>
                  <pslz:sldZmObj sldId="624" cId="651933962">
                    <pslz:zmPr id="{AFD47862-FEF5-44CA-872C-42A43A25F7FA}" returnToParent="0" transitionDur="1000">
                      <p166:blipFill xmlns:p166="http://schemas.microsoft.com/office/powerpoint/2016/6/main">
                        <a:blip r:embed="rId6"/>
                        <a:stretch>
                          <a:fillRect/>
                        </a:stretch>
                      </p166:blipFill>
                      <p166:spPr xmlns:p166="http://schemas.microsoft.com/office/powerpoint/2016/6/main">
                        <a:xfrm>
                          <a:off x="0" y="0"/>
                          <a:ext cx="2698929" cy="1518148"/>
                        </a:xfrm>
                        <a:prstGeom prst="rect">
                          <a:avLst/>
                        </a:prstGeom>
                        <a:ln w="3175">
                          <a:solidFill>
                            <a:prstClr val="ltGray"/>
                          </a:solidFill>
                        </a:ln>
                      </p166:spPr>
                    </pslz:zmPr>
                  </pslz:sldZmObj>
                </pslz:sldZm>
              </a:graphicData>
            </a:graphic>
          </p:graphicFrame>
        </mc:Choice>
        <mc:Fallback xmlns="">
          <p:pic>
            <p:nvPicPr>
              <p:cNvPr id="8" name="Folienzoom 7">
                <a:hlinkClick r:id="rId7" action="ppaction://hlinksldjump"/>
                <a:extLst>
                  <a:ext uri="{FF2B5EF4-FFF2-40B4-BE49-F238E27FC236}">
                    <a16:creationId xmlns:a16="http://schemas.microsoft.com/office/drawing/2014/main" id="{19471F8B-ADC5-4144-9556-15A601D71306}"/>
                  </a:ext>
                </a:extLst>
              </p:cNvPr>
              <p:cNvPicPr>
                <a:picLocks noGrp="1" noRot="1" noChangeAspect="1" noMove="1" noResize="1" noEditPoints="1" noAdjustHandles="1" noChangeArrowheads="1" noChangeShapeType="1"/>
              </p:cNvPicPr>
              <p:nvPr/>
            </p:nvPicPr>
            <p:blipFill>
              <a:blip r:embed="rId8"/>
              <a:stretch>
                <a:fillRect/>
              </a:stretch>
            </p:blipFill>
            <p:spPr>
              <a:xfrm>
                <a:off x="3552192" y="4576898"/>
                <a:ext cx="2698929" cy="151814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Folienzoom 9">
                <a:extLst>
                  <a:ext uri="{FF2B5EF4-FFF2-40B4-BE49-F238E27FC236}">
                    <a16:creationId xmlns:a16="http://schemas.microsoft.com/office/drawing/2014/main" id="{AB4D46AC-B831-4D30-B4CB-A4623C20FD8D}"/>
                  </a:ext>
                </a:extLst>
              </p:cNvPr>
              <p:cNvGraphicFramePr>
                <a:graphicFrameLocks noChangeAspect="1"/>
              </p:cNvGraphicFramePr>
              <p:nvPr>
                <p:extLst>
                  <p:ext uri="{D42A27DB-BD31-4B8C-83A1-F6EECF244321}">
                    <p14:modId xmlns:p14="http://schemas.microsoft.com/office/powerpoint/2010/main" val="3840626270"/>
                  </p:ext>
                </p:extLst>
              </p:nvPr>
            </p:nvGraphicFramePr>
            <p:xfrm>
              <a:off x="6264135" y="4576900"/>
              <a:ext cx="2707328" cy="1522872"/>
            </p:xfrm>
            <a:graphic>
              <a:graphicData uri="http://schemas.microsoft.com/office/powerpoint/2016/slidezoom">
                <pslz:sldZm>
                  <pslz:sldZmObj sldId="626" cId="1104184625">
                    <pslz:zmPr id="{0D8AF570-EEF0-4BD0-BF7E-DBE26E757D33}" returnToParent="0" transitionDur="1000">
                      <p166:blipFill xmlns:p166="http://schemas.microsoft.com/office/powerpoint/2016/6/main">
                        <a:blip r:embed="rId9"/>
                        <a:stretch>
                          <a:fillRect/>
                        </a:stretch>
                      </p166:blipFill>
                      <p166:spPr xmlns:p166="http://schemas.microsoft.com/office/powerpoint/2016/6/main">
                        <a:xfrm>
                          <a:off x="0" y="0"/>
                          <a:ext cx="2707328" cy="1522872"/>
                        </a:xfrm>
                        <a:prstGeom prst="rect">
                          <a:avLst/>
                        </a:prstGeom>
                        <a:ln w="3175">
                          <a:solidFill>
                            <a:prstClr val="ltGray"/>
                          </a:solidFill>
                        </a:ln>
                      </p166:spPr>
                    </pslz:zmPr>
                  </pslz:sldZmObj>
                </pslz:sldZm>
              </a:graphicData>
            </a:graphic>
          </p:graphicFrame>
        </mc:Choice>
        <mc:Fallback xmlns="">
          <p:pic>
            <p:nvPicPr>
              <p:cNvPr id="10" name="Folienzoom 9">
                <a:hlinkClick r:id="rId10" action="ppaction://hlinksldjump"/>
                <a:extLst>
                  <a:ext uri="{FF2B5EF4-FFF2-40B4-BE49-F238E27FC236}">
                    <a16:creationId xmlns:a16="http://schemas.microsoft.com/office/drawing/2014/main" id="{AB4D46AC-B831-4D30-B4CB-A4623C20FD8D}"/>
                  </a:ext>
                </a:extLst>
              </p:cNvPr>
              <p:cNvPicPr>
                <a:picLocks noGrp="1" noRot="1" noChangeAspect="1" noMove="1" noResize="1" noEditPoints="1" noAdjustHandles="1" noChangeArrowheads="1" noChangeShapeType="1"/>
              </p:cNvPicPr>
              <p:nvPr/>
            </p:nvPicPr>
            <p:blipFill>
              <a:blip r:embed="rId11"/>
              <a:stretch>
                <a:fillRect/>
              </a:stretch>
            </p:blipFill>
            <p:spPr>
              <a:xfrm>
                <a:off x="6264135" y="4576900"/>
                <a:ext cx="2707328" cy="1522872"/>
              </a:xfrm>
              <a:prstGeom prst="rect">
                <a:avLst/>
              </a:prstGeom>
              <a:ln w="3175">
                <a:solidFill>
                  <a:prstClr val="ltGray"/>
                </a:solidFill>
              </a:ln>
            </p:spPr>
          </p:pic>
        </mc:Fallback>
      </mc:AlternateContent>
    </p:spTree>
    <p:extLst>
      <p:ext uri="{BB962C8B-B14F-4D97-AF65-F5344CB8AC3E}">
        <p14:creationId xmlns:p14="http://schemas.microsoft.com/office/powerpoint/2010/main" val="343355902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E0789-884F-4AE0-A6B0-CB33631398D3}"/>
              </a:ext>
            </a:extLst>
          </p:cNvPr>
          <p:cNvSpPr>
            <a:spLocks noGrp="1"/>
          </p:cNvSpPr>
          <p:nvPr>
            <p:ph type="title"/>
          </p:nvPr>
        </p:nvSpPr>
        <p:spPr/>
        <p:txBody>
          <a:bodyPr/>
          <a:lstStyle/>
          <a:p>
            <a:r>
              <a:rPr lang="de-DE" dirty="0"/>
              <a:t>JS CLASSES - BASICS</a:t>
            </a:r>
          </a:p>
        </p:txBody>
      </p:sp>
      <p:sp>
        <p:nvSpPr>
          <p:cNvPr id="3" name="Textplatzhalter 2">
            <a:extLst>
              <a:ext uri="{FF2B5EF4-FFF2-40B4-BE49-F238E27FC236}">
                <a16:creationId xmlns:a16="http://schemas.microsoft.com/office/drawing/2014/main" id="{F7366F50-23D4-48CD-B517-C8C76F0EF095}"/>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B15CCB45-CB04-4A14-9CCE-02D728DA645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59873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040DD-AEF3-4447-9A19-9BC6D44BD2D5}"/>
              </a:ext>
            </a:extLst>
          </p:cNvPr>
          <p:cNvSpPr>
            <a:spLocks noGrp="1"/>
          </p:cNvSpPr>
          <p:nvPr>
            <p:ph type="title"/>
          </p:nvPr>
        </p:nvSpPr>
        <p:spPr/>
        <p:txBody>
          <a:bodyPr/>
          <a:lstStyle/>
          <a:p>
            <a:r>
              <a:rPr lang="de-DE" dirty="0"/>
              <a:t>JS CLASSES</a:t>
            </a:r>
          </a:p>
        </p:txBody>
      </p:sp>
      <p:sp>
        <p:nvSpPr>
          <p:cNvPr id="3" name="Inhaltsplatzhalter 2">
            <a:extLst>
              <a:ext uri="{FF2B5EF4-FFF2-40B4-BE49-F238E27FC236}">
                <a16:creationId xmlns:a16="http://schemas.microsoft.com/office/drawing/2014/main" id="{E9D39B6A-BDFB-4231-8BC5-8D69829DE8F7}"/>
              </a:ext>
            </a:extLst>
          </p:cNvPr>
          <p:cNvSpPr>
            <a:spLocks noGrp="1"/>
          </p:cNvSpPr>
          <p:nvPr>
            <p:ph idx="1"/>
          </p:nvPr>
        </p:nvSpPr>
        <p:spPr/>
        <p:txBody>
          <a:bodyPr/>
          <a:lstStyle/>
          <a:p>
            <a:r>
              <a:rPr lang="de-DE" dirty="0"/>
              <a:t>JavaScript Klassen, eingeführt in </a:t>
            </a:r>
            <a:r>
              <a:rPr lang="de-DE" dirty="0" err="1"/>
              <a:t>ECMAScript</a:t>
            </a:r>
            <a:r>
              <a:rPr lang="de-DE" dirty="0"/>
              <a:t> 2015, sind syntaktischer Zucker für das bestehende, auf Prototypen basierende, Vererbungsmodell von JavaScript. Diese Syntaxerweiterung führt </a:t>
            </a:r>
            <a:r>
              <a:rPr lang="de-DE" b="1" dirty="0"/>
              <a:t>kein</a:t>
            </a:r>
            <a:r>
              <a:rPr lang="de-DE" dirty="0"/>
              <a:t> neues OOP-Modell in die Sprache ein. JS Klassen ermöglichen es, mit klarer und verständlicher Syntax Objekte zu erstellen und Vererbung in JavaScript zu realisieren.</a:t>
            </a:r>
          </a:p>
        </p:txBody>
      </p:sp>
      <p:sp>
        <p:nvSpPr>
          <p:cNvPr id="4" name="Fußzeilenplatzhalter 3">
            <a:extLst>
              <a:ext uri="{FF2B5EF4-FFF2-40B4-BE49-F238E27FC236}">
                <a16:creationId xmlns:a16="http://schemas.microsoft.com/office/drawing/2014/main" id="{9787C804-7870-4D0F-8D0C-BCB8BC02967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96157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97D7-7B27-45BE-9D0B-8DE0D6D9CC43}"/>
              </a:ext>
            </a:extLst>
          </p:cNvPr>
          <p:cNvSpPr>
            <a:spLocks noGrp="1"/>
          </p:cNvSpPr>
          <p:nvPr>
            <p:ph type="title"/>
          </p:nvPr>
        </p:nvSpPr>
        <p:spPr/>
        <p:txBody>
          <a:bodyPr/>
          <a:lstStyle/>
          <a:p>
            <a:r>
              <a:rPr lang="de-AT" dirty="0"/>
              <a:t>JS CLASSES</a:t>
            </a:r>
          </a:p>
        </p:txBody>
      </p:sp>
      <p:sp>
        <p:nvSpPr>
          <p:cNvPr id="3" name="Content Placeholder 2">
            <a:extLst>
              <a:ext uri="{FF2B5EF4-FFF2-40B4-BE49-F238E27FC236}">
                <a16:creationId xmlns:a16="http://schemas.microsoft.com/office/drawing/2014/main" id="{24C48E35-5461-4358-8D6D-CF8549F26477}"/>
              </a:ext>
            </a:extLst>
          </p:cNvPr>
          <p:cNvSpPr>
            <a:spLocks noGrp="1"/>
          </p:cNvSpPr>
          <p:nvPr>
            <p:ph idx="1"/>
          </p:nvPr>
        </p:nvSpPr>
        <p:spPr>
          <a:xfrm>
            <a:off x="838200" y="2573337"/>
            <a:ext cx="10515600" cy="3603625"/>
          </a:xfrm>
        </p:spPr>
        <p:txBody>
          <a:bodyPr>
            <a:normAutofit fontScale="92500" lnSpcReduction="10000"/>
          </a:bodyPr>
          <a:lstStyle/>
          <a:p>
            <a:r>
              <a:rPr lang="de-AT" dirty="0" err="1">
                <a:solidFill>
                  <a:srgbClr val="0000FF"/>
                </a:solidFill>
              </a:rPr>
              <a:t>class</a:t>
            </a:r>
            <a:r>
              <a:rPr lang="de-AT" dirty="0">
                <a:solidFill>
                  <a:srgbClr val="000000"/>
                </a:solidFill>
              </a:rPr>
              <a:t> Person {</a:t>
            </a:r>
          </a:p>
          <a:p>
            <a:r>
              <a:rPr lang="de-AT" dirty="0">
                <a:solidFill>
                  <a:srgbClr val="0000FF"/>
                </a:solidFill>
              </a:rPr>
              <a:t>  </a:t>
            </a:r>
            <a:r>
              <a:rPr lang="de-AT" dirty="0" err="1">
                <a:solidFill>
                  <a:srgbClr val="0000FF"/>
                </a:solidFill>
              </a:rPr>
              <a:t>constructor</a:t>
            </a:r>
            <a:r>
              <a:rPr lang="de-AT" dirty="0">
                <a:solidFill>
                  <a:srgbClr val="000000"/>
                </a:solidFill>
              </a:rPr>
              <a:t>(</a:t>
            </a:r>
            <a:r>
              <a:rPr lang="de-AT" dirty="0" err="1">
                <a:solidFill>
                  <a:srgbClr val="000000"/>
                </a:solidFill>
              </a:rPr>
              <a:t>firstName</a:t>
            </a:r>
            <a:r>
              <a:rPr lang="de-AT" dirty="0">
                <a:solidFill>
                  <a:srgbClr val="000000"/>
                </a:solidFill>
              </a:rPr>
              <a:t>, </a:t>
            </a:r>
            <a:r>
              <a:rPr lang="de-AT" dirty="0" err="1">
                <a:solidFill>
                  <a:srgbClr val="000000"/>
                </a:solidFill>
              </a:rPr>
              <a:t>lastName</a:t>
            </a:r>
            <a:r>
              <a:rPr lang="de-AT" dirty="0">
                <a:solidFill>
                  <a:srgbClr val="000000"/>
                </a:solidFill>
              </a:rPr>
              <a:t>) {</a:t>
            </a:r>
          </a:p>
          <a:p>
            <a:r>
              <a:rPr lang="de-AT" dirty="0">
                <a:solidFill>
                  <a:srgbClr val="0000FF"/>
                </a:solidFill>
              </a:rPr>
              <a:t>    </a:t>
            </a:r>
            <a:r>
              <a:rPr lang="de-AT" dirty="0" err="1">
                <a:solidFill>
                  <a:srgbClr val="0000FF"/>
                </a:solidFill>
              </a:rPr>
              <a:t>this</a:t>
            </a:r>
            <a:r>
              <a:rPr lang="de-AT" dirty="0" err="1">
                <a:solidFill>
                  <a:srgbClr val="000000"/>
                </a:solidFill>
              </a:rPr>
              <a:t>.firstName</a:t>
            </a:r>
            <a:r>
              <a:rPr lang="de-AT" dirty="0">
                <a:solidFill>
                  <a:srgbClr val="000000"/>
                </a:solidFill>
              </a:rPr>
              <a:t> = </a:t>
            </a:r>
            <a:r>
              <a:rPr lang="de-AT" dirty="0" err="1">
                <a:solidFill>
                  <a:srgbClr val="000000"/>
                </a:solidFill>
              </a:rPr>
              <a:t>firstName</a:t>
            </a:r>
            <a:r>
              <a:rPr lang="de-AT" dirty="0">
                <a:solidFill>
                  <a:srgbClr val="000000"/>
                </a:solidFill>
              </a:rPr>
              <a:t>;</a:t>
            </a:r>
          </a:p>
          <a:p>
            <a:r>
              <a:rPr lang="de-AT" dirty="0">
                <a:solidFill>
                  <a:srgbClr val="0000FF"/>
                </a:solidFill>
              </a:rPr>
              <a:t>    </a:t>
            </a:r>
            <a:r>
              <a:rPr lang="de-AT" dirty="0" err="1">
                <a:solidFill>
                  <a:srgbClr val="0000FF"/>
                </a:solidFill>
              </a:rPr>
              <a:t>this</a:t>
            </a:r>
            <a:r>
              <a:rPr lang="de-AT" dirty="0" err="1">
                <a:solidFill>
                  <a:srgbClr val="000000"/>
                </a:solidFill>
              </a:rPr>
              <a:t>.lastName</a:t>
            </a:r>
            <a:r>
              <a:rPr lang="de-AT" dirty="0">
                <a:solidFill>
                  <a:srgbClr val="000000"/>
                </a:solidFill>
              </a:rPr>
              <a:t> = </a:t>
            </a:r>
            <a:r>
              <a:rPr lang="de-AT" dirty="0" err="1">
                <a:solidFill>
                  <a:srgbClr val="000000"/>
                </a:solidFill>
              </a:rPr>
              <a:t>lastName</a:t>
            </a:r>
            <a:r>
              <a:rPr lang="de-AT" dirty="0">
                <a:solidFill>
                  <a:srgbClr val="000000"/>
                </a:solidFill>
              </a:rPr>
              <a:t>;</a:t>
            </a:r>
          </a:p>
          <a:p>
            <a:r>
              <a:rPr lang="de-AT" dirty="0">
                <a:solidFill>
                  <a:srgbClr val="000000"/>
                </a:solidFill>
              </a:rPr>
              <a:t>  }</a:t>
            </a:r>
          </a:p>
          <a:p>
            <a:r>
              <a:rPr lang="de-AT" dirty="0">
                <a:solidFill>
                  <a:srgbClr val="000000"/>
                </a:solidFill>
              </a:rPr>
              <a:t>  </a:t>
            </a:r>
            <a:r>
              <a:rPr lang="de-AT" dirty="0" err="1">
                <a:solidFill>
                  <a:srgbClr val="000000"/>
                </a:solidFill>
              </a:rPr>
              <a:t>hello</a:t>
            </a:r>
            <a:r>
              <a:rPr lang="de-AT" dirty="0">
                <a:solidFill>
                  <a:srgbClr val="000000"/>
                </a:solidFill>
              </a:rPr>
              <a:t>() {</a:t>
            </a:r>
          </a:p>
          <a:p>
            <a:r>
              <a:rPr lang="de-AT" dirty="0">
                <a:solidFill>
                  <a:srgbClr val="0000FF"/>
                </a:solidFill>
              </a:rPr>
              <a:t>    </a:t>
            </a:r>
            <a:r>
              <a:rPr lang="de-AT" dirty="0" err="1">
                <a:solidFill>
                  <a:srgbClr val="0000FF"/>
                </a:solidFill>
              </a:rPr>
              <a:t>return</a:t>
            </a:r>
            <a:r>
              <a:rPr lang="de-AT" dirty="0">
                <a:solidFill>
                  <a:srgbClr val="000000"/>
                </a:solidFill>
              </a:rPr>
              <a:t> </a:t>
            </a:r>
            <a:r>
              <a:rPr lang="de-AT" dirty="0">
                <a:solidFill>
                  <a:srgbClr val="A31515"/>
                </a:solidFill>
              </a:rPr>
              <a:t>`</a:t>
            </a:r>
            <a:r>
              <a:rPr lang="de-AT" dirty="0" err="1">
                <a:solidFill>
                  <a:srgbClr val="A31515"/>
                </a:solidFill>
              </a:rPr>
              <a:t>My</a:t>
            </a:r>
            <a:r>
              <a:rPr lang="de-AT" dirty="0">
                <a:solidFill>
                  <a:srgbClr val="A31515"/>
                </a:solidFill>
              </a:rPr>
              <a:t> </a:t>
            </a:r>
            <a:r>
              <a:rPr lang="de-AT" dirty="0" err="1">
                <a:solidFill>
                  <a:srgbClr val="A31515"/>
                </a:solidFill>
              </a:rPr>
              <a:t>name</a:t>
            </a:r>
            <a:r>
              <a:rPr lang="de-AT" dirty="0">
                <a:solidFill>
                  <a:srgbClr val="A31515"/>
                </a:solidFill>
              </a:rPr>
              <a:t> </a:t>
            </a:r>
            <a:r>
              <a:rPr lang="de-AT" dirty="0" err="1">
                <a:solidFill>
                  <a:srgbClr val="A31515"/>
                </a:solidFill>
              </a:rPr>
              <a:t>is</a:t>
            </a:r>
            <a:r>
              <a:rPr lang="de-AT" dirty="0">
                <a:solidFill>
                  <a:srgbClr val="A31515"/>
                </a:solidFill>
              </a:rPr>
              <a:t> </a:t>
            </a:r>
            <a:r>
              <a:rPr lang="de-AT" dirty="0">
                <a:solidFill>
                  <a:srgbClr val="0000FF"/>
                </a:solidFill>
              </a:rPr>
              <a:t>${</a:t>
            </a:r>
            <a:r>
              <a:rPr lang="de-AT" dirty="0" err="1">
                <a:solidFill>
                  <a:srgbClr val="0000FF"/>
                </a:solidFill>
              </a:rPr>
              <a:t>this</a:t>
            </a:r>
            <a:r>
              <a:rPr lang="de-AT" dirty="0" err="1">
                <a:solidFill>
                  <a:srgbClr val="000000"/>
                </a:solidFill>
              </a:rPr>
              <a:t>.firstName</a:t>
            </a:r>
            <a:r>
              <a:rPr lang="de-AT" dirty="0">
                <a:solidFill>
                  <a:srgbClr val="0000FF"/>
                </a:solidFill>
              </a:rPr>
              <a:t>}</a:t>
            </a:r>
            <a:r>
              <a:rPr lang="de-AT" dirty="0">
                <a:solidFill>
                  <a:srgbClr val="A31515"/>
                </a:solidFill>
              </a:rPr>
              <a:t> </a:t>
            </a:r>
            <a:r>
              <a:rPr lang="de-AT" dirty="0">
                <a:solidFill>
                  <a:srgbClr val="0000FF"/>
                </a:solidFill>
              </a:rPr>
              <a:t>${</a:t>
            </a:r>
            <a:r>
              <a:rPr lang="de-AT" dirty="0" err="1">
                <a:solidFill>
                  <a:srgbClr val="0000FF"/>
                </a:solidFill>
              </a:rPr>
              <a:t>this</a:t>
            </a:r>
            <a:r>
              <a:rPr lang="de-AT" dirty="0" err="1">
                <a:solidFill>
                  <a:srgbClr val="000000"/>
                </a:solidFill>
              </a:rPr>
              <a:t>.lastName</a:t>
            </a:r>
            <a:r>
              <a:rPr lang="de-AT" dirty="0">
                <a:solidFill>
                  <a:srgbClr val="0000FF"/>
                </a:solidFill>
              </a:rPr>
              <a:t>}</a:t>
            </a:r>
            <a:r>
              <a:rPr lang="de-AT" dirty="0">
                <a:solidFill>
                  <a:srgbClr val="A31515"/>
                </a:solidFill>
              </a:rPr>
              <a:t>`</a:t>
            </a:r>
            <a:r>
              <a:rPr lang="de-AT" dirty="0">
                <a:solidFill>
                  <a:srgbClr val="000000"/>
                </a:solidFill>
              </a:rPr>
              <a:t>;</a:t>
            </a:r>
          </a:p>
          <a:p>
            <a:r>
              <a:rPr lang="de-AT" dirty="0">
                <a:solidFill>
                  <a:srgbClr val="000000"/>
                </a:solidFill>
              </a:rPr>
              <a:t>  }</a:t>
            </a:r>
          </a:p>
          <a:p>
            <a:r>
              <a:rPr lang="de-AT" dirty="0">
                <a:solidFill>
                  <a:srgbClr val="000000"/>
                </a:solidFill>
              </a:rPr>
              <a:t>}</a:t>
            </a:r>
          </a:p>
          <a:p>
            <a:endParaRPr lang="de-AT" dirty="0"/>
          </a:p>
        </p:txBody>
      </p:sp>
      <p:sp>
        <p:nvSpPr>
          <p:cNvPr id="4" name="Inhaltsplatzhalter 3">
            <a:extLst>
              <a:ext uri="{FF2B5EF4-FFF2-40B4-BE49-F238E27FC236}">
                <a16:creationId xmlns:a16="http://schemas.microsoft.com/office/drawing/2014/main" id="{93C58BC0-2C81-4971-804E-2C6DF732202E}"/>
              </a:ext>
            </a:extLst>
          </p:cNvPr>
          <p:cNvSpPr>
            <a:spLocks noGrp="1"/>
          </p:cNvSpPr>
          <p:nvPr>
            <p:ph idx="13"/>
          </p:nvPr>
        </p:nvSpPr>
        <p:spPr>
          <a:xfrm>
            <a:off x="838200" y="1825625"/>
            <a:ext cx="10515600" cy="612775"/>
          </a:xfrm>
        </p:spPr>
        <p:txBody>
          <a:bodyPr/>
          <a:lstStyle/>
          <a:p>
            <a:r>
              <a:rPr lang="de-AT" dirty="0"/>
              <a:t>Ersetzen die alten </a:t>
            </a:r>
            <a:r>
              <a:rPr lang="de-AT" dirty="0" err="1"/>
              <a:t>Konstruktorfunktionen</a:t>
            </a:r>
            <a:r>
              <a:rPr lang="de-AT" dirty="0"/>
              <a:t> und Prototypen</a:t>
            </a:r>
          </a:p>
          <a:p>
            <a:endParaRPr lang="de-DE" dirty="0"/>
          </a:p>
        </p:txBody>
      </p:sp>
      <p:sp>
        <p:nvSpPr>
          <p:cNvPr id="5" name="Fußzeilenplatzhalter 4">
            <a:extLst>
              <a:ext uri="{FF2B5EF4-FFF2-40B4-BE49-F238E27FC236}">
                <a16:creationId xmlns:a16="http://schemas.microsoft.com/office/drawing/2014/main" id="{8348D2C0-A621-4EA1-9FC2-59CCBEF21348}"/>
              </a:ext>
            </a:extLst>
          </p:cNvPr>
          <p:cNvSpPr>
            <a:spLocks noGrp="1"/>
          </p:cNvSpPr>
          <p:nvPr>
            <p:ph type="ftr" sz="quarter" idx="11"/>
          </p:nvPr>
        </p:nvSpPr>
        <p:spPr/>
        <p:txBody>
          <a:bodyPr/>
          <a:lstStyle/>
          <a:p>
            <a:pPr algn="r"/>
            <a:r>
              <a:rPr lang="de-DE" dirty="0"/>
              <a:t>© </a:t>
            </a:r>
            <a:r>
              <a:rPr lang="de-DE" dirty="0" err="1"/>
              <a:t>ppedv</a:t>
            </a:r>
            <a:r>
              <a:rPr lang="de-DE" dirty="0"/>
              <a:t> AG</a:t>
            </a:r>
          </a:p>
        </p:txBody>
      </p:sp>
    </p:spTree>
    <p:extLst>
      <p:ext uri="{BB962C8B-B14F-4D97-AF65-F5344CB8AC3E}">
        <p14:creationId xmlns:p14="http://schemas.microsoft.com/office/powerpoint/2010/main" val="24831646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F4EF-D0D4-41DA-8543-8594DBE81810}"/>
              </a:ext>
            </a:extLst>
          </p:cNvPr>
          <p:cNvSpPr>
            <a:spLocks noGrp="1"/>
          </p:cNvSpPr>
          <p:nvPr>
            <p:ph type="title"/>
          </p:nvPr>
        </p:nvSpPr>
        <p:spPr/>
        <p:txBody>
          <a:bodyPr/>
          <a:lstStyle/>
          <a:p>
            <a:r>
              <a:rPr lang="de-DE" dirty="0"/>
              <a:t>JS CLASSES &gt; METHODS</a:t>
            </a:r>
          </a:p>
        </p:txBody>
      </p:sp>
      <p:sp>
        <p:nvSpPr>
          <p:cNvPr id="3" name="Inhaltsplatzhalter 2">
            <a:extLst>
              <a:ext uri="{FF2B5EF4-FFF2-40B4-BE49-F238E27FC236}">
                <a16:creationId xmlns:a16="http://schemas.microsoft.com/office/drawing/2014/main" id="{0E369970-8649-4CB0-9CCF-C22F685AEAB4}"/>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821CC580-42C6-4843-B92F-0A2C7E4F0976}"/>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EFC5EE1C-7025-4B84-BD0B-30ACC5F3DEEA}"/>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326840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A2BB6E-B097-4FA5-8D9B-F9CB1CA33F87}"/>
              </a:ext>
            </a:extLst>
          </p:cNvPr>
          <p:cNvSpPr>
            <a:spLocks noGrp="1"/>
          </p:cNvSpPr>
          <p:nvPr>
            <p:ph type="title"/>
          </p:nvPr>
        </p:nvSpPr>
        <p:spPr/>
        <p:txBody>
          <a:bodyPr/>
          <a:lstStyle/>
          <a:p>
            <a:r>
              <a:rPr lang="de-DE" dirty="0"/>
              <a:t>JS EXPRESSIONS &amp; STATEMENTS</a:t>
            </a:r>
          </a:p>
        </p:txBody>
      </p:sp>
      <p:sp>
        <p:nvSpPr>
          <p:cNvPr id="5" name="Inhaltsplatzhalter 4">
            <a:extLst>
              <a:ext uri="{FF2B5EF4-FFF2-40B4-BE49-F238E27FC236}">
                <a16:creationId xmlns:a16="http://schemas.microsoft.com/office/drawing/2014/main" id="{F7ACF018-63A1-4EF1-BC60-0F26CDD737C8}"/>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75235039-3960-4572-810E-53C25896CEE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Inhaltsplatzhalter 5">
            <a:extLst>
              <a:ext uri="{FF2B5EF4-FFF2-40B4-BE49-F238E27FC236}">
                <a16:creationId xmlns:a16="http://schemas.microsoft.com/office/drawing/2014/main" id="{BD24261F-CF33-444D-8DD8-2C60A3CB27F4}"/>
              </a:ext>
            </a:extLst>
          </p:cNvPr>
          <p:cNvSpPr>
            <a:spLocks noGrp="1"/>
          </p:cNvSpPr>
          <p:nvPr>
            <p:ph idx="13"/>
          </p:nvPr>
        </p:nvSpPr>
        <p:spPr/>
        <p:txBody>
          <a:bodyPr/>
          <a:lstStyle/>
          <a:p>
            <a:r>
              <a:rPr lang="de-DE" dirty="0"/>
              <a:t>Zuweisungen???</a:t>
            </a:r>
          </a:p>
          <a:p>
            <a:r>
              <a:rPr lang="de-DE" dirty="0" err="1"/>
              <a:t>Inkrementoperatoren</a:t>
            </a:r>
            <a:r>
              <a:rPr lang="de-DE" dirty="0"/>
              <a:t>???</a:t>
            </a:r>
          </a:p>
          <a:p>
            <a:r>
              <a:rPr lang="de-DE" dirty="0"/>
              <a:t>Funktionsaufrufe???</a:t>
            </a:r>
          </a:p>
        </p:txBody>
      </p:sp>
    </p:spTree>
    <p:extLst>
      <p:ext uri="{BB962C8B-B14F-4D97-AF65-F5344CB8AC3E}">
        <p14:creationId xmlns:p14="http://schemas.microsoft.com/office/powerpoint/2010/main" val="374001028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CFF249-9F76-44B1-A209-FB877CDA84B1}"/>
              </a:ext>
            </a:extLst>
          </p:cNvPr>
          <p:cNvSpPr>
            <a:spLocks noGrp="1"/>
          </p:cNvSpPr>
          <p:nvPr>
            <p:ph type="title"/>
          </p:nvPr>
        </p:nvSpPr>
        <p:spPr/>
        <p:txBody>
          <a:bodyPr/>
          <a:lstStyle/>
          <a:p>
            <a:r>
              <a:rPr lang="de-DE" dirty="0"/>
              <a:t>JS CLASSES &gt; METHODS &gt; GETTER &amp; SETTER</a:t>
            </a:r>
          </a:p>
        </p:txBody>
      </p:sp>
      <p:sp>
        <p:nvSpPr>
          <p:cNvPr id="3" name="Inhaltsplatzhalter 2">
            <a:extLst>
              <a:ext uri="{FF2B5EF4-FFF2-40B4-BE49-F238E27FC236}">
                <a16:creationId xmlns:a16="http://schemas.microsoft.com/office/drawing/2014/main" id="{D0D7641A-8142-4116-9E15-BCDC21F335A8}"/>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E98CC680-8706-41BD-B40F-F9B1E46C989D}"/>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AAEC1425-6E0F-4A2F-900F-D8515949D33E}"/>
              </a:ext>
            </a:extLst>
          </p:cNvPr>
          <p:cNvSpPr>
            <a:spLocks noGrp="1"/>
          </p:cNvSpPr>
          <p:nvPr>
            <p:ph idx="13"/>
          </p:nvPr>
        </p:nvSpPr>
        <p:spPr/>
        <p:txBody>
          <a:bodyPr/>
          <a:lstStyle/>
          <a:p>
            <a:r>
              <a:rPr lang="de-DE" dirty="0"/>
              <a:t>in </a:t>
            </a:r>
            <a:r>
              <a:rPr lang="de-DE" dirty="0" err="1"/>
              <a:t>other</a:t>
            </a:r>
            <a:r>
              <a:rPr lang="de-DE" dirty="0"/>
              <a:t> </a:t>
            </a:r>
            <a:r>
              <a:rPr lang="de-DE" dirty="0" err="1"/>
              <a:t>words</a:t>
            </a:r>
            <a:r>
              <a:rPr lang="de-DE" dirty="0"/>
              <a:t>: </a:t>
            </a:r>
            <a:r>
              <a:rPr lang="de-DE" dirty="0" err="1"/>
              <a:t>accessors</a:t>
            </a:r>
            <a:endParaRPr lang="de-DE" dirty="0"/>
          </a:p>
        </p:txBody>
      </p:sp>
    </p:spTree>
    <p:extLst>
      <p:ext uri="{BB962C8B-B14F-4D97-AF65-F5344CB8AC3E}">
        <p14:creationId xmlns:p14="http://schemas.microsoft.com/office/powerpoint/2010/main" val="42840999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AC0E0E-AD27-4EDF-A5C3-AFE36F3F0BF7}"/>
              </a:ext>
            </a:extLst>
          </p:cNvPr>
          <p:cNvSpPr>
            <a:spLocks noGrp="1"/>
          </p:cNvSpPr>
          <p:nvPr>
            <p:ph type="title"/>
          </p:nvPr>
        </p:nvSpPr>
        <p:spPr/>
        <p:txBody>
          <a:bodyPr/>
          <a:lstStyle/>
          <a:p>
            <a:r>
              <a:rPr lang="de-DE" dirty="0">
                <a:latin typeface="+mn-lt"/>
              </a:rPr>
              <a:t>JS CLASSES &gt; STATIC </a:t>
            </a:r>
          </a:p>
        </p:txBody>
      </p:sp>
      <p:sp>
        <p:nvSpPr>
          <p:cNvPr id="4" name="Fußzeilenplatzhalter 3">
            <a:extLst>
              <a:ext uri="{FF2B5EF4-FFF2-40B4-BE49-F238E27FC236}">
                <a16:creationId xmlns:a16="http://schemas.microsoft.com/office/drawing/2014/main" id="{7AEC75B7-6ECF-4448-9179-19E0448DB8E2}"/>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CA89E48D-19CB-4535-A506-CF12F7E0B5FD}"/>
              </a:ext>
            </a:extLst>
          </p:cNvPr>
          <p:cNvSpPr>
            <a:spLocks noGrp="1"/>
          </p:cNvSpPr>
          <p:nvPr>
            <p:ph idx="13"/>
          </p:nvPr>
        </p:nvSpPr>
        <p:spPr>
          <a:xfrm>
            <a:off x="838200" y="1825624"/>
            <a:ext cx="10515600" cy="4530725"/>
          </a:xfrm>
        </p:spPr>
        <p:txBody>
          <a:bodyPr>
            <a:normAutofit/>
          </a:bodyPr>
          <a:lstStyle/>
          <a:p>
            <a:r>
              <a:rPr lang="de-DE" dirty="0"/>
              <a:t>z.B. Methoden, die keine Daten von Instanzen dieser Klasse benötigen</a:t>
            </a:r>
          </a:p>
          <a:p>
            <a:r>
              <a:rPr lang="de-DE" dirty="0" err="1"/>
              <a:t>static</a:t>
            </a:r>
            <a:r>
              <a:rPr lang="de-DE" dirty="0"/>
              <a:t>-Variablen oder Methoden existieren auch ohne eine Instanz der Klasse</a:t>
            </a:r>
          </a:p>
          <a:p>
            <a:r>
              <a:rPr lang="de-DE" dirty="0"/>
              <a:t>Beispiel in JS </a:t>
            </a:r>
            <a:r>
              <a:rPr lang="de-DE" dirty="0" err="1"/>
              <a:t>Built</a:t>
            </a:r>
            <a:r>
              <a:rPr lang="de-DE" dirty="0"/>
              <a:t>-Ins:</a:t>
            </a:r>
          </a:p>
          <a:p>
            <a:pPr lvl="1"/>
            <a:r>
              <a:rPr lang="en-US" dirty="0"/>
              <a:t>Because MAX_VALUE is a static property of Number, you always use it as </a:t>
            </a:r>
            <a:r>
              <a:rPr lang="en-US" dirty="0" err="1"/>
              <a:t>Number.MAX_VALUE</a:t>
            </a:r>
            <a:r>
              <a:rPr lang="en-US" dirty="0"/>
              <a:t>, rather than as a property of a Number object you created.</a:t>
            </a:r>
          </a:p>
          <a:p>
            <a:pPr lvl="1"/>
            <a:r>
              <a:rPr lang="de-DE" dirty="0"/>
              <a:t>https://developer.mozilla.org/en-US/docs/Web/JavaScript/Reference/Global_Objects/Number/MAX_VALUE</a:t>
            </a:r>
          </a:p>
          <a:p>
            <a:endParaRPr lang="de-DE" dirty="0"/>
          </a:p>
        </p:txBody>
      </p:sp>
    </p:spTree>
    <p:extLst>
      <p:ext uri="{BB962C8B-B14F-4D97-AF65-F5344CB8AC3E}">
        <p14:creationId xmlns:p14="http://schemas.microsoft.com/office/powerpoint/2010/main" val="185279217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7E1B1E-B9DF-439A-90B0-F6256C33F87F}"/>
              </a:ext>
            </a:extLst>
          </p:cNvPr>
          <p:cNvSpPr>
            <a:spLocks noGrp="1"/>
          </p:cNvSpPr>
          <p:nvPr>
            <p:ph type="title"/>
          </p:nvPr>
        </p:nvSpPr>
        <p:spPr/>
        <p:txBody>
          <a:bodyPr/>
          <a:lstStyle/>
          <a:p>
            <a:r>
              <a:rPr lang="de-DE" dirty="0"/>
              <a:t>JS CLASSES &gt; INHERITANCE</a:t>
            </a:r>
          </a:p>
        </p:txBody>
      </p:sp>
      <p:sp>
        <p:nvSpPr>
          <p:cNvPr id="3" name="Inhaltsplatzhalter 2">
            <a:extLst>
              <a:ext uri="{FF2B5EF4-FFF2-40B4-BE49-F238E27FC236}">
                <a16:creationId xmlns:a16="http://schemas.microsoft.com/office/drawing/2014/main" id="{F3D512CB-72C8-44CB-8CA7-75147DB97952}"/>
              </a:ext>
            </a:extLst>
          </p:cNvPr>
          <p:cNvSpPr>
            <a:spLocks noGrp="1"/>
          </p:cNvSpPr>
          <p:nvPr>
            <p:ph idx="1"/>
          </p:nvPr>
        </p:nvSpPr>
        <p:spPr>
          <a:xfrm>
            <a:off x="838200" y="2922963"/>
            <a:ext cx="10515600" cy="3254000"/>
          </a:xfrm>
        </p:spPr>
        <p:txBody>
          <a:bodyPr>
            <a:normAutofit/>
          </a:bodyPr>
          <a:lstStyle/>
          <a:p>
            <a:r>
              <a:rPr lang="de-DE" dirty="0" err="1"/>
              <a:t>class</a:t>
            </a:r>
            <a:r>
              <a:rPr lang="de-DE" dirty="0"/>
              <a:t> User </a:t>
            </a:r>
            <a:r>
              <a:rPr lang="de-DE" dirty="0" err="1"/>
              <a:t>extends</a:t>
            </a:r>
            <a:r>
              <a:rPr lang="de-DE" dirty="0"/>
              <a:t> Person {</a:t>
            </a:r>
          </a:p>
          <a:p>
            <a:r>
              <a:rPr lang="de-DE" dirty="0"/>
              <a:t>	</a:t>
            </a:r>
            <a:r>
              <a:rPr lang="de-DE" dirty="0" err="1"/>
              <a:t>constructor</a:t>
            </a:r>
            <a:r>
              <a:rPr lang="de-DE" dirty="0"/>
              <a:t>(</a:t>
            </a:r>
            <a:r>
              <a:rPr lang="de-DE" dirty="0" err="1"/>
              <a:t>firstName</a:t>
            </a:r>
            <a:r>
              <a:rPr lang="de-DE" dirty="0"/>
              <a:t>, </a:t>
            </a:r>
            <a:r>
              <a:rPr lang="de-DE" dirty="0" err="1"/>
              <a:t>lastName</a:t>
            </a:r>
            <a:r>
              <a:rPr lang="de-DE" dirty="0"/>
              <a:t>, </a:t>
            </a:r>
            <a:r>
              <a:rPr lang="de-DE" dirty="0" err="1"/>
              <a:t>userName</a:t>
            </a:r>
            <a:r>
              <a:rPr lang="de-DE" dirty="0"/>
              <a:t>) {</a:t>
            </a:r>
          </a:p>
          <a:p>
            <a:r>
              <a:rPr lang="de-DE" dirty="0"/>
              <a:t>		// ruft </a:t>
            </a:r>
            <a:r>
              <a:rPr lang="de-DE" dirty="0" err="1"/>
              <a:t>Person.constructor</a:t>
            </a:r>
            <a:r>
              <a:rPr lang="de-DE" dirty="0"/>
              <a:t> auf</a:t>
            </a:r>
          </a:p>
          <a:p>
            <a:r>
              <a:rPr lang="de-DE" dirty="0"/>
              <a:t>		super(</a:t>
            </a:r>
            <a:r>
              <a:rPr lang="de-DE" dirty="0" err="1"/>
              <a:t>firstName</a:t>
            </a:r>
            <a:r>
              <a:rPr lang="de-DE" dirty="0"/>
              <a:t>, </a:t>
            </a:r>
            <a:r>
              <a:rPr lang="de-DE" dirty="0" err="1"/>
              <a:t>lastName</a:t>
            </a:r>
            <a:r>
              <a:rPr lang="de-DE" dirty="0"/>
              <a:t>);</a:t>
            </a:r>
          </a:p>
          <a:p>
            <a:r>
              <a:rPr lang="de-DE" dirty="0"/>
              <a:t>		</a:t>
            </a:r>
            <a:r>
              <a:rPr lang="de-DE" dirty="0" err="1"/>
              <a:t>this.userName</a:t>
            </a:r>
            <a:r>
              <a:rPr lang="de-DE" dirty="0"/>
              <a:t> = </a:t>
            </a:r>
            <a:r>
              <a:rPr lang="de-DE" dirty="0" err="1"/>
              <a:t>userName</a:t>
            </a:r>
            <a:r>
              <a:rPr lang="de-DE" dirty="0"/>
              <a:t>;</a:t>
            </a:r>
          </a:p>
          <a:p>
            <a:r>
              <a:rPr lang="de-DE" dirty="0"/>
              <a:t>	}</a:t>
            </a:r>
          </a:p>
          <a:p>
            <a:r>
              <a:rPr lang="de-DE" dirty="0"/>
              <a:t>}</a:t>
            </a:r>
          </a:p>
          <a:p>
            <a:endParaRPr lang="de-DE" dirty="0"/>
          </a:p>
        </p:txBody>
      </p:sp>
      <p:sp>
        <p:nvSpPr>
          <p:cNvPr id="4" name="Inhaltsplatzhalter 3">
            <a:extLst>
              <a:ext uri="{FF2B5EF4-FFF2-40B4-BE49-F238E27FC236}">
                <a16:creationId xmlns:a16="http://schemas.microsoft.com/office/drawing/2014/main" id="{91BB7D2F-5F57-496B-95D8-2B4AFACC50ED}"/>
              </a:ext>
            </a:extLst>
          </p:cNvPr>
          <p:cNvSpPr>
            <a:spLocks noGrp="1"/>
          </p:cNvSpPr>
          <p:nvPr>
            <p:ph idx="13"/>
          </p:nvPr>
        </p:nvSpPr>
        <p:spPr>
          <a:xfrm>
            <a:off x="838200" y="1825625"/>
            <a:ext cx="10515600" cy="551815"/>
          </a:xfrm>
        </p:spPr>
        <p:txBody>
          <a:bodyPr/>
          <a:lstStyle/>
          <a:p>
            <a:r>
              <a:rPr lang="de-DE" dirty="0"/>
              <a:t>dt.: Vererbung</a:t>
            </a:r>
          </a:p>
        </p:txBody>
      </p:sp>
      <p:sp>
        <p:nvSpPr>
          <p:cNvPr id="5" name="Fußzeilenplatzhalter 4">
            <a:extLst>
              <a:ext uri="{FF2B5EF4-FFF2-40B4-BE49-F238E27FC236}">
                <a16:creationId xmlns:a16="http://schemas.microsoft.com/office/drawing/2014/main" id="{4894AFAF-6D3D-4929-A931-A75DAD3E093A}"/>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43489291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36946E-224E-4783-886B-2F9C3D912D1A}"/>
              </a:ext>
            </a:extLst>
          </p:cNvPr>
          <p:cNvSpPr>
            <a:spLocks noGrp="1"/>
          </p:cNvSpPr>
          <p:nvPr>
            <p:ph type="title"/>
          </p:nvPr>
        </p:nvSpPr>
        <p:spPr/>
        <p:txBody>
          <a:bodyPr/>
          <a:lstStyle/>
          <a:p>
            <a:r>
              <a:rPr lang="de-DE" dirty="0"/>
              <a:t>JS CLASSES - ADVANCED</a:t>
            </a:r>
          </a:p>
        </p:txBody>
      </p:sp>
      <p:sp>
        <p:nvSpPr>
          <p:cNvPr id="3" name="Textplatzhalter 2">
            <a:extLst>
              <a:ext uri="{FF2B5EF4-FFF2-40B4-BE49-F238E27FC236}">
                <a16:creationId xmlns:a16="http://schemas.microsoft.com/office/drawing/2014/main" id="{0DF45249-AE12-4293-9D70-D6900291D7B8}"/>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EC8069C1-9BD2-4A8F-ABF5-92D6F89CAE9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19699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EC76F3-742D-4703-8A6E-C403B068BB15}"/>
              </a:ext>
            </a:extLst>
          </p:cNvPr>
          <p:cNvSpPr>
            <a:spLocks noGrp="1"/>
          </p:cNvSpPr>
          <p:nvPr>
            <p:ph type="title"/>
          </p:nvPr>
        </p:nvSpPr>
        <p:spPr/>
        <p:txBody>
          <a:bodyPr/>
          <a:lstStyle/>
          <a:p>
            <a:r>
              <a:rPr lang="de-DE" dirty="0"/>
              <a:t>JS CLASSES - ADVANCED</a:t>
            </a:r>
          </a:p>
        </p:txBody>
      </p:sp>
      <p:sp>
        <p:nvSpPr>
          <p:cNvPr id="3" name="Inhaltsplatzhalter 2">
            <a:extLst>
              <a:ext uri="{FF2B5EF4-FFF2-40B4-BE49-F238E27FC236}">
                <a16:creationId xmlns:a16="http://schemas.microsoft.com/office/drawing/2014/main" id="{3350DD21-ECF5-48F9-A4ED-FADB40E92345}"/>
              </a:ext>
            </a:extLst>
          </p:cNvPr>
          <p:cNvSpPr>
            <a:spLocks noGrp="1"/>
          </p:cNvSpPr>
          <p:nvPr>
            <p:ph idx="1"/>
          </p:nvPr>
        </p:nvSpPr>
        <p:spPr>
          <a:xfrm>
            <a:off x="838200" y="1690689"/>
            <a:ext cx="10515600" cy="4486274"/>
          </a:xfrm>
        </p:spPr>
        <p:txBody>
          <a:bodyPr>
            <a:normAutofit lnSpcReduction="10000"/>
          </a:bodyPr>
          <a:lstStyle/>
          <a:p>
            <a:r>
              <a:rPr lang="de-DE" dirty="0"/>
              <a:t>//</a:t>
            </a:r>
            <a:r>
              <a:rPr lang="de-DE" dirty="0" err="1"/>
              <a:t>ts</a:t>
            </a:r>
            <a:endParaRPr lang="de-DE" dirty="0"/>
          </a:p>
          <a:p>
            <a:r>
              <a:rPr lang="de-DE" dirty="0" err="1">
                <a:solidFill>
                  <a:srgbClr val="0000FF"/>
                </a:solidFill>
              </a:rPr>
              <a:t>class</a:t>
            </a:r>
            <a:r>
              <a:rPr lang="de-DE" dirty="0">
                <a:solidFill>
                  <a:srgbClr val="000000"/>
                </a:solidFill>
              </a:rPr>
              <a:t> Student {</a:t>
            </a:r>
          </a:p>
          <a:p>
            <a:r>
              <a:rPr lang="de-DE" dirty="0">
                <a:solidFill>
                  <a:srgbClr val="000000"/>
                </a:solidFill>
              </a:rPr>
              <a:t>	</a:t>
            </a:r>
            <a:r>
              <a:rPr lang="de-DE" dirty="0" err="1">
                <a:solidFill>
                  <a:srgbClr val="000000"/>
                </a:solidFill>
              </a:rPr>
              <a:t>fullName</a:t>
            </a:r>
            <a:r>
              <a:rPr lang="de-DE" dirty="0">
                <a:solidFill>
                  <a:srgbClr val="000000"/>
                </a:solidFill>
              </a:rPr>
              <a:t>: </a:t>
            </a:r>
            <a:r>
              <a:rPr lang="de-DE" dirty="0" err="1">
                <a:solidFill>
                  <a:srgbClr val="000000"/>
                </a:solidFill>
              </a:rPr>
              <a:t>string</a:t>
            </a:r>
            <a:r>
              <a:rPr lang="de-DE" dirty="0">
                <a:solidFill>
                  <a:srgbClr val="000000"/>
                </a:solidFill>
              </a:rPr>
              <a:t>;</a:t>
            </a:r>
          </a:p>
          <a:p>
            <a:r>
              <a:rPr lang="de-DE" dirty="0">
                <a:solidFill>
                  <a:srgbClr val="0000FF"/>
                </a:solidFill>
              </a:rPr>
              <a:t>	</a:t>
            </a:r>
            <a:r>
              <a:rPr lang="de-DE" dirty="0" err="1">
                <a:solidFill>
                  <a:srgbClr val="0000FF"/>
                </a:solidFill>
              </a:rPr>
              <a:t>constructor</a:t>
            </a:r>
            <a:r>
              <a:rPr lang="de-DE" dirty="0">
                <a:solidFill>
                  <a:srgbClr val="000000"/>
                </a:solidFill>
              </a:rPr>
              <a:t>(</a:t>
            </a:r>
          </a:p>
          <a:p>
            <a:r>
              <a:rPr lang="de-DE" dirty="0">
                <a:solidFill>
                  <a:srgbClr val="000000"/>
                </a:solidFill>
              </a:rPr>
              <a:t>		</a:t>
            </a:r>
            <a:r>
              <a:rPr lang="de-DE" dirty="0" err="1">
                <a:solidFill>
                  <a:srgbClr val="0000FF"/>
                </a:solidFill>
              </a:rPr>
              <a:t>public</a:t>
            </a:r>
            <a:r>
              <a:rPr lang="de-DE" dirty="0">
                <a:solidFill>
                  <a:srgbClr val="000000"/>
                </a:solidFill>
              </a:rPr>
              <a:t> </a:t>
            </a:r>
            <a:r>
              <a:rPr lang="de-DE" dirty="0" err="1">
                <a:solidFill>
                  <a:srgbClr val="000000"/>
                </a:solidFill>
              </a:rPr>
              <a:t>firstName</a:t>
            </a:r>
            <a:r>
              <a:rPr lang="de-DE" dirty="0">
                <a:solidFill>
                  <a:srgbClr val="000000"/>
                </a:solidFill>
              </a:rPr>
              <a:t>: </a:t>
            </a:r>
            <a:r>
              <a:rPr lang="de-DE" dirty="0" err="1">
                <a:solidFill>
                  <a:srgbClr val="000000"/>
                </a:solidFill>
              </a:rPr>
              <a:t>string</a:t>
            </a:r>
            <a:r>
              <a:rPr lang="de-DE" dirty="0">
                <a:solidFill>
                  <a:srgbClr val="000000"/>
                </a:solidFill>
              </a:rPr>
              <a:t>, </a:t>
            </a:r>
          </a:p>
          <a:p>
            <a:r>
              <a:rPr lang="de-DE" dirty="0">
                <a:solidFill>
                  <a:srgbClr val="000000"/>
                </a:solidFill>
              </a:rPr>
              <a:t>		</a:t>
            </a:r>
            <a:r>
              <a:rPr lang="de-DE" dirty="0" err="1">
                <a:solidFill>
                  <a:srgbClr val="0000FF"/>
                </a:solidFill>
              </a:rPr>
              <a:t>public</a:t>
            </a:r>
            <a:r>
              <a:rPr lang="de-DE" dirty="0">
                <a:solidFill>
                  <a:srgbClr val="000000"/>
                </a:solidFill>
              </a:rPr>
              <a:t> </a:t>
            </a:r>
            <a:r>
              <a:rPr lang="de-DE" dirty="0" err="1">
                <a:solidFill>
                  <a:srgbClr val="000000"/>
                </a:solidFill>
              </a:rPr>
              <a:t>middleInitial</a:t>
            </a:r>
            <a:r>
              <a:rPr lang="de-DE" dirty="0">
                <a:solidFill>
                  <a:srgbClr val="000000"/>
                </a:solidFill>
              </a:rPr>
              <a:t>: </a:t>
            </a:r>
            <a:r>
              <a:rPr lang="de-DE" dirty="0" err="1">
                <a:solidFill>
                  <a:srgbClr val="000000"/>
                </a:solidFill>
              </a:rPr>
              <a:t>string</a:t>
            </a:r>
            <a:r>
              <a:rPr lang="de-DE" dirty="0">
                <a:solidFill>
                  <a:srgbClr val="000000"/>
                </a:solidFill>
              </a:rPr>
              <a:t>, </a:t>
            </a:r>
          </a:p>
          <a:p>
            <a:r>
              <a:rPr lang="de-DE" dirty="0">
                <a:solidFill>
                  <a:srgbClr val="000000"/>
                </a:solidFill>
              </a:rPr>
              <a:t>		</a:t>
            </a:r>
            <a:r>
              <a:rPr lang="de-DE" dirty="0" err="1">
                <a:solidFill>
                  <a:srgbClr val="0000FF"/>
                </a:solidFill>
              </a:rPr>
              <a:t>public</a:t>
            </a:r>
            <a:r>
              <a:rPr lang="de-DE" dirty="0">
                <a:solidFill>
                  <a:srgbClr val="000000"/>
                </a:solidFill>
              </a:rPr>
              <a:t> </a:t>
            </a:r>
            <a:r>
              <a:rPr lang="de-DE" dirty="0" err="1">
                <a:solidFill>
                  <a:srgbClr val="000000"/>
                </a:solidFill>
              </a:rPr>
              <a:t>lastName</a:t>
            </a:r>
            <a:r>
              <a:rPr lang="de-DE" dirty="0">
                <a:solidFill>
                  <a:srgbClr val="000000"/>
                </a:solidFill>
              </a:rPr>
              <a:t>: </a:t>
            </a:r>
            <a:r>
              <a:rPr lang="de-DE" dirty="0" err="1">
                <a:solidFill>
                  <a:srgbClr val="000000"/>
                </a:solidFill>
              </a:rPr>
              <a:t>string</a:t>
            </a:r>
            <a:r>
              <a:rPr lang="de-DE" dirty="0">
                <a:solidFill>
                  <a:srgbClr val="000000"/>
                </a:solidFill>
              </a:rPr>
              <a:t>) {</a:t>
            </a:r>
          </a:p>
          <a:p>
            <a:r>
              <a:rPr lang="de-DE" dirty="0">
                <a:solidFill>
                  <a:srgbClr val="0000FF"/>
                </a:solidFill>
              </a:rPr>
              <a:t>		</a:t>
            </a:r>
            <a:r>
              <a:rPr lang="de-DE" dirty="0" err="1">
                <a:solidFill>
                  <a:srgbClr val="0000FF"/>
                </a:solidFill>
              </a:rPr>
              <a:t>this</a:t>
            </a:r>
            <a:r>
              <a:rPr lang="de-DE" dirty="0" err="1">
                <a:solidFill>
                  <a:srgbClr val="000000"/>
                </a:solidFill>
              </a:rPr>
              <a:t>.fullName</a:t>
            </a:r>
            <a:r>
              <a:rPr lang="de-DE" dirty="0">
                <a:solidFill>
                  <a:srgbClr val="000000"/>
                </a:solidFill>
              </a:rPr>
              <a:t> = </a:t>
            </a:r>
            <a:r>
              <a:rPr lang="de-DE" dirty="0" err="1">
                <a:solidFill>
                  <a:srgbClr val="000000"/>
                </a:solidFill>
              </a:rPr>
              <a:t>firstName</a:t>
            </a:r>
            <a:r>
              <a:rPr lang="de-DE" dirty="0">
                <a:solidFill>
                  <a:srgbClr val="000000"/>
                </a:solidFill>
              </a:rPr>
              <a:t> + </a:t>
            </a:r>
            <a:r>
              <a:rPr lang="de-DE" dirty="0">
                <a:solidFill>
                  <a:srgbClr val="A31515"/>
                </a:solidFill>
              </a:rPr>
              <a:t>" "</a:t>
            </a:r>
            <a:r>
              <a:rPr lang="de-DE" dirty="0">
                <a:solidFill>
                  <a:srgbClr val="000000"/>
                </a:solidFill>
              </a:rPr>
              <a:t> + </a:t>
            </a:r>
            <a:r>
              <a:rPr lang="de-DE" dirty="0" err="1">
                <a:solidFill>
                  <a:srgbClr val="000000"/>
                </a:solidFill>
              </a:rPr>
              <a:t>middleInitial</a:t>
            </a:r>
            <a:r>
              <a:rPr lang="de-DE" dirty="0">
                <a:solidFill>
                  <a:srgbClr val="000000"/>
                </a:solidFill>
              </a:rPr>
              <a:t> + </a:t>
            </a:r>
            <a:r>
              <a:rPr lang="de-DE" dirty="0">
                <a:solidFill>
                  <a:srgbClr val="A31515"/>
                </a:solidFill>
              </a:rPr>
              <a:t>" "</a:t>
            </a:r>
            <a:r>
              <a:rPr lang="de-DE" dirty="0">
                <a:solidFill>
                  <a:srgbClr val="000000"/>
                </a:solidFill>
              </a:rPr>
              <a:t> + </a:t>
            </a:r>
            <a:r>
              <a:rPr lang="de-DE" dirty="0" err="1">
                <a:solidFill>
                  <a:srgbClr val="000000"/>
                </a:solidFill>
              </a:rPr>
              <a:t>lastName</a:t>
            </a:r>
            <a:r>
              <a:rPr lang="de-DE" dirty="0">
                <a:solidFill>
                  <a:srgbClr val="000000"/>
                </a:solidFill>
              </a:rPr>
              <a:t>;</a:t>
            </a:r>
          </a:p>
          <a:p>
            <a:r>
              <a:rPr lang="de-DE" dirty="0">
                <a:solidFill>
                  <a:srgbClr val="000000"/>
                </a:solidFill>
              </a:rPr>
              <a:t>		}</a:t>
            </a:r>
          </a:p>
          <a:p>
            <a:r>
              <a:rPr lang="de-DE" dirty="0">
                <a:solidFill>
                  <a:srgbClr val="000000"/>
                </a:solidFill>
              </a:rPr>
              <a:t>}</a:t>
            </a:r>
          </a:p>
          <a:p>
            <a:endParaRPr lang="de-DE" dirty="0"/>
          </a:p>
        </p:txBody>
      </p:sp>
      <p:sp>
        <p:nvSpPr>
          <p:cNvPr id="4" name="Fußzeilenplatzhalter 3">
            <a:extLst>
              <a:ext uri="{FF2B5EF4-FFF2-40B4-BE49-F238E27FC236}">
                <a16:creationId xmlns:a16="http://schemas.microsoft.com/office/drawing/2014/main" id="{DAB3DF6A-82DD-4872-AE1C-CECAEB29E216}"/>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50315736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B8604-C79A-46D3-813F-76DB179F2295}"/>
              </a:ext>
            </a:extLst>
          </p:cNvPr>
          <p:cNvSpPr>
            <a:spLocks noGrp="1"/>
          </p:cNvSpPr>
          <p:nvPr>
            <p:ph type="title"/>
          </p:nvPr>
        </p:nvSpPr>
        <p:spPr/>
        <p:txBody>
          <a:bodyPr/>
          <a:lstStyle/>
          <a:p>
            <a:r>
              <a:rPr lang="de-DE" dirty="0"/>
              <a:t>JS CLASSES - ADVANCED</a:t>
            </a:r>
          </a:p>
        </p:txBody>
      </p:sp>
      <p:sp>
        <p:nvSpPr>
          <p:cNvPr id="3" name="Inhaltsplatzhalter 2">
            <a:extLst>
              <a:ext uri="{FF2B5EF4-FFF2-40B4-BE49-F238E27FC236}">
                <a16:creationId xmlns:a16="http://schemas.microsoft.com/office/drawing/2014/main" id="{FEB615D0-CF42-4514-BC9A-BE07B128F6F3}"/>
              </a:ext>
            </a:extLst>
          </p:cNvPr>
          <p:cNvSpPr>
            <a:spLocks noGrp="1"/>
          </p:cNvSpPr>
          <p:nvPr>
            <p:ph idx="1"/>
          </p:nvPr>
        </p:nvSpPr>
        <p:spPr>
          <a:xfrm>
            <a:off x="838200" y="1690689"/>
            <a:ext cx="10515600" cy="4486274"/>
          </a:xfrm>
        </p:spPr>
        <p:txBody>
          <a:bodyPr>
            <a:normAutofit lnSpcReduction="10000"/>
          </a:bodyPr>
          <a:lstStyle/>
          <a:p>
            <a:r>
              <a:rPr lang="de-DE" dirty="0"/>
              <a:t>//</a:t>
            </a:r>
            <a:r>
              <a:rPr lang="de-DE" dirty="0" err="1"/>
              <a:t>js</a:t>
            </a:r>
            <a:endParaRPr lang="de-DE" dirty="0"/>
          </a:p>
          <a:p>
            <a:r>
              <a:rPr lang="de-DE" dirty="0" err="1">
                <a:solidFill>
                  <a:srgbClr val="0000FF"/>
                </a:solidFill>
              </a:rPr>
              <a:t>var</a:t>
            </a:r>
            <a:r>
              <a:rPr lang="de-DE" dirty="0">
                <a:solidFill>
                  <a:srgbClr val="000000"/>
                </a:solidFill>
              </a:rPr>
              <a:t> Student = </a:t>
            </a:r>
            <a:r>
              <a:rPr lang="de-DE" dirty="0">
                <a:solidFill>
                  <a:srgbClr val="008000"/>
                </a:solidFill>
              </a:rPr>
              <a:t>/** </a:t>
            </a:r>
            <a:r>
              <a:rPr lang="de-DE" dirty="0">
                <a:solidFill>
                  <a:srgbClr val="0000FF"/>
                </a:solidFill>
              </a:rPr>
              <a:t>@</a:t>
            </a:r>
            <a:r>
              <a:rPr lang="de-DE" dirty="0" err="1">
                <a:solidFill>
                  <a:srgbClr val="0000FF"/>
                </a:solidFill>
              </a:rPr>
              <a:t>class</a:t>
            </a:r>
            <a:r>
              <a:rPr lang="de-DE" dirty="0">
                <a:solidFill>
                  <a:srgbClr val="008000"/>
                </a:solidFill>
              </a:rPr>
              <a:t> */</a:t>
            </a:r>
            <a:r>
              <a:rPr lang="de-DE" dirty="0">
                <a:solidFill>
                  <a:srgbClr val="000000"/>
                </a:solidFill>
              </a:rPr>
              <a:t> (</a:t>
            </a:r>
            <a:r>
              <a:rPr lang="de-DE" dirty="0" err="1">
                <a:solidFill>
                  <a:srgbClr val="0000FF"/>
                </a:solidFill>
              </a:rPr>
              <a:t>function</a:t>
            </a:r>
            <a:r>
              <a:rPr lang="de-DE" dirty="0">
                <a:solidFill>
                  <a:srgbClr val="000000"/>
                </a:solidFill>
              </a:rPr>
              <a:t> () {</a:t>
            </a:r>
          </a:p>
          <a:p>
            <a:r>
              <a:rPr lang="de-DE" dirty="0">
                <a:solidFill>
                  <a:srgbClr val="0000FF"/>
                </a:solidFill>
              </a:rPr>
              <a:t>	</a:t>
            </a:r>
            <a:r>
              <a:rPr lang="de-DE" dirty="0" err="1">
                <a:solidFill>
                  <a:srgbClr val="0000FF"/>
                </a:solidFill>
              </a:rPr>
              <a:t>function</a:t>
            </a:r>
            <a:r>
              <a:rPr lang="de-DE" dirty="0">
                <a:solidFill>
                  <a:srgbClr val="000000"/>
                </a:solidFill>
              </a:rPr>
              <a:t> Student(</a:t>
            </a:r>
            <a:r>
              <a:rPr lang="de-DE" dirty="0" err="1">
                <a:solidFill>
                  <a:srgbClr val="000000"/>
                </a:solidFill>
              </a:rPr>
              <a:t>firstName</a:t>
            </a:r>
            <a:r>
              <a:rPr lang="de-DE" dirty="0">
                <a:solidFill>
                  <a:srgbClr val="000000"/>
                </a:solidFill>
              </a:rPr>
              <a:t>, </a:t>
            </a:r>
            <a:r>
              <a:rPr lang="de-DE" dirty="0" err="1">
                <a:solidFill>
                  <a:srgbClr val="000000"/>
                </a:solidFill>
              </a:rPr>
              <a:t>middleInitial</a:t>
            </a:r>
            <a:r>
              <a:rPr lang="de-DE" dirty="0">
                <a:solidFill>
                  <a:srgbClr val="000000"/>
                </a:solidFill>
              </a:rPr>
              <a:t>, </a:t>
            </a:r>
            <a:r>
              <a:rPr lang="de-DE" dirty="0" err="1">
                <a:solidFill>
                  <a:srgbClr val="000000"/>
                </a:solidFill>
              </a:rPr>
              <a:t>lastName</a:t>
            </a:r>
            <a:r>
              <a:rPr lang="de-DE" dirty="0">
                <a:solidFill>
                  <a:srgbClr val="000000"/>
                </a:solidFill>
              </a:rPr>
              <a:t>) {</a:t>
            </a:r>
          </a:p>
          <a:p>
            <a:r>
              <a:rPr lang="de-DE" dirty="0">
                <a:solidFill>
                  <a:srgbClr val="0000FF"/>
                </a:solidFill>
              </a:rPr>
              <a:t>		</a:t>
            </a:r>
            <a:r>
              <a:rPr lang="de-DE" dirty="0" err="1">
                <a:solidFill>
                  <a:srgbClr val="0000FF"/>
                </a:solidFill>
              </a:rPr>
              <a:t>this</a:t>
            </a:r>
            <a:r>
              <a:rPr lang="de-DE" dirty="0" err="1">
                <a:solidFill>
                  <a:srgbClr val="000000"/>
                </a:solidFill>
              </a:rPr>
              <a:t>.firstName</a:t>
            </a:r>
            <a:r>
              <a:rPr lang="de-DE" dirty="0">
                <a:solidFill>
                  <a:srgbClr val="000000"/>
                </a:solidFill>
              </a:rPr>
              <a:t> = </a:t>
            </a:r>
            <a:r>
              <a:rPr lang="de-DE" dirty="0" err="1">
                <a:solidFill>
                  <a:srgbClr val="000000"/>
                </a:solidFill>
              </a:rPr>
              <a:t>firstName</a:t>
            </a:r>
            <a:r>
              <a:rPr lang="de-DE" dirty="0">
                <a:solidFill>
                  <a:srgbClr val="000000"/>
                </a:solidFill>
              </a:rPr>
              <a:t>;</a:t>
            </a:r>
          </a:p>
          <a:p>
            <a:r>
              <a:rPr lang="de-DE" dirty="0">
                <a:solidFill>
                  <a:srgbClr val="0000FF"/>
                </a:solidFill>
              </a:rPr>
              <a:t>		</a:t>
            </a:r>
            <a:r>
              <a:rPr lang="de-DE" dirty="0" err="1">
                <a:solidFill>
                  <a:srgbClr val="0000FF"/>
                </a:solidFill>
              </a:rPr>
              <a:t>this</a:t>
            </a:r>
            <a:r>
              <a:rPr lang="de-DE" dirty="0" err="1">
                <a:solidFill>
                  <a:srgbClr val="000000"/>
                </a:solidFill>
              </a:rPr>
              <a:t>.middleInitial</a:t>
            </a:r>
            <a:r>
              <a:rPr lang="de-DE" dirty="0">
                <a:solidFill>
                  <a:srgbClr val="000000"/>
                </a:solidFill>
              </a:rPr>
              <a:t> = </a:t>
            </a:r>
            <a:r>
              <a:rPr lang="de-DE" dirty="0" err="1">
                <a:solidFill>
                  <a:srgbClr val="000000"/>
                </a:solidFill>
              </a:rPr>
              <a:t>middleInitial</a:t>
            </a:r>
            <a:r>
              <a:rPr lang="de-DE" dirty="0">
                <a:solidFill>
                  <a:srgbClr val="000000"/>
                </a:solidFill>
              </a:rPr>
              <a:t>;</a:t>
            </a:r>
          </a:p>
          <a:p>
            <a:r>
              <a:rPr lang="de-DE" dirty="0">
                <a:solidFill>
                  <a:srgbClr val="0000FF"/>
                </a:solidFill>
              </a:rPr>
              <a:t>		</a:t>
            </a:r>
            <a:r>
              <a:rPr lang="de-DE" dirty="0" err="1">
                <a:solidFill>
                  <a:srgbClr val="0000FF"/>
                </a:solidFill>
              </a:rPr>
              <a:t>this</a:t>
            </a:r>
            <a:r>
              <a:rPr lang="de-DE" dirty="0" err="1">
                <a:solidFill>
                  <a:srgbClr val="000000"/>
                </a:solidFill>
              </a:rPr>
              <a:t>.lastName</a:t>
            </a:r>
            <a:r>
              <a:rPr lang="de-DE" dirty="0">
                <a:solidFill>
                  <a:srgbClr val="000000"/>
                </a:solidFill>
              </a:rPr>
              <a:t> = </a:t>
            </a:r>
            <a:r>
              <a:rPr lang="de-DE" dirty="0" err="1">
                <a:solidFill>
                  <a:srgbClr val="000000"/>
                </a:solidFill>
              </a:rPr>
              <a:t>lastName</a:t>
            </a:r>
            <a:r>
              <a:rPr lang="de-DE" dirty="0">
                <a:solidFill>
                  <a:srgbClr val="000000"/>
                </a:solidFill>
              </a:rPr>
              <a:t>;</a:t>
            </a:r>
          </a:p>
          <a:p>
            <a:r>
              <a:rPr lang="de-DE" dirty="0">
                <a:solidFill>
                  <a:srgbClr val="0000FF"/>
                </a:solidFill>
              </a:rPr>
              <a:t>		</a:t>
            </a:r>
            <a:r>
              <a:rPr lang="de-DE" dirty="0" err="1">
                <a:solidFill>
                  <a:srgbClr val="0000FF"/>
                </a:solidFill>
              </a:rPr>
              <a:t>this</a:t>
            </a:r>
            <a:r>
              <a:rPr lang="de-DE" dirty="0" err="1">
                <a:solidFill>
                  <a:srgbClr val="000000"/>
                </a:solidFill>
              </a:rPr>
              <a:t>.fullName</a:t>
            </a:r>
            <a:r>
              <a:rPr lang="de-DE" dirty="0">
                <a:solidFill>
                  <a:srgbClr val="000000"/>
                </a:solidFill>
              </a:rPr>
              <a:t> = </a:t>
            </a:r>
            <a:r>
              <a:rPr lang="de-DE" dirty="0" err="1">
                <a:solidFill>
                  <a:srgbClr val="000000"/>
                </a:solidFill>
              </a:rPr>
              <a:t>firstName</a:t>
            </a:r>
            <a:r>
              <a:rPr lang="de-DE" dirty="0">
                <a:solidFill>
                  <a:srgbClr val="000000"/>
                </a:solidFill>
              </a:rPr>
              <a:t> + </a:t>
            </a:r>
            <a:r>
              <a:rPr lang="de-DE" dirty="0">
                <a:solidFill>
                  <a:srgbClr val="A31515"/>
                </a:solidFill>
              </a:rPr>
              <a:t>" "</a:t>
            </a:r>
            <a:r>
              <a:rPr lang="de-DE" dirty="0">
                <a:solidFill>
                  <a:srgbClr val="000000"/>
                </a:solidFill>
              </a:rPr>
              <a:t> + </a:t>
            </a:r>
            <a:r>
              <a:rPr lang="de-DE" dirty="0" err="1">
                <a:solidFill>
                  <a:srgbClr val="000000"/>
                </a:solidFill>
              </a:rPr>
              <a:t>middleInitial</a:t>
            </a:r>
            <a:r>
              <a:rPr lang="de-DE" dirty="0">
                <a:solidFill>
                  <a:srgbClr val="000000"/>
                </a:solidFill>
              </a:rPr>
              <a:t> + 			</a:t>
            </a:r>
            <a:r>
              <a:rPr lang="de-DE" dirty="0">
                <a:solidFill>
                  <a:srgbClr val="A31515"/>
                </a:solidFill>
              </a:rPr>
              <a:t>" "</a:t>
            </a:r>
            <a:r>
              <a:rPr lang="de-DE" dirty="0">
                <a:solidFill>
                  <a:srgbClr val="000000"/>
                </a:solidFill>
              </a:rPr>
              <a:t> + </a:t>
            </a:r>
            <a:r>
              <a:rPr lang="de-DE" dirty="0" err="1">
                <a:solidFill>
                  <a:srgbClr val="000000"/>
                </a:solidFill>
              </a:rPr>
              <a:t>lastName</a:t>
            </a:r>
            <a:r>
              <a:rPr lang="de-DE" dirty="0">
                <a:solidFill>
                  <a:srgbClr val="000000"/>
                </a:solidFill>
              </a:rPr>
              <a:t>;</a:t>
            </a:r>
          </a:p>
          <a:p>
            <a:r>
              <a:rPr lang="de-DE" dirty="0">
                <a:solidFill>
                  <a:srgbClr val="000000"/>
                </a:solidFill>
              </a:rPr>
              <a:t>	}</a:t>
            </a:r>
          </a:p>
          <a:p>
            <a:r>
              <a:rPr lang="de-DE" dirty="0">
                <a:solidFill>
                  <a:srgbClr val="0000FF"/>
                </a:solidFill>
              </a:rPr>
              <a:t>	</a:t>
            </a:r>
            <a:r>
              <a:rPr lang="de-DE" dirty="0" err="1">
                <a:solidFill>
                  <a:srgbClr val="0000FF"/>
                </a:solidFill>
              </a:rPr>
              <a:t>return</a:t>
            </a:r>
            <a:r>
              <a:rPr lang="de-DE" dirty="0">
                <a:solidFill>
                  <a:srgbClr val="000000"/>
                </a:solidFill>
              </a:rPr>
              <a:t> Student;</a:t>
            </a:r>
          </a:p>
          <a:p>
            <a:r>
              <a:rPr lang="de-DE" dirty="0">
                <a:solidFill>
                  <a:srgbClr val="000000"/>
                </a:solidFill>
              </a:rPr>
              <a:t>}());</a:t>
            </a:r>
          </a:p>
          <a:p>
            <a:endParaRPr lang="de-DE" dirty="0"/>
          </a:p>
        </p:txBody>
      </p:sp>
      <p:sp>
        <p:nvSpPr>
          <p:cNvPr id="4" name="Fußzeilenplatzhalter 3">
            <a:extLst>
              <a:ext uri="{FF2B5EF4-FFF2-40B4-BE49-F238E27FC236}">
                <a16:creationId xmlns:a16="http://schemas.microsoft.com/office/drawing/2014/main" id="{010AB22B-8C38-4674-802D-122A1FD9B91C}"/>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15570995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4E8850-745C-4E34-ACE6-F51083EBE2BD}"/>
              </a:ext>
            </a:extLst>
          </p:cNvPr>
          <p:cNvSpPr>
            <a:spLocks noGrp="1"/>
          </p:cNvSpPr>
          <p:nvPr>
            <p:ph type="title"/>
          </p:nvPr>
        </p:nvSpPr>
        <p:spPr/>
        <p:txBody>
          <a:bodyPr/>
          <a:lstStyle/>
          <a:p>
            <a:r>
              <a:rPr lang="de-DE" dirty="0"/>
              <a:t>JS &amp; INTERFACES</a:t>
            </a:r>
          </a:p>
        </p:txBody>
      </p:sp>
      <p:sp>
        <p:nvSpPr>
          <p:cNvPr id="3" name="Textplatzhalter 2">
            <a:extLst>
              <a:ext uri="{FF2B5EF4-FFF2-40B4-BE49-F238E27FC236}">
                <a16:creationId xmlns:a16="http://schemas.microsoft.com/office/drawing/2014/main" id="{E4321EE9-695D-43D3-B65F-682B5A0C43CA}"/>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AA73A09F-656E-4649-BE1A-FDAF1304492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93396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8F256-C2AB-4699-85B6-41D60E64EA9D}"/>
              </a:ext>
            </a:extLst>
          </p:cNvPr>
          <p:cNvSpPr>
            <a:spLocks noGrp="1"/>
          </p:cNvSpPr>
          <p:nvPr>
            <p:ph type="title"/>
          </p:nvPr>
        </p:nvSpPr>
        <p:spPr/>
        <p:txBody>
          <a:bodyPr/>
          <a:lstStyle/>
          <a:p>
            <a:r>
              <a:rPr lang="de-DE" dirty="0"/>
              <a:t>JS &amp; INTERFACES</a:t>
            </a:r>
          </a:p>
        </p:txBody>
      </p:sp>
      <p:sp>
        <p:nvSpPr>
          <p:cNvPr id="3" name="Inhaltsplatzhalter 2">
            <a:extLst>
              <a:ext uri="{FF2B5EF4-FFF2-40B4-BE49-F238E27FC236}">
                <a16:creationId xmlns:a16="http://schemas.microsoft.com/office/drawing/2014/main" id="{8C70C02B-BE59-44CF-A782-20FEEBB993F6}"/>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9EC6E0C3-0A47-4258-977D-8CAB4D32B564}"/>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BB9611B8-40EF-494A-AD0F-FCEB4568D784}"/>
              </a:ext>
            </a:extLst>
          </p:cNvPr>
          <p:cNvSpPr>
            <a:spLocks noGrp="1"/>
          </p:cNvSpPr>
          <p:nvPr>
            <p:ph idx="13"/>
          </p:nvPr>
        </p:nvSpPr>
        <p:spPr/>
        <p:txBody>
          <a:bodyPr/>
          <a:lstStyle/>
          <a:p>
            <a:r>
              <a:rPr lang="de-DE" dirty="0"/>
              <a:t>Objektbasierte Sprachen ohne strenge Typisierung kennen meist keine Schnittstellen.</a:t>
            </a:r>
          </a:p>
          <a:p>
            <a:r>
              <a:rPr lang="de-DE" dirty="0"/>
              <a:t>JS hat keine</a:t>
            </a:r>
          </a:p>
          <a:p>
            <a:r>
              <a:rPr lang="de-DE" dirty="0"/>
              <a:t>TS = JS + </a:t>
            </a:r>
            <a:r>
              <a:rPr lang="de-DE" dirty="0" err="1"/>
              <a:t>interfaces</a:t>
            </a:r>
            <a:endParaRPr lang="de-DE" dirty="0"/>
          </a:p>
        </p:txBody>
      </p:sp>
    </p:spTree>
    <p:extLst>
      <p:ext uri="{BB962C8B-B14F-4D97-AF65-F5344CB8AC3E}">
        <p14:creationId xmlns:p14="http://schemas.microsoft.com/office/powerpoint/2010/main" val="206710678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23DE3-69D0-480B-8487-E7FC8FA6C3A5}"/>
              </a:ext>
            </a:extLst>
          </p:cNvPr>
          <p:cNvSpPr>
            <a:spLocks noGrp="1"/>
          </p:cNvSpPr>
          <p:nvPr>
            <p:ph type="title"/>
          </p:nvPr>
        </p:nvSpPr>
        <p:spPr/>
        <p:txBody>
          <a:bodyPr/>
          <a:lstStyle/>
          <a:p>
            <a:r>
              <a:rPr lang="de-DE" dirty="0"/>
              <a:t>INTERFACES / WEB APIS</a:t>
            </a:r>
          </a:p>
        </p:txBody>
      </p:sp>
      <p:sp>
        <p:nvSpPr>
          <p:cNvPr id="3" name="Inhaltsplatzhalter 2">
            <a:extLst>
              <a:ext uri="{FF2B5EF4-FFF2-40B4-BE49-F238E27FC236}">
                <a16:creationId xmlns:a16="http://schemas.microsoft.com/office/drawing/2014/main" id="{52767F8C-A5AB-4C34-BFA1-6D88497DE02B}"/>
              </a:ext>
            </a:extLst>
          </p:cNvPr>
          <p:cNvSpPr>
            <a:spLocks noGrp="1"/>
          </p:cNvSpPr>
          <p:nvPr>
            <p:ph idx="1"/>
          </p:nvPr>
        </p:nvSpPr>
        <p:spPr/>
        <p:txBody>
          <a:bodyPr/>
          <a:lstStyle/>
          <a:p>
            <a:r>
              <a:rPr lang="de-DE" dirty="0">
                <a:hlinkClick r:id="rId2"/>
              </a:rPr>
              <a:t>https://developer.mozilla.org/en-US/docs/Web/API#Interfaces</a:t>
            </a:r>
            <a:endParaRPr lang="de-DE" dirty="0"/>
          </a:p>
        </p:txBody>
      </p:sp>
      <p:sp>
        <p:nvSpPr>
          <p:cNvPr id="4" name="Fußzeilenplatzhalter 3">
            <a:extLst>
              <a:ext uri="{FF2B5EF4-FFF2-40B4-BE49-F238E27FC236}">
                <a16:creationId xmlns:a16="http://schemas.microsoft.com/office/drawing/2014/main" id="{7F77282B-8732-4578-A280-5DC95D1BE79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59298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AF200A-14B6-4782-A8D9-1BC8F06E02C2}"/>
              </a:ext>
            </a:extLst>
          </p:cNvPr>
          <p:cNvSpPr>
            <a:spLocks noGrp="1"/>
          </p:cNvSpPr>
          <p:nvPr>
            <p:ph type="title"/>
          </p:nvPr>
        </p:nvSpPr>
        <p:spPr/>
        <p:txBody>
          <a:bodyPr/>
          <a:lstStyle/>
          <a:p>
            <a:r>
              <a:rPr lang="de-DE" dirty="0"/>
              <a:t>JS &amp; MIXINS</a:t>
            </a:r>
          </a:p>
        </p:txBody>
      </p:sp>
      <p:sp>
        <p:nvSpPr>
          <p:cNvPr id="3" name="Textplatzhalter 2">
            <a:extLst>
              <a:ext uri="{FF2B5EF4-FFF2-40B4-BE49-F238E27FC236}">
                <a16:creationId xmlns:a16="http://schemas.microsoft.com/office/drawing/2014/main" id="{170BBA88-5F98-4628-91CB-ED1EAC5122FD}"/>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89592560-6E52-46F9-9423-4DD1B62AF45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184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8DA6BB-70A2-42F5-BF04-46BE5FCC7E3D}"/>
              </a:ext>
            </a:extLst>
          </p:cNvPr>
          <p:cNvSpPr>
            <a:spLocks noGrp="1"/>
          </p:cNvSpPr>
          <p:nvPr>
            <p:ph type="title"/>
          </p:nvPr>
        </p:nvSpPr>
        <p:spPr/>
        <p:txBody>
          <a:bodyPr/>
          <a:lstStyle/>
          <a:p>
            <a:r>
              <a:rPr lang="de-DE" dirty="0"/>
              <a:t>JS STATEMENT BLOCKS</a:t>
            </a:r>
          </a:p>
        </p:txBody>
      </p:sp>
      <p:sp>
        <p:nvSpPr>
          <p:cNvPr id="3" name="Inhaltsplatzhalter 2">
            <a:extLst>
              <a:ext uri="{FF2B5EF4-FFF2-40B4-BE49-F238E27FC236}">
                <a16:creationId xmlns:a16="http://schemas.microsoft.com/office/drawing/2014/main" id="{B60B6EC7-91FB-4FB4-BAD5-CFF3A1296AC5}"/>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750D98D2-499E-4AFC-A47D-FD77F7A39479}"/>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4AC4A9B5-5D99-42E3-A17F-73D89154AA0F}"/>
              </a:ext>
            </a:extLst>
          </p:cNvPr>
          <p:cNvSpPr>
            <a:spLocks noGrp="1"/>
          </p:cNvSpPr>
          <p:nvPr>
            <p:ph idx="13"/>
          </p:nvPr>
        </p:nvSpPr>
        <p:spPr/>
        <p:txBody>
          <a:bodyPr/>
          <a:lstStyle/>
          <a:p>
            <a:r>
              <a:rPr lang="de-DE" dirty="0"/>
              <a:t>besteht aus Anweisungen</a:t>
            </a:r>
          </a:p>
          <a:p>
            <a:r>
              <a:rPr lang="de-DE" dirty="0"/>
              <a:t>durch geschweifte Klammern { } gekennzeichnet</a:t>
            </a:r>
          </a:p>
        </p:txBody>
      </p:sp>
    </p:spTree>
    <p:extLst>
      <p:ext uri="{BB962C8B-B14F-4D97-AF65-F5344CB8AC3E}">
        <p14:creationId xmlns:p14="http://schemas.microsoft.com/office/powerpoint/2010/main" val="184652270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215F8F-CC71-49D1-8C82-11AD48468B5F}"/>
              </a:ext>
            </a:extLst>
          </p:cNvPr>
          <p:cNvSpPr>
            <a:spLocks noGrp="1"/>
          </p:cNvSpPr>
          <p:nvPr>
            <p:ph type="title"/>
          </p:nvPr>
        </p:nvSpPr>
        <p:spPr/>
        <p:txBody>
          <a:bodyPr/>
          <a:lstStyle/>
          <a:p>
            <a:r>
              <a:rPr lang="de-DE" dirty="0" err="1"/>
              <a:t>mixin</a:t>
            </a:r>
            <a:endParaRPr lang="de-DE" dirty="0"/>
          </a:p>
        </p:txBody>
      </p:sp>
      <p:sp>
        <p:nvSpPr>
          <p:cNvPr id="3" name="Inhaltsplatzhalter 2">
            <a:extLst>
              <a:ext uri="{FF2B5EF4-FFF2-40B4-BE49-F238E27FC236}">
                <a16:creationId xmlns:a16="http://schemas.microsoft.com/office/drawing/2014/main" id="{94EAFB59-3E4E-41DB-A112-54E2BC66FDA3}"/>
              </a:ext>
            </a:extLst>
          </p:cNvPr>
          <p:cNvSpPr>
            <a:spLocks noGrp="1"/>
          </p:cNvSpPr>
          <p:nvPr>
            <p:ph idx="1"/>
          </p:nvPr>
        </p:nvSpPr>
        <p:spPr/>
        <p:txBody>
          <a:bodyPr/>
          <a:lstStyle/>
          <a:p>
            <a:r>
              <a:rPr lang="de-DE" dirty="0">
                <a:hlinkClick r:id="rId3"/>
              </a:rPr>
              <a:t>https://developer.mozilla.org/en-US/docs/Glossary/mixin</a:t>
            </a:r>
            <a:endParaRPr lang="de-DE" dirty="0"/>
          </a:p>
          <a:p>
            <a:r>
              <a:rPr lang="en-US" dirty="0"/>
              <a:t>A </a:t>
            </a:r>
            <a:r>
              <a:rPr lang="en-US" i="1" dirty="0" err="1"/>
              <a:t>mixin</a:t>
            </a:r>
            <a:r>
              <a:rPr lang="en-US" dirty="0"/>
              <a:t> is a </a:t>
            </a:r>
            <a:r>
              <a:rPr lang="en-US" dirty="0">
                <a:hlinkClick r:id="rId4" tooltip="class: In object-oriented programming, a class defines an object's characteristics. Class is a template definition of an object's properties and methods, the &quot;blueprint&quot; from which other more specific instances of the object are drawn."/>
              </a:rPr>
              <a:t>class</a:t>
            </a:r>
            <a:r>
              <a:rPr lang="en-US" dirty="0"/>
              <a:t> or </a:t>
            </a:r>
            <a:r>
              <a:rPr lang="en-US" dirty="0">
                <a:hlinkClick r:id="rId5" tooltip="The definition of that term (interface) has not been written yet; please consider contributing it!"/>
              </a:rPr>
              <a:t>interface</a:t>
            </a:r>
            <a:r>
              <a:rPr lang="en-US" dirty="0"/>
              <a:t> in which some or all of its </a:t>
            </a:r>
            <a:r>
              <a:rPr lang="en-US" dirty="0">
                <a:hlinkClick r:id="rId6" tooltip="methods: A method is a function which is a property of an object. There are two kind of methods: Instance Methods which are built-in tasks performed by an object instance, or Static Methods which are tasks that are called directly on an object constructor."/>
              </a:rPr>
              <a:t>methods</a:t>
            </a:r>
            <a:r>
              <a:rPr lang="en-US" dirty="0"/>
              <a:t> and/or </a:t>
            </a:r>
            <a:r>
              <a:rPr lang="en-US" dirty="0">
                <a:hlinkClick r:id="rId7" tooltip="properties: The term property can have several meanings depending on the context. It may refer to:"/>
              </a:rPr>
              <a:t>properties</a:t>
            </a:r>
            <a:r>
              <a:rPr lang="en-US" dirty="0"/>
              <a:t> are unimplemented, requiring that another </a:t>
            </a:r>
            <a:r>
              <a:rPr lang="en-US" dirty="0">
                <a:hlinkClick r:id="rId4" tooltip="class: In object-oriented programming, a class defines an object's characteristics. Class is a template definition of an object's properties and methods, the &quot;blueprint&quot; from which other more specific instances of the object are drawn."/>
              </a:rPr>
              <a:t>class</a:t>
            </a:r>
            <a:r>
              <a:rPr lang="en-US" dirty="0"/>
              <a:t> or </a:t>
            </a:r>
            <a:r>
              <a:rPr lang="en-US" dirty="0">
                <a:hlinkClick r:id="rId5" tooltip="The definition of that term (interface) has not been written yet; please consider contributing it!"/>
              </a:rPr>
              <a:t>interface</a:t>
            </a:r>
            <a:r>
              <a:rPr lang="en-US" dirty="0"/>
              <a:t> provide the missing implementations. </a:t>
            </a:r>
            <a:endParaRPr lang="de-DE" dirty="0"/>
          </a:p>
          <a:p>
            <a:endParaRPr lang="de-DE" dirty="0"/>
          </a:p>
        </p:txBody>
      </p:sp>
      <p:sp>
        <p:nvSpPr>
          <p:cNvPr id="4" name="Fußzeilenplatzhalter 3">
            <a:extLst>
              <a:ext uri="{FF2B5EF4-FFF2-40B4-BE49-F238E27FC236}">
                <a16:creationId xmlns:a16="http://schemas.microsoft.com/office/drawing/2014/main" id="{8F87515A-C610-4749-ACF8-2BACECB8836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471306"/>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31BBB1-6D6A-47FA-9A4E-7D7445AB8FAB}"/>
              </a:ext>
            </a:extLst>
          </p:cNvPr>
          <p:cNvSpPr>
            <a:spLocks noGrp="1"/>
          </p:cNvSpPr>
          <p:nvPr>
            <p:ph type="title"/>
          </p:nvPr>
        </p:nvSpPr>
        <p:spPr/>
        <p:txBody>
          <a:bodyPr/>
          <a:lstStyle/>
          <a:p>
            <a:r>
              <a:rPr lang="de-DE" dirty="0"/>
              <a:t>MIXINS - PRAXIS</a:t>
            </a:r>
          </a:p>
        </p:txBody>
      </p:sp>
      <p:sp>
        <p:nvSpPr>
          <p:cNvPr id="3" name="Inhaltsplatzhalter 2">
            <a:extLst>
              <a:ext uri="{FF2B5EF4-FFF2-40B4-BE49-F238E27FC236}">
                <a16:creationId xmlns:a16="http://schemas.microsoft.com/office/drawing/2014/main" id="{FBCA983F-0919-4804-A998-00BC788010B6}"/>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7F02DA14-4741-42D0-80DB-DFF6C95957E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286255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5E434D-F45F-42B1-9BEE-183533CBAE91}"/>
              </a:ext>
            </a:extLst>
          </p:cNvPr>
          <p:cNvSpPr>
            <a:spLocks noGrp="1"/>
          </p:cNvSpPr>
          <p:nvPr>
            <p:ph type="title"/>
          </p:nvPr>
        </p:nvSpPr>
        <p:spPr/>
        <p:txBody>
          <a:bodyPr/>
          <a:lstStyle/>
          <a:p>
            <a:r>
              <a:rPr lang="de-DE" dirty="0"/>
              <a:t>JS ASYNC &amp; AWAIT</a:t>
            </a:r>
          </a:p>
        </p:txBody>
      </p:sp>
      <p:sp>
        <p:nvSpPr>
          <p:cNvPr id="3" name="Textplatzhalter 2">
            <a:extLst>
              <a:ext uri="{FF2B5EF4-FFF2-40B4-BE49-F238E27FC236}">
                <a16:creationId xmlns:a16="http://schemas.microsoft.com/office/drawing/2014/main" id="{C25AEE8C-6530-4479-9929-10F5839FE6BB}"/>
              </a:ext>
            </a:extLst>
          </p:cNvPr>
          <p:cNvSpPr>
            <a:spLocks noGrp="1"/>
          </p:cNvSpPr>
          <p:nvPr>
            <p:ph type="body" idx="1"/>
          </p:nvPr>
        </p:nvSpPr>
        <p:spPr/>
        <p:txBody>
          <a:bodyPr/>
          <a:lstStyle/>
          <a:p>
            <a:endParaRPr lang="de-DE" dirty="0"/>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01433D15-890F-4779-B15C-7D90D736A136}"/>
                  </a:ext>
                </a:extLst>
              </p:cNvPr>
              <p:cNvGraphicFramePr>
                <a:graphicFrameLocks noChangeAspect="1"/>
              </p:cNvGraphicFramePr>
              <p:nvPr>
                <p:extLst>
                  <p:ext uri="{D42A27DB-BD31-4B8C-83A1-F6EECF244321}">
                    <p14:modId xmlns:p14="http://schemas.microsoft.com/office/powerpoint/2010/main" val="1189286719"/>
                  </p:ext>
                </p:extLst>
              </p:nvPr>
            </p:nvGraphicFramePr>
            <p:xfrm>
              <a:off x="844550" y="4589463"/>
              <a:ext cx="3048000" cy="1714500"/>
            </p:xfrm>
            <a:graphic>
              <a:graphicData uri="http://schemas.microsoft.com/office/powerpoint/2016/slidezoom">
                <pslz:sldZm>
                  <pslz:sldZmObj sldId="692" cId="806461332">
                    <pslz:zmPr id="{9DB6A207-6628-47F0-B904-DC8B4C32BF08}"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Folienzoom 4">
                <a:hlinkClick r:id="rId4" action="ppaction://hlinksldjump"/>
                <a:extLst>
                  <a:ext uri="{FF2B5EF4-FFF2-40B4-BE49-F238E27FC236}">
                    <a16:creationId xmlns:a16="http://schemas.microsoft.com/office/drawing/2014/main" id="{01433D15-890F-4779-B15C-7D90D736A136}"/>
                  </a:ext>
                </a:extLst>
              </p:cNvPr>
              <p:cNvPicPr>
                <a:picLocks noGrp="1" noRot="1" noChangeAspect="1" noMove="1" noResize="1" noEditPoints="1" noAdjustHandles="1" noChangeArrowheads="1" noChangeShapeType="1"/>
              </p:cNvPicPr>
              <p:nvPr/>
            </p:nvPicPr>
            <p:blipFill>
              <a:blip r:embed="rId5"/>
              <a:stretch>
                <a:fillRect/>
              </a:stretch>
            </p:blipFill>
            <p:spPr>
              <a:xfrm>
                <a:off x="844550" y="4589463"/>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B411566B-95FF-4512-817E-8027AFCEAFDE}"/>
                  </a:ext>
                </a:extLst>
              </p:cNvPr>
              <p:cNvGraphicFramePr>
                <a:graphicFrameLocks noChangeAspect="1"/>
              </p:cNvGraphicFramePr>
              <p:nvPr>
                <p:extLst>
                  <p:ext uri="{D42A27DB-BD31-4B8C-83A1-F6EECF244321}">
                    <p14:modId xmlns:p14="http://schemas.microsoft.com/office/powerpoint/2010/main" val="668261721"/>
                  </p:ext>
                </p:extLst>
              </p:nvPr>
            </p:nvGraphicFramePr>
            <p:xfrm>
              <a:off x="3892550" y="4592955"/>
              <a:ext cx="3048000" cy="1714500"/>
            </p:xfrm>
            <a:graphic>
              <a:graphicData uri="http://schemas.microsoft.com/office/powerpoint/2016/slidezoom">
                <pslz:sldZm>
                  <pslz:sldZmObj sldId="693" cId="3244290541">
                    <pslz:zmPr id="{2B9F7DAE-B508-4164-9669-998F6499F47A}"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Folienzoom 6">
                <a:hlinkClick r:id="rId7" action="ppaction://hlinksldjump"/>
                <a:extLst>
                  <a:ext uri="{FF2B5EF4-FFF2-40B4-BE49-F238E27FC236}">
                    <a16:creationId xmlns:a16="http://schemas.microsoft.com/office/drawing/2014/main" id="{B411566B-95FF-4512-817E-8027AFCEAFDE}"/>
                  </a:ext>
                </a:extLst>
              </p:cNvPr>
              <p:cNvPicPr>
                <a:picLocks noGrp="1" noRot="1" noChangeAspect="1" noMove="1" noResize="1" noEditPoints="1" noAdjustHandles="1" noChangeArrowheads="1" noChangeShapeType="1"/>
              </p:cNvPicPr>
              <p:nvPr/>
            </p:nvPicPr>
            <p:blipFill>
              <a:blip r:embed="rId8"/>
              <a:stretch>
                <a:fillRect/>
              </a:stretch>
            </p:blipFill>
            <p:spPr>
              <a:xfrm>
                <a:off x="3892550" y="4592955"/>
                <a:ext cx="3048000" cy="1714500"/>
              </a:xfrm>
              <a:prstGeom prst="rect">
                <a:avLst/>
              </a:prstGeom>
              <a:ln w="3175">
                <a:solidFill>
                  <a:prstClr val="ltGray"/>
                </a:solidFill>
              </a:ln>
            </p:spPr>
          </p:pic>
        </mc:Fallback>
      </mc:AlternateContent>
      <p:sp>
        <p:nvSpPr>
          <p:cNvPr id="4" name="Fußzeilenplatzhalter 3">
            <a:extLst>
              <a:ext uri="{FF2B5EF4-FFF2-40B4-BE49-F238E27FC236}">
                <a16:creationId xmlns:a16="http://schemas.microsoft.com/office/drawing/2014/main" id="{2C816B0F-DAE7-4A84-A2C7-02F55996493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#JS6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largeFeature</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#ES2017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274097500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BB686B-A753-4961-8E97-9EA070EC0740}"/>
              </a:ext>
            </a:extLst>
          </p:cNvPr>
          <p:cNvSpPr>
            <a:spLocks noGrp="1"/>
          </p:cNvSpPr>
          <p:nvPr>
            <p:ph type="title"/>
          </p:nvPr>
        </p:nvSpPr>
        <p:spPr/>
        <p:txBody>
          <a:bodyPr/>
          <a:lstStyle/>
          <a:p>
            <a:r>
              <a:rPr lang="de-DE" dirty="0" err="1"/>
              <a:t>Async</a:t>
            </a:r>
            <a:r>
              <a:rPr lang="de-DE" dirty="0"/>
              <a:t> &amp; </a:t>
            </a:r>
            <a:r>
              <a:rPr lang="de-DE" dirty="0" err="1"/>
              <a:t>Await</a:t>
            </a:r>
            <a:endParaRPr lang="de-DE" dirty="0"/>
          </a:p>
        </p:txBody>
      </p:sp>
      <p:sp>
        <p:nvSpPr>
          <p:cNvPr id="3" name="Inhaltsplatzhalter 2">
            <a:extLst>
              <a:ext uri="{FF2B5EF4-FFF2-40B4-BE49-F238E27FC236}">
                <a16:creationId xmlns:a16="http://schemas.microsoft.com/office/drawing/2014/main" id="{448702F7-B607-4085-851E-3DAE686FD001}"/>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99D31B4C-BE72-4EE8-9DC5-BEE4F43DB1C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1056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720388" cy="677108"/>
          </a:xfrm>
          <a:prstGeom prst="rect">
            <a:avLst/>
          </a:prstGeom>
        </p:spPr>
        <p:txBody>
          <a:bodyPr vert="horz" wrap="square" lIns="0" tIns="0" rIns="0" bIns="0" rtlCol="0" anchor="ctr">
            <a:spAutoFit/>
          </a:bodyPr>
          <a:lstStyle/>
          <a:p>
            <a:pPr marL="12700">
              <a:lnSpc>
                <a:spcPct val="100000"/>
              </a:lnSpc>
            </a:pPr>
            <a:r>
              <a:rPr spc="-15" dirty="0"/>
              <a:t>Feintuning von</a:t>
            </a:r>
            <a:r>
              <a:rPr dirty="0"/>
              <a:t> </a:t>
            </a:r>
            <a:r>
              <a:rPr spc="-10" dirty="0"/>
              <a:t>JavaScript-Ausführung</a:t>
            </a:r>
          </a:p>
        </p:txBody>
      </p:sp>
      <p:sp>
        <p:nvSpPr>
          <p:cNvPr id="5" name="Inhaltsplatzhalter 4"/>
          <p:cNvSpPr>
            <a:spLocks noGrp="1"/>
          </p:cNvSpPr>
          <p:nvPr>
            <p:ph idx="1"/>
          </p:nvPr>
        </p:nvSpPr>
        <p:spPr/>
        <p:txBody>
          <a:bodyPr>
            <a:normAutofit fontScale="70000" lnSpcReduction="20000"/>
          </a:bodyPr>
          <a:lstStyle/>
          <a:p>
            <a:pPr marL="355600" indent="-342900">
              <a:buFont typeface="Wingdings"/>
              <a:buChar char=""/>
              <a:tabLst>
                <a:tab pos="355600" algn="l"/>
                <a:tab pos="356235" algn="l"/>
              </a:tabLst>
            </a:pPr>
            <a:r>
              <a:rPr lang="de-DE" sz="2200" spc="-5" dirty="0">
                <a:cs typeface="Calibri"/>
              </a:rPr>
              <a:t>Normal</a:t>
            </a:r>
            <a:endParaRPr lang="de-DE" sz="2200" dirty="0">
              <a:cs typeface="Calibri"/>
            </a:endParaRPr>
          </a:p>
          <a:p>
            <a:pPr marL="756285" lvl="1" indent="-286385">
              <a:spcBef>
                <a:spcPts val="260"/>
              </a:spcBef>
              <a:buFont typeface="Wingdings"/>
              <a:buChar char=""/>
              <a:tabLst>
                <a:tab pos="756920" algn="l"/>
              </a:tabLst>
            </a:pPr>
            <a:r>
              <a:rPr lang="de-DE" sz="2200" spc="-10" dirty="0">
                <a:cs typeface="Calibri"/>
              </a:rPr>
              <a:t>Lädt </a:t>
            </a:r>
            <a:r>
              <a:rPr lang="de-DE" sz="2200" spc="-15" dirty="0">
                <a:cs typeface="Calibri"/>
              </a:rPr>
              <a:t>Scripte </a:t>
            </a:r>
            <a:r>
              <a:rPr lang="de-DE" sz="2200" spc="-10" dirty="0">
                <a:cs typeface="Calibri"/>
              </a:rPr>
              <a:t>hintereinander</a:t>
            </a:r>
            <a:r>
              <a:rPr lang="de-DE" sz="2200" spc="-5" dirty="0">
                <a:cs typeface="Calibri"/>
              </a:rPr>
              <a:t> </a:t>
            </a:r>
            <a:r>
              <a:rPr lang="de-DE" sz="2200" spc="-10" dirty="0">
                <a:cs typeface="Calibri"/>
              </a:rPr>
              <a:t>herunter</a:t>
            </a:r>
            <a:endParaRPr lang="de-DE" sz="2200" dirty="0">
              <a:cs typeface="Calibri"/>
            </a:endParaRPr>
          </a:p>
          <a:p>
            <a:pPr marL="756285" lvl="1" indent="-286385">
              <a:lnSpc>
                <a:spcPts val="2495"/>
              </a:lnSpc>
              <a:spcBef>
                <a:spcPts val="265"/>
              </a:spcBef>
              <a:buFont typeface="Wingdings"/>
              <a:buChar char=""/>
              <a:tabLst>
                <a:tab pos="756920" algn="l"/>
              </a:tabLst>
            </a:pPr>
            <a:r>
              <a:rPr lang="de-DE" sz="2200" spc="-5" dirty="0">
                <a:cs typeface="Calibri"/>
              </a:rPr>
              <a:t>Führt diese evtl. aus, </a:t>
            </a:r>
            <a:r>
              <a:rPr lang="de-DE" sz="2200" spc="-10" dirty="0">
                <a:cs typeface="Calibri"/>
              </a:rPr>
              <a:t>obwohl </a:t>
            </a:r>
            <a:r>
              <a:rPr lang="de-DE" sz="2200" spc="-5" dirty="0">
                <a:cs typeface="Calibri"/>
              </a:rPr>
              <a:t>das DOM noch </a:t>
            </a:r>
            <a:r>
              <a:rPr lang="de-DE" sz="2200" spc="-15" dirty="0">
                <a:cs typeface="Calibri"/>
              </a:rPr>
              <a:t>nicht</a:t>
            </a:r>
            <a:r>
              <a:rPr lang="de-DE" sz="2200" dirty="0">
                <a:cs typeface="Calibri"/>
              </a:rPr>
              <a:t> </a:t>
            </a:r>
            <a:r>
              <a:rPr lang="de-DE" sz="2200" spc="-10" dirty="0">
                <a:cs typeface="Calibri"/>
              </a:rPr>
              <a:t>vollständig geladen</a:t>
            </a:r>
            <a:r>
              <a:rPr lang="de-DE" sz="2200" spc="-65" dirty="0">
                <a:cs typeface="Calibri"/>
              </a:rPr>
              <a:t> </a:t>
            </a:r>
            <a:r>
              <a:rPr lang="de-DE" sz="2200" spc="-10" dirty="0">
                <a:cs typeface="Calibri"/>
              </a:rPr>
              <a:t>ist</a:t>
            </a:r>
            <a:endParaRPr lang="de-DE" sz="2200" dirty="0">
              <a:cs typeface="Calibri"/>
            </a:endParaRPr>
          </a:p>
          <a:p>
            <a:pPr>
              <a:spcBef>
                <a:spcPts val="5"/>
              </a:spcBef>
            </a:pPr>
            <a:endParaRPr lang="de-DE" sz="2750" dirty="0">
              <a:latin typeface="Times New Roman"/>
              <a:cs typeface="Times New Roman"/>
            </a:endParaRPr>
          </a:p>
          <a:p>
            <a:pPr marL="355600" indent="-342900">
              <a:buFont typeface="Wingdings"/>
              <a:buChar char=""/>
              <a:tabLst>
                <a:tab pos="355600" algn="l"/>
                <a:tab pos="356235" algn="l"/>
              </a:tabLst>
            </a:pPr>
            <a:r>
              <a:rPr lang="de-DE" sz="2200" spc="-10" dirty="0">
                <a:latin typeface="Courier New"/>
                <a:cs typeface="Courier New"/>
              </a:rPr>
              <a:t>defer</a:t>
            </a:r>
            <a:r>
              <a:rPr lang="de-DE" sz="2200" spc="-10" dirty="0">
                <a:cs typeface="Calibri"/>
              </a:rPr>
              <a:t>-Attribut</a:t>
            </a:r>
            <a:endParaRPr lang="de-DE" sz="2200" dirty="0">
              <a:cs typeface="Calibri"/>
            </a:endParaRPr>
          </a:p>
          <a:p>
            <a:pPr marL="756285" lvl="1" indent="-286385">
              <a:spcBef>
                <a:spcPts val="285"/>
              </a:spcBef>
              <a:buFont typeface="Wingdings"/>
              <a:buChar char=""/>
              <a:tabLst>
                <a:tab pos="756920" algn="l"/>
              </a:tabLst>
            </a:pPr>
            <a:r>
              <a:rPr lang="de-DE" sz="2200" spc="-20" dirty="0">
                <a:cs typeface="Calibri"/>
              </a:rPr>
              <a:t>Wartet </a:t>
            </a:r>
            <a:r>
              <a:rPr lang="de-DE" sz="2200" spc="-5" dirty="0">
                <a:cs typeface="Calibri"/>
              </a:rPr>
              <a:t>mit der Ausführung, bis das DOM </a:t>
            </a:r>
            <a:r>
              <a:rPr lang="de-DE" sz="2200" spc="-10" dirty="0">
                <a:cs typeface="Calibri"/>
              </a:rPr>
              <a:t>vollständig </a:t>
            </a:r>
            <a:r>
              <a:rPr lang="de-DE" sz="2200" spc="-5" dirty="0">
                <a:cs typeface="Calibri"/>
              </a:rPr>
              <a:t>geladen</a:t>
            </a:r>
            <a:r>
              <a:rPr lang="de-DE" sz="2200" spc="-30" dirty="0">
                <a:cs typeface="Calibri"/>
              </a:rPr>
              <a:t> </a:t>
            </a:r>
            <a:r>
              <a:rPr lang="de-DE" sz="2200" spc="-10" dirty="0">
                <a:cs typeface="Calibri"/>
              </a:rPr>
              <a:t>ist</a:t>
            </a:r>
            <a:endParaRPr lang="de-DE" sz="2200" dirty="0">
              <a:cs typeface="Calibri"/>
            </a:endParaRPr>
          </a:p>
          <a:p>
            <a:pPr lvl="1">
              <a:spcBef>
                <a:spcPts val="40"/>
              </a:spcBef>
              <a:buFont typeface="Wingdings"/>
              <a:buChar char=""/>
            </a:pPr>
            <a:endParaRPr lang="de-DE" sz="2700" dirty="0">
              <a:latin typeface="Times New Roman"/>
              <a:cs typeface="Times New Roman"/>
            </a:endParaRPr>
          </a:p>
          <a:p>
            <a:pPr marL="355600" indent="-342900">
              <a:buFont typeface="Wingdings"/>
              <a:buChar char=""/>
              <a:tabLst>
                <a:tab pos="355600" algn="l"/>
                <a:tab pos="356235" algn="l"/>
              </a:tabLst>
            </a:pPr>
            <a:r>
              <a:rPr lang="de-DE" sz="2200" spc="-10" dirty="0">
                <a:latin typeface="Courier New"/>
                <a:cs typeface="Courier New"/>
              </a:rPr>
              <a:t>async</a:t>
            </a:r>
            <a:r>
              <a:rPr lang="de-DE" sz="2200" spc="-10" dirty="0">
                <a:cs typeface="Calibri"/>
              </a:rPr>
              <a:t>-Attribut</a:t>
            </a:r>
            <a:endParaRPr lang="de-DE" sz="2200" dirty="0">
              <a:cs typeface="Calibri"/>
            </a:endParaRPr>
          </a:p>
          <a:p>
            <a:pPr marL="756285" lvl="1" indent="-286385">
              <a:spcBef>
                <a:spcPts val="285"/>
              </a:spcBef>
              <a:buFont typeface="Wingdings"/>
              <a:buChar char=""/>
              <a:tabLst>
                <a:tab pos="756920" algn="l"/>
              </a:tabLst>
            </a:pPr>
            <a:r>
              <a:rPr lang="de-DE" sz="2200" spc="-10" dirty="0">
                <a:cs typeface="Calibri"/>
              </a:rPr>
              <a:t>Lädt </a:t>
            </a:r>
            <a:r>
              <a:rPr lang="de-DE" sz="2200" spc="-15" dirty="0">
                <a:cs typeface="Calibri"/>
              </a:rPr>
              <a:t>Scripte </a:t>
            </a:r>
            <a:r>
              <a:rPr lang="de-DE" sz="2200" spc="-10" dirty="0">
                <a:cs typeface="Calibri"/>
              </a:rPr>
              <a:t>parallel </a:t>
            </a:r>
            <a:r>
              <a:rPr lang="de-DE" sz="2200" spc="-15" dirty="0">
                <a:cs typeface="Calibri"/>
              </a:rPr>
              <a:t>herunter </a:t>
            </a:r>
            <a:r>
              <a:rPr lang="de-DE" sz="2200" spc="-10" dirty="0">
                <a:cs typeface="Calibri"/>
              </a:rPr>
              <a:t>und </a:t>
            </a:r>
            <a:r>
              <a:rPr lang="de-DE" sz="2200" spc="-5" dirty="0">
                <a:cs typeface="Calibri"/>
              </a:rPr>
              <a:t>führt </a:t>
            </a:r>
            <a:r>
              <a:rPr lang="de-DE" sz="2200" spc="-10" dirty="0">
                <a:cs typeface="Calibri"/>
              </a:rPr>
              <a:t>diese </a:t>
            </a:r>
            <a:r>
              <a:rPr lang="de-DE" sz="2200" spc="-15" dirty="0">
                <a:cs typeface="Calibri"/>
              </a:rPr>
              <a:t>direkt</a:t>
            </a:r>
            <a:r>
              <a:rPr lang="de-DE" sz="2200" spc="145" dirty="0">
                <a:cs typeface="Calibri"/>
              </a:rPr>
              <a:t> </a:t>
            </a:r>
            <a:r>
              <a:rPr lang="de-DE" sz="2200" spc="-5" dirty="0">
                <a:cs typeface="Calibri"/>
              </a:rPr>
              <a:t>aus</a:t>
            </a:r>
            <a:endParaRPr lang="de-DE" sz="2200" dirty="0">
              <a:cs typeface="Calibri"/>
            </a:endParaRPr>
          </a:p>
          <a:p>
            <a:pPr marL="756285" lvl="1" indent="-286385">
              <a:spcBef>
                <a:spcPts val="260"/>
              </a:spcBef>
              <a:buFont typeface="Wingdings"/>
              <a:buChar char=""/>
              <a:tabLst>
                <a:tab pos="756920" algn="l"/>
              </a:tabLst>
            </a:pPr>
            <a:r>
              <a:rPr lang="de-DE" sz="2200" spc="-20" dirty="0">
                <a:cs typeface="Calibri"/>
              </a:rPr>
              <a:t>Wartet </a:t>
            </a:r>
            <a:r>
              <a:rPr lang="de-DE" sz="2200" spc="-5" dirty="0">
                <a:cs typeface="Calibri"/>
              </a:rPr>
              <a:t>mit der Ausführung, bis das DOM </a:t>
            </a:r>
            <a:r>
              <a:rPr lang="de-DE" sz="2200" spc="-10" dirty="0">
                <a:cs typeface="Calibri"/>
              </a:rPr>
              <a:t>vollständig </a:t>
            </a:r>
            <a:r>
              <a:rPr lang="de-DE" sz="2200" spc="-5" dirty="0">
                <a:cs typeface="Calibri"/>
              </a:rPr>
              <a:t>geladen </a:t>
            </a:r>
            <a:r>
              <a:rPr lang="de-DE" sz="2200" spc="-10" dirty="0">
                <a:cs typeface="Calibri"/>
              </a:rPr>
              <a:t>ist</a:t>
            </a:r>
            <a:endParaRPr lang="de-DE" sz="2200" dirty="0">
              <a:cs typeface="Calibri"/>
            </a:endParaRPr>
          </a:p>
          <a:p>
            <a:pPr marL="756285" marR="93980" lvl="1" indent="-286385">
              <a:lnSpc>
                <a:spcPts val="2400"/>
              </a:lnSpc>
              <a:spcBef>
                <a:spcPts val="520"/>
              </a:spcBef>
              <a:buFont typeface="Wingdings"/>
              <a:buChar char=""/>
              <a:tabLst>
                <a:tab pos="756920" algn="l"/>
              </a:tabLst>
            </a:pPr>
            <a:r>
              <a:rPr lang="de-DE" sz="2200" spc="-5" dirty="0">
                <a:latin typeface="Courier New"/>
                <a:cs typeface="Courier New"/>
              </a:rPr>
              <a:t>document.write()</a:t>
            </a:r>
            <a:r>
              <a:rPr lang="de-DE" sz="2200" spc="-765" dirty="0">
                <a:latin typeface="Courier New"/>
                <a:cs typeface="Courier New"/>
              </a:rPr>
              <a:t> </a:t>
            </a:r>
            <a:r>
              <a:rPr lang="de-DE" sz="2200" spc="-10" dirty="0">
                <a:cs typeface="Calibri"/>
              </a:rPr>
              <a:t>und</a:t>
            </a:r>
            <a:r>
              <a:rPr lang="de-DE" sz="2200" spc="10" dirty="0">
                <a:cs typeface="Calibri"/>
              </a:rPr>
              <a:t> </a:t>
            </a:r>
            <a:r>
              <a:rPr lang="de-DE" sz="2200" spc="-5" dirty="0">
                <a:latin typeface="Courier New"/>
                <a:cs typeface="Courier New"/>
              </a:rPr>
              <a:t>document.writeln()</a:t>
            </a:r>
            <a:r>
              <a:rPr lang="de-DE" sz="2200" spc="-750" dirty="0">
                <a:latin typeface="Courier New"/>
                <a:cs typeface="Courier New"/>
              </a:rPr>
              <a:t> </a:t>
            </a:r>
            <a:r>
              <a:rPr lang="de-DE" sz="2200" spc="-15" dirty="0">
                <a:cs typeface="Calibri"/>
              </a:rPr>
              <a:t>dürfen  </a:t>
            </a:r>
            <a:r>
              <a:rPr lang="de-DE" sz="2200" spc="-10" dirty="0">
                <a:cs typeface="Calibri"/>
              </a:rPr>
              <a:t>nicht</a:t>
            </a:r>
            <a:r>
              <a:rPr lang="de-DE" sz="2200" spc="-95" dirty="0">
                <a:cs typeface="Calibri"/>
              </a:rPr>
              <a:t> </a:t>
            </a:r>
            <a:r>
              <a:rPr lang="de-DE" sz="2200" spc="-15" dirty="0">
                <a:cs typeface="Calibri"/>
              </a:rPr>
              <a:t>vorkommen</a:t>
            </a:r>
            <a:endParaRPr lang="de-DE" sz="2200" dirty="0">
              <a:cs typeface="Calibri"/>
            </a:endParaRPr>
          </a:p>
          <a:p>
            <a:endParaRPr lang="de-DE" dirty="0"/>
          </a:p>
        </p:txBody>
      </p:sp>
      <p:sp>
        <p:nvSpPr>
          <p:cNvPr id="3" name="Fußzeilenplatzhalter 2">
            <a:extLst>
              <a:ext uri="{FF2B5EF4-FFF2-40B4-BE49-F238E27FC236}">
                <a16:creationId xmlns:a16="http://schemas.microsoft.com/office/drawing/2014/main" id="{3B89740C-6A3B-4B1A-91CD-391AF2B8E82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07281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9A4170-F490-48E3-B849-AA8D5D40413A}"/>
              </a:ext>
            </a:extLst>
          </p:cNvPr>
          <p:cNvSpPr>
            <a:spLocks noGrp="1"/>
          </p:cNvSpPr>
          <p:nvPr>
            <p:ph type="title"/>
          </p:nvPr>
        </p:nvSpPr>
        <p:spPr/>
        <p:txBody>
          <a:bodyPr/>
          <a:lstStyle/>
          <a:p>
            <a:r>
              <a:rPr lang="de-DE" dirty="0"/>
              <a:t>ASYNC FUNCTIONS</a:t>
            </a:r>
          </a:p>
        </p:txBody>
      </p:sp>
      <p:sp>
        <p:nvSpPr>
          <p:cNvPr id="3" name="Textplatzhalter 2">
            <a:extLst>
              <a:ext uri="{FF2B5EF4-FFF2-40B4-BE49-F238E27FC236}">
                <a16:creationId xmlns:a16="http://schemas.microsoft.com/office/drawing/2014/main" id="{40CC9D50-7B8D-400B-89CA-139942CB8EFF}"/>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352A1BB6-BAD4-4B94-AEBD-E42B6179CB9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46133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2B3EF-0CDB-4E88-A14F-C52B594F81BD}"/>
              </a:ext>
            </a:extLst>
          </p:cNvPr>
          <p:cNvSpPr>
            <a:spLocks noGrp="1"/>
          </p:cNvSpPr>
          <p:nvPr>
            <p:ph type="title"/>
          </p:nvPr>
        </p:nvSpPr>
        <p:spPr/>
        <p:txBody>
          <a:bodyPr/>
          <a:lstStyle/>
          <a:p>
            <a:r>
              <a:rPr lang="de-DE" dirty="0"/>
              <a:t>ASYNC FUNCTIONS</a:t>
            </a:r>
          </a:p>
        </p:txBody>
      </p:sp>
      <p:sp>
        <p:nvSpPr>
          <p:cNvPr id="3" name="Inhaltsplatzhalter 2">
            <a:extLst>
              <a:ext uri="{FF2B5EF4-FFF2-40B4-BE49-F238E27FC236}">
                <a16:creationId xmlns:a16="http://schemas.microsoft.com/office/drawing/2014/main" id="{AF13D480-1532-400E-B5D8-53BB8F7D8A08}"/>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21F5E4B9-90A5-4DB7-B6BB-43D052E7C89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05210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919DB-E109-4E20-907E-E545231D99B8}"/>
              </a:ext>
            </a:extLst>
          </p:cNvPr>
          <p:cNvSpPr>
            <a:spLocks noGrp="1"/>
          </p:cNvSpPr>
          <p:nvPr>
            <p:ph type="title"/>
          </p:nvPr>
        </p:nvSpPr>
        <p:spPr/>
        <p:txBody>
          <a:bodyPr/>
          <a:lstStyle/>
          <a:p>
            <a:r>
              <a:rPr lang="de-DE" dirty="0"/>
              <a:t>PROMISE OBJECT</a:t>
            </a:r>
          </a:p>
        </p:txBody>
      </p:sp>
      <p:sp>
        <p:nvSpPr>
          <p:cNvPr id="3" name="Textplatzhalter 2">
            <a:extLst>
              <a:ext uri="{FF2B5EF4-FFF2-40B4-BE49-F238E27FC236}">
                <a16:creationId xmlns:a16="http://schemas.microsoft.com/office/drawing/2014/main" id="{449864AC-BD0B-41DD-8CFC-826187D43909}"/>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5AB88748-6B00-4A14-8091-2492E26A496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429054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AEC8A-0E50-4929-A253-17881008E4F3}"/>
              </a:ext>
            </a:extLst>
          </p:cNvPr>
          <p:cNvSpPr>
            <a:spLocks noGrp="1"/>
          </p:cNvSpPr>
          <p:nvPr>
            <p:ph type="title"/>
          </p:nvPr>
        </p:nvSpPr>
        <p:spPr/>
        <p:txBody>
          <a:bodyPr/>
          <a:lstStyle/>
          <a:p>
            <a:r>
              <a:rPr lang="de-DE" dirty="0"/>
              <a:t>JS DEBUGGING</a:t>
            </a:r>
          </a:p>
        </p:txBody>
      </p:sp>
      <p:sp>
        <p:nvSpPr>
          <p:cNvPr id="3" name="Textplatzhalter 2">
            <a:extLst>
              <a:ext uri="{FF2B5EF4-FFF2-40B4-BE49-F238E27FC236}">
                <a16:creationId xmlns:a16="http://schemas.microsoft.com/office/drawing/2014/main" id="{2A95A1F9-87EC-486B-8656-0689E87D0DB0}"/>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9F823FCE-3985-4177-AF8B-706254DA07E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036774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607CC-E6CC-4018-9E14-E2FCB18E2DC2}"/>
              </a:ext>
            </a:extLst>
          </p:cNvPr>
          <p:cNvSpPr>
            <a:spLocks noGrp="1"/>
          </p:cNvSpPr>
          <p:nvPr>
            <p:ph type="title"/>
          </p:nvPr>
        </p:nvSpPr>
        <p:spPr/>
        <p:txBody>
          <a:bodyPr/>
          <a:lstStyle/>
          <a:p>
            <a:r>
              <a:rPr lang="de-DE" dirty="0"/>
              <a:t>Debugging</a:t>
            </a:r>
          </a:p>
        </p:txBody>
      </p:sp>
      <p:sp>
        <p:nvSpPr>
          <p:cNvPr id="3" name="Inhaltsplatzhalter 2">
            <a:extLst>
              <a:ext uri="{FF2B5EF4-FFF2-40B4-BE49-F238E27FC236}">
                <a16:creationId xmlns:a16="http://schemas.microsoft.com/office/drawing/2014/main" id="{3B9F90CC-5D98-4084-9AEB-187C4947EB67}"/>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4DC4B5CD-BC32-48B2-8FFC-B9A17247FF1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889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7A08D-1539-4B0C-9E82-92EA77D623BE}"/>
              </a:ext>
            </a:extLst>
          </p:cNvPr>
          <p:cNvSpPr>
            <a:spLocks noGrp="1"/>
          </p:cNvSpPr>
          <p:nvPr>
            <p:ph type="title"/>
          </p:nvPr>
        </p:nvSpPr>
        <p:spPr/>
        <p:txBody>
          <a:bodyPr/>
          <a:lstStyle/>
          <a:p>
            <a:r>
              <a:rPr lang="de-DE" dirty="0"/>
              <a:t>JS SCOPES</a:t>
            </a:r>
          </a:p>
        </p:txBody>
      </p:sp>
      <p:sp>
        <p:nvSpPr>
          <p:cNvPr id="3" name="Textplatzhalter 2">
            <a:extLst>
              <a:ext uri="{FF2B5EF4-FFF2-40B4-BE49-F238E27FC236}">
                <a16:creationId xmlns:a16="http://schemas.microsoft.com/office/drawing/2014/main" id="{71B3F1E9-05E9-49E4-827E-BFE9E6ADDCE7}"/>
              </a:ext>
            </a:extLst>
          </p:cNvPr>
          <p:cNvSpPr>
            <a:spLocks noGrp="1"/>
          </p:cNvSpPr>
          <p:nvPr>
            <p:ph type="body" idx="1"/>
          </p:nvPr>
        </p:nvSpPr>
        <p:spPr/>
        <p:txBody>
          <a:bodyPr/>
          <a:lstStyle/>
          <a:p>
            <a:endParaRPr lang="de-DE"/>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DAC14F01-CF6C-4817-B8D4-5C21F6DB7174}"/>
                  </a:ext>
                </a:extLst>
              </p:cNvPr>
              <p:cNvGraphicFramePr>
                <a:graphicFrameLocks noChangeAspect="1"/>
              </p:cNvGraphicFramePr>
              <p:nvPr>
                <p:extLst>
                  <p:ext uri="{D42A27DB-BD31-4B8C-83A1-F6EECF244321}">
                    <p14:modId xmlns:p14="http://schemas.microsoft.com/office/powerpoint/2010/main" val="2107452188"/>
                  </p:ext>
                </p:extLst>
              </p:nvPr>
            </p:nvGraphicFramePr>
            <p:xfrm>
              <a:off x="844550" y="4589463"/>
              <a:ext cx="2703322" cy="1520619"/>
            </p:xfrm>
            <a:graphic>
              <a:graphicData uri="http://schemas.microsoft.com/office/powerpoint/2016/slidezoom">
                <pslz:sldZm>
                  <pslz:sldZmObj sldId="696" cId="1806790178">
                    <pslz:zmPr id="{76A9C3BC-E887-4294-B92A-FE3E776AD499}" returnToParent="0" transitionDur="1000">
                      <p166:blipFill xmlns:p166="http://schemas.microsoft.com/office/powerpoint/2016/6/main">
                        <a:blip r:embed="rId2"/>
                        <a:stretch>
                          <a:fillRect/>
                        </a:stretch>
                      </p166:blipFill>
                      <p166:spPr xmlns:p166="http://schemas.microsoft.com/office/powerpoint/2016/6/main">
                        <a:xfrm>
                          <a:off x="0" y="0"/>
                          <a:ext cx="2703322" cy="1520619"/>
                        </a:xfrm>
                        <a:prstGeom prst="rect">
                          <a:avLst/>
                        </a:prstGeom>
                        <a:ln w="3175">
                          <a:solidFill>
                            <a:prstClr val="ltGray"/>
                          </a:solidFill>
                        </a:ln>
                      </p166:spPr>
                    </pslz:zmPr>
                  </pslz:sldZmObj>
                </pslz:sldZm>
              </a:graphicData>
            </a:graphic>
          </p:graphicFrame>
        </mc:Choice>
        <mc:Fallback xmlns="">
          <p:pic>
            <p:nvPicPr>
              <p:cNvPr id="5" name="Folienzoom 4">
                <a:hlinkClick r:id="rId3" action="ppaction://hlinksldjump"/>
                <a:extLst>
                  <a:ext uri="{FF2B5EF4-FFF2-40B4-BE49-F238E27FC236}">
                    <a16:creationId xmlns:a16="http://schemas.microsoft.com/office/drawing/2014/main" id="{DAC14F01-CF6C-4817-B8D4-5C21F6DB7174}"/>
                  </a:ext>
                </a:extLst>
              </p:cNvPr>
              <p:cNvPicPr>
                <a:picLocks noGrp="1" noRot="1" noChangeAspect="1" noMove="1" noResize="1" noEditPoints="1" noAdjustHandles="1" noChangeArrowheads="1" noChangeShapeType="1"/>
              </p:cNvPicPr>
              <p:nvPr/>
            </p:nvPicPr>
            <p:blipFill>
              <a:blip r:embed="rId4"/>
              <a:stretch>
                <a:fillRect/>
              </a:stretch>
            </p:blipFill>
            <p:spPr>
              <a:xfrm>
                <a:off x="844550" y="4589463"/>
                <a:ext cx="2703322" cy="15206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AD0C5ABB-C429-4F94-82EE-7E901809E6D2}"/>
                  </a:ext>
                </a:extLst>
              </p:cNvPr>
              <p:cNvGraphicFramePr>
                <a:graphicFrameLocks noChangeAspect="1"/>
              </p:cNvGraphicFramePr>
              <p:nvPr>
                <p:extLst>
                  <p:ext uri="{D42A27DB-BD31-4B8C-83A1-F6EECF244321}">
                    <p14:modId xmlns:p14="http://schemas.microsoft.com/office/powerpoint/2010/main" val="2318061597"/>
                  </p:ext>
                </p:extLst>
              </p:nvPr>
            </p:nvGraphicFramePr>
            <p:xfrm>
              <a:off x="9003515" y="4591527"/>
              <a:ext cx="2703323" cy="1520619"/>
            </p:xfrm>
            <a:graphic>
              <a:graphicData uri="http://schemas.microsoft.com/office/powerpoint/2016/slidezoom">
                <pslz:sldZm>
                  <pslz:sldZmObj sldId="698" cId="167172973">
                    <pslz:zmPr id="{8E2D5E5D-EDBD-4286-A422-A5F76FFE459F}" returnToParent="0" transitionDur="1000">
                      <p166:blipFill xmlns:p166="http://schemas.microsoft.com/office/powerpoint/2016/6/main">
                        <a:blip r:embed="rId5"/>
                        <a:stretch>
                          <a:fillRect/>
                        </a:stretch>
                      </p166:blipFill>
                      <p166:spPr xmlns:p166="http://schemas.microsoft.com/office/powerpoint/2016/6/main">
                        <a:xfrm>
                          <a:off x="0" y="0"/>
                          <a:ext cx="2703323" cy="1520619"/>
                        </a:xfrm>
                        <a:prstGeom prst="rect">
                          <a:avLst/>
                        </a:prstGeom>
                        <a:ln w="3175">
                          <a:solidFill>
                            <a:prstClr val="ltGray"/>
                          </a:solidFill>
                        </a:ln>
                      </p166:spPr>
                    </pslz:zmPr>
                  </pslz:sldZmObj>
                </pslz:sldZm>
              </a:graphicData>
            </a:graphic>
          </p:graphicFrame>
        </mc:Choice>
        <mc:Fallback xmlns="">
          <p:pic>
            <p:nvPicPr>
              <p:cNvPr id="7" name="Folienzoom 6">
                <a:hlinkClick r:id="rId6" action="ppaction://hlinksldjump"/>
                <a:extLst>
                  <a:ext uri="{FF2B5EF4-FFF2-40B4-BE49-F238E27FC236}">
                    <a16:creationId xmlns:a16="http://schemas.microsoft.com/office/drawing/2014/main" id="{AD0C5ABB-C429-4F94-82EE-7E901809E6D2}"/>
                  </a:ext>
                </a:extLst>
              </p:cNvPr>
              <p:cNvPicPr>
                <a:picLocks noGrp="1" noRot="1" noChangeAspect="1" noMove="1" noResize="1" noEditPoints="1" noAdjustHandles="1" noChangeArrowheads="1" noChangeShapeType="1"/>
              </p:cNvPicPr>
              <p:nvPr/>
            </p:nvPicPr>
            <p:blipFill>
              <a:blip r:embed="rId7"/>
              <a:stretch>
                <a:fillRect/>
              </a:stretch>
            </p:blipFill>
            <p:spPr>
              <a:xfrm>
                <a:off x="9003515" y="4591527"/>
                <a:ext cx="2703323" cy="1520619"/>
              </a:xfrm>
              <a:prstGeom prst="rect">
                <a:avLst/>
              </a:prstGeom>
              <a:ln w="3175">
                <a:solidFill>
                  <a:prstClr val="ltGray"/>
                </a:solidFill>
              </a:ln>
            </p:spPr>
          </p:pic>
        </mc:Fallback>
      </mc:AlternateContent>
      <p:sp>
        <p:nvSpPr>
          <p:cNvPr id="4" name="Fußzeilenplatzhalter 3">
            <a:extLst>
              <a:ext uri="{FF2B5EF4-FFF2-40B4-BE49-F238E27FC236}">
                <a16:creationId xmlns:a16="http://schemas.microsoft.com/office/drawing/2014/main" id="{3C970EB0-4CA6-460D-8E89-1032F9765E6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8" name="Folienzoom 7">
                <a:extLst>
                  <a:ext uri="{FF2B5EF4-FFF2-40B4-BE49-F238E27FC236}">
                    <a16:creationId xmlns:a16="http://schemas.microsoft.com/office/drawing/2014/main" id="{E6E36A95-8C0C-4E49-9113-8A89ACFDE3CA}"/>
                  </a:ext>
                </a:extLst>
              </p:cNvPr>
              <p:cNvGraphicFramePr>
                <a:graphicFrameLocks noChangeAspect="1"/>
              </p:cNvGraphicFramePr>
              <p:nvPr>
                <p:extLst>
                  <p:ext uri="{D42A27DB-BD31-4B8C-83A1-F6EECF244321}">
                    <p14:modId xmlns:p14="http://schemas.microsoft.com/office/powerpoint/2010/main" val="2892806296"/>
                  </p:ext>
                </p:extLst>
              </p:nvPr>
            </p:nvGraphicFramePr>
            <p:xfrm>
              <a:off x="8994809" y="3047517"/>
              <a:ext cx="2703322" cy="1520619"/>
            </p:xfrm>
            <a:graphic>
              <a:graphicData uri="http://schemas.microsoft.com/office/powerpoint/2016/slidezoom">
                <pslz:sldZm>
                  <pslz:sldZmObj sldId="746" cId="740961274">
                    <pslz:zmPr id="{31DF4295-BD88-410E-86AC-40E35BE4FCD7}" returnToParent="0" transitionDur="1000">
                      <p166:blipFill xmlns:p166="http://schemas.microsoft.com/office/powerpoint/2016/6/main">
                        <a:blip r:embed="rId8"/>
                        <a:stretch>
                          <a:fillRect/>
                        </a:stretch>
                      </p166:blipFill>
                      <p166:spPr xmlns:p166="http://schemas.microsoft.com/office/powerpoint/2016/6/main">
                        <a:xfrm>
                          <a:off x="0" y="0"/>
                          <a:ext cx="2703322" cy="1520619"/>
                        </a:xfrm>
                        <a:prstGeom prst="rect">
                          <a:avLst/>
                        </a:prstGeom>
                        <a:ln w="3175">
                          <a:solidFill>
                            <a:prstClr val="ltGray"/>
                          </a:solidFill>
                        </a:ln>
                      </p166:spPr>
                    </pslz:zmPr>
                  </pslz:sldZmObj>
                </pslz:sldZm>
              </a:graphicData>
            </a:graphic>
          </p:graphicFrame>
        </mc:Choice>
        <mc:Fallback xmlns="">
          <p:pic>
            <p:nvPicPr>
              <p:cNvPr id="8" name="Folienzoom 7">
                <a:hlinkClick r:id="rId9" action="ppaction://hlinksldjump"/>
                <a:extLst>
                  <a:ext uri="{FF2B5EF4-FFF2-40B4-BE49-F238E27FC236}">
                    <a16:creationId xmlns:a16="http://schemas.microsoft.com/office/drawing/2014/main" id="{E6E36A95-8C0C-4E49-9113-8A89ACFDE3CA}"/>
                  </a:ext>
                </a:extLst>
              </p:cNvPr>
              <p:cNvPicPr>
                <a:picLocks noGrp="1" noRot="1" noChangeAspect="1" noMove="1" noResize="1" noEditPoints="1" noAdjustHandles="1" noChangeArrowheads="1" noChangeShapeType="1"/>
              </p:cNvPicPr>
              <p:nvPr/>
            </p:nvPicPr>
            <p:blipFill>
              <a:blip r:embed="rId10"/>
              <a:stretch>
                <a:fillRect/>
              </a:stretch>
            </p:blipFill>
            <p:spPr>
              <a:xfrm>
                <a:off x="8994809" y="3047517"/>
                <a:ext cx="2703322" cy="15206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Folienzoom 8">
                <a:extLst>
                  <a:ext uri="{FF2B5EF4-FFF2-40B4-BE49-F238E27FC236}">
                    <a16:creationId xmlns:a16="http://schemas.microsoft.com/office/drawing/2014/main" id="{4D0A58A1-3F9C-4EFA-956F-7A7727A99D23}"/>
                  </a:ext>
                </a:extLst>
              </p:cNvPr>
              <p:cNvGraphicFramePr>
                <a:graphicFrameLocks noChangeAspect="1"/>
              </p:cNvGraphicFramePr>
              <p:nvPr>
                <p:extLst>
                  <p:ext uri="{D42A27DB-BD31-4B8C-83A1-F6EECF244321}">
                    <p14:modId xmlns:p14="http://schemas.microsoft.com/office/powerpoint/2010/main" val="2816186045"/>
                  </p:ext>
                </p:extLst>
              </p:nvPr>
            </p:nvGraphicFramePr>
            <p:xfrm>
              <a:off x="3567047" y="4588601"/>
              <a:ext cx="2703322" cy="1520619"/>
            </p:xfrm>
            <a:graphic>
              <a:graphicData uri="http://schemas.microsoft.com/office/powerpoint/2016/slidezoom">
                <pslz:sldZm>
                  <pslz:sldZmObj sldId="697" cId="642200964">
                    <pslz:zmPr id="{1041E17F-0EEF-4E54-B60B-08D5DC3857EF}" returnToParent="0" transitionDur="1000">
                      <p166:blipFill xmlns:p166="http://schemas.microsoft.com/office/powerpoint/2016/6/main">
                        <a:blip r:embed="rId11"/>
                        <a:stretch>
                          <a:fillRect/>
                        </a:stretch>
                      </p166:blipFill>
                      <p166:spPr xmlns:p166="http://schemas.microsoft.com/office/powerpoint/2016/6/main">
                        <a:xfrm>
                          <a:off x="0" y="0"/>
                          <a:ext cx="2703322" cy="1520619"/>
                        </a:xfrm>
                        <a:prstGeom prst="rect">
                          <a:avLst/>
                        </a:prstGeom>
                        <a:ln w="3175">
                          <a:solidFill>
                            <a:prstClr val="ltGray"/>
                          </a:solidFill>
                        </a:ln>
                      </p166:spPr>
                    </pslz:zmPr>
                  </pslz:sldZmObj>
                </pslz:sldZm>
              </a:graphicData>
            </a:graphic>
          </p:graphicFrame>
        </mc:Choice>
        <mc:Fallback xmlns="">
          <p:pic>
            <p:nvPicPr>
              <p:cNvPr id="9" name="Folienzoom 8">
                <a:hlinkClick r:id="rId12" action="ppaction://hlinksldjump"/>
                <a:extLst>
                  <a:ext uri="{FF2B5EF4-FFF2-40B4-BE49-F238E27FC236}">
                    <a16:creationId xmlns:a16="http://schemas.microsoft.com/office/drawing/2014/main" id="{4D0A58A1-3F9C-4EFA-956F-7A7727A99D23}"/>
                  </a:ext>
                </a:extLst>
              </p:cNvPr>
              <p:cNvPicPr>
                <a:picLocks noGrp="1" noRot="1" noChangeAspect="1" noMove="1" noResize="1" noEditPoints="1" noAdjustHandles="1" noChangeArrowheads="1" noChangeShapeType="1"/>
              </p:cNvPicPr>
              <p:nvPr/>
            </p:nvPicPr>
            <p:blipFill>
              <a:blip r:embed="rId13"/>
              <a:stretch>
                <a:fillRect/>
              </a:stretch>
            </p:blipFill>
            <p:spPr>
              <a:xfrm>
                <a:off x="3567047" y="4588601"/>
                <a:ext cx="2703322" cy="15206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Folienzoom 10">
                <a:extLst>
                  <a:ext uri="{FF2B5EF4-FFF2-40B4-BE49-F238E27FC236}">
                    <a16:creationId xmlns:a16="http://schemas.microsoft.com/office/drawing/2014/main" id="{1220F2B6-4F47-45B6-A3F4-1B98476FA4F6}"/>
                  </a:ext>
                </a:extLst>
              </p:cNvPr>
              <p:cNvGraphicFramePr>
                <a:graphicFrameLocks noChangeAspect="1"/>
              </p:cNvGraphicFramePr>
              <p:nvPr>
                <p:extLst>
                  <p:ext uri="{D42A27DB-BD31-4B8C-83A1-F6EECF244321}">
                    <p14:modId xmlns:p14="http://schemas.microsoft.com/office/powerpoint/2010/main" val="3465438809"/>
                  </p:ext>
                </p:extLst>
              </p:nvPr>
            </p:nvGraphicFramePr>
            <p:xfrm>
              <a:off x="6277439" y="4589961"/>
              <a:ext cx="2703322" cy="1520619"/>
            </p:xfrm>
            <a:graphic>
              <a:graphicData uri="http://schemas.microsoft.com/office/powerpoint/2016/slidezoom">
                <pslz:sldZm>
                  <pslz:sldZmObj sldId="576" cId="89067310">
                    <pslz:zmPr id="{C5B22085-2FBD-4737-962A-754217B7DEB1}" returnToParent="0" transitionDur="1000">
                      <p166:blipFill xmlns:p166="http://schemas.microsoft.com/office/powerpoint/2016/6/main">
                        <a:blip r:embed="rId14"/>
                        <a:stretch>
                          <a:fillRect/>
                        </a:stretch>
                      </p166:blipFill>
                      <p166:spPr xmlns:p166="http://schemas.microsoft.com/office/powerpoint/2016/6/main">
                        <a:xfrm>
                          <a:off x="0" y="0"/>
                          <a:ext cx="2703322" cy="1520619"/>
                        </a:xfrm>
                        <a:prstGeom prst="rect">
                          <a:avLst/>
                        </a:prstGeom>
                        <a:ln w="3175">
                          <a:solidFill>
                            <a:prstClr val="ltGray"/>
                          </a:solidFill>
                        </a:ln>
                      </p166:spPr>
                    </pslz:zmPr>
                  </pslz:sldZmObj>
                </pslz:sldZm>
              </a:graphicData>
            </a:graphic>
          </p:graphicFrame>
        </mc:Choice>
        <mc:Fallback xmlns="">
          <p:pic>
            <p:nvPicPr>
              <p:cNvPr id="11" name="Folienzoom 10">
                <a:hlinkClick r:id="rId15" action="ppaction://hlinksldjump"/>
                <a:extLst>
                  <a:ext uri="{FF2B5EF4-FFF2-40B4-BE49-F238E27FC236}">
                    <a16:creationId xmlns:a16="http://schemas.microsoft.com/office/drawing/2014/main" id="{1220F2B6-4F47-45B6-A3F4-1B98476FA4F6}"/>
                  </a:ext>
                </a:extLst>
              </p:cNvPr>
              <p:cNvPicPr>
                <a:picLocks noGrp="1" noRot="1" noChangeAspect="1" noMove="1" noResize="1" noEditPoints="1" noAdjustHandles="1" noChangeArrowheads="1" noChangeShapeType="1"/>
              </p:cNvPicPr>
              <p:nvPr/>
            </p:nvPicPr>
            <p:blipFill>
              <a:blip r:embed="rId16"/>
              <a:stretch>
                <a:fillRect/>
              </a:stretch>
            </p:blipFill>
            <p:spPr>
              <a:xfrm>
                <a:off x="6277439" y="4589961"/>
                <a:ext cx="2703322" cy="1520619"/>
              </a:xfrm>
              <a:prstGeom prst="rect">
                <a:avLst/>
              </a:prstGeom>
              <a:ln w="3175">
                <a:solidFill>
                  <a:prstClr val="ltGray"/>
                </a:solidFill>
              </a:ln>
            </p:spPr>
          </p:pic>
        </mc:Fallback>
      </mc:AlternateContent>
    </p:spTree>
    <p:extLst>
      <p:ext uri="{BB962C8B-B14F-4D97-AF65-F5344CB8AC3E}">
        <p14:creationId xmlns:p14="http://schemas.microsoft.com/office/powerpoint/2010/main" val="322712495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51C1AC-792C-4B07-8022-C1B08AE06F4D}"/>
              </a:ext>
            </a:extLst>
          </p:cNvPr>
          <p:cNvSpPr>
            <a:spLocks noGrp="1"/>
          </p:cNvSpPr>
          <p:nvPr>
            <p:ph type="title"/>
          </p:nvPr>
        </p:nvSpPr>
        <p:spPr/>
        <p:txBody>
          <a:bodyPr/>
          <a:lstStyle/>
          <a:p>
            <a:r>
              <a:rPr lang="de-DE" dirty="0"/>
              <a:t>JS &amp; THREADS</a:t>
            </a:r>
          </a:p>
        </p:txBody>
      </p:sp>
      <p:sp>
        <p:nvSpPr>
          <p:cNvPr id="3" name="Textplatzhalter 2">
            <a:extLst>
              <a:ext uri="{FF2B5EF4-FFF2-40B4-BE49-F238E27FC236}">
                <a16:creationId xmlns:a16="http://schemas.microsoft.com/office/drawing/2014/main" id="{18AA6BC2-C96C-4C43-AE6A-28140D1CA9C3}"/>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77A28E18-2160-4831-8D46-B1D46B3BF54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550560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E8A4A-0113-4974-8EB7-8F24BE80B1A0}"/>
              </a:ext>
            </a:extLst>
          </p:cNvPr>
          <p:cNvSpPr>
            <a:spLocks noGrp="1"/>
          </p:cNvSpPr>
          <p:nvPr>
            <p:ph type="title"/>
          </p:nvPr>
        </p:nvSpPr>
        <p:spPr/>
        <p:txBody>
          <a:bodyPr/>
          <a:lstStyle/>
          <a:p>
            <a:r>
              <a:rPr lang="de-DE" dirty="0"/>
              <a:t>JS &amp; THREADS</a:t>
            </a:r>
          </a:p>
        </p:txBody>
      </p:sp>
      <p:sp>
        <p:nvSpPr>
          <p:cNvPr id="3" name="Inhaltsplatzhalter 2">
            <a:extLst>
              <a:ext uri="{FF2B5EF4-FFF2-40B4-BE49-F238E27FC236}">
                <a16:creationId xmlns:a16="http://schemas.microsoft.com/office/drawing/2014/main" id="{A8D86B12-299C-462A-BEAC-A7FCC563A76E}"/>
              </a:ext>
            </a:extLst>
          </p:cNvPr>
          <p:cNvSpPr>
            <a:spLocks noGrp="1"/>
          </p:cNvSpPr>
          <p:nvPr>
            <p:ph idx="1"/>
          </p:nvPr>
        </p:nvSpPr>
        <p:spPr/>
        <p:txBody>
          <a:bodyPr/>
          <a:lstStyle/>
          <a:p>
            <a:r>
              <a:rPr lang="de-DE" dirty="0"/>
              <a:t>JS ist eine Single-</a:t>
            </a:r>
            <a:r>
              <a:rPr lang="de-DE" dirty="0" err="1"/>
              <a:t>Threaded</a:t>
            </a:r>
            <a:r>
              <a:rPr lang="de-DE" dirty="0"/>
              <a:t>-Environment</a:t>
            </a:r>
          </a:p>
          <a:p>
            <a:r>
              <a:rPr lang="de-DE" dirty="0"/>
              <a:t>Web Workers </a:t>
            </a:r>
            <a:r>
              <a:rPr lang="de-DE" dirty="0" err="1"/>
              <a:t>for</a:t>
            </a:r>
            <a:r>
              <a:rPr lang="de-DE" dirty="0"/>
              <a:t> separate </a:t>
            </a:r>
            <a:r>
              <a:rPr lang="de-DE" dirty="0" err="1"/>
              <a:t>threads</a:t>
            </a:r>
            <a:r>
              <a:rPr lang="de-DE" dirty="0"/>
              <a:t> (s. Web.pptx)</a:t>
            </a:r>
          </a:p>
          <a:p>
            <a:r>
              <a:rPr lang="de-DE" dirty="0" err="1"/>
              <a:t>main</a:t>
            </a:r>
            <a:r>
              <a:rPr lang="de-DE" dirty="0"/>
              <a:t> </a:t>
            </a:r>
            <a:r>
              <a:rPr lang="de-DE" dirty="0" err="1"/>
              <a:t>thread</a:t>
            </a:r>
            <a:r>
              <a:rPr lang="de-DE" dirty="0"/>
              <a:t> </a:t>
            </a:r>
            <a:r>
              <a:rPr lang="de-DE" dirty="0" err="1"/>
              <a:t>is</a:t>
            </a:r>
            <a:r>
              <a:rPr lang="de-DE" dirty="0"/>
              <a:t> </a:t>
            </a:r>
            <a:r>
              <a:rPr lang="de-DE" dirty="0" err="1"/>
              <a:t>usually</a:t>
            </a:r>
            <a:r>
              <a:rPr lang="de-DE" dirty="0"/>
              <a:t> </a:t>
            </a:r>
            <a:r>
              <a:rPr lang="de-DE" dirty="0" err="1"/>
              <a:t>the</a:t>
            </a:r>
            <a:r>
              <a:rPr lang="de-DE" dirty="0"/>
              <a:t> UI-thread</a:t>
            </a:r>
          </a:p>
        </p:txBody>
      </p:sp>
      <p:sp>
        <p:nvSpPr>
          <p:cNvPr id="4" name="Fußzeilenplatzhalter 3">
            <a:extLst>
              <a:ext uri="{FF2B5EF4-FFF2-40B4-BE49-F238E27FC236}">
                <a16:creationId xmlns:a16="http://schemas.microsoft.com/office/drawing/2014/main" id="{E232B09C-5451-41EC-9479-148B2C1B5F0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58994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647609-F5AF-4A42-99C5-99963D0DE4E5}"/>
              </a:ext>
            </a:extLst>
          </p:cNvPr>
          <p:cNvSpPr>
            <a:spLocks noGrp="1"/>
          </p:cNvSpPr>
          <p:nvPr>
            <p:ph type="title"/>
          </p:nvPr>
        </p:nvSpPr>
        <p:spPr/>
        <p:txBody>
          <a:bodyPr/>
          <a:lstStyle/>
          <a:p>
            <a:r>
              <a:rPr lang="de-DE" dirty="0"/>
              <a:t>JS SECURITY</a:t>
            </a:r>
          </a:p>
        </p:txBody>
      </p:sp>
      <p:sp>
        <p:nvSpPr>
          <p:cNvPr id="3" name="Textplatzhalter 2">
            <a:extLst>
              <a:ext uri="{FF2B5EF4-FFF2-40B4-BE49-F238E27FC236}">
                <a16:creationId xmlns:a16="http://schemas.microsoft.com/office/drawing/2014/main" id="{1323BA17-3711-4BEA-AD01-FC369F859127}"/>
              </a:ext>
            </a:extLst>
          </p:cNvPr>
          <p:cNvSpPr>
            <a:spLocks noGrp="1"/>
          </p:cNvSpPr>
          <p:nvPr>
            <p:ph type="body" idx="1"/>
          </p:nvPr>
        </p:nvSpPr>
        <p:spPr/>
        <p:txBody>
          <a:bodyPr/>
          <a:lstStyle/>
          <a:p>
            <a:r>
              <a:rPr lang="de-DE" dirty="0"/>
              <a:t>(out </a:t>
            </a:r>
            <a:r>
              <a:rPr lang="de-DE" dirty="0" err="1"/>
              <a:t>of</a:t>
            </a:r>
            <a:r>
              <a:rPr lang="de-DE" dirty="0"/>
              <a:t> </a:t>
            </a:r>
            <a:r>
              <a:rPr lang="de-DE" dirty="0" err="1"/>
              <a:t>agenda</a:t>
            </a:r>
            <a:r>
              <a:rPr lang="de-DE" dirty="0"/>
              <a:t>)</a:t>
            </a:r>
          </a:p>
        </p:txBody>
      </p:sp>
      <p:sp>
        <p:nvSpPr>
          <p:cNvPr id="4" name="Fußzeilenplatzhalter 3">
            <a:extLst>
              <a:ext uri="{FF2B5EF4-FFF2-40B4-BE49-F238E27FC236}">
                <a16:creationId xmlns:a16="http://schemas.microsoft.com/office/drawing/2014/main" id="{4404AF8B-B912-4BE4-A7F6-3CCA2942CFC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95061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5" dirty="0">
                <a:latin typeface="+mn-lt"/>
              </a:rPr>
              <a:t>JavaScript </a:t>
            </a:r>
            <a:r>
              <a:rPr spc="-5" dirty="0">
                <a:latin typeface="+mn-lt"/>
              </a:rPr>
              <a:t>-</a:t>
            </a:r>
            <a:r>
              <a:rPr dirty="0">
                <a:latin typeface="+mn-lt"/>
              </a:rPr>
              <a:t> </a:t>
            </a:r>
            <a:r>
              <a:rPr spc="-10" dirty="0">
                <a:latin typeface="+mn-lt"/>
              </a:rPr>
              <a:t>Sicherheit</a:t>
            </a:r>
          </a:p>
        </p:txBody>
      </p:sp>
      <p:sp>
        <p:nvSpPr>
          <p:cNvPr id="3" name="object 3"/>
          <p:cNvSpPr txBox="1"/>
          <p:nvPr/>
        </p:nvSpPr>
        <p:spPr>
          <a:xfrm>
            <a:off x="838200" y="1690688"/>
            <a:ext cx="9126220" cy="371538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Kann </a:t>
            </a:r>
            <a:r>
              <a:rPr sz="3200" dirty="0">
                <a:latin typeface="Calibri"/>
                <a:cs typeface="Calibri"/>
              </a:rPr>
              <a:t>im </a:t>
            </a:r>
            <a:r>
              <a:rPr sz="3200" spc="-15" dirty="0">
                <a:latin typeface="Calibri"/>
                <a:cs typeface="Calibri"/>
              </a:rPr>
              <a:t>Browser </a:t>
            </a:r>
            <a:r>
              <a:rPr sz="3200" spc="-5" dirty="0">
                <a:latin typeface="Calibri"/>
                <a:cs typeface="Calibri"/>
              </a:rPr>
              <a:t>deaktiviert</a:t>
            </a:r>
            <a:r>
              <a:rPr sz="3200" spc="5" dirty="0">
                <a:latin typeface="Calibri"/>
                <a:cs typeface="Calibri"/>
              </a:rPr>
              <a:t> </a:t>
            </a:r>
            <a:r>
              <a:rPr sz="3200" spc="-15" dirty="0">
                <a:latin typeface="Calibri"/>
                <a:cs typeface="Calibri"/>
              </a:rPr>
              <a:t>werden</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10" dirty="0">
                <a:latin typeface="Calibri"/>
                <a:cs typeface="Calibri"/>
              </a:rPr>
              <a:t>Sicherheitslücken entstehen durch</a:t>
            </a:r>
            <a:r>
              <a:rPr sz="3200" spc="25" dirty="0">
                <a:latin typeface="Calibri"/>
                <a:cs typeface="Calibri"/>
              </a:rPr>
              <a:t> </a:t>
            </a:r>
            <a:r>
              <a:rPr sz="3200" spc="-15" dirty="0">
                <a:latin typeface="Calibri"/>
                <a:cs typeface="Calibri"/>
              </a:rPr>
              <a:t>fehlerhafte</a:t>
            </a:r>
            <a:endParaRPr sz="3200" dirty="0">
              <a:latin typeface="Calibri"/>
              <a:cs typeface="Calibri"/>
            </a:endParaRPr>
          </a:p>
          <a:p>
            <a:pPr marL="355600">
              <a:lnSpc>
                <a:spcPct val="100000"/>
              </a:lnSpc>
            </a:pPr>
            <a:r>
              <a:rPr sz="3200" dirty="0">
                <a:latin typeface="Calibri"/>
                <a:cs typeface="Calibri"/>
              </a:rPr>
              <a:t>Implementierung</a:t>
            </a:r>
          </a:p>
          <a:p>
            <a:pPr marL="355600" indent="-342900">
              <a:lnSpc>
                <a:spcPct val="100000"/>
              </a:lnSpc>
              <a:spcBef>
                <a:spcPts val="765"/>
              </a:spcBef>
              <a:buFont typeface="Arial"/>
              <a:buChar char="•"/>
              <a:tabLst>
                <a:tab pos="354965" algn="l"/>
                <a:tab pos="355600" algn="l"/>
              </a:tabLst>
            </a:pPr>
            <a:r>
              <a:rPr sz="3200" spc="-10" dirty="0">
                <a:latin typeface="Calibri"/>
                <a:cs typeface="Calibri"/>
              </a:rPr>
              <a:t>Sandbox</a:t>
            </a:r>
            <a:endParaRPr sz="3200" dirty="0">
              <a:latin typeface="Calibri"/>
              <a:cs typeface="Calibri"/>
            </a:endParaRPr>
          </a:p>
          <a:p>
            <a:pPr marL="756285" lvl="1" indent="-286385">
              <a:lnSpc>
                <a:spcPct val="100000"/>
              </a:lnSpc>
              <a:spcBef>
                <a:spcPts val="690"/>
              </a:spcBef>
              <a:buFont typeface="Arial"/>
              <a:buChar char="–"/>
              <a:tabLst>
                <a:tab pos="756920" algn="l"/>
              </a:tabLst>
            </a:pPr>
            <a:r>
              <a:rPr lang="de-DE" sz="2800" spc="-10" dirty="0">
                <a:latin typeface="Calibri"/>
                <a:cs typeface="Calibri"/>
              </a:rPr>
              <a:t>Abgeriegelte </a:t>
            </a:r>
            <a:r>
              <a:rPr sz="2800" spc="-15" dirty="0">
                <a:latin typeface="Calibri"/>
                <a:cs typeface="Calibri"/>
              </a:rPr>
              <a:t>Umgebung(Browserfenster </a:t>
            </a:r>
            <a:r>
              <a:rPr sz="2800" spc="-5" dirty="0">
                <a:latin typeface="Calibri"/>
                <a:cs typeface="Calibri"/>
              </a:rPr>
              <a:t>als</a:t>
            </a:r>
            <a:r>
              <a:rPr sz="2800" spc="-20" dirty="0">
                <a:latin typeface="Calibri"/>
                <a:cs typeface="Calibri"/>
              </a:rPr>
              <a:t> </a:t>
            </a:r>
            <a:r>
              <a:rPr sz="2800" spc="-5" dirty="0">
                <a:latin typeface="Calibri"/>
                <a:cs typeface="Calibri"/>
              </a:rPr>
              <a:t>Rahmen)</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Kein </a:t>
            </a:r>
            <a:r>
              <a:rPr sz="2800" spc="-10" dirty="0">
                <a:latin typeface="Calibri"/>
                <a:cs typeface="Calibri"/>
              </a:rPr>
              <a:t>Zugriff </a:t>
            </a:r>
            <a:r>
              <a:rPr sz="2800" spc="-5" dirty="0">
                <a:latin typeface="Calibri"/>
                <a:cs typeface="Calibri"/>
              </a:rPr>
              <a:t>auf </a:t>
            </a:r>
            <a:r>
              <a:rPr sz="2800" spc="-10" dirty="0">
                <a:latin typeface="Calibri"/>
                <a:cs typeface="Calibri"/>
              </a:rPr>
              <a:t>Dateien des lokalen</a:t>
            </a:r>
            <a:r>
              <a:rPr sz="2800" spc="20" dirty="0">
                <a:latin typeface="Calibri"/>
                <a:cs typeface="Calibri"/>
              </a:rPr>
              <a:t> </a:t>
            </a:r>
            <a:r>
              <a:rPr sz="2800" spc="-20" dirty="0">
                <a:latin typeface="Calibri"/>
                <a:cs typeface="Calibri"/>
              </a:rPr>
              <a:t>Rechners</a:t>
            </a:r>
            <a:endParaRPr sz="2800" dirty="0">
              <a:latin typeface="Calibri"/>
              <a:cs typeface="Calibri"/>
            </a:endParaRPr>
          </a:p>
          <a:p>
            <a:pPr marL="756285" lvl="1" indent="-286385">
              <a:lnSpc>
                <a:spcPct val="100000"/>
              </a:lnSpc>
              <a:spcBef>
                <a:spcPts val="675"/>
              </a:spcBef>
              <a:buFont typeface="Arial"/>
              <a:buChar char="–"/>
              <a:tabLst>
                <a:tab pos="756920" algn="l"/>
              </a:tabLst>
            </a:pPr>
            <a:r>
              <a:rPr sz="2800" spc="-15" dirty="0">
                <a:latin typeface="Calibri"/>
                <a:cs typeface="Calibri"/>
              </a:rPr>
              <a:t>Keine </a:t>
            </a:r>
            <a:r>
              <a:rPr sz="2800" spc="-20" dirty="0">
                <a:latin typeface="Calibri"/>
                <a:cs typeface="Calibri"/>
              </a:rPr>
              <a:t>Abfrage </a:t>
            </a:r>
            <a:r>
              <a:rPr sz="2800" spc="-15" dirty="0">
                <a:latin typeface="Calibri"/>
                <a:cs typeface="Calibri"/>
              </a:rPr>
              <a:t>von Benutzerdaten </a:t>
            </a:r>
            <a:r>
              <a:rPr sz="2800" spc="-5" dirty="0">
                <a:latin typeface="Calibri"/>
                <a:cs typeface="Calibri"/>
              </a:rPr>
              <a:t>außerhalb </a:t>
            </a:r>
            <a:r>
              <a:rPr sz="2800" spc="-10" dirty="0">
                <a:latin typeface="Calibri"/>
                <a:cs typeface="Calibri"/>
              </a:rPr>
              <a:t>des</a:t>
            </a:r>
            <a:r>
              <a:rPr sz="2800" spc="85" dirty="0">
                <a:latin typeface="Calibri"/>
                <a:cs typeface="Calibri"/>
              </a:rPr>
              <a:t> </a:t>
            </a:r>
            <a:r>
              <a:rPr sz="2800" spc="-20" dirty="0">
                <a:latin typeface="Calibri"/>
                <a:cs typeface="Calibri"/>
              </a:rPr>
              <a:t>Browsers</a:t>
            </a:r>
            <a:endParaRPr sz="2800" dirty="0">
              <a:latin typeface="Calibri"/>
              <a:cs typeface="Calibri"/>
            </a:endParaRPr>
          </a:p>
        </p:txBody>
      </p:sp>
      <p:sp>
        <p:nvSpPr>
          <p:cNvPr id="4" name="Fußzeilenplatzhalter 3">
            <a:extLst>
              <a:ext uri="{FF2B5EF4-FFF2-40B4-BE49-F238E27FC236}">
                <a16:creationId xmlns:a16="http://schemas.microsoft.com/office/drawing/2014/main" id="{9EA841D7-C372-493E-A0E1-B907027B7EF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366136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33FC54-3625-4DA2-B315-3073B4D1D362}"/>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EB102DA6-D414-4414-B16B-D2DCF2060C72}"/>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E1308C22-75D8-498F-9C22-6049B0DE555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425744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E53622-322B-4C5F-9A46-15B26B678FF4}"/>
              </a:ext>
            </a:extLst>
          </p:cNvPr>
          <p:cNvSpPr>
            <a:spLocks noGrp="1"/>
          </p:cNvSpPr>
          <p:nvPr>
            <p:ph type="title"/>
          </p:nvPr>
        </p:nvSpPr>
        <p:spPr/>
        <p:txBody>
          <a:bodyPr/>
          <a:lstStyle/>
          <a:p>
            <a:r>
              <a:rPr lang="de-DE" dirty="0"/>
              <a:t>JS &amp; DBC</a:t>
            </a:r>
          </a:p>
        </p:txBody>
      </p:sp>
      <p:sp>
        <p:nvSpPr>
          <p:cNvPr id="3" name="Textplatzhalter 2">
            <a:extLst>
              <a:ext uri="{FF2B5EF4-FFF2-40B4-BE49-F238E27FC236}">
                <a16:creationId xmlns:a16="http://schemas.microsoft.com/office/drawing/2014/main" id="{56D3D458-4556-4F1E-B570-A8732B10E330}"/>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CB691287-A51C-4B63-A056-DB87861986E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750192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12B3EC-B804-4D89-B8CD-AD55220DC16B}"/>
              </a:ext>
            </a:extLst>
          </p:cNvPr>
          <p:cNvSpPr>
            <a:spLocks noGrp="1"/>
          </p:cNvSpPr>
          <p:nvPr>
            <p:ph type="title"/>
          </p:nvPr>
        </p:nvSpPr>
        <p:spPr/>
        <p:txBody>
          <a:bodyPr/>
          <a:lstStyle/>
          <a:p>
            <a:r>
              <a:rPr lang="de-DE" dirty="0"/>
              <a:t>JS &amp; DBC</a:t>
            </a:r>
          </a:p>
        </p:txBody>
      </p:sp>
      <p:sp>
        <p:nvSpPr>
          <p:cNvPr id="3" name="Inhaltsplatzhalter 2">
            <a:extLst>
              <a:ext uri="{FF2B5EF4-FFF2-40B4-BE49-F238E27FC236}">
                <a16:creationId xmlns:a16="http://schemas.microsoft.com/office/drawing/2014/main" id="{A6087599-D749-42D2-84E3-8CC31A6B5B24}"/>
              </a:ext>
            </a:extLst>
          </p:cNvPr>
          <p:cNvSpPr>
            <a:spLocks noGrp="1"/>
          </p:cNvSpPr>
          <p:nvPr>
            <p:ph idx="1"/>
          </p:nvPr>
        </p:nvSpPr>
        <p:spPr/>
        <p:txBody>
          <a:bodyPr/>
          <a:lstStyle/>
          <a:p>
            <a:r>
              <a:rPr lang="de-DE" u="sng" dirty="0">
                <a:hlinkClick r:id="rId3" tooltip="JavaScript"/>
              </a:rPr>
              <a:t>JavaScript</a:t>
            </a:r>
            <a:r>
              <a:rPr lang="de-DE" dirty="0"/>
              <a:t>, via </a:t>
            </a:r>
            <a:r>
              <a:rPr lang="de-DE" dirty="0" err="1"/>
              <a:t>AspectJS</a:t>
            </a:r>
            <a:r>
              <a:rPr lang="de-DE" dirty="0"/>
              <a:t> (</a:t>
            </a:r>
            <a:r>
              <a:rPr lang="de-DE" dirty="0" err="1"/>
              <a:t>specifically</a:t>
            </a:r>
            <a:r>
              <a:rPr lang="de-DE" dirty="0"/>
              <a:t>, </a:t>
            </a:r>
            <a:r>
              <a:rPr lang="de-DE" dirty="0" err="1"/>
              <a:t>AJS_Validator</a:t>
            </a:r>
            <a:r>
              <a:rPr lang="de-DE" dirty="0"/>
              <a:t>), Cerny.js, </a:t>
            </a:r>
            <a:r>
              <a:rPr lang="de-DE" dirty="0" err="1"/>
              <a:t>ecmaDebug</a:t>
            </a:r>
            <a:r>
              <a:rPr lang="de-DE" dirty="0"/>
              <a:t>, </a:t>
            </a:r>
            <a:r>
              <a:rPr lang="de-DE" dirty="0" err="1"/>
              <a:t>jsContract</a:t>
            </a:r>
            <a:r>
              <a:rPr lang="de-DE" dirty="0"/>
              <a:t>, </a:t>
            </a:r>
            <a:r>
              <a:rPr lang="de-DE" dirty="0" err="1">
                <a:hlinkClick r:id="rId4"/>
              </a:rPr>
              <a:t>dbc</a:t>
            </a:r>
            <a:r>
              <a:rPr lang="de-DE" dirty="0">
                <a:hlinkClick r:id="rId4"/>
              </a:rPr>
              <a:t>-code-</a:t>
            </a:r>
            <a:r>
              <a:rPr lang="de-DE" dirty="0" err="1">
                <a:hlinkClick r:id="rId4"/>
              </a:rPr>
              <a:t>contracts</a:t>
            </a:r>
            <a:r>
              <a:rPr lang="de-DE" dirty="0"/>
              <a:t> </a:t>
            </a:r>
            <a:r>
              <a:rPr lang="de-DE" dirty="0" err="1"/>
              <a:t>or</a:t>
            </a:r>
            <a:r>
              <a:rPr lang="de-DE" dirty="0"/>
              <a:t> </a:t>
            </a:r>
            <a:r>
              <a:rPr lang="de-DE" dirty="0" err="1"/>
              <a:t>jscategory</a:t>
            </a:r>
            <a:r>
              <a:rPr lang="de-DE" dirty="0"/>
              <a:t>.</a:t>
            </a:r>
          </a:p>
          <a:p>
            <a:endParaRPr lang="de-DE" dirty="0"/>
          </a:p>
        </p:txBody>
      </p:sp>
      <p:sp>
        <p:nvSpPr>
          <p:cNvPr id="4" name="Fußzeilenplatzhalter 3">
            <a:extLst>
              <a:ext uri="{FF2B5EF4-FFF2-40B4-BE49-F238E27FC236}">
                <a16:creationId xmlns:a16="http://schemas.microsoft.com/office/drawing/2014/main" id="{6444CAAD-E5CD-4D3A-A4BA-F1253263D0C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787165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6308F1-7EFE-4C87-B83E-3F9F17630DB3}"/>
              </a:ext>
            </a:extLst>
          </p:cNvPr>
          <p:cNvSpPr>
            <a:spLocks noGrp="1"/>
          </p:cNvSpPr>
          <p:nvPr>
            <p:ph type="title"/>
          </p:nvPr>
        </p:nvSpPr>
        <p:spPr/>
        <p:txBody>
          <a:bodyPr/>
          <a:lstStyle/>
          <a:p>
            <a:r>
              <a:rPr lang="de-DE" dirty="0"/>
              <a:t>JS HISTORY &amp; DEVELOPMENT</a:t>
            </a:r>
          </a:p>
        </p:txBody>
      </p:sp>
      <p:sp>
        <p:nvSpPr>
          <p:cNvPr id="3" name="Untertitel 2">
            <a:extLst>
              <a:ext uri="{FF2B5EF4-FFF2-40B4-BE49-F238E27FC236}">
                <a16:creationId xmlns:a16="http://schemas.microsoft.com/office/drawing/2014/main" id="{FE64719F-D76A-4047-B03D-FDB6FD10D7D5}"/>
              </a:ext>
            </a:extLst>
          </p:cNvPr>
          <p:cNvSpPr>
            <a:spLocks noGrp="1"/>
          </p:cNvSpPr>
          <p:nvPr>
            <p:ph type="body" idx="1"/>
          </p:nvPr>
        </p:nvSpPr>
        <p:spPr/>
        <p:txBody>
          <a:bodyPr/>
          <a:lstStyle/>
          <a:p>
            <a:endParaRPr lang="de-DE" dirty="0"/>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137B45CB-959D-4DC2-8AF1-76D1CB1B88D3}"/>
                  </a:ext>
                </a:extLst>
              </p:cNvPr>
              <p:cNvGraphicFramePr>
                <a:graphicFrameLocks noChangeAspect="1"/>
              </p:cNvGraphicFramePr>
              <p:nvPr>
                <p:extLst>
                  <p:ext uri="{D42A27DB-BD31-4B8C-83A1-F6EECF244321}">
                    <p14:modId xmlns:p14="http://schemas.microsoft.com/office/powerpoint/2010/main" val="4063841378"/>
                  </p:ext>
                </p:extLst>
              </p:nvPr>
            </p:nvGraphicFramePr>
            <p:xfrm>
              <a:off x="844550" y="4586859"/>
              <a:ext cx="2694432" cy="1515618"/>
            </p:xfrm>
            <a:graphic>
              <a:graphicData uri="http://schemas.microsoft.com/office/powerpoint/2016/slidezoom">
                <pslz:sldZm>
                  <pslz:sldZmObj sldId="565" cId="27627250">
                    <pslz:zmPr id="{497F42E9-7E7D-4200-A4E6-2F6F27BFA904}" returnToParent="0" transitionDur="1000">
                      <p166:blipFill xmlns:p166="http://schemas.microsoft.com/office/powerpoint/2016/6/main">
                        <a:blip r:embed="rId2"/>
                        <a:stretch>
                          <a:fillRect/>
                        </a:stretch>
                      </p166:blipFill>
                      <p166:spPr xmlns:p166="http://schemas.microsoft.com/office/powerpoint/2016/6/main">
                        <a:xfrm>
                          <a:off x="0" y="0"/>
                          <a:ext cx="2694432" cy="1515618"/>
                        </a:xfrm>
                        <a:prstGeom prst="rect">
                          <a:avLst/>
                        </a:prstGeom>
                        <a:ln w="3175">
                          <a:solidFill>
                            <a:prstClr val="ltGray"/>
                          </a:solidFill>
                        </a:ln>
                      </p166:spPr>
                    </pslz:zmPr>
                  </pslz:sldZmObj>
                </pslz:sldZm>
              </a:graphicData>
            </a:graphic>
          </p:graphicFrame>
        </mc:Choice>
        <mc:Fallback xmlns="">
          <p:pic>
            <p:nvPicPr>
              <p:cNvPr id="5" name="Folienzoom 4">
                <a:hlinkClick r:id="rId3" action="ppaction://hlinksldjump"/>
                <a:extLst>
                  <a:ext uri="{FF2B5EF4-FFF2-40B4-BE49-F238E27FC236}">
                    <a16:creationId xmlns:a16="http://schemas.microsoft.com/office/drawing/2014/main" id="{137B45CB-959D-4DC2-8AF1-76D1CB1B88D3}"/>
                  </a:ext>
                </a:extLst>
              </p:cNvPr>
              <p:cNvPicPr>
                <a:picLocks noGrp="1" noRot="1" noChangeAspect="1" noMove="1" noResize="1" noEditPoints="1" noAdjustHandles="1" noChangeArrowheads="1" noChangeShapeType="1"/>
              </p:cNvPicPr>
              <p:nvPr/>
            </p:nvPicPr>
            <p:blipFill>
              <a:blip r:embed="rId4"/>
              <a:stretch>
                <a:fillRect/>
              </a:stretch>
            </p:blipFill>
            <p:spPr>
              <a:xfrm>
                <a:off x="844550" y="4586859"/>
                <a:ext cx="2694432" cy="151561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BCA09B80-BA68-479C-A906-539A5E4E8FFA}"/>
                  </a:ext>
                </a:extLst>
              </p:cNvPr>
              <p:cNvGraphicFramePr>
                <a:graphicFrameLocks noChangeAspect="1"/>
              </p:cNvGraphicFramePr>
              <p:nvPr>
                <p:extLst>
                  <p:ext uri="{D42A27DB-BD31-4B8C-83A1-F6EECF244321}">
                    <p14:modId xmlns:p14="http://schemas.microsoft.com/office/powerpoint/2010/main" val="3294554545"/>
                  </p:ext>
                </p:extLst>
              </p:nvPr>
            </p:nvGraphicFramePr>
            <p:xfrm>
              <a:off x="3551174" y="4586859"/>
              <a:ext cx="2694432" cy="1515618"/>
            </p:xfrm>
            <a:graphic>
              <a:graphicData uri="http://schemas.microsoft.com/office/powerpoint/2016/slidezoom">
                <pslz:sldZm>
                  <pslz:sldZmObj sldId="551" cId="4258801196">
                    <pslz:zmPr id="{81DC5E5A-8A84-490E-9ACF-F35E68170E77}" returnToParent="0" transitionDur="1000">
                      <p166:blipFill xmlns:p166="http://schemas.microsoft.com/office/powerpoint/2016/6/main">
                        <a:blip r:embed="rId5"/>
                        <a:stretch>
                          <a:fillRect/>
                        </a:stretch>
                      </p166:blipFill>
                      <p166:spPr xmlns:p166="http://schemas.microsoft.com/office/powerpoint/2016/6/main">
                        <a:xfrm>
                          <a:off x="0" y="0"/>
                          <a:ext cx="2694432" cy="1515618"/>
                        </a:xfrm>
                        <a:prstGeom prst="rect">
                          <a:avLst/>
                        </a:prstGeom>
                        <a:ln w="3175">
                          <a:solidFill>
                            <a:prstClr val="ltGray"/>
                          </a:solidFill>
                        </a:ln>
                      </p166:spPr>
                    </pslz:zmPr>
                  </pslz:sldZmObj>
                </pslz:sldZm>
              </a:graphicData>
            </a:graphic>
          </p:graphicFrame>
        </mc:Choice>
        <mc:Fallback xmlns="">
          <p:pic>
            <p:nvPicPr>
              <p:cNvPr id="7" name="Folienzoom 6">
                <a:hlinkClick r:id="rId6" action="ppaction://hlinksldjump"/>
                <a:extLst>
                  <a:ext uri="{FF2B5EF4-FFF2-40B4-BE49-F238E27FC236}">
                    <a16:creationId xmlns:a16="http://schemas.microsoft.com/office/drawing/2014/main" id="{BCA09B80-BA68-479C-A906-539A5E4E8FFA}"/>
                  </a:ext>
                </a:extLst>
              </p:cNvPr>
              <p:cNvPicPr>
                <a:picLocks noGrp="1" noRot="1" noChangeAspect="1" noMove="1" noResize="1" noEditPoints="1" noAdjustHandles="1" noChangeArrowheads="1" noChangeShapeType="1"/>
              </p:cNvPicPr>
              <p:nvPr/>
            </p:nvPicPr>
            <p:blipFill>
              <a:blip r:embed="rId7"/>
              <a:stretch>
                <a:fillRect/>
              </a:stretch>
            </p:blipFill>
            <p:spPr>
              <a:xfrm>
                <a:off x="3551174" y="4586859"/>
                <a:ext cx="2694432" cy="1515618"/>
              </a:xfrm>
              <a:prstGeom prst="rect">
                <a:avLst/>
              </a:prstGeom>
              <a:ln w="3175">
                <a:solidFill>
                  <a:prstClr val="ltGray"/>
                </a:solidFill>
              </a:ln>
            </p:spPr>
          </p:pic>
        </mc:Fallback>
      </mc:AlternateContent>
      <p:sp>
        <p:nvSpPr>
          <p:cNvPr id="4" name="Fußzeilenplatzhalter 3">
            <a:extLst>
              <a:ext uri="{FF2B5EF4-FFF2-40B4-BE49-F238E27FC236}">
                <a16:creationId xmlns:a16="http://schemas.microsoft.com/office/drawing/2014/main" id="{4A43EACA-DB99-4003-892B-C61F37677C6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8" name="Folienzoom 7">
                <a:extLst>
                  <a:ext uri="{FF2B5EF4-FFF2-40B4-BE49-F238E27FC236}">
                    <a16:creationId xmlns:a16="http://schemas.microsoft.com/office/drawing/2014/main" id="{3D77CF51-A8EA-49B6-8BA8-9F079AC50245}"/>
                  </a:ext>
                </a:extLst>
              </p:cNvPr>
              <p:cNvGraphicFramePr>
                <a:graphicFrameLocks noChangeAspect="1"/>
              </p:cNvGraphicFramePr>
              <p:nvPr>
                <p:extLst>
                  <p:ext uri="{D42A27DB-BD31-4B8C-83A1-F6EECF244321}">
                    <p14:modId xmlns:p14="http://schemas.microsoft.com/office/powerpoint/2010/main" val="432034225"/>
                  </p:ext>
                </p:extLst>
              </p:nvPr>
            </p:nvGraphicFramePr>
            <p:xfrm>
              <a:off x="6254496" y="4587691"/>
              <a:ext cx="2694432" cy="1515618"/>
            </p:xfrm>
            <a:graphic>
              <a:graphicData uri="http://schemas.microsoft.com/office/powerpoint/2016/slidezoom">
                <pslz:sldZm>
                  <pslz:sldZmObj sldId="671" cId="3140180062">
                    <pslz:zmPr id="{9D29E48C-1E77-4381-98C2-AD06F8B1B20C}" returnToParent="0" transitionDur="1000">
                      <p166:blipFill xmlns:p166="http://schemas.microsoft.com/office/powerpoint/2016/6/main">
                        <a:blip r:embed="rId8"/>
                        <a:stretch>
                          <a:fillRect/>
                        </a:stretch>
                      </p166:blipFill>
                      <p166:spPr xmlns:p166="http://schemas.microsoft.com/office/powerpoint/2016/6/main">
                        <a:xfrm>
                          <a:off x="0" y="0"/>
                          <a:ext cx="2694432" cy="1515618"/>
                        </a:xfrm>
                        <a:prstGeom prst="rect">
                          <a:avLst/>
                        </a:prstGeom>
                        <a:ln w="3175">
                          <a:solidFill>
                            <a:prstClr val="ltGray"/>
                          </a:solidFill>
                        </a:ln>
                      </p166:spPr>
                    </pslz:zmPr>
                  </pslz:sldZmObj>
                </pslz:sldZm>
              </a:graphicData>
            </a:graphic>
          </p:graphicFrame>
        </mc:Choice>
        <mc:Fallback xmlns="">
          <p:pic>
            <p:nvPicPr>
              <p:cNvPr id="8" name="Folienzoom 7">
                <a:hlinkClick r:id="rId9" action="ppaction://hlinksldjump"/>
                <a:extLst>
                  <a:ext uri="{FF2B5EF4-FFF2-40B4-BE49-F238E27FC236}">
                    <a16:creationId xmlns:a16="http://schemas.microsoft.com/office/drawing/2014/main" id="{3D77CF51-A8EA-49B6-8BA8-9F079AC50245}"/>
                  </a:ext>
                </a:extLst>
              </p:cNvPr>
              <p:cNvPicPr>
                <a:picLocks noGrp="1" noRot="1" noChangeAspect="1" noMove="1" noResize="1" noEditPoints="1" noAdjustHandles="1" noChangeArrowheads="1" noChangeShapeType="1"/>
              </p:cNvPicPr>
              <p:nvPr/>
            </p:nvPicPr>
            <p:blipFill>
              <a:blip r:embed="rId10"/>
              <a:stretch>
                <a:fillRect/>
              </a:stretch>
            </p:blipFill>
            <p:spPr>
              <a:xfrm>
                <a:off x="6254496" y="4587691"/>
                <a:ext cx="2694432" cy="151561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Folienzoom 10">
                <a:extLst>
                  <a:ext uri="{FF2B5EF4-FFF2-40B4-BE49-F238E27FC236}">
                    <a16:creationId xmlns:a16="http://schemas.microsoft.com/office/drawing/2014/main" id="{F3CD8C22-F027-4591-9747-24A77EC45812}"/>
                  </a:ext>
                </a:extLst>
              </p:cNvPr>
              <p:cNvGraphicFramePr>
                <a:graphicFrameLocks noChangeAspect="1"/>
              </p:cNvGraphicFramePr>
              <p:nvPr>
                <p:extLst>
                  <p:ext uri="{D42A27DB-BD31-4B8C-83A1-F6EECF244321}">
                    <p14:modId xmlns:p14="http://schemas.microsoft.com/office/powerpoint/2010/main" val="2397275406"/>
                  </p:ext>
                </p:extLst>
              </p:nvPr>
            </p:nvGraphicFramePr>
            <p:xfrm>
              <a:off x="8961120" y="4587712"/>
              <a:ext cx="2706624" cy="1522476"/>
            </p:xfrm>
            <a:graphic>
              <a:graphicData uri="http://schemas.microsoft.com/office/powerpoint/2016/slidezoom">
                <pslz:sldZm>
                  <pslz:sldZmObj sldId="674" cId="62093393">
                    <pslz:zmPr id="{ACE43908-6D32-4591-A29D-58918993207A}" returnToParent="0" transitionDur="1000">
                      <p166:blipFill xmlns:p166="http://schemas.microsoft.com/office/powerpoint/2016/6/main">
                        <a:blip r:embed="rId11"/>
                        <a:stretch>
                          <a:fillRect/>
                        </a:stretch>
                      </p166:blipFill>
                      <p166:spPr xmlns:p166="http://schemas.microsoft.com/office/powerpoint/2016/6/main">
                        <a:xfrm>
                          <a:off x="0" y="0"/>
                          <a:ext cx="2706624" cy="1522476"/>
                        </a:xfrm>
                        <a:prstGeom prst="rect">
                          <a:avLst/>
                        </a:prstGeom>
                        <a:ln w="3175">
                          <a:solidFill>
                            <a:prstClr val="ltGray"/>
                          </a:solidFill>
                        </a:ln>
                      </p166:spPr>
                    </pslz:zmPr>
                  </pslz:sldZmObj>
                </pslz:sldZm>
              </a:graphicData>
            </a:graphic>
          </p:graphicFrame>
        </mc:Choice>
        <mc:Fallback xmlns="">
          <p:pic>
            <p:nvPicPr>
              <p:cNvPr id="11" name="Folienzoom 10">
                <a:hlinkClick r:id="rId12" action="ppaction://hlinksldjump"/>
                <a:extLst>
                  <a:ext uri="{FF2B5EF4-FFF2-40B4-BE49-F238E27FC236}">
                    <a16:creationId xmlns:a16="http://schemas.microsoft.com/office/drawing/2014/main" id="{F3CD8C22-F027-4591-9747-24A77EC45812}"/>
                  </a:ext>
                </a:extLst>
              </p:cNvPr>
              <p:cNvPicPr>
                <a:picLocks noGrp="1" noRot="1" noChangeAspect="1" noMove="1" noResize="1" noEditPoints="1" noAdjustHandles="1" noChangeArrowheads="1" noChangeShapeType="1"/>
              </p:cNvPicPr>
              <p:nvPr/>
            </p:nvPicPr>
            <p:blipFill>
              <a:blip r:embed="rId13"/>
              <a:stretch>
                <a:fillRect/>
              </a:stretch>
            </p:blipFill>
            <p:spPr>
              <a:xfrm>
                <a:off x="8961120" y="4587712"/>
                <a:ext cx="2706624" cy="1522476"/>
              </a:xfrm>
              <a:prstGeom prst="rect">
                <a:avLst/>
              </a:prstGeom>
              <a:ln w="3175">
                <a:solidFill>
                  <a:prstClr val="ltGray"/>
                </a:solidFill>
              </a:ln>
            </p:spPr>
          </p:pic>
        </mc:Fallback>
      </mc:AlternateContent>
    </p:spTree>
    <p:extLst>
      <p:ext uri="{BB962C8B-B14F-4D97-AF65-F5344CB8AC3E}">
        <p14:creationId xmlns:p14="http://schemas.microsoft.com/office/powerpoint/2010/main" val="326083340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5" dirty="0">
                <a:latin typeface="+mn-lt"/>
              </a:rPr>
              <a:t>Entstehung von</a:t>
            </a:r>
            <a:r>
              <a:rPr spc="-10" dirty="0">
                <a:latin typeface="+mn-lt"/>
              </a:rPr>
              <a:t> </a:t>
            </a:r>
            <a:r>
              <a:rPr spc="-15" dirty="0">
                <a:latin typeface="+mn-lt"/>
              </a:rPr>
              <a:t>JavaScript</a:t>
            </a:r>
          </a:p>
        </p:txBody>
      </p:sp>
      <p:sp>
        <p:nvSpPr>
          <p:cNvPr id="3" name="object 3"/>
          <p:cNvSpPr txBox="1"/>
          <p:nvPr/>
        </p:nvSpPr>
        <p:spPr>
          <a:xfrm>
            <a:off x="838200" y="1825751"/>
            <a:ext cx="4202430" cy="92646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000" spc="-5" dirty="0">
                <a:cs typeface="Calibri"/>
              </a:rPr>
              <a:t>Entwickler: Brendan</a:t>
            </a:r>
            <a:r>
              <a:rPr sz="3000" spc="-100" dirty="0">
                <a:cs typeface="Calibri"/>
              </a:rPr>
              <a:t> </a:t>
            </a:r>
            <a:r>
              <a:rPr sz="3000" dirty="0">
                <a:cs typeface="Calibri"/>
              </a:rPr>
              <a:t>Eich</a:t>
            </a:r>
          </a:p>
          <a:p>
            <a:pPr marL="469900">
              <a:lnSpc>
                <a:spcPct val="100000"/>
              </a:lnSpc>
              <a:spcBef>
                <a:spcPts val="340"/>
              </a:spcBef>
            </a:pPr>
            <a:r>
              <a:rPr sz="2600" dirty="0">
                <a:cs typeface="Arial"/>
              </a:rPr>
              <a:t>– </a:t>
            </a:r>
            <a:r>
              <a:rPr sz="2600" spc="-5" dirty="0">
                <a:cs typeface="Calibri"/>
              </a:rPr>
              <a:t>Softwarehaus:</a:t>
            </a:r>
            <a:r>
              <a:rPr sz="2600" spc="-15" dirty="0">
                <a:cs typeface="Calibri"/>
              </a:rPr>
              <a:t> </a:t>
            </a:r>
            <a:r>
              <a:rPr sz="2600" spc="-5" dirty="0">
                <a:cs typeface="Calibri"/>
              </a:rPr>
              <a:t>Netscape</a:t>
            </a:r>
            <a:endParaRPr sz="2600" dirty="0">
              <a:cs typeface="Calibri"/>
            </a:endParaRPr>
          </a:p>
        </p:txBody>
      </p:sp>
      <p:sp>
        <p:nvSpPr>
          <p:cNvPr id="4" name="object 4"/>
          <p:cNvSpPr txBox="1"/>
          <p:nvPr/>
        </p:nvSpPr>
        <p:spPr>
          <a:xfrm>
            <a:off x="763270" y="3368082"/>
            <a:ext cx="10665460" cy="3026470"/>
          </a:xfrm>
          <a:prstGeom prst="rect">
            <a:avLst/>
          </a:prstGeom>
        </p:spPr>
        <p:txBody>
          <a:bodyPr vert="horz" wrap="square" lIns="0" tIns="0" rIns="0" bIns="0" rtlCol="0">
            <a:spAutoFit/>
          </a:bodyPr>
          <a:lstStyle/>
          <a:p>
            <a:pPr marL="469900" indent="-457200">
              <a:buFont typeface="Arial" panose="020B0604020202020204" pitchFamily="34" charset="0"/>
              <a:buChar char="•"/>
              <a:tabLst>
                <a:tab pos="354965" algn="l"/>
              </a:tabLst>
            </a:pPr>
            <a:r>
              <a:rPr sz="3000" spc="-5" dirty="0">
                <a:cs typeface="Calibri"/>
              </a:rPr>
              <a:t>Sep. 1995</a:t>
            </a:r>
            <a:r>
              <a:rPr lang="de-DE" sz="3000" spc="-5" dirty="0">
                <a:cs typeface="Arial"/>
              </a:rPr>
              <a:t>	</a:t>
            </a:r>
            <a:r>
              <a:rPr lang="de-DE" sz="3000" spc="-10" dirty="0" err="1">
                <a:cs typeface="Calibri"/>
              </a:rPr>
              <a:t>LiveScript</a:t>
            </a:r>
            <a:r>
              <a:rPr lang="de-DE" sz="3000" spc="-10" dirty="0">
                <a:cs typeface="Calibri"/>
              </a:rPr>
              <a:t> </a:t>
            </a:r>
            <a:r>
              <a:rPr lang="de-DE" sz="3000" spc="-20" dirty="0">
                <a:cs typeface="Calibri"/>
              </a:rPr>
              <a:t>(Navigator</a:t>
            </a:r>
            <a:r>
              <a:rPr lang="de-DE" sz="3000" spc="-65" dirty="0">
                <a:cs typeface="Calibri"/>
              </a:rPr>
              <a:t> </a:t>
            </a:r>
            <a:r>
              <a:rPr lang="de-DE" sz="3000" dirty="0">
                <a:cs typeface="Calibri"/>
              </a:rPr>
              <a:t>2)</a:t>
            </a:r>
          </a:p>
          <a:p>
            <a:pPr marL="469900" indent="-457200">
              <a:spcBef>
                <a:spcPts val="360"/>
              </a:spcBef>
              <a:buFont typeface="Arial" panose="020B0604020202020204" pitchFamily="34" charset="0"/>
              <a:buChar char="•"/>
              <a:tabLst>
                <a:tab pos="354965" algn="l"/>
              </a:tabLst>
            </a:pPr>
            <a:r>
              <a:rPr sz="3000" dirty="0">
                <a:cs typeface="Calibri"/>
              </a:rPr>
              <a:t>Aug.</a:t>
            </a:r>
            <a:r>
              <a:rPr sz="3000" spc="-90" dirty="0">
                <a:cs typeface="Calibri"/>
              </a:rPr>
              <a:t> </a:t>
            </a:r>
            <a:r>
              <a:rPr sz="3000" dirty="0">
                <a:cs typeface="Calibri"/>
              </a:rPr>
              <a:t>1996</a:t>
            </a:r>
            <a:r>
              <a:rPr lang="de-DE" sz="3000" dirty="0">
                <a:cs typeface="Calibri"/>
              </a:rPr>
              <a:t>	</a:t>
            </a:r>
            <a:r>
              <a:rPr lang="sv-SE" sz="3000" spc="-15" dirty="0">
                <a:cs typeface="Calibri"/>
              </a:rPr>
              <a:t>JavaScript </a:t>
            </a:r>
            <a:r>
              <a:rPr lang="sv-SE" sz="3000" dirty="0">
                <a:cs typeface="Calibri"/>
              </a:rPr>
              <a:t>1.1 </a:t>
            </a:r>
            <a:r>
              <a:rPr lang="sv-SE" sz="3000" spc="-20" dirty="0">
                <a:cs typeface="Calibri"/>
              </a:rPr>
              <a:t>(Navigator </a:t>
            </a:r>
            <a:r>
              <a:rPr lang="sv-SE" sz="3000" dirty="0">
                <a:cs typeface="Calibri"/>
              </a:rPr>
              <a:t>3</a:t>
            </a:r>
            <a:r>
              <a:rPr lang="sv-SE" sz="3000" spc="-30" dirty="0">
                <a:cs typeface="Calibri"/>
              </a:rPr>
              <a:t> </a:t>
            </a:r>
            <a:r>
              <a:rPr lang="sv-SE" sz="3000" spc="-15" dirty="0">
                <a:cs typeface="Calibri"/>
              </a:rPr>
              <a:t>Beta)</a:t>
            </a:r>
            <a:endParaRPr lang="sv-SE" sz="3000" dirty="0">
              <a:cs typeface="Calibri"/>
            </a:endParaRPr>
          </a:p>
          <a:p>
            <a:pPr marL="469900" indent="-457200">
              <a:lnSpc>
                <a:spcPct val="100000"/>
              </a:lnSpc>
              <a:spcBef>
                <a:spcPts val="359"/>
              </a:spcBef>
              <a:buFont typeface="Arial" panose="020B0604020202020204" pitchFamily="34" charset="0"/>
              <a:buChar char="•"/>
              <a:tabLst>
                <a:tab pos="354965" algn="l"/>
              </a:tabLst>
            </a:pPr>
            <a:r>
              <a:rPr sz="3000" spc="-65" dirty="0">
                <a:cs typeface="Calibri"/>
              </a:rPr>
              <a:t>Nov.</a:t>
            </a:r>
            <a:r>
              <a:rPr sz="3000" spc="-90" dirty="0">
                <a:cs typeface="Calibri"/>
              </a:rPr>
              <a:t> </a:t>
            </a:r>
            <a:r>
              <a:rPr sz="3000" dirty="0">
                <a:cs typeface="Calibri"/>
              </a:rPr>
              <a:t>2005</a:t>
            </a:r>
            <a:r>
              <a:rPr lang="de-DE" sz="3000" dirty="0">
                <a:cs typeface="Calibri"/>
              </a:rPr>
              <a:t> 	</a:t>
            </a:r>
            <a:r>
              <a:rPr lang="de-DE" sz="3000" spc="-15" dirty="0">
                <a:cs typeface="Calibri"/>
              </a:rPr>
              <a:t>JavaScript </a:t>
            </a:r>
            <a:r>
              <a:rPr lang="de-DE" sz="3000" dirty="0">
                <a:cs typeface="Calibri"/>
              </a:rPr>
              <a:t>1.6</a:t>
            </a:r>
            <a:r>
              <a:rPr lang="de-DE" sz="3000" spc="-50" dirty="0">
                <a:cs typeface="Calibri"/>
              </a:rPr>
              <a:t> </a:t>
            </a:r>
            <a:r>
              <a:rPr lang="de-DE" sz="3000" spc="-5" dirty="0">
                <a:cs typeface="Calibri"/>
              </a:rPr>
              <a:t>(Mozilla)</a:t>
            </a:r>
          </a:p>
          <a:p>
            <a:pPr marL="469900" indent="-457200">
              <a:lnSpc>
                <a:spcPct val="100000"/>
              </a:lnSpc>
              <a:spcBef>
                <a:spcPts val="359"/>
              </a:spcBef>
              <a:buFont typeface="Arial" panose="020B0604020202020204" pitchFamily="34" charset="0"/>
              <a:buChar char="•"/>
              <a:tabLst>
                <a:tab pos="354965" algn="l"/>
              </a:tabLst>
            </a:pPr>
            <a:r>
              <a:rPr lang="de-DE" sz="3000" spc="-5" dirty="0">
                <a:cs typeface="Calibri"/>
              </a:rPr>
              <a:t>2009 		ES5 (von allen Browsern unterstützt)</a:t>
            </a:r>
          </a:p>
          <a:p>
            <a:pPr marL="469900" indent="-457200">
              <a:lnSpc>
                <a:spcPct val="100000"/>
              </a:lnSpc>
              <a:spcBef>
                <a:spcPts val="359"/>
              </a:spcBef>
              <a:buFont typeface="Arial" panose="020B0604020202020204" pitchFamily="34" charset="0"/>
              <a:buChar char="•"/>
              <a:tabLst>
                <a:tab pos="354965" algn="l"/>
              </a:tabLst>
            </a:pPr>
            <a:r>
              <a:rPr lang="de-DE" sz="3000" spc="-5" dirty="0">
                <a:cs typeface="Calibri"/>
              </a:rPr>
              <a:t>2015		ES2015 / ES6</a:t>
            </a:r>
          </a:p>
          <a:p>
            <a:pPr marL="469900" indent="-457200">
              <a:lnSpc>
                <a:spcPct val="100000"/>
              </a:lnSpc>
              <a:spcBef>
                <a:spcPts val="359"/>
              </a:spcBef>
              <a:buFont typeface="Arial" panose="020B0604020202020204" pitchFamily="34" charset="0"/>
              <a:buChar char="•"/>
              <a:tabLst>
                <a:tab pos="354965" algn="l"/>
              </a:tabLst>
            </a:pPr>
            <a:r>
              <a:rPr lang="de-DE" sz="3000" spc="-5" dirty="0">
                <a:cs typeface="Calibri"/>
              </a:rPr>
              <a:t>jährliche kleinere Änderungen ES2016, ES2017, …)</a:t>
            </a:r>
            <a:endParaRPr sz="3000" dirty="0">
              <a:cs typeface="Calibri"/>
            </a:endParaRPr>
          </a:p>
        </p:txBody>
      </p:sp>
      <p:pic>
        <p:nvPicPr>
          <p:cNvPr id="9" name="Grafik 8">
            <a:extLst>
              <a:ext uri="{FF2B5EF4-FFF2-40B4-BE49-F238E27FC236}">
                <a16:creationId xmlns:a16="http://schemas.microsoft.com/office/drawing/2014/main" id="{17672DB5-87DF-4E95-9EB8-16F9DF62DC84}"/>
              </a:ext>
            </a:extLst>
          </p:cNvPr>
          <p:cNvPicPr>
            <a:picLocks noChangeAspect="1"/>
          </p:cNvPicPr>
          <p:nvPr/>
        </p:nvPicPr>
        <p:blipFill>
          <a:blip r:embed="rId3"/>
          <a:stretch>
            <a:fillRect/>
          </a:stretch>
        </p:blipFill>
        <p:spPr>
          <a:xfrm>
            <a:off x="8756843" y="1073944"/>
            <a:ext cx="2466478" cy="3113030"/>
          </a:xfrm>
          <a:prstGeom prst="rect">
            <a:avLst/>
          </a:prstGeom>
          <a:ln>
            <a:noFill/>
          </a:ln>
          <a:effectLst>
            <a:outerShdw blurRad="292100" dist="139700" dir="2700000" algn="tl" rotWithShape="0">
              <a:srgbClr val="333333">
                <a:alpha val="65000"/>
              </a:srgbClr>
            </a:outerShdw>
          </a:effectLst>
        </p:spPr>
      </p:pic>
      <p:sp>
        <p:nvSpPr>
          <p:cNvPr id="5" name="Fußzeilenplatzhalter 4">
            <a:extLst>
              <a:ext uri="{FF2B5EF4-FFF2-40B4-BE49-F238E27FC236}">
                <a16:creationId xmlns:a16="http://schemas.microsoft.com/office/drawing/2014/main" id="{D6717F14-46B2-490A-83C2-AA9611422F7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93949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255252-9B48-4F7C-9708-FF7438170446}"/>
              </a:ext>
            </a:extLst>
          </p:cNvPr>
          <p:cNvSpPr>
            <a:spLocks noGrp="1"/>
          </p:cNvSpPr>
          <p:nvPr>
            <p:ph type="title"/>
          </p:nvPr>
        </p:nvSpPr>
        <p:spPr/>
        <p:txBody>
          <a:bodyPr/>
          <a:lstStyle/>
          <a:p>
            <a:r>
              <a:rPr lang="de-DE" dirty="0" err="1"/>
              <a:t>EcmaScript</a:t>
            </a:r>
            <a:r>
              <a:rPr lang="de-DE" dirty="0"/>
              <a:t> vs. JavaScript</a:t>
            </a:r>
          </a:p>
        </p:txBody>
      </p:sp>
      <p:sp>
        <p:nvSpPr>
          <p:cNvPr id="3" name="Inhaltsplatzhalter 2">
            <a:extLst>
              <a:ext uri="{FF2B5EF4-FFF2-40B4-BE49-F238E27FC236}">
                <a16:creationId xmlns:a16="http://schemas.microsoft.com/office/drawing/2014/main" id="{9179E220-E01B-4DE7-8782-04D26A92D186}"/>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3D7D05AC-8F16-4E60-ABA4-CCF8304E59A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2645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778EE7-82D0-4D25-8B90-9BD7135A538E}"/>
              </a:ext>
            </a:extLst>
          </p:cNvPr>
          <p:cNvSpPr>
            <a:spLocks noGrp="1"/>
          </p:cNvSpPr>
          <p:nvPr>
            <p:ph type="title"/>
          </p:nvPr>
        </p:nvSpPr>
        <p:spPr/>
        <p:txBody>
          <a:bodyPr/>
          <a:lstStyle/>
          <a:p>
            <a:r>
              <a:rPr lang="de-DE" dirty="0"/>
              <a:t>JS SCOPES - BASICS</a:t>
            </a:r>
          </a:p>
        </p:txBody>
      </p:sp>
      <p:sp>
        <p:nvSpPr>
          <p:cNvPr id="3" name="Textplatzhalter 2">
            <a:extLst>
              <a:ext uri="{FF2B5EF4-FFF2-40B4-BE49-F238E27FC236}">
                <a16:creationId xmlns:a16="http://schemas.microsoft.com/office/drawing/2014/main" id="{AEB9319F-CD3F-4A9F-B8CC-CA9532F01E59}"/>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1B01DD00-AD0A-4AC9-B822-7A9F3EC400A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679017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8C4425-8BE4-41E8-85E0-C67120356CC2}"/>
              </a:ext>
            </a:extLst>
          </p:cNvPr>
          <p:cNvSpPr>
            <a:spLocks noGrp="1"/>
          </p:cNvSpPr>
          <p:nvPr>
            <p:ph type="title"/>
          </p:nvPr>
        </p:nvSpPr>
        <p:spPr/>
        <p:txBody>
          <a:bodyPr/>
          <a:lstStyle/>
          <a:p>
            <a:r>
              <a:rPr lang="de-DE" dirty="0" err="1"/>
              <a:t>Ecma</a:t>
            </a:r>
            <a:r>
              <a:rPr lang="de-DE" dirty="0"/>
              <a:t> Entwicklung - </a:t>
            </a:r>
            <a:r>
              <a:rPr lang="de-DE" dirty="0" err="1"/>
              <a:t>Proposals</a:t>
            </a:r>
            <a:endParaRPr lang="de-DE" dirty="0"/>
          </a:p>
        </p:txBody>
      </p:sp>
      <p:sp>
        <p:nvSpPr>
          <p:cNvPr id="3" name="Inhaltsplatzhalter 2">
            <a:extLst>
              <a:ext uri="{FF2B5EF4-FFF2-40B4-BE49-F238E27FC236}">
                <a16:creationId xmlns:a16="http://schemas.microsoft.com/office/drawing/2014/main" id="{87072202-477E-4E9C-A727-E3045445D4A9}"/>
              </a:ext>
            </a:extLst>
          </p:cNvPr>
          <p:cNvSpPr>
            <a:spLocks noGrp="1"/>
          </p:cNvSpPr>
          <p:nvPr>
            <p:ph idx="1"/>
          </p:nvPr>
        </p:nvSpPr>
        <p:spPr/>
        <p:txBody>
          <a:bodyPr/>
          <a:lstStyle/>
          <a:p>
            <a:r>
              <a:rPr lang="de-DE" dirty="0"/>
              <a:t>TC39 </a:t>
            </a:r>
            <a:r>
              <a:rPr lang="de-DE" dirty="0" err="1"/>
              <a:t>is</a:t>
            </a:r>
            <a:r>
              <a:rPr lang="de-DE" dirty="0"/>
              <a:t> </a:t>
            </a:r>
            <a:r>
              <a:rPr lang="de-DE" dirty="0" err="1"/>
              <a:t>the</a:t>
            </a:r>
            <a:r>
              <a:rPr lang="de-DE" dirty="0"/>
              <a:t> </a:t>
            </a:r>
            <a:r>
              <a:rPr lang="de-DE" dirty="0" err="1"/>
              <a:t>standards</a:t>
            </a:r>
            <a:r>
              <a:rPr lang="de-DE" dirty="0"/>
              <a:t> </a:t>
            </a:r>
            <a:r>
              <a:rPr lang="de-DE" dirty="0" err="1"/>
              <a:t>committee</a:t>
            </a:r>
            <a:r>
              <a:rPr lang="de-DE" dirty="0"/>
              <a:t> </a:t>
            </a:r>
            <a:r>
              <a:rPr lang="de-DE" dirty="0" err="1"/>
              <a:t>that</a:t>
            </a:r>
            <a:r>
              <a:rPr lang="de-DE" dirty="0"/>
              <a:t> </a:t>
            </a:r>
            <a:r>
              <a:rPr lang="de-DE" dirty="0" err="1"/>
              <a:t>designs</a:t>
            </a:r>
            <a:r>
              <a:rPr lang="de-DE" dirty="0"/>
              <a:t> </a:t>
            </a:r>
            <a:r>
              <a:rPr lang="de-DE" dirty="0" err="1"/>
              <a:t>the</a:t>
            </a:r>
            <a:r>
              <a:rPr lang="de-DE" dirty="0"/>
              <a:t> JavaScript </a:t>
            </a:r>
            <a:r>
              <a:rPr lang="de-DE" dirty="0" err="1"/>
              <a:t>language</a:t>
            </a:r>
            <a:r>
              <a:rPr lang="de-DE" dirty="0"/>
              <a:t> (</a:t>
            </a:r>
            <a:r>
              <a:rPr lang="de-DE" dirty="0" err="1"/>
              <a:t>sometimes</a:t>
            </a:r>
            <a:r>
              <a:rPr lang="de-DE" dirty="0"/>
              <a:t> </a:t>
            </a:r>
            <a:r>
              <a:rPr lang="de-DE" dirty="0" err="1"/>
              <a:t>called</a:t>
            </a:r>
            <a:r>
              <a:rPr lang="de-DE" dirty="0"/>
              <a:t> </a:t>
            </a:r>
            <a:r>
              <a:rPr lang="de-DE" dirty="0" err="1"/>
              <a:t>ECMAScript</a:t>
            </a:r>
            <a:r>
              <a:rPr lang="de-DE" dirty="0"/>
              <a:t>). </a:t>
            </a:r>
          </a:p>
        </p:txBody>
      </p:sp>
      <p:sp>
        <p:nvSpPr>
          <p:cNvPr id="4" name="Fußzeilenplatzhalter 3">
            <a:extLst>
              <a:ext uri="{FF2B5EF4-FFF2-40B4-BE49-F238E27FC236}">
                <a16:creationId xmlns:a16="http://schemas.microsoft.com/office/drawing/2014/main" id="{1FF275BC-F3F6-431B-B8FA-28211AF6E12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79201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A4CB2-F3E2-4D04-A0AA-F689536E94BE}"/>
              </a:ext>
            </a:extLst>
          </p:cNvPr>
          <p:cNvSpPr>
            <a:spLocks noGrp="1"/>
          </p:cNvSpPr>
          <p:nvPr>
            <p:ph type="title"/>
          </p:nvPr>
        </p:nvSpPr>
        <p:spPr/>
        <p:txBody>
          <a:bodyPr/>
          <a:lstStyle/>
          <a:p>
            <a:r>
              <a:rPr lang="de-DE" dirty="0" err="1"/>
              <a:t>interesting</a:t>
            </a:r>
            <a:r>
              <a:rPr lang="de-DE" dirty="0"/>
              <a:t> </a:t>
            </a:r>
          </a:p>
        </p:txBody>
      </p:sp>
      <p:sp>
        <p:nvSpPr>
          <p:cNvPr id="3" name="Inhaltsplatzhalter 2">
            <a:extLst>
              <a:ext uri="{FF2B5EF4-FFF2-40B4-BE49-F238E27FC236}">
                <a16:creationId xmlns:a16="http://schemas.microsoft.com/office/drawing/2014/main" id="{A2F0DE8E-2614-46BA-AFFE-C56D0474F49B}"/>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8ED47722-C816-44BE-A7F6-9CD74B5DA13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99980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E6E9BA-0A1B-4376-9B7C-F5E17EF7B7F4}"/>
              </a:ext>
            </a:extLst>
          </p:cNvPr>
          <p:cNvSpPr>
            <a:spLocks noGrp="1"/>
          </p:cNvSpPr>
          <p:nvPr>
            <p:ph type="title"/>
          </p:nvPr>
        </p:nvSpPr>
        <p:spPr/>
        <p:txBody>
          <a:bodyPr/>
          <a:lstStyle/>
          <a:p>
            <a:r>
              <a:rPr lang="de-DE" dirty="0"/>
              <a:t>ES5</a:t>
            </a:r>
          </a:p>
        </p:txBody>
      </p:sp>
      <p:sp>
        <p:nvSpPr>
          <p:cNvPr id="3" name="Textplatzhalter 2">
            <a:extLst>
              <a:ext uri="{FF2B5EF4-FFF2-40B4-BE49-F238E27FC236}">
                <a16:creationId xmlns:a16="http://schemas.microsoft.com/office/drawing/2014/main" id="{F0FD2842-D706-4499-981E-7207C0F4C5C6}"/>
              </a:ext>
            </a:extLst>
          </p:cNvPr>
          <p:cNvSpPr>
            <a:spLocks noGrp="1"/>
          </p:cNvSpPr>
          <p:nvPr>
            <p:ph type="body" idx="1"/>
          </p:nvPr>
        </p:nvSpPr>
        <p:spPr/>
        <p:txBody>
          <a:bodyPr/>
          <a:lstStyle/>
          <a:p>
            <a:r>
              <a:rPr lang="de-DE" dirty="0" err="1"/>
              <a:t>ECMAScript</a:t>
            </a:r>
            <a:r>
              <a:rPr lang="de-DE" dirty="0"/>
              <a:t> 2009</a:t>
            </a:r>
          </a:p>
        </p:txBody>
      </p:sp>
      <p:sp>
        <p:nvSpPr>
          <p:cNvPr id="4" name="Fußzeilenplatzhalter 3">
            <a:extLst>
              <a:ext uri="{FF2B5EF4-FFF2-40B4-BE49-F238E27FC236}">
                <a16:creationId xmlns:a16="http://schemas.microsoft.com/office/drawing/2014/main" id="{A09506D9-A72F-41BA-BA9B-122D82F6172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2725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E3CDA-B160-4637-A7A7-FEAC6FD6EE6C}"/>
              </a:ext>
            </a:extLst>
          </p:cNvPr>
          <p:cNvSpPr>
            <a:spLocks noGrp="1"/>
          </p:cNvSpPr>
          <p:nvPr>
            <p:ph type="title"/>
          </p:nvPr>
        </p:nvSpPr>
        <p:spPr/>
        <p:txBody>
          <a:bodyPr/>
          <a:lstStyle/>
          <a:p>
            <a:r>
              <a:rPr lang="de-DE" dirty="0"/>
              <a:t>ES5</a:t>
            </a:r>
          </a:p>
        </p:txBody>
      </p:sp>
      <p:sp>
        <p:nvSpPr>
          <p:cNvPr id="3" name="Inhaltsplatzhalter 2">
            <a:extLst>
              <a:ext uri="{FF2B5EF4-FFF2-40B4-BE49-F238E27FC236}">
                <a16:creationId xmlns:a16="http://schemas.microsoft.com/office/drawing/2014/main" id="{F06E49DC-EDB9-4CDE-A5C3-F10C0C15F08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6CCB577C-F9EA-434E-948C-26905FBE958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12715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57B274-5254-493B-935E-0314E7FBEDF6}"/>
              </a:ext>
            </a:extLst>
          </p:cNvPr>
          <p:cNvSpPr>
            <a:spLocks noGrp="1"/>
          </p:cNvSpPr>
          <p:nvPr>
            <p:ph type="title"/>
          </p:nvPr>
        </p:nvSpPr>
        <p:spPr/>
        <p:txBody>
          <a:bodyPr/>
          <a:lstStyle/>
          <a:p>
            <a:r>
              <a:rPr lang="de-DE" dirty="0"/>
              <a:t>ES6</a:t>
            </a:r>
          </a:p>
        </p:txBody>
      </p:sp>
      <p:sp>
        <p:nvSpPr>
          <p:cNvPr id="3" name="Textplatzhalter 2">
            <a:extLst>
              <a:ext uri="{FF2B5EF4-FFF2-40B4-BE49-F238E27FC236}">
                <a16:creationId xmlns:a16="http://schemas.microsoft.com/office/drawing/2014/main" id="{0D3FFCD3-1428-4981-9D15-FBB2DECF573B}"/>
              </a:ext>
            </a:extLst>
          </p:cNvPr>
          <p:cNvSpPr>
            <a:spLocks noGrp="1"/>
          </p:cNvSpPr>
          <p:nvPr>
            <p:ph type="body" idx="1"/>
          </p:nvPr>
        </p:nvSpPr>
        <p:spPr/>
        <p:txBody>
          <a:bodyPr/>
          <a:lstStyle/>
          <a:p>
            <a:r>
              <a:rPr lang="de-DE" dirty="0"/>
              <a:t>Teil der Kurse:</a:t>
            </a:r>
          </a:p>
          <a:p>
            <a:r>
              <a:rPr lang="de-DE" dirty="0"/>
              <a:t>	Angular</a:t>
            </a:r>
          </a:p>
          <a:p>
            <a:r>
              <a:rPr lang="de-DE" dirty="0"/>
              <a:t>	JS Powerwoche</a:t>
            </a:r>
          </a:p>
        </p:txBody>
      </p:sp>
      <p:sp>
        <p:nvSpPr>
          <p:cNvPr id="4" name="Fußzeilenplatzhalter 3">
            <a:extLst>
              <a:ext uri="{FF2B5EF4-FFF2-40B4-BE49-F238E27FC236}">
                <a16:creationId xmlns:a16="http://schemas.microsoft.com/office/drawing/2014/main" id="{C702EF88-DD3E-49A7-B491-188B0F68FDD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80119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990E9D-DABC-4866-BFA0-B9DA573FE94F}"/>
              </a:ext>
            </a:extLst>
          </p:cNvPr>
          <p:cNvSpPr>
            <a:spLocks noGrp="1"/>
          </p:cNvSpPr>
          <p:nvPr>
            <p:ph type="title"/>
          </p:nvPr>
        </p:nvSpPr>
        <p:spPr/>
        <p:txBody>
          <a:bodyPr/>
          <a:lstStyle/>
          <a:p>
            <a:r>
              <a:rPr lang="de-DE" dirty="0"/>
              <a:t>ES6</a:t>
            </a:r>
          </a:p>
        </p:txBody>
      </p:sp>
      <p:sp>
        <p:nvSpPr>
          <p:cNvPr id="3" name="Inhaltsplatzhalter 2">
            <a:extLst>
              <a:ext uri="{FF2B5EF4-FFF2-40B4-BE49-F238E27FC236}">
                <a16:creationId xmlns:a16="http://schemas.microsoft.com/office/drawing/2014/main" id="{C8BDEFAA-FE06-49B6-8C3B-81B3F02608E7}"/>
              </a:ext>
            </a:extLst>
          </p:cNvPr>
          <p:cNvSpPr>
            <a:spLocks noGrp="1"/>
          </p:cNvSpPr>
          <p:nvPr>
            <p:ph idx="1"/>
          </p:nvPr>
        </p:nvSpPr>
        <p:spPr/>
        <p:txBody>
          <a:bodyPr/>
          <a:lstStyle/>
          <a:p>
            <a:r>
              <a:rPr lang="de-DE" dirty="0">
                <a:hlinkClick r:id="rId3"/>
              </a:rPr>
              <a:t>https://www.ecma-international.org/ecma-262/6.0/index.html</a:t>
            </a:r>
            <a:endParaRPr lang="de-DE" dirty="0"/>
          </a:p>
          <a:p>
            <a:r>
              <a:rPr lang="de-DE" dirty="0"/>
              <a:t>https://www.w3schools.com/js/js_es6.asp</a:t>
            </a:r>
          </a:p>
          <a:p>
            <a:endParaRPr lang="de-DE" dirty="0"/>
          </a:p>
        </p:txBody>
      </p:sp>
      <p:sp>
        <p:nvSpPr>
          <p:cNvPr id="4" name="Fußzeilenplatzhalter 3">
            <a:extLst>
              <a:ext uri="{FF2B5EF4-FFF2-40B4-BE49-F238E27FC236}">
                <a16:creationId xmlns:a16="http://schemas.microsoft.com/office/drawing/2014/main" id="{10E79026-7821-432B-8CAB-30B68C4DA9F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72307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B4E2E2-07AE-482B-A69B-61F81ED0BBEB}"/>
              </a:ext>
            </a:extLst>
          </p:cNvPr>
          <p:cNvSpPr>
            <a:spLocks noGrp="1"/>
          </p:cNvSpPr>
          <p:nvPr>
            <p:ph type="title"/>
          </p:nvPr>
        </p:nvSpPr>
        <p:spPr/>
        <p:txBody>
          <a:bodyPr/>
          <a:lstStyle/>
          <a:p>
            <a:r>
              <a:rPr lang="de-DE" dirty="0"/>
              <a:t>ES6 support</a:t>
            </a:r>
          </a:p>
        </p:txBody>
      </p:sp>
      <p:sp>
        <p:nvSpPr>
          <p:cNvPr id="3" name="Inhaltsplatzhalter 2">
            <a:extLst>
              <a:ext uri="{FF2B5EF4-FFF2-40B4-BE49-F238E27FC236}">
                <a16:creationId xmlns:a16="http://schemas.microsoft.com/office/drawing/2014/main" id="{C4AFF324-875B-4D40-A617-FAA775D1D0FA}"/>
              </a:ext>
            </a:extLst>
          </p:cNvPr>
          <p:cNvSpPr>
            <a:spLocks noGrp="1"/>
          </p:cNvSpPr>
          <p:nvPr>
            <p:ph idx="1"/>
          </p:nvPr>
        </p:nvSpPr>
        <p:spPr/>
        <p:txBody>
          <a:bodyPr/>
          <a:lstStyle/>
          <a:p>
            <a:r>
              <a:rPr lang="de-DE" dirty="0">
                <a:hlinkClick r:id="rId2"/>
              </a:rPr>
              <a:t>http://kangax.github.io/compat-table/es6/</a:t>
            </a:r>
            <a:r>
              <a:rPr lang="de-DE" dirty="0"/>
              <a:t> </a:t>
            </a:r>
          </a:p>
        </p:txBody>
      </p:sp>
      <p:sp>
        <p:nvSpPr>
          <p:cNvPr id="4" name="Fußzeilenplatzhalter 3">
            <a:extLst>
              <a:ext uri="{FF2B5EF4-FFF2-40B4-BE49-F238E27FC236}">
                <a16:creationId xmlns:a16="http://schemas.microsoft.com/office/drawing/2014/main" id="{8625734A-D8C8-4E72-A83C-5C336D59D64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5077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38B9B0-3326-4834-B06F-A7C971FC4C41}"/>
              </a:ext>
            </a:extLst>
          </p:cNvPr>
          <p:cNvSpPr>
            <a:spLocks noGrp="1"/>
          </p:cNvSpPr>
          <p:nvPr>
            <p:ph type="title"/>
          </p:nvPr>
        </p:nvSpPr>
        <p:spPr/>
        <p:txBody>
          <a:bodyPr/>
          <a:lstStyle/>
          <a:p>
            <a:r>
              <a:rPr lang="de-DE" dirty="0"/>
              <a:t>JS COMMUNITY</a:t>
            </a:r>
          </a:p>
        </p:txBody>
      </p:sp>
      <p:sp>
        <p:nvSpPr>
          <p:cNvPr id="3" name="Textplatzhalter 2">
            <a:extLst>
              <a:ext uri="{FF2B5EF4-FFF2-40B4-BE49-F238E27FC236}">
                <a16:creationId xmlns:a16="http://schemas.microsoft.com/office/drawing/2014/main" id="{296A78DC-5392-42D5-8788-C6DCC7D9BA40}"/>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0563ED2B-6699-48A8-B307-316C14C87EA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18006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ED412-8AA4-42AF-AC39-872A270ACA91}"/>
              </a:ext>
            </a:extLst>
          </p:cNvPr>
          <p:cNvSpPr>
            <a:spLocks noGrp="1"/>
          </p:cNvSpPr>
          <p:nvPr>
            <p:ph type="title"/>
          </p:nvPr>
        </p:nvSpPr>
        <p:spPr/>
        <p:txBody>
          <a:bodyPr/>
          <a:lstStyle/>
          <a:p>
            <a:r>
              <a:rPr lang="de-DE" dirty="0"/>
              <a:t>JS COMMUNITY</a:t>
            </a:r>
          </a:p>
        </p:txBody>
      </p:sp>
      <p:sp>
        <p:nvSpPr>
          <p:cNvPr id="3" name="Inhaltsplatzhalter 2">
            <a:extLst>
              <a:ext uri="{FF2B5EF4-FFF2-40B4-BE49-F238E27FC236}">
                <a16:creationId xmlns:a16="http://schemas.microsoft.com/office/drawing/2014/main" id="{EB9F7108-B248-4FA7-8AD2-088420888B77}"/>
              </a:ext>
            </a:extLst>
          </p:cNvPr>
          <p:cNvSpPr>
            <a:spLocks noGrp="1"/>
          </p:cNvSpPr>
          <p:nvPr>
            <p:ph idx="1"/>
          </p:nvPr>
        </p:nvSpPr>
        <p:spPr/>
        <p:txBody>
          <a:bodyPr/>
          <a:lstStyle/>
          <a:p>
            <a:r>
              <a:rPr lang="de-DE" dirty="0" err="1"/>
              <a:t>JSConf</a:t>
            </a:r>
            <a:r>
              <a:rPr lang="de-DE" dirty="0"/>
              <a:t> </a:t>
            </a:r>
            <a:r>
              <a:rPr lang="de-DE" dirty="0">
                <a:hlinkClick r:id="rId3"/>
              </a:rPr>
              <a:t>https://jsconf.com/</a:t>
            </a:r>
            <a:endParaRPr lang="de-DE" dirty="0"/>
          </a:p>
          <a:p>
            <a:endParaRPr lang="de-DE" dirty="0"/>
          </a:p>
          <a:p>
            <a:endParaRPr lang="de-DE" dirty="0"/>
          </a:p>
        </p:txBody>
      </p:sp>
      <p:sp>
        <p:nvSpPr>
          <p:cNvPr id="4" name="Fußzeilenplatzhalter 3">
            <a:extLst>
              <a:ext uri="{FF2B5EF4-FFF2-40B4-BE49-F238E27FC236}">
                <a16:creationId xmlns:a16="http://schemas.microsoft.com/office/drawing/2014/main" id="{1B6EA69D-3DD7-4D7D-B39A-A1214FE913C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850754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FD19F0-8C21-4F6C-88DD-E40EC6914050}"/>
              </a:ext>
            </a:extLst>
          </p:cNvPr>
          <p:cNvSpPr>
            <a:spLocks noGrp="1"/>
          </p:cNvSpPr>
          <p:nvPr>
            <p:ph type="title"/>
          </p:nvPr>
        </p:nvSpPr>
        <p:spPr/>
        <p:txBody>
          <a:bodyPr/>
          <a:lstStyle/>
          <a:p>
            <a:r>
              <a:rPr lang="de-DE" dirty="0"/>
              <a:t>JS FRAMEWORKS</a:t>
            </a:r>
          </a:p>
        </p:txBody>
      </p:sp>
      <p:sp>
        <p:nvSpPr>
          <p:cNvPr id="3" name="Textplatzhalter 2">
            <a:extLst>
              <a:ext uri="{FF2B5EF4-FFF2-40B4-BE49-F238E27FC236}">
                <a16:creationId xmlns:a16="http://schemas.microsoft.com/office/drawing/2014/main" id="{E31B5804-BE32-4741-A5DB-F93E690A3D78}"/>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971679EA-D58A-4631-AD70-438E140D878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93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F22CA-C8B2-4FFF-A98F-9FE2693B4672}"/>
              </a:ext>
            </a:extLst>
          </p:cNvPr>
          <p:cNvSpPr>
            <a:spLocks noGrp="1"/>
          </p:cNvSpPr>
          <p:nvPr>
            <p:ph type="title"/>
          </p:nvPr>
        </p:nvSpPr>
        <p:spPr/>
        <p:txBody>
          <a:bodyPr/>
          <a:lstStyle/>
          <a:p>
            <a:r>
              <a:rPr lang="de-DE" dirty="0"/>
              <a:t>JS SCOPES - BASICS</a:t>
            </a:r>
          </a:p>
        </p:txBody>
      </p:sp>
      <p:sp>
        <p:nvSpPr>
          <p:cNvPr id="3" name="Inhaltsplatzhalter 2">
            <a:extLst>
              <a:ext uri="{FF2B5EF4-FFF2-40B4-BE49-F238E27FC236}">
                <a16:creationId xmlns:a16="http://schemas.microsoft.com/office/drawing/2014/main" id="{7C744035-B73C-4436-86A9-0BBA8813FB7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845B383-7681-49F2-AAB8-617ACAE28BA6}"/>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95B22640-1958-42B6-8E9A-0246B65A3DD7}"/>
              </a:ext>
            </a:extLst>
          </p:cNvPr>
          <p:cNvSpPr>
            <a:spLocks noGrp="1"/>
          </p:cNvSpPr>
          <p:nvPr>
            <p:ph idx="13"/>
          </p:nvPr>
        </p:nvSpPr>
        <p:spPr/>
        <p:txBody>
          <a:bodyPr/>
          <a:lstStyle/>
          <a:p>
            <a:r>
              <a:rPr lang="en-US" dirty="0"/>
              <a:t>Variables created </a:t>
            </a:r>
            <a:r>
              <a:rPr lang="en-US" b="1" dirty="0"/>
              <a:t>without</a:t>
            </a:r>
            <a:r>
              <a:rPr lang="en-US" dirty="0"/>
              <a:t> the keyword </a:t>
            </a:r>
            <a:r>
              <a:rPr lang="en-US" b="1" dirty="0"/>
              <a:t>var</a:t>
            </a:r>
            <a:r>
              <a:rPr lang="en-US" dirty="0"/>
              <a:t>, are always global, even if they are created inside a function.</a:t>
            </a:r>
            <a:endParaRPr lang="de-DE" dirty="0"/>
          </a:p>
        </p:txBody>
      </p:sp>
    </p:spTree>
    <p:extLst>
      <p:ext uri="{BB962C8B-B14F-4D97-AF65-F5344CB8AC3E}">
        <p14:creationId xmlns:p14="http://schemas.microsoft.com/office/powerpoint/2010/main" val="27754659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CC027-4538-4A16-A049-B294999D20FE}"/>
              </a:ext>
            </a:extLst>
          </p:cNvPr>
          <p:cNvSpPr>
            <a:spLocks noGrp="1"/>
          </p:cNvSpPr>
          <p:nvPr>
            <p:ph type="title"/>
          </p:nvPr>
        </p:nvSpPr>
        <p:spPr/>
        <p:txBody>
          <a:bodyPr/>
          <a:lstStyle/>
          <a:p>
            <a:r>
              <a:rPr lang="de-DE" dirty="0"/>
              <a:t>JS FRAMEWORKS</a:t>
            </a:r>
          </a:p>
        </p:txBody>
      </p:sp>
      <p:sp>
        <p:nvSpPr>
          <p:cNvPr id="3" name="Inhaltsplatzhalter 2">
            <a:extLst>
              <a:ext uri="{FF2B5EF4-FFF2-40B4-BE49-F238E27FC236}">
                <a16:creationId xmlns:a16="http://schemas.microsoft.com/office/drawing/2014/main" id="{148372A0-15E6-460C-B3E1-DA97B0C8A74A}"/>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6923B2E4-CECC-4B37-96E1-73E0C6D1D42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61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68359-E234-4083-B3CB-B59E3BAD5F1C}"/>
              </a:ext>
            </a:extLst>
          </p:cNvPr>
          <p:cNvSpPr>
            <a:spLocks noGrp="1"/>
          </p:cNvSpPr>
          <p:nvPr>
            <p:ph type="title"/>
          </p:nvPr>
        </p:nvSpPr>
        <p:spPr/>
        <p:txBody>
          <a:bodyPr/>
          <a:lstStyle/>
          <a:p>
            <a:r>
              <a:rPr lang="de-DE" dirty="0"/>
              <a:t>INFO FOR TRAINERS - HASHTAGS</a:t>
            </a:r>
          </a:p>
        </p:txBody>
      </p:sp>
      <p:sp>
        <p:nvSpPr>
          <p:cNvPr id="3" name="Inhaltsplatzhalter 2">
            <a:extLst>
              <a:ext uri="{FF2B5EF4-FFF2-40B4-BE49-F238E27FC236}">
                <a16:creationId xmlns:a16="http://schemas.microsoft.com/office/drawing/2014/main" id="{ED139CE8-728B-4FF5-A4F4-BBF0B0C37177}"/>
              </a:ext>
            </a:extLst>
          </p:cNvPr>
          <p:cNvSpPr>
            <a:spLocks noGrp="1"/>
          </p:cNvSpPr>
          <p:nvPr>
            <p:ph idx="1"/>
          </p:nvPr>
        </p:nvSpPr>
        <p:spPr/>
        <p:txBody>
          <a:bodyPr>
            <a:normAutofit fontScale="62500" lnSpcReduction="20000"/>
          </a:bodyPr>
          <a:lstStyle/>
          <a:p>
            <a:r>
              <a:rPr lang="de-DE" dirty="0"/>
              <a:t>JS VERSION:</a:t>
            </a:r>
          </a:p>
          <a:p>
            <a:pPr lvl="1"/>
            <a:r>
              <a:rPr lang="de-DE" dirty="0"/>
              <a:t>#ES5 </a:t>
            </a:r>
          </a:p>
          <a:p>
            <a:pPr lvl="1"/>
            <a:r>
              <a:rPr lang="de-DE" dirty="0"/>
              <a:t>#ES6</a:t>
            </a:r>
          </a:p>
          <a:p>
            <a:r>
              <a:rPr lang="de-DE" dirty="0"/>
              <a:t>IMPORTANCE / FEATURE SIZE</a:t>
            </a:r>
          </a:p>
          <a:p>
            <a:pPr lvl="1"/>
            <a:r>
              <a:rPr lang="de-DE" dirty="0"/>
              <a:t>#</a:t>
            </a:r>
            <a:r>
              <a:rPr lang="de-DE" dirty="0" err="1"/>
              <a:t>smallFeature</a:t>
            </a:r>
            <a:r>
              <a:rPr lang="de-DE" dirty="0"/>
              <a:t>, #</a:t>
            </a:r>
            <a:r>
              <a:rPr lang="de-DE" dirty="0" err="1"/>
              <a:t>sF</a:t>
            </a:r>
            <a:endParaRPr lang="de-DE" dirty="0"/>
          </a:p>
          <a:p>
            <a:pPr lvl="1"/>
            <a:r>
              <a:rPr lang="de-DE" dirty="0"/>
              <a:t>#</a:t>
            </a:r>
            <a:r>
              <a:rPr lang="de-DE" dirty="0" err="1"/>
              <a:t>mediumFeature</a:t>
            </a:r>
            <a:r>
              <a:rPr lang="de-DE" dirty="0"/>
              <a:t>, #</a:t>
            </a:r>
            <a:r>
              <a:rPr lang="de-DE" dirty="0" err="1"/>
              <a:t>mF</a:t>
            </a:r>
            <a:endParaRPr lang="de-DE" dirty="0"/>
          </a:p>
          <a:p>
            <a:pPr lvl="1"/>
            <a:r>
              <a:rPr lang="de-DE" dirty="0"/>
              <a:t>#</a:t>
            </a:r>
            <a:r>
              <a:rPr lang="de-DE" dirty="0" err="1"/>
              <a:t>largeFeature</a:t>
            </a:r>
            <a:r>
              <a:rPr lang="de-DE" dirty="0"/>
              <a:t>, #</a:t>
            </a:r>
            <a:r>
              <a:rPr lang="de-DE" dirty="0" err="1"/>
              <a:t>lF</a:t>
            </a:r>
            <a:endParaRPr lang="de-DE" dirty="0"/>
          </a:p>
          <a:p>
            <a:r>
              <a:rPr lang="de-DE" dirty="0"/>
              <a:t>OTHER</a:t>
            </a:r>
          </a:p>
          <a:p>
            <a:pPr lvl="1"/>
            <a:r>
              <a:rPr lang="de-DE" dirty="0"/>
              <a:t>#</a:t>
            </a:r>
            <a:r>
              <a:rPr lang="de-DE" dirty="0" err="1"/>
              <a:t>checkForUpdates</a:t>
            </a:r>
            <a:endParaRPr lang="de-DE" dirty="0"/>
          </a:p>
          <a:p>
            <a:pPr lvl="1"/>
            <a:r>
              <a:rPr lang="de-DE" dirty="0"/>
              <a:t>#</a:t>
            </a:r>
            <a:r>
              <a:rPr lang="de-DE" dirty="0" err="1"/>
              <a:t>basics</a:t>
            </a:r>
            <a:endParaRPr lang="de-DE" dirty="0"/>
          </a:p>
          <a:p>
            <a:pPr lvl="1"/>
            <a:r>
              <a:rPr lang="de-DE" dirty="0"/>
              <a:t>#</a:t>
            </a:r>
            <a:r>
              <a:rPr lang="de-DE" dirty="0" err="1"/>
              <a:t>advanced</a:t>
            </a:r>
            <a:endParaRPr lang="de-DE" dirty="0"/>
          </a:p>
          <a:p>
            <a:endParaRPr lang="de-DE" dirty="0"/>
          </a:p>
        </p:txBody>
      </p:sp>
      <p:sp>
        <p:nvSpPr>
          <p:cNvPr id="4" name="Fußzeilenplatzhalter 3">
            <a:extLst>
              <a:ext uri="{FF2B5EF4-FFF2-40B4-BE49-F238E27FC236}">
                <a16:creationId xmlns:a16="http://schemas.microsoft.com/office/drawing/2014/main" id="{2013511B-6423-4DEB-A63F-152F4877E0D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07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9211FB-33FB-4634-AE03-9559411F8D02}"/>
              </a:ext>
            </a:extLst>
          </p:cNvPr>
          <p:cNvSpPr>
            <a:spLocks noGrp="1"/>
          </p:cNvSpPr>
          <p:nvPr>
            <p:ph type="title"/>
          </p:nvPr>
        </p:nvSpPr>
        <p:spPr/>
        <p:txBody>
          <a:bodyPr/>
          <a:lstStyle/>
          <a:p>
            <a:r>
              <a:rPr lang="de-DE" dirty="0"/>
              <a:t>ENVIRONMENTS</a:t>
            </a:r>
          </a:p>
        </p:txBody>
      </p:sp>
      <p:sp>
        <p:nvSpPr>
          <p:cNvPr id="3" name="Inhaltsplatzhalter 2">
            <a:extLst>
              <a:ext uri="{FF2B5EF4-FFF2-40B4-BE49-F238E27FC236}">
                <a16:creationId xmlns:a16="http://schemas.microsoft.com/office/drawing/2014/main" id="{E244B890-69E8-45DD-8114-86B570E864A4}"/>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E70B2EF6-6FB2-4DFC-B4DF-F7170272D211}"/>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DD9348B3-C006-4D86-9833-C034CE8CF773}"/>
              </a:ext>
            </a:extLst>
          </p:cNvPr>
          <p:cNvSpPr>
            <a:spLocks noGrp="1"/>
          </p:cNvSpPr>
          <p:nvPr>
            <p:ph idx="13"/>
          </p:nvPr>
        </p:nvSpPr>
        <p:spPr/>
        <p:txBody>
          <a:bodyPr/>
          <a:lstStyle/>
          <a:p>
            <a:r>
              <a:rPr lang="de-DE" dirty="0"/>
              <a:t>global </a:t>
            </a:r>
            <a:r>
              <a:rPr lang="de-DE" dirty="0" err="1"/>
              <a:t>environment</a:t>
            </a:r>
            <a:endParaRPr lang="de-DE" dirty="0"/>
          </a:p>
          <a:p>
            <a:r>
              <a:rPr lang="de-DE" dirty="0" err="1"/>
              <a:t>module</a:t>
            </a:r>
            <a:r>
              <a:rPr lang="de-DE" dirty="0"/>
              <a:t> </a:t>
            </a:r>
            <a:r>
              <a:rPr lang="de-DE" dirty="0" err="1"/>
              <a:t>environment</a:t>
            </a:r>
            <a:endParaRPr lang="de-DE" dirty="0"/>
          </a:p>
          <a:p>
            <a:r>
              <a:rPr lang="de-DE" dirty="0" err="1"/>
              <a:t>function</a:t>
            </a:r>
            <a:r>
              <a:rPr lang="de-DE" dirty="0"/>
              <a:t> </a:t>
            </a:r>
            <a:r>
              <a:rPr lang="de-DE" dirty="0" err="1"/>
              <a:t>environment</a:t>
            </a:r>
            <a:endParaRPr lang="de-DE" dirty="0"/>
          </a:p>
          <a:p>
            <a:endParaRPr lang="de-DE" dirty="0"/>
          </a:p>
        </p:txBody>
      </p:sp>
    </p:spTree>
    <p:extLst>
      <p:ext uri="{BB962C8B-B14F-4D97-AF65-F5344CB8AC3E}">
        <p14:creationId xmlns:p14="http://schemas.microsoft.com/office/powerpoint/2010/main" val="346377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131ADF-05E6-42F7-AEA5-EB6D93BFDE4D}"/>
              </a:ext>
            </a:extLst>
          </p:cNvPr>
          <p:cNvSpPr>
            <a:spLocks noGrp="1"/>
          </p:cNvSpPr>
          <p:nvPr>
            <p:ph type="title"/>
          </p:nvPr>
        </p:nvSpPr>
        <p:spPr/>
        <p:txBody>
          <a:bodyPr/>
          <a:lstStyle/>
          <a:p>
            <a:r>
              <a:rPr lang="de-DE" dirty="0"/>
              <a:t>SCOPES</a:t>
            </a:r>
          </a:p>
        </p:txBody>
      </p:sp>
      <p:sp>
        <p:nvSpPr>
          <p:cNvPr id="3" name="Inhaltsplatzhalter 2">
            <a:extLst>
              <a:ext uri="{FF2B5EF4-FFF2-40B4-BE49-F238E27FC236}">
                <a16:creationId xmlns:a16="http://schemas.microsoft.com/office/drawing/2014/main" id="{6C437ACA-6355-4207-93CB-932AC28FDF15}"/>
              </a:ext>
            </a:extLst>
          </p:cNvPr>
          <p:cNvSpPr>
            <a:spLocks noGrp="1"/>
          </p:cNvSpPr>
          <p:nvPr>
            <p:ph idx="1"/>
          </p:nvPr>
        </p:nvSpPr>
        <p:spPr/>
        <p:txBody>
          <a:bodyPr>
            <a:normAutofit lnSpcReduction="10000"/>
          </a:bodyPr>
          <a:lstStyle/>
          <a:p>
            <a:r>
              <a:rPr lang="de-DE" dirty="0"/>
              <a:t>block </a:t>
            </a:r>
            <a:r>
              <a:rPr lang="de-DE" dirty="0" err="1"/>
              <a:t>scope</a:t>
            </a:r>
            <a:r>
              <a:rPr lang="de-DE" dirty="0"/>
              <a:t> (e.g. </a:t>
            </a:r>
            <a:r>
              <a:rPr lang="de-DE" dirty="0" err="1"/>
              <a:t>let</a:t>
            </a:r>
            <a:r>
              <a:rPr lang="de-DE" dirty="0"/>
              <a:t>)</a:t>
            </a:r>
          </a:p>
          <a:p>
            <a:r>
              <a:rPr lang="de-DE" dirty="0" err="1"/>
              <a:t>function</a:t>
            </a:r>
            <a:r>
              <a:rPr lang="de-DE" dirty="0"/>
              <a:t> </a:t>
            </a:r>
            <a:r>
              <a:rPr lang="de-DE" dirty="0" err="1"/>
              <a:t>scope</a:t>
            </a:r>
            <a:endParaRPr lang="de-DE" dirty="0"/>
          </a:p>
          <a:p>
            <a:r>
              <a:rPr lang="de-DE" dirty="0"/>
              <a:t>global </a:t>
            </a:r>
            <a:r>
              <a:rPr lang="de-DE" dirty="0" err="1"/>
              <a:t>scope</a:t>
            </a:r>
            <a:endParaRPr lang="ru-RU" dirty="0"/>
          </a:p>
          <a:p>
            <a:endParaRPr lang="de-DE" dirty="0"/>
          </a:p>
          <a:p>
            <a:r>
              <a:rPr lang="de-DE" dirty="0" err="1"/>
              <a:t>local</a:t>
            </a:r>
            <a:r>
              <a:rPr lang="de-DE" dirty="0"/>
              <a:t> </a:t>
            </a:r>
            <a:r>
              <a:rPr lang="de-DE" dirty="0" err="1"/>
              <a:t>scope</a:t>
            </a:r>
            <a:endParaRPr lang="de-DE" dirty="0"/>
          </a:p>
          <a:p>
            <a:r>
              <a:rPr lang="de-DE" dirty="0" err="1"/>
              <a:t>enclosing</a:t>
            </a:r>
            <a:r>
              <a:rPr lang="de-DE" dirty="0"/>
              <a:t> </a:t>
            </a:r>
            <a:r>
              <a:rPr lang="de-DE" dirty="0" err="1"/>
              <a:t>scope</a:t>
            </a:r>
            <a:endParaRPr lang="ru-RU" dirty="0"/>
          </a:p>
          <a:p>
            <a:endParaRPr lang="de-DE" dirty="0"/>
          </a:p>
        </p:txBody>
      </p:sp>
      <p:sp>
        <p:nvSpPr>
          <p:cNvPr id="4" name="Fußzeilenplatzhalter 3">
            <a:extLst>
              <a:ext uri="{FF2B5EF4-FFF2-40B4-BE49-F238E27FC236}">
                <a16:creationId xmlns:a16="http://schemas.microsoft.com/office/drawing/2014/main" id="{139E79EB-2D0D-4D70-8616-BB47C8A0026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3588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31302B-63E3-4820-B5B5-6BC38267D48F}"/>
              </a:ext>
            </a:extLst>
          </p:cNvPr>
          <p:cNvSpPr>
            <a:spLocks noGrp="1"/>
          </p:cNvSpPr>
          <p:nvPr>
            <p:ph type="title"/>
          </p:nvPr>
        </p:nvSpPr>
        <p:spPr/>
        <p:txBody>
          <a:bodyPr/>
          <a:lstStyle/>
          <a:p>
            <a:r>
              <a:rPr lang="de-DE" dirty="0"/>
              <a:t>SCOPE CHAIN</a:t>
            </a:r>
          </a:p>
        </p:txBody>
      </p:sp>
      <p:sp>
        <p:nvSpPr>
          <p:cNvPr id="3" name="Inhaltsplatzhalter 2">
            <a:extLst>
              <a:ext uri="{FF2B5EF4-FFF2-40B4-BE49-F238E27FC236}">
                <a16:creationId xmlns:a16="http://schemas.microsoft.com/office/drawing/2014/main" id="{43D03712-6542-43ED-A5B2-809F1670C476}"/>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6EC33B89-107F-4BFE-9B1C-351FB12D7A9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716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29AE0-0C3B-4F5B-B10A-9547AC9B0718}"/>
              </a:ext>
            </a:extLst>
          </p:cNvPr>
          <p:cNvSpPr>
            <a:spLocks noGrp="1"/>
          </p:cNvSpPr>
          <p:nvPr>
            <p:ph type="title"/>
          </p:nvPr>
        </p:nvSpPr>
        <p:spPr/>
        <p:txBody>
          <a:bodyPr/>
          <a:lstStyle/>
          <a:p>
            <a:r>
              <a:rPr lang="de-DE" dirty="0"/>
              <a:t>LEXICAL SCOPING</a:t>
            </a:r>
          </a:p>
        </p:txBody>
      </p:sp>
      <p:sp>
        <p:nvSpPr>
          <p:cNvPr id="3" name="Textplatzhalter 2">
            <a:extLst>
              <a:ext uri="{FF2B5EF4-FFF2-40B4-BE49-F238E27FC236}">
                <a16:creationId xmlns:a16="http://schemas.microsoft.com/office/drawing/2014/main" id="{29E6579A-089A-481B-8F25-8C2DB8925ADF}"/>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82E676DD-43B4-4A4B-805F-0CB742440DA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2200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EA12BE-88AD-4B09-94AB-C4D42947947B}"/>
              </a:ext>
            </a:extLst>
          </p:cNvPr>
          <p:cNvSpPr>
            <a:spLocks noGrp="1"/>
          </p:cNvSpPr>
          <p:nvPr>
            <p:ph type="title"/>
          </p:nvPr>
        </p:nvSpPr>
        <p:spPr/>
        <p:txBody>
          <a:bodyPr/>
          <a:lstStyle/>
          <a:p>
            <a:r>
              <a:rPr lang="de-DE" dirty="0" err="1"/>
              <a:t>Lexical</a:t>
            </a:r>
            <a:r>
              <a:rPr lang="de-DE" dirty="0"/>
              <a:t> Environment</a:t>
            </a:r>
          </a:p>
        </p:txBody>
      </p:sp>
      <p:sp>
        <p:nvSpPr>
          <p:cNvPr id="3" name="Inhaltsplatzhalter 2">
            <a:extLst>
              <a:ext uri="{FF2B5EF4-FFF2-40B4-BE49-F238E27FC236}">
                <a16:creationId xmlns:a16="http://schemas.microsoft.com/office/drawing/2014/main" id="{ED1BBBA9-1836-4480-BEE5-4FF0A9F52330}"/>
              </a:ext>
            </a:extLst>
          </p:cNvPr>
          <p:cNvSpPr>
            <a:spLocks noGrp="1"/>
          </p:cNvSpPr>
          <p:nvPr>
            <p:ph idx="1"/>
          </p:nvPr>
        </p:nvSpPr>
        <p:spPr/>
        <p:txBody>
          <a:bodyPr/>
          <a:lstStyle/>
          <a:p>
            <a:r>
              <a:rPr lang="de-DE" dirty="0" err="1"/>
              <a:t>lexical</a:t>
            </a:r>
            <a:r>
              <a:rPr lang="de-DE" dirty="0"/>
              <a:t> </a:t>
            </a:r>
            <a:r>
              <a:rPr lang="de-DE" dirty="0" err="1"/>
              <a:t>scoping</a:t>
            </a:r>
            <a:r>
              <a:rPr lang="de-DE" dirty="0"/>
              <a:t> / lexikalischer Geltungsbereich</a:t>
            </a:r>
          </a:p>
          <a:p>
            <a:r>
              <a:rPr lang="de-DE" dirty="0"/>
              <a:t>in JavaScript wird der Geltungsbereich (</a:t>
            </a:r>
            <a:r>
              <a:rPr lang="de-DE" i="1" dirty="0" err="1"/>
              <a:t>scope</a:t>
            </a:r>
            <a:r>
              <a:rPr lang="de-DE" dirty="0"/>
              <a:t>) einer Variablen bestimmt durch ihren Fundort im Quellcode (darum lexikalisch). Und verschachtelte Funktionen haben Zugriff auf Variablen, die im umschließenden Geltungsbereich (</a:t>
            </a:r>
            <a:r>
              <a:rPr lang="de-DE" i="1" dirty="0" err="1"/>
              <a:t>outer</a:t>
            </a:r>
            <a:r>
              <a:rPr lang="de-DE" i="1" dirty="0"/>
              <a:t> </a:t>
            </a:r>
            <a:r>
              <a:rPr lang="de-DE" i="1" dirty="0" err="1"/>
              <a:t>scope</a:t>
            </a:r>
            <a:r>
              <a:rPr lang="de-DE" dirty="0"/>
              <a:t>) deklariert werden</a:t>
            </a:r>
          </a:p>
        </p:txBody>
      </p:sp>
      <p:sp>
        <p:nvSpPr>
          <p:cNvPr id="4" name="Fußzeilenplatzhalter 3">
            <a:extLst>
              <a:ext uri="{FF2B5EF4-FFF2-40B4-BE49-F238E27FC236}">
                <a16:creationId xmlns:a16="http://schemas.microsoft.com/office/drawing/2014/main" id="{E94A6612-ECBC-4495-91DA-D6439C45448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6526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AD14F4-A1B1-4CA6-85C6-6E9114D824FB}"/>
              </a:ext>
            </a:extLst>
          </p:cNvPr>
          <p:cNvSpPr>
            <a:spLocks noGrp="1"/>
          </p:cNvSpPr>
          <p:nvPr>
            <p:ph type="title"/>
          </p:nvPr>
        </p:nvSpPr>
        <p:spPr/>
        <p:txBody>
          <a:bodyPr/>
          <a:lstStyle/>
          <a:p>
            <a:r>
              <a:rPr lang="de-DE" dirty="0"/>
              <a:t>JS HOISTING</a:t>
            </a:r>
          </a:p>
        </p:txBody>
      </p:sp>
      <p:sp>
        <p:nvSpPr>
          <p:cNvPr id="3" name="Textplatzhalter 2">
            <a:extLst>
              <a:ext uri="{FF2B5EF4-FFF2-40B4-BE49-F238E27FC236}">
                <a16:creationId xmlns:a16="http://schemas.microsoft.com/office/drawing/2014/main" id="{22244C67-3A5E-4212-B4CF-AC5166BBFA35}"/>
              </a:ext>
            </a:extLst>
          </p:cNvPr>
          <p:cNvSpPr>
            <a:spLocks noGrp="1"/>
          </p:cNvSpPr>
          <p:nvPr>
            <p:ph type="body" idx="1"/>
          </p:nvPr>
        </p:nvSpPr>
        <p:spPr/>
        <p:txBody>
          <a:bodyPr/>
          <a:lstStyle/>
          <a:p>
            <a:r>
              <a:rPr lang="de-DE" dirty="0" err="1"/>
              <a:t>ECMAScript</a:t>
            </a:r>
            <a:r>
              <a:rPr lang="de-DE" dirty="0"/>
              <a:t> 2015</a:t>
            </a:r>
          </a:p>
        </p:txBody>
      </p:sp>
      <p:sp>
        <p:nvSpPr>
          <p:cNvPr id="4" name="Fußzeilenplatzhalter 3">
            <a:extLst>
              <a:ext uri="{FF2B5EF4-FFF2-40B4-BE49-F238E27FC236}">
                <a16:creationId xmlns:a16="http://schemas.microsoft.com/office/drawing/2014/main" id="{37ED69F3-C12D-4499-BEFA-8FDE709FE36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067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74E512-45E5-4AD9-8250-99E1C51F4704}"/>
              </a:ext>
            </a:extLst>
          </p:cNvPr>
          <p:cNvSpPr>
            <a:spLocks noGrp="1"/>
          </p:cNvSpPr>
          <p:nvPr>
            <p:ph type="title"/>
          </p:nvPr>
        </p:nvSpPr>
        <p:spPr/>
        <p:txBody>
          <a:bodyPr/>
          <a:lstStyle/>
          <a:p>
            <a:r>
              <a:rPr lang="de-DE" dirty="0"/>
              <a:t>JS HOISTING</a:t>
            </a:r>
          </a:p>
        </p:txBody>
      </p:sp>
      <p:sp>
        <p:nvSpPr>
          <p:cNvPr id="3" name="Inhaltsplatzhalter 2">
            <a:extLst>
              <a:ext uri="{FF2B5EF4-FFF2-40B4-BE49-F238E27FC236}">
                <a16:creationId xmlns:a16="http://schemas.microsoft.com/office/drawing/2014/main" id="{16643415-E969-42BD-89E1-E894C3E43450}"/>
              </a:ext>
            </a:extLst>
          </p:cNvPr>
          <p:cNvSpPr>
            <a:spLocks noGrp="1"/>
          </p:cNvSpPr>
          <p:nvPr>
            <p:ph idx="1"/>
          </p:nvPr>
        </p:nvSpPr>
        <p:spPr/>
        <p:txBody>
          <a:bodyPr/>
          <a:lstStyle/>
          <a:p>
            <a:r>
              <a:rPr lang="de-DE" dirty="0">
                <a:hlinkClick r:id="rId3"/>
              </a:rPr>
              <a:t>https://en.wikipedia.org/wiki/JavaScript_syntax#hoisting</a:t>
            </a:r>
            <a:endParaRPr lang="de-DE" dirty="0"/>
          </a:p>
        </p:txBody>
      </p:sp>
      <p:sp>
        <p:nvSpPr>
          <p:cNvPr id="4" name="Fußzeilenplatzhalter 3">
            <a:extLst>
              <a:ext uri="{FF2B5EF4-FFF2-40B4-BE49-F238E27FC236}">
                <a16:creationId xmlns:a16="http://schemas.microsoft.com/office/drawing/2014/main" id="{5E2C73D9-D9B6-4E51-AB9C-AE2325949B7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082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F3F69-7A37-4580-8389-5F0003671828}"/>
              </a:ext>
            </a:extLst>
          </p:cNvPr>
          <p:cNvSpPr>
            <a:spLocks noGrp="1"/>
          </p:cNvSpPr>
          <p:nvPr>
            <p:ph type="title"/>
          </p:nvPr>
        </p:nvSpPr>
        <p:spPr/>
        <p:txBody>
          <a:bodyPr/>
          <a:lstStyle/>
          <a:p>
            <a:r>
              <a:rPr lang="de-DE" dirty="0"/>
              <a:t>JS THIS &amp; THAT</a:t>
            </a:r>
          </a:p>
        </p:txBody>
      </p:sp>
      <p:sp>
        <p:nvSpPr>
          <p:cNvPr id="3" name="Textplatzhalter 2">
            <a:extLst>
              <a:ext uri="{FF2B5EF4-FFF2-40B4-BE49-F238E27FC236}">
                <a16:creationId xmlns:a16="http://schemas.microsoft.com/office/drawing/2014/main" id="{932774B8-21AE-4128-93D1-EF78F2856C75}"/>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D7DA1BC6-7621-44C3-943C-F1EF45BD279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72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740BF7-964B-4F99-865D-D33EF0F13D11}"/>
              </a:ext>
            </a:extLst>
          </p:cNvPr>
          <p:cNvSpPr>
            <a:spLocks noGrp="1"/>
          </p:cNvSpPr>
          <p:nvPr>
            <p:ph type="title"/>
          </p:nvPr>
        </p:nvSpPr>
        <p:spPr/>
        <p:txBody>
          <a:bodyPr/>
          <a:lstStyle/>
          <a:p>
            <a:r>
              <a:rPr lang="de-DE" dirty="0" err="1"/>
              <a:t>the</a:t>
            </a:r>
            <a:r>
              <a:rPr lang="de-DE" dirty="0"/>
              <a:t> </a:t>
            </a:r>
            <a:r>
              <a:rPr lang="de-DE" dirty="0" err="1"/>
              <a:t>keyword</a:t>
            </a:r>
            <a:r>
              <a:rPr lang="de-DE" dirty="0"/>
              <a:t> </a:t>
            </a:r>
            <a:r>
              <a:rPr lang="de-DE"/>
              <a:t>this</a:t>
            </a:r>
            <a:endParaRPr lang="de-DE" dirty="0"/>
          </a:p>
        </p:txBody>
      </p:sp>
      <p:sp>
        <p:nvSpPr>
          <p:cNvPr id="3" name="Inhaltsplatzhalter 2">
            <a:extLst>
              <a:ext uri="{FF2B5EF4-FFF2-40B4-BE49-F238E27FC236}">
                <a16:creationId xmlns:a16="http://schemas.microsoft.com/office/drawing/2014/main" id="{A52733E6-F5EB-4A09-B563-28C22C1A40DF}"/>
              </a:ext>
            </a:extLst>
          </p:cNvPr>
          <p:cNvSpPr>
            <a:spLocks noGrp="1"/>
          </p:cNvSpPr>
          <p:nvPr>
            <p:ph idx="1"/>
          </p:nvPr>
        </p:nvSpPr>
        <p:spPr/>
        <p:txBody>
          <a:bodyPr/>
          <a:lstStyle/>
          <a:p>
            <a:r>
              <a:rPr lang="de-DE" dirty="0"/>
              <a:t>https://codeburst.io/javascript-the-keyword-this-for-beginners-fb5238d99f85</a:t>
            </a:r>
          </a:p>
        </p:txBody>
      </p:sp>
      <p:sp>
        <p:nvSpPr>
          <p:cNvPr id="4" name="Fußzeilenplatzhalter 3">
            <a:extLst>
              <a:ext uri="{FF2B5EF4-FFF2-40B4-BE49-F238E27FC236}">
                <a16:creationId xmlns:a16="http://schemas.microsoft.com/office/drawing/2014/main" id="{87A4657A-42F5-40E0-9BC0-186CEBCC57D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5990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62E3EC-9A06-4221-9F45-F0159F276FC8}"/>
              </a:ext>
            </a:extLst>
          </p:cNvPr>
          <p:cNvSpPr>
            <a:spLocks noGrp="1"/>
          </p:cNvSpPr>
          <p:nvPr>
            <p:ph type="title"/>
          </p:nvPr>
        </p:nvSpPr>
        <p:spPr/>
        <p:txBody>
          <a:bodyPr/>
          <a:lstStyle/>
          <a:p>
            <a:r>
              <a:rPr lang="de-DE" dirty="0"/>
              <a:t>JS THIS</a:t>
            </a:r>
          </a:p>
        </p:txBody>
      </p:sp>
      <p:sp>
        <p:nvSpPr>
          <p:cNvPr id="3" name="Inhaltsplatzhalter 2">
            <a:extLst>
              <a:ext uri="{FF2B5EF4-FFF2-40B4-BE49-F238E27FC236}">
                <a16:creationId xmlns:a16="http://schemas.microsoft.com/office/drawing/2014/main" id="{081E6D1D-6B60-4662-9410-B6BFA6A72D4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BBEBCA25-FC1B-4E72-B46C-7041153BD515}"/>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09F876AB-5BEB-48A0-8BD2-A83D47237D0F}"/>
              </a:ext>
            </a:extLst>
          </p:cNvPr>
          <p:cNvSpPr>
            <a:spLocks noGrp="1"/>
          </p:cNvSpPr>
          <p:nvPr>
            <p:ph idx="13"/>
          </p:nvPr>
        </p:nvSpPr>
        <p:spPr/>
        <p:txBody>
          <a:bodyPr>
            <a:normAutofit lnSpcReduction="10000"/>
          </a:bodyPr>
          <a:lstStyle/>
          <a:p>
            <a:r>
              <a:rPr lang="de-DE" dirty="0" err="1">
                <a:highlight>
                  <a:srgbClr val="C0C0C0"/>
                </a:highlight>
              </a:rPr>
              <a:t>this</a:t>
            </a:r>
            <a:r>
              <a:rPr lang="de-DE" dirty="0"/>
              <a:t> bezieht sich in Objektmethoden üblicherweise auf das aktuelle Objekt</a:t>
            </a:r>
          </a:p>
          <a:p>
            <a:r>
              <a:rPr lang="de-DE" dirty="0"/>
              <a:t>jeder Funktionsaufruf setzt </a:t>
            </a:r>
            <a:r>
              <a:rPr lang="de-DE" dirty="0" err="1">
                <a:highlight>
                  <a:srgbClr val="C0C0C0"/>
                </a:highlight>
              </a:rPr>
              <a:t>this</a:t>
            </a:r>
            <a:r>
              <a:rPr lang="de-DE" dirty="0"/>
              <a:t> neu (nicht nur Methodenaufrufe)</a:t>
            </a:r>
          </a:p>
          <a:p>
            <a:r>
              <a:rPr lang="de-DE" dirty="0" err="1">
                <a:highlight>
                  <a:srgbClr val="C0C0C0"/>
                </a:highlight>
              </a:rPr>
              <a:t>this</a:t>
            </a:r>
            <a:r>
              <a:rPr lang="de-DE" dirty="0"/>
              <a:t> wird nur richtig gesetzt, wenn die Methode mit der Syntax `</a:t>
            </a:r>
            <a:r>
              <a:rPr lang="de-DE" dirty="0" err="1"/>
              <a:t>object.method</a:t>
            </a:r>
            <a:r>
              <a:rPr lang="de-DE" dirty="0"/>
              <a:t>()` aufgerufen wird</a:t>
            </a:r>
          </a:p>
          <a:p>
            <a:endParaRPr lang="de-DE" dirty="0"/>
          </a:p>
        </p:txBody>
      </p:sp>
    </p:spTree>
    <p:extLst>
      <p:ext uri="{BB962C8B-B14F-4D97-AF65-F5344CB8AC3E}">
        <p14:creationId xmlns:p14="http://schemas.microsoft.com/office/powerpoint/2010/main" val="20064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496346-0C37-428D-9FA8-A06568B1F99B}"/>
              </a:ext>
            </a:extLst>
          </p:cNvPr>
          <p:cNvSpPr>
            <a:spLocks noGrp="1"/>
          </p:cNvSpPr>
          <p:nvPr>
            <p:ph type="title"/>
          </p:nvPr>
        </p:nvSpPr>
        <p:spPr/>
        <p:txBody>
          <a:bodyPr/>
          <a:lstStyle/>
          <a:p>
            <a:r>
              <a:rPr lang="de-DE" dirty="0"/>
              <a:t>INFO FOR TRAINERS - IDEEN</a:t>
            </a:r>
          </a:p>
        </p:txBody>
      </p:sp>
      <p:sp>
        <p:nvSpPr>
          <p:cNvPr id="3" name="Inhaltsplatzhalter 2">
            <a:extLst>
              <a:ext uri="{FF2B5EF4-FFF2-40B4-BE49-F238E27FC236}">
                <a16:creationId xmlns:a16="http://schemas.microsoft.com/office/drawing/2014/main" id="{911A327C-DC47-4C64-AB59-54CD197EBBEE}"/>
              </a:ext>
            </a:extLst>
          </p:cNvPr>
          <p:cNvSpPr>
            <a:spLocks noGrp="1"/>
          </p:cNvSpPr>
          <p:nvPr>
            <p:ph idx="1"/>
          </p:nvPr>
        </p:nvSpPr>
        <p:spPr/>
        <p:txBody>
          <a:bodyPr>
            <a:normAutofit fontScale="92500"/>
          </a:bodyPr>
          <a:lstStyle/>
          <a:p>
            <a:r>
              <a:rPr lang="de-DE" dirty="0"/>
              <a:t>MS Beispiel DB - </a:t>
            </a:r>
            <a:r>
              <a:rPr lang="de-DE" dirty="0" err="1"/>
              <a:t>Northwind</a:t>
            </a:r>
            <a:r>
              <a:rPr lang="de-DE" dirty="0"/>
              <a:t>. Versuchen, eine App im Kurs zu entwickeln, die mit dieser DB arbeitet.</a:t>
            </a:r>
          </a:p>
          <a:p>
            <a:r>
              <a:rPr lang="de-DE" dirty="0"/>
              <a:t>Auto-Casting in JS</a:t>
            </a:r>
          </a:p>
          <a:p>
            <a:pPr lvl="1"/>
            <a:r>
              <a:rPr lang="de-DE" dirty="0">
                <a:hlinkClick r:id="rId2"/>
              </a:rPr>
              <a:t>https://www.youtube.com/watch?v=it0cwNA46lE</a:t>
            </a:r>
            <a:endParaRPr lang="de-DE" dirty="0"/>
          </a:p>
          <a:p>
            <a:r>
              <a:rPr lang="de-DE" dirty="0"/>
              <a:t>ES2019</a:t>
            </a:r>
          </a:p>
          <a:p>
            <a:pPr lvl="1"/>
            <a:r>
              <a:rPr lang="de-DE" dirty="0">
                <a:hlinkClick r:id="rId3"/>
              </a:rPr>
              <a:t>https://2019.jsconf.eu/tara-z-manicsic/es2019-features-what-even-are-they.html</a:t>
            </a:r>
            <a:endParaRPr lang="de-DE" dirty="0"/>
          </a:p>
          <a:p>
            <a:pPr lvl="1"/>
            <a:endParaRPr lang="de-DE" dirty="0"/>
          </a:p>
          <a:p>
            <a:endParaRPr lang="de-DE" dirty="0"/>
          </a:p>
        </p:txBody>
      </p:sp>
      <p:sp>
        <p:nvSpPr>
          <p:cNvPr id="4" name="Fußzeilenplatzhalter 3">
            <a:extLst>
              <a:ext uri="{FF2B5EF4-FFF2-40B4-BE49-F238E27FC236}">
                <a16:creationId xmlns:a16="http://schemas.microsoft.com/office/drawing/2014/main" id="{4976A9F8-8D44-49D1-B2D8-FE7D8810218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413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F64621-6126-4F25-BE09-B00D971089E0}"/>
              </a:ext>
            </a:extLst>
          </p:cNvPr>
          <p:cNvSpPr>
            <a:spLocks noGrp="1"/>
          </p:cNvSpPr>
          <p:nvPr>
            <p:ph type="title"/>
          </p:nvPr>
        </p:nvSpPr>
        <p:spPr/>
        <p:txBody>
          <a:bodyPr/>
          <a:lstStyle/>
          <a:p>
            <a:r>
              <a:rPr lang="de-DE" dirty="0"/>
              <a:t>JS THIS &amp; ANONUMOUS FUNCTIONS</a:t>
            </a:r>
          </a:p>
        </p:txBody>
      </p:sp>
      <p:sp>
        <p:nvSpPr>
          <p:cNvPr id="3" name="Inhaltsplatzhalter 2">
            <a:extLst>
              <a:ext uri="{FF2B5EF4-FFF2-40B4-BE49-F238E27FC236}">
                <a16:creationId xmlns:a16="http://schemas.microsoft.com/office/drawing/2014/main" id="{AB9F577D-C737-45E7-8068-044406DB56C3}"/>
              </a:ext>
            </a:extLst>
          </p:cNvPr>
          <p:cNvSpPr>
            <a:spLocks noGrp="1"/>
          </p:cNvSpPr>
          <p:nvPr>
            <p:ph idx="1"/>
          </p:nvPr>
        </p:nvSpPr>
        <p:spPr>
          <a:xfrm>
            <a:off x="838200" y="2463610"/>
            <a:ext cx="10515600" cy="3210306"/>
          </a:xfrm>
        </p:spPr>
        <p:txBody>
          <a:bodyPr>
            <a:normAutofit fontScale="85000" lnSpcReduction="20000"/>
          </a:bodyPr>
          <a:lstStyle/>
          <a:p>
            <a:r>
              <a:rPr lang="de-DE" dirty="0" err="1"/>
              <a:t>class</a:t>
            </a:r>
            <a:r>
              <a:rPr lang="de-DE" dirty="0"/>
              <a:t> </a:t>
            </a:r>
            <a:r>
              <a:rPr lang="de-DE" dirty="0" err="1"/>
              <a:t>myComponent</a:t>
            </a:r>
            <a:r>
              <a:rPr lang="de-DE" dirty="0"/>
              <a:t> {</a:t>
            </a:r>
          </a:p>
          <a:p>
            <a:r>
              <a:rPr lang="de-DE" dirty="0"/>
              <a:t>	</a:t>
            </a:r>
            <a:r>
              <a:rPr lang="de-DE" dirty="0" err="1"/>
              <a:t>constructor</a:t>
            </a:r>
            <a:r>
              <a:rPr lang="de-DE" dirty="0"/>
              <a:t>() { </a:t>
            </a:r>
          </a:p>
          <a:p>
            <a:r>
              <a:rPr lang="de-DE" dirty="0"/>
              <a:t>		</a:t>
            </a:r>
            <a:r>
              <a:rPr lang="de-DE" dirty="0" err="1"/>
              <a:t>this.foo</a:t>
            </a:r>
            <a:r>
              <a:rPr lang="de-DE" dirty="0"/>
              <a:t> = </a:t>
            </a:r>
            <a:r>
              <a:rPr lang="de-DE" dirty="0" err="1"/>
              <a:t>true</a:t>
            </a:r>
            <a:r>
              <a:rPr lang="de-DE" dirty="0"/>
              <a:t>; // </a:t>
            </a:r>
            <a:r>
              <a:rPr lang="de-DE" dirty="0" err="1"/>
              <a:t>this</a:t>
            </a:r>
            <a:r>
              <a:rPr lang="de-DE" dirty="0"/>
              <a:t> ist hier richtig gesetzt</a:t>
            </a:r>
          </a:p>
          <a:p>
            <a:r>
              <a:rPr lang="de-DE" dirty="0"/>
              <a:t>		</a:t>
            </a:r>
            <a:r>
              <a:rPr lang="de-DE" dirty="0" err="1"/>
              <a:t>setTimeout</a:t>
            </a:r>
            <a:r>
              <a:rPr lang="de-DE" dirty="0"/>
              <a:t>(</a:t>
            </a:r>
            <a:r>
              <a:rPr lang="de-DE" dirty="0" err="1"/>
              <a:t>function</a:t>
            </a:r>
            <a:r>
              <a:rPr lang="de-DE" dirty="0"/>
              <a:t>() {</a:t>
            </a:r>
          </a:p>
          <a:p>
            <a:r>
              <a:rPr lang="de-DE" dirty="0"/>
              <a:t>			console.log(</a:t>
            </a:r>
            <a:r>
              <a:rPr lang="de-DE" dirty="0" err="1"/>
              <a:t>this.foo</a:t>
            </a:r>
            <a:r>
              <a:rPr lang="de-DE" dirty="0"/>
              <a:t>);</a:t>
            </a:r>
          </a:p>
          <a:p>
            <a:r>
              <a:rPr lang="de-DE" dirty="0"/>
              <a:t>			// </a:t>
            </a:r>
            <a:r>
              <a:rPr lang="de-DE" dirty="0" err="1"/>
              <a:t>this</a:t>
            </a:r>
            <a:r>
              <a:rPr lang="de-DE" dirty="0"/>
              <a:t> wird hier überschrieben (auf </a:t>
            </a:r>
            <a:r>
              <a:rPr lang="de-DE" dirty="0" err="1"/>
              <a:t>window</a:t>
            </a:r>
            <a:r>
              <a:rPr lang="de-DE" dirty="0"/>
              <a:t>)</a:t>
            </a:r>
          </a:p>
          <a:p>
            <a:r>
              <a:rPr lang="de-DE" dirty="0"/>
              <a:t>		}, 1000);</a:t>
            </a:r>
          </a:p>
          <a:p>
            <a:r>
              <a:rPr lang="de-DE" dirty="0"/>
              <a:t>	}</a:t>
            </a:r>
          </a:p>
          <a:p>
            <a:r>
              <a:rPr lang="de-DE" dirty="0"/>
              <a:t>}</a:t>
            </a:r>
          </a:p>
          <a:p>
            <a:endParaRPr lang="de-DE" dirty="0"/>
          </a:p>
        </p:txBody>
      </p:sp>
      <p:sp>
        <p:nvSpPr>
          <p:cNvPr id="4" name="Fußzeilenplatzhalter 3">
            <a:extLst>
              <a:ext uri="{FF2B5EF4-FFF2-40B4-BE49-F238E27FC236}">
                <a16:creationId xmlns:a16="http://schemas.microsoft.com/office/drawing/2014/main" id="{8675E039-1B4C-4126-9FA9-1479A10DFADB}"/>
              </a:ext>
            </a:extLst>
          </p:cNvPr>
          <p:cNvSpPr>
            <a:spLocks noGrp="1"/>
          </p:cNvSpPr>
          <p:nvPr>
            <p:ph type="ftr" sz="quarter" idx="11"/>
          </p:nvPr>
        </p:nvSpPr>
        <p:spPr/>
        <p:txBody>
          <a:bodyPr/>
          <a:lstStyle/>
          <a:p>
            <a:pPr algn="r"/>
            <a:r>
              <a:rPr lang="de-DE" dirty="0"/>
              <a:t>© </a:t>
            </a:r>
            <a:r>
              <a:rPr lang="de-DE" dirty="0" err="1"/>
              <a:t>ppedv</a:t>
            </a:r>
            <a:r>
              <a:rPr lang="de-DE" dirty="0"/>
              <a:t> AG</a:t>
            </a:r>
          </a:p>
        </p:txBody>
      </p:sp>
      <p:sp>
        <p:nvSpPr>
          <p:cNvPr id="5" name="Inhaltsplatzhalter 4">
            <a:extLst>
              <a:ext uri="{FF2B5EF4-FFF2-40B4-BE49-F238E27FC236}">
                <a16:creationId xmlns:a16="http://schemas.microsoft.com/office/drawing/2014/main" id="{5DDA67B4-39E3-41C9-BEA7-D3FB52B1BECE}"/>
              </a:ext>
            </a:extLst>
          </p:cNvPr>
          <p:cNvSpPr>
            <a:spLocks noGrp="1"/>
          </p:cNvSpPr>
          <p:nvPr>
            <p:ph idx="13"/>
          </p:nvPr>
        </p:nvSpPr>
        <p:spPr>
          <a:xfrm>
            <a:off x="838200" y="1825625"/>
            <a:ext cx="10515600" cy="503047"/>
          </a:xfrm>
        </p:spPr>
        <p:txBody>
          <a:bodyPr/>
          <a:lstStyle/>
          <a:p>
            <a:r>
              <a:rPr lang="de-DE" dirty="0"/>
              <a:t>Problem</a:t>
            </a:r>
          </a:p>
        </p:txBody>
      </p:sp>
      <p:sp>
        <p:nvSpPr>
          <p:cNvPr id="6" name="Inhaltsplatzhalter 4">
            <a:extLst>
              <a:ext uri="{FF2B5EF4-FFF2-40B4-BE49-F238E27FC236}">
                <a16:creationId xmlns:a16="http://schemas.microsoft.com/office/drawing/2014/main" id="{C5AAEB8E-D519-45E4-A6D2-BAD36B3EAC10}"/>
              </a:ext>
            </a:extLst>
          </p:cNvPr>
          <p:cNvSpPr txBox="1">
            <a:spLocks/>
          </p:cNvSpPr>
          <p:nvPr/>
        </p:nvSpPr>
        <p:spPr>
          <a:xfrm>
            <a:off x="838200" y="5673915"/>
            <a:ext cx="10515600" cy="503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Lösung1: </a:t>
            </a:r>
            <a:r>
              <a:rPr lang="de-DE" dirty="0" err="1"/>
              <a:t>that</a:t>
            </a:r>
            <a:r>
              <a:rPr lang="de-DE" dirty="0"/>
              <a:t>. Lösung 2: Lambda</a:t>
            </a:r>
          </a:p>
        </p:txBody>
      </p:sp>
    </p:spTree>
    <p:extLst>
      <p:ext uri="{BB962C8B-B14F-4D97-AF65-F5344CB8AC3E}">
        <p14:creationId xmlns:p14="http://schemas.microsoft.com/office/powerpoint/2010/main" val="120715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9AD26-AC5F-40CA-A0DE-70AA86A6BB97}"/>
              </a:ext>
            </a:extLst>
          </p:cNvPr>
          <p:cNvSpPr>
            <a:spLocks noGrp="1"/>
          </p:cNvSpPr>
          <p:nvPr>
            <p:ph type="title"/>
          </p:nvPr>
        </p:nvSpPr>
        <p:spPr/>
        <p:txBody>
          <a:bodyPr/>
          <a:lstStyle/>
          <a:p>
            <a:r>
              <a:rPr lang="de-DE" dirty="0"/>
              <a:t>JS THAT</a:t>
            </a:r>
          </a:p>
        </p:txBody>
      </p:sp>
      <p:sp>
        <p:nvSpPr>
          <p:cNvPr id="3" name="Inhaltsplatzhalter 2">
            <a:extLst>
              <a:ext uri="{FF2B5EF4-FFF2-40B4-BE49-F238E27FC236}">
                <a16:creationId xmlns:a16="http://schemas.microsoft.com/office/drawing/2014/main" id="{4E4871B6-6046-4240-9EB8-49C334130007}"/>
              </a:ext>
            </a:extLst>
          </p:cNvPr>
          <p:cNvSpPr>
            <a:spLocks noGrp="1"/>
          </p:cNvSpPr>
          <p:nvPr>
            <p:ph idx="1"/>
          </p:nvPr>
        </p:nvSpPr>
        <p:spPr>
          <a:xfrm>
            <a:off x="838200" y="2475801"/>
            <a:ext cx="10515600" cy="3701161"/>
          </a:xfrm>
        </p:spPr>
        <p:txBody>
          <a:bodyPr>
            <a:normAutofit fontScale="92500" lnSpcReduction="20000"/>
          </a:bodyPr>
          <a:lstStyle/>
          <a:p>
            <a:r>
              <a:rPr lang="de-DE" dirty="0" err="1"/>
              <a:t>class</a:t>
            </a:r>
            <a:r>
              <a:rPr lang="de-DE" dirty="0"/>
              <a:t> </a:t>
            </a:r>
            <a:r>
              <a:rPr lang="de-DE" dirty="0" err="1"/>
              <a:t>myComponent</a:t>
            </a:r>
            <a:r>
              <a:rPr lang="de-DE" dirty="0"/>
              <a:t> {</a:t>
            </a:r>
          </a:p>
          <a:p>
            <a:r>
              <a:rPr lang="de-DE" dirty="0"/>
              <a:t>	</a:t>
            </a:r>
            <a:r>
              <a:rPr lang="de-DE" dirty="0" err="1"/>
              <a:t>constructor</a:t>
            </a:r>
            <a:r>
              <a:rPr lang="de-DE" dirty="0"/>
              <a:t>() {</a:t>
            </a:r>
          </a:p>
          <a:p>
            <a:r>
              <a:rPr lang="de-DE" dirty="0"/>
              <a:t>		</a:t>
            </a:r>
            <a:r>
              <a:rPr lang="de-DE" dirty="0" err="1"/>
              <a:t>this.foo</a:t>
            </a:r>
            <a:r>
              <a:rPr lang="de-DE" dirty="0"/>
              <a:t> = </a:t>
            </a:r>
            <a:r>
              <a:rPr lang="de-DE" dirty="0" err="1"/>
              <a:t>true</a:t>
            </a:r>
            <a:r>
              <a:rPr lang="de-DE" dirty="0"/>
              <a:t>; // </a:t>
            </a:r>
            <a:r>
              <a:rPr lang="de-DE" dirty="0" err="1"/>
              <a:t>this</a:t>
            </a:r>
            <a:r>
              <a:rPr lang="de-DE" dirty="0"/>
              <a:t> ist hier richtig gesetzt</a:t>
            </a:r>
          </a:p>
          <a:p>
            <a:r>
              <a:rPr lang="de-DE" dirty="0"/>
              <a:t>		</a:t>
            </a:r>
            <a:r>
              <a:rPr lang="de-DE" dirty="0" err="1"/>
              <a:t>let</a:t>
            </a:r>
            <a:r>
              <a:rPr lang="de-DE" dirty="0"/>
              <a:t> </a:t>
            </a:r>
            <a:r>
              <a:rPr lang="de-DE" dirty="0" err="1"/>
              <a:t>that</a:t>
            </a:r>
            <a:r>
              <a:rPr lang="de-DE" dirty="0"/>
              <a:t> = </a:t>
            </a:r>
            <a:r>
              <a:rPr lang="de-DE" dirty="0" err="1"/>
              <a:t>this</a:t>
            </a:r>
            <a:r>
              <a:rPr lang="de-DE" dirty="0"/>
              <a:t>;</a:t>
            </a:r>
          </a:p>
          <a:p>
            <a:r>
              <a:rPr lang="de-DE" dirty="0"/>
              <a:t>		</a:t>
            </a:r>
            <a:r>
              <a:rPr lang="de-DE" dirty="0" err="1"/>
              <a:t>setTimeout</a:t>
            </a:r>
            <a:r>
              <a:rPr lang="de-DE" dirty="0"/>
              <a:t>(</a:t>
            </a:r>
            <a:r>
              <a:rPr lang="de-DE" dirty="0" err="1"/>
              <a:t>function</a:t>
            </a:r>
            <a:r>
              <a:rPr lang="de-DE" dirty="0"/>
              <a:t>() {</a:t>
            </a:r>
          </a:p>
          <a:p>
            <a:r>
              <a:rPr lang="de-DE" dirty="0"/>
              <a:t>			console.log(</a:t>
            </a:r>
            <a:r>
              <a:rPr lang="de-DE" dirty="0" err="1"/>
              <a:t>that.foo</a:t>
            </a:r>
            <a:r>
              <a:rPr lang="de-DE" dirty="0"/>
              <a:t>);</a:t>
            </a:r>
          </a:p>
          <a:p>
            <a:r>
              <a:rPr lang="de-DE" dirty="0"/>
              <a:t>			// </a:t>
            </a:r>
            <a:r>
              <a:rPr lang="de-DE" dirty="0" err="1"/>
              <a:t>this</a:t>
            </a:r>
            <a:r>
              <a:rPr lang="de-DE" dirty="0"/>
              <a:t> wird hier überschrieben (auf </a:t>
            </a:r>
            <a:r>
              <a:rPr lang="de-DE" dirty="0" err="1"/>
              <a:t>window</a:t>
            </a:r>
            <a:r>
              <a:rPr lang="de-DE" dirty="0"/>
              <a:t>)</a:t>
            </a:r>
          </a:p>
          <a:p>
            <a:r>
              <a:rPr lang="de-DE" dirty="0"/>
              <a:t>		}, 1000);</a:t>
            </a:r>
          </a:p>
          <a:p>
            <a:r>
              <a:rPr lang="de-DE" dirty="0"/>
              <a:t>	}</a:t>
            </a:r>
          </a:p>
          <a:p>
            <a:r>
              <a:rPr lang="de-DE" dirty="0"/>
              <a:t>}</a:t>
            </a:r>
          </a:p>
          <a:p>
            <a:endParaRPr lang="de-DE" dirty="0"/>
          </a:p>
        </p:txBody>
      </p:sp>
      <p:sp>
        <p:nvSpPr>
          <p:cNvPr id="4" name="Fußzeilenplatzhalter 3">
            <a:extLst>
              <a:ext uri="{FF2B5EF4-FFF2-40B4-BE49-F238E27FC236}">
                <a16:creationId xmlns:a16="http://schemas.microsoft.com/office/drawing/2014/main" id="{99DECC4B-C291-4CE2-A6CA-5F70E2A714AF}"/>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A14EF90A-4B98-4144-8746-DC935181BAEE}"/>
              </a:ext>
            </a:extLst>
          </p:cNvPr>
          <p:cNvSpPr>
            <a:spLocks noGrp="1"/>
          </p:cNvSpPr>
          <p:nvPr>
            <p:ph idx="13"/>
          </p:nvPr>
        </p:nvSpPr>
        <p:spPr>
          <a:xfrm>
            <a:off x="838200" y="1825625"/>
            <a:ext cx="10515600" cy="515239"/>
          </a:xfrm>
        </p:spPr>
        <p:txBody>
          <a:bodyPr/>
          <a:lstStyle/>
          <a:p>
            <a:r>
              <a:rPr lang="de-DE" dirty="0" err="1"/>
              <a:t>this</a:t>
            </a:r>
            <a:r>
              <a:rPr lang="de-DE" dirty="0"/>
              <a:t> &amp; </a:t>
            </a:r>
            <a:r>
              <a:rPr lang="de-DE" dirty="0" err="1"/>
              <a:t>anonymous</a:t>
            </a:r>
            <a:r>
              <a:rPr lang="de-DE" dirty="0"/>
              <a:t> </a:t>
            </a:r>
            <a:r>
              <a:rPr lang="de-DE" dirty="0" err="1"/>
              <a:t>functions</a:t>
            </a:r>
            <a:r>
              <a:rPr lang="de-DE" dirty="0"/>
              <a:t> - </a:t>
            </a:r>
            <a:r>
              <a:rPr lang="de-DE" dirty="0" err="1"/>
              <a:t>workaround</a:t>
            </a:r>
            <a:r>
              <a:rPr lang="de-DE" dirty="0"/>
              <a:t> 1 - </a:t>
            </a:r>
            <a:r>
              <a:rPr lang="de-DE" dirty="0" err="1"/>
              <a:t>that</a:t>
            </a:r>
            <a:endParaRPr lang="de-DE" dirty="0"/>
          </a:p>
        </p:txBody>
      </p:sp>
    </p:spTree>
    <p:extLst>
      <p:ext uri="{BB962C8B-B14F-4D97-AF65-F5344CB8AC3E}">
        <p14:creationId xmlns:p14="http://schemas.microsoft.com/office/powerpoint/2010/main" val="1467148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17FE9-3829-4690-9CFA-89C67B7C8A60}"/>
              </a:ext>
            </a:extLst>
          </p:cNvPr>
          <p:cNvSpPr>
            <a:spLocks noGrp="1"/>
          </p:cNvSpPr>
          <p:nvPr>
            <p:ph type="title"/>
          </p:nvPr>
        </p:nvSpPr>
        <p:spPr/>
        <p:txBody>
          <a:bodyPr/>
          <a:lstStyle/>
          <a:p>
            <a:r>
              <a:rPr lang="de-DE" dirty="0"/>
              <a:t>JS THIS &amp; ANONUMOUS FUNCTIONS</a:t>
            </a:r>
          </a:p>
        </p:txBody>
      </p:sp>
      <p:sp>
        <p:nvSpPr>
          <p:cNvPr id="3" name="Inhaltsplatzhalter 2">
            <a:extLst>
              <a:ext uri="{FF2B5EF4-FFF2-40B4-BE49-F238E27FC236}">
                <a16:creationId xmlns:a16="http://schemas.microsoft.com/office/drawing/2014/main" id="{EB4C6604-E185-4EBF-AA43-532FF78183CE}"/>
              </a:ext>
            </a:extLst>
          </p:cNvPr>
          <p:cNvSpPr>
            <a:spLocks noGrp="1"/>
          </p:cNvSpPr>
          <p:nvPr>
            <p:ph idx="1"/>
          </p:nvPr>
        </p:nvSpPr>
        <p:spPr>
          <a:xfrm>
            <a:off x="838200" y="2512377"/>
            <a:ext cx="10515600" cy="3664585"/>
          </a:xfrm>
        </p:spPr>
        <p:txBody>
          <a:bodyPr>
            <a:normAutofit fontScale="92500" lnSpcReduction="10000"/>
          </a:bodyPr>
          <a:lstStyle/>
          <a:p>
            <a:r>
              <a:rPr lang="de-DE" dirty="0" err="1"/>
              <a:t>class</a:t>
            </a:r>
            <a:r>
              <a:rPr lang="de-DE" dirty="0"/>
              <a:t> </a:t>
            </a:r>
            <a:r>
              <a:rPr lang="de-DE" dirty="0" err="1"/>
              <a:t>myComponent</a:t>
            </a:r>
            <a:r>
              <a:rPr lang="de-DE" dirty="0"/>
              <a:t> {</a:t>
            </a:r>
          </a:p>
          <a:p>
            <a:r>
              <a:rPr lang="de-DE" dirty="0"/>
              <a:t>	</a:t>
            </a:r>
            <a:r>
              <a:rPr lang="de-DE" dirty="0" err="1"/>
              <a:t>constructor</a:t>
            </a:r>
            <a:r>
              <a:rPr lang="de-DE" dirty="0"/>
              <a:t>() {</a:t>
            </a:r>
          </a:p>
          <a:p>
            <a:r>
              <a:rPr lang="de-DE" dirty="0"/>
              <a:t>		</a:t>
            </a:r>
            <a:r>
              <a:rPr lang="de-DE" dirty="0" err="1"/>
              <a:t>this.foo</a:t>
            </a:r>
            <a:r>
              <a:rPr lang="de-DE" dirty="0"/>
              <a:t> = </a:t>
            </a:r>
            <a:r>
              <a:rPr lang="de-DE" dirty="0" err="1"/>
              <a:t>true</a:t>
            </a:r>
            <a:r>
              <a:rPr lang="de-DE" dirty="0"/>
              <a:t>;</a:t>
            </a:r>
          </a:p>
          <a:p>
            <a:r>
              <a:rPr lang="de-DE" dirty="0"/>
              <a:t>		</a:t>
            </a:r>
            <a:r>
              <a:rPr lang="de-DE" dirty="0" err="1"/>
              <a:t>setTimeout</a:t>
            </a:r>
            <a:r>
              <a:rPr lang="de-DE" dirty="0"/>
              <a:t>(() =&gt; {</a:t>
            </a:r>
          </a:p>
          <a:p>
            <a:r>
              <a:rPr lang="de-DE" dirty="0"/>
              <a:t>			console.log(</a:t>
            </a:r>
            <a:r>
              <a:rPr lang="de-DE" dirty="0" err="1"/>
              <a:t>this.foo</a:t>
            </a:r>
            <a:r>
              <a:rPr lang="de-DE" dirty="0"/>
              <a:t>);</a:t>
            </a:r>
          </a:p>
          <a:p>
            <a:r>
              <a:rPr lang="de-DE" dirty="0"/>
              <a:t>			// </a:t>
            </a:r>
            <a:r>
              <a:rPr lang="de-DE" dirty="0" err="1"/>
              <a:t>this</a:t>
            </a:r>
            <a:r>
              <a:rPr lang="de-DE" dirty="0"/>
              <a:t> wird hier nicht überschrieben</a:t>
            </a:r>
          </a:p>
          <a:p>
            <a:r>
              <a:rPr lang="de-DE" dirty="0"/>
              <a:t>		}, 1000);</a:t>
            </a:r>
          </a:p>
          <a:p>
            <a:r>
              <a:rPr lang="de-DE" dirty="0"/>
              <a:t>	}</a:t>
            </a:r>
          </a:p>
          <a:p>
            <a:r>
              <a:rPr lang="de-DE" dirty="0"/>
              <a:t>}</a:t>
            </a:r>
          </a:p>
          <a:p>
            <a:endParaRPr lang="de-DE" dirty="0"/>
          </a:p>
        </p:txBody>
      </p:sp>
      <p:sp>
        <p:nvSpPr>
          <p:cNvPr id="4" name="Fußzeilenplatzhalter 3">
            <a:extLst>
              <a:ext uri="{FF2B5EF4-FFF2-40B4-BE49-F238E27FC236}">
                <a16:creationId xmlns:a16="http://schemas.microsoft.com/office/drawing/2014/main" id="{25707F88-F509-41EC-8CC2-B3A5453755E0}"/>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A4E2EC32-F0F5-4995-97C1-D3FB8B81C211}"/>
              </a:ext>
            </a:extLst>
          </p:cNvPr>
          <p:cNvSpPr>
            <a:spLocks noGrp="1"/>
          </p:cNvSpPr>
          <p:nvPr>
            <p:ph idx="13"/>
          </p:nvPr>
        </p:nvSpPr>
        <p:spPr>
          <a:xfrm>
            <a:off x="838200" y="1825625"/>
            <a:ext cx="10515600" cy="551815"/>
          </a:xfrm>
        </p:spPr>
        <p:txBody>
          <a:bodyPr/>
          <a:lstStyle/>
          <a:p>
            <a:r>
              <a:rPr lang="de-DE" dirty="0" err="1"/>
              <a:t>workaround</a:t>
            </a:r>
            <a:r>
              <a:rPr lang="de-DE" dirty="0"/>
              <a:t> 2 - </a:t>
            </a:r>
            <a:r>
              <a:rPr lang="de-DE" dirty="0" err="1"/>
              <a:t>arrow</a:t>
            </a:r>
            <a:r>
              <a:rPr lang="de-DE" dirty="0"/>
              <a:t> </a:t>
            </a:r>
            <a:r>
              <a:rPr lang="de-DE" dirty="0" err="1"/>
              <a:t>function</a:t>
            </a:r>
            <a:endParaRPr lang="de-DE" dirty="0"/>
          </a:p>
          <a:p>
            <a:endParaRPr lang="de-DE" dirty="0"/>
          </a:p>
        </p:txBody>
      </p:sp>
    </p:spTree>
    <p:extLst>
      <p:ext uri="{BB962C8B-B14F-4D97-AF65-F5344CB8AC3E}">
        <p14:creationId xmlns:p14="http://schemas.microsoft.com/office/powerpoint/2010/main" val="3337326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F706EC-01EA-4A86-8B17-07FFA56B15BA}"/>
              </a:ext>
            </a:extLst>
          </p:cNvPr>
          <p:cNvSpPr>
            <a:spLocks noGrp="1"/>
          </p:cNvSpPr>
          <p:nvPr>
            <p:ph type="title"/>
          </p:nvPr>
        </p:nvSpPr>
        <p:spPr>
          <a:xfrm>
            <a:off x="838200" y="457200"/>
            <a:ext cx="10515600" cy="762000"/>
          </a:xfrm>
        </p:spPr>
        <p:txBody>
          <a:bodyPr/>
          <a:lstStyle/>
          <a:p>
            <a:r>
              <a:rPr lang="de-DE" dirty="0"/>
              <a:t>JS THIS &amp; METHODS</a:t>
            </a:r>
          </a:p>
        </p:txBody>
      </p:sp>
      <p:sp>
        <p:nvSpPr>
          <p:cNvPr id="3" name="Inhaltsplatzhalter 2">
            <a:extLst>
              <a:ext uri="{FF2B5EF4-FFF2-40B4-BE49-F238E27FC236}">
                <a16:creationId xmlns:a16="http://schemas.microsoft.com/office/drawing/2014/main" id="{A66DF1E8-17A4-458F-B177-90304E31470B}"/>
              </a:ext>
            </a:extLst>
          </p:cNvPr>
          <p:cNvSpPr>
            <a:spLocks noGrp="1"/>
          </p:cNvSpPr>
          <p:nvPr>
            <p:ph idx="1"/>
          </p:nvPr>
        </p:nvSpPr>
        <p:spPr>
          <a:xfrm>
            <a:off x="838200" y="2068831"/>
            <a:ext cx="10515600" cy="4108131"/>
          </a:xfrm>
        </p:spPr>
        <p:txBody>
          <a:bodyPr>
            <a:normAutofit fontScale="85000" lnSpcReduction="20000"/>
          </a:bodyPr>
          <a:lstStyle/>
          <a:p>
            <a:r>
              <a:rPr lang="de-DE" dirty="0" err="1"/>
              <a:t>class</a:t>
            </a:r>
            <a:r>
              <a:rPr lang="de-DE" dirty="0"/>
              <a:t> Foo {</a:t>
            </a:r>
          </a:p>
          <a:p>
            <a:r>
              <a:rPr lang="de-DE" dirty="0"/>
              <a:t>	</a:t>
            </a:r>
            <a:r>
              <a:rPr lang="de-DE" dirty="0" err="1"/>
              <a:t>constructor</a:t>
            </a:r>
            <a:r>
              <a:rPr lang="de-DE" dirty="0"/>
              <a:t>() {</a:t>
            </a:r>
          </a:p>
          <a:p>
            <a:r>
              <a:rPr lang="de-DE" dirty="0"/>
              <a:t>		</a:t>
            </a:r>
            <a:r>
              <a:rPr lang="de-DE" dirty="0" err="1"/>
              <a:t>this.message</a:t>
            </a:r>
            <a:r>
              <a:rPr lang="de-DE" dirty="0"/>
              <a:t> = '</a:t>
            </a:r>
            <a:r>
              <a:rPr lang="de-DE" dirty="0" err="1"/>
              <a:t>hello</a:t>
            </a:r>
            <a:r>
              <a:rPr lang="de-DE" dirty="0"/>
              <a:t>';</a:t>
            </a:r>
          </a:p>
          <a:p>
            <a:r>
              <a:rPr lang="de-DE" dirty="0"/>
              <a:t>	}</a:t>
            </a:r>
          </a:p>
          <a:p>
            <a:r>
              <a:rPr lang="de-DE" dirty="0"/>
              <a:t>	</a:t>
            </a:r>
            <a:r>
              <a:rPr lang="de-DE" dirty="0" err="1"/>
              <a:t>greet</a:t>
            </a:r>
            <a:r>
              <a:rPr lang="de-DE" dirty="0"/>
              <a:t>() {</a:t>
            </a:r>
          </a:p>
          <a:p>
            <a:r>
              <a:rPr lang="de-DE" dirty="0"/>
              <a:t>		console.log(</a:t>
            </a:r>
            <a:r>
              <a:rPr lang="de-DE" dirty="0" err="1"/>
              <a:t>this.message</a:t>
            </a:r>
            <a:r>
              <a:rPr lang="de-DE" dirty="0"/>
              <a:t>);</a:t>
            </a:r>
          </a:p>
          <a:p>
            <a:r>
              <a:rPr lang="de-DE" dirty="0"/>
              <a:t>	}</a:t>
            </a:r>
          </a:p>
          <a:p>
            <a:r>
              <a:rPr lang="de-DE" dirty="0"/>
              <a:t>}</a:t>
            </a:r>
          </a:p>
          <a:p>
            <a:r>
              <a:rPr lang="de-DE" dirty="0" err="1"/>
              <a:t>let</a:t>
            </a:r>
            <a:r>
              <a:rPr lang="de-DE" dirty="0"/>
              <a:t> f = </a:t>
            </a:r>
            <a:r>
              <a:rPr lang="de-DE" dirty="0" err="1"/>
              <a:t>new</a:t>
            </a:r>
            <a:r>
              <a:rPr lang="de-DE" dirty="0"/>
              <a:t> Foo();</a:t>
            </a:r>
          </a:p>
          <a:p>
            <a:r>
              <a:rPr lang="de-DE" dirty="0" err="1"/>
              <a:t>f.greet</a:t>
            </a:r>
            <a:r>
              <a:rPr lang="de-DE" dirty="0"/>
              <a:t>(); // klappt</a:t>
            </a:r>
          </a:p>
          <a:p>
            <a:r>
              <a:rPr lang="de-DE" dirty="0" err="1"/>
              <a:t>let</a:t>
            </a:r>
            <a:r>
              <a:rPr lang="de-DE" dirty="0"/>
              <a:t> </a:t>
            </a:r>
            <a:r>
              <a:rPr lang="de-DE" dirty="0" err="1"/>
              <a:t>fg</a:t>
            </a:r>
            <a:r>
              <a:rPr lang="de-DE" dirty="0"/>
              <a:t> = </a:t>
            </a:r>
            <a:r>
              <a:rPr lang="de-DE" dirty="0" err="1"/>
              <a:t>f.greet</a:t>
            </a:r>
            <a:r>
              <a:rPr lang="de-DE" dirty="0"/>
              <a:t>;</a:t>
            </a:r>
          </a:p>
          <a:p>
            <a:r>
              <a:rPr lang="de-DE" dirty="0" err="1"/>
              <a:t>fg</a:t>
            </a:r>
            <a:r>
              <a:rPr lang="de-DE" dirty="0"/>
              <a:t>(); // klappt nicht (</a:t>
            </a:r>
            <a:r>
              <a:rPr lang="de-DE" dirty="0" err="1"/>
              <a:t>this</a:t>
            </a:r>
            <a:r>
              <a:rPr lang="de-DE" dirty="0"/>
              <a:t> ist </a:t>
            </a:r>
            <a:r>
              <a:rPr lang="de-DE" dirty="0" err="1"/>
              <a:t>undefined</a:t>
            </a:r>
            <a:r>
              <a:rPr lang="de-DE" dirty="0"/>
              <a:t>)</a:t>
            </a:r>
          </a:p>
          <a:p>
            <a:endParaRPr lang="de-DE" dirty="0"/>
          </a:p>
        </p:txBody>
      </p:sp>
      <p:sp>
        <p:nvSpPr>
          <p:cNvPr id="4" name="Fußzeilenplatzhalter 3">
            <a:extLst>
              <a:ext uri="{FF2B5EF4-FFF2-40B4-BE49-F238E27FC236}">
                <a16:creationId xmlns:a16="http://schemas.microsoft.com/office/drawing/2014/main" id="{672AE516-AB20-462A-A892-2758778395BE}"/>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E0879ABA-1048-4F9F-948A-2F62D65EB9AB}"/>
              </a:ext>
            </a:extLst>
          </p:cNvPr>
          <p:cNvSpPr>
            <a:spLocks noGrp="1"/>
          </p:cNvSpPr>
          <p:nvPr>
            <p:ph idx="13"/>
          </p:nvPr>
        </p:nvSpPr>
        <p:spPr>
          <a:xfrm>
            <a:off x="838200" y="1398588"/>
            <a:ext cx="10515600" cy="490855"/>
          </a:xfrm>
        </p:spPr>
        <p:txBody>
          <a:bodyPr/>
          <a:lstStyle/>
          <a:p>
            <a:r>
              <a:rPr lang="de-DE" dirty="0"/>
              <a:t>Problem: Methodenaufrufe </a:t>
            </a:r>
            <a:r>
              <a:rPr lang="de-DE" dirty="0" err="1"/>
              <a:t>onhe</a:t>
            </a:r>
            <a:r>
              <a:rPr lang="de-DE" dirty="0"/>
              <a:t> Methodensyntax</a:t>
            </a:r>
          </a:p>
          <a:p>
            <a:endParaRPr lang="de-DE" dirty="0"/>
          </a:p>
        </p:txBody>
      </p:sp>
    </p:spTree>
    <p:extLst>
      <p:ext uri="{BB962C8B-B14F-4D97-AF65-F5344CB8AC3E}">
        <p14:creationId xmlns:p14="http://schemas.microsoft.com/office/powerpoint/2010/main" val="3288133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5F69BC-0738-4D49-93F8-1A23BB48ED09}"/>
              </a:ext>
            </a:extLst>
          </p:cNvPr>
          <p:cNvSpPr>
            <a:spLocks noGrp="1"/>
          </p:cNvSpPr>
          <p:nvPr>
            <p:ph type="title"/>
          </p:nvPr>
        </p:nvSpPr>
        <p:spPr>
          <a:xfrm>
            <a:off x="838200" y="457200"/>
            <a:ext cx="10515600" cy="749808"/>
          </a:xfrm>
        </p:spPr>
        <p:txBody>
          <a:bodyPr/>
          <a:lstStyle/>
          <a:p>
            <a:r>
              <a:rPr lang="de-DE" dirty="0"/>
              <a:t>JS THIS &amp; METHODS</a:t>
            </a:r>
          </a:p>
        </p:txBody>
      </p:sp>
      <p:sp>
        <p:nvSpPr>
          <p:cNvPr id="3" name="Inhaltsplatzhalter 2">
            <a:extLst>
              <a:ext uri="{FF2B5EF4-FFF2-40B4-BE49-F238E27FC236}">
                <a16:creationId xmlns:a16="http://schemas.microsoft.com/office/drawing/2014/main" id="{493D5FE2-9E06-413C-BBF6-A197658300A3}"/>
              </a:ext>
            </a:extLst>
          </p:cNvPr>
          <p:cNvSpPr>
            <a:spLocks noGrp="1"/>
          </p:cNvSpPr>
          <p:nvPr>
            <p:ph idx="1"/>
          </p:nvPr>
        </p:nvSpPr>
        <p:spPr>
          <a:xfrm>
            <a:off x="838200" y="2042000"/>
            <a:ext cx="10515600" cy="1935480"/>
          </a:xfrm>
        </p:spPr>
        <p:txBody>
          <a:bodyPr/>
          <a:lstStyle/>
          <a:p>
            <a:r>
              <a:rPr lang="de-DE" dirty="0" err="1"/>
              <a:t>let</a:t>
            </a:r>
            <a:r>
              <a:rPr lang="de-DE" dirty="0"/>
              <a:t> f = </a:t>
            </a:r>
            <a:r>
              <a:rPr lang="de-DE" dirty="0" err="1"/>
              <a:t>new</a:t>
            </a:r>
            <a:r>
              <a:rPr lang="de-DE" dirty="0"/>
              <a:t> Foo();</a:t>
            </a:r>
          </a:p>
          <a:p>
            <a:r>
              <a:rPr lang="de-DE" dirty="0" err="1"/>
              <a:t>f.greet</a:t>
            </a:r>
            <a:r>
              <a:rPr lang="de-DE" dirty="0"/>
              <a:t>(); // klappt</a:t>
            </a:r>
          </a:p>
          <a:p>
            <a:r>
              <a:rPr lang="de-DE" dirty="0" err="1"/>
              <a:t>let</a:t>
            </a:r>
            <a:r>
              <a:rPr lang="de-DE" dirty="0"/>
              <a:t> </a:t>
            </a:r>
            <a:r>
              <a:rPr lang="de-DE" dirty="0" err="1"/>
              <a:t>fg</a:t>
            </a:r>
            <a:r>
              <a:rPr lang="de-DE" dirty="0"/>
              <a:t> = </a:t>
            </a:r>
            <a:r>
              <a:rPr lang="de-DE" dirty="0" err="1"/>
              <a:t>f.greet.bind</a:t>
            </a:r>
            <a:r>
              <a:rPr lang="de-DE" dirty="0"/>
              <a:t>(f);</a:t>
            </a:r>
          </a:p>
          <a:p>
            <a:r>
              <a:rPr lang="de-DE" dirty="0" err="1"/>
              <a:t>fg</a:t>
            </a:r>
            <a:r>
              <a:rPr lang="de-DE" dirty="0"/>
              <a:t>(); // klappt jetzt auch</a:t>
            </a:r>
          </a:p>
          <a:p>
            <a:endParaRPr lang="de-DE" dirty="0"/>
          </a:p>
        </p:txBody>
      </p:sp>
      <p:sp>
        <p:nvSpPr>
          <p:cNvPr id="4" name="Fußzeilenplatzhalter 3">
            <a:extLst>
              <a:ext uri="{FF2B5EF4-FFF2-40B4-BE49-F238E27FC236}">
                <a16:creationId xmlns:a16="http://schemas.microsoft.com/office/drawing/2014/main" id="{A50FF48E-4DFD-4E15-B9A5-6D225535DF4B}"/>
              </a:ext>
            </a:extLst>
          </p:cNvPr>
          <p:cNvSpPr>
            <a:spLocks noGrp="1"/>
          </p:cNvSpPr>
          <p:nvPr>
            <p:ph type="ftr" sz="quarter" idx="11"/>
          </p:nvPr>
        </p:nvSpPr>
        <p:spPr/>
        <p:txBody>
          <a:bodyPr/>
          <a:lstStyle/>
          <a:p>
            <a:pPr algn="r"/>
            <a:r>
              <a:rPr lang="de-DE" dirty="0"/>
              <a:t>© </a:t>
            </a:r>
            <a:r>
              <a:rPr lang="de-DE" dirty="0" err="1"/>
              <a:t>ppedv</a:t>
            </a:r>
            <a:r>
              <a:rPr lang="de-DE" dirty="0"/>
              <a:t> AG</a:t>
            </a:r>
          </a:p>
        </p:txBody>
      </p:sp>
      <p:sp>
        <p:nvSpPr>
          <p:cNvPr id="5" name="Inhaltsplatzhalter 4">
            <a:extLst>
              <a:ext uri="{FF2B5EF4-FFF2-40B4-BE49-F238E27FC236}">
                <a16:creationId xmlns:a16="http://schemas.microsoft.com/office/drawing/2014/main" id="{044B8C6B-94CF-4A70-A7DD-D30099ADDD6D}"/>
              </a:ext>
            </a:extLst>
          </p:cNvPr>
          <p:cNvSpPr>
            <a:spLocks noGrp="1"/>
          </p:cNvSpPr>
          <p:nvPr>
            <p:ph idx="13"/>
          </p:nvPr>
        </p:nvSpPr>
        <p:spPr>
          <a:xfrm>
            <a:off x="838200" y="1333436"/>
            <a:ext cx="10515600" cy="515239"/>
          </a:xfrm>
        </p:spPr>
        <p:txBody>
          <a:bodyPr/>
          <a:lstStyle/>
          <a:p>
            <a:r>
              <a:rPr lang="de-DE" dirty="0"/>
              <a:t>Lösung 1: Binden von Methoden</a:t>
            </a:r>
          </a:p>
        </p:txBody>
      </p:sp>
      <p:sp>
        <p:nvSpPr>
          <p:cNvPr id="6" name="Inhaltsplatzhalter 4">
            <a:extLst>
              <a:ext uri="{FF2B5EF4-FFF2-40B4-BE49-F238E27FC236}">
                <a16:creationId xmlns:a16="http://schemas.microsoft.com/office/drawing/2014/main" id="{00E178F9-23DA-44A6-8C75-5B275B39567A}"/>
              </a:ext>
            </a:extLst>
          </p:cNvPr>
          <p:cNvSpPr txBox="1">
            <a:spLocks/>
          </p:cNvSpPr>
          <p:nvPr/>
        </p:nvSpPr>
        <p:spPr>
          <a:xfrm>
            <a:off x="838200" y="4227545"/>
            <a:ext cx="10515600" cy="515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Üblicherweise Zuweisung im </a:t>
            </a:r>
            <a:r>
              <a:rPr lang="de-DE" dirty="0" err="1"/>
              <a:t>constructor</a:t>
            </a:r>
            <a:endParaRPr lang="de-DE" dirty="0"/>
          </a:p>
        </p:txBody>
      </p:sp>
      <p:sp>
        <p:nvSpPr>
          <p:cNvPr id="7" name="Inhaltsplatzhalter 2">
            <a:extLst>
              <a:ext uri="{FF2B5EF4-FFF2-40B4-BE49-F238E27FC236}">
                <a16:creationId xmlns:a16="http://schemas.microsoft.com/office/drawing/2014/main" id="{4F073F78-03C5-48CC-B0BF-D81BFEBF863B}"/>
              </a:ext>
            </a:extLst>
          </p:cNvPr>
          <p:cNvSpPr txBox="1">
            <a:spLocks/>
          </p:cNvSpPr>
          <p:nvPr/>
        </p:nvSpPr>
        <p:spPr>
          <a:xfrm>
            <a:off x="838200" y="4922520"/>
            <a:ext cx="10515600" cy="14338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baseline="0">
                <a:solidFill>
                  <a:schemeClr val="tx1"/>
                </a:solidFill>
                <a:latin typeface="Consolas" panose="020B0609020204030204"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constructor() {</a:t>
            </a:r>
          </a:p>
          <a:p>
            <a:r>
              <a:rPr lang="en-US" dirty="0"/>
              <a:t>	</a:t>
            </a:r>
            <a:r>
              <a:rPr lang="en-US" dirty="0" err="1"/>
              <a:t>this.greet</a:t>
            </a:r>
            <a:r>
              <a:rPr lang="en-US" dirty="0"/>
              <a:t> = </a:t>
            </a:r>
            <a:r>
              <a:rPr lang="en-US" dirty="0" err="1"/>
              <a:t>this.greet.bind</a:t>
            </a:r>
            <a:r>
              <a:rPr lang="en-US" dirty="0"/>
              <a:t>(this);</a:t>
            </a:r>
          </a:p>
          <a:p>
            <a:r>
              <a:rPr lang="en-US" dirty="0"/>
              <a:t>}</a:t>
            </a:r>
            <a:endParaRPr lang="de-DE" dirty="0"/>
          </a:p>
        </p:txBody>
      </p:sp>
    </p:spTree>
    <p:extLst>
      <p:ext uri="{BB962C8B-B14F-4D97-AF65-F5344CB8AC3E}">
        <p14:creationId xmlns:p14="http://schemas.microsoft.com/office/powerpoint/2010/main" val="1380526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81284-37D4-466F-9CBD-70C6906CC7DF}"/>
              </a:ext>
            </a:extLst>
          </p:cNvPr>
          <p:cNvSpPr>
            <a:spLocks noGrp="1"/>
          </p:cNvSpPr>
          <p:nvPr>
            <p:ph type="title"/>
          </p:nvPr>
        </p:nvSpPr>
        <p:spPr/>
        <p:txBody>
          <a:bodyPr/>
          <a:lstStyle/>
          <a:p>
            <a:r>
              <a:rPr lang="de-DE" dirty="0"/>
              <a:t>JS THIS &amp; METHODS</a:t>
            </a:r>
          </a:p>
        </p:txBody>
      </p:sp>
      <p:sp>
        <p:nvSpPr>
          <p:cNvPr id="3" name="Inhaltsplatzhalter 2">
            <a:extLst>
              <a:ext uri="{FF2B5EF4-FFF2-40B4-BE49-F238E27FC236}">
                <a16:creationId xmlns:a16="http://schemas.microsoft.com/office/drawing/2014/main" id="{DB71284F-5864-4210-932E-0F991FA56F09}"/>
              </a:ext>
            </a:extLst>
          </p:cNvPr>
          <p:cNvSpPr>
            <a:spLocks noGrp="1"/>
          </p:cNvSpPr>
          <p:nvPr>
            <p:ph idx="1"/>
          </p:nvPr>
        </p:nvSpPr>
        <p:spPr>
          <a:xfrm>
            <a:off x="990600" y="2246886"/>
            <a:ext cx="10515600" cy="2767583"/>
          </a:xfrm>
        </p:spPr>
        <p:txBody>
          <a:bodyPr>
            <a:normAutofit fontScale="85000" lnSpcReduction="20000"/>
          </a:bodyPr>
          <a:lstStyle/>
          <a:p>
            <a:r>
              <a:rPr lang="de-DE" dirty="0" err="1"/>
              <a:t>class</a:t>
            </a:r>
            <a:r>
              <a:rPr lang="de-DE" dirty="0"/>
              <a:t> Foo {</a:t>
            </a:r>
          </a:p>
          <a:p>
            <a:r>
              <a:rPr lang="de-DE" dirty="0"/>
              <a:t>	</a:t>
            </a:r>
            <a:r>
              <a:rPr lang="de-DE" dirty="0" err="1"/>
              <a:t>constructor</a:t>
            </a:r>
            <a:r>
              <a:rPr lang="de-DE" dirty="0"/>
              <a:t>() {</a:t>
            </a:r>
          </a:p>
          <a:p>
            <a:r>
              <a:rPr lang="de-DE" dirty="0"/>
              <a:t>		</a:t>
            </a:r>
            <a:r>
              <a:rPr lang="de-DE" dirty="0" err="1"/>
              <a:t>this.message</a:t>
            </a:r>
            <a:r>
              <a:rPr lang="de-DE" dirty="0"/>
              <a:t> = '</a:t>
            </a:r>
            <a:r>
              <a:rPr lang="de-DE" dirty="0" err="1"/>
              <a:t>hello</a:t>
            </a:r>
            <a:r>
              <a:rPr lang="de-DE" dirty="0"/>
              <a:t>';</a:t>
            </a:r>
          </a:p>
          <a:p>
            <a:r>
              <a:rPr lang="de-DE" dirty="0"/>
              <a:t>	}</a:t>
            </a:r>
          </a:p>
          <a:p>
            <a:r>
              <a:rPr lang="de-DE" dirty="0"/>
              <a:t>	</a:t>
            </a:r>
            <a:r>
              <a:rPr lang="de-DE" dirty="0" err="1"/>
              <a:t>greet</a:t>
            </a:r>
            <a:r>
              <a:rPr lang="de-DE" dirty="0"/>
              <a:t> = () =&gt; {</a:t>
            </a:r>
          </a:p>
          <a:p>
            <a:r>
              <a:rPr lang="de-DE" dirty="0"/>
              <a:t>		console.log(</a:t>
            </a:r>
            <a:r>
              <a:rPr lang="de-DE" dirty="0" err="1"/>
              <a:t>this.message</a:t>
            </a:r>
            <a:r>
              <a:rPr lang="de-DE" dirty="0"/>
              <a:t>);</a:t>
            </a:r>
          </a:p>
          <a:p>
            <a:r>
              <a:rPr lang="de-DE" dirty="0"/>
              <a:t>	};</a:t>
            </a:r>
          </a:p>
          <a:p>
            <a:r>
              <a:rPr lang="de-DE" dirty="0"/>
              <a:t>}</a:t>
            </a:r>
          </a:p>
          <a:p>
            <a:endParaRPr lang="de-DE" dirty="0"/>
          </a:p>
        </p:txBody>
      </p:sp>
      <p:sp>
        <p:nvSpPr>
          <p:cNvPr id="4" name="Fußzeilenplatzhalter 3">
            <a:extLst>
              <a:ext uri="{FF2B5EF4-FFF2-40B4-BE49-F238E27FC236}">
                <a16:creationId xmlns:a16="http://schemas.microsoft.com/office/drawing/2014/main" id="{015E7691-89C2-4D26-9B09-B27CE42352B6}"/>
              </a:ext>
            </a:extLst>
          </p:cNvPr>
          <p:cNvSpPr>
            <a:spLocks noGrp="1"/>
          </p:cNvSpPr>
          <p:nvPr>
            <p:ph type="ftr" sz="quarter" idx="11"/>
          </p:nvPr>
        </p:nvSpPr>
        <p:spPr/>
        <p:txBody>
          <a:bodyPr/>
          <a:lstStyle/>
          <a:p>
            <a:pPr algn="r"/>
            <a:r>
              <a:rPr lang="de-DE" dirty="0"/>
              <a:t>© </a:t>
            </a:r>
            <a:r>
              <a:rPr lang="de-DE" dirty="0" err="1"/>
              <a:t>ppedv</a:t>
            </a:r>
            <a:r>
              <a:rPr lang="de-DE" dirty="0"/>
              <a:t> AG</a:t>
            </a:r>
          </a:p>
        </p:txBody>
      </p:sp>
      <p:sp>
        <p:nvSpPr>
          <p:cNvPr id="5" name="Inhaltsplatzhalter 4">
            <a:extLst>
              <a:ext uri="{FF2B5EF4-FFF2-40B4-BE49-F238E27FC236}">
                <a16:creationId xmlns:a16="http://schemas.microsoft.com/office/drawing/2014/main" id="{C6FFF0B1-ED86-42EC-88F4-F2BD0FE1D5A4}"/>
              </a:ext>
            </a:extLst>
          </p:cNvPr>
          <p:cNvSpPr>
            <a:spLocks noGrp="1"/>
          </p:cNvSpPr>
          <p:nvPr>
            <p:ph idx="13"/>
          </p:nvPr>
        </p:nvSpPr>
        <p:spPr>
          <a:xfrm>
            <a:off x="990600" y="5141087"/>
            <a:ext cx="10515600" cy="512064"/>
          </a:xfrm>
        </p:spPr>
        <p:txBody>
          <a:bodyPr>
            <a:normAutofit/>
          </a:bodyPr>
          <a:lstStyle/>
          <a:p>
            <a:r>
              <a:rPr lang="de-DE" dirty="0"/>
              <a:t>sind bei Verwendung von </a:t>
            </a:r>
            <a:r>
              <a:rPr lang="de-DE" dirty="0" err="1"/>
              <a:t>create-react-app</a:t>
            </a:r>
            <a:r>
              <a:rPr lang="de-DE" dirty="0"/>
              <a:t> heute schon einsetzbar</a:t>
            </a:r>
          </a:p>
          <a:p>
            <a:endParaRPr lang="de-DE" dirty="0"/>
          </a:p>
        </p:txBody>
      </p:sp>
      <p:sp>
        <p:nvSpPr>
          <p:cNvPr id="6" name="Inhaltsplatzhalter 4">
            <a:extLst>
              <a:ext uri="{FF2B5EF4-FFF2-40B4-BE49-F238E27FC236}">
                <a16:creationId xmlns:a16="http://schemas.microsoft.com/office/drawing/2014/main" id="{E0FBA3F2-9222-4B04-9A32-3A06D982C710}"/>
              </a:ext>
            </a:extLst>
          </p:cNvPr>
          <p:cNvSpPr txBox="1">
            <a:spLocks/>
          </p:cNvSpPr>
          <p:nvPr/>
        </p:nvSpPr>
        <p:spPr>
          <a:xfrm>
            <a:off x="990600" y="1684275"/>
            <a:ext cx="10515600" cy="512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Lösung 2: Arrow-Methods</a:t>
            </a:r>
            <a:endParaRPr lang="de-DE" dirty="0"/>
          </a:p>
        </p:txBody>
      </p:sp>
    </p:spTree>
    <p:extLst>
      <p:ext uri="{BB962C8B-B14F-4D97-AF65-F5344CB8AC3E}">
        <p14:creationId xmlns:p14="http://schemas.microsoft.com/office/powerpoint/2010/main" val="3451270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A8AC3-5FAD-437C-B577-92971C3C8818}"/>
              </a:ext>
            </a:extLst>
          </p:cNvPr>
          <p:cNvSpPr>
            <a:spLocks noGrp="1"/>
          </p:cNvSpPr>
          <p:nvPr>
            <p:ph type="title"/>
          </p:nvPr>
        </p:nvSpPr>
        <p:spPr/>
        <p:txBody>
          <a:bodyPr/>
          <a:lstStyle/>
          <a:p>
            <a:r>
              <a:rPr lang="de-DE" dirty="0"/>
              <a:t>BINDINGS</a:t>
            </a:r>
          </a:p>
        </p:txBody>
      </p:sp>
      <p:sp>
        <p:nvSpPr>
          <p:cNvPr id="3" name="Inhaltsplatzhalter 2">
            <a:extLst>
              <a:ext uri="{FF2B5EF4-FFF2-40B4-BE49-F238E27FC236}">
                <a16:creationId xmlns:a16="http://schemas.microsoft.com/office/drawing/2014/main" id="{4A35B4A1-0F51-486E-8A2C-D0A4D137F8D6}"/>
              </a:ext>
            </a:extLst>
          </p:cNvPr>
          <p:cNvSpPr>
            <a:spLocks noGrp="1"/>
          </p:cNvSpPr>
          <p:nvPr>
            <p:ph idx="1"/>
          </p:nvPr>
        </p:nvSpPr>
        <p:spPr/>
        <p:txBody>
          <a:bodyPr/>
          <a:lstStyle/>
          <a:p>
            <a:r>
              <a:rPr lang="de-DE" dirty="0" err="1"/>
              <a:t>const</a:t>
            </a:r>
            <a:endParaRPr lang="de-DE" dirty="0"/>
          </a:p>
          <a:p>
            <a:r>
              <a:rPr lang="de-DE" dirty="0" err="1"/>
              <a:t>let</a:t>
            </a:r>
            <a:endParaRPr lang="de-DE" dirty="0"/>
          </a:p>
          <a:p>
            <a:r>
              <a:rPr lang="de-DE" dirty="0"/>
              <a:t>block-level </a:t>
            </a:r>
            <a:r>
              <a:rPr lang="de-DE" dirty="0" err="1"/>
              <a:t>function</a:t>
            </a:r>
            <a:r>
              <a:rPr lang="de-DE" dirty="0"/>
              <a:t> </a:t>
            </a:r>
            <a:r>
              <a:rPr lang="de-DE" dirty="0" err="1"/>
              <a:t>declaration</a:t>
            </a:r>
            <a:endParaRPr lang="de-DE" dirty="0"/>
          </a:p>
        </p:txBody>
      </p:sp>
      <p:sp>
        <p:nvSpPr>
          <p:cNvPr id="4" name="Fußzeilenplatzhalter 3">
            <a:extLst>
              <a:ext uri="{FF2B5EF4-FFF2-40B4-BE49-F238E27FC236}">
                <a16:creationId xmlns:a16="http://schemas.microsoft.com/office/drawing/2014/main" id="{02BD1CE7-DCC2-4290-9159-AF21FD98F08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766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5E4223-4B3B-4E29-8CB1-14C8401D59D0}"/>
              </a:ext>
            </a:extLst>
          </p:cNvPr>
          <p:cNvSpPr>
            <a:spLocks noGrp="1"/>
          </p:cNvSpPr>
          <p:nvPr>
            <p:ph type="title"/>
          </p:nvPr>
        </p:nvSpPr>
        <p:spPr/>
        <p:txBody>
          <a:bodyPr/>
          <a:lstStyle/>
          <a:p>
            <a:r>
              <a:rPr lang="de-DE" dirty="0"/>
              <a:t>JS MODULES &amp; EXPORT &amp; IMPORT</a:t>
            </a:r>
          </a:p>
        </p:txBody>
      </p:sp>
      <p:sp>
        <p:nvSpPr>
          <p:cNvPr id="3" name="Textplatzhalter 2">
            <a:extLst>
              <a:ext uri="{FF2B5EF4-FFF2-40B4-BE49-F238E27FC236}">
                <a16:creationId xmlns:a16="http://schemas.microsoft.com/office/drawing/2014/main" id="{E1D91323-5B43-4948-A090-AFBEAC23516D}"/>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07F42E70-FCFD-473D-B25C-D6882AE0FC9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#ES6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largeFeature</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740961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DC288-DF0A-4C33-A146-C0EA6CE685C7}"/>
              </a:ext>
            </a:extLst>
          </p:cNvPr>
          <p:cNvSpPr>
            <a:spLocks noGrp="1"/>
          </p:cNvSpPr>
          <p:nvPr>
            <p:ph type="title"/>
          </p:nvPr>
        </p:nvSpPr>
        <p:spPr/>
        <p:txBody>
          <a:bodyPr/>
          <a:lstStyle/>
          <a:p>
            <a:r>
              <a:rPr lang="de-DE" dirty="0"/>
              <a:t>MODULE &amp; EXPORT</a:t>
            </a:r>
          </a:p>
        </p:txBody>
      </p:sp>
      <p:sp>
        <p:nvSpPr>
          <p:cNvPr id="3" name="Inhaltsplatzhalter 2">
            <a:extLst>
              <a:ext uri="{FF2B5EF4-FFF2-40B4-BE49-F238E27FC236}">
                <a16:creationId xmlns:a16="http://schemas.microsoft.com/office/drawing/2014/main" id="{74178AF9-C1DF-4EEB-832F-8324B042BC34}"/>
              </a:ext>
            </a:extLst>
          </p:cNvPr>
          <p:cNvSpPr>
            <a:spLocks noGrp="1"/>
          </p:cNvSpPr>
          <p:nvPr>
            <p:ph idx="1"/>
          </p:nvPr>
        </p:nvSpPr>
        <p:spPr/>
        <p:txBody>
          <a:bodyPr/>
          <a:lstStyle/>
          <a:p>
            <a:r>
              <a:rPr lang="en-US" dirty="0"/>
              <a:t>The export statement is used when creating JavaScript modules to export functions, objects, or primitive values from the module so they can be used by other programs with the import statement.</a:t>
            </a:r>
          </a:p>
          <a:p>
            <a:r>
              <a:rPr lang="de-DE" dirty="0"/>
              <a:t>Das </a:t>
            </a:r>
            <a:r>
              <a:rPr lang="de-DE" b="1" dirty="0"/>
              <a:t>export-Statement</a:t>
            </a:r>
            <a:r>
              <a:rPr lang="de-DE" dirty="0"/>
              <a:t> wird verwendet, um Funktionen und Objekte aus einer gegebenen Datei (oder </a:t>
            </a:r>
            <a:r>
              <a:rPr lang="de-DE" i="1" dirty="0"/>
              <a:t>Modul</a:t>
            </a:r>
            <a:r>
              <a:rPr lang="de-DE" dirty="0"/>
              <a:t>) zu exportieren.</a:t>
            </a:r>
          </a:p>
        </p:txBody>
      </p:sp>
      <p:sp>
        <p:nvSpPr>
          <p:cNvPr id="4" name="Fußzeilenplatzhalter 3">
            <a:extLst>
              <a:ext uri="{FF2B5EF4-FFF2-40B4-BE49-F238E27FC236}">
                <a16:creationId xmlns:a16="http://schemas.microsoft.com/office/drawing/2014/main" id="{1F3AACB5-02D5-4C21-8775-7AAA701920A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4445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7B91-1632-4642-A605-088EB6DDDBF4}"/>
              </a:ext>
            </a:extLst>
          </p:cNvPr>
          <p:cNvSpPr>
            <a:spLocks noGrp="1"/>
          </p:cNvSpPr>
          <p:nvPr>
            <p:ph type="title"/>
          </p:nvPr>
        </p:nvSpPr>
        <p:spPr/>
        <p:txBody>
          <a:bodyPr/>
          <a:lstStyle/>
          <a:p>
            <a:r>
              <a:rPr lang="de-AT" dirty="0"/>
              <a:t>EXPORT &amp; IMPORT</a:t>
            </a:r>
          </a:p>
        </p:txBody>
      </p:sp>
      <p:sp>
        <p:nvSpPr>
          <p:cNvPr id="3" name="Content Placeholder 2">
            <a:extLst>
              <a:ext uri="{FF2B5EF4-FFF2-40B4-BE49-F238E27FC236}">
                <a16:creationId xmlns:a16="http://schemas.microsoft.com/office/drawing/2014/main" id="{1E96C53D-5D9C-4676-8AD9-47AC82B7D937}"/>
              </a:ext>
            </a:extLst>
          </p:cNvPr>
          <p:cNvSpPr>
            <a:spLocks noGrp="1"/>
          </p:cNvSpPr>
          <p:nvPr>
            <p:ph idx="1"/>
          </p:nvPr>
        </p:nvSpPr>
        <p:spPr>
          <a:xfrm>
            <a:off x="838200" y="3421046"/>
            <a:ext cx="10515600" cy="2547135"/>
          </a:xfrm>
        </p:spPr>
        <p:txBody>
          <a:bodyPr>
            <a:normAutofit lnSpcReduction="10000"/>
          </a:bodyPr>
          <a:lstStyle/>
          <a:p>
            <a:pPr marL="0" lvl="1" indent="0">
              <a:buNone/>
            </a:pPr>
            <a:r>
              <a:rPr lang="de-DE" dirty="0">
                <a:solidFill>
                  <a:srgbClr val="0000FF"/>
                </a:solidFill>
                <a:latin typeface="Consolas" panose="020B0609020204030204" pitchFamily="49" charset="0"/>
              </a:rPr>
              <a:t>// user.js</a:t>
            </a:r>
          </a:p>
          <a:p>
            <a:pPr marL="0" lvl="1" indent="0">
              <a:buNone/>
            </a:pPr>
            <a:r>
              <a:rPr lang="de-DE" dirty="0" err="1">
                <a:solidFill>
                  <a:srgbClr val="0000FF"/>
                </a:solidFill>
                <a:latin typeface="Consolas" panose="020B0609020204030204" pitchFamily="49" charset="0"/>
              </a:rPr>
              <a:t>export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class</a:t>
            </a:r>
            <a:r>
              <a:rPr lang="de-DE" dirty="0">
                <a:solidFill>
                  <a:srgbClr val="000000"/>
                </a:solidFill>
                <a:latin typeface="Consolas" panose="020B0609020204030204" pitchFamily="49" charset="0"/>
              </a:rPr>
              <a:t> User {</a:t>
            </a:r>
          </a:p>
          <a:p>
            <a:pPr marL="0" lvl="1" indent="0">
              <a:buNone/>
            </a:pPr>
            <a:r>
              <a:rPr lang="de-DE" dirty="0">
                <a:solidFill>
                  <a:srgbClr val="000000"/>
                </a:solidFill>
                <a:latin typeface="Consolas" panose="020B0609020204030204" pitchFamily="49" charset="0"/>
              </a:rPr>
              <a:t>  ...</a:t>
            </a:r>
          </a:p>
          <a:p>
            <a:pPr marL="0" lvl="1" indent="0">
              <a:buNone/>
            </a:pPr>
            <a:r>
              <a:rPr lang="de-DE" dirty="0">
                <a:solidFill>
                  <a:srgbClr val="000000"/>
                </a:solidFill>
                <a:latin typeface="Consolas" panose="020B0609020204030204" pitchFamily="49" charset="0"/>
              </a:rPr>
              <a:t>}</a:t>
            </a:r>
          </a:p>
          <a:p>
            <a:pPr marL="0" lvl="1" indent="0">
              <a:buNone/>
            </a:pPr>
            <a:endParaRPr lang="de-DE" dirty="0">
              <a:solidFill>
                <a:srgbClr val="000000"/>
              </a:solidFill>
              <a:latin typeface="Consolas" panose="020B0609020204030204" pitchFamily="49" charset="0"/>
            </a:endParaRPr>
          </a:p>
          <a:p>
            <a:pPr marL="0" lvl="1" indent="0">
              <a:buNone/>
            </a:pPr>
            <a:r>
              <a:rPr lang="de-DE" dirty="0">
                <a:solidFill>
                  <a:srgbClr val="0000FF"/>
                </a:solidFill>
                <a:latin typeface="Consolas" panose="020B0609020204030204" pitchFamily="49" charset="0"/>
              </a:rPr>
              <a:t>// main.js</a:t>
            </a:r>
          </a:p>
          <a:p>
            <a:pPr marL="0" lvl="1" indent="0">
              <a:buNone/>
            </a:pPr>
            <a:r>
              <a:rPr lang="de-DE" dirty="0" err="1">
                <a:solidFill>
                  <a:srgbClr val="0000FF"/>
                </a:solidFill>
                <a:latin typeface="Consolas" panose="020B0609020204030204" pitchFamily="49" charset="0"/>
              </a:rPr>
              <a:t>import</a:t>
            </a:r>
            <a:r>
              <a:rPr lang="de-DE" dirty="0">
                <a:solidFill>
                  <a:srgbClr val="000000"/>
                </a:solidFill>
                <a:latin typeface="Consolas" panose="020B0609020204030204" pitchFamily="49" charset="0"/>
              </a:rPr>
              <a:t> { User } </a:t>
            </a:r>
            <a:r>
              <a:rPr lang="de-DE" dirty="0" err="1">
                <a:solidFill>
                  <a:srgbClr val="000000"/>
                </a:solidFill>
                <a:latin typeface="Consolas" panose="020B0609020204030204" pitchFamily="49" charset="0"/>
              </a:rPr>
              <a:t>from</a:t>
            </a:r>
            <a:r>
              <a:rPr lang="de-DE" dirty="0">
                <a:solidFill>
                  <a:srgbClr val="000000"/>
                </a:solidFill>
                <a:latin typeface="Consolas" panose="020B0609020204030204" pitchFamily="49" charset="0"/>
              </a:rPr>
              <a:t> 'user.js'; </a:t>
            </a:r>
            <a:endParaRPr lang="de-AT" dirty="0"/>
          </a:p>
          <a:p>
            <a:pPr marL="0" lvl="1" indent="0">
              <a:buNone/>
            </a:pPr>
            <a:endParaRPr lang="de-AT" dirty="0"/>
          </a:p>
          <a:p>
            <a:pPr marL="0" indent="0">
              <a:buNone/>
            </a:pPr>
            <a:endParaRPr lang="de-DE" dirty="0"/>
          </a:p>
        </p:txBody>
      </p:sp>
      <p:sp>
        <p:nvSpPr>
          <p:cNvPr id="5" name="Content Placeholder 4">
            <a:extLst>
              <a:ext uri="{FF2B5EF4-FFF2-40B4-BE49-F238E27FC236}">
                <a16:creationId xmlns:a16="http://schemas.microsoft.com/office/drawing/2014/main" id="{C46EB13A-9108-4B71-A5BF-3DE62C02D8B8}"/>
              </a:ext>
            </a:extLst>
          </p:cNvPr>
          <p:cNvSpPr>
            <a:spLocks noGrp="1"/>
          </p:cNvSpPr>
          <p:nvPr>
            <p:ph idx="13"/>
          </p:nvPr>
        </p:nvSpPr>
        <p:spPr/>
        <p:txBody>
          <a:bodyPr/>
          <a:lstStyle/>
          <a:p>
            <a:r>
              <a:rPr lang="de-DE" dirty="0"/>
              <a:t>Möglichkeit, Funktionalität aus anderen </a:t>
            </a:r>
            <a:r>
              <a:rPr lang="de-DE" dirty="0" err="1"/>
              <a:t>js</a:t>
            </a:r>
            <a:r>
              <a:rPr lang="de-DE" dirty="0"/>
              <a:t>-Dateien zu importieren – kein globaler Namespace mehr</a:t>
            </a:r>
          </a:p>
          <a:p>
            <a:r>
              <a:rPr lang="de-DE" dirty="0"/>
              <a:t>Benötigt einen </a:t>
            </a:r>
            <a:r>
              <a:rPr lang="de-DE" dirty="0" err="1"/>
              <a:t>Bundler</a:t>
            </a:r>
            <a:r>
              <a:rPr lang="de-DE" dirty="0"/>
              <a:t>, z.B. </a:t>
            </a:r>
            <a:r>
              <a:rPr lang="de-DE" dirty="0" err="1"/>
              <a:t>webpack</a:t>
            </a:r>
            <a:endParaRPr lang="de-DE" dirty="0"/>
          </a:p>
          <a:p>
            <a:pPr marL="0" indent="0">
              <a:buNone/>
            </a:pPr>
            <a:endParaRPr lang="de-DE" dirty="0"/>
          </a:p>
          <a:p>
            <a:endParaRPr lang="de-AT" dirty="0"/>
          </a:p>
        </p:txBody>
      </p:sp>
      <p:sp>
        <p:nvSpPr>
          <p:cNvPr id="4" name="Fußzeilenplatzhalter 3">
            <a:extLst>
              <a:ext uri="{FF2B5EF4-FFF2-40B4-BE49-F238E27FC236}">
                <a16:creationId xmlns:a16="http://schemas.microsoft.com/office/drawing/2014/main" id="{E45A3605-C4A1-4ED9-ABF2-E8E39AE6059C}"/>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378287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77CFAE-0224-4F9F-9442-431B3565B406}"/>
              </a:ext>
            </a:extLst>
          </p:cNvPr>
          <p:cNvSpPr>
            <a:spLocks noGrp="1"/>
          </p:cNvSpPr>
          <p:nvPr>
            <p:ph type="title"/>
          </p:nvPr>
        </p:nvSpPr>
        <p:spPr/>
        <p:txBody>
          <a:bodyPr/>
          <a:lstStyle/>
          <a:p>
            <a:r>
              <a:rPr lang="de-DE" dirty="0"/>
              <a:t>JS GETTING STARTED</a:t>
            </a:r>
          </a:p>
        </p:txBody>
      </p:sp>
      <p:sp>
        <p:nvSpPr>
          <p:cNvPr id="3" name="Textplatzhalter 2">
            <a:extLst>
              <a:ext uri="{FF2B5EF4-FFF2-40B4-BE49-F238E27FC236}">
                <a16:creationId xmlns:a16="http://schemas.microsoft.com/office/drawing/2014/main" id="{AE06EC36-D6C3-454A-88EF-03830877CE2E}"/>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9E091431-1D4F-469A-AE7A-BEE9842D613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8" name="Folienzoom 7">
                <a:extLst>
                  <a:ext uri="{FF2B5EF4-FFF2-40B4-BE49-F238E27FC236}">
                    <a16:creationId xmlns:a16="http://schemas.microsoft.com/office/drawing/2014/main" id="{683E627F-5542-4A6E-9DFF-38903CA63C3C}"/>
                  </a:ext>
                </a:extLst>
              </p:cNvPr>
              <p:cNvGraphicFramePr>
                <a:graphicFrameLocks noChangeAspect="1"/>
              </p:cNvGraphicFramePr>
              <p:nvPr>
                <p:extLst>
                  <p:ext uri="{D42A27DB-BD31-4B8C-83A1-F6EECF244321}">
                    <p14:modId xmlns:p14="http://schemas.microsoft.com/office/powerpoint/2010/main" val="1634320740"/>
                  </p:ext>
                </p:extLst>
              </p:nvPr>
            </p:nvGraphicFramePr>
            <p:xfrm>
              <a:off x="3545966" y="4599753"/>
              <a:ext cx="2696338" cy="1516690"/>
            </p:xfrm>
            <a:graphic>
              <a:graphicData uri="http://schemas.microsoft.com/office/powerpoint/2016/slidezoom">
                <pslz:sldZm>
                  <pslz:sldZmObj sldId="578" cId="398322687">
                    <pslz:zmPr id="{6596A6B3-95EF-43B9-9A98-2B216729E1B9}" returnToParent="0" transitionDur="1000">
                      <p166:blipFill xmlns:p166="http://schemas.microsoft.com/office/powerpoint/2016/6/main">
                        <a:blip r:embed="rId3"/>
                        <a:stretch>
                          <a:fillRect/>
                        </a:stretch>
                      </p166:blipFill>
                      <p166:spPr xmlns:p166="http://schemas.microsoft.com/office/powerpoint/2016/6/main">
                        <a:xfrm>
                          <a:off x="0" y="0"/>
                          <a:ext cx="2696338" cy="1516690"/>
                        </a:xfrm>
                        <a:prstGeom prst="rect">
                          <a:avLst/>
                        </a:prstGeom>
                        <a:ln w="3175">
                          <a:solidFill>
                            <a:prstClr val="ltGray"/>
                          </a:solidFill>
                        </a:ln>
                      </p166:spPr>
                    </pslz:zmPr>
                  </pslz:sldZmObj>
                </pslz:sldZm>
              </a:graphicData>
            </a:graphic>
          </p:graphicFrame>
        </mc:Choice>
        <mc:Fallback xmlns="">
          <p:pic>
            <p:nvPicPr>
              <p:cNvPr id="8" name="Folienzoom 7">
                <a:hlinkClick r:id="rId7" action="ppaction://hlinksldjump"/>
                <a:extLst>
                  <a:ext uri="{FF2B5EF4-FFF2-40B4-BE49-F238E27FC236}">
                    <a16:creationId xmlns:a16="http://schemas.microsoft.com/office/drawing/2014/main" id="{683E627F-5542-4A6E-9DFF-38903CA63C3C}"/>
                  </a:ext>
                </a:extLst>
              </p:cNvPr>
              <p:cNvPicPr>
                <a:picLocks noGrp="1" noRot="1" noChangeAspect="1" noMove="1" noResize="1" noEditPoints="1" noAdjustHandles="1" noChangeArrowheads="1" noChangeShapeType="1"/>
              </p:cNvPicPr>
              <p:nvPr/>
            </p:nvPicPr>
            <p:blipFill>
              <a:blip r:embed="rId8"/>
              <a:stretch>
                <a:fillRect/>
              </a:stretch>
            </p:blipFill>
            <p:spPr>
              <a:xfrm>
                <a:off x="3545966" y="4599753"/>
                <a:ext cx="2696338" cy="151669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Folienzoom 9">
                <a:extLst>
                  <a:ext uri="{FF2B5EF4-FFF2-40B4-BE49-F238E27FC236}">
                    <a16:creationId xmlns:a16="http://schemas.microsoft.com/office/drawing/2014/main" id="{D5E75B89-498B-4D45-8FA8-7D97F9FAF0FD}"/>
                  </a:ext>
                </a:extLst>
              </p:cNvPr>
              <p:cNvGraphicFramePr>
                <a:graphicFrameLocks noChangeAspect="1"/>
              </p:cNvGraphicFramePr>
              <p:nvPr>
                <p:extLst>
                  <p:ext uri="{D42A27DB-BD31-4B8C-83A1-F6EECF244321}">
                    <p14:modId xmlns:p14="http://schemas.microsoft.com/office/powerpoint/2010/main" val="1078514267"/>
                  </p:ext>
                </p:extLst>
              </p:nvPr>
            </p:nvGraphicFramePr>
            <p:xfrm>
              <a:off x="6252590" y="4599839"/>
              <a:ext cx="2696338" cy="1516690"/>
            </p:xfrm>
            <a:graphic>
              <a:graphicData uri="http://schemas.microsoft.com/office/powerpoint/2016/slidezoom">
                <pslz:sldZm>
                  <pslz:sldZmObj sldId="534" cId="1138512376">
                    <pslz:zmPr id="{CF6F96C1-426A-431F-9D80-411E4AFD8C32}" returnToParent="0" transitionDur="1000">
                      <p166:blipFill xmlns:p166="http://schemas.microsoft.com/office/powerpoint/2016/6/main">
                        <a:blip r:embed="rId9"/>
                        <a:stretch>
                          <a:fillRect/>
                        </a:stretch>
                      </p166:blipFill>
                      <p166:spPr xmlns:p166="http://schemas.microsoft.com/office/powerpoint/2016/6/main">
                        <a:xfrm>
                          <a:off x="0" y="0"/>
                          <a:ext cx="2696338" cy="1516690"/>
                        </a:xfrm>
                        <a:prstGeom prst="rect">
                          <a:avLst/>
                        </a:prstGeom>
                        <a:ln w="3175">
                          <a:solidFill>
                            <a:prstClr val="ltGray"/>
                          </a:solidFill>
                        </a:ln>
                      </p166:spPr>
                    </pslz:zmPr>
                  </pslz:sldZmObj>
                </pslz:sldZm>
              </a:graphicData>
            </a:graphic>
          </p:graphicFrame>
        </mc:Choice>
        <mc:Fallback xmlns="">
          <p:pic>
            <p:nvPicPr>
              <p:cNvPr id="10" name="Folienzoom 9">
                <a:hlinkClick r:id="rId10" action="ppaction://hlinksldjump"/>
                <a:extLst>
                  <a:ext uri="{FF2B5EF4-FFF2-40B4-BE49-F238E27FC236}">
                    <a16:creationId xmlns:a16="http://schemas.microsoft.com/office/drawing/2014/main" id="{D5E75B89-498B-4D45-8FA8-7D97F9FAF0FD}"/>
                  </a:ext>
                </a:extLst>
              </p:cNvPr>
              <p:cNvPicPr>
                <a:picLocks noGrp="1" noRot="1" noChangeAspect="1" noMove="1" noResize="1" noEditPoints="1" noAdjustHandles="1" noChangeArrowheads="1" noChangeShapeType="1"/>
              </p:cNvPicPr>
              <p:nvPr/>
            </p:nvPicPr>
            <p:blipFill>
              <a:blip r:embed="rId11"/>
              <a:stretch>
                <a:fillRect/>
              </a:stretch>
            </p:blipFill>
            <p:spPr>
              <a:xfrm>
                <a:off x="6252590" y="4599839"/>
                <a:ext cx="2696338" cy="151669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776AAB94-BB7C-4941-AB81-C6D2FFE61D70}"/>
                  </a:ext>
                </a:extLst>
              </p:cNvPr>
              <p:cNvGraphicFramePr>
                <a:graphicFrameLocks noChangeAspect="1"/>
              </p:cNvGraphicFramePr>
              <p:nvPr>
                <p:extLst>
                  <p:ext uri="{D42A27DB-BD31-4B8C-83A1-F6EECF244321}">
                    <p14:modId xmlns:p14="http://schemas.microsoft.com/office/powerpoint/2010/main" val="532202332"/>
                  </p:ext>
                </p:extLst>
              </p:nvPr>
            </p:nvGraphicFramePr>
            <p:xfrm>
              <a:off x="840088" y="4591828"/>
              <a:ext cx="2696338" cy="1516690"/>
            </p:xfrm>
            <a:graphic>
              <a:graphicData uri="http://schemas.microsoft.com/office/powerpoint/2016/slidezoom">
                <pslz:sldZm>
                  <pslz:sldZmObj sldId="786" cId="1779774458">
                    <pslz:zmPr id="{0C97A136-D753-4B6A-8057-F9906FAA6E10}" returnToParent="0" transitionDur="1000">
                      <p166:blipFill xmlns:p166="http://schemas.microsoft.com/office/powerpoint/2016/6/main">
                        <a:blip r:embed="rId12"/>
                        <a:stretch>
                          <a:fillRect/>
                        </a:stretch>
                      </p166:blipFill>
                      <p166:spPr xmlns:p166="http://schemas.microsoft.com/office/powerpoint/2016/6/main">
                        <a:xfrm>
                          <a:off x="0" y="0"/>
                          <a:ext cx="2696338" cy="1516690"/>
                        </a:xfrm>
                        <a:prstGeom prst="rect">
                          <a:avLst/>
                        </a:prstGeom>
                        <a:ln w="3175">
                          <a:solidFill>
                            <a:prstClr val="ltGray"/>
                          </a:solidFill>
                        </a:ln>
                      </p166:spPr>
                    </pslz:zmPr>
                  </pslz:sldZmObj>
                </pslz:sldZm>
              </a:graphicData>
            </a:graphic>
          </p:graphicFrame>
        </mc:Choice>
        <mc:Fallback xmlns="">
          <p:pic>
            <p:nvPicPr>
              <p:cNvPr id="7" name="Folienzoom 6">
                <a:hlinkClick r:id="rId13" action="ppaction://hlinksldjump"/>
                <a:extLst>
                  <a:ext uri="{FF2B5EF4-FFF2-40B4-BE49-F238E27FC236}">
                    <a16:creationId xmlns:a16="http://schemas.microsoft.com/office/drawing/2014/main" id="{776AAB94-BB7C-4941-AB81-C6D2FFE61D70}"/>
                  </a:ext>
                </a:extLst>
              </p:cNvPr>
              <p:cNvPicPr>
                <a:picLocks noGrp="1" noRot="1" noChangeAspect="1" noMove="1" noResize="1" noEditPoints="1" noAdjustHandles="1" noChangeArrowheads="1" noChangeShapeType="1"/>
              </p:cNvPicPr>
              <p:nvPr/>
            </p:nvPicPr>
            <p:blipFill>
              <a:blip r:embed="rId14"/>
              <a:stretch>
                <a:fillRect/>
              </a:stretch>
            </p:blipFill>
            <p:spPr>
              <a:xfrm>
                <a:off x="840088" y="4591828"/>
                <a:ext cx="2696338" cy="1516690"/>
              </a:xfrm>
              <a:prstGeom prst="rect">
                <a:avLst/>
              </a:prstGeom>
              <a:ln w="3175">
                <a:solidFill>
                  <a:prstClr val="ltGray"/>
                </a:solidFill>
              </a:ln>
            </p:spPr>
          </p:pic>
        </mc:Fallback>
      </mc:AlternateContent>
    </p:spTree>
    <p:extLst>
      <p:ext uri="{BB962C8B-B14F-4D97-AF65-F5344CB8AC3E}">
        <p14:creationId xmlns:p14="http://schemas.microsoft.com/office/powerpoint/2010/main" val="3731938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53D025-0D06-4949-A70C-D0B3F7DEEFF2}"/>
              </a:ext>
            </a:extLst>
          </p:cNvPr>
          <p:cNvSpPr>
            <a:spLocks noGrp="1"/>
          </p:cNvSpPr>
          <p:nvPr>
            <p:ph type="title"/>
          </p:nvPr>
        </p:nvSpPr>
        <p:spPr/>
        <p:txBody>
          <a:bodyPr/>
          <a:lstStyle/>
          <a:p>
            <a:r>
              <a:rPr lang="de-DE" dirty="0"/>
              <a:t>EXPORT &amp; IMPORT</a:t>
            </a:r>
          </a:p>
        </p:txBody>
      </p:sp>
      <p:sp>
        <p:nvSpPr>
          <p:cNvPr id="5" name="Inhaltsplatzhalter 4">
            <a:extLst>
              <a:ext uri="{FF2B5EF4-FFF2-40B4-BE49-F238E27FC236}">
                <a16:creationId xmlns:a16="http://schemas.microsoft.com/office/drawing/2014/main" id="{68AF1350-BDD9-46D5-A58B-776792E3C99E}"/>
              </a:ext>
            </a:extLst>
          </p:cNvPr>
          <p:cNvSpPr>
            <a:spLocks noGrp="1"/>
          </p:cNvSpPr>
          <p:nvPr>
            <p:ph idx="1"/>
          </p:nvPr>
        </p:nvSpPr>
        <p:spPr>
          <a:xfrm>
            <a:off x="838200" y="3230880"/>
            <a:ext cx="10515600" cy="2900362"/>
          </a:xfrm>
        </p:spPr>
        <p:txBody>
          <a:bodyPr>
            <a:normAutofit fontScale="92500" lnSpcReduction="10000"/>
          </a:bodyPr>
          <a:lstStyle/>
          <a:p>
            <a:r>
              <a:rPr lang="de-DE" dirty="0"/>
              <a:t>// user.js</a:t>
            </a:r>
          </a:p>
          <a:p>
            <a:r>
              <a:rPr lang="de-DE" dirty="0" err="1"/>
              <a:t>export</a:t>
            </a:r>
            <a:r>
              <a:rPr lang="de-DE" dirty="0"/>
              <a:t> </a:t>
            </a:r>
            <a:r>
              <a:rPr lang="de-DE" dirty="0" err="1">
                <a:solidFill>
                  <a:schemeClr val="accent1">
                    <a:lumMod val="75000"/>
                  </a:schemeClr>
                </a:solidFill>
              </a:rPr>
              <a:t>default</a:t>
            </a:r>
            <a:r>
              <a:rPr lang="de-DE" dirty="0"/>
              <a:t> </a:t>
            </a:r>
            <a:r>
              <a:rPr lang="de-DE" dirty="0" err="1"/>
              <a:t>class</a:t>
            </a:r>
            <a:r>
              <a:rPr lang="de-DE" dirty="0"/>
              <a:t> User {</a:t>
            </a:r>
          </a:p>
          <a:p>
            <a:r>
              <a:rPr lang="de-DE" dirty="0"/>
              <a:t>...</a:t>
            </a:r>
          </a:p>
          <a:p>
            <a:r>
              <a:rPr lang="de-DE" dirty="0"/>
              <a:t>}</a:t>
            </a:r>
          </a:p>
          <a:p>
            <a:endParaRPr lang="de-DE" dirty="0"/>
          </a:p>
          <a:p>
            <a:r>
              <a:rPr lang="de-DE" dirty="0"/>
              <a:t>// main.js</a:t>
            </a:r>
          </a:p>
          <a:p>
            <a:r>
              <a:rPr lang="de-DE" dirty="0" err="1"/>
              <a:t>import</a:t>
            </a:r>
            <a:r>
              <a:rPr lang="de-DE" dirty="0"/>
              <a:t> </a:t>
            </a:r>
            <a:r>
              <a:rPr lang="de-DE" dirty="0" err="1"/>
              <a:t>MyUser</a:t>
            </a:r>
            <a:r>
              <a:rPr lang="de-DE" dirty="0"/>
              <a:t> </a:t>
            </a:r>
            <a:r>
              <a:rPr lang="de-DE" dirty="0" err="1"/>
              <a:t>from</a:t>
            </a:r>
            <a:r>
              <a:rPr lang="de-DE" dirty="0"/>
              <a:t> 'user.js';</a:t>
            </a:r>
          </a:p>
        </p:txBody>
      </p:sp>
      <p:sp>
        <p:nvSpPr>
          <p:cNvPr id="6" name="Inhaltsplatzhalter 5">
            <a:extLst>
              <a:ext uri="{FF2B5EF4-FFF2-40B4-BE49-F238E27FC236}">
                <a16:creationId xmlns:a16="http://schemas.microsoft.com/office/drawing/2014/main" id="{26E08860-2D9C-46E6-B61C-7B53C191E247}"/>
              </a:ext>
            </a:extLst>
          </p:cNvPr>
          <p:cNvSpPr>
            <a:spLocks noGrp="1"/>
          </p:cNvSpPr>
          <p:nvPr>
            <p:ph idx="13"/>
          </p:nvPr>
        </p:nvSpPr>
        <p:spPr>
          <a:xfrm>
            <a:off x="838200" y="1825625"/>
            <a:ext cx="10515600" cy="1180147"/>
          </a:xfrm>
        </p:spPr>
        <p:txBody>
          <a:bodyPr>
            <a:normAutofit fontScale="62500" lnSpcReduction="20000"/>
          </a:bodyPr>
          <a:lstStyle/>
          <a:p>
            <a:r>
              <a:rPr lang="de-DE" dirty="0"/>
              <a:t>es kann ein </a:t>
            </a:r>
            <a:r>
              <a:rPr lang="de-DE" dirty="0" err="1"/>
              <a:t>default</a:t>
            </a:r>
            <a:r>
              <a:rPr lang="de-DE" dirty="0"/>
              <a:t> </a:t>
            </a:r>
            <a:r>
              <a:rPr lang="de-DE" dirty="0" err="1"/>
              <a:t>export</a:t>
            </a:r>
            <a:r>
              <a:rPr lang="de-DE" dirty="0"/>
              <a:t> je </a:t>
            </a:r>
            <a:r>
              <a:rPr lang="de-DE" dirty="0" err="1"/>
              <a:t>Script</a:t>
            </a:r>
            <a:r>
              <a:rPr lang="de-DE" dirty="0"/>
              <a:t> (Modul) geben</a:t>
            </a:r>
          </a:p>
          <a:p>
            <a:r>
              <a:rPr lang="de-DE" dirty="0"/>
              <a:t>Da dieser Wert am einfachsten importiert werden kann wird er als der "Haupt-Export" des Moduls angesehen</a:t>
            </a:r>
          </a:p>
          <a:p>
            <a:r>
              <a:rPr lang="de-DE" dirty="0"/>
              <a:t>auch als Standard-Export genannt</a:t>
            </a:r>
          </a:p>
          <a:p>
            <a:endParaRPr lang="de-DE" dirty="0"/>
          </a:p>
        </p:txBody>
      </p:sp>
      <p:sp>
        <p:nvSpPr>
          <p:cNvPr id="2" name="Fußzeilenplatzhalter 1">
            <a:extLst>
              <a:ext uri="{FF2B5EF4-FFF2-40B4-BE49-F238E27FC236}">
                <a16:creationId xmlns:a16="http://schemas.microsoft.com/office/drawing/2014/main" id="{E19346B0-0C79-4D7B-9E37-DA42D27BAF15}"/>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708399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F7550-B40C-49B2-930D-4D4E2033626B}"/>
              </a:ext>
            </a:extLst>
          </p:cNvPr>
          <p:cNvSpPr>
            <a:spLocks noGrp="1"/>
          </p:cNvSpPr>
          <p:nvPr>
            <p:ph type="title"/>
          </p:nvPr>
        </p:nvSpPr>
        <p:spPr/>
        <p:txBody>
          <a:bodyPr/>
          <a:lstStyle/>
          <a:p>
            <a:r>
              <a:rPr lang="de-DE" dirty="0"/>
              <a:t>EXPORT &amp; IMPORT</a:t>
            </a:r>
          </a:p>
        </p:txBody>
      </p:sp>
      <p:sp>
        <p:nvSpPr>
          <p:cNvPr id="3" name="Inhaltsplatzhalter 2">
            <a:extLst>
              <a:ext uri="{FF2B5EF4-FFF2-40B4-BE49-F238E27FC236}">
                <a16:creationId xmlns:a16="http://schemas.microsoft.com/office/drawing/2014/main" id="{C4296A3D-8E1D-4388-A44D-E9F22BC64376}"/>
              </a:ext>
            </a:extLst>
          </p:cNvPr>
          <p:cNvSpPr>
            <a:spLocks noGrp="1"/>
          </p:cNvSpPr>
          <p:nvPr>
            <p:ph idx="1"/>
          </p:nvPr>
        </p:nvSpPr>
        <p:spPr/>
        <p:txBody>
          <a:bodyPr>
            <a:normAutofit fontScale="77500" lnSpcReduction="20000"/>
          </a:bodyPr>
          <a:lstStyle/>
          <a:p>
            <a:r>
              <a:rPr lang="de-DE" dirty="0">
                <a:solidFill>
                  <a:srgbClr val="008000"/>
                </a:solidFill>
              </a:rPr>
              <a:t>// Standard-Export</a:t>
            </a:r>
            <a:endParaRPr lang="de-DE" dirty="0">
              <a:solidFill>
                <a:srgbClr val="000000"/>
              </a:solidFill>
            </a:endParaRPr>
          </a:p>
          <a:p>
            <a:r>
              <a:rPr lang="de-DE" dirty="0" err="1">
                <a:solidFill>
                  <a:srgbClr val="000000"/>
                </a:solidFill>
              </a:rPr>
              <a:t>export</a:t>
            </a:r>
            <a:r>
              <a:rPr lang="de-DE" dirty="0">
                <a:solidFill>
                  <a:srgbClr val="000000"/>
                </a:solidFill>
              </a:rPr>
              <a:t> </a:t>
            </a:r>
            <a:r>
              <a:rPr lang="de-DE" dirty="0" err="1">
                <a:solidFill>
                  <a:srgbClr val="0000FF"/>
                </a:solidFill>
              </a:rPr>
              <a:t>default</a:t>
            </a:r>
            <a:r>
              <a:rPr lang="de-DE" dirty="0">
                <a:solidFill>
                  <a:srgbClr val="000000"/>
                </a:solidFill>
              </a:rPr>
              <a:t> </a:t>
            </a:r>
            <a:r>
              <a:rPr lang="de-DE" dirty="0" err="1">
                <a:solidFill>
                  <a:srgbClr val="000000"/>
                </a:solidFill>
              </a:rPr>
              <a:t>Helloworld</a:t>
            </a:r>
            <a:r>
              <a:rPr lang="de-DE" dirty="0">
                <a:solidFill>
                  <a:srgbClr val="000000"/>
                </a:solidFill>
              </a:rPr>
              <a:t>;</a:t>
            </a:r>
          </a:p>
          <a:p>
            <a:r>
              <a:rPr lang="de-DE" dirty="0">
                <a:solidFill>
                  <a:srgbClr val="008000"/>
                </a:solidFill>
              </a:rPr>
              <a:t>// </a:t>
            </a:r>
            <a:r>
              <a:rPr lang="de-DE" dirty="0" err="1">
                <a:solidFill>
                  <a:srgbClr val="008000"/>
                </a:solidFill>
              </a:rPr>
              <a:t>Bennanter</a:t>
            </a:r>
            <a:r>
              <a:rPr lang="de-DE" dirty="0">
                <a:solidFill>
                  <a:srgbClr val="008000"/>
                </a:solidFill>
              </a:rPr>
              <a:t> Export</a:t>
            </a:r>
            <a:endParaRPr lang="de-DE" dirty="0">
              <a:solidFill>
                <a:srgbClr val="000000"/>
              </a:solidFill>
            </a:endParaRPr>
          </a:p>
          <a:p>
            <a:r>
              <a:rPr lang="de-DE" dirty="0">
                <a:solidFill>
                  <a:srgbClr val="008000"/>
                </a:solidFill>
              </a:rPr>
              <a:t>// </a:t>
            </a:r>
            <a:r>
              <a:rPr lang="de-DE" dirty="0" err="1">
                <a:solidFill>
                  <a:srgbClr val="008000"/>
                </a:solidFill>
              </a:rPr>
              <a:t>export</a:t>
            </a:r>
            <a:r>
              <a:rPr lang="de-DE" dirty="0">
                <a:solidFill>
                  <a:srgbClr val="008000"/>
                </a:solidFill>
              </a:rPr>
              <a:t> { </a:t>
            </a:r>
            <a:r>
              <a:rPr lang="de-DE" dirty="0" err="1">
                <a:solidFill>
                  <a:srgbClr val="008000"/>
                </a:solidFill>
              </a:rPr>
              <a:t>Helloworld</a:t>
            </a:r>
            <a:r>
              <a:rPr lang="de-DE" dirty="0">
                <a:solidFill>
                  <a:srgbClr val="008000"/>
                </a:solidFill>
              </a:rPr>
              <a:t> };</a:t>
            </a:r>
            <a:endParaRPr lang="de-DE" dirty="0">
              <a:solidFill>
                <a:srgbClr val="000000"/>
              </a:solidFill>
            </a:endParaRPr>
          </a:p>
          <a:p>
            <a:r>
              <a:rPr lang="de-DE" dirty="0">
                <a:solidFill>
                  <a:srgbClr val="008000"/>
                </a:solidFill>
              </a:rPr>
              <a:t>// Standard-Export vor der FN</a:t>
            </a:r>
            <a:endParaRPr lang="de-DE" dirty="0">
              <a:solidFill>
                <a:srgbClr val="000000"/>
              </a:solidFill>
            </a:endParaRPr>
          </a:p>
          <a:p>
            <a:r>
              <a:rPr lang="de-DE" dirty="0">
                <a:solidFill>
                  <a:srgbClr val="008000"/>
                </a:solidFill>
              </a:rPr>
              <a:t>// </a:t>
            </a:r>
            <a:r>
              <a:rPr lang="de-DE" dirty="0" err="1">
                <a:solidFill>
                  <a:srgbClr val="008000"/>
                </a:solidFill>
              </a:rPr>
              <a:t>export</a:t>
            </a:r>
            <a:r>
              <a:rPr lang="de-DE" dirty="0">
                <a:solidFill>
                  <a:srgbClr val="008000"/>
                </a:solidFill>
              </a:rPr>
              <a:t> </a:t>
            </a:r>
            <a:r>
              <a:rPr lang="de-DE" dirty="0" err="1">
                <a:solidFill>
                  <a:srgbClr val="008000"/>
                </a:solidFill>
              </a:rPr>
              <a:t>default</a:t>
            </a:r>
            <a:r>
              <a:rPr lang="de-DE" dirty="0">
                <a:solidFill>
                  <a:srgbClr val="008000"/>
                </a:solidFill>
              </a:rPr>
              <a:t> </a:t>
            </a:r>
            <a:r>
              <a:rPr lang="de-DE" dirty="0" err="1">
                <a:solidFill>
                  <a:srgbClr val="008000"/>
                </a:solidFill>
              </a:rPr>
              <a:t>function</a:t>
            </a:r>
            <a:r>
              <a:rPr lang="de-DE" dirty="0">
                <a:solidFill>
                  <a:srgbClr val="008000"/>
                </a:solidFill>
              </a:rPr>
              <a:t> </a:t>
            </a:r>
            <a:r>
              <a:rPr lang="de-DE" dirty="0" err="1">
                <a:solidFill>
                  <a:srgbClr val="008000"/>
                </a:solidFill>
              </a:rPr>
              <a:t>Helloworld</a:t>
            </a:r>
            <a:r>
              <a:rPr lang="de-DE" dirty="0">
                <a:solidFill>
                  <a:srgbClr val="008000"/>
                </a:solidFill>
              </a:rPr>
              <a:t>() { </a:t>
            </a:r>
            <a:r>
              <a:rPr lang="de-DE" dirty="0" err="1">
                <a:solidFill>
                  <a:srgbClr val="008000"/>
                </a:solidFill>
              </a:rPr>
              <a:t>return</a:t>
            </a:r>
            <a:r>
              <a:rPr lang="de-DE" dirty="0">
                <a:solidFill>
                  <a:srgbClr val="008000"/>
                </a:solidFill>
              </a:rPr>
              <a:t>( &lt;h1&gt;Hallo Welt!&lt;/h1&gt; );}</a:t>
            </a:r>
            <a:endParaRPr lang="de-DE" dirty="0">
              <a:solidFill>
                <a:srgbClr val="000000"/>
              </a:solidFill>
            </a:endParaRPr>
          </a:p>
          <a:p>
            <a:endParaRPr lang="de-DE" dirty="0"/>
          </a:p>
        </p:txBody>
      </p:sp>
      <p:sp>
        <p:nvSpPr>
          <p:cNvPr id="4" name="Fußzeilenplatzhalter 3">
            <a:extLst>
              <a:ext uri="{FF2B5EF4-FFF2-40B4-BE49-F238E27FC236}">
                <a16:creationId xmlns:a16="http://schemas.microsoft.com/office/drawing/2014/main" id="{32C0BBAA-A891-4654-8397-87C980C19B8D}"/>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D82866D6-BAD9-4231-8823-DB15BB29D8C0}"/>
              </a:ext>
            </a:extLst>
          </p:cNvPr>
          <p:cNvSpPr>
            <a:spLocks noGrp="1"/>
          </p:cNvSpPr>
          <p:nvPr>
            <p:ph idx="13"/>
          </p:nvPr>
        </p:nvSpPr>
        <p:spPr/>
        <p:txBody>
          <a:bodyPr/>
          <a:lstStyle/>
          <a:p>
            <a:endParaRPr lang="de-DE"/>
          </a:p>
        </p:txBody>
      </p:sp>
    </p:spTree>
    <p:extLst>
      <p:ext uri="{BB962C8B-B14F-4D97-AF65-F5344CB8AC3E}">
        <p14:creationId xmlns:p14="http://schemas.microsoft.com/office/powerpoint/2010/main" val="611861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94BC93-0DD4-4ADD-BDE2-067619528DC4}"/>
              </a:ext>
            </a:extLst>
          </p:cNvPr>
          <p:cNvSpPr>
            <a:spLocks noGrp="1"/>
          </p:cNvSpPr>
          <p:nvPr>
            <p:ph type="title"/>
          </p:nvPr>
        </p:nvSpPr>
        <p:spPr/>
        <p:txBody>
          <a:bodyPr/>
          <a:lstStyle/>
          <a:p>
            <a:r>
              <a:rPr lang="de-DE" dirty="0"/>
              <a:t>IMPORT * AS</a:t>
            </a:r>
          </a:p>
        </p:txBody>
      </p:sp>
      <p:sp>
        <p:nvSpPr>
          <p:cNvPr id="3" name="Inhaltsplatzhalter 2">
            <a:extLst>
              <a:ext uri="{FF2B5EF4-FFF2-40B4-BE49-F238E27FC236}">
                <a16:creationId xmlns:a16="http://schemas.microsoft.com/office/drawing/2014/main" id="{34C52040-CB09-46B2-89E5-F11A861C79E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FA784CB3-A50F-4A92-9466-21C1EE273BF0}"/>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AB912536-E012-4E71-BC88-5EC122A3AD73}"/>
              </a:ext>
            </a:extLst>
          </p:cNvPr>
          <p:cNvSpPr>
            <a:spLocks noGrp="1"/>
          </p:cNvSpPr>
          <p:nvPr>
            <p:ph idx="13"/>
          </p:nvPr>
        </p:nvSpPr>
        <p:spPr/>
        <p:txBody>
          <a:bodyPr/>
          <a:lstStyle/>
          <a:p>
            <a:r>
              <a:rPr lang="de-DE" dirty="0" err="1"/>
              <a:t>gets</a:t>
            </a:r>
            <a:r>
              <a:rPr lang="de-DE" dirty="0"/>
              <a:t> all </a:t>
            </a:r>
            <a:r>
              <a:rPr lang="de-DE" dirty="0" err="1"/>
              <a:t>exports</a:t>
            </a:r>
            <a:r>
              <a:rPr lang="de-DE" dirty="0"/>
              <a:t> </a:t>
            </a:r>
            <a:r>
              <a:rPr lang="de-DE" dirty="0" err="1"/>
              <a:t>from</a:t>
            </a:r>
            <a:r>
              <a:rPr lang="de-DE" dirty="0"/>
              <a:t> a </a:t>
            </a:r>
            <a:r>
              <a:rPr lang="de-DE" dirty="0" err="1"/>
              <a:t>file</a:t>
            </a:r>
            <a:r>
              <a:rPr lang="de-DE" dirty="0"/>
              <a:t> </a:t>
            </a:r>
            <a:r>
              <a:rPr lang="de-DE" dirty="0" err="1"/>
              <a:t>as</a:t>
            </a:r>
            <a:r>
              <a:rPr lang="de-DE" dirty="0"/>
              <a:t> an </a:t>
            </a:r>
            <a:r>
              <a:rPr lang="de-DE" dirty="0" err="1"/>
              <a:t>object</a:t>
            </a:r>
            <a:endParaRPr lang="de-DE" dirty="0"/>
          </a:p>
        </p:txBody>
      </p:sp>
    </p:spTree>
    <p:extLst>
      <p:ext uri="{BB962C8B-B14F-4D97-AF65-F5344CB8AC3E}">
        <p14:creationId xmlns:p14="http://schemas.microsoft.com/office/powerpoint/2010/main" val="23314524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76FF1-A7B9-4AB8-A55E-79D5AF78257F}"/>
              </a:ext>
            </a:extLst>
          </p:cNvPr>
          <p:cNvSpPr>
            <a:spLocks noGrp="1"/>
          </p:cNvSpPr>
          <p:nvPr>
            <p:ph type="title"/>
          </p:nvPr>
        </p:nvSpPr>
        <p:spPr/>
        <p:txBody>
          <a:bodyPr/>
          <a:lstStyle/>
          <a:p>
            <a:r>
              <a:rPr lang="de-DE" dirty="0"/>
              <a:t>JS CODE MODULES</a:t>
            </a:r>
          </a:p>
        </p:txBody>
      </p:sp>
      <p:sp>
        <p:nvSpPr>
          <p:cNvPr id="3" name="Inhaltsplatzhalter 2">
            <a:extLst>
              <a:ext uri="{FF2B5EF4-FFF2-40B4-BE49-F238E27FC236}">
                <a16:creationId xmlns:a16="http://schemas.microsoft.com/office/drawing/2014/main" id="{0CC8B018-5687-4BDC-8C53-5EA8FB07B852}"/>
              </a:ext>
            </a:extLst>
          </p:cNvPr>
          <p:cNvSpPr>
            <a:spLocks noGrp="1"/>
          </p:cNvSpPr>
          <p:nvPr>
            <p:ph idx="1"/>
          </p:nvPr>
        </p:nvSpPr>
        <p:spPr/>
        <p:txBody>
          <a:bodyPr/>
          <a:lstStyle/>
          <a:p>
            <a:r>
              <a:rPr lang="de-DE" dirty="0"/>
              <a:t>ist nicht das Gleiche mit Standard JS Modules!</a:t>
            </a:r>
          </a:p>
        </p:txBody>
      </p:sp>
      <p:sp>
        <p:nvSpPr>
          <p:cNvPr id="4" name="Fußzeilenplatzhalter 3">
            <a:extLst>
              <a:ext uri="{FF2B5EF4-FFF2-40B4-BE49-F238E27FC236}">
                <a16:creationId xmlns:a16="http://schemas.microsoft.com/office/drawing/2014/main" id="{B48257E7-2599-4BCF-9707-3A97B713917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0000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936FF-AEA6-4EF8-8C8E-F223A211887E}"/>
              </a:ext>
            </a:extLst>
          </p:cNvPr>
          <p:cNvSpPr>
            <a:spLocks noGrp="1"/>
          </p:cNvSpPr>
          <p:nvPr>
            <p:ph type="title"/>
          </p:nvPr>
        </p:nvSpPr>
        <p:spPr/>
        <p:txBody>
          <a:bodyPr/>
          <a:lstStyle/>
          <a:p>
            <a:r>
              <a:rPr lang="de-DE" dirty="0"/>
              <a:t>JS VARIABLES</a:t>
            </a:r>
          </a:p>
        </p:txBody>
      </p:sp>
      <p:sp>
        <p:nvSpPr>
          <p:cNvPr id="3" name="Textplatzhalter 2">
            <a:extLst>
              <a:ext uri="{FF2B5EF4-FFF2-40B4-BE49-F238E27FC236}">
                <a16:creationId xmlns:a16="http://schemas.microsoft.com/office/drawing/2014/main" id="{4678E752-841B-4C46-84CA-07D176B75747}"/>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3EF80669-DAC2-485D-B303-44760AEC01D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780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BC0581FC-F2EA-4735-872C-6B3E9363C562}"/>
              </a:ext>
            </a:extLst>
          </p:cNvPr>
          <p:cNvSpPr/>
          <p:nvPr/>
        </p:nvSpPr>
        <p:spPr>
          <a:xfrm>
            <a:off x="8141918" y="1412498"/>
            <a:ext cx="3645074" cy="1716066"/>
          </a:xfrm>
          <a:prstGeom prst="rect">
            <a:avLst/>
          </a:prstGeom>
          <a:noFill/>
          <a:ln w="28575">
            <a:solidFill>
              <a:srgbClr val="F388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spc="-25" dirty="0"/>
              <a:t>JS VARIABLES</a:t>
            </a:r>
            <a:endParaRPr spc="-25" dirty="0"/>
          </a:p>
        </p:txBody>
      </p:sp>
      <p:sp>
        <p:nvSpPr>
          <p:cNvPr id="3" name="object 3"/>
          <p:cNvSpPr txBox="1"/>
          <p:nvPr/>
        </p:nvSpPr>
        <p:spPr>
          <a:xfrm>
            <a:off x="374737" y="2270531"/>
            <a:ext cx="10347542" cy="3523913"/>
          </a:xfrm>
          <a:prstGeom prst="rect">
            <a:avLst/>
          </a:prstGeom>
        </p:spPr>
        <p:txBody>
          <a:bodyPr vert="horz" wrap="square" lIns="0" tIns="0" rIns="0" bIns="0" rtlCol="0">
            <a:spAutoFit/>
          </a:bodyPr>
          <a:lstStyle/>
          <a:p>
            <a:pPr marL="927100" lvl="1" indent="-457200">
              <a:lnSpc>
                <a:spcPct val="150000"/>
              </a:lnSpc>
              <a:spcBef>
                <a:spcPts val="685"/>
              </a:spcBef>
              <a:buFont typeface="Arial" panose="020B0604020202020204" pitchFamily="34" charset="0"/>
              <a:buChar char="•"/>
              <a:tabLst>
                <a:tab pos="756920" algn="l"/>
              </a:tabLst>
            </a:pPr>
            <a:r>
              <a:rPr sz="2800" spc="-5" dirty="0">
                <a:cs typeface="Calibri"/>
              </a:rPr>
              <a:t>Name </a:t>
            </a:r>
            <a:r>
              <a:rPr sz="2800" spc="-15" dirty="0">
                <a:cs typeface="Calibri"/>
              </a:rPr>
              <a:t>unterliegt </a:t>
            </a:r>
            <a:r>
              <a:rPr sz="2800" spc="-5" dirty="0">
                <a:cs typeface="Calibri"/>
              </a:rPr>
              <a:t>den</a:t>
            </a:r>
            <a:r>
              <a:rPr sz="2800" spc="-10" dirty="0">
                <a:cs typeface="Calibri"/>
              </a:rPr>
              <a:t> </a:t>
            </a:r>
            <a:r>
              <a:rPr sz="2800" spc="-20" dirty="0">
                <a:cs typeface="Calibri"/>
              </a:rPr>
              <a:t>Bezeichner-Vorgaben</a:t>
            </a:r>
            <a:endParaRPr sz="2800" dirty="0">
              <a:cs typeface="Calibri"/>
            </a:endParaRPr>
          </a:p>
          <a:p>
            <a:pPr marL="927100" lvl="1" indent="-457200">
              <a:lnSpc>
                <a:spcPct val="150000"/>
              </a:lnSpc>
              <a:spcBef>
                <a:spcPts val="565"/>
              </a:spcBef>
              <a:buFont typeface="Arial" panose="020B0604020202020204" pitchFamily="34" charset="0"/>
              <a:buChar char="•"/>
              <a:tabLst>
                <a:tab pos="756920" algn="l"/>
              </a:tabLst>
            </a:pPr>
            <a:r>
              <a:rPr sz="2800" spc="-10" dirty="0">
                <a:cs typeface="Calibri"/>
              </a:rPr>
              <a:t>Definition </a:t>
            </a:r>
            <a:r>
              <a:rPr sz="2800" spc="-5" dirty="0">
                <a:cs typeface="Calibri"/>
              </a:rPr>
              <a:t>mit dem </a:t>
            </a:r>
            <a:r>
              <a:rPr sz="2800" dirty="0">
                <a:cs typeface="Courier New"/>
              </a:rPr>
              <a:t>var</a:t>
            </a:r>
            <a:r>
              <a:rPr lang="de-DE" sz="2800" dirty="0">
                <a:cs typeface="Calibri"/>
              </a:rPr>
              <a:t>, </a:t>
            </a:r>
            <a:r>
              <a:rPr lang="de-DE" sz="2800" dirty="0" err="1">
                <a:cs typeface="Calibri"/>
              </a:rPr>
              <a:t>let</a:t>
            </a:r>
            <a:r>
              <a:rPr lang="de-DE" sz="2800" dirty="0">
                <a:cs typeface="Calibri"/>
              </a:rPr>
              <a:t> oder </a:t>
            </a:r>
            <a:r>
              <a:rPr lang="de-DE" sz="2800" dirty="0" err="1">
                <a:cs typeface="Calibri"/>
              </a:rPr>
              <a:t>const</a:t>
            </a:r>
            <a:endParaRPr sz="2800" dirty="0">
              <a:cs typeface="Calibri"/>
            </a:endParaRPr>
          </a:p>
          <a:p>
            <a:pPr marL="927100" lvl="1" indent="-457200">
              <a:lnSpc>
                <a:spcPct val="150000"/>
              </a:lnSpc>
              <a:spcBef>
                <a:spcPts val="780"/>
              </a:spcBef>
              <a:buFont typeface="Arial" panose="020B0604020202020204" pitchFamily="34" charset="0"/>
              <a:buChar char="•"/>
              <a:tabLst>
                <a:tab pos="756920" algn="l"/>
              </a:tabLst>
            </a:pPr>
            <a:r>
              <a:rPr sz="2800" spc="-10" dirty="0">
                <a:cs typeface="Calibri"/>
              </a:rPr>
              <a:t>Definition </a:t>
            </a:r>
            <a:r>
              <a:rPr sz="2800" spc="-15" dirty="0">
                <a:cs typeface="Calibri"/>
              </a:rPr>
              <a:t>kann </a:t>
            </a:r>
            <a:r>
              <a:rPr sz="2800" spc="-5" dirty="0">
                <a:cs typeface="Calibri"/>
              </a:rPr>
              <a:t>an einer </a:t>
            </a:r>
            <a:r>
              <a:rPr sz="2800" spc="-10" dirty="0">
                <a:cs typeface="Calibri"/>
              </a:rPr>
              <a:t>beliebigen Stelle</a:t>
            </a:r>
            <a:r>
              <a:rPr sz="2800" spc="45" dirty="0">
                <a:cs typeface="Calibri"/>
              </a:rPr>
              <a:t> </a:t>
            </a:r>
            <a:r>
              <a:rPr sz="2800" spc="-15" dirty="0">
                <a:cs typeface="Calibri"/>
              </a:rPr>
              <a:t>erfolgen</a:t>
            </a:r>
            <a:endParaRPr sz="2800" dirty="0">
              <a:cs typeface="Calibri"/>
            </a:endParaRPr>
          </a:p>
          <a:p>
            <a:pPr marL="927100" lvl="1" indent="-457200">
              <a:lnSpc>
                <a:spcPct val="150000"/>
              </a:lnSpc>
              <a:spcBef>
                <a:spcPts val="670"/>
              </a:spcBef>
              <a:buFont typeface="Arial" panose="020B0604020202020204" pitchFamily="34" charset="0"/>
              <a:buChar char="•"/>
              <a:tabLst>
                <a:tab pos="756920" algn="l"/>
              </a:tabLst>
            </a:pPr>
            <a:r>
              <a:rPr sz="2800" spc="-25" dirty="0">
                <a:cs typeface="Calibri"/>
              </a:rPr>
              <a:t>Variablen </a:t>
            </a:r>
            <a:r>
              <a:rPr sz="2800" spc="-5" dirty="0">
                <a:cs typeface="Calibri"/>
              </a:rPr>
              <a:t>ohne </a:t>
            </a:r>
            <a:r>
              <a:rPr sz="2800" spc="-30" dirty="0">
                <a:cs typeface="Calibri"/>
              </a:rPr>
              <a:t>Wert </a:t>
            </a:r>
            <a:r>
              <a:rPr sz="2800" spc="-5" dirty="0">
                <a:cs typeface="Calibri"/>
              </a:rPr>
              <a:t>haben den </a:t>
            </a:r>
            <a:r>
              <a:rPr sz="2800" spc="-15" dirty="0">
                <a:cs typeface="Calibri"/>
              </a:rPr>
              <a:t>Zustand</a:t>
            </a:r>
            <a:r>
              <a:rPr sz="2800" spc="180" dirty="0">
                <a:cs typeface="Calibri"/>
              </a:rPr>
              <a:t> </a:t>
            </a:r>
            <a:r>
              <a:rPr sz="2800" spc="-10" dirty="0">
                <a:cs typeface="Calibri"/>
              </a:rPr>
              <a:t>„undefiniert“</a:t>
            </a:r>
            <a:endParaRPr sz="2800" dirty="0">
              <a:cs typeface="Calibri"/>
            </a:endParaRPr>
          </a:p>
          <a:p>
            <a:pPr marL="927100" lvl="1" indent="-457200">
              <a:lnSpc>
                <a:spcPct val="150000"/>
              </a:lnSpc>
              <a:spcBef>
                <a:spcPts val="670"/>
              </a:spcBef>
              <a:buFont typeface="Arial" panose="020B0604020202020204" pitchFamily="34" charset="0"/>
              <a:buChar char="•"/>
              <a:tabLst>
                <a:tab pos="756920" algn="l"/>
              </a:tabLst>
            </a:pPr>
            <a:r>
              <a:rPr sz="2800" spc="-15" dirty="0" err="1">
                <a:cs typeface="Calibri"/>
              </a:rPr>
              <a:t>Mehre</a:t>
            </a:r>
            <a:r>
              <a:rPr lang="de-DE" sz="2800" spc="-15" dirty="0" err="1">
                <a:cs typeface="Calibri"/>
              </a:rPr>
              <a:t>re</a:t>
            </a:r>
            <a:r>
              <a:rPr sz="2800" spc="-15" dirty="0">
                <a:cs typeface="Calibri"/>
              </a:rPr>
              <a:t> </a:t>
            </a:r>
            <a:r>
              <a:rPr sz="2800" spc="-25" dirty="0">
                <a:cs typeface="Calibri"/>
              </a:rPr>
              <a:t>Variablen </a:t>
            </a:r>
            <a:r>
              <a:rPr sz="2800" spc="-15" dirty="0">
                <a:cs typeface="Calibri"/>
              </a:rPr>
              <a:t>werden durch </a:t>
            </a:r>
            <a:r>
              <a:rPr sz="2800" spc="-25" dirty="0">
                <a:cs typeface="Calibri"/>
              </a:rPr>
              <a:t>Kommata</a:t>
            </a:r>
            <a:r>
              <a:rPr sz="2800" spc="165" dirty="0">
                <a:cs typeface="Calibri"/>
              </a:rPr>
              <a:t> </a:t>
            </a:r>
            <a:r>
              <a:rPr sz="2800" spc="-20" dirty="0">
                <a:cs typeface="Calibri"/>
              </a:rPr>
              <a:t>getrennt</a:t>
            </a:r>
            <a:endParaRPr sz="2800" dirty="0">
              <a:cs typeface="Calibri"/>
            </a:endParaRPr>
          </a:p>
        </p:txBody>
      </p:sp>
      <p:sp>
        <p:nvSpPr>
          <p:cNvPr id="4" name="object 4"/>
          <p:cNvSpPr/>
          <p:nvPr/>
        </p:nvSpPr>
        <p:spPr>
          <a:xfrm>
            <a:off x="8287293" y="1662385"/>
            <a:ext cx="3354324" cy="1374648"/>
          </a:xfrm>
          <a:prstGeom prst="rect">
            <a:avLst/>
          </a:prstGeom>
          <a:blipFill>
            <a:blip r:embed="rId3" cstate="print"/>
            <a:stretch>
              <a:fillRect/>
            </a:stretch>
          </a:blipFill>
        </p:spPr>
        <p:txBody>
          <a:bodyPr wrap="square" lIns="0" tIns="0" rIns="0" bIns="0" rtlCol="0"/>
          <a:lstStyle/>
          <a:p>
            <a:endParaRPr dirty="0"/>
          </a:p>
        </p:txBody>
      </p:sp>
      <p:sp>
        <p:nvSpPr>
          <p:cNvPr id="6" name="Fußzeilenplatzhalter 5">
            <a:extLst>
              <a:ext uri="{FF2B5EF4-FFF2-40B4-BE49-F238E27FC236}">
                <a16:creationId xmlns:a16="http://schemas.microsoft.com/office/drawing/2014/main" id="{2F547D97-41CB-4900-9AF4-C81D5D8EF1C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2675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7A5CC9-0157-4D10-AE7A-38C392C71DBB}"/>
              </a:ext>
            </a:extLst>
          </p:cNvPr>
          <p:cNvSpPr>
            <a:spLocks noGrp="1"/>
          </p:cNvSpPr>
          <p:nvPr>
            <p:ph type="title"/>
          </p:nvPr>
        </p:nvSpPr>
        <p:spPr/>
        <p:txBody>
          <a:bodyPr/>
          <a:lstStyle/>
          <a:p>
            <a:r>
              <a:rPr lang="de-DE" dirty="0"/>
              <a:t>JS VARIABLES &gt; VAR</a:t>
            </a:r>
          </a:p>
        </p:txBody>
      </p:sp>
      <p:sp>
        <p:nvSpPr>
          <p:cNvPr id="3" name="Inhaltsplatzhalter 2">
            <a:extLst>
              <a:ext uri="{FF2B5EF4-FFF2-40B4-BE49-F238E27FC236}">
                <a16:creationId xmlns:a16="http://schemas.microsoft.com/office/drawing/2014/main" id="{A37D336B-74A3-4AA0-9421-3579E540A5F1}"/>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B83E8B81-937A-4D79-A440-2AE2DE2648BC}"/>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628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CD4F-4656-48D9-948F-5CF2789920DB}"/>
              </a:ext>
            </a:extLst>
          </p:cNvPr>
          <p:cNvSpPr>
            <a:spLocks noGrp="1"/>
          </p:cNvSpPr>
          <p:nvPr>
            <p:ph type="title"/>
          </p:nvPr>
        </p:nvSpPr>
        <p:spPr/>
        <p:txBody>
          <a:bodyPr/>
          <a:lstStyle/>
          <a:p>
            <a:r>
              <a:rPr lang="de-DE" dirty="0"/>
              <a:t>JS VARIABLES &gt; LET</a:t>
            </a:r>
            <a:endParaRPr lang="de-AT" dirty="0"/>
          </a:p>
        </p:txBody>
      </p:sp>
      <p:sp>
        <p:nvSpPr>
          <p:cNvPr id="3" name="Content Placeholder 2">
            <a:extLst>
              <a:ext uri="{FF2B5EF4-FFF2-40B4-BE49-F238E27FC236}">
                <a16:creationId xmlns:a16="http://schemas.microsoft.com/office/drawing/2014/main" id="{A3AB071F-3622-416E-934A-63F3922E4423}"/>
              </a:ext>
            </a:extLst>
          </p:cNvPr>
          <p:cNvSpPr>
            <a:spLocks noGrp="1"/>
          </p:cNvSpPr>
          <p:nvPr>
            <p:ph idx="1"/>
          </p:nvPr>
        </p:nvSpPr>
        <p:spPr/>
        <p:txBody>
          <a:bodyPr/>
          <a:lstStyle/>
          <a:p>
            <a:r>
              <a:rPr lang="de-AT" dirty="0" err="1">
                <a:solidFill>
                  <a:srgbClr val="0000FF"/>
                </a:solidFill>
              </a:rPr>
              <a:t>let</a:t>
            </a:r>
            <a:r>
              <a:rPr lang="de-AT" dirty="0">
                <a:solidFill>
                  <a:srgbClr val="000000"/>
                </a:solidFill>
              </a:rPr>
              <a:t> a = </a:t>
            </a:r>
            <a:r>
              <a:rPr lang="de-AT" dirty="0">
                <a:solidFill>
                  <a:srgbClr val="09885A"/>
                </a:solidFill>
              </a:rPr>
              <a:t>3</a:t>
            </a:r>
            <a:r>
              <a:rPr lang="de-AT" dirty="0">
                <a:solidFill>
                  <a:srgbClr val="000000"/>
                </a:solidFill>
              </a:rPr>
              <a:t>;</a:t>
            </a:r>
          </a:p>
          <a:p>
            <a:endParaRPr lang="de-AT" dirty="0"/>
          </a:p>
        </p:txBody>
      </p:sp>
      <p:sp>
        <p:nvSpPr>
          <p:cNvPr id="4" name="Content Placeholder 3">
            <a:extLst>
              <a:ext uri="{FF2B5EF4-FFF2-40B4-BE49-F238E27FC236}">
                <a16:creationId xmlns:a16="http://schemas.microsoft.com/office/drawing/2014/main" id="{C3722680-2620-4D73-83A7-1B9F242C95C8}"/>
              </a:ext>
            </a:extLst>
          </p:cNvPr>
          <p:cNvSpPr>
            <a:spLocks noGrp="1"/>
          </p:cNvSpPr>
          <p:nvPr>
            <p:ph idx="13"/>
          </p:nvPr>
        </p:nvSpPr>
        <p:spPr/>
        <p:txBody>
          <a:bodyPr/>
          <a:lstStyle/>
          <a:p>
            <a:r>
              <a:rPr lang="de-AT" dirty="0"/>
              <a:t>Neue Alternative zu </a:t>
            </a:r>
            <a:r>
              <a:rPr lang="de-AT" i="1" dirty="0" err="1"/>
              <a:t>var</a:t>
            </a:r>
            <a:r>
              <a:rPr lang="de-AT" dirty="0"/>
              <a:t> – mit leicht anderem </a:t>
            </a:r>
            <a:r>
              <a:rPr lang="de-AT" dirty="0" err="1"/>
              <a:t>Scoping</a:t>
            </a:r>
            <a:endParaRPr lang="de-AT" dirty="0"/>
          </a:p>
          <a:p>
            <a:r>
              <a:rPr lang="de-AT" dirty="0" err="1"/>
              <a:t>Scope</a:t>
            </a:r>
            <a:r>
              <a:rPr lang="de-AT" dirty="0"/>
              <a:t>: umgebende geschwungene Klammern (block </a:t>
            </a:r>
            <a:r>
              <a:rPr lang="de-AT" dirty="0" err="1"/>
              <a:t>scope</a:t>
            </a:r>
            <a:r>
              <a:rPr lang="de-AT" dirty="0"/>
              <a:t>)</a:t>
            </a:r>
          </a:p>
          <a:p>
            <a:r>
              <a:rPr lang="de-AT" dirty="0"/>
              <a:t>Empfehlung: verwenden anstatt von </a:t>
            </a:r>
            <a:r>
              <a:rPr lang="de-AT" i="1" dirty="0" err="1"/>
              <a:t>var</a:t>
            </a:r>
            <a:r>
              <a:rPr lang="de-AT" dirty="0"/>
              <a:t> wo möglich</a:t>
            </a:r>
          </a:p>
        </p:txBody>
      </p:sp>
      <p:sp>
        <p:nvSpPr>
          <p:cNvPr id="5" name="Fußzeilenplatzhalter 4">
            <a:extLst>
              <a:ext uri="{FF2B5EF4-FFF2-40B4-BE49-F238E27FC236}">
                <a16:creationId xmlns:a16="http://schemas.microsoft.com/office/drawing/2014/main" id="{6F1D19CC-BFD5-4359-A110-FBF556ADD5F0}"/>
              </a:ext>
            </a:extLst>
          </p:cNvPr>
          <p:cNvSpPr>
            <a:spLocks noGrp="1"/>
          </p:cNvSpPr>
          <p:nvPr>
            <p:ph type="ftr" sz="quarter" idx="11"/>
          </p:nvPr>
        </p:nvSpPr>
        <p:spPr/>
        <p:txBody>
          <a:bodyPr/>
          <a:lstStyle/>
          <a:p>
            <a:pPr algn="r"/>
            <a:r>
              <a:rPr lang="de-DE" dirty="0"/>
              <a:t> #ES6 #</a:t>
            </a:r>
            <a:r>
              <a:rPr lang="de-DE" dirty="0" err="1"/>
              <a:t>mediumFeature</a:t>
            </a:r>
            <a:r>
              <a:rPr lang="de-DE" dirty="0"/>
              <a:t> © </a:t>
            </a:r>
            <a:r>
              <a:rPr lang="de-DE" dirty="0" err="1"/>
              <a:t>ppedv</a:t>
            </a:r>
            <a:r>
              <a:rPr lang="de-DE" dirty="0"/>
              <a:t> AG</a:t>
            </a:r>
          </a:p>
        </p:txBody>
      </p:sp>
    </p:spTree>
    <p:extLst>
      <p:ext uri="{BB962C8B-B14F-4D97-AF65-F5344CB8AC3E}">
        <p14:creationId xmlns:p14="http://schemas.microsoft.com/office/powerpoint/2010/main" val="4033385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82488C-A34D-4386-9156-2D7141D3738E}"/>
              </a:ext>
            </a:extLst>
          </p:cNvPr>
          <p:cNvSpPr>
            <a:spLocks noGrp="1"/>
          </p:cNvSpPr>
          <p:nvPr>
            <p:ph type="title"/>
          </p:nvPr>
        </p:nvSpPr>
        <p:spPr/>
        <p:txBody>
          <a:bodyPr/>
          <a:lstStyle/>
          <a:p>
            <a:r>
              <a:rPr lang="de-DE" dirty="0"/>
              <a:t>JS VARIABLES &gt; VAR VS. LET</a:t>
            </a:r>
          </a:p>
        </p:txBody>
      </p:sp>
      <p:sp>
        <p:nvSpPr>
          <p:cNvPr id="3" name="Inhaltsplatzhalter 2">
            <a:extLst>
              <a:ext uri="{FF2B5EF4-FFF2-40B4-BE49-F238E27FC236}">
                <a16:creationId xmlns:a16="http://schemas.microsoft.com/office/drawing/2014/main" id="{89E06ADF-B733-42AB-90B9-48316DC4D3F2}"/>
              </a:ext>
            </a:extLst>
          </p:cNvPr>
          <p:cNvSpPr>
            <a:spLocks noGrp="1"/>
          </p:cNvSpPr>
          <p:nvPr>
            <p:ph idx="1"/>
          </p:nvPr>
        </p:nvSpPr>
        <p:spPr/>
        <p:txBody>
          <a:bodyPr>
            <a:normAutofit/>
          </a:bodyPr>
          <a:lstStyle/>
          <a:p>
            <a:r>
              <a:rPr lang="de-DE" altLang="de-DE" sz="2900" i="1" dirty="0" err="1"/>
              <a:t>let</a:t>
            </a:r>
            <a:r>
              <a:rPr lang="de-DE" altLang="de-DE" sz="2900" dirty="0"/>
              <a:t> ermöglicht es Variablen zu deklarieren, deren Gültigkeitsbereich auf den Block, den Befehl oder den Ausdruck beschränkt ist, in dem sie deklariert sind. Der Unterschied zum </a:t>
            </a:r>
            <a:r>
              <a:rPr lang="de-DE" altLang="de-DE" sz="2900" i="1" dirty="0" err="1"/>
              <a:t>var</a:t>
            </a:r>
            <a:r>
              <a:rPr lang="de-DE" altLang="de-DE" sz="2900" dirty="0"/>
              <a:t> Schlüsselwort ist, dass der Gültigkeitsbereich auf Blöcke und nicht auf Funktionen bzw. Global beschränkt ist.</a:t>
            </a:r>
          </a:p>
          <a:p>
            <a:endParaRPr lang="de-DE" dirty="0"/>
          </a:p>
        </p:txBody>
      </p:sp>
      <p:sp>
        <p:nvSpPr>
          <p:cNvPr id="4" name="Fußzeilenplatzhalter 3">
            <a:extLst>
              <a:ext uri="{FF2B5EF4-FFF2-40B4-BE49-F238E27FC236}">
                <a16:creationId xmlns:a16="http://schemas.microsoft.com/office/drawing/2014/main" id="{F996D0E3-D691-4A90-8176-FAE45FA1671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098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lang="de-DE" spc="-25" dirty="0"/>
              <a:t>JS VARIABLES &gt; CONST</a:t>
            </a:r>
            <a:endParaRPr spc="-25" dirty="0"/>
          </a:p>
        </p:txBody>
      </p:sp>
      <p:sp>
        <p:nvSpPr>
          <p:cNvPr id="3" name="object 3"/>
          <p:cNvSpPr txBox="1"/>
          <p:nvPr/>
        </p:nvSpPr>
        <p:spPr>
          <a:xfrm>
            <a:off x="399789" y="2003838"/>
            <a:ext cx="9483247" cy="3590727"/>
          </a:xfrm>
          <a:prstGeom prst="rect">
            <a:avLst/>
          </a:prstGeom>
        </p:spPr>
        <p:txBody>
          <a:bodyPr vert="horz" wrap="square" lIns="0" tIns="0" rIns="0" bIns="0" rtlCol="0">
            <a:spAutoFit/>
          </a:bodyPr>
          <a:lstStyle/>
          <a:p>
            <a:pPr marL="927100" lvl="1" indent="-457200">
              <a:lnSpc>
                <a:spcPct val="150000"/>
              </a:lnSpc>
              <a:spcBef>
                <a:spcPts val="685"/>
              </a:spcBef>
              <a:buFont typeface="Arial" panose="020B0604020202020204" pitchFamily="34" charset="0"/>
              <a:buChar char="•"/>
              <a:tabLst>
                <a:tab pos="756920" algn="l"/>
              </a:tabLst>
            </a:pPr>
            <a:r>
              <a:rPr sz="2800" spc="-5" dirty="0">
                <a:latin typeface="Calibri"/>
                <a:cs typeface="Calibri"/>
              </a:rPr>
              <a:t>Name </a:t>
            </a:r>
            <a:r>
              <a:rPr sz="2800" spc="-15" dirty="0">
                <a:latin typeface="Calibri"/>
                <a:cs typeface="Calibri"/>
              </a:rPr>
              <a:t>unterliegt </a:t>
            </a:r>
            <a:r>
              <a:rPr sz="2800" spc="-5" dirty="0">
                <a:latin typeface="Calibri"/>
                <a:cs typeface="Calibri"/>
              </a:rPr>
              <a:t>den</a:t>
            </a:r>
            <a:r>
              <a:rPr sz="2800" spc="-10" dirty="0">
                <a:latin typeface="Calibri"/>
                <a:cs typeface="Calibri"/>
              </a:rPr>
              <a:t> </a:t>
            </a:r>
            <a:r>
              <a:rPr sz="2800" spc="-20" dirty="0">
                <a:latin typeface="Calibri"/>
                <a:cs typeface="Calibri"/>
              </a:rPr>
              <a:t>Bezeichner-Vorgaben</a:t>
            </a:r>
            <a:endParaRPr sz="2800" dirty="0">
              <a:latin typeface="Calibri"/>
              <a:cs typeface="Calibri"/>
            </a:endParaRPr>
          </a:p>
          <a:p>
            <a:pPr marL="927100" lvl="1" indent="-457200">
              <a:lnSpc>
                <a:spcPct val="150000"/>
              </a:lnSpc>
              <a:spcBef>
                <a:spcPts val="565"/>
              </a:spcBef>
              <a:buFont typeface="Arial" panose="020B0604020202020204" pitchFamily="34" charset="0"/>
              <a:buChar char="•"/>
              <a:tabLst>
                <a:tab pos="756920" algn="l"/>
              </a:tabLst>
            </a:pPr>
            <a:r>
              <a:rPr sz="2800" spc="-10" dirty="0">
                <a:latin typeface="Calibri"/>
                <a:cs typeface="Calibri"/>
              </a:rPr>
              <a:t>Definition mit dem Schlüsselwort</a:t>
            </a:r>
            <a:r>
              <a:rPr sz="2800" spc="114" dirty="0">
                <a:latin typeface="Calibri"/>
                <a:cs typeface="Calibri"/>
              </a:rPr>
              <a:t> </a:t>
            </a:r>
            <a:r>
              <a:rPr sz="2800" spc="-5" dirty="0">
                <a:latin typeface="Calibri"/>
                <a:cs typeface="Calibri"/>
              </a:rPr>
              <a:t>„</a:t>
            </a:r>
            <a:r>
              <a:rPr sz="2800" spc="-5" dirty="0">
                <a:latin typeface="Courier New"/>
                <a:cs typeface="Courier New"/>
              </a:rPr>
              <a:t>const</a:t>
            </a:r>
            <a:r>
              <a:rPr sz="2800" spc="-5" dirty="0">
                <a:latin typeface="Calibri"/>
                <a:cs typeface="Calibri"/>
              </a:rPr>
              <a:t>“</a:t>
            </a:r>
            <a:endParaRPr sz="2800" dirty="0">
              <a:latin typeface="Calibri"/>
              <a:cs typeface="Calibri"/>
            </a:endParaRPr>
          </a:p>
          <a:p>
            <a:pPr marL="927100" lvl="1" indent="-457200">
              <a:lnSpc>
                <a:spcPct val="150000"/>
              </a:lnSpc>
              <a:spcBef>
                <a:spcPts val="780"/>
              </a:spcBef>
              <a:buFont typeface="Arial" panose="020B0604020202020204" pitchFamily="34" charset="0"/>
              <a:buChar char="•"/>
              <a:tabLst>
                <a:tab pos="756920" algn="l"/>
              </a:tabLst>
            </a:pPr>
            <a:r>
              <a:rPr sz="2800" spc="-30" dirty="0">
                <a:latin typeface="Calibri"/>
                <a:cs typeface="Calibri"/>
              </a:rPr>
              <a:t>Wert </a:t>
            </a:r>
            <a:r>
              <a:rPr sz="2800" spc="-5" dirty="0">
                <a:latin typeface="Calibri"/>
                <a:cs typeface="Calibri"/>
              </a:rPr>
              <a:t>muss </a:t>
            </a:r>
            <a:r>
              <a:rPr sz="2800" spc="-15" dirty="0">
                <a:latin typeface="Calibri"/>
                <a:cs typeface="Calibri"/>
              </a:rPr>
              <a:t>sofort </a:t>
            </a:r>
            <a:r>
              <a:rPr sz="2800" spc="-10" dirty="0">
                <a:latin typeface="Calibri"/>
                <a:cs typeface="Calibri"/>
              </a:rPr>
              <a:t>zugewiesen</a:t>
            </a:r>
            <a:r>
              <a:rPr sz="2800" spc="10" dirty="0">
                <a:latin typeface="Calibri"/>
                <a:cs typeface="Calibri"/>
              </a:rPr>
              <a:t> </a:t>
            </a:r>
            <a:r>
              <a:rPr sz="2800" spc="-15" dirty="0">
                <a:latin typeface="Calibri"/>
                <a:cs typeface="Calibri"/>
              </a:rPr>
              <a:t>werden</a:t>
            </a:r>
            <a:endParaRPr sz="2800" dirty="0">
              <a:latin typeface="Calibri"/>
              <a:cs typeface="Calibri"/>
            </a:endParaRPr>
          </a:p>
          <a:p>
            <a:pPr marL="927100" lvl="1" indent="-457200">
              <a:lnSpc>
                <a:spcPct val="150000"/>
              </a:lnSpc>
              <a:spcBef>
                <a:spcPts val="670"/>
              </a:spcBef>
              <a:buFont typeface="Arial" panose="020B0604020202020204" pitchFamily="34" charset="0"/>
              <a:buChar char="•"/>
              <a:tabLst>
                <a:tab pos="756920" algn="l"/>
              </a:tabLst>
            </a:pPr>
            <a:r>
              <a:rPr sz="2800" spc="-35" dirty="0">
                <a:latin typeface="Calibri"/>
                <a:cs typeface="Calibri"/>
              </a:rPr>
              <a:t>Wert </a:t>
            </a:r>
            <a:r>
              <a:rPr sz="2800" spc="-15" dirty="0">
                <a:latin typeface="Calibri"/>
                <a:cs typeface="Calibri"/>
              </a:rPr>
              <a:t>kann </a:t>
            </a:r>
            <a:r>
              <a:rPr sz="2800" spc="-10" dirty="0">
                <a:latin typeface="Calibri"/>
                <a:cs typeface="Calibri"/>
              </a:rPr>
              <a:t>nicht </a:t>
            </a:r>
            <a:r>
              <a:rPr sz="2800" spc="-5" dirty="0">
                <a:latin typeface="Calibri"/>
                <a:cs typeface="Calibri"/>
              </a:rPr>
              <a:t>mehr </a:t>
            </a:r>
            <a:r>
              <a:rPr sz="2800" spc="-15" dirty="0">
                <a:latin typeface="Calibri"/>
                <a:cs typeface="Calibri"/>
              </a:rPr>
              <a:t>verändert</a:t>
            </a:r>
            <a:r>
              <a:rPr sz="2800" spc="55" dirty="0">
                <a:latin typeface="Calibri"/>
                <a:cs typeface="Calibri"/>
              </a:rPr>
              <a:t> </a:t>
            </a:r>
            <a:r>
              <a:rPr sz="2800" spc="-15" dirty="0">
                <a:latin typeface="Calibri"/>
                <a:cs typeface="Calibri"/>
              </a:rPr>
              <a:t>werden</a:t>
            </a:r>
            <a:endParaRPr sz="2800" dirty="0">
              <a:latin typeface="Calibri"/>
              <a:cs typeface="Calibri"/>
            </a:endParaRPr>
          </a:p>
          <a:p>
            <a:pPr marL="927100" lvl="1" indent="-457200">
              <a:lnSpc>
                <a:spcPct val="150000"/>
              </a:lnSpc>
              <a:spcBef>
                <a:spcPts val="670"/>
              </a:spcBef>
              <a:buFont typeface="Arial" panose="020B0604020202020204" pitchFamily="34" charset="0"/>
              <a:buChar char="•"/>
              <a:tabLst>
                <a:tab pos="756920" algn="l"/>
              </a:tabLst>
            </a:pPr>
            <a:r>
              <a:rPr sz="2800" spc="-30" dirty="0">
                <a:latin typeface="Calibri"/>
                <a:cs typeface="Calibri"/>
              </a:rPr>
              <a:t>Vereinfachen </a:t>
            </a:r>
            <a:r>
              <a:rPr sz="2800" spc="-15" dirty="0">
                <a:latin typeface="Calibri"/>
                <a:cs typeface="Calibri"/>
              </a:rPr>
              <a:t>Lesbarkeit </a:t>
            </a:r>
            <a:r>
              <a:rPr sz="2800" spc="-10" dirty="0">
                <a:latin typeface="Calibri"/>
                <a:cs typeface="Calibri"/>
              </a:rPr>
              <a:t>und </a:t>
            </a:r>
            <a:r>
              <a:rPr sz="2800" spc="-20" dirty="0">
                <a:latin typeface="Calibri"/>
                <a:cs typeface="Calibri"/>
              </a:rPr>
              <a:t>Wartung </a:t>
            </a:r>
            <a:r>
              <a:rPr sz="2800" spc="-5" dirty="0">
                <a:latin typeface="Calibri"/>
                <a:cs typeface="Calibri"/>
              </a:rPr>
              <a:t>eines</a:t>
            </a:r>
            <a:r>
              <a:rPr sz="2800" spc="170" dirty="0">
                <a:latin typeface="Calibri"/>
                <a:cs typeface="Calibri"/>
              </a:rPr>
              <a:t> </a:t>
            </a:r>
            <a:r>
              <a:rPr sz="2800" spc="-20" dirty="0">
                <a:latin typeface="Calibri"/>
                <a:cs typeface="Calibri"/>
              </a:rPr>
              <a:t>Programms</a:t>
            </a:r>
            <a:endParaRPr sz="2800" dirty="0">
              <a:latin typeface="Calibri"/>
              <a:cs typeface="Calibri"/>
            </a:endParaRPr>
          </a:p>
        </p:txBody>
      </p:sp>
      <p:sp>
        <p:nvSpPr>
          <p:cNvPr id="4" name="object 4"/>
          <p:cNvSpPr/>
          <p:nvPr/>
        </p:nvSpPr>
        <p:spPr>
          <a:xfrm>
            <a:off x="8380205" y="3572417"/>
            <a:ext cx="2791968" cy="704088"/>
          </a:xfrm>
          <a:prstGeom prst="rect">
            <a:avLst/>
          </a:prstGeom>
          <a:blipFill>
            <a:blip r:embed="rId3" cstate="print"/>
            <a:stretch>
              <a:fillRect/>
            </a:stretch>
          </a:blipFill>
        </p:spPr>
        <p:txBody>
          <a:bodyPr wrap="square" lIns="0" tIns="0" rIns="0" bIns="0" rtlCol="0"/>
          <a:lstStyle/>
          <a:p>
            <a:endParaRPr dirty="0"/>
          </a:p>
        </p:txBody>
      </p:sp>
      <p:sp>
        <p:nvSpPr>
          <p:cNvPr id="5" name="Rechteck 4">
            <a:extLst>
              <a:ext uri="{FF2B5EF4-FFF2-40B4-BE49-F238E27FC236}">
                <a16:creationId xmlns:a16="http://schemas.microsoft.com/office/drawing/2014/main" id="{51E149B3-4788-4A01-B0C3-A78010040029}"/>
              </a:ext>
            </a:extLst>
          </p:cNvPr>
          <p:cNvSpPr/>
          <p:nvPr/>
        </p:nvSpPr>
        <p:spPr>
          <a:xfrm>
            <a:off x="8060499" y="3394552"/>
            <a:ext cx="3645074" cy="1052187"/>
          </a:xfrm>
          <a:prstGeom prst="rect">
            <a:avLst/>
          </a:prstGeom>
          <a:noFill/>
          <a:ln w="28575">
            <a:solidFill>
              <a:srgbClr val="F388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Fußzeilenplatzhalter 5">
            <a:extLst>
              <a:ext uri="{FF2B5EF4-FFF2-40B4-BE49-F238E27FC236}">
                <a16:creationId xmlns:a16="http://schemas.microsoft.com/office/drawing/2014/main" id="{9137422B-CF2A-4A19-A514-37F9B3ACAF9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99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E4A22-0471-470A-8451-887E131BEFC0}"/>
              </a:ext>
            </a:extLst>
          </p:cNvPr>
          <p:cNvSpPr>
            <a:spLocks noGrp="1"/>
          </p:cNvSpPr>
          <p:nvPr>
            <p:ph type="title"/>
          </p:nvPr>
        </p:nvSpPr>
        <p:spPr/>
        <p:txBody>
          <a:bodyPr/>
          <a:lstStyle/>
          <a:p>
            <a:r>
              <a:rPr lang="de-DE" dirty="0"/>
              <a:t>JS INTRO</a:t>
            </a:r>
          </a:p>
        </p:txBody>
      </p:sp>
      <p:sp>
        <p:nvSpPr>
          <p:cNvPr id="3" name="Textplatzhalter 2">
            <a:extLst>
              <a:ext uri="{FF2B5EF4-FFF2-40B4-BE49-F238E27FC236}">
                <a16:creationId xmlns:a16="http://schemas.microsoft.com/office/drawing/2014/main" id="{E9D53E9E-122A-4F90-9556-F11D194931E4}"/>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24F60DAA-EE66-4666-B345-F41D3766692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774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D586D-9367-41AD-BCA5-C0B77645FA27}"/>
              </a:ext>
            </a:extLst>
          </p:cNvPr>
          <p:cNvSpPr>
            <a:spLocks noGrp="1"/>
          </p:cNvSpPr>
          <p:nvPr>
            <p:ph type="title"/>
          </p:nvPr>
        </p:nvSpPr>
        <p:spPr/>
        <p:txBody>
          <a:bodyPr/>
          <a:lstStyle/>
          <a:p>
            <a:r>
              <a:rPr lang="de-DE" spc="-25" dirty="0"/>
              <a:t>JS VARIABLES &gt; CONST</a:t>
            </a:r>
            <a:endParaRPr lang="de-DE" dirty="0"/>
          </a:p>
        </p:txBody>
      </p:sp>
      <p:sp>
        <p:nvSpPr>
          <p:cNvPr id="3" name="Inhaltsplatzhalter 2">
            <a:extLst>
              <a:ext uri="{FF2B5EF4-FFF2-40B4-BE49-F238E27FC236}">
                <a16:creationId xmlns:a16="http://schemas.microsoft.com/office/drawing/2014/main" id="{4FF40005-9DF0-4B0F-B083-201CA1BEACEF}"/>
              </a:ext>
            </a:extLst>
          </p:cNvPr>
          <p:cNvSpPr>
            <a:spLocks noGrp="1"/>
          </p:cNvSpPr>
          <p:nvPr>
            <p:ph idx="1"/>
          </p:nvPr>
        </p:nvSpPr>
        <p:spPr/>
        <p:txBody>
          <a:bodyPr/>
          <a:lstStyle/>
          <a:p>
            <a:r>
              <a:rPr lang="de-DE" dirty="0" err="1"/>
              <a:t>const</a:t>
            </a:r>
            <a:r>
              <a:rPr lang="de-DE" dirty="0"/>
              <a:t> </a:t>
            </a:r>
            <a:r>
              <a:rPr lang="de-DE" dirty="0" err="1"/>
              <a:t>names</a:t>
            </a:r>
            <a:r>
              <a:rPr lang="de-DE" dirty="0"/>
              <a:t> = ['Alice', 'Bob', 'Claire'];</a:t>
            </a:r>
          </a:p>
          <a:p>
            <a:r>
              <a:rPr lang="de-DE" dirty="0" err="1"/>
              <a:t>names</a:t>
            </a:r>
            <a:r>
              <a:rPr lang="de-DE" dirty="0"/>
              <a:t> = ['Andrew', 'Bob', 'Claire']; // ungültig!</a:t>
            </a:r>
          </a:p>
          <a:p>
            <a:r>
              <a:rPr lang="de-DE" dirty="0" err="1"/>
              <a:t>names</a:t>
            </a:r>
            <a:r>
              <a:rPr lang="de-DE" dirty="0"/>
              <a:t>[0] = 'Andrew'; // gültig</a:t>
            </a:r>
          </a:p>
          <a:p>
            <a:endParaRPr lang="de-DE" dirty="0"/>
          </a:p>
        </p:txBody>
      </p:sp>
      <p:sp>
        <p:nvSpPr>
          <p:cNvPr id="4" name="Inhaltsplatzhalter 3">
            <a:extLst>
              <a:ext uri="{FF2B5EF4-FFF2-40B4-BE49-F238E27FC236}">
                <a16:creationId xmlns:a16="http://schemas.microsoft.com/office/drawing/2014/main" id="{771F6339-29BE-4B82-887E-B7CCA20B8DE7}"/>
              </a:ext>
            </a:extLst>
          </p:cNvPr>
          <p:cNvSpPr>
            <a:spLocks noGrp="1"/>
          </p:cNvSpPr>
          <p:nvPr>
            <p:ph idx="13"/>
          </p:nvPr>
        </p:nvSpPr>
        <p:spPr/>
        <p:txBody>
          <a:bodyPr/>
          <a:lstStyle/>
          <a:p>
            <a:r>
              <a:rPr lang="de-DE" dirty="0"/>
              <a:t>Deklariert eine Variable, die nicht mehr neu zugewiesen werden kann. </a:t>
            </a:r>
          </a:p>
          <a:p>
            <a:r>
              <a:rPr lang="de-DE" dirty="0"/>
              <a:t>Das bezeichnete Objekt selbst kann allerdings modifiziert werden</a:t>
            </a:r>
          </a:p>
          <a:p>
            <a:endParaRPr lang="de-DE" dirty="0"/>
          </a:p>
        </p:txBody>
      </p:sp>
      <p:sp>
        <p:nvSpPr>
          <p:cNvPr id="5" name="Fußzeilenplatzhalter 4">
            <a:extLst>
              <a:ext uri="{FF2B5EF4-FFF2-40B4-BE49-F238E27FC236}">
                <a16:creationId xmlns:a16="http://schemas.microsoft.com/office/drawing/2014/main" id="{748EFA77-E9C3-4ECA-980C-347BCB6A9927}"/>
              </a:ext>
            </a:extLst>
          </p:cNvPr>
          <p:cNvSpPr>
            <a:spLocks noGrp="1"/>
          </p:cNvSpPr>
          <p:nvPr>
            <p:ph type="ftr" sz="quarter" idx="11"/>
          </p:nvPr>
        </p:nvSpPr>
        <p:spPr/>
        <p:txBody>
          <a:bodyPr/>
          <a:lstStyle/>
          <a:p>
            <a:pPr algn="r"/>
            <a:r>
              <a:rPr lang="de-DE" dirty="0"/>
              <a:t>  #ES6 #</a:t>
            </a:r>
            <a:r>
              <a:rPr lang="de-DE" dirty="0" err="1"/>
              <a:t>mediumFeature</a:t>
            </a:r>
            <a:r>
              <a:rPr lang="de-DE" dirty="0"/>
              <a:t> © </a:t>
            </a:r>
            <a:r>
              <a:rPr lang="de-DE" dirty="0" err="1"/>
              <a:t>ppedv</a:t>
            </a:r>
            <a:r>
              <a:rPr lang="de-DE" dirty="0"/>
              <a:t> AG</a:t>
            </a:r>
          </a:p>
        </p:txBody>
      </p:sp>
    </p:spTree>
    <p:extLst>
      <p:ext uri="{BB962C8B-B14F-4D97-AF65-F5344CB8AC3E}">
        <p14:creationId xmlns:p14="http://schemas.microsoft.com/office/powerpoint/2010/main" val="2198284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7AEAE6-ED99-47E9-B2E7-74F089F64B02}"/>
              </a:ext>
            </a:extLst>
          </p:cNvPr>
          <p:cNvSpPr>
            <a:spLocks noGrp="1"/>
          </p:cNvSpPr>
          <p:nvPr>
            <p:ph type="title"/>
          </p:nvPr>
        </p:nvSpPr>
        <p:spPr/>
        <p:txBody>
          <a:bodyPr/>
          <a:lstStyle/>
          <a:p>
            <a:r>
              <a:rPr lang="de-DE" spc="-25" dirty="0"/>
              <a:t>JS VARIABLES &gt; CONST</a:t>
            </a:r>
            <a:endParaRPr lang="de-DE" dirty="0"/>
          </a:p>
        </p:txBody>
      </p:sp>
      <p:sp>
        <p:nvSpPr>
          <p:cNvPr id="3" name="Inhaltsplatzhalter 2">
            <a:extLst>
              <a:ext uri="{FF2B5EF4-FFF2-40B4-BE49-F238E27FC236}">
                <a16:creationId xmlns:a16="http://schemas.microsoft.com/office/drawing/2014/main" id="{05E29D05-F8B9-4789-BCFA-CDB64A15FD8E}"/>
              </a:ext>
            </a:extLst>
          </p:cNvPr>
          <p:cNvSpPr>
            <a:spLocks noGrp="1"/>
          </p:cNvSpPr>
          <p:nvPr>
            <p:ph idx="1"/>
          </p:nvPr>
        </p:nvSpPr>
        <p:spPr/>
        <p:txBody>
          <a:bodyPr/>
          <a:lstStyle/>
          <a:p>
            <a:r>
              <a:rPr lang="de-DE" dirty="0"/>
              <a:t>https://developer.mozilla.org/de/docs/Web/JavaScript/Reference/Statements/const</a:t>
            </a:r>
          </a:p>
        </p:txBody>
      </p:sp>
      <p:sp>
        <p:nvSpPr>
          <p:cNvPr id="4" name="Fußzeilenplatzhalter 3">
            <a:extLst>
              <a:ext uri="{FF2B5EF4-FFF2-40B4-BE49-F238E27FC236}">
                <a16:creationId xmlns:a16="http://schemas.microsoft.com/office/drawing/2014/main" id="{0EF369FB-38B4-44F6-B4C1-7BF61955787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94223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C89B84-7C28-403A-8950-192DA551C9E4}"/>
              </a:ext>
            </a:extLst>
          </p:cNvPr>
          <p:cNvSpPr>
            <a:spLocks noGrp="1"/>
          </p:cNvSpPr>
          <p:nvPr>
            <p:ph type="title"/>
          </p:nvPr>
        </p:nvSpPr>
        <p:spPr/>
        <p:txBody>
          <a:bodyPr/>
          <a:lstStyle/>
          <a:p>
            <a:r>
              <a:rPr lang="de-DE" dirty="0"/>
              <a:t>JS DATA TYPES</a:t>
            </a:r>
          </a:p>
        </p:txBody>
      </p:sp>
      <p:sp>
        <p:nvSpPr>
          <p:cNvPr id="3" name="Textplatzhalter 2">
            <a:extLst>
              <a:ext uri="{FF2B5EF4-FFF2-40B4-BE49-F238E27FC236}">
                <a16:creationId xmlns:a16="http://schemas.microsoft.com/office/drawing/2014/main" id="{38D442E0-7F62-4BDA-9846-125A1302D72B}"/>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2DB26BCC-22C5-46CB-BBF3-301EDEA8240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pslz="http://schemas.microsoft.com/office/powerpoint/2016/slidezoom" Requires="pslz">
          <p:graphicFrame>
            <p:nvGraphicFramePr>
              <p:cNvPr id="7" name="Folienzoom 6">
                <a:extLst>
                  <a:ext uri="{FF2B5EF4-FFF2-40B4-BE49-F238E27FC236}">
                    <a16:creationId xmlns:a16="http://schemas.microsoft.com/office/drawing/2014/main" id="{8B9D7098-90F1-4689-9BED-D071ED1B0FEE}"/>
                  </a:ext>
                </a:extLst>
              </p:cNvPr>
              <p:cNvGraphicFramePr>
                <a:graphicFrameLocks noChangeAspect="1"/>
              </p:cNvGraphicFramePr>
              <p:nvPr>
                <p:extLst>
                  <p:ext uri="{D42A27DB-BD31-4B8C-83A1-F6EECF244321}">
                    <p14:modId xmlns:p14="http://schemas.microsoft.com/office/powerpoint/2010/main" val="4089559290"/>
                  </p:ext>
                </p:extLst>
              </p:nvPr>
            </p:nvGraphicFramePr>
            <p:xfrm>
              <a:off x="845695" y="4592080"/>
              <a:ext cx="2666999" cy="1500187"/>
            </p:xfrm>
            <a:graphic>
              <a:graphicData uri="http://schemas.microsoft.com/office/powerpoint/2016/slidezoom">
                <pslz:sldZm>
                  <pslz:sldZmObj sldId="796" cId="1646137158">
                    <pslz:zmPr id="{1C88BA2D-6DD6-4749-9975-9EF4E9B7CD09}" returnToParent="0" transitionDur="1000">
                      <p166:blipFill xmlns:p166="http://schemas.microsoft.com/office/powerpoint/2016/6/main">
                        <a:blip r:embed="rId3"/>
                        <a:stretch>
                          <a:fillRect/>
                        </a:stretch>
                      </p166:blipFill>
                      <p166:spPr xmlns:p166="http://schemas.microsoft.com/office/powerpoint/2016/6/main">
                        <a:xfrm>
                          <a:off x="0" y="0"/>
                          <a:ext cx="2666999" cy="1500187"/>
                        </a:xfrm>
                        <a:prstGeom prst="rect">
                          <a:avLst/>
                        </a:prstGeom>
                        <a:ln w="3175">
                          <a:solidFill>
                            <a:prstClr val="ltGray"/>
                          </a:solidFill>
                        </a:ln>
                      </p166:spPr>
                    </pslz:zmPr>
                  </pslz:sldZmObj>
                </pslz:sldZm>
              </a:graphicData>
            </a:graphic>
          </p:graphicFrame>
        </mc:Choice>
        <mc:Fallback>
          <p:pic>
            <p:nvPicPr>
              <p:cNvPr id="7" name="Folienzoom 6">
                <a:hlinkClick r:id="rId4" action="ppaction://hlinksldjump"/>
                <a:extLst>
                  <a:ext uri="{FF2B5EF4-FFF2-40B4-BE49-F238E27FC236}">
                    <a16:creationId xmlns:a16="http://schemas.microsoft.com/office/drawing/2014/main" id="{8B9D7098-90F1-4689-9BED-D071ED1B0FEE}"/>
                  </a:ext>
                </a:extLst>
              </p:cNvPr>
              <p:cNvPicPr>
                <a:picLocks noGrp="1" noRot="1" noChangeAspect="1" noMove="1" noResize="1" noEditPoints="1" noAdjustHandles="1" noChangeArrowheads="1" noChangeShapeType="1"/>
              </p:cNvPicPr>
              <p:nvPr/>
            </p:nvPicPr>
            <p:blipFill>
              <a:blip r:embed="rId3"/>
              <a:stretch>
                <a:fillRect/>
              </a:stretch>
            </p:blipFill>
            <p:spPr>
              <a:xfrm>
                <a:off x="845695" y="4592080"/>
                <a:ext cx="2666999" cy="150018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1" name="Folienzoom 10">
                <a:extLst>
                  <a:ext uri="{FF2B5EF4-FFF2-40B4-BE49-F238E27FC236}">
                    <a16:creationId xmlns:a16="http://schemas.microsoft.com/office/drawing/2014/main" id="{CE75CF73-D169-4437-909E-5901F79BAB30}"/>
                  </a:ext>
                </a:extLst>
              </p:cNvPr>
              <p:cNvGraphicFramePr>
                <a:graphicFrameLocks noChangeAspect="1"/>
              </p:cNvGraphicFramePr>
              <p:nvPr>
                <p:extLst>
                  <p:ext uri="{D42A27DB-BD31-4B8C-83A1-F6EECF244321}">
                    <p14:modId xmlns:p14="http://schemas.microsoft.com/office/powerpoint/2010/main" val="3306975836"/>
                  </p:ext>
                </p:extLst>
              </p:nvPr>
            </p:nvGraphicFramePr>
            <p:xfrm>
              <a:off x="3525915" y="4592079"/>
              <a:ext cx="2667000" cy="1500188"/>
            </p:xfrm>
            <a:graphic>
              <a:graphicData uri="http://schemas.microsoft.com/office/powerpoint/2016/slidezoom">
                <pslz:sldZm>
                  <pslz:sldZmObj sldId="795" cId="3009869436">
                    <pslz:zmPr id="{4F435F46-1EA3-4388-BDBA-7DEB533A37C3}" returnToParent="0" transitionDur="1000">
                      <p166:blipFill xmlns:p166="http://schemas.microsoft.com/office/powerpoint/2016/6/main">
                        <a:blip r:embed="rId5"/>
                        <a:stretch>
                          <a:fillRect/>
                        </a:stretch>
                      </p166:blipFill>
                      <p166:spPr xmlns:p166="http://schemas.microsoft.com/office/powerpoint/2016/6/main">
                        <a:xfrm>
                          <a:off x="0" y="0"/>
                          <a:ext cx="2667000" cy="1500188"/>
                        </a:xfrm>
                        <a:prstGeom prst="rect">
                          <a:avLst/>
                        </a:prstGeom>
                        <a:ln w="3175">
                          <a:solidFill>
                            <a:prstClr val="ltGray"/>
                          </a:solidFill>
                        </a:ln>
                      </p166:spPr>
                    </pslz:zmPr>
                  </pslz:sldZmObj>
                </pslz:sldZm>
              </a:graphicData>
            </a:graphic>
          </p:graphicFrame>
        </mc:Choice>
        <mc:Fallback>
          <p:pic>
            <p:nvPicPr>
              <p:cNvPr id="11" name="Folienzoom 10">
                <a:hlinkClick r:id="rId6" action="ppaction://hlinksldjump"/>
                <a:extLst>
                  <a:ext uri="{FF2B5EF4-FFF2-40B4-BE49-F238E27FC236}">
                    <a16:creationId xmlns:a16="http://schemas.microsoft.com/office/drawing/2014/main" id="{CE75CF73-D169-4437-909E-5901F79BAB30}"/>
                  </a:ext>
                </a:extLst>
              </p:cNvPr>
              <p:cNvPicPr>
                <a:picLocks noGrp="1" noRot="1" noChangeAspect="1" noMove="1" noResize="1" noEditPoints="1" noAdjustHandles="1" noChangeArrowheads="1" noChangeShapeType="1"/>
              </p:cNvPicPr>
              <p:nvPr/>
            </p:nvPicPr>
            <p:blipFill>
              <a:blip r:embed="rId5"/>
              <a:stretch>
                <a:fillRect/>
              </a:stretch>
            </p:blipFill>
            <p:spPr>
              <a:xfrm>
                <a:off x="3525915" y="4592079"/>
                <a:ext cx="2667000" cy="1500188"/>
              </a:xfrm>
              <a:prstGeom prst="rect">
                <a:avLst/>
              </a:prstGeom>
              <a:ln w="3175">
                <a:solidFill>
                  <a:prstClr val="ltGray"/>
                </a:solidFill>
              </a:ln>
            </p:spPr>
          </p:pic>
        </mc:Fallback>
      </mc:AlternateContent>
    </p:spTree>
    <p:extLst>
      <p:ext uri="{BB962C8B-B14F-4D97-AF65-F5344CB8AC3E}">
        <p14:creationId xmlns:p14="http://schemas.microsoft.com/office/powerpoint/2010/main" val="3182568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E8E3F-478E-4D3E-A1AF-5334C1E96028}"/>
              </a:ext>
            </a:extLst>
          </p:cNvPr>
          <p:cNvSpPr>
            <a:spLocks noGrp="1"/>
          </p:cNvSpPr>
          <p:nvPr>
            <p:ph type="title"/>
          </p:nvPr>
        </p:nvSpPr>
        <p:spPr/>
        <p:txBody>
          <a:bodyPr/>
          <a:lstStyle/>
          <a:p>
            <a:r>
              <a:rPr lang="de-DE" dirty="0"/>
              <a:t>JS DATA TYPES &gt; INTRO</a:t>
            </a:r>
          </a:p>
        </p:txBody>
      </p:sp>
      <p:sp>
        <p:nvSpPr>
          <p:cNvPr id="3" name="Textplatzhalter 2">
            <a:extLst>
              <a:ext uri="{FF2B5EF4-FFF2-40B4-BE49-F238E27FC236}">
                <a16:creationId xmlns:a16="http://schemas.microsoft.com/office/drawing/2014/main" id="{2D86468B-C0F4-4C57-837E-C75A25B4FC9D}"/>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E8606359-8B71-429C-94E3-B3E7E753C55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137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E598A8-3999-4F04-9E5F-F7B20D2DDB99}"/>
              </a:ext>
            </a:extLst>
          </p:cNvPr>
          <p:cNvSpPr>
            <a:spLocks noGrp="1"/>
          </p:cNvSpPr>
          <p:nvPr>
            <p:ph type="title"/>
          </p:nvPr>
        </p:nvSpPr>
        <p:spPr/>
        <p:txBody>
          <a:bodyPr/>
          <a:lstStyle/>
          <a:p>
            <a:r>
              <a:rPr lang="de-DE" dirty="0"/>
              <a:t>JS PRIMITIVES</a:t>
            </a:r>
          </a:p>
        </p:txBody>
      </p:sp>
      <p:sp>
        <p:nvSpPr>
          <p:cNvPr id="3" name="Textplatzhalter 2">
            <a:extLst>
              <a:ext uri="{FF2B5EF4-FFF2-40B4-BE49-F238E27FC236}">
                <a16:creationId xmlns:a16="http://schemas.microsoft.com/office/drawing/2014/main" id="{9E3304B9-DDF6-406D-9C99-740F0613DAF9}"/>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6FA11C41-16D8-4029-8CD6-7A2BBC2E6C4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5700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6E7B2-D573-490D-BF06-202B8AF5F6A2}"/>
              </a:ext>
            </a:extLst>
          </p:cNvPr>
          <p:cNvSpPr>
            <a:spLocks noGrp="1"/>
          </p:cNvSpPr>
          <p:nvPr>
            <p:ph type="title"/>
          </p:nvPr>
        </p:nvSpPr>
        <p:spPr/>
        <p:txBody>
          <a:bodyPr/>
          <a:lstStyle/>
          <a:p>
            <a:r>
              <a:rPr lang="de-DE" dirty="0"/>
              <a:t>JS PRIMITIVES</a:t>
            </a:r>
          </a:p>
        </p:txBody>
      </p:sp>
      <p:sp>
        <p:nvSpPr>
          <p:cNvPr id="3" name="Inhaltsplatzhalter 2">
            <a:extLst>
              <a:ext uri="{FF2B5EF4-FFF2-40B4-BE49-F238E27FC236}">
                <a16:creationId xmlns:a16="http://schemas.microsoft.com/office/drawing/2014/main" id="{58C68B06-5C8A-4F8C-80E5-CE969C1295CE}"/>
              </a:ext>
            </a:extLst>
          </p:cNvPr>
          <p:cNvSpPr>
            <a:spLocks noGrp="1"/>
          </p:cNvSpPr>
          <p:nvPr>
            <p:ph idx="1"/>
          </p:nvPr>
        </p:nvSpPr>
        <p:spPr/>
        <p:txBody>
          <a:bodyPr>
            <a:normAutofit fontScale="70000" lnSpcReduction="20000"/>
          </a:bodyPr>
          <a:lstStyle/>
          <a:p>
            <a:pPr>
              <a:lnSpc>
                <a:spcPct val="200000"/>
              </a:lnSpc>
            </a:pPr>
            <a:r>
              <a:rPr lang="de-DE" sz="3200" dirty="0" err="1"/>
              <a:t>string</a:t>
            </a:r>
            <a:endParaRPr lang="de-DE" sz="3200" dirty="0"/>
          </a:p>
          <a:p>
            <a:pPr>
              <a:lnSpc>
                <a:spcPct val="200000"/>
              </a:lnSpc>
            </a:pPr>
            <a:r>
              <a:rPr lang="de-DE" sz="3200" dirty="0" err="1"/>
              <a:t>number</a:t>
            </a:r>
            <a:endParaRPr lang="de-DE" sz="3200" dirty="0"/>
          </a:p>
          <a:p>
            <a:pPr>
              <a:lnSpc>
                <a:spcPct val="200000"/>
              </a:lnSpc>
            </a:pPr>
            <a:r>
              <a:rPr lang="de-DE" sz="3200" dirty="0" err="1"/>
              <a:t>boolean</a:t>
            </a:r>
            <a:endParaRPr lang="de-DE" sz="3200" dirty="0"/>
          </a:p>
          <a:p>
            <a:pPr>
              <a:lnSpc>
                <a:spcPct val="200000"/>
              </a:lnSpc>
            </a:pPr>
            <a:r>
              <a:rPr lang="de-DE" sz="3200" dirty="0"/>
              <a:t>null</a:t>
            </a:r>
          </a:p>
          <a:p>
            <a:pPr>
              <a:lnSpc>
                <a:spcPct val="200000"/>
              </a:lnSpc>
            </a:pPr>
            <a:r>
              <a:rPr lang="de-DE" sz="3200" dirty="0" err="1"/>
              <a:t>undefined</a:t>
            </a:r>
            <a:endParaRPr lang="de-DE" sz="3200" dirty="0"/>
          </a:p>
          <a:p>
            <a:pPr>
              <a:lnSpc>
                <a:spcPct val="200000"/>
              </a:lnSpc>
            </a:pPr>
            <a:r>
              <a:rPr lang="de-DE" sz="3200" dirty="0" err="1"/>
              <a:t>symbol</a:t>
            </a:r>
            <a:r>
              <a:rPr lang="de-DE" sz="3200" dirty="0"/>
              <a:t> (ECMAScript2015)</a:t>
            </a:r>
          </a:p>
        </p:txBody>
      </p:sp>
      <p:sp>
        <p:nvSpPr>
          <p:cNvPr id="5" name="Fußzeilenplatzhalter 4">
            <a:extLst>
              <a:ext uri="{FF2B5EF4-FFF2-40B4-BE49-F238E27FC236}">
                <a16:creationId xmlns:a16="http://schemas.microsoft.com/office/drawing/2014/main" id="{0083D302-8278-45FD-9BBB-A791919C8B5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8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8AD052-CEAA-4C77-8DF7-B6A8943FF32B}"/>
              </a:ext>
            </a:extLst>
          </p:cNvPr>
          <p:cNvSpPr>
            <a:spLocks noGrp="1"/>
          </p:cNvSpPr>
          <p:nvPr>
            <p:ph type="title"/>
          </p:nvPr>
        </p:nvSpPr>
        <p:spPr/>
        <p:txBody>
          <a:bodyPr/>
          <a:lstStyle/>
          <a:p>
            <a:r>
              <a:rPr lang="de-DE" dirty="0"/>
              <a:t>JS STRINGS</a:t>
            </a:r>
          </a:p>
        </p:txBody>
      </p:sp>
      <p:sp>
        <p:nvSpPr>
          <p:cNvPr id="3" name="Textplatzhalter 2">
            <a:extLst>
              <a:ext uri="{FF2B5EF4-FFF2-40B4-BE49-F238E27FC236}">
                <a16:creationId xmlns:a16="http://schemas.microsoft.com/office/drawing/2014/main" id="{91E3B933-03AD-4431-822C-4AB967249FDF}"/>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63352682-F6F9-40DE-A21E-967133E39B46}"/>
              </a:ext>
            </a:extLst>
          </p:cNvPr>
          <p:cNvSpPr>
            <a:spLocks noGrp="1"/>
          </p:cNvSpPr>
          <p:nvPr>
            <p:ph type="ftr" sz="quarter" idx="11"/>
          </p:nvPr>
        </p:nvSpPr>
        <p:spPr/>
        <p:txBody>
          <a:bodyPr/>
          <a:lstStyle/>
          <a:p>
            <a:pPr lvl="0" algn="r">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27357825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66CFB6-DC4F-409F-9ADF-26577C99387C}"/>
              </a:ext>
            </a:extLst>
          </p:cNvPr>
          <p:cNvSpPr>
            <a:spLocks noGrp="1"/>
          </p:cNvSpPr>
          <p:nvPr>
            <p:ph type="title"/>
          </p:nvPr>
        </p:nvSpPr>
        <p:spPr/>
        <p:txBody>
          <a:bodyPr/>
          <a:lstStyle/>
          <a:p>
            <a:r>
              <a:rPr lang="de-DE" dirty="0" err="1"/>
              <a:t>string</a:t>
            </a:r>
            <a:r>
              <a:rPr lang="de-DE" dirty="0"/>
              <a:t> (</a:t>
            </a:r>
            <a:r>
              <a:rPr lang="de-DE" dirty="0" err="1"/>
              <a:t>lowercase</a:t>
            </a:r>
            <a:r>
              <a:rPr lang="de-DE" dirty="0"/>
              <a:t>!)</a:t>
            </a:r>
          </a:p>
        </p:txBody>
      </p:sp>
      <p:sp>
        <p:nvSpPr>
          <p:cNvPr id="3" name="Inhaltsplatzhalter 2">
            <a:extLst>
              <a:ext uri="{FF2B5EF4-FFF2-40B4-BE49-F238E27FC236}">
                <a16:creationId xmlns:a16="http://schemas.microsoft.com/office/drawing/2014/main" id="{F6B4441D-E555-41A1-974F-EAE7E94E5AEB}"/>
              </a:ext>
            </a:extLst>
          </p:cNvPr>
          <p:cNvSpPr>
            <a:spLocks noGrp="1"/>
          </p:cNvSpPr>
          <p:nvPr>
            <p:ph idx="1"/>
          </p:nvPr>
        </p:nvSpPr>
        <p:spPr/>
        <p:txBody>
          <a:bodyPr/>
          <a:lstStyle/>
          <a:p>
            <a:r>
              <a:rPr lang="de-DE" dirty="0"/>
              <a:t>Doppelte, einfache oder kombinierte Anführungszeichen</a:t>
            </a:r>
          </a:p>
        </p:txBody>
      </p:sp>
      <p:pic>
        <p:nvPicPr>
          <p:cNvPr id="5" name="Grafik 4">
            <a:extLst>
              <a:ext uri="{FF2B5EF4-FFF2-40B4-BE49-F238E27FC236}">
                <a16:creationId xmlns:a16="http://schemas.microsoft.com/office/drawing/2014/main" id="{41F5A802-CA0F-4E1A-A0F0-8A6D48FE1895}"/>
              </a:ext>
            </a:extLst>
          </p:cNvPr>
          <p:cNvPicPr>
            <a:picLocks noChangeAspect="1"/>
          </p:cNvPicPr>
          <p:nvPr/>
        </p:nvPicPr>
        <p:blipFill>
          <a:blip r:embed="rId3"/>
          <a:stretch>
            <a:fillRect/>
          </a:stretch>
        </p:blipFill>
        <p:spPr>
          <a:xfrm>
            <a:off x="1237140" y="2651996"/>
            <a:ext cx="7000159" cy="1807270"/>
          </a:xfrm>
          <a:prstGeom prst="rect">
            <a:avLst/>
          </a:prstGeom>
          <a:ln w="38100">
            <a:solidFill>
              <a:srgbClr val="2B487A"/>
            </a:solidFill>
          </a:ln>
        </p:spPr>
      </p:pic>
      <p:sp>
        <p:nvSpPr>
          <p:cNvPr id="6" name="Fußzeilenplatzhalter 5">
            <a:extLst>
              <a:ext uri="{FF2B5EF4-FFF2-40B4-BE49-F238E27FC236}">
                <a16:creationId xmlns:a16="http://schemas.microsoft.com/office/drawing/2014/main" id="{E456B798-75F7-40D1-AC53-BC17ED92ECB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92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E6516-CD74-4E02-BA66-E25B9865F9C4}"/>
              </a:ext>
            </a:extLst>
          </p:cNvPr>
          <p:cNvSpPr>
            <a:spLocks noGrp="1"/>
          </p:cNvSpPr>
          <p:nvPr>
            <p:ph type="title"/>
          </p:nvPr>
        </p:nvSpPr>
        <p:spPr/>
        <p:txBody>
          <a:bodyPr/>
          <a:lstStyle/>
          <a:p>
            <a:r>
              <a:rPr lang="de-DE" dirty="0"/>
              <a:t>TEMPLATE STRINGS</a:t>
            </a:r>
          </a:p>
        </p:txBody>
      </p:sp>
      <p:sp>
        <p:nvSpPr>
          <p:cNvPr id="3" name="Inhaltsplatzhalter 2">
            <a:extLst>
              <a:ext uri="{FF2B5EF4-FFF2-40B4-BE49-F238E27FC236}">
                <a16:creationId xmlns:a16="http://schemas.microsoft.com/office/drawing/2014/main" id="{73B4DE8C-CB52-467B-B8AE-F48AF7DA94DA}"/>
              </a:ext>
            </a:extLst>
          </p:cNvPr>
          <p:cNvSpPr>
            <a:spLocks noGrp="1"/>
          </p:cNvSpPr>
          <p:nvPr>
            <p:ph idx="1"/>
          </p:nvPr>
        </p:nvSpPr>
        <p:spPr/>
        <p:txBody>
          <a:bodyPr/>
          <a:lstStyle/>
          <a:p>
            <a:r>
              <a:rPr lang="de-AT" dirty="0" err="1">
                <a:solidFill>
                  <a:srgbClr val="0000FF"/>
                </a:solidFill>
              </a:rPr>
              <a:t>let</a:t>
            </a:r>
            <a:r>
              <a:rPr lang="de-AT" dirty="0">
                <a:solidFill>
                  <a:srgbClr val="000000"/>
                </a:solidFill>
              </a:rPr>
              <a:t> </a:t>
            </a:r>
            <a:r>
              <a:rPr lang="de-AT" dirty="0" err="1">
                <a:solidFill>
                  <a:srgbClr val="000000"/>
                </a:solidFill>
              </a:rPr>
              <a:t>name</a:t>
            </a:r>
            <a:r>
              <a:rPr lang="de-AT" dirty="0">
                <a:solidFill>
                  <a:srgbClr val="000000"/>
                </a:solidFill>
              </a:rPr>
              <a:t> = </a:t>
            </a:r>
            <a:r>
              <a:rPr lang="de-AT" dirty="0">
                <a:solidFill>
                  <a:srgbClr val="A31515"/>
                </a:solidFill>
              </a:rPr>
              <a:t>"Vadzim"</a:t>
            </a:r>
            <a:r>
              <a:rPr lang="de-AT" dirty="0">
                <a:solidFill>
                  <a:srgbClr val="000000"/>
                </a:solidFill>
              </a:rPr>
              <a:t>;</a:t>
            </a:r>
          </a:p>
          <a:p>
            <a:r>
              <a:rPr lang="de-AT" dirty="0" err="1">
                <a:solidFill>
                  <a:srgbClr val="0000FF"/>
                </a:solidFill>
              </a:rPr>
              <a:t>let</a:t>
            </a:r>
            <a:r>
              <a:rPr lang="de-AT" dirty="0">
                <a:solidFill>
                  <a:srgbClr val="000000"/>
                </a:solidFill>
              </a:rPr>
              <a:t> </a:t>
            </a:r>
            <a:r>
              <a:rPr lang="de-AT" dirty="0" err="1">
                <a:solidFill>
                  <a:srgbClr val="000000"/>
                </a:solidFill>
              </a:rPr>
              <a:t>greeting</a:t>
            </a:r>
            <a:r>
              <a:rPr lang="de-AT" dirty="0">
                <a:solidFill>
                  <a:srgbClr val="000000"/>
                </a:solidFill>
              </a:rPr>
              <a:t> = </a:t>
            </a:r>
            <a:r>
              <a:rPr lang="de-AT" dirty="0">
                <a:solidFill>
                  <a:srgbClr val="A31515"/>
                </a:solidFill>
              </a:rPr>
              <a:t>`Hallo, </a:t>
            </a:r>
            <a:r>
              <a:rPr lang="de-AT" dirty="0">
                <a:solidFill>
                  <a:srgbClr val="0000FF"/>
                </a:solidFill>
              </a:rPr>
              <a:t>${</a:t>
            </a:r>
            <a:r>
              <a:rPr lang="de-AT" dirty="0" err="1">
                <a:solidFill>
                  <a:srgbClr val="000000"/>
                </a:solidFill>
              </a:rPr>
              <a:t>name</a:t>
            </a:r>
            <a:r>
              <a:rPr lang="de-AT" dirty="0">
                <a:solidFill>
                  <a:srgbClr val="0000FF"/>
                </a:solidFill>
              </a:rPr>
              <a:t>}</a:t>
            </a:r>
            <a:r>
              <a:rPr lang="de-AT" dirty="0">
                <a:solidFill>
                  <a:srgbClr val="A31515"/>
                </a:solidFill>
              </a:rPr>
              <a:t>!</a:t>
            </a:r>
            <a:endParaRPr lang="de-AT" dirty="0">
              <a:solidFill>
                <a:srgbClr val="000000"/>
              </a:solidFill>
            </a:endParaRPr>
          </a:p>
          <a:p>
            <a:r>
              <a:rPr lang="de-AT" dirty="0">
                <a:solidFill>
                  <a:srgbClr val="A31515"/>
                </a:solidFill>
              </a:rPr>
              <a:t>                Willkommen bei ES2015!`</a:t>
            </a:r>
            <a:r>
              <a:rPr lang="de-AT" dirty="0">
                <a:solidFill>
                  <a:srgbClr val="000000"/>
                </a:solidFill>
              </a:rPr>
              <a:t>;</a:t>
            </a:r>
          </a:p>
          <a:p>
            <a:endParaRPr lang="de-DE" dirty="0"/>
          </a:p>
        </p:txBody>
      </p:sp>
      <p:sp>
        <p:nvSpPr>
          <p:cNvPr id="4" name="Fußzeilenplatzhalter 3">
            <a:extLst>
              <a:ext uri="{FF2B5EF4-FFF2-40B4-BE49-F238E27FC236}">
                <a16:creationId xmlns:a16="http://schemas.microsoft.com/office/drawing/2014/main" id="{44A930AE-48A4-40F4-BDF6-563B217B18C3}"/>
              </a:ext>
            </a:extLst>
          </p:cNvPr>
          <p:cNvSpPr>
            <a:spLocks noGrp="1"/>
          </p:cNvSpPr>
          <p:nvPr>
            <p:ph type="ftr" sz="quarter" idx="11"/>
          </p:nvPr>
        </p:nvSpPr>
        <p:spPr/>
        <p:txBody>
          <a:bodyPr/>
          <a:lstStyle/>
          <a:p>
            <a:pPr algn="r"/>
            <a:r>
              <a:rPr lang="de-DE" dirty="0"/>
              <a:t>#ES6 #</a:t>
            </a:r>
            <a:r>
              <a:rPr lang="de-DE" dirty="0" err="1"/>
              <a:t>largeFeature</a:t>
            </a:r>
            <a:r>
              <a:rPr lang="de-DE" dirty="0"/>
              <a:t> © </a:t>
            </a:r>
            <a:r>
              <a:rPr lang="de-DE" dirty="0" err="1"/>
              <a:t>ppedv</a:t>
            </a:r>
            <a:r>
              <a:rPr lang="de-DE" dirty="0"/>
              <a:t> AG</a:t>
            </a:r>
          </a:p>
        </p:txBody>
      </p:sp>
      <p:sp>
        <p:nvSpPr>
          <p:cNvPr id="5" name="Inhaltsplatzhalter 4">
            <a:extLst>
              <a:ext uri="{FF2B5EF4-FFF2-40B4-BE49-F238E27FC236}">
                <a16:creationId xmlns:a16="http://schemas.microsoft.com/office/drawing/2014/main" id="{3BF804C3-08A4-4584-B00A-683A488EA5C6}"/>
              </a:ext>
            </a:extLst>
          </p:cNvPr>
          <p:cNvSpPr>
            <a:spLocks noGrp="1"/>
          </p:cNvSpPr>
          <p:nvPr>
            <p:ph idx="13"/>
          </p:nvPr>
        </p:nvSpPr>
        <p:spPr/>
        <p:txBody>
          <a:bodyPr/>
          <a:lstStyle/>
          <a:p>
            <a:r>
              <a:rPr lang="de-AT" dirty="0"/>
              <a:t>Neue Syntax zum </a:t>
            </a:r>
            <a:r>
              <a:rPr lang="de-AT" i="1" dirty="0"/>
              <a:t>Erstellen</a:t>
            </a:r>
            <a:r>
              <a:rPr lang="de-AT" dirty="0"/>
              <a:t> von Strings</a:t>
            </a:r>
          </a:p>
          <a:p>
            <a:r>
              <a:rPr lang="de-AT" dirty="0"/>
              <a:t>Werden mit ` begrenzt (</a:t>
            </a:r>
            <a:r>
              <a:rPr lang="de-AT" dirty="0" err="1"/>
              <a:t>dt</a:t>
            </a:r>
            <a:r>
              <a:rPr lang="de-AT" dirty="0"/>
              <a:t>: Gravis, en: </a:t>
            </a:r>
            <a:r>
              <a:rPr lang="de-AT" dirty="0" err="1"/>
              <a:t>backtick</a:t>
            </a:r>
            <a:r>
              <a:rPr lang="de-AT" dirty="0"/>
              <a:t>, </a:t>
            </a:r>
            <a:r>
              <a:rPr lang="de-AT" dirty="0" err="1"/>
              <a:t>fr</a:t>
            </a:r>
            <a:r>
              <a:rPr lang="de-AT" dirty="0"/>
              <a:t>: </a:t>
            </a:r>
            <a:r>
              <a:rPr lang="de-AT" dirty="0" err="1"/>
              <a:t>accent</a:t>
            </a:r>
            <a:r>
              <a:rPr lang="de-AT" dirty="0"/>
              <a:t> grave)</a:t>
            </a:r>
          </a:p>
          <a:p>
            <a:r>
              <a:rPr lang="de-AT" dirty="0"/>
              <a:t>Erlauben mehrzeilige Strings und Interpolation</a:t>
            </a:r>
          </a:p>
          <a:p>
            <a:endParaRPr lang="de-DE" dirty="0"/>
          </a:p>
        </p:txBody>
      </p:sp>
    </p:spTree>
    <p:extLst>
      <p:ext uri="{BB962C8B-B14F-4D97-AF65-F5344CB8AC3E}">
        <p14:creationId xmlns:p14="http://schemas.microsoft.com/office/powerpoint/2010/main" val="24139288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DF3A2-1DC4-4CCE-9063-0F01A169756A}"/>
              </a:ext>
            </a:extLst>
          </p:cNvPr>
          <p:cNvSpPr>
            <a:spLocks noGrp="1"/>
          </p:cNvSpPr>
          <p:nvPr>
            <p:ph type="title"/>
          </p:nvPr>
        </p:nvSpPr>
        <p:spPr/>
        <p:txBody>
          <a:bodyPr/>
          <a:lstStyle/>
          <a:p>
            <a:r>
              <a:rPr lang="de-DE" dirty="0"/>
              <a:t>JS NUMBERS</a:t>
            </a:r>
          </a:p>
        </p:txBody>
      </p:sp>
      <p:sp>
        <p:nvSpPr>
          <p:cNvPr id="3" name="Textplatzhalter 2">
            <a:extLst>
              <a:ext uri="{FF2B5EF4-FFF2-40B4-BE49-F238E27FC236}">
                <a16:creationId xmlns:a16="http://schemas.microsoft.com/office/drawing/2014/main" id="{BA58579F-E7EF-4D4D-8233-86B68177F174}"/>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8FEAF843-B5ED-466B-A7B1-19C6DF1FD4F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30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7942C-151C-4E03-BE53-3EC03844C7A4}"/>
              </a:ext>
            </a:extLst>
          </p:cNvPr>
          <p:cNvSpPr>
            <a:spLocks noGrp="1"/>
          </p:cNvSpPr>
          <p:nvPr>
            <p:ph type="title"/>
          </p:nvPr>
        </p:nvSpPr>
        <p:spPr/>
        <p:txBody>
          <a:bodyPr/>
          <a:lstStyle/>
          <a:p>
            <a:r>
              <a:rPr lang="de-DE" dirty="0"/>
              <a:t>JS LINKS - </a:t>
            </a:r>
            <a:r>
              <a:rPr lang="de-DE" dirty="0" err="1"/>
              <a:t>officials</a:t>
            </a:r>
            <a:endParaRPr lang="de-DE" dirty="0"/>
          </a:p>
        </p:txBody>
      </p:sp>
      <p:sp>
        <p:nvSpPr>
          <p:cNvPr id="3" name="Inhaltsplatzhalter 2">
            <a:extLst>
              <a:ext uri="{FF2B5EF4-FFF2-40B4-BE49-F238E27FC236}">
                <a16:creationId xmlns:a16="http://schemas.microsoft.com/office/drawing/2014/main" id="{2D970175-CD88-45CB-A8BE-9A37A47DE29E}"/>
              </a:ext>
            </a:extLst>
          </p:cNvPr>
          <p:cNvSpPr>
            <a:spLocks noGrp="1"/>
          </p:cNvSpPr>
          <p:nvPr>
            <p:ph idx="1"/>
          </p:nvPr>
        </p:nvSpPr>
        <p:spPr/>
        <p:txBody>
          <a:bodyPr/>
          <a:lstStyle/>
          <a:p>
            <a:r>
              <a:rPr lang="de-DE" dirty="0">
                <a:hlinkClick r:id="rId2"/>
              </a:rPr>
              <a:t>https://developer.mozilla.org/en-US/docs/Web/JavaScript</a:t>
            </a:r>
            <a:endParaRPr lang="de-DE" dirty="0">
              <a:hlinkClick r:id="rId3"/>
            </a:endParaRPr>
          </a:p>
          <a:p>
            <a:r>
              <a:rPr lang="de-DE" dirty="0">
                <a:hlinkClick r:id="rId3"/>
              </a:rPr>
              <a:t>https://en.wikipedia.org/wiki/JavaScript</a:t>
            </a:r>
            <a:endParaRPr lang="de-DE" dirty="0"/>
          </a:p>
          <a:p>
            <a:r>
              <a:rPr lang="de-DE" dirty="0">
                <a:hlinkClick r:id="rId4"/>
              </a:rPr>
              <a:t>https://en.wikibooks.org/wiki/JavaScript</a:t>
            </a:r>
            <a:endParaRPr lang="de-DE" dirty="0"/>
          </a:p>
          <a:p>
            <a:endParaRPr lang="de-DE" dirty="0"/>
          </a:p>
          <a:p>
            <a:r>
              <a:rPr lang="de-DE" dirty="0">
                <a:hlinkClick r:id="rId5"/>
              </a:rPr>
              <a:t>https://code.visualstudio.com/docs/nodejs/working-with-javascript</a:t>
            </a:r>
            <a:endParaRPr lang="de-DE" dirty="0"/>
          </a:p>
        </p:txBody>
      </p:sp>
      <p:sp>
        <p:nvSpPr>
          <p:cNvPr id="4" name="Fußzeilenplatzhalter 3">
            <a:extLst>
              <a:ext uri="{FF2B5EF4-FFF2-40B4-BE49-F238E27FC236}">
                <a16:creationId xmlns:a16="http://schemas.microsoft.com/office/drawing/2014/main" id="{224EE85F-F8B2-4F11-8AC2-22EBFE62B33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141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E136B-3D30-4B3F-8F81-7B60684E9F78}"/>
              </a:ext>
            </a:extLst>
          </p:cNvPr>
          <p:cNvSpPr>
            <a:spLocks noGrp="1"/>
          </p:cNvSpPr>
          <p:nvPr>
            <p:ph type="title"/>
          </p:nvPr>
        </p:nvSpPr>
        <p:spPr/>
        <p:txBody>
          <a:bodyPr/>
          <a:lstStyle/>
          <a:p>
            <a:r>
              <a:rPr lang="de-DE" dirty="0" err="1"/>
              <a:t>number</a:t>
            </a:r>
            <a:r>
              <a:rPr lang="de-DE" dirty="0"/>
              <a:t> (</a:t>
            </a:r>
            <a:r>
              <a:rPr lang="de-DE" dirty="0" err="1"/>
              <a:t>lowercase</a:t>
            </a:r>
            <a:r>
              <a:rPr lang="de-DE" dirty="0"/>
              <a:t>!)</a:t>
            </a:r>
          </a:p>
        </p:txBody>
      </p:sp>
      <p:sp>
        <p:nvSpPr>
          <p:cNvPr id="3" name="Inhaltsplatzhalter 2">
            <a:extLst>
              <a:ext uri="{FF2B5EF4-FFF2-40B4-BE49-F238E27FC236}">
                <a16:creationId xmlns:a16="http://schemas.microsoft.com/office/drawing/2014/main" id="{35B3FA03-5E84-4328-937D-35E8EFBF501A}"/>
              </a:ext>
            </a:extLst>
          </p:cNvPr>
          <p:cNvSpPr>
            <a:spLocks noGrp="1"/>
          </p:cNvSpPr>
          <p:nvPr>
            <p:ph idx="1"/>
          </p:nvPr>
        </p:nvSpPr>
        <p:spPr/>
        <p:txBody>
          <a:bodyPr>
            <a:normAutofit lnSpcReduction="10000"/>
          </a:bodyPr>
          <a:lstStyle/>
          <a:p>
            <a:r>
              <a:rPr lang="de-DE" dirty="0"/>
              <a:t>Mit oder ohne Komma</a:t>
            </a:r>
          </a:p>
          <a:p>
            <a:endParaRPr lang="de-DE" dirty="0"/>
          </a:p>
          <a:p>
            <a:endParaRPr lang="de-DE" dirty="0"/>
          </a:p>
          <a:p>
            <a:endParaRPr lang="de-DE" dirty="0"/>
          </a:p>
          <a:p>
            <a:endParaRPr lang="de-DE" dirty="0"/>
          </a:p>
          <a:p>
            <a:r>
              <a:rPr lang="de-DE" dirty="0"/>
              <a:t>Exponentialschreibweise</a:t>
            </a:r>
          </a:p>
          <a:p>
            <a:endParaRPr lang="de-DE" dirty="0"/>
          </a:p>
          <a:p>
            <a:pPr lvl="1"/>
            <a:endParaRPr lang="de-DE" dirty="0"/>
          </a:p>
        </p:txBody>
      </p:sp>
      <p:pic>
        <p:nvPicPr>
          <p:cNvPr id="6" name="Grafik 5">
            <a:extLst>
              <a:ext uri="{FF2B5EF4-FFF2-40B4-BE49-F238E27FC236}">
                <a16:creationId xmlns:a16="http://schemas.microsoft.com/office/drawing/2014/main" id="{1A9322D8-2276-4502-A6F1-96F57B67D65B}"/>
              </a:ext>
            </a:extLst>
          </p:cNvPr>
          <p:cNvPicPr>
            <a:picLocks noChangeAspect="1"/>
          </p:cNvPicPr>
          <p:nvPr/>
        </p:nvPicPr>
        <p:blipFill>
          <a:blip r:embed="rId3"/>
          <a:stretch>
            <a:fillRect/>
          </a:stretch>
        </p:blipFill>
        <p:spPr>
          <a:xfrm>
            <a:off x="1550291" y="2555963"/>
            <a:ext cx="2408746" cy="1051534"/>
          </a:xfrm>
          <a:prstGeom prst="rect">
            <a:avLst/>
          </a:prstGeom>
          <a:ln w="38100">
            <a:solidFill>
              <a:srgbClr val="2B487A"/>
            </a:solidFill>
          </a:ln>
        </p:spPr>
      </p:pic>
      <p:sp>
        <p:nvSpPr>
          <p:cNvPr id="8" name="Pfeil: nach links 7">
            <a:extLst>
              <a:ext uri="{FF2B5EF4-FFF2-40B4-BE49-F238E27FC236}">
                <a16:creationId xmlns:a16="http://schemas.microsoft.com/office/drawing/2014/main" id="{1D90B64E-7FF1-46B7-98E5-1F7BBF0D512F}"/>
              </a:ext>
            </a:extLst>
          </p:cNvPr>
          <p:cNvSpPr/>
          <p:nvPr/>
        </p:nvSpPr>
        <p:spPr>
          <a:xfrm>
            <a:off x="3844447" y="2555963"/>
            <a:ext cx="6137753" cy="1590478"/>
          </a:xfrm>
          <a:prstGeom prst="leftArrow">
            <a:avLst/>
          </a:prstGeom>
          <a:solidFill>
            <a:srgbClr val="F38824"/>
          </a:solidFill>
          <a:ln>
            <a:solidFill>
              <a:srgbClr val="F388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t>Komma wird als Punkt geschrieben!</a:t>
            </a:r>
          </a:p>
        </p:txBody>
      </p:sp>
      <p:pic>
        <p:nvPicPr>
          <p:cNvPr id="9" name="Grafik 8">
            <a:extLst>
              <a:ext uri="{FF2B5EF4-FFF2-40B4-BE49-F238E27FC236}">
                <a16:creationId xmlns:a16="http://schemas.microsoft.com/office/drawing/2014/main" id="{C164D02C-2B54-45F8-996C-D320FA25F6F2}"/>
              </a:ext>
            </a:extLst>
          </p:cNvPr>
          <p:cNvPicPr>
            <a:picLocks noChangeAspect="1"/>
          </p:cNvPicPr>
          <p:nvPr/>
        </p:nvPicPr>
        <p:blipFill>
          <a:blip r:embed="rId4"/>
          <a:stretch>
            <a:fillRect/>
          </a:stretch>
        </p:blipFill>
        <p:spPr>
          <a:xfrm>
            <a:off x="5051774" y="4876779"/>
            <a:ext cx="5539053" cy="1073192"/>
          </a:xfrm>
          <a:prstGeom prst="rect">
            <a:avLst/>
          </a:prstGeom>
          <a:ln w="38100">
            <a:solidFill>
              <a:srgbClr val="2B487A"/>
            </a:solidFill>
          </a:ln>
        </p:spPr>
      </p:pic>
      <p:sp>
        <p:nvSpPr>
          <p:cNvPr id="5" name="Rechteck 4">
            <a:extLst>
              <a:ext uri="{FF2B5EF4-FFF2-40B4-BE49-F238E27FC236}">
                <a16:creationId xmlns:a16="http://schemas.microsoft.com/office/drawing/2014/main" id="{6DC4B9FC-8F72-41AC-82E8-43DB0AC78345}"/>
              </a:ext>
            </a:extLst>
          </p:cNvPr>
          <p:cNvSpPr/>
          <p:nvPr/>
        </p:nvSpPr>
        <p:spPr>
          <a:xfrm>
            <a:off x="7464829" y="3607497"/>
            <a:ext cx="3607724" cy="62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F38824"/>
                </a:solidFill>
              </a:rPr>
              <a:t>Programmiersprachen verwenden englische Schreibweisen</a:t>
            </a:r>
          </a:p>
        </p:txBody>
      </p:sp>
      <p:sp>
        <p:nvSpPr>
          <p:cNvPr id="7" name="Fußzeilenplatzhalter 6">
            <a:extLst>
              <a:ext uri="{FF2B5EF4-FFF2-40B4-BE49-F238E27FC236}">
                <a16:creationId xmlns:a16="http://schemas.microsoft.com/office/drawing/2014/main" id="{F38E5B49-E49D-4E04-B82E-DFD71F74386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47413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32B10-7150-444B-8DA1-6C7851EE3B78}"/>
              </a:ext>
            </a:extLst>
          </p:cNvPr>
          <p:cNvSpPr>
            <a:spLocks noGrp="1"/>
          </p:cNvSpPr>
          <p:nvPr>
            <p:ph type="title"/>
          </p:nvPr>
        </p:nvSpPr>
        <p:spPr/>
        <p:txBody>
          <a:bodyPr/>
          <a:lstStyle/>
          <a:p>
            <a:r>
              <a:rPr lang="de-DE" dirty="0"/>
              <a:t>JS BOOLEANS</a:t>
            </a:r>
          </a:p>
        </p:txBody>
      </p:sp>
      <p:sp>
        <p:nvSpPr>
          <p:cNvPr id="3" name="Textplatzhalter 2">
            <a:extLst>
              <a:ext uri="{FF2B5EF4-FFF2-40B4-BE49-F238E27FC236}">
                <a16:creationId xmlns:a16="http://schemas.microsoft.com/office/drawing/2014/main" id="{19A56328-41D9-468C-B4C9-F0E2703ACE2E}"/>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AF8CAE00-FC87-4465-98DE-443B416EB41D}"/>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623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DA2D03-2B00-4895-8750-A594C01916A0}"/>
              </a:ext>
            </a:extLst>
          </p:cNvPr>
          <p:cNvSpPr>
            <a:spLocks noGrp="1"/>
          </p:cNvSpPr>
          <p:nvPr>
            <p:ph type="title"/>
          </p:nvPr>
        </p:nvSpPr>
        <p:spPr/>
        <p:txBody>
          <a:bodyPr/>
          <a:lstStyle/>
          <a:p>
            <a:r>
              <a:rPr lang="de-DE" dirty="0" err="1"/>
              <a:t>boolean</a:t>
            </a:r>
            <a:r>
              <a:rPr lang="de-DE" dirty="0"/>
              <a:t> (</a:t>
            </a:r>
            <a:r>
              <a:rPr lang="de-DE" dirty="0" err="1"/>
              <a:t>lowercase</a:t>
            </a:r>
            <a:r>
              <a:rPr lang="de-DE" dirty="0"/>
              <a:t>!)</a:t>
            </a:r>
          </a:p>
        </p:txBody>
      </p:sp>
      <p:sp>
        <p:nvSpPr>
          <p:cNvPr id="3" name="Inhaltsplatzhalter 2">
            <a:extLst>
              <a:ext uri="{FF2B5EF4-FFF2-40B4-BE49-F238E27FC236}">
                <a16:creationId xmlns:a16="http://schemas.microsoft.com/office/drawing/2014/main" id="{D93B339D-0AEE-4876-806B-D9739E4480D0}"/>
              </a:ext>
            </a:extLst>
          </p:cNvPr>
          <p:cNvSpPr>
            <a:spLocks noGrp="1"/>
          </p:cNvSpPr>
          <p:nvPr>
            <p:ph idx="1"/>
          </p:nvPr>
        </p:nvSpPr>
        <p:spPr/>
        <p:txBody>
          <a:bodyPr/>
          <a:lstStyle/>
          <a:p>
            <a:r>
              <a:rPr lang="de-DE" dirty="0"/>
              <a:t>Kennen nur </a:t>
            </a:r>
            <a:r>
              <a:rPr lang="de-DE" i="1" dirty="0">
                <a:solidFill>
                  <a:srgbClr val="F38824"/>
                </a:solidFill>
              </a:rPr>
              <a:t>true</a:t>
            </a:r>
            <a:r>
              <a:rPr lang="de-DE" dirty="0"/>
              <a:t> oder </a:t>
            </a:r>
            <a:r>
              <a:rPr lang="de-DE" i="1" dirty="0">
                <a:solidFill>
                  <a:srgbClr val="F38824"/>
                </a:solidFill>
              </a:rPr>
              <a:t>false</a:t>
            </a:r>
            <a:r>
              <a:rPr lang="de-DE" dirty="0"/>
              <a:t>:</a:t>
            </a:r>
            <a:endParaRPr lang="de-DE" i="1" dirty="0">
              <a:solidFill>
                <a:srgbClr val="F38824"/>
              </a:solidFill>
            </a:endParaRPr>
          </a:p>
          <a:p>
            <a:r>
              <a:rPr lang="de-DE" dirty="0"/>
              <a:t>Wird oft zum Überprüfen von Bedingungen verwendet:</a:t>
            </a:r>
          </a:p>
        </p:txBody>
      </p:sp>
      <p:pic>
        <p:nvPicPr>
          <p:cNvPr id="5" name="Grafik 4">
            <a:extLst>
              <a:ext uri="{FF2B5EF4-FFF2-40B4-BE49-F238E27FC236}">
                <a16:creationId xmlns:a16="http://schemas.microsoft.com/office/drawing/2014/main" id="{C650548C-5FBC-4A6E-BCAD-A5A9D8D9E634}"/>
              </a:ext>
            </a:extLst>
          </p:cNvPr>
          <p:cNvPicPr>
            <a:picLocks noChangeAspect="1"/>
          </p:cNvPicPr>
          <p:nvPr/>
        </p:nvPicPr>
        <p:blipFill>
          <a:blip r:embed="rId2"/>
          <a:stretch>
            <a:fillRect/>
          </a:stretch>
        </p:blipFill>
        <p:spPr>
          <a:xfrm>
            <a:off x="5592716" y="1758913"/>
            <a:ext cx="4052537" cy="661139"/>
          </a:xfrm>
          <a:prstGeom prst="rect">
            <a:avLst/>
          </a:prstGeom>
          <a:ln w="38100">
            <a:solidFill>
              <a:srgbClr val="2B487A"/>
            </a:solidFill>
          </a:ln>
        </p:spPr>
      </p:pic>
      <p:pic>
        <p:nvPicPr>
          <p:cNvPr id="6" name="Grafik 5">
            <a:extLst>
              <a:ext uri="{FF2B5EF4-FFF2-40B4-BE49-F238E27FC236}">
                <a16:creationId xmlns:a16="http://schemas.microsoft.com/office/drawing/2014/main" id="{FD651273-6101-4443-A758-1D1CEA3CC36B}"/>
              </a:ext>
            </a:extLst>
          </p:cNvPr>
          <p:cNvPicPr>
            <a:picLocks noChangeAspect="1"/>
          </p:cNvPicPr>
          <p:nvPr/>
        </p:nvPicPr>
        <p:blipFill>
          <a:blip r:embed="rId3"/>
          <a:stretch>
            <a:fillRect/>
          </a:stretch>
        </p:blipFill>
        <p:spPr>
          <a:xfrm>
            <a:off x="2944079" y="3675617"/>
            <a:ext cx="6303841" cy="2501346"/>
          </a:xfrm>
          <a:prstGeom prst="rect">
            <a:avLst/>
          </a:prstGeom>
          <a:ln w="38100">
            <a:solidFill>
              <a:srgbClr val="2B487A"/>
            </a:solidFill>
          </a:ln>
        </p:spPr>
      </p:pic>
      <p:sp>
        <p:nvSpPr>
          <p:cNvPr id="7" name="Fußzeilenplatzhalter 6">
            <a:extLst>
              <a:ext uri="{FF2B5EF4-FFF2-40B4-BE49-F238E27FC236}">
                <a16:creationId xmlns:a16="http://schemas.microsoft.com/office/drawing/2014/main" id="{1D07269E-3477-41B9-A22F-E23B9F6455C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34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93ED2-51AB-45D5-9B0F-5571FDEDEFFD}"/>
              </a:ext>
            </a:extLst>
          </p:cNvPr>
          <p:cNvSpPr>
            <a:spLocks noGrp="1"/>
          </p:cNvSpPr>
          <p:nvPr>
            <p:ph type="title"/>
          </p:nvPr>
        </p:nvSpPr>
        <p:spPr/>
        <p:txBody>
          <a:bodyPr/>
          <a:lstStyle/>
          <a:p>
            <a:r>
              <a:rPr lang="de-DE" dirty="0"/>
              <a:t>JS BOOLEANS &gt; 0 &amp; 1</a:t>
            </a:r>
          </a:p>
        </p:txBody>
      </p:sp>
      <p:sp>
        <p:nvSpPr>
          <p:cNvPr id="3" name="Inhaltsplatzhalter 2">
            <a:extLst>
              <a:ext uri="{FF2B5EF4-FFF2-40B4-BE49-F238E27FC236}">
                <a16:creationId xmlns:a16="http://schemas.microsoft.com/office/drawing/2014/main" id="{C6B6E546-47C7-4D8F-86A6-059F0C915AB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1286CFFC-F026-44F4-870E-B1EEAA0264B8}"/>
              </a:ext>
            </a:extLst>
          </p:cNvPr>
          <p:cNvSpPr>
            <a:spLocks noGrp="1"/>
          </p:cNvSpPr>
          <p:nvPr>
            <p:ph type="ftr" sz="quarter" idx="11"/>
          </p:nvPr>
        </p:nvSpPr>
        <p:spPr/>
        <p:txBody>
          <a:bodyPr/>
          <a:lstStyle/>
          <a:p>
            <a:pPr algn="r"/>
            <a:r>
              <a:rPr lang="de-DE"/>
              <a:t>© ppedv AG</a:t>
            </a:r>
            <a:endParaRPr lang="de-DE" dirty="0"/>
          </a:p>
        </p:txBody>
      </p:sp>
      <p:sp>
        <p:nvSpPr>
          <p:cNvPr id="5" name="Inhaltsplatzhalter 4">
            <a:extLst>
              <a:ext uri="{FF2B5EF4-FFF2-40B4-BE49-F238E27FC236}">
                <a16:creationId xmlns:a16="http://schemas.microsoft.com/office/drawing/2014/main" id="{8A8482AA-037F-4622-955E-B697DE13FA29}"/>
              </a:ext>
            </a:extLst>
          </p:cNvPr>
          <p:cNvSpPr>
            <a:spLocks noGrp="1"/>
          </p:cNvSpPr>
          <p:nvPr>
            <p:ph idx="13"/>
          </p:nvPr>
        </p:nvSpPr>
        <p:spPr/>
        <p:txBody>
          <a:bodyPr/>
          <a:lstStyle/>
          <a:p>
            <a:r>
              <a:rPr lang="de-DE" dirty="0" err="1"/>
              <a:t>true</a:t>
            </a:r>
            <a:r>
              <a:rPr lang="de-DE" dirty="0"/>
              <a:t> </a:t>
            </a:r>
            <a:r>
              <a:rPr lang="de-DE" dirty="0" err="1"/>
              <a:t>is</a:t>
            </a:r>
            <a:r>
              <a:rPr lang="de-DE" dirty="0"/>
              <a:t> 1</a:t>
            </a:r>
          </a:p>
          <a:p>
            <a:r>
              <a:rPr lang="de-DE" dirty="0" err="1"/>
              <a:t>false</a:t>
            </a:r>
            <a:r>
              <a:rPr lang="de-DE" dirty="0"/>
              <a:t> </a:t>
            </a:r>
            <a:r>
              <a:rPr lang="de-DE" dirty="0" err="1"/>
              <a:t>is</a:t>
            </a:r>
            <a:r>
              <a:rPr lang="de-DE" dirty="0"/>
              <a:t> 0</a:t>
            </a:r>
          </a:p>
        </p:txBody>
      </p:sp>
    </p:spTree>
    <p:extLst>
      <p:ext uri="{BB962C8B-B14F-4D97-AF65-F5344CB8AC3E}">
        <p14:creationId xmlns:p14="http://schemas.microsoft.com/office/powerpoint/2010/main" val="8850526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234C9A-FAAE-404B-BD53-AEEB05565906}"/>
              </a:ext>
            </a:extLst>
          </p:cNvPr>
          <p:cNvSpPr>
            <a:spLocks noGrp="1"/>
          </p:cNvSpPr>
          <p:nvPr>
            <p:ph type="title"/>
          </p:nvPr>
        </p:nvSpPr>
        <p:spPr/>
        <p:txBody>
          <a:bodyPr/>
          <a:lstStyle/>
          <a:p>
            <a:r>
              <a:rPr lang="de-DE" dirty="0"/>
              <a:t>JS SYMBOLS</a:t>
            </a:r>
          </a:p>
        </p:txBody>
      </p:sp>
      <p:sp>
        <p:nvSpPr>
          <p:cNvPr id="3" name="Textplatzhalter 2">
            <a:extLst>
              <a:ext uri="{FF2B5EF4-FFF2-40B4-BE49-F238E27FC236}">
                <a16:creationId xmlns:a16="http://schemas.microsoft.com/office/drawing/2014/main" id="{57216ADD-E4C3-47B1-991E-EB5C398D19F0}"/>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B08E474D-CE1E-4DBE-9CE9-B1DF442F529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6837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E48371-5476-40EF-BA44-CA0A8B73F71A}"/>
              </a:ext>
            </a:extLst>
          </p:cNvPr>
          <p:cNvSpPr>
            <a:spLocks noGrp="1"/>
          </p:cNvSpPr>
          <p:nvPr>
            <p:ph type="title"/>
          </p:nvPr>
        </p:nvSpPr>
        <p:spPr/>
        <p:txBody>
          <a:bodyPr/>
          <a:lstStyle/>
          <a:p>
            <a:r>
              <a:rPr lang="de-DE" dirty="0" err="1"/>
              <a:t>symbol</a:t>
            </a:r>
            <a:r>
              <a:rPr lang="de-DE" dirty="0"/>
              <a:t> (</a:t>
            </a:r>
            <a:r>
              <a:rPr lang="de-DE" dirty="0" err="1"/>
              <a:t>lowercase</a:t>
            </a:r>
            <a:r>
              <a:rPr lang="de-DE" dirty="0"/>
              <a:t>!)</a:t>
            </a:r>
          </a:p>
        </p:txBody>
      </p:sp>
      <p:sp>
        <p:nvSpPr>
          <p:cNvPr id="3" name="Inhaltsplatzhalter 2">
            <a:extLst>
              <a:ext uri="{FF2B5EF4-FFF2-40B4-BE49-F238E27FC236}">
                <a16:creationId xmlns:a16="http://schemas.microsoft.com/office/drawing/2014/main" id="{4894979C-7BED-45B3-BA9A-F05CBE4BEC3C}"/>
              </a:ext>
            </a:extLst>
          </p:cNvPr>
          <p:cNvSpPr>
            <a:spLocks noGrp="1"/>
          </p:cNvSpPr>
          <p:nvPr>
            <p:ph idx="1"/>
          </p:nvPr>
        </p:nvSpPr>
        <p:spPr/>
        <p:txBody>
          <a:bodyPr/>
          <a:lstStyle/>
          <a:p>
            <a:r>
              <a:rPr lang="de-DE" dirty="0" err="1"/>
              <a:t>typeof</a:t>
            </a:r>
            <a:r>
              <a:rPr lang="de-DE" dirty="0"/>
              <a:t> Symbol('a'); //</a:t>
            </a:r>
            <a:r>
              <a:rPr lang="de-DE" dirty="0" err="1"/>
              <a:t>symbol</a:t>
            </a:r>
            <a:endParaRPr lang="de-DE" dirty="0"/>
          </a:p>
          <a:p>
            <a:r>
              <a:rPr lang="de-DE" dirty="0"/>
              <a:t>Symbol('a') === Symbol('a') //</a:t>
            </a:r>
            <a:r>
              <a:rPr lang="de-DE" dirty="0" err="1"/>
              <a:t>false</a:t>
            </a:r>
            <a:r>
              <a:rPr lang="de-DE" dirty="0"/>
              <a:t> </a:t>
            </a:r>
          </a:p>
        </p:txBody>
      </p:sp>
      <p:sp>
        <p:nvSpPr>
          <p:cNvPr id="4" name="Inhaltsplatzhalter 3">
            <a:extLst>
              <a:ext uri="{FF2B5EF4-FFF2-40B4-BE49-F238E27FC236}">
                <a16:creationId xmlns:a16="http://schemas.microsoft.com/office/drawing/2014/main" id="{716AA4A0-A806-4954-8C89-CF80F12CDD0E}"/>
              </a:ext>
            </a:extLst>
          </p:cNvPr>
          <p:cNvSpPr>
            <a:spLocks noGrp="1"/>
          </p:cNvSpPr>
          <p:nvPr>
            <p:ph idx="13"/>
          </p:nvPr>
        </p:nvSpPr>
        <p:spPr/>
        <p:txBody>
          <a:bodyPr/>
          <a:lstStyle/>
          <a:p>
            <a:endParaRPr lang="de-DE"/>
          </a:p>
        </p:txBody>
      </p:sp>
      <p:sp>
        <p:nvSpPr>
          <p:cNvPr id="5" name="Fußzeilenplatzhalter 4">
            <a:extLst>
              <a:ext uri="{FF2B5EF4-FFF2-40B4-BE49-F238E27FC236}">
                <a16:creationId xmlns:a16="http://schemas.microsoft.com/office/drawing/2014/main" id="{DA1BA289-ECF7-4B83-A8CB-B585751E76E1}"/>
              </a:ext>
            </a:extLst>
          </p:cNvPr>
          <p:cNvSpPr>
            <a:spLocks noGrp="1"/>
          </p:cNvSpPr>
          <p:nvPr>
            <p:ph type="ftr" sz="quarter" idx="11"/>
          </p:nvPr>
        </p:nvSpPr>
        <p:spPr/>
        <p:txBody>
          <a:bodyPr/>
          <a:lstStyle/>
          <a:p>
            <a:pPr algn="r"/>
            <a:r>
              <a:rPr lang="de-DE"/>
              <a:t>© ppedv AG</a:t>
            </a:r>
            <a:endParaRPr lang="de-DE" dirty="0"/>
          </a:p>
        </p:txBody>
      </p:sp>
    </p:spTree>
    <p:extLst>
      <p:ext uri="{BB962C8B-B14F-4D97-AF65-F5344CB8AC3E}">
        <p14:creationId xmlns:p14="http://schemas.microsoft.com/office/powerpoint/2010/main" val="606034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F4FDC-AC36-4C46-9303-008F7B027F8B}"/>
              </a:ext>
            </a:extLst>
          </p:cNvPr>
          <p:cNvSpPr>
            <a:spLocks noGrp="1"/>
          </p:cNvSpPr>
          <p:nvPr>
            <p:ph type="title"/>
          </p:nvPr>
        </p:nvSpPr>
        <p:spPr/>
        <p:txBody>
          <a:bodyPr/>
          <a:lstStyle/>
          <a:p>
            <a:r>
              <a:rPr lang="de-DE" dirty="0"/>
              <a:t>JS DATA TYPES &gt; ADVANCED</a:t>
            </a:r>
          </a:p>
        </p:txBody>
      </p:sp>
      <p:sp>
        <p:nvSpPr>
          <p:cNvPr id="3" name="Textplatzhalter 2">
            <a:extLst>
              <a:ext uri="{FF2B5EF4-FFF2-40B4-BE49-F238E27FC236}">
                <a16:creationId xmlns:a16="http://schemas.microsoft.com/office/drawing/2014/main" id="{E3DAE5E1-9379-4565-8F4D-EF6C9252581D}"/>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5A3AAFF8-3AF1-4796-AA1F-4C64DA7982B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8694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E24963-EDB1-4926-AB91-B600830622D0}"/>
              </a:ext>
            </a:extLst>
          </p:cNvPr>
          <p:cNvSpPr>
            <a:spLocks noGrp="1"/>
          </p:cNvSpPr>
          <p:nvPr>
            <p:ph type="title"/>
          </p:nvPr>
        </p:nvSpPr>
        <p:spPr/>
        <p:txBody>
          <a:bodyPr/>
          <a:lstStyle/>
          <a:p>
            <a:r>
              <a:rPr lang="de-DE" dirty="0"/>
              <a:t>JS NULL UNDIFINED ANY VOID GENERICS</a:t>
            </a:r>
          </a:p>
        </p:txBody>
      </p:sp>
      <p:sp>
        <p:nvSpPr>
          <p:cNvPr id="3" name="Textplatzhalter 2">
            <a:extLst>
              <a:ext uri="{FF2B5EF4-FFF2-40B4-BE49-F238E27FC236}">
                <a16:creationId xmlns:a16="http://schemas.microsoft.com/office/drawing/2014/main" id="{F53E9B10-6B21-4A9D-9485-AFEF1005C37A}"/>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E31685D4-11AF-4DF3-A6AF-F70E9DE0516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0807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4EF080-4297-493F-BAA4-DA1C1D8BA6EA}"/>
              </a:ext>
            </a:extLst>
          </p:cNvPr>
          <p:cNvSpPr>
            <a:spLocks noGrp="1"/>
          </p:cNvSpPr>
          <p:nvPr>
            <p:ph type="title"/>
          </p:nvPr>
        </p:nvSpPr>
        <p:spPr/>
        <p:txBody>
          <a:bodyPr/>
          <a:lstStyle/>
          <a:p>
            <a:r>
              <a:rPr lang="de-DE" dirty="0" err="1"/>
              <a:t>undefined</a:t>
            </a:r>
            <a:endParaRPr lang="de-DE" dirty="0"/>
          </a:p>
        </p:txBody>
      </p:sp>
      <p:sp>
        <p:nvSpPr>
          <p:cNvPr id="3" name="Inhaltsplatzhalter 2">
            <a:extLst>
              <a:ext uri="{FF2B5EF4-FFF2-40B4-BE49-F238E27FC236}">
                <a16:creationId xmlns:a16="http://schemas.microsoft.com/office/drawing/2014/main" id="{0CAB3A92-191D-4CFC-ABF7-71003900ADC9}"/>
              </a:ext>
            </a:extLst>
          </p:cNvPr>
          <p:cNvSpPr>
            <a:spLocks noGrp="1"/>
          </p:cNvSpPr>
          <p:nvPr>
            <p:ph idx="1"/>
          </p:nvPr>
        </p:nvSpPr>
        <p:spPr/>
        <p:txBody>
          <a:bodyPr/>
          <a:lstStyle/>
          <a:p>
            <a:r>
              <a:rPr lang="de-DE" dirty="0"/>
              <a:t>den Wert von Variablen manuell zu dies nicht setzen!</a:t>
            </a:r>
          </a:p>
        </p:txBody>
      </p:sp>
      <p:sp>
        <p:nvSpPr>
          <p:cNvPr id="4" name="Fußzeilenplatzhalter 3">
            <a:extLst>
              <a:ext uri="{FF2B5EF4-FFF2-40B4-BE49-F238E27FC236}">
                <a16:creationId xmlns:a16="http://schemas.microsoft.com/office/drawing/2014/main" id="{2C850F63-7860-42B5-A3F3-B7FABA99553F}"/>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5617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762387-596F-47F1-8F68-4CEF3A352296}"/>
              </a:ext>
            </a:extLst>
          </p:cNvPr>
          <p:cNvSpPr>
            <a:spLocks noGrp="1"/>
          </p:cNvSpPr>
          <p:nvPr>
            <p:ph type="title"/>
          </p:nvPr>
        </p:nvSpPr>
        <p:spPr/>
        <p:txBody>
          <a:bodyPr/>
          <a:lstStyle/>
          <a:p>
            <a:r>
              <a:rPr lang="de-DE" dirty="0" err="1"/>
              <a:t>Generics</a:t>
            </a:r>
            <a:r>
              <a:rPr lang="de-DE" dirty="0"/>
              <a:t>, </a:t>
            </a:r>
            <a:r>
              <a:rPr lang="de-DE" dirty="0" err="1"/>
              <a:t>any</a:t>
            </a:r>
            <a:r>
              <a:rPr lang="de-DE" dirty="0"/>
              <a:t>, </a:t>
            </a:r>
            <a:r>
              <a:rPr lang="de-DE" dirty="0" err="1"/>
              <a:t>void</a:t>
            </a:r>
            <a:endParaRPr lang="de-DE" dirty="0"/>
          </a:p>
        </p:txBody>
      </p:sp>
      <p:sp>
        <p:nvSpPr>
          <p:cNvPr id="3" name="Inhaltsplatzhalter 2">
            <a:extLst>
              <a:ext uri="{FF2B5EF4-FFF2-40B4-BE49-F238E27FC236}">
                <a16:creationId xmlns:a16="http://schemas.microsoft.com/office/drawing/2014/main" id="{6AB95EE0-B64D-4568-96D4-0CCC586D00C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58DA36C-DEAE-4594-8BA2-259CA8B654D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4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1CF9F9-0E6D-4D5F-A848-71CBA1EAA2C1}"/>
              </a:ext>
            </a:extLst>
          </p:cNvPr>
          <p:cNvSpPr>
            <a:spLocks noGrp="1"/>
          </p:cNvSpPr>
          <p:nvPr>
            <p:ph type="title"/>
          </p:nvPr>
        </p:nvSpPr>
        <p:spPr/>
        <p:txBody>
          <a:bodyPr/>
          <a:lstStyle/>
          <a:p>
            <a:r>
              <a:rPr lang="de-DE" dirty="0"/>
              <a:t>WHAT IS JS</a:t>
            </a:r>
          </a:p>
        </p:txBody>
      </p:sp>
      <p:sp>
        <p:nvSpPr>
          <p:cNvPr id="3" name="Inhaltsplatzhalter 2">
            <a:extLst>
              <a:ext uri="{FF2B5EF4-FFF2-40B4-BE49-F238E27FC236}">
                <a16:creationId xmlns:a16="http://schemas.microsoft.com/office/drawing/2014/main" id="{2B8FE83B-2BB6-419A-A7ED-C3393E5A5884}"/>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4BDBEE73-60DB-462A-8224-DF738595CE0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213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9DC89F-5D68-4EBE-9537-E66E96342D2E}"/>
              </a:ext>
            </a:extLst>
          </p:cNvPr>
          <p:cNvSpPr>
            <a:spLocks noGrp="1"/>
          </p:cNvSpPr>
          <p:nvPr>
            <p:ph type="title"/>
          </p:nvPr>
        </p:nvSpPr>
        <p:spPr/>
        <p:txBody>
          <a:bodyPr/>
          <a:lstStyle/>
          <a:p>
            <a:r>
              <a:rPr lang="de-DE" dirty="0"/>
              <a:t>JS &amp; TYPE CHECKING</a:t>
            </a:r>
          </a:p>
        </p:txBody>
      </p:sp>
      <p:sp>
        <p:nvSpPr>
          <p:cNvPr id="3" name="Textplatzhalter 2">
            <a:extLst>
              <a:ext uri="{FF2B5EF4-FFF2-40B4-BE49-F238E27FC236}">
                <a16:creationId xmlns:a16="http://schemas.microsoft.com/office/drawing/2014/main" id="{6F8E3F70-4C52-43C9-9DCE-DB01CFC675C2}"/>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F638DDE0-66A3-4F16-AAD8-19F531CB1A1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625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59349-30B6-45A7-B8B8-439211847414}"/>
              </a:ext>
            </a:extLst>
          </p:cNvPr>
          <p:cNvSpPr>
            <a:spLocks noGrp="1"/>
          </p:cNvSpPr>
          <p:nvPr>
            <p:ph type="title"/>
          </p:nvPr>
        </p:nvSpPr>
        <p:spPr/>
        <p:txBody>
          <a:bodyPr/>
          <a:lstStyle/>
          <a:p>
            <a:r>
              <a:rPr lang="de-DE" dirty="0"/>
              <a:t>JS &amp; TYPE CHECKING</a:t>
            </a:r>
          </a:p>
        </p:txBody>
      </p:sp>
      <p:sp>
        <p:nvSpPr>
          <p:cNvPr id="3" name="Inhaltsplatzhalter 2">
            <a:extLst>
              <a:ext uri="{FF2B5EF4-FFF2-40B4-BE49-F238E27FC236}">
                <a16:creationId xmlns:a16="http://schemas.microsoft.com/office/drawing/2014/main" id="{D70F85DA-3AEA-4C8B-BA87-18F727B3E8EC}"/>
              </a:ext>
            </a:extLst>
          </p:cNvPr>
          <p:cNvSpPr>
            <a:spLocks noGrp="1"/>
          </p:cNvSpPr>
          <p:nvPr>
            <p:ph idx="1"/>
          </p:nvPr>
        </p:nvSpPr>
        <p:spPr/>
        <p:txBody>
          <a:bodyPr/>
          <a:lstStyle/>
          <a:p>
            <a:r>
              <a:rPr lang="de-DE" dirty="0"/>
              <a:t>Flow</a:t>
            </a:r>
          </a:p>
          <a:p>
            <a:r>
              <a:rPr lang="de-DE" dirty="0" err="1"/>
              <a:t>TypeScript</a:t>
            </a:r>
            <a:endParaRPr lang="de-DE" dirty="0"/>
          </a:p>
        </p:txBody>
      </p:sp>
      <p:sp>
        <p:nvSpPr>
          <p:cNvPr id="4" name="Fußzeilenplatzhalter 3">
            <a:extLst>
              <a:ext uri="{FF2B5EF4-FFF2-40B4-BE49-F238E27FC236}">
                <a16:creationId xmlns:a16="http://schemas.microsoft.com/office/drawing/2014/main" id="{B8B385A7-D4A2-41D8-82E9-F2BB25AB90B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7354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907A54-C0E0-4AC0-8FE1-4CAE7B729574}"/>
              </a:ext>
            </a:extLst>
          </p:cNvPr>
          <p:cNvSpPr>
            <a:spLocks noGrp="1"/>
          </p:cNvSpPr>
          <p:nvPr>
            <p:ph type="title"/>
          </p:nvPr>
        </p:nvSpPr>
        <p:spPr/>
        <p:txBody>
          <a:bodyPr/>
          <a:lstStyle/>
          <a:p>
            <a:r>
              <a:rPr lang="de-DE" dirty="0"/>
              <a:t>JS TYPE COERCION</a:t>
            </a:r>
          </a:p>
        </p:txBody>
      </p:sp>
      <p:sp>
        <p:nvSpPr>
          <p:cNvPr id="3" name="Inhaltsplatzhalter 2">
            <a:extLst>
              <a:ext uri="{FF2B5EF4-FFF2-40B4-BE49-F238E27FC236}">
                <a16:creationId xmlns:a16="http://schemas.microsoft.com/office/drawing/2014/main" id="{680D066B-E8E5-435A-BE40-35C85C932EE5}"/>
              </a:ext>
            </a:extLst>
          </p:cNvPr>
          <p:cNvSpPr>
            <a:spLocks noGrp="1"/>
          </p:cNvSpPr>
          <p:nvPr>
            <p:ph idx="1"/>
          </p:nvPr>
        </p:nvSpPr>
        <p:spPr/>
        <p:txBody>
          <a:bodyPr/>
          <a:lstStyle/>
          <a:p>
            <a:r>
              <a:rPr lang="de-DE" dirty="0">
                <a:hlinkClick r:id="rId2"/>
              </a:rPr>
              <a:t>https://www.freecodecamp.org/news/js-type-coercion-explained-27ba3d9a2839/</a:t>
            </a:r>
            <a:endParaRPr lang="de-DE" dirty="0"/>
          </a:p>
        </p:txBody>
      </p:sp>
      <p:sp>
        <p:nvSpPr>
          <p:cNvPr id="4" name="Fußzeilenplatzhalter 3">
            <a:extLst>
              <a:ext uri="{FF2B5EF4-FFF2-40B4-BE49-F238E27FC236}">
                <a16:creationId xmlns:a16="http://schemas.microsoft.com/office/drawing/2014/main" id="{128F84B1-C480-4A98-B8B2-C7E85F8FF38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4837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208146-E30B-41BF-9FE9-8310FC5D119C}"/>
              </a:ext>
            </a:extLst>
          </p:cNvPr>
          <p:cNvSpPr>
            <a:spLocks noGrp="1"/>
          </p:cNvSpPr>
          <p:nvPr>
            <p:ph type="title"/>
          </p:nvPr>
        </p:nvSpPr>
        <p:spPr/>
        <p:txBody>
          <a:bodyPr/>
          <a:lstStyle/>
          <a:p>
            <a:r>
              <a:rPr lang="de-DE" dirty="0"/>
              <a:t>JS OBJECT DATA TYPES</a:t>
            </a:r>
          </a:p>
        </p:txBody>
      </p:sp>
      <p:sp>
        <p:nvSpPr>
          <p:cNvPr id="3" name="Textplatzhalter 2">
            <a:extLst>
              <a:ext uri="{FF2B5EF4-FFF2-40B4-BE49-F238E27FC236}">
                <a16:creationId xmlns:a16="http://schemas.microsoft.com/office/drawing/2014/main" id="{19B7A458-ABEF-48A1-8AAC-7A3AD0AD74DB}"/>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54564B93-A8ED-43E3-BF28-FFB1C9F81E8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149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1A2430-B15F-4DBB-BECA-8B2E38DB2B90}"/>
              </a:ext>
            </a:extLst>
          </p:cNvPr>
          <p:cNvSpPr>
            <a:spLocks noGrp="1"/>
          </p:cNvSpPr>
          <p:nvPr>
            <p:ph type="title"/>
          </p:nvPr>
        </p:nvSpPr>
        <p:spPr/>
        <p:txBody>
          <a:bodyPr/>
          <a:lstStyle/>
          <a:p>
            <a:r>
              <a:rPr lang="de-DE" dirty="0"/>
              <a:t>JS OBJECT DATA TYPES</a:t>
            </a:r>
          </a:p>
        </p:txBody>
      </p:sp>
      <p:graphicFrame>
        <p:nvGraphicFramePr>
          <p:cNvPr id="5" name="Inhaltsplatzhalter 4">
            <a:extLst>
              <a:ext uri="{FF2B5EF4-FFF2-40B4-BE49-F238E27FC236}">
                <a16:creationId xmlns:a16="http://schemas.microsoft.com/office/drawing/2014/main" id="{27AEC6F4-5849-4026-9E3A-55CDC4F399DA}"/>
              </a:ext>
            </a:extLst>
          </p:cNvPr>
          <p:cNvGraphicFramePr>
            <a:graphicFrameLocks noGrp="1"/>
          </p:cNvGraphicFramePr>
          <p:nvPr>
            <p:ph idx="1"/>
            <p:extLst>
              <p:ext uri="{D42A27DB-BD31-4B8C-83A1-F6EECF244321}">
                <p14:modId xmlns:p14="http://schemas.microsoft.com/office/powerpoint/2010/main" val="1406890472"/>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37369726"/>
                    </a:ext>
                  </a:extLst>
                </a:gridCol>
                <a:gridCol w="2628900">
                  <a:extLst>
                    <a:ext uri="{9D8B030D-6E8A-4147-A177-3AD203B41FA5}">
                      <a16:colId xmlns:a16="http://schemas.microsoft.com/office/drawing/2014/main" val="3769091978"/>
                    </a:ext>
                  </a:extLst>
                </a:gridCol>
                <a:gridCol w="2628900">
                  <a:extLst>
                    <a:ext uri="{9D8B030D-6E8A-4147-A177-3AD203B41FA5}">
                      <a16:colId xmlns:a16="http://schemas.microsoft.com/office/drawing/2014/main" val="552719493"/>
                    </a:ext>
                  </a:extLst>
                </a:gridCol>
                <a:gridCol w="2628900">
                  <a:extLst>
                    <a:ext uri="{9D8B030D-6E8A-4147-A177-3AD203B41FA5}">
                      <a16:colId xmlns:a16="http://schemas.microsoft.com/office/drawing/2014/main" val="3616066584"/>
                    </a:ext>
                  </a:extLst>
                </a:gridCol>
              </a:tblGrid>
              <a:tr h="370840">
                <a:tc>
                  <a:txBody>
                    <a:bodyPr/>
                    <a:lstStyle/>
                    <a:p>
                      <a:r>
                        <a:rPr lang="de-DE" dirty="0" err="1"/>
                        <a:t>object</a:t>
                      </a:r>
                      <a:r>
                        <a:rPr lang="de-DE" dirty="0"/>
                        <a:t> </a:t>
                      </a:r>
                      <a:r>
                        <a:rPr lang="de-DE" dirty="0" err="1"/>
                        <a:t>data</a:t>
                      </a:r>
                      <a:r>
                        <a:rPr lang="de-DE" dirty="0"/>
                        <a:t> </a:t>
                      </a:r>
                      <a:r>
                        <a:rPr lang="de-DE" dirty="0" err="1"/>
                        <a:t>types</a:t>
                      </a:r>
                      <a:endParaRPr lang="de-DE" dirty="0"/>
                    </a:p>
                  </a:txBody>
                  <a:tcPr/>
                </a:tc>
                <a:tc>
                  <a:txBody>
                    <a:bodyPr/>
                    <a:lstStyle/>
                    <a:p>
                      <a:r>
                        <a:rPr lang="de-DE" dirty="0" err="1"/>
                        <a:t>typeof</a:t>
                      </a:r>
                      <a:endParaRPr lang="de-DE" dirty="0"/>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4135755070"/>
                  </a:ext>
                </a:extLst>
              </a:tr>
              <a:tr h="370840">
                <a:tc>
                  <a:txBody>
                    <a:bodyPr/>
                    <a:lstStyle/>
                    <a:p>
                      <a:r>
                        <a:rPr lang="de-DE" dirty="0" err="1"/>
                        <a:t>Object</a:t>
                      </a:r>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392415292"/>
                  </a:ext>
                </a:extLst>
              </a:tr>
              <a:tr h="370840">
                <a:tc>
                  <a:txBody>
                    <a:bodyPr/>
                    <a:lstStyle/>
                    <a:p>
                      <a:r>
                        <a:rPr lang="de-DE" dirty="0" err="1"/>
                        <a:t>Function</a:t>
                      </a:r>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470173773"/>
                  </a:ext>
                </a:extLst>
              </a:tr>
              <a:tr h="370840">
                <a:tc>
                  <a:txBody>
                    <a:bodyPr/>
                    <a:lstStyle/>
                    <a:p>
                      <a:r>
                        <a:rPr lang="de-DE" dirty="0"/>
                        <a:t>Array</a:t>
                      </a:r>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549148899"/>
                  </a:ext>
                </a:extLst>
              </a:tr>
              <a:tr h="370840">
                <a:tc>
                  <a:txBody>
                    <a:bodyPr/>
                    <a:lstStyle/>
                    <a:p>
                      <a:r>
                        <a:rPr lang="de-DE" dirty="0"/>
                        <a:t>null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typeof</a:t>
                      </a:r>
                      <a:r>
                        <a:rPr lang="de-DE" dirty="0"/>
                        <a:t> null; // </a:t>
                      </a:r>
                      <a:r>
                        <a:rPr lang="de-DE" dirty="0" err="1"/>
                        <a:t>object</a:t>
                      </a:r>
                      <a:endParaRPr lang="de-DE" dirty="0"/>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532821738"/>
                  </a:ext>
                </a:extLst>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725035014"/>
                  </a:ext>
                </a:extLst>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183129437"/>
                  </a:ext>
                </a:extLst>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720340135"/>
                  </a:ext>
                </a:extLst>
              </a:tr>
            </a:tbl>
          </a:graphicData>
        </a:graphic>
      </p:graphicFrame>
      <p:sp>
        <p:nvSpPr>
          <p:cNvPr id="4" name="Fußzeilenplatzhalter 3">
            <a:extLst>
              <a:ext uri="{FF2B5EF4-FFF2-40B4-BE49-F238E27FC236}">
                <a16:creationId xmlns:a16="http://schemas.microsoft.com/office/drawing/2014/main" id="{8798BD2C-3472-4336-AC29-9632852B392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5893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6D07EC-36E8-44DD-A0CF-ED9CDE0AEEA2}"/>
              </a:ext>
            </a:extLst>
          </p:cNvPr>
          <p:cNvSpPr>
            <a:spLocks noGrp="1"/>
          </p:cNvSpPr>
          <p:nvPr>
            <p:ph type="title"/>
          </p:nvPr>
        </p:nvSpPr>
        <p:spPr/>
        <p:txBody>
          <a:bodyPr/>
          <a:lstStyle/>
          <a:p>
            <a:r>
              <a:rPr lang="de-DE" dirty="0"/>
              <a:t>null</a:t>
            </a:r>
          </a:p>
        </p:txBody>
      </p:sp>
      <p:sp>
        <p:nvSpPr>
          <p:cNvPr id="3" name="Inhaltsplatzhalter 2">
            <a:extLst>
              <a:ext uri="{FF2B5EF4-FFF2-40B4-BE49-F238E27FC236}">
                <a16:creationId xmlns:a16="http://schemas.microsoft.com/office/drawing/2014/main" id="{B716AF17-C1F1-4D24-B0F9-127DB2D5A696}"/>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8EEC3598-8A80-478F-8C6C-625458692DF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438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541604-2F02-44C8-9C61-706C2895BE52}"/>
              </a:ext>
            </a:extLst>
          </p:cNvPr>
          <p:cNvSpPr>
            <a:spLocks noGrp="1"/>
          </p:cNvSpPr>
          <p:nvPr>
            <p:ph type="title"/>
          </p:nvPr>
        </p:nvSpPr>
        <p:spPr/>
        <p:txBody>
          <a:bodyPr/>
          <a:lstStyle/>
          <a:p>
            <a:r>
              <a:rPr lang="de-DE" dirty="0"/>
              <a:t>JS DATA TYPES &gt; DEMO</a:t>
            </a:r>
          </a:p>
        </p:txBody>
      </p:sp>
      <p:sp>
        <p:nvSpPr>
          <p:cNvPr id="3" name="Inhaltsplatzhalter 2">
            <a:extLst>
              <a:ext uri="{FF2B5EF4-FFF2-40B4-BE49-F238E27FC236}">
                <a16:creationId xmlns:a16="http://schemas.microsoft.com/office/drawing/2014/main" id="{51E58B7D-3247-400F-BF5F-D996D8E8545A}"/>
              </a:ext>
            </a:extLst>
          </p:cNvPr>
          <p:cNvSpPr>
            <a:spLocks noGrp="1"/>
          </p:cNvSpPr>
          <p:nvPr>
            <p:ph idx="1"/>
          </p:nvPr>
        </p:nvSpPr>
        <p:spPr/>
        <p:txBody>
          <a:bodyPr/>
          <a:lstStyle/>
          <a:p>
            <a:r>
              <a:rPr lang="de-DE" dirty="0"/>
              <a:t>Vorlage JS-data-types.html</a:t>
            </a:r>
          </a:p>
        </p:txBody>
      </p:sp>
      <p:sp>
        <p:nvSpPr>
          <p:cNvPr id="4" name="Fußzeilenplatzhalter 3">
            <a:extLst>
              <a:ext uri="{FF2B5EF4-FFF2-40B4-BE49-F238E27FC236}">
                <a16:creationId xmlns:a16="http://schemas.microsoft.com/office/drawing/2014/main" id="{7FE00B10-167B-4E0D-BF4A-72C710C725D8}"/>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54232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7C562-601D-49F1-8AB4-4AC4B4F56119}"/>
              </a:ext>
            </a:extLst>
          </p:cNvPr>
          <p:cNvSpPr>
            <a:spLocks noGrp="1"/>
          </p:cNvSpPr>
          <p:nvPr>
            <p:ph type="title"/>
          </p:nvPr>
        </p:nvSpPr>
        <p:spPr/>
        <p:txBody>
          <a:bodyPr/>
          <a:lstStyle/>
          <a:p>
            <a:r>
              <a:rPr lang="de-DE" dirty="0"/>
              <a:t>JS OPERATORS</a:t>
            </a:r>
          </a:p>
        </p:txBody>
      </p:sp>
      <p:sp>
        <p:nvSpPr>
          <p:cNvPr id="3" name="Textplatzhalter 2">
            <a:extLst>
              <a:ext uri="{FF2B5EF4-FFF2-40B4-BE49-F238E27FC236}">
                <a16:creationId xmlns:a16="http://schemas.microsoft.com/office/drawing/2014/main" id="{28852361-B208-46B5-BC3B-F75F5EEEA5DD}"/>
              </a:ext>
            </a:extLst>
          </p:cNvPr>
          <p:cNvSpPr>
            <a:spLocks noGrp="1"/>
          </p:cNvSpPr>
          <p:nvPr>
            <p:ph type="body" idx="1"/>
          </p:nvPr>
        </p:nvSpPr>
        <p:spPr/>
        <p:txBody>
          <a:bodyPr/>
          <a:lstStyle/>
          <a:p>
            <a:endParaRPr lang="de-DE" dirty="0"/>
          </a:p>
        </p:txBody>
      </p:sp>
      <p:sp>
        <p:nvSpPr>
          <p:cNvPr id="4" name="Fußzeilenplatzhalter 3">
            <a:extLst>
              <a:ext uri="{FF2B5EF4-FFF2-40B4-BE49-F238E27FC236}">
                <a16:creationId xmlns:a16="http://schemas.microsoft.com/office/drawing/2014/main" id="{9FCAB83E-2ECD-47B3-94C7-89EADAD7F500}"/>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27BC4533-9B06-4FE8-B7D5-EDD521915AA2}"/>
                  </a:ext>
                </a:extLst>
              </p:cNvPr>
              <p:cNvGraphicFramePr>
                <a:graphicFrameLocks noChangeAspect="1"/>
              </p:cNvGraphicFramePr>
              <p:nvPr>
                <p:extLst>
                  <p:ext uri="{D42A27DB-BD31-4B8C-83A1-F6EECF244321}">
                    <p14:modId xmlns:p14="http://schemas.microsoft.com/office/powerpoint/2010/main" val="1747020844"/>
                  </p:ext>
                </p:extLst>
              </p:nvPr>
            </p:nvGraphicFramePr>
            <p:xfrm>
              <a:off x="844550" y="4586859"/>
              <a:ext cx="2703322" cy="1520619"/>
            </p:xfrm>
            <a:graphic>
              <a:graphicData uri="http://schemas.microsoft.com/office/powerpoint/2016/slidezoom">
                <pslz:sldZm>
                  <pslz:sldZmObj sldId="744" cId="181028414">
                    <pslz:zmPr id="{62F9829C-3101-426A-8485-46A391A78D73}" returnToParent="0" transitionDur="1000">
                      <p166:blipFill xmlns:p166="http://schemas.microsoft.com/office/powerpoint/2016/6/main">
                        <a:blip r:embed="rId2"/>
                        <a:stretch>
                          <a:fillRect/>
                        </a:stretch>
                      </p166:blipFill>
                      <p166:spPr xmlns:p166="http://schemas.microsoft.com/office/powerpoint/2016/6/main">
                        <a:xfrm>
                          <a:off x="0" y="0"/>
                          <a:ext cx="2703322" cy="1520619"/>
                        </a:xfrm>
                        <a:prstGeom prst="rect">
                          <a:avLst/>
                        </a:prstGeom>
                        <a:ln w="3175">
                          <a:solidFill>
                            <a:prstClr val="ltGray"/>
                          </a:solidFill>
                        </a:ln>
                      </p166:spPr>
                    </pslz:zmPr>
                  </pslz:sldZmObj>
                </pslz:sldZm>
              </a:graphicData>
            </a:graphic>
          </p:graphicFrame>
        </mc:Choice>
        <mc:Fallback xmlns="">
          <p:pic>
            <p:nvPicPr>
              <p:cNvPr id="6" name="Folienzoom 5">
                <a:hlinkClick r:id="rId3" action="ppaction://hlinksldjump"/>
                <a:extLst>
                  <a:ext uri="{FF2B5EF4-FFF2-40B4-BE49-F238E27FC236}">
                    <a16:creationId xmlns:a16="http://schemas.microsoft.com/office/drawing/2014/main" id="{27BC4533-9B06-4FE8-B7D5-EDD521915AA2}"/>
                  </a:ext>
                </a:extLst>
              </p:cNvPr>
              <p:cNvPicPr>
                <a:picLocks noGrp="1" noRot="1" noChangeAspect="1" noMove="1" noResize="1" noEditPoints="1" noAdjustHandles="1" noChangeArrowheads="1" noChangeShapeType="1"/>
              </p:cNvPicPr>
              <p:nvPr/>
            </p:nvPicPr>
            <p:blipFill>
              <a:blip r:embed="rId4"/>
              <a:stretch>
                <a:fillRect/>
              </a:stretch>
            </p:blipFill>
            <p:spPr>
              <a:xfrm>
                <a:off x="844550" y="4586859"/>
                <a:ext cx="2703322" cy="15206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Folienzoom 7">
                <a:extLst>
                  <a:ext uri="{FF2B5EF4-FFF2-40B4-BE49-F238E27FC236}">
                    <a16:creationId xmlns:a16="http://schemas.microsoft.com/office/drawing/2014/main" id="{A4F236AC-EFE6-4822-B951-562176EC796D}"/>
                  </a:ext>
                </a:extLst>
              </p:cNvPr>
              <p:cNvGraphicFramePr>
                <a:graphicFrameLocks noChangeAspect="1"/>
              </p:cNvGraphicFramePr>
              <p:nvPr>
                <p:extLst>
                  <p:ext uri="{D42A27DB-BD31-4B8C-83A1-F6EECF244321}">
                    <p14:modId xmlns:p14="http://schemas.microsoft.com/office/powerpoint/2010/main" val="2756757415"/>
                  </p:ext>
                </p:extLst>
              </p:nvPr>
            </p:nvGraphicFramePr>
            <p:xfrm>
              <a:off x="3560064" y="4587788"/>
              <a:ext cx="2703322" cy="1520619"/>
            </p:xfrm>
            <a:graphic>
              <a:graphicData uri="http://schemas.microsoft.com/office/powerpoint/2016/slidezoom">
                <pslz:sldZm>
                  <pslz:sldZmObj sldId="729" cId="2113403764">
                    <pslz:zmPr id="{821641B3-D1B2-4B34-A47D-2FF235190937}" returnToParent="0" transitionDur="1000">
                      <p166:blipFill xmlns:p166="http://schemas.microsoft.com/office/powerpoint/2016/6/main">
                        <a:blip r:embed="rId5"/>
                        <a:stretch>
                          <a:fillRect/>
                        </a:stretch>
                      </p166:blipFill>
                      <p166:spPr xmlns:p166="http://schemas.microsoft.com/office/powerpoint/2016/6/main">
                        <a:xfrm>
                          <a:off x="0" y="0"/>
                          <a:ext cx="2703322" cy="1520619"/>
                        </a:xfrm>
                        <a:prstGeom prst="rect">
                          <a:avLst/>
                        </a:prstGeom>
                        <a:ln w="3175">
                          <a:solidFill>
                            <a:prstClr val="ltGray"/>
                          </a:solidFill>
                        </a:ln>
                      </p166:spPr>
                    </pslz:zmPr>
                  </pslz:sldZmObj>
                </pslz:sldZm>
              </a:graphicData>
            </a:graphic>
          </p:graphicFrame>
        </mc:Choice>
        <mc:Fallback xmlns="">
          <p:pic>
            <p:nvPicPr>
              <p:cNvPr id="8" name="Folienzoom 7">
                <a:hlinkClick r:id="rId6" action="ppaction://hlinksldjump"/>
                <a:extLst>
                  <a:ext uri="{FF2B5EF4-FFF2-40B4-BE49-F238E27FC236}">
                    <a16:creationId xmlns:a16="http://schemas.microsoft.com/office/drawing/2014/main" id="{A4F236AC-EFE6-4822-B951-562176EC796D}"/>
                  </a:ext>
                </a:extLst>
              </p:cNvPr>
              <p:cNvPicPr>
                <a:picLocks noGrp="1" noRot="1" noChangeAspect="1" noMove="1" noResize="1" noEditPoints="1" noAdjustHandles="1" noChangeArrowheads="1" noChangeShapeType="1"/>
              </p:cNvPicPr>
              <p:nvPr/>
            </p:nvPicPr>
            <p:blipFill>
              <a:blip r:embed="rId7"/>
              <a:stretch>
                <a:fillRect/>
              </a:stretch>
            </p:blipFill>
            <p:spPr>
              <a:xfrm>
                <a:off x="3560064" y="4587788"/>
                <a:ext cx="2703322" cy="1520619"/>
              </a:xfrm>
              <a:prstGeom prst="rect">
                <a:avLst/>
              </a:prstGeom>
              <a:ln w="3175">
                <a:solidFill>
                  <a:prstClr val="ltGray"/>
                </a:solidFill>
              </a:ln>
            </p:spPr>
          </p:pic>
        </mc:Fallback>
      </mc:AlternateContent>
    </p:spTree>
    <p:extLst>
      <p:ext uri="{BB962C8B-B14F-4D97-AF65-F5344CB8AC3E}">
        <p14:creationId xmlns:p14="http://schemas.microsoft.com/office/powerpoint/2010/main" val="25936138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25D001-5C5D-4739-94A3-1E57CF822A1D}"/>
              </a:ext>
            </a:extLst>
          </p:cNvPr>
          <p:cNvSpPr>
            <a:spLocks noGrp="1"/>
          </p:cNvSpPr>
          <p:nvPr>
            <p:ph type="title"/>
          </p:nvPr>
        </p:nvSpPr>
        <p:spPr/>
        <p:txBody>
          <a:bodyPr/>
          <a:lstStyle/>
          <a:p>
            <a:r>
              <a:rPr lang="de-DE" dirty="0"/>
              <a:t>JS OPERATORS - BASICS</a:t>
            </a:r>
          </a:p>
        </p:txBody>
      </p:sp>
      <p:sp>
        <p:nvSpPr>
          <p:cNvPr id="3" name="Textplatzhalter 2">
            <a:extLst>
              <a:ext uri="{FF2B5EF4-FFF2-40B4-BE49-F238E27FC236}">
                <a16:creationId xmlns:a16="http://schemas.microsoft.com/office/drawing/2014/main" id="{3585042F-7C56-4E08-B42F-5AA8B5660681}"/>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2496BFB9-55C4-4539-A9F1-2CD534265C6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284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Ope</a:t>
            </a:r>
            <a:r>
              <a:rPr spc="-75" dirty="0"/>
              <a:t>r</a:t>
            </a:r>
            <a:r>
              <a:rPr spc="-25" dirty="0"/>
              <a:t>a</a:t>
            </a:r>
            <a:r>
              <a:rPr spc="-30" dirty="0"/>
              <a:t>t</a:t>
            </a:r>
            <a:r>
              <a:rPr spc="-10" dirty="0"/>
              <a:t>o</a:t>
            </a:r>
            <a:r>
              <a:rPr spc="-45" dirty="0"/>
              <a:t>r</a:t>
            </a:r>
            <a:r>
              <a:rPr spc="-5" dirty="0"/>
              <a:t>en</a:t>
            </a:r>
          </a:p>
        </p:txBody>
      </p:sp>
      <p:graphicFrame>
        <p:nvGraphicFramePr>
          <p:cNvPr id="3" name="object 3"/>
          <p:cNvGraphicFramePr>
            <a:graphicFrameLocks noGrp="1"/>
          </p:cNvGraphicFramePr>
          <p:nvPr>
            <p:extLst>
              <p:ext uri="{D42A27DB-BD31-4B8C-83A1-F6EECF244321}">
                <p14:modId xmlns:p14="http://schemas.microsoft.com/office/powerpoint/2010/main" val="1279935342"/>
              </p:ext>
            </p:extLst>
          </p:nvPr>
        </p:nvGraphicFramePr>
        <p:xfrm>
          <a:off x="960755" y="2032000"/>
          <a:ext cx="10251439" cy="4176486"/>
        </p:xfrm>
        <a:graphic>
          <a:graphicData uri="http://schemas.openxmlformats.org/drawingml/2006/table">
            <a:tbl>
              <a:tblPr firstRow="1" bandRow="1">
                <a:tableStyleId>{21E4AEA4-8DFA-4A89-87EB-49C32662AFE0}</a:tableStyleId>
              </a:tblPr>
              <a:tblGrid>
                <a:gridCol w="3417189">
                  <a:extLst>
                    <a:ext uri="{9D8B030D-6E8A-4147-A177-3AD203B41FA5}">
                      <a16:colId xmlns:a16="http://schemas.microsoft.com/office/drawing/2014/main" val="20000"/>
                    </a:ext>
                  </a:extLst>
                </a:gridCol>
                <a:gridCol w="3417061">
                  <a:extLst>
                    <a:ext uri="{9D8B030D-6E8A-4147-A177-3AD203B41FA5}">
                      <a16:colId xmlns:a16="http://schemas.microsoft.com/office/drawing/2014/main" val="20001"/>
                    </a:ext>
                  </a:extLst>
                </a:gridCol>
                <a:gridCol w="3417189">
                  <a:extLst>
                    <a:ext uri="{9D8B030D-6E8A-4147-A177-3AD203B41FA5}">
                      <a16:colId xmlns:a16="http://schemas.microsoft.com/office/drawing/2014/main" val="20002"/>
                    </a:ext>
                  </a:extLst>
                </a:gridCol>
              </a:tblGrid>
              <a:tr h="522060">
                <a:tc>
                  <a:txBody>
                    <a:bodyPr/>
                    <a:lstStyle/>
                    <a:p>
                      <a:pPr marL="85090" algn="ctr">
                        <a:lnSpc>
                          <a:spcPct val="100000"/>
                        </a:lnSpc>
                        <a:spcBef>
                          <a:spcPts val="185"/>
                        </a:spcBef>
                      </a:pPr>
                      <a:r>
                        <a:rPr sz="2000" spc="-15" dirty="0"/>
                        <a:t>Operatoren</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10" dirty="0"/>
                        <a:t>Datentyp</a:t>
                      </a:r>
                      <a:endParaRPr sz="2000" dirty="0">
                        <a:latin typeface="Calibri"/>
                        <a:cs typeface="Calibri"/>
                      </a:endParaRPr>
                    </a:p>
                  </a:txBody>
                  <a:tcPr marL="0" marR="0" marT="0" marB="0" anchor="ctr"/>
                </a:tc>
                <a:tc>
                  <a:txBody>
                    <a:bodyPr/>
                    <a:lstStyle/>
                    <a:p>
                      <a:pPr marL="86360" algn="ctr">
                        <a:lnSpc>
                          <a:spcPct val="100000"/>
                        </a:lnSpc>
                        <a:spcBef>
                          <a:spcPts val="185"/>
                        </a:spcBef>
                      </a:pPr>
                      <a:r>
                        <a:rPr sz="2000" dirty="0"/>
                        <a:t>Beispiele</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22060">
                <a:tc>
                  <a:txBody>
                    <a:bodyPr/>
                    <a:lstStyle/>
                    <a:p>
                      <a:pPr marL="85090">
                        <a:lnSpc>
                          <a:spcPct val="100000"/>
                        </a:lnSpc>
                        <a:spcBef>
                          <a:spcPts val="85"/>
                        </a:spcBef>
                      </a:pPr>
                      <a:r>
                        <a:rPr sz="2000" spc="-5" dirty="0"/>
                        <a:t>Arithmetischer</a:t>
                      </a:r>
                      <a:r>
                        <a:rPr sz="2000" spc="15" dirty="0"/>
                        <a:t> </a:t>
                      </a:r>
                      <a:r>
                        <a:rPr sz="2000" spc="-15" dirty="0"/>
                        <a:t>Operator</a:t>
                      </a:r>
                      <a:endParaRPr sz="2000" dirty="0">
                        <a:latin typeface="Calibri"/>
                        <a:cs typeface="Calibri"/>
                      </a:endParaRPr>
                    </a:p>
                  </a:txBody>
                  <a:tcPr marL="0" marR="0" marT="0" marB="0" anchor="ctr"/>
                </a:tc>
                <a:tc>
                  <a:txBody>
                    <a:bodyPr/>
                    <a:lstStyle/>
                    <a:p>
                      <a:pPr marL="85090">
                        <a:lnSpc>
                          <a:spcPct val="100000"/>
                        </a:lnSpc>
                        <a:spcBef>
                          <a:spcPts val="85"/>
                        </a:spcBef>
                      </a:pPr>
                      <a:r>
                        <a:rPr sz="2000" spc="-5" dirty="0"/>
                        <a:t>Zahlen</a:t>
                      </a:r>
                      <a:endParaRPr sz="2000" dirty="0">
                        <a:latin typeface="Calibri"/>
                        <a:cs typeface="Calibri"/>
                      </a:endParaRPr>
                    </a:p>
                  </a:txBody>
                  <a:tcPr marL="0" marR="0" marT="0" marB="0" anchor="ctr"/>
                </a:tc>
                <a:tc>
                  <a:txBody>
                    <a:bodyPr/>
                    <a:lstStyle/>
                    <a:p>
                      <a:pPr marL="86360">
                        <a:lnSpc>
                          <a:spcPct val="100000"/>
                        </a:lnSpc>
                        <a:spcBef>
                          <a:spcPts val="85"/>
                        </a:spcBef>
                      </a:pPr>
                      <a:r>
                        <a:rPr sz="2000" spc="-5" dirty="0"/>
                        <a:t>+, -, *, </a:t>
                      </a:r>
                      <a:r>
                        <a:rPr sz="2000" dirty="0"/>
                        <a:t>/, </a:t>
                      </a:r>
                      <a:r>
                        <a:rPr sz="2000" spc="-5" dirty="0"/>
                        <a:t>++, --,</a:t>
                      </a:r>
                      <a:r>
                        <a:rPr sz="2000" spc="-40" dirty="0"/>
                        <a:t> </a:t>
                      </a: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22062">
                <a:tc>
                  <a:txBody>
                    <a:bodyPr/>
                    <a:lstStyle/>
                    <a:p>
                      <a:pPr marL="85090">
                        <a:lnSpc>
                          <a:spcPct val="100000"/>
                        </a:lnSpc>
                        <a:spcBef>
                          <a:spcPts val="185"/>
                        </a:spcBef>
                      </a:pPr>
                      <a:r>
                        <a:rPr sz="2000" spc="-15" dirty="0"/>
                        <a:t>Vergleichsoperatoren</a:t>
                      </a:r>
                      <a:endParaRPr sz="2000" dirty="0">
                        <a:latin typeface="Calibri"/>
                        <a:cs typeface="Calibri"/>
                      </a:endParaRPr>
                    </a:p>
                  </a:txBody>
                  <a:tcPr marL="0" marR="0" marT="0" marB="0" anchor="ctr"/>
                </a:tc>
                <a:tc>
                  <a:txBody>
                    <a:bodyPr/>
                    <a:lstStyle/>
                    <a:p>
                      <a:pPr marL="85090">
                        <a:lnSpc>
                          <a:spcPct val="100000"/>
                        </a:lnSpc>
                        <a:spcBef>
                          <a:spcPts val="185"/>
                        </a:spcBef>
                      </a:pPr>
                      <a:r>
                        <a:rPr sz="2000" spc="-5" dirty="0"/>
                        <a:t>Zahlen, Strings,</a:t>
                      </a:r>
                      <a:r>
                        <a:rPr sz="2000" spc="-25" dirty="0"/>
                        <a:t> </a:t>
                      </a:r>
                      <a:r>
                        <a:rPr sz="2000" dirty="0"/>
                        <a:t>Boolean</a:t>
                      </a:r>
                      <a:endParaRPr sz="2000" dirty="0">
                        <a:latin typeface="Calibri"/>
                        <a:cs typeface="Calibri"/>
                      </a:endParaRPr>
                    </a:p>
                  </a:txBody>
                  <a:tcPr marL="0" marR="0" marT="0" marB="0" anchor="ctr"/>
                </a:tc>
                <a:tc>
                  <a:txBody>
                    <a:bodyPr/>
                    <a:lstStyle/>
                    <a:p>
                      <a:pPr marL="86360">
                        <a:lnSpc>
                          <a:spcPct val="100000"/>
                        </a:lnSpc>
                        <a:spcBef>
                          <a:spcPts val="185"/>
                        </a:spcBef>
                      </a:pPr>
                      <a:r>
                        <a:rPr sz="2000" spc="-5" dirty="0"/>
                        <a:t>==, !=, &lt;, &gt;, &lt;=, &gt;=, ===, </a:t>
                      </a: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22060">
                <a:tc>
                  <a:txBody>
                    <a:bodyPr/>
                    <a:lstStyle/>
                    <a:p>
                      <a:pPr marL="85090">
                        <a:lnSpc>
                          <a:spcPct val="100000"/>
                        </a:lnSpc>
                        <a:spcBef>
                          <a:spcPts val="185"/>
                        </a:spcBef>
                      </a:pPr>
                      <a:r>
                        <a:rPr sz="2000" spc="-5" dirty="0"/>
                        <a:t>Logische</a:t>
                      </a:r>
                      <a:r>
                        <a:rPr sz="2000" spc="-40" dirty="0"/>
                        <a:t> </a:t>
                      </a:r>
                      <a:r>
                        <a:rPr sz="2000" spc="-15" dirty="0"/>
                        <a:t>Operatoren</a:t>
                      </a:r>
                      <a:endParaRPr sz="2000" dirty="0">
                        <a:latin typeface="Calibri"/>
                        <a:cs typeface="Calibri"/>
                      </a:endParaRPr>
                    </a:p>
                  </a:txBody>
                  <a:tcPr marL="0" marR="0" marT="0" marB="0" anchor="ctr"/>
                </a:tc>
                <a:tc>
                  <a:txBody>
                    <a:bodyPr/>
                    <a:lstStyle/>
                    <a:p>
                      <a:pPr marL="85090">
                        <a:lnSpc>
                          <a:spcPct val="100000"/>
                        </a:lnSpc>
                        <a:spcBef>
                          <a:spcPts val="185"/>
                        </a:spcBef>
                      </a:pPr>
                      <a:r>
                        <a:rPr sz="2000" dirty="0"/>
                        <a:t>Boolean</a:t>
                      </a:r>
                      <a:endParaRPr sz="2000" dirty="0">
                        <a:latin typeface="Calibri"/>
                        <a:cs typeface="Calibri"/>
                      </a:endParaRPr>
                    </a:p>
                  </a:txBody>
                  <a:tcPr marL="0" marR="0" marT="0" marB="0" anchor="ctr"/>
                </a:tc>
                <a:tc>
                  <a:txBody>
                    <a:bodyPr/>
                    <a:lstStyle/>
                    <a:p>
                      <a:pPr marL="86360">
                        <a:lnSpc>
                          <a:spcPct val="100000"/>
                        </a:lnSpc>
                        <a:spcBef>
                          <a:spcPts val="185"/>
                        </a:spcBef>
                      </a:pPr>
                      <a:r>
                        <a:rPr sz="2000" dirty="0"/>
                        <a:t>&amp;&amp;, </a:t>
                      </a:r>
                      <a:r>
                        <a:rPr sz="2000" spc="-5" dirty="0"/>
                        <a:t>||,</a:t>
                      </a:r>
                      <a:r>
                        <a:rPr sz="2000" spc="-95" dirty="0"/>
                        <a:t> </a:t>
                      </a: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522060">
                <a:tc>
                  <a:txBody>
                    <a:bodyPr/>
                    <a:lstStyle/>
                    <a:p>
                      <a:pPr marL="85090">
                        <a:lnSpc>
                          <a:spcPct val="100000"/>
                        </a:lnSpc>
                        <a:spcBef>
                          <a:spcPts val="190"/>
                        </a:spcBef>
                      </a:pPr>
                      <a:r>
                        <a:rPr sz="2000" spc="-10" dirty="0"/>
                        <a:t>Bit-Operatoren</a:t>
                      </a:r>
                      <a:endParaRPr sz="2000" dirty="0">
                        <a:latin typeface="Calibri"/>
                        <a:cs typeface="Calibri"/>
                      </a:endParaRPr>
                    </a:p>
                  </a:txBody>
                  <a:tcPr marL="0" marR="0" marT="0" marB="0" anchor="ctr"/>
                </a:tc>
                <a:tc>
                  <a:txBody>
                    <a:bodyPr/>
                    <a:lstStyle/>
                    <a:p>
                      <a:pPr marL="85090">
                        <a:lnSpc>
                          <a:spcPct val="100000"/>
                        </a:lnSpc>
                        <a:spcBef>
                          <a:spcPts val="190"/>
                        </a:spcBef>
                      </a:pPr>
                      <a:r>
                        <a:rPr sz="2000" spc="-5" dirty="0"/>
                        <a:t>Zahlen,</a:t>
                      </a:r>
                      <a:r>
                        <a:rPr sz="2000" spc="-50" dirty="0"/>
                        <a:t> </a:t>
                      </a:r>
                      <a:r>
                        <a:rPr sz="2000" dirty="0"/>
                        <a:t>Boolean</a:t>
                      </a:r>
                      <a:endParaRPr sz="2000" dirty="0">
                        <a:latin typeface="Calibri"/>
                        <a:cs typeface="Calibri"/>
                      </a:endParaRPr>
                    </a:p>
                  </a:txBody>
                  <a:tcPr marL="0" marR="0" marT="0" marB="0" anchor="ctr"/>
                </a:tc>
                <a:tc>
                  <a:txBody>
                    <a:bodyPr/>
                    <a:lstStyle/>
                    <a:p>
                      <a:pPr marL="86360">
                        <a:lnSpc>
                          <a:spcPct val="100000"/>
                        </a:lnSpc>
                        <a:spcBef>
                          <a:spcPts val="190"/>
                        </a:spcBef>
                      </a:pPr>
                      <a:r>
                        <a:rPr sz="2000" spc="-5" dirty="0"/>
                        <a:t>~, |, &amp;, ^, &lt;&lt;,</a:t>
                      </a:r>
                      <a:r>
                        <a:rPr sz="2000" spc="-45" dirty="0"/>
                        <a:t> </a:t>
                      </a:r>
                      <a:r>
                        <a:rPr sz="2000" dirty="0"/>
                        <a:t>&gt;&gt;</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522060">
                <a:tc>
                  <a:txBody>
                    <a:bodyPr/>
                    <a:lstStyle/>
                    <a:p>
                      <a:pPr marL="85090">
                        <a:lnSpc>
                          <a:spcPct val="100000"/>
                        </a:lnSpc>
                        <a:spcBef>
                          <a:spcPts val="190"/>
                        </a:spcBef>
                      </a:pPr>
                      <a:r>
                        <a:rPr sz="2000" spc="-10" dirty="0"/>
                        <a:t>Zuweisungsoperator</a:t>
                      </a:r>
                      <a:endParaRPr sz="2000" dirty="0">
                        <a:latin typeface="Calibri"/>
                        <a:cs typeface="Calibri"/>
                      </a:endParaRPr>
                    </a:p>
                  </a:txBody>
                  <a:tcPr marL="0" marR="0" marT="0" marB="0" anchor="ctr"/>
                </a:tc>
                <a:tc>
                  <a:txBody>
                    <a:bodyPr/>
                    <a:lstStyle/>
                    <a:p>
                      <a:pPr marL="85090">
                        <a:lnSpc>
                          <a:spcPct val="100000"/>
                        </a:lnSpc>
                        <a:spcBef>
                          <a:spcPts val="190"/>
                        </a:spcBef>
                      </a:pPr>
                      <a:r>
                        <a:rPr sz="2000" dirty="0"/>
                        <a:t>Alle</a:t>
                      </a:r>
                      <a:endParaRPr sz="2000" dirty="0">
                        <a:latin typeface="Calibri"/>
                        <a:cs typeface="Calibri"/>
                      </a:endParaRPr>
                    </a:p>
                  </a:txBody>
                  <a:tcPr marL="0" marR="0" marT="0" marB="0" anchor="ctr"/>
                </a:tc>
                <a:tc>
                  <a:txBody>
                    <a:bodyPr/>
                    <a:lstStyle/>
                    <a:p>
                      <a:pPr marL="86360">
                        <a:lnSpc>
                          <a:spcPct val="100000"/>
                        </a:lnSpc>
                        <a:spcBef>
                          <a:spcPts val="190"/>
                        </a:spcBef>
                      </a:pPr>
                      <a:r>
                        <a:rPr sz="2000" spc="-5" dirty="0"/>
                        <a:t>=, +=, -=, *=,</a:t>
                      </a:r>
                      <a:r>
                        <a:rPr sz="2000" spc="-45" dirty="0"/>
                        <a:t> </a:t>
                      </a: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522062">
                <a:tc>
                  <a:txBody>
                    <a:bodyPr/>
                    <a:lstStyle/>
                    <a:p>
                      <a:pPr marL="85090">
                        <a:lnSpc>
                          <a:spcPct val="100000"/>
                        </a:lnSpc>
                        <a:spcBef>
                          <a:spcPts val="190"/>
                        </a:spcBef>
                      </a:pPr>
                      <a:r>
                        <a:rPr sz="2000" spc="-10" dirty="0"/>
                        <a:t>Verknüpfungsoperator</a:t>
                      </a:r>
                      <a:endParaRPr sz="2000" dirty="0">
                        <a:latin typeface="Calibri"/>
                        <a:cs typeface="Calibri"/>
                      </a:endParaRPr>
                    </a:p>
                  </a:txBody>
                  <a:tcPr marL="0" marR="0" marT="0" marB="0" anchor="ctr"/>
                </a:tc>
                <a:tc>
                  <a:txBody>
                    <a:bodyPr/>
                    <a:lstStyle/>
                    <a:p>
                      <a:pPr marL="85090">
                        <a:lnSpc>
                          <a:spcPct val="100000"/>
                        </a:lnSpc>
                        <a:spcBef>
                          <a:spcPts val="190"/>
                        </a:spcBef>
                      </a:pPr>
                      <a:r>
                        <a:rPr sz="2000" spc="-5" dirty="0"/>
                        <a:t>Strings</a:t>
                      </a:r>
                      <a:endParaRPr sz="2000" dirty="0">
                        <a:latin typeface="Calibri"/>
                        <a:cs typeface="Calibri"/>
                      </a:endParaRPr>
                    </a:p>
                  </a:txBody>
                  <a:tcPr marL="0" marR="0" marT="0" marB="0" anchor="ctr"/>
                </a:tc>
                <a:tc>
                  <a:txBody>
                    <a:bodyPr/>
                    <a:lstStyle/>
                    <a:p>
                      <a:pPr marL="86360">
                        <a:lnSpc>
                          <a:spcPct val="100000"/>
                        </a:lnSpc>
                        <a:spcBef>
                          <a:spcPts val="190"/>
                        </a:spcBef>
                      </a:pP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522062">
                <a:tc>
                  <a:txBody>
                    <a:bodyPr/>
                    <a:lstStyle/>
                    <a:p>
                      <a:pPr marL="85090">
                        <a:lnSpc>
                          <a:spcPct val="100000"/>
                        </a:lnSpc>
                        <a:spcBef>
                          <a:spcPts val="190"/>
                        </a:spcBef>
                      </a:pPr>
                      <a:r>
                        <a:rPr lang="de-DE" sz="2000" dirty="0">
                          <a:latin typeface="Calibri"/>
                          <a:cs typeface="Calibri"/>
                        </a:rPr>
                        <a:t>Potenzfunktion</a:t>
                      </a:r>
                      <a:endParaRPr sz="2000" dirty="0">
                        <a:latin typeface="Calibri"/>
                        <a:cs typeface="Calibri"/>
                      </a:endParaRPr>
                    </a:p>
                  </a:txBody>
                  <a:tcPr marL="0" marR="0" marT="0" marB="0" anchor="ctr"/>
                </a:tc>
                <a:tc>
                  <a:txBody>
                    <a:bodyPr/>
                    <a:lstStyle/>
                    <a:p>
                      <a:pPr marL="85090">
                        <a:lnSpc>
                          <a:spcPct val="100000"/>
                        </a:lnSpc>
                        <a:spcBef>
                          <a:spcPts val="190"/>
                        </a:spcBef>
                      </a:pPr>
                      <a:r>
                        <a:rPr lang="de-DE" sz="2000" dirty="0">
                          <a:latin typeface="Calibri"/>
                          <a:cs typeface="Calibri"/>
                        </a:rPr>
                        <a:t>Zahlen</a:t>
                      </a:r>
                      <a:endParaRPr sz="2000" dirty="0">
                        <a:latin typeface="Calibri"/>
                        <a:cs typeface="Calibri"/>
                      </a:endParaRPr>
                    </a:p>
                  </a:txBody>
                  <a:tcPr marL="0" marR="0" marT="0" marB="0" anchor="ctr"/>
                </a:tc>
                <a:tc>
                  <a:txBody>
                    <a:bodyPr/>
                    <a:lstStyle/>
                    <a:p>
                      <a:pPr marL="86360">
                        <a:lnSpc>
                          <a:spcPct val="100000"/>
                        </a:lnSpc>
                        <a:spcBef>
                          <a:spcPts val="190"/>
                        </a:spcBef>
                      </a:pPr>
                      <a:r>
                        <a:rPr lang="de-DE" sz="2000" dirty="0">
                          <a:latin typeface="Calibri"/>
                          <a:cs typeface="Calibri"/>
                        </a:rPr>
                        <a:t>**</a:t>
                      </a:r>
                      <a:endParaRPr sz="2000" dirty="0">
                        <a:latin typeface="Calibri"/>
                        <a:cs typeface="Calibri"/>
                      </a:endParaRPr>
                    </a:p>
                  </a:txBody>
                  <a:tcPr marL="0" marR="0" marT="0" marB="0" anchor="ctr"/>
                </a:tc>
                <a:extLst>
                  <a:ext uri="{0D108BD9-81ED-4DB2-BD59-A6C34878D82A}">
                    <a16:rowId xmlns:a16="http://schemas.microsoft.com/office/drawing/2014/main" val="1135828033"/>
                  </a:ext>
                </a:extLst>
              </a:tr>
            </a:tbl>
          </a:graphicData>
        </a:graphic>
      </p:graphicFrame>
      <p:sp>
        <p:nvSpPr>
          <p:cNvPr id="4" name="Fußzeilenplatzhalter 3">
            <a:extLst>
              <a:ext uri="{FF2B5EF4-FFF2-40B4-BE49-F238E27FC236}">
                <a16:creationId xmlns:a16="http://schemas.microsoft.com/office/drawing/2014/main" id="{01E96153-0CC0-40C6-8587-9FEFF52107E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90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79B413-56B0-4193-88EC-58902234E1DA}"/>
              </a:ext>
            </a:extLst>
          </p:cNvPr>
          <p:cNvSpPr>
            <a:spLocks noGrp="1"/>
          </p:cNvSpPr>
          <p:nvPr>
            <p:ph type="title"/>
          </p:nvPr>
        </p:nvSpPr>
        <p:spPr/>
        <p:txBody>
          <a:bodyPr/>
          <a:lstStyle/>
          <a:p>
            <a:r>
              <a:rPr lang="de-DE" dirty="0"/>
              <a:t>JS &amp; WEB</a:t>
            </a:r>
          </a:p>
        </p:txBody>
      </p:sp>
      <p:sp>
        <p:nvSpPr>
          <p:cNvPr id="3" name="Inhaltsplatzhalter 2">
            <a:extLst>
              <a:ext uri="{FF2B5EF4-FFF2-40B4-BE49-F238E27FC236}">
                <a16:creationId xmlns:a16="http://schemas.microsoft.com/office/drawing/2014/main" id="{80ABFD1A-1989-4FA7-AC0D-E86636102A30}"/>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C18B7484-D719-4504-8276-31E98367C6B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66330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Typeof-Operatoren</a:t>
            </a:r>
          </a:p>
        </p:txBody>
      </p:sp>
      <p:graphicFrame>
        <p:nvGraphicFramePr>
          <p:cNvPr id="3" name="object 3"/>
          <p:cNvGraphicFramePr>
            <a:graphicFrameLocks noGrp="1"/>
          </p:cNvGraphicFramePr>
          <p:nvPr>
            <p:extLst/>
          </p:nvPr>
        </p:nvGraphicFramePr>
        <p:xfrm>
          <a:off x="838200" y="1755776"/>
          <a:ext cx="10224643" cy="4499133"/>
        </p:xfrm>
        <a:graphic>
          <a:graphicData uri="http://schemas.openxmlformats.org/drawingml/2006/table">
            <a:tbl>
              <a:tblPr firstRow="1" bandRow="1">
                <a:tableStyleId>{21E4AEA4-8DFA-4A89-87EB-49C32662AFE0}</a:tableStyleId>
              </a:tblPr>
              <a:tblGrid>
                <a:gridCol w="2682113">
                  <a:extLst>
                    <a:ext uri="{9D8B030D-6E8A-4147-A177-3AD203B41FA5}">
                      <a16:colId xmlns:a16="http://schemas.microsoft.com/office/drawing/2014/main" val="20000"/>
                    </a:ext>
                  </a:extLst>
                </a:gridCol>
                <a:gridCol w="4134231">
                  <a:extLst>
                    <a:ext uri="{9D8B030D-6E8A-4147-A177-3AD203B41FA5}">
                      <a16:colId xmlns:a16="http://schemas.microsoft.com/office/drawing/2014/main" val="20001"/>
                    </a:ext>
                  </a:extLst>
                </a:gridCol>
                <a:gridCol w="3408299">
                  <a:extLst>
                    <a:ext uri="{9D8B030D-6E8A-4147-A177-3AD203B41FA5}">
                      <a16:colId xmlns:a16="http://schemas.microsoft.com/office/drawing/2014/main" val="20002"/>
                    </a:ext>
                  </a:extLst>
                </a:gridCol>
              </a:tblGrid>
              <a:tr h="356640">
                <a:tc>
                  <a:txBody>
                    <a:bodyPr/>
                    <a:lstStyle/>
                    <a:p>
                      <a:pPr marL="85090" algn="ctr">
                        <a:lnSpc>
                          <a:spcPct val="100000"/>
                        </a:lnSpc>
                        <a:spcBef>
                          <a:spcPts val="185"/>
                        </a:spcBef>
                      </a:pPr>
                      <a:r>
                        <a:rPr sz="2000" spc="-20" dirty="0"/>
                        <a:t>Typ</a:t>
                      </a:r>
                      <a:endParaRPr sz="2000" dirty="0">
                        <a:latin typeface="Calibri"/>
                        <a:cs typeface="Calibri"/>
                      </a:endParaRPr>
                    </a:p>
                  </a:txBody>
                  <a:tcPr marL="0" marR="0" marT="0" marB="0"/>
                </a:tc>
                <a:tc>
                  <a:txBody>
                    <a:bodyPr/>
                    <a:lstStyle/>
                    <a:p>
                      <a:pPr marL="85090" algn="ctr">
                        <a:lnSpc>
                          <a:spcPct val="100000"/>
                        </a:lnSpc>
                        <a:spcBef>
                          <a:spcPts val="185"/>
                        </a:spcBef>
                      </a:pPr>
                      <a:r>
                        <a:rPr sz="2000" dirty="0"/>
                        <a:t>Beispiel</a:t>
                      </a:r>
                      <a:endParaRPr sz="2000" dirty="0">
                        <a:latin typeface="Calibri"/>
                        <a:cs typeface="Calibri"/>
                      </a:endParaRPr>
                    </a:p>
                  </a:txBody>
                  <a:tcPr marL="0" marR="0" marT="0" marB="0"/>
                </a:tc>
                <a:tc>
                  <a:txBody>
                    <a:bodyPr/>
                    <a:lstStyle/>
                    <a:p>
                      <a:pPr marL="85725" algn="ctr">
                        <a:lnSpc>
                          <a:spcPct val="100000"/>
                        </a:lnSpc>
                        <a:spcBef>
                          <a:spcPts val="185"/>
                        </a:spcBef>
                      </a:pPr>
                      <a:r>
                        <a:rPr sz="2000" spc="-5" dirty="0"/>
                        <a:t>Rückgabewert als</a:t>
                      </a:r>
                      <a:r>
                        <a:rPr sz="2000" spc="-95" dirty="0"/>
                        <a:t> </a:t>
                      </a:r>
                      <a:r>
                        <a:rPr sz="2000" spc="-20" dirty="0"/>
                        <a:t>Typ</a:t>
                      </a:r>
                      <a:endParaRPr sz="2000" dirty="0">
                        <a:latin typeface="Calibri"/>
                        <a:cs typeface="Calibri"/>
                      </a:endParaRPr>
                    </a:p>
                  </a:txBody>
                  <a:tcPr marL="0" marR="0" marT="0" marB="0"/>
                </a:tc>
                <a:extLst>
                  <a:ext uri="{0D108BD9-81ED-4DB2-BD59-A6C34878D82A}">
                    <a16:rowId xmlns:a16="http://schemas.microsoft.com/office/drawing/2014/main" val="10000"/>
                  </a:ext>
                </a:extLst>
              </a:tr>
              <a:tr h="630979">
                <a:tc>
                  <a:txBody>
                    <a:bodyPr/>
                    <a:lstStyle/>
                    <a:p>
                      <a:pPr marL="85090">
                        <a:lnSpc>
                          <a:spcPct val="100000"/>
                        </a:lnSpc>
                        <a:spcBef>
                          <a:spcPts val="85"/>
                        </a:spcBef>
                      </a:pPr>
                      <a:r>
                        <a:rPr sz="2000" spc="-5" dirty="0"/>
                        <a:t>Zahl</a:t>
                      </a:r>
                      <a:endParaRPr sz="2000" dirty="0">
                        <a:latin typeface="Calibri"/>
                        <a:cs typeface="Calibri"/>
                      </a:endParaRPr>
                    </a:p>
                  </a:txBody>
                  <a:tcPr marL="0" marR="0" marT="0" marB="0" anchor="ctr"/>
                </a:tc>
                <a:tc>
                  <a:txBody>
                    <a:bodyPr/>
                    <a:lstStyle/>
                    <a:p>
                      <a:pPr marL="85090">
                        <a:lnSpc>
                          <a:spcPct val="100000"/>
                        </a:lnSpc>
                        <a:spcBef>
                          <a:spcPts val="85"/>
                        </a:spcBef>
                      </a:pPr>
                      <a:r>
                        <a:rPr sz="2000" spc="-10" dirty="0"/>
                        <a:t>var </a:t>
                      </a:r>
                      <a:r>
                        <a:rPr sz="2000" spc="-15" dirty="0"/>
                        <a:t>Variable </a:t>
                      </a:r>
                      <a:r>
                        <a:rPr sz="2000" dirty="0"/>
                        <a:t>=</a:t>
                      </a:r>
                      <a:r>
                        <a:rPr sz="2000" spc="-50" dirty="0"/>
                        <a:t> </a:t>
                      </a:r>
                      <a:r>
                        <a:rPr sz="2000" dirty="0"/>
                        <a:t>5;</a:t>
                      </a:r>
                    </a:p>
                    <a:p>
                      <a:pPr marL="85090">
                        <a:lnSpc>
                          <a:spcPct val="100000"/>
                        </a:lnSpc>
                      </a:pPr>
                      <a:r>
                        <a:rPr sz="2000" spc="-35" dirty="0"/>
                        <a:t>Typ </a:t>
                      </a:r>
                      <a:r>
                        <a:rPr sz="2000" dirty="0"/>
                        <a:t>= typeof</a:t>
                      </a:r>
                      <a:r>
                        <a:rPr sz="2000" spc="-35" dirty="0"/>
                        <a:t> </a:t>
                      </a:r>
                      <a:r>
                        <a:rPr sz="2000" spc="-15" dirty="0"/>
                        <a:t>Variable;</a:t>
                      </a:r>
                      <a:endParaRPr sz="2000" dirty="0">
                        <a:latin typeface="Calibri"/>
                        <a:cs typeface="Calibri"/>
                      </a:endParaRPr>
                    </a:p>
                  </a:txBody>
                  <a:tcPr marL="0" marR="0" marT="0" marB="0" anchor="ctr"/>
                </a:tc>
                <a:tc>
                  <a:txBody>
                    <a:bodyPr/>
                    <a:lstStyle/>
                    <a:p>
                      <a:pPr marL="85725">
                        <a:lnSpc>
                          <a:spcPct val="100000"/>
                        </a:lnSpc>
                        <a:spcBef>
                          <a:spcPts val="85"/>
                        </a:spcBef>
                      </a:pPr>
                      <a:r>
                        <a:rPr sz="2000" dirty="0"/>
                        <a:t>number</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630979">
                <a:tc>
                  <a:txBody>
                    <a:bodyPr/>
                    <a:lstStyle/>
                    <a:p>
                      <a:pPr marL="85090">
                        <a:lnSpc>
                          <a:spcPct val="100000"/>
                        </a:lnSpc>
                        <a:spcBef>
                          <a:spcPts val="185"/>
                        </a:spcBef>
                      </a:pPr>
                      <a:r>
                        <a:rPr sz="2000" spc="-15" dirty="0"/>
                        <a:t>Zeichenkette</a:t>
                      </a:r>
                      <a:endParaRPr sz="2000" dirty="0">
                        <a:latin typeface="Calibri"/>
                        <a:cs typeface="Calibri"/>
                      </a:endParaRPr>
                    </a:p>
                  </a:txBody>
                  <a:tcPr marL="0" marR="0" marT="0" marB="0" anchor="ctr"/>
                </a:tc>
                <a:tc>
                  <a:txBody>
                    <a:bodyPr/>
                    <a:lstStyle/>
                    <a:p>
                      <a:pPr marL="85090" marR="1754505">
                        <a:lnSpc>
                          <a:spcPct val="100000"/>
                        </a:lnSpc>
                        <a:spcBef>
                          <a:spcPts val="185"/>
                        </a:spcBef>
                      </a:pPr>
                      <a:r>
                        <a:rPr sz="2000" spc="-10" dirty="0"/>
                        <a:t>var </a:t>
                      </a:r>
                      <a:r>
                        <a:rPr sz="2000" spc="-15" dirty="0"/>
                        <a:t>Variable </a:t>
                      </a:r>
                      <a:r>
                        <a:rPr sz="2000" dirty="0"/>
                        <a:t>=</a:t>
                      </a:r>
                      <a:r>
                        <a:rPr sz="2000" spc="-45" dirty="0"/>
                        <a:t> </a:t>
                      </a:r>
                      <a:r>
                        <a:rPr sz="2000" dirty="0"/>
                        <a:t>„Hallo“;  </a:t>
                      </a:r>
                      <a:r>
                        <a:rPr sz="2000" spc="-35" dirty="0"/>
                        <a:t>Typ </a:t>
                      </a:r>
                      <a:r>
                        <a:rPr sz="2000" dirty="0"/>
                        <a:t>= typeof</a:t>
                      </a:r>
                      <a:r>
                        <a:rPr sz="2000" spc="-35" dirty="0"/>
                        <a:t> </a:t>
                      </a:r>
                      <a:r>
                        <a:rPr sz="2000" spc="-15" dirty="0"/>
                        <a:t>Variable;</a:t>
                      </a:r>
                      <a:endParaRPr sz="2000" dirty="0">
                        <a:latin typeface="Calibri"/>
                        <a:cs typeface="Calibri"/>
                      </a:endParaRPr>
                    </a:p>
                  </a:txBody>
                  <a:tcPr marL="0" marR="0" marT="0" marB="0" anchor="ctr"/>
                </a:tc>
                <a:tc>
                  <a:txBody>
                    <a:bodyPr/>
                    <a:lstStyle/>
                    <a:p>
                      <a:pPr marL="85725">
                        <a:lnSpc>
                          <a:spcPct val="100000"/>
                        </a:lnSpc>
                        <a:spcBef>
                          <a:spcPts val="185"/>
                        </a:spcBef>
                      </a:pPr>
                      <a:r>
                        <a:rPr sz="2000" spc="-10" dirty="0"/>
                        <a:t>string</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630980">
                <a:tc>
                  <a:txBody>
                    <a:bodyPr/>
                    <a:lstStyle/>
                    <a:p>
                      <a:pPr marL="85090">
                        <a:lnSpc>
                          <a:spcPct val="100000"/>
                        </a:lnSpc>
                        <a:spcBef>
                          <a:spcPts val="185"/>
                        </a:spcBef>
                      </a:pPr>
                      <a:r>
                        <a:rPr sz="2000" dirty="0"/>
                        <a:t>Boolean</a:t>
                      </a:r>
                      <a:endParaRPr sz="2000" dirty="0">
                        <a:latin typeface="Calibri"/>
                        <a:cs typeface="Calibri"/>
                      </a:endParaRPr>
                    </a:p>
                  </a:txBody>
                  <a:tcPr marL="0" marR="0" marT="0" marB="0" anchor="ctr"/>
                </a:tc>
                <a:tc>
                  <a:txBody>
                    <a:bodyPr/>
                    <a:lstStyle/>
                    <a:p>
                      <a:pPr marL="85090">
                        <a:lnSpc>
                          <a:spcPct val="100000"/>
                        </a:lnSpc>
                        <a:spcBef>
                          <a:spcPts val="185"/>
                        </a:spcBef>
                      </a:pPr>
                      <a:r>
                        <a:rPr sz="2000" spc="-10" dirty="0"/>
                        <a:t>var </a:t>
                      </a:r>
                      <a:r>
                        <a:rPr sz="2000" spc="-15" dirty="0"/>
                        <a:t>Variable </a:t>
                      </a:r>
                      <a:r>
                        <a:rPr sz="2000" dirty="0"/>
                        <a:t>=</a:t>
                      </a:r>
                      <a:r>
                        <a:rPr sz="2000" spc="-50" dirty="0"/>
                        <a:t> </a:t>
                      </a:r>
                      <a:r>
                        <a:rPr sz="2000" dirty="0"/>
                        <a:t>true;</a:t>
                      </a:r>
                    </a:p>
                    <a:p>
                      <a:pPr marL="85090">
                        <a:lnSpc>
                          <a:spcPct val="100000"/>
                        </a:lnSpc>
                      </a:pPr>
                      <a:r>
                        <a:rPr sz="2000" spc="-35" dirty="0"/>
                        <a:t>Typ </a:t>
                      </a:r>
                      <a:r>
                        <a:rPr sz="2000" dirty="0"/>
                        <a:t>= typeof</a:t>
                      </a:r>
                      <a:r>
                        <a:rPr sz="2000" spc="-35" dirty="0"/>
                        <a:t> </a:t>
                      </a:r>
                      <a:r>
                        <a:rPr sz="2000" spc="-15" dirty="0"/>
                        <a:t>Variable;</a:t>
                      </a:r>
                      <a:endParaRPr sz="2000" dirty="0">
                        <a:latin typeface="Calibri"/>
                        <a:cs typeface="Calibri"/>
                      </a:endParaRPr>
                    </a:p>
                  </a:txBody>
                  <a:tcPr marL="0" marR="0" marT="0" marB="0" anchor="ctr"/>
                </a:tc>
                <a:tc>
                  <a:txBody>
                    <a:bodyPr/>
                    <a:lstStyle/>
                    <a:p>
                      <a:pPr marL="85725">
                        <a:lnSpc>
                          <a:spcPct val="100000"/>
                        </a:lnSpc>
                        <a:spcBef>
                          <a:spcPts val="185"/>
                        </a:spcBef>
                      </a:pPr>
                      <a:r>
                        <a:rPr sz="2000" spc="-5" dirty="0"/>
                        <a:t>boolean</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356640">
                <a:tc>
                  <a:txBody>
                    <a:bodyPr/>
                    <a:lstStyle/>
                    <a:p>
                      <a:pPr marL="85090">
                        <a:lnSpc>
                          <a:spcPct val="100000"/>
                        </a:lnSpc>
                        <a:spcBef>
                          <a:spcPts val="190"/>
                        </a:spcBef>
                      </a:pPr>
                      <a:r>
                        <a:rPr sz="2000" spc="-5" dirty="0"/>
                        <a:t>Undefiniert</a:t>
                      </a:r>
                      <a:endParaRPr sz="2000" dirty="0">
                        <a:latin typeface="Calibri"/>
                        <a:cs typeface="Calibri"/>
                      </a:endParaRPr>
                    </a:p>
                  </a:txBody>
                  <a:tcPr marL="0" marR="0" marT="0" marB="0" anchor="ctr"/>
                </a:tc>
                <a:tc>
                  <a:txBody>
                    <a:bodyPr/>
                    <a:lstStyle/>
                    <a:p>
                      <a:pPr marL="85090">
                        <a:lnSpc>
                          <a:spcPct val="100000"/>
                        </a:lnSpc>
                        <a:spcBef>
                          <a:spcPts val="190"/>
                        </a:spcBef>
                      </a:pPr>
                      <a:r>
                        <a:rPr sz="2000" spc="-35" dirty="0"/>
                        <a:t>Typ </a:t>
                      </a:r>
                      <a:r>
                        <a:rPr sz="2000" dirty="0"/>
                        <a:t>= typeof</a:t>
                      </a:r>
                      <a:r>
                        <a:rPr sz="2000" spc="-65" dirty="0"/>
                        <a:t> </a:t>
                      </a:r>
                      <a:r>
                        <a:rPr sz="2000" spc="-10" dirty="0"/>
                        <a:t>VariableX;</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undefined</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630980">
                <a:tc>
                  <a:txBody>
                    <a:bodyPr/>
                    <a:lstStyle/>
                    <a:p>
                      <a:pPr marL="85090">
                        <a:lnSpc>
                          <a:spcPct val="100000"/>
                        </a:lnSpc>
                        <a:spcBef>
                          <a:spcPts val="190"/>
                        </a:spcBef>
                      </a:pPr>
                      <a:r>
                        <a:rPr sz="2000" dirty="0"/>
                        <a:t>Funktion</a:t>
                      </a:r>
                      <a:endParaRPr sz="2000" dirty="0">
                        <a:latin typeface="Calibri"/>
                        <a:cs typeface="Calibri"/>
                      </a:endParaRPr>
                    </a:p>
                  </a:txBody>
                  <a:tcPr marL="0" marR="0" marT="0" marB="0" anchor="ctr"/>
                </a:tc>
                <a:tc>
                  <a:txBody>
                    <a:bodyPr/>
                    <a:lstStyle/>
                    <a:p>
                      <a:pPr marL="85090">
                        <a:lnSpc>
                          <a:spcPct val="100000"/>
                        </a:lnSpc>
                        <a:spcBef>
                          <a:spcPts val="190"/>
                        </a:spcBef>
                      </a:pPr>
                      <a:r>
                        <a:rPr sz="2000" spc="-10" dirty="0"/>
                        <a:t>var </a:t>
                      </a:r>
                      <a:r>
                        <a:rPr sz="2000" spc="-15" dirty="0"/>
                        <a:t>Variable </a:t>
                      </a:r>
                      <a:r>
                        <a:rPr sz="2000" dirty="0"/>
                        <a:t>= </a:t>
                      </a:r>
                      <a:r>
                        <a:rPr sz="2000" spc="-5" dirty="0"/>
                        <a:t>new </a:t>
                      </a:r>
                      <a:r>
                        <a:rPr sz="2000" dirty="0"/>
                        <a:t>Function</a:t>
                      </a:r>
                      <a:r>
                        <a:rPr sz="2000" spc="-25" dirty="0"/>
                        <a:t> </a:t>
                      </a:r>
                      <a:r>
                        <a:rPr sz="2000" dirty="0"/>
                        <a:t>(„5+2“);</a:t>
                      </a:r>
                    </a:p>
                    <a:p>
                      <a:pPr marL="85090">
                        <a:lnSpc>
                          <a:spcPct val="100000"/>
                        </a:lnSpc>
                      </a:pPr>
                      <a:r>
                        <a:rPr sz="2000" spc="-35" dirty="0"/>
                        <a:t>Typ </a:t>
                      </a:r>
                      <a:r>
                        <a:rPr sz="2000" dirty="0"/>
                        <a:t>= typeof</a:t>
                      </a:r>
                      <a:r>
                        <a:rPr sz="2000" spc="-35" dirty="0"/>
                        <a:t> </a:t>
                      </a:r>
                      <a:r>
                        <a:rPr sz="2000" spc="-15" dirty="0"/>
                        <a:t>Variable;</a:t>
                      </a:r>
                      <a:endParaRPr sz="2000" dirty="0">
                        <a:latin typeface="Calibri"/>
                        <a:cs typeface="Calibri"/>
                      </a:endParaRPr>
                    </a:p>
                  </a:txBody>
                  <a:tcPr marL="0" marR="0" marT="0" marB="0" anchor="ctr"/>
                </a:tc>
                <a:tc>
                  <a:txBody>
                    <a:bodyPr/>
                    <a:lstStyle/>
                    <a:p>
                      <a:pPr marL="85725">
                        <a:lnSpc>
                          <a:spcPct val="100000"/>
                        </a:lnSpc>
                        <a:spcBef>
                          <a:spcPts val="190"/>
                        </a:spcBef>
                      </a:pPr>
                      <a:r>
                        <a:rPr sz="2000" dirty="0"/>
                        <a:t>function</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630979">
                <a:tc>
                  <a:txBody>
                    <a:bodyPr/>
                    <a:lstStyle/>
                    <a:p>
                      <a:pPr marL="85090">
                        <a:lnSpc>
                          <a:spcPct val="100000"/>
                        </a:lnSpc>
                        <a:spcBef>
                          <a:spcPts val="190"/>
                        </a:spcBef>
                      </a:pPr>
                      <a:r>
                        <a:rPr sz="2000" spc="-15" dirty="0"/>
                        <a:t>Array</a:t>
                      </a:r>
                      <a:endParaRPr sz="2000" dirty="0">
                        <a:latin typeface="Calibri"/>
                        <a:cs typeface="Calibri"/>
                      </a:endParaRPr>
                    </a:p>
                  </a:txBody>
                  <a:tcPr marL="0" marR="0" marT="0" marB="0" anchor="ctr"/>
                </a:tc>
                <a:tc>
                  <a:txBody>
                    <a:bodyPr/>
                    <a:lstStyle/>
                    <a:p>
                      <a:pPr marL="85090" marR="1440180">
                        <a:lnSpc>
                          <a:spcPct val="100000"/>
                        </a:lnSpc>
                        <a:spcBef>
                          <a:spcPts val="190"/>
                        </a:spcBef>
                      </a:pPr>
                      <a:r>
                        <a:rPr sz="2000" spc="-10" dirty="0"/>
                        <a:t>var </a:t>
                      </a:r>
                      <a:r>
                        <a:rPr sz="2000" spc="-15" dirty="0"/>
                        <a:t>Variable </a:t>
                      </a:r>
                      <a:r>
                        <a:rPr sz="2000" dirty="0"/>
                        <a:t>=</a:t>
                      </a:r>
                      <a:r>
                        <a:rPr sz="2000" spc="-30" dirty="0"/>
                        <a:t> </a:t>
                      </a:r>
                      <a:r>
                        <a:rPr lang="de-DE" sz="2000" spc="-30" dirty="0"/>
                        <a:t>[</a:t>
                      </a:r>
                      <a:r>
                        <a:rPr sz="2000" dirty="0"/>
                        <a:t>1,2,3,4,5];  </a:t>
                      </a:r>
                      <a:r>
                        <a:rPr sz="2000" spc="-35" dirty="0"/>
                        <a:t>Typ </a:t>
                      </a:r>
                      <a:r>
                        <a:rPr sz="2000" dirty="0"/>
                        <a:t>= typeof</a:t>
                      </a:r>
                      <a:r>
                        <a:rPr sz="2000" spc="-35" dirty="0"/>
                        <a:t> </a:t>
                      </a:r>
                      <a:r>
                        <a:rPr sz="2000" spc="-15" dirty="0"/>
                        <a:t>Variable;</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object</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630956">
                <a:tc>
                  <a:txBody>
                    <a:bodyPr/>
                    <a:lstStyle/>
                    <a:p>
                      <a:pPr marL="85090">
                        <a:lnSpc>
                          <a:spcPct val="100000"/>
                        </a:lnSpc>
                        <a:spcBef>
                          <a:spcPts val="190"/>
                        </a:spcBef>
                      </a:pPr>
                      <a:r>
                        <a:rPr sz="2000" dirty="0"/>
                        <a:t>Null</a:t>
                      </a:r>
                      <a:endParaRPr sz="2000" dirty="0">
                        <a:latin typeface="Calibri"/>
                        <a:cs typeface="Calibri"/>
                      </a:endParaRPr>
                    </a:p>
                  </a:txBody>
                  <a:tcPr marL="0" marR="0" marT="0" marB="0" anchor="ctr"/>
                </a:tc>
                <a:tc>
                  <a:txBody>
                    <a:bodyPr/>
                    <a:lstStyle/>
                    <a:p>
                      <a:pPr marL="85090">
                        <a:lnSpc>
                          <a:spcPct val="100000"/>
                        </a:lnSpc>
                        <a:spcBef>
                          <a:spcPts val="190"/>
                        </a:spcBef>
                      </a:pPr>
                      <a:r>
                        <a:rPr sz="2000" spc="-10" dirty="0"/>
                        <a:t>var </a:t>
                      </a:r>
                      <a:r>
                        <a:rPr sz="2000" spc="-15" dirty="0"/>
                        <a:t>Variable </a:t>
                      </a:r>
                      <a:r>
                        <a:rPr sz="2000" dirty="0"/>
                        <a:t>=</a:t>
                      </a:r>
                      <a:r>
                        <a:rPr sz="2000" spc="-60" dirty="0"/>
                        <a:t> </a:t>
                      </a:r>
                      <a:r>
                        <a:rPr sz="2000" dirty="0"/>
                        <a:t>null;</a:t>
                      </a:r>
                    </a:p>
                    <a:p>
                      <a:pPr marL="85090">
                        <a:lnSpc>
                          <a:spcPct val="100000"/>
                        </a:lnSpc>
                      </a:pPr>
                      <a:r>
                        <a:rPr sz="2000" spc="-35" dirty="0"/>
                        <a:t>Typ </a:t>
                      </a:r>
                      <a:r>
                        <a:rPr sz="2000" dirty="0"/>
                        <a:t>= typeof</a:t>
                      </a:r>
                      <a:r>
                        <a:rPr sz="2000" spc="-35" dirty="0"/>
                        <a:t> </a:t>
                      </a:r>
                      <a:r>
                        <a:rPr sz="2000" spc="-15" dirty="0"/>
                        <a:t>Variable;</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object</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bl>
          </a:graphicData>
        </a:graphic>
      </p:graphicFrame>
      <p:sp>
        <p:nvSpPr>
          <p:cNvPr id="4" name="Fußzeilenplatzhalter 3">
            <a:extLst>
              <a:ext uri="{FF2B5EF4-FFF2-40B4-BE49-F238E27FC236}">
                <a16:creationId xmlns:a16="http://schemas.microsoft.com/office/drawing/2014/main" id="{E031726B-AF7F-4B98-8972-B5EAA7126AE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91572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EAD368-2806-40BE-9863-323537644C0D}"/>
              </a:ext>
            </a:extLst>
          </p:cNvPr>
          <p:cNvSpPr>
            <a:spLocks noGrp="1"/>
          </p:cNvSpPr>
          <p:nvPr>
            <p:ph type="title"/>
          </p:nvPr>
        </p:nvSpPr>
        <p:spPr/>
        <p:txBody>
          <a:bodyPr/>
          <a:lstStyle/>
          <a:p>
            <a:r>
              <a:rPr lang="de-DE" dirty="0"/>
              <a:t>EXPONENTIATION OPERATOR (ES2016)</a:t>
            </a:r>
          </a:p>
        </p:txBody>
      </p:sp>
      <p:sp>
        <p:nvSpPr>
          <p:cNvPr id="3" name="Inhaltsplatzhalter 2">
            <a:extLst>
              <a:ext uri="{FF2B5EF4-FFF2-40B4-BE49-F238E27FC236}">
                <a16:creationId xmlns:a16="http://schemas.microsoft.com/office/drawing/2014/main" id="{4D030479-33DF-4C63-AE52-6F54097A9F40}"/>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2E9CE977-6BBC-4BDE-BC41-83F3CE04E76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76104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72B451-E15D-40CA-B334-57DBAC0309F6}"/>
              </a:ext>
            </a:extLst>
          </p:cNvPr>
          <p:cNvSpPr>
            <a:spLocks noGrp="1"/>
          </p:cNvSpPr>
          <p:nvPr>
            <p:ph type="title"/>
          </p:nvPr>
        </p:nvSpPr>
        <p:spPr/>
        <p:txBody>
          <a:bodyPr/>
          <a:lstStyle/>
          <a:p>
            <a:r>
              <a:rPr lang="de-DE" dirty="0"/>
              <a:t>JS REST &amp; SPREAD</a:t>
            </a:r>
          </a:p>
        </p:txBody>
      </p:sp>
      <p:sp>
        <p:nvSpPr>
          <p:cNvPr id="3" name="Textplatzhalter 2">
            <a:extLst>
              <a:ext uri="{FF2B5EF4-FFF2-40B4-BE49-F238E27FC236}">
                <a16:creationId xmlns:a16="http://schemas.microsoft.com/office/drawing/2014/main" id="{55064A60-09E6-4F85-A295-4652ACFBB1EE}"/>
              </a:ext>
            </a:extLst>
          </p:cNvPr>
          <p:cNvSpPr>
            <a:spLocks noGrp="1"/>
          </p:cNvSpPr>
          <p:nvPr>
            <p:ph type="body" idx="1"/>
          </p:nvPr>
        </p:nvSpPr>
        <p:spPr/>
        <p:txBody>
          <a:bodyPr/>
          <a:lstStyle/>
          <a:p>
            <a:endParaRPr lang="de-DE"/>
          </a:p>
        </p:txBody>
      </p:sp>
      <p:sp>
        <p:nvSpPr>
          <p:cNvPr id="4" name="Fußzeilenplatzhalter 3">
            <a:extLst>
              <a:ext uri="{FF2B5EF4-FFF2-40B4-BE49-F238E27FC236}">
                <a16:creationId xmlns:a16="http://schemas.microsoft.com/office/drawing/2014/main" id="{9A7691DD-FC22-449B-8728-A71A95D911E7}"/>
              </a:ext>
            </a:extLst>
          </p:cNvPr>
          <p:cNvSpPr>
            <a:spLocks noGrp="1"/>
          </p:cNvSpPr>
          <p:nvPr>
            <p:ph type="ftr" sz="quarter" idx="11"/>
          </p:nvPr>
        </p:nvSpPr>
        <p:spPr/>
        <p:txBody>
          <a:bodyPr/>
          <a:lstStyle/>
          <a:p>
            <a:pPr lvl="0" algn="r">
              <a:defRPr/>
            </a:pPr>
            <a:r>
              <a:rPr lang="de-DE" dirty="0">
                <a:solidFill>
                  <a:prstClr val="black">
                    <a:tint val="75000"/>
                  </a:prstClr>
                </a:solidFill>
              </a:rPr>
              <a:t>#ES6 #</a:t>
            </a:r>
            <a:r>
              <a:rPr lang="de-DE" dirty="0" err="1">
                <a:solidFill>
                  <a:prstClr val="black">
                    <a:tint val="75000"/>
                  </a:prstClr>
                </a:solidFill>
              </a:rPr>
              <a:t>mediumFeature</a:t>
            </a:r>
            <a:r>
              <a:rPr lang="de-DE" dirty="0">
                <a:solidFill>
                  <a:prstClr val="black">
                    <a:tint val="75000"/>
                  </a:prstClr>
                </a:solidFill>
              </a:rPr>
              <a:t>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21134037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8CE63-0F96-4E23-A0BC-B0DF3AFD94BB}"/>
              </a:ext>
            </a:extLst>
          </p:cNvPr>
          <p:cNvSpPr>
            <a:spLocks noGrp="1"/>
          </p:cNvSpPr>
          <p:nvPr>
            <p:ph type="title"/>
          </p:nvPr>
        </p:nvSpPr>
        <p:spPr/>
        <p:txBody>
          <a:bodyPr/>
          <a:lstStyle/>
          <a:p>
            <a:r>
              <a:rPr lang="de-DE" dirty="0"/>
              <a:t>REST PARAMETERS</a:t>
            </a:r>
          </a:p>
        </p:txBody>
      </p:sp>
      <p:sp>
        <p:nvSpPr>
          <p:cNvPr id="3" name="Inhaltsplatzhalter 2">
            <a:extLst>
              <a:ext uri="{FF2B5EF4-FFF2-40B4-BE49-F238E27FC236}">
                <a16:creationId xmlns:a16="http://schemas.microsoft.com/office/drawing/2014/main" id="{6035FD97-BDCC-48EE-A5E4-18A8C524C24B}"/>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64091FAD-5CB9-4AD2-A4BD-DDF1BC11C14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449240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D705DF-33F5-4C87-996E-A26904F8B52E}"/>
              </a:ext>
            </a:extLst>
          </p:cNvPr>
          <p:cNvSpPr>
            <a:spLocks noGrp="1"/>
          </p:cNvSpPr>
          <p:nvPr>
            <p:ph type="title"/>
          </p:nvPr>
        </p:nvSpPr>
        <p:spPr/>
        <p:txBody>
          <a:bodyPr/>
          <a:lstStyle/>
          <a:p>
            <a:r>
              <a:rPr lang="de-DE" dirty="0"/>
              <a:t>SPREAD FOR ITERABLES</a:t>
            </a:r>
          </a:p>
        </p:txBody>
      </p:sp>
      <p:sp>
        <p:nvSpPr>
          <p:cNvPr id="3" name="Inhaltsplatzhalter 2">
            <a:extLst>
              <a:ext uri="{FF2B5EF4-FFF2-40B4-BE49-F238E27FC236}">
                <a16:creationId xmlns:a16="http://schemas.microsoft.com/office/drawing/2014/main" id="{0FE05583-1240-4AB3-BE15-9B7617BA6812}"/>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D67A93FA-4660-45B7-BE3E-A26796FF340B}"/>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19275663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A90A1F-370D-4067-AD0A-A141F4575605}"/>
              </a:ext>
            </a:extLst>
          </p:cNvPr>
          <p:cNvSpPr>
            <a:spLocks noGrp="1"/>
          </p:cNvSpPr>
          <p:nvPr>
            <p:ph type="title"/>
          </p:nvPr>
        </p:nvSpPr>
        <p:spPr/>
        <p:txBody>
          <a:bodyPr/>
          <a:lstStyle/>
          <a:p>
            <a:r>
              <a:rPr lang="de-DE" dirty="0"/>
              <a:t>DESTRUCTURING &amp; ARRAYS</a:t>
            </a:r>
          </a:p>
        </p:txBody>
      </p:sp>
      <p:sp>
        <p:nvSpPr>
          <p:cNvPr id="3" name="Inhaltsplatzhalter 2">
            <a:extLst>
              <a:ext uri="{FF2B5EF4-FFF2-40B4-BE49-F238E27FC236}">
                <a16:creationId xmlns:a16="http://schemas.microsoft.com/office/drawing/2014/main" id="{780E47B6-A5BA-42CA-BF9C-7533E480990C}"/>
              </a:ext>
            </a:extLst>
          </p:cNvPr>
          <p:cNvSpPr>
            <a:spLocks noGrp="1"/>
          </p:cNvSpPr>
          <p:nvPr>
            <p:ph idx="1"/>
          </p:nvPr>
        </p:nvSpPr>
        <p:spPr/>
        <p:txBody>
          <a:bodyPr/>
          <a:lstStyle/>
          <a:p>
            <a:r>
              <a:rPr lang="de-DE" dirty="0" err="1"/>
              <a:t>var</a:t>
            </a:r>
            <a:r>
              <a:rPr lang="de-DE" dirty="0"/>
              <a:t> a, b, </a:t>
            </a:r>
            <a:r>
              <a:rPr lang="de-DE" dirty="0" err="1"/>
              <a:t>rest</a:t>
            </a:r>
            <a:r>
              <a:rPr lang="de-DE" dirty="0"/>
              <a:t>;</a:t>
            </a:r>
          </a:p>
          <a:p>
            <a:r>
              <a:rPr lang="en-US" dirty="0"/>
              <a:t>[a, b, ...rest] = [10, 20, 30, 40, 50];</a:t>
            </a:r>
          </a:p>
          <a:p>
            <a:r>
              <a:rPr lang="en-US" dirty="0"/>
              <a:t>console.log(rest); // expected output: [30,40,50]</a:t>
            </a:r>
            <a:endParaRPr lang="de-DE" dirty="0"/>
          </a:p>
        </p:txBody>
      </p:sp>
      <p:sp>
        <p:nvSpPr>
          <p:cNvPr id="4" name="Inhaltsplatzhalter 3">
            <a:extLst>
              <a:ext uri="{FF2B5EF4-FFF2-40B4-BE49-F238E27FC236}">
                <a16:creationId xmlns:a16="http://schemas.microsoft.com/office/drawing/2014/main" id="{7F64A2C0-F9D4-40F4-8BA5-23DDB2DD72C7}"/>
              </a:ext>
            </a:extLst>
          </p:cNvPr>
          <p:cNvSpPr>
            <a:spLocks noGrp="1"/>
          </p:cNvSpPr>
          <p:nvPr>
            <p:ph idx="13"/>
          </p:nvPr>
        </p:nvSpPr>
        <p:spPr/>
        <p:txBody>
          <a:bodyPr/>
          <a:lstStyle/>
          <a:p>
            <a:endParaRPr lang="de-DE"/>
          </a:p>
        </p:txBody>
      </p:sp>
      <p:sp>
        <p:nvSpPr>
          <p:cNvPr id="5" name="Fußzeilenplatzhalter 4">
            <a:extLst>
              <a:ext uri="{FF2B5EF4-FFF2-40B4-BE49-F238E27FC236}">
                <a16:creationId xmlns:a16="http://schemas.microsoft.com/office/drawing/2014/main" id="{D71B318E-A0C4-488A-8155-C3D0A0374818}"/>
              </a:ext>
            </a:extLst>
          </p:cNvPr>
          <p:cNvSpPr>
            <a:spLocks noGrp="1"/>
          </p:cNvSpPr>
          <p:nvPr>
            <p:ph type="ftr" sz="quarter" idx="11"/>
          </p:nvPr>
        </p:nvSpPr>
        <p:spPr/>
        <p:txBody>
          <a:bodyPr/>
          <a:lstStyle/>
          <a:p>
            <a:pPr algn="r"/>
            <a:r>
              <a:rPr lang="de-DE" dirty="0"/>
              <a:t>#ES6 #</a:t>
            </a:r>
            <a:r>
              <a:rPr lang="de-DE" dirty="0" err="1"/>
              <a:t>mediumFeature</a:t>
            </a:r>
            <a:r>
              <a:rPr lang="de-DE" dirty="0"/>
              <a:t> © </a:t>
            </a:r>
            <a:r>
              <a:rPr lang="de-DE" dirty="0" err="1"/>
              <a:t>ppedv</a:t>
            </a:r>
            <a:r>
              <a:rPr lang="de-DE" dirty="0"/>
              <a:t> AG</a:t>
            </a:r>
          </a:p>
        </p:txBody>
      </p:sp>
    </p:spTree>
    <p:extLst>
      <p:ext uri="{BB962C8B-B14F-4D97-AF65-F5344CB8AC3E}">
        <p14:creationId xmlns:p14="http://schemas.microsoft.com/office/powerpoint/2010/main" val="9209131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6FD790-5EDB-4706-8FC8-B362B7B665A2}"/>
              </a:ext>
            </a:extLst>
          </p:cNvPr>
          <p:cNvSpPr>
            <a:spLocks noGrp="1"/>
          </p:cNvSpPr>
          <p:nvPr>
            <p:ph type="title"/>
          </p:nvPr>
        </p:nvSpPr>
        <p:spPr/>
        <p:txBody>
          <a:bodyPr/>
          <a:lstStyle/>
          <a:p>
            <a:r>
              <a:rPr lang="de-DE" dirty="0"/>
              <a:t>DESTRUCTURING &amp; OBJECTS</a:t>
            </a:r>
          </a:p>
        </p:txBody>
      </p:sp>
      <p:sp>
        <p:nvSpPr>
          <p:cNvPr id="3" name="Inhaltsplatzhalter 2">
            <a:extLst>
              <a:ext uri="{FF2B5EF4-FFF2-40B4-BE49-F238E27FC236}">
                <a16:creationId xmlns:a16="http://schemas.microsoft.com/office/drawing/2014/main" id="{1E0178F7-0A57-485F-8F71-FF0D5A8A6A3F}"/>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B3549A0-4820-4D31-8AFD-776550FAA9D2}"/>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#ES2018 © </a:t>
            </a:r>
            <a:r>
              <a:rPr kumimoji="0" lang="de-DE"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ppedv</a:t>
            </a:r>
            <a:r>
              <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AG</a:t>
            </a:r>
          </a:p>
        </p:txBody>
      </p:sp>
    </p:spTree>
    <p:extLst>
      <p:ext uri="{BB962C8B-B14F-4D97-AF65-F5344CB8AC3E}">
        <p14:creationId xmlns:p14="http://schemas.microsoft.com/office/powerpoint/2010/main" val="21239609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E99F2-D8A4-4EA9-82D5-B7A56C7694D8}"/>
              </a:ext>
            </a:extLst>
          </p:cNvPr>
          <p:cNvSpPr>
            <a:spLocks noGrp="1"/>
          </p:cNvSpPr>
          <p:nvPr>
            <p:ph type="title"/>
          </p:nvPr>
        </p:nvSpPr>
        <p:spPr/>
        <p:txBody>
          <a:bodyPr/>
          <a:lstStyle/>
          <a:p>
            <a:r>
              <a:rPr lang="de-DE" dirty="0"/>
              <a:t>Grundlagen – Übung </a:t>
            </a:r>
          </a:p>
        </p:txBody>
      </p:sp>
      <p:sp>
        <p:nvSpPr>
          <p:cNvPr id="3" name="Inhaltsplatzhalter 2">
            <a:extLst>
              <a:ext uri="{FF2B5EF4-FFF2-40B4-BE49-F238E27FC236}">
                <a16:creationId xmlns:a16="http://schemas.microsoft.com/office/drawing/2014/main" id="{FF3BD55B-FE75-48FE-BA8B-D6F43B05C109}"/>
              </a:ext>
            </a:extLst>
          </p:cNvPr>
          <p:cNvSpPr>
            <a:spLocks noGrp="1"/>
          </p:cNvSpPr>
          <p:nvPr>
            <p:ph idx="1"/>
          </p:nvPr>
        </p:nvSpPr>
        <p:spPr/>
        <p:txBody>
          <a:bodyPr/>
          <a:lstStyle/>
          <a:p>
            <a:endParaRPr lang="de-DE"/>
          </a:p>
        </p:txBody>
      </p:sp>
      <p:sp>
        <p:nvSpPr>
          <p:cNvPr id="5" name="Fußzeilenplatzhalter 4">
            <a:extLst>
              <a:ext uri="{FF2B5EF4-FFF2-40B4-BE49-F238E27FC236}">
                <a16:creationId xmlns:a16="http://schemas.microsoft.com/office/drawing/2014/main" id="{90E6703F-08B0-49F4-9AB2-B043E94997B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2498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C74A8-3D43-4791-8CF8-1B3C16653A43}"/>
              </a:ext>
            </a:extLst>
          </p:cNvPr>
          <p:cNvSpPr>
            <a:spLocks noGrp="1"/>
          </p:cNvSpPr>
          <p:nvPr>
            <p:ph type="title"/>
          </p:nvPr>
        </p:nvSpPr>
        <p:spPr/>
        <p:txBody>
          <a:bodyPr/>
          <a:lstStyle/>
          <a:p>
            <a:r>
              <a:rPr lang="de-DE" dirty="0"/>
              <a:t>JS CONTROLS</a:t>
            </a:r>
          </a:p>
        </p:txBody>
      </p:sp>
      <p:sp>
        <p:nvSpPr>
          <p:cNvPr id="3" name="Textplatzhalter 2">
            <a:extLst>
              <a:ext uri="{FF2B5EF4-FFF2-40B4-BE49-F238E27FC236}">
                <a16:creationId xmlns:a16="http://schemas.microsoft.com/office/drawing/2014/main" id="{D189EE48-43D7-4E23-B807-4351E639BEE9}"/>
              </a:ext>
            </a:extLst>
          </p:cNvPr>
          <p:cNvSpPr>
            <a:spLocks noGrp="1"/>
          </p:cNvSpPr>
          <p:nvPr>
            <p:ph type="body" idx="1"/>
          </p:nvPr>
        </p:nvSpPr>
        <p:spPr/>
        <p:txBody>
          <a:bodyPr/>
          <a:lstStyle/>
          <a:p>
            <a:endParaRPr lang="de-DE"/>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744454AD-BF75-4283-8859-03672FBAC867}"/>
                  </a:ext>
                </a:extLst>
              </p:cNvPr>
              <p:cNvGraphicFramePr>
                <a:graphicFrameLocks noChangeAspect="1"/>
              </p:cNvGraphicFramePr>
              <p:nvPr>
                <p:extLst>
                  <p:ext uri="{D42A27DB-BD31-4B8C-83A1-F6EECF244321}">
                    <p14:modId xmlns:p14="http://schemas.microsoft.com/office/powerpoint/2010/main" val="2267877284"/>
                  </p:ext>
                </p:extLst>
              </p:nvPr>
            </p:nvGraphicFramePr>
            <p:xfrm>
              <a:off x="835750" y="4562475"/>
              <a:ext cx="2722512" cy="1531413"/>
            </p:xfrm>
            <a:graphic>
              <a:graphicData uri="http://schemas.microsoft.com/office/powerpoint/2016/slidezoom">
                <pslz:sldZm>
                  <pslz:sldZmObj sldId="535" cId="3464623371">
                    <pslz:zmPr id="{60A7CA0E-B4B0-4898-BBA9-86249875A853}" returnToParent="0" transitionDur="1000">
                      <p166:blipFill xmlns:p166="http://schemas.microsoft.com/office/powerpoint/2016/6/main">
                        <a:blip r:embed="rId2"/>
                        <a:stretch>
                          <a:fillRect/>
                        </a:stretch>
                      </p166:blipFill>
                      <p166:spPr xmlns:p166="http://schemas.microsoft.com/office/powerpoint/2016/6/main">
                        <a:xfrm>
                          <a:off x="0" y="0"/>
                          <a:ext cx="2722512" cy="1531413"/>
                        </a:xfrm>
                        <a:prstGeom prst="rect">
                          <a:avLst/>
                        </a:prstGeom>
                        <a:ln w="3175">
                          <a:solidFill>
                            <a:prstClr val="ltGray"/>
                          </a:solidFill>
                        </a:ln>
                      </p166:spPr>
                    </pslz:zmPr>
                  </pslz:sldZmObj>
                </pslz:sldZm>
              </a:graphicData>
            </a:graphic>
          </p:graphicFrame>
        </mc:Choice>
        <mc:Fallback xmlns="">
          <p:pic>
            <p:nvPicPr>
              <p:cNvPr id="5" name="Folienzoom 4">
                <a:hlinkClick r:id="rId3" action="ppaction://hlinksldjump"/>
                <a:extLst>
                  <a:ext uri="{FF2B5EF4-FFF2-40B4-BE49-F238E27FC236}">
                    <a16:creationId xmlns:a16="http://schemas.microsoft.com/office/drawing/2014/main" id="{744454AD-BF75-4283-8859-03672FBAC867}"/>
                  </a:ext>
                </a:extLst>
              </p:cNvPr>
              <p:cNvPicPr>
                <a:picLocks noGrp="1" noRot="1" noChangeAspect="1" noMove="1" noResize="1" noEditPoints="1" noAdjustHandles="1" noChangeArrowheads="1" noChangeShapeType="1"/>
              </p:cNvPicPr>
              <p:nvPr/>
            </p:nvPicPr>
            <p:blipFill>
              <a:blip r:embed="rId4"/>
              <a:stretch>
                <a:fillRect/>
              </a:stretch>
            </p:blipFill>
            <p:spPr>
              <a:xfrm>
                <a:off x="835750" y="4562475"/>
                <a:ext cx="2722512" cy="153141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F8A1F3A2-AEF9-44B9-8F9D-045E2CF439A4}"/>
                  </a:ext>
                </a:extLst>
              </p:cNvPr>
              <p:cNvGraphicFramePr>
                <a:graphicFrameLocks noChangeAspect="1"/>
              </p:cNvGraphicFramePr>
              <p:nvPr>
                <p:extLst>
                  <p:ext uri="{D42A27DB-BD31-4B8C-83A1-F6EECF244321}">
                    <p14:modId xmlns:p14="http://schemas.microsoft.com/office/powerpoint/2010/main" val="2669128631"/>
                  </p:ext>
                </p:extLst>
              </p:nvPr>
            </p:nvGraphicFramePr>
            <p:xfrm>
              <a:off x="3560295" y="4566262"/>
              <a:ext cx="2722513" cy="1531414"/>
            </p:xfrm>
            <a:graphic>
              <a:graphicData uri="http://schemas.microsoft.com/office/powerpoint/2016/slidezoom">
                <pslz:sldZm>
                  <pslz:sldZmObj sldId="583" cId="2795964446">
                    <pslz:zmPr id="{E305758D-CBB4-482E-99ED-5F87AC1CF3CB}" returnToParent="0" transitionDur="1000">
                      <p166:blipFill xmlns:p166="http://schemas.microsoft.com/office/powerpoint/2016/6/main">
                        <a:blip r:embed="rId5"/>
                        <a:stretch>
                          <a:fillRect/>
                        </a:stretch>
                      </p166:blipFill>
                      <p166:spPr xmlns:p166="http://schemas.microsoft.com/office/powerpoint/2016/6/main">
                        <a:xfrm>
                          <a:off x="0" y="0"/>
                          <a:ext cx="2722513" cy="1531414"/>
                        </a:xfrm>
                        <a:prstGeom prst="rect">
                          <a:avLst/>
                        </a:prstGeom>
                        <a:ln w="3175">
                          <a:solidFill>
                            <a:prstClr val="ltGray"/>
                          </a:solidFill>
                        </a:ln>
                      </p166:spPr>
                    </pslz:zmPr>
                  </pslz:sldZmObj>
                </pslz:sldZm>
              </a:graphicData>
            </a:graphic>
          </p:graphicFrame>
        </mc:Choice>
        <mc:Fallback xmlns="">
          <p:pic>
            <p:nvPicPr>
              <p:cNvPr id="7" name="Folienzoom 6">
                <a:hlinkClick r:id="rId6" action="ppaction://hlinksldjump"/>
                <a:extLst>
                  <a:ext uri="{FF2B5EF4-FFF2-40B4-BE49-F238E27FC236}">
                    <a16:creationId xmlns:a16="http://schemas.microsoft.com/office/drawing/2014/main" id="{F8A1F3A2-AEF9-44B9-8F9D-045E2CF439A4}"/>
                  </a:ext>
                </a:extLst>
              </p:cNvPr>
              <p:cNvPicPr>
                <a:picLocks noGrp="1" noRot="1" noChangeAspect="1" noMove="1" noResize="1" noEditPoints="1" noAdjustHandles="1" noChangeArrowheads="1" noChangeShapeType="1"/>
              </p:cNvPicPr>
              <p:nvPr/>
            </p:nvPicPr>
            <p:blipFill>
              <a:blip r:embed="rId7"/>
              <a:stretch>
                <a:fillRect/>
              </a:stretch>
            </p:blipFill>
            <p:spPr>
              <a:xfrm>
                <a:off x="3560295" y="4566262"/>
                <a:ext cx="2722513" cy="153141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Folienzoom 8">
                <a:extLst>
                  <a:ext uri="{FF2B5EF4-FFF2-40B4-BE49-F238E27FC236}">
                    <a16:creationId xmlns:a16="http://schemas.microsoft.com/office/drawing/2014/main" id="{E616A68C-31AC-465C-893A-5C7832B1AD29}"/>
                  </a:ext>
                </a:extLst>
              </p:cNvPr>
              <p:cNvGraphicFramePr>
                <a:graphicFrameLocks noChangeAspect="1"/>
              </p:cNvGraphicFramePr>
              <p:nvPr>
                <p:extLst>
                  <p:ext uri="{D42A27DB-BD31-4B8C-83A1-F6EECF244321}">
                    <p14:modId xmlns:p14="http://schemas.microsoft.com/office/powerpoint/2010/main" val="641553264"/>
                  </p:ext>
                </p:extLst>
              </p:nvPr>
            </p:nvGraphicFramePr>
            <p:xfrm>
              <a:off x="6278908" y="4568068"/>
              <a:ext cx="2722513" cy="1531414"/>
            </p:xfrm>
            <a:graphic>
              <a:graphicData uri="http://schemas.microsoft.com/office/powerpoint/2016/slidezoom">
                <pslz:sldZm>
                  <pslz:sldZmObj sldId="562" cId="2668605624">
                    <pslz:zmPr id="{3909C3D8-B2AF-4E65-8E82-D98E51F06CEE}" returnToParent="0" transitionDur="1000">
                      <p166:blipFill xmlns:p166="http://schemas.microsoft.com/office/powerpoint/2016/6/main">
                        <a:blip r:embed="rId8"/>
                        <a:stretch>
                          <a:fillRect/>
                        </a:stretch>
                      </p166:blipFill>
                      <p166:spPr xmlns:p166="http://schemas.microsoft.com/office/powerpoint/2016/6/main">
                        <a:xfrm>
                          <a:off x="0" y="0"/>
                          <a:ext cx="2722513" cy="1531414"/>
                        </a:xfrm>
                        <a:prstGeom prst="rect">
                          <a:avLst/>
                        </a:prstGeom>
                        <a:ln w="3175">
                          <a:solidFill>
                            <a:prstClr val="ltGray"/>
                          </a:solidFill>
                        </a:ln>
                      </p166:spPr>
                    </pslz:zmPr>
                  </pslz:sldZmObj>
                </pslz:sldZm>
              </a:graphicData>
            </a:graphic>
          </p:graphicFrame>
        </mc:Choice>
        <mc:Fallback xmlns="">
          <p:pic>
            <p:nvPicPr>
              <p:cNvPr id="9" name="Folienzoom 8">
                <a:hlinkClick r:id="rId9" action="ppaction://hlinksldjump"/>
                <a:extLst>
                  <a:ext uri="{FF2B5EF4-FFF2-40B4-BE49-F238E27FC236}">
                    <a16:creationId xmlns:a16="http://schemas.microsoft.com/office/drawing/2014/main" id="{E616A68C-31AC-465C-893A-5C7832B1AD29}"/>
                  </a:ext>
                </a:extLst>
              </p:cNvPr>
              <p:cNvPicPr>
                <a:picLocks noGrp="1" noRot="1" noChangeAspect="1" noMove="1" noResize="1" noEditPoints="1" noAdjustHandles="1" noChangeArrowheads="1" noChangeShapeType="1"/>
              </p:cNvPicPr>
              <p:nvPr/>
            </p:nvPicPr>
            <p:blipFill>
              <a:blip r:embed="rId10"/>
              <a:stretch>
                <a:fillRect/>
              </a:stretch>
            </p:blipFill>
            <p:spPr>
              <a:xfrm>
                <a:off x="6278908" y="4568068"/>
                <a:ext cx="2722513" cy="1531414"/>
              </a:xfrm>
              <a:prstGeom prst="rect">
                <a:avLst/>
              </a:prstGeom>
              <a:ln w="3175">
                <a:solidFill>
                  <a:prstClr val="ltGray"/>
                </a:solidFill>
              </a:ln>
            </p:spPr>
          </p:pic>
        </mc:Fallback>
      </mc:AlternateContent>
      <p:sp>
        <p:nvSpPr>
          <p:cNvPr id="10" name="Fußzeilenplatzhalter 9">
            <a:extLst>
              <a:ext uri="{FF2B5EF4-FFF2-40B4-BE49-F238E27FC236}">
                <a16:creationId xmlns:a16="http://schemas.microsoft.com/office/drawing/2014/main" id="{0297D5A4-B729-4329-AC9F-6D30B4051E2E}"/>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A63B4E04-5A77-4C4D-9809-9112FF2421D8}"/>
                  </a:ext>
                </a:extLst>
              </p:cNvPr>
              <p:cNvGraphicFramePr>
                <a:graphicFrameLocks noChangeAspect="1"/>
              </p:cNvGraphicFramePr>
              <p:nvPr>
                <p:extLst>
                  <p:ext uri="{D42A27DB-BD31-4B8C-83A1-F6EECF244321}">
                    <p14:modId xmlns:p14="http://schemas.microsoft.com/office/powerpoint/2010/main" val="3497228336"/>
                  </p:ext>
                </p:extLst>
              </p:nvPr>
            </p:nvGraphicFramePr>
            <p:xfrm>
              <a:off x="9011253" y="4567650"/>
              <a:ext cx="2708781" cy="1523689"/>
            </p:xfrm>
            <a:graphic>
              <a:graphicData uri="http://schemas.microsoft.com/office/powerpoint/2016/slidezoom">
                <pslz:sldZm>
                  <pslz:sldZmObj sldId="731" cId="1334536282">
                    <pslz:zmPr id="{8B78D5FE-69FD-4A0B-8869-4A6F01637E61}" returnToParent="0" transitionDur="1000">
                      <p166:blipFill xmlns:p166="http://schemas.microsoft.com/office/powerpoint/2016/6/main">
                        <a:blip r:embed="rId11"/>
                        <a:stretch>
                          <a:fillRect/>
                        </a:stretch>
                      </p166:blipFill>
                      <p166:spPr xmlns:p166="http://schemas.microsoft.com/office/powerpoint/2016/6/main">
                        <a:xfrm>
                          <a:off x="0" y="0"/>
                          <a:ext cx="2708781" cy="1523689"/>
                        </a:xfrm>
                        <a:prstGeom prst="rect">
                          <a:avLst/>
                        </a:prstGeom>
                        <a:ln w="3175">
                          <a:solidFill>
                            <a:prstClr val="ltGray"/>
                          </a:solidFill>
                        </a:ln>
                      </p166:spPr>
                    </pslz:zmPr>
                  </pslz:sldZmObj>
                </pslz:sldZm>
              </a:graphicData>
            </a:graphic>
          </p:graphicFrame>
        </mc:Choice>
        <mc:Fallback xmlns="">
          <p:pic>
            <p:nvPicPr>
              <p:cNvPr id="6" name="Folienzoom 5">
                <a:hlinkClick r:id="rId12" action="ppaction://hlinksldjump"/>
                <a:extLst>
                  <a:ext uri="{FF2B5EF4-FFF2-40B4-BE49-F238E27FC236}">
                    <a16:creationId xmlns:a16="http://schemas.microsoft.com/office/drawing/2014/main" id="{A63B4E04-5A77-4C4D-9809-9112FF2421D8}"/>
                  </a:ext>
                </a:extLst>
              </p:cNvPr>
              <p:cNvPicPr>
                <a:picLocks noGrp="1" noRot="1" noChangeAspect="1" noMove="1" noResize="1" noEditPoints="1" noAdjustHandles="1" noChangeArrowheads="1" noChangeShapeType="1"/>
              </p:cNvPicPr>
              <p:nvPr/>
            </p:nvPicPr>
            <p:blipFill>
              <a:blip r:embed="rId13"/>
              <a:stretch>
                <a:fillRect/>
              </a:stretch>
            </p:blipFill>
            <p:spPr>
              <a:xfrm>
                <a:off x="9011253" y="4567650"/>
                <a:ext cx="2708781" cy="1523689"/>
              </a:xfrm>
              <a:prstGeom prst="rect">
                <a:avLst/>
              </a:prstGeom>
              <a:ln w="3175">
                <a:solidFill>
                  <a:prstClr val="ltGray"/>
                </a:solidFill>
              </a:ln>
            </p:spPr>
          </p:pic>
        </mc:Fallback>
      </mc:AlternateContent>
    </p:spTree>
    <p:extLst>
      <p:ext uri="{BB962C8B-B14F-4D97-AF65-F5344CB8AC3E}">
        <p14:creationId xmlns:p14="http://schemas.microsoft.com/office/powerpoint/2010/main" val="27668934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DE158-FEB8-4449-BF3C-79B06DFEB336}"/>
              </a:ext>
            </a:extLst>
          </p:cNvPr>
          <p:cNvSpPr>
            <a:spLocks noGrp="1"/>
          </p:cNvSpPr>
          <p:nvPr>
            <p:ph type="title"/>
          </p:nvPr>
        </p:nvSpPr>
        <p:spPr/>
        <p:txBody>
          <a:bodyPr/>
          <a:lstStyle/>
          <a:p>
            <a:r>
              <a:rPr lang="de-DE" dirty="0"/>
              <a:t>JS CONDINTIONALS</a:t>
            </a:r>
          </a:p>
        </p:txBody>
      </p:sp>
      <p:sp>
        <p:nvSpPr>
          <p:cNvPr id="3" name="Textplatzhalter 2">
            <a:extLst>
              <a:ext uri="{FF2B5EF4-FFF2-40B4-BE49-F238E27FC236}">
                <a16:creationId xmlns:a16="http://schemas.microsoft.com/office/drawing/2014/main" id="{EB3A35D8-E0ED-4502-8AD3-6C1A2E3777EE}"/>
              </a:ext>
            </a:extLst>
          </p:cNvPr>
          <p:cNvSpPr>
            <a:spLocks noGrp="1"/>
          </p:cNvSpPr>
          <p:nvPr>
            <p:ph type="body" idx="1"/>
          </p:nvPr>
        </p:nvSpPr>
        <p:spPr/>
        <p:txBody>
          <a:bodyPr/>
          <a:lstStyle/>
          <a:p>
            <a:r>
              <a:rPr lang="de-DE" dirty="0" err="1"/>
              <a:t>if</a:t>
            </a:r>
            <a:r>
              <a:rPr lang="de-DE" dirty="0"/>
              <a:t> </a:t>
            </a:r>
            <a:r>
              <a:rPr lang="de-DE" dirty="0" err="1"/>
              <a:t>else</a:t>
            </a:r>
            <a:endParaRPr lang="de-DE" dirty="0"/>
          </a:p>
          <a:p>
            <a:r>
              <a:rPr lang="de-DE" dirty="0" err="1"/>
              <a:t>conditional</a:t>
            </a:r>
            <a:r>
              <a:rPr lang="de-DE" dirty="0"/>
              <a:t> </a:t>
            </a:r>
            <a:r>
              <a:rPr lang="de-DE" dirty="0" err="1"/>
              <a:t>operator</a:t>
            </a:r>
            <a:endParaRPr lang="de-DE" dirty="0"/>
          </a:p>
        </p:txBody>
      </p:sp>
      <p:sp>
        <p:nvSpPr>
          <p:cNvPr id="4" name="Fußzeilenplatzhalter 3">
            <a:extLst>
              <a:ext uri="{FF2B5EF4-FFF2-40B4-BE49-F238E27FC236}">
                <a16:creationId xmlns:a16="http://schemas.microsoft.com/office/drawing/2014/main" id="{3ACB634E-06BD-4490-98B2-FA67B47FCCB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ppedv AG</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623371"/>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10844</Words>
  <Application>Microsoft Office PowerPoint</Application>
  <PresentationFormat>Breitbild</PresentationFormat>
  <Paragraphs>1946</Paragraphs>
  <Slides>290</Slides>
  <Notes>145</Notes>
  <HiddenSlides>10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290</vt:i4>
      </vt:variant>
    </vt:vector>
  </HeadingPairs>
  <TitlesOfParts>
    <vt:vector size="298" baseType="lpstr">
      <vt:lpstr>Arial</vt:lpstr>
      <vt:lpstr>Calibri</vt:lpstr>
      <vt:lpstr>Calibri Light</vt:lpstr>
      <vt:lpstr>Consolas</vt:lpstr>
      <vt:lpstr>Courier New</vt:lpstr>
      <vt:lpstr>Times New Roman</vt:lpstr>
      <vt:lpstr>Wingdings</vt:lpstr>
      <vt:lpstr>Design1</vt:lpstr>
      <vt:lpstr>PowerPoint-Präsentation</vt:lpstr>
      <vt:lpstr>JAVASCRIPT</vt:lpstr>
      <vt:lpstr>INFO FOR TRAINERS - HASHTAGS</vt:lpstr>
      <vt:lpstr>INFO FOR TRAINERS - IDEEN</vt:lpstr>
      <vt:lpstr>JS GETTING STARTED</vt:lpstr>
      <vt:lpstr>JS INTRO</vt:lpstr>
      <vt:lpstr>JS LINKS - officials</vt:lpstr>
      <vt:lpstr>WHAT IS JS</vt:lpstr>
      <vt:lpstr>JS &amp; WEB</vt:lpstr>
      <vt:lpstr>Verwendung</vt:lpstr>
      <vt:lpstr>PowerPoint-Präsentation</vt:lpstr>
      <vt:lpstr>Kompilierung</vt:lpstr>
      <vt:lpstr>VSCode Plugins</vt:lpstr>
      <vt:lpstr>JS LEARNING LINKS</vt:lpstr>
      <vt:lpstr>JS IN HTML</vt:lpstr>
      <vt:lpstr>Einbinden von JavaScript (1)</vt:lpstr>
      <vt:lpstr>Einbinden von JavaScript (2)</vt:lpstr>
      <vt:lpstr>JavaScript in Hyperlinks</vt:lpstr>
      <vt:lpstr>JS SYNTAX</vt:lpstr>
      <vt:lpstr>Grundlegende Notationsregeln</vt:lpstr>
      <vt:lpstr>Bezeichner (identifiers)</vt:lpstr>
      <vt:lpstr>Reservierte Wörter</vt:lpstr>
      <vt:lpstr>JS EXPRESSIONS</vt:lpstr>
      <vt:lpstr>JS STATEMENTS</vt:lpstr>
      <vt:lpstr>JS EXPRESSIONS &amp; STATEMENTS</vt:lpstr>
      <vt:lpstr>JS STATEMENT BLOCKS</vt:lpstr>
      <vt:lpstr>JS SCOPES</vt:lpstr>
      <vt:lpstr>JS SCOPES - BASICS</vt:lpstr>
      <vt:lpstr>JS SCOPES - BASICS</vt:lpstr>
      <vt:lpstr>ENVIRONMENTS</vt:lpstr>
      <vt:lpstr>SCOPES</vt:lpstr>
      <vt:lpstr>SCOPE CHAIN</vt:lpstr>
      <vt:lpstr>LEXICAL SCOPING</vt:lpstr>
      <vt:lpstr>Lexical Environment</vt:lpstr>
      <vt:lpstr>JS HOISTING</vt:lpstr>
      <vt:lpstr>JS HOISTING</vt:lpstr>
      <vt:lpstr>JS THIS &amp; THAT</vt:lpstr>
      <vt:lpstr>the keyword this</vt:lpstr>
      <vt:lpstr>JS THIS</vt:lpstr>
      <vt:lpstr>JS THIS &amp; ANONUMOUS FUNCTIONS</vt:lpstr>
      <vt:lpstr>JS THAT</vt:lpstr>
      <vt:lpstr>JS THIS &amp; ANONUMOUS FUNCTIONS</vt:lpstr>
      <vt:lpstr>JS THIS &amp; METHODS</vt:lpstr>
      <vt:lpstr>JS THIS &amp; METHODS</vt:lpstr>
      <vt:lpstr>JS THIS &amp; METHODS</vt:lpstr>
      <vt:lpstr>BINDINGS</vt:lpstr>
      <vt:lpstr>JS MODULES &amp; EXPORT &amp; IMPORT</vt:lpstr>
      <vt:lpstr>MODULE &amp; EXPORT</vt:lpstr>
      <vt:lpstr>EXPORT &amp; IMPORT</vt:lpstr>
      <vt:lpstr>EXPORT &amp; IMPORT</vt:lpstr>
      <vt:lpstr>EXPORT &amp; IMPORT</vt:lpstr>
      <vt:lpstr>IMPORT * AS</vt:lpstr>
      <vt:lpstr>JS CODE MODULES</vt:lpstr>
      <vt:lpstr>JS VARIABLES</vt:lpstr>
      <vt:lpstr>JS VARIABLES</vt:lpstr>
      <vt:lpstr>JS VARIABLES &gt; VAR</vt:lpstr>
      <vt:lpstr>JS VARIABLES &gt; LET</vt:lpstr>
      <vt:lpstr>JS VARIABLES &gt; VAR VS. LET</vt:lpstr>
      <vt:lpstr>JS VARIABLES &gt; CONST</vt:lpstr>
      <vt:lpstr>JS VARIABLES &gt; CONST</vt:lpstr>
      <vt:lpstr>JS VARIABLES &gt; CONST</vt:lpstr>
      <vt:lpstr>JS DATA TYPES</vt:lpstr>
      <vt:lpstr>JS DATA TYPES &gt; INTRO</vt:lpstr>
      <vt:lpstr>JS PRIMITIVES</vt:lpstr>
      <vt:lpstr>JS PRIMITIVES</vt:lpstr>
      <vt:lpstr>JS STRINGS</vt:lpstr>
      <vt:lpstr>string (lowercase!)</vt:lpstr>
      <vt:lpstr>TEMPLATE STRINGS</vt:lpstr>
      <vt:lpstr>JS NUMBERS</vt:lpstr>
      <vt:lpstr>number (lowercase!)</vt:lpstr>
      <vt:lpstr>JS BOOLEANS</vt:lpstr>
      <vt:lpstr>boolean (lowercase!)</vt:lpstr>
      <vt:lpstr>JS BOOLEANS &gt; 0 &amp; 1</vt:lpstr>
      <vt:lpstr>JS SYMBOLS</vt:lpstr>
      <vt:lpstr>symbol (lowercase!)</vt:lpstr>
      <vt:lpstr>JS DATA TYPES &gt; ADVANCED</vt:lpstr>
      <vt:lpstr>JS NULL UNDIFINED ANY VOID GENERICS</vt:lpstr>
      <vt:lpstr>undefined</vt:lpstr>
      <vt:lpstr>Generics, any, void</vt:lpstr>
      <vt:lpstr>JS &amp; TYPE CHECKING</vt:lpstr>
      <vt:lpstr>JS &amp; TYPE CHECKING</vt:lpstr>
      <vt:lpstr>JS TYPE COERCION</vt:lpstr>
      <vt:lpstr>JS OBJECT DATA TYPES</vt:lpstr>
      <vt:lpstr>JS OBJECT DATA TYPES</vt:lpstr>
      <vt:lpstr>null</vt:lpstr>
      <vt:lpstr>JS DATA TYPES &gt; DEMO</vt:lpstr>
      <vt:lpstr>JS OPERATORS</vt:lpstr>
      <vt:lpstr>JS OPERATORS - BASICS</vt:lpstr>
      <vt:lpstr>Operatoren</vt:lpstr>
      <vt:lpstr>Typeof-Operatoren</vt:lpstr>
      <vt:lpstr>EXPONENTIATION OPERATOR (ES2016)</vt:lpstr>
      <vt:lpstr>JS REST &amp; SPREAD</vt:lpstr>
      <vt:lpstr>REST PARAMETERS</vt:lpstr>
      <vt:lpstr>SPREAD FOR ITERABLES</vt:lpstr>
      <vt:lpstr>DESTRUCTURING &amp; ARRAYS</vt:lpstr>
      <vt:lpstr>DESTRUCTURING &amp; OBJECTS</vt:lpstr>
      <vt:lpstr>Grundlagen – Übung </vt:lpstr>
      <vt:lpstr>JS CONTROLS</vt:lpstr>
      <vt:lpstr>JS CONDINTIONALS</vt:lpstr>
      <vt:lpstr>Anweisungsblock</vt:lpstr>
      <vt:lpstr>If-Anweisung</vt:lpstr>
      <vt:lpstr>If-Else-Anweisung (1)</vt:lpstr>
      <vt:lpstr>If-Else-Anweisung - conditional expression</vt:lpstr>
      <vt:lpstr>If-Else-Anweisung (3)</vt:lpstr>
      <vt:lpstr>IF ELSE – if(variable) {}</vt:lpstr>
      <vt:lpstr>BOOLEAN &amp;&amp; EXPRESSION</vt:lpstr>
      <vt:lpstr>if else Übung</vt:lpstr>
      <vt:lpstr>JS SWITCH CASE DEFAULT</vt:lpstr>
      <vt:lpstr>Switch-Anweisung</vt:lpstr>
      <vt:lpstr>Switch-Anweisung</vt:lpstr>
      <vt:lpstr>Switch – Übung </vt:lpstr>
      <vt:lpstr>try catch finally</vt:lpstr>
      <vt:lpstr>JS LOOPS</vt:lpstr>
      <vt:lpstr>Schleifen</vt:lpstr>
      <vt:lpstr>for- Schleife</vt:lpstr>
      <vt:lpstr>while - Schleife</vt:lpstr>
      <vt:lpstr>do…while - Schleife</vt:lpstr>
      <vt:lpstr>Schleifen-Steuerung</vt:lpstr>
      <vt:lpstr>ES6 ITERATORS</vt:lpstr>
      <vt:lpstr>JS CONTROLS - ITERATORS</vt:lpstr>
      <vt:lpstr>Array - Iteration</vt:lpstr>
      <vt:lpstr>Array, For und While – Übung </vt:lpstr>
      <vt:lpstr>JS FUNCTIONS</vt:lpstr>
      <vt:lpstr>JS FUNCTIONS - BASICS</vt:lpstr>
      <vt:lpstr>JS FUNCTIONS - SYNTAX</vt:lpstr>
      <vt:lpstr>JS FUNCTIONS - CALL</vt:lpstr>
      <vt:lpstr>JS FUNCTIONS - ARGUMENTS</vt:lpstr>
      <vt:lpstr>JS FUNCTIONS - RETURN</vt:lpstr>
      <vt:lpstr>JS FUNCTIONS &gt; RETURN FUNCTION</vt:lpstr>
      <vt:lpstr>JS FUNCTIONS - ADVANCED</vt:lpstr>
      <vt:lpstr>JS OBJECT TYPES</vt:lpstr>
      <vt:lpstr>DEFAULT FUNCTION PARAMETERS</vt:lpstr>
      <vt:lpstr>Lokale und globale Variablen</vt:lpstr>
      <vt:lpstr>Vordefinierte Funktionen</vt:lpstr>
      <vt:lpstr>Anonyme Funktionen</vt:lpstr>
      <vt:lpstr>(fortg.) strict mode &amp; non-strict mode</vt:lpstr>
      <vt:lpstr>Callback Function</vt:lpstr>
      <vt:lpstr>JS GENERATORS</vt:lpstr>
      <vt:lpstr>FUNCTION* / GENERATOR</vt:lpstr>
      <vt:lpstr>Funktionen Übung</vt:lpstr>
      <vt:lpstr>JS ARROW FUNCTION</vt:lpstr>
      <vt:lpstr>ARROW-FUNKTION / LAMBDA</vt:lpstr>
      <vt:lpstr>Arrow Function - Pfeilfunktion</vt:lpstr>
      <vt:lpstr>Arrow Functions</vt:lpstr>
      <vt:lpstr>underscore _ or ignored parameter</vt:lpstr>
      <vt:lpstr>JS FUNCTIONS - CLOSURES</vt:lpstr>
      <vt:lpstr>Closures</vt:lpstr>
      <vt:lpstr>CONSTRUCTOR</vt:lpstr>
      <vt:lpstr>SUPER()</vt:lpstr>
      <vt:lpstr>JS ENGINES</vt:lpstr>
      <vt:lpstr>EXECUTION CONTEXT &amp; CALL STACK</vt:lpstr>
      <vt:lpstr>CHECK THAT LINK</vt:lpstr>
      <vt:lpstr>V8</vt:lpstr>
      <vt:lpstr>V8</vt:lpstr>
      <vt:lpstr>SPIDERMONKEY</vt:lpstr>
      <vt:lpstr>SPIDERMONKEY</vt:lpstr>
      <vt:lpstr>JS OBJECTS</vt:lpstr>
      <vt:lpstr>JS OBJECTS &gt; BASICS</vt:lpstr>
      <vt:lpstr>Objekte</vt:lpstr>
      <vt:lpstr>Grundlagen</vt:lpstr>
      <vt:lpstr>Erstellen eines Objektes -  anonymes Objekt</vt:lpstr>
      <vt:lpstr>Erstellen eines Objektes –  Konstruktor</vt:lpstr>
      <vt:lpstr>JS OBJECT SHAPE</vt:lpstr>
      <vt:lpstr>JS OBJECT INITIALIZER SHORTHANDS</vt:lpstr>
      <vt:lpstr>OBJECT INITIALIZER</vt:lpstr>
      <vt:lpstr>OBJECT INITIALIZER - SHORTHANDS ES6</vt:lpstr>
      <vt:lpstr>Eigenschaften (1)</vt:lpstr>
      <vt:lpstr>Eigenschaften (2)</vt:lpstr>
      <vt:lpstr>Eigenschaften (3)</vt:lpstr>
      <vt:lpstr>OBJECT PROPERTY DEFINITIONS</vt:lpstr>
      <vt:lpstr>JS OBJECTS &gt; METHODS</vt:lpstr>
      <vt:lpstr>JS OBJECT OPERATORS</vt:lpstr>
      <vt:lpstr>Anweisungen und Operatoren für Objekte</vt:lpstr>
      <vt:lpstr>Anweisungen und Operatoren für Objekte</vt:lpstr>
      <vt:lpstr>Anweisungen und Operatoren für Objekte</vt:lpstr>
      <vt:lpstr>Anweisungen und Operatoren für Objekte</vt:lpstr>
      <vt:lpstr>Vergleichen von Objekten</vt:lpstr>
      <vt:lpstr>JS OBJECTS &gt; OBJECT OBJECT</vt:lpstr>
      <vt:lpstr>JS OBJECTS &gt; OBJECT OBJECT</vt:lpstr>
      <vt:lpstr>JS OBJECTS &gt; OBJECT PROPERTIES</vt:lpstr>
      <vt:lpstr>JS OBJECT PROTOTYPE</vt:lpstr>
      <vt:lpstr>JS OBJECTS - PROTOTYPE</vt:lpstr>
      <vt:lpstr>object.prototype</vt:lpstr>
      <vt:lpstr>JS &amp; IMMUTABLE</vt:lpstr>
      <vt:lpstr>JS OBJECTS - Demo</vt:lpstr>
      <vt:lpstr>JS OBJECTS &gt; OBJECT METHODS</vt:lpstr>
      <vt:lpstr>JS OBJECTS &gt; METHODS &gt; ASSIGN</vt:lpstr>
      <vt:lpstr>JS BUILT-IN OBJECTS</vt:lpstr>
      <vt:lpstr>JS OBJECT DATA TYPES</vt:lpstr>
      <vt:lpstr>JS WRAPPER OBJECTS</vt:lpstr>
      <vt:lpstr>Grundlagen zu vordefinierten Objekten</vt:lpstr>
      <vt:lpstr>JS STRING OBJECT</vt:lpstr>
      <vt:lpstr>String - Objekt</vt:lpstr>
      <vt:lpstr>String Objekt – Übung </vt:lpstr>
      <vt:lpstr>JS MATH OBJECT</vt:lpstr>
      <vt:lpstr>Math - Objekt</vt:lpstr>
      <vt:lpstr>Math Objekt – Übung </vt:lpstr>
      <vt:lpstr>JS NUMBER OBJECT</vt:lpstr>
      <vt:lpstr>Number – Objekt (1)</vt:lpstr>
      <vt:lpstr>Number – Objekt (2)</vt:lpstr>
      <vt:lpstr>Number Objekt - Übung</vt:lpstr>
      <vt:lpstr>JS ARRAY OBJECT</vt:lpstr>
      <vt:lpstr>JS ARRAYS - BASICS</vt:lpstr>
      <vt:lpstr>ARRAYS Einstieg</vt:lpstr>
      <vt:lpstr>ARRAYS Einstieg - Übung</vt:lpstr>
      <vt:lpstr>Array – Objekt (1)</vt:lpstr>
      <vt:lpstr>Array – Objekt (2)</vt:lpstr>
      <vt:lpstr>ASSOCIATIVE ARRAY???</vt:lpstr>
      <vt:lpstr>Iteration in Array</vt:lpstr>
      <vt:lpstr>JS ARRAYS - METHODS</vt:lpstr>
      <vt:lpstr>Array – Objekt (4)</vt:lpstr>
      <vt:lpstr>MAP()</vt:lpstr>
      <vt:lpstr>FILTER()</vt:lpstr>
      <vt:lpstr>Array Methoden - Beispiel</vt:lpstr>
      <vt:lpstr>Übung - Lotto</vt:lpstr>
      <vt:lpstr>JS TYPEDARRAY</vt:lpstr>
      <vt:lpstr>TYPEDARRAY</vt:lpstr>
      <vt:lpstr>JS DATE OBJECT</vt:lpstr>
      <vt:lpstr>Date – Objekt (1)</vt:lpstr>
      <vt:lpstr>Date – Objekt (2)</vt:lpstr>
      <vt:lpstr>Date – Objekt (3)</vt:lpstr>
      <vt:lpstr>Date Objekt – Übung </vt:lpstr>
      <vt:lpstr>JS REGEXP OBJECT</vt:lpstr>
      <vt:lpstr>RegExp-Objekt (1)</vt:lpstr>
      <vt:lpstr>RegExp-Objekt (2)</vt:lpstr>
      <vt:lpstr>RegExp-Objekt (3)</vt:lpstr>
      <vt:lpstr>RegExp-Objekt (4)</vt:lpstr>
      <vt:lpstr>REGEXP - FLAGS</vt:lpstr>
      <vt:lpstr>RegExp-Objekte (5)</vt:lpstr>
      <vt:lpstr>RegExp-Objekt (6)</vt:lpstr>
      <vt:lpstr>RegExp-Objekt (7)</vt:lpstr>
      <vt:lpstr>RegExp Object – Beispiel und Übung</vt:lpstr>
      <vt:lpstr>JS MAP OBJECT</vt:lpstr>
      <vt:lpstr>Objects - Map</vt:lpstr>
      <vt:lpstr>JS SET OBJECT</vt:lpstr>
      <vt:lpstr>Objects - Set</vt:lpstr>
      <vt:lpstr>JS PROXY OBJECT</vt:lpstr>
      <vt:lpstr>JS PROXY OBJECT</vt:lpstr>
      <vt:lpstr>JS PROMISE OBJECT</vt:lpstr>
      <vt:lpstr>JS PROMISE OBJECT</vt:lpstr>
      <vt:lpstr>Promise object</vt:lpstr>
      <vt:lpstr>Promise chain</vt:lpstr>
      <vt:lpstr>JS SYMBOL OBJECT</vt:lpstr>
      <vt:lpstr>JS SYMBOL OBJECT</vt:lpstr>
      <vt:lpstr>JS CLASSES</vt:lpstr>
      <vt:lpstr>JS CLASSES - BASICS</vt:lpstr>
      <vt:lpstr>JS CLASSES</vt:lpstr>
      <vt:lpstr>JS CLASSES</vt:lpstr>
      <vt:lpstr>JS CLASSES &gt; METHODS</vt:lpstr>
      <vt:lpstr>JS CLASSES &gt; METHODS &gt; GETTER &amp; SETTER</vt:lpstr>
      <vt:lpstr>JS CLASSES &gt; STATIC </vt:lpstr>
      <vt:lpstr>JS CLASSES &gt; INHERITANCE</vt:lpstr>
      <vt:lpstr>JS CLASSES - ADVANCED</vt:lpstr>
      <vt:lpstr>JS CLASSES - ADVANCED</vt:lpstr>
      <vt:lpstr>JS CLASSES - ADVANCED</vt:lpstr>
      <vt:lpstr>JS &amp; INTERFACES</vt:lpstr>
      <vt:lpstr>JS &amp; INTERFACES</vt:lpstr>
      <vt:lpstr>INTERFACES / WEB APIS</vt:lpstr>
      <vt:lpstr>JS &amp; MIXINS</vt:lpstr>
      <vt:lpstr>mixin</vt:lpstr>
      <vt:lpstr>MIXINS - PRAXIS</vt:lpstr>
      <vt:lpstr>JS ASYNC &amp; AWAIT</vt:lpstr>
      <vt:lpstr>Async &amp; Await</vt:lpstr>
      <vt:lpstr>Feintuning von JavaScript-Ausführung</vt:lpstr>
      <vt:lpstr>ASYNC FUNCTIONS</vt:lpstr>
      <vt:lpstr>ASYNC FUNCTIONS</vt:lpstr>
      <vt:lpstr>PROMISE OBJECT</vt:lpstr>
      <vt:lpstr>JS DEBUGGING</vt:lpstr>
      <vt:lpstr>Debugging</vt:lpstr>
      <vt:lpstr>JS &amp; THREADS</vt:lpstr>
      <vt:lpstr>JS &amp; THREADS</vt:lpstr>
      <vt:lpstr>JS SECURITY</vt:lpstr>
      <vt:lpstr>JavaScript - Sicherheit</vt:lpstr>
      <vt:lpstr>PowerPoint-Präsentation</vt:lpstr>
      <vt:lpstr>JS &amp; DBC</vt:lpstr>
      <vt:lpstr>JS &amp; DBC</vt:lpstr>
      <vt:lpstr>JS HISTORY &amp; DEVELOPMENT</vt:lpstr>
      <vt:lpstr>Entstehung von JavaScript</vt:lpstr>
      <vt:lpstr>EcmaScript vs. JavaScript</vt:lpstr>
      <vt:lpstr>Ecma Entwicklung - Proposals</vt:lpstr>
      <vt:lpstr>interesting </vt:lpstr>
      <vt:lpstr>ES5</vt:lpstr>
      <vt:lpstr>ES5</vt:lpstr>
      <vt:lpstr>ES6</vt:lpstr>
      <vt:lpstr>ES6</vt:lpstr>
      <vt:lpstr>ES6 support</vt:lpstr>
      <vt:lpstr>JS COMMUNITY</vt:lpstr>
      <vt:lpstr>JS COMMUNITY</vt:lpstr>
      <vt:lpstr>JS FRAMEWORKS</vt:lpstr>
      <vt:lpstr>JS 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Standard-Typen für &lt;script&gt; und &lt;style&gt;</dc:title>
  <dc:creator>Vadzim Naumchyk</dc:creator>
  <cp:lastModifiedBy>Vadzim Naumchyk</cp:lastModifiedBy>
  <cp:revision>431</cp:revision>
  <dcterms:created xsi:type="dcterms:W3CDTF">2018-12-17T14:05:36Z</dcterms:created>
  <dcterms:modified xsi:type="dcterms:W3CDTF">2019-08-01T14:44:43Z</dcterms:modified>
</cp:coreProperties>
</file>