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161"/>
  </p:notesMasterIdLst>
  <p:sldIdLst>
    <p:sldId id="645" r:id="rId6"/>
    <p:sldId id="640" r:id="rId7"/>
    <p:sldId id="479" r:id="rId8"/>
    <p:sldId id="516" r:id="rId9"/>
    <p:sldId id="494" r:id="rId10"/>
    <p:sldId id="495" r:id="rId11"/>
    <p:sldId id="496" r:id="rId12"/>
    <p:sldId id="497" r:id="rId13"/>
    <p:sldId id="694" r:id="rId14"/>
    <p:sldId id="431" r:id="rId15"/>
    <p:sldId id="432" r:id="rId16"/>
    <p:sldId id="458" r:id="rId17"/>
    <p:sldId id="459" r:id="rId18"/>
    <p:sldId id="718" r:id="rId19"/>
    <p:sldId id="717" r:id="rId20"/>
    <p:sldId id="500" r:id="rId21"/>
    <p:sldId id="693" r:id="rId22"/>
    <p:sldId id="699" r:id="rId23"/>
    <p:sldId id="721" r:id="rId24"/>
    <p:sldId id="498" r:id="rId25"/>
    <p:sldId id="499" r:id="rId26"/>
    <p:sldId id="659" r:id="rId27"/>
    <p:sldId id="658" r:id="rId28"/>
    <p:sldId id="641" r:id="rId29"/>
    <p:sldId id="655" r:id="rId30"/>
    <p:sldId id="648" r:id="rId31"/>
    <p:sldId id="493" r:id="rId32"/>
    <p:sldId id="284" r:id="rId33"/>
    <p:sldId id="310" r:id="rId34"/>
    <p:sldId id="502" r:id="rId35"/>
    <p:sldId id="501" r:id="rId36"/>
    <p:sldId id="634" r:id="rId37"/>
    <p:sldId id="646" r:id="rId38"/>
    <p:sldId id="647" r:id="rId39"/>
    <p:sldId id="651" r:id="rId40"/>
    <p:sldId id="653" r:id="rId41"/>
    <p:sldId id="654" r:id="rId42"/>
    <p:sldId id="656" r:id="rId43"/>
    <p:sldId id="700" r:id="rId44"/>
    <p:sldId id="667" r:id="rId45"/>
    <p:sldId id="666" r:id="rId46"/>
    <p:sldId id="643" r:id="rId47"/>
    <p:sldId id="285" r:id="rId48"/>
    <p:sldId id="455" r:id="rId49"/>
    <p:sldId id="649" r:id="rId50"/>
    <p:sldId id="650" r:id="rId51"/>
    <p:sldId id="706" r:id="rId52"/>
    <p:sldId id="705" r:id="rId53"/>
    <p:sldId id="519" r:id="rId54"/>
    <p:sldId id="688" r:id="rId55"/>
    <p:sldId id="689" r:id="rId56"/>
    <p:sldId id="518" r:id="rId57"/>
    <p:sldId id="639" r:id="rId58"/>
    <p:sldId id="678" r:id="rId59"/>
    <p:sldId id="675" r:id="rId60"/>
    <p:sldId id="682" r:id="rId61"/>
    <p:sldId id="676" r:id="rId62"/>
    <p:sldId id="679" r:id="rId63"/>
    <p:sldId id="677" r:id="rId64"/>
    <p:sldId id="642" r:id="rId65"/>
    <p:sldId id="668" r:id="rId66"/>
    <p:sldId id="669" r:id="rId67"/>
    <p:sldId id="673" r:id="rId68"/>
    <p:sldId id="674" r:id="rId69"/>
    <p:sldId id="517" r:id="rId70"/>
    <p:sldId id="266" r:id="rId71"/>
    <p:sldId id="683" r:id="rId72"/>
    <p:sldId id="690" r:id="rId73"/>
    <p:sldId id="691" r:id="rId74"/>
    <p:sldId id="692" r:id="rId75"/>
    <p:sldId id="597" r:id="rId76"/>
    <p:sldId id="598" r:id="rId77"/>
    <p:sldId id="657" r:id="rId78"/>
    <p:sldId id="503" r:id="rId79"/>
    <p:sldId id="504" r:id="rId80"/>
    <p:sldId id="672" r:id="rId81"/>
    <p:sldId id="707" r:id="rId82"/>
    <p:sldId id="685" r:id="rId83"/>
    <p:sldId id="684" r:id="rId84"/>
    <p:sldId id="391" r:id="rId85"/>
    <p:sldId id="392" r:id="rId86"/>
    <p:sldId id="393" r:id="rId87"/>
    <p:sldId id="394" r:id="rId88"/>
    <p:sldId id="395" r:id="rId89"/>
    <p:sldId id="396" r:id="rId90"/>
    <p:sldId id="397" r:id="rId91"/>
    <p:sldId id="398" r:id="rId92"/>
    <p:sldId id="687" r:id="rId93"/>
    <p:sldId id="686" r:id="rId94"/>
    <p:sldId id="505" r:id="rId95"/>
    <p:sldId id="506" r:id="rId96"/>
    <p:sldId id="513" r:id="rId97"/>
    <p:sldId id="512" r:id="rId98"/>
    <p:sldId id="715" r:id="rId99"/>
    <p:sldId id="716" r:id="rId100"/>
    <p:sldId id="373" r:id="rId101"/>
    <p:sldId id="374" r:id="rId102"/>
    <p:sldId id="450" r:id="rId103"/>
    <p:sldId id="375" r:id="rId104"/>
    <p:sldId id="376" r:id="rId105"/>
    <p:sldId id="377" r:id="rId106"/>
    <p:sldId id="378" r:id="rId107"/>
    <p:sldId id="379" r:id="rId108"/>
    <p:sldId id="286" r:id="rId109"/>
    <p:sldId id="429" r:id="rId110"/>
    <p:sldId id="507" r:id="rId111"/>
    <p:sldId id="508" r:id="rId112"/>
    <p:sldId id="644" r:id="rId113"/>
    <p:sldId id="509" r:id="rId114"/>
    <p:sldId id="511" r:id="rId115"/>
    <p:sldId id="652" r:id="rId116"/>
    <p:sldId id="510" r:id="rId117"/>
    <p:sldId id="515" r:id="rId118"/>
    <p:sldId id="514" r:id="rId119"/>
    <p:sldId id="660" r:id="rId120"/>
    <p:sldId id="661" r:id="rId121"/>
    <p:sldId id="662" r:id="rId122"/>
    <p:sldId id="663" r:id="rId123"/>
    <p:sldId id="664" r:id="rId124"/>
    <p:sldId id="665" r:id="rId125"/>
    <p:sldId id="487" r:id="rId126"/>
    <p:sldId id="527" r:id="rId127"/>
    <p:sldId id="488" r:id="rId128"/>
    <p:sldId id="710" r:id="rId129"/>
    <p:sldId id="529" r:id="rId130"/>
    <p:sldId id="709" r:id="rId131"/>
    <p:sldId id="708" r:id="rId132"/>
    <p:sldId id="530" r:id="rId133"/>
    <p:sldId id="523" r:id="rId134"/>
    <p:sldId id="622" r:id="rId135"/>
    <p:sldId id="520" r:id="rId136"/>
    <p:sldId id="521" r:id="rId137"/>
    <p:sldId id="713" r:id="rId138"/>
    <p:sldId id="714" r:id="rId139"/>
    <p:sldId id="681" r:id="rId140"/>
    <p:sldId id="680" r:id="rId141"/>
    <p:sldId id="712" r:id="rId142"/>
    <p:sldId id="522" r:id="rId143"/>
    <p:sldId id="528" r:id="rId144"/>
    <p:sldId id="711" r:id="rId145"/>
    <p:sldId id="524" r:id="rId146"/>
    <p:sldId id="621" r:id="rId147"/>
    <p:sldId id="719" r:id="rId148"/>
    <p:sldId id="722" r:id="rId149"/>
    <p:sldId id="702" r:id="rId150"/>
    <p:sldId id="701" r:id="rId151"/>
    <p:sldId id="698" r:id="rId152"/>
    <p:sldId id="697" r:id="rId153"/>
    <p:sldId id="671" r:id="rId154"/>
    <p:sldId id="720" r:id="rId155"/>
    <p:sldId id="670" r:id="rId156"/>
    <p:sldId id="703" r:id="rId157"/>
    <p:sldId id="704" r:id="rId158"/>
    <p:sldId id="696" r:id="rId159"/>
    <p:sldId id="695" r:id="rId16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Zusammenfassungsabschnitt" id="{F32923CE-0FFB-41A5-A4D8-38A0A504454A}">
          <p14:sldIdLst>
            <p14:sldId id="645"/>
          </p14:sldIdLst>
        </p14:section>
        <p14:section name="WEB GETTING STARTED" id="{195C2F8C-DD1C-44AE-9B20-0AD54CB55482}">
          <p14:sldIdLst>
            <p14:sldId id="640"/>
            <p14:sldId id="479"/>
            <p14:sldId id="516"/>
            <p14:sldId id="494"/>
            <p14:sldId id="495"/>
            <p14:sldId id="496"/>
            <p14:sldId id="497"/>
            <p14:sldId id="694"/>
          </p14:sldIdLst>
        </p14:section>
        <p14:section name="WEB SITES" id="{0ECDA298-CFD1-454D-ACF6-5372E7061D3E}">
          <p14:sldIdLst>
            <p14:sldId id="431"/>
            <p14:sldId id="432"/>
          </p14:sldIdLst>
        </p14:section>
        <p14:section name="WEB APPS" id="{A09DEA5B-F267-462A-8872-EF17C0531DCF}">
          <p14:sldIdLst>
            <p14:sldId id="458"/>
            <p14:sldId id="459"/>
            <p14:sldId id="718"/>
            <p14:sldId id="717"/>
            <p14:sldId id="500"/>
            <p14:sldId id="693"/>
            <p14:sldId id="699"/>
            <p14:sldId id="721"/>
          </p14:sldIdLst>
        </p14:section>
        <p14:section name="SPA" id="{9CC53FB5-3D33-4D8F-BAC6-C35A8738B361}">
          <p14:sldIdLst>
            <p14:sldId id="498"/>
            <p14:sldId id="499"/>
          </p14:sldIdLst>
        </p14:section>
        <p14:section name="WEBFRAMEWORK" id="{774ECC53-9BD2-4943-A4B0-A538F4393F96}">
          <p14:sldIdLst>
            <p14:sldId id="659"/>
            <p14:sldId id="658"/>
          </p14:sldIdLst>
        </p14:section>
        <p14:section name="RENDERING" id="{BB20ECFA-B7E1-44D7-9DE2-5403A109A45C}">
          <p14:sldIdLst>
            <p14:sldId id="641"/>
            <p14:sldId id="655"/>
            <p14:sldId id="648"/>
            <p14:sldId id="493"/>
            <p14:sldId id="284"/>
            <p14:sldId id="310"/>
            <p14:sldId id="502"/>
            <p14:sldId id="501"/>
            <p14:sldId id="634"/>
            <p14:sldId id="646"/>
            <p14:sldId id="647"/>
            <p14:sldId id="651"/>
            <p14:sldId id="653"/>
            <p14:sldId id="654"/>
            <p14:sldId id="656"/>
            <p14:sldId id="700"/>
          </p14:sldIdLst>
        </p14:section>
        <p14:section name="MARKUP LANGUAGE" id="{8EA150B0-3BED-403E-9BD5-25721722FA05}">
          <p14:sldIdLst>
            <p14:sldId id="667"/>
            <p14:sldId id="666"/>
            <p14:sldId id="643"/>
            <p14:sldId id="285"/>
            <p14:sldId id="455"/>
          </p14:sldIdLst>
        </p14:section>
        <p14:section name="STYLESHEET-LANGUAGE" id="{78D203E0-9ED4-4370-8D89-B1398AC33D26}">
          <p14:sldIdLst>
            <p14:sldId id="649"/>
            <p14:sldId id="650"/>
          </p14:sldIdLst>
        </p14:section>
        <p14:section name="MARKDOWN" id="{6E543F98-9A69-4812-AC88-6DE5A5A5E59D}">
          <p14:sldIdLst>
            <p14:sldId id="706"/>
            <p14:sldId id="705"/>
          </p14:sldIdLst>
        </p14:section>
        <p14:section name="WEB APIs" id="{3048F445-2402-4EBE-9CC7-3276D5A0C412}">
          <p14:sldIdLst>
            <p14:sldId id="519"/>
            <p14:sldId id="688"/>
            <p14:sldId id="689"/>
            <p14:sldId id="518"/>
          </p14:sldIdLst>
        </p14:section>
        <p14:section name="WEB WORKERS API" id="{B37844EF-B47D-43BE-9C8D-A275A8056CD1}">
          <p14:sldIdLst>
            <p14:sldId id="639"/>
            <p14:sldId id="678"/>
            <p14:sldId id="675"/>
            <p14:sldId id="682"/>
            <p14:sldId id="676"/>
            <p14:sldId id="679"/>
            <p14:sldId id="677"/>
            <p14:sldId id="642"/>
            <p14:sldId id="668"/>
            <p14:sldId id="669"/>
            <p14:sldId id="673"/>
            <p14:sldId id="674"/>
            <p14:sldId id="517"/>
            <p14:sldId id="266"/>
            <p14:sldId id="683"/>
            <p14:sldId id="690"/>
            <p14:sldId id="691"/>
            <p14:sldId id="692"/>
          </p14:sldIdLst>
        </p14:section>
        <p14:section name="CLIENT-SIDE STORAGE" id="{53E53CEB-7042-4120-8027-024FD628D815}">
          <p14:sldIdLst>
            <p14:sldId id="597"/>
            <p14:sldId id="598"/>
            <p14:sldId id="657"/>
          </p14:sldIdLst>
        </p14:section>
        <p14:section name="URL" id="{43ED8CAD-89D3-4FC8-98D8-61ED11BE382E}">
          <p14:sldIdLst>
            <p14:sldId id="503"/>
            <p14:sldId id="504"/>
            <p14:sldId id="672"/>
          </p14:sldIdLst>
        </p14:section>
        <p14:section name="WEB MEDIA APIs" id="{AD881D36-7D0D-4157-A03E-5CD07E54FF27}">
          <p14:sldIdLst>
            <p14:sldId id="707"/>
            <p14:sldId id="685"/>
            <p14:sldId id="684"/>
            <p14:sldId id="391"/>
            <p14:sldId id="392"/>
            <p14:sldId id="393"/>
            <p14:sldId id="394"/>
            <p14:sldId id="395"/>
            <p14:sldId id="396"/>
            <p14:sldId id="397"/>
            <p14:sldId id="398"/>
            <p14:sldId id="687"/>
            <p14:sldId id="686"/>
            <p14:sldId id="505"/>
            <p14:sldId id="506"/>
            <p14:sldId id="513"/>
            <p14:sldId id="512"/>
            <p14:sldId id="715"/>
            <p14:sldId id="716"/>
          </p14:sldIdLst>
        </p14:section>
        <p14:section name="CANVAS API" id="{A7AB3888-FABC-4D1D-8233-0B05D1FFD196}">
          <p14:sldIdLst>
            <p14:sldId id="373"/>
            <p14:sldId id="374"/>
            <p14:sldId id="450"/>
            <p14:sldId id="375"/>
            <p14:sldId id="376"/>
            <p14:sldId id="377"/>
            <p14:sldId id="378"/>
            <p14:sldId id="379"/>
            <p14:sldId id="286"/>
            <p14:sldId id="429"/>
          </p14:sldIdLst>
        </p14:section>
        <p14:section name="NOTIFICATIONS API" id="{73B755E2-A77B-4B0D-B8C7-D79D6B7398DE}">
          <p14:sldIdLst>
            <p14:sldId id="507"/>
            <p14:sldId id="508"/>
          </p14:sldIdLst>
        </p14:section>
        <p14:section name="WEB STANDARDS" id="{963F69CE-5ADE-448F-8553-132918D9823A}">
          <p14:sldIdLst>
            <p14:sldId id="644"/>
            <p14:sldId id="509"/>
          </p14:sldIdLst>
        </p14:section>
        <p14:section name="WEB IDL" id="{A4457B91-114E-4395-AD5B-9DD168AB6B64}">
          <p14:sldIdLst>
            <p14:sldId id="511"/>
            <p14:sldId id="652"/>
            <p14:sldId id="510"/>
          </p14:sldIdLst>
        </p14:section>
        <p14:section name="UTF-8" id="{045C68D5-2CF8-4B0D-A3AF-4CB3641BADC3}">
          <p14:sldIdLst>
            <p14:sldId id="515"/>
            <p14:sldId id="514"/>
          </p14:sldIdLst>
        </p14:section>
        <p14:section name="CMS &amp; CMF" id="{7EDD888B-6D75-4ED8-A068-E31A68D62F79}">
          <p14:sldIdLst>
            <p14:sldId id="660"/>
            <p14:sldId id="661"/>
            <p14:sldId id="662"/>
            <p14:sldId id="663"/>
          </p14:sldIdLst>
        </p14:section>
        <p14:section name="REST API" id="{35FD24AA-88FF-4AA4-BD27-022C652047E3}">
          <p14:sldIdLst>
            <p14:sldId id="664"/>
            <p14:sldId id="665"/>
          </p14:sldIdLst>
        </p14:section>
        <p14:section name="SERVER" id="{D927D3A6-5153-42A2-AC8C-3204DBEFD3A8}">
          <p14:sldIdLst>
            <p14:sldId id="487"/>
            <p14:sldId id="527"/>
            <p14:sldId id="488"/>
            <p14:sldId id="710"/>
            <p14:sldId id="529"/>
          </p14:sldIdLst>
        </p14:section>
        <p14:section name="WEB HTTP" id="{D876AB1B-DBE3-4940-AE4D-A9BE373465D7}">
          <p14:sldIdLst>
            <p14:sldId id="709"/>
            <p14:sldId id="708"/>
            <p14:sldId id="530"/>
            <p14:sldId id="523"/>
            <p14:sldId id="622"/>
            <p14:sldId id="520"/>
            <p14:sldId id="521"/>
            <p14:sldId id="713"/>
            <p14:sldId id="714"/>
          </p14:sldIdLst>
        </p14:section>
        <p14:section name="XMLHTTPREQUEST" id="{6A44779F-BFA1-4CA6-9BF4-DC7DCA95DFC8}">
          <p14:sldIdLst>
            <p14:sldId id="681"/>
            <p14:sldId id="680"/>
            <p14:sldId id="712"/>
            <p14:sldId id="522"/>
            <p14:sldId id="528"/>
          </p14:sldIdLst>
        </p14:section>
        <p14:section name="WEB FETCH API" id="{E1A4AF9C-6D3D-4483-950F-1B996D193DC0}">
          <p14:sldIdLst>
            <p14:sldId id="711"/>
            <p14:sldId id="524"/>
            <p14:sldId id="621"/>
            <p14:sldId id="719"/>
            <p14:sldId id="722"/>
          </p14:sldIdLst>
        </p14:section>
        <p14:section name="WEB COMPONENTS" id="{9F01B674-C285-4FB8-852E-B6AED505AC9F}">
          <p14:sldIdLst>
            <p14:sldId id="702"/>
            <p14:sldId id="701"/>
          </p14:sldIdLst>
        </p14:section>
        <p14:section name="NETWORK" id="{1228FAF4-5EA5-4CCC-8959-E804E2F13D9C}">
          <p14:sldIdLst>
            <p14:sldId id="698"/>
            <p14:sldId id="697"/>
          </p14:sldIdLst>
        </p14:section>
        <p14:section name="WEB SECURITY" id="{5C1BF6E7-1ECD-4DAD-BF96-A9280766358F}">
          <p14:sldIdLst>
            <p14:sldId id="671"/>
            <p14:sldId id="720"/>
            <p14:sldId id="670"/>
            <p14:sldId id="703"/>
            <p14:sldId id="704"/>
          </p14:sldIdLst>
        </p14:section>
        <p14:section name="WEB HISTORY" id="{556208A9-B9A7-421F-B171-FB9633D7DE8D}">
          <p14:sldIdLst>
            <p14:sldId id="696"/>
            <p14:sldId id="69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4" autoAdjust="0"/>
    <p:restoredTop sz="83811" autoAdjust="0"/>
  </p:normalViewPr>
  <p:slideViewPr>
    <p:cSldViewPr snapToGrid="0" showGuides="1">
      <p:cViewPr varScale="1">
        <p:scale>
          <a:sx n="72" d="100"/>
          <a:sy n="72" d="100"/>
        </p:scale>
        <p:origin x="955" y="58"/>
      </p:cViewPr>
      <p:guideLst>
        <p:guide orient="horz" pos="2160"/>
        <p:guide pos="384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1.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ableStyles" Target="tableStyles.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presProps" Target="presProps.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viewProps" Target="viewProps.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919E9-4914-4892-83BF-6B1B8AEE0A42}" type="datetimeFigureOut">
              <a:rPr lang="de-DE" smtClean="0"/>
              <a:t>26.07.2019</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0D0FE-AF74-4FB3-A5AC-0FE84BBFBA7E}" type="slidenum">
              <a:rPr lang="de-DE" smtClean="0"/>
              <a:t>‹Nr.›</a:t>
            </a:fld>
            <a:endParaRPr lang="de-DE" dirty="0"/>
          </a:p>
        </p:txBody>
      </p:sp>
    </p:spTree>
    <p:extLst>
      <p:ext uri="{BB962C8B-B14F-4D97-AF65-F5344CB8AC3E}">
        <p14:creationId xmlns:p14="http://schemas.microsoft.com/office/powerpoint/2010/main" val="1134398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mozilla.org/en-US/docs/Web/API/Document_Object_Model/Introduction"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www.w3.org/TR/CS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e.wikipedia.org/wiki/Dynamisches_HTML"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e.wikipedia.org/wiki/Interpreter"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e.wikipedia.org/wiki/Serialisierun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e.wikipedia.org/wiki/Template-Engine"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e.wikipedia.org/wiki/Parser"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iki.selfhtml.org/wiki/JavaScript/DOM#Allgemeines"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eveloper.mozilla.org/en-US/docs/Web/API/XMLHttpRequest"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developer.mozilla.org/en-US/docs/Web/API/XMLHttpRequest/response"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v8.dev/"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e.wikipedia.org/wiki/Stylesheet-Sprache"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eveloper.mozilla.org/en-US/docs/Web/API/Web_Workers_API/Using_web_workers"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eveloper.mozilla.org/en-US/docs/Web/API/Web_Workers_API"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eveloper.mozilla.org/en-US/docs/Web/API/Web_Workers_API/Functions_and_classes_available_to_workers" TargetMode="Externa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eveloper.mozilla.org/en-US/docs/Web/API/Web_Workers_API/Using_web_workers" TargetMode="External"/><Relationship Id="rId2" Type="http://schemas.openxmlformats.org/officeDocument/2006/relationships/slide" Target="../slides/slide61.xml"/><Relationship Id="rId1" Type="http://schemas.openxmlformats.org/officeDocument/2006/relationships/notesMaster" Target="../notesMasters/notesMaster1.xml"/><Relationship Id="rId4" Type="http://schemas.openxmlformats.org/officeDocument/2006/relationships/hyperlink" Target="https://developer.mozilla.org/en-US/docs/Web/API/XMLHttpRequest"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eveloper.mozilla.org/en-US/docs/Web/API/Worker#Constructors"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eveloper.mozilla.org/en-US/docs/Web/API/BroadcastChannel/message_event" TargetMode="External"/><Relationship Id="rId2" Type="http://schemas.openxmlformats.org/officeDocument/2006/relationships/slide" Target="../slides/slide63.xml"/><Relationship Id="rId1" Type="http://schemas.openxmlformats.org/officeDocument/2006/relationships/notesMaster" Target="../notesMasters/notesMaster1.xml"/><Relationship Id="rId6" Type="http://schemas.openxmlformats.org/officeDocument/2006/relationships/hyperlink" Target="https://developer.mozilla.org/en-US/docs/Web/API/Worker" TargetMode="External"/><Relationship Id="rId5" Type="http://schemas.openxmlformats.org/officeDocument/2006/relationships/hyperlink" Target="https://developer.mozilla.org/en-US/docs/Web/API/Window/self" TargetMode="External"/><Relationship Id="rId4" Type="http://schemas.openxmlformats.org/officeDocument/2006/relationships/hyperlink" Target="https://developer.mozilla.org/en-US/docs/Web/API/Window"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github.com/mdn/simple-web-worker" TargetMode="External"/><Relationship Id="rId2" Type="http://schemas.openxmlformats.org/officeDocument/2006/relationships/slide" Target="../slides/slide64.xml"/><Relationship Id="rId1" Type="http://schemas.openxmlformats.org/officeDocument/2006/relationships/notesMaster" Target="../notesMasters/notesMaster1.xml"/><Relationship Id="rId6" Type="http://schemas.openxmlformats.org/officeDocument/2006/relationships/hyperlink" Target="http://mdn.github.io/simple-shared-worker/" TargetMode="External"/><Relationship Id="rId5" Type="http://schemas.openxmlformats.org/officeDocument/2006/relationships/hyperlink" Target="https://github.com/mdn/simple-shared-worker" TargetMode="External"/><Relationship Id="rId4" Type="http://schemas.openxmlformats.org/officeDocument/2006/relationships/hyperlink" Target="http://mdn.github.io/simple-web-worker/"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evelopers.google.com/web/fundamentals/primers/service-workers/" TargetMode="External"/><Relationship Id="rId2" Type="http://schemas.openxmlformats.org/officeDocument/2006/relationships/slide" Target="../slides/slide66.xml"/><Relationship Id="rId1" Type="http://schemas.openxmlformats.org/officeDocument/2006/relationships/notesMaster" Target="../notesMasters/notesMaster1.xml"/><Relationship Id="rId6" Type="http://schemas.openxmlformats.org/officeDocument/2006/relationships/hyperlink" Target="https://jakearchibald.github.io/isserviceworkerready/" TargetMode="External"/><Relationship Id="rId5" Type="http://schemas.openxmlformats.org/officeDocument/2006/relationships/hyperlink" Target="https://www.chromestatus.com/metrics/feature/timeline/popularity/990" TargetMode="External"/><Relationship Id="rId4" Type="http://schemas.openxmlformats.org/officeDocument/2006/relationships/hyperlink" Target="https://developers.google.com/web/fundamentals/instant-and-offline/offline-cookbook/"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eveloper.mozilla.org/en-US/docs/Web/API/ServiceWorker_API" TargetMode="External"/><Relationship Id="rId2" Type="http://schemas.openxmlformats.org/officeDocument/2006/relationships/slide" Target="../slides/slide67.xml"/><Relationship Id="rId1" Type="http://schemas.openxmlformats.org/officeDocument/2006/relationships/notesMaster" Target="../notesMasters/notesMaster1.xml"/><Relationship Id="rId4" Type="http://schemas.openxmlformats.org/officeDocument/2006/relationships/hyperlink" Target="https://www.youtube.com/watch?v=JYXXGNFJjwc"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evelopers.google.com/web/tools/workbox/" TargetMode="External"/><Relationship Id="rId2" Type="http://schemas.openxmlformats.org/officeDocument/2006/relationships/slide" Target="../slides/slide70.xml"/><Relationship Id="rId1" Type="http://schemas.openxmlformats.org/officeDocument/2006/relationships/notesMaster" Target="../notesMasters/notesMaster1.xml"/><Relationship Id="rId5" Type="http://schemas.openxmlformats.org/officeDocument/2006/relationships/hyperlink" Target="https://web.dev/reliable" TargetMode="External"/><Relationship Id="rId4" Type="http://schemas.openxmlformats.org/officeDocument/2006/relationships/hyperlink" Target="https://github.com/GoogleChrome/workbox"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redux.js.org/advanced/async-actions#async-actions" TargetMode="External"/><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eveloper.mozilla.org/en-US/docs/Web/Security/Same-origin_policy#Definition_of_an_origin" TargetMode="External"/><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developer.mozilla.org/en-US/docs/Web/API/Web_Audio_API#Audio_Workers" TargetMode="External"/><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redux.js.org/introduction/motivation"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en.wikipedia.org/wiki/State_(computer_science)" TargetMode="External"/><Relationship Id="rId4" Type="http://schemas.openxmlformats.org/officeDocument/2006/relationships/hyperlink" Target="https://en.wikipedia.org/wiki/State_(computer_science)#cite_note-1"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redux.js.org/basics/reducers#note-on-switch-and-boilerplat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developer.mozilla.org/en-US/docs/Web/API/CanvasRenderingContext2D/clearRect" TargetMode="External"/><Relationship Id="rId7" Type="http://schemas.openxmlformats.org/officeDocument/2006/relationships/hyperlink" Target="https://de.wikipedia.org/wiki/Windows_Bitmap" TargetMode="External"/><Relationship Id="rId2" Type="http://schemas.openxmlformats.org/officeDocument/2006/relationships/slide" Target="../slides/slide104.xml"/><Relationship Id="rId1" Type="http://schemas.openxmlformats.org/officeDocument/2006/relationships/notesMaster" Target="../notesMasters/notesMaster1.xml"/><Relationship Id="rId6" Type="http://schemas.openxmlformats.org/officeDocument/2006/relationships/hyperlink" Target="https://de.wikipedia.org/wiki/Bin%C3%A4rbild" TargetMode="External"/><Relationship Id="rId5" Type="http://schemas.openxmlformats.org/officeDocument/2006/relationships/hyperlink" Target="https://de.wikipedia.org/wiki/Rastergrafik" TargetMode="External"/><Relationship Id="rId4" Type="http://schemas.openxmlformats.org/officeDocument/2006/relationships/hyperlink" Target="https://developer.mozilla.org/en-US/docs/Web/API/CanvasRenderingContext2D/fillRect" TargetMode="Externa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www.data2type.de/xml-xslt-xslfo/xml/xml-in-a-nutshell/document-object-model/dom-grundlagen/" TargetMode="External"/><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en.wikipedia.org/wiki/Content_management_system" TargetMode="External"/><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ru.wikipedia.org/wiki/%D0%A1%D0%B8%D1%81%D1%82%D0%B5%D0%BC%D0%B0_%D1%83%D0%BF%D1%80%D0%B0%D0%B2%D0%BB%D0%B5%D0%BD%D0%B8%D1%8F_%D1%81%D0%BE%D0%B4%D0%B5%D1%80%D0%B6%D0%B8%D0%BC%D1%8B%D0%BC" TargetMode="External"/><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www.youtube.com/watch?v=s1WrBaAyzAI" TargetMode="External"/><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jsonplaceholder.typicode.com/" TargetMode="External"/><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3" Type="http://schemas.openxmlformats.org/officeDocument/2006/relationships/hyperlink" Target="https://developer.mozilla.org/en-US/docs/Web/API/XMLHttpRequest" TargetMode="External"/><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velopers.google.com/web/progressive-web-apps/"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abookapart.com/products/progressive-web-apps" TargetMode="External"/></Relationships>
</file>

<file path=ppt/notesSlides/_rels/notesSlide70.xml.rels><?xml version="1.0" encoding="UTF-8" standalone="yes"?>
<Relationships xmlns="http://schemas.openxmlformats.org/package/2006/relationships"><Relationship Id="rId3" Type="http://schemas.openxmlformats.org/officeDocument/2006/relationships/hyperlink" Target="https://developer.mozilla.org/en-US/docs/Web/API/Fetch_API/Using_Fetch#Response_objects" TargetMode="External"/><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3" Type="http://schemas.openxmlformats.org/officeDocument/2006/relationships/hyperlink" Target="https://developer.mozilla.org/en-US/docs/Web/Security/Same-origin_policy" TargetMode="External"/><Relationship Id="rId2" Type="http://schemas.openxmlformats.org/officeDocument/2006/relationships/slide" Target="../slides/slide151.xml"/><Relationship Id="rId1" Type="http://schemas.openxmlformats.org/officeDocument/2006/relationships/notesMaster" Target="../notesMasters/notesMaster1.xml"/><Relationship Id="rId4" Type="http://schemas.openxmlformats.org/officeDocument/2006/relationships/hyperlink" Target="https://en.wikipedia.org/wiki/Same-origin_policy" TargetMode="External"/></Relationships>
</file>

<file path=ppt/notesSlides/_rels/notesSlide73.xml.rels><?xml version="1.0" encoding="UTF-8" standalone="yes"?>
<Relationships xmlns="http://schemas.openxmlformats.org/package/2006/relationships"><Relationship Id="rId3" Type="http://schemas.openxmlformats.org/officeDocument/2006/relationships/hyperlink" Target="https://en.wikipedia.org/wiki/Cross-site_scripting" TargetMode="External"/><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3" Type="http://schemas.openxmlformats.org/officeDocument/2006/relationships/hyperlink" Target="https://www.npmjs.com/package/shelljs" TargetMode="External"/><Relationship Id="rId2" Type="http://schemas.openxmlformats.org/officeDocument/2006/relationships/slide" Target="../slides/slide153.xml"/><Relationship Id="rId1" Type="http://schemas.openxmlformats.org/officeDocument/2006/relationships/notesMaster" Target="../notesMasters/notesMaster1.xml"/><Relationship Id="rId4" Type="http://schemas.openxmlformats.org/officeDocument/2006/relationships/hyperlink" Target="https://github.com/shelljs/shx"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s.google.com/web/fundamentals/performance/why-performance-matters/"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ru.wikipedia.org/wiki/%D0%90%D0%B1%D1%81%D1%82%D1%80%D0%B0%D0%BA%D1%82%D0%BD%D0%BE%D0%B5_%D1%81%D0%B8%D0%BD%D1%82%D0%B0%D0%BA%D1%81%D0%B8%D1%87%D0%B5%D1%81%D0%BA%D0%BE%D0%B5_%D0%B4%D0%B5%D1%80%D0%B5%D0%B2%D0%BE" TargetMode="External"/><Relationship Id="rId4" Type="http://schemas.openxmlformats.org/officeDocument/2006/relationships/hyperlink" Target="https://ru.wikipedia.org/wiki/WebAssembly"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redux.js.org/advanced/async-actions#async-action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1</a:t>
            </a:fld>
            <a:endParaRPr lang="de-DE" dirty="0"/>
          </a:p>
        </p:txBody>
      </p:sp>
    </p:spTree>
    <p:extLst>
      <p:ext uri="{BB962C8B-B14F-4D97-AF65-F5344CB8AC3E}">
        <p14:creationId xmlns:p14="http://schemas.microsoft.com/office/powerpoint/2010/main" val="302528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https://developer.mozilla.org/en-US/docs/Web/API/Document_Object_Model/Introduction</a:t>
            </a:r>
            <a:endParaRPr lang="de-DE" dirty="0"/>
          </a:p>
          <a:p>
            <a:endParaRPr lang="de-DE" dirty="0"/>
          </a:p>
          <a:p>
            <a:r>
              <a:rPr lang="en-US" dirty="0">
                <a:hlinkClick r:id="rId4"/>
              </a:rPr>
              <a:t>CSS</a:t>
            </a:r>
            <a:r>
              <a:rPr lang="en-US" dirty="0"/>
              <a:t> is a language for describing the </a:t>
            </a:r>
            <a:r>
              <a:rPr lang="en-US" b="1" dirty="0"/>
              <a:t>rendering</a:t>
            </a:r>
            <a:r>
              <a:rPr lang="en-US" dirty="0"/>
              <a:t> of structured documents (such as HTML and XML) on screen, on paper, etc. </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25</a:t>
            </a:fld>
            <a:endParaRPr lang="de-DE" dirty="0"/>
          </a:p>
        </p:txBody>
      </p:sp>
    </p:spTree>
    <p:extLst>
      <p:ext uri="{BB962C8B-B14F-4D97-AF65-F5344CB8AC3E}">
        <p14:creationId xmlns:p14="http://schemas.microsoft.com/office/powerpoint/2010/main" val="4090192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Hinter dem HTML-Konzept stecken tatsächlich drei Sprachen.</a:t>
            </a:r>
          </a:p>
          <a:p>
            <a:r>
              <a:rPr lang="de-DE" b="1" dirty="0"/>
              <a:t>HTML</a:t>
            </a:r>
            <a:r>
              <a:rPr lang="de-DE" dirty="0"/>
              <a:t> hat die Bezeichnung „Sprache“ sogar im Namen (</a:t>
            </a:r>
            <a:r>
              <a:rPr lang="de-DE" i="1" dirty="0"/>
              <a:t>Hyper Text Markup Language</a:t>
            </a:r>
            <a:r>
              <a:rPr lang="de-DE" dirty="0"/>
              <a:t>). </a:t>
            </a:r>
            <a:r>
              <a:rPr lang="de-DE" b="1" dirty="0"/>
              <a:t>HTML wird dazu benutzt, die Struktur der Seite festzulegen </a:t>
            </a:r>
            <a:r>
              <a:rPr lang="de-DE" dirty="0"/>
              <a:t>– welches Element liegt innerhalb eines anderen Elements? Welches Element kommt vor oder nach einem anderen Element? Das geschieht mit Hilfe der Tags, beispielsweise &lt;div&gt;. Einige Tags sieht man nicht im Browser, z.B. &lt;</a:t>
            </a:r>
            <a:r>
              <a:rPr lang="de-DE" dirty="0" err="1"/>
              <a:t>meta</a:t>
            </a:r>
            <a:r>
              <a:rPr lang="de-DE" dirty="0"/>
              <a:t>&gt; oder &lt;</a:t>
            </a:r>
            <a:r>
              <a:rPr lang="de-DE" dirty="0" err="1"/>
              <a:t>head</a:t>
            </a:r>
            <a:r>
              <a:rPr lang="de-DE" dirty="0"/>
              <a:t>&gt;. Weiteres befindet sich in unserem HTML-Dokument auch der eigentliche Text, der auf der Seite dargestellt werden soll, innerhalb der strukturierenden Elemente.</a:t>
            </a:r>
          </a:p>
          <a:p>
            <a:endParaRPr lang="de-DE" dirty="0"/>
          </a:p>
          <a:p>
            <a:r>
              <a:rPr lang="de-DE" dirty="0"/>
              <a:t>Bei </a:t>
            </a:r>
            <a:r>
              <a:rPr lang="de-DE" b="1" dirty="0"/>
              <a:t>CSS</a:t>
            </a:r>
            <a:r>
              <a:rPr lang="de-DE" dirty="0"/>
              <a:t> dreht sich alles rund ums Styling der Seite (</a:t>
            </a:r>
            <a:r>
              <a:rPr lang="de-DE" i="1" dirty="0"/>
              <a:t>Cascading Style Sheets</a:t>
            </a:r>
            <a:r>
              <a:rPr lang="de-DE" dirty="0"/>
              <a:t>). Farben, Größen, Positionierungen von Elementen und auch sonst (fast) alles, was mit der Darstellung der Seite zu tun hat, werden über CSS definiert. </a:t>
            </a:r>
            <a:r>
              <a:rPr lang="de-DE" b="1" dirty="0"/>
              <a:t>CSS ist für das optische Erscheinungsbild der Seite verantwortlich.</a:t>
            </a:r>
          </a:p>
          <a:p>
            <a:endParaRPr lang="de-DE" b="1" dirty="0"/>
          </a:p>
          <a:p>
            <a:r>
              <a:rPr lang="de-DE" b="1" dirty="0"/>
              <a:t>JavaScript</a:t>
            </a:r>
            <a:r>
              <a:rPr lang="de-DE" b="0" dirty="0"/>
              <a:t> schließlich ist eine Programmiersprache. Soll zum Beispiel ein Ereignis aufgrund eines Klicks auf einen Button ausgelöst werden, oder will man dem Benutzer erlauben, mit der Seite zu interagieren, dann kommt JavaScript zum Einsatz. </a:t>
            </a:r>
            <a:r>
              <a:rPr lang="de-DE" b="1" dirty="0"/>
              <a:t>JS ist für die Funktionalität und die Interaktivität der Seite zuständig.</a:t>
            </a:r>
          </a:p>
        </p:txBody>
      </p:sp>
      <p:sp>
        <p:nvSpPr>
          <p:cNvPr id="4" name="Foliennummernplatzhalter 3"/>
          <p:cNvSpPr>
            <a:spLocks noGrp="1"/>
          </p:cNvSpPr>
          <p:nvPr>
            <p:ph type="sldNum" sz="quarter" idx="10"/>
          </p:nvPr>
        </p:nvSpPr>
        <p:spPr/>
        <p:txBody>
          <a:bodyPr/>
          <a:lstStyle/>
          <a:p>
            <a:fld id="{B7BA9D85-5B28-4E82-A5DE-A308394DB913}" type="slidenum">
              <a:rPr lang="de-DE" smtClean="0"/>
              <a:t>29</a:t>
            </a:fld>
            <a:endParaRPr lang="de-DE" dirty="0"/>
          </a:p>
        </p:txBody>
      </p:sp>
    </p:spTree>
    <p:extLst>
      <p:ext uri="{BB962C8B-B14F-4D97-AF65-F5344CB8AC3E}">
        <p14:creationId xmlns:p14="http://schemas.microsoft.com/office/powerpoint/2010/main" val="1953070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https://de.wikipedia.org/wiki/Dynamisches_HTML</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31</a:t>
            </a:fld>
            <a:endParaRPr lang="de-DE" dirty="0"/>
          </a:p>
        </p:txBody>
      </p:sp>
    </p:spTree>
    <p:extLst>
      <p:ext uri="{BB962C8B-B14F-4D97-AF65-F5344CB8AC3E}">
        <p14:creationId xmlns:p14="http://schemas.microsoft.com/office/powerpoint/2010/main" val="2876573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https://de.wikipedia.org/wiki/Interpreter</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33</a:t>
            </a:fld>
            <a:endParaRPr lang="de-DE" dirty="0"/>
          </a:p>
        </p:txBody>
      </p:sp>
    </p:spTree>
    <p:extLst>
      <p:ext uri="{BB962C8B-B14F-4D97-AF65-F5344CB8AC3E}">
        <p14:creationId xmlns:p14="http://schemas.microsoft.com/office/powerpoint/2010/main" val="138813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https://de.wikipedia.org/wiki/Serialisierung</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34</a:t>
            </a:fld>
            <a:endParaRPr lang="de-DE" dirty="0"/>
          </a:p>
        </p:txBody>
      </p:sp>
    </p:spTree>
    <p:extLst>
      <p:ext uri="{BB962C8B-B14F-4D97-AF65-F5344CB8AC3E}">
        <p14:creationId xmlns:p14="http://schemas.microsoft.com/office/powerpoint/2010/main" val="3630934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https://de.wikipedia.org/wiki/Template-Engine</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35</a:t>
            </a:fld>
            <a:endParaRPr lang="de-DE" dirty="0"/>
          </a:p>
        </p:txBody>
      </p:sp>
    </p:spTree>
    <p:extLst>
      <p:ext uri="{BB962C8B-B14F-4D97-AF65-F5344CB8AC3E}">
        <p14:creationId xmlns:p14="http://schemas.microsoft.com/office/powerpoint/2010/main" val="1899660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https://de.wikipedia.org/wiki/Parser</a:t>
            </a:r>
            <a:endParaRPr lang="de-DE" dirty="0"/>
          </a:p>
          <a:p>
            <a:endParaRPr lang="de-DE" dirty="0"/>
          </a:p>
          <a:p>
            <a:r>
              <a:rPr lang="de-DE" dirty="0"/>
              <a:t>Verarbeiten Text, nicht Programmier-Code!</a:t>
            </a:r>
          </a:p>
        </p:txBody>
      </p:sp>
      <p:sp>
        <p:nvSpPr>
          <p:cNvPr id="4" name="Foliennummernplatzhalter 3"/>
          <p:cNvSpPr>
            <a:spLocks noGrp="1"/>
          </p:cNvSpPr>
          <p:nvPr>
            <p:ph type="sldNum" sz="quarter" idx="5"/>
          </p:nvPr>
        </p:nvSpPr>
        <p:spPr/>
        <p:txBody>
          <a:bodyPr/>
          <a:lstStyle/>
          <a:p>
            <a:fld id="{6830D0FE-AF74-4FB3-A5AC-0FE84BBFBA7E}" type="slidenum">
              <a:rPr lang="de-DE" smtClean="0"/>
              <a:t>36</a:t>
            </a:fld>
            <a:endParaRPr lang="de-DE" dirty="0"/>
          </a:p>
        </p:txBody>
      </p:sp>
    </p:spTree>
    <p:extLst>
      <p:ext uri="{BB962C8B-B14F-4D97-AF65-F5344CB8AC3E}">
        <p14:creationId xmlns:p14="http://schemas.microsoft.com/office/powerpoint/2010/main" val="3215274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https://wiki.selfhtml.org/wiki/JavaScript/DOM#Allgemeines</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37</a:t>
            </a:fld>
            <a:endParaRPr lang="de-DE" dirty="0"/>
          </a:p>
        </p:txBody>
      </p:sp>
    </p:spTree>
    <p:extLst>
      <p:ext uri="{BB962C8B-B14F-4D97-AF65-F5344CB8AC3E}">
        <p14:creationId xmlns:p14="http://schemas.microsoft.com/office/powerpoint/2010/main" val="3297211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hlinkClick r:id="rId3" tooltip="Use XMLHttpRequest (XHR) objects to interact with servers. You can retrieve data from a URL without having to do a full page refresh. This enables a Web page to update just part of a page without disrupting what the user is doing."/>
              </a:rPr>
              <a:t>XMLHttpRequest</a:t>
            </a:r>
            <a:r>
              <a:rPr lang="en-US" sz="1200" b="0" i="0" kern="1200" dirty="0">
                <a:solidFill>
                  <a:schemeClr val="tx1"/>
                </a:solidFill>
                <a:effectLst/>
                <a:latin typeface="+mn-lt"/>
                <a:ea typeface="+mn-ea"/>
                <a:cs typeface="+mn-cs"/>
              </a:rPr>
              <a:t> can parse XML and HTML directly from a URL-addressable resource, returning a </a:t>
            </a:r>
            <a:r>
              <a:rPr lang="en-US" dirty="0"/>
              <a:t>Document</a:t>
            </a:r>
            <a:r>
              <a:rPr lang="en-US" sz="1200" b="0" i="0" kern="1200" dirty="0">
                <a:solidFill>
                  <a:schemeClr val="tx1"/>
                </a:solidFill>
                <a:effectLst/>
                <a:latin typeface="+mn-lt"/>
                <a:ea typeface="+mn-ea"/>
                <a:cs typeface="+mn-cs"/>
              </a:rPr>
              <a:t> in its </a:t>
            </a:r>
            <a:r>
              <a:rPr lang="en-US" sz="1200" b="0" i="0" u="none" strike="noStrike" kern="1200" dirty="0">
                <a:solidFill>
                  <a:schemeClr val="tx1"/>
                </a:solidFill>
                <a:effectLst/>
                <a:latin typeface="+mn-lt"/>
                <a:ea typeface="+mn-ea"/>
                <a:cs typeface="+mn-cs"/>
                <a:hlinkClick r:id="rId4" tooltip="The XMLHttpRequest response property returns the response's body content as an ArrayBuffer, Blob, Document, JavaScript Object, or DOMString, depending on the value of the request's responseType property."/>
              </a:rPr>
              <a:t>response</a:t>
            </a:r>
            <a:r>
              <a:rPr lang="en-US" sz="1200" b="0" i="0" kern="1200" dirty="0">
                <a:solidFill>
                  <a:schemeClr val="tx1"/>
                </a:solidFill>
                <a:effectLst/>
                <a:latin typeface="+mn-lt"/>
                <a:ea typeface="+mn-ea"/>
                <a:cs typeface="+mn-cs"/>
              </a:rPr>
              <a:t> property.</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38</a:t>
            </a:fld>
            <a:endParaRPr lang="de-DE" dirty="0"/>
          </a:p>
        </p:txBody>
      </p:sp>
    </p:spTree>
    <p:extLst>
      <p:ext uri="{BB962C8B-B14F-4D97-AF65-F5344CB8AC3E}">
        <p14:creationId xmlns:p14="http://schemas.microsoft.com/office/powerpoint/2010/main" val="2150019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https://v8.dev/</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39</a:t>
            </a:fld>
            <a:endParaRPr lang="de-DE" dirty="0"/>
          </a:p>
        </p:txBody>
      </p:sp>
    </p:spTree>
    <p:extLst>
      <p:ext uri="{BB962C8B-B14F-4D97-AF65-F5344CB8AC3E}">
        <p14:creationId xmlns:p14="http://schemas.microsoft.com/office/powerpoint/2010/main" val="1815305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5</a:t>
            </a:fld>
            <a:endParaRPr lang="de-DE" dirty="0"/>
          </a:p>
        </p:txBody>
      </p:sp>
    </p:spTree>
    <p:extLst>
      <p:ext uri="{BB962C8B-B14F-4D97-AF65-F5344CB8AC3E}">
        <p14:creationId xmlns:p14="http://schemas.microsoft.com/office/powerpoint/2010/main" val="15343593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rPr>
              <a:t>Vorlage </a:t>
            </a:r>
            <a:r>
              <a:rPr lang="de-DE" sz="1200" b="0" i="0" u="none" strike="noStrike" kern="1200" dirty="0" err="1">
                <a:solidFill>
                  <a:schemeClr val="tx1"/>
                </a:solidFill>
                <a:effectLst/>
                <a:latin typeface="+mn-lt"/>
                <a:ea typeface="+mn-ea"/>
                <a:cs typeface="+mn-cs"/>
              </a:rPr>
              <a:t>mathML</a:t>
            </a:r>
            <a:endParaRPr lang="de-DE" sz="1200" b="0" i="0" u="none" strike="noStrike" kern="1200" dirty="0">
              <a:solidFill>
                <a:schemeClr val="tx1"/>
              </a:solidFill>
              <a:effectLst/>
              <a:latin typeface="+mn-lt"/>
              <a:ea typeface="+mn-ea"/>
              <a:cs typeface="+mn-cs"/>
            </a:endParaRPr>
          </a:p>
          <a:p>
            <a:endParaRPr lang="de-DE" sz="1200" b="0" i="0" u="none" strike="noStrike" kern="1200" dirty="0">
              <a:solidFill>
                <a:schemeClr val="tx1"/>
              </a:solidFill>
              <a:effectLst/>
              <a:latin typeface="+mn-lt"/>
              <a:ea typeface="+mn-ea"/>
              <a:cs typeface="+mn-cs"/>
            </a:endParaRPr>
          </a:p>
          <a:p>
            <a:r>
              <a:rPr lang="de-DE" sz="1200" b="0" i="0" u="none" strike="noStrike" kern="1200" dirty="0">
                <a:solidFill>
                  <a:schemeClr val="tx1"/>
                </a:solidFill>
                <a:effectLst/>
                <a:latin typeface="+mn-lt"/>
                <a:ea typeface="+mn-ea"/>
                <a:cs typeface="+mn-cs"/>
              </a:rPr>
              <a:t>&lt;mi&gt;x&lt;/mi&gt; – identifiers;</a:t>
            </a:r>
          </a:p>
          <a:p>
            <a:r>
              <a:rPr lang="de-DE" sz="1200" b="0" i="0" u="none" strike="noStrike" kern="1200" dirty="0">
                <a:solidFill>
                  <a:schemeClr val="tx1"/>
                </a:solidFill>
                <a:effectLst/>
                <a:latin typeface="+mn-lt"/>
                <a:ea typeface="+mn-ea"/>
                <a:cs typeface="+mn-cs"/>
              </a:rPr>
              <a:t>&lt;mo&gt;+&lt;/mo&gt; – operators;</a:t>
            </a:r>
          </a:p>
          <a:p>
            <a:r>
              <a:rPr lang="de-DE" sz="1200" b="0" i="0" u="none" strike="noStrike" kern="1200" dirty="0">
                <a:solidFill>
                  <a:schemeClr val="tx1"/>
                </a:solidFill>
                <a:effectLst/>
                <a:latin typeface="+mn-lt"/>
                <a:ea typeface="+mn-ea"/>
                <a:cs typeface="+mn-cs"/>
              </a:rPr>
              <a:t>&lt;mn&gt;2&lt;/mn&gt; – numbers.</a:t>
            </a:r>
          </a:p>
          <a:p>
            <a:r>
              <a:rPr lang="de-DE" sz="1200" b="0" i="0" u="none" strike="noStrike" kern="1200" dirty="0">
                <a:solidFill>
                  <a:schemeClr val="tx1"/>
                </a:solidFill>
                <a:effectLst/>
                <a:latin typeface="+mn-lt"/>
                <a:ea typeface="+mn-ea"/>
                <a:cs typeface="+mn-cs"/>
              </a:rPr>
              <a:t>&lt;mtext&gt;non zero&lt;/mtext&gt; – text;</a:t>
            </a:r>
          </a:p>
          <a:p>
            <a:r>
              <a:rPr lang="en-US" sz="1200" b="0" i="0" u="none" strike="noStrike" kern="1200" dirty="0">
                <a:solidFill>
                  <a:schemeClr val="tx1"/>
                </a:solidFill>
                <a:effectLst/>
                <a:latin typeface="+mn-lt"/>
                <a:ea typeface="+mn-ea"/>
                <a:cs typeface="+mn-cs"/>
              </a:rPr>
              <a:t>&lt;mrow&gt; – a horizontal row of items;</a:t>
            </a:r>
          </a:p>
          <a:p>
            <a:r>
              <a:rPr lang="en-US" sz="1200" b="0" i="0" u="none" strike="noStrike" kern="1200" dirty="0">
                <a:solidFill>
                  <a:schemeClr val="tx1"/>
                </a:solidFill>
                <a:effectLst/>
                <a:latin typeface="+mn-lt"/>
                <a:ea typeface="+mn-ea"/>
                <a:cs typeface="+mn-cs"/>
              </a:rPr>
              <a:t>&lt;msup&gt;, &lt;munderover&gt; , and others – superscripts, limits over and under operators like sums, etc.;</a:t>
            </a:r>
          </a:p>
          <a:p>
            <a:r>
              <a:rPr lang="en-US" sz="1200" b="0" i="0" u="none" strike="noStrike" kern="1200" dirty="0">
                <a:solidFill>
                  <a:schemeClr val="tx1"/>
                </a:solidFill>
                <a:effectLst/>
                <a:latin typeface="+mn-lt"/>
                <a:ea typeface="+mn-ea"/>
                <a:cs typeface="+mn-cs"/>
              </a:rPr>
              <a:t>&lt;mfrac&gt; – fractions;</a:t>
            </a:r>
          </a:p>
          <a:p>
            <a:r>
              <a:rPr lang="en-US" sz="1200" b="0" i="0" u="none" strike="noStrike" kern="1200" dirty="0">
                <a:solidFill>
                  <a:schemeClr val="tx1"/>
                </a:solidFill>
                <a:effectLst/>
                <a:latin typeface="+mn-lt"/>
                <a:ea typeface="+mn-ea"/>
                <a:cs typeface="+mn-cs"/>
              </a:rPr>
              <a:t>&lt;msqrt&gt; and &lt;mroot&gt; – roots;</a:t>
            </a:r>
          </a:p>
          <a:p>
            <a:r>
              <a:rPr lang="en-US" sz="1200" b="0" i="0" u="none" strike="noStrike" kern="1200" dirty="0">
                <a:solidFill>
                  <a:schemeClr val="tx1"/>
                </a:solidFill>
                <a:effectLst/>
                <a:latin typeface="+mn-lt"/>
                <a:ea typeface="+mn-ea"/>
                <a:cs typeface="+mn-cs"/>
              </a:rPr>
              <a:t>&lt;mfenced&gt; - surrounding content with fences, such as parentheses.</a:t>
            </a:r>
          </a:p>
          <a:p>
            <a:endParaRPr lang="de-DE" sz="1200" b="0" i="0" u="none" strike="noStrike" kern="1200" dirty="0">
              <a:solidFill>
                <a:schemeClr val="tx1"/>
              </a:solidFill>
              <a:effectLst/>
              <a:latin typeface="+mn-lt"/>
              <a:ea typeface="+mn-ea"/>
              <a:cs typeface="+mn-cs"/>
            </a:endParaRPr>
          </a:p>
          <a:p>
            <a:endParaRPr lang="de-DE" sz="1200" b="0" i="0" u="none" strike="noStrike" kern="1200" dirty="0">
              <a:solidFill>
                <a:schemeClr val="tx1"/>
              </a:solidFill>
              <a:effectLst/>
              <a:latin typeface="+mn-lt"/>
              <a:ea typeface="+mn-ea"/>
              <a:cs typeface="+mn-cs"/>
            </a:endParaRPr>
          </a:p>
          <a:p>
            <a:endParaRPr lang="de-DE" sz="1200" b="0" i="0" u="none" strike="noStrike" kern="1200" dirty="0">
              <a:solidFill>
                <a:schemeClr val="tx1"/>
              </a:solidFill>
              <a:effectLst/>
              <a:latin typeface="+mn-lt"/>
              <a:ea typeface="+mn-ea"/>
              <a:cs typeface="+mn-cs"/>
            </a:endParaRPr>
          </a:p>
          <a:p>
            <a:endParaRPr lang="de-DE" sz="1200" b="0" i="0" u="none" strike="noStrike" kern="1200" dirty="0">
              <a:solidFill>
                <a:schemeClr val="tx1"/>
              </a:solidFill>
              <a:effectLst/>
              <a:latin typeface="+mn-lt"/>
              <a:ea typeface="+mn-ea"/>
              <a:cs typeface="+mn-cs"/>
            </a:endParaRPr>
          </a:p>
          <a:p>
            <a:endParaRPr lang="de-DE" sz="1200" b="0" i="0" u="none" strike="noStrike" kern="1200" dirty="0">
              <a:solidFill>
                <a:schemeClr val="tx1"/>
              </a:solidFill>
              <a:effectLst/>
              <a:latin typeface="+mn-lt"/>
              <a:ea typeface="+mn-ea"/>
              <a:cs typeface="+mn-cs"/>
            </a:endParaRPr>
          </a:p>
          <a:p>
            <a:endParaRPr lang="de-DE" sz="1200" b="0" i="0" u="none" strike="noStrike" kern="1200" dirty="0">
              <a:solidFill>
                <a:schemeClr val="tx1"/>
              </a:solidFill>
              <a:effectLst/>
              <a:latin typeface="+mn-lt"/>
              <a:ea typeface="+mn-ea"/>
              <a:cs typeface="+mn-cs"/>
            </a:endParaRPr>
          </a:p>
          <a:p>
            <a:r>
              <a:rPr lang="de-DE" sz="1200" b="0" i="0" u="none" strike="noStrike" kern="1200" dirty="0">
                <a:solidFill>
                  <a:schemeClr val="tx1"/>
                </a:solidFill>
                <a:effectLst/>
                <a:latin typeface="+mn-lt"/>
                <a:ea typeface="+mn-ea"/>
                <a:cs typeface="+mn-cs"/>
              </a:rPr>
              <a:t>Beispiel: </a:t>
            </a:r>
            <a:r>
              <a:rPr lang="de-DE" sz="1200" b="1" i="0" u="none" strike="noStrike" kern="1200" dirty="0">
                <a:solidFill>
                  <a:schemeClr val="tx1"/>
                </a:solidFill>
                <a:effectLst/>
                <a:latin typeface="+mn-lt"/>
                <a:ea typeface="+mn-ea"/>
                <a:cs typeface="+mn-cs"/>
              </a:rPr>
              <a:t>x</a:t>
            </a:r>
            <a:r>
              <a:rPr lang="de-DE" sz="1200" b="1" i="0" u="none" strike="noStrike" kern="1200" baseline="30000" dirty="0">
                <a:solidFill>
                  <a:schemeClr val="tx1"/>
                </a:solidFill>
                <a:effectLst/>
                <a:latin typeface="+mn-lt"/>
                <a:ea typeface="+mn-ea"/>
                <a:cs typeface="+mn-cs"/>
              </a:rPr>
              <a:t>2</a:t>
            </a:r>
            <a:r>
              <a:rPr lang="de-DE" sz="1200" b="1" i="0" u="none" strike="noStrike" kern="1200" dirty="0">
                <a:solidFill>
                  <a:schemeClr val="tx1"/>
                </a:solidFill>
                <a:effectLst/>
                <a:latin typeface="+mn-lt"/>
                <a:ea typeface="+mn-ea"/>
                <a:cs typeface="+mn-cs"/>
              </a:rPr>
              <a:t> + 4x + 4 =0</a:t>
            </a:r>
            <a:endParaRPr lang="de-DE" sz="1200" b="0" i="0" u="none" strike="noStrike" kern="1200" dirty="0">
              <a:solidFill>
                <a:schemeClr val="tx1"/>
              </a:solidFill>
              <a:effectLst/>
              <a:latin typeface="+mn-lt"/>
              <a:ea typeface="+mn-ea"/>
              <a:cs typeface="+mn-cs"/>
            </a:endParaRPr>
          </a:p>
          <a:p>
            <a:endParaRPr lang="de-DE" sz="1200" b="0" i="0" u="none" strike="noStrike" kern="1200" dirty="0">
              <a:solidFill>
                <a:schemeClr val="tx1"/>
              </a:solidFill>
              <a:effectLst/>
              <a:latin typeface="+mn-lt"/>
              <a:ea typeface="+mn-ea"/>
              <a:cs typeface="+mn-cs"/>
            </a:endParaRPr>
          </a:p>
          <a:p>
            <a:r>
              <a:rPr lang="de-DE" sz="1200" b="0" i="0" u="none" strike="noStrike" kern="1200" dirty="0">
                <a:solidFill>
                  <a:schemeClr val="tx1"/>
                </a:solidFill>
                <a:effectLst/>
                <a:latin typeface="+mn-lt"/>
                <a:ea typeface="+mn-ea"/>
                <a:cs typeface="+mn-cs"/>
              </a:rPr>
              <a:t>&lt;mrow&gt; </a:t>
            </a:r>
          </a:p>
          <a:p>
            <a:r>
              <a:rPr lang="de-DE" sz="1200" b="0" i="0" u="none" strike="noStrike" kern="1200" dirty="0">
                <a:solidFill>
                  <a:schemeClr val="tx1"/>
                </a:solidFill>
                <a:effectLst/>
                <a:latin typeface="+mn-lt"/>
                <a:ea typeface="+mn-ea"/>
                <a:cs typeface="+mn-cs"/>
              </a:rPr>
              <a:t>    &lt;mrow&gt; </a:t>
            </a:r>
          </a:p>
          <a:p>
            <a:r>
              <a:rPr lang="de-DE" sz="1200" b="0" i="0" u="none" strike="noStrike" kern="1200" dirty="0">
                <a:solidFill>
                  <a:schemeClr val="tx1"/>
                </a:solidFill>
                <a:effectLst/>
                <a:latin typeface="+mn-lt"/>
                <a:ea typeface="+mn-ea"/>
                <a:cs typeface="+mn-cs"/>
              </a:rPr>
              <a:t>        &lt;msup&gt; &lt;mi&gt;x&lt;/mi&gt; &lt;mn&gt;2&lt;/mn&gt; &lt;/msup&gt; &lt;mo&gt;+&lt;/mo&gt; </a:t>
            </a:r>
          </a:p>
          <a:p>
            <a:r>
              <a:rPr lang="de-DE" sz="1200" b="0" i="0" u="none" strike="noStrike" kern="1200" dirty="0">
                <a:solidFill>
                  <a:schemeClr val="tx1"/>
                </a:solidFill>
                <a:effectLst/>
                <a:latin typeface="+mn-lt"/>
                <a:ea typeface="+mn-ea"/>
                <a:cs typeface="+mn-cs"/>
              </a:rPr>
              <a:t>            &lt;mrow&gt; </a:t>
            </a:r>
          </a:p>
          <a:p>
            <a:r>
              <a:rPr lang="de-DE" sz="1200" b="0" i="0" u="none" strike="noStrike" kern="1200" dirty="0">
                <a:solidFill>
                  <a:schemeClr val="tx1"/>
                </a:solidFill>
                <a:effectLst/>
                <a:latin typeface="+mn-lt"/>
                <a:ea typeface="+mn-ea"/>
                <a:cs typeface="+mn-cs"/>
              </a:rPr>
              <a:t>                &lt;mn&gt;4&lt;/mn&gt; </a:t>
            </a:r>
          </a:p>
          <a:p>
            <a:r>
              <a:rPr lang="de-DE" sz="1200" b="0" i="0" u="none" strike="noStrike" kern="1200" dirty="0">
                <a:solidFill>
                  <a:schemeClr val="tx1"/>
                </a:solidFill>
                <a:effectLst/>
                <a:latin typeface="+mn-lt"/>
                <a:ea typeface="+mn-ea"/>
                <a:cs typeface="+mn-cs"/>
              </a:rPr>
              <a:t>                &lt;mo&gt;&amp;InvisibleTimes;&lt;/mo&gt; </a:t>
            </a:r>
          </a:p>
          <a:p>
            <a:r>
              <a:rPr lang="de-DE" sz="1200" b="0" i="0" u="none" strike="noStrike" kern="1200" dirty="0">
                <a:solidFill>
                  <a:schemeClr val="tx1"/>
                </a:solidFill>
                <a:effectLst/>
                <a:latin typeface="+mn-lt"/>
                <a:ea typeface="+mn-ea"/>
                <a:cs typeface="+mn-cs"/>
              </a:rPr>
              <a:t>                &lt;mi&gt;x&lt;/mi&gt; </a:t>
            </a:r>
          </a:p>
          <a:p>
            <a:r>
              <a:rPr lang="de-DE" sz="1200" b="0" i="0" u="none" strike="noStrike" kern="1200" dirty="0">
                <a:solidFill>
                  <a:schemeClr val="tx1"/>
                </a:solidFill>
                <a:effectLst/>
                <a:latin typeface="+mn-lt"/>
                <a:ea typeface="+mn-ea"/>
                <a:cs typeface="+mn-cs"/>
              </a:rPr>
              <a:t>            &lt;/mrow&gt; </a:t>
            </a:r>
          </a:p>
          <a:p>
            <a:r>
              <a:rPr lang="de-DE" sz="1200" b="0" i="0" u="none" strike="noStrike" kern="1200" dirty="0">
                <a:solidFill>
                  <a:schemeClr val="tx1"/>
                </a:solidFill>
                <a:effectLst/>
                <a:latin typeface="+mn-lt"/>
                <a:ea typeface="+mn-ea"/>
                <a:cs typeface="+mn-cs"/>
              </a:rPr>
              <a:t>        &lt;mo&gt;+&lt;/mo&gt; </a:t>
            </a:r>
          </a:p>
          <a:p>
            <a:r>
              <a:rPr lang="de-DE" sz="1200" b="0" i="0" u="none" strike="noStrike" kern="1200" dirty="0">
                <a:solidFill>
                  <a:schemeClr val="tx1"/>
                </a:solidFill>
                <a:effectLst/>
                <a:latin typeface="+mn-lt"/>
                <a:ea typeface="+mn-ea"/>
                <a:cs typeface="+mn-cs"/>
              </a:rPr>
              <a:t>        &lt;mn&gt;4&lt;/mn&gt; </a:t>
            </a:r>
          </a:p>
          <a:p>
            <a:r>
              <a:rPr lang="de-DE" sz="1200" b="0" i="0" u="none" strike="noStrike" kern="1200" dirty="0">
                <a:solidFill>
                  <a:schemeClr val="tx1"/>
                </a:solidFill>
                <a:effectLst/>
                <a:latin typeface="+mn-lt"/>
                <a:ea typeface="+mn-ea"/>
                <a:cs typeface="+mn-cs"/>
              </a:rPr>
              <a:t>&lt;/mrow&gt; </a:t>
            </a:r>
          </a:p>
          <a:p>
            <a:r>
              <a:rPr lang="de-DE" sz="1200" b="0" i="0" u="none" strike="noStrike" kern="1200" dirty="0">
                <a:solidFill>
                  <a:schemeClr val="tx1"/>
                </a:solidFill>
                <a:effectLst/>
                <a:latin typeface="+mn-lt"/>
                <a:ea typeface="+mn-ea"/>
                <a:cs typeface="+mn-cs"/>
              </a:rPr>
              <a:t>    &lt;mo&gt;=&lt;/mo&gt; </a:t>
            </a:r>
          </a:p>
          <a:p>
            <a:r>
              <a:rPr lang="de-DE" sz="1200" b="0" i="0" u="none" strike="noStrike" kern="1200" dirty="0">
                <a:solidFill>
                  <a:schemeClr val="tx1"/>
                </a:solidFill>
                <a:effectLst/>
                <a:latin typeface="+mn-lt"/>
                <a:ea typeface="+mn-ea"/>
                <a:cs typeface="+mn-cs"/>
              </a:rPr>
              <a:t>    &lt;mn&gt;0&lt;/mn&gt; </a:t>
            </a:r>
          </a:p>
          <a:p>
            <a:r>
              <a:rPr lang="de-DE" sz="1200" b="0" i="0" u="none" strike="noStrike" kern="1200" dirty="0">
                <a:solidFill>
                  <a:schemeClr val="tx1"/>
                </a:solidFill>
                <a:effectLst/>
                <a:latin typeface="+mn-lt"/>
                <a:ea typeface="+mn-ea"/>
                <a:cs typeface="+mn-cs"/>
              </a:rPr>
              <a:t>&lt;/mrow&gt;</a:t>
            </a:r>
          </a:p>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43</a:t>
            </a:fld>
            <a:endParaRPr lang="de-DE" dirty="0"/>
          </a:p>
        </p:txBody>
      </p:sp>
    </p:spTree>
    <p:extLst>
      <p:ext uri="{BB962C8B-B14F-4D97-AF65-F5344CB8AC3E}">
        <p14:creationId xmlns:p14="http://schemas.microsoft.com/office/powerpoint/2010/main" val="3768496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https://de.wikipedia.org/wiki/Stylesheet-Sprache</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46</a:t>
            </a:fld>
            <a:endParaRPr lang="de-DE" dirty="0"/>
          </a:p>
        </p:txBody>
      </p:sp>
    </p:spTree>
    <p:extLst>
      <p:ext uri="{BB962C8B-B14F-4D97-AF65-F5344CB8AC3E}">
        <p14:creationId xmlns:p14="http://schemas.microsoft.com/office/powerpoint/2010/main" val="32438593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FDB1B46-062E-40DE-A5D7-CC699585DEB7}" type="slidenum">
              <a:rPr lang="de-DE" smtClean="0"/>
              <a:t>53</a:t>
            </a:fld>
            <a:endParaRPr lang="de-DE"/>
          </a:p>
        </p:txBody>
      </p:sp>
    </p:spTree>
    <p:extLst>
      <p:ext uri="{BB962C8B-B14F-4D97-AF65-F5344CB8AC3E}">
        <p14:creationId xmlns:p14="http://schemas.microsoft.com/office/powerpoint/2010/main" val="3165030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1" i="0" kern="1200" dirty="0">
                <a:solidFill>
                  <a:schemeClr val="tx1"/>
                </a:solidFill>
                <a:effectLst/>
                <a:latin typeface="+mn-lt"/>
                <a:ea typeface="+mn-ea"/>
                <a:cs typeface="+mn-cs"/>
              </a:rPr>
              <a:t>Web Workers</a:t>
            </a:r>
            <a:r>
              <a:rPr lang="en-US" sz="1200" b="0" i="0" kern="1200" dirty="0">
                <a:solidFill>
                  <a:schemeClr val="tx1"/>
                </a:solidFill>
                <a:effectLst/>
                <a:latin typeface="+mn-lt"/>
                <a:ea typeface="+mn-ea"/>
                <a:cs typeface="+mn-cs"/>
              </a:rPr>
              <a:t> makes it possible to run a script operation in a background thread separate from the main execution thread of a web application. The advantage of this is that laborious processing can be performed in a separate thread, allowing the main (usually the UI) thread to run without being blocked/slowed down.</a:t>
            </a:r>
          </a:p>
          <a:p>
            <a:endParaRPr lang="en-US" sz="1200" b="0" i="0" kern="1200" dirty="0">
              <a:solidFill>
                <a:schemeClr val="tx1"/>
              </a:solidFill>
              <a:effectLst/>
              <a:latin typeface="+mn-lt"/>
              <a:ea typeface="+mn-ea"/>
              <a:cs typeface="+mn-cs"/>
            </a:endParaRPr>
          </a:p>
          <a:p>
            <a:r>
              <a:rPr lang="de-DE" dirty="0">
                <a:hlinkClick r:id="rId3"/>
              </a:rPr>
              <a:t>https://developer.mozilla.org/en-US/docs/Web/API/Web_Workers_API/Using_web_workers</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54</a:t>
            </a:fld>
            <a:endParaRPr lang="de-DE" dirty="0"/>
          </a:p>
        </p:txBody>
      </p:sp>
    </p:spTree>
    <p:extLst>
      <p:ext uri="{BB962C8B-B14F-4D97-AF65-F5344CB8AC3E}">
        <p14:creationId xmlns:p14="http://schemas.microsoft.com/office/powerpoint/2010/main" val="9368155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kern="1200" dirty="0">
                <a:solidFill>
                  <a:schemeClr val="tx1"/>
                </a:solidFill>
                <a:effectLst/>
                <a:latin typeface="+mn-lt"/>
                <a:ea typeface="+mn-ea"/>
                <a:cs typeface="+mn-cs"/>
              </a:rPr>
              <a:t>Der </a:t>
            </a:r>
            <a:r>
              <a:rPr lang="de-DE" sz="1200" b="0" i="0" kern="1200" dirty="0" err="1">
                <a:solidFill>
                  <a:schemeClr val="tx1"/>
                </a:solidFill>
                <a:effectLst/>
                <a:latin typeface="+mn-lt"/>
                <a:ea typeface="+mn-ea"/>
                <a:cs typeface="+mn-cs"/>
              </a:rPr>
              <a:t>Worker</a:t>
            </a:r>
            <a:r>
              <a:rPr lang="de-DE" sz="1200" b="0" i="0" kern="1200" dirty="0">
                <a:solidFill>
                  <a:schemeClr val="tx1"/>
                </a:solidFill>
                <a:effectLst/>
                <a:latin typeface="+mn-lt"/>
                <a:ea typeface="+mn-ea"/>
                <a:cs typeface="+mn-cs"/>
              </a:rPr>
              <a:t> selbst kann aber nicht auf alle JavaScript-Funktionen zugreifen. Wir haben </a:t>
            </a:r>
            <a:r>
              <a:rPr lang="de-DE" sz="1200" b="1" i="0" kern="1200" dirty="0">
                <a:solidFill>
                  <a:schemeClr val="tx1"/>
                </a:solidFill>
                <a:effectLst/>
                <a:latin typeface="+mn-lt"/>
                <a:ea typeface="+mn-ea"/>
                <a:cs typeface="+mn-cs"/>
              </a:rPr>
              <a:t>keinen</a:t>
            </a:r>
            <a:r>
              <a:rPr lang="de-DE" sz="1200" b="0" i="0" kern="1200" dirty="0">
                <a:solidFill>
                  <a:schemeClr val="tx1"/>
                </a:solidFill>
                <a:effectLst/>
                <a:latin typeface="+mn-lt"/>
                <a:ea typeface="+mn-ea"/>
                <a:cs typeface="+mn-cs"/>
              </a:rPr>
              <a:t> Zugriff auf folgende Dinge: “</a:t>
            </a:r>
            <a:r>
              <a:rPr lang="de-DE" sz="1200" b="0" i="1" kern="1200" dirty="0" err="1">
                <a:solidFill>
                  <a:schemeClr val="tx1"/>
                </a:solidFill>
                <a:effectLst/>
                <a:latin typeface="+mn-lt"/>
                <a:ea typeface="+mn-ea"/>
                <a:cs typeface="+mn-cs"/>
              </a:rPr>
              <a:t>window</a:t>
            </a:r>
            <a:r>
              <a:rPr lang="de-DE" sz="1200" b="0" i="1" kern="1200" dirty="0">
                <a:solidFill>
                  <a:schemeClr val="tx1"/>
                </a:solidFill>
                <a:effectLst/>
                <a:latin typeface="+mn-lt"/>
                <a:ea typeface="+mn-ea"/>
                <a:cs typeface="+mn-cs"/>
              </a:rPr>
              <a:t>”-Objekt, “</a:t>
            </a:r>
            <a:r>
              <a:rPr lang="de-DE" sz="1200" b="0" i="1" kern="1200" dirty="0" err="1">
                <a:solidFill>
                  <a:schemeClr val="tx1"/>
                </a:solidFill>
                <a:effectLst/>
                <a:latin typeface="+mn-lt"/>
                <a:ea typeface="+mn-ea"/>
                <a:cs typeface="+mn-cs"/>
              </a:rPr>
              <a:t>document</a:t>
            </a:r>
            <a:r>
              <a:rPr lang="de-DE" sz="1200" b="0" i="1" kern="1200" dirty="0">
                <a:solidFill>
                  <a:schemeClr val="tx1"/>
                </a:solidFill>
                <a:effectLst/>
                <a:latin typeface="+mn-lt"/>
                <a:ea typeface="+mn-ea"/>
                <a:cs typeface="+mn-cs"/>
              </a:rPr>
              <a:t>”-Objekt, “</a:t>
            </a:r>
            <a:r>
              <a:rPr lang="de-DE" sz="1200" b="0" i="1" kern="1200" dirty="0" err="1">
                <a:solidFill>
                  <a:schemeClr val="tx1"/>
                </a:solidFill>
                <a:effectLst/>
                <a:latin typeface="+mn-lt"/>
                <a:ea typeface="+mn-ea"/>
                <a:cs typeface="+mn-cs"/>
              </a:rPr>
              <a:t>parent</a:t>
            </a:r>
            <a:r>
              <a:rPr lang="de-DE" sz="1200" b="0" i="1" kern="1200" dirty="0">
                <a:solidFill>
                  <a:schemeClr val="tx1"/>
                </a:solidFill>
                <a:effectLst/>
                <a:latin typeface="+mn-lt"/>
                <a:ea typeface="+mn-ea"/>
                <a:cs typeface="+mn-cs"/>
              </a:rPr>
              <a:t>”-Objekt.</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55</a:t>
            </a:fld>
            <a:endParaRPr lang="de-DE" dirty="0"/>
          </a:p>
        </p:txBody>
      </p:sp>
    </p:spTree>
    <p:extLst>
      <p:ext uri="{BB962C8B-B14F-4D97-AF65-F5344CB8AC3E}">
        <p14:creationId xmlns:p14="http://schemas.microsoft.com/office/powerpoint/2010/main" val="2723375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audio</a:t>
            </a:r>
            <a:r>
              <a:rPr lang="de-DE" dirty="0"/>
              <a:t> </a:t>
            </a:r>
            <a:r>
              <a:rPr lang="de-DE" dirty="0" err="1"/>
              <a:t>worker</a:t>
            </a:r>
            <a:r>
              <a:rPr lang="de-DE" dirty="0"/>
              <a:t> - siehe web </a:t>
            </a:r>
            <a:r>
              <a:rPr lang="de-DE" dirty="0" err="1"/>
              <a:t>audio</a:t>
            </a:r>
            <a:r>
              <a:rPr lang="de-DE" dirty="0"/>
              <a:t> </a:t>
            </a:r>
            <a:r>
              <a:rPr lang="de-DE" dirty="0" err="1"/>
              <a:t>api</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56</a:t>
            </a:fld>
            <a:endParaRPr lang="de-DE" dirty="0"/>
          </a:p>
        </p:txBody>
      </p:sp>
    </p:spTree>
    <p:extLst>
      <p:ext uri="{BB962C8B-B14F-4D97-AF65-F5344CB8AC3E}">
        <p14:creationId xmlns:p14="http://schemas.microsoft.com/office/powerpoint/2010/main" val="25627005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https://developer.mozilla.org/en-US/docs/Web/API/Web_Workers_API</a:t>
            </a:r>
            <a:endParaRPr lang="de-DE" dirty="0"/>
          </a:p>
          <a:p>
            <a:r>
              <a:rPr lang="de-DE" dirty="0" err="1"/>
              <a:t>ChromeWorker</a:t>
            </a:r>
            <a:r>
              <a:rPr lang="de-DE" dirty="0"/>
              <a:t> - not a </a:t>
            </a:r>
            <a:r>
              <a:rPr lang="de-DE" dirty="0" err="1"/>
              <a:t>standard</a:t>
            </a:r>
            <a:endParaRPr lang="de-DE" dirty="0"/>
          </a:p>
          <a:p>
            <a:r>
              <a:rPr lang="de-DE" dirty="0" err="1"/>
              <a:t>ServiceWorker</a:t>
            </a:r>
            <a:r>
              <a:rPr lang="de-DE" dirty="0"/>
              <a:t> - in Entwicklung</a:t>
            </a:r>
          </a:p>
        </p:txBody>
      </p:sp>
      <p:sp>
        <p:nvSpPr>
          <p:cNvPr id="4" name="Foliennummernplatzhalter 3"/>
          <p:cNvSpPr>
            <a:spLocks noGrp="1"/>
          </p:cNvSpPr>
          <p:nvPr>
            <p:ph type="sldNum" sz="quarter" idx="5"/>
          </p:nvPr>
        </p:nvSpPr>
        <p:spPr/>
        <p:txBody>
          <a:bodyPr/>
          <a:lstStyle/>
          <a:p>
            <a:fld id="{6830D0FE-AF74-4FB3-A5AC-0FE84BBFBA7E}" type="slidenum">
              <a:rPr lang="de-DE" smtClean="0"/>
              <a:t>57</a:t>
            </a:fld>
            <a:endParaRPr lang="de-DE" dirty="0"/>
          </a:p>
        </p:txBody>
      </p:sp>
    </p:spTree>
    <p:extLst>
      <p:ext uri="{BB962C8B-B14F-4D97-AF65-F5344CB8AC3E}">
        <p14:creationId xmlns:p14="http://schemas.microsoft.com/office/powerpoint/2010/main" val="3974124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https://developer.mozilla.org/en-US/docs/Web/API/Web_Workers_API/Functions_and_classes_available_to_workers</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58</a:t>
            </a:fld>
            <a:endParaRPr lang="de-DE" dirty="0"/>
          </a:p>
        </p:txBody>
      </p:sp>
    </p:spTree>
    <p:extLst>
      <p:ext uri="{BB962C8B-B14F-4D97-AF65-F5344CB8AC3E}">
        <p14:creationId xmlns:p14="http://schemas.microsoft.com/office/powerpoint/2010/main" val="23335983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kern="1200" dirty="0">
                <a:solidFill>
                  <a:schemeClr val="tx1"/>
                </a:solidFill>
                <a:effectLst/>
                <a:latin typeface="+mn-lt"/>
                <a:ea typeface="+mn-ea"/>
                <a:cs typeface="+mn-cs"/>
              </a:rPr>
              <a:t>In JavaScript war es immer ein Problem wenn es um Nebenläufigkeit ging. Die Sprache selbst ist eine Single-</a:t>
            </a:r>
            <a:r>
              <a:rPr lang="de-DE" sz="1200" b="0" i="0" kern="1200" dirty="0" err="1">
                <a:solidFill>
                  <a:schemeClr val="tx1"/>
                </a:solidFill>
                <a:effectLst/>
                <a:latin typeface="+mn-lt"/>
                <a:ea typeface="+mn-ea"/>
                <a:cs typeface="+mn-cs"/>
              </a:rPr>
              <a:t>Threaded</a:t>
            </a:r>
            <a:r>
              <a:rPr lang="de-DE" sz="1200" b="0" i="0" kern="1200" dirty="0">
                <a:solidFill>
                  <a:schemeClr val="tx1"/>
                </a:solidFill>
                <a:effectLst/>
                <a:latin typeface="+mn-lt"/>
                <a:ea typeface="+mn-ea"/>
                <a:cs typeface="+mn-cs"/>
              </a:rPr>
              <a:t>-Umgebung. Das bedeutet, dass alle möglichen Dinge im selben </a:t>
            </a:r>
            <a:r>
              <a:rPr lang="de-DE" sz="1200" b="0" i="0" kern="1200" dirty="0" err="1">
                <a:solidFill>
                  <a:schemeClr val="tx1"/>
                </a:solidFill>
                <a:effectLst/>
                <a:latin typeface="+mn-lt"/>
                <a:ea typeface="+mn-ea"/>
                <a:cs typeface="+mn-cs"/>
              </a:rPr>
              <a:t>Script</a:t>
            </a:r>
            <a:r>
              <a:rPr lang="de-DE" sz="1200" b="0" i="0" kern="1200" dirty="0">
                <a:solidFill>
                  <a:schemeClr val="tx1"/>
                </a:solidFill>
                <a:effectLst/>
                <a:latin typeface="+mn-lt"/>
                <a:ea typeface="+mn-ea"/>
                <a:cs typeface="+mn-cs"/>
              </a:rPr>
              <a:t> ablaufen und der Nutzer somit teilweise nichts anderes mehr auf der Seite machen konnte. Ich denke, viele von euch kennen dieses tolle Dialogfenster, oder?</a:t>
            </a:r>
          </a:p>
          <a:p>
            <a:r>
              <a:rPr lang="de-DE" sz="1200" b="0" i="0" kern="1200" dirty="0">
                <a:solidFill>
                  <a:schemeClr val="tx1"/>
                </a:solidFill>
                <a:effectLst/>
                <a:latin typeface="+mn-lt"/>
                <a:ea typeface="+mn-ea"/>
                <a:cs typeface="+mn-cs"/>
              </a:rPr>
              <a:t>Mit Hilfe von </a:t>
            </a:r>
            <a:r>
              <a:rPr lang="de-DE" sz="1200" b="0" i="1" kern="1200" dirty="0" err="1">
                <a:solidFill>
                  <a:schemeClr val="tx1"/>
                </a:solidFill>
                <a:effectLst/>
                <a:latin typeface="+mn-lt"/>
                <a:ea typeface="+mn-ea"/>
                <a:cs typeface="+mn-cs"/>
              </a:rPr>
              <a:t>setTimeout</a:t>
            </a:r>
            <a:r>
              <a:rPr lang="de-DE" sz="1200" b="0" i="1" kern="1200" dirty="0">
                <a:solidFill>
                  <a:schemeClr val="tx1"/>
                </a:solidFill>
                <a:effectLst/>
                <a:latin typeface="+mn-lt"/>
                <a:ea typeface="+mn-ea"/>
                <a:cs typeface="+mn-cs"/>
              </a:rPr>
              <a:t>(), </a:t>
            </a:r>
            <a:r>
              <a:rPr lang="de-DE" sz="1200" b="0" i="1" kern="1200" dirty="0" err="1">
                <a:solidFill>
                  <a:schemeClr val="tx1"/>
                </a:solidFill>
                <a:effectLst/>
                <a:latin typeface="+mn-lt"/>
                <a:ea typeface="+mn-ea"/>
                <a:cs typeface="+mn-cs"/>
              </a:rPr>
              <a:t>setIntervall</a:t>
            </a:r>
            <a:r>
              <a:rPr lang="de-DE" sz="1200" b="0" i="1" kern="1200" dirty="0">
                <a:solidFill>
                  <a:schemeClr val="tx1"/>
                </a:solidFill>
                <a:effectLst/>
                <a:latin typeface="+mn-lt"/>
                <a:ea typeface="+mn-ea"/>
                <a:cs typeface="+mn-cs"/>
              </a:rPr>
              <a:t>(), </a:t>
            </a:r>
            <a:r>
              <a:rPr lang="de-DE" sz="1200" b="0" i="1" kern="1200" dirty="0" err="1">
                <a:solidFill>
                  <a:schemeClr val="tx1"/>
                </a:solidFill>
                <a:effectLst/>
                <a:latin typeface="+mn-lt"/>
                <a:ea typeface="+mn-ea"/>
                <a:cs typeface="+mn-cs"/>
              </a:rPr>
              <a:t>XMLHttpRequest</a:t>
            </a:r>
            <a:r>
              <a:rPr lang="de-DE" sz="1200" b="0" i="1" kern="1200" dirty="0">
                <a:solidFill>
                  <a:schemeClr val="tx1"/>
                </a:solidFill>
                <a:effectLst/>
                <a:latin typeface="+mn-lt"/>
                <a:ea typeface="+mn-ea"/>
                <a:cs typeface="+mn-cs"/>
              </a:rPr>
              <a:t> </a:t>
            </a:r>
            <a:r>
              <a:rPr lang="de-DE" sz="1200" b="0" i="0" kern="1200" dirty="0">
                <a:solidFill>
                  <a:schemeClr val="tx1"/>
                </a:solidFill>
                <a:effectLst/>
                <a:latin typeface="+mn-lt"/>
                <a:ea typeface="+mn-ea"/>
                <a:cs typeface="+mn-cs"/>
              </a:rPr>
              <a:t>und </a:t>
            </a:r>
            <a:r>
              <a:rPr lang="de-DE" sz="1200" b="0" i="1" kern="1200" dirty="0" err="1">
                <a:solidFill>
                  <a:schemeClr val="tx1"/>
                </a:solidFill>
                <a:effectLst/>
                <a:latin typeface="+mn-lt"/>
                <a:ea typeface="+mn-ea"/>
                <a:cs typeface="+mn-cs"/>
              </a:rPr>
              <a:t>EventHandlern</a:t>
            </a:r>
            <a:r>
              <a:rPr lang="de-DE" sz="1200" b="0" i="0" kern="1200" dirty="0">
                <a:solidFill>
                  <a:schemeClr val="tx1"/>
                </a:solidFill>
                <a:effectLst/>
                <a:latin typeface="+mn-lt"/>
                <a:ea typeface="+mn-ea"/>
                <a:cs typeface="+mn-cs"/>
              </a:rPr>
              <a:t> konnte eine Nebenläufigkeit nachgeahmt werden. Diese Funktionen laufen zwar alle asynchron ab, sind blockierungsfrei aber dies bedeutet nicht, dass es auch parallel ist. Asynchrone Ereignisse werden verarbeitet, nachdem das aktuelle Ausführungsskript ausgesetzt wurde. In HTML5 gibt es nun eine tolle, bessere Lösung für solche Dinge.</a:t>
            </a:r>
          </a:p>
          <a:p>
            <a:r>
              <a:rPr lang="de-DE" sz="1200" b="0" i="0" kern="1200" dirty="0">
                <a:solidFill>
                  <a:schemeClr val="tx1"/>
                </a:solidFill>
                <a:effectLst/>
                <a:latin typeface="+mn-lt"/>
                <a:ea typeface="+mn-ea"/>
                <a:cs typeface="+mn-cs"/>
              </a:rPr>
              <a:t>Hier kommen nun die Web </a:t>
            </a:r>
            <a:r>
              <a:rPr lang="de-DE" sz="1200" b="0" i="0" kern="1200" dirty="0" err="1">
                <a:solidFill>
                  <a:schemeClr val="tx1"/>
                </a:solidFill>
                <a:effectLst/>
                <a:latin typeface="+mn-lt"/>
                <a:ea typeface="+mn-ea"/>
                <a:cs typeface="+mn-cs"/>
              </a:rPr>
              <a:t>Worker</a:t>
            </a:r>
            <a:r>
              <a:rPr lang="de-DE" sz="1200" b="0" i="0" kern="1200" dirty="0">
                <a:solidFill>
                  <a:schemeClr val="tx1"/>
                </a:solidFill>
                <a:effectLst/>
                <a:latin typeface="+mn-lt"/>
                <a:ea typeface="+mn-ea"/>
                <a:cs typeface="+mn-cs"/>
              </a:rPr>
              <a:t> ins Spiel. Ein Web </a:t>
            </a:r>
            <a:r>
              <a:rPr lang="de-DE" sz="1200" b="0" i="0" kern="1200" dirty="0" err="1">
                <a:solidFill>
                  <a:schemeClr val="tx1"/>
                </a:solidFill>
                <a:effectLst/>
                <a:latin typeface="+mn-lt"/>
                <a:ea typeface="+mn-ea"/>
                <a:cs typeface="+mn-cs"/>
              </a:rPr>
              <a:t>Worker</a:t>
            </a:r>
            <a:r>
              <a:rPr lang="de-DE" sz="1200" b="0" i="0" kern="1200" dirty="0">
                <a:solidFill>
                  <a:schemeClr val="tx1"/>
                </a:solidFill>
                <a:effectLst/>
                <a:latin typeface="+mn-lt"/>
                <a:ea typeface="+mn-ea"/>
                <a:cs typeface="+mn-cs"/>
              </a:rPr>
              <a:t> erzeugt Threads im Hintergrund der Webanwendung. Zum Beispiel ermöglicht es uns rechenintensive Scripts auszuführen ohne gleich unsere Benutzeroberfläche oder andere Scripts zu blockieren.</a:t>
            </a:r>
          </a:p>
          <a:p>
            <a:endParaRPr lang="de-DE" sz="1200" b="0" i="0" kern="1200" dirty="0">
              <a:solidFill>
                <a:schemeClr val="tx1"/>
              </a:solidFill>
              <a:effectLst/>
              <a:latin typeface="+mn-lt"/>
              <a:ea typeface="+mn-ea"/>
              <a:cs typeface="+mn-cs"/>
            </a:endParaRPr>
          </a:p>
          <a:p>
            <a:r>
              <a:rPr lang="de-DE" dirty="0">
                <a:hlinkClick r:id="rId3"/>
              </a:rPr>
              <a:t>https://developer.mozilla.org/en-US/docs/Web/API/Web_Workers_API/Using_web_workers</a:t>
            </a:r>
            <a:endParaRPr lang="de-DE" dirty="0"/>
          </a:p>
          <a:p>
            <a:r>
              <a:rPr lang="en-US" sz="1200" b="0" i="0" kern="1200" dirty="0">
                <a:solidFill>
                  <a:schemeClr val="tx1"/>
                </a:solidFill>
                <a:effectLst/>
                <a:latin typeface="+mn-lt"/>
                <a:ea typeface="+mn-ea"/>
                <a:cs typeface="+mn-cs"/>
              </a:rPr>
              <a:t>Web Workers is a simple means for web content to run scripts in background threads. The worker thread can perform tasks without interfering with the user interface. In addition, they can perform I/O using </a:t>
            </a:r>
            <a:r>
              <a:rPr lang="en-US" sz="1200" u="none" strike="noStrike" kern="1200" dirty="0" err="1">
                <a:solidFill>
                  <a:schemeClr val="tx1"/>
                </a:solidFill>
                <a:effectLst/>
                <a:latin typeface="+mn-lt"/>
                <a:ea typeface="+mn-ea"/>
                <a:cs typeface="+mn-cs"/>
                <a:hlinkClick r:id="rId4"/>
              </a:rPr>
              <a:t>XMLHttpRequest</a:t>
            </a:r>
            <a:r>
              <a:rPr lang="en-US" sz="1200" b="0" i="0" kern="1200" dirty="0">
                <a:solidFill>
                  <a:schemeClr val="tx1"/>
                </a:solidFill>
                <a:effectLst/>
                <a:latin typeface="+mn-lt"/>
                <a:ea typeface="+mn-ea"/>
                <a:cs typeface="+mn-cs"/>
              </a:rPr>
              <a:t> (although the </a:t>
            </a:r>
            <a:r>
              <a:rPr lang="en-US" dirty="0" err="1"/>
              <a:t>responseXML</a:t>
            </a:r>
            <a:r>
              <a:rPr lang="en-US" sz="1200" b="0" i="0" kern="1200" dirty="0">
                <a:solidFill>
                  <a:schemeClr val="tx1"/>
                </a:solidFill>
                <a:effectLst/>
                <a:latin typeface="+mn-lt"/>
                <a:ea typeface="+mn-ea"/>
                <a:cs typeface="+mn-cs"/>
              </a:rPr>
              <a:t> and </a:t>
            </a:r>
            <a:r>
              <a:rPr lang="en-US" dirty="0"/>
              <a:t>channel</a:t>
            </a:r>
            <a:r>
              <a:rPr lang="en-US" sz="1200" b="0" i="0" kern="1200" dirty="0">
                <a:solidFill>
                  <a:schemeClr val="tx1"/>
                </a:solidFill>
                <a:effectLst/>
                <a:latin typeface="+mn-lt"/>
                <a:ea typeface="+mn-ea"/>
                <a:cs typeface="+mn-cs"/>
              </a:rPr>
              <a:t> attributes are always null). Once created, a worker can send messages to the JavaScript code that created it by posting messages to an event handler specified by that code (and vice versa).</a:t>
            </a:r>
            <a:endParaRPr lang="de-DE" sz="1200" b="0" i="0" kern="1200" dirty="0">
              <a:solidFill>
                <a:schemeClr val="tx1"/>
              </a:solidFill>
              <a:effectLst/>
              <a:latin typeface="+mn-lt"/>
              <a:ea typeface="+mn-ea"/>
              <a:cs typeface="+mn-cs"/>
            </a:endParaRPr>
          </a:p>
          <a:p>
            <a:br>
              <a:rPr lang="de-DE" dirty="0"/>
            </a:b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61</a:t>
            </a:fld>
            <a:endParaRPr lang="de-DE" dirty="0"/>
          </a:p>
        </p:txBody>
      </p:sp>
    </p:spTree>
    <p:extLst>
      <p:ext uri="{BB962C8B-B14F-4D97-AF65-F5344CB8AC3E}">
        <p14:creationId xmlns:p14="http://schemas.microsoft.com/office/powerpoint/2010/main" val="24427701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https://developer.mozilla.org/en-US/docs/Web/API/Worker#Constructors</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62</a:t>
            </a:fld>
            <a:endParaRPr lang="de-DE" dirty="0"/>
          </a:p>
        </p:txBody>
      </p:sp>
    </p:spTree>
    <p:extLst>
      <p:ext uri="{BB962C8B-B14F-4D97-AF65-F5344CB8AC3E}">
        <p14:creationId xmlns:p14="http://schemas.microsoft.com/office/powerpoint/2010/main" val="2229686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err="1"/>
              <a:t>data-driven</a:t>
            </a:r>
            <a:r>
              <a:rPr lang="de-DE" dirty="0"/>
              <a:t> </a:t>
            </a:r>
            <a:r>
              <a:rPr lang="de-DE" dirty="0" err="1"/>
              <a:t>applications</a:t>
            </a:r>
            <a:endParaRPr lang="de-DE" dirty="0"/>
          </a:p>
          <a:p>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11</a:t>
            </a:fld>
            <a:endParaRPr lang="de-DE" dirty="0"/>
          </a:p>
        </p:txBody>
      </p:sp>
    </p:spTree>
    <p:extLst>
      <p:ext uri="{BB962C8B-B14F-4D97-AF65-F5344CB8AC3E}">
        <p14:creationId xmlns:p14="http://schemas.microsoft.com/office/powerpoint/2010/main" val="10220952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kern="1200" dirty="0">
                <a:solidFill>
                  <a:schemeClr val="tx1"/>
                </a:solidFill>
                <a:effectLst/>
                <a:latin typeface="+mn-lt"/>
                <a:ea typeface="+mn-ea"/>
                <a:cs typeface="+mn-cs"/>
              </a:rPr>
              <a:t> Im Code befindet sich ein </a:t>
            </a:r>
            <a:r>
              <a:rPr lang="de-DE" sz="1200" b="0" i="0" kern="1200" dirty="0" err="1">
                <a:solidFill>
                  <a:schemeClr val="tx1"/>
                </a:solidFill>
                <a:effectLst/>
                <a:latin typeface="+mn-lt"/>
                <a:ea typeface="+mn-ea"/>
                <a:cs typeface="+mn-cs"/>
              </a:rPr>
              <a:t>EventHandler</a:t>
            </a:r>
            <a:r>
              <a:rPr lang="de-DE" sz="1200" b="0" i="0" kern="1200" dirty="0">
                <a:solidFill>
                  <a:schemeClr val="tx1"/>
                </a:solidFill>
                <a:effectLst/>
                <a:latin typeface="+mn-lt"/>
                <a:ea typeface="+mn-ea"/>
                <a:cs typeface="+mn-cs"/>
              </a:rPr>
              <a:t> mit dem Namen </a:t>
            </a:r>
            <a:r>
              <a:rPr lang="de-DE" sz="1200" b="0" i="1" kern="1200" dirty="0">
                <a:solidFill>
                  <a:schemeClr val="tx1"/>
                </a:solidFill>
                <a:effectLst/>
                <a:latin typeface="+mn-lt"/>
                <a:ea typeface="+mn-ea"/>
                <a:cs typeface="+mn-cs"/>
              </a:rPr>
              <a:t>“</a:t>
            </a:r>
            <a:r>
              <a:rPr lang="de-DE" sz="1200" b="0" i="1" kern="1200" dirty="0" err="1">
                <a:solidFill>
                  <a:schemeClr val="tx1"/>
                </a:solidFill>
                <a:effectLst/>
                <a:latin typeface="+mn-lt"/>
                <a:ea typeface="+mn-ea"/>
                <a:cs typeface="+mn-cs"/>
              </a:rPr>
              <a:t>onmessage</a:t>
            </a:r>
            <a:r>
              <a:rPr lang="de-DE" sz="1200" b="0" i="1" kern="1200" dirty="0">
                <a:solidFill>
                  <a:schemeClr val="tx1"/>
                </a:solidFill>
                <a:effectLst/>
                <a:latin typeface="+mn-lt"/>
                <a:ea typeface="+mn-ea"/>
                <a:cs typeface="+mn-cs"/>
              </a:rPr>
              <a:t>”. </a:t>
            </a:r>
            <a:r>
              <a:rPr lang="de-DE" sz="1200" b="0" i="0" kern="1200" dirty="0">
                <a:solidFill>
                  <a:schemeClr val="tx1"/>
                </a:solidFill>
                <a:effectLst/>
                <a:latin typeface="+mn-lt"/>
                <a:ea typeface="+mn-ea"/>
                <a:cs typeface="+mn-cs"/>
              </a:rPr>
              <a:t>Der </a:t>
            </a:r>
            <a:r>
              <a:rPr lang="de-DE" sz="1200" b="0" i="0" kern="1200" dirty="0" err="1">
                <a:solidFill>
                  <a:schemeClr val="tx1"/>
                </a:solidFill>
                <a:effectLst/>
                <a:latin typeface="+mn-lt"/>
                <a:ea typeface="+mn-ea"/>
                <a:cs typeface="+mn-cs"/>
              </a:rPr>
              <a:t>Worker</a:t>
            </a:r>
            <a:r>
              <a:rPr lang="de-DE" sz="1200" b="0" i="0" kern="1200" dirty="0">
                <a:solidFill>
                  <a:schemeClr val="tx1"/>
                </a:solidFill>
                <a:effectLst/>
                <a:latin typeface="+mn-lt"/>
                <a:ea typeface="+mn-ea"/>
                <a:cs typeface="+mn-cs"/>
              </a:rPr>
              <a:t> wartet nach seiner Erstellung auf Nachrichten. Bekommt er eine, so reagiert der </a:t>
            </a:r>
            <a:r>
              <a:rPr lang="de-DE" sz="1200" b="0" i="0" kern="1200" dirty="0" err="1">
                <a:solidFill>
                  <a:schemeClr val="tx1"/>
                </a:solidFill>
                <a:effectLst/>
                <a:latin typeface="+mn-lt"/>
                <a:ea typeface="+mn-ea"/>
                <a:cs typeface="+mn-cs"/>
              </a:rPr>
              <a:t>EventHanlder</a:t>
            </a:r>
            <a:r>
              <a:rPr lang="de-DE" sz="1200" b="0" i="0" kern="1200" dirty="0">
                <a:solidFill>
                  <a:schemeClr val="tx1"/>
                </a:solidFill>
                <a:effectLst/>
                <a:latin typeface="+mn-lt"/>
                <a:ea typeface="+mn-ea"/>
                <a:cs typeface="+mn-cs"/>
              </a:rPr>
              <a:t>.</a:t>
            </a:r>
          </a:p>
          <a:p>
            <a:endParaRPr lang="de-DE" sz="1200" b="0" i="0" kern="1200" dirty="0">
              <a:solidFill>
                <a:schemeClr val="tx1"/>
              </a:solidFill>
              <a:effectLst/>
              <a:latin typeface="+mn-lt"/>
              <a:ea typeface="+mn-ea"/>
              <a:cs typeface="+mn-cs"/>
            </a:endParaRPr>
          </a:p>
          <a:p>
            <a:r>
              <a:rPr lang="de-DE" dirty="0">
                <a:hlinkClick r:id="rId3"/>
              </a:rPr>
              <a:t>https://developer.mozilla.org/en-US/docs/Web/API/BroadcastChannel/message_event</a:t>
            </a:r>
            <a:endParaRPr lang="de-DE" sz="1200" b="0" i="0" kern="1200" dirty="0">
              <a:solidFill>
                <a:schemeClr val="tx1"/>
              </a:solidFill>
              <a:effectLst/>
              <a:latin typeface="+mn-lt"/>
              <a:ea typeface="+mn-ea"/>
              <a:cs typeface="+mn-cs"/>
            </a:endParaRPr>
          </a:p>
          <a:p>
            <a:endParaRPr lang="de-DE" sz="1200" b="0" i="0" kern="120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Sieht nicht sonderlich spektakulär aus, reicht aber. Hier befindet sich nun die Funktion unseres Workers. Wird er gestartet, führt er diese paar Zeilen Code aus. Alle 1000ms ruft er erneut die Methode </a:t>
            </a:r>
            <a:r>
              <a:rPr lang="de-DE" sz="1200" b="0" i="1" kern="1200" dirty="0">
                <a:solidFill>
                  <a:schemeClr val="tx1"/>
                </a:solidFill>
                <a:effectLst/>
                <a:latin typeface="+mn-lt"/>
                <a:ea typeface="+mn-ea"/>
                <a:cs typeface="+mn-cs"/>
              </a:rPr>
              <a:t>“Counter” </a:t>
            </a:r>
            <a:r>
              <a:rPr lang="de-DE" sz="1200" b="0" i="0" kern="1200" dirty="0">
                <a:solidFill>
                  <a:schemeClr val="tx1"/>
                </a:solidFill>
                <a:effectLst/>
                <a:latin typeface="+mn-lt"/>
                <a:ea typeface="+mn-ea"/>
                <a:cs typeface="+mn-cs"/>
              </a:rPr>
              <a:t>auf, und schickt das Ergebnis per </a:t>
            </a:r>
            <a:r>
              <a:rPr lang="de-DE" sz="1200" b="0" i="1" kern="1200" dirty="0">
                <a:solidFill>
                  <a:schemeClr val="tx1"/>
                </a:solidFill>
                <a:effectLst/>
                <a:latin typeface="+mn-lt"/>
                <a:ea typeface="+mn-ea"/>
                <a:cs typeface="+mn-cs"/>
              </a:rPr>
              <a:t>“</a:t>
            </a:r>
            <a:r>
              <a:rPr lang="de-DE" sz="1200" b="0" i="1" kern="1200" dirty="0" err="1">
                <a:solidFill>
                  <a:schemeClr val="tx1"/>
                </a:solidFill>
                <a:effectLst/>
                <a:latin typeface="+mn-lt"/>
                <a:ea typeface="+mn-ea"/>
                <a:cs typeface="+mn-cs"/>
              </a:rPr>
              <a:t>postMessage</a:t>
            </a:r>
            <a:r>
              <a:rPr lang="de-DE" sz="1200" b="0" i="1" kern="1200" dirty="0">
                <a:solidFill>
                  <a:schemeClr val="tx1"/>
                </a:solidFill>
                <a:effectLst/>
                <a:latin typeface="+mn-lt"/>
                <a:ea typeface="+mn-ea"/>
                <a:cs typeface="+mn-cs"/>
              </a:rPr>
              <a:t>()” </a:t>
            </a:r>
            <a:r>
              <a:rPr lang="de-DE" sz="1200" b="0" i="0" kern="1200" dirty="0">
                <a:solidFill>
                  <a:schemeClr val="tx1"/>
                </a:solidFill>
                <a:effectLst/>
                <a:latin typeface="+mn-lt"/>
                <a:ea typeface="+mn-ea"/>
                <a:cs typeface="+mn-cs"/>
              </a:rPr>
              <a:t>zurück an die Hauptseite. Jetzt springt in der Hauptseite der </a:t>
            </a:r>
            <a:r>
              <a:rPr lang="de-DE" sz="1200" b="0" i="0" kern="1200" dirty="0" err="1">
                <a:solidFill>
                  <a:schemeClr val="tx1"/>
                </a:solidFill>
                <a:effectLst/>
                <a:latin typeface="+mn-lt"/>
                <a:ea typeface="+mn-ea"/>
                <a:cs typeface="+mn-cs"/>
              </a:rPr>
              <a:t>EventHandler</a:t>
            </a:r>
            <a:r>
              <a:rPr lang="de-DE" sz="1200" b="0" i="0" kern="1200" dirty="0">
                <a:solidFill>
                  <a:schemeClr val="tx1"/>
                </a:solidFill>
                <a:effectLst/>
                <a:latin typeface="+mn-lt"/>
                <a:ea typeface="+mn-ea"/>
                <a:cs typeface="+mn-cs"/>
              </a:rPr>
              <a:t> an, nimmt die Nachricht entgegen und gibt sie uns im Browser aus. Der wichtigste Part hier ist die </a:t>
            </a:r>
            <a:r>
              <a:rPr lang="de-DE" sz="1200" b="0" i="1" kern="1200" dirty="0">
                <a:solidFill>
                  <a:schemeClr val="tx1"/>
                </a:solidFill>
                <a:effectLst/>
                <a:latin typeface="+mn-lt"/>
                <a:ea typeface="+mn-ea"/>
                <a:cs typeface="+mn-cs"/>
              </a:rPr>
              <a:t>“</a:t>
            </a:r>
            <a:r>
              <a:rPr lang="de-DE" sz="1200" b="0" i="1" kern="1200" dirty="0" err="1">
                <a:solidFill>
                  <a:schemeClr val="tx1"/>
                </a:solidFill>
                <a:effectLst/>
                <a:latin typeface="+mn-lt"/>
                <a:ea typeface="+mn-ea"/>
                <a:cs typeface="+mn-cs"/>
              </a:rPr>
              <a:t>postMessage</a:t>
            </a:r>
            <a:r>
              <a:rPr lang="de-DE" sz="1200" b="0" i="1" kern="1200" dirty="0">
                <a:solidFill>
                  <a:schemeClr val="tx1"/>
                </a:solidFill>
                <a:effectLst/>
                <a:latin typeface="+mn-lt"/>
                <a:ea typeface="+mn-ea"/>
                <a:cs typeface="+mn-cs"/>
              </a:rPr>
              <a:t>()” </a:t>
            </a:r>
            <a:r>
              <a:rPr lang="de-DE" sz="1200" b="0" i="0" kern="1200" dirty="0">
                <a:solidFill>
                  <a:schemeClr val="tx1"/>
                </a:solidFill>
                <a:effectLst/>
                <a:latin typeface="+mn-lt"/>
                <a:ea typeface="+mn-ea"/>
                <a:cs typeface="+mn-cs"/>
              </a:rPr>
              <a:t>Methode. Mit ihr werden Nachrichten ( oder auch JSON-Objekte) weitergeleitet. Wir können damit auch von der Hauptseite aus Nachrichten an die </a:t>
            </a:r>
            <a:r>
              <a:rPr lang="de-DE" sz="1200" b="0" i="0" kern="1200" dirty="0" err="1">
                <a:solidFill>
                  <a:schemeClr val="tx1"/>
                </a:solidFill>
                <a:effectLst/>
                <a:latin typeface="+mn-lt"/>
                <a:ea typeface="+mn-ea"/>
                <a:cs typeface="+mn-cs"/>
              </a:rPr>
              <a:t>Worker</a:t>
            </a:r>
            <a:r>
              <a:rPr lang="de-DE" sz="1200" b="0" i="0" kern="1200" dirty="0">
                <a:solidFill>
                  <a:schemeClr val="tx1"/>
                </a:solidFill>
                <a:effectLst/>
                <a:latin typeface="+mn-lt"/>
                <a:ea typeface="+mn-ea"/>
                <a:cs typeface="+mn-cs"/>
              </a:rPr>
              <a:t>-Datei senden und nicht nur von der </a:t>
            </a:r>
            <a:r>
              <a:rPr lang="de-DE" sz="1200" b="0" i="0" kern="1200" dirty="0" err="1">
                <a:solidFill>
                  <a:schemeClr val="tx1"/>
                </a:solidFill>
                <a:effectLst/>
                <a:latin typeface="+mn-lt"/>
                <a:ea typeface="+mn-ea"/>
                <a:cs typeface="+mn-cs"/>
              </a:rPr>
              <a:t>Worker</a:t>
            </a:r>
            <a:r>
              <a:rPr lang="de-DE" sz="1200" b="0" i="0" kern="1200" dirty="0">
                <a:solidFill>
                  <a:schemeClr val="tx1"/>
                </a:solidFill>
                <a:effectLst/>
                <a:latin typeface="+mn-lt"/>
                <a:ea typeface="+mn-ea"/>
                <a:cs typeface="+mn-cs"/>
              </a:rPr>
              <a:t>-Datei zur Hauptseite. Dazu brauchen wir nur das </a:t>
            </a:r>
            <a:r>
              <a:rPr lang="de-DE" sz="1200" b="0" i="0" kern="1200" dirty="0" err="1">
                <a:solidFill>
                  <a:schemeClr val="tx1"/>
                </a:solidFill>
                <a:effectLst/>
                <a:latin typeface="+mn-lt"/>
                <a:ea typeface="+mn-ea"/>
                <a:cs typeface="+mn-cs"/>
              </a:rPr>
              <a:t>Worker</a:t>
            </a:r>
            <a:r>
              <a:rPr lang="de-DE" sz="1200" b="0" i="0" kern="1200" dirty="0">
                <a:solidFill>
                  <a:schemeClr val="tx1"/>
                </a:solidFill>
                <a:effectLst/>
                <a:latin typeface="+mn-lt"/>
                <a:ea typeface="+mn-ea"/>
                <a:cs typeface="+mn-cs"/>
              </a:rPr>
              <a:t>-Objekt in der Hauptseite mit der </a:t>
            </a:r>
            <a:r>
              <a:rPr lang="de-DE" sz="1200" b="0" i="1" kern="1200" dirty="0">
                <a:solidFill>
                  <a:schemeClr val="tx1"/>
                </a:solidFill>
                <a:effectLst/>
                <a:latin typeface="+mn-lt"/>
                <a:ea typeface="+mn-ea"/>
                <a:cs typeface="+mn-cs"/>
              </a:rPr>
              <a:t>“</a:t>
            </a:r>
            <a:r>
              <a:rPr lang="de-DE" sz="1200" b="0" i="1" kern="1200" dirty="0" err="1">
                <a:solidFill>
                  <a:schemeClr val="tx1"/>
                </a:solidFill>
                <a:effectLst/>
                <a:latin typeface="+mn-lt"/>
                <a:ea typeface="+mn-ea"/>
                <a:cs typeface="+mn-cs"/>
              </a:rPr>
              <a:t>postMessage</a:t>
            </a:r>
            <a:r>
              <a:rPr lang="de-DE" sz="1200" b="0" i="1" kern="1200" dirty="0">
                <a:solidFill>
                  <a:schemeClr val="tx1"/>
                </a:solidFill>
                <a:effectLst/>
                <a:latin typeface="+mn-lt"/>
                <a:ea typeface="+mn-ea"/>
                <a:cs typeface="+mn-cs"/>
              </a:rPr>
              <a:t>()” </a:t>
            </a:r>
            <a:r>
              <a:rPr lang="de-DE" sz="1200" b="0" i="0" kern="1200" dirty="0">
                <a:solidFill>
                  <a:schemeClr val="tx1"/>
                </a:solidFill>
                <a:effectLst/>
                <a:latin typeface="+mn-lt"/>
                <a:ea typeface="+mn-ea"/>
                <a:cs typeface="+mn-cs"/>
              </a:rPr>
              <a:t>Methode ansprechen: </a:t>
            </a:r>
            <a:r>
              <a:rPr lang="de-DE" sz="1200" b="0" i="1" kern="1200" dirty="0">
                <a:solidFill>
                  <a:schemeClr val="tx1"/>
                </a:solidFill>
                <a:effectLst/>
                <a:latin typeface="+mn-lt"/>
                <a:ea typeface="+mn-ea"/>
                <a:cs typeface="+mn-cs"/>
              </a:rPr>
              <a:t>“</a:t>
            </a:r>
            <a:r>
              <a:rPr lang="de-DE" sz="1200" b="0" i="1" kern="1200" dirty="0" err="1">
                <a:solidFill>
                  <a:schemeClr val="tx1"/>
                </a:solidFill>
                <a:effectLst/>
                <a:latin typeface="+mn-lt"/>
                <a:ea typeface="+mn-ea"/>
                <a:cs typeface="+mn-cs"/>
              </a:rPr>
              <a:t>w.postMessage</a:t>
            </a:r>
            <a:r>
              <a:rPr lang="de-DE" sz="1200" b="0" i="1" kern="1200" dirty="0">
                <a:solidFill>
                  <a:schemeClr val="tx1"/>
                </a:solidFill>
                <a:effectLst/>
                <a:latin typeface="+mn-lt"/>
                <a:ea typeface="+mn-ea"/>
                <a:cs typeface="+mn-cs"/>
              </a:rPr>
              <a:t>(“Hallo </a:t>
            </a:r>
            <a:r>
              <a:rPr lang="de-DE" sz="1200" b="0" i="1" kern="1200" dirty="0" err="1">
                <a:solidFill>
                  <a:schemeClr val="tx1"/>
                </a:solidFill>
                <a:effectLst/>
                <a:latin typeface="+mn-lt"/>
                <a:ea typeface="+mn-ea"/>
                <a:cs typeface="+mn-cs"/>
              </a:rPr>
              <a:t>Worker</a:t>
            </a:r>
            <a:r>
              <a:rPr lang="de-DE" sz="1200" b="0" i="1" kern="1200" dirty="0">
                <a:solidFill>
                  <a:schemeClr val="tx1"/>
                </a:solidFill>
                <a:effectLst/>
                <a:latin typeface="+mn-lt"/>
                <a:ea typeface="+mn-ea"/>
                <a:cs typeface="+mn-cs"/>
              </a:rPr>
              <a:t>”);”</a:t>
            </a:r>
            <a:endParaRPr lang="de-DE" sz="1200" b="0" i="0" kern="120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Der </a:t>
            </a:r>
            <a:r>
              <a:rPr lang="de-DE" sz="1200" b="0" i="0" kern="1200" dirty="0" err="1">
                <a:solidFill>
                  <a:schemeClr val="tx1"/>
                </a:solidFill>
                <a:effectLst/>
                <a:latin typeface="+mn-lt"/>
                <a:ea typeface="+mn-ea"/>
                <a:cs typeface="+mn-cs"/>
              </a:rPr>
              <a:t>Worker</a:t>
            </a:r>
            <a:r>
              <a:rPr lang="de-DE" sz="1200" b="0" i="0" kern="1200" dirty="0">
                <a:solidFill>
                  <a:schemeClr val="tx1"/>
                </a:solidFill>
                <a:effectLst/>
                <a:latin typeface="+mn-lt"/>
                <a:ea typeface="+mn-ea"/>
                <a:cs typeface="+mn-cs"/>
              </a:rPr>
              <a:t> selbst wartet die ganze Zeit auf Nachrichten. Selbst dann, wenn das externe </a:t>
            </a:r>
            <a:r>
              <a:rPr lang="de-DE" sz="1200" b="0" i="0" kern="1200" dirty="0" err="1">
                <a:solidFill>
                  <a:schemeClr val="tx1"/>
                </a:solidFill>
                <a:effectLst/>
                <a:latin typeface="+mn-lt"/>
                <a:ea typeface="+mn-ea"/>
                <a:cs typeface="+mn-cs"/>
              </a:rPr>
              <a:t>Script</a:t>
            </a:r>
            <a:r>
              <a:rPr lang="de-DE" sz="1200" b="0" i="0" kern="1200" dirty="0">
                <a:solidFill>
                  <a:schemeClr val="tx1"/>
                </a:solidFill>
                <a:effectLst/>
                <a:latin typeface="+mn-lt"/>
                <a:ea typeface="+mn-ea"/>
                <a:cs typeface="+mn-cs"/>
              </a:rPr>
              <a:t> schon fertig ist. Um die Ressourcen freizugeben, muss der </a:t>
            </a:r>
            <a:r>
              <a:rPr lang="de-DE" sz="1200" b="0" i="0" kern="1200" dirty="0" err="1">
                <a:solidFill>
                  <a:schemeClr val="tx1"/>
                </a:solidFill>
                <a:effectLst/>
                <a:latin typeface="+mn-lt"/>
                <a:ea typeface="+mn-ea"/>
                <a:cs typeface="+mn-cs"/>
              </a:rPr>
              <a:t>Worker</a:t>
            </a:r>
            <a:r>
              <a:rPr lang="de-DE" sz="1200" b="0" i="0" kern="1200" dirty="0">
                <a:solidFill>
                  <a:schemeClr val="tx1"/>
                </a:solidFill>
                <a:effectLst/>
                <a:latin typeface="+mn-lt"/>
                <a:ea typeface="+mn-ea"/>
                <a:cs typeface="+mn-cs"/>
              </a:rPr>
              <a:t> beendet werden. Das können wir, wie in diesem Bespiel, über die Hauptseite per “</a:t>
            </a:r>
            <a:r>
              <a:rPr lang="de-DE" sz="1200" b="0" i="1" kern="1200" dirty="0" err="1">
                <a:solidFill>
                  <a:schemeClr val="tx1"/>
                </a:solidFill>
                <a:effectLst/>
                <a:latin typeface="+mn-lt"/>
                <a:ea typeface="+mn-ea"/>
                <a:cs typeface="+mn-cs"/>
              </a:rPr>
              <a:t>w.terminate</a:t>
            </a:r>
            <a:r>
              <a:rPr lang="de-DE" sz="1200" b="0" i="1" kern="1200" dirty="0">
                <a:solidFill>
                  <a:schemeClr val="tx1"/>
                </a:solidFill>
                <a:effectLst/>
                <a:latin typeface="+mn-lt"/>
                <a:ea typeface="+mn-ea"/>
                <a:cs typeface="+mn-cs"/>
              </a:rPr>
              <a:t>()” </a:t>
            </a:r>
            <a:r>
              <a:rPr lang="de-DE" sz="1200" b="0" i="0" kern="1200" dirty="0">
                <a:solidFill>
                  <a:schemeClr val="tx1"/>
                </a:solidFill>
                <a:effectLst/>
                <a:latin typeface="+mn-lt"/>
                <a:ea typeface="+mn-ea"/>
                <a:cs typeface="+mn-cs"/>
              </a:rPr>
              <a:t>oder im </a:t>
            </a:r>
            <a:r>
              <a:rPr lang="de-DE" sz="1200" b="0" i="0" kern="1200" dirty="0" err="1">
                <a:solidFill>
                  <a:schemeClr val="tx1"/>
                </a:solidFill>
                <a:effectLst/>
                <a:latin typeface="+mn-lt"/>
                <a:ea typeface="+mn-ea"/>
                <a:cs typeface="+mn-cs"/>
              </a:rPr>
              <a:t>Worker</a:t>
            </a:r>
            <a:r>
              <a:rPr lang="de-DE" sz="1200" b="0" i="0" kern="1200" dirty="0">
                <a:solidFill>
                  <a:schemeClr val="tx1"/>
                </a:solidFill>
                <a:effectLst/>
                <a:latin typeface="+mn-lt"/>
                <a:ea typeface="+mn-ea"/>
                <a:cs typeface="+mn-cs"/>
              </a:rPr>
              <a:t> mit der </a:t>
            </a:r>
            <a:r>
              <a:rPr lang="de-DE" sz="1200" b="0" i="1" kern="1200" dirty="0">
                <a:solidFill>
                  <a:schemeClr val="tx1"/>
                </a:solidFill>
                <a:effectLst/>
                <a:latin typeface="+mn-lt"/>
                <a:ea typeface="+mn-ea"/>
                <a:cs typeface="+mn-cs"/>
              </a:rPr>
              <a:t>“</a:t>
            </a:r>
            <a:r>
              <a:rPr lang="de-DE" sz="1200" b="0" i="1" kern="1200" dirty="0" err="1">
                <a:solidFill>
                  <a:schemeClr val="tx1"/>
                </a:solidFill>
                <a:effectLst/>
                <a:latin typeface="+mn-lt"/>
                <a:ea typeface="+mn-ea"/>
                <a:cs typeface="+mn-cs"/>
              </a:rPr>
              <a:t>close</a:t>
            </a:r>
            <a:r>
              <a:rPr lang="de-DE" sz="1200" b="0" i="1" kern="1200" dirty="0">
                <a:solidFill>
                  <a:schemeClr val="tx1"/>
                </a:solidFill>
                <a:effectLst/>
                <a:latin typeface="+mn-lt"/>
                <a:ea typeface="+mn-ea"/>
                <a:cs typeface="+mn-cs"/>
              </a:rPr>
              <a:t>()” </a:t>
            </a:r>
            <a:r>
              <a:rPr lang="de-DE" sz="1200" b="0" i="0" kern="1200" dirty="0">
                <a:solidFill>
                  <a:schemeClr val="tx1"/>
                </a:solidFill>
                <a:effectLst/>
                <a:latin typeface="+mn-lt"/>
                <a:ea typeface="+mn-ea"/>
                <a:cs typeface="+mn-cs"/>
              </a:rPr>
              <a:t>Methode machen. Für gewöhnlich ist der </a:t>
            </a:r>
            <a:r>
              <a:rPr lang="de-DE" sz="1200" b="0" i="0" kern="1200" dirty="0" err="1">
                <a:solidFill>
                  <a:schemeClr val="tx1"/>
                </a:solidFill>
                <a:effectLst/>
                <a:latin typeface="+mn-lt"/>
                <a:ea typeface="+mn-ea"/>
                <a:cs typeface="+mn-cs"/>
              </a:rPr>
              <a:t>Worker</a:t>
            </a:r>
            <a:r>
              <a:rPr lang="de-DE" sz="1200" b="0" i="0" kern="1200" dirty="0">
                <a:solidFill>
                  <a:schemeClr val="tx1"/>
                </a:solidFill>
                <a:effectLst/>
                <a:latin typeface="+mn-lt"/>
                <a:ea typeface="+mn-ea"/>
                <a:cs typeface="+mn-cs"/>
              </a:rPr>
              <a:t> ganz beendet. Unsere Buttons würden nicht mehr funktionieren. Damit wir hier den Code aber erneut verwenden können, setzen wir ihn ganz einfach zurück. Das passiert in der </a:t>
            </a:r>
            <a:r>
              <a:rPr lang="de-DE" sz="1200" b="0" i="1" kern="1200" dirty="0">
                <a:solidFill>
                  <a:schemeClr val="tx1"/>
                </a:solidFill>
                <a:effectLst/>
                <a:latin typeface="+mn-lt"/>
                <a:ea typeface="+mn-ea"/>
                <a:cs typeface="+mn-cs"/>
              </a:rPr>
              <a:t>“</a:t>
            </a:r>
            <a:r>
              <a:rPr lang="de-DE" sz="1200" b="0" i="1" kern="1200" dirty="0" err="1">
                <a:solidFill>
                  <a:schemeClr val="tx1"/>
                </a:solidFill>
                <a:effectLst/>
                <a:latin typeface="+mn-lt"/>
                <a:ea typeface="+mn-ea"/>
                <a:cs typeface="+mn-cs"/>
              </a:rPr>
              <a:t>stopWorker</a:t>
            </a:r>
            <a:r>
              <a:rPr lang="de-DE" sz="1200" b="0" i="1" kern="1200" dirty="0">
                <a:solidFill>
                  <a:schemeClr val="tx1"/>
                </a:solidFill>
                <a:effectLst/>
                <a:latin typeface="+mn-lt"/>
                <a:ea typeface="+mn-ea"/>
                <a:cs typeface="+mn-cs"/>
              </a:rPr>
              <a:t>()” </a:t>
            </a:r>
            <a:r>
              <a:rPr lang="de-DE" sz="1200" b="0" i="0" kern="1200" dirty="0">
                <a:solidFill>
                  <a:schemeClr val="tx1"/>
                </a:solidFill>
                <a:effectLst/>
                <a:latin typeface="+mn-lt"/>
                <a:ea typeface="+mn-ea"/>
                <a:cs typeface="+mn-cs"/>
              </a:rPr>
              <a:t>Methode in der Hauptseite. Wir setzen unsere Variable </a:t>
            </a:r>
            <a:r>
              <a:rPr lang="de-DE" sz="1200" b="0" i="1" kern="1200" dirty="0">
                <a:solidFill>
                  <a:schemeClr val="tx1"/>
                </a:solidFill>
                <a:effectLst/>
                <a:latin typeface="+mn-lt"/>
                <a:ea typeface="+mn-ea"/>
                <a:cs typeface="+mn-cs"/>
              </a:rPr>
              <a:t>“w” </a:t>
            </a:r>
            <a:r>
              <a:rPr lang="de-DE" sz="1200" b="0" i="0" kern="1200" dirty="0">
                <a:solidFill>
                  <a:schemeClr val="tx1"/>
                </a:solidFill>
                <a:effectLst/>
                <a:latin typeface="+mn-lt"/>
                <a:ea typeface="+mn-ea"/>
                <a:cs typeface="+mn-cs"/>
              </a:rPr>
              <a:t>wieder auf</a:t>
            </a:r>
            <a:r>
              <a:rPr lang="de-DE" sz="1200" b="0" i="1" kern="1200" dirty="0">
                <a:solidFill>
                  <a:schemeClr val="tx1"/>
                </a:solidFill>
                <a:effectLst/>
                <a:latin typeface="+mn-lt"/>
                <a:ea typeface="+mn-ea"/>
                <a:cs typeface="+mn-cs"/>
              </a:rPr>
              <a:t> “</a:t>
            </a:r>
            <a:r>
              <a:rPr lang="de-DE" sz="1200" b="0" i="1" kern="1200" dirty="0" err="1">
                <a:solidFill>
                  <a:schemeClr val="tx1"/>
                </a:solidFill>
                <a:effectLst/>
                <a:latin typeface="+mn-lt"/>
                <a:ea typeface="+mn-ea"/>
                <a:cs typeface="+mn-cs"/>
              </a:rPr>
              <a:t>undefined</a:t>
            </a:r>
            <a:r>
              <a:rPr lang="de-DE" sz="1200" b="0" i="1" kern="1200" dirty="0">
                <a:solidFill>
                  <a:schemeClr val="tx1"/>
                </a:solidFill>
                <a:effectLst/>
                <a:latin typeface="+mn-lt"/>
                <a:ea typeface="+mn-ea"/>
                <a:cs typeface="+mn-cs"/>
              </a:rPr>
              <a:t>” </a:t>
            </a:r>
            <a:r>
              <a:rPr lang="de-DE" sz="1200" b="0" i="0" kern="1200" dirty="0">
                <a:solidFill>
                  <a:schemeClr val="tx1"/>
                </a:solidFill>
                <a:effectLst/>
                <a:latin typeface="+mn-lt"/>
                <a:ea typeface="+mn-ea"/>
                <a:cs typeface="+mn-cs"/>
              </a:rPr>
              <a:t>und können so den Code erneut nutzen.</a:t>
            </a:r>
          </a:p>
          <a:p>
            <a:endParaRPr lang="de-DE" sz="1200" b="0" i="0" kern="1200" dirty="0">
              <a:solidFill>
                <a:schemeClr val="tx1"/>
              </a:solidFill>
              <a:effectLst/>
              <a:latin typeface="+mn-lt"/>
              <a:ea typeface="+mn-ea"/>
              <a:cs typeface="+mn-cs"/>
            </a:endParaRPr>
          </a:p>
          <a:p>
            <a:endParaRPr lang="de-DE"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using the </a:t>
            </a:r>
            <a:r>
              <a:rPr lang="en-US" sz="1200" b="0" i="0" u="none" strike="noStrike" kern="1200" dirty="0" err="1">
                <a:solidFill>
                  <a:schemeClr val="tx1"/>
                </a:solidFill>
                <a:effectLst/>
                <a:latin typeface="+mn-lt"/>
                <a:ea typeface="+mn-ea"/>
                <a:cs typeface="+mn-cs"/>
                <a:hlinkClick r:id="rId4" tooltip="The Window interface represents a window containing a DOM document; the document property points to the DOM document loaded in that window."/>
              </a:rPr>
              <a:t>window</a:t>
            </a:r>
            <a:r>
              <a:rPr lang="en-US" sz="1200" b="0" i="0" kern="1200" dirty="0" err="1">
                <a:solidFill>
                  <a:schemeClr val="tx1"/>
                </a:solidFill>
                <a:effectLst/>
                <a:latin typeface="+mn-lt"/>
                <a:ea typeface="+mn-ea"/>
                <a:cs typeface="+mn-cs"/>
              </a:rPr>
              <a:t>shortcut</a:t>
            </a:r>
            <a:r>
              <a:rPr lang="en-US" sz="1200" b="0" i="0" kern="1200" dirty="0">
                <a:solidFill>
                  <a:schemeClr val="tx1"/>
                </a:solidFill>
                <a:effectLst/>
                <a:latin typeface="+mn-lt"/>
                <a:ea typeface="+mn-ea"/>
                <a:cs typeface="+mn-cs"/>
              </a:rPr>
              <a:t> to get the current global scope (instead of </a:t>
            </a:r>
            <a:r>
              <a:rPr lang="en-US" sz="1200" b="0" i="0" u="none" strike="noStrike" kern="1200" dirty="0">
                <a:solidFill>
                  <a:schemeClr val="tx1"/>
                </a:solidFill>
                <a:effectLst/>
                <a:latin typeface="+mn-lt"/>
                <a:ea typeface="+mn-ea"/>
                <a:cs typeface="+mn-cs"/>
                <a:hlinkClick r:id="rId5" tooltip="The Window.self read-only property returns the window itself, as a WindowProxy. It can be used with dot notation on a window object (that is, window.self) or standalone (self). The advantage of the standalone notation is that a similar notation exists for non-window contexts, such as in Web Workers. By using self, you can refer to the global scope in a way that will work not only in a window context (self will resolve to window.self) but also in a worker context (self will then resolve to WorkerGlobalScope.self)."/>
              </a:rPr>
              <a:t>self</a:t>
            </a:r>
            <a:r>
              <a:rPr lang="en-US" sz="1200" b="0" i="0" kern="1200" dirty="0">
                <a:solidFill>
                  <a:schemeClr val="tx1"/>
                </a:solidFill>
                <a:effectLst/>
                <a:latin typeface="+mn-lt"/>
                <a:ea typeface="+mn-ea"/>
                <a:cs typeface="+mn-cs"/>
              </a:rPr>
              <a:t>) within a </a:t>
            </a:r>
            <a:r>
              <a:rPr lang="en-US" sz="1200" b="0" i="0" u="none" strike="noStrike" kern="1200" dirty="0">
                <a:solidFill>
                  <a:schemeClr val="tx1"/>
                </a:solidFill>
                <a:effectLst/>
                <a:latin typeface="+mn-lt"/>
                <a:ea typeface="+mn-ea"/>
                <a:cs typeface="+mn-cs"/>
                <a:hlinkClick r:id="rId6" tooltip="The Worker interface of the Web Workers API represents a background task that can be easily created and can send messages back to its creator. Creating a worker is as simple as calling the Worker() constructor and specifying a script to be run in the worker thread."/>
              </a:rPr>
              <a:t>Worker</a:t>
            </a:r>
            <a:r>
              <a:rPr lang="en-US" sz="1200" b="0" i="0" kern="1200" dirty="0">
                <a:solidFill>
                  <a:schemeClr val="tx1"/>
                </a:solidFill>
                <a:effectLst/>
                <a:latin typeface="+mn-lt"/>
                <a:ea typeface="+mn-ea"/>
                <a:cs typeface="+mn-cs"/>
              </a:rPr>
              <a:t> will return an error.</a:t>
            </a:r>
            <a:endParaRPr lang="de-DE" sz="1200" b="0" i="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63</a:t>
            </a:fld>
            <a:endParaRPr lang="de-DE" dirty="0"/>
          </a:p>
        </p:txBody>
      </p:sp>
    </p:spTree>
    <p:extLst>
      <p:ext uri="{BB962C8B-B14F-4D97-AF65-F5344CB8AC3E}">
        <p14:creationId xmlns:p14="http://schemas.microsoft.com/office/powerpoint/2010/main" val="31245101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u="sng" dirty="0" err="1">
                <a:hlinkClick r:id="rId3"/>
              </a:rPr>
              <a:t>Dedicated</a:t>
            </a:r>
            <a:r>
              <a:rPr lang="de-DE" b="0" u="sng" dirty="0">
                <a:hlinkClick r:id="rId3"/>
              </a:rPr>
              <a:t>:</a:t>
            </a:r>
          </a:p>
          <a:p>
            <a:r>
              <a:rPr lang="de-DE" dirty="0">
                <a:hlinkClick r:id="rId3"/>
              </a:rPr>
              <a:t>https://github.com/mdn/simple-web-worker</a:t>
            </a:r>
            <a:endParaRPr lang="de-DE" dirty="0"/>
          </a:p>
          <a:p>
            <a:r>
              <a:rPr lang="de-DE" dirty="0">
                <a:hlinkClick r:id="rId4"/>
              </a:rPr>
              <a:t>http://mdn.github.io/simple-web-worker/</a:t>
            </a:r>
            <a:endParaRPr lang="de-DE" dirty="0"/>
          </a:p>
          <a:p>
            <a:endParaRPr lang="de-DE" dirty="0"/>
          </a:p>
          <a:p>
            <a:r>
              <a:rPr lang="de-DE" dirty="0" err="1"/>
              <a:t>shared</a:t>
            </a:r>
            <a:r>
              <a:rPr lang="de-DE" dirty="0"/>
              <a:t>:</a:t>
            </a:r>
          </a:p>
          <a:p>
            <a:r>
              <a:rPr lang="de-DE" dirty="0">
                <a:hlinkClick r:id="rId5"/>
              </a:rPr>
              <a:t>https://github.com/mdn/simple-shared-worker</a:t>
            </a:r>
            <a:endParaRPr lang="de-DE" dirty="0"/>
          </a:p>
          <a:p>
            <a:r>
              <a:rPr lang="de-DE" dirty="0">
                <a:hlinkClick r:id="rId6"/>
              </a:rPr>
              <a:t>http://mdn.github.io/simple-shared-worker/</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64</a:t>
            </a:fld>
            <a:endParaRPr lang="de-DE" dirty="0"/>
          </a:p>
        </p:txBody>
      </p:sp>
    </p:spTree>
    <p:extLst>
      <p:ext uri="{BB962C8B-B14F-4D97-AF65-F5344CB8AC3E}">
        <p14:creationId xmlns:p14="http://schemas.microsoft.com/office/powerpoint/2010/main" val="31179782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https://developers.google.com/web/fundamentals/primers/service-workers/</a:t>
            </a:r>
            <a:endParaRPr lang="de-DE" dirty="0">
              <a:hlinkClick r:id="rId4"/>
            </a:endParaRPr>
          </a:p>
          <a:p>
            <a:r>
              <a:rPr lang="de-DE" dirty="0">
                <a:hlinkClick r:id="rId4"/>
              </a:rPr>
              <a:t>https://developers.google.com/web/fundamentals/instant-and-offline/offline-cookbook/</a:t>
            </a:r>
            <a:endParaRPr lang="de-DE" dirty="0"/>
          </a:p>
          <a:p>
            <a:endParaRPr lang="de-DE" dirty="0"/>
          </a:p>
          <a:p>
            <a:r>
              <a:rPr lang="de-DE" dirty="0">
                <a:hlinkClick r:id="rId5"/>
              </a:rPr>
              <a:t>https://www.chromestatus.com/metrics/feature/timeline/popularity/990</a:t>
            </a:r>
            <a:endParaRPr lang="de-DE" dirty="0"/>
          </a:p>
          <a:p>
            <a:endParaRPr lang="de-DE" dirty="0"/>
          </a:p>
          <a:p>
            <a:r>
              <a:rPr lang="de-DE" dirty="0">
                <a:hlinkClick r:id="rId6"/>
              </a:rPr>
              <a:t>https://jakearchibald.github.io/isserviceworkerready/</a:t>
            </a:r>
            <a:endParaRPr lang="de-DE" dirty="0"/>
          </a:p>
        </p:txBody>
      </p:sp>
      <p:sp>
        <p:nvSpPr>
          <p:cNvPr id="4" name="Foliennummernplatzhalter 3"/>
          <p:cNvSpPr>
            <a:spLocks noGrp="1"/>
          </p:cNvSpPr>
          <p:nvPr>
            <p:ph type="sldNum" sz="quarter" idx="10"/>
          </p:nvPr>
        </p:nvSpPr>
        <p:spPr/>
        <p:txBody>
          <a:bodyPr/>
          <a:lstStyle/>
          <a:p>
            <a:fld id="{8B8E6AD7-2CBA-47A9-A54E-4D3D92D666C2}" type="slidenum">
              <a:rPr lang="de-DE" smtClean="0"/>
              <a:t>66</a:t>
            </a:fld>
            <a:endParaRPr lang="de-DE" dirty="0"/>
          </a:p>
        </p:txBody>
      </p:sp>
    </p:spTree>
    <p:extLst>
      <p:ext uri="{BB962C8B-B14F-4D97-AF65-F5344CB8AC3E}">
        <p14:creationId xmlns:p14="http://schemas.microsoft.com/office/powerpoint/2010/main" val="20162636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err="1">
                <a:solidFill>
                  <a:schemeClr val="tx1"/>
                </a:solidFill>
                <a:effectLst/>
                <a:latin typeface="+mn-lt"/>
                <a:ea typeface="+mn-ea"/>
                <a:cs typeface="+mn-cs"/>
                <a:hlinkClick r:id="rId3"/>
              </a:rPr>
              <a:t>ServiceWorkers</a:t>
            </a:r>
            <a:r>
              <a:rPr lang="en-US" sz="1200" b="0" i="0" kern="1200" dirty="0">
                <a:solidFill>
                  <a:schemeClr val="tx1"/>
                </a:solidFill>
                <a:effectLst/>
                <a:latin typeface="+mn-lt"/>
                <a:ea typeface="+mn-ea"/>
                <a:cs typeface="+mn-cs"/>
              </a:rPr>
              <a:t> essentially act as proxy servers that sit between web applications, the browser, and the network (when available). They are intended, among other things, to enable the creation of effective offline experiences, intercept network requests and take appropriate action based on whether the network is available, and update assets residing on the server. They will also allow access to push notifications and background sync APIs.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notification server?</a:t>
            </a:r>
          </a:p>
          <a:p>
            <a:r>
              <a:rPr lang="de-DE" dirty="0">
                <a:hlinkClick r:id="rId4"/>
              </a:rPr>
              <a:t>https://www.youtube.com/watch?v=JYXXGNFJjwc</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67</a:t>
            </a:fld>
            <a:endParaRPr lang="de-DE" dirty="0"/>
          </a:p>
        </p:txBody>
      </p:sp>
    </p:spTree>
    <p:extLst>
      <p:ext uri="{BB962C8B-B14F-4D97-AF65-F5344CB8AC3E}">
        <p14:creationId xmlns:p14="http://schemas.microsoft.com/office/powerpoint/2010/main" val="7299379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https://developers.google.com/web/tools/workbox/</a:t>
            </a:r>
            <a:endParaRPr lang="de-DE" dirty="0"/>
          </a:p>
          <a:p>
            <a:r>
              <a:rPr lang="de-DE" dirty="0">
                <a:hlinkClick r:id="rId4"/>
              </a:rPr>
              <a:t>https://github.com/GoogleChrome/workbox</a:t>
            </a:r>
            <a:endParaRPr lang="de-DE" dirty="0"/>
          </a:p>
          <a:p>
            <a:endParaRPr lang="de-DE" dirty="0"/>
          </a:p>
          <a:p>
            <a:r>
              <a:rPr lang="de-DE" dirty="0">
                <a:hlinkClick r:id="rId5"/>
              </a:rPr>
              <a:t>https://web.dev/reliable</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70</a:t>
            </a:fld>
            <a:endParaRPr lang="de-DE" dirty="0"/>
          </a:p>
        </p:txBody>
      </p:sp>
    </p:spTree>
    <p:extLst>
      <p:ext uri="{BB962C8B-B14F-4D97-AF65-F5344CB8AC3E}">
        <p14:creationId xmlns:p14="http://schemas.microsoft.com/office/powerpoint/2010/main" val="41000609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Attribut „</a:t>
            </a:r>
            <a:r>
              <a:rPr lang="de-DE" dirty="0" err="1"/>
              <a:t>data</a:t>
            </a:r>
            <a:r>
              <a:rPr lang="de-DE" dirty="0"/>
              <a:t>-…“  Ermöglicht es Ihnen, benutzerdefinierte Attribute an ein HTML-Element anzuhängen.</a:t>
            </a:r>
          </a:p>
          <a:p>
            <a:r>
              <a:rPr lang="de-DE" dirty="0"/>
              <a:t>??? Cache</a:t>
            </a:r>
          </a:p>
          <a:p>
            <a:r>
              <a:rPr lang="de-DE" dirty="0"/>
              <a:t>https://developer.mozilla.org/de/docs/Web/API/Storage</a:t>
            </a:r>
          </a:p>
          <a:p>
            <a:r>
              <a:rPr lang="de-DE" dirty="0"/>
              <a:t>https://developer.mozilla.org/de/docs/Web/API/WindowOrWorkerGlobalScope/indexedDB</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DB1B46-062E-40DE-A5D7-CC699585DEB7}"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69344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a:solidFill>
                  <a:schemeClr val="tx1"/>
                </a:solidFill>
                <a:effectLst/>
                <a:latin typeface="+mn-lt"/>
                <a:ea typeface="+mn-ea"/>
                <a:cs typeface="+mn-cs"/>
              </a:rPr>
              <a:t>We store each subreddit's information separately so we can cache every subreddit. When the user switches between them the second time, the update will be instant, and we won't need to </a:t>
            </a:r>
            <a:r>
              <a:rPr lang="en-US" sz="1200" b="0" i="0" kern="1200" dirty="0" err="1">
                <a:solidFill>
                  <a:schemeClr val="tx1"/>
                </a:solidFill>
                <a:effectLst/>
                <a:latin typeface="+mn-lt"/>
                <a:ea typeface="+mn-ea"/>
                <a:cs typeface="+mn-cs"/>
              </a:rPr>
              <a:t>refetch</a:t>
            </a:r>
            <a:r>
              <a:rPr lang="en-US" sz="1200" b="0" i="0" kern="1200" dirty="0">
                <a:solidFill>
                  <a:schemeClr val="tx1"/>
                </a:solidFill>
                <a:effectLst/>
                <a:latin typeface="+mn-lt"/>
                <a:ea typeface="+mn-ea"/>
                <a:cs typeface="+mn-cs"/>
              </a:rPr>
              <a:t> unless we want to. Don't worry about all these items being in memory: unless you're dealing with tens of thousands of items, and your user rarely closes the tab, you won't need any sort of cleanup.</a:t>
            </a:r>
          </a:p>
          <a:p>
            <a:r>
              <a:rPr lang="de-DE" dirty="0">
                <a:hlinkClick r:id="rId3"/>
              </a:rPr>
              <a:t>https://redux.js.org/advanced/async-actions#async-actions</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73</a:t>
            </a:fld>
            <a:endParaRPr lang="de-DE" dirty="0"/>
          </a:p>
        </p:txBody>
      </p:sp>
    </p:spTree>
    <p:extLst>
      <p:ext uri="{BB962C8B-B14F-4D97-AF65-F5344CB8AC3E}">
        <p14:creationId xmlns:p14="http://schemas.microsoft.com/office/powerpoint/2010/main" val="39975130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https://developer.mozilla.org/en-US/docs/Web/Security/Same-origin_policy#Definition_of_an_origin</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76</a:t>
            </a:fld>
            <a:endParaRPr lang="de-DE" dirty="0"/>
          </a:p>
        </p:txBody>
      </p:sp>
    </p:spTree>
    <p:extLst>
      <p:ext uri="{BB962C8B-B14F-4D97-AF65-F5344CB8AC3E}">
        <p14:creationId xmlns:p14="http://schemas.microsoft.com/office/powerpoint/2010/main" val="15518654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2700">
              <a:lnSpc>
                <a:spcPct val="150000"/>
              </a:lnSpc>
              <a:tabLst>
                <a:tab pos="355600" algn="l"/>
                <a:tab pos="356235" algn="l"/>
              </a:tabLst>
            </a:pPr>
            <a:r>
              <a:rPr lang="de-DE" sz="1200" spc="-10" dirty="0">
                <a:solidFill>
                  <a:schemeClr val="tx1"/>
                </a:solidFill>
                <a:cs typeface="Calibri"/>
              </a:rPr>
              <a:t>Codec-Kompatibilität</a:t>
            </a:r>
            <a:endParaRPr lang="de-DE" sz="1200" dirty="0">
              <a:solidFill>
                <a:schemeClr val="tx1"/>
              </a:solidFill>
              <a:cs typeface="Calibri"/>
            </a:endParaRPr>
          </a:p>
          <a:p>
            <a:pPr marL="12700">
              <a:lnSpc>
                <a:spcPct val="150000"/>
              </a:lnSpc>
              <a:spcBef>
                <a:spcPts val="525"/>
              </a:spcBef>
              <a:tabLst>
                <a:tab pos="355600" algn="l"/>
                <a:tab pos="356235" algn="l"/>
              </a:tabLst>
            </a:pPr>
            <a:r>
              <a:rPr lang="de-DE" sz="1200" spc="-15" dirty="0">
                <a:solidFill>
                  <a:schemeClr val="tx1"/>
                </a:solidFill>
                <a:cs typeface="Calibri"/>
              </a:rPr>
              <a:t>Elemente</a:t>
            </a:r>
            <a:endParaRPr lang="de-DE" sz="1200" dirty="0">
              <a:solidFill>
                <a:schemeClr val="tx1"/>
              </a:solidFill>
              <a:cs typeface="Calibri"/>
            </a:endParaRPr>
          </a:p>
          <a:p>
            <a:pPr marL="12700">
              <a:lnSpc>
                <a:spcPct val="150000"/>
              </a:lnSpc>
              <a:spcBef>
                <a:spcPts val="525"/>
              </a:spcBef>
              <a:tabLst>
                <a:tab pos="355600" algn="l"/>
                <a:tab pos="356235" algn="l"/>
              </a:tabLst>
            </a:pPr>
            <a:r>
              <a:rPr lang="de-DE" sz="1200" spc="-10" dirty="0">
                <a:solidFill>
                  <a:schemeClr val="tx1"/>
                </a:solidFill>
                <a:cs typeface="Calibri"/>
              </a:rPr>
              <a:t>JavaScript-API</a:t>
            </a:r>
            <a:endParaRPr lang="de-DE" sz="1200" dirty="0">
              <a:solidFill>
                <a:schemeClr val="tx1"/>
              </a:solidFill>
              <a:cs typeface="Calibri"/>
            </a:endParaRPr>
          </a:p>
          <a:p>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78</a:t>
            </a:fld>
            <a:endParaRPr lang="de-DE" dirty="0"/>
          </a:p>
        </p:txBody>
      </p:sp>
    </p:spTree>
    <p:extLst>
      <p:ext uri="{BB962C8B-B14F-4D97-AF65-F5344CB8AC3E}">
        <p14:creationId xmlns:p14="http://schemas.microsoft.com/office/powerpoint/2010/main" val="42589420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hlinkClick r:id="rId3"/>
              </a:rPr>
              <a:t>https://developer.mozilla.org/en-US/docs/Web/API/Web_Audio_API#Audio_Workers</a:t>
            </a:r>
            <a:endParaRPr lang="de-DE" dirty="0"/>
          </a:p>
          <a:p>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79</a:t>
            </a:fld>
            <a:endParaRPr lang="de-DE" dirty="0"/>
          </a:p>
        </p:txBody>
      </p:sp>
    </p:spTree>
    <p:extLst>
      <p:ext uri="{BB962C8B-B14F-4D97-AF65-F5344CB8AC3E}">
        <p14:creationId xmlns:p14="http://schemas.microsoft.com/office/powerpoint/2010/main" val="626645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https://redux.js.org/introduction/motivation</a:t>
            </a:r>
            <a:endParaRPr lang="de-DE" dirty="0"/>
          </a:p>
          <a:p>
            <a:endParaRPr lang="de-DE" dirty="0"/>
          </a:p>
          <a:p>
            <a:r>
              <a:rPr lang="en-US" sz="1200" b="0" i="0" kern="1200" dirty="0">
                <a:solidFill>
                  <a:schemeClr val="tx1"/>
                </a:solidFill>
                <a:effectLst/>
                <a:latin typeface="+mn-lt"/>
                <a:ea typeface="+mn-ea"/>
                <a:cs typeface="+mn-cs"/>
              </a:rPr>
              <a:t>a program is described as </a:t>
            </a:r>
            <a:r>
              <a:rPr lang="en-US" sz="1200" b="1" i="0" kern="1200" dirty="0">
                <a:solidFill>
                  <a:schemeClr val="tx1"/>
                </a:solidFill>
                <a:effectLst/>
                <a:latin typeface="+mn-lt"/>
                <a:ea typeface="+mn-ea"/>
                <a:cs typeface="+mn-cs"/>
              </a:rPr>
              <a:t>stateful</a:t>
            </a:r>
            <a:r>
              <a:rPr lang="en-US" sz="1200" b="0" i="0" kern="1200" dirty="0">
                <a:solidFill>
                  <a:schemeClr val="tx1"/>
                </a:solidFill>
                <a:effectLst/>
                <a:latin typeface="+mn-lt"/>
                <a:ea typeface="+mn-ea"/>
                <a:cs typeface="+mn-cs"/>
              </a:rPr>
              <a:t> if it is designed to remember preceding events or user interactions;</a:t>
            </a:r>
            <a:r>
              <a:rPr lang="en-US" sz="1200" b="0" i="0" u="none" strike="noStrike" kern="1200" baseline="30000" dirty="0">
                <a:solidFill>
                  <a:schemeClr val="tx1"/>
                </a:solidFill>
                <a:effectLst/>
                <a:latin typeface="+mn-lt"/>
                <a:ea typeface="+mn-ea"/>
                <a:cs typeface="+mn-cs"/>
                <a:hlinkClick r:id="rId4"/>
              </a:rPr>
              <a:t>[1]</a:t>
            </a:r>
            <a:r>
              <a:rPr lang="en-US" sz="1200" b="0" i="0" kern="1200" dirty="0">
                <a:solidFill>
                  <a:schemeClr val="tx1"/>
                </a:solidFill>
                <a:effectLst/>
                <a:latin typeface="+mn-lt"/>
                <a:ea typeface="+mn-ea"/>
                <a:cs typeface="+mn-cs"/>
              </a:rPr>
              <a:t> the remembered information is called the </a:t>
            </a:r>
            <a:r>
              <a:rPr lang="en-US" sz="1200" b="1" i="0" kern="1200" dirty="0">
                <a:solidFill>
                  <a:schemeClr val="tx1"/>
                </a:solidFill>
                <a:effectLst/>
                <a:latin typeface="+mn-lt"/>
                <a:ea typeface="+mn-ea"/>
                <a:cs typeface="+mn-cs"/>
              </a:rPr>
              <a:t>state</a:t>
            </a:r>
            <a:r>
              <a:rPr lang="en-US" sz="1200" b="0" i="0" kern="1200" dirty="0">
                <a:solidFill>
                  <a:schemeClr val="tx1"/>
                </a:solidFill>
                <a:effectLst/>
                <a:latin typeface="+mn-lt"/>
                <a:ea typeface="+mn-ea"/>
                <a:cs typeface="+mn-cs"/>
              </a:rPr>
              <a:t> of the system</a:t>
            </a:r>
          </a:p>
          <a:p>
            <a:r>
              <a:rPr lang="de-DE" dirty="0">
                <a:hlinkClick r:id="rId5"/>
              </a:rPr>
              <a:t>https://en.wikipedia.org/wiki/State_(computer_science)</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14</a:t>
            </a:fld>
            <a:endParaRPr lang="de-DE" dirty="0"/>
          </a:p>
        </p:txBody>
      </p:sp>
    </p:spTree>
    <p:extLst>
      <p:ext uri="{BB962C8B-B14F-4D97-AF65-F5344CB8AC3E}">
        <p14:creationId xmlns:p14="http://schemas.microsoft.com/office/powerpoint/2010/main" val="22837874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FRAGE meine</a:t>
            </a:r>
          </a:p>
          <a:p>
            <a:r>
              <a:rPr lang="de-DE" dirty="0"/>
              <a:t>Wann brauche ich auf diese Codecs zu achten?</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30D0FE-AF74-4FB3-A5AC-0FE84BBFBA7E}"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65532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Beispiel für mehrere Dateien?</a:t>
            </a:r>
          </a:p>
          <a:p>
            <a:r>
              <a:rPr lang="de-DE" dirty="0"/>
              <a:t>Für ein Element wird </a:t>
            </a:r>
            <a:r>
              <a:rPr lang="de-DE" dirty="0" err="1"/>
              <a:t>source</a:t>
            </a:r>
            <a:r>
              <a:rPr lang="de-DE" dirty="0"/>
              <a:t> Element in der Vorlage Video verwendet.</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30D0FE-AF74-4FB3-A5AC-0FE84BBFBA7E}"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29217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Vorlage_Audio</a:t>
            </a:r>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30D0FE-AF74-4FB3-A5AC-0FE84BBFBA7E}"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60762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Beispiel mit dem </a:t>
            </a:r>
            <a:r>
              <a:rPr lang="de-DE" dirty="0" err="1"/>
              <a:t>poster</a:t>
            </a:r>
            <a:r>
              <a:rPr lang="de-DE" dirty="0"/>
              <a:t> überlegen</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30D0FE-AF74-4FB3-A5AC-0FE84BBFBA7E}"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25590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30D0FE-AF74-4FB3-A5AC-0FE84BBFBA7E}"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94642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Element.ended</a:t>
            </a:r>
            <a:r>
              <a:rPr lang="de-DE" dirty="0"/>
              <a:t>?</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30D0FE-AF74-4FB3-A5AC-0FE84BBFBA7E}"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4500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Vorlage </a:t>
            </a:r>
            <a:r>
              <a:rPr lang="de-DE" dirty="0" err="1"/>
              <a:t>Video_Youtube_Flexbox</a:t>
            </a:r>
            <a:endParaRPr lang="de-DE" dirty="0"/>
          </a:p>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30D0FE-AF74-4FB3-A5AC-0FE84BBFBA7E}"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40742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89</a:t>
            </a:fld>
            <a:endParaRPr lang="de-DE" dirty="0"/>
          </a:p>
        </p:txBody>
      </p:sp>
    </p:spTree>
    <p:extLst>
      <p:ext uri="{BB962C8B-B14F-4D97-AF65-F5344CB8AC3E}">
        <p14:creationId xmlns:p14="http://schemas.microsoft.com/office/powerpoint/2010/main" val="8509583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Beispiele aus dem Internet finden</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30D0FE-AF74-4FB3-A5AC-0FE84BBFBA7E}"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42596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https://createjs.com/easeljs</a:t>
            </a:r>
          </a:p>
          <a:p>
            <a:r>
              <a:rPr lang="de-DE" dirty="0"/>
              <a:t>sich einlesen</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30D0FE-AF74-4FB3-A5AC-0FE84BBFBA7E}"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68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https://redux.js.org/basics/reducers#note-on-switch-and-boilerplate</a:t>
            </a:r>
            <a:endParaRPr lang="de-DE" dirty="0"/>
          </a:p>
          <a:p>
            <a:r>
              <a:rPr lang="en-US" sz="1200" b="0" i="0" kern="1200" dirty="0">
                <a:solidFill>
                  <a:schemeClr val="tx1"/>
                </a:solidFill>
                <a:effectLst/>
                <a:latin typeface="+mn-lt"/>
                <a:ea typeface="+mn-ea"/>
                <a:cs typeface="+mn-cs"/>
              </a:rPr>
              <a:t>The </a:t>
            </a:r>
            <a:r>
              <a:rPr lang="en-US" dirty="0"/>
              <a:t>switch</a:t>
            </a:r>
            <a:r>
              <a:rPr lang="en-US" sz="1200" b="0" i="0" kern="1200" dirty="0">
                <a:solidFill>
                  <a:schemeClr val="tx1"/>
                </a:solidFill>
                <a:effectLst/>
                <a:latin typeface="+mn-lt"/>
                <a:ea typeface="+mn-ea"/>
                <a:cs typeface="+mn-cs"/>
              </a:rPr>
              <a:t> statement is </a:t>
            </a:r>
            <a:r>
              <a:rPr lang="en-US" sz="1200" b="0" i="1" kern="1200" dirty="0">
                <a:solidFill>
                  <a:schemeClr val="tx1"/>
                </a:solidFill>
                <a:effectLst/>
                <a:latin typeface="+mn-lt"/>
                <a:ea typeface="+mn-ea"/>
                <a:cs typeface="+mn-cs"/>
              </a:rPr>
              <a:t>not</a:t>
            </a:r>
            <a:r>
              <a:rPr lang="en-US" sz="1200" b="0" i="0" kern="1200" dirty="0">
                <a:solidFill>
                  <a:schemeClr val="tx1"/>
                </a:solidFill>
                <a:effectLst/>
                <a:latin typeface="+mn-lt"/>
                <a:ea typeface="+mn-ea"/>
                <a:cs typeface="+mn-cs"/>
              </a:rPr>
              <a:t> the real boilerplate. The real boilerplate of Flux is conceptual: the need to emit an update, the need to register the Store with a Dispatcher, the need for the Store to be an object (and the complications that arise when you want a universal app). Redux solves these problems by using pure reducers instead of event emitters.</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15</a:t>
            </a:fld>
            <a:endParaRPr lang="de-DE" dirty="0"/>
          </a:p>
        </p:txBody>
      </p:sp>
    </p:spTree>
    <p:extLst>
      <p:ext uri="{BB962C8B-B14F-4D97-AF65-F5344CB8AC3E}">
        <p14:creationId xmlns:p14="http://schemas.microsoft.com/office/powerpoint/2010/main" val="37265967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Width und </a:t>
            </a:r>
            <a:r>
              <a:rPr lang="de-DE" dirty="0" err="1"/>
              <a:t>height</a:t>
            </a:r>
            <a:r>
              <a:rPr lang="de-DE" dirty="0"/>
              <a:t> nicht über CSS setzen, sondern über HTML-Attribute!</a:t>
            </a:r>
          </a:p>
          <a:p>
            <a:r>
              <a:rPr lang="de-DE"/>
              <a:t>https://www.kirupa.com/html5/resizing_html_canvas_element.htm</a:t>
            </a:r>
          </a:p>
          <a:p>
            <a:endParaRPr lang="de-DE"/>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30D0FE-AF74-4FB3-A5AC-0FE84BBFBA7E}"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28853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die Vorlage übernehmen</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30D0FE-AF74-4FB3-A5AC-0FE84BBFBA7E}"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74737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die Vorlage übernehmen</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30D0FE-AF74-4FB3-A5AC-0FE84BBFBA7E}"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87428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https://developer.mozilla.org/en-US/docs/Web/API/Canvas_API/Tutorial/Optimizing_canvas</a:t>
            </a:r>
          </a:p>
          <a:p>
            <a:r>
              <a:rPr lang="en-US" sz="1200" b="0" i="0" u="none" strike="noStrike" kern="1200" dirty="0">
                <a:solidFill>
                  <a:schemeClr val="tx1"/>
                </a:solidFill>
                <a:effectLst/>
                <a:latin typeface="+mn-lt"/>
                <a:ea typeface="+mn-ea"/>
                <a:cs typeface="+mn-cs"/>
              </a:rPr>
              <a:t>Try different ways to clear the canvas (</a:t>
            </a:r>
            <a:r>
              <a:rPr lang="en-US" sz="1200" b="0" i="0" u="none" strike="noStrike" kern="1200" dirty="0" err="1">
                <a:solidFill>
                  <a:schemeClr val="tx1"/>
                </a:solidFill>
                <a:effectLst/>
                <a:latin typeface="+mn-lt"/>
                <a:ea typeface="+mn-ea"/>
                <a:cs typeface="+mn-cs"/>
                <a:hlinkClick r:id="rId3" tooltip="The CanvasRenderingContext2D.clearRect() method of the Canvas 2D API sets all pixels in the rectangle defined by starting point (x, y) and size (width, height) to transparent black, erasing any previously drawn content."/>
              </a:rPr>
              <a:t>clearRect</a:t>
            </a:r>
            <a:r>
              <a:rPr lang="en-US" sz="1200" b="0" i="0" u="none" strike="noStrike" kern="1200" dirty="0">
                <a:solidFill>
                  <a:schemeClr val="tx1"/>
                </a:solidFill>
                <a:effectLst/>
                <a:latin typeface="+mn-lt"/>
                <a:ea typeface="+mn-ea"/>
                <a:cs typeface="+mn-cs"/>
                <a:hlinkClick r:id="rId3" tooltip="The CanvasRenderingContext2D.clearRect() method of the Canvas 2D API sets all pixels in the rectangle defined by starting point (x, y) and size (width, height) to transparent black, erasing any previously drawn content."/>
              </a:rPr>
              <a:t>()</a:t>
            </a:r>
            <a:r>
              <a:rPr lang="en-US" sz="1200" b="0" i="0" u="none" strike="noStrike" kern="1200" dirty="0">
                <a:solidFill>
                  <a:schemeClr val="tx1"/>
                </a:solidFill>
                <a:effectLst/>
                <a:latin typeface="+mn-lt"/>
                <a:ea typeface="+mn-ea"/>
                <a:cs typeface="+mn-cs"/>
              </a:rPr>
              <a:t> vs. </a:t>
            </a:r>
            <a:r>
              <a:rPr lang="en-US" sz="1200" b="0" i="0" u="none" strike="noStrike" kern="1200" dirty="0" err="1">
                <a:solidFill>
                  <a:schemeClr val="tx1"/>
                </a:solidFill>
                <a:effectLst/>
                <a:latin typeface="+mn-lt"/>
                <a:ea typeface="+mn-ea"/>
                <a:cs typeface="+mn-cs"/>
                <a:hlinkClick r:id="rId4" tooltip="The CanvasRenderingContext2D.fillRect() method of the Canvas 2D API draws a filled rectangle whose starting point is at the coordinates (x, y) with the specified width and height and whose style is determined by the fillStyle attribute."/>
              </a:rPr>
              <a:t>fillRect</a:t>
            </a:r>
            <a:r>
              <a:rPr lang="en-US" sz="1200" b="0" i="0" u="none" strike="noStrike" kern="1200" dirty="0">
                <a:solidFill>
                  <a:schemeClr val="tx1"/>
                </a:solidFill>
                <a:effectLst/>
                <a:latin typeface="+mn-lt"/>
                <a:ea typeface="+mn-ea"/>
                <a:cs typeface="+mn-cs"/>
                <a:hlinkClick r:id="rId4" tooltip="The CanvasRenderingContext2D.fillRect() method of the Canvas 2D API draws a filled rectangle whose starting point is at the coordinates (x, y) with the specified width and height and whose style is determined by the fillStyle attribute."/>
              </a:rPr>
              <a:t>()</a:t>
            </a:r>
            <a:r>
              <a:rPr lang="en-US" sz="1200" b="0" i="0" u="none" strike="noStrike" kern="1200" dirty="0">
                <a:solidFill>
                  <a:schemeClr val="tx1"/>
                </a:solidFill>
                <a:effectLst/>
                <a:latin typeface="+mn-lt"/>
                <a:ea typeface="+mn-ea"/>
                <a:cs typeface="+mn-cs"/>
              </a:rPr>
              <a:t> vs. resizing the canvas).</a:t>
            </a:r>
          </a:p>
          <a:p>
            <a:endParaRPr lang="en-US" sz="1200" b="0" i="0" u="none" strike="noStrike" kern="1200" dirty="0">
              <a:solidFill>
                <a:schemeClr val="tx1"/>
              </a:solidFill>
              <a:effectLst/>
              <a:latin typeface="+mn-lt"/>
              <a:ea typeface="+mn-ea"/>
              <a:cs typeface="+mn-cs"/>
            </a:endParaRPr>
          </a:p>
          <a:p>
            <a:r>
              <a:rPr lang="de-DE" dirty="0"/>
              <a:t>https://www.html5canvastutorials.com/advanced/html5-clear-canvas/</a:t>
            </a:r>
          </a:p>
          <a:p>
            <a:r>
              <a:rPr lang="de-DE" dirty="0" err="1"/>
              <a:t>Resetting</a:t>
            </a:r>
            <a:r>
              <a:rPr lang="de-DE" dirty="0"/>
              <a:t> </a:t>
            </a:r>
            <a:r>
              <a:rPr lang="de-DE" dirty="0" err="1"/>
              <a:t>the</a:t>
            </a:r>
            <a:r>
              <a:rPr lang="de-DE" dirty="0"/>
              <a:t> </a:t>
            </a:r>
            <a:r>
              <a:rPr lang="de-DE" dirty="0" err="1"/>
              <a:t>canvas</a:t>
            </a:r>
            <a:r>
              <a:rPr lang="de-DE" dirty="0"/>
              <a:t> </a:t>
            </a:r>
            <a:r>
              <a:rPr lang="de-DE" dirty="0" err="1"/>
              <a:t>width</a:t>
            </a:r>
            <a:r>
              <a:rPr lang="de-DE" dirty="0"/>
              <a:t> and </a:t>
            </a:r>
            <a:r>
              <a:rPr lang="de-DE" dirty="0" err="1"/>
              <a:t>height</a:t>
            </a:r>
            <a:r>
              <a:rPr lang="de-DE" dirty="0"/>
              <a:t> </a:t>
            </a:r>
            <a:r>
              <a:rPr lang="de-DE" dirty="0" err="1"/>
              <a:t>is</a:t>
            </a:r>
            <a:r>
              <a:rPr lang="de-DE" dirty="0"/>
              <a:t> </a:t>
            </a:r>
            <a:r>
              <a:rPr lang="de-DE" dirty="0" err="1"/>
              <a:t>one</a:t>
            </a:r>
            <a:r>
              <a:rPr lang="de-DE" dirty="0"/>
              <a:t> </a:t>
            </a:r>
            <a:r>
              <a:rPr lang="de-DE" dirty="0" err="1"/>
              <a:t>of</a:t>
            </a:r>
            <a:r>
              <a:rPr lang="de-DE" dirty="0"/>
              <a:t> </a:t>
            </a:r>
            <a:r>
              <a:rPr lang="de-DE" dirty="0" err="1"/>
              <a:t>the</a:t>
            </a:r>
            <a:r>
              <a:rPr lang="de-DE" dirty="0"/>
              <a:t> </a:t>
            </a:r>
            <a:r>
              <a:rPr lang="de-DE" dirty="0" err="1"/>
              <a:t>techniques</a:t>
            </a:r>
            <a:r>
              <a:rPr lang="de-DE" dirty="0"/>
              <a:t> </a:t>
            </a:r>
            <a:r>
              <a:rPr lang="de-DE" dirty="0" err="1"/>
              <a:t>for</a:t>
            </a:r>
            <a:r>
              <a:rPr lang="de-DE" dirty="0"/>
              <a:t> </a:t>
            </a:r>
            <a:r>
              <a:rPr lang="de-DE" dirty="0" err="1"/>
              <a:t>clearing</a:t>
            </a:r>
            <a:r>
              <a:rPr lang="de-DE" dirty="0"/>
              <a:t> </a:t>
            </a:r>
            <a:r>
              <a:rPr lang="de-DE" dirty="0" err="1"/>
              <a:t>the</a:t>
            </a:r>
            <a:r>
              <a:rPr lang="de-DE" dirty="0"/>
              <a:t> </a:t>
            </a:r>
            <a:r>
              <a:rPr lang="de-DE" dirty="0" err="1"/>
              <a:t>canvas</a:t>
            </a:r>
            <a:endParaRPr lang="de-DE" dirty="0"/>
          </a:p>
          <a:p>
            <a:endParaRPr lang="de-DE" dirty="0"/>
          </a:p>
          <a:p>
            <a:r>
              <a:rPr lang="de-DE" dirty="0"/>
              <a:t>https://html.spec.whatwg.org/multipage/canvas.html#2dcontext</a:t>
            </a:r>
          </a:p>
          <a:p>
            <a:r>
              <a:rPr lang="en-US" sz="1200" b="0" i="0" u="none" strike="noStrike" kern="1200" dirty="0" err="1">
                <a:solidFill>
                  <a:schemeClr val="tx1"/>
                </a:solidFill>
                <a:effectLst/>
                <a:latin typeface="+mn-lt"/>
                <a:ea typeface="+mn-ea"/>
                <a:cs typeface="+mn-cs"/>
              </a:rPr>
              <a:t>canvas</a:t>
            </a:r>
            <a:r>
              <a:rPr lang="en-US" dirty="0" err="1"/>
              <a:t>.</a:t>
            </a:r>
            <a:r>
              <a:rPr lang="en-US" sz="1200" b="0" i="0" u="none" strike="noStrike" kern="1200" dirty="0" err="1">
                <a:solidFill>
                  <a:schemeClr val="tx1"/>
                </a:solidFill>
                <a:effectLst/>
                <a:latin typeface="+mn-lt"/>
                <a:ea typeface="+mn-ea"/>
                <a:cs typeface="+mn-cs"/>
              </a:rPr>
              <a:t>width</a:t>
            </a:r>
            <a:r>
              <a:rPr lang="en-US" sz="1200" b="0" i="0" u="none" strike="noStrike" kern="1200" dirty="0">
                <a:solidFill>
                  <a:schemeClr val="tx1"/>
                </a:solidFill>
                <a:effectLst/>
                <a:latin typeface="+mn-lt"/>
                <a:ea typeface="+mn-ea"/>
                <a:cs typeface="+mn-cs"/>
              </a:rPr>
              <a:t> </a:t>
            </a:r>
            <a:r>
              <a:rPr lang="en-US" dirty="0"/>
              <a: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canvas</a:t>
            </a:r>
            <a:r>
              <a:rPr lang="en-US" dirty="0" err="1"/>
              <a:t>.</a:t>
            </a:r>
            <a:r>
              <a:rPr lang="en-US" sz="1200" b="0" i="0" u="none" strike="noStrike" kern="1200" dirty="0" err="1">
                <a:solidFill>
                  <a:schemeClr val="tx1"/>
                </a:solidFill>
                <a:effectLst/>
                <a:latin typeface="+mn-lt"/>
                <a:ea typeface="+mn-ea"/>
                <a:cs typeface="+mn-cs"/>
              </a:rPr>
              <a:t>width</a:t>
            </a:r>
            <a:r>
              <a:rPr lang="en-US" dirty="0"/>
              <a:t>;</a:t>
            </a:r>
            <a:r>
              <a:rPr lang="en-US" sz="1200" b="0" i="0" u="none" strike="noStrike" kern="1200" dirty="0">
                <a:solidFill>
                  <a:schemeClr val="tx1"/>
                </a:solidFill>
                <a:effectLst/>
                <a:latin typeface="+mn-lt"/>
                <a:ea typeface="+mn-ea"/>
                <a:cs typeface="+mn-cs"/>
              </a:rPr>
              <a:t> </a:t>
            </a:r>
            <a:r>
              <a:rPr lang="en-US" dirty="0"/>
              <a:t>// clears the canvas</a:t>
            </a:r>
            <a:endParaRPr lang="de-DE" dirty="0"/>
          </a:p>
          <a:p>
            <a:endParaRPr lang="de-DE" dirty="0"/>
          </a:p>
          <a:p>
            <a:endParaRPr lang="de-DE" dirty="0"/>
          </a:p>
          <a:p>
            <a:r>
              <a:rPr lang="de-DE" dirty="0"/>
              <a:t>Was ist ein Bitmap</a:t>
            </a:r>
          </a:p>
          <a:p>
            <a:r>
              <a:rPr lang="de-DE" sz="1200" b="1" i="0" kern="1200" dirty="0">
                <a:solidFill>
                  <a:schemeClr val="tx1"/>
                </a:solidFill>
                <a:effectLst/>
                <a:latin typeface="+mn-lt"/>
                <a:ea typeface="+mn-ea"/>
                <a:cs typeface="+mn-cs"/>
              </a:rPr>
              <a:t>Bitmap</a:t>
            </a:r>
            <a:r>
              <a:rPr lang="de-DE" sz="1200" b="0" i="0" kern="1200" dirty="0">
                <a:solidFill>
                  <a:schemeClr val="tx1"/>
                </a:solidFill>
                <a:effectLst/>
                <a:latin typeface="+mn-lt"/>
                <a:ea typeface="+mn-ea"/>
                <a:cs typeface="+mn-cs"/>
              </a:rPr>
              <a:t> steht für:</a:t>
            </a:r>
          </a:p>
          <a:p>
            <a:r>
              <a:rPr lang="de-DE" sz="1200" b="0" i="0" kern="1200" dirty="0">
                <a:solidFill>
                  <a:schemeClr val="tx1"/>
                </a:solidFill>
                <a:effectLst/>
                <a:latin typeface="+mn-lt"/>
                <a:ea typeface="+mn-ea"/>
                <a:cs typeface="+mn-cs"/>
              </a:rPr>
              <a:t>in der Computergrafik im Allgemeinen eine </a:t>
            </a:r>
            <a:r>
              <a:rPr lang="de-DE" sz="1200" b="0" i="0" u="none" strike="noStrike" kern="1200" dirty="0">
                <a:solidFill>
                  <a:schemeClr val="tx1"/>
                </a:solidFill>
                <a:effectLst/>
                <a:latin typeface="+mn-lt"/>
                <a:ea typeface="+mn-ea"/>
                <a:cs typeface="+mn-cs"/>
                <a:hlinkClick r:id="rId5" tooltip="Rastergrafik"/>
              </a:rPr>
              <a:t>Rastergrafik</a:t>
            </a:r>
            <a:r>
              <a:rPr lang="de-DE" sz="1200" b="0" i="0" kern="1200" dirty="0">
                <a:solidFill>
                  <a:schemeClr val="tx1"/>
                </a:solidFill>
                <a:effectLst/>
                <a:latin typeface="+mn-lt"/>
                <a:ea typeface="+mn-ea"/>
                <a:cs typeface="+mn-cs"/>
              </a:rPr>
              <a:t> (auch </a:t>
            </a:r>
            <a:r>
              <a:rPr lang="de-DE" sz="1200" b="0" i="1" kern="1200" dirty="0" err="1">
                <a:solidFill>
                  <a:schemeClr val="tx1"/>
                </a:solidFill>
                <a:effectLst/>
                <a:latin typeface="+mn-lt"/>
                <a:ea typeface="+mn-ea"/>
                <a:cs typeface="+mn-cs"/>
              </a:rPr>
              <a:t>pixmap</a:t>
            </a:r>
            <a:r>
              <a:rPr lang="de-DE" sz="1200" b="0" i="0" kern="1200" dirty="0">
                <a:solidFill>
                  <a:schemeClr val="tx1"/>
                </a:solidFill>
                <a:effectLst/>
                <a:latin typeface="+mn-lt"/>
                <a:ea typeface="+mn-ea"/>
                <a:cs typeface="+mn-cs"/>
              </a:rPr>
              <a:t>)</a:t>
            </a:r>
          </a:p>
          <a:p>
            <a:r>
              <a:rPr lang="de-DE" sz="1200" b="0" i="0" kern="1200" dirty="0">
                <a:solidFill>
                  <a:schemeClr val="tx1"/>
                </a:solidFill>
                <a:effectLst/>
                <a:latin typeface="+mn-lt"/>
                <a:ea typeface="+mn-ea"/>
                <a:cs typeface="+mn-cs"/>
              </a:rPr>
              <a:t>in der Computergrafik im Speziellen ein </a:t>
            </a:r>
            <a:r>
              <a:rPr lang="de-DE" sz="1200" b="0" i="0" u="none" strike="noStrike" kern="1200" dirty="0">
                <a:solidFill>
                  <a:schemeClr val="tx1"/>
                </a:solidFill>
                <a:effectLst/>
                <a:latin typeface="+mn-lt"/>
                <a:ea typeface="+mn-ea"/>
                <a:cs typeface="+mn-cs"/>
                <a:hlinkClick r:id="rId6" tooltip="Binärbild"/>
              </a:rPr>
              <a:t>Binärbild</a:t>
            </a:r>
            <a:r>
              <a:rPr lang="de-DE" sz="1200" b="0" i="0" kern="1200" dirty="0">
                <a:solidFill>
                  <a:schemeClr val="tx1"/>
                </a:solidFill>
                <a:effectLst/>
                <a:latin typeface="+mn-lt"/>
                <a:ea typeface="+mn-ea"/>
                <a:cs typeface="+mn-cs"/>
              </a:rPr>
              <a:t> (</a:t>
            </a:r>
            <a:r>
              <a:rPr lang="de-DE" sz="1200" b="0" i="1" kern="1200" dirty="0" err="1">
                <a:solidFill>
                  <a:schemeClr val="tx1"/>
                </a:solidFill>
                <a:effectLst/>
                <a:latin typeface="+mn-lt"/>
                <a:ea typeface="+mn-ea"/>
                <a:cs typeface="+mn-cs"/>
              </a:rPr>
              <a:t>binary</a:t>
            </a:r>
            <a:r>
              <a:rPr lang="de-DE" sz="1200" b="0" i="1" kern="1200" dirty="0">
                <a:solidFill>
                  <a:schemeClr val="tx1"/>
                </a:solidFill>
                <a:effectLst/>
                <a:latin typeface="+mn-lt"/>
                <a:ea typeface="+mn-ea"/>
                <a:cs typeface="+mn-cs"/>
              </a:rPr>
              <a:t> </a:t>
            </a:r>
            <a:r>
              <a:rPr lang="de-DE" sz="1200" b="0" i="1" kern="1200" dirty="0" err="1">
                <a:solidFill>
                  <a:schemeClr val="tx1"/>
                </a:solidFill>
                <a:effectLst/>
                <a:latin typeface="+mn-lt"/>
                <a:ea typeface="+mn-ea"/>
                <a:cs typeface="+mn-cs"/>
              </a:rPr>
              <a:t>image</a:t>
            </a:r>
            <a:r>
              <a:rPr lang="de-DE" sz="1200" b="0" i="0" kern="1200" dirty="0">
                <a:solidFill>
                  <a:schemeClr val="tx1"/>
                </a:solidFill>
                <a:effectLst/>
                <a:latin typeface="+mn-lt"/>
                <a:ea typeface="+mn-ea"/>
                <a:cs typeface="+mn-cs"/>
              </a:rPr>
              <a:t>)</a:t>
            </a:r>
          </a:p>
          <a:p>
            <a:r>
              <a:rPr lang="de-DE" sz="1200" b="0" i="0" kern="1200" dirty="0">
                <a:solidFill>
                  <a:schemeClr val="tx1"/>
                </a:solidFill>
                <a:effectLst/>
                <a:latin typeface="+mn-lt"/>
                <a:ea typeface="+mn-ea"/>
                <a:cs typeface="+mn-cs"/>
              </a:rPr>
              <a:t>eine gebräuchliche verkürzte Bezeichnung für das Grafikformat </a:t>
            </a:r>
            <a:r>
              <a:rPr lang="de-DE" sz="1200" b="0" i="0" u="none" strike="noStrike" kern="1200" dirty="0">
                <a:solidFill>
                  <a:schemeClr val="tx1"/>
                </a:solidFill>
                <a:effectLst/>
                <a:latin typeface="+mn-lt"/>
                <a:ea typeface="+mn-ea"/>
                <a:cs typeface="+mn-cs"/>
                <a:hlinkClick r:id="rId7" tooltip="Windows Bitmap"/>
              </a:rPr>
              <a:t>Windows Bitmap</a:t>
            </a:r>
            <a:r>
              <a:rPr lang="de-DE" sz="1200" b="0" i="0" kern="1200" dirty="0">
                <a:solidFill>
                  <a:schemeClr val="tx1"/>
                </a:solidFill>
                <a:effectLst/>
                <a:latin typeface="+mn-lt"/>
                <a:ea typeface="+mn-ea"/>
                <a:cs typeface="+mn-cs"/>
              </a:rPr>
              <a:t> (BMP)</a:t>
            </a:r>
          </a:p>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30D0FE-AF74-4FB3-A5AC-0FE84BBFBA7E}"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63221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https://www.data2type.de/xml-xslt-xslfo/xml/xml-in-a-nutshell/document-object-model/dom-grundlagen/</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111</a:t>
            </a:fld>
            <a:endParaRPr lang="de-DE" dirty="0"/>
          </a:p>
        </p:txBody>
      </p:sp>
    </p:spTree>
    <p:extLst>
      <p:ext uri="{BB962C8B-B14F-4D97-AF65-F5344CB8AC3E}">
        <p14:creationId xmlns:p14="http://schemas.microsoft.com/office/powerpoint/2010/main" val="6862204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https://en.wikipedia.org/wiki/Content_management_system</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116</a:t>
            </a:fld>
            <a:endParaRPr lang="de-DE" dirty="0"/>
          </a:p>
        </p:txBody>
      </p:sp>
    </p:spTree>
    <p:extLst>
      <p:ext uri="{BB962C8B-B14F-4D97-AF65-F5344CB8AC3E}">
        <p14:creationId xmlns:p14="http://schemas.microsoft.com/office/powerpoint/2010/main" val="41593507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https://ru.wikipedia.org/wiki/%D0%A1%D0%B8%D1%81%D1%82%D0%B5%D0%BC%D0%B0_%D1%83%D0%BF%D1%80%D0%B0%D0%B2%D0%BB%D0%B5%D0%BD%D0%B8%D1%8F_%D1%81%D0%BE%D0%B4%D0%B5%D1%80%D0%B6%D0%B8%D0%BC%D1%8B%D0%BC</a:t>
            </a:r>
            <a:endParaRPr lang="de-DE" dirty="0"/>
          </a:p>
          <a:p>
            <a:endParaRPr lang="de-DE" dirty="0"/>
          </a:p>
          <a:p>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117</a:t>
            </a:fld>
            <a:endParaRPr lang="de-DE" dirty="0"/>
          </a:p>
        </p:txBody>
      </p:sp>
    </p:spTree>
    <p:extLst>
      <p:ext uri="{BB962C8B-B14F-4D97-AF65-F5344CB8AC3E}">
        <p14:creationId xmlns:p14="http://schemas.microsoft.com/office/powerpoint/2010/main" val="22193734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Progressive CMS </a:t>
            </a:r>
            <a:r>
              <a:rPr lang="de-DE" dirty="0">
                <a:hlinkClick r:id="rId3"/>
              </a:rPr>
              <a:t>https://www.youtube.com/watch?v=s1WrBaAyzAI</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118</a:t>
            </a:fld>
            <a:endParaRPr lang="de-DE" dirty="0"/>
          </a:p>
        </p:txBody>
      </p:sp>
    </p:spTree>
    <p:extLst>
      <p:ext uri="{BB962C8B-B14F-4D97-AF65-F5344CB8AC3E}">
        <p14:creationId xmlns:p14="http://schemas.microsoft.com/office/powerpoint/2010/main" val="38322661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https://de.wikipedia.org/wiki/Ajax_(Programmierung)</a:t>
            </a:r>
          </a:p>
          <a:p>
            <a:endParaRPr lang="de-DE" dirty="0"/>
          </a:p>
          <a:p>
            <a:endParaRPr lang="de-DE" dirty="0"/>
          </a:p>
          <a:p>
            <a:r>
              <a:rPr lang="de-DE" dirty="0"/>
              <a:t>https://developer.mozilla.org/en-US/docs/Web/HTTP</a:t>
            </a:r>
          </a:p>
          <a:p>
            <a:endParaRPr lang="de-DE" dirty="0"/>
          </a:p>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DB1B46-062E-40DE-A5D7-CC699585DEB7}"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06461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a:solidFill>
                  <a:schemeClr val="tx1"/>
                </a:solidFill>
                <a:effectLst/>
                <a:latin typeface="+mn-lt"/>
                <a:ea typeface="+mn-ea"/>
                <a:cs typeface="+mn-cs"/>
              </a:rPr>
              <a:t>You can deploy JSON Server. For example, </a:t>
            </a:r>
            <a:r>
              <a:rPr lang="en-US" sz="1200" b="0" i="0" u="none" strike="noStrike" kern="1200" dirty="0" err="1">
                <a:solidFill>
                  <a:schemeClr val="tx1"/>
                </a:solidFill>
                <a:effectLst/>
                <a:latin typeface="+mn-lt"/>
                <a:ea typeface="+mn-ea"/>
                <a:cs typeface="+mn-cs"/>
                <a:hlinkClick r:id="rId3"/>
              </a:rPr>
              <a:t>JSONPlaceholder</a:t>
            </a:r>
            <a:r>
              <a:rPr lang="en-US" sz="1200" b="0" i="0" kern="1200" dirty="0">
                <a:solidFill>
                  <a:schemeClr val="tx1"/>
                </a:solidFill>
                <a:effectLst/>
                <a:latin typeface="+mn-lt"/>
                <a:ea typeface="+mn-ea"/>
                <a:cs typeface="+mn-cs"/>
              </a:rPr>
              <a:t> is an online fake API powered by JSON Server and running on Heroku.</a:t>
            </a:r>
          </a:p>
          <a:p>
            <a:br>
              <a:rPr lang="en-US" dirty="0"/>
            </a:br>
            <a:endParaRPr lang="de-DE" dirty="0"/>
          </a:p>
        </p:txBody>
      </p:sp>
      <p:sp>
        <p:nvSpPr>
          <p:cNvPr id="4" name="Foliennummernplatzhalter 3"/>
          <p:cNvSpPr>
            <a:spLocks noGrp="1"/>
          </p:cNvSpPr>
          <p:nvPr>
            <p:ph type="sldNum" sz="quarter" idx="5"/>
          </p:nvPr>
        </p:nvSpPr>
        <p:spPr/>
        <p:txBody>
          <a:bodyPr/>
          <a:lstStyle/>
          <a:p>
            <a:fld id="{2FDB1B46-062E-40DE-A5D7-CC699585DEB7}" type="slidenum">
              <a:rPr lang="de-DE" smtClean="0"/>
              <a:t>124</a:t>
            </a:fld>
            <a:endParaRPr lang="de-DE"/>
          </a:p>
        </p:txBody>
      </p:sp>
    </p:spTree>
    <p:extLst>
      <p:ext uri="{BB962C8B-B14F-4D97-AF65-F5344CB8AC3E}">
        <p14:creationId xmlns:p14="http://schemas.microsoft.com/office/powerpoint/2010/main" val="467534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https://developers.google.com/web/fundamentals/web-app-manifest/</a:t>
            </a:r>
          </a:p>
        </p:txBody>
      </p:sp>
      <p:sp>
        <p:nvSpPr>
          <p:cNvPr id="4" name="Foliennummernplatzhalter 3"/>
          <p:cNvSpPr>
            <a:spLocks noGrp="1"/>
          </p:cNvSpPr>
          <p:nvPr>
            <p:ph type="sldNum" sz="quarter" idx="5"/>
          </p:nvPr>
        </p:nvSpPr>
        <p:spPr/>
        <p:txBody>
          <a:bodyPr/>
          <a:lstStyle/>
          <a:p>
            <a:fld id="{6830D0FE-AF74-4FB3-A5AC-0FE84BBFBA7E}" type="slidenum">
              <a:rPr lang="de-DE" smtClean="0"/>
              <a:t>16</a:t>
            </a:fld>
            <a:endParaRPr lang="de-DE" dirty="0"/>
          </a:p>
        </p:txBody>
      </p:sp>
    </p:spTree>
    <p:extLst>
      <p:ext uri="{BB962C8B-B14F-4D97-AF65-F5344CB8AC3E}">
        <p14:creationId xmlns:p14="http://schemas.microsoft.com/office/powerpoint/2010/main" val="36885821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zum Testen, ob es mit Server alles funktioniert:</a:t>
            </a:r>
          </a:p>
          <a:p>
            <a:r>
              <a:rPr lang="de-DE" dirty="0"/>
              <a:t>Firefox Erweiterung REST Client</a:t>
            </a:r>
          </a:p>
        </p:txBody>
      </p:sp>
      <p:sp>
        <p:nvSpPr>
          <p:cNvPr id="4" name="Foliennummernplatzhalter 3"/>
          <p:cNvSpPr>
            <a:spLocks noGrp="1"/>
          </p:cNvSpPr>
          <p:nvPr>
            <p:ph type="sldNum" sz="quarter" idx="5"/>
          </p:nvPr>
        </p:nvSpPr>
        <p:spPr/>
        <p:txBody>
          <a:bodyPr/>
          <a:lstStyle/>
          <a:p>
            <a:fld id="{2FDB1B46-062E-40DE-A5D7-CC699585DEB7}" type="slidenum">
              <a:rPr lang="de-DE" smtClean="0"/>
              <a:t>125</a:t>
            </a:fld>
            <a:endParaRPr lang="de-DE"/>
          </a:p>
        </p:txBody>
      </p:sp>
    </p:spTree>
    <p:extLst>
      <p:ext uri="{BB962C8B-B14F-4D97-AF65-F5344CB8AC3E}">
        <p14:creationId xmlns:p14="http://schemas.microsoft.com/office/powerpoint/2010/main" val="2686447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https://de.wikipedia.org/wiki/Ajax_(Programmierung)</a:t>
            </a:r>
          </a:p>
          <a:p>
            <a:endParaRPr lang="de-DE" dirty="0"/>
          </a:p>
          <a:p>
            <a:endParaRPr lang="de-DE" dirty="0"/>
          </a:p>
          <a:p>
            <a:r>
              <a:rPr lang="de-DE" dirty="0"/>
              <a:t>https://developer.mozilla.org/en-US/docs/Web/HTTP</a:t>
            </a:r>
          </a:p>
          <a:p>
            <a:endParaRPr lang="de-DE" dirty="0"/>
          </a:p>
          <a:p>
            <a:endParaRPr lang="de-DE" dirty="0"/>
          </a:p>
        </p:txBody>
      </p:sp>
      <p:sp>
        <p:nvSpPr>
          <p:cNvPr id="4" name="Foliennummernplatzhalter 3"/>
          <p:cNvSpPr>
            <a:spLocks noGrp="1"/>
          </p:cNvSpPr>
          <p:nvPr>
            <p:ph type="sldNum" sz="quarter" idx="5"/>
          </p:nvPr>
        </p:nvSpPr>
        <p:spPr/>
        <p:txBody>
          <a:bodyPr/>
          <a:lstStyle/>
          <a:p>
            <a:fld id="{2FDB1B46-062E-40DE-A5D7-CC699585DEB7}" type="slidenum">
              <a:rPr lang="de-DE" smtClean="0"/>
              <a:t>127</a:t>
            </a:fld>
            <a:endParaRPr lang="de-DE"/>
          </a:p>
        </p:txBody>
      </p:sp>
    </p:spTree>
    <p:extLst>
      <p:ext uri="{BB962C8B-B14F-4D97-AF65-F5344CB8AC3E}">
        <p14:creationId xmlns:p14="http://schemas.microsoft.com/office/powerpoint/2010/main" val="24726673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https://httpstatuses.com/304</a:t>
            </a:r>
          </a:p>
          <a:p>
            <a:endParaRPr lang="de-DE" dirty="0"/>
          </a:p>
          <a:p>
            <a:r>
              <a:rPr lang="de-DE" dirty="0"/>
              <a:t>Tab Netzwerk im Entwicklermodus vom Browser!</a:t>
            </a:r>
          </a:p>
          <a:p>
            <a:endParaRPr lang="de-DE" dirty="0"/>
          </a:p>
          <a:p>
            <a:r>
              <a:rPr lang="de-DE" dirty="0" err="1"/>
              <a:t>Fiddler</a:t>
            </a:r>
            <a:r>
              <a:rPr lang="de-DE" dirty="0"/>
              <a:t> – http Debugger</a:t>
            </a:r>
          </a:p>
        </p:txBody>
      </p:sp>
      <p:sp>
        <p:nvSpPr>
          <p:cNvPr id="4" name="Foliennummernplatzhalter 3"/>
          <p:cNvSpPr>
            <a:spLocks noGrp="1"/>
          </p:cNvSpPr>
          <p:nvPr>
            <p:ph type="sldNum" sz="quarter" idx="5"/>
          </p:nvPr>
        </p:nvSpPr>
        <p:spPr/>
        <p:txBody>
          <a:bodyPr/>
          <a:lstStyle/>
          <a:p>
            <a:fld id="{2FDB1B46-062E-40DE-A5D7-CC699585DEB7}" type="slidenum">
              <a:rPr lang="de-DE" smtClean="0"/>
              <a:t>128</a:t>
            </a:fld>
            <a:endParaRPr lang="de-DE"/>
          </a:p>
        </p:txBody>
      </p:sp>
    </p:spTree>
    <p:extLst>
      <p:ext uri="{BB962C8B-B14F-4D97-AF65-F5344CB8AC3E}">
        <p14:creationId xmlns:p14="http://schemas.microsoft.com/office/powerpoint/2010/main" val="1574804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dirty="0" err="1">
                <a:solidFill>
                  <a:schemeClr val="tx1"/>
                </a:solidFill>
                <a:effectLst/>
                <a:latin typeface="+mn-lt"/>
                <a:ea typeface="+mn-ea"/>
                <a:cs typeface="+mn-cs"/>
              </a:rPr>
              <a:t>XMLHttpRequest</a:t>
            </a:r>
            <a:r>
              <a:rPr lang="en-US" sz="1200" b="0" i="0" u="none" strike="noStrike" kern="1200" dirty="0">
                <a:solidFill>
                  <a:schemeClr val="tx1"/>
                </a:solidFill>
                <a:effectLst/>
                <a:latin typeface="+mn-lt"/>
                <a:ea typeface="+mn-ea"/>
                <a:cs typeface="+mn-cs"/>
              </a:rPr>
              <a:t> Living Standard:</a:t>
            </a:r>
          </a:p>
          <a:p>
            <a:r>
              <a:rPr lang="en-US" sz="1200" b="0" i="0" u="none" strike="noStrike" kern="1200" dirty="0">
                <a:solidFill>
                  <a:schemeClr val="tx1"/>
                </a:solidFill>
                <a:effectLst/>
                <a:latin typeface="+mn-lt"/>
                <a:ea typeface="+mn-ea"/>
                <a:cs typeface="+mn-cs"/>
              </a:rPr>
              <a:t>https://xhr.spec.whatwg.org/</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MIME Sniffing:</a:t>
            </a:r>
          </a:p>
          <a:p>
            <a:r>
              <a:rPr lang="en-US" sz="1200" b="0" i="0" u="none" strike="noStrike" kern="1200" dirty="0">
                <a:solidFill>
                  <a:schemeClr val="tx1"/>
                </a:solidFill>
                <a:effectLst/>
                <a:latin typeface="+mn-lt"/>
                <a:ea typeface="+mn-ea"/>
                <a:cs typeface="+mn-cs"/>
              </a:rPr>
              <a:t>https://mimesniff.spec.whatwg.org/</a:t>
            </a:r>
          </a:p>
        </p:txBody>
      </p:sp>
      <p:sp>
        <p:nvSpPr>
          <p:cNvPr id="4" name="Foliennummernplatzhalter 3"/>
          <p:cNvSpPr>
            <a:spLocks noGrp="1"/>
          </p:cNvSpPr>
          <p:nvPr>
            <p:ph type="sldNum" sz="quarter" idx="5"/>
          </p:nvPr>
        </p:nvSpPr>
        <p:spPr/>
        <p:txBody>
          <a:bodyPr/>
          <a:lstStyle/>
          <a:p>
            <a:fld id="{2FDB1B46-062E-40DE-A5D7-CC699585DEB7}" type="slidenum">
              <a:rPr lang="de-DE" smtClean="0"/>
              <a:t>129</a:t>
            </a:fld>
            <a:endParaRPr lang="de-DE"/>
          </a:p>
        </p:txBody>
      </p:sp>
    </p:spTree>
    <p:extLst>
      <p:ext uri="{BB962C8B-B14F-4D97-AF65-F5344CB8AC3E}">
        <p14:creationId xmlns:p14="http://schemas.microsoft.com/office/powerpoint/2010/main" val="3669293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FDB1B46-062E-40DE-A5D7-CC699585DEB7}" type="slidenum">
              <a:rPr lang="de-DE" smtClean="0"/>
              <a:t>130</a:t>
            </a:fld>
            <a:endParaRPr lang="de-DE"/>
          </a:p>
        </p:txBody>
      </p:sp>
    </p:spTree>
    <p:extLst>
      <p:ext uri="{BB962C8B-B14F-4D97-AF65-F5344CB8AC3E}">
        <p14:creationId xmlns:p14="http://schemas.microsoft.com/office/powerpoint/2010/main" val="146753863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XAMPP – Beliebteste PHP Entwicklungsumgebung</a:t>
            </a:r>
          </a:p>
          <a:p>
            <a:r>
              <a:rPr lang="de-DE" dirty="0"/>
              <a:t>https://www.apachefriends.org/de/index.html</a:t>
            </a:r>
          </a:p>
          <a:p>
            <a:endParaRPr lang="de-DE" dirty="0"/>
          </a:p>
        </p:txBody>
      </p:sp>
      <p:sp>
        <p:nvSpPr>
          <p:cNvPr id="4" name="Foliennummernplatzhalter 3"/>
          <p:cNvSpPr>
            <a:spLocks noGrp="1"/>
          </p:cNvSpPr>
          <p:nvPr>
            <p:ph type="sldNum" sz="quarter" idx="5"/>
          </p:nvPr>
        </p:nvSpPr>
        <p:spPr/>
        <p:txBody>
          <a:bodyPr/>
          <a:lstStyle/>
          <a:p>
            <a:fld id="{2FDB1B46-062E-40DE-A5D7-CC699585DEB7}" type="slidenum">
              <a:rPr lang="de-DE" smtClean="0"/>
              <a:t>132</a:t>
            </a:fld>
            <a:endParaRPr lang="de-DE"/>
          </a:p>
        </p:txBody>
      </p:sp>
    </p:spTree>
    <p:extLst>
      <p:ext uri="{BB962C8B-B14F-4D97-AF65-F5344CB8AC3E}">
        <p14:creationId xmlns:p14="http://schemas.microsoft.com/office/powerpoint/2010/main" val="29508648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https://developer.mozilla.org/en-US/docs/Web/API/XMLHttpRequest</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136</a:t>
            </a:fld>
            <a:endParaRPr lang="de-DE" dirty="0"/>
          </a:p>
        </p:txBody>
      </p:sp>
    </p:spTree>
    <p:extLst>
      <p:ext uri="{BB962C8B-B14F-4D97-AF65-F5344CB8AC3E}">
        <p14:creationId xmlns:p14="http://schemas.microsoft.com/office/powerpoint/2010/main" val="189334828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FDB1B46-062E-40DE-A5D7-CC699585DEB7}" type="slidenum">
              <a:rPr lang="de-DE" smtClean="0"/>
              <a:t>138</a:t>
            </a:fld>
            <a:endParaRPr lang="de-DE"/>
          </a:p>
        </p:txBody>
      </p:sp>
    </p:spTree>
    <p:extLst>
      <p:ext uri="{BB962C8B-B14F-4D97-AF65-F5344CB8AC3E}">
        <p14:creationId xmlns:p14="http://schemas.microsoft.com/office/powerpoint/2010/main" val="336584752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CORS Erweiterung für Firefox, Chrome und Opera </a:t>
            </a:r>
          </a:p>
          <a:p>
            <a:r>
              <a:rPr lang="de-DE" dirty="0"/>
              <a:t>https://mybrowseraddon.com/access-control-allow-origin.html</a:t>
            </a:r>
          </a:p>
          <a:p>
            <a:endParaRPr lang="de-DE" dirty="0"/>
          </a:p>
          <a:p>
            <a:r>
              <a:rPr lang="de-DE" dirty="0" err="1"/>
              <a:t>html</a:t>
            </a:r>
            <a:r>
              <a:rPr lang="de-DE" dirty="0"/>
              <a:t>-Attribut </a:t>
            </a:r>
            <a:r>
              <a:rPr lang="de-DE" dirty="0" err="1"/>
              <a:t>crossorigin</a:t>
            </a:r>
            <a:endParaRPr lang="de-DE" dirty="0"/>
          </a:p>
          <a:p>
            <a:r>
              <a:rPr lang="de-DE" dirty="0"/>
              <a:t>https://reactjs.org/docs/cdn-links.html</a:t>
            </a:r>
          </a:p>
          <a:p>
            <a:endParaRPr lang="de-DE" dirty="0"/>
          </a:p>
          <a:p>
            <a:endParaRPr lang="de-DE" dirty="0"/>
          </a:p>
          <a:p>
            <a:endParaRPr lang="de-DE" dirty="0"/>
          </a:p>
        </p:txBody>
      </p:sp>
      <p:sp>
        <p:nvSpPr>
          <p:cNvPr id="4" name="Foliennummernplatzhalter 3"/>
          <p:cNvSpPr>
            <a:spLocks noGrp="1"/>
          </p:cNvSpPr>
          <p:nvPr>
            <p:ph type="sldNum" sz="quarter" idx="5"/>
          </p:nvPr>
        </p:nvSpPr>
        <p:spPr/>
        <p:txBody>
          <a:bodyPr/>
          <a:lstStyle/>
          <a:p>
            <a:fld id="{2FDB1B46-062E-40DE-A5D7-CC699585DEB7}" type="slidenum">
              <a:rPr lang="de-DE" smtClean="0"/>
              <a:t>139</a:t>
            </a:fld>
            <a:endParaRPr lang="de-DE"/>
          </a:p>
        </p:txBody>
      </p:sp>
    </p:spTree>
    <p:extLst>
      <p:ext uri="{BB962C8B-B14F-4D97-AF65-F5344CB8AC3E}">
        <p14:creationId xmlns:p14="http://schemas.microsoft.com/office/powerpoint/2010/main" val="43207532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fetch('https://jsonplaceholder.typicode.com/</a:t>
            </a:r>
            <a:r>
              <a:rPr lang="en-US" sz="1200" b="0" i="0" u="none" strike="noStrike" kern="1200" dirty="0" err="1">
                <a:solidFill>
                  <a:schemeClr val="tx1"/>
                </a:solidFill>
                <a:effectLst/>
                <a:latin typeface="+mn-lt"/>
                <a:ea typeface="+mn-ea"/>
                <a:cs typeface="+mn-cs"/>
              </a:rPr>
              <a:t>todos</a:t>
            </a:r>
            <a:r>
              <a:rPr lang="en-US" sz="1200" b="0" i="0" u="none" strike="noStrike" kern="1200" dirty="0">
                <a:solidFill>
                  <a:schemeClr val="tx1"/>
                </a:solidFill>
                <a:effectLst/>
                <a:latin typeface="+mn-lt"/>
                <a:ea typeface="+mn-ea"/>
                <a:cs typeface="+mn-cs"/>
              </a:rPr>
              <a:t>/1') </a:t>
            </a:r>
          </a:p>
          <a:p>
            <a:r>
              <a:rPr lang="en-US" sz="1200" b="0" i="0" u="none" strike="noStrike" kern="1200" dirty="0">
                <a:solidFill>
                  <a:schemeClr val="tx1"/>
                </a:solidFill>
                <a:effectLst/>
                <a:latin typeface="+mn-lt"/>
                <a:ea typeface="+mn-ea"/>
                <a:cs typeface="+mn-cs"/>
              </a:rPr>
              <a:t>	.then(response =&gt; </a:t>
            </a:r>
            <a:r>
              <a:rPr lang="en-US" sz="1200" b="0" i="0" u="none" strike="noStrike" kern="1200" dirty="0" err="1">
                <a:solidFill>
                  <a:schemeClr val="tx1"/>
                </a:solidFill>
                <a:effectLst/>
                <a:latin typeface="+mn-lt"/>
                <a:ea typeface="+mn-ea"/>
                <a:cs typeface="+mn-cs"/>
              </a:rPr>
              <a:t>response.json</a:t>
            </a:r>
            <a:r>
              <a:rPr lang="en-US" sz="1200" b="0" i="0" u="none" strike="noStrike" kern="1200" dirty="0">
                <a:solidFill>
                  <a:schemeClr val="tx1"/>
                </a:solidFill>
                <a:effectLst/>
                <a:latin typeface="+mn-lt"/>
                <a:ea typeface="+mn-ea"/>
                <a:cs typeface="+mn-cs"/>
              </a:rPr>
              <a:t>()) </a:t>
            </a:r>
          </a:p>
          <a:p>
            <a:r>
              <a:rPr lang="en-US" sz="1200" b="0" i="0" u="none" strike="noStrike" kern="1200" dirty="0">
                <a:solidFill>
                  <a:schemeClr val="tx1"/>
                </a:solidFill>
                <a:effectLst/>
                <a:latin typeface="+mn-lt"/>
                <a:ea typeface="+mn-ea"/>
                <a:cs typeface="+mn-cs"/>
              </a:rPr>
              <a:t>	.then(json =&gt; console.log(json))</a:t>
            </a:r>
          </a:p>
          <a:p>
            <a:endParaRPr lang="de-DE" dirty="0"/>
          </a:p>
        </p:txBody>
      </p:sp>
      <p:sp>
        <p:nvSpPr>
          <p:cNvPr id="4" name="Foliennummernplatzhalter 3"/>
          <p:cNvSpPr>
            <a:spLocks noGrp="1"/>
          </p:cNvSpPr>
          <p:nvPr>
            <p:ph type="sldNum" sz="quarter" idx="5"/>
          </p:nvPr>
        </p:nvSpPr>
        <p:spPr/>
        <p:txBody>
          <a:bodyPr/>
          <a:lstStyle/>
          <a:p>
            <a:fld id="{2FDB1B46-062E-40DE-A5D7-CC699585DEB7}" type="slidenum">
              <a:rPr lang="de-DE" smtClean="0"/>
              <a:t>141</a:t>
            </a:fld>
            <a:endParaRPr lang="de-DE"/>
          </a:p>
        </p:txBody>
      </p:sp>
    </p:spTree>
    <p:extLst>
      <p:ext uri="{BB962C8B-B14F-4D97-AF65-F5344CB8AC3E}">
        <p14:creationId xmlns:p14="http://schemas.microsoft.com/office/powerpoint/2010/main" val="3378079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https://developers.google.com/web/progressive-web-apps/</a:t>
            </a:r>
            <a:endParaRPr lang="de-DE" dirty="0"/>
          </a:p>
          <a:p>
            <a:r>
              <a:rPr lang="de-DE" dirty="0">
                <a:hlinkClick r:id="rId4"/>
              </a:rPr>
              <a:t>https://abookapart.com/products/progressive-web-apps</a:t>
            </a:r>
            <a:endParaRPr lang="de-DE" dirty="0"/>
          </a:p>
          <a:p>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17</a:t>
            </a:fld>
            <a:endParaRPr lang="de-DE" dirty="0"/>
          </a:p>
        </p:txBody>
      </p:sp>
    </p:spTree>
    <p:extLst>
      <p:ext uri="{BB962C8B-B14F-4D97-AF65-F5344CB8AC3E}">
        <p14:creationId xmlns:p14="http://schemas.microsoft.com/office/powerpoint/2010/main" val="18173094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https://developer.mozilla.org/en-US/docs/Web/API/Fetch_API/Using_Fetch#Response_objects</a:t>
            </a:r>
            <a:endParaRPr lang="de-DE" dirty="0"/>
          </a:p>
        </p:txBody>
      </p:sp>
      <p:sp>
        <p:nvSpPr>
          <p:cNvPr id="4" name="Foliennummernplatzhalter 3"/>
          <p:cNvSpPr>
            <a:spLocks noGrp="1"/>
          </p:cNvSpPr>
          <p:nvPr>
            <p:ph type="sldNum" sz="quarter" idx="5"/>
          </p:nvPr>
        </p:nvSpPr>
        <p:spPr/>
        <p:txBody>
          <a:bodyPr/>
          <a:lstStyle/>
          <a:p>
            <a:fld id="{2FDB1B46-062E-40DE-A5D7-CC699585DEB7}" type="slidenum">
              <a:rPr lang="de-DE" smtClean="0"/>
              <a:t>142</a:t>
            </a:fld>
            <a:endParaRPr lang="de-DE"/>
          </a:p>
        </p:txBody>
      </p:sp>
    </p:spTree>
    <p:extLst>
      <p:ext uri="{BB962C8B-B14F-4D97-AF65-F5344CB8AC3E}">
        <p14:creationId xmlns:p14="http://schemas.microsoft.com/office/powerpoint/2010/main" val="211919305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148</a:t>
            </a:fld>
            <a:endParaRPr lang="de-DE" dirty="0"/>
          </a:p>
        </p:txBody>
      </p:sp>
    </p:spTree>
    <p:extLst>
      <p:ext uri="{BB962C8B-B14F-4D97-AF65-F5344CB8AC3E}">
        <p14:creationId xmlns:p14="http://schemas.microsoft.com/office/powerpoint/2010/main" val="390240612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https://developer.mozilla.org/en-US/docs/Web/Security/Same-origin_policy</a:t>
            </a:r>
            <a:endParaRPr lang="de-DE" dirty="0"/>
          </a:p>
          <a:p>
            <a:r>
              <a:rPr lang="de-DE">
                <a:hlinkClick r:id="rId4"/>
              </a:rPr>
              <a:t>https://en.wikipedia.org/wiki/Same-origin_policy</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151</a:t>
            </a:fld>
            <a:endParaRPr lang="de-DE" dirty="0"/>
          </a:p>
        </p:txBody>
      </p:sp>
    </p:spTree>
    <p:extLst>
      <p:ext uri="{BB962C8B-B14F-4D97-AF65-F5344CB8AC3E}">
        <p14:creationId xmlns:p14="http://schemas.microsoft.com/office/powerpoint/2010/main" val="25703988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https://en.wikipedia.org/wiki/Cross-site_scripting</a:t>
            </a:r>
            <a:endParaRPr lang="de-DE" dirty="0"/>
          </a:p>
          <a:p>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152</a:t>
            </a:fld>
            <a:endParaRPr lang="de-DE" dirty="0"/>
          </a:p>
        </p:txBody>
      </p:sp>
    </p:spTree>
    <p:extLst>
      <p:ext uri="{BB962C8B-B14F-4D97-AF65-F5344CB8AC3E}">
        <p14:creationId xmlns:p14="http://schemas.microsoft.com/office/powerpoint/2010/main" val="2933760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https://www.whitesourcesoftware.com/GitHubSecurityAlerts</a:t>
            </a:r>
          </a:p>
          <a:p>
            <a:endParaRPr lang="de-DE" dirty="0"/>
          </a:p>
          <a:p>
            <a:r>
              <a:rPr lang="de-DE" dirty="0">
                <a:hlinkClick r:id="rId3"/>
              </a:rPr>
              <a:t>https://www.npmjs.com/package/shelljs</a:t>
            </a:r>
            <a:endParaRPr lang="de-DE" dirty="0"/>
          </a:p>
          <a:p>
            <a:endParaRPr lang="de-DE" dirty="0"/>
          </a:p>
          <a:p>
            <a:r>
              <a:rPr lang="en-US" sz="1200" b="1" i="0" kern="1200" dirty="0" err="1">
                <a:solidFill>
                  <a:schemeClr val="tx1"/>
                </a:solidFill>
                <a:effectLst/>
                <a:latin typeface="+mn-lt"/>
                <a:ea typeface="+mn-ea"/>
                <a:cs typeface="+mn-cs"/>
              </a:rPr>
              <a:t>ShellJS</a:t>
            </a:r>
            <a:r>
              <a:rPr lang="en-US" sz="1200" b="0" i="0" kern="1200" dirty="0">
                <a:solidFill>
                  <a:schemeClr val="tx1"/>
                </a:solidFill>
                <a:effectLst/>
                <a:latin typeface="+mn-lt"/>
                <a:ea typeface="+mn-ea"/>
                <a:cs typeface="+mn-cs"/>
              </a:rPr>
              <a:t> is a portable (**Windows included**) implementation of Unix ...</a:t>
            </a:r>
          </a:p>
          <a:p>
            <a:r>
              <a:rPr lang="en-US" sz="1200" b="1" i="0" kern="1200" dirty="0" err="1">
                <a:solidFill>
                  <a:schemeClr val="tx1"/>
                </a:solidFill>
                <a:effectLst/>
                <a:latin typeface="+mn-lt"/>
                <a:ea typeface="+mn-ea"/>
                <a:cs typeface="+mn-cs"/>
              </a:rPr>
              <a:t>ShellJS</a:t>
            </a:r>
            <a:r>
              <a:rPr lang="en-US" sz="1200" b="0" i="0" kern="1200" dirty="0">
                <a:solidFill>
                  <a:schemeClr val="tx1"/>
                </a:solidFill>
                <a:effectLst/>
                <a:latin typeface="+mn-lt"/>
                <a:ea typeface="+mn-ea"/>
                <a:cs typeface="+mn-cs"/>
              </a:rPr>
              <a:t> is a portable (Windows/Linux/OS X) ... shell commands on top of the </a:t>
            </a:r>
            <a:r>
              <a:rPr lang="en-US" sz="1200" b="1" i="0" kern="1200" dirty="0">
                <a:solidFill>
                  <a:schemeClr val="tx1"/>
                </a:solidFill>
                <a:effectLst/>
                <a:latin typeface="+mn-lt"/>
                <a:ea typeface="+mn-ea"/>
                <a:cs typeface="+mn-cs"/>
              </a:rPr>
              <a:t>Node</a:t>
            </a:r>
            <a:r>
              <a:rPr lang="en-US" sz="1200" b="0" i="0" kern="1200" dirty="0">
                <a:solidFill>
                  <a:schemeClr val="tx1"/>
                </a:solidFill>
                <a:effectLst/>
                <a:latin typeface="+mn-lt"/>
                <a:ea typeface="+mn-ea"/>
                <a:cs typeface="+mn-cs"/>
              </a:rPr>
              <a:t>.js API.</a:t>
            </a:r>
          </a:p>
          <a:p>
            <a:endParaRPr lang="en-US" sz="1200" b="0" i="0" kern="1200" dirty="0">
              <a:solidFill>
                <a:schemeClr val="tx1"/>
              </a:solidFill>
              <a:effectLst/>
              <a:latin typeface="+mn-lt"/>
              <a:ea typeface="+mn-ea"/>
              <a:cs typeface="+mn-cs"/>
            </a:endParaRPr>
          </a:p>
          <a:p>
            <a:r>
              <a:rPr lang="de-DE" dirty="0">
                <a:hlinkClick r:id="rId4"/>
              </a:rPr>
              <a:t>https://github.com/shelljs/shx</a:t>
            </a:r>
            <a:endParaRPr lang="de-DE" dirty="0"/>
          </a:p>
          <a:p>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153</a:t>
            </a:fld>
            <a:endParaRPr lang="de-DE" dirty="0"/>
          </a:p>
        </p:txBody>
      </p:sp>
    </p:spTree>
    <p:extLst>
      <p:ext uri="{BB962C8B-B14F-4D97-AF65-F5344CB8AC3E}">
        <p14:creationId xmlns:p14="http://schemas.microsoft.com/office/powerpoint/2010/main" val="294590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https://developers.google.com/web/fundamentals/performance/why-performance-matters/</a:t>
            </a:r>
            <a:endParaRPr lang="de-DE" dirty="0"/>
          </a:p>
          <a:p>
            <a:r>
              <a:rPr lang="de-DE" dirty="0">
                <a:hlinkClick r:id="rId4"/>
              </a:rPr>
              <a:t>https://ru.wikipedia.org/wiki/WebAssembly</a:t>
            </a:r>
            <a:endParaRPr lang="de-DE" dirty="0"/>
          </a:p>
          <a:p>
            <a:r>
              <a:rPr lang="de-DE" dirty="0">
                <a:hlinkClick r:id="rId5"/>
              </a:rPr>
              <a:t>https://ru.wikipedia.org/wiki/%D0%90%D0%B1%D1%81%D1%82%D1%80%D0%B0%D0%BA%D1%82%D0%BD%D0%BE%D0%B5_%D1%81%D0%B8%D0%BD%D1%82%D0%B0%D0%BA%D1%81%D0%B8%D1%87%D0%B5%D1%81%D0%BA%D0%BE%D0%B5_%D0%B4%D0%B5%D1%80%D0%B5%D0%B2%D0%BE</a:t>
            </a:r>
            <a:endParaRPr lang="de-DE" dirty="0"/>
          </a:p>
          <a:p>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18</a:t>
            </a:fld>
            <a:endParaRPr lang="de-DE" dirty="0"/>
          </a:p>
        </p:txBody>
      </p:sp>
    </p:spTree>
    <p:extLst>
      <p:ext uri="{BB962C8B-B14F-4D97-AF65-F5344CB8AC3E}">
        <p14:creationId xmlns:p14="http://schemas.microsoft.com/office/powerpoint/2010/main" val="4178400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hlinkClick r:id="rId3"/>
              </a:rPr>
              <a:t>https://redux.js.org/advanced/async-actions#async-actions</a:t>
            </a:r>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19</a:t>
            </a:fld>
            <a:endParaRPr lang="de-DE" dirty="0"/>
          </a:p>
        </p:txBody>
      </p:sp>
    </p:spTree>
    <p:extLst>
      <p:ext uri="{BB962C8B-B14F-4D97-AF65-F5344CB8AC3E}">
        <p14:creationId xmlns:p14="http://schemas.microsoft.com/office/powerpoint/2010/main" val="25027954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atin typeface="+mn-lt"/>
              </a:defRPr>
            </a:lvl1pPr>
          </a:lstStyle>
          <a:p>
            <a:r>
              <a:rPr lang="de-DE" dirty="0"/>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6" name="Foliennummernplatzhalter 5"/>
          <p:cNvSpPr>
            <a:spLocks noGrp="1"/>
          </p:cNvSpPr>
          <p:nvPr>
            <p:ph type="sldNum" sz="quarter" idx="12"/>
          </p:nvPr>
        </p:nvSpPr>
        <p:spPr>
          <a:xfrm>
            <a:off x="9228666" y="6356350"/>
            <a:ext cx="1439334" cy="365125"/>
          </a:xfrm>
        </p:spPr>
        <p:txBody>
          <a:bodyPr/>
          <a:lstStyle/>
          <a:p>
            <a:fld id="{C897DFD6-16AA-4990-9C12-D8B73762DA74}" type="slidenum">
              <a:rPr lang="de-DE" smtClean="0"/>
              <a:t>‹Nr.›</a:t>
            </a:fld>
            <a:endParaRPr lang="de-DE" dirty="0"/>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11" name="Fußzeilenplatzhalter 4"/>
          <p:cNvSpPr>
            <a:spLocks noGrp="1"/>
          </p:cNvSpPr>
          <p:nvPr>
            <p:ph type="ftr" sz="quarter" idx="11"/>
          </p:nvPr>
        </p:nvSpPr>
        <p:spPr>
          <a:xfrm>
            <a:off x="1447799" y="6356350"/>
            <a:ext cx="7772400" cy="365125"/>
          </a:xfrm>
        </p:spPr>
        <p:txBody>
          <a:bodyPr/>
          <a:lstStyle/>
          <a:p>
            <a:pPr algn="r"/>
            <a:r>
              <a:rPr lang="de-DE" dirty="0"/>
              <a:t>© ppedv AG</a:t>
            </a:r>
          </a:p>
        </p:txBody>
      </p:sp>
      <p:sp>
        <p:nvSpPr>
          <p:cNvPr id="8" name="Rechteck 7"/>
          <p:cNvSpPr/>
          <p:nvPr userDrawn="1"/>
        </p:nvSpPr>
        <p:spPr>
          <a:xfrm>
            <a:off x="1961804" y="41565"/>
            <a:ext cx="1263534" cy="365125"/>
          </a:xfrm>
          <a:prstGeom prst="rect">
            <a:avLst/>
          </a:prstGeom>
          <a:solidFill>
            <a:srgbClr val="D4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dirty="0"/>
          </a:p>
        </p:txBody>
      </p:sp>
    </p:spTree>
    <p:extLst>
      <p:ext uri="{BB962C8B-B14F-4D97-AF65-F5344CB8AC3E}">
        <p14:creationId xmlns:p14="http://schemas.microsoft.com/office/powerpoint/2010/main" val="1234494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dirty="0"/>
          </a:p>
        </p:txBody>
      </p:sp>
    </p:spTree>
    <p:extLst>
      <p:ext uri="{BB962C8B-B14F-4D97-AF65-F5344CB8AC3E}">
        <p14:creationId xmlns:p14="http://schemas.microsoft.com/office/powerpoint/2010/main" val="606116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p>
            <a:r>
              <a:rPr lang="de-DE"/>
              <a:t>Titelmasterformat durch Klicken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dirty="0"/>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dirty="0"/>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dirty="0"/>
          </a:p>
        </p:txBody>
      </p:sp>
    </p:spTree>
    <p:extLst>
      <p:ext uri="{BB962C8B-B14F-4D97-AF65-F5344CB8AC3E}">
        <p14:creationId xmlns:p14="http://schemas.microsoft.com/office/powerpoint/2010/main" val="196632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tIns="360000" anchor="ctr" anchorCtr="0"/>
          <a:lstStyle>
            <a:lvl1pPr>
              <a:defRPr>
                <a:latin typeface="+mn-lt"/>
              </a:defRPr>
            </a:lvl1pPr>
          </a:lstStyle>
          <a:p>
            <a:r>
              <a:rPr lang="de-DE" dirty="0"/>
              <a:t>Titelmasterformat durch Klicken bearbeiten</a:t>
            </a:r>
          </a:p>
        </p:txBody>
      </p:sp>
      <p:sp>
        <p:nvSpPr>
          <p:cNvPr id="3" name="Inhaltsplatzhalter 2"/>
          <p:cNvSpPr>
            <a:spLocks noGrp="1"/>
          </p:cNvSpPr>
          <p:nvPr>
            <p:ph idx="1"/>
          </p:nvPr>
        </p:nvSpPr>
        <p:spPr/>
        <p:txBody>
          <a:bodyPr numCol="1"/>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dirty="0"/>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atin typeface="+mn-lt"/>
              </a:defRPr>
            </a:lvl1pPr>
          </a:lstStyle>
          <a:p>
            <a:r>
              <a:rPr lang="de-DE" dirty="0"/>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dirty="0"/>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dirty="0"/>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r>
              <a:rPr lang="de-DE" dirty="0"/>
              <a:t>© ppedv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dirty="0"/>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Titelmasterformat durch Klicken bearbeiten</a:t>
            </a:r>
            <a:endParaRPr lang="de-DE" dirty="0"/>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dirty="0"/>
          </a:p>
        </p:txBody>
      </p:sp>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dirty="0"/>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535969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dirty="0"/>
          </a:p>
        </p:txBody>
      </p:sp>
    </p:spTree>
    <p:extLst>
      <p:ext uri="{BB962C8B-B14F-4D97-AF65-F5344CB8AC3E}">
        <p14:creationId xmlns:p14="http://schemas.microsoft.com/office/powerpoint/2010/main" val="455402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dirty="0"/>
          </a:p>
        </p:txBody>
      </p:sp>
    </p:spTree>
    <p:extLst>
      <p:ext uri="{BB962C8B-B14F-4D97-AF65-F5344CB8AC3E}">
        <p14:creationId xmlns:p14="http://schemas.microsoft.com/office/powerpoint/2010/main" val="3916599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dirty="0"/>
          </a:p>
        </p:txBody>
      </p:sp>
      <p:pic>
        <p:nvPicPr>
          <p:cNvPr id="7" name="Grafik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
        <p:nvSpPr>
          <p:cNvPr id="8" name="Rechteck 7"/>
          <p:cNvSpPr/>
          <p:nvPr userDrawn="1"/>
        </p:nvSpPr>
        <p:spPr>
          <a:xfrm>
            <a:off x="1961804" y="41565"/>
            <a:ext cx="1263534" cy="365125"/>
          </a:xfrm>
          <a:prstGeom prst="rect">
            <a:avLst/>
          </a:prstGeom>
          <a:solidFill>
            <a:srgbClr val="D4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9" Type="http://schemas.openxmlformats.org/officeDocument/2006/relationships/slide" Target="slide45.xml"/><Relationship Id="rId21" Type="http://schemas.openxmlformats.org/officeDocument/2006/relationships/image" Target="../media/image20.png"/><Relationship Id="rId34" Type="http://schemas.openxmlformats.org/officeDocument/2006/relationships/slide" Target="slide12.xml"/><Relationship Id="rId42" Type="http://schemas.openxmlformats.org/officeDocument/2006/relationships/slide" Target="slide53.xml"/><Relationship Id="rId47" Type="http://schemas.openxmlformats.org/officeDocument/2006/relationships/slide" Target="slide106.xml"/><Relationship Id="rId50" Type="http://schemas.openxmlformats.org/officeDocument/2006/relationships/slide" Target="slide113.xml"/><Relationship Id="rId55" Type="http://schemas.openxmlformats.org/officeDocument/2006/relationships/slide" Target="slide135.xml"/><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slide" Target="slide10.xml"/><Relationship Id="rId38" Type="http://schemas.openxmlformats.org/officeDocument/2006/relationships/slide" Target="slide40.xml"/><Relationship Id="rId46" Type="http://schemas.openxmlformats.org/officeDocument/2006/relationships/slide" Target="slide96.xml"/><Relationship Id="rId59" Type="http://schemas.openxmlformats.org/officeDocument/2006/relationships/slide" Target="slide149.xml"/><Relationship Id="rId2" Type="http://schemas.openxmlformats.org/officeDocument/2006/relationships/notesSlide" Target="../notesSlides/notesSlide1.xml"/><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41" Type="http://schemas.openxmlformats.org/officeDocument/2006/relationships/slide" Target="slide49.xml"/><Relationship Id="rId54" Type="http://schemas.openxmlformats.org/officeDocument/2006/relationships/slide" Target="slide126.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slide" Target="slide2.xml"/><Relationship Id="rId37" Type="http://schemas.openxmlformats.org/officeDocument/2006/relationships/slide" Target="slide24.xml"/><Relationship Id="rId40" Type="http://schemas.openxmlformats.org/officeDocument/2006/relationships/slide" Target="slide47.xml"/><Relationship Id="rId45" Type="http://schemas.openxmlformats.org/officeDocument/2006/relationships/slide" Target="slide77.xml"/><Relationship Id="rId53" Type="http://schemas.openxmlformats.org/officeDocument/2006/relationships/slide" Target="slide121.xml"/><Relationship Id="rId58" Type="http://schemas.openxmlformats.org/officeDocument/2006/relationships/slide" Target="slide147.xml"/><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36" Type="http://schemas.openxmlformats.org/officeDocument/2006/relationships/slide" Target="slide22.xml"/><Relationship Id="rId49" Type="http://schemas.openxmlformats.org/officeDocument/2006/relationships/slide" Target="slide110.xml"/><Relationship Id="rId57" Type="http://schemas.openxmlformats.org/officeDocument/2006/relationships/slide" Target="slide145.xml"/><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4" Type="http://schemas.openxmlformats.org/officeDocument/2006/relationships/slide" Target="slide74.xml"/><Relationship Id="rId52" Type="http://schemas.openxmlformats.org/officeDocument/2006/relationships/slide" Target="slide119.xml"/><Relationship Id="rId60" Type="http://schemas.openxmlformats.org/officeDocument/2006/relationships/slide" Target="slide154.xml"/><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slide" Target="slide20.xml"/><Relationship Id="rId43" Type="http://schemas.openxmlformats.org/officeDocument/2006/relationships/slide" Target="slide71.xml"/><Relationship Id="rId48" Type="http://schemas.openxmlformats.org/officeDocument/2006/relationships/slide" Target="slide108.xml"/><Relationship Id="rId56" Type="http://schemas.openxmlformats.org/officeDocument/2006/relationships/slide" Target="slide140.xml"/><Relationship Id="rId8" Type="http://schemas.openxmlformats.org/officeDocument/2006/relationships/image" Target="../media/image7.png"/><Relationship Id="rId51" Type="http://schemas.openxmlformats.org/officeDocument/2006/relationships/slide" Target="slide115.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hyperlink" Target="https://notifications.spec.whatwg.org/"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hyperlink" Target="https://infra.spec.whatwg.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hyperlink" Target="https://www.data2type.de/xml-xslt-xslfo/xml/xml-in-a-nutshell/document-object-model/"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https://heycam.github.io/webidl/"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hyperlink" Target="https://hostingfacts.com/" TargetMode="External"/><Relationship Id="rId2" Type="http://schemas.openxmlformats.org/officeDocument/2006/relationships/hyperlink" Target="https://www.df.eu/" TargetMode="Externa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hyperlink" Target="https://github.com/typicode/json-server"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hyperlink" Target="http://mock-server.com/" TargetMode="External"/><Relationship Id="rId5" Type="http://schemas.openxmlformats.org/officeDocument/2006/relationships/hyperlink" Target="https://my-json-server.typicode.com/" TargetMode="External"/><Relationship Id="rId4" Type="http://schemas.openxmlformats.org/officeDocument/2006/relationships/hyperlink" Target="https://jsonplaceholder.typicode.com/" TargetMode="External"/></Relationships>
</file>

<file path=ppt/slides/_rels/slide125.xml.rels><?xml version="1.0" encoding="UTF-8" standalone="yes"?>
<Relationships xmlns="http://schemas.openxmlformats.org/package/2006/relationships"><Relationship Id="rId3" Type="http://schemas.openxmlformats.org/officeDocument/2006/relationships/hyperlink" Target="https://egghead.io/lessons/javascript-creating-demo-apis-with-json-server"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hyperlink" Target="https://developer.mozilla.org/en-US/docs/Web/HTTP"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hyperlink" Target="https://developer.mozilla.org/en-US/docs/Web/HTTP/Headers" TargetMode="Externa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hyperlink" Target="https://www.w3schools.com/js/js_ajax_php.asp"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3" Type="http://schemas.openxmlformats.org/officeDocument/2006/relationships/hyperlink" Target="https://developers.google.com/web/updates/2015/03/introduction-to-fetch" TargetMode="External"/><Relationship Id="rId2" Type="http://schemas.openxmlformats.org/officeDocument/2006/relationships/notesSlide" Target="../notesSlides/notesSlide69.xml"/><Relationship Id="rId1" Type="http://schemas.openxmlformats.org/officeDocument/2006/relationships/slideLayout" Target="../slideLayouts/slideLayout2.xml"/><Relationship Id="rId5" Type="http://schemas.openxmlformats.org/officeDocument/2006/relationships/hyperlink" Target="https://fetch.spec.whatwg.org/" TargetMode="External"/><Relationship Id="rId4" Type="http://schemas.openxmlformats.org/officeDocument/2006/relationships/hyperlink" Target="https://developer.mozilla.org/en-US/docs/Web/API/Fetch_API/Using_Fetch" TargetMode="External"/></Relationships>
</file>

<file path=ppt/slides/_rels/slide142.xml.rels><?xml version="1.0" encoding="UTF-8" standalone="yes"?>
<Relationships xmlns="http://schemas.openxmlformats.org/package/2006/relationships"><Relationship Id="rId3" Type="http://schemas.openxmlformats.org/officeDocument/2006/relationships/hyperlink" Target="https://developer.mozilla.org/en-US/docs/Web/API/Request"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hyperlink" Target="https://developer.mozilla.org/en-US/docs/Web/API/Body" TargetMode="External"/><Relationship Id="rId5" Type="http://schemas.openxmlformats.org/officeDocument/2006/relationships/hyperlink" Target="https://developer.mozilla.org/en-US/docs/Web/API/Headers" TargetMode="External"/><Relationship Id="rId4" Type="http://schemas.openxmlformats.org/officeDocument/2006/relationships/hyperlink" Target="https://developer.mozilla.org/en-US/docs/Web/API/Response" TargetMode="External"/></Relationships>
</file>

<file path=ppt/slides/_rels/slide143.xml.rels><?xml version="1.0" encoding="UTF-8" standalone="yes"?>
<Relationships xmlns="http://schemas.openxmlformats.org/package/2006/relationships"><Relationship Id="rId3" Type="http://schemas.openxmlformats.org/officeDocument/2006/relationships/hyperlink" Target="https://redux.js.org/advanced/async-actions#note-on-fetch" TargetMode="External"/><Relationship Id="rId2" Type="http://schemas.openxmlformats.org/officeDocument/2006/relationships/hyperlink" Target="https://www.npmjs.com/package/cross-fetch" TargetMode="Externa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hyperlink" Target="https://developers.google.com/web/fundamentals/web-components/" TargetMode="Externa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3" Type="http://schemas.openxmlformats.org/officeDocument/2006/relationships/hyperlink" Target="https://de.wikipedia.org/wiki/Virtual_Private_Network"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hyperlink" Target="https://thebestvpn.com/" TargetMode="Externa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hyperlink" Target="https://developer.mozilla.org/en-US/docs/Web/Security" TargetMode="Externa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hyperlink" Target="https://archive.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de.wikipedia.org/wiki/Webframework"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e.wikipedia.org/wiki/Serialisierung" TargetMode="External"/><Relationship Id="rId2" Type="http://schemas.openxmlformats.org/officeDocument/2006/relationships/hyperlink" Target="https://de.wikipedia.org/wiki/Programmierschnittstell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eveloper.mozilla.org/en-US/docs/Archive/Mozilla_Gecko_Compatibility_Handbook" TargetMode="External"/><Relationship Id="rId2" Type="http://schemas.openxmlformats.org/officeDocument/2006/relationships/hyperlink" Target="https://de.wikipedia.org/wiki/HTML-Renderer" TargetMode="External"/><Relationship Id="rId1" Type="http://schemas.openxmlformats.org/officeDocument/2006/relationships/slideLayout" Target="../slideLayouts/slideLayout2.xml"/><Relationship Id="rId4" Type="http://schemas.openxmlformats.org/officeDocument/2006/relationships/hyperlink" Target="https://de.wikipedia.org/wiki/Gecko_(Software)"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e.wikipedia.org/w/index.php?title=Template-Engine&amp;veaction=edit&amp;section=13"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de.wikipedia.org/wiki/AngularJS" TargetMode="External"/><Relationship Id="rId4" Type="http://schemas.openxmlformats.org/officeDocument/2006/relationships/hyperlink" Target="https://de.wikipedia.org/w/index.php?title=Template-Engine&amp;action=edit&amp;section=13"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s://de.wikipedia.org/wiki/Extensible_Markup_Language" TargetMode="External"/><Relationship Id="rId13" Type="http://schemas.openxmlformats.org/officeDocument/2006/relationships/hyperlink" Target="https://de.wikipedia.org/wiki/Webserver" TargetMode="External"/><Relationship Id="rId3" Type="http://schemas.openxmlformats.org/officeDocument/2006/relationships/hyperlink" Target="https://de.wikipedia.org/wiki/Syntaxbaum" TargetMode="External"/><Relationship Id="rId7" Type="http://schemas.openxmlformats.org/officeDocument/2006/relationships/hyperlink" Target="https://de.wikipedia.org/wiki/XML-Parser" TargetMode="External"/><Relationship Id="rId12" Type="http://schemas.openxmlformats.org/officeDocument/2006/relationships/hyperlink" Target="https://de.wikipedia.org/wiki/Logdatei"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de.wikipedia.org/wiki/Cascading_Stylesheets" TargetMode="External"/><Relationship Id="rId11" Type="http://schemas.openxmlformats.org/officeDocument/2006/relationships/hyperlink" Target="https://tools.ietf.org/html/rfc3986" TargetMode="External"/><Relationship Id="rId5" Type="http://schemas.openxmlformats.org/officeDocument/2006/relationships/hyperlink" Target="https://de.wikipedia.org/wiki/Webbrowser" TargetMode="External"/><Relationship Id="rId15" Type="http://schemas.openxmlformats.org/officeDocument/2006/relationships/hyperlink" Target="https://de.wikipedia.org/wiki/COMMAND.COM" TargetMode="External"/><Relationship Id="rId10" Type="http://schemas.openxmlformats.org/officeDocument/2006/relationships/hyperlink" Target="https://de.wikipedia.org/wiki/URL" TargetMode="External"/><Relationship Id="rId4" Type="http://schemas.openxmlformats.org/officeDocument/2006/relationships/hyperlink" Target="https://de.wikipedia.org/wiki/Hypertext_Markup_Language" TargetMode="External"/><Relationship Id="rId9" Type="http://schemas.openxmlformats.org/officeDocument/2006/relationships/hyperlink" Target="https://de.wikipedia.org/wiki/Uniform_Resource_Identifier" TargetMode="External"/><Relationship Id="rId14" Type="http://schemas.openxmlformats.org/officeDocument/2006/relationships/hyperlink" Target="https://de.wikipedia.org/wiki/Kommandozeileninterpreter"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iki.selfhtml.org/wiki/Parser"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wiki.selfhtml.org/wiki/XML/Regeln/Baumstruktur"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developer.mozilla.org/en-US/docs/Web/API/DOMParser"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w3c.github.io/DOM-Parsing/"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hatwg.or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8" Type="http://schemas.openxmlformats.org/officeDocument/2006/relationships/hyperlink" Target="https://de.wikipedia.org/wiki/Cascading_Style_Sheets" TargetMode="External"/><Relationship Id="rId3" Type="http://schemas.openxmlformats.org/officeDocument/2006/relationships/hyperlink" Target="https://de.wikipedia.org/wiki/Liste_der_IPA-Zeichen" TargetMode="External"/><Relationship Id="rId7" Type="http://schemas.openxmlformats.org/officeDocument/2006/relationships/hyperlink" Target="https://de.wikipedia.org/wiki/Formatvorlage" TargetMode="External"/><Relationship Id="rId12" Type="http://schemas.openxmlformats.org/officeDocument/2006/relationships/hyperlink" Target="https://de.wikipedia.org/wiki/Brailleschrift"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de.wikipedia.org/wiki/Aussehen" TargetMode="External"/><Relationship Id="rId11" Type="http://schemas.openxmlformats.org/officeDocument/2006/relationships/hyperlink" Target="https://de.wikipedia.org/wiki/Interpretation" TargetMode="External"/><Relationship Id="rId5" Type="http://schemas.openxmlformats.org/officeDocument/2006/relationships/hyperlink" Target="https://de.wikipedia.org/wiki/Informationstechnik" TargetMode="External"/><Relationship Id="rId10" Type="http://schemas.openxmlformats.org/officeDocument/2006/relationships/hyperlink" Target="https://de.wikipedia.org/wiki/Document_Style_Semantics_and_Specification_Language" TargetMode="External"/><Relationship Id="rId4" Type="http://schemas.openxmlformats.org/officeDocument/2006/relationships/hyperlink" Target="https://de.wikipedia.org/wiki/Formale_Sprache" TargetMode="External"/><Relationship Id="rId9" Type="http://schemas.openxmlformats.org/officeDocument/2006/relationships/hyperlink" Target="https://de.wikipedia.org/wiki/Extensible_Stylesheet_Language"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s://remarkjs.com/#1" TargetMode="External"/><Relationship Id="rId2" Type="http://schemas.openxmlformats.org/officeDocument/2006/relationships/hyperlink" Target="https://de.wikipedia.org/wiki/Markdown" TargetMode="External"/><Relationship Id="rId1" Type="http://schemas.openxmlformats.org/officeDocument/2006/relationships/slideLayout" Target="../slideLayouts/slideLayout2.xml"/><Relationship Id="rId4" Type="http://schemas.openxmlformats.org/officeDocument/2006/relationships/hyperlink" Target="https://github.com/gnab/remark"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3.png"/><Relationship Id="rId7" Type="http://schemas.openxmlformats.org/officeDocument/2006/relationships/slide" Target="slide59.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slide" Target="slide6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developer.mozilla.org/en-US/docs/Web/API/Worker" TargetMode="External"/><Relationship Id="rId2" Type="http://schemas.openxmlformats.org/officeDocument/2006/relationships/hyperlink" Target="http://blog.ppedv.de/post/HTML5-Web-Workers"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API/Web_Workers_API/Using_web_workers" TargetMode="Externa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hyperlink" Target="https://developer.mozilla.org/en-US/docs/Web/API/Service_Worker_API"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hyperlink" Target="https://httparchive.org/reports/progressive-web-apps#swControlledPages" TargetMode="External"/><Relationship Id="rId4" Type="http://schemas.openxmlformats.org/officeDocument/2006/relationships/hyperlink" Target="https://developer.mozilla.org/en-US/docs/Web/API/ServiceWorker" TargetMode="Externa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storage.spec.whatwg.org/"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hyperlink" Target="https://url.spec.whatwg.org/"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2.png"/><Relationship Id="rId3" Type="http://schemas.openxmlformats.org/officeDocument/2006/relationships/slide" Target="slide78.xml"/><Relationship Id="rId7" Type="http://schemas.openxmlformats.org/officeDocument/2006/relationships/image" Target="../media/image40.png"/><Relationship Id="rId12" Type="http://schemas.openxmlformats.org/officeDocument/2006/relationships/slide" Target="slide92.xml"/><Relationship Id="rId2" Type="http://schemas.openxmlformats.org/officeDocument/2006/relationships/image" Target="../media/image39.png"/><Relationship Id="rId1" Type="http://schemas.openxmlformats.org/officeDocument/2006/relationships/slideLayout" Target="../slideLayouts/slideLayout3.xml"/><Relationship Id="rId6" Type="http://schemas.openxmlformats.org/officeDocument/2006/relationships/slide" Target="slide88.xml"/><Relationship Id="rId11" Type="http://schemas.openxmlformats.org/officeDocument/2006/relationships/image" Target="../media/image42.png"/><Relationship Id="rId5" Type="http://schemas.openxmlformats.org/officeDocument/2006/relationships/image" Target="../media/image40.png"/><Relationship Id="rId10" Type="http://schemas.openxmlformats.org/officeDocument/2006/relationships/image" Target="../media/image41.png"/><Relationship Id="rId4" Type="http://schemas.openxmlformats.org/officeDocument/2006/relationships/image" Target="../media/image39.png"/><Relationship Id="rId9" Type="http://schemas.openxmlformats.org/officeDocument/2006/relationships/slide" Target="slide9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hyperlink" Target="https://developer.mozilla.org/en-US/docs/Web/API/MediaStream_Recording_API"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de/"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4" Type="http://schemas.openxmlformats.org/officeDocument/2006/relationships/hyperlink" Target="https://web.dev/learn"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hyperlink" Target="https://streams.spec.whatwg.org/"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hyperlink" Target="https://fullscreen.spec.whatwg.org/"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hyperlink" Target="https://developer.mozilla.org/en-US/docs/Web/Media/Formats/WebRTC_codecs" TargetMode="External"/><Relationship Id="rId2" Type="http://schemas.openxmlformats.org/officeDocument/2006/relationships/hyperlink" Target="https://developer.mozilla.org/en-US/docs/Web/API/WebRTC_API"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suz="http://schemas.microsoft.com/office/powerpoint/2016/summaryzoom" Requires="psuz">
          <p:graphicFrame>
            <p:nvGraphicFramePr>
              <p:cNvPr id="5" name="Zusammenfassungszoom 4">
                <a:extLst>
                  <a:ext uri="{FF2B5EF4-FFF2-40B4-BE49-F238E27FC236}">
                    <a16:creationId xmlns:a16="http://schemas.microsoft.com/office/drawing/2014/main" id="{265E5948-843D-4222-93DE-EB68FD537555}"/>
                  </a:ext>
                </a:extLst>
              </p:cNvPr>
              <p:cNvGraphicFramePr>
                <a:graphicFrameLocks noChangeAspect="1"/>
              </p:cNvGraphicFramePr>
              <p:nvPr>
                <p:extLst>
                  <p:ext uri="{D42A27DB-BD31-4B8C-83A1-F6EECF244321}">
                    <p14:modId xmlns:p14="http://schemas.microsoft.com/office/powerpoint/2010/main" val="4088516572"/>
                  </p:ext>
                </p:extLst>
              </p:nvPr>
            </p:nvGraphicFramePr>
            <p:xfrm>
              <a:off x="0" y="443060"/>
              <a:ext cx="12192000" cy="6414940"/>
            </p:xfrm>
            <a:graphic>
              <a:graphicData uri="http://schemas.microsoft.com/office/powerpoint/2016/summaryzoom">
                <psuz:summaryZm>
                  <psuz:summaryZmObj sectionId="{195C2F8C-DD1C-44AE-9B20-0AD54CB55482}">
                    <psuz:zmPr id="{F2102DF7-C134-489A-80BD-267129C1120A}" transitionDur="1000">
                      <p166:blipFill xmlns:p166="http://schemas.microsoft.com/office/powerpoint/2016/6/main">
                        <a:blip r:embed="rId3"/>
                        <a:stretch>
                          <a:fillRect/>
                        </a:stretch>
                      </p166:blipFill>
                      <p166:spPr xmlns:p166="http://schemas.microsoft.com/office/powerpoint/2016/6/main">
                        <a:xfrm>
                          <a:off x="438150" y="498560"/>
                          <a:ext cx="1828800" cy="1028700"/>
                        </a:xfrm>
                        <a:prstGeom prst="rect">
                          <a:avLst/>
                        </a:prstGeom>
                        <a:ln w="3175">
                          <a:solidFill>
                            <a:prstClr val="ltGray"/>
                          </a:solidFill>
                        </a:ln>
                      </p166:spPr>
                    </psuz:zmPr>
                  </psuz:summaryZmObj>
                  <psuz:summaryZmObj sectionId="{0ECDA298-CFD1-454D-ACF6-5372E7061D3E}">
                    <psuz:zmPr id="{2AA25ECF-CA0B-4906-898D-A9336C995972}" transitionDur="1000">
                      <p166:blipFill xmlns:p166="http://schemas.microsoft.com/office/powerpoint/2016/6/main">
                        <a:blip r:embed="rId4"/>
                        <a:stretch>
                          <a:fillRect/>
                        </a:stretch>
                      </p166:blipFill>
                      <p166:spPr xmlns:p166="http://schemas.microsoft.com/office/powerpoint/2016/6/main">
                        <a:xfrm>
                          <a:off x="2335530" y="498560"/>
                          <a:ext cx="1828800" cy="1028700"/>
                        </a:xfrm>
                        <a:prstGeom prst="rect">
                          <a:avLst/>
                        </a:prstGeom>
                        <a:ln w="3175">
                          <a:solidFill>
                            <a:prstClr val="ltGray"/>
                          </a:solidFill>
                        </a:ln>
                      </p166:spPr>
                    </psuz:zmPr>
                  </psuz:summaryZmObj>
                  <psuz:summaryZmObj sectionId="{A09DEA5B-F267-462A-8872-EF17C0531DCF}">
                    <psuz:zmPr id="{92347A7C-7060-4380-955C-0F74D1D1FE6C}" transitionDur="1000">
                      <p166:blipFill xmlns:p166="http://schemas.microsoft.com/office/powerpoint/2016/6/main">
                        <a:blip r:embed="rId5"/>
                        <a:stretch>
                          <a:fillRect/>
                        </a:stretch>
                      </p166:blipFill>
                      <p166:spPr xmlns:p166="http://schemas.microsoft.com/office/powerpoint/2016/6/main">
                        <a:xfrm>
                          <a:off x="4232910" y="498560"/>
                          <a:ext cx="1828800" cy="1028700"/>
                        </a:xfrm>
                        <a:prstGeom prst="rect">
                          <a:avLst/>
                        </a:prstGeom>
                        <a:ln w="3175">
                          <a:solidFill>
                            <a:prstClr val="ltGray"/>
                          </a:solidFill>
                        </a:ln>
                      </p166:spPr>
                    </psuz:zmPr>
                  </psuz:summaryZmObj>
                  <psuz:summaryZmObj sectionId="{9CC53FB5-3D33-4D8F-BAC6-C35A8738B361}">
                    <psuz:zmPr id="{FF30EEC5-B811-4938-8F35-DAC29B3E7144}" transitionDur="1000">
                      <p166:blipFill xmlns:p166="http://schemas.microsoft.com/office/powerpoint/2016/6/main">
                        <a:blip r:embed="rId6"/>
                        <a:stretch>
                          <a:fillRect/>
                        </a:stretch>
                      </p166:blipFill>
                      <p166:spPr xmlns:p166="http://schemas.microsoft.com/office/powerpoint/2016/6/main">
                        <a:xfrm>
                          <a:off x="6130290" y="498560"/>
                          <a:ext cx="1828800" cy="1028700"/>
                        </a:xfrm>
                        <a:prstGeom prst="rect">
                          <a:avLst/>
                        </a:prstGeom>
                        <a:ln w="3175">
                          <a:solidFill>
                            <a:prstClr val="ltGray"/>
                          </a:solidFill>
                        </a:ln>
                      </p166:spPr>
                    </psuz:zmPr>
                  </psuz:summaryZmObj>
                  <psuz:summaryZmObj sectionId="{774ECC53-9BD2-4943-A4B0-A538F4393F96}">
                    <psuz:zmPr id="{D5AF2B53-8584-4EC3-9302-773E2E588053}" transitionDur="1000">
                      <p166:blipFill xmlns:p166="http://schemas.microsoft.com/office/powerpoint/2016/6/main">
                        <a:blip r:embed="rId7"/>
                        <a:stretch>
                          <a:fillRect/>
                        </a:stretch>
                      </p166:blipFill>
                      <p166:spPr xmlns:p166="http://schemas.microsoft.com/office/powerpoint/2016/6/main">
                        <a:xfrm>
                          <a:off x="8027670" y="498560"/>
                          <a:ext cx="1828800" cy="1028700"/>
                        </a:xfrm>
                        <a:prstGeom prst="rect">
                          <a:avLst/>
                        </a:prstGeom>
                        <a:ln w="3175">
                          <a:solidFill>
                            <a:prstClr val="ltGray"/>
                          </a:solidFill>
                        </a:ln>
                      </p166:spPr>
                    </psuz:zmPr>
                  </psuz:summaryZmObj>
                  <psuz:summaryZmObj sectionId="{BB20ECFA-B7E1-44D7-9DE2-5403A109A45C}">
                    <psuz:zmPr id="{AE091F47-BF3F-4D41-9D8B-22D5BCB3B663}" transitionDur="1000">
                      <p166:blipFill xmlns:p166="http://schemas.microsoft.com/office/powerpoint/2016/6/main">
                        <a:blip r:embed="rId8"/>
                        <a:stretch>
                          <a:fillRect/>
                        </a:stretch>
                      </p166:blipFill>
                      <p166:spPr xmlns:p166="http://schemas.microsoft.com/office/powerpoint/2016/6/main">
                        <a:xfrm>
                          <a:off x="9925050" y="498560"/>
                          <a:ext cx="1828800" cy="1028700"/>
                        </a:xfrm>
                        <a:prstGeom prst="rect">
                          <a:avLst/>
                        </a:prstGeom>
                        <a:ln w="3175">
                          <a:solidFill>
                            <a:prstClr val="ltGray"/>
                          </a:solidFill>
                        </a:ln>
                      </p166:spPr>
                    </psuz:zmPr>
                  </psuz:summaryZmObj>
                  <psuz:summaryZmObj sectionId="{8EA150B0-3BED-403E-9BD5-25721722FA05}">
                    <psuz:zmPr id="{7691C57A-EA72-4CB2-B9A0-5FD2652C133F}" transitionDur="1000">
                      <p166:blipFill xmlns:p166="http://schemas.microsoft.com/office/powerpoint/2016/6/main">
                        <a:blip r:embed="rId9"/>
                        <a:stretch>
                          <a:fillRect/>
                        </a:stretch>
                      </p166:blipFill>
                      <p166:spPr xmlns:p166="http://schemas.microsoft.com/office/powerpoint/2016/6/main">
                        <a:xfrm>
                          <a:off x="438150" y="1595840"/>
                          <a:ext cx="1828800" cy="1028700"/>
                        </a:xfrm>
                        <a:prstGeom prst="rect">
                          <a:avLst/>
                        </a:prstGeom>
                        <a:ln w="3175">
                          <a:solidFill>
                            <a:prstClr val="ltGray"/>
                          </a:solidFill>
                        </a:ln>
                      </p166:spPr>
                    </psuz:zmPr>
                  </psuz:summaryZmObj>
                  <psuz:summaryZmObj sectionId="{78D203E0-9ED4-4370-8D89-B1398AC33D26}">
                    <psuz:zmPr id="{76912190-230D-40A5-A4ED-8E82879D6FE6}" transitionDur="1000">
                      <p166:blipFill xmlns:p166="http://schemas.microsoft.com/office/powerpoint/2016/6/main">
                        <a:blip r:embed="rId10"/>
                        <a:stretch>
                          <a:fillRect/>
                        </a:stretch>
                      </p166:blipFill>
                      <p166:spPr xmlns:p166="http://schemas.microsoft.com/office/powerpoint/2016/6/main">
                        <a:xfrm>
                          <a:off x="2335530" y="1595840"/>
                          <a:ext cx="1828800" cy="1028700"/>
                        </a:xfrm>
                        <a:prstGeom prst="rect">
                          <a:avLst/>
                        </a:prstGeom>
                        <a:ln w="3175">
                          <a:solidFill>
                            <a:prstClr val="ltGray"/>
                          </a:solidFill>
                        </a:ln>
                      </p166:spPr>
                    </psuz:zmPr>
                  </psuz:summaryZmObj>
                  <psuz:summaryZmObj sectionId="{6E543F98-9A69-4812-AC88-6DE5A5A5E59D}">
                    <psuz:zmPr id="{714189A6-3A0B-4807-B5D3-2675D485C1DF}" transitionDur="1000">
                      <p166:blipFill xmlns:p166="http://schemas.microsoft.com/office/powerpoint/2016/6/main">
                        <a:blip r:embed="rId11"/>
                        <a:stretch>
                          <a:fillRect/>
                        </a:stretch>
                      </p166:blipFill>
                      <p166:spPr xmlns:p166="http://schemas.microsoft.com/office/powerpoint/2016/6/main">
                        <a:xfrm>
                          <a:off x="4232910" y="1595840"/>
                          <a:ext cx="1828800" cy="1028700"/>
                        </a:xfrm>
                        <a:prstGeom prst="rect">
                          <a:avLst/>
                        </a:prstGeom>
                        <a:ln w="3175">
                          <a:solidFill>
                            <a:prstClr val="ltGray"/>
                          </a:solidFill>
                        </a:ln>
                      </p166:spPr>
                    </psuz:zmPr>
                  </psuz:summaryZmObj>
                  <psuz:summaryZmObj sectionId="{3048F445-2402-4EBE-9CC7-3276D5A0C412}">
                    <psuz:zmPr id="{EF0B78E8-0755-4DA4-A38C-C2DEA8A338FC}" transitionDur="1000">
                      <p166:blipFill xmlns:p166="http://schemas.microsoft.com/office/powerpoint/2016/6/main">
                        <a:blip r:embed="rId12"/>
                        <a:stretch>
                          <a:fillRect/>
                        </a:stretch>
                      </p166:blipFill>
                      <p166:spPr xmlns:p166="http://schemas.microsoft.com/office/powerpoint/2016/6/main">
                        <a:xfrm>
                          <a:off x="6130290" y="1595840"/>
                          <a:ext cx="1828800" cy="1028700"/>
                        </a:xfrm>
                        <a:prstGeom prst="rect">
                          <a:avLst/>
                        </a:prstGeom>
                        <a:ln w="3175">
                          <a:solidFill>
                            <a:prstClr val="ltGray"/>
                          </a:solidFill>
                        </a:ln>
                      </p166:spPr>
                    </psuz:zmPr>
                  </psuz:summaryZmObj>
                  <psuz:summaryZmObj sectionId="{B37844EF-B47D-43BE-9C8D-A275A8056CD1}">
                    <psuz:zmPr id="{7B8F384B-C9E4-4EF6-91E5-35669DB6504A}" transitionDur="1000">
                      <p166:blipFill xmlns:p166="http://schemas.microsoft.com/office/powerpoint/2016/6/main">
                        <a:blip r:embed="rId13"/>
                        <a:stretch>
                          <a:fillRect/>
                        </a:stretch>
                      </p166:blipFill>
                      <p166:spPr xmlns:p166="http://schemas.microsoft.com/office/powerpoint/2016/6/main">
                        <a:xfrm>
                          <a:off x="8027670" y="1595840"/>
                          <a:ext cx="1828800" cy="1028700"/>
                        </a:xfrm>
                        <a:prstGeom prst="rect">
                          <a:avLst/>
                        </a:prstGeom>
                        <a:ln w="3175">
                          <a:solidFill>
                            <a:prstClr val="ltGray"/>
                          </a:solidFill>
                        </a:ln>
                      </p166:spPr>
                    </psuz:zmPr>
                  </psuz:summaryZmObj>
                  <psuz:summaryZmObj sectionId="{53E53CEB-7042-4120-8027-024FD628D815}">
                    <psuz:zmPr id="{117BF01E-B73F-4E19-BC73-56011C776BE4}" transitionDur="1000">
                      <p166:blipFill xmlns:p166="http://schemas.microsoft.com/office/powerpoint/2016/6/main">
                        <a:blip r:embed="rId14"/>
                        <a:stretch>
                          <a:fillRect/>
                        </a:stretch>
                      </p166:blipFill>
                      <p166:spPr xmlns:p166="http://schemas.microsoft.com/office/powerpoint/2016/6/main">
                        <a:xfrm>
                          <a:off x="9925050" y="1595840"/>
                          <a:ext cx="1828800" cy="1028700"/>
                        </a:xfrm>
                        <a:prstGeom prst="rect">
                          <a:avLst/>
                        </a:prstGeom>
                        <a:ln w="3175">
                          <a:solidFill>
                            <a:prstClr val="ltGray"/>
                          </a:solidFill>
                        </a:ln>
                      </p166:spPr>
                    </psuz:zmPr>
                  </psuz:summaryZmObj>
                  <psuz:summaryZmObj sectionId="{43ED8CAD-89D3-4FC8-98D8-61ED11BE382E}">
                    <psuz:zmPr id="{4A7ABE7D-DC56-4D24-8A10-529A47B50526}" transitionDur="1000">
                      <p166:blipFill xmlns:p166="http://schemas.microsoft.com/office/powerpoint/2016/6/main">
                        <a:blip r:embed="rId15"/>
                        <a:stretch>
                          <a:fillRect/>
                        </a:stretch>
                      </p166:blipFill>
                      <p166:spPr xmlns:p166="http://schemas.microsoft.com/office/powerpoint/2016/6/main">
                        <a:xfrm>
                          <a:off x="438150" y="2693120"/>
                          <a:ext cx="1828800" cy="1028700"/>
                        </a:xfrm>
                        <a:prstGeom prst="rect">
                          <a:avLst/>
                        </a:prstGeom>
                        <a:ln w="3175">
                          <a:solidFill>
                            <a:prstClr val="ltGray"/>
                          </a:solidFill>
                        </a:ln>
                      </p166:spPr>
                    </psuz:zmPr>
                  </psuz:summaryZmObj>
                  <psuz:summaryZmObj sectionId="{AD881D36-7D0D-4157-A03E-5CD07E54FF27}">
                    <psuz:zmPr id="{FBCBC275-0749-423B-85F5-E4DC9BEC25E7}" transitionDur="1000">
                      <p166:blipFill xmlns:p166="http://schemas.microsoft.com/office/powerpoint/2016/6/main">
                        <a:blip r:embed="rId16"/>
                        <a:stretch>
                          <a:fillRect/>
                        </a:stretch>
                      </p166:blipFill>
                      <p166:spPr xmlns:p166="http://schemas.microsoft.com/office/powerpoint/2016/6/main">
                        <a:xfrm>
                          <a:off x="2335530" y="2693120"/>
                          <a:ext cx="1828800" cy="1028700"/>
                        </a:xfrm>
                        <a:prstGeom prst="rect">
                          <a:avLst/>
                        </a:prstGeom>
                        <a:ln w="3175">
                          <a:solidFill>
                            <a:prstClr val="ltGray"/>
                          </a:solidFill>
                        </a:ln>
                      </p166:spPr>
                    </psuz:zmPr>
                  </psuz:summaryZmObj>
                  <psuz:summaryZmObj sectionId="{A7AB3888-FABC-4D1D-8233-0B05D1FFD196}">
                    <psuz:zmPr id="{056C30D8-2CC6-498B-976C-D3D2244E7FD9}" transitionDur="1000">
                      <p166:blipFill xmlns:p166="http://schemas.microsoft.com/office/powerpoint/2016/6/main">
                        <a:blip r:embed="rId17"/>
                        <a:stretch>
                          <a:fillRect/>
                        </a:stretch>
                      </p166:blipFill>
                      <p166:spPr xmlns:p166="http://schemas.microsoft.com/office/powerpoint/2016/6/main">
                        <a:xfrm>
                          <a:off x="4232910" y="2693120"/>
                          <a:ext cx="1828800" cy="1028700"/>
                        </a:xfrm>
                        <a:prstGeom prst="rect">
                          <a:avLst/>
                        </a:prstGeom>
                        <a:ln w="3175">
                          <a:solidFill>
                            <a:prstClr val="ltGray"/>
                          </a:solidFill>
                        </a:ln>
                      </p166:spPr>
                    </psuz:zmPr>
                  </psuz:summaryZmObj>
                  <psuz:summaryZmObj sectionId="{73B755E2-A77B-4B0D-B8C7-D79D6B7398DE}">
                    <psuz:zmPr id="{3536F822-02A3-45FC-83EE-26818714656C}" transitionDur="1000">
                      <p166:blipFill xmlns:p166="http://schemas.microsoft.com/office/powerpoint/2016/6/main">
                        <a:blip r:embed="rId18"/>
                        <a:stretch>
                          <a:fillRect/>
                        </a:stretch>
                      </p166:blipFill>
                      <p166:spPr xmlns:p166="http://schemas.microsoft.com/office/powerpoint/2016/6/main">
                        <a:xfrm>
                          <a:off x="6130290" y="2693120"/>
                          <a:ext cx="1828800" cy="1028700"/>
                        </a:xfrm>
                        <a:prstGeom prst="rect">
                          <a:avLst/>
                        </a:prstGeom>
                        <a:ln w="3175">
                          <a:solidFill>
                            <a:prstClr val="ltGray"/>
                          </a:solidFill>
                        </a:ln>
                      </p166:spPr>
                    </psuz:zmPr>
                  </psuz:summaryZmObj>
                  <psuz:summaryZmObj sectionId="{963F69CE-5ADE-448F-8553-132918D9823A}">
                    <psuz:zmPr id="{D35A2A65-A733-4FDC-96F8-6EA1D30CC7CC}" transitionDur="1000">
                      <p166:blipFill xmlns:p166="http://schemas.microsoft.com/office/powerpoint/2016/6/main">
                        <a:blip r:embed="rId19"/>
                        <a:stretch>
                          <a:fillRect/>
                        </a:stretch>
                      </p166:blipFill>
                      <p166:spPr xmlns:p166="http://schemas.microsoft.com/office/powerpoint/2016/6/main">
                        <a:xfrm>
                          <a:off x="8027670" y="2693120"/>
                          <a:ext cx="1828800" cy="1028700"/>
                        </a:xfrm>
                        <a:prstGeom prst="rect">
                          <a:avLst/>
                        </a:prstGeom>
                        <a:ln w="3175">
                          <a:solidFill>
                            <a:prstClr val="ltGray"/>
                          </a:solidFill>
                        </a:ln>
                      </p166:spPr>
                    </psuz:zmPr>
                  </psuz:summaryZmObj>
                  <psuz:summaryZmObj sectionId="{A4457B91-114E-4395-AD5B-9DD168AB6B64}">
                    <psuz:zmPr id="{8B4B2FA6-3FAD-481A-A56E-182A546B8E3B}" transitionDur="1000">
                      <p166:blipFill xmlns:p166="http://schemas.microsoft.com/office/powerpoint/2016/6/main">
                        <a:blip r:embed="rId20"/>
                        <a:stretch>
                          <a:fillRect/>
                        </a:stretch>
                      </p166:blipFill>
                      <p166:spPr xmlns:p166="http://schemas.microsoft.com/office/powerpoint/2016/6/main">
                        <a:xfrm>
                          <a:off x="9925050" y="2693120"/>
                          <a:ext cx="1828800" cy="1028700"/>
                        </a:xfrm>
                        <a:prstGeom prst="rect">
                          <a:avLst/>
                        </a:prstGeom>
                        <a:ln w="3175">
                          <a:solidFill>
                            <a:prstClr val="ltGray"/>
                          </a:solidFill>
                        </a:ln>
                      </p166:spPr>
                    </psuz:zmPr>
                  </psuz:summaryZmObj>
                  <psuz:summaryZmObj sectionId="{045C68D5-2CF8-4B0D-A3AF-4CB3641BADC3}">
                    <psuz:zmPr id="{5B621CA6-7E04-4C68-9E78-B69898444DC8}" transitionDur="1000">
                      <p166:blipFill xmlns:p166="http://schemas.microsoft.com/office/powerpoint/2016/6/main">
                        <a:blip r:embed="rId21"/>
                        <a:stretch>
                          <a:fillRect/>
                        </a:stretch>
                      </p166:blipFill>
                      <p166:spPr xmlns:p166="http://schemas.microsoft.com/office/powerpoint/2016/6/main">
                        <a:xfrm>
                          <a:off x="438150" y="3790400"/>
                          <a:ext cx="1828800" cy="1028700"/>
                        </a:xfrm>
                        <a:prstGeom prst="rect">
                          <a:avLst/>
                        </a:prstGeom>
                        <a:ln w="3175">
                          <a:solidFill>
                            <a:prstClr val="ltGray"/>
                          </a:solidFill>
                        </a:ln>
                      </p166:spPr>
                    </psuz:zmPr>
                  </psuz:summaryZmObj>
                  <psuz:summaryZmObj sectionId="{7EDD888B-6D75-4ED8-A068-E31A68D62F79}">
                    <psuz:zmPr id="{A5A130DA-19F0-440A-AB99-50749AADBEF5}" transitionDur="1000">
                      <p166:blipFill xmlns:p166="http://schemas.microsoft.com/office/powerpoint/2016/6/main">
                        <a:blip r:embed="rId22"/>
                        <a:stretch>
                          <a:fillRect/>
                        </a:stretch>
                      </p166:blipFill>
                      <p166:spPr xmlns:p166="http://schemas.microsoft.com/office/powerpoint/2016/6/main">
                        <a:xfrm>
                          <a:off x="2335530" y="3790400"/>
                          <a:ext cx="1828800" cy="1028700"/>
                        </a:xfrm>
                        <a:prstGeom prst="rect">
                          <a:avLst/>
                        </a:prstGeom>
                        <a:ln w="3175">
                          <a:solidFill>
                            <a:prstClr val="ltGray"/>
                          </a:solidFill>
                        </a:ln>
                      </p166:spPr>
                    </psuz:zmPr>
                  </psuz:summaryZmObj>
                  <psuz:summaryZmObj sectionId="{35FD24AA-88FF-4AA4-BD27-022C652047E3}">
                    <psuz:zmPr id="{BF58B717-7268-4C05-A6A9-1970D1B38850}" transitionDur="1000">
                      <p166:blipFill xmlns:p166="http://schemas.microsoft.com/office/powerpoint/2016/6/main">
                        <a:blip r:embed="rId23"/>
                        <a:stretch>
                          <a:fillRect/>
                        </a:stretch>
                      </p166:blipFill>
                      <p166:spPr xmlns:p166="http://schemas.microsoft.com/office/powerpoint/2016/6/main">
                        <a:xfrm>
                          <a:off x="4232910" y="3790400"/>
                          <a:ext cx="1828800" cy="1028700"/>
                        </a:xfrm>
                        <a:prstGeom prst="rect">
                          <a:avLst/>
                        </a:prstGeom>
                        <a:ln w="3175">
                          <a:solidFill>
                            <a:prstClr val="ltGray"/>
                          </a:solidFill>
                        </a:ln>
                      </p166:spPr>
                    </psuz:zmPr>
                  </psuz:summaryZmObj>
                  <psuz:summaryZmObj sectionId="{D927D3A6-5153-42A2-AC8C-3204DBEFD3A8}">
                    <psuz:zmPr id="{D9557227-3FD2-43AC-98E8-97A9DFD38A7F}" transitionDur="1000">
                      <p166:blipFill xmlns:p166="http://schemas.microsoft.com/office/powerpoint/2016/6/main">
                        <a:blip r:embed="rId24"/>
                        <a:stretch>
                          <a:fillRect/>
                        </a:stretch>
                      </p166:blipFill>
                      <p166:spPr xmlns:p166="http://schemas.microsoft.com/office/powerpoint/2016/6/main">
                        <a:xfrm>
                          <a:off x="6130290" y="3790400"/>
                          <a:ext cx="1828800" cy="1028700"/>
                        </a:xfrm>
                        <a:prstGeom prst="rect">
                          <a:avLst/>
                        </a:prstGeom>
                        <a:ln w="3175">
                          <a:solidFill>
                            <a:prstClr val="ltGray"/>
                          </a:solidFill>
                        </a:ln>
                      </p166:spPr>
                    </psuz:zmPr>
                  </psuz:summaryZmObj>
                  <psuz:summaryZmObj sectionId="{D876AB1B-DBE3-4940-AE4D-A9BE373465D7}">
                    <psuz:zmPr id="{34983A7F-F686-447C-B1B1-625B0930FD7C}" transitionDur="1000">
                      <p166:blipFill xmlns:p166="http://schemas.microsoft.com/office/powerpoint/2016/6/main">
                        <a:blip r:embed="rId25"/>
                        <a:stretch>
                          <a:fillRect/>
                        </a:stretch>
                      </p166:blipFill>
                      <p166:spPr xmlns:p166="http://schemas.microsoft.com/office/powerpoint/2016/6/main">
                        <a:xfrm>
                          <a:off x="8027670" y="3790400"/>
                          <a:ext cx="1828800" cy="1028700"/>
                        </a:xfrm>
                        <a:prstGeom prst="rect">
                          <a:avLst/>
                        </a:prstGeom>
                        <a:ln w="3175">
                          <a:solidFill>
                            <a:prstClr val="ltGray"/>
                          </a:solidFill>
                        </a:ln>
                      </p166:spPr>
                    </psuz:zmPr>
                  </psuz:summaryZmObj>
                  <psuz:summaryZmObj sectionId="{6A44779F-BFA1-4CA6-9BF4-DC7DCA95DFC8}">
                    <psuz:zmPr id="{801808FC-0078-4061-8659-3F3532A643EA}" transitionDur="1000">
                      <p166:blipFill xmlns:p166="http://schemas.microsoft.com/office/powerpoint/2016/6/main">
                        <a:blip r:embed="rId26"/>
                        <a:stretch>
                          <a:fillRect/>
                        </a:stretch>
                      </p166:blipFill>
                      <p166:spPr xmlns:p166="http://schemas.microsoft.com/office/powerpoint/2016/6/main">
                        <a:xfrm>
                          <a:off x="9925050" y="3790400"/>
                          <a:ext cx="1828800" cy="1028700"/>
                        </a:xfrm>
                        <a:prstGeom prst="rect">
                          <a:avLst/>
                        </a:prstGeom>
                        <a:ln w="3175">
                          <a:solidFill>
                            <a:prstClr val="ltGray"/>
                          </a:solidFill>
                        </a:ln>
                      </p166:spPr>
                    </psuz:zmPr>
                  </psuz:summaryZmObj>
                  <psuz:summaryZmObj sectionId="{E1A4AF9C-6D3D-4483-950F-1B996D193DC0}">
                    <psuz:zmPr id="{208EAA71-74F5-4495-B70A-ADF591F8A66C}" transitionDur="1000">
                      <p166:blipFill xmlns:p166="http://schemas.microsoft.com/office/powerpoint/2016/6/main">
                        <a:blip r:embed="rId27"/>
                        <a:stretch>
                          <a:fillRect/>
                        </a:stretch>
                      </p166:blipFill>
                      <p166:spPr xmlns:p166="http://schemas.microsoft.com/office/powerpoint/2016/6/main">
                        <a:xfrm>
                          <a:off x="438150" y="4887680"/>
                          <a:ext cx="1828800" cy="1028700"/>
                        </a:xfrm>
                        <a:prstGeom prst="rect">
                          <a:avLst/>
                        </a:prstGeom>
                        <a:ln w="3175">
                          <a:solidFill>
                            <a:prstClr val="ltGray"/>
                          </a:solidFill>
                        </a:ln>
                      </p166:spPr>
                    </psuz:zmPr>
                  </psuz:summaryZmObj>
                  <psuz:summaryZmObj sectionId="{9F01B674-C285-4FB8-852E-B6AED505AC9F}">
                    <psuz:zmPr id="{1EB6283C-895C-4F2A-B73F-9CAE66BAA203}" transitionDur="1000">
                      <p166:blipFill xmlns:p166="http://schemas.microsoft.com/office/powerpoint/2016/6/main">
                        <a:blip r:embed="rId28"/>
                        <a:stretch>
                          <a:fillRect/>
                        </a:stretch>
                      </p166:blipFill>
                      <p166:spPr xmlns:p166="http://schemas.microsoft.com/office/powerpoint/2016/6/main">
                        <a:xfrm>
                          <a:off x="2335530" y="4887680"/>
                          <a:ext cx="1828800" cy="1028700"/>
                        </a:xfrm>
                        <a:prstGeom prst="rect">
                          <a:avLst/>
                        </a:prstGeom>
                        <a:ln w="3175">
                          <a:solidFill>
                            <a:prstClr val="ltGray"/>
                          </a:solidFill>
                        </a:ln>
                      </p166:spPr>
                    </psuz:zmPr>
                  </psuz:summaryZmObj>
                  <psuz:summaryZmObj sectionId="{1228FAF4-5EA5-4CCC-8959-E804E2F13D9C}">
                    <psuz:zmPr id="{790AC485-9DB1-4E91-8F79-CCDFDC42089E}" transitionDur="1000">
                      <p166:blipFill xmlns:p166="http://schemas.microsoft.com/office/powerpoint/2016/6/main">
                        <a:blip r:embed="rId29"/>
                        <a:stretch>
                          <a:fillRect/>
                        </a:stretch>
                      </p166:blipFill>
                      <p166:spPr xmlns:p166="http://schemas.microsoft.com/office/powerpoint/2016/6/main">
                        <a:xfrm>
                          <a:off x="4232910" y="4887680"/>
                          <a:ext cx="1828800" cy="1028700"/>
                        </a:xfrm>
                        <a:prstGeom prst="rect">
                          <a:avLst/>
                        </a:prstGeom>
                        <a:ln w="3175">
                          <a:solidFill>
                            <a:prstClr val="ltGray"/>
                          </a:solidFill>
                        </a:ln>
                      </p166:spPr>
                    </psuz:zmPr>
                  </psuz:summaryZmObj>
                  <psuz:summaryZmObj sectionId="{5C1BF6E7-1ECD-4DAD-BF96-A9280766358F}">
                    <psuz:zmPr id="{D5459C40-3FA3-48EA-81D3-54FFE3AECCF2}" transitionDur="1000">
                      <p166:blipFill xmlns:p166="http://schemas.microsoft.com/office/powerpoint/2016/6/main">
                        <a:blip r:embed="rId30"/>
                        <a:stretch>
                          <a:fillRect/>
                        </a:stretch>
                      </p166:blipFill>
                      <p166:spPr xmlns:p166="http://schemas.microsoft.com/office/powerpoint/2016/6/main">
                        <a:xfrm>
                          <a:off x="6130290" y="4887680"/>
                          <a:ext cx="1828800" cy="1028700"/>
                        </a:xfrm>
                        <a:prstGeom prst="rect">
                          <a:avLst/>
                        </a:prstGeom>
                        <a:ln w="3175">
                          <a:solidFill>
                            <a:prstClr val="ltGray"/>
                          </a:solidFill>
                        </a:ln>
                      </p166:spPr>
                    </psuz:zmPr>
                  </psuz:summaryZmObj>
                  <psuz:summaryZmObj sectionId="{556208A9-B9A7-421F-B171-FB9633D7DE8D}">
                    <psuz:zmPr id="{33A5C09E-3D5D-4EE0-B7B6-3F2BF1D33E21}" transitionDur="1000">
                      <p166:blipFill xmlns:p166="http://schemas.microsoft.com/office/powerpoint/2016/6/main">
                        <a:blip r:embed="rId31"/>
                        <a:stretch>
                          <a:fillRect/>
                        </a:stretch>
                      </p166:blipFill>
                      <p166:spPr xmlns:p166="http://schemas.microsoft.com/office/powerpoint/2016/6/main">
                        <a:xfrm>
                          <a:off x="8027670" y="4887680"/>
                          <a:ext cx="1828800" cy="1028700"/>
                        </a:xfrm>
                        <a:prstGeom prst="rect">
                          <a:avLst/>
                        </a:prstGeom>
                        <a:ln w="3175">
                          <a:solidFill>
                            <a:prstClr val="ltGray"/>
                          </a:solidFill>
                        </a:ln>
                      </p166:spPr>
                    </psuz:zmPr>
                  </psuz:summaryZmObj>
                  <psuz:gridLayout/>
                </psuz:summaryZm>
              </a:graphicData>
            </a:graphic>
          </p:graphicFrame>
        </mc:Choice>
        <mc:Fallback>
          <p:grpSp>
            <p:nvGrpSpPr>
              <p:cNvPr id="5" name="Zusammenfassungszoom 4">
                <a:extLst>
                  <a:ext uri="{FF2B5EF4-FFF2-40B4-BE49-F238E27FC236}">
                    <a16:creationId xmlns:a16="http://schemas.microsoft.com/office/drawing/2014/main" id="{265E5948-843D-4222-93DE-EB68FD537555}"/>
                  </a:ext>
                </a:extLst>
              </p:cNvPr>
              <p:cNvGrpSpPr>
                <a:grpSpLocks noGrp="1" noUngrp="1" noRot="1" noChangeAspect="1" noMove="1" noResize="1"/>
              </p:cNvGrpSpPr>
              <p:nvPr/>
            </p:nvGrpSpPr>
            <p:grpSpPr>
              <a:xfrm>
                <a:off x="0" y="443060"/>
                <a:ext cx="12192000" cy="6414940"/>
                <a:chOff x="0" y="443060"/>
                <a:chExt cx="12192000" cy="6414940"/>
              </a:xfrm>
            </p:grpSpPr>
            <p:pic>
              <p:nvPicPr>
                <p:cNvPr id="2" name="Grafik 2">
                  <a:hlinkClick r:id="rId32"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38150" y="941620"/>
                  <a:ext cx="1828800" cy="1028700"/>
                </a:xfrm>
                <a:prstGeom prst="rect">
                  <a:avLst/>
                </a:prstGeom>
                <a:ln w="3175">
                  <a:solidFill>
                    <a:prstClr val="ltGray"/>
                  </a:solidFill>
                </a:ln>
              </p:spPr>
            </p:pic>
            <p:pic>
              <p:nvPicPr>
                <p:cNvPr id="3" name="Grafik 3">
                  <a:hlinkClick r:id="rId33"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335530" y="941620"/>
                  <a:ext cx="1828800" cy="1028700"/>
                </a:xfrm>
                <a:prstGeom prst="rect">
                  <a:avLst/>
                </a:prstGeom>
                <a:ln w="3175">
                  <a:solidFill>
                    <a:prstClr val="ltGray"/>
                  </a:solidFill>
                </a:ln>
              </p:spPr>
            </p:pic>
            <p:pic>
              <p:nvPicPr>
                <p:cNvPr id="4" name="Grafik 4">
                  <a:hlinkClick r:id="rId34"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4232910" y="941620"/>
                  <a:ext cx="1828800" cy="1028700"/>
                </a:xfrm>
                <a:prstGeom prst="rect">
                  <a:avLst/>
                </a:prstGeom>
                <a:ln w="3175">
                  <a:solidFill>
                    <a:prstClr val="ltGray"/>
                  </a:solidFill>
                </a:ln>
              </p:spPr>
            </p:pic>
            <p:pic>
              <p:nvPicPr>
                <p:cNvPr id="6" name="Grafik 6">
                  <a:hlinkClick r:id="rId35"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6130290" y="941620"/>
                  <a:ext cx="1828800" cy="1028700"/>
                </a:xfrm>
                <a:prstGeom prst="rect">
                  <a:avLst/>
                </a:prstGeom>
                <a:ln w="3175">
                  <a:solidFill>
                    <a:prstClr val="ltGray"/>
                  </a:solidFill>
                </a:ln>
              </p:spPr>
            </p:pic>
            <p:pic>
              <p:nvPicPr>
                <p:cNvPr id="7" name="Grafik 7">
                  <a:hlinkClick r:id="rId36"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8027670" y="941620"/>
                  <a:ext cx="1828800" cy="1028700"/>
                </a:xfrm>
                <a:prstGeom prst="rect">
                  <a:avLst/>
                </a:prstGeom>
                <a:ln w="3175">
                  <a:solidFill>
                    <a:prstClr val="ltGray"/>
                  </a:solidFill>
                </a:ln>
              </p:spPr>
            </p:pic>
            <p:pic>
              <p:nvPicPr>
                <p:cNvPr id="8" name="Grafik 8">
                  <a:hlinkClick r:id="rId37"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9925050" y="941620"/>
                  <a:ext cx="1828800" cy="1028700"/>
                </a:xfrm>
                <a:prstGeom prst="rect">
                  <a:avLst/>
                </a:prstGeom>
                <a:ln w="3175">
                  <a:solidFill>
                    <a:prstClr val="ltGray"/>
                  </a:solidFill>
                </a:ln>
              </p:spPr>
            </p:pic>
            <p:pic>
              <p:nvPicPr>
                <p:cNvPr id="9" name="Grafik 9">
                  <a:hlinkClick r:id="rId38" action="ppaction://hlinksldjump"/>
                </p:cNvPr>
                <p:cNvPicPr>
                  <a:picLocks noSelect="1" noRot="1" noChangeAspect="1" noMove="1" noResize="1" noEditPoints="1" noAdjustHandles="1" noChangeArrowheads="1" noChangeShapeType="1"/>
                </p:cNvPicPr>
                <p:nvPr/>
              </p:nvPicPr>
              <p:blipFill>
                <a:blip r:embed="rId9"/>
                <a:stretch>
                  <a:fillRect/>
                </a:stretch>
              </p:blipFill>
              <p:spPr>
                <a:xfrm>
                  <a:off x="438150" y="2038900"/>
                  <a:ext cx="1828800" cy="1028700"/>
                </a:xfrm>
                <a:prstGeom prst="rect">
                  <a:avLst/>
                </a:prstGeom>
                <a:ln w="3175">
                  <a:solidFill>
                    <a:prstClr val="ltGray"/>
                  </a:solidFill>
                </a:ln>
              </p:spPr>
            </p:pic>
            <p:pic>
              <p:nvPicPr>
                <p:cNvPr id="10" name="Grafik 10">
                  <a:hlinkClick r:id="rId39" action="ppaction://hlinksldjump"/>
                </p:cNvPr>
                <p:cNvPicPr>
                  <a:picLocks noSelect="1" noRot="1" noChangeAspect="1" noMove="1" noResize="1" noEditPoints="1" noAdjustHandles="1" noChangeArrowheads="1" noChangeShapeType="1"/>
                </p:cNvPicPr>
                <p:nvPr/>
              </p:nvPicPr>
              <p:blipFill>
                <a:blip r:embed="rId10"/>
                <a:stretch>
                  <a:fillRect/>
                </a:stretch>
              </p:blipFill>
              <p:spPr>
                <a:xfrm>
                  <a:off x="2335530" y="2038900"/>
                  <a:ext cx="1828800" cy="1028700"/>
                </a:xfrm>
                <a:prstGeom prst="rect">
                  <a:avLst/>
                </a:prstGeom>
                <a:ln w="3175">
                  <a:solidFill>
                    <a:prstClr val="ltGray"/>
                  </a:solidFill>
                </a:ln>
              </p:spPr>
            </p:pic>
            <p:pic>
              <p:nvPicPr>
                <p:cNvPr id="11" name="Grafik 11">
                  <a:hlinkClick r:id="rId40" action="ppaction://hlinksldjump"/>
                </p:cNvPr>
                <p:cNvPicPr>
                  <a:picLocks noSelect="1" noRot="1" noChangeAspect="1" noMove="1" noResize="1" noEditPoints="1" noAdjustHandles="1" noChangeArrowheads="1" noChangeShapeType="1"/>
                </p:cNvPicPr>
                <p:nvPr/>
              </p:nvPicPr>
              <p:blipFill>
                <a:blip r:embed="rId11"/>
                <a:stretch>
                  <a:fillRect/>
                </a:stretch>
              </p:blipFill>
              <p:spPr>
                <a:xfrm>
                  <a:off x="4232910" y="2038900"/>
                  <a:ext cx="1828800" cy="1028700"/>
                </a:xfrm>
                <a:prstGeom prst="rect">
                  <a:avLst/>
                </a:prstGeom>
                <a:ln w="3175">
                  <a:solidFill>
                    <a:prstClr val="ltGray"/>
                  </a:solidFill>
                </a:ln>
              </p:spPr>
            </p:pic>
            <p:pic>
              <p:nvPicPr>
                <p:cNvPr id="12" name="Grafik 12">
                  <a:hlinkClick r:id="rId41" action="ppaction://hlinksldjump"/>
                </p:cNvPr>
                <p:cNvPicPr>
                  <a:picLocks noSelect="1" noRot="1" noChangeAspect="1" noMove="1" noResize="1" noEditPoints="1" noAdjustHandles="1" noChangeArrowheads="1" noChangeShapeType="1"/>
                </p:cNvPicPr>
                <p:nvPr/>
              </p:nvPicPr>
              <p:blipFill>
                <a:blip r:embed="rId12"/>
                <a:stretch>
                  <a:fillRect/>
                </a:stretch>
              </p:blipFill>
              <p:spPr>
                <a:xfrm>
                  <a:off x="6130290" y="2038900"/>
                  <a:ext cx="1828800" cy="1028700"/>
                </a:xfrm>
                <a:prstGeom prst="rect">
                  <a:avLst/>
                </a:prstGeom>
                <a:ln w="3175">
                  <a:solidFill>
                    <a:prstClr val="ltGray"/>
                  </a:solidFill>
                </a:ln>
              </p:spPr>
            </p:pic>
            <p:pic>
              <p:nvPicPr>
                <p:cNvPr id="13" name="Grafik 13">
                  <a:hlinkClick r:id="rId42" action="ppaction://hlinksldjump"/>
                </p:cNvPr>
                <p:cNvPicPr>
                  <a:picLocks noSelect="1" noRot="1" noChangeAspect="1" noMove="1" noResize="1" noEditPoints="1" noAdjustHandles="1" noChangeArrowheads="1" noChangeShapeType="1"/>
                </p:cNvPicPr>
                <p:nvPr/>
              </p:nvPicPr>
              <p:blipFill>
                <a:blip r:embed="rId13"/>
                <a:stretch>
                  <a:fillRect/>
                </a:stretch>
              </p:blipFill>
              <p:spPr>
                <a:xfrm>
                  <a:off x="8027670" y="2038900"/>
                  <a:ext cx="1828800" cy="1028700"/>
                </a:xfrm>
                <a:prstGeom prst="rect">
                  <a:avLst/>
                </a:prstGeom>
                <a:ln w="3175">
                  <a:solidFill>
                    <a:prstClr val="ltGray"/>
                  </a:solidFill>
                </a:ln>
              </p:spPr>
            </p:pic>
            <p:pic>
              <p:nvPicPr>
                <p:cNvPr id="15" name="Grafik 15">
                  <a:hlinkClick r:id="rId43" action="ppaction://hlinksldjump"/>
                </p:cNvPr>
                <p:cNvPicPr>
                  <a:picLocks noSelect="1" noRot="1" noChangeAspect="1" noMove="1" noResize="1" noEditPoints="1" noAdjustHandles="1" noChangeArrowheads="1" noChangeShapeType="1"/>
                </p:cNvPicPr>
                <p:nvPr/>
              </p:nvPicPr>
              <p:blipFill>
                <a:blip r:embed="rId14"/>
                <a:stretch>
                  <a:fillRect/>
                </a:stretch>
              </p:blipFill>
              <p:spPr>
                <a:xfrm>
                  <a:off x="9925050" y="2038900"/>
                  <a:ext cx="1828800" cy="1028700"/>
                </a:xfrm>
                <a:prstGeom prst="rect">
                  <a:avLst/>
                </a:prstGeom>
                <a:ln w="3175">
                  <a:solidFill>
                    <a:prstClr val="ltGray"/>
                  </a:solidFill>
                </a:ln>
              </p:spPr>
            </p:pic>
            <p:pic>
              <p:nvPicPr>
                <p:cNvPr id="16" name="Grafik 16">
                  <a:hlinkClick r:id="rId44" action="ppaction://hlinksldjump"/>
                </p:cNvPr>
                <p:cNvPicPr>
                  <a:picLocks noSelect="1" noRot="1" noChangeAspect="1" noMove="1" noResize="1" noEditPoints="1" noAdjustHandles="1" noChangeArrowheads="1" noChangeShapeType="1"/>
                </p:cNvPicPr>
                <p:nvPr/>
              </p:nvPicPr>
              <p:blipFill>
                <a:blip r:embed="rId15"/>
                <a:stretch>
                  <a:fillRect/>
                </a:stretch>
              </p:blipFill>
              <p:spPr>
                <a:xfrm>
                  <a:off x="438150" y="3136180"/>
                  <a:ext cx="1828800" cy="1028700"/>
                </a:xfrm>
                <a:prstGeom prst="rect">
                  <a:avLst/>
                </a:prstGeom>
                <a:ln w="3175">
                  <a:solidFill>
                    <a:prstClr val="ltGray"/>
                  </a:solidFill>
                </a:ln>
              </p:spPr>
            </p:pic>
            <p:pic>
              <p:nvPicPr>
                <p:cNvPr id="17" name="Grafik 17">
                  <a:hlinkClick r:id="rId45" action="ppaction://hlinksldjump"/>
                </p:cNvPr>
                <p:cNvPicPr>
                  <a:picLocks noSelect="1" noRot="1" noChangeAspect="1" noMove="1" noResize="1" noEditPoints="1" noAdjustHandles="1" noChangeArrowheads="1" noChangeShapeType="1"/>
                </p:cNvPicPr>
                <p:nvPr/>
              </p:nvPicPr>
              <p:blipFill>
                <a:blip r:embed="rId16"/>
                <a:stretch>
                  <a:fillRect/>
                </a:stretch>
              </p:blipFill>
              <p:spPr>
                <a:xfrm>
                  <a:off x="2335530" y="3136180"/>
                  <a:ext cx="1828800" cy="1028700"/>
                </a:xfrm>
                <a:prstGeom prst="rect">
                  <a:avLst/>
                </a:prstGeom>
                <a:ln w="3175">
                  <a:solidFill>
                    <a:prstClr val="ltGray"/>
                  </a:solidFill>
                </a:ln>
              </p:spPr>
            </p:pic>
            <p:pic>
              <p:nvPicPr>
                <p:cNvPr id="18" name="Grafik 18">
                  <a:hlinkClick r:id="rId46" action="ppaction://hlinksldjump"/>
                </p:cNvPr>
                <p:cNvPicPr>
                  <a:picLocks noSelect="1" noRot="1" noChangeAspect="1" noMove="1" noResize="1" noEditPoints="1" noAdjustHandles="1" noChangeArrowheads="1" noChangeShapeType="1"/>
                </p:cNvPicPr>
                <p:nvPr/>
              </p:nvPicPr>
              <p:blipFill>
                <a:blip r:embed="rId17"/>
                <a:stretch>
                  <a:fillRect/>
                </a:stretch>
              </p:blipFill>
              <p:spPr>
                <a:xfrm>
                  <a:off x="4232910" y="3136180"/>
                  <a:ext cx="1828800" cy="1028700"/>
                </a:xfrm>
                <a:prstGeom prst="rect">
                  <a:avLst/>
                </a:prstGeom>
                <a:ln w="3175">
                  <a:solidFill>
                    <a:prstClr val="ltGray"/>
                  </a:solidFill>
                </a:ln>
              </p:spPr>
            </p:pic>
            <p:pic>
              <p:nvPicPr>
                <p:cNvPr id="19" name="Grafik 19">
                  <a:hlinkClick r:id="rId47" action="ppaction://hlinksldjump"/>
                </p:cNvPr>
                <p:cNvPicPr>
                  <a:picLocks noSelect="1" noRot="1" noChangeAspect="1" noMove="1" noResize="1" noEditPoints="1" noAdjustHandles="1" noChangeArrowheads="1" noChangeShapeType="1"/>
                </p:cNvPicPr>
                <p:nvPr/>
              </p:nvPicPr>
              <p:blipFill>
                <a:blip r:embed="rId18"/>
                <a:stretch>
                  <a:fillRect/>
                </a:stretch>
              </p:blipFill>
              <p:spPr>
                <a:xfrm>
                  <a:off x="6130290" y="3136180"/>
                  <a:ext cx="1828800" cy="1028700"/>
                </a:xfrm>
                <a:prstGeom prst="rect">
                  <a:avLst/>
                </a:prstGeom>
                <a:ln w="3175">
                  <a:solidFill>
                    <a:prstClr val="ltGray"/>
                  </a:solidFill>
                </a:ln>
              </p:spPr>
            </p:pic>
            <p:pic>
              <p:nvPicPr>
                <p:cNvPr id="20" name="Grafik 20">
                  <a:hlinkClick r:id="rId48" action="ppaction://hlinksldjump"/>
                </p:cNvPr>
                <p:cNvPicPr>
                  <a:picLocks noSelect="1" noRot="1" noChangeAspect="1" noMove="1" noResize="1" noEditPoints="1" noAdjustHandles="1" noChangeArrowheads="1" noChangeShapeType="1"/>
                </p:cNvPicPr>
                <p:nvPr/>
              </p:nvPicPr>
              <p:blipFill>
                <a:blip r:embed="rId19"/>
                <a:stretch>
                  <a:fillRect/>
                </a:stretch>
              </p:blipFill>
              <p:spPr>
                <a:xfrm>
                  <a:off x="8027670" y="3136180"/>
                  <a:ext cx="1828800" cy="1028700"/>
                </a:xfrm>
                <a:prstGeom prst="rect">
                  <a:avLst/>
                </a:prstGeom>
                <a:ln w="3175">
                  <a:solidFill>
                    <a:prstClr val="ltGray"/>
                  </a:solidFill>
                </a:ln>
              </p:spPr>
            </p:pic>
            <p:pic>
              <p:nvPicPr>
                <p:cNvPr id="21" name="Grafik 21">
                  <a:hlinkClick r:id="rId49" action="ppaction://hlinksldjump"/>
                </p:cNvPr>
                <p:cNvPicPr>
                  <a:picLocks noSelect="1" noRot="1" noChangeAspect="1" noMove="1" noResize="1" noEditPoints="1" noAdjustHandles="1" noChangeArrowheads="1" noChangeShapeType="1"/>
                </p:cNvPicPr>
                <p:nvPr/>
              </p:nvPicPr>
              <p:blipFill>
                <a:blip r:embed="rId20"/>
                <a:stretch>
                  <a:fillRect/>
                </a:stretch>
              </p:blipFill>
              <p:spPr>
                <a:xfrm>
                  <a:off x="9925050" y="3136180"/>
                  <a:ext cx="1828800" cy="1028700"/>
                </a:xfrm>
                <a:prstGeom prst="rect">
                  <a:avLst/>
                </a:prstGeom>
                <a:ln w="3175">
                  <a:solidFill>
                    <a:prstClr val="ltGray"/>
                  </a:solidFill>
                </a:ln>
              </p:spPr>
            </p:pic>
            <p:pic>
              <p:nvPicPr>
                <p:cNvPr id="22" name="Grafik 22">
                  <a:hlinkClick r:id="rId50" action="ppaction://hlinksldjump"/>
                </p:cNvPr>
                <p:cNvPicPr>
                  <a:picLocks noSelect="1" noRot="1" noChangeAspect="1" noMove="1" noResize="1" noEditPoints="1" noAdjustHandles="1" noChangeArrowheads="1" noChangeShapeType="1"/>
                </p:cNvPicPr>
                <p:nvPr/>
              </p:nvPicPr>
              <p:blipFill>
                <a:blip r:embed="rId21"/>
                <a:stretch>
                  <a:fillRect/>
                </a:stretch>
              </p:blipFill>
              <p:spPr>
                <a:xfrm>
                  <a:off x="438150" y="4233460"/>
                  <a:ext cx="1828800" cy="1028700"/>
                </a:xfrm>
                <a:prstGeom prst="rect">
                  <a:avLst/>
                </a:prstGeom>
                <a:ln w="3175">
                  <a:solidFill>
                    <a:prstClr val="ltGray"/>
                  </a:solidFill>
                </a:ln>
              </p:spPr>
            </p:pic>
            <p:pic>
              <p:nvPicPr>
                <p:cNvPr id="23" name="Grafik 23">
                  <a:hlinkClick r:id="rId51" action="ppaction://hlinksldjump"/>
                </p:cNvPr>
                <p:cNvPicPr>
                  <a:picLocks noSelect="1" noRot="1" noChangeAspect="1" noMove="1" noResize="1" noEditPoints="1" noAdjustHandles="1" noChangeArrowheads="1" noChangeShapeType="1"/>
                </p:cNvPicPr>
                <p:nvPr/>
              </p:nvPicPr>
              <p:blipFill>
                <a:blip r:embed="rId22"/>
                <a:stretch>
                  <a:fillRect/>
                </a:stretch>
              </p:blipFill>
              <p:spPr>
                <a:xfrm>
                  <a:off x="2335530" y="4233460"/>
                  <a:ext cx="1828800" cy="1028700"/>
                </a:xfrm>
                <a:prstGeom prst="rect">
                  <a:avLst/>
                </a:prstGeom>
                <a:ln w="3175">
                  <a:solidFill>
                    <a:prstClr val="ltGray"/>
                  </a:solidFill>
                </a:ln>
              </p:spPr>
            </p:pic>
            <p:pic>
              <p:nvPicPr>
                <p:cNvPr id="24" name="Grafik 24">
                  <a:hlinkClick r:id="rId52" action="ppaction://hlinksldjump"/>
                </p:cNvPr>
                <p:cNvPicPr>
                  <a:picLocks noSelect="1" noRot="1" noChangeAspect="1" noMove="1" noResize="1" noEditPoints="1" noAdjustHandles="1" noChangeArrowheads="1" noChangeShapeType="1"/>
                </p:cNvPicPr>
                <p:nvPr/>
              </p:nvPicPr>
              <p:blipFill>
                <a:blip r:embed="rId23"/>
                <a:stretch>
                  <a:fillRect/>
                </a:stretch>
              </p:blipFill>
              <p:spPr>
                <a:xfrm>
                  <a:off x="4232910" y="4233460"/>
                  <a:ext cx="1828800" cy="1028700"/>
                </a:xfrm>
                <a:prstGeom prst="rect">
                  <a:avLst/>
                </a:prstGeom>
                <a:ln w="3175">
                  <a:solidFill>
                    <a:prstClr val="ltGray"/>
                  </a:solidFill>
                </a:ln>
              </p:spPr>
            </p:pic>
            <p:pic>
              <p:nvPicPr>
                <p:cNvPr id="14" name="Grafik 14">
                  <a:hlinkClick r:id="rId53" action="ppaction://hlinksldjump"/>
                </p:cNvPr>
                <p:cNvPicPr>
                  <a:picLocks noSelect="1" noRot="1" noChangeAspect="1" noMove="1" noResize="1" noEditPoints="1" noAdjustHandles="1" noChangeArrowheads="1" noChangeShapeType="1"/>
                </p:cNvPicPr>
                <p:nvPr/>
              </p:nvPicPr>
              <p:blipFill>
                <a:blip r:embed="rId24"/>
                <a:stretch>
                  <a:fillRect/>
                </a:stretch>
              </p:blipFill>
              <p:spPr>
                <a:xfrm>
                  <a:off x="6130290" y="4233460"/>
                  <a:ext cx="1828800" cy="1028700"/>
                </a:xfrm>
                <a:prstGeom prst="rect">
                  <a:avLst/>
                </a:prstGeom>
                <a:ln w="3175">
                  <a:solidFill>
                    <a:prstClr val="ltGray"/>
                  </a:solidFill>
                </a:ln>
              </p:spPr>
            </p:pic>
            <p:pic>
              <p:nvPicPr>
                <p:cNvPr id="30" name="Grafik 30">
                  <a:hlinkClick r:id="rId54" action="ppaction://hlinksldjump"/>
                </p:cNvPr>
                <p:cNvPicPr>
                  <a:picLocks noSelect="1" noRot="1" noChangeAspect="1" noMove="1" noResize="1" noEditPoints="1" noAdjustHandles="1" noChangeArrowheads="1" noChangeShapeType="1"/>
                </p:cNvPicPr>
                <p:nvPr/>
              </p:nvPicPr>
              <p:blipFill>
                <a:blip r:embed="rId25"/>
                <a:stretch>
                  <a:fillRect/>
                </a:stretch>
              </p:blipFill>
              <p:spPr>
                <a:xfrm>
                  <a:off x="8027670" y="4233460"/>
                  <a:ext cx="1828800" cy="1028700"/>
                </a:xfrm>
                <a:prstGeom prst="rect">
                  <a:avLst/>
                </a:prstGeom>
                <a:ln w="3175">
                  <a:solidFill>
                    <a:prstClr val="ltGray"/>
                  </a:solidFill>
                </a:ln>
              </p:spPr>
            </p:pic>
            <p:pic>
              <p:nvPicPr>
                <p:cNvPr id="25" name="Grafik 25">
                  <a:hlinkClick r:id="rId55" action="ppaction://hlinksldjump"/>
                </p:cNvPr>
                <p:cNvPicPr>
                  <a:picLocks noSelect="1" noRot="1" noChangeAspect="1" noMove="1" noResize="1" noEditPoints="1" noAdjustHandles="1" noChangeArrowheads="1" noChangeShapeType="1"/>
                </p:cNvPicPr>
                <p:nvPr/>
              </p:nvPicPr>
              <p:blipFill>
                <a:blip r:embed="rId26"/>
                <a:stretch>
                  <a:fillRect/>
                </a:stretch>
              </p:blipFill>
              <p:spPr>
                <a:xfrm>
                  <a:off x="9925050" y="4233460"/>
                  <a:ext cx="1828800" cy="1028700"/>
                </a:xfrm>
                <a:prstGeom prst="rect">
                  <a:avLst/>
                </a:prstGeom>
                <a:ln w="3175">
                  <a:solidFill>
                    <a:prstClr val="ltGray"/>
                  </a:solidFill>
                </a:ln>
              </p:spPr>
            </p:pic>
            <p:pic>
              <p:nvPicPr>
                <p:cNvPr id="31" name="Grafik 31">
                  <a:hlinkClick r:id="rId56" action="ppaction://hlinksldjump"/>
                </p:cNvPr>
                <p:cNvPicPr>
                  <a:picLocks noSelect="1" noRot="1" noChangeAspect="1" noMove="1" noResize="1" noEditPoints="1" noAdjustHandles="1" noChangeArrowheads="1" noChangeShapeType="1"/>
                </p:cNvPicPr>
                <p:nvPr/>
              </p:nvPicPr>
              <p:blipFill>
                <a:blip r:embed="rId27"/>
                <a:stretch>
                  <a:fillRect/>
                </a:stretch>
              </p:blipFill>
              <p:spPr>
                <a:xfrm>
                  <a:off x="438150" y="5330740"/>
                  <a:ext cx="1828800" cy="1028700"/>
                </a:xfrm>
                <a:prstGeom prst="rect">
                  <a:avLst/>
                </a:prstGeom>
                <a:ln w="3175">
                  <a:solidFill>
                    <a:prstClr val="ltGray"/>
                  </a:solidFill>
                </a:ln>
              </p:spPr>
            </p:pic>
            <p:pic>
              <p:nvPicPr>
                <p:cNvPr id="26" name="Grafik 26">
                  <a:hlinkClick r:id="rId57" action="ppaction://hlinksldjump"/>
                </p:cNvPr>
                <p:cNvPicPr>
                  <a:picLocks noSelect="1" noRot="1" noChangeAspect="1" noMove="1" noResize="1" noEditPoints="1" noAdjustHandles="1" noChangeArrowheads="1" noChangeShapeType="1"/>
                </p:cNvPicPr>
                <p:nvPr/>
              </p:nvPicPr>
              <p:blipFill>
                <a:blip r:embed="rId28"/>
                <a:stretch>
                  <a:fillRect/>
                </a:stretch>
              </p:blipFill>
              <p:spPr>
                <a:xfrm>
                  <a:off x="2335530" y="5330740"/>
                  <a:ext cx="1828800" cy="1028700"/>
                </a:xfrm>
                <a:prstGeom prst="rect">
                  <a:avLst/>
                </a:prstGeom>
                <a:ln w="3175">
                  <a:solidFill>
                    <a:prstClr val="ltGray"/>
                  </a:solidFill>
                </a:ln>
              </p:spPr>
            </p:pic>
            <p:pic>
              <p:nvPicPr>
                <p:cNvPr id="27" name="Grafik 27">
                  <a:hlinkClick r:id="rId58" action="ppaction://hlinksldjump"/>
                </p:cNvPr>
                <p:cNvPicPr>
                  <a:picLocks noSelect="1" noRot="1" noChangeAspect="1" noMove="1" noResize="1" noEditPoints="1" noAdjustHandles="1" noChangeArrowheads="1" noChangeShapeType="1"/>
                </p:cNvPicPr>
                <p:nvPr/>
              </p:nvPicPr>
              <p:blipFill>
                <a:blip r:embed="rId29"/>
                <a:stretch>
                  <a:fillRect/>
                </a:stretch>
              </p:blipFill>
              <p:spPr>
                <a:xfrm>
                  <a:off x="4232910" y="5330740"/>
                  <a:ext cx="1828800" cy="1028700"/>
                </a:xfrm>
                <a:prstGeom prst="rect">
                  <a:avLst/>
                </a:prstGeom>
                <a:ln w="3175">
                  <a:solidFill>
                    <a:prstClr val="ltGray"/>
                  </a:solidFill>
                </a:ln>
              </p:spPr>
            </p:pic>
            <p:pic>
              <p:nvPicPr>
                <p:cNvPr id="28" name="Grafik 28">
                  <a:hlinkClick r:id="rId59" action="ppaction://hlinksldjump"/>
                </p:cNvPr>
                <p:cNvPicPr>
                  <a:picLocks noSelect="1" noRot="1" noChangeAspect="1" noMove="1" noResize="1" noEditPoints="1" noAdjustHandles="1" noChangeArrowheads="1" noChangeShapeType="1"/>
                </p:cNvPicPr>
                <p:nvPr/>
              </p:nvPicPr>
              <p:blipFill>
                <a:blip r:embed="rId30"/>
                <a:stretch>
                  <a:fillRect/>
                </a:stretch>
              </p:blipFill>
              <p:spPr>
                <a:xfrm>
                  <a:off x="6130290" y="5330740"/>
                  <a:ext cx="1828800" cy="1028700"/>
                </a:xfrm>
                <a:prstGeom prst="rect">
                  <a:avLst/>
                </a:prstGeom>
                <a:ln w="3175">
                  <a:solidFill>
                    <a:prstClr val="ltGray"/>
                  </a:solidFill>
                </a:ln>
              </p:spPr>
            </p:pic>
            <p:pic>
              <p:nvPicPr>
                <p:cNvPr id="29" name="Grafik 29">
                  <a:hlinkClick r:id="rId60" action="ppaction://hlinksldjump"/>
                </p:cNvPr>
                <p:cNvPicPr>
                  <a:picLocks noSelect="1" noRot="1" noChangeAspect="1" noMove="1" noResize="1" noEditPoints="1" noAdjustHandles="1" noChangeArrowheads="1" noChangeShapeType="1"/>
                </p:cNvPicPr>
                <p:nvPr/>
              </p:nvPicPr>
              <p:blipFill>
                <a:blip r:embed="rId31"/>
                <a:stretch>
                  <a:fillRect/>
                </a:stretch>
              </p:blipFill>
              <p:spPr>
                <a:xfrm>
                  <a:off x="8027670" y="5330740"/>
                  <a:ext cx="1828800" cy="1028700"/>
                </a:xfrm>
                <a:prstGeom prst="rect">
                  <a:avLst/>
                </a:prstGeom>
                <a:ln w="3175">
                  <a:solidFill>
                    <a:prstClr val="ltGray"/>
                  </a:solidFill>
                </a:ln>
              </p:spPr>
            </p:pic>
          </p:grpSp>
        </mc:Fallback>
      </mc:AlternateContent>
    </p:spTree>
    <p:extLst>
      <p:ext uri="{BB962C8B-B14F-4D97-AF65-F5344CB8AC3E}">
        <p14:creationId xmlns:p14="http://schemas.microsoft.com/office/powerpoint/2010/main" val="1476780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6A82BD-898C-44CF-BEFA-28EB70BD208F}"/>
              </a:ext>
            </a:extLst>
          </p:cNvPr>
          <p:cNvSpPr>
            <a:spLocks noGrp="1"/>
          </p:cNvSpPr>
          <p:nvPr>
            <p:ph type="title"/>
          </p:nvPr>
        </p:nvSpPr>
        <p:spPr/>
        <p:txBody>
          <a:bodyPr/>
          <a:lstStyle/>
          <a:p>
            <a:r>
              <a:rPr lang="de-DE" dirty="0"/>
              <a:t>WEB SITES</a:t>
            </a:r>
          </a:p>
        </p:txBody>
      </p:sp>
      <p:sp>
        <p:nvSpPr>
          <p:cNvPr id="3" name="Textplatzhalter 2">
            <a:extLst>
              <a:ext uri="{FF2B5EF4-FFF2-40B4-BE49-F238E27FC236}">
                <a16:creationId xmlns:a16="http://schemas.microsoft.com/office/drawing/2014/main" id="{DFE09F06-BAE6-486F-BE0A-209EB36609C3}"/>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412805939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Das</a:t>
            </a:r>
            <a:r>
              <a:rPr spc="-55" dirty="0"/>
              <a:t> </a:t>
            </a:r>
            <a:r>
              <a:rPr spc="-15" dirty="0"/>
              <a:t>Canvas-Element</a:t>
            </a:r>
          </a:p>
        </p:txBody>
      </p:sp>
      <p:sp>
        <p:nvSpPr>
          <p:cNvPr id="6" name="Inhaltsplatzhalter 5"/>
          <p:cNvSpPr>
            <a:spLocks noGrp="1"/>
          </p:cNvSpPr>
          <p:nvPr>
            <p:ph idx="1"/>
          </p:nvPr>
        </p:nvSpPr>
        <p:spPr>
          <a:xfrm>
            <a:off x="838200" y="1600200"/>
            <a:ext cx="10515600" cy="4576763"/>
          </a:xfrm>
        </p:spPr>
        <p:txBody>
          <a:bodyPr/>
          <a:lstStyle/>
          <a:p>
            <a:r>
              <a:rPr lang="de-DE" spc="-10" dirty="0">
                <a:cs typeface="Calibri"/>
              </a:rPr>
              <a:t>Eigenschaften</a:t>
            </a:r>
            <a:endParaRPr lang="de-DE" dirty="0">
              <a:cs typeface="Calibri"/>
            </a:endParaRPr>
          </a:p>
          <a:p>
            <a:endParaRPr lang="de-DE"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102870" marR="0" lvl="0" indent="0" algn="r"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102870" marR="0" lvl="0" indent="0" algn="r" defTabSz="914400" rtl="0" eaLnBrk="1" fontAlgn="auto" latinLnBrk="0" hangingPunct="1">
                <a:lnSpc>
                  <a:spcPts val="1240"/>
                </a:lnSpc>
                <a:spcBef>
                  <a:spcPts val="0"/>
                </a:spcBef>
                <a:spcAft>
                  <a:spcPts val="0"/>
                </a:spcAft>
                <a:buClrTx/>
                <a:buSzTx/>
                <a:buFontTx/>
                <a:buNone/>
                <a:tabLst/>
                <a:defRPr/>
              </a:pPr>
              <a:t>100</a:t>
            </a:fld>
            <a:endPar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3" name="object 3"/>
          <p:cNvGraphicFramePr>
            <a:graphicFrameLocks noGrp="1"/>
          </p:cNvGraphicFramePr>
          <p:nvPr>
            <p:extLst/>
          </p:nvPr>
        </p:nvGraphicFramePr>
        <p:xfrm>
          <a:off x="838200" y="2456398"/>
          <a:ext cx="8229600" cy="2225036"/>
        </p:xfrm>
        <a:graphic>
          <a:graphicData uri="http://schemas.openxmlformats.org/drawingml/2006/table">
            <a:tbl>
              <a:tblPr firstRow="1" bandRow="1">
                <a:tableStyleId>{21E4AEA4-8DFA-4A89-87EB-49C32662AFE0}</a:tableStyleId>
              </a:tblPr>
              <a:tblGrid>
                <a:gridCol w="2510536">
                  <a:extLst>
                    <a:ext uri="{9D8B030D-6E8A-4147-A177-3AD203B41FA5}">
                      <a16:colId xmlns:a16="http://schemas.microsoft.com/office/drawing/2014/main" val="20000"/>
                    </a:ext>
                  </a:extLst>
                </a:gridCol>
                <a:gridCol w="5719064">
                  <a:extLst>
                    <a:ext uri="{9D8B030D-6E8A-4147-A177-3AD203B41FA5}">
                      <a16:colId xmlns:a16="http://schemas.microsoft.com/office/drawing/2014/main" val="20001"/>
                    </a:ext>
                  </a:extLst>
                </a:gridCol>
              </a:tblGrid>
              <a:tr h="370840">
                <a:tc>
                  <a:txBody>
                    <a:bodyPr/>
                    <a:lstStyle/>
                    <a:p>
                      <a:pPr marL="85090">
                        <a:lnSpc>
                          <a:spcPct val="100000"/>
                        </a:lnSpc>
                        <a:spcBef>
                          <a:spcPts val="190"/>
                        </a:spcBef>
                      </a:pPr>
                      <a:r>
                        <a:rPr sz="1800" dirty="0"/>
                        <a:t>Name</a:t>
                      </a:r>
                      <a:endParaRPr sz="1800" dirty="0">
                        <a:latin typeface="Calibri"/>
                        <a:cs typeface="Calibri"/>
                      </a:endParaRPr>
                    </a:p>
                  </a:txBody>
                  <a:tcPr marL="0" marR="0" marT="0" marB="0"/>
                </a:tc>
                <a:tc>
                  <a:txBody>
                    <a:bodyPr/>
                    <a:lstStyle/>
                    <a:p>
                      <a:pPr marL="85090">
                        <a:lnSpc>
                          <a:spcPct val="100000"/>
                        </a:lnSpc>
                        <a:spcBef>
                          <a:spcPts val="190"/>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370839">
                <a:tc>
                  <a:txBody>
                    <a:bodyPr/>
                    <a:lstStyle/>
                    <a:p>
                      <a:pPr marL="85090">
                        <a:lnSpc>
                          <a:spcPct val="100000"/>
                        </a:lnSpc>
                        <a:spcBef>
                          <a:spcPts val="95"/>
                        </a:spcBef>
                      </a:pPr>
                      <a:r>
                        <a:rPr sz="1800" spc="-15" dirty="0"/>
                        <a:t>context.fillStyle</a:t>
                      </a:r>
                      <a:endParaRPr sz="1800" dirty="0">
                        <a:latin typeface="Calibri"/>
                        <a:cs typeface="Calibri"/>
                      </a:endParaRPr>
                    </a:p>
                  </a:txBody>
                  <a:tcPr marL="0" marR="0" marT="0" marB="0"/>
                </a:tc>
                <a:tc>
                  <a:txBody>
                    <a:bodyPr/>
                    <a:lstStyle/>
                    <a:p>
                      <a:pPr marL="85090">
                        <a:lnSpc>
                          <a:spcPct val="100000"/>
                        </a:lnSpc>
                        <a:spcBef>
                          <a:spcPts val="95"/>
                        </a:spcBef>
                      </a:pPr>
                      <a:r>
                        <a:rPr sz="1800" spc="-10" dirty="0"/>
                        <a:t>Füllstill</a:t>
                      </a:r>
                      <a:r>
                        <a:rPr sz="1800" spc="20" dirty="0"/>
                        <a:t> </a:t>
                      </a:r>
                      <a:r>
                        <a:rPr sz="1800" spc="-10" dirty="0"/>
                        <a:t>festlegen/auslesen</a:t>
                      </a:r>
                      <a:endParaRPr sz="1800" dirty="0">
                        <a:latin typeface="Calibri"/>
                        <a:cs typeface="Calibri"/>
                      </a:endParaRPr>
                    </a:p>
                  </a:txBody>
                  <a:tcPr marL="0" marR="0" marT="0" marB="0"/>
                </a:tc>
                <a:extLst>
                  <a:ext uri="{0D108BD9-81ED-4DB2-BD59-A6C34878D82A}">
                    <a16:rowId xmlns:a16="http://schemas.microsoft.com/office/drawing/2014/main" val="10001"/>
                  </a:ext>
                </a:extLst>
              </a:tr>
              <a:tr h="370839">
                <a:tc>
                  <a:txBody>
                    <a:bodyPr/>
                    <a:lstStyle/>
                    <a:p>
                      <a:pPr marL="85090">
                        <a:lnSpc>
                          <a:spcPct val="100000"/>
                        </a:lnSpc>
                        <a:spcBef>
                          <a:spcPts val="195"/>
                        </a:spcBef>
                      </a:pPr>
                      <a:r>
                        <a:rPr sz="1800" spc="-15" dirty="0"/>
                        <a:t>context.strokeStyle</a:t>
                      </a:r>
                      <a:endParaRPr sz="1800" dirty="0">
                        <a:latin typeface="Calibri"/>
                        <a:cs typeface="Calibri"/>
                      </a:endParaRPr>
                    </a:p>
                  </a:txBody>
                  <a:tcPr marL="0" marR="0" marT="0" marB="0"/>
                </a:tc>
                <a:tc>
                  <a:txBody>
                    <a:bodyPr/>
                    <a:lstStyle/>
                    <a:p>
                      <a:pPr marL="85090">
                        <a:lnSpc>
                          <a:spcPct val="100000"/>
                        </a:lnSpc>
                        <a:spcBef>
                          <a:spcPts val="195"/>
                        </a:spcBef>
                      </a:pPr>
                      <a:r>
                        <a:rPr sz="1800" spc="-10" dirty="0"/>
                        <a:t>Farbe </a:t>
                      </a:r>
                      <a:r>
                        <a:rPr sz="1800" spc="-5" dirty="0"/>
                        <a:t>für Linien und </a:t>
                      </a:r>
                      <a:r>
                        <a:rPr sz="1800" dirty="0"/>
                        <a:t>Rahmen</a:t>
                      </a:r>
                      <a:r>
                        <a:rPr sz="1800" spc="75" dirty="0"/>
                        <a:t> </a:t>
                      </a:r>
                      <a:r>
                        <a:rPr sz="1800" spc="-10" dirty="0"/>
                        <a:t>festlegen/auslesen</a:t>
                      </a:r>
                      <a:endParaRPr sz="1800" dirty="0">
                        <a:latin typeface="Calibri"/>
                        <a:cs typeface="Calibri"/>
                      </a:endParaRPr>
                    </a:p>
                  </a:txBody>
                  <a:tcPr marL="0" marR="0" marT="0" marB="0"/>
                </a:tc>
                <a:extLst>
                  <a:ext uri="{0D108BD9-81ED-4DB2-BD59-A6C34878D82A}">
                    <a16:rowId xmlns:a16="http://schemas.microsoft.com/office/drawing/2014/main" val="10002"/>
                  </a:ext>
                </a:extLst>
              </a:tr>
              <a:tr h="370839">
                <a:tc>
                  <a:txBody>
                    <a:bodyPr/>
                    <a:lstStyle/>
                    <a:p>
                      <a:pPr marL="85090">
                        <a:lnSpc>
                          <a:spcPct val="100000"/>
                        </a:lnSpc>
                        <a:spcBef>
                          <a:spcPts val="195"/>
                        </a:spcBef>
                      </a:pPr>
                      <a:r>
                        <a:rPr sz="1800" spc="-10" dirty="0"/>
                        <a:t>context.lineWidth</a:t>
                      </a:r>
                      <a:endParaRPr sz="1800" dirty="0">
                        <a:latin typeface="Calibri"/>
                        <a:cs typeface="Calibri"/>
                      </a:endParaRPr>
                    </a:p>
                  </a:txBody>
                  <a:tcPr marL="0" marR="0" marT="0" marB="0"/>
                </a:tc>
                <a:tc>
                  <a:txBody>
                    <a:bodyPr/>
                    <a:lstStyle/>
                    <a:p>
                      <a:pPr marL="85090">
                        <a:lnSpc>
                          <a:spcPct val="100000"/>
                        </a:lnSpc>
                        <a:spcBef>
                          <a:spcPts val="195"/>
                        </a:spcBef>
                      </a:pPr>
                      <a:r>
                        <a:rPr sz="1800" spc="-10" dirty="0"/>
                        <a:t>Linienbreite</a:t>
                      </a:r>
                      <a:r>
                        <a:rPr sz="1800" spc="45" dirty="0"/>
                        <a:t> </a:t>
                      </a:r>
                      <a:r>
                        <a:rPr sz="1800" spc="-10" dirty="0"/>
                        <a:t>festlegen/auslesen</a:t>
                      </a:r>
                      <a:endParaRPr sz="1800" dirty="0">
                        <a:latin typeface="Calibri"/>
                        <a:cs typeface="Calibri"/>
                      </a:endParaRPr>
                    </a:p>
                  </a:txBody>
                  <a:tcPr marL="0" marR="0" marT="0" marB="0"/>
                </a:tc>
                <a:extLst>
                  <a:ext uri="{0D108BD9-81ED-4DB2-BD59-A6C34878D82A}">
                    <a16:rowId xmlns:a16="http://schemas.microsoft.com/office/drawing/2014/main" val="10003"/>
                  </a:ext>
                </a:extLst>
              </a:tr>
              <a:tr h="370840">
                <a:tc>
                  <a:txBody>
                    <a:bodyPr/>
                    <a:lstStyle/>
                    <a:p>
                      <a:pPr marL="85090">
                        <a:lnSpc>
                          <a:spcPct val="100000"/>
                        </a:lnSpc>
                        <a:spcBef>
                          <a:spcPts val="195"/>
                        </a:spcBef>
                      </a:pPr>
                      <a:r>
                        <a:rPr sz="1800" spc="-5" dirty="0"/>
                        <a:t>context.globalAlpha</a:t>
                      </a:r>
                      <a:endParaRPr sz="1800" dirty="0">
                        <a:latin typeface="Calibri"/>
                        <a:cs typeface="Calibri"/>
                      </a:endParaRPr>
                    </a:p>
                  </a:txBody>
                  <a:tcPr marL="0" marR="0" marT="0" marB="0"/>
                </a:tc>
                <a:tc>
                  <a:txBody>
                    <a:bodyPr/>
                    <a:lstStyle/>
                    <a:p>
                      <a:pPr marL="85090">
                        <a:lnSpc>
                          <a:spcPct val="100000"/>
                        </a:lnSpc>
                        <a:spcBef>
                          <a:spcPts val="195"/>
                        </a:spcBef>
                      </a:pPr>
                      <a:r>
                        <a:rPr sz="1800" dirty="0"/>
                        <a:t>Globalen </a:t>
                      </a:r>
                      <a:r>
                        <a:rPr sz="1800" spc="-10" dirty="0"/>
                        <a:t>Alpha-Wert </a:t>
                      </a:r>
                      <a:r>
                        <a:rPr sz="1800" spc="-5" dirty="0"/>
                        <a:t>(0 bis </a:t>
                      </a:r>
                      <a:r>
                        <a:rPr sz="1800" dirty="0"/>
                        <a:t>1)</a:t>
                      </a:r>
                      <a:r>
                        <a:rPr sz="1800" spc="60" dirty="0"/>
                        <a:t> </a:t>
                      </a:r>
                      <a:r>
                        <a:rPr sz="1800" spc="-10" dirty="0"/>
                        <a:t>festlegen/auslesen</a:t>
                      </a:r>
                      <a:endParaRPr sz="1800" dirty="0">
                        <a:latin typeface="Calibri"/>
                        <a:cs typeface="Calibri"/>
                      </a:endParaRPr>
                    </a:p>
                  </a:txBody>
                  <a:tcPr marL="0" marR="0" marT="0" marB="0"/>
                </a:tc>
                <a:extLst>
                  <a:ext uri="{0D108BD9-81ED-4DB2-BD59-A6C34878D82A}">
                    <a16:rowId xmlns:a16="http://schemas.microsoft.com/office/drawing/2014/main" val="10004"/>
                  </a:ext>
                </a:extLst>
              </a:tr>
              <a:tr h="370839">
                <a:tc>
                  <a:txBody>
                    <a:bodyPr/>
                    <a:lstStyle/>
                    <a:p>
                      <a:pPr marL="85090">
                        <a:lnSpc>
                          <a:spcPct val="100000"/>
                        </a:lnSpc>
                        <a:spcBef>
                          <a:spcPts val="195"/>
                        </a:spcBef>
                      </a:pPr>
                      <a:r>
                        <a:rPr sz="1800" spc="-10" dirty="0"/>
                        <a:t>context.lineCap</a:t>
                      </a:r>
                      <a:endParaRPr sz="1800" dirty="0">
                        <a:latin typeface="Calibri"/>
                        <a:cs typeface="Calibri"/>
                      </a:endParaRPr>
                    </a:p>
                  </a:txBody>
                  <a:tcPr marL="0" marR="0" marT="0" marB="0"/>
                </a:tc>
                <a:tc>
                  <a:txBody>
                    <a:bodyPr/>
                    <a:lstStyle/>
                    <a:p>
                      <a:pPr marL="85090">
                        <a:lnSpc>
                          <a:spcPct val="100000"/>
                        </a:lnSpc>
                        <a:spcBef>
                          <a:spcPts val="125"/>
                        </a:spcBef>
                      </a:pPr>
                      <a:r>
                        <a:rPr sz="1800" dirty="0"/>
                        <a:t>Aussehen </a:t>
                      </a:r>
                      <a:r>
                        <a:rPr sz="1800" spc="-5" dirty="0"/>
                        <a:t>Linienende (butt, round,</a:t>
                      </a:r>
                      <a:r>
                        <a:rPr sz="1800" spc="-40" dirty="0"/>
                        <a:t> </a:t>
                      </a:r>
                      <a:r>
                        <a:rPr sz="1800" spc="-5" dirty="0"/>
                        <a:t>square)</a:t>
                      </a:r>
                      <a:endParaRPr sz="1800" dirty="0">
                        <a:latin typeface="Calibri"/>
                        <a:cs typeface="Calibri"/>
                      </a:endParaRPr>
                    </a:p>
                  </a:txBody>
                  <a:tcPr marL="0" marR="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3667751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Das</a:t>
            </a:r>
            <a:r>
              <a:rPr spc="-55" dirty="0"/>
              <a:t> </a:t>
            </a:r>
            <a:r>
              <a:rPr spc="-15" dirty="0"/>
              <a:t>Canvas-Element</a:t>
            </a:r>
          </a:p>
        </p:txBody>
      </p:sp>
      <p:sp>
        <p:nvSpPr>
          <p:cNvPr id="6" name="Inhaltsplatzhalter 5"/>
          <p:cNvSpPr>
            <a:spLocks noGrp="1"/>
          </p:cNvSpPr>
          <p:nvPr>
            <p:ph idx="1"/>
          </p:nvPr>
        </p:nvSpPr>
        <p:spPr>
          <a:xfrm>
            <a:off x="838200" y="1690688"/>
            <a:ext cx="10515600" cy="4486275"/>
          </a:xfrm>
        </p:spPr>
        <p:txBody>
          <a:bodyPr/>
          <a:lstStyle/>
          <a:p>
            <a:r>
              <a:rPr lang="de-DE" spc="-45" dirty="0">
                <a:cs typeface="Calibri"/>
              </a:rPr>
              <a:t>K</a:t>
            </a:r>
            <a:r>
              <a:rPr lang="de-DE" spc="-5" dirty="0">
                <a:cs typeface="Calibri"/>
              </a:rPr>
              <a:t>o</a:t>
            </a:r>
            <a:r>
              <a:rPr lang="de-DE" spc="-30" dirty="0">
                <a:cs typeface="Calibri"/>
              </a:rPr>
              <a:t>n</a:t>
            </a:r>
            <a:r>
              <a:rPr lang="de-DE" spc="-35" dirty="0">
                <a:cs typeface="Calibri"/>
              </a:rPr>
              <a:t>t</a:t>
            </a:r>
            <a:r>
              <a:rPr lang="de-DE" spc="-45" dirty="0">
                <a:cs typeface="Calibri"/>
              </a:rPr>
              <a:t>e</a:t>
            </a:r>
            <a:r>
              <a:rPr lang="de-DE" dirty="0">
                <a:cs typeface="Calibri"/>
              </a:rPr>
              <a:t>x</a:t>
            </a:r>
            <a:r>
              <a:rPr lang="de-DE" spc="-5" dirty="0">
                <a:cs typeface="Calibri"/>
              </a:rPr>
              <a:t>t</a:t>
            </a:r>
            <a:r>
              <a:rPr lang="de-DE" spc="-10" dirty="0">
                <a:cs typeface="Calibri"/>
              </a:rPr>
              <a:t>-Zu</a:t>
            </a:r>
            <a:r>
              <a:rPr lang="de-DE" spc="-25" dirty="0">
                <a:cs typeface="Calibri"/>
              </a:rPr>
              <a:t>s</a:t>
            </a:r>
            <a:r>
              <a:rPr lang="de-DE" spc="-35" dirty="0">
                <a:cs typeface="Calibri"/>
              </a:rPr>
              <a:t>t</a:t>
            </a:r>
            <a:r>
              <a:rPr lang="de-DE" spc="-5" dirty="0">
                <a:cs typeface="Calibri"/>
              </a:rPr>
              <a:t>and</a:t>
            </a:r>
            <a:endParaRPr lang="de-DE" dirty="0">
              <a:cs typeface="Calibri"/>
            </a:endParaRPr>
          </a:p>
          <a:p>
            <a:endParaRPr lang="de-DE"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102870" marR="0" lvl="0" indent="0" algn="r"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102870" marR="0" lvl="0" indent="0" algn="r" defTabSz="914400" rtl="0" eaLnBrk="1" fontAlgn="auto" latinLnBrk="0" hangingPunct="1">
                <a:lnSpc>
                  <a:spcPts val="1240"/>
                </a:lnSpc>
                <a:spcBef>
                  <a:spcPts val="0"/>
                </a:spcBef>
                <a:spcAft>
                  <a:spcPts val="0"/>
                </a:spcAft>
                <a:buClrTx/>
                <a:buSzTx/>
                <a:buFontTx/>
                <a:buNone/>
                <a:tabLst/>
                <a:defRPr/>
              </a:pPr>
              <a:t>101</a:t>
            </a:fld>
            <a:endPar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3" name="object 3"/>
          <p:cNvGraphicFramePr>
            <a:graphicFrameLocks noGrp="1"/>
          </p:cNvGraphicFramePr>
          <p:nvPr>
            <p:extLst/>
          </p:nvPr>
        </p:nvGraphicFramePr>
        <p:xfrm>
          <a:off x="838200" y="2476724"/>
          <a:ext cx="8229600" cy="2225036"/>
        </p:xfrm>
        <a:graphic>
          <a:graphicData uri="http://schemas.openxmlformats.org/drawingml/2006/table">
            <a:tbl>
              <a:tblPr firstRow="1" bandRow="1">
                <a:tableStyleId>{21E4AEA4-8DFA-4A89-87EB-49C32662AFE0}</a:tableStyleId>
              </a:tblPr>
              <a:tblGrid>
                <a:gridCol w="2510536">
                  <a:extLst>
                    <a:ext uri="{9D8B030D-6E8A-4147-A177-3AD203B41FA5}">
                      <a16:colId xmlns:a16="http://schemas.microsoft.com/office/drawing/2014/main" val="20000"/>
                    </a:ext>
                  </a:extLst>
                </a:gridCol>
                <a:gridCol w="5719064">
                  <a:extLst>
                    <a:ext uri="{9D8B030D-6E8A-4147-A177-3AD203B41FA5}">
                      <a16:colId xmlns:a16="http://schemas.microsoft.com/office/drawing/2014/main" val="20001"/>
                    </a:ext>
                  </a:extLst>
                </a:gridCol>
              </a:tblGrid>
              <a:tr h="370840">
                <a:tc>
                  <a:txBody>
                    <a:bodyPr/>
                    <a:lstStyle/>
                    <a:p>
                      <a:pPr marL="85090">
                        <a:lnSpc>
                          <a:spcPct val="100000"/>
                        </a:lnSpc>
                        <a:spcBef>
                          <a:spcPts val="190"/>
                        </a:spcBef>
                      </a:pPr>
                      <a:r>
                        <a:rPr sz="1800" dirty="0"/>
                        <a:t>Name</a:t>
                      </a:r>
                      <a:endParaRPr sz="1800" dirty="0">
                        <a:latin typeface="Calibri"/>
                        <a:cs typeface="Calibri"/>
                      </a:endParaRPr>
                    </a:p>
                  </a:txBody>
                  <a:tcPr marL="0" marR="0" marT="0" marB="0"/>
                </a:tc>
                <a:tc>
                  <a:txBody>
                    <a:bodyPr/>
                    <a:lstStyle/>
                    <a:p>
                      <a:pPr marL="85090">
                        <a:lnSpc>
                          <a:spcPct val="100000"/>
                        </a:lnSpc>
                        <a:spcBef>
                          <a:spcPts val="190"/>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370839">
                <a:tc>
                  <a:txBody>
                    <a:bodyPr/>
                    <a:lstStyle/>
                    <a:p>
                      <a:pPr marL="85090">
                        <a:lnSpc>
                          <a:spcPct val="100000"/>
                        </a:lnSpc>
                        <a:spcBef>
                          <a:spcPts val="95"/>
                        </a:spcBef>
                      </a:pPr>
                      <a:r>
                        <a:rPr sz="1800" spc="-15" dirty="0"/>
                        <a:t>context.translate(x,</a:t>
                      </a:r>
                      <a:r>
                        <a:rPr sz="1800" spc="-30" dirty="0"/>
                        <a:t> </a:t>
                      </a:r>
                      <a:r>
                        <a:rPr sz="1800" dirty="0"/>
                        <a:t>y)</a:t>
                      </a:r>
                      <a:endParaRPr sz="1800" dirty="0">
                        <a:latin typeface="Calibri"/>
                        <a:cs typeface="Calibri"/>
                      </a:endParaRPr>
                    </a:p>
                  </a:txBody>
                  <a:tcPr marL="0" marR="0" marT="0" marB="0"/>
                </a:tc>
                <a:tc>
                  <a:txBody>
                    <a:bodyPr/>
                    <a:lstStyle/>
                    <a:p>
                      <a:pPr marL="85090">
                        <a:lnSpc>
                          <a:spcPct val="100000"/>
                        </a:lnSpc>
                        <a:spcBef>
                          <a:spcPts val="95"/>
                        </a:spcBef>
                      </a:pPr>
                      <a:r>
                        <a:rPr sz="1800" spc="-20" dirty="0"/>
                        <a:t>Verschiebt </a:t>
                      </a:r>
                      <a:r>
                        <a:rPr sz="1800" dirty="0"/>
                        <a:t>den </a:t>
                      </a:r>
                      <a:r>
                        <a:rPr sz="1800" spc="-5" dirty="0"/>
                        <a:t>Ursprungspunkt um </a:t>
                      </a:r>
                      <a:r>
                        <a:rPr sz="1800" dirty="0"/>
                        <a:t>x </a:t>
                      </a:r>
                      <a:r>
                        <a:rPr sz="1800" spc="-5" dirty="0"/>
                        <a:t>und</a:t>
                      </a:r>
                      <a:r>
                        <a:rPr sz="1800" dirty="0"/>
                        <a:t> y</a:t>
                      </a:r>
                      <a:endParaRPr sz="1800" dirty="0">
                        <a:latin typeface="Calibri"/>
                        <a:cs typeface="Calibri"/>
                      </a:endParaRPr>
                    </a:p>
                  </a:txBody>
                  <a:tcPr marL="0" marR="0" marT="0" marB="0"/>
                </a:tc>
                <a:extLst>
                  <a:ext uri="{0D108BD9-81ED-4DB2-BD59-A6C34878D82A}">
                    <a16:rowId xmlns:a16="http://schemas.microsoft.com/office/drawing/2014/main" val="10001"/>
                  </a:ext>
                </a:extLst>
              </a:tr>
              <a:tr h="370839">
                <a:tc>
                  <a:txBody>
                    <a:bodyPr/>
                    <a:lstStyle/>
                    <a:p>
                      <a:pPr marL="85090">
                        <a:lnSpc>
                          <a:spcPct val="100000"/>
                        </a:lnSpc>
                        <a:spcBef>
                          <a:spcPts val="195"/>
                        </a:spcBef>
                      </a:pPr>
                      <a:r>
                        <a:rPr sz="1800" spc="-15" dirty="0"/>
                        <a:t>context.rotate(x)</a:t>
                      </a:r>
                      <a:endParaRPr sz="1800" dirty="0">
                        <a:latin typeface="Calibri"/>
                        <a:cs typeface="Calibri"/>
                      </a:endParaRPr>
                    </a:p>
                  </a:txBody>
                  <a:tcPr marL="0" marR="0" marT="0" marB="0"/>
                </a:tc>
                <a:tc>
                  <a:txBody>
                    <a:bodyPr/>
                    <a:lstStyle/>
                    <a:p>
                      <a:pPr marL="85090">
                        <a:lnSpc>
                          <a:spcPct val="100000"/>
                        </a:lnSpc>
                        <a:spcBef>
                          <a:spcPts val="195"/>
                        </a:spcBef>
                      </a:pPr>
                      <a:r>
                        <a:rPr sz="1800" spc="-10" dirty="0"/>
                        <a:t>Rotiert </a:t>
                      </a:r>
                      <a:r>
                        <a:rPr sz="1800" spc="-5" dirty="0"/>
                        <a:t>das </a:t>
                      </a:r>
                      <a:r>
                        <a:rPr sz="1800" spc="-15" dirty="0"/>
                        <a:t>Koordinatensystem </a:t>
                      </a:r>
                      <a:r>
                        <a:rPr sz="1800" spc="-5" dirty="0"/>
                        <a:t>um </a:t>
                      </a:r>
                      <a:r>
                        <a:rPr sz="1800" dirty="0"/>
                        <a:t>x</a:t>
                      </a:r>
                      <a:endParaRPr sz="1800" dirty="0">
                        <a:latin typeface="Calibri"/>
                        <a:cs typeface="Calibri"/>
                      </a:endParaRPr>
                    </a:p>
                  </a:txBody>
                  <a:tcPr marL="0" marR="0" marT="0" marB="0"/>
                </a:tc>
                <a:extLst>
                  <a:ext uri="{0D108BD9-81ED-4DB2-BD59-A6C34878D82A}">
                    <a16:rowId xmlns:a16="http://schemas.microsoft.com/office/drawing/2014/main" val="10002"/>
                  </a:ext>
                </a:extLst>
              </a:tr>
              <a:tr h="370839">
                <a:tc>
                  <a:txBody>
                    <a:bodyPr/>
                    <a:lstStyle/>
                    <a:p>
                      <a:pPr marL="85090">
                        <a:lnSpc>
                          <a:spcPct val="100000"/>
                        </a:lnSpc>
                        <a:spcBef>
                          <a:spcPts val="195"/>
                        </a:spcBef>
                      </a:pPr>
                      <a:r>
                        <a:rPr sz="1800" spc="-10" dirty="0"/>
                        <a:t>context.scale(x,</a:t>
                      </a:r>
                      <a:r>
                        <a:rPr sz="1800" spc="-70" dirty="0"/>
                        <a:t> </a:t>
                      </a:r>
                      <a:r>
                        <a:rPr sz="1800" dirty="0"/>
                        <a:t>y)</a:t>
                      </a:r>
                      <a:endParaRPr sz="1800" dirty="0">
                        <a:latin typeface="Calibri"/>
                        <a:cs typeface="Calibri"/>
                      </a:endParaRPr>
                    </a:p>
                  </a:txBody>
                  <a:tcPr marL="0" marR="0" marT="0" marB="0"/>
                </a:tc>
                <a:tc>
                  <a:txBody>
                    <a:bodyPr/>
                    <a:lstStyle/>
                    <a:p>
                      <a:pPr marL="85090">
                        <a:lnSpc>
                          <a:spcPct val="100000"/>
                        </a:lnSpc>
                        <a:spcBef>
                          <a:spcPts val="195"/>
                        </a:spcBef>
                      </a:pPr>
                      <a:r>
                        <a:rPr sz="1800" spc="-10" dirty="0"/>
                        <a:t>Skaliert </a:t>
                      </a:r>
                      <a:r>
                        <a:rPr sz="1800" spc="-5" dirty="0"/>
                        <a:t>das </a:t>
                      </a:r>
                      <a:r>
                        <a:rPr sz="1800" spc="-15" dirty="0" err="1"/>
                        <a:t>Koor</a:t>
                      </a:r>
                      <a:r>
                        <a:rPr lang="de-DE" sz="1800" spc="-15" dirty="0"/>
                        <a:t>d</a:t>
                      </a:r>
                      <a:r>
                        <a:rPr sz="1800" spc="-15" dirty="0" err="1"/>
                        <a:t>inatensystem</a:t>
                      </a:r>
                      <a:r>
                        <a:rPr sz="1800" spc="-15" dirty="0"/>
                        <a:t> </a:t>
                      </a:r>
                      <a:r>
                        <a:rPr sz="1800" spc="-5" dirty="0"/>
                        <a:t>um </a:t>
                      </a:r>
                      <a:r>
                        <a:rPr sz="1800" dirty="0"/>
                        <a:t>x </a:t>
                      </a:r>
                      <a:r>
                        <a:rPr sz="1800" spc="-5" dirty="0"/>
                        <a:t>und</a:t>
                      </a:r>
                      <a:r>
                        <a:rPr sz="1800" spc="55" dirty="0"/>
                        <a:t> </a:t>
                      </a:r>
                      <a:r>
                        <a:rPr sz="1800" dirty="0"/>
                        <a:t>y</a:t>
                      </a:r>
                      <a:endParaRPr sz="1800" dirty="0">
                        <a:latin typeface="Calibri"/>
                        <a:cs typeface="Calibri"/>
                      </a:endParaRPr>
                    </a:p>
                  </a:txBody>
                  <a:tcPr marL="0" marR="0" marT="0" marB="0"/>
                </a:tc>
                <a:extLst>
                  <a:ext uri="{0D108BD9-81ED-4DB2-BD59-A6C34878D82A}">
                    <a16:rowId xmlns:a16="http://schemas.microsoft.com/office/drawing/2014/main" val="10003"/>
                  </a:ext>
                </a:extLst>
              </a:tr>
              <a:tr h="370840">
                <a:tc>
                  <a:txBody>
                    <a:bodyPr/>
                    <a:lstStyle/>
                    <a:p>
                      <a:pPr marL="85090">
                        <a:lnSpc>
                          <a:spcPct val="100000"/>
                        </a:lnSpc>
                        <a:spcBef>
                          <a:spcPts val="195"/>
                        </a:spcBef>
                      </a:pPr>
                      <a:r>
                        <a:rPr sz="1800" spc="-15" dirty="0"/>
                        <a:t>context.save()</a:t>
                      </a:r>
                      <a:endParaRPr sz="1800" dirty="0">
                        <a:latin typeface="Calibri"/>
                        <a:cs typeface="Calibri"/>
                      </a:endParaRPr>
                    </a:p>
                  </a:txBody>
                  <a:tcPr marL="0" marR="0" marT="0" marB="0"/>
                </a:tc>
                <a:tc>
                  <a:txBody>
                    <a:bodyPr/>
                    <a:lstStyle/>
                    <a:p>
                      <a:pPr marL="85090">
                        <a:lnSpc>
                          <a:spcPct val="100000"/>
                        </a:lnSpc>
                        <a:spcBef>
                          <a:spcPts val="195"/>
                        </a:spcBef>
                      </a:pPr>
                      <a:r>
                        <a:rPr sz="1800" spc="-5" dirty="0"/>
                        <a:t>Speichert </a:t>
                      </a:r>
                      <a:r>
                        <a:rPr sz="1800" dirty="0"/>
                        <a:t>den </a:t>
                      </a:r>
                      <a:r>
                        <a:rPr sz="1800" spc="-5" dirty="0"/>
                        <a:t>aktuellen </a:t>
                      </a:r>
                      <a:r>
                        <a:rPr sz="1800" spc="-10" dirty="0"/>
                        <a:t>Context-Zustand </a:t>
                      </a:r>
                      <a:r>
                        <a:rPr sz="1800" spc="-5" dirty="0"/>
                        <a:t>in </a:t>
                      </a:r>
                      <a:r>
                        <a:rPr sz="1800" dirty="0"/>
                        <a:t>einem</a:t>
                      </a:r>
                      <a:r>
                        <a:rPr sz="1800" spc="80" dirty="0"/>
                        <a:t> </a:t>
                      </a:r>
                      <a:r>
                        <a:rPr sz="1800" spc="-10" dirty="0"/>
                        <a:t>Stack</a:t>
                      </a:r>
                      <a:endParaRPr sz="1800" dirty="0">
                        <a:latin typeface="Calibri"/>
                        <a:cs typeface="Calibri"/>
                      </a:endParaRPr>
                    </a:p>
                  </a:txBody>
                  <a:tcPr marL="0" marR="0" marT="0" marB="0"/>
                </a:tc>
                <a:extLst>
                  <a:ext uri="{0D108BD9-81ED-4DB2-BD59-A6C34878D82A}">
                    <a16:rowId xmlns:a16="http://schemas.microsoft.com/office/drawing/2014/main" val="10004"/>
                  </a:ext>
                </a:extLst>
              </a:tr>
              <a:tr h="370839">
                <a:tc>
                  <a:txBody>
                    <a:bodyPr/>
                    <a:lstStyle/>
                    <a:p>
                      <a:pPr marL="85090">
                        <a:lnSpc>
                          <a:spcPct val="100000"/>
                        </a:lnSpc>
                        <a:spcBef>
                          <a:spcPts val="195"/>
                        </a:spcBef>
                      </a:pPr>
                      <a:r>
                        <a:rPr sz="1800" spc="-15" dirty="0"/>
                        <a:t>context.restore()</a:t>
                      </a:r>
                      <a:endParaRPr sz="1800" dirty="0">
                        <a:latin typeface="Calibri"/>
                        <a:cs typeface="Calibri"/>
                      </a:endParaRPr>
                    </a:p>
                  </a:txBody>
                  <a:tcPr marL="0" marR="0" marT="0" marB="0"/>
                </a:tc>
                <a:tc>
                  <a:txBody>
                    <a:bodyPr/>
                    <a:lstStyle/>
                    <a:p>
                      <a:pPr marL="85090">
                        <a:lnSpc>
                          <a:spcPct val="100000"/>
                        </a:lnSpc>
                        <a:spcBef>
                          <a:spcPts val="195"/>
                        </a:spcBef>
                      </a:pPr>
                      <a:r>
                        <a:rPr sz="1800" spc="-5" dirty="0"/>
                        <a:t>Ruf </a:t>
                      </a:r>
                      <a:r>
                        <a:rPr sz="1800" dirty="0"/>
                        <a:t>den </a:t>
                      </a:r>
                      <a:r>
                        <a:rPr sz="1800" spc="-15" dirty="0"/>
                        <a:t>„obersten“ </a:t>
                      </a:r>
                      <a:r>
                        <a:rPr sz="1800" spc="-10" dirty="0"/>
                        <a:t>Context-Zustand </a:t>
                      </a:r>
                      <a:r>
                        <a:rPr sz="1800" dirty="0"/>
                        <a:t>aus dem </a:t>
                      </a:r>
                      <a:r>
                        <a:rPr sz="1800" spc="-10" dirty="0"/>
                        <a:t>Stack</a:t>
                      </a:r>
                      <a:r>
                        <a:rPr sz="1800" spc="55" dirty="0"/>
                        <a:t> </a:t>
                      </a:r>
                      <a:r>
                        <a:rPr sz="1800" dirty="0"/>
                        <a:t>ab</a:t>
                      </a:r>
                      <a:endParaRPr sz="1800" dirty="0">
                        <a:latin typeface="Calibri"/>
                        <a:cs typeface="Calibri"/>
                      </a:endParaRPr>
                    </a:p>
                  </a:txBody>
                  <a:tcPr marL="0" marR="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136938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Das</a:t>
            </a:r>
            <a:r>
              <a:rPr spc="-55" dirty="0"/>
              <a:t> </a:t>
            </a:r>
            <a:r>
              <a:rPr spc="-15" dirty="0"/>
              <a:t>Canvas-Element</a:t>
            </a:r>
          </a:p>
        </p:txBody>
      </p:sp>
      <p:sp>
        <p:nvSpPr>
          <p:cNvPr id="6" name="Inhaltsplatzhalter 5"/>
          <p:cNvSpPr>
            <a:spLocks noGrp="1"/>
          </p:cNvSpPr>
          <p:nvPr>
            <p:ph idx="1"/>
          </p:nvPr>
        </p:nvSpPr>
        <p:spPr>
          <a:xfrm>
            <a:off x="838200" y="1690688"/>
            <a:ext cx="10515600" cy="4793239"/>
          </a:xfrm>
        </p:spPr>
        <p:txBody>
          <a:bodyPr/>
          <a:lstStyle/>
          <a:p>
            <a:r>
              <a:rPr lang="de-DE" spc="-10" dirty="0">
                <a:cs typeface="Calibri"/>
              </a:rPr>
              <a:t>Zeichenfunktionen</a:t>
            </a:r>
            <a:endParaRPr lang="de-DE" dirty="0">
              <a:cs typeface="Calibri"/>
            </a:endParaRPr>
          </a:p>
          <a:p>
            <a:endParaRPr lang="de-DE"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102870" marR="0" lvl="0" indent="0" algn="r"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102870" marR="0" lvl="0" indent="0" algn="r" defTabSz="914400" rtl="0" eaLnBrk="1" fontAlgn="auto" latinLnBrk="0" hangingPunct="1">
                <a:lnSpc>
                  <a:spcPts val="1240"/>
                </a:lnSpc>
                <a:spcBef>
                  <a:spcPts val="0"/>
                </a:spcBef>
                <a:spcAft>
                  <a:spcPts val="0"/>
                </a:spcAft>
                <a:buClrTx/>
                <a:buSzTx/>
                <a:buFontTx/>
                <a:buNone/>
                <a:tabLst/>
                <a:defRPr/>
              </a:pPr>
              <a:t>102</a:t>
            </a:fld>
            <a:endPar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3" name="object 3"/>
          <p:cNvGraphicFramePr>
            <a:graphicFrameLocks noGrp="1"/>
          </p:cNvGraphicFramePr>
          <p:nvPr>
            <p:extLst/>
          </p:nvPr>
        </p:nvGraphicFramePr>
        <p:xfrm>
          <a:off x="838200" y="2397463"/>
          <a:ext cx="10782993" cy="3721339"/>
        </p:xfrm>
        <a:graphic>
          <a:graphicData uri="http://schemas.openxmlformats.org/drawingml/2006/table">
            <a:tbl>
              <a:tblPr firstRow="1" bandRow="1">
                <a:tableStyleId>{21E4AEA4-8DFA-4A89-87EB-49C32662AFE0}</a:tableStyleId>
              </a:tblPr>
              <a:tblGrid>
                <a:gridCol w="3787525">
                  <a:extLst>
                    <a:ext uri="{9D8B030D-6E8A-4147-A177-3AD203B41FA5}">
                      <a16:colId xmlns:a16="http://schemas.microsoft.com/office/drawing/2014/main" val="20000"/>
                    </a:ext>
                  </a:extLst>
                </a:gridCol>
                <a:gridCol w="6995468">
                  <a:extLst>
                    <a:ext uri="{9D8B030D-6E8A-4147-A177-3AD203B41FA5}">
                      <a16:colId xmlns:a16="http://schemas.microsoft.com/office/drawing/2014/main" val="20001"/>
                    </a:ext>
                  </a:extLst>
                </a:gridCol>
              </a:tblGrid>
              <a:tr h="370840">
                <a:tc>
                  <a:txBody>
                    <a:bodyPr/>
                    <a:lstStyle/>
                    <a:p>
                      <a:pPr marL="85090">
                        <a:lnSpc>
                          <a:spcPct val="100000"/>
                        </a:lnSpc>
                        <a:spcBef>
                          <a:spcPts val="190"/>
                        </a:spcBef>
                      </a:pPr>
                      <a:r>
                        <a:rPr sz="1800" dirty="0"/>
                        <a:t>Name</a:t>
                      </a:r>
                      <a:endParaRPr sz="1800" dirty="0">
                        <a:latin typeface="Calibri"/>
                        <a:cs typeface="Calibri"/>
                      </a:endParaRPr>
                    </a:p>
                  </a:txBody>
                  <a:tcPr marL="0" marR="0" marT="0" marB="0"/>
                </a:tc>
                <a:tc>
                  <a:txBody>
                    <a:bodyPr/>
                    <a:lstStyle/>
                    <a:p>
                      <a:pPr marL="85725">
                        <a:lnSpc>
                          <a:spcPct val="100000"/>
                        </a:lnSpc>
                        <a:spcBef>
                          <a:spcPts val="190"/>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436266">
                <a:tc>
                  <a:txBody>
                    <a:bodyPr/>
                    <a:lstStyle/>
                    <a:p>
                      <a:pPr marL="85090">
                        <a:lnSpc>
                          <a:spcPct val="100000"/>
                        </a:lnSpc>
                        <a:spcBef>
                          <a:spcPts val="95"/>
                        </a:spcBef>
                      </a:pPr>
                      <a:r>
                        <a:rPr sz="1800" spc="-15" dirty="0"/>
                        <a:t>context.fillRect(x, </a:t>
                      </a:r>
                      <a:r>
                        <a:rPr sz="1800" spc="-70" dirty="0"/>
                        <a:t>y, </a:t>
                      </a:r>
                      <a:r>
                        <a:rPr sz="1800" spc="-80" dirty="0"/>
                        <a:t>w,</a:t>
                      </a:r>
                      <a:r>
                        <a:rPr sz="1800" spc="110" dirty="0"/>
                        <a:t> </a:t>
                      </a:r>
                      <a:r>
                        <a:rPr sz="1800" dirty="0"/>
                        <a:t>h)</a:t>
                      </a:r>
                      <a:endParaRPr sz="1800" dirty="0">
                        <a:latin typeface="Calibri"/>
                        <a:cs typeface="Calibri"/>
                      </a:endParaRPr>
                    </a:p>
                  </a:txBody>
                  <a:tcPr marL="0" marR="0" marT="0" marB="0"/>
                </a:tc>
                <a:tc>
                  <a:txBody>
                    <a:bodyPr/>
                    <a:lstStyle/>
                    <a:p>
                      <a:pPr marL="85725" marR="153035">
                        <a:lnSpc>
                          <a:spcPct val="100000"/>
                        </a:lnSpc>
                        <a:spcBef>
                          <a:spcPts val="95"/>
                        </a:spcBef>
                      </a:pPr>
                      <a:r>
                        <a:rPr sz="1800" spc="-5" dirty="0"/>
                        <a:t>Ausgefülltes </a:t>
                      </a:r>
                      <a:r>
                        <a:rPr sz="1800" spc="-15" dirty="0"/>
                        <a:t>Rechteck </a:t>
                      </a:r>
                      <a:r>
                        <a:rPr sz="1800" dirty="0"/>
                        <a:t>mit der </a:t>
                      </a:r>
                      <a:r>
                        <a:rPr sz="1800" spc="-10" dirty="0"/>
                        <a:t>Breite </a:t>
                      </a:r>
                      <a:r>
                        <a:rPr sz="1800" dirty="0"/>
                        <a:t>w </a:t>
                      </a:r>
                      <a:r>
                        <a:rPr sz="1800" spc="-5" dirty="0"/>
                        <a:t>und </a:t>
                      </a:r>
                      <a:r>
                        <a:rPr sz="1800" dirty="0"/>
                        <a:t>der </a:t>
                      </a:r>
                      <a:r>
                        <a:rPr sz="1800" spc="-5" dirty="0"/>
                        <a:t>Höhe </a:t>
                      </a:r>
                      <a:r>
                        <a:rPr sz="1800" dirty="0"/>
                        <a:t>h  an </a:t>
                      </a:r>
                      <a:r>
                        <a:rPr sz="1800" spc="-5" dirty="0"/>
                        <a:t>(x/y)</a:t>
                      </a:r>
                      <a:r>
                        <a:rPr sz="1800" spc="-55" dirty="0"/>
                        <a:t> </a:t>
                      </a:r>
                      <a:r>
                        <a:rPr sz="1800" spc="-10" dirty="0"/>
                        <a:t>zeichnen</a:t>
                      </a:r>
                      <a:endParaRPr sz="1800" dirty="0">
                        <a:latin typeface="Calibri"/>
                        <a:cs typeface="Calibri"/>
                      </a:endParaRPr>
                    </a:p>
                  </a:txBody>
                  <a:tcPr marL="0" marR="0" marT="0" marB="0"/>
                </a:tc>
                <a:extLst>
                  <a:ext uri="{0D108BD9-81ED-4DB2-BD59-A6C34878D82A}">
                    <a16:rowId xmlns:a16="http://schemas.microsoft.com/office/drawing/2014/main" val="10001"/>
                  </a:ext>
                </a:extLst>
              </a:tr>
              <a:tr h="394703">
                <a:tc>
                  <a:txBody>
                    <a:bodyPr/>
                    <a:lstStyle/>
                    <a:p>
                      <a:pPr marL="85090">
                        <a:lnSpc>
                          <a:spcPct val="100000"/>
                        </a:lnSpc>
                        <a:spcBef>
                          <a:spcPts val="195"/>
                        </a:spcBef>
                      </a:pPr>
                      <a:r>
                        <a:rPr sz="1800" spc="-15" dirty="0"/>
                        <a:t>context.strokeRect(x, </a:t>
                      </a:r>
                      <a:r>
                        <a:rPr sz="1800" spc="-70" dirty="0"/>
                        <a:t>y, </a:t>
                      </a:r>
                      <a:r>
                        <a:rPr sz="1800" spc="-80" dirty="0"/>
                        <a:t>w,</a:t>
                      </a:r>
                      <a:r>
                        <a:rPr sz="1800" spc="45" dirty="0"/>
                        <a:t> </a:t>
                      </a:r>
                      <a:r>
                        <a:rPr sz="1800" spc="-5" dirty="0"/>
                        <a:t>h)</a:t>
                      </a:r>
                      <a:endParaRPr sz="1800" dirty="0">
                        <a:latin typeface="Calibri"/>
                        <a:cs typeface="Calibri"/>
                      </a:endParaRPr>
                    </a:p>
                  </a:txBody>
                  <a:tcPr marL="0" marR="0" marT="0" marB="0"/>
                </a:tc>
                <a:tc>
                  <a:txBody>
                    <a:bodyPr/>
                    <a:lstStyle/>
                    <a:p>
                      <a:pPr marL="85725">
                        <a:lnSpc>
                          <a:spcPct val="100000"/>
                        </a:lnSpc>
                        <a:spcBef>
                          <a:spcPts val="195"/>
                        </a:spcBef>
                      </a:pPr>
                      <a:r>
                        <a:rPr sz="1800" spc="-5" dirty="0"/>
                        <a:t>Ausgefüllten </a:t>
                      </a:r>
                      <a:r>
                        <a:rPr sz="1800" dirty="0"/>
                        <a:t>Rahmen mit der </a:t>
                      </a:r>
                      <a:r>
                        <a:rPr sz="1800" spc="-10" dirty="0"/>
                        <a:t>Breite </a:t>
                      </a:r>
                      <a:r>
                        <a:rPr sz="1800" dirty="0"/>
                        <a:t>w </a:t>
                      </a:r>
                      <a:r>
                        <a:rPr sz="1800" spc="-5" dirty="0"/>
                        <a:t>und </a:t>
                      </a:r>
                      <a:r>
                        <a:rPr sz="1800" dirty="0"/>
                        <a:t>der </a:t>
                      </a:r>
                      <a:r>
                        <a:rPr sz="1800" spc="-5" dirty="0"/>
                        <a:t>Höhe</a:t>
                      </a:r>
                      <a:r>
                        <a:rPr sz="1800" spc="15" dirty="0"/>
                        <a:t> </a:t>
                      </a:r>
                      <a:r>
                        <a:rPr sz="1800" dirty="0"/>
                        <a:t>h</a:t>
                      </a:r>
                      <a:r>
                        <a:rPr lang="de-DE" sz="1800" dirty="0"/>
                        <a:t> </a:t>
                      </a:r>
                      <a:r>
                        <a:rPr sz="1800" dirty="0"/>
                        <a:t>an </a:t>
                      </a:r>
                      <a:r>
                        <a:rPr sz="1800" spc="-5" dirty="0"/>
                        <a:t>(x/y)</a:t>
                      </a:r>
                      <a:r>
                        <a:rPr sz="1800" spc="-55" dirty="0"/>
                        <a:t> </a:t>
                      </a:r>
                      <a:r>
                        <a:rPr sz="1800" spc="-10" dirty="0"/>
                        <a:t>zeichnen</a:t>
                      </a:r>
                      <a:endParaRPr sz="1800" dirty="0">
                        <a:latin typeface="Calibri"/>
                        <a:cs typeface="Calibri"/>
                      </a:endParaRPr>
                    </a:p>
                  </a:txBody>
                  <a:tcPr marL="0" marR="0" marT="0" marB="0"/>
                </a:tc>
                <a:extLst>
                  <a:ext uri="{0D108BD9-81ED-4DB2-BD59-A6C34878D82A}">
                    <a16:rowId xmlns:a16="http://schemas.microsoft.com/office/drawing/2014/main" val="10002"/>
                  </a:ext>
                </a:extLst>
              </a:tr>
              <a:tr h="370840">
                <a:tc>
                  <a:txBody>
                    <a:bodyPr/>
                    <a:lstStyle/>
                    <a:p>
                      <a:pPr marL="85090">
                        <a:lnSpc>
                          <a:spcPct val="100000"/>
                        </a:lnSpc>
                        <a:spcBef>
                          <a:spcPts val="195"/>
                        </a:spcBef>
                      </a:pPr>
                      <a:r>
                        <a:rPr sz="1800" spc="-10" dirty="0"/>
                        <a:t>context.beginPath()</a:t>
                      </a:r>
                      <a:endParaRPr sz="1800" dirty="0">
                        <a:latin typeface="Calibri"/>
                        <a:cs typeface="Calibri"/>
                      </a:endParaRPr>
                    </a:p>
                  </a:txBody>
                  <a:tcPr marL="0" marR="0" marT="0" marB="0"/>
                </a:tc>
                <a:tc>
                  <a:txBody>
                    <a:bodyPr/>
                    <a:lstStyle/>
                    <a:p>
                      <a:pPr marL="85725">
                        <a:lnSpc>
                          <a:spcPct val="100000"/>
                        </a:lnSpc>
                        <a:spcBef>
                          <a:spcPts val="195"/>
                        </a:spcBef>
                      </a:pPr>
                      <a:r>
                        <a:rPr sz="1800" dirty="0"/>
                        <a:t>Neuen </a:t>
                      </a:r>
                      <a:r>
                        <a:rPr sz="1800" spc="-10" dirty="0"/>
                        <a:t>Pfad</a:t>
                      </a:r>
                      <a:r>
                        <a:rPr sz="1800" spc="-65" dirty="0"/>
                        <a:t> </a:t>
                      </a:r>
                      <a:r>
                        <a:rPr sz="1800" spc="-5" dirty="0"/>
                        <a:t>öffnen</a:t>
                      </a:r>
                      <a:endParaRPr sz="1800" dirty="0">
                        <a:latin typeface="Calibri"/>
                        <a:cs typeface="Calibri"/>
                      </a:endParaRPr>
                    </a:p>
                  </a:txBody>
                  <a:tcPr marL="0" marR="0" marT="0" marB="0"/>
                </a:tc>
                <a:extLst>
                  <a:ext uri="{0D108BD9-81ED-4DB2-BD59-A6C34878D82A}">
                    <a16:rowId xmlns:a16="http://schemas.microsoft.com/office/drawing/2014/main" val="10003"/>
                  </a:ext>
                </a:extLst>
              </a:tr>
              <a:tr h="370840">
                <a:tc>
                  <a:txBody>
                    <a:bodyPr/>
                    <a:lstStyle/>
                    <a:p>
                      <a:pPr marL="85090">
                        <a:lnSpc>
                          <a:spcPct val="100000"/>
                        </a:lnSpc>
                        <a:spcBef>
                          <a:spcPts val="195"/>
                        </a:spcBef>
                      </a:pPr>
                      <a:r>
                        <a:rPr sz="1800" spc="-20" dirty="0"/>
                        <a:t>context.moveTo(x,</a:t>
                      </a:r>
                      <a:r>
                        <a:rPr sz="1800" spc="-60" dirty="0"/>
                        <a:t> </a:t>
                      </a:r>
                      <a:r>
                        <a:rPr sz="1800" dirty="0"/>
                        <a:t>y)</a:t>
                      </a:r>
                      <a:endParaRPr sz="1800" dirty="0">
                        <a:latin typeface="Calibri"/>
                        <a:cs typeface="Calibri"/>
                      </a:endParaRPr>
                    </a:p>
                  </a:txBody>
                  <a:tcPr marL="0" marR="0" marT="0" marB="0"/>
                </a:tc>
                <a:tc>
                  <a:txBody>
                    <a:bodyPr/>
                    <a:lstStyle/>
                    <a:p>
                      <a:pPr marL="85725">
                        <a:lnSpc>
                          <a:spcPct val="100000"/>
                        </a:lnSpc>
                        <a:spcBef>
                          <a:spcPts val="195"/>
                        </a:spcBef>
                      </a:pPr>
                      <a:r>
                        <a:rPr sz="1800" dirty="0"/>
                        <a:t>Nach </a:t>
                      </a:r>
                      <a:r>
                        <a:rPr sz="1800" spc="-5" dirty="0"/>
                        <a:t>(x/y)</a:t>
                      </a:r>
                      <a:r>
                        <a:rPr sz="1800" spc="-80" dirty="0"/>
                        <a:t> </a:t>
                      </a:r>
                      <a:r>
                        <a:rPr sz="1800" spc="-5" dirty="0"/>
                        <a:t>bewegen</a:t>
                      </a:r>
                      <a:endParaRPr sz="1800" dirty="0">
                        <a:latin typeface="Calibri"/>
                        <a:cs typeface="Calibri"/>
                      </a:endParaRPr>
                    </a:p>
                  </a:txBody>
                  <a:tcPr marL="0" marR="0" marT="0" marB="0"/>
                </a:tc>
                <a:extLst>
                  <a:ext uri="{0D108BD9-81ED-4DB2-BD59-A6C34878D82A}">
                    <a16:rowId xmlns:a16="http://schemas.microsoft.com/office/drawing/2014/main" val="10004"/>
                  </a:ext>
                </a:extLst>
              </a:tr>
              <a:tr h="370839">
                <a:tc>
                  <a:txBody>
                    <a:bodyPr/>
                    <a:lstStyle/>
                    <a:p>
                      <a:pPr marL="85090">
                        <a:lnSpc>
                          <a:spcPct val="100000"/>
                        </a:lnSpc>
                        <a:spcBef>
                          <a:spcPts val="195"/>
                        </a:spcBef>
                      </a:pPr>
                      <a:r>
                        <a:rPr sz="1800" spc="-20" dirty="0"/>
                        <a:t>context.lineTo(x,</a:t>
                      </a:r>
                      <a:r>
                        <a:rPr sz="1800" spc="-25" dirty="0"/>
                        <a:t> </a:t>
                      </a:r>
                      <a:r>
                        <a:rPr sz="1800" dirty="0"/>
                        <a:t>y)</a:t>
                      </a:r>
                      <a:endParaRPr sz="1800" dirty="0">
                        <a:latin typeface="Calibri"/>
                        <a:cs typeface="Calibri"/>
                      </a:endParaRPr>
                    </a:p>
                  </a:txBody>
                  <a:tcPr marL="0" marR="0" marT="0" marB="0"/>
                </a:tc>
                <a:tc>
                  <a:txBody>
                    <a:bodyPr/>
                    <a:lstStyle/>
                    <a:p>
                      <a:pPr marL="85725">
                        <a:lnSpc>
                          <a:spcPct val="100000"/>
                        </a:lnSpc>
                        <a:spcBef>
                          <a:spcPts val="195"/>
                        </a:spcBef>
                      </a:pPr>
                      <a:r>
                        <a:rPr sz="1800" spc="-5" dirty="0"/>
                        <a:t>Linie nach (x/y)</a:t>
                      </a:r>
                      <a:r>
                        <a:rPr sz="1800" dirty="0"/>
                        <a:t> </a:t>
                      </a:r>
                      <a:r>
                        <a:rPr sz="1800" spc="-5" dirty="0"/>
                        <a:t>ziehen</a:t>
                      </a:r>
                      <a:endParaRPr sz="1800" dirty="0">
                        <a:latin typeface="Calibri"/>
                        <a:cs typeface="Calibri"/>
                      </a:endParaRPr>
                    </a:p>
                  </a:txBody>
                  <a:tcPr marL="0" marR="0" marT="0" marB="0"/>
                </a:tc>
                <a:extLst>
                  <a:ext uri="{0D108BD9-81ED-4DB2-BD59-A6C34878D82A}">
                    <a16:rowId xmlns:a16="http://schemas.microsoft.com/office/drawing/2014/main" val="10005"/>
                  </a:ext>
                </a:extLst>
              </a:tr>
              <a:tr h="370839">
                <a:tc>
                  <a:txBody>
                    <a:bodyPr/>
                    <a:lstStyle/>
                    <a:p>
                      <a:pPr marL="85090">
                        <a:lnSpc>
                          <a:spcPct val="100000"/>
                        </a:lnSpc>
                        <a:spcBef>
                          <a:spcPts val="200"/>
                        </a:spcBef>
                      </a:pPr>
                      <a:r>
                        <a:rPr sz="1800" spc="-20" dirty="0"/>
                        <a:t>context.stroke()</a:t>
                      </a:r>
                      <a:endParaRPr sz="1800" dirty="0">
                        <a:latin typeface="Calibri"/>
                        <a:cs typeface="Calibri"/>
                      </a:endParaRPr>
                    </a:p>
                  </a:txBody>
                  <a:tcPr marL="0" marR="0" marT="0" marB="0"/>
                </a:tc>
                <a:tc>
                  <a:txBody>
                    <a:bodyPr/>
                    <a:lstStyle/>
                    <a:p>
                      <a:pPr marL="85725">
                        <a:lnSpc>
                          <a:spcPct val="100000"/>
                        </a:lnSpc>
                        <a:spcBef>
                          <a:spcPts val="200"/>
                        </a:spcBef>
                      </a:pPr>
                      <a:r>
                        <a:rPr sz="1800" spc="-10" dirty="0"/>
                        <a:t>Gezogene </a:t>
                      </a:r>
                      <a:r>
                        <a:rPr sz="1800" spc="-5" dirty="0"/>
                        <a:t>Linie</a:t>
                      </a:r>
                      <a:r>
                        <a:rPr sz="1800" spc="-10" dirty="0"/>
                        <a:t> zeichnen</a:t>
                      </a:r>
                      <a:endParaRPr sz="1800" dirty="0">
                        <a:latin typeface="Calibri"/>
                        <a:cs typeface="Calibri"/>
                      </a:endParaRPr>
                    </a:p>
                  </a:txBody>
                  <a:tcPr marL="0" marR="0" marT="0" marB="0"/>
                </a:tc>
                <a:extLst>
                  <a:ext uri="{0D108BD9-81ED-4DB2-BD59-A6C34878D82A}">
                    <a16:rowId xmlns:a16="http://schemas.microsoft.com/office/drawing/2014/main" val="10006"/>
                  </a:ext>
                </a:extLst>
              </a:tr>
              <a:tr h="665332">
                <a:tc>
                  <a:txBody>
                    <a:bodyPr/>
                    <a:lstStyle/>
                    <a:p>
                      <a:pPr marL="85090">
                        <a:lnSpc>
                          <a:spcPct val="100000"/>
                        </a:lnSpc>
                        <a:spcBef>
                          <a:spcPts val="200"/>
                        </a:spcBef>
                      </a:pPr>
                      <a:r>
                        <a:rPr sz="1800" spc="-15" dirty="0"/>
                        <a:t>context.arc(x, </a:t>
                      </a:r>
                      <a:r>
                        <a:rPr sz="1800" spc="-70" dirty="0"/>
                        <a:t>y, </a:t>
                      </a:r>
                      <a:r>
                        <a:rPr sz="1800" spc="-80" dirty="0"/>
                        <a:t>r, </a:t>
                      </a:r>
                      <a:r>
                        <a:rPr sz="1800" dirty="0"/>
                        <a:t>w1, w2,</a:t>
                      </a:r>
                      <a:r>
                        <a:rPr sz="1800" spc="155" dirty="0"/>
                        <a:t> </a:t>
                      </a:r>
                      <a:r>
                        <a:rPr sz="1800" spc="-5" dirty="0"/>
                        <a:t>d)</a:t>
                      </a:r>
                      <a:endParaRPr sz="1800" dirty="0">
                        <a:latin typeface="Calibri"/>
                        <a:cs typeface="Calibri"/>
                      </a:endParaRPr>
                    </a:p>
                  </a:txBody>
                  <a:tcPr marL="0" marR="0" marT="0" marB="0"/>
                </a:tc>
                <a:tc>
                  <a:txBody>
                    <a:bodyPr/>
                    <a:lstStyle/>
                    <a:p>
                      <a:pPr marL="85725" marR="583565" algn="just">
                        <a:lnSpc>
                          <a:spcPct val="100000"/>
                        </a:lnSpc>
                        <a:spcBef>
                          <a:spcPts val="200"/>
                        </a:spcBef>
                      </a:pPr>
                      <a:r>
                        <a:rPr sz="1800" spc="-10" dirty="0"/>
                        <a:t>Kreisbogen zeichnen </a:t>
                      </a:r>
                      <a:r>
                        <a:rPr sz="1800" spc="-5" dirty="0"/>
                        <a:t>(r </a:t>
                      </a:r>
                      <a:r>
                        <a:rPr sz="1800" dirty="0"/>
                        <a:t>= </a:t>
                      </a:r>
                      <a:r>
                        <a:rPr sz="1800" spc="-5" dirty="0"/>
                        <a:t>Radius, </a:t>
                      </a:r>
                      <a:r>
                        <a:rPr sz="1800" dirty="0"/>
                        <a:t>w1 = </a:t>
                      </a:r>
                      <a:r>
                        <a:rPr sz="1800" spc="-10" dirty="0"/>
                        <a:t>Startwinkel,  </a:t>
                      </a:r>
                      <a:r>
                        <a:rPr sz="1800" dirty="0"/>
                        <a:t>w2 = </a:t>
                      </a:r>
                      <a:r>
                        <a:rPr sz="1800" spc="-10" dirty="0"/>
                        <a:t>Endewinkel, </a:t>
                      </a:r>
                      <a:r>
                        <a:rPr sz="1800" dirty="0"/>
                        <a:t>d = </a:t>
                      </a:r>
                      <a:r>
                        <a:rPr sz="1800" spc="-10" dirty="0"/>
                        <a:t>Uhrzeigerrichtung </a:t>
                      </a:r>
                      <a:r>
                        <a:rPr sz="1800" spc="-5" dirty="0"/>
                        <a:t>true/false  </a:t>
                      </a:r>
                      <a:r>
                        <a:rPr sz="1800" spc="-10" dirty="0"/>
                        <a:t>false </a:t>
                      </a:r>
                      <a:r>
                        <a:rPr sz="1800" dirty="0"/>
                        <a:t>= im</a:t>
                      </a:r>
                      <a:r>
                        <a:rPr sz="1800" spc="-5" dirty="0"/>
                        <a:t> </a:t>
                      </a:r>
                      <a:r>
                        <a:rPr sz="1800" spc="-10" dirty="0"/>
                        <a:t>Uhrzeigersinn)</a:t>
                      </a:r>
                      <a:endParaRPr sz="1800" dirty="0">
                        <a:latin typeface="Calibri"/>
                        <a:cs typeface="Calibri"/>
                      </a:endParaRPr>
                    </a:p>
                  </a:txBody>
                  <a:tcPr marL="0" marR="0" marT="0" marB="0"/>
                </a:tc>
                <a:extLst>
                  <a:ext uri="{0D108BD9-81ED-4DB2-BD59-A6C34878D82A}">
                    <a16:rowId xmlns:a16="http://schemas.microsoft.com/office/drawing/2014/main" val="10007"/>
                  </a:ext>
                </a:extLst>
              </a:tr>
              <a:tr h="370840">
                <a:tc>
                  <a:txBody>
                    <a:bodyPr/>
                    <a:lstStyle/>
                    <a:p>
                      <a:pPr marL="85090">
                        <a:lnSpc>
                          <a:spcPct val="100000"/>
                        </a:lnSpc>
                        <a:spcBef>
                          <a:spcPts val="200"/>
                        </a:spcBef>
                      </a:pPr>
                      <a:r>
                        <a:rPr sz="1800" spc="-15" dirty="0"/>
                        <a:t>context.closePath()</a:t>
                      </a:r>
                      <a:endParaRPr sz="1800" dirty="0">
                        <a:latin typeface="Calibri"/>
                        <a:cs typeface="Calibri"/>
                      </a:endParaRPr>
                    </a:p>
                  </a:txBody>
                  <a:tcPr marL="0" marR="0" marT="0" marB="0"/>
                </a:tc>
                <a:tc>
                  <a:txBody>
                    <a:bodyPr/>
                    <a:lstStyle/>
                    <a:p>
                      <a:pPr marL="85725">
                        <a:lnSpc>
                          <a:spcPct val="100000"/>
                        </a:lnSpc>
                        <a:spcBef>
                          <a:spcPts val="200"/>
                        </a:spcBef>
                      </a:pPr>
                      <a:r>
                        <a:rPr sz="1800" spc="-10" dirty="0"/>
                        <a:t>Pfad</a:t>
                      </a:r>
                      <a:r>
                        <a:rPr sz="1800" spc="-75" dirty="0"/>
                        <a:t> </a:t>
                      </a:r>
                      <a:r>
                        <a:rPr sz="1800" spc="-5" dirty="0"/>
                        <a:t>schließen</a:t>
                      </a:r>
                      <a:endParaRPr sz="1800" dirty="0">
                        <a:latin typeface="Calibri"/>
                        <a:cs typeface="Calibri"/>
                      </a:endParaRPr>
                    </a:p>
                  </a:txBody>
                  <a:tcPr marL="0" marR="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0310783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Das</a:t>
            </a:r>
            <a:r>
              <a:rPr spc="-55" dirty="0"/>
              <a:t> </a:t>
            </a:r>
            <a:r>
              <a:rPr spc="-15" dirty="0"/>
              <a:t>Canvas-Element</a:t>
            </a:r>
          </a:p>
        </p:txBody>
      </p:sp>
      <p:sp>
        <p:nvSpPr>
          <p:cNvPr id="6" name="Inhaltsplatzhalter 5"/>
          <p:cNvSpPr>
            <a:spLocks noGrp="1"/>
          </p:cNvSpPr>
          <p:nvPr>
            <p:ph idx="1"/>
          </p:nvPr>
        </p:nvSpPr>
        <p:spPr>
          <a:xfrm>
            <a:off x="838200" y="1690688"/>
            <a:ext cx="10515600" cy="4486275"/>
          </a:xfrm>
        </p:spPr>
        <p:txBody>
          <a:bodyPr/>
          <a:lstStyle/>
          <a:p>
            <a:r>
              <a:rPr lang="de-DE" spc="-200" dirty="0">
                <a:cs typeface="Calibri"/>
              </a:rPr>
              <a:t>T</a:t>
            </a:r>
            <a:r>
              <a:rPr lang="de-DE" spc="-45" dirty="0">
                <a:cs typeface="Calibri"/>
              </a:rPr>
              <a:t>e</a:t>
            </a:r>
            <a:r>
              <a:rPr lang="de-DE" dirty="0">
                <a:cs typeface="Calibri"/>
              </a:rPr>
              <a:t>x</a:t>
            </a:r>
            <a:r>
              <a:rPr lang="de-DE" spc="-5" dirty="0">
                <a:cs typeface="Calibri"/>
              </a:rPr>
              <a:t>tfun</a:t>
            </a:r>
            <a:r>
              <a:rPr lang="de-DE" spc="-25" dirty="0">
                <a:cs typeface="Calibri"/>
              </a:rPr>
              <a:t>k</a:t>
            </a:r>
            <a:r>
              <a:rPr lang="de-DE" spc="-5" dirty="0">
                <a:cs typeface="Calibri"/>
              </a:rPr>
              <a:t>tionen</a:t>
            </a:r>
            <a:endParaRPr lang="de-DE" dirty="0">
              <a:cs typeface="Calibri"/>
            </a:endParaRPr>
          </a:p>
          <a:p>
            <a:endParaRPr lang="de-DE"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102870" marR="0" lvl="0" indent="0" algn="r"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102870" marR="0" lvl="0" indent="0" algn="r" defTabSz="914400" rtl="0" eaLnBrk="1" fontAlgn="auto" latinLnBrk="0" hangingPunct="1">
                <a:lnSpc>
                  <a:spcPts val="1240"/>
                </a:lnSpc>
                <a:spcBef>
                  <a:spcPts val="0"/>
                </a:spcBef>
                <a:spcAft>
                  <a:spcPts val="0"/>
                </a:spcAft>
                <a:buClrTx/>
                <a:buSzTx/>
                <a:buFontTx/>
                <a:buNone/>
                <a:tabLst/>
                <a:defRPr/>
              </a:pPr>
              <a:t>103</a:t>
            </a:fld>
            <a:endPar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3" name="object 3"/>
          <p:cNvGraphicFramePr>
            <a:graphicFrameLocks noGrp="1"/>
          </p:cNvGraphicFramePr>
          <p:nvPr>
            <p:extLst/>
          </p:nvPr>
        </p:nvGraphicFramePr>
        <p:xfrm>
          <a:off x="838200" y="2560307"/>
          <a:ext cx="8229600" cy="1483357"/>
        </p:xfrm>
        <a:graphic>
          <a:graphicData uri="http://schemas.openxmlformats.org/drawingml/2006/table">
            <a:tbl>
              <a:tblPr firstRow="1" bandRow="1">
                <a:tableStyleId>{21E4AEA4-8DFA-4A89-87EB-49C32662AFE0}</a:tableStyleId>
              </a:tblPr>
              <a:tblGrid>
                <a:gridCol w="3322701">
                  <a:extLst>
                    <a:ext uri="{9D8B030D-6E8A-4147-A177-3AD203B41FA5}">
                      <a16:colId xmlns:a16="http://schemas.microsoft.com/office/drawing/2014/main" val="20000"/>
                    </a:ext>
                  </a:extLst>
                </a:gridCol>
                <a:gridCol w="4906899">
                  <a:extLst>
                    <a:ext uri="{9D8B030D-6E8A-4147-A177-3AD203B41FA5}">
                      <a16:colId xmlns:a16="http://schemas.microsoft.com/office/drawing/2014/main" val="20001"/>
                    </a:ext>
                  </a:extLst>
                </a:gridCol>
              </a:tblGrid>
              <a:tr h="370840">
                <a:tc>
                  <a:txBody>
                    <a:bodyPr/>
                    <a:lstStyle/>
                    <a:p>
                      <a:pPr marL="85090">
                        <a:lnSpc>
                          <a:spcPct val="100000"/>
                        </a:lnSpc>
                        <a:spcBef>
                          <a:spcPts val="190"/>
                        </a:spcBef>
                      </a:pPr>
                      <a:r>
                        <a:rPr sz="1800" dirty="0"/>
                        <a:t>Name</a:t>
                      </a:r>
                      <a:endParaRPr sz="1800" dirty="0">
                        <a:latin typeface="Calibri"/>
                        <a:cs typeface="Calibri"/>
                      </a:endParaRPr>
                    </a:p>
                  </a:txBody>
                  <a:tcPr marL="0" marR="0" marT="0" marB="0"/>
                </a:tc>
                <a:tc>
                  <a:txBody>
                    <a:bodyPr/>
                    <a:lstStyle/>
                    <a:p>
                      <a:pPr marL="85090">
                        <a:lnSpc>
                          <a:spcPct val="100000"/>
                        </a:lnSpc>
                        <a:spcBef>
                          <a:spcPts val="190"/>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370839">
                <a:tc>
                  <a:txBody>
                    <a:bodyPr/>
                    <a:lstStyle/>
                    <a:p>
                      <a:pPr marL="85090">
                        <a:lnSpc>
                          <a:spcPct val="100000"/>
                        </a:lnSpc>
                        <a:spcBef>
                          <a:spcPts val="95"/>
                        </a:spcBef>
                      </a:pPr>
                      <a:r>
                        <a:rPr sz="1800" spc="-15" dirty="0"/>
                        <a:t>context.fillText('String', </a:t>
                      </a:r>
                      <a:r>
                        <a:rPr sz="1800" spc="-5" dirty="0"/>
                        <a:t>x,</a:t>
                      </a:r>
                      <a:r>
                        <a:rPr sz="1800" spc="-50" dirty="0"/>
                        <a:t> </a:t>
                      </a:r>
                      <a:r>
                        <a:rPr sz="1800" dirty="0"/>
                        <a:t>y)</a:t>
                      </a:r>
                      <a:endParaRPr sz="1800" dirty="0">
                        <a:latin typeface="Calibri"/>
                        <a:cs typeface="Calibri"/>
                      </a:endParaRPr>
                    </a:p>
                  </a:txBody>
                  <a:tcPr marL="0" marR="0" marT="0" marB="0"/>
                </a:tc>
                <a:tc>
                  <a:txBody>
                    <a:bodyPr/>
                    <a:lstStyle/>
                    <a:p>
                      <a:pPr marL="85090">
                        <a:lnSpc>
                          <a:spcPct val="100000"/>
                        </a:lnSpc>
                        <a:spcBef>
                          <a:spcPts val="95"/>
                        </a:spcBef>
                      </a:pPr>
                      <a:r>
                        <a:rPr sz="1800" spc="-10" dirty="0"/>
                        <a:t>Schreibt </a:t>
                      </a:r>
                      <a:r>
                        <a:rPr sz="1800" spc="-50" dirty="0"/>
                        <a:t>Text </a:t>
                      </a:r>
                      <a:r>
                        <a:rPr sz="1800" dirty="0"/>
                        <a:t>ab</a:t>
                      </a:r>
                      <a:r>
                        <a:rPr sz="1800" spc="15" dirty="0"/>
                        <a:t> </a:t>
                      </a:r>
                      <a:r>
                        <a:rPr sz="1800" spc="-5" dirty="0"/>
                        <a:t>(x/y)</a:t>
                      </a:r>
                      <a:endParaRPr sz="1800" dirty="0">
                        <a:latin typeface="Calibri"/>
                        <a:cs typeface="Calibri"/>
                      </a:endParaRPr>
                    </a:p>
                  </a:txBody>
                  <a:tcPr marL="0" marR="0" marT="0" marB="0"/>
                </a:tc>
                <a:extLst>
                  <a:ext uri="{0D108BD9-81ED-4DB2-BD59-A6C34878D82A}">
                    <a16:rowId xmlns:a16="http://schemas.microsoft.com/office/drawing/2014/main" val="10001"/>
                  </a:ext>
                </a:extLst>
              </a:tr>
              <a:tr h="370839">
                <a:tc>
                  <a:txBody>
                    <a:bodyPr/>
                    <a:lstStyle/>
                    <a:p>
                      <a:pPr marL="85090">
                        <a:lnSpc>
                          <a:spcPct val="100000"/>
                        </a:lnSpc>
                        <a:spcBef>
                          <a:spcPts val="195"/>
                        </a:spcBef>
                      </a:pPr>
                      <a:r>
                        <a:rPr sz="1800" spc="-20" dirty="0"/>
                        <a:t>context.strokeText('String', </a:t>
                      </a:r>
                      <a:r>
                        <a:rPr sz="1800" spc="-5" dirty="0"/>
                        <a:t>x,</a:t>
                      </a:r>
                      <a:r>
                        <a:rPr sz="1800" spc="45" dirty="0"/>
                        <a:t> </a:t>
                      </a:r>
                      <a:r>
                        <a:rPr sz="1800" dirty="0"/>
                        <a:t>y)</a:t>
                      </a:r>
                      <a:endParaRPr sz="1800" dirty="0">
                        <a:latin typeface="Calibri"/>
                        <a:cs typeface="Calibri"/>
                      </a:endParaRPr>
                    </a:p>
                  </a:txBody>
                  <a:tcPr marL="0" marR="0" marT="0" marB="0"/>
                </a:tc>
                <a:tc>
                  <a:txBody>
                    <a:bodyPr/>
                    <a:lstStyle/>
                    <a:p>
                      <a:pPr marL="85090">
                        <a:lnSpc>
                          <a:spcPct val="100000"/>
                        </a:lnSpc>
                        <a:spcBef>
                          <a:spcPts val="195"/>
                        </a:spcBef>
                      </a:pPr>
                      <a:r>
                        <a:rPr sz="1800" spc="-10" dirty="0"/>
                        <a:t>Schreibt </a:t>
                      </a:r>
                      <a:r>
                        <a:rPr sz="1800" spc="-20" dirty="0"/>
                        <a:t>Text-Umriss </a:t>
                      </a:r>
                      <a:r>
                        <a:rPr sz="1800" dirty="0"/>
                        <a:t>ab</a:t>
                      </a:r>
                      <a:r>
                        <a:rPr sz="1800" spc="-25" dirty="0"/>
                        <a:t> </a:t>
                      </a:r>
                      <a:r>
                        <a:rPr sz="1800" spc="-5" dirty="0"/>
                        <a:t>(x/y)</a:t>
                      </a:r>
                      <a:endParaRPr sz="1800" dirty="0">
                        <a:latin typeface="Calibri"/>
                        <a:cs typeface="Calibri"/>
                      </a:endParaRPr>
                    </a:p>
                  </a:txBody>
                  <a:tcPr marL="0" marR="0" marT="0" marB="0"/>
                </a:tc>
                <a:extLst>
                  <a:ext uri="{0D108BD9-81ED-4DB2-BD59-A6C34878D82A}">
                    <a16:rowId xmlns:a16="http://schemas.microsoft.com/office/drawing/2014/main" val="10002"/>
                  </a:ext>
                </a:extLst>
              </a:tr>
              <a:tr h="370839">
                <a:tc>
                  <a:txBody>
                    <a:bodyPr/>
                    <a:lstStyle/>
                    <a:p>
                      <a:pPr marL="85090">
                        <a:lnSpc>
                          <a:spcPct val="100000"/>
                        </a:lnSpc>
                        <a:spcBef>
                          <a:spcPts val="195"/>
                        </a:spcBef>
                      </a:pPr>
                      <a:r>
                        <a:rPr sz="1800" spc="-15" dirty="0"/>
                        <a:t>context.font(style size </a:t>
                      </a:r>
                      <a:r>
                        <a:rPr sz="1800" spc="-10" dirty="0"/>
                        <a:t>fontfamily)</a:t>
                      </a:r>
                      <a:endParaRPr sz="1800" dirty="0">
                        <a:latin typeface="Calibri"/>
                        <a:cs typeface="Calibri"/>
                      </a:endParaRPr>
                    </a:p>
                  </a:txBody>
                  <a:tcPr marL="0" marR="0" marT="0" marB="0"/>
                </a:tc>
                <a:tc>
                  <a:txBody>
                    <a:bodyPr/>
                    <a:lstStyle/>
                    <a:p>
                      <a:pPr marL="85090">
                        <a:lnSpc>
                          <a:spcPct val="100000"/>
                        </a:lnSpc>
                        <a:spcBef>
                          <a:spcPts val="195"/>
                        </a:spcBef>
                      </a:pPr>
                      <a:r>
                        <a:rPr sz="1800" spc="-5" dirty="0"/>
                        <a:t>Setzt</a:t>
                      </a:r>
                      <a:r>
                        <a:rPr sz="1800" spc="-45" dirty="0"/>
                        <a:t> </a:t>
                      </a:r>
                      <a:r>
                        <a:rPr sz="1800" spc="-10" dirty="0"/>
                        <a:t>Schriftstyle</a:t>
                      </a:r>
                      <a:endParaRPr sz="1800" dirty="0">
                        <a:latin typeface="Calibri"/>
                        <a:cs typeface="Calibri"/>
                      </a:endParaRPr>
                    </a:p>
                  </a:txBody>
                  <a:tcPr marL="0" marR="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144185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Das</a:t>
            </a:r>
            <a:r>
              <a:rPr spc="-55" dirty="0"/>
              <a:t> </a:t>
            </a:r>
            <a:r>
              <a:rPr spc="-15" dirty="0"/>
              <a:t>Canvas-Element</a:t>
            </a:r>
          </a:p>
        </p:txBody>
      </p:sp>
      <p:sp>
        <p:nvSpPr>
          <p:cNvPr id="5" name="Inhaltsplatzhalter 4"/>
          <p:cNvSpPr>
            <a:spLocks noGrp="1"/>
          </p:cNvSpPr>
          <p:nvPr>
            <p:ph idx="1"/>
          </p:nvPr>
        </p:nvSpPr>
        <p:spPr/>
        <p:txBody>
          <a:bodyPr>
            <a:normAutofit fontScale="92500" lnSpcReduction="10000"/>
          </a:bodyPr>
          <a:lstStyle/>
          <a:p>
            <a:pPr marL="355600" indent="-342900">
              <a:buFont typeface="Wingdings"/>
              <a:buChar char=""/>
              <a:tabLst>
                <a:tab pos="355600" algn="l"/>
                <a:tab pos="356235" algn="l"/>
              </a:tabLst>
            </a:pPr>
            <a:r>
              <a:rPr lang="de-DE" sz="3200" spc="-15" dirty="0">
                <a:cs typeface="Calibri"/>
              </a:rPr>
              <a:t>Clear Canvas – 3 Methoden</a:t>
            </a:r>
          </a:p>
          <a:p>
            <a:pPr marL="812800" lvl="1" indent="-342900">
              <a:buFont typeface="Wingdings"/>
              <a:buChar char=""/>
              <a:tabLst>
                <a:tab pos="355600" algn="l"/>
                <a:tab pos="356235" algn="l"/>
              </a:tabLst>
            </a:pPr>
            <a:r>
              <a:rPr lang="de-DE" sz="2800" spc="-15" dirty="0">
                <a:cs typeface="Calibri"/>
              </a:rPr>
              <a:t>Gesamte </a:t>
            </a:r>
            <a:r>
              <a:rPr lang="de-DE" sz="2800" spc="-5" dirty="0">
                <a:cs typeface="Calibri"/>
              </a:rPr>
              <a:t>Bitmap</a:t>
            </a:r>
            <a:r>
              <a:rPr lang="de-DE" sz="2800" spc="10" dirty="0">
                <a:cs typeface="Calibri"/>
              </a:rPr>
              <a:t> </a:t>
            </a:r>
            <a:r>
              <a:rPr lang="de-DE" sz="2800" spc="-5" dirty="0">
                <a:cs typeface="Calibri"/>
              </a:rPr>
              <a:t>löschen</a:t>
            </a:r>
            <a:endParaRPr lang="de-DE" sz="2800" dirty="0">
              <a:cs typeface="Calibri"/>
            </a:endParaRPr>
          </a:p>
          <a:p>
            <a:pPr marL="0" marR="279400" indent="0">
              <a:lnSpc>
                <a:spcPct val="150000"/>
              </a:lnSpc>
              <a:spcBef>
                <a:spcPts val="75"/>
              </a:spcBef>
              <a:buNone/>
            </a:pPr>
            <a:r>
              <a:rPr lang="de-DE" sz="2400" b="1" spc="-5" dirty="0">
                <a:solidFill>
                  <a:srgbClr val="E36C09"/>
                </a:solidFill>
                <a:latin typeface="Consolas" panose="020B0609020204030204" pitchFamily="49" charset="0"/>
                <a:cs typeface="Courier New"/>
              </a:rPr>
              <a:t>ctx.clearRect(0, 0, ctx.canvas.width, </a:t>
            </a:r>
            <a:r>
              <a:rPr lang="de-DE" sz="2400" b="1" spc="-5" dirty="0" err="1">
                <a:solidFill>
                  <a:srgbClr val="E36C09"/>
                </a:solidFill>
                <a:latin typeface="Consolas" panose="020B0609020204030204" pitchFamily="49" charset="0"/>
                <a:cs typeface="Courier New"/>
              </a:rPr>
              <a:t>ctx.canvas.height</a:t>
            </a:r>
            <a:r>
              <a:rPr lang="de-DE" sz="2400" b="1" spc="-5" dirty="0">
                <a:solidFill>
                  <a:srgbClr val="E36C09"/>
                </a:solidFill>
                <a:latin typeface="Consolas" panose="020B0609020204030204" pitchFamily="49" charset="0"/>
                <a:cs typeface="Courier New"/>
              </a:rPr>
              <a:t>);</a:t>
            </a:r>
            <a:endParaRPr lang="de-DE" sz="3200" dirty="0">
              <a:latin typeface="Times New Roman"/>
              <a:cs typeface="Times New Roman"/>
            </a:endParaRPr>
          </a:p>
          <a:p>
            <a:pPr marL="812800" lvl="1" indent="-342900">
              <a:buFont typeface="Wingdings"/>
              <a:buChar char=""/>
              <a:tabLst>
                <a:tab pos="355600" algn="l"/>
                <a:tab pos="356235" algn="l"/>
              </a:tabLst>
            </a:pPr>
            <a:r>
              <a:rPr lang="de-DE" sz="2800" spc="-15" dirty="0">
                <a:cs typeface="Calibri"/>
              </a:rPr>
              <a:t>Komplett-</a:t>
            </a:r>
            <a:r>
              <a:rPr lang="de-DE" sz="2800" spc="-15" dirty="0" err="1">
                <a:cs typeface="Calibri"/>
              </a:rPr>
              <a:t>Reset</a:t>
            </a:r>
            <a:endParaRPr lang="de-DE" sz="2800" spc="-15" dirty="0">
              <a:cs typeface="Calibri"/>
            </a:endParaRPr>
          </a:p>
          <a:p>
            <a:pPr marL="88900" indent="0">
              <a:spcBef>
                <a:spcPts val="780"/>
              </a:spcBef>
              <a:buNone/>
            </a:pPr>
            <a:r>
              <a:rPr lang="de-DE" sz="2400" b="1" spc="-5" dirty="0" err="1">
                <a:solidFill>
                  <a:srgbClr val="E36C09"/>
                </a:solidFill>
                <a:latin typeface="Consolas" panose="020B0609020204030204" pitchFamily="49" charset="0"/>
                <a:cs typeface="Courier New"/>
              </a:rPr>
              <a:t>ctx.canvas.height</a:t>
            </a:r>
            <a:r>
              <a:rPr lang="de-DE" sz="2400" b="1" spc="-5" dirty="0">
                <a:solidFill>
                  <a:srgbClr val="E36C09"/>
                </a:solidFill>
                <a:latin typeface="Consolas" panose="020B0609020204030204" pitchFamily="49" charset="0"/>
                <a:cs typeface="Courier New"/>
              </a:rPr>
              <a:t> =</a:t>
            </a:r>
            <a:r>
              <a:rPr lang="de-DE" sz="2400" b="1" spc="65" dirty="0">
                <a:solidFill>
                  <a:srgbClr val="E36C09"/>
                </a:solidFill>
                <a:latin typeface="Consolas" panose="020B0609020204030204" pitchFamily="49" charset="0"/>
                <a:cs typeface="Courier New"/>
              </a:rPr>
              <a:t> </a:t>
            </a:r>
            <a:r>
              <a:rPr lang="de-DE" sz="2400" b="1" spc="-5" dirty="0" err="1">
                <a:solidFill>
                  <a:srgbClr val="E36C09"/>
                </a:solidFill>
                <a:latin typeface="Consolas" panose="020B0609020204030204" pitchFamily="49" charset="0"/>
                <a:cs typeface="Courier New"/>
              </a:rPr>
              <a:t>ctx.canvas.height</a:t>
            </a:r>
            <a:r>
              <a:rPr lang="de-DE" sz="2400" b="1" spc="-5" dirty="0">
                <a:solidFill>
                  <a:srgbClr val="E36C09"/>
                </a:solidFill>
                <a:latin typeface="Consolas" panose="020B0609020204030204" pitchFamily="49" charset="0"/>
                <a:cs typeface="Courier New"/>
              </a:rPr>
              <a:t>; oder</a:t>
            </a:r>
          </a:p>
          <a:p>
            <a:pPr marL="88900" indent="0">
              <a:spcBef>
                <a:spcPts val="780"/>
              </a:spcBef>
              <a:buNone/>
            </a:pPr>
            <a:r>
              <a:rPr lang="de-DE" sz="2400" b="1" spc="-5" dirty="0" err="1">
                <a:solidFill>
                  <a:srgbClr val="E36C09"/>
                </a:solidFill>
                <a:latin typeface="Consolas" panose="020B0609020204030204" pitchFamily="49" charset="0"/>
                <a:cs typeface="Courier New"/>
              </a:rPr>
              <a:t>ctx.canvas.width</a:t>
            </a:r>
            <a:r>
              <a:rPr lang="de-DE" sz="2400" b="1" spc="-5" dirty="0">
                <a:solidFill>
                  <a:srgbClr val="E36C09"/>
                </a:solidFill>
                <a:latin typeface="Consolas" panose="020B0609020204030204" pitchFamily="49" charset="0"/>
                <a:cs typeface="Courier New"/>
              </a:rPr>
              <a:t> = </a:t>
            </a:r>
            <a:r>
              <a:rPr lang="de-DE" sz="2400" b="1" spc="-5" dirty="0" err="1">
                <a:solidFill>
                  <a:srgbClr val="E36C09"/>
                </a:solidFill>
                <a:latin typeface="Consolas" panose="020B0609020204030204" pitchFamily="49" charset="0"/>
                <a:cs typeface="Courier New"/>
              </a:rPr>
              <a:t>ctx.canvas.width</a:t>
            </a:r>
            <a:r>
              <a:rPr lang="de-DE" sz="2400" b="1" spc="-5" dirty="0">
                <a:solidFill>
                  <a:srgbClr val="E36C09"/>
                </a:solidFill>
                <a:latin typeface="Consolas" panose="020B0609020204030204" pitchFamily="49" charset="0"/>
                <a:cs typeface="Courier New"/>
              </a:rPr>
              <a:t>;</a:t>
            </a:r>
          </a:p>
          <a:p>
            <a:pPr marL="812800" lvl="1" indent="-342900">
              <a:buFont typeface="Wingdings"/>
              <a:buChar char=""/>
              <a:tabLst>
                <a:tab pos="355600" algn="l"/>
                <a:tab pos="356235" algn="l"/>
              </a:tabLst>
            </a:pPr>
            <a:r>
              <a:rPr lang="de-DE" sz="2800" dirty="0" err="1">
                <a:cs typeface="Calibri"/>
              </a:rPr>
              <a:t>ctx.fillRect</a:t>
            </a:r>
            <a:r>
              <a:rPr lang="de-DE" sz="2800" dirty="0">
                <a:cs typeface="Calibri"/>
              </a:rPr>
              <a:t>()</a:t>
            </a:r>
          </a:p>
          <a:p>
            <a:pPr marL="88900" indent="0">
              <a:spcBef>
                <a:spcPts val="780"/>
              </a:spcBef>
              <a:buNone/>
            </a:pPr>
            <a:endParaRPr lang="de-DE" sz="2400" dirty="0">
              <a:latin typeface="Consolas" panose="020B0609020204030204" pitchFamily="49" charset="0"/>
              <a:cs typeface="Courier New"/>
            </a:endParaRPr>
          </a:p>
          <a:p>
            <a:endParaRPr lang="de-DE"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02870" marR="0" lvl="0" indent="0" algn="r"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102870" marR="0" lvl="0" indent="0" algn="r" defTabSz="914400" rtl="0" eaLnBrk="1" fontAlgn="auto" latinLnBrk="0" hangingPunct="1">
                <a:lnSpc>
                  <a:spcPts val="1240"/>
                </a:lnSpc>
                <a:spcBef>
                  <a:spcPts val="0"/>
                </a:spcBef>
                <a:spcAft>
                  <a:spcPts val="0"/>
                </a:spcAft>
                <a:buClrTx/>
                <a:buSzTx/>
                <a:buFontTx/>
                <a:buNone/>
                <a:tabLst/>
                <a:defRPr/>
              </a:pPr>
              <a:t>104</a:t>
            </a:fld>
            <a:endPar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198681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EE3EDC-D19C-4BB1-81A8-534F61F4CC78}"/>
              </a:ext>
            </a:extLst>
          </p:cNvPr>
          <p:cNvSpPr>
            <a:spLocks noGrp="1"/>
          </p:cNvSpPr>
          <p:nvPr>
            <p:ph type="title"/>
          </p:nvPr>
        </p:nvSpPr>
        <p:spPr/>
        <p:txBody>
          <a:bodyPr/>
          <a:lstStyle/>
          <a:p>
            <a:r>
              <a:rPr lang="de-DE" dirty="0"/>
              <a:t>Canvas Übung</a:t>
            </a:r>
          </a:p>
        </p:txBody>
      </p:sp>
      <p:sp>
        <p:nvSpPr>
          <p:cNvPr id="3" name="Inhaltsplatzhalter 2">
            <a:extLst>
              <a:ext uri="{FF2B5EF4-FFF2-40B4-BE49-F238E27FC236}">
                <a16:creationId xmlns:a16="http://schemas.microsoft.com/office/drawing/2014/main" id="{82828AEE-A902-4A96-BA32-87576DCBD884}"/>
              </a:ext>
            </a:extLst>
          </p:cNvPr>
          <p:cNvSpPr>
            <a:spLocks noGrp="1"/>
          </p:cNvSpPr>
          <p:nvPr>
            <p:ph idx="1"/>
          </p:nvPr>
        </p:nvSpPr>
        <p:spPr/>
        <p:txBody>
          <a:bodyPr/>
          <a:lstStyle/>
          <a:p>
            <a:r>
              <a:rPr lang="de-DE" dirty="0"/>
              <a:t>Vorlage Canvas</a:t>
            </a:r>
          </a:p>
          <a:p>
            <a:endParaRPr lang="de-DE" dirty="0"/>
          </a:p>
        </p:txBody>
      </p:sp>
    </p:spTree>
    <p:extLst>
      <p:ext uri="{BB962C8B-B14F-4D97-AF65-F5344CB8AC3E}">
        <p14:creationId xmlns:p14="http://schemas.microsoft.com/office/powerpoint/2010/main" val="331808457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81510B-D7BC-4AB6-A370-A3AE5D30D449}"/>
              </a:ext>
            </a:extLst>
          </p:cNvPr>
          <p:cNvSpPr>
            <a:spLocks noGrp="1"/>
          </p:cNvSpPr>
          <p:nvPr>
            <p:ph type="title"/>
          </p:nvPr>
        </p:nvSpPr>
        <p:spPr/>
        <p:txBody>
          <a:bodyPr/>
          <a:lstStyle/>
          <a:p>
            <a:r>
              <a:rPr lang="de-DE" dirty="0"/>
              <a:t>NOTIFICATIONS API</a:t>
            </a:r>
          </a:p>
        </p:txBody>
      </p:sp>
      <p:sp>
        <p:nvSpPr>
          <p:cNvPr id="3" name="Textplatzhalter 2">
            <a:extLst>
              <a:ext uri="{FF2B5EF4-FFF2-40B4-BE49-F238E27FC236}">
                <a16:creationId xmlns:a16="http://schemas.microsoft.com/office/drawing/2014/main" id="{DC252A5A-839D-49FF-A0BB-023DC9FA276F}"/>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38649900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3D8259-D57A-4947-B2B8-2368A298FC26}"/>
              </a:ext>
            </a:extLst>
          </p:cNvPr>
          <p:cNvSpPr>
            <a:spLocks noGrp="1"/>
          </p:cNvSpPr>
          <p:nvPr>
            <p:ph type="title"/>
          </p:nvPr>
        </p:nvSpPr>
        <p:spPr/>
        <p:txBody>
          <a:bodyPr/>
          <a:lstStyle/>
          <a:p>
            <a:r>
              <a:rPr lang="de-DE" dirty="0"/>
              <a:t>NOTIFICATIONS API</a:t>
            </a:r>
          </a:p>
        </p:txBody>
      </p:sp>
      <p:sp>
        <p:nvSpPr>
          <p:cNvPr id="3" name="Inhaltsplatzhalter 2">
            <a:extLst>
              <a:ext uri="{FF2B5EF4-FFF2-40B4-BE49-F238E27FC236}">
                <a16:creationId xmlns:a16="http://schemas.microsoft.com/office/drawing/2014/main" id="{03E726DD-C1A6-4F86-8476-B44EACD13E43}"/>
              </a:ext>
            </a:extLst>
          </p:cNvPr>
          <p:cNvSpPr>
            <a:spLocks noGrp="1"/>
          </p:cNvSpPr>
          <p:nvPr>
            <p:ph idx="1"/>
          </p:nvPr>
        </p:nvSpPr>
        <p:spPr/>
        <p:txBody>
          <a:bodyPr/>
          <a:lstStyle/>
          <a:p>
            <a:r>
              <a:rPr lang="de-DE" dirty="0">
                <a:hlinkClick r:id="rId2"/>
              </a:rPr>
              <a:t>https://notifications.spec.whatwg.org/</a:t>
            </a:r>
            <a:r>
              <a:rPr lang="de-DE" dirty="0"/>
              <a:t> (Living Standard)</a:t>
            </a:r>
          </a:p>
        </p:txBody>
      </p:sp>
    </p:spTree>
    <p:extLst>
      <p:ext uri="{BB962C8B-B14F-4D97-AF65-F5344CB8AC3E}">
        <p14:creationId xmlns:p14="http://schemas.microsoft.com/office/powerpoint/2010/main" val="19430019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D04663-3528-4A95-B076-07A47657FDE1}"/>
              </a:ext>
            </a:extLst>
          </p:cNvPr>
          <p:cNvSpPr>
            <a:spLocks noGrp="1"/>
          </p:cNvSpPr>
          <p:nvPr>
            <p:ph type="title"/>
          </p:nvPr>
        </p:nvSpPr>
        <p:spPr/>
        <p:txBody>
          <a:bodyPr/>
          <a:lstStyle/>
          <a:p>
            <a:r>
              <a:rPr lang="de-DE" dirty="0"/>
              <a:t>WEB STANDARDS</a:t>
            </a:r>
          </a:p>
        </p:txBody>
      </p:sp>
      <p:sp>
        <p:nvSpPr>
          <p:cNvPr id="3" name="Textplatzhalter 2">
            <a:extLst>
              <a:ext uri="{FF2B5EF4-FFF2-40B4-BE49-F238E27FC236}">
                <a16:creationId xmlns:a16="http://schemas.microsoft.com/office/drawing/2014/main" id="{1D67F132-8E18-4B30-9B51-2B5C3BBA4EDF}"/>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86478406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34A0A1-2766-4BD0-AA6F-08DA53001349}"/>
              </a:ext>
            </a:extLst>
          </p:cNvPr>
          <p:cNvSpPr>
            <a:spLocks noGrp="1"/>
          </p:cNvSpPr>
          <p:nvPr>
            <p:ph type="title"/>
          </p:nvPr>
        </p:nvSpPr>
        <p:spPr/>
        <p:txBody>
          <a:bodyPr/>
          <a:lstStyle/>
          <a:p>
            <a:r>
              <a:rPr lang="de-DE" dirty="0"/>
              <a:t>WEB STANDARDS</a:t>
            </a:r>
          </a:p>
        </p:txBody>
      </p:sp>
      <p:sp>
        <p:nvSpPr>
          <p:cNvPr id="3" name="Inhaltsplatzhalter 2">
            <a:extLst>
              <a:ext uri="{FF2B5EF4-FFF2-40B4-BE49-F238E27FC236}">
                <a16:creationId xmlns:a16="http://schemas.microsoft.com/office/drawing/2014/main" id="{8CDA0187-6E3F-44AC-B579-5EED40BF05BE}"/>
              </a:ext>
            </a:extLst>
          </p:cNvPr>
          <p:cNvSpPr>
            <a:spLocks noGrp="1"/>
          </p:cNvSpPr>
          <p:nvPr>
            <p:ph idx="1"/>
          </p:nvPr>
        </p:nvSpPr>
        <p:spPr/>
        <p:txBody>
          <a:bodyPr/>
          <a:lstStyle/>
          <a:p>
            <a:r>
              <a:rPr lang="de-DE" dirty="0">
                <a:hlinkClick r:id="rId2"/>
              </a:rPr>
              <a:t>https://infra.spec.whatwg.org/</a:t>
            </a:r>
            <a:r>
              <a:rPr lang="de-DE" dirty="0"/>
              <a:t> </a:t>
            </a:r>
          </a:p>
        </p:txBody>
      </p:sp>
    </p:spTree>
    <p:extLst>
      <p:ext uri="{BB962C8B-B14F-4D97-AF65-F5344CB8AC3E}">
        <p14:creationId xmlns:p14="http://schemas.microsoft.com/office/powerpoint/2010/main" val="2661623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AC4866-7AE0-4C6B-A8EA-6E6E9C19036D}"/>
              </a:ext>
            </a:extLst>
          </p:cNvPr>
          <p:cNvSpPr>
            <a:spLocks noGrp="1"/>
          </p:cNvSpPr>
          <p:nvPr>
            <p:ph type="title"/>
          </p:nvPr>
        </p:nvSpPr>
        <p:spPr/>
        <p:txBody>
          <a:bodyPr/>
          <a:lstStyle/>
          <a:p>
            <a:r>
              <a:rPr lang="de-DE" dirty="0"/>
              <a:t>WEB SITES &gt; STRUCTURE</a:t>
            </a:r>
          </a:p>
        </p:txBody>
      </p:sp>
      <p:sp>
        <p:nvSpPr>
          <p:cNvPr id="3" name="Inhaltsplatzhalter 2">
            <a:extLst>
              <a:ext uri="{FF2B5EF4-FFF2-40B4-BE49-F238E27FC236}">
                <a16:creationId xmlns:a16="http://schemas.microsoft.com/office/drawing/2014/main" id="{18A0E2BF-BE42-48EE-AD1E-6986B7611A16}"/>
              </a:ext>
            </a:extLst>
          </p:cNvPr>
          <p:cNvSpPr>
            <a:spLocks noGrp="1"/>
          </p:cNvSpPr>
          <p:nvPr>
            <p:ph idx="1"/>
          </p:nvPr>
        </p:nvSpPr>
        <p:spPr/>
        <p:txBody>
          <a:bodyPr/>
          <a:lstStyle/>
          <a:p>
            <a:r>
              <a:rPr lang="de-DE" dirty="0"/>
              <a:t>index.html</a:t>
            </a:r>
          </a:p>
        </p:txBody>
      </p:sp>
    </p:spTree>
    <p:extLst>
      <p:ext uri="{BB962C8B-B14F-4D97-AF65-F5344CB8AC3E}">
        <p14:creationId xmlns:p14="http://schemas.microsoft.com/office/powerpoint/2010/main" val="40759149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240770-5491-4BAB-8B8A-AD3A8F862BA3}"/>
              </a:ext>
            </a:extLst>
          </p:cNvPr>
          <p:cNvSpPr>
            <a:spLocks noGrp="1"/>
          </p:cNvSpPr>
          <p:nvPr>
            <p:ph type="title"/>
          </p:nvPr>
        </p:nvSpPr>
        <p:spPr/>
        <p:txBody>
          <a:bodyPr/>
          <a:lstStyle/>
          <a:p>
            <a:r>
              <a:rPr lang="de-DE" dirty="0"/>
              <a:t>WEB IDL</a:t>
            </a:r>
          </a:p>
        </p:txBody>
      </p:sp>
      <p:sp>
        <p:nvSpPr>
          <p:cNvPr id="3" name="Textplatzhalter 2">
            <a:extLst>
              <a:ext uri="{FF2B5EF4-FFF2-40B4-BE49-F238E27FC236}">
                <a16:creationId xmlns:a16="http://schemas.microsoft.com/office/drawing/2014/main" id="{507109FA-6FEE-4AE8-B8D3-C31AB7CCBD79}"/>
              </a:ext>
            </a:extLst>
          </p:cNvPr>
          <p:cNvSpPr>
            <a:spLocks noGrp="1"/>
          </p:cNvSpPr>
          <p:nvPr>
            <p:ph type="body" idx="1"/>
          </p:nvPr>
        </p:nvSpPr>
        <p:spPr/>
        <p:txBody>
          <a:bodyPr/>
          <a:lstStyle/>
          <a:p>
            <a:r>
              <a:rPr lang="de-DE" dirty="0"/>
              <a:t>Interface Definition Language</a:t>
            </a:r>
          </a:p>
        </p:txBody>
      </p:sp>
    </p:spTree>
    <p:extLst>
      <p:ext uri="{BB962C8B-B14F-4D97-AF65-F5344CB8AC3E}">
        <p14:creationId xmlns:p14="http://schemas.microsoft.com/office/powerpoint/2010/main" val="151330927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B00FE3-9ED5-4C7A-B4A6-CC0EAC876582}"/>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C0DC77D0-5EDA-41FE-84D9-4C81ED39414B}"/>
              </a:ext>
            </a:extLst>
          </p:cNvPr>
          <p:cNvSpPr>
            <a:spLocks noGrp="1"/>
          </p:cNvSpPr>
          <p:nvPr>
            <p:ph idx="1"/>
          </p:nvPr>
        </p:nvSpPr>
        <p:spPr/>
        <p:txBody>
          <a:bodyPr/>
          <a:lstStyle/>
          <a:p>
            <a:r>
              <a:rPr lang="de-DE" dirty="0"/>
              <a:t>Eines der Ziele des </a:t>
            </a:r>
            <a:r>
              <a:rPr lang="de-DE" dirty="0" err="1">
                <a:hlinkClick r:id="rId3"/>
              </a:rPr>
              <a:t>Document</a:t>
            </a:r>
            <a:r>
              <a:rPr lang="de-DE" dirty="0">
                <a:hlinkClick r:id="rId3"/>
              </a:rPr>
              <a:t> </a:t>
            </a:r>
            <a:r>
              <a:rPr lang="de-DE" dirty="0" err="1">
                <a:hlinkClick r:id="rId3"/>
              </a:rPr>
              <a:t>Object</a:t>
            </a:r>
            <a:r>
              <a:rPr lang="de-DE" dirty="0">
                <a:hlinkClick r:id="rId3"/>
              </a:rPr>
              <a:t> Model</a:t>
            </a:r>
            <a:r>
              <a:rPr lang="de-DE" dirty="0"/>
              <a:t> ist die Neutralität in Bezug auf Betriebssystem und Programmiersprache. Aus diesem Grund sind alle Interfaces, die in ihrer Gesamtheit DOM bilden, in einer speziellen Notation verfasst. Diese Notation heißt Interface Description Language (IDL) und stammt von der </a:t>
            </a:r>
            <a:r>
              <a:rPr lang="de-DE" dirty="0" err="1"/>
              <a:t>Object</a:t>
            </a:r>
            <a:r>
              <a:rPr lang="de-DE" dirty="0"/>
              <a:t> Management Group.</a:t>
            </a:r>
          </a:p>
        </p:txBody>
      </p:sp>
    </p:spTree>
    <p:extLst>
      <p:ext uri="{BB962C8B-B14F-4D97-AF65-F5344CB8AC3E}">
        <p14:creationId xmlns:p14="http://schemas.microsoft.com/office/powerpoint/2010/main" val="349867394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6DF754-84D2-425D-A229-94B93D8BBC73}"/>
              </a:ext>
            </a:extLst>
          </p:cNvPr>
          <p:cNvSpPr>
            <a:spLocks noGrp="1"/>
          </p:cNvSpPr>
          <p:nvPr>
            <p:ph type="title"/>
          </p:nvPr>
        </p:nvSpPr>
        <p:spPr/>
        <p:txBody>
          <a:bodyPr/>
          <a:lstStyle/>
          <a:p>
            <a:r>
              <a:rPr lang="de-DE" dirty="0"/>
              <a:t>WEB IDL - Links</a:t>
            </a:r>
          </a:p>
        </p:txBody>
      </p:sp>
      <p:sp>
        <p:nvSpPr>
          <p:cNvPr id="3" name="Inhaltsplatzhalter 2">
            <a:extLst>
              <a:ext uri="{FF2B5EF4-FFF2-40B4-BE49-F238E27FC236}">
                <a16:creationId xmlns:a16="http://schemas.microsoft.com/office/drawing/2014/main" id="{07902CE0-E8F1-46CD-AD4E-66406005AF76}"/>
              </a:ext>
            </a:extLst>
          </p:cNvPr>
          <p:cNvSpPr>
            <a:spLocks noGrp="1"/>
          </p:cNvSpPr>
          <p:nvPr>
            <p:ph idx="1"/>
          </p:nvPr>
        </p:nvSpPr>
        <p:spPr/>
        <p:txBody>
          <a:bodyPr/>
          <a:lstStyle/>
          <a:p>
            <a:r>
              <a:rPr lang="de-DE" dirty="0">
                <a:hlinkClick r:id="rId2"/>
              </a:rPr>
              <a:t>https://heycam.github.io/webidl/</a:t>
            </a:r>
            <a:r>
              <a:rPr lang="de-DE" dirty="0"/>
              <a:t> </a:t>
            </a:r>
          </a:p>
        </p:txBody>
      </p:sp>
    </p:spTree>
    <p:extLst>
      <p:ext uri="{BB962C8B-B14F-4D97-AF65-F5344CB8AC3E}">
        <p14:creationId xmlns:p14="http://schemas.microsoft.com/office/powerpoint/2010/main" val="353760340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BD0F6A-E3DC-453A-AF5F-D2533D336FB7}"/>
              </a:ext>
            </a:extLst>
          </p:cNvPr>
          <p:cNvSpPr>
            <a:spLocks noGrp="1"/>
          </p:cNvSpPr>
          <p:nvPr>
            <p:ph type="title"/>
          </p:nvPr>
        </p:nvSpPr>
        <p:spPr/>
        <p:txBody>
          <a:bodyPr/>
          <a:lstStyle/>
          <a:p>
            <a:r>
              <a:rPr lang="de-DE" dirty="0"/>
              <a:t>UTF-8</a:t>
            </a:r>
          </a:p>
        </p:txBody>
      </p:sp>
      <p:sp>
        <p:nvSpPr>
          <p:cNvPr id="3" name="Textplatzhalter 2">
            <a:extLst>
              <a:ext uri="{FF2B5EF4-FFF2-40B4-BE49-F238E27FC236}">
                <a16:creationId xmlns:a16="http://schemas.microsoft.com/office/drawing/2014/main" id="{34399F55-D12B-4149-B0E9-A2696BE28162}"/>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18255615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D1F7DE-10B1-442A-95F9-DE064F58CA55}"/>
              </a:ext>
            </a:extLst>
          </p:cNvPr>
          <p:cNvSpPr>
            <a:spLocks noGrp="1"/>
          </p:cNvSpPr>
          <p:nvPr>
            <p:ph type="title"/>
          </p:nvPr>
        </p:nvSpPr>
        <p:spPr/>
        <p:txBody>
          <a:bodyPr/>
          <a:lstStyle/>
          <a:p>
            <a:r>
              <a:rPr lang="de-DE" dirty="0"/>
              <a:t>UTF-8</a:t>
            </a:r>
          </a:p>
        </p:txBody>
      </p:sp>
      <p:sp>
        <p:nvSpPr>
          <p:cNvPr id="3" name="Inhaltsplatzhalter 2">
            <a:extLst>
              <a:ext uri="{FF2B5EF4-FFF2-40B4-BE49-F238E27FC236}">
                <a16:creationId xmlns:a16="http://schemas.microsoft.com/office/drawing/2014/main" id="{0129BB4B-A50B-45CB-8824-5C159EF832D8}"/>
              </a:ext>
            </a:extLst>
          </p:cNvPr>
          <p:cNvSpPr>
            <a:spLocks noGrp="1"/>
          </p:cNvSpPr>
          <p:nvPr>
            <p:ph idx="1"/>
          </p:nvPr>
        </p:nvSpPr>
        <p:spPr/>
        <p:txBody>
          <a:bodyPr/>
          <a:lstStyle/>
          <a:p>
            <a:r>
              <a:rPr lang="de-DE" dirty="0"/>
              <a:t>https://encoding.spec.whatwg.org/</a:t>
            </a:r>
          </a:p>
        </p:txBody>
      </p:sp>
    </p:spTree>
    <p:extLst>
      <p:ext uri="{BB962C8B-B14F-4D97-AF65-F5344CB8AC3E}">
        <p14:creationId xmlns:p14="http://schemas.microsoft.com/office/powerpoint/2010/main" val="227423510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8162ED-0202-4142-A373-684095BB4596}"/>
              </a:ext>
            </a:extLst>
          </p:cNvPr>
          <p:cNvSpPr>
            <a:spLocks noGrp="1"/>
          </p:cNvSpPr>
          <p:nvPr>
            <p:ph type="title"/>
          </p:nvPr>
        </p:nvSpPr>
        <p:spPr/>
        <p:txBody>
          <a:bodyPr/>
          <a:lstStyle/>
          <a:p>
            <a:r>
              <a:rPr lang="de-DE" dirty="0"/>
              <a:t>CMS &amp; CMF</a:t>
            </a:r>
          </a:p>
        </p:txBody>
      </p:sp>
      <p:sp>
        <p:nvSpPr>
          <p:cNvPr id="3" name="Textplatzhalter 2">
            <a:extLst>
              <a:ext uri="{FF2B5EF4-FFF2-40B4-BE49-F238E27FC236}">
                <a16:creationId xmlns:a16="http://schemas.microsoft.com/office/drawing/2014/main" id="{9E5D92D6-BC0D-4D3A-B184-F153B7455758}"/>
              </a:ext>
            </a:extLst>
          </p:cNvPr>
          <p:cNvSpPr>
            <a:spLocks noGrp="1"/>
          </p:cNvSpPr>
          <p:nvPr>
            <p:ph type="body" idx="1"/>
          </p:nvPr>
        </p:nvSpPr>
        <p:spPr/>
        <p:txBody>
          <a:bodyPr/>
          <a:lstStyle/>
          <a:p>
            <a:r>
              <a:rPr lang="de-DE" dirty="0" err="1"/>
              <a:t>content</a:t>
            </a:r>
            <a:r>
              <a:rPr lang="de-DE" dirty="0"/>
              <a:t> </a:t>
            </a:r>
            <a:r>
              <a:rPr lang="de-DE" dirty="0" err="1"/>
              <a:t>management</a:t>
            </a:r>
            <a:r>
              <a:rPr lang="de-DE" dirty="0"/>
              <a:t> </a:t>
            </a:r>
            <a:r>
              <a:rPr lang="de-DE" dirty="0" err="1"/>
              <a:t>system</a:t>
            </a:r>
            <a:endParaRPr lang="de-DE" dirty="0"/>
          </a:p>
          <a:p>
            <a:r>
              <a:rPr lang="de-DE" dirty="0" err="1"/>
              <a:t>content</a:t>
            </a:r>
            <a:r>
              <a:rPr lang="de-DE" dirty="0"/>
              <a:t> </a:t>
            </a:r>
            <a:r>
              <a:rPr lang="de-DE" dirty="0" err="1"/>
              <a:t>management</a:t>
            </a:r>
            <a:r>
              <a:rPr lang="de-DE" dirty="0"/>
              <a:t> </a:t>
            </a:r>
            <a:r>
              <a:rPr lang="de-DE" dirty="0" err="1"/>
              <a:t>framework</a:t>
            </a:r>
            <a:endParaRPr lang="de-DE" dirty="0"/>
          </a:p>
        </p:txBody>
      </p:sp>
    </p:spTree>
    <p:extLst>
      <p:ext uri="{BB962C8B-B14F-4D97-AF65-F5344CB8AC3E}">
        <p14:creationId xmlns:p14="http://schemas.microsoft.com/office/powerpoint/2010/main" val="1600010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094854-8641-4C2B-AC90-E62EEC9814CF}"/>
              </a:ext>
            </a:extLst>
          </p:cNvPr>
          <p:cNvSpPr>
            <a:spLocks noGrp="1"/>
          </p:cNvSpPr>
          <p:nvPr>
            <p:ph type="title"/>
          </p:nvPr>
        </p:nvSpPr>
        <p:spPr/>
        <p:txBody>
          <a:bodyPr/>
          <a:lstStyle/>
          <a:p>
            <a:r>
              <a:rPr lang="de-DE" dirty="0"/>
              <a:t>CMS</a:t>
            </a:r>
          </a:p>
        </p:txBody>
      </p:sp>
      <p:sp>
        <p:nvSpPr>
          <p:cNvPr id="3" name="Inhaltsplatzhalter 2">
            <a:extLst>
              <a:ext uri="{FF2B5EF4-FFF2-40B4-BE49-F238E27FC236}">
                <a16:creationId xmlns:a16="http://schemas.microsoft.com/office/drawing/2014/main" id="{08EA375A-D90D-429A-B09F-444E857ABC73}"/>
              </a:ext>
            </a:extLst>
          </p:cNvPr>
          <p:cNvSpPr>
            <a:spLocks noGrp="1"/>
          </p:cNvSpPr>
          <p:nvPr>
            <p:ph idx="1"/>
          </p:nvPr>
        </p:nvSpPr>
        <p:spPr/>
        <p:txBody>
          <a:bodyPr/>
          <a:lstStyle/>
          <a:p>
            <a:r>
              <a:rPr lang="de-DE" dirty="0"/>
              <a:t>WordPress</a:t>
            </a:r>
          </a:p>
          <a:p>
            <a:r>
              <a:rPr lang="de-DE" dirty="0"/>
              <a:t>Joomla!</a:t>
            </a:r>
          </a:p>
          <a:p>
            <a:r>
              <a:rPr lang="de-DE" dirty="0"/>
              <a:t>Drupal</a:t>
            </a:r>
          </a:p>
          <a:p>
            <a:pPr marL="0" indent="0">
              <a:buNone/>
            </a:pPr>
            <a:endParaRPr lang="de-DE" dirty="0"/>
          </a:p>
        </p:txBody>
      </p:sp>
    </p:spTree>
    <p:extLst>
      <p:ext uri="{BB962C8B-B14F-4D97-AF65-F5344CB8AC3E}">
        <p14:creationId xmlns:p14="http://schemas.microsoft.com/office/powerpoint/2010/main" val="396685169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C8C9A9-7EEA-476C-B591-FE1CCC1662EB}"/>
              </a:ext>
            </a:extLst>
          </p:cNvPr>
          <p:cNvSpPr>
            <a:spLocks noGrp="1"/>
          </p:cNvSpPr>
          <p:nvPr>
            <p:ph type="title"/>
          </p:nvPr>
        </p:nvSpPr>
        <p:spPr/>
        <p:txBody>
          <a:bodyPr/>
          <a:lstStyle/>
          <a:p>
            <a:r>
              <a:rPr lang="de-DE" dirty="0"/>
              <a:t>CMS</a:t>
            </a:r>
          </a:p>
        </p:txBody>
      </p:sp>
      <p:sp>
        <p:nvSpPr>
          <p:cNvPr id="3" name="Inhaltsplatzhalter 2">
            <a:extLst>
              <a:ext uri="{FF2B5EF4-FFF2-40B4-BE49-F238E27FC236}">
                <a16:creationId xmlns:a16="http://schemas.microsoft.com/office/drawing/2014/main" id="{023DE2F9-F9E2-4F60-B0B1-DE583622818F}"/>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80759938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5208F4-7788-4C62-ABA3-FADE1F9E2358}"/>
              </a:ext>
            </a:extLst>
          </p:cNvPr>
          <p:cNvSpPr>
            <a:spLocks noGrp="1"/>
          </p:cNvSpPr>
          <p:nvPr>
            <p:ph type="title"/>
          </p:nvPr>
        </p:nvSpPr>
        <p:spPr/>
        <p:txBody>
          <a:bodyPr/>
          <a:lstStyle/>
          <a:p>
            <a:r>
              <a:rPr lang="de-DE" dirty="0"/>
              <a:t>CMF</a:t>
            </a:r>
          </a:p>
        </p:txBody>
      </p:sp>
      <p:sp>
        <p:nvSpPr>
          <p:cNvPr id="3" name="Textplatzhalter 2">
            <a:extLst>
              <a:ext uri="{FF2B5EF4-FFF2-40B4-BE49-F238E27FC236}">
                <a16:creationId xmlns:a16="http://schemas.microsoft.com/office/drawing/2014/main" id="{44BC5AF6-A079-4528-813F-52C7379716F6}"/>
              </a:ext>
            </a:extLst>
          </p:cNvPr>
          <p:cNvSpPr>
            <a:spLocks noGrp="1"/>
          </p:cNvSpPr>
          <p:nvPr>
            <p:ph idx="1"/>
          </p:nvPr>
        </p:nvSpPr>
        <p:spPr/>
        <p:txBody>
          <a:bodyPr>
            <a:normAutofit/>
          </a:bodyPr>
          <a:lstStyle/>
          <a:p>
            <a:r>
              <a:rPr lang="de-DE" dirty="0"/>
              <a:t>TYPO3</a:t>
            </a:r>
          </a:p>
          <a:p>
            <a:r>
              <a:rPr lang="de-DE" dirty="0"/>
              <a:t>Apache </a:t>
            </a:r>
            <a:r>
              <a:rPr lang="de-DE" dirty="0" err="1"/>
              <a:t>Cocoon</a:t>
            </a:r>
            <a:endParaRPr lang="de-DE" dirty="0"/>
          </a:p>
          <a:p>
            <a:r>
              <a:rPr lang="de-DE" dirty="0"/>
              <a:t>Drupal</a:t>
            </a:r>
          </a:p>
        </p:txBody>
      </p:sp>
    </p:spTree>
    <p:extLst>
      <p:ext uri="{BB962C8B-B14F-4D97-AF65-F5344CB8AC3E}">
        <p14:creationId xmlns:p14="http://schemas.microsoft.com/office/powerpoint/2010/main" val="204836799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2FF2E4-CA2E-40CB-B0D0-BF71A53D78C8}"/>
              </a:ext>
            </a:extLst>
          </p:cNvPr>
          <p:cNvSpPr>
            <a:spLocks noGrp="1"/>
          </p:cNvSpPr>
          <p:nvPr>
            <p:ph type="title"/>
          </p:nvPr>
        </p:nvSpPr>
        <p:spPr/>
        <p:txBody>
          <a:bodyPr/>
          <a:lstStyle/>
          <a:p>
            <a:r>
              <a:rPr lang="de-DE" dirty="0"/>
              <a:t>REST API</a:t>
            </a:r>
          </a:p>
        </p:txBody>
      </p:sp>
      <p:sp>
        <p:nvSpPr>
          <p:cNvPr id="3" name="Textplatzhalter 2">
            <a:extLst>
              <a:ext uri="{FF2B5EF4-FFF2-40B4-BE49-F238E27FC236}">
                <a16:creationId xmlns:a16="http://schemas.microsoft.com/office/drawing/2014/main" id="{64959D39-1400-4ED2-87B3-D4A5CBE0D57C}"/>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678847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1DD53D-A285-4142-BCE5-EE5C8B07218C}"/>
              </a:ext>
            </a:extLst>
          </p:cNvPr>
          <p:cNvSpPr>
            <a:spLocks noGrp="1"/>
          </p:cNvSpPr>
          <p:nvPr>
            <p:ph type="title"/>
          </p:nvPr>
        </p:nvSpPr>
        <p:spPr/>
        <p:txBody>
          <a:bodyPr/>
          <a:lstStyle/>
          <a:p>
            <a:r>
              <a:rPr lang="de-DE" dirty="0"/>
              <a:t>WEB APPLICATIONS</a:t>
            </a:r>
          </a:p>
        </p:txBody>
      </p:sp>
      <p:sp>
        <p:nvSpPr>
          <p:cNvPr id="3" name="Textplatzhalter 2">
            <a:extLst>
              <a:ext uri="{FF2B5EF4-FFF2-40B4-BE49-F238E27FC236}">
                <a16:creationId xmlns:a16="http://schemas.microsoft.com/office/drawing/2014/main" id="{8506D47E-7DDF-4741-8DC6-5162FFC9BC63}"/>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236724385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0859C3-64D6-4B04-A6F0-3257032F3F38}"/>
              </a:ext>
            </a:extLst>
          </p:cNvPr>
          <p:cNvSpPr>
            <a:spLocks noGrp="1"/>
          </p:cNvSpPr>
          <p:nvPr>
            <p:ph type="title"/>
          </p:nvPr>
        </p:nvSpPr>
        <p:spPr/>
        <p:txBody>
          <a:bodyPr/>
          <a:lstStyle/>
          <a:p>
            <a:r>
              <a:rPr lang="de-DE" dirty="0"/>
              <a:t>REST API</a:t>
            </a:r>
          </a:p>
        </p:txBody>
      </p:sp>
      <p:sp>
        <p:nvSpPr>
          <p:cNvPr id="3" name="Inhaltsplatzhalter 2">
            <a:extLst>
              <a:ext uri="{FF2B5EF4-FFF2-40B4-BE49-F238E27FC236}">
                <a16:creationId xmlns:a16="http://schemas.microsoft.com/office/drawing/2014/main" id="{C552EEE4-F660-4E4D-A042-FF5D50CAF5CE}"/>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50523352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B255BB-CBD9-497D-A831-870F0E7BCB8C}"/>
              </a:ext>
            </a:extLst>
          </p:cNvPr>
          <p:cNvSpPr>
            <a:spLocks noGrp="1"/>
          </p:cNvSpPr>
          <p:nvPr>
            <p:ph type="title"/>
          </p:nvPr>
        </p:nvSpPr>
        <p:spPr/>
        <p:txBody>
          <a:bodyPr/>
          <a:lstStyle/>
          <a:p>
            <a:r>
              <a:rPr lang="de-DE" dirty="0"/>
              <a:t>SERVER</a:t>
            </a:r>
          </a:p>
        </p:txBody>
      </p:sp>
      <p:sp>
        <p:nvSpPr>
          <p:cNvPr id="3" name="Textplatzhalter 2">
            <a:extLst>
              <a:ext uri="{FF2B5EF4-FFF2-40B4-BE49-F238E27FC236}">
                <a16:creationId xmlns:a16="http://schemas.microsoft.com/office/drawing/2014/main" id="{737FAC5A-09BE-4A1C-B7A2-224E8E850BEB}"/>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304560015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E78EF3-C345-436E-8366-A3124306ECA0}"/>
              </a:ext>
            </a:extLst>
          </p:cNvPr>
          <p:cNvSpPr>
            <a:spLocks noGrp="1"/>
          </p:cNvSpPr>
          <p:nvPr>
            <p:ph type="title"/>
          </p:nvPr>
        </p:nvSpPr>
        <p:spPr/>
        <p:txBody>
          <a:bodyPr/>
          <a:lstStyle/>
          <a:p>
            <a:r>
              <a:rPr lang="de-DE" dirty="0"/>
              <a:t>Client – Server </a:t>
            </a:r>
            <a:r>
              <a:rPr lang="de-DE" dirty="0" err="1"/>
              <a:t>comunication</a:t>
            </a:r>
            <a:endParaRPr lang="de-DE" dirty="0"/>
          </a:p>
        </p:txBody>
      </p:sp>
      <p:sp>
        <p:nvSpPr>
          <p:cNvPr id="3" name="Inhaltsplatzhalter 2">
            <a:extLst>
              <a:ext uri="{FF2B5EF4-FFF2-40B4-BE49-F238E27FC236}">
                <a16:creationId xmlns:a16="http://schemas.microsoft.com/office/drawing/2014/main" id="{44FD24FA-2B51-47EC-BDE7-7C907D71D244}"/>
              </a:ext>
            </a:extLst>
          </p:cNvPr>
          <p:cNvSpPr>
            <a:spLocks noGrp="1"/>
          </p:cNvSpPr>
          <p:nvPr>
            <p:ph idx="1"/>
          </p:nvPr>
        </p:nvSpPr>
        <p:spPr/>
        <p:txBody>
          <a:bodyPr/>
          <a:lstStyle/>
          <a:p>
            <a:r>
              <a:rPr lang="de-DE" dirty="0"/>
              <a:t>eingesetzte Webtechniken</a:t>
            </a:r>
          </a:p>
          <a:p>
            <a:pPr lvl="1"/>
            <a:r>
              <a:rPr lang="de-DE" dirty="0"/>
              <a:t>HTML</a:t>
            </a:r>
          </a:p>
          <a:p>
            <a:pPr lvl="1"/>
            <a:r>
              <a:rPr lang="de-DE" dirty="0"/>
              <a:t>DOM</a:t>
            </a:r>
          </a:p>
          <a:p>
            <a:pPr lvl="1"/>
            <a:r>
              <a:rPr lang="de-DE" dirty="0"/>
              <a:t>JS</a:t>
            </a:r>
          </a:p>
          <a:p>
            <a:pPr lvl="1"/>
            <a:r>
              <a:rPr lang="de-DE" dirty="0" err="1"/>
              <a:t>XMLHttpRequest</a:t>
            </a:r>
            <a:endParaRPr lang="de-DE" dirty="0"/>
          </a:p>
          <a:p>
            <a:pPr lvl="1"/>
            <a:r>
              <a:rPr lang="de-DE" dirty="0"/>
              <a:t>XML / JSON</a:t>
            </a:r>
          </a:p>
          <a:p>
            <a:pPr lvl="1"/>
            <a:r>
              <a:rPr lang="de-DE" dirty="0"/>
              <a:t>REST / SOAP</a:t>
            </a:r>
          </a:p>
        </p:txBody>
      </p:sp>
    </p:spTree>
    <p:extLst>
      <p:ext uri="{BB962C8B-B14F-4D97-AF65-F5344CB8AC3E}">
        <p14:creationId xmlns:p14="http://schemas.microsoft.com/office/powerpoint/2010/main" val="109635435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B5F6DF-0CFF-44D2-A5A3-720F8DDF2798}"/>
              </a:ext>
            </a:extLst>
          </p:cNvPr>
          <p:cNvSpPr>
            <a:spLocks noGrp="1"/>
          </p:cNvSpPr>
          <p:nvPr>
            <p:ph type="title"/>
          </p:nvPr>
        </p:nvSpPr>
        <p:spPr/>
        <p:txBody>
          <a:bodyPr/>
          <a:lstStyle/>
          <a:p>
            <a:r>
              <a:rPr lang="de-DE" dirty="0"/>
              <a:t>Hosting</a:t>
            </a:r>
          </a:p>
        </p:txBody>
      </p:sp>
      <p:sp>
        <p:nvSpPr>
          <p:cNvPr id="3" name="Inhaltsplatzhalter 2">
            <a:extLst>
              <a:ext uri="{FF2B5EF4-FFF2-40B4-BE49-F238E27FC236}">
                <a16:creationId xmlns:a16="http://schemas.microsoft.com/office/drawing/2014/main" id="{902FA8FC-29AF-4EE1-8F2C-D30A57F38013}"/>
              </a:ext>
            </a:extLst>
          </p:cNvPr>
          <p:cNvSpPr>
            <a:spLocks noGrp="1"/>
          </p:cNvSpPr>
          <p:nvPr>
            <p:ph idx="1"/>
          </p:nvPr>
        </p:nvSpPr>
        <p:spPr/>
        <p:txBody>
          <a:bodyPr/>
          <a:lstStyle/>
          <a:p>
            <a:r>
              <a:rPr lang="de-DE" dirty="0">
                <a:hlinkClick r:id="rId2"/>
              </a:rPr>
              <a:t>https://www.df.eu/</a:t>
            </a:r>
            <a:r>
              <a:rPr lang="de-DE" dirty="0"/>
              <a:t>  </a:t>
            </a:r>
            <a:r>
              <a:rPr lang="de-DE" dirty="0" err="1"/>
              <a:t>domain</a:t>
            </a:r>
            <a:r>
              <a:rPr lang="de-DE" dirty="0"/>
              <a:t> </a:t>
            </a:r>
            <a:r>
              <a:rPr lang="de-DE" dirty="0" err="1"/>
              <a:t>factory</a:t>
            </a:r>
            <a:endParaRPr lang="de-DE" dirty="0"/>
          </a:p>
          <a:p>
            <a:r>
              <a:rPr lang="de-DE" dirty="0">
                <a:hlinkClick r:id="rId3"/>
              </a:rPr>
              <a:t>https://hostingfacts.com/</a:t>
            </a:r>
            <a:endParaRPr lang="de-DE" dirty="0"/>
          </a:p>
        </p:txBody>
      </p:sp>
    </p:spTree>
    <p:extLst>
      <p:ext uri="{BB962C8B-B14F-4D97-AF65-F5344CB8AC3E}">
        <p14:creationId xmlns:p14="http://schemas.microsoft.com/office/powerpoint/2010/main" val="76579840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93195D-07FA-4E04-A6D0-B77AAEB5B627}"/>
              </a:ext>
            </a:extLst>
          </p:cNvPr>
          <p:cNvSpPr>
            <a:spLocks noGrp="1"/>
          </p:cNvSpPr>
          <p:nvPr>
            <p:ph type="title"/>
          </p:nvPr>
        </p:nvSpPr>
        <p:spPr/>
        <p:txBody>
          <a:bodyPr/>
          <a:lstStyle/>
          <a:p>
            <a:r>
              <a:rPr lang="de-DE" dirty="0"/>
              <a:t>FAKE SERVER</a:t>
            </a:r>
          </a:p>
        </p:txBody>
      </p:sp>
      <p:sp>
        <p:nvSpPr>
          <p:cNvPr id="3" name="Inhaltsplatzhalter 2">
            <a:extLst>
              <a:ext uri="{FF2B5EF4-FFF2-40B4-BE49-F238E27FC236}">
                <a16:creationId xmlns:a16="http://schemas.microsoft.com/office/drawing/2014/main" id="{4B9FF4A0-4E56-439C-9A42-2834999C81D3}"/>
              </a:ext>
            </a:extLst>
          </p:cNvPr>
          <p:cNvSpPr>
            <a:spLocks noGrp="1"/>
          </p:cNvSpPr>
          <p:nvPr>
            <p:ph idx="1"/>
          </p:nvPr>
        </p:nvSpPr>
        <p:spPr/>
        <p:txBody>
          <a:bodyPr>
            <a:normAutofit fontScale="85000" lnSpcReduction="20000"/>
          </a:bodyPr>
          <a:lstStyle/>
          <a:p>
            <a:r>
              <a:rPr lang="de-DE" dirty="0"/>
              <a:t>JSON SERVER</a:t>
            </a:r>
          </a:p>
          <a:p>
            <a:pPr lvl="1"/>
            <a:r>
              <a:rPr lang="de-DE" dirty="0">
                <a:hlinkClick r:id="rId3"/>
              </a:rPr>
              <a:t>https://github.com/typicode/json-server</a:t>
            </a:r>
            <a:endParaRPr lang="de-DE" dirty="0"/>
          </a:p>
          <a:p>
            <a:r>
              <a:rPr lang="de-DE" dirty="0"/>
              <a:t>JSONPLACEHOLDER</a:t>
            </a:r>
          </a:p>
          <a:p>
            <a:pPr lvl="1"/>
            <a:r>
              <a:rPr lang="de-DE" dirty="0">
                <a:hlinkClick r:id="rId4"/>
              </a:rPr>
              <a:t>https://jsonplaceholder.typicode.com/</a:t>
            </a:r>
            <a:endParaRPr lang="de-DE" dirty="0"/>
          </a:p>
          <a:p>
            <a:r>
              <a:rPr lang="de-DE" dirty="0"/>
              <a:t>MY JSON SERVER</a:t>
            </a:r>
          </a:p>
          <a:p>
            <a:pPr lvl="1"/>
            <a:r>
              <a:rPr lang="de-DE" dirty="0">
                <a:hlinkClick r:id="rId5"/>
              </a:rPr>
              <a:t>https://my-json-server.typicode.com/</a:t>
            </a:r>
            <a:endParaRPr lang="de-DE" dirty="0"/>
          </a:p>
          <a:p>
            <a:r>
              <a:rPr lang="de-DE" dirty="0"/>
              <a:t>MOCK SERVER</a:t>
            </a:r>
          </a:p>
          <a:p>
            <a:pPr lvl="1"/>
            <a:r>
              <a:rPr lang="de-DE" dirty="0">
                <a:hlinkClick r:id="rId6"/>
              </a:rPr>
              <a:t>http://mock-server.com/</a:t>
            </a:r>
            <a:r>
              <a:rPr lang="de-DE" dirty="0"/>
              <a:t> </a:t>
            </a:r>
          </a:p>
        </p:txBody>
      </p:sp>
    </p:spTree>
    <p:extLst>
      <p:ext uri="{BB962C8B-B14F-4D97-AF65-F5344CB8AC3E}">
        <p14:creationId xmlns:p14="http://schemas.microsoft.com/office/powerpoint/2010/main" val="381440518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472DC5-E726-487C-B891-DE7F644971C0}"/>
              </a:ext>
            </a:extLst>
          </p:cNvPr>
          <p:cNvSpPr>
            <a:spLocks noGrp="1"/>
          </p:cNvSpPr>
          <p:nvPr>
            <p:ph type="title"/>
          </p:nvPr>
        </p:nvSpPr>
        <p:spPr/>
        <p:txBody>
          <a:bodyPr/>
          <a:lstStyle/>
          <a:p>
            <a:r>
              <a:rPr lang="de-DE" dirty="0" err="1"/>
              <a:t>json</a:t>
            </a:r>
            <a:r>
              <a:rPr lang="de-DE" dirty="0"/>
              <a:t>-server</a:t>
            </a:r>
          </a:p>
        </p:txBody>
      </p:sp>
      <p:sp>
        <p:nvSpPr>
          <p:cNvPr id="3" name="Inhaltsplatzhalter 2">
            <a:extLst>
              <a:ext uri="{FF2B5EF4-FFF2-40B4-BE49-F238E27FC236}">
                <a16:creationId xmlns:a16="http://schemas.microsoft.com/office/drawing/2014/main" id="{80ACFB6F-8B1A-4FA4-A235-20C6F64703A2}"/>
              </a:ext>
            </a:extLst>
          </p:cNvPr>
          <p:cNvSpPr>
            <a:spLocks noGrp="1"/>
          </p:cNvSpPr>
          <p:nvPr>
            <p:ph idx="1"/>
          </p:nvPr>
        </p:nvSpPr>
        <p:spPr/>
        <p:txBody>
          <a:bodyPr>
            <a:normAutofit fontScale="92500" lnSpcReduction="10000"/>
          </a:bodyPr>
          <a:lstStyle/>
          <a:p>
            <a:r>
              <a:rPr lang="de-DE" dirty="0">
                <a:hlinkClick r:id="rId3"/>
              </a:rPr>
              <a:t>https://egghead.io/lessons/javascript-creating-demo-apis-with-json-server</a:t>
            </a:r>
            <a:endParaRPr lang="de-DE" dirty="0"/>
          </a:p>
          <a:p>
            <a:r>
              <a:rPr lang="de-DE" dirty="0" err="1"/>
              <a:t>shell</a:t>
            </a:r>
            <a:endParaRPr lang="de-DE" dirty="0"/>
          </a:p>
          <a:p>
            <a:pPr lvl="1"/>
            <a:r>
              <a:rPr lang="de-DE" dirty="0" err="1"/>
              <a:t>npm</a:t>
            </a:r>
            <a:r>
              <a:rPr lang="de-DE" dirty="0"/>
              <a:t> </a:t>
            </a:r>
            <a:r>
              <a:rPr lang="de-DE" dirty="0" err="1"/>
              <a:t>install</a:t>
            </a:r>
            <a:r>
              <a:rPr lang="de-DE" dirty="0"/>
              <a:t> -g </a:t>
            </a:r>
            <a:r>
              <a:rPr lang="de-DE" dirty="0" err="1"/>
              <a:t>json</a:t>
            </a:r>
            <a:r>
              <a:rPr lang="de-DE" dirty="0"/>
              <a:t>-server</a:t>
            </a:r>
          </a:p>
          <a:p>
            <a:pPr lvl="1"/>
            <a:r>
              <a:rPr lang="de-DE" dirty="0" err="1"/>
              <a:t>json</a:t>
            </a:r>
            <a:r>
              <a:rPr lang="de-DE" dirty="0"/>
              <a:t>-server --watch </a:t>
            </a:r>
            <a:r>
              <a:rPr lang="de-DE" dirty="0" err="1"/>
              <a:t>db.json</a:t>
            </a:r>
            <a:endParaRPr lang="de-DE" dirty="0"/>
          </a:p>
          <a:p>
            <a:r>
              <a:rPr lang="de-DE" dirty="0"/>
              <a:t>C:\Users\vn3\AppData\Roaming\npm\node_modules\json-server</a:t>
            </a:r>
          </a:p>
          <a:p>
            <a:pPr lvl="1"/>
            <a:r>
              <a:rPr lang="de-DE" dirty="0"/>
              <a:t>README.md oder </a:t>
            </a:r>
            <a:r>
              <a:rPr lang="de-DE" dirty="0" err="1"/>
              <a:t>Getting</a:t>
            </a:r>
            <a:r>
              <a:rPr lang="de-DE" dirty="0"/>
              <a:t> </a:t>
            </a:r>
            <a:r>
              <a:rPr lang="de-DE" dirty="0" err="1"/>
              <a:t>Started</a:t>
            </a:r>
            <a:r>
              <a:rPr lang="de-DE" dirty="0"/>
              <a:t> auf der Webseite (</a:t>
            </a:r>
            <a:r>
              <a:rPr lang="de-DE" dirty="0" err="1"/>
              <a:t>path</a:t>
            </a:r>
            <a:r>
              <a:rPr lang="de-DE" dirty="0"/>
              <a:t> Syntax)</a:t>
            </a:r>
          </a:p>
          <a:p>
            <a:pPr lvl="1"/>
            <a:r>
              <a:rPr lang="de-DE" dirty="0" err="1"/>
              <a:t>db.json</a:t>
            </a:r>
            <a:r>
              <a:rPr lang="de-DE" dirty="0"/>
              <a:t> </a:t>
            </a:r>
          </a:p>
          <a:p>
            <a:endParaRPr lang="de-DE" dirty="0"/>
          </a:p>
        </p:txBody>
      </p:sp>
    </p:spTree>
    <p:extLst>
      <p:ext uri="{BB962C8B-B14F-4D97-AF65-F5344CB8AC3E}">
        <p14:creationId xmlns:p14="http://schemas.microsoft.com/office/powerpoint/2010/main" val="175035161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CAB64-26C4-408C-ACC6-743930DF5EE8}"/>
              </a:ext>
            </a:extLst>
          </p:cNvPr>
          <p:cNvSpPr>
            <a:spLocks noGrp="1"/>
          </p:cNvSpPr>
          <p:nvPr>
            <p:ph type="title"/>
          </p:nvPr>
        </p:nvSpPr>
        <p:spPr/>
        <p:txBody>
          <a:bodyPr/>
          <a:lstStyle/>
          <a:p>
            <a:r>
              <a:rPr lang="de-DE" dirty="0"/>
              <a:t>HTTP</a:t>
            </a:r>
          </a:p>
        </p:txBody>
      </p:sp>
      <p:sp>
        <p:nvSpPr>
          <p:cNvPr id="3" name="Textplatzhalter 2">
            <a:extLst>
              <a:ext uri="{FF2B5EF4-FFF2-40B4-BE49-F238E27FC236}">
                <a16:creationId xmlns:a16="http://schemas.microsoft.com/office/drawing/2014/main" id="{4C11529E-965F-4A46-98EF-7363755689C6}"/>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293856780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E78EF3-C345-436E-8366-A3124306ECA0}"/>
              </a:ext>
            </a:extLst>
          </p:cNvPr>
          <p:cNvSpPr>
            <a:spLocks noGrp="1"/>
          </p:cNvSpPr>
          <p:nvPr>
            <p:ph type="title"/>
          </p:nvPr>
        </p:nvSpPr>
        <p:spPr/>
        <p:txBody>
          <a:bodyPr/>
          <a:lstStyle/>
          <a:p>
            <a:r>
              <a:rPr lang="de-DE" dirty="0"/>
              <a:t>Client – Server </a:t>
            </a:r>
            <a:r>
              <a:rPr lang="de-DE" dirty="0" err="1"/>
              <a:t>comunication</a:t>
            </a:r>
            <a:endParaRPr lang="de-DE" dirty="0"/>
          </a:p>
        </p:txBody>
      </p:sp>
      <p:sp>
        <p:nvSpPr>
          <p:cNvPr id="3" name="Inhaltsplatzhalter 2">
            <a:extLst>
              <a:ext uri="{FF2B5EF4-FFF2-40B4-BE49-F238E27FC236}">
                <a16:creationId xmlns:a16="http://schemas.microsoft.com/office/drawing/2014/main" id="{44FD24FA-2B51-47EC-BDE7-7C907D71D244}"/>
              </a:ext>
            </a:extLst>
          </p:cNvPr>
          <p:cNvSpPr>
            <a:spLocks noGrp="1"/>
          </p:cNvSpPr>
          <p:nvPr>
            <p:ph idx="1"/>
          </p:nvPr>
        </p:nvSpPr>
        <p:spPr/>
        <p:txBody>
          <a:bodyPr/>
          <a:lstStyle/>
          <a:p>
            <a:r>
              <a:rPr lang="de-DE" dirty="0"/>
              <a:t>eingesetzte Webtechniken</a:t>
            </a:r>
          </a:p>
          <a:p>
            <a:pPr lvl="1"/>
            <a:r>
              <a:rPr lang="de-DE" dirty="0"/>
              <a:t>HTML</a:t>
            </a:r>
          </a:p>
          <a:p>
            <a:pPr lvl="1"/>
            <a:r>
              <a:rPr lang="de-DE" dirty="0"/>
              <a:t>DOM</a:t>
            </a:r>
          </a:p>
          <a:p>
            <a:pPr lvl="1"/>
            <a:r>
              <a:rPr lang="de-DE" dirty="0"/>
              <a:t>JS</a:t>
            </a:r>
          </a:p>
          <a:p>
            <a:pPr lvl="1"/>
            <a:r>
              <a:rPr lang="de-DE" dirty="0" err="1"/>
              <a:t>XMLHttpRequest</a:t>
            </a:r>
            <a:endParaRPr lang="de-DE" dirty="0"/>
          </a:p>
          <a:p>
            <a:pPr lvl="1"/>
            <a:r>
              <a:rPr lang="de-DE" dirty="0"/>
              <a:t>XML / JSON</a:t>
            </a:r>
          </a:p>
          <a:p>
            <a:pPr lvl="1"/>
            <a:r>
              <a:rPr lang="de-DE" dirty="0"/>
              <a:t>REST / SOAP</a:t>
            </a:r>
          </a:p>
        </p:txBody>
      </p:sp>
    </p:spTree>
    <p:extLst>
      <p:ext uri="{BB962C8B-B14F-4D97-AF65-F5344CB8AC3E}">
        <p14:creationId xmlns:p14="http://schemas.microsoft.com/office/powerpoint/2010/main" val="427288646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79F997-68B0-4C7A-AE90-53573B96093C}"/>
              </a:ext>
            </a:extLst>
          </p:cNvPr>
          <p:cNvSpPr>
            <a:spLocks noGrp="1"/>
          </p:cNvSpPr>
          <p:nvPr>
            <p:ph type="title"/>
          </p:nvPr>
        </p:nvSpPr>
        <p:spPr/>
        <p:txBody>
          <a:bodyPr/>
          <a:lstStyle/>
          <a:p>
            <a:r>
              <a:rPr lang="de-DE" dirty="0"/>
              <a:t>http </a:t>
            </a:r>
            <a:r>
              <a:rPr lang="de-DE" dirty="0" err="1"/>
              <a:t>status</a:t>
            </a:r>
            <a:endParaRPr lang="de-DE" dirty="0"/>
          </a:p>
        </p:txBody>
      </p:sp>
      <p:sp>
        <p:nvSpPr>
          <p:cNvPr id="3" name="Inhaltsplatzhalter 2">
            <a:extLst>
              <a:ext uri="{FF2B5EF4-FFF2-40B4-BE49-F238E27FC236}">
                <a16:creationId xmlns:a16="http://schemas.microsoft.com/office/drawing/2014/main" id="{071F4D30-21C1-4827-9F5E-78E4EF2DC2F5}"/>
              </a:ext>
            </a:extLst>
          </p:cNvPr>
          <p:cNvSpPr>
            <a:spLocks noGrp="1"/>
          </p:cNvSpPr>
          <p:nvPr>
            <p:ph idx="1"/>
          </p:nvPr>
        </p:nvSpPr>
        <p:spPr/>
        <p:txBody>
          <a:bodyPr/>
          <a:lstStyle/>
          <a:p>
            <a:r>
              <a:rPr lang="de-DE" dirty="0"/>
              <a:t>2xx – was? </a:t>
            </a:r>
          </a:p>
          <a:p>
            <a:pPr lvl="1"/>
            <a:r>
              <a:rPr lang="de-DE" dirty="0"/>
              <a:t>200 – OK </a:t>
            </a:r>
          </a:p>
          <a:p>
            <a:pPr lvl="1"/>
            <a:r>
              <a:rPr lang="de-DE" dirty="0"/>
              <a:t>201 – </a:t>
            </a:r>
            <a:r>
              <a:rPr lang="de-DE" dirty="0" err="1"/>
              <a:t>created</a:t>
            </a:r>
            <a:r>
              <a:rPr lang="de-DE" dirty="0"/>
              <a:t> </a:t>
            </a:r>
            <a:r>
              <a:rPr lang="de-DE" dirty="0" err="1"/>
              <a:t>new</a:t>
            </a:r>
            <a:r>
              <a:rPr lang="de-DE" dirty="0"/>
              <a:t> </a:t>
            </a:r>
            <a:r>
              <a:rPr lang="de-DE" dirty="0" err="1"/>
              <a:t>object</a:t>
            </a:r>
            <a:endParaRPr lang="de-DE" dirty="0"/>
          </a:p>
          <a:p>
            <a:r>
              <a:rPr lang="de-DE" dirty="0"/>
              <a:t>3xx – REDIRECTION</a:t>
            </a:r>
          </a:p>
          <a:p>
            <a:pPr lvl="1"/>
            <a:r>
              <a:rPr lang="de-DE" dirty="0"/>
              <a:t>304 – </a:t>
            </a:r>
            <a:r>
              <a:rPr lang="de-DE" dirty="0" err="1"/>
              <a:t>no</a:t>
            </a:r>
            <a:r>
              <a:rPr lang="de-DE" dirty="0"/>
              <a:t> </a:t>
            </a:r>
            <a:r>
              <a:rPr lang="de-DE" dirty="0" err="1"/>
              <a:t>new</a:t>
            </a:r>
            <a:r>
              <a:rPr lang="de-DE" dirty="0"/>
              <a:t> </a:t>
            </a:r>
            <a:r>
              <a:rPr lang="de-DE" dirty="0" err="1"/>
              <a:t>data</a:t>
            </a:r>
            <a:r>
              <a:rPr lang="de-DE" dirty="0"/>
              <a:t> (</a:t>
            </a:r>
            <a:r>
              <a:rPr lang="de-DE" dirty="0" err="1"/>
              <a:t>use</a:t>
            </a:r>
            <a:r>
              <a:rPr lang="de-DE" dirty="0"/>
              <a:t> </a:t>
            </a:r>
            <a:r>
              <a:rPr lang="de-DE" dirty="0" err="1"/>
              <a:t>cache</a:t>
            </a:r>
            <a:r>
              <a:rPr lang="de-DE" dirty="0"/>
              <a:t>?)</a:t>
            </a:r>
          </a:p>
          <a:p>
            <a:r>
              <a:rPr lang="de-DE" dirty="0"/>
              <a:t>404 – not </a:t>
            </a:r>
            <a:r>
              <a:rPr lang="de-DE" dirty="0" err="1"/>
              <a:t>found</a:t>
            </a:r>
            <a:r>
              <a:rPr lang="de-DE" dirty="0"/>
              <a:t> </a:t>
            </a:r>
          </a:p>
        </p:txBody>
      </p:sp>
    </p:spTree>
    <p:extLst>
      <p:ext uri="{BB962C8B-B14F-4D97-AF65-F5344CB8AC3E}">
        <p14:creationId xmlns:p14="http://schemas.microsoft.com/office/powerpoint/2010/main" val="35993845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3BC9C1-F1EF-4D99-A8C7-E9F39C60F243}"/>
              </a:ext>
            </a:extLst>
          </p:cNvPr>
          <p:cNvSpPr>
            <a:spLocks noGrp="1"/>
          </p:cNvSpPr>
          <p:nvPr>
            <p:ph type="title"/>
          </p:nvPr>
        </p:nvSpPr>
        <p:spPr/>
        <p:txBody>
          <a:bodyPr>
            <a:normAutofit/>
          </a:bodyPr>
          <a:lstStyle/>
          <a:p>
            <a:r>
              <a:rPr lang="de-DE" dirty="0"/>
              <a:t>HTTP Zugriff Möglichkeiten</a:t>
            </a:r>
          </a:p>
        </p:txBody>
      </p:sp>
      <p:sp>
        <p:nvSpPr>
          <p:cNvPr id="3" name="Inhaltsplatzhalter 2">
            <a:extLst>
              <a:ext uri="{FF2B5EF4-FFF2-40B4-BE49-F238E27FC236}">
                <a16:creationId xmlns:a16="http://schemas.microsoft.com/office/drawing/2014/main" id="{8DB2E2FA-ECA5-4450-8E41-7BEE6FFAE864}"/>
              </a:ext>
            </a:extLst>
          </p:cNvPr>
          <p:cNvSpPr>
            <a:spLocks noGrp="1"/>
          </p:cNvSpPr>
          <p:nvPr>
            <p:ph idx="1"/>
          </p:nvPr>
        </p:nvSpPr>
        <p:spPr/>
        <p:txBody>
          <a:bodyPr/>
          <a:lstStyle/>
          <a:p>
            <a:r>
              <a:rPr lang="de-DE" dirty="0" err="1"/>
              <a:t>fetch</a:t>
            </a:r>
            <a:r>
              <a:rPr lang="de-DE" dirty="0"/>
              <a:t>()</a:t>
            </a:r>
          </a:p>
          <a:p>
            <a:r>
              <a:rPr lang="de-DE" dirty="0" err="1"/>
              <a:t>XmlHttpRequest</a:t>
            </a:r>
            <a:endParaRPr lang="de-DE" dirty="0"/>
          </a:p>
          <a:p>
            <a:r>
              <a:rPr lang="de-DE" dirty="0"/>
              <a:t> </a:t>
            </a:r>
            <a:r>
              <a:rPr lang="de-DE" dirty="0" err="1"/>
              <a:t>jQuery.ajax</a:t>
            </a:r>
            <a:r>
              <a:rPr lang="de-DE" dirty="0"/>
              <a:t>()</a:t>
            </a:r>
          </a:p>
        </p:txBody>
      </p:sp>
    </p:spTree>
    <p:extLst>
      <p:ext uri="{BB962C8B-B14F-4D97-AF65-F5344CB8AC3E}">
        <p14:creationId xmlns:p14="http://schemas.microsoft.com/office/powerpoint/2010/main" val="2525780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0461F8-3B36-48AD-A153-5FB0CA05DE34}"/>
              </a:ext>
            </a:extLst>
          </p:cNvPr>
          <p:cNvSpPr>
            <a:spLocks noGrp="1"/>
          </p:cNvSpPr>
          <p:nvPr>
            <p:ph type="title"/>
          </p:nvPr>
        </p:nvSpPr>
        <p:spPr/>
        <p:txBody>
          <a:bodyPr/>
          <a:lstStyle/>
          <a:p>
            <a:r>
              <a:rPr lang="de-DE" dirty="0"/>
              <a:t>WEB APPS &gt; STRUCTURE</a:t>
            </a:r>
          </a:p>
        </p:txBody>
      </p:sp>
      <p:sp>
        <p:nvSpPr>
          <p:cNvPr id="3" name="Inhaltsplatzhalter 2">
            <a:extLst>
              <a:ext uri="{FF2B5EF4-FFF2-40B4-BE49-F238E27FC236}">
                <a16:creationId xmlns:a16="http://schemas.microsoft.com/office/drawing/2014/main" id="{343A055D-93E4-4527-9537-CD4FFE2216D7}"/>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2491406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F769DB-B627-4104-AB00-A71641446DEE}"/>
              </a:ext>
            </a:extLst>
          </p:cNvPr>
          <p:cNvSpPr>
            <a:spLocks noGrp="1"/>
          </p:cNvSpPr>
          <p:nvPr>
            <p:ph type="title"/>
          </p:nvPr>
        </p:nvSpPr>
        <p:spPr/>
        <p:txBody>
          <a:bodyPr/>
          <a:lstStyle/>
          <a:p>
            <a:r>
              <a:rPr lang="de-DE" dirty="0"/>
              <a:t>HTTP </a:t>
            </a:r>
          </a:p>
        </p:txBody>
      </p:sp>
      <p:sp>
        <p:nvSpPr>
          <p:cNvPr id="3" name="Inhaltsplatzhalter 2">
            <a:extLst>
              <a:ext uri="{FF2B5EF4-FFF2-40B4-BE49-F238E27FC236}">
                <a16:creationId xmlns:a16="http://schemas.microsoft.com/office/drawing/2014/main" id="{AF19432E-C1AD-415A-AAD2-3043337045EE}"/>
              </a:ext>
            </a:extLst>
          </p:cNvPr>
          <p:cNvSpPr>
            <a:spLocks noGrp="1"/>
          </p:cNvSpPr>
          <p:nvPr>
            <p:ph idx="1"/>
          </p:nvPr>
        </p:nvSpPr>
        <p:spPr/>
        <p:txBody>
          <a:bodyPr/>
          <a:lstStyle/>
          <a:p>
            <a:r>
              <a:rPr lang="de-DE" dirty="0">
                <a:hlinkClick r:id="rId3"/>
              </a:rPr>
              <a:t>https://developer.mozilla.org/en-US/docs/Web/HTTP</a:t>
            </a:r>
            <a:endParaRPr lang="de-DE" dirty="0"/>
          </a:p>
          <a:p>
            <a:endParaRPr lang="de-DE" dirty="0"/>
          </a:p>
        </p:txBody>
      </p:sp>
    </p:spTree>
    <p:extLst>
      <p:ext uri="{BB962C8B-B14F-4D97-AF65-F5344CB8AC3E}">
        <p14:creationId xmlns:p14="http://schemas.microsoft.com/office/powerpoint/2010/main" val="159094428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5C2C16-2D18-4E51-9920-454A1B08D930}"/>
              </a:ext>
            </a:extLst>
          </p:cNvPr>
          <p:cNvSpPr>
            <a:spLocks noGrp="1"/>
          </p:cNvSpPr>
          <p:nvPr>
            <p:ph type="title"/>
          </p:nvPr>
        </p:nvSpPr>
        <p:spPr/>
        <p:txBody>
          <a:bodyPr/>
          <a:lstStyle/>
          <a:p>
            <a:r>
              <a:rPr lang="de-DE" dirty="0"/>
              <a:t>HTTP - HEADERS</a:t>
            </a:r>
          </a:p>
        </p:txBody>
      </p:sp>
      <p:sp>
        <p:nvSpPr>
          <p:cNvPr id="3" name="Inhaltsplatzhalter 2">
            <a:extLst>
              <a:ext uri="{FF2B5EF4-FFF2-40B4-BE49-F238E27FC236}">
                <a16:creationId xmlns:a16="http://schemas.microsoft.com/office/drawing/2014/main" id="{6F423651-89E6-4503-A99D-55D48F760CAA}"/>
              </a:ext>
            </a:extLst>
          </p:cNvPr>
          <p:cNvSpPr>
            <a:spLocks noGrp="1"/>
          </p:cNvSpPr>
          <p:nvPr>
            <p:ph idx="1"/>
          </p:nvPr>
        </p:nvSpPr>
        <p:spPr/>
        <p:txBody>
          <a:bodyPr/>
          <a:lstStyle/>
          <a:p>
            <a:r>
              <a:rPr lang="de-DE" dirty="0">
                <a:hlinkClick r:id="rId2"/>
              </a:rPr>
              <a:t>https://developer.mozilla.org/en-US/docs/Web/HTTP/Headers</a:t>
            </a:r>
            <a:endParaRPr lang="de-DE" dirty="0"/>
          </a:p>
        </p:txBody>
      </p:sp>
    </p:spTree>
    <p:extLst>
      <p:ext uri="{BB962C8B-B14F-4D97-AF65-F5344CB8AC3E}">
        <p14:creationId xmlns:p14="http://schemas.microsoft.com/office/powerpoint/2010/main" val="223559387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4A112A-6EBB-48FA-8B2E-242B1A08AA22}"/>
              </a:ext>
            </a:extLst>
          </p:cNvPr>
          <p:cNvSpPr>
            <a:spLocks noGrp="1"/>
          </p:cNvSpPr>
          <p:nvPr>
            <p:ph type="title"/>
          </p:nvPr>
        </p:nvSpPr>
        <p:spPr/>
        <p:txBody>
          <a:bodyPr/>
          <a:lstStyle/>
          <a:p>
            <a:r>
              <a:rPr lang="de-DE" dirty="0"/>
              <a:t>PHP</a:t>
            </a:r>
          </a:p>
        </p:txBody>
      </p:sp>
      <p:sp>
        <p:nvSpPr>
          <p:cNvPr id="3" name="Inhaltsplatzhalter 2">
            <a:extLst>
              <a:ext uri="{FF2B5EF4-FFF2-40B4-BE49-F238E27FC236}">
                <a16:creationId xmlns:a16="http://schemas.microsoft.com/office/drawing/2014/main" id="{0EDEB0E4-94A3-41F0-827F-2B8001C37915}"/>
              </a:ext>
            </a:extLst>
          </p:cNvPr>
          <p:cNvSpPr>
            <a:spLocks noGrp="1"/>
          </p:cNvSpPr>
          <p:nvPr>
            <p:ph idx="1"/>
          </p:nvPr>
        </p:nvSpPr>
        <p:spPr/>
        <p:txBody>
          <a:bodyPr/>
          <a:lstStyle/>
          <a:p>
            <a:r>
              <a:rPr lang="en-US" dirty="0"/>
              <a:t>can perform actions on the server before sending the response back</a:t>
            </a:r>
          </a:p>
          <a:p>
            <a:r>
              <a:rPr lang="de-DE" dirty="0">
                <a:hlinkClick r:id="rId3"/>
              </a:rPr>
              <a:t>https://www.w3schools.com/js/js_ajax_php.asp</a:t>
            </a:r>
            <a:endParaRPr lang="de-DE" dirty="0"/>
          </a:p>
          <a:p>
            <a:endParaRPr lang="de-DE" dirty="0"/>
          </a:p>
        </p:txBody>
      </p:sp>
    </p:spTree>
    <p:extLst>
      <p:ext uri="{BB962C8B-B14F-4D97-AF65-F5344CB8AC3E}">
        <p14:creationId xmlns:p14="http://schemas.microsoft.com/office/powerpoint/2010/main" val="51432765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4F73B5-027D-4E4F-90D5-054FF6C3E63C}"/>
              </a:ext>
            </a:extLst>
          </p:cNvPr>
          <p:cNvSpPr>
            <a:spLocks noGrp="1"/>
          </p:cNvSpPr>
          <p:nvPr>
            <p:ph type="title"/>
          </p:nvPr>
        </p:nvSpPr>
        <p:spPr/>
        <p:txBody>
          <a:bodyPr/>
          <a:lstStyle/>
          <a:p>
            <a:r>
              <a:rPr lang="de-DE" dirty="0"/>
              <a:t>JSON</a:t>
            </a:r>
          </a:p>
        </p:txBody>
      </p:sp>
      <p:sp>
        <p:nvSpPr>
          <p:cNvPr id="3" name="Inhaltsplatzhalter 2">
            <a:extLst>
              <a:ext uri="{FF2B5EF4-FFF2-40B4-BE49-F238E27FC236}">
                <a16:creationId xmlns:a16="http://schemas.microsoft.com/office/drawing/2014/main" id="{51A5F9F5-8DF1-4460-8636-03FED6A0DF9F}"/>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1699014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3D1B83-2629-466F-BEC0-4E0C7F48EF6A}"/>
              </a:ext>
            </a:extLst>
          </p:cNvPr>
          <p:cNvSpPr>
            <a:spLocks noGrp="1"/>
          </p:cNvSpPr>
          <p:nvPr>
            <p:ph type="title"/>
          </p:nvPr>
        </p:nvSpPr>
        <p:spPr/>
        <p:txBody>
          <a:bodyPr/>
          <a:lstStyle/>
          <a:p>
            <a:r>
              <a:rPr lang="de-DE" dirty="0"/>
              <a:t>REST</a:t>
            </a:r>
          </a:p>
        </p:txBody>
      </p:sp>
      <p:sp>
        <p:nvSpPr>
          <p:cNvPr id="3" name="Inhaltsplatzhalter 2">
            <a:extLst>
              <a:ext uri="{FF2B5EF4-FFF2-40B4-BE49-F238E27FC236}">
                <a16:creationId xmlns:a16="http://schemas.microsoft.com/office/drawing/2014/main" id="{D737131B-8D01-41E1-8E8F-E144AA88FB66}"/>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19424724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11AA8D-8459-4909-A353-67DD3EE9118D}"/>
              </a:ext>
            </a:extLst>
          </p:cNvPr>
          <p:cNvSpPr>
            <a:spLocks noGrp="1"/>
          </p:cNvSpPr>
          <p:nvPr>
            <p:ph type="title"/>
          </p:nvPr>
        </p:nvSpPr>
        <p:spPr/>
        <p:txBody>
          <a:bodyPr/>
          <a:lstStyle/>
          <a:p>
            <a:r>
              <a:rPr lang="de-DE" dirty="0"/>
              <a:t>XMLHTTPREQUEST</a:t>
            </a:r>
          </a:p>
        </p:txBody>
      </p:sp>
      <p:sp>
        <p:nvSpPr>
          <p:cNvPr id="3" name="Textplatzhalter 2">
            <a:extLst>
              <a:ext uri="{FF2B5EF4-FFF2-40B4-BE49-F238E27FC236}">
                <a16:creationId xmlns:a16="http://schemas.microsoft.com/office/drawing/2014/main" id="{5F6CBABE-4CD8-436D-9C8E-DA59132E88D8}"/>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19216184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4C8E4E-8E07-4319-BCBB-9AEC93366F2C}"/>
              </a:ext>
            </a:extLst>
          </p:cNvPr>
          <p:cNvSpPr>
            <a:spLocks noGrp="1"/>
          </p:cNvSpPr>
          <p:nvPr>
            <p:ph type="title"/>
          </p:nvPr>
        </p:nvSpPr>
        <p:spPr/>
        <p:txBody>
          <a:bodyPr/>
          <a:lstStyle/>
          <a:p>
            <a:r>
              <a:rPr lang="de-DE" dirty="0"/>
              <a:t>XMLHTTPREQUEST</a:t>
            </a:r>
          </a:p>
        </p:txBody>
      </p:sp>
      <p:sp>
        <p:nvSpPr>
          <p:cNvPr id="3" name="Inhaltsplatzhalter 2">
            <a:extLst>
              <a:ext uri="{FF2B5EF4-FFF2-40B4-BE49-F238E27FC236}">
                <a16:creationId xmlns:a16="http://schemas.microsoft.com/office/drawing/2014/main" id="{682CF8E2-78B9-48B6-AF41-758A95C117C3}"/>
              </a:ext>
            </a:extLst>
          </p:cNvPr>
          <p:cNvSpPr>
            <a:spLocks noGrp="1"/>
          </p:cNvSpPr>
          <p:nvPr>
            <p:ph idx="1"/>
          </p:nvPr>
        </p:nvSpPr>
        <p:spPr/>
        <p:txBody>
          <a:bodyPr/>
          <a:lstStyle/>
          <a:p>
            <a:r>
              <a:rPr lang="de-DE" dirty="0" err="1"/>
              <a:t>used</a:t>
            </a:r>
            <a:r>
              <a:rPr lang="de-DE" dirty="0"/>
              <a:t> </a:t>
            </a:r>
            <a:r>
              <a:rPr lang="de-DE" dirty="0" err="1"/>
              <a:t>for</a:t>
            </a:r>
            <a:r>
              <a:rPr lang="de-DE" dirty="0"/>
              <a:t> network I/O</a:t>
            </a:r>
          </a:p>
        </p:txBody>
      </p:sp>
    </p:spTree>
    <p:extLst>
      <p:ext uri="{BB962C8B-B14F-4D97-AF65-F5344CB8AC3E}">
        <p14:creationId xmlns:p14="http://schemas.microsoft.com/office/powerpoint/2010/main" val="287444483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4049B958-9D92-466C-A8AA-5EDF74B7DF24}"/>
              </a:ext>
            </a:extLst>
          </p:cNvPr>
          <p:cNvSpPr>
            <a:spLocks noGrp="1"/>
          </p:cNvSpPr>
          <p:nvPr>
            <p:ph type="title"/>
          </p:nvPr>
        </p:nvSpPr>
        <p:spPr/>
        <p:txBody>
          <a:bodyPr/>
          <a:lstStyle/>
          <a:p>
            <a:r>
              <a:rPr lang="de-DE" dirty="0"/>
              <a:t>XMLHTTPREQUEST</a:t>
            </a:r>
          </a:p>
        </p:txBody>
      </p:sp>
      <p:sp>
        <p:nvSpPr>
          <p:cNvPr id="5" name="Inhaltsplatzhalter 4">
            <a:extLst>
              <a:ext uri="{FF2B5EF4-FFF2-40B4-BE49-F238E27FC236}">
                <a16:creationId xmlns:a16="http://schemas.microsoft.com/office/drawing/2014/main" id="{284AA903-5C7E-4CDF-8B0A-232B20D75CE8}"/>
              </a:ext>
            </a:extLst>
          </p:cNvPr>
          <p:cNvSpPr>
            <a:spLocks noGrp="1"/>
          </p:cNvSpPr>
          <p:nvPr>
            <p:ph idx="1"/>
          </p:nvPr>
        </p:nvSpPr>
        <p:spPr/>
        <p:txBody>
          <a:bodyPr/>
          <a:lstStyle/>
          <a:p>
            <a:r>
              <a:rPr lang="de-DE" dirty="0"/>
              <a:t>eingeführt von Microsoft mit ActiveX</a:t>
            </a:r>
          </a:p>
          <a:p>
            <a:r>
              <a:rPr lang="de-DE" dirty="0"/>
              <a:t>von Browsern als selbständiges Objekt übernommen</a:t>
            </a:r>
          </a:p>
        </p:txBody>
      </p:sp>
    </p:spTree>
    <p:extLst>
      <p:ext uri="{BB962C8B-B14F-4D97-AF65-F5344CB8AC3E}">
        <p14:creationId xmlns:p14="http://schemas.microsoft.com/office/powerpoint/2010/main" val="137255122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23F088-BC10-4791-85B4-02F06F342098}"/>
              </a:ext>
            </a:extLst>
          </p:cNvPr>
          <p:cNvSpPr>
            <a:spLocks noGrp="1"/>
          </p:cNvSpPr>
          <p:nvPr>
            <p:ph type="title"/>
          </p:nvPr>
        </p:nvSpPr>
        <p:spPr/>
        <p:txBody>
          <a:bodyPr/>
          <a:lstStyle/>
          <a:p>
            <a:r>
              <a:rPr lang="de-DE" dirty="0"/>
              <a:t>SYNCHRONOUS vs. ASYNCHRONOUS</a:t>
            </a:r>
          </a:p>
        </p:txBody>
      </p:sp>
      <p:sp>
        <p:nvSpPr>
          <p:cNvPr id="3" name="Inhaltsplatzhalter 2">
            <a:extLst>
              <a:ext uri="{FF2B5EF4-FFF2-40B4-BE49-F238E27FC236}">
                <a16:creationId xmlns:a16="http://schemas.microsoft.com/office/drawing/2014/main" id="{37655617-8B35-4B29-AB03-BEA5E675E09A}"/>
              </a:ext>
            </a:extLst>
          </p:cNvPr>
          <p:cNvSpPr>
            <a:spLocks noGrp="1"/>
          </p:cNvSpPr>
          <p:nvPr>
            <p:ph idx="1"/>
          </p:nvPr>
        </p:nvSpPr>
        <p:spPr/>
        <p:txBody>
          <a:bodyPr>
            <a:normAutofit fontScale="85000" lnSpcReduction="20000"/>
          </a:bodyPr>
          <a:lstStyle/>
          <a:p>
            <a:r>
              <a:rPr lang="de-DE" dirty="0" err="1"/>
              <a:t>synchronous</a:t>
            </a:r>
            <a:endParaRPr lang="de-DE" dirty="0"/>
          </a:p>
          <a:p>
            <a:pPr lvl="1"/>
            <a:r>
              <a:rPr lang="en-US" dirty="0"/>
              <a:t>Synchronous </a:t>
            </a:r>
            <a:r>
              <a:rPr lang="en-US" dirty="0" err="1"/>
              <a:t>XMLHttpRequest</a:t>
            </a:r>
            <a:r>
              <a:rPr lang="en-US" dirty="0"/>
              <a:t> (async = false) is not recommended because the JavaScript will stop executing until the server response is ready. If the server is busy or slow, the application will hang or stop.</a:t>
            </a:r>
          </a:p>
          <a:p>
            <a:pPr lvl="1"/>
            <a:r>
              <a:rPr lang="en-US" dirty="0"/>
              <a:t>Synchronous </a:t>
            </a:r>
            <a:r>
              <a:rPr lang="en-US" dirty="0" err="1"/>
              <a:t>XMLHttpRequest</a:t>
            </a:r>
            <a:r>
              <a:rPr lang="en-US" dirty="0"/>
              <a:t> is in the process of being removed from the web standard, but this process can take many years.</a:t>
            </a:r>
          </a:p>
          <a:p>
            <a:pPr lvl="1"/>
            <a:r>
              <a:rPr lang="en-US" dirty="0"/>
              <a:t>Modern developer tools are encouraged to warn about using synchronous requests and may throw an </a:t>
            </a:r>
            <a:r>
              <a:rPr lang="en-US" dirty="0" err="1"/>
              <a:t>InvalidAccessError</a:t>
            </a:r>
            <a:r>
              <a:rPr lang="en-US" dirty="0"/>
              <a:t> exception when it occurs. </a:t>
            </a:r>
            <a:endParaRPr lang="de-DE" dirty="0"/>
          </a:p>
          <a:p>
            <a:r>
              <a:rPr lang="de-DE" dirty="0" err="1"/>
              <a:t>asynchronous</a:t>
            </a:r>
            <a:endParaRPr lang="de-DE" dirty="0"/>
          </a:p>
        </p:txBody>
      </p:sp>
    </p:spTree>
    <p:extLst>
      <p:ext uri="{BB962C8B-B14F-4D97-AF65-F5344CB8AC3E}">
        <p14:creationId xmlns:p14="http://schemas.microsoft.com/office/powerpoint/2010/main" val="336315424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5108A3-9709-46A0-AF20-00B5EB6C51C4}"/>
              </a:ext>
            </a:extLst>
          </p:cNvPr>
          <p:cNvSpPr>
            <a:spLocks noGrp="1"/>
          </p:cNvSpPr>
          <p:nvPr>
            <p:ph type="title"/>
          </p:nvPr>
        </p:nvSpPr>
        <p:spPr/>
        <p:txBody>
          <a:bodyPr>
            <a:normAutofit/>
          </a:bodyPr>
          <a:lstStyle/>
          <a:p>
            <a:r>
              <a:rPr lang="de-DE" dirty="0"/>
              <a:t>same </a:t>
            </a:r>
            <a:r>
              <a:rPr lang="de-DE" dirty="0" err="1"/>
              <a:t>origin</a:t>
            </a:r>
            <a:r>
              <a:rPr lang="de-DE" dirty="0"/>
              <a:t> </a:t>
            </a:r>
            <a:r>
              <a:rPr lang="de-DE" dirty="0" err="1"/>
              <a:t>policy</a:t>
            </a:r>
            <a:endParaRPr lang="de-DE" dirty="0"/>
          </a:p>
        </p:txBody>
      </p:sp>
      <p:sp>
        <p:nvSpPr>
          <p:cNvPr id="3" name="Inhaltsplatzhalter 2">
            <a:extLst>
              <a:ext uri="{FF2B5EF4-FFF2-40B4-BE49-F238E27FC236}">
                <a16:creationId xmlns:a16="http://schemas.microsoft.com/office/drawing/2014/main" id="{B6CA4967-B4F6-4C96-A03C-8C84A6632B22}"/>
              </a:ext>
            </a:extLst>
          </p:cNvPr>
          <p:cNvSpPr>
            <a:spLocks noGrp="1"/>
          </p:cNvSpPr>
          <p:nvPr>
            <p:ph idx="1"/>
          </p:nvPr>
        </p:nvSpPr>
        <p:spPr/>
        <p:txBody>
          <a:bodyPr/>
          <a:lstStyle/>
          <a:p>
            <a:r>
              <a:rPr lang="de-DE" dirty="0"/>
              <a:t>Zugriff aus der gleichen Domäne läuft problemlos, über andere Domaine muss das erstmal erlaubt werden. </a:t>
            </a:r>
          </a:p>
          <a:p>
            <a:endParaRPr lang="de-DE" dirty="0"/>
          </a:p>
        </p:txBody>
      </p:sp>
    </p:spTree>
    <p:extLst>
      <p:ext uri="{BB962C8B-B14F-4D97-AF65-F5344CB8AC3E}">
        <p14:creationId xmlns:p14="http://schemas.microsoft.com/office/powerpoint/2010/main" val="3665345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05FE51-8736-4829-88D9-08E5B70A4D82}"/>
              </a:ext>
            </a:extLst>
          </p:cNvPr>
          <p:cNvSpPr>
            <a:spLocks noGrp="1"/>
          </p:cNvSpPr>
          <p:nvPr>
            <p:ph type="title"/>
          </p:nvPr>
        </p:nvSpPr>
        <p:spPr/>
        <p:txBody>
          <a:bodyPr/>
          <a:lstStyle/>
          <a:p>
            <a:r>
              <a:rPr lang="de-DE" dirty="0"/>
              <a:t>WEB APPS &gt; STATE</a:t>
            </a:r>
          </a:p>
        </p:txBody>
      </p:sp>
      <p:sp>
        <p:nvSpPr>
          <p:cNvPr id="3" name="Inhaltsplatzhalter 2">
            <a:extLst>
              <a:ext uri="{FF2B5EF4-FFF2-40B4-BE49-F238E27FC236}">
                <a16:creationId xmlns:a16="http://schemas.microsoft.com/office/drawing/2014/main" id="{93F757E7-ABCE-4346-9659-DDC6B00556F2}"/>
              </a:ext>
            </a:extLst>
          </p:cNvPr>
          <p:cNvSpPr>
            <a:spLocks noGrp="1"/>
          </p:cNvSpPr>
          <p:nvPr>
            <p:ph idx="1"/>
          </p:nvPr>
        </p:nvSpPr>
        <p:spPr/>
        <p:txBody>
          <a:bodyPr>
            <a:normAutofit lnSpcReduction="10000"/>
          </a:bodyPr>
          <a:lstStyle/>
          <a:p>
            <a:r>
              <a:rPr lang="en-US" dirty="0"/>
              <a:t>As the requirements for JavaScript single-page applications have become increasingly complicated, </a:t>
            </a:r>
            <a:r>
              <a:rPr lang="en-US" b="1" dirty="0"/>
              <a:t>our code must manage more state than ever before</a:t>
            </a:r>
            <a:r>
              <a:rPr lang="en-US" dirty="0"/>
              <a:t>. This state can include server responses and cached data, as well as locally created data that has not yet been persisted to the server. UI state is also increasing in complexity, as we need to manage active routes, selected tabs, spinners, pagination controls, and so on.</a:t>
            </a:r>
            <a:endParaRPr lang="de-DE" dirty="0"/>
          </a:p>
        </p:txBody>
      </p:sp>
    </p:spTree>
    <p:extLst>
      <p:ext uri="{BB962C8B-B14F-4D97-AF65-F5344CB8AC3E}">
        <p14:creationId xmlns:p14="http://schemas.microsoft.com/office/powerpoint/2010/main" val="406149748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F715FC1-EFAF-4822-9317-D0095C43D650}"/>
              </a:ext>
            </a:extLst>
          </p:cNvPr>
          <p:cNvSpPr>
            <a:spLocks noGrp="1"/>
          </p:cNvSpPr>
          <p:nvPr>
            <p:ph type="title"/>
          </p:nvPr>
        </p:nvSpPr>
        <p:spPr/>
        <p:txBody>
          <a:bodyPr/>
          <a:lstStyle/>
          <a:p>
            <a:r>
              <a:rPr lang="de-DE" dirty="0"/>
              <a:t>WEB FETCH API</a:t>
            </a:r>
          </a:p>
        </p:txBody>
      </p:sp>
      <p:sp>
        <p:nvSpPr>
          <p:cNvPr id="5" name="Textplatzhalter 4">
            <a:extLst>
              <a:ext uri="{FF2B5EF4-FFF2-40B4-BE49-F238E27FC236}">
                <a16:creationId xmlns:a16="http://schemas.microsoft.com/office/drawing/2014/main" id="{3BEEBD22-F8E2-4A89-9BE8-7464A965FD8B}"/>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62459440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09A8B9-DEB6-4446-8E98-9E6A768FCC3D}"/>
              </a:ext>
            </a:extLst>
          </p:cNvPr>
          <p:cNvSpPr>
            <a:spLocks noGrp="1"/>
          </p:cNvSpPr>
          <p:nvPr>
            <p:ph type="title"/>
          </p:nvPr>
        </p:nvSpPr>
        <p:spPr/>
        <p:txBody>
          <a:bodyPr/>
          <a:lstStyle/>
          <a:p>
            <a:r>
              <a:rPr lang="de-DE" dirty="0"/>
              <a:t>FETCH()</a:t>
            </a:r>
          </a:p>
        </p:txBody>
      </p:sp>
      <p:sp>
        <p:nvSpPr>
          <p:cNvPr id="3" name="Inhaltsplatzhalter 2">
            <a:extLst>
              <a:ext uri="{FF2B5EF4-FFF2-40B4-BE49-F238E27FC236}">
                <a16:creationId xmlns:a16="http://schemas.microsoft.com/office/drawing/2014/main" id="{4BB84872-B7A9-48F5-8370-8198D4BC2420}"/>
              </a:ext>
            </a:extLst>
          </p:cNvPr>
          <p:cNvSpPr>
            <a:spLocks noGrp="1"/>
          </p:cNvSpPr>
          <p:nvPr>
            <p:ph idx="1"/>
          </p:nvPr>
        </p:nvSpPr>
        <p:spPr/>
        <p:txBody>
          <a:bodyPr/>
          <a:lstStyle/>
          <a:p>
            <a:r>
              <a:rPr lang="de-DE" dirty="0">
                <a:hlinkClick r:id="rId3"/>
              </a:rPr>
              <a:t>https://developers.google.com/web/updates/2015/03/introduction-to-fetch</a:t>
            </a:r>
            <a:endParaRPr lang="de-DE" dirty="0"/>
          </a:p>
          <a:p>
            <a:r>
              <a:rPr lang="de-DE" dirty="0">
                <a:hlinkClick r:id="rId4"/>
              </a:rPr>
              <a:t>https://developer.mozilla.org/en-US/docs/Web/API/Fetch_API/Using_Fetch</a:t>
            </a:r>
            <a:endParaRPr lang="de-DE" dirty="0"/>
          </a:p>
          <a:p>
            <a:r>
              <a:rPr lang="de-DE" dirty="0">
                <a:hlinkClick r:id="rId5"/>
              </a:rPr>
              <a:t>https://fetch.spec.whatwg.org/</a:t>
            </a:r>
            <a:r>
              <a:rPr lang="de-DE" dirty="0"/>
              <a:t> </a:t>
            </a:r>
          </a:p>
          <a:p>
            <a:endParaRPr lang="de-DE" dirty="0"/>
          </a:p>
        </p:txBody>
      </p:sp>
    </p:spTree>
    <p:extLst>
      <p:ext uri="{BB962C8B-B14F-4D97-AF65-F5344CB8AC3E}">
        <p14:creationId xmlns:p14="http://schemas.microsoft.com/office/powerpoint/2010/main" val="274316530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B55DBB-5227-4978-B354-82428CDC285B}"/>
              </a:ext>
            </a:extLst>
          </p:cNvPr>
          <p:cNvSpPr>
            <a:spLocks noGrp="1"/>
          </p:cNvSpPr>
          <p:nvPr>
            <p:ph type="title"/>
          </p:nvPr>
        </p:nvSpPr>
        <p:spPr/>
        <p:txBody>
          <a:bodyPr/>
          <a:lstStyle/>
          <a:p>
            <a:r>
              <a:rPr lang="de-DE" dirty="0"/>
              <a:t>FETCH – INTERFACES</a:t>
            </a:r>
          </a:p>
        </p:txBody>
      </p:sp>
      <p:sp>
        <p:nvSpPr>
          <p:cNvPr id="3" name="Inhaltsplatzhalter 2">
            <a:extLst>
              <a:ext uri="{FF2B5EF4-FFF2-40B4-BE49-F238E27FC236}">
                <a16:creationId xmlns:a16="http://schemas.microsoft.com/office/drawing/2014/main" id="{05AD6364-F70A-4F0A-A003-FF3CA2FAB481}"/>
              </a:ext>
            </a:extLst>
          </p:cNvPr>
          <p:cNvSpPr>
            <a:spLocks noGrp="1"/>
          </p:cNvSpPr>
          <p:nvPr>
            <p:ph idx="1"/>
          </p:nvPr>
        </p:nvSpPr>
        <p:spPr/>
        <p:txBody>
          <a:bodyPr/>
          <a:lstStyle/>
          <a:p>
            <a:r>
              <a:rPr lang="de-DE" dirty="0">
                <a:hlinkClick r:id="rId3"/>
              </a:rPr>
              <a:t>https://developer.mozilla.org/en-US/docs/Web/API/Request</a:t>
            </a:r>
            <a:endParaRPr lang="de-DE" dirty="0"/>
          </a:p>
          <a:p>
            <a:r>
              <a:rPr lang="de-DE" dirty="0">
                <a:hlinkClick r:id="rId4"/>
              </a:rPr>
              <a:t>https://developer.mozilla.org/en-US/docs/Web/API/Response</a:t>
            </a:r>
            <a:endParaRPr lang="de-DE" dirty="0"/>
          </a:p>
          <a:p>
            <a:r>
              <a:rPr lang="de-DE" dirty="0">
                <a:hlinkClick r:id="rId5"/>
              </a:rPr>
              <a:t>https://developer.mozilla.org/en-US/docs/Web/API/Headers</a:t>
            </a:r>
            <a:endParaRPr lang="de-DE" dirty="0"/>
          </a:p>
          <a:p>
            <a:r>
              <a:rPr lang="de-DE" dirty="0">
                <a:hlinkClick r:id="rId6"/>
              </a:rPr>
              <a:t>https://developer.mozilla.org/en-US/docs/Web/API/Body</a:t>
            </a:r>
            <a:endParaRPr lang="de-DE" dirty="0"/>
          </a:p>
          <a:p>
            <a:endParaRPr lang="de-DE" dirty="0"/>
          </a:p>
        </p:txBody>
      </p:sp>
    </p:spTree>
    <p:extLst>
      <p:ext uri="{BB962C8B-B14F-4D97-AF65-F5344CB8AC3E}">
        <p14:creationId xmlns:p14="http://schemas.microsoft.com/office/powerpoint/2010/main" val="71068859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1AF2C7-899C-4F58-AF2A-36A61D1EA800}"/>
              </a:ext>
            </a:extLst>
          </p:cNvPr>
          <p:cNvSpPr>
            <a:spLocks noGrp="1"/>
          </p:cNvSpPr>
          <p:nvPr>
            <p:ph type="title"/>
          </p:nvPr>
        </p:nvSpPr>
        <p:spPr/>
        <p:txBody>
          <a:bodyPr/>
          <a:lstStyle/>
          <a:p>
            <a:r>
              <a:rPr lang="de-DE" dirty="0"/>
              <a:t>CROSS-FETCH NPM PACKAGE</a:t>
            </a:r>
          </a:p>
        </p:txBody>
      </p:sp>
      <p:sp>
        <p:nvSpPr>
          <p:cNvPr id="3" name="Inhaltsplatzhalter 2">
            <a:extLst>
              <a:ext uri="{FF2B5EF4-FFF2-40B4-BE49-F238E27FC236}">
                <a16:creationId xmlns:a16="http://schemas.microsoft.com/office/drawing/2014/main" id="{0913353C-D027-47BF-83B3-79A4856363E7}"/>
              </a:ext>
            </a:extLst>
          </p:cNvPr>
          <p:cNvSpPr>
            <a:spLocks noGrp="1"/>
          </p:cNvSpPr>
          <p:nvPr>
            <p:ph idx="1"/>
          </p:nvPr>
        </p:nvSpPr>
        <p:spPr/>
        <p:txBody>
          <a:bodyPr>
            <a:normAutofit fontScale="62500" lnSpcReduction="20000"/>
          </a:bodyPr>
          <a:lstStyle/>
          <a:p>
            <a:r>
              <a:rPr lang="de-DE" dirty="0">
                <a:hlinkClick r:id="rId2"/>
              </a:rPr>
              <a:t>https://www.npmjs.com/package/cross-fetch</a:t>
            </a:r>
            <a:endParaRPr lang="de-DE" dirty="0"/>
          </a:p>
          <a:p>
            <a:r>
              <a:rPr lang="de-DE" dirty="0">
                <a:hlinkClick r:id="rId3"/>
              </a:rPr>
              <a:t>https://redux.js.org/advanced/async-actions#note-on-fetch</a:t>
            </a:r>
            <a:endParaRPr lang="de-DE" dirty="0"/>
          </a:p>
          <a:p>
            <a:r>
              <a:rPr lang="en-US" dirty="0"/>
              <a:t>We use fetch API in the examples. It is a new API for making network requests that replaces </a:t>
            </a:r>
            <a:r>
              <a:rPr lang="en-US" dirty="0" err="1"/>
              <a:t>XMLHttpRequest</a:t>
            </a:r>
            <a:r>
              <a:rPr lang="en-US" dirty="0"/>
              <a:t> for most common needs. Because most browsers don't yet support it natively, we suggest that you use cross-fetch library</a:t>
            </a:r>
          </a:p>
          <a:p>
            <a:r>
              <a:rPr lang="en-US" dirty="0"/>
              <a:t>Internally, it uses </a:t>
            </a:r>
            <a:r>
              <a:rPr lang="en-US" dirty="0" err="1"/>
              <a:t>whatwg</a:t>
            </a:r>
            <a:r>
              <a:rPr lang="en-US" dirty="0"/>
              <a:t>-fetch </a:t>
            </a:r>
            <a:r>
              <a:rPr lang="en-US" dirty="0" err="1"/>
              <a:t>polyfill</a:t>
            </a:r>
            <a:r>
              <a:rPr lang="en-US" dirty="0"/>
              <a:t> on the client, and node-fetch on the server, so you won't need to change API calls if you change your app to be universal.</a:t>
            </a:r>
          </a:p>
          <a:p>
            <a:r>
              <a:rPr lang="en-US" dirty="0"/>
              <a:t>Be aware that any fetch </a:t>
            </a:r>
            <a:r>
              <a:rPr lang="en-US" dirty="0" err="1"/>
              <a:t>polyfill</a:t>
            </a:r>
            <a:r>
              <a:rPr lang="en-US" dirty="0"/>
              <a:t> assumes a Promise </a:t>
            </a:r>
            <a:r>
              <a:rPr lang="en-US" dirty="0" err="1"/>
              <a:t>polyfill</a:t>
            </a:r>
            <a:r>
              <a:rPr lang="en-US" dirty="0"/>
              <a:t> is already present. The easiest way to ensure you have a Promise </a:t>
            </a:r>
            <a:r>
              <a:rPr lang="en-US" dirty="0" err="1"/>
              <a:t>polyfill</a:t>
            </a:r>
            <a:r>
              <a:rPr lang="en-US" dirty="0"/>
              <a:t> is to enable Babel's ES6 </a:t>
            </a:r>
            <a:r>
              <a:rPr lang="en-US" dirty="0" err="1"/>
              <a:t>polyfill</a:t>
            </a:r>
            <a:r>
              <a:rPr lang="en-US" dirty="0"/>
              <a:t> in your entry point before any other code runs:</a:t>
            </a:r>
            <a:endParaRPr lang="de-DE" dirty="0"/>
          </a:p>
          <a:p>
            <a:endParaRPr lang="de-DE" dirty="0"/>
          </a:p>
        </p:txBody>
      </p:sp>
    </p:spTree>
    <p:extLst>
      <p:ext uri="{BB962C8B-B14F-4D97-AF65-F5344CB8AC3E}">
        <p14:creationId xmlns:p14="http://schemas.microsoft.com/office/powerpoint/2010/main" val="417770653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D8895D-3985-4B3F-B702-F22E90F12426}"/>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E72271EB-B6A6-4D81-8956-253BB05B7652}"/>
              </a:ext>
            </a:extLst>
          </p:cNvPr>
          <p:cNvSpPr>
            <a:spLocks noGrp="1"/>
          </p:cNvSpPr>
          <p:nvPr>
            <p:ph idx="1"/>
          </p:nvPr>
        </p:nvSpPr>
        <p:spPr/>
        <p:txBody>
          <a:bodyPr/>
          <a:lstStyle/>
          <a:p>
            <a:r>
              <a:rPr lang="en-US" dirty="0"/>
              <a:t> // Let the calling code know there's nothing to wait for.</a:t>
            </a:r>
          </a:p>
          <a:p>
            <a:r>
              <a:rPr lang="en-US" dirty="0"/>
              <a:t>      return </a:t>
            </a:r>
            <a:r>
              <a:rPr lang="en-US" dirty="0" err="1"/>
              <a:t>Promise.resolve</a:t>
            </a:r>
            <a:r>
              <a:rPr lang="en-US" dirty="0"/>
              <a:t>()</a:t>
            </a:r>
            <a:endParaRPr lang="de-DE" dirty="0"/>
          </a:p>
        </p:txBody>
      </p:sp>
    </p:spTree>
    <p:extLst>
      <p:ext uri="{BB962C8B-B14F-4D97-AF65-F5344CB8AC3E}">
        <p14:creationId xmlns:p14="http://schemas.microsoft.com/office/powerpoint/2010/main" val="32300555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129D0F-6A57-4A6D-89BA-7F67AFC694D4}"/>
              </a:ext>
            </a:extLst>
          </p:cNvPr>
          <p:cNvSpPr>
            <a:spLocks noGrp="1"/>
          </p:cNvSpPr>
          <p:nvPr>
            <p:ph type="title"/>
          </p:nvPr>
        </p:nvSpPr>
        <p:spPr/>
        <p:txBody>
          <a:bodyPr/>
          <a:lstStyle/>
          <a:p>
            <a:r>
              <a:rPr lang="de-DE" dirty="0"/>
              <a:t>WEB COMPONENTS</a:t>
            </a:r>
          </a:p>
        </p:txBody>
      </p:sp>
      <p:sp>
        <p:nvSpPr>
          <p:cNvPr id="3" name="Textplatzhalter 2">
            <a:extLst>
              <a:ext uri="{FF2B5EF4-FFF2-40B4-BE49-F238E27FC236}">
                <a16:creationId xmlns:a16="http://schemas.microsoft.com/office/drawing/2014/main" id="{B8F32489-36D7-4371-A4E2-9A21A36C05F1}"/>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65521546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F9D1B8-A63D-4036-B88C-A9AD2E80C52E}"/>
              </a:ext>
            </a:extLst>
          </p:cNvPr>
          <p:cNvSpPr>
            <a:spLocks noGrp="1"/>
          </p:cNvSpPr>
          <p:nvPr>
            <p:ph type="title"/>
          </p:nvPr>
        </p:nvSpPr>
        <p:spPr/>
        <p:txBody>
          <a:bodyPr/>
          <a:lstStyle/>
          <a:p>
            <a:r>
              <a:rPr lang="de-DE" dirty="0"/>
              <a:t>WEB COMPONENTS - LINKS</a:t>
            </a:r>
          </a:p>
        </p:txBody>
      </p:sp>
      <p:sp>
        <p:nvSpPr>
          <p:cNvPr id="3" name="Inhaltsplatzhalter 2">
            <a:extLst>
              <a:ext uri="{FF2B5EF4-FFF2-40B4-BE49-F238E27FC236}">
                <a16:creationId xmlns:a16="http://schemas.microsoft.com/office/drawing/2014/main" id="{FF90C3AE-315C-4177-ACF2-10B0361FF5CD}"/>
              </a:ext>
            </a:extLst>
          </p:cNvPr>
          <p:cNvSpPr>
            <a:spLocks noGrp="1"/>
          </p:cNvSpPr>
          <p:nvPr>
            <p:ph idx="1"/>
          </p:nvPr>
        </p:nvSpPr>
        <p:spPr/>
        <p:txBody>
          <a:bodyPr/>
          <a:lstStyle/>
          <a:p>
            <a:r>
              <a:rPr lang="de-DE" dirty="0">
                <a:hlinkClick r:id="rId2"/>
              </a:rPr>
              <a:t>https://developers.google.com/web/fundamentals/web-components/</a:t>
            </a:r>
            <a:endParaRPr lang="de-DE" dirty="0"/>
          </a:p>
        </p:txBody>
      </p:sp>
    </p:spTree>
    <p:extLst>
      <p:ext uri="{BB962C8B-B14F-4D97-AF65-F5344CB8AC3E}">
        <p14:creationId xmlns:p14="http://schemas.microsoft.com/office/powerpoint/2010/main" val="423909760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95E254-DC4A-4EF5-8904-50B566E13E82}"/>
              </a:ext>
            </a:extLst>
          </p:cNvPr>
          <p:cNvSpPr>
            <a:spLocks noGrp="1"/>
          </p:cNvSpPr>
          <p:nvPr>
            <p:ph type="title"/>
          </p:nvPr>
        </p:nvSpPr>
        <p:spPr/>
        <p:txBody>
          <a:bodyPr/>
          <a:lstStyle/>
          <a:p>
            <a:r>
              <a:rPr lang="de-DE" dirty="0"/>
              <a:t>NETWORK</a:t>
            </a:r>
          </a:p>
        </p:txBody>
      </p:sp>
      <p:sp>
        <p:nvSpPr>
          <p:cNvPr id="3" name="Textplatzhalter 2">
            <a:extLst>
              <a:ext uri="{FF2B5EF4-FFF2-40B4-BE49-F238E27FC236}">
                <a16:creationId xmlns:a16="http://schemas.microsoft.com/office/drawing/2014/main" id="{36F06D78-8E5B-4E99-A87C-C5AEE0DCC50D}"/>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221804357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2AA769-1089-456A-B0E5-F31A3202E57F}"/>
              </a:ext>
            </a:extLst>
          </p:cNvPr>
          <p:cNvSpPr>
            <a:spLocks noGrp="1"/>
          </p:cNvSpPr>
          <p:nvPr>
            <p:ph type="title"/>
          </p:nvPr>
        </p:nvSpPr>
        <p:spPr/>
        <p:txBody>
          <a:bodyPr/>
          <a:lstStyle/>
          <a:p>
            <a:r>
              <a:rPr lang="de-DE" dirty="0"/>
              <a:t>NETWORK - VPN</a:t>
            </a:r>
          </a:p>
        </p:txBody>
      </p:sp>
      <p:sp>
        <p:nvSpPr>
          <p:cNvPr id="3" name="Inhaltsplatzhalter 2">
            <a:extLst>
              <a:ext uri="{FF2B5EF4-FFF2-40B4-BE49-F238E27FC236}">
                <a16:creationId xmlns:a16="http://schemas.microsoft.com/office/drawing/2014/main" id="{D4F2D200-B669-4747-9A9E-A9BDFA6E0C3E}"/>
              </a:ext>
            </a:extLst>
          </p:cNvPr>
          <p:cNvSpPr>
            <a:spLocks noGrp="1"/>
          </p:cNvSpPr>
          <p:nvPr>
            <p:ph idx="1"/>
          </p:nvPr>
        </p:nvSpPr>
        <p:spPr/>
        <p:txBody>
          <a:bodyPr/>
          <a:lstStyle/>
          <a:p>
            <a:r>
              <a:rPr lang="de-DE" dirty="0">
                <a:hlinkClick r:id="rId3"/>
              </a:rPr>
              <a:t>https://de.wikipedia.org/wiki/Virtual_Private_Network</a:t>
            </a:r>
            <a:endParaRPr lang="de-DE" dirty="0"/>
          </a:p>
          <a:p>
            <a:r>
              <a:rPr lang="de-DE" dirty="0">
                <a:hlinkClick r:id="rId4"/>
              </a:rPr>
              <a:t>https://thebestvpn.com/</a:t>
            </a:r>
            <a:endParaRPr lang="de-DE" dirty="0"/>
          </a:p>
        </p:txBody>
      </p:sp>
    </p:spTree>
    <p:extLst>
      <p:ext uri="{BB962C8B-B14F-4D97-AF65-F5344CB8AC3E}">
        <p14:creationId xmlns:p14="http://schemas.microsoft.com/office/powerpoint/2010/main" val="372055707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CEABF7-F3F6-44ED-A9F4-4922C89FA69F}"/>
              </a:ext>
            </a:extLst>
          </p:cNvPr>
          <p:cNvSpPr>
            <a:spLocks noGrp="1"/>
          </p:cNvSpPr>
          <p:nvPr>
            <p:ph type="title"/>
          </p:nvPr>
        </p:nvSpPr>
        <p:spPr/>
        <p:txBody>
          <a:bodyPr/>
          <a:lstStyle/>
          <a:p>
            <a:r>
              <a:rPr lang="de-DE" dirty="0"/>
              <a:t>WEB SECURITY</a:t>
            </a:r>
          </a:p>
        </p:txBody>
      </p:sp>
      <p:sp>
        <p:nvSpPr>
          <p:cNvPr id="3" name="Textplatzhalter 2">
            <a:extLst>
              <a:ext uri="{FF2B5EF4-FFF2-40B4-BE49-F238E27FC236}">
                <a16:creationId xmlns:a16="http://schemas.microsoft.com/office/drawing/2014/main" id="{96E85A18-83D9-4BA4-831A-6D53724F1C27}"/>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648882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FECBCC-F980-41E2-AFE4-93EA7C20BAAB}"/>
              </a:ext>
            </a:extLst>
          </p:cNvPr>
          <p:cNvSpPr>
            <a:spLocks noGrp="1"/>
          </p:cNvSpPr>
          <p:nvPr>
            <p:ph type="title"/>
          </p:nvPr>
        </p:nvSpPr>
        <p:spPr/>
        <p:txBody>
          <a:bodyPr/>
          <a:lstStyle/>
          <a:p>
            <a:r>
              <a:rPr lang="de-DE" dirty="0"/>
              <a:t>WEB APPS &gt; STATE &gt; UPDATE</a:t>
            </a:r>
          </a:p>
        </p:txBody>
      </p:sp>
      <p:sp>
        <p:nvSpPr>
          <p:cNvPr id="3" name="Inhaltsplatzhalter 2">
            <a:extLst>
              <a:ext uri="{FF2B5EF4-FFF2-40B4-BE49-F238E27FC236}">
                <a16:creationId xmlns:a16="http://schemas.microsoft.com/office/drawing/2014/main" id="{B7F85382-A408-42B8-9370-70FD96AE77DF}"/>
              </a:ext>
            </a:extLst>
          </p:cNvPr>
          <p:cNvSpPr>
            <a:spLocks noGrp="1"/>
          </p:cNvSpPr>
          <p:nvPr>
            <p:ph idx="1"/>
          </p:nvPr>
        </p:nvSpPr>
        <p:spPr/>
        <p:txBody>
          <a:bodyPr/>
          <a:lstStyle/>
          <a:p>
            <a:r>
              <a:rPr lang="de-DE" dirty="0"/>
              <a:t>pure </a:t>
            </a:r>
            <a:r>
              <a:rPr lang="de-DE" dirty="0" err="1"/>
              <a:t>reducers</a:t>
            </a:r>
            <a:r>
              <a:rPr lang="de-DE" dirty="0"/>
              <a:t> vs. </a:t>
            </a:r>
            <a:r>
              <a:rPr lang="de-DE" dirty="0" err="1"/>
              <a:t>event</a:t>
            </a:r>
            <a:r>
              <a:rPr lang="de-DE" dirty="0"/>
              <a:t> </a:t>
            </a:r>
            <a:r>
              <a:rPr lang="de-DE" dirty="0" err="1"/>
              <a:t>emitters</a:t>
            </a:r>
            <a:endParaRPr lang="de-DE" dirty="0"/>
          </a:p>
        </p:txBody>
      </p:sp>
    </p:spTree>
    <p:extLst>
      <p:ext uri="{BB962C8B-B14F-4D97-AF65-F5344CB8AC3E}">
        <p14:creationId xmlns:p14="http://schemas.microsoft.com/office/powerpoint/2010/main" val="134790108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1AE71A-6C8F-4A40-84B4-E63F8A170942}"/>
              </a:ext>
            </a:extLst>
          </p:cNvPr>
          <p:cNvSpPr>
            <a:spLocks noGrp="1"/>
          </p:cNvSpPr>
          <p:nvPr>
            <p:ph type="title"/>
          </p:nvPr>
        </p:nvSpPr>
        <p:spPr/>
        <p:txBody>
          <a:bodyPr/>
          <a:lstStyle/>
          <a:p>
            <a:r>
              <a:rPr lang="de-DE" dirty="0"/>
              <a:t>WEB SECURITY &gt; INTRO</a:t>
            </a:r>
          </a:p>
        </p:txBody>
      </p:sp>
      <p:sp>
        <p:nvSpPr>
          <p:cNvPr id="3" name="Inhaltsplatzhalter 2">
            <a:extLst>
              <a:ext uri="{FF2B5EF4-FFF2-40B4-BE49-F238E27FC236}">
                <a16:creationId xmlns:a16="http://schemas.microsoft.com/office/drawing/2014/main" id="{2B3670EA-7DB1-477D-BAF1-9B212E78704D}"/>
              </a:ext>
            </a:extLst>
          </p:cNvPr>
          <p:cNvSpPr>
            <a:spLocks noGrp="1"/>
          </p:cNvSpPr>
          <p:nvPr>
            <p:ph idx="1"/>
          </p:nvPr>
        </p:nvSpPr>
        <p:spPr/>
        <p:txBody>
          <a:bodyPr/>
          <a:lstStyle/>
          <a:p>
            <a:r>
              <a:rPr lang="de-DE" dirty="0">
                <a:hlinkClick r:id="rId2"/>
              </a:rPr>
              <a:t>https://developer.mozilla.org/en-US/docs/Web/Security</a:t>
            </a:r>
            <a:endParaRPr lang="de-DE" dirty="0"/>
          </a:p>
          <a:p>
            <a:endParaRPr lang="de-DE" dirty="0"/>
          </a:p>
        </p:txBody>
      </p:sp>
    </p:spTree>
    <p:extLst>
      <p:ext uri="{BB962C8B-B14F-4D97-AF65-F5344CB8AC3E}">
        <p14:creationId xmlns:p14="http://schemas.microsoft.com/office/powerpoint/2010/main" val="310689390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AD1906-1D4B-4DAB-9D9D-1C6C90ED5A01}"/>
              </a:ext>
            </a:extLst>
          </p:cNvPr>
          <p:cNvSpPr>
            <a:spLocks noGrp="1"/>
          </p:cNvSpPr>
          <p:nvPr>
            <p:ph type="title"/>
          </p:nvPr>
        </p:nvSpPr>
        <p:spPr/>
        <p:txBody>
          <a:bodyPr/>
          <a:lstStyle/>
          <a:p>
            <a:r>
              <a:rPr lang="de-DE" dirty="0"/>
              <a:t>WEB SECURITY - SAME ORIGIN POLICY</a:t>
            </a:r>
          </a:p>
        </p:txBody>
      </p:sp>
      <p:sp>
        <p:nvSpPr>
          <p:cNvPr id="3" name="Inhaltsplatzhalter 2">
            <a:extLst>
              <a:ext uri="{FF2B5EF4-FFF2-40B4-BE49-F238E27FC236}">
                <a16:creationId xmlns:a16="http://schemas.microsoft.com/office/drawing/2014/main" id="{9DAD4E63-7C0D-44A6-A331-7DC902EC9EF6}"/>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38605433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233BB9-F01B-4C39-B6BB-234BE2DCFA84}"/>
              </a:ext>
            </a:extLst>
          </p:cNvPr>
          <p:cNvSpPr>
            <a:spLocks noGrp="1"/>
          </p:cNvSpPr>
          <p:nvPr>
            <p:ph type="title"/>
          </p:nvPr>
        </p:nvSpPr>
        <p:spPr/>
        <p:txBody>
          <a:bodyPr/>
          <a:lstStyle/>
          <a:p>
            <a:r>
              <a:rPr lang="de-DE" dirty="0"/>
              <a:t>WEB SECURITY - XSS</a:t>
            </a:r>
          </a:p>
        </p:txBody>
      </p:sp>
      <p:sp>
        <p:nvSpPr>
          <p:cNvPr id="3" name="Inhaltsplatzhalter 2">
            <a:extLst>
              <a:ext uri="{FF2B5EF4-FFF2-40B4-BE49-F238E27FC236}">
                <a16:creationId xmlns:a16="http://schemas.microsoft.com/office/drawing/2014/main" id="{9FB54D05-C2DE-471A-A80A-E2F487794B0F}"/>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80635114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AF83CE-28E5-4482-ABF1-C9C614ED3A88}"/>
              </a:ext>
            </a:extLst>
          </p:cNvPr>
          <p:cNvSpPr>
            <a:spLocks noGrp="1"/>
          </p:cNvSpPr>
          <p:nvPr>
            <p:ph type="title"/>
          </p:nvPr>
        </p:nvSpPr>
        <p:spPr/>
        <p:txBody>
          <a:bodyPr/>
          <a:lstStyle/>
          <a:p>
            <a:r>
              <a:rPr lang="de-DE" dirty="0"/>
              <a:t>SHELLJS</a:t>
            </a:r>
          </a:p>
        </p:txBody>
      </p:sp>
      <p:sp>
        <p:nvSpPr>
          <p:cNvPr id="3" name="Inhaltsplatzhalter 2">
            <a:extLst>
              <a:ext uri="{FF2B5EF4-FFF2-40B4-BE49-F238E27FC236}">
                <a16:creationId xmlns:a16="http://schemas.microsoft.com/office/drawing/2014/main" id="{8D96B4A7-904E-45DB-9CFA-1351375A480F}"/>
              </a:ext>
            </a:extLst>
          </p:cNvPr>
          <p:cNvSpPr>
            <a:spLocks noGrp="1"/>
          </p:cNvSpPr>
          <p:nvPr>
            <p:ph idx="1"/>
          </p:nvPr>
        </p:nvSpPr>
        <p:spPr/>
        <p:txBody>
          <a:bodyPr/>
          <a:lstStyle/>
          <a:p>
            <a:r>
              <a:rPr lang="en-US" dirty="0" err="1"/>
              <a:t>Shelljs</a:t>
            </a:r>
            <a:r>
              <a:rPr lang="en-US" dirty="0"/>
              <a:t> 0.8.3 and before are vulnerable to Command Injection. Commands can be invoked from </a:t>
            </a:r>
            <a:r>
              <a:rPr lang="en-US" dirty="0" err="1"/>
              <a:t>shell.exec</a:t>
            </a:r>
            <a:r>
              <a:rPr lang="en-US" dirty="0"/>
              <a:t>(), those commands will include input from external sources, to be passed as arguments to system executables and allowing an attacker to inject arbitrary commands.</a:t>
            </a:r>
            <a:endParaRPr lang="de-DE" dirty="0"/>
          </a:p>
        </p:txBody>
      </p:sp>
    </p:spTree>
    <p:extLst>
      <p:ext uri="{BB962C8B-B14F-4D97-AF65-F5344CB8AC3E}">
        <p14:creationId xmlns:p14="http://schemas.microsoft.com/office/powerpoint/2010/main" val="319084907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B2B5FA-B34B-4BBB-8CEB-23AAD9B43923}"/>
              </a:ext>
            </a:extLst>
          </p:cNvPr>
          <p:cNvSpPr>
            <a:spLocks noGrp="1"/>
          </p:cNvSpPr>
          <p:nvPr>
            <p:ph type="title"/>
          </p:nvPr>
        </p:nvSpPr>
        <p:spPr/>
        <p:txBody>
          <a:bodyPr/>
          <a:lstStyle/>
          <a:p>
            <a:r>
              <a:rPr lang="de-DE" dirty="0"/>
              <a:t>WEB HISTORY</a:t>
            </a:r>
          </a:p>
        </p:txBody>
      </p:sp>
      <p:sp>
        <p:nvSpPr>
          <p:cNvPr id="3" name="Textplatzhalter 2">
            <a:extLst>
              <a:ext uri="{FF2B5EF4-FFF2-40B4-BE49-F238E27FC236}">
                <a16:creationId xmlns:a16="http://schemas.microsoft.com/office/drawing/2014/main" id="{ACB6C0DD-703C-4A93-B661-799CFC70F4CC}"/>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319556998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4D7C67-E3D9-4C66-BFE2-CAC44C1DC1CB}"/>
              </a:ext>
            </a:extLst>
          </p:cNvPr>
          <p:cNvSpPr>
            <a:spLocks noGrp="1"/>
          </p:cNvSpPr>
          <p:nvPr>
            <p:ph type="title"/>
          </p:nvPr>
        </p:nvSpPr>
        <p:spPr/>
        <p:txBody>
          <a:bodyPr/>
          <a:lstStyle/>
          <a:p>
            <a:r>
              <a:rPr lang="de-DE" dirty="0"/>
              <a:t>WEB HISTORY</a:t>
            </a:r>
          </a:p>
        </p:txBody>
      </p:sp>
      <p:sp>
        <p:nvSpPr>
          <p:cNvPr id="3" name="Inhaltsplatzhalter 2">
            <a:extLst>
              <a:ext uri="{FF2B5EF4-FFF2-40B4-BE49-F238E27FC236}">
                <a16:creationId xmlns:a16="http://schemas.microsoft.com/office/drawing/2014/main" id="{E45D8B2D-B1CF-49C5-94CD-4AA820CC8826}"/>
              </a:ext>
            </a:extLst>
          </p:cNvPr>
          <p:cNvSpPr>
            <a:spLocks noGrp="1"/>
          </p:cNvSpPr>
          <p:nvPr>
            <p:ph idx="1"/>
          </p:nvPr>
        </p:nvSpPr>
        <p:spPr/>
        <p:txBody>
          <a:bodyPr/>
          <a:lstStyle/>
          <a:p>
            <a:r>
              <a:rPr lang="de-DE" dirty="0"/>
              <a:t>Internet Archive </a:t>
            </a:r>
            <a:r>
              <a:rPr lang="de-DE" dirty="0">
                <a:hlinkClick r:id="rId2"/>
              </a:rPr>
              <a:t>https://archive.org/</a:t>
            </a:r>
            <a:endParaRPr lang="de-DE" dirty="0"/>
          </a:p>
        </p:txBody>
      </p:sp>
    </p:spTree>
    <p:extLst>
      <p:ext uri="{BB962C8B-B14F-4D97-AF65-F5344CB8AC3E}">
        <p14:creationId xmlns:p14="http://schemas.microsoft.com/office/powerpoint/2010/main" val="852472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B570EF-1E09-42A8-B652-F14430AB91DC}"/>
              </a:ext>
            </a:extLst>
          </p:cNvPr>
          <p:cNvSpPr>
            <a:spLocks noGrp="1"/>
          </p:cNvSpPr>
          <p:nvPr>
            <p:ph type="title"/>
          </p:nvPr>
        </p:nvSpPr>
        <p:spPr/>
        <p:txBody>
          <a:bodyPr/>
          <a:lstStyle/>
          <a:p>
            <a:r>
              <a:rPr lang="de-DE" dirty="0"/>
              <a:t>Web App Manifest</a:t>
            </a:r>
          </a:p>
        </p:txBody>
      </p:sp>
      <p:sp>
        <p:nvSpPr>
          <p:cNvPr id="3" name="Inhaltsplatzhalter 2">
            <a:extLst>
              <a:ext uri="{FF2B5EF4-FFF2-40B4-BE49-F238E27FC236}">
                <a16:creationId xmlns:a16="http://schemas.microsoft.com/office/drawing/2014/main" id="{1FCA4706-EC66-4C67-A9A6-D0FAB444CAE4}"/>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2968297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DC0064-94A4-44AB-9434-0E14101B501F}"/>
              </a:ext>
            </a:extLst>
          </p:cNvPr>
          <p:cNvSpPr>
            <a:spLocks noGrp="1"/>
          </p:cNvSpPr>
          <p:nvPr>
            <p:ph type="title"/>
          </p:nvPr>
        </p:nvSpPr>
        <p:spPr/>
        <p:txBody>
          <a:bodyPr/>
          <a:lstStyle/>
          <a:p>
            <a:r>
              <a:rPr lang="de-DE" dirty="0"/>
              <a:t>PROGRESSIVE WEB APPS (PWAs)</a:t>
            </a:r>
          </a:p>
        </p:txBody>
      </p:sp>
      <p:sp>
        <p:nvSpPr>
          <p:cNvPr id="3" name="Inhaltsplatzhalter 2">
            <a:extLst>
              <a:ext uri="{FF2B5EF4-FFF2-40B4-BE49-F238E27FC236}">
                <a16:creationId xmlns:a16="http://schemas.microsoft.com/office/drawing/2014/main" id="{FFC1850D-2A05-4B9A-9A6E-BC1571DD0A9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917767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38A37A-F6D2-48E8-91B8-2B5DC997DB06}"/>
              </a:ext>
            </a:extLst>
          </p:cNvPr>
          <p:cNvSpPr>
            <a:spLocks noGrp="1"/>
          </p:cNvSpPr>
          <p:nvPr>
            <p:ph type="title"/>
          </p:nvPr>
        </p:nvSpPr>
        <p:spPr/>
        <p:txBody>
          <a:bodyPr>
            <a:normAutofit/>
          </a:bodyPr>
          <a:lstStyle/>
          <a:p>
            <a:r>
              <a:rPr lang="de-DE" dirty="0"/>
              <a:t>WEB APPS PERFORMANCE</a:t>
            </a:r>
          </a:p>
        </p:txBody>
      </p:sp>
      <p:sp>
        <p:nvSpPr>
          <p:cNvPr id="3" name="Inhaltsplatzhalter 2">
            <a:extLst>
              <a:ext uri="{FF2B5EF4-FFF2-40B4-BE49-F238E27FC236}">
                <a16:creationId xmlns:a16="http://schemas.microsoft.com/office/drawing/2014/main" id="{C8220916-AA64-40F5-A763-EB9B5E648E3D}"/>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669392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9021B9-5DA1-47A6-9FBD-8E78242A5154}"/>
              </a:ext>
            </a:extLst>
          </p:cNvPr>
          <p:cNvSpPr>
            <a:spLocks noGrp="1"/>
          </p:cNvSpPr>
          <p:nvPr>
            <p:ph type="title"/>
          </p:nvPr>
        </p:nvSpPr>
        <p:spPr/>
        <p:txBody>
          <a:bodyPr/>
          <a:lstStyle/>
          <a:p>
            <a:r>
              <a:rPr lang="de-DE" dirty="0"/>
              <a:t>WEB APP &gt; PAGINATION</a:t>
            </a:r>
          </a:p>
        </p:txBody>
      </p:sp>
      <p:sp>
        <p:nvSpPr>
          <p:cNvPr id="3" name="Inhaltsplatzhalter 2">
            <a:extLst>
              <a:ext uri="{FF2B5EF4-FFF2-40B4-BE49-F238E27FC236}">
                <a16:creationId xmlns:a16="http://schemas.microsoft.com/office/drawing/2014/main" id="{24400194-014B-4592-9A46-082EA731867A}"/>
              </a:ext>
            </a:extLst>
          </p:cNvPr>
          <p:cNvSpPr>
            <a:spLocks noGrp="1"/>
          </p:cNvSpPr>
          <p:nvPr>
            <p:ph idx="1"/>
          </p:nvPr>
        </p:nvSpPr>
        <p:spPr/>
        <p:txBody>
          <a:bodyPr/>
          <a:lstStyle/>
          <a:p>
            <a:r>
              <a:rPr lang="en-US" dirty="0"/>
              <a:t>For every list of items, you'll want to store </a:t>
            </a:r>
            <a:r>
              <a:rPr lang="en-US" dirty="0" err="1"/>
              <a:t>isFetching</a:t>
            </a:r>
            <a:r>
              <a:rPr lang="en-US" dirty="0"/>
              <a:t> to show a spinner, </a:t>
            </a:r>
            <a:r>
              <a:rPr lang="en-US" dirty="0" err="1"/>
              <a:t>didInvalidate</a:t>
            </a:r>
            <a:r>
              <a:rPr lang="en-US" dirty="0"/>
              <a:t> so you can later toggle it when the data is stale, </a:t>
            </a:r>
            <a:r>
              <a:rPr lang="en-US" dirty="0" err="1"/>
              <a:t>lastUpdated</a:t>
            </a:r>
            <a:r>
              <a:rPr lang="en-US" dirty="0"/>
              <a:t> so you know when it was fetched the last time, and the items themselves. In a real app, you'll also want to store pagination state like </a:t>
            </a:r>
            <a:r>
              <a:rPr lang="en-US" dirty="0" err="1"/>
              <a:t>fetchedPageCount</a:t>
            </a:r>
            <a:r>
              <a:rPr lang="en-US" dirty="0"/>
              <a:t> and </a:t>
            </a:r>
            <a:r>
              <a:rPr lang="en-US" dirty="0" err="1"/>
              <a:t>nextPageUrl</a:t>
            </a:r>
            <a:r>
              <a:rPr lang="en-US" dirty="0"/>
              <a:t>.</a:t>
            </a:r>
            <a:endParaRPr lang="de-DE" dirty="0"/>
          </a:p>
        </p:txBody>
      </p:sp>
    </p:spTree>
    <p:extLst>
      <p:ext uri="{BB962C8B-B14F-4D97-AF65-F5344CB8AC3E}">
        <p14:creationId xmlns:p14="http://schemas.microsoft.com/office/powerpoint/2010/main" val="3276384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9EE08F-379D-4389-8B72-0C4BF1C9D1B5}"/>
              </a:ext>
            </a:extLst>
          </p:cNvPr>
          <p:cNvSpPr>
            <a:spLocks noGrp="1"/>
          </p:cNvSpPr>
          <p:nvPr>
            <p:ph type="title"/>
          </p:nvPr>
        </p:nvSpPr>
        <p:spPr/>
        <p:txBody>
          <a:bodyPr/>
          <a:lstStyle/>
          <a:p>
            <a:r>
              <a:rPr lang="de-DE" dirty="0"/>
              <a:t>WEB GETTING STARTED</a:t>
            </a:r>
          </a:p>
        </p:txBody>
      </p:sp>
      <p:sp>
        <p:nvSpPr>
          <p:cNvPr id="3" name="Textplatzhalter 2">
            <a:extLst>
              <a:ext uri="{FF2B5EF4-FFF2-40B4-BE49-F238E27FC236}">
                <a16:creationId xmlns:a16="http://schemas.microsoft.com/office/drawing/2014/main" id="{3B184775-2560-4A13-876F-5EE230F95210}"/>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854483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B7BD03-7A26-4211-88DD-F30A50557024}"/>
              </a:ext>
            </a:extLst>
          </p:cNvPr>
          <p:cNvSpPr>
            <a:spLocks noGrp="1"/>
          </p:cNvSpPr>
          <p:nvPr>
            <p:ph type="title"/>
          </p:nvPr>
        </p:nvSpPr>
        <p:spPr/>
        <p:txBody>
          <a:bodyPr/>
          <a:lstStyle/>
          <a:p>
            <a:r>
              <a:rPr lang="de-DE" dirty="0"/>
              <a:t>SPA</a:t>
            </a:r>
          </a:p>
        </p:txBody>
      </p:sp>
      <p:sp>
        <p:nvSpPr>
          <p:cNvPr id="3" name="Textplatzhalter 2">
            <a:extLst>
              <a:ext uri="{FF2B5EF4-FFF2-40B4-BE49-F238E27FC236}">
                <a16:creationId xmlns:a16="http://schemas.microsoft.com/office/drawing/2014/main" id="{8AEE9340-5E3C-4455-9D31-65FCF6B9CEBD}"/>
              </a:ext>
            </a:extLst>
          </p:cNvPr>
          <p:cNvSpPr>
            <a:spLocks noGrp="1"/>
          </p:cNvSpPr>
          <p:nvPr>
            <p:ph type="body" idx="1"/>
          </p:nvPr>
        </p:nvSpPr>
        <p:spPr/>
        <p:txBody>
          <a:bodyPr/>
          <a:lstStyle/>
          <a:p>
            <a:r>
              <a:rPr lang="de-DE" dirty="0" err="1"/>
              <a:t>single</a:t>
            </a:r>
            <a:r>
              <a:rPr lang="de-DE" dirty="0"/>
              <a:t> </a:t>
            </a:r>
            <a:r>
              <a:rPr lang="de-DE" dirty="0" err="1"/>
              <a:t>page</a:t>
            </a:r>
            <a:r>
              <a:rPr lang="de-DE" dirty="0"/>
              <a:t> </a:t>
            </a:r>
            <a:r>
              <a:rPr lang="de-DE" dirty="0" err="1"/>
              <a:t>application</a:t>
            </a:r>
            <a:endParaRPr lang="de-DE" dirty="0"/>
          </a:p>
        </p:txBody>
      </p:sp>
    </p:spTree>
    <p:extLst>
      <p:ext uri="{BB962C8B-B14F-4D97-AF65-F5344CB8AC3E}">
        <p14:creationId xmlns:p14="http://schemas.microsoft.com/office/powerpoint/2010/main" val="4057036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2AAE2-9BAB-4480-A5A1-29439D8BD836}"/>
              </a:ext>
            </a:extLst>
          </p:cNvPr>
          <p:cNvSpPr>
            <a:spLocks noGrp="1"/>
          </p:cNvSpPr>
          <p:nvPr>
            <p:ph type="title"/>
          </p:nvPr>
        </p:nvSpPr>
        <p:spPr/>
        <p:txBody>
          <a:bodyPr/>
          <a:lstStyle/>
          <a:p>
            <a:r>
              <a:rPr lang="de-DE" dirty="0"/>
              <a:t>SPA</a:t>
            </a:r>
          </a:p>
        </p:txBody>
      </p:sp>
      <p:sp>
        <p:nvSpPr>
          <p:cNvPr id="3" name="Inhaltsplatzhalter 2">
            <a:extLst>
              <a:ext uri="{FF2B5EF4-FFF2-40B4-BE49-F238E27FC236}">
                <a16:creationId xmlns:a16="http://schemas.microsoft.com/office/drawing/2014/main" id="{FFFFFE16-E27F-4333-9F4D-85159F7A9D1F}"/>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636735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996269-A9E1-492E-9306-497A2810F11D}"/>
              </a:ext>
            </a:extLst>
          </p:cNvPr>
          <p:cNvSpPr>
            <a:spLocks noGrp="1"/>
          </p:cNvSpPr>
          <p:nvPr>
            <p:ph type="title"/>
          </p:nvPr>
        </p:nvSpPr>
        <p:spPr/>
        <p:txBody>
          <a:bodyPr/>
          <a:lstStyle/>
          <a:p>
            <a:r>
              <a:rPr lang="de-DE" dirty="0"/>
              <a:t>WEBFRAMEWORK</a:t>
            </a:r>
          </a:p>
        </p:txBody>
      </p:sp>
      <p:sp>
        <p:nvSpPr>
          <p:cNvPr id="3" name="Textplatzhalter 2">
            <a:extLst>
              <a:ext uri="{FF2B5EF4-FFF2-40B4-BE49-F238E27FC236}">
                <a16:creationId xmlns:a16="http://schemas.microsoft.com/office/drawing/2014/main" id="{719FD557-5D7D-44EE-9533-D69FC2A54544}"/>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421916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FE8645-4975-4F8C-90F6-DD4673D3CD87}"/>
              </a:ext>
            </a:extLst>
          </p:cNvPr>
          <p:cNvSpPr>
            <a:spLocks noGrp="1"/>
          </p:cNvSpPr>
          <p:nvPr>
            <p:ph type="title"/>
          </p:nvPr>
        </p:nvSpPr>
        <p:spPr/>
        <p:txBody>
          <a:bodyPr/>
          <a:lstStyle/>
          <a:p>
            <a:r>
              <a:rPr lang="de-DE" dirty="0"/>
              <a:t>WEBFRAMEWORK</a:t>
            </a:r>
          </a:p>
        </p:txBody>
      </p:sp>
      <p:sp>
        <p:nvSpPr>
          <p:cNvPr id="3" name="Inhaltsplatzhalter 2">
            <a:extLst>
              <a:ext uri="{FF2B5EF4-FFF2-40B4-BE49-F238E27FC236}">
                <a16:creationId xmlns:a16="http://schemas.microsoft.com/office/drawing/2014/main" id="{AC873040-880E-4204-ABDF-C52233513E8B}"/>
              </a:ext>
            </a:extLst>
          </p:cNvPr>
          <p:cNvSpPr>
            <a:spLocks noGrp="1"/>
          </p:cNvSpPr>
          <p:nvPr>
            <p:ph idx="1"/>
          </p:nvPr>
        </p:nvSpPr>
        <p:spPr/>
        <p:txBody>
          <a:bodyPr/>
          <a:lstStyle/>
          <a:p>
            <a:r>
              <a:rPr lang="de-DE" dirty="0">
                <a:hlinkClick r:id="rId2"/>
              </a:rPr>
              <a:t>https://de.wikipedia.org/wiki/Webframework</a:t>
            </a:r>
            <a:endParaRPr lang="de-DE" dirty="0"/>
          </a:p>
          <a:p>
            <a:endParaRPr lang="de-DE" dirty="0"/>
          </a:p>
        </p:txBody>
      </p:sp>
    </p:spTree>
    <p:extLst>
      <p:ext uri="{BB962C8B-B14F-4D97-AF65-F5344CB8AC3E}">
        <p14:creationId xmlns:p14="http://schemas.microsoft.com/office/powerpoint/2010/main" val="4093407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9C8151-F292-451B-955A-9571135E3A3A}"/>
              </a:ext>
            </a:extLst>
          </p:cNvPr>
          <p:cNvSpPr>
            <a:spLocks noGrp="1"/>
          </p:cNvSpPr>
          <p:nvPr>
            <p:ph type="title"/>
          </p:nvPr>
        </p:nvSpPr>
        <p:spPr/>
        <p:txBody>
          <a:bodyPr/>
          <a:lstStyle/>
          <a:p>
            <a:r>
              <a:rPr lang="de-DE" dirty="0"/>
              <a:t>RENDERING</a:t>
            </a:r>
          </a:p>
        </p:txBody>
      </p:sp>
      <p:sp>
        <p:nvSpPr>
          <p:cNvPr id="3" name="Textplatzhalter 2">
            <a:extLst>
              <a:ext uri="{FF2B5EF4-FFF2-40B4-BE49-F238E27FC236}">
                <a16:creationId xmlns:a16="http://schemas.microsoft.com/office/drawing/2014/main" id="{D9F63AEE-B011-4689-A248-3AF2F7EFB1F5}"/>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074549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620229-B8F7-44E8-BB89-528B5AFDBA40}"/>
              </a:ext>
            </a:extLst>
          </p:cNvPr>
          <p:cNvSpPr>
            <a:spLocks noGrp="1"/>
          </p:cNvSpPr>
          <p:nvPr>
            <p:ph type="title"/>
          </p:nvPr>
        </p:nvSpPr>
        <p:spPr/>
        <p:txBody>
          <a:bodyPr/>
          <a:lstStyle/>
          <a:p>
            <a:r>
              <a:rPr lang="de-DE" dirty="0"/>
              <a:t>RENDERING</a:t>
            </a:r>
          </a:p>
        </p:txBody>
      </p:sp>
      <p:sp>
        <p:nvSpPr>
          <p:cNvPr id="3" name="Inhaltsplatzhalter 2">
            <a:extLst>
              <a:ext uri="{FF2B5EF4-FFF2-40B4-BE49-F238E27FC236}">
                <a16:creationId xmlns:a16="http://schemas.microsoft.com/office/drawing/2014/main" id="{C49335EC-416D-46E9-918F-152116C7E47B}"/>
              </a:ext>
            </a:extLst>
          </p:cNvPr>
          <p:cNvSpPr>
            <a:spLocks noGrp="1"/>
          </p:cNvSpPr>
          <p:nvPr>
            <p:ph idx="1"/>
          </p:nvPr>
        </p:nvSpPr>
        <p:spPr/>
        <p:txBody>
          <a:bodyPr/>
          <a:lstStyle/>
          <a:p>
            <a:r>
              <a:rPr lang="en-US" dirty="0"/>
              <a:t>A Web page is a document. This document can be either displayed in the browser window or as the HTML source. But it is the same document in both cases. The Document Object Model (DOM) represents that same document so it can be manipulated. The DOM is an object-oriented representation of the web page, which can be modified with a scripting language such as JavaScript.</a:t>
            </a:r>
            <a:endParaRPr lang="de-DE" dirty="0"/>
          </a:p>
        </p:txBody>
      </p:sp>
    </p:spTree>
    <p:extLst>
      <p:ext uri="{BB962C8B-B14F-4D97-AF65-F5344CB8AC3E}">
        <p14:creationId xmlns:p14="http://schemas.microsoft.com/office/powerpoint/2010/main" val="3451806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4F3EB-1155-44A2-A7A0-F125E8D60BAA}"/>
              </a:ext>
            </a:extLst>
          </p:cNvPr>
          <p:cNvSpPr>
            <a:spLocks noGrp="1"/>
          </p:cNvSpPr>
          <p:nvPr>
            <p:ph type="title"/>
          </p:nvPr>
        </p:nvSpPr>
        <p:spPr/>
        <p:txBody>
          <a:bodyPr/>
          <a:lstStyle/>
          <a:p>
            <a:r>
              <a:rPr lang="de-DE" dirty="0"/>
              <a:t>VERARBEITUNG EINES DOKUMENTES</a:t>
            </a:r>
          </a:p>
        </p:txBody>
      </p:sp>
      <p:sp>
        <p:nvSpPr>
          <p:cNvPr id="3" name="Inhaltsplatzhalter 2">
            <a:extLst>
              <a:ext uri="{FF2B5EF4-FFF2-40B4-BE49-F238E27FC236}">
                <a16:creationId xmlns:a16="http://schemas.microsoft.com/office/drawing/2014/main" id="{70014815-A466-4D9D-89F4-B733E8A9A067}"/>
              </a:ext>
            </a:extLst>
          </p:cNvPr>
          <p:cNvSpPr>
            <a:spLocks noGrp="1"/>
          </p:cNvSpPr>
          <p:nvPr>
            <p:ph idx="1"/>
          </p:nvPr>
        </p:nvSpPr>
        <p:spPr/>
        <p:txBody>
          <a:bodyPr>
            <a:normAutofit fontScale="70000" lnSpcReduction="20000"/>
          </a:bodyPr>
          <a:lstStyle/>
          <a:p>
            <a:r>
              <a:rPr lang="de-DE" dirty="0">
                <a:solidFill>
                  <a:srgbClr val="222222"/>
                </a:solidFill>
                <a:latin typeface="Arial" panose="020B0604020202020204" pitchFamily="34" charset="0"/>
              </a:rPr>
              <a:t>Im ersten Schritt wird ein bestehendes Dokument durch das Programm eingelesen und ein Dokument-Objekt erzeugt. Anhand dieses Objekts kann mittels der Methoden des </a:t>
            </a:r>
            <a:r>
              <a:rPr lang="de-DE" dirty="0">
                <a:solidFill>
                  <a:srgbClr val="0B0080"/>
                </a:solidFill>
                <a:latin typeface="Arial" panose="020B0604020202020204" pitchFamily="34" charset="0"/>
                <a:hlinkClick r:id="rId2" tooltip="Programmierschnittstelle">
                  <a:extLst>
                    <a:ext uri="{A12FA001-AC4F-418D-AE19-62706E023703}">
                      <ahyp:hlinkClr xmlns:ahyp="http://schemas.microsoft.com/office/drawing/2018/hyperlinkcolor" val="tx"/>
                    </a:ext>
                  </a:extLst>
                </a:hlinkClick>
              </a:rPr>
              <a:t>API</a:t>
            </a:r>
            <a:r>
              <a:rPr lang="de-DE" dirty="0">
                <a:solidFill>
                  <a:srgbClr val="222222"/>
                </a:solidFill>
                <a:latin typeface="Arial" panose="020B0604020202020204" pitchFamily="34" charset="0"/>
              </a:rPr>
              <a:t> auf die Inhalte, Struktur und Darstellung zugegriffen werden.</a:t>
            </a:r>
          </a:p>
          <a:p>
            <a:r>
              <a:rPr lang="de-DE" dirty="0">
                <a:solidFill>
                  <a:srgbClr val="222222"/>
                </a:solidFill>
                <a:latin typeface="Arial" panose="020B0604020202020204" pitchFamily="34" charset="0"/>
              </a:rPr>
              <a:t>Insbesondere erlaubt DOM</a:t>
            </a:r>
          </a:p>
          <a:p>
            <a:r>
              <a:rPr lang="de-DE" dirty="0">
                <a:solidFill>
                  <a:srgbClr val="222222"/>
                </a:solidFill>
                <a:latin typeface="Arial" panose="020B0604020202020204" pitchFamily="34" charset="0"/>
              </a:rPr>
              <a:t>die Navigation zwischen den einzelnen Knoten eines Dokuments,</a:t>
            </a:r>
          </a:p>
          <a:p>
            <a:r>
              <a:rPr lang="de-DE" dirty="0">
                <a:solidFill>
                  <a:srgbClr val="222222"/>
                </a:solidFill>
                <a:latin typeface="Arial" panose="020B0604020202020204" pitchFamily="34" charset="0"/>
              </a:rPr>
              <a:t>das Erzeugen, Verschieben und Löschen von Knoten sowie</a:t>
            </a:r>
          </a:p>
          <a:p>
            <a:r>
              <a:rPr lang="de-DE" dirty="0">
                <a:solidFill>
                  <a:srgbClr val="222222"/>
                </a:solidFill>
                <a:latin typeface="Arial" panose="020B0604020202020204" pitchFamily="34" charset="0"/>
              </a:rPr>
              <a:t>das Auslesen, Ändern und Löschen von Textinhalten.</a:t>
            </a:r>
          </a:p>
          <a:p>
            <a:r>
              <a:rPr lang="de-DE" dirty="0">
                <a:solidFill>
                  <a:srgbClr val="222222"/>
                </a:solidFill>
                <a:latin typeface="Arial" panose="020B0604020202020204" pitchFamily="34" charset="0"/>
              </a:rPr>
              <a:t>Am Ende der Verarbeitung kann aus dem Dokument-Objekt durch so genannte </a:t>
            </a:r>
            <a:r>
              <a:rPr lang="de-DE" dirty="0">
                <a:solidFill>
                  <a:srgbClr val="0B0080"/>
                </a:solidFill>
                <a:latin typeface="Arial" panose="020B0604020202020204" pitchFamily="34" charset="0"/>
                <a:hlinkClick r:id="rId3" tooltip="Serialisierung">
                  <a:extLst>
                    <a:ext uri="{A12FA001-AC4F-418D-AE19-62706E023703}">
                      <ahyp:hlinkClr xmlns:ahyp="http://schemas.microsoft.com/office/drawing/2018/hyperlinkcolor" val="tx"/>
                    </a:ext>
                  </a:extLst>
                </a:hlinkClick>
              </a:rPr>
              <a:t>Serialisierung</a:t>
            </a:r>
            <a:r>
              <a:rPr lang="de-DE" dirty="0">
                <a:solidFill>
                  <a:srgbClr val="222222"/>
                </a:solidFill>
                <a:latin typeface="Arial" panose="020B0604020202020204" pitchFamily="34" charset="0"/>
              </a:rPr>
              <a:t> ein neues XML- oder HTML-Dokument generiert werden.</a:t>
            </a:r>
          </a:p>
          <a:p>
            <a:endParaRPr lang="de-DE" dirty="0"/>
          </a:p>
        </p:txBody>
      </p:sp>
    </p:spTree>
    <p:extLst>
      <p:ext uri="{BB962C8B-B14F-4D97-AF65-F5344CB8AC3E}">
        <p14:creationId xmlns:p14="http://schemas.microsoft.com/office/powerpoint/2010/main" val="2980300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E9C8CDDC-AB9A-4B86-9447-DBDBBF48FEF6}"/>
              </a:ext>
            </a:extLst>
          </p:cNvPr>
          <p:cNvSpPr>
            <a:spLocks noGrp="1"/>
          </p:cNvSpPr>
          <p:nvPr>
            <p:ph type="sldNum" sz="quarter" idx="12"/>
          </p:nvPr>
        </p:nvSpPr>
        <p:spPr/>
        <p:txBody>
          <a:bodyPr/>
          <a:lstStyle/>
          <a:p>
            <a:fld id="{62F8B784-6BE8-4121-A5DD-184BF916DF1B}" type="slidenum">
              <a:rPr lang="de-DE" smtClean="0"/>
              <a:t>27</a:t>
            </a:fld>
            <a:endParaRPr lang="de-DE"/>
          </a:p>
        </p:txBody>
      </p:sp>
      <p:pic>
        <p:nvPicPr>
          <p:cNvPr id="3" name="Grafik 2">
            <a:extLst>
              <a:ext uri="{FF2B5EF4-FFF2-40B4-BE49-F238E27FC236}">
                <a16:creationId xmlns:a16="http://schemas.microsoft.com/office/drawing/2014/main" id="{339D0720-FAF1-4C6F-ADE4-7FCBF196C0C5}"/>
              </a:ext>
            </a:extLst>
          </p:cNvPr>
          <p:cNvPicPr>
            <a:picLocks noChangeAspect="1"/>
          </p:cNvPicPr>
          <p:nvPr/>
        </p:nvPicPr>
        <p:blipFill>
          <a:blip r:embed="rId2"/>
          <a:stretch>
            <a:fillRect/>
          </a:stretch>
        </p:blipFill>
        <p:spPr>
          <a:xfrm>
            <a:off x="1597986" y="1000124"/>
            <a:ext cx="8746163" cy="5142849"/>
          </a:xfrm>
          <a:prstGeom prst="rect">
            <a:avLst/>
          </a:prstGeom>
        </p:spPr>
      </p:pic>
    </p:spTree>
    <p:extLst>
      <p:ext uri="{BB962C8B-B14F-4D97-AF65-F5344CB8AC3E}">
        <p14:creationId xmlns:p14="http://schemas.microsoft.com/office/powerpoint/2010/main" val="4135369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F1FDBB-C1AA-42A3-B18D-BE2E04CFA172}"/>
              </a:ext>
            </a:extLst>
          </p:cNvPr>
          <p:cNvSpPr>
            <a:spLocks noGrp="1"/>
          </p:cNvSpPr>
          <p:nvPr>
            <p:ph type="title"/>
          </p:nvPr>
        </p:nvSpPr>
        <p:spPr/>
        <p:txBody>
          <a:bodyPr/>
          <a:lstStyle/>
          <a:p>
            <a:r>
              <a:rPr lang="de-DE" dirty="0"/>
              <a:t>Technologie</a:t>
            </a:r>
          </a:p>
        </p:txBody>
      </p:sp>
      <p:sp>
        <p:nvSpPr>
          <p:cNvPr id="4" name="Foliennummernplatzhalter 3">
            <a:extLst>
              <a:ext uri="{FF2B5EF4-FFF2-40B4-BE49-F238E27FC236}">
                <a16:creationId xmlns:a16="http://schemas.microsoft.com/office/drawing/2014/main" id="{F4C995A0-2523-4CF2-B12B-A5268D0DD05F}"/>
              </a:ext>
            </a:extLst>
          </p:cNvPr>
          <p:cNvSpPr>
            <a:spLocks noGrp="1"/>
          </p:cNvSpPr>
          <p:nvPr>
            <p:ph type="sldNum" sz="quarter" idx="12"/>
          </p:nvPr>
        </p:nvSpPr>
        <p:spPr/>
        <p:txBody>
          <a:bodyPr/>
          <a:lstStyle/>
          <a:p>
            <a:fld id="{62F8B784-6BE8-4121-A5DD-184BF916DF1B}" type="slidenum">
              <a:rPr lang="de-DE" smtClean="0"/>
              <a:t>28</a:t>
            </a:fld>
            <a:endParaRPr lang="de-DE" dirty="0"/>
          </a:p>
        </p:txBody>
      </p:sp>
      <p:pic>
        <p:nvPicPr>
          <p:cNvPr id="5" name="Picture 4" descr="http://www.frontdojo.com/content/images/2014/May/html5-css-javascript.png">
            <a:extLst>
              <a:ext uri="{FF2B5EF4-FFF2-40B4-BE49-F238E27FC236}">
                <a16:creationId xmlns:a16="http://schemas.microsoft.com/office/drawing/2014/main" id="{1CD8A8FB-105F-4517-9530-AA76FCE45B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2858" y="1825625"/>
            <a:ext cx="742628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79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F974A1-8126-44A9-8E9E-4F4270E42512}"/>
              </a:ext>
            </a:extLst>
          </p:cNvPr>
          <p:cNvSpPr>
            <a:spLocks noGrp="1"/>
          </p:cNvSpPr>
          <p:nvPr>
            <p:ph type="title"/>
          </p:nvPr>
        </p:nvSpPr>
        <p:spPr/>
        <p:txBody>
          <a:bodyPr/>
          <a:lstStyle/>
          <a:p>
            <a:r>
              <a:rPr lang="de-DE" dirty="0"/>
              <a:t>HTML Konzept</a:t>
            </a:r>
          </a:p>
        </p:txBody>
      </p:sp>
      <p:sp>
        <p:nvSpPr>
          <p:cNvPr id="4" name="Foliennummernplatzhalter 3">
            <a:extLst>
              <a:ext uri="{FF2B5EF4-FFF2-40B4-BE49-F238E27FC236}">
                <a16:creationId xmlns:a16="http://schemas.microsoft.com/office/drawing/2014/main" id="{21207389-D22E-4EEC-B7AC-E174410CC0AA}"/>
              </a:ext>
            </a:extLst>
          </p:cNvPr>
          <p:cNvSpPr>
            <a:spLocks noGrp="1"/>
          </p:cNvSpPr>
          <p:nvPr>
            <p:ph type="sldNum" sz="quarter" idx="12"/>
          </p:nvPr>
        </p:nvSpPr>
        <p:spPr/>
        <p:txBody>
          <a:bodyPr/>
          <a:lstStyle/>
          <a:p>
            <a:fld id="{62F8B784-6BE8-4121-A5DD-184BF916DF1B}" type="slidenum">
              <a:rPr lang="de-DE" smtClean="0"/>
              <a:t>29</a:t>
            </a:fld>
            <a:endParaRPr lang="de-DE" dirty="0"/>
          </a:p>
        </p:txBody>
      </p:sp>
      <p:sp>
        <p:nvSpPr>
          <p:cNvPr id="5" name="Rechteck 4">
            <a:extLst>
              <a:ext uri="{FF2B5EF4-FFF2-40B4-BE49-F238E27FC236}">
                <a16:creationId xmlns:a16="http://schemas.microsoft.com/office/drawing/2014/main" id="{B2681612-05E7-4CB3-9CED-0D0BFE36EC5A}"/>
              </a:ext>
            </a:extLst>
          </p:cNvPr>
          <p:cNvSpPr/>
          <p:nvPr/>
        </p:nvSpPr>
        <p:spPr>
          <a:xfrm>
            <a:off x="838200" y="1518490"/>
            <a:ext cx="1440160" cy="1512168"/>
          </a:xfrm>
          <a:prstGeom prst="rect">
            <a:avLst/>
          </a:prstGeom>
          <a:solidFill>
            <a:srgbClr val="2C497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HTML</a:t>
            </a:r>
          </a:p>
        </p:txBody>
      </p:sp>
      <p:sp>
        <p:nvSpPr>
          <p:cNvPr id="6" name="Rechteck 5">
            <a:extLst>
              <a:ext uri="{FF2B5EF4-FFF2-40B4-BE49-F238E27FC236}">
                <a16:creationId xmlns:a16="http://schemas.microsoft.com/office/drawing/2014/main" id="{9D82F71C-8E36-4F0B-BF9C-DF189ADA5AAC}"/>
              </a:ext>
            </a:extLst>
          </p:cNvPr>
          <p:cNvSpPr/>
          <p:nvPr/>
        </p:nvSpPr>
        <p:spPr>
          <a:xfrm>
            <a:off x="838200" y="3191107"/>
            <a:ext cx="1440160" cy="1512168"/>
          </a:xfrm>
          <a:prstGeom prst="rect">
            <a:avLst/>
          </a:prstGeom>
          <a:solidFill>
            <a:srgbClr val="EE803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2400" dirty="0"/>
              <a:t>CSS</a:t>
            </a:r>
          </a:p>
        </p:txBody>
      </p:sp>
      <p:sp>
        <p:nvSpPr>
          <p:cNvPr id="7" name="Rechteck 6">
            <a:extLst>
              <a:ext uri="{FF2B5EF4-FFF2-40B4-BE49-F238E27FC236}">
                <a16:creationId xmlns:a16="http://schemas.microsoft.com/office/drawing/2014/main" id="{416CA9E9-C51C-4B03-AA56-06921CB7D2CB}"/>
              </a:ext>
            </a:extLst>
          </p:cNvPr>
          <p:cNvSpPr/>
          <p:nvPr/>
        </p:nvSpPr>
        <p:spPr>
          <a:xfrm>
            <a:off x="838200" y="4863725"/>
            <a:ext cx="1440160" cy="1512168"/>
          </a:xfrm>
          <a:prstGeom prst="rect">
            <a:avLst/>
          </a:prstGeom>
          <a:solidFill>
            <a:srgbClr val="33CC3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sz="2400" dirty="0"/>
              <a:t>JavaScript</a:t>
            </a:r>
          </a:p>
        </p:txBody>
      </p:sp>
      <p:sp>
        <p:nvSpPr>
          <p:cNvPr id="8" name="Textfeld 7">
            <a:extLst>
              <a:ext uri="{FF2B5EF4-FFF2-40B4-BE49-F238E27FC236}">
                <a16:creationId xmlns:a16="http://schemas.microsoft.com/office/drawing/2014/main" id="{721B9A7B-63FA-4E6B-8DDA-258CEB94B812}"/>
              </a:ext>
            </a:extLst>
          </p:cNvPr>
          <p:cNvSpPr txBox="1"/>
          <p:nvPr/>
        </p:nvSpPr>
        <p:spPr>
          <a:xfrm>
            <a:off x="2651628" y="1935403"/>
            <a:ext cx="4320480" cy="461665"/>
          </a:xfrm>
          <a:prstGeom prst="rect">
            <a:avLst/>
          </a:prstGeom>
          <a:noFill/>
        </p:spPr>
        <p:txBody>
          <a:bodyPr wrap="square" rtlCol="0">
            <a:spAutoFit/>
          </a:bodyPr>
          <a:lstStyle/>
          <a:p>
            <a:r>
              <a:rPr lang="de-DE" sz="2400" dirty="0"/>
              <a:t>Markup: Inhalte strukturieren</a:t>
            </a:r>
          </a:p>
        </p:txBody>
      </p:sp>
      <p:sp>
        <p:nvSpPr>
          <p:cNvPr id="9" name="Textfeld 8">
            <a:extLst>
              <a:ext uri="{FF2B5EF4-FFF2-40B4-BE49-F238E27FC236}">
                <a16:creationId xmlns:a16="http://schemas.microsoft.com/office/drawing/2014/main" id="{E1CEF8BC-9767-4CDC-B078-92715864782D}"/>
              </a:ext>
            </a:extLst>
          </p:cNvPr>
          <p:cNvSpPr txBox="1"/>
          <p:nvPr/>
        </p:nvSpPr>
        <p:spPr>
          <a:xfrm>
            <a:off x="2651628" y="3608021"/>
            <a:ext cx="4320480" cy="830997"/>
          </a:xfrm>
          <a:prstGeom prst="rect">
            <a:avLst/>
          </a:prstGeom>
          <a:noFill/>
        </p:spPr>
        <p:txBody>
          <a:bodyPr wrap="square" rtlCol="0">
            <a:spAutoFit/>
          </a:bodyPr>
          <a:lstStyle/>
          <a:p>
            <a:r>
              <a:rPr lang="de-DE" sz="2400" dirty="0"/>
              <a:t>Styling/Design: Layout und Elemente gestalten</a:t>
            </a:r>
          </a:p>
        </p:txBody>
      </p:sp>
      <p:sp>
        <p:nvSpPr>
          <p:cNvPr id="10" name="Textfeld 9">
            <a:extLst>
              <a:ext uri="{FF2B5EF4-FFF2-40B4-BE49-F238E27FC236}">
                <a16:creationId xmlns:a16="http://schemas.microsoft.com/office/drawing/2014/main" id="{84924617-7BD4-4D0D-9BA6-61A28AF39BA3}"/>
              </a:ext>
            </a:extLst>
          </p:cNvPr>
          <p:cNvSpPr txBox="1"/>
          <p:nvPr/>
        </p:nvSpPr>
        <p:spPr>
          <a:xfrm>
            <a:off x="2651628" y="5280638"/>
            <a:ext cx="4320480" cy="830997"/>
          </a:xfrm>
          <a:prstGeom prst="rect">
            <a:avLst/>
          </a:prstGeom>
          <a:noFill/>
        </p:spPr>
        <p:txBody>
          <a:bodyPr wrap="square" rtlCol="0">
            <a:spAutoFit/>
          </a:bodyPr>
          <a:lstStyle/>
          <a:p>
            <a:r>
              <a:rPr lang="de-DE" sz="2400" dirty="0"/>
              <a:t>Funktionalität: Interaktivität und Elemente steuern</a:t>
            </a:r>
          </a:p>
        </p:txBody>
      </p:sp>
    </p:spTree>
    <p:extLst>
      <p:ext uri="{BB962C8B-B14F-4D97-AF65-F5344CB8AC3E}">
        <p14:creationId xmlns:p14="http://schemas.microsoft.com/office/powerpoint/2010/main" val="786258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192FC3-3EB4-411F-B798-DDA2A8B6DF57}"/>
              </a:ext>
            </a:extLst>
          </p:cNvPr>
          <p:cNvSpPr>
            <a:spLocks noGrp="1"/>
          </p:cNvSpPr>
          <p:nvPr>
            <p:ph type="title"/>
          </p:nvPr>
        </p:nvSpPr>
        <p:spPr/>
        <p:txBody>
          <a:bodyPr/>
          <a:lstStyle/>
          <a:p>
            <a:r>
              <a:rPr lang="de-DE" dirty="0"/>
              <a:t>Ideen</a:t>
            </a:r>
          </a:p>
        </p:txBody>
      </p:sp>
      <p:sp>
        <p:nvSpPr>
          <p:cNvPr id="3" name="Inhaltsplatzhalter 2">
            <a:extLst>
              <a:ext uri="{FF2B5EF4-FFF2-40B4-BE49-F238E27FC236}">
                <a16:creationId xmlns:a16="http://schemas.microsoft.com/office/drawing/2014/main" id="{F193F83F-88BF-4869-98BD-84A5A5F3BC65}"/>
              </a:ext>
            </a:extLst>
          </p:cNvPr>
          <p:cNvSpPr>
            <a:spLocks noGrp="1"/>
          </p:cNvSpPr>
          <p:nvPr>
            <p:ph idx="1"/>
          </p:nvPr>
        </p:nvSpPr>
        <p:spPr/>
        <p:txBody>
          <a:bodyPr/>
          <a:lstStyle/>
          <a:p>
            <a:r>
              <a:rPr lang="de-DE" dirty="0"/>
              <a:t>Kurs-Unterlagen laut MOC-Standard</a:t>
            </a:r>
          </a:p>
          <a:p>
            <a:r>
              <a:rPr lang="de-DE" dirty="0"/>
              <a:t>Die HTML-Beispiele aus den Kursen validieren. Ob da keine veraltete Tags verwendet werden.</a:t>
            </a:r>
          </a:p>
          <a:p>
            <a:r>
              <a:rPr lang="de-DE" dirty="0" err="1"/>
              <a:t>How</a:t>
            </a:r>
            <a:r>
              <a:rPr lang="de-DE" dirty="0"/>
              <a:t> </a:t>
            </a:r>
            <a:r>
              <a:rPr lang="de-DE" dirty="0" err="1"/>
              <a:t>Tos</a:t>
            </a:r>
            <a:r>
              <a:rPr lang="de-DE" dirty="0"/>
              <a:t> bei W3Schools durchgehen und zu den Themen hinzufügen, auf denen diese </a:t>
            </a:r>
            <a:r>
              <a:rPr lang="de-DE" dirty="0" err="1"/>
              <a:t>How</a:t>
            </a:r>
            <a:r>
              <a:rPr lang="de-DE" dirty="0"/>
              <a:t> </a:t>
            </a:r>
            <a:r>
              <a:rPr lang="de-DE" dirty="0" err="1"/>
              <a:t>Tos</a:t>
            </a:r>
            <a:r>
              <a:rPr lang="de-DE" dirty="0"/>
              <a:t> basieren</a:t>
            </a:r>
          </a:p>
        </p:txBody>
      </p:sp>
    </p:spTree>
    <p:extLst>
      <p:ext uri="{BB962C8B-B14F-4D97-AF65-F5344CB8AC3E}">
        <p14:creationId xmlns:p14="http://schemas.microsoft.com/office/powerpoint/2010/main" val="2608041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3F56C4-B971-4A51-86FF-7753FBFA2C4E}"/>
              </a:ext>
            </a:extLst>
          </p:cNvPr>
          <p:cNvSpPr>
            <a:spLocks noGrp="1"/>
          </p:cNvSpPr>
          <p:nvPr>
            <p:ph type="title"/>
          </p:nvPr>
        </p:nvSpPr>
        <p:spPr/>
        <p:txBody>
          <a:bodyPr/>
          <a:lstStyle/>
          <a:p>
            <a:r>
              <a:rPr lang="de-DE" dirty="0"/>
              <a:t>SGML</a:t>
            </a:r>
          </a:p>
        </p:txBody>
      </p:sp>
      <p:sp>
        <p:nvSpPr>
          <p:cNvPr id="3" name="Inhaltsplatzhalter 2">
            <a:extLst>
              <a:ext uri="{FF2B5EF4-FFF2-40B4-BE49-F238E27FC236}">
                <a16:creationId xmlns:a16="http://schemas.microsoft.com/office/drawing/2014/main" id="{377F8F4A-ED82-4582-B1BA-2B94E7D47308}"/>
              </a:ext>
            </a:extLst>
          </p:cNvPr>
          <p:cNvSpPr>
            <a:spLocks noGrp="1"/>
          </p:cNvSpPr>
          <p:nvPr>
            <p:ph idx="1"/>
          </p:nvPr>
        </p:nvSpPr>
        <p:spPr/>
        <p:txBody>
          <a:bodyPr/>
          <a:lstStyle/>
          <a:p>
            <a:r>
              <a:rPr lang="de-DE" dirty="0"/>
              <a:t>Grammatikregeln für den Browser</a:t>
            </a:r>
          </a:p>
        </p:txBody>
      </p:sp>
    </p:spTree>
    <p:extLst>
      <p:ext uri="{BB962C8B-B14F-4D97-AF65-F5344CB8AC3E}">
        <p14:creationId xmlns:p14="http://schemas.microsoft.com/office/powerpoint/2010/main" val="2305250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59B29C-95C7-479B-BF63-4B87BBB358B8}"/>
              </a:ext>
            </a:extLst>
          </p:cNvPr>
          <p:cNvSpPr>
            <a:spLocks noGrp="1"/>
          </p:cNvSpPr>
          <p:nvPr>
            <p:ph type="title"/>
          </p:nvPr>
        </p:nvSpPr>
        <p:spPr/>
        <p:txBody>
          <a:bodyPr/>
          <a:lstStyle/>
          <a:p>
            <a:r>
              <a:rPr lang="de-DE" dirty="0"/>
              <a:t>DHTML</a:t>
            </a:r>
          </a:p>
        </p:txBody>
      </p:sp>
      <p:sp>
        <p:nvSpPr>
          <p:cNvPr id="3" name="Inhaltsplatzhalter 2">
            <a:extLst>
              <a:ext uri="{FF2B5EF4-FFF2-40B4-BE49-F238E27FC236}">
                <a16:creationId xmlns:a16="http://schemas.microsoft.com/office/drawing/2014/main" id="{ED83E993-48B8-4079-A530-3D454BD066CD}"/>
              </a:ext>
            </a:extLst>
          </p:cNvPr>
          <p:cNvSpPr>
            <a:spLocks noGrp="1"/>
          </p:cNvSpPr>
          <p:nvPr>
            <p:ph idx="1"/>
          </p:nvPr>
        </p:nvSpPr>
        <p:spPr/>
        <p:txBody>
          <a:bodyPr/>
          <a:lstStyle/>
          <a:p>
            <a:r>
              <a:rPr lang="de-DE" dirty="0"/>
              <a:t>Ausgewertete Webseite im Browser</a:t>
            </a:r>
          </a:p>
        </p:txBody>
      </p:sp>
    </p:spTree>
    <p:extLst>
      <p:ext uri="{BB962C8B-B14F-4D97-AF65-F5344CB8AC3E}">
        <p14:creationId xmlns:p14="http://schemas.microsoft.com/office/powerpoint/2010/main" val="1450596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2E6EAD-F37B-404D-BEA6-77A4D2FB5784}"/>
              </a:ext>
            </a:extLst>
          </p:cNvPr>
          <p:cNvSpPr>
            <a:spLocks noGrp="1"/>
          </p:cNvSpPr>
          <p:nvPr>
            <p:ph type="title"/>
          </p:nvPr>
        </p:nvSpPr>
        <p:spPr/>
        <p:txBody>
          <a:bodyPr/>
          <a:lstStyle/>
          <a:p>
            <a:r>
              <a:rPr lang="de-DE" dirty="0"/>
              <a:t>RENDERING</a:t>
            </a:r>
          </a:p>
        </p:txBody>
      </p:sp>
      <p:sp>
        <p:nvSpPr>
          <p:cNvPr id="3" name="Inhaltsplatzhalter 2">
            <a:extLst>
              <a:ext uri="{FF2B5EF4-FFF2-40B4-BE49-F238E27FC236}">
                <a16:creationId xmlns:a16="http://schemas.microsoft.com/office/drawing/2014/main" id="{1653AA65-90C9-4110-A1B5-34FBA0F70018}"/>
              </a:ext>
            </a:extLst>
          </p:cNvPr>
          <p:cNvSpPr>
            <a:spLocks noGrp="1"/>
          </p:cNvSpPr>
          <p:nvPr>
            <p:ph idx="1"/>
          </p:nvPr>
        </p:nvSpPr>
        <p:spPr/>
        <p:txBody>
          <a:bodyPr/>
          <a:lstStyle/>
          <a:p>
            <a:r>
              <a:rPr lang="de-DE">
                <a:hlinkClick r:id="rId2"/>
              </a:rPr>
              <a:t>https://de.wikipedia.org/wiki/HTML-Renderer</a:t>
            </a:r>
            <a:r>
              <a:rPr lang="de-DE"/>
              <a:t> </a:t>
            </a:r>
          </a:p>
          <a:p>
            <a:r>
              <a:rPr lang="de-DE" dirty="0"/>
              <a:t>Gecko</a:t>
            </a:r>
          </a:p>
          <a:p>
            <a:pPr lvl="1"/>
            <a:r>
              <a:rPr lang="de-DE" dirty="0">
                <a:hlinkClick r:id="rId3"/>
              </a:rPr>
              <a:t>https://developer.mozilla.org/en-US/docs/Archive/Mozilla_Gecko_Compatibility_Handbook</a:t>
            </a:r>
            <a:endParaRPr lang="de-DE" dirty="0"/>
          </a:p>
          <a:p>
            <a:pPr lvl="1"/>
            <a:r>
              <a:rPr lang="de-DE" dirty="0">
                <a:hlinkClick r:id="rId4"/>
              </a:rPr>
              <a:t>https://de.wikipedia.org/wiki/Gecko_(Software)</a:t>
            </a:r>
            <a:endParaRPr lang="de-DE" dirty="0"/>
          </a:p>
          <a:p>
            <a:pPr lvl="1"/>
            <a:endParaRPr lang="de-DE" dirty="0"/>
          </a:p>
        </p:txBody>
      </p:sp>
    </p:spTree>
    <p:extLst>
      <p:ext uri="{BB962C8B-B14F-4D97-AF65-F5344CB8AC3E}">
        <p14:creationId xmlns:p14="http://schemas.microsoft.com/office/powerpoint/2010/main" val="1400931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F4AAA8-33EA-4345-9242-EB0782F96488}"/>
              </a:ext>
            </a:extLst>
          </p:cNvPr>
          <p:cNvSpPr>
            <a:spLocks noGrp="1"/>
          </p:cNvSpPr>
          <p:nvPr>
            <p:ph type="title"/>
          </p:nvPr>
        </p:nvSpPr>
        <p:spPr/>
        <p:txBody>
          <a:bodyPr/>
          <a:lstStyle/>
          <a:p>
            <a:r>
              <a:rPr lang="de-DE" dirty="0"/>
              <a:t>INTERPRETER?</a:t>
            </a:r>
          </a:p>
        </p:txBody>
      </p:sp>
      <p:sp>
        <p:nvSpPr>
          <p:cNvPr id="3" name="Inhaltsplatzhalter 2">
            <a:extLst>
              <a:ext uri="{FF2B5EF4-FFF2-40B4-BE49-F238E27FC236}">
                <a16:creationId xmlns:a16="http://schemas.microsoft.com/office/drawing/2014/main" id="{5C4B1AF9-BD57-4D9D-B31D-2412EDB5C95B}"/>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88106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BB7E1D-7827-4036-B820-82A62B6387C0}"/>
              </a:ext>
            </a:extLst>
          </p:cNvPr>
          <p:cNvSpPr>
            <a:spLocks noGrp="1"/>
          </p:cNvSpPr>
          <p:nvPr>
            <p:ph type="title"/>
          </p:nvPr>
        </p:nvSpPr>
        <p:spPr/>
        <p:txBody>
          <a:bodyPr/>
          <a:lstStyle/>
          <a:p>
            <a:r>
              <a:rPr lang="de-DE" dirty="0"/>
              <a:t>SERIALISIERUNG</a:t>
            </a:r>
          </a:p>
        </p:txBody>
      </p:sp>
      <p:sp>
        <p:nvSpPr>
          <p:cNvPr id="3" name="Inhaltsplatzhalter 2">
            <a:extLst>
              <a:ext uri="{FF2B5EF4-FFF2-40B4-BE49-F238E27FC236}">
                <a16:creationId xmlns:a16="http://schemas.microsoft.com/office/drawing/2014/main" id="{8C27CAED-B97A-4D60-9752-D31B81105AE3}"/>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776541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E1D67E-CE6D-420D-BAFD-C22F76B5A50F}"/>
              </a:ext>
            </a:extLst>
          </p:cNvPr>
          <p:cNvSpPr>
            <a:spLocks noGrp="1"/>
          </p:cNvSpPr>
          <p:nvPr>
            <p:ph type="title"/>
          </p:nvPr>
        </p:nvSpPr>
        <p:spPr/>
        <p:txBody>
          <a:bodyPr/>
          <a:lstStyle/>
          <a:p>
            <a:r>
              <a:rPr lang="de-DE" dirty="0"/>
              <a:t>TEMPLATE ENGINE</a:t>
            </a:r>
          </a:p>
        </p:txBody>
      </p:sp>
      <p:sp>
        <p:nvSpPr>
          <p:cNvPr id="3" name="Inhaltsplatzhalter 2">
            <a:extLst>
              <a:ext uri="{FF2B5EF4-FFF2-40B4-BE49-F238E27FC236}">
                <a16:creationId xmlns:a16="http://schemas.microsoft.com/office/drawing/2014/main" id="{0AB86324-5781-46F5-B641-680934F1819D}"/>
              </a:ext>
            </a:extLst>
          </p:cNvPr>
          <p:cNvSpPr>
            <a:spLocks noGrp="1"/>
          </p:cNvSpPr>
          <p:nvPr>
            <p:ph idx="1"/>
          </p:nvPr>
        </p:nvSpPr>
        <p:spPr/>
        <p:txBody>
          <a:bodyPr/>
          <a:lstStyle/>
          <a:p>
            <a:r>
              <a:rPr lang="de-DE" b="1" dirty="0"/>
              <a:t>Template-</a:t>
            </a:r>
            <a:r>
              <a:rPr lang="de-DE" b="1" dirty="0" err="1"/>
              <a:t>Engines</a:t>
            </a:r>
            <a:r>
              <a:rPr lang="de-DE" b="1" dirty="0"/>
              <a:t> für JavaScript</a:t>
            </a:r>
            <a:r>
              <a:rPr lang="de-DE" dirty="0"/>
              <a:t>[</a:t>
            </a:r>
            <a:r>
              <a:rPr lang="de-DE" dirty="0">
                <a:hlinkClick r:id="rId3" tooltip="Abschnitt bearbeiten: Template-Engines für JavaScript"/>
              </a:rPr>
              <a:t>Bearbeiten</a:t>
            </a:r>
            <a:r>
              <a:rPr lang="de-DE" dirty="0"/>
              <a:t> | </a:t>
            </a:r>
            <a:r>
              <a:rPr lang="de-DE" dirty="0">
                <a:hlinkClick r:id="rId4" tooltip="Abschnitt bearbeiten: Template-Engines für JavaScript"/>
              </a:rPr>
              <a:t>Quelltext bearbeiten</a:t>
            </a:r>
            <a:r>
              <a:rPr lang="de-DE" dirty="0"/>
              <a:t>]</a:t>
            </a:r>
            <a:endParaRPr lang="de-DE" b="1" dirty="0"/>
          </a:p>
          <a:p>
            <a:r>
              <a:rPr lang="de-DE" dirty="0"/>
              <a:t>Im Gegensatz zu den vorherigen Lösungen können Templates vom Web-Browser verarbeitet werden. Der Server liefert nur die Daten z. B. als JSON, oder XML String. Der Rest übernimmt JavaScript im Browser.</a:t>
            </a:r>
          </a:p>
          <a:p>
            <a:r>
              <a:rPr lang="de-DE" dirty="0">
                <a:hlinkClick r:id="rId5" tooltip="AngularJS"/>
              </a:rPr>
              <a:t>AngularJS</a:t>
            </a:r>
            <a:r>
              <a:rPr lang="de-DE" dirty="0"/>
              <a:t> Clientseitiges JavaScript-Webframework von Google</a:t>
            </a:r>
          </a:p>
          <a:p>
            <a:endParaRPr lang="de-DE" dirty="0"/>
          </a:p>
        </p:txBody>
      </p:sp>
    </p:spTree>
    <p:extLst>
      <p:ext uri="{BB962C8B-B14F-4D97-AF65-F5344CB8AC3E}">
        <p14:creationId xmlns:p14="http://schemas.microsoft.com/office/powerpoint/2010/main" val="2478349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CC1241-4021-4A8D-A3FF-A306AE6FD2E2}"/>
              </a:ext>
            </a:extLst>
          </p:cNvPr>
          <p:cNvSpPr>
            <a:spLocks noGrp="1"/>
          </p:cNvSpPr>
          <p:nvPr>
            <p:ph type="title"/>
          </p:nvPr>
        </p:nvSpPr>
        <p:spPr/>
        <p:txBody>
          <a:bodyPr/>
          <a:lstStyle/>
          <a:p>
            <a:r>
              <a:rPr lang="de-DE" dirty="0"/>
              <a:t>PARSER</a:t>
            </a:r>
          </a:p>
        </p:txBody>
      </p:sp>
      <p:sp>
        <p:nvSpPr>
          <p:cNvPr id="3" name="Inhaltsplatzhalter 2">
            <a:extLst>
              <a:ext uri="{FF2B5EF4-FFF2-40B4-BE49-F238E27FC236}">
                <a16:creationId xmlns:a16="http://schemas.microsoft.com/office/drawing/2014/main" id="{8FE7E3EC-7E33-43AF-9B35-D9889A48630E}"/>
              </a:ext>
            </a:extLst>
          </p:cNvPr>
          <p:cNvSpPr>
            <a:spLocks noGrp="1"/>
          </p:cNvSpPr>
          <p:nvPr>
            <p:ph idx="1"/>
          </p:nvPr>
        </p:nvSpPr>
        <p:spPr/>
        <p:txBody>
          <a:bodyPr>
            <a:normAutofit fontScale="55000" lnSpcReduction="20000"/>
          </a:bodyPr>
          <a:lstStyle/>
          <a:p>
            <a:r>
              <a:rPr lang="de-DE" dirty="0"/>
              <a:t>Im Allgemeinen wird ein Parser dazu verwendet, einen Text in eine neue Struktur zu übersetzen, z. B. in einen </a:t>
            </a:r>
            <a:r>
              <a:rPr lang="de-DE" dirty="0">
                <a:hlinkClick r:id="rId3" tooltip="Syntaxbaum"/>
              </a:rPr>
              <a:t>Syntaxbaum</a:t>
            </a:r>
            <a:r>
              <a:rPr lang="de-DE" dirty="0"/>
              <a:t>, welcher die Hierarchie zwischen den Elementen ausdrückt.</a:t>
            </a:r>
          </a:p>
          <a:p>
            <a:r>
              <a:rPr lang="de-DE" dirty="0">
                <a:hlinkClick r:id="rId4" tooltip="Hypertext Markup Language"/>
              </a:rPr>
              <a:t>HTML</a:t>
            </a:r>
            <a:r>
              <a:rPr lang="de-DE" dirty="0"/>
              <a:t>-Code besteht aus reinem Text. Der in einem </a:t>
            </a:r>
            <a:r>
              <a:rPr lang="de-DE" dirty="0">
                <a:hlinkClick r:id="rId5" tooltip="Webbrowser"/>
              </a:rPr>
              <a:t>Webbrowser</a:t>
            </a:r>
            <a:r>
              <a:rPr lang="de-DE" dirty="0"/>
              <a:t> enthaltene Parser erstellt daraus den logischen Aufbau als Datenstruktur. Das Aussehen dieser Elemente wird getrennt via </a:t>
            </a:r>
            <a:r>
              <a:rPr lang="de-DE" dirty="0">
                <a:hlinkClick r:id="rId6" tooltip="Cascading Stylesheets"/>
              </a:rPr>
              <a:t>CSS</a:t>
            </a:r>
            <a:r>
              <a:rPr lang="de-DE" dirty="0"/>
              <a:t> definiert.</a:t>
            </a:r>
          </a:p>
          <a:p>
            <a:r>
              <a:rPr lang="de-DE" dirty="0">
                <a:hlinkClick r:id="rId7" tooltip="XML-Parser"/>
              </a:rPr>
              <a:t>XML-Parser</a:t>
            </a:r>
            <a:r>
              <a:rPr lang="de-DE" dirty="0"/>
              <a:t> analysieren </a:t>
            </a:r>
            <a:r>
              <a:rPr lang="de-DE" dirty="0">
                <a:hlinkClick r:id="rId8" tooltip="Extensible Markup Language"/>
              </a:rPr>
              <a:t>XML</a:t>
            </a:r>
            <a:r>
              <a:rPr lang="de-DE" dirty="0"/>
              <a:t>-Dokumente und stellen die darin enthaltenen Informationen (also Elemente, Attribute usw.) für die weitere Verarbeitung zur Verfügung.</a:t>
            </a:r>
          </a:p>
          <a:p>
            <a:r>
              <a:rPr lang="de-DE" dirty="0">
                <a:hlinkClick r:id="rId9" tooltip="Uniform Resource Identifier"/>
              </a:rPr>
              <a:t>URI</a:t>
            </a:r>
            <a:r>
              <a:rPr lang="de-DE" dirty="0"/>
              <a:t>-Parser lösen Schemata wie </a:t>
            </a:r>
            <a:r>
              <a:rPr lang="de-DE" dirty="0">
                <a:hlinkClick r:id="rId10" tooltip="URL"/>
              </a:rPr>
              <a:t>URLs</a:t>
            </a:r>
            <a:r>
              <a:rPr lang="de-DE" dirty="0"/>
              <a:t> in ihren hierarchischen Aufbau auf (siehe dazu </a:t>
            </a:r>
            <a:r>
              <a:rPr lang="de-DE" dirty="0">
                <a:hlinkClick r:id="rId11"/>
              </a:rPr>
              <a:t>RFC 3986</a:t>
            </a:r>
            <a:r>
              <a:rPr lang="de-DE" dirty="0"/>
              <a:t>).</a:t>
            </a:r>
          </a:p>
          <a:p>
            <a:r>
              <a:rPr lang="de-DE" dirty="0">
                <a:hlinkClick r:id="rId12" tooltip="Logdatei"/>
              </a:rPr>
              <a:t>Logdatei</a:t>
            </a:r>
            <a:r>
              <a:rPr lang="de-DE" dirty="0"/>
              <a:t>-Parser dienen zum Extrahieren von relevanten Informationen aus </a:t>
            </a:r>
            <a:r>
              <a:rPr lang="de-DE" dirty="0">
                <a:hlinkClick r:id="rId13" tooltip="Webserver"/>
              </a:rPr>
              <a:t>Webserver</a:t>
            </a:r>
            <a:r>
              <a:rPr lang="de-DE" dirty="0"/>
              <a:t>-Protokolldateien, Ereignisprotokollen und anderer in Logdateien gespeicherter Informationen zur automatisierten Analyse.</a:t>
            </a:r>
          </a:p>
          <a:p>
            <a:r>
              <a:rPr lang="de-DE" dirty="0"/>
              <a:t>Ein </a:t>
            </a:r>
            <a:r>
              <a:rPr lang="de-DE" dirty="0">
                <a:hlinkClick r:id="rId14" tooltip="Kommandozeileninterpreter"/>
              </a:rPr>
              <a:t>Kommandozeileninterpreter</a:t>
            </a:r>
            <a:r>
              <a:rPr lang="de-DE" dirty="0"/>
              <a:t> parst Befehle mitsamt deren Parameter für die korrekte Ausführung der Anweisungen des Benutzers (z. B. via </a:t>
            </a:r>
            <a:r>
              <a:rPr lang="de-DE" dirty="0">
                <a:hlinkClick r:id="rId15" tooltip="COMMAND.COM"/>
              </a:rPr>
              <a:t>COMMAND.COM</a:t>
            </a:r>
            <a:r>
              <a:rPr lang="de-DE" dirty="0"/>
              <a:t>).</a:t>
            </a:r>
          </a:p>
        </p:txBody>
      </p:sp>
    </p:spTree>
    <p:extLst>
      <p:ext uri="{BB962C8B-B14F-4D97-AF65-F5344CB8AC3E}">
        <p14:creationId xmlns:p14="http://schemas.microsoft.com/office/powerpoint/2010/main" val="32835458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02E40B-CFDA-48AD-A229-DE040F468B46}"/>
              </a:ext>
            </a:extLst>
          </p:cNvPr>
          <p:cNvSpPr>
            <a:spLocks noGrp="1"/>
          </p:cNvSpPr>
          <p:nvPr>
            <p:ph type="title"/>
          </p:nvPr>
        </p:nvSpPr>
        <p:spPr/>
        <p:txBody>
          <a:bodyPr/>
          <a:lstStyle/>
          <a:p>
            <a:r>
              <a:rPr lang="de-DE" dirty="0"/>
              <a:t>PARSER</a:t>
            </a:r>
          </a:p>
        </p:txBody>
      </p:sp>
      <p:sp>
        <p:nvSpPr>
          <p:cNvPr id="3" name="Inhaltsplatzhalter 2">
            <a:extLst>
              <a:ext uri="{FF2B5EF4-FFF2-40B4-BE49-F238E27FC236}">
                <a16:creationId xmlns:a16="http://schemas.microsoft.com/office/drawing/2014/main" id="{6E255C70-09B2-40CE-A7AF-D621AB14175E}"/>
              </a:ext>
            </a:extLst>
          </p:cNvPr>
          <p:cNvSpPr>
            <a:spLocks noGrp="1"/>
          </p:cNvSpPr>
          <p:nvPr>
            <p:ph idx="1"/>
          </p:nvPr>
        </p:nvSpPr>
        <p:spPr/>
        <p:txBody>
          <a:bodyPr>
            <a:normAutofit fontScale="70000" lnSpcReduction="20000"/>
          </a:bodyPr>
          <a:lstStyle/>
          <a:p>
            <a:r>
              <a:rPr lang="de-DE" dirty="0"/>
              <a:t>Eine Webseite liegt dem Browser zunächst als bloßer Text, der mit der Auszeichnungssprache HTML formatiert ist, vor. Noch während der Browser den Code über das Netz empfängt, verarbeitet er ihn Stück für Stück. Diese Aufgabe übernimmt der sogenannte </a:t>
            </a:r>
            <a:r>
              <a:rPr lang="de-DE" u="sng" dirty="0">
                <a:hlinkClick r:id="rId3" tooltip="Parser"/>
              </a:rPr>
              <a:t>Parser</a:t>
            </a:r>
            <a:r>
              <a:rPr lang="de-DE" dirty="0"/>
              <a:t> (englisch </a:t>
            </a:r>
            <a:r>
              <a:rPr lang="de-DE" i="1" dirty="0"/>
              <a:t>parse</a:t>
            </a:r>
            <a:r>
              <a:rPr lang="de-DE" dirty="0"/>
              <a:t> = einen Satz in seine grammatikalischen Einzelteile zerlegen).</a:t>
            </a:r>
          </a:p>
          <a:p>
            <a:r>
              <a:rPr lang="de-DE" dirty="0"/>
              <a:t>Der Parser überführt den HTML-Code in eine Objektstruktur, die dann im Arbeitsspeicher vorgehalten wird. Diese Objektstruktur besteht aus verschachtelten Knoten, allen voran Elementknoten, Attributknoten und Textknoten, die in einer </a:t>
            </a:r>
            <a:r>
              <a:rPr lang="de-DE" u="sng" dirty="0">
                <a:hlinkClick r:id="rId4" tooltip="XML/Regeln/Baumstruktur"/>
              </a:rPr>
              <a:t>Baumstruktur</a:t>
            </a:r>
            <a:r>
              <a:rPr lang="de-DE" dirty="0"/>
              <a:t>angeordnet sind.</a:t>
            </a:r>
          </a:p>
          <a:p>
            <a:r>
              <a:rPr lang="de-DE" dirty="0"/>
              <a:t>Der Browser nutzt für alle weiteren Operationen diese Objektstruktur, nicht den HTML-Quellcode, an dem der Webautor üblicherweise arbeitet. Insbesondere CSS und JavaScript beziehen sich nicht auf den HTML-Code als Text, sondern auf den entsprechenden </a:t>
            </a:r>
            <a:r>
              <a:rPr lang="de-DE" dirty="0" err="1"/>
              <a:t>Elementenbaum</a:t>
            </a:r>
            <a:r>
              <a:rPr lang="de-DE" dirty="0"/>
              <a:t> im Speicher.</a:t>
            </a:r>
          </a:p>
          <a:p>
            <a:endParaRPr lang="de-DE" dirty="0"/>
          </a:p>
        </p:txBody>
      </p:sp>
    </p:spTree>
    <p:extLst>
      <p:ext uri="{BB962C8B-B14F-4D97-AF65-F5344CB8AC3E}">
        <p14:creationId xmlns:p14="http://schemas.microsoft.com/office/powerpoint/2010/main" val="17821541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267C4A-BF5C-4FF7-A40D-B15FEC30B540}"/>
              </a:ext>
            </a:extLst>
          </p:cNvPr>
          <p:cNvSpPr>
            <a:spLocks noGrp="1"/>
          </p:cNvSpPr>
          <p:nvPr>
            <p:ph type="title"/>
          </p:nvPr>
        </p:nvSpPr>
        <p:spPr/>
        <p:txBody>
          <a:bodyPr/>
          <a:lstStyle/>
          <a:p>
            <a:r>
              <a:rPr lang="de-DE" dirty="0" err="1"/>
              <a:t>DOMParser</a:t>
            </a:r>
            <a:endParaRPr lang="de-DE" dirty="0"/>
          </a:p>
        </p:txBody>
      </p:sp>
      <p:sp>
        <p:nvSpPr>
          <p:cNvPr id="3" name="Inhaltsplatzhalter 2">
            <a:extLst>
              <a:ext uri="{FF2B5EF4-FFF2-40B4-BE49-F238E27FC236}">
                <a16:creationId xmlns:a16="http://schemas.microsoft.com/office/drawing/2014/main" id="{C3C9FA12-617D-41FF-8E57-53EF91BDF99E}"/>
              </a:ext>
            </a:extLst>
          </p:cNvPr>
          <p:cNvSpPr>
            <a:spLocks noGrp="1"/>
          </p:cNvSpPr>
          <p:nvPr>
            <p:ph idx="1"/>
          </p:nvPr>
        </p:nvSpPr>
        <p:spPr/>
        <p:txBody>
          <a:bodyPr/>
          <a:lstStyle/>
          <a:p>
            <a:r>
              <a:rPr lang="de-DE" dirty="0">
                <a:hlinkClick r:id="rId3"/>
              </a:rPr>
              <a:t>https://developer.mozilla.org/en-US/docs/Web/API/DOMParser</a:t>
            </a:r>
            <a:endParaRPr lang="de-DE" dirty="0"/>
          </a:p>
          <a:p>
            <a:r>
              <a:rPr lang="de-DE" dirty="0">
                <a:hlinkClick r:id="rId4"/>
              </a:rPr>
              <a:t>https://w3c.github.io/DOM-Parsing/</a:t>
            </a:r>
            <a:endParaRPr lang="de-DE" dirty="0"/>
          </a:p>
        </p:txBody>
      </p:sp>
    </p:spTree>
    <p:extLst>
      <p:ext uri="{BB962C8B-B14F-4D97-AF65-F5344CB8AC3E}">
        <p14:creationId xmlns:p14="http://schemas.microsoft.com/office/powerpoint/2010/main" val="1839071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0B82C8-E794-49F2-9165-78EB6F2F29EB}"/>
              </a:ext>
            </a:extLst>
          </p:cNvPr>
          <p:cNvSpPr>
            <a:spLocks noGrp="1"/>
          </p:cNvSpPr>
          <p:nvPr>
            <p:ph type="title"/>
          </p:nvPr>
        </p:nvSpPr>
        <p:spPr/>
        <p:txBody>
          <a:bodyPr/>
          <a:lstStyle/>
          <a:p>
            <a:r>
              <a:rPr lang="de-DE" dirty="0"/>
              <a:t>V8</a:t>
            </a:r>
          </a:p>
        </p:txBody>
      </p:sp>
      <p:sp>
        <p:nvSpPr>
          <p:cNvPr id="3" name="Inhaltsplatzhalter 2">
            <a:extLst>
              <a:ext uri="{FF2B5EF4-FFF2-40B4-BE49-F238E27FC236}">
                <a16:creationId xmlns:a16="http://schemas.microsoft.com/office/drawing/2014/main" id="{A7BAB00E-82BC-40C8-8ECB-F7A892596A3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55550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3782B7-FA43-48F4-8780-26709C650AA4}"/>
              </a:ext>
            </a:extLst>
          </p:cNvPr>
          <p:cNvSpPr>
            <a:spLocks noGrp="1"/>
          </p:cNvSpPr>
          <p:nvPr>
            <p:ph type="title"/>
          </p:nvPr>
        </p:nvSpPr>
        <p:spPr/>
        <p:txBody>
          <a:bodyPr/>
          <a:lstStyle/>
          <a:p>
            <a:r>
              <a:rPr lang="de-DE" dirty="0"/>
              <a:t>GETTING STARTED - Links</a:t>
            </a:r>
          </a:p>
        </p:txBody>
      </p:sp>
      <p:sp>
        <p:nvSpPr>
          <p:cNvPr id="3" name="Inhaltsplatzhalter 2">
            <a:extLst>
              <a:ext uri="{FF2B5EF4-FFF2-40B4-BE49-F238E27FC236}">
                <a16:creationId xmlns:a16="http://schemas.microsoft.com/office/drawing/2014/main" id="{79F7D476-1B16-4458-996C-8DFACB273DAB}"/>
              </a:ext>
            </a:extLst>
          </p:cNvPr>
          <p:cNvSpPr>
            <a:spLocks noGrp="1"/>
          </p:cNvSpPr>
          <p:nvPr>
            <p:ph idx="1"/>
          </p:nvPr>
        </p:nvSpPr>
        <p:spPr/>
        <p:txBody>
          <a:bodyPr/>
          <a:lstStyle/>
          <a:p>
            <a:r>
              <a:rPr lang="de-DE" dirty="0">
                <a:hlinkClick r:id="rId2"/>
              </a:rPr>
              <a:t>https://whatwg.org/</a:t>
            </a:r>
            <a:r>
              <a:rPr lang="de-DE" dirty="0"/>
              <a:t> </a:t>
            </a:r>
          </a:p>
        </p:txBody>
      </p:sp>
    </p:spTree>
    <p:extLst>
      <p:ext uri="{BB962C8B-B14F-4D97-AF65-F5344CB8AC3E}">
        <p14:creationId xmlns:p14="http://schemas.microsoft.com/office/powerpoint/2010/main" val="23800722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0F520-27D8-430F-A02D-F1160883EB1D}"/>
              </a:ext>
            </a:extLst>
          </p:cNvPr>
          <p:cNvSpPr>
            <a:spLocks noGrp="1"/>
          </p:cNvSpPr>
          <p:nvPr>
            <p:ph type="title"/>
          </p:nvPr>
        </p:nvSpPr>
        <p:spPr/>
        <p:txBody>
          <a:bodyPr/>
          <a:lstStyle/>
          <a:p>
            <a:r>
              <a:rPr lang="de-DE" dirty="0"/>
              <a:t>MARKUP LANGUAGE</a:t>
            </a:r>
          </a:p>
        </p:txBody>
      </p:sp>
      <p:sp>
        <p:nvSpPr>
          <p:cNvPr id="3" name="Textplatzhalter 2">
            <a:extLst>
              <a:ext uri="{FF2B5EF4-FFF2-40B4-BE49-F238E27FC236}">
                <a16:creationId xmlns:a16="http://schemas.microsoft.com/office/drawing/2014/main" id="{D6C9BF07-6B91-4DFB-A005-9E81CE9D4B62}"/>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12465937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39E1EB-955C-4C01-9416-6304AC6091BA}"/>
              </a:ext>
            </a:extLst>
          </p:cNvPr>
          <p:cNvSpPr>
            <a:spLocks noGrp="1"/>
          </p:cNvSpPr>
          <p:nvPr>
            <p:ph type="title"/>
          </p:nvPr>
        </p:nvSpPr>
        <p:spPr/>
        <p:txBody>
          <a:bodyPr/>
          <a:lstStyle/>
          <a:p>
            <a:r>
              <a:rPr lang="de-DE" dirty="0"/>
              <a:t>MARKUP LANGUAGE</a:t>
            </a:r>
          </a:p>
        </p:txBody>
      </p:sp>
      <p:sp>
        <p:nvSpPr>
          <p:cNvPr id="3" name="Inhaltsplatzhalter 2">
            <a:extLst>
              <a:ext uri="{FF2B5EF4-FFF2-40B4-BE49-F238E27FC236}">
                <a16:creationId xmlns:a16="http://schemas.microsoft.com/office/drawing/2014/main" id="{481D53BA-49F5-47BD-B797-27E73F1E3711}"/>
              </a:ext>
            </a:extLst>
          </p:cNvPr>
          <p:cNvSpPr>
            <a:spLocks noGrp="1"/>
          </p:cNvSpPr>
          <p:nvPr>
            <p:ph idx="1"/>
          </p:nvPr>
        </p:nvSpPr>
        <p:spPr/>
        <p:txBody>
          <a:bodyPr/>
          <a:lstStyle/>
          <a:p>
            <a:r>
              <a:rPr lang="de-DE" dirty="0"/>
              <a:t>XML</a:t>
            </a:r>
          </a:p>
          <a:p>
            <a:r>
              <a:rPr lang="de-DE" dirty="0"/>
              <a:t>HTML</a:t>
            </a:r>
          </a:p>
          <a:p>
            <a:r>
              <a:rPr lang="de-DE" dirty="0"/>
              <a:t>SVG</a:t>
            </a:r>
          </a:p>
          <a:p>
            <a:r>
              <a:rPr lang="de-DE" dirty="0"/>
              <a:t>MATH ML</a:t>
            </a:r>
          </a:p>
        </p:txBody>
      </p:sp>
    </p:spTree>
    <p:extLst>
      <p:ext uri="{BB962C8B-B14F-4D97-AF65-F5344CB8AC3E}">
        <p14:creationId xmlns:p14="http://schemas.microsoft.com/office/powerpoint/2010/main" val="27853483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6571F6-2C5F-4AB7-8F5C-B81CBB6F154C}"/>
              </a:ext>
            </a:extLst>
          </p:cNvPr>
          <p:cNvSpPr>
            <a:spLocks noGrp="1"/>
          </p:cNvSpPr>
          <p:nvPr>
            <p:ph type="title"/>
          </p:nvPr>
        </p:nvSpPr>
        <p:spPr/>
        <p:txBody>
          <a:bodyPr/>
          <a:lstStyle/>
          <a:p>
            <a:r>
              <a:rPr lang="de-DE" dirty="0"/>
              <a:t>MATH ML</a:t>
            </a:r>
          </a:p>
        </p:txBody>
      </p:sp>
      <p:sp>
        <p:nvSpPr>
          <p:cNvPr id="3" name="Textplatzhalter 2">
            <a:extLst>
              <a:ext uri="{FF2B5EF4-FFF2-40B4-BE49-F238E27FC236}">
                <a16:creationId xmlns:a16="http://schemas.microsoft.com/office/drawing/2014/main" id="{E330A05A-E5C7-472B-BA3D-158244A4547E}"/>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3102336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5" dirty="0"/>
              <a:t>M</a:t>
            </a:r>
            <a:r>
              <a:rPr spc="-30" dirty="0"/>
              <a:t>a</a:t>
            </a:r>
            <a:r>
              <a:rPr spc="-5" dirty="0"/>
              <a:t>thML</a:t>
            </a:r>
          </a:p>
        </p:txBody>
      </p:sp>
      <p:sp>
        <p:nvSpPr>
          <p:cNvPr id="5" name="Inhaltsplatzhalter 4"/>
          <p:cNvSpPr>
            <a:spLocks noGrp="1"/>
          </p:cNvSpPr>
          <p:nvPr>
            <p:ph idx="1"/>
          </p:nvPr>
        </p:nvSpPr>
        <p:spPr/>
        <p:txBody>
          <a:bodyPr>
            <a:normAutofit/>
          </a:bodyPr>
          <a:lstStyle/>
          <a:p>
            <a:pPr marL="355600" indent="-342900">
              <a:buFont typeface="Wingdings"/>
              <a:buChar char=""/>
              <a:tabLst>
                <a:tab pos="355600" algn="l"/>
                <a:tab pos="356235" algn="l"/>
              </a:tabLst>
            </a:pPr>
            <a:r>
              <a:rPr lang="de-DE" sz="2400" spc="-10" dirty="0">
                <a:cs typeface="Calibri"/>
              </a:rPr>
              <a:t>Mathematische Formeln </a:t>
            </a:r>
            <a:r>
              <a:rPr lang="de-DE" sz="2400" spc="-5" dirty="0">
                <a:cs typeface="Calibri"/>
              </a:rPr>
              <a:t>in</a:t>
            </a:r>
            <a:r>
              <a:rPr lang="de-DE" sz="2400" spc="15" dirty="0">
                <a:cs typeface="Calibri"/>
              </a:rPr>
              <a:t> </a:t>
            </a:r>
            <a:r>
              <a:rPr lang="de-DE" sz="2400" spc="-10" dirty="0">
                <a:cs typeface="Calibri"/>
              </a:rPr>
              <a:t>XML</a:t>
            </a:r>
            <a:endParaRPr lang="de-DE" sz="2400" dirty="0">
              <a:cs typeface="Calibri"/>
            </a:endParaRPr>
          </a:p>
          <a:p>
            <a:pPr marL="355600" indent="-342900">
              <a:spcBef>
                <a:spcPts val="525"/>
              </a:spcBef>
              <a:buFont typeface="Wingdings"/>
              <a:buChar char=""/>
              <a:tabLst>
                <a:tab pos="355600" algn="l"/>
                <a:tab pos="356235" algn="l"/>
              </a:tabLst>
            </a:pPr>
            <a:r>
              <a:rPr lang="de-DE" sz="2400" spc="-5" dirty="0">
                <a:cs typeface="Calibri"/>
              </a:rPr>
              <a:t>Bisher </a:t>
            </a:r>
            <a:r>
              <a:rPr lang="de-DE" sz="2400" spc="-10" dirty="0">
                <a:cs typeface="Calibri"/>
              </a:rPr>
              <a:t>nur </a:t>
            </a:r>
            <a:r>
              <a:rPr lang="de-DE" sz="2400" spc="-5" dirty="0">
                <a:cs typeface="Calibri"/>
              </a:rPr>
              <a:t>in XHTML</a:t>
            </a:r>
            <a:r>
              <a:rPr lang="de-DE" sz="2400" spc="-30" dirty="0">
                <a:cs typeface="Calibri"/>
              </a:rPr>
              <a:t> </a:t>
            </a:r>
            <a:r>
              <a:rPr lang="de-DE" sz="2400" spc="-5" dirty="0">
                <a:cs typeface="Calibri"/>
              </a:rPr>
              <a:t>möglich</a:t>
            </a:r>
            <a:endParaRPr lang="de-DE" sz="2400" dirty="0">
              <a:cs typeface="Calibri"/>
            </a:endParaRPr>
          </a:p>
          <a:p>
            <a:pPr marL="355600" indent="-342900">
              <a:spcBef>
                <a:spcPts val="405"/>
              </a:spcBef>
              <a:buFont typeface="Wingdings"/>
              <a:buChar char=""/>
              <a:tabLst>
                <a:tab pos="355600" algn="l"/>
                <a:tab pos="356235" algn="l"/>
              </a:tabLst>
            </a:pPr>
            <a:r>
              <a:rPr lang="de-DE" sz="2400" spc="-5" dirty="0">
                <a:latin typeface="Courier New"/>
                <a:cs typeface="Courier New"/>
              </a:rPr>
              <a:t>&lt;math&gt;</a:t>
            </a:r>
            <a:endParaRPr lang="de-DE" sz="2400" dirty="0">
              <a:latin typeface="Courier New"/>
              <a:cs typeface="Courier New"/>
            </a:endParaRPr>
          </a:p>
          <a:p>
            <a:pPr>
              <a:spcBef>
                <a:spcPts val="20"/>
              </a:spcBef>
              <a:buFont typeface="Wingdings"/>
              <a:buChar char=""/>
            </a:pPr>
            <a:endParaRPr lang="de-DE" sz="3600" dirty="0">
              <a:latin typeface="Times New Roman"/>
              <a:cs typeface="Times New Roman"/>
            </a:endParaRPr>
          </a:p>
          <a:p>
            <a:pPr marL="756285" lvl="1" indent="-286385">
              <a:buFont typeface="Wingdings"/>
              <a:buChar char=""/>
              <a:tabLst>
                <a:tab pos="756920" algn="l"/>
              </a:tabLst>
            </a:pPr>
            <a:r>
              <a:rPr lang="de-DE" spc="-15" dirty="0">
                <a:cs typeface="Calibri"/>
              </a:rPr>
              <a:t>Gute Unterstützung </a:t>
            </a:r>
            <a:r>
              <a:rPr lang="de-DE" spc="-5" dirty="0">
                <a:cs typeface="Calibri"/>
              </a:rPr>
              <a:t>im </a:t>
            </a:r>
            <a:r>
              <a:rPr lang="de-DE" spc="-25" dirty="0">
                <a:cs typeface="Calibri"/>
              </a:rPr>
              <a:t>Firefox </a:t>
            </a:r>
            <a:r>
              <a:rPr lang="de-DE" spc="-10" dirty="0">
                <a:cs typeface="Calibri"/>
              </a:rPr>
              <a:t>und</a:t>
            </a:r>
            <a:r>
              <a:rPr lang="de-DE" spc="55" dirty="0">
                <a:cs typeface="Calibri"/>
              </a:rPr>
              <a:t> </a:t>
            </a:r>
            <a:r>
              <a:rPr lang="de-DE" spc="-15" dirty="0">
                <a:cs typeface="Calibri"/>
              </a:rPr>
              <a:t>Opera</a:t>
            </a:r>
            <a:endParaRPr lang="de-DE" dirty="0">
              <a:cs typeface="Calibri"/>
            </a:endParaRPr>
          </a:p>
          <a:p>
            <a:pPr marL="756285" lvl="1" indent="-286385">
              <a:spcBef>
                <a:spcPts val="525"/>
              </a:spcBef>
              <a:buFont typeface="Wingdings"/>
              <a:buChar char=""/>
              <a:tabLst>
                <a:tab pos="756920" algn="l"/>
              </a:tabLst>
            </a:pPr>
            <a:r>
              <a:rPr lang="de-DE" spc="-10" dirty="0">
                <a:cs typeface="Calibri"/>
              </a:rPr>
              <a:t>Keine </a:t>
            </a:r>
            <a:r>
              <a:rPr lang="de-DE" spc="-15" dirty="0">
                <a:cs typeface="Calibri"/>
              </a:rPr>
              <a:t>Unterstützung </a:t>
            </a:r>
            <a:r>
              <a:rPr lang="de-DE" spc="-5" dirty="0">
                <a:cs typeface="Calibri"/>
              </a:rPr>
              <a:t>im </a:t>
            </a:r>
            <a:r>
              <a:rPr lang="de-DE" spc="-15" dirty="0">
                <a:cs typeface="Calibri"/>
              </a:rPr>
              <a:t>Internet </a:t>
            </a:r>
            <a:r>
              <a:rPr lang="de-DE" spc="-10" dirty="0">
                <a:cs typeface="Calibri"/>
              </a:rPr>
              <a:t>Explorer und</a:t>
            </a:r>
            <a:r>
              <a:rPr lang="de-DE" spc="100" dirty="0">
                <a:cs typeface="Calibri"/>
              </a:rPr>
              <a:t> </a:t>
            </a:r>
            <a:r>
              <a:rPr lang="de-DE" spc="-15" dirty="0">
                <a:cs typeface="Calibri"/>
              </a:rPr>
              <a:t>Chrome</a:t>
            </a:r>
            <a:endParaRPr lang="de-DE" dirty="0">
              <a:cs typeface="Calibri"/>
            </a:endParaRPr>
          </a:p>
          <a:p>
            <a:endParaRPr lang="de-DE" sz="3200"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43</a:t>
            </a:fld>
            <a:endParaRPr dirty="0"/>
          </a:p>
        </p:txBody>
      </p:sp>
    </p:spTree>
    <p:extLst>
      <p:ext uri="{BB962C8B-B14F-4D97-AF65-F5344CB8AC3E}">
        <p14:creationId xmlns:p14="http://schemas.microsoft.com/office/powerpoint/2010/main" val="3896789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4B8062-464A-4D29-8199-67FE2884FAA6}"/>
              </a:ext>
            </a:extLst>
          </p:cNvPr>
          <p:cNvSpPr>
            <a:spLocks noGrp="1"/>
          </p:cNvSpPr>
          <p:nvPr>
            <p:ph type="title"/>
          </p:nvPr>
        </p:nvSpPr>
        <p:spPr/>
        <p:txBody>
          <a:bodyPr/>
          <a:lstStyle/>
          <a:p>
            <a:r>
              <a:rPr lang="de-DE" dirty="0" err="1"/>
              <a:t>MathML</a:t>
            </a:r>
            <a:r>
              <a:rPr lang="de-DE" dirty="0"/>
              <a:t> Übung</a:t>
            </a:r>
          </a:p>
        </p:txBody>
      </p:sp>
      <p:sp>
        <p:nvSpPr>
          <p:cNvPr id="3" name="Inhaltsplatzhalter 2">
            <a:extLst>
              <a:ext uri="{FF2B5EF4-FFF2-40B4-BE49-F238E27FC236}">
                <a16:creationId xmlns:a16="http://schemas.microsoft.com/office/drawing/2014/main" id="{3A0BC5E5-67A1-44A7-BFF7-D08FCD272FCC}"/>
              </a:ext>
            </a:extLst>
          </p:cNvPr>
          <p:cNvSpPr>
            <a:spLocks noGrp="1"/>
          </p:cNvSpPr>
          <p:nvPr>
            <p:ph idx="1"/>
          </p:nvPr>
        </p:nvSpPr>
        <p:spPr/>
        <p:txBody>
          <a:bodyPr/>
          <a:lstStyle/>
          <a:p>
            <a:r>
              <a:rPr lang="de-DE" dirty="0"/>
              <a:t>Links</a:t>
            </a:r>
          </a:p>
          <a:p>
            <a:r>
              <a:rPr lang="de-DE" dirty="0"/>
              <a:t>Übung überlegen</a:t>
            </a:r>
          </a:p>
        </p:txBody>
      </p:sp>
    </p:spTree>
    <p:extLst>
      <p:ext uri="{BB962C8B-B14F-4D97-AF65-F5344CB8AC3E}">
        <p14:creationId xmlns:p14="http://schemas.microsoft.com/office/powerpoint/2010/main" val="37378997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222902-F07C-45EC-A1B5-8A84CF587728}"/>
              </a:ext>
            </a:extLst>
          </p:cNvPr>
          <p:cNvSpPr>
            <a:spLocks noGrp="1"/>
          </p:cNvSpPr>
          <p:nvPr>
            <p:ph type="title"/>
          </p:nvPr>
        </p:nvSpPr>
        <p:spPr/>
        <p:txBody>
          <a:bodyPr/>
          <a:lstStyle/>
          <a:p>
            <a:r>
              <a:rPr lang="de-DE" dirty="0"/>
              <a:t>STYLESHEET LANGUAGE</a:t>
            </a:r>
          </a:p>
        </p:txBody>
      </p:sp>
      <p:sp>
        <p:nvSpPr>
          <p:cNvPr id="3" name="Textplatzhalter 2">
            <a:extLst>
              <a:ext uri="{FF2B5EF4-FFF2-40B4-BE49-F238E27FC236}">
                <a16:creationId xmlns:a16="http://schemas.microsoft.com/office/drawing/2014/main" id="{E7211234-1C7E-454A-82D0-D29C54DFE6A8}"/>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26686112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F83E1B-03AF-42FD-BE05-8906067DFE38}"/>
              </a:ext>
            </a:extLst>
          </p:cNvPr>
          <p:cNvSpPr>
            <a:spLocks noGrp="1"/>
          </p:cNvSpPr>
          <p:nvPr>
            <p:ph type="title"/>
          </p:nvPr>
        </p:nvSpPr>
        <p:spPr/>
        <p:txBody>
          <a:bodyPr/>
          <a:lstStyle/>
          <a:p>
            <a:r>
              <a:rPr lang="de-DE" dirty="0"/>
              <a:t>STYLESHEET LANGUAGE</a:t>
            </a:r>
          </a:p>
        </p:txBody>
      </p:sp>
      <p:sp>
        <p:nvSpPr>
          <p:cNvPr id="3" name="Inhaltsplatzhalter 2">
            <a:extLst>
              <a:ext uri="{FF2B5EF4-FFF2-40B4-BE49-F238E27FC236}">
                <a16:creationId xmlns:a16="http://schemas.microsoft.com/office/drawing/2014/main" id="{98F9BA08-11A3-4DAF-B1F4-AB8CD11A1A2E}"/>
              </a:ext>
            </a:extLst>
          </p:cNvPr>
          <p:cNvSpPr>
            <a:spLocks noGrp="1"/>
          </p:cNvSpPr>
          <p:nvPr>
            <p:ph idx="1"/>
          </p:nvPr>
        </p:nvSpPr>
        <p:spPr/>
        <p:txBody>
          <a:bodyPr>
            <a:normAutofit fontScale="62500" lnSpcReduction="20000"/>
          </a:bodyPr>
          <a:lstStyle/>
          <a:p>
            <a:r>
              <a:rPr lang="de-DE" b="1" dirty="0"/>
              <a:t>Stylesheet-Sprachen</a:t>
            </a:r>
            <a:r>
              <a:rPr lang="de-DE" dirty="0"/>
              <a:t> [</a:t>
            </a:r>
            <a:r>
              <a:rPr lang="de-DE" dirty="0">
                <a:hlinkClick r:id="rId3" tooltip="Liste der IPA-Zeichen"/>
              </a:rPr>
              <a:t>ˈ</a:t>
            </a:r>
            <a:r>
              <a:rPr lang="de-DE" dirty="0" err="1">
                <a:hlinkClick r:id="rId3" tooltip="Liste der IPA-Zeichen"/>
              </a:rPr>
              <a:t>staɪlʃiːt</a:t>
            </a:r>
            <a:r>
              <a:rPr lang="de-DE" dirty="0"/>
              <a:t>] sind </a:t>
            </a:r>
            <a:r>
              <a:rPr lang="de-DE" dirty="0">
                <a:hlinkClick r:id="rId4" tooltip="Formale Sprache"/>
              </a:rPr>
              <a:t>formale Sprachen</a:t>
            </a:r>
            <a:r>
              <a:rPr lang="de-DE" dirty="0"/>
              <a:t> in der </a:t>
            </a:r>
            <a:r>
              <a:rPr lang="de-DE" dirty="0">
                <a:hlinkClick r:id="rId5" tooltip="Informationstechnik"/>
              </a:rPr>
              <a:t>Informationstechnik</a:t>
            </a:r>
            <a:r>
              <a:rPr lang="de-DE" dirty="0"/>
              <a:t>, um das </a:t>
            </a:r>
            <a:r>
              <a:rPr lang="de-DE" dirty="0">
                <a:hlinkClick r:id="rId6" tooltip="Aussehen"/>
              </a:rPr>
              <a:t>Erscheinungsbild</a:t>
            </a:r>
            <a:r>
              <a:rPr lang="de-DE" dirty="0"/>
              <a:t> von Dokumenten bzw. Benutzeroberflächen festzulegen.</a:t>
            </a:r>
          </a:p>
          <a:p>
            <a:r>
              <a:rPr lang="de-DE" dirty="0"/>
              <a:t>Ein Stylesheet ist am ehesten mit einer </a:t>
            </a:r>
            <a:r>
              <a:rPr lang="de-DE" dirty="0">
                <a:hlinkClick r:id="rId7" tooltip="Formatvorlage"/>
              </a:rPr>
              <a:t>Formatvorlage</a:t>
            </a:r>
            <a:r>
              <a:rPr lang="de-DE" dirty="0"/>
              <a:t> zu vergleichen. Grundidee hierbei ist die Trennung von Information (Daten) und Darstellung. Das Programm, das das Stylesheet auswertet, interpretiert die zugewiesenen Daten (Text, Tabellen, Grafiken etc.) und formatiert sie (z. B. für die Bildschirmausgabe) entsprechend den vorgegebenen Regeln.</a:t>
            </a:r>
          </a:p>
          <a:p>
            <a:r>
              <a:rPr lang="de-DE" dirty="0"/>
              <a:t>Beispiele für </a:t>
            </a:r>
            <a:r>
              <a:rPr lang="de-DE" dirty="0" err="1"/>
              <a:t>Stylesheetsprachen</a:t>
            </a:r>
            <a:r>
              <a:rPr lang="de-DE" dirty="0"/>
              <a:t> sind </a:t>
            </a:r>
            <a:r>
              <a:rPr lang="de-DE" dirty="0">
                <a:hlinkClick r:id="rId8" tooltip="Cascading Style Sheets"/>
              </a:rPr>
              <a:t>CSS</a:t>
            </a:r>
            <a:r>
              <a:rPr lang="de-DE" dirty="0"/>
              <a:t>, </a:t>
            </a:r>
            <a:r>
              <a:rPr lang="de-DE" dirty="0">
                <a:hlinkClick r:id="rId9" tooltip="Extensible Stylesheet Language"/>
              </a:rPr>
              <a:t>XSL</a:t>
            </a:r>
            <a:r>
              <a:rPr lang="de-DE" dirty="0"/>
              <a:t> und </a:t>
            </a:r>
            <a:r>
              <a:rPr lang="de-DE" dirty="0">
                <a:hlinkClick r:id="rId10" tooltip="Document Style Semantics and Specification Language"/>
              </a:rPr>
              <a:t>DSSSL</a:t>
            </a:r>
            <a:r>
              <a:rPr lang="de-DE" dirty="0"/>
              <a:t>.</a:t>
            </a:r>
          </a:p>
          <a:p>
            <a:r>
              <a:rPr lang="de-DE" dirty="0"/>
              <a:t>Stylesheets umfassen alle Bereiche der </a:t>
            </a:r>
            <a:r>
              <a:rPr lang="de-DE" dirty="0">
                <a:hlinkClick r:id="rId11" tooltip="Interpretation"/>
              </a:rPr>
              <a:t>Interpretation</a:t>
            </a:r>
            <a:r>
              <a:rPr lang="de-DE" dirty="0"/>
              <a:t> (bildliche, hörbare oder fühlbare Darstellung). Stylesheets interpretieren Inhalte abhängig vom Ausgabegerät (z. B. </a:t>
            </a:r>
            <a:r>
              <a:rPr lang="de-DE" dirty="0">
                <a:hlinkClick r:id="rId12" tooltip="Brailleschrift"/>
              </a:rPr>
              <a:t>Braille</a:t>
            </a:r>
            <a:r>
              <a:rPr lang="de-DE" dirty="0"/>
              <a:t>-Lesegeräte für Blinde). Dabei darf der Inhalt nicht verändert werden.</a:t>
            </a:r>
          </a:p>
        </p:txBody>
      </p:sp>
    </p:spTree>
    <p:extLst>
      <p:ext uri="{BB962C8B-B14F-4D97-AF65-F5344CB8AC3E}">
        <p14:creationId xmlns:p14="http://schemas.microsoft.com/office/powerpoint/2010/main" val="36716486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28680D-BB31-4EAD-B02D-7B69DDBDA2F1}"/>
              </a:ext>
            </a:extLst>
          </p:cNvPr>
          <p:cNvSpPr>
            <a:spLocks noGrp="1"/>
          </p:cNvSpPr>
          <p:nvPr>
            <p:ph type="title"/>
          </p:nvPr>
        </p:nvSpPr>
        <p:spPr/>
        <p:txBody>
          <a:bodyPr/>
          <a:lstStyle/>
          <a:p>
            <a:r>
              <a:rPr lang="de-DE" dirty="0"/>
              <a:t>MARKDOWN</a:t>
            </a:r>
          </a:p>
        </p:txBody>
      </p:sp>
      <p:sp>
        <p:nvSpPr>
          <p:cNvPr id="3" name="Textplatzhalter 2">
            <a:extLst>
              <a:ext uri="{FF2B5EF4-FFF2-40B4-BE49-F238E27FC236}">
                <a16:creationId xmlns:a16="http://schemas.microsoft.com/office/drawing/2014/main" id="{29CEBE4A-74CF-41B5-A0E5-CFEABDA31A1D}"/>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19263503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0E89B4-F2AF-4E94-A718-5433246C8F87}"/>
              </a:ext>
            </a:extLst>
          </p:cNvPr>
          <p:cNvSpPr>
            <a:spLocks noGrp="1"/>
          </p:cNvSpPr>
          <p:nvPr>
            <p:ph type="title"/>
          </p:nvPr>
        </p:nvSpPr>
        <p:spPr/>
        <p:txBody>
          <a:bodyPr/>
          <a:lstStyle/>
          <a:p>
            <a:r>
              <a:rPr lang="de-DE" dirty="0"/>
              <a:t>MARKDOWN</a:t>
            </a:r>
          </a:p>
        </p:txBody>
      </p:sp>
      <p:sp>
        <p:nvSpPr>
          <p:cNvPr id="3" name="Inhaltsplatzhalter 2">
            <a:extLst>
              <a:ext uri="{FF2B5EF4-FFF2-40B4-BE49-F238E27FC236}">
                <a16:creationId xmlns:a16="http://schemas.microsoft.com/office/drawing/2014/main" id="{5D46863C-5B4A-4F13-9559-50A2D9415DA0}"/>
              </a:ext>
            </a:extLst>
          </p:cNvPr>
          <p:cNvSpPr>
            <a:spLocks noGrp="1"/>
          </p:cNvSpPr>
          <p:nvPr>
            <p:ph idx="1"/>
          </p:nvPr>
        </p:nvSpPr>
        <p:spPr/>
        <p:txBody>
          <a:bodyPr/>
          <a:lstStyle/>
          <a:p>
            <a:r>
              <a:rPr lang="de-DE" dirty="0">
                <a:hlinkClick r:id="rId2"/>
              </a:rPr>
              <a:t>https://de.wikipedia.org/wiki/Markdown</a:t>
            </a:r>
            <a:endParaRPr lang="de-DE" dirty="0">
              <a:hlinkClick r:id="rId3"/>
            </a:endParaRPr>
          </a:p>
          <a:p>
            <a:r>
              <a:rPr lang="de-DE" dirty="0">
                <a:hlinkClick r:id="rId3"/>
              </a:rPr>
              <a:t>https://remarkjs.com/#1</a:t>
            </a:r>
            <a:endParaRPr lang="de-DE" dirty="0"/>
          </a:p>
          <a:p>
            <a:r>
              <a:rPr lang="de-DE" dirty="0">
                <a:hlinkClick r:id="rId4"/>
              </a:rPr>
              <a:t>https://github.com/gnab/remark</a:t>
            </a:r>
            <a:endParaRPr lang="de-DE" dirty="0"/>
          </a:p>
        </p:txBody>
      </p:sp>
    </p:spTree>
    <p:extLst>
      <p:ext uri="{BB962C8B-B14F-4D97-AF65-F5344CB8AC3E}">
        <p14:creationId xmlns:p14="http://schemas.microsoft.com/office/powerpoint/2010/main" val="1741415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6FC87B-087B-4DCF-8EA0-1C48DF51D26A}"/>
              </a:ext>
            </a:extLst>
          </p:cNvPr>
          <p:cNvSpPr>
            <a:spLocks noGrp="1"/>
          </p:cNvSpPr>
          <p:nvPr>
            <p:ph type="title"/>
          </p:nvPr>
        </p:nvSpPr>
        <p:spPr/>
        <p:txBody>
          <a:bodyPr/>
          <a:lstStyle/>
          <a:p>
            <a:r>
              <a:rPr lang="de-DE" dirty="0"/>
              <a:t>WEB APIs</a:t>
            </a:r>
          </a:p>
        </p:txBody>
      </p:sp>
      <p:sp>
        <p:nvSpPr>
          <p:cNvPr id="3" name="Textplatzhalter 2">
            <a:extLst>
              <a:ext uri="{FF2B5EF4-FFF2-40B4-BE49-F238E27FC236}">
                <a16:creationId xmlns:a16="http://schemas.microsoft.com/office/drawing/2014/main" id="{D29F6652-D244-43BF-BEE0-94D77FC4B9FB}"/>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1160903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4C33FF-E0F3-4BB0-B908-1EBEF2262904}"/>
              </a:ext>
            </a:extLst>
          </p:cNvPr>
          <p:cNvSpPr>
            <a:spLocks noGrp="1"/>
          </p:cNvSpPr>
          <p:nvPr>
            <p:ph type="title"/>
          </p:nvPr>
        </p:nvSpPr>
        <p:spPr/>
        <p:txBody>
          <a:bodyPr/>
          <a:lstStyle/>
          <a:p>
            <a:r>
              <a:rPr lang="de-DE" dirty="0"/>
              <a:t>TOOLS</a:t>
            </a:r>
          </a:p>
        </p:txBody>
      </p:sp>
      <p:sp>
        <p:nvSpPr>
          <p:cNvPr id="3" name="Textplatzhalter 2">
            <a:extLst>
              <a:ext uri="{FF2B5EF4-FFF2-40B4-BE49-F238E27FC236}">
                <a16:creationId xmlns:a16="http://schemas.microsoft.com/office/drawing/2014/main" id="{90057707-C304-411C-81D0-BE02874091A1}"/>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710421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F2D006-E778-48F1-8A43-8E43A17169B6}"/>
              </a:ext>
            </a:extLst>
          </p:cNvPr>
          <p:cNvSpPr>
            <a:spLocks noGrp="1"/>
          </p:cNvSpPr>
          <p:nvPr>
            <p:ph type="title"/>
          </p:nvPr>
        </p:nvSpPr>
        <p:spPr/>
        <p:txBody>
          <a:bodyPr/>
          <a:lstStyle/>
          <a:p>
            <a:r>
              <a:rPr lang="de-DE" dirty="0"/>
              <a:t>WAS IST EINE API</a:t>
            </a:r>
          </a:p>
        </p:txBody>
      </p:sp>
      <p:sp>
        <p:nvSpPr>
          <p:cNvPr id="3" name="Inhaltsplatzhalter 2">
            <a:extLst>
              <a:ext uri="{FF2B5EF4-FFF2-40B4-BE49-F238E27FC236}">
                <a16:creationId xmlns:a16="http://schemas.microsoft.com/office/drawing/2014/main" id="{55ED50B7-E7D3-4AB3-81EF-FE26715CDF89}"/>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441956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5AC405-A26B-4A08-BDEA-E60BE07EB8C0}"/>
              </a:ext>
            </a:extLst>
          </p:cNvPr>
          <p:cNvSpPr>
            <a:spLocks noGrp="1"/>
          </p:cNvSpPr>
          <p:nvPr>
            <p:ph type="title"/>
          </p:nvPr>
        </p:nvSpPr>
        <p:spPr/>
        <p:txBody>
          <a:bodyPr/>
          <a:lstStyle/>
          <a:p>
            <a:r>
              <a:rPr lang="de-DE" dirty="0"/>
              <a:t>WAS IST EINE WEB API</a:t>
            </a:r>
          </a:p>
        </p:txBody>
      </p:sp>
      <p:sp>
        <p:nvSpPr>
          <p:cNvPr id="3" name="Inhaltsplatzhalter 2">
            <a:extLst>
              <a:ext uri="{FF2B5EF4-FFF2-40B4-BE49-F238E27FC236}">
                <a16:creationId xmlns:a16="http://schemas.microsoft.com/office/drawing/2014/main" id="{B60118BA-4D35-45EC-87D1-747C53E827F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23163477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7BEEC8-74AC-4B0D-A797-237DEDF5609D}"/>
              </a:ext>
            </a:extLst>
          </p:cNvPr>
          <p:cNvSpPr>
            <a:spLocks noGrp="1"/>
          </p:cNvSpPr>
          <p:nvPr>
            <p:ph type="title"/>
          </p:nvPr>
        </p:nvSpPr>
        <p:spPr/>
        <p:txBody>
          <a:bodyPr/>
          <a:lstStyle/>
          <a:p>
            <a:r>
              <a:rPr lang="de-DE" dirty="0"/>
              <a:t>WEB APIs</a:t>
            </a:r>
          </a:p>
        </p:txBody>
      </p:sp>
      <p:sp>
        <p:nvSpPr>
          <p:cNvPr id="3" name="Inhaltsplatzhalter 2">
            <a:extLst>
              <a:ext uri="{FF2B5EF4-FFF2-40B4-BE49-F238E27FC236}">
                <a16:creationId xmlns:a16="http://schemas.microsoft.com/office/drawing/2014/main" id="{6A0F900F-7BA3-4907-9154-D67C479FA6D8}"/>
              </a:ext>
            </a:extLst>
          </p:cNvPr>
          <p:cNvSpPr>
            <a:spLocks noGrp="1"/>
          </p:cNvSpPr>
          <p:nvPr>
            <p:ph idx="1"/>
          </p:nvPr>
        </p:nvSpPr>
        <p:spPr/>
        <p:txBody>
          <a:bodyPr/>
          <a:lstStyle/>
          <a:p>
            <a:r>
              <a:rPr lang="de-DE" dirty="0"/>
              <a:t>https://developer.mozilla.org/en-US/docs/Web/API</a:t>
            </a:r>
          </a:p>
        </p:txBody>
      </p:sp>
    </p:spTree>
    <p:extLst>
      <p:ext uri="{BB962C8B-B14F-4D97-AF65-F5344CB8AC3E}">
        <p14:creationId xmlns:p14="http://schemas.microsoft.com/office/powerpoint/2010/main" val="40954841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0B4CB0-6654-4AF0-99C0-6DCF86877BBF}"/>
              </a:ext>
            </a:extLst>
          </p:cNvPr>
          <p:cNvSpPr>
            <a:spLocks noGrp="1"/>
          </p:cNvSpPr>
          <p:nvPr>
            <p:ph type="title"/>
          </p:nvPr>
        </p:nvSpPr>
        <p:spPr/>
        <p:txBody>
          <a:bodyPr/>
          <a:lstStyle/>
          <a:p>
            <a:r>
              <a:rPr lang="de-DE" dirty="0"/>
              <a:t>WEB WORKERS API</a:t>
            </a:r>
          </a:p>
        </p:txBody>
      </p:sp>
      <p:sp>
        <p:nvSpPr>
          <p:cNvPr id="3" name="Textplatzhalter 2">
            <a:extLst>
              <a:ext uri="{FF2B5EF4-FFF2-40B4-BE49-F238E27FC236}">
                <a16:creationId xmlns:a16="http://schemas.microsoft.com/office/drawing/2014/main" id="{4140BE4A-DA35-43BE-941D-12A18BD2815B}"/>
              </a:ext>
            </a:extLst>
          </p:cNvPr>
          <p:cNvSpPr>
            <a:spLocks noGrp="1"/>
          </p:cNvSpPr>
          <p:nvPr>
            <p:ph type="body" idx="1"/>
          </p:nvPr>
        </p:nvSpPr>
        <p:spPr/>
        <p:txBody>
          <a:bodyPr/>
          <a:lstStyle/>
          <a:p>
            <a:endParaRPr lang="de-DE" dirty="0"/>
          </a:p>
          <a:p>
            <a:endParaRPr lang="de-DE" dirty="0"/>
          </a:p>
        </p:txBody>
      </p:sp>
      <mc:AlternateContent xmlns:mc="http://schemas.openxmlformats.org/markup-compatibility/2006" xmlns:pslz="http://schemas.microsoft.com/office/powerpoint/2016/slidezoom">
        <mc:Choice Requires="pslz">
          <p:graphicFrame>
            <p:nvGraphicFramePr>
              <p:cNvPr id="5" name="Folienzoom 4">
                <a:extLst>
                  <a:ext uri="{FF2B5EF4-FFF2-40B4-BE49-F238E27FC236}">
                    <a16:creationId xmlns:a16="http://schemas.microsoft.com/office/drawing/2014/main" id="{67C4ADC5-67E3-477A-B68D-0281C3DF16D9}"/>
                  </a:ext>
                </a:extLst>
              </p:cNvPr>
              <p:cNvGraphicFramePr>
                <a:graphicFrameLocks noChangeAspect="1"/>
              </p:cNvGraphicFramePr>
              <p:nvPr>
                <p:extLst>
                  <p:ext uri="{D42A27DB-BD31-4B8C-83A1-F6EECF244321}">
                    <p14:modId xmlns:p14="http://schemas.microsoft.com/office/powerpoint/2010/main" val="1962609477"/>
                  </p:ext>
                </p:extLst>
              </p:nvPr>
            </p:nvGraphicFramePr>
            <p:xfrm>
              <a:off x="3879850" y="4589463"/>
              <a:ext cx="3048000" cy="1714500"/>
            </p:xfrm>
            <a:graphic>
              <a:graphicData uri="http://schemas.microsoft.com/office/powerpoint/2016/slidezoom">
                <pslz:sldZm>
                  <pslz:sldZmObj sldId="517" cId="2002235242">
                    <pslz:zmPr id="{9A238638-C2B1-4451-8CDD-DC3F6D4C55FF}"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5" name="Folienzoom 4">
                <a:hlinkClick r:id="rId4" action="ppaction://hlinksldjump"/>
                <a:extLst>
                  <a:ext uri="{FF2B5EF4-FFF2-40B4-BE49-F238E27FC236}">
                    <a16:creationId xmlns:a16="http://schemas.microsoft.com/office/drawing/2014/main" id="{67C4ADC5-67E3-477A-B68D-0281C3DF16D9}"/>
                  </a:ext>
                </a:extLst>
              </p:cNvPr>
              <p:cNvPicPr>
                <a:picLocks noGrp="1" noRot="1" noChangeAspect="1" noMove="1" noResize="1" noEditPoints="1" noAdjustHandles="1" noChangeArrowheads="1" noChangeShapeType="1"/>
              </p:cNvPicPr>
              <p:nvPr/>
            </p:nvPicPr>
            <p:blipFill>
              <a:blip r:embed="rId5"/>
              <a:stretch>
                <a:fillRect/>
              </a:stretch>
            </p:blipFill>
            <p:spPr>
              <a:xfrm>
                <a:off x="3879850" y="4589463"/>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Folienzoom 6">
                <a:extLst>
                  <a:ext uri="{FF2B5EF4-FFF2-40B4-BE49-F238E27FC236}">
                    <a16:creationId xmlns:a16="http://schemas.microsoft.com/office/drawing/2014/main" id="{C493B0CF-9065-4589-A8D8-E76D03834D26}"/>
                  </a:ext>
                </a:extLst>
              </p:cNvPr>
              <p:cNvGraphicFramePr>
                <a:graphicFrameLocks noChangeAspect="1"/>
              </p:cNvGraphicFramePr>
              <p:nvPr>
                <p:extLst>
                  <p:ext uri="{D42A27DB-BD31-4B8C-83A1-F6EECF244321}">
                    <p14:modId xmlns:p14="http://schemas.microsoft.com/office/powerpoint/2010/main" val="1561283427"/>
                  </p:ext>
                </p:extLst>
              </p:nvPr>
            </p:nvGraphicFramePr>
            <p:xfrm>
              <a:off x="831850" y="4589463"/>
              <a:ext cx="3048000" cy="1714500"/>
            </p:xfrm>
            <a:graphic>
              <a:graphicData uri="http://schemas.microsoft.com/office/powerpoint/2016/slidezoom">
                <pslz:sldZm>
                  <pslz:sldZmObj sldId="677" cId="3267257849">
                    <pslz:zmPr id="{9BC93582-A27A-4B9A-8F6B-74FEA00E98D9}"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Folienzoom 6">
                <a:hlinkClick r:id="rId7" action="ppaction://hlinksldjump"/>
                <a:extLst>
                  <a:ext uri="{FF2B5EF4-FFF2-40B4-BE49-F238E27FC236}">
                    <a16:creationId xmlns:a16="http://schemas.microsoft.com/office/drawing/2014/main" id="{C493B0CF-9065-4589-A8D8-E76D03834D26}"/>
                  </a:ext>
                </a:extLst>
              </p:cNvPr>
              <p:cNvPicPr>
                <a:picLocks noGrp="1" noRot="1" noChangeAspect="1" noMove="1" noResize="1" noEditPoints="1" noAdjustHandles="1" noChangeArrowheads="1" noChangeShapeType="1"/>
              </p:cNvPicPr>
              <p:nvPr/>
            </p:nvPicPr>
            <p:blipFill>
              <a:blip r:embed="rId8"/>
              <a:stretch>
                <a:fillRect/>
              </a:stretch>
            </p:blipFill>
            <p:spPr>
              <a:xfrm>
                <a:off x="831850" y="4589463"/>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2475927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AAC3EB-2706-4189-B346-213B00BF32A0}"/>
              </a:ext>
            </a:extLst>
          </p:cNvPr>
          <p:cNvSpPr>
            <a:spLocks noGrp="1"/>
          </p:cNvSpPr>
          <p:nvPr>
            <p:ph type="title"/>
          </p:nvPr>
        </p:nvSpPr>
        <p:spPr/>
        <p:txBody>
          <a:bodyPr/>
          <a:lstStyle/>
          <a:p>
            <a:r>
              <a:rPr lang="de-DE" dirty="0"/>
              <a:t>WEB WORKER</a:t>
            </a:r>
          </a:p>
        </p:txBody>
      </p:sp>
      <p:sp>
        <p:nvSpPr>
          <p:cNvPr id="3" name="Inhaltsplatzhalter 2">
            <a:extLst>
              <a:ext uri="{FF2B5EF4-FFF2-40B4-BE49-F238E27FC236}">
                <a16:creationId xmlns:a16="http://schemas.microsoft.com/office/drawing/2014/main" id="{07B8E458-5235-4A79-87B7-266D0610ABDD}"/>
              </a:ext>
            </a:extLst>
          </p:cNvPr>
          <p:cNvSpPr>
            <a:spLocks noGrp="1"/>
          </p:cNvSpPr>
          <p:nvPr>
            <p:ph idx="1"/>
          </p:nvPr>
        </p:nvSpPr>
        <p:spPr/>
        <p:txBody>
          <a:bodyPr/>
          <a:lstStyle/>
          <a:p>
            <a:r>
              <a:rPr lang="de-DE" dirty="0" err="1"/>
              <a:t>is</a:t>
            </a:r>
            <a:r>
              <a:rPr lang="de-DE" dirty="0"/>
              <a:t> an </a:t>
            </a:r>
            <a:r>
              <a:rPr lang="de-DE" dirty="0" err="1"/>
              <a:t>object</a:t>
            </a:r>
            <a:endParaRPr lang="de-DE" dirty="0"/>
          </a:p>
          <a:p>
            <a:r>
              <a:rPr lang="de-DE" dirty="0" err="1"/>
              <a:t>runs</a:t>
            </a:r>
            <a:r>
              <a:rPr lang="de-DE" dirty="0"/>
              <a:t> in </a:t>
            </a:r>
            <a:r>
              <a:rPr lang="de-DE" dirty="0" err="1"/>
              <a:t>another</a:t>
            </a:r>
            <a:r>
              <a:rPr lang="de-DE" dirty="0"/>
              <a:t> global </a:t>
            </a:r>
            <a:r>
              <a:rPr lang="de-DE" dirty="0" err="1"/>
              <a:t>context</a:t>
            </a:r>
            <a:r>
              <a:rPr lang="de-DE" dirty="0"/>
              <a:t> </a:t>
            </a:r>
            <a:r>
              <a:rPr lang="de-DE" dirty="0" err="1"/>
              <a:t>then</a:t>
            </a:r>
            <a:r>
              <a:rPr lang="de-DE" dirty="0"/>
              <a:t> </a:t>
            </a:r>
            <a:r>
              <a:rPr lang="de-DE" dirty="0" err="1">
                <a:highlight>
                  <a:srgbClr val="C0C0C0"/>
                </a:highlight>
              </a:rPr>
              <a:t>window</a:t>
            </a:r>
            <a:r>
              <a:rPr lang="de-DE" dirty="0"/>
              <a:t> / </a:t>
            </a:r>
            <a:r>
              <a:rPr lang="de-DE" dirty="0" err="1"/>
              <a:t>background</a:t>
            </a:r>
            <a:r>
              <a:rPr lang="de-DE" dirty="0"/>
              <a:t> </a:t>
            </a:r>
            <a:r>
              <a:rPr lang="de-DE" dirty="0" err="1"/>
              <a:t>thread</a:t>
            </a:r>
            <a:endParaRPr lang="de-DE" dirty="0"/>
          </a:p>
          <a:p>
            <a:pPr lvl="1"/>
            <a:r>
              <a:rPr lang="de-DE" dirty="0" err="1"/>
              <a:t>DedicatedWorkerGlobalScope</a:t>
            </a:r>
            <a:endParaRPr lang="de-DE" dirty="0"/>
          </a:p>
          <a:p>
            <a:pPr lvl="1"/>
            <a:r>
              <a:rPr lang="de-DE" dirty="0" err="1"/>
              <a:t>SharedWorkerGlobalScope</a:t>
            </a:r>
            <a:endParaRPr lang="de-DE" dirty="0"/>
          </a:p>
          <a:p>
            <a:r>
              <a:rPr lang="de-DE" dirty="0" err="1"/>
              <a:t>can</a:t>
            </a:r>
            <a:r>
              <a:rPr lang="de-DE" dirty="0"/>
              <a:t> send </a:t>
            </a:r>
            <a:r>
              <a:rPr lang="de-DE" dirty="0" err="1"/>
              <a:t>data</a:t>
            </a:r>
            <a:r>
              <a:rPr lang="de-DE" dirty="0"/>
              <a:t> </a:t>
            </a:r>
            <a:r>
              <a:rPr lang="de-DE" dirty="0" err="1"/>
              <a:t>to</a:t>
            </a:r>
            <a:r>
              <a:rPr lang="de-DE" dirty="0"/>
              <a:t> </a:t>
            </a:r>
            <a:r>
              <a:rPr lang="de-DE" dirty="0" err="1"/>
              <a:t>other</a:t>
            </a:r>
            <a:r>
              <a:rPr lang="de-DE" dirty="0"/>
              <a:t> </a:t>
            </a:r>
            <a:r>
              <a:rPr lang="de-DE" dirty="0" err="1"/>
              <a:t>worker</a:t>
            </a:r>
            <a:r>
              <a:rPr lang="de-DE" dirty="0"/>
              <a:t> </a:t>
            </a:r>
            <a:r>
              <a:rPr lang="de-DE" dirty="0" err="1"/>
              <a:t>or</a:t>
            </a:r>
            <a:r>
              <a:rPr lang="de-DE" dirty="0"/>
              <a:t> </a:t>
            </a:r>
            <a:r>
              <a:rPr lang="de-DE" dirty="0" err="1"/>
              <a:t>to</a:t>
            </a:r>
            <a:r>
              <a:rPr lang="de-DE" dirty="0"/>
              <a:t> </a:t>
            </a:r>
            <a:r>
              <a:rPr lang="de-DE" dirty="0" err="1"/>
              <a:t>main</a:t>
            </a:r>
            <a:r>
              <a:rPr lang="de-DE" dirty="0"/>
              <a:t> </a:t>
            </a:r>
            <a:r>
              <a:rPr lang="de-DE" dirty="0" err="1"/>
              <a:t>thread</a:t>
            </a:r>
            <a:endParaRPr lang="de-DE" dirty="0"/>
          </a:p>
          <a:p>
            <a:r>
              <a:rPr lang="de-DE" dirty="0" err="1"/>
              <a:t>can</a:t>
            </a:r>
            <a:r>
              <a:rPr lang="de-DE" dirty="0"/>
              <a:t> spawn </a:t>
            </a:r>
            <a:r>
              <a:rPr lang="de-DE" dirty="0" err="1"/>
              <a:t>new</a:t>
            </a:r>
            <a:r>
              <a:rPr lang="de-DE" dirty="0"/>
              <a:t> </a:t>
            </a:r>
            <a:r>
              <a:rPr lang="de-DE" dirty="0" err="1"/>
              <a:t>workers</a:t>
            </a:r>
            <a:endParaRPr lang="de-DE" dirty="0"/>
          </a:p>
        </p:txBody>
      </p:sp>
    </p:spTree>
    <p:extLst>
      <p:ext uri="{BB962C8B-B14F-4D97-AF65-F5344CB8AC3E}">
        <p14:creationId xmlns:p14="http://schemas.microsoft.com/office/powerpoint/2010/main" val="17841474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697F9A-697E-4AF8-8045-B97C72C3D1CF}"/>
              </a:ext>
            </a:extLst>
          </p:cNvPr>
          <p:cNvSpPr>
            <a:spLocks noGrp="1"/>
          </p:cNvSpPr>
          <p:nvPr>
            <p:ph type="title"/>
          </p:nvPr>
        </p:nvSpPr>
        <p:spPr/>
        <p:txBody>
          <a:bodyPr/>
          <a:lstStyle/>
          <a:p>
            <a:r>
              <a:rPr lang="de-DE" dirty="0"/>
              <a:t>WEB WORKER - RESTRICTIONS</a:t>
            </a:r>
          </a:p>
        </p:txBody>
      </p:sp>
      <p:sp>
        <p:nvSpPr>
          <p:cNvPr id="3" name="Inhaltsplatzhalter 2">
            <a:extLst>
              <a:ext uri="{FF2B5EF4-FFF2-40B4-BE49-F238E27FC236}">
                <a16:creationId xmlns:a16="http://schemas.microsoft.com/office/drawing/2014/main" id="{441FBEDA-5AAC-48FB-B3B7-0E05424C71C0}"/>
              </a:ext>
            </a:extLst>
          </p:cNvPr>
          <p:cNvSpPr>
            <a:spLocks noGrp="1"/>
          </p:cNvSpPr>
          <p:nvPr>
            <p:ph idx="1"/>
          </p:nvPr>
        </p:nvSpPr>
        <p:spPr/>
        <p:txBody>
          <a:bodyPr/>
          <a:lstStyle/>
          <a:p>
            <a:r>
              <a:rPr lang="de-DE" dirty="0" err="1"/>
              <a:t>Worker</a:t>
            </a:r>
            <a:r>
              <a:rPr lang="de-DE" dirty="0"/>
              <a:t> hat keinen Zugriff auf</a:t>
            </a:r>
          </a:p>
          <a:p>
            <a:pPr lvl="1"/>
            <a:r>
              <a:rPr lang="de-DE" dirty="0" err="1"/>
              <a:t>some</a:t>
            </a:r>
            <a:r>
              <a:rPr lang="de-DE" dirty="0"/>
              <a:t> </a:t>
            </a:r>
            <a:r>
              <a:rPr lang="de-DE" dirty="0" err="1"/>
              <a:t>methods</a:t>
            </a:r>
            <a:r>
              <a:rPr lang="de-DE" dirty="0"/>
              <a:t> &amp; </a:t>
            </a:r>
            <a:r>
              <a:rPr lang="de-DE" dirty="0" err="1"/>
              <a:t>props</a:t>
            </a:r>
            <a:r>
              <a:rPr lang="de-DE" dirty="0"/>
              <a:t> </a:t>
            </a:r>
            <a:r>
              <a:rPr lang="de-DE" dirty="0" err="1"/>
              <a:t>of</a:t>
            </a:r>
            <a:r>
              <a:rPr lang="de-DE" dirty="0"/>
              <a:t> </a:t>
            </a:r>
            <a:r>
              <a:rPr lang="de-DE" dirty="0" err="1"/>
              <a:t>window</a:t>
            </a:r>
            <a:endParaRPr lang="de-DE" dirty="0"/>
          </a:p>
          <a:p>
            <a:pPr lvl="1"/>
            <a:r>
              <a:rPr lang="de-DE" dirty="0" err="1"/>
              <a:t>document</a:t>
            </a:r>
            <a:r>
              <a:rPr lang="de-DE" dirty="0"/>
              <a:t> (DOM-Manipulation)</a:t>
            </a:r>
          </a:p>
          <a:p>
            <a:pPr lvl="1"/>
            <a:r>
              <a:rPr lang="de-DE" dirty="0" err="1"/>
              <a:t>parent</a:t>
            </a:r>
            <a:endParaRPr lang="de-DE" dirty="0"/>
          </a:p>
        </p:txBody>
      </p:sp>
    </p:spTree>
    <p:extLst>
      <p:ext uri="{BB962C8B-B14F-4D97-AF65-F5344CB8AC3E}">
        <p14:creationId xmlns:p14="http://schemas.microsoft.com/office/powerpoint/2010/main" val="31631520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8487ED-7B26-4A61-A4E3-320B28965B17}"/>
              </a:ext>
            </a:extLst>
          </p:cNvPr>
          <p:cNvSpPr>
            <a:spLocks noGrp="1"/>
          </p:cNvSpPr>
          <p:nvPr>
            <p:ph type="title"/>
          </p:nvPr>
        </p:nvSpPr>
        <p:spPr/>
        <p:txBody>
          <a:bodyPr/>
          <a:lstStyle/>
          <a:p>
            <a:r>
              <a:rPr lang="de-DE" dirty="0"/>
              <a:t>WEB WORKER TYPES</a:t>
            </a:r>
          </a:p>
        </p:txBody>
      </p:sp>
      <p:sp>
        <p:nvSpPr>
          <p:cNvPr id="3" name="Inhaltsplatzhalter 2">
            <a:extLst>
              <a:ext uri="{FF2B5EF4-FFF2-40B4-BE49-F238E27FC236}">
                <a16:creationId xmlns:a16="http://schemas.microsoft.com/office/drawing/2014/main" id="{3EC35197-1029-49FF-A787-2FC2BDAE450E}"/>
              </a:ext>
            </a:extLst>
          </p:cNvPr>
          <p:cNvSpPr>
            <a:spLocks noGrp="1"/>
          </p:cNvSpPr>
          <p:nvPr>
            <p:ph idx="1"/>
          </p:nvPr>
        </p:nvSpPr>
        <p:spPr/>
        <p:txBody>
          <a:bodyPr/>
          <a:lstStyle/>
          <a:p>
            <a:r>
              <a:rPr lang="de-DE" dirty="0" err="1"/>
              <a:t>dedicated</a:t>
            </a:r>
            <a:r>
              <a:rPr lang="de-DE" dirty="0"/>
              <a:t> </a:t>
            </a:r>
            <a:r>
              <a:rPr lang="de-DE" dirty="0" err="1"/>
              <a:t>worker</a:t>
            </a:r>
            <a:endParaRPr lang="de-DE" dirty="0"/>
          </a:p>
          <a:p>
            <a:r>
              <a:rPr lang="de-DE" dirty="0" err="1"/>
              <a:t>shared</a:t>
            </a:r>
            <a:r>
              <a:rPr lang="de-DE" dirty="0"/>
              <a:t> </a:t>
            </a:r>
            <a:r>
              <a:rPr lang="de-DE" dirty="0" err="1"/>
              <a:t>worker</a:t>
            </a:r>
            <a:endParaRPr lang="de-DE" dirty="0"/>
          </a:p>
          <a:p>
            <a:r>
              <a:rPr lang="de-DE" dirty="0" err="1"/>
              <a:t>service</a:t>
            </a:r>
            <a:r>
              <a:rPr lang="de-DE" dirty="0"/>
              <a:t> </a:t>
            </a:r>
            <a:r>
              <a:rPr lang="de-DE" dirty="0" err="1"/>
              <a:t>worker</a:t>
            </a:r>
            <a:endParaRPr lang="de-DE" dirty="0"/>
          </a:p>
          <a:p>
            <a:r>
              <a:rPr lang="de-DE" dirty="0" err="1"/>
              <a:t>chrome</a:t>
            </a:r>
            <a:r>
              <a:rPr lang="de-DE" dirty="0"/>
              <a:t> </a:t>
            </a:r>
            <a:r>
              <a:rPr lang="de-DE" dirty="0" err="1"/>
              <a:t>worker</a:t>
            </a:r>
            <a:endParaRPr lang="de-DE" dirty="0"/>
          </a:p>
          <a:p>
            <a:r>
              <a:rPr lang="de-DE" dirty="0" err="1"/>
              <a:t>audio</a:t>
            </a:r>
            <a:r>
              <a:rPr lang="de-DE" dirty="0"/>
              <a:t> </a:t>
            </a:r>
            <a:r>
              <a:rPr lang="de-DE" dirty="0" err="1"/>
              <a:t>worker</a:t>
            </a:r>
            <a:endParaRPr lang="de-DE" dirty="0"/>
          </a:p>
        </p:txBody>
      </p:sp>
    </p:spTree>
    <p:extLst>
      <p:ext uri="{BB962C8B-B14F-4D97-AF65-F5344CB8AC3E}">
        <p14:creationId xmlns:p14="http://schemas.microsoft.com/office/powerpoint/2010/main" val="9075411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DBEF0A-C3B2-4E3D-86ED-1A6F2979FB69}"/>
              </a:ext>
            </a:extLst>
          </p:cNvPr>
          <p:cNvSpPr>
            <a:spLocks noGrp="1"/>
          </p:cNvSpPr>
          <p:nvPr>
            <p:ph type="title"/>
          </p:nvPr>
        </p:nvSpPr>
        <p:spPr/>
        <p:txBody>
          <a:bodyPr/>
          <a:lstStyle/>
          <a:p>
            <a:r>
              <a:rPr lang="de-DE" dirty="0"/>
              <a:t>WEB WORKERS</a:t>
            </a:r>
          </a:p>
        </p:txBody>
      </p:sp>
      <p:sp>
        <p:nvSpPr>
          <p:cNvPr id="3" name="Inhaltsplatzhalter 2">
            <a:extLst>
              <a:ext uri="{FF2B5EF4-FFF2-40B4-BE49-F238E27FC236}">
                <a16:creationId xmlns:a16="http://schemas.microsoft.com/office/drawing/2014/main" id="{7FB85FAB-150E-4AAD-A3E8-522626A3645D}"/>
              </a:ext>
            </a:extLst>
          </p:cNvPr>
          <p:cNvSpPr>
            <a:spLocks noGrp="1"/>
          </p:cNvSpPr>
          <p:nvPr>
            <p:ph idx="1"/>
          </p:nvPr>
        </p:nvSpPr>
        <p:spPr/>
        <p:txBody>
          <a:bodyPr numCol="2">
            <a:normAutofit/>
          </a:bodyPr>
          <a:lstStyle/>
          <a:p>
            <a:r>
              <a:rPr lang="de-DE" dirty="0" err="1"/>
              <a:t>AbstractWorker</a:t>
            </a:r>
            <a:endParaRPr lang="de-DE" dirty="0"/>
          </a:p>
          <a:p>
            <a:r>
              <a:rPr lang="de-DE" dirty="0" err="1"/>
              <a:t>ChromeWorker</a:t>
            </a:r>
            <a:r>
              <a:rPr lang="de-DE" dirty="0"/>
              <a:t> </a:t>
            </a:r>
          </a:p>
          <a:p>
            <a:r>
              <a:rPr lang="de-DE" dirty="0" err="1"/>
              <a:t>DedicateWorkerGlobalScope</a:t>
            </a:r>
            <a:endParaRPr lang="de-DE" dirty="0"/>
          </a:p>
          <a:p>
            <a:r>
              <a:rPr lang="de-DE" dirty="0" err="1"/>
              <a:t>ServiceWorker</a:t>
            </a:r>
            <a:r>
              <a:rPr lang="de-DE" dirty="0"/>
              <a:t> </a:t>
            </a:r>
          </a:p>
          <a:p>
            <a:r>
              <a:rPr lang="de-DE" dirty="0" err="1"/>
              <a:t>SharedWorker</a:t>
            </a:r>
            <a:endParaRPr lang="de-DE" dirty="0"/>
          </a:p>
          <a:p>
            <a:r>
              <a:rPr lang="de-DE" dirty="0" err="1"/>
              <a:t>SharedWorkerGlobalScope</a:t>
            </a:r>
            <a:endParaRPr lang="de-DE" dirty="0"/>
          </a:p>
          <a:p>
            <a:r>
              <a:rPr lang="de-DE" dirty="0" err="1"/>
              <a:t>Worker</a:t>
            </a:r>
            <a:endParaRPr lang="de-DE" dirty="0"/>
          </a:p>
          <a:p>
            <a:r>
              <a:rPr lang="de-DE" dirty="0" err="1"/>
              <a:t>WorkerGlobalScope</a:t>
            </a:r>
            <a:endParaRPr lang="de-DE" dirty="0"/>
          </a:p>
          <a:p>
            <a:r>
              <a:rPr lang="de-DE" dirty="0" err="1"/>
              <a:t>WorkerLocation</a:t>
            </a:r>
            <a:endParaRPr lang="de-DE" dirty="0"/>
          </a:p>
          <a:p>
            <a:r>
              <a:rPr lang="de-DE" dirty="0" err="1"/>
              <a:t>WorkerNavigator</a:t>
            </a:r>
            <a:endParaRPr lang="de-DE" dirty="0"/>
          </a:p>
        </p:txBody>
      </p:sp>
      <p:pic>
        <p:nvPicPr>
          <p:cNvPr id="6" name="Grafik 5" descr="Kolben">
            <a:extLst>
              <a:ext uri="{FF2B5EF4-FFF2-40B4-BE49-F238E27FC236}">
                <a16:creationId xmlns:a16="http://schemas.microsoft.com/office/drawing/2014/main" id="{467A3C67-F12D-45B2-896C-2E7EEE2063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75818" y="4119281"/>
            <a:ext cx="585454" cy="585454"/>
          </a:xfrm>
          <a:prstGeom prst="rect">
            <a:avLst/>
          </a:prstGeom>
        </p:spPr>
      </p:pic>
      <p:pic>
        <p:nvPicPr>
          <p:cNvPr id="8" name="Grafik 7" descr="Warnung">
            <a:extLst>
              <a:ext uri="{FF2B5EF4-FFF2-40B4-BE49-F238E27FC236}">
                <a16:creationId xmlns:a16="http://schemas.microsoft.com/office/drawing/2014/main" id="{F9BD4519-4488-45BB-9FD1-5C5FF86589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68545" y="2738719"/>
            <a:ext cx="457200" cy="457200"/>
          </a:xfrm>
          <a:prstGeom prst="rect">
            <a:avLst/>
          </a:prstGeom>
        </p:spPr>
      </p:pic>
    </p:spTree>
    <p:extLst>
      <p:ext uri="{BB962C8B-B14F-4D97-AF65-F5344CB8AC3E}">
        <p14:creationId xmlns:p14="http://schemas.microsoft.com/office/powerpoint/2010/main" val="25010787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908934-8BDE-4836-BF64-E6492FF0CFE8}"/>
              </a:ext>
            </a:extLst>
          </p:cNvPr>
          <p:cNvSpPr>
            <a:spLocks noGrp="1"/>
          </p:cNvSpPr>
          <p:nvPr>
            <p:ph type="title"/>
          </p:nvPr>
        </p:nvSpPr>
        <p:spPr/>
        <p:txBody>
          <a:bodyPr/>
          <a:lstStyle/>
          <a:p>
            <a:r>
              <a:rPr lang="de-DE" dirty="0"/>
              <a:t>WEB WORKERS COMPARISON</a:t>
            </a:r>
          </a:p>
        </p:txBody>
      </p:sp>
      <p:sp>
        <p:nvSpPr>
          <p:cNvPr id="3" name="Inhaltsplatzhalter 2">
            <a:extLst>
              <a:ext uri="{FF2B5EF4-FFF2-40B4-BE49-F238E27FC236}">
                <a16:creationId xmlns:a16="http://schemas.microsoft.com/office/drawing/2014/main" id="{047A8F66-5A1C-4305-A41F-2AC29F207008}"/>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8415519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5DAA76-18D1-40F0-AAE7-6A1830B28113}"/>
              </a:ext>
            </a:extLst>
          </p:cNvPr>
          <p:cNvSpPr>
            <a:spLocks noGrp="1"/>
          </p:cNvSpPr>
          <p:nvPr>
            <p:ph type="title"/>
          </p:nvPr>
        </p:nvSpPr>
        <p:spPr/>
        <p:txBody>
          <a:bodyPr/>
          <a:lstStyle/>
          <a:p>
            <a:r>
              <a:rPr lang="de-DE" dirty="0"/>
              <a:t>WEB WORKERS - </a:t>
            </a:r>
            <a:br>
              <a:rPr lang="de-DE" dirty="0"/>
            </a:br>
            <a:r>
              <a:rPr lang="de-DE" dirty="0"/>
              <a:t>WORKER</a:t>
            </a:r>
          </a:p>
        </p:txBody>
      </p:sp>
      <p:sp>
        <p:nvSpPr>
          <p:cNvPr id="3" name="Textplatzhalter 2">
            <a:extLst>
              <a:ext uri="{FF2B5EF4-FFF2-40B4-BE49-F238E27FC236}">
                <a16:creationId xmlns:a16="http://schemas.microsoft.com/office/drawing/2014/main" id="{FF8B8E61-A2EA-4E5F-815E-AEF244669BC1}"/>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3267257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7B2F07-1F09-4167-985E-DB352CB695DB}"/>
              </a:ext>
            </a:extLst>
          </p:cNvPr>
          <p:cNvSpPr>
            <a:spLocks noGrp="1"/>
          </p:cNvSpPr>
          <p:nvPr>
            <p:ph type="title"/>
          </p:nvPr>
        </p:nvSpPr>
        <p:spPr/>
        <p:txBody>
          <a:bodyPr/>
          <a:lstStyle/>
          <a:p>
            <a:r>
              <a:rPr lang="de-DE" dirty="0"/>
              <a:t>DEV TOOLS - codesandbox.io</a:t>
            </a:r>
          </a:p>
        </p:txBody>
      </p:sp>
      <p:sp>
        <p:nvSpPr>
          <p:cNvPr id="3" name="Inhaltsplatzhalter 2">
            <a:extLst>
              <a:ext uri="{FF2B5EF4-FFF2-40B4-BE49-F238E27FC236}">
                <a16:creationId xmlns:a16="http://schemas.microsoft.com/office/drawing/2014/main" id="{F88A567B-403E-4085-90EC-18BD7C638765}"/>
              </a:ext>
            </a:extLst>
          </p:cNvPr>
          <p:cNvSpPr>
            <a:spLocks noGrp="1"/>
          </p:cNvSpPr>
          <p:nvPr>
            <p:ph idx="1"/>
          </p:nvPr>
        </p:nvSpPr>
        <p:spPr/>
        <p:txBody>
          <a:bodyPr/>
          <a:lstStyle/>
          <a:p>
            <a:r>
              <a:rPr lang="de-DE" dirty="0"/>
              <a:t>online </a:t>
            </a:r>
            <a:r>
              <a:rPr lang="de-DE" dirty="0" err="1"/>
              <a:t>editor</a:t>
            </a:r>
            <a:r>
              <a:rPr lang="de-DE" dirty="0"/>
              <a:t> und </a:t>
            </a:r>
            <a:r>
              <a:rPr lang="de-DE" dirty="0" err="1"/>
              <a:t>beispielsammlung</a:t>
            </a:r>
            <a:r>
              <a:rPr lang="de-DE" dirty="0"/>
              <a:t> für:</a:t>
            </a:r>
          </a:p>
          <a:p>
            <a:pPr lvl="1"/>
            <a:r>
              <a:rPr lang="de-DE" dirty="0"/>
              <a:t>web</a:t>
            </a:r>
          </a:p>
          <a:p>
            <a:pPr lvl="1"/>
            <a:r>
              <a:rPr lang="de-DE" dirty="0" err="1"/>
              <a:t>react</a:t>
            </a:r>
            <a:endParaRPr lang="de-DE" dirty="0"/>
          </a:p>
          <a:p>
            <a:pPr lvl="1"/>
            <a:r>
              <a:rPr lang="de-DE" dirty="0" err="1"/>
              <a:t>vue</a:t>
            </a:r>
            <a:endParaRPr lang="de-DE" dirty="0"/>
          </a:p>
          <a:p>
            <a:pPr lvl="1"/>
            <a:r>
              <a:rPr lang="de-DE" dirty="0"/>
              <a:t>angular</a:t>
            </a:r>
          </a:p>
        </p:txBody>
      </p:sp>
    </p:spTree>
    <p:extLst>
      <p:ext uri="{BB962C8B-B14F-4D97-AF65-F5344CB8AC3E}">
        <p14:creationId xmlns:p14="http://schemas.microsoft.com/office/powerpoint/2010/main" val="38915000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AF0C3C-5870-4726-877C-E188779CB821}"/>
              </a:ext>
            </a:extLst>
          </p:cNvPr>
          <p:cNvSpPr>
            <a:spLocks noGrp="1"/>
          </p:cNvSpPr>
          <p:nvPr>
            <p:ph type="title"/>
          </p:nvPr>
        </p:nvSpPr>
        <p:spPr/>
        <p:txBody>
          <a:bodyPr/>
          <a:lstStyle/>
          <a:p>
            <a:r>
              <a:rPr lang="de-DE" dirty="0"/>
              <a:t>WORKER - Links</a:t>
            </a:r>
          </a:p>
        </p:txBody>
      </p:sp>
      <p:sp>
        <p:nvSpPr>
          <p:cNvPr id="3" name="Inhaltsplatzhalter 2">
            <a:extLst>
              <a:ext uri="{FF2B5EF4-FFF2-40B4-BE49-F238E27FC236}">
                <a16:creationId xmlns:a16="http://schemas.microsoft.com/office/drawing/2014/main" id="{66866C60-0717-47FD-91EC-DBEC30F53112}"/>
              </a:ext>
            </a:extLst>
          </p:cNvPr>
          <p:cNvSpPr>
            <a:spLocks noGrp="1"/>
          </p:cNvSpPr>
          <p:nvPr>
            <p:ph idx="1"/>
          </p:nvPr>
        </p:nvSpPr>
        <p:spPr/>
        <p:txBody>
          <a:bodyPr/>
          <a:lstStyle/>
          <a:p>
            <a:r>
              <a:rPr lang="de-DE" dirty="0">
                <a:hlinkClick r:id="rId2"/>
              </a:rPr>
              <a:t>http://blog.ppedv.de/post/HTML5-Web-Workers</a:t>
            </a:r>
            <a:r>
              <a:rPr lang="de-DE" dirty="0"/>
              <a:t> </a:t>
            </a:r>
          </a:p>
          <a:p>
            <a:r>
              <a:rPr lang="de-DE" dirty="0">
                <a:hlinkClick r:id="rId3"/>
              </a:rPr>
              <a:t>https://developer.mozilla.org/en-US/docs/Web/API/Worker</a:t>
            </a:r>
            <a:r>
              <a:rPr lang="de-DE" dirty="0"/>
              <a:t> </a:t>
            </a:r>
          </a:p>
          <a:p>
            <a:r>
              <a:rPr lang="de-DE" dirty="0">
                <a:hlinkClick r:id="rId4"/>
              </a:rPr>
              <a:t>https://developer.mozilla.org/en-US/docs/Web/API/Web_Workers_API/Using_web_workers</a:t>
            </a:r>
            <a:endParaRPr lang="de-DE" dirty="0"/>
          </a:p>
          <a:p>
            <a:endParaRPr lang="de-DE" dirty="0"/>
          </a:p>
        </p:txBody>
      </p:sp>
    </p:spTree>
    <p:extLst>
      <p:ext uri="{BB962C8B-B14F-4D97-AF65-F5344CB8AC3E}">
        <p14:creationId xmlns:p14="http://schemas.microsoft.com/office/powerpoint/2010/main" val="9538430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2A7784-5B67-4C59-8A90-668E6356DA48}"/>
              </a:ext>
            </a:extLst>
          </p:cNvPr>
          <p:cNvSpPr>
            <a:spLocks noGrp="1"/>
          </p:cNvSpPr>
          <p:nvPr>
            <p:ph type="title"/>
          </p:nvPr>
        </p:nvSpPr>
        <p:spPr/>
        <p:txBody>
          <a:bodyPr/>
          <a:lstStyle/>
          <a:p>
            <a:r>
              <a:rPr lang="de-DE" dirty="0"/>
              <a:t>WAS IST EIN WORKER?</a:t>
            </a:r>
          </a:p>
        </p:txBody>
      </p:sp>
      <p:sp>
        <p:nvSpPr>
          <p:cNvPr id="3" name="Inhaltsplatzhalter 2">
            <a:extLst>
              <a:ext uri="{FF2B5EF4-FFF2-40B4-BE49-F238E27FC236}">
                <a16:creationId xmlns:a16="http://schemas.microsoft.com/office/drawing/2014/main" id="{3BC72AFA-B9B0-4E0E-91AB-18EB5FD9AB28}"/>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22472703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5131C-DF48-48B7-AF9A-F104F8975787}"/>
              </a:ext>
            </a:extLst>
          </p:cNvPr>
          <p:cNvSpPr>
            <a:spLocks noGrp="1"/>
          </p:cNvSpPr>
          <p:nvPr>
            <p:ph type="title"/>
          </p:nvPr>
        </p:nvSpPr>
        <p:spPr/>
        <p:txBody>
          <a:bodyPr/>
          <a:lstStyle/>
          <a:p>
            <a:r>
              <a:rPr lang="de-DE" dirty="0"/>
              <a:t>WORKER - CONSTRUCTOR</a:t>
            </a:r>
          </a:p>
        </p:txBody>
      </p:sp>
      <p:sp>
        <p:nvSpPr>
          <p:cNvPr id="3" name="Inhaltsplatzhalter 2">
            <a:extLst>
              <a:ext uri="{FF2B5EF4-FFF2-40B4-BE49-F238E27FC236}">
                <a16:creationId xmlns:a16="http://schemas.microsoft.com/office/drawing/2014/main" id="{BD9555E0-2167-4C39-A037-06A599213FF6}"/>
              </a:ext>
            </a:extLst>
          </p:cNvPr>
          <p:cNvSpPr>
            <a:spLocks noGrp="1"/>
          </p:cNvSpPr>
          <p:nvPr>
            <p:ph idx="1"/>
          </p:nvPr>
        </p:nvSpPr>
        <p:spPr/>
        <p:txBody>
          <a:bodyPr/>
          <a:lstStyle/>
          <a:p>
            <a:r>
              <a:rPr lang="en-US" dirty="0"/>
              <a:t>Worker()</a:t>
            </a:r>
          </a:p>
          <a:p>
            <a:pPr lvl="1"/>
            <a:r>
              <a:rPr lang="en-US" dirty="0"/>
              <a:t>Creates a dedicated web worker that executes the script at the specified URL. Workers can also be constructed using Blobs.</a:t>
            </a:r>
            <a:endParaRPr lang="de-DE" dirty="0"/>
          </a:p>
        </p:txBody>
      </p:sp>
    </p:spTree>
    <p:extLst>
      <p:ext uri="{BB962C8B-B14F-4D97-AF65-F5344CB8AC3E}">
        <p14:creationId xmlns:p14="http://schemas.microsoft.com/office/powerpoint/2010/main" val="39296339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813319-BB72-4073-9B86-B28FB77CD778}"/>
              </a:ext>
            </a:extLst>
          </p:cNvPr>
          <p:cNvSpPr>
            <a:spLocks noGrp="1"/>
          </p:cNvSpPr>
          <p:nvPr>
            <p:ph type="title"/>
          </p:nvPr>
        </p:nvSpPr>
        <p:spPr/>
        <p:txBody>
          <a:bodyPr/>
          <a:lstStyle/>
          <a:p>
            <a:r>
              <a:rPr lang="de-DE" dirty="0"/>
              <a:t>WORKER - FEATURES</a:t>
            </a:r>
          </a:p>
        </p:txBody>
      </p:sp>
      <p:sp>
        <p:nvSpPr>
          <p:cNvPr id="3" name="Inhaltsplatzhalter 2">
            <a:extLst>
              <a:ext uri="{FF2B5EF4-FFF2-40B4-BE49-F238E27FC236}">
                <a16:creationId xmlns:a16="http://schemas.microsoft.com/office/drawing/2014/main" id="{241FE5FB-8CCC-465C-8EC3-1EAC5BA6BA11}"/>
              </a:ext>
            </a:extLst>
          </p:cNvPr>
          <p:cNvSpPr>
            <a:spLocks noGrp="1"/>
          </p:cNvSpPr>
          <p:nvPr>
            <p:ph idx="1"/>
          </p:nvPr>
        </p:nvSpPr>
        <p:spPr/>
        <p:txBody>
          <a:bodyPr>
            <a:normAutofit lnSpcReduction="10000"/>
          </a:bodyPr>
          <a:lstStyle/>
          <a:p>
            <a:r>
              <a:rPr lang="de-DE" dirty="0" err="1"/>
              <a:t>var</a:t>
            </a:r>
            <a:r>
              <a:rPr lang="de-DE" dirty="0"/>
              <a:t> w = </a:t>
            </a:r>
            <a:r>
              <a:rPr lang="de-DE" dirty="0" err="1"/>
              <a:t>new</a:t>
            </a:r>
            <a:r>
              <a:rPr lang="de-DE" dirty="0"/>
              <a:t> </a:t>
            </a:r>
            <a:r>
              <a:rPr lang="de-DE" dirty="0" err="1"/>
              <a:t>Worker</a:t>
            </a:r>
            <a:r>
              <a:rPr lang="de-DE" dirty="0"/>
              <a:t>(worker.js);</a:t>
            </a:r>
          </a:p>
          <a:p>
            <a:pPr lvl="1"/>
            <a:r>
              <a:rPr lang="de-DE" dirty="0" err="1"/>
              <a:t>w.onmessage</a:t>
            </a:r>
            <a:r>
              <a:rPr lang="de-DE" dirty="0"/>
              <a:t>  = </a:t>
            </a:r>
            <a:r>
              <a:rPr lang="de-DE" dirty="0" err="1"/>
              <a:t>function</a:t>
            </a:r>
            <a:r>
              <a:rPr lang="de-DE" dirty="0"/>
              <a:t>(</a:t>
            </a:r>
            <a:r>
              <a:rPr lang="de-DE" dirty="0" err="1"/>
              <a:t>event</a:t>
            </a:r>
            <a:r>
              <a:rPr lang="de-DE" dirty="0"/>
              <a:t>){… = </a:t>
            </a:r>
            <a:r>
              <a:rPr lang="de-DE" dirty="0" err="1"/>
              <a:t>event.data</a:t>
            </a:r>
            <a:r>
              <a:rPr lang="de-DE" dirty="0"/>
              <a:t>;};</a:t>
            </a:r>
          </a:p>
          <a:p>
            <a:pPr lvl="1"/>
            <a:r>
              <a:rPr lang="de-DE" dirty="0" err="1"/>
              <a:t>w.terminate</a:t>
            </a:r>
            <a:r>
              <a:rPr lang="de-DE" dirty="0"/>
              <a:t>();</a:t>
            </a:r>
          </a:p>
          <a:p>
            <a:pPr lvl="1"/>
            <a:r>
              <a:rPr lang="de-DE" dirty="0" err="1"/>
              <a:t>w.postMessage</a:t>
            </a:r>
            <a:r>
              <a:rPr lang="de-DE" dirty="0"/>
              <a:t>();</a:t>
            </a:r>
          </a:p>
          <a:p>
            <a:r>
              <a:rPr lang="de-DE" dirty="0"/>
              <a:t>worker.js</a:t>
            </a:r>
          </a:p>
          <a:p>
            <a:pPr lvl="1"/>
            <a:r>
              <a:rPr lang="de-DE" dirty="0" err="1"/>
              <a:t>postMessage</a:t>
            </a:r>
            <a:r>
              <a:rPr lang="de-DE" dirty="0"/>
              <a:t>();</a:t>
            </a:r>
          </a:p>
          <a:p>
            <a:pPr lvl="1"/>
            <a:r>
              <a:rPr lang="de-DE" dirty="0" err="1"/>
              <a:t>close</a:t>
            </a:r>
            <a:r>
              <a:rPr lang="de-DE" dirty="0"/>
              <a:t>();</a:t>
            </a:r>
          </a:p>
        </p:txBody>
      </p:sp>
    </p:spTree>
    <p:extLst>
      <p:ext uri="{BB962C8B-B14F-4D97-AF65-F5344CB8AC3E}">
        <p14:creationId xmlns:p14="http://schemas.microsoft.com/office/powerpoint/2010/main" val="20463926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8A3C4C-8BA2-4BB5-AAB1-78AAF7AE0E62}"/>
              </a:ext>
            </a:extLst>
          </p:cNvPr>
          <p:cNvSpPr>
            <a:spLocks noGrp="1"/>
          </p:cNvSpPr>
          <p:nvPr>
            <p:ph type="title"/>
          </p:nvPr>
        </p:nvSpPr>
        <p:spPr/>
        <p:txBody>
          <a:bodyPr/>
          <a:lstStyle/>
          <a:p>
            <a:r>
              <a:rPr lang="de-DE" dirty="0"/>
              <a:t>WORKER - DEMO</a:t>
            </a:r>
          </a:p>
        </p:txBody>
      </p:sp>
      <p:sp>
        <p:nvSpPr>
          <p:cNvPr id="3" name="Inhaltsplatzhalter 2">
            <a:extLst>
              <a:ext uri="{FF2B5EF4-FFF2-40B4-BE49-F238E27FC236}">
                <a16:creationId xmlns:a16="http://schemas.microsoft.com/office/drawing/2014/main" id="{C2086B3E-ADC6-4AB5-83AD-4946FCDEDD04}"/>
              </a:ext>
            </a:extLst>
          </p:cNvPr>
          <p:cNvSpPr>
            <a:spLocks noGrp="1"/>
          </p:cNvSpPr>
          <p:nvPr>
            <p:ph idx="1"/>
          </p:nvPr>
        </p:nvSpPr>
        <p:spPr/>
        <p:txBody>
          <a:bodyPr/>
          <a:lstStyle/>
          <a:p>
            <a:r>
              <a:rPr lang="de-DE" dirty="0"/>
              <a:t>webworkerdemo.html</a:t>
            </a:r>
          </a:p>
          <a:p>
            <a:r>
              <a:rPr lang="de-DE" dirty="0"/>
              <a:t>workerbsp.js</a:t>
            </a:r>
          </a:p>
        </p:txBody>
      </p:sp>
    </p:spTree>
    <p:extLst>
      <p:ext uri="{BB962C8B-B14F-4D97-AF65-F5344CB8AC3E}">
        <p14:creationId xmlns:p14="http://schemas.microsoft.com/office/powerpoint/2010/main" val="22984764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024516-4F33-4F6B-9B73-C3E12171D3AF}"/>
              </a:ext>
            </a:extLst>
          </p:cNvPr>
          <p:cNvSpPr>
            <a:spLocks noGrp="1"/>
          </p:cNvSpPr>
          <p:nvPr>
            <p:ph type="title"/>
          </p:nvPr>
        </p:nvSpPr>
        <p:spPr/>
        <p:txBody>
          <a:bodyPr/>
          <a:lstStyle/>
          <a:p>
            <a:r>
              <a:rPr lang="de-DE" dirty="0"/>
              <a:t>WEB WORKERS - SERVICEWORKER</a:t>
            </a:r>
          </a:p>
        </p:txBody>
      </p:sp>
      <p:sp>
        <p:nvSpPr>
          <p:cNvPr id="3" name="Textplatzhalter 2">
            <a:extLst>
              <a:ext uri="{FF2B5EF4-FFF2-40B4-BE49-F238E27FC236}">
                <a16:creationId xmlns:a16="http://schemas.microsoft.com/office/drawing/2014/main" id="{29F3460C-8646-4452-8691-144971D80CF1}"/>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20022352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nchor="ctr">
            <a:spAutoFit/>
          </a:bodyPr>
          <a:lstStyle/>
          <a:p>
            <a:pPr marL="12700">
              <a:lnSpc>
                <a:spcPct val="100000"/>
              </a:lnSpc>
            </a:pPr>
            <a:r>
              <a:rPr lang="de-DE" dirty="0"/>
              <a:t>SERVICE WORKER - </a:t>
            </a:r>
            <a:r>
              <a:rPr spc="-10" dirty="0"/>
              <a:t>Li</a:t>
            </a:r>
            <a:r>
              <a:rPr spc="-15" dirty="0"/>
              <a:t>n</a:t>
            </a:r>
            <a:r>
              <a:rPr spc="-30" dirty="0"/>
              <a:t>k</a:t>
            </a:r>
            <a:r>
              <a:rPr spc="-5" dirty="0"/>
              <a:t>s</a:t>
            </a:r>
          </a:p>
        </p:txBody>
      </p:sp>
      <p:sp>
        <p:nvSpPr>
          <p:cNvPr id="5" name="Inhaltsplatzhalter 4"/>
          <p:cNvSpPr>
            <a:spLocks noGrp="1"/>
          </p:cNvSpPr>
          <p:nvPr>
            <p:ph idx="1"/>
          </p:nvPr>
        </p:nvSpPr>
        <p:spPr/>
        <p:txBody>
          <a:bodyPr/>
          <a:lstStyle/>
          <a:p>
            <a:r>
              <a:rPr lang="de-DE" dirty="0">
                <a:hlinkClick r:id="rId3"/>
              </a:rPr>
              <a:t>https://developer.mozilla.org/en-US/docs/Web/API/Service_Worker_API</a:t>
            </a:r>
            <a:endParaRPr lang="de-DE" dirty="0"/>
          </a:p>
          <a:p>
            <a:r>
              <a:rPr lang="de-DE" dirty="0">
                <a:hlinkClick r:id="rId4"/>
              </a:rPr>
              <a:t>https://developer.mozilla.org/en-US/docs/Web/API/ServiceWorker</a:t>
            </a:r>
            <a:endParaRPr lang="de-DE" dirty="0"/>
          </a:p>
          <a:p>
            <a:r>
              <a:rPr lang="de-DE" dirty="0">
                <a:hlinkClick r:id="rId5"/>
              </a:rPr>
              <a:t>https://httparchive.org/reports/progressive-web-apps#swControlledPages</a:t>
            </a:r>
            <a:endParaRPr lang="de-DE" dirty="0"/>
          </a:p>
          <a:p>
            <a:endParaRPr lang="de-DE" dirty="0"/>
          </a:p>
          <a:p>
            <a:endParaRPr lang="de-DE"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80975">
              <a:lnSpc>
                <a:spcPts val="1240"/>
              </a:lnSpc>
            </a:pPr>
            <a:fld id="{81D60167-4931-47E6-BA6A-407CBD079E47}" type="slidenum">
              <a:rPr dirty="0"/>
              <a:pPr marL="180975">
                <a:lnSpc>
                  <a:spcPts val="1240"/>
                </a:lnSpc>
              </a:pPr>
              <a:t>66</a:t>
            </a:fld>
            <a:endParaRPr dirty="0"/>
          </a:p>
        </p:txBody>
      </p:sp>
    </p:spTree>
    <p:extLst>
      <p:ext uri="{BB962C8B-B14F-4D97-AF65-F5344CB8AC3E}">
        <p14:creationId xmlns:p14="http://schemas.microsoft.com/office/powerpoint/2010/main" val="6945404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0FA272-7654-4B17-A972-B7F33745C984}"/>
              </a:ext>
            </a:extLst>
          </p:cNvPr>
          <p:cNvSpPr>
            <a:spLocks noGrp="1"/>
          </p:cNvSpPr>
          <p:nvPr>
            <p:ph type="title"/>
          </p:nvPr>
        </p:nvSpPr>
        <p:spPr/>
        <p:txBody>
          <a:bodyPr/>
          <a:lstStyle/>
          <a:p>
            <a:r>
              <a:rPr lang="de-DE" dirty="0"/>
              <a:t>SERVICE WORKER</a:t>
            </a:r>
          </a:p>
        </p:txBody>
      </p:sp>
      <p:sp>
        <p:nvSpPr>
          <p:cNvPr id="3" name="Inhaltsplatzhalter 2">
            <a:extLst>
              <a:ext uri="{FF2B5EF4-FFF2-40B4-BE49-F238E27FC236}">
                <a16:creationId xmlns:a16="http://schemas.microsoft.com/office/drawing/2014/main" id="{AB1F0D2A-409E-42A7-BDA1-F7B724BECAA3}"/>
              </a:ext>
            </a:extLst>
          </p:cNvPr>
          <p:cNvSpPr>
            <a:spLocks noGrp="1"/>
          </p:cNvSpPr>
          <p:nvPr>
            <p:ph idx="1"/>
          </p:nvPr>
        </p:nvSpPr>
        <p:spPr/>
        <p:txBody>
          <a:bodyPr>
            <a:normAutofit fontScale="85000" lnSpcReduction="20000"/>
          </a:bodyPr>
          <a:lstStyle/>
          <a:p>
            <a:r>
              <a:rPr lang="de-DE" dirty="0"/>
              <a:t>a </a:t>
            </a:r>
            <a:r>
              <a:rPr lang="de-DE" dirty="0" err="1"/>
              <a:t>proxy</a:t>
            </a:r>
            <a:r>
              <a:rPr lang="de-DE" dirty="0"/>
              <a:t> </a:t>
            </a:r>
            <a:r>
              <a:rPr lang="de-DE" dirty="0" err="1"/>
              <a:t>server</a:t>
            </a:r>
            <a:endParaRPr lang="de-DE" dirty="0"/>
          </a:p>
          <a:p>
            <a:r>
              <a:rPr lang="de-DE" dirty="0" err="1"/>
              <a:t>can</a:t>
            </a:r>
            <a:r>
              <a:rPr lang="de-DE" dirty="0"/>
              <a:t> </a:t>
            </a:r>
            <a:r>
              <a:rPr lang="de-DE" dirty="0" err="1"/>
              <a:t>cache</a:t>
            </a:r>
            <a:r>
              <a:rPr lang="de-DE" dirty="0"/>
              <a:t> </a:t>
            </a:r>
            <a:r>
              <a:rPr lang="de-DE" dirty="0" err="1"/>
              <a:t>pages</a:t>
            </a:r>
            <a:r>
              <a:rPr lang="de-DE" dirty="0"/>
              <a:t> </a:t>
            </a:r>
            <a:r>
              <a:rPr lang="de-DE" dirty="0" err="1"/>
              <a:t>for</a:t>
            </a:r>
            <a:r>
              <a:rPr lang="de-DE" dirty="0"/>
              <a:t> offline </a:t>
            </a:r>
            <a:r>
              <a:rPr lang="de-DE" dirty="0" err="1"/>
              <a:t>viewing</a:t>
            </a:r>
            <a:endParaRPr lang="de-DE" dirty="0"/>
          </a:p>
          <a:p>
            <a:r>
              <a:rPr lang="de-DE" dirty="0" err="1"/>
              <a:t>specific</a:t>
            </a:r>
            <a:r>
              <a:rPr lang="de-DE" dirty="0"/>
              <a:t> </a:t>
            </a:r>
            <a:r>
              <a:rPr lang="de-DE" dirty="0" err="1"/>
              <a:t>worker</a:t>
            </a:r>
            <a:endParaRPr lang="de-DE" dirty="0"/>
          </a:p>
          <a:p>
            <a:pPr lvl="1"/>
            <a:r>
              <a:rPr lang="de-DE" dirty="0" err="1"/>
              <a:t>can</a:t>
            </a:r>
            <a:r>
              <a:rPr lang="de-DE" dirty="0"/>
              <a:t> </a:t>
            </a:r>
            <a:r>
              <a:rPr lang="de-DE" dirty="0" err="1"/>
              <a:t>respond</a:t>
            </a:r>
            <a:r>
              <a:rPr lang="de-DE" dirty="0"/>
              <a:t> </a:t>
            </a:r>
            <a:r>
              <a:rPr lang="de-DE" dirty="0" err="1"/>
              <a:t>to</a:t>
            </a:r>
            <a:r>
              <a:rPr lang="de-DE" dirty="0"/>
              <a:t> </a:t>
            </a:r>
            <a:r>
              <a:rPr lang="de-DE" dirty="0" err="1"/>
              <a:t>some</a:t>
            </a:r>
            <a:r>
              <a:rPr lang="de-DE" dirty="0"/>
              <a:t> </a:t>
            </a:r>
            <a:r>
              <a:rPr lang="de-DE" dirty="0" err="1"/>
              <a:t>events</a:t>
            </a:r>
            <a:r>
              <a:rPr lang="de-DE" dirty="0"/>
              <a:t> ( </a:t>
            </a:r>
            <a:r>
              <a:rPr lang="de-DE" dirty="0" err="1"/>
              <a:t>to</a:t>
            </a:r>
            <a:r>
              <a:rPr lang="de-DE" dirty="0"/>
              <a:t> </a:t>
            </a:r>
            <a:r>
              <a:rPr lang="de-DE" dirty="0" err="1"/>
              <a:t>outgoing</a:t>
            </a:r>
            <a:r>
              <a:rPr lang="de-DE" dirty="0"/>
              <a:t> network </a:t>
            </a:r>
            <a:r>
              <a:rPr lang="de-DE" dirty="0" err="1"/>
              <a:t>requests</a:t>
            </a:r>
            <a:r>
              <a:rPr lang="de-DE" dirty="0"/>
              <a:t> </a:t>
            </a:r>
            <a:r>
              <a:rPr lang="de-DE" dirty="0" err="1"/>
              <a:t>of</a:t>
            </a:r>
            <a:r>
              <a:rPr lang="de-DE" dirty="0"/>
              <a:t> </a:t>
            </a:r>
            <a:r>
              <a:rPr lang="de-DE" dirty="0" err="1"/>
              <a:t>the</a:t>
            </a:r>
            <a:r>
              <a:rPr lang="de-DE" dirty="0"/>
              <a:t> web </a:t>
            </a:r>
            <a:r>
              <a:rPr lang="de-DE" dirty="0" err="1"/>
              <a:t>page</a:t>
            </a:r>
            <a:r>
              <a:rPr lang="de-DE" dirty="0"/>
              <a:t>)</a:t>
            </a:r>
          </a:p>
          <a:p>
            <a:pPr lvl="1"/>
            <a:r>
              <a:rPr lang="de-DE" dirty="0" err="1"/>
              <a:t>CacheStorage</a:t>
            </a:r>
            <a:r>
              <a:rPr lang="de-DE" dirty="0"/>
              <a:t> API (</a:t>
            </a:r>
            <a:r>
              <a:rPr lang="de-DE" dirty="0" err="1"/>
              <a:t>cached</a:t>
            </a:r>
            <a:r>
              <a:rPr lang="de-DE" dirty="0"/>
              <a:t> </a:t>
            </a:r>
            <a:r>
              <a:rPr lang="de-DE" dirty="0" err="1"/>
              <a:t>responses</a:t>
            </a:r>
            <a:r>
              <a:rPr lang="de-DE" dirty="0"/>
              <a:t> </a:t>
            </a:r>
            <a:r>
              <a:rPr lang="de-DE" dirty="0" err="1"/>
              <a:t>to</a:t>
            </a:r>
            <a:r>
              <a:rPr lang="de-DE" dirty="0"/>
              <a:t> </a:t>
            </a:r>
            <a:r>
              <a:rPr lang="de-DE" dirty="0" err="1"/>
              <a:t>some</a:t>
            </a:r>
            <a:r>
              <a:rPr lang="de-DE" dirty="0"/>
              <a:t> network </a:t>
            </a:r>
            <a:r>
              <a:rPr lang="de-DE" dirty="0" err="1"/>
              <a:t>requests</a:t>
            </a:r>
            <a:r>
              <a:rPr lang="de-DE" dirty="0"/>
              <a:t>)</a:t>
            </a:r>
          </a:p>
          <a:p>
            <a:pPr lvl="1"/>
            <a:r>
              <a:rPr lang="de-DE" dirty="0" err="1"/>
              <a:t>pushing</a:t>
            </a:r>
            <a:r>
              <a:rPr lang="de-DE" dirty="0"/>
              <a:t> </a:t>
            </a:r>
            <a:r>
              <a:rPr lang="de-DE" dirty="0" err="1"/>
              <a:t>notifications</a:t>
            </a:r>
            <a:endParaRPr lang="de-DE" dirty="0"/>
          </a:p>
          <a:p>
            <a:r>
              <a:rPr lang="de-DE" dirty="0" err="1"/>
              <a:t>takes</a:t>
            </a:r>
            <a:r>
              <a:rPr lang="de-DE" dirty="0"/>
              <a:t> </a:t>
            </a:r>
            <a:r>
              <a:rPr lang="de-DE" dirty="0" err="1"/>
              <a:t>tens</a:t>
            </a:r>
            <a:r>
              <a:rPr lang="de-DE" dirty="0"/>
              <a:t> </a:t>
            </a:r>
            <a:r>
              <a:rPr lang="de-DE" dirty="0" err="1"/>
              <a:t>till</a:t>
            </a:r>
            <a:r>
              <a:rPr lang="de-DE" dirty="0"/>
              <a:t> </a:t>
            </a:r>
            <a:r>
              <a:rPr lang="de-DE" dirty="0" err="1"/>
              <a:t>hundreds</a:t>
            </a:r>
            <a:r>
              <a:rPr lang="de-DE" dirty="0"/>
              <a:t> </a:t>
            </a:r>
            <a:r>
              <a:rPr lang="de-DE" dirty="0" err="1"/>
              <a:t>of</a:t>
            </a:r>
            <a:r>
              <a:rPr lang="de-DE" dirty="0"/>
              <a:t> </a:t>
            </a:r>
            <a:r>
              <a:rPr lang="de-DE" dirty="0" err="1"/>
              <a:t>milliseconds</a:t>
            </a:r>
            <a:r>
              <a:rPr lang="de-DE" dirty="0"/>
              <a:t> </a:t>
            </a:r>
            <a:r>
              <a:rPr lang="de-DE" dirty="0" err="1"/>
              <a:t>to</a:t>
            </a:r>
            <a:r>
              <a:rPr lang="de-DE" dirty="0"/>
              <a:t> </a:t>
            </a:r>
            <a:r>
              <a:rPr lang="de-DE" dirty="0" err="1"/>
              <a:t>start</a:t>
            </a:r>
            <a:endParaRPr lang="de-DE" dirty="0"/>
          </a:p>
          <a:p>
            <a:pPr lvl="1"/>
            <a:r>
              <a:rPr lang="de-DE" dirty="0" err="1"/>
              <a:t>vs</a:t>
            </a:r>
            <a:r>
              <a:rPr lang="de-DE" dirty="0"/>
              <a:t> </a:t>
            </a:r>
            <a:r>
              <a:rPr lang="de-DE" dirty="0" err="1"/>
              <a:t>many</a:t>
            </a:r>
            <a:r>
              <a:rPr lang="de-DE" dirty="0"/>
              <a:t> </a:t>
            </a:r>
            <a:r>
              <a:rPr lang="de-DE" dirty="0" err="1"/>
              <a:t>seconds</a:t>
            </a:r>
            <a:r>
              <a:rPr lang="de-DE" dirty="0"/>
              <a:t> </a:t>
            </a:r>
            <a:r>
              <a:rPr lang="de-DE" dirty="0" err="1"/>
              <a:t>to</a:t>
            </a:r>
            <a:r>
              <a:rPr lang="de-DE" dirty="0"/>
              <a:t> </a:t>
            </a:r>
            <a:r>
              <a:rPr lang="de-DE" dirty="0" err="1"/>
              <a:t>get</a:t>
            </a:r>
            <a:r>
              <a:rPr lang="de-DE" dirty="0"/>
              <a:t> </a:t>
            </a:r>
            <a:r>
              <a:rPr lang="de-DE" dirty="0" err="1"/>
              <a:t>response</a:t>
            </a:r>
            <a:r>
              <a:rPr lang="de-DE" dirty="0"/>
              <a:t> </a:t>
            </a:r>
            <a:r>
              <a:rPr lang="de-DE" dirty="0" err="1"/>
              <a:t>from</a:t>
            </a:r>
            <a:r>
              <a:rPr lang="de-DE" dirty="0"/>
              <a:t> network </a:t>
            </a:r>
            <a:r>
              <a:rPr lang="de-DE" dirty="0" err="1"/>
              <a:t>without</a:t>
            </a:r>
            <a:r>
              <a:rPr lang="de-DE" dirty="0"/>
              <a:t> </a:t>
            </a:r>
            <a:r>
              <a:rPr lang="de-DE" dirty="0" err="1"/>
              <a:t>service</a:t>
            </a:r>
            <a:r>
              <a:rPr lang="de-DE" dirty="0"/>
              <a:t> </a:t>
            </a:r>
            <a:r>
              <a:rPr lang="de-DE" dirty="0" err="1"/>
              <a:t>worker</a:t>
            </a:r>
            <a:endParaRPr lang="de-DE" dirty="0"/>
          </a:p>
        </p:txBody>
      </p:sp>
    </p:spTree>
    <p:extLst>
      <p:ext uri="{BB962C8B-B14F-4D97-AF65-F5344CB8AC3E}">
        <p14:creationId xmlns:p14="http://schemas.microsoft.com/office/powerpoint/2010/main" val="42326527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9492D9-7EBC-4D00-815F-8DDE32E26543}"/>
              </a:ext>
            </a:extLst>
          </p:cNvPr>
          <p:cNvSpPr>
            <a:spLocks noGrp="1"/>
          </p:cNvSpPr>
          <p:nvPr>
            <p:ph type="title"/>
          </p:nvPr>
        </p:nvSpPr>
        <p:spPr/>
        <p:txBody>
          <a:bodyPr/>
          <a:lstStyle/>
          <a:p>
            <a:r>
              <a:rPr lang="de-DE" dirty="0"/>
              <a:t>SERVICE WORKER - APP SHELL MODEL</a:t>
            </a:r>
          </a:p>
        </p:txBody>
      </p:sp>
      <p:sp>
        <p:nvSpPr>
          <p:cNvPr id="3" name="Inhaltsplatzhalter 2">
            <a:extLst>
              <a:ext uri="{FF2B5EF4-FFF2-40B4-BE49-F238E27FC236}">
                <a16:creationId xmlns:a16="http://schemas.microsoft.com/office/drawing/2014/main" id="{AD8574CD-6734-4C56-A589-0F34A091BEEB}"/>
              </a:ext>
            </a:extLst>
          </p:cNvPr>
          <p:cNvSpPr>
            <a:spLocks noGrp="1"/>
          </p:cNvSpPr>
          <p:nvPr>
            <p:ph idx="1"/>
          </p:nvPr>
        </p:nvSpPr>
        <p:spPr/>
        <p:txBody>
          <a:bodyPr/>
          <a:lstStyle/>
          <a:p>
            <a:r>
              <a:rPr lang="de-DE" dirty="0" err="1"/>
              <a:t>for</a:t>
            </a:r>
            <a:r>
              <a:rPr lang="de-DE" dirty="0"/>
              <a:t> SPA</a:t>
            </a:r>
          </a:p>
          <a:p>
            <a:r>
              <a:rPr lang="de-DE" dirty="0" err="1"/>
              <a:t>has</a:t>
            </a:r>
            <a:r>
              <a:rPr lang="de-DE" dirty="0"/>
              <a:t> </a:t>
            </a:r>
            <a:r>
              <a:rPr lang="de-DE" dirty="0" err="1"/>
              <a:t>the</a:t>
            </a:r>
            <a:r>
              <a:rPr lang="de-DE" dirty="0"/>
              <a:t> same </a:t>
            </a:r>
            <a:r>
              <a:rPr lang="de-DE" dirty="0" err="1"/>
              <a:t>routing</a:t>
            </a:r>
            <a:r>
              <a:rPr lang="de-DE" dirty="0"/>
              <a:t> </a:t>
            </a:r>
            <a:r>
              <a:rPr lang="de-DE" dirty="0" err="1"/>
              <a:t>logic</a:t>
            </a:r>
            <a:r>
              <a:rPr lang="de-DE" dirty="0"/>
              <a:t> </a:t>
            </a:r>
            <a:r>
              <a:rPr lang="de-DE" dirty="0" err="1"/>
              <a:t>as</a:t>
            </a:r>
            <a:r>
              <a:rPr lang="de-DE" dirty="0"/>
              <a:t> web </a:t>
            </a:r>
            <a:r>
              <a:rPr lang="de-DE" dirty="0" err="1"/>
              <a:t>server</a:t>
            </a:r>
            <a:endParaRPr lang="de-DE" dirty="0"/>
          </a:p>
          <a:p>
            <a:r>
              <a:rPr lang="de-DE" dirty="0" err="1"/>
              <a:t>has</a:t>
            </a:r>
            <a:r>
              <a:rPr lang="de-DE" dirty="0"/>
              <a:t> </a:t>
            </a:r>
            <a:r>
              <a:rPr lang="de-DE" dirty="0" err="1"/>
              <a:t>the</a:t>
            </a:r>
            <a:r>
              <a:rPr lang="de-DE" dirty="0"/>
              <a:t> same </a:t>
            </a:r>
            <a:r>
              <a:rPr lang="de-DE" dirty="0" err="1"/>
              <a:t>templating</a:t>
            </a:r>
            <a:r>
              <a:rPr lang="de-DE" dirty="0"/>
              <a:t> </a:t>
            </a:r>
            <a:r>
              <a:rPr lang="de-DE" dirty="0" err="1"/>
              <a:t>logic</a:t>
            </a:r>
            <a:r>
              <a:rPr lang="de-DE" dirty="0"/>
              <a:t> </a:t>
            </a:r>
            <a:r>
              <a:rPr lang="de-DE" dirty="0" err="1"/>
              <a:t>as</a:t>
            </a:r>
            <a:r>
              <a:rPr lang="de-DE" dirty="0"/>
              <a:t> web </a:t>
            </a:r>
            <a:r>
              <a:rPr lang="de-DE" dirty="0" err="1"/>
              <a:t>server</a:t>
            </a:r>
            <a:endParaRPr lang="de-DE" dirty="0"/>
          </a:p>
          <a:p>
            <a:r>
              <a:rPr lang="de-DE" dirty="0"/>
              <a:t>Service </a:t>
            </a:r>
            <a:r>
              <a:rPr lang="de-DE" dirty="0" err="1"/>
              <a:t>Worker</a:t>
            </a:r>
            <a:r>
              <a:rPr lang="de-DE" dirty="0"/>
              <a:t> </a:t>
            </a:r>
            <a:r>
              <a:rPr lang="de-DE" dirty="0" err="1"/>
              <a:t>fill</a:t>
            </a:r>
            <a:r>
              <a:rPr lang="de-DE" dirty="0"/>
              <a:t> </a:t>
            </a:r>
            <a:r>
              <a:rPr lang="de-DE" dirty="0" err="1"/>
              <a:t>the</a:t>
            </a:r>
            <a:r>
              <a:rPr lang="de-DE" dirty="0"/>
              <a:t> </a:t>
            </a:r>
            <a:r>
              <a:rPr lang="de-DE" dirty="0" err="1"/>
              <a:t>role</a:t>
            </a:r>
            <a:r>
              <a:rPr lang="de-DE" dirty="0"/>
              <a:t> </a:t>
            </a:r>
            <a:r>
              <a:rPr lang="de-DE" dirty="0" err="1"/>
              <a:t>of</a:t>
            </a:r>
            <a:r>
              <a:rPr lang="de-DE" dirty="0"/>
              <a:t> </a:t>
            </a:r>
            <a:r>
              <a:rPr lang="de-DE" dirty="0" err="1"/>
              <a:t>the</a:t>
            </a:r>
            <a:r>
              <a:rPr lang="de-DE" dirty="0"/>
              <a:t> </a:t>
            </a:r>
            <a:r>
              <a:rPr lang="de-DE" dirty="0" err="1"/>
              <a:t>server</a:t>
            </a:r>
            <a:endParaRPr lang="de-DE" dirty="0"/>
          </a:p>
          <a:p>
            <a:pPr lvl="1"/>
            <a:r>
              <a:rPr lang="de-DE" dirty="0" err="1"/>
              <a:t>when</a:t>
            </a:r>
            <a:r>
              <a:rPr lang="de-DE" dirty="0"/>
              <a:t> </a:t>
            </a:r>
            <a:r>
              <a:rPr lang="de-DE" dirty="0" err="1"/>
              <a:t>the</a:t>
            </a:r>
            <a:r>
              <a:rPr lang="de-DE" dirty="0"/>
              <a:t> web </a:t>
            </a:r>
            <a:r>
              <a:rPr lang="de-DE" dirty="0" err="1"/>
              <a:t>server</a:t>
            </a:r>
            <a:r>
              <a:rPr lang="de-DE" dirty="0"/>
              <a:t> </a:t>
            </a:r>
            <a:r>
              <a:rPr lang="de-DE" dirty="0" err="1"/>
              <a:t>is</a:t>
            </a:r>
            <a:r>
              <a:rPr lang="de-DE" dirty="0"/>
              <a:t> in JS</a:t>
            </a:r>
          </a:p>
          <a:p>
            <a:endParaRPr lang="de-DE" dirty="0"/>
          </a:p>
        </p:txBody>
      </p:sp>
    </p:spTree>
    <p:extLst>
      <p:ext uri="{BB962C8B-B14F-4D97-AF65-F5344CB8AC3E}">
        <p14:creationId xmlns:p14="http://schemas.microsoft.com/office/powerpoint/2010/main" val="8449064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EEA28D-2570-4724-AA1B-977353916C6B}"/>
              </a:ext>
            </a:extLst>
          </p:cNvPr>
          <p:cNvSpPr>
            <a:spLocks noGrp="1"/>
          </p:cNvSpPr>
          <p:nvPr>
            <p:ph type="title"/>
          </p:nvPr>
        </p:nvSpPr>
        <p:spPr/>
        <p:txBody>
          <a:bodyPr/>
          <a:lstStyle/>
          <a:p>
            <a:r>
              <a:rPr lang="de-DE" dirty="0"/>
              <a:t>SERVICE WORKER - BAD SCENARIOS</a:t>
            </a:r>
          </a:p>
        </p:txBody>
      </p:sp>
      <p:sp>
        <p:nvSpPr>
          <p:cNvPr id="3" name="Inhaltsplatzhalter 2">
            <a:extLst>
              <a:ext uri="{FF2B5EF4-FFF2-40B4-BE49-F238E27FC236}">
                <a16:creationId xmlns:a16="http://schemas.microsoft.com/office/drawing/2014/main" id="{735F81AC-F4AC-409E-A7A0-A1C7A2DD41EE}"/>
              </a:ext>
            </a:extLst>
          </p:cNvPr>
          <p:cNvSpPr>
            <a:spLocks noGrp="1"/>
          </p:cNvSpPr>
          <p:nvPr>
            <p:ph idx="1"/>
          </p:nvPr>
        </p:nvSpPr>
        <p:spPr/>
        <p:txBody>
          <a:bodyPr/>
          <a:lstStyle/>
          <a:p>
            <a:r>
              <a:rPr lang="de-DE" dirty="0" err="1"/>
              <a:t>caching</a:t>
            </a:r>
            <a:r>
              <a:rPr lang="de-DE" dirty="0"/>
              <a:t> </a:t>
            </a:r>
            <a:r>
              <a:rPr lang="de-DE" dirty="0" err="1"/>
              <a:t>everything</a:t>
            </a:r>
            <a:endParaRPr lang="de-DE" dirty="0"/>
          </a:p>
          <a:p>
            <a:r>
              <a:rPr lang="de-DE" dirty="0" err="1"/>
              <a:t>no</a:t>
            </a:r>
            <a:r>
              <a:rPr lang="de-DE" dirty="0"/>
              <a:t> update </a:t>
            </a:r>
            <a:r>
              <a:rPr lang="de-DE" dirty="0" err="1"/>
              <a:t>mechanism</a:t>
            </a:r>
            <a:r>
              <a:rPr lang="de-DE" dirty="0"/>
              <a:t> </a:t>
            </a:r>
            <a:r>
              <a:rPr lang="de-DE" dirty="0" err="1"/>
              <a:t>for</a:t>
            </a:r>
            <a:r>
              <a:rPr lang="de-DE" dirty="0"/>
              <a:t> </a:t>
            </a:r>
            <a:r>
              <a:rPr lang="de-DE" dirty="0" err="1"/>
              <a:t>cached</a:t>
            </a:r>
            <a:r>
              <a:rPr lang="de-DE" dirty="0"/>
              <a:t> </a:t>
            </a:r>
            <a:r>
              <a:rPr lang="de-DE" dirty="0" err="1"/>
              <a:t>things</a:t>
            </a:r>
            <a:endParaRPr lang="de-DE" dirty="0"/>
          </a:p>
        </p:txBody>
      </p:sp>
    </p:spTree>
    <p:extLst>
      <p:ext uri="{BB962C8B-B14F-4D97-AF65-F5344CB8AC3E}">
        <p14:creationId xmlns:p14="http://schemas.microsoft.com/office/powerpoint/2010/main" val="339955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5EF4F8-DFB0-4236-8C77-1B02B4288049}"/>
              </a:ext>
            </a:extLst>
          </p:cNvPr>
          <p:cNvSpPr>
            <a:spLocks noGrp="1"/>
          </p:cNvSpPr>
          <p:nvPr>
            <p:ph type="title"/>
          </p:nvPr>
        </p:nvSpPr>
        <p:spPr/>
        <p:txBody>
          <a:bodyPr/>
          <a:lstStyle/>
          <a:p>
            <a:r>
              <a:rPr lang="de-DE" dirty="0"/>
              <a:t>DEV TOOLS - codepen.io</a:t>
            </a:r>
          </a:p>
        </p:txBody>
      </p:sp>
      <p:sp>
        <p:nvSpPr>
          <p:cNvPr id="3" name="Inhaltsplatzhalter 2">
            <a:extLst>
              <a:ext uri="{FF2B5EF4-FFF2-40B4-BE49-F238E27FC236}">
                <a16:creationId xmlns:a16="http://schemas.microsoft.com/office/drawing/2014/main" id="{51F5F5E3-7711-4A9F-A7DF-06211891EE2B}"/>
              </a:ext>
            </a:extLst>
          </p:cNvPr>
          <p:cNvSpPr>
            <a:spLocks noGrp="1"/>
          </p:cNvSpPr>
          <p:nvPr>
            <p:ph idx="1"/>
          </p:nvPr>
        </p:nvSpPr>
        <p:spPr/>
        <p:txBody>
          <a:bodyPr/>
          <a:lstStyle/>
          <a:p>
            <a:r>
              <a:rPr lang="de-DE" dirty="0"/>
              <a:t>Online-Editor, Beispielsammlung, Projekt-Manager, </a:t>
            </a:r>
            <a:r>
              <a:rPr lang="de-DE" dirty="0" err="1"/>
              <a:t>Collab</a:t>
            </a:r>
            <a:r>
              <a:rPr lang="de-DE" dirty="0"/>
              <a:t>-Tool (zusammen eine Datei)</a:t>
            </a:r>
          </a:p>
        </p:txBody>
      </p:sp>
    </p:spTree>
    <p:extLst>
      <p:ext uri="{BB962C8B-B14F-4D97-AF65-F5344CB8AC3E}">
        <p14:creationId xmlns:p14="http://schemas.microsoft.com/office/powerpoint/2010/main" val="41135155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497B8B-B3B6-45B6-8C66-C9E86C6D493A}"/>
              </a:ext>
            </a:extLst>
          </p:cNvPr>
          <p:cNvSpPr>
            <a:spLocks noGrp="1"/>
          </p:cNvSpPr>
          <p:nvPr>
            <p:ph type="title"/>
          </p:nvPr>
        </p:nvSpPr>
        <p:spPr/>
        <p:txBody>
          <a:bodyPr/>
          <a:lstStyle/>
          <a:p>
            <a:r>
              <a:rPr lang="de-DE" dirty="0"/>
              <a:t>SERVICE WORKER - TOOL</a:t>
            </a:r>
          </a:p>
        </p:txBody>
      </p:sp>
      <p:sp>
        <p:nvSpPr>
          <p:cNvPr id="3" name="Inhaltsplatzhalter 2">
            <a:extLst>
              <a:ext uri="{FF2B5EF4-FFF2-40B4-BE49-F238E27FC236}">
                <a16:creationId xmlns:a16="http://schemas.microsoft.com/office/drawing/2014/main" id="{A43FCED0-3742-45E8-B754-412496E6F973}"/>
              </a:ext>
            </a:extLst>
          </p:cNvPr>
          <p:cNvSpPr>
            <a:spLocks noGrp="1"/>
          </p:cNvSpPr>
          <p:nvPr>
            <p:ph idx="1"/>
          </p:nvPr>
        </p:nvSpPr>
        <p:spPr/>
        <p:txBody>
          <a:bodyPr/>
          <a:lstStyle/>
          <a:p>
            <a:r>
              <a:rPr lang="de-DE" dirty="0" err="1"/>
              <a:t>WorkboxJS</a:t>
            </a:r>
            <a:endParaRPr lang="de-DE" dirty="0"/>
          </a:p>
        </p:txBody>
      </p:sp>
    </p:spTree>
    <p:extLst>
      <p:ext uri="{BB962C8B-B14F-4D97-AF65-F5344CB8AC3E}">
        <p14:creationId xmlns:p14="http://schemas.microsoft.com/office/powerpoint/2010/main" val="26969798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0E4C25-AE3D-453F-9C23-6C2D9E2E37BE}"/>
              </a:ext>
            </a:extLst>
          </p:cNvPr>
          <p:cNvSpPr>
            <a:spLocks noGrp="1"/>
          </p:cNvSpPr>
          <p:nvPr>
            <p:ph type="title"/>
          </p:nvPr>
        </p:nvSpPr>
        <p:spPr/>
        <p:txBody>
          <a:bodyPr/>
          <a:lstStyle/>
          <a:p>
            <a:r>
              <a:rPr lang="de-DE" dirty="0"/>
              <a:t>CLIENT-SIDE STORAGE</a:t>
            </a:r>
          </a:p>
        </p:txBody>
      </p:sp>
      <p:sp>
        <p:nvSpPr>
          <p:cNvPr id="3" name="Textplatzhalter 2">
            <a:extLst>
              <a:ext uri="{FF2B5EF4-FFF2-40B4-BE49-F238E27FC236}">
                <a16:creationId xmlns:a16="http://schemas.microsoft.com/office/drawing/2014/main" id="{CCE519BD-9260-4CCD-B77F-886E401B37A0}"/>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28197569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B198-CF6C-4A0C-94BB-DAA01C61BC00}"/>
              </a:ext>
            </a:extLst>
          </p:cNvPr>
          <p:cNvSpPr>
            <a:spLocks noGrp="1"/>
          </p:cNvSpPr>
          <p:nvPr>
            <p:ph type="title"/>
          </p:nvPr>
        </p:nvSpPr>
        <p:spPr/>
        <p:txBody>
          <a:bodyPr/>
          <a:lstStyle/>
          <a:p>
            <a:r>
              <a:rPr lang="de-DE" dirty="0"/>
              <a:t>STORAGE</a:t>
            </a:r>
          </a:p>
        </p:txBody>
      </p:sp>
      <p:sp>
        <p:nvSpPr>
          <p:cNvPr id="3" name="Inhaltsplatzhalter 2">
            <a:extLst>
              <a:ext uri="{FF2B5EF4-FFF2-40B4-BE49-F238E27FC236}">
                <a16:creationId xmlns:a16="http://schemas.microsoft.com/office/drawing/2014/main" id="{D14038FC-58B0-451A-A1D9-B35BE9885F9A}"/>
              </a:ext>
            </a:extLst>
          </p:cNvPr>
          <p:cNvSpPr>
            <a:spLocks noGrp="1"/>
          </p:cNvSpPr>
          <p:nvPr>
            <p:ph idx="1"/>
          </p:nvPr>
        </p:nvSpPr>
        <p:spPr/>
        <p:txBody>
          <a:bodyPr/>
          <a:lstStyle/>
          <a:p>
            <a:r>
              <a:rPr lang="de-DE" dirty="0"/>
              <a:t>Cookies</a:t>
            </a:r>
          </a:p>
          <a:p>
            <a:r>
              <a:rPr lang="de-DE" dirty="0"/>
              <a:t>Web Storage</a:t>
            </a:r>
          </a:p>
          <a:p>
            <a:pPr lvl="1"/>
            <a:r>
              <a:rPr lang="de-DE" dirty="0" err="1"/>
              <a:t>Local</a:t>
            </a:r>
            <a:r>
              <a:rPr lang="de-DE" dirty="0"/>
              <a:t> Storage</a:t>
            </a:r>
          </a:p>
          <a:p>
            <a:pPr lvl="1"/>
            <a:r>
              <a:rPr lang="de-DE" dirty="0"/>
              <a:t>Session Storage</a:t>
            </a:r>
          </a:p>
          <a:p>
            <a:r>
              <a:rPr lang="de-DE" dirty="0" err="1"/>
              <a:t>IndexedDB</a:t>
            </a:r>
            <a:endParaRPr lang="de-DE" dirty="0"/>
          </a:p>
          <a:p>
            <a:r>
              <a:rPr lang="de-DE" dirty="0"/>
              <a:t>Cache?</a:t>
            </a:r>
          </a:p>
          <a:p>
            <a:endParaRPr lang="de-DE" dirty="0"/>
          </a:p>
        </p:txBody>
      </p:sp>
    </p:spTree>
    <p:extLst>
      <p:ext uri="{BB962C8B-B14F-4D97-AF65-F5344CB8AC3E}">
        <p14:creationId xmlns:p14="http://schemas.microsoft.com/office/powerpoint/2010/main" val="16995542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E09588-94D5-4F81-9FA8-6B45D5FDB35C}"/>
              </a:ext>
            </a:extLst>
          </p:cNvPr>
          <p:cNvSpPr>
            <a:spLocks noGrp="1"/>
          </p:cNvSpPr>
          <p:nvPr>
            <p:ph type="title"/>
          </p:nvPr>
        </p:nvSpPr>
        <p:spPr/>
        <p:txBody>
          <a:bodyPr/>
          <a:lstStyle/>
          <a:p>
            <a:r>
              <a:rPr lang="de-DE" dirty="0"/>
              <a:t>STORAGE - Links</a:t>
            </a:r>
          </a:p>
        </p:txBody>
      </p:sp>
      <p:sp>
        <p:nvSpPr>
          <p:cNvPr id="3" name="Inhaltsplatzhalter 2">
            <a:extLst>
              <a:ext uri="{FF2B5EF4-FFF2-40B4-BE49-F238E27FC236}">
                <a16:creationId xmlns:a16="http://schemas.microsoft.com/office/drawing/2014/main" id="{914A95B0-5115-4375-9F2F-EFC9DA69E46B}"/>
              </a:ext>
            </a:extLst>
          </p:cNvPr>
          <p:cNvSpPr>
            <a:spLocks noGrp="1"/>
          </p:cNvSpPr>
          <p:nvPr>
            <p:ph idx="1"/>
          </p:nvPr>
        </p:nvSpPr>
        <p:spPr/>
        <p:txBody>
          <a:bodyPr/>
          <a:lstStyle/>
          <a:p>
            <a:r>
              <a:rPr lang="de-DE" dirty="0">
                <a:hlinkClick r:id="rId3"/>
              </a:rPr>
              <a:t>https://storage.spec.whatwg.org/</a:t>
            </a:r>
            <a:r>
              <a:rPr lang="de-DE" dirty="0"/>
              <a:t> (Living Standard)</a:t>
            </a:r>
          </a:p>
        </p:txBody>
      </p:sp>
    </p:spTree>
    <p:extLst>
      <p:ext uri="{BB962C8B-B14F-4D97-AF65-F5344CB8AC3E}">
        <p14:creationId xmlns:p14="http://schemas.microsoft.com/office/powerpoint/2010/main" val="2710979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2E182E-9D65-4B5D-BED7-1977212C672C}"/>
              </a:ext>
            </a:extLst>
          </p:cNvPr>
          <p:cNvSpPr>
            <a:spLocks noGrp="1"/>
          </p:cNvSpPr>
          <p:nvPr>
            <p:ph type="title"/>
          </p:nvPr>
        </p:nvSpPr>
        <p:spPr/>
        <p:txBody>
          <a:bodyPr/>
          <a:lstStyle/>
          <a:p>
            <a:r>
              <a:rPr lang="de-DE" dirty="0"/>
              <a:t>URL</a:t>
            </a:r>
          </a:p>
        </p:txBody>
      </p:sp>
      <p:sp>
        <p:nvSpPr>
          <p:cNvPr id="3" name="Textplatzhalter 2">
            <a:extLst>
              <a:ext uri="{FF2B5EF4-FFF2-40B4-BE49-F238E27FC236}">
                <a16:creationId xmlns:a16="http://schemas.microsoft.com/office/drawing/2014/main" id="{09E30236-BFE9-4DCB-BC68-2C8A6829DB91}"/>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41626156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D675D5-5586-4942-B120-B7D4F81EC3FA}"/>
              </a:ext>
            </a:extLst>
          </p:cNvPr>
          <p:cNvSpPr>
            <a:spLocks noGrp="1"/>
          </p:cNvSpPr>
          <p:nvPr>
            <p:ph type="title"/>
          </p:nvPr>
        </p:nvSpPr>
        <p:spPr/>
        <p:txBody>
          <a:bodyPr/>
          <a:lstStyle/>
          <a:p>
            <a:r>
              <a:rPr lang="de-DE" dirty="0"/>
              <a:t>URL - Links</a:t>
            </a:r>
          </a:p>
        </p:txBody>
      </p:sp>
      <p:sp>
        <p:nvSpPr>
          <p:cNvPr id="3" name="Inhaltsplatzhalter 2">
            <a:extLst>
              <a:ext uri="{FF2B5EF4-FFF2-40B4-BE49-F238E27FC236}">
                <a16:creationId xmlns:a16="http://schemas.microsoft.com/office/drawing/2014/main" id="{213CBA13-39F2-4C32-BF5B-BEE4AED845A3}"/>
              </a:ext>
            </a:extLst>
          </p:cNvPr>
          <p:cNvSpPr>
            <a:spLocks noGrp="1"/>
          </p:cNvSpPr>
          <p:nvPr>
            <p:ph idx="1"/>
          </p:nvPr>
        </p:nvSpPr>
        <p:spPr/>
        <p:txBody>
          <a:bodyPr/>
          <a:lstStyle/>
          <a:p>
            <a:r>
              <a:rPr lang="de-DE" dirty="0">
                <a:hlinkClick r:id="rId2"/>
              </a:rPr>
              <a:t>https://url.spec.whatwg.org/</a:t>
            </a:r>
            <a:r>
              <a:rPr lang="de-DE" dirty="0"/>
              <a:t> (Living Standard)</a:t>
            </a:r>
          </a:p>
        </p:txBody>
      </p:sp>
    </p:spTree>
    <p:extLst>
      <p:ext uri="{BB962C8B-B14F-4D97-AF65-F5344CB8AC3E}">
        <p14:creationId xmlns:p14="http://schemas.microsoft.com/office/powerpoint/2010/main" val="29306807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77B5C4-5718-483E-B7D3-47E14AC40C8B}"/>
              </a:ext>
            </a:extLst>
          </p:cNvPr>
          <p:cNvSpPr>
            <a:spLocks noGrp="1"/>
          </p:cNvSpPr>
          <p:nvPr>
            <p:ph type="title"/>
          </p:nvPr>
        </p:nvSpPr>
        <p:spPr/>
        <p:txBody>
          <a:bodyPr/>
          <a:lstStyle/>
          <a:p>
            <a:r>
              <a:rPr lang="de-DE" dirty="0"/>
              <a:t>URL - ORIGIN</a:t>
            </a:r>
          </a:p>
        </p:txBody>
      </p:sp>
      <p:sp>
        <p:nvSpPr>
          <p:cNvPr id="3" name="Inhaltsplatzhalter 2">
            <a:extLst>
              <a:ext uri="{FF2B5EF4-FFF2-40B4-BE49-F238E27FC236}">
                <a16:creationId xmlns:a16="http://schemas.microsoft.com/office/drawing/2014/main" id="{0ACE306C-B2D7-4C88-8B88-5192F4FFED00}"/>
              </a:ext>
            </a:extLst>
          </p:cNvPr>
          <p:cNvSpPr>
            <a:spLocks noGrp="1"/>
          </p:cNvSpPr>
          <p:nvPr>
            <p:ph idx="1"/>
          </p:nvPr>
        </p:nvSpPr>
        <p:spPr/>
        <p:txBody>
          <a:bodyPr/>
          <a:lstStyle/>
          <a:p>
            <a:r>
              <a:rPr lang="de-DE" dirty="0"/>
              <a:t>same </a:t>
            </a:r>
            <a:r>
              <a:rPr lang="de-DE" dirty="0" err="1"/>
              <a:t>origin</a:t>
            </a:r>
            <a:endParaRPr lang="de-DE" dirty="0"/>
          </a:p>
          <a:p>
            <a:pPr lvl="1"/>
            <a:r>
              <a:rPr lang="de-DE" dirty="0"/>
              <a:t>same </a:t>
            </a:r>
            <a:r>
              <a:rPr lang="de-DE" dirty="0" err="1"/>
              <a:t>protocol</a:t>
            </a:r>
            <a:endParaRPr lang="de-DE" dirty="0"/>
          </a:p>
          <a:p>
            <a:pPr lvl="1"/>
            <a:r>
              <a:rPr lang="de-DE" dirty="0"/>
              <a:t>same host</a:t>
            </a:r>
          </a:p>
          <a:p>
            <a:pPr lvl="1"/>
            <a:r>
              <a:rPr lang="de-DE" dirty="0"/>
              <a:t>same </a:t>
            </a:r>
            <a:r>
              <a:rPr lang="de-DE"/>
              <a:t>port</a:t>
            </a:r>
          </a:p>
        </p:txBody>
      </p:sp>
    </p:spTree>
    <p:extLst>
      <p:ext uri="{BB962C8B-B14F-4D97-AF65-F5344CB8AC3E}">
        <p14:creationId xmlns:p14="http://schemas.microsoft.com/office/powerpoint/2010/main" val="33811124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C4584-37A0-42C2-BC85-53197760DC26}"/>
              </a:ext>
            </a:extLst>
          </p:cNvPr>
          <p:cNvSpPr>
            <a:spLocks noGrp="1"/>
          </p:cNvSpPr>
          <p:nvPr>
            <p:ph type="title"/>
          </p:nvPr>
        </p:nvSpPr>
        <p:spPr/>
        <p:txBody>
          <a:bodyPr/>
          <a:lstStyle/>
          <a:p>
            <a:r>
              <a:rPr lang="de-DE" dirty="0"/>
              <a:t>WEB MEDIA APIS</a:t>
            </a:r>
          </a:p>
        </p:txBody>
      </p:sp>
      <p:sp>
        <p:nvSpPr>
          <p:cNvPr id="3" name="Textplatzhalter 2">
            <a:extLst>
              <a:ext uri="{FF2B5EF4-FFF2-40B4-BE49-F238E27FC236}">
                <a16:creationId xmlns:a16="http://schemas.microsoft.com/office/drawing/2014/main" id="{C3C96DDD-3FB4-42B1-9EF5-72635FF743C0}"/>
              </a:ext>
            </a:extLst>
          </p:cNvPr>
          <p:cNvSpPr>
            <a:spLocks noGrp="1"/>
          </p:cNvSpPr>
          <p:nvPr>
            <p:ph type="body" idx="1"/>
          </p:nvPr>
        </p:nvSpPr>
        <p:spPr/>
        <p:txBody>
          <a:bodyPr/>
          <a:lstStyle/>
          <a:p>
            <a:endParaRPr lang="de-DE"/>
          </a:p>
        </p:txBody>
      </p:sp>
      <mc:AlternateContent xmlns:mc="http://schemas.openxmlformats.org/markup-compatibility/2006" xmlns:pslz="http://schemas.microsoft.com/office/powerpoint/2016/slidezoom">
        <mc:Choice Requires="pslz">
          <p:graphicFrame>
            <p:nvGraphicFramePr>
              <p:cNvPr id="5" name="Folienzoom 4">
                <a:extLst>
                  <a:ext uri="{FF2B5EF4-FFF2-40B4-BE49-F238E27FC236}">
                    <a16:creationId xmlns:a16="http://schemas.microsoft.com/office/drawing/2014/main" id="{4E1F04F8-123C-4FFE-A16C-13B224BFC29A}"/>
                  </a:ext>
                </a:extLst>
              </p:cNvPr>
              <p:cNvGraphicFramePr>
                <a:graphicFrameLocks noChangeAspect="1"/>
              </p:cNvGraphicFramePr>
              <p:nvPr>
                <p:extLst>
                  <p:ext uri="{D42A27DB-BD31-4B8C-83A1-F6EECF244321}">
                    <p14:modId xmlns:p14="http://schemas.microsoft.com/office/powerpoint/2010/main" val="3107428340"/>
                  </p:ext>
                </p:extLst>
              </p:nvPr>
            </p:nvGraphicFramePr>
            <p:xfrm>
              <a:off x="506228" y="4652074"/>
              <a:ext cx="2704805" cy="1521453"/>
            </p:xfrm>
            <a:graphic>
              <a:graphicData uri="http://schemas.microsoft.com/office/powerpoint/2016/slidezoom">
                <pslz:sldZm>
                  <pslz:sldZmObj sldId="685" cId="2717038384">
                    <pslz:zmPr id="{DED70EA2-1D99-4744-AE22-007BC4A6326E}" returnToParent="0" transitionDur="1000">
                      <p166:blipFill xmlns:p166="http://schemas.microsoft.com/office/powerpoint/2016/6/main">
                        <a:blip r:embed="rId2"/>
                        <a:stretch>
                          <a:fillRect/>
                        </a:stretch>
                      </p166:blipFill>
                      <p166:spPr xmlns:p166="http://schemas.microsoft.com/office/powerpoint/2016/6/main">
                        <a:xfrm>
                          <a:off x="0" y="0"/>
                          <a:ext cx="2704805" cy="1521453"/>
                        </a:xfrm>
                        <a:prstGeom prst="rect">
                          <a:avLst/>
                        </a:prstGeom>
                        <a:ln w="3175">
                          <a:solidFill>
                            <a:prstClr val="ltGray"/>
                          </a:solidFill>
                        </a:ln>
                      </p166:spPr>
                    </pslz:zmPr>
                  </pslz:sldZmObj>
                </pslz:sldZm>
              </a:graphicData>
            </a:graphic>
          </p:graphicFrame>
        </mc:Choice>
        <mc:Fallback xmlns="">
          <p:pic>
            <p:nvPicPr>
              <p:cNvPr id="5" name="Folienzoom 4">
                <a:hlinkClick r:id="rId3" action="ppaction://hlinksldjump"/>
                <a:extLst>
                  <a:ext uri="{FF2B5EF4-FFF2-40B4-BE49-F238E27FC236}">
                    <a16:creationId xmlns:a16="http://schemas.microsoft.com/office/drawing/2014/main" id="{4E1F04F8-123C-4FFE-A16C-13B224BFC29A}"/>
                  </a:ext>
                </a:extLst>
              </p:cNvPr>
              <p:cNvPicPr>
                <a:picLocks noGrp="1" noRot="1" noChangeAspect="1" noMove="1" noResize="1" noEditPoints="1" noAdjustHandles="1" noChangeArrowheads="1" noChangeShapeType="1"/>
              </p:cNvPicPr>
              <p:nvPr/>
            </p:nvPicPr>
            <p:blipFill>
              <a:blip r:embed="rId4"/>
              <a:stretch>
                <a:fillRect/>
              </a:stretch>
            </p:blipFill>
            <p:spPr>
              <a:xfrm>
                <a:off x="506228" y="4652074"/>
                <a:ext cx="2704805" cy="1521453"/>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Folienzoom 6">
                <a:extLst>
                  <a:ext uri="{FF2B5EF4-FFF2-40B4-BE49-F238E27FC236}">
                    <a16:creationId xmlns:a16="http://schemas.microsoft.com/office/drawing/2014/main" id="{A62C951B-65D7-4272-AE0F-82ABBEDBC10E}"/>
                  </a:ext>
                </a:extLst>
              </p:cNvPr>
              <p:cNvGraphicFramePr>
                <a:graphicFrameLocks noChangeAspect="1"/>
              </p:cNvGraphicFramePr>
              <p:nvPr>
                <p:extLst>
                  <p:ext uri="{D42A27DB-BD31-4B8C-83A1-F6EECF244321}">
                    <p14:modId xmlns:p14="http://schemas.microsoft.com/office/powerpoint/2010/main" val="3642177990"/>
                  </p:ext>
                </p:extLst>
              </p:nvPr>
            </p:nvGraphicFramePr>
            <p:xfrm>
              <a:off x="3211033" y="4652074"/>
              <a:ext cx="2704806" cy="1521453"/>
            </p:xfrm>
            <a:graphic>
              <a:graphicData uri="http://schemas.microsoft.com/office/powerpoint/2016/slidezoom">
                <pslz:sldZm>
                  <pslz:sldZmObj sldId="687" cId="550238984">
                    <pslz:zmPr id="{278C991B-15BA-4E84-BE8F-8787E03E2B83}" returnToParent="0" transitionDur="1000">
                      <p166:blipFill xmlns:p166="http://schemas.microsoft.com/office/powerpoint/2016/6/main">
                        <a:blip r:embed="rId5"/>
                        <a:stretch>
                          <a:fillRect/>
                        </a:stretch>
                      </p166:blipFill>
                      <p166:spPr xmlns:p166="http://schemas.microsoft.com/office/powerpoint/2016/6/main">
                        <a:xfrm>
                          <a:off x="0" y="0"/>
                          <a:ext cx="2704806" cy="1521453"/>
                        </a:xfrm>
                        <a:prstGeom prst="rect">
                          <a:avLst/>
                        </a:prstGeom>
                        <a:ln w="3175">
                          <a:solidFill>
                            <a:prstClr val="ltGray"/>
                          </a:solidFill>
                        </a:ln>
                      </p166:spPr>
                    </pslz:zmPr>
                  </pslz:sldZmObj>
                </pslz:sldZm>
              </a:graphicData>
            </a:graphic>
          </p:graphicFrame>
        </mc:Choice>
        <mc:Fallback xmlns="">
          <p:pic>
            <p:nvPicPr>
              <p:cNvPr id="7" name="Folienzoom 6">
                <a:hlinkClick r:id="rId6" action="ppaction://hlinksldjump"/>
                <a:extLst>
                  <a:ext uri="{FF2B5EF4-FFF2-40B4-BE49-F238E27FC236}">
                    <a16:creationId xmlns:a16="http://schemas.microsoft.com/office/drawing/2014/main" id="{A62C951B-65D7-4272-AE0F-82ABBEDBC10E}"/>
                  </a:ext>
                </a:extLst>
              </p:cNvPr>
              <p:cNvPicPr>
                <a:picLocks noGrp="1" noRot="1" noChangeAspect="1" noMove="1" noResize="1" noEditPoints="1" noAdjustHandles="1" noChangeArrowheads="1" noChangeShapeType="1"/>
              </p:cNvPicPr>
              <p:nvPr/>
            </p:nvPicPr>
            <p:blipFill>
              <a:blip r:embed="rId7"/>
              <a:stretch>
                <a:fillRect/>
              </a:stretch>
            </p:blipFill>
            <p:spPr>
              <a:xfrm>
                <a:off x="3211033" y="4652074"/>
                <a:ext cx="2704806" cy="1521453"/>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Folienzoom 8">
                <a:extLst>
                  <a:ext uri="{FF2B5EF4-FFF2-40B4-BE49-F238E27FC236}">
                    <a16:creationId xmlns:a16="http://schemas.microsoft.com/office/drawing/2014/main" id="{5E82CC8F-3FF9-4CBF-9001-110DB79D070C}"/>
                  </a:ext>
                </a:extLst>
              </p:cNvPr>
              <p:cNvGraphicFramePr>
                <a:graphicFrameLocks noChangeAspect="1"/>
              </p:cNvGraphicFramePr>
              <p:nvPr>
                <p:extLst>
                  <p:ext uri="{D42A27DB-BD31-4B8C-83A1-F6EECF244321}">
                    <p14:modId xmlns:p14="http://schemas.microsoft.com/office/powerpoint/2010/main" val="4139448223"/>
                  </p:ext>
                </p:extLst>
              </p:nvPr>
            </p:nvGraphicFramePr>
            <p:xfrm>
              <a:off x="5937839" y="4652074"/>
              <a:ext cx="2704806" cy="1521453"/>
            </p:xfrm>
            <a:graphic>
              <a:graphicData uri="http://schemas.microsoft.com/office/powerpoint/2016/slidezoom">
                <pslz:sldZm>
                  <pslz:sldZmObj sldId="505" cId="3566925411">
                    <pslz:zmPr id="{25BF475A-29D5-4055-9BD1-D87C5A577C01}" returnToParent="0" transitionDur="1000">
                      <p166:blipFill xmlns:p166="http://schemas.microsoft.com/office/powerpoint/2016/6/main">
                        <a:blip r:embed="rId8"/>
                        <a:stretch>
                          <a:fillRect/>
                        </a:stretch>
                      </p166:blipFill>
                      <p166:spPr xmlns:p166="http://schemas.microsoft.com/office/powerpoint/2016/6/main">
                        <a:xfrm>
                          <a:off x="0" y="0"/>
                          <a:ext cx="2704806" cy="1521453"/>
                        </a:xfrm>
                        <a:prstGeom prst="rect">
                          <a:avLst/>
                        </a:prstGeom>
                        <a:ln w="3175">
                          <a:solidFill>
                            <a:prstClr val="ltGray"/>
                          </a:solidFill>
                        </a:ln>
                      </p166:spPr>
                    </pslz:zmPr>
                  </pslz:sldZmObj>
                </pslz:sldZm>
              </a:graphicData>
            </a:graphic>
          </p:graphicFrame>
        </mc:Choice>
        <mc:Fallback xmlns="">
          <p:pic>
            <p:nvPicPr>
              <p:cNvPr id="9" name="Folienzoom 8">
                <a:hlinkClick r:id="rId9" action="ppaction://hlinksldjump"/>
                <a:extLst>
                  <a:ext uri="{FF2B5EF4-FFF2-40B4-BE49-F238E27FC236}">
                    <a16:creationId xmlns:a16="http://schemas.microsoft.com/office/drawing/2014/main" id="{5E82CC8F-3FF9-4CBF-9001-110DB79D070C}"/>
                  </a:ext>
                </a:extLst>
              </p:cNvPr>
              <p:cNvPicPr>
                <a:picLocks noGrp="1" noRot="1" noChangeAspect="1" noMove="1" noResize="1" noEditPoints="1" noAdjustHandles="1" noChangeArrowheads="1" noChangeShapeType="1"/>
              </p:cNvPicPr>
              <p:nvPr/>
            </p:nvPicPr>
            <p:blipFill>
              <a:blip r:embed="rId10"/>
              <a:stretch>
                <a:fillRect/>
              </a:stretch>
            </p:blipFill>
            <p:spPr>
              <a:xfrm>
                <a:off x="5937839" y="4652074"/>
                <a:ext cx="2704806" cy="1521453"/>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1" name="Folienzoom 10">
                <a:extLst>
                  <a:ext uri="{FF2B5EF4-FFF2-40B4-BE49-F238E27FC236}">
                    <a16:creationId xmlns:a16="http://schemas.microsoft.com/office/drawing/2014/main" id="{586CC431-D9D5-4854-AE83-4773A5C7EB27}"/>
                  </a:ext>
                </a:extLst>
              </p:cNvPr>
              <p:cNvGraphicFramePr>
                <a:graphicFrameLocks noChangeAspect="1"/>
              </p:cNvGraphicFramePr>
              <p:nvPr>
                <p:extLst>
                  <p:ext uri="{D42A27DB-BD31-4B8C-83A1-F6EECF244321}">
                    <p14:modId xmlns:p14="http://schemas.microsoft.com/office/powerpoint/2010/main" val="3847107132"/>
                  </p:ext>
                </p:extLst>
              </p:nvPr>
            </p:nvGraphicFramePr>
            <p:xfrm>
              <a:off x="8642645" y="4652074"/>
              <a:ext cx="2704805" cy="1521453"/>
            </p:xfrm>
            <a:graphic>
              <a:graphicData uri="http://schemas.microsoft.com/office/powerpoint/2016/slidezoom">
                <pslz:sldZm>
                  <pslz:sldZmObj sldId="513" cId="1153174908">
                    <pslz:zmPr id="{77FB7E6D-41D1-4643-B2F0-B9756F3D5766}" returnToParent="0" transitionDur="1000">
                      <p166:blipFill xmlns:p166="http://schemas.microsoft.com/office/powerpoint/2016/6/main">
                        <a:blip r:embed="rId11"/>
                        <a:stretch>
                          <a:fillRect/>
                        </a:stretch>
                      </p166:blipFill>
                      <p166:spPr xmlns:p166="http://schemas.microsoft.com/office/powerpoint/2016/6/main">
                        <a:xfrm>
                          <a:off x="0" y="0"/>
                          <a:ext cx="2704805" cy="1521453"/>
                        </a:xfrm>
                        <a:prstGeom prst="rect">
                          <a:avLst/>
                        </a:prstGeom>
                        <a:ln w="3175">
                          <a:solidFill>
                            <a:prstClr val="ltGray"/>
                          </a:solidFill>
                        </a:ln>
                      </p166:spPr>
                    </pslz:zmPr>
                  </pslz:sldZmObj>
                </pslz:sldZm>
              </a:graphicData>
            </a:graphic>
          </p:graphicFrame>
        </mc:Choice>
        <mc:Fallback xmlns="">
          <p:pic>
            <p:nvPicPr>
              <p:cNvPr id="11" name="Folienzoom 10">
                <a:hlinkClick r:id="rId12" action="ppaction://hlinksldjump"/>
                <a:extLst>
                  <a:ext uri="{FF2B5EF4-FFF2-40B4-BE49-F238E27FC236}">
                    <a16:creationId xmlns:a16="http://schemas.microsoft.com/office/drawing/2014/main" id="{586CC431-D9D5-4854-AE83-4773A5C7EB27}"/>
                  </a:ext>
                </a:extLst>
              </p:cNvPr>
              <p:cNvPicPr>
                <a:picLocks noGrp="1" noRot="1" noChangeAspect="1" noMove="1" noResize="1" noEditPoints="1" noAdjustHandles="1" noChangeArrowheads="1" noChangeShapeType="1"/>
              </p:cNvPicPr>
              <p:nvPr/>
            </p:nvPicPr>
            <p:blipFill>
              <a:blip r:embed="rId13"/>
              <a:stretch>
                <a:fillRect/>
              </a:stretch>
            </p:blipFill>
            <p:spPr>
              <a:xfrm>
                <a:off x="8642645" y="4652074"/>
                <a:ext cx="2704805" cy="1521453"/>
              </a:xfrm>
              <a:prstGeom prst="rect">
                <a:avLst/>
              </a:prstGeom>
              <a:ln w="3175">
                <a:solidFill>
                  <a:prstClr val="ltGray"/>
                </a:solidFill>
              </a:ln>
            </p:spPr>
          </p:pic>
        </mc:Fallback>
      </mc:AlternateContent>
    </p:spTree>
    <p:extLst>
      <p:ext uri="{BB962C8B-B14F-4D97-AF65-F5344CB8AC3E}">
        <p14:creationId xmlns:p14="http://schemas.microsoft.com/office/powerpoint/2010/main" val="16107365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D34499-4AC8-4F16-B7F2-5474B0625439}"/>
              </a:ext>
            </a:extLst>
          </p:cNvPr>
          <p:cNvSpPr>
            <a:spLocks noGrp="1"/>
          </p:cNvSpPr>
          <p:nvPr>
            <p:ph type="title"/>
          </p:nvPr>
        </p:nvSpPr>
        <p:spPr/>
        <p:txBody>
          <a:bodyPr/>
          <a:lstStyle/>
          <a:p>
            <a:r>
              <a:rPr lang="de-DE" dirty="0"/>
              <a:t>AUDIO API &amp; VIDEO API</a:t>
            </a:r>
          </a:p>
        </p:txBody>
      </p:sp>
      <p:sp>
        <p:nvSpPr>
          <p:cNvPr id="3" name="Textplatzhalter 2">
            <a:extLst>
              <a:ext uri="{FF2B5EF4-FFF2-40B4-BE49-F238E27FC236}">
                <a16:creationId xmlns:a16="http://schemas.microsoft.com/office/drawing/2014/main" id="{916AB1E0-1F8E-4013-9DCE-ED3222730740}"/>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27170383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321A64-AE71-46DA-B545-63E53ED1AFCD}"/>
              </a:ext>
            </a:extLst>
          </p:cNvPr>
          <p:cNvSpPr>
            <a:spLocks noGrp="1"/>
          </p:cNvSpPr>
          <p:nvPr>
            <p:ph type="title"/>
          </p:nvPr>
        </p:nvSpPr>
        <p:spPr/>
        <p:txBody>
          <a:bodyPr/>
          <a:lstStyle/>
          <a:p>
            <a:r>
              <a:rPr lang="de-DE" dirty="0"/>
              <a:t>AUDIO API - AUDIO WORKERS</a:t>
            </a:r>
          </a:p>
        </p:txBody>
      </p:sp>
      <p:sp>
        <p:nvSpPr>
          <p:cNvPr id="3" name="Inhaltsplatzhalter 2">
            <a:extLst>
              <a:ext uri="{FF2B5EF4-FFF2-40B4-BE49-F238E27FC236}">
                <a16:creationId xmlns:a16="http://schemas.microsoft.com/office/drawing/2014/main" id="{772C2B02-E412-4AA0-899C-67599D7DE5D2}"/>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73668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398837-5735-4A8F-BD9A-715CCE9BC968}"/>
              </a:ext>
            </a:extLst>
          </p:cNvPr>
          <p:cNvSpPr>
            <a:spLocks noGrp="1"/>
          </p:cNvSpPr>
          <p:nvPr>
            <p:ph type="title"/>
          </p:nvPr>
        </p:nvSpPr>
        <p:spPr/>
        <p:txBody>
          <a:bodyPr/>
          <a:lstStyle/>
          <a:p>
            <a:r>
              <a:rPr lang="de-DE" dirty="0"/>
              <a:t>DEV TOOLS - glitch.com</a:t>
            </a:r>
          </a:p>
        </p:txBody>
      </p:sp>
      <p:sp>
        <p:nvSpPr>
          <p:cNvPr id="3" name="Inhaltsplatzhalter 2">
            <a:extLst>
              <a:ext uri="{FF2B5EF4-FFF2-40B4-BE49-F238E27FC236}">
                <a16:creationId xmlns:a16="http://schemas.microsoft.com/office/drawing/2014/main" id="{5035DFE4-82F0-4046-B683-680E517700B5}"/>
              </a:ext>
            </a:extLst>
          </p:cNvPr>
          <p:cNvSpPr>
            <a:spLocks noGrp="1"/>
          </p:cNvSpPr>
          <p:nvPr>
            <p:ph idx="1"/>
          </p:nvPr>
        </p:nvSpPr>
        <p:spPr/>
        <p:txBody>
          <a:bodyPr/>
          <a:lstStyle/>
          <a:p>
            <a:r>
              <a:rPr lang="de-DE" dirty="0"/>
              <a:t>Sammlung von Apps</a:t>
            </a:r>
          </a:p>
          <a:p>
            <a:r>
              <a:rPr lang="de-DE" dirty="0"/>
              <a:t>Online-Editor</a:t>
            </a:r>
          </a:p>
          <a:p>
            <a:r>
              <a:rPr lang="de-DE" dirty="0" err="1"/>
              <a:t>Collab</a:t>
            </a:r>
            <a:r>
              <a:rPr lang="de-DE" dirty="0"/>
              <a:t>-Tool</a:t>
            </a:r>
          </a:p>
          <a:p>
            <a:r>
              <a:rPr lang="de-DE" dirty="0" err="1"/>
              <a:t>Social</a:t>
            </a:r>
            <a:r>
              <a:rPr lang="de-DE" dirty="0"/>
              <a:t>-Network</a:t>
            </a:r>
          </a:p>
          <a:p>
            <a:endParaRPr lang="de-DE" dirty="0"/>
          </a:p>
        </p:txBody>
      </p:sp>
    </p:spTree>
    <p:extLst>
      <p:ext uri="{BB962C8B-B14F-4D97-AF65-F5344CB8AC3E}">
        <p14:creationId xmlns:p14="http://schemas.microsoft.com/office/powerpoint/2010/main" val="6422073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54627" y="720270"/>
            <a:ext cx="10882745" cy="677108"/>
          </a:xfrm>
          <a:prstGeom prst="rect">
            <a:avLst/>
          </a:prstGeom>
        </p:spPr>
        <p:txBody>
          <a:bodyPr vert="horz" wrap="square" lIns="0" tIns="0" rIns="0" bIns="0" rtlCol="0" anchor="ctr">
            <a:spAutoFit/>
          </a:bodyPr>
          <a:lstStyle/>
          <a:p>
            <a:pPr marL="12700">
              <a:lnSpc>
                <a:spcPct val="100000"/>
              </a:lnSpc>
            </a:pPr>
            <a:r>
              <a:rPr spc="-10" dirty="0"/>
              <a:t>Audio:</a:t>
            </a:r>
            <a:r>
              <a:rPr spc="105" dirty="0"/>
              <a:t> </a:t>
            </a:r>
            <a:r>
              <a:rPr spc="-15" dirty="0"/>
              <a:t>Codec-Kompatibilität</a:t>
            </a:r>
          </a:p>
        </p:txBody>
      </p:sp>
      <p:sp>
        <p:nvSpPr>
          <p:cNvPr id="6" name="Inhaltsplatzhalter 5"/>
          <p:cNvSpPr>
            <a:spLocks noGrp="1"/>
          </p:cNvSpPr>
          <p:nvPr>
            <p:ph idx="1"/>
          </p:nvPr>
        </p:nvSpPr>
        <p:spPr>
          <a:xfrm>
            <a:off x="838200" y="1631373"/>
            <a:ext cx="10515600" cy="4545590"/>
          </a:xfrm>
        </p:spPr>
        <p:txBody>
          <a:bodyPr/>
          <a:lstStyle/>
          <a:p>
            <a:pPr marL="0" indent="0">
              <a:buNone/>
            </a:pPr>
            <a:endParaRPr lang="de-DE" dirty="0">
              <a:cs typeface="Calibri"/>
            </a:endParaRPr>
          </a:p>
          <a:p>
            <a:endParaRPr lang="de-DE"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102870" marR="0" lvl="0" indent="0" algn="r"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102870" marR="0" lvl="0" indent="0" algn="r" defTabSz="914400" rtl="0" eaLnBrk="1" fontAlgn="auto" latinLnBrk="0" hangingPunct="1">
                <a:lnSpc>
                  <a:spcPts val="1240"/>
                </a:lnSpc>
                <a:spcBef>
                  <a:spcPts val="0"/>
                </a:spcBef>
                <a:spcAft>
                  <a:spcPts val="0"/>
                </a:spcAft>
                <a:buClrTx/>
                <a:buSzTx/>
                <a:buFontTx/>
                <a:buNone/>
                <a:tabLst/>
                <a:defRPr/>
              </a:pPr>
              <a:t>80</a:t>
            </a:fld>
            <a:endPar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4" name="object 4"/>
          <p:cNvGraphicFramePr>
            <a:graphicFrameLocks noGrp="1"/>
          </p:cNvGraphicFramePr>
          <p:nvPr>
            <p:extLst/>
          </p:nvPr>
        </p:nvGraphicFramePr>
        <p:xfrm>
          <a:off x="838200" y="2476724"/>
          <a:ext cx="8229599" cy="2225036"/>
        </p:xfrm>
        <a:graphic>
          <a:graphicData uri="http://schemas.openxmlformats.org/drawingml/2006/table">
            <a:tbl>
              <a:tblPr firstRow="1" bandRow="1">
                <a:tableStyleId>{21E4AEA4-8DFA-4A89-87EB-49C32662AFE0}</a:tableStyleId>
              </a:tblPr>
              <a:tblGrid>
                <a:gridCol w="1018413">
                  <a:extLst>
                    <a:ext uri="{9D8B030D-6E8A-4147-A177-3AD203B41FA5}">
                      <a16:colId xmlns:a16="http://schemas.microsoft.com/office/drawing/2014/main" val="20000"/>
                    </a:ext>
                  </a:extLst>
                </a:gridCol>
                <a:gridCol w="1442212">
                  <a:extLst>
                    <a:ext uri="{9D8B030D-6E8A-4147-A177-3AD203B41FA5}">
                      <a16:colId xmlns:a16="http://schemas.microsoft.com/office/drawing/2014/main" val="20001"/>
                    </a:ext>
                  </a:extLst>
                </a:gridCol>
                <a:gridCol w="1442339">
                  <a:extLst>
                    <a:ext uri="{9D8B030D-6E8A-4147-A177-3AD203B41FA5}">
                      <a16:colId xmlns:a16="http://schemas.microsoft.com/office/drawing/2014/main" val="20002"/>
                    </a:ext>
                  </a:extLst>
                </a:gridCol>
                <a:gridCol w="1442212">
                  <a:extLst>
                    <a:ext uri="{9D8B030D-6E8A-4147-A177-3AD203B41FA5}">
                      <a16:colId xmlns:a16="http://schemas.microsoft.com/office/drawing/2014/main" val="20003"/>
                    </a:ext>
                  </a:extLst>
                </a:gridCol>
                <a:gridCol w="1442212">
                  <a:extLst>
                    <a:ext uri="{9D8B030D-6E8A-4147-A177-3AD203B41FA5}">
                      <a16:colId xmlns:a16="http://schemas.microsoft.com/office/drawing/2014/main" val="20004"/>
                    </a:ext>
                  </a:extLst>
                </a:gridCol>
                <a:gridCol w="1442211">
                  <a:extLst>
                    <a:ext uri="{9D8B030D-6E8A-4147-A177-3AD203B41FA5}">
                      <a16:colId xmlns:a16="http://schemas.microsoft.com/office/drawing/2014/main" val="20005"/>
                    </a:ext>
                  </a:extLst>
                </a:gridCol>
              </a:tblGrid>
              <a:tr h="370840">
                <a:tc>
                  <a:txBody>
                    <a:bodyPr/>
                    <a:lstStyle/>
                    <a:p>
                      <a:pPr marL="85090">
                        <a:lnSpc>
                          <a:spcPct val="100000"/>
                        </a:lnSpc>
                        <a:spcBef>
                          <a:spcPts val="190"/>
                        </a:spcBef>
                      </a:pPr>
                      <a:r>
                        <a:rPr sz="1800" spc="-5" dirty="0"/>
                        <a:t>Codec</a:t>
                      </a:r>
                      <a:endParaRPr sz="1800" dirty="0">
                        <a:latin typeface="Calibri"/>
                        <a:cs typeface="Calibri"/>
                      </a:endParaRPr>
                    </a:p>
                  </a:txBody>
                  <a:tcPr marL="0" marR="0" marT="0" marB="0"/>
                </a:tc>
                <a:tc>
                  <a:txBody>
                    <a:bodyPr/>
                    <a:lstStyle/>
                    <a:p>
                      <a:pPr algn="ctr">
                        <a:lnSpc>
                          <a:spcPct val="100000"/>
                        </a:lnSpc>
                        <a:spcBef>
                          <a:spcPts val="190"/>
                        </a:spcBef>
                      </a:pPr>
                      <a:r>
                        <a:rPr sz="1800" dirty="0"/>
                        <a:t>IE</a:t>
                      </a:r>
                      <a:endParaRPr sz="1800" dirty="0">
                        <a:latin typeface="Calibri"/>
                        <a:cs typeface="Calibri"/>
                      </a:endParaRPr>
                    </a:p>
                  </a:txBody>
                  <a:tcPr marL="0" marR="0" marT="0" marB="0"/>
                </a:tc>
                <a:tc>
                  <a:txBody>
                    <a:bodyPr/>
                    <a:lstStyle/>
                    <a:p>
                      <a:pPr marL="635" algn="ctr">
                        <a:lnSpc>
                          <a:spcPct val="100000"/>
                        </a:lnSpc>
                        <a:spcBef>
                          <a:spcPts val="190"/>
                        </a:spcBef>
                      </a:pPr>
                      <a:r>
                        <a:rPr sz="1800" spc="-15" dirty="0"/>
                        <a:t>Firefox</a:t>
                      </a:r>
                      <a:endParaRPr sz="1800" dirty="0">
                        <a:latin typeface="Calibri"/>
                        <a:cs typeface="Calibri"/>
                      </a:endParaRPr>
                    </a:p>
                  </a:txBody>
                  <a:tcPr marL="0" marR="0" marT="0" marB="0"/>
                </a:tc>
                <a:tc>
                  <a:txBody>
                    <a:bodyPr/>
                    <a:lstStyle/>
                    <a:p>
                      <a:pPr algn="ctr">
                        <a:lnSpc>
                          <a:spcPct val="100000"/>
                        </a:lnSpc>
                        <a:spcBef>
                          <a:spcPts val="190"/>
                        </a:spcBef>
                      </a:pPr>
                      <a:r>
                        <a:rPr sz="1800" spc="-10" dirty="0"/>
                        <a:t>Chrome</a:t>
                      </a:r>
                      <a:endParaRPr sz="1800" dirty="0">
                        <a:latin typeface="Calibri"/>
                        <a:cs typeface="Calibri"/>
                      </a:endParaRPr>
                    </a:p>
                  </a:txBody>
                  <a:tcPr marL="0" marR="0" marT="0" marB="0"/>
                </a:tc>
                <a:tc>
                  <a:txBody>
                    <a:bodyPr/>
                    <a:lstStyle/>
                    <a:p>
                      <a:pPr marL="1270" algn="ctr">
                        <a:lnSpc>
                          <a:spcPct val="100000"/>
                        </a:lnSpc>
                        <a:spcBef>
                          <a:spcPts val="190"/>
                        </a:spcBef>
                      </a:pPr>
                      <a:r>
                        <a:rPr sz="1800" spc="-10" dirty="0"/>
                        <a:t>Opera</a:t>
                      </a:r>
                      <a:endParaRPr sz="1800" dirty="0">
                        <a:latin typeface="Calibri"/>
                        <a:cs typeface="Calibri"/>
                      </a:endParaRPr>
                    </a:p>
                  </a:txBody>
                  <a:tcPr marL="0" marR="0" marT="0" marB="0"/>
                </a:tc>
                <a:tc>
                  <a:txBody>
                    <a:bodyPr/>
                    <a:lstStyle/>
                    <a:p>
                      <a:pPr marL="1270" algn="ctr">
                        <a:lnSpc>
                          <a:spcPct val="100000"/>
                        </a:lnSpc>
                        <a:spcBef>
                          <a:spcPts val="190"/>
                        </a:spcBef>
                      </a:pPr>
                      <a:r>
                        <a:rPr sz="1800" spc="-10" dirty="0"/>
                        <a:t>Safari</a:t>
                      </a:r>
                      <a:endParaRPr sz="1800" dirty="0">
                        <a:latin typeface="Calibri"/>
                        <a:cs typeface="Calibri"/>
                      </a:endParaRPr>
                    </a:p>
                  </a:txBody>
                  <a:tcPr marL="0" marR="0" marT="0" marB="0"/>
                </a:tc>
                <a:extLst>
                  <a:ext uri="{0D108BD9-81ED-4DB2-BD59-A6C34878D82A}">
                    <a16:rowId xmlns:a16="http://schemas.microsoft.com/office/drawing/2014/main" val="10000"/>
                  </a:ext>
                </a:extLst>
              </a:tr>
              <a:tr h="370839">
                <a:tc>
                  <a:txBody>
                    <a:bodyPr/>
                    <a:lstStyle/>
                    <a:p>
                      <a:pPr marL="85090">
                        <a:lnSpc>
                          <a:spcPct val="100000"/>
                        </a:lnSpc>
                        <a:spcBef>
                          <a:spcPts val="95"/>
                        </a:spcBef>
                      </a:pPr>
                      <a:r>
                        <a:rPr sz="1800" spc="-5" dirty="0"/>
                        <a:t>MP3</a:t>
                      </a:r>
                      <a:endParaRPr sz="1800" dirty="0">
                        <a:latin typeface="Calibri"/>
                        <a:cs typeface="Calibri"/>
                      </a:endParaRPr>
                    </a:p>
                  </a:txBody>
                  <a:tcPr marL="0" marR="0" marT="0" marB="0"/>
                </a:tc>
                <a:tc>
                  <a:txBody>
                    <a:bodyPr/>
                    <a:lstStyle/>
                    <a:p>
                      <a:pPr algn="ctr">
                        <a:lnSpc>
                          <a:spcPct val="100000"/>
                        </a:lnSpc>
                        <a:spcBef>
                          <a:spcPts val="95"/>
                        </a:spcBef>
                      </a:pPr>
                      <a:r>
                        <a:rPr sz="1800" dirty="0"/>
                        <a:t>9.0</a:t>
                      </a:r>
                      <a:endParaRPr sz="1800" dirty="0">
                        <a:latin typeface="Calibri"/>
                        <a:cs typeface="Calibri"/>
                      </a:endParaRPr>
                    </a:p>
                  </a:txBody>
                  <a:tcPr marL="0" marR="0" marT="0" marB="0"/>
                </a:tc>
                <a:tc>
                  <a:txBody>
                    <a:bodyPr/>
                    <a:lstStyle/>
                    <a:p>
                      <a:pPr marL="635" algn="ctr">
                        <a:lnSpc>
                          <a:spcPct val="100000"/>
                        </a:lnSpc>
                        <a:spcBef>
                          <a:spcPts val="95"/>
                        </a:spcBef>
                      </a:pPr>
                      <a:r>
                        <a:rPr sz="1800" dirty="0"/>
                        <a:t>X</a:t>
                      </a:r>
                      <a:endParaRPr sz="1800" dirty="0">
                        <a:latin typeface="Calibri"/>
                        <a:cs typeface="Calibri"/>
                      </a:endParaRPr>
                    </a:p>
                  </a:txBody>
                  <a:tcPr marL="0" marR="0" marT="0" marB="0"/>
                </a:tc>
                <a:tc>
                  <a:txBody>
                    <a:bodyPr/>
                    <a:lstStyle/>
                    <a:p>
                      <a:pPr algn="ctr">
                        <a:lnSpc>
                          <a:spcPct val="100000"/>
                        </a:lnSpc>
                        <a:spcBef>
                          <a:spcPts val="95"/>
                        </a:spcBef>
                      </a:pPr>
                      <a:r>
                        <a:rPr sz="1800" spc="-35" dirty="0"/>
                        <a:t>JA</a:t>
                      </a:r>
                      <a:endParaRPr sz="1800" dirty="0">
                        <a:latin typeface="Calibri"/>
                        <a:cs typeface="Calibri"/>
                      </a:endParaRPr>
                    </a:p>
                  </a:txBody>
                  <a:tcPr marL="0" marR="0" marT="0" marB="0"/>
                </a:tc>
                <a:tc>
                  <a:txBody>
                    <a:bodyPr/>
                    <a:lstStyle/>
                    <a:p>
                      <a:pPr marL="1270" algn="ctr">
                        <a:lnSpc>
                          <a:spcPct val="100000"/>
                        </a:lnSpc>
                        <a:spcBef>
                          <a:spcPts val="95"/>
                        </a:spcBef>
                      </a:pPr>
                      <a:r>
                        <a:rPr sz="1800" dirty="0"/>
                        <a:t>X</a:t>
                      </a:r>
                      <a:endParaRPr sz="1800" dirty="0">
                        <a:latin typeface="Calibri"/>
                        <a:cs typeface="Calibri"/>
                      </a:endParaRPr>
                    </a:p>
                  </a:txBody>
                  <a:tcPr marL="0" marR="0" marT="0" marB="0"/>
                </a:tc>
                <a:tc>
                  <a:txBody>
                    <a:bodyPr/>
                    <a:lstStyle/>
                    <a:p>
                      <a:pPr marL="1905" algn="ctr">
                        <a:lnSpc>
                          <a:spcPct val="100000"/>
                        </a:lnSpc>
                        <a:spcBef>
                          <a:spcPts val="95"/>
                        </a:spcBef>
                      </a:pPr>
                      <a:r>
                        <a:rPr sz="1800" dirty="0"/>
                        <a:t>3.1</a:t>
                      </a:r>
                      <a:endParaRPr sz="1800" dirty="0">
                        <a:latin typeface="Calibri"/>
                        <a:cs typeface="Calibri"/>
                      </a:endParaRPr>
                    </a:p>
                  </a:txBody>
                  <a:tcPr marL="0" marR="0" marT="0" marB="0"/>
                </a:tc>
                <a:extLst>
                  <a:ext uri="{0D108BD9-81ED-4DB2-BD59-A6C34878D82A}">
                    <a16:rowId xmlns:a16="http://schemas.microsoft.com/office/drawing/2014/main" val="10001"/>
                  </a:ext>
                </a:extLst>
              </a:tr>
              <a:tr h="370839">
                <a:tc>
                  <a:txBody>
                    <a:bodyPr/>
                    <a:lstStyle/>
                    <a:p>
                      <a:pPr marL="85090">
                        <a:lnSpc>
                          <a:spcPct val="100000"/>
                        </a:lnSpc>
                        <a:spcBef>
                          <a:spcPts val="195"/>
                        </a:spcBef>
                      </a:pPr>
                      <a:r>
                        <a:rPr sz="1800" spc="-55" dirty="0"/>
                        <a:t>WAV</a:t>
                      </a:r>
                      <a:endParaRPr sz="1800" dirty="0">
                        <a:latin typeface="Calibri"/>
                        <a:cs typeface="Calibri"/>
                      </a:endParaRPr>
                    </a:p>
                  </a:txBody>
                  <a:tcPr marL="0" marR="0" marT="0" marB="0"/>
                </a:tc>
                <a:tc>
                  <a:txBody>
                    <a:bodyPr/>
                    <a:lstStyle/>
                    <a:p>
                      <a:pPr algn="ctr">
                        <a:lnSpc>
                          <a:spcPct val="100000"/>
                        </a:lnSpc>
                        <a:spcBef>
                          <a:spcPts val="195"/>
                        </a:spcBef>
                      </a:pPr>
                      <a:r>
                        <a:rPr sz="1800" dirty="0"/>
                        <a:t>X</a:t>
                      </a:r>
                      <a:endParaRPr sz="1800" dirty="0">
                        <a:latin typeface="Calibri"/>
                        <a:cs typeface="Calibri"/>
                      </a:endParaRPr>
                    </a:p>
                  </a:txBody>
                  <a:tcPr marL="0" marR="0" marT="0" marB="0"/>
                </a:tc>
                <a:tc>
                  <a:txBody>
                    <a:bodyPr/>
                    <a:lstStyle/>
                    <a:p>
                      <a:pPr marL="635" algn="ctr">
                        <a:lnSpc>
                          <a:spcPct val="100000"/>
                        </a:lnSpc>
                        <a:spcBef>
                          <a:spcPts val="195"/>
                        </a:spcBef>
                      </a:pPr>
                      <a:r>
                        <a:rPr sz="1800" dirty="0"/>
                        <a:t>3.5</a:t>
                      </a:r>
                      <a:endParaRPr sz="1800" dirty="0">
                        <a:latin typeface="Calibri"/>
                        <a:cs typeface="Calibri"/>
                      </a:endParaRPr>
                    </a:p>
                  </a:txBody>
                  <a:tcPr marL="0" marR="0" marT="0" marB="0"/>
                </a:tc>
                <a:tc>
                  <a:txBody>
                    <a:bodyPr/>
                    <a:lstStyle/>
                    <a:p>
                      <a:pPr algn="ctr">
                        <a:lnSpc>
                          <a:spcPct val="100000"/>
                        </a:lnSpc>
                        <a:spcBef>
                          <a:spcPts val="195"/>
                        </a:spcBef>
                      </a:pPr>
                      <a:r>
                        <a:rPr sz="1800" spc="-35" dirty="0"/>
                        <a:t>JA</a:t>
                      </a:r>
                      <a:endParaRPr sz="1800" dirty="0">
                        <a:latin typeface="Calibri"/>
                        <a:cs typeface="Calibri"/>
                      </a:endParaRPr>
                    </a:p>
                  </a:txBody>
                  <a:tcPr marL="0" marR="0" marT="0" marB="0"/>
                </a:tc>
                <a:tc>
                  <a:txBody>
                    <a:bodyPr/>
                    <a:lstStyle/>
                    <a:p>
                      <a:pPr marL="1905" algn="ctr">
                        <a:lnSpc>
                          <a:spcPct val="100000"/>
                        </a:lnSpc>
                        <a:spcBef>
                          <a:spcPts val="195"/>
                        </a:spcBef>
                      </a:pPr>
                      <a:r>
                        <a:rPr sz="1800" spc="-5" dirty="0"/>
                        <a:t>11</a:t>
                      </a:r>
                      <a:endParaRPr sz="1800" dirty="0">
                        <a:latin typeface="Calibri"/>
                        <a:cs typeface="Calibri"/>
                      </a:endParaRPr>
                    </a:p>
                  </a:txBody>
                  <a:tcPr marL="0" marR="0" marT="0" marB="0"/>
                </a:tc>
                <a:tc>
                  <a:txBody>
                    <a:bodyPr/>
                    <a:lstStyle/>
                    <a:p>
                      <a:pPr marL="1905" algn="ctr">
                        <a:lnSpc>
                          <a:spcPct val="100000"/>
                        </a:lnSpc>
                        <a:spcBef>
                          <a:spcPts val="195"/>
                        </a:spcBef>
                      </a:pPr>
                      <a:r>
                        <a:rPr sz="1800" dirty="0"/>
                        <a:t>3.1</a:t>
                      </a:r>
                      <a:endParaRPr sz="1800" dirty="0">
                        <a:latin typeface="Calibri"/>
                        <a:cs typeface="Calibri"/>
                      </a:endParaRPr>
                    </a:p>
                  </a:txBody>
                  <a:tcPr marL="0" marR="0" marT="0" marB="0"/>
                </a:tc>
                <a:extLst>
                  <a:ext uri="{0D108BD9-81ED-4DB2-BD59-A6C34878D82A}">
                    <a16:rowId xmlns:a16="http://schemas.microsoft.com/office/drawing/2014/main" val="10002"/>
                  </a:ext>
                </a:extLst>
              </a:tr>
              <a:tr h="370839">
                <a:tc>
                  <a:txBody>
                    <a:bodyPr/>
                    <a:lstStyle/>
                    <a:p>
                      <a:pPr marL="85090">
                        <a:lnSpc>
                          <a:spcPct val="100000"/>
                        </a:lnSpc>
                        <a:spcBef>
                          <a:spcPts val="195"/>
                        </a:spcBef>
                      </a:pPr>
                      <a:r>
                        <a:rPr sz="1800" spc="-20" dirty="0"/>
                        <a:t>Vorbis</a:t>
                      </a:r>
                      <a:endParaRPr sz="1800" dirty="0">
                        <a:latin typeface="Calibri"/>
                        <a:cs typeface="Calibri"/>
                      </a:endParaRPr>
                    </a:p>
                  </a:txBody>
                  <a:tcPr marL="0" marR="0" marT="0" marB="0"/>
                </a:tc>
                <a:tc>
                  <a:txBody>
                    <a:bodyPr/>
                    <a:lstStyle/>
                    <a:p>
                      <a:pPr algn="ctr">
                        <a:lnSpc>
                          <a:spcPct val="100000"/>
                        </a:lnSpc>
                        <a:spcBef>
                          <a:spcPts val="195"/>
                        </a:spcBef>
                      </a:pPr>
                      <a:r>
                        <a:rPr sz="1800" dirty="0"/>
                        <a:t>X</a:t>
                      </a:r>
                      <a:endParaRPr sz="1800" dirty="0">
                        <a:latin typeface="Calibri"/>
                        <a:cs typeface="Calibri"/>
                      </a:endParaRPr>
                    </a:p>
                  </a:txBody>
                  <a:tcPr marL="0" marR="0" marT="0" marB="0"/>
                </a:tc>
                <a:tc>
                  <a:txBody>
                    <a:bodyPr/>
                    <a:lstStyle/>
                    <a:p>
                      <a:pPr marL="635" algn="ctr">
                        <a:lnSpc>
                          <a:spcPct val="100000"/>
                        </a:lnSpc>
                        <a:spcBef>
                          <a:spcPts val="195"/>
                        </a:spcBef>
                      </a:pPr>
                      <a:r>
                        <a:rPr sz="1800" dirty="0"/>
                        <a:t>3.5</a:t>
                      </a:r>
                      <a:endParaRPr sz="1800" dirty="0">
                        <a:latin typeface="Calibri"/>
                        <a:cs typeface="Calibri"/>
                      </a:endParaRPr>
                    </a:p>
                  </a:txBody>
                  <a:tcPr marL="0" marR="0" marT="0" marB="0"/>
                </a:tc>
                <a:tc>
                  <a:txBody>
                    <a:bodyPr/>
                    <a:lstStyle/>
                    <a:p>
                      <a:pPr marL="635" algn="ctr">
                        <a:lnSpc>
                          <a:spcPct val="100000"/>
                        </a:lnSpc>
                        <a:spcBef>
                          <a:spcPts val="195"/>
                        </a:spcBef>
                      </a:pPr>
                      <a:r>
                        <a:rPr sz="1800" dirty="0"/>
                        <a:t>9.0</a:t>
                      </a:r>
                      <a:endParaRPr sz="1800" dirty="0">
                        <a:latin typeface="Calibri"/>
                        <a:cs typeface="Calibri"/>
                      </a:endParaRPr>
                    </a:p>
                  </a:txBody>
                  <a:tcPr marL="0" marR="0" marT="0" marB="0"/>
                </a:tc>
                <a:tc>
                  <a:txBody>
                    <a:bodyPr/>
                    <a:lstStyle/>
                    <a:p>
                      <a:pPr marL="1905" algn="ctr">
                        <a:lnSpc>
                          <a:spcPct val="100000"/>
                        </a:lnSpc>
                        <a:spcBef>
                          <a:spcPts val="195"/>
                        </a:spcBef>
                      </a:pPr>
                      <a:r>
                        <a:rPr sz="1800" dirty="0"/>
                        <a:t>10.5</a:t>
                      </a:r>
                      <a:endParaRPr sz="1800" dirty="0">
                        <a:latin typeface="Calibri"/>
                        <a:cs typeface="Calibri"/>
                      </a:endParaRPr>
                    </a:p>
                  </a:txBody>
                  <a:tcPr marL="0" marR="0" marT="0" marB="0"/>
                </a:tc>
                <a:tc>
                  <a:txBody>
                    <a:bodyPr/>
                    <a:lstStyle/>
                    <a:p>
                      <a:pPr algn="ctr">
                        <a:lnSpc>
                          <a:spcPct val="100000"/>
                        </a:lnSpc>
                        <a:spcBef>
                          <a:spcPts val="195"/>
                        </a:spcBef>
                      </a:pPr>
                      <a:r>
                        <a:rPr sz="1800" dirty="0"/>
                        <a:t>+</a:t>
                      </a:r>
                      <a:endParaRPr sz="1800" dirty="0">
                        <a:latin typeface="Calibri"/>
                        <a:cs typeface="Calibri"/>
                      </a:endParaRPr>
                    </a:p>
                  </a:txBody>
                  <a:tcPr marL="0" marR="0" marT="0" marB="0"/>
                </a:tc>
                <a:extLst>
                  <a:ext uri="{0D108BD9-81ED-4DB2-BD59-A6C34878D82A}">
                    <a16:rowId xmlns:a16="http://schemas.microsoft.com/office/drawing/2014/main" val="10003"/>
                  </a:ext>
                </a:extLst>
              </a:tr>
              <a:tr h="370840">
                <a:tc>
                  <a:txBody>
                    <a:bodyPr/>
                    <a:lstStyle/>
                    <a:p>
                      <a:pPr marL="85090">
                        <a:lnSpc>
                          <a:spcPct val="100000"/>
                        </a:lnSpc>
                        <a:spcBef>
                          <a:spcPts val="195"/>
                        </a:spcBef>
                      </a:pPr>
                      <a:r>
                        <a:rPr sz="1800" spc="-5" dirty="0"/>
                        <a:t>AAC</a:t>
                      </a:r>
                      <a:endParaRPr sz="1800" dirty="0">
                        <a:latin typeface="Calibri"/>
                        <a:cs typeface="Calibri"/>
                      </a:endParaRPr>
                    </a:p>
                  </a:txBody>
                  <a:tcPr marL="0" marR="0" marT="0" marB="0"/>
                </a:tc>
                <a:tc>
                  <a:txBody>
                    <a:bodyPr/>
                    <a:lstStyle/>
                    <a:p>
                      <a:pPr algn="ctr">
                        <a:lnSpc>
                          <a:spcPct val="100000"/>
                        </a:lnSpc>
                        <a:spcBef>
                          <a:spcPts val="195"/>
                        </a:spcBef>
                      </a:pPr>
                      <a:r>
                        <a:rPr sz="1800" dirty="0"/>
                        <a:t>9.0</a:t>
                      </a:r>
                      <a:endParaRPr sz="1800" dirty="0">
                        <a:latin typeface="Calibri"/>
                        <a:cs typeface="Calibri"/>
                      </a:endParaRPr>
                    </a:p>
                  </a:txBody>
                  <a:tcPr marL="0" marR="0" marT="0" marB="0"/>
                </a:tc>
                <a:tc>
                  <a:txBody>
                    <a:bodyPr/>
                    <a:lstStyle/>
                    <a:p>
                      <a:pPr marL="635" algn="ctr">
                        <a:lnSpc>
                          <a:spcPct val="100000"/>
                        </a:lnSpc>
                        <a:spcBef>
                          <a:spcPts val="195"/>
                        </a:spcBef>
                      </a:pPr>
                      <a:r>
                        <a:rPr sz="1800" dirty="0"/>
                        <a:t>X</a:t>
                      </a:r>
                      <a:endParaRPr sz="1800" dirty="0">
                        <a:latin typeface="Calibri"/>
                        <a:cs typeface="Calibri"/>
                      </a:endParaRPr>
                    </a:p>
                  </a:txBody>
                  <a:tcPr marL="0" marR="0" marT="0" marB="0"/>
                </a:tc>
                <a:tc>
                  <a:txBody>
                    <a:bodyPr/>
                    <a:lstStyle/>
                    <a:p>
                      <a:pPr algn="ctr">
                        <a:lnSpc>
                          <a:spcPct val="100000"/>
                        </a:lnSpc>
                        <a:spcBef>
                          <a:spcPts val="195"/>
                        </a:spcBef>
                      </a:pPr>
                      <a:r>
                        <a:rPr sz="1800" spc="-35" dirty="0"/>
                        <a:t>JA</a:t>
                      </a:r>
                      <a:endParaRPr sz="1800" dirty="0">
                        <a:latin typeface="Calibri"/>
                        <a:cs typeface="Calibri"/>
                      </a:endParaRPr>
                    </a:p>
                  </a:txBody>
                  <a:tcPr marL="0" marR="0" marT="0" marB="0"/>
                </a:tc>
                <a:tc>
                  <a:txBody>
                    <a:bodyPr/>
                    <a:lstStyle/>
                    <a:p>
                      <a:pPr marL="1270" algn="ctr">
                        <a:lnSpc>
                          <a:spcPct val="100000"/>
                        </a:lnSpc>
                        <a:spcBef>
                          <a:spcPts val="195"/>
                        </a:spcBef>
                      </a:pPr>
                      <a:r>
                        <a:rPr sz="1800" dirty="0"/>
                        <a:t>X</a:t>
                      </a:r>
                      <a:endParaRPr sz="1800" dirty="0">
                        <a:latin typeface="Calibri"/>
                        <a:cs typeface="Calibri"/>
                      </a:endParaRPr>
                    </a:p>
                  </a:txBody>
                  <a:tcPr marL="0" marR="0" marT="0" marB="0"/>
                </a:tc>
                <a:tc>
                  <a:txBody>
                    <a:bodyPr/>
                    <a:lstStyle/>
                    <a:p>
                      <a:pPr marL="1905" algn="ctr">
                        <a:lnSpc>
                          <a:spcPct val="100000"/>
                        </a:lnSpc>
                        <a:spcBef>
                          <a:spcPts val="195"/>
                        </a:spcBef>
                      </a:pPr>
                      <a:r>
                        <a:rPr sz="1800" dirty="0"/>
                        <a:t>X</a:t>
                      </a:r>
                      <a:endParaRPr sz="1800" dirty="0">
                        <a:latin typeface="Calibri"/>
                        <a:cs typeface="Calibri"/>
                      </a:endParaRPr>
                    </a:p>
                  </a:txBody>
                  <a:tcPr marL="0" marR="0" marT="0" marB="0"/>
                </a:tc>
                <a:extLst>
                  <a:ext uri="{0D108BD9-81ED-4DB2-BD59-A6C34878D82A}">
                    <a16:rowId xmlns:a16="http://schemas.microsoft.com/office/drawing/2014/main" val="10004"/>
                  </a:ext>
                </a:extLst>
              </a:tr>
              <a:tr h="370839">
                <a:tc>
                  <a:txBody>
                    <a:bodyPr/>
                    <a:lstStyle/>
                    <a:p>
                      <a:pPr marL="85090">
                        <a:lnSpc>
                          <a:spcPct val="100000"/>
                        </a:lnSpc>
                        <a:spcBef>
                          <a:spcPts val="195"/>
                        </a:spcBef>
                      </a:pPr>
                      <a:r>
                        <a:rPr sz="1800" spc="-20" dirty="0"/>
                        <a:t>WebM</a:t>
                      </a:r>
                      <a:endParaRPr sz="1800" dirty="0">
                        <a:latin typeface="Calibri"/>
                        <a:cs typeface="Calibri"/>
                      </a:endParaRPr>
                    </a:p>
                  </a:txBody>
                  <a:tcPr marL="0" marR="0" marT="0" marB="0"/>
                </a:tc>
                <a:tc>
                  <a:txBody>
                    <a:bodyPr/>
                    <a:lstStyle/>
                    <a:p>
                      <a:pPr algn="ctr">
                        <a:lnSpc>
                          <a:spcPct val="100000"/>
                        </a:lnSpc>
                        <a:spcBef>
                          <a:spcPts val="195"/>
                        </a:spcBef>
                      </a:pPr>
                      <a:r>
                        <a:rPr sz="1800" dirty="0"/>
                        <a:t>X</a:t>
                      </a:r>
                      <a:endParaRPr sz="1800" dirty="0">
                        <a:latin typeface="Calibri"/>
                        <a:cs typeface="Calibri"/>
                      </a:endParaRPr>
                    </a:p>
                  </a:txBody>
                  <a:tcPr marL="0" marR="0" marT="0" marB="0"/>
                </a:tc>
                <a:tc>
                  <a:txBody>
                    <a:bodyPr/>
                    <a:lstStyle/>
                    <a:p>
                      <a:pPr marL="635" algn="ctr">
                        <a:lnSpc>
                          <a:spcPct val="100000"/>
                        </a:lnSpc>
                        <a:spcBef>
                          <a:spcPts val="195"/>
                        </a:spcBef>
                      </a:pPr>
                      <a:r>
                        <a:rPr sz="1800" dirty="0"/>
                        <a:t>4.0</a:t>
                      </a:r>
                      <a:endParaRPr sz="1800" dirty="0">
                        <a:latin typeface="Calibri"/>
                        <a:cs typeface="Calibri"/>
                      </a:endParaRPr>
                    </a:p>
                  </a:txBody>
                  <a:tcPr marL="0" marR="0" marT="0" marB="0"/>
                </a:tc>
                <a:tc>
                  <a:txBody>
                    <a:bodyPr/>
                    <a:lstStyle/>
                    <a:p>
                      <a:pPr algn="ctr">
                        <a:lnSpc>
                          <a:spcPct val="100000"/>
                        </a:lnSpc>
                        <a:spcBef>
                          <a:spcPts val="195"/>
                        </a:spcBef>
                      </a:pPr>
                      <a:r>
                        <a:rPr sz="1800" spc="-35" dirty="0"/>
                        <a:t>JA</a:t>
                      </a:r>
                      <a:endParaRPr sz="1800" dirty="0">
                        <a:latin typeface="Calibri"/>
                        <a:cs typeface="Calibri"/>
                      </a:endParaRPr>
                    </a:p>
                  </a:txBody>
                  <a:tcPr marL="0" marR="0" marT="0" marB="0"/>
                </a:tc>
                <a:tc>
                  <a:txBody>
                    <a:bodyPr/>
                    <a:lstStyle/>
                    <a:p>
                      <a:pPr marL="1905" algn="ctr">
                        <a:lnSpc>
                          <a:spcPct val="100000"/>
                        </a:lnSpc>
                        <a:spcBef>
                          <a:spcPts val="195"/>
                        </a:spcBef>
                      </a:pPr>
                      <a:r>
                        <a:rPr sz="1800" dirty="0"/>
                        <a:t>10.6</a:t>
                      </a:r>
                      <a:endParaRPr sz="1800" dirty="0">
                        <a:latin typeface="Calibri"/>
                        <a:cs typeface="Calibri"/>
                      </a:endParaRPr>
                    </a:p>
                  </a:txBody>
                  <a:tcPr marL="0" marR="0" marT="0" marB="0"/>
                </a:tc>
                <a:tc>
                  <a:txBody>
                    <a:bodyPr/>
                    <a:lstStyle/>
                    <a:p>
                      <a:pPr algn="ctr">
                        <a:lnSpc>
                          <a:spcPct val="100000"/>
                        </a:lnSpc>
                        <a:spcBef>
                          <a:spcPts val="195"/>
                        </a:spcBef>
                      </a:pPr>
                      <a:r>
                        <a:rPr sz="1800" dirty="0"/>
                        <a:t>+</a:t>
                      </a:r>
                      <a:endParaRPr sz="1800" dirty="0">
                        <a:latin typeface="Calibri"/>
                        <a:cs typeface="Calibri"/>
                      </a:endParaRPr>
                    </a:p>
                  </a:txBody>
                  <a:tcPr marL="0" marR="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60290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838200" y="1620982"/>
            <a:ext cx="10515600" cy="4735368"/>
          </a:xfrm>
        </p:spPr>
        <p:txBody>
          <a:bodyPr/>
          <a:lstStyle/>
          <a:p>
            <a:pPr marL="0" indent="0">
              <a:buNone/>
            </a:pPr>
            <a:endParaRPr lang="de-DE" dirty="0">
              <a:cs typeface="Calibri"/>
            </a:endParaRPr>
          </a:p>
          <a:p>
            <a:endParaRPr lang="de-DE"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102870" marR="0" lvl="0" indent="0" algn="r"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102870" marR="0" lvl="0" indent="0" algn="r" defTabSz="914400" rtl="0" eaLnBrk="1" fontAlgn="auto" latinLnBrk="0" hangingPunct="1">
                <a:lnSpc>
                  <a:spcPts val="1240"/>
                </a:lnSpc>
                <a:spcBef>
                  <a:spcPts val="0"/>
                </a:spcBef>
                <a:spcAft>
                  <a:spcPts val="0"/>
                </a:spcAft>
                <a:buClrTx/>
                <a:buSzTx/>
                <a:buFontTx/>
                <a:buNone/>
                <a:tabLst/>
                <a:defRPr/>
              </a:pPr>
              <a:t>81</a:t>
            </a:fld>
            <a:endPar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4" name="object 4"/>
          <p:cNvGraphicFramePr>
            <a:graphicFrameLocks noGrp="1"/>
          </p:cNvGraphicFramePr>
          <p:nvPr>
            <p:extLst/>
          </p:nvPr>
        </p:nvGraphicFramePr>
        <p:xfrm>
          <a:off x="838200" y="2505309"/>
          <a:ext cx="8229599" cy="1483357"/>
        </p:xfrm>
        <a:graphic>
          <a:graphicData uri="http://schemas.openxmlformats.org/drawingml/2006/table">
            <a:tbl>
              <a:tblPr firstRow="1" bandRow="1">
                <a:tableStyleId>{21E4AEA4-8DFA-4A89-87EB-49C32662AFE0}</a:tableStyleId>
              </a:tblPr>
              <a:tblGrid>
                <a:gridCol w="1018413">
                  <a:extLst>
                    <a:ext uri="{9D8B030D-6E8A-4147-A177-3AD203B41FA5}">
                      <a16:colId xmlns:a16="http://schemas.microsoft.com/office/drawing/2014/main" val="20000"/>
                    </a:ext>
                  </a:extLst>
                </a:gridCol>
                <a:gridCol w="1442212">
                  <a:extLst>
                    <a:ext uri="{9D8B030D-6E8A-4147-A177-3AD203B41FA5}">
                      <a16:colId xmlns:a16="http://schemas.microsoft.com/office/drawing/2014/main" val="20001"/>
                    </a:ext>
                  </a:extLst>
                </a:gridCol>
                <a:gridCol w="1442339">
                  <a:extLst>
                    <a:ext uri="{9D8B030D-6E8A-4147-A177-3AD203B41FA5}">
                      <a16:colId xmlns:a16="http://schemas.microsoft.com/office/drawing/2014/main" val="20002"/>
                    </a:ext>
                  </a:extLst>
                </a:gridCol>
                <a:gridCol w="1442212">
                  <a:extLst>
                    <a:ext uri="{9D8B030D-6E8A-4147-A177-3AD203B41FA5}">
                      <a16:colId xmlns:a16="http://schemas.microsoft.com/office/drawing/2014/main" val="20003"/>
                    </a:ext>
                  </a:extLst>
                </a:gridCol>
                <a:gridCol w="1442212">
                  <a:extLst>
                    <a:ext uri="{9D8B030D-6E8A-4147-A177-3AD203B41FA5}">
                      <a16:colId xmlns:a16="http://schemas.microsoft.com/office/drawing/2014/main" val="20004"/>
                    </a:ext>
                  </a:extLst>
                </a:gridCol>
                <a:gridCol w="1442211">
                  <a:extLst>
                    <a:ext uri="{9D8B030D-6E8A-4147-A177-3AD203B41FA5}">
                      <a16:colId xmlns:a16="http://schemas.microsoft.com/office/drawing/2014/main" val="20005"/>
                    </a:ext>
                  </a:extLst>
                </a:gridCol>
              </a:tblGrid>
              <a:tr h="370840">
                <a:tc>
                  <a:txBody>
                    <a:bodyPr/>
                    <a:lstStyle/>
                    <a:p>
                      <a:pPr marL="85090">
                        <a:lnSpc>
                          <a:spcPct val="100000"/>
                        </a:lnSpc>
                        <a:spcBef>
                          <a:spcPts val="190"/>
                        </a:spcBef>
                      </a:pPr>
                      <a:r>
                        <a:rPr sz="1800" spc="-5" dirty="0"/>
                        <a:t>Codec</a:t>
                      </a:r>
                      <a:endParaRPr sz="1800" dirty="0">
                        <a:latin typeface="Calibri"/>
                        <a:cs typeface="Calibri"/>
                      </a:endParaRPr>
                    </a:p>
                  </a:txBody>
                  <a:tcPr marL="0" marR="0" marT="0" marB="0"/>
                </a:tc>
                <a:tc>
                  <a:txBody>
                    <a:bodyPr/>
                    <a:lstStyle/>
                    <a:p>
                      <a:pPr algn="ctr">
                        <a:lnSpc>
                          <a:spcPct val="100000"/>
                        </a:lnSpc>
                        <a:spcBef>
                          <a:spcPts val="190"/>
                        </a:spcBef>
                      </a:pPr>
                      <a:r>
                        <a:rPr sz="1800" dirty="0"/>
                        <a:t>IE</a:t>
                      </a:r>
                      <a:endParaRPr sz="1800" dirty="0">
                        <a:latin typeface="Calibri"/>
                        <a:cs typeface="Calibri"/>
                      </a:endParaRPr>
                    </a:p>
                  </a:txBody>
                  <a:tcPr marL="0" marR="0" marT="0" marB="0"/>
                </a:tc>
                <a:tc>
                  <a:txBody>
                    <a:bodyPr/>
                    <a:lstStyle/>
                    <a:p>
                      <a:pPr marL="635" algn="ctr">
                        <a:lnSpc>
                          <a:spcPct val="100000"/>
                        </a:lnSpc>
                        <a:spcBef>
                          <a:spcPts val="190"/>
                        </a:spcBef>
                      </a:pPr>
                      <a:r>
                        <a:rPr sz="1800" spc="-15" dirty="0"/>
                        <a:t>Firefox</a:t>
                      </a:r>
                      <a:endParaRPr sz="1800" dirty="0">
                        <a:latin typeface="Calibri"/>
                        <a:cs typeface="Calibri"/>
                      </a:endParaRPr>
                    </a:p>
                  </a:txBody>
                  <a:tcPr marL="0" marR="0" marT="0" marB="0"/>
                </a:tc>
                <a:tc>
                  <a:txBody>
                    <a:bodyPr/>
                    <a:lstStyle/>
                    <a:p>
                      <a:pPr algn="ctr">
                        <a:lnSpc>
                          <a:spcPct val="100000"/>
                        </a:lnSpc>
                        <a:spcBef>
                          <a:spcPts val="190"/>
                        </a:spcBef>
                      </a:pPr>
                      <a:r>
                        <a:rPr sz="1800" spc="-10" dirty="0"/>
                        <a:t>Chrome</a:t>
                      </a:r>
                      <a:endParaRPr sz="1800" dirty="0">
                        <a:latin typeface="Calibri"/>
                        <a:cs typeface="Calibri"/>
                      </a:endParaRPr>
                    </a:p>
                  </a:txBody>
                  <a:tcPr marL="0" marR="0" marT="0" marB="0"/>
                </a:tc>
                <a:tc>
                  <a:txBody>
                    <a:bodyPr/>
                    <a:lstStyle/>
                    <a:p>
                      <a:pPr marL="1270" algn="ctr">
                        <a:lnSpc>
                          <a:spcPct val="100000"/>
                        </a:lnSpc>
                        <a:spcBef>
                          <a:spcPts val="190"/>
                        </a:spcBef>
                      </a:pPr>
                      <a:r>
                        <a:rPr sz="1800" spc="-10" dirty="0"/>
                        <a:t>Opera</a:t>
                      </a:r>
                      <a:endParaRPr sz="1800" dirty="0">
                        <a:latin typeface="Calibri"/>
                        <a:cs typeface="Calibri"/>
                      </a:endParaRPr>
                    </a:p>
                  </a:txBody>
                  <a:tcPr marL="0" marR="0" marT="0" marB="0"/>
                </a:tc>
                <a:tc>
                  <a:txBody>
                    <a:bodyPr/>
                    <a:lstStyle/>
                    <a:p>
                      <a:pPr marR="436880" algn="r">
                        <a:lnSpc>
                          <a:spcPct val="100000"/>
                        </a:lnSpc>
                        <a:spcBef>
                          <a:spcPts val="190"/>
                        </a:spcBef>
                      </a:pPr>
                      <a:r>
                        <a:rPr sz="1800" dirty="0"/>
                        <a:t>S</a:t>
                      </a:r>
                      <a:r>
                        <a:rPr sz="1800" spc="-15" dirty="0"/>
                        <a:t>a</a:t>
                      </a:r>
                      <a:r>
                        <a:rPr sz="1800" spc="-30" dirty="0"/>
                        <a:t>f</a:t>
                      </a:r>
                      <a:r>
                        <a:rPr sz="1800" dirty="0"/>
                        <a:t>ari</a:t>
                      </a:r>
                      <a:endParaRPr sz="1800" dirty="0">
                        <a:latin typeface="Calibri"/>
                        <a:cs typeface="Calibri"/>
                      </a:endParaRPr>
                    </a:p>
                  </a:txBody>
                  <a:tcPr marL="0" marR="0" marT="0" marB="0"/>
                </a:tc>
                <a:extLst>
                  <a:ext uri="{0D108BD9-81ED-4DB2-BD59-A6C34878D82A}">
                    <a16:rowId xmlns:a16="http://schemas.microsoft.com/office/drawing/2014/main" val="10000"/>
                  </a:ext>
                </a:extLst>
              </a:tr>
              <a:tr h="370839">
                <a:tc>
                  <a:txBody>
                    <a:bodyPr/>
                    <a:lstStyle/>
                    <a:p>
                      <a:pPr marL="85090">
                        <a:lnSpc>
                          <a:spcPct val="100000"/>
                        </a:lnSpc>
                        <a:spcBef>
                          <a:spcPts val="95"/>
                        </a:spcBef>
                      </a:pPr>
                      <a:r>
                        <a:rPr sz="1800" spc="-10" dirty="0"/>
                        <a:t>H.264</a:t>
                      </a:r>
                      <a:endParaRPr sz="1800" dirty="0">
                        <a:latin typeface="Calibri"/>
                        <a:cs typeface="Calibri"/>
                      </a:endParaRPr>
                    </a:p>
                  </a:txBody>
                  <a:tcPr marL="0" marR="0" marT="0" marB="0"/>
                </a:tc>
                <a:tc>
                  <a:txBody>
                    <a:bodyPr/>
                    <a:lstStyle/>
                    <a:p>
                      <a:pPr algn="ctr">
                        <a:lnSpc>
                          <a:spcPct val="100000"/>
                        </a:lnSpc>
                        <a:spcBef>
                          <a:spcPts val="95"/>
                        </a:spcBef>
                      </a:pPr>
                      <a:r>
                        <a:rPr sz="1800" dirty="0"/>
                        <a:t>9.0</a:t>
                      </a:r>
                      <a:endParaRPr sz="1800" dirty="0">
                        <a:latin typeface="Calibri"/>
                        <a:cs typeface="Calibri"/>
                      </a:endParaRPr>
                    </a:p>
                  </a:txBody>
                  <a:tcPr marL="0" marR="0" marT="0" marB="0"/>
                </a:tc>
                <a:tc>
                  <a:txBody>
                    <a:bodyPr/>
                    <a:lstStyle/>
                    <a:p>
                      <a:pPr algn="ctr">
                        <a:lnSpc>
                          <a:spcPct val="100000"/>
                        </a:lnSpc>
                        <a:spcBef>
                          <a:spcPts val="95"/>
                        </a:spcBef>
                      </a:pPr>
                      <a:r>
                        <a:rPr sz="1800" dirty="0"/>
                        <a:t>+</a:t>
                      </a:r>
                      <a:r>
                        <a:rPr sz="1800" spc="-100" dirty="0"/>
                        <a:t> </a:t>
                      </a:r>
                      <a:r>
                        <a:rPr sz="1800" dirty="0"/>
                        <a:t>4.0</a:t>
                      </a:r>
                      <a:endParaRPr sz="1800" dirty="0">
                        <a:latin typeface="Calibri"/>
                        <a:cs typeface="Calibri"/>
                      </a:endParaRPr>
                    </a:p>
                  </a:txBody>
                  <a:tcPr marL="0" marR="0" marT="0" marB="0"/>
                </a:tc>
                <a:tc>
                  <a:txBody>
                    <a:bodyPr/>
                    <a:lstStyle/>
                    <a:p>
                      <a:pPr marL="635" algn="ctr">
                        <a:lnSpc>
                          <a:spcPct val="100000"/>
                        </a:lnSpc>
                        <a:spcBef>
                          <a:spcPts val="95"/>
                        </a:spcBef>
                      </a:pPr>
                      <a:r>
                        <a:rPr sz="1800" dirty="0"/>
                        <a:t>3.0</a:t>
                      </a:r>
                      <a:endParaRPr sz="1800" dirty="0">
                        <a:latin typeface="Calibri"/>
                        <a:cs typeface="Calibri"/>
                      </a:endParaRPr>
                    </a:p>
                  </a:txBody>
                  <a:tcPr marL="0" marR="0" marT="0" marB="0"/>
                </a:tc>
                <a:tc>
                  <a:txBody>
                    <a:bodyPr/>
                    <a:lstStyle/>
                    <a:p>
                      <a:pPr marL="1270" algn="ctr">
                        <a:lnSpc>
                          <a:spcPct val="100000"/>
                        </a:lnSpc>
                        <a:spcBef>
                          <a:spcPts val="95"/>
                        </a:spcBef>
                      </a:pPr>
                      <a:r>
                        <a:rPr sz="1800" dirty="0"/>
                        <a:t>X</a:t>
                      </a:r>
                      <a:endParaRPr sz="1800" dirty="0">
                        <a:latin typeface="Calibri"/>
                        <a:cs typeface="Calibri"/>
                      </a:endParaRPr>
                    </a:p>
                  </a:txBody>
                  <a:tcPr marL="0" marR="0" marT="0" marB="0"/>
                </a:tc>
                <a:tc>
                  <a:txBody>
                    <a:bodyPr/>
                    <a:lstStyle/>
                    <a:p>
                      <a:pPr marR="407670" algn="r">
                        <a:lnSpc>
                          <a:spcPct val="100000"/>
                        </a:lnSpc>
                        <a:spcBef>
                          <a:spcPts val="95"/>
                        </a:spcBef>
                      </a:pPr>
                      <a:r>
                        <a:rPr sz="1800" dirty="0"/>
                        <a:t>+ /</a:t>
                      </a:r>
                      <a:r>
                        <a:rPr sz="1800" spc="-95" dirty="0"/>
                        <a:t> </a:t>
                      </a:r>
                      <a:r>
                        <a:rPr sz="1800" dirty="0"/>
                        <a:t>3.1</a:t>
                      </a:r>
                      <a:endParaRPr sz="1800" dirty="0">
                        <a:latin typeface="Calibri"/>
                        <a:cs typeface="Calibri"/>
                      </a:endParaRPr>
                    </a:p>
                  </a:txBody>
                  <a:tcPr marL="0" marR="0" marT="0" marB="0"/>
                </a:tc>
                <a:extLst>
                  <a:ext uri="{0D108BD9-81ED-4DB2-BD59-A6C34878D82A}">
                    <a16:rowId xmlns:a16="http://schemas.microsoft.com/office/drawing/2014/main" val="10001"/>
                  </a:ext>
                </a:extLst>
              </a:tr>
              <a:tr h="370839">
                <a:tc>
                  <a:txBody>
                    <a:bodyPr/>
                    <a:lstStyle/>
                    <a:p>
                      <a:pPr marL="85090">
                        <a:lnSpc>
                          <a:spcPct val="100000"/>
                        </a:lnSpc>
                        <a:spcBef>
                          <a:spcPts val="195"/>
                        </a:spcBef>
                      </a:pPr>
                      <a:r>
                        <a:rPr sz="1800" spc="-20" dirty="0"/>
                        <a:t>WebM</a:t>
                      </a:r>
                      <a:endParaRPr sz="1800" dirty="0">
                        <a:latin typeface="Calibri"/>
                        <a:cs typeface="Calibri"/>
                      </a:endParaRPr>
                    </a:p>
                  </a:txBody>
                  <a:tcPr marL="0" marR="0" marT="0" marB="0"/>
                </a:tc>
                <a:tc>
                  <a:txBody>
                    <a:bodyPr/>
                    <a:lstStyle/>
                    <a:p>
                      <a:pPr algn="ctr">
                        <a:lnSpc>
                          <a:spcPct val="100000"/>
                        </a:lnSpc>
                        <a:spcBef>
                          <a:spcPts val="195"/>
                        </a:spcBef>
                      </a:pPr>
                      <a:r>
                        <a:rPr sz="1800" dirty="0"/>
                        <a:t>+</a:t>
                      </a:r>
                      <a:endParaRPr sz="1800" dirty="0">
                        <a:latin typeface="Calibri"/>
                        <a:cs typeface="Calibri"/>
                      </a:endParaRPr>
                    </a:p>
                  </a:txBody>
                  <a:tcPr marL="0" marR="0" marT="0" marB="0"/>
                </a:tc>
                <a:tc>
                  <a:txBody>
                    <a:bodyPr/>
                    <a:lstStyle/>
                    <a:p>
                      <a:pPr marL="635" algn="ctr">
                        <a:lnSpc>
                          <a:spcPct val="100000"/>
                        </a:lnSpc>
                        <a:spcBef>
                          <a:spcPts val="195"/>
                        </a:spcBef>
                      </a:pPr>
                      <a:r>
                        <a:rPr sz="1800" dirty="0"/>
                        <a:t>4.0</a:t>
                      </a:r>
                      <a:endParaRPr sz="1800" dirty="0">
                        <a:latin typeface="Calibri"/>
                        <a:cs typeface="Calibri"/>
                      </a:endParaRPr>
                    </a:p>
                  </a:txBody>
                  <a:tcPr marL="0" marR="0" marT="0" marB="0"/>
                </a:tc>
                <a:tc>
                  <a:txBody>
                    <a:bodyPr/>
                    <a:lstStyle/>
                    <a:p>
                      <a:pPr marL="635" algn="ctr">
                        <a:lnSpc>
                          <a:spcPct val="100000"/>
                        </a:lnSpc>
                        <a:spcBef>
                          <a:spcPts val="195"/>
                        </a:spcBef>
                      </a:pPr>
                      <a:r>
                        <a:rPr sz="1800" dirty="0"/>
                        <a:t>6.0</a:t>
                      </a:r>
                      <a:endParaRPr sz="1800" dirty="0">
                        <a:latin typeface="Calibri"/>
                        <a:cs typeface="Calibri"/>
                      </a:endParaRPr>
                    </a:p>
                  </a:txBody>
                  <a:tcPr marL="0" marR="0" marT="0" marB="0"/>
                </a:tc>
                <a:tc>
                  <a:txBody>
                    <a:bodyPr/>
                    <a:lstStyle/>
                    <a:p>
                      <a:pPr marL="1905" algn="ctr">
                        <a:lnSpc>
                          <a:spcPct val="100000"/>
                        </a:lnSpc>
                        <a:spcBef>
                          <a:spcPts val="195"/>
                        </a:spcBef>
                      </a:pPr>
                      <a:r>
                        <a:rPr sz="1800" dirty="0"/>
                        <a:t>10.6</a:t>
                      </a:r>
                      <a:endParaRPr sz="1800" dirty="0">
                        <a:latin typeface="Calibri"/>
                        <a:cs typeface="Calibri"/>
                      </a:endParaRPr>
                    </a:p>
                  </a:txBody>
                  <a:tcPr marL="0" marR="0" marT="0" marB="0"/>
                </a:tc>
                <a:tc>
                  <a:txBody>
                    <a:bodyPr/>
                    <a:lstStyle/>
                    <a:p>
                      <a:pPr algn="ctr">
                        <a:lnSpc>
                          <a:spcPct val="100000"/>
                        </a:lnSpc>
                        <a:spcBef>
                          <a:spcPts val="195"/>
                        </a:spcBef>
                      </a:pPr>
                      <a:r>
                        <a:rPr sz="1800" dirty="0"/>
                        <a:t>+</a:t>
                      </a:r>
                      <a:endParaRPr sz="1800" dirty="0">
                        <a:latin typeface="Calibri"/>
                        <a:cs typeface="Calibri"/>
                      </a:endParaRPr>
                    </a:p>
                  </a:txBody>
                  <a:tcPr marL="0" marR="0" marT="0" marB="0"/>
                </a:tc>
                <a:extLst>
                  <a:ext uri="{0D108BD9-81ED-4DB2-BD59-A6C34878D82A}">
                    <a16:rowId xmlns:a16="http://schemas.microsoft.com/office/drawing/2014/main" val="10002"/>
                  </a:ext>
                </a:extLst>
              </a:tr>
              <a:tr h="370839">
                <a:tc>
                  <a:txBody>
                    <a:bodyPr/>
                    <a:lstStyle/>
                    <a:p>
                      <a:pPr marL="85090">
                        <a:lnSpc>
                          <a:spcPct val="100000"/>
                        </a:lnSpc>
                        <a:spcBef>
                          <a:spcPts val="195"/>
                        </a:spcBef>
                      </a:pPr>
                      <a:r>
                        <a:rPr sz="1800" spc="-10" dirty="0"/>
                        <a:t>Theora</a:t>
                      </a:r>
                      <a:endParaRPr sz="1800" dirty="0">
                        <a:latin typeface="Calibri"/>
                        <a:cs typeface="Calibri"/>
                      </a:endParaRPr>
                    </a:p>
                  </a:txBody>
                  <a:tcPr marL="0" marR="0" marT="0" marB="0"/>
                </a:tc>
                <a:tc>
                  <a:txBody>
                    <a:bodyPr/>
                    <a:lstStyle/>
                    <a:p>
                      <a:pPr algn="ctr">
                        <a:lnSpc>
                          <a:spcPct val="100000"/>
                        </a:lnSpc>
                        <a:spcBef>
                          <a:spcPts val="195"/>
                        </a:spcBef>
                      </a:pPr>
                      <a:r>
                        <a:rPr sz="1800" dirty="0"/>
                        <a:t>+</a:t>
                      </a:r>
                      <a:endParaRPr sz="1800" dirty="0">
                        <a:latin typeface="Calibri"/>
                        <a:cs typeface="Calibri"/>
                      </a:endParaRPr>
                    </a:p>
                  </a:txBody>
                  <a:tcPr marL="0" marR="0" marT="0" marB="0"/>
                </a:tc>
                <a:tc>
                  <a:txBody>
                    <a:bodyPr/>
                    <a:lstStyle/>
                    <a:p>
                      <a:pPr marL="635" algn="ctr">
                        <a:lnSpc>
                          <a:spcPct val="100000"/>
                        </a:lnSpc>
                        <a:spcBef>
                          <a:spcPts val="195"/>
                        </a:spcBef>
                      </a:pPr>
                      <a:r>
                        <a:rPr sz="1800" dirty="0"/>
                        <a:t>3.5</a:t>
                      </a:r>
                      <a:endParaRPr sz="1800" dirty="0">
                        <a:latin typeface="Calibri"/>
                        <a:cs typeface="Calibri"/>
                      </a:endParaRPr>
                    </a:p>
                  </a:txBody>
                  <a:tcPr marL="0" marR="0" marT="0" marB="0"/>
                </a:tc>
                <a:tc>
                  <a:txBody>
                    <a:bodyPr/>
                    <a:lstStyle/>
                    <a:p>
                      <a:pPr marL="635" algn="ctr">
                        <a:lnSpc>
                          <a:spcPct val="100000"/>
                        </a:lnSpc>
                        <a:spcBef>
                          <a:spcPts val="195"/>
                        </a:spcBef>
                      </a:pPr>
                      <a:r>
                        <a:rPr sz="1800" dirty="0"/>
                        <a:t>3.0</a:t>
                      </a:r>
                      <a:endParaRPr sz="1800" dirty="0">
                        <a:latin typeface="Calibri"/>
                        <a:cs typeface="Calibri"/>
                      </a:endParaRPr>
                    </a:p>
                  </a:txBody>
                  <a:tcPr marL="0" marR="0" marT="0" marB="0"/>
                </a:tc>
                <a:tc>
                  <a:txBody>
                    <a:bodyPr/>
                    <a:lstStyle/>
                    <a:p>
                      <a:pPr marL="1905" algn="ctr">
                        <a:lnSpc>
                          <a:spcPct val="100000"/>
                        </a:lnSpc>
                        <a:spcBef>
                          <a:spcPts val="195"/>
                        </a:spcBef>
                      </a:pPr>
                      <a:r>
                        <a:rPr sz="1800" dirty="0"/>
                        <a:t>10.5</a:t>
                      </a:r>
                      <a:endParaRPr sz="1800" dirty="0">
                        <a:latin typeface="Calibri"/>
                        <a:cs typeface="Calibri"/>
                      </a:endParaRPr>
                    </a:p>
                  </a:txBody>
                  <a:tcPr marL="0" marR="0" marT="0" marB="0"/>
                </a:tc>
                <a:tc>
                  <a:txBody>
                    <a:bodyPr/>
                    <a:lstStyle/>
                    <a:p>
                      <a:pPr algn="ctr">
                        <a:lnSpc>
                          <a:spcPct val="100000"/>
                        </a:lnSpc>
                        <a:spcBef>
                          <a:spcPts val="195"/>
                        </a:spcBef>
                      </a:pPr>
                      <a:r>
                        <a:rPr sz="1800" dirty="0"/>
                        <a:t>+</a:t>
                      </a:r>
                      <a:endParaRPr sz="1800" dirty="0">
                        <a:latin typeface="Calibri"/>
                        <a:cs typeface="Calibri"/>
                      </a:endParaRPr>
                    </a:p>
                  </a:txBody>
                  <a:tcPr marL="0" marR="0" marT="0" marB="0"/>
                </a:tc>
                <a:extLst>
                  <a:ext uri="{0D108BD9-81ED-4DB2-BD59-A6C34878D82A}">
                    <a16:rowId xmlns:a16="http://schemas.microsoft.com/office/drawing/2014/main" val="10003"/>
                  </a:ext>
                </a:extLst>
              </a:tr>
            </a:tbl>
          </a:graphicData>
        </a:graphic>
      </p:graphicFrame>
      <p:sp>
        <p:nvSpPr>
          <p:cNvPr id="8" name="object 3">
            <a:extLst>
              <a:ext uri="{FF2B5EF4-FFF2-40B4-BE49-F238E27FC236}">
                <a16:creationId xmlns:a16="http://schemas.microsoft.com/office/drawing/2014/main" id="{157EE1EF-E95F-4933-B2B1-D27AE547AB51}"/>
              </a:ext>
            </a:extLst>
          </p:cNvPr>
          <p:cNvSpPr txBox="1">
            <a:spLocks/>
          </p:cNvSpPr>
          <p:nvPr/>
        </p:nvSpPr>
        <p:spPr>
          <a:xfrm>
            <a:off x="654627" y="720270"/>
            <a:ext cx="10882745" cy="677108"/>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Elephant" panose="02020904090505020303" pitchFamily="18" charset="0"/>
                <a:ea typeface="+mj-ea"/>
                <a:cs typeface="+mj-cs"/>
              </a:defRPr>
            </a:lvl1pPr>
          </a:lstStyle>
          <a:p>
            <a:pPr marL="12700" marR="0" lvl="0" indent="0" algn="l" defTabSz="914400" rtl="0" eaLnBrk="1" fontAlgn="auto" latinLnBrk="0" hangingPunct="1">
              <a:lnSpc>
                <a:spcPct val="100000"/>
              </a:lnSpc>
              <a:spcBef>
                <a:spcPct val="0"/>
              </a:spcBef>
              <a:spcAft>
                <a:spcPts val="0"/>
              </a:spcAft>
              <a:buClrTx/>
              <a:buSzTx/>
              <a:buFontTx/>
              <a:buNone/>
              <a:tabLst/>
              <a:defRPr/>
            </a:pPr>
            <a:r>
              <a:rPr kumimoji="0" lang="de-DE" sz="4400" b="0" i="0" u="none" strike="noStrike" kern="1200" cap="none" spc="-10" normalizeH="0" baseline="0" noProof="0" dirty="0">
                <a:ln>
                  <a:noFill/>
                </a:ln>
                <a:solidFill>
                  <a:prstClr val="black"/>
                </a:solidFill>
                <a:effectLst/>
                <a:uLnTx/>
                <a:uFillTx/>
                <a:latin typeface="Calibri" panose="020F0502020204030204"/>
                <a:ea typeface="+mj-ea"/>
                <a:cs typeface="+mj-cs"/>
              </a:rPr>
              <a:t>Video:</a:t>
            </a:r>
            <a:r>
              <a:rPr kumimoji="0" lang="de-DE" sz="4400" b="0" i="0" u="none" strike="noStrike" kern="1200" cap="none" spc="105" normalizeH="0" baseline="0" noProof="0" dirty="0">
                <a:ln>
                  <a:noFill/>
                </a:ln>
                <a:solidFill>
                  <a:prstClr val="black"/>
                </a:solidFill>
                <a:effectLst/>
                <a:uLnTx/>
                <a:uFillTx/>
                <a:latin typeface="Calibri" panose="020F0502020204030204"/>
                <a:ea typeface="+mj-ea"/>
                <a:cs typeface="+mj-cs"/>
              </a:rPr>
              <a:t> </a:t>
            </a:r>
            <a:r>
              <a:rPr kumimoji="0" lang="de-DE" sz="4400" b="0" i="0" u="none" strike="noStrike" kern="1200" cap="none" spc="-15" normalizeH="0" baseline="0" noProof="0" dirty="0">
                <a:ln>
                  <a:noFill/>
                </a:ln>
                <a:solidFill>
                  <a:prstClr val="black"/>
                </a:solidFill>
                <a:effectLst/>
                <a:uLnTx/>
                <a:uFillTx/>
                <a:latin typeface="Calibri" panose="020F0502020204030204"/>
                <a:ea typeface="+mj-ea"/>
                <a:cs typeface="+mj-cs"/>
              </a:rPr>
              <a:t>Codec-Kompatibilität</a:t>
            </a:r>
          </a:p>
        </p:txBody>
      </p:sp>
    </p:spTree>
    <p:extLst>
      <p:ext uri="{BB962C8B-B14F-4D97-AF65-F5344CB8AC3E}">
        <p14:creationId xmlns:p14="http://schemas.microsoft.com/office/powerpoint/2010/main" val="13171925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Audio und </a:t>
            </a:r>
            <a:r>
              <a:rPr spc="-5" dirty="0"/>
              <a:t>Video:</a:t>
            </a:r>
            <a:r>
              <a:rPr spc="40" dirty="0"/>
              <a:t> </a:t>
            </a:r>
            <a:r>
              <a:rPr spc="-15" dirty="0"/>
              <a:t>Elemente</a:t>
            </a:r>
          </a:p>
        </p:txBody>
      </p:sp>
      <p:sp>
        <p:nvSpPr>
          <p:cNvPr id="6" name="Inhaltsplatzhalter 5"/>
          <p:cNvSpPr>
            <a:spLocks noGrp="1"/>
          </p:cNvSpPr>
          <p:nvPr>
            <p:ph idx="1"/>
          </p:nvPr>
        </p:nvSpPr>
        <p:spPr>
          <a:xfrm>
            <a:off x="838200" y="1690688"/>
            <a:ext cx="10515600" cy="4486275"/>
          </a:xfrm>
        </p:spPr>
        <p:txBody>
          <a:bodyPr/>
          <a:lstStyle/>
          <a:p>
            <a:pPr marL="0" indent="0">
              <a:buNone/>
            </a:pPr>
            <a:endParaRPr lang="de-DE" dirty="0">
              <a:cs typeface="Calibri"/>
            </a:endParaRPr>
          </a:p>
          <a:p>
            <a:endParaRPr lang="de-DE"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102870" marR="0" lvl="0" indent="0" algn="r"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102870" marR="0" lvl="0" indent="0" algn="r" defTabSz="914400" rtl="0" eaLnBrk="1" fontAlgn="auto" latinLnBrk="0" hangingPunct="1">
                <a:lnSpc>
                  <a:spcPts val="1240"/>
                </a:lnSpc>
                <a:spcBef>
                  <a:spcPts val="0"/>
                </a:spcBef>
                <a:spcAft>
                  <a:spcPts val="0"/>
                </a:spcAft>
                <a:buClrTx/>
                <a:buSzTx/>
                <a:buFontTx/>
                <a:buNone/>
                <a:tabLst/>
                <a:defRPr/>
              </a:pPr>
              <a:t>82</a:t>
            </a:fld>
            <a:endPar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4" name="object 4"/>
          <p:cNvGraphicFramePr>
            <a:graphicFrameLocks noGrp="1"/>
          </p:cNvGraphicFramePr>
          <p:nvPr>
            <p:extLst/>
          </p:nvPr>
        </p:nvGraphicFramePr>
        <p:xfrm>
          <a:off x="838200" y="2618496"/>
          <a:ext cx="8229600" cy="1483357"/>
        </p:xfrm>
        <a:graphic>
          <a:graphicData uri="http://schemas.openxmlformats.org/drawingml/2006/table">
            <a:tbl>
              <a:tblPr firstRow="1" bandRow="1">
                <a:tableStyleId>{21E4AEA4-8DFA-4A89-87EB-49C32662AFE0}</a:tableStyleId>
              </a:tblPr>
              <a:tblGrid>
                <a:gridCol w="1810512">
                  <a:extLst>
                    <a:ext uri="{9D8B030D-6E8A-4147-A177-3AD203B41FA5}">
                      <a16:colId xmlns:a16="http://schemas.microsoft.com/office/drawing/2014/main" val="20000"/>
                    </a:ext>
                  </a:extLst>
                </a:gridCol>
                <a:gridCol w="6419088">
                  <a:extLst>
                    <a:ext uri="{9D8B030D-6E8A-4147-A177-3AD203B41FA5}">
                      <a16:colId xmlns:a16="http://schemas.microsoft.com/office/drawing/2014/main" val="20001"/>
                    </a:ext>
                  </a:extLst>
                </a:gridCol>
              </a:tblGrid>
              <a:tr h="370840">
                <a:tc>
                  <a:txBody>
                    <a:bodyPr/>
                    <a:lstStyle/>
                    <a:p>
                      <a:pPr marL="85090">
                        <a:lnSpc>
                          <a:spcPct val="100000"/>
                        </a:lnSpc>
                        <a:spcBef>
                          <a:spcPts val="190"/>
                        </a:spcBef>
                      </a:pPr>
                      <a:r>
                        <a:rPr sz="1800" dirty="0"/>
                        <a:t>Name</a:t>
                      </a:r>
                      <a:endParaRPr sz="1800" dirty="0">
                        <a:latin typeface="Calibri"/>
                        <a:cs typeface="Calibri"/>
                      </a:endParaRPr>
                    </a:p>
                  </a:txBody>
                  <a:tcPr marL="0" marR="0" marT="0" marB="0"/>
                </a:tc>
                <a:tc>
                  <a:txBody>
                    <a:bodyPr/>
                    <a:lstStyle/>
                    <a:p>
                      <a:pPr marL="85090">
                        <a:lnSpc>
                          <a:spcPct val="100000"/>
                        </a:lnSpc>
                        <a:spcBef>
                          <a:spcPts val="190"/>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370839">
                <a:tc>
                  <a:txBody>
                    <a:bodyPr/>
                    <a:lstStyle/>
                    <a:p>
                      <a:pPr marL="85090">
                        <a:lnSpc>
                          <a:spcPts val="2160"/>
                        </a:lnSpc>
                      </a:pPr>
                      <a:r>
                        <a:rPr sz="1800" spc="-10" dirty="0"/>
                        <a:t>&lt;video&gt;</a:t>
                      </a:r>
                      <a:endParaRPr sz="1800" dirty="0">
                        <a:latin typeface="Courier New"/>
                        <a:cs typeface="Courier New"/>
                      </a:endParaRPr>
                    </a:p>
                  </a:txBody>
                  <a:tcPr marL="0" marR="0" marT="0" marB="0"/>
                </a:tc>
                <a:tc>
                  <a:txBody>
                    <a:bodyPr/>
                    <a:lstStyle/>
                    <a:p>
                      <a:pPr marL="85090">
                        <a:lnSpc>
                          <a:spcPct val="100000"/>
                        </a:lnSpc>
                        <a:spcBef>
                          <a:spcPts val="95"/>
                        </a:spcBef>
                      </a:pPr>
                      <a:r>
                        <a:rPr sz="1800" dirty="0"/>
                        <a:t>Bindet ein </a:t>
                      </a:r>
                      <a:r>
                        <a:rPr sz="1800" spc="-5" dirty="0"/>
                        <a:t>Video</a:t>
                      </a:r>
                      <a:r>
                        <a:rPr sz="1800" spc="-70" dirty="0"/>
                        <a:t> </a:t>
                      </a:r>
                      <a:r>
                        <a:rPr sz="1800" dirty="0"/>
                        <a:t>ein</a:t>
                      </a:r>
                      <a:endParaRPr sz="1800" dirty="0">
                        <a:latin typeface="Calibri"/>
                        <a:cs typeface="Calibri"/>
                      </a:endParaRPr>
                    </a:p>
                  </a:txBody>
                  <a:tcPr marL="0" marR="0" marT="0" marB="0"/>
                </a:tc>
                <a:extLst>
                  <a:ext uri="{0D108BD9-81ED-4DB2-BD59-A6C34878D82A}">
                    <a16:rowId xmlns:a16="http://schemas.microsoft.com/office/drawing/2014/main" val="10001"/>
                  </a:ext>
                </a:extLst>
              </a:tr>
              <a:tr h="370839">
                <a:tc>
                  <a:txBody>
                    <a:bodyPr/>
                    <a:lstStyle/>
                    <a:p>
                      <a:pPr marL="85090">
                        <a:lnSpc>
                          <a:spcPct val="100000"/>
                        </a:lnSpc>
                        <a:spcBef>
                          <a:spcPts val="100"/>
                        </a:spcBef>
                      </a:pPr>
                      <a:r>
                        <a:rPr sz="1800" spc="-10" dirty="0"/>
                        <a:t>&lt;audio&gt;</a:t>
                      </a:r>
                      <a:endParaRPr sz="1800" dirty="0">
                        <a:latin typeface="Courier New"/>
                        <a:cs typeface="Courier New"/>
                      </a:endParaRPr>
                    </a:p>
                  </a:txBody>
                  <a:tcPr marL="0" marR="0" marT="0" marB="0"/>
                </a:tc>
                <a:tc>
                  <a:txBody>
                    <a:bodyPr/>
                    <a:lstStyle/>
                    <a:p>
                      <a:pPr marL="85090">
                        <a:lnSpc>
                          <a:spcPct val="100000"/>
                        </a:lnSpc>
                        <a:spcBef>
                          <a:spcPts val="195"/>
                        </a:spcBef>
                      </a:pPr>
                      <a:r>
                        <a:rPr sz="1800" dirty="0"/>
                        <a:t>Bindet eine </a:t>
                      </a:r>
                      <a:r>
                        <a:rPr sz="1800" spc="-10" dirty="0"/>
                        <a:t>Audiodatei</a:t>
                      </a:r>
                      <a:r>
                        <a:rPr sz="1800" spc="-35" dirty="0"/>
                        <a:t> </a:t>
                      </a:r>
                      <a:r>
                        <a:rPr sz="1800" dirty="0"/>
                        <a:t>ein</a:t>
                      </a:r>
                      <a:endParaRPr sz="1800" dirty="0">
                        <a:latin typeface="Calibri"/>
                        <a:cs typeface="Calibri"/>
                      </a:endParaRPr>
                    </a:p>
                  </a:txBody>
                  <a:tcPr marL="0" marR="0" marT="0" marB="0"/>
                </a:tc>
                <a:extLst>
                  <a:ext uri="{0D108BD9-81ED-4DB2-BD59-A6C34878D82A}">
                    <a16:rowId xmlns:a16="http://schemas.microsoft.com/office/drawing/2014/main" val="10002"/>
                  </a:ext>
                </a:extLst>
              </a:tr>
              <a:tr h="370839">
                <a:tc>
                  <a:txBody>
                    <a:bodyPr/>
                    <a:lstStyle/>
                    <a:p>
                      <a:pPr marL="85090">
                        <a:lnSpc>
                          <a:spcPct val="100000"/>
                        </a:lnSpc>
                        <a:spcBef>
                          <a:spcPts val="100"/>
                        </a:spcBef>
                      </a:pPr>
                      <a:r>
                        <a:rPr sz="1800" spc="-10" dirty="0"/>
                        <a:t>&lt;source&gt;</a:t>
                      </a:r>
                      <a:endParaRPr sz="1800" dirty="0">
                        <a:latin typeface="Courier New"/>
                        <a:cs typeface="Courier New"/>
                      </a:endParaRPr>
                    </a:p>
                  </a:txBody>
                  <a:tcPr marL="0" marR="0" marT="0" marB="0"/>
                </a:tc>
                <a:tc>
                  <a:txBody>
                    <a:bodyPr/>
                    <a:lstStyle/>
                    <a:p>
                      <a:pPr marL="85090">
                        <a:lnSpc>
                          <a:spcPct val="100000"/>
                        </a:lnSpc>
                        <a:spcBef>
                          <a:spcPts val="195"/>
                        </a:spcBef>
                      </a:pPr>
                      <a:r>
                        <a:rPr sz="1800" dirty="0"/>
                        <a:t>Bindet eine </a:t>
                      </a:r>
                      <a:r>
                        <a:rPr sz="1800" spc="-5" dirty="0"/>
                        <a:t>oder </a:t>
                      </a:r>
                      <a:r>
                        <a:rPr sz="1800" spc="-10" dirty="0"/>
                        <a:t>mehrere </a:t>
                      </a:r>
                      <a:r>
                        <a:rPr sz="1800" spc="-5" dirty="0"/>
                        <a:t>Quelldateien (Audio/Video)</a:t>
                      </a:r>
                      <a:r>
                        <a:rPr sz="1800" spc="50" dirty="0"/>
                        <a:t> </a:t>
                      </a:r>
                      <a:r>
                        <a:rPr sz="1800" dirty="0"/>
                        <a:t>ein</a:t>
                      </a:r>
                      <a:endParaRPr sz="1800" dirty="0">
                        <a:latin typeface="Calibri"/>
                        <a:cs typeface="Calibri"/>
                      </a:endParaRPr>
                    </a:p>
                  </a:txBody>
                  <a:tcPr marL="0" marR="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531458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38200" y="735390"/>
            <a:ext cx="10515600" cy="677108"/>
          </a:xfrm>
          <a:prstGeom prst="rect">
            <a:avLst/>
          </a:prstGeom>
        </p:spPr>
        <p:txBody>
          <a:bodyPr vert="horz" wrap="square" lIns="0" tIns="0" rIns="0" bIns="0" rtlCol="0" anchor="ctr">
            <a:spAutoFit/>
          </a:bodyPr>
          <a:lstStyle/>
          <a:p>
            <a:pPr marL="12700">
              <a:lnSpc>
                <a:spcPct val="100000"/>
              </a:lnSpc>
            </a:pPr>
            <a:r>
              <a:rPr spc="-10" dirty="0"/>
              <a:t>Audio und </a:t>
            </a:r>
            <a:r>
              <a:rPr spc="-5" dirty="0"/>
              <a:t>Video:</a:t>
            </a:r>
            <a:r>
              <a:rPr spc="40" dirty="0"/>
              <a:t> </a:t>
            </a:r>
            <a:r>
              <a:rPr lang="de-DE" spc="-15" dirty="0"/>
              <a:t>Attribute</a:t>
            </a:r>
            <a:endParaRPr spc="-15" dirty="0"/>
          </a:p>
        </p:txBody>
      </p:sp>
      <p:sp>
        <p:nvSpPr>
          <p:cNvPr id="8" name="Inhaltsplatzhalter 7"/>
          <p:cNvSpPr>
            <a:spLocks noGrp="1"/>
          </p:cNvSpPr>
          <p:nvPr>
            <p:ph idx="1"/>
          </p:nvPr>
        </p:nvSpPr>
        <p:spPr/>
        <p:txBody>
          <a:bodyPr>
            <a:normAutofit/>
          </a:bodyPr>
          <a:lstStyle/>
          <a:p>
            <a:pPr marL="0" indent="0">
              <a:buNone/>
            </a:pPr>
            <a:endParaRPr lang="de-DE" dirty="0"/>
          </a:p>
          <a:p>
            <a:endParaRPr lang="de-DE" dirty="0"/>
          </a:p>
          <a:p>
            <a:endParaRPr lang="de-DE" sz="4800" dirty="0"/>
          </a:p>
          <a:p>
            <a:endParaRPr lang="de-DE" dirty="0"/>
          </a:p>
          <a:p>
            <a:pPr marL="0" indent="0">
              <a:buNone/>
            </a:pPr>
            <a:endParaRPr lang="de-DE" sz="2400" dirty="0">
              <a:cs typeface="Calibri"/>
            </a:endParaRPr>
          </a:p>
          <a:p>
            <a:endParaRPr lang="de-DE" dirty="0"/>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102870" marR="0" lvl="0" indent="0" algn="r"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102870" marR="0" lvl="0" indent="0" algn="r" defTabSz="914400" rtl="0" eaLnBrk="1" fontAlgn="auto" latinLnBrk="0" hangingPunct="1">
                <a:lnSpc>
                  <a:spcPts val="1240"/>
                </a:lnSpc>
                <a:spcBef>
                  <a:spcPts val="0"/>
                </a:spcBef>
                <a:spcAft>
                  <a:spcPts val="0"/>
                </a:spcAft>
                <a:buClrTx/>
                <a:buSzTx/>
                <a:buFontTx/>
                <a:buNone/>
                <a:tabLst/>
                <a:defRPr/>
              </a:pPr>
              <a:t>83</a:t>
            </a:fld>
            <a:endPar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5" name="object 5"/>
          <p:cNvGraphicFramePr>
            <a:graphicFrameLocks noGrp="1"/>
          </p:cNvGraphicFramePr>
          <p:nvPr>
            <p:extLst/>
          </p:nvPr>
        </p:nvGraphicFramePr>
        <p:xfrm>
          <a:off x="838200" y="2656818"/>
          <a:ext cx="8229600" cy="2225036"/>
        </p:xfrm>
        <a:graphic>
          <a:graphicData uri="http://schemas.openxmlformats.org/drawingml/2006/table">
            <a:tbl>
              <a:tblPr firstRow="1" bandRow="1">
                <a:tableStyleId>{21E4AEA4-8DFA-4A89-87EB-49C32662AFE0}</a:tableStyleId>
              </a:tblPr>
              <a:tblGrid>
                <a:gridCol w="1810512">
                  <a:extLst>
                    <a:ext uri="{9D8B030D-6E8A-4147-A177-3AD203B41FA5}">
                      <a16:colId xmlns:a16="http://schemas.microsoft.com/office/drawing/2014/main" val="20000"/>
                    </a:ext>
                  </a:extLst>
                </a:gridCol>
                <a:gridCol w="6419088">
                  <a:extLst>
                    <a:ext uri="{9D8B030D-6E8A-4147-A177-3AD203B41FA5}">
                      <a16:colId xmlns:a16="http://schemas.microsoft.com/office/drawing/2014/main" val="20001"/>
                    </a:ext>
                  </a:extLst>
                </a:gridCol>
              </a:tblGrid>
              <a:tr h="370839">
                <a:tc>
                  <a:txBody>
                    <a:bodyPr/>
                    <a:lstStyle/>
                    <a:p>
                      <a:pPr marL="85090">
                        <a:lnSpc>
                          <a:spcPct val="100000"/>
                        </a:lnSpc>
                        <a:spcBef>
                          <a:spcPts val="195"/>
                        </a:spcBef>
                      </a:pPr>
                      <a:r>
                        <a:rPr sz="1800" spc="-5" dirty="0"/>
                        <a:t>Code</a:t>
                      </a:r>
                      <a:endParaRPr sz="1800" dirty="0">
                        <a:latin typeface="Calibri"/>
                        <a:cs typeface="Calibri"/>
                      </a:endParaRPr>
                    </a:p>
                  </a:txBody>
                  <a:tcPr marL="0" marR="0" marT="0" marB="0"/>
                </a:tc>
                <a:tc>
                  <a:txBody>
                    <a:bodyPr/>
                    <a:lstStyle/>
                    <a:p>
                      <a:pPr marL="85090">
                        <a:lnSpc>
                          <a:spcPct val="100000"/>
                        </a:lnSpc>
                        <a:spcBef>
                          <a:spcPts val="195"/>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370839">
                <a:tc>
                  <a:txBody>
                    <a:bodyPr/>
                    <a:lstStyle/>
                    <a:p>
                      <a:pPr marL="85090">
                        <a:lnSpc>
                          <a:spcPct val="100000"/>
                        </a:lnSpc>
                        <a:spcBef>
                          <a:spcPts val="90"/>
                        </a:spcBef>
                      </a:pPr>
                      <a:r>
                        <a:rPr sz="1800" spc="-10" dirty="0"/>
                        <a:t>src="URL"</a:t>
                      </a:r>
                      <a:endParaRPr sz="1800" dirty="0">
                        <a:latin typeface="Calibri"/>
                        <a:cs typeface="Calibri"/>
                      </a:endParaRPr>
                    </a:p>
                  </a:txBody>
                  <a:tcPr marL="0" marR="0" marT="0" marB="0"/>
                </a:tc>
                <a:tc>
                  <a:txBody>
                    <a:bodyPr/>
                    <a:lstStyle/>
                    <a:p>
                      <a:pPr marL="85090">
                        <a:lnSpc>
                          <a:spcPct val="100000"/>
                        </a:lnSpc>
                        <a:spcBef>
                          <a:spcPts val="20"/>
                        </a:spcBef>
                      </a:pPr>
                      <a:r>
                        <a:rPr sz="1800" spc="-5" dirty="0"/>
                        <a:t>Quelldatei </a:t>
                      </a:r>
                      <a:r>
                        <a:rPr sz="1800" dirty="0"/>
                        <a:t>eines </a:t>
                      </a:r>
                      <a:r>
                        <a:rPr sz="1800" spc="-5" dirty="0"/>
                        <a:t>&lt;video&gt;- oder</a:t>
                      </a:r>
                      <a:r>
                        <a:rPr sz="1800" spc="-15" dirty="0"/>
                        <a:t> </a:t>
                      </a:r>
                      <a:r>
                        <a:rPr sz="1800" spc="-5" dirty="0"/>
                        <a:t>&lt;audio&gt;-Elements</a:t>
                      </a:r>
                      <a:endParaRPr sz="1800" dirty="0">
                        <a:latin typeface="Calibri"/>
                        <a:cs typeface="Calibri"/>
                      </a:endParaRPr>
                    </a:p>
                  </a:txBody>
                  <a:tcPr marL="0" marR="0" marT="0" marB="0"/>
                </a:tc>
                <a:extLst>
                  <a:ext uri="{0D108BD9-81ED-4DB2-BD59-A6C34878D82A}">
                    <a16:rowId xmlns:a16="http://schemas.microsoft.com/office/drawing/2014/main" val="10001"/>
                  </a:ext>
                </a:extLst>
              </a:tr>
              <a:tr h="370839">
                <a:tc>
                  <a:txBody>
                    <a:bodyPr/>
                    <a:lstStyle/>
                    <a:p>
                      <a:pPr marL="85090">
                        <a:lnSpc>
                          <a:spcPct val="100000"/>
                        </a:lnSpc>
                        <a:spcBef>
                          <a:spcPts val="190"/>
                        </a:spcBef>
                      </a:pPr>
                      <a:r>
                        <a:rPr sz="1800" spc="-10" dirty="0"/>
                        <a:t>autoplay</a:t>
                      </a:r>
                      <a:endParaRPr sz="1800" dirty="0">
                        <a:latin typeface="Calibri"/>
                        <a:cs typeface="Calibri"/>
                      </a:endParaRPr>
                    </a:p>
                  </a:txBody>
                  <a:tcPr marL="0" marR="0" marT="0" marB="0"/>
                </a:tc>
                <a:tc>
                  <a:txBody>
                    <a:bodyPr/>
                    <a:lstStyle/>
                    <a:p>
                      <a:pPr marL="85090">
                        <a:lnSpc>
                          <a:spcPct val="100000"/>
                        </a:lnSpc>
                        <a:spcBef>
                          <a:spcPts val="190"/>
                        </a:spcBef>
                      </a:pPr>
                      <a:r>
                        <a:rPr sz="1800" spc="-15" dirty="0"/>
                        <a:t>Startet </a:t>
                      </a:r>
                      <a:r>
                        <a:rPr sz="1800" spc="-5" dirty="0"/>
                        <a:t>die </a:t>
                      </a:r>
                      <a:r>
                        <a:rPr sz="1800" spc="-10" dirty="0"/>
                        <a:t>Wiedergabe</a:t>
                      </a:r>
                      <a:r>
                        <a:rPr sz="1800" spc="15" dirty="0"/>
                        <a:t> </a:t>
                      </a:r>
                      <a:r>
                        <a:rPr sz="1800" spc="-5" dirty="0"/>
                        <a:t>automatisch</a:t>
                      </a:r>
                      <a:endParaRPr sz="1800" dirty="0">
                        <a:latin typeface="Calibri"/>
                        <a:cs typeface="Calibri"/>
                      </a:endParaRPr>
                    </a:p>
                  </a:txBody>
                  <a:tcPr marL="0" marR="0" marT="0" marB="0"/>
                </a:tc>
                <a:extLst>
                  <a:ext uri="{0D108BD9-81ED-4DB2-BD59-A6C34878D82A}">
                    <a16:rowId xmlns:a16="http://schemas.microsoft.com/office/drawing/2014/main" val="10002"/>
                  </a:ext>
                </a:extLst>
              </a:tr>
              <a:tr h="370839">
                <a:tc>
                  <a:txBody>
                    <a:bodyPr/>
                    <a:lstStyle/>
                    <a:p>
                      <a:pPr marL="85090">
                        <a:lnSpc>
                          <a:spcPct val="100000"/>
                        </a:lnSpc>
                        <a:spcBef>
                          <a:spcPts val="195"/>
                        </a:spcBef>
                      </a:pPr>
                      <a:r>
                        <a:rPr sz="1800" spc="-10" dirty="0"/>
                        <a:t>controls</a:t>
                      </a:r>
                      <a:endParaRPr sz="1800" dirty="0">
                        <a:latin typeface="Calibri"/>
                        <a:cs typeface="Calibri"/>
                      </a:endParaRPr>
                    </a:p>
                  </a:txBody>
                  <a:tcPr marL="0" marR="0" marT="0" marB="0"/>
                </a:tc>
                <a:tc>
                  <a:txBody>
                    <a:bodyPr/>
                    <a:lstStyle/>
                    <a:p>
                      <a:pPr marL="85090">
                        <a:lnSpc>
                          <a:spcPct val="100000"/>
                        </a:lnSpc>
                        <a:spcBef>
                          <a:spcPts val="195"/>
                        </a:spcBef>
                      </a:pPr>
                      <a:r>
                        <a:rPr sz="1800" spc="-10" dirty="0"/>
                        <a:t>Steuerelemente anzeigen</a:t>
                      </a:r>
                      <a:endParaRPr sz="1800" dirty="0">
                        <a:latin typeface="Calibri"/>
                        <a:cs typeface="Calibri"/>
                      </a:endParaRPr>
                    </a:p>
                  </a:txBody>
                  <a:tcPr marL="0" marR="0" marT="0" marB="0"/>
                </a:tc>
                <a:extLst>
                  <a:ext uri="{0D108BD9-81ED-4DB2-BD59-A6C34878D82A}">
                    <a16:rowId xmlns:a16="http://schemas.microsoft.com/office/drawing/2014/main" val="10003"/>
                  </a:ext>
                </a:extLst>
              </a:tr>
              <a:tr h="370840">
                <a:tc>
                  <a:txBody>
                    <a:bodyPr/>
                    <a:lstStyle/>
                    <a:p>
                      <a:pPr marL="85090">
                        <a:lnSpc>
                          <a:spcPct val="100000"/>
                        </a:lnSpc>
                        <a:spcBef>
                          <a:spcPts val="195"/>
                        </a:spcBef>
                      </a:pPr>
                      <a:r>
                        <a:rPr sz="1800" spc="-5" dirty="0"/>
                        <a:t>loop</a:t>
                      </a:r>
                      <a:endParaRPr sz="1800" dirty="0">
                        <a:latin typeface="Calibri"/>
                        <a:cs typeface="Calibri"/>
                      </a:endParaRPr>
                    </a:p>
                  </a:txBody>
                  <a:tcPr marL="0" marR="0" marT="0" marB="0"/>
                </a:tc>
                <a:tc>
                  <a:txBody>
                    <a:bodyPr/>
                    <a:lstStyle/>
                    <a:p>
                      <a:pPr marL="85090">
                        <a:lnSpc>
                          <a:spcPct val="100000"/>
                        </a:lnSpc>
                        <a:spcBef>
                          <a:spcPts val="195"/>
                        </a:spcBef>
                      </a:pPr>
                      <a:r>
                        <a:rPr sz="1800" spc="-5" dirty="0"/>
                        <a:t>Automatische</a:t>
                      </a:r>
                      <a:r>
                        <a:rPr sz="1800" spc="-55" dirty="0"/>
                        <a:t> </a:t>
                      </a:r>
                      <a:r>
                        <a:rPr sz="1800" spc="-5" dirty="0"/>
                        <a:t>Wiederholung</a:t>
                      </a:r>
                      <a:endParaRPr sz="1800" dirty="0">
                        <a:latin typeface="Calibri"/>
                        <a:cs typeface="Calibri"/>
                      </a:endParaRPr>
                    </a:p>
                  </a:txBody>
                  <a:tcPr marL="0" marR="0" marT="0" marB="0"/>
                </a:tc>
                <a:extLst>
                  <a:ext uri="{0D108BD9-81ED-4DB2-BD59-A6C34878D82A}">
                    <a16:rowId xmlns:a16="http://schemas.microsoft.com/office/drawing/2014/main" val="10004"/>
                  </a:ext>
                </a:extLst>
              </a:tr>
              <a:tr h="370840">
                <a:tc>
                  <a:txBody>
                    <a:bodyPr/>
                    <a:lstStyle/>
                    <a:p>
                      <a:pPr marL="85090">
                        <a:lnSpc>
                          <a:spcPct val="100000"/>
                        </a:lnSpc>
                        <a:spcBef>
                          <a:spcPts val="195"/>
                        </a:spcBef>
                      </a:pPr>
                      <a:r>
                        <a:rPr sz="1800" spc="-10" dirty="0"/>
                        <a:t>preload="Wert"</a:t>
                      </a:r>
                      <a:endParaRPr sz="1800" dirty="0">
                        <a:latin typeface="Calibri"/>
                        <a:cs typeface="Calibri"/>
                      </a:endParaRPr>
                    </a:p>
                  </a:txBody>
                  <a:tcPr marL="0" marR="0" marT="0" marB="0"/>
                </a:tc>
                <a:tc>
                  <a:txBody>
                    <a:bodyPr/>
                    <a:lstStyle/>
                    <a:p>
                      <a:pPr marL="85090">
                        <a:lnSpc>
                          <a:spcPct val="100000"/>
                        </a:lnSpc>
                        <a:spcBef>
                          <a:spcPts val="195"/>
                        </a:spcBef>
                      </a:pPr>
                      <a:r>
                        <a:rPr sz="1800" spc="-10" dirty="0"/>
                        <a:t>Video-/Audio-Datei </a:t>
                      </a:r>
                      <a:r>
                        <a:rPr sz="1800" spc="-5" dirty="0"/>
                        <a:t>beim Öffnen </a:t>
                      </a:r>
                      <a:r>
                        <a:rPr sz="1800" dirty="0"/>
                        <a:t>der </a:t>
                      </a:r>
                      <a:r>
                        <a:rPr sz="1800" spc="-10" dirty="0"/>
                        <a:t>Seite</a:t>
                      </a:r>
                      <a:r>
                        <a:rPr sz="1800" spc="55" dirty="0"/>
                        <a:t> </a:t>
                      </a:r>
                      <a:r>
                        <a:rPr sz="1800" dirty="0"/>
                        <a:t>laden</a:t>
                      </a:r>
                      <a:endParaRPr sz="1800" dirty="0">
                        <a:latin typeface="Calibri"/>
                        <a:cs typeface="Calibri"/>
                      </a:endParaRPr>
                    </a:p>
                  </a:txBody>
                  <a:tcPr marL="0" marR="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113265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38200" y="735390"/>
            <a:ext cx="10515600" cy="677108"/>
          </a:xfrm>
          <a:prstGeom prst="rect">
            <a:avLst/>
          </a:prstGeom>
        </p:spPr>
        <p:txBody>
          <a:bodyPr vert="horz" wrap="square" lIns="0" tIns="0" rIns="0" bIns="0" rtlCol="0" anchor="ctr">
            <a:spAutoFit/>
          </a:bodyPr>
          <a:lstStyle/>
          <a:p>
            <a:pPr marL="12700">
              <a:lnSpc>
                <a:spcPct val="100000"/>
              </a:lnSpc>
            </a:pPr>
            <a:r>
              <a:rPr spc="-5" dirty="0"/>
              <a:t>Video:</a:t>
            </a:r>
            <a:r>
              <a:rPr spc="40" dirty="0"/>
              <a:t> </a:t>
            </a:r>
            <a:r>
              <a:rPr lang="de-DE" spc="-15" dirty="0"/>
              <a:t>Attribute</a:t>
            </a:r>
            <a:endParaRPr spc="-15" dirty="0"/>
          </a:p>
        </p:txBody>
      </p:sp>
      <p:sp>
        <p:nvSpPr>
          <p:cNvPr id="8" name="Inhaltsplatzhalter 7"/>
          <p:cNvSpPr>
            <a:spLocks noGrp="1"/>
          </p:cNvSpPr>
          <p:nvPr>
            <p:ph idx="1"/>
          </p:nvPr>
        </p:nvSpPr>
        <p:spPr/>
        <p:txBody>
          <a:bodyPr>
            <a:normAutofit/>
          </a:bodyPr>
          <a:lstStyle/>
          <a:p>
            <a:pPr marL="0" indent="0">
              <a:buNone/>
            </a:pPr>
            <a:endParaRPr lang="de-DE" dirty="0"/>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102870" marR="0" lvl="0" indent="0" algn="r"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102870" marR="0" lvl="0" indent="0" algn="r" defTabSz="914400" rtl="0" eaLnBrk="1" fontAlgn="auto" latinLnBrk="0" hangingPunct="1">
                <a:lnSpc>
                  <a:spcPts val="1240"/>
                </a:lnSpc>
                <a:spcBef>
                  <a:spcPts val="0"/>
                </a:spcBef>
                <a:spcAft>
                  <a:spcPts val="0"/>
                </a:spcAft>
                <a:buClrTx/>
                <a:buSzTx/>
                <a:buFontTx/>
                <a:buNone/>
                <a:tabLst/>
                <a:defRPr/>
              </a:pPr>
              <a:t>84</a:t>
            </a:fld>
            <a:endPar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6" name="object 6"/>
          <p:cNvGraphicFramePr>
            <a:graphicFrameLocks noGrp="1"/>
          </p:cNvGraphicFramePr>
          <p:nvPr>
            <p:extLst/>
          </p:nvPr>
        </p:nvGraphicFramePr>
        <p:xfrm>
          <a:off x="838200" y="2680523"/>
          <a:ext cx="8229548" cy="1483346"/>
        </p:xfrm>
        <a:graphic>
          <a:graphicData uri="http://schemas.openxmlformats.org/drawingml/2006/table">
            <a:tbl>
              <a:tblPr firstRow="1" bandRow="1">
                <a:tableStyleId>{21E4AEA4-8DFA-4A89-87EB-49C32662AFE0}</a:tableStyleId>
              </a:tblPr>
              <a:tblGrid>
                <a:gridCol w="1810588">
                  <a:extLst>
                    <a:ext uri="{9D8B030D-6E8A-4147-A177-3AD203B41FA5}">
                      <a16:colId xmlns:a16="http://schemas.microsoft.com/office/drawing/2014/main" val="20000"/>
                    </a:ext>
                  </a:extLst>
                </a:gridCol>
                <a:gridCol w="6418960">
                  <a:extLst>
                    <a:ext uri="{9D8B030D-6E8A-4147-A177-3AD203B41FA5}">
                      <a16:colId xmlns:a16="http://schemas.microsoft.com/office/drawing/2014/main" val="20001"/>
                    </a:ext>
                  </a:extLst>
                </a:gridCol>
              </a:tblGrid>
              <a:tr h="370840">
                <a:tc>
                  <a:txBody>
                    <a:bodyPr/>
                    <a:lstStyle/>
                    <a:p>
                      <a:pPr marL="85090">
                        <a:lnSpc>
                          <a:spcPct val="100000"/>
                        </a:lnSpc>
                        <a:spcBef>
                          <a:spcPts val="200"/>
                        </a:spcBef>
                      </a:pPr>
                      <a:r>
                        <a:rPr sz="1800" spc="-5" dirty="0"/>
                        <a:t>Code</a:t>
                      </a:r>
                      <a:endParaRPr sz="1800" dirty="0">
                        <a:latin typeface="Calibri"/>
                        <a:cs typeface="Calibri"/>
                      </a:endParaRPr>
                    </a:p>
                  </a:txBody>
                  <a:tcPr marL="0" marR="0" marT="0" marB="0"/>
                </a:tc>
                <a:tc>
                  <a:txBody>
                    <a:bodyPr/>
                    <a:lstStyle/>
                    <a:p>
                      <a:pPr marL="85090">
                        <a:lnSpc>
                          <a:spcPct val="100000"/>
                        </a:lnSpc>
                        <a:spcBef>
                          <a:spcPts val="200"/>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370840">
                <a:tc>
                  <a:txBody>
                    <a:bodyPr/>
                    <a:lstStyle/>
                    <a:p>
                      <a:pPr marL="85090">
                        <a:lnSpc>
                          <a:spcPct val="100000"/>
                        </a:lnSpc>
                        <a:spcBef>
                          <a:spcPts val="100"/>
                        </a:spcBef>
                      </a:pPr>
                      <a:r>
                        <a:rPr sz="1800" spc="-10" dirty="0"/>
                        <a:t>width="Pixel"</a:t>
                      </a:r>
                      <a:endParaRPr sz="1800" dirty="0">
                        <a:latin typeface="Calibri"/>
                        <a:cs typeface="Calibri"/>
                      </a:endParaRPr>
                    </a:p>
                  </a:txBody>
                  <a:tcPr marL="0" marR="0" marT="0" marB="0"/>
                </a:tc>
                <a:tc>
                  <a:txBody>
                    <a:bodyPr/>
                    <a:lstStyle/>
                    <a:p>
                      <a:pPr marL="85090">
                        <a:lnSpc>
                          <a:spcPct val="100000"/>
                        </a:lnSpc>
                        <a:spcBef>
                          <a:spcPts val="25"/>
                        </a:spcBef>
                      </a:pPr>
                      <a:r>
                        <a:rPr sz="1800" spc="-10" dirty="0"/>
                        <a:t>Legt </a:t>
                      </a:r>
                      <a:r>
                        <a:rPr sz="1800" spc="-5" dirty="0"/>
                        <a:t>die </a:t>
                      </a:r>
                      <a:r>
                        <a:rPr sz="1800" spc="-10" dirty="0"/>
                        <a:t>Breite </a:t>
                      </a:r>
                      <a:r>
                        <a:rPr sz="1800" dirty="0"/>
                        <a:t>eines </a:t>
                      </a:r>
                      <a:r>
                        <a:rPr sz="1800" spc="-5" dirty="0"/>
                        <a:t>&lt;video&gt;-Elements</a:t>
                      </a:r>
                      <a:r>
                        <a:rPr sz="1800" spc="15" dirty="0"/>
                        <a:t> </a:t>
                      </a:r>
                      <a:r>
                        <a:rPr sz="1800" spc="-20" dirty="0"/>
                        <a:t>fest</a:t>
                      </a:r>
                      <a:endParaRPr sz="1800" dirty="0">
                        <a:latin typeface="Calibri"/>
                        <a:cs typeface="Calibri"/>
                      </a:endParaRPr>
                    </a:p>
                  </a:txBody>
                  <a:tcPr marL="0" marR="0" marT="0" marB="0"/>
                </a:tc>
                <a:extLst>
                  <a:ext uri="{0D108BD9-81ED-4DB2-BD59-A6C34878D82A}">
                    <a16:rowId xmlns:a16="http://schemas.microsoft.com/office/drawing/2014/main" val="10001"/>
                  </a:ext>
                </a:extLst>
              </a:tr>
              <a:tr h="370827">
                <a:tc>
                  <a:txBody>
                    <a:bodyPr/>
                    <a:lstStyle/>
                    <a:p>
                      <a:pPr marL="85090">
                        <a:lnSpc>
                          <a:spcPct val="100000"/>
                        </a:lnSpc>
                        <a:spcBef>
                          <a:spcPts val="200"/>
                        </a:spcBef>
                      </a:pPr>
                      <a:r>
                        <a:rPr sz="1800" spc="-10" dirty="0"/>
                        <a:t>height="Pixel"</a:t>
                      </a:r>
                      <a:endParaRPr sz="1800" dirty="0">
                        <a:latin typeface="Calibri"/>
                        <a:cs typeface="Calibri"/>
                      </a:endParaRPr>
                    </a:p>
                  </a:txBody>
                  <a:tcPr marL="0" marR="0" marT="0" marB="0"/>
                </a:tc>
                <a:tc>
                  <a:txBody>
                    <a:bodyPr/>
                    <a:lstStyle/>
                    <a:p>
                      <a:pPr marL="85090">
                        <a:lnSpc>
                          <a:spcPct val="100000"/>
                        </a:lnSpc>
                        <a:spcBef>
                          <a:spcPts val="125"/>
                        </a:spcBef>
                      </a:pPr>
                      <a:r>
                        <a:rPr sz="1800" spc="-10" dirty="0"/>
                        <a:t>Legt </a:t>
                      </a:r>
                      <a:r>
                        <a:rPr sz="1800" spc="-5" dirty="0"/>
                        <a:t>die Höhe </a:t>
                      </a:r>
                      <a:r>
                        <a:rPr sz="1800" dirty="0"/>
                        <a:t>eines </a:t>
                      </a:r>
                      <a:r>
                        <a:rPr sz="1800" spc="-5" dirty="0"/>
                        <a:t>&lt;video&gt;-Elements</a:t>
                      </a:r>
                      <a:r>
                        <a:rPr sz="1800" spc="20" dirty="0"/>
                        <a:t> </a:t>
                      </a:r>
                      <a:r>
                        <a:rPr sz="1800" spc="-20" dirty="0"/>
                        <a:t>fest</a:t>
                      </a:r>
                      <a:endParaRPr sz="1800" dirty="0">
                        <a:latin typeface="Calibri"/>
                        <a:cs typeface="Calibri"/>
                      </a:endParaRPr>
                    </a:p>
                  </a:txBody>
                  <a:tcPr marL="0" marR="0" marT="0" marB="0"/>
                </a:tc>
                <a:extLst>
                  <a:ext uri="{0D108BD9-81ED-4DB2-BD59-A6C34878D82A}">
                    <a16:rowId xmlns:a16="http://schemas.microsoft.com/office/drawing/2014/main" val="10002"/>
                  </a:ext>
                </a:extLst>
              </a:tr>
              <a:tr h="370839">
                <a:tc>
                  <a:txBody>
                    <a:bodyPr/>
                    <a:lstStyle/>
                    <a:p>
                      <a:pPr marL="85090">
                        <a:lnSpc>
                          <a:spcPct val="100000"/>
                        </a:lnSpc>
                        <a:spcBef>
                          <a:spcPts val="200"/>
                        </a:spcBef>
                      </a:pPr>
                      <a:r>
                        <a:rPr sz="1800" spc="-10" dirty="0"/>
                        <a:t>poster="URL"</a:t>
                      </a:r>
                      <a:endParaRPr sz="1800" dirty="0">
                        <a:latin typeface="Calibri"/>
                        <a:cs typeface="Calibri"/>
                      </a:endParaRPr>
                    </a:p>
                  </a:txBody>
                  <a:tcPr marL="0" marR="0" marT="0" marB="0"/>
                </a:tc>
                <a:tc>
                  <a:txBody>
                    <a:bodyPr/>
                    <a:lstStyle/>
                    <a:p>
                      <a:pPr marL="85090">
                        <a:lnSpc>
                          <a:spcPct val="100000"/>
                        </a:lnSpc>
                        <a:spcBef>
                          <a:spcPts val="130"/>
                        </a:spcBef>
                      </a:pPr>
                      <a:r>
                        <a:rPr sz="1800" spc="-10" dirty="0"/>
                        <a:t>Platzhalter-Bild </a:t>
                      </a:r>
                      <a:r>
                        <a:rPr sz="1800" spc="-5" dirty="0"/>
                        <a:t>für ein</a:t>
                      </a:r>
                      <a:r>
                        <a:rPr sz="1800" spc="65" dirty="0"/>
                        <a:t> </a:t>
                      </a:r>
                      <a:r>
                        <a:rPr sz="1800" spc="-5" dirty="0"/>
                        <a:t>&lt;video&gt;-Element</a:t>
                      </a:r>
                      <a:endParaRPr sz="1800" dirty="0">
                        <a:latin typeface="Calibri"/>
                        <a:cs typeface="Calibri"/>
                      </a:endParaRPr>
                    </a:p>
                  </a:txBody>
                  <a:tcPr marL="0" marR="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618555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8200" y="735390"/>
            <a:ext cx="10515600" cy="677108"/>
          </a:xfrm>
          <a:prstGeom prst="rect">
            <a:avLst/>
          </a:prstGeom>
        </p:spPr>
        <p:txBody>
          <a:bodyPr vert="horz" wrap="square" lIns="0" tIns="0" rIns="0" bIns="0" rtlCol="0" anchor="ctr">
            <a:spAutoFit/>
          </a:bodyPr>
          <a:lstStyle/>
          <a:p>
            <a:pPr marL="12700">
              <a:lnSpc>
                <a:spcPct val="100000"/>
              </a:lnSpc>
            </a:pPr>
            <a:r>
              <a:rPr spc="-10" dirty="0"/>
              <a:t>Audio und </a:t>
            </a:r>
            <a:r>
              <a:rPr spc="-5" dirty="0"/>
              <a:t>Video:</a:t>
            </a:r>
            <a:r>
              <a:rPr spc="40" dirty="0"/>
              <a:t> </a:t>
            </a:r>
            <a:r>
              <a:rPr lang="de-DE" spc="-15" dirty="0"/>
              <a:t>Attribute</a:t>
            </a:r>
            <a:endParaRPr spc="-15" dirty="0"/>
          </a:p>
        </p:txBody>
      </p:sp>
      <p:sp>
        <p:nvSpPr>
          <p:cNvPr id="6" name="Inhaltsplatzhalter 5"/>
          <p:cNvSpPr>
            <a:spLocks noGrp="1"/>
          </p:cNvSpPr>
          <p:nvPr>
            <p:ph idx="1"/>
          </p:nvPr>
        </p:nvSpPr>
        <p:spPr/>
        <p:txBody>
          <a:bodyPr/>
          <a:lstStyle/>
          <a:p>
            <a:r>
              <a:rPr lang="de-DE" spc="-10" dirty="0">
                <a:cs typeface="Calibri"/>
              </a:rPr>
              <a:t>preload</a:t>
            </a:r>
            <a:endParaRPr lang="de-DE" dirty="0">
              <a:cs typeface="Calibri"/>
            </a:endParaRPr>
          </a:p>
          <a:p>
            <a:endParaRPr lang="de-DE"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102870" marR="0" lvl="0" indent="0" algn="r"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102870" marR="0" lvl="0" indent="0" algn="r" defTabSz="914400" rtl="0" eaLnBrk="1" fontAlgn="auto" latinLnBrk="0" hangingPunct="1">
                <a:lnSpc>
                  <a:spcPts val="1240"/>
                </a:lnSpc>
                <a:spcBef>
                  <a:spcPts val="0"/>
                </a:spcBef>
                <a:spcAft>
                  <a:spcPts val="0"/>
                </a:spcAft>
                <a:buClrTx/>
                <a:buSzTx/>
                <a:buFontTx/>
                <a:buNone/>
                <a:tabLst/>
                <a:defRPr/>
              </a:pPr>
              <a:t>85</a:t>
            </a:fld>
            <a:endPar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4" name="object 4"/>
          <p:cNvGraphicFramePr>
            <a:graphicFrameLocks noGrp="1"/>
          </p:cNvGraphicFramePr>
          <p:nvPr>
            <p:extLst/>
          </p:nvPr>
        </p:nvGraphicFramePr>
        <p:xfrm>
          <a:off x="838200" y="2708815"/>
          <a:ext cx="8229600" cy="2225036"/>
        </p:xfrm>
        <a:graphic>
          <a:graphicData uri="http://schemas.openxmlformats.org/drawingml/2006/table">
            <a:tbl>
              <a:tblPr firstRow="1" bandRow="1">
                <a:tableStyleId>{21E4AEA4-8DFA-4A89-87EB-49C32662AFE0}</a:tableStyleId>
              </a:tblPr>
              <a:tblGrid>
                <a:gridCol w="1810512">
                  <a:extLst>
                    <a:ext uri="{9D8B030D-6E8A-4147-A177-3AD203B41FA5}">
                      <a16:colId xmlns:a16="http://schemas.microsoft.com/office/drawing/2014/main" val="20000"/>
                    </a:ext>
                  </a:extLst>
                </a:gridCol>
                <a:gridCol w="6419088">
                  <a:extLst>
                    <a:ext uri="{9D8B030D-6E8A-4147-A177-3AD203B41FA5}">
                      <a16:colId xmlns:a16="http://schemas.microsoft.com/office/drawing/2014/main" val="20001"/>
                    </a:ext>
                  </a:extLst>
                </a:gridCol>
              </a:tblGrid>
              <a:tr h="370840">
                <a:tc>
                  <a:txBody>
                    <a:bodyPr/>
                    <a:lstStyle/>
                    <a:p>
                      <a:pPr marL="85090">
                        <a:lnSpc>
                          <a:spcPct val="100000"/>
                        </a:lnSpc>
                        <a:spcBef>
                          <a:spcPts val="190"/>
                        </a:spcBef>
                      </a:pPr>
                      <a:r>
                        <a:rPr sz="1800" dirty="0"/>
                        <a:t>Name</a:t>
                      </a:r>
                      <a:endParaRPr sz="1800" dirty="0">
                        <a:latin typeface="Calibri"/>
                        <a:cs typeface="Calibri"/>
                      </a:endParaRPr>
                    </a:p>
                  </a:txBody>
                  <a:tcPr marL="0" marR="0" marT="0" marB="0"/>
                </a:tc>
                <a:tc>
                  <a:txBody>
                    <a:bodyPr/>
                    <a:lstStyle/>
                    <a:p>
                      <a:pPr marL="85090">
                        <a:lnSpc>
                          <a:spcPct val="100000"/>
                        </a:lnSpc>
                        <a:spcBef>
                          <a:spcPts val="190"/>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370839">
                <a:tc>
                  <a:txBody>
                    <a:bodyPr/>
                    <a:lstStyle/>
                    <a:p>
                      <a:pPr marL="85090">
                        <a:lnSpc>
                          <a:spcPts val="2160"/>
                        </a:lnSpc>
                      </a:pPr>
                      <a:r>
                        <a:rPr sz="1800" spc="-10" dirty="0"/>
                        <a:t>none</a:t>
                      </a:r>
                      <a:endParaRPr sz="1800" dirty="0">
                        <a:latin typeface="Courier New"/>
                        <a:cs typeface="Courier New"/>
                      </a:endParaRPr>
                    </a:p>
                  </a:txBody>
                  <a:tcPr marL="0" marR="0" marT="0" marB="0"/>
                </a:tc>
                <a:tc>
                  <a:txBody>
                    <a:bodyPr/>
                    <a:lstStyle/>
                    <a:p>
                      <a:pPr marL="85090">
                        <a:lnSpc>
                          <a:spcPct val="100000"/>
                        </a:lnSpc>
                        <a:spcBef>
                          <a:spcPts val="95"/>
                        </a:spcBef>
                      </a:pPr>
                      <a:r>
                        <a:rPr sz="1800" spc="-10" dirty="0"/>
                        <a:t>Kein</a:t>
                      </a:r>
                      <a:r>
                        <a:rPr sz="1800" spc="-60" dirty="0"/>
                        <a:t> </a:t>
                      </a:r>
                      <a:r>
                        <a:rPr sz="1800" spc="-15" dirty="0"/>
                        <a:t>Vorladen</a:t>
                      </a:r>
                      <a:endParaRPr sz="1800" dirty="0">
                        <a:latin typeface="Calibri"/>
                        <a:cs typeface="Calibri"/>
                      </a:endParaRPr>
                    </a:p>
                  </a:txBody>
                  <a:tcPr marL="0" marR="0" marT="0" marB="0"/>
                </a:tc>
                <a:extLst>
                  <a:ext uri="{0D108BD9-81ED-4DB2-BD59-A6C34878D82A}">
                    <a16:rowId xmlns:a16="http://schemas.microsoft.com/office/drawing/2014/main" val="10001"/>
                  </a:ext>
                </a:extLst>
              </a:tr>
              <a:tr h="370839">
                <a:tc>
                  <a:txBody>
                    <a:bodyPr/>
                    <a:lstStyle/>
                    <a:p>
                      <a:pPr marL="85090">
                        <a:lnSpc>
                          <a:spcPct val="100000"/>
                        </a:lnSpc>
                        <a:spcBef>
                          <a:spcPts val="100"/>
                        </a:spcBef>
                      </a:pPr>
                      <a:r>
                        <a:rPr sz="1800" spc="-10" dirty="0"/>
                        <a:t>metadata</a:t>
                      </a:r>
                      <a:endParaRPr sz="1800" dirty="0">
                        <a:latin typeface="Courier New"/>
                        <a:cs typeface="Courier New"/>
                      </a:endParaRPr>
                    </a:p>
                  </a:txBody>
                  <a:tcPr marL="0" marR="0" marT="0" marB="0"/>
                </a:tc>
                <a:tc>
                  <a:txBody>
                    <a:bodyPr/>
                    <a:lstStyle/>
                    <a:p>
                      <a:pPr marL="85090">
                        <a:lnSpc>
                          <a:spcPct val="100000"/>
                        </a:lnSpc>
                        <a:spcBef>
                          <a:spcPts val="195"/>
                        </a:spcBef>
                      </a:pPr>
                      <a:r>
                        <a:rPr sz="1800" spc="-5" dirty="0"/>
                        <a:t>nur </a:t>
                      </a:r>
                      <a:r>
                        <a:rPr sz="1800" spc="-10" dirty="0"/>
                        <a:t>Metadaten</a:t>
                      </a:r>
                      <a:r>
                        <a:rPr sz="1800" spc="-35" dirty="0"/>
                        <a:t> </a:t>
                      </a:r>
                      <a:r>
                        <a:rPr sz="1800" spc="-5" dirty="0"/>
                        <a:t>vorladen</a:t>
                      </a:r>
                      <a:endParaRPr sz="1800" dirty="0">
                        <a:latin typeface="Calibri"/>
                        <a:cs typeface="Calibri"/>
                      </a:endParaRPr>
                    </a:p>
                  </a:txBody>
                  <a:tcPr marL="0" marR="0" marT="0" marB="0"/>
                </a:tc>
                <a:extLst>
                  <a:ext uri="{0D108BD9-81ED-4DB2-BD59-A6C34878D82A}">
                    <a16:rowId xmlns:a16="http://schemas.microsoft.com/office/drawing/2014/main" val="10002"/>
                  </a:ext>
                </a:extLst>
              </a:tr>
              <a:tr h="370839">
                <a:tc>
                  <a:txBody>
                    <a:bodyPr/>
                    <a:lstStyle/>
                    <a:p>
                      <a:pPr marL="85090">
                        <a:lnSpc>
                          <a:spcPct val="100000"/>
                        </a:lnSpc>
                        <a:spcBef>
                          <a:spcPts val="100"/>
                        </a:spcBef>
                      </a:pPr>
                      <a:r>
                        <a:rPr sz="1800" spc="-10" dirty="0"/>
                        <a:t>auto</a:t>
                      </a:r>
                      <a:endParaRPr sz="1800" dirty="0">
                        <a:latin typeface="Courier New"/>
                        <a:cs typeface="Courier New"/>
                      </a:endParaRPr>
                    </a:p>
                  </a:txBody>
                  <a:tcPr marL="0" marR="0" marT="0" marB="0"/>
                </a:tc>
                <a:tc>
                  <a:txBody>
                    <a:bodyPr/>
                    <a:lstStyle/>
                    <a:p>
                      <a:pPr marL="85090">
                        <a:lnSpc>
                          <a:spcPct val="100000"/>
                        </a:lnSpc>
                        <a:spcBef>
                          <a:spcPts val="195"/>
                        </a:spcBef>
                      </a:pPr>
                      <a:r>
                        <a:rPr sz="1800" spc="-10" dirty="0"/>
                        <a:t>freie </a:t>
                      </a:r>
                      <a:r>
                        <a:rPr sz="1800" spc="-20" dirty="0"/>
                        <a:t>Wahl </a:t>
                      </a:r>
                      <a:r>
                        <a:rPr sz="1800" dirty="0"/>
                        <a:t>des</a:t>
                      </a:r>
                      <a:r>
                        <a:rPr sz="1800" spc="-5" dirty="0"/>
                        <a:t> </a:t>
                      </a:r>
                      <a:r>
                        <a:rPr sz="1800" spc="-15" dirty="0"/>
                        <a:t>Browsers</a:t>
                      </a:r>
                      <a:endParaRPr sz="1800" dirty="0">
                        <a:latin typeface="Calibri"/>
                        <a:cs typeface="Calibri"/>
                      </a:endParaRPr>
                    </a:p>
                  </a:txBody>
                  <a:tcPr marL="0" marR="0" marT="0" marB="0"/>
                </a:tc>
                <a:extLst>
                  <a:ext uri="{0D108BD9-81ED-4DB2-BD59-A6C34878D82A}">
                    <a16:rowId xmlns:a16="http://schemas.microsoft.com/office/drawing/2014/main" val="10003"/>
                  </a:ext>
                </a:extLst>
              </a:tr>
              <a:tr h="370840">
                <a:tc>
                  <a:txBody>
                    <a:bodyPr/>
                    <a:lstStyle/>
                    <a:p>
                      <a:pPr marL="85090">
                        <a:lnSpc>
                          <a:spcPct val="100000"/>
                        </a:lnSpc>
                        <a:spcBef>
                          <a:spcPts val="195"/>
                        </a:spcBef>
                      </a:pPr>
                      <a:r>
                        <a:rPr sz="1800" spc="-5" dirty="0"/>
                        <a:t>leerer</a:t>
                      </a:r>
                      <a:r>
                        <a:rPr sz="1800" spc="-90" dirty="0"/>
                        <a:t> </a:t>
                      </a:r>
                      <a:r>
                        <a:rPr sz="1800" spc="-5" dirty="0"/>
                        <a:t>String</a:t>
                      </a:r>
                      <a:endParaRPr sz="1800" dirty="0">
                        <a:latin typeface="Calibri"/>
                        <a:cs typeface="Calibri"/>
                      </a:endParaRPr>
                    </a:p>
                  </a:txBody>
                  <a:tcPr marL="0" marR="0" marT="0" marB="0"/>
                </a:tc>
                <a:tc>
                  <a:txBody>
                    <a:bodyPr/>
                    <a:lstStyle/>
                    <a:p>
                      <a:pPr marL="85090">
                        <a:lnSpc>
                          <a:spcPct val="100000"/>
                        </a:lnSpc>
                        <a:spcBef>
                          <a:spcPts val="195"/>
                        </a:spcBef>
                      </a:pPr>
                      <a:r>
                        <a:rPr sz="1800" spc="-5" dirty="0"/>
                        <a:t>wie</a:t>
                      </a:r>
                      <a:r>
                        <a:rPr sz="1800" spc="-70" dirty="0"/>
                        <a:t> </a:t>
                      </a:r>
                      <a:r>
                        <a:rPr sz="1800" spc="-5" dirty="0"/>
                        <a:t>auto</a:t>
                      </a:r>
                      <a:endParaRPr sz="1800" dirty="0">
                        <a:latin typeface="Calibri"/>
                        <a:cs typeface="Calibri"/>
                      </a:endParaRPr>
                    </a:p>
                  </a:txBody>
                  <a:tcPr marL="0" marR="0" marT="0" marB="0"/>
                </a:tc>
                <a:extLst>
                  <a:ext uri="{0D108BD9-81ED-4DB2-BD59-A6C34878D82A}">
                    <a16:rowId xmlns:a16="http://schemas.microsoft.com/office/drawing/2014/main" val="10004"/>
                  </a:ext>
                </a:extLst>
              </a:tr>
              <a:tr h="370839">
                <a:tc>
                  <a:txBody>
                    <a:bodyPr/>
                    <a:lstStyle/>
                    <a:p>
                      <a:pPr marL="85090">
                        <a:lnSpc>
                          <a:spcPct val="100000"/>
                        </a:lnSpc>
                        <a:spcBef>
                          <a:spcPts val="195"/>
                        </a:spcBef>
                      </a:pPr>
                      <a:r>
                        <a:rPr sz="1800" spc="-15" dirty="0"/>
                        <a:t>Attribut</a:t>
                      </a:r>
                      <a:r>
                        <a:rPr sz="1800" spc="-50" dirty="0"/>
                        <a:t> </a:t>
                      </a:r>
                      <a:r>
                        <a:rPr sz="1800" spc="-15" dirty="0"/>
                        <a:t>fehlt</a:t>
                      </a:r>
                      <a:endParaRPr sz="1800" dirty="0">
                        <a:latin typeface="Calibri"/>
                        <a:cs typeface="Calibri"/>
                      </a:endParaRPr>
                    </a:p>
                  </a:txBody>
                  <a:tcPr marL="0" marR="0" marT="0" marB="0"/>
                </a:tc>
                <a:tc>
                  <a:txBody>
                    <a:bodyPr/>
                    <a:lstStyle/>
                    <a:p>
                      <a:pPr marL="85090">
                        <a:lnSpc>
                          <a:spcPct val="100000"/>
                        </a:lnSpc>
                        <a:spcBef>
                          <a:spcPts val="195"/>
                        </a:spcBef>
                      </a:pPr>
                      <a:r>
                        <a:rPr sz="1800" spc="-5" dirty="0"/>
                        <a:t>Preloading gemäß</a:t>
                      </a:r>
                      <a:r>
                        <a:rPr sz="1800" spc="-20" dirty="0"/>
                        <a:t> </a:t>
                      </a:r>
                      <a:r>
                        <a:rPr sz="1800" spc="-10" dirty="0"/>
                        <a:t>Browsereinstellungen</a:t>
                      </a:r>
                      <a:endParaRPr sz="1800" dirty="0">
                        <a:latin typeface="Calibri"/>
                        <a:cs typeface="Calibri"/>
                      </a:endParaRPr>
                    </a:p>
                  </a:txBody>
                  <a:tcPr marL="0" marR="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3532626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Audio und </a:t>
            </a:r>
            <a:r>
              <a:rPr spc="-5" dirty="0"/>
              <a:t>Video:</a:t>
            </a:r>
            <a:r>
              <a:rPr spc="20" dirty="0"/>
              <a:t> </a:t>
            </a:r>
            <a:r>
              <a:rPr spc="-10" dirty="0"/>
              <a:t>JavaScript-API</a:t>
            </a:r>
          </a:p>
        </p:txBody>
      </p:sp>
      <p:sp>
        <p:nvSpPr>
          <p:cNvPr id="8" name="Inhaltsplatzhalter 7"/>
          <p:cNvSpPr>
            <a:spLocks noGrp="1"/>
          </p:cNvSpPr>
          <p:nvPr>
            <p:ph idx="1"/>
          </p:nvPr>
        </p:nvSpPr>
        <p:spPr>
          <a:xfrm>
            <a:off x="838200" y="1517073"/>
            <a:ext cx="10515600" cy="5049982"/>
          </a:xfrm>
        </p:spPr>
        <p:txBody>
          <a:bodyPr/>
          <a:lstStyle/>
          <a:p>
            <a:r>
              <a:rPr lang="de-DE" spc="-5" dirty="0">
                <a:cs typeface="Calibri"/>
              </a:rPr>
              <a:t>M</a:t>
            </a:r>
            <a:r>
              <a:rPr lang="de-DE" spc="-25" dirty="0">
                <a:cs typeface="Calibri"/>
              </a:rPr>
              <a:t>e</a:t>
            </a:r>
            <a:r>
              <a:rPr lang="de-DE" spc="-5" dirty="0">
                <a:cs typeface="Calibri"/>
              </a:rPr>
              <a:t>thoden</a:t>
            </a:r>
            <a:endParaRPr lang="de-DE" dirty="0">
              <a:cs typeface="Calibri"/>
            </a:endParaRPr>
          </a:p>
          <a:p>
            <a:endParaRPr lang="de-DE" dirty="0">
              <a:cs typeface="Calibri"/>
            </a:endParaRPr>
          </a:p>
          <a:p>
            <a:pPr>
              <a:lnSpc>
                <a:spcPct val="100000"/>
              </a:lnSpc>
            </a:pPr>
            <a:endParaRPr lang="de-DE" spc="-20" dirty="0">
              <a:cs typeface="Calibri"/>
            </a:endParaRPr>
          </a:p>
          <a:p>
            <a:pPr>
              <a:lnSpc>
                <a:spcPct val="100000"/>
              </a:lnSpc>
            </a:pPr>
            <a:r>
              <a:rPr lang="de-DE" spc="-20" dirty="0">
                <a:cs typeface="Calibri"/>
              </a:rPr>
              <a:t>Attribute</a:t>
            </a:r>
            <a:endParaRPr lang="de-DE" dirty="0">
              <a:cs typeface="Calibri"/>
            </a:endParaRPr>
          </a:p>
          <a:p>
            <a:endParaRPr lang="de-DE" dirty="0"/>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102870" marR="0" lvl="0" indent="0" algn="r"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102870" marR="0" lvl="0" indent="0" algn="r" defTabSz="914400" rtl="0" eaLnBrk="1" fontAlgn="auto" latinLnBrk="0" hangingPunct="1">
                <a:lnSpc>
                  <a:spcPts val="1240"/>
                </a:lnSpc>
                <a:spcBef>
                  <a:spcPts val="0"/>
                </a:spcBef>
                <a:spcAft>
                  <a:spcPts val="0"/>
                </a:spcAft>
                <a:buClrTx/>
                <a:buSzTx/>
                <a:buFontTx/>
                <a:buNone/>
                <a:tabLst/>
                <a:defRPr/>
              </a:pPr>
              <a:t>86</a:t>
            </a:fld>
            <a:endPar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5" name="object 5"/>
          <p:cNvGraphicFramePr>
            <a:graphicFrameLocks noGrp="1"/>
          </p:cNvGraphicFramePr>
          <p:nvPr>
            <p:extLst/>
          </p:nvPr>
        </p:nvGraphicFramePr>
        <p:xfrm>
          <a:off x="838200" y="2194302"/>
          <a:ext cx="8229600" cy="1112518"/>
        </p:xfrm>
        <a:graphic>
          <a:graphicData uri="http://schemas.openxmlformats.org/drawingml/2006/table">
            <a:tbl>
              <a:tblPr firstRow="1" bandRow="1">
                <a:tableStyleId>{21E4AEA4-8DFA-4A89-87EB-49C32662AFE0}</a:tableStyleId>
              </a:tblPr>
              <a:tblGrid>
                <a:gridCol w="2458593">
                  <a:extLst>
                    <a:ext uri="{9D8B030D-6E8A-4147-A177-3AD203B41FA5}">
                      <a16:colId xmlns:a16="http://schemas.microsoft.com/office/drawing/2014/main" val="20000"/>
                    </a:ext>
                  </a:extLst>
                </a:gridCol>
                <a:gridCol w="5771007">
                  <a:extLst>
                    <a:ext uri="{9D8B030D-6E8A-4147-A177-3AD203B41FA5}">
                      <a16:colId xmlns:a16="http://schemas.microsoft.com/office/drawing/2014/main" val="20001"/>
                    </a:ext>
                  </a:extLst>
                </a:gridCol>
              </a:tblGrid>
              <a:tr h="370840">
                <a:tc>
                  <a:txBody>
                    <a:bodyPr/>
                    <a:lstStyle/>
                    <a:p>
                      <a:pPr marL="85090">
                        <a:lnSpc>
                          <a:spcPct val="100000"/>
                        </a:lnSpc>
                        <a:spcBef>
                          <a:spcPts val="190"/>
                        </a:spcBef>
                      </a:pPr>
                      <a:r>
                        <a:rPr sz="1800" dirty="0"/>
                        <a:t>Name</a:t>
                      </a:r>
                      <a:endParaRPr sz="1800" dirty="0">
                        <a:latin typeface="Calibri"/>
                        <a:cs typeface="Calibri"/>
                      </a:endParaRPr>
                    </a:p>
                  </a:txBody>
                  <a:tcPr marL="0" marR="0" marT="0" marB="0"/>
                </a:tc>
                <a:tc>
                  <a:txBody>
                    <a:bodyPr/>
                    <a:lstStyle/>
                    <a:p>
                      <a:pPr marL="85090">
                        <a:lnSpc>
                          <a:spcPct val="100000"/>
                        </a:lnSpc>
                        <a:spcBef>
                          <a:spcPts val="190"/>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370839">
                <a:tc>
                  <a:txBody>
                    <a:bodyPr/>
                    <a:lstStyle/>
                    <a:p>
                      <a:pPr marL="85090">
                        <a:lnSpc>
                          <a:spcPct val="100000"/>
                        </a:lnSpc>
                        <a:spcBef>
                          <a:spcPts val="95"/>
                        </a:spcBef>
                      </a:pPr>
                      <a:r>
                        <a:rPr sz="1800" spc="-5" dirty="0"/>
                        <a:t>element.play()</a:t>
                      </a:r>
                      <a:endParaRPr sz="1800" dirty="0">
                        <a:latin typeface="Calibri"/>
                        <a:cs typeface="Calibri"/>
                      </a:endParaRPr>
                    </a:p>
                  </a:txBody>
                  <a:tcPr marL="0" marR="0" marT="0" marB="0"/>
                </a:tc>
                <a:tc>
                  <a:txBody>
                    <a:bodyPr/>
                    <a:lstStyle/>
                    <a:p>
                      <a:pPr marL="85090">
                        <a:lnSpc>
                          <a:spcPct val="100000"/>
                        </a:lnSpc>
                        <a:spcBef>
                          <a:spcPts val="95"/>
                        </a:spcBef>
                      </a:pPr>
                      <a:r>
                        <a:rPr sz="1800" spc="-10" dirty="0"/>
                        <a:t>Wiedergabe</a:t>
                      </a:r>
                      <a:r>
                        <a:rPr sz="1800" spc="-30" dirty="0"/>
                        <a:t> </a:t>
                      </a:r>
                      <a:r>
                        <a:rPr sz="1800" spc="-15" dirty="0"/>
                        <a:t>starten</a:t>
                      </a:r>
                      <a:endParaRPr sz="1800" dirty="0">
                        <a:latin typeface="Calibri"/>
                        <a:cs typeface="Calibri"/>
                      </a:endParaRPr>
                    </a:p>
                  </a:txBody>
                  <a:tcPr marL="0" marR="0" marT="0" marB="0"/>
                </a:tc>
                <a:extLst>
                  <a:ext uri="{0D108BD9-81ED-4DB2-BD59-A6C34878D82A}">
                    <a16:rowId xmlns:a16="http://schemas.microsoft.com/office/drawing/2014/main" val="10001"/>
                  </a:ext>
                </a:extLst>
              </a:tr>
              <a:tr h="370839">
                <a:tc>
                  <a:txBody>
                    <a:bodyPr/>
                    <a:lstStyle/>
                    <a:p>
                      <a:pPr marL="85090">
                        <a:lnSpc>
                          <a:spcPct val="100000"/>
                        </a:lnSpc>
                        <a:spcBef>
                          <a:spcPts val="195"/>
                        </a:spcBef>
                      </a:pPr>
                      <a:r>
                        <a:rPr sz="1800" spc="-5" dirty="0"/>
                        <a:t>element.pause()</a:t>
                      </a:r>
                      <a:endParaRPr sz="1800" dirty="0">
                        <a:latin typeface="Calibri"/>
                        <a:cs typeface="Calibri"/>
                      </a:endParaRPr>
                    </a:p>
                  </a:txBody>
                  <a:tcPr marL="0" marR="0" marT="0" marB="0"/>
                </a:tc>
                <a:tc>
                  <a:txBody>
                    <a:bodyPr/>
                    <a:lstStyle/>
                    <a:p>
                      <a:pPr marL="85090">
                        <a:lnSpc>
                          <a:spcPct val="100000"/>
                        </a:lnSpc>
                        <a:spcBef>
                          <a:spcPts val="195"/>
                        </a:spcBef>
                      </a:pPr>
                      <a:r>
                        <a:rPr sz="1800" spc="-10" dirty="0"/>
                        <a:t>Wiedergabe</a:t>
                      </a:r>
                      <a:r>
                        <a:rPr sz="1800" spc="-45" dirty="0"/>
                        <a:t> </a:t>
                      </a:r>
                      <a:r>
                        <a:rPr sz="1800" spc="-5" dirty="0"/>
                        <a:t>anhalten</a:t>
                      </a:r>
                      <a:endParaRPr sz="1800" dirty="0">
                        <a:latin typeface="Calibri"/>
                        <a:cs typeface="Calibri"/>
                      </a:endParaRPr>
                    </a:p>
                  </a:txBody>
                  <a:tcPr marL="0" marR="0" marT="0" marB="0"/>
                </a:tc>
                <a:extLst>
                  <a:ext uri="{0D108BD9-81ED-4DB2-BD59-A6C34878D82A}">
                    <a16:rowId xmlns:a16="http://schemas.microsoft.com/office/drawing/2014/main" val="10002"/>
                  </a:ext>
                </a:extLst>
              </a:tr>
            </a:tbl>
          </a:graphicData>
        </a:graphic>
      </p:graphicFrame>
      <p:graphicFrame>
        <p:nvGraphicFramePr>
          <p:cNvPr id="6" name="object 6"/>
          <p:cNvGraphicFramePr>
            <a:graphicFrameLocks noGrp="1"/>
          </p:cNvGraphicFramePr>
          <p:nvPr>
            <p:extLst/>
          </p:nvPr>
        </p:nvGraphicFramePr>
        <p:xfrm>
          <a:off x="838201" y="4131352"/>
          <a:ext cx="8229599" cy="2224998"/>
        </p:xfrm>
        <a:graphic>
          <a:graphicData uri="http://schemas.openxmlformats.org/drawingml/2006/table">
            <a:tbl>
              <a:tblPr firstRow="1" bandRow="1">
                <a:tableStyleId>{21E4AEA4-8DFA-4A89-87EB-49C32662AFE0}</a:tableStyleId>
              </a:tblPr>
              <a:tblGrid>
                <a:gridCol w="2458592">
                  <a:extLst>
                    <a:ext uri="{9D8B030D-6E8A-4147-A177-3AD203B41FA5}">
                      <a16:colId xmlns:a16="http://schemas.microsoft.com/office/drawing/2014/main" val="20000"/>
                    </a:ext>
                  </a:extLst>
                </a:gridCol>
                <a:gridCol w="5771007">
                  <a:extLst>
                    <a:ext uri="{9D8B030D-6E8A-4147-A177-3AD203B41FA5}">
                      <a16:colId xmlns:a16="http://schemas.microsoft.com/office/drawing/2014/main" val="20001"/>
                    </a:ext>
                  </a:extLst>
                </a:gridCol>
              </a:tblGrid>
              <a:tr h="370840">
                <a:tc>
                  <a:txBody>
                    <a:bodyPr/>
                    <a:lstStyle/>
                    <a:p>
                      <a:pPr marL="85090">
                        <a:lnSpc>
                          <a:spcPct val="100000"/>
                        </a:lnSpc>
                        <a:spcBef>
                          <a:spcPts val="195"/>
                        </a:spcBef>
                      </a:pPr>
                      <a:r>
                        <a:rPr sz="1800" dirty="0"/>
                        <a:t>Name</a:t>
                      </a:r>
                      <a:endParaRPr sz="1800" dirty="0">
                        <a:latin typeface="Calibri"/>
                        <a:cs typeface="Calibri"/>
                      </a:endParaRPr>
                    </a:p>
                  </a:txBody>
                  <a:tcPr marL="0" marR="0" marT="0" marB="0"/>
                </a:tc>
                <a:tc>
                  <a:txBody>
                    <a:bodyPr/>
                    <a:lstStyle/>
                    <a:p>
                      <a:pPr marL="85725">
                        <a:lnSpc>
                          <a:spcPct val="100000"/>
                        </a:lnSpc>
                        <a:spcBef>
                          <a:spcPts val="195"/>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370839">
                <a:tc>
                  <a:txBody>
                    <a:bodyPr/>
                    <a:lstStyle/>
                    <a:p>
                      <a:pPr marL="85090">
                        <a:lnSpc>
                          <a:spcPct val="100000"/>
                        </a:lnSpc>
                        <a:spcBef>
                          <a:spcPts val="95"/>
                        </a:spcBef>
                      </a:pPr>
                      <a:r>
                        <a:rPr sz="1800" dirty="0"/>
                        <a:t>element.paused</a:t>
                      </a:r>
                      <a:endParaRPr sz="1800" dirty="0">
                        <a:latin typeface="Calibri"/>
                        <a:cs typeface="Calibri"/>
                      </a:endParaRPr>
                    </a:p>
                  </a:txBody>
                  <a:tcPr marL="0" marR="0" marT="0" marB="0"/>
                </a:tc>
                <a:tc>
                  <a:txBody>
                    <a:bodyPr/>
                    <a:lstStyle/>
                    <a:p>
                      <a:pPr marL="85725">
                        <a:lnSpc>
                          <a:spcPct val="100000"/>
                        </a:lnSpc>
                        <a:spcBef>
                          <a:spcPts val="95"/>
                        </a:spcBef>
                      </a:pPr>
                      <a:r>
                        <a:rPr sz="1800" spc="-5" dirty="0"/>
                        <a:t>Läuft die</a:t>
                      </a:r>
                      <a:r>
                        <a:rPr sz="1800" spc="-15" dirty="0"/>
                        <a:t> </a:t>
                      </a:r>
                      <a:r>
                        <a:rPr sz="1800" spc="-10" dirty="0"/>
                        <a:t>Wiedergabe?</a:t>
                      </a:r>
                      <a:endParaRPr sz="1800" dirty="0">
                        <a:latin typeface="Calibri"/>
                        <a:cs typeface="Calibri"/>
                      </a:endParaRPr>
                    </a:p>
                  </a:txBody>
                  <a:tcPr marL="0" marR="0" marT="0" marB="0"/>
                </a:tc>
                <a:extLst>
                  <a:ext uri="{0D108BD9-81ED-4DB2-BD59-A6C34878D82A}">
                    <a16:rowId xmlns:a16="http://schemas.microsoft.com/office/drawing/2014/main" val="10001"/>
                  </a:ext>
                </a:extLst>
              </a:tr>
              <a:tr h="370840">
                <a:tc>
                  <a:txBody>
                    <a:bodyPr/>
                    <a:lstStyle/>
                    <a:p>
                      <a:pPr marL="85090">
                        <a:lnSpc>
                          <a:spcPct val="100000"/>
                        </a:lnSpc>
                        <a:spcBef>
                          <a:spcPts val="195"/>
                        </a:spcBef>
                      </a:pPr>
                      <a:r>
                        <a:rPr sz="1800" spc="-5" dirty="0"/>
                        <a:t>element.currentTime</a:t>
                      </a:r>
                      <a:endParaRPr sz="1800" dirty="0">
                        <a:latin typeface="Calibri"/>
                        <a:cs typeface="Calibri"/>
                      </a:endParaRPr>
                    </a:p>
                  </a:txBody>
                  <a:tcPr marL="0" marR="0" marT="0" marB="0"/>
                </a:tc>
                <a:tc>
                  <a:txBody>
                    <a:bodyPr/>
                    <a:lstStyle/>
                    <a:p>
                      <a:pPr marL="85725">
                        <a:lnSpc>
                          <a:spcPct val="100000"/>
                        </a:lnSpc>
                        <a:spcBef>
                          <a:spcPts val="195"/>
                        </a:spcBef>
                      </a:pPr>
                      <a:r>
                        <a:rPr sz="1800" spc="-5" dirty="0"/>
                        <a:t>Aktuelle </a:t>
                      </a:r>
                      <a:r>
                        <a:rPr sz="1800" spc="-10" dirty="0"/>
                        <a:t>Wiedergabeposition</a:t>
                      </a:r>
                      <a:r>
                        <a:rPr sz="1800" spc="65" dirty="0"/>
                        <a:t> </a:t>
                      </a:r>
                      <a:r>
                        <a:rPr sz="1800" spc="-10" dirty="0"/>
                        <a:t>(Sekunden)</a:t>
                      </a:r>
                      <a:endParaRPr sz="1800" dirty="0">
                        <a:latin typeface="Calibri"/>
                        <a:cs typeface="Calibri"/>
                      </a:endParaRPr>
                    </a:p>
                  </a:txBody>
                  <a:tcPr marL="0" marR="0" marT="0" marB="0"/>
                </a:tc>
                <a:extLst>
                  <a:ext uri="{0D108BD9-81ED-4DB2-BD59-A6C34878D82A}">
                    <a16:rowId xmlns:a16="http://schemas.microsoft.com/office/drawing/2014/main" val="10002"/>
                  </a:ext>
                </a:extLst>
              </a:tr>
              <a:tr h="370839">
                <a:tc>
                  <a:txBody>
                    <a:bodyPr/>
                    <a:lstStyle/>
                    <a:p>
                      <a:pPr marL="85090">
                        <a:lnSpc>
                          <a:spcPct val="100000"/>
                        </a:lnSpc>
                        <a:spcBef>
                          <a:spcPts val="195"/>
                        </a:spcBef>
                      </a:pPr>
                      <a:r>
                        <a:rPr sz="1800" spc="-5" dirty="0"/>
                        <a:t>element.duration</a:t>
                      </a:r>
                      <a:endParaRPr sz="1800" dirty="0">
                        <a:latin typeface="Calibri"/>
                        <a:cs typeface="Calibri"/>
                      </a:endParaRPr>
                    </a:p>
                  </a:txBody>
                  <a:tcPr marL="0" marR="0" marT="0" marB="0"/>
                </a:tc>
                <a:tc>
                  <a:txBody>
                    <a:bodyPr/>
                    <a:lstStyle/>
                    <a:p>
                      <a:pPr marL="85725">
                        <a:lnSpc>
                          <a:spcPct val="100000"/>
                        </a:lnSpc>
                        <a:spcBef>
                          <a:spcPts val="195"/>
                        </a:spcBef>
                      </a:pPr>
                      <a:r>
                        <a:rPr sz="1800" spc="-5" dirty="0"/>
                        <a:t>Länge </a:t>
                      </a:r>
                      <a:r>
                        <a:rPr sz="1800" dirty="0"/>
                        <a:t>der </a:t>
                      </a:r>
                      <a:r>
                        <a:rPr sz="1800" spc="-10" dirty="0"/>
                        <a:t>Mediendatei</a:t>
                      </a:r>
                      <a:r>
                        <a:rPr sz="1800" spc="35" dirty="0"/>
                        <a:t> </a:t>
                      </a:r>
                      <a:r>
                        <a:rPr sz="1800" spc="-10" dirty="0"/>
                        <a:t>(Sekunden)</a:t>
                      </a:r>
                      <a:endParaRPr sz="1800" dirty="0">
                        <a:latin typeface="Calibri"/>
                        <a:cs typeface="Calibri"/>
                      </a:endParaRPr>
                    </a:p>
                  </a:txBody>
                  <a:tcPr marL="0" marR="0" marT="0" marB="0"/>
                </a:tc>
                <a:extLst>
                  <a:ext uri="{0D108BD9-81ED-4DB2-BD59-A6C34878D82A}">
                    <a16:rowId xmlns:a16="http://schemas.microsoft.com/office/drawing/2014/main" val="10003"/>
                  </a:ext>
                </a:extLst>
              </a:tr>
              <a:tr h="370801">
                <a:tc>
                  <a:txBody>
                    <a:bodyPr/>
                    <a:lstStyle/>
                    <a:p>
                      <a:pPr marL="85090">
                        <a:lnSpc>
                          <a:spcPct val="100000"/>
                        </a:lnSpc>
                        <a:spcBef>
                          <a:spcPts val="200"/>
                        </a:spcBef>
                      </a:pPr>
                      <a:r>
                        <a:rPr sz="1800" spc="-10" dirty="0"/>
                        <a:t>element.volume</a:t>
                      </a:r>
                      <a:endParaRPr sz="1800" dirty="0">
                        <a:latin typeface="Calibri"/>
                        <a:cs typeface="Calibri"/>
                      </a:endParaRPr>
                    </a:p>
                  </a:txBody>
                  <a:tcPr marL="0" marR="0" marT="0" marB="0"/>
                </a:tc>
                <a:tc>
                  <a:txBody>
                    <a:bodyPr/>
                    <a:lstStyle/>
                    <a:p>
                      <a:pPr marL="85725">
                        <a:lnSpc>
                          <a:spcPct val="100000"/>
                        </a:lnSpc>
                        <a:spcBef>
                          <a:spcPts val="200"/>
                        </a:spcBef>
                      </a:pPr>
                      <a:r>
                        <a:rPr sz="1800" spc="-15" dirty="0"/>
                        <a:t>Lautstärke </a:t>
                      </a:r>
                      <a:r>
                        <a:rPr sz="1800" spc="-20" dirty="0"/>
                        <a:t>(Wert </a:t>
                      </a:r>
                      <a:r>
                        <a:rPr sz="1800" spc="-10" dirty="0"/>
                        <a:t>zwischen </a:t>
                      </a:r>
                      <a:r>
                        <a:rPr sz="1800" dirty="0"/>
                        <a:t>0 </a:t>
                      </a:r>
                      <a:r>
                        <a:rPr sz="1800" spc="-5" dirty="0"/>
                        <a:t>und</a:t>
                      </a:r>
                      <a:r>
                        <a:rPr sz="1800" spc="70" dirty="0"/>
                        <a:t> </a:t>
                      </a:r>
                      <a:r>
                        <a:rPr sz="1800" dirty="0"/>
                        <a:t>1)</a:t>
                      </a:r>
                      <a:endParaRPr sz="1800" dirty="0">
                        <a:latin typeface="Calibri"/>
                        <a:cs typeface="Calibri"/>
                      </a:endParaRPr>
                    </a:p>
                  </a:txBody>
                  <a:tcPr marL="0" marR="0" marT="0" marB="0"/>
                </a:tc>
                <a:extLst>
                  <a:ext uri="{0D108BD9-81ED-4DB2-BD59-A6C34878D82A}">
                    <a16:rowId xmlns:a16="http://schemas.microsoft.com/office/drawing/2014/main" val="10004"/>
                  </a:ext>
                </a:extLst>
              </a:tr>
              <a:tr h="370839">
                <a:tc>
                  <a:txBody>
                    <a:bodyPr/>
                    <a:lstStyle/>
                    <a:p>
                      <a:pPr marL="85090">
                        <a:lnSpc>
                          <a:spcPct val="100000"/>
                        </a:lnSpc>
                        <a:spcBef>
                          <a:spcPts val="200"/>
                        </a:spcBef>
                      </a:pPr>
                      <a:r>
                        <a:rPr sz="1800" spc="-5" dirty="0"/>
                        <a:t>element.muted</a:t>
                      </a:r>
                      <a:endParaRPr sz="1800" dirty="0">
                        <a:latin typeface="Calibri"/>
                        <a:cs typeface="Calibri"/>
                      </a:endParaRPr>
                    </a:p>
                  </a:txBody>
                  <a:tcPr marL="0" marR="0" marT="0" marB="0"/>
                </a:tc>
                <a:tc>
                  <a:txBody>
                    <a:bodyPr/>
                    <a:lstStyle/>
                    <a:p>
                      <a:pPr marL="85725">
                        <a:lnSpc>
                          <a:spcPct val="100000"/>
                        </a:lnSpc>
                        <a:spcBef>
                          <a:spcPts val="200"/>
                        </a:spcBef>
                      </a:pPr>
                      <a:r>
                        <a:rPr sz="1800" spc="-5" dirty="0"/>
                        <a:t>Element</a:t>
                      </a:r>
                      <a:r>
                        <a:rPr sz="1800" spc="-70" dirty="0"/>
                        <a:t> </a:t>
                      </a:r>
                      <a:r>
                        <a:rPr sz="1800" spc="-5" dirty="0"/>
                        <a:t>stummgeschaltet?</a:t>
                      </a:r>
                      <a:endParaRPr sz="1800" dirty="0">
                        <a:latin typeface="Calibri"/>
                        <a:cs typeface="Calibri"/>
                      </a:endParaRPr>
                    </a:p>
                  </a:txBody>
                  <a:tcPr marL="0" marR="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574591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Audio und </a:t>
            </a:r>
            <a:r>
              <a:rPr spc="-5" dirty="0"/>
              <a:t>Video:</a:t>
            </a:r>
            <a:r>
              <a:rPr spc="20" dirty="0"/>
              <a:t> </a:t>
            </a:r>
            <a:r>
              <a:rPr spc="-10" dirty="0"/>
              <a:t>JavaScript-API</a:t>
            </a:r>
          </a:p>
        </p:txBody>
      </p:sp>
      <p:sp>
        <p:nvSpPr>
          <p:cNvPr id="6" name="Inhaltsplatzhalter 5"/>
          <p:cNvSpPr>
            <a:spLocks noGrp="1"/>
          </p:cNvSpPr>
          <p:nvPr>
            <p:ph idx="1"/>
          </p:nvPr>
        </p:nvSpPr>
        <p:spPr>
          <a:xfrm>
            <a:off x="838200" y="1690688"/>
            <a:ext cx="10515600" cy="4486275"/>
          </a:xfrm>
        </p:spPr>
        <p:txBody>
          <a:bodyPr/>
          <a:lstStyle/>
          <a:p>
            <a:r>
              <a:rPr lang="de-DE" spc="-60" dirty="0">
                <a:cs typeface="Calibri"/>
              </a:rPr>
              <a:t>E</a:t>
            </a:r>
            <a:r>
              <a:rPr lang="de-DE" spc="-25" dirty="0">
                <a:cs typeface="Calibri"/>
              </a:rPr>
              <a:t>v</a:t>
            </a:r>
            <a:r>
              <a:rPr lang="de-DE" spc="-5" dirty="0">
                <a:cs typeface="Calibri"/>
              </a:rPr>
              <a:t>e</a:t>
            </a:r>
            <a:r>
              <a:rPr lang="de-DE" spc="-35" dirty="0">
                <a:cs typeface="Calibri"/>
              </a:rPr>
              <a:t>n</a:t>
            </a:r>
            <a:r>
              <a:rPr lang="de-DE" spc="-5" dirty="0">
                <a:cs typeface="Calibri"/>
              </a:rPr>
              <a:t>ts</a:t>
            </a:r>
            <a:endParaRPr lang="de-DE" dirty="0">
              <a:cs typeface="Calibri"/>
            </a:endParaRPr>
          </a:p>
          <a:p>
            <a:endParaRPr lang="de-DE"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102870" marR="0" lvl="0" indent="0" algn="r"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102870" marR="0" lvl="0" indent="0" algn="r" defTabSz="914400" rtl="0" eaLnBrk="1" fontAlgn="auto" latinLnBrk="0" hangingPunct="1">
                <a:lnSpc>
                  <a:spcPts val="1240"/>
                </a:lnSpc>
                <a:spcBef>
                  <a:spcPts val="0"/>
                </a:spcBef>
                <a:spcAft>
                  <a:spcPts val="0"/>
                </a:spcAft>
                <a:buClrTx/>
                <a:buSzTx/>
                <a:buFontTx/>
                <a:buNone/>
                <a:tabLst/>
                <a:defRPr/>
              </a:pPr>
              <a:t>87</a:t>
            </a:fld>
            <a:endPar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4" name="object 4"/>
          <p:cNvGraphicFramePr>
            <a:graphicFrameLocks noGrp="1"/>
          </p:cNvGraphicFramePr>
          <p:nvPr>
            <p:extLst/>
          </p:nvPr>
        </p:nvGraphicFramePr>
        <p:xfrm>
          <a:off x="838200" y="2450467"/>
          <a:ext cx="8229600" cy="2966715"/>
        </p:xfrm>
        <a:graphic>
          <a:graphicData uri="http://schemas.openxmlformats.org/drawingml/2006/table">
            <a:tbl>
              <a:tblPr firstRow="1" bandRow="1">
                <a:tableStyleId>{21E4AEA4-8DFA-4A89-87EB-49C32662AFE0}</a:tableStyleId>
              </a:tblPr>
              <a:tblGrid>
                <a:gridCol w="2458593">
                  <a:extLst>
                    <a:ext uri="{9D8B030D-6E8A-4147-A177-3AD203B41FA5}">
                      <a16:colId xmlns:a16="http://schemas.microsoft.com/office/drawing/2014/main" val="20000"/>
                    </a:ext>
                  </a:extLst>
                </a:gridCol>
                <a:gridCol w="5771007">
                  <a:extLst>
                    <a:ext uri="{9D8B030D-6E8A-4147-A177-3AD203B41FA5}">
                      <a16:colId xmlns:a16="http://schemas.microsoft.com/office/drawing/2014/main" val="20001"/>
                    </a:ext>
                  </a:extLst>
                </a:gridCol>
              </a:tblGrid>
              <a:tr h="370840">
                <a:tc>
                  <a:txBody>
                    <a:bodyPr/>
                    <a:lstStyle/>
                    <a:p>
                      <a:pPr marL="85090">
                        <a:lnSpc>
                          <a:spcPct val="100000"/>
                        </a:lnSpc>
                        <a:spcBef>
                          <a:spcPts val="190"/>
                        </a:spcBef>
                      </a:pPr>
                      <a:r>
                        <a:rPr sz="1800" dirty="0"/>
                        <a:t>Name</a:t>
                      </a:r>
                      <a:endParaRPr sz="1800" dirty="0">
                        <a:latin typeface="Calibri"/>
                        <a:cs typeface="Calibri"/>
                      </a:endParaRPr>
                    </a:p>
                  </a:txBody>
                  <a:tcPr marL="0" marR="0" marT="0" marB="0"/>
                </a:tc>
                <a:tc>
                  <a:txBody>
                    <a:bodyPr/>
                    <a:lstStyle/>
                    <a:p>
                      <a:pPr marL="85090">
                        <a:lnSpc>
                          <a:spcPct val="100000"/>
                        </a:lnSpc>
                        <a:spcBef>
                          <a:spcPts val="190"/>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370839">
                <a:tc>
                  <a:txBody>
                    <a:bodyPr/>
                    <a:lstStyle/>
                    <a:p>
                      <a:pPr marL="85090">
                        <a:lnSpc>
                          <a:spcPct val="100000"/>
                        </a:lnSpc>
                        <a:spcBef>
                          <a:spcPts val="95"/>
                        </a:spcBef>
                      </a:pPr>
                      <a:r>
                        <a:rPr sz="1800" spc="-10" dirty="0"/>
                        <a:t>progress</a:t>
                      </a:r>
                      <a:endParaRPr sz="1800" dirty="0">
                        <a:latin typeface="Calibri"/>
                        <a:cs typeface="Calibri"/>
                      </a:endParaRPr>
                    </a:p>
                  </a:txBody>
                  <a:tcPr marL="0" marR="0" marT="0" marB="0"/>
                </a:tc>
                <a:tc>
                  <a:txBody>
                    <a:bodyPr/>
                    <a:lstStyle/>
                    <a:p>
                      <a:pPr marL="85090">
                        <a:lnSpc>
                          <a:spcPct val="100000"/>
                        </a:lnSpc>
                        <a:spcBef>
                          <a:spcPts val="95"/>
                        </a:spcBef>
                      </a:pPr>
                      <a:r>
                        <a:rPr sz="1800" spc="-10" dirty="0"/>
                        <a:t>Download </a:t>
                      </a:r>
                      <a:r>
                        <a:rPr sz="1800" dirty="0"/>
                        <a:t>der </a:t>
                      </a:r>
                      <a:r>
                        <a:rPr sz="1800" spc="-10" dirty="0"/>
                        <a:t>Quelldatei</a:t>
                      </a:r>
                      <a:r>
                        <a:rPr sz="1800" spc="70" dirty="0"/>
                        <a:t> </a:t>
                      </a:r>
                      <a:r>
                        <a:rPr sz="1800" spc="-5" dirty="0"/>
                        <a:t>läuft</a:t>
                      </a:r>
                      <a:endParaRPr sz="1800" dirty="0">
                        <a:latin typeface="Calibri"/>
                        <a:cs typeface="Calibri"/>
                      </a:endParaRPr>
                    </a:p>
                  </a:txBody>
                  <a:tcPr marL="0" marR="0" marT="0" marB="0"/>
                </a:tc>
                <a:extLst>
                  <a:ext uri="{0D108BD9-81ED-4DB2-BD59-A6C34878D82A}">
                    <a16:rowId xmlns:a16="http://schemas.microsoft.com/office/drawing/2014/main" val="10001"/>
                  </a:ext>
                </a:extLst>
              </a:tr>
              <a:tr h="370839">
                <a:tc>
                  <a:txBody>
                    <a:bodyPr/>
                    <a:lstStyle/>
                    <a:p>
                      <a:pPr marL="85090">
                        <a:lnSpc>
                          <a:spcPct val="100000"/>
                        </a:lnSpc>
                        <a:spcBef>
                          <a:spcPts val="195"/>
                        </a:spcBef>
                      </a:pPr>
                      <a:r>
                        <a:rPr sz="1800" spc="-10" dirty="0"/>
                        <a:t>error</a:t>
                      </a:r>
                      <a:endParaRPr sz="1800" dirty="0">
                        <a:latin typeface="Calibri"/>
                        <a:cs typeface="Calibri"/>
                      </a:endParaRPr>
                    </a:p>
                  </a:txBody>
                  <a:tcPr marL="0" marR="0" marT="0" marB="0"/>
                </a:tc>
                <a:tc>
                  <a:txBody>
                    <a:bodyPr/>
                    <a:lstStyle/>
                    <a:p>
                      <a:pPr marL="85090">
                        <a:lnSpc>
                          <a:spcPct val="100000"/>
                        </a:lnSpc>
                        <a:spcBef>
                          <a:spcPts val="195"/>
                        </a:spcBef>
                      </a:pPr>
                      <a:r>
                        <a:rPr sz="1800" spc="-5" dirty="0"/>
                        <a:t>Fehler beim Download </a:t>
                      </a:r>
                      <a:r>
                        <a:rPr sz="1800" dirty="0"/>
                        <a:t>der</a:t>
                      </a:r>
                      <a:r>
                        <a:rPr sz="1800" spc="-10" dirty="0"/>
                        <a:t> </a:t>
                      </a:r>
                      <a:r>
                        <a:rPr sz="1800" spc="-5" dirty="0"/>
                        <a:t>Quelldatei</a:t>
                      </a:r>
                      <a:endParaRPr sz="1800" dirty="0">
                        <a:latin typeface="Calibri"/>
                        <a:cs typeface="Calibri"/>
                      </a:endParaRPr>
                    </a:p>
                  </a:txBody>
                  <a:tcPr marL="0" marR="0" marT="0" marB="0"/>
                </a:tc>
                <a:extLst>
                  <a:ext uri="{0D108BD9-81ED-4DB2-BD59-A6C34878D82A}">
                    <a16:rowId xmlns:a16="http://schemas.microsoft.com/office/drawing/2014/main" val="10002"/>
                  </a:ext>
                </a:extLst>
              </a:tr>
              <a:tr h="370839">
                <a:tc>
                  <a:txBody>
                    <a:bodyPr/>
                    <a:lstStyle/>
                    <a:p>
                      <a:pPr marL="85090">
                        <a:lnSpc>
                          <a:spcPct val="100000"/>
                        </a:lnSpc>
                        <a:spcBef>
                          <a:spcPts val="195"/>
                        </a:spcBef>
                      </a:pPr>
                      <a:r>
                        <a:rPr sz="1800" spc="-10" dirty="0"/>
                        <a:t>loadedmetadata</a:t>
                      </a:r>
                      <a:endParaRPr sz="1800" dirty="0">
                        <a:latin typeface="Calibri"/>
                        <a:cs typeface="Calibri"/>
                      </a:endParaRPr>
                    </a:p>
                  </a:txBody>
                  <a:tcPr marL="0" marR="0" marT="0" marB="0"/>
                </a:tc>
                <a:tc>
                  <a:txBody>
                    <a:bodyPr/>
                    <a:lstStyle/>
                    <a:p>
                      <a:pPr marL="85090">
                        <a:lnSpc>
                          <a:spcPct val="100000"/>
                        </a:lnSpc>
                        <a:spcBef>
                          <a:spcPts val="195"/>
                        </a:spcBef>
                      </a:pPr>
                      <a:r>
                        <a:rPr sz="1800" spc="-10" dirty="0"/>
                        <a:t>Metadaten vollständig</a:t>
                      </a:r>
                      <a:r>
                        <a:rPr sz="1800" spc="5" dirty="0"/>
                        <a:t> </a:t>
                      </a:r>
                      <a:r>
                        <a:rPr sz="1800" spc="-5" dirty="0"/>
                        <a:t>geladen</a:t>
                      </a:r>
                      <a:endParaRPr sz="1800" dirty="0">
                        <a:latin typeface="Calibri"/>
                        <a:cs typeface="Calibri"/>
                      </a:endParaRPr>
                    </a:p>
                  </a:txBody>
                  <a:tcPr marL="0" marR="0" marT="0" marB="0"/>
                </a:tc>
                <a:extLst>
                  <a:ext uri="{0D108BD9-81ED-4DB2-BD59-A6C34878D82A}">
                    <a16:rowId xmlns:a16="http://schemas.microsoft.com/office/drawing/2014/main" val="10003"/>
                  </a:ext>
                </a:extLst>
              </a:tr>
              <a:tr h="370840">
                <a:tc>
                  <a:txBody>
                    <a:bodyPr/>
                    <a:lstStyle/>
                    <a:p>
                      <a:pPr marL="85090">
                        <a:lnSpc>
                          <a:spcPct val="100000"/>
                        </a:lnSpc>
                        <a:spcBef>
                          <a:spcPts val="195"/>
                        </a:spcBef>
                      </a:pPr>
                      <a:r>
                        <a:rPr sz="1800" spc="-10" dirty="0"/>
                        <a:t>canplay</a:t>
                      </a:r>
                      <a:endParaRPr sz="1800" dirty="0">
                        <a:latin typeface="Calibri"/>
                        <a:cs typeface="Calibri"/>
                      </a:endParaRPr>
                    </a:p>
                  </a:txBody>
                  <a:tcPr marL="0" marR="0" marT="0" marB="0"/>
                </a:tc>
                <a:tc>
                  <a:txBody>
                    <a:bodyPr/>
                    <a:lstStyle/>
                    <a:p>
                      <a:pPr marL="85090">
                        <a:lnSpc>
                          <a:spcPct val="100000"/>
                        </a:lnSpc>
                        <a:spcBef>
                          <a:spcPts val="195"/>
                        </a:spcBef>
                      </a:pPr>
                      <a:r>
                        <a:rPr sz="1800" spc="-5" dirty="0"/>
                        <a:t>Abspielen </a:t>
                      </a:r>
                      <a:r>
                        <a:rPr sz="1800" spc="-10" dirty="0"/>
                        <a:t>kann </a:t>
                      </a:r>
                      <a:r>
                        <a:rPr sz="1800" spc="-15" dirty="0"/>
                        <a:t>gestartet</a:t>
                      </a:r>
                      <a:r>
                        <a:rPr sz="1800" spc="10" dirty="0"/>
                        <a:t> </a:t>
                      </a:r>
                      <a:r>
                        <a:rPr sz="1800" spc="-10" dirty="0"/>
                        <a:t>werden</a:t>
                      </a:r>
                      <a:endParaRPr sz="1800" dirty="0">
                        <a:latin typeface="Calibri"/>
                        <a:cs typeface="Calibri"/>
                      </a:endParaRPr>
                    </a:p>
                  </a:txBody>
                  <a:tcPr marL="0" marR="0" marT="0" marB="0"/>
                </a:tc>
                <a:extLst>
                  <a:ext uri="{0D108BD9-81ED-4DB2-BD59-A6C34878D82A}">
                    <a16:rowId xmlns:a16="http://schemas.microsoft.com/office/drawing/2014/main" val="10004"/>
                  </a:ext>
                </a:extLst>
              </a:tr>
              <a:tr h="370839">
                <a:tc>
                  <a:txBody>
                    <a:bodyPr/>
                    <a:lstStyle/>
                    <a:p>
                      <a:pPr marL="85090">
                        <a:lnSpc>
                          <a:spcPct val="100000"/>
                        </a:lnSpc>
                        <a:spcBef>
                          <a:spcPts val="195"/>
                        </a:spcBef>
                      </a:pPr>
                      <a:r>
                        <a:rPr sz="1800" spc="-10" dirty="0"/>
                        <a:t>canplaythrough</a:t>
                      </a:r>
                      <a:endParaRPr sz="1800" dirty="0">
                        <a:latin typeface="Calibri"/>
                        <a:cs typeface="Calibri"/>
                      </a:endParaRPr>
                    </a:p>
                  </a:txBody>
                  <a:tcPr marL="0" marR="0" marT="0" marB="0"/>
                </a:tc>
                <a:tc>
                  <a:txBody>
                    <a:bodyPr/>
                    <a:lstStyle/>
                    <a:p>
                      <a:pPr marL="85090">
                        <a:lnSpc>
                          <a:spcPct val="100000"/>
                        </a:lnSpc>
                        <a:spcBef>
                          <a:spcPts val="195"/>
                        </a:spcBef>
                      </a:pPr>
                      <a:r>
                        <a:rPr sz="1800" spc="-5" dirty="0"/>
                        <a:t>Quelldatei </a:t>
                      </a:r>
                      <a:r>
                        <a:rPr sz="1800" spc="-10" dirty="0"/>
                        <a:t>kann </a:t>
                      </a:r>
                      <a:r>
                        <a:rPr sz="1800" spc="-20" dirty="0"/>
                        <a:t>komplett </a:t>
                      </a:r>
                      <a:r>
                        <a:rPr sz="1800" dirty="0"/>
                        <a:t>abgespielt</a:t>
                      </a:r>
                      <a:r>
                        <a:rPr sz="1800" spc="5" dirty="0"/>
                        <a:t> </a:t>
                      </a:r>
                      <a:r>
                        <a:rPr sz="1800" spc="-10" dirty="0"/>
                        <a:t>werden</a:t>
                      </a:r>
                      <a:endParaRPr sz="1800" dirty="0">
                        <a:latin typeface="Calibri"/>
                        <a:cs typeface="Calibri"/>
                      </a:endParaRPr>
                    </a:p>
                  </a:txBody>
                  <a:tcPr marL="0" marR="0" marT="0" marB="0"/>
                </a:tc>
                <a:extLst>
                  <a:ext uri="{0D108BD9-81ED-4DB2-BD59-A6C34878D82A}">
                    <a16:rowId xmlns:a16="http://schemas.microsoft.com/office/drawing/2014/main" val="10005"/>
                  </a:ext>
                </a:extLst>
              </a:tr>
              <a:tr h="370840">
                <a:tc>
                  <a:txBody>
                    <a:bodyPr/>
                    <a:lstStyle/>
                    <a:p>
                      <a:pPr marL="85090">
                        <a:lnSpc>
                          <a:spcPct val="100000"/>
                        </a:lnSpc>
                        <a:spcBef>
                          <a:spcPts val="195"/>
                        </a:spcBef>
                      </a:pPr>
                      <a:r>
                        <a:rPr sz="1800" spc="-15" dirty="0"/>
                        <a:t>play</a:t>
                      </a:r>
                      <a:endParaRPr sz="1800" dirty="0">
                        <a:latin typeface="Calibri"/>
                        <a:cs typeface="Calibri"/>
                      </a:endParaRPr>
                    </a:p>
                  </a:txBody>
                  <a:tcPr marL="0" marR="0" marT="0" marB="0"/>
                </a:tc>
                <a:tc>
                  <a:txBody>
                    <a:bodyPr/>
                    <a:lstStyle/>
                    <a:p>
                      <a:pPr marL="85090">
                        <a:lnSpc>
                          <a:spcPct val="100000"/>
                        </a:lnSpc>
                        <a:spcBef>
                          <a:spcPts val="195"/>
                        </a:spcBef>
                      </a:pPr>
                      <a:r>
                        <a:rPr sz="1800" spc="-5" dirty="0"/>
                        <a:t>Abspielen </a:t>
                      </a:r>
                      <a:r>
                        <a:rPr sz="1800" spc="-10" dirty="0"/>
                        <a:t>wurde</a:t>
                      </a:r>
                      <a:r>
                        <a:rPr sz="1800" spc="5" dirty="0"/>
                        <a:t> </a:t>
                      </a:r>
                      <a:r>
                        <a:rPr sz="1800" spc="-15" dirty="0"/>
                        <a:t>gestartet</a:t>
                      </a:r>
                      <a:endParaRPr sz="1800" dirty="0">
                        <a:latin typeface="Calibri"/>
                        <a:cs typeface="Calibri"/>
                      </a:endParaRPr>
                    </a:p>
                  </a:txBody>
                  <a:tcPr marL="0" marR="0" marT="0" marB="0"/>
                </a:tc>
                <a:extLst>
                  <a:ext uri="{0D108BD9-81ED-4DB2-BD59-A6C34878D82A}">
                    <a16:rowId xmlns:a16="http://schemas.microsoft.com/office/drawing/2014/main" val="10006"/>
                  </a:ext>
                </a:extLst>
              </a:tr>
              <a:tr h="370839">
                <a:tc>
                  <a:txBody>
                    <a:bodyPr/>
                    <a:lstStyle/>
                    <a:p>
                      <a:pPr marL="85090">
                        <a:lnSpc>
                          <a:spcPct val="100000"/>
                        </a:lnSpc>
                        <a:spcBef>
                          <a:spcPts val="195"/>
                        </a:spcBef>
                      </a:pPr>
                      <a:r>
                        <a:rPr sz="1800" spc="-5" dirty="0"/>
                        <a:t>volumechange</a:t>
                      </a:r>
                      <a:endParaRPr sz="1800" dirty="0">
                        <a:latin typeface="Calibri"/>
                        <a:cs typeface="Calibri"/>
                      </a:endParaRPr>
                    </a:p>
                  </a:txBody>
                  <a:tcPr marL="0" marR="0" marT="0" marB="0"/>
                </a:tc>
                <a:tc>
                  <a:txBody>
                    <a:bodyPr/>
                    <a:lstStyle/>
                    <a:p>
                      <a:pPr marL="85090">
                        <a:lnSpc>
                          <a:spcPct val="100000"/>
                        </a:lnSpc>
                        <a:spcBef>
                          <a:spcPts val="195"/>
                        </a:spcBef>
                      </a:pPr>
                      <a:r>
                        <a:rPr sz="1800" spc="-15" dirty="0"/>
                        <a:t>Lautstärke </a:t>
                      </a:r>
                      <a:r>
                        <a:rPr sz="1800" spc="-10" dirty="0"/>
                        <a:t>wurde</a:t>
                      </a:r>
                      <a:r>
                        <a:rPr sz="1800" spc="10" dirty="0"/>
                        <a:t> </a:t>
                      </a:r>
                      <a:r>
                        <a:rPr sz="1800" spc="-5" dirty="0"/>
                        <a:t>geändert</a:t>
                      </a:r>
                      <a:endParaRPr sz="1800" dirty="0">
                        <a:latin typeface="Calibri"/>
                        <a:cs typeface="Calibri"/>
                      </a:endParaRPr>
                    </a:p>
                  </a:txBody>
                  <a:tcPr marL="0" marR="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955863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402342-3CAD-47F3-9E08-A57EC17E178D}"/>
              </a:ext>
            </a:extLst>
          </p:cNvPr>
          <p:cNvSpPr>
            <a:spLocks noGrp="1"/>
          </p:cNvSpPr>
          <p:nvPr>
            <p:ph type="title"/>
          </p:nvPr>
        </p:nvSpPr>
        <p:spPr/>
        <p:txBody>
          <a:bodyPr/>
          <a:lstStyle/>
          <a:p>
            <a:r>
              <a:rPr lang="de-DE" dirty="0"/>
              <a:t>MEDIASTREAM RECORDING API</a:t>
            </a:r>
          </a:p>
        </p:txBody>
      </p:sp>
      <p:sp>
        <p:nvSpPr>
          <p:cNvPr id="3" name="Textplatzhalter 2">
            <a:extLst>
              <a:ext uri="{FF2B5EF4-FFF2-40B4-BE49-F238E27FC236}">
                <a16:creationId xmlns:a16="http://schemas.microsoft.com/office/drawing/2014/main" id="{C6706882-DF1C-43C2-A789-3563F0B79695}"/>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5502389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7E7ECE-1B7F-4638-88D1-E5C15021C326}"/>
              </a:ext>
            </a:extLst>
          </p:cNvPr>
          <p:cNvSpPr>
            <a:spLocks noGrp="1"/>
          </p:cNvSpPr>
          <p:nvPr>
            <p:ph type="title"/>
          </p:nvPr>
        </p:nvSpPr>
        <p:spPr/>
        <p:txBody>
          <a:bodyPr/>
          <a:lstStyle/>
          <a:p>
            <a:r>
              <a:rPr lang="de-DE" dirty="0"/>
              <a:t>MEDIASTREAM RECORDING API</a:t>
            </a:r>
          </a:p>
        </p:txBody>
      </p:sp>
      <p:sp>
        <p:nvSpPr>
          <p:cNvPr id="3" name="Inhaltsplatzhalter 2">
            <a:extLst>
              <a:ext uri="{FF2B5EF4-FFF2-40B4-BE49-F238E27FC236}">
                <a16:creationId xmlns:a16="http://schemas.microsoft.com/office/drawing/2014/main" id="{E4D6D2D8-9A75-41C4-A0B8-16B3FC065230}"/>
              </a:ext>
            </a:extLst>
          </p:cNvPr>
          <p:cNvSpPr>
            <a:spLocks noGrp="1"/>
          </p:cNvSpPr>
          <p:nvPr>
            <p:ph idx="1"/>
          </p:nvPr>
        </p:nvSpPr>
        <p:spPr/>
        <p:txBody>
          <a:bodyPr/>
          <a:lstStyle/>
          <a:p>
            <a:r>
              <a:rPr lang="de-DE" dirty="0">
                <a:hlinkClick r:id="rId3"/>
              </a:rPr>
              <a:t>https://developer.mozilla.org/en-US/docs/Web/API/MediaStream_Recording_API</a:t>
            </a:r>
            <a:endParaRPr lang="de-DE" dirty="0"/>
          </a:p>
        </p:txBody>
      </p:sp>
    </p:spTree>
    <p:extLst>
      <p:ext uri="{BB962C8B-B14F-4D97-AF65-F5344CB8AC3E}">
        <p14:creationId xmlns:p14="http://schemas.microsoft.com/office/powerpoint/2010/main" val="3614650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11EB75-9B76-437C-966C-86F934C5F5EC}"/>
              </a:ext>
            </a:extLst>
          </p:cNvPr>
          <p:cNvSpPr>
            <a:spLocks noGrp="1"/>
          </p:cNvSpPr>
          <p:nvPr>
            <p:ph type="title"/>
          </p:nvPr>
        </p:nvSpPr>
        <p:spPr/>
        <p:txBody>
          <a:bodyPr/>
          <a:lstStyle/>
          <a:p>
            <a:r>
              <a:rPr lang="de-DE" dirty="0"/>
              <a:t>LEARNING TOOLS</a:t>
            </a:r>
          </a:p>
        </p:txBody>
      </p:sp>
      <p:sp>
        <p:nvSpPr>
          <p:cNvPr id="3" name="Inhaltsplatzhalter 2">
            <a:extLst>
              <a:ext uri="{FF2B5EF4-FFF2-40B4-BE49-F238E27FC236}">
                <a16:creationId xmlns:a16="http://schemas.microsoft.com/office/drawing/2014/main" id="{C8C92CAC-41EE-4878-90FC-7E6FCA2EA0EF}"/>
              </a:ext>
            </a:extLst>
          </p:cNvPr>
          <p:cNvSpPr>
            <a:spLocks noGrp="1"/>
          </p:cNvSpPr>
          <p:nvPr>
            <p:ph idx="1"/>
          </p:nvPr>
        </p:nvSpPr>
        <p:spPr/>
        <p:txBody>
          <a:bodyPr/>
          <a:lstStyle/>
          <a:p>
            <a:r>
              <a:rPr lang="de-DE" dirty="0">
                <a:hlinkClick r:id="rId2"/>
              </a:rPr>
              <a:t>https://www.w3schools.com/</a:t>
            </a:r>
            <a:endParaRPr lang="de-DE" dirty="0">
              <a:hlinkClick r:id="rId3"/>
            </a:endParaRPr>
          </a:p>
          <a:p>
            <a:r>
              <a:rPr lang="de-DE" dirty="0">
                <a:hlinkClick r:id="rId3"/>
              </a:rPr>
              <a:t>https://developer.mozilla.org/de/</a:t>
            </a:r>
            <a:endParaRPr lang="de-DE" dirty="0">
              <a:hlinkClick r:id="rId4"/>
            </a:endParaRPr>
          </a:p>
          <a:p>
            <a:r>
              <a:rPr lang="de-DE" dirty="0">
                <a:hlinkClick r:id="rId4"/>
              </a:rPr>
              <a:t>https://web.dev/learn</a:t>
            </a:r>
            <a:endParaRPr lang="de-DE" dirty="0"/>
          </a:p>
        </p:txBody>
      </p:sp>
    </p:spTree>
    <p:extLst>
      <p:ext uri="{BB962C8B-B14F-4D97-AF65-F5344CB8AC3E}">
        <p14:creationId xmlns:p14="http://schemas.microsoft.com/office/powerpoint/2010/main" val="131499122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65D794-3E3B-4437-A4D7-EFC67D499E8F}"/>
              </a:ext>
            </a:extLst>
          </p:cNvPr>
          <p:cNvSpPr>
            <a:spLocks noGrp="1"/>
          </p:cNvSpPr>
          <p:nvPr>
            <p:ph type="title"/>
          </p:nvPr>
        </p:nvSpPr>
        <p:spPr/>
        <p:txBody>
          <a:bodyPr/>
          <a:lstStyle/>
          <a:p>
            <a:r>
              <a:rPr lang="de-DE" dirty="0"/>
              <a:t>STREAMS</a:t>
            </a:r>
          </a:p>
        </p:txBody>
      </p:sp>
      <p:sp>
        <p:nvSpPr>
          <p:cNvPr id="3" name="Textplatzhalter 2">
            <a:extLst>
              <a:ext uri="{FF2B5EF4-FFF2-40B4-BE49-F238E27FC236}">
                <a16:creationId xmlns:a16="http://schemas.microsoft.com/office/drawing/2014/main" id="{3C5C0D02-E1B6-4908-A581-97DC1C2E8D36}"/>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356692541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4981E4-E2B2-49B3-B756-3657A9E46DA4}"/>
              </a:ext>
            </a:extLst>
          </p:cNvPr>
          <p:cNvSpPr>
            <a:spLocks noGrp="1"/>
          </p:cNvSpPr>
          <p:nvPr>
            <p:ph type="title"/>
          </p:nvPr>
        </p:nvSpPr>
        <p:spPr/>
        <p:txBody>
          <a:bodyPr/>
          <a:lstStyle/>
          <a:p>
            <a:r>
              <a:rPr lang="de-DE" dirty="0"/>
              <a:t>STREAMS - Links</a:t>
            </a:r>
          </a:p>
        </p:txBody>
      </p:sp>
      <p:sp>
        <p:nvSpPr>
          <p:cNvPr id="3" name="Inhaltsplatzhalter 2">
            <a:extLst>
              <a:ext uri="{FF2B5EF4-FFF2-40B4-BE49-F238E27FC236}">
                <a16:creationId xmlns:a16="http://schemas.microsoft.com/office/drawing/2014/main" id="{4C3AA051-D2DD-4CA9-9A9F-E24870D8062B}"/>
              </a:ext>
            </a:extLst>
          </p:cNvPr>
          <p:cNvSpPr>
            <a:spLocks noGrp="1"/>
          </p:cNvSpPr>
          <p:nvPr>
            <p:ph idx="1"/>
          </p:nvPr>
        </p:nvSpPr>
        <p:spPr/>
        <p:txBody>
          <a:bodyPr/>
          <a:lstStyle/>
          <a:p>
            <a:r>
              <a:rPr lang="de-DE" dirty="0">
                <a:hlinkClick r:id="rId2"/>
              </a:rPr>
              <a:t>https://streams.spec.whatwg.org/</a:t>
            </a:r>
            <a:r>
              <a:rPr lang="de-DE" dirty="0"/>
              <a:t> (Living Standard)</a:t>
            </a:r>
          </a:p>
        </p:txBody>
      </p:sp>
    </p:spTree>
    <p:extLst>
      <p:ext uri="{BB962C8B-B14F-4D97-AF65-F5344CB8AC3E}">
        <p14:creationId xmlns:p14="http://schemas.microsoft.com/office/powerpoint/2010/main" val="13252904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5119BF-C1C6-4AE4-8395-459891E748CD}"/>
              </a:ext>
            </a:extLst>
          </p:cNvPr>
          <p:cNvSpPr>
            <a:spLocks noGrp="1"/>
          </p:cNvSpPr>
          <p:nvPr>
            <p:ph type="title"/>
          </p:nvPr>
        </p:nvSpPr>
        <p:spPr/>
        <p:txBody>
          <a:bodyPr/>
          <a:lstStyle/>
          <a:p>
            <a:r>
              <a:rPr lang="de-DE" dirty="0"/>
              <a:t>FULLSCREEN API</a:t>
            </a:r>
          </a:p>
        </p:txBody>
      </p:sp>
      <p:sp>
        <p:nvSpPr>
          <p:cNvPr id="3" name="Textplatzhalter 2">
            <a:extLst>
              <a:ext uri="{FF2B5EF4-FFF2-40B4-BE49-F238E27FC236}">
                <a16:creationId xmlns:a16="http://schemas.microsoft.com/office/drawing/2014/main" id="{7FFABDC1-D815-4A3D-A982-1597689185EC}"/>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11531749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881230-4E56-459C-B61E-478A0F9C3EF0}"/>
              </a:ext>
            </a:extLst>
          </p:cNvPr>
          <p:cNvSpPr>
            <a:spLocks noGrp="1"/>
          </p:cNvSpPr>
          <p:nvPr>
            <p:ph type="title"/>
          </p:nvPr>
        </p:nvSpPr>
        <p:spPr/>
        <p:txBody>
          <a:bodyPr/>
          <a:lstStyle/>
          <a:p>
            <a:r>
              <a:rPr lang="de-DE" dirty="0"/>
              <a:t>FULLSCREEN API - Links</a:t>
            </a:r>
          </a:p>
        </p:txBody>
      </p:sp>
      <p:sp>
        <p:nvSpPr>
          <p:cNvPr id="3" name="Inhaltsplatzhalter 2">
            <a:extLst>
              <a:ext uri="{FF2B5EF4-FFF2-40B4-BE49-F238E27FC236}">
                <a16:creationId xmlns:a16="http://schemas.microsoft.com/office/drawing/2014/main" id="{2FDD4E96-1C0C-4897-8DBE-11CC7513DC5D}"/>
              </a:ext>
            </a:extLst>
          </p:cNvPr>
          <p:cNvSpPr>
            <a:spLocks noGrp="1"/>
          </p:cNvSpPr>
          <p:nvPr>
            <p:ph idx="1"/>
          </p:nvPr>
        </p:nvSpPr>
        <p:spPr/>
        <p:txBody>
          <a:bodyPr/>
          <a:lstStyle/>
          <a:p>
            <a:r>
              <a:rPr lang="de-DE" dirty="0">
                <a:hlinkClick r:id="rId2"/>
              </a:rPr>
              <a:t>https://fullscreen.spec.whatwg.org/</a:t>
            </a:r>
            <a:r>
              <a:rPr lang="de-DE" dirty="0"/>
              <a:t> </a:t>
            </a:r>
          </a:p>
        </p:txBody>
      </p:sp>
    </p:spTree>
    <p:extLst>
      <p:ext uri="{BB962C8B-B14F-4D97-AF65-F5344CB8AC3E}">
        <p14:creationId xmlns:p14="http://schemas.microsoft.com/office/powerpoint/2010/main" val="40316055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96A7FA-A5D7-400C-89B2-D25B23DB0562}"/>
              </a:ext>
            </a:extLst>
          </p:cNvPr>
          <p:cNvSpPr>
            <a:spLocks noGrp="1"/>
          </p:cNvSpPr>
          <p:nvPr>
            <p:ph type="title"/>
          </p:nvPr>
        </p:nvSpPr>
        <p:spPr/>
        <p:txBody>
          <a:bodyPr/>
          <a:lstStyle/>
          <a:p>
            <a:r>
              <a:rPr lang="de-DE" dirty="0"/>
              <a:t>WEBRTC API</a:t>
            </a:r>
          </a:p>
        </p:txBody>
      </p:sp>
      <p:sp>
        <p:nvSpPr>
          <p:cNvPr id="3" name="Textplatzhalter 2">
            <a:extLst>
              <a:ext uri="{FF2B5EF4-FFF2-40B4-BE49-F238E27FC236}">
                <a16:creationId xmlns:a16="http://schemas.microsoft.com/office/drawing/2014/main" id="{F429E4B2-F287-4B1D-A543-E72806E5B287}"/>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388322704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2A8862-7341-4928-82D5-EFDAEAAA67A8}"/>
              </a:ext>
            </a:extLst>
          </p:cNvPr>
          <p:cNvSpPr>
            <a:spLocks noGrp="1"/>
          </p:cNvSpPr>
          <p:nvPr>
            <p:ph type="title"/>
          </p:nvPr>
        </p:nvSpPr>
        <p:spPr/>
        <p:txBody>
          <a:bodyPr/>
          <a:lstStyle/>
          <a:p>
            <a:r>
              <a:rPr lang="de-DE" dirty="0"/>
              <a:t>WEBRTC API</a:t>
            </a:r>
          </a:p>
        </p:txBody>
      </p:sp>
      <p:sp>
        <p:nvSpPr>
          <p:cNvPr id="3" name="Inhaltsplatzhalter 2">
            <a:extLst>
              <a:ext uri="{FF2B5EF4-FFF2-40B4-BE49-F238E27FC236}">
                <a16:creationId xmlns:a16="http://schemas.microsoft.com/office/drawing/2014/main" id="{40A3DC7E-A33A-4375-A44D-A1BCBF0AECB9}"/>
              </a:ext>
            </a:extLst>
          </p:cNvPr>
          <p:cNvSpPr>
            <a:spLocks noGrp="1"/>
          </p:cNvSpPr>
          <p:nvPr>
            <p:ph idx="1"/>
          </p:nvPr>
        </p:nvSpPr>
        <p:spPr/>
        <p:txBody>
          <a:bodyPr/>
          <a:lstStyle/>
          <a:p>
            <a:r>
              <a:rPr lang="de-DE" dirty="0">
                <a:hlinkClick r:id="rId2"/>
              </a:rPr>
              <a:t>https://developer.mozilla.org/en-US/docs/Web/API/WebRTC_API</a:t>
            </a:r>
            <a:endParaRPr lang="de-DE" dirty="0"/>
          </a:p>
          <a:p>
            <a:r>
              <a:rPr lang="de-DE" dirty="0">
                <a:hlinkClick r:id="rId3"/>
              </a:rPr>
              <a:t>https://developer.mozilla.org/en-US/docs/Web/Media/Formats/WebRTC_codecs</a:t>
            </a:r>
            <a:endParaRPr lang="de-DE" dirty="0"/>
          </a:p>
          <a:p>
            <a:endParaRPr lang="de-DE" dirty="0"/>
          </a:p>
        </p:txBody>
      </p:sp>
    </p:spTree>
    <p:extLst>
      <p:ext uri="{BB962C8B-B14F-4D97-AF65-F5344CB8AC3E}">
        <p14:creationId xmlns:p14="http://schemas.microsoft.com/office/powerpoint/2010/main" val="37262818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459E3D-A4BB-429D-BAD5-00E33F35D783}"/>
              </a:ext>
            </a:extLst>
          </p:cNvPr>
          <p:cNvSpPr>
            <a:spLocks noGrp="1"/>
          </p:cNvSpPr>
          <p:nvPr>
            <p:ph type="title"/>
          </p:nvPr>
        </p:nvSpPr>
        <p:spPr/>
        <p:txBody>
          <a:bodyPr/>
          <a:lstStyle/>
          <a:p>
            <a:r>
              <a:rPr lang="de-DE" dirty="0"/>
              <a:t>CANVAS API</a:t>
            </a:r>
          </a:p>
        </p:txBody>
      </p:sp>
      <p:sp>
        <p:nvSpPr>
          <p:cNvPr id="6" name="Textplatzhalter 5">
            <a:extLst>
              <a:ext uri="{FF2B5EF4-FFF2-40B4-BE49-F238E27FC236}">
                <a16:creationId xmlns:a16="http://schemas.microsoft.com/office/drawing/2014/main" id="{8232BC92-6E8E-4CA4-8DAC-FEBA6DCCB9F0}"/>
              </a:ext>
            </a:extLst>
          </p:cNvPr>
          <p:cNvSpPr>
            <a:spLocks noGrp="1"/>
          </p:cNvSpPr>
          <p:nvPr>
            <p:ph type="body" idx="1"/>
          </p:nvPr>
        </p:nvSpPr>
        <p:spPr/>
        <p:txBody>
          <a:bodyPr/>
          <a:lstStyle/>
          <a:p>
            <a:endParaRPr lang="de-DE"/>
          </a:p>
        </p:txBody>
      </p:sp>
      <p:sp>
        <p:nvSpPr>
          <p:cNvPr id="3" name="object 3"/>
          <p:cNvSpPr txBox="1"/>
          <p:nvPr/>
        </p:nvSpPr>
        <p:spPr>
          <a:xfrm>
            <a:off x="11122430" y="6465213"/>
            <a:ext cx="456172" cy="156068"/>
          </a:xfrm>
          <a:prstGeom prst="rect">
            <a:avLst/>
          </a:prstGeom>
        </p:spPr>
        <p:txBody>
          <a:bodyPr vert="horz" wrap="square" lIns="0" tIns="0" rIns="0" bIns="0" rtlCol="0">
            <a:spAutoFit/>
          </a:bodyPr>
          <a:lstStyle/>
          <a:p>
            <a:pPr marL="12700" marR="0" lvl="0" indent="0" algn="l" defTabSz="914400" rtl="0" eaLnBrk="1" fontAlgn="auto" latinLnBrk="0" hangingPunct="1">
              <a:lnSpc>
                <a:spcPts val="1240"/>
              </a:lnSpc>
              <a:spcBef>
                <a:spcPts val="0"/>
              </a:spcBef>
              <a:spcAft>
                <a:spcPts val="0"/>
              </a:spcAft>
              <a:buClrTx/>
              <a:buSzTx/>
              <a:buFontTx/>
              <a:buNone/>
              <a:tabLst/>
              <a:defRPr/>
            </a:pPr>
            <a:r>
              <a:rPr kumimoji="0" sz="1200" b="0" i="0" u="none" strike="noStrike" kern="1200" cap="none" spc="0" normalizeH="0" baseline="0" noProof="0" dirty="0">
                <a:ln>
                  <a:noFill/>
                </a:ln>
                <a:solidFill>
                  <a:srgbClr val="888888"/>
                </a:solidFill>
                <a:effectLst/>
                <a:uLnTx/>
                <a:uFillTx/>
                <a:latin typeface="Calibri"/>
                <a:ea typeface="+mn-ea"/>
                <a:cs typeface="Calibri"/>
              </a:rPr>
              <a:t>8</a:t>
            </a:r>
            <a:r>
              <a:rPr kumimoji="0" lang="de-DE" sz="1200" b="0" i="0" u="none" strike="noStrike" kern="1200" cap="none" spc="0" normalizeH="0" baseline="0" noProof="0" dirty="0">
                <a:ln>
                  <a:noFill/>
                </a:ln>
                <a:solidFill>
                  <a:srgbClr val="888888"/>
                </a:solidFill>
                <a:effectLst/>
                <a:uLnTx/>
                <a:uFillTx/>
                <a:latin typeface="Calibri"/>
                <a:ea typeface="+mn-ea"/>
                <a:cs typeface="Calibri"/>
              </a:rPr>
              <a:t>1</a:t>
            </a:r>
            <a:endParaRPr kumimoji="0" sz="1200" b="0" i="0" u="none" strike="noStrike" kern="1200" cap="none" spc="0" normalizeH="0" baseline="0" noProof="0" dirty="0">
              <a:ln>
                <a:noFill/>
              </a:ln>
              <a:solidFill>
                <a:prstClr val="black"/>
              </a:solidFill>
              <a:effectLst/>
              <a:uLnTx/>
              <a:uFillTx/>
              <a:latin typeface="Calibri"/>
              <a:ea typeface="+mn-ea"/>
              <a:cs typeface="Calibri"/>
            </a:endParaRPr>
          </a:p>
        </p:txBody>
      </p:sp>
    </p:spTree>
    <p:extLst>
      <p:ext uri="{BB962C8B-B14F-4D97-AF65-F5344CB8AC3E}">
        <p14:creationId xmlns:p14="http://schemas.microsoft.com/office/powerpoint/2010/main" val="278601032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40" dirty="0"/>
              <a:t>Was </a:t>
            </a:r>
            <a:r>
              <a:rPr spc="-15" dirty="0"/>
              <a:t>ist </a:t>
            </a:r>
            <a:r>
              <a:rPr spc="-10" dirty="0"/>
              <a:t>das</a:t>
            </a:r>
            <a:r>
              <a:rPr spc="60" dirty="0"/>
              <a:t> </a:t>
            </a:r>
            <a:r>
              <a:rPr spc="-15" dirty="0"/>
              <a:t>Canvas-Element?</a:t>
            </a:r>
          </a:p>
        </p:txBody>
      </p:sp>
      <p:sp>
        <p:nvSpPr>
          <p:cNvPr id="5" name="Inhaltsplatzhalter 4"/>
          <p:cNvSpPr>
            <a:spLocks noGrp="1"/>
          </p:cNvSpPr>
          <p:nvPr>
            <p:ph idx="1"/>
          </p:nvPr>
        </p:nvSpPr>
        <p:spPr/>
        <p:txBody>
          <a:bodyPr>
            <a:normAutofit fontScale="85000" lnSpcReduction="20000"/>
          </a:bodyPr>
          <a:lstStyle/>
          <a:p>
            <a:pPr marL="355600" indent="-342900">
              <a:buFont typeface="Wingdings"/>
              <a:buChar char=""/>
              <a:tabLst>
                <a:tab pos="355600" algn="l"/>
                <a:tab pos="356235" algn="l"/>
              </a:tabLst>
            </a:pPr>
            <a:r>
              <a:rPr lang="de-DE" sz="2400" spc="-20" dirty="0">
                <a:cs typeface="Calibri"/>
              </a:rPr>
              <a:t>canvas </a:t>
            </a:r>
            <a:r>
              <a:rPr lang="de-DE" sz="2400" spc="-5" dirty="0">
                <a:cs typeface="Calibri"/>
              </a:rPr>
              <a:t>(engl.) →</a:t>
            </a:r>
            <a:r>
              <a:rPr lang="de-DE" sz="2400" spc="-40" dirty="0">
                <a:cs typeface="Calibri"/>
              </a:rPr>
              <a:t> </a:t>
            </a:r>
            <a:r>
              <a:rPr lang="de-DE" sz="2400" spc="-10" dirty="0">
                <a:cs typeface="Calibri"/>
              </a:rPr>
              <a:t>Leinwand</a:t>
            </a:r>
            <a:endParaRPr lang="de-DE" sz="2400" dirty="0">
              <a:cs typeface="Calibri"/>
            </a:endParaRPr>
          </a:p>
          <a:p>
            <a:pPr marL="355600" indent="-342900">
              <a:spcBef>
                <a:spcPts val="525"/>
              </a:spcBef>
              <a:buFont typeface="Wingdings"/>
              <a:buChar char=""/>
              <a:tabLst>
                <a:tab pos="355600" algn="l"/>
                <a:tab pos="356235" algn="l"/>
              </a:tabLst>
            </a:pPr>
            <a:r>
              <a:rPr lang="de-DE" sz="2400" spc="-10" dirty="0">
                <a:cs typeface="Calibri"/>
              </a:rPr>
              <a:t>Dynamische </a:t>
            </a:r>
            <a:r>
              <a:rPr lang="de-DE" sz="2400" spc="-5" dirty="0">
                <a:cs typeface="Calibri"/>
              </a:rPr>
              <a:t>Bitmap</a:t>
            </a:r>
            <a:r>
              <a:rPr lang="de-DE" sz="2400" spc="15" dirty="0">
                <a:cs typeface="Calibri"/>
              </a:rPr>
              <a:t> </a:t>
            </a:r>
            <a:r>
              <a:rPr lang="de-DE" sz="2400" spc="-25" dirty="0">
                <a:cs typeface="Calibri"/>
              </a:rPr>
              <a:t>Grafiken</a:t>
            </a:r>
            <a:endParaRPr lang="de-DE" sz="2400" dirty="0">
              <a:cs typeface="Calibri"/>
            </a:endParaRPr>
          </a:p>
          <a:p>
            <a:pPr marL="355600" indent="-342900">
              <a:spcBef>
                <a:spcPts val="525"/>
              </a:spcBef>
              <a:buFont typeface="Wingdings"/>
              <a:buChar char=""/>
              <a:tabLst>
                <a:tab pos="355600" algn="l"/>
                <a:tab pos="356235" algn="l"/>
              </a:tabLst>
            </a:pPr>
            <a:r>
              <a:rPr lang="de-DE" sz="2400" spc="-5" dirty="0">
                <a:cs typeface="Calibri"/>
              </a:rPr>
              <a:t>Mit </a:t>
            </a:r>
            <a:r>
              <a:rPr lang="de-DE" sz="2400" spc="-15" dirty="0">
                <a:cs typeface="Calibri"/>
              </a:rPr>
              <a:t>JavaScript</a:t>
            </a:r>
            <a:r>
              <a:rPr lang="de-DE" sz="2400" spc="-45" dirty="0">
                <a:cs typeface="Calibri"/>
              </a:rPr>
              <a:t> </a:t>
            </a:r>
            <a:r>
              <a:rPr lang="de-DE" sz="2400" spc="-20" dirty="0">
                <a:cs typeface="Calibri"/>
              </a:rPr>
              <a:t>gezeichnete</a:t>
            </a:r>
            <a:endParaRPr lang="de-DE" sz="2400" dirty="0">
              <a:cs typeface="Calibri"/>
            </a:endParaRPr>
          </a:p>
          <a:p>
            <a:pPr marL="355600" indent="-342900">
              <a:spcBef>
                <a:spcPts val="530"/>
              </a:spcBef>
              <a:buFont typeface="Wingdings"/>
              <a:buChar char=""/>
              <a:tabLst>
                <a:tab pos="355600" algn="l"/>
                <a:tab pos="356235" algn="l"/>
              </a:tabLst>
            </a:pPr>
            <a:r>
              <a:rPr lang="de-DE" sz="2400" spc="-5" dirty="0">
                <a:cs typeface="Calibri"/>
              </a:rPr>
              <a:t>Auch</a:t>
            </a:r>
            <a:r>
              <a:rPr lang="de-DE" sz="2400" spc="-90" dirty="0">
                <a:cs typeface="Calibri"/>
              </a:rPr>
              <a:t> </a:t>
            </a:r>
            <a:r>
              <a:rPr lang="de-DE" sz="2400" spc="-5" dirty="0">
                <a:cs typeface="Calibri"/>
              </a:rPr>
              <a:t>Animationen</a:t>
            </a:r>
            <a:endParaRPr lang="de-DE" sz="2400" dirty="0">
              <a:cs typeface="Calibri"/>
            </a:endParaRPr>
          </a:p>
          <a:p>
            <a:pPr marL="355600" indent="-342900">
              <a:spcBef>
                <a:spcPts val="525"/>
              </a:spcBef>
              <a:buFont typeface="Wingdings"/>
              <a:buChar char=""/>
              <a:tabLst>
                <a:tab pos="355600" algn="l"/>
                <a:tab pos="356235" algn="l"/>
              </a:tabLst>
            </a:pPr>
            <a:r>
              <a:rPr lang="de-DE" sz="2400" spc="-5" dirty="0">
                <a:cs typeface="Calibri"/>
              </a:rPr>
              <a:t>Mögliche</a:t>
            </a:r>
            <a:r>
              <a:rPr lang="de-DE" sz="2400" spc="-70" dirty="0">
                <a:cs typeface="Calibri"/>
              </a:rPr>
              <a:t> </a:t>
            </a:r>
            <a:r>
              <a:rPr lang="de-DE" sz="2400" spc="-10" dirty="0">
                <a:cs typeface="Calibri"/>
              </a:rPr>
              <a:t>Anwendungen:</a:t>
            </a:r>
            <a:endParaRPr lang="de-DE" sz="2400" dirty="0">
              <a:cs typeface="Calibri"/>
            </a:endParaRPr>
          </a:p>
          <a:p>
            <a:pPr marL="756285" lvl="1" indent="-286385">
              <a:spcBef>
                <a:spcPts val="525"/>
              </a:spcBef>
              <a:buFont typeface="Wingdings"/>
              <a:buChar char=""/>
              <a:tabLst>
                <a:tab pos="756920" algn="l"/>
              </a:tabLst>
            </a:pPr>
            <a:r>
              <a:rPr lang="de-DE" spc="-10" dirty="0">
                <a:cs typeface="Calibri"/>
              </a:rPr>
              <a:t>Diagramme</a:t>
            </a:r>
            <a:endParaRPr lang="de-DE" dirty="0">
              <a:cs typeface="Calibri"/>
            </a:endParaRPr>
          </a:p>
          <a:p>
            <a:pPr marL="756285" lvl="1" indent="-286385">
              <a:spcBef>
                <a:spcPts val="530"/>
              </a:spcBef>
              <a:buFont typeface="Wingdings"/>
              <a:buChar char=""/>
              <a:tabLst>
                <a:tab pos="756920" algn="l"/>
              </a:tabLst>
            </a:pPr>
            <a:r>
              <a:rPr lang="de-DE" spc="-10" dirty="0">
                <a:cs typeface="Calibri"/>
              </a:rPr>
              <a:t>Modell-Zeichnungen</a:t>
            </a:r>
            <a:endParaRPr lang="de-DE" dirty="0">
              <a:cs typeface="Calibri"/>
            </a:endParaRPr>
          </a:p>
          <a:p>
            <a:pPr marL="756285" lvl="1" indent="-286385">
              <a:spcBef>
                <a:spcPts val="525"/>
              </a:spcBef>
              <a:buFont typeface="Wingdings"/>
              <a:buChar char=""/>
              <a:tabLst>
                <a:tab pos="756920" algn="l"/>
              </a:tabLst>
            </a:pPr>
            <a:r>
              <a:rPr lang="de-DE" spc="-10" dirty="0">
                <a:cs typeface="Calibri"/>
              </a:rPr>
              <a:t>Spiele</a:t>
            </a:r>
            <a:endParaRPr lang="de-DE" dirty="0">
              <a:cs typeface="Calibri"/>
            </a:endParaRPr>
          </a:p>
          <a:p>
            <a:pPr marL="756285" lvl="1" indent="-286385">
              <a:spcBef>
                <a:spcPts val="525"/>
              </a:spcBef>
              <a:buFont typeface="Wingdings"/>
              <a:buChar char=""/>
              <a:tabLst>
                <a:tab pos="756920" algn="l"/>
              </a:tabLst>
            </a:pPr>
            <a:r>
              <a:rPr lang="de-DE" spc="-15" dirty="0">
                <a:cs typeface="Calibri"/>
              </a:rPr>
              <a:t>Programme </a:t>
            </a:r>
            <a:r>
              <a:rPr lang="de-DE" spc="-10" dirty="0">
                <a:cs typeface="Calibri"/>
              </a:rPr>
              <a:t>zur </a:t>
            </a:r>
            <a:r>
              <a:rPr lang="de-DE" spc="-5" dirty="0">
                <a:cs typeface="Calibri"/>
              </a:rPr>
              <a:t>Manipulation </a:t>
            </a:r>
            <a:r>
              <a:rPr lang="de-DE" spc="-10" dirty="0">
                <a:cs typeface="Calibri"/>
              </a:rPr>
              <a:t>von </a:t>
            </a:r>
            <a:r>
              <a:rPr lang="de-DE" spc="-15" dirty="0">
                <a:cs typeface="Calibri"/>
              </a:rPr>
              <a:t>Fotos </a:t>
            </a:r>
            <a:r>
              <a:rPr lang="de-DE" spc="-10" dirty="0">
                <a:cs typeface="Calibri"/>
              </a:rPr>
              <a:t>und</a:t>
            </a:r>
            <a:r>
              <a:rPr lang="de-DE" spc="30" dirty="0">
                <a:cs typeface="Calibri"/>
              </a:rPr>
              <a:t> </a:t>
            </a:r>
            <a:r>
              <a:rPr lang="de-DE" spc="-10" dirty="0">
                <a:cs typeface="Calibri"/>
              </a:rPr>
              <a:t>Videos</a:t>
            </a:r>
            <a:endParaRPr lang="de-DE" dirty="0">
              <a:cs typeface="Calibri"/>
            </a:endParaRPr>
          </a:p>
          <a:p>
            <a:endParaRPr lang="de-DE" sz="3200"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02870" marR="0" lvl="0" indent="0" algn="r"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102870" marR="0" lvl="0" indent="0" algn="r" defTabSz="914400" rtl="0" eaLnBrk="1" fontAlgn="auto" latinLnBrk="0" hangingPunct="1">
                <a:lnSpc>
                  <a:spcPts val="1240"/>
                </a:lnSpc>
                <a:spcBef>
                  <a:spcPts val="0"/>
                </a:spcBef>
                <a:spcAft>
                  <a:spcPts val="0"/>
                </a:spcAft>
                <a:buClrTx/>
                <a:buSzTx/>
                <a:buFontTx/>
                <a:buNone/>
                <a:tabLst/>
                <a:defRPr/>
              </a:pPr>
              <a:t>97</a:t>
            </a:fld>
            <a:endPar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24962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198C40-66DD-44EB-AE83-5F1D725B260F}"/>
              </a:ext>
            </a:extLst>
          </p:cNvPr>
          <p:cNvSpPr>
            <a:spLocks noGrp="1"/>
          </p:cNvSpPr>
          <p:nvPr>
            <p:ph type="title"/>
          </p:nvPr>
        </p:nvSpPr>
        <p:spPr/>
        <p:txBody>
          <a:bodyPr/>
          <a:lstStyle/>
          <a:p>
            <a:r>
              <a:rPr lang="de-DE" dirty="0"/>
              <a:t>Beispiele</a:t>
            </a:r>
          </a:p>
        </p:txBody>
      </p:sp>
      <p:sp>
        <p:nvSpPr>
          <p:cNvPr id="3" name="Inhaltsplatzhalter 2">
            <a:extLst>
              <a:ext uri="{FF2B5EF4-FFF2-40B4-BE49-F238E27FC236}">
                <a16:creationId xmlns:a16="http://schemas.microsoft.com/office/drawing/2014/main" id="{6AA392AE-ECA5-4342-900F-E8AD374E5370}"/>
              </a:ext>
            </a:extLst>
          </p:cNvPr>
          <p:cNvSpPr>
            <a:spLocks noGrp="1"/>
          </p:cNvSpPr>
          <p:nvPr>
            <p:ph idx="1"/>
          </p:nvPr>
        </p:nvSpPr>
        <p:spPr/>
        <p:txBody>
          <a:bodyPr/>
          <a:lstStyle/>
          <a:p>
            <a:r>
              <a:rPr lang="de-DE" dirty="0"/>
              <a:t>Eine Bibliothek, die die Arbeit mit Canvas erleichtert:</a:t>
            </a:r>
            <a:endParaRPr lang="de-DE" dirty="0">
              <a:hlinkClick r:id="" action="ppaction://noaction"/>
            </a:endParaRPr>
          </a:p>
          <a:p>
            <a:pPr lvl="1"/>
            <a:r>
              <a:rPr lang="de-DE" dirty="0">
                <a:hlinkClick r:id="" action="ppaction://noaction"/>
              </a:rPr>
              <a:t>https://createjs.com/easeljs</a:t>
            </a:r>
            <a:r>
              <a:rPr lang="de-DE" dirty="0"/>
              <a:t> </a:t>
            </a:r>
          </a:p>
          <a:p>
            <a:endParaRPr lang="de-DE" dirty="0"/>
          </a:p>
        </p:txBody>
      </p:sp>
    </p:spTree>
    <p:extLst>
      <p:ext uri="{BB962C8B-B14F-4D97-AF65-F5344CB8AC3E}">
        <p14:creationId xmlns:p14="http://schemas.microsoft.com/office/powerpoint/2010/main" val="32264493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40" dirty="0"/>
              <a:t>Was </a:t>
            </a:r>
            <a:r>
              <a:rPr spc="-15" dirty="0"/>
              <a:t>ist </a:t>
            </a:r>
            <a:r>
              <a:rPr spc="-10" dirty="0"/>
              <a:t>das</a:t>
            </a:r>
            <a:r>
              <a:rPr spc="60" dirty="0"/>
              <a:t> </a:t>
            </a:r>
            <a:r>
              <a:rPr spc="-15" dirty="0"/>
              <a:t>Canvas-Element?</a:t>
            </a:r>
          </a:p>
        </p:txBody>
      </p:sp>
      <p:sp>
        <p:nvSpPr>
          <p:cNvPr id="5" name="Inhaltsplatzhalter 4"/>
          <p:cNvSpPr>
            <a:spLocks noGrp="1"/>
          </p:cNvSpPr>
          <p:nvPr>
            <p:ph idx="1"/>
          </p:nvPr>
        </p:nvSpPr>
        <p:spPr/>
        <p:txBody>
          <a:bodyPr/>
          <a:lstStyle/>
          <a:p>
            <a:pPr marL="355600" indent="-342900">
              <a:buFont typeface="Wingdings"/>
              <a:buChar char=""/>
              <a:tabLst>
                <a:tab pos="355600" algn="l"/>
                <a:tab pos="356235" algn="l"/>
              </a:tabLst>
            </a:pPr>
            <a:r>
              <a:rPr lang="de-DE" sz="3200" spc="-30" dirty="0">
                <a:cs typeface="Calibri"/>
              </a:rPr>
              <a:t>HTML-Tag</a:t>
            </a:r>
            <a:endParaRPr lang="de-DE" sz="3200" dirty="0">
              <a:cs typeface="Calibri"/>
            </a:endParaRPr>
          </a:p>
          <a:p>
            <a:pPr marL="88900" indent="0">
              <a:lnSpc>
                <a:spcPct val="100000"/>
              </a:lnSpc>
              <a:spcBef>
                <a:spcPts val="380"/>
              </a:spcBef>
              <a:buNone/>
            </a:pPr>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canvas</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width</a:t>
            </a:r>
            <a:r>
              <a:rPr lang="en-US" dirty="0">
                <a:solidFill>
                  <a:srgbClr val="0000FF"/>
                </a:solidFill>
                <a:latin typeface="Consolas" panose="020B0609020204030204" pitchFamily="49" charset="0"/>
              </a:rPr>
              <a:t>="400"</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height</a:t>
            </a:r>
            <a:r>
              <a:rPr lang="en-US" dirty="0">
                <a:solidFill>
                  <a:srgbClr val="0000FF"/>
                </a:solidFill>
                <a:latin typeface="Consolas" panose="020B0609020204030204" pitchFamily="49" charset="0"/>
              </a:rPr>
              <a:t>="400"&gt;&lt;/</a:t>
            </a:r>
            <a:r>
              <a:rPr lang="en-US" dirty="0">
                <a:solidFill>
                  <a:srgbClr val="800000"/>
                </a:solidFill>
                <a:latin typeface="Consolas" panose="020B0609020204030204" pitchFamily="49" charset="0"/>
              </a:rPr>
              <a:t>canvas</a:t>
            </a:r>
            <a:r>
              <a:rPr lang="en-US" dirty="0">
                <a:solidFill>
                  <a:srgbClr val="0000FF"/>
                </a:solidFill>
                <a:latin typeface="Consolas" panose="020B0609020204030204" pitchFamily="49" charset="0"/>
              </a:rPr>
              <a:t>&gt;</a:t>
            </a:r>
          </a:p>
          <a:p>
            <a:pPr marL="88900" indent="0">
              <a:spcBef>
                <a:spcPts val="380"/>
              </a:spcBef>
              <a:buNone/>
            </a:pPr>
            <a:endParaRPr lang="de-DE" dirty="0">
              <a:latin typeface="Times New Roman"/>
              <a:cs typeface="Times New Roman"/>
            </a:endParaRPr>
          </a:p>
          <a:p>
            <a:pPr marL="355600" indent="-342900">
              <a:spcBef>
                <a:spcPts val="1495"/>
              </a:spcBef>
              <a:buFont typeface="Wingdings"/>
              <a:buChar char=""/>
              <a:tabLst>
                <a:tab pos="355600" algn="l"/>
                <a:tab pos="356235" algn="l"/>
              </a:tabLst>
            </a:pPr>
            <a:r>
              <a:rPr lang="de-DE" sz="3200" spc="-10" dirty="0">
                <a:cs typeface="Calibri"/>
              </a:rPr>
              <a:t>Zugriff </a:t>
            </a:r>
            <a:r>
              <a:rPr lang="de-DE" sz="3200" spc="-5" dirty="0">
                <a:cs typeface="Calibri"/>
              </a:rPr>
              <a:t>auf </a:t>
            </a:r>
            <a:r>
              <a:rPr lang="de-DE" sz="3200" spc="-20" dirty="0">
                <a:cs typeface="Calibri"/>
              </a:rPr>
              <a:t>2D-Zeichenkontext </a:t>
            </a:r>
            <a:r>
              <a:rPr lang="de-DE" sz="3200" spc="-10" dirty="0">
                <a:cs typeface="Calibri"/>
              </a:rPr>
              <a:t>des</a:t>
            </a:r>
            <a:r>
              <a:rPr lang="de-DE" sz="3200" spc="150" dirty="0">
                <a:cs typeface="Calibri"/>
              </a:rPr>
              <a:t> </a:t>
            </a:r>
            <a:r>
              <a:rPr lang="de-DE" sz="3200" spc="-15" dirty="0">
                <a:cs typeface="Calibri"/>
              </a:rPr>
              <a:t>&lt;canvas&gt;-Elements</a:t>
            </a:r>
            <a:endParaRPr lang="de-DE" sz="3200" dirty="0">
              <a:cs typeface="Calibri"/>
            </a:endParaRPr>
          </a:p>
          <a:p>
            <a:pPr marL="119380" indent="0">
              <a:lnSpc>
                <a:spcPct val="100000"/>
              </a:lnSpc>
              <a:spcBef>
                <a:spcPts val="605"/>
              </a:spcBef>
              <a:buNone/>
            </a:pPr>
            <a:r>
              <a:rPr lang="de-DE" dirty="0">
                <a:solidFill>
                  <a:srgbClr val="000000"/>
                </a:solidFill>
                <a:latin typeface="Consolas" panose="020B0609020204030204" pitchFamily="49" charset="0"/>
              </a:rPr>
              <a:t>CanvasElement.getContext(</a:t>
            </a:r>
            <a:r>
              <a:rPr lang="de-DE" dirty="0">
                <a:solidFill>
                  <a:srgbClr val="A31515"/>
                </a:solidFill>
                <a:latin typeface="Consolas" panose="020B0609020204030204" pitchFamily="49" charset="0"/>
              </a:rPr>
              <a:t>'2d'</a:t>
            </a:r>
            <a:r>
              <a:rPr lang="de-DE" dirty="0">
                <a:solidFill>
                  <a:srgbClr val="000000"/>
                </a:solidFill>
                <a:latin typeface="Consolas" panose="020B0609020204030204" pitchFamily="49" charset="0"/>
              </a:rPr>
              <a:t>);</a:t>
            </a:r>
            <a:endParaRPr lang="de-DE"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02870" marR="0" lvl="0" indent="0" algn="r"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102870" marR="0" lvl="0" indent="0" algn="r" defTabSz="914400" rtl="0" eaLnBrk="1" fontAlgn="auto" latinLnBrk="0" hangingPunct="1">
                <a:lnSpc>
                  <a:spcPts val="1240"/>
                </a:lnSpc>
                <a:spcBef>
                  <a:spcPts val="0"/>
                </a:spcBef>
                <a:spcAft>
                  <a:spcPts val="0"/>
                </a:spcAft>
                <a:buClrTx/>
                <a:buSzTx/>
                <a:buFontTx/>
                <a:buNone/>
                <a:tabLst/>
                <a:defRPr/>
              </a:pPr>
              <a:t>99</a:t>
            </a:fld>
            <a:endPar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0662119"/>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B4000843-0C78-41E0-AA62-C6825C944C5F}" vid="{613BCDBC-6EF2-4245-A716-F592A4A5003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8d114afb-a3c1-4e54-ac7e-59d5dc858064">QCVKMJJWM3PQ-1355832870-183</_dlc_DocId>
    <_dlc_DocIdUrl xmlns="8d114afb-a3c1-4e54-ac7e-59d5dc858064">
      <Url>https://ppedv.sharepoint.com/sites/files/Trainer/_layouts/15/DocIdRedir.aspx?ID=QCVKMJJWM3PQ-1355832870-183</Url>
      <Description>QCVKMJJWM3PQ-1355832870-183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B34AB455BD4928468D53830089F4F4C9" ma:contentTypeVersion="2" ma:contentTypeDescription="Ein neues Dokument erstellen." ma:contentTypeScope="" ma:versionID="15f8915ff7e45c7dfaeb1adde72c7766">
  <xsd:schema xmlns:xsd="http://www.w3.org/2001/XMLSchema" xmlns:xs="http://www.w3.org/2001/XMLSchema" xmlns:p="http://schemas.microsoft.com/office/2006/metadata/properties" xmlns:ns2="8d114afb-a3c1-4e54-ac7e-59d5dc858064" xmlns:ns3="fbff3a2a-182b-475e-a74c-11bbbde62b87" targetNamespace="http://schemas.microsoft.com/office/2006/metadata/properties" ma:root="true" ma:fieldsID="f737850b48810aee2518a522144165fa" ns2:_="" ns3:_="">
    <xsd:import namespace="8d114afb-a3c1-4e54-ac7e-59d5dc858064"/>
    <xsd:import namespace="fbff3a2a-182b-475e-a74c-11bbbde62b87"/>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114afb-a3c1-4e54-ac7e-59d5dc858064" elementFormDefault="qualified">
    <xsd:import namespace="http://schemas.microsoft.com/office/2006/documentManagement/types"/>
    <xsd:import namespace="http://schemas.microsoft.com/office/infopath/2007/PartnerControls"/>
    <xsd:element name="_dlc_DocId" ma:index="8" nillable="true" ma:displayName="Wert der Dokument-ID" ma:description="Der Wert der diesem Element zugewiesenen Dokument-ID." ma:internalName="_dlc_DocId" ma:readOnly="true">
      <xsd:simpleType>
        <xsd:restriction base="dms:Text"/>
      </xsd:simpleType>
    </xsd:element>
    <xsd:element name="_dlc_DocIdUrl" ma:index="9"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fbff3a2a-182b-475e-a74c-11bbbde62b87"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3E6F826-4F57-4606-9DB6-7D008AB645F7}">
  <ds:schemaRefs>
    <ds:schemaRef ds:uri="http://schemas.microsoft.com/sharepoint/v3/contenttype/forms"/>
  </ds:schemaRefs>
</ds:datastoreItem>
</file>

<file path=customXml/itemProps2.xml><?xml version="1.0" encoding="utf-8"?>
<ds:datastoreItem xmlns:ds="http://schemas.openxmlformats.org/officeDocument/2006/customXml" ds:itemID="{79F95C00-1760-4EBE-B0F1-FC82C0EB1AA5}">
  <ds:schemaRefs>
    <ds:schemaRef ds:uri="http://schemas.microsoft.com/office/2006/documentManagement/types"/>
    <ds:schemaRef ds:uri="fbff3a2a-182b-475e-a74c-11bbbde62b87"/>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8d114afb-a3c1-4e54-ac7e-59d5dc858064"/>
    <ds:schemaRef ds:uri="http://www.w3.org/XML/1998/namespace"/>
  </ds:schemaRefs>
</ds:datastoreItem>
</file>

<file path=customXml/itemProps3.xml><?xml version="1.0" encoding="utf-8"?>
<ds:datastoreItem xmlns:ds="http://schemas.openxmlformats.org/officeDocument/2006/customXml" ds:itemID="{91311068-A29F-4533-A766-9696CB4C2C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114afb-a3c1-4e54-ac7e-59d5dc858064"/>
    <ds:schemaRef ds:uri="fbff3a2a-182b-475e-a74c-11bbbde62b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57E45F21-57C6-4DA6-9AF0-4FCBEADE199B}">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0</TotalTime>
  <Words>4961</Words>
  <Application>Microsoft Office PowerPoint</Application>
  <PresentationFormat>Breitbild</PresentationFormat>
  <Paragraphs>912</Paragraphs>
  <Slides>155</Slides>
  <Notes>74</Notes>
  <HiddenSlides>7</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155</vt:i4>
      </vt:variant>
    </vt:vector>
  </HeadingPairs>
  <TitlesOfParts>
    <vt:vector size="163" baseType="lpstr">
      <vt:lpstr>Arial</vt:lpstr>
      <vt:lpstr>Calibri</vt:lpstr>
      <vt:lpstr>Calibri Light</vt:lpstr>
      <vt:lpstr>Consolas</vt:lpstr>
      <vt:lpstr>Courier New</vt:lpstr>
      <vt:lpstr>Times New Roman</vt:lpstr>
      <vt:lpstr>Wingdings</vt:lpstr>
      <vt:lpstr>Design1</vt:lpstr>
      <vt:lpstr>PowerPoint-Präsentation</vt:lpstr>
      <vt:lpstr>WEB GETTING STARTED</vt:lpstr>
      <vt:lpstr>Ideen</vt:lpstr>
      <vt:lpstr>GETTING STARTED - Links</vt:lpstr>
      <vt:lpstr>TOOLS</vt:lpstr>
      <vt:lpstr>DEV TOOLS - codesandbox.io</vt:lpstr>
      <vt:lpstr>DEV TOOLS - codepen.io</vt:lpstr>
      <vt:lpstr>DEV TOOLS - glitch.com</vt:lpstr>
      <vt:lpstr>LEARNING TOOLS</vt:lpstr>
      <vt:lpstr>WEB SITES</vt:lpstr>
      <vt:lpstr>WEB SITES &gt; STRUCTURE</vt:lpstr>
      <vt:lpstr>WEB APPLICATIONS</vt:lpstr>
      <vt:lpstr>WEB APPS &gt; STRUCTURE</vt:lpstr>
      <vt:lpstr>WEB APPS &gt; STATE</vt:lpstr>
      <vt:lpstr>WEB APPS &gt; STATE &gt; UPDATE</vt:lpstr>
      <vt:lpstr>Web App Manifest</vt:lpstr>
      <vt:lpstr>PROGRESSIVE WEB APPS (PWAs)</vt:lpstr>
      <vt:lpstr>WEB APPS PERFORMANCE</vt:lpstr>
      <vt:lpstr>WEB APP &gt; PAGINATION</vt:lpstr>
      <vt:lpstr>SPA</vt:lpstr>
      <vt:lpstr>SPA</vt:lpstr>
      <vt:lpstr>WEBFRAMEWORK</vt:lpstr>
      <vt:lpstr>WEBFRAMEWORK</vt:lpstr>
      <vt:lpstr>RENDERING</vt:lpstr>
      <vt:lpstr>RENDERING</vt:lpstr>
      <vt:lpstr>VERARBEITUNG EINES DOKUMENTES</vt:lpstr>
      <vt:lpstr>PowerPoint-Präsentation</vt:lpstr>
      <vt:lpstr>Technologie</vt:lpstr>
      <vt:lpstr>HTML Konzept</vt:lpstr>
      <vt:lpstr>SGML</vt:lpstr>
      <vt:lpstr>DHTML</vt:lpstr>
      <vt:lpstr>RENDERING</vt:lpstr>
      <vt:lpstr>INTERPRETER?</vt:lpstr>
      <vt:lpstr>SERIALISIERUNG</vt:lpstr>
      <vt:lpstr>TEMPLATE ENGINE</vt:lpstr>
      <vt:lpstr>PARSER</vt:lpstr>
      <vt:lpstr>PARSER</vt:lpstr>
      <vt:lpstr>DOMParser</vt:lpstr>
      <vt:lpstr>V8</vt:lpstr>
      <vt:lpstr>MARKUP LANGUAGE</vt:lpstr>
      <vt:lpstr>MARKUP LANGUAGE</vt:lpstr>
      <vt:lpstr>MATH ML</vt:lpstr>
      <vt:lpstr>MathML</vt:lpstr>
      <vt:lpstr>MathML Übung</vt:lpstr>
      <vt:lpstr>STYLESHEET LANGUAGE</vt:lpstr>
      <vt:lpstr>STYLESHEET LANGUAGE</vt:lpstr>
      <vt:lpstr>MARKDOWN</vt:lpstr>
      <vt:lpstr>MARKDOWN</vt:lpstr>
      <vt:lpstr>WEB APIs</vt:lpstr>
      <vt:lpstr>WAS IST EINE API</vt:lpstr>
      <vt:lpstr>WAS IST EINE WEB API</vt:lpstr>
      <vt:lpstr>WEB APIs</vt:lpstr>
      <vt:lpstr>WEB WORKERS API</vt:lpstr>
      <vt:lpstr>WEB WORKER</vt:lpstr>
      <vt:lpstr>WEB WORKER - RESTRICTIONS</vt:lpstr>
      <vt:lpstr>WEB WORKER TYPES</vt:lpstr>
      <vt:lpstr>WEB WORKERS</vt:lpstr>
      <vt:lpstr>WEB WORKERS COMPARISON</vt:lpstr>
      <vt:lpstr>WEB WORKERS -  WORKER</vt:lpstr>
      <vt:lpstr>WORKER - Links</vt:lpstr>
      <vt:lpstr>WAS IST EIN WORKER?</vt:lpstr>
      <vt:lpstr>WORKER - CONSTRUCTOR</vt:lpstr>
      <vt:lpstr>WORKER - FEATURES</vt:lpstr>
      <vt:lpstr>WORKER - DEMO</vt:lpstr>
      <vt:lpstr>WEB WORKERS - SERVICEWORKER</vt:lpstr>
      <vt:lpstr>SERVICE WORKER - Links</vt:lpstr>
      <vt:lpstr>SERVICE WORKER</vt:lpstr>
      <vt:lpstr>SERVICE WORKER - APP SHELL MODEL</vt:lpstr>
      <vt:lpstr>SERVICE WORKER - BAD SCENARIOS</vt:lpstr>
      <vt:lpstr>SERVICE WORKER - TOOL</vt:lpstr>
      <vt:lpstr>CLIENT-SIDE STORAGE</vt:lpstr>
      <vt:lpstr>STORAGE</vt:lpstr>
      <vt:lpstr>STORAGE - Links</vt:lpstr>
      <vt:lpstr>URL</vt:lpstr>
      <vt:lpstr>URL - Links</vt:lpstr>
      <vt:lpstr>URL - ORIGIN</vt:lpstr>
      <vt:lpstr>WEB MEDIA APIS</vt:lpstr>
      <vt:lpstr>AUDIO API &amp; VIDEO API</vt:lpstr>
      <vt:lpstr>AUDIO API - AUDIO WORKERS</vt:lpstr>
      <vt:lpstr>Audio: Codec-Kompatibilität</vt:lpstr>
      <vt:lpstr>PowerPoint-Präsentation</vt:lpstr>
      <vt:lpstr>Audio und Video: Elemente</vt:lpstr>
      <vt:lpstr>Audio und Video: Attribute</vt:lpstr>
      <vt:lpstr>Video: Attribute</vt:lpstr>
      <vt:lpstr>Audio und Video: Attribute</vt:lpstr>
      <vt:lpstr>Audio und Video: JavaScript-API</vt:lpstr>
      <vt:lpstr>Audio und Video: JavaScript-API</vt:lpstr>
      <vt:lpstr>MEDIASTREAM RECORDING API</vt:lpstr>
      <vt:lpstr>MEDIASTREAM RECORDING API</vt:lpstr>
      <vt:lpstr>STREAMS</vt:lpstr>
      <vt:lpstr>STREAMS - Links</vt:lpstr>
      <vt:lpstr>FULLSCREEN API</vt:lpstr>
      <vt:lpstr>FULLSCREEN API - Links</vt:lpstr>
      <vt:lpstr>WEBRTC API</vt:lpstr>
      <vt:lpstr>WEBRTC API</vt:lpstr>
      <vt:lpstr>CANVAS API</vt:lpstr>
      <vt:lpstr>Was ist das Canvas-Element?</vt:lpstr>
      <vt:lpstr>Beispiele</vt:lpstr>
      <vt:lpstr>Was ist das Canvas-Element?</vt:lpstr>
      <vt:lpstr>Das Canvas-Element</vt:lpstr>
      <vt:lpstr>Das Canvas-Element</vt:lpstr>
      <vt:lpstr>Das Canvas-Element</vt:lpstr>
      <vt:lpstr>Das Canvas-Element</vt:lpstr>
      <vt:lpstr>Das Canvas-Element</vt:lpstr>
      <vt:lpstr>Canvas Übung</vt:lpstr>
      <vt:lpstr>NOTIFICATIONS API</vt:lpstr>
      <vt:lpstr>NOTIFICATIONS API</vt:lpstr>
      <vt:lpstr>WEB STANDARDS</vt:lpstr>
      <vt:lpstr>WEB STANDARDS</vt:lpstr>
      <vt:lpstr>WEB IDL</vt:lpstr>
      <vt:lpstr>PowerPoint-Präsentation</vt:lpstr>
      <vt:lpstr>WEB IDL - Links</vt:lpstr>
      <vt:lpstr>UTF-8</vt:lpstr>
      <vt:lpstr>UTF-8</vt:lpstr>
      <vt:lpstr>CMS &amp; CMF</vt:lpstr>
      <vt:lpstr>CMS</vt:lpstr>
      <vt:lpstr>CMS</vt:lpstr>
      <vt:lpstr>CMF</vt:lpstr>
      <vt:lpstr>REST API</vt:lpstr>
      <vt:lpstr>REST API</vt:lpstr>
      <vt:lpstr>SERVER</vt:lpstr>
      <vt:lpstr>Client – Server comunication</vt:lpstr>
      <vt:lpstr>Hosting</vt:lpstr>
      <vt:lpstr>FAKE SERVER</vt:lpstr>
      <vt:lpstr>json-server</vt:lpstr>
      <vt:lpstr>HTTP</vt:lpstr>
      <vt:lpstr>Client – Server comunication</vt:lpstr>
      <vt:lpstr>http status</vt:lpstr>
      <vt:lpstr>HTTP Zugriff Möglichkeiten</vt:lpstr>
      <vt:lpstr>HTTP </vt:lpstr>
      <vt:lpstr>HTTP - HEADERS</vt:lpstr>
      <vt:lpstr>PHP</vt:lpstr>
      <vt:lpstr>JSON</vt:lpstr>
      <vt:lpstr>REST</vt:lpstr>
      <vt:lpstr>XMLHTTPREQUEST</vt:lpstr>
      <vt:lpstr>XMLHTTPREQUEST</vt:lpstr>
      <vt:lpstr>XMLHTTPREQUEST</vt:lpstr>
      <vt:lpstr>SYNCHRONOUS vs. ASYNCHRONOUS</vt:lpstr>
      <vt:lpstr>same origin policy</vt:lpstr>
      <vt:lpstr>WEB FETCH API</vt:lpstr>
      <vt:lpstr>FETCH()</vt:lpstr>
      <vt:lpstr>FETCH – INTERFACES</vt:lpstr>
      <vt:lpstr>CROSS-FETCH NPM PACKAGE</vt:lpstr>
      <vt:lpstr>PowerPoint-Präsentation</vt:lpstr>
      <vt:lpstr>WEB COMPONENTS</vt:lpstr>
      <vt:lpstr>WEB COMPONENTS - LINKS</vt:lpstr>
      <vt:lpstr>NETWORK</vt:lpstr>
      <vt:lpstr>NETWORK - VPN</vt:lpstr>
      <vt:lpstr>WEB SECURITY</vt:lpstr>
      <vt:lpstr>WEB SECURITY &gt; INTRO</vt:lpstr>
      <vt:lpstr>WEB SECURITY - SAME ORIGIN POLICY</vt:lpstr>
      <vt:lpstr>WEB SECURITY - XSS</vt:lpstr>
      <vt:lpstr>SHELLJS</vt:lpstr>
      <vt:lpstr>WEB HISTORY</vt:lpstr>
      <vt:lpstr>WEB HISTORY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 2.0</dc:title>
  <dc:creator>Maximilian Schweigerdt</dc:creator>
  <cp:lastModifiedBy>Vadzim Naumchyk</cp:lastModifiedBy>
  <cp:revision>640</cp:revision>
  <dcterms:created xsi:type="dcterms:W3CDTF">2016-09-16T14:17:09Z</dcterms:created>
  <dcterms:modified xsi:type="dcterms:W3CDTF">2019-07-26T15:08:21Z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0x010100B34AB455BD4928468D53830089F4F4C9</vt:lpwstr>
  </property>
  <property fmtid="{D5CDD505-2E9C-101B-9397-08002B2CF9AE}" pid="5" name="_dlc_DocIdItemGuid">
    <vt:lpwstr>d7b52957-3a20-412f-9d19-af70f464480a</vt:lpwstr>
  </property>
</Properties>
</file>