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4"/>
  </p:notesMasterIdLst>
  <p:handoutMasterIdLst>
    <p:handoutMasterId r:id="rId35"/>
  </p:handoutMasterIdLst>
  <p:sldIdLst>
    <p:sldId id="256" r:id="rId5"/>
    <p:sldId id="320" r:id="rId6"/>
    <p:sldId id="327" r:id="rId7"/>
    <p:sldId id="328" r:id="rId8"/>
    <p:sldId id="329" r:id="rId9"/>
    <p:sldId id="261" r:id="rId10"/>
    <p:sldId id="330" r:id="rId11"/>
    <p:sldId id="331" r:id="rId12"/>
    <p:sldId id="326" r:id="rId13"/>
    <p:sldId id="332" r:id="rId14"/>
    <p:sldId id="333" r:id="rId15"/>
    <p:sldId id="311" r:id="rId16"/>
    <p:sldId id="321" r:id="rId17"/>
    <p:sldId id="307" r:id="rId18"/>
    <p:sldId id="322" r:id="rId19"/>
    <p:sldId id="323" r:id="rId20"/>
    <p:sldId id="324" r:id="rId21"/>
    <p:sldId id="325" r:id="rId22"/>
    <p:sldId id="310" r:id="rId23"/>
    <p:sldId id="259" r:id="rId24"/>
    <p:sldId id="312" r:id="rId25"/>
    <p:sldId id="308" r:id="rId26"/>
    <p:sldId id="260" r:id="rId27"/>
    <p:sldId id="313" r:id="rId28"/>
    <p:sldId id="262" r:id="rId29"/>
    <p:sldId id="263" r:id="rId30"/>
    <p:sldId id="334" r:id="rId31"/>
    <p:sldId id="264" r:id="rId32"/>
    <p:sldId id="344" r:id="rId33"/>
  </p:sldIdLst>
  <p:sldSz cx="12192000" cy="6858000"/>
  <p:notesSz cx="9144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8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showGuides="1">
      <p:cViewPr varScale="1">
        <p:scale>
          <a:sx n="87" d="100"/>
          <a:sy n="87" d="100"/>
        </p:scale>
        <p:origin x="57" y="249"/>
      </p:cViewPr>
      <p:guideLst>
        <p:guide orient="horz" pos="2160"/>
        <p:guide pos="3840"/>
      </p:guideLst>
    </p:cSldViewPr>
  </p:slideViewPr>
  <p:notesTextViewPr>
    <p:cViewPr>
      <p:scale>
        <a:sx n="3" d="2"/>
        <a:sy n="3" d="2"/>
      </p:scale>
      <p:origin x="0" y="0"/>
    </p:cViewPr>
  </p:notesTextViewPr>
  <p:notesViewPr>
    <p:cSldViewPr snapToGrid="0">
      <p:cViewPr varScale="1">
        <p:scale>
          <a:sx n="94" d="100"/>
          <a:sy n="94" d="100"/>
        </p:scale>
        <p:origin x="1353" y="3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Rerich" userId="bfcc6db3-b7c7-4b97-8440-7d565138e886" providerId="ADAL" clId="{342918F3-E7CF-42D0-BDD2-8BBADE522951}"/>
    <pc:docChg chg="custSel modSld">
      <pc:chgData name="Daniel Rerich" userId="bfcc6db3-b7c7-4b97-8440-7d565138e886" providerId="ADAL" clId="{342918F3-E7CF-42D0-BDD2-8BBADE522951}" dt="2025-02-17T08:51:40.797" v="15" actId="729"/>
      <pc:docMkLst>
        <pc:docMk/>
      </pc:docMkLst>
      <pc:sldChg chg="mod modShow">
        <pc:chgData name="Daniel Rerich" userId="bfcc6db3-b7c7-4b97-8440-7d565138e886" providerId="ADAL" clId="{342918F3-E7CF-42D0-BDD2-8BBADE522951}" dt="2025-02-17T08:51:20.030" v="13" actId="729"/>
        <pc:sldMkLst>
          <pc:docMk/>
          <pc:sldMk cId="3349740906" sldId="260"/>
        </pc:sldMkLst>
      </pc:sldChg>
      <pc:sldChg chg="mod modShow">
        <pc:chgData name="Daniel Rerich" userId="bfcc6db3-b7c7-4b97-8440-7d565138e886" providerId="ADAL" clId="{342918F3-E7CF-42D0-BDD2-8BBADE522951}" dt="2025-02-17T08:50:47.343" v="9" actId="729"/>
        <pc:sldMkLst>
          <pc:docMk/>
          <pc:sldMk cId="930190544" sldId="307"/>
        </pc:sldMkLst>
      </pc:sldChg>
      <pc:sldChg chg="mod modShow">
        <pc:chgData name="Daniel Rerich" userId="bfcc6db3-b7c7-4b97-8440-7d565138e886" providerId="ADAL" clId="{342918F3-E7CF-42D0-BDD2-8BBADE522951}" dt="2025-02-17T08:51:22.608" v="14" actId="729"/>
        <pc:sldMkLst>
          <pc:docMk/>
          <pc:sldMk cId="1746948714" sldId="313"/>
        </pc:sldMkLst>
      </pc:sldChg>
      <pc:sldChg chg="mod modShow">
        <pc:chgData name="Daniel Rerich" userId="bfcc6db3-b7c7-4b97-8440-7d565138e886" providerId="ADAL" clId="{342918F3-E7CF-42D0-BDD2-8BBADE522951}" dt="2025-02-17T08:50:04.692" v="0" actId="729"/>
        <pc:sldMkLst>
          <pc:docMk/>
          <pc:sldMk cId="3478739910" sldId="320"/>
        </pc:sldMkLst>
      </pc:sldChg>
      <pc:sldChg chg="mod modShow">
        <pc:chgData name="Daniel Rerich" userId="bfcc6db3-b7c7-4b97-8440-7d565138e886" providerId="ADAL" clId="{342918F3-E7CF-42D0-BDD2-8BBADE522951}" dt="2025-02-17T08:50:49.750" v="10" actId="729"/>
        <pc:sldMkLst>
          <pc:docMk/>
          <pc:sldMk cId="4126619628" sldId="322"/>
        </pc:sldMkLst>
      </pc:sldChg>
      <pc:sldChg chg="mod modShow">
        <pc:chgData name="Daniel Rerich" userId="bfcc6db3-b7c7-4b97-8440-7d565138e886" providerId="ADAL" clId="{342918F3-E7CF-42D0-BDD2-8BBADE522951}" dt="2025-02-17T08:50:52.492" v="11" actId="729"/>
        <pc:sldMkLst>
          <pc:docMk/>
          <pc:sldMk cId="853587508" sldId="323"/>
        </pc:sldMkLst>
      </pc:sldChg>
      <pc:sldChg chg="mod modShow">
        <pc:chgData name="Daniel Rerich" userId="bfcc6db3-b7c7-4b97-8440-7d565138e886" providerId="ADAL" clId="{342918F3-E7CF-42D0-BDD2-8BBADE522951}" dt="2025-02-17T08:51:03.664" v="12" actId="729"/>
        <pc:sldMkLst>
          <pc:docMk/>
          <pc:sldMk cId="3063058190" sldId="325"/>
        </pc:sldMkLst>
      </pc:sldChg>
      <pc:sldChg chg="modSp mod">
        <pc:chgData name="Daniel Rerich" userId="bfcc6db3-b7c7-4b97-8440-7d565138e886" providerId="ADAL" clId="{342918F3-E7CF-42D0-BDD2-8BBADE522951}" dt="2025-02-17T08:50:17.162" v="8" actId="27636"/>
        <pc:sldMkLst>
          <pc:docMk/>
          <pc:sldMk cId="649526197" sldId="328"/>
        </pc:sldMkLst>
        <pc:spChg chg="mod">
          <ac:chgData name="Daniel Rerich" userId="bfcc6db3-b7c7-4b97-8440-7d565138e886" providerId="ADAL" clId="{342918F3-E7CF-42D0-BDD2-8BBADE522951}" dt="2025-02-17T08:50:17.162" v="8" actId="27636"/>
          <ac:spMkLst>
            <pc:docMk/>
            <pc:sldMk cId="649526197" sldId="328"/>
            <ac:spMk id="3" creationId="{44F832A1-053F-4E5A-81C0-56256E8B0A3E}"/>
          </ac:spMkLst>
        </pc:spChg>
      </pc:sldChg>
      <pc:sldChg chg="mod modShow">
        <pc:chgData name="Daniel Rerich" userId="bfcc6db3-b7c7-4b97-8440-7d565138e886" providerId="ADAL" clId="{342918F3-E7CF-42D0-BDD2-8BBADE522951}" dt="2025-02-17T08:51:40.797" v="15" actId="729"/>
        <pc:sldMkLst>
          <pc:docMk/>
          <pc:sldMk cId="1481610178" sldId="334"/>
        </pc:sldMkLst>
      </pc:sldChg>
    </pc:docChg>
  </pc:docChgLst>
  <pc:docChgLst>
    <pc:chgData name="Daniel Rerich" userId="bfcc6db3-b7c7-4b97-8440-7d565138e886" providerId="ADAL" clId="{674EB269-EE8D-438E-AEBD-54899FA102A3}"/>
    <pc:docChg chg="modSld">
      <pc:chgData name="Daniel Rerich" userId="bfcc6db3-b7c7-4b97-8440-7d565138e886" providerId="ADAL" clId="{674EB269-EE8D-438E-AEBD-54899FA102A3}" dt="2025-01-30T14:19:31.678" v="0" actId="20577"/>
      <pc:docMkLst>
        <pc:docMk/>
      </pc:docMkLst>
      <pc:sldChg chg="modSp mod">
        <pc:chgData name="Daniel Rerich" userId="bfcc6db3-b7c7-4b97-8440-7d565138e886" providerId="ADAL" clId="{674EB269-EE8D-438E-AEBD-54899FA102A3}" dt="2025-01-30T14:19:31.678" v="0" actId="20577"/>
        <pc:sldMkLst>
          <pc:docMk/>
          <pc:sldMk cId="4169490046" sldId="256"/>
        </pc:sldMkLst>
        <pc:spChg chg="mod">
          <ac:chgData name="Daniel Rerich" userId="bfcc6db3-b7c7-4b97-8440-7d565138e886" providerId="ADAL" clId="{674EB269-EE8D-438E-AEBD-54899FA102A3}" dt="2025-01-30T14:19:31.678" v="0" actId="20577"/>
          <ac:spMkLst>
            <pc:docMk/>
            <pc:sldMk cId="4169490046" sldId="25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DA6345C-5479-402D-BA9F-619FDEC29623}"/>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6FF7A405-2332-4A63-A7DA-D37271A70447}"/>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2D9AF781-677D-4329-9A89-B58CBEF7E841}" type="datetimeFigureOut">
              <a:rPr lang="de-DE" smtClean="0"/>
              <a:t>17.02.2025</a:t>
            </a:fld>
            <a:endParaRPr lang="de-DE"/>
          </a:p>
        </p:txBody>
      </p:sp>
      <p:sp>
        <p:nvSpPr>
          <p:cNvPr id="4" name="Fußzeilenplatzhalter 3">
            <a:extLst>
              <a:ext uri="{FF2B5EF4-FFF2-40B4-BE49-F238E27FC236}">
                <a16:creationId xmlns:a16="http://schemas.microsoft.com/office/drawing/2014/main" id="{35815540-F05F-4FE5-8665-CC7B25571CD3}"/>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D32399A0-A92A-4953-89D7-3A99AAEBAB29}"/>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2B16F37-9311-4C8C-ACB4-E9F94F2DA180}" type="slidenum">
              <a:rPr lang="de-DE" smtClean="0"/>
              <a:t>‹Nr.›</a:t>
            </a:fld>
            <a:endParaRPr lang="de-DE"/>
          </a:p>
        </p:txBody>
      </p:sp>
    </p:spTree>
    <p:extLst>
      <p:ext uri="{BB962C8B-B14F-4D97-AF65-F5344CB8AC3E}">
        <p14:creationId xmlns:p14="http://schemas.microsoft.com/office/powerpoint/2010/main" val="6811017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27A72D39-4607-4D43-B3E9-1400C162781F}" type="datetimeFigureOut">
              <a:rPr lang="de-DE" smtClean="0"/>
              <a:t>17.02.2025</a:t>
            </a:fld>
            <a:endParaRPr lang="de-DE"/>
          </a:p>
        </p:txBody>
      </p:sp>
      <p:sp>
        <p:nvSpPr>
          <p:cNvPr id="4" name="Folienbildplatzhalt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53FF387-0273-4468-AE86-0A0C9CD2B398}" type="slidenum">
              <a:rPr lang="de-DE" smtClean="0"/>
              <a:t>‹Nr.›</a:t>
            </a:fld>
            <a:endParaRPr lang="de-DE"/>
          </a:p>
        </p:txBody>
      </p:sp>
    </p:spTree>
    <p:extLst>
      <p:ext uri="{BB962C8B-B14F-4D97-AF65-F5344CB8AC3E}">
        <p14:creationId xmlns:p14="http://schemas.microsoft.com/office/powerpoint/2010/main" val="1693980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a:t>
            </a:r>
            <a:r>
              <a:rPr lang="de-DE" dirty="0"/>
              <a:t> = </a:t>
            </a:r>
            <a:r>
              <a:rPr lang="de-DE" dirty="0" err="1"/>
              <a:t>inkrement</a:t>
            </a:r>
            <a:r>
              <a:rPr lang="de-DE" dirty="0"/>
              <a:t> von C</a:t>
            </a:r>
          </a:p>
          <a:p>
            <a:endParaRPr lang="de-DE" dirty="0"/>
          </a:p>
          <a:p>
            <a:r>
              <a:rPr lang="de-DE" dirty="0"/>
              <a:t>C macht es dir einfach dir in den Fuß zu schießen;</a:t>
            </a:r>
          </a:p>
          <a:p>
            <a:r>
              <a:rPr lang="de-DE" dirty="0"/>
              <a:t>C++ macht es schwerer, aber wenn man es tut, dann fliegt das ganze Bein weg</a:t>
            </a:r>
          </a:p>
        </p:txBody>
      </p:sp>
      <p:sp>
        <p:nvSpPr>
          <p:cNvPr id="4" name="Foliennummernplatzhalter 3"/>
          <p:cNvSpPr>
            <a:spLocks noGrp="1"/>
          </p:cNvSpPr>
          <p:nvPr>
            <p:ph type="sldNum" sz="quarter" idx="5"/>
          </p:nvPr>
        </p:nvSpPr>
        <p:spPr/>
        <p:txBody>
          <a:bodyPr/>
          <a:lstStyle/>
          <a:p>
            <a:fld id="{7EAE87D5-BAA5-400E-BF28-DB907415B628}" type="slidenum">
              <a:rPr lang="de-DE" smtClean="0"/>
              <a:t>2</a:t>
            </a:fld>
            <a:endParaRPr lang="de-DE"/>
          </a:p>
        </p:txBody>
      </p:sp>
    </p:spTree>
    <p:extLst>
      <p:ext uri="{BB962C8B-B14F-4D97-AF65-F5344CB8AC3E}">
        <p14:creationId xmlns:p14="http://schemas.microsoft.com/office/powerpoint/2010/main" val="22864896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12</a:t>
            </a:fld>
            <a:endParaRPr lang="de-DE" dirty="0"/>
          </a:p>
        </p:txBody>
      </p:sp>
    </p:spTree>
    <p:extLst>
      <p:ext uri="{BB962C8B-B14F-4D97-AF65-F5344CB8AC3E}">
        <p14:creationId xmlns:p14="http://schemas.microsoft.com/office/powerpoint/2010/main" val="25088451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include </a:t>
            </a:r>
            <a:r>
              <a:rPr lang="de-DE" dirty="0" err="1"/>
              <a:t>guard</a:t>
            </a:r>
            <a:r>
              <a:rPr lang="de-DE" dirty="0"/>
              <a:t> =&gt; kann nun nur einmal </a:t>
            </a:r>
            <a:r>
              <a:rPr lang="de-DE" dirty="0" err="1"/>
              <a:t>included</a:t>
            </a:r>
            <a:r>
              <a:rPr lang="de-DE" dirty="0"/>
              <a:t> werden</a:t>
            </a:r>
          </a:p>
        </p:txBody>
      </p:sp>
      <p:sp>
        <p:nvSpPr>
          <p:cNvPr id="4" name="Foliennummernplatzhalter 3"/>
          <p:cNvSpPr>
            <a:spLocks noGrp="1"/>
          </p:cNvSpPr>
          <p:nvPr>
            <p:ph type="sldNum" sz="quarter" idx="5"/>
          </p:nvPr>
        </p:nvSpPr>
        <p:spPr/>
        <p:txBody>
          <a:bodyPr/>
          <a:lstStyle/>
          <a:p>
            <a:fld id="{7EAE87D5-BAA5-400E-BF28-DB907415B628}" type="slidenum">
              <a:rPr lang="de-DE" smtClean="0"/>
              <a:t>13</a:t>
            </a:fld>
            <a:endParaRPr lang="de-DE"/>
          </a:p>
        </p:txBody>
      </p:sp>
    </p:spTree>
    <p:extLst>
      <p:ext uri="{BB962C8B-B14F-4D97-AF65-F5344CB8AC3E}">
        <p14:creationId xmlns:p14="http://schemas.microsoft.com/office/powerpoint/2010/main" val="3830709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15</a:t>
            </a:fld>
            <a:endParaRPr lang="de-DE"/>
          </a:p>
        </p:txBody>
      </p:sp>
    </p:spTree>
    <p:extLst>
      <p:ext uri="{BB962C8B-B14F-4D97-AF65-F5344CB8AC3E}">
        <p14:creationId xmlns:p14="http://schemas.microsoft.com/office/powerpoint/2010/main" val="3785034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16</a:t>
            </a:fld>
            <a:endParaRPr lang="de-DE"/>
          </a:p>
        </p:txBody>
      </p:sp>
    </p:spTree>
    <p:extLst>
      <p:ext uri="{BB962C8B-B14F-4D97-AF65-F5344CB8AC3E}">
        <p14:creationId xmlns:p14="http://schemas.microsoft.com/office/powerpoint/2010/main" val="280692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17</a:t>
            </a:fld>
            <a:endParaRPr lang="de-DE"/>
          </a:p>
        </p:txBody>
      </p:sp>
    </p:spTree>
    <p:extLst>
      <p:ext uri="{BB962C8B-B14F-4D97-AF65-F5344CB8AC3E}">
        <p14:creationId xmlns:p14="http://schemas.microsoft.com/office/powerpoint/2010/main" val="31562303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18</a:t>
            </a:fld>
            <a:endParaRPr lang="de-DE"/>
          </a:p>
        </p:txBody>
      </p:sp>
    </p:spTree>
    <p:extLst>
      <p:ext uri="{BB962C8B-B14F-4D97-AF65-F5344CB8AC3E}">
        <p14:creationId xmlns:p14="http://schemas.microsoft.com/office/powerpoint/2010/main" val="11867467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de-DE" dirty="0"/>
              <a:t>Willkommen!</a:t>
            </a:r>
          </a:p>
          <a:p>
            <a:r>
              <a:rPr lang="de-DE" dirty="0"/>
              <a:t>Sämtliche Notizen</a:t>
            </a:r>
            <a:r>
              <a:rPr lang="de-DE" baseline="0" dirty="0"/>
              <a:t> sind nur zur Unterstützung für den Trainer gedacht.</a:t>
            </a:r>
          </a:p>
        </p:txBody>
      </p:sp>
      <p:sp>
        <p:nvSpPr>
          <p:cNvPr id="4" name="Slide Number Placeholder 3"/>
          <p:cNvSpPr>
            <a:spLocks noGrp="1"/>
          </p:cNvSpPr>
          <p:nvPr>
            <p:ph type="sldNum" sz="quarter" idx="10"/>
          </p:nvPr>
        </p:nvSpPr>
        <p:spPr/>
        <p:txBody>
          <a:bodyPr/>
          <a:lstStyle/>
          <a:p>
            <a:fld id="{CB55FE5C-AC3A-47D7-B549-23EF9E2A5753}" type="slidenum">
              <a:rPr lang="de-DE" smtClean="0"/>
              <a:t>19</a:t>
            </a:fld>
            <a:endParaRPr lang="de-DE"/>
          </a:p>
        </p:txBody>
      </p:sp>
    </p:spTree>
    <p:extLst>
      <p:ext uri="{BB962C8B-B14F-4D97-AF65-F5344CB8AC3E}">
        <p14:creationId xmlns:p14="http://schemas.microsoft.com/office/powerpoint/2010/main" val="31187781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21</a:t>
            </a:fld>
            <a:endParaRPr lang="de-DE"/>
          </a:p>
        </p:txBody>
      </p:sp>
    </p:spTree>
    <p:extLst>
      <p:ext uri="{BB962C8B-B14F-4D97-AF65-F5344CB8AC3E}">
        <p14:creationId xmlns:p14="http://schemas.microsoft.com/office/powerpoint/2010/main" val="3935122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22</a:t>
            </a:fld>
            <a:endParaRPr lang="de-DE"/>
          </a:p>
        </p:txBody>
      </p:sp>
    </p:spTree>
    <p:extLst>
      <p:ext uri="{BB962C8B-B14F-4D97-AF65-F5344CB8AC3E}">
        <p14:creationId xmlns:p14="http://schemas.microsoft.com/office/powerpoint/2010/main" val="11169341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argv</a:t>
            </a:r>
            <a:r>
              <a:rPr lang="de-DE" dirty="0"/>
              <a:t>[0] =&gt; Programmaufruf</a:t>
            </a:r>
          </a:p>
        </p:txBody>
      </p:sp>
      <p:sp>
        <p:nvSpPr>
          <p:cNvPr id="4" name="Foliennummernplatzhalter 3"/>
          <p:cNvSpPr>
            <a:spLocks noGrp="1"/>
          </p:cNvSpPr>
          <p:nvPr>
            <p:ph type="sldNum" sz="quarter" idx="5"/>
          </p:nvPr>
        </p:nvSpPr>
        <p:spPr/>
        <p:txBody>
          <a:bodyPr/>
          <a:lstStyle/>
          <a:p>
            <a:fld id="{7EAE87D5-BAA5-400E-BF28-DB907415B628}" type="slidenum">
              <a:rPr lang="de-DE" smtClean="0"/>
              <a:t>23</a:t>
            </a:fld>
            <a:endParaRPr lang="de-DE"/>
          </a:p>
        </p:txBody>
      </p:sp>
    </p:spTree>
    <p:extLst>
      <p:ext uri="{BB962C8B-B14F-4D97-AF65-F5344CB8AC3E}">
        <p14:creationId xmlns:p14="http://schemas.microsoft.com/office/powerpoint/2010/main" val="3950400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a:t>
            </a:r>
            <a:r>
              <a:rPr lang="de-DE" dirty="0"/>
              <a:t> = </a:t>
            </a:r>
            <a:r>
              <a:rPr lang="de-DE" dirty="0" err="1"/>
              <a:t>inkrement</a:t>
            </a:r>
            <a:r>
              <a:rPr lang="de-DE" dirty="0"/>
              <a:t> von C</a:t>
            </a:r>
          </a:p>
          <a:p>
            <a:endParaRPr lang="de-DE" dirty="0"/>
          </a:p>
          <a:p>
            <a:r>
              <a:rPr lang="de-DE" dirty="0"/>
              <a:t>C macht es dir einfach dir in den Fuß zu schießen;</a:t>
            </a:r>
          </a:p>
          <a:p>
            <a:r>
              <a:rPr lang="de-DE" dirty="0"/>
              <a:t>C++ macht es schwerer, aber wenn man es tut, dann fliegt das ganze Bein weg</a:t>
            </a:r>
          </a:p>
        </p:txBody>
      </p:sp>
      <p:sp>
        <p:nvSpPr>
          <p:cNvPr id="4" name="Foliennummernplatzhalter 3"/>
          <p:cNvSpPr>
            <a:spLocks noGrp="1"/>
          </p:cNvSpPr>
          <p:nvPr>
            <p:ph type="sldNum" sz="quarter" idx="5"/>
          </p:nvPr>
        </p:nvSpPr>
        <p:spPr/>
        <p:txBody>
          <a:bodyPr/>
          <a:lstStyle/>
          <a:p>
            <a:fld id="{7EAE87D5-BAA5-400E-BF28-DB907415B628}" type="slidenum">
              <a:rPr lang="de-DE" smtClean="0"/>
              <a:t>3</a:t>
            </a:fld>
            <a:endParaRPr lang="de-DE"/>
          </a:p>
        </p:txBody>
      </p:sp>
    </p:spTree>
    <p:extLst>
      <p:ext uri="{BB962C8B-B14F-4D97-AF65-F5344CB8AC3E}">
        <p14:creationId xmlns:p14="http://schemas.microsoft.com/office/powerpoint/2010/main" val="13735894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int</a:t>
            </a:r>
            <a:r>
              <a:rPr lang="de-DE" dirty="0"/>
              <a:t> =&gt; Statuscode</a:t>
            </a:r>
          </a:p>
          <a:p>
            <a:r>
              <a:rPr lang="en-US" dirty="0">
                <a:effectLst/>
              </a:rPr>
              <a:t>EXIT_FAILURE  =&gt; 1</a:t>
            </a:r>
          </a:p>
          <a:p>
            <a:r>
              <a:rPr lang="en-US" dirty="0">
                <a:effectLst/>
              </a:rPr>
              <a:t>EXIT_SUCCESS =&gt; 0</a:t>
            </a:r>
          </a:p>
          <a:p>
            <a:endParaRPr lang="en-US" dirty="0">
              <a:effectLst/>
            </a:endParaRPr>
          </a:p>
          <a:p>
            <a:r>
              <a:rPr lang="en-US" dirty="0" err="1">
                <a:effectLst/>
              </a:rPr>
              <a:t>alternativ</a:t>
            </a:r>
            <a:r>
              <a:rPr lang="en-US" dirty="0">
                <a:effectLst/>
              </a:rPr>
              <a:t> </a:t>
            </a:r>
            <a:r>
              <a:rPr lang="en-US" dirty="0" err="1">
                <a:effectLst/>
              </a:rPr>
              <a:t>durch</a:t>
            </a:r>
            <a:r>
              <a:rPr lang="en-US" dirty="0">
                <a:effectLst/>
              </a:rPr>
              <a:t> return in main()</a:t>
            </a: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24</a:t>
            </a:fld>
            <a:endParaRPr lang="de-DE"/>
          </a:p>
        </p:txBody>
      </p:sp>
    </p:spTree>
    <p:extLst>
      <p:ext uri="{BB962C8B-B14F-4D97-AF65-F5344CB8AC3E}">
        <p14:creationId xmlns:p14="http://schemas.microsoft.com/office/powerpoint/2010/main" val="3271754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Cxxx</a:t>
            </a:r>
            <a:r>
              <a:rPr lang="de-DE" dirty="0"/>
              <a:t> =&gt; </a:t>
            </a:r>
            <a:r>
              <a:rPr lang="de-DE" dirty="0" err="1"/>
              <a:t>character</a:t>
            </a:r>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26</a:t>
            </a:fld>
            <a:endParaRPr lang="de-DE"/>
          </a:p>
        </p:txBody>
      </p:sp>
    </p:spTree>
    <p:extLst>
      <p:ext uri="{BB962C8B-B14F-4D97-AF65-F5344CB8AC3E}">
        <p14:creationId xmlns:p14="http://schemas.microsoft.com/office/powerpoint/2010/main" val="2811823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27</a:t>
            </a:fld>
            <a:endParaRPr lang="de-DE"/>
          </a:p>
        </p:txBody>
      </p:sp>
    </p:spTree>
    <p:extLst>
      <p:ext uri="{BB962C8B-B14F-4D97-AF65-F5344CB8AC3E}">
        <p14:creationId xmlns:p14="http://schemas.microsoft.com/office/powerpoint/2010/main" val="3871042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28</a:t>
            </a:fld>
            <a:endParaRPr lang="de-DE"/>
          </a:p>
        </p:txBody>
      </p:sp>
    </p:spTree>
    <p:extLst>
      <p:ext uri="{BB962C8B-B14F-4D97-AF65-F5344CB8AC3E}">
        <p14:creationId xmlns:p14="http://schemas.microsoft.com/office/powerpoint/2010/main" val="2683765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a:t>
            </a:r>
            <a:r>
              <a:rPr lang="de-DE" dirty="0"/>
              <a:t> = </a:t>
            </a:r>
            <a:r>
              <a:rPr lang="de-DE" dirty="0" err="1"/>
              <a:t>inkrement</a:t>
            </a:r>
            <a:r>
              <a:rPr lang="de-DE" dirty="0"/>
              <a:t> von C</a:t>
            </a:r>
          </a:p>
          <a:p>
            <a:endParaRPr lang="de-DE" dirty="0"/>
          </a:p>
          <a:p>
            <a:r>
              <a:rPr lang="de-DE" dirty="0"/>
              <a:t>C macht es dir einfach dir in den Fuß zu schießen;</a:t>
            </a:r>
          </a:p>
          <a:p>
            <a:r>
              <a:rPr lang="de-DE" dirty="0"/>
              <a:t>C++ macht es schwerer, aber wenn man es tut, dann fliegt das ganze Bein weg</a:t>
            </a:r>
          </a:p>
        </p:txBody>
      </p:sp>
      <p:sp>
        <p:nvSpPr>
          <p:cNvPr id="4" name="Foliennummernplatzhalter 3"/>
          <p:cNvSpPr>
            <a:spLocks noGrp="1"/>
          </p:cNvSpPr>
          <p:nvPr>
            <p:ph type="sldNum" sz="quarter" idx="5"/>
          </p:nvPr>
        </p:nvSpPr>
        <p:spPr/>
        <p:txBody>
          <a:bodyPr/>
          <a:lstStyle/>
          <a:p>
            <a:fld id="{7EAE87D5-BAA5-400E-BF28-DB907415B628}" type="slidenum">
              <a:rPr lang="de-DE" smtClean="0"/>
              <a:t>4</a:t>
            </a:fld>
            <a:endParaRPr lang="de-DE"/>
          </a:p>
        </p:txBody>
      </p:sp>
    </p:spTree>
    <p:extLst>
      <p:ext uri="{BB962C8B-B14F-4D97-AF65-F5344CB8AC3E}">
        <p14:creationId xmlns:p14="http://schemas.microsoft.com/office/powerpoint/2010/main" val="3623078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c++</a:t>
            </a:r>
            <a:r>
              <a:rPr lang="de-DE" dirty="0"/>
              <a:t> = </a:t>
            </a:r>
            <a:r>
              <a:rPr lang="de-DE" dirty="0" err="1"/>
              <a:t>inkrement</a:t>
            </a:r>
            <a:r>
              <a:rPr lang="de-DE" dirty="0"/>
              <a:t> von C</a:t>
            </a:r>
          </a:p>
          <a:p>
            <a:endParaRPr lang="de-DE" dirty="0"/>
          </a:p>
          <a:p>
            <a:r>
              <a:rPr lang="de-DE" dirty="0"/>
              <a:t>C macht es dir einfach dir in den Fuß zu schießen;</a:t>
            </a:r>
          </a:p>
          <a:p>
            <a:r>
              <a:rPr lang="de-DE" dirty="0"/>
              <a:t>C++ macht es schwerer, aber wenn man es tut, dann fliegt das ganze Bein weg</a:t>
            </a:r>
          </a:p>
        </p:txBody>
      </p:sp>
      <p:sp>
        <p:nvSpPr>
          <p:cNvPr id="4" name="Foliennummernplatzhalter 3"/>
          <p:cNvSpPr>
            <a:spLocks noGrp="1"/>
          </p:cNvSpPr>
          <p:nvPr>
            <p:ph type="sldNum" sz="quarter" idx="5"/>
          </p:nvPr>
        </p:nvSpPr>
        <p:spPr/>
        <p:txBody>
          <a:bodyPr/>
          <a:lstStyle/>
          <a:p>
            <a:fld id="{7EAE87D5-BAA5-400E-BF28-DB907415B628}" type="slidenum">
              <a:rPr lang="de-DE" smtClean="0"/>
              <a:t>5</a:t>
            </a:fld>
            <a:endParaRPr lang="de-DE"/>
          </a:p>
        </p:txBody>
      </p:sp>
    </p:spTree>
    <p:extLst>
      <p:ext uri="{BB962C8B-B14F-4D97-AF65-F5344CB8AC3E}">
        <p14:creationId xmlns:p14="http://schemas.microsoft.com/office/powerpoint/2010/main" val="23937845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6</a:t>
            </a:fld>
            <a:endParaRPr lang="de-DE"/>
          </a:p>
        </p:txBody>
      </p:sp>
    </p:spTree>
    <p:extLst>
      <p:ext uri="{BB962C8B-B14F-4D97-AF65-F5344CB8AC3E}">
        <p14:creationId xmlns:p14="http://schemas.microsoft.com/office/powerpoint/2010/main" val="1718928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8</a:t>
            </a:fld>
            <a:endParaRPr lang="de-DE"/>
          </a:p>
        </p:txBody>
      </p:sp>
    </p:spTree>
    <p:extLst>
      <p:ext uri="{BB962C8B-B14F-4D97-AF65-F5344CB8AC3E}">
        <p14:creationId xmlns:p14="http://schemas.microsoft.com/office/powerpoint/2010/main" val="1250902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9</a:t>
            </a:fld>
            <a:endParaRPr lang="de-DE"/>
          </a:p>
        </p:txBody>
      </p:sp>
    </p:spTree>
    <p:extLst>
      <p:ext uri="{BB962C8B-B14F-4D97-AF65-F5344CB8AC3E}">
        <p14:creationId xmlns:p14="http://schemas.microsoft.com/office/powerpoint/2010/main" val="3185627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10</a:t>
            </a:fld>
            <a:endParaRPr lang="de-DE"/>
          </a:p>
        </p:txBody>
      </p:sp>
    </p:spTree>
    <p:extLst>
      <p:ext uri="{BB962C8B-B14F-4D97-AF65-F5344CB8AC3E}">
        <p14:creationId xmlns:p14="http://schemas.microsoft.com/office/powerpoint/2010/main" val="20339835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7EAE87D5-BAA5-400E-BF28-DB907415B628}" type="slidenum">
              <a:rPr lang="de-DE" smtClean="0"/>
              <a:t>11</a:t>
            </a:fld>
            <a:endParaRPr lang="de-DE"/>
          </a:p>
        </p:txBody>
      </p:sp>
    </p:spTree>
    <p:extLst>
      <p:ext uri="{BB962C8B-B14F-4D97-AF65-F5344CB8AC3E}">
        <p14:creationId xmlns:p14="http://schemas.microsoft.com/office/powerpoint/2010/main" val="17770698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pic>
        <p:nvPicPr>
          <p:cNvPr id="7" name="Grafik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522"/>
            <a:ext cx="12192000" cy="637529"/>
          </a:xfrm>
          <a:prstGeom prst="rect">
            <a:avLst/>
          </a:prstGeom>
        </p:spPr>
      </p:pic>
      <p:sp>
        <p:nvSpPr>
          <p:cNvPr id="8" name="Fußzeilenplatzhalter 4">
            <a:extLst>
              <a:ext uri="{FF2B5EF4-FFF2-40B4-BE49-F238E27FC236}">
                <a16:creationId xmlns:a16="http://schemas.microsoft.com/office/drawing/2014/main" id="{333528B0-D7CE-40F2-8E68-E4D4014FC510}"/>
              </a:ext>
            </a:extLst>
          </p:cNvPr>
          <p:cNvSpPr>
            <a:spLocks noGrp="1"/>
          </p:cNvSpPr>
          <p:nvPr>
            <p:ph type="ftr" sz="quarter" idx="11"/>
          </p:nvPr>
        </p:nvSpPr>
        <p:spPr>
          <a:xfrm>
            <a:off x="838200" y="6356350"/>
            <a:ext cx="7772400" cy="365125"/>
          </a:xfrm>
        </p:spPr>
        <p:txBody>
          <a:bodyPr/>
          <a:lstStyle/>
          <a:p>
            <a:pPr algn="r"/>
            <a:r>
              <a:rPr lang="de-DE" dirty="0"/>
              <a:t>© ppedv AG</a:t>
            </a:r>
          </a:p>
        </p:txBody>
      </p:sp>
      <p:sp>
        <p:nvSpPr>
          <p:cNvPr id="9" name="Foliennummernplatzhalter 5">
            <a:extLst>
              <a:ext uri="{FF2B5EF4-FFF2-40B4-BE49-F238E27FC236}">
                <a16:creationId xmlns:a16="http://schemas.microsoft.com/office/drawing/2014/main" id="{E557E84C-A49E-4B3B-B846-C682AE17C766}"/>
              </a:ext>
            </a:extLst>
          </p:cNvPr>
          <p:cNvSpPr>
            <a:spLocks noGrp="1"/>
          </p:cNvSpPr>
          <p:nvPr>
            <p:ph type="sldNum" sz="quarter" idx="12"/>
          </p:nvPr>
        </p:nvSpPr>
        <p:spPr>
          <a:xfrm>
            <a:off x="8610600" y="6356350"/>
            <a:ext cx="2743200" cy="365125"/>
          </a:xfrm>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781267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16599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1"/>
            <a:ext cx="10515600" cy="1233488"/>
          </a:xfrm>
        </p:spPr>
        <p:txBody>
          <a:bodyPr/>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2344946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643467"/>
            <a:ext cx="2628900" cy="5533496"/>
          </a:xfrm>
        </p:spPr>
        <p:txBody>
          <a:bodyPr vert="eaVert"/>
          <a:lstStyle>
            <a:lvl1pPr>
              <a:defRPr>
                <a:solidFill>
                  <a:srgbClr val="F18826"/>
                </a:solidFill>
              </a:defRPr>
            </a:lvl1pPr>
          </a:lstStyle>
          <a:p>
            <a:r>
              <a:rPr lang="de-DE" dirty="0"/>
              <a:t>Mastertitelformat bearbeiten</a:t>
            </a:r>
          </a:p>
        </p:txBody>
      </p:sp>
      <p:sp>
        <p:nvSpPr>
          <p:cNvPr id="3" name="Vertikaler Textplatzhalter 2"/>
          <p:cNvSpPr>
            <a:spLocks noGrp="1"/>
          </p:cNvSpPr>
          <p:nvPr>
            <p:ph type="body" orient="vert" idx="1"/>
          </p:nvPr>
        </p:nvSpPr>
        <p:spPr>
          <a:xfrm>
            <a:off x="838200" y="643467"/>
            <a:ext cx="7734300" cy="5533496"/>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606116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a:xfrm>
            <a:off x="609600" y="470580"/>
            <a:ext cx="10972800" cy="1143000"/>
          </a:xfrm>
          <a:prstGeom prst="rect">
            <a:avLst/>
          </a:prstGeom>
        </p:spPr>
        <p:txBody>
          <a:bodyPr/>
          <a:lstStyle>
            <a:lvl1pPr>
              <a:defRPr>
                <a:solidFill>
                  <a:srgbClr val="F18826"/>
                </a:solidFill>
              </a:defRPr>
            </a:lvl1pPr>
          </a:lstStyle>
          <a:p>
            <a:r>
              <a:rPr lang="de-DE" dirty="0"/>
              <a:t>Mastertitelformat bearbeiten</a:t>
            </a:r>
          </a:p>
        </p:txBody>
      </p:sp>
      <p:sp>
        <p:nvSpPr>
          <p:cNvPr id="3" name="Datumsplatzhalter 2"/>
          <p:cNvSpPr>
            <a:spLocks noGrp="1"/>
          </p:cNvSpPr>
          <p:nvPr>
            <p:ph type="dt" sz="half" idx="10"/>
          </p:nvPr>
        </p:nvSpPr>
        <p:spPr>
          <a:xfrm>
            <a:off x="609600" y="6356351"/>
            <a:ext cx="2844800" cy="365125"/>
          </a:xfrm>
          <a:prstGeom prst="rect">
            <a:avLst/>
          </a:prstGeom>
        </p:spPr>
        <p:txBody>
          <a:bodyPr/>
          <a:lstStyle/>
          <a:p>
            <a:endParaRPr lang="de-DE"/>
          </a:p>
        </p:txBody>
      </p:sp>
      <p:sp>
        <p:nvSpPr>
          <p:cNvPr id="4" name="Fußzeilenplatzhalter 3"/>
          <p:cNvSpPr>
            <a:spLocks noGrp="1"/>
          </p:cNvSpPr>
          <p:nvPr>
            <p:ph type="ftr" sz="quarter" idx="11"/>
          </p:nvPr>
        </p:nvSpPr>
        <p:spPr>
          <a:xfrm>
            <a:off x="4165600" y="6356351"/>
            <a:ext cx="3860800" cy="365125"/>
          </a:xfrm>
          <a:prstGeom prst="rect">
            <a:avLst/>
          </a:prstGeom>
        </p:spPr>
        <p:txBody>
          <a:bodyPr/>
          <a:lstStyle/>
          <a:p>
            <a:endParaRPr lang="de-DE"/>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966327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980591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5" name="Fußzeilenplatzhalter 4"/>
          <p:cNvSpPr>
            <a:spLocks noGrp="1"/>
          </p:cNvSpPr>
          <p:nvPr>
            <p:ph type="ftr" sz="quarter" idx="11"/>
          </p:nvPr>
        </p:nvSpPr>
        <p:spPr/>
        <p:txBody>
          <a:bodyPr/>
          <a:lstStyle/>
          <a:p>
            <a:pPr algn="r"/>
            <a:r>
              <a:rPr lang="de-DE" dirty="0"/>
              <a:t>© ppedv AG</a:t>
            </a:r>
          </a:p>
        </p:txBody>
      </p:sp>
      <p:sp>
        <p:nvSpPr>
          <p:cNvPr id="6" name="Foliennummernplatzhalter 5"/>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14122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838200" y="465667"/>
            <a:ext cx="10515600" cy="1225021"/>
          </a:xfrm>
        </p:spPr>
        <p:txBody>
          <a:bodyPr/>
          <a:lstStyle>
            <a:lvl1pPr>
              <a:defRPr>
                <a:solidFill>
                  <a:srgbClr val="F18826"/>
                </a:solidFill>
              </a:defRPr>
            </a:lvl1pPr>
          </a:lstStyle>
          <a:p>
            <a:r>
              <a:rPr lang="de-DE" dirty="0"/>
              <a:t>Mastertitelformat bearbeiten</a:t>
            </a:r>
          </a:p>
        </p:txBody>
      </p:sp>
      <p:sp>
        <p:nvSpPr>
          <p:cNvPr id="3" name="Inhaltsplatzhalter 2"/>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342421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10515600" cy="1233488"/>
          </a:xfrm>
        </p:spPr>
        <p:txBody>
          <a:bodyPr/>
          <a:lstStyle>
            <a:lvl1pPr>
              <a:defRPr>
                <a:solidFill>
                  <a:srgbClr val="F18826"/>
                </a:solidFill>
              </a:defRPr>
            </a:lvl1pPr>
          </a:lstStyle>
          <a:p>
            <a:r>
              <a:rPr lang="de-DE" dirty="0"/>
              <a:t>Mastertitelformat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Mastertextformat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8" name="Fußzeilenplatzhalter 7"/>
          <p:cNvSpPr>
            <a:spLocks noGrp="1"/>
          </p:cNvSpPr>
          <p:nvPr>
            <p:ph type="ftr" sz="quarter" idx="11"/>
          </p:nvPr>
        </p:nvSpPr>
        <p:spPr/>
        <p:txBody>
          <a:bodyPr/>
          <a:lstStyle/>
          <a:p>
            <a:pPr algn="r"/>
            <a:r>
              <a:rPr lang="de-DE" dirty="0"/>
              <a:t>© </a:t>
            </a:r>
            <a:r>
              <a:rPr lang="de-DE" dirty="0" err="1"/>
              <a:t>ppedv</a:t>
            </a:r>
            <a:r>
              <a:rPr lang="de-DE" dirty="0"/>
              <a:t> AG</a:t>
            </a:r>
          </a:p>
        </p:txBody>
      </p:sp>
      <p:sp>
        <p:nvSpPr>
          <p:cNvPr id="9" name="Foliennummernplatzhalter 8"/>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65583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abelle">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graphicFrame>
        <p:nvGraphicFramePr>
          <p:cNvPr id="6" name="Tabelle 5">
            <a:extLst>
              <a:ext uri="{FF2B5EF4-FFF2-40B4-BE49-F238E27FC236}">
                <a16:creationId xmlns:a16="http://schemas.microsoft.com/office/drawing/2014/main" id="{F275F751-0ED3-41C9-A58D-F50AA35460D6}"/>
              </a:ext>
            </a:extLst>
          </p:cNvPr>
          <p:cNvGraphicFramePr>
            <a:graphicFrameLocks noGrp="1"/>
          </p:cNvGraphicFramePr>
          <p:nvPr userDrawn="1">
            <p:extLst>
              <p:ext uri="{D42A27DB-BD31-4B8C-83A1-F6EECF244321}">
                <p14:modId xmlns:p14="http://schemas.microsoft.com/office/powerpoint/2010/main" val="3616916077"/>
              </p:ext>
            </p:extLst>
          </p:nvPr>
        </p:nvGraphicFramePr>
        <p:xfrm>
          <a:off x="838200" y="1833634"/>
          <a:ext cx="9287124" cy="4379769"/>
        </p:xfrm>
        <a:graphic>
          <a:graphicData uri="http://schemas.openxmlformats.org/drawingml/2006/table">
            <a:tbl>
              <a:tblPr/>
              <a:tblGrid>
                <a:gridCol w="505605">
                  <a:extLst>
                    <a:ext uri="{9D8B030D-6E8A-4147-A177-3AD203B41FA5}">
                      <a16:colId xmlns:a16="http://schemas.microsoft.com/office/drawing/2014/main" val="249116615"/>
                    </a:ext>
                  </a:extLst>
                </a:gridCol>
                <a:gridCol w="3423905">
                  <a:extLst>
                    <a:ext uri="{9D8B030D-6E8A-4147-A177-3AD203B41FA5}">
                      <a16:colId xmlns:a16="http://schemas.microsoft.com/office/drawing/2014/main" val="3576801746"/>
                    </a:ext>
                  </a:extLst>
                </a:gridCol>
                <a:gridCol w="5357614">
                  <a:extLst>
                    <a:ext uri="{9D8B030D-6E8A-4147-A177-3AD203B41FA5}">
                      <a16:colId xmlns:a16="http://schemas.microsoft.com/office/drawing/2014/main" val="4072012228"/>
                    </a:ext>
                  </a:extLst>
                </a:gridCol>
              </a:tblGrid>
              <a:tr h="238989">
                <a:tc>
                  <a:txBody>
                    <a:bodyPr/>
                    <a:lstStyle/>
                    <a:p>
                      <a:pPr algn="l" fontAlgn="auto"/>
                      <a:r>
                        <a:rPr lang="de-DE" sz="1200" b="1" i="0" dirty="0">
                          <a:solidFill>
                            <a:srgbClr val="FFFFFF"/>
                          </a:solidFill>
                          <a:effectLst/>
                          <a:latin typeface="+mn-lt"/>
                        </a:rPr>
                        <a: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tc>
                  <a:txBody>
                    <a:bodyPr/>
                    <a:lstStyle/>
                    <a:p>
                      <a:pPr algn="l" fontAlgn="base"/>
                      <a:endParaRPr lang="de-DE" sz="1200" b="1" i="0" dirty="0">
                        <a:solidFill>
                          <a:srgbClr val="FFFFFF"/>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24289"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888352301"/>
                  </a:ext>
                </a:extLst>
              </a:tr>
              <a:tr h="458772">
                <a:tc>
                  <a:txBody>
                    <a:bodyPr/>
                    <a:lstStyle/>
                    <a:p>
                      <a:pPr algn="l" fontAlgn="base"/>
                      <a:r>
                        <a:rPr lang="de-DE" sz="1200" b="0" i="0">
                          <a:solidFill>
                            <a:srgbClr val="000000"/>
                          </a:solidFill>
                          <a:effectLst/>
                          <a:latin typeface="+mn-lt"/>
                        </a:rPr>
                        <a:t>1​</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Schnellstartleiste​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Navigationsleiste, welch anpassbar ist und eine Möglichkeit bietet schnell zu Punkten </a:t>
                      </a:r>
                      <a:r>
                        <a:rPr lang="de-DE" sz="1200" b="0" i="0" dirty="0" err="1">
                          <a:solidFill>
                            <a:srgbClr val="000000"/>
                          </a:solidFill>
                          <a:effectLst/>
                          <a:latin typeface="+mn-lt"/>
                        </a:rPr>
                        <a:t>imSharepoint</a:t>
                      </a:r>
                      <a:r>
                        <a:rPr lang="de-DE" sz="1200" b="0" i="0" dirty="0">
                          <a:solidFill>
                            <a:srgbClr val="000000"/>
                          </a:solidFill>
                          <a:effectLst/>
                          <a:latin typeface="+mn-lt"/>
                        </a:rPr>
                        <a:t> zu navigieren​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24289"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3838140213"/>
                  </a:ext>
                </a:extLst>
              </a:tr>
              <a:tr h="326237">
                <a:tc>
                  <a:txBody>
                    <a:bodyPr/>
                    <a:lstStyle/>
                    <a:p>
                      <a:pPr algn="l" fontAlgn="base"/>
                      <a:r>
                        <a:rPr lang="de-DE" sz="1200" b="0" i="0">
                          <a:solidFill>
                            <a:srgbClr val="000000"/>
                          </a:solidFill>
                          <a:effectLst/>
                          <a:latin typeface="+mn-lt"/>
                        </a:rPr>
                        <a:t>2​</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Globale Navigation​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Navigation, welche die Unterwebsites der Website enthält​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4053446519"/>
                  </a:ext>
                </a:extLst>
              </a:tr>
              <a:tr h="193703">
                <a:tc>
                  <a:txBody>
                    <a:bodyPr/>
                    <a:lstStyle/>
                    <a:p>
                      <a:pPr algn="l" fontAlgn="base"/>
                      <a:r>
                        <a:rPr lang="de-DE" sz="1200" b="0" i="0">
                          <a:solidFill>
                            <a:srgbClr val="000000"/>
                          </a:solidFill>
                          <a:effectLst/>
                          <a:latin typeface="+mn-lt"/>
                        </a:rPr>
                        <a:t>3​</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Websitename​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Name der Website/Unterwebsite​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1976622579"/>
                  </a:ext>
                </a:extLst>
              </a:tr>
              <a:tr h="591306">
                <a:tc>
                  <a:txBody>
                    <a:bodyPr/>
                    <a:lstStyle/>
                    <a:p>
                      <a:pPr algn="l" fontAlgn="base"/>
                      <a:r>
                        <a:rPr lang="de-DE" sz="1200" b="0" i="0">
                          <a:solidFill>
                            <a:srgbClr val="000000"/>
                          </a:solidFill>
                          <a:effectLst/>
                          <a:latin typeface="+mn-lt"/>
                        </a:rPr>
                        <a:t>4​</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Neue Seite/Liste/Bibliothek/App/​</a:t>
                      </a:r>
                    </a:p>
                    <a:p>
                      <a:pPr algn="l" fontAlgn="base"/>
                      <a:r>
                        <a:rPr lang="de-DE" sz="1200" b="0" i="0">
                          <a:solidFill>
                            <a:srgbClr val="000000"/>
                          </a:solidFill>
                          <a:effectLst/>
                          <a:latin typeface="+mn-lt"/>
                        </a:rPr>
                        <a:t>Neuigkeitenbeitrag​</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Möglichkeit innerhalb der aktuellen Website eine neue Liste/Bibliothek/Seite ect. anzuglegen ​</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302116280"/>
                  </a:ext>
                </a:extLst>
              </a:tr>
              <a:tr h="458772">
                <a:tc>
                  <a:txBody>
                    <a:bodyPr/>
                    <a:lstStyle/>
                    <a:p>
                      <a:pPr algn="l" fontAlgn="base"/>
                      <a:r>
                        <a:rPr lang="de-DE" sz="1200" b="0" i="0">
                          <a:solidFill>
                            <a:srgbClr val="000000"/>
                          </a:solidFill>
                          <a:effectLst/>
                          <a:latin typeface="+mn-lt"/>
                        </a:rPr>
                        <a:t>5​</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Bearbeitungsmöglichkeit für die Websiteseite​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Hier kann man die aktuelle Websiteseite bearbeiten und auch veröffentlichen​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446010147"/>
                  </a:ext>
                </a:extLst>
              </a:tr>
              <a:tr h="458772">
                <a:tc>
                  <a:txBody>
                    <a:bodyPr/>
                    <a:lstStyle/>
                    <a:p>
                      <a:pPr algn="l" fontAlgn="base"/>
                      <a:r>
                        <a:rPr lang="de-DE" sz="1200" b="0" i="0">
                          <a:solidFill>
                            <a:srgbClr val="000000"/>
                          </a:solidFill>
                          <a:effectLst/>
                          <a:latin typeface="+mn-lt"/>
                        </a:rPr>
                        <a:t>6​</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Einstellungen​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Hier kann man wichtige Navigationspunkte wie die Websiteeinstellungen ​</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276528845"/>
                  </a:ext>
                </a:extLst>
              </a:tr>
              <a:tr h="723839">
                <a:tc>
                  <a:txBody>
                    <a:bodyPr/>
                    <a:lstStyle/>
                    <a:p>
                      <a:pPr algn="l" fontAlgn="base"/>
                      <a:r>
                        <a:rPr lang="de-DE" sz="1200" b="0" i="0">
                          <a:solidFill>
                            <a:srgbClr val="000000"/>
                          </a:solidFill>
                          <a:effectLst/>
                          <a:latin typeface="+mn-lt"/>
                        </a:rPr>
                        <a:t>7​</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Login Name​</a:t>
                      </a:r>
                      <a:endParaRPr lang="de-DE" sz="1200" b="0" i="0" dirty="0">
                        <a:solidFill>
                          <a:srgbClr val="000000"/>
                        </a:solidFill>
                        <a:effectLst/>
                        <a:latin typeface="+mn-lt"/>
                      </a:endParaRP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dirty="0">
                          <a:solidFill>
                            <a:srgbClr val="000000"/>
                          </a:solidFill>
                          <a:effectLst/>
                          <a:latin typeface="+mn-lt"/>
                        </a:rPr>
                        <a:t>Der Name unter dem man aktuell eingeloggt ist. Hierrüber kann man zu seiner persönlichen Websitesammlung gelangen, unter welcher man sein Profil pflegen kann​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32239987"/>
                  </a:ext>
                </a:extLst>
              </a:tr>
              <a:tr h="326237">
                <a:tc>
                  <a:txBody>
                    <a:bodyPr/>
                    <a:lstStyle/>
                    <a:p>
                      <a:pPr algn="l" fontAlgn="base"/>
                      <a:r>
                        <a:rPr lang="de-DE" sz="1200" b="0" i="0">
                          <a:solidFill>
                            <a:srgbClr val="000000"/>
                          </a:solidFill>
                          <a:effectLst/>
                          <a:latin typeface="+mn-lt"/>
                        </a:rPr>
                        <a:t>8​</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Homepage​</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a:solidFill>
                            <a:srgbClr val="000000"/>
                          </a:solidFill>
                          <a:effectLst/>
                          <a:latin typeface="+mn-lt"/>
                        </a:rPr>
                        <a:t>Über diesen Link kann man zur Main Websiteseite kommen​</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1110313488"/>
                  </a:ext>
                </a:extLst>
              </a:tr>
              <a:tr h="193703">
                <a:tc>
                  <a:txBody>
                    <a:bodyPr/>
                    <a:lstStyle/>
                    <a:p>
                      <a:pPr algn="l" fontAlgn="base"/>
                      <a:r>
                        <a:rPr lang="de-DE" sz="1200" b="0" i="0">
                          <a:solidFill>
                            <a:srgbClr val="000000"/>
                          </a:solidFill>
                          <a:effectLst/>
                          <a:latin typeface="+mn-lt"/>
                        </a:rPr>
                        <a:t>9​</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tc>
                  <a:txBody>
                    <a:bodyPr/>
                    <a:lstStyle/>
                    <a:p>
                      <a:pPr algn="l" fontAlgn="base"/>
                      <a:r>
                        <a:rPr lang="de-DE" sz="1200" b="0" i="0">
                          <a:solidFill>
                            <a:srgbClr val="000000"/>
                          </a:solidFill>
                          <a:effectLst/>
                          <a:latin typeface="+mn-lt"/>
                        </a:rPr>
                        <a:t>Link zur Dokumentenbibliothek​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D0D8E8"/>
                    </a:solidFill>
                  </a:tcPr>
                </a:tc>
                <a:extLst>
                  <a:ext uri="{0D108BD9-81ED-4DB2-BD59-A6C34878D82A}">
                    <a16:rowId xmlns:a16="http://schemas.microsoft.com/office/drawing/2014/main" val="2191844076"/>
                  </a:ext>
                </a:extLst>
              </a:tr>
              <a:tr h="326237">
                <a:tc>
                  <a:txBody>
                    <a:bodyPr/>
                    <a:lstStyle/>
                    <a:p>
                      <a:pPr algn="l" fontAlgn="base"/>
                      <a:r>
                        <a:rPr lang="de-DE" sz="1200" b="0" i="0" dirty="0">
                          <a:solidFill>
                            <a:srgbClr val="000000"/>
                          </a:solidFill>
                          <a:effectLst/>
                          <a:latin typeface="+mn-lt"/>
                        </a:rPr>
                        <a:t>10​</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Seitenbibliothek​</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tc>
                  <a:txBody>
                    <a:bodyPr/>
                    <a:lstStyle/>
                    <a:p>
                      <a:pPr algn="l" fontAlgn="base"/>
                      <a:r>
                        <a:rPr lang="de-DE" sz="1200" b="0" i="0" dirty="0">
                          <a:solidFill>
                            <a:srgbClr val="000000"/>
                          </a:solidFill>
                          <a:effectLst/>
                          <a:latin typeface="+mn-lt"/>
                        </a:rPr>
                        <a:t>Hier werden alle Websiteseiten aufgelistet​</a:t>
                      </a:r>
                    </a:p>
                  </a:txBody>
                  <a:tcPr marL="52425" marR="52425" marT="26212" marB="26212">
                    <a:lnL w="8096" cap="flat" cmpd="sng" algn="ctr">
                      <a:solidFill>
                        <a:srgbClr val="FFFFFF"/>
                      </a:solidFill>
                      <a:prstDash val="solid"/>
                      <a:round/>
                      <a:headEnd type="none" w="med" len="med"/>
                      <a:tailEnd type="none" w="med" len="med"/>
                    </a:lnL>
                    <a:lnR w="8096" cap="flat" cmpd="sng" algn="ctr">
                      <a:solidFill>
                        <a:srgbClr val="FFFFFF"/>
                      </a:solidFill>
                      <a:prstDash val="solid"/>
                      <a:round/>
                      <a:headEnd type="none" w="med" len="med"/>
                      <a:tailEnd type="none" w="med" len="med"/>
                    </a:lnR>
                    <a:lnT w="8096" cap="flat" cmpd="sng" algn="ctr">
                      <a:solidFill>
                        <a:srgbClr val="FFFFFF"/>
                      </a:solidFill>
                      <a:prstDash val="solid"/>
                      <a:round/>
                      <a:headEnd type="none" w="med" len="med"/>
                      <a:tailEnd type="none" w="med" len="med"/>
                    </a:lnT>
                    <a:lnB w="8096" cap="flat" cmpd="sng" algn="ctr">
                      <a:solidFill>
                        <a:srgbClr val="FFFFFF"/>
                      </a:solidFill>
                      <a:prstDash val="solid"/>
                      <a:round/>
                      <a:headEnd type="none" w="med" len="med"/>
                      <a:tailEnd type="none" w="med" len="med"/>
                    </a:lnB>
                    <a:solidFill>
                      <a:srgbClr val="E9EDF4"/>
                    </a:solidFill>
                  </a:tcPr>
                </a:tc>
                <a:extLst>
                  <a:ext uri="{0D108BD9-81ED-4DB2-BD59-A6C34878D82A}">
                    <a16:rowId xmlns:a16="http://schemas.microsoft.com/office/drawing/2014/main" val="3565858557"/>
                  </a:ext>
                </a:extLst>
              </a:tr>
            </a:tbl>
          </a:graphicData>
        </a:graphic>
      </p:graphicFrame>
    </p:spTree>
    <p:extLst>
      <p:ext uri="{BB962C8B-B14F-4D97-AF65-F5344CB8AC3E}">
        <p14:creationId xmlns:p14="http://schemas.microsoft.com/office/powerpoint/2010/main" val="1763157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838200" y="457200"/>
            <a:ext cx="10515600" cy="1233488"/>
          </a:xfrm>
        </p:spPr>
        <p:txBody>
          <a:bodyPr/>
          <a:lstStyle>
            <a:lvl1pPr>
              <a:defRPr>
                <a:solidFill>
                  <a:srgbClr val="F18826"/>
                </a:solidFill>
              </a:defRPr>
            </a:lvl1pPr>
          </a:lstStyle>
          <a:p>
            <a:r>
              <a:rPr lang="de-DE" dirty="0"/>
              <a:t>Mastertitelformat bearbeiten</a:t>
            </a:r>
          </a:p>
        </p:txBody>
      </p:sp>
      <p:sp>
        <p:nvSpPr>
          <p:cNvPr id="4" name="Fußzeilenplatzhalter 3"/>
          <p:cNvSpPr>
            <a:spLocks noGrp="1"/>
          </p:cNvSpPr>
          <p:nvPr>
            <p:ph type="ftr" sz="quarter" idx="11"/>
          </p:nvPr>
        </p:nvSpPr>
        <p:spPr/>
        <p:txBody>
          <a:bodyPr/>
          <a:lstStyle/>
          <a:p>
            <a:pPr algn="r"/>
            <a:r>
              <a:rPr lang="de-DE" dirty="0"/>
              <a:t>© ppedv AG</a:t>
            </a:r>
          </a:p>
        </p:txBody>
      </p:sp>
      <p:sp>
        <p:nvSpPr>
          <p:cNvPr id="5" name="Foliennummernplatzhalter 4"/>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2962379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C897DFD6-16AA-4990-9C12-D8B73762DA74}" type="slidenum">
              <a:rPr lang="de-DE" smtClean="0"/>
              <a:t>‹Nr.›</a:t>
            </a:fld>
            <a:endParaRPr lang="de-DE"/>
          </a:p>
        </p:txBody>
      </p:sp>
      <p:sp>
        <p:nvSpPr>
          <p:cNvPr id="5" name="Fußzeilenplatzhalter 4"/>
          <p:cNvSpPr txBox="1">
            <a:spLocks/>
          </p:cNvSpPr>
          <p:nvPr/>
        </p:nvSpPr>
        <p:spPr>
          <a:xfrm>
            <a:off x="838203" y="6356350"/>
            <a:ext cx="7772400" cy="365125"/>
          </a:xfrm>
          <a:prstGeom prst="rect">
            <a:avLst/>
          </a:prstGeom>
        </p:spPr>
        <p:txBody>
          <a:bodyPr vert="horz" lIns="91440" tIns="45720" rIns="91440" bIns="45720" rtlCol="0" anchor="ctr"/>
          <a:lstStyle>
            <a:defPPr>
              <a:defRPr lang="de-DE"/>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de-DE" dirty="0"/>
              <a:t>© ppedv AG</a:t>
            </a:r>
          </a:p>
        </p:txBody>
      </p:sp>
    </p:spTree>
    <p:extLst>
      <p:ext uri="{BB962C8B-B14F-4D97-AF65-F5344CB8AC3E}">
        <p14:creationId xmlns:p14="http://schemas.microsoft.com/office/powerpoint/2010/main" val="20871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solidFill>
                  <a:srgbClr val="F18826"/>
                </a:solidFill>
              </a:defRPr>
            </a:lvl1pPr>
          </a:lstStyle>
          <a:p>
            <a:r>
              <a:rPr lang="de-DE" dirty="0"/>
              <a:t>Mastertitelformat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6" name="Fußzeilenplatzhalter 5"/>
          <p:cNvSpPr>
            <a:spLocks noGrp="1"/>
          </p:cNvSpPr>
          <p:nvPr>
            <p:ph type="ftr" sz="quarter" idx="11"/>
          </p:nvPr>
        </p:nvSpPr>
        <p:spPr/>
        <p:txBody>
          <a:bodyPr/>
          <a:lstStyle/>
          <a:p>
            <a:pPr algn="r"/>
            <a:r>
              <a:rPr lang="de-DE" dirty="0"/>
              <a:t>© ppedv AG</a:t>
            </a:r>
          </a:p>
        </p:txBody>
      </p:sp>
      <p:sp>
        <p:nvSpPr>
          <p:cNvPr id="7" name="Foliennummernplatzhalter 6"/>
          <p:cNvSpPr>
            <a:spLocks noGrp="1"/>
          </p:cNvSpPr>
          <p:nvPr>
            <p:ph type="sldNum" sz="quarter" idx="12"/>
          </p:nvPr>
        </p:nvSpPr>
        <p:spPr/>
        <p:txBody>
          <a:bodyPr/>
          <a:lstStyle/>
          <a:p>
            <a:fld id="{C897DFD6-16AA-4990-9C12-D8B73762DA74}" type="slidenum">
              <a:rPr lang="de-DE" smtClean="0"/>
              <a:t>‹Nr.›</a:t>
            </a:fld>
            <a:endParaRPr lang="de-DE"/>
          </a:p>
        </p:txBody>
      </p:sp>
    </p:spTree>
    <p:extLst>
      <p:ext uri="{BB962C8B-B14F-4D97-AF65-F5344CB8AC3E}">
        <p14:creationId xmlns:p14="http://schemas.microsoft.com/office/powerpoint/2010/main" val="455402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465667"/>
            <a:ext cx="10515600" cy="1225021"/>
          </a:xfrm>
          <a:prstGeom prst="rect">
            <a:avLst/>
          </a:prstGeom>
        </p:spPr>
        <p:txBody>
          <a:bodyPr vert="horz" lIns="91440" tIns="45720" rIns="91440" bIns="45720" rtlCol="0" anchor="ctr">
            <a:normAutofit/>
          </a:bodyPr>
          <a:lstStyle/>
          <a:p>
            <a:r>
              <a:rPr lang="de-DE" dirty="0"/>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Fußzeilenplatzhalter 4"/>
          <p:cNvSpPr>
            <a:spLocks noGrp="1"/>
          </p:cNvSpPr>
          <p:nvPr>
            <p:ph type="ftr" sz="quarter" idx="3"/>
          </p:nvPr>
        </p:nvSpPr>
        <p:spPr>
          <a:xfrm>
            <a:off x="838200" y="6356350"/>
            <a:ext cx="77724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dirty="0"/>
              <a:t>Eine gewerbliche Nutzung ist ausgeschlossen und berechtigt zum Schadenersatz. © ppedv AG</a:t>
            </a:r>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897DFD6-16AA-4990-9C12-D8B73762DA74}" type="slidenum">
              <a:rPr lang="de-DE" smtClean="0"/>
              <a:t>‹Nr.›</a:t>
            </a:fld>
            <a:endParaRPr lang="de-DE"/>
          </a:p>
        </p:txBody>
      </p:sp>
      <p:pic>
        <p:nvPicPr>
          <p:cNvPr id="7" name="Grafik 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4442"/>
            <a:ext cx="12192000" cy="637529"/>
          </a:xfrm>
          <a:prstGeom prst="rect">
            <a:avLst/>
          </a:prstGeom>
        </p:spPr>
      </p:pic>
    </p:spTree>
    <p:extLst>
      <p:ext uri="{BB962C8B-B14F-4D97-AF65-F5344CB8AC3E}">
        <p14:creationId xmlns:p14="http://schemas.microsoft.com/office/powerpoint/2010/main" val="328543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87" r:id="rId7"/>
    <p:sldLayoutId id="2147483686" r:id="rId8"/>
    <p:sldLayoutId id="2147483668" r:id="rId9"/>
    <p:sldLayoutId id="2147483669" r:id="rId10"/>
    <p:sldLayoutId id="2147483670" r:id="rId11"/>
    <p:sldLayoutId id="2147483671" r:id="rId12"/>
    <p:sldLayoutId id="2147483672" r:id="rId13"/>
  </p:sldLayoutIdLst>
  <p:txStyles>
    <p:titleStyle>
      <a:lvl1pPr algn="l" defTabSz="914400" rtl="0" eaLnBrk="1" latinLnBrk="0" hangingPunct="1">
        <a:lnSpc>
          <a:spcPct val="90000"/>
        </a:lnSpc>
        <a:spcBef>
          <a:spcPct val="0"/>
        </a:spcBef>
        <a:buNone/>
        <a:defRPr sz="4400" kern="1200">
          <a:solidFill>
            <a:srgbClr val="F1882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t>C++ - Grundlagen</a:t>
            </a:r>
          </a:p>
        </p:txBody>
      </p:sp>
      <p:sp>
        <p:nvSpPr>
          <p:cNvPr id="3" name="Untertitel 2"/>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4169490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4C7B41-2B68-41B4-B593-8698D603A1CF}"/>
              </a:ext>
            </a:extLst>
          </p:cNvPr>
          <p:cNvSpPr>
            <a:spLocks noGrp="1"/>
          </p:cNvSpPr>
          <p:nvPr>
            <p:ph type="title"/>
          </p:nvPr>
        </p:nvSpPr>
        <p:spPr/>
        <p:txBody>
          <a:bodyPr/>
          <a:lstStyle/>
          <a:p>
            <a:r>
              <a:rPr lang="de-DE" dirty="0"/>
              <a:t>objektorientierte Programmierung</a:t>
            </a:r>
          </a:p>
        </p:txBody>
      </p:sp>
      <p:sp>
        <p:nvSpPr>
          <p:cNvPr id="4" name="Inhaltsplatzhalter 3">
            <a:extLst>
              <a:ext uri="{FF2B5EF4-FFF2-40B4-BE49-F238E27FC236}">
                <a16:creationId xmlns:a16="http://schemas.microsoft.com/office/drawing/2014/main" id="{6463FB2B-D8D4-4A50-BD42-52E84614EC55}"/>
              </a:ext>
            </a:extLst>
          </p:cNvPr>
          <p:cNvSpPr>
            <a:spLocks noGrp="1"/>
          </p:cNvSpPr>
          <p:nvPr>
            <p:ph sz="half" idx="1"/>
          </p:nvPr>
        </p:nvSpPr>
        <p:spPr>
          <a:xfrm>
            <a:off x="838200" y="1825625"/>
            <a:ext cx="5181600" cy="3929281"/>
          </a:xfrm>
        </p:spPr>
        <p:txBody>
          <a:bodyPr>
            <a:normAutofit fontScale="92500" lnSpcReduction="10000"/>
          </a:bodyPr>
          <a:lstStyle/>
          <a:p>
            <a:r>
              <a:rPr lang="de-DE" dirty="0"/>
              <a:t>Verwendung von Klassen um „Objekte“ zu definieren und wiederzuverwenden</a:t>
            </a:r>
          </a:p>
          <a:p>
            <a:endParaRPr lang="de-DE" dirty="0"/>
          </a:p>
          <a:p>
            <a:r>
              <a:rPr lang="de-DE" dirty="0"/>
              <a:t>Aufbau einer Vererbungsstruktur um doppelten Code zu vermeiden</a:t>
            </a:r>
          </a:p>
          <a:p>
            <a:endParaRPr lang="de-DE" dirty="0"/>
          </a:p>
          <a:p>
            <a:r>
              <a:rPr lang="de-DE" dirty="0"/>
              <a:t>Verwendung von Polymorphie um eine erbende Datentypen gleich zu behandeln</a:t>
            </a:r>
          </a:p>
        </p:txBody>
      </p:sp>
      <p:pic>
        <p:nvPicPr>
          <p:cNvPr id="6" name="Inhaltsplatzhalter 5">
            <a:extLst>
              <a:ext uri="{FF2B5EF4-FFF2-40B4-BE49-F238E27FC236}">
                <a16:creationId xmlns:a16="http://schemas.microsoft.com/office/drawing/2014/main" id="{BF1EDFEB-8AC0-4138-A0D8-1C7CBC8635CB}"/>
              </a:ext>
            </a:extLst>
          </p:cNvPr>
          <p:cNvPicPr>
            <a:picLocks noGrp="1" noChangeAspect="1"/>
          </p:cNvPicPr>
          <p:nvPr>
            <p:ph sz="half" idx="2"/>
          </p:nvPr>
        </p:nvPicPr>
        <p:blipFill>
          <a:blip r:embed="rId3"/>
          <a:stretch>
            <a:fillRect/>
          </a:stretch>
        </p:blipFill>
        <p:spPr>
          <a:xfrm>
            <a:off x="7083444" y="1554764"/>
            <a:ext cx="3926425" cy="5105104"/>
          </a:xfrm>
        </p:spPr>
      </p:pic>
    </p:spTree>
    <p:extLst>
      <p:ext uri="{BB962C8B-B14F-4D97-AF65-F5344CB8AC3E}">
        <p14:creationId xmlns:p14="http://schemas.microsoft.com/office/powerpoint/2010/main" val="2615158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4C7B41-2B68-41B4-B593-8698D603A1CF}"/>
              </a:ext>
            </a:extLst>
          </p:cNvPr>
          <p:cNvSpPr>
            <a:spLocks noGrp="1"/>
          </p:cNvSpPr>
          <p:nvPr>
            <p:ph type="title"/>
          </p:nvPr>
        </p:nvSpPr>
        <p:spPr/>
        <p:txBody>
          <a:bodyPr/>
          <a:lstStyle/>
          <a:p>
            <a:r>
              <a:rPr lang="de-DE" dirty="0"/>
              <a:t>generische Programmierung</a:t>
            </a:r>
          </a:p>
        </p:txBody>
      </p:sp>
      <p:sp>
        <p:nvSpPr>
          <p:cNvPr id="4" name="Inhaltsplatzhalter 3">
            <a:extLst>
              <a:ext uri="{FF2B5EF4-FFF2-40B4-BE49-F238E27FC236}">
                <a16:creationId xmlns:a16="http://schemas.microsoft.com/office/drawing/2014/main" id="{31996AD2-70AB-46DF-9E2D-1CB87A68EFB5}"/>
              </a:ext>
            </a:extLst>
          </p:cNvPr>
          <p:cNvSpPr>
            <a:spLocks noGrp="1"/>
          </p:cNvSpPr>
          <p:nvPr>
            <p:ph sz="half" idx="1"/>
          </p:nvPr>
        </p:nvSpPr>
        <p:spPr>
          <a:xfrm>
            <a:off x="838200" y="1825624"/>
            <a:ext cx="5181600" cy="3850245"/>
          </a:xfrm>
        </p:spPr>
        <p:txBody>
          <a:bodyPr>
            <a:normAutofit lnSpcReduction="10000"/>
          </a:bodyPr>
          <a:lstStyle/>
          <a:p>
            <a:r>
              <a:rPr lang="de-DE" dirty="0"/>
              <a:t>Wiederverwendbare Funktionen</a:t>
            </a:r>
            <a:br>
              <a:rPr lang="de-DE" dirty="0"/>
            </a:br>
            <a:endParaRPr lang="de-DE" dirty="0"/>
          </a:p>
          <a:p>
            <a:r>
              <a:rPr lang="de-DE" dirty="0"/>
              <a:t>Templates für Funktionen und Klassen</a:t>
            </a:r>
          </a:p>
          <a:p>
            <a:endParaRPr lang="de-DE" dirty="0"/>
          </a:p>
          <a:p>
            <a:r>
              <a:rPr lang="de-DE" dirty="0"/>
              <a:t>Verwendung von auto-Variablen</a:t>
            </a:r>
          </a:p>
          <a:p>
            <a:endParaRPr lang="de-DE" dirty="0"/>
          </a:p>
          <a:p>
            <a:r>
              <a:rPr lang="de-DE" dirty="0"/>
              <a:t>Trennen der Funktionalität zu einem bestimmten Datentypen</a:t>
            </a:r>
          </a:p>
        </p:txBody>
      </p:sp>
      <p:pic>
        <p:nvPicPr>
          <p:cNvPr id="6" name="Inhaltsplatzhalter 5">
            <a:extLst>
              <a:ext uri="{FF2B5EF4-FFF2-40B4-BE49-F238E27FC236}">
                <a16:creationId xmlns:a16="http://schemas.microsoft.com/office/drawing/2014/main" id="{B5D84376-DA86-417E-9A8D-EB14B39AE849}"/>
              </a:ext>
            </a:extLst>
          </p:cNvPr>
          <p:cNvPicPr>
            <a:picLocks noGrp="1" noChangeAspect="1"/>
          </p:cNvPicPr>
          <p:nvPr>
            <p:ph sz="half" idx="2"/>
          </p:nvPr>
        </p:nvPicPr>
        <p:blipFill>
          <a:blip r:embed="rId3"/>
          <a:stretch>
            <a:fillRect/>
          </a:stretch>
        </p:blipFill>
        <p:spPr>
          <a:xfrm>
            <a:off x="6561498" y="1825625"/>
            <a:ext cx="3129327" cy="4466318"/>
          </a:xfrm>
        </p:spPr>
      </p:pic>
    </p:spTree>
    <p:extLst>
      <p:ext uri="{BB962C8B-B14F-4D97-AF65-F5344CB8AC3E}">
        <p14:creationId xmlns:p14="http://schemas.microsoft.com/office/powerpoint/2010/main" val="384011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C327720F-B6A2-4D8C-8AF8-BD89D960444C}"/>
              </a:ext>
            </a:extLst>
          </p:cNvPr>
          <p:cNvSpPr>
            <a:spLocks noGrp="1"/>
          </p:cNvSpPr>
          <p:nvPr>
            <p:ph type="title"/>
          </p:nvPr>
        </p:nvSpPr>
        <p:spPr/>
        <p:txBody>
          <a:bodyPr/>
          <a:lstStyle/>
          <a:p>
            <a:r>
              <a:rPr lang="de-DE" dirty="0"/>
              <a:t>Begriffsklärung </a:t>
            </a:r>
          </a:p>
        </p:txBody>
      </p:sp>
      <p:sp>
        <p:nvSpPr>
          <p:cNvPr id="5" name="Inhaltsplatzhalter 4">
            <a:extLst>
              <a:ext uri="{FF2B5EF4-FFF2-40B4-BE49-F238E27FC236}">
                <a16:creationId xmlns:a16="http://schemas.microsoft.com/office/drawing/2014/main" id="{172A2DC5-13F5-4570-AC18-ACDE8CBA1775}"/>
              </a:ext>
            </a:extLst>
          </p:cNvPr>
          <p:cNvSpPr>
            <a:spLocks noGrp="1"/>
          </p:cNvSpPr>
          <p:nvPr>
            <p:ph sz="half" idx="1"/>
          </p:nvPr>
        </p:nvSpPr>
        <p:spPr>
          <a:xfrm>
            <a:off x="838200" y="1825625"/>
            <a:ext cx="5181600" cy="4914679"/>
          </a:xfrm>
        </p:spPr>
        <p:txBody>
          <a:bodyPr/>
          <a:lstStyle/>
          <a:p>
            <a:r>
              <a:rPr lang="de-DE" dirty="0"/>
              <a:t>deklarieren</a:t>
            </a:r>
          </a:p>
          <a:p>
            <a:pPr lvl="1"/>
            <a:r>
              <a:rPr lang="de-DE" dirty="0"/>
              <a:t>beschreibt die Struktur eines Elements</a:t>
            </a:r>
          </a:p>
          <a:p>
            <a:endParaRPr lang="de-DE" dirty="0"/>
          </a:p>
          <a:p>
            <a:r>
              <a:rPr lang="de-DE" dirty="0"/>
              <a:t>definieren</a:t>
            </a:r>
          </a:p>
          <a:p>
            <a:pPr lvl="1"/>
            <a:r>
              <a:rPr lang="de-DE" dirty="0"/>
              <a:t>beschreibt die Umsetzung eines Elements</a:t>
            </a:r>
          </a:p>
          <a:p>
            <a:endParaRPr lang="de-DE" dirty="0"/>
          </a:p>
          <a:p>
            <a:r>
              <a:rPr lang="de-DE" dirty="0"/>
              <a:t>initialisieren</a:t>
            </a:r>
          </a:p>
          <a:p>
            <a:pPr lvl="1"/>
            <a:r>
              <a:rPr lang="de-DE" dirty="0"/>
              <a:t>beschreibt die Zuweisung eines Wertes zu einer Variable</a:t>
            </a:r>
          </a:p>
          <a:p>
            <a:endParaRPr lang="de-DE" dirty="0"/>
          </a:p>
        </p:txBody>
      </p:sp>
      <p:sp>
        <p:nvSpPr>
          <p:cNvPr id="6" name="Inhaltsplatzhalter 5">
            <a:extLst>
              <a:ext uri="{FF2B5EF4-FFF2-40B4-BE49-F238E27FC236}">
                <a16:creationId xmlns:a16="http://schemas.microsoft.com/office/drawing/2014/main" id="{8DD30E5F-1C09-48AB-B7F7-86454E9EBAB1}"/>
              </a:ext>
            </a:extLst>
          </p:cNvPr>
          <p:cNvSpPr>
            <a:spLocks noGrp="1"/>
          </p:cNvSpPr>
          <p:nvPr>
            <p:ph sz="half" idx="2"/>
          </p:nvPr>
        </p:nvSpPr>
        <p:spPr>
          <a:xfrm>
            <a:off x="6172200" y="1825625"/>
            <a:ext cx="5181600" cy="4978799"/>
          </a:xfrm>
        </p:spPr>
        <p:txBody>
          <a:bodyPr/>
          <a:lstStyle/>
          <a:p>
            <a:r>
              <a:rPr lang="de-DE" dirty="0"/>
              <a:t>Functions / Funktionen</a:t>
            </a:r>
          </a:p>
          <a:p>
            <a:pPr lvl="1"/>
            <a:r>
              <a:rPr lang="de-DE" dirty="0"/>
              <a:t>zusammengefasste Funktionalität</a:t>
            </a:r>
          </a:p>
          <a:p>
            <a:pPr lvl="1"/>
            <a:r>
              <a:rPr lang="de-DE" dirty="0"/>
              <a:t>(es gibt KEINE Methods in C++)</a:t>
            </a:r>
          </a:p>
          <a:p>
            <a:endParaRPr lang="de-DE" dirty="0"/>
          </a:p>
          <a:p>
            <a:r>
              <a:rPr lang="de-DE" dirty="0"/>
              <a:t>Scope / Bereich</a:t>
            </a:r>
          </a:p>
          <a:p>
            <a:pPr lvl="1"/>
            <a:r>
              <a:rPr lang="de-DE" dirty="0"/>
              <a:t>beschreibt die Sichtbarkein eines Elements</a:t>
            </a:r>
          </a:p>
          <a:p>
            <a:pPr marL="457200" lvl="1" indent="0">
              <a:buNone/>
            </a:pPr>
            <a:endParaRPr lang="de-DE" dirty="0"/>
          </a:p>
          <a:p>
            <a:r>
              <a:rPr lang="de-DE" dirty="0"/>
              <a:t>Identifiers / Bezeichner</a:t>
            </a:r>
          </a:p>
          <a:p>
            <a:pPr lvl="1"/>
            <a:r>
              <a:rPr lang="de-DE" dirty="0"/>
              <a:t> der Name eines Elements</a:t>
            </a:r>
          </a:p>
          <a:p>
            <a:pPr lvl="1"/>
            <a:endParaRPr lang="de-DE" dirty="0"/>
          </a:p>
          <a:p>
            <a:endParaRPr lang="de-DE" dirty="0"/>
          </a:p>
        </p:txBody>
      </p:sp>
    </p:spTree>
    <p:extLst>
      <p:ext uri="{BB962C8B-B14F-4D97-AF65-F5344CB8AC3E}">
        <p14:creationId xmlns:p14="http://schemas.microsoft.com/office/powerpoint/2010/main" val="274913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06B09-8038-462B-890E-4970553F4C66}"/>
              </a:ext>
            </a:extLst>
          </p:cNvPr>
          <p:cNvSpPr>
            <a:spLocks noGrp="1"/>
          </p:cNvSpPr>
          <p:nvPr>
            <p:ph type="title"/>
          </p:nvPr>
        </p:nvSpPr>
        <p:spPr/>
        <p:txBody>
          <a:bodyPr/>
          <a:lstStyle/>
          <a:p>
            <a:r>
              <a:rPr lang="de-DE" dirty="0"/>
              <a:t>Programmstruktur - Headerdateien</a:t>
            </a:r>
          </a:p>
        </p:txBody>
      </p:sp>
      <p:sp>
        <p:nvSpPr>
          <p:cNvPr id="7" name="Inhaltsplatzhalter 6">
            <a:extLst>
              <a:ext uri="{FF2B5EF4-FFF2-40B4-BE49-F238E27FC236}">
                <a16:creationId xmlns:a16="http://schemas.microsoft.com/office/drawing/2014/main" id="{8D88BA3F-0FF4-49B0-8122-5E6C8CDD0B97}"/>
              </a:ext>
            </a:extLst>
          </p:cNvPr>
          <p:cNvSpPr>
            <a:spLocks noGrp="1"/>
          </p:cNvSpPr>
          <p:nvPr>
            <p:ph idx="1"/>
          </p:nvPr>
        </p:nvSpPr>
        <p:spPr>
          <a:xfrm>
            <a:off x="838200" y="1825625"/>
            <a:ext cx="10515600" cy="4526880"/>
          </a:xfrm>
        </p:spPr>
        <p:txBody>
          <a:bodyPr>
            <a:spAutoFit/>
          </a:bodyPr>
          <a:lstStyle/>
          <a:p>
            <a:r>
              <a:rPr lang="de-DE" dirty="0"/>
              <a:t>Dateiendung .h (.</a:t>
            </a:r>
            <a:r>
              <a:rPr lang="de-DE" dirty="0" err="1"/>
              <a:t>hpp</a:t>
            </a:r>
            <a:r>
              <a:rPr lang="de-DE" dirty="0"/>
              <a:t>/</a:t>
            </a:r>
            <a:r>
              <a:rPr lang="de-DE" dirty="0" err="1"/>
              <a:t>hxx</a:t>
            </a:r>
            <a:r>
              <a:rPr lang="de-DE" dirty="0"/>
              <a:t>)</a:t>
            </a:r>
          </a:p>
          <a:p>
            <a:r>
              <a:rPr lang="de-DE" dirty="0"/>
              <a:t>deklarieren Klassen, Funktionen und Variablen</a:t>
            </a:r>
          </a:p>
          <a:p>
            <a:r>
              <a:rPr lang="de-DE" dirty="0"/>
              <a:t>werden als Verweis (include) in Quelldateien benutzt</a:t>
            </a:r>
          </a:p>
          <a:p>
            <a:r>
              <a:rPr lang="de-DE" dirty="0"/>
              <a:t>dürfen nur einmal mit #include in einer Quelldatei verwendet werden</a:t>
            </a:r>
          </a:p>
          <a:p>
            <a:pPr lvl="1"/>
            <a:r>
              <a:rPr lang="de-DE" dirty="0"/>
              <a:t>einen „Include Guard“ verwenden</a:t>
            </a:r>
          </a:p>
          <a:p>
            <a:r>
              <a:rPr lang="de-DE" dirty="0"/>
              <a:t>können Definitionen beinhalten</a:t>
            </a:r>
          </a:p>
          <a:p>
            <a:pPr lvl="1"/>
            <a:r>
              <a:rPr lang="de-DE" dirty="0"/>
              <a:t>Enumeratoren</a:t>
            </a:r>
          </a:p>
          <a:p>
            <a:pPr lvl="1"/>
            <a:r>
              <a:rPr lang="de-DE" dirty="0"/>
              <a:t>Konstanten</a:t>
            </a:r>
          </a:p>
          <a:p>
            <a:pPr lvl="1"/>
            <a:r>
              <a:rPr lang="de-DE" dirty="0" err="1"/>
              <a:t>Strukts</a:t>
            </a:r>
            <a:endParaRPr lang="de-DE" dirty="0"/>
          </a:p>
          <a:p>
            <a:pPr lvl="1"/>
            <a:r>
              <a:rPr lang="de-DE" dirty="0"/>
              <a:t>Templates</a:t>
            </a:r>
          </a:p>
        </p:txBody>
      </p:sp>
      <p:pic>
        <p:nvPicPr>
          <p:cNvPr id="4" name="Grafik 3">
            <a:extLst>
              <a:ext uri="{FF2B5EF4-FFF2-40B4-BE49-F238E27FC236}">
                <a16:creationId xmlns:a16="http://schemas.microsoft.com/office/drawing/2014/main" id="{3C6A2226-FA9E-454D-A924-81DA0EC96740}"/>
              </a:ext>
            </a:extLst>
          </p:cNvPr>
          <p:cNvPicPr>
            <a:picLocks noChangeAspect="1"/>
          </p:cNvPicPr>
          <p:nvPr/>
        </p:nvPicPr>
        <p:blipFill>
          <a:blip r:embed="rId3"/>
          <a:stretch>
            <a:fillRect/>
          </a:stretch>
        </p:blipFill>
        <p:spPr>
          <a:xfrm>
            <a:off x="7860402" y="4091488"/>
            <a:ext cx="2333626" cy="2168414"/>
          </a:xfrm>
          <a:prstGeom prst="rect">
            <a:avLst/>
          </a:prstGeom>
        </p:spPr>
      </p:pic>
      <p:sp>
        <p:nvSpPr>
          <p:cNvPr id="5" name="Textfeld 4">
            <a:extLst>
              <a:ext uri="{FF2B5EF4-FFF2-40B4-BE49-F238E27FC236}">
                <a16:creationId xmlns:a16="http://schemas.microsoft.com/office/drawing/2014/main" id="{C27C58F3-A24A-4C73-9AE9-A2B6D4906B5A}"/>
              </a:ext>
            </a:extLst>
          </p:cNvPr>
          <p:cNvSpPr txBox="1"/>
          <p:nvPr/>
        </p:nvSpPr>
        <p:spPr>
          <a:xfrm>
            <a:off x="8575843" y="5429175"/>
            <a:ext cx="2238562" cy="646331"/>
          </a:xfrm>
          <a:prstGeom prst="rect">
            <a:avLst/>
          </a:prstGeom>
          <a:noFill/>
        </p:spPr>
        <p:txBody>
          <a:bodyPr wrap="none" rtlCol="0">
            <a:spAutoFit/>
          </a:bodyPr>
          <a:lstStyle/>
          <a:p>
            <a:pPr algn="ctr"/>
            <a:r>
              <a:rPr lang="de-DE" dirty="0"/>
              <a:t>der Include Guard als </a:t>
            </a:r>
            <a:br>
              <a:rPr lang="de-DE" dirty="0"/>
            </a:br>
            <a:r>
              <a:rPr lang="de-DE" dirty="0"/>
              <a:t>Präprozessor-Makro</a:t>
            </a:r>
          </a:p>
        </p:txBody>
      </p:sp>
    </p:spTree>
    <p:extLst>
      <p:ext uri="{BB962C8B-B14F-4D97-AF65-F5344CB8AC3E}">
        <p14:creationId xmlns:p14="http://schemas.microsoft.com/office/powerpoint/2010/main" val="546865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406B09-8038-462B-890E-4970553F4C66}"/>
              </a:ext>
            </a:extLst>
          </p:cNvPr>
          <p:cNvSpPr>
            <a:spLocks noGrp="1"/>
          </p:cNvSpPr>
          <p:nvPr>
            <p:ph type="title"/>
          </p:nvPr>
        </p:nvSpPr>
        <p:spPr/>
        <p:txBody>
          <a:bodyPr/>
          <a:lstStyle/>
          <a:p>
            <a:r>
              <a:rPr lang="de-DE" dirty="0"/>
              <a:t>Programmstruktur - Quelldateien</a:t>
            </a:r>
          </a:p>
        </p:txBody>
      </p:sp>
      <p:sp>
        <p:nvSpPr>
          <p:cNvPr id="7" name="Inhaltsplatzhalter 6">
            <a:extLst>
              <a:ext uri="{FF2B5EF4-FFF2-40B4-BE49-F238E27FC236}">
                <a16:creationId xmlns:a16="http://schemas.microsoft.com/office/drawing/2014/main" id="{8D88BA3F-0FF4-49B0-8122-5E6C8CDD0B97}"/>
              </a:ext>
            </a:extLst>
          </p:cNvPr>
          <p:cNvSpPr>
            <a:spLocks noGrp="1"/>
          </p:cNvSpPr>
          <p:nvPr>
            <p:ph idx="1"/>
          </p:nvPr>
        </p:nvSpPr>
        <p:spPr>
          <a:xfrm>
            <a:off x="838200" y="1825625"/>
            <a:ext cx="10515600" cy="3981603"/>
          </a:xfrm>
        </p:spPr>
        <p:txBody>
          <a:bodyPr>
            <a:spAutoFit/>
          </a:bodyPr>
          <a:lstStyle/>
          <a:p>
            <a:r>
              <a:rPr lang="de-DE" dirty="0"/>
              <a:t>Dateiendung .</a:t>
            </a:r>
            <a:r>
              <a:rPr lang="de-DE" dirty="0" err="1"/>
              <a:t>cpp</a:t>
            </a:r>
            <a:r>
              <a:rPr lang="de-DE" dirty="0"/>
              <a:t> (.c/cxx)</a:t>
            </a:r>
          </a:p>
          <a:p>
            <a:r>
              <a:rPr lang="de-DE" dirty="0"/>
              <a:t>definieren Klassen, Funktionen und Variablen</a:t>
            </a:r>
          </a:p>
          <a:p>
            <a:r>
              <a:rPr lang="de-DE" dirty="0"/>
              <a:t>verweisen auf Headerdateien (include) </a:t>
            </a:r>
          </a:p>
          <a:p>
            <a:r>
              <a:rPr lang="de-DE" dirty="0"/>
              <a:t>beinhalten den eigentlichen Programmcode</a:t>
            </a:r>
          </a:p>
          <a:p>
            <a:r>
              <a:rPr lang="de-DE" dirty="0"/>
              <a:t>Einstieg über die main-Funktion</a:t>
            </a:r>
          </a:p>
          <a:p>
            <a:pPr lvl="1"/>
            <a:r>
              <a:rPr lang="de-DE" dirty="0"/>
              <a:t>es darf nur eine „</a:t>
            </a:r>
            <a:r>
              <a:rPr lang="de-DE" dirty="0" err="1"/>
              <a:t>int</a:t>
            </a:r>
            <a:r>
              <a:rPr lang="de-DE" dirty="0"/>
              <a:t> </a:t>
            </a:r>
            <a:r>
              <a:rPr lang="de-DE" dirty="0" err="1"/>
              <a:t>main</a:t>
            </a:r>
            <a:r>
              <a:rPr lang="de-DE" dirty="0"/>
              <a:t>()“-Funktion geben</a:t>
            </a:r>
          </a:p>
          <a:p>
            <a:pPr lvl="2"/>
            <a:r>
              <a:rPr lang="de-DE" dirty="0"/>
              <a:t>alternativ mit Parametern „</a:t>
            </a:r>
            <a:r>
              <a:rPr lang="de-DE" dirty="0" err="1"/>
              <a:t>int</a:t>
            </a:r>
            <a:r>
              <a:rPr lang="de-DE" dirty="0"/>
              <a:t> </a:t>
            </a:r>
            <a:r>
              <a:rPr lang="de-DE" dirty="0" err="1"/>
              <a:t>main</a:t>
            </a:r>
            <a:r>
              <a:rPr lang="de-DE" dirty="0"/>
              <a:t>(</a:t>
            </a:r>
            <a:r>
              <a:rPr lang="de-DE" dirty="0" err="1"/>
              <a:t>int</a:t>
            </a:r>
            <a:r>
              <a:rPr lang="de-DE" dirty="0"/>
              <a:t> </a:t>
            </a:r>
            <a:r>
              <a:rPr lang="de-DE" dirty="0" err="1"/>
              <a:t>argc</a:t>
            </a:r>
            <a:r>
              <a:rPr lang="de-DE" dirty="0"/>
              <a:t>, </a:t>
            </a:r>
            <a:r>
              <a:rPr lang="de-DE" dirty="0" err="1"/>
              <a:t>char</a:t>
            </a:r>
            <a:r>
              <a:rPr lang="de-DE" dirty="0"/>
              <a:t>* </a:t>
            </a:r>
            <a:r>
              <a:rPr lang="de-DE" dirty="0" err="1"/>
              <a:t>argv</a:t>
            </a:r>
            <a:r>
              <a:rPr lang="de-DE" dirty="0"/>
              <a:t>[])“</a:t>
            </a:r>
          </a:p>
          <a:p>
            <a:r>
              <a:rPr lang="de-DE" dirty="0"/>
              <a:t>Ausstieg am Ende der main-Funktion </a:t>
            </a:r>
          </a:p>
          <a:p>
            <a:pPr lvl="1"/>
            <a:r>
              <a:rPr lang="de-DE" dirty="0"/>
              <a:t>alternativ über den Aufruf der „</a:t>
            </a:r>
            <a:r>
              <a:rPr lang="de-DE" dirty="0" err="1"/>
              <a:t>exit</a:t>
            </a:r>
            <a:r>
              <a:rPr lang="de-DE" dirty="0"/>
              <a:t>(</a:t>
            </a:r>
            <a:r>
              <a:rPr lang="de-DE" dirty="0" err="1"/>
              <a:t>int</a:t>
            </a:r>
            <a:r>
              <a:rPr lang="de-DE" dirty="0"/>
              <a:t>)“-Funktion</a:t>
            </a:r>
          </a:p>
        </p:txBody>
      </p:sp>
    </p:spTree>
    <p:extLst>
      <p:ext uri="{BB962C8B-B14F-4D97-AF65-F5344CB8AC3E}">
        <p14:creationId xmlns:p14="http://schemas.microsoft.com/office/powerpoint/2010/main" val="930190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0B9305-B327-455B-8371-E0A25E131B03}"/>
              </a:ext>
            </a:extLst>
          </p:cNvPr>
          <p:cNvSpPr>
            <a:spLocks noGrp="1"/>
          </p:cNvSpPr>
          <p:nvPr>
            <p:ph type="title"/>
          </p:nvPr>
        </p:nvSpPr>
        <p:spPr/>
        <p:txBody>
          <a:bodyPr>
            <a:normAutofit/>
          </a:bodyPr>
          <a:lstStyle/>
          <a:p>
            <a:r>
              <a:rPr lang="de-DE" dirty="0"/>
              <a:t>Compiler und Linker</a:t>
            </a:r>
          </a:p>
        </p:txBody>
      </p:sp>
      <p:sp>
        <p:nvSpPr>
          <p:cNvPr id="3" name="Inhaltsplatzhalter 2">
            <a:extLst>
              <a:ext uri="{FF2B5EF4-FFF2-40B4-BE49-F238E27FC236}">
                <a16:creationId xmlns:a16="http://schemas.microsoft.com/office/drawing/2014/main" id="{EE2B86C7-7577-4447-961D-FEFB1CB99E6F}"/>
              </a:ext>
            </a:extLst>
          </p:cNvPr>
          <p:cNvSpPr>
            <a:spLocks noGrp="1"/>
          </p:cNvSpPr>
          <p:nvPr>
            <p:ph sz="half" idx="1"/>
          </p:nvPr>
        </p:nvSpPr>
        <p:spPr>
          <a:xfrm>
            <a:off x="838200" y="1825625"/>
            <a:ext cx="5181600" cy="4669996"/>
          </a:xfrm>
        </p:spPr>
        <p:txBody>
          <a:bodyPr>
            <a:spAutoFit/>
          </a:bodyPr>
          <a:lstStyle/>
          <a:p>
            <a:r>
              <a:rPr lang="de-DE" sz="2400" dirty="0"/>
              <a:t>Header und Quelldateien werden über einen Präprozessor zusammengefasst, sodass jede Quelldatei auf die richtigen Headerdateien verweist</a:t>
            </a:r>
          </a:p>
          <a:p>
            <a:r>
              <a:rPr lang="de-DE" sz="2400" dirty="0"/>
              <a:t>zusammengefasste Header-/Quelldateien werden mit durch den Compiler zu Objektdateien verarbeitet (kein C++ mehr, sondern Maschinensprache)</a:t>
            </a:r>
          </a:p>
          <a:p>
            <a:r>
              <a:rPr lang="de-DE" sz="2400" dirty="0"/>
              <a:t>Objektdateien werden über den Linker zu einem ausführbaren Programm gebunden</a:t>
            </a:r>
          </a:p>
        </p:txBody>
      </p:sp>
      <p:pic>
        <p:nvPicPr>
          <p:cNvPr id="6" name="Inhaltsplatzhalter 5">
            <a:extLst>
              <a:ext uri="{FF2B5EF4-FFF2-40B4-BE49-F238E27FC236}">
                <a16:creationId xmlns:a16="http://schemas.microsoft.com/office/drawing/2014/main" id="{3925AB0A-1DA4-4C79-979B-4BDFA9EAAE9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722887" y="1825625"/>
            <a:ext cx="4080226" cy="4351338"/>
          </a:xfrm>
        </p:spPr>
      </p:pic>
    </p:spTree>
    <p:extLst>
      <p:ext uri="{BB962C8B-B14F-4D97-AF65-F5344CB8AC3E}">
        <p14:creationId xmlns:p14="http://schemas.microsoft.com/office/powerpoint/2010/main" val="4126619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0B9305-B327-455B-8371-E0A25E131B03}"/>
              </a:ext>
            </a:extLst>
          </p:cNvPr>
          <p:cNvSpPr>
            <a:spLocks noGrp="1"/>
          </p:cNvSpPr>
          <p:nvPr>
            <p:ph type="title"/>
          </p:nvPr>
        </p:nvSpPr>
        <p:spPr/>
        <p:txBody>
          <a:bodyPr>
            <a:normAutofit/>
          </a:bodyPr>
          <a:lstStyle/>
          <a:p>
            <a:r>
              <a:rPr lang="de-DE" sz="4400" dirty="0"/>
              <a:t>Präprozessor</a:t>
            </a:r>
            <a:endParaRPr lang="de-DE" dirty="0"/>
          </a:p>
        </p:txBody>
      </p:sp>
      <p:sp>
        <p:nvSpPr>
          <p:cNvPr id="3" name="Inhaltsplatzhalter 2">
            <a:extLst>
              <a:ext uri="{FF2B5EF4-FFF2-40B4-BE49-F238E27FC236}">
                <a16:creationId xmlns:a16="http://schemas.microsoft.com/office/drawing/2014/main" id="{EE2B86C7-7577-4447-961D-FEFB1CB99E6F}"/>
              </a:ext>
            </a:extLst>
          </p:cNvPr>
          <p:cNvSpPr>
            <a:spLocks noGrp="1"/>
          </p:cNvSpPr>
          <p:nvPr>
            <p:ph sz="half" idx="1"/>
          </p:nvPr>
        </p:nvSpPr>
        <p:spPr>
          <a:xfrm>
            <a:off x="838200" y="1825625"/>
            <a:ext cx="5181600" cy="5378395"/>
          </a:xfrm>
        </p:spPr>
        <p:txBody>
          <a:bodyPr>
            <a:spAutoFit/>
          </a:bodyPr>
          <a:lstStyle/>
          <a:p>
            <a:r>
              <a:rPr lang="de-DE" sz="2400" dirty="0"/>
              <a:t>Entfernt Kommentare und Leerzeichen</a:t>
            </a:r>
          </a:p>
          <a:p>
            <a:r>
              <a:rPr lang="de-DE" sz="2400" dirty="0"/>
              <a:t>Bearbeitet #include, Einbinden von Headerdateien</a:t>
            </a:r>
          </a:p>
          <a:p>
            <a:pPr lvl="1"/>
            <a:r>
              <a:rPr lang="de-DE" sz="2000" dirty="0"/>
              <a:t>Standard Bibliothek in Spitzenklammern #include &lt;</a:t>
            </a:r>
            <a:r>
              <a:rPr lang="de-DE" sz="2000" dirty="0" err="1"/>
              <a:t>stdio.h</a:t>
            </a:r>
            <a:r>
              <a:rPr lang="de-DE" sz="2000" dirty="0"/>
              <a:t>&gt;</a:t>
            </a:r>
          </a:p>
          <a:p>
            <a:pPr lvl="1"/>
            <a:r>
              <a:rPr lang="de-DE" sz="2000" dirty="0"/>
              <a:t>Lokale Header-Datei</a:t>
            </a:r>
            <a:br>
              <a:rPr lang="de-DE" sz="2000" dirty="0"/>
            </a:br>
            <a:r>
              <a:rPr lang="de-DE" sz="2000" dirty="0"/>
              <a:t>#include „</a:t>
            </a:r>
            <a:r>
              <a:rPr lang="de-DE" sz="2000" dirty="0" err="1"/>
              <a:t>input.h</a:t>
            </a:r>
            <a:r>
              <a:rPr lang="de-DE" sz="2000" dirty="0"/>
              <a:t>“</a:t>
            </a:r>
          </a:p>
          <a:p>
            <a:r>
              <a:rPr lang="de-DE" sz="2400" dirty="0"/>
              <a:t>Bearbeitet #define</a:t>
            </a:r>
            <a:r>
              <a:rPr lang="de-DE" sz="2000" dirty="0"/>
              <a:t>, Definition von Konstanten, Makros</a:t>
            </a:r>
          </a:p>
          <a:p>
            <a:pPr lvl="1"/>
            <a:r>
              <a:rPr lang="de-DE" sz="2000" dirty="0"/>
              <a:t>Konstante </a:t>
            </a:r>
            <a:br>
              <a:rPr lang="de-DE" sz="2000" dirty="0"/>
            </a:br>
            <a:r>
              <a:rPr lang="de-DE" sz="2000" dirty="0"/>
              <a:t>#define PI 3.1415</a:t>
            </a:r>
          </a:p>
          <a:p>
            <a:pPr lvl="1"/>
            <a:r>
              <a:rPr lang="de-DE" sz="2000" dirty="0"/>
              <a:t>Makro</a:t>
            </a:r>
            <a:br>
              <a:rPr lang="de-DE" sz="2000" dirty="0"/>
            </a:br>
            <a:r>
              <a:rPr lang="de-DE" sz="2000" dirty="0"/>
              <a:t>#define QUADRAT(x) ((x)*(x))</a:t>
            </a:r>
          </a:p>
          <a:p>
            <a:pPr marL="457200" lvl="1" indent="0">
              <a:buNone/>
            </a:pPr>
            <a:br>
              <a:rPr lang="de-DE" sz="2000" dirty="0"/>
            </a:br>
            <a:endParaRPr lang="de-DE" sz="2000" dirty="0"/>
          </a:p>
        </p:txBody>
      </p:sp>
    </p:spTree>
    <p:extLst>
      <p:ext uri="{BB962C8B-B14F-4D97-AF65-F5344CB8AC3E}">
        <p14:creationId xmlns:p14="http://schemas.microsoft.com/office/powerpoint/2010/main" val="853587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0B9305-B327-455B-8371-E0A25E131B03}"/>
              </a:ext>
            </a:extLst>
          </p:cNvPr>
          <p:cNvSpPr>
            <a:spLocks noGrp="1"/>
          </p:cNvSpPr>
          <p:nvPr>
            <p:ph type="title"/>
          </p:nvPr>
        </p:nvSpPr>
        <p:spPr/>
        <p:txBody>
          <a:bodyPr>
            <a:normAutofit/>
          </a:bodyPr>
          <a:lstStyle/>
          <a:p>
            <a:r>
              <a:rPr lang="de-DE" sz="4400" dirty="0"/>
              <a:t>Compiler</a:t>
            </a:r>
            <a:endParaRPr lang="de-DE" dirty="0"/>
          </a:p>
        </p:txBody>
      </p:sp>
      <p:sp>
        <p:nvSpPr>
          <p:cNvPr id="3" name="Inhaltsplatzhalter 2">
            <a:extLst>
              <a:ext uri="{FF2B5EF4-FFF2-40B4-BE49-F238E27FC236}">
                <a16:creationId xmlns:a16="http://schemas.microsoft.com/office/drawing/2014/main" id="{EE2B86C7-7577-4447-961D-FEFB1CB99E6F}"/>
              </a:ext>
            </a:extLst>
          </p:cNvPr>
          <p:cNvSpPr>
            <a:spLocks noGrp="1"/>
          </p:cNvSpPr>
          <p:nvPr>
            <p:ph sz="half" idx="1"/>
          </p:nvPr>
        </p:nvSpPr>
        <p:spPr>
          <a:xfrm>
            <a:off x="838200" y="1825625"/>
            <a:ext cx="5181600" cy="3520964"/>
          </a:xfrm>
        </p:spPr>
        <p:txBody>
          <a:bodyPr>
            <a:spAutoFit/>
          </a:bodyPr>
          <a:lstStyle/>
          <a:p>
            <a:r>
              <a:rPr lang="de-DE" sz="2400" dirty="0"/>
              <a:t>Analysiert Quellcode auf Fehler.</a:t>
            </a:r>
          </a:p>
          <a:p>
            <a:endParaRPr lang="de-DE" sz="2400" dirty="0"/>
          </a:p>
          <a:p>
            <a:r>
              <a:rPr lang="de-DE" sz="2400" dirty="0"/>
              <a:t>Nimmt Optimierungen vor.</a:t>
            </a:r>
          </a:p>
          <a:p>
            <a:endParaRPr lang="de-DE" sz="2400" dirty="0"/>
          </a:p>
          <a:p>
            <a:r>
              <a:rPr lang="de-DE" sz="2400" dirty="0"/>
              <a:t>Umwandlung in binäre </a:t>
            </a:r>
            <a:r>
              <a:rPr lang="de-DE" sz="2400" dirty="0" err="1"/>
              <a:t>Objektatei</a:t>
            </a:r>
            <a:r>
              <a:rPr lang="de-DE" sz="2400" dirty="0"/>
              <a:t> (.o).</a:t>
            </a:r>
          </a:p>
          <a:p>
            <a:endParaRPr lang="de-DE" sz="2400" dirty="0"/>
          </a:p>
          <a:p>
            <a:r>
              <a:rPr lang="de-DE" sz="2400" dirty="0"/>
              <a:t>Beispiele </a:t>
            </a:r>
            <a:r>
              <a:rPr lang="de-DE" sz="2400" dirty="0">
                <a:sym typeface="Wingdings" panose="05000000000000000000" pitchFamily="2" charset="2"/>
              </a:rPr>
              <a:t>(2022): GCC, Visual C++, Borland</a:t>
            </a:r>
            <a:endParaRPr lang="de-DE" sz="2400" dirty="0"/>
          </a:p>
        </p:txBody>
      </p:sp>
    </p:spTree>
    <p:extLst>
      <p:ext uri="{BB962C8B-B14F-4D97-AF65-F5344CB8AC3E}">
        <p14:creationId xmlns:p14="http://schemas.microsoft.com/office/powerpoint/2010/main" val="3687498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0B9305-B327-455B-8371-E0A25E131B03}"/>
              </a:ext>
            </a:extLst>
          </p:cNvPr>
          <p:cNvSpPr>
            <a:spLocks noGrp="1"/>
          </p:cNvSpPr>
          <p:nvPr>
            <p:ph type="title"/>
          </p:nvPr>
        </p:nvSpPr>
        <p:spPr/>
        <p:txBody>
          <a:bodyPr>
            <a:normAutofit/>
          </a:bodyPr>
          <a:lstStyle/>
          <a:p>
            <a:r>
              <a:rPr lang="de-DE" sz="4400" dirty="0"/>
              <a:t>Linker</a:t>
            </a:r>
            <a:endParaRPr lang="de-DE" dirty="0"/>
          </a:p>
        </p:txBody>
      </p:sp>
      <p:sp>
        <p:nvSpPr>
          <p:cNvPr id="3" name="Inhaltsplatzhalter 2">
            <a:extLst>
              <a:ext uri="{FF2B5EF4-FFF2-40B4-BE49-F238E27FC236}">
                <a16:creationId xmlns:a16="http://schemas.microsoft.com/office/drawing/2014/main" id="{EE2B86C7-7577-4447-961D-FEFB1CB99E6F}"/>
              </a:ext>
            </a:extLst>
          </p:cNvPr>
          <p:cNvSpPr>
            <a:spLocks noGrp="1"/>
          </p:cNvSpPr>
          <p:nvPr>
            <p:ph sz="half" idx="1"/>
          </p:nvPr>
        </p:nvSpPr>
        <p:spPr>
          <a:xfrm>
            <a:off x="838200" y="1825625"/>
            <a:ext cx="5181600" cy="2932085"/>
          </a:xfrm>
        </p:spPr>
        <p:txBody>
          <a:bodyPr>
            <a:spAutoFit/>
          </a:bodyPr>
          <a:lstStyle/>
          <a:p>
            <a:r>
              <a:rPr lang="de-DE" sz="2400" dirty="0"/>
              <a:t>Sucht verwendete Unterprogramme in bereits kompilierter Form. </a:t>
            </a:r>
          </a:p>
          <a:p>
            <a:endParaRPr lang="de-DE" sz="2400" dirty="0"/>
          </a:p>
          <a:p>
            <a:r>
              <a:rPr lang="de-DE" sz="2400" dirty="0"/>
              <a:t>Fügt kompilierte Files zusammen.</a:t>
            </a:r>
          </a:p>
          <a:p>
            <a:endParaRPr lang="de-DE" sz="2400" dirty="0"/>
          </a:p>
          <a:p>
            <a:r>
              <a:rPr lang="de-DE" sz="2400" dirty="0"/>
              <a:t>Setzt Komponenten zu einer ausführbaren Datei zusammen.</a:t>
            </a:r>
          </a:p>
        </p:txBody>
      </p:sp>
    </p:spTree>
    <p:extLst>
      <p:ext uri="{BB962C8B-B14F-4D97-AF65-F5344CB8AC3E}">
        <p14:creationId xmlns:p14="http://schemas.microsoft.com/office/powerpoint/2010/main" val="3063058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noAutofit/>
          </a:bodyPr>
          <a:lstStyle/>
          <a:p>
            <a:r>
              <a:rPr lang="de-DE" dirty="0"/>
              <a:t>Syntax</a:t>
            </a:r>
          </a:p>
        </p:txBody>
      </p:sp>
      <p:sp>
        <p:nvSpPr>
          <p:cNvPr id="5" name="Untertitel 4">
            <a:extLst>
              <a:ext uri="{FF2B5EF4-FFF2-40B4-BE49-F238E27FC236}">
                <a16:creationId xmlns:a16="http://schemas.microsoft.com/office/drawing/2014/main" id="{FBF3CFB2-BED7-4B5E-AD85-E2A4ADFB60DD}"/>
              </a:ext>
            </a:extLst>
          </p:cNvPr>
          <p:cNvSpPr>
            <a:spLocks noGrp="1"/>
          </p:cNvSpPr>
          <p:nvPr>
            <p:ph type="subTitle" idx="1"/>
          </p:nvPr>
        </p:nvSpPr>
        <p:spPr/>
        <p:txBody>
          <a:bodyPr/>
          <a:lstStyle/>
          <a:p>
            <a:endParaRPr lang="de-DE" dirty="0"/>
          </a:p>
        </p:txBody>
      </p:sp>
    </p:spTree>
    <p:extLst>
      <p:ext uri="{BB962C8B-B14F-4D97-AF65-F5344CB8AC3E}">
        <p14:creationId xmlns:p14="http://schemas.microsoft.com/office/powerpoint/2010/main" val="3288463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43171-9664-4891-90B5-207A31B36258}"/>
              </a:ext>
            </a:extLst>
          </p:cNvPr>
          <p:cNvSpPr>
            <a:spLocks noGrp="1"/>
          </p:cNvSpPr>
          <p:nvPr>
            <p:ph type="title"/>
          </p:nvPr>
        </p:nvSpPr>
        <p:spPr/>
        <p:txBody>
          <a:bodyPr/>
          <a:lstStyle/>
          <a:p>
            <a:r>
              <a:rPr lang="de-DE" dirty="0"/>
              <a:t>kurze Geschichte</a:t>
            </a:r>
          </a:p>
        </p:txBody>
      </p:sp>
      <p:sp>
        <p:nvSpPr>
          <p:cNvPr id="3" name="Inhaltsplatzhalter 2">
            <a:extLst>
              <a:ext uri="{FF2B5EF4-FFF2-40B4-BE49-F238E27FC236}">
                <a16:creationId xmlns:a16="http://schemas.microsoft.com/office/drawing/2014/main" id="{44F832A1-053F-4E5A-81C0-56256E8B0A3E}"/>
              </a:ext>
            </a:extLst>
          </p:cNvPr>
          <p:cNvSpPr>
            <a:spLocks noGrp="1"/>
          </p:cNvSpPr>
          <p:nvPr>
            <p:ph sz="half" idx="1"/>
          </p:nvPr>
        </p:nvSpPr>
        <p:spPr>
          <a:xfrm>
            <a:off x="838200" y="1825625"/>
            <a:ext cx="5181600" cy="2675604"/>
          </a:xfrm>
        </p:spPr>
        <p:txBody>
          <a:bodyPr>
            <a:normAutofit fontScale="92500" lnSpcReduction="10000"/>
          </a:bodyPr>
          <a:lstStyle/>
          <a:p>
            <a:r>
              <a:rPr lang="en-US" dirty="0"/>
              <a:t>ISO </a:t>
            </a:r>
            <a:r>
              <a:rPr lang="en-US" dirty="0" err="1"/>
              <a:t>genormte</a:t>
            </a:r>
            <a:r>
              <a:rPr lang="en-US" dirty="0"/>
              <a:t> </a:t>
            </a:r>
            <a:r>
              <a:rPr lang="en-US" dirty="0" err="1"/>
              <a:t>Programmiersprache</a:t>
            </a:r>
            <a:r>
              <a:rPr lang="en-US" dirty="0"/>
              <a:t> </a:t>
            </a:r>
            <a:r>
              <a:rPr lang="en-US" dirty="0" err="1"/>
              <a:t>mit</a:t>
            </a:r>
            <a:r>
              <a:rPr lang="en-US" dirty="0"/>
              <a:t> </a:t>
            </a:r>
            <a:r>
              <a:rPr lang="en-US" dirty="0" err="1"/>
              <a:t>unterschiedlichen</a:t>
            </a:r>
            <a:r>
              <a:rPr lang="en-US" dirty="0"/>
              <a:t> </a:t>
            </a:r>
            <a:r>
              <a:rPr lang="en-US" dirty="0" err="1"/>
              <a:t>Umsetzungen</a:t>
            </a:r>
            <a:r>
              <a:rPr lang="en-US" dirty="0"/>
              <a:t> je Compiler</a:t>
            </a:r>
            <a:endParaRPr lang="en-US" b="0" dirty="0">
              <a:effectLst/>
            </a:endParaRPr>
          </a:p>
          <a:p>
            <a:endParaRPr lang="en-US" b="0" dirty="0">
              <a:effectLst/>
            </a:endParaRPr>
          </a:p>
          <a:p>
            <a:r>
              <a:rPr lang="en-US" b="0" dirty="0" err="1">
                <a:effectLst/>
              </a:rPr>
              <a:t>eine</a:t>
            </a:r>
            <a:r>
              <a:rPr lang="en-US" b="0" dirty="0">
                <a:effectLst/>
              </a:rPr>
              <a:t> </a:t>
            </a:r>
            <a:r>
              <a:rPr lang="en-US" b="0" dirty="0" err="1">
                <a:effectLst/>
              </a:rPr>
              <a:t>Erweiterung</a:t>
            </a:r>
            <a:r>
              <a:rPr lang="en-US" b="0" dirty="0">
                <a:effectLst/>
              </a:rPr>
              <a:t> von C </a:t>
            </a:r>
            <a:r>
              <a:rPr lang="en-US" b="0" dirty="0" err="1">
                <a:effectLst/>
              </a:rPr>
              <a:t>durch</a:t>
            </a:r>
            <a:r>
              <a:rPr lang="en-US" b="0" dirty="0">
                <a:effectLst/>
              </a:rPr>
              <a:t> Bjarne </a:t>
            </a:r>
            <a:r>
              <a:rPr lang="en-US" b="0" dirty="0" err="1">
                <a:effectLst/>
              </a:rPr>
              <a:t>Stroustrup</a:t>
            </a:r>
            <a:r>
              <a:rPr lang="en-US" b="0" dirty="0">
                <a:effectLst/>
              </a:rPr>
              <a:t> </a:t>
            </a:r>
            <a:r>
              <a:rPr lang="en-US" b="0" dirty="0" err="1">
                <a:effectLst/>
              </a:rPr>
              <a:t>bei</a:t>
            </a:r>
            <a:r>
              <a:rPr lang="en-US" b="0" dirty="0">
                <a:effectLst/>
              </a:rPr>
              <a:t> der </a:t>
            </a:r>
            <a:r>
              <a:rPr lang="en-US" b="0" dirty="0" err="1">
                <a:effectLst/>
              </a:rPr>
              <a:t>Firma</a:t>
            </a:r>
            <a:r>
              <a:rPr lang="en-US" b="0" dirty="0">
                <a:effectLst/>
              </a:rPr>
              <a:t> AT&amp;T </a:t>
            </a:r>
            <a:r>
              <a:rPr lang="en-US" b="0" dirty="0" err="1">
                <a:effectLst/>
              </a:rPr>
              <a:t>im</a:t>
            </a:r>
            <a:r>
              <a:rPr lang="en-US" b="0" dirty="0">
                <a:effectLst/>
              </a:rPr>
              <a:t> </a:t>
            </a:r>
            <a:r>
              <a:rPr lang="en-US" b="0" dirty="0" err="1">
                <a:effectLst/>
              </a:rPr>
              <a:t>Jahr</a:t>
            </a:r>
            <a:r>
              <a:rPr lang="en-US" b="0" dirty="0">
                <a:effectLst/>
              </a:rPr>
              <a:t> 1979</a:t>
            </a:r>
          </a:p>
        </p:txBody>
      </p:sp>
      <p:sp>
        <p:nvSpPr>
          <p:cNvPr id="4" name="Inhaltsplatzhalter 3">
            <a:extLst>
              <a:ext uri="{FF2B5EF4-FFF2-40B4-BE49-F238E27FC236}">
                <a16:creationId xmlns:a16="http://schemas.microsoft.com/office/drawing/2014/main" id="{DC42414F-2A22-4B51-9647-656D22AC114F}"/>
              </a:ext>
            </a:extLst>
          </p:cNvPr>
          <p:cNvSpPr>
            <a:spLocks noGrp="1"/>
          </p:cNvSpPr>
          <p:nvPr>
            <p:ph sz="half" idx="2"/>
          </p:nvPr>
        </p:nvSpPr>
        <p:spPr>
          <a:xfrm>
            <a:off x="6172200" y="1825625"/>
            <a:ext cx="5181600" cy="2675604"/>
          </a:xfrm>
        </p:spPr>
        <p:txBody>
          <a:bodyPr>
            <a:normAutofit fontScale="92500" lnSpcReduction="10000"/>
          </a:bodyPr>
          <a:lstStyle/>
          <a:p>
            <a:r>
              <a:rPr lang="en-US" b="0" dirty="0" err="1">
                <a:effectLst/>
              </a:rPr>
              <a:t>hauptsächlich</a:t>
            </a:r>
            <a:r>
              <a:rPr lang="en-US" b="0" dirty="0">
                <a:effectLst/>
              </a:rPr>
              <a:t> </a:t>
            </a:r>
            <a:r>
              <a:rPr lang="en-US" b="0" dirty="0" err="1">
                <a:effectLst/>
              </a:rPr>
              <a:t>für</a:t>
            </a:r>
            <a:r>
              <a:rPr lang="en-US" b="0" dirty="0">
                <a:effectLst/>
              </a:rPr>
              <a:t> </a:t>
            </a:r>
            <a:r>
              <a:rPr lang="en-US" b="0" dirty="0" err="1">
                <a:effectLst/>
              </a:rPr>
              <a:t>Systemprogrammierung</a:t>
            </a:r>
            <a:r>
              <a:rPr lang="en-US" b="0" dirty="0">
                <a:effectLst/>
              </a:rPr>
              <a:t> </a:t>
            </a:r>
            <a:br>
              <a:rPr lang="en-US" b="0" dirty="0">
                <a:effectLst/>
              </a:rPr>
            </a:br>
            <a:r>
              <a:rPr lang="en-US" b="0" dirty="0">
                <a:effectLst/>
              </a:rPr>
              <a:t>(</a:t>
            </a:r>
            <a:r>
              <a:rPr lang="en-US" b="0" dirty="0" err="1">
                <a:effectLst/>
              </a:rPr>
              <a:t>Ablösung</a:t>
            </a:r>
            <a:r>
              <a:rPr lang="en-US" b="0" dirty="0">
                <a:effectLst/>
              </a:rPr>
              <a:t> </a:t>
            </a:r>
            <a:r>
              <a:rPr lang="en-US" b="0" dirty="0" err="1">
                <a:effectLst/>
              </a:rPr>
              <a:t>durch</a:t>
            </a:r>
            <a:r>
              <a:rPr lang="en-US" b="0" dirty="0">
                <a:effectLst/>
              </a:rPr>
              <a:t> Java und C# </a:t>
            </a:r>
            <a:r>
              <a:rPr lang="en-US" b="0" dirty="0" err="1">
                <a:effectLst/>
              </a:rPr>
              <a:t>bei</a:t>
            </a:r>
            <a:r>
              <a:rPr lang="en-US" b="0" dirty="0">
                <a:effectLst/>
              </a:rPr>
              <a:t> </a:t>
            </a:r>
            <a:r>
              <a:rPr lang="en-US" b="0" dirty="0" err="1">
                <a:effectLst/>
              </a:rPr>
              <a:t>Anwendungsentwicklung</a:t>
            </a:r>
            <a:r>
              <a:rPr lang="en-US" b="0" dirty="0">
                <a:effectLst/>
              </a:rPr>
              <a:t>)</a:t>
            </a:r>
          </a:p>
          <a:p>
            <a:endParaRPr lang="en-US" dirty="0"/>
          </a:p>
          <a:p>
            <a:r>
              <a:rPr lang="en-US" b="0" dirty="0" err="1">
                <a:effectLst/>
              </a:rPr>
              <a:t>aktuell</a:t>
            </a:r>
            <a:r>
              <a:rPr lang="en-US" dirty="0" err="1"/>
              <a:t>e</a:t>
            </a:r>
            <a:r>
              <a:rPr lang="en-US" dirty="0"/>
              <a:t> Version </a:t>
            </a:r>
            <a:r>
              <a:rPr lang="en-US" b="0" dirty="0">
                <a:effectLst/>
              </a:rPr>
              <a:t>C++20</a:t>
            </a:r>
            <a:br>
              <a:rPr lang="en-US" b="0" dirty="0">
                <a:effectLst/>
              </a:rPr>
            </a:br>
            <a:r>
              <a:rPr lang="en-US" b="0" dirty="0">
                <a:effectLst/>
              </a:rPr>
              <a:t>15. </a:t>
            </a:r>
            <a:r>
              <a:rPr lang="en-US" b="0" dirty="0" err="1">
                <a:effectLst/>
              </a:rPr>
              <a:t>Dezember</a:t>
            </a:r>
            <a:r>
              <a:rPr lang="en-US" b="0" dirty="0">
                <a:effectLst/>
              </a:rPr>
              <a:t> 2020</a:t>
            </a:r>
          </a:p>
        </p:txBody>
      </p:sp>
      <p:sp>
        <p:nvSpPr>
          <p:cNvPr id="7" name="Textfeld 6">
            <a:extLst>
              <a:ext uri="{FF2B5EF4-FFF2-40B4-BE49-F238E27FC236}">
                <a16:creationId xmlns:a16="http://schemas.microsoft.com/office/drawing/2014/main" id="{7133C22D-7A7E-4916-A5A1-1B9F52CB7EE5}"/>
              </a:ext>
            </a:extLst>
          </p:cNvPr>
          <p:cNvSpPr txBox="1"/>
          <p:nvPr/>
        </p:nvSpPr>
        <p:spPr>
          <a:xfrm>
            <a:off x="1797050" y="5447036"/>
            <a:ext cx="8597900" cy="830997"/>
          </a:xfrm>
          <a:prstGeom prst="rect">
            <a:avLst/>
          </a:prstGeom>
          <a:noFill/>
        </p:spPr>
        <p:txBody>
          <a:bodyPr wrap="square" rtlCol="0">
            <a:spAutoFit/>
          </a:bodyPr>
          <a:lstStyle/>
          <a:p>
            <a:r>
              <a:rPr lang="en-US" sz="2400" i="1" dirty="0"/>
              <a:t>"C makes it easy to shoot yourself in the foot; C++ makes it harder, but when you do it blows your whole leg off" -  Bjarne </a:t>
            </a:r>
            <a:r>
              <a:rPr lang="en-US" sz="2400" i="1" dirty="0" err="1"/>
              <a:t>Stroustrup</a:t>
            </a:r>
            <a:endParaRPr lang="de-DE" sz="2400" i="1" dirty="0"/>
          </a:p>
        </p:txBody>
      </p:sp>
    </p:spTree>
    <p:extLst>
      <p:ext uri="{BB962C8B-B14F-4D97-AF65-F5344CB8AC3E}">
        <p14:creationId xmlns:p14="http://schemas.microsoft.com/office/powerpoint/2010/main" val="34787399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4C7B41-2B68-41B4-B593-8698D603A1CF}"/>
              </a:ext>
            </a:extLst>
          </p:cNvPr>
          <p:cNvSpPr>
            <a:spLocks noGrp="1"/>
          </p:cNvSpPr>
          <p:nvPr>
            <p:ph type="title"/>
          </p:nvPr>
        </p:nvSpPr>
        <p:spPr/>
        <p:txBody>
          <a:bodyPr/>
          <a:lstStyle/>
          <a:p>
            <a:r>
              <a:rPr lang="de-DE" dirty="0"/>
              <a:t>Kommentare</a:t>
            </a:r>
          </a:p>
        </p:txBody>
      </p:sp>
      <p:sp>
        <p:nvSpPr>
          <p:cNvPr id="5" name="Inhaltsplatzhalter 4">
            <a:extLst>
              <a:ext uri="{FF2B5EF4-FFF2-40B4-BE49-F238E27FC236}">
                <a16:creationId xmlns:a16="http://schemas.microsoft.com/office/drawing/2014/main" id="{D9752F5B-D24E-4326-A1B6-D6A65AE08430}"/>
              </a:ext>
            </a:extLst>
          </p:cNvPr>
          <p:cNvSpPr>
            <a:spLocks noGrp="1"/>
          </p:cNvSpPr>
          <p:nvPr>
            <p:ph sz="half" idx="1"/>
          </p:nvPr>
        </p:nvSpPr>
        <p:spPr>
          <a:xfrm>
            <a:off x="838200" y="1825625"/>
            <a:ext cx="5181600" cy="3008003"/>
          </a:xfrm>
        </p:spPr>
        <p:txBody>
          <a:bodyPr>
            <a:spAutoFit/>
          </a:bodyPr>
          <a:lstStyle/>
          <a:p>
            <a:r>
              <a:rPr lang="de-DE" dirty="0"/>
              <a:t>mit „//“ können einzeilige Kommentare angegeben werden</a:t>
            </a:r>
          </a:p>
          <a:p>
            <a:r>
              <a:rPr lang="de-DE" dirty="0"/>
              <a:t>mehrzeiliger Kommentare können durch „/* Kommentarblock */“ angegeben werden</a:t>
            </a:r>
          </a:p>
          <a:p>
            <a:r>
              <a:rPr lang="de-DE" dirty="0"/>
              <a:t>Kommentare werden vom Compiler als Leerzeichen interpretiert und sind somit „nicht vorhanden“</a:t>
            </a:r>
          </a:p>
        </p:txBody>
      </p:sp>
      <p:pic>
        <p:nvPicPr>
          <p:cNvPr id="6" name="Inhaltsplatzhalter 5">
            <a:extLst>
              <a:ext uri="{FF2B5EF4-FFF2-40B4-BE49-F238E27FC236}">
                <a16:creationId xmlns:a16="http://schemas.microsoft.com/office/drawing/2014/main" id="{1DB9694C-2E57-4A8C-B854-415B0D8CA8AA}"/>
              </a:ext>
            </a:extLst>
          </p:cNvPr>
          <p:cNvPicPr>
            <a:picLocks noGrp="1" noChangeAspect="1"/>
          </p:cNvPicPr>
          <p:nvPr>
            <p:ph sz="half" idx="2"/>
          </p:nvPr>
        </p:nvPicPr>
        <p:blipFill>
          <a:blip r:embed="rId2"/>
          <a:stretch>
            <a:fillRect/>
          </a:stretch>
        </p:blipFill>
        <p:spPr>
          <a:xfrm>
            <a:off x="6569510" y="1825625"/>
            <a:ext cx="5384736" cy="3947378"/>
          </a:xfrm>
        </p:spPr>
      </p:pic>
    </p:spTree>
    <p:extLst>
      <p:ext uri="{BB962C8B-B14F-4D97-AF65-F5344CB8AC3E}">
        <p14:creationId xmlns:p14="http://schemas.microsoft.com/office/powerpoint/2010/main" val="1249694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B72ED1-EC24-4204-B4E0-7D575DB55BBE}"/>
              </a:ext>
            </a:extLst>
          </p:cNvPr>
          <p:cNvSpPr>
            <a:spLocks noGrp="1"/>
          </p:cNvSpPr>
          <p:nvPr>
            <p:ph type="title"/>
          </p:nvPr>
        </p:nvSpPr>
        <p:spPr/>
        <p:txBody>
          <a:bodyPr/>
          <a:lstStyle/>
          <a:p>
            <a:r>
              <a:rPr lang="de-DE" dirty="0"/>
              <a:t>Statements und Codeblöcke</a:t>
            </a:r>
          </a:p>
        </p:txBody>
      </p:sp>
      <p:sp>
        <p:nvSpPr>
          <p:cNvPr id="3" name="Inhaltsplatzhalter 2">
            <a:extLst>
              <a:ext uri="{FF2B5EF4-FFF2-40B4-BE49-F238E27FC236}">
                <a16:creationId xmlns:a16="http://schemas.microsoft.com/office/drawing/2014/main" id="{D2328B2D-DC4C-4DC1-A4C9-BE0F0EE78E74}"/>
              </a:ext>
            </a:extLst>
          </p:cNvPr>
          <p:cNvSpPr>
            <a:spLocks noGrp="1"/>
          </p:cNvSpPr>
          <p:nvPr>
            <p:ph sz="half" idx="1"/>
          </p:nvPr>
        </p:nvSpPr>
        <p:spPr>
          <a:xfrm>
            <a:off x="838200" y="1825625"/>
            <a:ext cx="5181600" cy="4185761"/>
          </a:xfrm>
        </p:spPr>
        <p:txBody>
          <a:bodyPr>
            <a:normAutofit fontScale="92500" lnSpcReduction="10000"/>
          </a:bodyPr>
          <a:lstStyle/>
          <a:p>
            <a:r>
              <a:rPr lang="de-DE" dirty="0"/>
              <a:t>Statements werden immer mit einem Semikolon „;“ beendet</a:t>
            </a:r>
          </a:p>
          <a:p>
            <a:endParaRPr lang="de-DE" dirty="0"/>
          </a:p>
          <a:p>
            <a:r>
              <a:rPr lang="de-DE" dirty="0"/>
              <a:t>können über mehrere Zeilen gehen</a:t>
            </a:r>
          </a:p>
          <a:p>
            <a:endParaRPr lang="de-DE" dirty="0"/>
          </a:p>
          <a:p>
            <a:r>
              <a:rPr lang="de-DE" dirty="0"/>
              <a:t>vorhandene Umbrüche werden ignoriert</a:t>
            </a:r>
          </a:p>
          <a:p>
            <a:endParaRPr lang="de-DE" dirty="0"/>
          </a:p>
          <a:p>
            <a:r>
              <a:rPr lang="de-DE" dirty="0"/>
              <a:t>Codeblöcke werden mit „{„ und „}“ umschlossen</a:t>
            </a:r>
          </a:p>
        </p:txBody>
      </p:sp>
      <p:pic>
        <p:nvPicPr>
          <p:cNvPr id="9" name="Inhaltsplatzhalter 8">
            <a:extLst>
              <a:ext uri="{FF2B5EF4-FFF2-40B4-BE49-F238E27FC236}">
                <a16:creationId xmlns:a16="http://schemas.microsoft.com/office/drawing/2014/main" id="{29CBC6C7-7724-400A-88C3-935B1827C37D}"/>
              </a:ext>
            </a:extLst>
          </p:cNvPr>
          <p:cNvPicPr>
            <a:picLocks noGrp="1" noChangeAspect="1"/>
          </p:cNvPicPr>
          <p:nvPr>
            <p:ph sz="half" idx="2"/>
          </p:nvPr>
        </p:nvPicPr>
        <p:blipFill>
          <a:blip r:embed="rId3"/>
          <a:stretch>
            <a:fillRect/>
          </a:stretch>
        </p:blipFill>
        <p:spPr>
          <a:xfrm>
            <a:off x="7608311" y="1690688"/>
            <a:ext cx="2897349" cy="4723518"/>
          </a:xfrm>
        </p:spPr>
      </p:pic>
      <p:pic>
        <p:nvPicPr>
          <p:cNvPr id="6" name="Grafik 5">
            <a:extLst>
              <a:ext uri="{FF2B5EF4-FFF2-40B4-BE49-F238E27FC236}">
                <a16:creationId xmlns:a16="http://schemas.microsoft.com/office/drawing/2014/main" id="{ED4767DA-CBB9-4DE4-AEF4-C2E1DAC99ADB}"/>
              </a:ext>
            </a:extLst>
          </p:cNvPr>
          <p:cNvPicPr>
            <a:picLocks noChangeAspect="1"/>
          </p:cNvPicPr>
          <p:nvPr/>
        </p:nvPicPr>
        <p:blipFill>
          <a:blip r:embed="rId4"/>
          <a:stretch>
            <a:fillRect/>
          </a:stretch>
        </p:blipFill>
        <p:spPr>
          <a:xfrm>
            <a:off x="4512492" y="5822370"/>
            <a:ext cx="2571797" cy="828690"/>
          </a:xfrm>
          <a:prstGeom prst="rect">
            <a:avLst/>
          </a:prstGeom>
        </p:spPr>
      </p:pic>
    </p:spTree>
    <p:extLst>
      <p:ext uri="{BB962C8B-B14F-4D97-AF65-F5344CB8AC3E}">
        <p14:creationId xmlns:p14="http://schemas.microsoft.com/office/powerpoint/2010/main" val="2452957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4C7B41-2B68-41B4-B593-8698D603A1CF}"/>
              </a:ext>
            </a:extLst>
          </p:cNvPr>
          <p:cNvSpPr>
            <a:spLocks noGrp="1"/>
          </p:cNvSpPr>
          <p:nvPr>
            <p:ph type="title"/>
          </p:nvPr>
        </p:nvSpPr>
        <p:spPr/>
        <p:txBody>
          <a:bodyPr/>
          <a:lstStyle/>
          <a:p>
            <a:r>
              <a:rPr lang="de-DE" dirty="0"/>
              <a:t>include-Anweisung</a:t>
            </a:r>
          </a:p>
        </p:txBody>
      </p:sp>
      <p:sp>
        <p:nvSpPr>
          <p:cNvPr id="5" name="Inhaltsplatzhalter 4">
            <a:extLst>
              <a:ext uri="{FF2B5EF4-FFF2-40B4-BE49-F238E27FC236}">
                <a16:creationId xmlns:a16="http://schemas.microsoft.com/office/drawing/2014/main" id="{D9752F5B-D24E-4326-A1B6-D6A65AE08430}"/>
              </a:ext>
            </a:extLst>
          </p:cNvPr>
          <p:cNvSpPr>
            <a:spLocks noGrp="1"/>
          </p:cNvSpPr>
          <p:nvPr>
            <p:ph sz="half" idx="1"/>
          </p:nvPr>
        </p:nvSpPr>
        <p:spPr>
          <a:xfrm>
            <a:off x="838200" y="1825625"/>
            <a:ext cx="5181600" cy="4582280"/>
          </a:xfrm>
        </p:spPr>
        <p:txBody>
          <a:bodyPr>
            <a:spAutoFit/>
          </a:bodyPr>
          <a:lstStyle/>
          <a:p>
            <a:r>
              <a:rPr lang="de-DE" dirty="0"/>
              <a:t>mit „#include“ kann über den Dateinamen auf Headerdateien verwiesen werden</a:t>
            </a:r>
          </a:p>
          <a:p>
            <a:endParaRPr lang="de-DE" dirty="0"/>
          </a:p>
          <a:p>
            <a:r>
              <a:rPr lang="de-DE" dirty="0"/>
              <a:t>Dateiname zwischen „&lt;„ und „&gt;“</a:t>
            </a:r>
          </a:p>
          <a:p>
            <a:pPr lvl="1"/>
            <a:r>
              <a:rPr lang="de-DE" dirty="0"/>
              <a:t>Systempfade haben Priorität</a:t>
            </a:r>
          </a:p>
          <a:p>
            <a:pPr lvl="1"/>
            <a:endParaRPr lang="de-DE" dirty="0"/>
          </a:p>
          <a:p>
            <a:r>
              <a:rPr lang="de-DE" dirty="0"/>
              <a:t>Dateiname in Anführungszeichen</a:t>
            </a:r>
          </a:p>
          <a:p>
            <a:pPr lvl="1"/>
            <a:r>
              <a:rPr lang="de-DE" dirty="0"/>
              <a:t>Projektpfade haben Priorität</a:t>
            </a:r>
          </a:p>
          <a:p>
            <a:endParaRPr lang="de-DE" dirty="0"/>
          </a:p>
          <a:p>
            <a:endParaRPr lang="de-DE" dirty="0"/>
          </a:p>
        </p:txBody>
      </p:sp>
      <p:pic>
        <p:nvPicPr>
          <p:cNvPr id="10" name="Inhaltsplatzhalter 9">
            <a:extLst>
              <a:ext uri="{FF2B5EF4-FFF2-40B4-BE49-F238E27FC236}">
                <a16:creationId xmlns:a16="http://schemas.microsoft.com/office/drawing/2014/main" id="{62F7C85B-3410-48E0-8767-65DC59604D96}"/>
              </a:ext>
            </a:extLst>
          </p:cNvPr>
          <p:cNvPicPr>
            <a:picLocks noGrp="1" noChangeAspect="1"/>
          </p:cNvPicPr>
          <p:nvPr>
            <p:ph sz="half" idx="2"/>
          </p:nvPr>
        </p:nvPicPr>
        <p:blipFill>
          <a:blip r:embed="rId3"/>
          <a:stretch>
            <a:fillRect/>
          </a:stretch>
        </p:blipFill>
        <p:spPr>
          <a:xfrm>
            <a:off x="6019800" y="2944687"/>
            <a:ext cx="5946845" cy="1659805"/>
          </a:xfrm>
        </p:spPr>
      </p:pic>
    </p:spTree>
    <p:extLst>
      <p:ext uri="{BB962C8B-B14F-4D97-AF65-F5344CB8AC3E}">
        <p14:creationId xmlns:p14="http://schemas.microsoft.com/office/powerpoint/2010/main" val="1398951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4C7B41-2B68-41B4-B593-8698D603A1CF}"/>
              </a:ext>
            </a:extLst>
          </p:cNvPr>
          <p:cNvSpPr>
            <a:spLocks noGrp="1"/>
          </p:cNvSpPr>
          <p:nvPr>
            <p:ph type="title"/>
          </p:nvPr>
        </p:nvSpPr>
        <p:spPr/>
        <p:txBody>
          <a:bodyPr/>
          <a:lstStyle/>
          <a:p>
            <a:r>
              <a:rPr lang="de-DE" dirty="0" err="1"/>
              <a:t>main</a:t>
            </a:r>
            <a:r>
              <a:rPr lang="de-DE" dirty="0"/>
              <a:t>() bzw. </a:t>
            </a:r>
            <a:r>
              <a:rPr lang="de-DE" dirty="0" err="1"/>
              <a:t>main</a:t>
            </a:r>
            <a:r>
              <a:rPr lang="de-DE" dirty="0"/>
              <a:t>(</a:t>
            </a:r>
            <a:r>
              <a:rPr lang="de-DE" err="1"/>
              <a:t>int</a:t>
            </a:r>
            <a:r>
              <a:rPr lang="de-DE"/>
              <a:t> argc, </a:t>
            </a:r>
            <a:r>
              <a:rPr lang="de-DE" dirty="0" err="1"/>
              <a:t>char</a:t>
            </a:r>
            <a:r>
              <a:rPr lang="de-DE" dirty="0"/>
              <a:t>* </a:t>
            </a:r>
            <a:r>
              <a:rPr lang="de-DE" dirty="0" err="1"/>
              <a:t>argv</a:t>
            </a:r>
            <a:r>
              <a:rPr lang="de-DE" dirty="0"/>
              <a:t>[]) </a:t>
            </a:r>
          </a:p>
        </p:txBody>
      </p:sp>
      <p:sp>
        <p:nvSpPr>
          <p:cNvPr id="4" name="Inhaltsplatzhalter 3">
            <a:extLst>
              <a:ext uri="{FF2B5EF4-FFF2-40B4-BE49-F238E27FC236}">
                <a16:creationId xmlns:a16="http://schemas.microsoft.com/office/drawing/2014/main" id="{5B7E86F2-012B-4D43-B1B1-5CF17DC5EAC6}"/>
              </a:ext>
            </a:extLst>
          </p:cNvPr>
          <p:cNvSpPr>
            <a:spLocks noGrp="1"/>
          </p:cNvSpPr>
          <p:nvPr>
            <p:ph sz="half" idx="1"/>
          </p:nvPr>
        </p:nvSpPr>
        <p:spPr>
          <a:xfrm>
            <a:off x="838200" y="1825625"/>
            <a:ext cx="5181600" cy="3853363"/>
          </a:xfrm>
        </p:spPr>
        <p:txBody>
          <a:bodyPr/>
          <a:lstStyle/>
          <a:p>
            <a:r>
              <a:rPr lang="de-DE" dirty="0"/>
              <a:t>der Einstiegspunkt im Programm</a:t>
            </a:r>
          </a:p>
          <a:p>
            <a:endParaRPr lang="de-DE" dirty="0"/>
          </a:p>
          <a:p>
            <a:r>
              <a:rPr lang="de-DE" dirty="0"/>
              <a:t>darf im Projekt nur einmal definiert werden</a:t>
            </a:r>
          </a:p>
          <a:p>
            <a:endParaRPr lang="de-DE" dirty="0"/>
          </a:p>
          <a:p>
            <a:r>
              <a:rPr lang="de-DE" dirty="0"/>
              <a:t>optional mit Parametern</a:t>
            </a:r>
          </a:p>
          <a:p>
            <a:pPr lvl="1"/>
            <a:r>
              <a:rPr lang="de-DE" dirty="0" err="1"/>
              <a:t>argc</a:t>
            </a:r>
            <a:r>
              <a:rPr lang="de-DE" dirty="0"/>
              <a:t> =&gt; Anzahl</a:t>
            </a:r>
          </a:p>
          <a:p>
            <a:pPr lvl="1"/>
            <a:r>
              <a:rPr lang="de-DE" dirty="0" err="1"/>
              <a:t>argv</a:t>
            </a:r>
            <a:r>
              <a:rPr lang="de-DE" dirty="0"/>
              <a:t> =&gt; Parameter</a:t>
            </a:r>
          </a:p>
          <a:p>
            <a:endParaRPr lang="de-DE" dirty="0"/>
          </a:p>
        </p:txBody>
      </p:sp>
      <p:pic>
        <p:nvPicPr>
          <p:cNvPr id="7" name="Grafik 6">
            <a:extLst>
              <a:ext uri="{FF2B5EF4-FFF2-40B4-BE49-F238E27FC236}">
                <a16:creationId xmlns:a16="http://schemas.microsoft.com/office/drawing/2014/main" id="{FF61E49C-A297-4168-9465-DB111330B2A9}"/>
              </a:ext>
            </a:extLst>
          </p:cNvPr>
          <p:cNvPicPr>
            <a:picLocks noChangeAspect="1"/>
          </p:cNvPicPr>
          <p:nvPr/>
        </p:nvPicPr>
        <p:blipFill>
          <a:blip r:embed="rId3"/>
          <a:stretch>
            <a:fillRect/>
          </a:stretch>
        </p:blipFill>
        <p:spPr>
          <a:xfrm>
            <a:off x="4929592" y="4923100"/>
            <a:ext cx="6709958" cy="1511776"/>
          </a:xfrm>
          <a:prstGeom prst="rect">
            <a:avLst/>
          </a:prstGeom>
        </p:spPr>
      </p:pic>
      <p:pic>
        <p:nvPicPr>
          <p:cNvPr id="19" name="Inhaltsplatzhalter 18">
            <a:extLst>
              <a:ext uri="{FF2B5EF4-FFF2-40B4-BE49-F238E27FC236}">
                <a16:creationId xmlns:a16="http://schemas.microsoft.com/office/drawing/2014/main" id="{8045E751-8AB3-41CA-980D-9F29AE97FDC4}"/>
              </a:ext>
            </a:extLst>
          </p:cNvPr>
          <p:cNvPicPr>
            <a:picLocks noGrp="1" noChangeAspect="1"/>
          </p:cNvPicPr>
          <p:nvPr>
            <p:ph sz="half" idx="2"/>
          </p:nvPr>
        </p:nvPicPr>
        <p:blipFill>
          <a:blip r:embed="rId4"/>
          <a:stretch>
            <a:fillRect/>
          </a:stretch>
        </p:blipFill>
        <p:spPr>
          <a:xfrm>
            <a:off x="6522208" y="1916765"/>
            <a:ext cx="4607816" cy="2850795"/>
          </a:xfrm>
        </p:spPr>
      </p:pic>
    </p:spTree>
    <p:extLst>
      <p:ext uri="{BB962C8B-B14F-4D97-AF65-F5344CB8AC3E}">
        <p14:creationId xmlns:p14="http://schemas.microsoft.com/office/powerpoint/2010/main" val="3349740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52E6B70-67B3-4250-9CED-79FB6875BE80}"/>
              </a:ext>
            </a:extLst>
          </p:cNvPr>
          <p:cNvSpPr>
            <a:spLocks noGrp="1"/>
          </p:cNvSpPr>
          <p:nvPr>
            <p:ph type="title"/>
          </p:nvPr>
        </p:nvSpPr>
        <p:spPr/>
        <p:txBody>
          <a:bodyPr/>
          <a:lstStyle/>
          <a:p>
            <a:r>
              <a:rPr lang="de-DE" dirty="0" err="1"/>
              <a:t>exit</a:t>
            </a:r>
            <a:r>
              <a:rPr lang="de-DE" dirty="0"/>
              <a:t>(</a:t>
            </a:r>
            <a:r>
              <a:rPr lang="de-DE" dirty="0" err="1"/>
              <a:t>int</a:t>
            </a:r>
            <a:r>
              <a:rPr lang="de-DE" dirty="0"/>
              <a:t>);</a:t>
            </a:r>
          </a:p>
        </p:txBody>
      </p:sp>
      <p:sp>
        <p:nvSpPr>
          <p:cNvPr id="3" name="Inhaltsplatzhalter 2">
            <a:extLst>
              <a:ext uri="{FF2B5EF4-FFF2-40B4-BE49-F238E27FC236}">
                <a16:creationId xmlns:a16="http://schemas.microsoft.com/office/drawing/2014/main" id="{8B987D81-7EF5-4EFD-A633-03099D1150D5}"/>
              </a:ext>
            </a:extLst>
          </p:cNvPr>
          <p:cNvSpPr>
            <a:spLocks noGrp="1"/>
          </p:cNvSpPr>
          <p:nvPr>
            <p:ph sz="half" idx="1"/>
          </p:nvPr>
        </p:nvSpPr>
        <p:spPr>
          <a:xfrm>
            <a:off x="838200" y="1825625"/>
            <a:ext cx="5181600" cy="3661002"/>
          </a:xfrm>
        </p:spPr>
        <p:txBody>
          <a:bodyPr>
            <a:normAutofit fontScale="92500" lnSpcReduction="10000"/>
          </a:bodyPr>
          <a:lstStyle/>
          <a:p>
            <a:r>
              <a:rPr lang="de-DE" dirty="0"/>
              <a:t>mit der „</a:t>
            </a:r>
            <a:r>
              <a:rPr lang="de-DE" dirty="0" err="1"/>
              <a:t>exit</a:t>
            </a:r>
            <a:r>
              <a:rPr lang="de-DE" dirty="0"/>
              <a:t>(</a:t>
            </a:r>
            <a:r>
              <a:rPr lang="de-DE" dirty="0" err="1"/>
              <a:t>int</a:t>
            </a:r>
            <a:r>
              <a:rPr lang="de-DE" dirty="0"/>
              <a:t>)“-Funktion kann das Programm geordnet beendet werden</a:t>
            </a:r>
          </a:p>
          <a:p>
            <a:endParaRPr lang="de-DE" dirty="0"/>
          </a:p>
          <a:p>
            <a:r>
              <a:rPr lang="de-DE" dirty="0"/>
              <a:t>ruft die Destruktoren von statischen Objekten auf</a:t>
            </a:r>
          </a:p>
          <a:p>
            <a:endParaRPr lang="de-DE" dirty="0"/>
          </a:p>
          <a:p>
            <a:r>
              <a:rPr lang="de-DE" dirty="0"/>
              <a:t>arbeitet nach dem Last-In-First-Out Prinzip</a:t>
            </a:r>
          </a:p>
          <a:p>
            <a:pPr lvl="1"/>
            <a:endParaRPr lang="de-DE" dirty="0"/>
          </a:p>
        </p:txBody>
      </p:sp>
      <p:pic>
        <p:nvPicPr>
          <p:cNvPr id="12" name="Inhaltsplatzhalter 11">
            <a:extLst>
              <a:ext uri="{FF2B5EF4-FFF2-40B4-BE49-F238E27FC236}">
                <a16:creationId xmlns:a16="http://schemas.microsoft.com/office/drawing/2014/main" id="{62E690AE-5F8A-4107-93A5-C0B8C85B415B}"/>
              </a:ext>
            </a:extLst>
          </p:cNvPr>
          <p:cNvPicPr>
            <a:picLocks noGrp="1" noChangeAspect="1"/>
          </p:cNvPicPr>
          <p:nvPr>
            <p:ph sz="half" idx="2"/>
          </p:nvPr>
        </p:nvPicPr>
        <p:blipFill>
          <a:blip r:embed="rId3"/>
          <a:stretch>
            <a:fillRect/>
          </a:stretch>
        </p:blipFill>
        <p:spPr>
          <a:xfrm>
            <a:off x="6544540" y="1087445"/>
            <a:ext cx="4809260" cy="5137361"/>
          </a:xfrm>
        </p:spPr>
      </p:pic>
      <p:pic>
        <p:nvPicPr>
          <p:cNvPr id="14" name="Grafik 13">
            <a:extLst>
              <a:ext uri="{FF2B5EF4-FFF2-40B4-BE49-F238E27FC236}">
                <a16:creationId xmlns:a16="http://schemas.microsoft.com/office/drawing/2014/main" id="{4C470189-9813-471C-BB64-D4BF5123FB89}"/>
              </a:ext>
            </a:extLst>
          </p:cNvPr>
          <p:cNvPicPr>
            <a:picLocks noChangeAspect="1"/>
          </p:cNvPicPr>
          <p:nvPr/>
        </p:nvPicPr>
        <p:blipFill>
          <a:blip r:embed="rId4"/>
          <a:stretch>
            <a:fillRect/>
          </a:stretch>
        </p:blipFill>
        <p:spPr>
          <a:xfrm>
            <a:off x="1519237" y="5191956"/>
            <a:ext cx="3810499" cy="1200377"/>
          </a:xfrm>
          <a:prstGeom prst="rect">
            <a:avLst/>
          </a:prstGeom>
        </p:spPr>
      </p:pic>
    </p:spTree>
    <p:extLst>
      <p:ext uri="{BB962C8B-B14F-4D97-AF65-F5344CB8AC3E}">
        <p14:creationId xmlns:p14="http://schemas.microsoft.com/office/powerpoint/2010/main" val="1746948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11AA3E2D-84F9-436B-BB3A-4E3CED0C97DC}"/>
              </a:ext>
            </a:extLst>
          </p:cNvPr>
          <p:cNvSpPr>
            <a:spLocks noGrp="1"/>
          </p:cNvSpPr>
          <p:nvPr>
            <p:ph type="ctrTitle"/>
          </p:nvPr>
        </p:nvSpPr>
        <p:spPr/>
        <p:txBody>
          <a:bodyPr/>
          <a:lstStyle/>
          <a:p>
            <a:r>
              <a:rPr lang="de-DE" dirty="0"/>
              <a:t>Ein- und Ausgabe</a:t>
            </a:r>
            <a:br>
              <a:rPr lang="de-DE" dirty="0"/>
            </a:br>
            <a:r>
              <a:rPr lang="de-DE" dirty="0"/>
              <a:t>in Streams</a:t>
            </a:r>
          </a:p>
        </p:txBody>
      </p:sp>
      <p:sp>
        <p:nvSpPr>
          <p:cNvPr id="5" name="Untertitel 4">
            <a:extLst>
              <a:ext uri="{FF2B5EF4-FFF2-40B4-BE49-F238E27FC236}">
                <a16:creationId xmlns:a16="http://schemas.microsoft.com/office/drawing/2014/main" id="{8A195FDA-2A91-4391-A904-9A8B0E8AFE9E}"/>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2391640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4C7B41-2B68-41B4-B593-8698D603A1CF}"/>
              </a:ext>
            </a:extLst>
          </p:cNvPr>
          <p:cNvSpPr>
            <a:spLocks noGrp="1"/>
          </p:cNvSpPr>
          <p:nvPr>
            <p:ph type="title"/>
          </p:nvPr>
        </p:nvSpPr>
        <p:spPr/>
        <p:txBody>
          <a:bodyPr/>
          <a:lstStyle/>
          <a:p>
            <a:r>
              <a:rPr lang="de-DE" dirty="0"/>
              <a:t>Allgemein</a:t>
            </a:r>
          </a:p>
        </p:txBody>
      </p:sp>
      <p:sp>
        <p:nvSpPr>
          <p:cNvPr id="3" name="Inhaltsplatzhalter 2">
            <a:extLst>
              <a:ext uri="{FF2B5EF4-FFF2-40B4-BE49-F238E27FC236}">
                <a16:creationId xmlns:a16="http://schemas.microsoft.com/office/drawing/2014/main" id="{4473E2B1-5888-4E98-8FED-4AC70380F9DD}"/>
              </a:ext>
            </a:extLst>
          </p:cNvPr>
          <p:cNvSpPr>
            <a:spLocks noGrp="1"/>
          </p:cNvSpPr>
          <p:nvPr>
            <p:ph sz="half" idx="1"/>
          </p:nvPr>
        </p:nvSpPr>
        <p:spPr>
          <a:xfrm>
            <a:off x="838200" y="1825625"/>
            <a:ext cx="5181600" cy="4185761"/>
          </a:xfrm>
        </p:spPr>
        <p:txBody>
          <a:bodyPr>
            <a:normAutofit fontScale="92500" lnSpcReduction="20000"/>
          </a:bodyPr>
          <a:lstStyle/>
          <a:p>
            <a:r>
              <a:rPr lang="de-DE" dirty="0"/>
              <a:t>über Streams können Ein- und Ausgaben verarbeitet werden</a:t>
            </a:r>
          </a:p>
          <a:p>
            <a:endParaRPr lang="de-DE" dirty="0"/>
          </a:p>
          <a:p>
            <a:r>
              <a:rPr lang="de-DE" dirty="0"/>
              <a:t>in der Standardbibliothek werden u.a. vier </a:t>
            </a:r>
            <a:r>
              <a:rPr lang="de-DE"/>
              <a:t>Streams definiert, </a:t>
            </a:r>
            <a:r>
              <a:rPr lang="de-DE" dirty="0"/>
              <a:t>welche bevorzugt verwendet werden</a:t>
            </a:r>
          </a:p>
          <a:p>
            <a:endParaRPr lang="de-DE" dirty="0"/>
          </a:p>
          <a:p>
            <a:r>
              <a:rPr lang="de-DE" dirty="0"/>
              <a:t>„</a:t>
            </a:r>
            <a:r>
              <a:rPr lang="de-DE" dirty="0" err="1"/>
              <a:t>cout</a:t>
            </a:r>
            <a:r>
              <a:rPr lang="de-DE" dirty="0"/>
              <a:t>“ =&gt; Output </a:t>
            </a:r>
          </a:p>
          <a:p>
            <a:r>
              <a:rPr lang="de-DE" dirty="0"/>
              <a:t>„</a:t>
            </a:r>
            <a:r>
              <a:rPr lang="de-DE" dirty="0" err="1"/>
              <a:t>cin</a:t>
            </a:r>
            <a:r>
              <a:rPr lang="de-DE" dirty="0"/>
              <a:t>“ =&gt; Input</a:t>
            </a:r>
          </a:p>
          <a:p>
            <a:r>
              <a:rPr lang="de-DE" dirty="0"/>
              <a:t>„</a:t>
            </a:r>
            <a:r>
              <a:rPr lang="de-DE" dirty="0" err="1"/>
              <a:t>cerr</a:t>
            </a:r>
            <a:r>
              <a:rPr lang="de-DE" dirty="0"/>
              <a:t>“ u. „</a:t>
            </a:r>
            <a:r>
              <a:rPr lang="de-DE" dirty="0" err="1"/>
              <a:t>clog</a:t>
            </a:r>
            <a:r>
              <a:rPr lang="de-DE" dirty="0"/>
              <a:t>“ =&gt; alternativer Output</a:t>
            </a:r>
          </a:p>
        </p:txBody>
      </p:sp>
      <p:sp>
        <p:nvSpPr>
          <p:cNvPr id="4" name="Inhaltsplatzhalter 3">
            <a:extLst>
              <a:ext uri="{FF2B5EF4-FFF2-40B4-BE49-F238E27FC236}">
                <a16:creationId xmlns:a16="http://schemas.microsoft.com/office/drawing/2014/main" id="{0725D737-5C23-45A2-962E-45907518D6B7}"/>
              </a:ext>
            </a:extLst>
          </p:cNvPr>
          <p:cNvSpPr>
            <a:spLocks noGrp="1"/>
          </p:cNvSpPr>
          <p:nvPr>
            <p:ph sz="half" idx="2"/>
          </p:nvPr>
        </p:nvSpPr>
        <p:spPr>
          <a:xfrm>
            <a:off x="6172200" y="1825625"/>
            <a:ext cx="5181600" cy="3596882"/>
          </a:xfrm>
        </p:spPr>
        <p:txBody>
          <a:bodyPr>
            <a:normAutofit fontScale="92500" lnSpcReduction="20000"/>
          </a:bodyPr>
          <a:lstStyle/>
          <a:p>
            <a:r>
              <a:rPr lang="de-DE" dirty="0"/>
              <a:t>„</a:t>
            </a:r>
            <a:r>
              <a:rPr lang="de-DE" dirty="0" err="1"/>
              <a:t>cout</a:t>
            </a:r>
            <a:r>
              <a:rPr lang="de-DE" dirty="0"/>
              <a:t>“ und „</a:t>
            </a:r>
            <a:r>
              <a:rPr lang="de-DE" dirty="0" err="1"/>
              <a:t>clog</a:t>
            </a:r>
            <a:r>
              <a:rPr lang="de-DE" dirty="0"/>
              <a:t>“ </a:t>
            </a:r>
            <a:r>
              <a:rPr lang="de-DE"/>
              <a:t>sind gebuffert, </a:t>
            </a:r>
            <a:r>
              <a:rPr lang="de-DE" dirty="0"/>
              <a:t>sodass die Ausgabe eventuell nicht direkt verarbeitet wird</a:t>
            </a:r>
          </a:p>
          <a:p>
            <a:endParaRPr lang="de-DE" dirty="0"/>
          </a:p>
          <a:p>
            <a:r>
              <a:rPr lang="de-DE" dirty="0"/>
              <a:t>„</a:t>
            </a:r>
            <a:r>
              <a:rPr lang="de-DE" dirty="0" err="1"/>
              <a:t>cerr</a:t>
            </a:r>
            <a:r>
              <a:rPr lang="de-DE" dirty="0"/>
              <a:t>“ wird direkt ausgegeben</a:t>
            </a:r>
          </a:p>
          <a:p>
            <a:endParaRPr lang="de-DE" dirty="0"/>
          </a:p>
          <a:p>
            <a:r>
              <a:rPr lang="de-DE" dirty="0"/>
              <a:t>die Ausgaben von „</a:t>
            </a:r>
            <a:r>
              <a:rPr lang="de-DE" err="1"/>
              <a:t>cout</a:t>
            </a:r>
            <a:r>
              <a:rPr lang="de-DE"/>
              <a:t>“,  </a:t>
            </a:r>
            <a:r>
              <a:rPr lang="de-DE" dirty="0"/>
              <a:t>„</a:t>
            </a:r>
            <a:r>
              <a:rPr lang="de-DE" dirty="0" err="1"/>
              <a:t>cerr</a:t>
            </a:r>
            <a:r>
              <a:rPr lang="de-DE" dirty="0"/>
              <a:t>“ und „</a:t>
            </a:r>
            <a:r>
              <a:rPr lang="de-DE" dirty="0" err="1"/>
              <a:t>clog</a:t>
            </a:r>
            <a:r>
              <a:rPr lang="de-DE" dirty="0"/>
              <a:t>“ können unterschiedlich behandelt werden</a:t>
            </a:r>
          </a:p>
        </p:txBody>
      </p:sp>
    </p:spTree>
    <p:extLst>
      <p:ext uri="{BB962C8B-B14F-4D97-AF65-F5344CB8AC3E}">
        <p14:creationId xmlns:p14="http://schemas.microsoft.com/office/powerpoint/2010/main" val="3313575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29A971-513A-4443-9758-080EC6ACEB83}"/>
              </a:ext>
            </a:extLst>
          </p:cNvPr>
          <p:cNvSpPr>
            <a:spLocks noGrp="1"/>
          </p:cNvSpPr>
          <p:nvPr>
            <p:ph type="title"/>
          </p:nvPr>
        </p:nvSpPr>
        <p:spPr/>
        <p:txBody>
          <a:bodyPr/>
          <a:lstStyle/>
          <a:p>
            <a:r>
              <a:rPr lang="de-DE" dirty="0"/>
              <a:t>Buffer und </a:t>
            </a:r>
            <a:r>
              <a:rPr lang="de-DE" dirty="0" err="1"/>
              <a:t>Flush</a:t>
            </a:r>
            <a:endParaRPr lang="de-DE" dirty="0"/>
          </a:p>
        </p:txBody>
      </p:sp>
      <p:sp>
        <p:nvSpPr>
          <p:cNvPr id="3" name="Inhaltsplatzhalter 2">
            <a:extLst>
              <a:ext uri="{FF2B5EF4-FFF2-40B4-BE49-F238E27FC236}">
                <a16:creationId xmlns:a16="http://schemas.microsoft.com/office/drawing/2014/main" id="{FFC20229-6607-440B-835C-CC78882800E1}"/>
              </a:ext>
            </a:extLst>
          </p:cNvPr>
          <p:cNvSpPr>
            <a:spLocks noGrp="1"/>
          </p:cNvSpPr>
          <p:nvPr>
            <p:ph sz="half" idx="1"/>
          </p:nvPr>
        </p:nvSpPr>
        <p:spPr>
          <a:xfrm>
            <a:off x="838200" y="1825625"/>
            <a:ext cx="5181600" cy="5182957"/>
          </a:xfrm>
        </p:spPr>
        <p:txBody>
          <a:bodyPr>
            <a:normAutofit fontScale="92500" lnSpcReduction="10000"/>
          </a:bodyPr>
          <a:lstStyle/>
          <a:p>
            <a:r>
              <a:rPr lang="de-DE" dirty="0"/>
              <a:t>die Ausgabe-Streams „</a:t>
            </a:r>
            <a:r>
              <a:rPr lang="de-DE" dirty="0" err="1"/>
              <a:t>cout</a:t>
            </a:r>
            <a:r>
              <a:rPr lang="de-DE" dirty="0"/>
              <a:t>“ und „</a:t>
            </a:r>
            <a:r>
              <a:rPr lang="de-DE" dirty="0" err="1"/>
              <a:t>clog</a:t>
            </a:r>
            <a:r>
              <a:rPr lang="de-DE" dirty="0"/>
              <a:t>“ verwendet einen Buffer um die Geschwindigkeit zu optimieren und den Overhead zu minimieren</a:t>
            </a:r>
          </a:p>
          <a:p>
            <a:endParaRPr lang="de-DE" dirty="0"/>
          </a:p>
          <a:p>
            <a:r>
              <a:rPr lang="de-DE" dirty="0"/>
              <a:t>„</a:t>
            </a:r>
            <a:r>
              <a:rPr lang="de-DE" dirty="0" err="1"/>
              <a:t>cerr</a:t>
            </a:r>
            <a:r>
              <a:rPr lang="de-DE" dirty="0"/>
              <a:t>“ funktioniert ohne Buffer und verarbeitet die Ausgabe direkt</a:t>
            </a:r>
          </a:p>
          <a:p>
            <a:endParaRPr lang="de-DE" dirty="0"/>
          </a:p>
          <a:p>
            <a:r>
              <a:rPr lang="de-DE" dirty="0"/>
              <a:t>„</a:t>
            </a:r>
            <a:r>
              <a:rPr lang="de-DE" dirty="0" err="1"/>
              <a:t>cout</a:t>
            </a:r>
            <a:r>
              <a:rPr lang="de-DE" dirty="0"/>
              <a:t>“ und „</a:t>
            </a:r>
            <a:r>
              <a:rPr lang="de-DE" dirty="0" err="1"/>
              <a:t>clog</a:t>
            </a:r>
            <a:r>
              <a:rPr lang="de-DE" dirty="0"/>
              <a:t>“ können mit einer „</a:t>
            </a:r>
            <a:r>
              <a:rPr lang="de-DE" dirty="0" err="1"/>
              <a:t>flush</a:t>
            </a:r>
            <a:r>
              <a:rPr lang="de-DE" dirty="0"/>
              <a:t>“-Anweisung direkt verarbeitet werden</a:t>
            </a:r>
          </a:p>
          <a:p>
            <a:endParaRPr lang="de-DE" dirty="0"/>
          </a:p>
          <a:p>
            <a:endParaRPr lang="de-DE" dirty="0"/>
          </a:p>
        </p:txBody>
      </p:sp>
      <p:sp>
        <p:nvSpPr>
          <p:cNvPr id="4" name="Inhaltsplatzhalter 3">
            <a:extLst>
              <a:ext uri="{FF2B5EF4-FFF2-40B4-BE49-F238E27FC236}">
                <a16:creationId xmlns:a16="http://schemas.microsoft.com/office/drawing/2014/main" id="{E2398BC0-DEA0-4D49-A257-7B9B759862C8}"/>
              </a:ext>
            </a:extLst>
          </p:cNvPr>
          <p:cNvSpPr>
            <a:spLocks noGrp="1"/>
          </p:cNvSpPr>
          <p:nvPr>
            <p:ph sz="half" idx="2"/>
          </p:nvPr>
        </p:nvSpPr>
        <p:spPr>
          <a:xfrm>
            <a:off x="6172200" y="1825625"/>
            <a:ext cx="5181600" cy="1089529"/>
          </a:xfrm>
        </p:spPr>
        <p:txBody>
          <a:bodyPr>
            <a:normAutofit fontScale="92500" lnSpcReduction="10000"/>
          </a:bodyPr>
          <a:lstStyle/>
          <a:p>
            <a:r>
              <a:rPr lang="de-DE" dirty="0"/>
              <a:t>für die Kombination aus „\n“ (</a:t>
            </a:r>
            <a:r>
              <a:rPr lang="de-DE" dirty="0" err="1"/>
              <a:t>line</a:t>
            </a:r>
            <a:r>
              <a:rPr lang="de-DE" dirty="0"/>
              <a:t> </a:t>
            </a:r>
            <a:r>
              <a:rPr lang="de-DE" dirty="0" err="1"/>
              <a:t>feed</a:t>
            </a:r>
            <a:r>
              <a:rPr lang="de-DE" dirty="0"/>
              <a:t>) und „</a:t>
            </a:r>
            <a:r>
              <a:rPr lang="de-DE" dirty="0" err="1"/>
              <a:t>flush</a:t>
            </a:r>
            <a:r>
              <a:rPr lang="de-DE" dirty="0"/>
              <a:t>“ gibt es die Funktion „</a:t>
            </a:r>
            <a:r>
              <a:rPr lang="de-DE" dirty="0" err="1"/>
              <a:t>endl</a:t>
            </a:r>
            <a:r>
              <a:rPr lang="de-DE" dirty="0"/>
              <a:t>“ (end </a:t>
            </a:r>
            <a:r>
              <a:rPr lang="de-DE" dirty="0" err="1"/>
              <a:t>line</a:t>
            </a:r>
            <a:r>
              <a:rPr lang="de-DE" dirty="0"/>
              <a:t>)</a:t>
            </a:r>
          </a:p>
        </p:txBody>
      </p:sp>
      <p:pic>
        <p:nvPicPr>
          <p:cNvPr id="10" name="Grafik 9">
            <a:extLst>
              <a:ext uri="{FF2B5EF4-FFF2-40B4-BE49-F238E27FC236}">
                <a16:creationId xmlns:a16="http://schemas.microsoft.com/office/drawing/2014/main" id="{9FB6B47D-A414-4E7D-89F9-04D0C98F6CAD}"/>
              </a:ext>
            </a:extLst>
          </p:cNvPr>
          <p:cNvPicPr>
            <a:picLocks noChangeAspect="1"/>
          </p:cNvPicPr>
          <p:nvPr/>
        </p:nvPicPr>
        <p:blipFill>
          <a:blip r:embed="rId3"/>
          <a:stretch>
            <a:fillRect/>
          </a:stretch>
        </p:blipFill>
        <p:spPr>
          <a:xfrm>
            <a:off x="6341853" y="5144918"/>
            <a:ext cx="4360359" cy="1304925"/>
          </a:xfrm>
          <a:prstGeom prst="rect">
            <a:avLst/>
          </a:prstGeom>
        </p:spPr>
      </p:pic>
      <p:pic>
        <p:nvPicPr>
          <p:cNvPr id="12" name="Grafik 11">
            <a:extLst>
              <a:ext uri="{FF2B5EF4-FFF2-40B4-BE49-F238E27FC236}">
                <a16:creationId xmlns:a16="http://schemas.microsoft.com/office/drawing/2014/main" id="{F1B571D7-C42C-4B77-9EB9-459176E93912}"/>
              </a:ext>
            </a:extLst>
          </p:cNvPr>
          <p:cNvPicPr>
            <a:picLocks noChangeAspect="1"/>
          </p:cNvPicPr>
          <p:nvPr/>
        </p:nvPicPr>
        <p:blipFill>
          <a:blip r:embed="rId4"/>
          <a:stretch>
            <a:fillRect/>
          </a:stretch>
        </p:blipFill>
        <p:spPr>
          <a:xfrm>
            <a:off x="6341853" y="3373698"/>
            <a:ext cx="5444042" cy="1312676"/>
          </a:xfrm>
          <a:prstGeom prst="rect">
            <a:avLst/>
          </a:prstGeom>
        </p:spPr>
      </p:pic>
    </p:spTree>
    <p:extLst>
      <p:ext uri="{BB962C8B-B14F-4D97-AF65-F5344CB8AC3E}">
        <p14:creationId xmlns:p14="http://schemas.microsoft.com/office/powerpoint/2010/main" val="14816101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68EC34-3CDE-4AEF-A438-9A67A90614E2}"/>
              </a:ext>
            </a:extLst>
          </p:cNvPr>
          <p:cNvSpPr>
            <a:spLocks noGrp="1"/>
          </p:cNvSpPr>
          <p:nvPr>
            <p:ph type="title"/>
          </p:nvPr>
        </p:nvSpPr>
        <p:spPr/>
        <p:txBody>
          <a:bodyPr/>
          <a:lstStyle/>
          <a:p>
            <a:r>
              <a:rPr lang="de-DE" dirty="0"/>
              <a:t>Konsole</a:t>
            </a:r>
          </a:p>
        </p:txBody>
      </p:sp>
      <p:sp>
        <p:nvSpPr>
          <p:cNvPr id="4" name="Inhaltsplatzhalter 3">
            <a:extLst>
              <a:ext uri="{FF2B5EF4-FFF2-40B4-BE49-F238E27FC236}">
                <a16:creationId xmlns:a16="http://schemas.microsoft.com/office/drawing/2014/main" id="{79E17F6D-EB98-48FF-BFC1-CDEFA2013F6A}"/>
              </a:ext>
            </a:extLst>
          </p:cNvPr>
          <p:cNvSpPr>
            <a:spLocks noGrp="1"/>
          </p:cNvSpPr>
          <p:nvPr>
            <p:ph sz="half" idx="1"/>
          </p:nvPr>
        </p:nvSpPr>
        <p:spPr>
          <a:xfrm>
            <a:off x="838200" y="1825625"/>
            <a:ext cx="5181600" cy="3596882"/>
          </a:xfrm>
        </p:spPr>
        <p:txBody>
          <a:bodyPr>
            <a:normAutofit fontScale="92500" lnSpcReduction="10000"/>
          </a:bodyPr>
          <a:lstStyle/>
          <a:p>
            <a:r>
              <a:rPr lang="de-DE" dirty="0"/>
              <a:t>ohne weitere Vorgaben verwenden die Standard-Streams die Konsole als Ein- und Ausgabe</a:t>
            </a:r>
          </a:p>
          <a:p>
            <a:endParaRPr lang="de-DE" dirty="0"/>
          </a:p>
          <a:p>
            <a:r>
              <a:rPr lang="de-DE" dirty="0"/>
              <a:t>es muss auf die </a:t>
            </a:r>
            <a:r>
              <a:rPr lang="de-DE" dirty="0" err="1"/>
              <a:t>CodePage</a:t>
            </a:r>
            <a:r>
              <a:rPr lang="de-DE" dirty="0"/>
              <a:t> geachtet werden (DOS/UNIX/Windows)</a:t>
            </a:r>
          </a:p>
          <a:p>
            <a:endParaRPr lang="de-DE" dirty="0"/>
          </a:p>
          <a:p>
            <a:r>
              <a:rPr lang="de-DE" dirty="0"/>
              <a:t>hierzu muss bspw. die Headerdatei „</a:t>
            </a:r>
            <a:r>
              <a:rPr lang="de-DE" dirty="0" err="1"/>
              <a:t>windows.h</a:t>
            </a:r>
            <a:r>
              <a:rPr lang="de-DE" dirty="0"/>
              <a:t>“ verwendet werden</a:t>
            </a:r>
          </a:p>
        </p:txBody>
      </p:sp>
      <p:pic>
        <p:nvPicPr>
          <p:cNvPr id="12" name="Grafik 11">
            <a:extLst>
              <a:ext uri="{FF2B5EF4-FFF2-40B4-BE49-F238E27FC236}">
                <a16:creationId xmlns:a16="http://schemas.microsoft.com/office/drawing/2014/main" id="{50AADA14-85AF-4CC4-8681-62A2B9249FE2}"/>
              </a:ext>
            </a:extLst>
          </p:cNvPr>
          <p:cNvPicPr>
            <a:picLocks noChangeAspect="1"/>
          </p:cNvPicPr>
          <p:nvPr/>
        </p:nvPicPr>
        <p:blipFill>
          <a:blip r:embed="rId3"/>
          <a:stretch>
            <a:fillRect/>
          </a:stretch>
        </p:blipFill>
        <p:spPr>
          <a:xfrm>
            <a:off x="6267139" y="5207568"/>
            <a:ext cx="4083051" cy="1413364"/>
          </a:xfrm>
          <a:prstGeom prst="rect">
            <a:avLst/>
          </a:prstGeom>
        </p:spPr>
      </p:pic>
      <p:pic>
        <p:nvPicPr>
          <p:cNvPr id="18" name="Inhaltsplatzhalter 17">
            <a:extLst>
              <a:ext uri="{FF2B5EF4-FFF2-40B4-BE49-F238E27FC236}">
                <a16:creationId xmlns:a16="http://schemas.microsoft.com/office/drawing/2014/main" id="{D2842E9C-F91B-4BCA-A067-25EB7D79C6B8}"/>
              </a:ext>
            </a:extLst>
          </p:cNvPr>
          <p:cNvPicPr>
            <a:picLocks noGrp="1" noChangeAspect="1"/>
          </p:cNvPicPr>
          <p:nvPr>
            <p:ph sz="half" idx="2"/>
          </p:nvPr>
        </p:nvPicPr>
        <p:blipFill>
          <a:blip r:embed="rId4"/>
          <a:stretch>
            <a:fillRect/>
          </a:stretch>
        </p:blipFill>
        <p:spPr>
          <a:xfrm>
            <a:off x="6267139" y="1785638"/>
            <a:ext cx="5604598" cy="3286723"/>
          </a:xfrm>
        </p:spPr>
      </p:pic>
    </p:spTree>
    <p:extLst>
      <p:ext uri="{BB962C8B-B14F-4D97-AF65-F5344CB8AC3E}">
        <p14:creationId xmlns:p14="http://schemas.microsoft.com/office/powerpoint/2010/main" val="2488995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4077247-5B3C-430A-ACDC-64AC57443084}"/>
              </a:ext>
            </a:extLst>
          </p:cNvPr>
          <p:cNvSpPr>
            <a:spLocks noGrp="1"/>
          </p:cNvSpPr>
          <p:nvPr>
            <p:ph type="title"/>
          </p:nvPr>
        </p:nvSpPr>
        <p:spPr/>
        <p:txBody>
          <a:bodyPr/>
          <a:lstStyle/>
          <a:p>
            <a:r>
              <a:rPr lang="de-DE" dirty="0"/>
              <a:t>Hello World</a:t>
            </a:r>
          </a:p>
        </p:txBody>
      </p:sp>
      <p:sp>
        <p:nvSpPr>
          <p:cNvPr id="3" name="Inhaltsplatzhalter 2">
            <a:extLst>
              <a:ext uri="{FF2B5EF4-FFF2-40B4-BE49-F238E27FC236}">
                <a16:creationId xmlns:a16="http://schemas.microsoft.com/office/drawing/2014/main" id="{3F7E2B71-314A-43BC-8C18-5D0C968B9231}"/>
              </a:ext>
            </a:extLst>
          </p:cNvPr>
          <p:cNvSpPr>
            <a:spLocks noGrp="1"/>
          </p:cNvSpPr>
          <p:nvPr>
            <p:ph sz="half" idx="1"/>
          </p:nvPr>
        </p:nvSpPr>
        <p:spPr>
          <a:xfrm>
            <a:off x="838199" y="4497131"/>
            <a:ext cx="8040329" cy="1340362"/>
          </a:xfrm>
        </p:spPr>
        <p:txBody>
          <a:bodyPr>
            <a:normAutofit fontScale="47500" lnSpcReduction="20000"/>
          </a:bodyPr>
          <a:lstStyle/>
          <a:p>
            <a:pPr marL="0" indent="0">
              <a:buNone/>
            </a:pPr>
            <a:r>
              <a:rPr lang="en-US" dirty="0">
                <a:effectLst/>
                <a:latin typeface="Courier New" panose="02070309020205020404" pitchFamily="49" charset="0"/>
              </a:rPr>
              <a:t>#include &lt;iostream&gt;  		// </a:t>
            </a:r>
            <a:r>
              <a:rPr lang="en-US" dirty="0" err="1">
                <a:effectLst/>
                <a:latin typeface="Courier New" panose="02070309020205020404" pitchFamily="49" charset="0"/>
              </a:rPr>
              <a:t>Bibliothek</a:t>
            </a:r>
            <a:r>
              <a:rPr lang="en-US" dirty="0">
                <a:effectLst/>
                <a:latin typeface="Courier New" panose="02070309020205020404" pitchFamily="49" charset="0"/>
              </a:rPr>
              <a:t> </a:t>
            </a:r>
            <a:r>
              <a:rPr lang="en-US" dirty="0" err="1">
                <a:effectLst/>
                <a:latin typeface="Courier New" panose="02070309020205020404" pitchFamily="49" charset="0"/>
              </a:rPr>
              <a:t>zur</a:t>
            </a:r>
            <a:r>
              <a:rPr lang="en-US" dirty="0">
                <a:effectLst/>
                <a:latin typeface="Courier New" panose="02070309020205020404" pitchFamily="49" charset="0"/>
              </a:rPr>
              <a:t> </a:t>
            </a:r>
            <a:r>
              <a:rPr lang="en-US" dirty="0" err="1">
                <a:effectLst/>
                <a:latin typeface="Courier New" panose="02070309020205020404" pitchFamily="49" charset="0"/>
              </a:rPr>
              <a:t>Ausgabe</a:t>
            </a:r>
            <a:br>
              <a:rPr lang="en-US" dirty="0"/>
            </a:br>
            <a:r>
              <a:rPr lang="en-US" dirty="0">
                <a:effectLst/>
                <a:latin typeface="Courier New" panose="02070309020205020404" pitchFamily="49" charset="0"/>
              </a:rPr>
              <a:t>using namespace std; 		// std </a:t>
            </a:r>
            <a:r>
              <a:rPr lang="en-US" dirty="0" err="1">
                <a:effectLst/>
                <a:latin typeface="Courier New" panose="02070309020205020404" pitchFamily="49" charset="0"/>
              </a:rPr>
              <a:t>wird</a:t>
            </a:r>
            <a:r>
              <a:rPr lang="en-US" dirty="0">
                <a:effectLst/>
                <a:latin typeface="Courier New" panose="02070309020205020404" pitchFamily="49" charset="0"/>
              </a:rPr>
              <a:t> </a:t>
            </a:r>
            <a:r>
              <a:rPr lang="en-US" dirty="0" err="1">
                <a:effectLst/>
                <a:latin typeface="Courier New" panose="02070309020205020404" pitchFamily="49" charset="0"/>
              </a:rPr>
              <a:t>automatisch</a:t>
            </a:r>
            <a:r>
              <a:rPr lang="en-US" dirty="0">
                <a:effectLst/>
                <a:latin typeface="Courier New" panose="02070309020205020404" pitchFamily="49" charset="0"/>
              </a:rPr>
              <a:t> </a:t>
            </a:r>
            <a:r>
              <a:rPr lang="en-US" dirty="0" err="1">
                <a:effectLst/>
                <a:latin typeface="Courier New" panose="02070309020205020404" pitchFamily="49" charset="0"/>
              </a:rPr>
              <a:t>verwendet</a:t>
            </a:r>
            <a:br>
              <a:rPr lang="en-US" dirty="0"/>
            </a:br>
            <a:r>
              <a:rPr lang="en-US" dirty="0">
                <a:effectLst/>
                <a:latin typeface="Courier New" panose="02070309020205020404" pitchFamily="49" charset="0"/>
              </a:rPr>
              <a:t>int main()	     		// start main	</a:t>
            </a:r>
            <a:br>
              <a:rPr lang="en-US" dirty="0"/>
            </a:br>
            <a:r>
              <a:rPr lang="en-US" dirty="0">
                <a:effectLst/>
                <a:latin typeface="Courier New" panose="02070309020205020404" pitchFamily="49" charset="0"/>
              </a:rPr>
              <a:t>{</a:t>
            </a:r>
            <a:br>
              <a:rPr lang="en-US" dirty="0"/>
            </a:br>
            <a:r>
              <a:rPr lang="en-US" dirty="0" err="1">
                <a:effectLst/>
                <a:latin typeface="Courier New" panose="02070309020205020404" pitchFamily="49" charset="0"/>
              </a:rPr>
              <a:t>cout</a:t>
            </a:r>
            <a:r>
              <a:rPr lang="en-US" dirty="0">
                <a:effectLst/>
                <a:latin typeface="Courier New" panose="02070309020205020404" pitchFamily="49" charset="0"/>
              </a:rPr>
              <a:t> &lt;&lt; "Hallo Welt" &lt;&lt; </a:t>
            </a:r>
            <a:r>
              <a:rPr lang="en-US" dirty="0" err="1">
                <a:effectLst/>
                <a:latin typeface="Courier New" panose="02070309020205020404" pitchFamily="49" charset="0"/>
              </a:rPr>
              <a:t>endl</a:t>
            </a:r>
            <a:r>
              <a:rPr lang="en-US" dirty="0">
                <a:effectLst/>
                <a:latin typeface="Courier New" panose="02070309020205020404" pitchFamily="49" charset="0"/>
              </a:rPr>
              <a:t>;	// </a:t>
            </a:r>
            <a:r>
              <a:rPr lang="en-US" dirty="0" err="1">
                <a:effectLst/>
                <a:latin typeface="Courier New" panose="02070309020205020404" pitchFamily="49" charset="0"/>
              </a:rPr>
              <a:t>vorsicht</a:t>
            </a:r>
            <a:r>
              <a:rPr lang="en-US" dirty="0">
                <a:effectLst/>
                <a:latin typeface="Courier New" panose="02070309020205020404" pitchFamily="49" charset="0"/>
              </a:rPr>
              <a:t> </a:t>
            </a:r>
            <a:r>
              <a:rPr lang="en-US" dirty="0" err="1">
                <a:effectLst/>
                <a:latin typeface="Courier New" panose="02070309020205020404" pitchFamily="49" charset="0"/>
              </a:rPr>
              <a:t>Klammer</a:t>
            </a:r>
            <a:r>
              <a:rPr lang="en-US" dirty="0">
                <a:effectLst/>
                <a:latin typeface="Courier New" panose="02070309020205020404" pitchFamily="49" charset="0"/>
              </a:rPr>
              <a:t> </a:t>
            </a:r>
            <a:r>
              <a:rPr lang="en-US" dirty="0" err="1">
                <a:effectLst/>
                <a:latin typeface="Courier New" panose="02070309020205020404" pitchFamily="49" charset="0"/>
              </a:rPr>
              <a:t>nach</a:t>
            </a:r>
            <a:r>
              <a:rPr lang="en-US" dirty="0">
                <a:effectLst/>
                <a:latin typeface="Courier New" panose="02070309020205020404" pitchFamily="49" charset="0"/>
              </a:rPr>
              <a:t> </a:t>
            </a:r>
            <a:r>
              <a:rPr lang="en-US" dirty="0" err="1">
                <a:effectLst/>
                <a:latin typeface="Courier New" panose="02070309020205020404" pitchFamily="49" charset="0"/>
              </a:rPr>
              <a:t>rechts</a:t>
            </a:r>
            <a:r>
              <a:rPr lang="en-US" dirty="0">
                <a:effectLst/>
                <a:latin typeface="Courier New" panose="02070309020205020404" pitchFamily="49" charset="0"/>
              </a:rPr>
              <a:t> </a:t>
            </a:r>
            <a:r>
              <a:rPr lang="en-US" dirty="0" err="1">
                <a:effectLst/>
                <a:latin typeface="Courier New" panose="02070309020205020404" pitchFamily="49" charset="0"/>
              </a:rPr>
              <a:t>offen</a:t>
            </a:r>
            <a:br>
              <a:rPr lang="en-US" dirty="0"/>
            </a:br>
            <a:r>
              <a:rPr lang="en-US" dirty="0">
                <a:effectLst/>
                <a:latin typeface="Courier New" panose="02070309020205020404" pitchFamily="49" charset="0"/>
              </a:rPr>
              <a:t>}</a:t>
            </a:r>
            <a:br>
              <a:rPr lang="en-US" dirty="0"/>
            </a:br>
            <a:endParaRPr lang="de-DE" dirty="0"/>
          </a:p>
        </p:txBody>
      </p:sp>
      <p:pic>
        <p:nvPicPr>
          <p:cNvPr id="6" name="Grafik 5">
            <a:extLst>
              <a:ext uri="{FF2B5EF4-FFF2-40B4-BE49-F238E27FC236}">
                <a16:creationId xmlns:a16="http://schemas.microsoft.com/office/drawing/2014/main" id="{20A149D2-A82F-4989-8F5C-6C49BE037101}"/>
              </a:ext>
            </a:extLst>
          </p:cNvPr>
          <p:cNvPicPr>
            <a:picLocks noChangeAspect="1"/>
          </p:cNvPicPr>
          <p:nvPr/>
        </p:nvPicPr>
        <p:blipFill>
          <a:blip r:embed="rId2"/>
          <a:stretch>
            <a:fillRect/>
          </a:stretch>
        </p:blipFill>
        <p:spPr>
          <a:xfrm>
            <a:off x="661219" y="1690688"/>
            <a:ext cx="4397589" cy="2198796"/>
          </a:xfrm>
          <a:prstGeom prst="rect">
            <a:avLst/>
          </a:prstGeom>
        </p:spPr>
      </p:pic>
    </p:spTree>
    <p:extLst>
      <p:ext uri="{BB962C8B-B14F-4D97-AF65-F5344CB8AC3E}">
        <p14:creationId xmlns:p14="http://schemas.microsoft.com/office/powerpoint/2010/main" val="764306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43171-9664-4891-90B5-207A31B36258}"/>
              </a:ext>
            </a:extLst>
          </p:cNvPr>
          <p:cNvSpPr>
            <a:spLocks noGrp="1"/>
          </p:cNvSpPr>
          <p:nvPr>
            <p:ph type="title"/>
          </p:nvPr>
        </p:nvSpPr>
        <p:spPr/>
        <p:txBody>
          <a:bodyPr/>
          <a:lstStyle/>
          <a:p>
            <a:r>
              <a:rPr lang="de-DE" dirty="0"/>
              <a:t>Entwicklungsumgebung</a:t>
            </a:r>
          </a:p>
        </p:txBody>
      </p:sp>
      <p:sp>
        <p:nvSpPr>
          <p:cNvPr id="3" name="Inhaltsplatzhalter 2">
            <a:extLst>
              <a:ext uri="{FF2B5EF4-FFF2-40B4-BE49-F238E27FC236}">
                <a16:creationId xmlns:a16="http://schemas.microsoft.com/office/drawing/2014/main" id="{44F832A1-053F-4E5A-81C0-56256E8B0A3E}"/>
              </a:ext>
            </a:extLst>
          </p:cNvPr>
          <p:cNvSpPr>
            <a:spLocks noGrp="1"/>
          </p:cNvSpPr>
          <p:nvPr>
            <p:ph sz="half" idx="1"/>
          </p:nvPr>
        </p:nvSpPr>
        <p:spPr>
          <a:xfrm>
            <a:off x="838200" y="1825625"/>
            <a:ext cx="5181600" cy="2675604"/>
          </a:xfrm>
        </p:spPr>
        <p:txBody>
          <a:bodyPr>
            <a:normAutofit fontScale="85000" lnSpcReduction="20000"/>
          </a:bodyPr>
          <a:lstStyle/>
          <a:p>
            <a:r>
              <a:rPr lang="en-US" dirty="0" err="1"/>
              <a:t>Integrierte</a:t>
            </a:r>
            <a:r>
              <a:rPr lang="en-US" dirty="0"/>
              <a:t> </a:t>
            </a:r>
            <a:r>
              <a:rPr lang="en-US" dirty="0" err="1"/>
              <a:t>Entwicklungsumgebungen</a:t>
            </a:r>
            <a:r>
              <a:rPr lang="en-US" dirty="0"/>
              <a:t> </a:t>
            </a:r>
          </a:p>
          <a:p>
            <a:pPr lvl="1"/>
            <a:r>
              <a:rPr lang="en-US" b="0" dirty="0" err="1">
                <a:effectLst/>
              </a:rPr>
              <a:t>Früher</a:t>
            </a:r>
            <a:r>
              <a:rPr lang="en-US" b="0" dirty="0">
                <a:effectLst/>
              </a:rPr>
              <a:t> </a:t>
            </a:r>
            <a:br>
              <a:rPr lang="en-US" b="0" dirty="0">
                <a:effectLst/>
              </a:rPr>
            </a:br>
            <a:r>
              <a:rPr lang="en-US" b="0" dirty="0" err="1">
                <a:effectLst/>
              </a:rPr>
              <a:t>Textbasiert</a:t>
            </a:r>
            <a:r>
              <a:rPr lang="en-US" b="0" dirty="0">
                <a:effectLst/>
              </a:rPr>
              <a:t> (1980-1990)</a:t>
            </a:r>
          </a:p>
          <a:p>
            <a:pPr lvl="1"/>
            <a:r>
              <a:rPr lang="en-US" dirty="0"/>
              <a:t>Heute: </a:t>
            </a:r>
            <a:br>
              <a:rPr lang="en-US" dirty="0"/>
            </a:br>
            <a:r>
              <a:rPr lang="en-US" dirty="0" err="1"/>
              <a:t>Visuelle</a:t>
            </a:r>
            <a:r>
              <a:rPr lang="en-US" dirty="0"/>
              <a:t> </a:t>
            </a:r>
            <a:r>
              <a:rPr lang="en-US" dirty="0" err="1"/>
              <a:t>Programmierumgebung</a:t>
            </a:r>
            <a:endParaRPr lang="en-US" dirty="0"/>
          </a:p>
          <a:p>
            <a:pPr lvl="1"/>
            <a:r>
              <a:rPr lang="en-US" dirty="0" err="1"/>
              <a:t>Vereint</a:t>
            </a:r>
            <a:r>
              <a:rPr lang="en-US" dirty="0"/>
              <a:t> </a:t>
            </a:r>
            <a:r>
              <a:rPr lang="en-US" dirty="0" err="1"/>
              <a:t>Bestandteile</a:t>
            </a:r>
            <a:r>
              <a:rPr lang="en-US" dirty="0"/>
              <a:t> </a:t>
            </a:r>
            <a:r>
              <a:rPr lang="en-US" dirty="0" err="1"/>
              <a:t>wie</a:t>
            </a:r>
            <a:r>
              <a:rPr lang="en-US" dirty="0"/>
              <a:t>:</a:t>
            </a:r>
            <a:br>
              <a:rPr lang="en-US" dirty="0"/>
            </a:br>
            <a:r>
              <a:rPr lang="en-US" dirty="0" err="1"/>
              <a:t>Texteditor</a:t>
            </a:r>
            <a:r>
              <a:rPr lang="en-US" dirty="0"/>
              <a:t>, Compiler, GUI Designer, Linker, Debugger (Tool für </a:t>
            </a:r>
            <a:r>
              <a:rPr lang="en-US" dirty="0" err="1"/>
              <a:t>schrittweise</a:t>
            </a:r>
            <a:r>
              <a:rPr lang="en-US" dirty="0"/>
              <a:t> </a:t>
            </a:r>
            <a:r>
              <a:rPr lang="en-US" dirty="0" err="1"/>
              <a:t>Ausführung</a:t>
            </a:r>
            <a:r>
              <a:rPr lang="en-US" dirty="0"/>
              <a:t> des </a:t>
            </a:r>
            <a:r>
              <a:rPr lang="en-US" dirty="0" err="1"/>
              <a:t>Programms</a:t>
            </a:r>
            <a:r>
              <a:rPr lang="en-US" dirty="0"/>
              <a:t>, um </a:t>
            </a:r>
            <a:r>
              <a:rPr lang="en-US" dirty="0" err="1"/>
              <a:t>Fehler</a:t>
            </a:r>
            <a:r>
              <a:rPr lang="en-US" dirty="0"/>
              <a:t> </a:t>
            </a:r>
            <a:r>
              <a:rPr lang="en-US" dirty="0" err="1"/>
              <a:t>zu</a:t>
            </a:r>
            <a:r>
              <a:rPr lang="en-US" dirty="0"/>
              <a:t> </a:t>
            </a:r>
            <a:r>
              <a:rPr lang="en-US" dirty="0" err="1"/>
              <a:t>analysieren</a:t>
            </a:r>
            <a:r>
              <a:rPr lang="en-US" dirty="0"/>
              <a:t>) </a:t>
            </a:r>
          </a:p>
        </p:txBody>
      </p:sp>
    </p:spTree>
    <p:extLst>
      <p:ext uri="{BB962C8B-B14F-4D97-AF65-F5344CB8AC3E}">
        <p14:creationId xmlns:p14="http://schemas.microsoft.com/office/powerpoint/2010/main" val="1797257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43171-9664-4891-90B5-207A31B36258}"/>
              </a:ext>
            </a:extLst>
          </p:cNvPr>
          <p:cNvSpPr>
            <a:spLocks noGrp="1"/>
          </p:cNvSpPr>
          <p:nvPr>
            <p:ph type="title"/>
          </p:nvPr>
        </p:nvSpPr>
        <p:spPr/>
        <p:txBody>
          <a:bodyPr/>
          <a:lstStyle/>
          <a:p>
            <a:r>
              <a:rPr lang="de-DE" dirty="0"/>
              <a:t>Entwicklungsumgebungen</a:t>
            </a:r>
          </a:p>
        </p:txBody>
      </p:sp>
      <p:sp>
        <p:nvSpPr>
          <p:cNvPr id="3" name="Inhaltsplatzhalter 2">
            <a:extLst>
              <a:ext uri="{FF2B5EF4-FFF2-40B4-BE49-F238E27FC236}">
                <a16:creationId xmlns:a16="http://schemas.microsoft.com/office/drawing/2014/main" id="{44F832A1-053F-4E5A-81C0-56256E8B0A3E}"/>
              </a:ext>
            </a:extLst>
          </p:cNvPr>
          <p:cNvSpPr>
            <a:spLocks noGrp="1"/>
          </p:cNvSpPr>
          <p:nvPr>
            <p:ph sz="half" idx="1"/>
          </p:nvPr>
        </p:nvSpPr>
        <p:spPr>
          <a:xfrm>
            <a:off x="838199" y="1825624"/>
            <a:ext cx="7019069" cy="3879793"/>
          </a:xfrm>
        </p:spPr>
        <p:txBody>
          <a:bodyPr>
            <a:normAutofit fontScale="55000" lnSpcReduction="20000"/>
          </a:bodyPr>
          <a:lstStyle/>
          <a:p>
            <a:r>
              <a:rPr lang="en-US" sz="4300" dirty="0" err="1"/>
              <a:t>Plattform</a:t>
            </a:r>
            <a:r>
              <a:rPr lang="en-US" sz="4300" dirty="0"/>
              <a:t> </a:t>
            </a:r>
            <a:r>
              <a:rPr lang="en-US" sz="4300" dirty="0" err="1"/>
              <a:t>unabhängig</a:t>
            </a:r>
            <a:endParaRPr lang="en-US" sz="4300" dirty="0"/>
          </a:p>
          <a:p>
            <a:pPr lvl="1"/>
            <a:r>
              <a:rPr lang="en-US" sz="3700" dirty="0"/>
              <a:t>Eclipse</a:t>
            </a:r>
          </a:p>
          <a:p>
            <a:pPr lvl="1"/>
            <a:r>
              <a:rPr lang="en-US" sz="3700" dirty="0"/>
              <a:t>NetBeans</a:t>
            </a:r>
          </a:p>
          <a:p>
            <a:pPr lvl="1"/>
            <a:r>
              <a:rPr lang="en-US" sz="3700" dirty="0"/>
              <a:t>Qt SDK</a:t>
            </a:r>
          </a:p>
          <a:p>
            <a:pPr lvl="1"/>
            <a:r>
              <a:rPr lang="en-US" sz="3700" dirty="0"/>
              <a:t>Code::Blocks</a:t>
            </a:r>
          </a:p>
          <a:p>
            <a:r>
              <a:rPr lang="en-US" sz="4300" dirty="0"/>
              <a:t>Linux</a:t>
            </a:r>
          </a:p>
          <a:p>
            <a:pPr lvl="1"/>
            <a:r>
              <a:rPr lang="en-US" sz="3700" dirty="0" err="1"/>
              <a:t>Anjuta</a:t>
            </a:r>
            <a:endParaRPr lang="en-US" sz="3700" dirty="0"/>
          </a:p>
          <a:p>
            <a:pPr lvl="1"/>
            <a:r>
              <a:rPr lang="en-US" sz="3700" dirty="0" err="1"/>
              <a:t>KDevelop</a:t>
            </a:r>
            <a:endParaRPr lang="en-US" sz="3700" dirty="0"/>
          </a:p>
          <a:p>
            <a:r>
              <a:rPr lang="en-US" sz="4300" b="0" dirty="0">
                <a:effectLst/>
              </a:rPr>
              <a:t>Mac </a:t>
            </a:r>
            <a:r>
              <a:rPr lang="en-US" sz="4300" b="0" dirty="0" err="1">
                <a:effectLst/>
              </a:rPr>
              <a:t>Os</a:t>
            </a:r>
            <a:endParaRPr lang="en-US" sz="4300" b="0" dirty="0">
              <a:effectLst/>
            </a:endParaRPr>
          </a:p>
          <a:p>
            <a:pPr lvl="1"/>
            <a:r>
              <a:rPr lang="en-US" sz="3700" b="0" dirty="0">
                <a:effectLst/>
              </a:rPr>
              <a:t>XCode</a:t>
            </a:r>
          </a:p>
          <a:p>
            <a:r>
              <a:rPr lang="en-US" sz="4300" b="0" dirty="0">
                <a:effectLst/>
              </a:rPr>
              <a:t>Windows</a:t>
            </a:r>
          </a:p>
          <a:p>
            <a:pPr lvl="1"/>
            <a:r>
              <a:rPr lang="en-US" sz="3700" dirty="0"/>
              <a:t>Visual Studio</a:t>
            </a:r>
          </a:p>
          <a:p>
            <a:pPr lvl="1"/>
            <a:endParaRPr lang="en-US" dirty="0"/>
          </a:p>
          <a:p>
            <a:pPr lvl="1"/>
            <a:endParaRPr lang="en-US" b="0" dirty="0">
              <a:effectLst/>
            </a:endParaRPr>
          </a:p>
        </p:txBody>
      </p:sp>
    </p:spTree>
    <p:extLst>
      <p:ext uri="{BB962C8B-B14F-4D97-AF65-F5344CB8AC3E}">
        <p14:creationId xmlns:p14="http://schemas.microsoft.com/office/powerpoint/2010/main" val="64952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643171-9664-4891-90B5-207A31B36258}"/>
              </a:ext>
            </a:extLst>
          </p:cNvPr>
          <p:cNvSpPr>
            <a:spLocks noGrp="1"/>
          </p:cNvSpPr>
          <p:nvPr>
            <p:ph type="title"/>
          </p:nvPr>
        </p:nvSpPr>
        <p:spPr/>
        <p:txBody>
          <a:bodyPr/>
          <a:lstStyle/>
          <a:p>
            <a:r>
              <a:rPr lang="de-DE" dirty="0"/>
              <a:t>Visual Studio Installation</a:t>
            </a:r>
          </a:p>
        </p:txBody>
      </p:sp>
      <p:sp>
        <p:nvSpPr>
          <p:cNvPr id="3" name="Inhaltsplatzhalter 2">
            <a:extLst>
              <a:ext uri="{FF2B5EF4-FFF2-40B4-BE49-F238E27FC236}">
                <a16:creationId xmlns:a16="http://schemas.microsoft.com/office/drawing/2014/main" id="{44F832A1-053F-4E5A-81C0-56256E8B0A3E}"/>
              </a:ext>
            </a:extLst>
          </p:cNvPr>
          <p:cNvSpPr>
            <a:spLocks noGrp="1"/>
          </p:cNvSpPr>
          <p:nvPr>
            <p:ph sz="half" idx="1"/>
          </p:nvPr>
        </p:nvSpPr>
        <p:spPr>
          <a:xfrm>
            <a:off x="838200" y="1825625"/>
            <a:ext cx="5181600" cy="4237423"/>
          </a:xfrm>
        </p:spPr>
        <p:txBody>
          <a:bodyPr>
            <a:normAutofit/>
          </a:bodyPr>
          <a:lstStyle/>
          <a:p>
            <a:r>
              <a:rPr lang="en-US" dirty="0"/>
              <a:t>Download Visual Studio</a:t>
            </a:r>
          </a:p>
          <a:p>
            <a:pPr lvl="1"/>
            <a:r>
              <a:rPr lang="en-US" dirty="0"/>
              <a:t>Community </a:t>
            </a:r>
            <a:r>
              <a:rPr lang="en-US" dirty="0" err="1"/>
              <a:t>ist</a:t>
            </a:r>
            <a:r>
              <a:rPr lang="en-US" dirty="0"/>
              <a:t> free und </a:t>
            </a:r>
            <a:r>
              <a:rPr lang="en-US" dirty="0" err="1"/>
              <a:t>reicht</a:t>
            </a:r>
            <a:r>
              <a:rPr lang="en-US" dirty="0"/>
              <a:t> </a:t>
            </a:r>
            <a:r>
              <a:rPr lang="en-US" dirty="0" err="1"/>
              <a:t>vollkommen</a:t>
            </a:r>
            <a:endParaRPr lang="en-US" dirty="0"/>
          </a:p>
          <a:p>
            <a:pPr lvl="1"/>
            <a:r>
              <a:rPr lang="en-US" dirty="0" err="1"/>
              <a:t>Systemanforderungen</a:t>
            </a:r>
            <a:r>
              <a:rPr lang="en-US" dirty="0"/>
              <a:t> </a:t>
            </a:r>
            <a:r>
              <a:rPr lang="en-US" dirty="0" err="1"/>
              <a:t>beachten</a:t>
            </a:r>
            <a:endParaRPr lang="en-US" dirty="0"/>
          </a:p>
          <a:p>
            <a:pPr lvl="1"/>
            <a:r>
              <a:rPr lang="en-US" dirty="0" err="1"/>
              <a:t>Nach</a:t>
            </a:r>
            <a:r>
              <a:rPr lang="en-US" dirty="0"/>
              <a:t> der Installation auf Workload</a:t>
            </a:r>
            <a:br>
              <a:rPr lang="en-US" dirty="0"/>
            </a:br>
            <a:r>
              <a:rPr lang="en-US" dirty="0"/>
              <a:t>“</a:t>
            </a:r>
            <a:r>
              <a:rPr lang="en-US" dirty="0" err="1"/>
              <a:t>Desktopentwicklung</a:t>
            </a:r>
            <a:r>
              <a:rPr lang="en-US" dirty="0"/>
              <a:t> </a:t>
            </a:r>
            <a:r>
              <a:rPr lang="en-US" dirty="0" err="1"/>
              <a:t>mit</a:t>
            </a:r>
            <a:r>
              <a:rPr lang="en-US" dirty="0"/>
              <a:t> C++”</a:t>
            </a:r>
          </a:p>
          <a:p>
            <a:pPr lvl="1"/>
            <a:r>
              <a:rPr lang="en-US" dirty="0" err="1"/>
              <a:t>Neues</a:t>
            </a:r>
            <a:r>
              <a:rPr lang="en-US" dirty="0"/>
              <a:t> </a:t>
            </a:r>
            <a:r>
              <a:rPr lang="en-US" dirty="0" err="1"/>
              <a:t>Projekt</a:t>
            </a:r>
            <a:r>
              <a:rPr lang="en-US" dirty="0"/>
              <a:t> </a:t>
            </a:r>
            <a:r>
              <a:rPr lang="en-US" dirty="0" err="1"/>
              <a:t>erstellen</a:t>
            </a:r>
            <a:r>
              <a:rPr lang="en-US" dirty="0"/>
              <a:t>,</a:t>
            </a:r>
            <a:br>
              <a:rPr lang="en-US" dirty="0"/>
            </a:br>
            <a:r>
              <a:rPr lang="en-US" dirty="0" err="1"/>
              <a:t>im</a:t>
            </a:r>
            <a:r>
              <a:rPr lang="en-US" dirty="0"/>
              <a:t> </a:t>
            </a:r>
            <a:r>
              <a:rPr lang="en-US" dirty="0" err="1"/>
              <a:t>Suchfeld</a:t>
            </a:r>
            <a:r>
              <a:rPr lang="en-US" dirty="0"/>
              <a:t>: ”</a:t>
            </a:r>
            <a:r>
              <a:rPr lang="en-US" dirty="0" err="1"/>
              <a:t>c++</a:t>
            </a:r>
            <a:r>
              <a:rPr lang="en-US" dirty="0"/>
              <a:t>” </a:t>
            </a:r>
            <a:r>
              <a:rPr lang="en-US" dirty="0" err="1"/>
              <a:t>eingeben</a:t>
            </a:r>
            <a:r>
              <a:rPr lang="en-US" dirty="0"/>
              <a:t>,</a:t>
            </a:r>
            <a:br>
              <a:rPr lang="en-US" dirty="0"/>
            </a:br>
            <a:r>
              <a:rPr lang="en-US" dirty="0"/>
              <a:t>“Console App” </a:t>
            </a:r>
            <a:r>
              <a:rPr lang="en-US" dirty="0" err="1"/>
              <a:t>auswählen</a:t>
            </a:r>
            <a:endParaRPr lang="en-US" dirty="0"/>
          </a:p>
          <a:p>
            <a:pPr lvl="1"/>
            <a:endParaRPr lang="en-US" dirty="0"/>
          </a:p>
          <a:p>
            <a:pPr lvl="1"/>
            <a:endParaRPr lang="en-US" dirty="0"/>
          </a:p>
          <a:p>
            <a:pPr lvl="1"/>
            <a:endParaRPr lang="en-US" b="0" dirty="0">
              <a:effectLst/>
            </a:endParaRPr>
          </a:p>
        </p:txBody>
      </p:sp>
    </p:spTree>
    <p:extLst>
      <p:ext uri="{BB962C8B-B14F-4D97-AF65-F5344CB8AC3E}">
        <p14:creationId xmlns:p14="http://schemas.microsoft.com/office/powerpoint/2010/main" val="4258934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4C7B41-2B68-41B4-B593-8698D603A1CF}"/>
              </a:ext>
            </a:extLst>
          </p:cNvPr>
          <p:cNvSpPr>
            <a:spLocks noGrp="1"/>
          </p:cNvSpPr>
          <p:nvPr>
            <p:ph type="ctrTitle"/>
          </p:nvPr>
        </p:nvSpPr>
        <p:spPr/>
        <p:txBody>
          <a:bodyPr/>
          <a:lstStyle/>
          <a:p>
            <a:r>
              <a:rPr lang="de-DE" dirty="0"/>
              <a:t>Sprachkonzepte</a:t>
            </a:r>
          </a:p>
        </p:txBody>
      </p:sp>
      <p:sp>
        <p:nvSpPr>
          <p:cNvPr id="5" name="Untertitel 4">
            <a:extLst>
              <a:ext uri="{FF2B5EF4-FFF2-40B4-BE49-F238E27FC236}">
                <a16:creationId xmlns:a16="http://schemas.microsoft.com/office/drawing/2014/main" id="{884E1390-A030-4996-910D-C18502D7E593}"/>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7863512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E20F09-1A9A-4785-9AA3-6445168F7568}"/>
              </a:ext>
            </a:extLst>
          </p:cNvPr>
          <p:cNvSpPr>
            <a:spLocks noGrp="1"/>
          </p:cNvSpPr>
          <p:nvPr>
            <p:ph type="title"/>
          </p:nvPr>
        </p:nvSpPr>
        <p:spPr/>
        <p:txBody>
          <a:bodyPr/>
          <a:lstStyle/>
          <a:p>
            <a:r>
              <a:rPr lang="de-DE" dirty="0"/>
              <a:t>imperative Programmierung</a:t>
            </a:r>
          </a:p>
        </p:txBody>
      </p:sp>
      <p:sp>
        <p:nvSpPr>
          <p:cNvPr id="3" name="Inhaltsplatzhalter 2">
            <a:extLst>
              <a:ext uri="{FF2B5EF4-FFF2-40B4-BE49-F238E27FC236}">
                <a16:creationId xmlns:a16="http://schemas.microsoft.com/office/drawing/2014/main" id="{D894BC25-86E0-45F9-AE14-BE9A79225AF2}"/>
              </a:ext>
            </a:extLst>
          </p:cNvPr>
          <p:cNvSpPr>
            <a:spLocks noGrp="1"/>
          </p:cNvSpPr>
          <p:nvPr>
            <p:ph sz="half" idx="1"/>
          </p:nvPr>
        </p:nvSpPr>
        <p:spPr>
          <a:xfrm>
            <a:off x="838200" y="1825625"/>
            <a:ext cx="5181600" cy="3596882"/>
          </a:xfrm>
        </p:spPr>
        <p:txBody>
          <a:bodyPr>
            <a:normAutofit fontScale="92500" lnSpcReduction="10000"/>
          </a:bodyPr>
          <a:lstStyle/>
          <a:p>
            <a:r>
              <a:rPr lang="de-DE" dirty="0"/>
              <a:t>nach dem Prinzip „</a:t>
            </a:r>
            <a:r>
              <a:rPr lang="de-DE" dirty="0" err="1"/>
              <a:t>first</a:t>
            </a:r>
            <a:r>
              <a:rPr lang="de-DE" dirty="0"/>
              <a:t> do </a:t>
            </a:r>
            <a:r>
              <a:rPr lang="de-DE" dirty="0" err="1"/>
              <a:t>that</a:t>
            </a:r>
            <a:r>
              <a:rPr lang="de-DE" dirty="0"/>
              <a:t> and </a:t>
            </a:r>
            <a:r>
              <a:rPr lang="de-DE" dirty="0" err="1"/>
              <a:t>next</a:t>
            </a:r>
            <a:r>
              <a:rPr lang="de-DE" dirty="0"/>
              <a:t> do </a:t>
            </a:r>
            <a:r>
              <a:rPr lang="de-DE" dirty="0" err="1"/>
              <a:t>that</a:t>
            </a:r>
            <a:r>
              <a:rPr lang="de-DE" dirty="0"/>
              <a:t>“</a:t>
            </a:r>
          </a:p>
          <a:p>
            <a:endParaRPr lang="de-DE" dirty="0"/>
          </a:p>
          <a:p>
            <a:r>
              <a:rPr lang="de-DE" dirty="0"/>
              <a:t>Code wird einmalig verwendet und muss unter Umständen öfter geschrieben werden</a:t>
            </a:r>
          </a:p>
          <a:p>
            <a:endParaRPr lang="de-DE" dirty="0"/>
          </a:p>
          <a:p>
            <a:r>
              <a:rPr lang="de-DE" dirty="0"/>
              <a:t>einfache Abarbeitung „von oben nach unten“</a:t>
            </a:r>
          </a:p>
        </p:txBody>
      </p:sp>
      <p:pic>
        <p:nvPicPr>
          <p:cNvPr id="6" name="Inhaltsplatzhalter 5">
            <a:extLst>
              <a:ext uri="{FF2B5EF4-FFF2-40B4-BE49-F238E27FC236}">
                <a16:creationId xmlns:a16="http://schemas.microsoft.com/office/drawing/2014/main" id="{F2ED24EC-5F6C-44E6-ACD0-0158DA1079F0}"/>
              </a:ext>
            </a:extLst>
          </p:cNvPr>
          <p:cNvPicPr>
            <a:picLocks noGrp="1" noChangeAspect="1"/>
          </p:cNvPicPr>
          <p:nvPr>
            <p:ph sz="half" idx="2"/>
          </p:nvPr>
        </p:nvPicPr>
        <p:blipFill rotWithShape="1">
          <a:blip r:embed="rId2"/>
          <a:srcRect t="440" b="-1"/>
          <a:stretch/>
        </p:blipFill>
        <p:spPr>
          <a:xfrm>
            <a:off x="7791642" y="1712119"/>
            <a:ext cx="2501536" cy="4857804"/>
          </a:xfrm>
        </p:spPr>
      </p:pic>
    </p:spTree>
    <p:extLst>
      <p:ext uri="{BB962C8B-B14F-4D97-AF65-F5344CB8AC3E}">
        <p14:creationId xmlns:p14="http://schemas.microsoft.com/office/powerpoint/2010/main" val="3734524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4C7B41-2B68-41B4-B593-8698D603A1CF}"/>
              </a:ext>
            </a:extLst>
          </p:cNvPr>
          <p:cNvSpPr>
            <a:spLocks noGrp="1"/>
          </p:cNvSpPr>
          <p:nvPr>
            <p:ph type="title"/>
          </p:nvPr>
        </p:nvSpPr>
        <p:spPr/>
        <p:txBody>
          <a:bodyPr/>
          <a:lstStyle/>
          <a:p>
            <a:r>
              <a:rPr lang="de-DE" dirty="0"/>
              <a:t>prozedurale Programmierung</a:t>
            </a:r>
          </a:p>
        </p:txBody>
      </p:sp>
      <p:sp>
        <p:nvSpPr>
          <p:cNvPr id="4" name="Inhaltsplatzhalter 3">
            <a:extLst>
              <a:ext uri="{FF2B5EF4-FFF2-40B4-BE49-F238E27FC236}">
                <a16:creationId xmlns:a16="http://schemas.microsoft.com/office/drawing/2014/main" id="{C50C96EC-2B6B-4B75-B8B1-F616D0284041}"/>
              </a:ext>
            </a:extLst>
          </p:cNvPr>
          <p:cNvSpPr>
            <a:spLocks noGrp="1"/>
          </p:cNvSpPr>
          <p:nvPr>
            <p:ph sz="half" idx="1"/>
          </p:nvPr>
        </p:nvSpPr>
        <p:spPr>
          <a:xfrm>
            <a:off x="838200" y="1825625"/>
            <a:ext cx="5181600" cy="3596882"/>
          </a:xfrm>
        </p:spPr>
        <p:txBody>
          <a:bodyPr>
            <a:normAutofit fontScale="92500" lnSpcReduction="10000"/>
          </a:bodyPr>
          <a:lstStyle/>
          <a:p>
            <a:r>
              <a:rPr lang="de-DE" dirty="0"/>
              <a:t>ein „Problem“ (Algorithmus) in „Teilprobleme“ (Funktionen) unterteilen</a:t>
            </a:r>
          </a:p>
          <a:p>
            <a:endParaRPr lang="de-DE" dirty="0"/>
          </a:p>
          <a:p>
            <a:r>
              <a:rPr lang="de-DE" dirty="0"/>
              <a:t>einzelne Funktionen werden zusammenhängend ausgeführt</a:t>
            </a:r>
          </a:p>
          <a:p>
            <a:endParaRPr lang="de-DE" dirty="0"/>
          </a:p>
          <a:p>
            <a:r>
              <a:rPr lang="de-DE" dirty="0"/>
              <a:t>Teilprobleme können wiederverwendet werden</a:t>
            </a:r>
          </a:p>
        </p:txBody>
      </p:sp>
      <p:pic>
        <p:nvPicPr>
          <p:cNvPr id="6" name="Inhaltsplatzhalter 5">
            <a:extLst>
              <a:ext uri="{FF2B5EF4-FFF2-40B4-BE49-F238E27FC236}">
                <a16:creationId xmlns:a16="http://schemas.microsoft.com/office/drawing/2014/main" id="{D0EFD015-AF54-4FA8-B6A1-2624104C7CF9}"/>
              </a:ext>
            </a:extLst>
          </p:cNvPr>
          <p:cNvPicPr>
            <a:picLocks noGrp="1" noChangeAspect="1"/>
          </p:cNvPicPr>
          <p:nvPr>
            <p:ph sz="half" idx="2"/>
          </p:nvPr>
        </p:nvPicPr>
        <p:blipFill rotWithShape="1">
          <a:blip r:embed="rId3"/>
          <a:srcRect l="341" t="577"/>
          <a:stretch/>
        </p:blipFill>
        <p:spPr>
          <a:xfrm>
            <a:off x="6490739" y="1946704"/>
            <a:ext cx="4863061" cy="3827236"/>
          </a:xfrm>
        </p:spPr>
      </p:pic>
    </p:spTree>
    <p:extLst>
      <p:ext uri="{BB962C8B-B14F-4D97-AF65-F5344CB8AC3E}">
        <p14:creationId xmlns:p14="http://schemas.microsoft.com/office/powerpoint/2010/main" val="1256536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4C7B41-2B68-41B4-B593-8698D603A1CF}"/>
              </a:ext>
            </a:extLst>
          </p:cNvPr>
          <p:cNvSpPr>
            <a:spLocks noGrp="1"/>
          </p:cNvSpPr>
          <p:nvPr>
            <p:ph type="title"/>
          </p:nvPr>
        </p:nvSpPr>
        <p:spPr/>
        <p:txBody>
          <a:bodyPr/>
          <a:lstStyle/>
          <a:p>
            <a:r>
              <a:rPr lang="de-DE" dirty="0"/>
              <a:t>modulare Programmierung</a:t>
            </a:r>
          </a:p>
        </p:txBody>
      </p:sp>
      <p:sp>
        <p:nvSpPr>
          <p:cNvPr id="3" name="Inhaltsplatzhalter 2">
            <a:extLst>
              <a:ext uri="{FF2B5EF4-FFF2-40B4-BE49-F238E27FC236}">
                <a16:creationId xmlns:a16="http://schemas.microsoft.com/office/drawing/2014/main" id="{4473E2B1-5888-4E98-8FED-4AC70380F9DD}"/>
              </a:ext>
            </a:extLst>
          </p:cNvPr>
          <p:cNvSpPr>
            <a:spLocks noGrp="1"/>
          </p:cNvSpPr>
          <p:nvPr>
            <p:ph sz="half" idx="1"/>
          </p:nvPr>
        </p:nvSpPr>
        <p:spPr>
          <a:xfrm>
            <a:off x="838200" y="1825625"/>
            <a:ext cx="5062268" cy="3520964"/>
          </a:xfrm>
        </p:spPr>
        <p:txBody>
          <a:bodyPr>
            <a:normAutofit fontScale="92500" lnSpcReduction="20000"/>
          </a:bodyPr>
          <a:lstStyle/>
          <a:p>
            <a:r>
              <a:rPr lang="de-DE" dirty="0"/>
              <a:t>Aufteilung des Programmcodes auf einzelne Quell-/Headerdateien</a:t>
            </a:r>
          </a:p>
          <a:p>
            <a:endParaRPr lang="de-DE" dirty="0"/>
          </a:p>
          <a:p>
            <a:r>
              <a:rPr lang="de-DE" dirty="0"/>
              <a:t>Verwendung von Namensräume</a:t>
            </a:r>
          </a:p>
          <a:p>
            <a:endParaRPr lang="de-DE" dirty="0"/>
          </a:p>
          <a:p>
            <a:r>
              <a:rPr lang="de-DE" dirty="0"/>
              <a:t>Überladung von Funktionen</a:t>
            </a:r>
          </a:p>
          <a:p>
            <a:endParaRPr lang="de-DE" dirty="0"/>
          </a:p>
          <a:p>
            <a:r>
              <a:rPr lang="de-DE" dirty="0"/>
              <a:t>Verwendung von statischen Objekten</a:t>
            </a:r>
          </a:p>
        </p:txBody>
      </p:sp>
      <p:pic>
        <p:nvPicPr>
          <p:cNvPr id="13" name="Grafik 12">
            <a:extLst>
              <a:ext uri="{FF2B5EF4-FFF2-40B4-BE49-F238E27FC236}">
                <a16:creationId xmlns:a16="http://schemas.microsoft.com/office/drawing/2014/main" id="{7B9AEAA9-86EF-428F-B3F8-88E3E63C7CC9}"/>
              </a:ext>
            </a:extLst>
          </p:cNvPr>
          <p:cNvPicPr>
            <a:picLocks noChangeAspect="1"/>
          </p:cNvPicPr>
          <p:nvPr/>
        </p:nvPicPr>
        <p:blipFill>
          <a:blip r:embed="rId3"/>
          <a:stretch>
            <a:fillRect/>
          </a:stretch>
        </p:blipFill>
        <p:spPr>
          <a:xfrm>
            <a:off x="5959512" y="1938296"/>
            <a:ext cx="3002417" cy="3749593"/>
          </a:xfrm>
          <a:prstGeom prst="rect">
            <a:avLst/>
          </a:prstGeom>
        </p:spPr>
      </p:pic>
      <p:pic>
        <p:nvPicPr>
          <p:cNvPr id="11" name="Inhaltsplatzhalter 10">
            <a:extLst>
              <a:ext uri="{FF2B5EF4-FFF2-40B4-BE49-F238E27FC236}">
                <a16:creationId xmlns:a16="http://schemas.microsoft.com/office/drawing/2014/main" id="{5FFB18DA-4E4C-4A6E-84D4-09EC2B5E584B}"/>
              </a:ext>
            </a:extLst>
          </p:cNvPr>
          <p:cNvPicPr>
            <a:picLocks noGrp="1" noChangeAspect="1"/>
          </p:cNvPicPr>
          <p:nvPr>
            <p:ph sz="half" idx="2"/>
          </p:nvPr>
        </p:nvPicPr>
        <p:blipFill>
          <a:blip r:embed="rId4"/>
          <a:stretch>
            <a:fillRect/>
          </a:stretch>
        </p:blipFill>
        <p:spPr>
          <a:xfrm>
            <a:off x="9201309" y="1542946"/>
            <a:ext cx="2726927" cy="1359958"/>
          </a:xfrm>
          <a:prstGeom prst="rect">
            <a:avLst/>
          </a:prstGeom>
        </p:spPr>
      </p:pic>
      <p:pic>
        <p:nvPicPr>
          <p:cNvPr id="15" name="Grafik 14">
            <a:extLst>
              <a:ext uri="{FF2B5EF4-FFF2-40B4-BE49-F238E27FC236}">
                <a16:creationId xmlns:a16="http://schemas.microsoft.com/office/drawing/2014/main" id="{76A6267B-2FBA-49A7-9EB3-1D18F55696B6}"/>
              </a:ext>
            </a:extLst>
          </p:cNvPr>
          <p:cNvPicPr>
            <a:picLocks noChangeAspect="1"/>
          </p:cNvPicPr>
          <p:nvPr/>
        </p:nvPicPr>
        <p:blipFill rotWithShape="1">
          <a:blip r:embed="rId5"/>
          <a:srcRect l="550"/>
          <a:stretch/>
        </p:blipFill>
        <p:spPr>
          <a:xfrm>
            <a:off x="9201309" y="3511079"/>
            <a:ext cx="2451796" cy="1557423"/>
          </a:xfrm>
          <a:prstGeom prst="rect">
            <a:avLst/>
          </a:prstGeom>
        </p:spPr>
      </p:pic>
      <p:sp>
        <p:nvSpPr>
          <p:cNvPr id="16" name="Textfeld 15">
            <a:extLst>
              <a:ext uri="{FF2B5EF4-FFF2-40B4-BE49-F238E27FC236}">
                <a16:creationId xmlns:a16="http://schemas.microsoft.com/office/drawing/2014/main" id="{A69D11F6-219C-4884-A7DB-ABB995555D2A}"/>
              </a:ext>
            </a:extLst>
          </p:cNvPr>
          <p:cNvSpPr txBox="1"/>
          <p:nvPr/>
        </p:nvSpPr>
        <p:spPr>
          <a:xfrm>
            <a:off x="9201309" y="1173614"/>
            <a:ext cx="1114408" cy="369332"/>
          </a:xfrm>
          <a:prstGeom prst="rect">
            <a:avLst/>
          </a:prstGeom>
          <a:noFill/>
        </p:spPr>
        <p:txBody>
          <a:bodyPr wrap="none" rtlCol="0">
            <a:spAutoFit/>
          </a:bodyPr>
          <a:lstStyle/>
          <a:p>
            <a:r>
              <a:rPr lang="de-DE" dirty="0" err="1"/>
              <a:t>Rechner.h</a:t>
            </a:r>
            <a:endParaRPr lang="de-DE" dirty="0"/>
          </a:p>
        </p:txBody>
      </p:sp>
      <p:sp>
        <p:nvSpPr>
          <p:cNvPr id="17" name="Textfeld 16">
            <a:extLst>
              <a:ext uri="{FF2B5EF4-FFF2-40B4-BE49-F238E27FC236}">
                <a16:creationId xmlns:a16="http://schemas.microsoft.com/office/drawing/2014/main" id="{5C84B713-E628-4C4C-B60C-30DF402A1C43}"/>
              </a:ext>
            </a:extLst>
          </p:cNvPr>
          <p:cNvSpPr txBox="1"/>
          <p:nvPr/>
        </p:nvSpPr>
        <p:spPr>
          <a:xfrm>
            <a:off x="5964185" y="1568964"/>
            <a:ext cx="1334020" cy="369332"/>
          </a:xfrm>
          <a:prstGeom prst="rect">
            <a:avLst/>
          </a:prstGeom>
          <a:noFill/>
        </p:spPr>
        <p:txBody>
          <a:bodyPr wrap="none" rtlCol="0">
            <a:spAutoFit/>
          </a:bodyPr>
          <a:lstStyle/>
          <a:p>
            <a:r>
              <a:rPr lang="de-DE" dirty="0"/>
              <a:t>Rechner.cpp</a:t>
            </a:r>
          </a:p>
        </p:txBody>
      </p:sp>
      <p:sp>
        <p:nvSpPr>
          <p:cNvPr id="19" name="Textfeld 18">
            <a:extLst>
              <a:ext uri="{FF2B5EF4-FFF2-40B4-BE49-F238E27FC236}">
                <a16:creationId xmlns:a16="http://schemas.microsoft.com/office/drawing/2014/main" id="{C4C0AAB0-A9BB-40A7-8EA0-F4AECF2FDDCA}"/>
              </a:ext>
            </a:extLst>
          </p:cNvPr>
          <p:cNvSpPr txBox="1"/>
          <p:nvPr/>
        </p:nvSpPr>
        <p:spPr>
          <a:xfrm>
            <a:off x="9201309" y="3141747"/>
            <a:ext cx="1066318" cy="369332"/>
          </a:xfrm>
          <a:prstGeom prst="rect">
            <a:avLst/>
          </a:prstGeom>
          <a:noFill/>
        </p:spPr>
        <p:txBody>
          <a:bodyPr wrap="none" rtlCol="0">
            <a:spAutoFit/>
          </a:bodyPr>
          <a:lstStyle/>
          <a:p>
            <a:r>
              <a:rPr lang="de-DE" dirty="0"/>
              <a:t>Main.cpp</a:t>
            </a:r>
          </a:p>
        </p:txBody>
      </p:sp>
    </p:spTree>
    <p:extLst>
      <p:ext uri="{BB962C8B-B14F-4D97-AF65-F5344CB8AC3E}">
        <p14:creationId xmlns:p14="http://schemas.microsoft.com/office/powerpoint/2010/main" val="102055488"/>
      </p:ext>
    </p:extLst>
  </p:cSld>
  <p:clrMapOvr>
    <a:masterClrMapping/>
  </p:clrMapOvr>
</p:sld>
</file>

<file path=ppt/theme/theme1.xml><?xml version="1.0" encoding="utf-8"?>
<a:theme xmlns:a="http://schemas.openxmlformats.org/drawingml/2006/main" name="Design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edvVorlage.potx" id="{56F7CCA9-518F-42EE-86CB-D55FB61D559D}" vid="{1F9B6467-4DB2-4C8B-B990-CE4F0227D29C}"/>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TaxCatchAll xmlns="965790fa-1676-40e9-a1b2-ba5f45c567ff" xsi:nil="true"/>
    <lcf76f155ced4ddcb4097134ff3c332f xmlns="6c0c9536-4234-4ee5-917d-0db1094ec3d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F95C00-1760-4EBE-B0F1-FC82C0EB1AA5}">
  <ds:schemaRefs>
    <ds:schemaRef ds:uri="http://schemas.microsoft.com/office/2006/documentManagement/types"/>
    <ds:schemaRef ds:uri="http://purl.org/dc/terms/"/>
    <ds:schemaRef ds:uri="http://purl.org/dc/dcmitype/"/>
    <ds:schemaRef ds:uri="http://purl.org/dc/elements/1.1/"/>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http://schemas.microsoft.com/sharepoint/v3"/>
    <ds:schemaRef ds:uri="965790fa-1676-40e9-a1b2-ba5f45c567ff"/>
    <ds:schemaRef ds:uri="6c0c9536-4234-4ee5-917d-0db1094ec3d5"/>
  </ds:schemaRefs>
</ds:datastoreItem>
</file>

<file path=customXml/itemProps2.xml><?xml version="1.0" encoding="utf-8"?>
<ds:datastoreItem xmlns:ds="http://schemas.openxmlformats.org/officeDocument/2006/customXml" ds:itemID="{5CD4F0C0-3091-47DA-B1B5-AD6B5B11A4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6F826-4F57-4606-9DB6-7D008AB64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ppedvVorlage</Template>
  <TotalTime>0</TotalTime>
  <Words>1308</Words>
  <Application>Microsoft Office PowerPoint</Application>
  <PresentationFormat>Breitbild</PresentationFormat>
  <Paragraphs>251</Paragraphs>
  <Slides>29</Slides>
  <Notes>23</Notes>
  <HiddenSlides>8</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29</vt:i4>
      </vt:variant>
    </vt:vector>
  </HeadingPairs>
  <TitlesOfParts>
    <vt:vector size="35" baseType="lpstr">
      <vt:lpstr>Arial</vt:lpstr>
      <vt:lpstr>Calibri</vt:lpstr>
      <vt:lpstr>Calibri Light</vt:lpstr>
      <vt:lpstr>Courier New</vt:lpstr>
      <vt:lpstr>Wingdings</vt:lpstr>
      <vt:lpstr>Design1</vt:lpstr>
      <vt:lpstr>C++ - Grundlagen</vt:lpstr>
      <vt:lpstr>kurze Geschichte</vt:lpstr>
      <vt:lpstr>Entwicklungsumgebung</vt:lpstr>
      <vt:lpstr>Entwicklungsumgebungen</vt:lpstr>
      <vt:lpstr>Visual Studio Installation</vt:lpstr>
      <vt:lpstr>Sprachkonzepte</vt:lpstr>
      <vt:lpstr>imperative Programmierung</vt:lpstr>
      <vt:lpstr>prozedurale Programmierung</vt:lpstr>
      <vt:lpstr>modulare Programmierung</vt:lpstr>
      <vt:lpstr>objektorientierte Programmierung</vt:lpstr>
      <vt:lpstr>generische Programmierung</vt:lpstr>
      <vt:lpstr>Begriffsklärung </vt:lpstr>
      <vt:lpstr>Programmstruktur - Headerdateien</vt:lpstr>
      <vt:lpstr>Programmstruktur - Quelldateien</vt:lpstr>
      <vt:lpstr>Compiler und Linker</vt:lpstr>
      <vt:lpstr>Präprozessor</vt:lpstr>
      <vt:lpstr>Compiler</vt:lpstr>
      <vt:lpstr>Linker</vt:lpstr>
      <vt:lpstr>Syntax</vt:lpstr>
      <vt:lpstr>Kommentare</vt:lpstr>
      <vt:lpstr>Statements und Codeblöcke</vt:lpstr>
      <vt:lpstr>include-Anweisung</vt:lpstr>
      <vt:lpstr>main() bzw. main(int argc, char* argv[]) </vt:lpstr>
      <vt:lpstr>exit(int);</vt:lpstr>
      <vt:lpstr>Ein- und Ausgabe in Streams</vt:lpstr>
      <vt:lpstr>Allgemein</vt:lpstr>
      <vt:lpstr>Buffer und Flush</vt:lpstr>
      <vt:lpstr>Konsole</vt:lpstr>
      <vt:lpstr>Hello World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Vollständiger Name des Kurses</dc:title>
  <dc:creator>Jens Zimmermann</dc:creator>
  <cp:lastModifiedBy>Daniel Rerich</cp:lastModifiedBy>
  <cp:revision>8</cp:revision>
  <dcterms:created xsi:type="dcterms:W3CDTF">2021-08-31T09:50:45Z</dcterms:created>
  <dcterms:modified xsi:type="dcterms:W3CDTF">2025-02-17T08:51:51Z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urstitel">
    <vt:lpwstr>3;#nicht zugeordnet|019c91e6-bb0e-43eb-99bf-aee28d7ce2ce</vt:lpwstr>
  </property>
  <property fmtid="{D5CDD505-2E9C-101B-9397-08002B2CF9AE}" pid="3" name="Thema">
    <vt:lpwstr>47;#nicht zugeordnet|83dd853b-6e4a-474a-9180-31ee9b61d86a</vt:lpwstr>
  </property>
  <property fmtid="{D5CDD505-2E9C-101B-9397-08002B2CF9AE}" pid="4" name="ContentTypeId">
    <vt:lpwstr>0x010100BF391AEE31C99448A543937035626E06</vt:lpwstr>
  </property>
</Properties>
</file>