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361" r:id="rId5"/>
    <p:sldId id="278" r:id="rId6"/>
    <p:sldId id="365" r:id="rId7"/>
    <p:sldId id="366" r:id="rId8"/>
    <p:sldId id="367" r:id="rId9"/>
    <p:sldId id="370" r:id="rId10"/>
    <p:sldId id="368" r:id="rId11"/>
    <p:sldId id="374" r:id="rId12"/>
    <p:sldId id="376" r:id="rId13"/>
    <p:sldId id="372" r:id="rId14"/>
    <p:sldId id="371" r:id="rId15"/>
    <p:sldId id="373" r:id="rId16"/>
    <p:sldId id="377" r:id="rId17"/>
    <p:sldId id="426" r:id="rId18"/>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87" d="100"/>
          <a:sy n="87" d="100"/>
        </p:scale>
        <p:origin x="57" y="549"/>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erich" userId="bfcc6db3-b7c7-4b97-8440-7d565138e886" providerId="ADAL" clId="{1FA333AC-3CA3-4F2C-8179-D7D5F4958A76}"/>
    <pc:docChg chg="modSld">
      <pc:chgData name="Daniel Rerich" userId="bfcc6db3-b7c7-4b97-8440-7d565138e886" providerId="ADAL" clId="{1FA333AC-3CA3-4F2C-8179-D7D5F4958A76}" dt="2024-02-08T08:48:07.659" v="1" actId="729"/>
      <pc:docMkLst>
        <pc:docMk/>
      </pc:docMkLst>
      <pc:sldChg chg="mod modShow">
        <pc:chgData name="Daniel Rerich" userId="bfcc6db3-b7c7-4b97-8440-7d565138e886" providerId="ADAL" clId="{1FA333AC-3CA3-4F2C-8179-D7D5F4958A76}" dt="2024-01-09T13:25:43.159" v="0" actId="729"/>
        <pc:sldMkLst>
          <pc:docMk/>
          <pc:sldMk cId="2358848676" sldId="376"/>
        </pc:sldMkLst>
      </pc:sldChg>
      <pc:sldChg chg="mod modShow">
        <pc:chgData name="Daniel Rerich" userId="bfcc6db3-b7c7-4b97-8440-7d565138e886" providerId="ADAL" clId="{1FA333AC-3CA3-4F2C-8179-D7D5F4958A76}" dt="2024-02-08T08:48:07.659" v="1" actId="729"/>
        <pc:sldMkLst>
          <pc:docMk/>
          <pc:sldMk cId="391442979" sldId="3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08.02.2024</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3ABF4C-D36F-4CA8-B43A-72286ACB1D83}" type="datetimeFigureOut">
              <a:rPr lang="de-DE" smtClean="0"/>
              <a:t>08.02.2024</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65C7F69-0C93-4CE6-B055-C50BC999EF60}" type="slidenum">
              <a:rPr lang="de-DE" smtClean="0"/>
              <a:t>‹Nr.›</a:t>
            </a:fld>
            <a:endParaRPr lang="de-DE"/>
          </a:p>
        </p:txBody>
      </p:sp>
    </p:spTree>
    <p:extLst>
      <p:ext uri="{BB962C8B-B14F-4D97-AF65-F5344CB8AC3E}">
        <p14:creationId xmlns:p14="http://schemas.microsoft.com/office/powerpoint/2010/main" val="263744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aufzurufende Funktionen müssen bekannt sein </a:t>
            </a:r>
          </a:p>
          <a:p>
            <a:r>
              <a:rPr lang="de-DE" dirty="0"/>
              <a:t>(von oben nach unten)</a:t>
            </a:r>
          </a:p>
          <a:p>
            <a:endParaRPr lang="de-DE" dirty="0"/>
          </a:p>
          <a:p>
            <a:r>
              <a:rPr lang="de-DE" dirty="0"/>
              <a:t>eventuell deklarieren und später definieren</a:t>
            </a:r>
          </a:p>
          <a:p>
            <a:endParaRPr lang="de-DE" dirty="0"/>
          </a:p>
          <a:p>
            <a:r>
              <a:rPr lang="de-DE" dirty="0" err="1"/>
              <a:t>int</a:t>
            </a:r>
            <a:r>
              <a:rPr lang="de-DE" dirty="0"/>
              <a:t> </a:t>
            </a:r>
            <a:r>
              <a:rPr lang="de-DE" dirty="0" err="1"/>
              <a:t>addierenundausgeben</a:t>
            </a:r>
            <a:r>
              <a:rPr lang="de-DE" dirty="0"/>
              <a:t>(</a:t>
            </a:r>
            <a:r>
              <a:rPr lang="de-DE" dirty="0" err="1"/>
              <a:t>int</a:t>
            </a:r>
            <a:r>
              <a:rPr lang="de-DE" dirty="0"/>
              <a:t> zahl1, </a:t>
            </a:r>
            <a:r>
              <a:rPr lang="de-DE" dirty="0" err="1"/>
              <a:t>int</a:t>
            </a:r>
            <a:r>
              <a:rPr lang="de-DE" dirty="0"/>
              <a:t> zahl2); </a:t>
            </a:r>
          </a:p>
          <a:p>
            <a:endParaRPr lang="de-DE" dirty="0"/>
          </a:p>
          <a:p>
            <a:r>
              <a:rPr lang="de-DE" dirty="0" err="1"/>
              <a:t>bla</a:t>
            </a:r>
            <a:r>
              <a:rPr lang="de-DE" dirty="0"/>
              <a:t> </a:t>
            </a:r>
            <a:r>
              <a:rPr lang="de-DE" dirty="0" err="1"/>
              <a:t>bla</a:t>
            </a:r>
            <a:r>
              <a:rPr lang="de-DE" dirty="0"/>
              <a:t> </a:t>
            </a:r>
            <a:r>
              <a:rPr lang="de-DE" dirty="0" err="1"/>
              <a:t>bla</a:t>
            </a:r>
            <a:r>
              <a:rPr lang="de-DE" dirty="0"/>
              <a:t> </a:t>
            </a:r>
          </a:p>
          <a:p>
            <a:r>
              <a:rPr lang="de-DE" dirty="0" err="1"/>
              <a:t>addierenundausgeben</a:t>
            </a:r>
            <a:r>
              <a:rPr lang="de-DE" dirty="0"/>
              <a:t>(1,2);</a:t>
            </a:r>
          </a:p>
          <a:p>
            <a:endParaRPr lang="de-DE" dirty="0"/>
          </a:p>
          <a:p>
            <a:endParaRPr lang="de-DE" dirty="0"/>
          </a:p>
          <a:p>
            <a:r>
              <a:rPr lang="de-DE" dirty="0" err="1"/>
              <a:t>int</a:t>
            </a:r>
            <a:r>
              <a:rPr lang="de-DE" dirty="0"/>
              <a:t> </a:t>
            </a:r>
            <a:r>
              <a:rPr lang="de-DE" dirty="0" err="1"/>
              <a:t>addierenundausgeben</a:t>
            </a:r>
            <a:r>
              <a:rPr lang="de-DE" dirty="0"/>
              <a:t>(</a:t>
            </a:r>
            <a:r>
              <a:rPr lang="de-DE" dirty="0" err="1"/>
              <a:t>int</a:t>
            </a:r>
            <a:r>
              <a:rPr lang="de-DE" dirty="0"/>
              <a:t> zahl1, </a:t>
            </a:r>
            <a:r>
              <a:rPr lang="de-DE" dirty="0" err="1"/>
              <a:t>int</a:t>
            </a:r>
            <a:r>
              <a:rPr lang="de-DE" dirty="0"/>
              <a:t> zahl2)</a:t>
            </a:r>
          </a:p>
          <a:p>
            <a:r>
              <a:rPr lang="de-DE" dirty="0"/>
              <a:t>{</a:t>
            </a:r>
          </a:p>
          <a:p>
            <a:r>
              <a:rPr lang="de-DE" dirty="0" err="1"/>
              <a:t>bla</a:t>
            </a:r>
            <a:r>
              <a:rPr lang="de-DE" dirty="0"/>
              <a:t> </a:t>
            </a:r>
            <a:r>
              <a:rPr lang="de-DE" dirty="0" err="1"/>
              <a:t>bla</a:t>
            </a:r>
            <a:r>
              <a:rPr lang="de-DE" dirty="0"/>
              <a:t> </a:t>
            </a:r>
            <a:r>
              <a:rPr lang="de-DE" dirty="0" err="1"/>
              <a:t>bla</a:t>
            </a:r>
            <a:endParaRPr lang="de-DE" dirty="0"/>
          </a:p>
          <a:p>
            <a:r>
              <a:rPr lang="de-DE" dirty="0"/>
              <a:t>}</a:t>
            </a:r>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410589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noexcept</a:t>
            </a:r>
            <a:r>
              <a:rPr lang="de-DE" dirty="0"/>
              <a:t> =&gt; normalerweise macht der </a:t>
            </a:r>
            <a:r>
              <a:rPr lang="de-DE" dirty="0" err="1"/>
              <a:t>compiler</a:t>
            </a:r>
            <a:r>
              <a:rPr lang="de-DE" dirty="0"/>
              <a:t> um alle Funktionen eine Fehlerbehandlung für den Notfall</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13</a:t>
            </a:fld>
            <a:endParaRPr lang="de-DE"/>
          </a:p>
        </p:txBody>
      </p:sp>
    </p:spTree>
    <p:extLst>
      <p:ext uri="{BB962C8B-B14F-4D97-AF65-F5344CB8AC3E}">
        <p14:creationId xmlns:p14="http://schemas.microsoft.com/office/powerpoint/2010/main" val="266944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14</a:t>
            </a:fld>
            <a:endParaRPr lang="de-DE"/>
          </a:p>
        </p:txBody>
      </p:sp>
    </p:spTree>
    <p:extLst>
      <p:ext uri="{BB962C8B-B14F-4D97-AF65-F5344CB8AC3E}">
        <p14:creationId xmlns:p14="http://schemas.microsoft.com/office/powerpoint/2010/main" val="159211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53733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3193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264951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42279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324456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float</a:t>
            </a:r>
            <a:r>
              <a:rPr lang="de-DE" dirty="0"/>
              <a:t> =&gt; </a:t>
            </a:r>
            <a:r>
              <a:rPr lang="de-DE" dirty="0" err="1"/>
              <a:t>int</a:t>
            </a:r>
            <a:r>
              <a:rPr lang="de-DE" dirty="0"/>
              <a:t> == immer ohne Nachkommastellen, KEINE RUNDUNG!!</a:t>
            </a:r>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89506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160291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12</a:t>
            </a:fld>
            <a:endParaRPr lang="de-DE"/>
          </a:p>
        </p:txBody>
      </p:sp>
    </p:spTree>
    <p:extLst>
      <p:ext uri="{BB962C8B-B14F-4D97-AF65-F5344CB8AC3E}">
        <p14:creationId xmlns:p14="http://schemas.microsoft.com/office/powerpoint/2010/main" val="142814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E2967DA-3194-4ACF-B896-4DC2513A035E}"/>
              </a:ext>
            </a:extLst>
          </p:cNvPr>
          <p:cNvSpPr>
            <a:spLocks noGrp="1"/>
          </p:cNvSpPr>
          <p:nvPr>
            <p:ph type="ctrTitle"/>
          </p:nvPr>
        </p:nvSpPr>
        <p:spPr/>
        <p:txBody>
          <a:bodyPr/>
          <a:lstStyle/>
          <a:p>
            <a:r>
              <a:rPr lang="de-DE" dirty="0"/>
              <a:t>Funktionen und Parameter</a:t>
            </a:r>
          </a:p>
        </p:txBody>
      </p:sp>
      <p:sp>
        <p:nvSpPr>
          <p:cNvPr id="5" name="Untertitel 4">
            <a:extLst>
              <a:ext uri="{FF2B5EF4-FFF2-40B4-BE49-F238E27FC236}">
                <a16:creationId xmlns:a16="http://schemas.microsoft.com/office/drawing/2014/main" id="{D38281B0-4FD3-43D4-B2FC-814135604A3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7251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A77FE-800B-415E-91E4-2712742C28DE}"/>
              </a:ext>
            </a:extLst>
          </p:cNvPr>
          <p:cNvSpPr>
            <a:spLocks noGrp="1"/>
          </p:cNvSpPr>
          <p:nvPr>
            <p:ph type="title"/>
          </p:nvPr>
        </p:nvSpPr>
        <p:spPr/>
        <p:txBody>
          <a:bodyPr/>
          <a:lstStyle/>
          <a:p>
            <a:r>
              <a:rPr lang="de-DE" dirty="0"/>
              <a:t>Parameter | Umwandlung</a:t>
            </a:r>
          </a:p>
        </p:txBody>
      </p:sp>
      <p:sp>
        <p:nvSpPr>
          <p:cNvPr id="3" name="Inhaltsplatzhalter 2">
            <a:extLst>
              <a:ext uri="{FF2B5EF4-FFF2-40B4-BE49-F238E27FC236}">
                <a16:creationId xmlns:a16="http://schemas.microsoft.com/office/drawing/2014/main" id="{12188346-5C09-49CA-9371-2295DEB1326D}"/>
              </a:ext>
            </a:extLst>
          </p:cNvPr>
          <p:cNvSpPr>
            <a:spLocks noGrp="1"/>
          </p:cNvSpPr>
          <p:nvPr>
            <p:ph sz="half" idx="1"/>
          </p:nvPr>
        </p:nvSpPr>
        <p:spPr>
          <a:xfrm>
            <a:off x="838200" y="1825625"/>
            <a:ext cx="5181600" cy="3801041"/>
          </a:xfrm>
        </p:spPr>
        <p:txBody>
          <a:bodyPr>
            <a:normAutofit lnSpcReduction="10000"/>
          </a:bodyPr>
          <a:lstStyle/>
          <a:p>
            <a:r>
              <a:rPr lang="de-DE" dirty="0"/>
              <a:t>wenn ein Parameter sich in einen anderen Datentyp umwandeln  lässt, kann auch der andere Datentyp übergeben werden</a:t>
            </a:r>
          </a:p>
          <a:p>
            <a:endParaRPr lang="de-DE" dirty="0"/>
          </a:p>
          <a:p>
            <a:r>
              <a:rPr lang="de-DE" dirty="0"/>
              <a:t>vor dem Aufruf wird eine Konvertierung durchgeführt und der konvertierte Wert an die Funktion übergeben</a:t>
            </a:r>
          </a:p>
          <a:p>
            <a:endParaRPr lang="de-DE" dirty="0"/>
          </a:p>
        </p:txBody>
      </p:sp>
      <p:pic>
        <p:nvPicPr>
          <p:cNvPr id="6" name="Inhaltsplatzhalter 5">
            <a:extLst>
              <a:ext uri="{FF2B5EF4-FFF2-40B4-BE49-F238E27FC236}">
                <a16:creationId xmlns:a16="http://schemas.microsoft.com/office/drawing/2014/main" id="{2AFEA239-4CE2-44CC-BF5A-AB43D2703D7F}"/>
              </a:ext>
            </a:extLst>
          </p:cNvPr>
          <p:cNvPicPr>
            <a:picLocks noGrp="1" noChangeAspect="1"/>
          </p:cNvPicPr>
          <p:nvPr>
            <p:ph sz="half" idx="2"/>
          </p:nvPr>
        </p:nvPicPr>
        <p:blipFill>
          <a:blip r:embed="rId3"/>
          <a:stretch>
            <a:fillRect/>
          </a:stretch>
        </p:blipFill>
        <p:spPr>
          <a:xfrm>
            <a:off x="6716110" y="1825625"/>
            <a:ext cx="4637690" cy="2654468"/>
          </a:xfrm>
        </p:spPr>
      </p:pic>
      <p:pic>
        <p:nvPicPr>
          <p:cNvPr id="8" name="Grafik 7">
            <a:extLst>
              <a:ext uri="{FF2B5EF4-FFF2-40B4-BE49-F238E27FC236}">
                <a16:creationId xmlns:a16="http://schemas.microsoft.com/office/drawing/2014/main" id="{3F6D3A7D-FB53-4A55-B72D-296EB31495A0}"/>
              </a:ext>
            </a:extLst>
          </p:cNvPr>
          <p:cNvPicPr>
            <a:picLocks noChangeAspect="1"/>
          </p:cNvPicPr>
          <p:nvPr/>
        </p:nvPicPr>
        <p:blipFill>
          <a:blip r:embed="rId4"/>
          <a:stretch>
            <a:fillRect/>
          </a:stretch>
        </p:blipFill>
        <p:spPr>
          <a:xfrm>
            <a:off x="7754131" y="5009108"/>
            <a:ext cx="2563577" cy="1383225"/>
          </a:xfrm>
          <a:prstGeom prst="rect">
            <a:avLst/>
          </a:prstGeom>
        </p:spPr>
      </p:pic>
    </p:spTree>
    <p:extLst>
      <p:ext uri="{BB962C8B-B14F-4D97-AF65-F5344CB8AC3E}">
        <p14:creationId xmlns:p14="http://schemas.microsoft.com/office/powerpoint/2010/main" val="174612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91255-95BC-4CEB-B6DB-3C913A1961DF}"/>
              </a:ext>
            </a:extLst>
          </p:cNvPr>
          <p:cNvSpPr>
            <a:spLocks noGrp="1"/>
          </p:cNvSpPr>
          <p:nvPr>
            <p:ph type="title"/>
          </p:nvPr>
        </p:nvSpPr>
        <p:spPr/>
        <p:txBody>
          <a:bodyPr/>
          <a:lstStyle/>
          <a:p>
            <a:r>
              <a:rPr lang="de-DE" dirty="0"/>
              <a:t>Funktionen überladen</a:t>
            </a:r>
          </a:p>
        </p:txBody>
      </p:sp>
      <p:sp>
        <p:nvSpPr>
          <p:cNvPr id="6" name="Inhaltsplatzhalter 5">
            <a:extLst>
              <a:ext uri="{FF2B5EF4-FFF2-40B4-BE49-F238E27FC236}">
                <a16:creationId xmlns:a16="http://schemas.microsoft.com/office/drawing/2014/main" id="{A291B0A9-9B93-4CB1-954E-0A0D76214469}"/>
              </a:ext>
            </a:extLst>
          </p:cNvPr>
          <p:cNvSpPr>
            <a:spLocks noGrp="1"/>
          </p:cNvSpPr>
          <p:nvPr>
            <p:ph sz="half" idx="1"/>
          </p:nvPr>
        </p:nvSpPr>
        <p:spPr>
          <a:xfrm>
            <a:off x="838200" y="1825625"/>
            <a:ext cx="5181600" cy="4261679"/>
          </a:xfrm>
        </p:spPr>
        <p:txBody>
          <a:bodyPr>
            <a:normAutofit fontScale="92500" lnSpcReduction="20000"/>
          </a:bodyPr>
          <a:lstStyle/>
          <a:p>
            <a:r>
              <a:rPr lang="de-DE" dirty="0"/>
              <a:t>Funktionsnamen können mehrfach benutzt werden, solange sie anhand der Parameter eindeutig sind</a:t>
            </a:r>
          </a:p>
          <a:p>
            <a:endParaRPr lang="de-DE" dirty="0"/>
          </a:p>
          <a:p>
            <a:r>
              <a:rPr lang="de-DE" dirty="0"/>
              <a:t>der Compiler ruft dann die jeweils passendste Funktion zum jeweiligen Aufruf auf </a:t>
            </a:r>
          </a:p>
          <a:p>
            <a:endParaRPr lang="de-DE" dirty="0"/>
          </a:p>
          <a:p>
            <a:r>
              <a:rPr lang="de-DE" dirty="0"/>
              <a:t>wenn keine eindeutiger Aufruf möglich ist, wird eine Fehlermeldung angegeben</a:t>
            </a:r>
          </a:p>
        </p:txBody>
      </p:sp>
      <p:pic>
        <p:nvPicPr>
          <p:cNvPr id="9" name="Inhaltsplatzhalter 8">
            <a:extLst>
              <a:ext uri="{FF2B5EF4-FFF2-40B4-BE49-F238E27FC236}">
                <a16:creationId xmlns:a16="http://schemas.microsoft.com/office/drawing/2014/main" id="{9A2DEF0E-A7AD-4372-8C04-7ECC6E39D78C}"/>
              </a:ext>
            </a:extLst>
          </p:cNvPr>
          <p:cNvPicPr>
            <a:picLocks noGrp="1" noChangeAspect="1"/>
          </p:cNvPicPr>
          <p:nvPr>
            <p:ph sz="half" idx="2"/>
          </p:nvPr>
        </p:nvPicPr>
        <p:blipFill>
          <a:blip r:embed="rId3"/>
          <a:stretch>
            <a:fillRect/>
          </a:stretch>
        </p:blipFill>
        <p:spPr>
          <a:xfrm>
            <a:off x="6394702" y="1831394"/>
            <a:ext cx="5416811" cy="3195211"/>
          </a:xfrm>
        </p:spPr>
      </p:pic>
      <p:pic>
        <p:nvPicPr>
          <p:cNvPr id="11" name="Grafik 10">
            <a:extLst>
              <a:ext uri="{FF2B5EF4-FFF2-40B4-BE49-F238E27FC236}">
                <a16:creationId xmlns:a16="http://schemas.microsoft.com/office/drawing/2014/main" id="{886D201F-430E-4993-8FD5-1630ED91C830}"/>
              </a:ext>
            </a:extLst>
          </p:cNvPr>
          <p:cNvPicPr>
            <a:picLocks noChangeAspect="1"/>
          </p:cNvPicPr>
          <p:nvPr/>
        </p:nvPicPr>
        <p:blipFill>
          <a:blip r:embed="rId4"/>
          <a:stretch>
            <a:fillRect/>
          </a:stretch>
        </p:blipFill>
        <p:spPr>
          <a:xfrm>
            <a:off x="7857962" y="5319590"/>
            <a:ext cx="2490290" cy="1260906"/>
          </a:xfrm>
          <a:prstGeom prst="rect">
            <a:avLst/>
          </a:prstGeom>
        </p:spPr>
      </p:pic>
    </p:spTree>
    <p:extLst>
      <p:ext uri="{BB962C8B-B14F-4D97-AF65-F5344CB8AC3E}">
        <p14:creationId xmlns:p14="http://schemas.microsoft.com/office/powerpoint/2010/main" val="220026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0512F5-72CD-438D-9952-67AB1C2936A0}"/>
              </a:ext>
            </a:extLst>
          </p:cNvPr>
          <p:cNvSpPr>
            <a:spLocks noGrp="1"/>
          </p:cNvSpPr>
          <p:nvPr>
            <p:ph type="title"/>
          </p:nvPr>
        </p:nvSpPr>
        <p:spPr/>
        <p:txBody>
          <a:bodyPr/>
          <a:lstStyle/>
          <a:p>
            <a:r>
              <a:rPr lang="de-DE" dirty="0"/>
              <a:t>Funktionen überladen</a:t>
            </a:r>
          </a:p>
        </p:txBody>
      </p:sp>
      <p:sp>
        <p:nvSpPr>
          <p:cNvPr id="10" name="Inhaltsplatzhalter 9">
            <a:extLst>
              <a:ext uri="{FF2B5EF4-FFF2-40B4-BE49-F238E27FC236}">
                <a16:creationId xmlns:a16="http://schemas.microsoft.com/office/drawing/2014/main" id="{3EEE4DCB-160A-4C6A-8DD9-F08B2087AA8F}"/>
              </a:ext>
            </a:extLst>
          </p:cNvPr>
          <p:cNvSpPr>
            <a:spLocks noGrp="1"/>
          </p:cNvSpPr>
          <p:nvPr>
            <p:ph sz="half" idx="1"/>
          </p:nvPr>
        </p:nvSpPr>
        <p:spPr>
          <a:xfrm>
            <a:off x="838200" y="1825625"/>
            <a:ext cx="5181600" cy="3929281"/>
          </a:xfrm>
        </p:spPr>
        <p:txBody>
          <a:bodyPr>
            <a:normAutofit fontScale="92500" lnSpcReduction="10000"/>
          </a:bodyPr>
          <a:lstStyle/>
          <a:p>
            <a:r>
              <a:rPr lang="de-DE" dirty="0"/>
              <a:t>1. Aufruf ist eindeutig </a:t>
            </a:r>
            <a:br>
              <a:rPr lang="de-DE" dirty="0"/>
            </a:br>
            <a:r>
              <a:rPr lang="de-DE" dirty="0"/>
              <a:t>„summe(</a:t>
            </a:r>
            <a:r>
              <a:rPr lang="de-DE" dirty="0" err="1"/>
              <a:t>int</a:t>
            </a:r>
            <a:r>
              <a:rPr lang="de-DE" dirty="0"/>
              <a:t>, </a:t>
            </a:r>
            <a:r>
              <a:rPr lang="de-DE" dirty="0" err="1"/>
              <a:t>int</a:t>
            </a:r>
            <a:r>
              <a:rPr lang="de-DE" dirty="0"/>
              <a:t>)“ </a:t>
            </a:r>
          </a:p>
          <a:p>
            <a:endParaRPr lang="de-DE" dirty="0"/>
          </a:p>
          <a:p>
            <a:r>
              <a:rPr lang="de-DE" dirty="0"/>
              <a:t>2. Aufruf ist eindeutig </a:t>
            </a:r>
            <a:br>
              <a:rPr lang="de-DE" dirty="0"/>
            </a:br>
            <a:r>
              <a:rPr lang="de-DE" dirty="0"/>
              <a:t>„summe(double, double)“ </a:t>
            </a:r>
          </a:p>
          <a:p>
            <a:endParaRPr lang="de-DE" dirty="0"/>
          </a:p>
          <a:p>
            <a:r>
              <a:rPr lang="de-DE" dirty="0"/>
              <a:t>3. und 4. Aufruf ist nicht eindeutig </a:t>
            </a:r>
            <a:br>
              <a:rPr lang="de-DE" dirty="0"/>
            </a:br>
            <a:r>
              <a:rPr lang="de-DE" dirty="0"/>
              <a:t>„summe(</a:t>
            </a:r>
            <a:r>
              <a:rPr lang="de-DE" dirty="0" err="1"/>
              <a:t>int</a:t>
            </a:r>
            <a:r>
              <a:rPr lang="de-DE" dirty="0"/>
              <a:t>, </a:t>
            </a:r>
            <a:r>
              <a:rPr lang="de-DE" dirty="0" err="1"/>
              <a:t>int</a:t>
            </a:r>
            <a:r>
              <a:rPr lang="de-DE" dirty="0"/>
              <a:t>)“</a:t>
            </a:r>
            <a:br>
              <a:rPr lang="de-DE" dirty="0"/>
            </a:br>
            <a:r>
              <a:rPr lang="de-DE" dirty="0"/>
              <a:t>oder</a:t>
            </a:r>
            <a:br>
              <a:rPr lang="de-DE" dirty="0"/>
            </a:br>
            <a:r>
              <a:rPr lang="de-DE" dirty="0"/>
              <a:t>„summe(double, double)“                                                                                                                                                                                                                                                                                                                                                                                                                                                       </a:t>
            </a:r>
          </a:p>
        </p:txBody>
      </p:sp>
      <p:sp>
        <p:nvSpPr>
          <p:cNvPr id="11" name="Inhaltsplatzhalter 10">
            <a:extLst>
              <a:ext uri="{FF2B5EF4-FFF2-40B4-BE49-F238E27FC236}">
                <a16:creationId xmlns:a16="http://schemas.microsoft.com/office/drawing/2014/main" id="{1EE4FF60-FB25-492B-97A6-808C963CF3AC}"/>
              </a:ext>
            </a:extLst>
          </p:cNvPr>
          <p:cNvSpPr>
            <a:spLocks noGrp="1"/>
          </p:cNvSpPr>
          <p:nvPr>
            <p:ph sz="half" idx="2"/>
          </p:nvPr>
        </p:nvSpPr>
        <p:spPr>
          <a:xfrm>
            <a:off x="6172200" y="1825625"/>
            <a:ext cx="5181600" cy="424732"/>
          </a:xfrm>
        </p:spPr>
        <p:txBody>
          <a:bodyPr>
            <a:normAutofit fontScale="92500" lnSpcReduction="10000"/>
          </a:bodyPr>
          <a:lstStyle/>
          <a:p>
            <a:pPr marL="0" indent="0">
              <a:buNone/>
            </a:pPr>
            <a:r>
              <a:rPr lang="de-DE" dirty="0"/>
              <a:t> </a:t>
            </a:r>
          </a:p>
        </p:txBody>
      </p:sp>
      <p:pic>
        <p:nvPicPr>
          <p:cNvPr id="7" name="Grafik 6">
            <a:extLst>
              <a:ext uri="{FF2B5EF4-FFF2-40B4-BE49-F238E27FC236}">
                <a16:creationId xmlns:a16="http://schemas.microsoft.com/office/drawing/2014/main" id="{A4E9CBC7-1326-4B63-A87C-28AAFFA9D21B}"/>
              </a:ext>
            </a:extLst>
          </p:cNvPr>
          <p:cNvPicPr>
            <a:picLocks noChangeAspect="1"/>
          </p:cNvPicPr>
          <p:nvPr/>
        </p:nvPicPr>
        <p:blipFill>
          <a:blip r:embed="rId3"/>
          <a:stretch>
            <a:fillRect/>
          </a:stretch>
        </p:blipFill>
        <p:spPr>
          <a:xfrm>
            <a:off x="6653212" y="1431389"/>
            <a:ext cx="4924425" cy="628650"/>
          </a:xfrm>
          <a:prstGeom prst="rect">
            <a:avLst/>
          </a:prstGeom>
        </p:spPr>
      </p:pic>
      <p:pic>
        <p:nvPicPr>
          <p:cNvPr id="9" name="Grafik 8">
            <a:extLst>
              <a:ext uri="{FF2B5EF4-FFF2-40B4-BE49-F238E27FC236}">
                <a16:creationId xmlns:a16="http://schemas.microsoft.com/office/drawing/2014/main" id="{806B807E-B70D-4331-8E08-6638F77E7A9A}"/>
              </a:ext>
            </a:extLst>
          </p:cNvPr>
          <p:cNvPicPr>
            <a:picLocks noChangeAspect="1"/>
          </p:cNvPicPr>
          <p:nvPr/>
        </p:nvPicPr>
        <p:blipFill>
          <a:blip r:embed="rId4"/>
          <a:stretch>
            <a:fillRect/>
          </a:stretch>
        </p:blipFill>
        <p:spPr>
          <a:xfrm>
            <a:off x="6653212" y="2060039"/>
            <a:ext cx="4219575" cy="4000500"/>
          </a:xfrm>
          <a:prstGeom prst="rect">
            <a:avLst/>
          </a:prstGeom>
        </p:spPr>
      </p:pic>
    </p:spTree>
    <p:extLst>
      <p:ext uri="{BB962C8B-B14F-4D97-AF65-F5344CB8AC3E}">
        <p14:creationId xmlns:p14="http://schemas.microsoft.com/office/powerpoint/2010/main" val="321012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E82F4-3A9D-4F63-AE17-756B4946FB4F}"/>
              </a:ext>
            </a:extLst>
          </p:cNvPr>
          <p:cNvSpPr>
            <a:spLocks noGrp="1"/>
          </p:cNvSpPr>
          <p:nvPr>
            <p:ph type="title"/>
          </p:nvPr>
        </p:nvSpPr>
        <p:spPr/>
        <p:txBody>
          <a:bodyPr/>
          <a:lstStyle/>
          <a:p>
            <a:r>
              <a:rPr lang="de-DE" dirty="0"/>
              <a:t>Besonderheiten bei Funktionen</a:t>
            </a:r>
          </a:p>
        </p:txBody>
      </p:sp>
      <p:sp>
        <p:nvSpPr>
          <p:cNvPr id="3" name="Inhaltsplatzhalter 2">
            <a:extLst>
              <a:ext uri="{FF2B5EF4-FFF2-40B4-BE49-F238E27FC236}">
                <a16:creationId xmlns:a16="http://schemas.microsoft.com/office/drawing/2014/main" id="{9852B825-8513-487A-8A8F-489A1C5B89BC}"/>
              </a:ext>
            </a:extLst>
          </p:cNvPr>
          <p:cNvSpPr>
            <a:spLocks noGrp="1"/>
          </p:cNvSpPr>
          <p:nvPr>
            <p:ph sz="half" idx="1"/>
          </p:nvPr>
        </p:nvSpPr>
        <p:spPr>
          <a:xfrm>
            <a:off x="838200" y="1825625"/>
            <a:ext cx="5181600" cy="3596882"/>
          </a:xfrm>
        </p:spPr>
        <p:txBody>
          <a:bodyPr>
            <a:normAutofit fontScale="92500" lnSpcReduction="10000"/>
          </a:bodyPr>
          <a:lstStyle/>
          <a:p>
            <a:r>
              <a:rPr lang="de-DE" dirty="0"/>
              <a:t>ab C++11 kann der Rückgabewert bei der Deklaration einer Funktion nachgestellt werden</a:t>
            </a:r>
          </a:p>
          <a:p>
            <a:endParaRPr lang="de-DE" dirty="0"/>
          </a:p>
          <a:p>
            <a:endParaRPr lang="de-DE" dirty="0"/>
          </a:p>
          <a:p>
            <a:endParaRPr lang="de-DE" dirty="0"/>
          </a:p>
          <a:p>
            <a:r>
              <a:rPr lang="de-DE" dirty="0"/>
              <a:t>ab C++14 kann der Rückgabewert automatisch vom Compiler ermittelt werden</a:t>
            </a:r>
          </a:p>
        </p:txBody>
      </p:sp>
      <p:sp>
        <p:nvSpPr>
          <p:cNvPr id="4" name="Inhaltsplatzhalter 3">
            <a:extLst>
              <a:ext uri="{FF2B5EF4-FFF2-40B4-BE49-F238E27FC236}">
                <a16:creationId xmlns:a16="http://schemas.microsoft.com/office/drawing/2014/main" id="{3F17C230-C56B-4286-865B-9E6D09941FCB}"/>
              </a:ext>
            </a:extLst>
          </p:cNvPr>
          <p:cNvSpPr>
            <a:spLocks noGrp="1"/>
          </p:cNvSpPr>
          <p:nvPr>
            <p:ph sz="half" idx="2"/>
          </p:nvPr>
        </p:nvSpPr>
        <p:spPr>
          <a:xfrm>
            <a:off x="6172200" y="1825625"/>
            <a:ext cx="5181600" cy="3596882"/>
          </a:xfrm>
        </p:spPr>
        <p:txBody>
          <a:bodyPr>
            <a:normAutofit fontScale="92500" lnSpcReduction="10000"/>
          </a:bodyPr>
          <a:lstStyle/>
          <a:p>
            <a:r>
              <a:rPr lang="de-DE" dirty="0"/>
              <a:t>mit dem Schlüsselwort „</a:t>
            </a:r>
            <a:r>
              <a:rPr lang="de-DE" dirty="0" err="1"/>
              <a:t>noexcept</a:t>
            </a:r>
            <a:r>
              <a:rPr lang="de-DE" dirty="0"/>
              <a:t>“ wird versichert, dass keine Exception passieren kann</a:t>
            </a:r>
          </a:p>
          <a:p>
            <a:endParaRPr lang="de-DE" dirty="0"/>
          </a:p>
          <a:p>
            <a:endParaRPr lang="de-DE" dirty="0"/>
          </a:p>
          <a:p>
            <a:endParaRPr lang="de-DE" dirty="0"/>
          </a:p>
          <a:p>
            <a:r>
              <a:rPr lang="de-DE" dirty="0"/>
              <a:t>mit dem Schlüsselwort „</a:t>
            </a:r>
            <a:r>
              <a:rPr lang="de-DE" dirty="0" err="1"/>
              <a:t>delete</a:t>
            </a:r>
            <a:r>
              <a:rPr lang="de-DE" dirty="0"/>
              <a:t>“ kann explizit eine Parameter-umwandlung verhindert werden</a:t>
            </a:r>
          </a:p>
        </p:txBody>
      </p:sp>
      <p:pic>
        <p:nvPicPr>
          <p:cNvPr id="6" name="Grafik 5">
            <a:extLst>
              <a:ext uri="{FF2B5EF4-FFF2-40B4-BE49-F238E27FC236}">
                <a16:creationId xmlns:a16="http://schemas.microsoft.com/office/drawing/2014/main" id="{6757AC6E-DD56-45D8-9786-50B1E101A92E}"/>
              </a:ext>
            </a:extLst>
          </p:cNvPr>
          <p:cNvPicPr>
            <a:picLocks noChangeAspect="1"/>
          </p:cNvPicPr>
          <p:nvPr/>
        </p:nvPicPr>
        <p:blipFill>
          <a:blip r:embed="rId3"/>
          <a:stretch>
            <a:fillRect/>
          </a:stretch>
        </p:blipFill>
        <p:spPr>
          <a:xfrm>
            <a:off x="1314450" y="2992058"/>
            <a:ext cx="4229100" cy="1228725"/>
          </a:xfrm>
          <a:prstGeom prst="rect">
            <a:avLst/>
          </a:prstGeom>
        </p:spPr>
      </p:pic>
      <p:pic>
        <p:nvPicPr>
          <p:cNvPr id="8" name="Grafik 7">
            <a:extLst>
              <a:ext uri="{FF2B5EF4-FFF2-40B4-BE49-F238E27FC236}">
                <a16:creationId xmlns:a16="http://schemas.microsoft.com/office/drawing/2014/main" id="{F40A4802-2216-4749-A16E-B70199471BDA}"/>
              </a:ext>
            </a:extLst>
          </p:cNvPr>
          <p:cNvPicPr>
            <a:picLocks noChangeAspect="1"/>
          </p:cNvPicPr>
          <p:nvPr/>
        </p:nvPicPr>
        <p:blipFill>
          <a:blip r:embed="rId4"/>
          <a:stretch>
            <a:fillRect/>
          </a:stretch>
        </p:blipFill>
        <p:spPr>
          <a:xfrm>
            <a:off x="1314450" y="5499494"/>
            <a:ext cx="3448050" cy="1047750"/>
          </a:xfrm>
          <a:prstGeom prst="rect">
            <a:avLst/>
          </a:prstGeom>
        </p:spPr>
      </p:pic>
      <p:pic>
        <p:nvPicPr>
          <p:cNvPr id="10" name="Grafik 9">
            <a:extLst>
              <a:ext uri="{FF2B5EF4-FFF2-40B4-BE49-F238E27FC236}">
                <a16:creationId xmlns:a16="http://schemas.microsoft.com/office/drawing/2014/main" id="{8FE2D216-AD1A-435D-812A-D1B7C8679522}"/>
              </a:ext>
            </a:extLst>
          </p:cNvPr>
          <p:cNvPicPr>
            <a:picLocks noChangeAspect="1"/>
          </p:cNvPicPr>
          <p:nvPr/>
        </p:nvPicPr>
        <p:blipFill>
          <a:blip r:embed="rId5"/>
          <a:stretch>
            <a:fillRect/>
          </a:stretch>
        </p:blipFill>
        <p:spPr>
          <a:xfrm>
            <a:off x="7015162" y="3048000"/>
            <a:ext cx="3495675" cy="762000"/>
          </a:xfrm>
          <a:prstGeom prst="rect">
            <a:avLst/>
          </a:prstGeom>
        </p:spPr>
      </p:pic>
      <p:pic>
        <p:nvPicPr>
          <p:cNvPr id="12" name="Grafik 11">
            <a:extLst>
              <a:ext uri="{FF2B5EF4-FFF2-40B4-BE49-F238E27FC236}">
                <a16:creationId xmlns:a16="http://schemas.microsoft.com/office/drawing/2014/main" id="{00659E60-1A33-4C40-B8AC-CD2B4576A5A6}"/>
              </a:ext>
            </a:extLst>
          </p:cNvPr>
          <p:cNvPicPr>
            <a:picLocks noChangeAspect="1"/>
          </p:cNvPicPr>
          <p:nvPr/>
        </p:nvPicPr>
        <p:blipFill>
          <a:blip r:embed="rId6"/>
          <a:stretch>
            <a:fillRect/>
          </a:stretch>
        </p:blipFill>
        <p:spPr>
          <a:xfrm>
            <a:off x="6851603" y="5557444"/>
            <a:ext cx="4502197" cy="924405"/>
          </a:xfrm>
          <a:prstGeom prst="rect">
            <a:avLst/>
          </a:prstGeom>
        </p:spPr>
      </p:pic>
    </p:spTree>
    <p:extLst>
      <p:ext uri="{BB962C8B-B14F-4D97-AF65-F5344CB8AC3E}">
        <p14:creationId xmlns:p14="http://schemas.microsoft.com/office/powerpoint/2010/main" val="39144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2F605-009E-4355-8E04-BF4D20316655}"/>
              </a:ext>
            </a:extLst>
          </p:cNvPr>
          <p:cNvSpPr>
            <a:spLocks noGrp="1"/>
          </p:cNvSpPr>
          <p:nvPr>
            <p:ph type="title"/>
          </p:nvPr>
        </p:nvSpPr>
        <p:spPr/>
        <p:txBody>
          <a:bodyPr/>
          <a:lstStyle/>
          <a:p>
            <a:r>
              <a:rPr lang="de-DE" dirty="0"/>
              <a:t>Operator-Funktionen</a:t>
            </a:r>
          </a:p>
        </p:txBody>
      </p:sp>
      <p:sp>
        <p:nvSpPr>
          <p:cNvPr id="3" name="Inhaltsplatzhalter 2">
            <a:extLst>
              <a:ext uri="{FF2B5EF4-FFF2-40B4-BE49-F238E27FC236}">
                <a16:creationId xmlns:a16="http://schemas.microsoft.com/office/drawing/2014/main" id="{02F08479-3CB0-433D-8D84-D77E7F813C41}"/>
              </a:ext>
            </a:extLst>
          </p:cNvPr>
          <p:cNvSpPr>
            <a:spLocks noGrp="1"/>
          </p:cNvSpPr>
          <p:nvPr>
            <p:ph sz="half" idx="1"/>
          </p:nvPr>
        </p:nvSpPr>
        <p:spPr>
          <a:xfrm>
            <a:off x="838200" y="1825625"/>
            <a:ext cx="5181600" cy="4594078"/>
          </a:xfrm>
        </p:spPr>
        <p:txBody>
          <a:bodyPr>
            <a:normAutofit fontScale="92500" lnSpcReduction="20000"/>
          </a:bodyPr>
          <a:lstStyle/>
          <a:p>
            <a:r>
              <a:rPr lang="de-DE" dirty="0"/>
              <a:t>die Funktionalität hinter einem Operator kann auch bestimmt (bzw. überschrieben) werden</a:t>
            </a:r>
          </a:p>
          <a:p>
            <a:endParaRPr lang="de-DE" dirty="0"/>
          </a:p>
          <a:p>
            <a:r>
              <a:rPr lang="de-DE" dirty="0"/>
              <a:t>funktioniert nicht bei allen Operatoren und es können keine eigenen Operatoren erstellt werden</a:t>
            </a:r>
          </a:p>
          <a:p>
            <a:endParaRPr lang="de-DE" dirty="0"/>
          </a:p>
          <a:p>
            <a:r>
              <a:rPr lang="de-DE" dirty="0"/>
              <a:t>mit dem Schlüsselwort „friend“ kann innerhalb der Funktion (keine Methode!) auf die privaten Member zugegriffen werden</a:t>
            </a:r>
          </a:p>
        </p:txBody>
      </p:sp>
      <p:pic>
        <p:nvPicPr>
          <p:cNvPr id="7" name="Inhaltsplatzhalter 6">
            <a:extLst>
              <a:ext uri="{FF2B5EF4-FFF2-40B4-BE49-F238E27FC236}">
                <a16:creationId xmlns:a16="http://schemas.microsoft.com/office/drawing/2014/main" id="{63DBA449-42AA-47C3-BA3E-6115BF50DDFC}"/>
              </a:ext>
            </a:extLst>
          </p:cNvPr>
          <p:cNvPicPr>
            <a:picLocks noGrp="1" noChangeAspect="1"/>
          </p:cNvPicPr>
          <p:nvPr>
            <p:ph sz="half" idx="2"/>
          </p:nvPr>
        </p:nvPicPr>
        <p:blipFill>
          <a:blip r:embed="rId3"/>
          <a:stretch>
            <a:fillRect/>
          </a:stretch>
        </p:blipFill>
        <p:spPr>
          <a:xfrm>
            <a:off x="6381090" y="1690688"/>
            <a:ext cx="5379109" cy="4824412"/>
          </a:xfrm>
        </p:spPr>
      </p:pic>
      <p:pic>
        <p:nvPicPr>
          <p:cNvPr id="9" name="Grafik 8">
            <a:extLst>
              <a:ext uri="{FF2B5EF4-FFF2-40B4-BE49-F238E27FC236}">
                <a16:creationId xmlns:a16="http://schemas.microsoft.com/office/drawing/2014/main" id="{1B358119-2B93-4B4F-9DB3-827B9010406F}"/>
              </a:ext>
            </a:extLst>
          </p:cNvPr>
          <p:cNvPicPr>
            <a:picLocks noChangeAspect="1"/>
          </p:cNvPicPr>
          <p:nvPr/>
        </p:nvPicPr>
        <p:blipFill rotWithShape="1">
          <a:blip r:embed="rId4"/>
          <a:srcRect l="857" t="2107" b="1"/>
          <a:stretch/>
        </p:blipFill>
        <p:spPr>
          <a:xfrm>
            <a:off x="9651206" y="5445919"/>
            <a:ext cx="1928992" cy="946414"/>
          </a:xfrm>
          <a:prstGeom prst="rect">
            <a:avLst/>
          </a:prstGeom>
        </p:spPr>
      </p:pic>
    </p:spTree>
    <p:extLst>
      <p:ext uri="{BB962C8B-B14F-4D97-AF65-F5344CB8AC3E}">
        <p14:creationId xmlns:p14="http://schemas.microsoft.com/office/powerpoint/2010/main" val="296795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8EC34-3CDE-4AEF-A438-9A67A90614E2}"/>
              </a:ext>
            </a:extLst>
          </p:cNvPr>
          <p:cNvSpPr>
            <a:spLocks noGrp="1"/>
          </p:cNvSpPr>
          <p:nvPr>
            <p:ph type="title"/>
          </p:nvPr>
        </p:nvSpPr>
        <p:spPr/>
        <p:txBody>
          <a:bodyPr/>
          <a:lstStyle/>
          <a:p>
            <a:r>
              <a:rPr lang="de-DE" dirty="0"/>
              <a:t>Funktionen</a:t>
            </a:r>
          </a:p>
        </p:txBody>
      </p:sp>
      <p:sp>
        <p:nvSpPr>
          <p:cNvPr id="20" name="Inhaltsplatzhalter 19">
            <a:extLst>
              <a:ext uri="{FF2B5EF4-FFF2-40B4-BE49-F238E27FC236}">
                <a16:creationId xmlns:a16="http://schemas.microsoft.com/office/drawing/2014/main" id="{07E3B1A3-EC1B-4683-9FC2-AE233D6EC298}"/>
              </a:ext>
            </a:extLst>
          </p:cNvPr>
          <p:cNvSpPr>
            <a:spLocks noGrp="1"/>
          </p:cNvSpPr>
          <p:nvPr>
            <p:ph idx="1"/>
          </p:nvPr>
        </p:nvSpPr>
        <p:spPr>
          <a:xfrm>
            <a:off x="838200" y="1825625"/>
            <a:ext cx="10515600" cy="1346010"/>
          </a:xfrm>
        </p:spPr>
        <p:txBody>
          <a:bodyPr>
            <a:normAutofit fontScale="92500" lnSpcReduction="10000"/>
          </a:bodyPr>
          <a:lstStyle/>
          <a:p>
            <a:r>
              <a:rPr lang="de-DE" dirty="0"/>
              <a:t>gleicher Programmcode in Pakete zusammenfassen</a:t>
            </a:r>
          </a:p>
          <a:p>
            <a:endParaRPr lang="de-DE" dirty="0"/>
          </a:p>
          <a:p>
            <a:r>
              <a:rPr lang="de-DE" dirty="0"/>
              <a:t>Prozeduren abbilden und wiederverwendbar machen</a:t>
            </a:r>
          </a:p>
        </p:txBody>
      </p:sp>
      <p:pic>
        <p:nvPicPr>
          <p:cNvPr id="13" name="Inhaltsplatzhalter 8">
            <a:extLst>
              <a:ext uri="{FF2B5EF4-FFF2-40B4-BE49-F238E27FC236}">
                <a16:creationId xmlns:a16="http://schemas.microsoft.com/office/drawing/2014/main" id="{79E9D2B7-2F3E-463A-B82F-0D4B41DE7974}"/>
              </a:ext>
            </a:extLst>
          </p:cNvPr>
          <p:cNvPicPr>
            <a:picLocks noChangeAspect="1"/>
          </p:cNvPicPr>
          <p:nvPr/>
        </p:nvPicPr>
        <p:blipFill>
          <a:blip r:embed="rId3"/>
          <a:stretch>
            <a:fillRect/>
          </a:stretch>
        </p:blipFill>
        <p:spPr>
          <a:xfrm>
            <a:off x="6491516" y="3389081"/>
            <a:ext cx="5223772" cy="2747523"/>
          </a:xfrm>
          <a:prstGeom prst="rect">
            <a:avLst/>
          </a:prstGeom>
        </p:spPr>
      </p:pic>
      <p:pic>
        <p:nvPicPr>
          <p:cNvPr id="22" name="Grafik 21">
            <a:extLst>
              <a:ext uri="{FF2B5EF4-FFF2-40B4-BE49-F238E27FC236}">
                <a16:creationId xmlns:a16="http://schemas.microsoft.com/office/drawing/2014/main" id="{A30D17DF-35CB-4766-83C8-8309CBC37A61}"/>
              </a:ext>
            </a:extLst>
          </p:cNvPr>
          <p:cNvPicPr>
            <a:picLocks noChangeAspect="1"/>
          </p:cNvPicPr>
          <p:nvPr/>
        </p:nvPicPr>
        <p:blipFill>
          <a:blip r:embed="rId4"/>
          <a:stretch>
            <a:fillRect/>
          </a:stretch>
        </p:blipFill>
        <p:spPr>
          <a:xfrm>
            <a:off x="353752" y="3559517"/>
            <a:ext cx="5346733" cy="2406650"/>
          </a:xfrm>
          <a:prstGeom prst="rect">
            <a:avLst/>
          </a:prstGeom>
        </p:spPr>
      </p:pic>
    </p:spTree>
    <p:extLst>
      <p:ext uri="{BB962C8B-B14F-4D97-AF65-F5344CB8AC3E}">
        <p14:creationId xmlns:p14="http://schemas.microsoft.com/office/powerpoint/2010/main" val="247631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183E4-9E5E-4553-A9E2-00DEFCD1A76D}"/>
              </a:ext>
            </a:extLst>
          </p:cNvPr>
          <p:cNvSpPr>
            <a:spLocks noGrp="1"/>
          </p:cNvSpPr>
          <p:nvPr>
            <p:ph type="title"/>
          </p:nvPr>
        </p:nvSpPr>
        <p:spPr/>
        <p:txBody>
          <a:bodyPr/>
          <a:lstStyle/>
          <a:p>
            <a:r>
              <a:rPr lang="de-DE" dirty="0"/>
              <a:t>Funktionen</a:t>
            </a:r>
          </a:p>
        </p:txBody>
      </p:sp>
      <p:sp>
        <p:nvSpPr>
          <p:cNvPr id="7" name="Inhaltsplatzhalter 6">
            <a:extLst>
              <a:ext uri="{FF2B5EF4-FFF2-40B4-BE49-F238E27FC236}">
                <a16:creationId xmlns:a16="http://schemas.microsoft.com/office/drawing/2014/main" id="{F8FECEB9-E805-481D-9337-68E1ADC92888}"/>
              </a:ext>
            </a:extLst>
          </p:cNvPr>
          <p:cNvSpPr>
            <a:spLocks noGrp="1"/>
          </p:cNvSpPr>
          <p:nvPr>
            <p:ph sz="half" idx="1"/>
          </p:nvPr>
        </p:nvSpPr>
        <p:spPr>
          <a:xfrm>
            <a:off x="838200" y="1825625"/>
            <a:ext cx="5181600" cy="2343206"/>
          </a:xfrm>
        </p:spPr>
        <p:txBody>
          <a:bodyPr>
            <a:normAutofit fontScale="92500" lnSpcReduction="10000"/>
          </a:bodyPr>
          <a:lstStyle/>
          <a:p>
            <a:r>
              <a:rPr lang="de-DE" dirty="0"/>
              <a:t>der Rückgabewert muss durch ein „</a:t>
            </a:r>
            <a:r>
              <a:rPr lang="de-DE" dirty="0" err="1"/>
              <a:t>return</a:t>
            </a:r>
            <a:r>
              <a:rPr lang="de-DE" dirty="0"/>
              <a:t>“ zurückgegeben werden</a:t>
            </a:r>
          </a:p>
          <a:p>
            <a:endParaRPr lang="de-DE" dirty="0"/>
          </a:p>
          <a:p>
            <a:r>
              <a:rPr lang="de-DE" dirty="0"/>
              <a:t>eine Funktion ohne Rückgabe hat den Rückgabetyp „</a:t>
            </a:r>
            <a:r>
              <a:rPr lang="de-DE" dirty="0" err="1"/>
              <a:t>void</a:t>
            </a:r>
            <a:r>
              <a:rPr lang="de-DE" dirty="0"/>
              <a:t>“ und benötigt dann kein „</a:t>
            </a:r>
            <a:r>
              <a:rPr lang="de-DE" dirty="0" err="1"/>
              <a:t>return</a:t>
            </a:r>
            <a:r>
              <a:rPr lang="de-DE" dirty="0"/>
              <a:t>“</a:t>
            </a:r>
          </a:p>
        </p:txBody>
      </p:sp>
      <p:sp>
        <p:nvSpPr>
          <p:cNvPr id="11" name="Inhaltsplatzhalter 10">
            <a:extLst>
              <a:ext uri="{FF2B5EF4-FFF2-40B4-BE49-F238E27FC236}">
                <a16:creationId xmlns:a16="http://schemas.microsoft.com/office/drawing/2014/main" id="{EA8E58C2-46C2-423B-A0A2-F9C71446795B}"/>
              </a:ext>
            </a:extLst>
          </p:cNvPr>
          <p:cNvSpPr>
            <a:spLocks noGrp="1"/>
          </p:cNvSpPr>
          <p:nvPr>
            <p:ph sz="half" idx="2"/>
          </p:nvPr>
        </p:nvSpPr>
        <p:spPr>
          <a:xfrm>
            <a:off x="6172200" y="1825625"/>
            <a:ext cx="5181600" cy="2010807"/>
          </a:xfrm>
        </p:spPr>
        <p:txBody>
          <a:bodyPr>
            <a:normAutofit fontScale="92500" lnSpcReduction="10000"/>
          </a:bodyPr>
          <a:lstStyle/>
          <a:p>
            <a:r>
              <a:rPr lang="de-DE" dirty="0"/>
              <a:t>es kann eine beliebige Anzahl von Parametern angegeben werden</a:t>
            </a:r>
          </a:p>
          <a:p>
            <a:endParaRPr lang="de-DE" dirty="0"/>
          </a:p>
          <a:p>
            <a:r>
              <a:rPr lang="de-DE" dirty="0"/>
              <a:t>jede Funktion muss einmalig sein (Name + Parameter</a:t>
            </a:r>
          </a:p>
        </p:txBody>
      </p:sp>
      <p:pic>
        <p:nvPicPr>
          <p:cNvPr id="10" name="Grafik 9">
            <a:extLst>
              <a:ext uri="{FF2B5EF4-FFF2-40B4-BE49-F238E27FC236}">
                <a16:creationId xmlns:a16="http://schemas.microsoft.com/office/drawing/2014/main" id="{D7F5EC9A-0673-4433-86F0-34A7BBCA1F8C}"/>
              </a:ext>
            </a:extLst>
          </p:cNvPr>
          <p:cNvPicPr>
            <a:picLocks noChangeAspect="1"/>
          </p:cNvPicPr>
          <p:nvPr/>
        </p:nvPicPr>
        <p:blipFill>
          <a:blip r:embed="rId3"/>
          <a:stretch>
            <a:fillRect/>
          </a:stretch>
        </p:blipFill>
        <p:spPr>
          <a:xfrm>
            <a:off x="819001" y="4886039"/>
            <a:ext cx="10706398" cy="1196051"/>
          </a:xfrm>
          <a:prstGeom prst="rect">
            <a:avLst/>
          </a:prstGeom>
        </p:spPr>
      </p:pic>
    </p:spTree>
    <p:extLst>
      <p:ext uri="{BB962C8B-B14F-4D97-AF65-F5344CB8AC3E}">
        <p14:creationId xmlns:p14="http://schemas.microsoft.com/office/powerpoint/2010/main" val="283480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4AEB7-801A-4167-92FF-ADB005E04A8F}"/>
              </a:ext>
            </a:extLst>
          </p:cNvPr>
          <p:cNvSpPr>
            <a:spLocks noGrp="1"/>
          </p:cNvSpPr>
          <p:nvPr>
            <p:ph type="title"/>
          </p:nvPr>
        </p:nvSpPr>
        <p:spPr/>
        <p:txBody>
          <a:bodyPr>
            <a:normAutofit/>
          </a:bodyPr>
          <a:lstStyle/>
          <a:p>
            <a:r>
              <a:rPr lang="de-DE" dirty="0"/>
              <a:t>Parameter | Call-</a:t>
            </a:r>
            <a:r>
              <a:rPr lang="de-DE" dirty="0" err="1"/>
              <a:t>by</a:t>
            </a:r>
            <a:r>
              <a:rPr lang="de-DE" dirty="0"/>
              <a:t>-Value</a:t>
            </a:r>
          </a:p>
        </p:txBody>
      </p:sp>
      <p:sp>
        <p:nvSpPr>
          <p:cNvPr id="3" name="Inhaltsplatzhalter 2">
            <a:extLst>
              <a:ext uri="{FF2B5EF4-FFF2-40B4-BE49-F238E27FC236}">
                <a16:creationId xmlns:a16="http://schemas.microsoft.com/office/drawing/2014/main" id="{56A30D3A-36C3-4166-AD8F-913928C0D00E}"/>
              </a:ext>
            </a:extLst>
          </p:cNvPr>
          <p:cNvSpPr>
            <a:spLocks noGrp="1"/>
          </p:cNvSpPr>
          <p:nvPr>
            <p:ph sz="half" idx="1"/>
          </p:nvPr>
        </p:nvSpPr>
        <p:spPr>
          <a:xfrm>
            <a:off x="838200" y="1825625"/>
            <a:ext cx="5181600" cy="3929281"/>
          </a:xfrm>
        </p:spPr>
        <p:txBody>
          <a:bodyPr>
            <a:normAutofit fontScale="92500" lnSpcReduction="10000"/>
          </a:bodyPr>
          <a:lstStyle/>
          <a:p>
            <a:r>
              <a:rPr lang="de-DE" dirty="0"/>
              <a:t>ohne weitere Angabe werden die Parameter als Wert übergeben und behandelt</a:t>
            </a:r>
          </a:p>
          <a:p>
            <a:endParaRPr lang="de-DE" dirty="0"/>
          </a:p>
          <a:p>
            <a:r>
              <a:rPr lang="de-DE" dirty="0"/>
              <a:t>wenn der Wert in der </a:t>
            </a:r>
            <a:r>
              <a:rPr lang="de-DE" dirty="0" err="1"/>
              <a:t>Funtktion</a:t>
            </a:r>
            <a:r>
              <a:rPr lang="de-DE" dirty="0"/>
              <a:t> verändert wird, bleibt diese Änderung innerhalb der Funktion</a:t>
            </a:r>
          </a:p>
          <a:p>
            <a:endParaRPr lang="de-DE" dirty="0"/>
          </a:p>
          <a:p>
            <a:r>
              <a:rPr lang="de-DE" dirty="0"/>
              <a:t>die übergebene Variable wird nicht verändert</a:t>
            </a:r>
          </a:p>
        </p:txBody>
      </p:sp>
      <p:pic>
        <p:nvPicPr>
          <p:cNvPr id="6" name="Inhaltsplatzhalter 5">
            <a:extLst>
              <a:ext uri="{FF2B5EF4-FFF2-40B4-BE49-F238E27FC236}">
                <a16:creationId xmlns:a16="http://schemas.microsoft.com/office/drawing/2014/main" id="{A8481F2A-4CDC-4C83-A783-AAD356D18B88}"/>
              </a:ext>
            </a:extLst>
          </p:cNvPr>
          <p:cNvPicPr>
            <a:picLocks noGrp="1" noChangeAspect="1"/>
          </p:cNvPicPr>
          <p:nvPr>
            <p:ph sz="half" idx="2"/>
          </p:nvPr>
        </p:nvPicPr>
        <p:blipFill>
          <a:blip r:embed="rId2"/>
          <a:stretch>
            <a:fillRect/>
          </a:stretch>
        </p:blipFill>
        <p:spPr>
          <a:xfrm>
            <a:off x="6508426" y="1690688"/>
            <a:ext cx="4845374" cy="3252377"/>
          </a:xfrm>
        </p:spPr>
      </p:pic>
      <p:pic>
        <p:nvPicPr>
          <p:cNvPr id="8" name="Grafik 7">
            <a:extLst>
              <a:ext uri="{FF2B5EF4-FFF2-40B4-BE49-F238E27FC236}">
                <a16:creationId xmlns:a16="http://schemas.microsoft.com/office/drawing/2014/main" id="{B3AB82AA-4B3B-4FE8-B9A0-28E11EC93B25}"/>
              </a:ext>
            </a:extLst>
          </p:cNvPr>
          <p:cNvPicPr>
            <a:picLocks noChangeAspect="1"/>
          </p:cNvPicPr>
          <p:nvPr/>
        </p:nvPicPr>
        <p:blipFill>
          <a:blip r:embed="rId3"/>
          <a:stretch>
            <a:fillRect/>
          </a:stretch>
        </p:blipFill>
        <p:spPr>
          <a:xfrm>
            <a:off x="7757765" y="5286258"/>
            <a:ext cx="2346696" cy="1334683"/>
          </a:xfrm>
          <a:prstGeom prst="rect">
            <a:avLst/>
          </a:prstGeom>
        </p:spPr>
      </p:pic>
    </p:spTree>
    <p:extLst>
      <p:ext uri="{BB962C8B-B14F-4D97-AF65-F5344CB8AC3E}">
        <p14:creationId xmlns:p14="http://schemas.microsoft.com/office/powerpoint/2010/main" val="55319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4AEB7-801A-4167-92FF-ADB005E04A8F}"/>
              </a:ext>
            </a:extLst>
          </p:cNvPr>
          <p:cNvSpPr>
            <a:spLocks noGrp="1"/>
          </p:cNvSpPr>
          <p:nvPr>
            <p:ph type="title"/>
          </p:nvPr>
        </p:nvSpPr>
        <p:spPr/>
        <p:txBody>
          <a:bodyPr>
            <a:normAutofit/>
          </a:bodyPr>
          <a:lstStyle/>
          <a:p>
            <a:r>
              <a:rPr lang="de-DE" dirty="0"/>
              <a:t>Parameter | Call-</a:t>
            </a:r>
            <a:r>
              <a:rPr lang="de-DE" dirty="0" err="1"/>
              <a:t>by</a:t>
            </a:r>
            <a:r>
              <a:rPr lang="de-DE" dirty="0"/>
              <a:t>-Reference</a:t>
            </a:r>
          </a:p>
        </p:txBody>
      </p:sp>
      <p:sp>
        <p:nvSpPr>
          <p:cNvPr id="3" name="Inhaltsplatzhalter 2">
            <a:extLst>
              <a:ext uri="{FF2B5EF4-FFF2-40B4-BE49-F238E27FC236}">
                <a16:creationId xmlns:a16="http://schemas.microsoft.com/office/drawing/2014/main" id="{56A30D3A-36C3-4166-AD8F-913928C0D00E}"/>
              </a:ext>
            </a:extLst>
          </p:cNvPr>
          <p:cNvSpPr>
            <a:spLocks noGrp="1"/>
          </p:cNvSpPr>
          <p:nvPr>
            <p:ph sz="half" idx="1"/>
          </p:nvPr>
        </p:nvSpPr>
        <p:spPr>
          <a:xfrm>
            <a:off x="838200" y="1825625"/>
            <a:ext cx="5181600" cy="3929281"/>
          </a:xfrm>
        </p:spPr>
        <p:txBody>
          <a:bodyPr>
            <a:normAutofit fontScale="92500" lnSpcReduction="20000"/>
          </a:bodyPr>
          <a:lstStyle/>
          <a:p>
            <a:r>
              <a:rPr lang="de-DE" dirty="0"/>
              <a:t>mit einem „&amp;“-Zeichen hinter dem Parametertyp wird dieser Parameter als Referenz angenommen</a:t>
            </a:r>
          </a:p>
          <a:p>
            <a:endParaRPr lang="de-DE" dirty="0"/>
          </a:p>
          <a:p>
            <a:r>
              <a:rPr lang="de-DE" dirty="0"/>
              <a:t>Änderungen an der Referenz werden auch in die übergebene Variable geschrieben</a:t>
            </a:r>
          </a:p>
          <a:p>
            <a:endParaRPr lang="de-DE" dirty="0"/>
          </a:p>
          <a:p>
            <a:r>
              <a:rPr lang="de-DE" dirty="0"/>
              <a:t>übergebene Parameter können keine Literale sein</a:t>
            </a:r>
          </a:p>
        </p:txBody>
      </p:sp>
      <p:pic>
        <p:nvPicPr>
          <p:cNvPr id="8" name="Inhaltsplatzhalter 7">
            <a:extLst>
              <a:ext uri="{FF2B5EF4-FFF2-40B4-BE49-F238E27FC236}">
                <a16:creationId xmlns:a16="http://schemas.microsoft.com/office/drawing/2014/main" id="{01B3D98D-B84E-4B0B-A3F1-E3C3CC4A978A}"/>
              </a:ext>
            </a:extLst>
          </p:cNvPr>
          <p:cNvPicPr>
            <a:picLocks noGrp="1" noChangeAspect="1"/>
          </p:cNvPicPr>
          <p:nvPr>
            <p:ph sz="half" idx="2"/>
          </p:nvPr>
        </p:nvPicPr>
        <p:blipFill>
          <a:blip r:embed="rId3"/>
          <a:stretch>
            <a:fillRect/>
          </a:stretch>
        </p:blipFill>
        <p:spPr>
          <a:xfrm>
            <a:off x="6434723" y="1690688"/>
            <a:ext cx="4919077" cy="3273819"/>
          </a:xfrm>
        </p:spPr>
      </p:pic>
      <p:pic>
        <p:nvPicPr>
          <p:cNvPr id="6" name="Grafik 5">
            <a:extLst>
              <a:ext uri="{FF2B5EF4-FFF2-40B4-BE49-F238E27FC236}">
                <a16:creationId xmlns:a16="http://schemas.microsoft.com/office/drawing/2014/main" id="{A2B86083-A242-431E-AB3E-4E6B256A9EED}"/>
              </a:ext>
            </a:extLst>
          </p:cNvPr>
          <p:cNvPicPr>
            <a:picLocks noChangeAspect="1"/>
          </p:cNvPicPr>
          <p:nvPr/>
        </p:nvPicPr>
        <p:blipFill>
          <a:blip r:embed="rId4"/>
          <a:stretch>
            <a:fillRect/>
          </a:stretch>
        </p:blipFill>
        <p:spPr>
          <a:xfrm>
            <a:off x="7643883" y="5215347"/>
            <a:ext cx="2692354" cy="1225021"/>
          </a:xfrm>
          <a:prstGeom prst="rect">
            <a:avLst/>
          </a:prstGeom>
        </p:spPr>
      </p:pic>
      <p:pic>
        <p:nvPicPr>
          <p:cNvPr id="10" name="Grafik 9">
            <a:extLst>
              <a:ext uri="{FF2B5EF4-FFF2-40B4-BE49-F238E27FC236}">
                <a16:creationId xmlns:a16="http://schemas.microsoft.com/office/drawing/2014/main" id="{678983E9-18E5-4D60-B3D0-4D9D627BBE00}"/>
              </a:ext>
            </a:extLst>
          </p:cNvPr>
          <p:cNvPicPr>
            <a:picLocks noChangeAspect="1"/>
          </p:cNvPicPr>
          <p:nvPr/>
        </p:nvPicPr>
        <p:blipFill>
          <a:blip r:embed="rId5"/>
          <a:stretch>
            <a:fillRect/>
          </a:stretch>
        </p:blipFill>
        <p:spPr>
          <a:xfrm>
            <a:off x="1912496" y="5889843"/>
            <a:ext cx="2635622" cy="562815"/>
          </a:xfrm>
          <a:prstGeom prst="rect">
            <a:avLst/>
          </a:prstGeom>
        </p:spPr>
      </p:pic>
    </p:spTree>
    <p:extLst>
      <p:ext uri="{BB962C8B-B14F-4D97-AF65-F5344CB8AC3E}">
        <p14:creationId xmlns:p14="http://schemas.microsoft.com/office/powerpoint/2010/main" val="136230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FBA731-B271-4207-AA60-1FDF98E1D115}"/>
              </a:ext>
            </a:extLst>
          </p:cNvPr>
          <p:cNvSpPr>
            <a:spLocks noGrp="1"/>
          </p:cNvSpPr>
          <p:nvPr>
            <p:ph type="title"/>
          </p:nvPr>
        </p:nvSpPr>
        <p:spPr/>
        <p:txBody>
          <a:bodyPr/>
          <a:lstStyle/>
          <a:p>
            <a:r>
              <a:rPr lang="de-DE" dirty="0"/>
              <a:t>Parameter | Unterschiede</a:t>
            </a:r>
          </a:p>
        </p:txBody>
      </p:sp>
      <p:sp>
        <p:nvSpPr>
          <p:cNvPr id="3" name="Inhaltsplatzhalter 2">
            <a:extLst>
              <a:ext uri="{FF2B5EF4-FFF2-40B4-BE49-F238E27FC236}">
                <a16:creationId xmlns:a16="http://schemas.microsoft.com/office/drawing/2014/main" id="{A4E27123-E873-4162-8649-987EAF6FDA4C}"/>
              </a:ext>
            </a:extLst>
          </p:cNvPr>
          <p:cNvSpPr>
            <a:spLocks noGrp="1"/>
          </p:cNvSpPr>
          <p:nvPr>
            <p:ph sz="half" idx="1"/>
          </p:nvPr>
        </p:nvSpPr>
        <p:spPr>
          <a:xfrm>
            <a:off x="838200" y="1825625"/>
            <a:ext cx="5181600" cy="3929281"/>
          </a:xfrm>
        </p:spPr>
        <p:txBody>
          <a:bodyPr>
            <a:normAutofit fontScale="92500" lnSpcReduction="20000"/>
          </a:bodyPr>
          <a:lstStyle/>
          <a:p>
            <a:r>
              <a:rPr lang="de-DE" dirty="0"/>
              <a:t>bei einem Call-</a:t>
            </a:r>
            <a:r>
              <a:rPr lang="de-DE" dirty="0" err="1"/>
              <a:t>by</a:t>
            </a:r>
            <a:r>
              <a:rPr lang="de-DE" dirty="0"/>
              <a:t>-Value wird eine Kopie des Wertes erzeugt und an die Funktion übergeben</a:t>
            </a:r>
          </a:p>
          <a:p>
            <a:endParaRPr lang="de-DE" dirty="0"/>
          </a:p>
          <a:p>
            <a:r>
              <a:rPr lang="de-DE" dirty="0"/>
              <a:t>es können nicht aus Versehen Änderungen an der „original Variable“ vorgenommen werden</a:t>
            </a:r>
          </a:p>
          <a:p>
            <a:endParaRPr lang="de-DE" dirty="0"/>
          </a:p>
          <a:p>
            <a:r>
              <a:rPr lang="de-DE" dirty="0"/>
              <a:t>das Kopieren des Wertes kostet Zeit und Speicher</a:t>
            </a:r>
          </a:p>
        </p:txBody>
      </p:sp>
      <p:sp>
        <p:nvSpPr>
          <p:cNvPr id="4" name="Inhaltsplatzhalter 3">
            <a:extLst>
              <a:ext uri="{FF2B5EF4-FFF2-40B4-BE49-F238E27FC236}">
                <a16:creationId xmlns:a16="http://schemas.microsoft.com/office/drawing/2014/main" id="{FE7F51B0-ECC2-4E0E-AFD3-DD1C4C21F6B1}"/>
              </a:ext>
            </a:extLst>
          </p:cNvPr>
          <p:cNvSpPr>
            <a:spLocks noGrp="1"/>
          </p:cNvSpPr>
          <p:nvPr>
            <p:ph sz="half" idx="2"/>
          </p:nvPr>
        </p:nvSpPr>
        <p:spPr>
          <a:xfrm>
            <a:off x="6172200" y="1825625"/>
            <a:ext cx="5181600" cy="3929281"/>
          </a:xfrm>
        </p:spPr>
        <p:txBody>
          <a:bodyPr>
            <a:normAutofit fontScale="92500" lnSpcReduction="20000"/>
          </a:bodyPr>
          <a:lstStyle/>
          <a:p>
            <a:r>
              <a:rPr lang="de-DE" dirty="0"/>
              <a:t>bei einem Call-</a:t>
            </a:r>
            <a:r>
              <a:rPr lang="de-DE" dirty="0" err="1"/>
              <a:t>by</a:t>
            </a:r>
            <a:r>
              <a:rPr lang="de-DE" dirty="0"/>
              <a:t>-Reference wird nur die Speicheradresse (Pointer) des Parameters übergeben</a:t>
            </a:r>
          </a:p>
          <a:p>
            <a:endParaRPr lang="de-DE" dirty="0"/>
          </a:p>
          <a:p>
            <a:r>
              <a:rPr lang="de-DE" dirty="0"/>
              <a:t>es können Änderungen vorgenommen werden, jedoch keine Literale übergeben werden</a:t>
            </a:r>
          </a:p>
          <a:p>
            <a:endParaRPr lang="de-DE" dirty="0"/>
          </a:p>
          <a:p>
            <a:r>
              <a:rPr lang="de-DE" dirty="0"/>
              <a:t>da nur die Adresse übergeben wird, ist dies schneller und platzsparender</a:t>
            </a:r>
          </a:p>
        </p:txBody>
      </p:sp>
    </p:spTree>
    <p:extLst>
      <p:ext uri="{BB962C8B-B14F-4D97-AF65-F5344CB8AC3E}">
        <p14:creationId xmlns:p14="http://schemas.microsoft.com/office/powerpoint/2010/main" val="166089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4AEB7-801A-4167-92FF-ADB005E04A8F}"/>
              </a:ext>
            </a:extLst>
          </p:cNvPr>
          <p:cNvSpPr>
            <a:spLocks noGrp="1"/>
          </p:cNvSpPr>
          <p:nvPr>
            <p:ph type="title"/>
          </p:nvPr>
        </p:nvSpPr>
        <p:spPr/>
        <p:txBody>
          <a:bodyPr>
            <a:normAutofit/>
          </a:bodyPr>
          <a:lstStyle/>
          <a:p>
            <a:r>
              <a:rPr lang="de-DE" dirty="0"/>
              <a:t>Parameter | </a:t>
            </a:r>
            <a:r>
              <a:rPr lang="de-DE" dirty="0" err="1"/>
              <a:t>CbR</a:t>
            </a:r>
            <a:r>
              <a:rPr lang="de-DE" dirty="0"/>
              <a:t> – konstante Referenzen</a:t>
            </a:r>
          </a:p>
        </p:txBody>
      </p:sp>
      <p:sp>
        <p:nvSpPr>
          <p:cNvPr id="3" name="Inhaltsplatzhalter 2">
            <a:extLst>
              <a:ext uri="{FF2B5EF4-FFF2-40B4-BE49-F238E27FC236}">
                <a16:creationId xmlns:a16="http://schemas.microsoft.com/office/drawing/2014/main" id="{56A30D3A-36C3-4166-AD8F-913928C0D00E}"/>
              </a:ext>
            </a:extLst>
          </p:cNvPr>
          <p:cNvSpPr>
            <a:spLocks noGrp="1"/>
          </p:cNvSpPr>
          <p:nvPr>
            <p:ph sz="half" idx="1"/>
          </p:nvPr>
        </p:nvSpPr>
        <p:spPr>
          <a:xfrm>
            <a:off x="838200" y="1825625"/>
            <a:ext cx="5181600" cy="4850559"/>
          </a:xfrm>
        </p:spPr>
        <p:txBody>
          <a:bodyPr>
            <a:normAutofit fontScale="92500" lnSpcReduction="10000"/>
          </a:bodyPr>
          <a:lstStyle/>
          <a:p>
            <a:r>
              <a:rPr lang="de-DE" dirty="0"/>
              <a:t>um beide Varianten zu vereinen, kann man eine konstante Referenz übergeben</a:t>
            </a:r>
          </a:p>
          <a:p>
            <a:endParaRPr lang="de-DE" dirty="0"/>
          </a:p>
          <a:p>
            <a:r>
              <a:rPr lang="de-DE" dirty="0"/>
              <a:t>durch die Angabe von „</a:t>
            </a:r>
            <a:r>
              <a:rPr lang="de-DE" dirty="0" err="1"/>
              <a:t>const</a:t>
            </a:r>
            <a:r>
              <a:rPr lang="de-DE" dirty="0"/>
              <a:t>“ wird angegeben, dass der Wert nicht verändert werden kann</a:t>
            </a:r>
          </a:p>
          <a:p>
            <a:endParaRPr lang="de-DE" dirty="0"/>
          </a:p>
          <a:p>
            <a:r>
              <a:rPr lang="de-DE" dirty="0"/>
              <a:t>durch das „&amp;“-Zeichen wird nur die Adresse übergeben (schneller)</a:t>
            </a:r>
          </a:p>
          <a:p>
            <a:endParaRPr lang="de-DE" dirty="0"/>
          </a:p>
          <a:p>
            <a:r>
              <a:rPr lang="de-DE" dirty="0"/>
              <a:t>Literale können übergeben werden</a:t>
            </a:r>
          </a:p>
        </p:txBody>
      </p:sp>
      <p:pic>
        <p:nvPicPr>
          <p:cNvPr id="9" name="Inhaltsplatzhalter 8">
            <a:extLst>
              <a:ext uri="{FF2B5EF4-FFF2-40B4-BE49-F238E27FC236}">
                <a16:creationId xmlns:a16="http://schemas.microsoft.com/office/drawing/2014/main" id="{4D63BAB6-22B1-4599-8F5D-1EF33FD8F470}"/>
              </a:ext>
            </a:extLst>
          </p:cNvPr>
          <p:cNvPicPr>
            <a:picLocks noGrp="1" noChangeAspect="1"/>
          </p:cNvPicPr>
          <p:nvPr>
            <p:ph sz="half" idx="2"/>
          </p:nvPr>
        </p:nvPicPr>
        <p:blipFill>
          <a:blip r:embed="rId3"/>
          <a:stretch>
            <a:fillRect/>
          </a:stretch>
        </p:blipFill>
        <p:spPr>
          <a:xfrm>
            <a:off x="6349741" y="2062235"/>
            <a:ext cx="5537227" cy="3456059"/>
          </a:xfrm>
        </p:spPr>
      </p:pic>
    </p:spTree>
    <p:extLst>
      <p:ext uri="{BB962C8B-B14F-4D97-AF65-F5344CB8AC3E}">
        <p14:creationId xmlns:p14="http://schemas.microsoft.com/office/powerpoint/2010/main" val="210501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63C48-20BF-4EE1-87C6-44BE1564EA6E}"/>
              </a:ext>
            </a:extLst>
          </p:cNvPr>
          <p:cNvSpPr>
            <a:spLocks noGrp="1"/>
          </p:cNvSpPr>
          <p:nvPr>
            <p:ph type="title"/>
          </p:nvPr>
        </p:nvSpPr>
        <p:spPr/>
        <p:txBody>
          <a:bodyPr/>
          <a:lstStyle/>
          <a:p>
            <a:r>
              <a:rPr lang="de-DE" dirty="0"/>
              <a:t>Parameter | Default-Parameter</a:t>
            </a:r>
          </a:p>
        </p:txBody>
      </p:sp>
      <p:sp>
        <p:nvSpPr>
          <p:cNvPr id="3" name="Inhaltsplatzhalter 2">
            <a:extLst>
              <a:ext uri="{FF2B5EF4-FFF2-40B4-BE49-F238E27FC236}">
                <a16:creationId xmlns:a16="http://schemas.microsoft.com/office/drawing/2014/main" id="{C397DC78-DFB4-471E-84C7-B0858FB05E5C}"/>
              </a:ext>
            </a:extLst>
          </p:cNvPr>
          <p:cNvSpPr>
            <a:spLocks noGrp="1"/>
          </p:cNvSpPr>
          <p:nvPr>
            <p:ph sz="half" idx="1"/>
          </p:nvPr>
        </p:nvSpPr>
        <p:spPr>
          <a:xfrm>
            <a:off x="838200" y="1825625"/>
            <a:ext cx="5181600" cy="4261679"/>
          </a:xfrm>
        </p:spPr>
        <p:txBody>
          <a:bodyPr>
            <a:normAutofit fontScale="92500" lnSpcReduction="20000"/>
          </a:bodyPr>
          <a:lstStyle/>
          <a:p>
            <a:r>
              <a:rPr lang="de-DE" dirty="0"/>
              <a:t>ein Parameter kann bei der Funktionsdefinition schon einen Standardwert (</a:t>
            </a:r>
            <a:r>
              <a:rPr lang="de-DE" dirty="0" err="1"/>
              <a:t>default-value</a:t>
            </a:r>
            <a:r>
              <a:rPr lang="de-DE" dirty="0"/>
              <a:t>) erhalten</a:t>
            </a:r>
          </a:p>
          <a:p>
            <a:endParaRPr lang="de-DE" dirty="0"/>
          </a:p>
          <a:p>
            <a:r>
              <a:rPr lang="de-DE" dirty="0"/>
              <a:t>beim Aufruf der Funktion können die Parameter angegeben werden, müssen aber nicht</a:t>
            </a:r>
          </a:p>
          <a:p>
            <a:endParaRPr lang="de-DE" dirty="0"/>
          </a:p>
          <a:p>
            <a:r>
              <a:rPr lang="de-DE" dirty="0"/>
              <a:t>müssen bei der Definition immer rechts neben den nicht-default Parametern stehen</a:t>
            </a:r>
          </a:p>
        </p:txBody>
      </p:sp>
      <p:pic>
        <p:nvPicPr>
          <p:cNvPr id="6" name="Inhaltsplatzhalter 5">
            <a:extLst>
              <a:ext uri="{FF2B5EF4-FFF2-40B4-BE49-F238E27FC236}">
                <a16:creationId xmlns:a16="http://schemas.microsoft.com/office/drawing/2014/main" id="{A01727CC-4060-4848-8100-EC7DC9C0B2F1}"/>
              </a:ext>
            </a:extLst>
          </p:cNvPr>
          <p:cNvPicPr>
            <a:picLocks noGrp="1" noChangeAspect="1"/>
          </p:cNvPicPr>
          <p:nvPr>
            <p:ph sz="half" idx="2"/>
          </p:nvPr>
        </p:nvPicPr>
        <p:blipFill>
          <a:blip r:embed="rId3"/>
          <a:stretch>
            <a:fillRect/>
          </a:stretch>
        </p:blipFill>
        <p:spPr>
          <a:xfrm>
            <a:off x="6096000" y="1825625"/>
            <a:ext cx="5650471" cy="2951091"/>
          </a:xfrm>
        </p:spPr>
      </p:pic>
      <p:pic>
        <p:nvPicPr>
          <p:cNvPr id="8" name="Grafik 7">
            <a:extLst>
              <a:ext uri="{FF2B5EF4-FFF2-40B4-BE49-F238E27FC236}">
                <a16:creationId xmlns:a16="http://schemas.microsoft.com/office/drawing/2014/main" id="{86CD7FE4-4D9C-4672-ABEC-4ECC5E2EBF33}"/>
              </a:ext>
            </a:extLst>
          </p:cNvPr>
          <p:cNvPicPr>
            <a:picLocks noChangeAspect="1"/>
          </p:cNvPicPr>
          <p:nvPr/>
        </p:nvPicPr>
        <p:blipFill>
          <a:blip r:embed="rId4"/>
          <a:stretch>
            <a:fillRect/>
          </a:stretch>
        </p:blipFill>
        <p:spPr>
          <a:xfrm>
            <a:off x="7976050" y="5143664"/>
            <a:ext cx="1889379" cy="1421711"/>
          </a:xfrm>
          <a:prstGeom prst="rect">
            <a:avLst/>
          </a:prstGeom>
        </p:spPr>
      </p:pic>
    </p:spTree>
    <p:extLst>
      <p:ext uri="{BB962C8B-B14F-4D97-AF65-F5344CB8AC3E}">
        <p14:creationId xmlns:p14="http://schemas.microsoft.com/office/powerpoint/2010/main" val="372906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63C48-20BF-4EE1-87C6-44BE1564EA6E}"/>
              </a:ext>
            </a:extLst>
          </p:cNvPr>
          <p:cNvSpPr>
            <a:spLocks noGrp="1"/>
          </p:cNvSpPr>
          <p:nvPr>
            <p:ph type="title"/>
          </p:nvPr>
        </p:nvSpPr>
        <p:spPr/>
        <p:txBody>
          <a:bodyPr/>
          <a:lstStyle/>
          <a:p>
            <a:r>
              <a:rPr lang="de-DE" dirty="0"/>
              <a:t>Parameter | </a:t>
            </a:r>
            <a:r>
              <a:rPr lang="de-DE" dirty="0" err="1"/>
              <a:t>initializer_list</a:t>
            </a:r>
            <a:r>
              <a:rPr lang="de-DE" dirty="0"/>
              <a:t>&lt;type&gt;</a:t>
            </a:r>
          </a:p>
        </p:txBody>
      </p:sp>
      <p:sp>
        <p:nvSpPr>
          <p:cNvPr id="3" name="Inhaltsplatzhalter 2">
            <a:extLst>
              <a:ext uri="{FF2B5EF4-FFF2-40B4-BE49-F238E27FC236}">
                <a16:creationId xmlns:a16="http://schemas.microsoft.com/office/drawing/2014/main" id="{C397DC78-DFB4-471E-84C7-B0858FB05E5C}"/>
              </a:ext>
            </a:extLst>
          </p:cNvPr>
          <p:cNvSpPr>
            <a:spLocks noGrp="1"/>
          </p:cNvSpPr>
          <p:nvPr>
            <p:ph sz="half" idx="1"/>
          </p:nvPr>
        </p:nvSpPr>
        <p:spPr>
          <a:xfrm>
            <a:off x="838200" y="1825625"/>
            <a:ext cx="5181600" cy="3596882"/>
          </a:xfrm>
        </p:spPr>
        <p:txBody>
          <a:bodyPr>
            <a:normAutofit fontScale="92500" lnSpcReduction="10000"/>
          </a:bodyPr>
          <a:lstStyle/>
          <a:p>
            <a:r>
              <a:rPr lang="de-DE" dirty="0"/>
              <a:t>mit einer „</a:t>
            </a:r>
            <a:r>
              <a:rPr lang="de-DE" dirty="0" err="1"/>
              <a:t>initializer_list</a:t>
            </a:r>
            <a:r>
              <a:rPr lang="de-DE" dirty="0"/>
              <a:t>“ können beliebig viele Parameter übergeben werden</a:t>
            </a:r>
          </a:p>
          <a:p>
            <a:endParaRPr lang="de-DE" dirty="0"/>
          </a:p>
          <a:p>
            <a:r>
              <a:rPr lang="de-DE" dirty="0"/>
              <a:t>Parameter müssen beim Aufruf in geschweiften Klammern stehe </a:t>
            </a:r>
          </a:p>
          <a:p>
            <a:endParaRPr lang="de-DE" dirty="0"/>
          </a:p>
          <a:p>
            <a:r>
              <a:rPr lang="de-DE" dirty="0"/>
              <a:t>alle Parameter müssen den gleichen Datentyp haben</a:t>
            </a:r>
          </a:p>
        </p:txBody>
      </p:sp>
      <p:pic>
        <p:nvPicPr>
          <p:cNvPr id="13" name="Inhaltsplatzhalter 12">
            <a:extLst>
              <a:ext uri="{FF2B5EF4-FFF2-40B4-BE49-F238E27FC236}">
                <a16:creationId xmlns:a16="http://schemas.microsoft.com/office/drawing/2014/main" id="{C8EAAFC1-A772-4FA3-B2BF-4599CFA31C46}"/>
              </a:ext>
            </a:extLst>
          </p:cNvPr>
          <p:cNvPicPr>
            <a:picLocks noGrp="1" noChangeAspect="1"/>
          </p:cNvPicPr>
          <p:nvPr>
            <p:ph sz="half" idx="2"/>
          </p:nvPr>
        </p:nvPicPr>
        <p:blipFill>
          <a:blip r:embed="rId3"/>
          <a:stretch>
            <a:fillRect/>
          </a:stretch>
        </p:blipFill>
        <p:spPr>
          <a:xfrm>
            <a:off x="6928743" y="1825625"/>
            <a:ext cx="4425057" cy="3596882"/>
          </a:xfrm>
        </p:spPr>
      </p:pic>
      <p:pic>
        <p:nvPicPr>
          <p:cNvPr id="15" name="Grafik 14">
            <a:extLst>
              <a:ext uri="{FF2B5EF4-FFF2-40B4-BE49-F238E27FC236}">
                <a16:creationId xmlns:a16="http://schemas.microsoft.com/office/drawing/2014/main" id="{AE678E07-EAD6-40F3-AD85-6153C6A4FCF9}"/>
              </a:ext>
            </a:extLst>
          </p:cNvPr>
          <p:cNvPicPr>
            <a:picLocks noChangeAspect="1"/>
          </p:cNvPicPr>
          <p:nvPr/>
        </p:nvPicPr>
        <p:blipFill>
          <a:blip r:embed="rId4"/>
          <a:stretch>
            <a:fillRect/>
          </a:stretch>
        </p:blipFill>
        <p:spPr>
          <a:xfrm>
            <a:off x="8365509" y="5492010"/>
            <a:ext cx="1551524" cy="1151647"/>
          </a:xfrm>
          <a:prstGeom prst="rect">
            <a:avLst/>
          </a:prstGeom>
        </p:spPr>
      </p:pic>
    </p:spTree>
    <p:extLst>
      <p:ext uri="{BB962C8B-B14F-4D97-AF65-F5344CB8AC3E}">
        <p14:creationId xmlns:p14="http://schemas.microsoft.com/office/powerpoint/2010/main" val="2358848676"/>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DA3B96-E7DE-4A31-AA1B-7A25AD439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965790fa-1676-40e9-a1b2-ba5f45c567ff"/>
    <ds:schemaRef ds:uri="6c0c9536-4234-4ee5-917d-0db1094ec3d5"/>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645</Words>
  <Application>Microsoft Office PowerPoint</Application>
  <PresentationFormat>Breitbild</PresentationFormat>
  <Paragraphs>117</Paragraphs>
  <Slides>14</Slides>
  <Notes>11</Notes>
  <HiddenSlides>2</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Design1</vt:lpstr>
      <vt:lpstr>Funktionen und Parameter</vt:lpstr>
      <vt:lpstr>Funktionen</vt:lpstr>
      <vt:lpstr>Funktionen</vt:lpstr>
      <vt:lpstr>Parameter | Call-by-Value</vt:lpstr>
      <vt:lpstr>Parameter | Call-by-Reference</vt:lpstr>
      <vt:lpstr>Parameter | Unterschiede</vt:lpstr>
      <vt:lpstr>Parameter | CbR – konstante Referenzen</vt:lpstr>
      <vt:lpstr>Parameter | Default-Parameter</vt:lpstr>
      <vt:lpstr>Parameter | initializer_list&lt;type&gt;</vt:lpstr>
      <vt:lpstr>Parameter | Umwandlung</vt:lpstr>
      <vt:lpstr>Funktionen überladen</vt:lpstr>
      <vt:lpstr>Funktionen überladen</vt:lpstr>
      <vt:lpstr>Besonderheiten bei Funktionen</vt:lpstr>
      <vt:lpstr>Operator-Funktionen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Daniel Rerich</cp:lastModifiedBy>
  <cp:revision>4</cp:revision>
  <dcterms:created xsi:type="dcterms:W3CDTF">2021-08-31T09:50:45Z</dcterms:created>
  <dcterms:modified xsi:type="dcterms:W3CDTF">2024-02-08T08:48:16Z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