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76" r:id="rId5"/>
    <p:sldId id="358" r:id="rId6"/>
    <p:sldId id="359" r:id="rId7"/>
    <p:sldId id="360" r:id="rId8"/>
    <p:sldId id="353" r:id="rId9"/>
    <p:sldId id="363" r:id="rId10"/>
    <p:sldId id="362" r:id="rId11"/>
    <p:sldId id="364" r:id="rId12"/>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83" d="100"/>
          <a:sy n="83" d="100"/>
        </p:scale>
        <p:origin x="45" y="558"/>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08.09.2021</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E738AA5-200E-4E70-B471-4D3F09464085}" type="datetimeFigureOut">
              <a:rPr lang="de-DE" smtClean="0"/>
              <a:t>08.09.2021</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B18B8D-7DBB-4939-9F5A-981E9698FD85}" type="slidenum">
              <a:rPr lang="de-DE" smtClean="0"/>
              <a:t>‹Nr.›</a:t>
            </a:fld>
            <a:endParaRPr lang="de-DE"/>
          </a:p>
        </p:txBody>
      </p:sp>
    </p:spTree>
    <p:extLst>
      <p:ext uri="{BB962C8B-B14F-4D97-AF65-F5344CB8AC3E}">
        <p14:creationId xmlns:p14="http://schemas.microsoft.com/office/powerpoint/2010/main" val="734246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wiederholt solange die Bedingung war ist</a:t>
            </a:r>
          </a:p>
          <a:p>
            <a:endParaRPr lang="de-DE" dirty="0"/>
          </a:p>
          <a:p>
            <a:r>
              <a:rPr lang="de-DE" dirty="0"/>
              <a:t>Bedingung muss sich zur Laufzeit ändern, da sonst Endlosschleife</a:t>
            </a:r>
          </a:p>
          <a:p>
            <a:endParaRPr lang="de-DE" dirty="0"/>
          </a:p>
          <a:p>
            <a:r>
              <a:rPr lang="de-DE" dirty="0" err="1"/>
              <a:t>while</a:t>
            </a:r>
            <a:r>
              <a:rPr lang="de-DE" dirty="0"/>
              <a:t> =&gt; kopfgesteuert und prüft zuvor die Bedingung</a:t>
            </a:r>
          </a:p>
          <a:p>
            <a:r>
              <a:rPr lang="de-DE" dirty="0"/>
              <a:t>do-</a:t>
            </a:r>
            <a:r>
              <a:rPr lang="de-DE" dirty="0" err="1"/>
              <a:t>while</a:t>
            </a:r>
            <a:r>
              <a:rPr lang="de-DE" dirty="0"/>
              <a:t> =&gt; fußgesteuert und prüft erst nach erstem Durchlauf</a:t>
            </a:r>
          </a:p>
          <a:p>
            <a:endParaRPr lang="de-DE" dirty="0"/>
          </a:p>
          <a:p>
            <a:r>
              <a:rPr lang="de-DE" dirty="0"/>
              <a:t>mit break kann die Schleife verlassen werden</a:t>
            </a:r>
          </a:p>
          <a:p>
            <a:r>
              <a:rPr lang="de-DE" dirty="0"/>
              <a:t>mit </a:t>
            </a:r>
            <a:r>
              <a:rPr lang="de-DE" dirty="0" err="1"/>
              <a:t>continue</a:t>
            </a:r>
            <a:r>
              <a:rPr lang="de-DE" dirty="0"/>
              <a:t> wird der Durchlauf abgebrochen und neu geprüft</a:t>
            </a: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3806306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37404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4216842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drei Stück </a:t>
            </a:r>
            <a:r>
              <a:rPr lang="de-DE" dirty="0" err="1"/>
              <a:t>continue</a:t>
            </a:r>
            <a:r>
              <a:rPr lang="de-DE" dirty="0"/>
              <a:t>, break und </a:t>
            </a:r>
            <a:r>
              <a:rPr lang="de-DE" dirty="0" err="1"/>
              <a:t>return</a:t>
            </a:r>
            <a:endParaRPr lang="de-DE" dirty="0"/>
          </a:p>
          <a:p>
            <a:endParaRPr lang="de-DE" dirty="0"/>
          </a:p>
          <a:p>
            <a:r>
              <a:rPr lang="de-DE" dirty="0" err="1"/>
              <a:t>goto</a:t>
            </a:r>
            <a:r>
              <a:rPr lang="de-DE" dirty="0"/>
              <a:t> nur für </a:t>
            </a:r>
            <a:r>
              <a:rPr lang="de-DE" dirty="0" err="1"/>
              <a:t>advanced</a:t>
            </a:r>
            <a:r>
              <a:rPr lang="de-DE" dirty="0"/>
              <a:t> </a:t>
            </a: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923360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3413504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847603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E2967DA-3194-4ACF-B896-4DC2513A035E}"/>
              </a:ext>
            </a:extLst>
          </p:cNvPr>
          <p:cNvSpPr>
            <a:spLocks noGrp="1"/>
          </p:cNvSpPr>
          <p:nvPr>
            <p:ph type="ctrTitle"/>
          </p:nvPr>
        </p:nvSpPr>
        <p:spPr/>
        <p:txBody>
          <a:bodyPr/>
          <a:lstStyle/>
          <a:p>
            <a:r>
              <a:rPr lang="de-DE" dirty="0"/>
              <a:t>Schleifen</a:t>
            </a:r>
          </a:p>
        </p:txBody>
      </p:sp>
      <p:sp>
        <p:nvSpPr>
          <p:cNvPr id="5" name="Untertitel 4">
            <a:extLst>
              <a:ext uri="{FF2B5EF4-FFF2-40B4-BE49-F238E27FC236}">
                <a16:creationId xmlns:a16="http://schemas.microsoft.com/office/drawing/2014/main" id="{D38281B0-4FD3-43D4-B2FC-814135604A3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106136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11773-8CF0-4AAA-82B1-72EC05695AC8}"/>
              </a:ext>
            </a:extLst>
          </p:cNvPr>
          <p:cNvSpPr>
            <a:spLocks noGrp="1"/>
          </p:cNvSpPr>
          <p:nvPr>
            <p:ph type="title"/>
          </p:nvPr>
        </p:nvSpPr>
        <p:spPr/>
        <p:txBody>
          <a:bodyPr/>
          <a:lstStyle/>
          <a:p>
            <a:r>
              <a:rPr lang="de-DE" dirty="0"/>
              <a:t>Schleifen</a:t>
            </a:r>
          </a:p>
        </p:txBody>
      </p:sp>
      <p:sp>
        <p:nvSpPr>
          <p:cNvPr id="4" name="Inhaltsplatzhalter 3">
            <a:extLst>
              <a:ext uri="{FF2B5EF4-FFF2-40B4-BE49-F238E27FC236}">
                <a16:creationId xmlns:a16="http://schemas.microsoft.com/office/drawing/2014/main" id="{E678DEE1-1269-480F-BD2C-4A3BAB0F10E0}"/>
              </a:ext>
            </a:extLst>
          </p:cNvPr>
          <p:cNvSpPr>
            <a:spLocks noGrp="1"/>
          </p:cNvSpPr>
          <p:nvPr>
            <p:ph sz="half" idx="1"/>
          </p:nvPr>
        </p:nvSpPr>
        <p:spPr>
          <a:xfrm>
            <a:off x="838200" y="1825625"/>
            <a:ext cx="5181600" cy="424732"/>
          </a:xfrm>
        </p:spPr>
        <p:txBody>
          <a:bodyPr>
            <a:normAutofit fontScale="92500" lnSpcReduction="10000"/>
          </a:bodyPr>
          <a:lstStyle/>
          <a:p>
            <a:r>
              <a:rPr lang="de-DE" dirty="0"/>
              <a:t>kopfgesteuerte Schleife</a:t>
            </a:r>
          </a:p>
        </p:txBody>
      </p:sp>
      <p:sp>
        <p:nvSpPr>
          <p:cNvPr id="5" name="Inhaltsplatzhalter 4">
            <a:extLst>
              <a:ext uri="{FF2B5EF4-FFF2-40B4-BE49-F238E27FC236}">
                <a16:creationId xmlns:a16="http://schemas.microsoft.com/office/drawing/2014/main" id="{402CB87B-B0EE-40EC-B72F-2A7686A7DE32}"/>
              </a:ext>
            </a:extLst>
          </p:cNvPr>
          <p:cNvSpPr>
            <a:spLocks noGrp="1"/>
          </p:cNvSpPr>
          <p:nvPr>
            <p:ph sz="half" idx="2"/>
          </p:nvPr>
        </p:nvSpPr>
        <p:spPr>
          <a:xfrm>
            <a:off x="6172200" y="1825625"/>
            <a:ext cx="5181600" cy="424732"/>
          </a:xfrm>
        </p:spPr>
        <p:txBody>
          <a:bodyPr>
            <a:normAutofit fontScale="92500" lnSpcReduction="10000"/>
          </a:bodyPr>
          <a:lstStyle/>
          <a:p>
            <a:r>
              <a:rPr lang="de-DE" dirty="0"/>
              <a:t>fußgesteuerte Schleife</a:t>
            </a:r>
          </a:p>
        </p:txBody>
      </p:sp>
      <p:pic>
        <p:nvPicPr>
          <p:cNvPr id="9" name="Grafik 8">
            <a:extLst>
              <a:ext uri="{FF2B5EF4-FFF2-40B4-BE49-F238E27FC236}">
                <a16:creationId xmlns:a16="http://schemas.microsoft.com/office/drawing/2014/main" id="{ACFAE2EB-8114-493D-83D4-118E6A02082D}"/>
              </a:ext>
            </a:extLst>
          </p:cNvPr>
          <p:cNvPicPr>
            <a:picLocks noChangeAspect="1"/>
          </p:cNvPicPr>
          <p:nvPr/>
        </p:nvPicPr>
        <p:blipFill>
          <a:blip r:embed="rId3"/>
          <a:stretch>
            <a:fillRect/>
          </a:stretch>
        </p:blipFill>
        <p:spPr>
          <a:xfrm>
            <a:off x="1022350" y="3086679"/>
            <a:ext cx="4813300" cy="2284574"/>
          </a:xfrm>
          <a:prstGeom prst="rect">
            <a:avLst/>
          </a:prstGeom>
        </p:spPr>
      </p:pic>
      <p:pic>
        <p:nvPicPr>
          <p:cNvPr id="11" name="Grafik 10">
            <a:extLst>
              <a:ext uri="{FF2B5EF4-FFF2-40B4-BE49-F238E27FC236}">
                <a16:creationId xmlns:a16="http://schemas.microsoft.com/office/drawing/2014/main" id="{C086F0F6-9062-498C-ABC0-C450B666EFF3}"/>
              </a:ext>
            </a:extLst>
          </p:cNvPr>
          <p:cNvPicPr>
            <a:picLocks noChangeAspect="1"/>
          </p:cNvPicPr>
          <p:nvPr/>
        </p:nvPicPr>
        <p:blipFill>
          <a:blip r:embed="rId4"/>
          <a:stretch>
            <a:fillRect/>
          </a:stretch>
        </p:blipFill>
        <p:spPr>
          <a:xfrm>
            <a:off x="6356352" y="3086679"/>
            <a:ext cx="4813300" cy="2271249"/>
          </a:xfrm>
          <a:prstGeom prst="rect">
            <a:avLst/>
          </a:prstGeom>
        </p:spPr>
      </p:pic>
    </p:spTree>
    <p:extLst>
      <p:ext uri="{BB962C8B-B14F-4D97-AF65-F5344CB8AC3E}">
        <p14:creationId xmlns:p14="http://schemas.microsoft.com/office/powerpoint/2010/main" val="102104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4204BB-16E3-4C53-A711-042199428AEB}"/>
              </a:ext>
            </a:extLst>
          </p:cNvPr>
          <p:cNvSpPr>
            <a:spLocks noGrp="1"/>
          </p:cNvSpPr>
          <p:nvPr>
            <p:ph type="title"/>
          </p:nvPr>
        </p:nvSpPr>
        <p:spPr/>
        <p:txBody>
          <a:bodyPr/>
          <a:lstStyle/>
          <a:p>
            <a:r>
              <a:rPr lang="de-DE" dirty="0" err="1"/>
              <a:t>for</a:t>
            </a:r>
            <a:r>
              <a:rPr lang="de-DE" dirty="0"/>
              <a:t>-Schleife (Zählerschleife)</a:t>
            </a:r>
          </a:p>
        </p:txBody>
      </p:sp>
      <p:sp>
        <p:nvSpPr>
          <p:cNvPr id="3" name="Inhaltsplatzhalter 2">
            <a:extLst>
              <a:ext uri="{FF2B5EF4-FFF2-40B4-BE49-F238E27FC236}">
                <a16:creationId xmlns:a16="http://schemas.microsoft.com/office/drawing/2014/main" id="{81B27CDB-9146-4DAF-B4DB-77C041DE824D}"/>
              </a:ext>
            </a:extLst>
          </p:cNvPr>
          <p:cNvSpPr>
            <a:spLocks noGrp="1"/>
          </p:cNvSpPr>
          <p:nvPr>
            <p:ph sz="half" idx="1"/>
          </p:nvPr>
        </p:nvSpPr>
        <p:spPr>
          <a:xfrm>
            <a:off x="838200" y="1825625"/>
            <a:ext cx="5181600" cy="2267287"/>
          </a:xfrm>
        </p:spPr>
        <p:txBody>
          <a:bodyPr>
            <a:normAutofit fontScale="92500" lnSpcReduction="10000"/>
          </a:bodyPr>
          <a:lstStyle/>
          <a:p>
            <a:endParaRPr lang="de-DE" dirty="0"/>
          </a:p>
          <a:p>
            <a:endParaRPr lang="de-DE" dirty="0"/>
          </a:p>
          <a:p>
            <a:endParaRPr lang="de-DE" dirty="0"/>
          </a:p>
          <a:p>
            <a:endParaRPr lang="de-DE" dirty="0"/>
          </a:p>
          <a:p>
            <a:r>
              <a:rPr lang="de-DE" dirty="0"/>
              <a:t>inkrementale </a:t>
            </a:r>
            <a:r>
              <a:rPr lang="de-DE" dirty="0" err="1"/>
              <a:t>for</a:t>
            </a:r>
            <a:r>
              <a:rPr lang="de-DE" dirty="0"/>
              <a:t>-Schleife</a:t>
            </a:r>
          </a:p>
        </p:txBody>
      </p:sp>
      <p:sp>
        <p:nvSpPr>
          <p:cNvPr id="4" name="Inhaltsplatzhalter 3">
            <a:extLst>
              <a:ext uri="{FF2B5EF4-FFF2-40B4-BE49-F238E27FC236}">
                <a16:creationId xmlns:a16="http://schemas.microsoft.com/office/drawing/2014/main" id="{12230748-3682-4831-A4E8-6DE918DB494C}"/>
              </a:ext>
            </a:extLst>
          </p:cNvPr>
          <p:cNvSpPr>
            <a:spLocks noGrp="1"/>
          </p:cNvSpPr>
          <p:nvPr>
            <p:ph sz="half" idx="2"/>
          </p:nvPr>
        </p:nvSpPr>
        <p:spPr>
          <a:xfrm>
            <a:off x="6172200" y="1825625"/>
            <a:ext cx="5181600" cy="2267287"/>
          </a:xfrm>
        </p:spPr>
        <p:txBody>
          <a:bodyPr>
            <a:normAutofit fontScale="92500" lnSpcReduction="10000"/>
          </a:bodyPr>
          <a:lstStyle/>
          <a:p>
            <a:endParaRPr lang="de-DE" dirty="0"/>
          </a:p>
          <a:p>
            <a:endParaRPr lang="de-DE" dirty="0"/>
          </a:p>
          <a:p>
            <a:endParaRPr lang="de-DE" dirty="0"/>
          </a:p>
          <a:p>
            <a:endParaRPr lang="de-DE" dirty="0"/>
          </a:p>
          <a:p>
            <a:r>
              <a:rPr lang="de-DE" dirty="0"/>
              <a:t>dekrementale </a:t>
            </a:r>
            <a:r>
              <a:rPr lang="de-DE" dirty="0" err="1"/>
              <a:t>for</a:t>
            </a:r>
            <a:r>
              <a:rPr lang="de-DE" dirty="0"/>
              <a:t>-Schleife</a:t>
            </a:r>
          </a:p>
        </p:txBody>
      </p:sp>
      <p:pic>
        <p:nvPicPr>
          <p:cNvPr id="6" name="Grafik 5">
            <a:extLst>
              <a:ext uri="{FF2B5EF4-FFF2-40B4-BE49-F238E27FC236}">
                <a16:creationId xmlns:a16="http://schemas.microsoft.com/office/drawing/2014/main" id="{B35CE3AC-C936-436A-9FB5-FDEF9AF433A4}"/>
              </a:ext>
            </a:extLst>
          </p:cNvPr>
          <p:cNvPicPr>
            <a:picLocks noChangeAspect="1"/>
          </p:cNvPicPr>
          <p:nvPr/>
        </p:nvPicPr>
        <p:blipFill>
          <a:blip r:embed="rId3"/>
          <a:stretch>
            <a:fillRect/>
          </a:stretch>
        </p:blipFill>
        <p:spPr>
          <a:xfrm>
            <a:off x="838200" y="4227849"/>
            <a:ext cx="5105942" cy="1927081"/>
          </a:xfrm>
          <a:prstGeom prst="rect">
            <a:avLst/>
          </a:prstGeom>
        </p:spPr>
      </p:pic>
      <p:pic>
        <p:nvPicPr>
          <p:cNvPr id="8" name="Grafik 7">
            <a:extLst>
              <a:ext uri="{FF2B5EF4-FFF2-40B4-BE49-F238E27FC236}">
                <a16:creationId xmlns:a16="http://schemas.microsoft.com/office/drawing/2014/main" id="{FF851A7D-C9CA-47DB-9F3B-D15435A12C8E}"/>
              </a:ext>
            </a:extLst>
          </p:cNvPr>
          <p:cNvPicPr>
            <a:picLocks noChangeAspect="1"/>
          </p:cNvPicPr>
          <p:nvPr/>
        </p:nvPicPr>
        <p:blipFill>
          <a:blip r:embed="rId4"/>
          <a:stretch>
            <a:fillRect/>
          </a:stretch>
        </p:blipFill>
        <p:spPr>
          <a:xfrm>
            <a:off x="6172200" y="4223230"/>
            <a:ext cx="5105943" cy="1903496"/>
          </a:xfrm>
          <a:prstGeom prst="rect">
            <a:avLst/>
          </a:prstGeom>
        </p:spPr>
      </p:pic>
      <p:pic>
        <p:nvPicPr>
          <p:cNvPr id="10" name="Grafik 9">
            <a:extLst>
              <a:ext uri="{FF2B5EF4-FFF2-40B4-BE49-F238E27FC236}">
                <a16:creationId xmlns:a16="http://schemas.microsoft.com/office/drawing/2014/main" id="{CB3ACC21-8598-48CE-9FB6-C85D5EA7FD20}"/>
              </a:ext>
            </a:extLst>
          </p:cNvPr>
          <p:cNvPicPr>
            <a:picLocks noChangeAspect="1"/>
          </p:cNvPicPr>
          <p:nvPr/>
        </p:nvPicPr>
        <p:blipFill>
          <a:blip r:embed="rId5"/>
          <a:stretch>
            <a:fillRect/>
          </a:stretch>
        </p:blipFill>
        <p:spPr>
          <a:xfrm>
            <a:off x="1978203" y="1933171"/>
            <a:ext cx="7931878" cy="1023788"/>
          </a:xfrm>
          <a:prstGeom prst="rect">
            <a:avLst/>
          </a:prstGeom>
        </p:spPr>
      </p:pic>
    </p:spTree>
    <p:extLst>
      <p:ext uri="{BB962C8B-B14F-4D97-AF65-F5344CB8AC3E}">
        <p14:creationId xmlns:p14="http://schemas.microsoft.com/office/powerpoint/2010/main" val="4141579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1FCE84-8259-4BAB-84C4-84C535F9904C}"/>
              </a:ext>
            </a:extLst>
          </p:cNvPr>
          <p:cNvSpPr>
            <a:spLocks noGrp="1"/>
          </p:cNvSpPr>
          <p:nvPr>
            <p:ph type="title"/>
          </p:nvPr>
        </p:nvSpPr>
        <p:spPr/>
        <p:txBody>
          <a:bodyPr/>
          <a:lstStyle/>
          <a:p>
            <a:r>
              <a:rPr lang="de-DE" dirty="0" err="1"/>
              <a:t>for</a:t>
            </a:r>
            <a:r>
              <a:rPr lang="de-DE" dirty="0"/>
              <a:t>-Schleife (</a:t>
            </a:r>
            <a:r>
              <a:rPr lang="de-DE" dirty="0" err="1"/>
              <a:t>range-based</a:t>
            </a:r>
            <a:r>
              <a:rPr lang="de-DE" dirty="0"/>
              <a:t> </a:t>
            </a:r>
            <a:r>
              <a:rPr lang="de-DE" dirty="0" err="1"/>
              <a:t>for</a:t>
            </a:r>
            <a:r>
              <a:rPr lang="de-DE" dirty="0"/>
              <a:t>)</a:t>
            </a:r>
          </a:p>
        </p:txBody>
      </p:sp>
      <p:pic>
        <p:nvPicPr>
          <p:cNvPr id="8" name="Inhaltsplatzhalter 7">
            <a:extLst>
              <a:ext uri="{FF2B5EF4-FFF2-40B4-BE49-F238E27FC236}">
                <a16:creationId xmlns:a16="http://schemas.microsoft.com/office/drawing/2014/main" id="{4B3AFD7D-FE64-4B3F-8B97-8A6766A28AD4}"/>
              </a:ext>
            </a:extLst>
          </p:cNvPr>
          <p:cNvPicPr>
            <a:picLocks noGrp="1" noChangeAspect="1"/>
          </p:cNvPicPr>
          <p:nvPr>
            <p:ph idx="1"/>
          </p:nvPr>
        </p:nvPicPr>
        <p:blipFill>
          <a:blip r:embed="rId3"/>
          <a:stretch>
            <a:fillRect/>
          </a:stretch>
        </p:blipFill>
        <p:spPr>
          <a:xfrm>
            <a:off x="759960" y="2469609"/>
            <a:ext cx="6917871" cy="3013624"/>
          </a:xfrm>
        </p:spPr>
      </p:pic>
      <p:pic>
        <p:nvPicPr>
          <p:cNvPr id="10" name="Grafik 9">
            <a:extLst>
              <a:ext uri="{FF2B5EF4-FFF2-40B4-BE49-F238E27FC236}">
                <a16:creationId xmlns:a16="http://schemas.microsoft.com/office/drawing/2014/main" id="{AC443148-3ABA-4448-AC6F-7ACE5F665517}"/>
              </a:ext>
            </a:extLst>
          </p:cNvPr>
          <p:cNvPicPr>
            <a:picLocks noChangeAspect="1"/>
          </p:cNvPicPr>
          <p:nvPr/>
        </p:nvPicPr>
        <p:blipFill>
          <a:blip r:embed="rId4"/>
          <a:stretch>
            <a:fillRect/>
          </a:stretch>
        </p:blipFill>
        <p:spPr>
          <a:xfrm>
            <a:off x="8364990" y="2833554"/>
            <a:ext cx="3380695" cy="2285733"/>
          </a:xfrm>
          <a:prstGeom prst="rect">
            <a:avLst/>
          </a:prstGeom>
        </p:spPr>
      </p:pic>
    </p:spTree>
    <p:extLst>
      <p:ext uri="{BB962C8B-B14F-4D97-AF65-F5344CB8AC3E}">
        <p14:creationId xmlns:p14="http://schemas.microsoft.com/office/powerpoint/2010/main" val="8965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E2967DA-3194-4ACF-B896-4DC2513A035E}"/>
              </a:ext>
            </a:extLst>
          </p:cNvPr>
          <p:cNvSpPr>
            <a:spLocks noGrp="1"/>
          </p:cNvSpPr>
          <p:nvPr>
            <p:ph type="ctrTitle"/>
          </p:nvPr>
        </p:nvSpPr>
        <p:spPr/>
        <p:txBody>
          <a:bodyPr/>
          <a:lstStyle/>
          <a:p>
            <a:r>
              <a:rPr lang="de-DE" dirty="0"/>
              <a:t>Sprungmarken</a:t>
            </a:r>
          </a:p>
        </p:txBody>
      </p:sp>
      <p:sp>
        <p:nvSpPr>
          <p:cNvPr id="5" name="Untertitel 4">
            <a:extLst>
              <a:ext uri="{FF2B5EF4-FFF2-40B4-BE49-F238E27FC236}">
                <a16:creationId xmlns:a16="http://schemas.microsoft.com/office/drawing/2014/main" id="{D38281B0-4FD3-43D4-B2FC-814135604A3C}"/>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22586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EF739-B7BE-4C19-A260-B8DD89CAED73}"/>
              </a:ext>
            </a:extLst>
          </p:cNvPr>
          <p:cNvSpPr>
            <a:spLocks noGrp="1"/>
          </p:cNvSpPr>
          <p:nvPr>
            <p:ph type="title"/>
          </p:nvPr>
        </p:nvSpPr>
        <p:spPr/>
        <p:txBody>
          <a:bodyPr/>
          <a:lstStyle/>
          <a:p>
            <a:r>
              <a:rPr lang="de-DE" dirty="0" err="1"/>
              <a:t>continue</a:t>
            </a:r>
            <a:r>
              <a:rPr lang="de-DE" dirty="0"/>
              <a:t>;</a:t>
            </a:r>
          </a:p>
        </p:txBody>
      </p:sp>
      <p:sp>
        <p:nvSpPr>
          <p:cNvPr id="3" name="Inhaltsplatzhalter 2">
            <a:extLst>
              <a:ext uri="{FF2B5EF4-FFF2-40B4-BE49-F238E27FC236}">
                <a16:creationId xmlns:a16="http://schemas.microsoft.com/office/drawing/2014/main" id="{6D4C0D31-9E3C-483F-9519-18E45ADC7A86}"/>
              </a:ext>
            </a:extLst>
          </p:cNvPr>
          <p:cNvSpPr>
            <a:spLocks noGrp="1"/>
          </p:cNvSpPr>
          <p:nvPr>
            <p:ph sz="half" idx="1"/>
          </p:nvPr>
        </p:nvSpPr>
        <p:spPr>
          <a:xfrm>
            <a:off x="838200" y="1825625"/>
            <a:ext cx="5181600" cy="3264483"/>
          </a:xfrm>
        </p:spPr>
        <p:txBody>
          <a:bodyPr>
            <a:normAutofit fontScale="92500" lnSpcReduction="10000"/>
          </a:bodyPr>
          <a:lstStyle/>
          <a:p>
            <a:r>
              <a:rPr lang="de-DE" dirty="0"/>
              <a:t>kann in allen „</a:t>
            </a:r>
            <a:r>
              <a:rPr lang="de-DE" dirty="0" err="1"/>
              <a:t>for</a:t>
            </a:r>
            <a:r>
              <a:rPr lang="de-DE" dirty="0"/>
              <a:t>“- und „</a:t>
            </a:r>
            <a:r>
              <a:rPr lang="de-DE" dirty="0" err="1"/>
              <a:t>while</a:t>
            </a:r>
            <a:r>
              <a:rPr lang="de-DE" dirty="0"/>
              <a:t>“-Schleifen verwendet werden</a:t>
            </a:r>
          </a:p>
          <a:p>
            <a:pPr marL="0" indent="0">
              <a:buNone/>
            </a:pPr>
            <a:r>
              <a:rPr lang="de-DE" dirty="0"/>
              <a:t> </a:t>
            </a:r>
          </a:p>
          <a:p>
            <a:r>
              <a:rPr lang="de-DE" dirty="0"/>
              <a:t>der aktuelle Schleifendurchlauf wird verlassen</a:t>
            </a:r>
          </a:p>
          <a:p>
            <a:endParaRPr lang="de-DE" dirty="0"/>
          </a:p>
          <a:p>
            <a:r>
              <a:rPr lang="de-DE" dirty="0"/>
              <a:t>Sprung in den (eventuell) nächsten Schleifendurchlauf</a:t>
            </a:r>
          </a:p>
        </p:txBody>
      </p:sp>
      <p:pic>
        <p:nvPicPr>
          <p:cNvPr id="6" name="Inhaltsplatzhalter 5">
            <a:extLst>
              <a:ext uri="{FF2B5EF4-FFF2-40B4-BE49-F238E27FC236}">
                <a16:creationId xmlns:a16="http://schemas.microsoft.com/office/drawing/2014/main" id="{70B34039-45CB-4E98-A5D9-337235149B60}"/>
              </a:ext>
            </a:extLst>
          </p:cNvPr>
          <p:cNvPicPr>
            <a:picLocks noGrp="1" noChangeAspect="1"/>
          </p:cNvPicPr>
          <p:nvPr>
            <p:ph sz="half" idx="2"/>
          </p:nvPr>
        </p:nvPicPr>
        <p:blipFill>
          <a:blip r:embed="rId3"/>
          <a:stretch>
            <a:fillRect/>
          </a:stretch>
        </p:blipFill>
        <p:spPr>
          <a:xfrm>
            <a:off x="6338207" y="1444565"/>
            <a:ext cx="5015593" cy="4026602"/>
          </a:xfrm>
        </p:spPr>
      </p:pic>
    </p:spTree>
    <p:extLst>
      <p:ext uri="{BB962C8B-B14F-4D97-AF65-F5344CB8AC3E}">
        <p14:creationId xmlns:p14="http://schemas.microsoft.com/office/powerpoint/2010/main" val="258166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8EF739-B7BE-4C19-A260-B8DD89CAED73}"/>
              </a:ext>
            </a:extLst>
          </p:cNvPr>
          <p:cNvSpPr>
            <a:spLocks noGrp="1"/>
          </p:cNvSpPr>
          <p:nvPr>
            <p:ph type="title"/>
          </p:nvPr>
        </p:nvSpPr>
        <p:spPr/>
        <p:txBody>
          <a:bodyPr/>
          <a:lstStyle/>
          <a:p>
            <a:r>
              <a:rPr lang="de-DE" dirty="0"/>
              <a:t>break;</a:t>
            </a:r>
          </a:p>
        </p:txBody>
      </p:sp>
      <p:sp>
        <p:nvSpPr>
          <p:cNvPr id="3" name="Inhaltsplatzhalter 2">
            <a:extLst>
              <a:ext uri="{FF2B5EF4-FFF2-40B4-BE49-F238E27FC236}">
                <a16:creationId xmlns:a16="http://schemas.microsoft.com/office/drawing/2014/main" id="{6D4C0D31-9E3C-483F-9519-18E45ADC7A86}"/>
              </a:ext>
            </a:extLst>
          </p:cNvPr>
          <p:cNvSpPr>
            <a:spLocks noGrp="1"/>
          </p:cNvSpPr>
          <p:nvPr>
            <p:ph sz="half" idx="1"/>
          </p:nvPr>
        </p:nvSpPr>
        <p:spPr>
          <a:xfrm>
            <a:off x="838200" y="1825625"/>
            <a:ext cx="5181600" cy="3264483"/>
          </a:xfrm>
        </p:spPr>
        <p:txBody>
          <a:bodyPr>
            <a:normAutofit fontScale="92500" lnSpcReduction="10000"/>
          </a:bodyPr>
          <a:lstStyle/>
          <a:p>
            <a:r>
              <a:rPr lang="de-DE" dirty="0"/>
              <a:t>kann in allen „</a:t>
            </a:r>
            <a:r>
              <a:rPr lang="de-DE" dirty="0" err="1"/>
              <a:t>for</a:t>
            </a:r>
            <a:r>
              <a:rPr lang="de-DE" dirty="0"/>
              <a:t>“- und „</a:t>
            </a:r>
            <a:r>
              <a:rPr lang="de-DE" dirty="0" err="1"/>
              <a:t>while</a:t>
            </a:r>
            <a:r>
              <a:rPr lang="de-DE" dirty="0"/>
              <a:t>“-Schleifen sowie in „switch“-Anweisungen verwendet werden</a:t>
            </a:r>
          </a:p>
          <a:p>
            <a:pPr marL="0" indent="0">
              <a:buNone/>
            </a:pPr>
            <a:r>
              <a:rPr lang="de-DE" dirty="0"/>
              <a:t> </a:t>
            </a:r>
          </a:p>
          <a:p>
            <a:r>
              <a:rPr lang="de-DE" dirty="0"/>
              <a:t>die aktuelle Schleife verlassen</a:t>
            </a:r>
          </a:p>
          <a:p>
            <a:endParaRPr lang="de-DE" dirty="0"/>
          </a:p>
          <a:p>
            <a:r>
              <a:rPr lang="de-DE" dirty="0"/>
              <a:t>Programmfluss läuft nach der Schleife weiter</a:t>
            </a:r>
          </a:p>
        </p:txBody>
      </p:sp>
      <p:pic>
        <p:nvPicPr>
          <p:cNvPr id="6" name="Inhaltsplatzhalter 5">
            <a:extLst>
              <a:ext uri="{FF2B5EF4-FFF2-40B4-BE49-F238E27FC236}">
                <a16:creationId xmlns:a16="http://schemas.microsoft.com/office/drawing/2014/main" id="{24C9196A-F237-4824-8816-0539B87808E5}"/>
              </a:ext>
            </a:extLst>
          </p:cNvPr>
          <p:cNvPicPr>
            <a:picLocks noGrp="1" noChangeAspect="1"/>
          </p:cNvPicPr>
          <p:nvPr>
            <p:ph sz="half" idx="2"/>
          </p:nvPr>
        </p:nvPicPr>
        <p:blipFill>
          <a:blip r:embed="rId2"/>
          <a:stretch>
            <a:fillRect/>
          </a:stretch>
        </p:blipFill>
        <p:spPr>
          <a:xfrm>
            <a:off x="6020481" y="1630362"/>
            <a:ext cx="5333319" cy="3905024"/>
          </a:xfrm>
        </p:spPr>
      </p:pic>
    </p:spTree>
    <p:extLst>
      <p:ext uri="{BB962C8B-B14F-4D97-AF65-F5344CB8AC3E}">
        <p14:creationId xmlns:p14="http://schemas.microsoft.com/office/powerpoint/2010/main" val="2614608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02BE03-E9A3-4300-8FFE-1BACEBBCD001}"/>
              </a:ext>
            </a:extLst>
          </p:cNvPr>
          <p:cNvSpPr>
            <a:spLocks noGrp="1"/>
          </p:cNvSpPr>
          <p:nvPr>
            <p:ph type="title"/>
          </p:nvPr>
        </p:nvSpPr>
        <p:spPr/>
        <p:txBody>
          <a:bodyPr/>
          <a:lstStyle/>
          <a:p>
            <a:r>
              <a:rPr lang="de-DE" dirty="0" err="1"/>
              <a:t>return</a:t>
            </a:r>
            <a:r>
              <a:rPr lang="de-DE" dirty="0"/>
              <a:t>;</a:t>
            </a:r>
          </a:p>
        </p:txBody>
      </p:sp>
      <p:sp>
        <p:nvSpPr>
          <p:cNvPr id="3" name="Inhaltsplatzhalter 2">
            <a:extLst>
              <a:ext uri="{FF2B5EF4-FFF2-40B4-BE49-F238E27FC236}">
                <a16:creationId xmlns:a16="http://schemas.microsoft.com/office/drawing/2014/main" id="{14E33DDF-B9C5-4CC0-88B3-EDF808E744C7}"/>
              </a:ext>
            </a:extLst>
          </p:cNvPr>
          <p:cNvSpPr>
            <a:spLocks noGrp="1"/>
          </p:cNvSpPr>
          <p:nvPr>
            <p:ph sz="half" idx="1"/>
          </p:nvPr>
        </p:nvSpPr>
        <p:spPr>
          <a:xfrm>
            <a:off x="838200" y="1825625"/>
            <a:ext cx="5181600" cy="3929281"/>
          </a:xfrm>
        </p:spPr>
        <p:txBody>
          <a:bodyPr>
            <a:normAutofit fontScale="92500" lnSpcReduction="20000"/>
          </a:bodyPr>
          <a:lstStyle/>
          <a:p>
            <a:r>
              <a:rPr lang="de-DE" dirty="0"/>
              <a:t>kann in jeder Funktion benutzt werden</a:t>
            </a:r>
          </a:p>
          <a:p>
            <a:endParaRPr lang="de-DE" dirty="0"/>
          </a:p>
          <a:p>
            <a:r>
              <a:rPr lang="de-DE" dirty="0"/>
              <a:t>verlässt die Funktion und gibt (eventuell) den geforderten  Rückgabewert zurück</a:t>
            </a:r>
          </a:p>
          <a:p>
            <a:endParaRPr lang="de-DE" dirty="0"/>
          </a:p>
          <a:p>
            <a:r>
              <a:rPr lang="de-DE" dirty="0"/>
              <a:t>in der „</a:t>
            </a:r>
            <a:r>
              <a:rPr lang="de-DE" dirty="0" err="1"/>
              <a:t>main</a:t>
            </a:r>
            <a:r>
              <a:rPr lang="de-DE" dirty="0"/>
              <a:t>()“-Funktion kann das „</a:t>
            </a:r>
            <a:r>
              <a:rPr lang="de-DE" dirty="0" err="1"/>
              <a:t>return</a:t>
            </a:r>
            <a:r>
              <a:rPr lang="de-DE" dirty="0"/>
              <a:t>“ weggelassen werden, obwohl die Funktion einen Rückgabewert hat</a:t>
            </a:r>
          </a:p>
        </p:txBody>
      </p:sp>
      <p:pic>
        <p:nvPicPr>
          <p:cNvPr id="11" name="Inhaltsplatzhalter 10">
            <a:extLst>
              <a:ext uri="{FF2B5EF4-FFF2-40B4-BE49-F238E27FC236}">
                <a16:creationId xmlns:a16="http://schemas.microsoft.com/office/drawing/2014/main" id="{0D596932-78CD-4C68-B6E2-636FA66AAB5E}"/>
              </a:ext>
            </a:extLst>
          </p:cNvPr>
          <p:cNvPicPr>
            <a:picLocks noGrp="1" noChangeAspect="1"/>
          </p:cNvPicPr>
          <p:nvPr>
            <p:ph sz="half" idx="2"/>
          </p:nvPr>
        </p:nvPicPr>
        <p:blipFill>
          <a:blip r:embed="rId3"/>
          <a:stretch>
            <a:fillRect/>
          </a:stretch>
        </p:blipFill>
        <p:spPr>
          <a:xfrm>
            <a:off x="6172202" y="2037896"/>
            <a:ext cx="5471219" cy="3726089"/>
          </a:xfrm>
          <a:prstGeom prst="rect">
            <a:avLst/>
          </a:prstGeom>
        </p:spPr>
      </p:pic>
    </p:spTree>
    <p:extLst>
      <p:ext uri="{BB962C8B-B14F-4D97-AF65-F5344CB8AC3E}">
        <p14:creationId xmlns:p14="http://schemas.microsoft.com/office/powerpoint/2010/main" val="9202250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A0C9A081-2927-4B2D-9AEE-D666FFBF4ABE}"/>
</file>

<file path=customXml/itemProps3.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187</Words>
  <Application>Microsoft Office PowerPoint</Application>
  <PresentationFormat>Breitbild</PresentationFormat>
  <Paragraphs>53</Paragraphs>
  <Slides>8</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Arial</vt:lpstr>
      <vt:lpstr>Calibri</vt:lpstr>
      <vt:lpstr>Calibri Light</vt:lpstr>
      <vt:lpstr>Design1</vt:lpstr>
      <vt:lpstr>Schleifen</vt:lpstr>
      <vt:lpstr>Schleifen</vt:lpstr>
      <vt:lpstr>for-Schleife (Zählerschleife)</vt:lpstr>
      <vt:lpstr>for-Schleife (range-based for)</vt:lpstr>
      <vt:lpstr>Sprungmarken</vt:lpstr>
      <vt:lpstr>continue;</vt:lpstr>
      <vt:lpstr>break;</vt:lpstr>
      <vt:lpstr>return;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Jens Zimmermann</cp:lastModifiedBy>
  <cp:revision>4</cp:revision>
  <dcterms:created xsi:type="dcterms:W3CDTF">2021-08-31T09:50:45Z</dcterms:created>
  <dcterms:modified xsi:type="dcterms:W3CDTF">2021-09-08T13:42:13Z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