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379" r:id="rId5"/>
    <p:sldId id="436" r:id="rId6"/>
    <p:sldId id="279" r:id="rId7"/>
    <p:sldId id="280" r:id="rId8"/>
    <p:sldId id="382" r:id="rId9"/>
    <p:sldId id="378" r:id="rId10"/>
    <p:sldId id="383" r:id="rId11"/>
    <p:sldId id="384" r:id="rId12"/>
    <p:sldId id="281" r:id="rId13"/>
    <p:sldId id="380" r:id="rId14"/>
    <p:sldId id="385" r:id="rId15"/>
    <p:sldId id="435" r:id="rId16"/>
    <p:sldId id="381" r:id="rId17"/>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128C7-19B3-4156-8B39-B4C1633862D3}" v="1" dt="2024-02-08T13:55:20.05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87" d="100"/>
          <a:sy n="87" d="100"/>
        </p:scale>
        <p:origin x="57" y="549"/>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Rerich" userId="bfcc6db3-b7c7-4b97-8440-7d565138e886" providerId="ADAL" clId="{3F8128C7-19B3-4156-8B39-B4C1633862D3}"/>
    <pc:docChg chg="modSld">
      <pc:chgData name="Daniel Rerich" userId="bfcc6db3-b7c7-4b97-8440-7d565138e886" providerId="ADAL" clId="{3F8128C7-19B3-4156-8B39-B4C1633862D3}" dt="2024-02-09T08:35:33.633" v="1" actId="729"/>
      <pc:docMkLst>
        <pc:docMk/>
      </pc:docMkLst>
      <pc:sldChg chg="addSp">
        <pc:chgData name="Daniel Rerich" userId="bfcc6db3-b7c7-4b97-8440-7d565138e886" providerId="ADAL" clId="{3F8128C7-19B3-4156-8B39-B4C1633862D3}" dt="2024-02-08T13:55:20.055" v="0"/>
        <pc:sldMkLst>
          <pc:docMk/>
          <pc:sldMk cId="3633270393" sldId="383"/>
        </pc:sldMkLst>
        <pc:inkChg chg="add">
          <ac:chgData name="Daniel Rerich" userId="bfcc6db3-b7c7-4b97-8440-7d565138e886" providerId="ADAL" clId="{3F8128C7-19B3-4156-8B39-B4C1633862D3}" dt="2024-02-08T13:55:20.055" v="0"/>
          <ac:inkMkLst>
            <pc:docMk/>
            <pc:sldMk cId="3633270393" sldId="383"/>
            <ac:inkMk id="4" creationId="{4F778507-9E69-832B-34DD-198D2B209BE3}"/>
          </ac:inkMkLst>
        </pc:inkChg>
      </pc:sldChg>
      <pc:sldChg chg="addSp">
        <pc:chgData name="Daniel Rerich" userId="bfcc6db3-b7c7-4b97-8440-7d565138e886" providerId="ADAL" clId="{3F8128C7-19B3-4156-8B39-B4C1633862D3}" dt="2024-02-08T13:55:20.055" v="0"/>
        <pc:sldMkLst>
          <pc:docMk/>
          <pc:sldMk cId="3773417207" sldId="384"/>
        </pc:sldMkLst>
        <pc:inkChg chg="add">
          <ac:chgData name="Daniel Rerich" userId="bfcc6db3-b7c7-4b97-8440-7d565138e886" providerId="ADAL" clId="{3F8128C7-19B3-4156-8B39-B4C1633862D3}" dt="2024-02-08T13:55:20.055" v="0"/>
          <ac:inkMkLst>
            <pc:docMk/>
            <pc:sldMk cId="3773417207" sldId="384"/>
            <ac:inkMk id="4" creationId="{BA62D731-7FD7-C990-4912-43BCB6E1A9BA}"/>
          </ac:inkMkLst>
        </pc:inkChg>
      </pc:sldChg>
      <pc:sldChg chg="mod modShow">
        <pc:chgData name="Daniel Rerich" userId="bfcc6db3-b7c7-4b97-8440-7d565138e886" providerId="ADAL" clId="{3F8128C7-19B3-4156-8B39-B4C1633862D3}" dt="2024-02-09T08:35:33.633" v="1" actId="729"/>
        <pc:sldMkLst>
          <pc:docMk/>
          <pc:sldMk cId="2482706597" sldId="4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09.02.2024</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6720" units="cm"/>
          <inkml:channel name="Y" type="integer" min="-768" max="1920" units="cm"/>
          <inkml:channel name="T" type="integer" max="2.14748E9" units="dev"/>
        </inkml:traceFormat>
        <inkml:channelProperties>
          <inkml:channelProperty channel="X" name="resolution" value="245.25548" units="1/cm"/>
          <inkml:channelProperty channel="Y" name="resolution" value="146.88524" units="1/cm"/>
          <inkml:channelProperty channel="T" name="resolution" value="1" units="1/dev"/>
        </inkml:channelProperties>
      </inkml:inkSource>
      <inkml:timestamp xml:id="ts0" timeString="2024-02-08T10:48:17.709"/>
    </inkml:context>
    <inkml:brush xml:id="br0">
      <inkml:brushProperty name="width" value="0.05292" units="cm"/>
      <inkml:brushProperty name="height" value="0.05292" units="cm"/>
      <inkml:brushProperty name="color" value="#FF0000"/>
    </inkml:brush>
  </inkml:definitions>
  <inkml:trace contextRef="#ctx0" brushRef="#br0">22031 16104 0,'-18'0'47,"1"0"-16,-230-141 0,35 18-15,124 87-16,-141-87 31,140 70-15,-34-70 15,-36 17-15,124 88-1,-71-70 1,-106-106 15,124 88-15,18 35-16,-89-123 31,53 36-15,-17-54 15,87 124-15,-34-36 15,52 54-15,-17 17-1,0-53 1,17 36-1,-17-19 1,17 54-16,0-71 31,-35-35-15,1-71 15,-1 36 0,35 88-15,0 17 0,18 18-1,-35-88 1,35 71 0,0 17-1,0 0 1,-18 0-1,18 18-15,-17-177 32,17 106-17,0-88 17,0 106-17,0-35 1,0 52-1,0-123 17,0 106-17,0 52-15,0-122 32,0 122-32,0 1 15,0-53 1,0-36 15,17 1 0,-17 52 1,18-17-1,-18 53-31,18-36 31,-18 54-31,17-89 31,19 18 1,-36 70-32,0 0 15,17-34 16,1 34 1,-18 0-1,0-17 953,35 17-968,-17-35 0,-1 36-16,1-18 31,-18 17 0,0 0 0,18 1 1,-18-1-1,17 0 0,1-17 0,17 0 1,1-1-1,-1-16 0,-18 34-15,19-17-1,17-1 17,-18-17-1,0 18 0,-17 0 0,-18 17-31,17 1 32,19-19-1,-19 1 0,19 0 0,-1 0 1,-17-36-1,-1 53-16,1 1 1,17-19 15,-17 19-15,17-18 15,-17 17-15,-1 18-16,1-35 31,0 35-15,-1-18-16,1 0 31,35-17 0,-36 17 0,1 1-15,0 17 0,-1 0 15,-17-18-15,18 0 15,0 18 0,-1-17-15,1 17 15,-18-18 0,18 18-15,-1 0 93,-17-17-78,18 17-15,0-18 15,-1 0 1,1 18 14,-1-17-14,1 17-1,-18-18 16,18 18-16,-1 0 907,-17-18-907,36 1 0,-19-1 16,1 18 31,0 0 0,-1 0-47,18-18 1,1 18-17,-19-17 17,1 17-17,0 0 32,-1 0-16,1 0 32,0 0-16,-1 0-16,1 0 0,-1 0 16,1 0-16,0 0 32,-1 0-32,1 0 0,0 0-15,17 0 15,-17 0-15,-1 0 15,1 0 0,-1 0-15,1 0 0,0 0 15,-1 0-16,1 0 1,17 0 15,-17 0-15,88 0 15,-53 17-15,-36-17-1,54 0 1,-71 18 0,18-18-1,-1 0-15,1 0 32,-1 0 30,1 0-31,0 0-15,-1 0 15,1 0 0</inkml:trace>
  <inkml:trace contextRef="#ctx0" brushRef="#br0" timeOffset="1025.88">21625 8467 0,'88'70'109,"107"107"-77,-160-142-32,53 71 31,-70-53 0,-18-18 0,0-17 16,-18-18-15,0 35-1,-52-18 0,52-17-31,-35 18 31,-53 0 1,71-1-1,17-17 31</inkml:trace>
  <inkml:trace contextRef="#ctx0" brushRef="#br0" timeOffset="4031.74">25135 9243 0,'71'17'125,"246"1"-94,54-18 0,-265 0-15,-53 0-16,88 0 31,-124 0-15,36 0 15,35 0 0,1 0 1,-54 0-17,-17 0 1,17 0 0,-17 0-16,17 0 31</inkml:trace>
  <inkml:trace contextRef="#ctx0" brushRef="#br0" timeOffset="7812.46">26705 9013 0,'36'0'156,"-19"0"-140,18-17 15,-17 17-15,0 0-16,35-35 31,-18 35-15,88-53 15,-70 35-15,-17 0-1,-1-17 1,35 17 15,-52 1-15,53-18-1,-54 17 1,71-17 0,36-54 15,-89 72-15,18-36-1,-18 35 1,18-17-1,-53 17 1,36-17 0,34-53 15,1 0 0,-54 70-31,-17 0 16,36-17-1,-36 0-15,17 17 16,19-35 0,-36 18-1,17-18 1,1 35 0,-18-52-1,0 52 1,17-52-1,-17-1 17,0 18-1,0 36-31,0-19 31,0-34 0,0 34 1,0-16-1,0-1 0,0 17 0,0 19-31,0-1 32,-17-17-1,17 17-31,-18-17 31,-17-18 0,-18 0 1,-70-35-1,70 35-15,-36-18 15,36 54-16,-35-54 17,35 54-17,36-1 17,-36 0-17,35 18 1,-35-17-1,0 17 32,-17-18-15,-54 18-1,89 0-16,-53 0 1,70 0 0,-52 0 15,34 0-31,-17 0 16,1 0 15,34 0-16,-53 0 1,-17 0 15,0 0 1,0 0-1,-18 0 0,88 0-15,-35 0-1,36 18 1,-1-18-16,-52 17 16,52-17-1,-53 0 1,36 18 15,-35 0 0,17-18 1,35 0-17,-17 17 1,-36 1 15,54-18-15,-36 17-1,17 1 1,-17 0 0,36-18-1,-1 0-15,0 0 16,1 17 15,-1-17-15,1 0-1,-19 18 17,1 0-1,17-18-16,-17 17 1,17 1 0,1-18-16,-36 18 15,0-1 17,35-17-17,-17 18 16,17-18 48,18 17-33,-17-17-30</inkml:trace>
  <inkml:trace contextRef="#ctx0" brushRef="#br0" timeOffset="8665.77">25171 6809 0,'-36'53'110,"-105"105"-79,18 1 0,52-71 0,71-70-31,0-1 16,0 1 0,0 0-1,0-1 16,36 1-15,-1 0 0,35-1-1,1 1 1,176 0 15,-141-18-15,-53 0-16,35 0 31,0-18 0,-70 18 1</inkml:trace>
  <inkml:trace contextRef="#ctx0" brushRef="#br0" timeOffset="9860.57">20867 6756 0,'0'-18'62,"35"18"-46,36-18 0,123 18-1,441 0 17,-335 0-17,-71 0-15,-35 0 16,212 0-1,-177 0 17,-211 0-17,123-17 1,-71-1 15</inkml:trace>
  <inkml:trace contextRef="#ctx0" brushRef="#br0" timeOffset="11990.68">27605 16404 0,'35'0'15,"0"0"1,230 0-1,-124 0 1,459 0 0,617 0 15,-900 0 0,-281 0 0</inkml:trace>
  <inkml:trace contextRef="#ctx0" brushRef="#br0" timeOffset="13245.27">23125 8678 0,'17'0'78,"71"0"-63,36 0-15,352 0 32,-352 0-32,475 0 31,-264 0 0</inkml:trace>
  <inkml:trace contextRef="#ctx0" brushRef="#br0" timeOffset="14303.17">23089 7391 0,'18'0'47,"70"0"-32,283 0 1,-54 0 0,283 0-1,-406 0 1,-53 0-1</inkml:trace>
  <inkml:trace contextRef="#ctx0" brushRef="#br0" timeOffset="-210112.19">28116 15699 0,'159'-53'110,"282"-106"-79,-18-17 0,-281 70-15,87-53 15,-123 106-15,70-88 15,-105 88-16,-54 35-15,19-17 16,34-35 0,18-19-1,-52 54 1,69-124 15,-34 18 0,-18 0 1,-18 0-1,-35 70 0,35-70 0,1 53 1,-19 0-1,-17 0 0,18-18 0,-18 88-31,0-70 32,0 0-1,0 0 0,0 0 0,0 35 1,0 35-1,0 0 547,-35-52-562,17 52-1,-52-52 1,17 34 0,17 19-1,-52-19 1,70 19-1,-70-19 1,53 19 0,-124-18-1,124 17-15,-265 0 32,230 18-17,-36 0-15,-88-17 16,-230-1 15,371 18-15,-158-18-1,123 1 1,-230 17 0,230 0-1,-265-18 1,247 18-1,-246 0 1,246 0-16,0 0 16,-176 0-1,-159-18 17,70-17-1,-17-18 0,318 53-15,-230-53-1,159 18 1,-18 0 0,-35-18 15,0-35 0,176 88-31,-52-18 16,17 0-16,-88-52 31,17 17-15,54 35-1,-1-17 1,-88-18 15,106 18-15,-17 0 15,52 17-15,1 0-1,-1 1 1,-17-19-1,-1 19 1,36-1-16,-70-35 31,52 18-15,1 17 0,-1-17-1,-35-18 16,35 35-15,1-35 15,-19 18 1</inkml:trace>
  <inkml:trace contextRef="#ctx0" brushRef="#br0" timeOffset="-209166.15">22983 11748 0,'0'0'31,"0"-18"16,71-176-15,-18-71-1,-53 212-16,18-53 1,-18 89 0,0-1-1,17 18 95,36 0-95,0 0 1,71 35 0,-89-17-1,88 35 1,-123-35-1,53 17 1,-35-17 0,-1-1-1,1 1 1,0-18 15,-1 0 0,-17 18-15,18-18 15</inkml:trace>
  <inkml:trace contextRef="#ctx0" brushRef="#br0" timeOffset="-198006.66">23495 10566 0,'71'0'63,"-19"0"-48,195 0 1,-141 0-1,300 0 1,-318 0 0,177 0-1,-248 0 1,19 0 0,52-36 15,0 19 0,-70 17-15,52-35-1,-17 35 17,18 0-1,-36 0 0,-17 0 0,-1 0 1,1 0-1,0 0-31,17 0 31,-18 0 0,19 0 1,-19 0-17,1 0 16</inkml:trace>
  <inkml:trace contextRef="#ctx0" brushRef="#br0" timeOffset="-196065.03">24448 15787 0,'0'-18'62,"352"18"-30,283 0-1,-423 0-15,-71 0-1,-106 0 1,1 0 15,-19 0-15,1 0-1,0 0 1,17 0 15,-18 0-15,1 0 15,0 0 0,-1 0 1,1 0-17,53 0 16,-19 0-15,-16 0-16,34-17 31,-17-1-15,-35 0-16,17 18 31,-17 0-15,-18-17 78</inkml:trace>
  <inkml:trace contextRef="#ctx0" brushRef="#br0" timeOffset="-160781.93">26793 15857 0,'36'0'47,"-19"0"-31,54 0-1,-53 0 1,52 0 15,1 0-15,-36 0 31,-35-17 47</inkml:trace>
  <inkml:trace contextRef="#ctx0" brushRef="#br0" timeOffset="-159516.37">27023 10530 0,'70'0'32,"230"0"-1,0 0 0,-176 0-15,-54 0 15,-52 0-15</inkml:trace>
  <inkml:trace contextRef="#ctx0" brushRef="#br0" timeOffset="-158233.99">25806 11289 0,'-18'0'46,"-264"264"-14,141-158-17,17-35 1,36-18 0,17-18-1,19-17 1,16-18-1,-17 0 1,-17 0 0,-71 0-1,17-36 1,-52-16 0,52-19-1,-17-17 16,141 70-15,-17 0 0,17 1 31,0-1-16</inkml:trace>
  <inkml:trace contextRef="#ctx0" brushRef="#br0" timeOffset="-157375.55">24024 11748 0,'18'-36'62,"-18"19"-46,35-54 0,-35 53-1,0-87 1,18-19 15,-18 89-15,35-18 15,-17 35 0,-1 18 0,36 0 1,-35 0-17,70 18 1,-70 0 0,17 17-1,-17 0 16,-1-35 1,1 0 46</inkml:trace>
</inkml:ink>
</file>

<file path=ppt/ink/ink2.xml><?xml version="1.0" encoding="utf-8"?>
<inkml:ink xmlns:inkml="http://www.w3.org/2003/InkML">
  <inkml:definitions>
    <inkml:context xml:id="ctx0">
      <inkml:inkSource xml:id="inkSrc0">
        <inkml:traceFormat>
          <inkml:channel name="X" type="integer" max="6720" units="cm"/>
          <inkml:channel name="Y" type="integer" min="-768" max="1920" units="cm"/>
          <inkml:channel name="T" type="integer" max="2.14748E9" units="dev"/>
        </inkml:traceFormat>
        <inkml:channelProperties>
          <inkml:channelProperty channel="X" name="resolution" value="245.25548" units="1/cm"/>
          <inkml:channelProperty channel="Y" name="resolution" value="146.88524" units="1/cm"/>
          <inkml:channelProperty channel="T" name="resolution" value="1" units="1/dev"/>
        </inkml:channelProperties>
      </inkml:inkSource>
      <inkml:timestamp xml:id="ts0" timeString="2024-02-08T10:55:15.034"/>
    </inkml:context>
    <inkml:brush xml:id="br0">
      <inkml:brushProperty name="width" value="0.05292" units="cm"/>
      <inkml:brushProperty name="height" value="0.05292" units="cm"/>
      <inkml:brushProperty name="color" value="#FF0000"/>
    </inkml:brush>
  </inkml:definitions>
  <inkml:trace contextRef="#ctx0" brushRef="#br0">19509 12347 0,'17'18'78,"54"17"-47,17 0 1,-70-17-17,87 0 16,-16-18 1,-36 0-17,-18 0 1,-18 0-16,36-36 31,0-52 0,-35 35-31,0 0 32,-1 18-17,1-18 1,-18 36 0,0-54 15,0 53-16,0 1-15,0-19 16,0 1 0,0 18-16,-18-1 15,1-17 1,17 17 0,-18 0-1,-17 1 16,-18-1 1,0 18-1,-18 0 0,54 0-31,-54 0 31,53 0-31,1 0 16,-107 0 15,-17 53 1,18 18-1,70-19 0,35 1 0,18 36 1,0-19-1,0-52-31,0 35 31,0 35 0,0-71-31,0 54 16,0-53 0,0 17 15</inkml:trace>
  <inkml:trace contextRef="#ctx0" brushRef="#br0" timeOffset="2467.05">19456 10442 0,'-18'0'62,"0"0"-30,-17 0-17,18 0-15,-72 0 31,54 0-15,17 18 0,-17 0-1,0-18 1,-18 35 15,53-18-31,-18 1 16,1 0-16,-36 35 31,35-18-15,0 0-1,1 0 17,-1-17-17,18 0 1,-17-1 15,17 1-15,-18 0 15,18-1 125,-18 1-140,18 0-16,0-1 15,0 36-15,0 18 16,-17 52 0,-19-17-1,19 35 1,-36 18 15,53-89-15,-18 19 15,18-54-15,-18 18-1,18-18 1,0-17-16,0 17 16,0 0-1,0-17-15,0 52 31,0-34-15,18-1 15,-18-17-15,18 17 0,17 0 15,0 18 0,18-18 0,-35-17-15,88 53 15,-53-36 0,-36-18-15,1-17 15,0 0 1,-1 0-32,1 0 31,-1 0 0,1 18 0,17 0 1,18 17-1,0 0 0,-17-17 0,-19 0 1</inkml:trace>
  <inkml:trace contextRef="#ctx0" brushRef="#br0" timeOffset="3926.55">19438 13159 0,'-18'0'78,"-17"0"-47,18 17-15,-36 1 15,53 0-31,-71 17 31,53-18-15,-35 54-1,-35 70 17,18 18-1,52-53 0,18-71-15,0-17-1,18 17 17,17 0-17,-35-17-15,35 52 32,1 36-1,-19-71-31,1 54 31,-1-72-15,-17 1-16,18 17 15,17-17 1,18 17 15,-35 0-15,17-35-1,18 36 1,-53-19 0,18 1-1</inkml:trace>
  <inkml:trace contextRef="#ctx0" brushRef="#br0" timeOffset="12549.48">22842 10530 0,'18'-17'78,"0"17"-62,-1 0-16,19-18 31,-19 18-15,18 0-1,1 0 1,34 0 0,-17 0-1,0 18 1,0-1-1,35 54 17,-70-53-17,0 17 1,17 35 0,-18-17 15,1-17-16,-18 34 17,0-35-1,0 18 0,0-17 0,0-1 1,-18-35-17,18 18 1,-35 17 15,18-35-31,-54 35 31,36-17-31,-53 35 32,52-36-32,-70 54 31,89-71-15</inkml:trace>
  <inkml:trace contextRef="#ctx0" brushRef="#br0" timeOffset="13481.15">22983 11024 0,'0'53'78,"-17"53"-47,17-88-31,-18 52 31,18 1 0,0-36 1,0-17-1,0-1-15,0 1 15,35 0 0,-17-1-15,35-17 15,-18 0-15,159-35-1,71-71 16,-18 18 1,-194 70-17,-18 18 1</inkml:trace>
  <inkml:trace contextRef="#ctx0" brushRef="#br0" timeOffset="23267.15">23760 14023 0,'17'0'63,"1"-18"-48,158 18 1,-70-17-1,353 17 1,-265 0 0,388 0-1,-194 0 1,388 35 0,-441 0-16,124-17 31,-371 17-16,71-17-15,70 17 16,0-35 15,-158 0-15,70 0 0,-88 0-1,106 0 1,-89 0-1,71 0 1,-53 0 0,-52 0-16,34 0 31,-17 0-15,71 0 15,-71 0-16,70 0 1,106 0 15,-140 0-15,140 0 0,-106 0-16,124-18 31,-159 1-16,107 17 1,-107 0 0,123 0-1,-158 0 1,71 0 0,-107 0-1,19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7E60C8A-22CB-49AF-B7BE-AD6A26EDF45E}" type="datetimeFigureOut">
              <a:rPr lang="de-DE" smtClean="0"/>
              <a:t>09.02.2024</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04087EB-4A31-4F95-9935-59F268822C56}" type="slidenum">
              <a:rPr lang="de-DE" smtClean="0"/>
              <a:t>‹Nr.›</a:t>
            </a:fld>
            <a:endParaRPr lang="de-DE"/>
          </a:p>
        </p:txBody>
      </p:sp>
    </p:spTree>
    <p:extLst>
      <p:ext uri="{BB962C8B-B14F-4D97-AF65-F5344CB8AC3E}">
        <p14:creationId xmlns:p14="http://schemas.microsoft.com/office/powerpoint/2010/main" val="2775113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185005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bsp.</a:t>
            </a:r>
            <a:r>
              <a:rPr lang="de-DE" dirty="0"/>
              <a:t> Anweisungen: </a:t>
            </a:r>
          </a:p>
          <a:p>
            <a:endParaRPr lang="de-DE" dirty="0"/>
          </a:p>
          <a:p>
            <a:r>
              <a:rPr lang="de-DE" dirty="0"/>
              <a:t>- Datei/Datenzugriff schließen </a:t>
            </a:r>
          </a:p>
          <a:p>
            <a:r>
              <a:rPr lang="de-DE" dirty="0"/>
              <a:t>- Netzwerkverbindungen etc.</a:t>
            </a:r>
          </a:p>
          <a:p>
            <a:endParaRPr lang="de-DE" dirty="0"/>
          </a:p>
          <a:p>
            <a:r>
              <a:rPr lang="de-DE" dirty="0"/>
              <a:t>wird generell nicht benötigt und sollte auch eher vorsichtig behandelt werden, da hier viele Fehler passieren können!</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13</a:t>
            </a:fld>
            <a:endParaRPr lang="de-DE"/>
          </a:p>
        </p:txBody>
      </p:sp>
    </p:spTree>
    <p:extLst>
      <p:ext uri="{BB962C8B-B14F-4D97-AF65-F5344CB8AC3E}">
        <p14:creationId xmlns:p14="http://schemas.microsoft.com/office/powerpoint/2010/main" val="91070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Member =&gt; Attribute und Funktionen</a:t>
            </a:r>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402852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34957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3176747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oft wie möglich kapseln!!</a:t>
            </a:r>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1804440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Rückgabetyp Klassenname::Funktionsname()</a:t>
            </a:r>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793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 auf dem Stack</a:t>
            </a:r>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41054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hinter dem </a:t>
            </a:r>
            <a:r>
              <a:rPr lang="de-DE" dirty="0" err="1"/>
              <a:t>doppelpunkt</a:t>
            </a:r>
            <a:r>
              <a:rPr lang="de-DE" dirty="0"/>
              <a:t> ist die </a:t>
            </a:r>
            <a:r>
              <a:rPr lang="de-DE" dirty="0" err="1"/>
              <a:t>Init</a:t>
            </a:r>
            <a:r>
              <a:rPr lang="de-DE" dirty="0"/>
              <a:t>-Liste </a:t>
            </a:r>
            <a:br>
              <a:rPr lang="de-DE" dirty="0"/>
            </a:br>
            <a:r>
              <a:rPr lang="de-DE" dirty="0"/>
              <a:t>Attributname(wert)</a:t>
            </a:r>
          </a:p>
          <a:p>
            <a:r>
              <a:rPr lang="de-DE" dirty="0"/>
              <a:t>können auch geschweifte Klammern sein (</a:t>
            </a:r>
            <a:r>
              <a:rPr lang="de-DE" dirty="0" err="1"/>
              <a:t>naming</a:t>
            </a:r>
            <a:r>
              <a:rPr lang="de-DE" dirty="0"/>
              <a:t> </a:t>
            </a:r>
            <a:r>
              <a:rPr lang="de-DE" dirty="0" err="1"/>
              <a:t>convention</a:t>
            </a:r>
            <a:r>
              <a:rPr lang="de-DE" dirty="0"/>
              <a:t>!!)</a:t>
            </a:r>
          </a:p>
          <a:p>
            <a:endParaRPr lang="de-DE" dirty="0"/>
          </a:p>
          <a:p>
            <a:r>
              <a:rPr lang="de-DE" dirty="0"/>
              <a:t>Funktionskörper leer lassen, wenn möglich</a:t>
            </a:r>
          </a:p>
          <a:p>
            <a:r>
              <a:rPr lang="de-DE" dirty="0"/>
              <a:t>Fehler führen zum nicht erzeugen eines Objektes</a:t>
            </a:r>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312813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3949113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1D2C4D0-8D0C-410B-A43F-79117574B9BC}"/>
              </a:ext>
            </a:extLst>
          </p:cNvPr>
          <p:cNvSpPr>
            <a:spLocks noGrp="1"/>
          </p:cNvSpPr>
          <p:nvPr>
            <p:ph type="ctrTitle"/>
          </p:nvPr>
        </p:nvSpPr>
        <p:spPr/>
        <p:txBody>
          <a:bodyPr/>
          <a:lstStyle/>
          <a:p>
            <a:r>
              <a:rPr lang="de-DE" dirty="0"/>
              <a:t>Namensräume, </a:t>
            </a:r>
            <a:br>
              <a:rPr lang="de-DE" dirty="0"/>
            </a:br>
            <a:r>
              <a:rPr lang="de-DE" dirty="0"/>
              <a:t>Klassen und </a:t>
            </a:r>
            <a:r>
              <a:rPr lang="de-DE" dirty="0" err="1"/>
              <a:t>Structs</a:t>
            </a:r>
            <a:r>
              <a:rPr lang="de-DE" dirty="0"/>
              <a:t> </a:t>
            </a:r>
          </a:p>
        </p:txBody>
      </p:sp>
      <p:sp>
        <p:nvSpPr>
          <p:cNvPr id="6" name="Untertitel 5">
            <a:extLst>
              <a:ext uri="{FF2B5EF4-FFF2-40B4-BE49-F238E27FC236}">
                <a16:creationId xmlns:a16="http://schemas.microsoft.com/office/drawing/2014/main" id="{D669B8BC-47B4-4216-B463-27E6AE26BF68}"/>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219692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E0F183-0568-47F5-AD88-FB9A3CAC107E}"/>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2CFA809C-1AC4-4315-AEE4-C87B5F7ED6B6}"/>
              </a:ext>
            </a:extLst>
          </p:cNvPr>
          <p:cNvSpPr>
            <a:spLocks noGrp="1"/>
          </p:cNvSpPr>
          <p:nvPr>
            <p:ph idx="1"/>
          </p:nvPr>
        </p:nvSpPr>
        <p:spPr>
          <a:xfrm>
            <a:off x="838200" y="1825625"/>
            <a:ext cx="10515600" cy="1678408"/>
          </a:xfrm>
        </p:spPr>
        <p:txBody>
          <a:bodyPr>
            <a:normAutofit fontScale="85000" lnSpcReduction="10000"/>
          </a:bodyPr>
          <a:lstStyle/>
          <a:p>
            <a:r>
              <a:rPr lang="de-DE" dirty="0"/>
              <a:t>legt den Startzustand des Objektes nach der Initialisierung fest</a:t>
            </a:r>
          </a:p>
          <a:p>
            <a:r>
              <a:rPr lang="de-DE" dirty="0"/>
              <a:t>eine Klasse kann mehrere Konstruktoren haben (unterschiedliche Parameter)</a:t>
            </a:r>
          </a:p>
          <a:p>
            <a:r>
              <a:rPr lang="de-DE" dirty="0"/>
              <a:t>wenn kein Konstruktor festgelegt wurde, wird automatisch ein Default Konstruktor erzeugt (bspw. „Mensch()“)</a:t>
            </a:r>
          </a:p>
        </p:txBody>
      </p:sp>
      <p:pic>
        <p:nvPicPr>
          <p:cNvPr id="11" name="Grafik 10">
            <a:extLst>
              <a:ext uri="{FF2B5EF4-FFF2-40B4-BE49-F238E27FC236}">
                <a16:creationId xmlns:a16="http://schemas.microsoft.com/office/drawing/2014/main" id="{501C07D1-CFAC-4816-B6ED-E7D2D9D30D0B}"/>
              </a:ext>
            </a:extLst>
          </p:cNvPr>
          <p:cNvPicPr>
            <a:picLocks noChangeAspect="1"/>
          </p:cNvPicPr>
          <p:nvPr/>
        </p:nvPicPr>
        <p:blipFill>
          <a:blip r:embed="rId3"/>
          <a:stretch>
            <a:fillRect/>
          </a:stretch>
        </p:blipFill>
        <p:spPr>
          <a:xfrm>
            <a:off x="3846484" y="5607085"/>
            <a:ext cx="4499032" cy="811050"/>
          </a:xfrm>
          <a:prstGeom prst="rect">
            <a:avLst/>
          </a:prstGeom>
        </p:spPr>
      </p:pic>
      <p:pic>
        <p:nvPicPr>
          <p:cNvPr id="13" name="Grafik 12">
            <a:extLst>
              <a:ext uri="{FF2B5EF4-FFF2-40B4-BE49-F238E27FC236}">
                <a16:creationId xmlns:a16="http://schemas.microsoft.com/office/drawing/2014/main" id="{BEF2C0D2-67AE-4329-8969-FC06C6313C21}"/>
              </a:ext>
            </a:extLst>
          </p:cNvPr>
          <p:cNvPicPr>
            <a:picLocks noChangeAspect="1"/>
          </p:cNvPicPr>
          <p:nvPr/>
        </p:nvPicPr>
        <p:blipFill>
          <a:blip r:embed="rId4"/>
          <a:stretch>
            <a:fillRect/>
          </a:stretch>
        </p:blipFill>
        <p:spPr>
          <a:xfrm>
            <a:off x="928687" y="3779873"/>
            <a:ext cx="10334625" cy="495300"/>
          </a:xfrm>
          <a:prstGeom prst="rect">
            <a:avLst/>
          </a:prstGeom>
        </p:spPr>
      </p:pic>
      <p:pic>
        <p:nvPicPr>
          <p:cNvPr id="15" name="Grafik 14">
            <a:extLst>
              <a:ext uri="{FF2B5EF4-FFF2-40B4-BE49-F238E27FC236}">
                <a16:creationId xmlns:a16="http://schemas.microsoft.com/office/drawing/2014/main" id="{C1F31106-8D4A-410E-87A5-C60B05A87C3A}"/>
              </a:ext>
            </a:extLst>
          </p:cNvPr>
          <p:cNvPicPr>
            <a:picLocks noChangeAspect="1"/>
          </p:cNvPicPr>
          <p:nvPr/>
        </p:nvPicPr>
        <p:blipFill>
          <a:blip r:embed="rId5"/>
          <a:stretch>
            <a:fillRect/>
          </a:stretch>
        </p:blipFill>
        <p:spPr>
          <a:xfrm>
            <a:off x="879446" y="4636329"/>
            <a:ext cx="5934075" cy="609600"/>
          </a:xfrm>
          <a:prstGeom prst="rect">
            <a:avLst/>
          </a:prstGeom>
        </p:spPr>
      </p:pic>
    </p:spTree>
    <p:extLst>
      <p:ext uri="{BB962C8B-B14F-4D97-AF65-F5344CB8AC3E}">
        <p14:creationId xmlns:p14="http://schemas.microsoft.com/office/powerpoint/2010/main" val="1646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E0F183-0568-47F5-AD88-FB9A3CAC107E}"/>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2CFA809C-1AC4-4315-AEE4-C87B5F7ED6B6}"/>
              </a:ext>
            </a:extLst>
          </p:cNvPr>
          <p:cNvSpPr>
            <a:spLocks noGrp="1"/>
          </p:cNvSpPr>
          <p:nvPr>
            <p:ph idx="1"/>
          </p:nvPr>
        </p:nvSpPr>
        <p:spPr>
          <a:xfrm>
            <a:off x="838200" y="1825625"/>
            <a:ext cx="10515600" cy="424732"/>
          </a:xfrm>
        </p:spPr>
        <p:txBody>
          <a:bodyPr>
            <a:normAutofit fontScale="85000" lnSpcReduction="10000"/>
          </a:bodyPr>
          <a:lstStyle/>
          <a:p>
            <a:r>
              <a:rPr lang="de-DE" dirty="0"/>
              <a:t>Konstruktoren sollten aufeinander aufbauen um doppelten Code zu vermeiden</a:t>
            </a:r>
          </a:p>
        </p:txBody>
      </p:sp>
      <p:pic>
        <p:nvPicPr>
          <p:cNvPr id="5" name="Grafik 4">
            <a:extLst>
              <a:ext uri="{FF2B5EF4-FFF2-40B4-BE49-F238E27FC236}">
                <a16:creationId xmlns:a16="http://schemas.microsoft.com/office/drawing/2014/main" id="{3E0CBC0F-B7E9-405F-8C81-6B7B72CE125A}"/>
              </a:ext>
            </a:extLst>
          </p:cNvPr>
          <p:cNvPicPr>
            <a:picLocks noChangeAspect="1"/>
          </p:cNvPicPr>
          <p:nvPr/>
        </p:nvPicPr>
        <p:blipFill>
          <a:blip r:embed="rId3"/>
          <a:stretch>
            <a:fillRect/>
          </a:stretch>
        </p:blipFill>
        <p:spPr>
          <a:xfrm>
            <a:off x="942975" y="2570881"/>
            <a:ext cx="10306050" cy="952500"/>
          </a:xfrm>
          <a:prstGeom prst="rect">
            <a:avLst/>
          </a:prstGeom>
        </p:spPr>
      </p:pic>
      <p:pic>
        <p:nvPicPr>
          <p:cNvPr id="8" name="Grafik 7">
            <a:extLst>
              <a:ext uri="{FF2B5EF4-FFF2-40B4-BE49-F238E27FC236}">
                <a16:creationId xmlns:a16="http://schemas.microsoft.com/office/drawing/2014/main" id="{1295FE9F-E7A7-4479-AB58-FC1ED54EBDBB}"/>
              </a:ext>
            </a:extLst>
          </p:cNvPr>
          <p:cNvPicPr>
            <a:picLocks noChangeAspect="1"/>
          </p:cNvPicPr>
          <p:nvPr/>
        </p:nvPicPr>
        <p:blipFill>
          <a:blip r:embed="rId4"/>
          <a:stretch>
            <a:fillRect/>
          </a:stretch>
        </p:blipFill>
        <p:spPr>
          <a:xfrm>
            <a:off x="942975" y="4095449"/>
            <a:ext cx="5895975" cy="1485900"/>
          </a:xfrm>
          <a:prstGeom prst="rect">
            <a:avLst/>
          </a:prstGeom>
        </p:spPr>
      </p:pic>
      <p:pic>
        <p:nvPicPr>
          <p:cNvPr id="12" name="Grafik 11">
            <a:extLst>
              <a:ext uri="{FF2B5EF4-FFF2-40B4-BE49-F238E27FC236}">
                <a16:creationId xmlns:a16="http://schemas.microsoft.com/office/drawing/2014/main" id="{390827D3-58F1-4225-B61D-8B5304486721}"/>
              </a:ext>
            </a:extLst>
          </p:cNvPr>
          <p:cNvPicPr>
            <a:picLocks noChangeAspect="1"/>
          </p:cNvPicPr>
          <p:nvPr/>
        </p:nvPicPr>
        <p:blipFill>
          <a:blip r:embed="rId5"/>
          <a:stretch>
            <a:fillRect/>
          </a:stretch>
        </p:blipFill>
        <p:spPr>
          <a:xfrm>
            <a:off x="5981523" y="5122862"/>
            <a:ext cx="4978578" cy="1330611"/>
          </a:xfrm>
          <a:prstGeom prst="rect">
            <a:avLst/>
          </a:prstGeom>
        </p:spPr>
      </p:pic>
    </p:spTree>
    <p:extLst>
      <p:ext uri="{BB962C8B-B14F-4D97-AF65-F5344CB8AC3E}">
        <p14:creationId xmlns:p14="http://schemas.microsoft.com/office/powerpoint/2010/main" val="120402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FE05E-1A26-45EB-ADF1-2C8A2503AAD0}"/>
              </a:ext>
            </a:extLst>
          </p:cNvPr>
          <p:cNvSpPr>
            <a:spLocks noGrp="1"/>
          </p:cNvSpPr>
          <p:nvPr>
            <p:ph type="title"/>
          </p:nvPr>
        </p:nvSpPr>
        <p:spPr/>
        <p:txBody>
          <a:bodyPr/>
          <a:lstStyle/>
          <a:p>
            <a:r>
              <a:rPr lang="de-DE" dirty="0"/>
              <a:t>Konstruktor – implizit vs. explizit</a:t>
            </a:r>
          </a:p>
        </p:txBody>
      </p:sp>
      <p:sp>
        <p:nvSpPr>
          <p:cNvPr id="4" name="Inhaltsplatzhalter 3">
            <a:extLst>
              <a:ext uri="{FF2B5EF4-FFF2-40B4-BE49-F238E27FC236}">
                <a16:creationId xmlns:a16="http://schemas.microsoft.com/office/drawing/2014/main" id="{CC9E6680-C80C-429E-8F97-01F7C8258EC4}"/>
              </a:ext>
            </a:extLst>
          </p:cNvPr>
          <p:cNvSpPr>
            <a:spLocks noGrp="1"/>
          </p:cNvSpPr>
          <p:nvPr>
            <p:ph sz="half" idx="1"/>
          </p:nvPr>
        </p:nvSpPr>
        <p:spPr>
          <a:xfrm>
            <a:off x="838200" y="1825625"/>
            <a:ext cx="5181600" cy="2675604"/>
          </a:xfrm>
        </p:spPr>
        <p:txBody>
          <a:bodyPr>
            <a:normAutofit fontScale="92500" lnSpcReduction="20000"/>
          </a:bodyPr>
          <a:lstStyle/>
          <a:p>
            <a:r>
              <a:rPr lang="de-DE" dirty="0"/>
              <a:t>Konstruktoren sind ohne weitere Angabe implizite Konstruktoren und können ohne Namen aufgerufen werden</a:t>
            </a:r>
          </a:p>
          <a:p>
            <a:endParaRPr lang="de-DE" dirty="0"/>
          </a:p>
          <a:p>
            <a:r>
              <a:rPr lang="de-DE" dirty="0"/>
              <a:t>einzelne Parameter direkt – mehrere in geschweiften Klammern</a:t>
            </a:r>
          </a:p>
        </p:txBody>
      </p:sp>
      <p:sp>
        <p:nvSpPr>
          <p:cNvPr id="5" name="Inhaltsplatzhalter 4">
            <a:extLst>
              <a:ext uri="{FF2B5EF4-FFF2-40B4-BE49-F238E27FC236}">
                <a16:creationId xmlns:a16="http://schemas.microsoft.com/office/drawing/2014/main" id="{C83F14A2-7E04-422E-9205-766C1C340F48}"/>
              </a:ext>
            </a:extLst>
          </p:cNvPr>
          <p:cNvSpPr>
            <a:spLocks noGrp="1"/>
          </p:cNvSpPr>
          <p:nvPr>
            <p:ph sz="half" idx="2"/>
          </p:nvPr>
        </p:nvSpPr>
        <p:spPr>
          <a:xfrm>
            <a:off x="6172200" y="1825625"/>
            <a:ext cx="5181600" cy="1089529"/>
          </a:xfrm>
        </p:spPr>
        <p:txBody>
          <a:bodyPr>
            <a:normAutofit fontScale="92500" lnSpcReduction="20000"/>
          </a:bodyPr>
          <a:lstStyle/>
          <a:p>
            <a:r>
              <a:rPr lang="de-DE" dirty="0"/>
              <a:t>mit dem Schlüsselwort „explicit“ kann der Aufruf mit dem Namen erzwungen werden</a:t>
            </a:r>
          </a:p>
        </p:txBody>
      </p:sp>
      <p:pic>
        <p:nvPicPr>
          <p:cNvPr id="13" name="Grafik 12">
            <a:extLst>
              <a:ext uri="{FF2B5EF4-FFF2-40B4-BE49-F238E27FC236}">
                <a16:creationId xmlns:a16="http://schemas.microsoft.com/office/drawing/2014/main" id="{8AFD9FB9-B3BD-409F-B77A-C5BEE5A61476}"/>
              </a:ext>
            </a:extLst>
          </p:cNvPr>
          <p:cNvPicPr>
            <a:picLocks noChangeAspect="1"/>
          </p:cNvPicPr>
          <p:nvPr/>
        </p:nvPicPr>
        <p:blipFill>
          <a:blip r:embed="rId2"/>
          <a:stretch>
            <a:fillRect/>
          </a:stretch>
        </p:blipFill>
        <p:spPr>
          <a:xfrm>
            <a:off x="6534150" y="3527839"/>
            <a:ext cx="4819650" cy="2695575"/>
          </a:xfrm>
          <a:prstGeom prst="rect">
            <a:avLst/>
          </a:prstGeom>
        </p:spPr>
      </p:pic>
      <p:pic>
        <p:nvPicPr>
          <p:cNvPr id="15" name="Grafik 14">
            <a:extLst>
              <a:ext uri="{FF2B5EF4-FFF2-40B4-BE49-F238E27FC236}">
                <a16:creationId xmlns:a16="http://schemas.microsoft.com/office/drawing/2014/main" id="{F5EDDF84-3E3C-4BAB-BFFA-9E5FF78E4A8B}"/>
              </a:ext>
            </a:extLst>
          </p:cNvPr>
          <p:cNvPicPr>
            <a:picLocks noChangeAspect="1"/>
          </p:cNvPicPr>
          <p:nvPr/>
        </p:nvPicPr>
        <p:blipFill>
          <a:blip r:embed="rId3"/>
          <a:stretch>
            <a:fillRect/>
          </a:stretch>
        </p:blipFill>
        <p:spPr>
          <a:xfrm>
            <a:off x="1128712" y="4636166"/>
            <a:ext cx="4219575" cy="2000250"/>
          </a:xfrm>
          <a:prstGeom prst="rect">
            <a:avLst/>
          </a:prstGeom>
        </p:spPr>
      </p:pic>
    </p:spTree>
    <p:extLst>
      <p:ext uri="{BB962C8B-B14F-4D97-AF65-F5344CB8AC3E}">
        <p14:creationId xmlns:p14="http://schemas.microsoft.com/office/powerpoint/2010/main" val="248270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E0F183-0568-47F5-AD88-FB9A3CAC107E}"/>
              </a:ext>
            </a:extLst>
          </p:cNvPr>
          <p:cNvSpPr>
            <a:spLocks noGrp="1"/>
          </p:cNvSpPr>
          <p:nvPr>
            <p:ph type="title"/>
          </p:nvPr>
        </p:nvSpPr>
        <p:spPr/>
        <p:txBody>
          <a:bodyPr/>
          <a:lstStyle/>
          <a:p>
            <a:r>
              <a:rPr lang="de-DE" dirty="0"/>
              <a:t>Destruktor</a:t>
            </a:r>
          </a:p>
        </p:txBody>
      </p:sp>
      <p:sp>
        <p:nvSpPr>
          <p:cNvPr id="3" name="Inhaltsplatzhalter 2">
            <a:extLst>
              <a:ext uri="{FF2B5EF4-FFF2-40B4-BE49-F238E27FC236}">
                <a16:creationId xmlns:a16="http://schemas.microsoft.com/office/drawing/2014/main" id="{2CFA809C-1AC4-4315-AEE4-C87B5F7ED6B6}"/>
              </a:ext>
            </a:extLst>
          </p:cNvPr>
          <p:cNvSpPr>
            <a:spLocks noGrp="1"/>
          </p:cNvSpPr>
          <p:nvPr>
            <p:ph sz="half" idx="1"/>
          </p:nvPr>
        </p:nvSpPr>
        <p:spPr>
          <a:xfrm>
            <a:off x="838200" y="1825625"/>
            <a:ext cx="5181600" cy="4646400"/>
          </a:xfrm>
        </p:spPr>
        <p:txBody>
          <a:bodyPr>
            <a:normAutofit fontScale="92500" lnSpcReduction="10000"/>
          </a:bodyPr>
          <a:lstStyle/>
          <a:p>
            <a:r>
              <a:rPr lang="de-DE" dirty="0"/>
              <a:t>wird immer aufgerufen wenn ein Objekt nicht mehr im Scope ist</a:t>
            </a:r>
          </a:p>
          <a:p>
            <a:endParaRPr lang="de-DE" dirty="0"/>
          </a:p>
          <a:p>
            <a:r>
              <a:rPr lang="de-DE" dirty="0"/>
              <a:t>kann nur einmal pro Klasse festgelegt werden</a:t>
            </a:r>
          </a:p>
          <a:p>
            <a:endParaRPr lang="de-DE" dirty="0"/>
          </a:p>
          <a:p>
            <a:r>
              <a:rPr lang="de-DE" dirty="0"/>
              <a:t>Funktionsname besteht aus einer Tilde (~) und dem Klassennamen</a:t>
            </a:r>
          </a:p>
          <a:p>
            <a:endParaRPr lang="de-DE" dirty="0"/>
          </a:p>
          <a:p>
            <a:r>
              <a:rPr lang="de-DE" dirty="0"/>
              <a:t>kann selber Anweisungen ausführen</a:t>
            </a:r>
          </a:p>
          <a:p>
            <a:endParaRPr lang="de-DE" dirty="0"/>
          </a:p>
        </p:txBody>
      </p:sp>
      <p:pic>
        <p:nvPicPr>
          <p:cNvPr id="6" name="Inhaltsplatzhalter 5">
            <a:extLst>
              <a:ext uri="{FF2B5EF4-FFF2-40B4-BE49-F238E27FC236}">
                <a16:creationId xmlns:a16="http://schemas.microsoft.com/office/drawing/2014/main" id="{333423EF-B3FE-40C6-9FCC-BDFBBBC16160}"/>
              </a:ext>
            </a:extLst>
          </p:cNvPr>
          <p:cNvPicPr>
            <a:picLocks noGrp="1" noChangeAspect="1"/>
          </p:cNvPicPr>
          <p:nvPr>
            <p:ph sz="half" idx="2"/>
          </p:nvPr>
        </p:nvPicPr>
        <p:blipFill>
          <a:blip r:embed="rId3"/>
          <a:stretch>
            <a:fillRect/>
          </a:stretch>
        </p:blipFill>
        <p:spPr>
          <a:xfrm>
            <a:off x="6096000" y="1401762"/>
            <a:ext cx="5906243" cy="4054476"/>
          </a:xfrm>
        </p:spPr>
      </p:pic>
      <p:pic>
        <p:nvPicPr>
          <p:cNvPr id="8" name="Grafik 7">
            <a:extLst>
              <a:ext uri="{FF2B5EF4-FFF2-40B4-BE49-F238E27FC236}">
                <a16:creationId xmlns:a16="http://schemas.microsoft.com/office/drawing/2014/main" id="{47764C0F-C892-48F5-8885-541EE351F90C}"/>
              </a:ext>
            </a:extLst>
          </p:cNvPr>
          <p:cNvPicPr>
            <a:picLocks noChangeAspect="1"/>
          </p:cNvPicPr>
          <p:nvPr/>
        </p:nvPicPr>
        <p:blipFill>
          <a:blip r:embed="rId4"/>
          <a:stretch>
            <a:fillRect/>
          </a:stretch>
        </p:blipFill>
        <p:spPr>
          <a:xfrm>
            <a:off x="7229475" y="5456238"/>
            <a:ext cx="3449088" cy="1225021"/>
          </a:xfrm>
          <a:prstGeom prst="rect">
            <a:avLst/>
          </a:prstGeom>
        </p:spPr>
      </p:pic>
    </p:spTree>
    <p:extLst>
      <p:ext uri="{BB962C8B-B14F-4D97-AF65-F5344CB8AC3E}">
        <p14:creationId xmlns:p14="http://schemas.microsoft.com/office/powerpoint/2010/main" val="200744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ED48F-E6B4-4A47-9164-BF7F3C0010AE}"/>
              </a:ext>
            </a:extLst>
          </p:cNvPr>
          <p:cNvSpPr>
            <a:spLocks noGrp="1"/>
          </p:cNvSpPr>
          <p:nvPr>
            <p:ph type="title"/>
          </p:nvPr>
        </p:nvSpPr>
        <p:spPr/>
        <p:txBody>
          <a:bodyPr/>
          <a:lstStyle/>
          <a:p>
            <a:r>
              <a:rPr lang="de-DE" dirty="0"/>
              <a:t>Namensräume</a:t>
            </a:r>
          </a:p>
        </p:txBody>
      </p:sp>
      <p:sp>
        <p:nvSpPr>
          <p:cNvPr id="3" name="Inhaltsplatzhalter 2">
            <a:extLst>
              <a:ext uri="{FF2B5EF4-FFF2-40B4-BE49-F238E27FC236}">
                <a16:creationId xmlns:a16="http://schemas.microsoft.com/office/drawing/2014/main" id="{2A391763-0088-4A37-A19A-59AEF39479F1}"/>
              </a:ext>
            </a:extLst>
          </p:cNvPr>
          <p:cNvSpPr>
            <a:spLocks noGrp="1"/>
          </p:cNvSpPr>
          <p:nvPr>
            <p:ph sz="half" idx="1"/>
          </p:nvPr>
        </p:nvSpPr>
        <p:spPr>
          <a:xfrm>
            <a:off x="838200" y="1825625"/>
            <a:ext cx="5181600" cy="3929281"/>
          </a:xfrm>
        </p:spPr>
        <p:txBody>
          <a:bodyPr>
            <a:normAutofit fontScale="92500" lnSpcReduction="10000"/>
          </a:bodyPr>
          <a:lstStyle/>
          <a:p>
            <a:r>
              <a:rPr lang="de-DE" dirty="0"/>
              <a:t>dienen der Organisation von Klassen und Funktionen</a:t>
            </a:r>
          </a:p>
          <a:p>
            <a:endParaRPr lang="de-DE" dirty="0"/>
          </a:p>
          <a:p>
            <a:r>
              <a:rPr lang="de-DE" dirty="0"/>
              <a:t>definiert mit dem Schlüsselwort „</a:t>
            </a:r>
            <a:r>
              <a:rPr lang="de-DE" dirty="0" err="1"/>
              <a:t>namespace</a:t>
            </a:r>
            <a:r>
              <a:rPr lang="de-DE" dirty="0"/>
              <a:t>“ und danach dem Namen </a:t>
            </a:r>
          </a:p>
          <a:p>
            <a:endParaRPr lang="de-DE" dirty="0"/>
          </a:p>
          <a:p>
            <a:r>
              <a:rPr lang="de-DE" dirty="0"/>
              <a:t>Zugriff über doppelten Doppelpunkt „::“ oder vereinfacht mit „</a:t>
            </a:r>
            <a:r>
              <a:rPr lang="de-DE" dirty="0" err="1"/>
              <a:t>using</a:t>
            </a:r>
            <a:r>
              <a:rPr lang="de-DE" dirty="0"/>
              <a:t>“-Anweisungen</a:t>
            </a:r>
          </a:p>
        </p:txBody>
      </p:sp>
      <p:pic>
        <p:nvPicPr>
          <p:cNvPr id="6" name="Inhaltsplatzhalter 5">
            <a:extLst>
              <a:ext uri="{FF2B5EF4-FFF2-40B4-BE49-F238E27FC236}">
                <a16:creationId xmlns:a16="http://schemas.microsoft.com/office/drawing/2014/main" id="{1A22E19D-11BE-4A67-A8A2-60F9C7074737}"/>
              </a:ext>
            </a:extLst>
          </p:cNvPr>
          <p:cNvPicPr>
            <a:picLocks noGrp="1" noChangeAspect="1"/>
          </p:cNvPicPr>
          <p:nvPr>
            <p:ph sz="half" idx="2"/>
          </p:nvPr>
        </p:nvPicPr>
        <p:blipFill>
          <a:blip r:embed="rId3"/>
          <a:stretch>
            <a:fillRect/>
          </a:stretch>
        </p:blipFill>
        <p:spPr>
          <a:xfrm>
            <a:off x="6471043" y="2284940"/>
            <a:ext cx="5545065" cy="3368675"/>
          </a:xfrm>
        </p:spPr>
      </p:pic>
    </p:spTree>
    <p:extLst>
      <p:ext uri="{BB962C8B-B14F-4D97-AF65-F5344CB8AC3E}">
        <p14:creationId xmlns:p14="http://schemas.microsoft.com/office/powerpoint/2010/main" val="225139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A092D-2FEA-46AF-9C5C-EE230789018E}"/>
              </a:ext>
            </a:extLst>
          </p:cNvPr>
          <p:cNvSpPr>
            <a:spLocks noGrp="1"/>
          </p:cNvSpPr>
          <p:nvPr>
            <p:ph type="title"/>
          </p:nvPr>
        </p:nvSpPr>
        <p:spPr/>
        <p:txBody>
          <a:bodyPr/>
          <a:lstStyle/>
          <a:p>
            <a:r>
              <a:rPr lang="de-DE" dirty="0"/>
              <a:t>Klassen</a:t>
            </a:r>
          </a:p>
        </p:txBody>
      </p:sp>
      <p:sp>
        <p:nvSpPr>
          <p:cNvPr id="4" name="Inhaltsplatzhalter 3">
            <a:extLst>
              <a:ext uri="{FF2B5EF4-FFF2-40B4-BE49-F238E27FC236}">
                <a16:creationId xmlns:a16="http://schemas.microsoft.com/office/drawing/2014/main" id="{E2AA9C99-7C7B-404B-92B6-6CE9FD8E87D5}"/>
              </a:ext>
            </a:extLst>
          </p:cNvPr>
          <p:cNvSpPr>
            <a:spLocks noGrp="1"/>
          </p:cNvSpPr>
          <p:nvPr>
            <p:ph sz="half" idx="1"/>
          </p:nvPr>
        </p:nvSpPr>
        <p:spPr>
          <a:xfrm>
            <a:off x="838198" y="1532327"/>
            <a:ext cx="5181600" cy="5054717"/>
          </a:xfrm>
        </p:spPr>
        <p:txBody>
          <a:bodyPr>
            <a:normAutofit lnSpcReduction="10000"/>
          </a:bodyPr>
          <a:lstStyle/>
          <a:p>
            <a:r>
              <a:rPr lang="de-DE" dirty="0"/>
              <a:t>eine Klasse ist eine Beschreibung eines Objektes mit Eigenschaften und Funktionalitäten</a:t>
            </a:r>
          </a:p>
          <a:p>
            <a:endParaRPr lang="de-DE" dirty="0"/>
          </a:p>
          <a:p>
            <a:r>
              <a:rPr lang="de-DE" dirty="0"/>
              <a:t>Eigenschaften (bspw. Farbe, Alter, Gewicht) werden als Attribute bezeichnet</a:t>
            </a:r>
          </a:p>
          <a:p>
            <a:endParaRPr lang="de-DE" dirty="0"/>
          </a:p>
          <a:p>
            <a:r>
              <a:rPr lang="de-DE" dirty="0"/>
              <a:t>Funktionalitäten (bspw. Laufen, Aufheben, Vorstellen) werden als Methoden oder „</a:t>
            </a:r>
            <a:r>
              <a:rPr lang="de-DE" dirty="0" err="1"/>
              <a:t>member</a:t>
            </a:r>
            <a:r>
              <a:rPr lang="de-DE" dirty="0"/>
              <a:t> </a:t>
            </a:r>
            <a:r>
              <a:rPr lang="de-DE" dirty="0" err="1"/>
              <a:t>functions</a:t>
            </a:r>
            <a:r>
              <a:rPr lang="de-DE" dirty="0"/>
              <a:t>“ bezeichnet</a:t>
            </a:r>
          </a:p>
          <a:p>
            <a:pPr marL="0" indent="0">
              <a:buNone/>
            </a:pPr>
            <a:endParaRPr lang="de-DE" dirty="0"/>
          </a:p>
        </p:txBody>
      </p:sp>
      <p:pic>
        <p:nvPicPr>
          <p:cNvPr id="13" name="Inhaltsplatzhalter 12">
            <a:extLst>
              <a:ext uri="{FF2B5EF4-FFF2-40B4-BE49-F238E27FC236}">
                <a16:creationId xmlns:a16="http://schemas.microsoft.com/office/drawing/2014/main" id="{47FB188F-CDB2-4523-9FDD-3C3E46D14F2A}"/>
              </a:ext>
            </a:extLst>
          </p:cNvPr>
          <p:cNvPicPr>
            <a:picLocks noGrp="1" noChangeAspect="1"/>
          </p:cNvPicPr>
          <p:nvPr>
            <p:ph sz="half" idx="2"/>
          </p:nvPr>
        </p:nvPicPr>
        <p:blipFill>
          <a:blip r:embed="rId3"/>
          <a:stretch>
            <a:fillRect/>
          </a:stretch>
        </p:blipFill>
        <p:spPr>
          <a:xfrm>
            <a:off x="6172202" y="2944180"/>
            <a:ext cx="5181600" cy="1989431"/>
          </a:xfrm>
        </p:spPr>
      </p:pic>
    </p:spTree>
    <p:extLst>
      <p:ext uri="{BB962C8B-B14F-4D97-AF65-F5344CB8AC3E}">
        <p14:creationId xmlns:p14="http://schemas.microsoft.com/office/powerpoint/2010/main" val="184330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A092D-2FEA-46AF-9C5C-EE230789018E}"/>
              </a:ext>
            </a:extLst>
          </p:cNvPr>
          <p:cNvSpPr>
            <a:spLocks noGrp="1"/>
          </p:cNvSpPr>
          <p:nvPr>
            <p:ph type="title"/>
          </p:nvPr>
        </p:nvSpPr>
        <p:spPr/>
        <p:txBody>
          <a:bodyPr/>
          <a:lstStyle/>
          <a:p>
            <a:r>
              <a:rPr lang="de-DE" dirty="0" err="1"/>
              <a:t>Struct</a:t>
            </a:r>
            <a:endParaRPr lang="de-DE" dirty="0"/>
          </a:p>
        </p:txBody>
      </p:sp>
      <p:sp>
        <p:nvSpPr>
          <p:cNvPr id="4" name="Inhaltsplatzhalter 3">
            <a:extLst>
              <a:ext uri="{FF2B5EF4-FFF2-40B4-BE49-F238E27FC236}">
                <a16:creationId xmlns:a16="http://schemas.microsoft.com/office/drawing/2014/main" id="{B87C2039-839B-4B1C-87E1-B246E3F7BFDD}"/>
              </a:ext>
            </a:extLst>
          </p:cNvPr>
          <p:cNvSpPr>
            <a:spLocks noGrp="1"/>
          </p:cNvSpPr>
          <p:nvPr>
            <p:ph sz="half" idx="1"/>
          </p:nvPr>
        </p:nvSpPr>
        <p:spPr>
          <a:xfrm>
            <a:off x="838200" y="1825625"/>
            <a:ext cx="5181600" cy="4261679"/>
          </a:xfrm>
        </p:spPr>
        <p:txBody>
          <a:bodyPr>
            <a:normAutofit fontScale="92500" lnSpcReduction="20000"/>
          </a:bodyPr>
          <a:lstStyle/>
          <a:p>
            <a:r>
              <a:rPr lang="de-DE" dirty="0"/>
              <a:t>ein </a:t>
            </a:r>
            <a:r>
              <a:rPr lang="de-DE" dirty="0" err="1"/>
              <a:t>Struct</a:t>
            </a:r>
            <a:r>
              <a:rPr lang="de-DE" dirty="0"/>
              <a:t> ist ebenso wie eine Klasse eine Beschreibung eines Objektes mit Eigenschaften und Funktionalitäten</a:t>
            </a:r>
          </a:p>
          <a:p>
            <a:endParaRPr lang="de-DE" dirty="0"/>
          </a:p>
          <a:p>
            <a:r>
              <a:rPr lang="de-DE" dirty="0"/>
              <a:t>der Unterschied zwischen einem </a:t>
            </a:r>
            <a:r>
              <a:rPr lang="de-DE" dirty="0" err="1"/>
              <a:t>Struct</a:t>
            </a:r>
            <a:r>
              <a:rPr lang="de-DE" dirty="0"/>
              <a:t> und einer Klasse ist der standardmäßige Zugriff auf Attribute und Methoden</a:t>
            </a:r>
          </a:p>
          <a:p>
            <a:endParaRPr lang="de-DE" dirty="0"/>
          </a:p>
          <a:p>
            <a:r>
              <a:rPr lang="de-DE" dirty="0"/>
              <a:t>die Nutzung hängt von der Convention ab, wie programmiert werden soll</a:t>
            </a:r>
          </a:p>
        </p:txBody>
      </p:sp>
      <p:pic>
        <p:nvPicPr>
          <p:cNvPr id="7" name="Inhaltsplatzhalter 6">
            <a:extLst>
              <a:ext uri="{FF2B5EF4-FFF2-40B4-BE49-F238E27FC236}">
                <a16:creationId xmlns:a16="http://schemas.microsoft.com/office/drawing/2014/main" id="{A3037A3B-84C2-4269-8FC6-4554E7849921}"/>
              </a:ext>
            </a:extLst>
          </p:cNvPr>
          <p:cNvPicPr>
            <a:picLocks noGrp="1" noChangeAspect="1"/>
          </p:cNvPicPr>
          <p:nvPr>
            <p:ph sz="half" idx="2"/>
          </p:nvPr>
        </p:nvPicPr>
        <p:blipFill>
          <a:blip r:embed="rId2"/>
          <a:stretch>
            <a:fillRect/>
          </a:stretch>
        </p:blipFill>
        <p:spPr>
          <a:xfrm>
            <a:off x="6172200" y="2960589"/>
            <a:ext cx="5181600" cy="1991749"/>
          </a:xfrm>
        </p:spPr>
      </p:pic>
    </p:spTree>
    <p:extLst>
      <p:ext uri="{BB962C8B-B14F-4D97-AF65-F5344CB8AC3E}">
        <p14:creationId xmlns:p14="http://schemas.microsoft.com/office/powerpoint/2010/main" val="9744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7DB1-B0F7-4F5C-9118-9CA7E6DC34F9}"/>
              </a:ext>
            </a:extLst>
          </p:cNvPr>
          <p:cNvSpPr>
            <a:spLocks noGrp="1"/>
          </p:cNvSpPr>
          <p:nvPr>
            <p:ph type="title"/>
          </p:nvPr>
        </p:nvSpPr>
        <p:spPr/>
        <p:txBody>
          <a:bodyPr/>
          <a:lstStyle/>
          <a:p>
            <a:r>
              <a:rPr lang="de-DE" dirty="0"/>
              <a:t>Zugriffsmodifizierer</a:t>
            </a:r>
          </a:p>
        </p:txBody>
      </p:sp>
      <p:sp>
        <p:nvSpPr>
          <p:cNvPr id="3" name="Inhaltsplatzhalter 2">
            <a:extLst>
              <a:ext uri="{FF2B5EF4-FFF2-40B4-BE49-F238E27FC236}">
                <a16:creationId xmlns:a16="http://schemas.microsoft.com/office/drawing/2014/main" id="{A7C05B66-DD4F-4CEA-8C85-172FD5A5FF13}"/>
              </a:ext>
            </a:extLst>
          </p:cNvPr>
          <p:cNvSpPr>
            <a:spLocks noGrp="1"/>
          </p:cNvSpPr>
          <p:nvPr>
            <p:ph sz="half" idx="1"/>
          </p:nvPr>
        </p:nvSpPr>
        <p:spPr>
          <a:xfrm>
            <a:off x="838200" y="1825625"/>
            <a:ext cx="5181600" cy="4518160"/>
          </a:xfrm>
        </p:spPr>
        <p:txBody>
          <a:bodyPr>
            <a:normAutofit fontScale="92500" lnSpcReduction="20000"/>
          </a:bodyPr>
          <a:lstStyle/>
          <a:p>
            <a:r>
              <a:rPr lang="de-DE" dirty="0"/>
              <a:t>es gibt drei Zugriffsmodifizierer „private“, „</a:t>
            </a:r>
            <a:r>
              <a:rPr lang="de-DE" dirty="0" err="1"/>
              <a:t>public</a:t>
            </a:r>
            <a:r>
              <a:rPr lang="de-DE" dirty="0"/>
              <a:t>“ und „</a:t>
            </a:r>
            <a:r>
              <a:rPr lang="de-DE" dirty="0" err="1"/>
              <a:t>protected</a:t>
            </a:r>
            <a:r>
              <a:rPr lang="de-DE" dirty="0"/>
              <a:t>“</a:t>
            </a:r>
          </a:p>
          <a:p>
            <a:endParaRPr lang="de-DE" dirty="0"/>
          </a:p>
          <a:p>
            <a:r>
              <a:rPr lang="de-DE" dirty="0"/>
              <a:t>„private“ erlaubt den Zugriff auf ein Member nur innerhalb der Klasse</a:t>
            </a:r>
          </a:p>
          <a:p>
            <a:endParaRPr lang="de-DE" dirty="0"/>
          </a:p>
          <a:p>
            <a:r>
              <a:rPr lang="de-DE" dirty="0"/>
              <a:t>„</a:t>
            </a:r>
            <a:r>
              <a:rPr lang="de-DE" dirty="0" err="1"/>
              <a:t>public</a:t>
            </a:r>
            <a:r>
              <a:rPr lang="de-DE" dirty="0"/>
              <a:t>“ erlaubt den Zugriff auf ein Member auch außerhalb der Klasse</a:t>
            </a:r>
          </a:p>
          <a:p>
            <a:endParaRPr lang="de-DE" dirty="0"/>
          </a:p>
          <a:p>
            <a:r>
              <a:rPr lang="de-DE" dirty="0"/>
              <a:t>„</a:t>
            </a:r>
            <a:r>
              <a:rPr lang="de-DE" dirty="0" err="1"/>
              <a:t>protected</a:t>
            </a:r>
            <a:r>
              <a:rPr lang="de-DE" dirty="0"/>
              <a:t>“ erlaubt den Zugriff auf ein Member auch in abgeleiteten Klassen</a:t>
            </a:r>
          </a:p>
        </p:txBody>
      </p:sp>
      <p:pic>
        <p:nvPicPr>
          <p:cNvPr id="6" name="Inhaltsplatzhalter 5">
            <a:extLst>
              <a:ext uri="{FF2B5EF4-FFF2-40B4-BE49-F238E27FC236}">
                <a16:creationId xmlns:a16="http://schemas.microsoft.com/office/drawing/2014/main" id="{0A9A4B36-1C25-4721-AD88-E3B4D04BDDB2}"/>
              </a:ext>
            </a:extLst>
          </p:cNvPr>
          <p:cNvPicPr>
            <a:picLocks noGrp="1" noChangeAspect="1"/>
          </p:cNvPicPr>
          <p:nvPr>
            <p:ph sz="half" idx="2"/>
          </p:nvPr>
        </p:nvPicPr>
        <p:blipFill>
          <a:blip r:embed="rId3"/>
          <a:stretch>
            <a:fillRect/>
          </a:stretch>
        </p:blipFill>
        <p:spPr>
          <a:xfrm>
            <a:off x="7433895" y="1090252"/>
            <a:ext cx="2803983" cy="5302081"/>
          </a:xfrm>
        </p:spPr>
      </p:pic>
    </p:spTree>
    <p:extLst>
      <p:ext uri="{BB962C8B-B14F-4D97-AF65-F5344CB8AC3E}">
        <p14:creationId xmlns:p14="http://schemas.microsoft.com/office/powerpoint/2010/main" val="23087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6ED29-1BF0-4EF2-8590-1B24D41D80DF}"/>
              </a:ext>
            </a:extLst>
          </p:cNvPr>
          <p:cNvSpPr>
            <a:spLocks noGrp="1"/>
          </p:cNvSpPr>
          <p:nvPr>
            <p:ph type="title"/>
          </p:nvPr>
        </p:nvSpPr>
        <p:spPr/>
        <p:txBody>
          <a:bodyPr/>
          <a:lstStyle/>
          <a:p>
            <a:r>
              <a:rPr lang="de-DE" dirty="0" err="1"/>
              <a:t>Struct</a:t>
            </a:r>
            <a:r>
              <a:rPr lang="de-DE" dirty="0"/>
              <a:t> </a:t>
            </a:r>
            <a:r>
              <a:rPr lang="de-DE" dirty="0" err="1"/>
              <a:t>vs</a:t>
            </a:r>
            <a:r>
              <a:rPr lang="de-DE" dirty="0"/>
              <a:t> Klasse</a:t>
            </a:r>
          </a:p>
        </p:txBody>
      </p:sp>
      <p:sp>
        <p:nvSpPr>
          <p:cNvPr id="3" name="Inhaltsplatzhalter 2">
            <a:extLst>
              <a:ext uri="{FF2B5EF4-FFF2-40B4-BE49-F238E27FC236}">
                <a16:creationId xmlns:a16="http://schemas.microsoft.com/office/drawing/2014/main" id="{EE3AF7B9-508B-44E8-A9EA-421327D60571}"/>
              </a:ext>
            </a:extLst>
          </p:cNvPr>
          <p:cNvSpPr>
            <a:spLocks noGrp="1"/>
          </p:cNvSpPr>
          <p:nvPr>
            <p:ph sz="half" idx="1"/>
          </p:nvPr>
        </p:nvSpPr>
        <p:spPr>
          <a:xfrm>
            <a:off x="838200" y="1825625"/>
            <a:ext cx="5181600" cy="1089529"/>
          </a:xfrm>
        </p:spPr>
        <p:txBody>
          <a:bodyPr>
            <a:normAutofit fontScale="85000" lnSpcReduction="10000"/>
          </a:bodyPr>
          <a:lstStyle/>
          <a:p>
            <a:r>
              <a:rPr lang="de-DE" dirty="0"/>
              <a:t>bei einem </a:t>
            </a:r>
            <a:r>
              <a:rPr lang="de-DE" dirty="0" err="1"/>
              <a:t>Struct</a:t>
            </a:r>
            <a:r>
              <a:rPr lang="de-DE" dirty="0"/>
              <a:t> werden ohne Angabe eines </a:t>
            </a:r>
            <a:r>
              <a:rPr lang="de-DE" dirty="0" err="1"/>
              <a:t>Zugriffsmodifizierers</a:t>
            </a:r>
            <a:r>
              <a:rPr lang="de-DE" dirty="0"/>
              <a:t> alle Member als „</a:t>
            </a:r>
            <a:r>
              <a:rPr lang="de-DE" dirty="0" err="1"/>
              <a:t>public</a:t>
            </a:r>
            <a:r>
              <a:rPr lang="de-DE" dirty="0"/>
              <a:t>“ interpretiert</a:t>
            </a:r>
          </a:p>
        </p:txBody>
      </p:sp>
      <p:sp>
        <p:nvSpPr>
          <p:cNvPr id="4" name="Inhaltsplatzhalter 3">
            <a:extLst>
              <a:ext uri="{FF2B5EF4-FFF2-40B4-BE49-F238E27FC236}">
                <a16:creationId xmlns:a16="http://schemas.microsoft.com/office/drawing/2014/main" id="{F86BCC38-FDC6-4872-9739-E338C7B07108}"/>
              </a:ext>
            </a:extLst>
          </p:cNvPr>
          <p:cNvSpPr>
            <a:spLocks noGrp="1"/>
          </p:cNvSpPr>
          <p:nvPr>
            <p:ph sz="half" idx="2"/>
          </p:nvPr>
        </p:nvSpPr>
        <p:spPr>
          <a:xfrm>
            <a:off x="6172200" y="1825625"/>
            <a:ext cx="5295900" cy="1882567"/>
          </a:xfrm>
        </p:spPr>
        <p:txBody>
          <a:bodyPr>
            <a:normAutofit fontScale="85000" lnSpcReduction="10000"/>
          </a:bodyPr>
          <a:lstStyle/>
          <a:p>
            <a:r>
              <a:rPr lang="de-DE" dirty="0"/>
              <a:t>bei einer Klasse werden ohne Angabe eines </a:t>
            </a:r>
            <a:r>
              <a:rPr lang="de-DE" dirty="0" err="1"/>
              <a:t>Zugriffsmodifizierers</a:t>
            </a:r>
            <a:r>
              <a:rPr lang="de-DE" dirty="0"/>
              <a:t> alle Member als „private“ interpretiert</a:t>
            </a:r>
          </a:p>
          <a:p>
            <a:endParaRPr lang="de-DE" dirty="0"/>
          </a:p>
        </p:txBody>
      </p:sp>
      <p:pic>
        <p:nvPicPr>
          <p:cNvPr id="6" name="Grafik 5">
            <a:extLst>
              <a:ext uri="{FF2B5EF4-FFF2-40B4-BE49-F238E27FC236}">
                <a16:creationId xmlns:a16="http://schemas.microsoft.com/office/drawing/2014/main" id="{6BC6B592-1802-46D0-BD1F-B1C2B57AAD2F}"/>
              </a:ext>
            </a:extLst>
          </p:cNvPr>
          <p:cNvPicPr>
            <a:picLocks noChangeAspect="1"/>
          </p:cNvPicPr>
          <p:nvPr/>
        </p:nvPicPr>
        <p:blipFill rotWithShape="1">
          <a:blip r:embed="rId3"/>
          <a:srcRect t="592"/>
          <a:stretch/>
        </p:blipFill>
        <p:spPr>
          <a:xfrm>
            <a:off x="7148512" y="3448050"/>
            <a:ext cx="3228975" cy="3200400"/>
          </a:xfrm>
          <a:prstGeom prst="rect">
            <a:avLst/>
          </a:prstGeom>
        </p:spPr>
      </p:pic>
      <p:pic>
        <p:nvPicPr>
          <p:cNvPr id="8" name="Grafik 7">
            <a:extLst>
              <a:ext uri="{FF2B5EF4-FFF2-40B4-BE49-F238E27FC236}">
                <a16:creationId xmlns:a16="http://schemas.microsoft.com/office/drawing/2014/main" id="{221EE0E9-D9BF-40AA-B526-DFCC4625A4A3}"/>
              </a:ext>
            </a:extLst>
          </p:cNvPr>
          <p:cNvPicPr>
            <a:picLocks noChangeAspect="1"/>
          </p:cNvPicPr>
          <p:nvPr/>
        </p:nvPicPr>
        <p:blipFill>
          <a:blip r:embed="rId4"/>
          <a:stretch>
            <a:fillRect/>
          </a:stretch>
        </p:blipFill>
        <p:spPr>
          <a:xfrm>
            <a:off x="1843087" y="3448050"/>
            <a:ext cx="3171825" cy="3200400"/>
          </a:xfrm>
          <a:prstGeom prst="rect">
            <a:avLst/>
          </a:prstGeom>
        </p:spPr>
      </p:pic>
    </p:spTree>
    <p:extLst>
      <p:ext uri="{BB962C8B-B14F-4D97-AF65-F5344CB8AC3E}">
        <p14:creationId xmlns:p14="http://schemas.microsoft.com/office/powerpoint/2010/main" val="35506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7DB1-B0F7-4F5C-9118-9CA7E6DC34F9}"/>
              </a:ext>
            </a:extLst>
          </p:cNvPr>
          <p:cNvSpPr>
            <a:spLocks noGrp="1"/>
          </p:cNvSpPr>
          <p:nvPr>
            <p:ph type="title"/>
          </p:nvPr>
        </p:nvSpPr>
        <p:spPr/>
        <p:txBody>
          <a:bodyPr/>
          <a:lstStyle/>
          <a:p>
            <a:r>
              <a:rPr lang="de-DE" dirty="0"/>
              <a:t>Attribute</a:t>
            </a:r>
          </a:p>
        </p:txBody>
      </p:sp>
      <p:sp>
        <p:nvSpPr>
          <p:cNvPr id="3" name="Inhaltsplatzhalter 2">
            <a:extLst>
              <a:ext uri="{FF2B5EF4-FFF2-40B4-BE49-F238E27FC236}">
                <a16:creationId xmlns:a16="http://schemas.microsoft.com/office/drawing/2014/main" id="{A7C05B66-DD4F-4CEA-8C85-172FD5A5FF13}"/>
              </a:ext>
            </a:extLst>
          </p:cNvPr>
          <p:cNvSpPr>
            <a:spLocks noGrp="1"/>
          </p:cNvSpPr>
          <p:nvPr>
            <p:ph sz="half" idx="1"/>
          </p:nvPr>
        </p:nvSpPr>
        <p:spPr>
          <a:xfrm>
            <a:off x="838200" y="1825625"/>
            <a:ext cx="5181600" cy="4261679"/>
          </a:xfrm>
        </p:spPr>
        <p:txBody>
          <a:bodyPr>
            <a:normAutofit fontScale="92500" lnSpcReduction="20000"/>
          </a:bodyPr>
          <a:lstStyle/>
          <a:p>
            <a:r>
              <a:rPr lang="de-DE" dirty="0"/>
              <a:t>dienen zum Abbilden von Daten und werden deshalb auch „</a:t>
            </a:r>
            <a:r>
              <a:rPr lang="de-DE" dirty="0" err="1"/>
              <a:t>data</a:t>
            </a:r>
            <a:r>
              <a:rPr lang="de-DE" dirty="0"/>
              <a:t> </a:t>
            </a:r>
            <a:r>
              <a:rPr lang="de-DE" dirty="0" err="1"/>
              <a:t>member</a:t>
            </a:r>
            <a:r>
              <a:rPr lang="de-DE" dirty="0"/>
              <a:t>“ genannt</a:t>
            </a:r>
          </a:p>
          <a:p>
            <a:endParaRPr lang="de-DE" dirty="0"/>
          </a:p>
          <a:p>
            <a:r>
              <a:rPr lang="de-DE" dirty="0"/>
              <a:t>auf private Attribute kann über Getter und Setter Methoden von außerhalb der Klasse zugegriffen werden</a:t>
            </a:r>
          </a:p>
          <a:p>
            <a:endParaRPr lang="de-DE" dirty="0"/>
          </a:p>
          <a:p>
            <a:r>
              <a:rPr lang="de-DE" dirty="0"/>
              <a:t>die Verwendung von privaten Attributen mit Getter und Setter Methoden nennt man Kapselung</a:t>
            </a:r>
          </a:p>
        </p:txBody>
      </p:sp>
      <p:pic>
        <p:nvPicPr>
          <p:cNvPr id="6" name="Inhaltsplatzhalter 5">
            <a:extLst>
              <a:ext uri="{FF2B5EF4-FFF2-40B4-BE49-F238E27FC236}">
                <a16:creationId xmlns:a16="http://schemas.microsoft.com/office/drawing/2014/main" id="{B4A9D060-D5FC-451E-96BB-0A47712CA2F3}"/>
              </a:ext>
            </a:extLst>
          </p:cNvPr>
          <p:cNvPicPr>
            <a:picLocks noGrp="1" noChangeAspect="1"/>
          </p:cNvPicPr>
          <p:nvPr>
            <p:ph sz="half" idx="2"/>
          </p:nvPr>
        </p:nvPicPr>
        <p:blipFill>
          <a:blip r:embed="rId3"/>
          <a:stretch>
            <a:fillRect/>
          </a:stretch>
        </p:blipFill>
        <p:spPr>
          <a:xfrm>
            <a:off x="7506146" y="1745330"/>
            <a:ext cx="3593654" cy="4422268"/>
          </a:xfrm>
        </p:spPr>
      </p:pic>
      <mc:AlternateContent xmlns:mc="http://schemas.openxmlformats.org/markup-compatibility/2006" xmlns:p14="http://schemas.microsoft.com/office/powerpoint/2010/main">
        <mc:Choice Requires="p14">
          <p:contentPart p14:bwMode="auto" r:id="rId4">
            <p14:nvContentPartPr>
              <p14:cNvPr id="4" name="Freihand 3">
                <a:extLst>
                  <a:ext uri="{FF2B5EF4-FFF2-40B4-BE49-F238E27FC236}">
                    <a16:creationId xmlns:a16="http://schemas.microsoft.com/office/drawing/2014/main" id="{4F778507-9E69-832B-34DD-198D2B209BE3}"/>
                  </a:ext>
                </a:extLst>
              </p14:cNvPr>
              <p14:cNvContentPartPr/>
              <p14:nvPr/>
            </p14:nvContentPartPr>
            <p14:xfrm>
              <a:off x="6985080" y="2406600"/>
              <a:ext cx="3988080" cy="3499200"/>
            </p14:xfrm>
          </p:contentPart>
        </mc:Choice>
        <mc:Fallback xmlns="">
          <p:pic>
            <p:nvPicPr>
              <p:cNvPr id="4" name="Freihand 3">
                <a:extLst>
                  <a:ext uri="{FF2B5EF4-FFF2-40B4-BE49-F238E27FC236}">
                    <a16:creationId xmlns:a16="http://schemas.microsoft.com/office/drawing/2014/main" id="{4F778507-9E69-832B-34DD-198D2B209BE3}"/>
                  </a:ext>
                </a:extLst>
              </p:cNvPr>
              <p:cNvPicPr/>
              <p:nvPr/>
            </p:nvPicPr>
            <p:blipFill>
              <a:blip r:embed="rId5"/>
              <a:stretch>
                <a:fillRect/>
              </a:stretch>
            </p:blipFill>
            <p:spPr>
              <a:xfrm>
                <a:off x="6975720" y="2397240"/>
                <a:ext cx="4006800" cy="3517920"/>
              </a:xfrm>
              <a:prstGeom prst="rect">
                <a:avLst/>
              </a:prstGeom>
            </p:spPr>
          </p:pic>
        </mc:Fallback>
      </mc:AlternateContent>
    </p:spTree>
    <p:extLst>
      <p:ext uri="{BB962C8B-B14F-4D97-AF65-F5344CB8AC3E}">
        <p14:creationId xmlns:p14="http://schemas.microsoft.com/office/powerpoint/2010/main" val="363327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A6EEDF-1BA1-4741-88C6-C6B80D8A94DE}"/>
              </a:ext>
            </a:extLst>
          </p:cNvPr>
          <p:cNvSpPr>
            <a:spLocks noGrp="1"/>
          </p:cNvSpPr>
          <p:nvPr>
            <p:ph type="title"/>
          </p:nvPr>
        </p:nvSpPr>
        <p:spPr/>
        <p:txBody>
          <a:bodyPr/>
          <a:lstStyle/>
          <a:p>
            <a:r>
              <a:rPr lang="de-DE" dirty="0"/>
              <a:t>Methoden</a:t>
            </a:r>
          </a:p>
        </p:txBody>
      </p:sp>
      <p:sp>
        <p:nvSpPr>
          <p:cNvPr id="3" name="Inhaltsplatzhalter 2">
            <a:extLst>
              <a:ext uri="{FF2B5EF4-FFF2-40B4-BE49-F238E27FC236}">
                <a16:creationId xmlns:a16="http://schemas.microsoft.com/office/drawing/2014/main" id="{540D108E-376B-4C06-ABCB-E54A51328342}"/>
              </a:ext>
            </a:extLst>
          </p:cNvPr>
          <p:cNvSpPr>
            <a:spLocks noGrp="1"/>
          </p:cNvSpPr>
          <p:nvPr>
            <p:ph idx="1"/>
          </p:nvPr>
        </p:nvSpPr>
        <p:spPr/>
        <p:txBody>
          <a:bodyPr>
            <a:normAutofit/>
          </a:bodyPr>
          <a:lstStyle/>
          <a:p>
            <a:r>
              <a:rPr lang="de-DE" dirty="0"/>
              <a:t>bilden die Funktionalität eines Objektes ab</a:t>
            </a:r>
          </a:p>
          <a:p>
            <a:r>
              <a:rPr lang="de-DE" dirty="0"/>
              <a:t>können innerhalb oder außerhalb der Klassen-Definition definiert werden, müssen aber innerhalb deklariert werden</a:t>
            </a:r>
          </a:p>
        </p:txBody>
      </p:sp>
      <p:pic>
        <p:nvPicPr>
          <p:cNvPr id="6" name="Grafik 5">
            <a:extLst>
              <a:ext uri="{FF2B5EF4-FFF2-40B4-BE49-F238E27FC236}">
                <a16:creationId xmlns:a16="http://schemas.microsoft.com/office/drawing/2014/main" id="{8EE4FC57-087B-4E38-B77C-410F4E808121}"/>
              </a:ext>
            </a:extLst>
          </p:cNvPr>
          <p:cNvPicPr>
            <a:picLocks noChangeAspect="1"/>
          </p:cNvPicPr>
          <p:nvPr/>
        </p:nvPicPr>
        <p:blipFill>
          <a:blip r:embed="rId3"/>
          <a:stretch>
            <a:fillRect/>
          </a:stretch>
        </p:blipFill>
        <p:spPr>
          <a:xfrm>
            <a:off x="838200" y="3630009"/>
            <a:ext cx="4749800" cy="2657066"/>
          </a:xfrm>
          <a:prstGeom prst="rect">
            <a:avLst/>
          </a:prstGeom>
        </p:spPr>
      </p:pic>
      <p:pic>
        <p:nvPicPr>
          <p:cNvPr id="8" name="Grafik 7">
            <a:extLst>
              <a:ext uri="{FF2B5EF4-FFF2-40B4-BE49-F238E27FC236}">
                <a16:creationId xmlns:a16="http://schemas.microsoft.com/office/drawing/2014/main" id="{3474E566-C12C-498B-AC5A-CF02425DE38D}"/>
              </a:ext>
            </a:extLst>
          </p:cNvPr>
          <p:cNvPicPr>
            <a:picLocks noChangeAspect="1"/>
          </p:cNvPicPr>
          <p:nvPr/>
        </p:nvPicPr>
        <p:blipFill>
          <a:blip r:embed="rId4"/>
          <a:stretch>
            <a:fillRect/>
          </a:stretch>
        </p:blipFill>
        <p:spPr>
          <a:xfrm>
            <a:off x="7048502" y="3516283"/>
            <a:ext cx="4216398" cy="2884517"/>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Freihand 3">
                <a:extLst>
                  <a:ext uri="{FF2B5EF4-FFF2-40B4-BE49-F238E27FC236}">
                    <a16:creationId xmlns:a16="http://schemas.microsoft.com/office/drawing/2014/main" id="{BA62D731-7FD7-C990-4912-43BCB6E1A9BA}"/>
                  </a:ext>
                </a:extLst>
              </p14:cNvPr>
              <p14:cNvContentPartPr/>
              <p14:nvPr/>
            </p14:nvContentPartPr>
            <p14:xfrm>
              <a:off x="6743520" y="3759120"/>
              <a:ext cx="4375800" cy="1429200"/>
            </p14:xfrm>
          </p:contentPart>
        </mc:Choice>
        <mc:Fallback xmlns="">
          <p:pic>
            <p:nvPicPr>
              <p:cNvPr id="4" name="Freihand 3">
                <a:extLst>
                  <a:ext uri="{FF2B5EF4-FFF2-40B4-BE49-F238E27FC236}">
                    <a16:creationId xmlns:a16="http://schemas.microsoft.com/office/drawing/2014/main" id="{BA62D731-7FD7-C990-4912-43BCB6E1A9BA}"/>
                  </a:ext>
                </a:extLst>
              </p:cNvPr>
              <p:cNvPicPr/>
              <p:nvPr/>
            </p:nvPicPr>
            <p:blipFill>
              <a:blip r:embed="rId6"/>
              <a:stretch>
                <a:fillRect/>
              </a:stretch>
            </p:blipFill>
            <p:spPr>
              <a:xfrm>
                <a:off x="6734160" y="3749760"/>
                <a:ext cx="4394520" cy="1447920"/>
              </a:xfrm>
              <a:prstGeom prst="rect">
                <a:avLst/>
              </a:prstGeom>
            </p:spPr>
          </p:pic>
        </mc:Fallback>
      </mc:AlternateContent>
    </p:spTree>
    <p:extLst>
      <p:ext uri="{BB962C8B-B14F-4D97-AF65-F5344CB8AC3E}">
        <p14:creationId xmlns:p14="http://schemas.microsoft.com/office/powerpoint/2010/main" val="377341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A092D-2FEA-46AF-9C5C-EE230789018E}"/>
              </a:ext>
            </a:extLst>
          </p:cNvPr>
          <p:cNvSpPr>
            <a:spLocks noGrp="1"/>
          </p:cNvSpPr>
          <p:nvPr>
            <p:ph type="title"/>
          </p:nvPr>
        </p:nvSpPr>
        <p:spPr/>
        <p:txBody>
          <a:bodyPr/>
          <a:lstStyle/>
          <a:p>
            <a:r>
              <a:rPr lang="de-DE" dirty="0"/>
              <a:t>Objekte</a:t>
            </a:r>
          </a:p>
        </p:txBody>
      </p:sp>
      <p:sp>
        <p:nvSpPr>
          <p:cNvPr id="3" name="Inhaltsplatzhalter 2">
            <a:extLst>
              <a:ext uri="{FF2B5EF4-FFF2-40B4-BE49-F238E27FC236}">
                <a16:creationId xmlns:a16="http://schemas.microsoft.com/office/drawing/2014/main" id="{16F3B32F-0F60-46AF-AD03-36ECA67BA2D7}"/>
              </a:ext>
            </a:extLst>
          </p:cNvPr>
          <p:cNvSpPr>
            <a:spLocks noGrp="1"/>
          </p:cNvSpPr>
          <p:nvPr>
            <p:ph sz="half" idx="1"/>
          </p:nvPr>
        </p:nvSpPr>
        <p:spPr>
          <a:xfrm>
            <a:off x="838200" y="1825625"/>
            <a:ext cx="5181600" cy="4261679"/>
          </a:xfrm>
        </p:spPr>
        <p:txBody>
          <a:bodyPr>
            <a:normAutofit fontScale="92500" lnSpcReduction="10000"/>
          </a:bodyPr>
          <a:lstStyle/>
          <a:p>
            <a:r>
              <a:rPr lang="de-DE" dirty="0"/>
              <a:t>ein Objekt ist ein Speicherblock, der nach dem Entwurf einer Klasse aufgebaut wird</a:t>
            </a:r>
          </a:p>
          <a:p>
            <a:pPr marL="0" indent="0">
              <a:buNone/>
            </a:pPr>
            <a:endParaRPr lang="de-DE" dirty="0"/>
          </a:p>
          <a:p>
            <a:r>
              <a:rPr lang="de-DE" dirty="0"/>
              <a:t>Objekte auf dem Stack werden automatisch zerstört, wenn diese außerhalb des Scope sind</a:t>
            </a:r>
          </a:p>
          <a:p>
            <a:endParaRPr lang="de-DE" dirty="0"/>
          </a:p>
          <a:p>
            <a:r>
              <a:rPr lang="de-DE" dirty="0"/>
              <a:t>Objekte auf dem Heap müssen manuell zerstört werden, sobald diese nicht mehr benötigt werden</a:t>
            </a:r>
          </a:p>
        </p:txBody>
      </p:sp>
      <p:pic>
        <p:nvPicPr>
          <p:cNvPr id="6" name="Inhaltsplatzhalter 5">
            <a:extLst>
              <a:ext uri="{FF2B5EF4-FFF2-40B4-BE49-F238E27FC236}">
                <a16:creationId xmlns:a16="http://schemas.microsoft.com/office/drawing/2014/main" id="{048F1DBB-9984-411B-8D24-F7B7DD5D9CFB}"/>
              </a:ext>
            </a:extLst>
          </p:cNvPr>
          <p:cNvPicPr>
            <a:picLocks noGrp="1" noChangeAspect="1"/>
          </p:cNvPicPr>
          <p:nvPr>
            <p:ph sz="half" idx="2"/>
          </p:nvPr>
        </p:nvPicPr>
        <p:blipFill>
          <a:blip r:embed="rId3"/>
          <a:stretch>
            <a:fillRect/>
          </a:stretch>
        </p:blipFill>
        <p:spPr>
          <a:xfrm>
            <a:off x="6549797" y="1825625"/>
            <a:ext cx="4804003" cy="2860675"/>
          </a:xfrm>
        </p:spPr>
      </p:pic>
      <p:pic>
        <p:nvPicPr>
          <p:cNvPr id="8" name="Grafik 7">
            <a:extLst>
              <a:ext uri="{FF2B5EF4-FFF2-40B4-BE49-F238E27FC236}">
                <a16:creationId xmlns:a16="http://schemas.microsoft.com/office/drawing/2014/main" id="{A301839D-E1F2-4F7B-95AB-DF66198599EE}"/>
              </a:ext>
            </a:extLst>
          </p:cNvPr>
          <p:cNvPicPr>
            <a:picLocks noChangeAspect="1"/>
          </p:cNvPicPr>
          <p:nvPr/>
        </p:nvPicPr>
        <p:blipFill rotWithShape="1">
          <a:blip r:embed="rId4"/>
          <a:srcRect b="11939"/>
          <a:stretch/>
        </p:blipFill>
        <p:spPr>
          <a:xfrm>
            <a:off x="7185592" y="4978506"/>
            <a:ext cx="3287713" cy="778908"/>
          </a:xfrm>
          <a:prstGeom prst="rect">
            <a:avLst/>
          </a:prstGeom>
        </p:spPr>
      </p:pic>
      <p:sp>
        <p:nvSpPr>
          <p:cNvPr id="9" name="Textfeld 8">
            <a:extLst>
              <a:ext uri="{FF2B5EF4-FFF2-40B4-BE49-F238E27FC236}">
                <a16:creationId xmlns:a16="http://schemas.microsoft.com/office/drawing/2014/main" id="{62E4251C-9540-4DFE-9D62-C7A593459898}"/>
              </a:ext>
            </a:extLst>
          </p:cNvPr>
          <p:cNvSpPr txBox="1"/>
          <p:nvPr/>
        </p:nvSpPr>
        <p:spPr>
          <a:xfrm>
            <a:off x="6549797" y="6168047"/>
            <a:ext cx="4559301" cy="369332"/>
          </a:xfrm>
          <a:prstGeom prst="rect">
            <a:avLst/>
          </a:prstGeom>
          <a:noFill/>
        </p:spPr>
        <p:txBody>
          <a:bodyPr wrap="square" rtlCol="0">
            <a:spAutoFit/>
          </a:bodyPr>
          <a:lstStyle/>
          <a:p>
            <a:r>
              <a:rPr lang="de-DE" dirty="0"/>
              <a:t>Der Zugriff ist nur auf </a:t>
            </a:r>
            <a:r>
              <a:rPr lang="de-DE" dirty="0" err="1"/>
              <a:t>public</a:t>
            </a:r>
            <a:r>
              <a:rPr lang="de-DE" dirty="0"/>
              <a:t>-Attribute möglich!</a:t>
            </a:r>
          </a:p>
        </p:txBody>
      </p:sp>
    </p:spTree>
    <p:extLst>
      <p:ext uri="{BB962C8B-B14F-4D97-AF65-F5344CB8AC3E}">
        <p14:creationId xmlns:p14="http://schemas.microsoft.com/office/powerpoint/2010/main" val="2456870319"/>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C06839-838A-4FCD-8065-20EBFFE531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 ds:uri="965790fa-1676-40e9-a1b2-ba5f45c567ff"/>
    <ds:schemaRef ds:uri="6c0c9536-4234-4ee5-917d-0db1094ec3d5"/>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545</Words>
  <Application>Microsoft Office PowerPoint</Application>
  <PresentationFormat>Breitbild</PresentationFormat>
  <Paragraphs>90</Paragraphs>
  <Slides>13</Slides>
  <Notes>10</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Design1</vt:lpstr>
      <vt:lpstr>Namensräume,  Klassen und Structs </vt:lpstr>
      <vt:lpstr>Namensräume</vt:lpstr>
      <vt:lpstr>Klassen</vt:lpstr>
      <vt:lpstr>Struct</vt:lpstr>
      <vt:lpstr>Zugriffsmodifizierer</vt:lpstr>
      <vt:lpstr>Struct vs Klasse</vt:lpstr>
      <vt:lpstr>Attribute</vt:lpstr>
      <vt:lpstr>Methoden</vt:lpstr>
      <vt:lpstr>Objekte</vt:lpstr>
      <vt:lpstr>Konstruktor</vt:lpstr>
      <vt:lpstr>Konstruktor</vt:lpstr>
      <vt:lpstr>Konstruktor – implizit vs. explizit</vt:lpstr>
      <vt:lpstr>Destruktor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Daniel Rerich</cp:lastModifiedBy>
  <cp:revision>4</cp:revision>
  <dcterms:created xsi:type="dcterms:W3CDTF">2021-08-31T09:50:45Z</dcterms:created>
  <dcterms:modified xsi:type="dcterms:W3CDTF">2024-02-09T08:35:42Z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