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handoutMasterIdLst>
    <p:handoutMasterId r:id="rId11"/>
  </p:handoutMasterIdLst>
  <p:sldIdLst>
    <p:sldId id="259" r:id="rId5"/>
    <p:sldId id="264" r:id="rId6"/>
    <p:sldId id="262" r:id="rId7"/>
    <p:sldId id="266" r:id="rId8"/>
    <p:sldId id="265" r:id="rId9"/>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8" autoAdjust="0"/>
    <p:restoredTop sz="94660"/>
  </p:normalViewPr>
  <p:slideViewPr>
    <p:cSldViewPr snapToGrid="0" showGuides="1">
      <p:cViewPr varScale="1">
        <p:scale>
          <a:sx n="112" d="100"/>
          <a:sy n="112" d="100"/>
        </p:scale>
        <p:origin x="852" y="96"/>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21.01.2025</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9E1FB39-546B-4312-AD80-DA880258F7B2}" type="datetimeFigureOut">
              <a:rPr lang="de-DE" smtClean="0"/>
              <a:t>21.01.2025</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586358-F34A-4831-BAC6-C6D1AE6B5089}" type="slidenum">
              <a:rPr lang="de-DE" smtClean="0"/>
              <a:t>‹Nr.›</a:t>
            </a:fld>
            <a:endParaRPr lang="de-DE"/>
          </a:p>
        </p:txBody>
      </p:sp>
    </p:spTree>
    <p:extLst>
      <p:ext uri="{BB962C8B-B14F-4D97-AF65-F5344CB8AC3E}">
        <p14:creationId xmlns:p14="http://schemas.microsoft.com/office/powerpoint/2010/main" val="4143310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a:t>Willkommen!</a:t>
            </a:r>
          </a:p>
          <a:p>
            <a:r>
              <a:rPr lang="de-DE"/>
              <a:t>Sämtliche Notizen</a:t>
            </a:r>
            <a:r>
              <a:rPr lang="de-DE" baseline="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a:t>
            </a:fld>
            <a:endParaRPr lang="de-DE"/>
          </a:p>
        </p:txBody>
      </p:sp>
    </p:spTree>
    <p:extLst>
      <p:ext uri="{BB962C8B-B14F-4D97-AF65-F5344CB8AC3E}">
        <p14:creationId xmlns:p14="http://schemas.microsoft.com/office/powerpoint/2010/main" val="951210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aktuellste Generation der C-Sprachen</a:t>
            </a: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OOP wie bei Java, Visual Basic</a:t>
            </a: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gehört zur .NET-Familie</a:t>
            </a:r>
            <a:endParaRPr lang="en-US" sz="1800" b="0" i="0" dirty="0">
              <a:solidFill>
                <a:srgbClr val="444444"/>
              </a:solidFill>
              <a:effectLst/>
              <a:latin typeface="Calibri" panose="020F0502020204030204" pitchFamily="34" charset="0"/>
            </a:endParaRP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err="1">
                <a:solidFill>
                  <a:srgbClr val="000000"/>
                </a:solidFill>
                <a:effectLst/>
                <a:latin typeface="Calibri" panose="020F0502020204030204" pitchFamily="34" charset="0"/>
              </a:rPr>
              <a:t>Garbage</a:t>
            </a:r>
            <a:r>
              <a:rPr lang="de-DE" sz="1800" b="0" i="0" u="none" strike="noStrike" dirty="0">
                <a:solidFill>
                  <a:srgbClr val="000000"/>
                </a:solidFill>
                <a:effectLst/>
                <a:latin typeface="Calibri" panose="020F0502020204030204" pitchFamily="34" charset="0"/>
              </a:rPr>
              <a:t>-Collection kümmert sich automatisch um Freigabe von nicht mehr benötigten Speicher</a:t>
            </a:r>
            <a:r>
              <a:rPr lang="en-US" sz="1800" b="0" i="0" dirty="0">
                <a:solidFill>
                  <a:srgbClr val="444444"/>
                </a:solidFill>
                <a:effectLst/>
                <a:latin typeface="Calibri" panose="020F0502020204030204" pitchFamily="34" charset="0"/>
              </a:rPr>
              <a:t>​</a:t>
            </a: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C#-Code wird zunächst in CIL (</a:t>
            </a:r>
            <a:r>
              <a:rPr lang="de-DE" sz="1800" b="0" i="0" u="none" strike="noStrike" dirty="0" err="1">
                <a:solidFill>
                  <a:srgbClr val="000000"/>
                </a:solidFill>
                <a:effectLst/>
                <a:latin typeface="Calibri" panose="020F0502020204030204" pitchFamily="34" charset="0"/>
              </a:rPr>
              <a:t>common</a:t>
            </a:r>
            <a:r>
              <a:rPr lang="de-DE" sz="1800" b="0" i="0" u="none" strike="noStrike" dirty="0">
                <a:solidFill>
                  <a:srgbClr val="000000"/>
                </a:solidFill>
                <a:effectLst/>
                <a:latin typeface="Calibri" panose="020F0502020204030204" pitchFamily="34" charset="0"/>
              </a:rPr>
              <a:t> intermediate </a:t>
            </a:r>
            <a:r>
              <a:rPr lang="de-DE" sz="1800" b="0" i="0" u="none" strike="noStrike" dirty="0" err="1">
                <a:solidFill>
                  <a:srgbClr val="000000"/>
                </a:solidFill>
                <a:effectLst/>
                <a:latin typeface="Calibri" panose="020F0502020204030204" pitchFamily="34" charset="0"/>
              </a:rPr>
              <a:t>language</a:t>
            </a:r>
            <a:r>
              <a:rPr lang="de-DE" sz="1800" b="0" i="0" u="none" strike="noStrike" dirty="0">
                <a:solidFill>
                  <a:srgbClr val="000000"/>
                </a:solidFill>
                <a:effectLst/>
                <a:latin typeface="Calibri" panose="020F0502020204030204" pitchFamily="34" charset="0"/>
              </a:rPr>
              <a:t>) konvertiert und dann vom JIT (Just-In-Time) zur Laufzeit in den finalen Maschinencode übersetzt</a:t>
            </a:r>
            <a:endParaRPr lang="en-US" sz="1800" b="0" i="0" dirty="0">
              <a:solidFill>
                <a:srgbClr val="444444"/>
              </a:solidFill>
              <a:effectLst/>
              <a:latin typeface="Arial" panose="020B0604020202020204" pitchFamily="34" charset="0"/>
            </a:endParaRPr>
          </a:p>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64962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CB55FE5C-AC3A-47D7-B549-23EF9E2A5753}" type="slidenum">
              <a:rPr lang="de-DE" smtClean="0"/>
              <a:t>3</a:t>
            </a:fld>
            <a:endParaRPr lang="de-DE"/>
          </a:p>
        </p:txBody>
      </p:sp>
    </p:spTree>
    <p:extLst>
      <p:ext uri="{BB962C8B-B14F-4D97-AF65-F5344CB8AC3E}">
        <p14:creationId xmlns:p14="http://schemas.microsoft.com/office/powerpoint/2010/main" val="2266669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Jeden Befehl mit Semikolon abschließen!</a:t>
            </a:r>
            <a:r>
              <a:rPr lang="en-US" sz="1800" b="0" i="0" u="none" strike="noStrike" dirty="0">
                <a:solidFill>
                  <a:srgbClr val="444444"/>
                </a:solidFill>
                <a:effectLst/>
                <a:latin typeface="Calibri" panose="020F0502020204030204" pitchFamily="34" charset="0"/>
              </a:rPr>
              <a:t>, </a:t>
            </a:r>
            <a:r>
              <a:rPr lang="en-US" sz="1800" b="0" i="0" u="none" strike="noStrike" dirty="0" err="1">
                <a:solidFill>
                  <a:srgbClr val="444444"/>
                </a:solidFill>
                <a:effectLst/>
                <a:latin typeface="Calibri" panose="020F0502020204030204" pitchFamily="34" charset="0"/>
              </a:rPr>
              <a:t>damit</a:t>
            </a:r>
            <a:r>
              <a:rPr lang="en-US" sz="1800" b="0" i="0" u="none" strike="noStrike" dirty="0">
                <a:solidFill>
                  <a:srgbClr val="444444"/>
                </a:solidFill>
                <a:effectLst/>
                <a:latin typeface="Calibri" panose="020F0502020204030204" pitchFamily="34" charset="0"/>
              </a:rPr>
              <a:t> Compiler den </a:t>
            </a:r>
            <a:r>
              <a:rPr lang="en-US" sz="1800" b="0" i="0" u="none" strike="noStrike" dirty="0" err="1">
                <a:solidFill>
                  <a:srgbClr val="444444"/>
                </a:solidFill>
                <a:effectLst/>
                <a:latin typeface="Calibri" panose="020F0502020204030204" pitchFamily="34" charset="0"/>
              </a:rPr>
              <a:t>Abschluss</a:t>
            </a:r>
            <a:r>
              <a:rPr lang="en-US" sz="1800" b="0" i="0" u="none" strike="noStrike" dirty="0">
                <a:solidFill>
                  <a:srgbClr val="444444"/>
                </a:solidFill>
                <a:effectLst/>
                <a:latin typeface="Calibri" panose="020F0502020204030204" pitchFamily="34" charset="0"/>
              </a:rPr>
              <a:t> </a:t>
            </a:r>
            <a:r>
              <a:rPr lang="en-US" sz="1800" b="0" i="0" u="none" strike="noStrike" dirty="0" err="1">
                <a:solidFill>
                  <a:srgbClr val="444444"/>
                </a:solidFill>
                <a:effectLst/>
                <a:latin typeface="Calibri" panose="020F0502020204030204" pitchFamily="34" charset="0"/>
              </a:rPr>
              <a:t>interpretiert</a:t>
            </a:r>
            <a:endParaRPr lang="en-US" sz="1800" b="0" i="0" u="none" strike="noStrike" dirty="0">
              <a:solidFill>
                <a:srgbClr val="444444"/>
              </a:solidFill>
              <a:effectLst/>
              <a:latin typeface="Calibri" panose="020F0502020204030204" pitchFamily="34" charset="0"/>
            </a:endParaRPr>
          </a:p>
          <a:p>
            <a:pPr algn="l" rtl="0" fontAlgn="base">
              <a:buFont typeface="Arial" panose="020B0604020202020204" pitchFamily="34" charset="0"/>
              <a:buChar char="•"/>
            </a:pPr>
            <a:r>
              <a:rPr lang="de-DE" sz="1800" b="0" i="0" u="none" strike="noStrike" dirty="0">
                <a:solidFill>
                  <a:srgbClr val="000000"/>
                </a:solidFill>
                <a:effectLst/>
                <a:latin typeface="Calibri" panose="020F0502020204030204" pitchFamily="34" charset="0"/>
              </a:rPr>
              <a:t>Zuweisungsoperator „</a:t>
            </a:r>
            <a:r>
              <a:rPr lang="de-DE" sz="1800" b="0" i="0" u="none" strike="noStrike" dirty="0">
                <a:solidFill>
                  <a:srgbClr val="4BACC6"/>
                </a:solidFill>
                <a:effectLst/>
                <a:latin typeface="Calibri" panose="020F0502020204030204" pitchFamily="34" charset="0"/>
              </a:rPr>
              <a:t>=„</a:t>
            </a:r>
            <a:r>
              <a:rPr lang="de-DE" sz="1800" b="0" i="0" u="none" strike="noStrike" dirty="0">
                <a:solidFill>
                  <a:srgbClr val="000000"/>
                </a:solidFill>
                <a:effectLst/>
                <a:latin typeface="Calibri" panose="020F0502020204030204" pitchFamily="34" charset="0"/>
              </a:rPr>
              <a:t> entspricht nicht dem mathematischen = („==„)</a:t>
            </a:r>
          </a:p>
          <a:p>
            <a:pPr algn="l" rtl="0" fontAlgn="base">
              <a:buFont typeface="Arial" panose="020B0604020202020204" pitchFamily="34" charset="0"/>
              <a:buChar char="•"/>
            </a:pPr>
            <a:r>
              <a:rPr lang="en-US" sz="1800" b="0" i="0" dirty="0" err="1">
                <a:solidFill>
                  <a:srgbClr val="444444"/>
                </a:solidFill>
                <a:effectLst/>
                <a:latin typeface="Arial" panose="020B0604020202020204" pitchFamily="34" charset="0"/>
              </a:rPr>
              <a:t>Blöcke</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werden</a:t>
            </a:r>
            <a:r>
              <a:rPr lang="en-US" sz="1800" b="0" i="0" dirty="0">
                <a:solidFill>
                  <a:srgbClr val="444444"/>
                </a:solidFill>
                <a:effectLst/>
                <a:latin typeface="Arial" panose="020B0604020202020204" pitchFamily="34" charset="0"/>
              </a:rPr>
              <a:t> in </a:t>
            </a:r>
            <a:r>
              <a:rPr lang="en-US" sz="1800" b="0" i="0" dirty="0" err="1">
                <a:solidFill>
                  <a:srgbClr val="444444"/>
                </a:solidFill>
                <a:effectLst/>
                <a:latin typeface="Arial" panose="020B0604020202020204" pitchFamily="34" charset="0"/>
              </a:rPr>
              <a:t>geschweiften</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Klammern</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geschrieben</a:t>
            </a: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endParaRPr lang="en-US" sz="1800" b="0" i="0" dirty="0">
              <a:solidFill>
                <a:srgbClr val="444444"/>
              </a:solidFill>
              <a:effectLst/>
              <a:latin typeface="Arial" panose="020B0604020202020204" pitchFamily="34" charset="0"/>
            </a:endParaRPr>
          </a:p>
          <a:p>
            <a:pPr algn="l" rtl="0" fontAlgn="base">
              <a:buFont typeface="Arial" panose="020B0604020202020204" pitchFamily="34" charset="0"/>
              <a:buChar char="•"/>
            </a:pPr>
            <a:r>
              <a:rPr lang="en-US" sz="1800" b="0" i="0" dirty="0" err="1">
                <a:solidFill>
                  <a:srgbClr val="444444"/>
                </a:solidFill>
                <a:effectLst/>
                <a:latin typeface="Arial" panose="020B0604020202020204" pitchFamily="34" charset="0"/>
              </a:rPr>
              <a:t>Kommentare</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Beispiel</a:t>
            </a:r>
            <a:r>
              <a:rPr lang="en-US" sz="1800" b="0" i="0" dirty="0">
                <a:solidFill>
                  <a:srgbClr val="444444"/>
                </a:solidFill>
                <a:effectLst/>
                <a:latin typeface="Arial" panose="020B0604020202020204" pitchFamily="34" charset="0"/>
              </a:rPr>
              <a:t> </a:t>
            </a:r>
            <a:r>
              <a:rPr lang="en-US" sz="1800" b="0" i="0" dirty="0" err="1">
                <a:solidFill>
                  <a:srgbClr val="444444"/>
                </a:solidFill>
                <a:effectLst/>
                <a:latin typeface="Arial" panose="020B0604020202020204" pitchFamily="34" charset="0"/>
              </a:rPr>
              <a:t>zeigen</a:t>
            </a:r>
            <a:endParaRPr lang="en-US" sz="1800" b="0" i="0" dirty="0">
              <a:solidFill>
                <a:srgbClr val="444444"/>
              </a:solidFill>
              <a:effectLst/>
              <a:latin typeface="Arial" panose="020B0604020202020204" pitchFamily="34" charset="0"/>
            </a:endParaRPr>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24702147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ppedv.de/"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hyperlink" Target="https://blog.ppedv.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2209800" y="2206307"/>
            <a:ext cx="7772400" cy="1470025"/>
          </a:xfrm>
        </p:spPr>
        <p:txBody>
          <a:bodyPr>
            <a:normAutofit/>
          </a:bodyPr>
          <a:lstStyle/>
          <a:p>
            <a:r>
              <a:rPr lang="de-DE" dirty="0"/>
              <a:t>Programmieren in C#</a:t>
            </a:r>
          </a:p>
        </p:txBody>
      </p:sp>
      <p:sp>
        <p:nvSpPr>
          <p:cNvPr id="4" name="Foliennummernplatzhalter 3"/>
          <p:cNvSpPr>
            <a:spLocks noGrp="1"/>
          </p:cNvSpPr>
          <p:nvPr>
            <p:ph type="sldNum" sz="quarter" idx="12"/>
          </p:nvPr>
        </p:nvSpPr>
        <p:spPr/>
        <p:txBody>
          <a:bodyPr/>
          <a:lstStyle/>
          <a:p>
            <a:fld id="{D0B68A9A-8F5D-4114-819E-CD9E627B0FFB}" type="slidenum">
              <a:rPr lang="de-DE" smtClean="0"/>
              <a:t>1</a:t>
            </a:fld>
            <a:endParaRPr lang="de-DE"/>
          </a:p>
        </p:txBody>
      </p:sp>
    </p:spTree>
    <p:extLst>
      <p:ext uri="{BB962C8B-B14F-4D97-AF65-F5344CB8AC3E}">
        <p14:creationId xmlns:p14="http://schemas.microsoft.com/office/powerpoint/2010/main" val="21282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Organisation</a:t>
            </a:r>
          </a:p>
        </p:txBody>
      </p:sp>
      <p:sp>
        <p:nvSpPr>
          <p:cNvPr id="3" name="Inhaltsplatzhalter 2"/>
          <p:cNvSpPr>
            <a:spLocks noGrp="1"/>
          </p:cNvSpPr>
          <p:nvPr>
            <p:ph sz="half" idx="1"/>
          </p:nvPr>
        </p:nvSpPr>
        <p:spPr>
          <a:xfrm>
            <a:off x="838199" y="1825625"/>
            <a:ext cx="10515600" cy="4351338"/>
          </a:xfrm>
        </p:spPr>
        <p:txBody>
          <a:bodyPr>
            <a:noAutofit/>
          </a:bodyPr>
          <a:lstStyle/>
          <a:p>
            <a:r>
              <a:rPr lang="de-DE" dirty="0"/>
              <a:t>Kursablauf</a:t>
            </a:r>
          </a:p>
          <a:p>
            <a:pPr lvl="1"/>
            <a:r>
              <a:rPr lang="de-DE" sz="2800" dirty="0"/>
              <a:t>Zeiten, Pausen</a:t>
            </a:r>
          </a:p>
          <a:p>
            <a:pPr lvl="1"/>
            <a:r>
              <a:rPr lang="de-DE" sz="2800" dirty="0"/>
              <a:t>Demo </a:t>
            </a:r>
            <a:r>
              <a:rPr lang="de-DE" sz="2800" dirty="0">
                <a:sym typeface="Wingdings" panose="05000000000000000000" pitchFamily="2" charset="2"/>
              </a:rPr>
              <a:t> Live Coding </a:t>
            </a:r>
            <a:r>
              <a:rPr lang="de-DE" sz="2800" dirty="0"/>
              <a:t> Übungen</a:t>
            </a:r>
          </a:p>
          <a:p>
            <a:r>
              <a:rPr lang="de-DE" dirty="0"/>
              <a:t>Code: GitHub</a:t>
            </a:r>
          </a:p>
          <a:p>
            <a:r>
              <a:rPr lang="de-DE" dirty="0"/>
              <a:t>Folien: Premiumportal</a:t>
            </a:r>
          </a:p>
          <a:p>
            <a:r>
              <a:rPr lang="de-DE" dirty="0"/>
              <a:t>Unklarheiten/Fragen: </a:t>
            </a:r>
            <a:r>
              <a:rPr lang="de-DE" b="1" dirty="0"/>
              <a:t>Sofort</a:t>
            </a:r>
            <a:r>
              <a:rPr lang="de-DE" dirty="0"/>
              <a:t> unterbrechen und Nachfragen</a:t>
            </a:r>
          </a:p>
          <a:p>
            <a:pPr marL="0" indent="0" algn="l" rtl="0" fontAlgn="base">
              <a:buNone/>
            </a:pPr>
            <a:endParaRPr lang="de-DE" b="0" i="0" dirty="0">
              <a:solidFill>
                <a:srgbClr val="000000"/>
              </a:solidFill>
              <a:effectLst/>
            </a:endParaRPr>
          </a:p>
        </p:txBody>
      </p:sp>
      <p:sp>
        <p:nvSpPr>
          <p:cNvPr id="4" name="Foliennummernplatzhalter 3"/>
          <p:cNvSpPr>
            <a:spLocks noGrp="1"/>
          </p:cNvSpPr>
          <p:nvPr>
            <p:ph type="sldNum" sz="quarter" idx="12"/>
          </p:nvPr>
        </p:nvSpPr>
        <p:spPr/>
        <p:txBody>
          <a:bodyPr/>
          <a:lstStyle/>
          <a:p>
            <a:fld id="{62F8B784-6BE8-4121-A5DD-184BF916DF1B}" type="slidenum">
              <a:rPr lang="de-DE" smtClean="0"/>
              <a:t>2</a:t>
            </a:fld>
            <a:endParaRPr lang="de-DE"/>
          </a:p>
        </p:txBody>
      </p:sp>
    </p:spTree>
    <p:extLst>
      <p:ext uri="{BB962C8B-B14F-4D97-AF65-F5344CB8AC3E}">
        <p14:creationId xmlns:p14="http://schemas.microsoft.com/office/powerpoint/2010/main" val="7066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59560F5-7594-42F4-B568-42808B0514D1}"/>
              </a:ext>
            </a:extLst>
          </p:cNvPr>
          <p:cNvSpPr>
            <a:spLocks noGrp="1"/>
          </p:cNvSpPr>
          <p:nvPr>
            <p:ph type="title"/>
          </p:nvPr>
        </p:nvSpPr>
        <p:spPr/>
        <p:txBody>
          <a:bodyPr/>
          <a:lstStyle/>
          <a:p>
            <a:r>
              <a:rPr lang="de-DE" err="1"/>
              <a:t>ppedv</a:t>
            </a:r>
            <a:r>
              <a:rPr lang="de-DE"/>
              <a:t> AG</a:t>
            </a:r>
          </a:p>
        </p:txBody>
      </p:sp>
      <p:sp>
        <p:nvSpPr>
          <p:cNvPr id="5" name="Inhaltsplatzhalter 4">
            <a:extLst>
              <a:ext uri="{FF2B5EF4-FFF2-40B4-BE49-F238E27FC236}">
                <a16:creationId xmlns:a16="http://schemas.microsoft.com/office/drawing/2014/main" id="{74EFFF29-1348-4A26-A34A-80561D3156E9}"/>
              </a:ext>
            </a:extLst>
          </p:cNvPr>
          <p:cNvSpPr>
            <a:spLocks noGrp="1"/>
          </p:cNvSpPr>
          <p:nvPr>
            <p:ph sz="half" idx="1"/>
          </p:nvPr>
        </p:nvSpPr>
        <p:spPr>
          <a:xfrm>
            <a:off x="838200" y="1825625"/>
            <a:ext cx="5769634" cy="4351338"/>
          </a:xfrm>
        </p:spPr>
        <p:txBody>
          <a:bodyPr/>
          <a:lstStyle/>
          <a:p>
            <a:r>
              <a:rPr lang="de-DE" dirty="0"/>
              <a:t>Firmensitz in Burghausen</a:t>
            </a:r>
          </a:p>
          <a:p>
            <a:r>
              <a:rPr lang="de-DE" dirty="0"/>
              <a:t>Schulungszentren</a:t>
            </a:r>
          </a:p>
          <a:p>
            <a:r>
              <a:rPr lang="de-DE" dirty="0"/>
              <a:t>Schulungen für nahezu alle </a:t>
            </a:r>
            <a:br>
              <a:rPr lang="de-DE" dirty="0"/>
            </a:br>
            <a:r>
              <a:rPr lang="de-DE" dirty="0"/>
              <a:t>Microsoft-Technologien</a:t>
            </a:r>
          </a:p>
          <a:p>
            <a:r>
              <a:rPr lang="de-DE" dirty="0"/>
              <a:t>Konferenzen</a:t>
            </a:r>
          </a:p>
          <a:p>
            <a:r>
              <a:rPr lang="de-DE" dirty="0"/>
              <a:t>Website: </a:t>
            </a:r>
            <a:r>
              <a:rPr lang="de-DE" dirty="0">
                <a:hlinkClick r:id="rId3"/>
              </a:rPr>
              <a:t>www.ppedv.de</a:t>
            </a:r>
            <a:endParaRPr lang="de-DE" dirty="0"/>
          </a:p>
          <a:p>
            <a:r>
              <a:rPr lang="de-DE" dirty="0"/>
              <a:t>Blog-Artikel: </a:t>
            </a:r>
            <a:r>
              <a:rPr lang="de-DE" dirty="0">
                <a:hlinkClick r:id="rId4"/>
              </a:rPr>
              <a:t>https://blog.ppedv.de/</a:t>
            </a:r>
            <a:endParaRPr lang="de-DE" dirty="0"/>
          </a:p>
          <a:p>
            <a:endParaRPr lang="de-DE" dirty="0"/>
          </a:p>
        </p:txBody>
      </p:sp>
      <p:pic>
        <p:nvPicPr>
          <p:cNvPr id="12" name="Grafik 11" descr="Ein Bild, das Natur, dunkel enthält.&#10;&#10;Automatisch generierte Beschreibung">
            <a:extLst>
              <a:ext uri="{FF2B5EF4-FFF2-40B4-BE49-F238E27FC236}">
                <a16:creationId xmlns:a16="http://schemas.microsoft.com/office/drawing/2014/main" id="{94CDBBF3-793B-423A-B532-BC4DA868982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8633" y="44624"/>
            <a:ext cx="7389963" cy="7389963"/>
          </a:xfrm>
          <a:prstGeom prst="rect">
            <a:avLst/>
          </a:prstGeom>
        </p:spPr>
      </p:pic>
      <p:sp>
        <p:nvSpPr>
          <p:cNvPr id="13" name="Rechteck 12">
            <a:extLst>
              <a:ext uri="{FF2B5EF4-FFF2-40B4-BE49-F238E27FC236}">
                <a16:creationId xmlns:a16="http://schemas.microsoft.com/office/drawing/2014/main" id="{24B2CCAD-6BA2-42E9-B2F8-DBECE2640D1E}"/>
              </a:ext>
            </a:extLst>
          </p:cNvPr>
          <p:cNvSpPr/>
          <p:nvPr/>
        </p:nvSpPr>
        <p:spPr>
          <a:xfrm>
            <a:off x="8967157" y="2078780"/>
            <a:ext cx="810884" cy="299049"/>
          </a:xfrm>
          <a:prstGeom prst="rect">
            <a:avLst/>
          </a:prstGeom>
          <a:solidFill>
            <a:srgbClr val="F188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Berlin</a:t>
            </a:r>
          </a:p>
        </p:txBody>
      </p:sp>
      <p:sp>
        <p:nvSpPr>
          <p:cNvPr id="14" name="Rechteck 13">
            <a:extLst>
              <a:ext uri="{FF2B5EF4-FFF2-40B4-BE49-F238E27FC236}">
                <a16:creationId xmlns:a16="http://schemas.microsoft.com/office/drawing/2014/main" id="{749F59BD-7C9C-4A3C-A069-D87980C81A19}"/>
              </a:ext>
            </a:extLst>
          </p:cNvPr>
          <p:cNvSpPr/>
          <p:nvPr/>
        </p:nvSpPr>
        <p:spPr>
          <a:xfrm>
            <a:off x="9083615" y="4642418"/>
            <a:ext cx="1339970" cy="299049"/>
          </a:xfrm>
          <a:prstGeom prst="rect">
            <a:avLst/>
          </a:prstGeom>
          <a:solidFill>
            <a:srgbClr val="F188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Burghausen</a:t>
            </a:r>
          </a:p>
        </p:txBody>
      </p:sp>
      <p:sp>
        <p:nvSpPr>
          <p:cNvPr id="15" name="Rechteck 14">
            <a:extLst>
              <a:ext uri="{FF2B5EF4-FFF2-40B4-BE49-F238E27FC236}">
                <a16:creationId xmlns:a16="http://schemas.microsoft.com/office/drawing/2014/main" id="{99599B68-EFF1-4A74-B2C2-24C9340ED99B}"/>
              </a:ext>
            </a:extLst>
          </p:cNvPr>
          <p:cNvSpPr/>
          <p:nvPr/>
        </p:nvSpPr>
        <p:spPr>
          <a:xfrm>
            <a:off x="10580298" y="4688426"/>
            <a:ext cx="773502" cy="299049"/>
          </a:xfrm>
          <a:prstGeom prst="rect">
            <a:avLst/>
          </a:prstGeom>
          <a:solidFill>
            <a:srgbClr val="F188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t>Wien</a:t>
            </a:r>
          </a:p>
        </p:txBody>
      </p:sp>
      <p:sp>
        <p:nvSpPr>
          <p:cNvPr id="16" name="Rechteck 15">
            <a:extLst>
              <a:ext uri="{FF2B5EF4-FFF2-40B4-BE49-F238E27FC236}">
                <a16:creationId xmlns:a16="http://schemas.microsoft.com/office/drawing/2014/main" id="{3BBA1024-49A6-4121-BA08-61604339BF86}"/>
              </a:ext>
            </a:extLst>
          </p:cNvPr>
          <p:cNvSpPr/>
          <p:nvPr/>
        </p:nvSpPr>
        <p:spPr>
          <a:xfrm>
            <a:off x="8405004" y="4987475"/>
            <a:ext cx="1101305" cy="299049"/>
          </a:xfrm>
          <a:prstGeom prst="rect">
            <a:avLst/>
          </a:prstGeom>
          <a:solidFill>
            <a:srgbClr val="F188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München</a:t>
            </a:r>
          </a:p>
        </p:txBody>
      </p:sp>
    </p:spTree>
    <p:extLst>
      <p:ext uri="{BB962C8B-B14F-4D97-AF65-F5344CB8AC3E}">
        <p14:creationId xmlns:p14="http://schemas.microsoft.com/office/powerpoint/2010/main" val="428393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5DACC59-6319-D544-F74B-085C780FF854}"/>
              </a:ext>
            </a:extLst>
          </p:cNvPr>
          <p:cNvSpPr>
            <a:spLocks noGrp="1"/>
          </p:cNvSpPr>
          <p:nvPr>
            <p:ph type="title"/>
          </p:nvPr>
        </p:nvSpPr>
        <p:spPr/>
        <p:txBody>
          <a:bodyPr/>
          <a:lstStyle/>
          <a:p>
            <a:r>
              <a:rPr lang="de-DE" dirty="0"/>
              <a:t>Vorstellungsrunde</a:t>
            </a:r>
          </a:p>
        </p:txBody>
      </p:sp>
      <p:sp>
        <p:nvSpPr>
          <p:cNvPr id="6" name="Inhaltsplatzhalter 5">
            <a:extLst>
              <a:ext uri="{FF2B5EF4-FFF2-40B4-BE49-F238E27FC236}">
                <a16:creationId xmlns:a16="http://schemas.microsoft.com/office/drawing/2014/main" id="{7259FC96-0F07-C5E8-A57E-D7B949E308F8}"/>
              </a:ext>
            </a:extLst>
          </p:cNvPr>
          <p:cNvSpPr>
            <a:spLocks noGrp="1"/>
          </p:cNvSpPr>
          <p:nvPr>
            <p:ph idx="1"/>
          </p:nvPr>
        </p:nvSpPr>
        <p:spPr/>
        <p:txBody>
          <a:bodyPr/>
          <a:lstStyle/>
          <a:p>
            <a:r>
              <a:rPr lang="de-DE" dirty="0"/>
              <a:t>Trainer</a:t>
            </a:r>
          </a:p>
          <a:p>
            <a:r>
              <a:rPr lang="de-DE" dirty="0"/>
              <a:t>Teilnehmer</a:t>
            </a:r>
          </a:p>
          <a:p>
            <a:pPr lvl="1"/>
            <a:r>
              <a:rPr lang="de-DE" dirty="0"/>
              <a:t>Persönliches, Firma</a:t>
            </a:r>
          </a:p>
          <a:p>
            <a:pPr lvl="1"/>
            <a:r>
              <a:rPr lang="de-DE" dirty="0"/>
              <a:t>Programmiererfahrung</a:t>
            </a:r>
          </a:p>
          <a:p>
            <a:pPr lvl="1"/>
            <a:r>
              <a:rPr lang="de-DE" dirty="0"/>
              <a:t>Wünsche</a:t>
            </a:r>
          </a:p>
          <a:p>
            <a:pPr lvl="1"/>
            <a:r>
              <a:rPr lang="de-DE" dirty="0"/>
              <a:t>…</a:t>
            </a:r>
          </a:p>
        </p:txBody>
      </p:sp>
    </p:spTree>
    <p:extLst>
      <p:ext uri="{BB962C8B-B14F-4D97-AF65-F5344CB8AC3E}">
        <p14:creationId xmlns:p14="http://schemas.microsoft.com/office/powerpoint/2010/main" val="3318181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a:bodyPr>
          <a:lstStyle/>
          <a:p>
            <a:r>
              <a:rPr lang="de-DE" dirty="0"/>
              <a:t>Agenda</a:t>
            </a:r>
          </a:p>
        </p:txBody>
      </p:sp>
      <p:sp>
        <p:nvSpPr>
          <p:cNvPr id="5" name="Inhaltsplatzhalter 4">
            <a:extLst>
              <a:ext uri="{FF2B5EF4-FFF2-40B4-BE49-F238E27FC236}">
                <a16:creationId xmlns:a16="http://schemas.microsoft.com/office/drawing/2014/main" id="{31D2651A-62C6-116C-6DAC-9137B6776E61}"/>
              </a:ext>
            </a:extLst>
          </p:cNvPr>
          <p:cNvSpPr>
            <a:spLocks noGrp="1"/>
          </p:cNvSpPr>
          <p:nvPr>
            <p:ph sz="half" idx="1"/>
          </p:nvPr>
        </p:nvSpPr>
        <p:spPr/>
        <p:txBody>
          <a:bodyPr>
            <a:noAutofit/>
          </a:bodyPr>
          <a:lstStyle/>
          <a:p>
            <a:pPr marL="283464" indent="-283464" algn="l" rtl="0" eaLnBrk="1" fontAlgn="t" latinLnBrk="0" hangingPunct="1">
              <a:lnSpc>
                <a:spcPct val="100000"/>
              </a:lnSpc>
              <a:spcBef>
                <a:spcPts val="0"/>
              </a:spcBef>
              <a:spcAft>
                <a:spcPts val="0"/>
              </a:spcAft>
              <a:buClrTx/>
              <a:buSzPts val="2800"/>
              <a:buFont typeface="Arial" panose="020B0604020202020204" pitchFamily="34" charset="0"/>
              <a:buChar char="•"/>
            </a:pPr>
            <a:r>
              <a:rPr lang="de-DE" sz="2000" b="0" i="0" u="none" strike="noStrike" kern="1200" dirty="0">
                <a:solidFill>
                  <a:srgbClr val="000000"/>
                </a:solidFill>
                <a:effectLst/>
                <a:latin typeface="Calibri" panose="020F0502020204030204" pitchFamily="34" charset="0"/>
              </a:rPr>
              <a:t>Tag 1</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C# Grundlagen (Variablen, Konvertierungen, Arithmetik)</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Konsolenanwendungen mit Ein-/Ausgabe</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Arrays und Aufzählungstypen</a:t>
            </a: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Kontrollstrukturen</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Schleifen, </a:t>
            </a:r>
            <a:r>
              <a:rPr lang="de-DE" sz="2000" b="0" i="0" u="none" strike="noStrike" kern="1200" dirty="0" err="1">
                <a:solidFill>
                  <a:srgbClr val="000000"/>
                </a:solidFill>
                <a:effectLst/>
                <a:latin typeface="Calibri" panose="020F0502020204030204" pitchFamily="34" charset="0"/>
              </a:rPr>
              <a:t>Enums</a:t>
            </a:r>
            <a:endParaRPr lang="de-DE" sz="2000" b="0" i="0" u="none" strike="noStrike" dirty="0">
              <a:effectLst/>
              <a:latin typeface="Arial" panose="020B0604020202020204" pitchFamily="34" charset="0"/>
            </a:endParaRPr>
          </a:p>
          <a:p>
            <a:pPr marL="283464" indent="-283464" algn="l" rtl="0" eaLnBrk="1" fontAlgn="t" latinLnBrk="0" hangingPunct="1">
              <a:lnSpc>
                <a:spcPct val="100000"/>
              </a:lnSpc>
              <a:spcBef>
                <a:spcPts val="0"/>
              </a:spcBef>
              <a:spcAft>
                <a:spcPts val="0"/>
              </a:spcAft>
            </a:pPr>
            <a:r>
              <a:rPr lang="de-DE" sz="2000" b="0" i="0" u="none" strike="noStrike" kern="1200" dirty="0">
                <a:solidFill>
                  <a:srgbClr val="000000"/>
                </a:solidFill>
                <a:effectLst/>
                <a:latin typeface="Calibri" panose="020F0502020204030204" pitchFamily="34" charset="0"/>
              </a:rPr>
              <a:t>Tag 2</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Funktionen und Parameter</a:t>
            </a: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OOP: Klassen und Objekte</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Vererbung</a:t>
            </a:r>
            <a:endParaRPr lang="de-DE" sz="2000" dirty="0"/>
          </a:p>
        </p:txBody>
      </p:sp>
      <p:sp>
        <p:nvSpPr>
          <p:cNvPr id="9" name="Inhaltsplatzhalter 8">
            <a:extLst>
              <a:ext uri="{FF2B5EF4-FFF2-40B4-BE49-F238E27FC236}">
                <a16:creationId xmlns:a16="http://schemas.microsoft.com/office/drawing/2014/main" id="{4B4EFB89-920A-E206-9DB6-A39BDCB0072D}"/>
              </a:ext>
            </a:extLst>
          </p:cNvPr>
          <p:cNvSpPr>
            <a:spLocks noGrp="1"/>
          </p:cNvSpPr>
          <p:nvPr>
            <p:ph sz="half" idx="2"/>
          </p:nvPr>
        </p:nvSpPr>
        <p:spPr/>
        <p:txBody>
          <a:bodyPr>
            <a:normAutofit/>
          </a:bodyPr>
          <a:lstStyle/>
          <a:p>
            <a:pPr marL="283464" indent="-283464" algn="l" rtl="0" eaLnBrk="1" fontAlgn="t" latinLnBrk="0" hangingPunct="1">
              <a:lnSpc>
                <a:spcPct val="100000"/>
              </a:lnSpc>
              <a:spcBef>
                <a:spcPts val="0"/>
              </a:spcBef>
              <a:spcAft>
                <a:spcPts val="0"/>
              </a:spcAft>
            </a:pPr>
            <a:r>
              <a:rPr lang="de-DE" sz="2000" b="0" i="0" u="none" strike="noStrike" kern="1200" dirty="0">
                <a:solidFill>
                  <a:srgbClr val="000000"/>
                </a:solidFill>
                <a:effectLst/>
                <a:latin typeface="Calibri" panose="020F0502020204030204" pitchFamily="34" charset="0"/>
              </a:rPr>
              <a:t>Tag 3</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Typen, Polymorphismus</a:t>
            </a: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Interfaces</a:t>
            </a: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Generische Datentypen</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Linq und Lambda, </a:t>
            </a:r>
            <a:r>
              <a:rPr lang="de-DE" sz="2000" b="0" i="0" u="none" strike="noStrike" kern="1200" dirty="0" err="1">
                <a:solidFill>
                  <a:srgbClr val="000000"/>
                </a:solidFill>
                <a:effectLst/>
                <a:latin typeface="Calibri" panose="020F0502020204030204" pitchFamily="34" charset="0"/>
              </a:rPr>
              <a:t>Erweiterungmethoden</a:t>
            </a:r>
            <a:endParaRPr lang="de-DE" sz="2000" b="0" i="0" u="none" strike="noStrike" dirty="0">
              <a:effectLst/>
              <a:latin typeface="Arial" panose="020B0604020202020204" pitchFamily="34" charset="0"/>
            </a:endParaRPr>
          </a:p>
          <a:p>
            <a:pPr marL="283464" indent="-283464" algn="l" rtl="0" eaLnBrk="1" fontAlgn="t" latinLnBrk="0" hangingPunct="1">
              <a:lnSpc>
                <a:spcPct val="100000"/>
              </a:lnSpc>
              <a:spcBef>
                <a:spcPts val="0"/>
              </a:spcBef>
              <a:spcAft>
                <a:spcPts val="0"/>
              </a:spcAft>
            </a:pPr>
            <a:r>
              <a:rPr lang="de-DE" sz="2000" b="0" i="0" u="none" strike="noStrike" kern="1200" dirty="0">
                <a:solidFill>
                  <a:srgbClr val="000000"/>
                </a:solidFill>
                <a:effectLst/>
                <a:latin typeface="Calibri" panose="020F0502020204030204" pitchFamily="34" charset="0"/>
              </a:rPr>
              <a:t>Tag 4</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err="1">
                <a:solidFill>
                  <a:srgbClr val="000000"/>
                </a:solidFill>
                <a:effectLst/>
                <a:latin typeface="Calibri" panose="020F0502020204030204" pitchFamily="34" charset="0"/>
              </a:rPr>
              <a:t>Exception</a:t>
            </a:r>
            <a:r>
              <a:rPr lang="de-DE" sz="2000" b="0" i="0" u="none" strike="noStrike" kern="1200" dirty="0">
                <a:solidFill>
                  <a:srgbClr val="000000"/>
                </a:solidFill>
                <a:effectLst/>
                <a:latin typeface="Calibri" panose="020F0502020204030204" pitchFamily="34" charset="0"/>
              </a:rPr>
              <a:t>-Handling, Unit-Tests</a:t>
            </a: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Benutzeroberfläche gestalten</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Datenzugriff</a:t>
            </a:r>
            <a:endParaRPr lang="de-DE" sz="2000" b="0" i="0" u="none" strike="noStrike" dirty="0">
              <a:effectLst/>
              <a:latin typeface="Arial" panose="020B0604020202020204" pitchFamily="34" charset="0"/>
            </a:endParaRPr>
          </a:p>
          <a:p>
            <a:pPr marL="740664" lvl="1" indent="-283464" fontAlgn="t">
              <a:lnSpc>
                <a:spcPct val="100000"/>
              </a:lnSpc>
              <a:spcBef>
                <a:spcPts val="0"/>
              </a:spcBef>
            </a:pPr>
            <a:r>
              <a:rPr lang="de-DE" sz="2000" b="0" i="0" u="none" strike="noStrike" kern="1200" dirty="0">
                <a:solidFill>
                  <a:srgbClr val="000000"/>
                </a:solidFill>
                <a:effectLst/>
                <a:latin typeface="Calibri" panose="020F0502020204030204" pitchFamily="34" charset="0"/>
              </a:rPr>
              <a:t>Sonstige Themen</a:t>
            </a:r>
            <a:endParaRPr lang="de-DE" sz="2000" b="0" i="0" u="none" strike="noStrike" dirty="0">
              <a:effectLst/>
              <a:latin typeface="Arial" panose="020B0604020202020204" pitchFamily="34" charset="0"/>
            </a:endParaRPr>
          </a:p>
          <a:p>
            <a:pPr>
              <a:lnSpc>
                <a:spcPct val="100000"/>
              </a:lnSpc>
            </a:pPr>
            <a:endParaRPr lang="de-DE" sz="2000" dirty="0"/>
          </a:p>
        </p:txBody>
      </p:sp>
      <p:sp>
        <p:nvSpPr>
          <p:cNvPr id="4" name="Foliennummernplatzhalter 3"/>
          <p:cNvSpPr>
            <a:spLocks noGrp="1"/>
          </p:cNvSpPr>
          <p:nvPr>
            <p:ph type="sldNum" sz="quarter" idx="12"/>
          </p:nvPr>
        </p:nvSpPr>
        <p:spPr/>
        <p:txBody>
          <a:bodyPr/>
          <a:lstStyle/>
          <a:p>
            <a:fld id="{62F8B784-6BE8-4121-A5DD-184BF916DF1B}" type="slidenum">
              <a:rPr lang="de-DE" smtClean="0"/>
              <a:t>5</a:t>
            </a:fld>
            <a:endParaRPr lang="de-DE"/>
          </a:p>
        </p:txBody>
      </p:sp>
    </p:spTree>
    <p:extLst>
      <p:ext uri="{BB962C8B-B14F-4D97-AF65-F5344CB8AC3E}">
        <p14:creationId xmlns:p14="http://schemas.microsoft.com/office/powerpoint/2010/main" val="3723413028"/>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3" ma:contentTypeDescription="Ein neues Dokument erstellen." ma:contentTypeScope="" ma:versionID="d90a4fb735d4205c7cf58365e8a50cab">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518b8da3a27b28710ac15a208f5b67f8"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3E6F826-4F57-4606-9DB6-7D008AB645F7}">
  <ds:schemaRefs>
    <ds:schemaRef ds:uri="http://schemas.microsoft.com/sharepoint/v3/contenttype/forms"/>
  </ds:schemaRefs>
</ds:datastoreItem>
</file>

<file path=customXml/itemProps2.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94EA7A3E-9951-4D5F-BF6F-8319412830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234</Words>
  <Application>Microsoft Office PowerPoint</Application>
  <PresentationFormat>Breitbild</PresentationFormat>
  <Paragraphs>68</Paragraphs>
  <Slides>5</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5</vt:i4>
      </vt:variant>
    </vt:vector>
  </HeadingPairs>
  <TitlesOfParts>
    <vt:vector size="10" baseType="lpstr">
      <vt:lpstr>Arial</vt:lpstr>
      <vt:lpstr>Calibri</vt:lpstr>
      <vt:lpstr>Calibri Light</vt:lpstr>
      <vt:lpstr>Wingdings</vt:lpstr>
      <vt:lpstr>Design1</vt:lpstr>
      <vt:lpstr>Programmieren in C#</vt:lpstr>
      <vt:lpstr>Organisation</vt:lpstr>
      <vt:lpstr>ppedv AG</vt:lpstr>
      <vt:lpstr>Vorstellungsrunde</vt:lpstr>
      <vt:lpstr>Agenda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Lukas Kern</cp:lastModifiedBy>
  <cp:revision>53</cp:revision>
  <dcterms:created xsi:type="dcterms:W3CDTF">2021-08-31T09:50:45Z</dcterms:created>
  <dcterms:modified xsi:type="dcterms:W3CDTF">2025-01-21T08:30:55Z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