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9" r:id="rId5"/>
    <p:sldId id="257" r:id="rId6"/>
    <p:sldId id="262" r:id="rId7"/>
    <p:sldId id="263" r:id="rId8"/>
    <p:sldId id="267" r:id="rId9"/>
    <p:sldId id="264" r:id="rId10"/>
    <p:sldId id="265" r:id="rId11"/>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112" d="100"/>
          <a:sy n="112" d="100"/>
        </p:scale>
        <p:origin x="264" y="96"/>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21.01.2025</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68E198F-4A6C-4402-B0DB-640D27A7B5F8}" type="datetimeFigureOut">
              <a:rPr lang="de-DE" smtClean="0"/>
              <a:t>21.01.2025</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D5E3835-E54C-4A1B-BF44-52C9ABA44E4E}" type="slidenum">
              <a:rPr lang="de-DE" smtClean="0"/>
              <a:t>‹Nr.›</a:t>
            </a:fld>
            <a:endParaRPr lang="de-DE"/>
          </a:p>
        </p:txBody>
      </p:sp>
    </p:spTree>
    <p:extLst>
      <p:ext uri="{BB962C8B-B14F-4D97-AF65-F5344CB8AC3E}">
        <p14:creationId xmlns:p14="http://schemas.microsoft.com/office/powerpoint/2010/main" val="2989643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Willkommen!</a:t>
            </a:r>
          </a:p>
          <a:p>
            <a:r>
              <a:rPr lang="de-DE" dirty="0"/>
              <a:t>Sämtliche Notizen</a:t>
            </a:r>
            <a:r>
              <a:rPr lang="de-DE" baseline="0" dirty="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Deklariert durch eckige Klammern  [] </a:t>
            </a:r>
          </a:p>
          <a:p>
            <a:r>
              <a:rPr lang="de-DE" dirty="0"/>
              <a:t>feste definierte Länge bei Initialisierung</a:t>
            </a:r>
          </a:p>
          <a:p>
            <a:endParaRPr lang="de-DE" dirty="0"/>
          </a:p>
          <a:p>
            <a:r>
              <a:rPr lang="de-DE" dirty="0"/>
              <a:t>Da eindeutig ist was zugewiesen wird, kann das „</a:t>
            </a:r>
            <a:r>
              <a:rPr lang="de-DE" dirty="0" err="1"/>
              <a:t>new</a:t>
            </a:r>
            <a:r>
              <a:rPr lang="de-DE" dirty="0"/>
              <a:t> Datentyp[]“ weggelassen werden</a:t>
            </a: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2</a:t>
            </a:fld>
            <a:endParaRPr lang="de-DE"/>
          </a:p>
        </p:txBody>
      </p:sp>
    </p:spTree>
    <p:extLst>
      <p:ext uri="{BB962C8B-B14F-4D97-AF65-F5344CB8AC3E}">
        <p14:creationId xmlns:p14="http://schemas.microsoft.com/office/powerpoint/2010/main" val="848718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kern="1200" dirty="0">
                <a:solidFill>
                  <a:schemeClr val="tx1"/>
                </a:solidFill>
                <a:effectLst/>
                <a:latin typeface="+mn-lt"/>
                <a:ea typeface="+mn-ea"/>
                <a:cs typeface="+mn-cs"/>
              </a:rPr>
              <a:t>ACHTUNG! </a:t>
            </a:r>
            <a:r>
              <a:rPr lang="de-DE" sz="1200" b="0" i="0" kern="1200" baseline="0" dirty="0">
                <a:solidFill>
                  <a:schemeClr val="tx1"/>
                </a:solidFill>
                <a:effectLst/>
                <a:latin typeface="+mn-lt"/>
                <a:ea typeface="+mn-ea"/>
                <a:cs typeface="+mn-cs"/>
              </a:rPr>
              <a:t>nicht alle diese Funktionen in allen Array-Typen vorhanden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kern="1200" baseline="0" dirty="0">
                <a:solidFill>
                  <a:schemeClr val="tx1"/>
                </a:solidFill>
                <a:effectLst/>
                <a:latin typeface="+mn-lt"/>
                <a:ea typeface="+mn-ea"/>
                <a:cs typeface="+mn-cs"/>
              </a:rPr>
              <a:t>bspw. </a:t>
            </a:r>
            <a:r>
              <a:rPr lang="de-DE" sz="1200" b="0" i="0" kern="1200" baseline="0" dirty="0" err="1">
                <a:solidFill>
                  <a:schemeClr val="tx1"/>
                </a:solidFill>
                <a:effectLst/>
                <a:latin typeface="+mn-lt"/>
                <a:ea typeface="+mn-ea"/>
                <a:cs typeface="+mn-cs"/>
              </a:rPr>
              <a:t>Sum</a:t>
            </a:r>
            <a:r>
              <a:rPr lang="de-DE" sz="1200" b="0" i="0" kern="1200" baseline="0" dirty="0">
                <a:solidFill>
                  <a:schemeClr val="tx1"/>
                </a:solidFill>
                <a:effectLst/>
                <a:latin typeface="+mn-lt"/>
                <a:ea typeface="+mn-ea"/>
                <a:cs typeface="+mn-cs"/>
              </a:rPr>
              <a:t> nur bei numerischen Datentypen</a:t>
            </a:r>
            <a:endParaRPr lang="de-DE" sz="1200" b="0" i="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3</a:t>
            </a:fld>
            <a:endParaRPr lang="de-DE"/>
          </a:p>
        </p:txBody>
      </p:sp>
    </p:spTree>
    <p:extLst>
      <p:ext uri="{BB962C8B-B14F-4D97-AF65-F5344CB8AC3E}">
        <p14:creationId xmlns:p14="http://schemas.microsoft.com/office/powerpoint/2010/main" val="1194305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können bis zu max. 32 Dimensionen enthalten</a:t>
            </a:r>
          </a:p>
          <a:p>
            <a:r>
              <a:rPr lang="de-DE" dirty="0"/>
              <a:t>VS gibt keinen Fehler wenn man mehr angibt</a:t>
            </a:r>
          </a:p>
          <a:p>
            <a:r>
              <a:rPr lang="de-DE" dirty="0"/>
              <a:t>Fehler kommt erst beim </a:t>
            </a:r>
            <a:r>
              <a:rPr lang="de-DE" dirty="0" err="1"/>
              <a:t>Compilieren</a:t>
            </a:r>
            <a:endParaRPr lang="de-DE" dirty="0"/>
          </a:p>
          <a:p>
            <a:endParaRPr lang="de-DE" dirty="0"/>
          </a:p>
          <a:p>
            <a:r>
              <a:rPr lang="de-DE" sz="1800" dirty="0" err="1">
                <a:solidFill>
                  <a:srgbClr val="0000FF"/>
                </a:solidFill>
                <a:latin typeface="Consolas" panose="020B0609020204030204" pitchFamily="49" charset="0"/>
              </a:rPr>
              <a:t>int</a:t>
            </a:r>
            <a:r>
              <a:rPr lang="de-DE" sz="1800" dirty="0">
                <a:solidFill>
                  <a:srgbClr val="000000"/>
                </a:solidFill>
                <a:latin typeface="Consolas" panose="020B0609020204030204" pitchFamily="49" charset="0"/>
              </a:rPr>
              <a:t>[,,,,,,,,,,,,,,,,,,,,,,,,,,,,,,,] </a:t>
            </a:r>
            <a:r>
              <a:rPr lang="de-DE" sz="1800" dirty="0" err="1">
                <a:solidFill>
                  <a:srgbClr val="000000"/>
                </a:solidFill>
                <a:latin typeface="Consolas" panose="020B0609020204030204" pitchFamily="49" charset="0"/>
              </a:rPr>
              <a:t>maxDimensionen</a:t>
            </a:r>
            <a:r>
              <a:rPr lang="de-DE" sz="1800" dirty="0">
                <a:solidFill>
                  <a:srgbClr val="000000"/>
                </a:solidFill>
                <a:latin typeface="Consolas" panose="020B0609020204030204" pitchFamily="49" charset="0"/>
              </a:rPr>
              <a:t>;</a:t>
            </a:r>
          </a:p>
          <a:p>
            <a:endParaRPr lang="de-DE" sz="1800" dirty="0">
              <a:solidFill>
                <a:srgbClr val="000000"/>
              </a:solidFill>
              <a:latin typeface="Consolas" panose="020B0609020204030204" pitchFamily="49" charset="0"/>
            </a:endParaRPr>
          </a:p>
          <a:p>
            <a:endParaRPr lang="de-DE" sz="1800" dirty="0">
              <a:solidFill>
                <a:srgbClr val="000000"/>
              </a:solidFill>
              <a:latin typeface="Consolas" panose="020B0609020204030204" pitchFamily="49" charset="0"/>
            </a:endParaRPr>
          </a:p>
          <a:p>
            <a:r>
              <a:rPr lang="de-DE" sz="1800" dirty="0">
                <a:solidFill>
                  <a:srgbClr val="000000"/>
                </a:solidFill>
                <a:latin typeface="Consolas" panose="020B0609020204030204" pitchFamily="49" charset="0"/>
              </a:rPr>
              <a:t>2D Schach, Tic-</a:t>
            </a:r>
            <a:r>
              <a:rPr lang="de-DE" sz="1800" dirty="0" err="1">
                <a:solidFill>
                  <a:srgbClr val="000000"/>
                </a:solidFill>
                <a:latin typeface="Consolas" panose="020B0609020204030204" pitchFamily="49" charset="0"/>
              </a:rPr>
              <a:t>Tac</a:t>
            </a:r>
            <a:r>
              <a:rPr lang="de-DE" sz="1800" dirty="0">
                <a:solidFill>
                  <a:srgbClr val="000000"/>
                </a:solidFill>
                <a:latin typeface="Consolas" panose="020B0609020204030204" pitchFamily="49" charset="0"/>
              </a:rPr>
              <a:t>-</a:t>
            </a:r>
            <a:r>
              <a:rPr lang="de-DE" sz="1800" dirty="0" err="1">
                <a:solidFill>
                  <a:srgbClr val="000000"/>
                </a:solidFill>
                <a:latin typeface="Consolas" panose="020B0609020204030204" pitchFamily="49" charset="0"/>
              </a:rPr>
              <a:t>Toe</a:t>
            </a:r>
            <a:endParaRPr lang="de-DE" sz="1800" dirty="0">
              <a:solidFill>
                <a:srgbClr val="000000"/>
              </a:solidFill>
              <a:latin typeface="Consolas" panose="020B0609020204030204" pitchFamily="49" charset="0"/>
            </a:endParaRPr>
          </a:p>
          <a:p>
            <a:endParaRPr lang="de-DE" sz="1800" dirty="0">
              <a:solidFill>
                <a:srgbClr val="000000"/>
              </a:solidFill>
              <a:latin typeface="Consolas" panose="020B0609020204030204" pitchFamily="49" charset="0"/>
            </a:endParaRPr>
          </a:p>
          <a:p>
            <a:r>
              <a:rPr lang="de-DE" sz="1800" dirty="0">
                <a:solidFill>
                  <a:srgbClr val="000000"/>
                </a:solidFill>
                <a:latin typeface="Consolas" panose="020B0609020204030204" pitchFamily="49" charset="0"/>
              </a:rPr>
              <a:t>3D Sitzplätze in Flugzeugen (</a:t>
            </a:r>
            <a:r>
              <a:rPr lang="de-DE" sz="1800" dirty="0" err="1">
                <a:solidFill>
                  <a:srgbClr val="000000"/>
                </a:solidFill>
                <a:latin typeface="Consolas" panose="020B0609020204030204" pitchFamily="49" charset="0"/>
              </a:rPr>
              <a:t>meeh</a:t>
            </a:r>
            <a:r>
              <a:rPr lang="de-DE" sz="1800" dirty="0">
                <a:solidFill>
                  <a:srgbClr val="000000"/>
                </a:solidFill>
                <a:latin typeface="Consolas" panose="020B0609020204030204" pitchFamily="49" charset="0"/>
              </a:rPr>
              <a:t>)</a:t>
            </a:r>
          </a:p>
          <a:p>
            <a:r>
              <a:rPr lang="de-DE" sz="1800" dirty="0">
                <a:solidFill>
                  <a:srgbClr val="000000"/>
                </a:solidFill>
                <a:latin typeface="Consolas" panose="020B0609020204030204" pitchFamily="49" charset="0"/>
              </a:rPr>
              <a:t>Fluggesellschaften haben </a:t>
            </a:r>
            <a:r>
              <a:rPr lang="de-DE" sz="1800" b="1" dirty="0">
                <a:solidFill>
                  <a:srgbClr val="000000"/>
                </a:solidFill>
                <a:latin typeface="Consolas" panose="020B0609020204030204" pitchFamily="49" charset="0"/>
              </a:rPr>
              <a:t>ALLE</a:t>
            </a:r>
            <a:r>
              <a:rPr lang="de-DE" sz="1800" dirty="0">
                <a:solidFill>
                  <a:srgbClr val="000000"/>
                </a:solidFill>
                <a:latin typeface="Consolas" panose="020B0609020204030204" pitchFamily="49" charset="0"/>
              </a:rPr>
              <a:t> die gleiche Anzahl und </a:t>
            </a:r>
            <a:r>
              <a:rPr lang="de-DE" sz="1800" b="1" dirty="0">
                <a:solidFill>
                  <a:srgbClr val="000000"/>
                </a:solidFill>
                <a:latin typeface="Consolas" panose="020B0609020204030204" pitchFamily="49" charset="0"/>
              </a:rPr>
              <a:t>ALLE</a:t>
            </a:r>
            <a:r>
              <a:rPr lang="de-DE" sz="1800" dirty="0">
                <a:solidFill>
                  <a:srgbClr val="000000"/>
                </a:solidFill>
                <a:latin typeface="Consolas" panose="020B0609020204030204" pitchFamily="49" charset="0"/>
              </a:rPr>
              <a:t> die gleichen Flugzeuge </a:t>
            </a: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4</a:t>
            </a:fld>
            <a:endParaRPr lang="de-DE"/>
          </a:p>
        </p:txBody>
      </p:sp>
    </p:spTree>
    <p:extLst>
      <p:ext uri="{BB962C8B-B14F-4D97-AF65-F5344CB8AC3E}">
        <p14:creationId xmlns:p14="http://schemas.microsoft.com/office/powerpoint/2010/main" val="824637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5</a:t>
            </a:fld>
            <a:endParaRPr lang="de-DE"/>
          </a:p>
        </p:txBody>
      </p:sp>
    </p:spTree>
    <p:extLst>
      <p:ext uri="{BB962C8B-B14F-4D97-AF65-F5344CB8AC3E}">
        <p14:creationId xmlns:p14="http://schemas.microsoft.com/office/powerpoint/2010/main" val="2751122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800" dirty="0"/>
              <a:t>Überprüfungen in </a:t>
            </a:r>
            <a:r>
              <a:rPr lang="de-DE" sz="1800" baseline="0" dirty="0"/>
              <a:t>Kontrollstrukturen in booleschen Werten angegeben. </a:t>
            </a:r>
          </a:p>
          <a:p>
            <a:r>
              <a:rPr lang="de-DE" sz="1800" baseline="0" dirty="0"/>
              <a:t>Boolean-Variable oder logischen Ausdruck</a:t>
            </a:r>
          </a:p>
          <a:p>
            <a:endParaRPr lang="de-DE" sz="1800" baseline="0" dirty="0"/>
          </a:p>
          <a:p>
            <a:r>
              <a:rPr lang="de-DE" sz="1800" baseline="0" dirty="0"/>
              <a:t>logischer Ausdruck =&gt; können nur wahr oder falsch sein </a:t>
            </a:r>
          </a:p>
          <a:p>
            <a:r>
              <a:rPr lang="de-DE" sz="1800" baseline="0" dirty="0"/>
              <a:t>ergeben sich aus den oberen Operationen</a:t>
            </a:r>
          </a:p>
          <a:p>
            <a:r>
              <a:rPr lang="de-DE" sz="1800" baseline="0" dirty="0"/>
              <a:t>&lt; und &gt; nur auf numerische Werte </a:t>
            </a:r>
          </a:p>
          <a:p>
            <a:r>
              <a:rPr lang="de-DE" sz="1800" baseline="0" dirty="0"/>
              <a:t>&amp;&amp; und || und ^ nur auf boolesche Werte</a:t>
            </a:r>
          </a:p>
          <a:p>
            <a:endParaRPr lang="de-DE" sz="1800" baseline="0" dirty="0"/>
          </a:p>
          <a:p>
            <a:r>
              <a:rPr lang="de-DE" sz="1800" baseline="0" dirty="0"/>
              <a:t>und- und oder-Operatoren bedingte Operatoren</a:t>
            </a:r>
          </a:p>
          <a:p>
            <a:r>
              <a:rPr lang="de-DE" sz="1800" baseline="0" dirty="0"/>
              <a:t>ersten Werts bereits ein eindeutiges Ergebnis =&gt; keine weitere Prüfung</a:t>
            </a:r>
          </a:p>
          <a:p>
            <a:endParaRPr lang="de-DE" sz="1800" baseline="0" dirty="0"/>
          </a:p>
          <a:p>
            <a:r>
              <a:rPr lang="de-DE" sz="1800" baseline="0" dirty="0"/>
              <a:t>wenn doch überprüft werden soll, dann mit &amp;, | oder ^</a:t>
            </a:r>
          </a:p>
        </p:txBody>
      </p:sp>
      <p:sp>
        <p:nvSpPr>
          <p:cNvPr id="4" name="Foliennummernplatzhalter 3"/>
          <p:cNvSpPr>
            <a:spLocks noGrp="1"/>
          </p:cNvSpPr>
          <p:nvPr>
            <p:ph type="sldNum" sz="quarter" idx="5"/>
          </p:nvPr>
        </p:nvSpPr>
        <p:spPr/>
        <p:txBody>
          <a:bodyPr/>
          <a:lstStyle/>
          <a:p>
            <a:fld id="{7EAE87D5-BAA5-400E-BF28-DB907415B628}" type="slidenum">
              <a:rPr lang="de-DE" smtClean="0"/>
              <a:t>6</a:t>
            </a:fld>
            <a:endParaRPr lang="de-DE"/>
          </a:p>
        </p:txBody>
      </p:sp>
    </p:spTree>
    <p:extLst>
      <p:ext uri="{BB962C8B-B14F-4D97-AF65-F5344CB8AC3E}">
        <p14:creationId xmlns:p14="http://schemas.microsoft.com/office/powerpoint/2010/main" val="649620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if</a:t>
            </a:r>
            <a:r>
              <a:rPr lang="de-DE" dirty="0"/>
              <a:t>-Abfrage um Bedingungen abzufragen und die jeweiligen Anweisungen zu definieren</a:t>
            </a:r>
          </a:p>
          <a:p>
            <a:endParaRPr lang="de-DE" dirty="0"/>
          </a:p>
          <a:p>
            <a:r>
              <a:rPr lang="de-DE" dirty="0"/>
              <a:t>mindestens ein </a:t>
            </a:r>
            <a:r>
              <a:rPr lang="de-DE" dirty="0" err="1"/>
              <a:t>if</a:t>
            </a:r>
            <a:endParaRPr lang="de-DE" dirty="0"/>
          </a:p>
          <a:p>
            <a:r>
              <a:rPr lang="de-DE" dirty="0"/>
              <a:t>beliebig viele </a:t>
            </a:r>
            <a:r>
              <a:rPr lang="de-DE" dirty="0" err="1"/>
              <a:t>if</a:t>
            </a:r>
            <a:r>
              <a:rPr lang="de-DE" dirty="0"/>
              <a:t> </a:t>
            </a:r>
            <a:r>
              <a:rPr lang="de-DE" dirty="0" err="1"/>
              <a:t>else</a:t>
            </a:r>
            <a:endParaRPr lang="de-DE" dirty="0"/>
          </a:p>
          <a:p>
            <a:r>
              <a:rPr lang="de-DE" dirty="0"/>
              <a:t>maximal ein </a:t>
            </a:r>
            <a:r>
              <a:rPr lang="de-DE" dirty="0" err="1"/>
              <a:t>else</a:t>
            </a:r>
            <a:endParaRPr lang="de-DE" dirty="0"/>
          </a:p>
          <a:p>
            <a:endParaRPr lang="de-DE" dirty="0"/>
          </a:p>
          <a:p>
            <a:r>
              <a:rPr lang="de-DE" dirty="0" err="1"/>
              <a:t>Bedingunge</a:t>
            </a:r>
            <a:r>
              <a:rPr lang="de-DE" dirty="0"/>
              <a:t> werden nacheinander durchlaufen</a:t>
            </a:r>
          </a:p>
          <a:p>
            <a:r>
              <a:rPr lang="de-DE" dirty="0"/>
              <a:t>sobald eine </a:t>
            </a:r>
            <a:r>
              <a:rPr lang="de-DE" dirty="0" err="1"/>
              <a:t>true</a:t>
            </a:r>
            <a:r>
              <a:rPr lang="de-DE" dirty="0"/>
              <a:t> hört die Abfrage auf und macht hinter dem </a:t>
            </a:r>
            <a:r>
              <a:rPr lang="de-DE" dirty="0" err="1"/>
              <a:t>if</a:t>
            </a:r>
            <a:r>
              <a:rPr lang="de-DE" dirty="0"/>
              <a:t>-Block weiter</a:t>
            </a:r>
          </a:p>
          <a:p>
            <a:endParaRPr lang="de-DE" dirty="0"/>
          </a:p>
          <a:p>
            <a:r>
              <a:rPr lang="de-DE" dirty="0" err="1"/>
              <a:t>if</a:t>
            </a:r>
            <a:r>
              <a:rPr lang="de-DE" dirty="0"/>
              <a:t>-Abfrage mit einem </a:t>
            </a:r>
            <a:r>
              <a:rPr lang="de-DE" dirty="0" err="1"/>
              <a:t>if</a:t>
            </a:r>
            <a:r>
              <a:rPr lang="de-DE" dirty="0"/>
              <a:t> und einem </a:t>
            </a:r>
            <a:r>
              <a:rPr lang="de-DE" dirty="0" err="1"/>
              <a:t>else</a:t>
            </a:r>
            <a:r>
              <a:rPr lang="de-DE" dirty="0"/>
              <a:t> können in kurzer Notation geschrieben werden</a:t>
            </a:r>
          </a:p>
          <a:p>
            <a:r>
              <a:rPr lang="de-DE" dirty="0"/>
              <a:t>Bedingung ? </a:t>
            </a:r>
            <a:r>
              <a:rPr lang="de-DE" dirty="0" err="1"/>
              <a:t>true</a:t>
            </a:r>
            <a:r>
              <a:rPr lang="de-DE" dirty="0"/>
              <a:t>-Anweisung : </a:t>
            </a:r>
            <a:r>
              <a:rPr lang="de-DE" dirty="0" err="1"/>
              <a:t>false-Anwesung</a:t>
            </a:r>
            <a:r>
              <a:rPr lang="de-DE" dirty="0"/>
              <a:t>;</a:t>
            </a:r>
          </a:p>
          <a:p>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7</a:t>
            </a:fld>
            <a:endParaRPr lang="de-DE"/>
          </a:p>
        </p:txBody>
      </p:sp>
    </p:spTree>
    <p:extLst>
      <p:ext uri="{BB962C8B-B14F-4D97-AF65-F5344CB8AC3E}">
        <p14:creationId xmlns:p14="http://schemas.microsoft.com/office/powerpoint/2010/main" val="3562385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991544" y="2276873"/>
            <a:ext cx="7772400" cy="1470025"/>
          </a:xfrm>
        </p:spPr>
        <p:txBody>
          <a:bodyPr>
            <a:noAutofit/>
          </a:bodyPr>
          <a:lstStyle/>
          <a:p>
            <a:r>
              <a:rPr lang="de-DE" dirty="0"/>
              <a:t>Arrays und Bedingungen</a:t>
            </a:r>
          </a:p>
        </p:txBody>
      </p:sp>
      <p:sp>
        <p:nvSpPr>
          <p:cNvPr id="4" name="Foliennummernplatzhalter 3"/>
          <p:cNvSpPr>
            <a:spLocks noGrp="1"/>
          </p:cNvSpPr>
          <p:nvPr>
            <p:ph type="sldNum" sz="quarter" idx="12"/>
          </p:nvPr>
        </p:nvSpPr>
        <p:spPr/>
        <p:txBody>
          <a:bodyPr/>
          <a:lstStyle/>
          <a:p>
            <a:fld id="{D0B68A9A-8F5D-4114-819E-CD9E627B0FFB}" type="slidenum">
              <a:rPr lang="de-DE" smtClean="0"/>
              <a:t>1</a:t>
            </a:fld>
            <a:endParaRPr lang="de-DE"/>
          </a:p>
        </p:txBody>
      </p:sp>
    </p:spTree>
    <p:extLst>
      <p:ext uri="{BB962C8B-B14F-4D97-AF65-F5344CB8AC3E}">
        <p14:creationId xmlns:p14="http://schemas.microsoft.com/office/powerpoint/2010/main" val="21282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78D31-5E99-4873-B0C5-F14E37B6DF72}"/>
              </a:ext>
            </a:extLst>
          </p:cNvPr>
          <p:cNvSpPr>
            <a:spLocks noGrp="1"/>
          </p:cNvSpPr>
          <p:nvPr>
            <p:ph type="title"/>
          </p:nvPr>
        </p:nvSpPr>
        <p:spPr/>
        <p:txBody>
          <a:bodyPr/>
          <a:lstStyle/>
          <a:p>
            <a:r>
              <a:rPr lang="de-DE" dirty="0"/>
              <a:t>Arrays</a:t>
            </a:r>
          </a:p>
        </p:txBody>
      </p:sp>
      <p:sp>
        <p:nvSpPr>
          <p:cNvPr id="3" name="Inhaltsplatzhalter 2">
            <a:extLst>
              <a:ext uri="{FF2B5EF4-FFF2-40B4-BE49-F238E27FC236}">
                <a16:creationId xmlns:a16="http://schemas.microsoft.com/office/drawing/2014/main" id="{7D33660A-FB63-4903-8719-09E7EC10C2B2}"/>
              </a:ext>
            </a:extLst>
          </p:cNvPr>
          <p:cNvSpPr>
            <a:spLocks noGrp="1"/>
          </p:cNvSpPr>
          <p:nvPr>
            <p:ph idx="1"/>
          </p:nvPr>
        </p:nvSpPr>
        <p:spPr/>
        <p:txBody>
          <a:bodyPr/>
          <a:lstStyle/>
          <a:p>
            <a:r>
              <a:rPr lang="de-DE" dirty="0"/>
              <a:t>Aufzählung gleichartiger Datentypen</a:t>
            </a:r>
          </a:p>
          <a:p>
            <a:endParaRPr lang="de-DE" dirty="0"/>
          </a:p>
          <a:p>
            <a:endParaRPr lang="de-DE" dirty="0"/>
          </a:p>
          <a:p>
            <a:endParaRPr lang="de-DE" dirty="0"/>
          </a:p>
          <a:p>
            <a:endParaRPr lang="de-DE" dirty="0"/>
          </a:p>
          <a:p>
            <a:r>
              <a:rPr lang="de-DE" dirty="0"/>
              <a:t>Zugriff erfolgt über nullbasierenden Index</a:t>
            </a:r>
          </a:p>
          <a:p>
            <a:endParaRPr lang="de-DE" dirty="0"/>
          </a:p>
        </p:txBody>
      </p:sp>
      <p:pic>
        <p:nvPicPr>
          <p:cNvPr id="4" name="Grafik 3">
            <a:extLst>
              <a:ext uri="{FF2B5EF4-FFF2-40B4-BE49-F238E27FC236}">
                <a16:creationId xmlns:a16="http://schemas.microsoft.com/office/drawing/2014/main" id="{8E73B9EF-2F07-4CBE-BF5C-227EE130453B}"/>
              </a:ext>
            </a:extLst>
          </p:cNvPr>
          <p:cNvPicPr>
            <a:picLocks noChangeAspect="1"/>
          </p:cNvPicPr>
          <p:nvPr/>
        </p:nvPicPr>
        <p:blipFill>
          <a:blip r:embed="rId3"/>
          <a:stretch>
            <a:fillRect/>
          </a:stretch>
        </p:blipFill>
        <p:spPr>
          <a:xfrm>
            <a:off x="1294476" y="2578899"/>
            <a:ext cx="10059324" cy="989992"/>
          </a:xfrm>
          <a:prstGeom prst="rect">
            <a:avLst/>
          </a:prstGeom>
        </p:spPr>
      </p:pic>
      <p:pic>
        <p:nvPicPr>
          <p:cNvPr id="6" name="Grafik 5">
            <a:extLst>
              <a:ext uri="{FF2B5EF4-FFF2-40B4-BE49-F238E27FC236}">
                <a16:creationId xmlns:a16="http://schemas.microsoft.com/office/drawing/2014/main" id="{F5BE4B28-8F73-4AED-B23B-FC957DDC1B39}"/>
              </a:ext>
            </a:extLst>
          </p:cNvPr>
          <p:cNvPicPr>
            <a:picLocks noChangeAspect="1"/>
          </p:cNvPicPr>
          <p:nvPr/>
        </p:nvPicPr>
        <p:blipFill>
          <a:blip r:embed="rId4"/>
          <a:stretch>
            <a:fillRect/>
          </a:stretch>
        </p:blipFill>
        <p:spPr>
          <a:xfrm>
            <a:off x="1294476" y="4891088"/>
            <a:ext cx="5819775" cy="1285875"/>
          </a:xfrm>
          <a:prstGeom prst="rect">
            <a:avLst/>
          </a:prstGeom>
        </p:spPr>
      </p:pic>
    </p:spTree>
    <p:extLst>
      <p:ext uri="{BB962C8B-B14F-4D97-AF65-F5344CB8AC3E}">
        <p14:creationId xmlns:p14="http://schemas.microsoft.com/office/powerpoint/2010/main" val="233416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C18DB6-74CE-4895-BF19-9D9309A08FF0}"/>
              </a:ext>
            </a:extLst>
          </p:cNvPr>
          <p:cNvSpPr>
            <a:spLocks noGrp="1"/>
          </p:cNvSpPr>
          <p:nvPr>
            <p:ph type="title"/>
          </p:nvPr>
        </p:nvSpPr>
        <p:spPr/>
        <p:txBody>
          <a:bodyPr>
            <a:normAutofit/>
          </a:bodyPr>
          <a:lstStyle/>
          <a:p>
            <a:r>
              <a:rPr lang="de-DE" dirty="0"/>
              <a:t>Funktionen und Eigenschaften von Arrays</a:t>
            </a:r>
          </a:p>
        </p:txBody>
      </p:sp>
      <p:graphicFrame>
        <p:nvGraphicFramePr>
          <p:cNvPr id="4" name="Tabelle 4">
            <a:extLst>
              <a:ext uri="{FF2B5EF4-FFF2-40B4-BE49-F238E27FC236}">
                <a16:creationId xmlns:a16="http://schemas.microsoft.com/office/drawing/2014/main" id="{B0A3C4FE-9BA5-433B-875C-FFC632676148}"/>
              </a:ext>
            </a:extLst>
          </p:cNvPr>
          <p:cNvGraphicFramePr>
            <a:graphicFrameLocks noGrp="1"/>
          </p:cNvGraphicFramePr>
          <p:nvPr>
            <p:ph idx="1"/>
          </p:nvPr>
        </p:nvGraphicFramePr>
        <p:xfrm>
          <a:off x="841832" y="2957738"/>
          <a:ext cx="10511968" cy="2966720"/>
        </p:xfrm>
        <a:graphic>
          <a:graphicData uri="http://schemas.openxmlformats.org/drawingml/2006/table">
            <a:tbl>
              <a:tblPr firstRow="1" bandRow="1">
                <a:tableStyleId>{7DF18680-E054-41AD-8BC1-D1AEF772440D}</a:tableStyleId>
              </a:tblPr>
              <a:tblGrid>
                <a:gridCol w="2307768">
                  <a:extLst>
                    <a:ext uri="{9D8B030D-6E8A-4147-A177-3AD203B41FA5}">
                      <a16:colId xmlns:a16="http://schemas.microsoft.com/office/drawing/2014/main" val="79547909"/>
                    </a:ext>
                  </a:extLst>
                </a:gridCol>
                <a:gridCol w="4699001">
                  <a:extLst>
                    <a:ext uri="{9D8B030D-6E8A-4147-A177-3AD203B41FA5}">
                      <a16:colId xmlns:a16="http://schemas.microsoft.com/office/drawing/2014/main" val="292009444"/>
                    </a:ext>
                  </a:extLst>
                </a:gridCol>
                <a:gridCol w="3505199">
                  <a:extLst>
                    <a:ext uri="{9D8B030D-6E8A-4147-A177-3AD203B41FA5}">
                      <a16:colId xmlns:a16="http://schemas.microsoft.com/office/drawing/2014/main" val="1337242048"/>
                    </a:ext>
                  </a:extLst>
                </a:gridCol>
              </a:tblGrid>
              <a:tr h="370840">
                <a:tc>
                  <a:txBody>
                    <a:bodyPr/>
                    <a:lstStyle/>
                    <a:p>
                      <a:r>
                        <a:rPr lang="de-DE" sz="1800" dirty="0"/>
                        <a:t>Funktionsname</a:t>
                      </a:r>
                    </a:p>
                  </a:txBody>
                  <a:tcPr/>
                </a:tc>
                <a:tc>
                  <a:txBody>
                    <a:bodyPr/>
                    <a:lstStyle/>
                    <a:p>
                      <a:r>
                        <a:rPr lang="de-DE" sz="1800" dirty="0"/>
                        <a:t>Beschreibung</a:t>
                      </a:r>
                    </a:p>
                  </a:txBody>
                  <a:tcPr/>
                </a:tc>
                <a:tc>
                  <a:txBody>
                    <a:bodyPr/>
                    <a:lstStyle/>
                    <a:p>
                      <a:r>
                        <a:rPr lang="de-DE" sz="1800" dirty="0"/>
                        <a:t>Beispiel</a:t>
                      </a:r>
                    </a:p>
                  </a:txBody>
                  <a:tcPr/>
                </a:tc>
                <a:extLst>
                  <a:ext uri="{0D108BD9-81ED-4DB2-BD59-A6C34878D82A}">
                    <a16:rowId xmlns:a16="http://schemas.microsoft.com/office/drawing/2014/main" val="15239797"/>
                  </a:ext>
                </a:extLst>
              </a:tr>
              <a:tr h="370840">
                <a:tc>
                  <a:txBody>
                    <a:bodyPr/>
                    <a:lstStyle/>
                    <a:p>
                      <a:r>
                        <a:rPr lang="de-DE" sz="1800" dirty="0" err="1">
                          <a:solidFill>
                            <a:srgbClr val="3A3AB9"/>
                          </a:solidFill>
                        </a:rPr>
                        <a:t>Length</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t>Gibt</a:t>
                      </a:r>
                      <a:r>
                        <a:rPr lang="de-DE" sz="1800" baseline="0" dirty="0"/>
                        <a:t> die Anzahl der Elemente im Array zurück</a:t>
                      </a:r>
                      <a:endParaRPr lang="de-DE" sz="1800" dirty="0">
                        <a:latin typeface="+mn-lt"/>
                        <a:cs typeface="Courier New" panose="02070309020205020404" pitchFamily="49" charset="0"/>
                      </a:endParaRPr>
                    </a:p>
                  </a:txBody>
                  <a:tcPr/>
                </a:tc>
                <a:tc>
                  <a:txBody>
                    <a:bodyPr/>
                    <a:lstStyle/>
                    <a:p>
                      <a:r>
                        <a:rPr lang="de-DE" sz="1800" dirty="0" err="1"/>
                        <a:t>zahlen</a:t>
                      </a:r>
                      <a:r>
                        <a:rPr lang="de-DE" sz="1800" b="0" kern="1200" dirty="0" err="1">
                          <a:solidFill>
                            <a:schemeClr val="dk1"/>
                          </a:solidFill>
                          <a:effectLst/>
                        </a:rPr>
                        <a:t>.Length</a:t>
                      </a:r>
                      <a:r>
                        <a:rPr lang="de-DE" sz="1800" b="0" kern="1200" dirty="0">
                          <a:solidFill>
                            <a:schemeClr val="dk1"/>
                          </a:solidFill>
                          <a:effectLst/>
                        </a:rPr>
                        <a:t>; //3</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2398982355"/>
                  </a:ext>
                </a:extLst>
              </a:tr>
              <a:tr h="370840">
                <a:tc>
                  <a:txBody>
                    <a:bodyPr/>
                    <a:lstStyle/>
                    <a:p>
                      <a:r>
                        <a:rPr lang="de-DE" sz="1800" dirty="0" err="1">
                          <a:solidFill>
                            <a:srgbClr val="3A3AB9"/>
                          </a:solidFill>
                        </a:rPr>
                        <a:t>Contains</a:t>
                      </a:r>
                      <a:r>
                        <a:rPr lang="de-DE" sz="1800" dirty="0">
                          <a:solidFill>
                            <a:srgbClr val="3A3AB9"/>
                          </a:solidFill>
                        </a:rPr>
                        <a:t>(</a:t>
                      </a:r>
                      <a:r>
                        <a:rPr lang="de-DE" sz="1800" dirty="0" err="1">
                          <a:solidFill>
                            <a:srgbClr val="3A3AB9"/>
                          </a:solidFill>
                        </a:rPr>
                        <a:t>value</a:t>
                      </a:r>
                      <a:r>
                        <a:rPr lang="de-DE" sz="1800" dirty="0">
                          <a:solidFill>
                            <a:srgbClr val="3A3AB9"/>
                          </a:solidFill>
                        </a:rPr>
                        <a:t>)</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solidFill>
                            <a:schemeClr val="dk1"/>
                          </a:solidFill>
                        </a:rPr>
                        <a:t>Prüft</a:t>
                      </a:r>
                      <a:r>
                        <a:rPr lang="de-DE" sz="1800" baseline="0" dirty="0">
                          <a:solidFill>
                            <a:schemeClr val="dk1"/>
                          </a:solidFill>
                        </a:rPr>
                        <a:t> ob Array ein Element enthält</a:t>
                      </a:r>
                      <a:endParaRPr lang="de-DE" sz="1800" dirty="0">
                        <a:solidFill>
                          <a:schemeClr val="tx1"/>
                        </a:solidFill>
                        <a:latin typeface="+mn-lt"/>
                        <a:cs typeface="Courier New" panose="02070309020205020404" pitchFamily="49" charset="0"/>
                      </a:endParaRPr>
                    </a:p>
                  </a:txBody>
                  <a:tcPr/>
                </a:tc>
                <a:tc>
                  <a:txBody>
                    <a:bodyPr/>
                    <a:lstStyle/>
                    <a:p>
                      <a:r>
                        <a:rPr lang="de-DE" sz="1800" dirty="0" err="1"/>
                        <a:t>zahlen.Contains</a:t>
                      </a:r>
                      <a:r>
                        <a:rPr lang="de-DE" sz="1800" dirty="0"/>
                        <a:t>(5); // </a:t>
                      </a:r>
                      <a:r>
                        <a:rPr lang="de-DE" sz="1800" dirty="0" err="1"/>
                        <a:t>true</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582453023"/>
                  </a:ext>
                </a:extLst>
              </a:tr>
              <a:tr h="370840">
                <a:tc>
                  <a:txBody>
                    <a:bodyPr/>
                    <a:lstStyle/>
                    <a:p>
                      <a:r>
                        <a:rPr lang="de-DE" sz="1800" dirty="0">
                          <a:solidFill>
                            <a:srgbClr val="3A3AB9"/>
                          </a:solidFill>
                        </a:rPr>
                        <a:t>Max()</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t>Gibt</a:t>
                      </a:r>
                      <a:r>
                        <a:rPr lang="de-DE" sz="1800" baseline="0" dirty="0"/>
                        <a:t> den größten Wert im Array zurück</a:t>
                      </a:r>
                      <a:endParaRPr lang="de-DE" sz="1800" dirty="0">
                        <a:latin typeface="+mn-lt"/>
                        <a:cs typeface="Courier New" panose="02070309020205020404" pitchFamily="49" charset="0"/>
                      </a:endParaRPr>
                    </a:p>
                  </a:txBody>
                  <a:tcPr/>
                </a:tc>
                <a:tc>
                  <a:txBody>
                    <a:bodyPr/>
                    <a:lstStyle/>
                    <a:p>
                      <a:r>
                        <a:rPr lang="de-DE" sz="1800" dirty="0" err="1"/>
                        <a:t>zahlen.Max</a:t>
                      </a:r>
                      <a:r>
                        <a:rPr lang="de-DE" sz="1800" dirty="0"/>
                        <a:t>(); //9</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1657341286"/>
                  </a:ext>
                </a:extLst>
              </a:tr>
              <a:tr h="370840">
                <a:tc>
                  <a:txBody>
                    <a:bodyPr/>
                    <a:lstStyle/>
                    <a:p>
                      <a:r>
                        <a:rPr lang="de-DE" sz="1800" dirty="0">
                          <a:solidFill>
                            <a:srgbClr val="3A3AB9"/>
                          </a:solidFill>
                        </a:rPr>
                        <a:t>Min()</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t>Gibt</a:t>
                      </a:r>
                      <a:r>
                        <a:rPr lang="de-DE" sz="1800" baseline="0" dirty="0"/>
                        <a:t> den niedrigsten Wert im Array zurück</a:t>
                      </a:r>
                      <a:endParaRPr lang="de-DE" sz="1800" dirty="0">
                        <a:latin typeface="+mn-lt"/>
                        <a:cs typeface="Courier New" panose="02070309020205020404" pitchFamily="49" charset="0"/>
                      </a:endParaRPr>
                    </a:p>
                  </a:txBody>
                  <a:tcPr/>
                </a:tc>
                <a:tc>
                  <a:txBody>
                    <a:bodyPr/>
                    <a:lstStyle/>
                    <a:p>
                      <a:r>
                        <a:rPr lang="de-DE" sz="1800" dirty="0" err="1"/>
                        <a:t>zahlen</a:t>
                      </a:r>
                      <a:r>
                        <a:rPr lang="de-DE" sz="1800" b="0" kern="1200" dirty="0" err="1">
                          <a:solidFill>
                            <a:schemeClr val="dk1"/>
                          </a:solidFill>
                          <a:effectLst/>
                        </a:rPr>
                        <a:t>.Min</a:t>
                      </a:r>
                      <a:r>
                        <a:rPr lang="de-DE" sz="1800" b="0" kern="1200" dirty="0">
                          <a:solidFill>
                            <a:schemeClr val="dk1"/>
                          </a:solidFill>
                          <a:effectLst/>
                        </a:rPr>
                        <a:t>();</a:t>
                      </a:r>
                      <a:r>
                        <a:rPr lang="de-DE" sz="1800" b="0" kern="1200" baseline="0" dirty="0">
                          <a:solidFill>
                            <a:schemeClr val="dk1"/>
                          </a:solidFill>
                          <a:effectLst/>
                        </a:rPr>
                        <a:t> //2</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4070311051"/>
                  </a:ext>
                </a:extLst>
              </a:tr>
              <a:tr h="370840">
                <a:tc>
                  <a:txBody>
                    <a:bodyPr/>
                    <a:lstStyle/>
                    <a:p>
                      <a:r>
                        <a:rPr lang="de-DE" sz="1800" dirty="0">
                          <a:solidFill>
                            <a:srgbClr val="3A3AB9"/>
                          </a:solidFill>
                        </a:rPr>
                        <a:t>First()</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t>Gibt</a:t>
                      </a:r>
                      <a:r>
                        <a:rPr lang="de-DE" sz="1800" baseline="0" dirty="0"/>
                        <a:t> das erste Element im Array zurück</a:t>
                      </a:r>
                      <a:endParaRPr lang="de-DE" sz="1800" dirty="0">
                        <a:latin typeface="+mn-lt"/>
                        <a:cs typeface="Courier New" panose="02070309020205020404" pitchFamily="49" charset="0"/>
                      </a:endParaRPr>
                    </a:p>
                  </a:txBody>
                  <a:tcPr/>
                </a:tc>
                <a:tc>
                  <a:txBody>
                    <a:bodyPr/>
                    <a:lstStyle/>
                    <a:p>
                      <a:r>
                        <a:rPr lang="de-DE" sz="1800" dirty="0" err="1"/>
                        <a:t>zahlen</a:t>
                      </a:r>
                      <a:r>
                        <a:rPr lang="de-DE" sz="1800" b="0" kern="1200" dirty="0" err="1">
                          <a:solidFill>
                            <a:schemeClr val="dk1"/>
                          </a:solidFill>
                          <a:effectLst/>
                        </a:rPr>
                        <a:t>.First</a:t>
                      </a:r>
                      <a:r>
                        <a:rPr lang="de-DE" sz="1800" b="0" kern="1200" dirty="0">
                          <a:solidFill>
                            <a:schemeClr val="dk1"/>
                          </a:solidFill>
                          <a:effectLst/>
                        </a:rPr>
                        <a:t>(); //2</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575388339"/>
                  </a:ext>
                </a:extLst>
              </a:tr>
              <a:tr h="370840">
                <a:tc>
                  <a:txBody>
                    <a:bodyPr/>
                    <a:lstStyle/>
                    <a:p>
                      <a:r>
                        <a:rPr lang="de-DE" sz="1800" dirty="0">
                          <a:solidFill>
                            <a:srgbClr val="3A3AB9"/>
                          </a:solidFill>
                        </a:rPr>
                        <a:t>Last()</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t>Gibt</a:t>
                      </a:r>
                      <a:r>
                        <a:rPr lang="de-DE" sz="1800" baseline="0" dirty="0"/>
                        <a:t> das letzte Element im Array zurück</a:t>
                      </a:r>
                      <a:endParaRPr lang="de-DE" sz="1800" dirty="0">
                        <a:latin typeface="+mn-lt"/>
                        <a:cs typeface="Courier New" panose="02070309020205020404" pitchFamily="49" charset="0"/>
                      </a:endParaRPr>
                    </a:p>
                  </a:txBody>
                  <a:tcPr/>
                </a:tc>
                <a:tc>
                  <a:txBody>
                    <a:bodyPr/>
                    <a:lstStyle/>
                    <a:p>
                      <a:r>
                        <a:rPr lang="de-DE" sz="1800" dirty="0" err="1"/>
                        <a:t>zahlen</a:t>
                      </a:r>
                      <a:r>
                        <a:rPr lang="de-DE" sz="1800" b="0" kern="1200" dirty="0" err="1">
                          <a:solidFill>
                            <a:schemeClr val="dk1"/>
                          </a:solidFill>
                          <a:effectLst/>
                        </a:rPr>
                        <a:t>.Last</a:t>
                      </a:r>
                      <a:r>
                        <a:rPr lang="de-DE" sz="1800" b="0" kern="1200" dirty="0">
                          <a:solidFill>
                            <a:schemeClr val="dk1"/>
                          </a:solidFill>
                          <a:effectLst/>
                        </a:rPr>
                        <a:t>(); //5</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4210184115"/>
                  </a:ext>
                </a:extLst>
              </a:tr>
              <a:tr h="370840">
                <a:tc>
                  <a:txBody>
                    <a:bodyPr/>
                    <a:lstStyle/>
                    <a:p>
                      <a:r>
                        <a:rPr lang="de-DE" sz="1800" dirty="0" err="1">
                          <a:solidFill>
                            <a:srgbClr val="3A3AB9"/>
                          </a:solidFill>
                        </a:rPr>
                        <a:t>Sum</a:t>
                      </a:r>
                      <a:r>
                        <a:rPr lang="de-DE" sz="1800" dirty="0">
                          <a:solidFill>
                            <a:srgbClr val="3A3AB9"/>
                          </a:solidFill>
                        </a:rPr>
                        <a:t>()</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t>Gibt</a:t>
                      </a:r>
                      <a:r>
                        <a:rPr lang="de-DE" sz="1800" baseline="0" dirty="0"/>
                        <a:t> die Summe aller Elemente zurück</a:t>
                      </a:r>
                      <a:endParaRPr lang="de-DE" sz="1800" dirty="0">
                        <a:latin typeface="+mn-lt"/>
                        <a:cs typeface="Courier New" panose="02070309020205020404" pitchFamily="49" charset="0"/>
                      </a:endParaRPr>
                    </a:p>
                  </a:txBody>
                  <a:tcPr/>
                </a:tc>
                <a:tc>
                  <a:txBody>
                    <a:bodyPr/>
                    <a:lstStyle/>
                    <a:p>
                      <a:r>
                        <a:rPr lang="de-DE" sz="1800" dirty="0" err="1"/>
                        <a:t>zahlen.Sum</a:t>
                      </a:r>
                      <a:r>
                        <a:rPr lang="de-DE" sz="1800" dirty="0"/>
                        <a:t>();</a:t>
                      </a:r>
                      <a:r>
                        <a:rPr lang="de-DE" sz="1800" baseline="0" dirty="0"/>
                        <a:t> //16</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1067268438"/>
                  </a:ext>
                </a:extLst>
              </a:tr>
            </a:tbl>
          </a:graphicData>
        </a:graphic>
      </p:graphicFrame>
      <p:pic>
        <p:nvPicPr>
          <p:cNvPr id="5" name="Grafik 4">
            <a:extLst>
              <a:ext uri="{FF2B5EF4-FFF2-40B4-BE49-F238E27FC236}">
                <a16:creationId xmlns:a16="http://schemas.microsoft.com/office/drawing/2014/main" id="{AC037EAA-D3AB-4054-98A8-FA2E520DF65D}"/>
              </a:ext>
            </a:extLst>
          </p:cNvPr>
          <p:cNvPicPr>
            <a:picLocks noChangeAspect="1"/>
          </p:cNvPicPr>
          <p:nvPr/>
        </p:nvPicPr>
        <p:blipFill>
          <a:blip r:embed="rId3"/>
          <a:stretch>
            <a:fillRect/>
          </a:stretch>
        </p:blipFill>
        <p:spPr>
          <a:xfrm>
            <a:off x="3481385" y="2057513"/>
            <a:ext cx="5229225" cy="533400"/>
          </a:xfrm>
          <a:prstGeom prst="rect">
            <a:avLst/>
          </a:prstGeom>
        </p:spPr>
      </p:pic>
    </p:spTree>
    <p:extLst>
      <p:ext uri="{BB962C8B-B14F-4D97-AF65-F5344CB8AC3E}">
        <p14:creationId xmlns:p14="http://schemas.microsoft.com/office/powerpoint/2010/main" val="2234333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4B7720-9DBE-467D-A516-0ACC99031ECF}"/>
              </a:ext>
            </a:extLst>
          </p:cNvPr>
          <p:cNvSpPr>
            <a:spLocks noGrp="1"/>
          </p:cNvSpPr>
          <p:nvPr>
            <p:ph type="title"/>
          </p:nvPr>
        </p:nvSpPr>
        <p:spPr/>
        <p:txBody>
          <a:bodyPr/>
          <a:lstStyle/>
          <a:p>
            <a:r>
              <a:rPr lang="de-DE" dirty="0"/>
              <a:t>Mehrdimensionale Arrays</a:t>
            </a:r>
          </a:p>
        </p:txBody>
      </p:sp>
      <p:sp>
        <p:nvSpPr>
          <p:cNvPr id="3" name="Inhaltsplatzhalter 2">
            <a:extLst>
              <a:ext uri="{FF2B5EF4-FFF2-40B4-BE49-F238E27FC236}">
                <a16:creationId xmlns:a16="http://schemas.microsoft.com/office/drawing/2014/main" id="{537378F5-A5A4-4803-ACC8-C55CAE309A79}"/>
              </a:ext>
            </a:extLst>
          </p:cNvPr>
          <p:cNvSpPr>
            <a:spLocks noGrp="1"/>
          </p:cNvSpPr>
          <p:nvPr>
            <p:ph idx="1"/>
          </p:nvPr>
        </p:nvSpPr>
        <p:spPr>
          <a:xfrm>
            <a:off x="838200" y="1690688"/>
            <a:ext cx="10515600" cy="4351338"/>
          </a:xfrm>
        </p:spPr>
        <p:txBody>
          <a:bodyPr/>
          <a:lstStyle/>
          <a:p>
            <a:r>
              <a:rPr lang="de-DE" dirty="0"/>
              <a:t>Ein Array kann sich über mehrere Dimensionen erstrecken</a:t>
            </a:r>
          </a:p>
          <a:p>
            <a:endParaRPr lang="de-DE" dirty="0"/>
          </a:p>
          <a:p>
            <a:endParaRPr lang="de-DE" dirty="0"/>
          </a:p>
          <a:p>
            <a:pPr marL="0" indent="0">
              <a:buNone/>
            </a:pPr>
            <a:endParaRPr lang="de-DE" dirty="0"/>
          </a:p>
        </p:txBody>
      </p:sp>
      <p:pic>
        <p:nvPicPr>
          <p:cNvPr id="6" name="Grafik 5">
            <a:extLst>
              <a:ext uri="{FF2B5EF4-FFF2-40B4-BE49-F238E27FC236}">
                <a16:creationId xmlns:a16="http://schemas.microsoft.com/office/drawing/2014/main" id="{65264C11-4CDA-47AF-8511-74723884CADE}"/>
              </a:ext>
            </a:extLst>
          </p:cNvPr>
          <p:cNvPicPr>
            <a:picLocks noChangeAspect="1"/>
          </p:cNvPicPr>
          <p:nvPr/>
        </p:nvPicPr>
        <p:blipFill>
          <a:blip r:embed="rId3"/>
          <a:stretch>
            <a:fillRect/>
          </a:stretch>
        </p:blipFill>
        <p:spPr>
          <a:xfrm>
            <a:off x="1139142" y="2210632"/>
            <a:ext cx="8942408" cy="4422142"/>
          </a:xfrm>
          <a:prstGeom prst="rect">
            <a:avLst/>
          </a:prstGeom>
        </p:spPr>
      </p:pic>
    </p:spTree>
    <p:extLst>
      <p:ext uri="{BB962C8B-B14F-4D97-AF65-F5344CB8AC3E}">
        <p14:creationId xmlns:p14="http://schemas.microsoft.com/office/powerpoint/2010/main" val="2132795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C18DB6-74CE-4895-BF19-9D9309A08FF0}"/>
              </a:ext>
            </a:extLst>
          </p:cNvPr>
          <p:cNvSpPr>
            <a:spLocks noGrp="1"/>
          </p:cNvSpPr>
          <p:nvPr>
            <p:ph type="title"/>
          </p:nvPr>
        </p:nvSpPr>
        <p:spPr/>
        <p:txBody>
          <a:bodyPr>
            <a:normAutofit fontScale="90000"/>
          </a:bodyPr>
          <a:lstStyle/>
          <a:p>
            <a:r>
              <a:rPr lang="de-DE" dirty="0"/>
              <a:t>Funktionen und Eigenschaften von </a:t>
            </a:r>
            <a:br>
              <a:rPr lang="de-DE" dirty="0"/>
            </a:br>
            <a:r>
              <a:rPr lang="de-DE" dirty="0"/>
              <a:t>mehrdimensionalen Arrays</a:t>
            </a:r>
          </a:p>
        </p:txBody>
      </p:sp>
      <p:graphicFrame>
        <p:nvGraphicFramePr>
          <p:cNvPr id="4" name="Tabelle 4">
            <a:extLst>
              <a:ext uri="{FF2B5EF4-FFF2-40B4-BE49-F238E27FC236}">
                <a16:creationId xmlns:a16="http://schemas.microsoft.com/office/drawing/2014/main" id="{B0A3C4FE-9BA5-433B-875C-FFC632676148}"/>
              </a:ext>
            </a:extLst>
          </p:cNvPr>
          <p:cNvGraphicFramePr>
            <a:graphicFrameLocks noGrp="1"/>
          </p:cNvGraphicFramePr>
          <p:nvPr>
            <p:ph idx="1"/>
          </p:nvPr>
        </p:nvGraphicFramePr>
        <p:xfrm>
          <a:off x="838199" y="3429000"/>
          <a:ext cx="10515600" cy="2021840"/>
        </p:xfrm>
        <a:graphic>
          <a:graphicData uri="http://schemas.openxmlformats.org/drawingml/2006/table">
            <a:tbl>
              <a:tblPr firstRow="1" bandRow="1">
                <a:tableStyleId>{7DF18680-E054-41AD-8BC1-D1AEF772440D}</a:tableStyleId>
              </a:tblPr>
              <a:tblGrid>
                <a:gridCol w="2274684">
                  <a:extLst>
                    <a:ext uri="{9D8B030D-6E8A-4147-A177-3AD203B41FA5}">
                      <a16:colId xmlns:a16="http://schemas.microsoft.com/office/drawing/2014/main" val="79547909"/>
                    </a:ext>
                  </a:extLst>
                </a:gridCol>
                <a:gridCol w="4720030">
                  <a:extLst>
                    <a:ext uri="{9D8B030D-6E8A-4147-A177-3AD203B41FA5}">
                      <a16:colId xmlns:a16="http://schemas.microsoft.com/office/drawing/2014/main" val="292009444"/>
                    </a:ext>
                  </a:extLst>
                </a:gridCol>
                <a:gridCol w="3520886">
                  <a:extLst>
                    <a:ext uri="{9D8B030D-6E8A-4147-A177-3AD203B41FA5}">
                      <a16:colId xmlns:a16="http://schemas.microsoft.com/office/drawing/2014/main" val="1337242048"/>
                    </a:ext>
                  </a:extLst>
                </a:gridCol>
              </a:tblGrid>
              <a:tr h="135001">
                <a:tc>
                  <a:txBody>
                    <a:bodyPr/>
                    <a:lstStyle/>
                    <a:p>
                      <a:r>
                        <a:rPr lang="de-DE" sz="1800" dirty="0"/>
                        <a:t>Funktionsname</a:t>
                      </a:r>
                    </a:p>
                  </a:txBody>
                  <a:tcPr/>
                </a:tc>
                <a:tc>
                  <a:txBody>
                    <a:bodyPr/>
                    <a:lstStyle/>
                    <a:p>
                      <a:r>
                        <a:rPr lang="de-DE" sz="1800" dirty="0"/>
                        <a:t>Beschreibung</a:t>
                      </a:r>
                    </a:p>
                  </a:txBody>
                  <a:tcPr/>
                </a:tc>
                <a:tc>
                  <a:txBody>
                    <a:bodyPr/>
                    <a:lstStyle/>
                    <a:p>
                      <a:r>
                        <a:rPr lang="de-DE" sz="1800" dirty="0"/>
                        <a:t>Beispiel</a:t>
                      </a:r>
                    </a:p>
                  </a:txBody>
                  <a:tcPr/>
                </a:tc>
                <a:extLst>
                  <a:ext uri="{0D108BD9-81ED-4DB2-BD59-A6C34878D82A}">
                    <a16:rowId xmlns:a16="http://schemas.microsoft.com/office/drawing/2014/main" val="15239797"/>
                  </a:ext>
                </a:extLst>
              </a:tr>
              <a:tr h="370840">
                <a:tc>
                  <a:txBody>
                    <a:bodyPr/>
                    <a:lstStyle/>
                    <a:p>
                      <a:r>
                        <a:rPr lang="de-DE" sz="1800" dirty="0" err="1">
                          <a:solidFill>
                            <a:srgbClr val="3A3AB9"/>
                          </a:solidFill>
                        </a:rPr>
                        <a:t>Length</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t>Gibt</a:t>
                      </a:r>
                      <a:r>
                        <a:rPr lang="de-DE" sz="1800" baseline="0" dirty="0"/>
                        <a:t> die Anzahl aller Elemente im Array zurück</a:t>
                      </a:r>
                      <a:endParaRPr lang="de-DE" sz="1800" dirty="0">
                        <a:latin typeface="+mn-lt"/>
                        <a:cs typeface="Courier New" panose="02070309020205020404" pitchFamily="49" charset="0"/>
                      </a:endParaRPr>
                    </a:p>
                  </a:txBody>
                  <a:tcPr/>
                </a:tc>
                <a:tc>
                  <a:txBody>
                    <a:bodyPr/>
                    <a:lstStyle/>
                    <a:p>
                      <a:r>
                        <a:rPr lang="de-DE" sz="1800" kern="1200" dirty="0">
                          <a:solidFill>
                            <a:schemeClr val="dk1"/>
                          </a:solidFill>
                        </a:rPr>
                        <a:t>array3D</a:t>
                      </a:r>
                      <a:r>
                        <a:rPr lang="de-DE" sz="1800" b="0" kern="1200" dirty="0">
                          <a:solidFill>
                            <a:schemeClr val="dk1"/>
                          </a:solidFill>
                          <a:effectLst/>
                        </a:rPr>
                        <a:t>.</a:t>
                      </a:r>
                      <a:r>
                        <a:rPr lang="de-DE" sz="1800" kern="1200" dirty="0">
                          <a:solidFill>
                            <a:schemeClr val="dk1"/>
                          </a:solidFill>
                        </a:rPr>
                        <a:t>Length</a:t>
                      </a:r>
                      <a:r>
                        <a:rPr lang="de-DE" sz="1800" b="0" kern="1200" dirty="0">
                          <a:solidFill>
                            <a:schemeClr val="dk1"/>
                          </a:solidFill>
                          <a:effectLst/>
                        </a:rPr>
                        <a:t>; // 12</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2398982355"/>
                  </a:ext>
                </a:extLst>
              </a:tr>
              <a:tr h="370840">
                <a:tc>
                  <a:txBody>
                    <a:bodyPr/>
                    <a:lstStyle/>
                    <a:p>
                      <a:r>
                        <a:rPr lang="de-DE" sz="1800" dirty="0">
                          <a:solidFill>
                            <a:srgbClr val="3A3AB9"/>
                          </a:solidFill>
                        </a:rPr>
                        <a:t>Rank</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solidFill>
                            <a:schemeClr val="dk1"/>
                          </a:solidFill>
                        </a:rPr>
                        <a:t>Gibt die Anzahl der Dimensionen zurück</a:t>
                      </a:r>
                      <a:endParaRPr lang="de-DE" sz="1800" dirty="0">
                        <a:solidFill>
                          <a:schemeClr val="tx1"/>
                        </a:solidFill>
                        <a:latin typeface="+mn-lt"/>
                        <a:cs typeface="Courier New" panose="02070309020205020404" pitchFamily="49" charset="0"/>
                      </a:endParaRPr>
                    </a:p>
                  </a:txBody>
                  <a:tcPr/>
                </a:tc>
                <a:tc>
                  <a:txBody>
                    <a:bodyPr/>
                    <a:lstStyle/>
                    <a:p>
                      <a:r>
                        <a:rPr lang="de-DE" sz="1800" kern="1200" dirty="0">
                          <a:solidFill>
                            <a:schemeClr val="dk1"/>
                          </a:solidFill>
                        </a:rPr>
                        <a:t>array3D.Rank;</a:t>
                      </a:r>
                      <a:r>
                        <a:rPr lang="de-DE" sz="1800" dirty="0"/>
                        <a:t> // 3</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582453023"/>
                  </a:ext>
                </a:extLst>
              </a:tr>
              <a:tr h="370840">
                <a:tc>
                  <a:txBody>
                    <a:bodyPr/>
                    <a:lstStyle/>
                    <a:p>
                      <a:r>
                        <a:rPr lang="de-DE" sz="1800" dirty="0" err="1">
                          <a:solidFill>
                            <a:srgbClr val="3A3AB9"/>
                          </a:solidFill>
                        </a:rPr>
                        <a:t>GetLength</a:t>
                      </a:r>
                      <a:r>
                        <a:rPr lang="de-DE" sz="1800" dirty="0">
                          <a:solidFill>
                            <a:srgbClr val="3A3AB9"/>
                          </a:solidFill>
                        </a:rPr>
                        <a:t>(</a:t>
                      </a:r>
                      <a:r>
                        <a:rPr lang="de-DE" sz="1800" dirty="0" err="1">
                          <a:solidFill>
                            <a:srgbClr val="3A3AB9"/>
                          </a:solidFill>
                        </a:rPr>
                        <a:t>int</a:t>
                      </a:r>
                      <a:r>
                        <a:rPr lang="de-DE" sz="1800" dirty="0">
                          <a:solidFill>
                            <a:srgbClr val="3A3AB9"/>
                          </a:solidFill>
                        </a:rPr>
                        <a:t>)</a:t>
                      </a:r>
                      <a:endParaRPr lang="de-DE" sz="1800" dirty="0">
                        <a:solidFill>
                          <a:srgbClr val="3A3AB9"/>
                        </a:solidFill>
                        <a:latin typeface="Consolas" panose="020B0609020204030204" pitchFamily="49" charset="0"/>
                        <a:cs typeface="Courier New" panose="02070309020205020404" pitchFamily="49" charset="0"/>
                      </a:endParaRPr>
                    </a:p>
                  </a:txBody>
                  <a:tcPr/>
                </a:tc>
                <a:tc>
                  <a:txBody>
                    <a:bodyPr/>
                    <a:lstStyle/>
                    <a:p>
                      <a:r>
                        <a:rPr lang="de-DE" sz="1800" dirty="0"/>
                        <a:t>Gibt die Länge der jeweiligen Dimension zurück</a:t>
                      </a:r>
                      <a:endParaRPr lang="de-DE" sz="1800" dirty="0">
                        <a:latin typeface="+mn-lt"/>
                        <a:cs typeface="Courier New" panose="02070309020205020404" pitchFamily="49" charset="0"/>
                      </a:endParaRPr>
                    </a:p>
                  </a:txBody>
                  <a:tcPr/>
                </a:tc>
                <a:tc>
                  <a:txBody>
                    <a:bodyPr/>
                    <a:lstStyle/>
                    <a:p>
                      <a:r>
                        <a:rPr lang="de-DE" sz="1800" kern="1200" dirty="0">
                          <a:solidFill>
                            <a:schemeClr val="dk1"/>
                          </a:solidFill>
                        </a:rPr>
                        <a:t>array3D.GetLength(0);</a:t>
                      </a:r>
                      <a:r>
                        <a:rPr lang="de-DE" sz="1800" dirty="0"/>
                        <a:t>//2</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dk1"/>
                          </a:solidFill>
                        </a:rPr>
                        <a:t>array3D.GetLength(1);</a:t>
                      </a:r>
                      <a:r>
                        <a:rPr lang="de-DE" sz="1800" dirty="0"/>
                        <a:t>//3</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200" dirty="0">
                          <a:solidFill>
                            <a:schemeClr val="dk1"/>
                          </a:solidFill>
                        </a:rPr>
                        <a:t>array3D.GetLength(2);</a:t>
                      </a:r>
                      <a:r>
                        <a:rPr lang="de-DE" sz="1800" dirty="0"/>
                        <a:t>//2</a:t>
                      </a:r>
                      <a:endParaRPr lang="de-DE" sz="1800" dirty="0">
                        <a:latin typeface="+mn-lt"/>
                        <a:cs typeface="Courier New" panose="02070309020205020404" pitchFamily="49" charset="0"/>
                      </a:endParaRPr>
                    </a:p>
                  </a:txBody>
                  <a:tcPr/>
                </a:tc>
                <a:extLst>
                  <a:ext uri="{0D108BD9-81ED-4DB2-BD59-A6C34878D82A}">
                    <a16:rowId xmlns:a16="http://schemas.microsoft.com/office/drawing/2014/main" val="1657341286"/>
                  </a:ext>
                </a:extLst>
              </a:tr>
            </a:tbl>
          </a:graphicData>
        </a:graphic>
      </p:graphicFrame>
      <p:pic>
        <p:nvPicPr>
          <p:cNvPr id="7" name="Grafik 6">
            <a:extLst>
              <a:ext uri="{FF2B5EF4-FFF2-40B4-BE49-F238E27FC236}">
                <a16:creationId xmlns:a16="http://schemas.microsoft.com/office/drawing/2014/main" id="{26E3F2D8-2DF9-4C95-8FD5-D8C108B43E88}"/>
              </a:ext>
            </a:extLst>
          </p:cNvPr>
          <p:cNvPicPr>
            <a:picLocks noChangeAspect="1"/>
          </p:cNvPicPr>
          <p:nvPr/>
        </p:nvPicPr>
        <p:blipFill>
          <a:blip r:embed="rId3"/>
          <a:stretch>
            <a:fillRect/>
          </a:stretch>
        </p:blipFill>
        <p:spPr>
          <a:xfrm>
            <a:off x="1387522" y="2140493"/>
            <a:ext cx="9416955" cy="563968"/>
          </a:xfrm>
          <a:prstGeom prst="rect">
            <a:avLst/>
          </a:prstGeom>
        </p:spPr>
      </p:pic>
    </p:spTree>
    <p:extLst>
      <p:ext uri="{BB962C8B-B14F-4D97-AF65-F5344CB8AC3E}">
        <p14:creationId xmlns:p14="http://schemas.microsoft.com/office/powerpoint/2010/main" val="2715729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Boolesche Logik</a:t>
            </a:r>
          </a:p>
        </p:txBody>
      </p:sp>
      <p:sp>
        <p:nvSpPr>
          <p:cNvPr id="3" name="Inhaltsplatzhalter 2"/>
          <p:cNvSpPr>
            <a:spLocks noGrp="1"/>
          </p:cNvSpPr>
          <p:nvPr>
            <p:ph idx="1"/>
          </p:nvPr>
        </p:nvSpPr>
        <p:spPr/>
        <p:txBody>
          <a:bodyPr>
            <a:noAutofit/>
          </a:bodyPr>
          <a:lstStyle/>
          <a:p>
            <a:r>
              <a:rPr lang="de-DE" dirty="0"/>
              <a:t>Jede Operation ergibt entweder </a:t>
            </a:r>
            <a:r>
              <a:rPr lang="de-DE" b="1" dirty="0" err="1"/>
              <a:t>true</a:t>
            </a:r>
            <a:r>
              <a:rPr lang="de-DE" dirty="0"/>
              <a:t> oder </a:t>
            </a:r>
            <a:r>
              <a:rPr lang="de-DE" b="1" dirty="0" err="1"/>
              <a:t>false</a:t>
            </a:r>
            <a:endParaRPr lang="de-DE" dirty="0"/>
          </a:p>
        </p:txBody>
      </p:sp>
      <p:sp>
        <p:nvSpPr>
          <p:cNvPr id="4" name="Foliennummernplatzhalter 3"/>
          <p:cNvSpPr>
            <a:spLocks noGrp="1"/>
          </p:cNvSpPr>
          <p:nvPr>
            <p:ph type="sldNum" sz="quarter" idx="12"/>
          </p:nvPr>
        </p:nvSpPr>
        <p:spPr/>
        <p:txBody>
          <a:bodyPr/>
          <a:lstStyle/>
          <a:p>
            <a:fld id="{62F8B784-6BE8-4121-A5DD-184BF916DF1B}" type="slidenum">
              <a:rPr lang="de-DE" smtClean="0"/>
              <a:t>6</a:t>
            </a:fld>
            <a:endParaRPr lang="de-DE"/>
          </a:p>
        </p:txBody>
      </p:sp>
      <p:pic>
        <p:nvPicPr>
          <p:cNvPr id="9" name="Grafik 8">
            <a:extLst>
              <a:ext uri="{FF2B5EF4-FFF2-40B4-BE49-F238E27FC236}">
                <a16:creationId xmlns:a16="http://schemas.microsoft.com/office/drawing/2014/main" id="{406FAF40-4917-4A42-A359-725CEBDD4049}"/>
              </a:ext>
            </a:extLst>
          </p:cNvPr>
          <p:cNvPicPr>
            <a:picLocks noChangeAspect="1"/>
          </p:cNvPicPr>
          <p:nvPr/>
        </p:nvPicPr>
        <p:blipFill>
          <a:blip r:embed="rId3"/>
          <a:stretch>
            <a:fillRect/>
          </a:stretch>
        </p:blipFill>
        <p:spPr>
          <a:xfrm>
            <a:off x="2520364" y="2651815"/>
            <a:ext cx="7151271" cy="3353594"/>
          </a:xfrm>
          <a:prstGeom prst="rect">
            <a:avLst/>
          </a:prstGeom>
        </p:spPr>
      </p:pic>
    </p:spTree>
    <p:extLst>
      <p:ext uri="{BB962C8B-B14F-4D97-AF65-F5344CB8AC3E}">
        <p14:creationId xmlns:p14="http://schemas.microsoft.com/office/powerpoint/2010/main" val="70660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7AEFD9-57BC-40A6-819C-183B14F8C6D4}"/>
              </a:ext>
            </a:extLst>
          </p:cNvPr>
          <p:cNvSpPr>
            <a:spLocks noGrp="1"/>
          </p:cNvSpPr>
          <p:nvPr>
            <p:ph type="title"/>
          </p:nvPr>
        </p:nvSpPr>
        <p:spPr/>
        <p:txBody>
          <a:bodyPr/>
          <a:lstStyle/>
          <a:p>
            <a:r>
              <a:rPr lang="de-DE" dirty="0">
                <a:solidFill>
                  <a:srgbClr val="000000"/>
                </a:solidFill>
                <a:latin typeface="Calibri Light" panose="020F0302020204030204" pitchFamily="34" charset="0"/>
              </a:rPr>
              <a:t>Bedingungen</a:t>
            </a:r>
            <a:endParaRPr lang="de-DE" dirty="0"/>
          </a:p>
        </p:txBody>
      </p:sp>
      <p:pic>
        <p:nvPicPr>
          <p:cNvPr id="4" name="Inhaltsplatzhalter 3">
            <a:extLst>
              <a:ext uri="{FF2B5EF4-FFF2-40B4-BE49-F238E27FC236}">
                <a16:creationId xmlns:a16="http://schemas.microsoft.com/office/drawing/2014/main" id="{3573CC4A-046E-499B-99E0-BECE9915761C}"/>
              </a:ext>
            </a:extLst>
          </p:cNvPr>
          <p:cNvPicPr>
            <a:picLocks noGrp="1" noChangeAspect="1"/>
          </p:cNvPicPr>
          <p:nvPr>
            <p:ph idx="1"/>
          </p:nvPr>
        </p:nvPicPr>
        <p:blipFill>
          <a:blip r:embed="rId3"/>
          <a:stretch>
            <a:fillRect/>
          </a:stretch>
        </p:blipFill>
        <p:spPr>
          <a:xfrm>
            <a:off x="2620277" y="2176042"/>
            <a:ext cx="6951446" cy="3680177"/>
          </a:xfrm>
          <a:prstGeom prst="rect">
            <a:avLst/>
          </a:prstGeom>
        </p:spPr>
      </p:pic>
    </p:spTree>
    <p:extLst>
      <p:ext uri="{BB962C8B-B14F-4D97-AF65-F5344CB8AC3E}">
        <p14:creationId xmlns:p14="http://schemas.microsoft.com/office/powerpoint/2010/main" val="1340447245"/>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2.xml><?xml version="1.0" encoding="utf-8"?>
<ds:datastoreItem xmlns:ds="http://schemas.openxmlformats.org/officeDocument/2006/customXml" ds:itemID="{94EA7A3E-9951-4D5F-BF6F-831941283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454</Words>
  <Application>Microsoft Office PowerPoint</Application>
  <PresentationFormat>Breitbild</PresentationFormat>
  <Paragraphs>107</Paragraphs>
  <Slides>7</Slides>
  <Notes>7</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Arial</vt:lpstr>
      <vt:lpstr>Calibri</vt:lpstr>
      <vt:lpstr>Calibri Light</vt:lpstr>
      <vt:lpstr>Consolas</vt:lpstr>
      <vt:lpstr>Design1</vt:lpstr>
      <vt:lpstr>Arrays und Bedingungen</vt:lpstr>
      <vt:lpstr>Arrays</vt:lpstr>
      <vt:lpstr>Funktionen und Eigenschaften von Arrays</vt:lpstr>
      <vt:lpstr>Mehrdimensionale Arrays</vt:lpstr>
      <vt:lpstr>Funktionen und Eigenschaften von  mehrdimensionalen Arrays</vt:lpstr>
      <vt:lpstr>Boolesche Logik</vt:lpstr>
      <vt:lpstr>Bedingungen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Lukas Kern</cp:lastModifiedBy>
  <cp:revision>6</cp:revision>
  <dcterms:created xsi:type="dcterms:W3CDTF">2021-08-31T09:50:45Z</dcterms:created>
  <dcterms:modified xsi:type="dcterms:W3CDTF">2025-01-21T13:43:09Z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