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9" r:id="rId5"/>
    <p:sldId id="260" r:id="rId6"/>
    <p:sldId id="261" r:id="rId7"/>
    <p:sldId id="273" r:id="rId8"/>
    <p:sldId id="272" r:id="rId9"/>
    <p:sldId id="274" r:id="rId10"/>
    <p:sldId id="275" r:id="rId11"/>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00E2"/>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1" d="100"/>
          <a:sy n="111" d="100"/>
        </p:scale>
        <p:origin x="306" y="9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4ef31a4e-f445-4888-abfe-34ac87ab2ceb" providerId="ADAL" clId="{835CF2C4-A3F8-4848-B817-167D15C0E792}"/>
    <pc:docChg chg="modShowInfo">
      <pc:chgData name="Philipp G. Libowicz" userId="4ef31a4e-f445-4888-abfe-34ac87ab2ceb" providerId="ADAL" clId="{835CF2C4-A3F8-4848-B817-167D15C0E792}" dt="2025-03-19T12:14:15.468" v="0" actId="2744"/>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19.03.2025</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0590665-1F25-4CE1-909F-8729D68A12FF}" type="datetimeFigureOut">
              <a:rPr lang="de-DE" smtClean="0"/>
              <a:t>19.03.2025</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37CD493-94E2-4EF7-B6D8-A814E7506A90}" type="slidenum">
              <a:rPr lang="de-DE" smtClean="0"/>
              <a:t>‹Nr.›</a:t>
            </a:fld>
            <a:endParaRPr lang="de-DE"/>
          </a:p>
        </p:txBody>
      </p:sp>
    </p:spTree>
    <p:extLst>
      <p:ext uri="{BB962C8B-B14F-4D97-AF65-F5344CB8AC3E}">
        <p14:creationId xmlns:p14="http://schemas.microsoft.com/office/powerpoint/2010/main" val="131181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Quellcode in Einheiten packen</a:t>
            </a:r>
          </a:p>
          <a:p>
            <a:endParaRPr lang="de-DE" dirty="0"/>
          </a:p>
          <a:p>
            <a:r>
              <a:rPr lang="de-DE" dirty="0"/>
              <a:t>Prozeduren abbilden und wiederverwendbar machen</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3243950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besteht aus </a:t>
            </a:r>
            <a:r>
              <a:rPr lang="de-DE" dirty="0" err="1"/>
              <a:t>Modifier</a:t>
            </a:r>
            <a:r>
              <a:rPr lang="de-DE" dirty="0"/>
              <a:t>, Rückgabewert, Name und Parameterliste</a:t>
            </a:r>
          </a:p>
          <a:p>
            <a:endParaRPr lang="de-DE" dirty="0"/>
          </a:p>
          <a:p>
            <a:r>
              <a:rPr lang="de-DE" dirty="0"/>
              <a:t>Rückgabewert kann alles sein</a:t>
            </a:r>
          </a:p>
          <a:p>
            <a:r>
              <a:rPr lang="de-DE" dirty="0"/>
              <a:t>wenn es keinen geben soll, dann </a:t>
            </a:r>
            <a:r>
              <a:rPr lang="de-DE" dirty="0" err="1"/>
              <a:t>void</a:t>
            </a:r>
            <a:r>
              <a:rPr lang="de-DE" dirty="0"/>
              <a:t> „Leere“</a:t>
            </a:r>
          </a:p>
          <a:p>
            <a:endParaRPr lang="de-DE" dirty="0"/>
          </a:p>
          <a:p>
            <a:r>
              <a:rPr lang="de-DE" dirty="0"/>
              <a:t>Beispiel:</a:t>
            </a:r>
            <a:br>
              <a:rPr lang="de-DE" dirty="0"/>
            </a:br>
            <a:r>
              <a:rPr lang="de-DE" dirty="0"/>
              <a:t>Taschenrechner aus </a:t>
            </a:r>
            <a:r>
              <a:rPr lang="de-DE"/>
              <a:t>GitHub Modul005_Fragen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67248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unterschiedliche Rückgabewerte brauchen dennoch einmalige Parameterliste</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834510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Funktionen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65034-BEE8-49D7-8E42-2E0514F5D43A}"/>
              </a:ext>
            </a:extLst>
          </p:cNvPr>
          <p:cNvSpPr>
            <a:spLocks noGrp="1"/>
          </p:cNvSpPr>
          <p:nvPr>
            <p:ph type="title"/>
          </p:nvPr>
        </p:nvSpPr>
        <p:spPr/>
        <p:txBody>
          <a:bodyPr/>
          <a:lstStyle/>
          <a:p>
            <a:r>
              <a:rPr lang="de-DE" dirty="0"/>
              <a:t>Methoden (Funktionen)</a:t>
            </a:r>
          </a:p>
        </p:txBody>
      </p:sp>
      <p:pic>
        <p:nvPicPr>
          <p:cNvPr id="25" name="Inhaltsplatzhalter 24">
            <a:extLst>
              <a:ext uri="{FF2B5EF4-FFF2-40B4-BE49-F238E27FC236}">
                <a16:creationId xmlns:a16="http://schemas.microsoft.com/office/drawing/2014/main" id="{77A90AA6-D58A-4467-A978-617B9869AEC2}"/>
              </a:ext>
            </a:extLst>
          </p:cNvPr>
          <p:cNvPicPr>
            <a:picLocks noGrp="1" noChangeAspect="1"/>
          </p:cNvPicPr>
          <p:nvPr>
            <p:ph sz="half" idx="1"/>
          </p:nvPr>
        </p:nvPicPr>
        <p:blipFill>
          <a:blip r:embed="rId3"/>
          <a:stretch>
            <a:fillRect/>
          </a:stretch>
        </p:blipFill>
        <p:spPr>
          <a:xfrm>
            <a:off x="419100" y="2332794"/>
            <a:ext cx="5181600" cy="3336998"/>
          </a:xfrm>
          <a:prstGeom prst="rect">
            <a:avLst/>
          </a:prstGeom>
        </p:spPr>
      </p:pic>
      <p:pic>
        <p:nvPicPr>
          <p:cNvPr id="30" name="Inhaltsplatzhalter 29">
            <a:extLst>
              <a:ext uri="{FF2B5EF4-FFF2-40B4-BE49-F238E27FC236}">
                <a16:creationId xmlns:a16="http://schemas.microsoft.com/office/drawing/2014/main" id="{6879C3FA-82EB-4672-A5D0-C4DB471BE6E6}"/>
              </a:ext>
            </a:extLst>
          </p:cNvPr>
          <p:cNvPicPr>
            <a:picLocks noGrp="1" noChangeAspect="1"/>
          </p:cNvPicPr>
          <p:nvPr>
            <p:ph sz="half" idx="2"/>
          </p:nvPr>
        </p:nvPicPr>
        <p:blipFill>
          <a:blip r:embed="rId4"/>
          <a:stretch>
            <a:fillRect/>
          </a:stretch>
        </p:blipFill>
        <p:spPr>
          <a:xfrm>
            <a:off x="6172200" y="2854842"/>
            <a:ext cx="5181600" cy="2292903"/>
          </a:xfrm>
          <a:prstGeom prst="rect">
            <a:avLst/>
          </a:prstGeom>
        </p:spPr>
      </p:pic>
    </p:spTree>
    <p:extLst>
      <p:ext uri="{BB962C8B-B14F-4D97-AF65-F5344CB8AC3E}">
        <p14:creationId xmlns:p14="http://schemas.microsoft.com/office/powerpoint/2010/main" val="51038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BBA630FE-F593-4A31-B671-DFFE91413B2E}"/>
              </a:ext>
            </a:extLst>
          </p:cNvPr>
          <p:cNvPicPr>
            <a:picLocks noChangeAspect="1"/>
          </p:cNvPicPr>
          <p:nvPr/>
        </p:nvPicPr>
        <p:blipFill>
          <a:blip r:embed="rId3"/>
          <a:stretch>
            <a:fillRect/>
          </a:stretch>
        </p:blipFill>
        <p:spPr>
          <a:xfrm>
            <a:off x="7151995" y="3561072"/>
            <a:ext cx="4512153" cy="920583"/>
          </a:xfrm>
          <a:prstGeom prst="rect">
            <a:avLst/>
          </a:prstGeom>
        </p:spPr>
      </p:pic>
      <p:pic>
        <p:nvPicPr>
          <p:cNvPr id="19" name="Inhaltsplatzhalter 18">
            <a:extLst>
              <a:ext uri="{FF2B5EF4-FFF2-40B4-BE49-F238E27FC236}">
                <a16:creationId xmlns:a16="http://schemas.microsoft.com/office/drawing/2014/main" id="{C4FDEF0B-FB54-4D78-B8CD-9E0E56BE0037}"/>
              </a:ext>
            </a:extLst>
          </p:cNvPr>
          <p:cNvPicPr>
            <a:picLocks noGrp="1" noChangeAspect="1"/>
          </p:cNvPicPr>
          <p:nvPr>
            <p:ph idx="1"/>
          </p:nvPr>
        </p:nvPicPr>
        <p:blipFill>
          <a:blip r:embed="rId4"/>
          <a:stretch>
            <a:fillRect/>
          </a:stretch>
        </p:blipFill>
        <p:spPr>
          <a:xfrm>
            <a:off x="909038" y="2102086"/>
            <a:ext cx="5186962" cy="3448951"/>
          </a:xfrm>
          <a:prstGeom prst="rect">
            <a:avLst/>
          </a:prstGeom>
        </p:spPr>
      </p:pic>
      <p:sp>
        <p:nvSpPr>
          <p:cNvPr id="4" name="Titel 3">
            <a:extLst>
              <a:ext uri="{FF2B5EF4-FFF2-40B4-BE49-F238E27FC236}">
                <a16:creationId xmlns:a16="http://schemas.microsoft.com/office/drawing/2014/main" id="{51665CEA-7975-4731-B2B9-A5980DF18606}"/>
              </a:ext>
            </a:extLst>
          </p:cNvPr>
          <p:cNvSpPr>
            <a:spLocks noGrp="1"/>
          </p:cNvSpPr>
          <p:nvPr>
            <p:ph type="title"/>
          </p:nvPr>
        </p:nvSpPr>
        <p:spPr/>
        <p:txBody>
          <a:bodyPr/>
          <a:lstStyle/>
          <a:p>
            <a:r>
              <a:rPr lang="de-DE" dirty="0"/>
              <a:t> </a:t>
            </a:r>
          </a:p>
        </p:txBody>
      </p:sp>
      <p:sp>
        <p:nvSpPr>
          <p:cNvPr id="2" name="Textfeld 1">
            <a:extLst>
              <a:ext uri="{FF2B5EF4-FFF2-40B4-BE49-F238E27FC236}">
                <a16:creationId xmlns:a16="http://schemas.microsoft.com/office/drawing/2014/main" id="{7B2AAE66-0664-4CE7-A088-01A6539101BF}"/>
              </a:ext>
            </a:extLst>
          </p:cNvPr>
          <p:cNvSpPr txBox="1"/>
          <p:nvPr/>
        </p:nvSpPr>
        <p:spPr>
          <a:xfrm>
            <a:off x="7151995" y="3376406"/>
            <a:ext cx="864339" cy="369332"/>
          </a:xfrm>
          <a:prstGeom prst="rect">
            <a:avLst/>
          </a:prstGeom>
          <a:noFill/>
        </p:spPr>
        <p:txBody>
          <a:bodyPr wrap="none" rtlCol="0">
            <a:spAutoFit/>
          </a:bodyPr>
          <a:lstStyle/>
          <a:p>
            <a:r>
              <a:rPr lang="de-DE" b="1" dirty="0"/>
              <a:t>Aufruf:</a:t>
            </a:r>
          </a:p>
        </p:txBody>
      </p:sp>
      <p:cxnSp>
        <p:nvCxnSpPr>
          <p:cNvPr id="6" name="Gerade Verbindung mit Pfeil 5">
            <a:extLst>
              <a:ext uri="{FF2B5EF4-FFF2-40B4-BE49-F238E27FC236}">
                <a16:creationId xmlns:a16="http://schemas.microsoft.com/office/drawing/2014/main" id="{1C7A359C-871D-4FF2-B3D9-958A053AB374}"/>
              </a:ext>
            </a:extLst>
          </p:cNvPr>
          <p:cNvCxnSpPr/>
          <p:nvPr/>
        </p:nvCxnSpPr>
        <p:spPr>
          <a:xfrm>
            <a:off x="2751513" y="4871258"/>
            <a:ext cx="113053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B91F0D59-A377-4747-9B84-8466BF3A99C3}"/>
              </a:ext>
            </a:extLst>
          </p:cNvPr>
          <p:cNvSpPr txBox="1"/>
          <p:nvPr/>
        </p:nvSpPr>
        <p:spPr>
          <a:xfrm>
            <a:off x="3973484" y="4686592"/>
            <a:ext cx="3792385" cy="369332"/>
          </a:xfrm>
          <a:prstGeom prst="rect">
            <a:avLst/>
          </a:prstGeom>
          <a:noFill/>
        </p:spPr>
        <p:txBody>
          <a:bodyPr wrap="none" rtlCol="0">
            <a:spAutoFit/>
          </a:bodyPr>
          <a:lstStyle/>
          <a:p>
            <a:r>
              <a:rPr lang="de-DE" dirty="0"/>
              <a:t>Wertrückgabe und Funktionsabschluss</a:t>
            </a:r>
          </a:p>
        </p:txBody>
      </p:sp>
      <p:sp>
        <p:nvSpPr>
          <p:cNvPr id="10" name="Titel 1">
            <a:extLst>
              <a:ext uri="{FF2B5EF4-FFF2-40B4-BE49-F238E27FC236}">
                <a16:creationId xmlns:a16="http://schemas.microsoft.com/office/drawing/2014/main" id="{7C065B08-E704-471D-938B-FD9E4F93226C}"/>
              </a:ext>
            </a:extLst>
          </p:cNvPr>
          <p:cNvSpPr txBox="1">
            <a:spLocks/>
          </p:cNvSpPr>
          <p:nvPr/>
        </p:nvSpPr>
        <p:spPr>
          <a:xfrm>
            <a:off x="838200" y="465667"/>
            <a:ext cx="10515600" cy="12250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a:lstStyle>
          <a:p>
            <a:r>
              <a:rPr lang="de-DE"/>
              <a:t>Methoden (Funktionen)</a:t>
            </a:r>
            <a:endParaRPr lang="de-DE" dirty="0"/>
          </a:p>
        </p:txBody>
      </p:sp>
    </p:spTree>
    <p:extLst>
      <p:ext uri="{BB962C8B-B14F-4D97-AF65-F5344CB8AC3E}">
        <p14:creationId xmlns:p14="http://schemas.microsoft.com/office/powerpoint/2010/main" val="229680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C9CB597-B9F5-4011-99A0-4FAEA34352C6}"/>
              </a:ext>
            </a:extLst>
          </p:cNvPr>
          <p:cNvSpPr>
            <a:spLocks noGrp="1"/>
          </p:cNvSpPr>
          <p:nvPr>
            <p:ph idx="1"/>
          </p:nvPr>
        </p:nvSpPr>
        <p:spPr>
          <a:xfrm>
            <a:off x="838200" y="1825624"/>
            <a:ext cx="10515600" cy="4768215"/>
          </a:xfrm>
        </p:spPr>
        <p:txBody>
          <a:bodyPr/>
          <a:lstStyle/>
          <a:p>
            <a:r>
              <a:rPr lang="de-DE" dirty="0"/>
              <a:t>Modifikatoren (</a:t>
            </a:r>
            <a:r>
              <a:rPr lang="de-DE" dirty="0" err="1"/>
              <a:t>Modifiers</a:t>
            </a:r>
            <a:r>
              <a:rPr lang="de-DE" dirty="0"/>
              <a:t>) definieren die Zugriffsmöglichkeiten auf oder den Zustand der Funktion</a:t>
            </a:r>
          </a:p>
          <a:p>
            <a:endParaRPr lang="de-DE" dirty="0"/>
          </a:p>
          <a:p>
            <a:r>
              <a:rPr lang="de-DE" dirty="0"/>
              <a:t>Der Rückgabewert gibt den Datentyp der Rückgabe an</a:t>
            </a:r>
          </a:p>
          <a:p>
            <a:endParaRPr lang="de-DE" dirty="0"/>
          </a:p>
          <a:p>
            <a:r>
              <a:rPr lang="de-DE" dirty="0"/>
              <a:t>Über den Bezeichner wird die Funktion aufgerufen</a:t>
            </a:r>
          </a:p>
          <a:p>
            <a:endParaRPr lang="de-DE" dirty="0"/>
          </a:p>
          <a:p>
            <a:r>
              <a:rPr lang="de-DE" dirty="0"/>
              <a:t>Die Parameterliste gibt die benötigten Übergabeparameter mit Datentyp und Bezeichner an</a:t>
            </a:r>
          </a:p>
        </p:txBody>
      </p:sp>
      <p:sp>
        <p:nvSpPr>
          <p:cNvPr id="4" name="Titel 1">
            <a:extLst>
              <a:ext uri="{FF2B5EF4-FFF2-40B4-BE49-F238E27FC236}">
                <a16:creationId xmlns:a16="http://schemas.microsoft.com/office/drawing/2014/main" id="{1D7C5DAC-0FD7-4CFE-88A7-DCEFBF47E27D}"/>
              </a:ext>
            </a:extLst>
          </p:cNvPr>
          <p:cNvSpPr txBox="1">
            <a:spLocks/>
          </p:cNvSpPr>
          <p:nvPr/>
        </p:nvSpPr>
        <p:spPr>
          <a:xfrm>
            <a:off x="838200" y="465667"/>
            <a:ext cx="10515600" cy="12250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a:lstStyle>
          <a:p>
            <a:r>
              <a:rPr lang="de-DE" dirty="0"/>
              <a:t>Methoden (Funktionen)</a:t>
            </a:r>
          </a:p>
        </p:txBody>
      </p:sp>
      <p:sp>
        <p:nvSpPr>
          <p:cNvPr id="5" name="Textfeld 4">
            <a:extLst>
              <a:ext uri="{FF2B5EF4-FFF2-40B4-BE49-F238E27FC236}">
                <a16:creationId xmlns:a16="http://schemas.microsoft.com/office/drawing/2014/main" id="{B15B342C-DA12-4FE5-A1E3-C08E2335AFAA}"/>
              </a:ext>
            </a:extLst>
          </p:cNvPr>
          <p:cNvSpPr txBox="1"/>
          <p:nvPr/>
        </p:nvSpPr>
        <p:spPr>
          <a:xfrm>
            <a:off x="9158521" y="2290077"/>
            <a:ext cx="1893467" cy="830997"/>
          </a:xfrm>
          <a:prstGeom prst="rect">
            <a:avLst/>
          </a:prstGeom>
          <a:noFill/>
        </p:spPr>
        <p:txBody>
          <a:bodyPr wrap="none" rtlCol="0">
            <a:spAutoFit/>
          </a:bodyPr>
          <a:lstStyle/>
          <a:p>
            <a:r>
              <a:rPr lang="de-DE" sz="1600" dirty="0">
                <a:latin typeface="+mj-lt"/>
              </a:rPr>
              <a:t>z.B.: </a:t>
            </a:r>
            <a:r>
              <a:rPr lang="de-DE" sz="1600" dirty="0">
                <a:solidFill>
                  <a:schemeClr val="accent1">
                    <a:lumMod val="50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static</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public</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private</a:t>
            </a:r>
          </a:p>
        </p:txBody>
      </p:sp>
      <p:sp>
        <p:nvSpPr>
          <p:cNvPr id="6" name="Textfeld 5">
            <a:extLst>
              <a:ext uri="{FF2B5EF4-FFF2-40B4-BE49-F238E27FC236}">
                <a16:creationId xmlns:a16="http://schemas.microsoft.com/office/drawing/2014/main" id="{8917A280-BBD6-4318-8088-F0D247F4C54E}"/>
              </a:ext>
            </a:extLst>
          </p:cNvPr>
          <p:cNvSpPr txBox="1"/>
          <p:nvPr/>
        </p:nvSpPr>
        <p:spPr>
          <a:xfrm>
            <a:off x="9214627" y="3336953"/>
            <a:ext cx="1781257" cy="830997"/>
          </a:xfrm>
          <a:prstGeom prst="rect">
            <a:avLst/>
          </a:prstGeom>
          <a:noFill/>
        </p:spPr>
        <p:txBody>
          <a:bodyPr wrap="none" rtlCol="0">
            <a:spAutoFit/>
          </a:bodyPr>
          <a:lstStyle/>
          <a:p>
            <a:r>
              <a:rPr lang="de-DE" sz="1600" dirty="0">
                <a:latin typeface="+mj-lt"/>
              </a:rPr>
              <a:t>z.B.: </a:t>
            </a:r>
            <a:r>
              <a:rPr lang="de-DE" sz="1600" dirty="0">
                <a:solidFill>
                  <a:schemeClr val="accent1">
                    <a:lumMod val="50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int</a:t>
            </a:r>
            <a:endParaRPr lang="de-DE" sz="1600" dirty="0">
              <a:solidFill>
                <a:schemeClr val="accent1">
                  <a:lumMod val="75000"/>
                </a:schemeClr>
              </a:solidFill>
              <a:latin typeface="Consolas" panose="020B0609020204030204" pitchFamily="49" charset="0"/>
            </a:endParaRPr>
          </a:p>
          <a:p>
            <a:r>
              <a:rPr lang="de-DE" sz="1600" dirty="0">
                <a:solidFill>
                  <a:schemeClr val="accent1">
                    <a:lumMod val="75000"/>
                  </a:schemeClr>
                </a:solidFill>
                <a:latin typeface="Consolas" panose="020B0609020204030204" pitchFamily="49" charset="0"/>
              </a:rPr>
              <a:t>	</a:t>
            </a:r>
            <a:r>
              <a:rPr lang="de-DE" sz="1600" dirty="0">
                <a:solidFill>
                  <a:srgbClr val="00B0F0"/>
                </a:solidFill>
                <a:latin typeface="Consolas" panose="020B0609020204030204" pitchFamily="49" charset="0"/>
              </a:rPr>
              <a:t>Random</a:t>
            </a:r>
          </a:p>
          <a:p>
            <a:r>
              <a:rPr lang="de-DE" sz="1600" dirty="0">
                <a:solidFill>
                  <a:schemeClr val="accent1">
                    <a:lumMod val="75000"/>
                  </a:schemeClr>
                </a:solidFill>
                <a:latin typeface="Consolas" panose="020B0609020204030204" pitchFamily="49" charset="0"/>
              </a:rPr>
              <a:t>	</a:t>
            </a:r>
            <a:r>
              <a:rPr lang="de-DE" sz="1600" dirty="0" err="1">
                <a:solidFill>
                  <a:schemeClr val="accent1">
                    <a:lumMod val="75000"/>
                  </a:schemeClr>
                </a:solidFill>
                <a:latin typeface="Consolas" panose="020B0609020204030204" pitchFamily="49" charset="0"/>
              </a:rPr>
              <a:t>void</a:t>
            </a:r>
            <a:endParaRPr lang="de-DE" sz="1600"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5518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111934-1193-417C-B7A4-BCC349BD22E3}"/>
              </a:ext>
            </a:extLst>
          </p:cNvPr>
          <p:cNvSpPr>
            <a:spLocks noGrp="1"/>
          </p:cNvSpPr>
          <p:nvPr>
            <p:ph type="title"/>
          </p:nvPr>
        </p:nvSpPr>
        <p:spPr/>
        <p:txBody>
          <a:bodyPr/>
          <a:lstStyle/>
          <a:p>
            <a:r>
              <a:rPr lang="de-DE" dirty="0"/>
              <a:t>Überladung von Methoden</a:t>
            </a:r>
          </a:p>
        </p:txBody>
      </p:sp>
      <p:sp>
        <p:nvSpPr>
          <p:cNvPr id="3" name="Inhaltsplatzhalter 2">
            <a:extLst>
              <a:ext uri="{FF2B5EF4-FFF2-40B4-BE49-F238E27FC236}">
                <a16:creationId xmlns:a16="http://schemas.microsoft.com/office/drawing/2014/main" id="{058A8562-7114-4B1F-8A2C-679D7A1D705A}"/>
              </a:ext>
            </a:extLst>
          </p:cNvPr>
          <p:cNvSpPr>
            <a:spLocks noGrp="1"/>
          </p:cNvSpPr>
          <p:nvPr>
            <p:ph idx="1"/>
          </p:nvPr>
        </p:nvSpPr>
        <p:spPr/>
        <p:txBody>
          <a:bodyPr/>
          <a:lstStyle/>
          <a:p>
            <a:r>
              <a:rPr lang="de-DE" dirty="0"/>
              <a:t>ein Funktionsname kann in derselben Klasse mehrfach benutzt werden </a:t>
            </a:r>
          </a:p>
          <a:p>
            <a:r>
              <a:rPr lang="de-DE" dirty="0"/>
              <a:t>jede Funktion muss eine einmalige Parameterliste haben</a:t>
            </a:r>
          </a:p>
          <a:p>
            <a:r>
              <a:rPr lang="de-DE" dirty="0"/>
              <a:t>die Rückgabewerte können unterschiedlich sein</a:t>
            </a:r>
          </a:p>
          <a:p>
            <a:endParaRPr lang="de-DE" dirty="0"/>
          </a:p>
          <a:p>
            <a:endParaRPr lang="de-DE" dirty="0"/>
          </a:p>
        </p:txBody>
      </p:sp>
      <p:pic>
        <p:nvPicPr>
          <p:cNvPr id="4" name="Grafik 3">
            <a:extLst>
              <a:ext uri="{FF2B5EF4-FFF2-40B4-BE49-F238E27FC236}">
                <a16:creationId xmlns:a16="http://schemas.microsoft.com/office/drawing/2014/main" id="{2E78677B-7CB2-4537-A948-2633D3682349}"/>
              </a:ext>
            </a:extLst>
          </p:cNvPr>
          <p:cNvPicPr>
            <a:picLocks noChangeAspect="1"/>
          </p:cNvPicPr>
          <p:nvPr/>
        </p:nvPicPr>
        <p:blipFill>
          <a:blip r:embed="rId3"/>
          <a:stretch>
            <a:fillRect/>
          </a:stretch>
        </p:blipFill>
        <p:spPr>
          <a:xfrm>
            <a:off x="1640706" y="4137531"/>
            <a:ext cx="2942124" cy="1341061"/>
          </a:xfrm>
          <a:prstGeom prst="rect">
            <a:avLst/>
          </a:prstGeom>
        </p:spPr>
      </p:pic>
      <p:pic>
        <p:nvPicPr>
          <p:cNvPr id="5" name="Grafik 4">
            <a:extLst>
              <a:ext uri="{FF2B5EF4-FFF2-40B4-BE49-F238E27FC236}">
                <a16:creationId xmlns:a16="http://schemas.microsoft.com/office/drawing/2014/main" id="{76C573C6-45AF-4E8C-927F-028EFB4AF90F}"/>
              </a:ext>
            </a:extLst>
          </p:cNvPr>
          <p:cNvPicPr>
            <a:picLocks noChangeAspect="1"/>
          </p:cNvPicPr>
          <p:nvPr/>
        </p:nvPicPr>
        <p:blipFill>
          <a:blip r:embed="rId4"/>
          <a:stretch>
            <a:fillRect/>
          </a:stretch>
        </p:blipFill>
        <p:spPr>
          <a:xfrm>
            <a:off x="6700346" y="4137532"/>
            <a:ext cx="3580633" cy="1341061"/>
          </a:xfrm>
          <a:prstGeom prst="rect">
            <a:avLst/>
          </a:prstGeom>
        </p:spPr>
      </p:pic>
    </p:spTree>
    <p:extLst>
      <p:ext uri="{BB962C8B-B14F-4D97-AF65-F5344CB8AC3E}">
        <p14:creationId xmlns:p14="http://schemas.microsoft.com/office/powerpoint/2010/main" val="408716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73B01-0B76-45A3-9A35-1538DDA03E5E}"/>
              </a:ext>
            </a:extLst>
          </p:cNvPr>
          <p:cNvSpPr>
            <a:spLocks noGrp="1"/>
          </p:cNvSpPr>
          <p:nvPr>
            <p:ph type="title"/>
          </p:nvPr>
        </p:nvSpPr>
        <p:spPr/>
        <p:txBody>
          <a:bodyPr/>
          <a:lstStyle/>
          <a:p>
            <a:r>
              <a:rPr lang="de-DE" dirty="0"/>
              <a:t>Spezielle Parametertypen</a:t>
            </a:r>
          </a:p>
        </p:txBody>
      </p:sp>
      <p:sp>
        <p:nvSpPr>
          <p:cNvPr id="3" name="Inhaltsplatzhalter 2">
            <a:extLst>
              <a:ext uri="{FF2B5EF4-FFF2-40B4-BE49-F238E27FC236}">
                <a16:creationId xmlns:a16="http://schemas.microsoft.com/office/drawing/2014/main" id="{12E8B91C-6407-4339-BD1C-F5E2A734D302}"/>
              </a:ext>
            </a:extLst>
          </p:cNvPr>
          <p:cNvSpPr>
            <a:spLocks noGrp="1"/>
          </p:cNvSpPr>
          <p:nvPr>
            <p:ph idx="1"/>
          </p:nvPr>
        </p:nvSpPr>
        <p:spPr>
          <a:xfrm>
            <a:off x="559292" y="1612561"/>
            <a:ext cx="11105965" cy="4351338"/>
          </a:xfrm>
        </p:spPr>
        <p:txBody>
          <a:bodyPr>
            <a:normAutofit/>
          </a:bodyPr>
          <a:lstStyle/>
          <a:p>
            <a:r>
              <a:rPr lang="de-DE" sz="2400" dirty="0"/>
              <a:t>Automatische Arrays: 	Aus beliebig vielen Übergaben eines Typs wird 					automatisch ein Array erstellt</a:t>
            </a:r>
          </a:p>
          <a:p>
            <a:endParaRPr lang="de-DE" sz="2400" dirty="0"/>
          </a:p>
          <a:p>
            <a:endParaRPr lang="de-DE" sz="2400" dirty="0"/>
          </a:p>
          <a:p>
            <a:endParaRPr lang="de-DE" sz="2400" dirty="0"/>
          </a:p>
          <a:p>
            <a:endParaRPr lang="de-DE" sz="2400" dirty="0"/>
          </a:p>
          <a:p>
            <a:r>
              <a:rPr lang="de-DE" sz="2400" dirty="0"/>
              <a:t>Optionale Parameter:	Ein Parameter erhält eine Vorbelegung, welche 					überschrieben werden kann</a:t>
            </a:r>
          </a:p>
        </p:txBody>
      </p:sp>
      <p:sp>
        <p:nvSpPr>
          <p:cNvPr id="4" name="Textfeld 3">
            <a:extLst>
              <a:ext uri="{FF2B5EF4-FFF2-40B4-BE49-F238E27FC236}">
                <a16:creationId xmlns:a16="http://schemas.microsoft.com/office/drawing/2014/main" id="{36B500B8-6B38-4498-9A86-3D11AE5F04F3}"/>
              </a:ext>
            </a:extLst>
          </p:cNvPr>
          <p:cNvSpPr txBox="1"/>
          <p:nvPr/>
        </p:nvSpPr>
        <p:spPr>
          <a:xfrm>
            <a:off x="1915588" y="2733556"/>
            <a:ext cx="7967246" cy="923330"/>
          </a:xfrm>
          <a:prstGeom prst="rect">
            <a:avLst/>
          </a:prstGeom>
          <a:noFill/>
        </p:spPr>
        <p:txBody>
          <a:bodyPr wrap="none" rtlCol="0">
            <a:spAutoFit/>
          </a:bodyPr>
          <a:lstStyle/>
          <a:p>
            <a:r>
              <a:rPr lang="de-DE" dirty="0" err="1">
                <a:solidFill>
                  <a:schemeClr val="accent5"/>
                </a:solidFill>
                <a:latin typeface="Consolas" panose="020B0609020204030204" pitchFamily="49" charset="0"/>
              </a:rPr>
              <a:t>public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static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err="1">
                <a:latin typeface="Consolas" panose="020B0609020204030204" pitchFamily="49" charset="0"/>
              </a:rPr>
              <a:t>BildeSumme</a:t>
            </a:r>
            <a:r>
              <a:rPr lang="de-DE" dirty="0">
                <a:latin typeface="Consolas" panose="020B0609020204030204" pitchFamily="49" charset="0"/>
              </a:rPr>
              <a:t>(</a:t>
            </a:r>
            <a:r>
              <a:rPr lang="de-DE" dirty="0" err="1">
                <a:solidFill>
                  <a:schemeClr val="accent5"/>
                </a:solidFill>
                <a:latin typeface="Consolas" panose="020B0609020204030204" pitchFamily="49" charset="0"/>
              </a:rPr>
              <a:t>params</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latin typeface="Consolas" panose="020B0609020204030204" pitchFamily="49" charset="0"/>
              </a:rPr>
              <a:t>[] </a:t>
            </a:r>
            <a:r>
              <a:rPr lang="de-DE" dirty="0" err="1">
                <a:latin typeface="Consolas" panose="020B0609020204030204" pitchFamily="49" charset="0"/>
              </a:rPr>
              <a:t>summanden</a:t>
            </a:r>
            <a:r>
              <a:rPr lang="de-DE" dirty="0">
                <a:latin typeface="Consolas" panose="020B0609020204030204" pitchFamily="49" charset="0"/>
              </a:rPr>
              <a:t>) {…}</a:t>
            </a:r>
          </a:p>
          <a:p>
            <a:endParaRPr lang="de-DE" dirty="0">
              <a:latin typeface="Consolas" panose="020B0609020204030204" pitchFamily="49" charset="0"/>
            </a:endParaRPr>
          </a:p>
          <a:p>
            <a:r>
              <a:rPr lang="de-DE" b="1" dirty="0">
                <a:latin typeface="+mj-lt"/>
              </a:rPr>
              <a:t>Aufrufbeispiele: 	</a:t>
            </a:r>
            <a:r>
              <a:rPr lang="de-DE" dirty="0" err="1">
                <a:latin typeface="Consolas" panose="020B0609020204030204" pitchFamily="49" charset="0"/>
              </a:rPr>
              <a:t>BildeSumme</a:t>
            </a:r>
            <a:r>
              <a:rPr lang="de-DE" dirty="0">
                <a:latin typeface="Consolas" panose="020B0609020204030204" pitchFamily="49" charset="0"/>
              </a:rPr>
              <a:t>(2,5,7);	</a:t>
            </a:r>
            <a:r>
              <a:rPr lang="de-DE" dirty="0" err="1">
                <a:latin typeface="Consolas" panose="020B0609020204030204" pitchFamily="49" charset="0"/>
              </a:rPr>
              <a:t>BildeSumme</a:t>
            </a:r>
            <a:r>
              <a:rPr lang="de-DE" dirty="0">
                <a:latin typeface="Consolas" panose="020B0609020204030204" pitchFamily="49" charset="0"/>
              </a:rPr>
              <a:t>(1,2,3,4,5,6,7)</a:t>
            </a:r>
          </a:p>
        </p:txBody>
      </p:sp>
      <p:sp>
        <p:nvSpPr>
          <p:cNvPr id="5" name="Textfeld 4">
            <a:extLst>
              <a:ext uri="{FF2B5EF4-FFF2-40B4-BE49-F238E27FC236}">
                <a16:creationId xmlns:a16="http://schemas.microsoft.com/office/drawing/2014/main" id="{C29BDFF8-75FD-4C36-83AC-BBF1D7C31DAA}"/>
              </a:ext>
            </a:extLst>
          </p:cNvPr>
          <p:cNvSpPr txBox="1"/>
          <p:nvPr/>
        </p:nvSpPr>
        <p:spPr>
          <a:xfrm>
            <a:off x="1915588" y="5248906"/>
            <a:ext cx="7023076" cy="923330"/>
          </a:xfrm>
          <a:prstGeom prst="rect">
            <a:avLst/>
          </a:prstGeom>
          <a:noFill/>
        </p:spPr>
        <p:txBody>
          <a:bodyPr wrap="none" rtlCol="0">
            <a:spAutoFit/>
          </a:bodyPr>
          <a:lstStyle/>
          <a:p>
            <a:r>
              <a:rPr lang="de-DE" dirty="0" err="1">
                <a:solidFill>
                  <a:schemeClr val="accent5"/>
                </a:solidFill>
                <a:latin typeface="Consolas" panose="020B0609020204030204" pitchFamily="49" charset="0"/>
              </a:rPr>
              <a:t>public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static</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Addiere(</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a,</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b,</a:t>
            </a:r>
            <a:r>
              <a:rPr lang="de-DE" dirty="0">
                <a:solidFill>
                  <a:schemeClr val="accent5"/>
                </a:solidFill>
                <a:latin typeface="Consolas" panose="020B0609020204030204" pitchFamily="49" charset="0"/>
              </a:rPr>
              <a:t> </a:t>
            </a:r>
            <a:r>
              <a:rPr lang="de-DE" dirty="0" err="1">
                <a:solidFill>
                  <a:schemeClr val="accent5"/>
                </a:solidFill>
                <a:latin typeface="Consolas" panose="020B0609020204030204" pitchFamily="49" charset="0"/>
              </a:rPr>
              <a:t>int</a:t>
            </a:r>
            <a:r>
              <a:rPr lang="de-DE" dirty="0">
                <a:solidFill>
                  <a:schemeClr val="accent5"/>
                </a:solidFill>
                <a:latin typeface="Consolas" panose="020B0609020204030204" pitchFamily="49" charset="0"/>
              </a:rPr>
              <a:t> </a:t>
            </a:r>
            <a:r>
              <a:rPr lang="de-DE" dirty="0">
                <a:latin typeface="Consolas" panose="020B0609020204030204" pitchFamily="49" charset="0"/>
              </a:rPr>
              <a:t>c = 0) {…}</a:t>
            </a:r>
          </a:p>
          <a:p>
            <a:endParaRPr lang="de-DE" dirty="0">
              <a:latin typeface="Consolas" panose="020B0609020204030204" pitchFamily="49" charset="0"/>
            </a:endParaRPr>
          </a:p>
          <a:p>
            <a:r>
              <a:rPr lang="de-DE" b="1" dirty="0">
                <a:latin typeface="+mj-lt"/>
              </a:rPr>
              <a:t>Aufrufbeispiele: 	</a:t>
            </a:r>
            <a:r>
              <a:rPr lang="de-DE" dirty="0">
                <a:latin typeface="Consolas" panose="020B0609020204030204" pitchFamily="49" charset="0"/>
              </a:rPr>
              <a:t>Addiere(2,5);		Addiere(1,2,3)</a:t>
            </a:r>
          </a:p>
        </p:txBody>
      </p:sp>
    </p:spTree>
    <p:extLst>
      <p:ext uri="{BB962C8B-B14F-4D97-AF65-F5344CB8AC3E}">
        <p14:creationId xmlns:p14="http://schemas.microsoft.com/office/powerpoint/2010/main" val="221144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F73B01-0B76-45A3-9A35-1538DDA03E5E}"/>
              </a:ext>
            </a:extLst>
          </p:cNvPr>
          <p:cNvSpPr>
            <a:spLocks noGrp="1"/>
          </p:cNvSpPr>
          <p:nvPr>
            <p:ph type="title"/>
          </p:nvPr>
        </p:nvSpPr>
        <p:spPr/>
        <p:txBody>
          <a:bodyPr/>
          <a:lstStyle/>
          <a:p>
            <a:r>
              <a:rPr lang="de-DE" dirty="0"/>
              <a:t>Spezielle Parametertypen - out</a:t>
            </a:r>
          </a:p>
        </p:txBody>
      </p:sp>
      <p:sp>
        <p:nvSpPr>
          <p:cNvPr id="8" name="Inhaltsplatzhalter 2">
            <a:extLst>
              <a:ext uri="{FF2B5EF4-FFF2-40B4-BE49-F238E27FC236}">
                <a16:creationId xmlns:a16="http://schemas.microsoft.com/office/drawing/2014/main" id="{61F8D147-6346-442B-BD7C-9413051053A8}"/>
              </a:ext>
            </a:extLst>
          </p:cNvPr>
          <p:cNvSpPr>
            <a:spLocks noGrp="1"/>
          </p:cNvSpPr>
          <p:nvPr>
            <p:ph idx="1"/>
          </p:nvPr>
        </p:nvSpPr>
        <p:spPr>
          <a:xfrm>
            <a:off x="625136" y="1825625"/>
            <a:ext cx="4219444" cy="4351338"/>
          </a:xfrm>
        </p:spPr>
        <p:txBody>
          <a:bodyPr/>
          <a:lstStyle/>
          <a:p>
            <a:r>
              <a:rPr lang="de-DE" sz="2400" dirty="0"/>
              <a:t>eine Funktion kann immer nur einen Rückgabewert haben</a:t>
            </a:r>
          </a:p>
          <a:p>
            <a:r>
              <a:rPr lang="de-DE" sz="2400" dirty="0"/>
              <a:t>mittels out kann mehr als ein Wert zurückgegeben werden</a:t>
            </a:r>
          </a:p>
          <a:p>
            <a:r>
              <a:rPr lang="de-DE" sz="2400" dirty="0"/>
              <a:t>Parameter wird in der Signatur deklariert und muss in der Funktion initialisiert werden</a:t>
            </a:r>
          </a:p>
          <a:p>
            <a:r>
              <a:rPr lang="de-DE" sz="2400" dirty="0"/>
              <a:t>der Aufruf erfolgt ebenfalls mit dem Schlüsselwort</a:t>
            </a:r>
          </a:p>
          <a:p>
            <a:pPr marL="0" indent="0">
              <a:buNone/>
            </a:pPr>
            <a:endParaRPr lang="de-DE" dirty="0"/>
          </a:p>
        </p:txBody>
      </p:sp>
      <p:pic>
        <p:nvPicPr>
          <p:cNvPr id="9" name="Inhaltsplatzhalter 6">
            <a:extLst>
              <a:ext uri="{FF2B5EF4-FFF2-40B4-BE49-F238E27FC236}">
                <a16:creationId xmlns:a16="http://schemas.microsoft.com/office/drawing/2014/main" id="{04A7CDC4-3782-4379-A446-1CF9B90F6016}"/>
              </a:ext>
            </a:extLst>
          </p:cNvPr>
          <p:cNvPicPr>
            <a:picLocks noChangeAspect="1"/>
          </p:cNvPicPr>
          <p:nvPr/>
        </p:nvPicPr>
        <p:blipFill>
          <a:blip r:embed="rId2"/>
          <a:stretch>
            <a:fillRect/>
          </a:stretch>
        </p:blipFill>
        <p:spPr>
          <a:xfrm>
            <a:off x="5110909" y="1690688"/>
            <a:ext cx="6681587" cy="3974092"/>
          </a:xfrm>
          <a:prstGeom prst="rect">
            <a:avLst/>
          </a:prstGeom>
        </p:spPr>
      </p:pic>
      <p:pic>
        <p:nvPicPr>
          <p:cNvPr id="10" name="Grafik 9">
            <a:extLst>
              <a:ext uri="{FF2B5EF4-FFF2-40B4-BE49-F238E27FC236}">
                <a16:creationId xmlns:a16="http://schemas.microsoft.com/office/drawing/2014/main" id="{129EE6E3-439F-496B-8ED5-3BFD82F13F4C}"/>
              </a:ext>
            </a:extLst>
          </p:cNvPr>
          <p:cNvPicPr>
            <a:picLocks noChangeAspect="1"/>
          </p:cNvPicPr>
          <p:nvPr/>
        </p:nvPicPr>
        <p:blipFill>
          <a:blip r:embed="rId3"/>
          <a:stretch>
            <a:fillRect/>
          </a:stretch>
        </p:blipFill>
        <p:spPr>
          <a:xfrm>
            <a:off x="7168676" y="4587220"/>
            <a:ext cx="4801373" cy="1904953"/>
          </a:xfrm>
          <a:prstGeom prst="rect">
            <a:avLst/>
          </a:prstGeom>
        </p:spPr>
      </p:pic>
    </p:spTree>
    <p:extLst>
      <p:ext uri="{BB962C8B-B14F-4D97-AF65-F5344CB8AC3E}">
        <p14:creationId xmlns:p14="http://schemas.microsoft.com/office/powerpoint/2010/main" val="2578073926"/>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303</Words>
  <Application>Microsoft Office PowerPoint</Application>
  <PresentationFormat>Breitbild</PresentationFormat>
  <Paragraphs>59</Paragraphs>
  <Slides>7</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Calibri Light</vt:lpstr>
      <vt:lpstr>Consolas</vt:lpstr>
      <vt:lpstr>Design1</vt:lpstr>
      <vt:lpstr>Funktionen</vt:lpstr>
      <vt:lpstr>Methoden (Funktionen)</vt:lpstr>
      <vt:lpstr> </vt:lpstr>
      <vt:lpstr>PowerPoint-Präsentation</vt:lpstr>
      <vt:lpstr>Überladung von Methoden</vt:lpstr>
      <vt:lpstr>Spezielle Parametertypen</vt:lpstr>
      <vt:lpstr>Spezielle Parametertypen -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Philipp G. Libowicz</cp:lastModifiedBy>
  <cp:revision>10</cp:revision>
  <dcterms:created xsi:type="dcterms:W3CDTF">2021-08-31T09:50:45Z</dcterms:created>
  <dcterms:modified xsi:type="dcterms:W3CDTF">2025-03-19T12:14:24Z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