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9" r:id="rId5"/>
    <p:sldId id="257" r:id="rId6"/>
    <p:sldId id="260" r:id="rId7"/>
    <p:sldId id="261" r:id="rId8"/>
    <p:sldId id="262" r:id="rId9"/>
    <p:sldId id="263" r:id="rId10"/>
    <p:sldId id="264" r:id="rId11"/>
    <p:sldId id="265" r:id="rId12"/>
    <p:sldId id="266" r:id="rId13"/>
    <p:sldId id="268" r:id="rId14"/>
    <p:sldId id="267" r:id="rId15"/>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4" d="100"/>
          <a:sy n="114" d="100"/>
        </p:scale>
        <p:origin x="186" y="10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25.10.2023</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1D9F87D-B926-4AD7-A36C-67EF1A90432D}" type="datetimeFigureOut">
              <a:rPr lang="de-DE" smtClean="0"/>
              <a:t>25.10.2023</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3890D61-037F-419D-A36F-9F3BF491C545}" type="slidenum">
              <a:rPr lang="de-DE" smtClean="0"/>
              <a:t>‹Nr.›</a:t>
            </a:fld>
            <a:endParaRPr lang="de-DE"/>
          </a:p>
        </p:txBody>
      </p:sp>
    </p:spTree>
    <p:extLst>
      <p:ext uri="{BB962C8B-B14F-4D97-AF65-F5344CB8AC3E}">
        <p14:creationId xmlns:p14="http://schemas.microsoft.com/office/powerpoint/2010/main" val="345462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239543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76316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406582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Variablen = Platzhalter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02030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über </a:t>
            </a:r>
            <a:r>
              <a:rPr lang="de-DE" dirty="0" err="1"/>
              <a:t>get</a:t>
            </a:r>
            <a:r>
              <a:rPr lang="de-DE" dirty="0"/>
              <a:t>/</a:t>
            </a:r>
            <a:r>
              <a:rPr lang="de-DE" dirty="0" err="1"/>
              <a:t>set</a:t>
            </a:r>
            <a:r>
              <a:rPr lang="de-DE" dirty="0"/>
              <a:t> kann nun der lese und schreibzugriff gesteuert werden (kommt später)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Kapselung – Zugriff von extern trennen und gesichert von innen heraus änderbar mit Überprüfung etc.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28882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„alter“ ist nun gekapselt und kann damit nicht einfach von extern geändert werden</a:t>
            </a:r>
          </a:p>
          <a:p>
            <a:endParaRPr lang="de-DE" dirty="0"/>
          </a:p>
          <a:p>
            <a:r>
              <a:rPr lang="de-DE" dirty="0"/>
              <a:t>bei einer Zuweisung (</a:t>
            </a:r>
            <a:r>
              <a:rPr lang="de-DE" dirty="0" err="1"/>
              <a:t>set</a:t>
            </a:r>
            <a:r>
              <a:rPr lang="de-DE" dirty="0"/>
              <a:t>) wird geschaut ob der Wert größer 0 ist und wenn das stimmt, erst dann wird das Feld „alter“ geändert</a:t>
            </a:r>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19944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kann direkt einem Feld zugewiesen werden und ist somit für jedes Objekt verfügbar</a:t>
            </a:r>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45544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funktioniert auch für die Kurzform der Auto-Property</a:t>
            </a:r>
          </a:p>
          <a:p>
            <a:endParaRPr lang="de-DE" dirty="0"/>
          </a:p>
          <a:p>
            <a:r>
              <a:rPr lang="de-DE" dirty="0"/>
              <a:t>bei der Objekterstellung müsste der Standardwert in jedem Konstruktor angegeben werden </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216479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1661935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1984075"/>
            <a:ext cx="12192000" cy="1762823"/>
          </a:xfrm>
        </p:spPr>
        <p:txBody>
          <a:bodyPr>
            <a:noAutofit/>
          </a:bodyPr>
          <a:lstStyle/>
          <a:p>
            <a:r>
              <a:rPr lang="de-DE" b="0" i="0" u="none" strike="noStrike" dirty="0">
                <a:effectLst/>
                <a:latin typeface="Calibri Light" panose="020F0302020204030204" pitchFamily="34" charset="0"/>
              </a:rPr>
              <a:t>Objektorientierte Programmierung</a:t>
            </a:r>
            <a:br>
              <a:rPr lang="de-DE" b="0" i="0" u="none" strike="noStrike" dirty="0">
                <a:effectLst/>
                <a:latin typeface="Calibri Light" panose="020F0302020204030204" pitchFamily="34" charset="0"/>
              </a:rPr>
            </a:br>
            <a:r>
              <a:rPr lang="de-DE" b="0" i="0" u="none" strike="noStrike" dirty="0">
                <a:effectLst/>
                <a:latin typeface="Calibri Light" panose="020F0302020204030204" pitchFamily="34" charset="0"/>
              </a:rPr>
              <a:t>OOP</a:t>
            </a:r>
            <a:r>
              <a:rPr lang="de-DE" b="0" i="0" dirty="0">
                <a:solidFill>
                  <a:srgbClr val="000000"/>
                </a:solidFill>
                <a:effectLst/>
                <a:latin typeface="Calibri Light" panose="020F0302020204030204" pitchFamily="34" charset="0"/>
              </a:rPr>
              <a:t>​</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E1294D-0DE3-42F5-85DD-8544692711AB}"/>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99AF2C9C-0A34-44DE-924A-6F1F8CFA1A7B}"/>
              </a:ext>
            </a:extLst>
          </p:cNvPr>
          <p:cNvSpPr>
            <a:spLocks noGrp="1"/>
          </p:cNvSpPr>
          <p:nvPr>
            <p:ph idx="1"/>
          </p:nvPr>
        </p:nvSpPr>
        <p:spPr>
          <a:xfrm>
            <a:off x="838200" y="1690688"/>
            <a:ext cx="10515600" cy="4351338"/>
          </a:xfrm>
        </p:spPr>
        <p:txBody>
          <a:bodyPr/>
          <a:lstStyle/>
          <a:p>
            <a:r>
              <a:rPr lang="de-DE" dirty="0"/>
              <a:t>legt den Startzustand des Objektes nach der Initialisierung fest</a:t>
            </a:r>
          </a:p>
          <a:p>
            <a:r>
              <a:rPr lang="de-DE" dirty="0"/>
              <a:t>eine Klasse kann mehrere Konstruktoren haben (unterschiedliche Parameter)</a:t>
            </a:r>
          </a:p>
          <a:p>
            <a:r>
              <a:rPr lang="de-DE" dirty="0"/>
              <a:t>wenn kein Konstruktor festgelegt wurde, wird automatisch ein </a:t>
            </a:r>
            <a:r>
              <a:rPr lang="de-DE"/>
              <a:t>parameterloser Standard-Konstruktor </a:t>
            </a:r>
            <a:r>
              <a:rPr lang="de-DE" dirty="0"/>
              <a:t>erzeugt ( bspw. „Person()“)</a:t>
            </a:r>
          </a:p>
          <a:p>
            <a:endParaRPr lang="de-DE" dirty="0"/>
          </a:p>
          <a:p>
            <a:endParaRPr lang="de-DE" dirty="0"/>
          </a:p>
        </p:txBody>
      </p:sp>
      <p:pic>
        <p:nvPicPr>
          <p:cNvPr id="5" name="Grafik 4">
            <a:extLst>
              <a:ext uri="{FF2B5EF4-FFF2-40B4-BE49-F238E27FC236}">
                <a16:creationId xmlns:a16="http://schemas.microsoft.com/office/drawing/2014/main" id="{93763A08-545C-4696-8D7C-BEEAC5C43EBE}"/>
              </a:ext>
            </a:extLst>
          </p:cNvPr>
          <p:cNvPicPr>
            <a:picLocks noChangeAspect="1"/>
          </p:cNvPicPr>
          <p:nvPr/>
        </p:nvPicPr>
        <p:blipFill>
          <a:blip r:embed="rId3"/>
          <a:stretch>
            <a:fillRect/>
          </a:stretch>
        </p:blipFill>
        <p:spPr>
          <a:xfrm>
            <a:off x="1738312" y="4168070"/>
            <a:ext cx="8715375" cy="2314575"/>
          </a:xfrm>
          <a:prstGeom prst="rect">
            <a:avLst/>
          </a:prstGeom>
        </p:spPr>
      </p:pic>
    </p:spTree>
    <p:extLst>
      <p:ext uri="{BB962C8B-B14F-4D97-AF65-F5344CB8AC3E}">
        <p14:creationId xmlns:p14="http://schemas.microsoft.com/office/powerpoint/2010/main" val="4235024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149D5-6FC0-4A8C-B89A-B66A399EF9F0}"/>
              </a:ext>
            </a:extLst>
          </p:cNvPr>
          <p:cNvSpPr>
            <a:spLocks noGrp="1"/>
          </p:cNvSpPr>
          <p:nvPr>
            <p:ph type="title"/>
          </p:nvPr>
        </p:nvSpPr>
        <p:spPr/>
        <p:txBody>
          <a:bodyPr/>
          <a:lstStyle/>
          <a:p>
            <a:r>
              <a:rPr lang="de-DE" dirty="0"/>
              <a:t>Objekte (Instanzen)</a:t>
            </a:r>
          </a:p>
        </p:txBody>
      </p:sp>
      <p:sp>
        <p:nvSpPr>
          <p:cNvPr id="3" name="Inhaltsplatzhalter 2">
            <a:extLst>
              <a:ext uri="{FF2B5EF4-FFF2-40B4-BE49-F238E27FC236}">
                <a16:creationId xmlns:a16="http://schemas.microsoft.com/office/drawing/2014/main" id="{F76B269D-07B4-43A6-B835-883512CBC804}"/>
              </a:ext>
            </a:extLst>
          </p:cNvPr>
          <p:cNvSpPr>
            <a:spLocks noGrp="1"/>
          </p:cNvSpPr>
          <p:nvPr>
            <p:ph idx="1"/>
          </p:nvPr>
        </p:nvSpPr>
        <p:spPr/>
        <p:txBody>
          <a:bodyPr/>
          <a:lstStyle/>
          <a:p>
            <a:r>
              <a:rPr lang="de-DE" dirty="0"/>
              <a:t>ein Objekt ist ein Speicherblock, der nach dem Entwurf einer Klasse aufgebaut wird</a:t>
            </a:r>
          </a:p>
          <a:p>
            <a:pPr marL="0" indent="0">
              <a:buNone/>
            </a:pPr>
            <a:endParaRPr lang="de-DE" dirty="0"/>
          </a:p>
          <a:p>
            <a:r>
              <a:rPr lang="de-DE" dirty="0"/>
              <a:t>es kann mehrere Objekte einer Klasse geben</a:t>
            </a:r>
          </a:p>
          <a:p>
            <a:endParaRPr lang="de-DE" dirty="0"/>
          </a:p>
          <a:p>
            <a:r>
              <a:rPr lang="de-DE" dirty="0"/>
              <a:t>Objekte werden mit dem Schlüsselwort „</a:t>
            </a:r>
            <a:r>
              <a:rPr lang="de-DE" dirty="0" err="1"/>
              <a:t>new</a:t>
            </a:r>
            <a:r>
              <a:rPr lang="de-DE" dirty="0"/>
              <a:t>“ und einer Funktion des Klassennamens (Konstruktor) erzeugt</a:t>
            </a:r>
          </a:p>
        </p:txBody>
      </p:sp>
      <p:pic>
        <p:nvPicPr>
          <p:cNvPr id="4" name="Grafik 3">
            <a:extLst>
              <a:ext uri="{FF2B5EF4-FFF2-40B4-BE49-F238E27FC236}">
                <a16:creationId xmlns:a16="http://schemas.microsoft.com/office/drawing/2014/main" id="{6B0724EB-FB08-40C6-A254-D38680EE58BE}"/>
              </a:ext>
            </a:extLst>
          </p:cNvPr>
          <p:cNvPicPr>
            <a:picLocks noChangeAspect="1"/>
          </p:cNvPicPr>
          <p:nvPr/>
        </p:nvPicPr>
        <p:blipFill>
          <a:blip r:embed="rId3"/>
          <a:stretch>
            <a:fillRect/>
          </a:stretch>
        </p:blipFill>
        <p:spPr>
          <a:xfrm>
            <a:off x="2683859" y="5372427"/>
            <a:ext cx="6824281" cy="540339"/>
          </a:xfrm>
          <a:prstGeom prst="rect">
            <a:avLst/>
          </a:prstGeom>
        </p:spPr>
      </p:pic>
    </p:spTree>
    <p:extLst>
      <p:ext uri="{BB962C8B-B14F-4D97-AF65-F5344CB8AC3E}">
        <p14:creationId xmlns:p14="http://schemas.microsoft.com/office/powerpoint/2010/main" val="241377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b="0" i="0" u="none" strike="noStrike" dirty="0">
                <a:effectLst/>
                <a:latin typeface="Calibri Light" panose="020F0302020204030204" pitchFamily="34" charset="0"/>
              </a:rPr>
              <a:t>Objektorientierte Programmierung</a:t>
            </a:r>
            <a:r>
              <a:rPr lang="de-DE" b="0" i="0" dirty="0">
                <a:solidFill>
                  <a:srgbClr val="000000"/>
                </a:solidFill>
                <a:effectLst/>
                <a:latin typeface="Calibri Light" panose="020F0302020204030204" pitchFamily="34" charset="0"/>
              </a:rPr>
              <a:t>​</a:t>
            </a:r>
            <a:endParaRPr lang="de-DE" dirty="0"/>
          </a:p>
        </p:txBody>
      </p:sp>
      <p:sp>
        <p:nvSpPr>
          <p:cNvPr id="3" name="Inhaltsplatzhalter 2">
            <a:extLst>
              <a:ext uri="{FF2B5EF4-FFF2-40B4-BE49-F238E27FC236}">
                <a16:creationId xmlns:a16="http://schemas.microsoft.com/office/drawing/2014/main" id="{3DC1C2B5-77CF-410A-BC8B-7DE3D80110DE}"/>
              </a:ext>
            </a:extLst>
          </p:cNvPr>
          <p:cNvSpPr>
            <a:spLocks noGrp="1"/>
          </p:cNvSpPr>
          <p:nvPr>
            <p:ph idx="1"/>
          </p:nvPr>
        </p:nvSpPr>
        <p:spPr>
          <a:xfrm>
            <a:off x="838200" y="2049462"/>
            <a:ext cx="10515600" cy="4351338"/>
          </a:xfrm>
        </p:spPr>
        <p:txBody>
          <a:bodyPr>
            <a:noAutofit/>
          </a:bodyPr>
          <a:lstStyle/>
          <a:p>
            <a:pPr algn="l" rtl="0" fontAlgn="base"/>
            <a:r>
              <a:rPr lang="de-DE" sz="3200" b="0" i="0" u="none" strike="noStrike" dirty="0">
                <a:solidFill>
                  <a:srgbClr val="000000"/>
                </a:solidFill>
                <a:effectLst/>
              </a:rPr>
              <a:t>Merkmale:</a:t>
            </a:r>
          </a:p>
          <a:p>
            <a:pPr lvl="1" fontAlgn="base"/>
            <a:r>
              <a:rPr lang="de-DE" sz="2800" dirty="0">
                <a:solidFill>
                  <a:srgbClr val="000000"/>
                </a:solidFill>
              </a:rPr>
              <a:t>Unterteilung des Codes in funktionelle Einheiten (Klassen)</a:t>
            </a:r>
          </a:p>
          <a:p>
            <a:pPr lvl="1" fontAlgn="base"/>
            <a:r>
              <a:rPr lang="de-DE" sz="2800" b="0" i="0" u="none" strike="noStrike" dirty="0">
                <a:solidFill>
                  <a:srgbClr val="000000"/>
                </a:solidFill>
                <a:effectLst/>
              </a:rPr>
              <a:t>Erstellung (Instanziierung) unabhängiger Objekte aus den Klassen</a:t>
            </a:r>
          </a:p>
          <a:p>
            <a:pPr lvl="1" fontAlgn="base"/>
            <a:r>
              <a:rPr lang="de-DE" sz="2800" dirty="0">
                <a:solidFill>
                  <a:srgbClr val="000000"/>
                </a:solidFill>
              </a:rPr>
              <a:t>Referenzierung abhängiger Objekte innerhalb von Variablen </a:t>
            </a:r>
            <a:endParaRPr lang="de-DE" sz="2800" b="0" i="0" u="none" strike="noStrike" dirty="0">
              <a:solidFill>
                <a:srgbClr val="000000"/>
              </a:solidFill>
              <a:effectLst/>
            </a:endParaRPr>
          </a:p>
          <a:p>
            <a:pPr algn="l" rtl="0" fontAlgn="base"/>
            <a:endParaRPr lang="de-DE" sz="3200" dirty="0">
              <a:solidFill>
                <a:srgbClr val="000000"/>
              </a:solidFill>
            </a:endParaRPr>
          </a:p>
          <a:p>
            <a:pPr algn="l" rtl="0" fontAlgn="base"/>
            <a:r>
              <a:rPr lang="de-DE" sz="3200" b="0" i="0" u="none" strike="noStrike" dirty="0">
                <a:solidFill>
                  <a:srgbClr val="000000"/>
                </a:solidFill>
                <a:effectLst/>
              </a:rPr>
              <a:t>Vorteile:</a:t>
            </a:r>
            <a:r>
              <a:rPr lang="en-US" sz="3200" b="0" i="0" dirty="0">
                <a:solidFill>
                  <a:srgbClr val="000000"/>
                </a:solidFill>
                <a:effectLst/>
              </a:rPr>
              <a:t>​</a:t>
            </a:r>
          </a:p>
          <a:p>
            <a:pPr lvl="1" fontAlgn="base"/>
            <a:r>
              <a:rPr lang="de-DE" sz="2800" b="0" i="0" u="none" strike="noStrike" dirty="0">
                <a:solidFill>
                  <a:srgbClr val="000000"/>
                </a:solidFill>
                <a:effectLst/>
              </a:rPr>
              <a:t>Code wiederverwendbar</a:t>
            </a:r>
            <a:r>
              <a:rPr lang="en-US" sz="2800" b="0" i="0" dirty="0">
                <a:solidFill>
                  <a:srgbClr val="000000"/>
                </a:solidFill>
                <a:effectLst/>
              </a:rPr>
              <a:t>​</a:t>
            </a:r>
          </a:p>
          <a:p>
            <a:pPr lvl="1" fontAlgn="base"/>
            <a:r>
              <a:rPr lang="de-DE" sz="2800" b="0" i="0" u="none" strike="noStrike" dirty="0">
                <a:solidFill>
                  <a:srgbClr val="000000"/>
                </a:solidFill>
                <a:effectLst/>
              </a:rPr>
              <a:t>Bessere Strukturierung und Lesbarkeit</a:t>
            </a:r>
            <a:r>
              <a:rPr lang="en-US" sz="2800" b="0" i="0" dirty="0">
                <a:solidFill>
                  <a:srgbClr val="000000"/>
                </a:solidFill>
                <a:effectLst/>
              </a:rPr>
              <a:t>​</a:t>
            </a:r>
          </a:p>
          <a:p>
            <a:pPr lvl="1" fontAlgn="base"/>
            <a:r>
              <a:rPr lang="de-DE" sz="2800" b="0" i="0" u="none" strike="noStrike" dirty="0">
                <a:solidFill>
                  <a:srgbClr val="000000"/>
                </a:solidFill>
                <a:effectLst/>
              </a:rPr>
              <a:t>erhöhte Sicherheit durch Zugriffsmodifizierer</a:t>
            </a:r>
            <a:endParaRPr lang="en-US" sz="2800" b="0" i="0" dirty="0">
              <a:solidFill>
                <a:srgbClr val="000000"/>
              </a:solidFill>
              <a:effectLst/>
            </a:endParaRPr>
          </a:p>
          <a:p>
            <a:pPr marL="0" indent="0" algn="l" rtl="0" fontAlgn="base">
              <a:buNone/>
            </a:pPr>
            <a:endParaRPr lang="de-DE" b="0" i="0" dirty="0">
              <a:solidFill>
                <a:srgbClr val="000000"/>
              </a:solidFill>
              <a:effectLst/>
            </a:endParaRPr>
          </a:p>
        </p:txBody>
      </p:sp>
    </p:spTree>
    <p:extLst>
      <p:ext uri="{BB962C8B-B14F-4D97-AF65-F5344CB8AC3E}">
        <p14:creationId xmlns:p14="http://schemas.microsoft.com/office/powerpoint/2010/main" val="278898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dirty="0"/>
              <a:t>Namespace und Klassen</a:t>
            </a:r>
          </a:p>
        </p:txBody>
      </p:sp>
      <p:sp>
        <p:nvSpPr>
          <p:cNvPr id="5" name="Textplatzhalter 4">
            <a:extLst>
              <a:ext uri="{FF2B5EF4-FFF2-40B4-BE49-F238E27FC236}">
                <a16:creationId xmlns:a16="http://schemas.microsoft.com/office/drawing/2014/main" id="{F9906B53-1E52-4A33-AC15-E3D199071115}"/>
              </a:ext>
            </a:extLst>
          </p:cNvPr>
          <p:cNvSpPr>
            <a:spLocks noGrp="1"/>
          </p:cNvSpPr>
          <p:nvPr>
            <p:ph type="body" idx="1"/>
          </p:nvPr>
        </p:nvSpPr>
        <p:spPr/>
        <p:txBody>
          <a:bodyPr/>
          <a:lstStyle/>
          <a:p>
            <a:r>
              <a:rPr lang="de-DE" dirty="0"/>
              <a:t>Namespace</a:t>
            </a:r>
          </a:p>
        </p:txBody>
      </p:sp>
      <p:sp>
        <p:nvSpPr>
          <p:cNvPr id="3" name="Inhaltsplatzhalter 2">
            <a:extLst>
              <a:ext uri="{FF2B5EF4-FFF2-40B4-BE49-F238E27FC236}">
                <a16:creationId xmlns:a16="http://schemas.microsoft.com/office/drawing/2014/main" id="{3DC1C2B5-77CF-410A-BC8B-7DE3D80110DE}"/>
              </a:ext>
            </a:extLst>
          </p:cNvPr>
          <p:cNvSpPr>
            <a:spLocks noGrp="1"/>
          </p:cNvSpPr>
          <p:nvPr>
            <p:ph sz="half" idx="2"/>
          </p:nvPr>
        </p:nvSpPr>
        <p:spPr/>
        <p:txBody>
          <a:bodyPr>
            <a:noAutofit/>
          </a:bodyPr>
          <a:lstStyle/>
          <a:p>
            <a:pPr algn="l" rtl="0" fontAlgn="base">
              <a:buFont typeface="Wingdings" panose="05000000000000000000" pitchFamily="2" charset="2"/>
              <a:buChar char="§"/>
            </a:pPr>
            <a:r>
              <a:rPr lang="de-DE" b="0" i="0" u="none" strike="noStrike" dirty="0">
                <a:solidFill>
                  <a:srgbClr val="000000"/>
                </a:solidFill>
                <a:effectLst/>
              </a:rPr>
              <a:t>dient zur Organisation von Klassen und Methoden</a:t>
            </a:r>
            <a:endParaRPr lang="de-DE" dirty="0">
              <a:solidFill>
                <a:srgbClr val="000000"/>
              </a:solidFill>
            </a:endParaRPr>
          </a:p>
          <a:p>
            <a:pPr algn="l" rtl="0" fontAlgn="base">
              <a:buFont typeface="Wingdings" panose="05000000000000000000" pitchFamily="2" charset="2"/>
              <a:buChar char="§"/>
            </a:pPr>
            <a:r>
              <a:rPr lang="de-DE" b="0" i="0" dirty="0">
                <a:solidFill>
                  <a:srgbClr val="000000"/>
                </a:solidFill>
                <a:effectLst/>
              </a:rPr>
              <a:t>können geschachtelt werden</a:t>
            </a:r>
            <a:endParaRPr lang="de-DE" dirty="0">
              <a:solidFill>
                <a:srgbClr val="000000"/>
              </a:solidFill>
            </a:endParaRPr>
          </a:p>
          <a:p>
            <a:pPr algn="l" rtl="0" fontAlgn="base">
              <a:buFont typeface="Wingdings" panose="05000000000000000000" pitchFamily="2" charset="2"/>
              <a:buChar char="§"/>
            </a:pPr>
            <a:r>
              <a:rPr lang="de-DE" b="0" i="0" dirty="0">
                <a:solidFill>
                  <a:srgbClr val="000000"/>
                </a:solidFill>
                <a:effectLst/>
              </a:rPr>
              <a:t>über </a:t>
            </a:r>
            <a:r>
              <a:rPr lang="de-DE" b="0" i="0" dirty="0" err="1">
                <a:solidFill>
                  <a:srgbClr val="000000"/>
                </a:solidFill>
                <a:effectLst/>
              </a:rPr>
              <a:t>using</a:t>
            </a:r>
            <a:r>
              <a:rPr lang="de-DE" b="0" i="0" dirty="0">
                <a:solidFill>
                  <a:srgbClr val="000000"/>
                </a:solidFill>
                <a:effectLst/>
              </a:rPr>
              <a:t>-Anweisungen vereinfachter Zugriff auf Code  </a:t>
            </a:r>
          </a:p>
          <a:p>
            <a:pPr marL="0" indent="0" algn="l" rtl="0" fontAlgn="base">
              <a:buNone/>
            </a:pPr>
            <a:endParaRPr lang="de-DE" b="0" i="0" dirty="0">
              <a:solidFill>
                <a:srgbClr val="000000"/>
              </a:solidFill>
              <a:effectLst/>
            </a:endParaRPr>
          </a:p>
        </p:txBody>
      </p:sp>
      <p:sp>
        <p:nvSpPr>
          <p:cNvPr id="6" name="Textplatzhalter 5">
            <a:extLst>
              <a:ext uri="{FF2B5EF4-FFF2-40B4-BE49-F238E27FC236}">
                <a16:creationId xmlns:a16="http://schemas.microsoft.com/office/drawing/2014/main" id="{93BD8014-ACC8-4BFA-9167-AD110C070703}"/>
              </a:ext>
            </a:extLst>
          </p:cNvPr>
          <p:cNvSpPr>
            <a:spLocks noGrp="1"/>
          </p:cNvSpPr>
          <p:nvPr>
            <p:ph type="body" sz="quarter" idx="3"/>
          </p:nvPr>
        </p:nvSpPr>
        <p:spPr/>
        <p:txBody>
          <a:bodyPr/>
          <a:lstStyle/>
          <a:p>
            <a:r>
              <a:rPr lang="de-DE" dirty="0"/>
              <a:t>Klasse</a:t>
            </a:r>
          </a:p>
        </p:txBody>
      </p:sp>
      <p:sp>
        <p:nvSpPr>
          <p:cNvPr id="7" name="Inhaltsplatzhalter 6">
            <a:extLst>
              <a:ext uri="{FF2B5EF4-FFF2-40B4-BE49-F238E27FC236}">
                <a16:creationId xmlns:a16="http://schemas.microsoft.com/office/drawing/2014/main" id="{ADDEEDA7-3BD7-458A-B36D-60A816140AF1}"/>
              </a:ext>
            </a:extLst>
          </p:cNvPr>
          <p:cNvSpPr>
            <a:spLocks noGrp="1"/>
          </p:cNvSpPr>
          <p:nvPr>
            <p:ph sz="quarter" idx="4"/>
          </p:nvPr>
        </p:nvSpPr>
        <p:spPr/>
        <p:txBody>
          <a:bodyPr>
            <a:normAutofit fontScale="92500"/>
          </a:bodyPr>
          <a:lstStyle/>
          <a:p>
            <a:pPr>
              <a:buFont typeface="Wingdings" panose="05000000000000000000" pitchFamily="2" charset="2"/>
              <a:buChar char="§"/>
            </a:pPr>
            <a:r>
              <a:rPr lang="de-DE" dirty="0"/>
              <a:t>beschreiben die Struktur von Objekten</a:t>
            </a:r>
          </a:p>
          <a:p>
            <a:pPr>
              <a:buFont typeface="Wingdings" panose="05000000000000000000" pitchFamily="2" charset="2"/>
              <a:buChar char="§"/>
            </a:pPr>
            <a:r>
              <a:rPr lang="de-DE" dirty="0"/>
              <a:t>von einer Klasse können mehrere Objekte erzeugt werden</a:t>
            </a:r>
          </a:p>
          <a:p>
            <a:pPr>
              <a:buFont typeface="Wingdings" panose="05000000000000000000" pitchFamily="2" charset="2"/>
              <a:buChar char="§"/>
            </a:pPr>
            <a:r>
              <a:rPr lang="de-DE" dirty="0"/>
              <a:t>bestehen aus </a:t>
            </a:r>
          </a:p>
          <a:p>
            <a:pPr lvl="1">
              <a:buFont typeface="Wingdings" panose="05000000000000000000" pitchFamily="2" charset="2"/>
              <a:buChar char="§"/>
            </a:pPr>
            <a:r>
              <a:rPr lang="de-DE" dirty="0"/>
              <a:t>Feldern(Membervariablen)</a:t>
            </a:r>
          </a:p>
          <a:p>
            <a:pPr lvl="1">
              <a:buFont typeface="Wingdings" panose="05000000000000000000" pitchFamily="2" charset="2"/>
              <a:buChar char="§"/>
            </a:pPr>
            <a:r>
              <a:rPr lang="de-DE" dirty="0"/>
              <a:t>Eigenschaften (Properties)</a:t>
            </a:r>
          </a:p>
          <a:p>
            <a:pPr lvl="1">
              <a:buFont typeface="Wingdings" panose="05000000000000000000" pitchFamily="2" charset="2"/>
              <a:buChar char="§"/>
            </a:pPr>
            <a:r>
              <a:rPr lang="de-DE" dirty="0"/>
              <a:t>Funktionen (Methoden)</a:t>
            </a:r>
          </a:p>
          <a:p>
            <a:pPr lvl="1">
              <a:buFont typeface="Wingdings" panose="05000000000000000000" pitchFamily="2" charset="2"/>
              <a:buChar char="§"/>
            </a:pPr>
            <a:r>
              <a:rPr lang="de-DE" dirty="0"/>
              <a:t>Konstruktor/Destruktor</a:t>
            </a:r>
          </a:p>
        </p:txBody>
      </p:sp>
    </p:spTree>
    <p:extLst>
      <p:ext uri="{BB962C8B-B14F-4D97-AF65-F5344CB8AC3E}">
        <p14:creationId xmlns:p14="http://schemas.microsoft.com/office/powerpoint/2010/main" val="265736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C73D3F-F600-445A-809C-77D592E61EA8}"/>
              </a:ext>
            </a:extLst>
          </p:cNvPr>
          <p:cNvSpPr>
            <a:spLocks noGrp="1"/>
          </p:cNvSpPr>
          <p:nvPr>
            <p:ph type="title"/>
          </p:nvPr>
        </p:nvSpPr>
        <p:spPr/>
        <p:txBody>
          <a:bodyPr/>
          <a:lstStyle/>
          <a:p>
            <a:r>
              <a:rPr lang="de-DE" dirty="0"/>
              <a:t>Namespace und Klassen</a:t>
            </a:r>
          </a:p>
        </p:txBody>
      </p:sp>
      <p:pic>
        <p:nvPicPr>
          <p:cNvPr id="13" name="Inhaltsplatzhalter 12">
            <a:extLst>
              <a:ext uri="{FF2B5EF4-FFF2-40B4-BE49-F238E27FC236}">
                <a16:creationId xmlns:a16="http://schemas.microsoft.com/office/drawing/2014/main" id="{76E6CDF8-C1E1-4B12-98C7-4C581A7DF2AC}"/>
              </a:ext>
            </a:extLst>
          </p:cNvPr>
          <p:cNvPicPr>
            <a:picLocks noGrp="1" noChangeAspect="1"/>
          </p:cNvPicPr>
          <p:nvPr>
            <p:ph idx="1"/>
          </p:nvPr>
        </p:nvPicPr>
        <p:blipFill>
          <a:blip r:embed="rId3"/>
          <a:stretch>
            <a:fillRect/>
          </a:stretch>
        </p:blipFill>
        <p:spPr>
          <a:xfrm>
            <a:off x="4230726" y="1825625"/>
            <a:ext cx="3730547" cy="4351338"/>
          </a:xfrm>
          <a:prstGeom prst="rect">
            <a:avLst/>
          </a:prstGeom>
        </p:spPr>
      </p:pic>
    </p:spTree>
    <p:extLst>
      <p:ext uri="{BB962C8B-B14F-4D97-AF65-F5344CB8AC3E}">
        <p14:creationId xmlns:p14="http://schemas.microsoft.com/office/powerpoint/2010/main" val="283099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DE819-2E54-48C2-9BFF-3AC20BCD4026}"/>
              </a:ext>
            </a:extLst>
          </p:cNvPr>
          <p:cNvSpPr>
            <a:spLocks noGrp="1"/>
          </p:cNvSpPr>
          <p:nvPr>
            <p:ph type="title"/>
          </p:nvPr>
        </p:nvSpPr>
        <p:spPr/>
        <p:txBody>
          <a:bodyPr/>
          <a:lstStyle/>
          <a:p>
            <a:r>
              <a:rPr lang="de-DE" dirty="0"/>
              <a:t>Felder (Fields)</a:t>
            </a:r>
          </a:p>
        </p:txBody>
      </p:sp>
      <p:sp>
        <p:nvSpPr>
          <p:cNvPr id="6" name="Inhaltsplatzhalter 5">
            <a:extLst>
              <a:ext uri="{FF2B5EF4-FFF2-40B4-BE49-F238E27FC236}">
                <a16:creationId xmlns:a16="http://schemas.microsoft.com/office/drawing/2014/main" id="{B38F1F93-B57D-4116-AA2F-F838690B0298}"/>
              </a:ext>
            </a:extLst>
          </p:cNvPr>
          <p:cNvSpPr>
            <a:spLocks noGrp="1"/>
          </p:cNvSpPr>
          <p:nvPr>
            <p:ph sz="half" idx="1"/>
          </p:nvPr>
        </p:nvSpPr>
        <p:spPr/>
        <p:txBody>
          <a:bodyPr>
            <a:normAutofit fontScale="92500" lnSpcReduction="10000"/>
          </a:bodyPr>
          <a:lstStyle/>
          <a:p>
            <a:r>
              <a:rPr lang="de-DE" dirty="0"/>
              <a:t>Felder sind Variablen eines beliebigen Typs innerhalb einer Klasse</a:t>
            </a:r>
          </a:p>
          <a:p>
            <a:r>
              <a:rPr lang="de-DE" dirty="0"/>
              <a:t>die Felder sollten generell nur privat und nicht von extern verfügbar sein</a:t>
            </a:r>
          </a:p>
          <a:p>
            <a:r>
              <a:rPr lang="de-DE" dirty="0"/>
              <a:t>der Zugriff auf Felder sollte über „</a:t>
            </a:r>
            <a:r>
              <a:rPr lang="de-DE" dirty="0" err="1"/>
              <a:t>Get</a:t>
            </a:r>
            <a:r>
              <a:rPr lang="de-DE" dirty="0"/>
              <a:t>“- und „Set“-Methoden erfolgen</a:t>
            </a:r>
          </a:p>
          <a:p>
            <a:r>
              <a:rPr lang="de-DE" dirty="0"/>
              <a:t>„speichern“ in der Regel die Daten auf die zugegriffen werden soll</a:t>
            </a:r>
          </a:p>
        </p:txBody>
      </p:sp>
      <p:pic>
        <p:nvPicPr>
          <p:cNvPr id="5" name="Inhaltsplatzhalter 4">
            <a:extLst>
              <a:ext uri="{FF2B5EF4-FFF2-40B4-BE49-F238E27FC236}">
                <a16:creationId xmlns:a16="http://schemas.microsoft.com/office/drawing/2014/main" id="{39569A35-8416-4BB0-A43A-55CA439C4DAC}"/>
              </a:ext>
            </a:extLst>
          </p:cNvPr>
          <p:cNvPicPr>
            <a:picLocks noGrp="1" noChangeAspect="1"/>
          </p:cNvPicPr>
          <p:nvPr>
            <p:ph sz="half" idx="2"/>
          </p:nvPr>
        </p:nvPicPr>
        <p:blipFill>
          <a:blip r:embed="rId3"/>
          <a:stretch>
            <a:fillRect/>
          </a:stretch>
        </p:blipFill>
        <p:spPr>
          <a:xfrm>
            <a:off x="6494716" y="1690688"/>
            <a:ext cx="4859084" cy="3684683"/>
          </a:xfrm>
          <a:prstGeom prst="rect">
            <a:avLst/>
          </a:prstGeom>
        </p:spPr>
      </p:pic>
    </p:spTree>
    <p:extLst>
      <p:ext uri="{BB962C8B-B14F-4D97-AF65-F5344CB8AC3E}">
        <p14:creationId xmlns:p14="http://schemas.microsoft.com/office/powerpoint/2010/main" val="29103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6DE819-2E54-48C2-9BFF-3AC20BCD4026}"/>
              </a:ext>
            </a:extLst>
          </p:cNvPr>
          <p:cNvSpPr>
            <a:spLocks noGrp="1"/>
          </p:cNvSpPr>
          <p:nvPr>
            <p:ph type="title"/>
          </p:nvPr>
        </p:nvSpPr>
        <p:spPr/>
        <p:txBody>
          <a:bodyPr/>
          <a:lstStyle/>
          <a:p>
            <a:r>
              <a:rPr lang="de-DE" dirty="0"/>
              <a:t>Eigenschaften (Properties)</a:t>
            </a:r>
          </a:p>
        </p:txBody>
      </p:sp>
      <p:sp>
        <p:nvSpPr>
          <p:cNvPr id="5" name="Inhaltsplatzhalter 4">
            <a:extLst>
              <a:ext uri="{FF2B5EF4-FFF2-40B4-BE49-F238E27FC236}">
                <a16:creationId xmlns:a16="http://schemas.microsoft.com/office/drawing/2014/main" id="{1BBE3152-2C2C-48C7-B1CD-532BC388302C}"/>
              </a:ext>
            </a:extLst>
          </p:cNvPr>
          <p:cNvSpPr>
            <a:spLocks noGrp="1"/>
          </p:cNvSpPr>
          <p:nvPr>
            <p:ph idx="1"/>
          </p:nvPr>
        </p:nvSpPr>
        <p:spPr/>
        <p:txBody>
          <a:bodyPr/>
          <a:lstStyle/>
          <a:p>
            <a:r>
              <a:rPr lang="de-DE" dirty="0"/>
              <a:t>vereinfachen das Anlegen der „</a:t>
            </a:r>
            <a:r>
              <a:rPr lang="de-DE" dirty="0" err="1"/>
              <a:t>Get</a:t>
            </a:r>
            <a:r>
              <a:rPr lang="de-DE" dirty="0"/>
              <a:t>“- und „Set“-Methoden</a:t>
            </a:r>
          </a:p>
          <a:p>
            <a:endParaRPr lang="de-DE" dirty="0"/>
          </a:p>
        </p:txBody>
      </p:sp>
      <p:pic>
        <p:nvPicPr>
          <p:cNvPr id="6" name="Grafik 5">
            <a:extLst>
              <a:ext uri="{FF2B5EF4-FFF2-40B4-BE49-F238E27FC236}">
                <a16:creationId xmlns:a16="http://schemas.microsoft.com/office/drawing/2014/main" id="{31D000A3-8A31-44D3-80C8-D9EC5FBA9BD1}"/>
              </a:ext>
            </a:extLst>
          </p:cNvPr>
          <p:cNvPicPr>
            <a:picLocks noChangeAspect="1"/>
          </p:cNvPicPr>
          <p:nvPr/>
        </p:nvPicPr>
        <p:blipFill>
          <a:blip r:embed="rId3"/>
          <a:stretch>
            <a:fillRect/>
          </a:stretch>
        </p:blipFill>
        <p:spPr>
          <a:xfrm>
            <a:off x="6585701" y="3827416"/>
            <a:ext cx="4768099" cy="347754"/>
          </a:xfrm>
          <a:prstGeom prst="rect">
            <a:avLst/>
          </a:prstGeom>
        </p:spPr>
      </p:pic>
      <p:pic>
        <p:nvPicPr>
          <p:cNvPr id="3" name="Grafik 2">
            <a:extLst>
              <a:ext uri="{FF2B5EF4-FFF2-40B4-BE49-F238E27FC236}">
                <a16:creationId xmlns:a16="http://schemas.microsoft.com/office/drawing/2014/main" id="{4FB84AF1-2BFB-437D-9236-ECFF9C1235B3}"/>
              </a:ext>
            </a:extLst>
          </p:cNvPr>
          <p:cNvPicPr>
            <a:picLocks noChangeAspect="1"/>
          </p:cNvPicPr>
          <p:nvPr/>
        </p:nvPicPr>
        <p:blipFill>
          <a:blip r:embed="rId4"/>
          <a:stretch>
            <a:fillRect/>
          </a:stretch>
        </p:blipFill>
        <p:spPr>
          <a:xfrm>
            <a:off x="1045082" y="2689679"/>
            <a:ext cx="4329570" cy="2970981"/>
          </a:xfrm>
          <a:prstGeom prst="rect">
            <a:avLst/>
          </a:prstGeom>
        </p:spPr>
      </p:pic>
    </p:spTree>
    <p:extLst>
      <p:ext uri="{BB962C8B-B14F-4D97-AF65-F5344CB8AC3E}">
        <p14:creationId xmlns:p14="http://schemas.microsoft.com/office/powerpoint/2010/main" val="107252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66BF484-93B5-4A52-A4AB-105CE12D4B2A}"/>
              </a:ext>
            </a:extLst>
          </p:cNvPr>
          <p:cNvSpPr>
            <a:spLocks noGrp="1"/>
          </p:cNvSpPr>
          <p:nvPr>
            <p:ph type="title"/>
          </p:nvPr>
        </p:nvSpPr>
        <p:spPr/>
        <p:txBody>
          <a:bodyPr/>
          <a:lstStyle/>
          <a:p>
            <a:r>
              <a:rPr lang="de-DE" dirty="0"/>
              <a:t>Eigenschaften (Properties)</a:t>
            </a:r>
          </a:p>
        </p:txBody>
      </p:sp>
      <p:pic>
        <p:nvPicPr>
          <p:cNvPr id="7" name="Inhaltsplatzhalter 6">
            <a:extLst>
              <a:ext uri="{FF2B5EF4-FFF2-40B4-BE49-F238E27FC236}">
                <a16:creationId xmlns:a16="http://schemas.microsoft.com/office/drawing/2014/main" id="{A6486120-DD7A-4984-9652-4A4C0BFA7DFA}"/>
              </a:ext>
            </a:extLst>
          </p:cNvPr>
          <p:cNvPicPr>
            <a:picLocks noGrp="1" noChangeAspect="1"/>
          </p:cNvPicPr>
          <p:nvPr>
            <p:ph sz="half" idx="1"/>
          </p:nvPr>
        </p:nvPicPr>
        <p:blipFill>
          <a:blip r:embed="rId3"/>
          <a:stretch>
            <a:fillRect/>
          </a:stretch>
        </p:blipFill>
        <p:spPr>
          <a:xfrm>
            <a:off x="838200" y="3001336"/>
            <a:ext cx="5181600" cy="1999915"/>
          </a:xfrm>
          <a:prstGeom prst="rect">
            <a:avLst/>
          </a:prstGeom>
        </p:spPr>
      </p:pic>
      <p:pic>
        <p:nvPicPr>
          <p:cNvPr id="8" name="Inhaltsplatzhalter 7">
            <a:extLst>
              <a:ext uri="{FF2B5EF4-FFF2-40B4-BE49-F238E27FC236}">
                <a16:creationId xmlns:a16="http://schemas.microsoft.com/office/drawing/2014/main" id="{CF15FF54-1421-4D72-8D7C-B8CECE6B3B17}"/>
              </a:ext>
            </a:extLst>
          </p:cNvPr>
          <p:cNvPicPr>
            <a:picLocks noGrp="1" noChangeAspect="1"/>
          </p:cNvPicPr>
          <p:nvPr>
            <p:ph sz="half" idx="2"/>
          </p:nvPr>
        </p:nvPicPr>
        <p:blipFill>
          <a:blip r:embed="rId4"/>
          <a:stretch>
            <a:fillRect/>
          </a:stretch>
        </p:blipFill>
        <p:spPr>
          <a:xfrm>
            <a:off x="7232650" y="1801530"/>
            <a:ext cx="3181350" cy="4399525"/>
          </a:xfrm>
          <a:prstGeom prst="rect">
            <a:avLst/>
          </a:prstGeom>
        </p:spPr>
      </p:pic>
    </p:spTree>
    <p:extLst>
      <p:ext uri="{BB962C8B-B14F-4D97-AF65-F5344CB8AC3E}">
        <p14:creationId xmlns:p14="http://schemas.microsoft.com/office/powerpoint/2010/main" val="421300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5DD5F-8E8F-4584-9A45-551E0D34A528}"/>
              </a:ext>
            </a:extLst>
          </p:cNvPr>
          <p:cNvSpPr>
            <a:spLocks noGrp="1"/>
          </p:cNvSpPr>
          <p:nvPr>
            <p:ph type="title"/>
          </p:nvPr>
        </p:nvSpPr>
        <p:spPr/>
        <p:txBody>
          <a:bodyPr/>
          <a:lstStyle/>
          <a:p>
            <a:r>
              <a:rPr lang="de-DE" dirty="0"/>
              <a:t>Standardwerte</a:t>
            </a:r>
          </a:p>
        </p:txBody>
      </p:sp>
      <p:sp>
        <p:nvSpPr>
          <p:cNvPr id="3" name="Inhaltsplatzhalter 2">
            <a:extLst>
              <a:ext uri="{FF2B5EF4-FFF2-40B4-BE49-F238E27FC236}">
                <a16:creationId xmlns:a16="http://schemas.microsoft.com/office/drawing/2014/main" id="{6FE4A59E-6275-4720-B9C4-6388B51A0B1D}"/>
              </a:ext>
            </a:extLst>
          </p:cNvPr>
          <p:cNvSpPr>
            <a:spLocks noGrp="1"/>
          </p:cNvSpPr>
          <p:nvPr>
            <p:ph idx="1"/>
          </p:nvPr>
        </p:nvSpPr>
        <p:spPr/>
        <p:txBody>
          <a:bodyPr/>
          <a:lstStyle/>
          <a:p>
            <a:r>
              <a:rPr lang="de-DE" dirty="0"/>
              <a:t>Standardwert einem Feld zuweisen</a:t>
            </a:r>
          </a:p>
          <a:p>
            <a:endParaRPr lang="de-DE" dirty="0"/>
          </a:p>
          <a:p>
            <a:endParaRPr lang="de-DE" dirty="0"/>
          </a:p>
          <a:p>
            <a:endParaRPr lang="de-DE" dirty="0"/>
          </a:p>
          <a:p>
            <a:pPr marL="0" indent="0">
              <a:buNone/>
            </a:pPr>
            <a:endParaRPr lang="de-DE" dirty="0"/>
          </a:p>
        </p:txBody>
      </p:sp>
      <p:pic>
        <p:nvPicPr>
          <p:cNvPr id="8" name="Grafik 7">
            <a:extLst>
              <a:ext uri="{FF2B5EF4-FFF2-40B4-BE49-F238E27FC236}">
                <a16:creationId xmlns:a16="http://schemas.microsoft.com/office/drawing/2014/main" id="{81B338A7-FFF7-4A07-8886-04A3275C9CA9}"/>
              </a:ext>
            </a:extLst>
          </p:cNvPr>
          <p:cNvPicPr>
            <a:picLocks noChangeAspect="1"/>
          </p:cNvPicPr>
          <p:nvPr/>
        </p:nvPicPr>
        <p:blipFill>
          <a:blip r:embed="rId3"/>
          <a:stretch>
            <a:fillRect/>
          </a:stretch>
        </p:blipFill>
        <p:spPr>
          <a:xfrm>
            <a:off x="2239141" y="2801257"/>
            <a:ext cx="7713718" cy="2701018"/>
          </a:xfrm>
          <a:prstGeom prst="rect">
            <a:avLst/>
          </a:prstGeom>
        </p:spPr>
      </p:pic>
    </p:spTree>
    <p:extLst>
      <p:ext uri="{BB962C8B-B14F-4D97-AF65-F5344CB8AC3E}">
        <p14:creationId xmlns:p14="http://schemas.microsoft.com/office/powerpoint/2010/main" val="31786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C5DD5F-8E8F-4584-9A45-551E0D34A528}"/>
              </a:ext>
            </a:extLst>
          </p:cNvPr>
          <p:cNvSpPr>
            <a:spLocks noGrp="1"/>
          </p:cNvSpPr>
          <p:nvPr>
            <p:ph type="title"/>
          </p:nvPr>
        </p:nvSpPr>
        <p:spPr/>
        <p:txBody>
          <a:bodyPr/>
          <a:lstStyle/>
          <a:p>
            <a:r>
              <a:rPr lang="de-DE" dirty="0"/>
              <a:t>Standardwerte</a:t>
            </a:r>
          </a:p>
        </p:txBody>
      </p:sp>
      <p:sp>
        <p:nvSpPr>
          <p:cNvPr id="3" name="Inhaltsplatzhalter 2">
            <a:extLst>
              <a:ext uri="{FF2B5EF4-FFF2-40B4-BE49-F238E27FC236}">
                <a16:creationId xmlns:a16="http://schemas.microsoft.com/office/drawing/2014/main" id="{6FE4A59E-6275-4720-B9C4-6388B51A0B1D}"/>
              </a:ext>
            </a:extLst>
          </p:cNvPr>
          <p:cNvSpPr>
            <a:spLocks noGrp="1"/>
          </p:cNvSpPr>
          <p:nvPr>
            <p:ph idx="1"/>
          </p:nvPr>
        </p:nvSpPr>
        <p:spPr>
          <a:xfrm>
            <a:off x="900344" y="1585928"/>
            <a:ext cx="10515600" cy="4351338"/>
          </a:xfrm>
        </p:spPr>
        <p:txBody>
          <a:bodyPr/>
          <a:lstStyle/>
          <a:p>
            <a:r>
              <a:rPr lang="de-DE" dirty="0"/>
              <a:t>Standardwert einer Auto-Eigenschaft zuweisen</a:t>
            </a:r>
          </a:p>
          <a:p>
            <a:endParaRPr lang="de-DE" dirty="0"/>
          </a:p>
          <a:p>
            <a:endParaRPr lang="de-DE" dirty="0"/>
          </a:p>
          <a:p>
            <a:endParaRPr lang="de-DE" dirty="0"/>
          </a:p>
          <a:p>
            <a:pPr marL="0" indent="0">
              <a:buNone/>
            </a:pPr>
            <a:endParaRPr lang="de-DE" sz="1800" dirty="0"/>
          </a:p>
          <a:p>
            <a:r>
              <a:rPr lang="de-DE" dirty="0"/>
              <a:t>Standardwert bei Objekterstellung zuweisen</a:t>
            </a:r>
          </a:p>
        </p:txBody>
      </p:sp>
      <p:pic>
        <p:nvPicPr>
          <p:cNvPr id="5" name="Grafik 4">
            <a:extLst>
              <a:ext uri="{FF2B5EF4-FFF2-40B4-BE49-F238E27FC236}">
                <a16:creationId xmlns:a16="http://schemas.microsoft.com/office/drawing/2014/main" id="{EBC8500A-60A6-4401-8EC9-94B7421355CC}"/>
              </a:ext>
            </a:extLst>
          </p:cNvPr>
          <p:cNvPicPr>
            <a:picLocks noChangeAspect="1"/>
          </p:cNvPicPr>
          <p:nvPr/>
        </p:nvPicPr>
        <p:blipFill>
          <a:blip r:embed="rId3"/>
          <a:stretch>
            <a:fillRect/>
          </a:stretch>
        </p:blipFill>
        <p:spPr>
          <a:xfrm>
            <a:off x="1621973" y="4441468"/>
            <a:ext cx="5983513" cy="2185713"/>
          </a:xfrm>
          <a:prstGeom prst="rect">
            <a:avLst/>
          </a:prstGeom>
        </p:spPr>
      </p:pic>
      <p:pic>
        <p:nvPicPr>
          <p:cNvPr id="6" name="Grafik 5">
            <a:extLst>
              <a:ext uri="{FF2B5EF4-FFF2-40B4-BE49-F238E27FC236}">
                <a16:creationId xmlns:a16="http://schemas.microsoft.com/office/drawing/2014/main" id="{8BF3820B-30A9-4762-9887-8EC877FBFFAE}"/>
              </a:ext>
            </a:extLst>
          </p:cNvPr>
          <p:cNvPicPr>
            <a:picLocks noChangeAspect="1"/>
          </p:cNvPicPr>
          <p:nvPr/>
        </p:nvPicPr>
        <p:blipFill>
          <a:blip r:embed="rId4"/>
          <a:stretch>
            <a:fillRect/>
          </a:stretch>
        </p:blipFill>
        <p:spPr>
          <a:xfrm>
            <a:off x="1621973" y="2201977"/>
            <a:ext cx="7400925" cy="1924050"/>
          </a:xfrm>
          <a:prstGeom prst="rect">
            <a:avLst/>
          </a:prstGeom>
        </p:spPr>
      </p:pic>
    </p:spTree>
    <p:extLst>
      <p:ext uri="{BB962C8B-B14F-4D97-AF65-F5344CB8AC3E}">
        <p14:creationId xmlns:p14="http://schemas.microsoft.com/office/powerpoint/2010/main" val="1188788963"/>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403</Words>
  <Application>Microsoft Office PowerPoint</Application>
  <PresentationFormat>Breitbild</PresentationFormat>
  <Paragraphs>79</Paragraphs>
  <Slides>11</Slides>
  <Notes>10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Calibri Light</vt:lpstr>
      <vt:lpstr>Wingdings</vt:lpstr>
      <vt:lpstr>Design1</vt:lpstr>
      <vt:lpstr>Objektorientierte Programmierung OOP​</vt:lpstr>
      <vt:lpstr>Objektorientierte Programmierung​</vt:lpstr>
      <vt:lpstr>Namespace und Klassen</vt:lpstr>
      <vt:lpstr>Namespace und Klassen</vt:lpstr>
      <vt:lpstr>Felder (Fields)</vt:lpstr>
      <vt:lpstr>Eigenschaften (Properties)</vt:lpstr>
      <vt:lpstr>Eigenschaften (Properties)</vt:lpstr>
      <vt:lpstr>Standardwerte</vt:lpstr>
      <vt:lpstr>Standardwerte</vt:lpstr>
      <vt:lpstr>Konstruktor</vt:lpstr>
      <vt:lpstr>Objekte (Instanzen)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Lukas Kern</cp:lastModifiedBy>
  <cp:revision>9</cp:revision>
  <dcterms:created xsi:type="dcterms:W3CDTF">2021-08-31T09:50:45Z</dcterms:created>
  <dcterms:modified xsi:type="dcterms:W3CDTF">2023-10-25T10:32:00Z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