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59" r:id="rId5"/>
    <p:sldId id="257" r:id="rId6"/>
    <p:sldId id="260" r:id="rId7"/>
    <p:sldId id="261" r:id="rId8"/>
    <p:sldId id="262" r:id="rId9"/>
    <p:sldId id="263" r:id="rId10"/>
    <p:sldId id="264" r:id="rId11"/>
    <p:sldId id="265" r:id="rId12"/>
    <p:sldId id="266" r:id="rId13"/>
    <p:sldId id="268" r:id="rId14"/>
    <p:sldId id="267" r:id="rId15"/>
  </p:sldIdLst>
  <p:sldSz cx="12192000" cy="6858000"/>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88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showGuides="1">
      <p:cViewPr varScale="1">
        <p:scale>
          <a:sx n="86" d="100"/>
          <a:sy n="86" d="100"/>
        </p:scale>
        <p:origin x="331" y="58"/>
      </p:cViewPr>
      <p:guideLst>
        <p:guide orient="horz" pos="2160"/>
        <p:guide pos="3840"/>
      </p:guideLst>
    </p:cSldViewPr>
  </p:slideViewPr>
  <p:notesTextViewPr>
    <p:cViewPr>
      <p:scale>
        <a:sx n="3" d="2"/>
        <a:sy n="3" d="2"/>
      </p:scale>
      <p:origin x="0" y="0"/>
    </p:cViewPr>
  </p:notesTextViewPr>
  <p:notesViewPr>
    <p:cSldViewPr snapToGrid="0">
      <p:cViewPr varScale="1">
        <p:scale>
          <a:sx n="94" d="100"/>
          <a:sy n="94" d="100"/>
        </p:scale>
        <p:origin x="1353"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DA6345C-5479-402D-BA9F-619FDEC29623}"/>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6FF7A405-2332-4A63-A7DA-D37271A70447}"/>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2D9AF781-677D-4329-9A89-B58CBEF7E841}" type="datetimeFigureOut">
              <a:rPr lang="de-DE" smtClean="0"/>
              <a:t>02.11.2021</a:t>
            </a:fld>
            <a:endParaRPr lang="de-DE"/>
          </a:p>
        </p:txBody>
      </p:sp>
      <p:sp>
        <p:nvSpPr>
          <p:cNvPr id="4" name="Fußzeilenplatzhalter 3">
            <a:extLst>
              <a:ext uri="{FF2B5EF4-FFF2-40B4-BE49-F238E27FC236}">
                <a16:creationId xmlns:a16="http://schemas.microsoft.com/office/drawing/2014/main" id="{35815540-F05F-4FE5-8665-CC7B25571CD3}"/>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D32399A0-A92A-4953-89D7-3A99AAEBAB29}"/>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2B16F37-9311-4C8C-ACB4-E9F94F2DA180}" type="slidenum">
              <a:rPr lang="de-DE" smtClean="0"/>
              <a:t>‹Nr.›</a:t>
            </a:fld>
            <a:endParaRPr lang="de-DE"/>
          </a:p>
        </p:txBody>
      </p:sp>
    </p:spTree>
    <p:extLst>
      <p:ext uri="{BB962C8B-B14F-4D97-AF65-F5344CB8AC3E}">
        <p14:creationId xmlns:p14="http://schemas.microsoft.com/office/powerpoint/2010/main" val="681101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01D9F87D-B926-4AD7-A36C-67EF1A90432D}" type="datetimeFigureOut">
              <a:rPr lang="de-DE" smtClean="0"/>
              <a:t>02.11.2021</a:t>
            </a:fld>
            <a:endParaRPr lang="de-DE"/>
          </a:p>
        </p:txBody>
      </p:sp>
      <p:sp>
        <p:nvSpPr>
          <p:cNvPr id="4" name="Folienbildplatzhalt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F3890D61-037F-419D-A36F-9F3BF491C545}" type="slidenum">
              <a:rPr lang="de-DE" smtClean="0"/>
              <a:t>‹Nr.›</a:t>
            </a:fld>
            <a:endParaRPr lang="de-DE"/>
          </a:p>
        </p:txBody>
      </p:sp>
    </p:spTree>
    <p:extLst>
      <p:ext uri="{BB962C8B-B14F-4D97-AF65-F5344CB8AC3E}">
        <p14:creationId xmlns:p14="http://schemas.microsoft.com/office/powerpoint/2010/main" val="3454628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de-DE" dirty="0"/>
              <a:t>Willkommen!</a:t>
            </a:r>
          </a:p>
          <a:p>
            <a:r>
              <a:rPr lang="de-DE" dirty="0"/>
              <a:t>Sämtliche Notizen</a:t>
            </a:r>
            <a:r>
              <a:rPr lang="de-DE" baseline="0" dirty="0"/>
              <a:t> sind nur zur Unterstützung für den Trainer gedacht.</a:t>
            </a:r>
          </a:p>
        </p:txBody>
      </p:sp>
      <p:sp>
        <p:nvSpPr>
          <p:cNvPr id="4" name="Slide Number Placeholder 3"/>
          <p:cNvSpPr>
            <a:spLocks noGrp="1"/>
          </p:cNvSpPr>
          <p:nvPr>
            <p:ph type="sldNum" sz="quarter" idx="10"/>
          </p:nvPr>
        </p:nvSpPr>
        <p:spPr/>
        <p:txBody>
          <a:bodyPr/>
          <a:lstStyle/>
          <a:p>
            <a:fld id="{CB55FE5C-AC3A-47D7-B549-23EF9E2A5753}" type="slidenum">
              <a:rPr lang="de-DE" smtClean="0"/>
              <a:t>1</a:t>
            </a:fld>
            <a:endParaRPr lang="de-DE"/>
          </a:p>
        </p:txBody>
      </p:sp>
    </p:spTree>
    <p:extLst>
      <p:ext uri="{BB962C8B-B14F-4D97-AF65-F5344CB8AC3E}">
        <p14:creationId xmlns:p14="http://schemas.microsoft.com/office/powerpoint/2010/main" val="951210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11</a:t>
            </a:fld>
            <a:endParaRPr lang="de-DE"/>
          </a:p>
        </p:txBody>
      </p:sp>
    </p:spTree>
    <p:extLst>
      <p:ext uri="{BB962C8B-B14F-4D97-AF65-F5344CB8AC3E}">
        <p14:creationId xmlns:p14="http://schemas.microsoft.com/office/powerpoint/2010/main" val="2395435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3</a:t>
            </a:fld>
            <a:endParaRPr lang="de-DE"/>
          </a:p>
        </p:txBody>
      </p:sp>
    </p:spTree>
    <p:extLst>
      <p:ext uri="{BB962C8B-B14F-4D97-AF65-F5344CB8AC3E}">
        <p14:creationId xmlns:p14="http://schemas.microsoft.com/office/powerpoint/2010/main" val="1763161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4</a:t>
            </a:fld>
            <a:endParaRPr lang="de-DE"/>
          </a:p>
        </p:txBody>
      </p:sp>
    </p:spTree>
    <p:extLst>
      <p:ext uri="{BB962C8B-B14F-4D97-AF65-F5344CB8AC3E}">
        <p14:creationId xmlns:p14="http://schemas.microsoft.com/office/powerpoint/2010/main" val="4065829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Variablen = Platzhalter </a:t>
            </a:r>
          </a:p>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5</a:t>
            </a:fld>
            <a:endParaRPr lang="de-DE"/>
          </a:p>
        </p:txBody>
      </p:sp>
    </p:spTree>
    <p:extLst>
      <p:ext uri="{BB962C8B-B14F-4D97-AF65-F5344CB8AC3E}">
        <p14:creationId xmlns:p14="http://schemas.microsoft.com/office/powerpoint/2010/main" val="2020300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über </a:t>
            </a:r>
            <a:r>
              <a:rPr lang="de-DE" dirty="0" err="1"/>
              <a:t>get</a:t>
            </a:r>
            <a:r>
              <a:rPr lang="de-DE" dirty="0"/>
              <a:t>/</a:t>
            </a:r>
            <a:r>
              <a:rPr lang="de-DE" dirty="0" err="1"/>
              <a:t>set</a:t>
            </a:r>
            <a:r>
              <a:rPr lang="de-DE" dirty="0"/>
              <a:t> kann nun der lese und schreibzugriff gesteuert werden (kommt später)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Kapselung – Zugriff von extern trennen und gesichert von innen heraus änderbar mit Überprüfung etc. </a:t>
            </a:r>
          </a:p>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6</a:t>
            </a:fld>
            <a:endParaRPr lang="de-DE"/>
          </a:p>
        </p:txBody>
      </p:sp>
    </p:spTree>
    <p:extLst>
      <p:ext uri="{BB962C8B-B14F-4D97-AF65-F5344CB8AC3E}">
        <p14:creationId xmlns:p14="http://schemas.microsoft.com/office/powerpoint/2010/main" val="288820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„alter“ ist nun gekapselt und kann damit nicht einfach von extern geändert werden</a:t>
            </a:r>
          </a:p>
          <a:p>
            <a:endParaRPr lang="de-DE" dirty="0"/>
          </a:p>
          <a:p>
            <a:r>
              <a:rPr lang="de-DE" dirty="0"/>
              <a:t>bei einer Zuweisung (</a:t>
            </a:r>
            <a:r>
              <a:rPr lang="de-DE" dirty="0" err="1"/>
              <a:t>set</a:t>
            </a:r>
            <a:r>
              <a:rPr lang="de-DE" dirty="0"/>
              <a:t>) wird geschaut ob der Wert größer 0 ist und wenn das stimmt, erst dann wird das Feld „alter“ geändert</a:t>
            </a:r>
          </a:p>
        </p:txBody>
      </p:sp>
      <p:sp>
        <p:nvSpPr>
          <p:cNvPr id="4" name="Foliennummernplatzhalter 3"/>
          <p:cNvSpPr>
            <a:spLocks noGrp="1"/>
          </p:cNvSpPr>
          <p:nvPr>
            <p:ph type="sldNum" sz="quarter" idx="5"/>
          </p:nvPr>
        </p:nvSpPr>
        <p:spPr/>
        <p:txBody>
          <a:bodyPr/>
          <a:lstStyle/>
          <a:p>
            <a:fld id="{7EAE87D5-BAA5-400E-BF28-DB907415B628}" type="slidenum">
              <a:rPr lang="de-DE" smtClean="0"/>
              <a:t>7</a:t>
            </a:fld>
            <a:endParaRPr lang="de-DE"/>
          </a:p>
        </p:txBody>
      </p:sp>
    </p:spTree>
    <p:extLst>
      <p:ext uri="{BB962C8B-B14F-4D97-AF65-F5344CB8AC3E}">
        <p14:creationId xmlns:p14="http://schemas.microsoft.com/office/powerpoint/2010/main" val="3199441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kann direkt einem Feld zugewiesen werden und ist somit für jedes Objekt verfügbar</a:t>
            </a:r>
          </a:p>
        </p:txBody>
      </p:sp>
      <p:sp>
        <p:nvSpPr>
          <p:cNvPr id="4" name="Foliennummernplatzhalter 3"/>
          <p:cNvSpPr>
            <a:spLocks noGrp="1"/>
          </p:cNvSpPr>
          <p:nvPr>
            <p:ph type="sldNum" sz="quarter" idx="5"/>
          </p:nvPr>
        </p:nvSpPr>
        <p:spPr/>
        <p:txBody>
          <a:bodyPr/>
          <a:lstStyle/>
          <a:p>
            <a:fld id="{7EAE87D5-BAA5-400E-BF28-DB907415B628}" type="slidenum">
              <a:rPr lang="de-DE" smtClean="0"/>
              <a:t>8</a:t>
            </a:fld>
            <a:endParaRPr lang="de-DE"/>
          </a:p>
        </p:txBody>
      </p:sp>
    </p:spTree>
    <p:extLst>
      <p:ext uri="{BB962C8B-B14F-4D97-AF65-F5344CB8AC3E}">
        <p14:creationId xmlns:p14="http://schemas.microsoft.com/office/powerpoint/2010/main" val="145544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funktioniert auch für die Kurzform der Auto-Property</a:t>
            </a:r>
          </a:p>
          <a:p>
            <a:endParaRPr lang="de-DE" dirty="0"/>
          </a:p>
          <a:p>
            <a:r>
              <a:rPr lang="de-DE" dirty="0"/>
              <a:t>bei der Objekterstellung müsste der Standardwert in jedem Konstruktor angegeben werden </a:t>
            </a:r>
          </a:p>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9</a:t>
            </a:fld>
            <a:endParaRPr lang="de-DE"/>
          </a:p>
        </p:txBody>
      </p:sp>
    </p:spTree>
    <p:extLst>
      <p:ext uri="{BB962C8B-B14F-4D97-AF65-F5344CB8AC3E}">
        <p14:creationId xmlns:p14="http://schemas.microsoft.com/office/powerpoint/2010/main" val="2164799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10</a:t>
            </a:fld>
            <a:endParaRPr lang="de-DE"/>
          </a:p>
        </p:txBody>
      </p:sp>
    </p:spTree>
    <p:extLst>
      <p:ext uri="{BB962C8B-B14F-4D97-AF65-F5344CB8AC3E}">
        <p14:creationId xmlns:p14="http://schemas.microsoft.com/office/powerpoint/2010/main" val="16619356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8" name="Fußzeilenplatzhalter 4">
            <a:extLst>
              <a:ext uri="{FF2B5EF4-FFF2-40B4-BE49-F238E27FC236}">
                <a16:creationId xmlns:a16="http://schemas.microsoft.com/office/drawing/2014/main" id="{333528B0-D7CE-40F2-8E68-E4D4014FC510}"/>
              </a:ext>
            </a:extLst>
          </p:cNvPr>
          <p:cNvSpPr>
            <a:spLocks noGrp="1"/>
          </p:cNvSpPr>
          <p:nvPr>
            <p:ph type="ftr" sz="quarter" idx="11"/>
          </p:nvPr>
        </p:nvSpPr>
        <p:spPr>
          <a:xfrm>
            <a:off x="838200" y="6356350"/>
            <a:ext cx="7772400" cy="365125"/>
          </a:xfrm>
        </p:spPr>
        <p:txBody>
          <a:bodyPr/>
          <a:lstStyle/>
          <a:p>
            <a:pPr algn="r"/>
            <a:r>
              <a:rPr lang="de-DE" dirty="0"/>
              <a:t>© ppedv AG</a:t>
            </a:r>
          </a:p>
        </p:txBody>
      </p:sp>
      <p:sp>
        <p:nvSpPr>
          <p:cNvPr id="9" name="Foliennummernplatzhalter 5">
            <a:extLst>
              <a:ext uri="{FF2B5EF4-FFF2-40B4-BE49-F238E27FC236}">
                <a16:creationId xmlns:a16="http://schemas.microsoft.com/office/drawing/2014/main" id="{E557E84C-A49E-4B3B-B846-C682AE17C766}"/>
              </a:ext>
            </a:extLst>
          </p:cNvPr>
          <p:cNvSpPr>
            <a:spLocks noGrp="1"/>
          </p:cNvSpPr>
          <p:nvPr>
            <p:ph type="sldNum" sz="quarter" idx="12"/>
          </p:nvPr>
        </p:nvSpPr>
        <p:spPr>
          <a:xfrm>
            <a:off x="8610600" y="6356350"/>
            <a:ext cx="2743200" cy="365125"/>
          </a:xfrm>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78126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16599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234494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606116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470580"/>
            <a:ext cx="10972800" cy="1143000"/>
          </a:xfrm>
          <a:prstGeom prst="rect">
            <a:avLst/>
          </a:prstGeom>
        </p:spPr>
        <p:txBody>
          <a:bodyPr/>
          <a:lstStyle>
            <a:lvl1pPr>
              <a:defRPr>
                <a:solidFill>
                  <a:srgbClr val="F18826"/>
                </a:solidFill>
              </a:defRPr>
            </a:lvl1pPr>
          </a:lstStyle>
          <a:p>
            <a:r>
              <a:rPr lang="de-DE" dirty="0"/>
              <a:t>Mastertitelformat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96632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80591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4122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42421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lvl1pPr>
              <a:defRPr>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Mastertextformat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pPr algn="r"/>
            <a:r>
              <a:rPr lang="de-DE" dirty="0"/>
              <a:t>© </a:t>
            </a:r>
            <a:r>
              <a:rPr lang="de-DE" dirty="0" err="1"/>
              <a:t>ppedv</a:t>
            </a:r>
            <a:r>
              <a:rPr lang="de-DE" dirty="0"/>
              <a:t> AG</a:t>
            </a:r>
          </a:p>
        </p:txBody>
      </p:sp>
      <p:sp>
        <p:nvSpPr>
          <p:cNvPr id="9" name="Foliennummernplatzhalter 8"/>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655837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abelle">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graphicFrame>
        <p:nvGraphicFramePr>
          <p:cNvPr id="6" name="Tabelle 5">
            <a:extLst>
              <a:ext uri="{FF2B5EF4-FFF2-40B4-BE49-F238E27FC236}">
                <a16:creationId xmlns:a16="http://schemas.microsoft.com/office/drawing/2014/main" id="{F275F751-0ED3-41C9-A58D-F50AA35460D6}"/>
              </a:ext>
            </a:extLst>
          </p:cNvPr>
          <p:cNvGraphicFramePr>
            <a:graphicFrameLocks noGrp="1"/>
          </p:cNvGraphicFramePr>
          <p:nvPr userDrawn="1">
            <p:extLst>
              <p:ext uri="{D42A27DB-BD31-4B8C-83A1-F6EECF244321}">
                <p14:modId xmlns:p14="http://schemas.microsoft.com/office/powerpoint/2010/main" val="3616916077"/>
              </p:ext>
            </p:extLst>
          </p:nvPr>
        </p:nvGraphicFramePr>
        <p:xfrm>
          <a:off x="838200" y="1833634"/>
          <a:ext cx="9287124" cy="4379769"/>
        </p:xfrm>
        <a:graphic>
          <a:graphicData uri="http://schemas.openxmlformats.org/drawingml/2006/table">
            <a:tbl>
              <a:tblPr/>
              <a:tblGrid>
                <a:gridCol w="505605">
                  <a:extLst>
                    <a:ext uri="{9D8B030D-6E8A-4147-A177-3AD203B41FA5}">
                      <a16:colId xmlns:a16="http://schemas.microsoft.com/office/drawing/2014/main" val="249116615"/>
                    </a:ext>
                  </a:extLst>
                </a:gridCol>
                <a:gridCol w="3423905">
                  <a:extLst>
                    <a:ext uri="{9D8B030D-6E8A-4147-A177-3AD203B41FA5}">
                      <a16:colId xmlns:a16="http://schemas.microsoft.com/office/drawing/2014/main" val="3576801746"/>
                    </a:ext>
                  </a:extLst>
                </a:gridCol>
                <a:gridCol w="5357614">
                  <a:extLst>
                    <a:ext uri="{9D8B030D-6E8A-4147-A177-3AD203B41FA5}">
                      <a16:colId xmlns:a16="http://schemas.microsoft.com/office/drawing/2014/main" val="4072012228"/>
                    </a:ext>
                  </a:extLst>
                </a:gridCol>
              </a:tblGrid>
              <a:tr h="238989">
                <a:tc>
                  <a:txBody>
                    <a:bodyPr/>
                    <a:lstStyle/>
                    <a:p>
                      <a:pPr algn="l" fontAlgn="auto"/>
                      <a:r>
                        <a:rPr lang="de-DE" sz="1200" b="1" i="0" dirty="0">
                          <a:solidFill>
                            <a:srgbClr val="FFFFFF"/>
                          </a:solidFill>
                          <a:effectLst/>
                          <a:latin typeface="+mn-lt"/>
                        </a:rPr>
                        <a: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888352301"/>
                  </a:ext>
                </a:extLst>
              </a:tr>
              <a:tr h="458772">
                <a:tc>
                  <a:txBody>
                    <a:bodyPr/>
                    <a:lstStyle/>
                    <a:p>
                      <a:pPr algn="l" fontAlgn="base"/>
                      <a:r>
                        <a:rPr lang="de-DE" sz="1200" b="0" i="0">
                          <a:solidFill>
                            <a:srgbClr val="000000"/>
                          </a:solidFill>
                          <a:effectLst/>
                          <a:latin typeface="+mn-lt"/>
                        </a:rPr>
                        <a:t>1​</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Schnellstartleiste​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Navigationsleiste, welch anpassbar ist und eine Möglichkeit bietet schnell zu Punkten </a:t>
                      </a:r>
                      <a:r>
                        <a:rPr lang="de-DE" sz="1200" b="0" i="0" dirty="0" err="1">
                          <a:solidFill>
                            <a:srgbClr val="000000"/>
                          </a:solidFill>
                          <a:effectLst/>
                          <a:latin typeface="+mn-lt"/>
                        </a:rPr>
                        <a:t>imSharepoint</a:t>
                      </a:r>
                      <a:r>
                        <a:rPr lang="de-DE" sz="1200" b="0" i="0" dirty="0">
                          <a:solidFill>
                            <a:srgbClr val="000000"/>
                          </a:solidFill>
                          <a:effectLst/>
                          <a:latin typeface="+mn-lt"/>
                        </a:rPr>
                        <a:t> zu navigieren​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3838140213"/>
                  </a:ext>
                </a:extLst>
              </a:tr>
              <a:tr h="326237">
                <a:tc>
                  <a:txBody>
                    <a:bodyPr/>
                    <a:lstStyle/>
                    <a:p>
                      <a:pPr algn="l" fontAlgn="base"/>
                      <a:r>
                        <a:rPr lang="de-DE" sz="1200" b="0" i="0">
                          <a:solidFill>
                            <a:srgbClr val="000000"/>
                          </a:solidFill>
                          <a:effectLst/>
                          <a:latin typeface="+mn-lt"/>
                        </a:rPr>
                        <a:t>2​</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Globale Navigation​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Navigation, welche die Unterwebsites der Website enthält​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4053446519"/>
                  </a:ext>
                </a:extLst>
              </a:tr>
              <a:tr h="193703">
                <a:tc>
                  <a:txBody>
                    <a:bodyPr/>
                    <a:lstStyle/>
                    <a:p>
                      <a:pPr algn="l" fontAlgn="base"/>
                      <a:r>
                        <a:rPr lang="de-DE" sz="1200" b="0" i="0">
                          <a:solidFill>
                            <a:srgbClr val="000000"/>
                          </a:solidFill>
                          <a:effectLst/>
                          <a:latin typeface="+mn-lt"/>
                        </a:rPr>
                        <a:t>3​</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Websitename​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Name der Website/Unterwebsite​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976622579"/>
                  </a:ext>
                </a:extLst>
              </a:tr>
              <a:tr h="591306">
                <a:tc>
                  <a:txBody>
                    <a:bodyPr/>
                    <a:lstStyle/>
                    <a:p>
                      <a:pPr algn="l" fontAlgn="base"/>
                      <a:r>
                        <a:rPr lang="de-DE" sz="1200" b="0" i="0">
                          <a:solidFill>
                            <a:srgbClr val="000000"/>
                          </a:solidFill>
                          <a:effectLst/>
                          <a:latin typeface="+mn-lt"/>
                        </a:rPr>
                        <a:t>4​</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Neue Seite/Liste/Bibliothek/App/​</a:t>
                      </a:r>
                    </a:p>
                    <a:p>
                      <a:pPr algn="l" fontAlgn="base"/>
                      <a:r>
                        <a:rPr lang="de-DE" sz="1200" b="0" i="0">
                          <a:solidFill>
                            <a:srgbClr val="000000"/>
                          </a:solidFill>
                          <a:effectLst/>
                          <a:latin typeface="+mn-lt"/>
                        </a:rPr>
                        <a:t>Neuigkeitenbeitrag​</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Möglichkeit innerhalb der aktuellen Website eine neue Liste/Bibliothek/Seite ect. anzuglegen ​</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302116280"/>
                  </a:ext>
                </a:extLst>
              </a:tr>
              <a:tr h="458772">
                <a:tc>
                  <a:txBody>
                    <a:bodyPr/>
                    <a:lstStyle/>
                    <a:p>
                      <a:pPr algn="l" fontAlgn="base"/>
                      <a:r>
                        <a:rPr lang="de-DE" sz="1200" b="0" i="0">
                          <a:solidFill>
                            <a:srgbClr val="000000"/>
                          </a:solidFill>
                          <a:effectLst/>
                          <a:latin typeface="+mn-lt"/>
                        </a:rPr>
                        <a:t>5​</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Bearbeitungsmöglichkeit für die Websiteseite​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Hier kann man die aktuelle Websiteseite bearbeiten und auch veröffentlichen​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446010147"/>
                  </a:ext>
                </a:extLst>
              </a:tr>
              <a:tr h="458772">
                <a:tc>
                  <a:txBody>
                    <a:bodyPr/>
                    <a:lstStyle/>
                    <a:p>
                      <a:pPr algn="l" fontAlgn="base"/>
                      <a:r>
                        <a:rPr lang="de-DE" sz="1200" b="0" i="0">
                          <a:solidFill>
                            <a:srgbClr val="000000"/>
                          </a:solidFill>
                          <a:effectLst/>
                          <a:latin typeface="+mn-lt"/>
                        </a:rPr>
                        <a:t>6​</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Einstellungen​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Hier kann man wichtige Navigationspunkte wie die Websiteeinstellungen ​</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76528845"/>
                  </a:ext>
                </a:extLst>
              </a:tr>
              <a:tr h="723839">
                <a:tc>
                  <a:txBody>
                    <a:bodyPr/>
                    <a:lstStyle/>
                    <a:p>
                      <a:pPr algn="l" fontAlgn="base"/>
                      <a:r>
                        <a:rPr lang="de-DE" sz="1200" b="0" i="0">
                          <a:solidFill>
                            <a:srgbClr val="000000"/>
                          </a:solidFill>
                          <a:effectLst/>
                          <a:latin typeface="+mn-lt"/>
                        </a:rPr>
                        <a:t>7​</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Login Name​</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Der Name unter dem man aktuell eingeloggt ist. Hierrüber kann man zu seiner persönlichen Websitesammlung gelangen, unter welcher man sein Profil pflegen kann​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32239987"/>
                  </a:ext>
                </a:extLst>
              </a:tr>
              <a:tr h="326237">
                <a:tc>
                  <a:txBody>
                    <a:bodyPr/>
                    <a:lstStyle/>
                    <a:p>
                      <a:pPr algn="l" fontAlgn="base"/>
                      <a:r>
                        <a:rPr lang="de-DE" sz="1200" b="0" i="0">
                          <a:solidFill>
                            <a:srgbClr val="000000"/>
                          </a:solidFill>
                          <a:effectLst/>
                          <a:latin typeface="+mn-lt"/>
                        </a:rPr>
                        <a:t>8​</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Homepage​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Über diesen Link kann man zur Main Websiteseite kommen​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110313488"/>
                  </a:ext>
                </a:extLst>
              </a:tr>
              <a:tr h="193703">
                <a:tc>
                  <a:txBody>
                    <a:bodyPr/>
                    <a:lstStyle/>
                    <a:p>
                      <a:pPr algn="l" fontAlgn="base"/>
                      <a:r>
                        <a:rPr lang="de-DE" sz="1200" b="0" i="0">
                          <a:solidFill>
                            <a:srgbClr val="000000"/>
                          </a:solidFill>
                          <a:effectLst/>
                          <a:latin typeface="+mn-lt"/>
                        </a:rPr>
                        <a:t>9​</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Link zur 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191844076"/>
                  </a:ext>
                </a:extLst>
              </a:tr>
              <a:tr h="326237">
                <a:tc>
                  <a:txBody>
                    <a:bodyPr/>
                    <a:lstStyle/>
                    <a:p>
                      <a:pPr algn="l" fontAlgn="base"/>
                      <a:r>
                        <a:rPr lang="de-DE" sz="1200" b="0" i="0" dirty="0">
                          <a:solidFill>
                            <a:srgbClr val="000000"/>
                          </a:solidFill>
                          <a:effectLst/>
                          <a:latin typeface="+mn-lt"/>
                        </a:rPr>
                        <a:t>10​</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Seitenbibliothek​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Hier werden alle Websiteseiten aufgelistet​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3565858557"/>
                  </a:ext>
                </a:extLst>
              </a:tr>
            </a:tbl>
          </a:graphicData>
        </a:graphic>
      </p:graphicFrame>
    </p:spTree>
    <p:extLst>
      <p:ext uri="{BB962C8B-B14F-4D97-AF65-F5344CB8AC3E}">
        <p14:creationId xmlns:p14="http://schemas.microsoft.com/office/powerpoint/2010/main" val="176315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962379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897DFD6-16AA-4990-9C12-D8B73762DA74}" type="slidenum">
              <a:rPr lang="de-DE" smtClean="0"/>
              <a:t>‹Nr.›</a:t>
            </a:fld>
            <a:endParaRPr lang="de-DE"/>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208710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455402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7DFD6-16AA-4990-9C12-D8B73762DA74}" type="slidenum">
              <a:rPr lang="de-DE" smtClean="0"/>
              <a:t>‹Nr.›</a:t>
            </a:fld>
            <a:endParaRPr lang="de-DE"/>
          </a:p>
        </p:txBody>
      </p:sp>
      <p:pic>
        <p:nvPicPr>
          <p:cNvPr id="7" name="Grafik 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Tree>
    <p:extLst>
      <p:ext uri="{BB962C8B-B14F-4D97-AF65-F5344CB8AC3E}">
        <p14:creationId xmlns:p14="http://schemas.microsoft.com/office/powerpoint/2010/main" val="328543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87" r:id="rId7"/>
    <p:sldLayoutId id="2147483686" r:id="rId8"/>
    <p:sldLayoutId id="2147483668" r:id="rId9"/>
    <p:sldLayoutId id="2147483669" r:id="rId10"/>
    <p:sldLayoutId id="2147483670" r:id="rId11"/>
    <p:sldLayoutId id="2147483671" r:id="rId12"/>
    <p:sldLayoutId id="2147483672" r:id="rId13"/>
  </p:sldLayoutIdLst>
  <p:txStyles>
    <p:titleStyle>
      <a:lvl1pPr algn="l" defTabSz="914400" rtl="0" eaLnBrk="1" latinLnBrk="0" hangingPunct="1">
        <a:lnSpc>
          <a:spcPct val="90000"/>
        </a:lnSpc>
        <a:spcBef>
          <a:spcPct val="0"/>
        </a:spcBef>
        <a:buNone/>
        <a:defRPr sz="4400" kern="1200">
          <a:solidFill>
            <a:srgbClr val="F1882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0" y="1984075"/>
            <a:ext cx="12192000" cy="1762823"/>
          </a:xfrm>
        </p:spPr>
        <p:txBody>
          <a:bodyPr>
            <a:noAutofit/>
          </a:bodyPr>
          <a:lstStyle/>
          <a:p>
            <a:r>
              <a:rPr lang="de-DE" b="0" i="0" u="none" strike="noStrike" dirty="0">
                <a:effectLst/>
                <a:latin typeface="Calibri Light" panose="020F0302020204030204" pitchFamily="34" charset="0"/>
              </a:rPr>
              <a:t>Objektorientierte Programmierung</a:t>
            </a:r>
            <a:br>
              <a:rPr lang="de-DE" b="0" i="0" u="none" strike="noStrike" dirty="0">
                <a:effectLst/>
                <a:latin typeface="Calibri Light" panose="020F0302020204030204" pitchFamily="34" charset="0"/>
              </a:rPr>
            </a:br>
            <a:r>
              <a:rPr lang="de-DE" b="0" i="0" u="none" strike="noStrike" dirty="0">
                <a:effectLst/>
                <a:latin typeface="Calibri Light" panose="020F0302020204030204" pitchFamily="34" charset="0"/>
              </a:rPr>
              <a:t>OOP</a:t>
            </a:r>
            <a:r>
              <a:rPr lang="de-DE" b="0" i="0" dirty="0">
                <a:solidFill>
                  <a:srgbClr val="000000"/>
                </a:solidFill>
                <a:effectLst/>
                <a:latin typeface="Calibri Light" panose="020F0302020204030204" pitchFamily="34" charset="0"/>
              </a:rPr>
              <a:t>​</a:t>
            </a:r>
            <a:endParaRPr lang="de-DE" dirty="0"/>
          </a:p>
        </p:txBody>
      </p:sp>
      <p:sp>
        <p:nvSpPr>
          <p:cNvPr id="4" name="Foliennummernplatzhalter 3"/>
          <p:cNvSpPr>
            <a:spLocks noGrp="1"/>
          </p:cNvSpPr>
          <p:nvPr>
            <p:ph type="sldNum" sz="quarter" idx="12"/>
          </p:nvPr>
        </p:nvSpPr>
        <p:spPr/>
        <p:txBody>
          <a:bodyPr/>
          <a:lstStyle/>
          <a:p>
            <a:fld id="{D0B68A9A-8F5D-4114-819E-CD9E627B0FFB}" type="slidenum">
              <a:rPr lang="de-DE" smtClean="0"/>
              <a:t>1</a:t>
            </a:fld>
            <a:endParaRPr lang="de-DE"/>
          </a:p>
        </p:txBody>
      </p:sp>
    </p:spTree>
    <p:extLst>
      <p:ext uri="{BB962C8B-B14F-4D97-AF65-F5344CB8AC3E}">
        <p14:creationId xmlns:p14="http://schemas.microsoft.com/office/powerpoint/2010/main" val="212828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E1294D-0DE3-42F5-85DD-8544692711AB}"/>
              </a:ext>
            </a:extLst>
          </p:cNvPr>
          <p:cNvSpPr>
            <a:spLocks noGrp="1"/>
          </p:cNvSpPr>
          <p:nvPr>
            <p:ph type="title"/>
          </p:nvPr>
        </p:nvSpPr>
        <p:spPr/>
        <p:txBody>
          <a:bodyPr/>
          <a:lstStyle/>
          <a:p>
            <a:r>
              <a:rPr lang="de-DE" dirty="0"/>
              <a:t>Konstruktor</a:t>
            </a:r>
          </a:p>
        </p:txBody>
      </p:sp>
      <p:sp>
        <p:nvSpPr>
          <p:cNvPr id="3" name="Inhaltsplatzhalter 2">
            <a:extLst>
              <a:ext uri="{FF2B5EF4-FFF2-40B4-BE49-F238E27FC236}">
                <a16:creationId xmlns:a16="http://schemas.microsoft.com/office/drawing/2014/main" id="{99AF2C9C-0A34-44DE-924A-6F1F8CFA1A7B}"/>
              </a:ext>
            </a:extLst>
          </p:cNvPr>
          <p:cNvSpPr>
            <a:spLocks noGrp="1"/>
          </p:cNvSpPr>
          <p:nvPr>
            <p:ph idx="1"/>
          </p:nvPr>
        </p:nvSpPr>
        <p:spPr>
          <a:xfrm>
            <a:off x="838200" y="1690688"/>
            <a:ext cx="10515600" cy="4351338"/>
          </a:xfrm>
        </p:spPr>
        <p:txBody>
          <a:bodyPr/>
          <a:lstStyle/>
          <a:p>
            <a:r>
              <a:rPr lang="de-DE" dirty="0"/>
              <a:t>legt den Startzustand des Objektes nach der Initialisierung fest</a:t>
            </a:r>
          </a:p>
          <a:p>
            <a:r>
              <a:rPr lang="de-DE" dirty="0"/>
              <a:t>eine Klasse kann mehrere Konstruktoren haben (unterschiedliche Parameter)</a:t>
            </a:r>
          </a:p>
          <a:p>
            <a:r>
              <a:rPr lang="de-DE" dirty="0"/>
              <a:t>wenn kein Konstruktor festgelegt wurde, wird automatisch ein parameterloser Standart-Konstruktor erzeugt ( bspw. „Person()“)</a:t>
            </a:r>
          </a:p>
          <a:p>
            <a:endParaRPr lang="de-DE" dirty="0"/>
          </a:p>
          <a:p>
            <a:endParaRPr lang="de-DE" dirty="0"/>
          </a:p>
        </p:txBody>
      </p:sp>
      <p:pic>
        <p:nvPicPr>
          <p:cNvPr id="5" name="Grafik 4">
            <a:extLst>
              <a:ext uri="{FF2B5EF4-FFF2-40B4-BE49-F238E27FC236}">
                <a16:creationId xmlns:a16="http://schemas.microsoft.com/office/drawing/2014/main" id="{93763A08-545C-4696-8D7C-BEEAC5C43EBE}"/>
              </a:ext>
            </a:extLst>
          </p:cNvPr>
          <p:cNvPicPr>
            <a:picLocks noChangeAspect="1"/>
          </p:cNvPicPr>
          <p:nvPr/>
        </p:nvPicPr>
        <p:blipFill>
          <a:blip r:embed="rId3"/>
          <a:stretch>
            <a:fillRect/>
          </a:stretch>
        </p:blipFill>
        <p:spPr>
          <a:xfrm>
            <a:off x="1738312" y="4168070"/>
            <a:ext cx="8715375" cy="2314575"/>
          </a:xfrm>
          <a:prstGeom prst="rect">
            <a:avLst/>
          </a:prstGeom>
        </p:spPr>
      </p:pic>
    </p:spTree>
    <p:extLst>
      <p:ext uri="{BB962C8B-B14F-4D97-AF65-F5344CB8AC3E}">
        <p14:creationId xmlns:p14="http://schemas.microsoft.com/office/powerpoint/2010/main" val="4235024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2149D5-6FC0-4A8C-B89A-B66A399EF9F0}"/>
              </a:ext>
            </a:extLst>
          </p:cNvPr>
          <p:cNvSpPr>
            <a:spLocks noGrp="1"/>
          </p:cNvSpPr>
          <p:nvPr>
            <p:ph type="title"/>
          </p:nvPr>
        </p:nvSpPr>
        <p:spPr/>
        <p:txBody>
          <a:bodyPr/>
          <a:lstStyle/>
          <a:p>
            <a:r>
              <a:rPr lang="de-DE" dirty="0"/>
              <a:t>Objekte (Instanzen)</a:t>
            </a:r>
          </a:p>
        </p:txBody>
      </p:sp>
      <p:sp>
        <p:nvSpPr>
          <p:cNvPr id="3" name="Inhaltsplatzhalter 2">
            <a:extLst>
              <a:ext uri="{FF2B5EF4-FFF2-40B4-BE49-F238E27FC236}">
                <a16:creationId xmlns:a16="http://schemas.microsoft.com/office/drawing/2014/main" id="{F76B269D-07B4-43A6-B835-883512CBC804}"/>
              </a:ext>
            </a:extLst>
          </p:cNvPr>
          <p:cNvSpPr>
            <a:spLocks noGrp="1"/>
          </p:cNvSpPr>
          <p:nvPr>
            <p:ph idx="1"/>
          </p:nvPr>
        </p:nvSpPr>
        <p:spPr/>
        <p:txBody>
          <a:bodyPr/>
          <a:lstStyle/>
          <a:p>
            <a:r>
              <a:rPr lang="de-DE" dirty="0"/>
              <a:t>ein Objekt ist ein Speicherblock, der nach dem Entwurf einer Klasse aufgebaut wird</a:t>
            </a:r>
          </a:p>
          <a:p>
            <a:pPr marL="0" indent="0">
              <a:buNone/>
            </a:pPr>
            <a:endParaRPr lang="de-DE" dirty="0"/>
          </a:p>
          <a:p>
            <a:r>
              <a:rPr lang="de-DE" dirty="0"/>
              <a:t>es kann mehrere Objekte einer Klasse geben</a:t>
            </a:r>
          </a:p>
          <a:p>
            <a:endParaRPr lang="de-DE" dirty="0"/>
          </a:p>
          <a:p>
            <a:r>
              <a:rPr lang="de-DE" dirty="0"/>
              <a:t>Objekte werden mit dem Schlüsselwort „</a:t>
            </a:r>
            <a:r>
              <a:rPr lang="de-DE" dirty="0" err="1"/>
              <a:t>new</a:t>
            </a:r>
            <a:r>
              <a:rPr lang="de-DE" dirty="0"/>
              <a:t>“ und einer Funktion des Klassennamens (Konstruktor) erzeugt</a:t>
            </a:r>
          </a:p>
        </p:txBody>
      </p:sp>
      <p:pic>
        <p:nvPicPr>
          <p:cNvPr id="4" name="Grafik 3">
            <a:extLst>
              <a:ext uri="{FF2B5EF4-FFF2-40B4-BE49-F238E27FC236}">
                <a16:creationId xmlns:a16="http://schemas.microsoft.com/office/drawing/2014/main" id="{6B0724EB-FB08-40C6-A254-D38680EE58BE}"/>
              </a:ext>
            </a:extLst>
          </p:cNvPr>
          <p:cNvPicPr>
            <a:picLocks noChangeAspect="1"/>
          </p:cNvPicPr>
          <p:nvPr/>
        </p:nvPicPr>
        <p:blipFill>
          <a:blip r:embed="rId3"/>
          <a:stretch>
            <a:fillRect/>
          </a:stretch>
        </p:blipFill>
        <p:spPr>
          <a:xfrm>
            <a:off x="2683859" y="5372427"/>
            <a:ext cx="6824281" cy="540339"/>
          </a:xfrm>
          <a:prstGeom prst="rect">
            <a:avLst/>
          </a:prstGeom>
        </p:spPr>
      </p:pic>
    </p:spTree>
    <p:extLst>
      <p:ext uri="{BB962C8B-B14F-4D97-AF65-F5344CB8AC3E}">
        <p14:creationId xmlns:p14="http://schemas.microsoft.com/office/powerpoint/2010/main" val="2413771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C73D3F-F600-445A-809C-77D592E61EA8}"/>
              </a:ext>
            </a:extLst>
          </p:cNvPr>
          <p:cNvSpPr>
            <a:spLocks noGrp="1"/>
          </p:cNvSpPr>
          <p:nvPr>
            <p:ph type="title"/>
          </p:nvPr>
        </p:nvSpPr>
        <p:spPr/>
        <p:txBody>
          <a:bodyPr/>
          <a:lstStyle/>
          <a:p>
            <a:r>
              <a:rPr lang="de-DE" b="0" i="0" u="none" strike="noStrike" dirty="0">
                <a:effectLst/>
                <a:latin typeface="Calibri Light" panose="020F0302020204030204" pitchFamily="34" charset="0"/>
              </a:rPr>
              <a:t>Objektorientierte Programmierung</a:t>
            </a:r>
            <a:r>
              <a:rPr lang="de-DE" b="0" i="0" dirty="0">
                <a:solidFill>
                  <a:srgbClr val="000000"/>
                </a:solidFill>
                <a:effectLst/>
                <a:latin typeface="Calibri Light" panose="020F0302020204030204" pitchFamily="34" charset="0"/>
              </a:rPr>
              <a:t>​</a:t>
            </a:r>
            <a:endParaRPr lang="de-DE" dirty="0"/>
          </a:p>
        </p:txBody>
      </p:sp>
      <p:sp>
        <p:nvSpPr>
          <p:cNvPr id="3" name="Inhaltsplatzhalter 2">
            <a:extLst>
              <a:ext uri="{FF2B5EF4-FFF2-40B4-BE49-F238E27FC236}">
                <a16:creationId xmlns:a16="http://schemas.microsoft.com/office/drawing/2014/main" id="{3DC1C2B5-77CF-410A-BC8B-7DE3D80110DE}"/>
              </a:ext>
            </a:extLst>
          </p:cNvPr>
          <p:cNvSpPr>
            <a:spLocks noGrp="1"/>
          </p:cNvSpPr>
          <p:nvPr>
            <p:ph idx="1"/>
          </p:nvPr>
        </p:nvSpPr>
        <p:spPr>
          <a:xfrm>
            <a:off x="838200" y="2049462"/>
            <a:ext cx="10515600" cy="4351338"/>
          </a:xfrm>
        </p:spPr>
        <p:txBody>
          <a:bodyPr>
            <a:noAutofit/>
          </a:bodyPr>
          <a:lstStyle/>
          <a:p>
            <a:pPr algn="l" rtl="0" fontAlgn="base"/>
            <a:r>
              <a:rPr lang="de-DE" sz="3200" b="0" i="0" u="none" strike="noStrike" dirty="0">
                <a:solidFill>
                  <a:srgbClr val="000000"/>
                </a:solidFill>
                <a:effectLst/>
              </a:rPr>
              <a:t>Merkmale:</a:t>
            </a:r>
          </a:p>
          <a:p>
            <a:pPr lvl="1" fontAlgn="base"/>
            <a:r>
              <a:rPr lang="de-DE" sz="2800" dirty="0">
                <a:solidFill>
                  <a:srgbClr val="000000"/>
                </a:solidFill>
              </a:rPr>
              <a:t>Unterteilung des Codes in funktionelle Einheiten (Klassen)</a:t>
            </a:r>
          </a:p>
          <a:p>
            <a:pPr lvl="1" fontAlgn="base"/>
            <a:r>
              <a:rPr lang="de-DE" sz="2800" b="0" i="0" u="none" strike="noStrike" dirty="0">
                <a:solidFill>
                  <a:srgbClr val="000000"/>
                </a:solidFill>
                <a:effectLst/>
              </a:rPr>
              <a:t>Erstellung (Instanziierung) unabhängiger Objekte aus den Klassen</a:t>
            </a:r>
          </a:p>
          <a:p>
            <a:pPr lvl="1" fontAlgn="base"/>
            <a:r>
              <a:rPr lang="de-DE" sz="2800" dirty="0">
                <a:solidFill>
                  <a:srgbClr val="000000"/>
                </a:solidFill>
              </a:rPr>
              <a:t>Referenzierung abhängiger Objekte innerhalb von Variablen </a:t>
            </a:r>
            <a:endParaRPr lang="de-DE" sz="2800" b="0" i="0" u="none" strike="noStrike" dirty="0">
              <a:solidFill>
                <a:srgbClr val="000000"/>
              </a:solidFill>
              <a:effectLst/>
            </a:endParaRPr>
          </a:p>
          <a:p>
            <a:pPr algn="l" rtl="0" fontAlgn="base"/>
            <a:endParaRPr lang="de-DE" sz="3200" dirty="0">
              <a:solidFill>
                <a:srgbClr val="000000"/>
              </a:solidFill>
            </a:endParaRPr>
          </a:p>
          <a:p>
            <a:pPr algn="l" rtl="0" fontAlgn="base"/>
            <a:r>
              <a:rPr lang="de-DE" sz="3200" b="0" i="0" u="none" strike="noStrike" dirty="0">
                <a:solidFill>
                  <a:srgbClr val="000000"/>
                </a:solidFill>
                <a:effectLst/>
              </a:rPr>
              <a:t>Vorteile:</a:t>
            </a:r>
            <a:r>
              <a:rPr lang="en-US" sz="3200" b="0" i="0" dirty="0">
                <a:solidFill>
                  <a:srgbClr val="000000"/>
                </a:solidFill>
                <a:effectLst/>
              </a:rPr>
              <a:t>​</a:t>
            </a:r>
          </a:p>
          <a:p>
            <a:pPr lvl="1" fontAlgn="base"/>
            <a:r>
              <a:rPr lang="de-DE" sz="2800" b="0" i="0" u="none" strike="noStrike" dirty="0">
                <a:solidFill>
                  <a:srgbClr val="000000"/>
                </a:solidFill>
                <a:effectLst/>
              </a:rPr>
              <a:t>Code wiederverwendbar</a:t>
            </a:r>
            <a:r>
              <a:rPr lang="en-US" sz="2800" b="0" i="0" dirty="0">
                <a:solidFill>
                  <a:srgbClr val="000000"/>
                </a:solidFill>
                <a:effectLst/>
              </a:rPr>
              <a:t>​</a:t>
            </a:r>
          </a:p>
          <a:p>
            <a:pPr lvl="1" fontAlgn="base"/>
            <a:r>
              <a:rPr lang="de-DE" sz="2800" b="0" i="0" u="none" strike="noStrike" dirty="0">
                <a:solidFill>
                  <a:srgbClr val="000000"/>
                </a:solidFill>
                <a:effectLst/>
              </a:rPr>
              <a:t>Bessere Strukturierung und Lesbarkeit</a:t>
            </a:r>
            <a:r>
              <a:rPr lang="en-US" sz="2800" b="0" i="0" dirty="0">
                <a:solidFill>
                  <a:srgbClr val="000000"/>
                </a:solidFill>
                <a:effectLst/>
              </a:rPr>
              <a:t>​</a:t>
            </a:r>
          </a:p>
          <a:p>
            <a:pPr lvl="1" fontAlgn="base"/>
            <a:r>
              <a:rPr lang="de-DE" sz="2800" b="0" i="0" u="none" strike="noStrike" dirty="0">
                <a:solidFill>
                  <a:srgbClr val="000000"/>
                </a:solidFill>
                <a:effectLst/>
              </a:rPr>
              <a:t>erhöhte Sicherheit durch Zugriffsmodifizierer</a:t>
            </a:r>
            <a:endParaRPr lang="en-US" sz="2800" b="0" i="0" dirty="0">
              <a:solidFill>
                <a:srgbClr val="000000"/>
              </a:solidFill>
              <a:effectLst/>
            </a:endParaRPr>
          </a:p>
          <a:p>
            <a:pPr marL="0" indent="0" algn="l" rtl="0" fontAlgn="base">
              <a:buNone/>
            </a:pPr>
            <a:endParaRPr lang="de-DE" b="0" i="0" dirty="0">
              <a:solidFill>
                <a:srgbClr val="000000"/>
              </a:solidFill>
              <a:effectLst/>
            </a:endParaRPr>
          </a:p>
        </p:txBody>
      </p:sp>
    </p:spTree>
    <p:extLst>
      <p:ext uri="{BB962C8B-B14F-4D97-AF65-F5344CB8AC3E}">
        <p14:creationId xmlns:p14="http://schemas.microsoft.com/office/powerpoint/2010/main" val="2788984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C73D3F-F600-445A-809C-77D592E61EA8}"/>
              </a:ext>
            </a:extLst>
          </p:cNvPr>
          <p:cNvSpPr>
            <a:spLocks noGrp="1"/>
          </p:cNvSpPr>
          <p:nvPr>
            <p:ph type="title"/>
          </p:nvPr>
        </p:nvSpPr>
        <p:spPr/>
        <p:txBody>
          <a:bodyPr/>
          <a:lstStyle/>
          <a:p>
            <a:r>
              <a:rPr lang="de-DE" dirty="0"/>
              <a:t>Namespace und Klassen</a:t>
            </a:r>
          </a:p>
        </p:txBody>
      </p:sp>
      <p:sp>
        <p:nvSpPr>
          <p:cNvPr id="5" name="Textplatzhalter 4">
            <a:extLst>
              <a:ext uri="{FF2B5EF4-FFF2-40B4-BE49-F238E27FC236}">
                <a16:creationId xmlns:a16="http://schemas.microsoft.com/office/drawing/2014/main" id="{F9906B53-1E52-4A33-AC15-E3D199071115}"/>
              </a:ext>
            </a:extLst>
          </p:cNvPr>
          <p:cNvSpPr>
            <a:spLocks noGrp="1"/>
          </p:cNvSpPr>
          <p:nvPr>
            <p:ph type="body" idx="1"/>
          </p:nvPr>
        </p:nvSpPr>
        <p:spPr/>
        <p:txBody>
          <a:bodyPr/>
          <a:lstStyle/>
          <a:p>
            <a:r>
              <a:rPr lang="de-DE" dirty="0"/>
              <a:t>Namespace</a:t>
            </a:r>
          </a:p>
        </p:txBody>
      </p:sp>
      <p:sp>
        <p:nvSpPr>
          <p:cNvPr id="3" name="Inhaltsplatzhalter 2">
            <a:extLst>
              <a:ext uri="{FF2B5EF4-FFF2-40B4-BE49-F238E27FC236}">
                <a16:creationId xmlns:a16="http://schemas.microsoft.com/office/drawing/2014/main" id="{3DC1C2B5-77CF-410A-BC8B-7DE3D80110DE}"/>
              </a:ext>
            </a:extLst>
          </p:cNvPr>
          <p:cNvSpPr>
            <a:spLocks noGrp="1"/>
          </p:cNvSpPr>
          <p:nvPr>
            <p:ph sz="half" idx="2"/>
          </p:nvPr>
        </p:nvSpPr>
        <p:spPr/>
        <p:txBody>
          <a:bodyPr>
            <a:noAutofit/>
          </a:bodyPr>
          <a:lstStyle/>
          <a:p>
            <a:pPr algn="l" rtl="0" fontAlgn="base">
              <a:buFont typeface="Wingdings" panose="05000000000000000000" pitchFamily="2" charset="2"/>
              <a:buChar char="§"/>
            </a:pPr>
            <a:r>
              <a:rPr lang="de-DE" b="0" i="0" u="none" strike="noStrike" dirty="0">
                <a:solidFill>
                  <a:srgbClr val="000000"/>
                </a:solidFill>
                <a:effectLst/>
              </a:rPr>
              <a:t>dient zur Organisation von Klassen und Methoden</a:t>
            </a:r>
            <a:endParaRPr lang="de-DE" dirty="0">
              <a:solidFill>
                <a:srgbClr val="000000"/>
              </a:solidFill>
            </a:endParaRPr>
          </a:p>
          <a:p>
            <a:pPr algn="l" rtl="0" fontAlgn="base">
              <a:buFont typeface="Wingdings" panose="05000000000000000000" pitchFamily="2" charset="2"/>
              <a:buChar char="§"/>
            </a:pPr>
            <a:r>
              <a:rPr lang="de-DE" b="0" i="0" dirty="0">
                <a:solidFill>
                  <a:srgbClr val="000000"/>
                </a:solidFill>
                <a:effectLst/>
              </a:rPr>
              <a:t>können geschachtelt werden</a:t>
            </a:r>
            <a:endParaRPr lang="de-DE" dirty="0">
              <a:solidFill>
                <a:srgbClr val="000000"/>
              </a:solidFill>
            </a:endParaRPr>
          </a:p>
          <a:p>
            <a:pPr algn="l" rtl="0" fontAlgn="base">
              <a:buFont typeface="Wingdings" panose="05000000000000000000" pitchFamily="2" charset="2"/>
              <a:buChar char="§"/>
            </a:pPr>
            <a:r>
              <a:rPr lang="de-DE" b="0" i="0" dirty="0">
                <a:solidFill>
                  <a:srgbClr val="000000"/>
                </a:solidFill>
                <a:effectLst/>
              </a:rPr>
              <a:t>über </a:t>
            </a:r>
            <a:r>
              <a:rPr lang="de-DE" b="0" i="0" dirty="0" err="1">
                <a:solidFill>
                  <a:srgbClr val="000000"/>
                </a:solidFill>
                <a:effectLst/>
              </a:rPr>
              <a:t>using</a:t>
            </a:r>
            <a:r>
              <a:rPr lang="de-DE" b="0" i="0" dirty="0">
                <a:solidFill>
                  <a:srgbClr val="000000"/>
                </a:solidFill>
                <a:effectLst/>
              </a:rPr>
              <a:t>-Anweisungen vereinfachter Zugriff auf Code  </a:t>
            </a:r>
          </a:p>
          <a:p>
            <a:pPr marL="0" indent="0" algn="l" rtl="0" fontAlgn="base">
              <a:buNone/>
            </a:pPr>
            <a:endParaRPr lang="de-DE" b="0" i="0" dirty="0">
              <a:solidFill>
                <a:srgbClr val="000000"/>
              </a:solidFill>
              <a:effectLst/>
            </a:endParaRPr>
          </a:p>
        </p:txBody>
      </p:sp>
      <p:sp>
        <p:nvSpPr>
          <p:cNvPr id="6" name="Textplatzhalter 5">
            <a:extLst>
              <a:ext uri="{FF2B5EF4-FFF2-40B4-BE49-F238E27FC236}">
                <a16:creationId xmlns:a16="http://schemas.microsoft.com/office/drawing/2014/main" id="{93BD8014-ACC8-4BFA-9167-AD110C070703}"/>
              </a:ext>
            </a:extLst>
          </p:cNvPr>
          <p:cNvSpPr>
            <a:spLocks noGrp="1"/>
          </p:cNvSpPr>
          <p:nvPr>
            <p:ph type="body" sz="quarter" idx="3"/>
          </p:nvPr>
        </p:nvSpPr>
        <p:spPr/>
        <p:txBody>
          <a:bodyPr/>
          <a:lstStyle/>
          <a:p>
            <a:r>
              <a:rPr lang="de-DE" dirty="0"/>
              <a:t>Klasse</a:t>
            </a:r>
          </a:p>
        </p:txBody>
      </p:sp>
      <p:sp>
        <p:nvSpPr>
          <p:cNvPr id="7" name="Inhaltsplatzhalter 6">
            <a:extLst>
              <a:ext uri="{FF2B5EF4-FFF2-40B4-BE49-F238E27FC236}">
                <a16:creationId xmlns:a16="http://schemas.microsoft.com/office/drawing/2014/main" id="{ADDEEDA7-3BD7-458A-B36D-60A816140AF1}"/>
              </a:ext>
            </a:extLst>
          </p:cNvPr>
          <p:cNvSpPr>
            <a:spLocks noGrp="1"/>
          </p:cNvSpPr>
          <p:nvPr>
            <p:ph sz="quarter" idx="4"/>
          </p:nvPr>
        </p:nvSpPr>
        <p:spPr/>
        <p:txBody>
          <a:bodyPr>
            <a:normAutofit fontScale="92500"/>
          </a:bodyPr>
          <a:lstStyle/>
          <a:p>
            <a:pPr>
              <a:buFont typeface="Wingdings" panose="05000000000000000000" pitchFamily="2" charset="2"/>
              <a:buChar char="§"/>
            </a:pPr>
            <a:r>
              <a:rPr lang="de-DE" dirty="0"/>
              <a:t>beschreiben die Struktur von Objekten</a:t>
            </a:r>
          </a:p>
          <a:p>
            <a:pPr>
              <a:buFont typeface="Wingdings" panose="05000000000000000000" pitchFamily="2" charset="2"/>
              <a:buChar char="§"/>
            </a:pPr>
            <a:r>
              <a:rPr lang="de-DE" dirty="0"/>
              <a:t>von einer Klasse können mehrere Objekte erzeugt werden</a:t>
            </a:r>
          </a:p>
          <a:p>
            <a:pPr>
              <a:buFont typeface="Wingdings" panose="05000000000000000000" pitchFamily="2" charset="2"/>
              <a:buChar char="§"/>
            </a:pPr>
            <a:r>
              <a:rPr lang="de-DE" dirty="0"/>
              <a:t>bestehen aus </a:t>
            </a:r>
          </a:p>
          <a:p>
            <a:pPr lvl="1">
              <a:buFont typeface="Wingdings" panose="05000000000000000000" pitchFamily="2" charset="2"/>
              <a:buChar char="§"/>
            </a:pPr>
            <a:r>
              <a:rPr lang="de-DE" dirty="0"/>
              <a:t>Feldern(Membervariablen)</a:t>
            </a:r>
          </a:p>
          <a:p>
            <a:pPr lvl="1">
              <a:buFont typeface="Wingdings" panose="05000000000000000000" pitchFamily="2" charset="2"/>
              <a:buChar char="§"/>
            </a:pPr>
            <a:r>
              <a:rPr lang="de-DE" dirty="0"/>
              <a:t>Eigenschaften (Properties)</a:t>
            </a:r>
          </a:p>
          <a:p>
            <a:pPr lvl="1">
              <a:buFont typeface="Wingdings" panose="05000000000000000000" pitchFamily="2" charset="2"/>
              <a:buChar char="§"/>
            </a:pPr>
            <a:r>
              <a:rPr lang="de-DE" dirty="0"/>
              <a:t>Funktionen (Methoden)</a:t>
            </a:r>
          </a:p>
          <a:p>
            <a:pPr lvl="1">
              <a:buFont typeface="Wingdings" panose="05000000000000000000" pitchFamily="2" charset="2"/>
              <a:buChar char="§"/>
            </a:pPr>
            <a:r>
              <a:rPr lang="de-DE" dirty="0"/>
              <a:t>Konstruktor/Destruktor</a:t>
            </a:r>
          </a:p>
        </p:txBody>
      </p:sp>
    </p:spTree>
    <p:extLst>
      <p:ext uri="{BB962C8B-B14F-4D97-AF65-F5344CB8AC3E}">
        <p14:creationId xmlns:p14="http://schemas.microsoft.com/office/powerpoint/2010/main" val="2657364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C73D3F-F600-445A-809C-77D592E61EA8}"/>
              </a:ext>
            </a:extLst>
          </p:cNvPr>
          <p:cNvSpPr>
            <a:spLocks noGrp="1"/>
          </p:cNvSpPr>
          <p:nvPr>
            <p:ph type="title"/>
          </p:nvPr>
        </p:nvSpPr>
        <p:spPr/>
        <p:txBody>
          <a:bodyPr/>
          <a:lstStyle/>
          <a:p>
            <a:r>
              <a:rPr lang="de-DE" dirty="0"/>
              <a:t>Namespace und Klassen</a:t>
            </a:r>
          </a:p>
        </p:txBody>
      </p:sp>
      <p:pic>
        <p:nvPicPr>
          <p:cNvPr id="13" name="Inhaltsplatzhalter 12">
            <a:extLst>
              <a:ext uri="{FF2B5EF4-FFF2-40B4-BE49-F238E27FC236}">
                <a16:creationId xmlns:a16="http://schemas.microsoft.com/office/drawing/2014/main" id="{76E6CDF8-C1E1-4B12-98C7-4C581A7DF2AC}"/>
              </a:ext>
            </a:extLst>
          </p:cNvPr>
          <p:cNvPicPr>
            <a:picLocks noGrp="1" noChangeAspect="1"/>
          </p:cNvPicPr>
          <p:nvPr>
            <p:ph idx="1"/>
          </p:nvPr>
        </p:nvPicPr>
        <p:blipFill>
          <a:blip r:embed="rId3"/>
          <a:stretch>
            <a:fillRect/>
          </a:stretch>
        </p:blipFill>
        <p:spPr>
          <a:xfrm>
            <a:off x="4230726" y="1825625"/>
            <a:ext cx="3730547" cy="4351338"/>
          </a:xfrm>
          <a:prstGeom prst="rect">
            <a:avLst/>
          </a:prstGeom>
        </p:spPr>
      </p:pic>
    </p:spTree>
    <p:extLst>
      <p:ext uri="{BB962C8B-B14F-4D97-AF65-F5344CB8AC3E}">
        <p14:creationId xmlns:p14="http://schemas.microsoft.com/office/powerpoint/2010/main" val="2830998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6DE819-2E54-48C2-9BFF-3AC20BCD4026}"/>
              </a:ext>
            </a:extLst>
          </p:cNvPr>
          <p:cNvSpPr>
            <a:spLocks noGrp="1"/>
          </p:cNvSpPr>
          <p:nvPr>
            <p:ph type="title"/>
          </p:nvPr>
        </p:nvSpPr>
        <p:spPr/>
        <p:txBody>
          <a:bodyPr/>
          <a:lstStyle/>
          <a:p>
            <a:r>
              <a:rPr lang="de-DE" dirty="0"/>
              <a:t>Felder (Fields)</a:t>
            </a:r>
          </a:p>
        </p:txBody>
      </p:sp>
      <p:sp>
        <p:nvSpPr>
          <p:cNvPr id="6" name="Inhaltsplatzhalter 5">
            <a:extLst>
              <a:ext uri="{FF2B5EF4-FFF2-40B4-BE49-F238E27FC236}">
                <a16:creationId xmlns:a16="http://schemas.microsoft.com/office/drawing/2014/main" id="{B38F1F93-B57D-4116-AA2F-F838690B0298}"/>
              </a:ext>
            </a:extLst>
          </p:cNvPr>
          <p:cNvSpPr>
            <a:spLocks noGrp="1"/>
          </p:cNvSpPr>
          <p:nvPr>
            <p:ph sz="half" idx="1"/>
          </p:nvPr>
        </p:nvSpPr>
        <p:spPr/>
        <p:txBody>
          <a:bodyPr>
            <a:normAutofit fontScale="92500" lnSpcReduction="10000"/>
          </a:bodyPr>
          <a:lstStyle/>
          <a:p>
            <a:r>
              <a:rPr lang="de-DE" dirty="0"/>
              <a:t>Felder sind Variablen eines beliebigen Typs innerhalb einer Klasse</a:t>
            </a:r>
          </a:p>
          <a:p>
            <a:r>
              <a:rPr lang="de-DE" dirty="0"/>
              <a:t>die Felder sollten generell nur privat und nicht von extern verfügbar sein</a:t>
            </a:r>
          </a:p>
          <a:p>
            <a:r>
              <a:rPr lang="de-DE" dirty="0"/>
              <a:t>der Zugriff auf Felder sollte über „</a:t>
            </a:r>
            <a:r>
              <a:rPr lang="de-DE" dirty="0" err="1"/>
              <a:t>Get</a:t>
            </a:r>
            <a:r>
              <a:rPr lang="de-DE" dirty="0"/>
              <a:t>“- und „Set“-Methoden erfolgen</a:t>
            </a:r>
          </a:p>
          <a:p>
            <a:r>
              <a:rPr lang="de-DE" dirty="0"/>
              <a:t>„speichern“ in der Regel die Daten auf die zugegriffen werden soll</a:t>
            </a:r>
          </a:p>
        </p:txBody>
      </p:sp>
      <p:pic>
        <p:nvPicPr>
          <p:cNvPr id="5" name="Inhaltsplatzhalter 4">
            <a:extLst>
              <a:ext uri="{FF2B5EF4-FFF2-40B4-BE49-F238E27FC236}">
                <a16:creationId xmlns:a16="http://schemas.microsoft.com/office/drawing/2014/main" id="{39569A35-8416-4BB0-A43A-55CA439C4DAC}"/>
              </a:ext>
            </a:extLst>
          </p:cNvPr>
          <p:cNvPicPr>
            <a:picLocks noGrp="1" noChangeAspect="1"/>
          </p:cNvPicPr>
          <p:nvPr>
            <p:ph sz="half" idx="2"/>
          </p:nvPr>
        </p:nvPicPr>
        <p:blipFill>
          <a:blip r:embed="rId3"/>
          <a:stretch>
            <a:fillRect/>
          </a:stretch>
        </p:blipFill>
        <p:spPr>
          <a:xfrm>
            <a:off x="6494716" y="1690688"/>
            <a:ext cx="4859084" cy="3684683"/>
          </a:xfrm>
          <a:prstGeom prst="rect">
            <a:avLst/>
          </a:prstGeom>
        </p:spPr>
      </p:pic>
    </p:spTree>
    <p:extLst>
      <p:ext uri="{BB962C8B-B14F-4D97-AF65-F5344CB8AC3E}">
        <p14:creationId xmlns:p14="http://schemas.microsoft.com/office/powerpoint/2010/main" val="291035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6DE819-2E54-48C2-9BFF-3AC20BCD4026}"/>
              </a:ext>
            </a:extLst>
          </p:cNvPr>
          <p:cNvSpPr>
            <a:spLocks noGrp="1"/>
          </p:cNvSpPr>
          <p:nvPr>
            <p:ph type="title"/>
          </p:nvPr>
        </p:nvSpPr>
        <p:spPr/>
        <p:txBody>
          <a:bodyPr/>
          <a:lstStyle/>
          <a:p>
            <a:r>
              <a:rPr lang="de-DE" dirty="0"/>
              <a:t>Eigenschaften (Properties)</a:t>
            </a:r>
          </a:p>
        </p:txBody>
      </p:sp>
      <p:sp>
        <p:nvSpPr>
          <p:cNvPr id="5" name="Inhaltsplatzhalter 4">
            <a:extLst>
              <a:ext uri="{FF2B5EF4-FFF2-40B4-BE49-F238E27FC236}">
                <a16:creationId xmlns:a16="http://schemas.microsoft.com/office/drawing/2014/main" id="{1BBE3152-2C2C-48C7-B1CD-532BC388302C}"/>
              </a:ext>
            </a:extLst>
          </p:cNvPr>
          <p:cNvSpPr>
            <a:spLocks noGrp="1"/>
          </p:cNvSpPr>
          <p:nvPr>
            <p:ph idx="1"/>
          </p:nvPr>
        </p:nvSpPr>
        <p:spPr/>
        <p:txBody>
          <a:bodyPr/>
          <a:lstStyle/>
          <a:p>
            <a:r>
              <a:rPr lang="de-DE" dirty="0"/>
              <a:t>vereinfachen das Anlegen der „</a:t>
            </a:r>
            <a:r>
              <a:rPr lang="de-DE" dirty="0" err="1"/>
              <a:t>Get</a:t>
            </a:r>
            <a:r>
              <a:rPr lang="de-DE" dirty="0"/>
              <a:t>“- und „Set“-Methoden</a:t>
            </a:r>
          </a:p>
          <a:p>
            <a:endParaRPr lang="de-DE" dirty="0"/>
          </a:p>
        </p:txBody>
      </p:sp>
      <p:pic>
        <p:nvPicPr>
          <p:cNvPr id="6" name="Grafik 5">
            <a:extLst>
              <a:ext uri="{FF2B5EF4-FFF2-40B4-BE49-F238E27FC236}">
                <a16:creationId xmlns:a16="http://schemas.microsoft.com/office/drawing/2014/main" id="{31D000A3-8A31-44D3-80C8-D9EC5FBA9BD1}"/>
              </a:ext>
            </a:extLst>
          </p:cNvPr>
          <p:cNvPicPr>
            <a:picLocks noChangeAspect="1"/>
          </p:cNvPicPr>
          <p:nvPr/>
        </p:nvPicPr>
        <p:blipFill>
          <a:blip r:embed="rId3"/>
          <a:stretch>
            <a:fillRect/>
          </a:stretch>
        </p:blipFill>
        <p:spPr>
          <a:xfrm>
            <a:off x="6585701" y="3827416"/>
            <a:ext cx="4768099" cy="347754"/>
          </a:xfrm>
          <a:prstGeom prst="rect">
            <a:avLst/>
          </a:prstGeom>
        </p:spPr>
      </p:pic>
      <p:pic>
        <p:nvPicPr>
          <p:cNvPr id="3" name="Grafik 2">
            <a:extLst>
              <a:ext uri="{FF2B5EF4-FFF2-40B4-BE49-F238E27FC236}">
                <a16:creationId xmlns:a16="http://schemas.microsoft.com/office/drawing/2014/main" id="{4FB84AF1-2BFB-437D-9236-ECFF9C1235B3}"/>
              </a:ext>
            </a:extLst>
          </p:cNvPr>
          <p:cNvPicPr>
            <a:picLocks noChangeAspect="1"/>
          </p:cNvPicPr>
          <p:nvPr/>
        </p:nvPicPr>
        <p:blipFill>
          <a:blip r:embed="rId4"/>
          <a:stretch>
            <a:fillRect/>
          </a:stretch>
        </p:blipFill>
        <p:spPr>
          <a:xfrm>
            <a:off x="1045082" y="2689679"/>
            <a:ext cx="4329570" cy="2970981"/>
          </a:xfrm>
          <a:prstGeom prst="rect">
            <a:avLst/>
          </a:prstGeom>
        </p:spPr>
      </p:pic>
    </p:spTree>
    <p:extLst>
      <p:ext uri="{BB962C8B-B14F-4D97-AF65-F5344CB8AC3E}">
        <p14:creationId xmlns:p14="http://schemas.microsoft.com/office/powerpoint/2010/main" val="1072520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66BF484-93B5-4A52-A4AB-105CE12D4B2A}"/>
              </a:ext>
            </a:extLst>
          </p:cNvPr>
          <p:cNvSpPr>
            <a:spLocks noGrp="1"/>
          </p:cNvSpPr>
          <p:nvPr>
            <p:ph type="title"/>
          </p:nvPr>
        </p:nvSpPr>
        <p:spPr/>
        <p:txBody>
          <a:bodyPr/>
          <a:lstStyle/>
          <a:p>
            <a:r>
              <a:rPr lang="de-DE" dirty="0"/>
              <a:t>Eigenschaften (Properties)</a:t>
            </a:r>
          </a:p>
        </p:txBody>
      </p:sp>
      <p:pic>
        <p:nvPicPr>
          <p:cNvPr id="7" name="Inhaltsplatzhalter 6">
            <a:extLst>
              <a:ext uri="{FF2B5EF4-FFF2-40B4-BE49-F238E27FC236}">
                <a16:creationId xmlns:a16="http://schemas.microsoft.com/office/drawing/2014/main" id="{A6486120-DD7A-4984-9652-4A4C0BFA7DFA}"/>
              </a:ext>
            </a:extLst>
          </p:cNvPr>
          <p:cNvPicPr>
            <a:picLocks noGrp="1" noChangeAspect="1"/>
          </p:cNvPicPr>
          <p:nvPr>
            <p:ph sz="half" idx="1"/>
          </p:nvPr>
        </p:nvPicPr>
        <p:blipFill>
          <a:blip r:embed="rId3"/>
          <a:stretch>
            <a:fillRect/>
          </a:stretch>
        </p:blipFill>
        <p:spPr>
          <a:xfrm>
            <a:off x="838200" y="3001336"/>
            <a:ext cx="5181600" cy="1999915"/>
          </a:xfrm>
          <a:prstGeom prst="rect">
            <a:avLst/>
          </a:prstGeom>
        </p:spPr>
      </p:pic>
      <p:pic>
        <p:nvPicPr>
          <p:cNvPr id="8" name="Inhaltsplatzhalter 7">
            <a:extLst>
              <a:ext uri="{FF2B5EF4-FFF2-40B4-BE49-F238E27FC236}">
                <a16:creationId xmlns:a16="http://schemas.microsoft.com/office/drawing/2014/main" id="{CF15FF54-1421-4D72-8D7C-B8CECE6B3B17}"/>
              </a:ext>
            </a:extLst>
          </p:cNvPr>
          <p:cNvPicPr>
            <a:picLocks noGrp="1" noChangeAspect="1"/>
          </p:cNvPicPr>
          <p:nvPr>
            <p:ph sz="half" idx="2"/>
          </p:nvPr>
        </p:nvPicPr>
        <p:blipFill>
          <a:blip r:embed="rId4"/>
          <a:stretch>
            <a:fillRect/>
          </a:stretch>
        </p:blipFill>
        <p:spPr>
          <a:xfrm>
            <a:off x="7232650" y="1801530"/>
            <a:ext cx="3181350" cy="4399525"/>
          </a:xfrm>
          <a:prstGeom prst="rect">
            <a:avLst/>
          </a:prstGeom>
        </p:spPr>
      </p:pic>
    </p:spTree>
    <p:extLst>
      <p:ext uri="{BB962C8B-B14F-4D97-AF65-F5344CB8AC3E}">
        <p14:creationId xmlns:p14="http://schemas.microsoft.com/office/powerpoint/2010/main" val="4213005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C5DD5F-8E8F-4584-9A45-551E0D34A528}"/>
              </a:ext>
            </a:extLst>
          </p:cNvPr>
          <p:cNvSpPr>
            <a:spLocks noGrp="1"/>
          </p:cNvSpPr>
          <p:nvPr>
            <p:ph type="title"/>
          </p:nvPr>
        </p:nvSpPr>
        <p:spPr/>
        <p:txBody>
          <a:bodyPr/>
          <a:lstStyle/>
          <a:p>
            <a:r>
              <a:rPr lang="de-DE" dirty="0"/>
              <a:t>Standardwerte</a:t>
            </a:r>
          </a:p>
        </p:txBody>
      </p:sp>
      <p:sp>
        <p:nvSpPr>
          <p:cNvPr id="3" name="Inhaltsplatzhalter 2">
            <a:extLst>
              <a:ext uri="{FF2B5EF4-FFF2-40B4-BE49-F238E27FC236}">
                <a16:creationId xmlns:a16="http://schemas.microsoft.com/office/drawing/2014/main" id="{6FE4A59E-6275-4720-B9C4-6388B51A0B1D}"/>
              </a:ext>
            </a:extLst>
          </p:cNvPr>
          <p:cNvSpPr>
            <a:spLocks noGrp="1"/>
          </p:cNvSpPr>
          <p:nvPr>
            <p:ph idx="1"/>
          </p:nvPr>
        </p:nvSpPr>
        <p:spPr/>
        <p:txBody>
          <a:bodyPr/>
          <a:lstStyle/>
          <a:p>
            <a:r>
              <a:rPr lang="de-DE" dirty="0"/>
              <a:t>Standardwert einem Feld zuweisen</a:t>
            </a:r>
          </a:p>
          <a:p>
            <a:endParaRPr lang="de-DE" dirty="0"/>
          </a:p>
          <a:p>
            <a:endParaRPr lang="de-DE" dirty="0"/>
          </a:p>
          <a:p>
            <a:endParaRPr lang="de-DE" dirty="0"/>
          </a:p>
          <a:p>
            <a:pPr marL="0" indent="0">
              <a:buNone/>
            </a:pPr>
            <a:endParaRPr lang="de-DE" dirty="0"/>
          </a:p>
        </p:txBody>
      </p:sp>
      <p:pic>
        <p:nvPicPr>
          <p:cNvPr id="8" name="Grafik 7">
            <a:extLst>
              <a:ext uri="{FF2B5EF4-FFF2-40B4-BE49-F238E27FC236}">
                <a16:creationId xmlns:a16="http://schemas.microsoft.com/office/drawing/2014/main" id="{81B338A7-FFF7-4A07-8886-04A3275C9CA9}"/>
              </a:ext>
            </a:extLst>
          </p:cNvPr>
          <p:cNvPicPr>
            <a:picLocks noChangeAspect="1"/>
          </p:cNvPicPr>
          <p:nvPr/>
        </p:nvPicPr>
        <p:blipFill>
          <a:blip r:embed="rId3"/>
          <a:stretch>
            <a:fillRect/>
          </a:stretch>
        </p:blipFill>
        <p:spPr>
          <a:xfrm>
            <a:off x="2239141" y="2801257"/>
            <a:ext cx="7713718" cy="2701018"/>
          </a:xfrm>
          <a:prstGeom prst="rect">
            <a:avLst/>
          </a:prstGeom>
        </p:spPr>
      </p:pic>
    </p:spTree>
    <p:extLst>
      <p:ext uri="{BB962C8B-B14F-4D97-AF65-F5344CB8AC3E}">
        <p14:creationId xmlns:p14="http://schemas.microsoft.com/office/powerpoint/2010/main" val="3178603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C5DD5F-8E8F-4584-9A45-551E0D34A528}"/>
              </a:ext>
            </a:extLst>
          </p:cNvPr>
          <p:cNvSpPr>
            <a:spLocks noGrp="1"/>
          </p:cNvSpPr>
          <p:nvPr>
            <p:ph type="title"/>
          </p:nvPr>
        </p:nvSpPr>
        <p:spPr/>
        <p:txBody>
          <a:bodyPr/>
          <a:lstStyle/>
          <a:p>
            <a:r>
              <a:rPr lang="de-DE" dirty="0"/>
              <a:t>Standardwerte</a:t>
            </a:r>
          </a:p>
        </p:txBody>
      </p:sp>
      <p:sp>
        <p:nvSpPr>
          <p:cNvPr id="3" name="Inhaltsplatzhalter 2">
            <a:extLst>
              <a:ext uri="{FF2B5EF4-FFF2-40B4-BE49-F238E27FC236}">
                <a16:creationId xmlns:a16="http://schemas.microsoft.com/office/drawing/2014/main" id="{6FE4A59E-6275-4720-B9C4-6388B51A0B1D}"/>
              </a:ext>
            </a:extLst>
          </p:cNvPr>
          <p:cNvSpPr>
            <a:spLocks noGrp="1"/>
          </p:cNvSpPr>
          <p:nvPr>
            <p:ph idx="1"/>
          </p:nvPr>
        </p:nvSpPr>
        <p:spPr>
          <a:xfrm>
            <a:off x="900344" y="1585928"/>
            <a:ext cx="10515600" cy="4351338"/>
          </a:xfrm>
        </p:spPr>
        <p:txBody>
          <a:bodyPr/>
          <a:lstStyle/>
          <a:p>
            <a:r>
              <a:rPr lang="de-DE" dirty="0"/>
              <a:t>Standardwert einer Auto-Eigenschaft zuweisen</a:t>
            </a:r>
          </a:p>
          <a:p>
            <a:endParaRPr lang="de-DE" dirty="0"/>
          </a:p>
          <a:p>
            <a:endParaRPr lang="de-DE" dirty="0"/>
          </a:p>
          <a:p>
            <a:endParaRPr lang="de-DE" dirty="0"/>
          </a:p>
          <a:p>
            <a:pPr marL="0" indent="0">
              <a:buNone/>
            </a:pPr>
            <a:endParaRPr lang="de-DE" sz="1800" dirty="0"/>
          </a:p>
          <a:p>
            <a:r>
              <a:rPr lang="de-DE" dirty="0"/>
              <a:t>Standardwert bei Objekterstellung zuweisen</a:t>
            </a:r>
          </a:p>
        </p:txBody>
      </p:sp>
      <p:pic>
        <p:nvPicPr>
          <p:cNvPr id="5" name="Grafik 4">
            <a:extLst>
              <a:ext uri="{FF2B5EF4-FFF2-40B4-BE49-F238E27FC236}">
                <a16:creationId xmlns:a16="http://schemas.microsoft.com/office/drawing/2014/main" id="{EBC8500A-60A6-4401-8EC9-94B7421355CC}"/>
              </a:ext>
            </a:extLst>
          </p:cNvPr>
          <p:cNvPicPr>
            <a:picLocks noChangeAspect="1"/>
          </p:cNvPicPr>
          <p:nvPr/>
        </p:nvPicPr>
        <p:blipFill>
          <a:blip r:embed="rId3"/>
          <a:stretch>
            <a:fillRect/>
          </a:stretch>
        </p:blipFill>
        <p:spPr>
          <a:xfrm>
            <a:off x="1621973" y="4441468"/>
            <a:ext cx="5983513" cy="2185713"/>
          </a:xfrm>
          <a:prstGeom prst="rect">
            <a:avLst/>
          </a:prstGeom>
        </p:spPr>
      </p:pic>
      <p:pic>
        <p:nvPicPr>
          <p:cNvPr id="6" name="Grafik 5">
            <a:extLst>
              <a:ext uri="{FF2B5EF4-FFF2-40B4-BE49-F238E27FC236}">
                <a16:creationId xmlns:a16="http://schemas.microsoft.com/office/drawing/2014/main" id="{8BF3820B-30A9-4762-9887-8EC877FBFFAE}"/>
              </a:ext>
            </a:extLst>
          </p:cNvPr>
          <p:cNvPicPr>
            <a:picLocks noChangeAspect="1"/>
          </p:cNvPicPr>
          <p:nvPr/>
        </p:nvPicPr>
        <p:blipFill>
          <a:blip r:embed="rId4"/>
          <a:stretch>
            <a:fillRect/>
          </a:stretch>
        </p:blipFill>
        <p:spPr>
          <a:xfrm>
            <a:off x="1621973" y="2201977"/>
            <a:ext cx="7400925" cy="1924050"/>
          </a:xfrm>
          <a:prstGeom prst="rect">
            <a:avLst/>
          </a:prstGeom>
        </p:spPr>
      </p:pic>
    </p:spTree>
    <p:extLst>
      <p:ext uri="{BB962C8B-B14F-4D97-AF65-F5344CB8AC3E}">
        <p14:creationId xmlns:p14="http://schemas.microsoft.com/office/powerpoint/2010/main" val="1188788963"/>
      </p:ext>
    </p:extLst>
  </p:cSld>
  <p:clrMapOvr>
    <a:masterClrMapping/>
  </p:clrMapOvr>
</p:sld>
</file>

<file path=ppt/theme/theme1.xml><?xml version="1.0" encoding="utf-8"?>
<a:theme xmlns:a="http://schemas.openxmlformats.org/drawingml/2006/main" name="Desig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edvVorlage.potx" id="{56F7CCA9-518F-42EE-86CB-D55FB61D559D}" vid="{1F9B6467-4DB2-4C8B-B990-CE4F0227D29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3" ma:contentTypeDescription="Ein neues Dokument erstellen." ma:contentTypeScope="" ma:versionID="d90a4fb735d4205c7cf58365e8a50cab">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518b8da3a27b28710ac15a208f5b67f8"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E6F826-4F57-4606-9DB6-7D008AB645F7}">
  <ds:schemaRefs>
    <ds:schemaRef ds:uri="http://schemas.microsoft.com/sharepoint/v3/contenttype/forms"/>
  </ds:schemaRefs>
</ds:datastoreItem>
</file>

<file path=customXml/itemProps2.xml><?xml version="1.0" encoding="utf-8"?>
<ds:datastoreItem xmlns:ds="http://schemas.openxmlformats.org/officeDocument/2006/customXml" ds:itemID="{79F95C00-1760-4EBE-B0F1-FC82C0EB1AA5}">
  <ds:schemaRefs>
    <ds:schemaRef ds:uri="http://schemas.microsoft.com/office/2006/documentManagement/types"/>
    <ds:schemaRef ds:uri="http://purl.org/dc/terms/"/>
    <ds:schemaRef ds:uri="http://purl.org/dc/dcmitype/"/>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schemas.microsoft.com/sharepoint/v3"/>
  </ds:schemaRefs>
</ds:datastoreItem>
</file>

<file path=customXml/itemProps3.xml><?xml version="1.0" encoding="utf-8"?>
<ds:datastoreItem xmlns:ds="http://schemas.openxmlformats.org/officeDocument/2006/customXml" ds:itemID="{94EA7A3E-9951-4D5F-BF6F-8319412830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0c9536-4234-4ee5-917d-0db1094ec3d5"/>
    <ds:schemaRef ds:uri="965790fa-1676-40e9-a1b2-ba5f45c567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ppedvVorlage</Template>
  <TotalTime>0</TotalTime>
  <Words>403</Words>
  <Application>Microsoft Office PowerPoint</Application>
  <PresentationFormat>Breitbild</PresentationFormat>
  <Paragraphs>79</Paragraphs>
  <Slides>11</Slides>
  <Notes>10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11</vt:i4>
      </vt:variant>
    </vt:vector>
  </HeadingPairs>
  <TitlesOfParts>
    <vt:vector size="16" baseType="lpstr">
      <vt:lpstr>Arial</vt:lpstr>
      <vt:lpstr>Calibri</vt:lpstr>
      <vt:lpstr>Calibri Light</vt:lpstr>
      <vt:lpstr>Wingdings</vt:lpstr>
      <vt:lpstr>Design1</vt:lpstr>
      <vt:lpstr>Objektorientierte Programmierung OOP​</vt:lpstr>
      <vt:lpstr>Objektorientierte Programmierung​</vt:lpstr>
      <vt:lpstr>Namespace und Klassen</vt:lpstr>
      <vt:lpstr>Namespace und Klassen</vt:lpstr>
      <vt:lpstr>Felder (Fields)</vt:lpstr>
      <vt:lpstr>Eigenschaften (Properties)</vt:lpstr>
      <vt:lpstr>Eigenschaften (Properties)</vt:lpstr>
      <vt:lpstr>Standardwerte</vt:lpstr>
      <vt:lpstr>Standardwerte</vt:lpstr>
      <vt:lpstr>Konstruktor</vt:lpstr>
      <vt:lpstr>Objekte (Instanzen)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Vollständiger Name des Kurses</dc:title>
  <dc:creator>Jens Zimmermann</dc:creator>
  <cp:lastModifiedBy>Klaas Hagge</cp:lastModifiedBy>
  <cp:revision>7</cp:revision>
  <dcterms:created xsi:type="dcterms:W3CDTF">2021-08-31T09:50:45Z</dcterms:created>
  <dcterms:modified xsi:type="dcterms:W3CDTF">2021-11-02T13:37:27Z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urstitel">
    <vt:lpwstr>3;#nicht zugeordnet|019c91e6-bb0e-43eb-99bf-aee28d7ce2ce</vt:lpwstr>
  </property>
  <property fmtid="{D5CDD505-2E9C-101B-9397-08002B2CF9AE}" pid="3" name="Thema">
    <vt:lpwstr>47;#nicht zugeordnet|83dd853b-6e4a-474a-9180-31ee9b61d86a</vt:lpwstr>
  </property>
  <property fmtid="{D5CDD505-2E9C-101B-9397-08002B2CF9AE}" pid="4" name="ContentTypeId">
    <vt:lpwstr>0x010100BF391AEE31C99448A543937035626E06</vt:lpwstr>
  </property>
</Properties>
</file>