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9" r:id="rId5"/>
    <p:sldId id="278" r:id="rId6"/>
    <p:sldId id="268" r:id="rId7"/>
    <p:sldId id="269" r:id="rId8"/>
    <p:sldId id="270" r:id="rId9"/>
    <p:sldId id="271" r:id="rId10"/>
    <p:sldId id="275" r:id="rId11"/>
    <p:sldId id="276" r:id="rId12"/>
    <p:sldId id="277" r:id="rId13"/>
    <p:sldId id="266" r:id="rId14"/>
    <p:sldId id="267" r:id="rId15"/>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showGuides="1">
      <p:cViewPr varScale="1">
        <p:scale>
          <a:sx n="73" d="100"/>
          <a:sy n="73" d="100"/>
        </p:scale>
        <p:origin x="408" y="78"/>
      </p:cViewPr>
      <p:guideLst>
        <p:guide orient="horz" pos="2160"/>
        <p:guide pos="3840"/>
      </p:guideLst>
    </p:cSldViewPr>
  </p:slideViewPr>
  <p:notesTextViewPr>
    <p:cViewPr>
      <p:scale>
        <a:sx n="3" d="2"/>
        <a:sy n="3" d="2"/>
      </p:scale>
      <p:origin x="0" y="0"/>
    </p:cViewPr>
  </p:notesTextViewPr>
  <p:notesViewPr>
    <p:cSldViewPr snapToGrid="0">
      <p:cViewPr varScale="1">
        <p:scale>
          <a:sx n="94" d="100"/>
          <a:sy n="94" d="100"/>
        </p:scale>
        <p:origin x="1353"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A6345C-5479-402D-BA9F-619FDEC2962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FF7A405-2332-4A63-A7DA-D37271A7044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D9AF781-677D-4329-9A89-B58CBEF7E841}" type="datetimeFigureOut">
              <a:rPr lang="de-DE" smtClean="0"/>
              <a:t>04.11.2021</a:t>
            </a:fld>
            <a:endParaRPr lang="de-DE"/>
          </a:p>
        </p:txBody>
      </p:sp>
      <p:sp>
        <p:nvSpPr>
          <p:cNvPr id="4" name="Fußzeilenplatzhalter 3">
            <a:extLst>
              <a:ext uri="{FF2B5EF4-FFF2-40B4-BE49-F238E27FC236}">
                <a16:creationId xmlns:a16="http://schemas.microsoft.com/office/drawing/2014/main" id="{35815540-F05F-4FE5-8665-CC7B25571CD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32399A0-A92A-4953-89D7-3A99AAEBAB2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2B16F37-9311-4C8C-ACB4-E9F94F2DA180}" type="slidenum">
              <a:rPr lang="de-DE" smtClean="0"/>
              <a:t>‹Nr.›</a:t>
            </a:fld>
            <a:endParaRPr lang="de-DE"/>
          </a:p>
        </p:txBody>
      </p:sp>
    </p:spTree>
    <p:extLst>
      <p:ext uri="{BB962C8B-B14F-4D97-AF65-F5344CB8AC3E}">
        <p14:creationId xmlns:p14="http://schemas.microsoft.com/office/powerpoint/2010/main" val="681101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A82FD9C1-551B-4DF0-9D72-62F43CC2FF94}" type="datetimeFigureOut">
              <a:rPr lang="de-DE" smtClean="0"/>
              <a:t>04.11.2021</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EE1C4794-6B58-4D42-8BF1-0D4C208128C1}" type="slidenum">
              <a:rPr lang="de-DE" smtClean="0"/>
              <a:t>‹Nr.›</a:t>
            </a:fld>
            <a:endParaRPr lang="de-DE"/>
          </a:p>
        </p:txBody>
      </p:sp>
    </p:spTree>
    <p:extLst>
      <p:ext uri="{BB962C8B-B14F-4D97-AF65-F5344CB8AC3E}">
        <p14:creationId xmlns:p14="http://schemas.microsoft.com/office/powerpoint/2010/main" val="132973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Willkommen!</a:t>
            </a:r>
          </a:p>
          <a:p>
            <a:r>
              <a:rPr lang="de-DE" dirty="0"/>
              <a:t>Sämtliche Notizen</a:t>
            </a:r>
            <a:r>
              <a:rPr lang="de-DE" baseline="0" dirty="0"/>
              <a:t> sind nur zur Unterstützung für den Trainer gedacht.</a:t>
            </a:r>
          </a:p>
        </p:txBody>
      </p:sp>
      <p:sp>
        <p:nvSpPr>
          <p:cNvPr id="4" name="Slide Number Placeholder 3"/>
          <p:cNvSpPr>
            <a:spLocks noGrp="1"/>
          </p:cNvSpPr>
          <p:nvPr>
            <p:ph type="sldNum" sz="quarter" idx="10"/>
          </p:nvPr>
        </p:nvSpPr>
        <p:spPr/>
        <p:txBody>
          <a:bodyPr/>
          <a:lstStyle/>
          <a:p>
            <a:fld id="{CB55FE5C-AC3A-47D7-B549-23EF9E2A5753}" type="slidenum">
              <a:rPr lang="de-DE" smtClean="0"/>
              <a:t>1</a:t>
            </a:fld>
            <a:endParaRPr lang="de-DE"/>
          </a:p>
        </p:txBody>
      </p:sp>
    </p:spTree>
    <p:extLst>
      <p:ext uri="{BB962C8B-B14F-4D97-AF65-F5344CB8AC3E}">
        <p14:creationId xmlns:p14="http://schemas.microsoft.com/office/powerpoint/2010/main" val="95121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10</a:t>
            </a:fld>
            <a:endParaRPr lang="de-DE"/>
          </a:p>
        </p:txBody>
      </p:sp>
    </p:spTree>
    <p:extLst>
      <p:ext uri="{BB962C8B-B14F-4D97-AF65-F5344CB8AC3E}">
        <p14:creationId xmlns:p14="http://schemas.microsoft.com/office/powerpoint/2010/main" val="705925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11</a:t>
            </a:fld>
            <a:endParaRPr lang="de-DE"/>
          </a:p>
        </p:txBody>
      </p:sp>
    </p:spTree>
    <p:extLst>
      <p:ext uri="{BB962C8B-B14F-4D97-AF65-F5344CB8AC3E}">
        <p14:creationId xmlns:p14="http://schemas.microsoft.com/office/powerpoint/2010/main" val="2813767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bsp.</a:t>
            </a:r>
            <a:r>
              <a:rPr lang="de-DE" dirty="0"/>
              <a:t> Anweisungen: </a:t>
            </a:r>
          </a:p>
          <a:p>
            <a:endParaRPr lang="de-DE" dirty="0"/>
          </a:p>
          <a:p>
            <a:r>
              <a:rPr lang="de-DE" dirty="0"/>
              <a:t>- Datei/Datenzugriff schließen </a:t>
            </a:r>
          </a:p>
          <a:p>
            <a:r>
              <a:rPr lang="de-DE" dirty="0"/>
              <a:t>- Netzwerkverbindungen etc.</a:t>
            </a:r>
          </a:p>
          <a:p>
            <a:endParaRPr lang="de-DE" dirty="0"/>
          </a:p>
          <a:p>
            <a:r>
              <a:rPr lang="de-DE" dirty="0"/>
              <a:t>wird generell nicht benötigt und sollte auch eher vorsichtig behandelt werden, da hier viele Fehler passieren können!</a:t>
            </a:r>
          </a:p>
        </p:txBody>
      </p:sp>
      <p:sp>
        <p:nvSpPr>
          <p:cNvPr id="4" name="Foliennummernplatzhalter 3"/>
          <p:cNvSpPr>
            <a:spLocks noGrp="1"/>
          </p:cNvSpPr>
          <p:nvPr>
            <p:ph type="sldNum" sz="quarter" idx="5"/>
          </p:nvPr>
        </p:nvSpPr>
        <p:spPr/>
        <p:txBody>
          <a:bodyPr/>
          <a:lstStyle/>
          <a:p>
            <a:fld id="{7EAE87D5-BAA5-400E-BF28-DB907415B628}" type="slidenum">
              <a:rPr lang="de-DE" smtClean="0"/>
              <a:t>2</a:t>
            </a:fld>
            <a:endParaRPr lang="de-DE"/>
          </a:p>
        </p:txBody>
      </p:sp>
    </p:spTree>
    <p:extLst>
      <p:ext uri="{BB962C8B-B14F-4D97-AF65-F5344CB8AC3E}">
        <p14:creationId xmlns:p14="http://schemas.microsoft.com/office/powerpoint/2010/main" val="108850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3</a:t>
            </a:fld>
            <a:endParaRPr lang="de-DE"/>
          </a:p>
        </p:txBody>
      </p:sp>
    </p:spTree>
    <p:extLst>
      <p:ext uri="{BB962C8B-B14F-4D97-AF65-F5344CB8AC3E}">
        <p14:creationId xmlns:p14="http://schemas.microsoft.com/office/powerpoint/2010/main" val="4288918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4</a:t>
            </a:fld>
            <a:endParaRPr lang="de-DE"/>
          </a:p>
        </p:txBody>
      </p:sp>
    </p:spTree>
    <p:extLst>
      <p:ext uri="{BB962C8B-B14F-4D97-AF65-F5344CB8AC3E}">
        <p14:creationId xmlns:p14="http://schemas.microsoft.com/office/powerpoint/2010/main" val="2687740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5</a:t>
            </a:fld>
            <a:endParaRPr lang="de-DE"/>
          </a:p>
        </p:txBody>
      </p:sp>
    </p:spTree>
    <p:extLst>
      <p:ext uri="{BB962C8B-B14F-4D97-AF65-F5344CB8AC3E}">
        <p14:creationId xmlns:p14="http://schemas.microsoft.com/office/powerpoint/2010/main" val="1171813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6</a:t>
            </a:fld>
            <a:endParaRPr lang="de-DE"/>
          </a:p>
        </p:txBody>
      </p:sp>
    </p:spTree>
    <p:extLst>
      <p:ext uri="{BB962C8B-B14F-4D97-AF65-F5344CB8AC3E}">
        <p14:creationId xmlns:p14="http://schemas.microsoft.com/office/powerpoint/2010/main" val="3472097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brauchen keine Instanz einer Klasse (kommt noch) </a:t>
            </a:r>
          </a:p>
          <a:p>
            <a:endParaRPr lang="de-DE" dirty="0"/>
          </a:p>
          <a:p>
            <a:r>
              <a:rPr lang="de-DE" dirty="0"/>
              <a:t>globale Settings die aus mehreren Richtungen aus zugreifbar sein sollen</a:t>
            </a:r>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7</a:t>
            </a:fld>
            <a:endParaRPr lang="de-DE"/>
          </a:p>
        </p:txBody>
      </p:sp>
    </p:spTree>
    <p:extLst>
      <p:ext uri="{BB962C8B-B14F-4D97-AF65-F5344CB8AC3E}">
        <p14:creationId xmlns:p14="http://schemas.microsoft.com/office/powerpoint/2010/main" val="2408688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8</a:t>
            </a:fld>
            <a:endParaRPr lang="de-DE"/>
          </a:p>
        </p:txBody>
      </p:sp>
    </p:spTree>
    <p:extLst>
      <p:ext uri="{BB962C8B-B14F-4D97-AF65-F5344CB8AC3E}">
        <p14:creationId xmlns:p14="http://schemas.microsoft.com/office/powerpoint/2010/main" val="2732334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9</a:t>
            </a:fld>
            <a:endParaRPr lang="de-DE"/>
          </a:p>
        </p:txBody>
      </p:sp>
    </p:spTree>
    <p:extLst>
      <p:ext uri="{BB962C8B-B14F-4D97-AF65-F5344CB8AC3E}">
        <p14:creationId xmlns:p14="http://schemas.microsoft.com/office/powerpoint/2010/main" val="25234865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3616916077"/>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dirty="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Navigationsleiste, welch anpassbar ist und eine Möglichkeit bietet schnell zu Punkten </a:t>
                      </a:r>
                      <a:r>
                        <a:rPr lang="de-DE" sz="1200" b="0" i="0" dirty="0" err="1">
                          <a:solidFill>
                            <a:srgbClr val="000000"/>
                          </a:solidFill>
                          <a:effectLst/>
                          <a:latin typeface="+mn-lt"/>
                        </a:rPr>
                        <a:t>imSharepoint</a:t>
                      </a:r>
                      <a:r>
                        <a:rPr lang="de-DE" sz="1200" b="0" i="0" dirty="0">
                          <a:solidFill>
                            <a:srgbClr val="000000"/>
                          </a:solidFill>
                          <a:effectLst/>
                          <a:latin typeface="+mn-lt"/>
                        </a:rPr>
                        <a: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Neue Seite/Liste/Bibliothek/App/​</a:t>
                      </a:r>
                    </a:p>
                    <a:p>
                      <a:pPr algn="l" fontAlgn="base"/>
                      <a:r>
                        <a:rPr lang="de-DE" sz="1200" b="0" i="0">
                          <a:solidFill>
                            <a:srgbClr val="000000"/>
                          </a:solidFill>
                          <a:effectLst/>
                          <a:latin typeface="+mn-lt"/>
                        </a:rPr>
                        <a:t>Neuigkeitenbeitrag​</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Hier kann man wichtige Navigationspunkte wie die Websiteeinstellungen ​</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dirty="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9623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871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7" r:id="rId7"/>
    <p:sldLayoutId id="2147483686" r:id="rId8"/>
    <p:sldLayoutId id="2147483668" r:id="rId9"/>
    <p:sldLayoutId id="2147483669" r:id="rId10"/>
    <p:sldLayoutId id="2147483670" r:id="rId11"/>
    <p:sldLayoutId id="2147483671" r:id="rId12"/>
    <p:sldLayoutId id="2147483672" r:id="rId13"/>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0" y="2791778"/>
            <a:ext cx="12192000" cy="1470025"/>
          </a:xfrm>
        </p:spPr>
        <p:txBody>
          <a:bodyPr>
            <a:noAutofit/>
          </a:bodyPr>
          <a:lstStyle/>
          <a:p>
            <a:r>
              <a:rPr lang="de-DE" dirty="0"/>
              <a:t>Garbage Collection, </a:t>
            </a:r>
            <a:br>
              <a:rPr lang="de-DE" dirty="0"/>
            </a:br>
            <a:r>
              <a:rPr lang="de-DE" dirty="0"/>
              <a:t>Statische Member, </a:t>
            </a:r>
            <a:br>
              <a:rPr lang="de-DE" dirty="0"/>
            </a:br>
            <a:r>
              <a:rPr lang="de-DE" dirty="0"/>
              <a:t>Werte und Referenzen</a:t>
            </a:r>
          </a:p>
        </p:txBody>
      </p:sp>
      <p:sp>
        <p:nvSpPr>
          <p:cNvPr id="4" name="Foliennummernplatzhalter 3"/>
          <p:cNvSpPr>
            <a:spLocks noGrp="1"/>
          </p:cNvSpPr>
          <p:nvPr>
            <p:ph type="sldNum" sz="quarter" idx="12"/>
          </p:nvPr>
        </p:nvSpPr>
        <p:spPr/>
        <p:txBody>
          <a:bodyPr/>
          <a:lstStyle/>
          <a:p>
            <a:fld id="{D0B68A9A-8F5D-4114-819E-CD9E627B0FFB}" type="slidenum">
              <a:rPr lang="de-DE" smtClean="0"/>
              <a:t>1</a:t>
            </a:fld>
            <a:endParaRPr lang="de-DE"/>
          </a:p>
        </p:txBody>
      </p:sp>
    </p:spTree>
    <p:extLst>
      <p:ext uri="{BB962C8B-B14F-4D97-AF65-F5344CB8AC3E}">
        <p14:creationId xmlns:p14="http://schemas.microsoft.com/office/powerpoint/2010/main" val="21282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65BAAB-1FF4-42B4-AC4A-562467FB474B}"/>
              </a:ext>
            </a:extLst>
          </p:cNvPr>
          <p:cNvSpPr>
            <a:spLocks noGrp="1"/>
          </p:cNvSpPr>
          <p:nvPr>
            <p:ph type="title"/>
          </p:nvPr>
        </p:nvSpPr>
        <p:spPr/>
        <p:txBody>
          <a:bodyPr/>
          <a:lstStyle/>
          <a:p>
            <a:r>
              <a:rPr lang="de-DE" dirty="0"/>
              <a:t>Schlüsselwort - </a:t>
            </a:r>
            <a:r>
              <a:rPr lang="de-DE" dirty="0" err="1"/>
              <a:t>ref</a:t>
            </a:r>
            <a:endParaRPr lang="de-DE" dirty="0"/>
          </a:p>
        </p:txBody>
      </p:sp>
      <p:sp>
        <p:nvSpPr>
          <p:cNvPr id="3" name="Inhaltsplatzhalter 2">
            <a:extLst>
              <a:ext uri="{FF2B5EF4-FFF2-40B4-BE49-F238E27FC236}">
                <a16:creationId xmlns:a16="http://schemas.microsoft.com/office/drawing/2014/main" id="{D0E2D59E-3C8E-4025-A420-274D9FC9F3FE}"/>
              </a:ext>
            </a:extLst>
          </p:cNvPr>
          <p:cNvSpPr>
            <a:spLocks noGrp="1"/>
          </p:cNvSpPr>
          <p:nvPr>
            <p:ph idx="1"/>
          </p:nvPr>
        </p:nvSpPr>
        <p:spPr/>
        <p:txBody>
          <a:bodyPr/>
          <a:lstStyle/>
          <a:p>
            <a:r>
              <a:rPr lang="de-DE" dirty="0"/>
              <a:t>gleicher Hintergrund wie out</a:t>
            </a:r>
          </a:p>
          <a:p>
            <a:r>
              <a:rPr lang="de-DE" dirty="0"/>
              <a:t>Parameter muss </a:t>
            </a:r>
            <a:r>
              <a:rPr lang="de-DE" u="sng" dirty="0"/>
              <a:t>zuvor</a:t>
            </a:r>
            <a:r>
              <a:rPr lang="de-DE" dirty="0"/>
              <a:t> initialisiert werden</a:t>
            </a:r>
          </a:p>
          <a:p>
            <a:r>
              <a:rPr lang="de-DE" dirty="0"/>
              <a:t>Wert des Parameters kann direkt verwendet werden</a:t>
            </a:r>
          </a:p>
          <a:p>
            <a:r>
              <a:rPr lang="de-DE" dirty="0"/>
              <a:t>Aufruf ebenfalls mit Schlüsselwort</a:t>
            </a:r>
          </a:p>
          <a:p>
            <a:pPr marL="0" indent="0">
              <a:buNone/>
            </a:pPr>
            <a:endParaRPr lang="de-DE" dirty="0"/>
          </a:p>
          <a:p>
            <a:pPr marL="0" indent="0">
              <a:buNone/>
            </a:pPr>
            <a:endParaRPr lang="de-DE" dirty="0"/>
          </a:p>
        </p:txBody>
      </p:sp>
    </p:spTree>
    <p:extLst>
      <p:ext uri="{BB962C8B-B14F-4D97-AF65-F5344CB8AC3E}">
        <p14:creationId xmlns:p14="http://schemas.microsoft.com/office/powerpoint/2010/main" val="689194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859661-E4AD-4E9B-A58C-81CC7DDF7179}"/>
              </a:ext>
            </a:extLst>
          </p:cNvPr>
          <p:cNvSpPr>
            <a:spLocks noGrp="1"/>
          </p:cNvSpPr>
          <p:nvPr>
            <p:ph type="title"/>
          </p:nvPr>
        </p:nvSpPr>
        <p:spPr/>
        <p:txBody>
          <a:bodyPr/>
          <a:lstStyle/>
          <a:p>
            <a:r>
              <a:rPr lang="de-DE" dirty="0"/>
              <a:t>Schlüsselwort - </a:t>
            </a:r>
            <a:r>
              <a:rPr lang="de-DE" dirty="0" err="1"/>
              <a:t>ref</a:t>
            </a:r>
            <a:endParaRPr lang="de-DE" dirty="0"/>
          </a:p>
        </p:txBody>
      </p:sp>
      <p:pic>
        <p:nvPicPr>
          <p:cNvPr id="5" name="Inhaltsplatzhalter 4">
            <a:extLst>
              <a:ext uri="{FF2B5EF4-FFF2-40B4-BE49-F238E27FC236}">
                <a16:creationId xmlns:a16="http://schemas.microsoft.com/office/drawing/2014/main" id="{E3A5C919-D7CA-4F5C-B134-58CB086D3BC3}"/>
              </a:ext>
            </a:extLst>
          </p:cNvPr>
          <p:cNvPicPr>
            <a:picLocks noGrp="1" noChangeAspect="1"/>
          </p:cNvPicPr>
          <p:nvPr>
            <p:ph idx="1"/>
          </p:nvPr>
        </p:nvPicPr>
        <p:blipFill>
          <a:blip r:embed="rId3"/>
          <a:stretch>
            <a:fillRect/>
          </a:stretch>
        </p:blipFill>
        <p:spPr>
          <a:xfrm>
            <a:off x="1694396" y="2074892"/>
            <a:ext cx="8803207" cy="3844728"/>
          </a:xfrm>
          <a:prstGeom prst="rect">
            <a:avLst/>
          </a:prstGeom>
        </p:spPr>
      </p:pic>
    </p:spTree>
    <p:extLst>
      <p:ext uri="{BB962C8B-B14F-4D97-AF65-F5344CB8AC3E}">
        <p14:creationId xmlns:p14="http://schemas.microsoft.com/office/powerpoint/2010/main" val="1382494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8DCC28-57B9-4785-9A37-3D2A35A74D06}"/>
              </a:ext>
            </a:extLst>
          </p:cNvPr>
          <p:cNvSpPr>
            <a:spLocks noGrp="1"/>
          </p:cNvSpPr>
          <p:nvPr>
            <p:ph type="title"/>
          </p:nvPr>
        </p:nvSpPr>
        <p:spPr/>
        <p:txBody>
          <a:bodyPr/>
          <a:lstStyle/>
          <a:p>
            <a:r>
              <a:rPr lang="de-DE" dirty="0"/>
              <a:t>Destruktor (</a:t>
            </a:r>
            <a:r>
              <a:rPr lang="de-DE" dirty="0" err="1"/>
              <a:t>Finalizer</a:t>
            </a:r>
            <a:r>
              <a:rPr lang="de-DE" dirty="0"/>
              <a:t>)</a:t>
            </a:r>
          </a:p>
        </p:txBody>
      </p:sp>
      <p:sp>
        <p:nvSpPr>
          <p:cNvPr id="3" name="Inhaltsplatzhalter 2">
            <a:extLst>
              <a:ext uri="{FF2B5EF4-FFF2-40B4-BE49-F238E27FC236}">
                <a16:creationId xmlns:a16="http://schemas.microsoft.com/office/drawing/2014/main" id="{EC548BAF-867E-4DB2-B1CE-F41C6C6775F1}"/>
              </a:ext>
            </a:extLst>
          </p:cNvPr>
          <p:cNvSpPr>
            <a:spLocks noGrp="1"/>
          </p:cNvSpPr>
          <p:nvPr>
            <p:ph idx="1"/>
          </p:nvPr>
        </p:nvSpPr>
        <p:spPr/>
        <p:txBody>
          <a:bodyPr/>
          <a:lstStyle/>
          <a:p>
            <a:r>
              <a:rPr lang="de-DE" dirty="0"/>
              <a:t>wird aufgerufen wenn ein Objekt vom Garbage </a:t>
            </a:r>
            <a:r>
              <a:rPr lang="de-DE" dirty="0" err="1"/>
              <a:t>Collector</a:t>
            </a:r>
            <a:r>
              <a:rPr lang="de-DE" dirty="0"/>
              <a:t> zerstört wird</a:t>
            </a:r>
          </a:p>
          <a:p>
            <a:r>
              <a:rPr lang="de-DE" dirty="0"/>
              <a:t>kann nur einmal pro Klasse festgelegt werden</a:t>
            </a:r>
          </a:p>
          <a:p>
            <a:r>
              <a:rPr lang="de-DE" dirty="0"/>
              <a:t>Funktionsname besteht aus einer Tilde (~) und dem Klassennamen</a:t>
            </a:r>
          </a:p>
          <a:p>
            <a:r>
              <a:rPr lang="de-DE" dirty="0"/>
              <a:t>kann selber Anweisungen ausführen</a:t>
            </a:r>
          </a:p>
          <a:p>
            <a:endParaRPr lang="de-DE" dirty="0"/>
          </a:p>
          <a:p>
            <a:endParaRPr lang="de-DE" dirty="0"/>
          </a:p>
        </p:txBody>
      </p:sp>
      <p:pic>
        <p:nvPicPr>
          <p:cNvPr id="4" name="Grafik 3">
            <a:extLst>
              <a:ext uri="{FF2B5EF4-FFF2-40B4-BE49-F238E27FC236}">
                <a16:creationId xmlns:a16="http://schemas.microsoft.com/office/drawing/2014/main" id="{07F79614-E7A0-4B0D-8C58-4F3CD45951A4}"/>
              </a:ext>
            </a:extLst>
          </p:cNvPr>
          <p:cNvPicPr>
            <a:picLocks noChangeAspect="1"/>
          </p:cNvPicPr>
          <p:nvPr/>
        </p:nvPicPr>
        <p:blipFill>
          <a:blip r:embed="rId3"/>
          <a:stretch>
            <a:fillRect/>
          </a:stretch>
        </p:blipFill>
        <p:spPr>
          <a:xfrm>
            <a:off x="1591567" y="4203512"/>
            <a:ext cx="9008865" cy="1493698"/>
          </a:xfrm>
          <a:prstGeom prst="rect">
            <a:avLst/>
          </a:prstGeom>
        </p:spPr>
      </p:pic>
    </p:spTree>
    <p:extLst>
      <p:ext uri="{BB962C8B-B14F-4D97-AF65-F5344CB8AC3E}">
        <p14:creationId xmlns:p14="http://schemas.microsoft.com/office/powerpoint/2010/main" val="1380928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4B48D6-E105-4B36-8507-F9162DFA35D0}"/>
              </a:ext>
            </a:extLst>
          </p:cNvPr>
          <p:cNvSpPr>
            <a:spLocks noGrp="1"/>
          </p:cNvSpPr>
          <p:nvPr>
            <p:ph type="title"/>
          </p:nvPr>
        </p:nvSpPr>
        <p:spPr/>
        <p:txBody>
          <a:bodyPr/>
          <a:lstStyle/>
          <a:p>
            <a:r>
              <a:rPr lang="de-DE" dirty="0"/>
              <a:t>Garbage Collection</a:t>
            </a:r>
          </a:p>
        </p:txBody>
      </p:sp>
      <p:sp>
        <p:nvSpPr>
          <p:cNvPr id="3" name="Inhaltsplatzhalter 2">
            <a:extLst>
              <a:ext uri="{FF2B5EF4-FFF2-40B4-BE49-F238E27FC236}">
                <a16:creationId xmlns:a16="http://schemas.microsoft.com/office/drawing/2014/main" id="{F50B8B77-E1CE-4559-BB3A-3FE55365D563}"/>
              </a:ext>
            </a:extLst>
          </p:cNvPr>
          <p:cNvSpPr>
            <a:spLocks noGrp="1"/>
          </p:cNvSpPr>
          <p:nvPr>
            <p:ph idx="1"/>
          </p:nvPr>
        </p:nvSpPr>
        <p:spPr/>
        <p:txBody>
          <a:bodyPr/>
          <a:lstStyle/>
          <a:p>
            <a:r>
              <a:rPr lang="de-DE" dirty="0"/>
              <a:t>verwaltet die Belegung und Freigabe von Arbeitsspeicher</a:t>
            </a:r>
          </a:p>
          <a:p>
            <a:r>
              <a:rPr lang="de-DE" dirty="0"/>
              <a:t>überprüft ob Objekte noch verwendet werden </a:t>
            </a:r>
          </a:p>
          <a:p>
            <a:r>
              <a:rPr lang="de-DE" dirty="0"/>
              <a:t>beginnt diese zu „zerstören“ um den Speicher freizugeben</a:t>
            </a:r>
          </a:p>
          <a:p>
            <a:r>
              <a:rPr lang="de-DE" dirty="0"/>
              <a:t>läuft komplett eigenständig im Hintergrund</a:t>
            </a:r>
          </a:p>
          <a:p>
            <a:endParaRPr lang="de-DE" dirty="0"/>
          </a:p>
          <a:p>
            <a:r>
              <a:rPr lang="de-DE" dirty="0"/>
              <a:t>kümmert sich nur um verwaltete Ressourcen (!) </a:t>
            </a:r>
          </a:p>
          <a:p>
            <a:endParaRPr lang="de-DE" dirty="0"/>
          </a:p>
        </p:txBody>
      </p:sp>
    </p:spTree>
    <p:extLst>
      <p:ext uri="{BB962C8B-B14F-4D97-AF65-F5344CB8AC3E}">
        <p14:creationId xmlns:p14="http://schemas.microsoft.com/office/powerpoint/2010/main" val="244239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4B48D6-E105-4B36-8507-F9162DFA35D0}"/>
              </a:ext>
            </a:extLst>
          </p:cNvPr>
          <p:cNvSpPr>
            <a:spLocks noGrp="1"/>
          </p:cNvSpPr>
          <p:nvPr>
            <p:ph type="title"/>
          </p:nvPr>
        </p:nvSpPr>
        <p:spPr/>
        <p:txBody>
          <a:bodyPr/>
          <a:lstStyle/>
          <a:p>
            <a:r>
              <a:rPr lang="de-DE" dirty="0"/>
              <a:t>Garbage Collection</a:t>
            </a:r>
          </a:p>
        </p:txBody>
      </p:sp>
      <p:pic>
        <p:nvPicPr>
          <p:cNvPr id="12" name="Inhaltsplatzhalter 11">
            <a:extLst>
              <a:ext uri="{FF2B5EF4-FFF2-40B4-BE49-F238E27FC236}">
                <a16:creationId xmlns:a16="http://schemas.microsoft.com/office/drawing/2014/main" id="{808C422F-E81C-4787-AD60-B5C4FB376047}"/>
              </a:ext>
            </a:extLst>
          </p:cNvPr>
          <p:cNvPicPr>
            <a:picLocks noGrp="1" noChangeAspect="1"/>
          </p:cNvPicPr>
          <p:nvPr>
            <p:ph sz="half" idx="1"/>
          </p:nvPr>
        </p:nvPicPr>
        <p:blipFill>
          <a:blip r:embed="rId3"/>
          <a:stretch>
            <a:fillRect/>
          </a:stretch>
        </p:blipFill>
        <p:spPr>
          <a:xfrm>
            <a:off x="2267308" y="1825625"/>
            <a:ext cx="2323384" cy="4351338"/>
          </a:xfrm>
          <a:prstGeom prst="rect">
            <a:avLst/>
          </a:prstGeom>
        </p:spPr>
      </p:pic>
      <p:sp>
        <p:nvSpPr>
          <p:cNvPr id="3" name="Inhaltsplatzhalter 2">
            <a:extLst>
              <a:ext uri="{FF2B5EF4-FFF2-40B4-BE49-F238E27FC236}">
                <a16:creationId xmlns:a16="http://schemas.microsoft.com/office/drawing/2014/main" id="{FFB29780-D1E4-4378-B470-EE6CDC3F03FD}"/>
              </a:ext>
            </a:extLst>
          </p:cNvPr>
          <p:cNvSpPr>
            <a:spLocks noGrp="1"/>
          </p:cNvSpPr>
          <p:nvPr>
            <p:ph sz="half" idx="2"/>
          </p:nvPr>
        </p:nvSpPr>
        <p:spPr/>
        <p:txBody>
          <a:bodyPr/>
          <a:lstStyle/>
          <a:p>
            <a:endParaRPr lang="de-DE" dirty="0"/>
          </a:p>
          <a:p>
            <a:endParaRPr lang="de-DE" dirty="0"/>
          </a:p>
          <a:p>
            <a:pPr marL="0" indent="0">
              <a:buNone/>
            </a:pPr>
            <a:endParaRPr lang="de-DE" dirty="0"/>
          </a:p>
          <a:p>
            <a:r>
              <a:rPr lang="de-DE" dirty="0"/>
              <a:t>die Anwendung hat mehrere Objekte im Speicher, welche alle noch benötigt werden</a:t>
            </a:r>
          </a:p>
        </p:txBody>
      </p:sp>
    </p:spTree>
    <p:extLst>
      <p:ext uri="{BB962C8B-B14F-4D97-AF65-F5344CB8AC3E}">
        <p14:creationId xmlns:p14="http://schemas.microsoft.com/office/powerpoint/2010/main" val="3693814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4B48D6-E105-4B36-8507-F9162DFA35D0}"/>
              </a:ext>
            </a:extLst>
          </p:cNvPr>
          <p:cNvSpPr>
            <a:spLocks noGrp="1"/>
          </p:cNvSpPr>
          <p:nvPr>
            <p:ph type="title"/>
          </p:nvPr>
        </p:nvSpPr>
        <p:spPr/>
        <p:txBody>
          <a:bodyPr/>
          <a:lstStyle/>
          <a:p>
            <a:r>
              <a:rPr lang="de-DE" dirty="0"/>
              <a:t>Garbage Collection</a:t>
            </a:r>
          </a:p>
        </p:txBody>
      </p:sp>
      <p:pic>
        <p:nvPicPr>
          <p:cNvPr id="11" name="Inhaltsplatzhalter 10">
            <a:extLst>
              <a:ext uri="{FF2B5EF4-FFF2-40B4-BE49-F238E27FC236}">
                <a16:creationId xmlns:a16="http://schemas.microsoft.com/office/drawing/2014/main" id="{57AF82DF-6749-418B-B3EC-3835D18D7528}"/>
              </a:ext>
            </a:extLst>
          </p:cNvPr>
          <p:cNvPicPr>
            <a:picLocks noGrp="1" noChangeAspect="1"/>
          </p:cNvPicPr>
          <p:nvPr>
            <p:ph sz="half" idx="1"/>
          </p:nvPr>
        </p:nvPicPr>
        <p:blipFill>
          <a:blip r:embed="rId3"/>
          <a:stretch>
            <a:fillRect/>
          </a:stretch>
        </p:blipFill>
        <p:spPr>
          <a:xfrm>
            <a:off x="2267308" y="1825625"/>
            <a:ext cx="2323384" cy="4351338"/>
          </a:xfrm>
          <a:prstGeom prst="rect">
            <a:avLst/>
          </a:prstGeom>
        </p:spPr>
      </p:pic>
      <p:sp>
        <p:nvSpPr>
          <p:cNvPr id="3" name="Inhaltsplatzhalter 2">
            <a:extLst>
              <a:ext uri="{FF2B5EF4-FFF2-40B4-BE49-F238E27FC236}">
                <a16:creationId xmlns:a16="http://schemas.microsoft.com/office/drawing/2014/main" id="{E772C6DA-2415-45FF-8660-78BB842C3608}"/>
              </a:ext>
            </a:extLst>
          </p:cNvPr>
          <p:cNvSpPr>
            <a:spLocks noGrp="1"/>
          </p:cNvSpPr>
          <p:nvPr>
            <p:ph sz="half" idx="2"/>
          </p:nvPr>
        </p:nvSpPr>
        <p:spPr/>
        <p:txBody>
          <a:bodyPr/>
          <a:lstStyle/>
          <a:p>
            <a:endParaRPr lang="de-DE" dirty="0"/>
          </a:p>
          <a:p>
            <a:endParaRPr lang="de-DE" dirty="0"/>
          </a:p>
          <a:p>
            <a:pPr marL="0" indent="0">
              <a:buNone/>
            </a:pPr>
            <a:endParaRPr lang="de-DE" dirty="0"/>
          </a:p>
          <a:p>
            <a:r>
              <a:rPr lang="de-DE" dirty="0"/>
              <a:t>die Anwendung benötigt einige Objekte nicht mehr, diese sind aber noch im Speicher vorhanden</a:t>
            </a:r>
          </a:p>
          <a:p>
            <a:endParaRPr lang="de-DE" dirty="0"/>
          </a:p>
        </p:txBody>
      </p:sp>
    </p:spTree>
    <p:extLst>
      <p:ext uri="{BB962C8B-B14F-4D97-AF65-F5344CB8AC3E}">
        <p14:creationId xmlns:p14="http://schemas.microsoft.com/office/powerpoint/2010/main" val="145814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4B48D6-E105-4B36-8507-F9162DFA35D0}"/>
              </a:ext>
            </a:extLst>
          </p:cNvPr>
          <p:cNvSpPr>
            <a:spLocks noGrp="1"/>
          </p:cNvSpPr>
          <p:nvPr>
            <p:ph type="title"/>
          </p:nvPr>
        </p:nvSpPr>
        <p:spPr/>
        <p:txBody>
          <a:bodyPr/>
          <a:lstStyle/>
          <a:p>
            <a:r>
              <a:rPr lang="de-DE" dirty="0"/>
              <a:t>Garbage Collection</a:t>
            </a:r>
          </a:p>
        </p:txBody>
      </p:sp>
      <p:pic>
        <p:nvPicPr>
          <p:cNvPr id="12" name="Inhaltsplatzhalter 11">
            <a:extLst>
              <a:ext uri="{FF2B5EF4-FFF2-40B4-BE49-F238E27FC236}">
                <a16:creationId xmlns:a16="http://schemas.microsoft.com/office/drawing/2014/main" id="{BD631F95-5345-464F-9DB8-B38714901B95}"/>
              </a:ext>
            </a:extLst>
          </p:cNvPr>
          <p:cNvPicPr>
            <a:picLocks noGrp="1" noChangeAspect="1"/>
          </p:cNvPicPr>
          <p:nvPr>
            <p:ph sz="half" idx="1"/>
          </p:nvPr>
        </p:nvPicPr>
        <p:blipFill>
          <a:blip r:embed="rId3"/>
          <a:stretch>
            <a:fillRect/>
          </a:stretch>
        </p:blipFill>
        <p:spPr>
          <a:xfrm>
            <a:off x="2267308" y="1825625"/>
            <a:ext cx="2323384" cy="4351338"/>
          </a:xfrm>
          <a:prstGeom prst="rect">
            <a:avLst/>
          </a:prstGeom>
        </p:spPr>
      </p:pic>
      <p:sp>
        <p:nvSpPr>
          <p:cNvPr id="3" name="Inhaltsplatzhalter 2">
            <a:extLst>
              <a:ext uri="{FF2B5EF4-FFF2-40B4-BE49-F238E27FC236}">
                <a16:creationId xmlns:a16="http://schemas.microsoft.com/office/drawing/2014/main" id="{055E238A-DE15-4B6C-BED8-A1FCC07BA162}"/>
              </a:ext>
            </a:extLst>
          </p:cNvPr>
          <p:cNvSpPr>
            <a:spLocks noGrp="1"/>
          </p:cNvSpPr>
          <p:nvPr>
            <p:ph sz="half" idx="2"/>
          </p:nvPr>
        </p:nvSpPr>
        <p:spPr/>
        <p:txBody>
          <a:bodyPr/>
          <a:lstStyle/>
          <a:p>
            <a:endParaRPr lang="de-DE" dirty="0"/>
          </a:p>
          <a:p>
            <a:endParaRPr lang="de-DE" dirty="0"/>
          </a:p>
          <a:p>
            <a:pPr marL="0" indent="0">
              <a:buNone/>
            </a:pPr>
            <a:endParaRPr lang="de-DE" dirty="0"/>
          </a:p>
          <a:p>
            <a:r>
              <a:rPr lang="de-DE" dirty="0"/>
              <a:t>die GC filtert genau diese Objekte heraus und „zerstört“ sie, sodass der Speicher wieder freigegeben wird</a:t>
            </a:r>
          </a:p>
          <a:p>
            <a:endParaRPr lang="de-DE" dirty="0"/>
          </a:p>
        </p:txBody>
      </p:sp>
    </p:spTree>
    <p:extLst>
      <p:ext uri="{BB962C8B-B14F-4D97-AF65-F5344CB8AC3E}">
        <p14:creationId xmlns:p14="http://schemas.microsoft.com/office/powerpoint/2010/main" val="4115334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5C1A75-1ADA-4FE7-801D-5026C3EBC0CC}"/>
              </a:ext>
            </a:extLst>
          </p:cNvPr>
          <p:cNvSpPr>
            <a:spLocks noGrp="1"/>
          </p:cNvSpPr>
          <p:nvPr>
            <p:ph type="title"/>
          </p:nvPr>
        </p:nvSpPr>
        <p:spPr/>
        <p:txBody>
          <a:bodyPr/>
          <a:lstStyle/>
          <a:p>
            <a:r>
              <a:rPr lang="de-DE" dirty="0"/>
              <a:t>Statische Member</a:t>
            </a:r>
          </a:p>
        </p:txBody>
      </p:sp>
      <p:sp>
        <p:nvSpPr>
          <p:cNvPr id="3" name="Inhaltsplatzhalter 2">
            <a:extLst>
              <a:ext uri="{FF2B5EF4-FFF2-40B4-BE49-F238E27FC236}">
                <a16:creationId xmlns:a16="http://schemas.microsoft.com/office/drawing/2014/main" id="{A47EF70A-0554-453C-B614-C7A423CBC76B}"/>
              </a:ext>
            </a:extLst>
          </p:cNvPr>
          <p:cNvSpPr>
            <a:spLocks noGrp="1"/>
          </p:cNvSpPr>
          <p:nvPr>
            <p:ph idx="1"/>
          </p:nvPr>
        </p:nvSpPr>
        <p:spPr/>
        <p:txBody>
          <a:bodyPr/>
          <a:lstStyle/>
          <a:p>
            <a:r>
              <a:rPr lang="de-DE" dirty="0"/>
              <a:t>gelten für die Klasse und nicht für ein Objekt dieser Klasse</a:t>
            </a:r>
          </a:p>
          <a:p>
            <a:r>
              <a:rPr lang="de-DE" dirty="0"/>
              <a:t>Zugriff erfolgt über den Klassenname</a:t>
            </a:r>
          </a:p>
          <a:p>
            <a:r>
              <a:rPr lang="de-DE" dirty="0"/>
              <a:t>statische Member können nicht auf nicht-statische Member der Klasse zugreifen</a:t>
            </a:r>
          </a:p>
          <a:p>
            <a:r>
              <a:rPr lang="de-DE" dirty="0"/>
              <a:t>Jede Eigenschaft (Property) existiert nur ein Mal für die Klasse („systemweit“)</a:t>
            </a:r>
          </a:p>
          <a:p>
            <a:r>
              <a:rPr lang="de-DE" dirty="0"/>
              <a:t>klassische Beispiele</a:t>
            </a:r>
          </a:p>
          <a:p>
            <a:pPr marL="0" indent="0">
              <a:buNone/>
            </a:pPr>
            <a:endParaRPr lang="de-DE" dirty="0"/>
          </a:p>
        </p:txBody>
      </p:sp>
      <p:pic>
        <p:nvPicPr>
          <p:cNvPr id="5" name="Grafik 4">
            <a:extLst>
              <a:ext uri="{FF2B5EF4-FFF2-40B4-BE49-F238E27FC236}">
                <a16:creationId xmlns:a16="http://schemas.microsoft.com/office/drawing/2014/main" id="{FCFF837E-C22F-4B3B-83D5-7F068781D401}"/>
              </a:ext>
            </a:extLst>
          </p:cNvPr>
          <p:cNvPicPr>
            <a:picLocks noChangeAspect="1"/>
          </p:cNvPicPr>
          <p:nvPr/>
        </p:nvPicPr>
        <p:blipFill>
          <a:blip r:embed="rId3"/>
          <a:stretch>
            <a:fillRect/>
          </a:stretch>
        </p:blipFill>
        <p:spPr>
          <a:xfrm>
            <a:off x="5127042" y="4662488"/>
            <a:ext cx="4200525" cy="1514475"/>
          </a:xfrm>
          <a:prstGeom prst="rect">
            <a:avLst/>
          </a:prstGeom>
        </p:spPr>
      </p:pic>
    </p:spTree>
    <p:extLst>
      <p:ext uri="{BB962C8B-B14F-4D97-AF65-F5344CB8AC3E}">
        <p14:creationId xmlns:p14="http://schemas.microsoft.com/office/powerpoint/2010/main" val="3308649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202EE0-AA7D-4F92-8CE5-09713D11799E}"/>
              </a:ext>
            </a:extLst>
          </p:cNvPr>
          <p:cNvSpPr>
            <a:spLocks noGrp="1"/>
          </p:cNvSpPr>
          <p:nvPr>
            <p:ph type="title"/>
          </p:nvPr>
        </p:nvSpPr>
        <p:spPr/>
        <p:txBody>
          <a:bodyPr/>
          <a:lstStyle/>
          <a:p>
            <a:r>
              <a:rPr lang="de-DE" dirty="0"/>
              <a:t>Wertetypen und Referenztypen</a:t>
            </a:r>
          </a:p>
        </p:txBody>
      </p:sp>
      <p:sp>
        <p:nvSpPr>
          <p:cNvPr id="9" name="Inhaltsplatzhalter 8">
            <a:extLst>
              <a:ext uri="{FF2B5EF4-FFF2-40B4-BE49-F238E27FC236}">
                <a16:creationId xmlns:a16="http://schemas.microsoft.com/office/drawing/2014/main" id="{8B7C950D-983E-407A-A544-09413BD2E535}"/>
              </a:ext>
            </a:extLst>
          </p:cNvPr>
          <p:cNvSpPr>
            <a:spLocks noGrp="1"/>
          </p:cNvSpPr>
          <p:nvPr>
            <p:ph sz="half" idx="1"/>
          </p:nvPr>
        </p:nvSpPr>
        <p:spPr/>
        <p:txBody>
          <a:bodyPr/>
          <a:lstStyle/>
          <a:p>
            <a:r>
              <a:rPr lang="de-DE" dirty="0"/>
              <a:t>Wertetypen</a:t>
            </a:r>
          </a:p>
          <a:p>
            <a:pPr lvl="1"/>
            <a:r>
              <a:rPr lang="de-DE" dirty="0"/>
              <a:t>werden mit einer festen Adresse im Speicher hinterlegt</a:t>
            </a:r>
          </a:p>
          <a:p>
            <a:pPr lvl="1"/>
            <a:r>
              <a:rPr lang="de-DE" dirty="0"/>
              <a:t>der Wert wird beim Ändern an genau der Stelle im Speicher geändert</a:t>
            </a:r>
          </a:p>
        </p:txBody>
      </p:sp>
      <p:sp>
        <p:nvSpPr>
          <p:cNvPr id="12" name="Inhaltsplatzhalter 11">
            <a:extLst>
              <a:ext uri="{FF2B5EF4-FFF2-40B4-BE49-F238E27FC236}">
                <a16:creationId xmlns:a16="http://schemas.microsoft.com/office/drawing/2014/main" id="{3EE4E62C-4F0C-42DC-A890-176E70435B2E}"/>
              </a:ext>
            </a:extLst>
          </p:cNvPr>
          <p:cNvSpPr>
            <a:spLocks noGrp="1"/>
          </p:cNvSpPr>
          <p:nvPr>
            <p:ph sz="half" idx="2"/>
          </p:nvPr>
        </p:nvSpPr>
        <p:spPr/>
        <p:txBody>
          <a:bodyPr/>
          <a:lstStyle/>
          <a:p>
            <a:r>
              <a:rPr lang="de-DE" dirty="0"/>
              <a:t>Referenztypen</a:t>
            </a:r>
          </a:p>
          <a:p>
            <a:pPr lvl="1"/>
            <a:r>
              <a:rPr lang="de-DE" dirty="0"/>
              <a:t>werden einmalig im Speicher hinterlegt</a:t>
            </a:r>
          </a:p>
          <a:p>
            <a:pPr lvl="1"/>
            <a:r>
              <a:rPr lang="de-DE" dirty="0"/>
              <a:t>bei Änderung bekommen sie eine neue Adresse</a:t>
            </a:r>
          </a:p>
          <a:p>
            <a:pPr lvl="1"/>
            <a:r>
              <a:rPr lang="de-DE" dirty="0"/>
              <a:t>können einer bereits genutzten Adresse zugewiesen werden</a:t>
            </a:r>
          </a:p>
        </p:txBody>
      </p:sp>
    </p:spTree>
    <p:extLst>
      <p:ext uri="{BB962C8B-B14F-4D97-AF65-F5344CB8AC3E}">
        <p14:creationId xmlns:p14="http://schemas.microsoft.com/office/powerpoint/2010/main" val="1740885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A6EDA099-F596-4820-9CB6-699847643764}"/>
              </a:ext>
            </a:extLst>
          </p:cNvPr>
          <p:cNvSpPr>
            <a:spLocks noGrp="1"/>
          </p:cNvSpPr>
          <p:nvPr>
            <p:ph type="title"/>
          </p:nvPr>
        </p:nvSpPr>
        <p:spPr/>
        <p:txBody>
          <a:bodyPr/>
          <a:lstStyle/>
          <a:p>
            <a:r>
              <a:rPr lang="de-DE" dirty="0"/>
              <a:t>Wertetypen und Referenztypen</a:t>
            </a:r>
          </a:p>
        </p:txBody>
      </p:sp>
      <p:sp>
        <p:nvSpPr>
          <p:cNvPr id="6" name="Textplatzhalter 5">
            <a:extLst>
              <a:ext uri="{FF2B5EF4-FFF2-40B4-BE49-F238E27FC236}">
                <a16:creationId xmlns:a16="http://schemas.microsoft.com/office/drawing/2014/main" id="{CC106E99-7191-4F71-86C0-FD1D4D88E8EC}"/>
              </a:ext>
            </a:extLst>
          </p:cNvPr>
          <p:cNvSpPr>
            <a:spLocks noGrp="1"/>
          </p:cNvSpPr>
          <p:nvPr>
            <p:ph type="body" idx="1"/>
          </p:nvPr>
        </p:nvSpPr>
        <p:spPr/>
        <p:txBody>
          <a:bodyPr/>
          <a:lstStyle/>
          <a:p>
            <a:r>
              <a:rPr lang="de-DE" dirty="0"/>
              <a:t>Wertetypen</a:t>
            </a:r>
          </a:p>
        </p:txBody>
      </p:sp>
      <p:pic>
        <p:nvPicPr>
          <p:cNvPr id="12" name="Inhaltsplatzhalter 18">
            <a:extLst>
              <a:ext uri="{FF2B5EF4-FFF2-40B4-BE49-F238E27FC236}">
                <a16:creationId xmlns:a16="http://schemas.microsoft.com/office/drawing/2014/main" id="{D6CD1417-FFE4-4245-A78D-6ADEBBD44F13}"/>
              </a:ext>
            </a:extLst>
          </p:cNvPr>
          <p:cNvPicPr>
            <a:picLocks noGrp="1" noChangeAspect="1"/>
          </p:cNvPicPr>
          <p:nvPr>
            <p:ph sz="half" idx="2"/>
          </p:nvPr>
        </p:nvPicPr>
        <p:blipFill>
          <a:blip r:embed="rId3"/>
          <a:stretch>
            <a:fillRect/>
          </a:stretch>
        </p:blipFill>
        <p:spPr>
          <a:xfrm>
            <a:off x="839788" y="2654533"/>
            <a:ext cx="5157787" cy="3385672"/>
          </a:xfrm>
          <a:prstGeom prst="rect">
            <a:avLst/>
          </a:prstGeom>
        </p:spPr>
      </p:pic>
      <p:sp>
        <p:nvSpPr>
          <p:cNvPr id="8" name="Textplatzhalter 7">
            <a:extLst>
              <a:ext uri="{FF2B5EF4-FFF2-40B4-BE49-F238E27FC236}">
                <a16:creationId xmlns:a16="http://schemas.microsoft.com/office/drawing/2014/main" id="{B7CF4B93-312D-4C82-8467-39F8C05985CE}"/>
              </a:ext>
            </a:extLst>
          </p:cNvPr>
          <p:cNvSpPr>
            <a:spLocks noGrp="1"/>
          </p:cNvSpPr>
          <p:nvPr>
            <p:ph type="body" sz="quarter" idx="3"/>
          </p:nvPr>
        </p:nvSpPr>
        <p:spPr/>
        <p:txBody>
          <a:bodyPr/>
          <a:lstStyle/>
          <a:p>
            <a:r>
              <a:rPr lang="de-DE" dirty="0"/>
              <a:t>Referenztypen</a:t>
            </a:r>
          </a:p>
        </p:txBody>
      </p:sp>
      <p:pic>
        <p:nvPicPr>
          <p:cNvPr id="13" name="Inhaltsplatzhalter 17">
            <a:extLst>
              <a:ext uri="{FF2B5EF4-FFF2-40B4-BE49-F238E27FC236}">
                <a16:creationId xmlns:a16="http://schemas.microsoft.com/office/drawing/2014/main" id="{70E61206-4698-4E42-8A94-2985831B2B29}"/>
              </a:ext>
            </a:extLst>
          </p:cNvPr>
          <p:cNvPicPr>
            <a:picLocks noGrp="1" noChangeAspect="1"/>
          </p:cNvPicPr>
          <p:nvPr>
            <p:ph sz="quarter" idx="4"/>
          </p:nvPr>
        </p:nvPicPr>
        <p:blipFill>
          <a:blip r:embed="rId4"/>
          <a:stretch>
            <a:fillRect/>
          </a:stretch>
        </p:blipFill>
        <p:spPr>
          <a:xfrm>
            <a:off x="6172200" y="2967155"/>
            <a:ext cx="5183188" cy="2760427"/>
          </a:xfrm>
          <a:prstGeom prst="rect">
            <a:avLst/>
          </a:prstGeom>
        </p:spPr>
      </p:pic>
    </p:spTree>
    <p:extLst>
      <p:ext uri="{BB962C8B-B14F-4D97-AF65-F5344CB8AC3E}">
        <p14:creationId xmlns:p14="http://schemas.microsoft.com/office/powerpoint/2010/main" val="2642495582"/>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F3E6F826-4F57-4606-9DB6-7D008AB645F7}">
  <ds:schemaRefs>
    <ds:schemaRef ds:uri="http://schemas.microsoft.com/sharepoint/v3/contenttype/forms"/>
  </ds:schemaRefs>
</ds:datastoreItem>
</file>

<file path=customXml/itemProps2.xml><?xml version="1.0" encoding="utf-8"?>
<ds:datastoreItem xmlns:ds="http://schemas.openxmlformats.org/officeDocument/2006/customXml" ds:itemID="{94EA7A3E-9951-4D5F-BF6F-831941283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F95C00-1760-4EBE-B0F1-FC82C0EB1AA5}">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Words>331</Words>
  <Application>Microsoft Office PowerPoint</Application>
  <PresentationFormat>Breitbild</PresentationFormat>
  <Paragraphs>74</Paragraphs>
  <Slides>11</Slides>
  <Notes>11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Arial</vt:lpstr>
      <vt:lpstr>Calibri</vt:lpstr>
      <vt:lpstr>Calibri Light</vt:lpstr>
      <vt:lpstr>Design1</vt:lpstr>
      <vt:lpstr>Garbage Collection,  Statische Member,  Werte und Referenzen</vt:lpstr>
      <vt:lpstr>Destruktor (Finalizer)</vt:lpstr>
      <vt:lpstr>Garbage Collection</vt:lpstr>
      <vt:lpstr>Garbage Collection</vt:lpstr>
      <vt:lpstr>Garbage Collection</vt:lpstr>
      <vt:lpstr>Garbage Collection</vt:lpstr>
      <vt:lpstr>Statische Member</vt:lpstr>
      <vt:lpstr>Wertetypen und Referenztypen</vt:lpstr>
      <vt:lpstr>Wertetypen und Referenztypen</vt:lpstr>
      <vt:lpstr>Schlüsselwort - ref</vt:lpstr>
      <vt:lpstr>Schlüsselwort - ref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Vollständiger Name des Kurses</dc:title>
  <dc:creator>Jens Zimmermann</dc:creator>
  <cp:lastModifiedBy>Klaas Hagge</cp:lastModifiedBy>
  <cp:revision>9</cp:revision>
  <dcterms:created xsi:type="dcterms:W3CDTF">2021-08-31T09:50:45Z</dcterms:created>
  <dcterms:modified xsi:type="dcterms:W3CDTF">2021-11-04T10:08:08Z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0x010100BF391AEE31C99448A543937035626E06</vt:lpwstr>
  </property>
</Properties>
</file>