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9" r:id="rId5"/>
    <p:sldId id="257" r:id="rId6"/>
    <p:sldId id="260" r:id="rId7"/>
    <p:sldId id="262" r:id="rId8"/>
    <p:sldId id="264" r:id="rId9"/>
    <p:sldId id="261" r:id="rId10"/>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4660"/>
  </p:normalViewPr>
  <p:slideViewPr>
    <p:cSldViewPr snapToGrid="0" showGuides="1">
      <p:cViewPr varScale="1">
        <p:scale>
          <a:sx n="119" d="100"/>
          <a:sy n="119" d="100"/>
        </p:scale>
        <p:origin x="114" y="276"/>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04.11.2021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83F360F-7EA8-4A54-BBFA-CF3ED17927F4}" type="datetimeFigureOut">
              <a:rPr lang="de-DE" smtClean="0"/>
              <a:t>04.11.2021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8AEE3EC-DFA5-465F-851B-ADB38168FD1C}" type="slidenum">
              <a:rPr lang="de-DE" smtClean="0"/>
              <a:t>‹Nr.›</a:t>
            </a:fld>
            <a:endParaRPr lang="de-DE"/>
          </a:p>
        </p:txBody>
      </p:sp>
    </p:spTree>
    <p:extLst>
      <p:ext uri="{BB962C8B-B14F-4D97-AF65-F5344CB8AC3E}">
        <p14:creationId xmlns:p14="http://schemas.microsoft.com/office/powerpoint/2010/main" val="292972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4223963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beim </a:t>
            </a:r>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2146516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310482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protected</a:t>
            </a:r>
            <a:r>
              <a:rPr lang="de-DE" dirty="0"/>
              <a:t> internal</a:t>
            </a:r>
          </a:p>
          <a:p>
            <a:pPr marL="171450" indent="-171450">
              <a:buFont typeface="Symbol" panose="05050102010706020507" pitchFamily="18" charset="2"/>
              <a:buChar char="Þ"/>
            </a:pPr>
            <a:r>
              <a:rPr lang="de-DE" dirty="0"/>
              <a:t>überall innerhalb der Assembly </a:t>
            </a:r>
          </a:p>
          <a:p>
            <a:pPr marL="171450" indent="-171450">
              <a:buFont typeface="Symbol" panose="05050102010706020507" pitchFamily="18" charset="2"/>
              <a:buChar char="Þ"/>
            </a:pPr>
            <a:r>
              <a:rPr lang="de-DE" dirty="0"/>
              <a:t>auch in anderen </a:t>
            </a:r>
            <a:r>
              <a:rPr lang="de-DE" dirty="0" err="1"/>
              <a:t>Assemblys</a:t>
            </a:r>
            <a:r>
              <a:rPr lang="de-DE" dirty="0"/>
              <a:t> wenn es eine abgeleitete Klasse ist</a:t>
            </a:r>
          </a:p>
          <a:p>
            <a:pPr marL="171450" indent="-171450">
              <a:buFont typeface="Symbol" panose="05050102010706020507" pitchFamily="18" charset="2"/>
              <a:buChar char="Þ"/>
            </a:pPr>
            <a:endParaRPr lang="de-DE" dirty="0"/>
          </a:p>
          <a:p>
            <a:pPr marL="0" indent="0">
              <a:buFont typeface="Symbol" panose="05050102010706020507" pitchFamily="18" charset="2"/>
              <a:buNone/>
            </a:pPr>
            <a:r>
              <a:rPr lang="de-DE" dirty="0"/>
              <a:t>private </a:t>
            </a:r>
            <a:r>
              <a:rPr lang="de-DE" dirty="0" err="1"/>
              <a:t>protected</a:t>
            </a:r>
            <a:endParaRPr lang="de-DE" dirty="0"/>
          </a:p>
          <a:p>
            <a:pPr marL="171450" indent="-171450">
              <a:buFont typeface="Symbol" panose="05050102010706020507" pitchFamily="18" charset="2"/>
              <a:buChar char="Þ"/>
            </a:pPr>
            <a:r>
              <a:rPr lang="de-DE" dirty="0"/>
              <a:t>überall innerhalb der Assembly</a:t>
            </a:r>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3236772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a:t>Vererbung und Zugriffsmodifizierer</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8B70B1-AB5F-43EE-B1A9-304B7B4E2831}"/>
              </a:ext>
            </a:extLst>
          </p:cNvPr>
          <p:cNvSpPr>
            <a:spLocks noGrp="1"/>
          </p:cNvSpPr>
          <p:nvPr>
            <p:ph type="title"/>
          </p:nvPr>
        </p:nvSpPr>
        <p:spPr/>
        <p:txBody>
          <a:bodyPr/>
          <a:lstStyle/>
          <a:p>
            <a:r>
              <a:rPr lang="de-DE" dirty="0"/>
              <a:t>Vererbung (Ableitung)</a:t>
            </a:r>
          </a:p>
        </p:txBody>
      </p:sp>
      <p:sp>
        <p:nvSpPr>
          <p:cNvPr id="3" name="Inhaltsplatzhalter 2">
            <a:extLst>
              <a:ext uri="{FF2B5EF4-FFF2-40B4-BE49-F238E27FC236}">
                <a16:creationId xmlns:a16="http://schemas.microsoft.com/office/drawing/2014/main" id="{0486861D-FD08-48BA-A771-5251FA190DEB}"/>
              </a:ext>
            </a:extLst>
          </p:cNvPr>
          <p:cNvSpPr>
            <a:spLocks noGrp="1"/>
          </p:cNvSpPr>
          <p:nvPr>
            <p:ph idx="1"/>
          </p:nvPr>
        </p:nvSpPr>
        <p:spPr>
          <a:xfrm>
            <a:off x="838200" y="1601338"/>
            <a:ext cx="10515600" cy="4351338"/>
          </a:xfrm>
        </p:spPr>
        <p:txBody>
          <a:bodyPr/>
          <a:lstStyle/>
          <a:p>
            <a:r>
              <a:rPr lang="de-DE" dirty="0"/>
              <a:t>Klassen können voneinander erben</a:t>
            </a:r>
          </a:p>
          <a:p>
            <a:r>
              <a:rPr lang="de-DE" dirty="0"/>
              <a:t>übernehmen Eigenschaften und Methoden der Basisklasse*</a:t>
            </a:r>
          </a:p>
          <a:p>
            <a:r>
              <a:rPr lang="de-DE" dirty="0"/>
              <a:t>Es kann an beliebig viele Klassen vererbt werden</a:t>
            </a:r>
          </a:p>
          <a:p>
            <a:r>
              <a:rPr lang="de-DE" dirty="0"/>
              <a:t>Es kann nur von jeweils einer Klasse geerbt werden</a:t>
            </a:r>
          </a:p>
          <a:p>
            <a:endParaRPr lang="de-DE" dirty="0"/>
          </a:p>
          <a:p>
            <a:endParaRPr lang="de-DE" dirty="0"/>
          </a:p>
          <a:p>
            <a:endParaRPr lang="de-DE" dirty="0"/>
          </a:p>
        </p:txBody>
      </p:sp>
      <p:pic>
        <p:nvPicPr>
          <p:cNvPr id="4" name="Grafik 3">
            <a:extLst>
              <a:ext uri="{FF2B5EF4-FFF2-40B4-BE49-F238E27FC236}">
                <a16:creationId xmlns:a16="http://schemas.microsoft.com/office/drawing/2014/main" id="{665B910B-6E3C-47B3-83D4-18ECF1D2B703}"/>
              </a:ext>
            </a:extLst>
          </p:cNvPr>
          <p:cNvPicPr>
            <a:picLocks noChangeAspect="1"/>
          </p:cNvPicPr>
          <p:nvPr/>
        </p:nvPicPr>
        <p:blipFill>
          <a:blip r:embed="rId3"/>
          <a:stretch>
            <a:fillRect/>
          </a:stretch>
        </p:blipFill>
        <p:spPr>
          <a:xfrm>
            <a:off x="838200" y="3956443"/>
            <a:ext cx="10526769" cy="2600437"/>
          </a:xfrm>
          <a:prstGeom prst="rect">
            <a:avLst/>
          </a:prstGeom>
        </p:spPr>
      </p:pic>
      <p:sp>
        <p:nvSpPr>
          <p:cNvPr id="5" name="Textfeld 4">
            <a:extLst>
              <a:ext uri="{FF2B5EF4-FFF2-40B4-BE49-F238E27FC236}">
                <a16:creationId xmlns:a16="http://schemas.microsoft.com/office/drawing/2014/main" id="{1A0BBB23-E018-4C26-97B9-76A241F9AD15}"/>
              </a:ext>
            </a:extLst>
          </p:cNvPr>
          <p:cNvSpPr txBox="1"/>
          <p:nvPr/>
        </p:nvSpPr>
        <p:spPr>
          <a:xfrm flipH="1">
            <a:off x="-1" y="6522535"/>
            <a:ext cx="12192000" cy="369332"/>
          </a:xfrm>
          <a:prstGeom prst="rect">
            <a:avLst/>
          </a:prstGeom>
          <a:noFill/>
        </p:spPr>
        <p:txBody>
          <a:bodyPr wrap="square" rtlCol="0">
            <a:spAutoFit/>
          </a:bodyPr>
          <a:lstStyle/>
          <a:p>
            <a:pPr algn="ctr"/>
            <a:r>
              <a:rPr lang="de-DE" dirty="0"/>
              <a:t>*nicht alle Member werden übernommen(bspw. kein Konstruktor/Destruktor)</a:t>
            </a:r>
          </a:p>
        </p:txBody>
      </p:sp>
    </p:spTree>
    <p:extLst>
      <p:ext uri="{BB962C8B-B14F-4D97-AF65-F5344CB8AC3E}">
        <p14:creationId xmlns:p14="http://schemas.microsoft.com/office/powerpoint/2010/main" val="330912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9A293-6BB7-4436-8505-D9B16512F99C}"/>
              </a:ext>
            </a:extLst>
          </p:cNvPr>
          <p:cNvSpPr>
            <a:spLocks noGrp="1"/>
          </p:cNvSpPr>
          <p:nvPr>
            <p:ph type="title"/>
          </p:nvPr>
        </p:nvSpPr>
        <p:spPr/>
        <p:txBody>
          <a:bodyPr/>
          <a:lstStyle/>
          <a:p>
            <a:r>
              <a:rPr lang="de-DE" dirty="0"/>
              <a:t>Konstruktoren in abgeleiteten Klassen</a:t>
            </a:r>
          </a:p>
        </p:txBody>
      </p:sp>
      <p:sp>
        <p:nvSpPr>
          <p:cNvPr id="4" name="Inhaltsplatzhalter 3">
            <a:extLst>
              <a:ext uri="{FF2B5EF4-FFF2-40B4-BE49-F238E27FC236}">
                <a16:creationId xmlns:a16="http://schemas.microsoft.com/office/drawing/2014/main" id="{D6EBBCE4-834C-447E-98E7-0190983DA7AF}"/>
              </a:ext>
            </a:extLst>
          </p:cNvPr>
          <p:cNvSpPr>
            <a:spLocks noGrp="1"/>
          </p:cNvSpPr>
          <p:nvPr>
            <p:ph sz="half" idx="1"/>
          </p:nvPr>
        </p:nvSpPr>
        <p:spPr/>
        <p:txBody>
          <a:bodyPr/>
          <a:lstStyle/>
          <a:p>
            <a:r>
              <a:rPr lang="de-DE" dirty="0"/>
              <a:t>beim Initialisieren einer neuen Instanz wird immer erst der Konstruktor der Basisklasse ausgeführt</a:t>
            </a:r>
          </a:p>
          <a:p>
            <a:r>
              <a:rPr lang="de-DE" dirty="0"/>
              <a:t>wenn der Konstruktor der Basisklasse Parameter enthält, muss dieser explizit mit     	    „: base(</a:t>
            </a:r>
            <a:r>
              <a:rPr lang="de-DE" i="1" dirty="0"/>
              <a:t>Parameter</a:t>
            </a:r>
            <a:r>
              <a:rPr lang="de-DE" dirty="0"/>
              <a:t>)“ angegeben werden</a:t>
            </a:r>
          </a:p>
        </p:txBody>
      </p:sp>
      <p:pic>
        <p:nvPicPr>
          <p:cNvPr id="7" name="Inhaltsplatzhalter 6">
            <a:extLst>
              <a:ext uri="{FF2B5EF4-FFF2-40B4-BE49-F238E27FC236}">
                <a16:creationId xmlns:a16="http://schemas.microsoft.com/office/drawing/2014/main" id="{B96E8473-A1B8-4742-A038-1E1F47245827}"/>
              </a:ext>
            </a:extLst>
          </p:cNvPr>
          <p:cNvPicPr>
            <a:picLocks noGrp="1" noChangeAspect="1"/>
          </p:cNvPicPr>
          <p:nvPr>
            <p:ph sz="half" idx="2"/>
          </p:nvPr>
        </p:nvPicPr>
        <p:blipFill>
          <a:blip r:embed="rId3"/>
          <a:stretch>
            <a:fillRect/>
          </a:stretch>
        </p:blipFill>
        <p:spPr>
          <a:xfrm>
            <a:off x="6270417" y="1825625"/>
            <a:ext cx="4985166" cy="4351338"/>
          </a:xfrm>
          <a:prstGeom prst="rect">
            <a:avLst/>
          </a:prstGeom>
        </p:spPr>
      </p:pic>
    </p:spTree>
    <p:extLst>
      <p:ext uri="{BB962C8B-B14F-4D97-AF65-F5344CB8AC3E}">
        <p14:creationId xmlns:p14="http://schemas.microsoft.com/office/powerpoint/2010/main" val="199969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C2DE5-820D-4735-926F-B8FD210F32F2}"/>
              </a:ext>
            </a:extLst>
          </p:cNvPr>
          <p:cNvSpPr>
            <a:spLocks noGrp="1"/>
          </p:cNvSpPr>
          <p:nvPr>
            <p:ph type="title"/>
          </p:nvPr>
        </p:nvSpPr>
        <p:spPr/>
        <p:txBody>
          <a:bodyPr/>
          <a:lstStyle/>
          <a:p>
            <a:r>
              <a:rPr lang="de-DE" dirty="0"/>
              <a:t>virtuelle Member</a:t>
            </a:r>
          </a:p>
        </p:txBody>
      </p:sp>
      <p:sp>
        <p:nvSpPr>
          <p:cNvPr id="3" name="Inhaltsplatzhalter 2">
            <a:extLst>
              <a:ext uri="{FF2B5EF4-FFF2-40B4-BE49-F238E27FC236}">
                <a16:creationId xmlns:a16="http://schemas.microsoft.com/office/drawing/2014/main" id="{6A09E2DD-B94A-4931-B19E-D137B9573ECB}"/>
              </a:ext>
            </a:extLst>
          </p:cNvPr>
          <p:cNvSpPr>
            <a:spLocks noGrp="1"/>
          </p:cNvSpPr>
          <p:nvPr>
            <p:ph sz="half" idx="1"/>
          </p:nvPr>
        </p:nvSpPr>
        <p:spPr/>
        <p:txBody>
          <a:bodyPr/>
          <a:lstStyle/>
          <a:p>
            <a:r>
              <a:rPr lang="de-DE" dirty="0"/>
              <a:t>verhalten sich wie normale Member und können auch so aufgerufen werden</a:t>
            </a:r>
          </a:p>
          <a:p>
            <a:r>
              <a:rPr lang="de-DE" dirty="0"/>
              <a:t>können von einer abgeleiteten Klasse mit dem Schlüsselwort „override“ überschrieben werden</a:t>
            </a:r>
          </a:p>
          <a:p>
            <a:r>
              <a:rPr lang="de-DE" dirty="0"/>
              <a:t>mit Schlüsselwort „base“ kann auf den </a:t>
            </a:r>
            <a:r>
              <a:rPr lang="de-DE" dirty="0" err="1"/>
              <a:t>Basisklassenmember</a:t>
            </a:r>
            <a:r>
              <a:rPr lang="de-DE" dirty="0"/>
              <a:t> zugegriffen werden</a:t>
            </a:r>
          </a:p>
          <a:p>
            <a:endParaRPr lang="de-DE" dirty="0"/>
          </a:p>
        </p:txBody>
      </p:sp>
      <p:pic>
        <p:nvPicPr>
          <p:cNvPr id="11" name="Inhaltsplatzhalter 10">
            <a:extLst>
              <a:ext uri="{FF2B5EF4-FFF2-40B4-BE49-F238E27FC236}">
                <a16:creationId xmlns:a16="http://schemas.microsoft.com/office/drawing/2014/main" id="{56D58943-D0F1-414F-9874-40EFB38B6DA4}"/>
              </a:ext>
            </a:extLst>
          </p:cNvPr>
          <p:cNvPicPr>
            <a:picLocks noGrp="1" noChangeAspect="1"/>
          </p:cNvPicPr>
          <p:nvPr>
            <p:ph sz="half" idx="2"/>
          </p:nvPr>
        </p:nvPicPr>
        <p:blipFill>
          <a:blip r:embed="rId3"/>
          <a:stretch>
            <a:fillRect/>
          </a:stretch>
        </p:blipFill>
        <p:spPr>
          <a:xfrm>
            <a:off x="6172200" y="1479665"/>
            <a:ext cx="5782166" cy="4568725"/>
          </a:xfrm>
          <a:prstGeom prst="rect">
            <a:avLst/>
          </a:prstGeom>
        </p:spPr>
      </p:pic>
    </p:spTree>
    <p:extLst>
      <p:ext uri="{BB962C8B-B14F-4D97-AF65-F5344CB8AC3E}">
        <p14:creationId xmlns:p14="http://schemas.microsoft.com/office/powerpoint/2010/main" val="363969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782E8C-8FE2-4B83-B6C0-D978A5ECC342}"/>
              </a:ext>
            </a:extLst>
          </p:cNvPr>
          <p:cNvSpPr>
            <a:spLocks noGrp="1"/>
          </p:cNvSpPr>
          <p:nvPr>
            <p:ph type="title"/>
          </p:nvPr>
        </p:nvSpPr>
        <p:spPr/>
        <p:txBody>
          <a:bodyPr/>
          <a:lstStyle/>
          <a:p>
            <a:r>
              <a:rPr lang="de-DE" dirty="0"/>
              <a:t>Überschreibung verhindern</a:t>
            </a:r>
          </a:p>
        </p:txBody>
      </p:sp>
      <p:sp>
        <p:nvSpPr>
          <p:cNvPr id="3" name="Inhaltsplatzhalter 2">
            <a:extLst>
              <a:ext uri="{FF2B5EF4-FFF2-40B4-BE49-F238E27FC236}">
                <a16:creationId xmlns:a16="http://schemas.microsoft.com/office/drawing/2014/main" id="{926028AF-E52F-43A6-B368-546E42B45425}"/>
              </a:ext>
            </a:extLst>
          </p:cNvPr>
          <p:cNvSpPr>
            <a:spLocks noGrp="1"/>
          </p:cNvSpPr>
          <p:nvPr>
            <p:ph sz="half" idx="1"/>
          </p:nvPr>
        </p:nvSpPr>
        <p:spPr/>
        <p:txBody>
          <a:bodyPr/>
          <a:lstStyle/>
          <a:p>
            <a:r>
              <a:rPr lang="de-DE" dirty="0"/>
              <a:t>man kann durchgehend virtuelle Member überschreiben, auch wenn eine Klasse von einer schon abgeleiteten Klasse abgeleitet ist</a:t>
            </a:r>
          </a:p>
          <a:p>
            <a:r>
              <a:rPr lang="de-DE" dirty="0"/>
              <a:t>dies kann man verbinden indem man das Schlüsselwort „</a:t>
            </a:r>
            <a:r>
              <a:rPr lang="de-DE" dirty="0" err="1"/>
              <a:t>sealed</a:t>
            </a:r>
            <a:r>
              <a:rPr lang="de-DE" dirty="0"/>
              <a:t>“ verwendet und somit den neu ableitenden Klassen das Überschreiben unterbindet</a:t>
            </a:r>
          </a:p>
        </p:txBody>
      </p:sp>
      <p:pic>
        <p:nvPicPr>
          <p:cNvPr id="5" name="Inhaltsplatzhalter 4">
            <a:extLst>
              <a:ext uri="{FF2B5EF4-FFF2-40B4-BE49-F238E27FC236}">
                <a16:creationId xmlns:a16="http://schemas.microsoft.com/office/drawing/2014/main" id="{7C4E8239-AE27-49A4-A27C-D20D7A9417B6}"/>
              </a:ext>
            </a:extLst>
          </p:cNvPr>
          <p:cNvPicPr>
            <a:picLocks noGrp="1" noChangeAspect="1"/>
          </p:cNvPicPr>
          <p:nvPr>
            <p:ph sz="half" idx="2"/>
          </p:nvPr>
        </p:nvPicPr>
        <p:blipFill>
          <a:blip r:embed="rId2"/>
          <a:stretch>
            <a:fillRect/>
          </a:stretch>
        </p:blipFill>
        <p:spPr>
          <a:xfrm>
            <a:off x="6994058" y="1825625"/>
            <a:ext cx="3537883" cy="4351338"/>
          </a:xfrm>
          <a:prstGeom prst="rect">
            <a:avLst/>
          </a:prstGeom>
        </p:spPr>
      </p:pic>
    </p:spTree>
    <p:extLst>
      <p:ext uri="{BB962C8B-B14F-4D97-AF65-F5344CB8AC3E}">
        <p14:creationId xmlns:p14="http://schemas.microsoft.com/office/powerpoint/2010/main" val="17110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5126C3-DD25-4318-BF77-6EE7254F1D67}"/>
              </a:ext>
            </a:extLst>
          </p:cNvPr>
          <p:cNvSpPr>
            <a:spLocks noGrp="1"/>
          </p:cNvSpPr>
          <p:nvPr>
            <p:ph type="title"/>
          </p:nvPr>
        </p:nvSpPr>
        <p:spPr/>
        <p:txBody>
          <a:bodyPr/>
          <a:lstStyle/>
          <a:p>
            <a:r>
              <a:rPr lang="de-DE" dirty="0"/>
              <a:t>Zugriffsmodifizierer (Modifier)</a:t>
            </a:r>
          </a:p>
        </p:txBody>
      </p:sp>
      <p:sp>
        <p:nvSpPr>
          <p:cNvPr id="3" name="Inhaltsplatzhalter 2">
            <a:extLst>
              <a:ext uri="{FF2B5EF4-FFF2-40B4-BE49-F238E27FC236}">
                <a16:creationId xmlns:a16="http://schemas.microsoft.com/office/drawing/2014/main" id="{A59B3953-148D-489C-83A5-06841F95E7C4}"/>
              </a:ext>
            </a:extLst>
          </p:cNvPr>
          <p:cNvSpPr>
            <a:spLocks noGrp="1"/>
          </p:cNvSpPr>
          <p:nvPr>
            <p:ph idx="1"/>
          </p:nvPr>
        </p:nvSpPr>
        <p:spPr/>
        <p:txBody>
          <a:bodyPr/>
          <a:lstStyle/>
          <a:p>
            <a:r>
              <a:rPr lang="de-DE" dirty="0"/>
              <a:t>können für Felder, Eigenschaften, Methoden und ganze Klassen verwendet werden</a:t>
            </a:r>
          </a:p>
        </p:txBody>
      </p:sp>
      <p:graphicFrame>
        <p:nvGraphicFramePr>
          <p:cNvPr id="4" name="Tabelle 4">
            <a:extLst>
              <a:ext uri="{FF2B5EF4-FFF2-40B4-BE49-F238E27FC236}">
                <a16:creationId xmlns:a16="http://schemas.microsoft.com/office/drawing/2014/main" id="{EEEF4DA5-38EE-4778-9838-921A137D8BA9}"/>
              </a:ext>
            </a:extLst>
          </p:cNvPr>
          <p:cNvGraphicFramePr>
            <a:graphicFrameLocks noGrp="1"/>
          </p:cNvGraphicFramePr>
          <p:nvPr>
            <p:extLst>
              <p:ext uri="{D42A27DB-BD31-4B8C-83A1-F6EECF244321}">
                <p14:modId xmlns:p14="http://schemas.microsoft.com/office/powerpoint/2010/main" val="2867162637"/>
              </p:ext>
            </p:extLst>
          </p:nvPr>
        </p:nvGraphicFramePr>
        <p:xfrm>
          <a:off x="807844" y="2834640"/>
          <a:ext cx="10576312" cy="3566160"/>
        </p:xfrm>
        <a:graphic>
          <a:graphicData uri="http://schemas.openxmlformats.org/drawingml/2006/table">
            <a:tbl>
              <a:tblPr firstRow="1" bandRow="1">
                <a:tableStyleId>{7DF18680-E054-41AD-8BC1-D1AEF772440D}</a:tableStyleId>
              </a:tblPr>
              <a:tblGrid>
                <a:gridCol w="3957444">
                  <a:extLst>
                    <a:ext uri="{9D8B030D-6E8A-4147-A177-3AD203B41FA5}">
                      <a16:colId xmlns:a16="http://schemas.microsoft.com/office/drawing/2014/main" val="304623649"/>
                    </a:ext>
                  </a:extLst>
                </a:gridCol>
                <a:gridCol w="6618868">
                  <a:extLst>
                    <a:ext uri="{9D8B030D-6E8A-4147-A177-3AD203B41FA5}">
                      <a16:colId xmlns:a16="http://schemas.microsoft.com/office/drawing/2014/main" val="1756086213"/>
                    </a:ext>
                  </a:extLst>
                </a:gridCol>
              </a:tblGrid>
              <a:tr h="293209">
                <a:tc>
                  <a:txBody>
                    <a:bodyPr/>
                    <a:lstStyle/>
                    <a:p>
                      <a:pPr algn="l" rtl="0" fontAlgn="base"/>
                      <a:r>
                        <a:rPr lang="de-DE" sz="2400" b="1" dirty="0">
                          <a:solidFill>
                            <a:srgbClr val="FFFFFF"/>
                          </a:solidFill>
                          <a:effectLst/>
                        </a:rPr>
                        <a:t>Modifier​</a:t>
                      </a:r>
                      <a:endParaRPr lang="de-DE" sz="2400" b="1" i="0" dirty="0">
                        <a:solidFill>
                          <a:srgbClr val="FFFFFF"/>
                        </a:solidFill>
                        <a:effectLst/>
                      </a:endParaRPr>
                    </a:p>
                  </a:txBody>
                  <a:tcPr/>
                </a:tc>
                <a:tc>
                  <a:txBody>
                    <a:bodyPr/>
                    <a:lstStyle/>
                    <a:p>
                      <a:pPr algn="l" rtl="0" fontAlgn="base"/>
                      <a:r>
                        <a:rPr lang="de-DE" sz="2400" b="1" dirty="0">
                          <a:solidFill>
                            <a:srgbClr val="FFFFFF"/>
                          </a:solidFill>
                          <a:effectLst/>
                        </a:rPr>
                        <a:t>Zugriff​</a:t>
                      </a:r>
                      <a:endParaRPr lang="de-DE" sz="2400" b="1" i="0" dirty="0">
                        <a:solidFill>
                          <a:srgbClr val="FFFFFF"/>
                        </a:solidFill>
                        <a:effectLst/>
                      </a:endParaRPr>
                    </a:p>
                  </a:txBody>
                  <a:tcPr/>
                </a:tc>
                <a:extLst>
                  <a:ext uri="{0D108BD9-81ED-4DB2-BD59-A6C34878D82A}">
                    <a16:rowId xmlns:a16="http://schemas.microsoft.com/office/drawing/2014/main" val="4037461707"/>
                  </a:ext>
                </a:extLst>
              </a:tr>
              <a:tr h="293209">
                <a:tc>
                  <a:txBody>
                    <a:bodyPr/>
                    <a:lstStyle/>
                    <a:p>
                      <a:pPr algn="l" rtl="0" fontAlgn="base"/>
                      <a:r>
                        <a:rPr lang="de-DE" sz="2400" b="0" dirty="0" err="1">
                          <a:solidFill>
                            <a:srgbClr val="3A3AB9"/>
                          </a:solidFill>
                          <a:effectLst/>
                        </a:rPr>
                        <a:t>public</a:t>
                      </a:r>
                      <a:r>
                        <a:rPr lang="de-DE" sz="2400" b="0" dirty="0">
                          <a:solidFill>
                            <a:srgbClr val="000000"/>
                          </a:solidFill>
                          <a:effectLst/>
                        </a:rPr>
                        <a:t>​</a:t>
                      </a:r>
                      <a:endParaRPr lang="de-DE" sz="2400" b="0" i="0" dirty="0">
                        <a:solidFill>
                          <a:srgbClr val="000000"/>
                        </a:solidFill>
                        <a:effectLst/>
                      </a:endParaRPr>
                    </a:p>
                  </a:txBody>
                  <a:tcPr/>
                </a:tc>
                <a:tc>
                  <a:txBody>
                    <a:bodyPr/>
                    <a:lstStyle/>
                    <a:p>
                      <a:pPr algn="l" rtl="0" fontAlgn="base"/>
                      <a:r>
                        <a:rPr lang="de-DE" sz="2400" b="0" dirty="0">
                          <a:solidFill>
                            <a:srgbClr val="000000"/>
                          </a:solidFill>
                          <a:effectLst/>
                        </a:rPr>
                        <a:t>von außerhalb der Klasse​</a:t>
                      </a:r>
                      <a:endParaRPr lang="de-DE" sz="2400" b="0" i="0" dirty="0">
                        <a:solidFill>
                          <a:srgbClr val="000000"/>
                        </a:solidFill>
                        <a:effectLst/>
                      </a:endParaRPr>
                    </a:p>
                  </a:txBody>
                  <a:tcPr/>
                </a:tc>
                <a:extLst>
                  <a:ext uri="{0D108BD9-81ED-4DB2-BD59-A6C34878D82A}">
                    <a16:rowId xmlns:a16="http://schemas.microsoft.com/office/drawing/2014/main" val="1062125168"/>
                  </a:ext>
                </a:extLst>
              </a:tr>
              <a:tr h="293209">
                <a:tc>
                  <a:txBody>
                    <a:bodyPr/>
                    <a:lstStyle/>
                    <a:p>
                      <a:pPr algn="l" rtl="0" fontAlgn="base"/>
                      <a:r>
                        <a:rPr lang="de-DE" sz="2400" b="0" dirty="0">
                          <a:solidFill>
                            <a:srgbClr val="3A3AB9"/>
                          </a:solidFill>
                          <a:effectLst/>
                        </a:rPr>
                        <a:t>private</a:t>
                      </a:r>
                      <a:r>
                        <a:rPr lang="de-DE" sz="2400" b="0" dirty="0">
                          <a:solidFill>
                            <a:srgbClr val="000000"/>
                          </a:solidFill>
                          <a:effectLst/>
                        </a:rPr>
                        <a:t>​</a:t>
                      </a:r>
                      <a:endParaRPr lang="de-DE" sz="2400" b="0" i="0" dirty="0">
                        <a:solidFill>
                          <a:srgbClr val="000000"/>
                        </a:solidFill>
                        <a:effectLst/>
                      </a:endParaRPr>
                    </a:p>
                  </a:txBody>
                  <a:tcPr/>
                </a:tc>
                <a:tc>
                  <a:txBody>
                    <a:bodyPr/>
                    <a:lstStyle/>
                    <a:p>
                      <a:pPr algn="l" rtl="0" fontAlgn="base"/>
                      <a:r>
                        <a:rPr lang="de-DE" sz="2400" b="0" dirty="0">
                          <a:solidFill>
                            <a:srgbClr val="000000"/>
                          </a:solidFill>
                          <a:effectLst/>
                        </a:rPr>
                        <a:t>nur innerhalb der Klasse​</a:t>
                      </a:r>
                      <a:endParaRPr lang="de-DE" sz="2400" b="0" i="0" dirty="0">
                        <a:solidFill>
                          <a:srgbClr val="000000"/>
                        </a:solidFill>
                        <a:effectLst/>
                      </a:endParaRPr>
                    </a:p>
                  </a:txBody>
                  <a:tcPr/>
                </a:tc>
                <a:extLst>
                  <a:ext uri="{0D108BD9-81ED-4DB2-BD59-A6C34878D82A}">
                    <a16:rowId xmlns:a16="http://schemas.microsoft.com/office/drawing/2014/main" val="1180929670"/>
                  </a:ext>
                </a:extLst>
              </a:tr>
              <a:tr h="527776">
                <a:tc>
                  <a:txBody>
                    <a:bodyPr/>
                    <a:lstStyle/>
                    <a:p>
                      <a:pPr algn="l" rtl="0" fontAlgn="base"/>
                      <a:r>
                        <a:rPr lang="de-DE" sz="2400" b="0" dirty="0" err="1">
                          <a:solidFill>
                            <a:srgbClr val="3A3AB9"/>
                          </a:solidFill>
                          <a:effectLst/>
                        </a:rPr>
                        <a:t>protected</a:t>
                      </a:r>
                      <a:r>
                        <a:rPr lang="de-DE" sz="2400" b="0" dirty="0">
                          <a:solidFill>
                            <a:srgbClr val="000000"/>
                          </a:solidFill>
                          <a:effectLst/>
                        </a:rPr>
                        <a:t>​</a:t>
                      </a:r>
                      <a:endParaRPr lang="de-DE" sz="2400" b="0" i="0" dirty="0">
                        <a:solidFill>
                          <a:srgbClr val="000000"/>
                        </a:solidFill>
                        <a:effectLst/>
                      </a:endParaRPr>
                    </a:p>
                  </a:txBody>
                  <a:tcPr/>
                </a:tc>
                <a:tc>
                  <a:txBody>
                    <a:bodyPr/>
                    <a:lstStyle/>
                    <a:p>
                      <a:pPr algn="l" rtl="0" fontAlgn="base"/>
                      <a:r>
                        <a:rPr lang="de-DE" sz="2400" b="0" dirty="0">
                          <a:solidFill>
                            <a:srgbClr val="000000"/>
                          </a:solidFill>
                          <a:effectLst/>
                        </a:rPr>
                        <a:t>innerhalb der Klasse und in allen abgeleiteten Klassen​</a:t>
                      </a:r>
                      <a:endParaRPr lang="de-DE" sz="2400" b="0" i="0" dirty="0">
                        <a:solidFill>
                          <a:srgbClr val="000000"/>
                        </a:solidFill>
                        <a:effectLst/>
                      </a:endParaRPr>
                    </a:p>
                  </a:txBody>
                  <a:tcPr/>
                </a:tc>
                <a:extLst>
                  <a:ext uri="{0D108BD9-81ED-4DB2-BD59-A6C34878D82A}">
                    <a16:rowId xmlns:a16="http://schemas.microsoft.com/office/drawing/2014/main" val="3489104375"/>
                  </a:ext>
                </a:extLst>
              </a:tr>
              <a:tr h="293209">
                <a:tc>
                  <a:txBody>
                    <a:bodyPr/>
                    <a:lstStyle/>
                    <a:p>
                      <a:pPr algn="l" rtl="0" fontAlgn="base"/>
                      <a:r>
                        <a:rPr lang="de-DE" sz="2400" b="0" dirty="0">
                          <a:solidFill>
                            <a:srgbClr val="3A3AB9"/>
                          </a:solidFill>
                          <a:effectLst/>
                        </a:rPr>
                        <a:t>internal</a:t>
                      </a:r>
                      <a:r>
                        <a:rPr lang="de-DE" sz="2400" b="0" dirty="0">
                          <a:solidFill>
                            <a:srgbClr val="000000"/>
                          </a:solidFill>
                          <a:effectLst/>
                        </a:rPr>
                        <a:t>​</a:t>
                      </a:r>
                      <a:endParaRPr lang="de-DE" sz="2400" b="0" i="0" dirty="0">
                        <a:solidFill>
                          <a:srgbClr val="000000"/>
                        </a:solidFill>
                        <a:effectLst/>
                      </a:endParaRPr>
                    </a:p>
                  </a:txBody>
                  <a:tcPr/>
                </a:tc>
                <a:tc>
                  <a:txBody>
                    <a:bodyPr/>
                    <a:lstStyle/>
                    <a:p>
                      <a:pPr algn="l" rtl="0" fontAlgn="base"/>
                      <a:r>
                        <a:rPr lang="de-DE" sz="2400" b="0" dirty="0">
                          <a:solidFill>
                            <a:srgbClr val="000000"/>
                          </a:solidFill>
                          <a:effectLst/>
                        </a:rPr>
                        <a:t>nur die aktuellen Assembly​</a:t>
                      </a:r>
                      <a:endParaRPr lang="de-DE" sz="2400" b="0" i="0" dirty="0">
                        <a:solidFill>
                          <a:srgbClr val="000000"/>
                        </a:solidFill>
                        <a:effectLst/>
                      </a:endParaRPr>
                    </a:p>
                  </a:txBody>
                  <a:tcPr/>
                </a:tc>
                <a:extLst>
                  <a:ext uri="{0D108BD9-81ED-4DB2-BD59-A6C34878D82A}">
                    <a16:rowId xmlns:a16="http://schemas.microsoft.com/office/drawing/2014/main" val="2137119257"/>
                  </a:ext>
                </a:extLst>
              </a:tr>
              <a:tr h="293209">
                <a:tc>
                  <a:txBody>
                    <a:bodyPr/>
                    <a:lstStyle/>
                    <a:p>
                      <a:pPr algn="l" rtl="0" fontAlgn="base"/>
                      <a:r>
                        <a:rPr lang="de-DE" sz="2400" b="0" kern="1200" dirty="0" err="1">
                          <a:solidFill>
                            <a:srgbClr val="3A3AB9"/>
                          </a:solidFill>
                          <a:effectLst/>
                        </a:rPr>
                        <a:t>protected</a:t>
                      </a:r>
                      <a:r>
                        <a:rPr lang="de-DE" sz="2400" b="0" kern="1200" dirty="0">
                          <a:solidFill>
                            <a:srgbClr val="3A3AB9"/>
                          </a:solidFill>
                          <a:effectLst/>
                        </a:rPr>
                        <a:t> internal</a:t>
                      </a:r>
                      <a:endParaRPr lang="de-DE" sz="2400" b="0" i="0" kern="1200" dirty="0">
                        <a:solidFill>
                          <a:srgbClr val="3A3AB9"/>
                        </a:solidFill>
                        <a:effectLst/>
                        <a:latin typeface="Consolas" panose="020B0609020204030204" pitchFamily="49" charset="0"/>
                        <a:ea typeface="+mn-ea"/>
                        <a:cs typeface="+mn-cs"/>
                      </a:endParaRPr>
                    </a:p>
                  </a:txBody>
                  <a:tcPr/>
                </a:tc>
                <a:tc>
                  <a:txBody>
                    <a:bodyPr/>
                    <a:lstStyle/>
                    <a:p>
                      <a:pPr algn="l" rtl="0" fontAlgn="base"/>
                      <a:r>
                        <a:rPr lang="de-DE" sz="2400" b="0" dirty="0">
                          <a:solidFill>
                            <a:srgbClr val="000000"/>
                          </a:solidFill>
                          <a:effectLst/>
                        </a:rPr>
                        <a:t>nur die aktuellen Assembly oder abgeleitete Klasse</a:t>
                      </a:r>
                      <a:endParaRPr lang="de-DE" sz="2400" b="0" i="0" dirty="0">
                        <a:solidFill>
                          <a:srgbClr val="000000"/>
                        </a:solidFill>
                        <a:effectLst/>
                      </a:endParaRPr>
                    </a:p>
                  </a:txBody>
                  <a:tcPr/>
                </a:tc>
                <a:extLst>
                  <a:ext uri="{0D108BD9-81ED-4DB2-BD59-A6C34878D82A}">
                    <a16:rowId xmlns:a16="http://schemas.microsoft.com/office/drawing/2014/main" val="3539612212"/>
                  </a:ext>
                </a:extLst>
              </a:tr>
              <a:tr h="422331">
                <a:tc>
                  <a:txBody>
                    <a:bodyPr/>
                    <a:lstStyle/>
                    <a:p>
                      <a:pPr algn="l" rtl="0" fontAlgn="base"/>
                      <a:r>
                        <a:rPr lang="de-DE" sz="2400" b="0" kern="1200" dirty="0">
                          <a:solidFill>
                            <a:srgbClr val="3A3AB9"/>
                          </a:solidFill>
                          <a:effectLst/>
                        </a:rPr>
                        <a:t>private </a:t>
                      </a:r>
                      <a:r>
                        <a:rPr lang="de-DE" sz="2400" b="0" kern="1200" dirty="0" err="1">
                          <a:solidFill>
                            <a:srgbClr val="3A3AB9"/>
                          </a:solidFill>
                          <a:effectLst/>
                        </a:rPr>
                        <a:t>protected</a:t>
                      </a:r>
                      <a:endParaRPr lang="de-DE" sz="2400" b="0" i="0" kern="1200" dirty="0">
                        <a:solidFill>
                          <a:srgbClr val="3A3AB9"/>
                        </a:solidFill>
                        <a:effectLst/>
                        <a:latin typeface="Consolas" panose="020B0609020204030204" pitchFamily="49" charset="0"/>
                        <a:ea typeface="+mn-ea"/>
                        <a:cs typeface="+mn-cs"/>
                      </a:endParaRPr>
                    </a:p>
                  </a:txBody>
                  <a:tcPr/>
                </a:tc>
                <a:tc>
                  <a:txBody>
                    <a:bodyPr/>
                    <a:lstStyle/>
                    <a:p>
                      <a:pPr algn="l" rtl="0" fontAlgn="base"/>
                      <a:r>
                        <a:rPr lang="de-DE" sz="2400" b="0" dirty="0">
                          <a:solidFill>
                            <a:srgbClr val="000000"/>
                          </a:solidFill>
                          <a:effectLst/>
                        </a:rPr>
                        <a:t>nur abgeleitete Klassen innerhalb der Assembly</a:t>
                      </a:r>
                      <a:endParaRPr lang="de-DE" sz="2400" b="0" i="0" dirty="0">
                        <a:solidFill>
                          <a:srgbClr val="000000"/>
                        </a:solidFill>
                        <a:effectLst/>
                      </a:endParaRPr>
                    </a:p>
                  </a:txBody>
                  <a:tcPr/>
                </a:tc>
                <a:extLst>
                  <a:ext uri="{0D108BD9-81ED-4DB2-BD59-A6C34878D82A}">
                    <a16:rowId xmlns:a16="http://schemas.microsoft.com/office/drawing/2014/main" val="1642398202"/>
                  </a:ext>
                </a:extLst>
              </a:tr>
            </a:tbl>
          </a:graphicData>
        </a:graphic>
      </p:graphicFrame>
    </p:spTree>
    <p:extLst>
      <p:ext uri="{BB962C8B-B14F-4D97-AF65-F5344CB8AC3E}">
        <p14:creationId xmlns:p14="http://schemas.microsoft.com/office/powerpoint/2010/main" val="853897970"/>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276</Words>
  <Application>Microsoft Office PowerPoint</Application>
  <PresentationFormat>Breitbild</PresentationFormat>
  <Paragraphs>49</Paragraphs>
  <Slides>6</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vt:i4>
      </vt:variant>
    </vt:vector>
  </HeadingPairs>
  <TitlesOfParts>
    <vt:vector size="12" baseType="lpstr">
      <vt:lpstr>Arial</vt:lpstr>
      <vt:lpstr>Calibri</vt:lpstr>
      <vt:lpstr>Calibri Light</vt:lpstr>
      <vt:lpstr>Consolas</vt:lpstr>
      <vt:lpstr>Symbol</vt:lpstr>
      <vt:lpstr>Design1</vt:lpstr>
      <vt:lpstr>Vererbung und Zugriffsmodifizierer</vt:lpstr>
      <vt:lpstr>Vererbung (Ableitung)</vt:lpstr>
      <vt:lpstr>Konstruktoren in abgeleiteten Klassen</vt:lpstr>
      <vt:lpstr>virtuelle Member</vt:lpstr>
      <vt:lpstr>Überschreibung verhindern</vt:lpstr>
      <vt:lpstr>Zugriffsmodifizierer (Modifier)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6</cp:revision>
  <dcterms:created xsi:type="dcterms:W3CDTF">2021-08-31T09:50:45Z</dcterms:created>
  <dcterms:modified xsi:type="dcterms:W3CDTF">2021-11-04T10:11:16Z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