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9" r:id="rId5"/>
    <p:sldId id="261" r:id="rId6"/>
    <p:sldId id="265" r:id="rId7"/>
    <p:sldId id="267" r:id="rId8"/>
    <p:sldId id="268" r:id="rId9"/>
    <p:sldId id="264" r:id="rId10"/>
    <p:sldId id="263" r:id="rId11"/>
    <p:sldId id="266" r:id="rId12"/>
    <p:sldId id="262" r:id="rId13"/>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FFFF"/>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116" d="100"/>
          <a:sy n="116" d="100"/>
        </p:scale>
        <p:origin x="102" y="34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03.11.2021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DF15D18-592D-4892-BC81-0F54AAA62B62}" type="datetimeFigureOut">
              <a:rPr lang="de-DE" smtClean="0"/>
              <a:t>03.11.2021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965736B-8C56-464A-9B0E-6A3F3BEB110E}" type="slidenum">
              <a:rPr lang="de-DE" smtClean="0"/>
              <a:t>‹Nr.›</a:t>
            </a:fld>
            <a:endParaRPr lang="de-DE"/>
          </a:p>
        </p:txBody>
      </p:sp>
    </p:spTree>
    <p:extLst>
      <p:ext uri="{BB962C8B-B14F-4D97-AF65-F5344CB8AC3E}">
        <p14:creationId xmlns:p14="http://schemas.microsoft.com/office/powerpoint/2010/main" val="72151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bspw. Form = kreis/</a:t>
            </a:r>
            <a:r>
              <a:rPr lang="de-DE" dirty="0" err="1"/>
              <a:t>dreieick</a:t>
            </a:r>
            <a:r>
              <a:rPr lang="de-DE" dirty="0"/>
              <a:t>/etc.</a:t>
            </a:r>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66454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04875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001329"/>
            <a:ext cx="7772400" cy="1745570"/>
          </a:xfrm>
        </p:spPr>
        <p:txBody>
          <a:bodyPr>
            <a:noAutofit/>
          </a:bodyPr>
          <a:lstStyle/>
          <a:p>
            <a:r>
              <a:rPr lang="de-DE" dirty="0"/>
              <a:t>Polymorphismus,</a:t>
            </a:r>
            <a:br>
              <a:rPr lang="de-DE" dirty="0"/>
            </a:br>
            <a:r>
              <a:rPr lang="de-DE" dirty="0"/>
              <a:t>Typen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EC5B1A-DBE8-4268-B8E7-76CB848611FF}"/>
              </a:ext>
            </a:extLst>
          </p:cNvPr>
          <p:cNvSpPr>
            <a:spLocks noGrp="1"/>
          </p:cNvSpPr>
          <p:nvPr>
            <p:ph type="title"/>
          </p:nvPr>
        </p:nvSpPr>
        <p:spPr/>
        <p:txBody>
          <a:bodyPr/>
          <a:lstStyle/>
          <a:p>
            <a:r>
              <a:rPr lang="de-DE" dirty="0"/>
              <a:t>Variablentyp vs. Laufzeittyp</a:t>
            </a:r>
          </a:p>
        </p:txBody>
      </p:sp>
      <p:sp>
        <p:nvSpPr>
          <p:cNvPr id="3" name="Inhaltsplatzhalter 2">
            <a:extLst>
              <a:ext uri="{FF2B5EF4-FFF2-40B4-BE49-F238E27FC236}">
                <a16:creationId xmlns:a16="http://schemas.microsoft.com/office/drawing/2014/main" id="{011F5154-70DA-4A9C-83B9-B87340C4A0FA}"/>
              </a:ext>
            </a:extLst>
          </p:cNvPr>
          <p:cNvSpPr>
            <a:spLocks noGrp="1"/>
          </p:cNvSpPr>
          <p:nvPr>
            <p:ph idx="1"/>
          </p:nvPr>
        </p:nvSpPr>
        <p:spPr/>
        <p:txBody>
          <a:bodyPr/>
          <a:lstStyle/>
          <a:p>
            <a:pPr marL="0" indent="0" algn="ctr">
              <a:buNone/>
            </a:pPr>
            <a:r>
              <a:rPr lang="de-DE" dirty="0">
                <a:solidFill>
                  <a:srgbClr val="00B050"/>
                </a:solidFill>
                <a:latin typeface="Consolas" panose="020B0609020204030204" pitchFamily="49" charset="0"/>
              </a:rPr>
              <a:t>Mensch </a:t>
            </a:r>
            <a:r>
              <a:rPr lang="de-DE" dirty="0" err="1">
                <a:solidFill>
                  <a:srgbClr val="33CCCC"/>
                </a:solidFill>
                <a:latin typeface="Consolas" panose="020B0609020204030204" pitchFamily="49" charset="0"/>
              </a:rPr>
              <a:t>mensch</a:t>
            </a:r>
            <a:r>
              <a:rPr lang="de-DE" dirty="0">
                <a:solidFill>
                  <a:srgbClr val="00B050"/>
                </a:solidFill>
                <a:latin typeface="Consolas" panose="020B0609020204030204" pitchFamily="49" charset="0"/>
              </a:rPr>
              <a:t> </a:t>
            </a:r>
            <a:r>
              <a:rPr lang="de-DE" dirty="0">
                <a:latin typeface="Consolas" panose="020B0609020204030204" pitchFamily="49" charset="0"/>
              </a:rPr>
              <a:t>=</a:t>
            </a:r>
            <a:r>
              <a:rPr lang="de-DE" dirty="0">
                <a:solidFill>
                  <a:srgbClr val="00B050"/>
                </a:solidFill>
                <a:latin typeface="Consolas" panose="020B0609020204030204" pitchFamily="49" charset="0"/>
              </a:rPr>
              <a:t> </a:t>
            </a:r>
            <a:r>
              <a:rPr lang="de-DE" dirty="0" err="1">
                <a:solidFill>
                  <a:srgbClr val="0070C0"/>
                </a:solidFill>
                <a:latin typeface="Consolas" panose="020B0609020204030204" pitchFamily="49" charset="0"/>
              </a:rPr>
              <a:t>new</a:t>
            </a:r>
            <a:r>
              <a:rPr lang="de-DE" dirty="0">
                <a:solidFill>
                  <a:srgbClr val="00B050"/>
                </a:solidFill>
                <a:latin typeface="Consolas" panose="020B0609020204030204" pitchFamily="49" charset="0"/>
              </a:rPr>
              <a:t> </a:t>
            </a:r>
            <a:r>
              <a:rPr lang="de-DE" dirty="0">
                <a:solidFill>
                  <a:srgbClr val="FF0000"/>
                </a:solidFill>
                <a:latin typeface="Consolas" panose="020B0609020204030204" pitchFamily="49" charset="0"/>
              </a:rPr>
              <a:t>Mensch</a:t>
            </a:r>
            <a:r>
              <a:rPr lang="de-DE" dirty="0">
                <a:latin typeface="Consolas" panose="020B0609020204030204" pitchFamily="49" charset="0"/>
              </a:rPr>
              <a:t>()</a:t>
            </a:r>
          </a:p>
          <a:p>
            <a:pPr marL="0" indent="0" algn="ctr">
              <a:buNone/>
            </a:pPr>
            <a:r>
              <a:rPr lang="de-DE" dirty="0">
                <a:solidFill>
                  <a:srgbClr val="00B050"/>
                </a:solidFill>
                <a:latin typeface="Consolas" panose="020B0609020204030204" pitchFamily="49" charset="0"/>
              </a:rPr>
              <a:t>Variablentyp</a:t>
            </a:r>
            <a:r>
              <a:rPr lang="de-DE" dirty="0">
                <a:latin typeface="Consolas" panose="020B0609020204030204" pitchFamily="49" charset="0"/>
              </a:rPr>
              <a:t> </a:t>
            </a:r>
            <a:r>
              <a:rPr lang="de-DE" dirty="0" err="1">
                <a:solidFill>
                  <a:srgbClr val="33CCCC"/>
                </a:solidFill>
                <a:latin typeface="Consolas" panose="020B0609020204030204" pitchFamily="49" charset="0"/>
              </a:rPr>
              <a:t>variablenbezeichner</a:t>
            </a:r>
            <a:r>
              <a:rPr lang="de-DE" dirty="0">
                <a:latin typeface="Consolas" panose="020B0609020204030204" pitchFamily="49" charset="0"/>
              </a:rPr>
              <a:t> = </a:t>
            </a:r>
            <a:r>
              <a:rPr lang="de-DE" dirty="0" err="1">
                <a:solidFill>
                  <a:srgbClr val="0070C0"/>
                </a:solidFill>
                <a:latin typeface="Consolas" panose="020B0609020204030204" pitchFamily="49" charset="0"/>
              </a:rPr>
              <a:t>new</a:t>
            </a:r>
            <a:r>
              <a:rPr lang="de-DE" dirty="0">
                <a:latin typeface="Consolas" panose="020B0609020204030204" pitchFamily="49" charset="0"/>
              </a:rPr>
              <a:t> </a:t>
            </a:r>
            <a:r>
              <a:rPr lang="de-DE" dirty="0">
                <a:solidFill>
                  <a:srgbClr val="FF0000"/>
                </a:solidFill>
                <a:latin typeface="Consolas" panose="020B0609020204030204" pitchFamily="49" charset="0"/>
              </a:rPr>
              <a:t>Laufzeittyp</a:t>
            </a:r>
            <a:r>
              <a:rPr lang="de-DE" dirty="0">
                <a:latin typeface="Consolas" panose="020B0609020204030204" pitchFamily="49" charset="0"/>
              </a:rPr>
              <a:t>()</a:t>
            </a:r>
          </a:p>
          <a:p>
            <a:pPr marL="0" indent="0" algn="ctr">
              <a:buNone/>
            </a:pPr>
            <a:endParaRPr lang="de-DE" dirty="0"/>
          </a:p>
          <a:p>
            <a:pPr marL="0" indent="0" algn="ctr">
              <a:buNone/>
            </a:pPr>
            <a:endParaRPr lang="de-DE" dirty="0"/>
          </a:p>
          <a:p>
            <a:r>
              <a:rPr lang="de-DE" dirty="0"/>
              <a:t>Der </a:t>
            </a:r>
            <a:r>
              <a:rPr lang="de-DE" dirty="0">
                <a:solidFill>
                  <a:srgbClr val="00B050"/>
                </a:solidFill>
              </a:rPr>
              <a:t>Variablentyp</a:t>
            </a:r>
            <a:r>
              <a:rPr lang="de-DE" dirty="0"/>
              <a:t> bestimmt den Typ einer Variablen und dadurch deren möglichen Inhalt</a:t>
            </a:r>
          </a:p>
          <a:p>
            <a:r>
              <a:rPr lang="de-DE" dirty="0"/>
              <a:t>Der </a:t>
            </a:r>
            <a:r>
              <a:rPr lang="de-DE" dirty="0">
                <a:solidFill>
                  <a:srgbClr val="FF0000"/>
                </a:solidFill>
              </a:rPr>
              <a:t>Laufzeittyp</a:t>
            </a:r>
            <a:r>
              <a:rPr lang="de-DE" dirty="0"/>
              <a:t> bezeichnet den Typ eines Objekts und kann über die Methode </a:t>
            </a:r>
            <a:r>
              <a:rPr lang="de-DE" dirty="0">
                <a:latin typeface="Consolas" panose="020B0609020204030204" pitchFamily="49" charset="0"/>
              </a:rPr>
              <a:t>.</a:t>
            </a:r>
            <a:r>
              <a:rPr lang="de-DE" dirty="0" err="1">
                <a:latin typeface="Consolas" panose="020B0609020204030204" pitchFamily="49" charset="0"/>
              </a:rPr>
              <a:t>GetType</a:t>
            </a:r>
            <a:r>
              <a:rPr lang="de-DE" dirty="0">
                <a:latin typeface="Consolas" panose="020B0609020204030204" pitchFamily="49" charset="0"/>
              </a:rPr>
              <a:t>()</a:t>
            </a:r>
            <a:r>
              <a:rPr lang="de-DE" dirty="0"/>
              <a:t>erfragt werden</a:t>
            </a:r>
          </a:p>
        </p:txBody>
      </p:sp>
    </p:spTree>
    <p:extLst>
      <p:ext uri="{BB962C8B-B14F-4D97-AF65-F5344CB8AC3E}">
        <p14:creationId xmlns:p14="http://schemas.microsoft.com/office/powerpoint/2010/main" val="119225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EC5B1A-DBE8-4268-B8E7-76CB848611FF}"/>
              </a:ext>
            </a:extLst>
          </p:cNvPr>
          <p:cNvSpPr>
            <a:spLocks noGrp="1"/>
          </p:cNvSpPr>
          <p:nvPr>
            <p:ph type="title"/>
          </p:nvPr>
        </p:nvSpPr>
        <p:spPr/>
        <p:txBody>
          <a:bodyPr/>
          <a:lstStyle/>
          <a:p>
            <a:r>
              <a:rPr lang="de-DE" dirty="0"/>
              <a:t>Polymorphismus</a:t>
            </a:r>
          </a:p>
        </p:txBody>
      </p:sp>
      <p:sp>
        <p:nvSpPr>
          <p:cNvPr id="3" name="Inhaltsplatzhalter 2">
            <a:extLst>
              <a:ext uri="{FF2B5EF4-FFF2-40B4-BE49-F238E27FC236}">
                <a16:creationId xmlns:a16="http://schemas.microsoft.com/office/drawing/2014/main" id="{011F5154-70DA-4A9C-83B9-B87340C4A0FA}"/>
              </a:ext>
            </a:extLst>
          </p:cNvPr>
          <p:cNvSpPr>
            <a:spLocks noGrp="1"/>
          </p:cNvSpPr>
          <p:nvPr>
            <p:ph idx="1"/>
          </p:nvPr>
        </p:nvSpPr>
        <p:spPr/>
        <p:txBody>
          <a:bodyPr/>
          <a:lstStyle/>
          <a:p>
            <a:r>
              <a:rPr lang="de-DE" dirty="0"/>
              <a:t>ist die „dritte Säule der OOP“ (Kapslung, Vererbung, Polymorphismus)</a:t>
            </a:r>
          </a:p>
          <a:p>
            <a:r>
              <a:rPr lang="de-DE" dirty="0"/>
              <a:t>griechisch für „Vielgestaltigkeit“</a:t>
            </a:r>
          </a:p>
          <a:p>
            <a:endParaRPr lang="de-DE" dirty="0"/>
          </a:p>
          <a:p>
            <a:pPr marL="0" indent="0" algn="ctr">
              <a:buNone/>
            </a:pPr>
            <a:r>
              <a:rPr lang="de-DE" dirty="0"/>
              <a:t>Objekte abgeleiteter Klasse können immer als Objekte der Mutterklassen betrachtet werden</a:t>
            </a:r>
          </a:p>
          <a:p>
            <a:endParaRPr lang="de-DE" dirty="0"/>
          </a:p>
        </p:txBody>
      </p:sp>
      <p:pic>
        <p:nvPicPr>
          <p:cNvPr id="6" name="Grafik 5">
            <a:extLst>
              <a:ext uri="{FF2B5EF4-FFF2-40B4-BE49-F238E27FC236}">
                <a16:creationId xmlns:a16="http://schemas.microsoft.com/office/drawing/2014/main" id="{DFCC6A92-E081-415C-9846-46F68ACAB02D}"/>
              </a:ext>
            </a:extLst>
          </p:cNvPr>
          <p:cNvPicPr>
            <a:picLocks noChangeAspect="1"/>
          </p:cNvPicPr>
          <p:nvPr/>
        </p:nvPicPr>
        <p:blipFill>
          <a:blip r:embed="rId2"/>
          <a:stretch>
            <a:fillRect/>
          </a:stretch>
        </p:blipFill>
        <p:spPr>
          <a:xfrm>
            <a:off x="2920548" y="4448582"/>
            <a:ext cx="6068272" cy="371527"/>
          </a:xfrm>
          <a:prstGeom prst="rect">
            <a:avLst/>
          </a:prstGeom>
        </p:spPr>
      </p:pic>
    </p:spTree>
    <p:extLst>
      <p:ext uri="{BB962C8B-B14F-4D97-AF65-F5344CB8AC3E}">
        <p14:creationId xmlns:p14="http://schemas.microsoft.com/office/powerpoint/2010/main" val="33174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A8B76-1AE8-47A4-B3DC-F99240482AF8}"/>
              </a:ext>
            </a:extLst>
          </p:cNvPr>
          <p:cNvSpPr>
            <a:spLocks noGrp="1"/>
          </p:cNvSpPr>
          <p:nvPr>
            <p:ph type="title"/>
          </p:nvPr>
        </p:nvSpPr>
        <p:spPr/>
        <p:txBody>
          <a:bodyPr/>
          <a:lstStyle/>
          <a:p>
            <a:r>
              <a:rPr lang="de-DE" dirty="0"/>
              <a:t>Typtest durch </a:t>
            </a:r>
            <a:r>
              <a:rPr lang="de-DE" dirty="0" err="1"/>
              <a:t>GetType</a:t>
            </a:r>
            <a:r>
              <a:rPr lang="de-DE" dirty="0"/>
              <a:t> und </a:t>
            </a:r>
            <a:r>
              <a:rPr lang="de-DE" dirty="0" err="1"/>
              <a:t>typeof</a:t>
            </a:r>
            <a:r>
              <a:rPr lang="de-DE" dirty="0"/>
              <a:t>-Operator</a:t>
            </a:r>
          </a:p>
        </p:txBody>
      </p:sp>
      <p:sp>
        <p:nvSpPr>
          <p:cNvPr id="3" name="Inhaltsplatzhalter 2">
            <a:extLst>
              <a:ext uri="{FF2B5EF4-FFF2-40B4-BE49-F238E27FC236}">
                <a16:creationId xmlns:a16="http://schemas.microsoft.com/office/drawing/2014/main" id="{89EE81BD-6163-414A-83BA-6854C98C8DC1}"/>
              </a:ext>
            </a:extLst>
          </p:cNvPr>
          <p:cNvSpPr>
            <a:spLocks noGrp="1"/>
          </p:cNvSpPr>
          <p:nvPr>
            <p:ph idx="1"/>
          </p:nvPr>
        </p:nvSpPr>
        <p:spPr/>
        <p:txBody>
          <a:bodyPr/>
          <a:lstStyle/>
          <a:p>
            <a:r>
              <a:rPr lang="de-DE" dirty="0"/>
              <a:t>durch „.</a:t>
            </a:r>
            <a:r>
              <a:rPr lang="de-DE" dirty="0" err="1"/>
              <a:t>GetType</a:t>
            </a:r>
            <a:r>
              <a:rPr lang="de-DE" dirty="0"/>
              <a:t>()“ wird der Laufzeittyp eines Objektes ermittelt</a:t>
            </a:r>
          </a:p>
          <a:p>
            <a:r>
              <a:rPr lang="de-DE" dirty="0"/>
              <a:t>der </a:t>
            </a:r>
            <a:r>
              <a:rPr lang="de-DE" dirty="0" err="1"/>
              <a:t>typeof</a:t>
            </a:r>
            <a:r>
              <a:rPr lang="de-DE" dirty="0"/>
              <a:t> Operator ruft die </a:t>
            </a:r>
            <a:r>
              <a:rPr lang="de-DE" dirty="0" err="1"/>
              <a:t>System.Type</a:t>
            </a:r>
            <a:r>
              <a:rPr lang="de-DE" dirty="0"/>
              <a:t>-Instanz für einen Typ ab</a:t>
            </a:r>
          </a:p>
          <a:p>
            <a:endParaRPr lang="de-DE" dirty="0"/>
          </a:p>
          <a:p>
            <a:endParaRPr lang="de-DE" dirty="0"/>
          </a:p>
          <a:p>
            <a:endParaRPr lang="de-DE" dirty="0"/>
          </a:p>
        </p:txBody>
      </p:sp>
      <p:pic>
        <p:nvPicPr>
          <p:cNvPr id="5" name="Grafik 4">
            <a:extLst>
              <a:ext uri="{FF2B5EF4-FFF2-40B4-BE49-F238E27FC236}">
                <a16:creationId xmlns:a16="http://schemas.microsoft.com/office/drawing/2014/main" id="{332772AA-D592-41D3-B974-A2FAD5DB0FF5}"/>
              </a:ext>
            </a:extLst>
          </p:cNvPr>
          <p:cNvPicPr>
            <a:picLocks noChangeAspect="1"/>
          </p:cNvPicPr>
          <p:nvPr/>
        </p:nvPicPr>
        <p:blipFill>
          <a:blip r:embed="rId2"/>
          <a:stretch>
            <a:fillRect/>
          </a:stretch>
        </p:blipFill>
        <p:spPr>
          <a:xfrm>
            <a:off x="2260177" y="3715603"/>
            <a:ext cx="7671646" cy="2362342"/>
          </a:xfrm>
          <a:prstGeom prst="rect">
            <a:avLst/>
          </a:prstGeom>
        </p:spPr>
      </p:pic>
    </p:spTree>
    <p:extLst>
      <p:ext uri="{BB962C8B-B14F-4D97-AF65-F5344CB8AC3E}">
        <p14:creationId xmlns:p14="http://schemas.microsoft.com/office/powerpoint/2010/main" val="6940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363C-D8ED-4CB7-942B-A53AA0180E75}"/>
              </a:ext>
            </a:extLst>
          </p:cNvPr>
          <p:cNvSpPr>
            <a:spLocks noGrp="1"/>
          </p:cNvSpPr>
          <p:nvPr>
            <p:ph type="title"/>
          </p:nvPr>
        </p:nvSpPr>
        <p:spPr/>
        <p:txBody>
          <a:bodyPr/>
          <a:lstStyle/>
          <a:p>
            <a:r>
              <a:rPr lang="de-DE" dirty="0"/>
              <a:t>Typtest durch </a:t>
            </a:r>
            <a:r>
              <a:rPr lang="de-DE" dirty="0" err="1"/>
              <a:t>is</a:t>
            </a:r>
            <a:r>
              <a:rPr lang="de-DE" dirty="0"/>
              <a:t>-Operator </a:t>
            </a:r>
          </a:p>
        </p:txBody>
      </p:sp>
      <p:sp>
        <p:nvSpPr>
          <p:cNvPr id="3" name="Inhaltsplatzhalter 2">
            <a:extLst>
              <a:ext uri="{FF2B5EF4-FFF2-40B4-BE49-F238E27FC236}">
                <a16:creationId xmlns:a16="http://schemas.microsoft.com/office/drawing/2014/main" id="{B29034AE-DF48-4122-94C7-F21A01405097}"/>
              </a:ext>
            </a:extLst>
          </p:cNvPr>
          <p:cNvSpPr>
            <a:spLocks noGrp="1"/>
          </p:cNvSpPr>
          <p:nvPr>
            <p:ph idx="1"/>
          </p:nvPr>
        </p:nvSpPr>
        <p:spPr/>
        <p:txBody>
          <a:bodyPr/>
          <a:lstStyle/>
          <a:p>
            <a:r>
              <a:rPr lang="de-DE" dirty="0"/>
              <a:t>der </a:t>
            </a:r>
            <a:r>
              <a:rPr lang="de-DE" dirty="0" err="1"/>
              <a:t>is</a:t>
            </a:r>
            <a:r>
              <a:rPr lang="de-DE" dirty="0"/>
              <a:t>-Operator prüft ob der Laufzeittyp mit einem angegebenen Typ kompatibel ist</a:t>
            </a:r>
          </a:p>
          <a:p>
            <a:r>
              <a:rPr lang="de-DE" dirty="0"/>
              <a:t>gibt „</a:t>
            </a:r>
            <a:r>
              <a:rPr lang="de-DE" dirty="0" err="1"/>
              <a:t>true</a:t>
            </a:r>
            <a:r>
              <a:rPr lang="de-DE" dirty="0"/>
              <a:t>“ zurück, wenn das Objekt auch als der erfragte Typ betrachtet werden kann / wenn eine Ableitung existiert</a:t>
            </a:r>
          </a:p>
        </p:txBody>
      </p:sp>
      <p:pic>
        <p:nvPicPr>
          <p:cNvPr id="5" name="Grafik 4">
            <a:extLst>
              <a:ext uri="{FF2B5EF4-FFF2-40B4-BE49-F238E27FC236}">
                <a16:creationId xmlns:a16="http://schemas.microsoft.com/office/drawing/2014/main" id="{6BF79B69-891C-4952-82EE-4DB881B19AB1}"/>
              </a:ext>
            </a:extLst>
          </p:cNvPr>
          <p:cNvPicPr>
            <a:picLocks noChangeAspect="1"/>
          </p:cNvPicPr>
          <p:nvPr/>
        </p:nvPicPr>
        <p:blipFill>
          <a:blip r:embed="rId2"/>
          <a:stretch>
            <a:fillRect/>
          </a:stretch>
        </p:blipFill>
        <p:spPr>
          <a:xfrm>
            <a:off x="3597091" y="3823716"/>
            <a:ext cx="4997818" cy="2488184"/>
          </a:xfrm>
          <a:prstGeom prst="rect">
            <a:avLst/>
          </a:prstGeom>
        </p:spPr>
      </p:pic>
    </p:spTree>
    <p:extLst>
      <p:ext uri="{BB962C8B-B14F-4D97-AF65-F5344CB8AC3E}">
        <p14:creationId xmlns:p14="http://schemas.microsoft.com/office/powerpoint/2010/main" val="273851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70EF5E-00B8-4556-A577-AB316117AA39}"/>
              </a:ext>
            </a:extLst>
          </p:cNvPr>
          <p:cNvSpPr>
            <a:spLocks noGrp="1"/>
          </p:cNvSpPr>
          <p:nvPr>
            <p:ph type="title"/>
          </p:nvPr>
        </p:nvSpPr>
        <p:spPr/>
        <p:txBody>
          <a:bodyPr/>
          <a:lstStyle/>
          <a:p>
            <a:r>
              <a:rPr lang="de-DE" dirty="0"/>
              <a:t>virtuelle Member</a:t>
            </a:r>
          </a:p>
        </p:txBody>
      </p:sp>
      <p:sp>
        <p:nvSpPr>
          <p:cNvPr id="20" name="Inhaltsplatzhalter 19">
            <a:extLst>
              <a:ext uri="{FF2B5EF4-FFF2-40B4-BE49-F238E27FC236}">
                <a16:creationId xmlns:a16="http://schemas.microsoft.com/office/drawing/2014/main" id="{CCD37016-217B-4388-8091-1D50A171078F}"/>
              </a:ext>
            </a:extLst>
          </p:cNvPr>
          <p:cNvSpPr>
            <a:spLocks noGrp="1"/>
          </p:cNvSpPr>
          <p:nvPr>
            <p:ph sz="half" idx="1"/>
          </p:nvPr>
        </p:nvSpPr>
        <p:spPr/>
        <p:txBody>
          <a:bodyPr>
            <a:normAutofit lnSpcReduction="10000"/>
          </a:bodyPr>
          <a:lstStyle/>
          <a:p>
            <a:r>
              <a:rPr lang="de-DE" dirty="0"/>
              <a:t>es wird immer auf den Member der jeweiligen Instanz zugegriffen</a:t>
            </a:r>
          </a:p>
          <a:p>
            <a:r>
              <a:rPr lang="de-DE" dirty="0"/>
              <a:t>die Instanz kann auch in die Basisklasse gecastet werden, der Aufruf geschieht dennoch auf die eigentliche Instanz</a:t>
            </a:r>
          </a:p>
          <a:p>
            <a:r>
              <a:rPr lang="de-DE" dirty="0"/>
              <a:t>in Basisklasse casten ergibt Sinn, wenn mehrere Objekte unterschiedlicher abgeleiteter Klassen verarbeiten werden</a:t>
            </a:r>
          </a:p>
        </p:txBody>
      </p:sp>
      <p:pic>
        <p:nvPicPr>
          <p:cNvPr id="23" name="Inhaltsplatzhalter 22">
            <a:extLst>
              <a:ext uri="{FF2B5EF4-FFF2-40B4-BE49-F238E27FC236}">
                <a16:creationId xmlns:a16="http://schemas.microsoft.com/office/drawing/2014/main" id="{22D4567E-BF39-4ADF-8130-C73F230F658B}"/>
              </a:ext>
            </a:extLst>
          </p:cNvPr>
          <p:cNvPicPr>
            <a:picLocks noGrp="1" noChangeAspect="1"/>
          </p:cNvPicPr>
          <p:nvPr>
            <p:ph sz="half" idx="2"/>
          </p:nvPr>
        </p:nvPicPr>
        <p:blipFill>
          <a:blip r:embed="rId3"/>
          <a:stretch>
            <a:fillRect/>
          </a:stretch>
        </p:blipFill>
        <p:spPr>
          <a:xfrm>
            <a:off x="6172200" y="2839648"/>
            <a:ext cx="5181600" cy="2323291"/>
          </a:xfrm>
          <a:prstGeom prst="rect">
            <a:avLst/>
          </a:prstGeom>
        </p:spPr>
      </p:pic>
    </p:spTree>
    <p:extLst>
      <p:ext uri="{BB962C8B-B14F-4D97-AF65-F5344CB8AC3E}">
        <p14:creationId xmlns:p14="http://schemas.microsoft.com/office/powerpoint/2010/main" val="19072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7B2DA-EE2A-47B2-9350-A48B4765ADAE}"/>
              </a:ext>
            </a:extLst>
          </p:cNvPr>
          <p:cNvSpPr>
            <a:spLocks noGrp="1"/>
          </p:cNvSpPr>
          <p:nvPr>
            <p:ph type="title"/>
          </p:nvPr>
        </p:nvSpPr>
        <p:spPr/>
        <p:txBody>
          <a:bodyPr/>
          <a:lstStyle/>
          <a:p>
            <a:r>
              <a:rPr lang="de-DE" dirty="0"/>
              <a:t>Ausblenden von </a:t>
            </a:r>
            <a:r>
              <a:rPr lang="de-DE" dirty="0" err="1"/>
              <a:t>Basisklassenmembern</a:t>
            </a:r>
            <a:endParaRPr lang="de-DE" dirty="0"/>
          </a:p>
        </p:txBody>
      </p:sp>
      <p:sp>
        <p:nvSpPr>
          <p:cNvPr id="3" name="Inhaltsplatzhalter 2">
            <a:extLst>
              <a:ext uri="{FF2B5EF4-FFF2-40B4-BE49-F238E27FC236}">
                <a16:creationId xmlns:a16="http://schemas.microsoft.com/office/drawing/2014/main" id="{E0BEBE91-0281-467A-B339-AC76832E7545}"/>
              </a:ext>
            </a:extLst>
          </p:cNvPr>
          <p:cNvSpPr>
            <a:spLocks noGrp="1"/>
          </p:cNvSpPr>
          <p:nvPr>
            <p:ph sz="half" idx="1"/>
          </p:nvPr>
        </p:nvSpPr>
        <p:spPr/>
        <p:txBody>
          <a:bodyPr>
            <a:normAutofit lnSpcReduction="10000"/>
          </a:bodyPr>
          <a:lstStyle/>
          <a:p>
            <a:r>
              <a:rPr lang="de-DE" dirty="0"/>
              <a:t>Member aus der Basisklasse können auch ausgeblendet werden</a:t>
            </a:r>
          </a:p>
          <a:p>
            <a:r>
              <a:rPr lang="de-DE" dirty="0"/>
              <a:t>das Schlüsselwort „</a:t>
            </a:r>
            <a:r>
              <a:rPr lang="de-DE" dirty="0" err="1"/>
              <a:t>new</a:t>
            </a:r>
            <a:r>
              <a:rPr lang="de-DE" dirty="0"/>
              <a:t>“ vor den Rückgabewert setzen und den gleichen </a:t>
            </a:r>
            <a:r>
              <a:rPr lang="de-DE" dirty="0" err="1"/>
              <a:t>Membernamen</a:t>
            </a:r>
            <a:r>
              <a:rPr lang="de-DE" dirty="0"/>
              <a:t> verwenden</a:t>
            </a:r>
          </a:p>
          <a:p>
            <a:r>
              <a:rPr lang="de-DE" dirty="0"/>
              <a:t>wenn eine Instanz in die Basisklasse gecastet wird, kann diese nun nicht mehr auf das neue Member zugreifen</a:t>
            </a:r>
          </a:p>
          <a:p>
            <a:endParaRPr lang="de-DE" dirty="0"/>
          </a:p>
        </p:txBody>
      </p:sp>
      <p:pic>
        <p:nvPicPr>
          <p:cNvPr id="8" name="Inhaltsplatzhalter 7">
            <a:extLst>
              <a:ext uri="{FF2B5EF4-FFF2-40B4-BE49-F238E27FC236}">
                <a16:creationId xmlns:a16="http://schemas.microsoft.com/office/drawing/2014/main" id="{1164DDC9-7E48-474E-8093-7422272F1373}"/>
              </a:ext>
            </a:extLst>
          </p:cNvPr>
          <p:cNvPicPr>
            <a:picLocks noGrp="1" noChangeAspect="1"/>
          </p:cNvPicPr>
          <p:nvPr>
            <p:ph sz="half" idx="2"/>
          </p:nvPr>
        </p:nvPicPr>
        <p:blipFill>
          <a:blip r:embed="rId2"/>
          <a:stretch>
            <a:fillRect/>
          </a:stretch>
        </p:blipFill>
        <p:spPr>
          <a:xfrm>
            <a:off x="6291959" y="1825625"/>
            <a:ext cx="4942082" cy="4351338"/>
          </a:xfrm>
          <a:prstGeom prst="rect">
            <a:avLst/>
          </a:prstGeom>
        </p:spPr>
      </p:pic>
    </p:spTree>
    <p:extLst>
      <p:ext uri="{BB962C8B-B14F-4D97-AF65-F5344CB8AC3E}">
        <p14:creationId xmlns:p14="http://schemas.microsoft.com/office/powerpoint/2010/main" val="210988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3C0EC-073D-4FA3-BA01-9F9D402CC833}"/>
              </a:ext>
            </a:extLst>
          </p:cNvPr>
          <p:cNvSpPr>
            <a:spLocks noGrp="1"/>
          </p:cNvSpPr>
          <p:nvPr>
            <p:ph type="title"/>
          </p:nvPr>
        </p:nvSpPr>
        <p:spPr/>
        <p:txBody>
          <a:bodyPr/>
          <a:lstStyle/>
          <a:p>
            <a:r>
              <a:rPr lang="de-DE" dirty="0"/>
              <a:t>abstrakte Member und Klassen</a:t>
            </a:r>
          </a:p>
        </p:txBody>
      </p:sp>
      <p:sp>
        <p:nvSpPr>
          <p:cNvPr id="3" name="Inhaltsplatzhalter 2">
            <a:extLst>
              <a:ext uri="{FF2B5EF4-FFF2-40B4-BE49-F238E27FC236}">
                <a16:creationId xmlns:a16="http://schemas.microsoft.com/office/drawing/2014/main" id="{07E0849A-1EC2-4BA7-8A90-94E4B5BBC119}"/>
              </a:ext>
            </a:extLst>
          </p:cNvPr>
          <p:cNvSpPr>
            <a:spLocks noGrp="1"/>
          </p:cNvSpPr>
          <p:nvPr>
            <p:ph sz="half" idx="1"/>
          </p:nvPr>
        </p:nvSpPr>
        <p:spPr/>
        <p:txBody>
          <a:bodyPr/>
          <a:lstStyle/>
          <a:p>
            <a:r>
              <a:rPr lang="de-DE" dirty="0"/>
              <a:t>sind nur Signaturen und geben den Aufbau vor, können aber nicht selber initialisiert werden</a:t>
            </a:r>
          </a:p>
          <a:p>
            <a:r>
              <a:rPr lang="de-DE" dirty="0"/>
              <a:t>müssen von abgeleiteten Klassen überschrieben werden</a:t>
            </a:r>
          </a:p>
          <a:p>
            <a:r>
              <a:rPr lang="de-DE" dirty="0"/>
              <a:t>wenn ein Member abstrakt sein soll, muss die Klasse als abstrakt markiert werden</a:t>
            </a:r>
          </a:p>
          <a:p>
            <a:endParaRPr lang="de-DE" dirty="0"/>
          </a:p>
        </p:txBody>
      </p:sp>
      <p:pic>
        <p:nvPicPr>
          <p:cNvPr id="5" name="Inhaltsplatzhalter 4">
            <a:extLst>
              <a:ext uri="{FF2B5EF4-FFF2-40B4-BE49-F238E27FC236}">
                <a16:creationId xmlns:a16="http://schemas.microsoft.com/office/drawing/2014/main" id="{5BE9D689-C88E-4C5A-AEB3-C3BB4887BE40}"/>
              </a:ext>
            </a:extLst>
          </p:cNvPr>
          <p:cNvPicPr>
            <a:picLocks noGrp="1" noChangeAspect="1"/>
          </p:cNvPicPr>
          <p:nvPr>
            <p:ph sz="half" idx="2"/>
          </p:nvPr>
        </p:nvPicPr>
        <p:blipFill>
          <a:blip r:embed="rId3"/>
          <a:stretch>
            <a:fillRect/>
          </a:stretch>
        </p:blipFill>
        <p:spPr>
          <a:xfrm>
            <a:off x="6419850" y="2143919"/>
            <a:ext cx="4686300" cy="3714750"/>
          </a:xfrm>
          <a:prstGeom prst="rect">
            <a:avLst/>
          </a:prstGeom>
        </p:spPr>
      </p:pic>
    </p:spTree>
    <p:extLst>
      <p:ext uri="{BB962C8B-B14F-4D97-AF65-F5344CB8AC3E}">
        <p14:creationId xmlns:p14="http://schemas.microsoft.com/office/powerpoint/2010/main" val="313428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BFB3702-2A1A-4F3E-925D-5D09B0A7043B}"/>
              </a:ext>
            </a:extLst>
          </p:cNvPr>
          <p:cNvSpPr>
            <a:spLocks noGrp="1"/>
          </p:cNvSpPr>
          <p:nvPr>
            <p:ph type="title"/>
          </p:nvPr>
        </p:nvSpPr>
        <p:spPr/>
        <p:txBody>
          <a:bodyPr/>
          <a:lstStyle/>
          <a:p>
            <a:r>
              <a:rPr lang="de-DE" dirty="0"/>
              <a:t>abstrakte Member und Klassen</a:t>
            </a:r>
          </a:p>
        </p:txBody>
      </p:sp>
      <p:sp>
        <p:nvSpPr>
          <p:cNvPr id="6" name="Inhaltsplatzhalter 5">
            <a:extLst>
              <a:ext uri="{FF2B5EF4-FFF2-40B4-BE49-F238E27FC236}">
                <a16:creationId xmlns:a16="http://schemas.microsoft.com/office/drawing/2014/main" id="{F5024DCF-F3F6-4CBC-AF9F-E8A5DC855BBF}"/>
              </a:ext>
            </a:extLst>
          </p:cNvPr>
          <p:cNvSpPr>
            <a:spLocks noGrp="1"/>
          </p:cNvSpPr>
          <p:nvPr>
            <p:ph idx="1"/>
          </p:nvPr>
        </p:nvSpPr>
        <p:spPr/>
        <p:txBody>
          <a:bodyPr/>
          <a:lstStyle/>
          <a:p>
            <a:r>
              <a:rPr lang="de-DE" dirty="0"/>
              <a:t>können nicht „</a:t>
            </a:r>
            <a:r>
              <a:rPr lang="de-DE" dirty="0" err="1"/>
              <a:t>sealed</a:t>
            </a:r>
            <a:r>
              <a:rPr lang="de-DE" dirty="0"/>
              <a:t>“ verwenden, da sie sich gegenseitig ausschließen</a:t>
            </a:r>
          </a:p>
          <a:p>
            <a:r>
              <a:rPr lang="de-DE" dirty="0"/>
              <a:t>eine abgeleitete Klasse muss alle abstrakten Member implementieren</a:t>
            </a:r>
          </a:p>
          <a:p>
            <a:r>
              <a:rPr lang="de-DE" dirty="0"/>
              <a:t>abstrakte Methoden haben keinen Körper sondern werden nur deklariert</a:t>
            </a:r>
          </a:p>
          <a:p>
            <a:endParaRPr lang="de-DE" dirty="0"/>
          </a:p>
        </p:txBody>
      </p:sp>
    </p:spTree>
    <p:extLst>
      <p:ext uri="{BB962C8B-B14F-4D97-AF65-F5344CB8AC3E}">
        <p14:creationId xmlns:p14="http://schemas.microsoft.com/office/powerpoint/2010/main" val="212315666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332</Words>
  <Application>Microsoft Office PowerPoint</Application>
  <PresentationFormat>Breitbild</PresentationFormat>
  <Paragraphs>43</Paragraphs>
  <Slides>9</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Calibri Light</vt:lpstr>
      <vt:lpstr>Consolas</vt:lpstr>
      <vt:lpstr>Design1</vt:lpstr>
      <vt:lpstr>Polymorphismus, Typen</vt:lpstr>
      <vt:lpstr>Variablentyp vs. Laufzeittyp</vt:lpstr>
      <vt:lpstr>Polymorphismus</vt:lpstr>
      <vt:lpstr>Typtest durch GetType und typeof-Operator</vt:lpstr>
      <vt:lpstr>Typtest durch is-Operator </vt:lpstr>
      <vt:lpstr>virtuelle Member</vt:lpstr>
      <vt:lpstr>Ausblenden von Basisklassenmembern</vt:lpstr>
      <vt:lpstr>abstrakte Member und Klassen</vt:lpstr>
      <vt:lpstr>abstrakte Member und Klassen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2021-11-03T13:47:26Z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