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59" r:id="rId5"/>
    <p:sldId id="400" r:id="rId6"/>
    <p:sldId id="399" r:id="rId7"/>
    <p:sldId id="262" r:id="rId8"/>
    <p:sldId id="401" r:id="rId9"/>
    <p:sldId id="402" r:id="rId10"/>
    <p:sldId id="404" r:id="rId11"/>
    <p:sldId id="405" r:id="rId12"/>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57" autoAdjust="0"/>
    <p:restoredTop sz="94660"/>
  </p:normalViewPr>
  <p:slideViewPr>
    <p:cSldViewPr snapToGrid="0" showGuides="1">
      <p:cViewPr varScale="1">
        <p:scale>
          <a:sx n="99" d="100"/>
          <a:sy n="99" d="100"/>
        </p:scale>
        <p:origin x="173" y="72"/>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08.11.2021</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9928230-30AE-45A9-829E-8F225873904C}" type="datetimeFigureOut">
              <a:rPr lang="de-DE" smtClean="0"/>
              <a:t>08.11.2021</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C367757-7CA3-41EE-88D8-289C9FDD2267}" type="slidenum">
              <a:rPr lang="de-DE" smtClean="0"/>
              <a:t>‹Nr.›</a:t>
            </a:fld>
            <a:endParaRPr lang="de-DE"/>
          </a:p>
        </p:txBody>
      </p:sp>
    </p:spTree>
    <p:extLst>
      <p:ext uri="{BB962C8B-B14F-4D97-AF65-F5344CB8AC3E}">
        <p14:creationId xmlns:p14="http://schemas.microsoft.com/office/powerpoint/2010/main" val="270382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Willkommen!</a:t>
            </a:r>
          </a:p>
          <a:p>
            <a:r>
              <a:rPr lang="de-DE" dirty="0"/>
              <a:t>Sämtliche Notizen</a:t>
            </a:r>
            <a:r>
              <a:rPr lang="de-DE" baseline="0" dirty="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648899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kern="1200" dirty="0">
                <a:solidFill>
                  <a:schemeClr val="tx1"/>
                </a:solidFill>
                <a:effectLst/>
                <a:latin typeface="+mn-lt"/>
                <a:ea typeface="+mn-ea"/>
                <a:cs typeface="+mn-cs"/>
              </a:rPr>
              <a:t>ACHTUNG! </a:t>
            </a:r>
            <a:r>
              <a:rPr lang="de-DE" sz="1200" b="0" i="0" kern="1200" baseline="0" dirty="0">
                <a:solidFill>
                  <a:schemeClr val="tx1"/>
                </a:solidFill>
                <a:effectLst/>
                <a:latin typeface="+mn-lt"/>
                <a:ea typeface="+mn-ea"/>
                <a:cs typeface="+mn-cs"/>
              </a:rPr>
              <a:t>nicht alle diese Funktionen in allen Array-Typen vorhanden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kern="1200" baseline="0" dirty="0">
                <a:solidFill>
                  <a:schemeClr val="tx1"/>
                </a:solidFill>
                <a:effectLst/>
                <a:latin typeface="+mn-lt"/>
                <a:ea typeface="+mn-ea"/>
                <a:cs typeface="+mn-cs"/>
              </a:rPr>
              <a:t>bspw. </a:t>
            </a:r>
            <a:r>
              <a:rPr lang="de-DE" sz="1200" b="0" i="0" kern="1200" baseline="0" dirty="0" err="1">
                <a:solidFill>
                  <a:schemeClr val="tx1"/>
                </a:solidFill>
                <a:effectLst/>
                <a:latin typeface="+mn-lt"/>
                <a:ea typeface="+mn-ea"/>
                <a:cs typeface="+mn-cs"/>
              </a:rPr>
              <a:t>Sum</a:t>
            </a:r>
            <a:r>
              <a:rPr lang="de-DE" sz="1200" b="0" i="0" kern="1200" baseline="0" dirty="0">
                <a:solidFill>
                  <a:schemeClr val="tx1"/>
                </a:solidFill>
                <a:effectLst/>
                <a:latin typeface="+mn-lt"/>
                <a:ea typeface="+mn-ea"/>
                <a:cs typeface="+mn-cs"/>
              </a:rPr>
              <a:t> nur bei numerischen Datentypen</a:t>
            </a:r>
            <a:endParaRPr lang="de-DE" sz="1200" b="0" i="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4</a:t>
            </a:fld>
            <a:endParaRPr lang="de-DE"/>
          </a:p>
        </p:txBody>
      </p:sp>
    </p:spTree>
    <p:extLst>
      <p:ext uri="{BB962C8B-B14F-4D97-AF65-F5344CB8AC3E}">
        <p14:creationId xmlns:p14="http://schemas.microsoft.com/office/powerpoint/2010/main" val="1194305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5</a:t>
            </a:fld>
            <a:endParaRPr lang="de-DE"/>
          </a:p>
        </p:txBody>
      </p:sp>
    </p:spTree>
    <p:extLst>
      <p:ext uri="{BB962C8B-B14F-4D97-AF65-F5344CB8AC3E}">
        <p14:creationId xmlns:p14="http://schemas.microsoft.com/office/powerpoint/2010/main" val="2719860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6</a:t>
            </a:fld>
            <a:endParaRPr lang="de-DE"/>
          </a:p>
        </p:txBody>
      </p:sp>
    </p:spTree>
    <p:extLst>
      <p:ext uri="{BB962C8B-B14F-4D97-AF65-F5344CB8AC3E}">
        <p14:creationId xmlns:p14="http://schemas.microsoft.com/office/powerpoint/2010/main" val="2055433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de-DE" dirty="0"/>
              <a:t>Key =&gt; beliebiger Typ </a:t>
            </a:r>
          </a:p>
          <a:p>
            <a:pPr marL="0" indent="0">
              <a:buFont typeface="Arial" panose="020B0604020202020204" pitchFamily="34" charset="0"/>
              <a:buNone/>
            </a:pPr>
            <a:r>
              <a:rPr lang="de-DE" dirty="0"/>
              <a:t>Value =&gt; beliebiger Typ </a:t>
            </a:r>
          </a:p>
          <a:p>
            <a:pPr marL="0" indent="0">
              <a:buFont typeface="Arial" panose="020B0604020202020204" pitchFamily="34" charset="0"/>
              <a:buNone/>
            </a:pPr>
            <a:endParaRPr lang="de-DE" dirty="0"/>
          </a:p>
          <a:p>
            <a:pPr marL="0" indent="0">
              <a:buFont typeface="Arial" panose="020B0604020202020204" pitchFamily="34" charset="0"/>
              <a:buNone/>
            </a:pPr>
            <a:r>
              <a:rPr lang="de-DE" dirty="0" err="1"/>
              <a:t>foreach</a:t>
            </a:r>
            <a:r>
              <a:rPr lang="de-DE" dirty="0"/>
              <a:t> =&gt; </a:t>
            </a:r>
            <a:r>
              <a:rPr lang="de-DE" dirty="0" err="1"/>
              <a:t>KeyValuePair</a:t>
            </a:r>
            <a:r>
              <a:rPr lang="de-DE" dirty="0"/>
              <a:t>&lt;</a:t>
            </a:r>
            <a:r>
              <a:rPr lang="de-DE" dirty="0" err="1"/>
              <a:t>Tkey</a:t>
            </a:r>
            <a:r>
              <a:rPr lang="de-DE" dirty="0"/>
              <a:t>, </a:t>
            </a:r>
            <a:r>
              <a:rPr lang="de-DE" dirty="0" err="1"/>
              <a:t>Tvalue</a:t>
            </a:r>
            <a:r>
              <a:rPr lang="de-DE" dirty="0"/>
              <a:t>&gt;</a:t>
            </a:r>
          </a:p>
          <a:p>
            <a:pPr marL="0" indent="0">
              <a:buFont typeface="Arial" panose="020B0604020202020204" pitchFamily="34" charset="0"/>
              <a:buNone/>
            </a:pPr>
            <a:endParaRPr lang="de-DE" dirty="0"/>
          </a:p>
          <a:p>
            <a:pPr marL="0" indent="0">
              <a:buFont typeface="Arial" panose="020B0604020202020204" pitchFamily="34" charset="0"/>
              <a:buNone/>
            </a:pPr>
            <a:r>
              <a:rPr lang="de-DE" dirty="0" err="1"/>
              <a:t>ValueCollection</a:t>
            </a:r>
            <a:r>
              <a:rPr lang="de-DE" dirty="0"/>
              <a:t> =&gt; nur wie Werte [Dictionary].Values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err="1"/>
              <a:t>KeyCollection</a:t>
            </a:r>
            <a:r>
              <a:rPr lang="de-DE" dirty="0"/>
              <a:t> =&gt; nur wie Werte [Dictionary].Keys</a:t>
            </a: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7</a:t>
            </a:fld>
            <a:endParaRPr lang="de-DE"/>
          </a:p>
        </p:txBody>
      </p:sp>
    </p:spTree>
    <p:extLst>
      <p:ext uri="{BB962C8B-B14F-4D97-AF65-F5344CB8AC3E}">
        <p14:creationId xmlns:p14="http://schemas.microsoft.com/office/powerpoint/2010/main" val="3283553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de-DE" dirty="0"/>
              <a:t>Einträge</a:t>
            </a:r>
            <a:r>
              <a:rPr lang="de-DE" baseline="0" dirty="0"/>
              <a:t> werden intern als Nummer (</a:t>
            </a:r>
            <a:r>
              <a:rPr lang="de-DE" baseline="0" dirty="0" err="1"/>
              <a:t>HashCode</a:t>
            </a:r>
            <a:r>
              <a:rPr lang="de-DE" baseline="0" dirty="0"/>
              <a:t>) gespeichert.</a:t>
            </a:r>
          </a:p>
          <a:p>
            <a:pPr marL="0" indent="0">
              <a:buFont typeface="Arial" panose="020B0604020202020204" pitchFamily="34" charset="0"/>
              <a:buNone/>
            </a:pPr>
            <a:endParaRPr lang="de-DE" baseline="0" dirty="0"/>
          </a:p>
          <a:p>
            <a:pPr marL="0" indent="0">
              <a:buFont typeface="Arial" panose="020B0604020202020204" pitchFamily="34" charset="0"/>
              <a:buNone/>
            </a:pPr>
            <a:r>
              <a:rPr lang="de-DE" baseline="0" dirty="0"/>
              <a:t>Der </a:t>
            </a:r>
            <a:r>
              <a:rPr lang="de-DE" baseline="0" dirty="0" err="1"/>
              <a:t>HashCode</a:t>
            </a:r>
            <a:r>
              <a:rPr lang="de-DE" baseline="0" dirty="0"/>
              <a:t> eines Items ist über </a:t>
            </a:r>
            <a:r>
              <a:rPr lang="de-DE" baseline="0" dirty="0" err="1"/>
              <a:t>GetHashCode</a:t>
            </a:r>
            <a:r>
              <a:rPr lang="de-DE" baseline="0" dirty="0"/>
              <a:t>() abrufbar</a:t>
            </a:r>
          </a:p>
          <a:p>
            <a:pPr marL="0" indent="0">
              <a:buFont typeface="Arial" panose="020B0604020202020204" pitchFamily="34" charset="0"/>
              <a:buNone/>
            </a:pPr>
            <a:endParaRPr lang="de-DE" baseline="0" dirty="0"/>
          </a:p>
          <a:p>
            <a:pPr marL="0" indent="0">
              <a:buFont typeface="Arial" panose="020B0604020202020204" pitchFamily="34" charset="0"/>
              <a:buNone/>
            </a:pPr>
            <a:r>
              <a:rPr lang="de-DE" baseline="0" dirty="0"/>
              <a:t>Keys dürfen nicht doppelt vorkommen.</a:t>
            </a:r>
          </a:p>
        </p:txBody>
      </p:sp>
      <p:sp>
        <p:nvSpPr>
          <p:cNvPr id="4" name="Foliennummernplatzhalter 3"/>
          <p:cNvSpPr>
            <a:spLocks noGrp="1"/>
          </p:cNvSpPr>
          <p:nvPr>
            <p:ph type="sldNum" sz="quarter" idx="5"/>
          </p:nvPr>
        </p:nvSpPr>
        <p:spPr/>
        <p:txBody>
          <a:bodyPr/>
          <a:lstStyle/>
          <a:p>
            <a:fld id="{7EAE87D5-BAA5-400E-BF28-DB907415B628}" type="slidenum">
              <a:rPr lang="de-DE" smtClean="0"/>
              <a:t>8</a:t>
            </a:fld>
            <a:endParaRPr lang="de-DE"/>
          </a:p>
        </p:txBody>
      </p:sp>
    </p:spTree>
    <p:extLst>
      <p:ext uri="{BB962C8B-B14F-4D97-AF65-F5344CB8AC3E}">
        <p14:creationId xmlns:p14="http://schemas.microsoft.com/office/powerpoint/2010/main" val="2786859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91544" y="2276873"/>
            <a:ext cx="7772400" cy="1470025"/>
          </a:xfrm>
        </p:spPr>
        <p:txBody>
          <a:bodyPr>
            <a:noAutofit/>
          </a:bodyPr>
          <a:lstStyle/>
          <a:p>
            <a:r>
              <a:rPr lang="de-DE" dirty="0"/>
              <a:t>Generische Listen</a:t>
            </a:r>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Tree>
    <p:extLst>
      <p:ext uri="{BB962C8B-B14F-4D97-AF65-F5344CB8AC3E}">
        <p14:creationId xmlns:p14="http://schemas.microsoft.com/office/powerpoint/2010/main" val="21282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A379D-6FF3-4F75-9AD1-C22660C4B032}"/>
              </a:ext>
            </a:extLst>
          </p:cNvPr>
          <p:cNvSpPr>
            <a:spLocks noGrp="1"/>
          </p:cNvSpPr>
          <p:nvPr>
            <p:ph type="title"/>
          </p:nvPr>
        </p:nvSpPr>
        <p:spPr/>
        <p:txBody>
          <a:bodyPr/>
          <a:lstStyle/>
          <a:p>
            <a:r>
              <a:rPr lang="de-DE" dirty="0"/>
              <a:t>generische Datentypen</a:t>
            </a:r>
          </a:p>
        </p:txBody>
      </p:sp>
      <p:sp>
        <p:nvSpPr>
          <p:cNvPr id="3" name="Inhaltsplatzhalter 2">
            <a:extLst>
              <a:ext uri="{FF2B5EF4-FFF2-40B4-BE49-F238E27FC236}">
                <a16:creationId xmlns:a16="http://schemas.microsoft.com/office/drawing/2014/main" id="{C307C795-CAFE-4FDD-86BA-EA1EACDF8749}"/>
              </a:ext>
            </a:extLst>
          </p:cNvPr>
          <p:cNvSpPr>
            <a:spLocks noGrp="1"/>
          </p:cNvSpPr>
          <p:nvPr>
            <p:ph idx="1"/>
          </p:nvPr>
        </p:nvSpPr>
        <p:spPr/>
        <p:txBody>
          <a:bodyPr/>
          <a:lstStyle/>
          <a:p>
            <a:r>
              <a:rPr lang="de-DE" dirty="0"/>
              <a:t>durch generische Datentypen kann der Datentyp von </a:t>
            </a:r>
            <a:r>
              <a:rPr lang="de-DE" dirty="0" err="1"/>
              <a:t>Membern</a:t>
            </a:r>
            <a:r>
              <a:rPr lang="de-DE" dirty="0"/>
              <a:t> (Methoden/Eigenschaften) variabel gestaltet werden</a:t>
            </a:r>
          </a:p>
          <a:p>
            <a:r>
              <a:rPr lang="de-DE" dirty="0"/>
              <a:t>generische Typen werden mit dem Platzhalter „T“ festgelegt</a:t>
            </a:r>
          </a:p>
          <a:p>
            <a:r>
              <a:rPr lang="de-DE" dirty="0"/>
              <a:t>innerhalb der Klasse können dann Objekte des Datentyps T erzeugt werden</a:t>
            </a:r>
          </a:p>
          <a:p>
            <a:endParaRPr lang="de-DE" dirty="0"/>
          </a:p>
          <a:p>
            <a:r>
              <a:rPr lang="de-DE" dirty="0"/>
              <a:t>oft für Auflistungen benutzt, welche egal bei welchem Datentyp das gleiche Grundverhalten aufweisen sollen</a:t>
            </a:r>
          </a:p>
        </p:txBody>
      </p:sp>
    </p:spTree>
    <p:extLst>
      <p:ext uri="{BB962C8B-B14F-4D97-AF65-F5344CB8AC3E}">
        <p14:creationId xmlns:p14="http://schemas.microsoft.com/office/powerpoint/2010/main" val="145361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9A7202-CA8C-430F-95B0-37AAA227402D}"/>
              </a:ext>
            </a:extLst>
          </p:cNvPr>
          <p:cNvSpPr>
            <a:spLocks noGrp="1"/>
          </p:cNvSpPr>
          <p:nvPr>
            <p:ph type="title"/>
          </p:nvPr>
        </p:nvSpPr>
        <p:spPr/>
        <p:txBody>
          <a:bodyPr/>
          <a:lstStyle/>
          <a:p>
            <a:r>
              <a:rPr lang="de-DE" dirty="0"/>
              <a:t>List&lt;T&gt; </a:t>
            </a:r>
          </a:p>
        </p:txBody>
      </p:sp>
      <p:sp>
        <p:nvSpPr>
          <p:cNvPr id="4" name="Inhaltsplatzhalter 3">
            <a:extLst>
              <a:ext uri="{FF2B5EF4-FFF2-40B4-BE49-F238E27FC236}">
                <a16:creationId xmlns:a16="http://schemas.microsoft.com/office/drawing/2014/main" id="{E1FC97BB-416C-41EE-B65C-FA013E2D1D79}"/>
              </a:ext>
            </a:extLst>
          </p:cNvPr>
          <p:cNvSpPr>
            <a:spLocks noGrp="1"/>
          </p:cNvSpPr>
          <p:nvPr>
            <p:ph sz="half" idx="1"/>
          </p:nvPr>
        </p:nvSpPr>
        <p:spPr/>
        <p:txBody>
          <a:bodyPr/>
          <a:lstStyle/>
          <a:p>
            <a:r>
              <a:rPr lang="de-DE" dirty="0"/>
              <a:t>eine Liste von Objekten &lt;T&gt;, auf die per Index zugegriffen werden kann</a:t>
            </a:r>
          </a:p>
          <a:p>
            <a:endParaRPr lang="de-DE" dirty="0"/>
          </a:p>
          <a:p>
            <a:r>
              <a:rPr lang="de-DE" dirty="0"/>
              <a:t>vordefinierte Methoden zum Hinzufügen, Entfernen, Durchsuchen, Sortieren und Bearbeiten</a:t>
            </a:r>
          </a:p>
          <a:p>
            <a:endParaRPr lang="de-DE" dirty="0"/>
          </a:p>
          <a:p>
            <a:endParaRPr lang="de-DE" dirty="0"/>
          </a:p>
        </p:txBody>
      </p:sp>
      <p:pic>
        <p:nvPicPr>
          <p:cNvPr id="9" name="Inhaltsplatzhalter 5">
            <a:extLst>
              <a:ext uri="{FF2B5EF4-FFF2-40B4-BE49-F238E27FC236}">
                <a16:creationId xmlns:a16="http://schemas.microsoft.com/office/drawing/2014/main" id="{7114FAAA-4341-428E-B6B7-F69D72AA4586}"/>
              </a:ext>
            </a:extLst>
          </p:cNvPr>
          <p:cNvPicPr>
            <a:picLocks noGrp="1" noChangeAspect="1"/>
          </p:cNvPicPr>
          <p:nvPr>
            <p:ph sz="half" idx="2"/>
          </p:nvPr>
        </p:nvPicPr>
        <p:blipFill>
          <a:blip r:embed="rId3"/>
          <a:stretch>
            <a:fillRect/>
          </a:stretch>
        </p:blipFill>
        <p:spPr>
          <a:xfrm>
            <a:off x="7261604" y="1690688"/>
            <a:ext cx="4092196" cy="3806428"/>
          </a:xfrm>
          <a:prstGeom prst="rect">
            <a:avLst/>
          </a:prstGeom>
        </p:spPr>
      </p:pic>
    </p:spTree>
    <p:extLst>
      <p:ext uri="{BB962C8B-B14F-4D97-AF65-F5344CB8AC3E}">
        <p14:creationId xmlns:p14="http://schemas.microsoft.com/office/powerpoint/2010/main" val="231905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C18DB6-74CE-4895-BF19-9D9309A08FF0}"/>
              </a:ext>
            </a:extLst>
          </p:cNvPr>
          <p:cNvSpPr>
            <a:spLocks noGrp="1"/>
          </p:cNvSpPr>
          <p:nvPr>
            <p:ph type="title"/>
          </p:nvPr>
        </p:nvSpPr>
        <p:spPr/>
        <p:txBody>
          <a:bodyPr>
            <a:normAutofit/>
          </a:bodyPr>
          <a:lstStyle/>
          <a:p>
            <a:r>
              <a:rPr lang="de-DE" dirty="0"/>
              <a:t>List&lt;T&gt; - nützliche Funktionen </a:t>
            </a:r>
          </a:p>
        </p:txBody>
      </p:sp>
      <p:graphicFrame>
        <p:nvGraphicFramePr>
          <p:cNvPr id="4" name="Tabelle 4">
            <a:extLst>
              <a:ext uri="{FF2B5EF4-FFF2-40B4-BE49-F238E27FC236}">
                <a16:creationId xmlns:a16="http://schemas.microsoft.com/office/drawing/2014/main" id="{B0A3C4FE-9BA5-433B-875C-FFC632676148}"/>
              </a:ext>
            </a:extLst>
          </p:cNvPr>
          <p:cNvGraphicFramePr>
            <a:graphicFrameLocks noGrp="1"/>
          </p:cNvGraphicFramePr>
          <p:nvPr>
            <p:ph idx="1"/>
          </p:nvPr>
        </p:nvGraphicFramePr>
        <p:xfrm>
          <a:off x="879893" y="2294626"/>
          <a:ext cx="10328695" cy="3315936"/>
        </p:xfrm>
        <a:graphic>
          <a:graphicData uri="http://schemas.openxmlformats.org/drawingml/2006/table">
            <a:tbl>
              <a:tblPr firstRow="1" bandRow="1">
                <a:tableStyleId>{7DF18680-E054-41AD-8BC1-D1AEF772440D}</a:tableStyleId>
              </a:tblPr>
              <a:tblGrid>
                <a:gridCol w="2853536">
                  <a:extLst>
                    <a:ext uri="{9D8B030D-6E8A-4147-A177-3AD203B41FA5}">
                      <a16:colId xmlns:a16="http://schemas.microsoft.com/office/drawing/2014/main" val="79547909"/>
                    </a:ext>
                  </a:extLst>
                </a:gridCol>
                <a:gridCol w="7475159">
                  <a:extLst>
                    <a:ext uri="{9D8B030D-6E8A-4147-A177-3AD203B41FA5}">
                      <a16:colId xmlns:a16="http://schemas.microsoft.com/office/drawing/2014/main" val="292009444"/>
                    </a:ext>
                  </a:extLst>
                </a:gridCol>
              </a:tblGrid>
              <a:tr h="414492">
                <a:tc>
                  <a:txBody>
                    <a:bodyPr/>
                    <a:lstStyle/>
                    <a:p>
                      <a:r>
                        <a:rPr lang="de-DE" sz="1800" dirty="0"/>
                        <a:t>Funktionsname</a:t>
                      </a:r>
                    </a:p>
                  </a:txBody>
                  <a:tcPr/>
                </a:tc>
                <a:tc>
                  <a:txBody>
                    <a:bodyPr/>
                    <a:lstStyle/>
                    <a:p>
                      <a:r>
                        <a:rPr lang="de-DE" sz="1800" dirty="0"/>
                        <a:t>Beschreibung</a:t>
                      </a:r>
                    </a:p>
                  </a:txBody>
                  <a:tcPr/>
                </a:tc>
                <a:extLst>
                  <a:ext uri="{0D108BD9-81ED-4DB2-BD59-A6C34878D82A}">
                    <a16:rowId xmlns:a16="http://schemas.microsoft.com/office/drawing/2014/main" val="15239797"/>
                  </a:ext>
                </a:extLst>
              </a:tr>
              <a:tr h="414492">
                <a:tc>
                  <a:txBody>
                    <a:bodyPr/>
                    <a:lstStyle/>
                    <a:p>
                      <a:r>
                        <a:rPr lang="de-DE" sz="1800" dirty="0">
                          <a:solidFill>
                            <a:srgbClr val="3A3AB9"/>
                          </a:solidFill>
                        </a:rPr>
                        <a:t>Add(T)</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fügt der Liste ein Objekt hinzu</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2398982355"/>
                  </a:ext>
                </a:extLst>
              </a:tr>
              <a:tr h="414492">
                <a:tc>
                  <a:txBody>
                    <a:bodyPr/>
                    <a:lstStyle/>
                    <a:p>
                      <a:r>
                        <a:rPr lang="de-DE" sz="1800" dirty="0">
                          <a:solidFill>
                            <a:srgbClr val="3A3AB9"/>
                          </a:solidFill>
                        </a:rPr>
                        <a:t>Remove(T)</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solidFill>
                            <a:schemeClr val="dk1"/>
                          </a:solidFill>
                        </a:rPr>
                        <a:t>entfernt das erste Objekt T</a:t>
                      </a:r>
                      <a:endParaRPr lang="de-DE" sz="1800" dirty="0">
                        <a:solidFill>
                          <a:schemeClr val="tx1"/>
                        </a:solidFill>
                        <a:latin typeface="+mn-lt"/>
                        <a:cs typeface="Courier New" panose="02070309020205020404" pitchFamily="49" charset="0"/>
                      </a:endParaRPr>
                    </a:p>
                  </a:txBody>
                  <a:tcPr/>
                </a:tc>
                <a:extLst>
                  <a:ext uri="{0D108BD9-81ED-4DB2-BD59-A6C34878D82A}">
                    <a16:rowId xmlns:a16="http://schemas.microsoft.com/office/drawing/2014/main" val="582453023"/>
                  </a:ext>
                </a:extLst>
              </a:tr>
              <a:tr h="414492">
                <a:tc>
                  <a:txBody>
                    <a:bodyPr/>
                    <a:lstStyle/>
                    <a:p>
                      <a:r>
                        <a:rPr lang="de-DE" sz="1800" dirty="0">
                          <a:solidFill>
                            <a:srgbClr val="3A3AB9"/>
                          </a:solidFill>
                        </a:rPr>
                        <a:t>Clear()</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entfernt alle Elemente aus der Liste</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1657341286"/>
                  </a:ext>
                </a:extLst>
              </a:tr>
              <a:tr h="414492">
                <a:tc>
                  <a:txBody>
                    <a:bodyPr/>
                    <a:lstStyle/>
                    <a:p>
                      <a:r>
                        <a:rPr lang="de-DE" sz="1800" dirty="0">
                          <a:solidFill>
                            <a:srgbClr val="3A3AB9"/>
                          </a:solidFill>
                        </a:rPr>
                        <a:t>Find(</a:t>
                      </a:r>
                      <a:r>
                        <a:rPr lang="de-DE" sz="1800" dirty="0" err="1">
                          <a:solidFill>
                            <a:srgbClr val="3A3AB9"/>
                          </a:solidFill>
                        </a:rPr>
                        <a:t>Predicate</a:t>
                      </a:r>
                      <a:r>
                        <a:rPr lang="de-DE" sz="1800" dirty="0">
                          <a:solidFill>
                            <a:srgbClr val="3A3AB9"/>
                          </a:solidFill>
                        </a:rPr>
                        <a:t>&lt;T&gt;)</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gibt ein Objekt zurück, welches dem </a:t>
                      </a:r>
                      <a:r>
                        <a:rPr lang="de-DE" sz="1800" dirty="0" err="1"/>
                        <a:t>Predicate</a:t>
                      </a:r>
                      <a:r>
                        <a:rPr lang="de-DE" sz="1800" dirty="0"/>
                        <a:t>&lt;T&gt; entspricht</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4070311051"/>
                  </a:ext>
                </a:extLst>
              </a:tr>
              <a:tr h="414492">
                <a:tc>
                  <a:txBody>
                    <a:bodyPr/>
                    <a:lstStyle/>
                    <a:p>
                      <a:r>
                        <a:rPr lang="de-DE" sz="1800" dirty="0" err="1">
                          <a:solidFill>
                            <a:srgbClr val="3A3AB9"/>
                          </a:solidFill>
                        </a:rPr>
                        <a:t>Contains</a:t>
                      </a:r>
                      <a:r>
                        <a:rPr lang="de-DE" sz="1800" dirty="0">
                          <a:solidFill>
                            <a:srgbClr val="3A3AB9"/>
                          </a:solidFill>
                        </a:rPr>
                        <a:t>(T)</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gibt zurück ob das Objekt T in der Liste enthalten ist</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575388339"/>
                  </a:ext>
                </a:extLst>
              </a:tr>
              <a:tr h="414492">
                <a:tc>
                  <a:txBody>
                    <a:bodyPr/>
                    <a:lstStyle/>
                    <a:p>
                      <a:r>
                        <a:rPr lang="de-DE" sz="1800" dirty="0" err="1">
                          <a:solidFill>
                            <a:srgbClr val="3A3AB9"/>
                          </a:solidFill>
                        </a:rPr>
                        <a:t>Exist</a:t>
                      </a:r>
                      <a:r>
                        <a:rPr lang="de-DE" sz="1800" dirty="0">
                          <a:solidFill>
                            <a:srgbClr val="3A3AB9"/>
                          </a:solidFill>
                        </a:rPr>
                        <a:t>(</a:t>
                      </a:r>
                      <a:r>
                        <a:rPr lang="de-DE" sz="1800" dirty="0" err="1">
                          <a:solidFill>
                            <a:srgbClr val="3A3AB9"/>
                          </a:solidFill>
                        </a:rPr>
                        <a:t>Predicate</a:t>
                      </a:r>
                      <a:r>
                        <a:rPr lang="de-DE" sz="1800" dirty="0">
                          <a:solidFill>
                            <a:srgbClr val="3A3AB9"/>
                          </a:solidFill>
                        </a:rPr>
                        <a:t>&lt;T&gt;)</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gibt zurück ob ein Objekt, welches dem </a:t>
                      </a:r>
                      <a:r>
                        <a:rPr lang="de-DE" sz="1800" dirty="0" err="1"/>
                        <a:t>Predicate</a:t>
                      </a:r>
                      <a:r>
                        <a:rPr lang="de-DE" sz="1800" dirty="0"/>
                        <a:t>&lt;T&gt; entspricht, existiert</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4210184115"/>
                  </a:ext>
                </a:extLst>
              </a:tr>
              <a:tr h="414492">
                <a:tc>
                  <a:txBody>
                    <a:bodyPr/>
                    <a:lstStyle/>
                    <a:p>
                      <a:r>
                        <a:rPr lang="de-DE" sz="1800" dirty="0" err="1">
                          <a:solidFill>
                            <a:srgbClr val="3A3AB9"/>
                          </a:solidFill>
                        </a:rPr>
                        <a:t>Sort</a:t>
                      </a:r>
                      <a:r>
                        <a:rPr lang="de-DE" sz="1800" dirty="0">
                          <a:solidFill>
                            <a:srgbClr val="3A3AB9"/>
                          </a:solidFill>
                        </a:rPr>
                        <a:t>(</a:t>
                      </a:r>
                      <a:r>
                        <a:rPr lang="de-DE" sz="1800" dirty="0" err="1">
                          <a:solidFill>
                            <a:srgbClr val="3A3AB9"/>
                          </a:solidFill>
                        </a:rPr>
                        <a:t>Comparison</a:t>
                      </a:r>
                      <a:r>
                        <a:rPr lang="de-DE" sz="1800" dirty="0">
                          <a:solidFill>
                            <a:srgbClr val="3A3AB9"/>
                          </a:solidFill>
                        </a:rPr>
                        <a:t>&lt;T&gt;) </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sortiert die Liste mithilfe der angegebenen </a:t>
                      </a:r>
                      <a:r>
                        <a:rPr lang="de-DE" sz="1800" dirty="0" err="1"/>
                        <a:t>Comparison</a:t>
                      </a:r>
                      <a:r>
                        <a:rPr lang="de-DE" sz="1800" dirty="0"/>
                        <a:t>&lt;T&gt;</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1067268438"/>
                  </a:ext>
                </a:extLst>
              </a:tr>
            </a:tbl>
          </a:graphicData>
        </a:graphic>
      </p:graphicFrame>
      <p:sp>
        <p:nvSpPr>
          <p:cNvPr id="3" name="Textfeld 2">
            <a:extLst>
              <a:ext uri="{FF2B5EF4-FFF2-40B4-BE49-F238E27FC236}">
                <a16:creationId xmlns:a16="http://schemas.microsoft.com/office/drawing/2014/main" id="{5CA4B59B-74CB-4D71-9048-098FF9A02615}"/>
              </a:ext>
            </a:extLst>
          </p:cNvPr>
          <p:cNvSpPr txBox="1"/>
          <p:nvPr/>
        </p:nvSpPr>
        <p:spPr>
          <a:xfrm>
            <a:off x="1222762" y="5754469"/>
            <a:ext cx="10202965" cy="646331"/>
          </a:xfrm>
          <a:prstGeom prst="rect">
            <a:avLst/>
          </a:prstGeom>
          <a:noFill/>
        </p:spPr>
        <p:txBody>
          <a:bodyPr wrap="square" rtlCol="0">
            <a:spAutoFit/>
          </a:bodyPr>
          <a:lstStyle/>
          <a:p>
            <a:pPr marL="285750" indent="-285750">
              <a:buFont typeface="Arial" panose="020B0604020202020204" pitchFamily="34" charset="0"/>
              <a:buChar char="•"/>
            </a:pPr>
            <a:r>
              <a:rPr lang="de-DE" dirty="0"/>
              <a:t>Die komplexeren Methoden (Find(), </a:t>
            </a:r>
            <a:r>
              <a:rPr lang="de-DE" dirty="0" err="1"/>
              <a:t>Contains</a:t>
            </a:r>
            <a:r>
              <a:rPr lang="de-DE" dirty="0"/>
              <a:t>(), etc.) finden sich als Erweiterungsmethoden im Namespace </a:t>
            </a:r>
            <a:r>
              <a:rPr lang="de-DE" dirty="0" err="1">
                <a:latin typeface="Consolas" panose="020B0609020204030204" pitchFamily="49" charset="0"/>
              </a:rPr>
              <a:t>System.Linq</a:t>
            </a:r>
            <a:endParaRPr lang="de-DE" dirty="0">
              <a:latin typeface="Consolas" panose="020B0609020204030204" pitchFamily="49" charset="0"/>
            </a:endParaRPr>
          </a:p>
        </p:txBody>
      </p:sp>
    </p:spTree>
    <p:extLst>
      <p:ext uri="{BB962C8B-B14F-4D97-AF65-F5344CB8AC3E}">
        <p14:creationId xmlns:p14="http://schemas.microsoft.com/office/powerpoint/2010/main" val="2234333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EE3E70-D695-4411-9AA1-333F784C43D3}"/>
              </a:ext>
            </a:extLst>
          </p:cNvPr>
          <p:cNvSpPr>
            <a:spLocks noGrp="1"/>
          </p:cNvSpPr>
          <p:nvPr>
            <p:ph type="title"/>
          </p:nvPr>
        </p:nvSpPr>
        <p:spPr/>
        <p:txBody>
          <a:bodyPr/>
          <a:lstStyle/>
          <a:p>
            <a:r>
              <a:rPr lang="de-DE" dirty="0"/>
              <a:t>spezielle Listen – Stack&lt;T&gt; (</a:t>
            </a:r>
            <a:r>
              <a:rPr lang="de-DE" b="1" dirty="0"/>
              <a:t>L</a:t>
            </a:r>
            <a:r>
              <a:rPr lang="de-DE" dirty="0"/>
              <a:t>ast </a:t>
            </a:r>
            <a:r>
              <a:rPr lang="de-DE" b="1" dirty="0"/>
              <a:t>I</a:t>
            </a:r>
            <a:r>
              <a:rPr lang="de-DE" dirty="0"/>
              <a:t>n </a:t>
            </a:r>
            <a:r>
              <a:rPr lang="de-DE" b="1" dirty="0"/>
              <a:t>F</a:t>
            </a:r>
            <a:r>
              <a:rPr lang="de-DE" dirty="0"/>
              <a:t>irst </a:t>
            </a:r>
            <a:r>
              <a:rPr lang="de-DE" b="1" dirty="0"/>
              <a:t>O</a:t>
            </a:r>
            <a:r>
              <a:rPr lang="de-DE" dirty="0"/>
              <a:t>ut)</a:t>
            </a:r>
          </a:p>
        </p:txBody>
      </p:sp>
      <p:sp>
        <p:nvSpPr>
          <p:cNvPr id="4" name="Inhaltsplatzhalter 3">
            <a:extLst>
              <a:ext uri="{FF2B5EF4-FFF2-40B4-BE49-F238E27FC236}">
                <a16:creationId xmlns:a16="http://schemas.microsoft.com/office/drawing/2014/main" id="{23846452-E77E-4FC7-95E1-BE27A0F3BF68}"/>
              </a:ext>
            </a:extLst>
          </p:cNvPr>
          <p:cNvSpPr>
            <a:spLocks noGrp="1"/>
          </p:cNvSpPr>
          <p:nvPr>
            <p:ph sz="half" idx="1"/>
          </p:nvPr>
        </p:nvSpPr>
        <p:spPr>
          <a:xfrm>
            <a:off x="660646" y="1690688"/>
            <a:ext cx="8962747" cy="4351338"/>
          </a:xfrm>
        </p:spPr>
        <p:txBody>
          <a:bodyPr/>
          <a:lstStyle/>
          <a:p>
            <a:r>
              <a:rPr lang="de-DE" dirty="0"/>
              <a:t>Push(T): 	Element hinzufügen (‚drauflegen‘)</a:t>
            </a:r>
          </a:p>
          <a:p>
            <a:r>
              <a:rPr lang="de-DE" dirty="0"/>
              <a:t>Peek(): 	oberstes Element zurückgeben</a:t>
            </a:r>
          </a:p>
          <a:p>
            <a:r>
              <a:rPr lang="de-DE" dirty="0"/>
              <a:t>Pop(): 	oberstes Element zurückgeben und entfernen</a:t>
            </a:r>
          </a:p>
          <a:p>
            <a:endParaRPr lang="de-DE" dirty="0"/>
          </a:p>
        </p:txBody>
      </p:sp>
      <p:pic>
        <p:nvPicPr>
          <p:cNvPr id="12" name="Inhaltsplatzhalter 11">
            <a:extLst>
              <a:ext uri="{FF2B5EF4-FFF2-40B4-BE49-F238E27FC236}">
                <a16:creationId xmlns:a16="http://schemas.microsoft.com/office/drawing/2014/main" id="{C236F516-D522-4474-B932-8F04211CB9D3}"/>
              </a:ext>
            </a:extLst>
          </p:cNvPr>
          <p:cNvPicPr>
            <a:picLocks noGrp="1" noChangeAspect="1"/>
          </p:cNvPicPr>
          <p:nvPr>
            <p:ph sz="half" idx="2"/>
          </p:nvPr>
        </p:nvPicPr>
        <p:blipFill>
          <a:blip r:embed="rId3"/>
          <a:stretch>
            <a:fillRect/>
          </a:stretch>
        </p:blipFill>
        <p:spPr>
          <a:xfrm>
            <a:off x="6096000" y="3866357"/>
            <a:ext cx="5677822" cy="1429970"/>
          </a:xfrm>
          <a:prstGeom prst="rect">
            <a:avLst/>
          </a:prstGeom>
        </p:spPr>
      </p:pic>
      <p:sp>
        <p:nvSpPr>
          <p:cNvPr id="7" name="Rechteck 6">
            <a:extLst>
              <a:ext uri="{FF2B5EF4-FFF2-40B4-BE49-F238E27FC236}">
                <a16:creationId xmlns:a16="http://schemas.microsoft.com/office/drawing/2014/main" id="{AFA5970A-04B9-4A5F-9FB1-896A0857EAFD}"/>
              </a:ext>
            </a:extLst>
          </p:cNvPr>
          <p:cNvSpPr/>
          <p:nvPr/>
        </p:nvSpPr>
        <p:spPr>
          <a:xfrm>
            <a:off x="2133936" y="4889898"/>
            <a:ext cx="1728192" cy="57606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Element 2</a:t>
            </a:r>
          </a:p>
        </p:txBody>
      </p:sp>
      <p:sp>
        <p:nvSpPr>
          <p:cNvPr id="8" name="Rechteck 7">
            <a:extLst>
              <a:ext uri="{FF2B5EF4-FFF2-40B4-BE49-F238E27FC236}">
                <a16:creationId xmlns:a16="http://schemas.microsoft.com/office/drawing/2014/main" id="{332FA01B-1368-4D5F-9A3A-B7CFA53217AE}"/>
              </a:ext>
            </a:extLst>
          </p:cNvPr>
          <p:cNvSpPr/>
          <p:nvPr/>
        </p:nvSpPr>
        <p:spPr>
          <a:xfrm>
            <a:off x="2133936" y="5465962"/>
            <a:ext cx="1728192" cy="57606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Element 1</a:t>
            </a:r>
          </a:p>
        </p:txBody>
      </p:sp>
      <p:sp>
        <p:nvSpPr>
          <p:cNvPr id="9" name="Textfeld 8">
            <a:extLst>
              <a:ext uri="{FF2B5EF4-FFF2-40B4-BE49-F238E27FC236}">
                <a16:creationId xmlns:a16="http://schemas.microsoft.com/office/drawing/2014/main" id="{D68813A7-86DB-491B-8E06-43910748E916}"/>
              </a:ext>
            </a:extLst>
          </p:cNvPr>
          <p:cNvSpPr txBox="1"/>
          <p:nvPr/>
        </p:nvSpPr>
        <p:spPr>
          <a:xfrm>
            <a:off x="4654143" y="4993264"/>
            <a:ext cx="633700" cy="369332"/>
          </a:xfrm>
          <a:prstGeom prst="rect">
            <a:avLst/>
          </a:prstGeom>
          <a:noFill/>
        </p:spPr>
        <p:txBody>
          <a:bodyPr wrap="none" rtlCol="0">
            <a:spAutoFit/>
          </a:bodyPr>
          <a:lstStyle/>
          <a:p>
            <a:r>
              <a:rPr lang="de-DE" dirty="0"/>
              <a:t>Peek</a:t>
            </a:r>
          </a:p>
        </p:txBody>
      </p:sp>
      <p:cxnSp>
        <p:nvCxnSpPr>
          <p:cNvPr id="10" name="Gerade Verbindung mit Pfeil 9">
            <a:extLst>
              <a:ext uri="{FF2B5EF4-FFF2-40B4-BE49-F238E27FC236}">
                <a16:creationId xmlns:a16="http://schemas.microsoft.com/office/drawing/2014/main" id="{158D4DE1-340E-4A58-ABA7-34D4B42C3247}"/>
              </a:ext>
            </a:extLst>
          </p:cNvPr>
          <p:cNvCxnSpPr>
            <a:cxnSpLocks/>
          </p:cNvCxnSpPr>
          <p:nvPr/>
        </p:nvCxnSpPr>
        <p:spPr>
          <a:xfrm flipH="1">
            <a:off x="4006143" y="5177930"/>
            <a:ext cx="648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Pfeil: 180-Grad 10">
            <a:extLst>
              <a:ext uri="{FF2B5EF4-FFF2-40B4-BE49-F238E27FC236}">
                <a16:creationId xmlns:a16="http://schemas.microsoft.com/office/drawing/2014/main" id="{00738D5A-979E-4C3D-BD9B-3BED06459F1F}"/>
              </a:ext>
            </a:extLst>
          </p:cNvPr>
          <p:cNvSpPr/>
          <p:nvPr/>
        </p:nvSpPr>
        <p:spPr>
          <a:xfrm>
            <a:off x="962675" y="4255578"/>
            <a:ext cx="1872208" cy="634320"/>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Push</a:t>
            </a:r>
          </a:p>
        </p:txBody>
      </p:sp>
      <p:sp>
        <p:nvSpPr>
          <p:cNvPr id="3" name="Pfeil: 180-Grad 2">
            <a:extLst>
              <a:ext uri="{FF2B5EF4-FFF2-40B4-BE49-F238E27FC236}">
                <a16:creationId xmlns:a16="http://schemas.microsoft.com/office/drawing/2014/main" id="{F4BE965C-92CB-4427-8B9C-5321B9DC3718}"/>
              </a:ext>
            </a:extLst>
          </p:cNvPr>
          <p:cNvSpPr/>
          <p:nvPr/>
        </p:nvSpPr>
        <p:spPr>
          <a:xfrm>
            <a:off x="3311513" y="4255578"/>
            <a:ext cx="1872208" cy="634320"/>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Pop</a:t>
            </a:r>
          </a:p>
        </p:txBody>
      </p:sp>
    </p:spTree>
    <p:extLst>
      <p:ext uri="{BB962C8B-B14F-4D97-AF65-F5344CB8AC3E}">
        <p14:creationId xmlns:p14="http://schemas.microsoft.com/office/powerpoint/2010/main" val="3519455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EE3E70-D695-4411-9AA1-333F784C43D3}"/>
              </a:ext>
            </a:extLst>
          </p:cNvPr>
          <p:cNvSpPr>
            <a:spLocks noGrp="1"/>
          </p:cNvSpPr>
          <p:nvPr>
            <p:ph type="title"/>
          </p:nvPr>
        </p:nvSpPr>
        <p:spPr/>
        <p:txBody>
          <a:bodyPr/>
          <a:lstStyle/>
          <a:p>
            <a:r>
              <a:rPr lang="de-DE" dirty="0"/>
              <a:t>spezielle Listen – Queue&lt;T&gt; (</a:t>
            </a:r>
            <a:r>
              <a:rPr lang="de-DE" b="1" dirty="0"/>
              <a:t>F</a:t>
            </a:r>
            <a:r>
              <a:rPr lang="de-DE" dirty="0"/>
              <a:t>irst</a:t>
            </a:r>
            <a:r>
              <a:rPr lang="de-DE" b="1" dirty="0"/>
              <a:t> I</a:t>
            </a:r>
            <a:r>
              <a:rPr lang="de-DE" dirty="0"/>
              <a:t>n</a:t>
            </a:r>
            <a:r>
              <a:rPr lang="de-DE" b="1" dirty="0"/>
              <a:t> F</a:t>
            </a:r>
            <a:r>
              <a:rPr lang="de-DE" dirty="0"/>
              <a:t>irst </a:t>
            </a:r>
            <a:r>
              <a:rPr lang="de-DE" b="1" dirty="0"/>
              <a:t>O</a:t>
            </a:r>
            <a:r>
              <a:rPr lang="de-DE" dirty="0"/>
              <a:t>ut)</a:t>
            </a:r>
          </a:p>
        </p:txBody>
      </p:sp>
      <p:sp>
        <p:nvSpPr>
          <p:cNvPr id="4" name="Inhaltsplatzhalter 3">
            <a:extLst>
              <a:ext uri="{FF2B5EF4-FFF2-40B4-BE49-F238E27FC236}">
                <a16:creationId xmlns:a16="http://schemas.microsoft.com/office/drawing/2014/main" id="{23846452-E77E-4FC7-95E1-BE27A0F3BF68}"/>
              </a:ext>
            </a:extLst>
          </p:cNvPr>
          <p:cNvSpPr>
            <a:spLocks noGrp="1"/>
          </p:cNvSpPr>
          <p:nvPr>
            <p:ph sz="half" idx="1"/>
          </p:nvPr>
        </p:nvSpPr>
        <p:spPr>
          <a:xfrm>
            <a:off x="838200" y="1825625"/>
            <a:ext cx="10510730" cy="4351338"/>
          </a:xfrm>
        </p:spPr>
        <p:txBody>
          <a:bodyPr/>
          <a:lstStyle/>
          <a:p>
            <a:r>
              <a:rPr lang="de-DE" dirty="0" err="1"/>
              <a:t>Enqueue</a:t>
            </a:r>
            <a:r>
              <a:rPr lang="de-DE" dirty="0"/>
              <a:t>(T): 	Element hinzufügen (‚anhängen‘)</a:t>
            </a:r>
          </a:p>
          <a:p>
            <a:r>
              <a:rPr lang="de-DE" dirty="0"/>
              <a:t>Peek(): 		ältestes Element zurückgeben</a:t>
            </a:r>
          </a:p>
          <a:p>
            <a:r>
              <a:rPr lang="de-DE" dirty="0" err="1"/>
              <a:t>Dequeue</a:t>
            </a:r>
            <a:r>
              <a:rPr lang="de-DE" dirty="0"/>
              <a:t>(): 	ältestes Element zurückgeben und entfernen</a:t>
            </a:r>
          </a:p>
          <a:p>
            <a:endParaRPr lang="de-DE" dirty="0"/>
          </a:p>
        </p:txBody>
      </p:sp>
      <p:pic>
        <p:nvPicPr>
          <p:cNvPr id="13" name="Inhaltsplatzhalter 12">
            <a:extLst>
              <a:ext uri="{FF2B5EF4-FFF2-40B4-BE49-F238E27FC236}">
                <a16:creationId xmlns:a16="http://schemas.microsoft.com/office/drawing/2014/main" id="{CB677E63-B306-4D95-8F2D-F4F061A338B0}"/>
              </a:ext>
            </a:extLst>
          </p:cNvPr>
          <p:cNvPicPr>
            <a:picLocks noGrp="1" noChangeAspect="1"/>
          </p:cNvPicPr>
          <p:nvPr>
            <p:ph sz="half" idx="2"/>
          </p:nvPr>
        </p:nvPicPr>
        <p:blipFill>
          <a:blip r:embed="rId3"/>
          <a:stretch>
            <a:fillRect/>
          </a:stretch>
        </p:blipFill>
        <p:spPr>
          <a:xfrm>
            <a:off x="6649437" y="3857581"/>
            <a:ext cx="5181600" cy="1237968"/>
          </a:xfrm>
          <a:prstGeom prst="rect">
            <a:avLst/>
          </a:prstGeom>
        </p:spPr>
      </p:pic>
      <p:sp>
        <p:nvSpPr>
          <p:cNvPr id="26" name="Rechteck 25">
            <a:extLst>
              <a:ext uri="{FF2B5EF4-FFF2-40B4-BE49-F238E27FC236}">
                <a16:creationId xmlns:a16="http://schemas.microsoft.com/office/drawing/2014/main" id="{4E145519-CD88-4889-A900-4811663AFC89}"/>
              </a:ext>
            </a:extLst>
          </p:cNvPr>
          <p:cNvSpPr/>
          <p:nvPr/>
        </p:nvSpPr>
        <p:spPr>
          <a:xfrm>
            <a:off x="1557195" y="4961707"/>
            <a:ext cx="1728192" cy="57606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Element 2</a:t>
            </a:r>
          </a:p>
        </p:txBody>
      </p:sp>
      <p:sp>
        <p:nvSpPr>
          <p:cNvPr id="27" name="Rechteck 26">
            <a:extLst>
              <a:ext uri="{FF2B5EF4-FFF2-40B4-BE49-F238E27FC236}">
                <a16:creationId xmlns:a16="http://schemas.microsoft.com/office/drawing/2014/main" id="{4DE3E7B6-4D93-4903-B37F-8A8BA82C944F}"/>
              </a:ext>
            </a:extLst>
          </p:cNvPr>
          <p:cNvSpPr/>
          <p:nvPr/>
        </p:nvSpPr>
        <p:spPr>
          <a:xfrm>
            <a:off x="3292012" y="4961707"/>
            <a:ext cx="1728192" cy="57606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Element 1</a:t>
            </a:r>
          </a:p>
        </p:txBody>
      </p:sp>
      <p:sp>
        <p:nvSpPr>
          <p:cNvPr id="28" name="Textfeld 27">
            <a:extLst>
              <a:ext uri="{FF2B5EF4-FFF2-40B4-BE49-F238E27FC236}">
                <a16:creationId xmlns:a16="http://schemas.microsoft.com/office/drawing/2014/main" id="{26F49D1F-CC47-48FE-B9C2-9816E95939A2}"/>
              </a:ext>
            </a:extLst>
          </p:cNvPr>
          <p:cNvSpPr txBox="1"/>
          <p:nvPr/>
        </p:nvSpPr>
        <p:spPr>
          <a:xfrm>
            <a:off x="5891450" y="5131783"/>
            <a:ext cx="633700" cy="369332"/>
          </a:xfrm>
          <a:prstGeom prst="rect">
            <a:avLst/>
          </a:prstGeom>
          <a:noFill/>
        </p:spPr>
        <p:txBody>
          <a:bodyPr wrap="none" rtlCol="0">
            <a:spAutoFit/>
          </a:bodyPr>
          <a:lstStyle/>
          <a:p>
            <a:r>
              <a:rPr lang="de-DE" dirty="0"/>
              <a:t>Peek</a:t>
            </a:r>
          </a:p>
        </p:txBody>
      </p:sp>
      <p:cxnSp>
        <p:nvCxnSpPr>
          <p:cNvPr id="29" name="Gerade Verbindung mit Pfeil 28">
            <a:extLst>
              <a:ext uri="{FF2B5EF4-FFF2-40B4-BE49-F238E27FC236}">
                <a16:creationId xmlns:a16="http://schemas.microsoft.com/office/drawing/2014/main" id="{C6B5B066-F57E-4894-8475-97E1A6C92C39}"/>
              </a:ext>
            </a:extLst>
          </p:cNvPr>
          <p:cNvCxnSpPr>
            <a:stCxn id="28" idx="1"/>
          </p:cNvCxnSpPr>
          <p:nvPr/>
        </p:nvCxnSpPr>
        <p:spPr>
          <a:xfrm flipH="1">
            <a:off x="5230364" y="5316449"/>
            <a:ext cx="648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Pfeil: 180-Grad 2">
            <a:extLst>
              <a:ext uri="{FF2B5EF4-FFF2-40B4-BE49-F238E27FC236}">
                <a16:creationId xmlns:a16="http://schemas.microsoft.com/office/drawing/2014/main" id="{7D64A2E0-52BE-47C6-B4E9-CAED16560C14}"/>
              </a:ext>
            </a:extLst>
          </p:cNvPr>
          <p:cNvSpPr/>
          <p:nvPr/>
        </p:nvSpPr>
        <p:spPr>
          <a:xfrm>
            <a:off x="718783" y="4250925"/>
            <a:ext cx="1872208" cy="634320"/>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Enqueue</a:t>
            </a:r>
            <a:endParaRPr lang="de-DE" dirty="0">
              <a:solidFill>
                <a:schemeClr val="tx1"/>
              </a:solidFill>
            </a:endParaRPr>
          </a:p>
        </p:txBody>
      </p:sp>
      <p:sp>
        <p:nvSpPr>
          <p:cNvPr id="5" name="Pfeil: 180-Grad 4">
            <a:extLst>
              <a:ext uri="{FF2B5EF4-FFF2-40B4-BE49-F238E27FC236}">
                <a16:creationId xmlns:a16="http://schemas.microsoft.com/office/drawing/2014/main" id="{7F2C93F5-3673-4424-A22A-BD98E0832695}"/>
              </a:ext>
            </a:extLst>
          </p:cNvPr>
          <p:cNvSpPr/>
          <p:nvPr/>
        </p:nvSpPr>
        <p:spPr>
          <a:xfrm>
            <a:off x="4058221" y="4250925"/>
            <a:ext cx="1872208" cy="634320"/>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Dequeue</a:t>
            </a:r>
            <a:endParaRPr lang="de-DE" dirty="0">
              <a:solidFill>
                <a:schemeClr val="tx1"/>
              </a:solidFill>
            </a:endParaRPr>
          </a:p>
        </p:txBody>
      </p:sp>
    </p:spTree>
    <p:extLst>
      <p:ext uri="{BB962C8B-B14F-4D97-AF65-F5344CB8AC3E}">
        <p14:creationId xmlns:p14="http://schemas.microsoft.com/office/powerpoint/2010/main" val="3104417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EE3E70-D695-4411-9AA1-333F784C43D3}"/>
              </a:ext>
            </a:extLst>
          </p:cNvPr>
          <p:cNvSpPr>
            <a:spLocks noGrp="1"/>
          </p:cNvSpPr>
          <p:nvPr>
            <p:ph type="title"/>
          </p:nvPr>
        </p:nvSpPr>
        <p:spPr/>
        <p:txBody>
          <a:bodyPr>
            <a:normAutofit/>
          </a:bodyPr>
          <a:lstStyle/>
          <a:p>
            <a:r>
              <a:rPr lang="de-DE" dirty="0"/>
              <a:t>spezielle Listen – Dictionary&lt;</a:t>
            </a:r>
            <a:r>
              <a:rPr lang="de-DE" dirty="0" err="1"/>
              <a:t>TKey</a:t>
            </a:r>
            <a:r>
              <a:rPr lang="de-DE" dirty="0"/>
              <a:t>, </a:t>
            </a:r>
            <a:r>
              <a:rPr lang="de-DE" dirty="0" err="1"/>
              <a:t>TValue</a:t>
            </a:r>
            <a:r>
              <a:rPr lang="de-DE" dirty="0"/>
              <a:t>&gt;</a:t>
            </a:r>
          </a:p>
        </p:txBody>
      </p:sp>
      <p:sp>
        <p:nvSpPr>
          <p:cNvPr id="4" name="Inhaltsplatzhalter 3">
            <a:extLst>
              <a:ext uri="{FF2B5EF4-FFF2-40B4-BE49-F238E27FC236}">
                <a16:creationId xmlns:a16="http://schemas.microsoft.com/office/drawing/2014/main" id="{23846452-E77E-4FC7-95E1-BE27A0F3BF68}"/>
              </a:ext>
            </a:extLst>
          </p:cNvPr>
          <p:cNvSpPr>
            <a:spLocks noGrp="1"/>
          </p:cNvSpPr>
          <p:nvPr>
            <p:ph idx="1"/>
          </p:nvPr>
        </p:nvSpPr>
        <p:spPr>
          <a:xfrm>
            <a:off x="838200" y="1595588"/>
            <a:ext cx="10515600" cy="4351338"/>
          </a:xfrm>
        </p:spPr>
        <p:txBody>
          <a:bodyPr/>
          <a:lstStyle/>
          <a:p>
            <a:r>
              <a:rPr lang="de-DE" dirty="0"/>
              <a:t>Entspricht ‚Tabelle mit 2 Spalten‘</a:t>
            </a:r>
          </a:p>
          <a:p>
            <a:r>
              <a:rPr lang="de-DE" dirty="0"/>
              <a:t>Ordnet jeweils einem Key (</a:t>
            </a:r>
            <a:r>
              <a:rPr lang="de-DE" dirty="0" err="1"/>
              <a:t>TKey</a:t>
            </a:r>
            <a:r>
              <a:rPr lang="de-DE" dirty="0"/>
              <a:t>) ein Value (</a:t>
            </a:r>
            <a:r>
              <a:rPr lang="de-DE" dirty="0" err="1"/>
              <a:t>TValue</a:t>
            </a:r>
            <a:r>
              <a:rPr lang="de-DE" dirty="0"/>
              <a:t>) zu</a:t>
            </a:r>
          </a:p>
          <a:p>
            <a:r>
              <a:rPr lang="de-DE" dirty="0"/>
              <a:t>Add(</a:t>
            </a:r>
            <a:r>
              <a:rPr lang="de-DE" dirty="0" err="1"/>
              <a:t>TKey</a:t>
            </a:r>
            <a:r>
              <a:rPr lang="de-DE" dirty="0"/>
              <a:t>, </a:t>
            </a:r>
            <a:r>
              <a:rPr lang="de-DE" dirty="0" err="1"/>
              <a:t>TValue</a:t>
            </a:r>
            <a:r>
              <a:rPr lang="de-DE" dirty="0"/>
              <a:t>):  Element hinzufügen</a:t>
            </a:r>
          </a:p>
          <a:p>
            <a:r>
              <a:rPr lang="de-DE" dirty="0"/>
              <a:t>über Key-Angabe Zugriff auf den Value</a:t>
            </a:r>
          </a:p>
          <a:p>
            <a:r>
              <a:rPr lang="de-DE" dirty="0" err="1"/>
              <a:t>ContainsKey</a:t>
            </a:r>
            <a:r>
              <a:rPr lang="de-DE" dirty="0"/>
              <a:t>(</a:t>
            </a:r>
            <a:r>
              <a:rPr lang="de-DE" dirty="0" err="1"/>
              <a:t>TKey</a:t>
            </a:r>
            <a:r>
              <a:rPr lang="de-DE" dirty="0"/>
              <a:t>) prüft, ob ein Key vorhanden ist</a:t>
            </a:r>
          </a:p>
          <a:p>
            <a:r>
              <a:rPr lang="de-DE" dirty="0" err="1"/>
              <a:t>ContainsValue</a:t>
            </a:r>
            <a:r>
              <a:rPr lang="de-DE" dirty="0"/>
              <a:t>(</a:t>
            </a:r>
            <a:r>
              <a:rPr lang="de-DE" dirty="0" err="1"/>
              <a:t>TValue</a:t>
            </a:r>
            <a:r>
              <a:rPr lang="de-DE" dirty="0"/>
              <a:t>) prüft, ob ein Value vorhanden ist</a:t>
            </a:r>
          </a:p>
        </p:txBody>
      </p:sp>
      <p:pic>
        <p:nvPicPr>
          <p:cNvPr id="6" name="Inhaltsplatzhalter 5">
            <a:extLst>
              <a:ext uri="{FF2B5EF4-FFF2-40B4-BE49-F238E27FC236}">
                <a16:creationId xmlns:a16="http://schemas.microsoft.com/office/drawing/2014/main" id="{C9033ED2-10D4-4CAE-8CE4-DB1CBD4BBFA3}"/>
              </a:ext>
            </a:extLst>
          </p:cNvPr>
          <p:cNvPicPr>
            <a:picLocks noGrp="1" noChangeAspect="1"/>
          </p:cNvPicPr>
          <p:nvPr>
            <p:ph sz="half" idx="4294967295"/>
          </p:nvPr>
        </p:nvPicPr>
        <p:blipFill>
          <a:blip r:embed="rId3"/>
          <a:stretch>
            <a:fillRect/>
          </a:stretch>
        </p:blipFill>
        <p:spPr>
          <a:xfrm>
            <a:off x="1958529" y="4734573"/>
            <a:ext cx="8666005" cy="1879462"/>
          </a:xfrm>
          <a:prstGeom prst="rect">
            <a:avLst/>
          </a:prstGeom>
        </p:spPr>
      </p:pic>
    </p:spTree>
    <p:extLst>
      <p:ext uri="{BB962C8B-B14F-4D97-AF65-F5344CB8AC3E}">
        <p14:creationId xmlns:p14="http://schemas.microsoft.com/office/powerpoint/2010/main" val="734820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EE3E70-D695-4411-9AA1-333F784C43D3}"/>
              </a:ext>
            </a:extLst>
          </p:cNvPr>
          <p:cNvSpPr>
            <a:spLocks noGrp="1"/>
          </p:cNvSpPr>
          <p:nvPr>
            <p:ph type="title"/>
          </p:nvPr>
        </p:nvSpPr>
        <p:spPr/>
        <p:txBody>
          <a:bodyPr>
            <a:normAutofit/>
          </a:bodyPr>
          <a:lstStyle/>
          <a:p>
            <a:r>
              <a:rPr lang="de-DE" dirty="0"/>
              <a:t>spezielle Listen – </a:t>
            </a:r>
            <a:r>
              <a:rPr lang="de-DE" dirty="0" err="1"/>
              <a:t>Hashtable</a:t>
            </a:r>
            <a:endParaRPr lang="de-DE" dirty="0"/>
          </a:p>
        </p:txBody>
      </p:sp>
      <p:sp>
        <p:nvSpPr>
          <p:cNvPr id="4" name="Inhaltsplatzhalter 3">
            <a:extLst>
              <a:ext uri="{FF2B5EF4-FFF2-40B4-BE49-F238E27FC236}">
                <a16:creationId xmlns:a16="http://schemas.microsoft.com/office/drawing/2014/main" id="{23846452-E77E-4FC7-95E1-BE27A0F3BF68}"/>
              </a:ext>
            </a:extLst>
          </p:cNvPr>
          <p:cNvSpPr>
            <a:spLocks noGrp="1"/>
          </p:cNvSpPr>
          <p:nvPr>
            <p:ph idx="1"/>
          </p:nvPr>
        </p:nvSpPr>
        <p:spPr>
          <a:xfrm>
            <a:off x="838200" y="1756614"/>
            <a:ext cx="10515600" cy="4351338"/>
          </a:xfrm>
        </p:spPr>
        <p:txBody>
          <a:bodyPr/>
          <a:lstStyle/>
          <a:p>
            <a:r>
              <a:rPr lang="de-DE" dirty="0"/>
              <a:t>ähnlich wie Dictionary &lt;</a:t>
            </a:r>
            <a:r>
              <a:rPr lang="de-DE" dirty="0" err="1"/>
              <a:t>TKey</a:t>
            </a:r>
            <a:r>
              <a:rPr lang="de-DE" dirty="0"/>
              <a:t>, </a:t>
            </a:r>
            <a:r>
              <a:rPr lang="de-DE" dirty="0" err="1"/>
              <a:t>TValue</a:t>
            </a:r>
            <a:r>
              <a:rPr lang="de-DE" dirty="0"/>
              <a:t>&gt; nur ohne Typdefinition (nicht generisch)</a:t>
            </a:r>
          </a:p>
          <a:p>
            <a:r>
              <a:rPr lang="de-DE" dirty="0"/>
              <a:t>kann beliebigen Datentyp in Key und Value beinhalten</a:t>
            </a:r>
          </a:p>
          <a:p>
            <a:r>
              <a:rPr lang="de-DE" dirty="0"/>
              <a:t>Zugriffe auf nicht vorhandene Keys ergeben keine Fehlermeldungen</a:t>
            </a:r>
          </a:p>
        </p:txBody>
      </p:sp>
      <p:pic>
        <p:nvPicPr>
          <p:cNvPr id="3" name="Grafik 2">
            <a:extLst>
              <a:ext uri="{FF2B5EF4-FFF2-40B4-BE49-F238E27FC236}">
                <a16:creationId xmlns:a16="http://schemas.microsoft.com/office/drawing/2014/main" id="{0CF0D301-DF7D-413A-9C9D-CB39102D522D}"/>
              </a:ext>
            </a:extLst>
          </p:cNvPr>
          <p:cNvPicPr>
            <a:picLocks noChangeAspect="1"/>
          </p:cNvPicPr>
          <p:nvPr/>
        </p:nvPicPr>
        <p:blipFill>
          <a:blip r:embed="rId3"/>
          <a:stretch>
            <a:fillRect/>
          </a:stretch>
        </p:blipFill>
        <p:spPr>
          <a:xfrm>
            <a:off x="2402908" y="3995015"/>
            <a:ext cx="7386183" cy="2405785"/>
          </a:xfrm>
          <a:prstGeom prst="rect">
            <a:avLst/>
          </a:prstGeom>
        </p:spPr>
      </p:pic>
    </p:spTree>
    <p:extLst>
      <p:ext uri="{BB962C8B-B14F-4D97-AF65-F5344CB8AC3E}">
        <p14:creationId xmlns:p14="http://schemas.microsoft.com/office/powerpoint/2010/main" val="731197620"/>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2.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497</Words>
  <Application>Microsoft Office PowerPoint</Application>
  <PresentationFormat>Breitbild</PresentationFormat>
  <Paragraphs>83</Paragraphs>
  <Slides>8</Slides>
  <Notes>7</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Calibri</vt:lpstr>
      <vt:lpstr>Calibri Light</vt:lpstr>
      <vt:lpstr>Consolas</vt:lpstr>
      <vt:lpstr>Design1</vt:lpstr>
      <vt:lpstr>Generische Listen</vt:lpstr>
      <vt:lpstr>generische Datentypen</vt:lpstr>
      <vt:lpstr>List&lt;T&gt; </vt:lpstr>
      <vt:lpstr>List&lt;T&gt; - nützliche Funktionen </vt:lpstr>
      <vt:lpstr>spezielle Listen – Stack&lt;T&gt; (Last In First Out)</vt:lpstr>
      <vt:lpstr>spezielle Listen – Queue&lt;T&gt; (First In First Out)</vt:lpstr>
      <vt:lpstr>spezielle Listen – Dictionary&lt;TKey, TValue&gt;</vt:lpstr>
      <vt:lpstr>spezielle Listen – Hashtable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Klaas Hagge</cp:lastModifiedBy>
  <cp:revision>7</cp:revision>
  <dcterms:created xsi:type="dcterms:W3CDTF">2021-08-31T09:50:45Z</dcterms:created>
  <dcterms:modified xsi:type="dcterms:W3CDTF">2021-11-08T09:00:06Z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