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9" r:id="rId5"/>
    <p:sldId id="407" r:id="rId6"/>
    <p:sldId id="264" r:id="rId7"/>
    <p:sldId id="260" r:id="rId8"/>
    <p:sldId id="261" r:id="rId9"/>
    <p:sldId id="406" r:id="rId10"/>
    <p:sldId id="263" r:id="rId11"/>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92" d="100"/>
          <a:sy n="92" d="100"/>
        </p:scale>
        <p:origin x="106" y="216"/>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15.11.2021</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FA9CAAF-1C48-40E3-94A8-FFCAA50053B1}" type="datetimeFigureOut">
              <a:rPr lang="de-DE" smtClean="0"/>
              <a:t>15.11.2021</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6AB9479-F6AA-4AAE-A055-7B07B528E1F6}" type="slidenum">
              <a:rPr lang="de-DE" smtClean="0"/>
              <a:t>‹Nr.›</a:t>
            </a:fld>
            <a:endParaRPr lang="de-DE"/>
          </a:p>
        </p:txBody>
      </p:sp>
    </p:spTree>
    <p:extLst>
      <p:ext uri="{BB962C8B-B14F-4D97-AF65-F5344CB8AC3E}">
        <p14:creationId xmlns:p14="http://schemas.microsoft.com/office/powerpoint/2010/main" val="34037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91544" y="2276873"/>
            <a:ext cx="7772400" cy="1470025"/>
          </a:xfrm>
        </p:spPr>
        <p:txBody>
          <a:bodyPr>
            <a:noAutofit/>
          </a:bodyPr>
          <a:lstStyle/>
          <a:p>
            <a:r>
              <a:rPr lang="de-DE" dirty="0"/>
              <a:t>Fehlerbehandlung und </a:t>
            </a:r>
            <a:r>
              <a:rPr lang="de-DE" dirty="0" err="1"/>
              <a:t>UnitTests</a:t>
            </a: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C21D1E0-C5FE-497E-B2E8-7FD299F49D2C}"/>
              </a:ext>
            </a:extLst>
          </p:cNvPr>
          <p:cNvSpPr>
            <a:spLocks noGrp="1"/>
          </p:cNvSpPr>
          <p:nvPr>
            <p:ph type="title"/>
          </p:nvPr>
        </p:nvSpPr>
        <p:spPr/>
        <p:txBody>
          <a:bodyPr/>
          <a:lstStyle/>
          <a:p>
            <a:r>
              <a:rPr lang="de-DE"/>
              <a:t>Debugging</a:t>
            </a:r>
            <a:endParaRPr lang="de-DE" dirty="0"/>
          </a:p>
        </p:txBody>
      </p:sp>
      <p:sp>
        <p:nvSpPr>
          <p:cNvPr id="5" name="Inhaltsplatzhalter 4">
            <a:extLst>
              <a:ext uri="{FF2B5EF4-FFF2-40B4-BE49-F238E27FC236}">
                <a16:creationId xmlns:a16="http://schemas.microsoft.com/office/drawing/2014/main" id="{91CAC518-CA1A-43B0-A136-15C3B27F31D1}"/>
              </a:ext>
            </a:extLst>
          </p:cNvPr>
          <p:cNvSpPr>
            <a:spLocks noGrp="1"/>
          </p:cNvSpPr>
          <p:nvPr>
            <p:ph sz="half" idx="1"/>
          </p:nvPr>
        </p:nvSpPr>
        <p:spPr>
          <a:xfrm>
            <a:off x="448887" y="1825625"/>
            <a:ext cx="11263746" cy="4351338"/>
          </a:xfrm>
        </p:spPr>
        <p:txBody>
          <a:bodyPr>
            <a:normAutofit/>
          </a:bodyPr>
          <a:lstStyle/>
          <a:p>
            <a:r>
              <a:rPr lang="de-DE"/>
              <a:t>Haltepunkte pausieren die Ausführung BEVOR die gewählte Zeile ausgeführt wird</a:t>
            </a:r>
          </a:p>
          <a:p>
            <a:endParaRPr lang="de-DE"/>
          </a:p>
          <a:p>
            <a:endParaRPr lang="de-DE"/>
          </a:p>
          <a:p>
            <a:pPr lvl="1"/>
            <a:r>
              <a:rPr lang="de-DE"/>
              <a:t>     Einzelschritt (F11): Schrittweise Ausführung mit Sprung in Methodendefinitionen</a:t>
            </a:r>
          </a:p>
          <a:p>
            <a:pPr lvl="1"/>
            <a:r>
              <a:rPr lang="de-DE"/>
              <a:t>     Prozedurschritt (F10): Schrittweise Ausführung auf aktueller Ebene</a:t>
            </a:r>
          </a:p>
          <a:p>
            <a:endParaRPr lang="de-DE" dirty="0"/>
          </a:p>
        </p:txBody>
      </p:sp>
      <p:pic>
        <p:nvPicPr>
          <p:cNvPr id="7" name="Grafik 6">
            <a:extLst>
              <a:ext uri="{FF2B5EF4-FFF2-40B4-BE49-F238E27FC236}">
                <a16:creationId xmlns:a16="http://schemas.microsoft.com/office/drawing/2014/main" id="{F578763F-E390-47CD-9093-F292EECF6A44}"/>
              </a:ext>
            </a:extLst>
          </p:cNvPr>
          <p:cNvPicPr>
            <a:picLocks noChangeAspect="1"/>
          </p:cNvPicPr>
          <p:nvPr/>
        </p:nvPicPr>
        <p:blipFill>
          <a:blip r:embed="rId2"/>
          <a:stretch>
            <a:fillRect/>
          </a:stretch>
        </p:blipFill>
        <p:spPr>
          <a:xfrm>
            <a:off x="1382596" y="2784044"/>
            <a:ext cx="9099753" cy="761334"/>
          </a:xfrm>
          <a:prstGeom prst="rect">
            <a:avLst/>
          </a:prstGeom>
        </p:spPr>
      </p:pic>
      <p:pic>
        <p:nvPicPr>
          <p:cNvPr id="10" name="Grafik 9">
            <a:extLst>
              <a:ext uri="{FF2B5EF4-FFF2-40B4-BE49-F238E27FC236}">
                <a16:creationId xmlns:a16="http://schemas.microsoft.com/office/drawing/2014/main" id="{C1531C3D-4FDA-48A8-950B-F21B013141EF}"/>
              </a:ext>
            </a:extLst>
          </p:cNvPr>
          <p:cNvPicPr>
            <a:picLocks noChangeAspect="1"/>
          </p:cNvPicPr>
          <p:nvPr/>
        </p:nvPicPr>
        <p:blipFill>
          <a:blip r:embed="rId3"/>
          <a:stretch>
            <a:fillRect/>
          </a:stretch>
        </p:blipFill>
        <p:spPr>
          <a:xfrm>
            <a:off x="1239721" y="3720121"/>
            <a:ext cx="285750" cy="285750"/>
          </a:xfrm>
          <a:prstGeom prst="rect">
            <a:avLst/>
          </a:prstGeom>
        </p:spPr>
      </p:pic>
      <p:pic>
        <p:nvPicPr>
          <p:cNvPr id="12" name="Grafik 11">
            <a:extLst>
              <a:ext uri="{FF2B5EF4-FFF2-40B4-BE49-F238E27FC236}">
                <a16:creationId xmlns:a16="http://schemas.microsoft.com/office/drawing/2014/main" id="{6CE9A532-A6B6-4897-A826-AD3CCCE77ECD}"/>
              </a:ext>
            </a:extLst>
          </p:cNvPr>
          <p:cNvPicPr>
            <a:picLocks noChangeAspect="1"/>
          </p:cNvPicPr>
          <p:nvPr/>
        </p:nvPicPr>
        <p:blipFill>
          <a:blip r:embed="rId4"/>
          <a:stretch>
            <a:fillRect/>
          </a:stretch>
        </p:blipFill>
        <p:spPr>
          <a:xfrm>
            <a:off x="1239722" y="4133266"/>
            <a:ext cx="285749" cy="285749"/>
          </a:xfrm>
          <a:prstGeom prst="rect">
            <a:avLst/>
          </a:prstGeom>
        </p:spPr>
      </p:pic>
      <p:pic>
        <p:nvPicPr>
          <p:cNvPr id="14" name="Grafik 13">
            <a:extLst>
              <a:ext uri="{FF2B5EF4-FFF2-40B4-BE49-F238E27FC236}">
                <a16:creationId xmlns:a16="http://schemas.microsoft.com/office/drawing/2014/main" id="{FEA1F2F3-E977-4CD3-99AA-5F7F0FF1361F}"/>
              </a:ext>
            </a:extLst>
          </p:cNvPr>
          <p:cNvPicPr>
            <a:picLocks noChangeAspect="1"/>
          </p:cNvPicPr>
          <p:nvPr/>
        </p:nvPicPr>
        <p:blipFill>
          <a:blip r:embed="rId5"/>
          <a:stretch>
            <a:fillRect/>
          </a:stretch>
        </p:blipFill>
        <p:spPr>
          <a:xfrm>
            <a:off x="6032268" y="4571783"/>
            <a:ext cx="5040284" cy="1906400"/>
          </a:xfrm>
          <a:prstGeom prst="rect">
            <a:avLst/>
          </a:prstGeom>
        </p:spPr>
      </p:pic>
      <p:sp>
        <p:nvSpPr>
          <p:cNvPr id="15" name="Textfeld 14">
            <a:extLst>
              <a:ext uri="{FF2B5EF4-FFF2-40B4-BE49-F238E27FC236}">
                <a16:creationId xmlns:a16="http://schemas.microsoft.com/office/drawing/2014/main" id="{09829373-2F6F-43F6-8A24-BFC7224AAD91}"/>
              </a:ext>
            </a:extLst>
          </p:cNvPr>
          <p:cNvSpPr txBox="1"/>
          <p:nvPr/>
        </p:nvSpPr>
        <p:spPr>
          <a:xfrm>
            <a:off x="479366" y="5007338"/>
            <a:ext cx="5552901" cy="954107"/>
          </a:xfrm>
          <a:prstGeom prst="rect">
            <a:avLst/>
          </a:prstGeom>
          <a:noFill/>
        </p:spPr>
        <p:txBody>
          <a:bodyPr wrap="square" rtlCol="0">
            <a:spAutoFit/>
          </a:bodyPr>
          <a:lstStyle/>
          <a:p>
            <a:pPr marL="285750" indent="-285750">
              <a:buFont typeface="Arial" panose="020B0604020202020204" pitchFamily="34" charset="0"/>
              <a:buChar char="•"/>
            </a:pPr>
            <a:r>
              <a:rPr lang="de-DE" sz="2800"/>
              <a:t>Auto- und Lokalfenster beinhalten aktuelle Variablenbelegungen</a:t>
            </a:r>
          </a:p>
        </p:txBody>
      </p:sp>
    </p:spTree>
    <p:extLst>
      <p:ext uri="{BB962C8B-B14F-4D97-AF65-F5344CB8AC3E}">
        <p14:creationId xmlns:p14="http://schemas.microsoft.com/office/powerpoint/2010/main" val="84154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C21D1E0-C5FE-497E-B2E8-7FD299F49D2C}"/>
              </a:ext>
            </a:extLst>
          </p:cNvPr>
          <p:cNvSpPr>
            <a:spLocks noGrp="1"/>
          </p:cNvSpPr>
          <p:nvPr>
            <p:ph type="title"/>
          </p:nvPr>
        </p:nvSpPr>
        <p:spPr/>
        <p:txBody>
          <a:bodyPr/>
          <a:lstStyle/>
          <a:p>
            <a:r>
              <a:rPr lang="de-DE" dirty="0"/>
              <a:t>Fehlerbehandlung</a:t>
            </a:r>
          </a:p>
        </p:txBody>
      </p:sp>
      <p:sp>
        <p:nvSpPr>
          <p:cNvPr id="5" name="Inhaltsplatzhalter 4">
            <a:extLst>
              <a:ext uri="{FF2B5EF4-FFF2-40B4-BE49-F238E27FC236}">
                <a16:creationId xmlns:a16="http://schemas.microsoft.com/office/drawing/2014/main" id="{91CAC518-CA1A-43B0-A136-15C3B27F31D1}"/>
              </a:ext>
            </a:extLst>
          </p:cNvPr>
          <p:cNvSpPr>
            <a:spLocks noGrp="1"/>
          </p:cNvSpPr>
          <p:nvPr>
            <p:ph sz="half" idx="1"/>
          </p:nvPr>
        </p:nvSpPr>
        <p:spPr/>
        <p:txBody>
          <a:bodyPr>
            <a:normAutofit lnSpcReduction="10000"/>
          </a:bodyPr>
          <a:lstStyle/>
          <a:p>
            <a:r>
              <a:rPr lang="de-DE" dirty="0"/>
              <a:t>mit einem </a:t>
            </a:r>
            <a:r>
              <a:rPr lang="de-DE" dirty="0" err="1"/>
              <a:t>try</a:t>
            </a:r>
            <a:r>
              <a:rPr lang="de-DE" dirty="0"/>
              <a:t>-catch-Block können Fehler abgefangen und behandelt werden</a:t>
            </a:r>
          </a:p>
          <a:p>
            <a:r>
              <a:rPr lang="de-DE" dirty="0" err="1"/>
              <a:t>try</a:t>
            </a:r>
            <a:r>
              <a:rPr lang="de-DE" dirty="0"/>
              <a:t>-Block</a:t>
            </a:r>
          </a:p>
          <a:p>
            <a:pPr lvl="1"/>
            <a:r>
              <a:rPr lang="de-DE" dirty="0"/>
              <a:t>eigentliche Anwendung</a:t>
            </a:r>
          </a:p>
          <a:p>
            <a:r>
              <a:rPr lang="de-DE" dirty="0"/>
              <a:t>catch-Block</a:t>
            </a:r>
          </a:p>
          <a:p>
            <a:pPr lvl="1"/>
            <a:r>
              <a:rPr lang="de-DE" dirty="0"/>
              <a:t>Fehler werden abgefangen und behandelt</a:t>
            </a:r>
          </a:p>
          <a:p>
            <a:r>
              <a:rPr lang="de-DE" dirty="0" err="1"/>
              <a:t>finally</a:t>
            </a:r>
            <a:r>
              <a:rPr lang="de-DE" dirty="0"/>
              <a:t>-Block</a:t>
            </a:r>
          </a:p>
          <a:p>
            <a:pPr lvl="1"/>
            <a:r>
              <a:rPr lang="de-DE" dirty="0"/>
              <a:t>ist optional</a:t>
            </a:r>
          </a:p>
          <a:p>
            <a:pPr lvl="1"/>
            <a:r>
              <a:rPr lang="de-DE" dirty="0"/>
              <a:t>wird garantiert ausgeführt</a:t>
            </a:r>
          </a:p>
          <a:p>
            <a:endParaRPr lang="de-DE" dirty="0"/>
          </a:p>
        </p:txBody>
      </p:sp>
      <p:pic>
        <p:nvPicPr>
          <p:cNvPr id="8" name="Inhaltsplatzhalter 7">
            <a:extLst>
              <a:ext uri="{FF2B5EF4-FFF2-40B4-BE49-F238E27FC236}">
                <a16:creationId xmlns:a16="http://schemas.microsoft.com/office/drawing/2014/main" id="{B6860FAD-9A93-4B5D-ADA1-2DAF39D121AD}"/>
              </a:ext>
            </a:extLst>
          </p:cNvPr>
          <p:cNvPicPr>
            <a:picLocks noGrp="1" noChangeAspect="1"/>
          </p:cNvPicPr>
          <p:nvPr>
            <p:ph sz="half" idx="2"/>
          </p:nvPr>
        </p:nvPicPr>
        <p:blipFill>
          <a:blip r:embed="rId2"/>
          <a:stretch>
            <a:fillRect/>
          </a:stretch>
        </p:blipFill>
        <p:spPr>
          <a:xfrm>
            <a:off x="6499817" y="1870144"/>
            <a:ext cx="4853983" cy="4067863"/>
          </a:xfrm>
          <a:prstGeom prst="rect">
            <a:avLst/>
          </a:prstGeom>
        </p:spPr>
      </p:pic>
    </p:spTree>
    <p:extLst>
      <p:ext uri="{BB962C8B-B14F-4D97-AF65-F5344CB8AC3E}">
        <p14:creationId xmlns:p14="http://schemas.microsoft.com/office/powerpoint/2010/main" val="102681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F9976D-EC45-4820-9731-B0799FC2A302}"/>
              </a:ext>
            </a:extLst>
          </p:cNvPr>
          <p:cNvSpPr>
            <a:spLocks noGrp="1"/>
          </p:cNvSpPr>
          <p:nvPr>
            <p:ph type="title"/>
          </p:nvPr>
        </p:nvSpPr>
        <p:spPr/>
        <p:txBody>
          <a:bodyPr/>
          <a:lstStyle/>
          <a:p>
            <a:r>
              <a:rPr lang="de-DE" dirty="0"/>
              <a:t>eigene Exception erstellen</a:t>
            </a:r>
          </a:p>
        </p:txBody>
      </p:sp>
      <p:pic>
        <p:nvPicPr>
          <p:cNvPr id="9" name="Inhaltsplatzhalter 8">
            <a:extLst>
              <a:ext uri="{FF2B5EF4-FFF2-40B4-BE49-F238E27FC236}">
                <a16:creationId xmlns:a16="http://schemas.microsoft.com/office/drawing/2014/main" id="{AB9B2EDF-A78B-4E70-93D1-1884117544B1}"/>
              </a:ext>
            </a:extLst>
          </p:cNvPr>
          <p:cNvPicPr>
            <a:picLocks noGrp="1" noChangeAspect="1"/>
          </p:cNvPicPr>
          <p:nvPr>
            <p:ph sz="half" idx="2"/>
          </p:nvPr>
        </p:nvPicPr>
        <p:blipFill>
          <a:blip r:embed="rId2"/>
          <a:stretch>
            <a:fillRect/>
          </a:stretch>
        </p:blipFill>
        <p:spPr>
          <a:xfrm>
            <a:off x="5941227" y="1825625"/>
            <a:ext cx="6250773" cy="4033565"/>
          </a:xfrm>
          <a:prstGeom prst="rect">
            <a:avLst/>
          </a:prstGeom>
        </p:spPr>
      </p:pic>
      <p:sp>
        <p:nvSpPr>
          <p:cNvPr id="11" name="Inhaltsplatzhalter 10">
            <a:extLst>
              <a:ext uri="{FF2B5EF4-FFF2-40B4-BE49-F238E27FC236}">
                <a16:creationId xmlns:a16="http://schemas.microsoft.com/office/drawing/2014/main" id="{8F9B820C-F8E5-479A-8CBB-7B578DD294B0}"/>
              </a:ext>
            </a:extLst>
          </p:cNvPr>
          <p:cNvSpPr>
            <a:spLocks noGrp="1"/>
          </p:cNvSpPr>
          <p:nvPr>
            <p:ph sz="half" idx="1"/>
          </p:nvPr>
        </p:nvSpPr>
        <p:spPr>
          <a:xfrm>
            <a:off x="838200" y="1825625"/>
            <a:ext cx="4996486" cy="4351338"/>
          </a:xfrm>
        </p:spPr>
        <p:txBody>
          <a:bodyPr/>
          <a:lstStyle/>
          <a:p>
            <a:r>
              <a:rPr lang="de-DE" dirty="0"/>
              <a:t>jede neue Exception ist von der Klasse „Exception“ abgeleitet</a:t>
            </a:r>
          </a:p>
          <a:p>
            <a:r>
              <a:rPr lang="de-DE" dirty="0"/>
              <a:t>durch „catch (Exception)“ werden somit alle nicht zuvor abgefangenen Fehlermeldungen behandelt</a:t>
            </a:r>
          </a:p>
        </p:txBody>
      </p:sp>
      <p:pic>
        <p:nvPicPr>
          <p:cNvPr id="12" name="Inhaltsplatzhalter 4">
            <a:extLst>
              <a:ext uri="{FF2B5EF4-FFF2-40B4-BE49-F238E27FC236}">
                <a16:creationId xmlns:a16="http://schemas.microsoft.com/office/drawing/2014/main" id="{76F2049C-0D54-4085-9764-4505D68EA5A8}"/>
              </a:ext>
            </a:extLst>
          </p:cNvPr>
          <p:cNvPicPr>
            <a:picLocks noChangeAspect="1"/>
          </p:cNvPicPr>
          <p:nvPr/>
        </p:nvPicPr>
        <p:blipFill>
          <a:blip r:embed="rId3"/>
          <a:stretch>
            <a:fillRect/>
          </a:stretch>
        </p:blipFill>
        <p:spPr>
          <a:xfrm>
            <a:off x="707977" y="4707636"/>
            <a:ext cx="4996486" cy="1604264"/>
          </a:xfrm>
          <a:prstGeom prst="rect">
            <a:avLst/>
          </a:prstGeom>
        </p:spPr>
      </p:pic>
    </p:spTree>
    <p:extLst>
      <p:ext uri="{BB962C8B-B14F-4D97-AF65-F5344CB8AC3E}">
        <p14:creationId xmlns:p14="http://schemas.microsoft.com/office/powerpoint/2010/main" val="189955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639CFD-D67D-4823-A86F-3E80C24CDE2D}"/>
              </a:ext>
            </a:extLst>
          </p:cNvPr>
          <p:cNvSpPr>
            <a:spLocks noGrp="1"/>
          </p:cNvSpPr>
          <p:nvPr>
            <p:ph type="title"/>
          </p:nvPr>
        </p:nvSpPr>
        <p:spPr/>
        <p:txBody>
          <a:bodyPr/>
          <a:lstStyle/>
          <a:p>
            <a:r>
              <a:rPr lang="de-DE" dirty="0" err="1"/>
              <a:t>UnitTest</a:t>
            </a:r>
            <a:r>
              <a:rPr lang="de-DE" dirty="0"/>
              <a:t> - Komponententest</a:t>
            </a:r>
          </a:p>
        </p:txBody>
      </p:sp>
      <p:sp>
        <p:nvSpPr>
          <p:cNvPr id="3" name="Inhaltsplatzhalter 2">
            <a:extLst>
              <a:ext uri="{FF2B5EF4-FFF2-40B4-BE49-F238E27FC236}">
                <a16:creationId xmlns:a16="http://schemas.microsoft.com/office/drawing/2014/main" id="{D2594BBB-D03C-4607-9B94-55FCEBF8B2F3}"/>
              </a:ext>
            </a:extLst>
          </p:cNvPr>
          <p:cNvSpPr>
            <a:spLocks noGrp="1"/>
          </p:cNvSpPr>
          <p:nvPr>
            <p:ph sz="half" idx="1"/>
          </p:nvPr>
        </p:nvSpPr>
        <p:spPr/>
        <p:txBody>
          <a:bodyPr/>
          <a:lstStyle/>
          <a:p>
            <a:r>
              <a:rPr lang="de-DE" dirty="0"/>
              <a:t>mit einem </a:t>
            </a:r>
            <a:r>
              <a:rPr lang="de-DE" dirty="0" err="1"/>
              <a:t>UnitTest</a:t>
            </a:r>
            <a:r>
              <a:rPr lang="de-DE" dirty="0"/>
              <a:t> können Funktionen auf eine definierte Eingabe und eine erwartete Rückgabe getestet werden</a:t>
            </a:r>
          </a:p>
          <a:p>
            <a:endParaRPr lang="de-DE" dirty="0"/>
          </a:p>
          <a:p>
            <a:r>
              <a:rPr lang="de-DE" dirty="0"/>
              <a:t>ein extra Projekt, welches in </a:t>
            </a:r>
            <a:r>
              <a:rPr lang="de-DE" dirty="0" err="1"/>
              <a:t>VisualStudio</a:t>
            </a:r>
            <a:r>
              <a:rPr lang="de-DE" dirty="0"/>
              <a:t> erstellt werden kann</a:t>
            </a:r>
          </a:p>
          <a:p>
            <a:endParaRPr lang="de-DE" dirty="0"/>
          </a:p>
          <a:p>
            <a:endParaRPr lang="de-DE" dirty="0"/>
          </a:p>
        </p:txBody>
      </p:sp>
      <p:pic>
        <p:nvPicPr>
          <p:cNvPr id="5" name="Inhaltsplatzhalter 4">
            <a:extLst>
              <a:ext uri="{FF2B5EF4-FFF2-40B4-BE49-F238E27FC236}">
                <a16:creationId xmlns:a16="http://schemas.microsoft.com/office/drawing/2014/main" id="{896DF61A-2680-4BE6-BE80-70317CA512C9}"/>
              </a:ext>
            </a:extLst>
          </p:cNvPr>
          <p:cNvPicPr>
            <a:picLocks noGrp="1" noChangeAspect="1"/>
          </p:cNvPicPr>
          <p:nvPr>
            <p:ph sz="half" idx="2"/>
          </p:nvPr>
        </p:nvPicPr>
        <p:blipFill>
          <a:blip r:embed="rId2"/>
          <a:stretch>
            <a:fillRect/>
          </a:stretch>
        </p:blipFill>
        <p:spPr>
          <a:xfrm>
            <a:off x="6228789" y="2732745"/>
            <a:ext cx="5125011" cy="1392510"/>
          </a:xfrm>
          <a:prstGeom prst="rect">
            <a:avLst/>
          </a:prstGeom>
        </p:spPr>
      </p:pic>
    </p:spTree>
    <p:extLst>
      <p:ext uri="{BB962C8B-B14F-4D97-AF65-F5344CB8AC3E}">
        <p14:creationId xmlns:p14="http://schemas.microsoft.com/office/powerpoint/2010/main" val="204462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6116ED-D90B-40B3-890F-B8FD0E5F2E18}"/>
              </a:ext>
            </a:extLst>
          </p:cNvPr>
          <p:cNvSpPr>
            <a:spLocks noGrp="1"/>
          </p:cNvSpPr>
          <p:nvPr>
            <p:ph type="title"/>
          </p:nvPr>
        </p:nvSpPr>
        <p:spPr/>
        <p:txBody>
          <a:bodyPr/>
          <a:lstStyle/>
          <a:p>
            <a:r>
              <a:rPr lang="de-DE" dirty="0"/>
              <a:t>Testklasse stellen</a:t>
            </a:r>
          </a:p>
        </p:txBody>
      </p:sp>
      <p:sp>
        <p:nvSpPr>
          <p:cNvPr id="3" name="Inhaltsplatzhalter 2">
            <a:extLst>
              <a:ext uri="{FF2B5EF4-FFF2-40B4-BE49-F238E27FC236}">
                <a16:creationId xmlns:a16="http://schemas.microsoft.com/office/drawing/2014/main" id="{10F5F253-2DBB-4B9F-B2F4-FAD7935C450F}"/>
              </a:ext>
            </a:extLst>
          </p:cNvPr>
          <p:cNvSpPr>
            <a:spLocks noGrp="1"/>
          </p:cNvSpPr>
          <p:nvPr>
            <p:ph sz="half" idx="1"/>
          </p:nvPr>
        </p:nvSpPr>
        <p:spPr/>
        <p:txBody>
          <a:bodyPr/>
          <a:lstStyle/>
          <a:p>
            <a:r>
              <a:rPr lang="de-DE" dirty="0"/>
              <a:t>eine Klasse muss mit dem Attribut „[</a:t>
            </a:r>
            <a:r>
              <a:rPr lang="de-DE" dirty="0" err="1"/>
              <a:t>TestClass</a:t>
            </a:r>
            <a:r>
              <a:rPr lang="de-DE" dirty="0"/>
              <a:t>]“ versehen werden, damit VS diese als Testklasse erkennt</a:t>
            </a:r>
          </a:p>
          <a:p>
            <a:endParaRPr lang="de-DE" dirty="0"/>
          </a:p>
          <a:p>
            <a:r>
              <a:rPr lang="de-DE" dirty="0"/>
              <a:t>eine Methode muss mit dem Attribut „[</a:t>
            </a:r>
            <a:r>
              <a:rPr lang="de-DE" dirty="0" err="1"/>
              <a:t>TestMethod</a:t>
            </a:r>
            <a:r>
              <a:rPr lang="de-DE" dirty="0"/>
              <a:t>]“ versehen werden, damit VS diese als Testmethode erkennt und bei einem </a:t>
            </a:r>
            <a:r>
              <a:rPr lang="de-DE" dirty="0" err="1"/>
              <a:t>UnitTest</a:t>
            </a:r>
            <a:r>
              <a:rPr lang="de-DE" dirty="0"/>
              <a:t> aufruft</a:t>
            </a:r>
          </a:p>
        </p:txBody>
      </p:sp>
      <p:pic>
        <p:nvPicPr>
          <p:cNvPr id="5" name="Inhaltsplatzhalter 4">
            <a:extLst>
              <a:ext uri="{FF2B5EF4-FFF2-40B4-BE49-F238E27FC236}">
                <a16:creationId xmlns:a16="http://schemas.microsoft.com/office/drawing/2014/main" id="{1F3B01CF-7C30-49C5-BB76-F1A2923BE771}"/>
              </a:ext>
            </a:extLst>
          </p:cNvPr>
          <p:cNvPicPr>
            <a:picLocks noGrp="1" noChangeAspect="1"/>
          </p:cNvPicPr>
          <p:nvPr>
            <p:ph sz="half" idx="2"/>
          </p:nvPr>
        </p:nvPicPr>
        <p:blipFill>
          <a:blip r:embed="rId2"/>
          <a:stretch>
            <a:fillRect/>
          </a:stretch>
        </p:blipFill>
        <p:spPr>
          <a:xfrm>
            <a:off x="6172202" y="1699329"/>
            <a:ext cx="5626045" cy="3459341"/>
          </a:xfrm>
          <a:prstGeom prst="rect">
            <a:avLst/>
          </a:prstGeom>
        </p:spPr>
      </p:pic>
    </p:spTree>
    <p:extLst>
      <p:ext uri="{BB962C8B-B14F-4D97-AF65-F5344CB8AC3E}">
        <p14:creationId xmlns:p14="http://schemas.microsoft.com/office/powerpoint/2010/main" val="158630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397991-98C8-4183-9179-D1634547F8E1}"/>
              </a:ext>
            </a:extLst>
          </p:cNvPr>
          <p:cNvSpPr>
            <a:spLocks noGrp="1"/>
          </p:cNvSpPr>
          <p:nvPr>
            <p:ph type="title"/>
          </p:nvPr>
        </p:nvSpPr>
        <p:spPr/>
        <p:txBody>
          <a:bodyPr/>
          <a:lstStyle/>
          <a:p>
            <a:r>
              <a:rPr lang="de-DE" dirty="0" err="1"/>
              <a:t>UnitTest</a:t>
            </a:r>
            <a:r>
              <a:rPr lang="de-DE" dirty="0"/>
              <a:t> ausführen</a:t>
            </a:r>
          </a:p>
        </p:txBody>
      </p:sp>
      <p:sp>
        <p:nvSpPr>
          <p:cNvPr id="3" name="Inhaltsplatzhalter 2">
            <a:extLst>
              <a:ext uri="{FF2B5EF4-FFF2-40B4-BE49-F238E27FC236}">
                <a16:creationId xmlns:a16="http://schemas.microsoft.com/office/drawing/2014/main" id="{B16FD4E3-6BE5-40B7-91CA-92DAF4A6707E}"/>
              </a:ext>
            </a:extLst>
          </p:cNvPr>
          <p:cNvSpPr>
            <a:spLocks noGrp="1"/>
          </p:cNvSpPr>
          <p:nvPr>
            <p:ph sz="half" idx="1"/>
          </p:nvPr>
        </p:nvSpPr>
        <p:spPr/>
        <p:txBody>
          <a:bodyPr>
            <a:normAutofit lnSpcReduction="10000"/>
          </a:bodyPr>
          <a:lstStyle/>
          <a:p>
            <a:r>
              <a:rPr lang="de-DE" dirty="0"/>
              <a:t>um einen </a:t>
            </a:r>
            <a:r>
              <a:rPr lang="de-DE" dirty="0" err="1"/>
              <a:t>UnitTest</a:t>
            </a:r>
            <a:r>
              <a:rPr lang="de-DE" dirty="0"/>
              <a:t> zu starten klickt man im Menü „Test“ auf den Punkt „Alle Test ausführen“ </a:t>
            </a:r>
          </a:p>
          <a:p>
            <a:endParaRPr lang="de-DE" dirty="0"/>
          </a:p>
          <a:p>
            <a:r>
              <a:rPr lang="de-DE" dirty="0"/>
              <a:t>alternativ mithilfe der Tastenkombination </a:t>
            </a:r>
            <a:br>
              <a:rPr lang="de-DE" dirty="0"/>
            </a:br>
            <a:r>
              <a:rPr lang="de-DE" dirty="0"/>
              <a:t>[STRG]+[R] [STRG]+[A]</a:t>
            </a:r>
          </a:p>
          <a:p>
            <a:endParaRPr lang="de-DE" dirty="0"/>
          </a:p>
          <a:p>
            <a:r>
              <a:rPr lang="de-DE" dirty="0"/>
              <a:t>im Test-Explorer werden dann die Ergebnisse angezeigt</a:t>
            </a:r>
          </a:p>
        </p:txBody>
      </p:sp>
      <p:pic>
        <p:nvPicPr>
          <p:cNvPr id="5" name="Inhaltsplatzhalter 4">
            <a:extLst>
              <a:ext uri="{FF2B5EF4-FFF2-40B4-BE49-F238E27FC236}">
                <a16:creationId xmlns:a16="http://schemas.microsoft.com/office/drawing/2014/main" id="{1A3354DA-D3B4-4F67-9209-668C6776BE08}"/>
              </a:ext>
            </a:extLst>
          </p:cNvPr>
          <p:cNvPicPr>
            <a:picLocks noGrp="1" noChangeAspect="1"/>
          </p:cNvPicPr>
          <p:nvPr>
            <p:ph sz="half" idx="2"/>
          </p:nvPr>
        </p:nvPicPr>
        <p:blipFill>
          <a:blip r:embed="rId2"/>
          <a:stretch>
            <a:fillRect/>
          </a:stretch>
        </p:blipFill>
        <p:spPr>
          <a:xfrm>
            <a:off x="6205537" y="2782094"/>
            <a:ext cx="5114925" cy="2438400"/>
          </a:xfrm>
          <a:prstGeom prst="rect">
            <a:avLst/>
          </a:prstGeom>
        </p:spPr>
      </p:pic>
    </p:spTree>
    <p:extLst>
      <p:ext uri="{BB962C8B-B14F-4D97-AF65-F5344CB8AC3E}">
        <p14:creationId xmlns:p14="http://schemas.microsoft.com/office/powerpoint/2010/main" val="3368930428"/>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224</Words>
  <Application>Microsoft Office PowerPoint</Application>
  <PresentationFormat>Breitbild</PresentationFormat>
  <Paragraphs>38</Paragraphs>
  <Slides>7</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Calibri Light</vt:lpstr>
      <vt:lpstr>Design1</vt:lpstr>
      <vt:lpstr>Fehlerbehandlung und UnitTests</vt:lpstr>
      <vt:lpstr>Debugging</vt:lpstr>
      <vt:lpstr>Fehlerbehandlung</vt:lpstr>
      <vt:lpstr>eigene Exception erstellen</vt:lpstr>
      <vt:lpstr>UnitTest - Komponententest</vt:lpstr>
      <vt:lpstr>Testklasse stellen</vt:lpstr>
      <vt:lpstr>UnitTest ausführen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Klaas Hagge</cp:lastModifiedBy>
  <cp:revision>7</cp:revision>
  <dcterms:created xsi:type="dcterms:W3CDTF">2021-08-31T09:50:45Z</dcterms:created>
  <dcterms:modified xsi:type="dcterms:W3CDTF">2021-11-15T14:08:35Z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