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257" r:id="rId6"/>
    <p:sldId id="260" r:id="rId7"/>
    <p:sldId id="261" r:id="rId8"/>
    <p:sldId id="262" r:id="rId9"/>
    <p:sldId id="265" r:id="rId10"/>
    <p:sldId id="263"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00FF"/>
    <a:srgbClr val="B9B9B9"/>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92" d="100"/>
          <a:sy n="92" d="100"/>
        </p:scale>
        <p:origin x="106" y="21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07.11.2021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CF9EBE-CAA5-4D70-86D2-66D67B83B531}" type="datetimeFigureOut">
              <a:rPr lang="de-DE" smtClean="0"/>
              <a:t>07.11.2021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197D964-9041-4191-BF62-B06B1505C1D2}" type="slidenum">
              <a:rPr lang="de-DE" smtClean="0"/>
              <a:t>‹Nr.›</a:t>
            </a:fld>
            <a:endParaRPr lang="de-DE"/>
          </a:p>
        </p:txBody>
      </p:sp>
    </p:spTree>
    <p:extLst>
      <p:ext uri="{BB962C8B-B14F-4D97-AF65-F5344CB8AC3E}">
        <p14:creationId xmlns:p14="http://schemas.microsoft.com/office/powerpoint/2010/main" val="275111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55444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mehrere Methoden zu einem </a:t>
            </a:r>
            <a:r>
              <a:rPr lang="de-DE" dirty="0" err="1"/>
              <a:t>Delegate</a:t>
            </a:r>
            <a:r>
              <a:rPr lang="de-DE" dirty="0"/>
              <a:t> hinzugefügt werden</a:t>
            </a:r>
          </a:p>
          <a:p>
            <a:endParaRPr lang="de-DE" dirty="0"/>
          </a:p>
          <a:p>
            <a:r>
              <a:rPr lang="de-DE" dirty="0"/>
              <a:t>Rückgabe ist immer nur der Wert der letzten Methode</a:t>
            </a:r>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216228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Action und </a:t>
            </a:r>
            <a:r>
              <a:rPr lang="de-DE" dirty="0" err="1"/>
              <a:t>Func</a:t>
            </a:r>
            <a:r>
              <a:rPr lang="de-DE" dirty="0"/>
              <a:t> sind generische </a:t>
            </a:r>
            <a:r>
              <a:rPr lang="de-DE" dirty="0" err="1"/>
              <a:t>Delegatentypen</a:t>
            </a:r>
            <a:endParaRPr lang="de-DE" dirty="0"/>
          </a:p>
          <a:p>
            <a:r>
              <a:rPr lang="de-DE" dirty="0"/>
              <a:t>Action bis zu 16 Parameter (</a:t>
            </a:r>
            <a:r>
              <a:rPr lang="de-DE" dirty="0" err="1"/>
              <a:t>void</a:t>
            </a:r>
            <a:r>
              <a:rPr lang="de-DE" dirty="0"/>
              <a: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Func</a:t>
            </a:r>
            <a:r>
              <a:rPr lang="de-DE" dirty="0"/>
              <a:t> bis zu 16 Parameter + 1 </a:t>
            </a:r>
            <a:r>
              <a:rPr lang="de-DE" dirty="0" err="1"/>
              <a:t>return</a:t>
            </a:r>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41739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Lamda</a:t>
            </a:r>
            <a:r>
              <a:rPr lang="de-DE" dirty="0"/>
              <a:t>: (input-parameters) =&gt; </a:t>
            </a:r>
            <a:r>
              <a:rPr lang="de-DE" dirty="0" err="1"/>
              <a:t>expression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421894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Lamda</a:t>
            </a:r>
            <a:r>
              <a:rPr lang="de-DE" dirty="0"/>
              <a:t>: (input-parameters) =&gt; </a:t>
            </a:r>
            <a:r>
              <a:rPr lang="de-DE" dirty="0" err="1"/>
              <a:t>expression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290198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event</a:t>
            </a:r>
            <a:r>
              <a:rPr lang="de-DE" dirty="0"/>
              <a:t> =&gt; keine direkt </a:t>
            </a:r>
            <a:r>
              <a:rPr lang="de-DE" dirty="0" err="1"/>
              <a:t>zuweisung</a:t>
            </a:r>
            <a:r>
              <a:rPr lang="de-DE" dirty="0"/>
              <a:t> über = möglich</a:t>
            </a:r>
          </a:p>
          <a:p>
            <a:endParaRPr lang="de-DE" dirty="0"/>
          </a:p>
          <a:p>
            <a:r>
              <a:rPr lang="de-DE" dirty="0" err="1"/>
              <a:t>EventArgs</a:t>
            </a:r>
            <a:r>
              <a:rPr lang="de-DE" dirty="0"/>
              <a:t> hat standardmäßig keine Eigenschaften zur Übergabe</a:t>
            </a:r>
          </a:p>
          <a:p>
            <a:r>
              <a:rPr lang="de-DE" dirty="0"/>
              <a:t>man muss eigene Klasse erstellen, welche von </a:t>
            </a:r>
            <a:r>
              <a:rPr lang="de-DE" dirty="0" err="1"/>
              <a:t>EventArgs</a:t>
            </a:r>
            <a:r>
              <a:rPr lang="de-DE" dirty="0"/>
              <a:t> erbt </a:t>
            </a:r>
          </a:p>
          <a:p>
            <a:endParaRPr lang="de-DE" dirty="0"/>
          </a:p>
          <a:p>
            <a:r>
              <a:rPr lang="de-DE" dirty="0" err="1"/>
              <a:t>EventHandler</a:t>
            </a:r>
            <a:r>
              <a:rPr lang="de-DE" dirty="0"/>
              <a:t> bekommt die </a:t>
            </a:r>
            <a:r>
              <a:rPr lang="de-DE" dirty="0" err="1"/>
              <a:t>ArgsKlasse</a:t>
            </a:r>
            <a:r>
              <a:rPr lang="de-DE" dirty="0"/>
              <a:t> als generischen Typ übergeben </a:t>
            </a:r>
          </a:p>
          <a:p>
            <a:r>
              <a:rPr lang="de-DE" dirty="0" err="1"/>
              <a:t>EventHandler</a:t>
            </a:r>
            <a:r>
              <a:rPr lang="de-DE" dirty="0"/>
              <a:t>&lt;</a:t>
            </a:r>
            <a:r>
              <a:rPr lang="de-DE" dirty="0" err="1"/>
              <a:t>MeineEventArgs</a:t>
            </a:r>
            <a:r>
              <a:rPr lang="de-DE" dirty="0"/>
              <a:t>&gt; </a:t>
            </a:r>
            <a:r>
              <a:rPr lang="de-DE" dirty="0" err="1"/>
              <a:t>onClick</a:t>
            </a:r>
            <a:r>
              <a:rPr lang="de-DE" dirty="0"/>
              <a:t> = … </a:t>
            </a:r>
            <a:br>
              <a:rPr lang="de-DE" dirty="0"/>
            </a:br>
            <a:br>
              <a:rPr lang="de-DE" dirty="0"/>
            </a:b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1532928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err="1"/>
              <a:t>Delegates</a:t>
            </a:r>
            <a:r>
              <a:rPr lang="de-DE" dirty="0"/>
              <a:t> und Events</a:t>
            </a:r>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4E39DD-42E1-4AFF-B9E9-D27E82278C83}"/>
              </a:ext>
            </a:extLst>
          </p:cNvPr>
          <p:cNvSpPr>
            <a:spLocks noGrp="1"/>
          </p:cNvSpPr>
          <p:nvPr>
            <p:ph type="title"/>
          </p:nvPr>
        </p:nvSpPr>
        <p:spPr/>
        <p:txBody>
          <a:bodyPr/>
          <a:lstStyle/>
          <a:p>
            <a:r>
              <a:rPr lang="de-DE" dirty="0" err="1"/>
              <a:t>Delegates</a:t>
            </a:r>
            <a:endParaRPr lang="de-DE" dirty="0"/>
          </a:p>
        </p:txBody>
      </p:sp>
      <p:sp>
        <p:nvSpPr>
          <p:cNvPr id="3" name="Inhaltsplatzhalter 2">
            <a:extLst>
              <a:ext uri="{FF2B5EF4-FFF2-40B4-BE49-F238E27FC236}">
                <a16:creationId xmlns:a16="http://schemas.microsoft.com/office/drawing/2014/main" id="{CE45AE55-B766-41F6-8FBD-EA75B01E0D04}"/>
              </a:ext>
            </a:extLst>
          </p:cNvPr>
          <p:cNvSpPr>
            <a:spLocks noGrp="1"/>
          </p:cNvSpPr>
          <p:nvPr>
            <p:ph idx="1"/>
          </p:nvPr>
        </p:nvSpPr>
        <p:spPr>
          <a:xfrm>
            <a:off x="838200" y="1690688"/>
            <a:ext cx="10515600" cy="4351338"/>
          </a:xfrm>
        </p:spPr>
        <p:txBody>
          <a:bodyPr/>
          <a:lstStyle/>
          <a:p>
            <a:r>
              <a:rPr lang="de-DE" dirty="0" err="1"/>
              <a:t>Delegate</a:t>
            </a:r>
            <a:r>
              <a:rPr lang="de-DE" dirty="0"/>
              <a:t>-Variablen speichern Referenzen auf andere Methoden</a:t>
            </a:r>
          </a:p>
          <a:p>
            <a:r>
              <a:rPr lang="de-DE" dirty="0"/>
              <a:t>die Referenzen können zur Laufzeit hinzugefügt oder entfernt werden</a:t>
            </a:r>
          </a:p>
          <a:p>
            <a:r>
              <a:rPr lang="de-DE" dirty="0"/>
              <a:t>die referenzierten Methoden müssen die gleiche Signatur (gleicher Aufbau) wie der </a:t>
            </a:r>
            <a:r>
              <a:rPr lang="de-DE" dirty="0" err="1"/>
              <a:t>Delegate</a:t>
            </a:r>
            <a:r>
              <a:rPr lang="de-DE" dirty="0"/>
              <a:t>-Typ haben</a:t>
            </a:r>
          </a:p>
          <a:p>
            <a:endParaRPr lang="de-DE" dirty="0"/>
          </a:p>
          <a:p>
            <a:endParaRPr lang="de-DE" dirty="0"/>
          </a:p>
          <a:p>
            <a:endParaRPr lang="de-DE" dirty="0"/>
          </a:p>
        </p:txBody>
      </p:sp>
      <p:pic>
        <p:nvPicPr>
          <p:cNvPr id="7" name="Grafik 6">
            <a:extLst>
              <a:ext uri="{FF2B5EF4-FFF2-40B4-BE49-F238E27FC236}">
                <a16:creationId xmlns:a16="http://schemas.microsoft.com/office/drawing/2014/main" id="{CDA200E4-D9F5-40A8-B278-A19152AD4FA5}"/>
              </a:ext>
            </a:extLst>
          </p:cNvPr>
          <p:cNvPicPr>
            <a:picLocks noChangeAspect="1"/>
          </p:cNvPicPr>
          <p:nvPr/>
        </p:nvPicPr>
        <p:blipFill>
          <a:blip r:embed="rId3"/>
          <a:stretch>
            <a:fillRect/>
          </a:stretch>
        </p:blipFill>
        <p:spPr>
          <a:xfrm>
            <a:off x="2377872" y="3897312"/>
            <a:ext cx="7436255" cy="2540000"/>
          </a:xfrm>
          <a:prstGeom prst="rect">
            <a:avLst/>
          </a:prstGeom>
        </p:spPr>
      </p:pic>
    </p:spTree>
    <p:extLst>
      <p:ext uri="{BB962C8B-B14F-4D97-AF65-F5344CB8AC3E}">
        <p14:creationId xmlns:p14="http://schemas.microsoft.com/office/powerpoint/2010/main" val="100493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59CD69-8739-4043-9349-32FA991CCFB6}"/>
              </a:ext>
            </a:extLst>
          </p:cNvPr>
          <p:cNvSpPr>
            <a:spLocks noGrp="1"/>
          </p:cNvSpPr>
          <p:nvPr>
            <p:ph type="title"/>
          </p:nvPr>
        </p:nvSpPr>
        <p:spPr/>
        <p:txBody>
          <a:bodyPr/>
          <a:lstStyle/>
          <a:p>
            <a:r>
              <a:rPr lang="de-DE" dirty="0" err="1"/>
              <a:t>Delegates</a:t>
            </a:r>
            <a:endParaRPr lang="de-DE" dirty="0"/>
          </a:p>
        </p:txBody>
      </p:sp>
      <p:pic>
        <p:nvPicPr>
          <p:cNvPr id="6" name="Inhaltsplatzhalter 5">
            <a:extLst>
              <a:ext uri="{FF2B5EF4-FFF2-40B4-BE49-F238E27FC236}">
                <a16:creationId xmlns:a16="http://schemas.microsoft.com/office/drawing/2014/main" id="{6DEC066C-143B-45A9-925B-44D22FEC9501}"/>
              </a:ext>
            </a:extLst>
          </p:cNvPr>
          <p:cNvPicPr>
            <a:picLocks noGrp="1" noChangeAspect="1"/>
          </p:cNvPicPr>
          <p:nvPr>
            <p:ph sz="half" idx="1"/>
          </p:nvPr>
        </p:nvPicPr>
        <p:blipFill>
          <a:blip r:embed="rId3"/>
          <a:stretch>
            <a:fillRect/>
          </a:stretch>
        </p:blipFill>
        <p:spPr>
          <a:xfrm>
            <a:off x="388318" y="3224293"/>
            <a:ext cx="5493645" cy="3012199"/>
          </a:xfrm>
          <a:prstGeom prst="rect">
            <a:avLst/>
          </a:prstGeom>
        </p:spPr>
      </p:pic>
      <p:pic>
        <p:nvPicPr>
          <p:cNvPr id="7" name="Inhaltsplatzhalter 6">
            <a:extLst>
              <a:ext uri="{FF2B5EF4-FFF2-40B4-BE49-F238E27FC236}">
                <a16:creationId xmlns:a16="http://schemas.microsoft.com/office/drawing/2014/main" id="{C3C395F2-070D-43BD-B991-1CD40B50E206}"/>
              </a:ext>
            </a:extLst>
          </p:cNvPr>
          <p:cNvPicPr>
            <a:picLocks noGrp="1" noChangeAspect="1"/>
          </p:cNvPicPr>
          <p:nvPr>
            <p:ph sz="half" idx="2"/>
          </p:nvPr>
        </p:nvPicPr>
        <p:blipFill>
          <a:blip r:embed="rId4"/>
          <a:stretch>
            <a:fillRect/>
          </a:stretch>
        </p:blipFill>
        <p:spPr>
          <a:xfrm>
            <a:off x="6096000" y="3559678"/>
            <a:ext cx="5843480" cy="2032884"/>
          </a:xfrm>
          <a:prstGeom prst="rect">
            <a:avLst/>
          </a:prstGeom>
        </p:spPr>
      </p:pic>
      <p:sp>
        <p:nvSpPr>
          <p:cNvPr id="5" name="Inhaltsplatzhalter 2">
            <a:extLst>
              <a:ext uri="{FF2B5EF4-FFF2-40B4-BE49-F238E27FC236}">
                <a16:creationId xmlns:a16="http://schemas.microsoft.com/office/drawing/2014/main" id="{00AA47C6-282C-4B64-BE41-2413ED1EBE75}"/>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a:t>Jede Delegate-Variable kann beliebig viele Methoden referenzieren, welche nacheinander ausgeführt werden</a:t>
            </a:r>
          </a:p>
          <a:p>
            <a:r>
              <a:rPr lang="de-DE" sz="2400"/>
              <a:t>Methoden können durch += hinzugefügt und durch -= herausgelöst werden</a:t>
            </a:r>
          </a:p>
          <a:p>
            <a:endParaRPr lang="de-DE"/>
          </a:p>
          <a:p>
            <a:endParaRPr lang="de-DE"/>
          </a:p>
          <a:p>
            <a:endParaRPr lang="de-DE" dirty="0"/>
          </a:p>
        </p:txBody>
      </p:sp>
    </p:spTree>
    <p:extLst>
      <p:ext uri="{BB962C8B-B14F-4D97-AF65-F5344CB8AC3E}">
        <p14:creationId xmlns:p14="http://schemas.microsoft.com/office/powerpoint/2010/main" val="348976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A84F5-BE6A-4596-9DA7-68F165BE2484}"/>
              </a:ext>
            </a:extLst>
          </p:cNvPr>
          <p:cNvSpPr>
            <a:spLocks noGrp="1"/>
          </p:cNvSpPr>
          <p:nvPr>
            <p:ph type="title"/>
          </p:nvPr>
        </p:nvSpPr>
        <p:spPr/>
        <p:txBody>
          <a:bodyPr/>
          <a:lstStyle/>
          <a:p>
            <a:r>
              <a:rPr lang="de-DE" dirty="0"/>
              <a:t>vordefinierte </a:t>
            </a:r>
            <a:r>
              <a:rPr lang="de-DE" dirty="0" err="1"/>
              <a:t>Delegate</a:t>
            </a:r>
            <a:r>
              <a:rPr lang="de-DE" dirty="0"/>
              <a:t>-Typen</a:t>
            </a:r>
          </a:p>
        </p:txBody>
      </p:sp>
      <p:graphicFrame>
        <p:nvGraphicFramePr>
          <p:cNvPr id="6" name="Tabelle 4">
            <a:extLst>
              <a:ext uri="{FF2B5EF4-FFF2-40B4-BE49-F238E27FC236}">
                <a16:creationId xmlns:a16="http://schemas.microsoft.com/office/drawing/2014/main" id="{D9C6291A-C2E3-4353-B396-D35409B3C12E}"/>
              </a:ext>
            </a:extLst>
          </p:cNvPr>
          <p:cNvGraphicFramePr>
            <a:graphicFrameLocks/>
          </p:cNvGraphicFramePr>
          <p:nvPr>
            <p:extLst>
              <p:ext uri="{D42A27DB-BD31-4B8C-83A1-F6EECF244321}">
                <p14:modId xmlns:p14="http://schemas.microsoft.com/office/powerpoint/2010/main" val="1788331839"/>
              </p:ext>
            </p:extLst>
          </p:nvPr>
        </p:nvGraphicFramePr>
        <p:xfrm>
          <a:off x="838200" y="1558428"/>
          <a:ext cx="10515600" cy="4572000"/>
        </p:xfrm>
        <a:graphic>
          <a:graphicData uri="http://schemas.openxmlformats.org/drawingml/2006/table">
            <a:tbl>
              <a:tblPr firstRow="1" bandRow="1">
                <a:tableStyleId>{7DF18680-E054-41AD-8BC1-D1AEF772440D}</a:tableStyleId>
              </a:tblPr>
              <a:tblGrid>
                <a:gridCol w="3210098">
                  <a:extLst>
                    <a:ext uri="{9D8B030D-6E8A-4147-A177-3AD203B41FA5}">
                      <a16:colId xmlns:a16="http://schemas.microsoft.com/office/drawing/2014/main" val="79547909"/>
                    </a:ext>
                  </a:extLst>
                </a:gridCol>
                <a:gridCol w="1571106">
                  <a:extLst>
                    <a:ext uri="{9D8B030D-6E8A-4147-A177-3AD203B41FA5}">
                      <a16:colId xmlns:a16="http://schemas.microsoft.com/office/drawing/2014/main" val="292009444"/>
                    </a:ext>
                  </a:extLst>
                </a:gridCol>
                <a:gridCol w="1596234">
                  <a:extLst>
                    <a:ext uri="{9D8B030D-6E8A-4147-A177-3AD203B41FA5}">
                      <a16:colId xmlns:a16="http://schemas.microsoft.com/office/drawing/2014/main" val="1337242048"/>
                    </a:ext>
                  </a:extLst>
                </a:gridCol>
                <a:gridCol w="4138162">
                  <a:extLst>
                    <a:ext uri="{9D8B030D-6E8A-4147-A177-3AD203B41FA5}">
                      <a16:colId xmlns:a16="http://schemas.microsoft.com/office/drawing/2014/main" val="3462213029"/>
                    </a:ext>
                  </a:extLst>
                </a:gridCol>
              </a:tblGrid>
              <a:tr h="163512">
                <a:tc>
                  <a:txBody>
                    <a:bodyPr/>
                    <a:lstStyle/>
                    <a:p>
                      <a:r>
                        <a:rPr lang="de-DE" dirty="0"/>
                        <a:t>Name</a:t>
                      </a:r>
                    </a:p>
                  </a:txBody>
                  <a:tcPr/>
                </a:tc>
                <a:tc>
                  <a:txBody>
                    <a:bodyPr/>
                    <a:lstStyle/>
                    <a:p>
                      <a:r>
                        <a:rPr lang="de-DE" dirty="0"/>
                        <a:t>Rückgabetyp</a:t>
                      </a:r>
                    </a:p>
                  </a:txBody>
                  <a:tcPr/>
                </a:tc>
                <a:tc>
                  <a:txBody>
                    <a:bodyPr/>
                    <a:lstStyle/>
                    <a:p>
                      <a:r>
                        <a:rPr lang="de-DE" dirty="0"/>
                        <a:t>Parameter</a:t>
                      </a:r>
                    </a:p>
                  </a:txBody>
                  <a:tcPr/>
                </a:tc>
                <a:tc>
                  <a:txBody>
                    <a:bodyPr/>
                    <a:lstStyle/>
                    <a:p>
                      <a:r>
                        <a:rPr lang="de-DE" dirty="0"/>
                        <a:t>Beispiel</a:t>
                      </a:r>
                      <a:r>
                        <a:rPr lang="de-DE" baseline="0" dirty="0"/>
                        <a:t> für </a:t>
                      </a:r>
                      <a:r>
                        <a:rPr lang="de-DE" baseline="0" dirty="0" err="1"/>
                        <a:t>referenzierbare</a:t>
                      </a:r>
                      <a:r>
                        <a:rPr lang="de-DE" baseline="0" dirty="0"/>
                        <a:t> Methode</a:t>
                      </a:r>
                      <a:endParaRPr lang="de-DE" dirty="0"/>
                    </a:p>
                  </a:txBody>
                  <a:tcPr/>
                </a:tc>
                <a:extLst>
                  <a:ext uri="{0D108BD9-81ED-4DB2-BD59-A6C34878D82A}">
                    <a16:rowId xmlns:a16="http://schemas.microsoft.com/office/drawing/2014/main" val="15239797"/>
                  </a:ext>
                </a:extLst>
              </a:tr>
              <a:tr h="868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Action</a:t>
                      </a:r>
                    </a:p>
                    <a:p>
                      <a:r>
                        <a:rPr lang="de-DE"/>
                        <a:t>Action&lt;</a:t>
                      </a:r>
                      <a:r>
                        <a:rPr lang="de-DE">
                          <a:solidFill>
                            <a:schemeClr val="accent5"/>
                          </a:solidFill>
                        </a:rPr>
                        <a:t>in</a:t>
                      </a:r>
                      <a:r>
                        <a:rPr lang="de-DE"/>
                        <a:t> </a:t>
                      </a:r>
                      <a:r>
                        <a:rPr lang="de-DE">
                          <a:solidFill>
                            <a:srgbClr val="33CCCC"/>
                          </a:solidFill>
                        </a:rPr>
                        <a:t>T1</a:t>
                      </a:r>
                      <a:r>
                        <a:rPr lang="de-DE"/>
                        <a:t>&gt;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Action&lt;</a:t>
                      </a:r>
                      <a:r>
                        <a:rPr lang="de-DE">
                          <a:solidFill>
                            <a:schemeClr val="accent5"/>
                          </a:solidFill>
                        </a:rPr>
                        <a:t>in</a:t>
                      </a:r>
                      <a:r>
                        <a:rPr lang="de-DE"/>
                        <a:t> </a:t>
                      </a:r>
                      <a:r>
                        <a:rPr lang="de-DE">
                          <a:solidFill>
                            <a:srgbClr val="33CCCC"/>
                          </a:solidFill>
                        </a:rPr>
                        <a:t>T1</a:t>
                      </a:r>
                      <a:r>
                        <a:rPr lang="de-DE"/>
                        <a:t>, </a:t>
                      </a:r>
                      <a:r>
                        <a:rPr lang="de-DE">
                          <a:solidFill>
                            <a:schemeClr val="accent5"/>
                          </a:solidFill>
                        </a:rPr>
                        <a:t>in</a:t>
                      </a:r>
                      <a:r>
                        <a:rPr lang="de-DE"/>
                        <a:t> </a:t>
                      </a:r>
                      <a:r>
                        <a:rPr lang="de-DE">
                          <a:solidFill>
                            <a:srgbClr val="33CCCC"/>
                          </a:solidFill>
                        </a:rPr>
                        <a:t>T2</a:t>
                      </a:r>
                      <a:r>
                        <a:rPr lang="de-DE"/>
                        <a:t>&gt;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a:t>
                      </a:r>
                    </a:p>
                  </a:txBody>
                  <a:tcPr/>
                </a:tc>
                <a:tc>
                  <a:txBody>
                    <a:bodyPr/>
                    <a:lstStyle/>
                    <a:p>
                      <a:r>
                        <a:rPr lang="de-DE">
                          <a:solidFill>
                            <a:srgbClr val="0070C0"/>
                          </a:solidFill>
                        </a:rPr>
                        <a:t>void</a:t>
                      </a:r>
                      <a:endParaRPr lang="de-DE" dirty="0">
                        <a:solidFill>
                          <a:srgbClr val="0070C0"/>
                        </a:solidFill>
                      </a:endParaRPr>
                    </a:p>
                  </a:txBody>
                  <a:tcPr/>
                </a:tc>
                <a:tc>
                  <a:txBody>
                    <a:bodyPr/>
                    <a:lstStyle/>
                    <a:p>
                      <a:r>
                        <a:rPr lang="de-DE"/>
                        <a:t>0-16</a:t>
                      </a:r>
                      <a:endParaRPr lang="de-DE" dirty="0"/>
                    </a:p>
                  </a:txBody>
                  <a:tcPr/>
                </a:tc>
                <a:tc>
                  <a:txBody>
                    <a:bodyPr/>
                    <a:lstStyle/>
                    <a:p>
                      <a:r>
                        <a:rPr lang="de-DE" sz="1400">
                          <a:solidFill>
                            <a:srgbClr val="0070C0"/>
                          </a:solidFill>
                        </a:rPr>
                        <a:t>public</a:t>
                      </a:r>
                      <a:r>
                        <a:rPr lang="de-DE" sz="1400"/>
                        <a:t> </a:t>
                      </a:r>
                      <a:r>
                        <a:rPr lang="de-DE" sz="1400" err="1">
                          <a:solidFill>
                            <a:srgbClr val="0070C0"/>
                          </a:solidFill>
                        </a:rPr>
                        <a:t>void</a:t>
                      </a:r>
                      <a:r>
                        <a:rPr lang="de-DE" sz="1400"/>
                        <a:t> PrintInteger(</a:t>
                      </a:r>
                      <a:r>
                        <a:rPr lang="de-DE" sz="1400" dirty="0" err="1">
                          <a:solidFill>
                            <a:srgbClr val="0070C0"/>
                          </a:solidFill>
                        </a:rPr>
                        <a:t>int</a:t>
                      </a:r>
                      <a:r>
                        <a:rPr lang="de-DE" sz="1400" dirty="0"/>
                        <a:t> p1)</a:t>
                      </a:r>
                    </a:p>
                    <a:p>
                      <a:r>
                        <a:rPr lang="de-DE" sz="1400" dirty="0"/>
                        <a:t>{ </a:t>
                      </a:r>
                    </a:p>
                    <a:p>
                      <a:r>
                        <a:rPr lang="de-DE" sz="1400" dirty="0"/>
                        <a:t>   </a:t>
                      </a:r>
                      <a:r>
                        <a:rPr lang="de-DE" sz="1400" dirty="0" err="1">
                          <a:solidFill>
                            <a:srgbClr val="33CCCC"/>
                          </a:solidFill>
                        </a:rPr>
                        <a:t>Console</a:t>
                      </a:r>
                      <a:r>
                        <a:rPr lang="de-DE" sz="1400" dirty="0" err="1"/>
                        <a:t>.Write</a:t>
                      </a:r>
                      <a:r>
                        <a:rPr lang="de-DE" sz="1400" dirty="0"/>
                        <a:t>(p1);</a:t>
                      </a:r>
                    </a:p>
                    <a:p>
                      <a:r>
                        <a:rPr lang="de-DE" sz="1400"/>
                        <a:t>}</a:t>
                      </a:r>
                    </a:p>
                    <a:p>
                      <a:endParaRPr lang="de-DE" sz="1400"/>
                    </a:p>
                    <a:p>
                      <a:r>
                        <a:rPr lang="de-DE" sz="1400">
                          <a:solidFill>
                            <a:srgbClr val="33CCCC"/>
                          </a:solidFill>
                        </a:rPr>
                        <a:t>Action</a:t>
                      </a:r>
                      <a:r>
                        <a:rPr lang="de-DE" sz="1400"/>
                        <a:t>&lt;</a:t>
                      </a:r>
                      <a:r>
                        <a:rPr lang="de-DE" sz="1400">
                          <a:solidFill>
                            <a:srgbClr val="0070C0"/>
                          </a:solidFill>
                        </a:rPr>
                        <a:t>int</a:t>
                      </a:r>
                      <a:r>
                        <a:rPr lang="de-DE" sz="1400"/>
                        <a:t>&gt; a = PrintInteger</a:t>
                      </a:r>
                      <a:endParaRPr lang="de-DE" dirty="0"/>
                    </a:p>
                  </a:txBody>
                  <a:tcPr/>
                </a:tc>
                <a:extLst>
                  <a:ext uri="{0D108BD9-81ED-4DB2-BD59-A6C34878D82A}">
                    <a16:rowId xmlns:a16="http://schemas.microsoft.com/office/drawing/2014/main" val="2398982355"/>
                  </a:ext>
                </a:extLst>
              </a:tr>
              <a:tr h="868386">
                <a:tc>
                  <a:txBody>
                    <a:bodyPr/>
                    <a:lstStyle/>
                    <a:p>
                      <a:r>
                        <a:rPr lang="de-DE" err="1"/>
                        <a:t>Predicate</a:t>
                      </a:r>
                      <a:r>
                        <a:rPr lang="de-DE"/>
                        <a:t>&lt;</a:t>
                      </a:r>
                      <a:r>
                        <a:rPr lang="de-DE">
                          <a:solidFill>
                            <a:srgbClr val="0070C0"/>
                          </a:solidFill>
                        </a:rPr>
                        <a:t>in</a:t>
                      </a:r>
                      <a:r>
                        <a:rPr lang="de-DE"/>
                        <a:t> </a:t>
                      </a:r>
                      <a:r>
                        <a:rPr lang="de-DE">
                          <a:solidFill>
                            <a:srgbClr val="33CCCC"/>
                          </a:solidFill>
                        </a:rPr>
                        <a:t>T</a:t>
                      </a:r>
                      <a:r>
                        <a:rPr lang="de-DE"/>
                        <a:t>&gt;</a:t>
                      </a:r>
                      <a:endParaRPr lang="de-DE" dirty="0"/>
                    </a:p>
                  </a:txBody>
                  <a:tcPr/>
                </a:tc>
                <a:tc>
                  <a:txBody>
                    <a:bodyPr/>
                    <a:lstStyle/>
                    <a:p>
                      <a:r>
                        <a:rPr lang="de-DE">
                          <a:solidFill>
                            <a:srgbClr val="0070C0"/>
                          </a:solidFill>
                        </a:rPr>
                        <a:t>bool</a:t>
                      </a:r>
                      <a:endParaRPr lang="de-DE" dirty="0">
                        <a:solidFill>
                          <a:srgbClr val="0070C0"/>
                        </a:solidFill>
                      </a:endParaRPr>
                    </a:p>
                  </a:txBody>
                  <a:tcPr/>
                </a:tc>
                <a:tc>
                  <a:txBody>
                    <a:bodyPr/>
                    <a:lstStyle/>
                    <a:p>
                      <a:r>
                        <a:rPr lang="de-DE"/>
                        <a:t>1</a:t>
                      </a:r>
                      <a:endParaRPr lang="de-DE" dirty="0"/>
                    </a:p>
                  </a:txBody>
                  <a:tcPr/>
                </a:tc>
                <a:tc>
                  <a:txBody>
                    <a:bodyPr/>
                    <a:lstStyle/>
                    <a:p>
                      <a:r>
                        <a:rPr lang="en-US" sz="1400" dirty="0">
                          <a:solidFill>
                            <a:srgbClr val="0070C0"/>
                          </a:solidFill>
                        </a:rPr>
                        <a:t>public</a:t>
                      </a:r>
                      <a:r>
                        <a:rPr lang="en-US" sz="1400" dirty="0"/>
                        <a:t> </a:t>
                      </a:r>
                      <a:r>
                        <a:rPr lang="en-US" sz="1400">
                          <a:solidFill>
                            <a:srgbClr val="0070C0"/>
                          </a:solidFill>
                        </a:rPr>
                        <a:t>bool</a:t>
                      </a:r>
                      <a:r>
                        <a:rPr lang="en-US" sz="1400"/>
                        <a:t> CheckForZero(</a:t>
                      </a:r>
                      <a:r>
                        <a:rPr lang="en-US" sz="1400" dirty="0" err="1">
                          <a:solidFill>
                            <a:srgbClr val="0070C0"/>
                          </a:solidFill>
                        </a:rPr>
                        <a:t>int</a:t>
                      </a:r>
                      <a:r>
                        <a:rPr lang="en-US" sz="1400" dirty="0"/>
                        <a:t> p1)</a:t>
                      </a:r>
                    </a:p>
                    <a:p>
                      <a:r>
                        <a:rPr lang="de-DE" sz="1400" dirty="0"/>
                        <a:t>{</a:t>
                      </a:r>
                    </a:p>
                    <a:p>
                      <a:r>
                        <a:rPr lang="de-DE" sz="1400" dirty="0"/>
                        <a:t>     </a:t>
                      </a:r>
                      <a:r>
                        <a:rPr lang="de-DE" sz="1400" err="1">
                          <a:solidFill>
                            <a:srgbClr val="0070C0"/>
                          </a:solidFill>
                        </a:rPr>
                        <a:t>return</a:t>
                      </a:r>
                      <a:r>
                        <a:rPr lang="de-DE" sz="1400"/>
                        <a:t> p1 == 0;</a:t>
                      </a:r>
                      <a:endParaRPr lang="de-DE" sz="1400" dirty="0"/>
                    </a:p>
                    <a:p>
                      <a:r>
                        <a:rPr lang="de-DE" sz="1400"/>
                        <a:t>}</a:t>
                      </a:r>
                    </a:p>
                    <a:p>
                      <a:endParaRPr lang="de-DE" sz="1400"/>
                    </a:p>
                    <a:p>
                      <a:r>
                        <a:rPr lang="de-DE" sz="1400">
                          <a:solidFill>
                            <a:srgbClr val="33CCCC"/>
                          </a:solidFill>
                        </a:rPr>
                        <a:t>Predicate</a:t>
                      </a:r>
                      <a:r>
                        <a:rPr lang="de-DE" sz="1400"/>
                        <a:t>&lt;</a:t>
                      </a:r>
                      <a:r>
                        <a:rPr lang="de-DE" sz="1400">
                          <a:solidFill>
                            <a:srgbClr val="0070C0"/>
                          </a:solidFill>
                        </a:rPr>
                        <a:t>int</a:t>
                      </a:r>
                      <a:r>
                        <a:rPr lang="de-DE" sz="1400"/>
                        <a:t>&gt; p = CheckForZero</a:t>
                      </a:r>
                      <a:endParaRPr lang="de-DE" dirty="0"/>
                    </a:p>
                  </a:txBody>
                  <a:tcPr/>
                </a:tc>
                <a:extLst>
                  <a:ext uri="{0D108BD9-81ED-4DB2-BD59-A6C34878D82A}">
                    <a16:rowId xmlns:a16="http://schemas.microsoft.com/office/drawing/2014/main" val="582453023"/>
                  </a:ext>
                </a:extLst>
              </a:tr>
              <a:tr h="1064473">
                <a:tc>
                  <a:txBody>
                    <a:bodyPr/>
                    <a:lstStyle/>
                    <a:p>
                      <a:r>
                        <a:rPr lang="de-DE" err="1"/>
                        <a:t>Func</a:t>
                      </a:r>
                      <a:r>
                        <a:rPr lang="de-DE"/>
                        <a:t>&lt;</a:t>
                      </a:r>
                      <a:r>
                        <a:rPr lang="de-DE">
                          <a:solidFill>
                            <a:srgbClr val="0070C0"/>
                          </a:solidFill>
                        </a:rPr>
                        <a:t>out</a:t>
                      </a:r>
                      <a:r>
                        <a:rPr lang="de-DE"/>
                        <a:t> </a:t>
                      </a:r>
                      <a:r>
                        <a:rPr lang="de-DE">
                          <a:solidFill>
                            <a:srgbClr val="33CCCC"/>
                          </a:solidFill>
                        </a:rPr>
                        <a:t>TResult</a:t>
                      </a:r>
                      <a:r>
                        <a:rPr lang="de-DE" baseline="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Func&lt;</a:t>
                      </a:r>
                      <a:r>
                        <a:rPr lang="de-DE">
                          <a:solidFill>
                            <a:srgbClr val="0070C0"/>
                          </a:solidFill>
                        </a:rPr>
                        <a:t>in</a:t>
                      </a:r>
                      <a:r>
                        <a:rPr lang="de-DE"/>
                        <a:t> </a:t>
                      </a:r>
                      <a:r>
                        <a:rPr lang="de-DE">
                          <a:solidFill>
                            <a:srgbClr val="33CCCC"/>
                          </a:solidFill>
                        </a:rPr>
                        <a:t>T1</a:t>
                      </a:r>
                      <a:r>
                        <a:rPr lang="de-DE"/>
                        <a:t>, </a:t>
                      </a:r>
                      <a:r>
                        <a:rPr lang="de-DE">
                          <a:solidFill>
                            <a:srgbClr val="0070C0"/>
                          </a:solidFill>
                        </a:rPr>
                        <a:t>out</a:t>
                      </a:r>
                      <a:r>
                        <a:rPr lang="de-DE"/>
                        <a:t> </a:t>
                      </a:r>
                      <a:r>
                        <a:rPr lang="de-DE">
                          <a:solidFill>
                            <a:srgbClr val="33CCCC"/>
                          </a:solidFill>
                        </a:rPr>
                        <a:t>TResult</a:t>
                      </a:r>
                      <a:r>
                        <a:rPr lang="de-DE" baseline="0"/>
                        <a:t>&gt;</a:t>
                      </a: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Func&lt;</a:t>
                      </a:r>
                      <a:r>
                        <a:rPr lang="de-DE">
                          <a:solidFill>
                            <a:srgbClr val="0070C0"/>
                          </a:solidFill>
                        </a:rPr>
                        <a:t>in</a:t>
                      </a:r>
                      <a:r>
                        <a:rPr lang="de-DE"/>
                        <a:t> </a:t>
                      </a:r>
                      <a:r>
                        <a:rPr lang="de-DE">
                          <a:solidFill>
                            <a:srgbClr val="33CCCC"/>
                          </a:solidFill>
                        </a:rPr>
                        <a:t>T1</a:t>
                      </a:r>
                      <a:r>
                        <a:rPr lang="de-DE"/>
                        <a:t>, </a:t>
                      </a:r>
                      <a:r>
                        <a:rPr lang="de-DE">
                          <a:solidFill>
                            <a:srgbClr val="0070C0"/>
                          </a:solidFill>
                        </a:rPr>
                        <a:t>in</a:t>
                      </a:r>
                      <a:r>
                        <a:rPr lang="de-DE"/>
                        <a:t> </a:t>
                      </a:r>
                      <a:r>
                        <a:rPr lang="de-DE">
                          <a:solidFill>
                            <a:srgbClr val="33CCCC"/>
                          </a:solidFill>
                        </a:rPr>
                        <a:t>T2</a:t>
                      </a:r>
                      <a:r>
                        <a:rPr lang="de-DE"/>
                        <a:t>, </a:t>
                      </a:r>
                      <a:r>
                        <a:rPr lang="de-DE">
                          <a:solidFill>
                            <a:srgbClr val="0070C0"/>
                          </a:solidFill>
                        </a:rPr>
                        <a:t>out</a:t>
                      </a:r>
                      <a:r>
                        <a:rPr lang="de-DE"/>
                        <a:t> </a:t>
                      </a:r>
                      <a:r>
                        <a:rPr lang="de-DE">
                          <a:solidFill>
                            <a:srgbClr val="33CCCC"/>
                          </a:solidFill>
                        </a:rPr>
                        <a:t>TResult</a:t>
                      </a:r>
                      <a:r>
                        <a:rPr lang="de-DE" baseline="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txBody>
                  <a:tcPr/>
                </a:tc>
                <a:tc>
                  <a:txBody>
                    <a:bodyPr/>
                    <a:lstStyle/>
                    <a:p>
                      <a:r>
                        <a:rPr lang="de-DE">
                          <a:solidFill>
                            <a:srgbClr val="33CCCC"/>
                          </a:solidFill>
                        </a:rPr>
                        <a:t>TResult</a:t>
                      </a:r>
                      <a:endParaRPr lang="de-DE" dirty="0">
                        <a:solidFill>
                          <a:srgbClr val="33CCCC"/>
                        </a:solidFill>
                      </a:endParaRPr>
                    </a:p>
                  </a:txBody>
                  <a:tcPr/>
                </a:tc>
                <a:tc>
                  <a:txBody>
                    <a:bodyPr/>
                    <a:lstStyle/>
                    <a:p>
                      <a:r>
                        <a:rPr lang="de-DE"/>
                        <a:t>0-16</a:t>
                      </a:r>
                      <a:endParaRPr lang="de-DE" dirty="0"/>
                    </a:p>
                  </a:txBody>
                  <a:tcPr/>
                </a:tc>
                <a:tc>
                  <a:txBody>
                    <a:bodyPr/>
                    <a:lstStyle/>
                    <a:p>
                      <a:r>
                        <a:rPr lang="en-US" sz="1400" dirty="0">
                          <a:solidFill>
                            <a:srgbClr val="0070C0"/>
                          </a:solidFill>
                        </a:rPr>
                        <a:t>public</a:t>
                      </a:r>
                      <a:r>
                        <a:rPr lang="en-US" sz="1400" dirty="0"/>
                        <a:t> </a:t>
                      </a:r>
                      <a:r>
                        <a:rPr lang="en-US" sz="1400">
                          <a:solidFill>
                            <a:srgbClr val="0070C0"/>
                          </a:solidFill>
                        </a:rPr>
                        <a:t>string</a:t>
                      </a:r>
                      <a:r>
                        <a:rPr lang="en-US" sz="1400"/>
                        <a:t> SumToString(</a:t>
                      </a:r>
                      <a:r>
                        <a:rPr lang="en-US" sz="1400" dirty="0" err="1">
                          <a:solidFill>
                            <a:srgbClr val="0070C0"/>
                          </a:solidFill>
                        </a:rPr>
                        <a:t>int</a:t>
                      </a:r>
                      <a:r>
                        <a:rPr lang="en-US" sz="1400" dirty="0"/>
                        <a:t> p1, </a:t>
                      </a:r>
                      <a:r>
                        <a:rPr lang="en-US" sz="1400" dirty="0" err="1">
                          <a:solidFill>
                            <a:srgbClr val="0070C0"/>
                          </a:solidFill>
                        </a:rPr>
                        <a:t>int</a:t>
                      </a:r>
                      <a:r>
                        <a:rPr lang="en-US" sz="1400" dirty="0"/>
                        <a:t> p2)</a:t>
                      </a:r>
                    </a:p>
                    <a:p>
                      <a:r>
                        <a:rPr lang="de-DE" sz="1400" dirty="0"/>
                        <a:t>{</a:t>
                      </a:r>
                    </a:p>
                    <a:p>
                      <a:r>
                        <a:rPr lang="de-DE" sz="1400" dirty="0"/>
                        <a:t>    </a:t>
                      </a:r>
                      <a:r>
                        <a:rPr lang="de-DE" sz="1400" dirty="0" err="1">
                          <a:solidFill>
                            <a:srgbClr val="0070C0"/>
                          </a:solidFill>
                        </a:rPr>
                        <a:t>return</a:t>
                      </a:r>
                      <a:r>
                        <a:rPr lang="de-DE" sz="1400" dirty="0"/>
                        <a:t> (p1 + p2).</a:t>
                      </a:r>
                      <a:r>
                        <a:rPr lang="de-DE" sz="1400" dirty="0" err="1"/>
                        <a:t>ToString</a:t>
                      </a:r>
                      <a:r>
                        <a:rPr lang="de-DE" sz="1400" dirty="0"/>
                        <a:t>();</a:t>
                      </a:r>
                    </a:p>
                    <a:p>
                      <a:r>
                        <a:rPr lang="de-DE" sz="1400"/>
                        <a:t>}</a:t>
                      </a:r>
                    </a:p>
                    <a:p>
                      <a:endParaRPr lang="de-DE" sz="1400"/>
                    </a:p>
                    <a:p>
                      <a:r>
                        <a:rPr lang="de-DE" sz="1400">
                          <a:solidFill>
                            <a:srgbClr val="33CCCC"/>
                          </a:solidFill>
                        </a:rPr>
                        <a:t>Func</a:t>
                      </a:r>
                      <a:r>
                        <a:rPr lang="de-DE" sz="1400"/>
                        <a:t>&lt;</a:t>
                      </a:r>
                      <a:r>
                        <a:rPr lang="de-DE" sz="1400">
                          <a:solidFill>
                            <a:srgbClr val="0070C0"/>
                          </a:solidFill>
                        </a:rPr>
                        <a:t>int</a:t>
                      </a:r>
                      <a:r>
                        <a:rPr lang="de-DE" sz="1400"/>
                        <a:t>, </a:t>
                      </a:r>
                      <a:r>
                        <a:rPr lang="de-DE" sz="1400">
                          <a:solidFill>
                            <a:srgbClr val="0070C0"/>
                          </a:solidFill>
                        </a:rPr>
                        <a:t>int</a:t>
                      </a:r>
                      <a:r>
                        <a:rPr lang="de-DE" sz="1400"/>
                        <a:t>, </a:t>
                      </a:r>
                      <a:r>
                        <a:rPr lang="de-DE" sz="1400">
                          <a:solidFill>
                            <a:srgbClr val="0070C0"/>
                          </a:solidFill>
                        </a:rPr>
                        <a:t>string</a:t>
                      </a:r>
                      <a:r>
                        <a:rPr lang="de-DE" sz="1400"/>
                        <a:t>&gt; f = SumToString</a:t>
                      </a:r>
                      <a:endParaRPr lang="de-DE" dirty="0"/>
                    </a:p>
                  </a:txBody>
                  <a:tcPr/>
                </a:tc>
                <a:extLst>
                  <a:ext uri="{0D108BD9-81ED-4DB2-BD59-A6C34878D82A}">
                    <a16:rowId xmlns:a16="http://schemas.microsoft.com/office/drawing/2014/main" val="1657341286"/>
                  </a:ext>
                </a:extLst>
              </a:tr>
            </a:tbl>
          </a:graphicData>
        </a:graphic>
      </p:graphicFrame>
    </p:spTree>
    <p:extLst>
      <p:ext uri="{BB962C8B-B14F-4D97-AF65-F5344CB8AC3E}">
        <p14:creationId xmlns:p14="http://schemas.microsoft.com/office/powerpoint/2010/main" val="343231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88225F-0749-41C5-B23C-086CC09E0581}"/>
              </a:ext>
            </a:extLst>
          </p:cNvPr>
          <p:cNvSpPr>
            <a:spLocks noGrp="1"/>
          </p:cNvSpPr>
          <p:nvPr>
            <p:ph type="title"/>
          </p:nvPr>
        </p:nvSpPr>
        <p:spPr/>
        <p:txBody>
          <a:bodyPr/>
          <a:lstStyle/>
          <a:p>
            <a:r>
              <a:rPr lang="de-DE" dirty="0"/>
              <a:t>anonyme Methoden</a:t>
            </a:r>
          </a:p>
        </p:txBody>
      </p:sp>
      <p:sp>
        <p:nvSpPr>
          <p:cNvPr id="3" name="Inhaltsplatzhalter 2">
            <a:extLst>
              <a:ext uri="{FF2B5EF4-FFF2-40B4-BE49-F238E27FC236}">
                <a16:creationId xmlns:a16="http://schemas.microsoft.com/office/drawing/2014/main" id="{913C1C0A-D93C-406C-AB4C-0D78E82DFCFE}"/>
              </a:ext>
            </a:extLst>
          </p:cNvPr>
          <p:cNvSpPr>
            <a:spLocks noGrp="1"/>
          </p:cNvSpPr>
          <p:nvPr>
            <p:ph idx="1"/>
          </p:nvPr>
        </p:nvSpPr>
        <p:spPr/>
        <p:txBody>
          <a:bodyPr/>
          <a:lstStyle/>
          <a:p>
            <a:r>
              <a:rPr lang="de-DE" sz="2400" dirty="0"/>
              <a:t>Methoden ohne Namen nennt man anonyme Methoden</a:t>
            </a:r>
          </a:p>
          <a:p>
            <a:r>
              <a:rPr lang="de-DE" sz="2400" dirty="0"/>
              <a:t>Methoden können einem </a:t>
            </a:r>
            <a:r>
              <a:rPr lang="de-DE" sz="2400" dirty="0" err="1"/>
              <a:t>Delegate</a:t>
            </a:r>
            <a:r>
              <a:rPr lang="de-DE" sz="2400" dirty="0"/>
              <a:t> zugewiesen werden, ohne diese vorher </a:t>
            </a:r>
            <a:r>
              <a:rPr lang="de-DE" sz="2400"/>
              <a:t>zu deklarieren</a:t>
            </a:r>
          </a:p>
          <a:p>
            <a:endParaRPr lang="de-DE" sz="2400"/>
          </a:p>
          <a:p>
            <a:endParaRPr lang="de-DE" sz="2400"/>
          </a:p>
          <a:p>
            <a:r>
              <a:rPr lang="de-DE" sz="2400"/>
              <a:t>‚Wegwerfmethoden‘ für einmaligen Gebrauch, z.B. zur Übergabe zusätzlicher Logik an Methoden</a:t>
            </a:r>
            <a:endParaRPr lang="de-DE" sz="2400" dirty="0"/>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67D84772-49F1-4984-A3AC-32F7A112125A}"/>
              </a:ext>
            </a:extLst>
          </p:cNvPr>
          <p:cNvPicPr>
            <a:picLocks noChangeAspect="1"/>
          </p:cNvPicPr>
          <p:nvPr/>
        </p:nvPicPr>
        <p:blipFill>
          <a:blip r:embed="rId3"/>
          <a:stretch>
            <a:fillRect/>
          </a:stretch>
        </p:blipFill>
        <p:spPr>
          <a:xfrm>
            <a:off x="3358700" y="2812144"/>
            <a:ext cx="5474599" cy="1233712"/>
          </a:xfrm>
          <a:prstGeom prst="rect">
            <a:avLst/>
          </a:prstGeom>
        </p:spPr>
      </p:pic>
      <p:pic>
        <p:nvPicPr>
          <p:cNvPr id="5" name="Grafik 4">
            <a:extLst>
              <a:ext uri="{FF2B5EF4-FFF2-40B4-BE49-F238E27FC236}">
                <a16:creationId xmlns:a16="http://schemas.microsoft.com/office/drawing/2014/main" id="{21E2909C-D39A-4583-B04D-B900D4BA2F50}"/>
              </a:ext>
            </a:extLst>
          </p:cNvPr>
          <p:cNvPicPr>
            <a:picLocks noChangeAspect="1"/>
          </p:cNvPicPr>
          <p:nvPr/>
        </p:nvPicPr>
        <p:blipFill>
          <a:blip r:embed="rId4"/>
          <a:stretch>
            <a:fillRect/>
          </a:stretch>
        </p:blipFill>
        <p:spPr>
          <a:xfrm>
            <a:off x="1391753" y="4806747"/>
            <a:ext cx="9408493" cy="1793558"/>
          </a:xfrm>
          <a:prstGeom prst="rect">
            <a:avLst/>
          </a:prstGeom>
        </p:spPr>
      </p:pic>
      <p:pic>
        <p:nvPicPr>
          <p:cNvPr id="9" name="Grafik 8">
            <a:extLst>
              <a:ext uri="{FF2B5EF4-FFF2-40B4-BE49-F238E27FC236}">
                <a16:creationId xmlns:a16="http://schemas.microsoft.com/office/drawing/2014/main" id="{5E7957DF-8BB8-4CFE-93B3-A7855DC1C093}"/>
              </a:ext>
            </a:extLst>
          </p:cNvPr>
          <p:cNvPicPr>
            <a:picLocks noChangeAspect="1"/>
          </p:cNvPicPr>
          <p:nvPr/>
        </p:nvPicPr>
        <p:blipFill>
          <a:blip r:embed="rId5"/>
          <a:stretch>
            <a:fillRect/>
          </a:stretch>
        </p:blipFill>
        <p:spPr>
          <a:xfrm>
            <a:off x="6598055" y="5868786"/>
            <a:ext cx="3250634" cy="377493"/>
          </a:xfrm>
          <a:prstGeom prst="rect">
            <a:avLst/>
          </a:prstGeom>
        </p:spPr>
      </p:pic>
    </p:spTree>
    <p:extLst>
      <p:ext uri="{BB962C8B-B14F-4D97-AF65-F5344CB8AC3E}">
        <p14:creationId xmlns:p14="http://schemas.microsoft.com/office/powerpoint/2010/main" val="383221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88225F-0749-41C5-B23C-086CC09E0581}"/>
              </a:ext>
            </a:extLst>
          </p:cNvPr>
          <p:cNvSpPr>
            <a:spLocks noGrp="1"/>
          </p:cNvSpPr>
          <p:nvPr>
            <p:ph type="title"/>
          </p:nvPr>
        </p:nvSpPr>
        <p:spPr/>
        <p:txBody>
          <a:bodyPr/>
          <a:lstStyle/>
          <a:p>
            <a:r>
              <a:rPr lang="de-DE"/>
              <a:t>Lambda - Ausdrücke</a:t>
            </a:r>
            <a:endParaRPr lang="de-DE" dirty="0"/>
          </a:p>
        </p:txBody>
      </p:sp>
      <p:sp>
        <p:nvSpPr>
          <p:cNvPr id="3" name="Inhaltsplatzhalter 2">
            <a:extLst>
              <a:ext uri="{FF2B5EF4-FFF2-40B4-BE49-F238E27FC236}">
                <a16:creationId xmlns:a16="http://schemas.microsoft.com/office/drawing/2014/main" id="{913C1C0A-D93C-406C-AB4C-0D78E82DFCFE}"/>
              </a:ext>
            </a:extLst>
          </p:cNvPr>
          <p:cNvSpPr>
            <a:spLocks noGrp="1"/>
          </p:cNvSpPr>
          <p:nvPr>
            <p:ph idx="1"/>
          </p:nvPr>
        </p:nvSpPr>
        <p:spPr/>
        <p:txBody>
          <a:bodyPr>
            <a:normAutofit fontScale="92500" lnSpcReduction="10000"/>
          </a:bodyPr>
          <a:lstStyle/>
          <a:p>
            <a:r>
              <a:rPr lang="de-DE"/>
              <a:t>Kurzschreibweise für anonyme Methoden</a:t>
            </a:r>
          </a:p>
          <a:p>
            <a:endParaRPr lang="de-DE"/>
          </a:p>
          <a:p>
            <a:pPr marL="0" indent="0" algn="ctr">
              <a:buNone/>
            </a:pPr>
            <a:r>
              <a:rPr lang="en-US" sz="2200">
                <a:solidFill>
                  <a:srgbClr val="2B91AF"/>
                </a:solidFill>
                <a:latin typeface="Consolas" panose="020B0609020204030204" pitchFamily="49" charset="0"/>
              </a:rPr>
              <a:t>Func</a:t>
            </a:r>
            <a:r>
              <a:rPr lang="en-US" sz="2200">
                <a:latin typeface="Consolas" panose="020B0609020204030204" pitchFamily="49" charset="0"/>
              </a:rPr>
              <a:t>&lt;</a:t>
            </a:r>
            <a:r>
              <a:rPr lang="en-US" sz="2200">
                <a:solidFill>
                  <a:srgbClr val="0000FF"/>
                </a:solidFill>
                <a:latin typeface="Consolas" panose="020B0609020204030204" pitchFamily="49" charset="0"/>
              </a:rPr>
              <a:t>int</a:t>
            </a:r>
            <a:r>
              <a:rPr lang="en-US" sz="2200">
                <a:latin typeface="Consolas" panose="020B0609020204030204" pitchFamily="49" charset="0"/>
              </a:rPr>
              <a:t>, </a:t>
            </a:r>
            <a:r>
              <a:rPr lang="en-US" sz="2200">
                <a:solidFill>
                  <a:srgbClr val="0000FF"/>
                </a:solidFill>
                <a:latin typeface="Consolas" panose="020B0609020204030204" pitchFamily="49" charset="0"/>
              </a:rPr>
              <a:t>int</a:t>
            </a:r>
            <a:r>
              <a:rPr lang="en-US" sz="2200">
                <a:latin typeface="Consolas" panose="020B0609020204030204" pitchFamily="49" charset="0"/>
              </a:rPr>
              <a:t>,</a:t>
            </a:r>
            <a:r>
              <a:rPr lang="en-US" sz="2200">
                <a:solidFill>
                  <a:srgbClr val="3A3AB9"/>
                </a:solidFill>
                <a:latin typeface="Consolas" panose="020B0609020204030204" pitchFamily="49" charset="0"/>
              </a:rPr>
              <a:t> </a:t>
            </a:r>
            <a:r>
              <a:rPr lang="en-US" sz="2200">
                <a:solidFill>
                  <a:srgbClr val="0000FF"/>
                </a:solidFill>
                <a:latin typeface="Consolas" panose="020B0609020204030204" pitchFamily="49" charset="0"/>
              </a:rPr>
              <a:t>int</a:t>
            </a:r>
            <a:r>
              <a:rPr lang="en-US" sz="2200">
                <a:latin typeface="Consolas" panose="020B0609020204030204" pitchFamily="49" charset="0"/>
              </a:rPr>
              <a:t>&gt; </a:t>
            </a:r>
            <a:r>
              <a:rPr lang="en-US" sz="2200">
                <a:solidFill>
                  <a:srgbClr val="000000"/>
                </a:solidFill>
                <a:latin typeface="Consolas" panose="020B0609020204030204" pitchFamily="49" charset="0"/>
              </a:rPr>
              <a:t>Addiere = </a:t>
            </a:r>
            <a:r>
              <a:rPr lang="en-US" sz="2200">
                <a:solidFill>
                  <a:srgbClr val="0000FF"/>
                </a:solidFill>
                <a:latin typeface="Consolas" panose="020B0609020204030204" pitchFamily="49" charset="0"/>
              </a:rPr>
              <a:t>delegate</a:t>
            </a:r>
            <a:r>
              <a:rPr lang="en-US" sz="2200">
                <a:solidFill>
                  <a:srgbClr val="000000"/>
                </a:solidFill>
                <a:latin typeface="Consolas" panose="020B0609020204030204" pitchFamily="49" charset="0"/>
              </a:rPr>
              <a:t>(</a:t>
            </a:r>
            <a:r>
              <a:rPr lang="en-US" sz="2200">
                <a:solidFill>
                  <a:srgbClr val="0000FF"/>
                </a:solidFill>
                <a:latin typeface="Consolas" panose="020B0609020204030204" pitchFamily="49" charset="0"/>
              </a:rPr>
              <a:t>int</a:t>
            </a:r>
            <a:r>
              <a:rPr lang="en-US" sz="2200">
                <a:solidFill>
                  <a:srgbClr val="2B91AF"/>
                </a:solidFill>
                <a:latin typeface="Consolas" panose="020B0609020204030204" pitchFamily="49" charset="0"/>
              </a:rPr>
              <a:t> </a:t>
            </a:r>
            <a:r>
              <a:rPr lang="en-US" sz="2200">
                <a:latin typeface="Consolas" panose="020B0609020204030204" pitchFamily="49" charset="0"/>
              </a:rPr>
              <a:t>x, </a:t>
            </a:r>
            <a:r>
              <a:rPr lang="en-US" sz="2200">
                <a:solidFill>
                  <a:srgbClr val="0000FF"/>
                </a:solidFill>
                <a:latin typeface="Consolas" panose="020B0609020204030204" pitchFamily="49" charset="0"/>
              </a:rPr>
              <a:t>int</a:t>
            </a:r>
            <a:r>
              <a:rPr lang="en-US" sz="2200">
                <a:latin typeface="Consolas" panose="020B0609020204030204" pitchFamily="49" charset="0"/>
              </a:rPr>
              <a:t> y</a:t>
            </a: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return</a:t>
            </a:r>
            <a:r>
              <a:rPr lang="en-US" sz="2200">
                <a:solidFill>
                  <a:srgbClr val="000000"/>
                </a:solidFill>
                <a:latin typeface="Consolas" panose="020B0609020204030204" pitchFamily="49" charset="0"/>
              </a:rPr>
              <a:t> x+y;}</a:t>
            </a:r>
          </a:p>
          <a:p>
            <a:pPr marL="0" indent="0" algn="ctr">
              <a:buNone/>
            </a:pPr>
            <a:endParaRPr lang="en-US" sz="2200">
              <a:solidFill>
                <a:srgbClr val="000000"/>
              </a:solidFill>
              <a:latin typeface="Consolas" panose="020B0609020204030204" pitchFamily="49" charset="0"/>
            </a:endParaRPr>
          </a:p>
          <a:p>
            <a:pPr marL="0" indent="0" algn="ctr">
              <a:buNone/>
            </a:pPr>
            <a:endParaRPr lang="en-US" sz="2200">
              <a:solidFill>
                <a:srgbClr val="0000FF"/>
              </a:solidFill>
              <a:latin typeface="Consolas" panose="020B0609020204030204" pitchFamily="49" charset="0"/>
            </a:endParaRPr>
          </a:p>
          <a:p>
            <a:pPr marL="0" indent="0" algn="ctr">
              <a:buNone/>
            </a:pPr>
            <a:endParaRPr lang="en-US" sz="2200">
              <a:solidFill>
                <a:srgbClr val="2B91AF"/>
              </a:solidFill>
              <a:latin typeface="Consolas" panose="020B0609020204030204" pitchFamily="49" charset="0"/>
            </a:endParaRPr>
          </a:p>
          <a:p>
            <a:pPr marL="0" indent="0" algn="ctr">
              <a:buNone/>
            </a:pPr>
            <a:r>
              <a:rPr lang="en-US" sz="2200">
                <a:solidFill>
                  <a:srgbClr val="2B91AF"/>
                </a:solidFill>
                <a:latin typeface="Consolas" panose="020B0609020204030204" pitchFamily="49" charset="0"/>
              </a:rPr>
              <a:t>Func</a:t>
            </a:r>
            <a:r>
              <a:rPr lang="en-US" sz="2200">
                <a:latin typeface="Consolas" panose="020B0609020204030204" pitchFamily="49" charset="0"/>
              </a:rPr>
              <a:t>&lt;</a:t>
            </a:r>
            <a:r>
              <a:rPr lang="en-US" sz="2200">
                <a:solidFill>
                  <a:srgbClr val="0000FF"/>
                </a:solidFill>
                <a:latin typeface="Consolas" panose="020B0609020204030204" pitchFamily="49" charset="0"/>
              </a:rPr>
              <a:t>int</a:t>
            </a:r>
            <a:r>
              <a:rPr lang="en-US" sz="2200">
                <a:latin typeface="Consolas" panose="020B0609020204030204" pitchFamily="49" charset="0"/>
              </a:rPr>
              <a:t>, </a:t>
            </a:r>
            <a:r>
              <a:rPr lang="en-US" sz="2200">
                <a:solidFill>
                  <a:srgbClr val="0000FF"/>
                </a:solidFill>
                <a:latin typeface="Consolas" panose="020B0609020204030204" pitchFamily="49" charset="0"/>
              </a:rPr>
              <a:t>int</a:t>
            </a:r>
            <a:r>
              <a:rPr lang="en-US" sz="2200">
                <a:latin typeface="Consolas" panose="020B0609020204030204" pitchFamily="49" charset="0"/>
              </a:rPr>
              <a:t> ,</a:t>
            </a:r>
            <a:r>
              <a:rPr lang="en-US" sz="2200">
                <a:solidFill>
                  <a:srgbClr val="3A3AB9"/>
                </a:solidFill>
                <a:latin typeface="Consolas" panose="020B0609020204030204" pitchFamily="49" charset="0"/>
              </a:rPr>
              <a:t> </a:t>
            </a:r>
            <a:r>
              <a:rPr lang="en-US" sz="2200">
                <a:solidFill>
                  <a:srgbClr val="0000FF"/>
                </a:solidFill>
                <a:latin typeface="Consolas" panose="020B0609020204030204" pitchFamily="49" charset="0"/>
              </a:rPr>
              <a:t>int</a:t>
            </a:r>
            <a:r>
              <a:rPr lang="en-US" sz="2200">
                <a:latin typeface="Consolas" panose="020B0609020204030204" pitchFamily="49" charset="0"/>
              </a:rPr>
              <a:t>&gt; </a:t>
            </a:r>
            <a:r>
              <a:rPr lang="en-US" sz="2200">
                <a:solidFill>
                  <a:srgbClr val="000000"/>
                </a:solidFill>
                <a:latin typeface="Consolas" panose="020B0609020204030204" pitchFamily="49" charset="0"/>
              </a:rPr>
              <a:t>Addiere = (</a:t>
            </a: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x, </a:t>
            </a: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y) =&gt; {</a:t>
            </a:r>
            <a:r>
              <a:rPr lang="en-US" sz="2200">
                <a:solidFill>
                  <a:srgbClr val="0000FF"/>
                </a:solidFill>
                <a:latin typeface="Consolas" panose="020B0609020204030204" pitchFamily="49" charset="0"/>
              </a:rPr>
              <a:t>return</a:t>
            </a:r>
            <a:r>
              <a:rPr lang="en-US" sz="2200">
                <a:solidFill>
                  <a:srgbClr val="000000"/>
                </a:solidFill>
                <a:latin typeface="Consolas" panose="020B0609020204030204" pitchFamily="49" charset="0"/>
              </a:rPr>
              <a:t> x+y;}</a:t>
            </a:r>
            <a:endParaRPr lang="de-DE" sz="2200"/>
          </a:p>
          <a:p>
            <a:pPr lvl="8" algn="ctr"/>
            <a:endParaRPr lang="de-DE" sz="2200"/>
          </a:p>
          <a:p>
            <a:pPr marL="0" indent="0" algn="ctr">
              <a:buNone/>
            </a:pPr>
            <a:endParaRPr lang="de-DE" sz="2200">
              <a:solidFill>
                <a:srgbClr val="2B91AF"/>
              </a:solidFill>
              <a:latin typeface="Consolas" panose="020B0609020204030204" pitchFamily="49" charset="0"/>
            </a:endParaRPr>
          </a:p>
          <a:p>
            <a:pPr marL="0" indent="0" algn="ctr">
              <a:buNone/>
            </a:pPr>
            <a:endParaRPr lang="de-DE" sz="2200">
              <a:solidFill>
                <a:srgbClr val="2B91AF"/>
              </a:solidFill>
              <a:latin typeface="Consolas" panose="020B0609020204030204" pitchFamily="49" charset="0"/>
            </a:endParaRPr>
          </a:p>
          <a:p>
            <a:pPr marL="0" indent="0" algn="ctr">
              <a:buNone/>
            </a:pPr>
            <a:r>
              <a:rPr lang="en-US" sz="2200">
                <a:solidFill>
                  <a:srgbClr val="2B91AF"/>
                </a:solidFill>
                <a:latin typeface="Consolas" panose="020B0609020204030204" pitchFamily="49" charset="0"/>
              </a:rPr>
              <a:t>Func</a:t>
            </a:r>
            <a:r>
              <a:rPr lang="en-US" sz="2200">
                <a:latin typeface="Consolas" panose="020B0609020204030204" pitchFamily="49" charset="0"/>
              </a:rPr>
              <a:t>&lt;</a:t>
            </a:r>
            <a:r>
              <a:rPr lang="en-US" sz="2200">
                <a:solidFill>
                  <a:srgbClr val="0000FF"/>
                </a:solidFill>
                <a:latin typeface="Consolas" panose="020B0609020204030204" pitchFamily="49" charset="0"/>
              </a:rPr>
              <a:t>int</a:t>
            </a:r>
            <a:r>
              <a:rPr lang="en-US" sz="2200">
                <a:latin typeface="Consolas" panose="020B0609020204030204" pitchFamily="49" charset="0"/>
              </a:rPr>
              <a:t>, </a:t>
            </a:r>
            <a:r>
              <a:rPr lang="en-US" sz="2200">
                <a:solidFill>
                  <a:srgbClr val="0000FF"/>
                </a:solidFill>
                <a:latin typeface="Consolas" panose="020B0609020204030204" pitchFamily="49" charset="0"/>
              </a:rPr>
              <a:t>int</a:t>
            </a:r>
            <a:r>
              <a:rPr lang="en-US" sz="2200">
                <a:latin typeface="Consolas" panose="020B0609020204030204" pitchFamily="49" charset="0"/>
              </a:rPr>
              <a:t> ,</a:t>
            </a:r>
            <a:r>
              <a:rPr lang="en-US" sz="2200">
                <a:solidFill>
                  <a:srgbClr val="3A3AB9"/>
                </a:solidFill>
                <a:latin typeface="Consolas" panose="020B0609020204030204" pitchFamily="49" charset="0"/>
              </a:rPr>
              <a:t> </a:t>
            </a:r>
            <a:r>
              <a:rPr lang="en-US" sz="2200">
                <a:solidFill>
                  <a:srgbClr val="0000FF"/>
                </a:solidFill>
                <a:latin typeface="Consolas" panose="020B0609020204030204" pitchFamily="49" charset="0"/>
              </a:rPr>
              <a:t>int</a:t>
            </a:r>
            <a:r>
              <a:rPr lang="en-US" sz="2200">
                <a:latin typeface="Consolas" panose="020B0609020204030204" pitchFamily="49" charset="0"/>
              </a:rPr>
              <a:t>&gt; </a:t>
            </a:r>
            <a:r>
              <a:rPr lang="en-US" sz="2200">
                <a:solidFill>
                  <a:srgbClr val="000000"/>
                </a:solidFill>
                <a:latin typeface="Consolas" panose="020B0609020204030204" pitchFamily="49" charset="0"/>
              </a:rPr>
              <a:t>Addiere </a:t>
            </a:r>
            <a:r>
              <a:rPr lang="de-DE" sz="2200">
                <a:solidFill>
                  <a:srgbClr val="000000"/>
                </a:solidFill>
                <a:latin typeface="Consolas" panose="020B0609020204030204" pitchFamily="49" charset="0"/>
              </a:rPr>
              <a:t>= (x, y) =&gt; x+y;</a:t>
            </a:r>
            <a:endParaRPr lang="de-DE" sz="2200"/>
          </a:p>
          <a:p>
            <a:pPr marL="0" indent="0">
              <a:buNone/>
            </a:pPr>
            <a:endParaRPr lang="de-DE" dirty="0"/>
          </a:p>
          <a:p>
            <a:endParaRPr lang="de-DE" dirty="0"/>
          </a:p>
          <a:p>
            <a:endParaRPr lang="de-DE" dirty="0"/>
          </a:p>
          <a:p>
            <a:endParaRPr lang="de-DE" dirty="0"/>
          </a:p>
          <a:p>
            <a:endParaRPr lang="de-DE" dirty="0"/>
          </a:p>
          <a:p>
            <a:endParaRPr lang="de-DE" dirty="0"/>
          </a:p>
        </p:txBody>
      </p:sp>
      <p:sp>
        <p:nvSpPr>
          <p:cNvPr id="6" name="Pfeil: nach unten 5">
            <a:extLst>
              <a:ext uri="{FF2B5EF4-FFF2-40B4-BE49-F238E27FC236}">
                <a16:creationId xmlns:a16="http://schemas.microsoft.com/office/drawing/2014/main" id="{BF4F8399-28F8-4037-9F85-1B9F65819305}"/>
              </a:ext>
            </a:extLst>
          </p:cNvPr>
          <p:cNvSpPr/>
          <p:nvPr/>
        </p:nvSpPr>
        <p:spPr>
          <a:xfrm>
            <a:off x="5861692" y="3220803"/>
            <a:ext cx="468615" cy="623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feil: nach unten 8">
            <a:extLst>
              <a:ext uri="{FF2B5EF4-FFF2-40B4-BE49-F238E27FC236}">
                <a16:creationId xmlns:a16="http://schemas.microsoft.com/office/drawing/2014/main" id="{C8FCBDDB-45A0-4185-89F2-F1B1BF273617}"/>
              </a:ext>
            </a:extLst>
          </p:cNvPr>
          <p:cNvSpPr/>
          <p:nvPr/>
        </p:nvSpPr>
        <p:spPr>
          <a:xfrm>
            <a:off x="5861692" y="4791908"/>
            <a:ext cx="468615" cy="623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8776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377B2-03B9-4B45-9055-24BABF45E1A9}"/>
              </a:ext>
            </a:extLst>
          </p:cNvPr>
          <p:cNvSpPr>
            <a:spLocks noGrp="1"/>
          </p:cNvSpPr>
          <p:nvPr>
            <p:ph type="title"/>
          </p:nvPr>
        </p:nvSpPr>
        <p:spPr/>
        <p:txBody>
          <a:bodyPr/>
          <a:lstStyle/>
          <a:p>
            <a:r>
              <a:rPr lang="de-DE" dirty="0" err="1"/>
              <a:t>EventHandler</a:t>
            </a:r>
            <a:endParaRPr lang="de-DE" dirty="0"/>
          </a:p>
        </p:txBody>
      </p:sp>
      <p:sp>
        <p:nvSpPr>
          <p:cNvPr id="3" name="Inhaltsplatzhalter 2">
            <a:extLst>
              <a:ext uri="{FF2B5EF4-FFF2-40B4-BE49-F238E27FC236}">
                <a16:creationId xmlns:a16="http://schemas.microsoft.com/office/drawing/2014/main" id="{447DBE61-33D7-4389-A063-87BC4A449532}"/>
              </a:ext>
            </a:extLst>
          </p:cNvPr>
          <p:cNvSpPr>
            <a:spLocks noGrp="1"/>
          </p:cNvSpPr>
          <p:nvPr>
            <p:ph idx="1"/>
          </p:nvPr>
        </p:nvSpPr>
        <p:spPr>
          <a:xfrm>
            <a:off x="838200" y="1690688"/>
            <a:ext cx="10515600" cy="4351338"/>
          </a:xfrm>
        </p:spPr>
        <p:txBody>
          <a:bodyPr/>
          <a:lstStyle/>
          <a:p>
            <a:r>
              <a:rPr lang="de-DE" dirty="0"/>
              <a:t>ein Event ist eine </a:t>
            </a:r>
            <a:r>
              <a:rPr lang="de-DE" dirty="0" err="1"/>
              <a:t>Delegate</a:t>
            </a:r>
            <a:r>
              <a:rPr lang="de-DE" dirty="0"/>
              <a:t>-Variable, an der sich beliebig viele Methoden (</a:t>
            </a:r>
            <a:r>
              <a:rPr lang="de-DE" dirty="0" err="1"/>
              <a:t>EventListener</a:t>
            </a:r>
            <a:r>
              <a:rPr lang="de-DE" dirty="0"/>
              <a:t>) an- und abmelden können</a:t>
            </a:r>
          </a:p>
          <a:p>
            <a:r>
              <a:rPr lang="de-DE"/>
              <a:t>Delegate-Typ ist i.d.R. EventHandler</a:t>
            </a:r>
          </a:p>
          <a:p>
            <a:pPr lvl="1"/>
            <a:r>
              <a:rPr lang="de-DE"/>
              <a:t>Erwartete Übergabeparameter: </a:t>
            </a:r>
            <a:r>
              <a:rPr lang="de-DE">
                <a:solidFill>
                  <a:srgbClr val="0000FF"/>
                </a:solidFill>
              </a:rPr>
              <a:t>object</a:t>
            </a:r>
            <a:r>
              <a:rPr lang="de-DE"/>
              <a:t>, </a:t>
            </a:r>
            <a:r>
              <a:rPr lang="de-DE">
                <a:solidFill>
                  <a:srgbClr val="33CCCC"/>
                </a:solidFill>
              </a:rPr>
              <a:t>EventArgs</a:t>
            </a:r>
            <a:endParaRPr lang="de-DE" dirty="0">
              <a:solidFill>
                <a:srgbClr val="33CCCC"/>
              </a:solidFill>
            </a:endParaRPr>
          </a:p>
          <a:p>
            <a:r>
              <a:rPr lang="de-DE"/>
              <a:t>Kein ‚Überschreiben‘ durch Neuzuweisung möglich</a:t>
            </a:r>
            <a:endParaRPr lang="de-DE" dirty="0"/>
          </a:p>
          <a:p>
            <a:endParaRPr lang="de-DE" dirty="0"/>
          </a:p>
          <a:p>
            <a:endParaRPr lang="de-DE" dirty="0"/>
          </a:p>
          <a:p>
            <a:endParaRPr lang="de-DE" dirty="0"/>
          </a:p>
        </p:txBody>
      </p:sp>
      <p:pic>
        <p:nvPicPr>
          <p:cNvPr id="4" name="Grafik 3">
            <a:extLst>
              <a:ext uri="{FF2B5EF4-FFF2-40B4-BE49-F238E27FC236}">
                <a16:creationId xmlns:a16="http://schemas.microsoft.com/office/drawing/2014/main" id="{09AB86EF-29E3-465E-8A5E-5EB04B68822D}"/>
              </a:ext>
            </a:extLst>
          </p:cNvPr>
          <p:cNvPicPr>
            <a:picLocks noChangeAspect="1"/>
          </p:cNvPicPr>
          <p:nvPr/>
        </p:nvPicPr>
        <p:blipFill>
          <a:blip r:embed="rId3"/>
          <a:stretch>
            <a:fillRect/>
          </a:stretch>
        </p:blipFill>
        <p:spPr>
          <a:xfrm>
            <a:off x="2555955" y="4168237"/>
            <a:ext cx="7080089" cy="2425700"/>
          </a:xfrm>
          <a:prstGeom prst="rect">
            <a:avLst/>
          </a:prstGeom>
        </p:spPr>
      </p:pic>
    </p:spTree>
    <p:extLst>
      <p:ext uri="{BB962C8B-B14F-4D97-AF65-F5344CB8AC3E}">
        <p14:creationId xmlns:p14="http://schemas.microsoft.com/office/powerpoint/2010/main" val="2522710741"/>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463</Words>
  <Application>Microsoft Office PowerPoint</Application>
  <PresentationFormat>Breitbild</PresentationFormat>
  <Paragraphs>104</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Consolas</vt:lpstr>
      <vt:lpstr>Design1</vt:lpstr>
      <vt:lpstr>Delegates und Events</vt:lpstr>
      <vt:lpstr>Delegates</vt:lpstr>
      <vt:lpstr>Delegates</vt:lpstr>
      <vt:lpstr>vordefinierte Delegate-Typen</vt:lpstr>
      <vt:lpstr>anonyme Methoden</vt:lpstr>
      <vt:lpstr>Lambda - Ausdrücke</vt:lpstr>
      <vt:lpstr>EventHandler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10</cp:revision>
  <dcterms:created xsi:type="dcterms:W3CDTF">2021-08-31T09:50:45Z</dcterms:created>
  <dcterms:modified xsi:type="dcterms:W3CDTF">2021-11-07T11:22:20Z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