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9" r:id="rId5"/>
    <p:sldId id="267" r:id="rId6"/>
    <p:sldId id="269" r:id="rId7"/>
    <p:sldId id="268" r:id="rId8"/>
    <p:sldId id="270" r:id="rId9"/>
    <p:sldId id="271" r:id="rId10"/>
    <p:sldId id="272" r:id="rId11"/>
    <p:sldId id="273" r:id="rId12"/>
    <p:sldId id="274" r:id="rId13"/>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92" d="100"/>
          <a:sy n="92" d="100"/>
        </p:scale>
        <p:origin x="106" y="216"/>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08.11.2021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A6FA6A2-FBE6-4C25-A7D5-69F08A687891}" type="datetimeFigureOut">
              <a:rPr lang="de-DE" smtClean="0"/>
              <a:t>08.11.2021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4DE5401-BF78-40E4-86AD-CCC5D33E1592}" type="slidenum">
              <a:rPr lang="de-DE" smtClean="0"/>
              <a:t>‹Nr.›</a:t>
            </a:fld>
            <a:endParaRPr lang="de-DE"/>
          </a:p>
        </p:txBody>
      </p:sp>
    </p:spTree>
    <p:extLst>
      <p:ext uri="{BB962C8B-B14F-4D97-AF65-F5344CB8AC3E}">
        <p14:creationId xmlns:p14="http://schemas.microsoft.com/office/powerpoint/2010/main" val="115575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Symbol" panose="05050102010706020507" pitchFamily="18" charset="2"/>
              <a:buNone/>
            </a:pPr>
            <a:r>
              <a:rPr lang="de-DE" dirty="0"/>
              <a:t>große Projekte mit mehreren </a:t>
            </a:r>
            <a:r>
              <a:rPr lang="de-DE" dirty="0" err="1"/>
              <a:t>Devs</a:t>
            </a:r>
            <a:r>
              <a:rPr lang="de-DE" dirty="0"/>
              <a:t> an gleichen Dateien</a:t>
            </a:r>
          </a:p>
          <a:p>
            <a:pPr marL="0" indent="0">
              <a:buFont typeface="Symbol" panose="05050102010706020507" pitchFamily="18" charset="2"/>
              <a:buNone/>
            </a:pPr>
            <a:r>
              <a:rPr lang="de-DE" dirty="0"/>
              <a:t>automatisch erstellte Quelldateien</a:t>
            </a:r>
          </a:p>
          <a:p>
            <a:pPr marL="0" indent="0">
              <a:buFont typeface="Symbol" panose="05050102010706020507" pitchFamily="18" charset="2"/>
              <a:buNone/>
            </a:pP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280792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Symbol" panose="05050102010706020507" pitchFamily="18" charset="2"/>
              <a:buNone/>
            </a:pPr>
            <a:r>
              <a:rPr lang="de-DE" dirty="0"/>
              <a:t>große Projekte mit mehreren </a:t>
            </a:r>
            <a:r>
              <a:rPr lang="de-DE" dirty="0" err="1"/>
              <a:t>Devs</a:t>
            </a:r>
            <a:r>
              <a:rPr lang="de-DE" dirty="0"/>
              <a:t> an gleichen Dateien</a:t>
            </a:r>
          </a:p>
          <a:p>
            <a:pPr marL="0" indent="0">
              <a:buFont typeface="Symbol" panose="05050102010706020507" pitchFamily="18" charset="2"/>
              <a:buNone/>
            </a:pPr>
            <a:r>
              <a:rPr lang="de-DE" dirty="0"/>
              <a:t>automatisch erstellte Quelldateien</a:t>
            </a:r>
          </a:p>
          <a:p>
            <a:pPr marL="0" indent="0">
              <a:buFont typeface="Symbol" panose="05050102010706020507" pitchFamily="18" charset="2"/>
              <a:buNone/>
            </a:pP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4924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Symbol" panose="05050102010706020507" pitchFamily="18" charset="2"/>
              <a:buNone/>
            </a:pPr>
            <a:r>
              <a:rPr lang="de-DE" dirty="0"/>
              <a:t>große Projekte mit mehreren </a:t>
            </a:r>
            <a:r>
              <a:rPr lang="de-DE" dirty="0" err="1"/>
              <a:t>Devs</a:t>
            </a:r>
            <a:r>
              <a:rPr lang="de-DE" dirty="0"/>
              <a:t> an gleichen Dateien</a:t>
            </a:r>
          </a:p>
          <a:p>
            <a:pPr marL="0" indent="0">
              <a:buFont typeface="Symbol" panose="05050102010706020507" pitchFamily="18" charset="2"/>
              <a:buNone/>
            </a:pPr>
            <a:r>
              <a:rPr lang="de-DE" dirty="0"/>
              <a:t>automatisch erstellte Quelldateien</a:t>
            </a:r>
          </a:p>
          <a:p>
            <a:pPr marL="0" indent="0">
              <a:buFont typeface="Symbol" panose="05050102010706020507" pitchFamily="18" charset="2"/>
              <a:buNone/>
            </a:pP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3851661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Symbol" panose="05050102010706020507" pitchFamily="18" charset="2"/>
              <a:buNone/>
            </a:pPr>
            <a:r>
              <a:rPr lang="de-DE" dirty="0"/>
              <a:t>große Projekte mit mehreren </a:t>
            </a:r>
            <a:r>
              <a:rPr lang="de-DE" dirty="0" err="1"/>
              <a:t>Devs</a:t>
            </a:r>
            <a:r>
              <a:rPr lang="de-DE" dirty="0"/>
              <a:t> an gleichen Dateien</a:t>
            </a:r>
          </a:p>
          <a:p>
            <a:pPr marL="0" indent="0">
              <a:buFont typeface="Symbol" panose="05050102010706020507" pitchFamily="18" charset="2"/>
              <a:buNone/>
            </a:pPr>
            <a:r>
              <a:rPr lang="de-DE" dirty="0"/>
              <a:t>automatisch erstellte Quelldateien</a:t>
            </a:r>
          </a:p>
          <a:p>
            <a:pPr marL="0" indent="0">
              <a:buFont typeface="Symbol" panose="05050102010706020507" pitchFamily="18" charset="2"/>
              <a:buNone/>
            </a:pP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4006156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Symbol" panose="05050102010706020507" pitchFamily="18" charset="2"/>
              <a:buNone/>
            </a:pPr>
            <a:r>
              <a:rPr lang="de-DE" dirty="0"/>
              <a:t>große Projekte mit mehreren </a:t>
            </a:r>
            <a:r>
              <a:rPr lang="de-DE" dirty="0" err="1"/>
              <a:t>Devs</a:t>
            </a:r>
            <a:r>
              <a:rPr lang="de-DE" dirty="0"/>
              <a:t> an gleichen Dateien</a:t>
            </a:r>
          </a:p>
          <a:p>
            <a:pPr marL="0" indent="0">
              <a:buFont typeface="Symbol" panose="05050102010706020507" pitchFamily="18" charset="2"/>
              <a:buNone/>
            </a:pPr>
            <a:r>
              <a:rPr lang="de-DE" dirty="0"/>
              <a:t>automatisch erstellte Quelldateien</a:t>
            </a:r>
          </a:p>
          <a:p>
            <a:pPr marL="0" indent="0">
              <a:buFont typeface="Symbol" panose="05050102010706020507" pitchFamily="18" charset="2"/>
              <a:buNone/>
            </a:pP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1115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Symbol" panose="05050102010706020507" pitchFamily="18" charset="2"/>
              <a:buNone/>
            </a:pPr>
            <a:r>
              <a:rPr lang="de-DE" dirty="0"/>
              <a:t>große Projekte mit mehreren </a:t>
            </a:r>
            <a:r>
              <a:rPr lang="de-DE" dirty="0" err="1"/>
              <a:t>Devs</a:t>
            </a:r>
            <a:r>
              <a:rPr lang="de-DE" dirty="0"/>
              <a:t> an gleichen Dateien</a:t>
            </a:r>
          </a:p>
          <a:p>
            <a:pPr marL="0" indent="0">
              <a:buFont typeface="Symbol" panose="05050102010706020507" pitchFamily="18" charset="2"/>
              <a:buNone/>
            </a:pPr>
            <a:r>
              <a:rPr lang="de-DE" dirty="0"/>
              <a:t>automatisch erstellte Quelldateien</a:t>
            </a:r>
          </a:p>
          <a:p>
            <a:pPr marL="0" indent="0">
              <a:buFont typeface="Symbol" panose="05050102010706020507" pitchFamily="18" charset="2"/>
              <a:buNone/>
            </a:pP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291152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Symbol" panose="05050102010706020507" pitchFamily="18" charset="2"/>
              <a:buNone/>
            </a:pPr>
            <a:r>
              <a:rPr lang="de-DE" dirty="0"/>
              <a:t>große Projekte mit mehreren </a:t>
            </a:r>
            <a:r>
              <a:rPr lang="de-DE" dirty="0" err="1"/>
              <a:t>Devs</a:t>
            </a:r>
            <a:r>
              <a:rPr lang="de-DE" dirty="0"/>
              <a:t> an gleichen Dateien</a:t>
            </a:r>
          </a:p>
          <a:p>
            <a:pPr marL="0" indent="0">
              <a:buFont typeface="Symbol" panose="05050102010706020507" pitchFamily="18" charset="2"/>
              <a:buNone/>
            </a:pPr>
            <a:r>
              <a:rPr lang="de-DE" dirty="0"/>
              <a:t>automatisch erstellte Quelldateien</a:t>
            </a:r>
          </a:p>
          <a:p>
            <a:pPr marL="0" indent="0">
              <a:buFont typeface="Symbol" panose="05050102010706020507" pitchFamily="18" charset="2"/>
              <a:buNone/>
            </a:pP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328463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Symbol" panose="05050102010706020507" pitchFamily="18" charset="2"/>
              <a:buNone/>
            </a:pPr>
            <a:r>
              <a:rPr lang="de-DE" dirty="0"/>
              <a:t>große Projekte mit mehreren </a:t>
            </a:r>
            <a:r>
              <a:rPr lang="de-DE" dirty="0" err="1"/>
              <a:t>Devs</a:t>
            </a:r>
            <a:r>
              <a:rPr lang="de-DE" dirty="0"/>
              <a:t> an gleichen Dateien</a:t>
            </a:r>
          </a:p>
          <a:p>
            <a:pPr marL="0" indent="0">
              <a:buFont typeface="Symbol" panose="05050102010706020507" pitchFamily="18" charset="2"/>
              <a:buNone/>
            </a:pPr>
            <a:r>
              <a:rPr lang="de-DE" dirty="0"/>
              <a:t>automatisch erstellte Quelldateien</a:t>
            </a:r>
          </a:p>
          <a:p>
            <a:pPr marL="0" indent="0">
              <a:buFont typeface="Symbol" panose="05050102010706020507" pitchFamily="18" charset="2"/>
              <a:buNone/>
            </a:pP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1853113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76052" y="2693987"/>
            <a:ext cx="10239895" cy="1470025"/>
          </a:xfrm>
        </p:spPr>
        <p:txBody>
          <a:bodyPr>
            <a:noAutofit/>
          </a:bodyPr>
          <a:lstStyle/>
          <a:p>
            <a:r>
              <a:rPr lang="de-DE"/>
              <a:t>C# mit GUI</a:t>
            </a:r>
            <a:br>
              <a:rPr lang="de-DE"/>
            </a:br>
            <a:r>
              <a:rPr lang="de-DE"/>
              <a:t>am Beispiel von Windows Forms</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D38A8-9A89-46B9-B95B-15409AF12C8D}"/>
              </a:ext>
            </a:extLst>
          </p:cNvPr>
          <p:cNvSpPr>
            <a:spLocks noGrp="1"/>
          </p:cNvSpPr>
          <p:nvPr>
            <p:ph type="title"/>
          </p:nvPr>
        </p:nvSpPr>
        <p:spPr/>
        <p:txBody>
          <a:bodyPr/>
          <a:lstStyle/>
          <a:p>
            <a:r>
              <a:rPr lang="de-DE"/>
              <a:t>Windows Forms</a:t>
            </a:r>
            <a:endParaRPr lang="de-DE" dirty="0"/>
          </a:p>
        </p:txBody>
      </p:sp>
      <p:sp>
        <p:nvSpPr>
          <p:cNvPr id="5" name="Inhaltsplatzhalter 4">
            <a:extLst>
              <a:ext uri="{FF2B5EF4-FFF2-40B4-BE49-F238E27FC236}">
                <a16:creationId xmlns:a16="http://schemas.microsoft.com/office/drawing/2014/main" id="{DA8DA24D-08D4-41EA-9467-89EC762E5151}"/>
              </a:ext>
            </a:extLst>
          </p:cNvPr>
          <p:cNvSpPr>
            <a:spLocks noGrp="1"/>
          </p:cNvSpPr>
          <p:nvPr>
            <p:ph idx="1"/>
          </p:nvPr>
        </p:nvSpPr>
        <p:spPr/>
        <p:txBody>
          <a:bodyPr>
            <a:normAutofit/>
          </a:bodyPr>
          <a:lstStyle/>
          <a:p>
            <a:r>
              <a:rPr lang="de-DE"/>
              <a:t>Windows Forms ist das ‚alte‘ UI-Framework für Desktop-Programme</a:t>
            </a:r>
          </a:p>
          <a:p>
            <a:pPr lvl="1"/>
            <a:r>
              <a:rPr lang="de-DE"/>
              <a:t>‚neues‘ UI-Framework: Windows Presentation Foundation (WPF)</a:t>
            </a:r>
          </a:p>
          <a:p>
            <a:pPr lvl="1"/>
            <a:endParaRPr lang="de-DE"/>
          </a:p>
          <a:p>
            <a:r>
              <a:rPr lang="de-DE"/>
              <a:t>Form: Klasse zur Darstellung eines Windows-Fensters</a:t>
            </a:r>
          </a:p>
          <a:p>
            <a:endParaRPr lang="de-DE"/>
          </a:p>
          <a:p>
            <a:r>
              <a:rPr lang="de-DE"/>
              <a:t>Event-basierte Userinteraktion</a:t>
            </a:r>
          </a:p>
          <a:p>
            <a:endParaRPr lang="de-DE"/>
          </a:p>
          <a:p>
            <a:r>
              <a:rPr lang="de-DE"/>
              <a:t>Design mittels visuellem Designer</a:t>
            </a:r>
            <a:endParaRPr lang="de-DE" dirty="0"/>
          </a:p>
          <a:p>
            <a:endParaRPr lang="de-DE" dirty="0"/>
          </a:p>
        </p:txBody>
      </p:sp>
      <p:pic>
        <p:nvPicPr>
          <p:cNvPr id="4" name="Grafik 3">
            <a:extLst>
              <a:ext uri="{FF2B5EF4-FFF2-40B4-BE49-F238E27FC236}">
                <a16:creationId xmlns:a16="http://schemas.microsoft.com/office/drawing/2014/main" id="{8D9C35FA-1DCC-47DA-94AA-20F0891DFEBB}"/>
              </a:ext>
            </a:extLst>
          </p:cNvPr>
          <p:cNvPicPr>
            <a:picLocks noChangeAspect="1"/>
          </p:cNvPicPr>
          <p:nvPr/>
        </p:nvPicPr>
        <p:blipFill>
          <a:blip r:embed="rId3"/>
          <a:stretch>
            <a:fillRect/>
          </a:stretch>
        </p:blipFill>
        <p:spPr>
          <a:xfrm>
            <a:off x="6798165" y="4272395"/>
            <a:ext cx="3813798" cy="1837460"/>
          </a:xfrm>
          <a:prstGeom prst="rect">
            <a:avLst/>
          </a:prstGeom>
        </p:spPr>
      </p:pic>
    </p:spTree>
    <p:extLst>
      <p:ext uri="{BB962C8B-B14F-4D97-AF65-F5344CB8AC3E}">
        <p14:creationId xmlns:p14="http://schemas.microsoft.com/office/powerpoint/2010/main" val="331597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D38A8-9A89-46B9-B95B-15409AF12C8D}"/>
              </a:ext>
            </a:extLst>
          </p:cNvPr>
          <p:cNvSpPr>
            <a:spLocks noGrp="1"/>
          </p:cNvSpPr>
          <p:nvPr>
            <p:ph type="title"/>
          </p:nvPr>
        </p:nvSpPr>
        <p:spPr/>
        <p:txBody>
          <a:bodyPr/>
          <a:lstStyle/>
          <a:p>
            <a:r>
              <a:rPr lang="de-DE"/>
              <a:t>Windows Forms</a:t>
            </a:r>
            <a:endParaRPr lang="de-DE" dirty="0"/>
          </a:p>
        </p:txBody>
      </p:sp>
      <p:sp>
        <p:nvSpPr>
          <p:cNvPr id="5" name="Inhaltsplatzhalter 4">
            <a:extLst>
              <a:ext uri="{FF2B5EF4-FFF2-40B4-BE49-F238E27FC236}">
                <a16:creationId xmlns:a16="http://schemas.microsoft.com/office/drawing/2014/main" id="{DA8DA24D-08D4-41EA-9467-89EC762E5151}"/>
              </a:ext>
            </a:extLst>
          </p:cNvPr>
          <p:cNvSpPr>
            <a:spLocks noGrp="1"/>
          </p:cNvSpPr>
          <p:nvPr>
            <p:ph idx="1"/>
          </p:nvPr>
        </p:nvSpPr>
        <p:spPr/>
        <p:txBody>
          <a:bodyPr>
            <a:normAutofit/>
          </a:bodyPr>
          <a:lstStyle/>
          <a:p>
            <a:r>
              <a:rPr lang="de-DE"/>
              <a:t>‚zweigeteilte‘ Bearbeitung:</a:t>
            </a:r>
          </a:p>
          <a:p>
            <a:pPr lvl="1"/>
            <a:r>
              <a:rPr lang="de-DE"/>
              <a:t>GUI-Design im visuellen Designer</a:t>
            </a:r>
          </a:p>
          <a:p>
            <a:pPr lvl="1"/>
            <a:r>
              <a:rPr lang="de-DE"/>
              <a:t>Logik im ‚Code-Behind‘</a:t>
            </a:r>
            <a:endParaRPr lang="de-DE" dirty="0"/>
          </a:p>
          <a:p>
            <a:endParaRPr lang="de-DE" dirty="0"/>
          </a:p>
        </p:txBody>
      </p:sp>
      <p:pic>
        <p:nvPicPr>
          <p:cNvPr id="6" name="Grafik 5">
            <a:extLst>
              <a:ext uri="{FF2B5EF4-FFF2-40B4-BE49-F238E27FC236}">
                <a16:creationId xmlns:a16="http://schemas.microsoft.com/office/drawing/2014/main" id="{5AD22794-036C-4593-BFE7-912FCA879A84}"/>
              </a:ext>
            </a:extLst>
          </p:cNvPr>
          <p:cNvPicPr>
            <a:picLocks noChangeAspect="1"/>
          </p:cNvPicPr>
          <p:nvPr/>
        </p:nvPicPr>
        <p:blipFill>
          <a:blip r:embed="rId3"/>
          <a:stretch>
            <a:fillRect/>
          </a:stretch>
        </p:blipFill>
        <p:spPr>
          <a:xfrm>
            <a:off x="732299" y="3282950"/>
            <a:ext cx="4276725" cy="3028950"/>
          </a:xfrm>
          <a:prstGeom prst="rect">
            <a:avLst/>
          </a:prstGeom>
        </p:spPr>
      </p:pic>
      <p:pic>
        <p:nvPicPr>
          <p:cNvPr id="12" name="Grafik 11">
            <a:extLst>
              <a:ext uri="{FF2B5EF4-FFF2-40B4-BE49-F238E27FC236}">
                <a16:creationId xmlns:a16="http://schemas.microsoft.com/office/drawing/2014/main" id="{454FD41D-B214-4694-8474-EC1ECD9FA1A3}"/>
              </a:ext>
            </a:extLst>
          </p:cNvPr>
          <p:cNvPicPr>
            <a:picLocks noChangeAspect="1"/>
          </p:cNvPicPr>
          <p:nvPr/>
        </p:nvPicPr>
        <p:blipFill>
          <a:blip r:embed="rId4"/>
          <a:stretch>
            <a:fillRect/>
          </a:stretch>
        </p:blipFill>
        <p:spPr>
          <a:xfrm>
            <a:off x="5877098" y="1324638"/>
            <a:ext cx="5867226" cy="3916624"/>
          </a:xfrm>
          <a:prstGeom prst="rect">
            <a:avLst/>
          </a:prstGeom>
        </p:spPr>
      </p:pic>
    </p:spTree>
    <p:extLst>
      <p:ext uri="{BB962C8B-B14F-4D97-AF65-F5344CB8AC3E}">
        <p14:creationId xmlns:p14="http://schemas.microsoft.com/office/powerpoint/2010/main" val="227331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D38A8-9A89-46B9-B95B-15409AF12C8D}"/>
              </a:ext>
            </a:extLst>
          </p:cNvPr>
          <p:cNvSpPr>
            <a:spLocks noGrp="1"/>
          </p:cNvSpPr>
          <p:nvPr>
            <p:ph type="title"/>
          </p:nvPr>
        </p:nvSpPr>
        <p:spPr/>
        <p:txBody>
          <a:bodyPr/>
          <a:lstStyle/>
          <a:p>
            <a:r>
              <a:rPr lang="de-DE" dirty="0"/>
              <a:t>partielle Klassen und Methoden</a:t>
            </a:r>
          </a:p>
        </p:txBody>
      </p:sp>
      <p:sp>
        <p:nvSpPr>
          <p:cNvPr id="5" name="Inhaltsplatzhalter 4">
            <a:extLst>
              <a:ext uri="{FF2B5EF4-FFF2-40B4-BE49-F238E27FC236}">
                <a16:creationId xmlns:a16="http://schemas.microsoft.com/office/drawing/2014/main" id="{DA8DA24D-08D4-41EA-9467-89EC762E5151}"/>
              </a:ext>
            </a:extLst>
          </p:cNvPr>
          <p:cNvSpPr>
            <a:spLocks noGrp="1"/>
          </p:cNvSpPr>
          <p:nvPr>
            <p:ph idx="1"/>
          </p:nvPr>
        </p:nvSpPr>
        <p:spPr/>
        <p:txBody>
          <a:bodyPr>
            <a:normAutofit lnSpcReduction="10000"/>
          </a:bodyPr>
          <a:lstStyle/>
          <a:p>
            <a:r>
              <a:rPr lang="de-DE" dirty="0"/>
              <a:t>Klassen und Methoden können auch in unterschiedlichen Quelldateien aufgeteilt werden</a:t>
            </a:r>
          </a:p>
          <a:p>
            <a:r>
              <a:rPr lang="de-DE" dirty="0"/>
              <a:t>jede Quelldatei enthält Teile der Typ- oder Methodendefinition</a:t>
            </a:r>
          </a:p>
          <a:p>
            <a:r>
              <a:rPr lang="de-DE" dirty="0"/>
              <a:t>werden bei der Kompilierung der Anwendung kombiniert</a:t>
            </a:r>
          </a:p>
          <a:p>
            <a:r>
              <a:rPr lang="de-DE" dirty="0"/>
              <a:t>jede Teilklasse muss als partial markiert werden</a:t>
            </a:r>
          </a:p>
          <a:p>
            <a:r>
              <a:rPr lang="de-DE" dirty="0"/>
              <a:t>partielle Methoden können nur den Rückgabewert „</a:t>
            </a:r>
            <a:r>
              <a:rPr lang="de-DE" dirty="0" err="1"/>
              <a:t>void</a:t>
            </a:r>
            <a:r>
              <a:rPr lang="de-DE" dirty="0"/>
              <a:t>“ haben</a:t>
            </a:r>
          </a:p>
          <a:p>
            <a:r>
              <a:rPr lang="de-DE" dirty="0"/>
              <a:t>Schlüsselwort „partial“ vor dem Schlüsselwort „</a:t>
            </a:r>
            <a:r>
              <a:rPr lang="de-DE" dirty="0" err="1"/>
              <a:t>class</a:t>
            </a:r>
            <a:r>
              <a:rPr lang="de-DE" dirty="0"/>
              <a:t>“  oder „</a:t>
            </a:r>
            <a:r>
              <a:rPr lang="de-DE" dirty="0" err="1"/>
              <a:t>void</a:t>
            </a:r>
            <a:r>
              <a:rPr lang="de-DE" dirty="0"/>
              <a:t>“ stehen</a:t>
            </a:r>
          </a:p>
          <a:p>
            <a:r>
              <a:rPr lang="de-DE" dirty="0"/>
              <a:t>Methoden müssen privat sein und können nur einmal implementiert werden</a:t>
            </a:r>
          </a:p>
          <a:p>
            <a:endParaRPr lang="de-DE" dirty="0"/>
          </a:p>
        </p:txBody>
      </p:sp>
    </p:spTree>
    <p:extLst>
      <p:ext uri="{BB962C8B-B14F-4D97-AF65-F5344CB8AC3E}">
        <p14:creationId xmlns:p14="http://schemas.microsoft.com/office/powerpoint/2010/main" val="316162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D38A8-9A89-46B9-B95B-15409AF12C8D}"/>
              </a:ext>
            </a:extLst>
          </p:cNvPr>
          <p:cNvSpPr>
            <a:spLocks noGrp="1"/>
          </p:cNvSpPr>
          <p:nvPr>
            <p:ph type="title"/>
          </p:nvPr>
        </p:nvSpPr>
        <p:spPr/>
        <p:txBody>
          <a:bodyPr/>
          <a:lstStyle/>
          <a:p>
            <a:r>
              <a:rPr lang="de-DE"/>
              <a:t>Windows Froms mit Visual Studio</a:t>
            </a:r>
            <a:endParaRPr lang="de-DE" dirty="0"/>
          </a:p>
        </p:txBody>
      </p:sp>
      <p:sp>
        <p:nvSpPr>
          <p:cNvPr id="5" name="Inhaltsplatzhalter 4">
            <a:extLst>
              <a:ext uri="{FF2B5EF4-FFF2-40B4-BE49-F238E27FC236}">
                <a16:creationId xmlns:a16="http://schemas.microsoft.com/office/drawing/2014/main" id="{DA8DA24D-08D4-41EA-9467-89EC762E5151}"/>
              </a:ext>
            </a:extLst>
          </p:cNvPr>
          <p:cNvSpPr>
            <a:spLocks noGrp="1"/>
          </p:cNvSpPr>
          <p:nvPr>
            <p:ph idx="1"/>
          </p:nvPr>
        </p:nvSpPr>
        <p:spPr>
          <a:xfrm>
            <a:off x="838200" y="1825625"/>
            <a:ext cx="6121400" cy="4351338"/>
          </a:xfrm>
        </p:spPr>
        <p:txBody>
          <a:bodyPr>
            <a:normAutofit/>
          </a:bodyPr>
          <a:lstStyle/>
          <a:p>
            <a:r>
              <a:rPr lang="de-DE"/>
              <a:t>‚Toolbox‘ beinhaltet die GUI-Objekte</a:t>
            </a:r>
          </a:p>
          <a:p>
            <a:pPr lvl="1"/>
            <a:r>
              <a:rPr lang="de-DE"/>
              <a:t>Drag‘n‘Drop zum Plazieren im Designer</a:t>
            </a:r>
          </a:p>
          <a:p>
            <a:endParaRPr lang="de-DE"/>
          </a:p>
          <a:p>
            <a:endParaRPr lang="de-DE"/>
          </a:p>
          <a:p>
            <a:r>
              <a:rPr lang="de-DE"/>
              <a:t>‚Eigenschaften‘-Fenster gewährt Zugriff auf die Properties des merkierten GUI-Objekts</a:t>
            </a:r>
            <a:endParaRPr lang="de-DE" dirty="0"/>
          </a:p>
          <a:p>
            <a:endParaRPr lang="de-DE" dirty="0"/>
          </a:p>
        </p:txBody>
      </p:sp>
      <p:pic>
        <p:nvPicPr>
          <p:cNvPr id="4" name="Grafik 3">
            <a:extLst>
              <a:ext uri="{FF2B5EF4-FFF2-40B4-BE49-F238E27FC236}">
                <a16:creationId xmlns:a16="http://schemas.microsoft.com/office/drawing/2014/main" id="{63A579FC-20D6-4D6E-91F1-E1CB194FC990}"/>
              </a:ext>
            </a:extLst>
          </p:cNvPr>
          <p:cNvPicPr>
            <a:picLocks noChangeAspect="1"/>
          </p:cNvPicPr>
          <p:nvPr/>
        </p:nvPicPr>
        <p:blipFill>
          <a:blip r:embed="rId3"/>
          <a:stretch>
            <a:fillRect/>
          </a:stretch>
        </p:blipFill>
        <p:spPr>
          <a:xfrm>
            <a:off x="9351645" y="771207"/>
            <a:ext cx="1885950" cy="3524250"/>
          </a:xfrm>
          <a:prstGeom prst="rect">
            <a:avLst/>
          </a:prstGeom>
        </p:spPr>
      </p:pic>
      <p:pic>
        <p:nvPicPr>
          <p:cNvPr id="7" name="Grafik 6">
            <a:extLst>
              <a:ext uri="{FF2B5EF4-FFF2-40B4-BE49-F238E27FC236}">
                <a16:creationId xmlns:a16="http://schemas.microsoft.com/office/drawing/2014/main" id="{FA57BC16-7DDF-4B48-8626-5D5E8DB4E219}"/>
              </a:ext>
            </a:extLst>
          </p:cNvPr>
          <p:cNvPicPr>
            <a:picLocks noChangeAspect="1"/>
          </p:cNvPicPr>
          <p:nvPr/>
        </p:nvPicPr>
        <p:blipFill>
          <a:blip r:embed="rId4"/>
          <a:stretch>
            <a:fillRect/>
          </a:stretch>
        </p:blipFill>
        <p:spPr>
          <a:xfrm>
            <a:off x="7078763" y="2966720"/>
            <a:ext cx="2153719" cy="3434080"/>
          </a:xfrm>
          <a:prstGeom prst="rect">
            <a:avLst/>
          </a:prstGeom>
        </p:spPr>
      </p:pic>
    </p:spTree>
    <p:extLst>
      <p:ext uri="{BB962C8B-B14F-4D97-AF65-F5344CB8AC3E}">
        <p14:creationId xmlns:p14="http://schemas.microsoft.com/office/powerpoint/2010/main" val="154453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D38A8-9A89-46B9-B95B-15409AF12C8D}"/>
              </a:ext>
            </a:extLst>
          </p:cNvPr>
          <p:cNvSpPr>
            <a:spLocks noGrp="1"/>
          </p:cNvSpPr>
          <p:nvPr>
            <p:ph type="title"/>
          </p:nvPr>
        </p:nvSpPr>
        <p:spPr/>
        <p:txBody>
          <a:bodyPr/>
          <a:lstStyle/>
          <a:p>
            <a:r>
              <a:rPr lang="de-DE"/>
              <a:t>Eigenschaften und Events</a:t>
            </a:r>
            <a:endParaRPr lang="de-DE" dirty="0"/>
          </a:p>
        </p:txBody>
      </p:sp>
      <p:sp>
        <p:nvSpPr>
          <p:cNvPr id="5" name="Inhaltsplatzhalter 4">
            <a:extLst>
              <a:ext uri="{FF2B5EF4-FFF2-40B4-BE49-F238E27FC236}">
                <a16:creationId xmlns:a16="http://schemas.microsoft.com/office/drawing/2014/main" id="{DA8DA24D-08D4-41EA-9467-89EC762E5151}"/>
              </a:ext>
            </a:extLst>
          </p:cNvPr>
          <p:cNvSpPr>
            <a:spLocks noGrp="1"/>
          </p:cNvSpPr>
          <p:nvPr>
            <p:ph idx="1"/>
          </p:nvPr>
        </p:nvSpPr>
        <p:spPr>
          <a:xfrm>
            <a:off x="838200" y="1825625"/>
            <a:ext cx="10841182" cy="4351338"/>
          </a:xfrm>
        </p:spPr>
        <p:txBody>
          <a:bodyPr>
            <a:normAutofit/>
          </a:bodyPr>
          <a:lstStyle/>
          <a:p>
            <a:r>
              <a:rPr lang="de-DE"/>
              <a:t>Im ‚Eigenschaften‘- Fenster (     ) findet sich eine Auflistung aller zugänglichen Eigenschaften des im Designer markierten Objekts</a:t>
            </a:r>
          </a:p>
          <a:p>
            <a:pPr lvl="1"/>
            <a:endParaRPr lang="de-DE"/>
          </a:p>
          <a:p>
            <a:pPr lvl="1"/>
            <a:r>
              <a:rPr lang="de-DE"/>
              <a:t>(Name) definiert den Variablen-Bezeichner, unter dem das Objekt aufgerufen 	            werden kann</a:t>
            </a:r>
          </a:p>
          <a:p>
            <a:pPr lvl="1"/>
            <a:endParaRPr lang="de-DE"/>
          </a:p>
          <a:p>
            <a:r>
              <a:rPr lang="de-DE"/>
              <a:t>Im ‚Events‘-Fenster (     ) befindet sich eine Liste der verfügbaren Events</a:t>
            </a:r>
          </a:p>
          <a:p>
            <a:pPr lvl="1"/>
            <a:r>
              <a:rPr lang="de-DE"/>
              <a:t>Events müssen mit einer EventHandler-Methode im Code-Behind verknüpft sein</a:t>
            </a:r>
            <a:endParaRPr lang="de-DE" dirty="0"/>
          </a:p>
          <a:p>
            <a:endParaRPr lang="de-DE" dirty="0"/>
          </a:p>
        </p:txBody>
      </p:sp>
      <p:pic>
        <p:nvPicPr>
          <p:cNvPr id="6" name="Grafik 5">
            <a:extLst>
              <a:ext uri="{FF2B5EF4-FFF2-40B4-BE49-F238E27FC236}">
                <a16:creationId xmlns:a16="http://schemas.microsoft.com/office/drawing/2014/main" id="{6994944A-CA20-4142-96FF-69DDBAA20125}"/>
              </a:ext>
            </a:extLst>
          </p:cNvPr>
          <p:cNvPicPr>
            <a:picLocks noChangeAspect="1"/>
          </p:cNvPicPr>
          <p:nvPr/>
        </p:nvPicPr>
        <p:blipFill>
          <a:blip r:embed="rId3"/>
          <a:stretch>
            <a:fillRect/>
          </a:stretch>
        </p:blipFill>
        <p:spPr>
          <a:xfrm>
            <a:off x="5278581" y="1825625"/>
            <a:ext cx="399011" cy="448886"/>
          </a:xfrm>
          <a:prstGeom prst="rect">
            <a:avLst/>
          </a:prstGeom>
        </p:spPr>
      </p:pic>
      <p:pic>
        <p:nvPicPr>
          <p:cNvPr id="9" name="Grafik 8">
            <a:extLst>
              <a:ext uri="{FF2B5EF4-FFF2-40B4-BE49-F238E27FC236}">
                <a16:creationId xmlns:a16="http://schemas.microsoft.com/office/drawing/2014/main" id="{C7DE8B31-9EFA-4553-A39B-E3E6F07E5A6D}"/>
              </a:ext>
            </a:extLst>
          </p:cNvPr>
          <p:cNvPicPr>
            <a:picLocks noChangeAspect="1"/>
          </p:cNvPicPr>
          <p:nvPr/>
        </p:nvPicPr>
        <p:blipFill>
          <a:blip r:embed="rId4"/>
          <a:stretch>
            <a:fillRect/>
          </a:stretch>
        </p:blipFill>
        <p:spPr>
          <a:xfrm>
            <a:off x="4143374" y="4302701"/>
            <a:ext cx="353811" cy="353811"/>
          </a:xfrm>
          <a:prstGeom prst="rect">
            <a:avLst/>
          </a:prstGeom>
        </p:spPr>
      </p:pic>
      <p:pic>
        <p:nvPicPr>
          <p:cNvPr id="13" name="Grafik 12">
            <a:extLst>
              <a:ext uri="{FF2B5EF4-FFF2-40B4-BE49-F238E27FC236}">
                <a16:creationId xmlns:a16="http://schemas.microsoft.com/office/drawing/2014/main" id="{BEAEF73A-A339-4AD4-9847-A9B201FD403A}"/>
              </a:ext>
            </a:extLst>
          </p:cNvPr>
          <p:cNvPicPr>
            <a:picLocks noChangeAspect="1"/>
          </p:cNvPicPr>
          <p:nvPr/>
        </p:nvPicPr>
        <p:blipFill>
          <a:blip r:embed="rId5"/>
          <a:stretch>
            <a:fillRect/>
          </a:stretch>
        </p:blipFill>
        <p:spPr>
          <a:xfrm>
            <a:off x="1620635" y="5134840"/>
            <a:ext cx="2400300" cy="1409700"/>
          </a:xfrm>
          <a:prstGeom prst="rect">
            <a:avLst/>
          </a:prstGeom>
        </p:spPr>
      </p:pic>
      <p:pic>
        <p:nvPicPr>
          <p:cNvPr id="15" name="Grafik 14">
            <a:extLst>
              <a:ext uri="{FF2B5EF4-FFF2-40B4-BE49-F238E27FC236}">
                <a16:creationId xmlns:a16="http://schemas.microsoft.com/office/drawing/2014/main" id="{A92FB01C-91C6-489F-ADB3-42FF22A771AC}"/>
              </a:ext>
            </a:extLst>
          </p:cNvPr>
          <p:cNvPicPr>
            <a:picLocks noChangeAspect="1"/>
          </p:cNvPicPr>
          <p:nvPr/>
        </p:nvPicPr>
        <p:blipFill>
          <a:blip r:embed="rId6"/>
          <a:stretch>
            <a:fillRect/>
          </a:stretch>
        </p:blipFill>
        <p:spPr>
          <a:xfrm>
            <a:off x="4497185" y="5406302"/>
            <a:ext cx="5067300" cy="866775"/>
          </a:xfrm>
          <a:prstGeom prst="rect">
            <a:avLst/>
          </a:prstGeom>
        </p:spPr>
      </p:pic>
    </p:spTree>
    <p:extLst>
      <p:ext uri="{BB962C8B-B14F-4D97-AF65-F5344CB8AC3E}">
        <p14:creationId xmlns:p14="http://schemas.microsoft.com/office/powerpoint/2010/main" val="93153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D38A8-9A89-46B9-B95B-15409AF12C8D}"/>
              </a:ext>
            </a:extLst>
          </p:cNvPr>
          <p:cNvSpPr>
            <a:spLocks noGrp="1"/>
          </p:cNvSpPr>
          <p:nvPr>
            <p:ph type="title"/>
          </p:nvPr>
        </p:nvSpPr>
        <p:spPr/>
        <p:txBody>
          <a:bodyPr/>
          <a:lstStyle/>
          <a:p>
            <a:r>
              <a:rPr lang="de-DE"/>
              <a:t>Wichtige GUI-Objekte</a:t>
            </a:r>
            <a:endParaRPr lang="de-DE" dirty="0"/>
          </a:p>
        </p:txBody>
      </p:sp>
      <p:sp>
        <p:nvSpPr>
          <p:cNvPr id="10" name="Inhaltsplatzhalter 4">
            <a:extLst>
              <a:ext uri="{FF2B5EF4-FFF2-40B4-BE49-F238E27FC236}">
                <a16:creationId xmlns:a16="http://schemas.microsoft.com/office/drawing/2014/main" id="{D104EF86-90A1-41A9-8359-8749D0DCEE21}"/>
              </a:ext>
            </a:extLst>
          </p:cNvPr>
          <p:cNvSpPr>
            <a:spLocks noGrp="1"/>
          </p:cNvSpPr>
          <p:nvPr>
            <p:ph idx="1"/>
          </p:nvPr>
        </p:nvSpPr>
        <p:spPr>
          <a:xfrm>
            <a:off x="838200" y="1825625"/>
            <a:ext cx="4481945" cy="4351338"/>
          </a:xfrm>
        </p:spPr>
        <p:txBody>
          <a:bodyPr>
            <a:normAutofit/>
          </a:bodyPr>
          <a:lstStyle/>
          <a:p>
            <a:r>
              <a:rPr lang="de-DE"/>
              <a:t>Button</a:t>
            </a:r>
          </a:p>
          <a:p>
            <a:r>
              <a:rPr lang="de-DE"/>
              <a:t>Label</a:t>
            </a:r>
          </a:p>
          <a:p>
            <a:r>
              <a:rPr lang="de-DE"/>
              <a:t>ComboBox</a:t>
            </a:r>
          </a:p>
          <a:p>
            <a:r>
              <a:rPr lang="de-DE"/>
              <a:t>ListBox</a:t>
            </a:r>
          </a:p>
          <a:p>
            <a:endParaRPr lang="de-DE"/>
          </a:p>
          <a:p>
            <a:r>
              <a:rPr lang="de-DE"/>
              <a:t>CheckBox</a:t>
            </a:r>
          </a:p>
          <a:p>
            <a:r>
              <a:rPr lang="de-DE"/>
              <a:t>RadioButton</a:t>
            </a:r>
          </a:p>
          <a:p>
            <a:endParaRPr lang="de-DE" dirty="0"/>
          </a:p>
          <a:p>
            <a:endParaRPr lang="de-DE" dirty="0"/>
          </a:p>
        </p:txBody>
      </p:sp>
      <p:pic>
        <p:nvPicPr>
          <p:cNvPr id="12" name="Grafik 11">
            <a:extLst>
              <a:ext uri="{FF2B5EF4-FFF2-40B4-BE49-F238E27FC236}">
                <a16:creationId xmlns:a16="http://schemas.microsoft.com/office/drawing/2014/main" id="{31CBE0DF-44BE-4DCE-B009-F4F8D089F227}"/>
              </a:ext>
            </a:extLst>
          </p:cNvPr>
          <p:cNvPicPr>
            <a:picLocks noChangeAspect="1"/>
          </p:cNvPicPr>
          <p:nvPr/>
        </p:nvPicPr>
        <p:blipFill>
          <a:blip r:embed="rId3"/>
          <a:stretch>
            <a:fillRect/>
          </a:stretch>
        </p:blipFill>
        <p:spPr>
          <a:xfrm>
            <a:off x="3598006" y="1825625"/>
            <a:ext cx="1233166" cy="418811"/>
          </a:xfrm>
          <a:prstGeom prst="rect">
            <a:avLst/>
          </a:prstGeom>
        </p:spPr>
      </p:pic>
      <p:pic>
        <p:nvPicPr>
          <p:cNvPr id="16" name="Grafik 15">
            <a:extLst>
              <a:ext uri="{FF2B5EF4-FFF2-40B4-BE49-F238E27FC236}">
                <a16:creationId xmlns:a16="http://schemas.microsoft.com/office/drawing/2014/main" id="{D186B6AA-CA6F-4652-B493-A861138C0429}"/>
              </a:ext>
            </a:extLst>
          </p:cNvPr>
          <p:cNvPicPr>
            <a:picLocks noChangeAspect="1"/>
          </p:cNvPicPr>
          <p:nvPr/>
        </p:nvPicPr>
        <p:blipFill>
          <a:blip r:embed="rId4"/>
          <a:stretch>
            <a:fillRect/>
          </a:stretch>
        </p:blipFill>
        <p:spPr>
          <a:xfrm>
            <a:off x="3598006" y="2350278"/>
            <a:ext cx="2497994" cy="301482"/>
          </a:xfrm>
          <a:prstGeom prst="rect">
            <a:avLst/>
          </a:prstGeom>
        </p:spPr>
      </p:pic>
      <p:pic>
        <p:nvPicPr>
          <p:cNvPr id="18" name="Grafik 17">
            <a:extLst>
              <a:ext uri="{FF2B5EF4-FFF2-40B4-BE49-F238E27FC236}">
                <a16:creationId xmlns:a16="http://schemas.microsoft.com/office/drawing/2014/main" id="{4C370167-1F9C-4DB3-9B1D-D0AA3118ABAC}"/>
              </a:ext>
            </a:extLst>
          </p:cNvPr>
          <p:cNvPicPr>
            <a:picLocks noChangeAspect="1"/>
          </p:cNvPicPr>
          <p:nvPr/>
        </p:nvPicPr>
        <p:blipFill>
          <a:blip r:embed="rId5"/>
          <a:stretch>
            <a:fillRect/>
          </a:stretch>
        </p:blipFill>
        <p:spPr>
          <a:xfrm>
            <a:off x="3598006" y="2769089"/>
            <a:ext cx="2457083" cy="407324"/>
          </a:xfrm>
          <a:prstGeom prst="rect">
            <a:avLst/>
          </a:prstGeom>
        </p:spPr>
      </p:pic>
      <p:pic>
        <p:nvPicPr>
          <p:cNvPr id="20" name="Grafik 19">
            <a:extLst>
              <a:ext uri="{FF2B5EF4-FFF2-40B4-BE49-F238E27FC236}">
                <a16:creationId xmlns:a16="http://schemas.microsoft.com/office/drawing/2014/main" id="{F7A445C2-EE0F-483F-A6CA-38BDD0F7186A}"/>
              </a:ext>
            </a:extLst>
          </p:cNvPr>
          <p:cNvPicPr>
            <a:picLocks noChangeAspect="1"/>
          </p:cNvPicPr>
          <p:nvPr/>
        </p:nvPicPr>
        <p:blipFill>
          <a:blip r:embed="rId6"/>
          <a:stretch>
            <a:fillRect/>
          </a:stretch>
        </p:blipFill>
        <p:spPr>
          <a:xfrm>
            <a:off x="3598005" y="4428173"/>
            <a:ext cx="1078372" cy="332831"/>
          </a:xfrm>
          <a:prstGeom prst="rect">
            <a:avLst/>
          </a:prstGeom>
        </p:spPr>
      </p:pic>
      <p:pic>
        <p:nvPicPr>
          <p:cNvPr id="22" name="Grafik 21">
            <a:extLst>
              <a:ext uri="{FF2B5EF4-FFF2-40B4-BE49-F238E27FC236}">
                <a16:creationId xmlns:a16="http://schemas.microsoft.com/office/drawing/2014/main" id="{9EF7D15F-A6CE-4EF6-BACF-152976DEC50C}"/>
              </a:ext>
            </a:extLst>
          </p:cNvPr>
          <p:cNvPicPr>
            <a:picLocks noChangeAspect="1"/>
          </p:cNvPicPr>
          <p:nvPr/>
        </p:nvPicPr>
        <p:blipFill>
          <a:blip r:embed="rId7"/>
          <a:stretch>
            <a:fillRect/>
          </a:stretch>
        </p:blipFill>
        <p:spPr>
          <a:xfrm>
            <a:off x="3598005" y="3331844"/>
            <a:ext cx="1286291" cy="940898"/>
          </a:xfrm>
          <a:prstGeom prst="rect">
            <a:avLst/>
          </a:prstGeom>
        </p:spPr>
      </p:pic>
      <p:pic>
        <p:nvPicPr>
          <p:cNvPr id="24" name="Grafik 23">
            <a:extLst>
              <a:ext uri="{FF2B5EF4-FFF2-40B4-BE49-F238E27FC236}">
                <a16:creationId xmlns:a16="http://schemas.microsoft.com/office/drawing/2014/main" id="{14DB6A8E-1435-4DF8-9B6F-E613CA836221}"/>
              </a:ext>
            </a:extLst>
          </p:cNvPr>
          <p:cNvPicPr>
            <a:picLocks noChangeAspect="1"/>
          </p:cNvPicPr>
          <p:nvPr/>
        </p:nvPicPr>
        <p:blipFill>
          <a:blip r:embed="rId8"/>
          <a:stretch>
            <a:fillRect/>
          </a:stretch>
        </p:blipFill>
        <p:spPr>
          <a:xfrm>
            <a:off x="3598005" y="4952826"/>
            <a:ext cx="1603619" cy="1224137"/>
          </a:xfrm>
          <a:prstGeom prst="rect">
            <a:avLst/>
          </a:prstGeom>
        </p:spPr>
      </p:pic>
      <p:sp>
        <p:nvSpPr>
          <p:cNvPr id="25" name="Inhaltsplatzhalter 4">
            <a:extLst>
              <a:ext uri="{FF2B5EF4-FFF2-40B4-BE49-F238E27FC236}">
                <a16:creationId xmlns:a16="http://schemas.microsoft.com/office/drawing/2014/main" id="{09C86FC7-C29C-4D8B-8ECC-955722630888}"/>
              </a:ext>
            </a:extLst>
          </p:cNvPr>
          <p:cNvSpPr txBox="1">
            <a:spLocks/>
          </p:cNvSpPr>
          <p:nvPr/>
        </p:nvSpPr>
        <p:spPr>
          <a:xfrm>
            <a:off x="6393373" y="1690688"/>
            <a:ext cx="51613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GUI-Klassen erben (indirekt) von </a:t>
            </a:r>
            <a:r>
              <a:rPr lang="de-DE" sz="2400">
                <a:latin typeface="Consolas" panose="020B0609020204030204" pitchFamily="49" charset="0"/>
              </a:rPr>
              <a:t>System.Windows.Forms.Control</a:t>
            </a:r>
          </a:p>
          <a:p>
            <a:endParaRPr lang="de-DE" sz="2400">
              <a:latin typeface="Consolas" panose="020B0609020204030204" pitchFamily="49" charset="0"/>
            </a:endParaRPr>
          </a:p>
          <a:p>
            <a:r>
              <a:rPr lang="de-DE"/>
              <a:t>Neben den Ererbten hat jede GUI-Klasse spezifische, klassen-eigene Eigenschaften und Events </a:t>
            </a:r>
          </a:p>
          <a:p>
            <a:endParaRPr lang="de-DE"/>
          </a:p>
          <a:p>
            <a:endParaRPr lang="de-DE" dirty="0"/>
          </a:p>
        </p:txBody>
      </p:sp>
    </p:spTree>
    <p:extLst>
      <p:ext uri="{BB962C8B-B14F-4D97-AF65-F5344CB8AC3E}">
        <p14:creationId xmlns:p14="http://schemas.microsoft.com/office/powerpoint/2010/main" val="163730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D38A8-9A89-46B9-B95B-15409AF12C8D}"/>
              </a:ext>
            </a:extLst>
          </p:cNvPr>
          <p:cNvSpPr>
            <a:spLocks noGrp="1"/>
          </p:cNvSpPr>
          <p:nvPr>
            <p:ph type="title"/>
          </p:nvPr>
        </p:nvSpPr>
        <p:spPr/>
        <p:txBody>
          <a:bodyPr/>
          <a:lstStyle/>
          <a:p>
            <a:r>
              <a:rPr lang="de-DE"/>
              <a:t>MessageBox</a:t>
            </a:r>
            <a:endParaRPr lang="de-DE" dirty="0"/>
          </a:p>
        </p:txBody>
      </p:sp>
      <p:sp>
        <p:nvSpPr>
          <p:cNvPr id="10" name="Inhaltsplatzhalter 4">
            <a:extLst>
              <a:ext uri="{FF2B5EF4-FFF2-40B4-BE49-F238E27FC236}">
                <a16:creationId xmlns:a16="http://schemas.microsoft.com/office/drawing/2014/main" id="{D104EF86-90A1-41A9-8359-8749D0DCEE21}"/>
              </a:ext>
            </a:extLst>
          </p:cNvPr>
          <p:cNvSpPr>
            <a:spLocks noGrp="1"/>
          </p:cNvSpPr>
          <p:nvPr>
            <p:ph idx="1"/>
          </p:nvPr>
        </p:nvSpPr>
        <p:spPr>
          <a:xfrm>
            <a:off x="838200" y="1825625"/>
            <a:ext cx="10375669" cy="4351338"/>
          </a:xfrm>
        </p:spPr>
        <p:txBody>
          <a:bodyPr>
            <a:normAutofit/>
          </a:bodyPr>
          <a:lstStyle/>
          <a:p>
            <a:r>
              <a:rPr lang="de-DE"/>
              <a:t>Message-Boxen sind kleine, automatisch generierte Dialogfenster</a:t>
            </a:r>
          </a:p>
          <a:p>
            <a:r>
              <a:rPr lang="de-DE"/>
              <a:t>Für User-Nachfragen oder Informationen</a:t>
            </a:r>
            <a:endParaRPr lang="de-DE" dirty="0"/>
          </a:p>
          <a:p>
            <a:endParaRPr lang="de-DE" dirty="0"/>
          </a:p>
        </p:txBody>
      </p:sp>
      <p:pic>
        <p:nvPicPr>
          <p:cNvPr id="4" name="Grafik 3">
            <a:extLst>
              <a:ext uri="{FF2B5EF4-FFF2-40B4-BE49-F238E27FC236}">
                <a16:creationId xmlns:a16="http://schemas.microsoft.com/office/drawing/2014/main" id="{9678AC05-5E3C-4DB4-8B50-177DF330CA3D}"/>
              </a:ext>
            </a:extLst>
          </p:cNvPr>
          <p:cNvPicPr>
            <a:picLocks noChangeAspect="1"/>
          </p:cNvPicPr>
          <p:nvPr/>
        </p:nvPicPr>
        <p:blipFill>
          <a:blip r:embed="rId3"/>
          <a:stretch>
            <a:fillRect/>
          </a:stretch>
        </p:blipFill>
        <p:spPr>
          <a:xfrm>
            <a:off x="7118119" y="2853142"/>
            <a:ext cx="4095750" cy="1981200"/>
          </a:xfrm>
          <a:prstGeom prst="rect">
            <a:avLst/>
          </a:prstGeom>
        </p:spPr>
      </p:pic>
      <p:pic>
        <p:nvPicPr>
          <p:cNvPr id="11" name="Grafik 10">
            <a:extLst>
              <a:ext uri="{FF2B5EF4-FFF2-40B4-BE49-F238E27FC236}">
                <a16:creationId xmlns:a16="http://schemas.microsoft.com/office/drawing/2014/main" id="{8B37BCB0-5A2E-4B56-9869-513F26A73923}"/>
              </a:ext>
            </a:extLst>
          </p:cNvPr>
          <p:cNvPicPr>
            <a:picLocks noChangeAspect="1"/>
          </p:cNvPicPr>
          <p:nvPr/>
        </p:nvPicPr>
        <p:blipFill>
          <a:blip r:embed="rId4"/>
          <a:stretch>
            <a:fillRect/>
          </a:stretch>
        </p:blipFill>
        <p:spPr>
          <a:xfrm>
            <a:off x="978131" y="5203552"/>
            <a:ext cx="10400094" cy="881364"/>
          </a:xfrm>
          <a:prstGeom prst="rect">
            <a:avLst/>
          </a:prstGeom>
        </p:spPr>
      </p:pic>
      <p:sp>
        <p:nvSpPr>
          <p:cNvPr id="19" name="Inhaltsplatzhalter 4">
            <a:extLst>
              <a:ext uri="{FF2B5EF4-FFF2-40B4-BE49-F238E27FC236}">
                <a16:creationId xmlns:a16="http://schemas.microsoft.com/office/drawing/2014/main" id="{75ECFF8A-BA44-405E-8515-69A7ED3D2EAB}"/>
              </a:ext>
            </a:extLst>
          </p:cNvPr>
          <p:cNvSpPr txBox="1">
            <a:spLocks/>
          </p:cNvSpPr>
          <p:nvPr/>
        </p:nvSpPr>
        <p:spPr>
          <a:xfrm>
            <a:off x="834564" y="2853142"/>
            <a:ext cx="59505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Aufruf erfolgt über statische Methode </a:t>
            </a:r>
            <a:r>
              <a:rPr lang="de-DE">
                <a:solidFill>
                  <a:srgbClr val="33CCCC"/>
                </a:solidFill>
                <a:latin typeface="Consolas" panose="020B0609020204030204" pitchFamily="49" charset="0"/>
              </a:rPr>
              <a:t>MessageBox</a:t>
            </a:r>
            <a:r>
              <a:rPr lang="de-DE">
                <a:latin typeface="Consolas" panose="020B0609020204030204" pitchFamily="49" charset="0"/>
              </a:rPr>
              <a:t>.Show()</a:t>
            </a:r>
          </a:p>
          <a:p>
            <a:r>
              <a:rPr lang="de-DE"/>
              <a:t>Rückgabe vom Enum-Typ </a:t>
            </a:r>
            <a:r>
              <a:rPr lang="de-DE">
                <a:solidFill>
                  <a:srgbClr val="33CCCC"/>
                </a:solidFill>
              </a:rPr>
              <a:t>DialogResult</a:t>
            </a:r>
            <a:r>
              <a:rPr lang="de-DE"/>
              <a:t> entspicht geklicktem Button</a:t>
            </a:r>
          </a:p>
          <a:p>
            <a:endParaRPr lang="de-DE"/>
          </a:p>
          <a:p>
            <a:endParaRPr lang="de-DE" dirty="0"/>
          </a:p>
        </p:txBody>
      </p:sp>
    </p:spTree>
    <p:extLst>
      <p:ext uri="{BB962C8B-B14F-4D97-AF65-F5344CB8AC3E}">
        <p14:creationId xmlns:p14="http://schemas.microsoft.com/office/powerpoint/2010/main" val="134212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D38A8-9A89-46B9-B95B-15409AF12C8D}"/>
              </a:ext>
            </a:extLst>
          </p:cNvPr>
          <p:cNvSpPr>
            <a:spLocks noGrp="1"/>
          </p:cNvSpPr>
          <p:nvPr>
            <p:ph type="title"/>
          </p:nvPr>
        </p:nvSpPr>
        <p:spPr/>
        <p:txBody>
          <a:bodyPr/>
          <a:lstStyle/>
          <a:p>
            <a:r>
              <a:rPr lang="de-DE"/>
              <a:t>Schließen und Öffnen von Forms</a:t>
            </a:r>
            <a:endParaRPr lang="de-DE" dirty="0"/>
          </a:p>
        </p:txBody>
      </p:sp>
      <p:sp>
        <p:nvSpPr>
          <p:cNvPr id="10" name="Inhaltsplatzhalter 4">
            <a:extLst>
              <a:ext uri="{FF2B5EF4-FFF2-40B4-BE49-F238E27FC236}">
                <a16:creationId xmlns:a16="http://schemas.microsoft.com/office/drawing/2014/main" id="{D104EF86-90A1-41A9-8359-8749D0DCEE21}"/>
              </a:ext>
            </a:extLst>
          </p:cNvPr>
          <p:cNvSpPr>
            <a:spLocks noGrp="1"/>
          </p:cNvSpPr>
          <p:nvPr>
            <p:ph idx="1"/>
          </p:nvPr>
        </p:nvSpPr>
        <p:spPr>
          <a:xfrm>
            <a:off x="838200" y="1825625"/>
            <a:ext cx="10699865" cy="4351338"/>
          </a:xfrm>
        </p:spPr>
        <p:txBody>
          <a:bodyPr>
            <a:normAutofit/>
          </a:bodyPr>
          <a:lstStyle/>
          <a:p>
            <a:r>
              <a:rPr lang="de-DE"/>
              <a:t> </a:t>
            </a:r>
            <a:r>
              <a:rPr lang="de-DE">
                <a:solidFill>
                  <a:schemeClr val="accent5"/>
                </a:solidFill>
                <a:latin typeface="Consolas" panose="020B0609020204030204" pitchFamily="49" charset="0"/>
              </a:rPr>
              <a:t>this</a:t>
            </a:r>
            <a:r>
              <a:rPr lang="de-DE">
                <a:latin typeface="Consolas" panose="020B0609020204030204" pitchFamily="49" charset="0"/>
              </a:rPr>
              <a:t>.Close() </a:t>
            </a:r>
            <a:r>
              <a:rPr lang="de-DE"/>
              <a:t>	 schließt das aktuelle Form</a:t>
            </a:r>
          </a:p>
          <a:p>
            <a:endParaRPr lang="de-DE"/>
          </a:p>
          <a:p>
            <a:r>
              <a:rPr lang="de-DE"/>
              <a:t> </a:t>
            </a:r>
            <a:r>
              <a:rPr lang="de-DE">
                <a:latin typeface="Consolas" panose="020B0609020204030204" pitchFamily="49" charset="0"/>
              </a:rPr>
              <a:t>Form.Show()</a:t>
            </a:r>
            <a:r>
              <a:rPr lang="de-DE"/>
              <a:t>		 öffnet ein Form als gleichberechtigtes Fenster</a:t>
            </a:r>
          </a:p>
          <a:p>
            <a:endParaRPr lang="de-DE"/>
          </a:p>
          <a:p>
            <a:r>
              <a:rPr lang="de-DE"/>
              <a:t> </a:t>
            </a:r>
            <a:r>
              <a:rPr lang="de-DE">
                <a:latin typeface="Consolas" panose="020B0609020204030204" pitchFamily="49" charset="0"/>
              </a:rPr>
              <a:t>Form.ShowDialog()</a:t>
            </a:r>
            <a:r>
              <a:rPr lang="de-DE"/>
              <a:t>	 öffnet ein Form als Dialog-Fenster</a:t>
            </a:r>
          </a:p>
          <a:p>
            <a:endParaRPr lang="de-DE"/>
          </a:p>
          <a:p>
            <a:pPr lvl="1"/>
            <a:r>
              <a:rPr lang="de-DE"/>
              <a:t>Dialogfenster müssen bearbeitet und geschlossen werden, bevor der User ein anderes Fenster bearbeiten kann</a:t>
            </a:r>
          </a:p>
          <a:p>
            <a:pPr lvl="1"/>
            <a:r>
              <a:rPr lang="de-DE"/>
              <a:t>ShowDialog gibt </a:t>
            </a:r>
            <a:r>
              <a:rPr lang="de-DE">
                <a:solidFill>
                  <a:srgbClr val="33CCCC"/>
                </a:solidFill>
              </a:rPr>
              <a:t>DialogResult</a:t>
            </a:r>
            <a:r>
              <a:rPr lang="de-DE"/>
              <a:t> zurück</a:t>
            </a:r>
            <a:endParaRPr lang="de-DE" dirty="0"/>
          </a:p>
          <a:p>
            <a:endParaRPr lang="de-DE" dirty="0"/>
          </a:p>
        </p:txBody>
      </p:sp>
    </p:spTree>
    <p:extLst>
      <p:ext uri="{BB962C8B-B14F-4D97-AF65-F5344CB8AC3E}">
        <p14:creationId xmlns:p14="http://schemas.microsoft.com/office/powerpoint/2010/main" val="1355136794"/>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459</Words>
  <Application>Microsoft Office PowerPoint</Application>
  <PresentationFormat>Breitbild</PresentationFormat>
  <Paragraphs>88</Paragraphs>
  <Slides>9</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Consolas</vt:lpstr>
      <vt:lpstr>Symbol</vt:lpstr>
      <vt:lpstr>Design1</vt:lpstr>
      <vt:lpstr>C# mit GUI am Beispiel von Windows Forms</vt:lpstr>
      <vt:lpstr>Windows Forms</vt:lpstr>
      <vt:lpstr>Windows Forms</vt:lpstr>
      <vt:lpstr>partielle Klassen und Methoden</vt:lpstr>
      <vt:lpstr>Windows Froms mit Visual Studio</vt:lpstr>
      <vt:lpstr>Eigenschaften und Events</vt:lpstr>
      <vt:lpstr>Wichtige GUI-Objekte</vt:lpstr>
      <vt:lpstr>MessageBox</vt:lpstr>
      <vt:lpstr>Schließen und Öffnen von Forms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12</cp:revision>
  <dcterms:created xsi:type="dcterms:W3CDTF">2021-08-31T09:50:45Z</dcterms:created>
  <dcterms:modified xsi:type="dcterms:W3CDTF">2021-11-08T15:44:15Z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