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9" r:id="rId5"/>
    <p:sldId id="257" r:id="rId6"/>
    <p:sldId id="260" r:id="rId7"/>
    <p:sldId id="261" r:id="rId8"/>
    <p:sldId id="383" r:id="rId9"/>
    <p:sldId id="262" r:id="rId10"/>
    <p:sldId id="263" r:id="rId11"/>
    <p:sldId id="264" r:id="rId12"/>
    <p:sldId id="265" r:id="rId13"/>
    <p:sldId id="266" r:id="rId14"/>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116" d="100"/>
          <a:sy n="116" d="100"/>
        </p:scale>
        <p:origin x="102" y="34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09.11.2021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7EC64B8-101F-4976-A353-3C95E572A3B3}" type="datetimeFigureOut">
              <a:rPr lang="de-DE" smtClean="0"/>
              <a:t>09.11.2021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E4E8EDA-F3E2-424D-9020-FD555581DBBD}" type="slidenum">
              <a:rPr lang="de-DE" smtClean="0"/>
              <a:t>‹Nr.›</a:t>
            </a:fld>
            <a:endParaRPr lang="de-DE"/>
          </a:p>
        </p:txBody>
      </p:sp>
    </p:spTree>
    <p:extLst>
      <p:ext uri="{BB962C8B-B14F-4D97-AF65-F5344CB8AC3E}">
        <p14:creationId xmlns:p14="http://schemas.microsoft.com/office/powerpoint/2010/main" val="220513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baseline="0" dirty="0"/>
              <a:t>Es können auch mehrere Variablen gleichzeitig im </a:t>
            </a:r>
            <a:r>
              <a:rPr lang="de-DE" baseline="0" dirty="0" err="1"/>
              <a:t>Using</a:t>
            </a:r>
            <a:r>
              <a:rPr lang="de-DE" baseline="0" dirty="0"/>
              <a:t>-Statement definiert werden</a:t>
            </a:r>
          </a:p>
          <a:p>
            <a:pPr marL="171450" indent="-171450">
              <a:buFont typeface="Arial" panose="020B0604020202020204" pitchFamily="34" charset="0"/>
              <a:buChar char="•"/>
            </a:pPr>
            <a:r>
              <a:rPr lang="de-DE" baseline="0" dirty="0"/>
              <a:t>Die Variablen sind nur innerhalb des </a:t>
            </a:r>
            <a:r>
              <a:rPr lang="de-DE" baseline="0" dirty="0" err="1"/>
              <a:t>Using</a:t>
            </a:r>
            <a:r>
              <a:rPr lang="de-DE" baseline="0" dirty="0"/>
              <a:t>-Blocks bekannt</a:t>
            </a:r>
          </a:p>
          <a:p>
            <a:pPr marL="171450" indent="-171450">
              <a:buFont typeface="Arial" panose="020B0604020202020204" pitchFamily="34" charset="0"/>
              <a:buChar char="•"/>
            </a:pPr>
            <a:r>
              <a:rPr lang="de-DE" baseline="0" dirty="0"/>
              <a:t>Beispiele für Klassen in .NET, welche </a:t>
            </a:r>
            <a:r>
              <a:rPr lang="de-DE" baseline="0" dirty="0" err="1"/>
              <a:t>IDisposable</a:t>
            </a:r>
            <a:r>
              <a:rPr lang="de-DE" baseline="0" dirty="0"/>
              <a:t> implementieren</a:t>
            </a:r>
          </a:p>
          <a:p>
            <a:pPr marL="171450" indent="-171450">
              <a:buFontTx/>
              <a:buChar char="-"/>
            </a:pPr>
            <a:r>
              <a:rPr lang="de-DE" baseline="0" dirty="0" err="1"/>
              <a:t>Streamreader</a:t>
            </a:r>
            <a:endParaRPr lang="de-DE" baseline="0" dirty="0"/>
          </a:p>
          <a:p>
            <a:pPr marL="171450" indent="-171450">
              <a:buFontTx/>
              <a:buChar char="-"/>
            </a:pPr>
            <a:r>
              <a:rPr lang="de-DE" baseline="0" dirty="0" err="1"/>
              <a:t>Streamwriter</a:t>
            </a:r>
            <a:endParaRPr lang="de-DE" baseline="0" dirty="0"/>
          </a:p>
          <a:p>
            <a:pPr marL="171450" indent="-171450">
              <a:buFontTx/>
              <a:buChar char="-"/>
            </a:pPr>
            <a:r>
              <a:rPr lang="de-DE" sz="1200" kern="1200" dirty="0" err="1">
                <a:solidFill>
                  <a:schemeClr val="tx1"/>
                </a:solidFill>
                <a:effectLst/>
                <a:latin typeface="+mn-lt"/>
                <a:ea typeface="+mn-ea"/>
                <a:cs typeface="+mn-cs"/>
              </a:rPr>
              <a:t>SqlConnection</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CB55FE5C-AC3A-47D7-B549-23EF9E2A5753}" type="slidenum">
              <a:rPr lang="de-DE" smtClean="0"/>
              <a:t>5</a:t>
            </a:fld>
            <a:endParaRPr lang="de-DE"/>
          </a:p>
        </p:txBody>
      </p:sp>
    </p:spTree>
    <p:extLst>
      <p:ext uri="{BB962C8B-B14F-4D97-AF65-F5344CB8AC3E}">
        <p14:creationId xmlns:p14="http://schemas.microsoft.com/office/powerpoint/2010/main" val="215208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366577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105862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Dateien und Verzeichnisse</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43846A-E3D9-4BCD-901E-C4FC0869E0CF}"/>
              </a:ext>
            </a:extLst>
          </p:cNvPr>
          <p:cNvSpPr>
            <a:spLocks noGrp="1"/>
          </p:cNvSpPr>
          <p:nvPr>
            <p:ph type="title"/>
          </p:nvPr>
        </p:nvSpPr>
        <p:spPr/>
        <p:txBody>
          <a:bodyPr/>
          <a:lstStyle/>
          <a:p>
            <a:r>
              <a:rPr lang="de-DE" dirty="0"/>
              <a:t>XML – </a:t>
            </a:r>
            <a:r>
              <a:rPr lang="de-DE" dirty="0" err="1"/>
              <a:t>System.Xml.Serialization</a:t>
            </a:r>
            <a:r>
              <a:rPr lang="de-DE" dirty="0"/>
              <a:t> </a:t>
            </a:r>
          </a:p>
        </p:txBody>
      </p:sp>
      <p:sp>
        <p:nvSpPr>
          <p:cNvPr id="3" name="Inhaltsplatzhalter 2">
            <a:extLst>
              <a:ext uri="{FF2B5EF4-FFF2-40B4-BE49-F238E27FC236}">
                <a16:creationId xmlns:a16="http://schemas.microsoft.com/office/drawing/2014/main" id="{A896CBCA-01EC-4935-A9C8-4F62677EFE6C}"/>
              </a:ext>
            </a:extLst>
          </p:cNvPr>
          <p:cNvSpPr>
            <a:spLocks noGrp="1"/>
          </p:cNvSpPr>
          <p:nvPr>
            <p:ph idx="1"/>
          </p:nvPr>
        </p:nvSpPr>
        <p:spPr/>
        <p:txBody>
          <a:bodyPr>
            <a:normAutofit/>
          </a:bodyPr>
          <a:lstStyle/>
          <a:p>
            <a:r>
              <a:rPr lang="de-DE" sz="2400" dirty="0"/>
              <a:t>mit einem XmlSerializer kann </a:t>
            </a:r>
            <a:r>
              <a:rPr lang="de-DE" sz="2400"/>
              <a:t>ein Objekt </a:t>
            </a:r>
            <a:r>
              <a:rPr lang="de-DE" sz="2400" dirty="0"/>
              <a:t>mithilfe eines </a:t>
            </a:r>
            <a:r>
              <a:rPr lang="de-DE" sz="2400" dirty="0" err="1"/>
              <a:t>TextWriters</a:t>
            </a:r>
            <a:r>
              <a:rPr lang="de-DE" sz="2400" dirty="0"/>
              <a:t> (bspw. StreamWriter) direkt in eine Datei geschrieben werden</a:t>
            </a:r>
          </a:p>
          <a:p>
            <a:r>
              <a:rPr lang="de-DE" sz="2400"/>
              <a:t>im Unterschied </a:t>
            </a:r>
            <a:r>
              <a:rPr lang="de-DE" sz="2400" dirty="0"/>
              <a:t>zu </a:t>
            </a:r>
            <a:r>
              <a:rPr lang="de-DE" sz="2400"/>
              <a:t>den JSON-Klassen </a:t>
            </a:r>
            <a:r>
              <a:rPr lang="de-DE" sz="2400" dirty="0"/>
              <a:t>muss bei XML ein eigenes Objekt der Klasse XmlSerializer erzeugt werden, welches im Konstruktor eine Instanz des Typs des zu serialisierenden Objektes haben muss</a:t>
            </a:r>
          </a:p>
          <a:p>
            <a:r>
              <a:rPr lang="de-DE" sz="2400" dirty="0"/>
              <a:t>über die Methode </a:t>
            </a:r>
            <a:r>
              <a:rPr lang="de-DE" sz="2400" dirty="0" err="1"/>
              <a:t>Serialize</a:t>
            </a:r>
            <a:r>
              <a:rPr lang="de-DE" sz="2400" dirty="0"/>
              <a:t> des XmlSerializer Objektes wird der TextWriter sowie das zu serialisierende Objekt übergeben</a:t>
            </a:r>
          </a:p>
        </p:txBody>
      </p:sp>
      <p:pic>
        <p:nvPicPr>
          <p:cNvPr id="4" name="Grafik 3">
            <a:extLst>
              <a:ext uri="{FF2B5EF4-FFF2-40B4-BE49-F238E27FC236}">
                <a16:creationId xmlns:a16="http://schemas.microsoft.com/office/drawing/2014/main" id="{DE55510D-863C-4329-A4C3-8AF40BAFB53C}"/>
              </a:ext>
            </a:extLst>
          </p:cNvPr>
          <p:cNvPicPr>
            <a:picLocks noChangeAspect="1"/>
          </p:cNvPicPr>
          <p:nvPr/>
        </p:nvPicPr>
        <p:blipFill>
          <a:blip r:embed="rId3"/>
          <a:stretch>
            <a:fillRect/>
          </a:stretch>
        </p:blipFill>
        <p:spPr>
          <a:xfrm>
            <a:off x="2306796" y="4672512"/>
            <a:ext cx="7578407" cy="1883391"/>
          </a:xfrm>
          <a:prstGeom prst="rect">
            <a:avLst/>
          </a:prstGeom>
        </p:spPr>
      </p:pic>
    </p:spTree>
    <p:extLst>
      <p:ext uri="{BB962C8B-B14F-4D97-AF65-F5344CB8AC3E}">
        <p14:creationId xmlns:p14="http://schemas.microsoft.com/office/powerpoint/2010/main" val="258396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AAFE78-9087-432E-873A-DC2881A34658}"/>
              </a:ext>
            </a:extLst>
          </p:cNvPr>
          <p:cNvSpPr>
            <a:spLocks noGrp="1"/>
          </p:cNvSpPr>
          <p:nvPr>
            <p:ph type="title"/>
          </p:nvPr>
        </p:nvSpPr>
        <p:spPr/>
        <p:txBody>
          <a:bodyPr/>
          <a:lstStyle/>
          <a:p>
            <a:r>
              <a:rPr lang="de-DE" dirty="0"/>
              <a:t>Dateien</a:t>
            </a:r>
          </a:p>
        </p:txBody>
      </p:sp>
      <p:sp>
        <p:nvSpPr>
          <p:cNvPr id="3" name="Inhaltsplatzhalter 2">
            <a:extLst>
              <a:ext uri="{FF2B5EF4-FFF2-40B4-BE49-F238E27FC236}">
                <a16:creationId xmlns:a16="http://schemas.microsoft.com/office/drawing/2014/main" id="{D5CCC9F8-274B-4500-B882-4BDD6730E8C3}"/>
              </a:ext>
            </a:extLst>
          </p:cNvPr>
          <p:cNvSpPr>
            <a:spLocks noGrp="1"/>
          </p:cNvSpPr>
          <p:nvPr>
            <p:ph idx="1"/>
          </p:nvPr>
        </p:nvSpPr>
        <p:spPr/>
        <p:txBody>
          <a:bodyPr>
            <a:normAutofit fontScale="92500" lnSpcReduction="10000"/>
          </a:bodyPr>
          <a:lstStyle/>
          <a:p>
            <a:r>
              <a:rPr lang="de-DE" dirty="0"/>
              <a:t>.NET hat fertige Klassen zum erstellen, lesen, schreiben und löschen von Dateien</a:t>
            </a:r>
          </a:p>
          <a:p>
            <a:endParaRPr lang="de-DE" dirty="0"/>
          </a:p>
          <a:p>
            <a:r>
              <a:rPr lang="de-DE" dirty="0"/>
              <a:t>StreamWriter und StreamReader sind die Standardklassen für den Dateienzugriff</a:t>
            </a:r>
          </a:p>
          <a:p>
            <a:r>
              <a:rPr lang="de-DE" dirty="0"/>
              <a:t>können unterschiedliche Kodierungen abbilden</a:t>
            </a:r>
          </a:p>
          <a:p>
            <a:r>
              <a:rPr lang="de-DE" dirty="0"/>
              <a:t>Funktionen sind ähnlich wie bei der Konsole</a:t>
            </a:r>
          </a:p>
          <a:p>
            <a:endParaRPr lang="de-DE" dirty="0"/>
          </a:p>
          <a:p>
            <a:r>
              <a:rPr lang="de-DE" dirty="0"/>
              <a:t>Steams müssen geöffnet und auch geschlossen werden</a:t>
            </a:r>
          </a:p>
          <a:p>
            <a:pPr lvl="1"/>
            <a:r>
              <a:rPr lang="de-DE" dirty="0"/>
              <a:t>GC greift hier nicht ein, da geöffnete Dateien als „unmanaged </a:t>
            </a:r>
            <a:r>
              <a:rPr lang="de-DE" dirty="0" err="1"/>
              <a:t>ressource</a:t>
            </a:r>
            <a:r>
              <a:rPr lang="de-DE" dirty="0"/>
              <a:t>“ gelten</a:t>
            </a:r>
          </a:p>
          <a:p>
            <a:endParaRPr lang="de-DE" dirty="0"/>
          </a:p>
        </p:txBody>
      </p:sp>
    </p:spTree>
    <p:extLst>
      <p:ext uri="{BB962C8B-B14F-4D97-AF65-F5344CB8AC3E}">
        <p14:creationId xmlns:p14="http://schemas.microsoft.com/office/powerpoint/2010/main" val="364395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BBE120-00B1-446B-B66E-BC37D3B72820}"/>
              </a:ext>
            </a:extLst>
          </p:cNvPr>
          <p:cNvSpPr>
            <a:spLocks noGrp="1"/>
          </p:cNvSpPr>
          <p:nvPr>
            <p:ph type="title"/>
          </p:nvPr>
        </p:nvSpPr>
        <p:spPr/>
        <p:txBody>
          <a:bodyPr/>
          <a:lstStyle/>
          <a:p>
            <a:r>
              <a:rPr lang="de-DE" dirty="0"/>
              <a:t>StreamWriter – System.IO</a:t>
            </a:r>
          </a:p>
        </p:txBody>
      </p:sp>
      <p:sp>
        <p:nvSpPr>
          <p:cNvPr id="5" name="Inhaltsplatzhalter 4">
            <a:extLst>
              <a:ext uri="{FF2B5EF4-FFF2-40B4-BE49-F238E27FC236}">
                <a16:creationId xmlns:a16="http://schemas.microsoft.com/office/drawing/2014/main" id="{897C2CAC-DF14-4504-87C8-03F66A3FFA8A}"/>
              </a:ext>
            </a:extLst>
          </p:cNvPr>
          <p:cNvSpPr>
            <a:spLocks noGrp="1"/>
          </p:cNvSpPr>
          <p:nvPr>
            <p:ph sz="half" idx="1"/>
          </p:nvPr>
        </p:nvSpPr>
        <p:spPr/>
        <p:txBody>
          <a:bodyPr/>
          <a:lstStyle/>
          <a:p>
            <a:r>
              <a:rPr lang="de-DE" dirty="0"/>
              <a:t>mit einem StreamWriter können Dateien erstellt und Inhalt in diese geschrieben werden</a:t>
            </a:r>
          </a:p>
          <a:p>
            <a:r>
              <a:rPr lang="de-DE" dirty="0"/>
              <a:t>über die Eigenschaft Encoding kann die Kodierung der Ausgabe festgelegt werden</a:t>
            </a:r>
          </a:p>
          <a:p>
            <a:r>
              <a:rPr lang="de-DE" dirty="0"/>
              <a:t>mit Write() und WriteLine() können Inhalte an den Stream übergeben werden </a:t>
            </a:r>
          </a:p>
          <a:p>
            <a:endParaRPr lang="de-DE" dirty="0"/>
          </a:p>
        </p:txBody>
      </p:sp>
      <p:pic>
        <p:nvPicPr>
          <p:cNvPr id="7" name="Inhaltsplatzhalter 2">
            <a:extLst>
              <a:ext uri="{FF2B5EF4-FFF2-40B4-BE49-F238E27FC236}">
                <a16:creationId xmlns:a16="http://schemas.microsoft.com/office/drawing/2014/main" id="{B9FC29F0-3EEF-4DE5-8AB2-47A43A5698C7}"/>
              </a:ext>
            </a:extLst>
          </p:cNvPr>
          <p:cNvPicPr>
            <a:picLocks noGrp="1" noChangeAspect="1"/>
          </p:cNvPicPr>
          <p:nvPr>
            <p:ph sz="half" idx="2"/>
          </p:nvPr>
        </p:nvPicPr>
        <p:blipFill>
          <a:blip r:embed="rId2"/>
          <a:stretch>
            <a:fillRect/>
          </a:stretch>
        </p:blipFill>
        <p:spPr>
          <a:xfrm>
            <a:off x="6429375" y="3548856"/>
            <a:ext cx="4667250" cy="904875"/>
          </a:xfrm>
          <a:prstGeom prst="rect">
            <a:avLst/>
          </a:prstGeom>
        </p:spPr>
      </p:pic>
    </p:spTree>
    <p:extLst>
      <p:ext uri="{BB962C8B-B14F-4D97-AF65-F5344CB8AC3E}">
        <p14:creationId xmlns:p14="http://schemas.microsoft.com/office/powerpoint/2010/main" val="302420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849AFD-1C94-4F9B-BF50-185E787CB8A3}"/>
              </a:ext>
            </a:extLst>
          </p:cNvPr>
          <p:cNvSpPr>
            <a:spLocks noGrp="1"/>
          </p:cNvSpPr>
          <p:nvPr>
            <p:ph type="title"/>
          </p:nvPr>
        </p:nvSpPr>
        <p:spPr/>
        <p:txBody>
          <a:bodyPr/>
          <a:lstStyle/>
          <a:p>
            <a:r>
              <a:rPr lang="de-DE" dirty="0"/>
              <a:t>StreamReader – System.IO</a:t>
            </a:r>
          </a:p>
        </p:txBody>
      </p:sp>
      <p:sp>
        <p:nvSpPr>
          <p:cNvPr id="3" name="Inhaltsplatzhalter 2">
            <a:extLst>
              <a:ext uri="{FF2B5EF4-FFF2-40B4-BE49-F238E27FC236}">
                <a16:creationId xmlns:a16="http://schemas.microsoft.com/office/drawing/2014/main" id="{E2E68207-8264-4AAC-B9A9-CE9C170428BE}"/>
              </a:ext>
            </a:extLst>
          </p:cNvPr>
          <p:cNvSpPr>
            <a:spLocks noGrp="1"/>
          </p:cNvSpPr>
          <p:nvPr>
            <p:ph sz="half" idx="1"/>
          </p:nvPr>
        </p:nvSpPr>
        <p:spPr/>
        <p:txBody>
          <a:bodyPr/>
          <a:lstStyle/>
          <a:p>
            <a:r>
              <a:rPr lang="de-DE" dirty="0"/>
              <a:t>mit einem StreamReader können Inhalte einer Datei ausgelesen werden</a:t>
            </a:r>
          </a:p>
          <a:p>
            <a:r>
              <a:rPr lang="de-DE" dirty="0"/>
              <a:t>über die Eigenschaft EndOfStream kann geprüft werden ob der Stream noch weitere Daten enthält</a:t>
            </a:r>
          </a:p>
          <a:p>
            <a:r>
              <a:rPr lang="de-DE" dirty="0"/>
              <a:t>mit Read() und ReadLine() können Inhalte aus dem Stream gelesen werden</a:t>
            </a:r>
          </a:p>
          <a:p>
            <a:endParaRPr lang="de-DE" dirty="0"/>
          </a:p>
        </p:txBody>
      </p:sp>
      <p:pic>
        <p:nvPicPr>
          <p:cNvPr id="5" name="Inhaltsplatzhalter 4">
            <a:extLst>
              <a:ext uri="{FF2B5EF4-FFF2-40B4-BE49-F238E27FC236}">
                <a16:creationId xmlns:a16="http://schemas.microsoft.com/office/drawing/2014/main" id="{CC1C6D6A-FF26-4F54-B1D6-6B00FFC372F8}"/>
              </a:ext>
            </a:extLst>
          </p:cNvPr>
          <p:cNvPicPr>
            <a:picLocks noGrp="1" noChangeAspect="1"/>
          </p:cNvPicPr>
          <p:nvPr>
            <p:ph sz="half" idx="2"/>
          </p:nvPr>
        </p:nvPicPr>
        <p:blipFill>
          <a:blip r:embed="rId2"/>
          <a:stretch>
            <a:fillRect/>
          </a:stretch>
        </p:blipFill>
        <p:spPr>
          <a:xfrm>
            <a:off x="6481762" y="3353594"/>
            <a:ext cx="4562475" cy="1295400"/>
          </a:xfrm>
          <a:prstGeom prst="rect">
            <a:avLst/>
          </a:prstGeom>
        </p:spPr>
      </p:pic>
    </p:spTree>
    <p:extLst>
      <p:ext uri="{BB962C8B-B14F-4D97-AF65-F5344CB8AC3E}">
        <p14:creationId xmlns:p14="http://schemas.microsoft.com/office/powerpoint/2010/main" val="41310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7408" y="592137"/>
            <a:ext cx="10515600" cy="1233488"/>
          </a:xfrm>
        </p:spPr>
        <p:txBody>
          <a:bodyPr/>
          <a:lstStyle/>
          <a:p>
            <a:r>
              <a:rPr lang="de-DE" dirty="0" err="1"/>
              <a:t>Using</a:t>
            </a:r>
            <a:r>
              <a:rPr lang="de-DE" dirty="0"/>
              <a:t>-Statement</a:t>
            </a:r>
          </a:p>
        </p:txBody>
      </p:sp>
      <p:sp>
        <p:nvSpPr>
          <p:cNvPr id="3" name="Inhaltsplatzhalter 2"/>
          <p:cNvSpPr>
            <a:spLocks noGrp="1"/>
          </p:cNvSpPr>
          <p:nvPr>
            <p:ph idx="1"/>
          </p:nvPr>
        </p:nvSpPr>
        <p:spPr/>
        <p:txBody>
          <a:bodyPr>
            <a:normAutofit fontScale="92500" lnSpcReduction="20000"/>
          </a:bodyPr>
          <a:lstStyle/>
          <a:p>
            <a:r>
              <a:rPr lang="de-DE" dirty="0"/>
              <a:t>Klassen, welche externe </a:t>
            </a:r>
            <a:r>
              <a:rPr lang="de-DE" dirty="0" err="1"/>
              <a:t>Resourcen</a:t>
            </a:r>
            <a:r>
              <a:rPr lang="de-DE" dirty="0"/>
              <a:t> wie Dateien oder Datenbankserver verwalten, sollten das </a:t>
            </a:r>
            <a:r>
              <a:rPr lang="de-DE" dirty="0" err="1"/>
              <a:t>IDisposable</a:t>
            </a:r>
            <a:r>
              <a:rPr lang="de-DE" dirty="0"/>
              <a:t>-Interface implementieren</a:t>
            </a:r>
          </a:p>
          <a:p>
            <a:r>
              <a:rPr lang="de-DE" dirty="0" err="1"/>
              <a:t>Dispose</a:t>
            </a:r>
            <a:r>
              <a:rPr lang="de-DE" dirty="0"/>
              <a:t>() räumt alle externen </a:t>
            </a:r>
            <a:r>
              <a:rPr lang="de-DE" dirty="0" err="1"/>
              <a:t>Resourcen</a:t>
            </a:r>
            <a:r>
              <a:rPr lang="de-DE" dirty="0"/>
              <a:t> auf, d.h. Dateien schließen oder DB-Verbindung lösen</a:t>
            </a:r>
          </a:p>
          <a:p>
            <a:r>
              <a:rPr lang="de-DE" dirty="0"/>
              <a:t>Mittels dem </a:t>
            </a:r>
            <a:r>
              <a:rPr lang="de-DE" dirty="0" err="1"/>
              <a:t>using</a:t>
            </a:r>
            <a:r>
              <a:rPr lang="de-DE" dirty="0"/>
              <a:t>-Statement wird </a:t>
            </a:r>
            <a:r>
              <a:rPr lang="de-DE" dirty="0" err="1"/>
              <a:t>Dispose</a:t>
            </a:r>
            <a:r>
              <a:rPr lang="de-DE" dirty="0"/>
              <a:t>() automatisch aufgerufen sobald das Ende des </a:t>
            </a:r>
            <a:r>
              <a:rPr lang="de-DE" dirty="0" err="1"/>
              <a:t>Using</a:t>
            </a:r>
            <a:r>
              <a:rPr lang="de-DE" dirty="0"/>
              <a:t>-Blockes erreicht wurde</a:t>
            </a:r>
          </a:p>
          <a:p>
            <a:endParaRPr lang="de-DE" dirty="0"/>
          </a:p>
          <a:p>
            <a:pPr marL="0" indent="0">
              <a:buNone/>
            </a:pPr>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a:t>
            </a:r>
            <a:r>
              <a:rPr lang="en-US" sz="2000" dirty="0" err="1">
                <a:solidFill>
                  <a:srgbClr val="2B91AF"/>
                </a:solidFill>
                <a:latin typeface="Consolas" panose="020B0609020204030204" pitchFamily="49" charset="0"/>
              </a:rPr>
              <a:t>StreamReader</a:t>
            </a:r>
            <a:r>
              <a:rPr lang="en-US" sz="2000" dirty="0">
                <a:solidFill>
                  <a:srgbClr val="000000"/>
                </a:solidFill>
                <a:latin typeface="Consolas" panose="020B0609020204030204" pitchFamily="49" charset="0"/>
              </a:rPr>
              <a:t> reader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2B91AF"/>
                </a:solidFill>
                <a:latin typeface="Consolas" panose="020B0609020204030204" pitchFamily="49" charset="0"/>
              </a:rPr>
              <a:t>StreamReader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"test.txt"</a:t>
            </a:r>
            <a:r>
              <a:rPr lang="en-US" sz="2000" dirty="0">
                <a:solidFill>
                  <a:srgbClr val="000000"/>
                </a:solidFill>
                <a:latin typeface="Consolas" panose="020B0609020204030204" pitchFamily="49" charset="0"/>
              </a:rPr>
              <a:t>))</a:t>
            </a:r>
          </a:p>
          <a:p>
            <a:pPr marL="0" indent="0">
              <a:buNone/>
            </a:pPr>
            <a:r>
              <a:rPr lang="de-DE" sz="2000" dirty="0">
                <a:solidFill>
                  <a:srgbClr val="000000"/>
                </a:solidFill>
                <a:latin typeface="Consolas" panose="020B0609020204030204" pitchFamily="49" charset="0"/>
              </a:rPr>
              <a:t>{</a:t>
            </a:r>
          </a:p>
          <a:p>
            <a:pPr marL="0" indent="0">
              <a:buNone/>
            </a:pPr>
            <a:r>
              <a:rPr lang="de-DE" sz="2000" dirty="0">
                <a:solidFill>
                  <a:srgbClr val="000000"/>
                </a:solidFill>
                <a:latin typeface="Consolas" panose="020B0609020204030204" pitchFamily="49" charset="0"/>
              </a:rPr>
              <a:t>    </a:t>
            </a:r>
            <a:r>
              <a:rPr lang="de-DE" sz="2000" dirty="0">
                <a:solidFill>
                  <a:srgbClr val="008000"/>
                </a:solidFill>
                <a:latin typeface="Consolas" panose="020B0609020204030204" pitchFamily="49" charset="0"/>
              </a:rPr>
              <a:t>//Lese-Operationen</a:t>
            </a:r>
            <a:endParaRPr lang="de-DE" sz="2000" dirty="0">
              <a:solidFill>
                <a:srgbClr val="000000"/>
              </a:solidFill>
              <a:latin typeface="Consolas" panose="020B0609020204030204" pitchFamily="49" charset="0"/>
            </a:endParaRPr>
          </a:p>
          <a:p>
            <a:pPr marL="0" indent="0">
              <a:buNone/>
            </a:pPr>
            <a:r>
              <a:rPr lang="de-DE" sz="2000" dirty="0">
                <a:solidFill>
                  <a:srgbClr val="000000"/>
                </a:solidFill>
                <a:latin typeface="Consolas" panose="020B0609020204030204" pitchFamily="49" charset="0"/>
              </a:rPr>
              <a:t>    </a:t>
            </a:r>
            <a:r>
              <a:rPr lang="de-DE" sz="2000" dirty="0">
                <a:solidFill>
                  <a:srgbClr val="008000"/>
                </a:solidFill>
                <a:latin typeface="Consolas" panose="020B0609020204030204" pitchFamily="49" charset="0"/>
              </a:rPr>
              <a:t>//Am Ende des Blockes wird automatisch </a:t>
            </a:r>
            <a:r>
              <a:rPr lang="de-DE" sz="2000" dirty="0" err="1">
                <a:solidFill>
                  <a:srgbClr val="008000"/>
                </a:solidFill>
                <a:latin typeface="Consolas" panose="020B0609020204030204" pitchFamily="49" charset="0"/>
              </a:rPr>
              <a:t>reader.Dispose</a:t>
            </a:r>
            <a:r>
              <a:rPr lang="de-DE" sz="2000" dirty="0">
                <a:solidFill>
                  <a:srgbClr val="008000"/>
                </a:solidFill>
                <a:latin typeface="Consolas" panose="020B0609020204030204" pitchFamily="49" charset="0"/>
              </a:rPr>
              <a:t>() aufgerufen</a:t>
            </a:r>
            <a:endParaRPr lang="de-DE" sz="2000" dirty="0">
              <a:solidFill>
                <a:srgbClr val="000000"/>
              </a:solidFill>
              <a:latin typeface="Consolas" panose="020B0609020204030204" pitchFamily="49" charset="0"/>
            </a:endParaRPr>
          </a:p>
          <a:p>
            <a:pPr marL="0" indent="0">
              <a:buNone/>
            </a:pPr>
            <a:r>
              <a:rPr lang="de-DE" sz="2000" dirty="0">
                <a:solidFill>
                  <a:srgbClr val="000000"/>
                </a:solidFill>
                <a:latin typeface="Consolas" panose="020B0609020204030204" pitchFamily="49" charset="0"/>
              </a:rPr>
              <a:t>}</a:t>
            </a:r>
            <a:endParaRPr lang="de-DE" sz="2000" dirty="0"/>
          </a:p>
        </p:txBody>
      </p:sp>
      <p:sp>
        <p:nvSpPr>
          <p:cNvPr id="4" name="Foliennummernplatzhalter 3"/>
          <p:cNvSpPr>
            <a:spLocks noGrp="1"/>
          </p:cNvSpPr>
          <p:nvPr>
            <p:ph type="sldNum" sz="quarter" idx="12"/>
          </p:nvPr>
        </p:nvSpPr>
        <p:spPr/>
        <p:txBody>
          <a:bodyPr/>
          <a:lstStyle/>
          <a:p>
            <a:fld id="{62F8B784-6BE8-4121-A5DD-184BF916DF1B}" type="slidenum">
              <a:rPr lang="de-DE" smtClean="0"/>
              <a:t>5</a:t>
            </a:fld>
            <a:endParaRPr lang="de-DE"/>
          </a:p>
        </p:txBody>
      </p:sp>
    </p:spTree>
    <p:extLst>
      <p:ext uri="{BB962C8B-B14F-4D97-AF65-F5344CB8AC3E}">
        <p14:creationId xmlns:p14="http://schemas.microsoft.com/office/powerpoint/2010/main" val="262544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38F0E-4079-4DEF-9708-B6EA21F07B21}"/>
              </a:ext>
            </a:extLst>
          </p:cNvPr>
          <p:cNvSpPr>
            <a:spLocks noGrp="1"/>
          </p:cNvSpPr>
          <p:nvPr>
            <p:ph type="title"/>
          </p:nvPr>
        </p:nvSpPr>
        <p:spPr/>
        <p:txBody>
          <a:bodyPr/>
          <a:lstStyle/>
          <a:p>
            <a:r>
              <a:rPr lang="de-DE" dirty="0"/>
              <a:t>SaveFileDialog – </a:t>
            </a:r>
            <a:r>
              <a:rPr lang="de-DE" dirty="0" err="1"/>
              <a:t>System.Windows.Forms</a:t>
            </a:r>
            <a:endParaRPr lang="de-DE" dirty="0"/>
          </a:p>
        </p:txBody>
      </p:sp>
      <p:sp>
        <p:nvSpPr>
          <p:cNvPr id="3" name="Inhaltsplatzhalter 2">
            <a:extLst>
              <a:ext uri="{FF2B5EF4-FFF2-40B4-BE49-F238E27FC236}">
                <a16:creationId xmlns:a16="http://schemas.microsoft.com/office/drawing/2014/main" id="{3FFCC102-AC90-48C2-AADB-7026A97C32D1}"/>
              </a:ext>
            </a:extLst>
          </p:cNvPr>
          <p:cNvSpPr>
            <a:spLocks noGrp="1"/>
          </p:cNvSpPr>
          <p:nvPr>
            <p:ph sz="half" idx="1"/>
          </p:nvPr>
        </p:nvSpPr>
        <p:spPr>
          <a:xfrm>
            <a:off x="625415" y="1825625"/>
            <a:ext cx="5181600" cy="4351338"/>
          </a:xfrm>
        </p:spPr>
        <p:txBody>
          <a:bodyPr>
            <a:normAutofit fontScale="92500" lnSpcReduction="20000"/>
          </a:bodyPr>
          <a:lstStyle/>
          <a:p>
            <a:r>
              <a:rPr lang="de-DE" dirty="0"/>
              <a:t>mit einem SaveFileDialog kann ein Pfad und ein Dateiname </a:t>
            </a:r>
            <a:r>
              <a:rPr lang="de-DE"/>
              <a:t>ausgewählt werden</a:t>
            </a:r>
          </a:p>
          <a:p>
            <a:endParaRPr lang="de-DE" dirty="0"/>
          </a:p>
          <a:p>
            <a:r>
              <a:rPr lang="de-DE" dirty="0"/>
              <a:t>die Eigenschaft Filter ermöglicht es nur bestimmte Dateiendungen zuzulassen</a:t>
            </a:r>
          </a:p>
          <a:p>
            <a:endParaRPr lang="de-DE" dirty="0"/>
          </a:p>
          <a:p>
            <a:r>
              <a:rPr lang="de-DE" dirty="0"/>
              <a:t>über die Eigenschaft </a:t>
            </a:r>
            <a:r>
              <a:rPr lang="de-DE" dirty="0" err="1"/>
              <a:t>FileName</a:t>
            </a:r>
            <a:r>
              <a:rPr lang="de-DE" dirty="0"/>
              <a:t> kann man eine Pfadangabe vordefinieren bzw. den gewählten Pfad abrufen</a:t>
            </a:r>
          </a:p>
          <a:p>
            <a:endParaRPr lang="de-DE" dirty="0"/>
          </a:p>
        </p:txBody>
      </p:sp>
      <p:pic>
        <p:nvPicPr>
          <p:cNvPr id="5" name="Inhaltsplatzhalter 4">
            <a:extLst>
              <a:ext uri="{FF2B5EF4-FFF2-40B4-BE49-F238E27FC236}">
                <a16:creationId xmlns:a16="http://schemas.microsoft.com/office/drawing/2014/main" id="{890877F5-2462-4B0B-B0F3-5EF230594AF2}"/>
              </a:ext>
            </a:extLst>
          </p:cNvPr>
          <p:cNvPicPr>
            <a:picLocks noGrp="1" noChangeAspect="1"/>
          </p:cNvPicPr>
          <p:nvPr>
            <p:ph sz="half" idx="2"/>
          </p:nvPr>
        </p:nvPicPr>
        <p:blipFill>
          <a:blip r:embed="rId2"/>
          <a:stretch>
            <a:fillRect/>
          </a:stretch>
        </p:blipFill>
        <p:spPr>
          <a:xfrm>
            <a:off x="5687043" y="3108722"/>
            <a:ext cx="6504957" cy="1785144"/>
          </a:xfrm>
          <a:prstGeom prst="rect">
            <a:avLst/>
          </a:prstGeom>
        </p:spPr>
      </p:pic>
    </p:spTree>
    <p:extLst>
      <p:ext uri="{BB962C8B-B14F-4D97-AF65-F5344CB8AC3E}">
        <p14:creationId xmlns:p14="http://schemas.microsoft.com/office/powerpoint/2010/main" val="314052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B9879-771C-4D0F-9EAA-16B0F579EFC5}"/>
              </a:ext>
            </a:extLst>
          </p:cNvPr>
          <p:cNvSpPr>
            <a:spLocks noGrp="1"/>
          </p:cNvSpPr>
          <p:nvPr>
            <p:ph type="title"/>
          </p:nvPr>
        </p:nvSpPr>
        <p:spPr/>
        <p:txBody>
          <a:bodyPr/>
          <a:lstStyle/>
          <a:p>
            <a:r>
              <a:rPr lang="de-DE" dirty="0" err="1"/>
              <a:t>OpenFileDialog</a:t>
            </a:r>
            <a:r>
              <a:rPr lang="de-DE" dirty="0"/>
              <a:t> – </a:t>
            </a:r>
            <a:r>
              <a:rPr lang="de-DE" dirty="0" err="1"/>
              <a:t>System.Windows.Forms</a:t>
            </a:r>
            <a:endParaRPr lang="de-DE" dirty="0"/>
          </a:p>
        </p:txBody>
      </p:sp>
      <p:sp>
        <p:nvSpPr>
          <p:cNvPr id="3" name="Inhaltsplatzhalter 2">
            <a:extLst>
              <a:ext uri="{FF2B5EF4-FFF2-40B4-BE49-F238E27FC236}">
                <a16:creationId xmlns:a16="http://schemas.microsoft.com/office/drawing/2014/main" id="{72A9D257-56DD-4045-B66B-A6C89A541642}"/>
              </a:ext>
            </a:extLst>
          </p:cNvPr>
          <p:cNvSpPr>
            <a:spLocks noGrp="1"/>
          </p:cNvSpPr>
          <p:nvPr>
            <p:ph sz="half" idx="1"/>
          </p:nvPr>
        </p:nvSpPr>
        <p:spPr>
          <a:xfrm>
            <a:off x="625415" y="1825625"/>
            <a:ext cx="5181600" cy="4351338"/>
          </a:xfrm>
        </p:spPr>
        <p:txBody>
          <a:bodyPr/>
          <a:lstStyle/>
          <a:p>
            <a:r>
              <a:rPr lang="de-DE" dirty="0"/>
              <a:t>gleiche Funktionalität wie SaveFileDialog</a:t>
            </a:r>
          </a:p>
          <a:p>
            <a:endParaRPr lang="de-DE" dirty="0"/>
          </a:p>
          <a:p>
            <a:r>
              <a:rPr lang="de-DE" dirty="0"/>
              <a:t>der Dateipfad muss existieren </a:t>
            </a:r>
            <a:br>
              <a:rPr lang="de-DE" dirty="0"/>
            </a:br>
            <a:r>
              <a:rPr lang="de-DE" dirty="0"/>
              <a:t>um den Dialog zu bestätigen</a:t>
            </a:r>
          </a:p>
          <a:p>
            <a:endParaRPr lang="de-DE" dirty="0"/>
          </a:p>
        </p:txBody>
      </p:sp>
      <p:pic>
        <p:nvPicPr>
          <p:cNvPr id="5" name="Inhaltsplatzhalter 6">
            <a:extLst>
              <a:ext uri="{FF2B5EF4-FFF2-40B4-BE49-F238E27FC236}">
                <a16:creationId xmlns:a16="http://schemas.microsoft.com/office/drawing/2014/main" id="{56785EEE-405F-44E3-AA01-430A400BBD3C}"/>
              </a:ext>
            </a:extLst>
          </p:cNvPr>
          <p:cNvPicPr>
            <a:picLocks noGrp="1" noChangeAspect="1"/>
          </p:cNvPicPr>
          <p:nvPr>
            <p:ph sz="half" idx="2"/>
          </p:nvPr>
        </p:nvPicPr>
        <p:blipFill>
          <a:blip r:embed="rId2"/>
          <a:stretch>
            <a:fillRect/>
          </a:stretch>
        </p:blipFill>
        <p:spPr>
          <a:xfrm>
            <a:off x="5575300" y="3070622"/>
            <a:ext cx="6416285" cy="1768162"/>
          </a:xfrm>
          <a:prstGeom prst="rect">
            <a:avLst/>
          </a:prstGeom>
        </p:spPr>
      </p:pic>
    </p:spTree>
    <p:extLst>
      <p:ext uri="{BB962C8B-B14F-4D97-AF65-F5344CB8AC3E}">
        <p14:creationId xmlns:p14="http://schemas.microsoft.com/office/powerpoint/2010/main" val="290439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BFDFF-0E99-4EC8-8C47-4F46E65F82EB}"/>
              </a:ext>
            </a:extLst>
          </p:cNvPr>
          <p:cNvSpPr>
            <a:spLocks noGrp="1"/>
          </p:cNvSpPr>
          <p:nvPr>
            <p:ph type="title"/>
          </p:nvPr>
        </p:nvSpPr>
        <p:spPr/>
        <p:txBody>
          <a:bodyPr/>
          <a:lstStyle/>
          <a:p>
            <a:r>
              <a:rPr lang="de-DE" dirty="0"/>
              <a:t>JSON – Newtonsoft.Json (NuGet-Packet)</a:t>
            </a:r>
          </a:p>
        </p:txBody>
      </p:sp>
      <p:sp>
        <p:nvSpPr>
          <p:cNvPr id="3" name="Inhaltsplatzhalter 2">
            <a:extLst>
              <a:ext uri="{FF2B5EF4-FFF2-40B4-BE49-F238E27FC236}">
                <a16:creationId xmlns:a16="http://schemas.microsoft.com/office/drawing/2014/main" id="{9D617FE2-62DE-4E90-A2E0-F82A25B99B4C}"/>
              </a:ext>
            </a:extLst>
          </p:cNvPr>
          <p:cNvSpPr>
            <a:spLocks noGrp="1"/>
          </p:cNvSpPr>
          <p:nvPr>
            <p:ph idx="1"/>
          </p:nvPr>
        </p:nvSpPr>
        <p:spPr/>
        <p:txBody>
          <a:bodyPr>
            <a:normAutofit/>
          </a:bodyPr>
          <a:lstStyle/>
          <a:p>
            <a:r>
              <a:rPr lang="de-DE" sz="2400" dirty="0"/>
              <a:t>ein Objekt kann mit dem aktuellen Zustand bspw. in eine Datei geschrieben und später wieder eingelesen werden</a:t>
            </a:r>
          </a:p>
          <a:p>
            <a:r>
              <a:rPr lang="de-DE" sz="2400" dirty="0"/>
              <a:t>die Klasse JsonConvert kümmert sich um die Konvertierung der Inhalte </a:t>
            </a:r>
          </a:p>
          <a:p>
            <a:r>
              <a:rPr lang="de-DE" sz="2400" dirty="0"/>
              <a:t>mit der Methode SerializeObject der Klasse JsonConvert kann ein beliebiges Objekt in einen JSON-String konvertiert werden (serialisiert)</a:t>
            </a:r>
          </a:p>
          <a:p>
            <a:r>
              <a:rPr lang="de-DE" sz="2400" dirty="0"/>
              <a:t>mit der Methode DeserializeObject mit der Typangabe &lt;T&gt;  der Klasse JsonConvert kann ein beliebiges Objekt in einen JSON-String konvertiert werden (serialisiert)</a:t>
            </a:r>
          </a:p>
          <a:p>
            <a:endParaRPr lang="de-DE" sz="2400" dirty="0"/>
          </a:p>
        </p:txBody>
      </p:sp>
      <p:pic>
        <p:nvPicPr>
          <p:cNvPr id="6" name="Grafik 5">
            <a:extLst>
              <a:ext uri="{FF2B5EF4-FFF2-40B4-BE49-F238E27FC236}">
                <a16:creationId xmlns:a16="http://schemas.microsoft.com/office/drawing/2014/main" id="{A27F6465-D6C0-4357-8FA3-86E39082EE63}"/>
              </a:ext>
            </a:extLst>
          </p:cNvPr>
          <p:cNvPicPr>
            <a:picLocks noChangeAspect="1"/>
          </p:cNvPicPr>
          <p:nvPr/>
        </p:nvPicPr>
        <p:blipFill>
          <a:blip r:embed="rId2"/>
          <a:stretch>
            <a:fillRect/>
          </a:stretch>
        </p:blipFill>
        <p:spPr>
          <a:xfrm>
            <a:off x="1134591" y="5050775"/>
            <a:ext cx="9359224" cy="1516892"/>
          </a:xfrm>
          <a:prstGeom prst="rect">
            <a:avLst/>
          </a:prstGeom>
        </p:spPr>
      </p:pic>
    </p:spTree>
    <p:extLst>
      <p:ext uri="{BB962C8B-B14F-4D97-AF65-F5344CB8AC3E}">
        <p14:creationId xmlns:p14="http://schemas.microsoft.com/office/powerpoint/2010/main" val="189006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DE78C8-B13C-4C0E-A6F6-636FCEE9C549}"/>
              </a:ext>
            </a:extLst>
          </p:cNvPr>
          <p:cNvSpPr>
            <a:spLocks noGrp="1"/>
          </p:cNvSpPr>
          <p:nvPr>
            <p:ph type="title"/>
          </p:nvPr>
        </p:nvSpPr>
        <p:spPr/>
        <p:txBody>
          <a:bodyPr/>
          <a:lstStyle/>
          <a:p>
            <a:r>
              <a:rPr lang="de-DE" dirty="0"/>
              <a:t>JSON – System.Text.Json (ab .NET Core 3.0)</a:t>
            </a:r>
          </a:p>
        </p:txBody>
      </p:sp>
      <p:sp>
        <p:nvSpPr>
          <p:cNvPr id="3" name="Inhaltsplatzhalter 2">
            <a:extLst>
              <a:ext uri="{FF2B5EF4-FFF2-40B4-BE49-F238E27FC236}">
                <a16:creationId xmlns:a16="http://schemas.microsoft.com/office/drawing/2014/main" id="{21D3CEC2-41AF-4772-94D7-5B0524681B14}"/>
              </a:ext>
            </a:extLst>
          </p:cNvPr>
          <p:cNvSpPr>
            <a:spLocks noGrp="1"/>
          </p:cNvSpPr>
          <p:nvPr>
            <p:ph idx="1"/>
          </p:nvPr>
        </p:nvSpPr>
        <p:spPr/>
        <p:txBody>
          <a:bodyPr>
            <a:normAutofit/>
          </a:bodyPr>
          <a:lstStyle/>
          <a:p>
            <a:r>
              <a:rPr lang="de-DE" sz="2400" dirty="0"/>
              <a:t>neuer JSON Konverter direkt in .NET Core enthalten</a:t>
            </a:r>
          </a:p>
          <a:p>
            <a:r>
              <a:rPr lang="de-DE" sz="2400" dirty="0"/>
              <a:t>weniger </a:t>
            </a:r>
            <a:r>
              <a:rPr lang="de-DE" sz="2400"/>
              <a:t>Funktion als </a:t>
            </a:r>
            <a:r>
              <a:rPr lang="de-DE" sz="2400" dirty="0"/>
              <a:t>Newtonsoft.Json</a:t>
            </a:r>
          </a:p>
          <a:p>
            <a:r>
              <a:rPr lang="de-DE" sz="2400" dirty="0"/>
              <a:t>eine referenzierte Schleife führt zu einer Fehlermeldung</a:t>
            </a:r>
          </a:p>
          <a:p>
            <a:r>
              <a:rPr lang="de-DE" sz="2400"/>
              <a:t>um </a:t>
            </a:r>
            <a:r>
              <a:rPr lang="de-DE" sz="2400" dirty="0"/>
              <a:t>einiges schneller als Newtonsoft.Json</a:t>
            </a:r>
          </a:p>
          <a:p>
            <a:r>
              <a:rPr lang="de-DE" sz="2400" dirty="0"/>
              <a:t>ist jedoch Typabhängig (</a:t>
            </a:r>
            <a:r>
              <a:rPr lang="de-DE" sz="2400" dirty="0" err="1"/>
              <a:t>int</a:t>
            </a:r>
            <a:r>
              <a:rPr lang="de-DE" sz="2400" dirty="0"/>
              <a:t> =&gt; </a:t>
            </a:r>
            <a:r>
              <a:rPr lang="de-DE" sz="2400" dirty="0" err="1"/>
              <a:t>int</a:t>
            </a:r>
            <a:r>
              <a:rPr lang="de-DE" sz="2400" dirty="0"/>
              <a:t> </a:t>
            </a:r>
            <a:r>
              <a:rPr lang="de-DE" sz="2400" dirty="0" err="1"/>
              <a:t>only</a:t>
            </a:r>
            <a:r>
              <a:rPr lang="de-DE" sz="2400" dirty="0"/>
              <a:t>)</a:t>
            </a:r>
            <a:br>
              <a:rPr lang="de-DE" sz="2400" dirty="0"/>
            </a:br>
            <a:r>
              <a:rPr lang="de-DE" sz="2400" dirty="0"/>
              <a:t>Case sensitiv, Eigenschaftsnamen nur mit doppeltem Anführungszeichen</a:t>
            </a:r>
          </a:p>
          <a:p>
            <a:endParaRPr lang="de-DE" sz="2400" dirty="0"/>
          </a:p>
        </p:txBody>
      </p:sp>
      <p:pic>
        <p:nvPicPr>
          <p:cNvPr id="4" name="Grafik 3">
            <a:extLst>
              <a:ext uri="{FF2B5EF4-FFF2-40B4-BE49-F238E27FC236}">
                <a16:creationId xmlns:a16="http://schemas.microsoft.com/office/drawing/2014/main" id="{30ED7B23-695A-4777-B555-BCA5F0516896}"/>
              </a:ext>
            </a:extLst>
          </p:cNvPr>
          <p:cNvPicPr>
            <a:picLocks noChangeAspect="1"/>
          </p:cNvPicPr>
          <p:nvPr/>
        </p:nvPicPr>
        <p:blipFill>
          <a:blip r:embed="rId3"/>
          <a:stretch>
            <a:fillRect/>
          </a:stretch>
        </p:blipFill>
        <p:spPr>
          <a:xfrm>
            <a:off x="1106882" y="4736052"/>
            <a:ext cx="9873107" cy="1664748"/>
          </a:xfrm>
          <a:prstGeom prst="rect">
            <a:avLst/>
          </a:prstGeom>
        </p:spPr>
      </p:pic>
    </p:spTree>
    <p:extLst>
      <p:ext uri="{BB962C8B-B14F-4D97-AF65-F5344CB8AC3E}">
        <p14:creationId xmlns:p14="http://schemas.microsoft.com/office/powerpoint/2010/main" val="1741577885"/>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548</Words>
  <Application>Microsoft Office PowerPoint</Application>
  <PresentationFormat>Breitbild</PresentationFormat>
  <Paragraphs>67</Paragraphs>
  <Slides>10</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Consolas</vt:lpstr>
      <vt:lpstr>Design1</vt:lpstr>
      <vt:lpstr>Dateien und Verzeichnisse</vt:lpstr>
      <vt:lpstr>Dateien</vt:lpstr>
      <vt:lpstr>StreamWriter – System.IO</vt:lpstr>
      <vt:lpstr>StreamReader – System.IO</vt:lpstr>
      <vt:lpstr>Using-Statement</vt:lpstr>
      <vt:lpstr>SaveFileDialog – System.Windows.Forms</vt:lpstr>
      <vt:lpstr>OpenFileDialog – System.Windows.Forms</vt:lpstr>
      <vt:lpstr>JSON – Newtonsoft.Json (NuGet-Packet)</vt:lpstr>
      <vt:lpstr>JSON – System.Text.Json (ab .NET Core 3.0)</vt:lpstr>
      <vt:lpstr>XML – System.Xml.Serialization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7</cp:revision>
  <dcterms:created xsi:type="dcterms:W3CDTF">2021-08-31T09:50:45Z</dcterms:created>
  <dcterms:modified xsi:type="dcterms:W3CDTF">2021-11-09T13:24:42Z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