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377" r:id="rId6"/>
    <p:sldId id="378" r:id="rId7"/>
    <p:sldId id="380" r:id="rId8"/>
    <p:sldId id="379" r:id="rId9"/>
    <p:sldId id="381" r:id="rId10"/>
    <p:sldId id="264"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660"/>
  </p:normalViewPr>
  <p:slideViewPr>
    <p:cSldViewPr snapToGrid="0" showGuides="1">
      <p:cViewPr varScale="1">
        <p:scale>
          <a:sx n="93" d="100"/>
          <a:sy n="93" d="100"/>
        </p:scale>
        <p:origin x="389" y="8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03.12.2021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A73113E-9162-4472-87C5-1BBB41F0BE10}" type="datetimeFigureOut">
              <a:rPr lang="de-DE" smtClean="0"/>
              <a:t>03.12.2021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BE24C0A-E44D-46E3-95E4-FB1DE7CE8BF5}" type="slidenum">
              <a:rPr lang="de-DE" smtClean="0"/>
              <a:t>‹Nr.›</a:t>
            </a:fld>
            <a:endParaRPr lang="de-DE"/>
          </a:p>
        </p:txBody>
      </p:sp>
    </p:spTree>
    <p:extLst>
      <p:ext uri="{BB962C8B-B14F-4D97-AF65-F5344CB8AC3E}">
        <p14:creationId xmlns:p14="http://schemas.microsoft.com/office/powerpoint/2010/main" val="124020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Die</a:t>
            </a:r>
            <a:r>
              <a:rPr lang="de-DE" baseline="0" dirty="0"/>
              <a:t> Operatoren müssen immer als statische Methode einer Klasse deklariert werden.</a:t>
            </a:r>
          </a:p>
          <a:p>
            <a:pPr marL="171450" indent="-171450">
              <a:buFont typeface="Arial" panose="020B0604020202020204" pitchFamily="34" charset="0"/>
              <a:buChar char="•"/>
            </a:pPr>
            <a:r>
              <a:rPr lang="de-DE" baseline="0" dirty="0"/>
              <a:t>Mindestens einer der Parameter muss vom Typ der Klasse sein, in der die Methode deklariert ist</a:t>
            </a:r>
          </a:p>
          <a:p>
            <a:pPr marL="171450" indent="-171450">
              <a:buFont typeface="Arial" panose="020B0604020202020204" pitchFamily="34" charset="0"/>
              <a:buChar char="•"/>
            </a:pPr>
            <a:r>
              <a:rPr lang="de-DE" baseline="0" dirty="0"/>
              <a:t>Die Reihenfolge der Parameter bei binären Operatoren ist wichtig</a:t>
            </a:r>
          </a:p>
          <a:p>
            <a:pPr marL="171450" indent="-171450">
              <a:buFont typeface="Arial" panose="020B0604020202020204" pitchFamily="34" charset="0"/>
              <a:buChar char="•"/>
            </a:pPr>
            <a:r>
              <a:rPr lang="de-DE" baseline="0" dirty="0"/>
              <a:t>Bei Vergleichsoperatoren muss der Gegenoperator auch mit definiert werden (== und !=, &lt; und &gt;…)</a:t>
            </a:r>
          </a:p>
        </p:txBody>
      </p:sp>
      <p:sp>
        <p:nvSpPr>
          <p:cNvPr id="4" name="Foliennummernplatzhalter 3"/>
          <p:cNvSpPr>
            <a:spLocks noGrp="1"/>
          </p:cNvSpPr>
          <p:nvPr>
            <p:ph type="sldNum" sz="quarter" idx="10"/>
          </p:nvPr>
        </p:nvSpPr>
        <p:spPr/>
        <p:txBody>
          <a:bodyPr/>
          <a:lstStyle/>
          <a:p>
            <a:fld id="{CB55FE5C-AC3A-47D7-B549-23EF9E2A5753}" type="slidenum">
              <a:rPr lang="de-DE" smtClean="0"/>
              <a:t>2</a:t>
            </a:fld>
            <a:endParaRPr lang="de-DE"/>
          </a:p>
        </p:txBody>
      </p:sp>
    </p:spTree>
    <p:extLst>
      <p:ext uri="{BB962C8B-B14F-4D97-AF65-F5344CB8AC3E}">
        <p14:creationId xmlns:p14="http://schemas.microsoft.com/office/powerpoint/2010/main" val="390593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aseline="0" dirty="0" err="1"/>
              <a:t>Foreach</a:t>
            </a:r>
            <a:r>
              <a:rPr lang="de-DE" baseline="0" dirty="0"/>
              <a:t> ruft automatisch die Methode </a:t>
            </a:r>
            <a:r>
              <a:rPr lang="de-DE" baseline="0" dirty="0" err="1"/>
              <a:t>GetEnumerator</a:t>
            </a:r>
            <a:r>
              <a:rPr lang="de-DE" baseline="0" dirty="0"/>
              <a:t> einer Klasse auf, wenn diese das Interface </a:t>
            </a:r>
            <a:r>
              <a:rPr lang="de-DE" baseline="0" dirty="0" err="1"/>
              <a:t>IEnumerable</a:t>
            </a:r>
            <a:r>
              <a:rPr lang="de-DE" baseline="0" dirty="0"/>
              <a:t> implementiert</a:t>
            </a:r>
          </a:p>
          <a:p>
            <a:pPr marL="171450" indent="-171450">
              <a:buFont typeface="Arial" panose="020B0604020202020204" pitchFamily="34" charset="0"/>
              <a:buChar char="•"/>
            </a:pPr>
            <a:r>
              <a:rPr lang="de-DE" baseline="0" dirty="0"/>
              <a:t>Über das Schlüsselwort </a:t>
            </a:r>
            <a:r>
              <a:rPr lang="de-DE" baseline="0" dirty="0" err="1"/>
              <a:t>yield</a:t>
            </a:r>
            <a:r>
              <a:rPr lang="de-DE" baseline="0" dirty="0"/>
              <a:t> wird ein Wert für einen Schleifendurchlauf zurückgegeben</a:t>
            </a:r>
          </a:p>
          <a:p>
            <a:pPr marL="171450" indent="-171450">
              <a:buFont typeface="Arial" panose="020B0604020202020204" pitchFamily="34" charset="0"/>
              <a:buChar char="•"/>
            </a:pPr>
            <a:r>
              <a:rPr lang="de-DE" baseline="0" dirty="0"/>
              <a:t>Beim nächsten Schleifendurchlauf wird die Methode an der Stelle der zuletzt ausgeführten </a:t>
            </a:r>
            <a:r>
              <a:rPr lang="de-DE" baseline="0" dirty="0" err="1"/>
              <a:t>yield</a:t>
            </a:r>
            <a:r>
              <a:rPr lang="de-DE" baseline="0" dirty="0"/>
              <a:t>-return-Anweisung fortgesetzt</a:t>
            </a:r>
          </a:p>
          <a:p>
            <a:pPr marL="171450" indent="-171450">
              <a:buFont typeface="Arial" panose="020B0604020202020204" pitchFamily="34" charset="0"/>
              <a:buChar char="•"/>
            </a:pPr>
            <a:r>
              <a:rPr lang="de-DE" baseline="0" dirty="0"/>
              <a:t>„</a:t>
            </a:r>
            <a:r>
              <a:rPr lang="de-DE" baseline="0" dirty="0" err="1"/>
              <a:t>yield</a:t>
            </a:r>
            <a:r>
              <a:rPr lang="de-DE" baseline="0" dirty="0"/>
              <a:t> break“ beendet den </a:t>
            </a:r>
            <a:r>
              <a:rPr lang="de-DE" baseline="0" dirty="0" err="1"/>
              <a:t>Iteratoren</a:t>
            </a:r>
            <a:r>
              <a:rPr lang="de-DE" baseline="0" dirty="0"/>
              <a:t>-Prozess</a:t>
            </a:r>
          </a:p>
        </p:txBody>
      </p:sp>
      <p:sp>
        <p:nvSpPr>
          <p:cNvPr id="4" name="Foliennummernplatzhalter 3"/>
          <p:cNvSpPr>
            <a:spLocks noGrp="1"/>
          </p:cNvSpPr>
          <p:nvPr>
            <p:ph type="sldNum" sz="quarter" idx="10"/>
          </p:nvPr>
        </p:nvSpPr>
        <p:spPr/>
        <p:txBody>
          <a:bodyPr/>
          <a:lstStyle/>
          <a:p>
            <a:fld id="{CB55FE5C-AC3A-47D7-B549-23EF9E2A5753}" type="slidenum">
              <a:rPr lang="de-DE" smtClean="0"/>
              <a:t>3</a:t>
            </a:fld>
            <a:endParaRPr lang="de-DE"/>
          </a:p>
        </p:txBody>
      </p:sp>
    </p:spTree>
    <p:extLst>
      <p:ext uri="{BB962C8B-B14F-4D97-AF65-F5344CB8AC3E}">
        <p14:creationId xmlns:p14="http://schemas.microsoft.com/office/powerpoint/2010/main" val="29082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baseline="0" dirty="0"/>
          </a:p>
        </p:txBody>
      </p:sp>
      <p:sp>
        <p:nvSpPr>
          <p:cNvPr id="4" name="Foliennummernplatzhalter 3"/>
          <p:cNvSpPr>
            <a:spLocks noGrp="1"/>
          </p:cNvSpPr>
          <p:nvPr>
            <p:ph type="sldNum" sz="quarter" idx="10"/>
          </p:nvPr>
        </p:nvSpPr>
        <p:spPr/>
        <p:txBody>
          <a:bodyPr/>
          <a:lstStyle/>
          <a:p>
            <a:fld id="{CB55FE5C-AC3A-47D7-B549-23EF9E2A5753}" type="slidenum">
              <a:rPr lang="de-DE" smtClean="0"/>
              <a:t>4</a:t>
            </a:fld>
            <a:endParaRPr lang="de-DE"/>
          </a:p>
        </p:txBody>
      </p:sp>
    </p:spTree>
    <p:extLst>
      <p:ext uri="{BB962C8B-B14F-4D97-AF65-F5344CB8AC3E}">
        <p14:creationId xmlns:p14="http://schemas.microsoft.com/office/powerpoint/2010/main" val="120375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Mit Erweiterungsmethoden</a:t>
            </a:r>
            <a:r>
              <a:rPr lang="de-DE" baseline="0" dirty="0"/>
              <a:t> kann für eine bestehende Klasse eine neue Methode definiert werden ohne die Klassendefinition selbst verändern zu müssen</a:t>
            </a:r>
          </a:p>
          <a:p>
            <a:pPr marL="171450" indent="-171450">
              <a:buFont typeface="Arial" panose="020B0604020202020204" pitchFamily="34" charset="0"/>
              <a:buChar char="•"/>
            </a:pPr>
            <a:r>
              <a:rPr lang="de-DE" baseline="0" dirty="0"/>
              <a:t>Diese Methoden müssen innerhalb einer statischen Klasse definiert werden</a:t>
            </a:r>
          </a:p>
          <a:p>
            <a:pPr marL="171450" indent="-171450">
              <a:buFont typeface="Arial" panose="020B0604020202020204" pitchFamily="34" charset="0"/>
              <a:buChar char="•"/>
            </a:pPr>
            <a:r>
              <a:rPr lang="de-DE" baseline="0" dirty="0"/>
              <a:t>Damit die Erweiterungsmethode benutzt werden kann, muss dem aufrufenden Programm die statische Klasse, in der die Erweiterungsmethode definiert wurde, bekannt sein</a:t>
            </a:r>
          </a:p>
          <a:p>
            <a:pPr marL="171450" indent="-171450">
              <a:buFont typeface="Arial" panose="020B0604020202020204" pitchFamily="34" charset="0"/>
              <a:buChar char="•"/>
            </a:pPr>
            <a:r>
              <a:rPr lang="de-DE" baseline="0" dirty="0"/>
              <a:t>Der erste Parameter der Erweiterungsmethode muss auf die zu erweiternde Klasse verweisen, es können anschließend noch weitere Parameter definiert werden</a:t>
            </a:r>
          </a:p>
          <a:p>
            <a:pPr marL="171450" indent="-171450">
              <a:buFont typeface="Arial" panose="020B0604020202020204" pitchFamily="34" charset="0"/>
              <a:buChar char="•"/>
            </a:pPr>
            <a:r>
              <a:rPr lang="de-DE" baseline="0" dirty="0"/>
              <a:t>Beim Aufruf muss der erste Parameter nicht übergeben werden, da sich dieser auf das Objekt bezieht, welches die </a:t>
            </a:r>
            <a:r>
              <a:rPr lang="de-DE" baseline="0" dirty="0" err="1"/>
              <a:t>Erweitungsmethode</a:t>
            </a:r>
            <a:r>
              <a:rPr lang="de-DE" baseline="0" dirty="0"/>
              <a:t> aufruft</a:t>
            </a:r>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5</a:t>
            </a:fld>
            <a:endParaRPr lang="de-DE"/>
          </a:p>
        </p:txBody>
      </p:sp>
    </p:spTree>
    <p:extLst>
      <p:ext uri="{BB962C8B-B14F-4D97-AF65-F5344CB8AC3E}">
        <p14:creationId xmlns:p14="http://schemas.microsoft.com/office/powerpoint/2010/main" val="361607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Linq</a:t>
            </a:r>
            <a:r>
              <a:rPr lang="de-DE" dirty="0"/>
              <a:t>-Methoden geben entweder</a:t>
            </a:r>
            <a:r>
              <a:rPr lang="de-DE" baseline="0" dirty="0"/>
              <a:t> einzelne Objekte oder Ergebnislisten vom Typ </a:t>
            </a:r>
            <a:r>
              <a:rPr lang="de-DE" baseline="0" dirty="0" err="1"/>
              <a:t>IEnumerable</a:t>
            </a:r>
            <a:r>
              <a:rPr lang="de-DE" baseline="0" dirty="0"/>
              <a:t> zurück, die mit </a:t>
            </a:r>
            <a:r>
              <a:rPr lang="de-DE" baseline="0" dirty="0" err="1"/>
              <a:t>foreach</a:t>
            </a:r>
            <a:r>
              <a:rPr lang="de-DE" baseline="0" dirty="0"/>
              <a:t> durchlaufen werden können.</a:t>
            </a:r>
          </a:p>
          <a:p>
            <a:r>
              <a:rPr lang="de-DE" baseline="0" dirty="0"/>
              <a:t>Der Compiler konvertiert die </a:t>
            </a:r>
            <a:r>
              <a:rPr lang="de-DE" baseline="0" dirty="0" err="1"/>
              <a:t>from</a:t>
            </a:r>
            <a:r>
              <a:rPr lang="de-DE" baseline="0" dirty="0"/>
              <a:t>-in-</a:t>
            </a:r>
            <a:r>
              <a:rPr lang="de-DE" baseline="0" dirty="0" err="1"/>
              <a:t>where</a:t>
            </a:r>
            <a:r>
              <a:rPr lang="de-DE" baseline="0" dirty="0"/>
              <a:t>-</a:t>
            </a:r>
            <a:r>
              <a:rPr lang="de-DE" baseline="0" dirty="0" err="1"/>
              <a:t>select</a:t>
            </a:r>
            <a:r>
              <a:rPr lang="de-DE" baseline="0" dirty="0"/>
              <a:t>-Syntax automisch in eine Kette von Erweiterungsmethodenaufrufe.</a:t>
            </a:r>
            <a:br>
              <a:rPr lang="de-DE" baseline="0" dirty="0"/>
            </a:br>
            <a:endParaRPr lang="de-DE" baseline="0" dirty="0"/>
          </a:p>
          <a:p>
            <a:endParaRPr lang="de-DE" dirty="0"/>
          </a:p>
        </p:txBody>
      </p:sp>
      <p:sp>
        <p:nvSpPr>
          <p:cNvPr id="4" name="Foliennummernplatzhalter 3"/>
          <p:cNvSpPr>
            <a:spLocks noGrp="1"/>
          </p:cNvSpPr>
          <p:nvPr>
            <p:ph type="sldNum" sz="quarter" idx="10"/>
          </p:nvPr>
        </p:nvSpPr>
        <p:spPr/>
        <p:txBody>
          <a:bodyPr/>
          <a:lstStyle/>
          <a:p>
            <a:fld id="{CB55FE5C-AC3A-47D7-B549-23EF9E2A5753}" type="slidenum">
              <a:rPr lang="de-DE" smtClean="0"/>
              <a:t>6</a:t>
            </a:fld>
            <a:endParaRPr lang="de-DE"/>
          </a:p>
        </p:txBody>
      </p:sp>
    </p:spTree>
    <p:extLst>
      <p:ext uri="{BB962C8B-B14F-4D97-AF65-F5344CB8AC3E}">
        <p14:creationId xmlns:p14="http://schemas.microsoft.com/office/powerpoint/2010/main" val="310709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a:t>Sonstige Themen</a:t>
            </a:r>
            <a:endParaRPr lang="de-DE" dirty="0"/>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Operatoren überladen</a:t>
            </a:r>
          </a:p>
        </p:txBody>
      </p:sp>
      <p:sp>
        <p:nvSpPr>
          <p:cNvPr id="3" name="Inhaltsplatzhalter 2"/>
          <p:cNvSpPr>
            <a:spLocks noGrp="1"/>
          </p:cNvSpPr>
          <p:nvPr>
            <p:ph idx="1"/>
          </p:nvPr>
        </p:nvSpPr>
        <p:spPr/>
        <p:txBody>
          <a:bodyPr/>
          <a:lstStyle/>
          <a:p>
            <a:r>
              <a:rPr lang="de-DE" sz="2400" dirty="0">
                <a:latin typeface="Consolas" panose="020B0609020204030204" pitchFamily="49" charset="0"/>
              </a:rPr>
              <a:t>Unäre Operatoren (+,-,!,~,++,--,</a:t>
            </a:r>
            <a:r>
              <a:rPr lang="de-DE" sz="2400" dirty="0" err="1">
                <a:latin typeface="Consolas" panose="020B0609020204030204" pitchFamily="49" charset="0"/>
              </a:rPr>
              <a:t>true</a:t>
            </a:r>
            <a:r>
              <a:rPr lang="de-DE" sz="2400" dirty="0">
                <a:latin typeface="Consolas" panose="020B0609020204030204" pitchFamily="49" charset="0"/>
              </a:rPr>
              <a:t>, </a:t>
            </a:r>
            <a:r>
              <a:rPr lang="de-DE" sz="2400" dirty="0" err="1">
                <a:latin typeface="Consolas" panose="020B0609020204030204" pitchFamily="49" charset="0"/>
              </a:rPr>
              <a:t>false</a:t>
            </a:r>
            <a:r>
              <a:rPr lang="de-DE" sz="2400" dirty="0"/>
              <a:t>)</a:t>
            </a:r>
            <a:endParaRPr lang="de-DE" sz="2400" dirty="0">
              <a:latin typeface="Consolas" panose="020B0609020204030204" pitchFamily="49" charset="0"/>
            </a:endParaRPr>
          </a:p>
          <a:p>
            <a:pPr marL="0" indent="0">
              <a:buNone/>
            </a:pPr>
            <a:r>
              <a:rPr lang="de-DE" sz="2000" dirty="0" err="1">
                <a:solidFill>
                  <a:srgbClr val="0000FF"/>
                </a:solidFill>
                <a:latin typeface="Consolas" panose="020B0609020204030204" pitchFamily="49" charset="0"/>
              </a:rPr>
              <a:t>public</a:t>
            </a:r>
            <a:r>
              <a:rPr lang="de-DE" sz="2000" dirty="0">
                <a:solidFill>
                  <a:srgbClr val="000000"/>
                </a:solidFill>
                <a:latin typeface="Consolas" panose="020B0609020204030204" pitchFamily="49" charset="0"/>
              </a:rPr>
              <a:t> </a:t>
            </a:r>
            <a:r>
              <a:rPr lang="de-DE" sz="2000" err="1">
                <a:solidFill>
                  <a:srgbClr val="0000FF"/>
                </a:solidFill>
                <a:latin typeface="Consolas" panose="020B0609020204030204" pitchFamily="49" charset="0"/>
              </a:rPr>
              <a:t>static</a:t>
            </a:r>
            <a:r>
              <a:rPr lang="de-DE" sz="2000">
                <a:solidFill>
                  <a:srgbClr val="000000"/>
                </a:solidFill>
                <a:latin typeface="Consolas" panose="020B0609020204030204" pitchFamily="49" charset="0"/>
              </a:rPr>
              <a:t> </a:t>
            </a:r>
            <a:r>
              <a:rPr lang="de-DE" sz="2000">
                <a:solidFill>
                  <a:srgbClr val="2B91AF"/>
                </a:solidFill>
                <a:latin typeface="Consolas" panose="020B0609020204030204" pitchFamily="49" charset="0"/>
              </a:rPr>
              <a:t>Zug</a:t>
            </a:r>
            <a:r>
              <a:rPr lang="de-DE" sz="200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operator</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wagon</a:t>
            </a:r>
            <a:r>
              <a:rPr lang="de-DE" sz="2000" dirty="0">
                <a:solidFill>
                  <a:srgbClr val="000000"/>
                </a:solidFill>
                <a:latin typeface="Consolas" panose="020B0609020204030204" pitchFamily="49" charset="0"/>
              </a:rPr>
              <a:t>)</a:t>
            </a:r>
          </a:p>
          <a:p>
            <a:pPr marL="0" indent="0">
              <a:buNone/>
            </a:pPr>
            <a:endParaRPr lang="de-DE" sz="2000" dirty="0">
              <a:solidFill>
                <a:srgbClr val="0000FF"/>
              </a:solidFill>
              <a:latin typeface="Consolas" panose="020B0609020204030204" pitchFamily="49" charset="0"/>
            </a:endParaRPr>
          </a:p>
          <a:p>
            <a:r>
              <a:rPr lang="de-DE" sz="2400" dirty="0">
                <a:latin typeface="Consolas" panose="020B0609020204030204" pitchFamily="49" charset="0"/>
              </a:rPr>
              <a:t>Binäre Operatoren (+,-,*,/,%,&amp;,|,^,&lt;&lt;,&gt;&gt;</a:t>
            </a:r>
            <a:r>
              <a:rPr lang="de-DE" sz="2400" dirty="0"/>
              <a:t>)</a:t>
            </a:r>
            <a:endParaRPr lang="de-DE" sz="2400" dirty="0">
              <a:latin typeface="Consolas" panose="020B0609020204030204" pitchFamily="49" charset="0"/>
            </a:endParaRPr>
          </a:p>
          <a:p>
            <a:pPr marL="0" indent="0">
              <a:buNone/>
            </a:pPr>
            <a:r>
              <a:rPr lang="de-DE" sz="2000" dirty="0" err="1">
                <a:solidFill>
                  <a:srgbClr val="0000FF"/>
                </a:solidFill>
                <a:latin typeface="Consolas" panose="020B0609020204030204" pitchFamily="49" charset="0"/>
              </a:rPr>
              <a:t>public</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static</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operator</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wagon</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Wagon</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wagon</a:t>
            </a:r>
            <a:r>
              <a:rPr lang="de-DE" sz="2000" dirty="0">
                <a:solidFill>
                  <a:srgbClr val="000000"/>
                </a:solidFill>
                <a:latin typeface="Consolas" panose="020B0609020204030204" pitchFamily="49" charset="0"/>
              </a:rPr>
              <a:t>)</a:t>
            </a:r>
          </a:p>
          <a:p>
            <a:pPr marL="0" indent="0">
              <a:buNone/>
            </a:pPr>
            <a:r>
              <a:rPr lang="de-DE" sz="2000" dirty="0" err="1">
                <a:solidFill>
                  <a:srgbClr val="0000FF"/>
                </a:solidFill>
                <a:latin typeface="Consolas" panose="020B0609020204030204" pitchFamily="49" charset="0"/>
              </a:rPr>
              <a:t>public</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static</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operator</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Wagon</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wagon</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zug</a:t>
            </a:r>
            <a:r>
              <a:rPr lang="de-DE" sz="2000" dirty="0">
                <a:solidFill>
                  <a:srgbClr val="000000"/>
                </a:solidFill>
                <a:latin typeface="Consolas" panose="020B0609020204030204" pitchFamily="49" charset="0"/>
              </a:rPr>
              <a:t>)</a:t>
            </a:r>
          </a:p>
          <a:p>
            <a:pPr marL="0" indent="0">
              <a:buNone/>
            </a:pPr>
            <a:r>
              <a:rPr lang="de-DE" sz="2000" dirty="0" err="1">
                <a:solidFill>
                  <a:srgbClr val="0000FF"/>
                </a:solidFill>
                <a:latin typeface="Consolas" panose="020B0609020204030204" pitchFamily="49" charset="0"/>
              </a:rPr>
              <a:t>public</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static</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Zug</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operator</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Wagon</a:t>
            </a:r>
            <a:r>
              <a:rPr lang="de-DE" sz="2000" dirty="0">
                <a:solidFill>
                  <a:srgbClr val="000000"/>
                </a:solidFill>
                <a:latin typeface="Consolas" panose="020B0609020204030204" pitchFamily="49" charset="0"/>
              </a:rPr>
              <a:t> wagon1, </a:t>
            </a:r>
            <a:r>
              <a:rPr lang="de-DE" sz="2000" dirty="0">
                <a:solidFill>
                  <a:srgbClr val="2B91AF"/>
                </a:solidFill>
                <a:latin typeface="Consolas" panose="020B0609020204030204" pitchFamily="49" charset="0"/>
              </a:rPr>
              <a:t>Wagon </a:t>
            </a:r>
            <a:r>
              <a:rPr lang="de-DE" sz="2000" dirty="0">
                <a:solidFill>
                  <a:srgbClr val="000000"/>
                </a:solidFill>
                <a:latin typeface="Consolas" panose="020B0609020204030204" pitchFamily="49" charset="0"/>
              </a:rPr>
              <a:t>wagon2)</a:t>
            </a:r>
          </a:p>
          <a:p>
            <a:pPr marL="0" indent="0">
              <a:buNone/>
            </a:pPr>
            <a:endParaRPr lang="de-DE" sz="2000" dirty="0">
              <a:solidFill>
                <a:srgbClr val="000000"/>
              </a:solidFill>
              <a:latin typeface="Consolas" panose="020B0609020204030204" pitchFamily="49" charset="0"/>
            </a:endParaRPr>
          </a:p>
          <a:p>
            <a:r>
              <a:rPr lang="de-DE" sz="2400" dirty="0">
                <a:latin typeface="Consolas" panose="020B0609020204030204" pitchFamily="49" charset="0"/>
              </a:rPr>
              <a:t>Vergleichsoperatoren (==,!=,&lt;,&gt;,&lt;=,&gt;=</a:t>
            </a:r>
            <a:r>
              <a:rPr lang="de-DE" sz="2400" dirty="0"/>
              <a:t>)</a:t>
            </a:r>
          </a:p>
          <a:p>
            <a:pPr marL="0" indent="0">
              <a:buNone/>
            </a:pPr>
            <a:r>
              <a:rPr lang="de-DE" sz="2000" dirty="0" err="1">
                <a:solidFill>
                  <a:srgbClr val="0000FF"/>
                </a:solidFill>
                <a:latin typeface="Consolas" panose="020B0609020204030204" pitchFamily="49" charset="0"/>
              </a:rPr>
              <a:t>public</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static</a:t>
            </a:r>
            <a:r>
              <a:rPr lang="de-DE" sz="2000" dirty="0">
                <a:solidFill>
                  <a:srgbClr val="000000"/>
                </a:solidFill>
                <a:latin typeface="Consolas" panose="020B0609020204030204" pitchFamily="49" charset="0"/>
              </a:rPr>
              <a:t> </a:t>
            </a:r>
            <a:r>
              <a:rPr lang="de-DE" sz="2000" dirty="0" err="1">
                <a:solidFill>
                  <a:srgbClr val="2B91AF"/>
                </a:solidFill>
                <a:latin typeface="Consolas" panose="020B0609020204030204" pitchFamily="49" charset="0"/>
              </a:rPr>
              <a:t>bool</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operator</a:t>
            </a:r>
            <a:r>
              <a:rPr lang="de-DE" sz="2000" dirty="0">
                <a:solidFill>
                  <a:srgbClr val="000000"/>
                </a:solidFill>
                <a:latin typeface="Consolas" panose="020B0609020204030204" pitchFamily="49" charset="0"/>
              </a:rPr>
              <a:t> ==(</a:t>
            </a:r>
            <a:r>
              <a:rPr lang="de-DE" sz="2000" dirty="0">
                <a:solidFill>
                  <a:srgbClr val="2B91AF"/>
                </a:solidFill>
                <a:latin typeface="Consolas" panose="020B0609020204030204" pitchFamily="49" charset="0"/>
              </a:rPr>
              <a:t>Wagon</a:t>
            </a:r>
            <a:r>
              <a:rPr lang="de-DE" sz="2000" dirty="0">
                <a:solidFill>
                  <a:srgbClr val="000000"/>
                </a:solidFill>
                <a:latin typeface="Consolas" panose="020B0609020204030204" pitchFamily="49" charset="0"/>
              </a:rPr>
              <a:t> wagon1, </a:t>
            </a:r>
            <a:r>
              <a:rPr lang="de-DE" sz="2000" dirty="0">
                <a:solidFill>
                  <a:srgbClr val="2B91AF"/>
                </a:solidFill>
                <a:latin typeface="Consolas" panose="020B0609020204030204" pitchFamily="49" charset="0"/>
              </a:rPr>
              <a:t>Wagon</a:t>
            </a:r>
            <a:r>
              <a:rPr lang="de-DE" sz="2000" dirty="0">
                <a:solidFill>
                  <a:srgbClr val="000000"/>
                </a:solidFill>
                <a:latin typeface="Consolas" panose="020B0609020204030204" pitchFamily="49" charset="0"/>
              </a:rPr>
              <a:t> wagon2)</a:t>
            </a:r>
          </a:p>
          <a:p>
            <a:pPr marL="0" indent="0">
              <a:buNone/>
            </a:pPr>
            <a:endParaRPr lang="de-DE" sz="2000" dirty="0">
              <a:latin typeface="Consolas" panose="020B0609020204030204" pitchFamily="49" charset="0"/>
            </a:endParaRPr>
          </a:p>
          <a:p>
            <a:pPr marL="0" indent="0">
              <a:buNone/>
            </a:pPr>
            <a:endParaRPr lang="de-DE" sz="2000" dirty="0">
              <a:solidFill>
                <a:srgbClr val="000000"/>
              </a:solidFill>
              <a:latin typeface="Consolas" panose="020B0609020204030204" pitchFamily="49" charset="0"/>
            </a:endParaRPr>
          </a:p>
          <a:p>
            <a:pPr marL="0" indent="0">
              <a:buNone/>
            </a:pPr>
            <a:endParaRPr lang="de-DE" sz="2400" dirty="0">
              <a:solidFill>
                <a:srgbClr val="000000"/>
              </a:solidFill>
              <a:latin typeface="Consolas" panose="020B0609020204030204" pitchFamily="49" charset="0"/>
            </a:endParaRPr>
          </a:p>
          <a:p>
            <a:pPr marL="0" indent="0">
              <a:buNone/>
            </a:pPr>
            <a:endParaRPr lang="de-DE" sz="2400" dirty="0">
              <a:solidFill>
                <a:srgbClr val="000000"/>
              </a:solidFill>
              <a:latin typeface="Consolas" panose="020B0609020204030204" pitchFamily="49" charset="0"/>
            </a:endParaRPr>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spTree>
    <p:extLst>
      <p:ext uri="{BB962C8B-B14F-4D97-AF65-F5344CB8AC3E}">
        <p14:creationId xmlns:p14="http://schemas.microsoft.com/office/powerpoint/2010/main" val="35379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Enumerator für eine Klasse definieren</a:t>
            </a:r>
          </a:p>
        </p:txBody>
      </p:sp>
      <p:sp>
        <p:nvSpPr>
          <p:cNvPr id="3" name="Inhaltsplatzhalter 2"/>
          <p:cNvSpPr>
            <a:spLocks noGrp="1"/>
          </p:cNvSpPr>
          <p:nvPr>
            <p:ph idx="1"/>
          </p:nvPr>
        </p:nvSpPr>
        <p:spPr/>
        <p:txBody>
          <a:bodyPr>
            <a:normAutofit fontScale="85000" lnSpcReduction="20000"/>
          </a:bodyPr>
          <a:lstStyle/>
          <a:p>
            <a:pPr marL="0" indent="0">
              <a:buNone/>
            </a:pPr>
            <a:r>
              <a:rPr lang="de-DE" sz="2200" dirty="0" err="1">
                <a:solidFill>
                  <a:srgbClr val="0000FF"/>
                </a:solidFill>
                <a:latin typeface="Consolas" panose="020B0609020204030204" pitchFamily="49" charset="0"/>
              </a:rPr>
              <a:t>public</a:t>
            </a:r>
            <a:r>
              <a:rPr lang="de-DE" sz="2200" dirty="0">
                <a:solidFill>
                  <a:srgbClr val="000000"/>
                </a:solidFill>
                <a:latin typeface="Consolas" panose="020B0609020204030204" pitchFamily="49" charset="0"/>
              </a:rPr>
              <a:t> </a:t>
            </a:r>
            <a:r>
              <a:rPr lang="de-DE" sz="2200" dirty="0" err="1">
                <a:solidFill>
                  <a:srgbClr val="0000FF"/>
                </a:solidFill>
                <a:latin typeface="Consolas" panose="020B0609020204030204" pitchFamily="49" charset="0"/>
              </a:rPr>
              <a:t>class</a:t>
            </a:r>
            <a:r>
              <a:rPr lang="de-DE" sz="2200" dirty="0">
                <a:solidFill>
                  <a:srgbClr val="000000"/>
                </a:solidFill>
                <a:latin typeface="Consolas" panose="020B0609020204030204" pitchFamily="49" charset="0"/>
              </a:rPr>
              <a:t> </a:t>
            </a:r>
            <a:r>
              <a:rPr lang="de-DE" sz="2200" dirty="0">
                <a:solidFill>
                  <a:srgbClr val="2B91AF"/>
                </a:solidFill>
                <a:latin typeface="Consolas" panose="020B0609020204030204" pitchFamily="49" charset="0"/>
              </a:rPr>
              <a:t>Zug</a:t>
            </a:r>
            <a:r>
              <a:rPr lang="de-DE" sz="2200" dirty="0">
                <a:solidFill>
                  <a:srgbClr val="000000"/>
                </a:solidFill>
                <a:latin typeface="Consolas" panose="020B0609020204030204" pitchFamily="49" charset="0"/>
              </a:rPr>
              <a:t> : </a:t>
            </a:r>
            <a:r>
              <a:rPr lang="de-DE" sz="2200" dirty="0" err="1">
                <a:solidFill>
                  <a:srgbClr val="2B91AF"/>
                </a:solidFill>
                <a:latin typeface="Consolas" panose="020B0609020204030204" pitchFamily="49" charset="0"/>
              </a:rPr>
              <a:t>IEnumerable</a:t>
            </a:r>
            <a:r>
              <a:rPr lang="de-DE" sz="2200" dirty="0">
                <a:solidFill>
                  <a:srgbClr val="000000"/>
                </a:solidFill>
                <a:latin typeface="Consolas" panose="020B0609020204030204" pitchFamily="49" charset="0"/>
              </a:rPr>
              <a:t>               </a:t>
            </a:r>
            <a:r>
              <a:rPr lang="de-DE" sz="2200" dirty="0">
                <a:solidFill>
                  <a:srgbClr val="008000"/>
                </a:solidFill>
                <a:latin typeface="Consolas" panose="020B0609020204030204" pitchFamily="49" charset="0"/>
              </a:rPr>
              <a:t>//Interface implementieren</a:t>
            </a:r>
          </a:p>
          <a:p>
            <a:pPr marL="0" indent="0">
              <a:buNone/>
            </a:pPr>
            <a:r>
              <a:rPr lang="en-US" sz="2200" dirty="0">
                <a:solidFill>
                  <a:srgbClr val="0000FF"/>
                </a:solidFill>
                <a:latin typeface="Consolas" panose="020B0609020204030204" pitchFamily="49" charset="0"/>
              </a:rPr>
              <a:t>public</a:t>
            </a:r>
            <a:r>
              <a:rPr lang="en-US" sz="2200" dirty="0">
                <a:solidFill>
                  <a:srgbClr val="000000"/>
                </a:solidFill>
                <a:latin typeface="Consolas" panose="020B0609020204030204" pitchFamily="49" charset="0"/>
              </a:rPr>
              <a:t> </a:t>
            </a:r>
            <a:r>
              <a:rPr lang="en-US" sz="2200" dirty="0">
                <a:solidFill>
                  <a:srgbClr val="2B91AF"/>
                </a:solidFill>
                <a:latin typeface="Consolas" panose="020B0609020204030204" pitchFamily="49" charset="0"/>
              </a:rPr>
              <a:t>List</a:t>
            </a:r>
            <a:r>
              <a:rPr lang="en-US" sz="2200" dirty="0">
                <a:solidFill>
                  <a:srgbClr val="000000"/>
                </a:solidFill>
                <a:latin typeface="Consolas" panose="020B0609020204030204" pitchFamily="49" charset="0"/>
              </a:rPr>
              <a:t>&lt;</a:t>
            </a:r>
            <a:r>
              <a:rPr lang="en-US" sz="2200" dirty="0">
                <a:solidFill>
                  <a:srgbClr val="2B91AF"/>
                </a:solidFill>
                <a:latin typeface="Consolas" panose="020B0609020204030204" pitchFamily="49" charset="0"/>
              </a:rPr>
              <a:t>Wagon</a:t>
            </a:r>
            <a:r>
              <a:rPr lang="en-US" sz="2200" dirty="0">
                <a:solidFill>
                  <a:srgbClr val="000000"/>
                </a:solidFill>
                <a:latin typeface="Consolas" panose="020B0609020204030204" pitchFamily="49" charset="0"/>
              </a:rPr>
              <a:t>&gt; Wagons { </a:t>
            </a:r>
            <a:r>
              <a:rPr lang="en-US" sz="2200" dirty="0">
                <a:solidFill>
                  <a:srgbClr val="0000FF"/>
                </a:solidFill>
                <a:latin typeface="Consolas" panose="020B0609020204030204" pitchFamily="49" charset="0"/>
              </a:rPr>
              <a:t>get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set</a:t>
            </a:r>
            <a:r>
              <a:rPr lang="en-US" sz="2200" dirty="0">
                <a:solidFill>
                  <a:srgbClr val="000000"/>
                </a:solidFill>
                <a:latin typeface="Consolas" panose="020B0609020204030204" pitchFamily="49" charset="0"/>
              </a:rPr>
              <a:t>; }</a:t>
            </a:r>
            <a:endParaRPr lang="de-DE" sz="2200" dirty="0">
              <a:solidFill>
                <a:srgbClr val="008000"/>
              </a:solidFill>
              <a:latin typeface="Consolas" panose="020B0609020204030204" pitchFamily="49" charset="0"/>
            </a:endParaRPr>
          </a:p>
          <a:p>
            <a:pPr marL="0" indent="0">
              <a:buNone/>
            </a:pPr>
            <a:endParaRPr lang="de-DE" sz="2200" dirty="0">
              <a:solidFill>
                <a:srgbClr val="008000"/>
              </a:solidFill>
              <a:latin typeface="Consolas" panose="020B0609020204030204" pitchFamily="49" charset="0"/>
            </a:endParaRPr>
          </a:p>
          <a:p>
            <a:pPr marL="0" indent="0">
              <a:buNone/>
            </a:pPr>
            <a:r>
              <a:rPr lang="de-DE" sz="2200" dirty="0" err="1">
                <a:solidFill>
                  <a:srgbClr val="2B91AF"/>
                </a:solidFill>
                <a:latin typeface="Consolas" panose="020B0609020204030204" pitchFamily="49" charset="0"/>
              </a:rPr>
              <a:t>IEnumerator</a:t>
            </a:r>
            <a:r>
              <a:rPr lang="de-DE" sz="2200" dirty="0">
                <a:solidFill>
                  <a:srgbClr val="000000"/>
                </a:solidFill>
                <a:latin typeface="Consolas" panose="020B0609020204030204" pitchFamily="49" charset="0"/>
              </a:rPr>
              <a:t> </a:t>
            </a:r>
            <a:r>
              <a:rPr lang="de-DE" sz="2200" dirty="0" err="1">
                <a:solidFill>
                  <a:srgbClr val="2B91AF"/>
                </a:solidFill>
                <a:latin typeface="Consolas" panose="020B0609020204030204" pitchFamily="49" charset="0"/>
              </a:rPr>
              <a:t>IEnumerable</a:t>
            </a:r>
            <a:r>
              <a:rPr lang="de-DE" sz="2200" dirty="0" err="1">
                <a:solidFill>
                  <a:srgbClr val="000000"/>
                </a:solidFill>
                <a:latin typeface="Consolas" panose="020B0609020204030204" pitchFamily="49" charset="0"/>
              </a:rPr>
              <a:t>.GetEnumerator</a:t>
            </a:r>
            <a:r>
              <a:rPr lang="de-DE" sz="2200" dirty="0">
                <a:solidFill>
                  <a:srgbClr val="000000"/>
                </a:solidFill>
                <a:latin typeface="Consolas" panose="020B0609020204030204" pitchFamily="49" charset="0"/>
              </a:rPr>
              <a:t>()</a:t>
            </a:r>
          </a:p>
          <a:p>
            <a:pPr marL="0" indent="0">
              <a:buNone/>
            </a:pPr>
            <a:r>
              <a:rPr lang="de-DE"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foreach</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var</a:t>
            </a:r>
            <a:r>
              <a:rPr lang="en-US" sz="2200" dirty="0">
                <a:solidFill>
                  <a:srgbClr val="000000"/>
                </a:solidFill>
                <a:latin typeface="Consolas" panose="020B0609020204030204" pitchFamily="49" charset="0"/>
              </a:rPr>
              <a:t> item </a:t>
            </a:r>
            <a:r>
              <a:rPr lang="en-US" sz="2200" dirty="0">
                <a:solidFill>
                  <a:srgbClr val="0000FF"/>
                </a:solidFill>
                <a:latin typeface="Consolas" panose="020B0609020204030204" pitchFamily="49" charset="0"/>
              </a:rPr>
              <a:t>in</a:t>
            </a:r>
            <a:r>
              <a:rPr lang="en-US" sz="2200" dirty="0">
                <a:solidFill>
                  <a:srgbClr val="000000"/>
                </a:solidFill>
                <a:latin typeface="Consolas" panose="020B0609020204030204" pitchFamily="49" charset="0"/>
              </a:rPr>
              <a:t> Wagons)</a:t>
            </a:r>
          </a:p>
          <a:p>
            <a:pPr marL="0" indent="0">
              <a:buNone/>
            </a:pPr>
            <a:r>
              <a:rPr lang="de-DE" sz="2200" dirty="0">
                <a:solidFill>
                  <a:srgbClr val="000000"/>
                </a:solidFill>
                <a:latin typeface="Consolas" panose="020B0609020204030204" pitchFamily="49" charset="0"/>
              </a:rPr>
              <a:t>    {</a:t>
            </a:r>
          </a:p>
          <a:p>
            <a:pPr marL="0" indent="0">
              <a:buNone/>
            </a:pPr>
            <a:r>
              <a:rPr lang="de-DE" sz="2200" dirty="0">
                <a:solidFill>
                  <a:srgbClr val="000000"/>
                </a:solidFill>
                <a:latin typeface="Consolas" panose="020B0609020204030204" pitchFamily="49" charset="0"/>
              </a:rPr>
              <a:t>        </a:t>
            </a:r>
            <a:r>
              <a:rPr lang="de-DE" sz="2200" dirty="0" err="1">
                <a:solidFill>
                  <a:srgbClr val="0000FF"/>
                </a:solidFill>
                <a:latin typeface="Consolas" panose="020B0609020204030204" pitchFamily="49" charset="0"/>
              </a:rPr>
              <a:t>yield</a:t>
            </a:r>
            <a:r>
              <a:rPr lang="de-DE" sz="2200" dirty="0">
                <a:solidFill>
                  <a:srgbClr val="000000"/>
                </a:solidFill>
                <a:latin typeface="Consolas" panose="020B0609020204030204" pitchFamily="49" charset="0"/>
              </a:rPr>
              <a:t> </a:t>
            </a:r>
            <a:r>
              <a:rPr lang="de-DE" sz="2200" dirty="0" err="1">
                <a:solidFill>
                  <a:srgbClr val="0000FF"/>
                </a:solidFill>
                <a:latin typeface="Consolas" panose="020B0609020204030204" pitchFamily="49" charset="0"/>
              </a:rPr>
              <a:t>return</a:t>
            </a:r>
            <a:r>
              <a:rPr lang="de-DE" sz="2200" dirty="0">
                <a:solidFill>
                  <a:srgbClr val="000000"/>
                </a:solidFill>
                <a:latin typeface="Consolas" panose="020B0609020204030204" pitchFamily="49" charset="0"/>
              </a:rPr>
              <a:t> item;</a:t>
            </a:r>
          </a:p>
          <a:p>
            <a:pPr marL="0" indent="0">
              <a:buNone/>
            </a:pPr>
            <a:r>
              <a:rPr lang="de-DE" sz="2200" dirty="0">
                <a:solidFill>
                  <a:srgbClr val="000000"/>
                </a:solidFill>
                <a:latin typeface="Consolas" panose="020B0609020204030204" pitchFamily="49" charset="0"/>
              </a:rPr>
              <a:t>    }</a:t>
            </a:r>
          </a:p>
          <a:p>
            <a:pPr marL="0" indent="0">
              <a:buNone/>
            </a:pPr>
            <a:r>
              <a:rPr lang="de-DE" sz="2200" dirty="0">
                <a:solidFill>
                  <a:srgbClr val="000000"/>
                </a:solidFill>
                <a:latin typeface="Consolas" panose="020B0609020204030204" pitchFamily="49" charset="0"/>
              </a:rPr>
              <a:t>}</a:t>
            </a:r>
          </a:p>
          <a:p>
            <a:pPr marL="0" indent="0">
              <a:buNone/>
            </a:pPr>
            <a:endParaRPr lang="de-DE" sz="2200" dirty="0">
              <a:solidFill>
                <a:srgbClr val="000000"/>
              </a:solidFill>
              <a:latin typeface="Consolas" panose="020B0609020204030204" pitchFamily="49" charset="0"/>
            </a:endParaRPr>
          </a:p>
          <a:p>
            <a:pPr marL="0" indent="0">
              <a:buNone/>
            </a:pPr>
            <a:r>
              <a:rPr lang="de-DE" sz="2200" dirty="0">
                <a:solidFill>
                  <a:srgbClr val="2B91AF"/>
                </a:solidFill>
                <a:latin typeface="Consolas" panose="020B0609020204030204" pitchFamily="49" charset="0"/>
              </a:rPr>
              <a:t>Zug</a:t>
            </a:r>
            <a:r>
              <a:rPr lang="de-DE" sz="2200" dirty="0">
                <a:solidFill>
                  <a:srgbClr val="000000"/>
                </a:solidFill>
                <a:latin typeface="Consolas" panose="020B0609020204030204" pitchFamily="49" charset="0"/>
              </a:rPr>
              <a:t> ICE = </a:t>
            </a:r>
            <a:r>
              <a:rPr lang="de-DE" sz="2200" dirty="0" err="1">
                <a:solidFill>
                  <a:srgbClr val="0000FF"/>
                </a:solidFill>
                <a:latin typeface="Consolas" panose="020B0609020204030204" pitchFamily="49" charset="0"/>
              </a:rPr>
              <a:t>new</a:t>
            </a:r>
            <a:r>
              <a:rPr lang="de-DE" sz="2200" dirty="0">
                <a:solidFill>
                  <a:srgbClr val="000000"/>
                </a:solidFill>
                <a:latin typeface="Consolas" panose="020B0609020204030204" pitchFamily="49" charset="0"/>
              </a:rPr>
              <a:t> </a:t>
            </a:r>
            <a:r>
              <a:rPr lang="de-DE" sz="2200" dirty="0">
                <a:solidFill>
                  <a:srgbClr val="2B91AF"/>
                </a:solidFill>
                <a:latin typeface="Consolas" panose="020B0609020204030204" pitchFamily="49" charset="0"/>
              </a:rPr>
              <a:t>Zug</a:t>
            </a:r>
            <a:r>
              <a:rPr lang="de-DE" sz="2200" dirty="0">
                <a:solidFill>
                  <a:srgbClr val="000000"/>
                </a:solidFill>
                <a:latin typeface="Consolas" panose="020B0609020204030204" pitchFamily="49" charset="0"/>
              </a:rPr>
              <a:t>(</a:t>
            </a:r>
            <a:r>
              <a:rPr lang="de-DE" sz="2200" dirty="0">
                <a:solidFill>
                  <a:srgbClr val="A31515"/>
                </a:solidFill>
                <a:latin typeface="Consolas" panose="020B0609020204030204" pitchFamily="49" charset="0"/>
              </a:rPr>
              <a:t>"ICE"</a:t>
            </a:r>
            <a:r>
              <a:rPr lang="de-DE" sz="2200" dirty="0">
                <a:solidFill>
                  <a:srgbClr val="000000"/>
                </a:solidFill>
                <a:latin typeface="Consolas" panose="020B0609020204030204" pitchFamily="49" charset="0"/>
              </a:rPr>
              <a:t>);</a:t>
            </a:r>
          </a:p>
          <a:p>
            <a:pPr marL="0" indent="0">
              <a:buNone/>
            </a:pPr>
            <a:r>
              <a:rPr lang="en-US" sz="2200" dirty="0" err="1">
                <a:solidFill>
                  <a:srgbClr val="0000FF"/>
                </a:solidFill>
                <a:latin typeface="Consolas" panose="020B0609020204030204" pitchFamily="49" charset="0"/>
              </a:rPr>
              <a:t>foreach</a:t>
            </a:r>
            <a:r>
              <a:rPr lang="en-US" sz="2200" dirty="0">
                <a:solidFill>
                  <a:srgbClr val="000000"/>
                </a:solidFill>
                <a:latin typeface="Consolas" panose="020B0609020204030204" pitchFamily="49" charset="0"/>
              </a:rPr>
              <a:t>(</a:t>
            </a:r>
            <a:r>
              <a:rPr lang="en-US" sz="2200" dirty="0">
                <a:solidFill>
                  <a:srgbClr val="2B91AF"/>
                </a:solidFill>
                <a:latin typeface="Consolas" panose="020B0609020204030204" pitchFamily="49" charset="0"/>
              </a:rPr>
              <a:t>Wagon</a:t>
            </a:r>
            <a:r>
              <a:rPr lang="en-US" sz="2200" dirty="0">
                <a:solidFill>
                  <a:srgbClr val="000000"/>
                </a:solidFill>
                <a:latin typeface="Consolas" panose="020B0609020204030204" pitchFamily="49" charset="0"/>
              </a:rPr>
              <a:t> item </a:t>
            </a:r>
            <a:r>
              <a:rPr lang="en-US" sz="2200" dirty="0">
                <a:solidFill>
                  <a:srgbClr val="0000FF"/>
                </a:solidFill>
                <a:latin typeface="Consolas" panose="020B0609020204030204" pitchFamily="49" charset="0"/>
              </a:rPr>
              <a:t>in</a:t>
            </a:r>
            <a:r>
              <a:rPr lang="en-US" sz="2200" dirty="0">
                <a:solidFill>
                  <a:srgbClr val="000000"/>
                </a:solidFill>
                <a:latin typeface="Consolas" panose="020B0609020204030204" pitchFamily="49" charset="0"/>
              </a:rPr>
              <a:t> ICE)</a:t>
            </a:r>
          </a:p>
          <a:p>
            <a:pPr marL="0" indent="0">
              <a:buNone/>
            </a:pPr>
            <a:endParaRPr lang="de-DE" sz="2000" dirty="0">
              <a:solidFill>
                <a:srgbClr val="000000"/>
              </a:solidFill>
              <a:latin typeface="Consolas" panose="020B0609020204030204" pitchFamily="49" charset="0"/>
            </a:endParaRPr>
          </a:p>
          <a:p>
            <a:endParaRPr lang="de-DE" sz="2000" dirty="0">
              <a:solidFill>
                <a:srgbClr val="000000"/>
              </a:solidFill>
              <a:latin typeface="Consolas" panose="020B0609020204030204" pitchFamily="49" charset="0"/>
            </a:endParaRPr>
          </a:p>
        </p:txBody>
      </p:sp>
      <p:sp>
        <p:nvSpPr>
          <p:cNvPr id="4" name="Foliennummernplatzhalter 3"/>
          <p:cNvSpPr>
            <a:spLocks noGrp="1"/>
          </p:cNvSpPr>
          <p:nvPr>
            <p:ph type="sldNum" sz="quarter" idx="12"/>
          </p:nvPr>
        </p:nvSpPr>
        <p:spPr/>
        <p:txBody>
          <a:bodyPr/>
          <a:lstStyle/>
          <a:p>
            <a:fld id="{62F8B784-6BE8-4121-A5DD-184BF916DF1B}" type="slidenum">
              <a:rPr lang="de-DE" smtClean="0"/>
              <a:t>3</a:t>
            </a:fld>
            <a:endParaRPr lang="de-DE"/>
          </a:p>
        </p:txBody>
      </p:sp>
      <p:cxnSp>
        <p:nvCxnSpPr>
          <p:cNvPr id="23" name="Gerader Verbinder 22"/>
          <p:cNvCxnSpPr>
            <a:cxnSpLocks/>
          </p:cNvCxnSpPr>
          <p:nvPr/>
        </p:nvCxnSpPr>
        <p:spPr>
          <a:xfrm>
            <a:off x="5217871" y="3140968"/>
            <a:ext cx="0" cy="3215382"/>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7" name="Gerader Verbinder 26"/>
          <p:cNvCxnSpPr>
            <a:cxnSpLocks/>
          </p:cNvCxnSpPr>
          <p:nvPr/>
        </p:nvCxnSpPr>
        <p:spPr>
          <a:xfrm flipH="1" flipV="1">
            <a:off x="1415480" y="6348644"/>
            <a:ext cx="3802391" cy="77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V="1">
            <a:off x="1415480" y="6048953"/>
            <a:ext cx="0" cy="2996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flipH="1">
            <a:off x="4151784" y="3140968"/>
            <a:ext cx="1944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983432" y="6048953"/>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echteck: abgerundete Ecken 38"/>
          <p:cNvSpPr/>
          <p:nvPr/>
        </p:nvSpPr>
        <p:spPr>
          <a:xfrm>
            <a:off x="695400" y="1690687"/>
            <a:ext cx="10513168" cy="360451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9108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Indexerproperties</a:t>
            </a:r>
            <a:endParaRPr lang="de-DE" dirty="0"/>
          </a:p>
        </p:txBody>
      </p:sp>
      <p:sp>
        <p:nvSpPr>
          <p:cNvPr id="3" name="Inhaltsplatzhalter 2"/>
          <p:cNvSpPr>
            <a:spLocks noGrp="1"/>
          </p:cNvSpPr>
          <p:nvPr>
            <p:ph idx="1"/>
          </p:nvPr>
        </p:nvSpPr>
        <p:spPr>
          <a:xfrm>
            <a:off x="838200" y="1825624"/>
            <a:ext cx="10515600" cy="4530725"/>
          </a:xfrm>
        </p:spPr>
        <p:txBody>
          <a:bodyPr>
            <a:normAutofit lnSpcReduction="10000"/>
          </a:bodyPr>
          <a:lstStyle/>
          <a:p>
            <a:pPr marL="0" indent="0">
              <a:buNone/>
            </a:pPr>
            <a:r>
              <a:rPr lang="de-DE" sz="2200" dirty="0" err="1">
                <a:solidFill>
                  <a:srgbClr val="0000FF"/>
                </a:solidFill>
                <a:latin typeface="Consolas" panose="020B0609020204030204" pitchFamily="49" charset="0"/>
              </a:rPr>
              <a:t>public</a:t>
            </a:r>
            <a:r>
              <a:rPr lang="de-DE" sz="2200" dirty="0">
                <a:solidFill>
                  <a:srgbClr val="000000"/>
                </a:solidFill>
                <a:latin typeface="Consolas" panose="020B0609020204030204" pitchFamily="49" charset="0"/>
              </a:rPr>
              <a:t> </a:t>
            </a:r>
            <a:r>
              <a:rPr lang="de-DE" sz="2200" err="1">
                <a:solidFill>
                  <a:srgbClr val="0000FF"/>
                </a:solidFill>
                <a:latin typeface="Consolas" panose="020B0609020204030204" pitchFamily="49" charset="0"/>
              </a:rPr>
              <a:t>class</a:t>
            </a:r>
            <a:r>
              <a:rPr lang="de-DE" sz="2200">
                <a:solidFill>
                  <a:srgbClr val="000000"/>
                </a:solidFill>
                <a:latin typeface="Consolas" panose="020B0609020204030204" pitchFamily="49" charset="0"/>
              </a:rPr>
              <a:t> </a:t>
            </a:r>
            <a:r>
              <a:rPr lang="de-DE" sz="2200">
                <a:solidFill>
                  <a:srgbClr val="2B91AF"/>
                </a:solidFill>
                <a:latin typeface="Consolas" panose="020B0609020204030204" pitchFamily="49" charset="0"/>
              </a:rPr>
              <a:t>Zug</a:t>
            </a:r>
            <a:r>
              <a:rPr lang="de-DE" sz="2200">
                <a:solidFill>
                  <a:srgbClr val="000000"/>
                </a:solidFill>
                <a:latin typeface="Consolas" panose="020B0609020204030204" pitchFamily="49" charset="0"/>
              </a:rPr>
              <a:t> </a:t>
            </a:r>
          </a:p>
          <a:p>
            <a:pPr marL="0" indent="0">
              <a:buNone/>
            </a:pPr>
            <a:r>
              <a:rPr lang="en-US" sz="2200">
                <a:solidFill>
                  <a:srgbClr val="0000FF"/>
                </a:solidFill>
                <a:latin typeface="Consolas" panose="020B0609020204030204" pitchFamily="49" charset="0"/>
              </a:rPr>
              <a:t>public</a:t>
            </a:r>
            <a:r>
              <a:rPr lang="en-US" sz="2200">
                <a:solidFill>
                  <a:srgbClr val="000000"/>
                </a:solidFill>
                <a:latin typeface="Consolas" panose="020B0609020204030204" pitchFamily="49" charset="0"/>
              </a:rPr>
              <a:t> </a:t>
            </a:r>
            <a:r>
              <a:rPr lang="en-US" sz="2200">
                <a:solidFill>
                  <a:srgbClr val="2B91AF"/>
                </a:solidFill>
                <a:latin typeface="Consolas" panose="020B0609020204030204" pitchFamily="49" charset="0"/>
              </a:rPr>
              <a:t>List</a:t>
            </a:r>
            <a:r>
              <a:rPr lang="en-US" sz="2200">
                <a:solidFill>
                  <a:srgbClr val="000000"/>
                </a:solidFill>
                <a:latin typeface="Consolas" panose="020B0609020204030204" pitchFamily="49" charset="0"/>
              </a:rPr>
              <a:t>&lt;</a:t>
            </a:r>
            <a:r>
              <a:rPr lang="en-US" sz="2200">
                <a:solidFill>
                  <a:srgbClr val="2B91AF"/>
                </a:solidFill>
                <a:latin typeface="Consolas" panose="020B0609020204030204" pitchFamily="49" charset="0"/>
              </a:rPr>
              <a:t>Wagon</a:t>
            </a:r>
            <a:r>
              <a:rPr lang="en-US" sz="2200">
                <a:solidFill>
                  <a:srgbClr val="000000"/>
                </a:solidFill>
                <a:latin typeface="Consolas" panose="020B0609020204030204" pitchFamily="49" charset="0"/>
              </a:rPr>
              <a:t>&gt; Wagons { </a:t>
            </a:r>
            <a:r>
              <a:rPr lang="en-US" sz="2200">
                <a:solidFill>
                  <a:srgbClr val="0000FF"/>
                </a:solidFill>
                <a:latin typeface="Consolas" panose="020B0609020204030204" pitchFamily="49" charset="0"/>
              </a:rPr>
              <a:t>get</a:t>
            </a: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set</a:t>
            </a:r>
            <a:r>
              <a:rPr lang="en-US" sz="2200">
                <a:solidFill>
                  <a:srgbClr val="000000"/>
                </a:solidFill>
                <a:latin typeface="Consolas" panose="020B0609020204030204" pitchFamily="49" charset="0"/>
              </a:rPr>
              <a:t>; }</a:t>
            </a:r>
            <a:endParaRPr lang="de-DE" sz="2200">
              <a:solidFill>
                <a:srgbClr val="008000"/>
              </a:solidFill>
              <a:latin typeface="Consolas" panose="020B0609020204030204" pitchFamily="49" charset="0"/>
            </a:endParaRPr>
          </a:p>
          <a:p>
            <a:pPr marL="0" indent="0">
              <a:buNone/>
            </a:pPr>
            <a:endParaRPr lang="de-DE" sz="2200" dirty="0">
              <a:solidFill>
                <a:srgbClr val="008000"/>
              </a:solidFill>
              <a:latin typeface="Consolas" panose="020B0609020204030204" pitchFamily="49" charset="0"/>
            </a:endParaRPr>
          </a:p>
          <a:p>
            <a:pPr marL="0" indent="0">
              <a:buNone/>
            </a:pPr>
            <a:r>
              <a:rPr lang="en-US" sz="2200">
                <a:solidFill>
                  <a:srgbClr val="0000FF"/>
                </a:solidFill>
                <a:latin typeface="Consolas" panose="020B0609020204030204" pitchFamily="49" charset="0"/>
              </a:rPr>
              <a:t>public </a:t>
            </a:r>
            <a:r>
              <a:rPr lang="en-US" sz="2200">
                <a:solidFill>
                  <a:srgbClr val="2B91AF"/>
                </a:solidFill>
                <a:latin typeface="Consolas" panose="020B0609020204030204" pitchFamily="49" charset="0"/>
              </a:rPr>
              <a:t>Wagon </a:t>
            </a:r>
            <a:r>
              <a:rPr lang="en-US" sz="2200">
                <a:solidFill>
                  <a:srgbClr val="0000FF"/>
                </a:solidFill>
                <a:latin typeface="Consolas" panose="020B0609020204030204" pitchFamily="49" charset="0"/>
              </a:rPr>
              <a:t>this</a:t>
            </a:r>
            <a:r>
              <a:rPr lang="en-US" sz="2200">
                <a:latin typeface="Consolas" panose="020B0609020204030204" pitchFamily="49" charset="0"/>
              </a:rPr>
              <a:t>[</a:t>
            </a:r>
            <a:r>
              <a:rPr lang="en-US" sz="2200">
                <a:solidFill>
                  <a:srgbClr val="0000FF"/>
                </a:solidFill>
                <a:latin typeface="Consolas" panose="020B0609020204030204" pitchFamily="49" charset="0"/>
              </a:rPr>
              <a:t>int </a:t>
            </a:r>
            <a:r>
              <a:rPr lang="en-US" sz="2200">
                <a:latin typeface="Consolas" panose="020B0609020204030204" pitchFamily="49" charset="0"/>
              </a:rPr>
              <a:t>index]</a:t>
            </a:r>
            <a:r>
              <a:rPr lang="de-DE" sz="2200">
                <a:latin typeface="Consolas" panose="020B0609020204030204" pitchFamily="49" charset="0"/>
              </a:rPr>
              <a:t> </a:t>
            </a:r>
            <a:r>
              <a:rPr lang="de-DE" sz="2200">
                <a:solidFill>
                  <a:srgbClr val="008000"/>
                </a:solidFill>
                <a:latin typeface="Consolas" panose="020B0609020204030204" pitchFamily="49" charset="0"/>
              </a:rPr>
              <a:t>//Indexer-Property</a:t>
            </a:r>
            <a:endParaRPr lang="de-DE" sz="2200">
              <a:latin typeface="Consolas" panose="020B0609020204030204" pitchFamily="49" charset="0"/>
            </a:endParaRPr>
          </a:p>
          <a:p>
            <a:pPr marL="0" indent="0">
              <a:buNone/>
            </a:pPr>
            <a:r>
              <a:rPr lang="de-DE" sz="2200">
                <a:solidFill>
                  <a:srgbClr val="000000"/>
                </a:solidFill>
                <a:latin typeface="Consolas" panose="020B0609020204030204" pitchFamily="49" charset="0"/>
              </a:rPr>
              <a:t>{</a:t>
            </a:r>
          </a:p>
          <a:p>
            <a:pPr marL="0" indent="0">
              <a:buNone/>
            </a:pPr>
            <a:r>
              <a:rPr lang="en-US" sz="2200">
                <a:solidFill>
                  <a:srgbClr val="0000FF"/>
                </a:solidFill>
                <a:latin typeface="Consolas" panose="020B0609020204030204" pitchFamily="49" charset="0"/>
              </a:rPr>
              <a:t>	get </a:t>
            </a:r>
            <a:r>
              <a:rPr lang="en-US" sz="2200">
                <a:latin typeface="Consolas" panose="020B0609020204030204" pitchFamily="49" charset="0"/>
              </a:rPr>
              <a:t>{</a:t>
            </a:r>
            <a:r>
              <a:rPr lang="en-US" sz="2200">
                <a:solidFill>
                  <a:srgbClr val="0000FF"/>
                </a:solidFill>
                <a:latin typeface="Consolas" panose="020B0609020204030204" pitchFamily="49" charset="0"/>
              </a:rPr>
              <a:t> return this</a:t>
            </a:r>
            <a:r>
              <a:rPr lang="en-US" sz="2200">
                <a:latin typeface="Consolas" panose="020B0609020204030204" pitchFamily="49" charset="0"/>
              </a:rPr>
              <a:t>.Wagons[index]; </a:t>
            </a:r>
            <a:r>
              <a:rPr lang="en-US" sz="2200">
                <a:solidFill>
                  <a:srgbClr val="0000FF"/>
                </a:solidFill>
                <a:latin typeface="Consolas" panose="020B0609020204030204" pitchFamily="49" charset="0"/>
              </a:rPr>
              <a:t>}</a:t>
            </a:r>
          </a:p>
          <a:p>
            <a:pPr marL="0" indent="0">
              <a:buNone/>
            </a:pPr>
            <a:r>
              <a:rPr lang="en-US" sz="2200">
                <a:solidFill>
                  <a:srgbClr val="0000FF"/>
                </a:solidFill>
                <a:latin typeface="Consolas" panose="020B0609020204030204" pitchFamily="49" charset="0"/>
              </a:rPr>
              <a:t>	set </a:t>
            </a:r>
            <a:r>
              <a:rPr lang="en-US" sz="2200">
                <a:latin typeface="Consolas" panose="020B0609020204030204" pitchFamily="49" charset="0"/>
              </a:rPr>
              <a:t>{</a:t>
            </a:r>
            <a:r>
              <a:rPr lang="en-US" sz="2200">
                <a:solidFill>
                  <a:srgbClr val="0000FF"/>
                </a:solidFill>
                <a:latin typeface="Consolas" panose="020B0609020204030204" pitchFamily="49" charset="0"/>
              </a:rPr>
              <a:t> this</a:t>
            </a:r>
            <a:r>
              <a:rPr lang="en-US" sz="2200">
                <a:latin typeface="Consolas" panose="020B0609020204030204" pitchFamily="49" charset="0"/>
              </a:rPr>
              <a:t>.Wagons[index] = value; </a:t>
            </a:r>
            <a:r>
              <a:rPr lang="en-US" sz="2200">
                <a:solidFill>
                  <a:srgbClr val="0000FF"/>
                </a:solidFill>
                <a:latin typeface="Consolas" panose="020B0609020204030204" pitchFamily="49" charset="0"/>
              </a:rPr>
              <a:t>}</a:t>
            </a:r>
            <a:endParaRPr lang="de-DE" sz="2200" dirty="0">
              <a:solidFill>
                <a:srgbClr val="000000"/>
              </a:solidFill>
              <a:latin typeface="Consolas" panose="020B0609020204030204" pitchFamily="49" charset="0"/>
            </a:endParaRPr>
          </a:p>
          <a:p>
            <a:pPr marL="0" indent="0">
              <a:buNone/>
            </a:pPr>
            <a:r>
              <a:rPr lang="de-DE" sz="2200">
                <a:solidFill>
                  <a:srgbClr val="000000"/>
                </a:solidFill>
                <a:latin typeface="Consolas" panose="020B0609020204030204" pitchFamily="49" charset="0"/>
              </a:rPr>
              <a:t>}</a:t>
            </a:r>
            <a:endParaRPr lang="de-DE" sz="2200" dirty="0">
              <a:solidFill>
                <a:srgbClr val="000000"/>
              </a:solidFill>
              <a:latin typeface="Consolas" panose="020B0609020204030204" pitchFamily="49" charset="0"/>
            </a:endParaRPr>
          </a:p>
          <a:p>
            <a:pPr marL="0" indent="0">
              <a:buNone/>
            </a:pPr>
            <a:endParaRPr lang="de-DE" sz="2200" dirty="0">
              <a:solidFill>
                <a:srgbClr val="000000"/>
              </a:solidFill>
              <a:latin typeface="Consolas" panose="020B0609020204030204" pitchFamily="49" charset="0"/>
            </a:endParaRPr>
          </a:p>
          <a:p>
            <a:pPr marL="0" indent="0">
              <a:buNone/>
            </a:pPr>
            <a:r>
              <a:rPr lang="de-DE" sz="2200" dirty="0">
                <a:solidFill>
                  <a:srgbClr val="2B91AF"/>
                </a:solidFill>
                <a:latin typeface="Consolas" panose="020B0609020204030204" pitchFamily="49" charset="0"/>
              </a:rPr>
              <a:t>Zug</a:t>
            </a:r>
            <a:r>
              <a:rPr lang="de-DE" sz="2200" dirty="0">
                <a:solidFill>
                  <a:srgbClr val="000000"/>
                </a:solidFill>
                <a:latin typeface="Consolas" panose="020B0609020204030204" pitchFamily="49" charset="0"/>
              </a:rPr>
              <a:t> ICE = </a:t>
            </a:r>
            <a:r>
              <a:rPr lang="de-DE" sz="2200" dirty="0" err="1">
                <a:solidFill>
                  <a:srgbClr val="0000FF"/>
                </a:solidFill>
                <a:latin typeface="Consolas" panose="020B0609020204030204" pitchFamily="49" charset="0"/>
              </a:rPr>
              <a:t>new</a:t>
            </a:r>
            <a:r>
              <a:rPr lang="de-DE" sz="2200" dirty="0">
                <a:solidFill>
                  <a:srgbClr val="000000"/>
                </a:solidFill>
                <a:latin typeface="Consolas" panose="020B0609020204030204" pitchFamily="49" charset="0"/>
              </a:rPr>
              <a:t> </a:t>
            </a:r>
            <a:r>
              <a:rPr lang="de-DE" sz="2200" dirty="0">
                <a:solidFill>
                  <a:srgbClr val="2B91AF"/>
                </a:solidFill>
                <a:latin typeface="Consolas" panose="020B0609020204030204" pitchFamily="49" charset="0"/>
              </a:rPr>
              <a:t>Zug</a:t>
            </a:r>
            <a:r>
              <a:rPr lang="de-DE" sz="2200" dirty="0">
                <a:solidFill>
                  <a:srgbClr val="000000"/>
                </a:solidFill>
                <a:latin typeface="Consolas" panose="020B0609020204030204" pitchFamily="49" charset="0"/>
              </a:rPr>
              <a:t>(</a:t>
            </a:r>
            <a:r>
              <a:rPr lang="de-DE" sz="2200" dirty="0">
                <a:solidFill>
                  <a:srgbClr val="A31515"/>
                </a:solidFill>
                <a:latin typeface="Consolas" panose="020B0609020204030204" pitchFamily="49" charset="0"/>
              </a:rPr>
              <a:t>"</a:t>
            </a:r>
            <a:r>
              <a:rPr lang="de-DE" sz="2200">
                <a:solidFill>
                  <a:srgbClr val="A31515"/>
                </a:solidFill>
                <a:latin typeface="Consolas" panose="020B0609020204030204" pitchFamily="49" charset="0"/>
              </a:rPr>
              <a:t>ICE"</a:t>
            </a:r>
            <a:r>
              <a:rPr lang="de-DE" sz="2200">
                <a:solidFill>
                  <a:srgbClr val="000000"/>
                </a:solidFill>
                <a:latin typeface="Consolas" panose="020B0609020204030204" pitchFamily="49" charset="0"/>
              </a:rPr>
              <a:t>);</a:t>
            </a:r>
          </a:p>
          <a:p>
            <a:pPr marL="0" indent="0">
              <a:buNone/>
            </a:pPr>
            <a:r>
              <a:rPr lang="en-US" sz="2200">
                <a:solidFill>
                  <a:srgbClr val="2B91AF"/>
                </a:solidFill>
                <a:latin typeface="Consolas" panose="020B0609020204030204" pitchFamily="49" charset="0"/>
              </a:rPr>
              <a:t>Wagon </a:t>
            </a:r>
            <a:r>
              <a:rPr lang="en-US" sz="2200">
                <a:latin typeface="Consolas" panose="020B0609020204030204" pitchFamily="49" charset="0"/>
              </a:rPr>
              <a:t>Speißewagen = ICE[3]; </a:t>
            </a:r>
            <a:r>
              <a:rPr lang="de-DE" sz="2200">
                <a:solidFill>
                  <a:srgbClr val="008000"/>
                </a:solidFill>
                <a:latin typeface="Consolas" panose="020B0609020204030204" pitchFamily="49" charset="0"/>
              </a:rPr>
              <a:t>//Zugriff erfolgt wie bei Array</a:t>
            </a:r>
            <a:endParaRPr lang="de-DE" sz="2200" dirty="0">
              <a:latin typeface="Consolas" panose="020B0609020204030204" pitchFamily="49" charset="0"/>
            </a:endParaRPr>
          </a:p>
          <a:p>
            <a:pPr marL="0" indent="0">
              <a:buNone/>
            </a:pPr>
            <a:endParaRPr lang="de-DE" sz="2000" dirty="0">
              <a:solidFill>
                <a:srgbClr val="000000"/>
              </a:solidFill>
              <a:latin typeface="Consolas" panose="020B0609020204030204" pitchFamily="49" charset="0"/>
            </a:endParaRPr>
          </a:p>
          <a:p>
            <a:endParaRPr lang="de-DE" sz="2000" dirty="0">
              <a:solidFill>
                <a:srgbClr val="000000"/>
              </a:solidFill>
              <a:latin typeface="Consolas" panose="020B0609020204030204" pitchFamily="49" charset="0"/>
            </a:endParaRPr>
          </a:p>
        </p:txBody>
      </p:sp>
      <p:sp>
        <p:nvSpPr>
          <p:cNvPr id="4" name="Foliennummernplatzhalter 3"/>
          <p:cNvSpPr>
            <a:spLocks noGrp="1"/>
          </p:cNvSpPr>
          <p:nvPr>
            <p:ph type="sldNum" sz="quarter" idx="12"/>
          </p:nvPr>
        </p:nvSpPr>
        <p:spPr/>
        <p:txBody>
          <a:bodyPr/>
          <a:lstStyle/>
          <a:p>
            <a:fld id="{62F8B784-6BE8-4121-A5DD-184BF916DF1B}" type="slidenum">
              <a:rPr lang="de-DE" smtClean="0"/>
              <a:t>4</a:t>
            </a:fld>
            <a:endParaRPr lang="de-DE"/>
          </a:p>
        </p:txBody>
      </p:sp>
      <p:sp>
        <p:nvSpPr>
          <p:cNvPr id="39" name="Rechteck: abgerundete Ecken 38"/>
          <p:cNvSpPr/>
          <p:nvPr/>
        </p:nvSpPr>
        <p:spPr>
          <a:xfrm>
            <a:off x="695400" y="1690688"/>
            <a:ext cx="10513168" cy="346320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621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Erweiterungsmethoden</a:t>
            </a:r>
          </a:p>
        </p:txBody>
      </p:sp>
      <p:sp>
        <p:nvSpPr>
          <p:cNvPr id="3" name="Inhaltsplatzhalter 2"/>
          <p:cNvSpPr>
            <a:spLocks noGrp="1"/>
          </p:cNvSpPr>
          <p:nvPr>
            <p:ph idx="1"/>
          </p:nvPr>
        </p:nvSpPr>
        <p:spPr/>
        <p:txBody>
          <a:bodyPr>
            <a:normAutofit fontScale="92500" lnSpcReduction="20000"/>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static</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GetQuersumme</a:t>
            </a:r>
            <a:r>
              <a:rPr lang="en-US" sz="2400" dirty="0">
                <a:solidFill>
                  <a:srgbClr val="000000"/>
                </a:solidFill>
                <a:latin typeface="Consolas" panose="020B0609020204030204" pitchFamily="49" charset="0"/>
              </a:rPr>
              <a:t>(</a:t>
            </a:r>
            <a:r>
              <a:rPr lang="en-US" sz="2400" b="1" dirty="0">
                <a:solidFill>
                  <a:srgbClr val="00B050"/>
                </a:solidFill>
                <a:latin typeface="Consolas" panose="020B0609020204030204" pitchFamily="49" charset="0"/>
              </a:rPr>
              <a:t>this</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zahl</a:t>
            </a:r>
            <a:r>
              <a:rPr lang="en-US" sz="2400" dirty="0">
                <a:solidFill>
                  <a:srgbClr val="000000"/>
                </a:solidFill>
                <a:latin typeface="Consolas" panose="020B0609020204030204" pitchFamily="49" charset="0"/>
              </a:rPr>
              <a:t>)</a:t>
            </a:r>
          </a:p>
          <a:p>
            <a:pPr marL="0" indent="0">
              <a:buNone/>
            </a:pPr>
            <a:r>
              <a:rPr lang="de-DE" sz="2400" dirty="0">
                <a:solidFill>
                  <a:srgbClr val="000000"/>
                </a:solidFill>
                <a:latin typeface="Consolas" panose="020B0609020204030204" pitchFamily="49" charset="0"/>
              </a:rPr>
              <a:t>{</a:t>
            </a:r>
          </a:p>
          <a:p>
            <a:pPr marL="0" indent="0">
              <a:buNone/>
            </a:pPr>
            <a:r>
              <a:rPr lang="de-DE" sz="2400" dirty="0">
                <a:solidFill>
                  <a:srgbClr val="000000"/>
                </a:solidFill>
                <a:latin typeface="Consolas" panose="020B0609020204030204" pitchFamily="49" charset="0"/>
              </a:rPr>
              <a:t>    </a:t>
            </a:r>
            <a:r>
              <a:rPr lang="de-DE" sz="2400" dirty="0" err="1">
                <a:solidFill>
                  <a:srgbClr val="0000FF"/>
                </a:solidFill>
                <a:latin typeface="Consolas" panose="020B0609020204030204" pitchFamily="49" charset="0"/>
              </a:rPr>
              <a:t>int</a:t>
            </a:r>
            <a:r>
              <a:rPr lang="de-DE" sz="2400" dirty="0">
                <a:solidFill>
                  <a:srgbClr val="000000"/>
                </a:solidFill>
                <a:latin typeface="Consolas" panose="020B0609020204030204" pitchFamily="49" charset="0"/>
              </a:rPr>
              <a:t> summe = 0;</a:t>
            </a:r>
          </a:p>
          <a:p>
            <a:pPr marL="0" indent="0">
              <a:buNone/>
            </a:pPr>
            <a:r>
              <a:rPr lang="de-DE" sz="2400" dirty="0">
                <a:solidFill>
                  <a:srgbClr val="000000"/>
                </a:solidFill>
                <a:latin typeface="Consolas" panose="020B0609020204030204" pitchFamily="49" charset="0"/>
              </a:rPr>
              <a:t>    </a:t>
            </a:r>
            <a:r>
              <a:rPr lang="de-DE" sz="2400" dirty="0" err="1">
                <a:solidFill>
                  <a:srgbClr val="0000FF"/>
                </a:solidFill>
                <a:latin typeface="Consolas" panose="020B0609020204030204" pitchFamily="49" charset="0"/>
              </a:rPr>
              <a:t>string</a:t>
            </a:r>
            <a:r>
              <a:rPr lang="de-DE" sz="2400" dirty="0">
                <a:solidFill>
                  <a:srgbClr val="000000"/>
                </a:solidFill>
                <a:latin typeface="Consolas" panose="020B0609020204030204" pitchFamily="49" charset="0"/>
              </a:rPr>
              <a:t> </a:t>
            </a:r>
            <a:r>
              <a:rPr lang="de-DE" sz="2400" dirty="0" err="1">
                <a:solidFill>
                  <a:srgbClr val="000000"/>
                </a:solidFill>
                <a:latin typeface="Consolas" panose="020B0609020204030204" pitchFamily="49" charset="0"/>
              </a:rPr>
              <a:t>zahlAlsString</a:t>
            </a:r>
            <a:r>
              <a:rPr lang="de-DE" sz="2400" dirty="0">
                <a:solidFill>
                  <a:srgbClr val="000000"/>
                </a:solidFill>
                <a:latin typeface="Consolas" panose="020B0609020204030204" pitchFamily="49" charset="0"/>
              </a:rPr>
              <a:t> = </a:t>
            </a:r>
            <a:r>
              <a:rPr lang="de-DE" sz="2400" dirty="0" err="1">
                <a:solidFill>
                  <a:srgbClr val="000000"/>
                </a:solidFill>
                <a:latin typeface="Consolas" panose="020B0609020204030204" pitchFamily="49" charset="0"/>
              </a:rPr>
              <a:t>zahl.ToString</a:t>
            </a:r>
            <a:r>
              <a:rPr lang="de-DE" sz="2400" dirty="0">
                <a:solidFill>
                  <a:srgbClr val="000000"/>
                </a:solidFill>
                <a:latin typeface="Consolas" panose="020B0609020204030204" pitchFamily="49" charset="0"/>
              </a:rPr>
              <a:t>();</a:t>
            </a:r>
          </a:p>
          <a:p>
            <a:pPr marL="0" indent="0">
              <a:buNone/>
            </a:pPr>
            <a:r>
              <a:rPr lang="de-DE" sz="2400" dirty="0">
                <a:solidFill>
                  <a:srgbClr val="000000"/>
                </a:solidFill>
                <a:latin typeface="Consolas" panose="020B0609020204030204" pitchFamily="49" charset="0"/>
              </a:rPr>
              <a:t>    </a:t>
            </a:r>
            <a:r>
              <a:rPr lang="de-DE" sz="2400" dirty="0" err="1">
                <a:solidFill>
                  <a:srgbClr val="0000FF"/>
                </a:solidFill>
                <a:latin typeface="Consolas" panose="020B0609020204030204" pitchFamily="49" charset="0"/>
              </a:rPr>
              <a:t>for</a:t>
            </a:r>
            <a:r>
              <a:rPr lang="de-DE" sz="2400" dirty="0">
                <a:solidFill>
                  <a:srgbClr val="000000"/>
                </a:solidFill>
                <a:latin typeface="Consolas" panose="020B0609020204030204" pitchFamily="49" charset="0"/>
              </a:rPr>
              <a:t>(</a:t>
            </a:r>
            <a:r>
              <a:rPr lang="de-DE" sz="2400" dirty="0" err="1">
                <a:solidFill>
                  <a:srgbClr val="0000FF"/>
                </a:solidFill>
                <a:latin typeface="Consolas" panose="020B0609020204030204" pitchFamily="49" charset="0"/>
              </a:rPr>
              <a:t>int</a:t>
            </a:r>
            <a:r>
              <a:rPr lang="de-DE" sz="2400" dirty="0">
                <a:solidFill>
                  <a:srgbClr val="000000"/>
                </a:solidFill>
                <a:latin typeface="Consolas" panose="020B0609020204030204" pitchFamily="49" charset="0"/>
              </a:rPr>
              <a:t> i=0;i&lt;</a:t>
            </a:r>
            <a:r>
              <a:rPr lang="de-DE" sz="2400" dirty="0" err="1">
                <a:solidFill>
                  <a:srgbClr val="000000"/>
                </a:solidFill>
                <a:latin typeface="Consolas" panose="020B0609020204030204" pitchFamily="49" charset="0"/>
              </a:rPr>
              <a:t>zahlAlsString.Length</a:t>
            </a:r>
            <a:r>
              <a:rPr lang="de-DE" sz="2400" dirty="0">
                <a:solidFill>
                  <a:srgbClr val="000000"/>
                </a:solidFill>
                <a:latin typeface="Consolas" panose="020B0609020204030204" pitchFamily="49" charset="0"/>
              </a:rPr>
              <a:t>; i++)</a:t>
            </a:r>
          </a:p>
          <a:p>
            <a:pPr marL="0" indent="0">
              <a:buNone/>
            </a:pPr>
            <a:r>
              <a:rPr lang="de-DE"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summe</a:t>
            </a:r>
            <a:r>
              <a:rPr lang="en-US" sz="2400" dirty="0">
                <a:solidFill>
                  <a:srgbClr val="000000"/>
                </a:solidFill>
                <a:latin typeface="Consolas" panose="020B0609020204030204" pitchFamily="49" charset="0"/>
              </a:rPr>
              <a:t> +=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char</a:t>
            </a:r>
            <a:r>
              <a:rPr lang="en-US" sz="2400" dirty="0" err="1">
                <a:solidFill>
                  <a:srgbClr val="000000"/>
                </a:solidFill>
                <a:latin typeface="Consolas" panose="020B0609020204030204" pitchFamily="49" charset="0"/>
              </a:rPr>
              <a:t>.GetNumericValue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zahlAlsString</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0" indent="0">
              <a:buNone/>
            </a:pPr>
            <a:r>
              <a:rPr lang="de-DE" sz="2400" dirty="0">
                <a:solidFill>
                  <a:srgbClr val="000000"/>
                </a:solidFill>
                <a:latin typeface="Consolas" panose="020B0609020204030204" pitchFamily="49" charset="0"/>
              </a:rPr>
              <a:t>    }</a:t>
            </a:r>
          </a:p>
          <a:p>
            <a:pPr marL="0" indent="0">
              <a:buNone/>
            </a:pPr>
            <a:r>
              <a:rPr lang="de-DE" sz="2400" dirty="0">
                <a:solidFill>
                  <a:srgbClr val="000000"/>
                </a:solidFill>
                <a:latin typeface="Consolas" panose="020B0609020204030204" pitchFamily="49" charset="0"/>
              </a:rPr>
              <a:t>    </a:t>
            </a:r>
            <a:r>
              <a:rPr lang="de-DE" sz="2400" dirty="0" err="1">
                <a:solidFill>
                  <a:srgbClr val="0000FF"/>
                </a:solidFill>
                <a:latin typeface="Consolas" panose="020B0609020204030204" pitchFamily="49" charset="0"/>
              </a:rPr>
              <a:t>return</a:t>
            </a:r>
            <a:r>
              <a:rPr lang="de-DE" sz="2400" dirty="0">
                <a:solidFill>
                  <a:srgbClr val="000000"/>
                </a:solidFill>
                <a:latin typeface="Consolas" panose="020B0609020204030204" pitchFamily="49" charset="0"/>
              </a:rPr>
              <a:t> summe;</a:t>
            </a:r>
          </a:p>
          <a:p>
            <a:pPr marL="0" indent="0">
              <a:buNone/>
            </a:pPr>
            <a:r>
              <a:rPr lang="de-DE" sz="2400" dirty="0">
                <a:solidFill>
                  <a:srgbClr val="000000"/>
                </a:solidFill>
                <a:latin typeface="Consolas" panose="020B0609020204030204" pitchFamily="49" charset="0"/>
              </a:rPr>
              <a:t>}</a:t>
            </a:r>
          </a:p>
          <a:p>
            <a:pPr marL="0" indent="0">
              <a:buNone/>
            </a:pPr>
            <a:endParaRPr lang="de-DE" sz="2400" dirty="0">
              <a:solidFill>
                <a:srgbClr val="000000"/>
              </a:solidFill>
              <a:latin typeface="Consolas" panose="020B0609020204030204" pitchFamily="49" charset="0"/>
            </a:endParaRPr>
          </a:p>
          <a:p>
            <a:pPr marL="0" indent="0">
              <a:buNone/>
            </a:pPr>
            <a:r>
              <a:rPr lang="de-DE" sz="2400" dirty="0" err="1">
                <a:solidFill>
                  <a:srgbClr val="2B91AF"/>
                </a:solidFill>
                <a:latin typeface="Consolas" panose="020B0609020204030204" pitchFamily="49" charset="0"/>
              </a:rPr>
              <a:t>Console</a:t>
            </a:r>
            <a:r>
              <a:rPr lang="de-DE" sz="2400" dirty="0" err="1">
                <a:solidFill>
                  <a:srgbClr val="000000"/>
                </a:solidFill>
                <a:latin typeface="Consolas" panose="020B0609020204030204" pitchFamily="49" charset="0"/>
              </a:rPr>
              <a:t>.WriteLine</a:t>
            </a:r>
            <a:r>
              <a:rPr lang="de-DE" sz="2400" dirty="0">
                <a:solidFill>
                  <a:srgbClr val="000000"/>
                </a:solidFill>
                <a:latin typeface="Consolas" panose="020B0609020204030204" pitchFamily="49" charset="0"/>
              </a:rPr>
              <a:t>(10232.GetQuersumme()); </a:t>
            </a:r>
            <a:r>
              <a:rPr lang="de-DE" sz="2400" dirty="0">
                <a:solidFill>
                  <a:srgbClr val="008000"/>
                </a:solidFill>
                <a:latin typeface="Consolas" panose="020B0609020204030204" pitchFamily="49" charset="0"/>
              </a:rPr>
              <a:t>//Gibt 8 zurück</a:t>
            </a:r>
            <a:endParaRPr lang="de-DE" dirty="0"/>
          </a:p>
          <a:p>
            <a:pPr marL="0" indent="0">
              <a:buNone/>
            </a:pPr>
            <a:endParaRPr lang="de-DE" dirty="0"/>
          </a:p>
          <a:p>
            <a:pPr marL="0" indent="0">
              <a:buNone/>
            </a:pP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5</a:t>
            </a:fld>
            <a:endParaRPr lang="de-DE"/>
          </a:p>
        </p:txBody>
      </p:sp>
      <p:sp>
        <p:nvSpPr>
          <p:cNvPr id="5" name="Sprechblase: oval 4"/>
          <p:cNvSpPr/>
          <p:nvPr/>
        </p:nvSpPr>
        <p:spPr>
          <a:xfrm>
            <a:off x="7680176" y="1825625"/>
            <a:ext cx="3673624" cy="1963415"/>
          </a:xfrm>
          <a:prstGeom prst="wedgeEllipseCallout">
            <a:avLst>
              <a:gd name="adj1" fmla="val -92261"/>
              <a:gd name="adj2" fmla="val -3534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This</a:t>
            </a:r>
            <a:r>
              <a:rPr lang="de-DE" dirty="0">
                <a:solidFill>
                  <a:schemeClr val="tx1"/>
                </a:solidFill>
              </a:rPr>
              <a:t> zeigt an für welche Klasse eine Erweiterungsmethode definiert werden soll</a:t>
            </a:r>
          </a:p>
        </p:txBody>
      </p:sp>
      <p:sp>
        <p:nvSpPr>
          <p:cNvPr id="6" name="Rechteck: abgerundete Ecken 5"/>
          <p:cNvSpPr/>
          <p:nvPr/>
        </p:nvSpPr>
        <p:spPr>
          <a:xfrm>
            <a:off x="623392" y="1412775"/>
            <a:ext cx="10873208" cy="424819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2656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Linq</a:t>
            </a:r>
            <a:r>
              <a:rPr lang="de-DE" dirty="0"/>
              <a:t> (Language Integrated Query)</a:t>
            </a:r>
          </a:p>
        </p:txBody>
      </p:sp>
      <p:sp>
        <p:nvSpPr>
          <p:cNvPr id="3" name="Inhaltsplatzhalter 2"/>
          <p:cNvSpPr>
            <a:spLocks noGrp="1"/>
          </p:cNvSpPr>
          <p:nvPr>
            <p:ph idx="1"/>
          </p:nvPr>
        </p:nvSpPr>
        <p:spPr/>
        <p:txBody>
          <a:bodyPr>
            <a:normAutofit fontScale="77500" lnSpcReduction="20000"/>
          </a:bodyPr>
          <a:lstStyle/>
          <a:p>
            <a:r>
              <a:rPr lang="de-DE" dirty="0"/>
              <a:t>Sammlung von Erweiterungsmethoden zur Abfrage und Sortierung von Elementen innerhalb von Aufzählungstypen (Lists, Arrays, Stacks, Queues …)</a:t>
            </a:r>
          </a:p>
          <a:p>
            <a:r>
              <a:rPr lang="de-DE"/>
              <a:t>Enthält auch neue Syntax, welche an SQL-Syntax angelehnt angelehnt ist</a:t>
            </a:r>
            <a:endParaRPr lang="de-DE" dirty="0"/>
          </a:p>
          <a:p>
            <a:pPr marL="0" indent="0">
              <a:buNone/>
            </a:pPr>
            <a:endParaRPr lang="de-DE" dirty="0"/>
          </a:p>
          <a:p>
            <a:pPr marL="0" indent="0">
              <a:buNone/>
            </a:pPr>
            <a:r>
              <a:rPr lang="de-DE" sz="2000" dirty="0" err="1">
                <a:solidFill>
                  <a:srgbClr val="0000FF"/>
                </a:solidFill>
                <a:latin typeface="Consolas" panose="020B0609020204030204" pitchFamily="49" charset="0"/>
              </a:rPr>
              <a:t>using</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System.Linq</a:t>
            </a:r>
            <a:r>
              <a:rPr lang="de-DE" sz="2000" dirty="0">
                <a:solidFill>
                  <a:srgbClr val="000000"/>
                </a:solidFill>
                <a:latin typeface="Consolas" panose="020B0609020204030204" pitchFamily="49" charset="0"/>
              </a:rPr>
              <a:t>;</a:t>
            </a:r>
            <a:endParaRPr lang="de-DE" sz="2000" dirty="0"/>
          </a:p>
          <a:p>
            <a:pPr marL="0" indent="0">
              <a:buNone/>
            </a:pPr>
            <a:r>
              <a:rPr lang="de-DE" sz="2000" dirty="0" err="1">
                <a:solidFill>
                  <a:srgbClr val="0000FF"/>
                </a:solidFill>
                <a:latin typeface="Consolas" panose="020B0609020204030204" pitchFamily="49" charset="0"/>
              </a:rPr>
              <a:t>string</a:t>
            </a:r>
            <a:r>
              <a:rPr lang="de-DE" sz="2000" dirty="0">
                <a:solidFill>
                  <a:srgbClr val="000000"/>
                </a:solidFill>
                <a:latin typeface="Consolas" panose="020B0609020204030204" pitchFamily="49" charset="0"/>
              </a:rPr>
              <a:t> [] Städte = </a:t>
            </a:r>
            <a:r>
              <a:rPr lang="de-DE" sz="2000" dirty="0" err="1">
                <a:solidFill>
                  <a:srgbClr val="0000FF"/>
                </a:solidFill>
                <a:latin typeface="Consolas" panose="020B0609020204030204" pitchFamily="49" charset="0"/>
              </a:rPr>
              <a:t>new</a:t>
            </a:r>
            <a:r>
              <a:rPr lang="de-DE" sz="2000" dirty="0">
                <a:solidFill>
                  <a:srgbClr val="000000"/>
                </a:solidFill>
                <a:latin typeface="Consolas" panose="020B0609020204030204" pitchFamily="49" charset="0"/>
              </a:rPr>
              <a:t> </a:t>
            </a:r>
            <a:r>
              <a:rPr lang="de-DE" sz="2000" dirty="0" err="1">
                <a:solidFill>
                  <a:srgbClr val="0000FF"/>
                </a:solidFill>
                <a:latin typeface="Consolas" panose="020B0609020204030204" pitchFamily="49" charset="0"/>
              </a:rPr>
              <a:t>string</a:t>
            </a:r>
            <a:r>
              <a:rPr lang="de-DE" sz="2000" dirty="0">
                <a:solidFill>
                  <a:srgbClr val="000000"/>
                </a:solidFill>
                <a:latin typeface="Consolas" panose="020B0609020204030204" pitchFamily="49" charset="0"/>
              </a:rPr>
              <a:t>[] {</a:t>
            </a:r>
            <a:r>
              <a:rPr lang="de-DE" sz="2000" dirty="0">
                <a:solidFill>
                  <a:srgbClr val="A31515"/>
                </a:solidFill>
                <a:latin typeface="Consolas" panose="020B0609020204030204" pitchFamily="49" charset="0"/>
              </a:rPr>
              <a:t>"Leipzig"</a:t>
            </a:r>
            <a:r>
              <a:rPr lang="de-DE" sz="2000" dirty="0">
                <a:solidFill>
                  <a:srgbClr val="000000"/>
                </a:solidFill>
                <a:latin typeface="Consolas" panose="020B0609020204030204" pitchFamily="49" charset="0"/>
              </a:rPr>
              <a:t>, </a:t>
            </a:r>
            <a:r>
              <a:rPr lang="de-DE" sz="2000" dirty="0">
                <a:solidFill>
                  <a:srgbClr val="A31515"/>
                </a:solidFill>
                <a:latin typeface="Consolas" panose="020B0609020204030204" pitchFamily="49" charset="0"/>
              </a:rPr>
              <a:t>"Hamburg"</a:t>
            </a:r>
            <a:r>
              <a:rPr lang="de-DE" sz="2000" dirty="0">
                <a:solidFill>
                  <a:srgbClr val="000000"/>
                </a:solidFill>
                <a:latin typeface="Consolas" panose="020B0609020204030204" pitchFamily="49" charset="0"/>
              </a:rPr>
              <a:t>, </a:t>
            </a:r>
            <a:r>
              <a:rPr lang="de-DE" sz="2000" dirty="0">
                <a:solidFill>
                  <a:srgbClr val="A31515"/>
                </a:solidFill>
                <a:latin typeface="Consolas" panose="020B0609020204030204" pitchFamily="49" charset="0"/>
              </a:rPr>
              <a:t>"Hannover"</a:t>
            </a:r>
            <a:r>
              <a:rPr lang="de-DE" sz="2000" dirty="0">
                <a:solidFill>
                  <a:srgbClr val="000000"/>
                </a:solidFill>
                <a:latin typeface="Consolas" panose="020B0609020204030204" pitchFamily="49" charset="0"/>
              </a:rPr>
              <a:t> };</a:t>
            </a:r>
          </a:p>
          <a:p>
            <a:pPr marL="0" indent="0">
              <a:buNone/>
            </a:pPr>
            <a:r>
              <a:rPr lang="en-US" sz="2000" dirty="0" err="1">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mitH</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stadt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Städte</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stadt.StartsWith</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"H"</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stadt</a:t>
            </a:r>
            <a:r>
              <a:rPr lang="en-US" sz="2000" dirty="0">
                <a:solidFill>
                  <a:srgbClr val="000000"/>
                </a:solidFill>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r>
              <a:rPr lang="en-US" sz="2000" dirty="0" err="1">
                <a:solidFill>
                  <a:srgbClr val="000000"/>
                </a:solidFill>
                <a:latin typeface="Consolas" panose="020B0609020204030204" pitchFamily="49" charset="0"/>
              </a:rPr>
              <a:t>Ergebnis</a:t>
            </a:r>
            <a:r>
              <a:rPr lang="en-US" sz="2000" dirty="0">
                <a:solidFill>
                  <a:srgbClr val="000000"/>
                </a:solidFill>
                <a:latin typeface="Consolas" panose="020B0609020204030204" pitchFamily="49" charset="0"/>
              </a:rPr>
              <a:t>: String-</a:t>
            </a:r>
            <a:r>
              <a:rPr lang="en-US" sz="2000" dirty="0" err="1">
                <a:solidFill>
                  <a:srgbClr val="000000"/>
                </a:solidFill>
                <a:latin typeface="Consolas" panose="020B0609020204030204" pitchFamily="49" charset="0"/>
              </a:rPr>
              <a:t>Liste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mit</a:t>
            </a:r>
            <a:r>
              <a:rPr lang="en-US" sz="2000" dirty="0">
                <a:solidFill>
                  <a:srgbClr val="000000"/>
                </a:solidFill>
                <a:latin typeface="Consolas" panose="020B0609020204030204" pitchFamily="49" charset="0"/>
              </a:rPr>
              <a:t> Hamburg und Hannover</a:t>
            </a:r>
          </a:p>
          <a:p>
            <a:pPr marL="0" indent="0">
              <a:buNone/>
            </a:pPr>
            <a:endParaRPr lang="en-US" sz="2000" dirty="0">
              <a:solidFill>
                <a:srgbClr val="000000"/>
              </a:solidFill>
              <a:latin typeface="Consolas" panose="020B0609020204030204" pitchFamily="49" charset="0"/>
            </a:endParaRPr>
          </a:p>
          <a:p>
            <a:pPr marL="0" indent="0">
              <a:buNone/>
            </a:pPr>
            <a:r>
              <a:rPr lang="de-DE" sz="2000" dirty="0">
                <a:solidFill>
                  <a:srgbClr val="008000"/>
                </a:solidFill>
                <a:latin typeface="Consolas" panose="020B0609020204030204" pitchFamily="49" charset="0"/>
              </a:rPr>
              <a:t>//</a:t>
            </a:r>
            <a:r>
              <a:rPr lang="de-DE" sz="2000" dirty="0" err="1">
                <a:solidFill>
                  <a:srgbClr val="008000"/>
                </a:solidFill>
                <a:latin typeface="Consolas" panose="020B0609020204030204" pitchFamily="49" charset="0"/>
              </a:rPr>
              <a:t>Linq</a:t>
            </a:r>
            <a:r>
              <a:rPr lang="de-DE" sz="2000" dirty="0">
                <a:solidFill>
                  <a:srgbClr val="008000"/>
                </a:solidFill>
                <a:latin typeface="Consolas" panose="020B0609020204030204" pitchFamily="49" charset="0"/>
              </a:rPr>
              <a:t>-Syntax entspricht dieser Schreibweise</a:t>
            </a:r>
            <a:endParaRPr lang="en-US" sz="2000" dirty="0">
              <a:solidFill>
                <a:srgbClr val="000000"/>
              </a:solidFill>
              <a:latin typeface="Consolas" panose="020B0609020204030204" pitchFamily="49" charset="0"/>
            </a:endParaRPr>
          </a:p>
          <a:p>
            <a:pPr marL="0" indent="0">
              <a:buNone/>
            </a:pPr>
            <a:r>
              <a:rPr lang="de-DE" sz="2000" dirty="0" err="1">
                <a:solidFill>
                  <a:srgbClr val="0000FF"/>
                </a:solidFill>
                <a:latin typeface="Consolas" panose="020B0609020204030204" pitchFamily="49" charset="0"/>
              </a:rPr>
              <a:t>var</a:t>
            </a:r>
            <a:r>
              <a:rPr lang="de-DE" sz="2000" dirty="0">
                <a:solidFill>
                  <a:srgbClr val="000000"/>
                </a:solidFill>
                <a:latin typeface="Consolas" panose="020B0609020204030204" pitchFamily="49" charset="0"/>
              </a:rPr>
              <a:t> </a:t>
            </a:r>
            <a:r>
              <a:rPr lang="de-DE" sz="2000" dirty="0" err="1">
                <a:solidFill>
                  <a:srgbClr val="000000"/>
                </a:solidFill>
                <a:latin typeface="Consolas" panose="020B0609020204030204" pitchFamily="49" charset="0"/>
              </a:rPr>
              <a:t>mitH</a:t>
            </a:r>
            <a:r>
              <a:rPr lang="de-DE" sz="2000" dirty="0">
                <a:solidFill>
                  <a:srgbClr val="000000"/>
                </a:solidFill>
                <a:latin typeface="Consolas" panose="020B0609020204030204" pitchFamily="49" charset="0"/>
              </a:rPr>
              <a:t> = </a:t>
            </a:r>
            <a:r>
              <a:rPr lang="de-DE" sz="2000" dirty="0" err="1">
                <a:solidFill>
                  <a:srgbClr val="000000"/>
                </a:solidFill>
                <a:latin typeface="Consolas" panose="020B0609020204030204" pitchFamily="49" charset="0"/>
              </a:rPr>
              <a:t>Städte.Where</a:t>
            </a:r>
            <a:r>
              <a:rPr lang="de-DE" sz="2000" dirty="0">
                <a:solidFill>
                  <a:srgbClr val="000000"/>
                </a:solidFill>
                <a:latin typeface="Consolas" panose="020B0609020204030204" pitchFamily="49" charset="0"/>
              </a:rPr>
              <a:t>(</a:t>
            </a:r>
            <a:r>
              <a:rPr lang="de-DE" sz="2000" dirty="0" err="1">
                <a:solidFill>
                  <a:srgbClr val="000000"/>
                </a:solidFill>
                <a:latin typeface="Consolas" panose="020B0609020204030204" pitchFamily="49" charset="0"/>
              </a:rPr>
              <a:t>stadt</a:t>
            </a:r>
            <a:r>
              <a:rPr lang="de-DE" sz="2000" dirty="0">
                <a:solidFill>
                  <a:srgbClr val="000000"/>
                </a:solidFill>
                <a:latin typeface="Consolas" panose="020B0609020204030204" pitchFamily="49" charset="0"/>
              </a:rPr>
              <a:t> =&gt; </a:t>
            </a:r>
            <a:r>
              <a:rPr lang="de-DE" sz="2000" dirty="0" err="1">
                <a:solidFill>
                  <a:srgbClr val="000000"/>
                </a:solidFill>
                <a:latin typeface="Consolas" panose="020B0609020204030204" pitchFamily="49" charset="0"/>
              </a:rPr>
              <a:t>stadt.StartsWith</a:t>
            </a:r>
            <a:r>
              <a:rPr lang="de-DE" sz="2000" dirty="0">
                <a:solidFill>
                  <a:srgbClr val="000000"/>
                </a:solidFill>
                <a:latin typeface="Consolas" panose="020B0609020204030204" pitchFamily="49" charset="0"/>
              </a:rPr>
              <a:t>(</a:t>
            </a:r>
            <a:r>
              <a:rPr lang="de-DE" sz="2000" dirty="0">
                <a:solidFill>
                  <a:srgbClr val="A31515"/>
                </a:solidFill>
                <a:latin typeface="Consolas" panose="020B0609020204030204" pitchFamily="49" charset="0"/>
              </a:rPr>
              <a:t>"H"</a:t>
            </a:r>
            <a:r>
              <a:rPr lang="de-DE" sz="2000" dirty="0">
                <a:solidFill>
                  <a:srgbClr val="000000"/>
                </a:solidFill>
                <a:latin typeface="Consolas" panose="020B0609020204030204" pitchFamily="49" charset="0"/>
              </a:rPr>
              <a:t>));</a:t>
            </a:r>
            <a:endParaRPr lang="de-DE" sz="2000" dirty="0"/>
          </a:p>
        </p:txBody>
      </p:sp>
      <p:sp>
        <p:nvSpPr>
          <p:cNvPr id="4" name="Foliennummernplatzhalter 3"/>
          <p:cNvSpPr>
            <a:spLocks noGrp="1"/>
          </p:cNvSpPr>
          <p:nvPr>
            <p:ph type="sldNum" sz="quarter" idx="12"/>
          </p:nvPr>
        </p:nvSpPr>
        <p:spPr/>
        <p:txBody>
          <a:bodyPr/>
          <a:lstStyle/>
          <a:p>
            <a:fld id="{62F8B784-6BE8-4121-A5DD-184BF916DF1B}" type="slidenum">
              <a:rPr lang="de-DE" smtClean="0"/>
              <a:t>6</a:t>
            </a:fld>
            <a:endParaRPr lang="de-DE"/>
          </a:p>
        </p:txBody>
      </p:sp>
    </p:spTree>
    <p:extLst>
      <p:ext uri="{BB962C8B-B14F-4D97-AF65-F5344CB8AC3E}">
        <p14:creationId xmlns:p14="http://schemas.microsoft.com/office/powerpoint/2010/main" val="413470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51CF2F-9B19-4623-9D44-C3CE670AA470}"/>
              </a:ext>
            </a:extLst>
          </p:cNvPr>
          <p:cNvSpPr>
            <a:spLocks noGrp="1"/>
          </p:cNvSpPr>
          <p:nvPr>
            <p:ph type="title"/>
          </p:nvPr>
        </p:nvSpPr>
        <p:spPr/>
        <p:txBody>
          <a:bodyPr/>
          <a:lstStyle/>
          <a:p>
            <a:r>
              <a:rPr lang="de-DE" dirty="0" err="1"/>
              <a:t>Timer</a:t>
            </a:r>
            <a:endParaRPr lang="de-DE" dirty="0"/>
          </a:p>
        </p:txBody>
      </p:sp>
      <p:sp>
        <p:nvSpPr>
          <p:cNvPr id="3" name="Inhaltsplatzhalter 2">
            <a:extLst>
              <a:ext uri="{FF2B5EF4-FFF2-40B4-BE49-F238E27FC236}">
                <a16:creationId xmlns:a16="http://schemas.microsoft.com/office/drawing/2014/main" id="{9749CD8E-4B86-4AF8-A329-80810CC641CF}"/>
              </a:ext>
            </a:extLst>
          </p:cNvPr>
          <p:cNvSpPr>
            <a:spLocks noGrp="1"/>
          </p:cNvSpPr>
          <p:nvPr>
            <p:ph sz="half" idx="1"/>
          </p:nvPr>
        </p:nvSpPr>
        <p:spPr/>
        <p:txBody>
          <a:bodyPr/>
          <a:lstStyle/>
          <a:p>
            <a:r>
              <a:rPr lang="de-DE" dirty="0"/>
              <a:t>führt in einem angegebenen Zeitintervall ein Event aus</a:t>
            </a:r>
          </a:p>
          <a:p>
            <a:r>
              <a:rPr lang="de-DE" dirty="0"/>
              <a:t>benötigt den Namespace </a:t>
            </a:r>
            <a:r>
              <a:rPr lang="de-DE" dirty="0" err="1"/>
              <a:t>System.Timers</a:t>
            </a:r>
            <a:r>
              <a:rPr lang="de-DE" dirty="0"/>
              <a:t>;</a:t>
            </a:r>
          </a:p>
        </p:txBody>
      </p:sp>
      <p:pic>
        <p:nvPicPr>
          <p:cNvPr id="6" name="Inhaltsplatzhalter 5">
            <a:extLst>
              <a:ext uri="{FF2B5EF4-FFF2-40B4-BE49-F238E27FC236}">
                <a16:creationId xmlns:a16="http://schemas.microsoft.com/office/drawing/2014/main" id="{2E172192-202D-4F11-B35B-736DEB70C0FB}"/>
              </a:ext>
            </a:extLst>
          </p:cNvPr>
          <p:cNvPicPr>
            <a:picLocks noGrp="1" noChangeAspect="1"/>
          </p:cNvPicPr>
          <p:nvPr>
            <p:ph sz="half" idx="2"/>
          </p:nvPr>
        </p:nvPicPr>
        <p:blipFill>
          <a:blip r:embed="rId2"/>
          <a:stretch>
            <a:fillRect/>
          </a:stretch>
        </p:blipFill>
        <p:spPr>
          <a:xfrm>
            <a:off x="6172200" y="2112762"/>
            <a:ext cx="5181600" cy="3777063"/>
          </a:xfrm>
          <a:prstGeom prst="rect">
            <a:avLst/>
          </a:prstGeom>
        </p:spPr>
      </p:pic>
    </p:spTree>
    <p:extLst>
      <p:ext uri="{BB962C8B-B14F-4D97-AF65-F5344CB8AC3E}">
        <p14:creationId xmlns:p14="http://schemas.microsoft.com/office/powerpoint/2010/main" val="2824340757"/>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665</Words>
  <Application>Microsoft Office PowerPoint</Application>
  <PresentationFormat>Breitbild</PresentationFormat>
  <Paragraphs>99</Paragraphs>
  <Slides>7</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Sonstige Themen</vt:lpstr>
      <vt:lpstr>Operatoren überladen</vt:lpstr>
      <vt:lpstr>Enumerator für eine Klasse definieren</vt:lpstr>
      <vt:lpstr>Indexerproperties</vt:lpstr>
      <vt:lpstr>Erweiterungsmethoden</vt:lpstr>
      <vt:lpstr>Linq (Language Integrated Query)</vt:lpstr>
      <vt:lpstr>Timer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11</cp:revision>
  <dcterms:created xsi:type="dcterms:W3CDTF">2021-08-31T09:50:45Z</dcterms:created>
  <dcterms:modified xsi:type="dcterms:W3CDTF">2021-12-03T15:26:31Z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