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handoutMasterIdLst>
    <p:handoutMasterId r:id="rId11"/>
  </p:handoutMasterIdLst>
  <p:sldIdLst>
    <p:sldId id="259" r:id="rId5"/>
    <p:sldId id="264" r:id="rId6"/>
    <p:sldId id="266" r:id="rId7"/>
    <p:sldId id="270" r:id="rId8"/>
    <p:sldId id="273" r:id="rId9"/>
  </p:sldIdLst>
  <p:sldSz cx="12192000" cy="6858000"/>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88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1128" autoAdjust="0"/>
  </p:normalViewPr>
  <p:slideViewPr>
    <p:cSldViewPr snapToGrid="0" showGuides="1">
      <p:cViewPr varScale="1">
        <p:scale>
          <a:sx n="90" d="100"/>
          <a:sy n="90" d="100"/>
        </p:scale>
        <p:origin x="168" y="58"/>
      </p:cViewPr>
      <p:guideLst>
        <p:guide orient="horz" pos="2160"/>
        <p:guide pos="3840"/>
      </p:guideLst>
    </p:cSldViewPr>
  </p:slideViewPr>
  <p:notesTextViewPr>
    <p:cViewPr>
      <p:scale>
        <a:sx n="3" d="2"/>
        <a:sy n="3" d="2"/>
      </p:scale>
      <p:origin x="0" y="0"/>
    </p:cViewPr>
  </p:notesTextViewPr>
  <p:notesViewPr>
    <p:cSldViewPr snapToGrid="0">
      <p:cViewPr varScale="1">
        <p:scale>
          <a:sx n="94" d="100"/>
          <a:sy n="94" d="100"/>
        </p:scale>
        <p:origin x="1353"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DA6345C-5479-402D-BA9F-619FDEC29623}"/>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6FF7A405-2332-4A63-A7DA-D37271A70447}"/>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D9AF781-677D-4329-9A89-B58CBEF7E841}" type="datetimeFigureOut">
              <a:rPr lang="de-DE" smtClean="0"/>
              <a:t>30.11.2021</a:t>
            </a:fld>
            <a:endParaRPr lang="de-DE"/>
          </a:p>
        </p:txBody>
      </p:sp>
      <p:sp>
        <p:nvSpPr>
          <p:cNvPr id="4" name="Fußzeilenplatzhalter 3">
            <a:extLst>
              <a:ext uri="{FF2B5EF4-FFF2-40B4-BE49-F238E27FC236}">
                <a16:creationId xmlns:a16="http://schemas.microsoft.com/office/drawing/2014/main" id="{35815540-F05F-4FE5-8665-CC7B25571CD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D32399A0-A92A-4953-89D7-3A99AAEBAB29}"/>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2B16F37-9311-4C8C-ACB4-E9F94F2DA180}" type="slidenum">
              <a:rPr lang="de-DE" smtClean="0"/>
              <a:t>‹Nr.›</a:t>
            </a:fld>
            <a:endParaRPr lang="de-DE"/>
          </a:p>
        </p:txBody>
      </p:sp>
    </p:spTree>
    <p:extLst>
      <p:ext uri="{BB962C8B-B14F-4D97-AF65-F5344CB8AC3E}">
        <p14:creationId xmlns:p14="http://schemas.microsoft.com/office/powerpoint/2010/main" val="681101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79E1FB39-546B-4312-AD80-DA880258F7B2}" type="datetimeFigureOut">
              <a:rPr lang="de-DE" smtClean="0"/>
              <a:t>30.11.2021</a:t>
            </a:fld>
            <a:endParaRPr lang="de-DE"/>
          </a:p>
        </p:txBody>
      </p:sp>
      <p:sp>
        <p:nvSpPr>
          <p:cNvPr id="4" name="Folienbildplatzhalt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28586358-F34A-4831-BAC6-C6D1AE6B5089}" type="slidenum">
              <a:rPr lang="de-DE" smtClean="0"/>
              <a:t>‹Nr.›</a:t>
            </a:fld>
            <a:endParaRPr lang="de-DE"/>
          </a:p>
        </p:txBody>
      </p:sp>
    </p:spTree>
    <p:extLst>
      <p:ext uri="{BB962C8B-B14F-4D97-AF65-F5344CB8AC3E}">
        <p14:creationId xmlns:p14="http://schemas.microsoft.com/office/powerpoint/2010/main" val="4143310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de-DE"/>
              <a:t>Willkommen!</a:t>
            </a:r>
          </a:p>
          <a:p>
            <a:r>
              <a:rPr lang="de-DE"/>
              <a:t>Sämtliche Notizen</a:t>
            </a:r>
            <a:r>
              <a:rPr lang="de-DE" baseline="0"/>
              <a:t> sind nur zur Unterstützung für den Trainer gedacht.</a:t>
            </a:r>
          </a:p>
        </p:txBody>
      </p:sp>
      <p:sp>
        <p:nvSpPr>
          <p:cNvPr id="4" name="Slide Number Placeholder 3"/>
          <p:cNvSpPr>
            <a:spLocks noGrp="1"/>
          </p:cNvSpPr>
          <p:nvPr>
            <p:ph type="sldNum" sz="quarter" idx="10"/>
          </p:nvPr>
        </p:nvSpPr>
        <p:spPr/>
        <p:txBody>
          <a:bodyPr/>
          <a:lstStyle/>
          <a:p>
            <a:fld id="{CB55FE5C-AC3A-47D7-B549-23EF9E2A5753}" type="slidenum">
              <a:rPr lang="de-DE" smtClean="0"/>
              <a:t>1</a:t>
            </a:fld>
            <a:endParaRPr lang="de-DE"/>
          </a:p>
        </p:txBody>
      </p:sp>
    </p:spTree>
    <p:extLst>
      <p:ext uri="{BB962C8B-B14F-4D97-AF65-F5344CB8AC3E}">
        <p14:creationId xmlns:p14="http://schemas.microsoft.com/office/powerpoint/2010/main" val="95121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rtl="0" fontAlgn="base">
              <a:buFont typeface="Arial" panose="020B0604020202020204" pitchFamily="34" charset="0"/>
              <a:buChar char="•"/>
            </a:pPr>
            <a:r>
              <a:rPr lang="de-DE" sz="1800" b="0" i="0" u="none" strike="noStrike" dirty="0">
                <a:solidFill>
                  <a:srgbClr val="000000"/>
                </a:solidFill>
                <a:effectLst/>
                <a:latin typeface="Calibri" panose="020F0502020204030204" pitchFamily="34" charset="0"/>
              </a:rPr>
              <a:t>aktuellste Generation der C-Sprachen</a:t>
            </a:r>
          </a:p>
          <a:p>
            <a:pPr algn="l" rtl="0" fontAlgn="base">
              <a:buFont typeface="Arial" panose="020B0604020202020204" pitchFamily="34" charset="0"/>
              <a:buChar char="•"/>
            </a:pPr>
            <a:r>
              <a:rPr lang="de-DE" sz="1800" b="0" i="0" u="none" strike="noStrike" dirty="0">
                <a:solidFill>
                  <a:srgbClr val="000000"/>
                </a:solidFill>
                <a:effectLst/>
                <a:latin typeface="Calibri" panose="020F0502020204030204" pitchFamily="34" charset="0"/>
              </a:rPr>
              <a:t>OOP wie bei Java, Visual Basic</a:t>
            </a:r>
          </a:p>
          <a:p>
            <a:pPr algn="l" rtl="0" fontAlgn="base">
              <a:buFont typeface="Arial" panose="020B0604020202020204" pitchFamily="34" charset="0"/>
              <a:buChar char="•"/>
            </a:pPr>
            <a:r>
              <a:rPr lang="de-DE" sz="1800" b="0" i="0" u="none" strike="noStrike" dirty="0">
                <a:solidFill>
                  <a:srgbClr val="000000"/>
                </a:solidFill>
                <a:effectLst/>
                <a:latin typeface="Calibri" panose="020F0502020204030204" pitchFamily="34" charset="0"/>
              </a:rPr>
              <a:t>gehört zur .NET-Familie</a:t>
            </a:r>
            <a:endParaRPr lang="en-US" sz="1800" b="0" i="0" dirty="0">
              <a:solidFill>
                <a:srgbClr val="444444"/>
              </a:solidFill>
              <a:effectLst/>
              <a:latin typeface="Calibri" panose="020F0502020204030204" pitchFamily="34" charset="0"/>
            </a:endParaRPr>
          </a:p>
          <a:p>
            <a:pPr algn="l" rtl="0" fontAlgn="base">
              <a:buFont typeface="Arial" panose="020B0604020202020204" pitchFamily="34" charset="0"/>
              <a:buChar char="•"/>
            </a:pP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de-DE" sz="1800" b="0" i="0" u="none" strike="noStrike" dirty="0" err="1">
                <a:solidFill>
                  <a:srgbClr val="000000"/>
                </a:solidFill>
                <a:effectLst/>
                <a:latin typeface="Calibri" panose="020F0502020204030204" pitchFamily="34" charset="0"/>
              </a:rPr>
              <a:t>Garbage</a:t>
            </a:r>
            <a:r>
              <a:rPr lang="de-DE" sz="1800" b="0" i="0" u="none" strike="noStrike" dirty="0">
                <a:solidFill>
                  <a:srgbClr val="000000"/>
                </a:solidFill>
                <a:effectLst/>
                <a:latin typeface="Calibri" panose="020F0502020204030204" pitchFamily="34" charset="0"/>
              </a:rPr>
              <a:t>-Collection kümmert sich automatisch um Freigabe von nicht mehr benötigten Speicher</a:t>
            </a:r>
            <a:r>
              <a:rPr lang="en-US" sz="1800" b="0" i="0" dirty="0">
                <a:solidFill>
                  <a:srgbClr val="444444"/>
                </a:solidFill>
                <a:effectLst/>
                <a:latin typeface="Calibri" panose="020F0502020204030204" pitchFamily="34" charset="0"/>
              </a:rPr>
              <a:t>​</a:t>
            </a:r>
          </a:p>
          <a:p>
            <a:pPr algn="l" rtl="0" fontAlgn="base">
              <a:buFont typeface="Arial" panose="020B0604020202020204" pitchFamily="34" charset="0"/>
              <a:buChar char="•"/>
            </a:pP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de-DE" sz="1800" b="0" i="0" u="none" strike="noStrike" dirty="0">
                <a:solidFill>
                  <a:srgbClr val="000000"/>
                </a:solidFill>
                <a:effectLst/>
                <a:latin typeface="Calibri" panose="020F0502020204030204" pitchFamily="34" charset="0"/>
              </a:rPr>
              <a:t>C#-Code wird zunächst in CIL (</a:t>
            </a:r>
            <a:r>
              <a:rPr lang="de-DE" sz="1800" b="0" i="0" u="none" strike="noStrike" dirty="0" err="1">
                <a:solidFill>
                  <a:srgbClr val="000000"/>
                </a:solidFill>
                <a:effectLst/>
                <a:latin typeface="Calibri" panose="020F0502020204030204" pitchFamily="34" charset="0"/>
              </a:rPr>
              <a:t>common</a:t>
            </a:r>
            <a:r>
              <a:rPr lang="de-DE" sz="1800" b="0" i="0" u="none" strike="noStrike" dirty="0">
                <a:solidFill>
                  <a:srgbClr val="000000"/>
                </a:solidFill>
                <a:effectLst/>
                <a:latin typeface="Calibri" panose="020F0502020204030204" pitchFamily="34" charset="0"/>
              </a:rPr>
              <a:t> intermediate </a:t>
            </a:r>
            <a:r>
              <a:rPr lang="de-DE" sz="1800" b="0" i="0" u="none" strike="noStrike" dirty="0" err="1">
                <a:solidFill>
                  <a:srgbClr val="000000"/>
                </a:solidFill>
                <a:effectLst/>
                <a:latin typeface="Calibri" panose="020F0502020204030204" pitchFamily="34" charset="0"/>
              </a:rPr>
              <a:t>language</a:t>
            </a:r>
            <a:r>
              <a:rPr lang="de-DE" sz="1800" b="0" i="0" u="none" strike="noStrike" dirty="0">
                <a:solidFill>
                  <a:srgbClr val="000000"/>
                </a:solidFill>
                <a:effectLst/>
                <a:latin typeface="Calibri" panose="020F0502020204030204" pitchFamily="34" charset="0"/>
              </a:rPr>
              <a:t>) konvertiert und dann vom JIT (Just-In-Time) zur Laufzeit in den finalen Maschinencode übersetzt</a:t>
            </a:r>
            <a:endParaRPr lang="en-US" sz="1800" b="0" i="0" dirty="0">
              <a:solidFill>
                <a:srgbClr val="444444"/>
              </a:solidFill>
              <a:effectLst/>
              <a:latin typeface="Arial" panose="020B0604020202020204" pitchFamily="34" charset="0"/>
            </a:endParaRPr>
          </a:p>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2</a:t>
            </a:fld>
            <a:endParaRPr lang="de-DE"/>
          </a:p>
        </p:txBody>
      </p:sp>
    </p:spTree>
    <p:extLst>
      <p:ext uri="{BB962C8B-B14F-4D97-AF65-F5344CB8AC3E}">
        <p14:creationId xmlns:p14="http://schemas.microsoft.com/office/powerpoint/2010/main" val="649620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000000"/>
                </a:solidFill>
                <a:effectLst/>
                <a:latin typeface="Calibri" panose="020F0502020204030204" pitchFamily="34" charset="0"/>
              </a:rPr>
              <a:t>.NET-Anwendungen können auch in anderen Sprachen wie Visual Basic oder C++ geschrieben werden</a:t>
            </a:r>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3</a:t>
            </a:fld>
            <a:endParaRPr lang="de-DE"/>
          </a:p>
        </p:txBody>
      </p:sp>
    </p:spTree>
    <p:extLst>
      <p:ext uri="{BB962C8B-B14F-4D97-AF65-F5344CB8AC3E}">
        <p14:creationId xmlns:p14="http://schemas.microsoft.com/office/powerpoint/2010/main" val="1092624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4</a:t>
            </a:fld>
            <a:endParaRPr lang="de-DE"/>
          </a:p>
        </p:txBody>
      </p:sp>
    </p:spTree>
    <p:extLst>
      <p:ext uri="{BB962C8B-B14F-4D97-AF65-F5344CB8AC3E}">
        <p14:creationId xmlns:p14="http://schemas.microsoft.com/office/powerpoint/2010/main" val="1841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Extras -&gt; Optionen -&gt; Text-Editor -&gt; Alle Sprachen -&gt; Zeilennummern</a:t>
            </a:r>
          </a:p>
          <a:p>
            <a:endParaRPr lang="de-DE" dirty="0"/>
          </a:p>
          <a:p>
            <a:endParaRPr lang="de-DE" dirty="0"/>
          </a:p>
          <a:p>
            <a:r>
              <a:rPr lang="de-DE" dirty="0"/>
              <a:t>Extras -&gt; Optionen -&gt; Text-Editor -&gt; Alle Sprachen -&gt; </a:t>
            </a:r>
            <a:r>
              <a:rPr lang="de-DE" dirty="0" err="1"/>
              <a:t>Scrollleisten</a:t>
            </a:r>
            <a:r>
              <a:rPr lang="de-DE" dirty="0"/>
              <a:t> -&gt; Quellenübersicht + Vorschau QuickInfo</a:t>
            </a:r>
          </a:p>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5</a:t>
            </a:fld>
            <a:endParaRPr lang="de-DE"/>
          </a:p>
        </p:txBody>
      </p:sp>
    </p:spTree>
    <p:extLst>
      <p:ext uri="{BB962C8B-B14F-4D97-AF65-F5344CB8AC3E}">
        <p14:creationId xmlns:p14="http://schemas.microsoft.com/office/powerpoint/2010/main" val="12498090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8" name="Fußzeilenplatzhalter 4">
            <a:extLst>
              <a:ext uri="{FF2B5EF4-FFF2-40B4-BE49-F238E27FC236}">
                <a16:creationId xmlns:a16="http://schemas.microsoft.com/office/drawing/2014/main" id="{333528B0-D7CE-40F2-8E68-E4D4014FC510}"/>
              </a:ext>
            </a:extLst>
          </p:cNvPr>
          <p:cNvSpPr>
            <a:spLocks noGrp="1"/>
          </p:cNvSpPr>
          <p:nvPr>
            <p:ph type="ftr" sz="quarter" idx="11"/>
          </p:nvPr>
        </p:nvSpPr>
        <p:spPr>
          <a:xfrm>
            <a:off x="838200" y="6356350"/>
            <a:ext cx="7772400" cy="365125"/>
          </a:xfrm>
        </p:spPr>
        <p:txBody>
          <a:bodyPr/>
          <a:lstStyle/>
          <a:p>
            <a:pPr algn="r"/>
            <a:r>
              <a:rPr lang="de-DE" dirty="0"/>
              <a:t>© ppedv AG</a:t>
            </a:r>
          </a:p>
        </p:txBody>
      </p:sp>
      <p:sp>
        <p:nvSpPr>
          <p:cNvPr id="9" name="Foliennummernplatzhalter 5">
            <a:extLst>
              <a:ext uri="{FF2B5EF4-FFF2-40B4-BE49-F238E27FC236}">
                <a16:creationId xmlns:a16="http://schemas.microsoft.com/office/drawing/2014/main" id="{E557E84C-A49E-4B3B-B846-C682AE17C766}"/>
              </a:ext>
            </a:extLst>
          </p:cNvPr>
          <p:cNvSpPr>
            <a:spLocks noGrp="1"/>
          </p:cNvSpPr>
          <p:nvPr>
            <p:ph type="sldNum" sz="quarter" idx="12"/>
          </p:nvPr>
        </p:nvSpPr>
        <p:spPr>
          <a:xfrm>
            <a:off x="8610600" y="6356350"/>
            <a:ext cx="2743200" cy="365125"/>
          </a:xfrm>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78126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1659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234494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606116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70580"/>
            <a:ext cx="10972800" cy="1143000"/>
          </a:xfrm>
          <a:prstGeom prst="rect">
            <a:avLst/>
          </a:prstGeom>
        </p:spPr>
        <p:txBody>
          <a:bodyPr/>
          <a:lstStyle>
            <a:lvl1pPr>
              <a:defRPr>
                <a:solidFill>
                  <a:srgbClr val="F18826"/>
                </a:solidFill>
              </a:defRPr>
            </a:lvl1pPr>
          </a:lstStyle>
          <a:p>
            <a:r>
              <a:rPr lang="de-DE" dirty="0"/>
              <a:t>Mastertitelformat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96632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8059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4122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4242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lvl1pPr>
              <a:defRPr>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pPr algn="r"/>
            <a:r>
              <a:rPr lang="de-DE" dirty="0"/>
              <a:t>© </a:t>
            </a:r>
            <a:r>
              <a:rPr lang="de-DE" dirty="0" err="1"/>
              <a:t>ppedv</a:t>
            </a:r>
            <a:r>
              <a:rPr lang="de-DE" dirty="0"/>
              <a:t> AG</a:t>
            </a:r>
          </a:p>
        </p:txBody>
      </p:sp>
      <p:sp>
        <p:nvSpPr>
          <p:cNvPr id="9" name="Foliennummernplatzhalter 8"/>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65583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abelle">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graphicFrame>
        <p:nvGraphicFramePr>
          <p:cNvPr id="6" name="Tabelle 5">
            <a:extLst>
              <a:ext uri="{FF2B5EF4-FFF2-40B4-BE49-F238E27FC236}">
                <a16:creationId xmlns:a16="http://schemas.microsoft.com/office/drawing/2014/main" id="{F275F751-0ED3-41C9-A58D-F50AA35460D6}"/>
              </a:ext>
            </a:extLst>
          </p:cNvPr>
          <p:cNvGraphicFramePr>
            <a:graphicFrameLocks noGrp="1"/>
          </p:cNvGraphicFramePr>
          <p:nvPr userDrawn="1">
            <p:extLst>
              <p:ext uri="{D42A27DB-BD31-4B8C-83A1-F6EECF244321}">
                <p14:modId xmlns:p14="http://schemas.microsoft.com/office/powerpoint/2010/main" val="3616916077"/>
              </p:ext>
            </p:extLst>
          </p:nvPr>
        </p:nvGraphicFramePr>
        <p:xfrm>
          <a:off x="838200" y="1833634"/>
          <a:ext cx="9287124" cy="4379769"/>
        </p:xfrm>
        <a:graphic>
          <a:graphicData uri="http://schemas.openxmlformats.org/drawingml/2006/table">
            <a:tbl>
              <a:tblPr/>
              <a:tblGrid>
                <a:gridCol w="505605">
                  <a:extLst>
                    <a:ext uri="{9D8B030D-6E8A-4147-A177-3AD203B41FA5}">
                      <a16:colId xmlns:a16="http://schemas.microsoft.com/office/drawing/2014/main" val="249116615"/>
                    </a:ext>
                  </a:extLst>
                </a:gridCol>
                <a:gridCol w="3423905">
                  <a:extLst>
                    <a:ext uri="{9D8B030D-6E8A-4147-A177-3AD203B41FA5}">
                      <a16:colId xmlns:a16="http://schemas.microsoft.com/office/drawing/2014/main" val="3576801746"/>
                    </a:ext>
                  </a:extLst>
                </a:gridCol>
                <a:gridCol w="5357614">
                  <a:extLst>
                    <a:ext uri="{9D8B030D-6E8A-4147-A177-3AD203B41FA5}">
                      <a16:colId xmlns:a16="http://schemas.microsoft.com/office/drawing/2014/main" val="4072012228"/>
                    </a:ext>
                  </a:extLst>
                </a:gridCol>
              </a:tblGrid>
              <a:tr h="238989">
                <a:tc>
                  <a:txBody>
                    <a:bodyPr/>
                    <a:lstStyle/>
                    <a:p>
                      <a:pPr algn="l" fontAlgn="auto"/>
                      <a:r>
                        <a:rPr lang="de-DE" sz="1200" b="1" i="0" dirty="0">
                          <a:solidFill>
                            <a:srgbClr val="FFFFFF"/>
                          </a:solidFill>
                          <a:effectLst/>
                          <a:latin typeface="+mn-lt"/>
                        </a:rPr>
                        <a: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888352301"/>
                  </a:ext>
                </a:extLst>
              </a:tr>
              <a:tr h="458772">
                <a:tc>
                  <a:txBody>
                    <a:bodyPr/>
                    <a:lstStyle/>
                    <a:p>
                      <a:pPr algn="l" fontAlgn="base"/>
                      <a:r>
                        <a:rPr lang="de-DE" sz="1200" b="0" i="0">
                          <a:solidFill>
                            <a:srgbClr val="000000"/>
                          </a:solidFill>
                          <a:effectLst/>
                          <a:latin typeface="+mn-lt"/>
                        </a:rPr>
                        <a:t>1​</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Schnellstartleiste​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Navigationsleiste, welch anpassbar ist und eine Möglichkeit bietet schnell zu Punkten </a:t>
                      </a:r>
                      <a:r>
                        <a:rPr lang="de-DE" sz="1200" b="0" i="0" dirty="0" err="1">
                          <a:solidFill>
                            <a:srgbClr val="000000"/>
                          </a:solidFill>
                          <a:effectLst/>
                          <a:latin typeface="+mn-lt"/>
                        </a:rPr>
                        <a:t>imSharepoint</a:t>
                      </a:r>
                      <a:r>
                        <a:rPr lang="de-DE" sz="1200" b="0" i="0" dirty="0">
                          <a:solidFill>
                            <a:srgbClr val="000000"/>
                          </a:solidFill>
                          <a:effectLst/>
                          <a:latin typeface="+mn-lt"/>
                        </a:rPr>
                        <a:t> zu navigieren​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838140213"/>
                  </a:ext>
                </a:extLst>
              </a:tr>
              <a:tr h="326237">
                <a:tc>
                  <a:txBody>
                    <a:bodyPr/>
                    <a:lstStyle/>
                    <a:p>
                      <a:pPr algn="l" fontAlgn="base"/>
                      <a:r>
                        <a:rPr lang="de-DE" sz="1200" b="0" i="0">
                          <a:solidFill>
                            <a:srgbClr val="000000"/>
                          </a:solidFill>
                          <a:effectLst/>
                          <a:latin typeface="+mn-lt"/>
                        </a:rPr>
                        <a:t>2​</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Globale Navigation​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Navigation, welche die Unterwebsites der Website enthält​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4053446519"/>
                  </a:ext>
                </a:extLst>
              </a:tr>
              <a:tr h="193703">
                <a:tc>
                  <a:txBody>
                    <a:bodyPr/>
                    <a:lstStyle/>
                    <a:p>
                      <a:pPr algn="l" fontAlgn="base"/>
                      <a:r>
                        <a:rPr lang="de-DE" sz="1200" b="0" i="0">
                          <a:solidFill>
                            <a:srgbClr val="000000"/>
                          </a:solidFill>
                          <a:effectLst/>
                          <a:latin typeface="+mn-lt"/>
                        </a:rPr>
                        <a:t>3​</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Websitename​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Name der Website/Unterwebsite​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976622579"/>
                  </a:ext>
                </a:extLst>
              </a:tr>
              <a:tr h="591306">
                <a:tc>
                  <a:txBody>
                    <a:bodyPr/>
                    <a:lstStyle/>
                    <a:p>
                      <a:pPr algn="l" fontAlgn="base"/>
                      <a:r>
                        <a:rPr lang="de-DE" sz="1200" b="0" i="0">
                          <a:solidFill>
                            <a:srgbClr val="000000"/>
                          </a:solidFill>
                          <a:effectLst/>
                          <a:latin typeface="+mn-lt"/>
                        </a:rPr>
                        <a:t>4​</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Neue Seite/Liste/Bibliothek/App/​</a:t>
                      </a:r>
                    </a:p>
                    <a:p>
                      <a:pPr algn="l" fontAlgn="base"/>
                      <a:r>
                        <a:rPr lang="de-DE" sz="1200" b="0" i="0">
                          <a:solidFill>
                            <a:srgbClr val="000000"/>
                          </a:solidFill>
                          <a:effectLst/>
                          <a:latin typeface="+mn-lt"/>
                        </a:rPr>
                        <a:t>Neuigkeitenbeitrag​</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Möglichkeit innerhalb der aktuellen Website eine neue Liste/Bibliothek/Seite ect. anzuglegen ​</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302116280"/>
                  </a:ext>
                </a:extLst>
              </a:tr>
              <a:tr h="458772">
                <a:tc>
                  <a:txBody>
                    <a:bodyPr/>
                    <a:lstStyle/>
                    <a:p>
                      <a:pPr algn="l" fontAlgn="base"/>
                      <a:r>
                        <a:rPr lang="de-DE" sz="1200" b="0" i="0">
                          <a:solidFill>
                            <a:srgbClr val="000000"/>
                          </a:solidFill>
                          <a:effectLst/>
                          <a:latin typeface="+mn-lt"/>
                        </a:rPr>
                        <a:t>5​</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Bearbeitungsmöglichkeit für die Websiteseite​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Hier kann man die aktuelle Websiteseite bearbeiten und auch veröffentlichen​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446010147"/>
                  </a:ext>
                </a:extLst>
              </a:tr>
              <a:tr h="458772">
                <a:tc>
                  <a:txBody>
                    <a:bodyPr/>
                    <a:lstStyle/>
                    <a:p>
                      <a:pPr algn="l" fontAlgn="base"/>
                      <a:r>
                        <a:rPr lang="de-DE" sz="1200" b="0" i="0">
                          <a:solidFill>
                            <a:srgbClr val="000000"/>
                          </a:solidFill>
                          <a:effectLst/>
                          <a:latin typeface="+mn-lt"/>
                        </a:rPr>
                        <a:t>6​</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Einstellungen​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Hier kann man wichtige Navigationspunkte wie die Websiteeinstellungen ​</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76528845"/>
                  </a:ext>
                </a:extLst>
              </a:tr>
              <a:tr h="723839">
                <a:tc>
                  <a:txBody>
                    <a:bodyPr/>
                    <a:lstStyle/>
                    <a:p>
                      <a:pPr algn="l" fontAlgn="base"/>
                      <a:r>
                        <a:rPr lang="de-DE" sz="1200" b="0" i="0">
                          <a:solidFill>
                            <a:srgbClr val="000000"/>
                          </a:solidFill>
                          <a:effectLst/>
                          <a:latin typeface="+mn-lt"/>
                        </a:rPr>
                        <a:t>7​</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Login Name​</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Der Name unter dem man aktuell eingeloggt ist. Hierrüber kann man zu seiner persönlichen Websitesammlung gelangen, unter welcher man sein Profil pflegen kann​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32239987"/>
                  </a:ext>
                </a:extLst>
              </a:tr>
              <a:tr h="326237">
                <a:tc>
                  <a:txBody>
                    <a:bodyPr/>
                    <a:lstStyle/>
                    <a:p>
                      <a:pPr algn="l" fontAlgn="base"/>
                      <a:r>
                        <a:rPr lang="de-DE" sz="1200" b="0" i="0">
                          <a:solidFill>
                            <a:srgbClr val="000000"/>
                          </a:solidFill>
                          <a:effectLst/>
                          <a:latin typeface="+mn-lt"/>
                        </a:rPr>
                        <a:t>8​</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Homepage​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Über diesen Link kann man zur Main Websiteseite kommen​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110313488"/>
                  </a:ext>
                </a:extLst>
              </a:tr>
              <a:tr h="193703">
                <a:tc>
                  <a:txBody>
                    <a:bodyPr/>
                    <a:lstStyle/>
                    <a:p>
                      <a:pPr algn="l" fontAlgn="base"/>
                      <a:r>
                        <a:rPr lang="de-DE" sz="1200" b="0" i="0">
                          <a:solidFill>
                            <a:srgbClr val="000000"/>
                          </a:solidFill>
                          <a:effectLst/>
                          <a:latin typeface="+mn-lt"/>
                        </a:rPr>
                        <a:t>9​</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Link zur 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191844076"/>
                  </a:ext>
                </a:extLst>
              </a:tr>
              <a:tr h="326237">
                <a:tc>
                  <a:txBody>
                    <a:bodyPr/>
                    <a:lstStyle/>
                    <a:p>
                      <a:pPr algn="l" fontAlgn="base"/>
                      <a:r>
                        <a:rPr lang="de-DE" sz="1200" b="0" i="0" dirty="0">
                          <a:solidFill>
                            <a:srgbClr val="000000"/>
                          </a:solidFill>
                          <a:effectLst/>
                          <a:latin typeface="+mn-lt"/>
                        </a:rPr>
                        <a:t>10​</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Seitenbibliothek​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Hier werden alle Websiteseiten aufgelistet​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565858557"/>
                  </a:ext>
                </a:extLst>
              </a:tr>
            </a:tbl>
          </a:graphicData>
        </a:graphic>
      </p:graphicFrame>
    </p:spTree>
    <p:extLst>
      <p:ext uri="{BB962C8B-B14F-4D97-AF65-F5344CB8AC3E}">
        <p14:creationId xmlns:p14="http://schemas.microsoft.com/office/powerpoint/2010/main" val="176315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96237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897DFD6-16AA-4990-9C12-D8B73762DA74}" type="slidenum">
              <a:rPr lang="de-DE" smtClean="0"/>
              <a:t>‹Nr.›</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208710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45540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7DFD6-16AA-4990-9C12-D8B73762DA74}" type="slidenum">
              <a:rPr lang="de-DE" smtClean="0"/>
              <a:t>‹Nr.›</a:t>
            </a:fld>
            <a:endParaRPr lang="de-DE"/>
          </a:p>
        </p:txBody>
      </p:sp>
      <p:pic>
        <p:nvPicPr>
          <p:cNvPr id="7" name="Grafik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328543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87" r:id="rId7"/>
    <p:sldLayoutId id="2147483686" r:id="rId8"/>
    <p:sldLayoutId id="2147483668" r:id="rId9"/>
    <p:sldLayoutId id="2147483669" r:id="rId10"/>
    <p:sldLayoutId id="2147483670" r:id="rId11"/>
    <p:sldLayoutId id="2147483671" r:id="rId12"/>
    <p:sldLayoutId id="2147483672" r:id="rId13"/>
  </p:sldLayoutIdLst>
  <p:txStyles>
    <p:titleStyle>
      <a:lvl1pPr algn="l" defTabSz="914400" rtl="0" eaLnBrk="1" latinLnBrk="0" hangingPunct="1">
        <a:lnSpc>
          <a:spcPct val="90000"/>
        </a:lnSpc>
        <a:spcBef>
          <a:spcPct val="0"/>
        </a:spcBef>
        <a:buNone/>
        <a:defRPr sz="4400" kern="1200">
          <a:solidFill>
            <a:srgbClr val="F1882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2209800" y="1782292"/>
            <a:ext cx="7772400" cy="1470025"/>
          </a:xfrm>
        </p:spPr>
        <p:txBody>
          <a:bodyPr>
            <a:normAutofit/>
          </a:bodyPr>
          <a:lstStyle/>
          <a:p>
            <a:r>
              <a:rPr lang="de-DE" dirty="0"/>
              <a:t>Grundlagen C# und .NET</a:t>
            </a:r>
          </a:p>
        </p:txBody>
      </p:sp>
      <p:sp>
        <p:nvSpPr>
          <p:cNvPr id="4" name="Foliennummernplatzhalter 3"/>
          <p:cNvSpPr>
            <a:spLocks noGrp="1"/>
          </p:cNvSpPr>
          <p:nvPr>
            <p:ph type="sldNum" sz="quarter" idx="12"/>
          </p:nvPr>
        </p:nvSpPr>
        <p:spPr/>
        <p:txBody>
          <a:bodyPr/>
          <a:lstStyle/>
          <a:p>
            <a:fld id="{D0B68A9A-8F5D-4114-819E-CD9E627B0FFB}" type="slidenum">
              <a:rPr lang="de-DE" smtClean="0"/>
              <a:t>1</a:t>
            </a:fld>
            <a:endParaRPr lang="de-DE"/>
          </a:p>
        </p:txBody>
      </p:sp>
    </p:spTree>
    <p:extLst>
      <p:ext uri="{BB962C8B-B14F-4D97-AF65-F5344CB8AC3E}">
        <p14:creationId xmlns:p14="http://schemas.microsoft.com/office/powerpoint/2010/main" val="212828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Allgemeines zu C#</a:t>
            </a:r>
          </a:p>
        </p:txBody>
      </p:sp>
      <p:sp>
        <p:nvSpPr>
          <p:cNvPr id="3" name="Inhaltsplatzhalter 2"/>
          <p:cNvSpPr>
            <a:spLocks noGrp="1"/>
          </p:cNvSpPr>
          <p:nvPr>
            <p:ph sz="half" idx="1"/>
          </p:nvPr>
        </p:nvSpPr>
        <p:spPr/>
        <p:txBody>
          <a:bodyPr>
            <a:noAutofit/>
          </a:bodyPr>
          <a:lstStyle/>
          <a:p>
            <a:pPr algn="l" rtl="0" fontAlgn="base">
              <a:buFont typeface="Wingdings" panose="05000000000000000000" pitchFamily="2" charset="2"/>
              <a:buChar char="§"/>
            </a:pPr>
            <a:r>
              <a:rPr lang="de-DE" sz="2400" b="0" i="0" u="none" strike="noStrike" dirty="0">
                <a:solidFill>
                  <a:srgbClr val="000000"/>
                </a:solidFill>
                <a:effectLst/>
              </a:rPr>
              <a:t>Weiterentwicklung von C und C++</a:t>
            </a:r>
            <a:r>
              <a:rPr lang="en-US" sz="2400" b="0" i="0" dirty="0">
                <a:solidFill>
                  <a:srgbClr val="000000"/>
                </a:solidFill>
                <a:effectLst/>
              </a:rPr>
              <a:t>​</a:t>
            </a:r>
          </a:p>
          <a:p>
            <a:pPr lvl="1" fontAlgn="base">
              <a:buFont typeface="Wingdings" panose="05000000000000000000" pitchFamily="2" charset="2"/>
              <a:buChar char="§"/>
            </a:pPr>
            <a:r>
              <a:rPr lang="de-DE" b="0" i="0" u="none" strike="noStrike" dirty="0">
                <a:solidFill>
                  <a:srgbClr val="000000"/>
                </a:solidFill>
                <a:effectLst/>
              </a:rPr>
              <a:t>1972: C</a:t>
            </a:r>
            <a:r>
              <a:rPr lang="en-US" b="0" i="0" dirty="0">
                <a:solidFill>
                  <a:srgbClr val="000000"/>
                </a:solidFill>
                <a:effectLst/>
              </a:rPr>
              <a:t>​</a:t>
            </a:r>
          </a:p>
          <a:p>
            <a:pPr lvl="1" fontAlgn="base">
              <a:buFont typeface="Wingdings" panose="05000000000000000000" pitchFamily="2" charset="2"/>
              <a:buChar char="§"/>
            </a:pPr>
            <a:r>
              <a:rPr lang="de-DE" b="0" i="0" u="none" strike="noStrike" dirty="0">
                <a:solidFill>
                  <a:srgbClr val="000000"/>
                </a:solidFill>
                <a:effectLst/>
              </a:rPr>
              <a:t>1979: C++</a:t>
            </a:r>
            <a:r>
              <a:rPr lang="en-US" b="0" i="0" dirty="0">
                <a:solidFill>
                  <a:srgbClr val="000000"/>
                </a:solidFill>
                <a:effectLst/>
              </a:rPr>
              <a:t>​</a:t>
            </a:r>
          </a:p>
          <a:p>
            <a:pPr lvl="1" fontAlgn="base">
              <a:buFont typeface="Wingdings" panose="05000000000000000000" pitchFamily="2" charset="2"/>
              <a:buChar char="§"/>
            </a:pPr>
            <a:r>
              <a:rPr lang="de-DE" b="0" i="0" u="none" strike="noStrike" dirty="0">
                <a:solidFill>
                  <a:srgbClr val="000000"/>
                </a:solidFill>
                <a:effectLst/>
              </a:rPr>
              <a:t>2001: C#</a:t>
            </a:r>
            <a:r>
              <a:rPr lang="en-US" b="0" i="0" dirty="0">
                <a:solidFill>
                  <a:srgbClr val="000000"/>
                </a:solidFill>
                <a:effectLst/>
              </a:rPr>
              <a:t>​</a:t>
            </a:r>
          </a:p>
          <a:p>
            <a:pPr marL="0" indent="0" algn="l" rtl="0" fontAlgn="base">
              <a:buNone/>
            </a:pPr>
            <a:endParaRPr lang="de-DE" sz="2400" b="0" i="0" dirty="0">
              <a:solidFill>
                <a:srgbClr val="000000"/>
              </a:solidFill>
              <a:effectLst/>
            </a:endParaRPr>
          </a:p>
        </p:txBody>
      </p:sp>
      <p:sp>
        <p:nvSpPr>
          <p:cNvPr id="5" name="Inhaltsplatzhalter 4">
            <a:extLst>
              <a:ext uri="{FF2B5EF4-FFF2-40B4-BE49-F238E27FC236}">
                <a16:creationId xmlns:a16="http://schemas.microsoft.com/office/drawing/2014/main" id="{41B0BDDF-1E21-4241-B709-F12B092C6C93}"/>
              </a:ext>
            </a:extLst>
          </p:cNvPr>
          <p:cNvSpPr>
            <a:spLocks noGrp="1"/>
          </p:cNvSpPr>
          <p:nvPr>
            <p:ph sz="half" idx="2"/>
          </p:nvPr>
        </p:nvSpPr>
        <p:spPr/>
        <p:txBody>
          <a:bodyPr/>
          <a:lstStyle/>
          <a:p>
            <a:pPr rtl="0" fontAlgn="base">
              <a:buFont typeface="Wingdings" panose="05000000000000000000" pitchFamily="2" charset="2"/>
              <a:buChar char="§"/>
            </a:pPr>
            <a:r>
              <a:rPr lang="de-DE" sz="2400" b="0" i="0" u="none" strike="noStrike" dirty="0">
                <a:solidFill>
                  <a:srgbClr val="000000"/>
                </a:solidFill>
                <a:effectLst/>
              </a:rPr>
              <a:t>Merkmale</a:t>
            </a:r>
            <a:r>
              <a:rPr lang="en-US" sz="2400" b="0" i="0" dirty="0">
                <a:solidFill>
                  <a:srgbClr val="000000"/>
                </a:solidFill>
                <a:effectLst/>
              </a:rPr>
              <a:t>​</a:t>
            </a:r>
          </a:p>
          <a:p>
            <a:pPr lvl="1" fontAlgn="base">
              <a:buFont typeface="Wingdings" panose="05000000000000000000" pitchFamily="2" charset="2"/>
              <a:buChar char="§"/>
            </a:pPr>
            <a:r>
              <a:rPr lang="de-DE" b="0" i="0" u="none" strike="noStrike" dirty="0">
                <a:solidFill>
                  <a:srgbClr val="000000"/>
                </a:solidFill>
                <a:effectLst/>
              </a:rPr>
              <a:t>Case-sensitive</a:t>
            </a:r>
            <a:r>
              <a:rPr lang="en-US" b="0" i="0" dirty="0">
                <a:solidFill>
                  <a:srgbClr val="000000"/>
                </a:solidFill>
                <a:effectLst/>
              </a:rPr>
              <a:t>​</a:t>
            </a:r>
          </a:p>
          <a:p>
            <a:pPr lvl="1" fontAlgn="base">
              <a:buFont typeface="Wingdings" panose="05000000000000000000" pitchFamily="2" charset="2"/>
              <a:buChar char="§"/>
            </a:pPr>
            <a:r>
              <a:rPr lang="de-DE" b="0" i="0" u="none" strike="noStrike" dirty="0">
                <a:solidFill>
                  <a:srgbClr val="000000"/>
                </a:solidFill>
                <a:effectLst/>
              </a:rPr>
              <a:t>Objektorientiert</a:t>
            </a:r>
            <a:r>
              <a:rPr lang="en-US" b="0" i="0" dirty="0">
                <a:solidFill>
                  <a:srgbClr val="000000"/>
                </a:solidFill>
                <a:effectLst/>
              </a:rPr>
              <a:t>​</a:t>
            </a:r>
          </a:p>
          <a:p>
            <a:pPr lvl="1" fontAlgn="base">
              <a:buFont typeface="Wingdings" panose="05000000000000000000" pitchFamily="2" charset="2"/>
              <a:buChar char="§"/>
            </a:pPr>
            <a:r>
              <a:rPr lang="de-DE" b="0" i="0" u="none" strike="noStrike" dirty="0" err="1">
                <a:solidFill>
                  <a:srgbClr val="000000"/>
                </a:solidFill>
                <a:effectLst/>
              </a:rPr>
              <a:t>Garbage</a:t>
            </a:r>
            <a:r>
              <a:rPr lang="de-DE" b="0" i="0" u="none" strike="noStrike" dirty="0">
                <a:solidFill>
                  <a:srgbClr val="000000"/>
                </a:solidFill>
                <a:effectLst/>
              </a:rPr>
              <a:t>-Collection</a:t>
            </a:r>
            <a:r>
              <a:rPr lang="en-US" b="0" i="0" dirty="0">
                <a:solidFill>
                  <a:srgbClr val="000000"/>
                </a:solidFill>
                <a:effectLst/>
              </a:rPr>
              <a:t>​</a:t>
            </a:r>
          </a:p>
          <a:p>
            <a:pPr lvl="1" fontAlgn="base">
              <a:buFont typeface="Wingdings" panose="05000000000000000000" pitchFamily="2" charset="2"/>
              <a:buChar char="§"/>
            </a:pPr>
            <a:r>
              <a:rPr lang="de-DE" b="0" i="0" u="none" strike="noStrike" dirty="0">
                <a:solidFill>
                  <a:srgbClr val="000000"/>
                </a:solidFill>
                <a:effectLst/>
              </a:rPr>
              <a:t>CLR - Common Language </a:t>
            </a:r>
            <a:r>
              <a:rPr lang="de-DE" b="0" i="0" u="none" strike="noStrike" dirty="0" err="1">
                <a:solidFill>
                  <a:srgbClr val="000000"/>
                </a:solidFill>
                <a:effectLst/>
              </a:rPr>
              <a:t>Runtime</a:t>
            </a:r>
            <a:r>
              <a:rPr lang="de-DE" b="0" i="0" dirty="0">
                <a:solidFill>
                  <a:srgbClr val="000000"/>
                </a:solidFill>
                <a:effectLst/>
              </a:rPr>
              <a:t>​</a:t>
            </a:r>
          </a:p>
          <a:p>
            <a:pPr lvl="1" fontAlgn="base">
              <a:buFont typeface="Wingdings" panose="05000000000000000000" pitchFamily="2" charset="2"/>
              <a:buChar char="§"/>
            </a:pPr>
            <a:r>
              <a:rPr lang="de-DE" b="0" i="0" u="none" strike="noStrike" dirty="0">
                <a:solidFill>
                  <a:srgbClr val="000000"/>
                </a:solidFill>
                <a:effectLst/>
              </a:rPr>
              <a:t>JIT – Just in Time Compiler</a:t>
            </a:r>
            <a:r>
              <a:rPr lang="en-US" b="0" i="0" dirty="0">
                <a:solidFill>
                  <a:srgbClr val="000000"/>
                </a:solidFill>
                <a:effectLst/>
              </a:rPr>
              <a:t>​</a:t>
            </a:r>
          </a:p>
          <a:p>
            <a:endParaRPr lang="de-DE" dirty="0"/>
          </a:p>
        </p:txBody>
      </p:sp>
      <p:sp>
        <p:nvSpPr>
          <p:cNvPr id="4" name="Foliennummernplatzhalter 3"/>
          <p:cNvSpPr>
            <a:spLocks noGrp="1"/>
          </p:cNvSpPr>
          <p:nvPr>
            <p:ph type="sldNum" sz="quarter" idx="12"/>
          </p:nvPr>
        </p:nvSpPr>
        <p:spPr/>
        <p:txBody>
          <a:bodyPr/>
          <a:lstStyle/>
          <a:p>
            <a:fld id="{62F8B784-6BE8-4121-A5DD-184BF916DF1B}" type="slidenum">
              <a:rPr lang="de-DE" smtClean="0"/>
              <a:t>2</a:t>
            </a:fld>
            <a:endParaRPr lang="de-DE"/>
          </a:p>
        </p:txBody>
      </p:sp>
    </p:spTree>
    <p:extLst>
      <p:ext uri="{BB962C8B-B14F-4D97-AF65-F5344CB8AC3E}">
        <p14:creationId xmlns:p14="http://schemas.microsoft.com/office/powerpoint/2010/main" val="70660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Allgemeines zu .NET</a:t>
            </a:r>
          </a:p>
        </p:txBody>
      </p:sp>
      <p:sp>
        <p:nvSpPr>
          <p:cNvPr id="3" name="Inhaltsplatzhalter 2"/>
          <p:cNvSpPr>
            <a:spLocks noGrp="1"/>
          </p:cNvSpPr>
          <p:nvPr>
            <p:ph sz="half" idx="1"/>
          </p:nvPr>
        </p:nvSpPr>
        <p:spPr/>
        <p:txBody>
          <a:bodyPr>
            <a:noAutofit/>
          </a:bodyPr>
          <a:lstStyle/>
          <a:p>
            <a:pPr algn="l" rtl="0" fontAlgn="base">
              <a:buFont typeface="Wingdings" panose="05000000000000000000" pitchFamily="2" charset="2"/>
              <a:buChar char="§"/>
            </a:pPr>
            <a:r>
              <a:rPr lang="en-US" sz="2400" b="0" i="0" dirty="0" err="1">
                <a:solidFill>
                  <a:srgbClr val="000000"/>
                </a:solidFill>
                <a:effectLst/>
              </a:rPr>
              <a:t>Anwendung</a:t>
            </a:r>
            <a:r>
              <a:rPr lang="en-US" sz="2400" b="0" i="0" dirty="0">
                <a:solidFill>
                  <a:srgbClr val="000000"/>
                </a:solidFill>
                <a:effectLst/>
              </a:rPr>
              <a:t>​ </a:t>
            </a:r>
          </a:p>
          <a:p>
            <a:pPr lvl="1" fontAlgn="base">
              <a:buFont typeface="Wingdings" panose="05000000000000000000" pitchFamily="2" charset="2"/>
              <a:buChar char="§"/>
            </a:pPr>
            <a:r>
              <a:rPr lang="en-US" b="0" i="0">
                <a:solidFill>
                  <a:srgbClr val="000000"/>
                </a:solidFill>
                <a:effectLst/>
              </a:rPr>
              <a:t>.NET 6.0</a:t>
            </a:r>
            <a:endParaRPr lang="en-US" b="0" i="0" dirty="0">
              <a:solidFill>
                <a:srgbClr val="000000"/>
              </a:solidFill>
              <a:effectLst/>
            </a:endParaRPr>
          </a:p>
          <a:p>
            <a:pPr lvl="2" fontAlgn="base">
              <a:buFont typeface="Wingdings" panose="05000000000000000000" pitchFamily="2" charset="2"/>
              <a:buChar char="§"/>
            </a:pPr>
            <a:r>
              <a:rPr lang="en-US" b="0" i="0" dirty="0">
                <a:solidFill>
                  <a:srgbClr val="000000"/>
                </a:solidFill>
                <a:effectLst/>
              </a:rPr>
              <a:t>Microsoft .NET (Windows Desktop) </a:t>
            </a:r>
            <a:endParaRPr lang="en-US" dirty="0">
              <a:solidFill>
                <a:srgbClr val="000000"/>
              </a:solidFill>
            </a:endParaRPr>
          </a:p>
          <a:p>
            <a:pPr lvl="2" fontAlgn="base">
              <a:buFont typeface="Wingdings" panose="05000000000000000000" pitchFamily="2" charset="2"/>
              <a:buChar char="§"/>
            </a:pPr>
            <a:r>
              <a:rPr lang="en-US" dirty="0">
                <a:solidFill>
                  <a:srgbClr val="000000"/>
                </a:solidFill>
              </a:rPr>
              <a:t>.NET Core​</a:t>
            </a:r>
          </a:p>
          <a:p>
            <a:pPr lvl="1" fontAlgn="base">
              <a:buFont typeface="Wingdings" panose="05000000000000000000" pitchFamily="2" charset="2"/>
              <a:buChar char="§"/>
            </a:pPr>
            <a:r>
              <a:rPr lang="en-US" b="0" i="0" dirty="0">
                <a:solidFill>
                  <a:srgbClr val="000000"/>
                </a:solidFill>
                <a:effectLst/>
              </a:rPr>
              <a:t>UWP – Windows 10 Apps</a:t>
            </a:r>
          </a:p>
          <a:p>
            <a:pPr lvl="1" fontAlgn="base">
              <a:buFont typeface="Wingdings" panose="05000000000000000000" pitchFamily="2" charset="2"/>
              <a:buChar char="§"/>
            </a:pPr>
            <a:r>
              <a:rPr lang="en-US" b="0" i="0" dirty="0">
                <a:solidFill>
                  <a:srgbClr val="000000"/>
                </a:solidFill>
                <a:effectLst/>
              </a:rPr>
              <a:t>​XAMARIN – iOS/Android​</a:t>
            </a:r>
          </a:p>
          <a:p>
            <a:pPr lvl="1" fontAlgn="base">
              <a:buFont typeface="Wingdings" panose="05000000000000000000" pitchFamily="2" charset="2"/>
              <a:buChar char="§"/>
            </a:pPr>
            <a:r>
              <a:rPr lang="en-US" b="0" i="0" dirty="0">
                <a:solidFill>
                  <a:srgbClr val="000000"/>
                </a:solidFill>
                <a:effectLst/>
              </a:rPr>
              <a:t>ASP.NET – Webserver​</a:t>
            </a:r>
          </a:p>
          <a:p>
            <a:pPr lvl="1" fontAlgn="base">
              <a:buFont typeface="Wingdings" panose="05000000000000000000" pitchFamily="2" charset="2"/>
              <a:buChar char="§"/>
            </a:pPr>
            <a:r>
              <a:rPr lang="en-US" b="0" i="0" dirty="0" err="1">
                <a:solidFill>
                  <a:srgbClr val="000000"/>
                </a:solidFill>
                <a:effectLst/>
              </a:rPr>
              <a:t>Spiele-Programmierung</a:t>
            </a:r>
            <a:r>
              <a:rPr lang="en-US" b="0" i="0" dirty="0">
                <a:solidFill>
                  <a:srgbClr val="000000"/>
                </a:solidFill>
                <a:effectLst/>
              </a:rPr>
              <a:t> (Unity)​</a:t>
            </a:r>
          </a:p>
        </p:txBody>
      </p:sp>
      <p:sp>
        <p:nvSpPr>
          <p:cNvPr id="5" name="Inhaltsplatzhalter 4">
            <a:extLst>
              <a:ext uri="{FF2B5EF4-FFF2-40B4-BE49-F238E27FC236}">
                <a16:creationId xmlns:a16="http://schemas.microsoft.com/office/drawing/2014/main" id="{821CDE28-E13C-429E-862A-586BC31BD060}"/>
              </a:ext>
            </a:extLst>
          </p:cNvPr>
          <p:cNvSpPr>
            <a:spLocks noGrp="1"/>
          </p:cNvSpPr>
          <p:nvPr>
            <p:ph sz="half" idx="2"/>
          </p:nvPr>
        </p:nvSpPr>
        <p:spPr>
          <a:xfrm>
            <a:off x="6019800" y="1825625"/>
            <a:ext cx="5334000" cy="4351338"/>
          </a:xfrm>
        </p:spPr>
        <p:txBody>
          <a:bodyPr>
            <a:normAutofit/>
          </a:bodyPr>
          <a:lstStyle/>
          <a:p>
            <a:pPr algn="l" rtl="0" fontAlgn="base">
              <a:buFont typeface="Wingdings" panose="05000000000000000000" pitchFamily="2" charset="2"/>
              <a:buChar char="§"/>
            </a:pPr>
            <a:r>
              <a:rPr lang="en-US" sz="2400" b="0" i="0" dirty="0" err="1">
                <a:solidFill>
                  <a:srgbClr val="000000"/>
                </a:solidFill>
                <a:effectLst/>
              </a:rPr>
              <a:t>Entwicklung</a:t>
            </a:r>
            <a:r>
              <a:rPr lang="en-US" sz="2400" dirty="0" err="1">
                <a:solidFill>
                  <a:srgbClr val="000000"/>
                </a:solidFill>
              </a:rPr>
              <a:t>s</a:t>
            </a:r>
            <a:r>
              <a:rPr lang="en-US" sz="2400" b="0" i="0" dirty="0" err="1">
                <a:solidFill>
                  <a:srgbClr val="000000"/>
                </a:solidFill>
                <a:effectLst/>
              </a:rPr>
              <a:t>umgebungen</a:t>
            </a:r>
            <a:r>
              <a:rPr lang="en-US" sz="2400" b="0" i="0" dirty="0">
                <a:solidFill>
                  <a:srgbClr val="000000"/>
                </a:solidFill>
                <a:effectLst/>
              </a:rPr>
              <a:t>​</a:t>
            </a:r>
          </a:p>
          <a:p>
            <a:pPr lvl="1" fontAlgn="base">
              <a:buFont typeface="Wingdings" panose="05000000000000000000" pitchFamily="2" charset="2"/>
              <a:buChar char="§"/>
            </a:pPr>
            <a:r>
              <a:rPr lang="en-US" b="0" i="0" dirty="0">
                <a:solidFill>
                  <a:srgbClr val="000000"/>
                </a:solidFill>
                <a:effectLst/>
              </a:rPr>
              <a:t>Visual Studio (</a:t>
            </a:r>
            <a:r>
              <a:rPr lang="en-US" b="0" i="0" dirty="0" err="1">
                <a:solidFill>
                  <a:srgbClr val="000000"/>
                </a:solidFill>
                <a:effectLst/>
              </a:rPr>
              <a:t>aktuell</a:t>
            </a:r>
            <a:r>
              <a:rPr lang="en-US" b="0" i="0" dirty="0">
                <a:solidFill>
                  <a:srgbClr val="000000"/>
                </a:solidFill>
                <a:effectLst/>
              </a:rPr>
              <a:t> </a:t>
            </a:r>
            <a:r>
              <a:rPr lang="en-US" b="0" i="0">
                <a:solidFill>
                  <a:srgbClr val="000000"/>
                </a:solidFill>
                <a:effectLst/>
              </a:rPr>
              <a:t>Version 2022)</a:t>
            </a:r>
            <a:endParaRPr lang="en-US" b="0" i="0" dirty="0">
              <a:solidFill>
                <a:srgbClr val="000000"/>
              </a:solidFill>
              <a:effectLst/>
            </a:endParaRPr>
          </a:p>
          <a:p>
            <a:pPr lvl="1" fontAlgn="base">
              <a:buFont typeface="Wingdings" panose="05000000000000000000" pitchFamily="2" charset="2"/>
              <a:buChar char="§"/>
            </a:pPr>
            <a:r>
              <a:rPr lang="en-US" b="0" i="0" dirty="0">
                <a:solidFill>
                  <a:srgbClr val="000000"/>
                </a:solidFill>
                <a:effectLst/>
              </a:rPr>
              <a:t>Visual Studio Code​</a:t>
            </a:r>
          </a:p>
          <a:p>
            <a:pPr lvl="1" fontAlgn="base">
              <a:buFont typeface="Wingdings" panose="05000000000000000000" pitchFamily="2" charset="2"/>
              <a:buChar char="§"/>
            </a:pPr>
            <a:r>
              <a:rPr lang="en-US" b="0" i="0" dirty="0">
                <a:solidFill>
                  <a:srgbClr val="000000"/>
                </a:solidFill>
                <a:effectLst/>
              </a:rPr>
              <a:t>Xamarin Studio​</a:t>
            </a:r>
          </a:p>
          <a:p>
            <a:pPr lvl="1" fontAlgn="base">
              <a:buFont typeface="Wingdings" panose="05000000000000000000" pitchFamily="2" charset="2"/>
              <a:buChar char="§"/>
            </a:pPr>
            <a:r>
              <a:rPr lang="en-US" b="0" i="0" dirty="0">
                <a:solidFill>
                  <a:srgbClr val="000000"/>
                </a:solidFill>
                <a:effectLst/>
              </a:rPr>
              <a:t>Unity​</a:t>
            </a:r>
          </a:p>
          <a:p>
            <a:endParaRPr lang="de-DE" sz="2400" dirty="0"/>
          </a:p>
        </p:txBody>
      </p:sp>
      <p:sp>
        <p:nvSpPr>
          <p:cNvPr id="4" name="Foliennummernplatzhalter 3"/>
          <p:cNvSpPr>
            <a:spLocks noGrp="1"/>
          </p:cNvSpPr>
          <p:nvPr>
            <p:ph type="sldNum" sz="quarter" idx="12"/>
          </p:nvPr>
        </p:nvSpPr>
        <p:spPr/>
        <p:txBody>
          <a:bodyPr/>
          <a:lstStyle/>
          <a:p>
            <a:fld id="{62F8B784-6BE8-4121-A5DD-184BF916DF1B}" type="slidenum">
              <a:rPr lang="de-DE" smtClean="0"/>
              <a:t>3</a:t>
            </a:fld>
            <a:endParaRPr lang="de-DE"/>
          </a:p>
        </p:txBody>
      </p:sp>
    </p:spTree>
    <p:extLst>
      <p:ext uri="{BB962C8B-B14F-4D97-AF65-F5344CB8AC3E}">
        <p14:creationId xmlns:p14="http://schemas.microsoft.com/office/powerpoint/2010/main" val="3278234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rafik 15">
            <a:extLst>
              <a:ext uri="{FF2B5EF4-FFF2-40B4-BE49-F238E27FC236}">
                <a16:creationId xmlns:a16="http://schemas.microsoft.com/office/drawing/2014/main" id="{BA04F1C7-18D9-40A3-A23E-58578D131B02}"/>
              </a:ext>
            </a:extLst>
          </p:cNvPr>
          <p:cNvPicPr>
            <a:picLocks noChangeAspect="1"/>
          </p:cNvPicPr>
          <p:nvPr/>
        </p:nvPicPr>
        <p:blipFill>
          <a:blip r:embed="rId3"/>
          <a:stretch>
            <a:fillRect/>
          </a:stretch>
        </p:blipFill>
        <p:spPr>
          <a:xfrm>
            <a:off x="6378678" y="2341128"/>
            <a:ext cx="5401202" cy="3625130"/>
          </a:xfrm>
          <a:prstGeom prst="rect">
            <a:avLst/>
          </a:prstGeom>
        </p:spPr>
      </p:pic>
      <p:sp>
        <p:nvSpPr>
          <p:cNvPr id="2" name="Titel 1">
            <a:extLst>
              <a:ext uri="{FF2B5EF4-FFF2-40B4-BE49-F238E27FC236}">
                <a16:creationId xmlns:a16="http://schemas.microsoft.com/office/drawing/2014/main" id="{65DA559E-1105-4979-B87B-1B90FEF5F805}"/>
              </a:ext>
            </a:extLst>
          </p:cNvPr>
          <p:cNvSpPr>
            <a:spLocks noGrp="1"/>
          </p:cNvSpPr>
          <p:nvPr>
            <p:ph type="title"/>
          </p:nvPr>
        </p:nvSpPr>
        <p:spPr/>
        <p:txBody>
          <a:bodyPr/>
          <a:lstStyle/>
          <a:p>
            <a:r>
              <a:rPr lang="de-DE" dirty="0"/>
              <a:t>Einstieg in Visual Studio 2019</a:t>
            </a:r>
          </a:p>
        </p:txBody>
      </p:sp>
      <p:pic>
        <p:nvPicPr>
          <p:cNvPr id="7" name="Grafik 6">
            <a:extLst>
              <a:ext uri="{FF2B5EF4-FFF2-40B4-BE49-F238E27FC236}">
                <a16:creationId xmlns:a16="http://schemas.microsoft.com/office/drawing/2014/main" id="{D7089DD0-388E-4BC3-84DD-7D24935ED686}"/>
              </a:ext>
            </a:extLst>
          </p:cNvPr>
          <p:cNvPicPr>
            <a:picLocks noChangeAspect="1"/>
          </p:cNvPicPr>
          <p:nvPr/>
        </p:nvPicPr>
        <p:blipFill>
          <a:blip r:embed="rId4"/>
          <a:stretch>
            <a:fillRect/>
          </a:stretch>
        </p:blipFill>
        <p:spPr>
          <a:xfrm>
            <a:off x="8741834" y="600547"/>
            <a:ext cx="2026927" cy="1681428"/>
          </a:xfrm>
          <a:prstGeom prst="rect">
            <a:avLst/>
          </a:prstGeom>
        </p:spPr>
      </p:pic>
      <p:pic>
        <p:nvPicPr>
          <p:cNvPr id="11" name="Inhaltsplatzhalter 4">
            <a:extLst>
              <a:ext uri="{FF2B5EF4-FFF2-40B4-BE49-F238E27FC236}">
                <a16:creationId xmlns:a16="http://schemas.microsoft.com/office/drawing/2014/main" id="{8118539D-55BA-40EA-8BE5-0EAF46747536}"/>
              </a:ext>
            </a:extLst>
          </p:cNvPr>
          <p:cNvPicPr>
            <a:picLocks noGrp="1" noChangeAspect="1"/>
          </p:cNvPicPr>
          <p:nvPr>
            <p:ph sz="half" idx="1"/>
          </p:nvPr>
        </p:nvPicPr>
        <p:blipFill>
          <a:blip r:embed="rId5"/>
          <a:stretch>
            <a:fillRect/>
          </a:stretch>
        </p:blipFill>
        <p:spPr>
          <a:xfrm>
            <a:off x="631724" y="2434375"/>
            <a:ext cx="5181600" cy="3438636"/>
          </a:xfrm>
          <a:prstGeom prst="rect">
            <a:avLst/>
          </a:prstGeom>
          <a:effectLst>
            <a:outerShdw blurRad="63500" sx="102000" sy="102000" algn="ctr" rotWithShape="0">
              <a:prstClr val="black">
                <a:alpha val="40000"/>
              </a:prstClr>
            </a:outerShdw>
          </a:effectLst>
        </p:spPr>
      </p:pic>
      <p:sp>
        <p:nvSpPr>
          <p:cNvPr id="13" name="Pfeil: nach rechts 12">
            <a:extLst>
              <a:ext uri="{FF2B5EF4-FFF2-40B4-BE49-F238E27FC236}">
                <a16:creationId xmlns:a16="http://schemas.microsoft.com/office/drawing/2014/main" id="{9E3A48B4-9FDB-49F0-90A9-6E378D003F3A}"/>
              </a:ext>
            </a:extLst>
          </p:cNvPr>
          <p:cNvSpPr/>
          <p:nvPr/>
        </p:nvSpPr>
        <p:spPr>
          <a:xfrm>
            <a:off x="2282825" y="4802717"/>
            <a:ext cx="1371600" cy="371475"/>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de-DE"/>
          </a:p>
        </p:txBody>
      </p:sp>
      <p:sp>
        <p:nvSpPr>
          <p:cNvPr id="14" name="Pfeil: nach rechts 13">
            <a:extLst>
              <a:ext uri="{FF2B5EF4-FFF2-40B4-BE49-F238E27FC236}">
                <a16:creationId xmlns:a16="http://schemas.microsoft.com/office/drawing/2014/main" id="{4BB8E446-3D6E-4A59-A34E-5DD021AEB004}"/>
              </a:ext>
            </a:extLst>
          </p:cNvPr>
          <p:cNvSpPr/>
          <p:nvPr/>
        </p:nvSpPr>
        <p:spPr>
          <a:xfrm>
            <a:off x="7180256" y="3337531"/>
            <a:ext cx="1371600" cy="371475"/>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349018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87CE3B-0047-4BA6-85DF-056A30176365}"/>
              </a:ext>
            </a:extLst>
          </p:cNvPr>
          <p:cNvSpPr>
            <a:spLocks noGrp="1"/>
          </p:cNvSpPr>
          <p:nvPr>
            <p:ph type="title"/>
          </p:nvPr>
        </p:nvSpPr>
        <p:spPr/>
        <p:txBody>
          <a:bodyPr/>
          <a:lstStyle/>
          <a:p>
            <a:r>
              <a:rPr lang="de-DE" dirty="0"/>
              <a:t>Einstieg in Visual Studio 2019</a:t>
            </a:r>
          </a:p>
        </p:txBody>
      </p:sp>
      <p:pic>
        <p:nvPicPr>
          <p:cNvPr id="5" name="Inhaltsplatzhalter 4">
            <a:extLst>
              <a:ext uri="{FF2B5EF4-FFF2-40B4-BE49-F238E27FC236}">
                <a16:creationId xmlns:a16="http://schemas.microsoft.com/office/drawing/2014/main" id="{30A19429-5FB1-43D6-A99A-8804DF616366}"/>
              </a:ext>
            </a:extLst>
          </p:cNvPr>
          <p:cNvPicPr>
            <a:picLocks noGrp="1" noChangeAspect="1"/>
          </p:cNvPicPr>
          <p:nvPr>
            <p:ph sz="half" idx="2"/>
          </p:nvPr>
        </p:nvPicPr>
        <p:blipFill>
          <a:blip r:embed="rId3"/>
          <a:stretch>
            <a:fillRect/>
          </a:stretch>
        </p:blipFill>
        <p:spPr>
          <a:xfrm>
            <a:off x="6172200" y="2131575"/>
            <a:ext cx="5181600" cy="3739438"/>
          </a:xfrm>
          <a:prstGeom prst="rect">
            <a:avLst/>
          </a:prstGeom>
        </p:spPr>
      </p:pic>
      <p:sp>
        <p:nvSpPr>
          <p:cNvPr id="4" name="Inhaltsplatzhalter 3">
            <a:extLst>
              <a:ext uri="{FF2B5EF4-FFF2-40B4-BE49-F238E27FC236}">
                <a16:creationId xmlns:a16="http://schemas.microsoft.com/office/drawing/2014/main" id="{B56BBF97-9AC4-406C-B2F6-B340C291E1DD}"/>
              </a:ext>
            </a:extLst>
          </p:cNvPr>
          <p:cNvSpPr>
            <a:spLocks noGrp="1"/>
          </p:cNvSpPr>
          <p:nvPr>
            <p:ph sz="half" idx="1"/>
          </p:nvPr>
        </p:nvSpPr>
        <p:spPr/>
        <p:txBody>
          <a:bodyPr>
            <a:normAutofit/>
          </a:bodyPr>
          <a:lstStyle/>
          <a:p>
            <a:r>
              <a:rPr lang="de-DE" sz="2600" dirty="0"/>
              <a:t>VS erstellt Projektmappen         (eng: Solutions)</a:t>
            </a:r>
          </a:p>
          <a:p>
            <a:r>
              <a:rPr lang="de-DE" sz="2600" dirty="0"/>
              <a:t>Eine Projektmappe kann beliebig viele Projekte beinhalten</a:t>
            </a:r>
          </a:p>
          <a:p>
            <a:r>
              <a:rPr lang="de-DE" sz="2600" dirty="0"/>
              <a:t>Jedes Projekt ist in der Regel einem Applikations-‚Typ‘ zugeordnet     (z.B. C#-Konsolenanwendung, Xamarin-Forms-Anwendung, etc.)</a:t>
            </a:r>
          </a:p>
        </p:txBody>
      </p:sp>
    </p:spTree>
    <p:extLst>
      <p:ext uri="{BB962C8B-B14F-4D97-AF65-F5344CB8AC3E}">
        <p14:creationId xmlns:p14="http://schemas.microsoft.com/office/powerpoint/2010/main" val="1353695408"/>
      </p:ext>
    </p:extLst>
  </p:cSld>
  <p:clrMapOvr>
    <a:masterClrMapping/>
  </p:clrMapOvr>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56F7CCA9-518F-42EE-86CB-D55FB61D559D}" vid="{1F9B6467-4DB2-4C8B-B990-CE4F0227D29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3" ma:contentTypeDescription="Ein neues Dokument erstellen." ma:contentTypeScope="" ma:versionID="d90a4fb735d4205c7cf58365e8a50cab">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518b8da3a27b28710ac15a208f5b67f8"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94EA7A3E-9951-4D5F-BF6F-8319412830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0c9536-4234-4ee5-917d-0db1094ec3d5"/>
    <ds:schemaRef ds:uri="965790fa-1676-40e9-a1b2-ba5f45c567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E6F826-4F57-4606-9DB6-7D008AB645F7}">
  <ds:schemaRefs>
    <ds:schemaRef ds:uri="http://schemas.microsoft.com/sharepoint/v3/contenttype/forms"/>
  </ds:schemaRefs>
</ds:datastoreItem>
</file>

<file path=customXml/itemProps3.xml><?xml version="1.0" encoding="utf-8"?>
<ds:datastoreItem xmlns:ds="http://schemas.openxmlformats.org/officeDocument/2006/customXml" ds:itemID="{79F95C00-1760-4EBE-B0F1-FC82C0EB1AA5}">
  <ds:schemaRefs>
    <ds:schemaRef ds:uri="http://schemas.microsoft.com/office/2006/documentManagement/types"/>
    <ds:schemaRef ds:uri="http://purl.org/dc/terms/"/>
    <ds:schemaRef ds:uri="http://purl.org/dc/dcmitype/"/>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ppedvVorlage</Template>
  <TotalTime>0</TotalTime>
  <Words>278</Words>
  <Application>Microsoft Office PowerPoint</Application>
  <PresentationFormat>Breitbild</PresentationFormat>
  <Paragraphs>53</Paragraphs>
  <Slides>5</Slides>
  <Notes>5</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5</vt:i4>
      </vt:variant>
    </vt:vector>
  </HeadingPairs>
  <TitlesOfParts>
    <vt:vector size="10" baseType="lpstr">
      <vt:lpstr>Arial</vt:lpstr>
      <vt:lpstr>Calibri</vt:lpstr>
      <vt:lpstr>Calibri Light</vt:lpstr>
      <vt:lpstr>Wingdings</vt:lpstr>
      <vt:lpstr>Design1</vt:lpstr>
      <vt:lpstr>Grundlagen C# und .NET</vt:lpstr>
      <vt:lpstr>Allgemeines zu C#</vt:lpstr>
      <vt:lpstr>Allgemeines zu .NET</vt:lpstr>
      <vt:lpstr>Einstieg in Visual Studio 2019</vt:lpstr>
      <vt:lpstr>Einstieg in Visual Studio 2019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Vollständiger Name des Kurses</dc:title>
  <dc:creator>Jens Zimmermann</dc:creator>
  <cp:lastModifiedBy>Klaas Hagge</cp:lastModifiedBy>
  <cp:revision>7</cp:revision>
  <dcterms:created xsi:type="dcterms:W3CDTF">2021-08-31T09:50:45Z</dcterms:created>
  <dcterms:modified xsi:type="dcterms:W3CDTF">2021-11-30T07:21:19Z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urstitel">
    <vt:lpwstr>3;#nicht zugeordnet|019c91e6-bb0e-43eb-99bf-aee28d7ce2ce</vt:lpwstr>
  </property>
  <property fmtid="{D5CDD505-2E9C-101B-9397-08002B2CF9AE}" pid="3" name="Thema">
    <vt:lpwstr>47;#nicht zugeordnet|83dd853b-6e4a-474a-9180-31ee9b61d86a</vt:lpwstr>
  </property>
  <property fmtid="{D5CDD505-2E9C-101B-9397-08002B2CF9AE}" pid="4" name="ContentTypeId">
    <vt:lpwstr>0x010100BF391AEE31C99448A543937035626E06</vt:lpwstr>
  </property>
</Properties>
</file>