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notesMasterIdLst>
    <p:notesMasterId r:id="rId14"/>
  </p:notesMasterIdLst>
  <p:sldIdLst>
    <p:sldId id="256" r:id="rId5"/>
    <p:sldId id="265" r:id="rId6"/>
    <p:sldId id="267" r:id="rId7"/>
    <p:sldId id="268" r:id="rId8"/>
    <p:sldId id="270" r:id="rId9"/>
    <p:sldId id="272" r:id="rId10"/>
    <p:sldId id="274" r:id="rId11"/>
    <p:sldId id="269" r:id="rId12"/>
    <p:sldId id="273"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88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FBA64D-8538-4AFE-90B2-30A016561178}" v="2" dt="2019-11-26T15:24:36.605"/>
    <p1510:client id="{29D0FFAC-F163-43DC-991E-2976F0E8F259}" v="257" dt="2020-02-14T14:02:37.451"/>
    <p1510:client id="{451F67DD-8E38-4517-AFDE-531B5A9E0B94}" v="314" dt="2020-02-17T08:35:10.355"/>
  </p1510:revLst>
</p1510:revInfo>
</file>

<file path=ppt/tableStyles.xml><?xml version="1.0" encoding="utf-8"?>
<a:tblStyleLst xmlns:a="http://schemas.openxmlformats.org/drawingml/2006/main" def="{5C22544A-7EE6-4342-B048-85BDC9FD1C3A}">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847" autoAdjust="0"/>
  </p:normalViewPr>
  <p:slideViewPr>
    <p:cSldViewPr snapToGrid="0">
      <p:cViewPr varScale="1">
        <p:scale>
          <a:sx n="98" d="100"/>
          <a:sy n="98" d="100"/>
        </p:scale>
        <p:origin x="82"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Winter" userId="S::kevinw@ppedv.de::3aca6d4c-1c3f-4eb1-bd20-689779ed42de" providerId="AD" clId="Web-{451F67DD-8E38-4517-AFDE-531B5A9E0B94}"/>
    <pc:docChg chg="modSld">
      <pc:chgData name="Kevin Winter" userId="S::kevinw@ppedv.de::3aca6d4c-1c3f-4eb1-bd20-689779ed42de" providerId="AD" clId="Web-{451F67DD-8E38-4517-AFDE-531B5A9E0B94}" dt="2020-02-17T08:35:10.355" v="313" actId="20577"/>
      <pc:docMkLst>
        <pc:docMk/>
      </pc:docMkLst>
      <pc:sldChg chg="modSp">
        <pc:chgData name="Kevin Winter" userId="S::kevinw@ppedv.de::3aca6d4c-1c3f-4eb1-bd20-689779ed42de" providerId="AD" clId="Web-{451F67DD-8E38-4517-AFDE-531B5A9E0B94}" dt="2020-02-17T08:35:10.355" v="312" actId="20577"/>
        <pc:sldMkLst>
          <pc:docMk/>
          <pc:sldMk cId="3621969583" sldId="260"/>
        </pc:sldMkLst>
        <pc:spChg chg="mod">
          <ac:chgData name="Kevin Winter" userId="S::kevinw@ppedv.de::3aca6d4c-1c3f-4eb1-bd20-689779ed42de" providerId="AD" clId="Web-{451F67DD-8E38-4517-AFDE-531B5A9E0B94}" dt="2020-02-17T08:35:10.355" v="312" actId="20577"/>
          <ac:spMkLst>
            <pc:docMk/>
            <pc:sldMk cId="3621969583" sldId="260"/>
            <ac:spMk id="3" creationId="{00000000-0000-0000-0000-000000000000}"/>
          </ac:spMkLst>
        </pc:spChg>
      </pc:sldChg>
    </pc:docChg>
  </pc:docChgLst>
  <pc:docChgLst>
    <pc:chgData name="Kevin Winter" userId="S::kevinw@ppedv.de::3aca6d4c-1c3f-4eb1-bd20-689779ed42de" providerId="AD" clId="Web-{10FBA64D-8538-4AFE-90B2-30A016561178}"/>
    <pc:docChg chg="addSld delSld">
      <pc:chgData name="Kevin Winter" userId="S::kevinw@ppedv.de::3aca6d4c-1c3f-4eb1-bd20-689779ed42de" providerId="AD" clId="Web-{10FBA64D-8538-4AFE-90B2-30A016561178}" dt="2019-11-26T15:24:46.777" v="2"/>
      <pc:docMkLst>
        <pc:docMk/>
      </pc:docMkLst>
      <pc:sldChg chg="del">
        <pc:chgData name="Kevin Winter" userId="S::kevinw@ppedv.de::3aca6d4c-1c3f-4eb1-bd20-689779ed42de" providerId="AD" clId="Web-{10FBA64D-8538-4AFE-90B2-30A016561178}" dt="2019-11-26T15:24:28.355" v="0"/>
        <pc:sldMkLst>
          <pc:docMk/>
          <pc:sldMk cId="4217236875" sldId="258"/>
        </pc:sldMkLst>
      </pc:sldChg>
      <pc:sldChg chg="add del">
        <pc:chgData name="Kevin Winter" userId="S::kevinw@ppedv.de::3aca6d4c-1c3f-4eb1-bd20-689779ed42de" providerId="AD" clId="Web-{10FBA64D-8538-4AFE-90B2-30A016561178}" dt="2019-11-26T15:24:46.777" v="2"/>
        <pc:sldMkLst>
          <pc:docMk/>
          <pc:sldMk cId="3940609064" sldId="259"/>
        </pc:sldMkLst>
      </pc:sldChg>
    </pc:docChg>
  </pc:docChgLst>
  <pc:docChgLst>
    <pc:chgData name="Kevin Winter" userId="S::kevinw@ppedv.de::3aca6d4c-1c3f-4eb1-bd20-689779ed42de" providerId="AD" clId="Web-{29D0FFAC-F163-43DC-991E-2976F0E8F259}"/>
    <pc:docChg chg="modSld">
      <pc:chgData name="Kevin Winter" userId="S::kevinw@ppedv.de::3aca6d4c-1c3f-4eb1-bd20-689779ed42de" providerId="AD" clId="Web-{29D0FFAC-F163-43DC-991E-2976F0E8F259}" dt="2020-02-14T14:02:37.451" v="256" actId="20577"/>
      <pc:docMkLst>
        <pc:docMk/>
      </pc:docMkLst>
      <pc:sldChg chg="modSp">
        <pc:chgData name="Kevin Winter" userId="S::kevinw@ppedv.de::3aca6d4c-1c3f-4eb1-bd20-689779ed42de" providerId="AD" clId="Web-{29D0FFAC-F163-43DC-991E-2976F0E8F259}" dt="2020-02-14T14:02:37.451" v="255" actId="20577"/>
        <pc:sldMkLst>
          <pc:docMk/>
          <pc:sldMk cId="3621969583" sldId="260"/>
        </pc:sldMkLst>
        <pc:spChg chg="mod">
          <ac:chgData name="Kevin Winter" userId="S::kevinw@ppedv.de::3aca6d4c-1c3f-4eb1-bd20-689779ed42de" providerId="AD" clId="Web-{29D0FFAC-F163-43DC-991E-2976F0E8F259}" dt="2020-02-14T14:02:37.451" v="255" actId="20577"/>
          <ac:spMkLst>
            <pc:docMk/>
            <pc:sldMk cId="3621969583" sldId="260"/>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3D5ABF-38D6-422B-BC2B-BB5DCF80B3C0}" type="datetimeFigureOut">
              <a:rPr lang="de-DE" smtClean="0"/>
              <a:t>01.11.2021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AE87D5-BAA5-400E-BF28-DB907415B628}" type="slidenum">
              <a:rPr lang="de-DE" smtClean="0"/>
              <a:t>‹Nr.›</a:t>
            </a:fld>
            <a:endParaRPr lang="de-DE"/>
          </a:p>
        </p:txBody>
      </p:sp>
    </p:spTree>
    <p:extLst>
      <p:ext uri="{BB962C8B-B14F-4D97-AF65-F5344CB8AC3E}">
        <p14:creationId xmlns:p14="http://schemas.microsoft.com/office/powerpoint/2010/main" val="3418222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de-DE"/>
              <a:t>Willkommen!</a:t>
            </a:r>
          </a:p>
          <a:p>
            <a:r>
              <a:rPr lang="de-DE"/>
              <a:t>Sämtliche Notizen</a:t>
            </a:r>
            <a:r>
              <a:rPr lang="de-DE" baseline="0"/>
              <a:t> sind nur zur Unterstützung für den Trainer gedacht.</a:t>
            </a:r>
          </a:p>
        </p:txBody>
      </p:sp>
      <p:sp>
        <p:nvSpPr>
          <p:cNvPr id="4" name="Slide Number Placeholder 3"/>
          <p:cNvSpPr>
            <a:spLocks noGrp="1"/>
          </p:cNvSpPr>
          <p:nvPr>
            <p:ph type="sldNum" sz="quarter" idx="10"/>
          </p:nvPr>
        </p:nvSpPr>
        <p:spPr/>
        <p:txBody>
          <a:bodyPr/>
          <a:lstStyle/>
          <a:p>
            <a:fld id="{CB55FE5C-AC3A-47D7-B549-23EF9E2A5753}" type="slidenum">
              <a:rPr lang="de-DE" smtClean="0"/>
              <a:t>1</a:t>
            </a:fld>
            <a:endParaRPr lang="de-DE"/>
          </a:p>
        </p:txBody>
      </p:sp>
    </p:spTree>
    <p:extLst>
      <p:ext uri="{BB962C8B-B14F-4D97-AF65-F5344CB8AC3E}">
        <p14:creationId xmlns:p14="http://schemas.microsoft.com/office/powerpoint/2010/main" val="95121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rtl="0" fontAlgn="base">
              <a:buFont typeface="Arial" panose="020B0604020202020204" pitchFamily="34" charset="0"/>
              <a:buChar char="•"/>
            </a:pPr>
            <a:r>
              <a:rPr lang="de-DE" sz="1800" b="0" i="0" u="none" strike="noStrike" dirty="0">
                <a:solidFill>
                  <a:srgbClr val="000000"/>
                </a:solidFill>
                <a:effectLst/>
                <a:latin typeface="Calibri" panose="020F0502020204030204" pitchFamily="34" charset="0"/>
              </a:rPr>
              <a:t>Jeden Befehl mit Semikolon abschließen!</a:t>
            </a:r>
            <a:r>
              <a:rPr lang="en-US" sz="1800" b="0" i="0" u="none" strike="noStrike" dirty="0">
                <a:solidFill>
                  <a:srgbClr val="444444"/>
                </a:solidFill>
                <a:effectLst/>
                <a:latin typeface="Calibri" panose="020F0502020204030204" pitchFamily="34" charset="0"/>
              </a:rPr>
              <a:t>, </a:t>
            </a:r>
            <a:r>
              <a:rPr lang="en-US" sz="1800" b="0" i="0" u="none" strike="noStrike" dirty="0" err="1">
                <a:solidFill>
                  <a:srgbClr val="444444"/>
                </a:solidFill>
                <a:effectLst/>
                <a:latin typeface="Calibri" panose="020F0502020204030204" pitchFamily="34" charset="0"/>
              </a:rPr>
              <a:t>damit</a:t>
            </a:r>
            <a:r>
              <a:rPr lang="en-US" sz="1800" b="0" i="0" u="none" strike="noStrike" dirty="0">
                <a:solidFill>
                  <a:srgbClr val="444444"/>
                </a:solidFill>
                <a:effectLst/>
                <a:latin typeface="Calibri" panose="020F0502020204030204" pitchFamily="34" charset="0"/>
              </a:rPr>
              <a:t> Compiler den </a:t>
            </a:r>
            <a:r>
              <a:rPr lang="en-US" sz="1800" b="0" i="0" u="none" strike="noStrike" dirty="0" err="1">
                <a:solidFill>
                  <a:srgbClr val="444444"/>
                </a:solidFill>
                <a:effectLst/>
                <a:latin typeface="Calibri" panose="020F0502020204030204" pitchFamily="34" charset="0"/>
              </a:rPr>
              <a:t>Abschluss</a:t>
            </a:r>
            <a:r>
              <a:rPr lang="en-US" sz="1800" b="0" i="0" u="none" strike="noStrike" dirty="0">
                <a:solidFill>
                  <a:srgbClr val="444444"/>
                </a:solidFill>
                <a:effectLst/>
                <a:latin typeface="Calibri" panose="020F0502020204030204" pitchFamily="34" charset="0"/>
              </a:rPr>
              <a:t> </a:t>
            </a:r>
            <a:r>
              <a:rPr lang="en-US" sz="1800" b="0" i="0" u="none" strike="noStrike" dirty="0" err="1">
                <a:solidFill>
                  <a:srgbClr val="444444"/>
                </a:solidFill>
                <a:effectLst/>
                <a:latin typeface="Calibri" panose="020F0502020204030204" pitchFamily="34" charset="0"/>
              </a:rPr>
              <a:t>interpretiert</a:t>
            </a:r>
            <a:endParaRPr lang="en-US" sz="1800" b="0" i="0" u="none" strike="noStrike" dirty="0">
              <a:solidFill>
                <a:srgbClr val="444444"/>
              </a:solidFill>
              <a:effectLst/>
              <a:latin typeface="Calibri" panose="020F0502020204030204" pitchFamily="34" charset="0"/>
            </a:endParaRPr>
          </a:p>
          <a:p>
            <a:pPr algn="l" rtl="0" fontAlgn="base">
              <a:buFont typeface="Arial" panose="020B0604020202020204" pitchFamily="34" charset="0"/>
              <a:buChar char="•"/>
            </a:pPr>
            <a:r>
              <a:rPr lang="de-DE" sz="1800" b="0" i="0" u="none" strike="noStrike" dirty="0">
                <a:solidFill>
                  <a:srgbClr val="000000"/>
                </a:solidFill>
                <a:effectLst/>
                <a:latin typeface="Calibri" panose="020F0502020204030204" pitchFamily="34" charset="0"/>
              </a:rPr>
              <a:t>Zuweisungsoperator „</a:t>
            </a:r>
            <a:r>
              <a:rPr lang="de-DE" sz="1800" b="0" i="0" u="none" strike="noStrike" dirty="0">
                <a:solidFill>
                  <a:srgbClr val="4BACC6"/>
                </a:solidFill>
                <a:effectLst/>
                <a:latin typeface="Calibri" panose="020F0502020204030204" pitchFamily="34" charset="0"/>
              </a:rPr>
              <a:t>=„</a:t>
            </a:r>
            <a:r>
              <a:rPr lang="de-DE" sz="1800" b="0" i="0" u="none" strike="noStrike" dirty="0">
                <a:solidFill>
                  <a:srgbClr val="000000"/>
                </a:solidFill>
                <a:effectLst/>
                <a:latin typeface="Calibri" panose="020F0502020204030204" pitchFamily="34" charset="0"/>
              </a:rPr>
              <a:t> entspricht nicht dem mathematischen = („==„)</a:t>
            </a:r>
          </a:p>
          <a:p>
            <a:pPr algn="l" rtl="0" fontAlgn="base">
              <a:buFont typeface="Arial" panose="020B0604020202020204" pitchFamily="34" charset="0"/>
              <a:buChar char="•"/>
            </a:pPr>
            <a:r>
              <a:rPr lang="en-US" sz="1800" b="0" i="0" dirty="0" err="1">
                <a:solidFill>
                  <a:srgbClr val="444444"/>
                </a:solidFill>
                <a:effectLst/>
                <a:latin typeface="Arial" panose="020B0604020202020204" pitchFamily="34" charset="0"/>
              </a:rPr>
              <a:t>Blöcke</a:t>
            </a:r>
            <a:r>
              <a:rPr lang="en-US" sz="1800" b="0" i="0" dirty="0">
                <a:solidFill>
                  <a:srgbClr val="444444"/>
                </a:solidFill>
                <a:effectLst/>
                <a:latin typeface="Arial" panose="020B0604020202020204" pitchFamily="34" charset="0"/>
              </a:rPr>
              <a:t> </a:t>
            </a:r>
            <a:r>
              <a:rPr lang="en-US" sz="1800" b="0" i="0" dirty="0" err="1">
                <a:solidFill>
                  <a:srgbClr val="444444"/>
                </a:solidFill>
                <a:effectLst/>
                <a:latin typeface="Arial" panose="020B0604020202020204" pitchFamily="34" charset="0"/>
              </a:rPr>
              <a:t>werden</a:t>
            </a:r>
            <a:r>
              <a:rPr lang="en-US" sz="1800" b="0" i="0" dirty="0">
                <a:solidFill>
                  <a:srgbClr val="444444"/>
                </a:solidFill>
                <a:effectLst/>
                <a:latin typeface="Arial" panose="020B0604020202020204" pitchFamily="34" charset="0"/>
              </a:rPr>
              <a:t> in </a:t>
            </a:r>
            <a:r>
              <a:rPr lang="en-US" sz="1800" b="0" i="0" dirty="0" err="1">
                <a:solidFill>
                  <a:srgbClr val="444444"/>
                </a:solidFill>
                <a:effectLst/>
                <a:latin typeface="Arial" panose="020B0604020202020204" pitchFamily="34" charset="0"/>
              </a:rPr>
              <a:t>geschweiften</a:t>
            </a:r>
            <a:r>
              <a:rPr lang="en-US" sz="1800" b="0" i="0" dirty="0">
                <a:solidFill>
                  <a:srgbClr val="444444"/>
                </a:solidFill>
                <a:effectLst/>
                <a:latin typeface="Arial" panose="020B0604020202020204" pitchFamily="34" charset="0"/>
              </a:rPr>
              <a:t> </a:t>
            </a:r>
            <a:r>
              <a:rPr lang="en-US" sz="1800" b="0" i="0" dirty="0" err="1">
                <a:solidFill>
                  <a:srgbClr val="444444"/>
                </a:solidFill>
                <a:effectLst/>
                <a:latin typeface="Arial" panose="020B0604020202020204" pitchFamily="34" charset="0"/>
              </a:rPr>
              <a:t>Klammern</a:t>
            </a:r>
            <a:r>
              <a:rPr lang="en-US" sz="1800" b="0" i="0" dirty="0">
                <a:solidFill>
                  <a:srgbClr val="444444"/>
                </a:solidFill>
                <a:effectLst/>
                <a:latin typeface="Arial" panose="020B0604020202020204" pitchFamily="34" charset="0"/>
              </a:rPr>
              <a:t> </a:t>
            </a:r>
            <a:r>
              <a:rPr lang="en-US" sz="1800" b="0" i="0" dirty="0" err="1">
                <a:solidFill>
                  <a:srgbClr val="444444"/>
                </a:solidFill>
                <a:effectLst/>
                <a:latin typeface="Arial" panose="020B0604020202020204" pitchFamily="34" charset="0"/>
              </a:rPr>
              <a:t>geschrieben</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US" sz="1800" b="0" i="0" dirty="0" err="1">
                <a:solidFill>
                  <a:srgbClr val="444444"/>
                </a:solidFill>
                <a:effectLst/>
                <a:latin typeface="Arial" panose="020B0604020202020204" pitchFamily="34" charset="0"/>
              </a:rPr>
              <a:t>Kommentare</a:t>
            </a:r>
            <a:r>
              <a:rPr lang="en-US" sz="1800" b="0" i="0" dirty="0">
                <a:solidFill>
                  <a:srgbClr val="444444"/>
                </a:solidFill>
                <a:effectLst/>
                <a:latin typeface="Arial" panose="020B0604020202020204" pitchFamily="34" charset="0"/>
              </a:rPr>
              <a:t> </a:t>
            </a:r>
            <a:r>
              <a:rPr lang="en-US" sz="1800" b="0" i="0" dirty="0" err="1">
                <a:solidFill>
                  <a:srgbClr val="444444"/>
                </a:solidFill>
                <a:effectLst/>
                <a:latin typeface="Arial" panose="020B0604020202020204" pitchFamily="34" charset="0"/>
              </a:rPr>
              <a:t>Beispiel</a:t>
            </a:r>
            <a:r>
              <a:rPr lang="en-US" sz="1800" b="0" i="0" dirty="0">
                <a:solidFill>
                  <a:srgbClr val="444444"/>
                </a:solidFill>
                <a:effectLst/>
                <a:latin typeface="Arial" panose="020B0604020202020204" pitchFamily="34" charset="0"/>
              </a:rPr>
              <a:t> </a:t>
            </a:r>
            <a:r>
              <a:rPr lang="en-US" sz="1800" b="0" i="0" dirty="0" err="1">
                <a:solidFill>
                  <a:srgbClr val="444444"/>
                </a:solidFill>
                <a:effectLst/>
                <a:latin typeface="Arial" panose="020B0604020202020204" pitchFamily="34" charset="0"/>
              </a:rPr>
              <a:t>zeigen</a:t>
            </a:r>
            <a:endParaRPr lang="en-US" sz="1800" b="0" i="0" dirty="0">
              <a:solidFill>
                <a:srgbClr val="444444"/>
              </a:solidFill>
              <a:effectLst/>
              <a:latin typeface="Arial" panose="020B0604020202020204" pitchFamily="34" charset="0"/>
            </a:endParaRPr>
          </a:p>
        </p:txBody>
      </p:sp>
      <p:sp>
        <p:nvSpPr>
          <p:cNvPr id="4" name="Foliennummernplatzhalter 3"/>
          <p:cNvSpPr>
            <a:spLocks noGrp="1"/>
          </p:cNvSpPr>
          <p:nvPr>
            <p:ph type="sldNum" sz="quarter" idx="5"/>
          </p:nvPr>
        </p:nvSpPr>
        <p:spPr/>
        <p:txBody>
          <a:bodyPr/>
          <a:lstStyle/>
          <a:p>
            <a:fld id="{7EAE87D5-BAA5-400E-BF28-DB907415B628}" type="slidenum">
              <a:rPr lang="de-DE" smtClean="0"/>
              <a:t>2</a:t>
            </a:fld>
            <a:endParaRPr lang="de-DE"/>
          </a:p>
        </p:txBody>
      </p:sp>
    </p:spTree>
    <p:extLst>
      <p:ext uri="{BB962C8B-B14F-4D97-AF65-F5344CB8AC3E}">
        <p14:creationId xmlns:p14="http://schemas.microsoft.com/office/powerpoint/2010/main" val="2470214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3</a:t>
            </a:fld>
            <a:endParaRPr lang="de-DE"/>
          </a:p>
        </p:txBody>
      </p:sp>
    </p:spTree>
    <p:extLst>
      <p:ext uri="{BB962C8B-B14F-4D97-AF65-F5344CB8AC3E}">
        <p14:creationId xmlns:p14="http://schemas.microsoft.com/office/powerpoint/2010/main" val="1450267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rtl="0" fontAlgn="base">
              <a:buFont typeface="Arial" panose="020B0604020202020204" pitchFamily="34" charset="0"/>
              <a:buChar char="•"/>
            </a:pPr>
            <a:r>
              <a:rPr lang="de-DE" sz="1800" b="0" i="0" u="none" strike="noStrike" dirty="0">
                <a:solidFill>
                  <a:srgbClr val="000000"/>
                </a:solidFill>
                <a:effectLst/>
                <a:latin typeface="Calibri" panose="020F0502020204030204" pitchFamily="34" charset="0"/>
              </a:rPr>
              <a:t>Für Ganzzahl-Typen gibt es auch eine </a:t>
            </a:r>
            <a:r>
              <a:rPr lang="de-DE" sz="1800" b="0" i="0" u="none" strike="noStrike" dirty="0" err="1">
                <a:solidFill>
                  <a:srgbClr val="000000"/>
                </a:solidFill>
                <a:effectLst/>
                <a:latin typeface="Calibri" panose="020F0502020204030204" pitchFamily="34" charset="0"/>
              </a:rPr>
              <a:t>Unsigned</a:t>
            </a:r>
            <a:r>
              <a:rPr lang="de-DE" sz="1800" b="0" i="0" u="none" strike="noStrike" dirty="0">
                <a:solidFill>
                  <a:srgbClr val="000000"/>
                </a:solidFill>
                <a:effectLst/>
                <a:latin typeface="Calibri" panose="020F0502020204030204" pitchFamily="34" charset="0"/>
              </a:rPr>
              <a:t>-Variante, d.h. ohne Negativ-Zahlen:</a:t>
            </a:r>
            <a:r>
              <a:rPr lang="en-US" sz="1800" b="0" i="0" dirty="0">
                <a:solidFill>
                  <a:srgbClr val="444444"/>
                </a:solidFill>
                <a:effectLst/>
                <a:latin typeface="Calibri" panose="020F0502020204030204" pitchFamily="34" charset="0"/>
              </a:rPr>
              <a:t>​</a:t>
            </a:r>
            <a:endParaRPr lang="en-US" sz="1800" b="0" i="0" dirty="0">
              <a:solidFill>
                <a:srgbClr val="444444"/>
              </a:solidFill>
              <a:effectLst/>
              <a:latin typeface="Arial" panose="020B0604020202020204" pitchFamily="34" charset="0"/>
            </a:endParaRPr>
          </a:p>
          <a:p>
            <a:pPr lvl="1" algn="l" rtl="0" fontAlgn="base">
              <a:buFont typeface="Arial" panose="020B0604020202020204" pitchFamily="34" charset="0"/>
              <a:buChar char="•"/>
            </a:pPr>
            <a:r>
              <a:rPr lang="de-DE" sz="1800" b="0" i="0" u="none" strike="noStrike" dirty="0" err="1">
                <a:solidFill>
                  <a:srgbClr val="000000"/>
                </a:solidFill>
                <a:effectLst/>
                <a:latin typeface="Calibri" panose="020F0502020204030204" pitchFamily="34" charset="0"/>
              </a:rPr>
              <a:t>ushort</a:t>
            </a:r>
            <a:r>
              <a:rPr lang="de-DE" sz="1800" b="0" i="0" u="none" strike="noStrike" dirty="0">
                <a:solidFill>
                  <a:srgbClr val="000000"/>
                </a:solidFill>
                <a:effectLst/>
                <a:latin typeface="Calibri" panose="020F0502020204030204" pitchFamily="34" charset="0"/>
              </a:rPr>
              <a:t> (0 bis 65.535)</a:t>
            </a:r>
            <a:r>
              <a:rPr lang="en-US" sz="1800" b="0" i="0" dirty="0">
                <a:solidFill>
                  <a:srgbClr val="444444"/>
                </a:solidFill>
                <a:effectLst/>
                <a:latin typeface="Calibri" panose="020F0502020204030204" pitchFamily="34" charset="0"/>
              </a:rPr>
              <a:t>​</a:t>
            </a:r>
            <a:endParaRPr lang="en-US" sz="1800" b="0" i="0" dirty="0">
              <a:solidFill>
                <a:srgbClr val="444444"/>
              </a:solidFill>
              <a:effectLst/>
              <a:latin typeface="Arial" panose="020B0604020202020204" pitchFamily="34" charset="0"/>
            </a:endParaRPr>
          </a:p>
          <a:p>
            <a:pPr lvl="1" algn="l" rtl="0" fontAlgn="base">
              <a:buFont typeface="Arial" panose="020B0604020202020204" pitchFamily="34" charset="0"/>
              <a:buChar char="•"/>
            </a:pPr>
            <a:r>
              <a:rPr lang="de-DE" sz="1800" b="0" i="0" u="none" strike="noStrike" dirty="0" err="1">
                <a:solidFill>
                  <a:srgbClr val="000000"/>
                </a:solidFill>
                <a:effectLst/>
                <a:latin typeface="Calibri" panose="020F0502020204030204" pitchFamily="34" charset="0"/>
              </a:rPr>
              <a:t>uint</a:t>
            </a:r>
            <a:r>
              <a:rPr lang="de-DE" sz="1800" b="0" i="0" u="none" strike="noStrike" dirty="0">
                <a:solidFill>
                  <a:srgbClr val="000000"/>
                </a:solidFill>
                <a:effectLst/>
                <a:latin typeface="Calibri" panose="020F0502020204030204" pitchFamily="34" charset="0"/>
              </a:rPr>
              <a:t> (0 bis 4.294.967.295)</a:t>
            </a:r>
            <a:r>
              <a:rPr lang="en-US" sz="1800" b="0" i="0" dirty="0">
                <a:solidFill>
                  <a:srgbClr val="444444"/>
                </a:solidFill>
                <a:effectLst/>
                <a:latin typeface="Calibri" panose="020F0502020204030204" pitchFamily="34" charset="0"/>
              </a:rPr>
              <a:t>​ </a:t>
            </a:r>
            <a:r>
              <a:rPr lang="en-US" sz="1800" b="0" i="0" dirty="0" err="1">
                <a:solidFill>
                  <a:srgbClr val="444444"/>
                </a:solidFill>
                <a:effectLst/>
                <a:latin typeface="Calibri" panose="020F0502020204030204" pitchFamily="34" charset="0"/>
              </a:rPr>
              <a:t>mrd</a:t>
            </a:r>
            <a:endParaRPr lang="en-US" sz="1800" b="0" i="0" dirty="0">
              <a:solidFill>
                <a:srgbClr val="444444"/>
              </a:solidFill>
              <a:effectLst/>
              <a:latin typeface="Arial" panose="020B0604020202020204" pitchFamily="34" charset="0"/>
            </a:endParaRPr>
          </a:p>
          <a:p>
            <a:pPr lvl="1" algn="l" rtl="0" fontAlgn="base">
              <a:buFont typeface="Arial" panose="020B0604020202020204" pitchFamily="34" charset="0"/>
              <a:buChar char="•"/>
            </a:pPr>
            <a:r>
              <a:rPr lang="de-DE" sz="1800" b="0" i="0" u="none" strike="noStrike" dirty="0" err="1">
                <a:solidFill>
                  <a:srgbClr val="000000"/>
                </a:solidFill>
                <a:effectLst/>
                <a:latin typeface="Calibri" panose="020F0502020204030204" pitchFamily="34" charset="0"/>
              </a:rPr>
              <a:t>Ulong</a:t>
            </a:r>
            <a:r>
              <a:rPr lang="de-DE" sz="1800" b="0" i="0" u="none" strike="noStrike" dirty="0">
                <a:solidFill>
                  <a:srgbClr val="000000"/>
                </a:solidFill>
                <a:effectLst/>
                <a:latin typeface="Calibri" panose="020F0502020204030204" pitchFamily="34" charset="0"/>
              </a:rPr>
              <a:t> (0 bis 18.446.744.073.709.551.615) Trillion, Billiarde, Billion, Milliarde, </a:t>
            </a:r>
            <a:r>
              <a:rPr lang="de-DE" sz="1800" b="0" i="0" u="none" strike="noStrike" dirty="0" err="1">
                <a:solidFill>
                  <a:srgbClr val="000000"/>
                </a:solidFill>
                <a:effectLst/>
                <a:latin typeface="Calibri" panose="020F0502020204030204" pitchFamily="34" charset="0"/>
              </a:rPr>
              <a:t>millionen</a:t>
            </a:r>
            <a:endParaRPr lang="de-DE" sz="1800" b="0" i="0" u="none" strike="noStrike" dirty="0">
              <a:solidFill>
                <a:srgbClr val="000000"/>
              </a:solidFill>
              <a:effectLst/>
              <a:latin typeface="Calibri" panose="020F0502020204030204" pitchFamily="34" charset="0"/>
            </a:endParaRPr>
          </a:p>
          <a:p>
            <a:pPr lvl="0" algn="l" rtl="0" fontAlgn="base">
              <a:buFont typeface="Arial" panose="020B0604020202020204" pitchFamily="34" charset="0"/>
              <a:buChar char="•"/>
            </a:pPr>
            <a:endParaRPr lang="de-DE" sz="1800" b="0" i="0" u="none" strike="noStrike" dirty="0">
              <a:solidFill>
                <a:srgbClr val="000000"/>
              </a:solidFill>
              <a:effectLst/>
              <a:latin typeface="Calibri" panose="020F0502020204030204" pitchFamily="34" charset="0"/>
            </a:endParaRPr>
          </a:p>
          <a:p>
            <a:pPr lvl="0" algn="l" rtl="0" fontAlgn="base">
              <a:buFont typeface="Arial" panose="020B0604020202020204" pitchFamily="34" charset="0"/>
              <a:buChar char="•"/>
            </a:pPr>
            <a:r>
              <a:rPr lang="de-DE" sz="1800" b="0" i="0" u="none" strike="noStrike" dirty="0">
                <a:solidFill>
                  <a:srgbClr val="000000"/>
                </a:solidFill>
                <a:effectLst/>
                <a:latin typeface="Calibri" panose="020F0502020204030204" pitchFamily="34" charset="0"/>
              </a:rPr>
              <a:t>Alle Datentypen bis auf </a:t>
            </a:r>
            <a:r>
              <a:rPr lang="de-DE" sz="1800" b="0" i="0" u="none" strike="noStrike" dirty="0" err="1">
                <a:solidFill>
                  <a:srgbClr val="000000"/>
                </a:solidFill>
                <a:effectLst/>
                <a:latin typeface="Calibri" panose="020F0502020204030204" pitchFamily="34" charset="0"/>
              </a:rPr>
              <a:t>string</a:t>
            </a:r>
            <a:r>
              <a:rPr lang="de-DE" sz="1800" b="0" i="0" u="none" strike="noStrike" dirty="0">
                <a:solidFill>
                  <a:srgbClr val="000000"/>
                </a:solidFill>
                <a:effectLst/>
                <a:latin typeface="Calibri" panose="020F0502020204030204" pitchFamily="34" charset="0"/>
              </a:rPr>
              <a:t> sind Wertetypen – String ist Referenztyp</a:t>
            </a:r>
          </a:p>
          <a:p>
            <a:pPr lvl="0" algn="l" rtl="0" fontAlgn="base">
              <a:buFont typeface="Arial" panose="020B0604020202020204" pitchFamily="34" charset="0"/>
              <a:buChar char="•"/>
            </a:pPr>
            <a:r>
              <a:rPr lang="de-DE" sz="1800" b="0" i="0" u="none" strike="noStrike" dirty="0">
                <a:solidFill>
                  <a:srgbClr val="000000"/>
                </a:solidFill>
                <a:effectLst/>
                <a:latin typeface="Calibri" panose="020F0502020204030204" pitchFamily="34" charset="0"/>
              </a:rPr>
              <a:t>Strings haben keine feste Größe und können so keinen festen Speicher zugewiesen bekommen</a:t>
            </a:r>
          </a:p>
          <a:p>
            <a:pPr lvl="0" algn="l" rtl="0" fontAlgn="base">
              <a:buFont typeface="Arial" panose="020B0604020202020204" pitchFamily="34" charset="0"/>
              <a:buChar char="•"/>
            </a:pPr>
            <a:endParaRPr lang="de-DE" sz="1800" b="0" i="0" u="none" strike="noStrike" dirty="0">
              <a:solidFill>
                <a:srgbClr val="000000"/>
              </a:solidFill>
              <a:effectLst/>
              <a:latin typeface="Calibri" panose="020F0502020204030204" pitchFamily="34" charset="0"/>
            </a:endParaRPr>
          </a:p>
          <a:p>
            <a:pPr lvl="0" algn="l" rtl="0" fontAlgn="base">
              <a:buFont typeface="Arial" panose="020B0604020202020204" pitchFamily="34" charset="0"/>
              <a:buChar char="•"/>
            </a:pPr>
            <a:r>
              <a:rPr lang="de-DE" sz="1800" b="0" i="0" u="none" strike="noStrike" dirty="0">
                <a:solidFill>
                  <a:srgbClr val="000000"/>
                </a:solidFill>
                <a:effectLst/>
                <a:latin typeface="Calibri" panose="020F0502020204030204" pitchFamily="34" charset="0"/>
              </a:rPr>
              <a:t>Jeder Datentyp erbt von der Klasse „</a:t>
            </a:r>
            <a:r>
              <a:rPr lang="de-DE" sz="1800" b="0" i="0" u="none" strike="noStrike" dirty="0" err="1">
                <a:solidFill>
                  <a:srgbClr val="000000"/>
                </a:solidFill>
                <a:effectLst/>
                <a:latin typeface="Calibri" panose="020F0502020204030204" pitchFamily="34" charset="0"/>
              </a:rPr>
              <a:t>object</a:t>
            </a:r>
            <a:r>
              <a:rPr lang="de-DE" sz="1800" b="0" i="0" u="none" strike="noStrike" dirty="0">
                <a:solidFill>
                  <a:srgbClr val="000000"/>
                </a:solidFill>
                <a:effectLst/>
                <a:latin typeface="Calibri" panose="020F0502020204030204" pitchFamily="34" charset="0"/>
              </a:rPr>
              <a:t>“ </a:t>
            </a:r>
          </a:p>
          <a:p>
            <a:pPr lvl="0" algn="l" rtl="0" fontAlgn="base">
              <a:buFont typeface="Arial" panose="020B0604020202020204" pitchFamily="34" charset="0"/>
              <a:buChar char="•"/>
            </a:pPr>
            <a:endParaRPr lang="de-DE" sz="1800" b="0" i="0" u="none" strike="noStrike" dirty="0">
              <a:solidFill>
                <a:srgbClr val="000000"/>
              </a:solidFill>
              <a:effectLst/>
              <a:latin typeface="Calibri" panose="020F0502020204030204" pitchFamily="34" charset="0"/>
            </a:endParaRPr>
          </a:p>
          <a:p>
            <a:pPr lvl="0" algn="l" rtl="0" fontAlgn="base">
              <a:buFont typeface="Arial" panose="020B0604020202020204" pitchFamily="34" charset="0"/>
              <a:buChar char="•"/>
            </a:pPr>
            <a:r>
              <a:rPr lang="de-DE" sz="1800" b="0" i="0" u="none" strike="noStrike" dirty="0">
                <a:solidFill>
                  <a:srgbClr val="000000"/>
                </a:solidFill>
                <a:effectLst/>
                <a:latin typeface="Calibri" panose="020F0502020204030204" pitchFamily="34" charset="0"/>
              </a:rPr>
              <a:t>GK-Genauigkeit: </a:t>
            </a:r>
            <a:r>
              <a:rPr lang="de-DE" sz="1800" b="0" i="0" u="none" strike="noStrike" dirty="0" err="1">
                <a:solidFill>
                  <a:srgbClr val="000000"/>
                </a:solidFill>
                <a:effectLst/>
                <a:latin typeface="Calibri" panose="020F0502020204030204" pitchFamily="34" charset="0"/>
              </a:rPr>
              <a:t>float</a:t>
            </a:r>
            <a:r>
              <a:rPr lang="de-DE" sz="1800" b="0" i="0" u="none" strike="noStrike" dirty="0">
                <a:solidFill>
                  <a:srgbClr val="000000"/>
                </a:solidFill>
                <a:effectLst/>
                <a:latin typeface="Calibri" panose="020F0502020204030204" pitchFamily="34" charset="0"/>
              </a:rPr>
              <a:t>: 6-9 NK-Stellen, double: 15-17 NK-Stellen, </a:t>
            </a:r>
            <a:r>
              <a:rPr lang="de-DE" sz="1800" b="0" i="0" u="none" strike="noStrike" dirty="0" err="1">
                <a:solidFill>
                  <a:srgbClr val="000000"/>
                </a:solidFill>
                <a:effectLst/>
                <a:latin typeface="Calibri" panose="020F0502020204030204" pitchFamily="34" charset="0"/>
              </a:rPr>
              <a:t>decimal</a:t>
            </a:r>
            <a:r>
              <a:rPr lang="de-DE" sz="1800" b="0" i="0" u="none" strike="noStrike" dirty="0">
                <a:solidFill>
                  <a:srgbClr val="000000"/>
                </a:solidFill>
                <a:effectLst/>
                <a:latin typeface="Calibri" panose="020F0502020204030204" pitchFamily="34" charset="0"/>
              </a:rPr>
              <a:t>: 28-29 NK-Stellen</a:t>
            </a:r>
          </a:p>
          <a:p>
            <a:pPr lvl="0" algn="l" rtl="0" fontAlgn="base">
              <a:buFont typeface="Arial" panose="020B0604020202020204" pitchFamily="34" charset="0"/>
              <a:buChar char="•"/>
            </a:pPr>
            <a:endParaRPr lang="en-US" sz="1800" b="0" i="0" dirty="0">
              <a:solidFill>
                <a:srgbClr val="444444"/>
              </a:solidFill>
              <a:effectLst/>
              <a:latin typeface="Arial" panose="020B0604020202020204" pitchFamily="34" charset="0"/>
            </a:endParaRPr>
          </a:p>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4</a:t>
            </a:fld>
            <a:endParaRPr lang="de-DE"/>
          </a:p>
        </p:txBody>
      </p:sp>
    </p:spTree>
    <p:extLst>
      <p:ext uri="{BB962C8B-B14F-4D97-AF65-F5344CB8AC3E}">
        <p14:creationId xmlns:p14="http://schemas.microsoft.com/office/powerpoint/2010/main" val="2503549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5</a:t>
            </a:fld>
            <a:endParaRPr lang="de-DE"/>
          </a:p>
        </p:txBody>
      </p:sp>
    </p:spTree>
    <p:extLst>
      <p:ext uri="{BB962C8B-B14F-4D97-AF65-F5344CB8AC3E}">
        <p14:creationId xmlns:p14="http://schemas.microsoft.com/office/powerpoint/2010/main" val="3103857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6</a:t>
            </a:fld>
            <a:endParaRPr lang="de-DE"/>
          </a:p>
        </p:txBody>
      </p:sp>
    </p:spTree>
    <p:extLst>
      <p:ext uri="{BB962C8B-B14F-4D97-AF65-F5344CB8AC3E}">
        <p14:creationId xmlns:p14="http://schemas.microsoft.com/office/powerpoint/2010/main" val="1149921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7</a:t>
            </a:fld>
            <a:endParaRPr lang="de-DE"/>
          </a:p>
        </p:txBody>
      </p:sp>
    </p:spTree>
    <p:extLst>
      <p:ext uri="{BB962C8B-B14F-4D97-AF65-F5344CB8AC3E}">
        <p14:creationId xmlns:p14="http://schemas.microsoft.com/office/powerpoint/2010/main" val="3841221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rtl="0" fontAlgn="base"/>
            <a:r>
              <a:rPr lang="de-DE" sz="1800" b="0" i="0" u="none" strike="noStrike" dirty="0">
                <a:solidFill>
                  <a:srgbClr val="000000"/>
                </a:solidFill>
                <a:effectLst/>
                <a:latin typeface="Calibri" panose="020F0502020204030204" pitchFamily="34" charset="0"/>
              </a:rPr>
              <a:t>implizite Umwandlung = nicht gefordert </a:t>
            </a:r>
          </a:p>
          <a:p>
            <a:pPr algn="l" rtl="0" fontAlgn="base"/>
            <a:r>
              <a:rPr lang="de-DE" sz="1800" b="0" i="0" u="none" strike="noStrike" dirty="0">
                <a:solidFill>
                  <a:srgbClr val="000000"/>
                </a:solidFill>
                <a:effectLst/>
                <a:latin typeface="Calibri" panose="020F0502020204030204" pitchFamily="34" charset="0"/>
              </a:rPr>
              <a:t>expliziten Umwandlung = definitiv gefordert</a:t>
            </a:r>
          </a:p>
          <a:p>
            <a:pPr algn="l" rtl="0" fontAlgn="base"/>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de-DE" sz="1800" b="0" i="0" u="none" strike="noStrike" dirty="0">
                <a:solidFill>
                  <a:srgbClr val="000000"/>
                </a:solidFill>
                <a:effectLst/>
                <a:latin typeface="Calibri" panose="020F0502020204030204" pitchFamily="34" charset="0"/>
              </a:rPr>
              <a:t>Konvertierungen von ungenaueren zu genaueren Datentypen (z. B. </a:t>
            </a:r>
            <a:r>
              <a:rPr lang="de-DE" sz="1800" b="0" i="0" u="none" strike="noStrike" dirty="0" err="1">
                <a:solidFill>
                  <a:srgbClr val="000000"/>
                </a:solidFill>
                <a:effectLst/>
                <a:latin typeface="Calibri" panose="020F0502020204030204" pitchFamily="34" charset="0"/>
              </a:rPr>
              <a:t>int</a:t>
            </a:r>
            <a:r>
              <a:rPr lang="de-DE" sz="1800" b="0" i="0" u="none" strike="noStrike" dirty="0">
                <a:solidFill>
                  <a:srgbClr val="000000"/>
                </a:solidFill>
                <a:effectLst/>
                <a:latin typeface="Calibri" panose="020F0502020204030204" pitchFamily="34" charset="0"/>
              </a:rPr>
              <a:t> -&gt; double) funktionieren immer implizit, da es hierbei in keinem Fall zu einem Informationsverlust kommen kann. </a:t>
            </a:r>
          </a:p>
          <a:p>
            <a:pPr algn="l" rtl="0" fontAlgn="base"/>
            <a:r>
              <a:rPr lang="de-DE" sz="1800" b="0" i="0" u="none" strike="noStrike" dirty="0">
                <a:solidFill>
                  <a:srgbClr val="000000"/>
                </a:solidFill>
                <a:effectLst/>
                <a:latin typeface="Calibri" panose="020F0502020204030204" pitchFamily="34" charset="0"/>
              </a:rPr>
              <a:t>Die umgekehrte Richtung muss explizit erfolgen. </a:t>
            </a:r>
            <a:r>
              <a:rPr lang="en-US" sz="1800" b="0" i="0" dirty="0">
                <a:solidFill>
                  <a:srgbClr val="444444"/>
                </a:solidFill>
                <a:effectLst/>
                <a:latin typeface="Calibri" panose="020F0502020204030204" pitchFamily="34" charset="0"/>
              </a:rPr>
              <a:t>​</a:t>
            </a:r>
          </a:p>
          <a:p>
            <a:pPr algn="l" rtl="0" fontAlgn="base"/>
            <a:endParaRPr lang="en-US" sz="1800" b="0" i="0" dirty="0">
              <a:solidFill>
                <a:srgbClr val="444444"/>
              </a:solidFill>
              <a:effectLst/>
              <a:latin typeface="Calibri" panose="020F0502020204030204" pitchFamily="34" charset="0"/>
            </a:endParaRPr>
          </a:p>
          <a:p>
            <a:pPr algn="l" rtl="0" fontAlgn="base"/>
            <a:r>
              <a:rPr lang="de-DE" sz="1800" b="0" i="0" u="none" strike="noStrike" dirty="0">
                <a:solidFill>
                  <a:srgbClr val="000000"/>
                </a:solidFill>
                <a:effectLst/>
                <a:latin typeface="Calibri" panose="020F0502020204030204" pitchFamily="34" charset="0"/>
              </a:rPr>
              <a:t>Cast = neuen Datentyp in runden Klammern vor die umzuwandelnde Variable</a:t>
            </a:r>
          </a:p>
          <a:p>
            <a:pPr algn="l" rtl="0" fontAlgn="base"/>
            <a:r>
              <a:rPr lang="de-DE" sz="1800" b="0" i="0" u="none" strike="noStrike" dirty="0">
                <a:solidFill>
                  <a:srgbClr val="000000"/>
                </a:solidFill>
                <a:effectLst/>
                <a:latin typeface="Calibri" panose="020F0502020204030204" pitchFamily="34" charset="0"/>
              </a:rPr>
              <a:t>erlaubt den zu erwartenden Informationsverlust (z.B. double -&gt; </a:t>
            </a:r>
            <a:r>
              <a:rPr lang="de-DE" sz="1800" b="0" i="0" u="none" strike="noStrike" dirty="0" err="1">
                <a:solidFill>
                  <a:srgbClr val="000000"/>
                </a:solidFill>
                <a:effectLst/>
                <a:latin typeface="Calibri" panose="020F0502020204030204" pitchFamily="34" charset="0"/>
              </a:rPr>
              <a:t>int</a:t>
            </a:r>
            <a:r>
              <a:rPr lang="de-DE" sz="1800" b="0" i="0" u="none" strike="noStrike" dirty="0">
                <a:solidFill>
                  <a:srgbClr val="000000"/>
                </a:solidFill>
                <a:effectLst/>
                <a:latin typeface="Calibri" panose="020F0502020204030204" pitchFamily="34" charset="0"/>
              </a:rPr>
              <a:t> werden die Nachkommastellen abgeschnitten).</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de-DE" sz="1800" b="0" i="0" dirty="0">
                <a:solidFill>
                  <a:srgbClr val="444444"/>
                </a:solidFill>
                <a:effectLst/>
                <a:latin typeface="Calibri" panose="020F0502020204030204" pitchFamily="34" charset="0"/>
              </a:rPr>
              <a:t>​</a:t>
            </a:r>
            <a:endParaRPr lang="de-DE" b="0" i="0" dirty="0">
              <a:solidFill>
                <a:srgbClr val="444444"/>
              </a:solidFill>
              <a:effectLst/>
              <a:latin typeface="Calibri" panose="020F0502020204030204" pitchFamily="34" charset="0"/>
            </a:endParaRPr>
          </a:p>
          <a:p>
            <a:pPr algn="l" rtl="0" fontAlgn="base"/>
            <a:r>
              <a:rPr lang="de-DE" sz="1800" b="0" i="0" u="none" strike="noStrike" dirty="0">
                <a:solidFill>
                  <a:srgbClr val="000000"/>
                </a:solidFill>
                <a:effectLst/>
                <a:latin typeface="Calibri" panose="020F0502020204030204" pitchFamily="34" charset="0"/>
              </a:rPr>
              <a:t>Parse = String in einen numerischen Datentyp ist nur über die Hilfsfunktion Parse() des jeweiligen neuen Datentyps möglich. </a:t>
            </a:r>
          </a:p>
          <a:p>
            <a:pPr algn="l" rtl="0" fontAlgn="base"/>
            <a:r>
              <a:rPr lang="de-DE" sz="1800" b="0" i="0" u="none" strike="noStrike" dirty="0">
                <a:solidFill>
                  <a:srgbClr val="000000"/>
                </a:solidFill>
                <a:effectLst/>
                <a:latin typeface="Calibri" panose="020F0502020204030204" pitchFamily="34" charset="0"/>
              </a:rPr>
              <a:t>Dabei darf der zu parsende String nur Ziffern enthalten, sonst Fehler</a:t>
            </a:r>
          </a:p>
          <a:p>
            <a:pPr algn="l" rtl="0" fontAlgn="base"/>
            <a:endParaRPr lang="de-DE" sz="1800" b="0" i="0" u="none" strike="noStrike" dirty="0">
              <a:solidFill>
                <a:srgbClr val="000000"/>
              </a:solidFill>
              <a:effectLst/>
              <a:latin typeface="Calibri" panose="020F0502020204030204" pitchFamily="34" charset="0"/>
            </a:endParaRPr>
          </a:p>
          <a:p>
            <a:pPr algn="l" rtl="0" fontAlgn="base"/>
            <a:r>
              <a:rPr lang="de-DE" sz="1800" b="0" i="0" u="none" strike="noStrike" dirty="0">
                <a:solidFill>
                  <a:srgbClr val="000000"/>
                </a:solidFill>
                <a:effectLst/>
                <a:latin typeface="Calibri" panose="020F0502020204030204" pitchFamily="34" charset="0"/>
              </a:rPr>
              <a:t>Try Catch =&gt; mehr Informationen aber langsamer und teurer</a:t>
            </a:r>
          </a:p>
          <a:p>
            <a:pPr algn="l" rtl="0" fontAlgn="base"/>
            <a:r>
              <a:rPr lang="de-DE" sz="1800" b="0" i="0" u="none" strike="noStrike" dirty="0" err="1">
                <a:solidFill>
                  <a:srgbClr val="000000"/>
                </a:solidFill>
                <a:effectLst/>
                <a:latin typeface="Calibri" panose="020F0502020204030204" pitchFamily="34" charset="0"/>
              </a:rPr>
              <a:t>TryParse</a:t>
            </a:r>
            <a:r>
              <a:rPr lang="de-DE" sz="1800" b="0" i="0" u="none" strike="noStrike" dirty="0">
                <a:solidFill>
                  <a:srgbClr val="000000"/>
                </a:solidFill>
                <a:effectLst/>
                <a:latin typeface="Calibri" panose="020F0502020204030204" pitchFamily="34" charset="0"/>
              </a:rPr>
              <a:t> =&gt; wenig Informationen aber schneller und billiger </a:t>
            </a:r>
            <a:endParaRPr lang="en-US" b="0" i="0" dirty="0">
              <a:solidFill>
                <a:srgbClr val="444444"/>
              </a:solidFill>
              <a:effectLst/>
              <a:latin typeface="Calibri" panose="020F0502020204030204" pitchFamily="34" charset="0"/>
            </a:endParaRPr>
          </a:p>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8</a:t>
            </a:fld>
            <a:endParaRPr lang="de-DE"/>
          </a:p>
        </p:txBody>
      </p:sp>
    </p:spTree>
    <p:extLst>
      <p:ext uri="{BB962C8B-B14F-4D97-AF65-F5344CB8AC3E}">
        <p14:creationId xmlns:p14="http://schemas.microsoft.com/office/powerpoint/2010/main" val="1191005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rtl="0" fontAlgn="base"/>
            <a:r>
              <a:rPr lang="de-DE" sz="1800" b="0" i="0" u="none" strike="noStrike" dirty="0">
                <a:solidFill>
                  <a:srgbClr val="000000"/>
                </a:solidFill>
                <a:effectLst/>
                <a:latin typeface="Calibri" panose="020F0502020204030204" pitchFamily="34" charset="0"/>
              </a:rPr>
              <a:t>mathematischen Operationen = &gt; Standart-Zeichen  + - * /  </a:t>
            </a:r>
          </a:p>
          <a:p>
            <a:pPr algn="l" rtl="0" fontAlgn="base"/>
            <a:endParaRPr lang="de-DE" sz="1800" b="0" i="0" u="none" strike="noStrike" dirty="0">
              <a:solidFill>
                <a:srgbClr val="000000"/>
              </a:solidFill>
              <a:effectLst/>
              <a:latin typeface="Calibri" panose="020F0502020204030204" pitchFamily="34" charset="0"/>
            </a:endParaRPr>
          </a:p>
          <a:p>
            <a:pPr algn="l" rtl="0" fontAlgn="base"/>
            <a:r>
              <a:rPr lang="de-DE" sz="1800" b="0" i="0" u="none" strike="noStrike" dirty="0">
                <a:solidFill>
                  <a:srgbClr val="000000"/>
                </a:solidFill>
                <a:effectLst/>
                <a:latin typeface="Calibri" panose="020F0502020204030204" pitchFamily="34" charset="0"/>
              </a:rPr>
              <a:t>Wert selbst manipulieren =&gt; verkürzten Schreibweisen ( +=  -=  *=  /= ) verwenden.</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de-DE" sz="1800" b="0" i="0" dirty="0">
                <a:solidFill>
                  <a:srgbClr val="444444"/>
                </a:solidFill>
                <a:effectLst/>
                <a:latin typeface="Calibri" panose="020F0502020204030204" pitchFamily="34" charset="0"/>
              </a:rPr>
              <a:t>​</a:t>
            </a:r>
            <a:endParaRPr lang="de-DE" b="0" i="0" dirty="0">
              <a:solidFill>
                <a:srgbClr val="444444"/>
              </a:solidFill>
              <a:effectLst/>
              <a:latin typeface="Calibri" panose="020F0502020204030204" pitchFamily="34" charset="0"/>
            </a:endParaRPr>
          </a:p>
          <a:p>
            <a:pPr algn="l" rtl="0" fontAlgn="base"/>
            <a:r>
              <a:rPr lang="de-DE" sz="1800" b="0" i="0" u="none" strike="noStrike" dirty="0">
                <a:solidFill>
                  <a:srgbClr val="000000"/>
                </a:solidFill>
                <a:effectLst/>
                <a:latin typeface="Calibri" panose="020F0502020204030204" pitchFamily="34" charset="0"/>
              </a:rPr>
              <a:t>Die Funktionen der Math-Klasse bieten zusätzliche mathematische Operationen, wie beispielsweise das Runden an.</a:t>
            </a:r>
            <a:endParaRPr lang="en-US" b="0" i="0" dirty="0">
              <a:solidFill>
                <a:srgbClr val="444444"/>
              </a:solidFill>
              <a:effectLst/>
              <a:latin typeface="Calibri" panose="020F0502020204030204" pitchFamily="34" charset="0"/>
            </a:endParaRPr>
          </a:p>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9</a:t>
            </a:fld>
            <a:endParaRPr lang="de-DE"/>
          </a:p>
        </p:txBody>
      </p:sp>
    </p:spTree>
    <p:extLst>
      <p:ext uri="{BB962C8B-B14F-4D97-AF65-F5344CB8AC3E}">
        <p14:creationId xmlns:p14="http://schemas.microsoft.com/office/powerpoint/2010/main" val="39850185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8" name="Fußzeilenplatzhalter 4">
            <a:extLst>
              <a:ext uri="{FF2B5EF4-FFF2-40B4-BE49-F238E27FC236}">
                <a16:creationId xmlns:a16="http://schemas.microsoft.com/office/drawing/2014/main" id="{333528B0-D7CE-40F2-8E68-E4D4014FC510}"/>
              </a:ext>
            </a:extLst>
          </p:cNvPr>
          <p:cNvSpPr>
            <a:spLocks noGrp="1"/>
          </p:cNvSpPr>
          <p:nvPr>
            <p:ph type="ftr" sz="quarter" idx="11"/>
          </p:nvPr>
        </p:nvSpPr>
        <p:spPr>
          <a:xfrm>
            <a:off x="838200" y="6356350"/>
            <a:ext cx="7772400" cy="365125"/>
          </a:xfrm>
        </p:spPr>
        <p:txBody>
          <a:bodyPr/>
          <a:lstStyle/>
          <a:p>
            <a:pPr algn="r"/>
            <a:r>
              <a:rPr lang="de-DE" dirty="0"/>
              <a:t>© ppedv AG</a:t>
            </a:r>
          </a:p>
        </p:txBody>
      </p:sp>
      <p:sp>
        <p:nvSpPr>
          <p:cNvPr id="9" name="Foliennummernplatzhalter 5">
            <a:extLst>
              <a:ext uri="{FF2B5EF4-FFF2-40B4-BE49-F238E27FC236}">
                <a16:creationId xmlns:a16="http://schemas.microsoft.com/office/drawing/2014/main" id="{E557E84C-A49E-4B3B-B846-C682AE17C766}"/>
              </a:ext>
            </a:extLst>
          </p:cNvPr>
          <p:cNvSpPr>
            <a:spLocks noGrp="1"/>
          </p:cNvSpPr>
          <p:nvPr>
            <p:ph type="sldNum" sz="quarter" idx="12"/>
          </p:nvPr>
        </p:nvSpPr>
        <p:spPr>
          <a:xfrm>
            <a:off x="8610600" y="6356350"/>
            <a:ext cx="2743200" cy="365125"/>
          </a:xfrm>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649837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033128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539748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520598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470580"/>
            <a:ext cx="10972800" cy="1143000"/>
          </a:xfrm>
          <a:prstGeom prst="rect">
            <a:avLst/>
          </a:prstGeom>
        </p:spPr>
        <p:txBody>
          <a:bodyPr/>
          <a:lstStyle>
            <a:lvl1pPr>
              <a:defRPr>
                <a:solidFill>
                  <a:srgbClr val="F18826"/>
                </a:solidFill>
              </a:defRPr>
            </a:lvl1pPr>
          </a:lstStyle>
          <a:p>
            <a:r>
              <a:rPr lang="de-DE" dirty="0"/>
              <a:t>Mastertitelformat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454969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206609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4119826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524263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lvl1pPr>
              <a:defRPr>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Mastertextformat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pPr algn="r"/>
            <a:r>
              <a:rPr lang="de-DE" dirty="0"/>
              <a:t>© </a:t>
            </a:r>
            <a:r>
              <a:rPr lang="de-DE" dirty="0" err="1"/>
              <a:t>ppedv</a:t>
            </a:r>
            <a:r>
              <a:rPr lang="de-DE" dirty="0"/>
              <a:t> AG</a:t>
            </a:r>
          </a:p>
        </p:txBody>
      </p:sp>
      <p:sp>
        <p:nvSpPr>
          <p:cNvPr id="9" name="Foliennummernplatzhalter 8"/>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976180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abelle">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graphicFrame>
        <p:nvGraphicFramePr>
          <p:cNvPr id="6" name="Tabelle 5">
            <a:extLst>
              <a:ext uri="{FF2B5EF4-FFF2-40B4-BE49-F238E27FC236}">
                <a16:creationId xmlns:a16="http://schemas.microsoft.com/office/drawing/2014/main" id="{F275F751-0ED3-41C9-A58D-F50AA35460D6}"/>
              </a:ext>
            </a:extLst>
          </p:cNvPr>
          <p:cNvGraphicFramePr>
            <a:graphicFrameLocks noGrp="1"/>
          </p:cNvGraphicFramePr>
          <p:nvPr userDrawn="1">
            <p:extLst>
              <p:ext uri="{D42A27DB-BD31-4B8C-83A1-F6EECF244321}">
                <p14:modId xmlns:p14="http://schemas.microsoft.com/office/powerpoint/2010/main" val="1922473285"/>
              </p:ext>
            </p:extLst>
          </p:nvPr>
        </p:nvGraphicFramePr>
        <p:xfrm>
          <a:off x="838200" y="1833634"/>
          <a:ext cx="9287124" cy="4379769"/>
        </p:xfrm>
        <a:graphic>
          <a:graphicData uri="http://schemas.openxmlformats.org/drawingml/2006/table">
            <a:tbl>
              <a:tblPr/>
              <a:tblGrid>
                <a:gridCol w="505605">
                  <a:extLst>
                    <a:ext uri="{9D8B030D-6E8A-4147-A177-3AD203B41FA5}">
                      <a16:colId xmlns:a16="http://schemas.microsoft.com/office/drawing/2014/main" val="249116615"/>
                    </a:ext>
                  </a:extLst>
                </a:gridCol>
                <a:gridCol w="3423905">
                  <a:extLst>
                    <a:ext uri="{9D8B030D-6E8A-4147-A177-3AD203B41FA5}">
                      <a16:colId xmlns:a16="http://schemas.microsoft.com/office/drawing/2014/main" val="3576801746"/>
                    </a:ext>
                  </a:extLst>
                </a:gridCol>
                <a:gridCol w="5357614">
                  <a:extLst>
                    <a:ext uri="{9D8B030D-6E8A-4147-A177-3AD203B41FA5}">
                      <a16:colId xmlns:a16="http://schemas.microsoft.com/office/drawing/2014/main" val="4072012228"/>
                    </a:ext>
                  </a:extLst>
                </a:gridCol>
              </a:tblGrid>
              <a:tr h="238989">
                <a:tc>
                  <a:txBody>
                    <a:bodyPr/>
                    <a:lstStyle/>
                    <a:p>
                      <a:pPr algn="l" fontAlgn="auto"/>
                      <a:r>
                        <a:rPr lang="de-DE" sz="1200" b="1" i="0" dirty="0">
                          <a:solidFill>
                            <a:srgbClr val="FFFFFF"/>
                          </a:solidFill>
                          <a:effectLst/>
                          <a:latin typeface="+mn-lt"/>
                        </a:rPr>
                        <a: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888352301"/>
                  </a:ext>
                </a:extLst>
              </a:tr>
              <a:tr h="458772">
                <a:tc>
                  <a:txBody>
                    <a:bodyPr/>
                    <a:lstStyle/>
                    <a:p>
                      <a:pPr algn="l" fontAlgn="base"/>
                      <a:r>
                        <a:rPr lang="de-DE" sz="1200" b="0" i="0">
                          <a:solidFill>
                            <a:srgbClr val="000000"/>
                          </a:solidFill>
                          <a:effectLst/>
                          <a:latin typeface="+mn-lt"/>
                        </a:rPr>
                        <a:t>1​</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Schnellstartleiste​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Navigationsleiste, welch anpassbar ist und eine Möglichkeit bietet schnell zu Punkten </a:t>
                      </a:r>
                      <a:r>
                        <a:rPr lang="de-DE" sz="1200" b="0" i="0" dirty="0" err="1">
                          <a:solidFill>
                            <a:srgbClr val="000000"/>
                          </a:solidFill>
                          <a:effectLst/>
                          <a:latin typeface="+mn-lt"/>
                        </a:rPr>
                        <a:t>imSharepoint</a:t>
                      </a:r>
                      <a:r>
                        <a:rPr lang="de-DE" sz="1200" b="0" i="0" dirty="0">
                          <a:solidFill>
                            <a:srgbClr val="000000"/>
                          </a:solidFill>
                          <a:effectLst/>
                          <a:latin typeface="+mn-lt"/>
                        </a:rPr>
                        <a:t> zu navigieren​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3838140213"/>
                  </a:ext>
                </a:extLst>
              </a:tr>
              <a:tr h="326237">
                <a:tc>
                  <a:txBody>
                    <a:bodyPr/>
                    <a:lstStyle/>
                    <a:p>
                      <a:pPr algn="l" fontAlgn="base"/>
                      <a:r>
                        <a:rPr lang="de-DE" sz="1200" b="0" i="0">
                          <a:solidFill>
                            <a:srgbClr val="000000"/>
                          </a:solidFill>
                          <a:effectLst/>
                          <a:latin typeface="+mn-lt"/>
                        </a:rPr>
                        <a:t>2​</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Globale Navigation​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Navigation, welche die Unterwebsites der Website enthält​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4053446519"/>
                  </a:ext>
                </a:extLst>
              </a:tr>
              <a:tr h="193703">
                <a:tc>
                  <a:txBody>
                    <a:bodyPr/>
                    <a:lstStyle/>
                    <a:p>
                      <a:pPr algn="l" fontAlgn="base"/>
                      <a:r>
                        <a:rPr lang="de-DE" sz="1200" b="0" i="0">
                          <a:solidFill>
                            <a:srgbClr val="000000"/>
                          </a:solidFill>
                          <a:effectLst/>
                          <a:latin typeface="+mn-lt"/>
                        </a:rPr>
                        <a:t>3​</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Websitename​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Name der Website/Unterwebsite​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976622579"/>
                  </a:ext>
                </a:extLst>
              </a:tr>
              <a:tr h="591306">
                <a:tc>
                  <a:txBody>
                    <a:bodyPr/>
                    <a:lstStyle/>
                    <a:p>
                      <a:pPr algn="l" fontAlgn="base"/>
                      <a:r>
                        <a:rPr lang="de-DE" sz="1200" b="0" i="0">
                          <a:solidFill>
                            <a:srgbClr val="000000"/>
                          </a:solidFill>
                          <a:effectLst/>
                          <a:latin typeface="+mn-lt"/>
                        </a:rPr>
                        <a:t>4​</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Neue Seite/Liste/Bibliothek/App/​</a:t>
                      </a:r>
                    </a:p>
                    <a:p>
                      <a:pPr algn="l" fontAlgn="base"/>
                      <a:r>
                        <a:rPr lang="de-DE" sz="1200" b="0" i="0" dirty="0" err="1">
                          <a:solidFill>
                            <a:srgbClr val="000000"/>
                          </a:solidFill>
                          <a:effectLst/>
                          <a:latin typeface="+mn-lt"/>
                        </a:rPr>
                        <a:t>Neuigkeitenbeitrag</a:t>
                      </a:r>
                      <a:r>
                        <a:rPr lang="de-DE" sz="1200" b="0" i="0" dirty="0">
                          <a:solidFill>
                            <a:srgbClr val="000000"/>
                          </a:solidFill>
                          <a:effectLst/>
                          <a:latin typeface="+mn-lt"/>
                        </a:rPr>
                        <a: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Möglichkeit innerhalb der aktuellen Website eine neue Liste/Bibliothek/Seite ect. anzuglegen ​</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302116280"/>
                  </a:ext>
                </a:extLst>
              </a:tr>
              <a:tr h="458772">
                <a:tc>
                  <a:txBody>
                    <a:bodyPr/>
                    <a:lstStyle/>
                    <a:p>
                      <a:pPr algn="l" fontAlgn="base"/>
                      <a:r>
                        <a:rPr lang="de-DE" sz="1200" b="0" i="0">
                          <a:solidFill>
                            <a:srgbClr val="000000"/>
                          </a:solidFill>
                          <a:effectLst/>
                          <a:latin typeface="+mn-lt"/>
                        </a:rPr>
                        <a:t>5​</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Bearbeitungsmöglichkeit für die Websiteseite​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Hier kann man die aktuelle Websiteseite bearbeiten und auch veröffentlichen​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446010147"/>
                  </a:ext>
                </a:extLst>
              </a:tr>
              <a:tr h="458772">
                <a:tc>
                  <a:txBody>
                    <a:bodyPr/>
                    <a:lstStyle/>
                    <a:p>
                      <a:pPr algn="l" fontAlgn="base"/>
                      <a:r>
                        <a:rPr lang="de-DE" sz="1200" b="0" i="0">
                          <a:solidFill>
                            <a:srgbClr val="000000"/>
                          </a:solidFill>
                          <a:effectLst/>
                          <a:latin typeface="+mn-lt"/>
                        </a:rPr>
                        <a:t>6​</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Einstellungen​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Hier kann man wichtige Navigationspunkte wie die Websiteeinstellungen ​</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76528845"/>
                  </a:ext>
                </a:extLst>
              </a:tr>
              <a:tr h="723839">
                <a:tc>
                  <a:txBody>
                    <a:bodyPr/>
                    <a:lstStyle/>
                    <a:p>
                      <a:pPr algn="l" fontAlgn="base"/>
                      <a:r>
                        <a:rPr lang="de-DE" sz="1200" b="0" i="0">
                          <a:solidFill>
                            <a:srgbClr val="000000"/>
                          </a:solidFill>
                          <a:effectLst/>
                          <a:latin typeface="+mn-lt"/>
                        </a:rPr>
                        <a:t>7​</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Login Name​</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Der Name unter dem man aktuell eingeloggt ist. Hierrüber kann man zu seiner persönlichen Websitesammlung gelangen, unter welcher man sein Profil pflegen kann​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32239987"/>
                  </a:ext>
                </a:extLst>
              </a:tr>
              <a:tr h="326237">
                <a:tc>
                  <a:txBody>
                    <a:bodyPr/>
                    <a:lstStyle/>
                    <a:p>
                      <a:pPr algn="l" fontAlgn="base"/>
                      <a:r>
                        <a:rPr lang="de-DE" sz="1200" b="0" i="0">
                          <a:solidFill>
                            <a:srgbClr val="000000"/>
                          </a:solidFill>
                          <a:effectLst/>
                          <a:latin typeface="+mn-lt"/>
                        </a:rPr>
                        <a:t>8​</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Homepage​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Über diesen Link kann man zur Main Websiteseite kommen​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110313488"/>
                  </a:ext>
                </a:extLst>
              </a:tr>
              <a:tr h="193703">
                <a:tc>
                  <a:txBody>
                    <a:bodyPr/>
                    <a:lstStyle/>
                    <a:p>
                      <a:pPr algn="l" fontAlgn="base"/>
                      <a:r>
                        <a:rPr lang="de-DE" sz="1200" b="0" i="0">
                          <a:solidFill>
                            <a:srgbClr val="000000"/>
                          </a:solidFill>
                          <a:effectLst/>
                          <a:latin typeface="+mn-lt"/>
                        </a:rPr>
                        <a:t>9​</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Link zur 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191844076"/>
                  </a:ext>
                </a:extLst>
              </a:tr>
              <a:tr h="326237">
                <a:tc>
                  <a:txBody>
                    <a:bodyPr/>
                    <a:lstStyle/>
                    <a:p>
                      <a:pPr algn="l" fontAlgn="base"/>
                      <a:r>
                        <a:rPr lang="de-DE" sz="1200" b="0" i="0" dirty="0">
                          <a:solidFill>
                            <a:srgbClr val="000000"/>
                          </a:solidFill>
                          <a:effectLst/>
                          <a:latin typeface="+mn-lt"/>
                        </a:rPr>
                        <a:t>10​</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Seitenbibliothek​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Hier werden alle Websiteseiten aufgelistet​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3565858557"/>
                  </a:ext>
                </a:extLst>
              </a:tr>
            </a:tbl>
          </a:graphicData>
        </a:graphic>
      </p:graphicFrame>
    </p:spTree>
    <p:extLst>
      <p:ext uri="{BB962C8B-B14F-4D97-AF65-F5344CB8AC3E}">
        <p14:creationId xmlns:p14="http://schemas.microsoft.com/office/powerpoint/2010/main" val="4077235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140608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897DFD6-16AA-4990-9C12-D8B73762DA74}" type="slidenum">
              <a:rPr lang="de-DE" smtClean="0"/>
              <a:t>‹Nr.›</a:t>
            </a:fld>
            <a:endParaRPr lang="de-DE"/>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1135968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867505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7DFD6-16AA-4990-9C12-D8B73762DA74}" type="slidenum">
              <a:rPr lang="de-DE" smtClean="0"/>
              <a:t>‹Nr.›</a:t>
            </a:fld>
            <a:endParaRPr lang="de-DE"/>
          </a:p>
        </p:txBody>
      </p:sp>
      <p:pic>
        <p:nvPicPr>
          <p:cNvPr id="7" name="Grafik 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Tree>
    <p:extLst>
      <p:ext uri="{BB962C8B-B14F-4D97-AF65-F5344CB8AC3E}">
        <p14:creationId xmlns:p14="http://schemas.microsoft.com/office/powerpoint/2010/main" val="182531735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txStyles>
    <p:titleStyle>
      <a:lvl1pPr algn="l" defTabSz="914400" rtl="0" eaLnBrk="1" latinLnBrk="0" hangingPunct="1">
        <a:lnSpc>
          <a:spcPct val="90000"/>
        </a:lnSpc>
        <a:spcBef>
          <a:spcPct val="0"/>
        </a:spcBef>
        <a:buNone/>
        <a:defRPr sz="4400" kern="1200">
          <a:solidFill>
            <a:srgbClr val="F1882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2039670" y="2982726"/>
            <a:ext cx="7772400" cy="1470025"/>
          </a:xfrm>
        </p:spPr>
        <p:txBody>
          <a:bodyPr>
            <a:normAutofit fontScale="90000"/>
          </a:bodyPr>
          <a:lstStyle/>
          <a:p>
            <a:r>
              <a:rPr lang="de-DE" dirty="0"/>
              <a:t>Variablen, Datentypen, Konvertierung und Operatoren</a:t>
            </a:r>
          </a:p>
        </p:txBody>
      </p:sp>
      <p:sp>
        <p:nvSpPr>
          <p:cNvPr id="4" name="Foliennummernplatzhalter 3"/>
          <p:cNvSpPr>
            <a:spLocks noGrp="1"/>
          </p:cNvSpPr>
          <p:nvPr>
            <p:ph type="sldNum" sz="quarter" idx="12"/>
          </p:nvPr>
        </p:nvSpPr>
        <p:spPr/>
        <p:txBody>
          <a:bodyPr/>
          <a:lstStyle/>
          <a:p>
            <a:fld id="{D0B68A9A-8F5D-4114-819E-CD9E627B0FFB}" type="slidenum">
              <a:rPr lang="de-DE" smtClean="0"/>
              <a:t>1</a:t>
            </a:fld>
            <a:endParaRPr lang="de-DE"/>
          </a:p>
        </p:txBody>
      </p:sp>
    </p:spTree>
    <p:extLst>
      <p:ext uri="{BB962C8B-B14F-4D97-AF65-F5344CB8AC3E}">
        <p14:creationId xmlns:p14="http://schemas.microsoft.com/office/powerpoint/2010/main" val="212828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Sprachgrundlagen C#</a:t>
            </a:r>
          </a:p>
        </p:txBody>
      </p:sp>
      <p:sp>
        <p:nvSpPr>
          <p:cNvPr id="3" name="Inhaltsplatzhalter 2"/>
          <p:cNvSpPr>
            <a:spLocks noGrp="1"/>
          </p:cNvSpPr>
          <p:nvPr>
            <p:ph sz="half" idx="1"/>
          </p:nvPr>
        </p:nvSpPr>
        <p:spPr/>
        <p:txBody>
          <a:bodyPr>
            <a:noAutofit/>
          </a:bodyPr>
          <a:lstStyle/>
          <a:p>
            <a:pPr algn="l" rtl="0" fontAlgn="base">
              <a:buFont typeface="Wingdings" panose="05000000000000000000" pitchFamily="2" charset="2"/>
              <a:buChar char="§"/>
            </a:pPr>
            <a:r>
              <a:rPr lang="en-US" sz="2400" b="0" i="0" dirty="0" err="1">
                <a:solidFill>
                  <a:srgbClr val="000000"/>
                </a:solidFill>
                <a:effectLst/>
              </a:rPr>
              <a:t>Befehle</a:t>
            </a:r>
            <a:endParaRPr lang="en-US" sz="2400" b="0" i="0" dirty="0">
              <a:solidFill>
                <a:srgbClr val="000000"/>
              </a:solidFill>
              <a:effectLst/>
            </a:endParaRPr>
          </a:p>
          <a:p>
            <a:pPr algn="l" rtl="0" fontAlgn="base">
              <a:buFont typeface="Wingdings" panose="05000000000000000000" pitchFamily="2" charset="2"/>
              <a:buChar char="§"/>
            </a:pPr>
            <a:endParaRPr lang="en-US" sz="2400" b="0" i="0" dirty="0">
              <a:solidFill>
                <a:srgbClr val="000000"/>
              </a:solidFill>
              <a:effectLst/>
            </a:endParaRPr>
          </a:p>
          <a:p>
            <a:pPr algn="l" rtl="0" fontAlgn="base">
              <a:buFont typeface="Wingdings" panose="05000000000000000000" pitchFamily="2" charset="2"/>
              <a:buChar char="§"/>
            </a:pPr>
            <a:endParaRPr lang="en-US" sz="2400" dirty="0">
              <a:solidFill>
                <a:srgbClr val="000000"/>
              </a:solidFill>
            </a:endParaRPr>
          </a:p>
          <a:p>
            <a:pPr algn="l" rtl="0" fontAlgn="base">
              <a:buFont typeface="Wingdings" panose="05000000000000000000" pitchFamily="2" charset="2"/>
              <a:buChar char="§"/>
            </a:pPr>
            <a:endParaRPr lang="en-US" sz="2400" dirty="0">
              <a:solidFill>
                <a:srgbClr val="000000"/>
              </a:solidFill>
            </a:endParaRPr>
          </a:p>
          <a:p>
            <a:pPr algn="l" rtl="0" fontAlgn="base">
              <a:buFont typeface="Wingdings" panose="05000000000000000000" pitchFamily="2" charset="2"/>
              <a:buChar char="§"/>
            </a:pPr>
            <a:r>
              <a:rPr lang="en-US" sz="2400" dirty="0" err="1">
                <a:solidFill>
                  <a:srgbClr val="000000"/>
                </a:solidFill>
              </a:rPr>
              <a:t>Zuweisungen</a:t>
            </a:r>
            <a:endParaRPr lang="en-US" sz="2400" dirty="0">
              <a:solidFill>
                <a:srgbClr val="000000"/>
              </a:solidFill>
            </a:endParaRPr>
          </a:p>
          <a:p>
            <a:pPr algn="l" rtl="0" fontAlgn="base">
              <a:buFont typeface="Wingdings" panose="05000000000000000000" pitchFamily="2" charset="2"/>
              <a:buChar char="§"/>
            </a:pPr>
            <a:endParaRPr lang="en-US" sz="2400" dirty="0">
              <a:solidFill>
                <a:srgbClr val="000000"/>
              </a:solidFill>
            </a:endParaRPr>
          </a:p>
          <a:p>
            <a:pPr algn="l" rtl="0" fontAlgn="base">
              <a:buFont typeface="Wingdings" panose="05000000000000000000" pitchFamily="2" charset="2"/>
              <a:buChar char="§"/>
            </a:pPr>
            <a:endParaRPr lang="en-US" sz="2400" dirty="0">
              <a:solidFill>
                <a:srgbClr val="000000"/>
              </a:solidFill>
            </a:endParaRPr>
          </a:p>
          <a:p>
            <a:pPr algn="l" rtl="0" fontAlgn="base">
              <a:buFont typeface="Wingdings" panose="05000000000000000000" pitchFamily="2" charset="2"/>
              <a:buChar char="§"/>
            </a:pPr>
            <a:endParaRPr lang="en-US" b="0" i="0" dirty="0">
              <a:solidFill>
                <a:srgbClr val="000000"/>
              </a:solidFill>
              <a:effectLst/>
            </a:endParaRPr>
          </a:p>
        </p:txBody>
      </p:sp>
      <p:sp>
        <p:nvSpPr>
          <p:cNvPr id="11" name="Inhaltsplatzhalter 10">
            <a:extLst>
              <a:ext uri="{FF2B5EF4-FFF2-40B4-BE49-F238E27FC236}">
                <a16:creationId xmlns:a16="http://schemas.microsoft.com/office/drawing/2014/main" id="{33FF782C-87F1-4E4F-82A5-E1D1330F8F3A}"/>
              </a:ext>
            </a:extLst>
          </p:cNvPr>
          <p:cNvSpPr>
            <a:spLocks noGrp="1"/>
          </p:cNvSpPr>
          <p:nvPr>
            <p:ph sz="half" idx="2"/>
          </p:nvPr>
        </p:nvSpPr>
        <p:spPr/>
        <p:txBody>
          <a:bodyPr>
            <a:normAutofit/>
          </a:bodyPr>
          <a:lstStyle/>
          <a:p>
            <a:pPr>
              <a:buFont typeface="Wingdings" panose="05000000000000000000" pitchFamily="2" charset="2"/>
              <a:buChar char="§"/>
            </a:pPr>
            <a:r>
              <a:rPr lang="en-US" sz="2400" b="0" i="0" dirty="0" err="1">
                <a:solidFill>
                  <a:srgbClr val="000000"/>
                </a:solidFill>
                <a:effectLst/>
              </a:rPr>
              <a:t>Kommentare</a:t>
            </a:r>
            <a:endParaRPr lang="en-US" sz="2400" b="0" i="0" dirty="0">
              <a:solidFill>
                <a:srgbClr val="000000"/>
              </a:solidFill>
              <a:effectLst/>
            </a:endParaRPr>
          </a:p>
          <a:p>
            <a:pPr>
              <a:buFont typeface="Wingdings" panose="05000000000000000000" pitchFamily="2" charset="2"/>
              <a:buChar char="§"/>
            </a:pPr>
            <a:endParaRPr lang="de-DE" sz="2400" dirty="0"/>
          </a:p>
        </p:txBody>
      </p:sp>
      <p:sp>
        <p:nvSpPr>
          <p:cNvPr id="4" name="Foliennummernplatzhalter 3"/>
          <p:cNvSpPr>
            <a:spLocks noGrp="1"/>
          </p:cNvSpPr>
          <p:nvPr>
            <p:ph type="sldNum" sz="quarter" idx="12"/>
          </p:nvPr>
        </p:nvSpPr>
        <p:spPr/>
        <p:txBody>
          <a:bodyPr/>
          <a:lstStyle/>
          <a:p>
            <a:fld id="{62F8B784-6BE8-4121-A5DD-184BF916DF1B}" type="slidenum">
              <a:rPr lang="de-DE" smtClean="0"/>
              <a:t>2</a:t>
            </a:fld>
            <a:endParaRPr lang="de-DE"/>
          </a:p>
        </p:txBody>
      </p:sp>
      <p:pic>
        <p:nvPicPr>
          <p:cNvPr id="8" name="Grafik 7">
            <a:extLst>
              <a:ext uri="{FF2B5EF4-FFF2-40B4-BE49-F238E27FC236}">
                <a16:creationId xmlns:a16="http://schemas.microsoft.com/office/drawing/2014/main" id="{5F35CA95-BB47-4345-8210-2D3EA077AF58}"/>
              </a:ext>
            </a:extLst>
          </p:cNvPr>
          <p:cNvPicPr>
            <a:picLocks noChangeAspect="1"/>
          </p:cNvPicPr>
          <p:nvPr/>
        </p:nvPicPr>
        <p:blipFill>
          <a:blip r:embed="rId3"/>
          <a:stretch>
            <a:fillRect/>
          </a:stretch>
        </p:blipFill>
        <p:spPr>
          <a:xfrm>
            <a:off x="1317191" y="2259381"/>
            <a:ext cx="4976186" cy="1060016"/>
          </a:xfrm>
          <a:prstGeom prst="rect">
            <a:avLst/>
          </a:prstGeom>
        </p:spPr>
      </p:pic>
      <p:pic>
        <p:nvPicPr>
          <p:cNvPr id="9" name="Grafik 8">
            <a:extLst>
              <a:ext uri="{FF2B5EF4-FFF2-40B4-BE49-F238E27FC236}">
                <a16:creationId xmlns:a16="http://schemas.microsoft.com/office/drawing/2014/main" id="{51152EC5-455A-4543-9CB6-8F65F4540806}"/>
              </a:ext>
            </a:extLst>
          </p:cNvPr>
          <p:cNvPicPr>
            <a:picLocks noChangeAspect="1"/>
          </p:cNvPicPr>
          <p:nvPr/>
        </p:nvPicPr>
        <p:blipFill>
          <a:blip r:embed="rId4"/>
          <a:stretch>
            <a:fillRect/>
          </a:stretch>
        </p:blipFill>
        <p:spPr>
          <a:xfrm>
            <a:off x="1317191" y="4139854"/>
            <a:ext cx="3104497" cy="913941"/>
          </a:xfrm>
          <a:prstGeom prst="rect">
            <a:avLst/>
          </a:prstGeom>
        </p:spPr>
      </p:pic>
      <p:pic>
        <p:nvPicPr>
          <p:cNvPr id="10" name="Grafik 9">
            <a:extLst>
              <a:ext uri="{FF2B5EF4-FFF2-40B4-BE49-F238E27FC236}">
                <a16:creationId xmlns:a16="http://schemas.microsoft.com/office/drawing/2014/main" id="{5344D491-2584-43D8-B84C-DCB14871ACB3}"/>
              </a:ext>
            </a:extLst>
          </p:cNvPr>
          <p:cNvPicPr>
            <a:picLocks noChangeAspect="1"/>
          </p:cNvPicPr>
          <p:nvPr/>
        </p:nvPicPr>
        <p:blipFill>
          <a:blip r:embed="rId5"/>
          <a:stretch>
            <a:fillRect/>
          </a:stretch>
        </p:blipFill>
        <p:spPr>
          <a:xfrm>
            <a:off x="6765555" y="2356723"/>
            <a:ext cx="4475354" cy="2589232"/>
          </a:xfrm>
          <a:prstGeom prst="rect">
            <a:avLst/>
          </a:prstGeom>
        </p:spPr>
      </p:pic>
    </p:spTree>
    <p:extLst>
      <p:ext uri="{BB962C8B-B14F-4D97-AF65-F5344CB8AC3E}">
        <p14:creationId xmlns:p14="http://schemas.microsoft.com/office/powerpoint/2010/main" val="3723413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ED871319-D088-4C56-B0B3-0EBD1B684D48}"/>
              </a:ext>
            </a:extLst>
          </p:cNvPr>
          <p:cNvSpPr>
            <a:spLocks noGrp="1"/>
          </p:cNvSpPr>
          <p:nvPr>
            <p:ph type="title"/>
          </p:nvPr>
        </p:nvSpPr>
        <p:spPr/>
        <p:txBody>
          <a:bodyPr/>
          <a:lstStyle/>
          <a:p>
            <a:r>
              <a:rPr lang="de-DE" b="0" i="0" dirty="0">
                <a:effectLst/>
                <a:latin typeface="Calibri Light" panose="020F0302020204030204" pitchFamily="34" charset="0"/>
              </a:rPr>
              <a:t>Variablen und Datentypen</a:t>
            </a:r>
            <a:endParaRPr lang="de-DE" dirty="0"/>
          </a:p>
        </p:txBody>
      </p:sp>
      <p:sp>
        <p:nvSpPr>
          <p:cNvPr id="6" name="Inhaltsplatzhalter 5">
            <a:extLst>
              <a:ext uri="{FF2B5EF4-FFF2-40B4-BE49-F238E27FC236}">
                <a16:creationId xmlns:a16="http://schemas.microsoft.com/office/drawing/2014/main" id="{2E43933B-6E0D-4628-9CB1-349F29D3EBFA}"/>
              </a:ext>
            </a:extLst>
          </p:cNvPr>
          <p:cNvSpPr>
            <a:spLocks noGrp="1"/>
          </p:cNvSpPr>
          <p:nvPr>
            <p:ph idx="1"/>
          </p:nvPr>
        </p:nvSpPr>
        <p:spPr/>
        <p:txBody>
          <a:bodyPr/>
          <a:lstStyle/>
          <a:p>
            <a:r>
              <a:rPr lang="de-DE" dirty="0"/>
              <a:t>Variablen sind Behälter für Werte​</a:t>
            </a:r>
          </a:p>
          <a:p>
            <a:r>
              <a:rPr lang="de-DE" dirty="0"/>
              <a:t>Deklaration und Benutzung von Variablen:​</a:t>
            </a:r>
          </a:p>
          <a:p>
            <a:endParaRPr lang="de-DE" dirty="0"/>
          </a:p>
        </p:txBody>
      </p:sp>
      <p:pic>
        <p:nvPicPr>
          <p:cNvPr id="7" name="Grafik 6">
            <a:extLst>
              <a:ext uri="{FF2B5EF4-FFF2-40B4-BE49-F238E27FC236}">
                <a16:creationId xmlns:a16="http://schemas.microsoft.com/office/drawing/2014/main" id="{BFD7B055-FF17-4B4A-A40B-BCCD07635378}"/>
              </a:ext>
            </a:extLst>
          </p:cNvPr>
          <p:cNvPicPr>
            <a:picLocks noChangeAspect="1"/>
          </p:cNvPicPr>
          <p:nvPr/>
        </p:nvPicPr>
        <p:blipFill>
          <a:blip r:embed="rId3"/>
          <a:stretch>
            <a:fillRect/>
          </a:stretch>
        </p:blipFill>
        <p:spPr>
          <a:xfrm>
            <a:off x="1553195" y="3244567"/>
            <a:ext cx="9085610" cy="1690688"/>
          </a:xfrm>
          <a:prstGeom prst="rect">
            <a:avLst/>
          </a:prstGeom>
        </p:spPr>
      </p:pic>
    </p:spTree>
    <p:extLst>
      <p:ext uri="{BB962C8B-B14F-4D97-AF65-F5344CB8AC3E}">
        <p14:creationId xmlns:p14="http://schemas.microsoft.com/office/powerpoint/2010/main" val="870223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202EE0-AA7D-4F92-8CE5-09713D11799E}"/>
              </a:ext>
            </a:extLst>
          </p:cNvPr>
          <p:cNvSpPr>
            <a:spLocks noGrp="1"/>
          </p:cNvSpPr>
          <p:nvPr>
            <p:ph type="title"/>
          </p:nvPr>
        </p:nvSpPr>
        <p:spPr/>
        <p:txBody>
          <a:bodyPr/>
          <a:lstStyle/>
          <a:p>
            <a:r>
              <a:rPr lang="de-DE" dirty="0"/>
              <a:t>Datentypen</a:t>
            </a:r>
          </a:p>
        </p:txBody>
      </p:sp>
      <p:graphicFrame>
        <p:nvGraphicFramePr>
          <p:cNvPr id="7" name="Tabelle 7">
            <a:extLst>
              <a:ext uri="{FF2B5EF4-FFF2-40B4-BE49-F238E27FC236}">
                <a16:creationId xmlns:a16="http://schemas.microsoft.com/office/drawing/2014/main" id="{DE171989-ACFB-4C6D-BEA7-7FAF79B645F0}"/>
              </a:ext>
            </a:extLst>
          </p:cNvPr>
          <p:cNvGraphicFramePr>
            <a:graphicFrameLocks noGrp="1"/>
          </p:cNvGraphicFramePr>
          <p:nvPr>
            <p:ph idx="1"/>
            <p:extLst>
              <p:ext uri="{D42A27DB-BD31-4B8C-83A1-F6EECF244321}">
                <p14:modId xmlns:p14="http://schemas.microsoft.com/office/powerpoint/2010/main" val="652733436"/>
              </p:ext>
            </p:extLst>
          </p:nvPr>
        </p:nvGraphicFramePr>
        <p:xfrm>
          <a:off x="838199" y="1574800"/>
          <a:ext cx="10515597" cy="4079240"/>
        </p:xfrm>
        <a:graphic>
          <a:graphicData uri="http://schemas.openxmlformats.org/drawingml/2006/table">
            <a:tbl>
              <a:tblPr firstRow="1" bandRow="1">
                <a:tableStyleId>{7DF18680-E054-41AD-8BC1-D1AEF772440D}</a:tableStyleId>
              </a:tblPr>
              <a:tblGrid>
                <a:gridCol w="2290012">
                  <a:extLst>
                    <a:ext uri="{9D8B030D-6E8A-4147-A177-3AD203B41FA5}">
                      <a16:colId xmlns:a16="http://schemas.microsoft.com/office/drawing/2014/main" val="3276781635"/>
                    </a:ext>
                  </a:extLst>
                </a:gridCol>
                <a:gridCol w="2197768">
                  <a:extLst>
                    <a:ext uri="{9D8B030D-6E8A-4147-A177-3AD203B41FA5}">
                      <a16:colId xmlns:a16="http://schemas.microsoft.com/office/drawing/2014/main" val="2628858779"/>
                    </a:ext>
                  </a:extLst>
                </a:gridCol>
                <a:gridCol w="6027817">
                  <a:extLst>
                    <a:ext uri="{9D8B030D-6E8A-4147-A177-3AD203B41FA5}">
                      <a16:colId xmlns:a16="http://schemas.microsoft.com/office/drawing/2014/main" val="61661025"/>
                    </a:ext>
                  </a:extLst>
                </a:gridCol>
              </a:tblGrid>
              <a:tr h="370840">
                <a:tc>
                  <a:txBody>
                    <a:bodyPr/>
                    <a:lstStyle/>
                    <a:p>
                      <a:r>
                        <a:rPr lang="de-DE" dirty="0"/>
                        <a:t>Schlüsselwort</a:t>
                      </a:r>
                    </a:p>
                  </a:txBody>
                  <a:tcPr/>
                </a:tc>
                <a:tc>
                  <a:txBody>
                    <a:bodyPr/>
                    <a:lstStyle/>
                    <a:p>
                      <a:r>
                        <a:rPr lang="de-DE" dirty="0"/>
                        <a:t>Nativer Typ</a:t>
                      </a:r>
                    </a:p>
                  </a:txBody>
                  <a:tcPr/>
                </a:tc>
                <a:tc>
                  <a:txBody>
                    <a:bodyPr/>
                    <a:lstStyle/>
                    <a:p>
                      <a:r>
                        <a:rPr lang="de-DE" dirty="0"/>
                        <a:t>Beschreibung</a:t>
                      </a:r>
                    </a:p>
                  </a:txBody>
                  <a:tcPr/>
                </a:tc>
                <a:extLst>
                  <a:ext uri="{0D108BD9-81ED-4DB2-BD59-A6C34878D82A}">
                    <a16:rowId xmlns:a16="http://schemas.microsoft.com/office/drawing/2014/main" val="2930742957"/>
                  </a:ext>
                </a:extLst>
              </a:tr>
              <a:tr h="370840">
                <a:tc>
                  <a:txBody>
                    <a:bodyPr/>
                    <a:lstStyle/>
                    <a:p>
                      <a:pPr algn="l" rtl="0" fontAlgn="base"/>
                      <a:r>
                        <a:rPr lang="de-DE" b="0" dirty="0" err="1">
                          <a:solidFill>
                            <a:srgbClr val="3A3AB9"/>
                          </a:solidFill>
                          <a:effectLst/>
                        </a:rPr>
                        <a:t>char</a:t>
                      </a:r>
                      <a:r>
                        <a:rPr lang="de-DE" b="0" dirty="0">
                          <a:solidFill>
                            <a:srgbClr val="3A3AB9"/>
                          </a:solidFill>
                          <a:effectLst/>
                        </a:rPr>
                        <a:t> </a:t>
                      </a:r>
                      <a:r>
                        <a:rPr lang="de-DE" b="0" dirty="0">
                          <a:solidFill>
                            <a:srgbClr val="000000"/>
                          </a:solidFill>
                          <a:effectLst/>
                        </a:rPr>
                        <a:t>​</a:t>
                      </a:r>
                      <a:endParaRPr lang="de-DE" b="0" i="0" dirty="0">
                        <a:solidFill>
                          <a:srgbClr val="000000"/>
                        </a:solidFill>
                        <a:effectLst/>
                      </a:endParaRPr>
                    </a:p>
                  </a:txBody>
                  <a:tcPr/>
                </a:tc>
                <a:tc>
                  <a:txBody>
                    <a:bodyPr/>
                    <a:lstStyle/>
                    <a:p>
                      <a:pPr algn="l" rtl="0" fontAlgn="base"/>
                      <a:r>
                        <a:rPr lang="de-DE" b="0" dirty="0" err="1">
                          <a:solidFill>
                            <a:srgbClr val="000000"/>
                          </a:solidFill>
                          <a:effectLst/>
                        </a:rPr>
                        <a:t>System.Char</a:t>
                      </a:r>
                      <a:r>
                        <a:rPr lang="de-DE" b="0" dirty="0">
                          <a:solidFill>
                            <a:srgbClr val="000000"/>
                          </a:solidFill>
                          <a:effectLst/>
                        </a:rPr>
                        <a:t>​</a:t>
                      </a:r>
                      <a:endParaRPr lang="de-DE" b="0" i="0" dirty="0">
                        <a:solidFill>
                          <a:srgbClr val="000000"/>
                        </a:solidFill>
                        <a:effectLst/>
                      </a:endParaRPr>
                    </a:p>
                  </a:txBody>
                  <a:tcPr/>
                </a:tc>
                <a:tc>
                  <a:txBody>
                    <a:bodyPr/>
                    <a:lstStyle/>
                    <a:p>
                      <a:pPr algn="l" rtl="0" fontAlgn="base"/>
                      <a:r>
                        <a:rPr lang="de-DE" b="0" dirty="0">
                          <a:solidFill>
                            <a:srgbClr val="000000"/>
                          </a:solidFill>
                          <a:effectLst/>
                        </a:rPr>
                        <a:t>Einzelnes Textzeichen​ (Unicode-Zeichen 16 Bit)</a:t>
                      </a:r>
                      <a:endParaRPr lang="de-DE" b="0" i="0" dirty="0">
                        <a:solidFill>
                          <a:srgbClr val="000000"/>
                        </a:solidFill>
                        <a:effectLst/>
                      </a:endParaRPr>
                    </a:p>
                  </a:txBody>
                  <a:tcPr/>
                </a:tc>
                <a:extLst>
                  <a:ext uri="{0D108BD9-81ED-4DB2-BD59-A6C34878D82A}">
                    <a16:rowId xmlns:a16="http://schemas.microsoft.com/office/drawing/2014/main" val="3219081097"/>
                  </a:ext>
                </a:extLst>
              </a:tr>
              <a:tr h="370840">
                <a:tc>
                  <a:txBody>
                    <a:bodyPr/>
                    <a:lstStyle/>
                    <a:p>
                      <a:pPr algn="l" rtl="0" fontAlgn="base"/>
                      <a:r>
                        <a:rPr lang="de-DE" b="0">
                          <a:solidFill>
                            <a:srgbClr val="3A3AB9"/>
                          </a:solidFill>
                          <a:effectLst/>
                        </a:rPr>
                        <a:t>string</a:t>
                      </a:r>
                      <a:r>
                        <a:rPr lang="de-DE" b="0">
                          <a:solidFill>
                            <a:srgbClr val="000000"/>
                          </a:solidFill>
                          <a:effectLst/>
                        </a:rPr>
                        <a:t>​</a:t>
                      </a:r>
                      <a:endParaRPr lang="de-DE" b="0" i="0">
                        <a:solidFill>
                          <a:srgbClr val="000000"/>
                        </a:solidFill>
                        <a:effectLst/>
                      </a:endParaRPr>
                    </a:p>
                  </a:txBody>
                  <a:tcPr/>
                </a:tc>
                <a:tc>
                  <a:txBody>
                    <a:bodyPr/>
                    <a:lstStyle/>
                    <a:p>
                      <a:pPr algn="l" rtl="0" fontAlgn="base"/>
                      <a:r>
                        <a:rPr lang="de-DE" b="0">
                          <a:solidFill>
                            <a:srgbClr val="000000"/>
                          </a:solidFill>
                          <a:effectLst/>
                        </a:rPr>
                        <a:t>System.String​</a:t>
                      </a:r>
                      <a:endParaRPr lang="de-DE" b="0" i="0">
                        <a:solidFill>
                          <a:srgbClr val="000000"/>
                        </a:solidFill>
                        <a:effectLst/>
                      </a:endParaRPr>
                    </a:p>
                  </a:txBody>
                  <a:tcPr/>
                </a:tc>
                <a:tc>
                  <a:txBody>
                    <a:bodyPr/>
                    <a:lstStyle/>
                    <a:p>
                      <a:pPr algn="l" rtl="0" fontAlgn="base"/>
                      <a:r>
                        <a:rPr lang="de-DE" b="0">
                          <a:solidFill>
                            <a:srgbClr val="000000"/>
                          </a:solidFill>
                          <a:effectLst/>
                        </a:rPr>
                        <a:t>Text (max. 4GB)​</a:t>
                      </a:r>
                      <a:endParaRPr lang="de-DE" b="0" i="0">
                        <a:solidFill>
                          <a:srgbClr val="000000"/>
                        </a:solidFill>
                        <a:effectLst/>
                      </a:endParaRPr>
                    </a:p>
                  </a:txBody>
                  <a:tcPr/>
                </a:tc>
                <a:extLst>
                  <a:ext uri="{0D108BD9-81ED-4DB2-BD59-A6C34878D82A}">
                    <a16:rowId xmlns:a16="http://schemas.microsoft.com/office/drawing/2014/main" val="2622099930"/>
                  </a:ext>
                </a:extLst>
              </a:tr>
              <a:tr h="370840">
                <a:tc>
                  <a:txBody>
                    <a:bodyPr/>
                    <a:lstStyle/>
                    <a:p>
                      <a:pPr algn="l" rtl="0" fontAlgn="base"/>
                      <a:r>
                        <a:rPr lang="de-DE" b="0" i="0" dirty="0" err="1">
                          <a:solidFill>
                            <a:srgbClr val="3A3AB9"/>
                          </a:solidFill>
                          <a:effectLst/>
                        </a:rPr>
                        <a:t>byte</a:t>
                      </a:r>
                      <a:endParaRPr lang="de-DE" b="0" i="0" dirty="0">
                        <a:solidFill>
                          <a:srgbClr val="000000"/>
                        </a:solidFill>
                        <a:effectLst/>
                      </a:endParaRPr>
                    </a:p>
                  </a:txBody>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de-DE" b="0" dirty="0" err="1">
                          <a:solidFill>
                            <a:srgbClr val="000000"/>
                          </a:solidFill>
                          <a:effectLst/>
                        </a:rPr>
                        <a:t>System.Byte</a:t>
                      </a:r>
                      <a:endParaRPr lang="de-DE" b="0" i="0" dirty="0">
                        <a:solidFill>
                          <a:srgbClr val="000000"/>
                        </a:solidFill>
                        <a:effectLst/>
                      </a:endParaRPr>
                    </a:p>
                  </a:txBody>
                  <a:tcPr/>
                </a:tc>
                <a:tc>
                  <a:txBody>
                    <a:bodyPr/>
                    <a:lstStyle/>
                    <a:p>
                      <a:pPr algn="l" rtl="0" fontAlgn="base"/>
                      <a:r>
                        <a:rPr lang="de-DE" b="0" dirty="0">
                          <a:solidFill>
                            <a:srgbClr val="000000"/>
                          </a:solidFill>
                          <a:effectLst/>
                        </a:rPr>
                        <a:t>8-Bit-Integer                         (0 bis +255)</a:t>
                      </a:r>
                    </a:p>
                  </a:txBody>
                  <a:tcPr/>
                </a:tc>
                <a:extLst>
                  <a:ext uri="{0D108BD9-81ED-4DB2-BD59-A6C34878D82A}">
                    <a16:rowId xmlns:a16="http://schemas.microsoft.com/office/drawing/2014/main" val="2487543030"/>
                  </a:ext>
                </a:extLst>
              </a:tr>
              <a:tr h="370840">
                <a:tc>
                  <a:txBody>
                    <a:bodyPr/>
                    <a:lstStyle/>
                    <a:p>
                      <a:pPr algn="l" rtl="0" fontAlgn="base"/>
                      <a:r>
                        <a:rPr lang="de-DE" b="0" dirty="0" err="1">
                          <a:solidFill>
                            <a:srgbClr val="3A3AB9"/>
                          </a:solidFill>
                          <a:effectLst/>
                        </a:rPr>
                        <a:t>short</a:t>
                      </a:r>
                      <a:r>
                        <a:rPr lang="de-DE" b="0" dirty="0">
                          <a:solidFill>
                            <a:srgbClr val="000000"/>
                          </a:solidFill>
                          <a:effectLst/>
                        </a:rPr>
                        <a:t>​</a:t>
                      </a:r>
                      <a:endParaRPr lang="de-DE" b="0" i="0" dirty="0">
                        <a:solidFill>
                          <a:srgbClr val="000000"/>
                        </a:solidFill>
                        <a:effectLst/>
                      </a:endParaRPr>
                    </a:p>
                  </a:txBody>
                  <a:tcPr/>
                </a:tc>
                <a:tc>
                  <a:txBody>
                    <a:bodyPr/>
                    <a:lstStyle/>
                    <a:p>
                      <a:pPr algn="l" rtl="0" fontAlgn="base"/>
                      <a:r>
                        <a:rPr lang="de-DE" b="0" dirty="0" err="1">
                          <a:solidFill>
                            <a:srgbClr val="000000"/>
                          </a:solidFill>
                          <a:effectLst/>
                        </a:rPr>
                        <a:t>System.Short</a:t>
                      </a:r>
                      <a:r>
                        <a:rPr lang="de-DE" b="0" dirty="0">
                          <a:solidFill>
                            <a:srgbClr val="000000"/>
                          </a:solidFill>
                          <a:effectLst/>
                        </a:rPr>
                        <a:t>​</a:t>
                      </a:r>
                      <a:endParaRPr lang="de-DE" b="0" i="0" dirty="0">
                        <a:solidFill>
                          <a:srgbClr val="000000"/>
                        </a:solidFill>
                        <a:effectLst/>
                      </a:endParaRPr>
                    </a:p>
                  </a:txBody>
                  <a:tcPr/>
                </a:tc>
                <a:tc>
                  <a:txBody>
                    <a:bodyPr/>
                    <a:lstStyle/>
                    <a:p>
                      <a:pPr algn="l" rtl="0" fontAlgn="base"/>
                      <a:r>
                        <a:rPr lang="de-DE" b="0" dirty="0">
                          <a:solidFill>
                            <a:srgbClr val="000000"/>
                          </a:solidFill>
                          <a:effectLst/>
                        </a:rPr>
                        <a:t>16-Bit-Integer​                       (-32.768 bis +32.767)</a:t>
                      </a:r>
                    </a:p>
                  </a:txBody>
                  <a:tcPr/>
                </a:tc>
                <a:extLst>
                  <a:ext uri="{0D108BD9-81ED-4DB2-BD59-A6C34878D82A}">
                    <a16:rowId xmlns:a16="http://schemas.microsoft.com/office/drawing/2014/main" val="4092293776"/>
                  </a:ext>
                </a:extLst>
              </a:tr>
              <a:tr h="370840">
                <a:tc>
                  <a:txBody>
                    <a:bodyPr/>
                    <a:lstStyle/>
                    <a:p>
                      <a:pPr algn="l" rtl="0" fontAlgn="base"/>
                      <a:r>
                        <a:rPr lang="de-DE" b="0" dirty="0" err="1">
                          <a:solidFill>
                            <a:srgbClr val="3A3AB9"/>
                          </a:solidFill>
                          <a:effectLst/>
                        </a:rPr>
                        <a:t>int</a:t>
                      </a:r>
                      <a:r>
                        <a:rPr lang="de-DE" b="0" dirty="0">
                          <a:solidFill>
                            <a:srgbClr val="000000"/>
                          </a:solidFill>
                          <a:effectLst/>
                        </a:rPr>
                        <a:t>​</a:t>
                      </a:r>
                      <a:endParaRPr lang="de-DE" b="0" i="0" dirty="0">
                        <a:solidFill>
                          <a:srgbClr val="000000"/>
                        </a:solidFill>
                        <a:effectLst/>
                      </a:endParaRPr>
                    </a:p>
                  </a:txBody>
                  <a:tcPr/>
                </a:tc>
                <a:tc>
                  <a:txBody>
                    <a:bodyPr/>
                    <a:lstStyle/>
                    <a:p>
                      <a:pPr algn="l" rtl="0" fontAlgn="base"/>
                      <a:r>
                        <a:rPr lang="de-DE" b="0" dirty="0">
                          <a:solidFill>
                            <a:srgbClr val="000000"/>
                          </a:solidFill>
                          <a:effectLst/>
                        </a:rPr>
                        <a:t>System.Int32​</a:t>
                      </a:r>
                      <a:endParaRPr lang="de-DE" b="0" i="0" dirty="0">
                        <a:solidFill>
                          <a:srgbClr val="000000"/>
                        </a:solidFill>
                        <a:effectLst/>
                      </a:endParaRPr>
                    </a:p>
                  </a:txBody>
                  <a:tcPr/>
                </a:tc>
                <a:tc>
                  <a:txBody>
                    <a:bodyPr/>
                    <a:lstStyle/>
                    <a:p>
                      <a:pPr algn="l" rtl="0" fontAlgn="base"/>
                      <a:r>
                        <a:rPr lang="de-DE" b="0" dirty="0">
                          <a:solidFill>
                            <a:srgbClr val="000000"/>
                          </a:solidFill>
                          <a:effectLst/>
                        </a:rPr>
                        <a:t>32-Bit-Integer​                       (-2.147.483.648 bis +2.147.483.647)</a:t>
                      </a:r>
                      <a:endParaRPr lang="de-DE" b="0" i="0" dirty="0">
                        <a:solidFill>
                          <a:srgbClr val="000000"/>
                        </a:solidFill>
                        <a:effectLst/>
                      </a:endParaRPr>
                    </a:p>
                  </a:txBody>
                  <a:tcPr/>
                </a:tc>
                <a:extLst>
                  <a:ext uri="{0D108BD9-81ED-4DB2-BD59-A6C34878D82A}">
                    <a16:rowId xmlns:a16="http://schemas.microsoft.com/office/drawing/2014/main" val="3985421462"/>
                  </a:ext>
                </a:extLst>
              </a:tr>
              <a:tr h="370840">
                <a:tc>
                  <a:txBody>
                    <a:bodyPr/>
                    <a:lstStyle/>
                    <a:p>
                      <a:pPr algn="l" rtl="0" fontAlgn="base"/>
                      <a:r>
                        <a:rPr lang="de-DE" b="0" dirty="0" err="1">
                          <a:solidFill>
                            <a:srgbClr val="3A3AB9"/>
                          </a:solidFill>
                          <a:effectLst/>
                        </a:rPr>
                        <a:t>long</a:t>
                      </a:r>
                      <a:r>
                        <a:rPr lang="de-DE" b="0" dirty="0">
                          <a:solidFill>
                            <a:srgbClr val="000000"/>
                          </a:solidFill>
                          <a:effectLst/>
                        </a:rPr>
                        <a:t>​</a:t>
                      </a:r>
                      <a:endParaRPr lang="de-DE" b="0" i="0" dirty="0">
                        <a:solidFill>
                          <a:srgbClr val="000000"/>
                        </a:solidFill>
                        <a:effectLst/>
                      </a:endParaRPr>
                    </a:p>
                  </a:txBody>
                  <a:tcPr/>
                </a:tc>
                <a:tc>
                  <a:txBody>
                    <a:bodyPr/>
                    <a:lstStyle/>
                    <a:p>
                      <a:pPr algn="l" rtl="0" fontAlgn="base"/>
                      <a:r>
                        <a:rPr lang="de-DE" b="0">
                          <a:solidFill>
                            <a:srgbClr val="000000"/>
                          </a:solidFill>
                          <a:effectLst/>
                        </a:rPr>
                        <a:t>System.Int64​</a:t>
                      </a:r>
                      <a:endParaRPr lang="de-DE" b="0" i="0">
                        <a:solidFill>
                          <a:srgbClr val="000000"/>
                        </a:solidFill>
                        <a:effectLst/>
                      </a:endParaRPr>
                    </a:p>
                  </a:txBody>
                  <a:tcPr/>
                </a:tc>
                <a:tc>
                  <a:txBody>
                    <a:bodyPr/>
                    <a:lstStyle/>
                    <a:p>
                      <a:pPr algn="l" rtl="0" fontAlgn="base"/>
                      <a:r>
                        <a:rPr lang="de-DE" b="0" dirty="0">
                          <a:solidFill>
                            <a:srgbClr val="000000"/>
                          </a:solidFill>
                          <a:effectLst/>
                        </a:rPr>
                        <a:t>64-Bit-Integer​                       (-9,22E19 bis +9,22E19)</a:t>
                      </a:r>
                      <a:endParaRPr lang="de-DE" b="0" i="0" dirty="0">
                        <a:solidFill>
                          <a:srgbClr val="000000"/>
                        </a:solidFill>
                        <a:effectLst/>
                      </a:endParaRPr>
                    </a:p>
                  </a:txBody>
                  <a:tcPr/>
                </a:tc>
                <a:extLst>
                  <a:ext uri="{0D108BD9-81ED-4DB2-BD59-A6C34878D82A}">
                    <a16:rowId xmlns:a16="http://schemas.microsoft.com/office/drawing/2014/main" val="4254775737"/>
                  </a:ext>
                </a:extLst>
              </a:tr>
              <a:tr h="370840">
                <a:tc>
                  <a:txBody>
                    <a:bodyPr/>
                    <a:lstStyle/>
                    <a:p>
                      <a:pPr algn="l" rtl="0" fontAlgn="base"/>
                      <a:r>
                        <a:rPr lang="de-DE" b="0">
                          <a:solidFill>
                            <a:srgbClr val="3A3AB9"/>
                          </a:solidFill>
                          <a:effectLst/>
                        </a:rPr>
                        <a:t>float</a:t>
                      </a:r>
                      <a:r>
                        <a:rPr lang="de-DE" b="0">
                          <a:solidFill>
                            <a:srgbClr val="000000"/>
                          </a:solidFill>
                          <a:effectLst/>
                        </a:rPr>
                        <a:t>​</a:t>
                      </a:r>
                      <a:endParaRPr lang="de-DE" b="0" i="0">
                        <a:solidFill>
                          <a:srgbClr val="000000"/>
                        </a:solidFill>
                        <a:effectLst/>
                      </a:endParaRPr>
                    </a:p>
                  </a:txBody>
                  <a:tcPr/>
                </a:tc>
                <a:tc>
                  <a:txBody>
                    <a:bodyPr/>
                    <a:lstStyle/>
                    <a:p>
                      <a:pPr algn="l" rtl="0" fontAlgn="base"/>
                      <a:r>
                        <a:rPr lang="de-DE" b="0">
                          <a:solidFill>
                            <a:srgbClr val="000000"/>
                          </a:solidFill>
                          <a:effectLst/>
                        </a:rPr>
                        <a:t>System.Single​</a:t>
                      </a:r>
                      <a:endParaRPr lang="de-DE" b="0" i="0">
                        <a:solidFill>
                          <a:srgbClr val="000000"/>
                        </a:solidFill>
                        <a:effectLst/>
                      </a:endParaRPr>
                    </a:p>
                  </a:txBody>
                  <a:tcPr/>
                </a:tc>
                <a:tc>
                  <a:txBody>
                    <a:bodyPr/>
                    <a:lstStyle/>
                    <a:p>
                      <a:pPr algn="l" rtl="0" fontAlgn="base"/>
                      <a:r>
                        <a:rPr lang="de-DE" b="0" dirty="0">
                          <a:solidFill>
                            <a:srgbClr val="000000"/>
                          </a:solidFill>
                          <a:effectLst/>
                        </a:rPr>
                        <a:t>32-Bit-Gleitkommazahl​       (+/-1,5E-45 bis +/- 3,4E38)</a:t>
                      </a:r>
                      <a:endParaRPr lang="de-DE" b="0" i="0" dirty="0">
                        <a:solidFill>
                          <a:srgbClr val="000000"/>
                        </a:solidFill>
                        <a:effectLst/>
                      </a:endParaRPr>
                    </a:p>
                  </a:txBody>
                  <a:tcPr/>
                </a:tc>
                <a:extLst>
                  <a:ext uri="{0D108BD9-81ED-4DB2-BD59-A6C34878D82A}">
                    <a16:rowId xmlns:a16="http://schemas.microsoft.com/office/drawing/2014/main" val="2574901904"/>
                  </a:ext>
                </a:extLst>
              </a:tr>
              <a:tr h="370840">
                <a:tc>
                  <a:txBody>
                    <a:bodyPr/>
                    <a:lstStyle/>
                    <a:p>
                      <a:pPr algn="l" rtl="0" fontAlgn="base"/>
                      <a:r>
                        <a:rPr lang="de-DE" b="0">
                          <a:solidFill>
                            <a:srgbClr val="3A3AB9"/>
                          </a:solidFill>
                          <a:effectLst/>
                        </a:rPr>
                        <a:t>double</a:t>
                      </a:r>
                      <a:r>
                        <a:rPr lang="de-DE" b="0">
                          <a:solidFill>
                            <a:srgbClr val="000000"/>
                          </a:solidFill>
                          <a:effectLst/>
                        </a:rPr>
                        <a:t>​</a:t>
                      </a:r>
                      <a:endParaRPr lang="de-DE" b="0" i="0">
                        <a:solidFill>
                          <a:srgbClr val="000000"/>
                        </a:solidFill>
                        <a:effectLst/>
                      </a:endParaRPr>
                    </a:p>
                  </a:txBody>
                  <a:tcPr/>
                </a:tc>
                <a:tc>
                  <a:txBody>
                    <a:bodyPr/>
                    <a:lstStyle/>
                    <a:p>
                      <a:pPr algn="l" rtl="0" fontAlgn="base"/>
                      <a:r>
                        <a:rPr lang="de-DE" b="0">
                          <a:solidFill>
                            <a:srgbClr val="000000"/>
                          </a:solidFill>
                          <a:effectLst/>
                        </a:rPr>
                        <a:t>System.Double​</a:t>
                      </a:r>
                      <a:endParaRPr lang="de-DE" b="0" i="0">
                        <a:solidFill>
                          <a:srgbClr val="000000"/>
                        </a:solidFill>
                        <a:effectLst/>
                      </a:endParaRPr>
                    </a:p>
                  </a:txBody>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de-DE" b="0" dirty="0">
                          <a:solidFill>
                            <a:srgbClr val="000000"/>
                          </a:solidFill>
                          <a:effectLst/>
                        </a:rPr>
                        <a:t>64-Bit-Gleitkommazahl​​       (+/-5,0E-324 bis +/- 1,7E308)</a:t>
                      </a:r>
                      <a:endParaRPr lang="de-DE" b="0" i="0" dirty="0">
                        <a:solidFill>
                          <a:srgbClr val="000000"/>
                        </a:solidFill>
                        <a:effectLst/>
                      </a:endParaRPr>
                    </a:p>
                  </a:txBody>
                  <a:tcPr/>
                </a:tc>
                <a:extLst>
                  <a:ext uri="{0D108BD9-81ED-4DB2-BD59-A6C34878D82A}">
                    <a16:rowId xmlns:a16="http://schemas.microsoft.com/office/drawing/2014/main" val="1812141594"/>
                  </a:ext>
                </a:extLst>
              </a:tr>
              <a:tr h="370840">
                <a:tc>
                  <a:txBody>
                    <a:bodyPr/>
                    <a:lstStyle/>
                    <a:p>
                      <a:pPr algn="l" rtl="0" fontAlgn="base"/>
                      <a:r>
                        <a:rPr lang="de-DE" b="0">
                          <a:solidFill>
                            <a:srgbClr val="3A3AB9"/>
                          </a:solidFill>
                          <a:effectLst/>
                        </a:rPr>
                        <a:t>decimal</a:t>
                      </a:r>
                      <a:r>
                        <a:rPr lang="de-DE" b="0">
                          <a:solidFill>
                            <a:srgbClr val="000000"/>
                          </a:solidFill>
                          <a:effectLst/>
                        </a:rPr>
                        <a:t>​</a:t>
                      </a:r>
                      <a:endParaRPr lang="de-DE" b="0" i="0">
                        <a:solidFill>
                          <a:srgbClr val="000000"/>
                        </a:solidFill>
                        <a:effectLst/>
                      </a:endParaRPr>
                    </a:p>
                  </a:txBody>
                  <a:tcPr/>
                </a:tc>
                <a:tc>
                  <a:txBody>
                    <a:bodyPr/>
                    <a:lstStyle/>
                    <a:p>
                      <a:pPr algn="l" rtl="0" fontAlgn="base"/>
                      <a:r>
                        <a:rPr lang="de-DE" b="0">
                          <a:solidFill>
                            <a:srgbClr val="000000"/>
                          </a:solidFill>
                          <a:effectLst/>
                        </a:rPr>
                        <a:t>System.Decimal​</a:t>
                      </a:r>
                      <a:endParaRPr lang="de-DE" b="0" i="0">
                        <a:solidFill>
                          <a:srgbClr val="000000"/>
                        </a:solidFill>
                        <a:effectLst/>
                      </a:endParaRPr>
                    </a:p>
                  </a:txBody>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de-DE" b="0" dirty="0">
                          <a:solidFill>
                            <a:srgbClr val="000000"/>
                          </a:solidFill>
                          <a:effectLst/>
                        </a:rPr>
                        <a:t>128-Bit-Gleitkommazahl​​     (+/-1,0E-28 bis +/- 7,9E28)</a:t>
                      </a:r>
                      <a:endParaRPr lang="de-DE" b="0" i="0" dirty="0">
                        <a:solidFill>
                          <a:srgbClr val="000000"/>
                        </a:solidFill>
                        <a:effectLst/>
                      </a:endParaRPr>
                    </a:p>
                  </a:txBody>
                  <a:tcPr/>
                </a:tc>
                <a:extLst>
                  <a:ext uri="{0D108BD9-81ED-4DB2-BD59-A6C34878D82A}">
                    <a16:rowId xmlns:a16="http://schemas.microsoft.com/office/drawing/2014/main" val="1734653399"/>
                  </a:ext>
                </a:extLst>
              </a:tr>
              <a:tr h="370840">
                <a:tc>
                  <a:txBody>
                    <a:bodyPr/>
                    <a:lstStyle/>
                    <a:p>
                      <a:pPr algn="l" rtl="0" fontAlgn="base"/>
                      <a:r>
                        <a:rPr lang="de-DE" b="0" dirty="0" err="1">
                          <a:solidFill>
                            <a:srgbClr val="3A3AB9"/>
                          </a:solidFill>
                          <a:effectLst/>
                        </a:rPr>
                        <a:t>bool</a:t>
                      </a:r>
                      <a:r>
                        <a:rPr lang="de-DE" b="0" dirty="0">
                          <a:solidFill>
                            <a:srgbClr val="000000"/>
                          </a:solidFill>
                          <a:effectLst/>
                        </a:rPr>
                        <a:t>​</a:t>
                      </a:r>
                      <a:endParaRPr lang="de-DE" b="0" i="0" dirty="0">
                        <a:solidFill>
                          <a:srgbClr val="000000"/>
                        </a:solidFill>
                        <a:effectLst/>
                      </a:endParaRPr>
                    </a:p>
                  </a:txBody>
                  <a:tcPr/>
                </a:tc>
                <a:tc>
                  <a:txBody>
                    <a:bodyPr/>
                    <a:lstStyle/>
                    <a:p>
                      <a:pPr algn="l" rtl="0" fontAlgn="base"/>
                      <a:r>
                        <a:rPr lang="de-DE" b="0" dirty="0" err="1">
                          <a:solidFill>
                            <a:srgbClr val="000000"/>
                          </a:solidFill>
                          <a:effectLst/>
                        </a:rPr>
                        <a:t>System.Boolean</a:t>
                      </a:r>
                      <a:r>
                        <a:rPr lang="de-DE" b="0" dirty="0">
                          <a:solidFill>
                            <a:srgbClr val="000000"/>
                          </a:solidFill>
                          <a:effectLst/>
                        </a:rPr>
                        <a:t>​</a:t>
                      </a:r>
                      <a:endParaRPr lang="de-DE" b="0" i="0" dirty="0">
                        <a:solidFill>
                          <a:srgbClr val="000000"/>
                        </a:solidFill>
                        <a:effectLst/>
                      </a:endParaRPr>
                    </a:p>
                  </a:txBody>
                  <a:tcPr/>
                </a:tc>
                <a:tc>
                  <a:txBody>
                    <a:bodyPr/>
                    <a:lstStyle/>
                    <a:p>
                      <a:pPr algn="l" rtl="0" fontAlgn="base"/>
                      <a:r>
                        <a:rPr lang="de-DE" b="0" dirty="0">
                          <a:solidFill>
                            <a:srgbClr val="000000"/>
                          </a:solidFill>
                          <a:effectLst/>
                        </a:rPr>
                        <a:t>Boolescher Wert (</a:t>
                      </a:r>
                      <a:r>
                        <a:rPr lang="de-DE" b="0" dirty="0" err="1">
                          <a:solidFill>
                            <a:srgbClr val="000000"/>
                          </a:solidFill>
                          <a:effectLst/>
                        </a:rPr>
                        <a:t>true</a:t>
                      </a:r>
                      <a:r>
                        <a:rPr lang="de-DE" b="0" dirty="0">
                          <a:solidFill>
                            <a:srgbClr val="000000"/>
                          </a:solidFill>
                          <a:effectLst/>
                        </a:rPr>
                        <a:t> oder </a:t>
                      </a:r>
                      <a:r>
                        <a:rPr lang="de-DE" b="0" dirty="0" err="1">
                          <a:solidFill>
                            <a:srgbClr val="000000"/>
                          </a:solidFill>
                          <a:effectLst/>
                        </a:rPr>
                        <a:t>false</a:t>
                      </a:r>
                      <a:r>
                        <a:rPr lang="de-DE" b="0" dirty="0">
                          <a:solidFill>
                            <a:srgbClr val="000000"/>
                          </a:solidFill>
                          <a:effectLst/>
                        </a:rPr>
                        <a:t>​)</a:t>
                      </a:r>
                      <a:endParaRPr lang="de-DE" b="0" i="0" dirty="0">
                        <a:solidFill>
                          <a:srgbClr val="000000"/>
                        </a:solidFill>
                        <a:effectLst/>
                      </a:endParaRPr>
                    </a:p>
                  </a:txBody>
                  <a:tcPr/>
                </a:tc>
                <a:extLst>
                  <a:ext uri="{0D108BD9-81ED-4DB2-BD59-A6C34878D82A}">
                    <a16:rowId xmlns:a16="http://schemas.microsoft.com/office/drawing/2014/main" val="1432765461"/>
                  </a:ext>
                </a:extLst>
              </a:tr>
            </a:tbl>
          </a:graphicData>
        </a:graphic>
      </p:graphicFrame>
      <p:sp>
        <p:nvSpPr>
          <p:cNvPr id="10" name="Textfeld 9">
            <a:extLst>
              <a:ext uri="{FF2B5EF4-FFF2-40B4-BE49-F238E27FC236}">
                <a16:creationId xmlns:a16="http://schemas.microsoft.com/office/drawing/2014/main" id="{9A44E66C-A148-475E-B5A0-19253BCE184C}"/>
              </a:ext>
            </a:extLst>
          </p:cNvPr>
          <p:cNvSpPr txBox="1"/>
          <p:nvPr/>
        </p:nvSpPr>
        <p:spPr>
          <a:xfrm>
            <a:off x="838195" y="5571311"/>
            <a:ext cx="5487444" cy="1200329"/>
          </a:xfrm>
          <a:prstGeom prst="rect">
            <a:avLst/>
          </a:prstGeom>
          <a:noFill/>
        </p:spPr>
        <p:txBody>
          <a:bodyPr wrap="square" rtlCol="0">
            <a:spAutoFit/>
          </a:bodyPr>
          <a:lstStyle/>
          <a:p>
            <a:pPr marL="342900" indent="-342900" algn="l" rtl="0" fontAlgn="base">
              <a:buFont typeface="Wingdings" panose="05000000000000000000" pitchFamily="2" charset="2"/>
              <a:buChar char="§"/>
            </a:pPr>
            <a:r>
              <a:rPr lang="de-DE" sz="2400" b="0" i="0" u="none" strike="noStrike" dirty="0">
                <a:solidFill>
                  <a:srgbClr val="000000"/>
                </a:solidFill>
                <a:effectLst/>
                <a:latin typeface="Calibri" panose="020F0502020204030204" pitchFamily="34" charset="0"/>
              </a:rPr>
              <a:t>Standardgemäß:</a:t>
            </a:r>
            <a:r>
              <a:rPr lang="en-US" sz="2400" b="0" i="0" dirty="0">
                <a:solidFill>
                  <a:srgbClr val="000000"/>
                </a:solidFill>
                <a:effectLst/>
                <a:latin typeface="Calibri" panose="020F0502020204030204" pitchFamily="34" charset="0"/>
              </a:rPr>
              <a:t>​</a:t>
            </a:r>
            <a:endParaRPr lang="en-US" sz="2400" b="0" i="0" dirty="0">
              <a:solidFill>
                <a:srgbClr val="000000"/>
              </a:solidFill>
              <a:effectLst/>
              <a:latin typeface="Arial" panose="020B0604020202020204" pitchFamily="34" charset="0"/>
            </a:endParaRPr>
          </a:p>
          <a:p>
            <a:pPr marL="800100" lvl="1" indent="-342900" fontAlgn="base">
              <a:buFont typeface="Wingdings" panose="05000000000000000000" pitchFamily="2" charset="2"/>
              <a:buChar char="§"/>
            </a:pPr>
            <a:r>
              <a:rPr lang="de-DE" sz="2400" b="0" i="0" u="none" strike="noStrike" dirty="0">
                <a:solidFill>
                  <a:srgbClr val="000000"/>
                </a:solidFill>
                <a:effectLst/>
                <a:latin typeface="Calibri" panose="020F0502020204030204" pitchFamily="34" charset="0"/>
              </a:rPr>
              <a:t>Ohne Nachkommastellen -&gt; </a:t>
            </a:r>
            <a:r>
              <a:rPr lang="de-DE" sz="2400" b="0" i="0" u="none" strike="noStrike" dirty="0" err="1">
                <a:solidFill>
                  <a:srgbClr val="0070C0"/>
                </a:solidFill>
                <a:effectLst/>
                <a:latin typeface="Calibri" panose="020F0502020204030204" pitchFamily="34" charset="0"/>
              </a:rPr>
              <a:t>int</a:t>
            </a:r>
            <a:r>
              <a:rPr lang="de-DE" sz="2400" b="0" i="0" dirty="0">
                <a:solidFill>
                  <a:srgbClr val="000000"/>
                </a:solidFill>
                <a:effectLst/>
                <a:latin typeface="Calibri" panose="020F0502020204030204" pitchFamily="34" charset="0"/>
              </a:rPr>
              <a:t>​</a:t>
            </a:r>
            <a:endParaRPr lang="de-DE" sz="2400" b="0" i="0" dirty="0">
              <a:solidFill>
                <a:srgbClr val="000000"/>
              </a:solidFill>
              <a:effectLst/>
              <a:latin typeface="Arial" panose="020B0604020202020204" pitchFamily="34" charset="0"/>
            </a:endParaRPr>
          </a:p>
          <a:p>
            <a:pPr marL="800100" lvl="1" indent="-342900" fontAlgn="base">
              <a:buFont typeface="Wingdings" panose="05000000000000000000" pitchFamily="2" charset="2"/>
              <a:buChar char="§"/>
            </a:pPr>
            <a:r>
              <a:rPr lang="de-DE" sz="2400" b="0" i="0" u="none" strike="noStrike" dirty="0">
                <a:solidFill>
                  <a:srgbClr val="000000"/>
                </a:solidFill>
                <a:effectLst/>
                <a:latin typeface="Calibri" panose="020F0502020204030204" pitchFamily="34" charset="0"/>
              </a:rPr>
              <a:t>Mit Nachkommastellen -&gt; </a:t>
            </a:r>
            <a:r>
              <a:rPr lang="de-DE" sz="2400" b="0" i="0" u="none" strike="noStrike" dirty="0">
                <a:solidFill>
                  <a:srgbClr val="0070C0"/>
                </a:solidFill>
                <a:effectLst/>
                <a:latin typeface="Calibri" panose="020F0502020204030204" pitchFamily="34" charset="0"/>
              </a:rPr>
              <a:t>double</a:t>
            </a:r>
            <a:r>
              <a:rPr lang="en-US" sz="2400" b="0" i="0" dirty="0">
                <a:solidFill>
                  <a:srgbClr val="000000"/>
                </a:solidFill>
                <a:effectLst/>
                <a:latin typeface="Calibri" panose="020F0502020204030204" pitchFamily="34" charset="0"/>
              </a:rPr>
              <a:t>​</a:t>
            </a:r>
            <a:endParaRPr lang="en-US" sz="24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509290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202EE0-AA7D-4F92-8CE5-09713D11799E}"/>
              </a:ext>
            </a:extLst>
          </p:cNvPr>
          <p:cNvSpPr>
            <a:spLocks noGrp="1"/>
          </p:cNvSpPr>
          <p:nvPr>
            <p:ph type="title"/>
          </p:nvPr>
        </p:nvSpPr>
        <p:spPr/>
        <p:txBody>
          <a:bodyPr/>
          <a:lstStyle/>
          <a:p>
            <a:r>
              <a:rPr lang="de-DE" dirty="0"/>
              <a:t>Strings und Konsolenausgaben</a:t>
            </a:r>
          </a:p>
        </p:txBody>
      </p:sp>
      <p:sp>
        <p:nvSpPr>
          <p:cNvPr id="4" name="Inhaltsplatzhalter 3">
            <a:extLst>
              <a:ext uri="{FF2B5EF4-FFF2-40B4-BE49-F238E27FC236}">
                <a16:creationId xmlns:a16="http://schemas.microsoft.com/office/drawing/2014/main" id="{F6B2A050-379E-4D30-B989-B9F7AFD8F29E}"/>
              </a:ext>
            </a:extLst>
          </p:cNvPr>
          <p:cNvSpPr>
            <a:spLocks noGrp="1"/>
          </p:cNvSpPr>
          <p:nvPr>
            <p:ph sz="half" idx="1"/>
          </p:nvPr>
        </p:nvSpPr>
        <p:spPr>
          <a:xfrm>
            <a:off x="264024" y="2251244"/>
            <a:ext cx="10413690" cy="4351338"/>
          </a:xfrm>
        </p:spPr>
        <p:txBody>
          <a:bodyPr>
            <a:normAutofit/>
          </a:bodyPr>
          <a:lstStyle/>
          <a:p>
            <a:pPr marL="0" indent="0">
              <a:buNone/>
            </a:pPr>
            <a:r>
              <a:rPr lang="de-DE" sz="1600" dirty="0" err="1">
                <a:solidFill>
                  <a:srgbClr val="0000FF"/>
                </a:solidFill>
                <a:latin typeface="Consolas" panose="020B0609020204030204" pitchFamily="49" charset="0"/>
              </a:rPr>
              <a:t>int</a:t>
            </a:r>
            <a:r>
              <a:rPr lang="de-DE" sz="1600" dirty="0">
                <a:solidFill>
                  <a:srgbClr val="000000"/>
                </a:solidFill>
                <a:latin typeface="Consolas" panose="020B0609020204030204" pitchFamily="49" charset="0"/>
              </a:rPr>
              <a:t> </a:t>
            </a:r>
            <a:r>
              <a:rPr lang="de-DE" sz="1600" dirty="0" err="1">
                <a:solidFill>
                  <a:srgbClr val="000000"/>
                </a:solidFill>
                <a:latin typeface="Consolas" panose="020B0609020204030204" pitchFamily="49" charset="0"/>
              </a:rPr>
              <a:t>alterVonMax</a:t>
            </a:r>
            <a:r>
              <a:rPr lang="de-DE" sz="1600" dirty="0">
                <a:solidFill>
                  <a:srgbClr val="000000"/>
                </a:solidFill>
                <a:latin typeface="Consolas" panose="020B0609020204030204" pitchFamily="49" charset="0"/>
              </a:rPr>
              <a:t> = 20;</a:t>
            </a:r>
          </a:p>
          <a:p>
            <a:pPr marL="0" indent="0">
              <a:buNone/>
            </a:pPr>
            <a:r>
              <a:rPr lang="de-DE" sz="1600" dirty="0" err="1">
                <a:solidFill>
                  <a:srgbClr val="0000FF"/>
                </a:solidFill>
                <a:latin typeface="Consolas" panose="020B0609020204030204" pitchFamily="49" charset="0"/>
              </a:rPr>
              <a:t>string</a:t>
            </a:r>
            <a:r>
              <a:rPr lang="de-DE" sz="1600" dirty="0">
                <a:solidFill>
                  <a:srgbClr val="000000"/>
                </a:solidFill>
                <a:latin typeface="Consolas" panose="020B0609020204030204" pitchFamily="49" charset="0"/>
              </a:rPr>
              <a:t> </a:t>
            </a:r>
            <a:r>
              <a:rPr lang="de-DE" sz="1600" dirty="0" err="1">
                <a:solidFill>
                  <a:srgbClr val="000000"/>
                </a:solidFill>
                <a:latin typeface="Consolas" panose="020B0609020204030204" pitchFamily="49" charset="0"/>
              </a:rPr>
              <a:t>ausgabe</a:t>
            </a:r>
            <a:r>
              <a:rPr lang="de-DE" sz="1600" dirty="0">
                <a:solidFill>
                  <a:srgbClr val="000000"/>
                </a:solidFill>
                <a:latin typeface="Consolas" panose="020B0609020204030204" pitchFamily="49" charset="0"/>
              </a:rPr>
              <a:t>;</a:t>
            </a:r>
          </a:p>
          <a:p>
            <a:pPr marL="0" indent="0">
              <a:buNone/>
            </a:pPr>
            <a:endParaRPr lang="de-DE" sz="1600" dirty="0">
              <a:solidFill>
                <a:srgbClr val="2B91AF"/>
              </a:solidFill>
              <a:latin typeface="Consolas" panose="020B0609020204030204" pitchFamily="49" charset="0"/>
            </a:endParaRPr>
          </a:p>
          <a:p>
            <a:pPr marL="0" indent="0">
              <a:buNone/>
            </a:pPr>
            <a:r>
              <a:rPr lang="de-DE" sz="1600" dirty="0">
                <a:solidFill>
                  <a:schemeClr val="accent6">
                    <a:lumMod val="75000"/>
                  </a:schemeClr>
                </a:solidFill>
                <a:latin typeface="Consolas" panose="020B0609020204030204" pitchFamily="49" charset="0"/>
              </a:rPr>
              <a:t>// </a:t>
            </a:r>
            <a:r>
              <a:rPr lang="de-DE" sz="1600" dirty="0" err="1">
                <a:solidFill>
                  <a:schemeClr val="accent6">
                    <a:lumMod val="75000"/>
                  </a:schemeClr>
                </a:solidFill>
                <a:latin typeface="Consolas" panose="020B0609020204030204" pitchFamily="49" charset="0"/>
              </a:rPr>
              <a:t>Stringverknüpfung</a:t>
            </a:r>
            <a:endParaRPr lang="de-DE" sz="1600" dirty="0">
              <a:solidFill>
                <a:schemeClr val="accent6">
                  <a:lumMod val="75000"/>
                </a:schemeClr>
              </a:solidFill>
              <a:latin typeface="Consolas" panose="020B0609020204030204" pitchFamily="49" charset="0"/>
            </a:endParaRPr>
          </a:p>
          <a:p>
            <a:pPr marL="0" indent="0">
              <a:buNone/>
            </a:pPr>
            <a:r>
              <a:rPr lang="de-DE" sz="1600" dirty="0" err="1">
                <a:solidFill>
                  <a:srgbClr val="000000"/>
                </a:solidFill>
                <a:latin typeface="Consolas" panose="020B0609020204030204" pitchFamily="49" charset="0"/>
              </a:rPr>
              <a:t>ausgabe</a:t>
            </a:r>
            <a:r>
              <a:rPr lang="de-DE" sz="1600" dirty="0">
                <a:solidFill>
                  <a:srgbClr val="000000"/>
                </a:solidFill>
                <a:latin typeface="Consolas" panose="020B0609020204030204" pitchFamily="49" charset="0"/>
              </a:rPr>
              <a:t> = </a:t>
            </a:r>
            <a:r>
              <a:rPr lang="de-DE" sz="1600" dirty="0">
                <a:solidFill>
                  <a:srgbClr val="A31515"/>
                </a:solidFill>
                <a:latin typeface="Consolas" panose="020B0609020204030204" pitchFamily="49" charset="0"/>
              </a:rPr>
              <a:t>"Alter von Max: "</a:t>
            </a:r>
            <a:r>
              <a:rPr lang="de-DE" sz="1600" dirty="0">
                <a:solidFill>
                  <a:srgbClr val="000000"/>
                </a:solidFill>
                <a:latin typeface="Consolas" panose="020B0609020204030204" pitchFamily="49" charset="0"/>
              </a:rPr>
              <a:t> + </a:t>
            </a:r>
            <a:r>
              <a:rPr lang="de-DE" sz="1600" dirty="0" err="1">
                <a:solidFill>
                  <a:srgbClr val="000000"/>
                </a:solidFill>
                <a:latin typeface="Consolas" panose="020B0609020204030204" pitchFamily="49" charset="0"/>
              </a:rPr>
              <a:t>alterVonMax</a:t>
            </a:r>
            <a:r>
              <a:rPr lang="de-DE" sz="1600" dirty="0">
                <a:solidFill>
                  <a:srgbClr val="000000"/>
                </a:solidFill>
                <a:latin typeface="Consolas" panose="020B0609020204030204" pitchFamily="49" charset="0"/>
              </a:rPr>
              <a:t>; </a:t>
            </a:r>
          </a:p>
          <a:p>
            <a:pPr marL="0" indent="0">
              <a:buNone/>
            </a:pPr>
            <a:r>
              <a:rPr lang="de-DE" sz="1600" dirty="0">
                <a:solidFill>
                  <a:schemeClr val="accent6">
                    <a:lumMod val="75000"/>
                  </a:schemeClr>
                </a:solidFill>
                <a:latin typeface="Consolas" panose="020B0609020204030204" pitchFamily="49" charset="0"/>
              </a:rPr>
              <a:t>// $-</a:t>
            </a:r>
            <a:r>
              <a:rPr lang="de-DE" sz="1600" dirty="0" err="1">
                <a:solidFill>
                  <a:schemeClr val="accent6">
                    <a:lumMod val="75000"/>
                  </a:schemeClr>
                </a:solidFill>
                <a:latin typeface="Consolas" panose="020B0609020204030204" pitchFamily="49" charset="0"/>
              </a:rPr>
              <a:t>Prefix</a:t>
            </a:r>
            <a:endParaRPr lang="de-DE" sz="1600" dirty="0">
              <a:solidFill>
                <a:srgbClr val="000000"/>
              </a:solidFill>
              <a:latin typeface="Consolas" panose="020B0609020204030204" pitchFamily="49" charset="0"/>
            </a:endParaRPr>
          </a:p>
          <a:p>
            <a:pPr marL="0" indent="0">
              <a:buNone/>
            </a:pPr>
            <a:r>
              <a:rPr lang="de-DE" sz="1600" dirty="0" err="1">
                <a:solidFill>
                  <a:srgbClr val="000000"/>
                </a:solidFill>
                <a:latin typeface="Consolas" panose="020B0609020204030204" pitchFamily="49" charset="0"/>
              </a:rPr>
              <a:t>ausgabe</a:t>
            </a:r>
            <a:r>
              <a:rPr lang="de-DE" sz="1600" dirty="0">
                <a:solidFill>
                  <a:srgbClr val="000000"/>
                </a:solidFill>
                <a:latin typeface="Consolas" panose="020B0609020204030204" pitchFamily="49" charset="0"/>
              </a:rPr>
              <a:t> = </a:t>
            </a:r>
            <a:r>
              <a:rPr lang="de-DE" sz="1600" dirty="0">
                <a:solidFill>
                  <a:srgbClr val="A31515"/>
                </a:solidFill>
                <a:latin typeface="Consolas" panose="020B0609020204030204" pitchFamily="49" charset="0"/>
              </a:rPr>
              <a:t>$"Max ist </a:t>
            </a:r>
            <a:r>
              <a:rPr lang="de-DE" sz="1600" dirty="0">
                <a:solidFill>
                  <a:srgbClr val="000000"/>
                </a:solidFill>
                <a:latin typeface="Consolas" panose="020B0609020204030204" pitchFamily="49" charset="0"/>
              </a:rPr>
              <a:t>{</a:t>
            </a:r>
            <a:r>
              <a:rPr lang="de-DE" sz="1600" dirty="0" err="1">
                <a:solidFill>
                  <a:srgbClr val="000000"/>
                </a:solidFill>
                <a:latin typeface="Consolas" panose="020B0609020204030204" pitchFamily="49" charset="0"/>
              </a:rPr>
              <a:t>alterVonMax</a:t>
            </a:r>
            <a:r>
              <a:rPr lang="de-DE" sz="1600" dirty="0">
                <a:solidFill>
                  <a:srgbClr val="000000"/>
                </a:solidFill>
                <a:latin typeface="Consolas" panose="020B0609020204030204" pitchFamily="49" charset="0"/>
              </a:rPr>
              <a:t>}</a:t>
            </a:r>
            <a:r>
              <a:rPr lang="de-DE" sz="1600" dirty="0">
                <a:solidFill>
                  <a:srgbClr val="A31515"/>
                </a:solidFill>
                <a:latin typeface="Consolas" panose="020B0609020204030204" pitchFamily="49" charset="0"/>
              </a:rPr>
              <a:t> Jahre alt."</a:t>
            </a:r>
            <a:r>
              <a:rPr lang="de-DE" sz="1600" dirty="0">
                <a:solidFill>
                  <a:srgbClr val="000000"/>
                </a:solidFill>
                <a:latin typeface="Consolas" panose="020B0609020204030204" pitchFamily="49" charset="0"/>
              </a:rPr>
              <a:t>; </a:t>
            </a:r>
          </a:p>
          <a:p>
            <a:pPr marL="0" indent="0">
              <a:buNone/>
            </a:pPr>
            <a:endParaRPr lang="de-DE" sz="1600" dirty="0">
              <a:solidFill>
                <a:srgbClr val="000000"/>
              </a:solidFill>
              <a:latin typeface="Consolas" panose="020B0609020204030204" pitchFamily="49" charset="0"/>
            </a:endParaRPr>
          </a:p>
          <a:p>
            <a:pPr marL="0" indent="0">
              <a:buNone/>
            </a:pPr>
            <a:r>
              <a:rPr lang="de-DE" sz="1600" dirty="0" err="1">
                <a:solidFill>
                  <a:srgbClr val="2B91AF"/>
                </a:solidFill>
                <a:latin typeface="Consolas" panose="020B0609020204030204" pitchFamily="49" charset="0"/>
              </a:rPr>
              <a:t>Console</a:t>
            </a:r>
            <a:r>
              <a:rPr lang="de-DE" sz="1600" dirty="0" err="1">
                <a:solidFill>
                  <a:srgbClr val="000000"/>
                </a:solidFill>
                <a:latin typeface="Consolas" panose="020B0609020204030204" pitchFamily="49" charset="0"/>
              </a:rPr>
              <a:t>.WriteLine</a:t>
            </a:r>
            <a:r>
              <a:rPr lang="de-DE" sz="1600" dirty="0">
                <a:solidFill>
                  <a:srgbClr val="000000"/>
                </a:solidFill>
                <a:latin typeface="Consolas" panose="020B0609020204030204" pitchFamily="49" charset="0"/>
              </a:rPr>
              <a:t>(</a:t>
            </a:r>
            <a:r>
              <a:rPr lang="de-DE" sz="1600" dirty="0" err="1">
                <a:solidFill>
                  <a:srgbClr val="000000"/>
                </a:solidFill>
                <a:latin typeface="Consolas" panose="020B0609020204030204" pitchFamily="49" charset="0"/>
              </a:rPr>
              <a:t>ausgabe</a:t>
            </a:r>
            <a:r>
              <a:rPr lang="de-DE" sz="1600" dirty="0">
                <a:solidFill>
                  <a:srgbClr val="000000"/>
                </a:solidFill>
                <a:latin typeface="Consolas" panose="020B0609020204030204" pitchFamily="49" charset="0"/>
              </a:rPr>
              <a:t>);</a:t>
            </a:r>
          </a:p>
          <a:p>
            <a:pPr marL="0" indent="0">
              <a:buNone/>
            </a:pPr>
            <a:endParaRPr lang="de-DE" sz="1900" dirty="0">
              <a:solidFill>
                <a:srgbClr val="000000"/>
              </a:solidFill>
              <a:latin typeface="Consolas" panose="020B0609020204030204" pitchFamily="49" charset="0"/>
            </a:endParaRPr>
          </a:p>
          <a:p>
            <a:pPr marL="0" indent="0">
              <a:lnSpc>
                <a:spcPct val="150000"/>
              </a:lnSpc>
              <a:buNone/>
            </a:pPr>
            <a:r>
              <a:rPr lang="de-DE" sz="1900" dirty="0">
                <a:latin typeface="Consolas" panose="020B0609020204030204" pitchFamily="49" charset="0"/>
              </a:rPr>
              <a:t>			Konsolenausgabe: 	Max ist 20 Jahre alt.</a:t>
            </a:r>
          </a:p>
          <a:p>
            <a:pPr marL="0" indent="0">
              <a:buNone/>
            </a:pPr>
            <a:endParaRPr lang="de-DE" dirty="0"/>
          </a:p>
        </p:txBody>
      </p:sp>
      <p:sp>
        <p:nvSpPr>
          <p:cNvPr id="10" name="Inhaltsplatzhalter 3">
            <a:extLst>
              <a:ext uri="{FF2B5EF4-FFF2-40B4-BE49-F238E27FC236}">
                <a16:creationId xmlns:a16="http://schemas.microsoft.com/office/drawing/2014/main" id="{BD9AE71C-37B9-4E27-8CB7-89251D6A2F32}"/>
              </a:ext>
            </a:extLst>
          </p:cNvPr>
          <p:cNvSpPr txBox="1">
            <a:spLocks/>
          </p:cNvSpPr>
          <p:nvPr/>
        </p:nvSpPr>
        <p:spPr>
          <a:xfrm>
            <a:off x="5638800" y="2251244"/>
            <a:ext cx="65532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sz="1600" dirty="0" err="1">
                <a:solidFill>
                  <a:srgbClr val="0000FF"/>
                </a:solidFill>
                <a:latin typeface="Consolas" panose="020B0609020204030204" pitchFamily="49" charset="0"/>
              </a:rPr>
              <a:t>int</a:t>
            </a:r>
            <a:r>
              <a:rPr lang="de-DE" sz="1600" dirty="0">
                <a:solidFill>
                  <a:srgbClr val="000000"/>
                </a:solidFill>
                <a:latin typeface="Consolas" panose="020B0609020204030204" pitchFamily="49" charset="0"/>
              </a:rPr>
              <a:t> </a:t>
            </a:r>
            <a:r>
              <a:rPr lang="de-DE" sz="1600" dirty="0" err="1">
                <a:solidFill>
                  <a:srgbClr val="000000"/>
                </a:solidFill>
                <a:latin typeface="Consolas" panose="020B0609020204030204" pitchFamily="49" charset="0"/>
              </a:rPr>
              <a:t>alterVonMax</a:t>
            </a:r>
            <a:r>
              <a:rPr lang="de-DE" sz="1600" dirty="0">
                <a:solidFill>
                  <a:srgbClr val="000000"/>
                </a:solidFill>
                <a:latin typeface="Consolas" panose="020B0609020204030204" pitchFamily="49" charset="0"/>
              </a:rPr>
              <a:t> = 20;</a:t>
            </a:r>
          </a:p>
          <a:p>
            <a:pPr marL="0" indent="0">
              <a:buFont typeface="Arial" panose="020B0604020202020204" pitchFamily="34" charset="0"/>
              <a:buNone/>
            </a:pPr>
            <a:endParaRPr lang="de-DE" sz="1600" dirty="0">
              <a:solidFill>
                <a:srgbClr val="000000"/>
              </a:solidFill>
              <a:latin typeface="Consolas" panose="020B0609020204030204" pitchFamily="49" charset="0"/>
            </a:endParaRPr>
          </a:p>
          <a:p>
            <a:pPr marL="0" indent="0">
              <a:buFont typeface="Arial" panose="020B0604020202020204" pitchFamily="34" charset="0"/>
              <a:buNone/>
            </a:pPr>
            <a:endParaRPr lang="de-DE" sz="1600" dirty="0">
              <a:solidFill>
                <a:srgbClr val="2B91AF"/>
              </a:solidFill>
              <a:latin typeface="Consolas" panose="020B0609020204030204" pitchFamily="49" charset="0"/>
            </a:endParaRPr>
          </a:p>
          <a:p>
            <a:pPr marL="0" indent="0">
              <a:buFont typeface="Arial" panose="020B0604020202020204" pitchFamily="34" charset="0"/>
              <a:buNone/>
            </a:pPr>
            <a:r>
              <a:rPr lang="de-DE" sz="1600" dirty="0">
                <a:solidFill>
                  <a:schemeClr val="accent6">
                    <a:lumMod val="75000"/>
                  </a:schemeClr>
                </a:solidFill>
                <a:latin typeface="Consolas" panose="020B0609020204030204" pitchFamily="49" charset="0"/>
              </a:rPr>
              <a:t>// </a:t>
            </a:r>
            <a:r>
              <a:rPr lang="de-DE" sz="1600" dirty="0" err="1">
                <a:solidFill>
                  <a:schemeClr val="accent6">
                    <a:lumMod val="75000"/>
                  </a:schemeClr>
                </a:solidFill>
                <a:latin typeface="Consolas" panose="020B0609020204030204" pitchFamily="49" charset="0"/>
              </a:rPr>
              <a:t>Stringverknüpfung</a:t>
            </a:r>
            <a:endParaRPr lang="de-DE" sz="1600" dirty="0">
              <a:solidFill>
                <a:schemeClr val="accent6">
                  <a:lumMod val="75000"/>
                </a:schemeClr>
              </a:solidFill>
              <a:latin typeface="Consolas" panose="020B0609020204030204" pitchFamily="49" charset="0"/>
            </a:endParaRPr>
          </a:p>
          <a:p>
            <a:pPr marL="0" indent="0">
              <a:buFont typeface="Arial" panose="020B0604020202020204" pitchFamily="34" charset="0"/>
              <a:buNone/>
            </a:pPr>
            <a:r>
              <a:rPr lang="de-DE" sz="1600" dirty="0" err="1">
                <a:solidFill>
                  <a:srgbClr val="2B91AF"/>
                </a:solidFill>
                <a:latin typeface="Consolas" panose="020B0609020204030204" pitchFamily="49" charset="0"/>
              </a:rPr>
              <a:t>Console</a:t>
            </a:r>
            <a:r>
              <a:rPr lang="de-DE" sz="1600" dirty="0" err="1">
                <a:solidFill>
                  <a:srgbClr val="000000"/>
                </a:solidFill>
                <a:latin typeface="Consolas" panose="020B0609020204030204" pitchFamily="49" charset="0"/>
              </a:rPr>
              <a:t>.WriteLine</a:t>
            </a:r>
            <a:r>
              <a:rPr lang="de-DE" sz="1600" dirty="0">
                <a:solidFill>
                  <a:srgbClr val="000000"/>
                </a:solidFill>
                <a:latin typeface="Consolas" panose="020B0609020204030204" pitchFamily="49" charset="0"/>
              </a:rPr>
              <a:t>(</a:t>
            </a:r>
            <a:r>
              <a:rPr lang="de-DE" sz="1600" dirty="0">
                <a:solidFill>
                  <a:srgbClr val="A31515"/>
                </a:solidFill>
                <a:latin typeface="Consolas" panose="020B0609020204030204" pitchFamily="49" charset="0"/>
              </a:rPr>
              <a:t>"Alter von Max: "</a:t>
            </a:r>
            <a:r>
              <a:rPr lang="de-DE" sz="1600" dirty="0">
                <a:solidFill>
                  <a:srgbClr val="000000"/>
                </a:solidFill>
                <a:latin typeface="Consolas" panose="020B0609020204030204" pitchFamily="49" charset="0"/>
              </a:rPr>
              <a:t> + </a:t>
            </a:r>
            <a:r>
              <a:rPr lang="de-DE" sz="1600" dirty="0" err="1">
                <a:solidFill>
                  <a:srgbClr val="000000"/>
                </a:solidFill>
                <a:latin typeface="Consolas" panose="020B0609020204030204" pitchFamily="49" charset="0"/>
              </a:rPr>
              <a:t>alterVonMax</a:t>
            </a:r>
            <a:r>
              <a:rPr lang="de-DE" sz="1600" dirty="0">
                <a:solidFill>
                  <a:srgbClr val="000000"/>
                </a:solidFill>
                <a:latin typeface="Consolas" panose="020B0609020204030204" pitchFamily="49" charset="0"/>
              </a:rPr>
              <a:t>); </a:t>
            </a:r>
          </a:p>
          <a:p>
            <a:pPr marL="0" indent="0">
              <a:buFont typeface="Arial" panose="020B0604020202020204" pitchFamily="34" charset="0"/>
              <a:buNone/>
            </a:pPr>
            <a:r>
              <a:rPr lang="de-DE" sz="1600" dirty="0">
                <a:solidFill>
                  <a:schemeClr val="accent6">
                    <a:lumMod val="75000"/>
                  </a:schemeClr>
                </a:solidFill>
                <a:latin typeface="Consolas" panose="020B0609020204030204" pitchFamily="49" charset="0"/>
              </a:rPr>
              <a:t>// $-</a:t>
            </a:r>
            <a:r>
              <a:rPr lang="de-DE" sz="1600" dirty="0" err="1">
                <a:solidFill>
                  <a:schemeClr val="accent6">
                    <a:lumMod val="75000"/>
                  </a:schemeClr>
                </a:solidFill>
                <a:latin typeface="Consolas" panose="020B0609020204030204" pitchFamily="49" charset="0"/>
              </a:rPr>
              <a:t>Prefix</a:t>
            </a:r>
            <a:endParaRPr lang="de-DE" sz="1600" dirty="0">
              <a:solidFill>
                <a:srgbClr val="000000"/>
              </a:solidFill>
              <a:latin typeface="Consolas" panose="020B0609020204030204" pitchFamily="49" charset="0"/>
            </a:endParaRPr>
          </a:p>
          <a:p>
            <a:pPr marL="0" indent="0">
              <a:buNone/>
            </a:pPr>
            <a:r>
              <a:rPr lang="de-DE" sz="1600" dirty="0" err="1">
                <a:solidFill>
                  <a:srgbClr val="2B91AF"/>
                </a:solidFill>
                <a:latin typeface="Consolas" panose="020B0609020204030204" pitchFamily="49" charset="0"/>
              </a:rPr>
              <a:t>Console</a:t>
            </a:r>
            <a:r>
              <a:rPr lang="de-DE" sz="1600" dirty="0" err="1">
                <a:solidFill>
                  <a:srgbClr val="000000"/>
                </a:solidFill>
                <a:latin typeface="Consolas" panose="020B0609020204030204" pitchFamily="49" charset="0"/>
              </a:rPr>
              <a:t>.WriteLine</a:t>
            </a:r>
            <a:r>
              <a:rPr lang="de-DE" sz="1600" dirty="0">
                <a:solidFill>
                  <a:srgbClr val="000000"/>
                </a:solidFill>
                <a:latin typeface="Consolas" panose="020B0609020204030204" pitchFamily="49" charset="0"/>
              </a:rPr>
              <a:t>(</a:t>
            </a:r>
            <a:r>
              <a:rPr lang="de-DE" sz="1600" dirty="0">
                <a:solidFill>
                  <a:srgbClr val="A31515"/>
                </a:solidFill>
                <a:latin typeface="Consolas" panose="020B0609020204030204" pitchFamily="49" charset="0"/>
              </a:rPr>
              <a:t>$"Max ist </a:t>
            </a:r>
            <a:r>
              <a:rPr lang="de-DE" sz="1600" dirty="0">
                <a:solidFill>
                  <a:srgbClr val="000000"/>
                </a:solidFill>
                <a:latin typeface="Consolas" panose="020B0609020204030204" pitchFamily="49" charset="0"/>
              </a:rPr>
              <a:t>{</a:t>
            </a:r>
            <a:r>
              <a:rPr lang="de-DE" sz="1600" dirty="0" err="1">
                <a:solidFill>
                  <a:srgbClr val="000000"/>
                </a:solidFill>
                <a:latin typeface="Consolas" panose="020B0609020204030204" pitchFamily="49" charset="0"/>
              </a:rPr>
              <a:t>alterVonMax</a:t>
            </a:r>
            <a:r>
              <a:rPr lang="de-DE" sz="1600" dirty="0">
                <a:solidFill>
                  <a:srgbClr val="000000"/>
                </a:solidFill>
                <a:latin typeface="Consolas" panose="020B0609020204030204" pitchFamily="49" charset="0"/>
              </a:rPr>
              <a:t>}</a:t>
            </a:r>
            <a:r>
              <a:rPr lang="de-DE" sz="1600" dirty="0">
                <a:solidFill>
                  <a:srgbClr val="A31515"/>
                </a:solidFill>
                <a:latin typeface="Consolas" panose="020B0609020204030204" pitchFamily="49" charset="0"/>
              </a:rPr>
              <a:t> Jahre alt.")</a:t>
            </a:r>
            <a:r>
              <a:rPr lang="de-DE" sz="1600" dirty="0">
                <a:solidFill>
                  <a:srgbClr val="000000"/>
                </a:solidFill>
                <a:latin typeface="Consolas" panose="020B0609020204030204" pitchFamily="49" charset="0"/>
              </a:rPr>
              <a:t>;</a:t>
            </a:r>
          </a:p>
          <a:p>
            <a:pPr marL="0" indent="0">
              <a:buNone/>
            </a:pPr>
            <a:r>
              <a:rPr lang="de-DE" sz="1600" dirty="0">
                <a:solidFill>
                  <a:schemeClr val="accent6">
                    <a:lumMod val="75000"/>
                  </a:schemeClr>
                </a:solidFill>
                <a:latin typeface="Consolas" panose="020B0609020204030204" pitchFamily="49" charset="0"/>
              </a:rPr>
              <a:t>// Indexschreibweise</a:t>
            </a:r>
          </a:p>
          <a:p>
            <a:pPr marL="0" indent="0">
              <a:buNone/>
            </a:pPr>
            <a:r>
              <a:rPr lang="de-DE" sz="1600" dirty="0" err="1">
                <a:solidFill>
                  <a:srgbClr val="2B91AF"/>
                </a:solidFill>
                <a:latin typeface="Consolas" panose="020B0609020204030204" pitchFamily="49" charset="0"/>
              </a:rPr>
              <a:t>Console</a:t>
            </a:r>
            <a:r>
              <a:rPr lang="de-DE" sz="1600" dirty="0" err="1">
                <a:solidFill>
                  <a:srgbClr val="000000"/>
                </a:solidFill>
                <a:latin typeface="Consolas" panose="020B0609020204030204" pitchFamily="49" charset="0"/>
              </a:rPr>
              <a:t>.WriteLine</a:t>
            </a:r>
            <a:r>
              <a:rPr lang="de-DE" sz="1600" dirty="0">
                <a:solidFill>
                  <a:srgbClr val="000000"/>
                </a:solidFill>
                <a:latin typeface="Consolas" panose="020B0609020204030204" pitchFamily="49" charset="0"/>
              </a:rPr>
              <a:t>(</a:t>
            </a:r>
            <a:r>
              <a:rPr lang="de-DE" sz="1600" dirty="0">
                <a:solidFill>
                  <a:srgbClr val="A31515"/>
                </a:solidFill>
                <a:latin typeface="Consolas" panose="020B0609020204030204" pitchFamily="49" charset="0"/>
              </a:rPr>
              <a:t>"Max ist {0} Jahre alt."</a:t>
            </a:r>
            <a:r>
              <a:rPr lang="de-DE" sz="1600" dirty="0">
                <a:solidFill>
                  <a:srgbClr val="000000"/>
                </a:solidFill>
                <a:latin typeface="Consolas" panose="020B0609020204030204" pitchFamily="49" charset="0"/>
              </a:rPr>
              <a:t>, </a:t>
            </a:r>
            <a:r>
              <a:rPr lang="de-DE" sz="1600" dirty="0" err="1">
                <a:solidFill>
                  <a:srgbClr val="000000"/>
                </a:solidFill>
                <a:latin typeface="Consolas" panose="020B0609020204030204" pitchFamily="49" charset="0"/>
              </a:rPr>
              <a:t>alterVonMax</a:t>
            </a:r>
            <a:r>
              <a:rPr lang="de-DE" sz="1600" dirty="0">
                <a:solidFill>
                  <a:srgbClr val="000000"/>
                </a:solidFill>
                <a:latin typeface="Consolas" panose="020B0609020204030204" pitchFamily="49" charset="0"/>
              </a:rPr>
              <a:t>);</a:t>
            </a:r>
          </a:p>
          <a:p>
            <a:pPr marL="0" indent="0">
              <a:buFont typeface="Arial" panose="020B0604020202020204" pitchFamily="34" charset="0"/>
              <a:buNone/>
            </a:pPr>
            <a:endParaRPr lang="de-DE" sz="1900" dirty="0">
              <a:solidFill>
                <a:srgbClr val="000000"/>
              </a:solidFill>
              <a:latin typeface="Consolas" panose="020B0609020204030204" pitchFamily="49" charset="0"/>
            </a:endParaRPr>
          </a:p>
          <a:p>
            <a:pPr marL="0" indent="0">
              <a:buFont typeface="Arial" panose="020B0604020202020204" pitchFamily="34" charset="0"/>
              <a:buNone/>
            </a:pPr>
            <a:endParaRPr lang="de-DE" dirty="0"/>
          </a:p>
        </p:txBody>
      </p:sp>
      <p:sp>
        <p:nvSpPr>
          <p:cNvPr id="5" name="Inhaltsplatzhalter 5">
            <a:extLst>
              <a:ext uri="{FF2B5EF4-FFF2-40B4-BE49-F238E27FC236}">
                <a16:creationId xmlns:a16="http://schemas.microsoft.com/office/drawing/2014/main" id="{4618B906-4D0B-45FA-9876-5EEDA70DC159}"/>
              </a:ext>
            </a:extLst>
          </p:cNvPr>
          <p:cNvSpPr txBox="1">
            <a:spLocks/>
          </p:cNvSpPr>
          <p:nvPr/>
        </p:nvSpPr>
        <p:spPr>
          <a:xfrm>
            <a:off x="264024" y="162035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dirty="0"/>
              <a:t>Variablenverwendung:		         Direktausgabe:</a:t>
            </a:r>
          </a:p>
        </p:txBody>
      </p:sp>
    </p:spTree>
    <p:extLst>
      <p:ext uri="{BB962C8B-B14F-4D97-AF65-F5344CB8AC3E}">
        <p14:creationId xmlns:p14="http://schemas.microsoft.com/office/powerpoint/2010/main" val="2852997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A6EDA099-F596-4820-9CB6-699847643764}"/>
              </a:ext>
            </a:extLst>
          </p:cNvPr>
          <p:cNvSpPr>
            <a:spLocks noGrp="1"/>
          </p:cNvSpPr>
          <p:nvPr>
            <p:ph type="title"/>
          </p:nvPr>
        </p:nvSpPr>
        <p:spPr/>
        <p:txBody>
          <a:bodyPr/>
          <a:lstStyle/>
          <a:p>
            <a:r>
              <a:rPr lang="de-DE" dirty="0"/>
              <a:t>Formatierung von Strings</a:t>
            </a:r>
          </a:p>
        </p:txBody>
      </p:sp>
      <p:sp>
        <p:nvSpPr>
          <p:cNvPr id="15" name="Inhaltsplatzhalter 2">
            <a:extLst>
              <a:ext uri="{FF2B5EF4-FFF2-40B4-BE49-F238E27FC236}">
                <a16:creationId xmlns:a16="http://schemas.microsoft.com/office/drawing/2014/main" id="{D778994C-7825-4753-8AF4-B2F3CFDB5DE8}"/>
              </a:ext>
            </a:extLst>
          </p:cNvPr>
          <p:cNvSpPr txBox="1">
            <a:spLocks/>
          </p:cNvSpPr>
          <p:nvPr/>
        </p:nvSpPr>
        <p:spPr>
          <a:xfrm>
            <a:off x="836612" y="1690688"/>
            <a:ext cx="10515600" cy="4351338"/>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nSpc>
                <a:spcPct val="100000"/>
              </a:lnSpc>
            </a:pPr>
            <a:r>
              <a:rPr lang="de-DE" sz="1800" dirty="0"/>
              <a:t>Escape-Sequenzen: </a:t>
            </a:r>
          </a:p>
          <a:p>
            <a:pPr lvl="1">
              <a:lnSpc>
                <a:spcPct val="100000"/>
              </a:lnSpc>
            </a:pPr>
            <a:r>
              <a:rPr lang="de-DE" b="0" dirty="0"/>
              <a:t>Einleitung durch Backslash: \</a:t>
            </a:r>
          </a:p>
          <a:p>
            <a:pPr lvl="1">
              <a:lnSpc>
                <a:spcPct val="100000"/>
              </a:lnSpc>
            </a:pPr>
            <a:r>
              <a:rPr lang="de-DE" b="0" dirty="0"/>
              <a:t>Beispiele:				\n	neue Zeile</a:t>
            </a:r>
          </a:p>
          <a:p>
            <a:pPr marL="342900" lvl="1">
              <a:lnSpc>
                <a:spcPct val="100000"/>
              </a:lnSpc>
            </a:pPr>
            <a:r>
              <a:rPr lang="de-DE" b="0" dirty="0"/>
              <a:t>					\t	horizontaler Tabulator</a:t>
            </a:r>
          </a:p>
          <a:p>
            <a:pPr>
              <a:lnSpc>
                <a:spcPct val="150000"/>
              </a:lnSpc>
            </a:pPr>
            <a:r>
              <a:rPr lang="de-DE" sz="1800" b="0" dirty="0" err="1">
                <a:solidFill>
                  <a:srgbClr val="2B91AF"/>
                </a:solidFill>
                <a:latin typeface="Consolas" panose="020B0609020204030204" pitchFamily="49" charset="0"/>
              </a:rPr>
              <a:t>Console</a:t>
            </a:r>
            <a:r>
              <a:rPr lang="de-DE" sz="1800" b="0" dirty="0" err="1">
                <a:solidFill>
                  <a:srgbClr val="000000"/>
                </a:solidFill>
                <a:latin typeface="Consolas" panose="020B0609020204030204" pitchFamily="49" charset="0"/>
              </a:rPr>
              <a:t>.WriteLine</a:t>
            </a:r>
            <a:r>
              <a:rPr lang="de-DE" sz="1800" b="0" dirty="0">
                <a:solidFill>
                  <a:srgbClr val="000000"/>
                </a:solidFill>
                <a:latin typeface="Consolas" panose="020B0609020204030204" pitchFamily="49" charset="0"/>
              </a:rPr>
              <a:t>(</a:t>
            </a:r>
            <a:r>
              <a:rPr lang="de-DE" sz="1800" b="0" dirty="0">
                <a:solidFill>
                  <a:srgbClr val="A31515"/>
                </a:solidFill>
                <a:latin typeface="Consolas" panose="020B0609020204030204" pitchFamily="49" charset="0"/>
              </a:rPr>
              <a:t>$"Max ist \n</a:t>
            </a:r>
            <a:r>
              <a:rPr lang="de-DE" sz="1800" b="0" dirty="0">
                <a:solidFill>
                  <a:srgbClr val="000000"/>
                </a:solidFill>
                <a:latin typeface="Consolas" panose="020B0609020204030204" pitchFamily="49" charset="0"/>
              </a:rPr>
              <a:t>{</a:t>
            </a:r>
            <a:r>
              <a:rPr lang="de-DE" sz="1800" b="0" dirty="0" err="1">
                <a:solidFill>
                  <a:srgbClr val="000000"/>
                </a:solidFill>
                <a:latin typeface="Consolas" panose="020B0609020204030204" pitchFamily="49" charset="0"/>
              </a:rPr>
              <a:t>alterVonMax</a:t>
            </a:r>
            <a:r>
              <a:rPr lang="de-DE" sz="1800" b="0" dirty="0">
                <a:solidFill>
                  <a:srgbClr val="000000"/>
                </a:solidFill>
                <a:latin typeface="Consolas" panose="020B0609020204030204" pitchFamily="49" charset="0"/>
              </a:rPr>
              <a:t>}</a:t>
            </a:r>
            <a:r>
              <a:rPr lang="de-DE" sz="1800" b="0" dirty="0">
                <a:solidFill>
                  <a:srgbClr val="A31515"/>
                </a:solidFill>
                <a:latin typeface="Consolas" panose="020B0609020204030204" pitchFamily="49" charset="0"/>
              </a:rPr>
              <a:t> Jahre \n\</a:t>
            </a:r>
            <a:r>
              <a:rPr lang="de-DE" sz="1800" b="0" dirty="0" err="1">
                <a:solidFill>
                  <a:srgbClr val="A31515"/>
                </a:solidFill>
                <a:latin typeface="Consolas" panose="020B0609020204030204" pitchFamily="49" charset="0"/>
              </a:rPr>
              <a:t>talt</a:t>
            </a:r>
            <a:r>
              <a:rPr lang="de-DE" sz="1800" b="0" dirty="0">
                <a:solidFill>
                  <a:srgbClr val="A31515"/>
                </a:solidFill>
                <a:latin typeface="Consolas" panose="020B0609020204030204" pitchFamily="49" charset="0"/>
              </a:rPr>
              <a:t>."</a:t>
            </a:r>
            <a:r>
              <a:rPr lang="de-DE" sz="1800" b="0" dirty="0">
                <a:solidFill>
                  <a:srgbClr val="000000"/>
                </a:solidFill>
                <a:latin typeface="Consolas" panose="020B0609020204030204" pitchFamily="49" charset="0"/>
              </a:rPr>
              <a:t>);</a:t>
            </a:r>
          </a:p>
          <a:p>
            <a:pPr>
              <a:lnSpc>
                <a:spcPct val="150000"/>
              </a:lnSpc>
            </a:pPr>
            <a:r>
              <a:rPr lang="de-DE" sz="1800" dirty="0">
                <a:solidFill>
                  <a:srgbClr val="000000"/>
                </a:solidFill>
              </a:rPr>
              <a:t>Verbatim-String:</a:t>
            </a:r>
          </a:p>
          <a:p>
            <a:pPr lvl="1">
              <a:lnSpc>
                <a:spcPct val="100000"/>
              </a:lnSpc>
            </a:pPr>
            <a:r>
              <a:rPr lang="de-DE" b="0" dirty="0">
                <a:solidFill>
                  <a:srgbClr val="000000"/>
                </a:solidFill>
              </a:rPr>
              <a:t>Einleitung durch @</a:t>
            </a:r>
            <a:endParaRPr lang="de-DE" b="0" dirty="0">
              <a:solidFill>
                <a:srgbClr val="2B91AF"/>
              </a:solidFill>
            </a:endParaRPr>
          </a:p>
          <a:p>
            <a:pPr>
              <a:lnSpc>
                <a:spcPct val="150000"/>
              </a:lnSpc>
            </a:pPr>
            <a:r>
              <a:rPr lang="de-DE" sz="1800" b="0" dirty="0" err="1">
                <a:solidFill>
                  <a:srgbClr val="2B91AF"/>
                </a:solidFill>
                <a:latin typeface="Consolas" panose="020B0609020204030204" pitchFamily="49" charset="0"/>
              </a:rPr>
              <a:t>Console</a:t>
            </a:r>
            <a:r>
              <a:rPr lang="de-DE" sz="1800" b="0" dirty="0" err="1">
                <a:solidFill>
                  <a:srgbClr val="000000"/>
                </a:solidFill>
                <a:latin typeface="Consolas" panose="020B0609020204030204" pitchFamily="49" charset="0"/>
              </a:rPr>
              <a:t>.WriteLine</a:t>
            </a:r>
            <a:r>
              <a:rPr lang="de-DE" sz="1800" b="0" dirty="0">
                <a:solidFill>
                  <a:srgbClr val="000000"/>
                </a:solidFill>
                <a:latin typeface="Consolas" panose="020B0609020204030204" pitchFamily="49" charset="0"/>
              </a:rPr>
              <a:t>(</a:t>
            </a:r>
            <a:r>
              <a:rPr lang="de-DE" sz="1800" b="0" dirty="0">
                <a:solidFill>
                  <a:srgbClr val="A31515"/>
                </a:solidFill>
                <a:latin typeface="Consolas" panose="020B0609020204030204" pitchFamily="49" charset="0"/>
              </a:rPr>
              <a:t>@“Max ist							</a:t>
            </a:r>
            <a:endParaRPr lang="de-DE" sz="1800" b="0" dirty="0">
              <a:solidFill>
                <a:schemeClr val="accent6">
                  <a:lumMod val="75000"/>
                </a:schemeClr>
              </a:solidFill>
              <a:latin typeface="Consolas" panose="020B0609020204030204" pitchFamily="49" charset="0"/>
            </a:endParaRPr>
          </a:p>
          <a:p>
            <a:r>
              <a:rPr lang="de-DE" sz="1800" b="0" dirty="0">
                <a:solidFill>
                  <a:srgbClr val="A31515"/>
                </a:solidFill>
                <a:latin typeface="Consolas" panose="020B0609020204030204" pitchFamily="49" charset="0"/>
              </a:rPr>
              <a:t>{0} Jahre						</a:t>
            </a:r>
            <a:endParaRPr lang="de-DE" sz="1800" b="0" dirty="0">
              <a:solidFill>
                <a:schemeClr val="accent6"/>
              </a:solidFill>
              <a:latin typeface="Consolas" panose="020B0609020204030204" pitchFamily="49" charset="0"/>
            </a:endParaRPr>
          </a:p>
          <a:p>
            <a:r>
              <a:rPr lang="de-DE" sz="1800" b="0" dirty="0">
                <a:solidFill>
                  <a:srgbClr val="A31515"/>
                </a:solidFill>
                <a:latin typeface="Consolas" panose="020B0609020204030204" pitchFamily="49" charset="0"/>
              </a:rPr>
              <a:t>	alt.“</a:t>
            </a:r>
            <a:r>
              <a:rPr lang="de-DE" sz="1800" b="0" dirty="0">
                <a:latin typeface="Consolas" panose="020B0609020204030204" pitchFamily="49" charset="0"/>
              </a:rPr>
              <a:t>, </a:t>
            </a:r>
            <a:r>
              <a:rPr lang="de-DE" sz="1800" b="0" dirty="0" err="1">
                <a:latin typeface="Consolas" panose="020B0609020204030204" pitchFamily="49" charset="0"/>
              </a:rPr>
              <a:t>alterVonMax</a:t>
            </a:r>
            <a:r>
              <a:rPr lang="de-DE" sz="1800" b="0" dirty="0">
                <a:latin typeface="Consolas" panose="020B0609020204030204" pitchFamily="49" charset="0"/>
              </a:rPr>
              <a:t>)</a:t>
            </a:r>
          </a:p>
        </p:txBody>
      </p:sp>
      <p:sp>
        <p:nvSpPr>
          <p:cNvPr id="16" name="Textfeld 15">
            <a:extLst>
              <a:ext uri="{FF2B5EF4-FFF2-40B4-BE49-F238E27FC236}">
                <a16:creationId xmlns:a16="http://schemas.microsoft.com/office/drawing/2014/main" id="{CF387621-8238-4AED-90F5-74220AC8CC35}"/>
              </a:ext>
            </a:extLst>
          </p:cNvPr>
          <p:cNvSpPr txBox="1"/>
          <p:nvPr/>
        </p:nvSpPr>
        <p:spPr>
          <a:xfrm>
            <a:off x="6094412" y="4354944"/>
            <a:ext cx="3930691" cy="1477328"/>
          </a:xfrm>
          <a:prstGeom prst="rect">
            <a:avLst/>
          </a:prstGeom>
          <a:noFill/>
          <a:ln>
            <a:solidFill>
              <a:schemeClr val="accent1"/>
            </a:solidFill>
          </a:ln>
        </p:spPr>
        <p:txBody>
          <a:bodyPr wrap="none" rtlCol="0">
            <a:spAutoFit/>
          </a:bodyPr>
          <a:lstStyle/>
          <a:p>
            <a:r>
              <a:rPr lang="de-DE" sz="2000" dirty="0"/>
              <a:t>Konsolenausgabe (in beiden Fällen):</a:t>
            </a:r>
          </a:p>
          <a:p>
            <a:pPr>
              <a:lnSpc>
                <a:spcPct val="150000"/>
              </a:lnSpc>
            </a:pPr>
            <a:r>
              <a:rPr lang="de-DE" sz="2000" dirty="0"/>
              <a:t>Max ist</a:t>
            </a:r>
          </a:p>
          <a:p>
            <a:r>
              <a:rPr lang="de-DE" sz="2000" dirty="0"/>
              <a:t>20 Jahre</a:t>
            </a:r>
          </a:p>
          <a:p>
            <a:r>
              <a:rPr lang="de-DE" sz="2000" dirty="0"/>
              <a:t>	alt.</a:t>
            </a:r>
          </a:p>
        </p:txBody>
      </p:sp>
    </p:spTree>
    <p:extLst>
      <p:ext uri="{BB962C8B-B14F-4D97-AF65-F5344CB8AC3E}">
        <p14:creationId xmlns:p14="http://schemas.microsoft.com/office/powerpoint/2010/main" val="158406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A6EDA099-F596-4820-9CB6-699847643764}"/>
              </a:ext>
            </a:extLst>
          </p:cNvPr>
          <p:cNvSpPr>
            <a:spLocks noGrp="1"/>
          </p:cNvSpPr>
          <p:nvPr>
            <p:ph type="title"/>
          </p:nvPr>
        </p:nvSpPr>
        <p:spPr/>
        <p:txBody>
          <a:bodyPr/>
          <a:lstStyle/>
          <a:p>
            <a:r>
              <a:rPr lang="de-DE" dirty="0"/>
              <a:t>Konsoleneingaben</a:t>
            </a:r>
          </a:p>
        </p:txBody>
      </p:sp>
      <p:sp>
        <p:nvSpPr>
          <p:cNvPr id="6" name="Inhaltsplatzhalter 2">
            <a:extLst>
              <a:ext uri="{FF2B5EF4-FFF2-40B4-BE49-F238E27FC236}">
                <a16:creationId xmlns:a16="http://schemas.microsoft.com/office/drawing/2014/main" id="{BE64ACE3-7DDD-4EB7-A79C-70A82CE1C053}"/>
              </a:ext>
            </a:extLst>
          </p:cNvPr>
          <p:cNvSpPr txBox="1">
            <a:spLocks/>
          </p:cNvSpPr>
          <p:nvPr/>
        </p:nvSpPr>
        <p:spPr>
          <a:xfrm>
            <a:off x="1021080" y="1584961"/>
            <a:ext cx="10515600" cy="4247312"/>
          </a:xfrm>
          <a:prstGeom prst="rect">
            <a:avLst/>
          </a:prstGeom>
        </p:spPr>
        <p:txBody>
          <a:bodyPr vert="horz" lIns="91440" tIns="45720" rIns="91440" bIns="45720" rtlCol="0" anchor="b">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de-DE" b="0" dirty="0"/>
              <a:t>Einlesen von Strings</a:t>
            </a:r>
          </a:p>
          <a:p>
            <a:br>
              <a:rPr lang="de-DE" b="0" dirty="0"/>
            </a:br>
            <a:r>
              <a:rPr lang="de-DE" sz="1800" b="0" dirty="0" err="1">
                <a:solidFill>
                  <a:srgbClr val="0000FF"/>
                </a:solidFill>
                <a:latin typeface="Consolas" panose="020B0609020204030204" pitchFamily="49" charset="0"/>
              </a:rPr>
              <a:t>string</a:t>
            </a:r>
            <a:r>
              <a:rPr lang="de-DE" sz="1800" b="0" dirty="0">
                <a:solidFill>
                  <a:srgbClr val="000000"/>
                </a:solidFill>
                <a:latin typeface="Consolas" panose="020B0609020204030204" pitchFamily="49" charset="0"/>
              </a:rPr>
              <a:t> </a:t>
            </a:r>
            <a:r>
              <a:rPr lang="de-DE" sz="1800" b="0" dirty="0" err="1">
                <a:solidFill>
                  <a:srgbClr val="000000"/>
                </a:solidFill>
                <a:latin typeface="Consolas" panose="020B0609020204030204" pitchFamily="49" charset="0"/>
              </a:rPr>
              <a:t>strEingabe</a:t>
            </a:r>
            <a:r>
              <a:rPr lang="de-DE" sz="1800" b="0" dirty="0">
                <a:solidFill>
                  <a:srgbClr val="000000"/>
                </a:solidFill>
                <a:latin typeface="Consolas" panose="020B0609020204030204" pitchFamily="49" charset="0"/>
              </a:rPr>
              <a:t> = </a:t>
            </a:r>
            <a:r>
              <a:rPr lang="de-DE" sz="1800" b="0" dirty="0" err="1">
                <a:solidFill>
                  <a:srgbClr val="2B91AF"/>
                </a:solidFill>
                <a:latin typeface="Consolas" panose="020B0609020204030204" pitchFamily="49" charset="0"/>
              </a:rPr>
              <a:t>Console</a:t>
            </a:r>
            <a:r>
              <a:rPr lang="de-DE" sz="1800" b="0" dirty="0" err="1">
                <a:solidFill>
                  <a:srgbClr val="000000"/>
                </a:solidFill>
                <a:latin typeface="Consolas" panose="020B0609020204030204" pitchFamily="49" charset="0"/>
              </a:rPr>
              <a:t>.ReadLine</a:t>
            </a:r>
            <a:r>
              <a:rPr lang="de-DE" sz="1800" b="0" dirty="0">
                <a:solidFill>
                  <a:srgbClr val="000000"/>
                </a:solidFill>
                <a:latin typeface="Consolas" panose="020B0609020204030204" pitchFamily="49" charset="0"/>
              </a:rPr>
              <a:t>();</a:t>
            </a:r>
            <a:r>
              <a:rPr lang="de-DE" sz="1800" b="0" dirty="0">
                <a:solidFill>
                  <a:schemeClr val="accent6">
                    <a:lumMod val="75000"/>
                  </a:schemeClr>
                </a:solidFill>
                <a:latin typeface="Consolas" panose="020B0609020204030204" pitchFamily="49" charset="0"/>
              </a:rPr>
              <a:t> </a:t>
            </a:r>
          </a:p>
          <a:p>
            <a:r>
              <a:rPr lang="de-DE" sz="1800" b="0" dirty="0">
                <a:solidFill>
                  <a:schemeClr val="accent6">
                    <a:lumMod val="75000"/>
                  </a:schemeClr>
                </a:solidFill>
              </a:rPr>
              <a:t>	//Konsoleneingabe wird in </a:t>
            </a:r>
            <a:r>
              <a:rPr lang="de-DE" sz="1800" b="0" dirty="0" err="1">
                <a:solidFill>
                  <a:schemeClr val="accent6">
                    <a:lumMod val="75000"/>
                  </a:schemeClr>
                </a:solidFill>
              </a:rPr>
              <a:t>strEingabe</a:t>
            </a:r>
            <a:r>
              <a:rPr lang="de-DE" sz="1800" b="0" dirty="0">
                <a:solidFill>
                  <a:schemeClr val="accent6">
                    <a:lumMod val="75000"/>
                  </a:schemeClr>
                </a:solidFill>
              </a:rPr>
              <a:t> gespeichert</a:t>
            </a:r>
            <a:endParaRPr lang="de-DE" sz="1800" b="0" dirty="0">
              <a:solidFill>
                <a:srgbClr val="000000"/>
              </a:solidFill>
            </a:endParaRPr>
          </a:p>
          <a:p>
            <a:r>
              <a:rPr lang="de-DE" sz="1800" b="0" dirty="0" err="1">
                <a:solidFill>
                  <a:srgbClr val="0000FF"/>
                </a:solidFill>
                <a:latin typeface="Consolas" panose="020B0609020204030204" pitchFamily="49" charset="0"/>
              </a:rPr>
              <a:t>int</a:t>
            </a:r>
            <a:r>
              <a:rPr lang="de-DE" sz="1800" b="0" dirty="0">
                <a:solidFill>
                  <a:srgbClr val="000000"/>
                </a:solidFill>
                <a:latin typeface="Consolas" panose="020B0609020204030204" pitchFamily="49" charset="0"/>
              </a:rPr>
              <a:t> </a:t>
            </a:r>
            <a:r>
              <a:rPr lang="de-DE" sz="1800" b="0" dirty="0" err="1">
                <a:solidFill>
                  <a:srgbClr val="000000"/>
                </a:solidFill>
                <a:latin typeface="Consolas" panose="020B0609020204030204" pitchFamily="49" charset="0"/>
              </a:rPr>
              <a:t>intEingabe</a:t>
            </a:r>
            <a:r>
              <a:rPr lang="de-DE" sz="1800" b="0" dirty="0">
                <a:solidFill>
                  <a:srgbClr val="000000"/>
                </a:solidFill>
                <a:latin typeface="Consolas" panose="020B0609020204030204" pitchFamily="49" charset="0"/>
              </a:rPr>
              <a:t> = </a:t>
            </a:r>
            <a:r>
              <a:rPr lang="de-DE" sz="1800" b="0" dirty="0" err="1">
                <a:solidFill>
                  <a:srgbClr val="0000FF"/>
                </a:solidFill>
                <a:latin typeface="Consolas" panose="020B0609020204030204" pitchFamily="49" charset="0"/>
              </a:rPr>
              <a:t>int</a:t>
            </a:r>
            <a:r>
              <a:rPr lang="de-DE" sz="1800" b="0" dirty="0" err="1">
                <a:solidFill>
                  <a:srgbClr val="000000"/>
                </a:solidFill>
                <a:latin typeface="Consolas" panose="020B0609020204030204" pitchFamily="49" charset="0"/>
              </a:rPr>
              <a:t>.Parse</a:t>
            </a:r>
            <a:r>
              <a:rPr lang="de-DE" sz="1800" b="0" dirty="0">
                <a:solidFill>
                  <a:srgbClr val="000000"/>
                </a:solidFill>
                <a:latin typeface="Consolas" panose="020B0609020204030204" pitchFamily="49" charset="0"/>
              </a:rPr>
              <a:t>(</a:t>
            </a:r>
            <a:r>
              <a:rPr lang="de-DE" sz="1800" b="0" dirty="0" err="1">
                <a:solidFill>
                  <a:srgbClr val="2B91AF"/>
                </a:solidFill>
                <a:latin typeface="Consolas" panose="020B0609020204030204" pitchFamily="49" charset="0"/>
              </a:rPr>
              <a:t>Console</a:t>
            </a:r>
            <a:r>
              <a:rPr lang="de-DE" sz="1800" b="0" dirty="0" err="1">
                <a:solidFill>
                  <a:srgbClr val="000000"/>
                </a:solidFill>
                <a:latin typeface="Consolas" panose="020B0609020204030204" pitchFamily="49" charset="0"/>
              </a:rPr>
              <a:t>.ReadLine</a:t>
            </a:r>
            <a:r>
              <a:rPr lang="de-DE" sz="1800" b="0" dirty="0">
                <a:solidFill>
                  <a:srgbClr val="000000"/>
                </a:solidFill>
                <a:latin typeface="Consolas" panose="020B0609020204030204" pitchFamily="49" charset="0"/>
              </a:rPr>
              <a:t>());</a:t>
            </a:r>
          </a:p>
          <a:p>
            <a:r>
              <a:rPr lang="de-DE" sz="1800" b="0" dirty="0">
                <a:solidFill>
                  <a:schemeClr val="accent6">
                    <a:lumMod val="75000"/>
                  </a:schemeClr>
                </a:solidFill>
              </a:rPr>
              <a:t>	//Konsoleneingabe wird (wenn möglich) als Integer in </a:t>
            </a:r>
            <a:r>
              <a:rPr lang="de-DE" sz="1800" b="0" dirty="0" err="1">
                <a:solidFill>
                  <a:schemeClr val="accent6">
                    <a:lumMod val="75000"/>
                  </a:schemeClr>
                </a:solidFill>
              </a:rPr>
              <a:t>intEingabe</a:t>
            </a:r>
            <a:r>
              <a:rPr lang="de-DE" sz="1800" b="0" dirty="0">
                <a:solidFill>
                  <a:schemeClr val="accent6">
                    <a:lumMod val="75000"/>
                  </a:schemeClr>
                </a:solidFill>
              </a:rPr>
              <a:t> gespeichert</a:t>
            </a:r>
            <a:endParaRPr lang="de-DE" sz="1800" b="0" dirty="0">
              <a:solidFill>
                <a:srgbClr val="000000"/>
              </a:solidFill>
            </a:endParaRPr>
          </a:p>
          <a:p>
            <a:r>
              <a:rPr lang="de-DE" sz="1800" b="0" dirty="0">
                <a:solidFill>
                  <a:srgbClr val="0000FF"/>
                </a:solidFill>
                <a:latin typeface="Consolas" panose="020B0609020204030204" pitchFamily="49" charset="0"/>
              </a:rPr>
              <a:t>double</a:t>
            </a:r>
            <a:r>
              <a:rPr lang="de-DE" sz="1800" b="0" dirty="0">
                <a:solidFill>
                  <a:srgbClr val="000000"/>
                </a:solidFill>
                <a:latin typeface="Consolas" panose="020B0609020204030204" pitchFamily="49" charset="0"/>
              </a:rPr>
              <a:t> </a:t>
            </a:r>
            <a:r>
              <a:rPr lang="de-DE" sz="1800" b="0" dirty="0" err="1">
                <a:solidFill>
                  <a:srgbClr val="000000"/>
                </a:solidFill>
                <a:latin typeface="Consolas" panose="020B0609020204030204" pitchFamily="49" charset="0"/>
              </a:rPr>
              <a:t>doubleEingabe</a:t>
            </a:r>
            <a:r>
              <a:rPr lang="de-DE" sz="1800" b="0" dirty="0">
                <a:solidFill>
                  <a:srgbClr val="000000"/>
                </a:solidFill>
                <a:latin typeface="Consolas" panose="020B0609020204030204" pitchFamily="49" charset="0"/>
              </a:rPr>
              <a:t> = </a:t>
            </a:r>
            <a:r>
              <a:rPr lang="de-DE" sz="1800" b="0" dirty="0" err="1">
                <a:solidFill>
                  <a:srgbClr val="0000FF"/>
                </a:solidFill>
                <a:latin typeface="Consolas" panose="020B0609020204030204" pitchFamily="49" charset="0"/>
              </a:rPr>
              <a:t>double</a:t>
            </a:r>
            <a:r>
              <a:rPr lang="de-DE" sz="1800" b="0" dirty="0" err="1">
                <a:solidFill>
                  <a:srgbClr val="000000"/>
                </a:solidFill>
                <a:latin typeface="Consolas" panose="020B0609020204030204" pitchFamily="49" charset="0"/>
              </a:rPr>
              <a:t>.Parse</a:t>
            </a:r>
            <a:r>
              <a:rPr lang="de-DE" sz="1800" b="0" dirty="0">
                <a:solidFill>
                  <a:srgbClr val="000000"/>
                </a:solidFill>
                <a:latin typeface="Consolas" panose="020B0609020204030204" pitchFamily="49" charset="0"/>
              </a:rPr>
              <a:t>(</a:t>
            </a:r>
            <a:r>
              <a:rPr lang="de-DE" sz="1800" b="0" dirty="0" err="1">
                <a:solidFill>
                  <a:srgbClr val="2B91AF"/>
                </a:solidFill>
                <a:latin typeface="Consolas" panose="020B0609020204030204" pitchFamily="49" charset="0"/>
              </a:rPr>
              <a:t>Console</a:t>
            </a:r>
            <a:r>
              <a:rPr lang="de-DE" sz="1800" b="0" dirty="0" err="1">
                <a:solidFill>
                  <a:srgbClr val="000000"/>
                </a:solidFill>
                <a:latin typeface="Consolas" panose="020B0609020204030204" pitchFamily="49" charset="0"/>
              </a:rPr>
              <a:t>.ReadLine</a:t>
            </a:r>
            <a:r>
              <a:rPr lang="de-DE" sz="1800" b="0" dirty="0">
                <a:solidFill>
                  <a:srgbClr val="000000"/>
                </a:solidFill>
                <a:latin typeface="Consolas" panose="020B0609020204030204" pitchFamily="49" charset="0"/>
              </a:rPr>
              <a:t>());</a:t>
            </a:r>
          </a:p>
          <a:p>
            <a:r>
              <a:rPr lang="de-DE" sz="1800" b="0" dirty="0">
                <a:solidFill>
                  <a:schemeClr val="accent6">
                    <a:lumMod val="75000"/>
                  </a:schemeClr>
                </a:solidFill>
              </a:rPr>
              <a:t>	//Konsoleneingabe wird (wenn möglich) als Double in </a:t>
            </a:r>
            <a:r>
              <a:rPr lang="de-DE" sz="1800" b="0" dirty="0" err="1">
                <a:solidFill>
                  <a:schemeClr val="accent6">
                    <a:lumMod val="75000"/>
                  </a:schemeClr>
                </a:solidFill>
              </a:rPr>
              <a:t>doubleEingabe</a:t>
            </a:r>
            <a:r>
              <a:rPr lang="de-DE" sz="1800" b="0" dirty="0">
                <a:solidFill>
                  <a:schemeClr val="accent6">
                    <a:lumMod val="75000"/>
                  </a:schemeClr>
                </a:solidFill>
              </a:rPr>
              <a:t> gespeichert</a:t>
            </a:r>
            <a:endParaRPr lang="de-DE" sz="1800" b="0" dirty="0">
              <a:solidFill>
                <a:srgbClr val="000000"/>
              </a:solidFill>
            </a:endParaRPr>
          </a:p>
          <a:p>
            <a:endParaRPr lang="de-DE" sz="1800" b="0" dirty="0">
              <a:solidFill>
                <a:srgbClr val="000000"/>
              </a:solidFill>
            </a:endParaRPr>
          </a:p>
          <a:p>
            <a:r>
              <a:rPr lang="de-DE" sz="1800" b="0" dirty="0">
                <a:solidFill>
                  <a:srgbClr val="000000"/>
                </a:solidFill>
              </a:rPr>
              <a:t>Einlesen von einzelnem Zeichen (Character)</a:t>
            </a:r>
          </a:p>
          <a:p>
            <a:endParaRPr lang="de-DE" sz="1800" b="0" dirty="0">
              <a:solidFill>
                <a:srgbClr val="000000"/>
              </a:solidFill>
            </a:endParaRPr>
          </a:p>
          <a:p>
            <a:r>
              <a:rPr lang="de-DE" sz="1800" b="0" dirty="0" err="1">
                <a:solidFill>
                  <a:srgbClr val="2B91AF"/>
                </a:solidFill>
                <a:latin typeface="Consolas" panose="020B0609020204030204" pitchFamily="49" charset="0"/>
              </a:rPr>
              <a:t>Console</a:t>
            </a:r>
            <a:r>
              <a:rPr lang="de-DE" sz="1800" b="0" dirty="0" err="1">
                <a:solidFill>
                  <a:srgbClr val="000000"/>
                </a:solidFill>
                <a:latin typeface="Consolas" panose="020B0609020204030204" pitchFamily="49" charset="0"/>
              </a:rPr>
              <a:t>.WriteLine</a:t>
            </a:r>
            <a:r>
              <a:rPr lang="de-DE" sz="1800" b="0" dirty="0">
                <a:solidFill>
                  <a:srgbClr val="000000"/>
                </a:solidFill>
                <a:latin typeface="Consolas" panose="020B0609020204030204" pitchFamily="49" charset="0"/>
              </a:rPr>
              <a:t>(</a:t>
            </a:r>
            <a:r>
              <a:rPr lang="de-DE" sz="1800" b="0" dirty="0">
                <a:solidFill>
                  <a:srgbClr val="A31515"/>
                </a:solidFill>
                <a:latin typeface="Consolas" panose="020B0609020204030204" pitchFamily="49" charset="0"/>
              </a:rPr>
              <a:t>"Zum Beenden beliebige Taste drücken: "</a:t>
            </a:r>
            <a:r>
              <a:rPr lang="de-DE" sz="1800" b="0" dirty="0">
                <a:solidFill>
                  <a:srgbClr val="000000"/>
                </a:solidFill>
                <a:latin typeface="Consolas" panose="020B0609020204030204" pitchFamily="49" charset="0"/>
              </a:rPr>
              <a:t>);</a:t>
            </a:r>
          </a:p>
          <a:p>
            <a:r>
              <a:rPr lang="de-DE" sz="1800" b="0" dirty="0" err="1">
                <a:solidFill>
                  <a:srgbClr val="2B91AF"/>
                </a:solidFill>
                <a:latin typeface="Consolas" panose="020B0609020204030204" pitchFamily="49" charset="0"/>
              </a:rPr>
              <a:t>Console</a:t>
            </a:r>
            <a:r>
              <a:rPr lang="de-DE" sz="1800" b="0" dirty="0" err="1">
                <a:solidFill>
                  <a:srgbClr val="000000"/>
                </a:solidFill>
                <a:latin typeface="Consolas" panose="020B0609020204030204" pitchFamily="49" charset="0"/>
              </a:rPr>
              <a:t>.ReadKey</a:t>
            </a:r>
            <a:r>
              <a:rPr lang="de-DE" sz="1800" b="0" dirty="0">
                <a:solidFill>
                  <a:srgbClr val="000000"/>
                </a:solidFill>
                <a:latin typeface="Consolas" panose="020B0609020204030204" pitchFamily="49" charset="0"/>
              </a:rPr>
              <a:t>();</a:t>
            </a:r>
            <a:endParaRPr lang="de-DE" sz="1800" b="0" dirty="0">
              <a:solidFill>
                <a:srgbClr val="2B91AF"/>
              </a:solidFill>
              <a:latin typeface="Consolas" panose="020B0609020204030204" pitchFamily="49" charset="0"/>
            </a:endParaRPr>
          </a:p>
          <a:p>
            <a:pPr lvl="1"/>
            <a:endParaRPr lang="de-DE" sz="1500" dirty="0"/>
          </a:p>
        </p:txBody>
      </p:sp>
    </p:spTree>
    <p:extLst>
      <p:ext uri="{BB962C8B-B14F-4D97-AF65-F5344CB8AC3E}">
        <p14:creationId xmlns:p14="http://schemas.microsoft.com/office/powerpoint/2010/main" val="3947729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004531-23C1-45A3-90FD-602640EE4F4D}"/>
              </a:ext>
            </a:extLst>
          </p:cNvPr>
          <p:cNvSpPr>
            <a:spLocks noGrp="1"/>
          </p:cNvSpPr>
          <p:nvPr>
            <p:ph type="title"/>
          </p:nvPr>
        </p:nvSpPr>
        <p:spPr/>
        <p:txBody>
          <a:bodyPr/>
          <a:lstStyle/>
          <a:p>
            <a:r>
              <a:rPr lang="de-DE" dirty="0"/>
              <a:t>Konvertierungen</a:t>
            </a:r>
          </a:p>
        </p:txBody>
      </p:sp>
      <p:sp>
        <p:nvSpPr>
          <p:cNvPr id="3" name="Inhaltsplatzhalter 2">
            <a:extLst>
              <a:ext uri="{FF2B5EF4-FFF2-40B4-BE49-F238E27FC236}">
                <a16:creationId xmlns:a16="http://schemas.microsoft.com/office/drawing/2014/main" id="{BD7367C5-1C50-4263-9120-FBCDB801B4B0}"/>
              </a:ext>
            </a:extLst>
          </p:cNvPr>
          <p:cNvSpPr>
            <a:spLocks noGrp="1"/>
          </p:cNvSpPr>
          <p:nvPr>
            <p:ph idx="1"/>
          </p:nvPr>
        </p:nvSpPr>
        <p:spPr/>
        <p:txBody>
          <a:bodyPr/>
          <a:lstStyle/>
          <a:p>
            <a:r>
              <a:rPr lang="de-DE" dirty="0"/>
              <a:t>Zahl zu Zeichenkette</a:t>
            </a:r>
          </a:p>
          <a:p>
            <a:endParaRPr lang="de-DE" dirty="0"/>
          </a:p>
          <a:p>
            <a:endParaRPr lang="de-DE" dirty="0"/>
          </a:p>
          <a:p>
            <a:r>
              <a:rPr lang="de-DE" dirty="0"/>
              <a:t>Zeichenkette zu Zahl</a:t>
            </a:r>
          </a:p>
          <a:p>
            <a:endParaRPr lang="de-DE" dirty="0"/>
          </a:p>
          <a:p>
            <a:endParaRPr lang="de-DE" dirty="0"/>
          </a:p>
          <a:p>
            <a:r>
              <a:rPr lang="de-DE" dirty="0"/>
              <a:t>Zahl zu Zahl</a:t>
            </a:r>
          </a:p>
        </p:txBody>
      </p:sp>
      <p:pic>
        <p:nvPicPr>
          <p:cNvPr id="4" name="Grafik 3">
            <a:extLst>
              <a:ext uri="{FF2B5EF4-FFF2-40B4-BE49-F238E27FC236}">
                <a16:creationId xmlns:a16="http://schemas.microsoft.com/office/drawing/2014/main" id="{D73AE928-06B0-473B-A22A-BC159C1E0A82}"/>
              </a:ext>
            </a:extLst>
          </p:cNvPr>
          <p:cNvPicPr>
            <a:picLocks noChangeAspect="1"/>
          </p:cNvPicPr>
          <p:nvPr/>
        </p:nvPicPr>
        <p:blipFill>
          <a:blip r:embed="rId3"/>
          <a:stretch>
            <a:fillRect/>
          </a:stretch>
        </p:blipFill>
        <p:spPr>
          <a:xfrm>
            <a:off x="1404938" y="2337508"/>
            <a:ext cx="3148012" cy="994398"/>
          </a:xfrm>
          <a:prstGeom prst="rect">
            <a:avLst/>
          </a:prstGeom>
        </p:spPr>
      </p:pic>
      <p:pic>
        <p:nvPicPr>
          <p:cNvPr id="5" name="Grafik 4">
            <a:extLst>
              <a:ext uri="{FF2B5EF4-FFF2-40B4-BE49-F238E27FC236}">
                <a16:creationId xmlns:a16="http://schemas.microsoft.com/office/drawing/2014/main" id="{D605D2D8-810B-464D-BF6E-C5BC72C6AC1A}"/>
              </a:ext>
            </a:extLst>
          </p:cNvPr>
          <p:cNvPicPr>
            <a:picLocks noChangeAspect="1"/>
          </p:cNvPicPr>
          <p:nvPr/>
        </p:nvPicPr>
        <p:blipFill>
          <a:blip r:embed="rId4"/>
          <a:stretch>
            <a:fillRect/>
          </a:stretch>
        </p:blipFill>
        <p:spPr>
          <a:xfrm>
            <a:off x="1404938" y="3910297"/>
            <a:ext cx="3662362" cy="771024"/>
          </a:xfrm>
          <a:prstGeom prst="rect">
            <a:avLst/>
          </a:prstGeom>
        </p:spPr>
      </p:pic>
      <p:pic>
        <p:nvPicPr>
          <p:cNvPr id="8" name="Grafik 7">
            <a:extLst>
              <a:ext uri="{FF2B5EF4-FFF2-40B4-BE49-F238E27FC236}">
                <a16:creationId xmlns:a16="http://schemas.microsoft.com/office/drawing/2014/main" id="{68E86A27-A1CD-42A9-A25F-9EB473C9EDE2}"/>
              </a:ext>
            </a:extLst>
          </p:cNvPr>
          <p:cNvPicPr>
            <a:picLocks noChangeAspect="1"/>
          </p:cNvPicPr>
          <p:nvPr/>
        </p:nvPicPr>
        <p:blipFill>
          <a:blip r:embed="rId5"/>
          <a:stretch>
            <a:fillRect/>
          </a:stretch>
        </p:blipFill>
        <p:spPr>
          <a:xfrm>
            <a:off x="1404938" y="5285112"/>
            <a:ext cx="3662362" cy="752389"/>
          </a:xfrm>
          <a:prstGeom prst="rect">
            <a:avLst/>
          </a:prstGeom>
        </p:spPr>
      </p:pic>
    </p:spTree>
    <p:extLst>
      <p:ext uri="{BB962C8B-B14F-4D97-AF65-F5344CB8AC3E}">
        <p14:creationId xmlns:p14="http://schemas.microsoft.com/office/powerpoint/2010/main" val="1638949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6051B5-CF0F-472E-AA5D-D4BF3CA08541}"/>
              </a:ext>
            </a:extLst>
          </p:cNvPr>
          <p:cNvSpPr>
            <a:spLocks noGrp="1"/>
          </p:cNvSpPr>
          <p:nvPr>
            <p:ph type="title"/>
          </p:nvPr>
        </p:nvSpPr>
        <p:spPr/>
        <p:txBody>
          <a:bodyPr/>
          <a:lstStyle/>
          <a:p>
            <a:r>
              <a:rPr lang="de-DE" dirty="0"/>
              <a:t>Mathematische Operatoren und Funktionen</a:t>
            </a:r>
          </a:p>
        </p:txBody>
      </p:sp>
      <p:sp>
        <p:nvSpPr>
          <p:cNvPr id="3" name="Inhaltsplatzhalter 2">
            <a:extLst>
              <a:ext uri="{FF2B5EF4-FFF2-40B4-BE49-F238E27FC236}">
                <a16:creationId xmlns:a16="http://schemas.microsoft.com/office/drawing/2014/main" id="{6A9044BD-6397-425C-B893-C9A47A16B64A}"/>
              </a:ext>
            </a:extLst>
          </p:cNvPr>
          <p:cNvSpPr>
            <a:spLocks noGrp="1"/>
          </p:cNvSpPr>
          <p:nvPr>
            <p:ph sz="half" idx="1"/>
          </p:nvPr>
        </p:nvSpPr>
        <p:spPr/>
        <p:txBody>
          <a:bodyPr>
            <a:noAutofit/>
          </a:bodyPr>
          <a:lstStyle/>
          <a:p>
            <a:r>
              <a:rPr lang="de-DE" dirty="0"/>
              <a:t>a + b	Plus​</a:t>
            </a:r>
          </a:p>
          <a:p>
            <a:r>
              <a:rPr lang="de-DE" dirty="0"/>
              <a:t>a – b	Minus​</a:t>
            </a:r>
          </a:p>
          <a:p>
            <a:r>
              <a:rPr lang="de-DE" dirty="0"/>
              <a:t>a * b	Multiplikation​</a:t>
            </a:r>
          </a:p>
          <a:p>
            <a:r>
              <a:rPr lang="de-DE" dirty="0"/>
              <a:t>a / b 	Division​</a:t>
            </a:r>
          </a:p>
          <a:p>
            <a:r>
              <a:rPr lang="de-DE" dirty="0"/>
              <a:t>a % b  	Modulo (Rest der        		Division)​</a:t>
            </a:r>
          </a:p>
          <a:p>
            <a:r>
              <a:rPr lang="de-DE" dirty="0"/>
              <a:t>a++/a--	a = a + 1 / a = a - 1​</a:t>
            </a:r>
          </a:p>
          <a:p>
            <a:r>
              <a:rPr lang="de-DE" dirty="0"/>
              <a:t>a += 2	a = a + 2​</a:t>
            </a:r>
          </a:p>
          <a:p>
            <a:r>
              <a:rPr lang="de-DE" dirty="0"/>
              <a:t>b /= 2	b = b / 2​​</a:t>
            </a:r>
          </a:p>
        </p:txBody>
      </p:sp>
      <p:sp>
        <p:nvSpPr>
          <p:cNvPr id="4" name="Inhaltsplatzhalter 3">
            <a:extLst>
              <a:ext uri="{FF2B5EF4-FFF2-40B4-BE49-F238E27FC236}">
                <a16:creationId xmlns:a16="http://schemas.microsoft.com/office/drawing/2014/main" id="{D0592399-1E08-4460-A7BE-252EB9A2FD1E}"/>
              </a:ext>
            </a:extLst>
          </p:cNvPr>
          <p:cNvSpPr>
            <a:spLocks noGrp="1"/>
          </p:cNvSpPr>
          <p:nvPr>
            <p:ph sz="half" idx="2"/>
          </p:nvPr>
        </p:nvSpPr>
        <p:spPr>
          <a:xfrm>
            <a:off x="6479561" y="1825625"/>
            <a:ext cx="5181600" cy="4351338"/>
          </a:xfrm>
        </p:spPr>
        <p:txBody>
          <a:bodyPr>
            <a:normAutofit lnSpcReduction="10000"/>
          </a:bodyPr>
          <a:lstStyle/>
          <a:p>
            <a:r>
              <a:rPr lang="de-DE" dirty="0" err="1"/>
              <a:t>Math.Round</a:t>
            </a:r>
            <a:r>
              <a:rPr lang="de-DE" dirty="0"/>
              <a:t>(2.5)	</a:t>
            </a:r>
          </a:p>
          <a:p>
            <a:pPr lvl="1"/>
            <a:r>
              <a:rPr lang="de-DE" dirty="0"/>
              <a:t>Gerundete Zahl, bei .5 runde auf nächste gerade Zahl​</a:t>
            </a:r>
          </a:p>
          <a:p>
            <a:endParaRPr lang="de-DE" dirty="0"/>
          </a:p>
          <a:p>
            <a:r>
              <a:rPr lang="de-DE" dirty="0" err="1"/>
              <a:t>Math.Max</a:t>
            </a:r>
            <a:r>
              <a:rPr lang="de-DE" dirty="0"/>
              <a:t>(</a:t>
            </a:r>
            <a:r>
              <a:rPr lang="de-DE" dirty="0" err="1"/>
              <a:t>a,b</a:t>
            </a:r>
            <a:r>
              <a:rPr lang="de-DE" dirty="0"/>
              <a:t>)	</a:t>
            </a:r>
          </a:p>
          <a:p>
            <a:pPr lvl="1"/>
            <a:r>
              <a:rPr lang="de-DE" dirty="0"/>
              <a:t>Ermittle Maximum von beiden Zahlen​</a:t>
            </a:r>
          </a:p>
          <a:p>
            <a:endParaRPr lang="de-DE" dirty="0"/>
          </a:p>
          <a:p>
            <a:r>
              <a:rPr lang="de-DE" dirty="0" err="1"/>
              <a:t>Math.Min</a:t>
            </a:r>
            <a:r>
              <a:rPr lang="de-DE" dirty="0"/>
              <a:t>(</a:t>
            </a:r>
            <a:r>
              <a:rPr lang="de-DE" dirty="0" err="1"/>
              <a:t>a,b</a:t>
            </a:r>
            <a:r>
              <a:rPr lang="de-DE" dirty="0"/>
              <a:t>)	</a:t>
            </a:r>
          </a:p>
          <a:p>
            <a:pPr lvl="1"/>
            <a:r>
              <a:rPr lang="de-DE" dirty="0"/>
              <a:t>Ermittle Minimum von beiden Zahlen</a:t>
            </a:r>
          </a:p>
        </p:txBody>
      </p:sp>
    </p:spTree>
    <p:extLst>
      <p:ext uri="{BB962C8B-B14F-4D97-AF65-F5344CB8AC3E}">
        <p14:creationId xmlns:p14="http://schemas.microsoft.com/office/powerpoint/2010/main" val="1968938323"/>
      </p:ext>
    </p:extLst>
  </p:cSld>
  <p:clrMapOvr>
    <a:masterClrMapping/>
  </p:clrMapOvr>
</p:sld>
</file>

<file path=ppt/theme/theme1.xml><?xml version="1.0" encoding="utf-8"?>
<a:theme xmlns:a="http://schemas.openxmlformats.org/drawingml/2006/main" name="1_Desig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edvVorlage.potx" id="{56F7CCA9-518F-42EE-86CB-D55FB61D559D}" vid="{1F9B6467-4DB2-4C8B-B990-CE4F0227D29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3" ma:contentTypeDescription="Ein neues Dokument erstellen." ma:contentTypeScope="" ma:versionID="d90a4fb735d4205c7cf58365e8a50cab">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518b8da3a27b28710ac15a208f5b67f8"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AB821F-574C-44CC-B02F-918883163E2B}">
  <ds:schemaRefs>
    <ds:schemaRef ds:uri="http://schemas.microsoft.com/sharepoint/v3/contenttype/forms"/>
  </ds:schemaRefs>
</ds:datastoreItem>
</file>

<file path=customXml/itemProps2.xml><?xml version="1.0" encoding="utf-8"?>
<ds:datastoreItem xmlns:ds="http://schemas.openxmlformats.org/officeDocument/2006/customXml" ds:itemID="{AB6278A0-FDEB-4C9E-8A75-CEF9759BBE45}">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CFC4EB04-3605-4BE6-AD55-815D47F2D8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0c9536-4234-4ee5-917d-0db1094ec3d5"/>
    <ds:schemaRef ds:uri="965790fa-1676-40e9-a1b2-ba5f45c567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933</Words>
  <Application>Microsoft Office PowerPoint</Application>
  <PresentationFormat>Breitbild</PresentationFormat>
  <Paragraphs>172</Paragraphs>
  <Slides>9</Slides>
  <Notes>9</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9</vt:i4>
      </vt:variant>
    </vt:vector>
  </HeadingPairs>
  <TitlesOfParts>
    <vt:vector size="15" baseType="lpstr">
      <vt:lpstr>Arial</vt:lpstr>
      <vt:lpstr>Calibri</vt:lpstr>
      <vt:lpstr>Calibri Light</vt:lpstr>
      <vt:lpstr>Consolas</vt:lpstr>
      <vt:lpstr>Wingdings</vt:lpstr>
      <vt:lpstr>1_Design1</vt:lpstr>
      <vt:lpstr>Variablen, Datentypen, Konvertierung und Operatoren</vt:lpstr>
      <vt:lpstr>Sprachgrundlagen C#</vt:lpstr>
      <vt:lpstr>Variablen und Datentypen</vt:lpstr>
      <vt:lpstr>Datentypen</vt:lpstr>
      <vt:lpstr>Strings und Konsolenausgaben</vt:lpstr>
      <vt:lpstr>Formatierung von Strings</vt:lpstr>
      <vt:lpstr>Konsoleneingaben</vt:lpstr>
      <vt:lpstr>Konvertierungen</vt:lpstr>
      <vt:lpstr>Mathematische Operatoren und Funktionen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Programmierung</dc:title>
  <dc:creator>Stephan Hahnel</dc:creator>
  <cp:lastModifiedBy>Klaas Hagge</cp:lastModifiedBy>
  <cp:revision>101</cp:revision>
  <dcterms:created xsi:type="dcterms:W3CDTF">2017-09-04T14:18:34Z</dcterms:created>
  <dcterms:modified xsi:type="dcterms:W3CDTF">2021-11-01T11:56:15Z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0x010100BF391AEE31C99448A543937035626E06</vt:lpwstr>
  </property>
</Properties>
</file>