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9" r:id="rId5"/>
    <p:sldId id="261" r:id="rId6"/>
    <p:sldId id="267" r:id="rId7"/>
    <p:sldId id="260" r:id="rId8"/>
    <p:sldId id="266" r:id="rId9"/>
    <p:sldId id="268" r:id="rId10"/>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73" d="100"/>
          <a:sy n="73" d="100"/>
        </p:scale>
        <p:origin x="408" y="7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03.11.2021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9C2FC4F-0162-4442-9551-479F1A967602}" type="datetimeFigureOut">
              <a:rPr lang="de-DE" smtClean="0"/>
              <a:t>03.11.2021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13B28BD-DC01-4170-9356-A5CC08557488}" type="slidenum">
              <a:rPr lang="de-DE" smtClean="0"/>
              <a:t>‹Nr.›</a:t>
            </a:fld>
            <a:endParaRPr lang="de-DE"/>
          </a:p>
        </p:txBody>
      </p:sp>
    </p:spTree>
    <p:extLst>
      <p:ext uri="{BB962C8B-B14F-4D97-AF65-F5344CB8AC3E}">
        <p14:creationId xmlns:p14="http://schemas.microsoft.com/office/powerpoint/2010/main" val="182192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wiederholt solange die Bedingung war ist</a:t>
            </a:r>
          </a:p>
          <a:p>
            <a:endParaRPr lang="de-DE" dirty="0"/>
          </a:p>
          <a:p>
            <a:r>
              <a:rPr lang="de-DE" dirty="0"/>
              <a:t>Bedingung muss sich zur Laufzeit ändern, da sonst Endlosschleife</a:t>
            </a:r>
          </a:p>
          <a:p>
            <a:endParaRPr lang="de-DE" dirty="0"/>
          </a:p>
          <a:p>
            <a:r>
              <a:rPr lang="de-DE" dirty="0" err="1"/>
              <a:t>while</a:t>
            </a:r>
            <a:r>
              <a:rPr lang="de-DE" dirty="0"/>
              <a:t> =&gt; kopfgesteuert und prüft zuvor die Bedingung</a:t>
            </a:r>
          </a:p>
          <a:p>
            <a:r>
              <a:rPr lang="de-DE" dirty="0"/>
              <a:t>do-</a:t>
            </a:r>
            <a:r>
              <a:rPr lang="de-DE" dirty="0" err="1"/>
              <a:t>while</a:t>
            </a:r>
            <a:r>
              <a:rPr lang="de-DE" dirty="0"/>
              <a:t> =&gt; fußgesteuert und prüft erst nach erstem Durchlauf</a:t>
            </a:r>
          </a:p>
          <a:p>
            <a:endParaRPr lang="de-DE" dirty="0"/>
          </a:p>
          <a:p>
            <a:r>
              <a:rPr lang="de-DE" dirty="0"/>
              <a:t>mit break kann die Schleife verlassen werden</a:t>
            </a:r>
          </a:p>
          <a:p>
            <a:r>
              <a:rPr lang="de-DE" dirty="0"/>
              <a:t>mit </a:t>
            </a:r>
            <a:r>
              <a:rPr lang="de-DE" dirty="0" err="1"/>
              <a:t>continue</a:t>
            </a:r>
            <a:r>
              <a:rPr lang="de-DE" dirty="0"/>
              <a:t> wird der Durchlauf abgebrochen und neu geprüft</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356080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Anzahl der Durchläuft sind durch den Laufindex festgelegt </a:t>
            </a:r>
          </a:p>
          <a:p>
            <a:endParaRPr lang="de-DE" dirty="0"/>
          </a:p>
          <a:p>
            <a:r>
              <a:rPr lang="de-DE" dirty="0"/>
              <a:t>Laufindex muss deklariert und initialisiert werden</a:t>
            </a:r>
          </a:p>
          <a:p>
            <a:endParaRPr lang="de-DE" dirty="0"/>
          </a:p>
          <a:p>
            <a:r>
              <a:rPr lang="de-DE" dirty="0"/>
              <a:t>Bedingung ab wann Laufindex fertig ist</a:t>
            </a:r>
          </a:p>
          <a:p>
            <a:r>
              <a:rPr lang="de-DE" dirty="0"/>
              <a:t>Wird bei jedem Durchlauf auf wahr geprüft</a:t>
            </a:r>
          </a:p>
          <a:p>
            <a:endParaRPr lang="de-DE" dirty="0"/>
          </a:p>
          <a:p>
            <a:r>
              <a:rPr lang="de-DE" dirty="0"/>
              <a:t>Die Anweisung für den Laufindex wird nach jedem Durchlauf der </a:t>
            </a:r>
            <a:r>
              <a:rPr lang="de-DE" dirty="0" err="1"/>
              <a:t>for</a:t>
            </a:r>
            <a:r>
              <a:rPr lang="de-DE" dirty="0"/>
              <a:t>-Schleife ausgeführt</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57693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for</a:t>
            </a:r>
            <a:r>
              <a:rPr lang="de-DE" dirty="0"/>
              <a:t>-Schleife die </a:t>
            </a:r>
            <a:r>
              <a:rPr lang="de-DE" dirty="0" err="1"/>
              <a:t>Length</a:t>
            </a:r>
            <a:r>
              <a:rPr lang="de-DE" dirty="0"/>
              <a:t>-Eigenschaft der Array benutzen </a:t>
            </a:r>
          </a:p>
          <a:p>
            <a:r>
              <a:rPr lang="de-DE" dirty="0"/>
              <a:t>danach mit dem Laufindex über den Index der Array gehen</a:t>
            </a:r>
          </a:p>
          <a:p>
            <a:endParaRPr lang="de-DE" dirty="0"/>
          </a:p>
          <a:p>
            <a:r>
              <a:rPr lang="de-DE" dirty="0"/>
              <a:t>in </a:t>
            </a:r>
            <a:r>
              <a:rPr lang="de-DE" dirty="0" err="1"/>
              <a:t>foreach</a:t>
            </a:r>
            <a:r>
              <a:rPr lang="de-DE" dirty="0"/>
              <a:t>-Schleife wird direkt auf das Element zugegriffen und es kann verwendet werden</a:t>
            </a:r>
          </a:p>
          <a:p>
            <a:r>
              <a:rPr lang="de-DE" dirty="0" err="1"/>
              <a:t>var</a:t>
            </a:r>
            <a:r>
              <a:rPr lang="de-DE" dirty="0"/>
              <a:t> = Datentyp </a:t>
            </a:r>
          </a:p>
          <a:p>
            <a:r>
              <a:rPr lang="de-DE" dirty="0"/>
              <a:t>item = das aktuelle item</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121386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Integer hinter dem Zustand kann selber vergeben werden oder wird automatisch mit 0 beginnend gesetzt </a:t>
            </a:r>
          </a:p>
          <a:p>
            <a:endParaRPr lang="de-DE" dirty="0"/>
          </a:p>
          <a:p>
            <a:r>
              <a:rPr lang="de-DE" dirty="0"/>
              <a:t>Vorteil zu </a:t>
            </a:r>
            <a:r>
              <a:rPr lang="de-DE" dirty="0" err="1"/>
              <a:t>string</a:t>
            </a:r>
            <a:r>
              <a:rPr lang="de-DE" dirty="0"/>
              <a:t>/</a:t>
            </a:r>
            <a:r>
              <a:rPr lang="de-DE" dirty="0" err="1"/>
              <a:t>int</a:t>
            </a:r>
            <a:r>
              <a:rPr lang="de-DE" dirty="0"/>
              <a:t> =&gt; alle Zustände sind bekannt und können nicht abweichen, verbesserte Lesbarkeit</a:t>
            </a: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05371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verkürzte Schreibweise von </a:t>
            </a:r>
            <a:r>
              <a:rPr lang="de-DE" dirty="0" err="1"/>
              <a:t>if</a:t>
            </a:r>
            <a:r>
              <a:rPr lang="de-DE" dirty="0"/>
              <a:t>/</a:t>
            </a:r>
            <a:r>
              <a:rPr lang="de-DE" dirty="0" err="1"/>
              <a:t>else</a:t>
            </a:r>
            <a:r>
              <a:rPr lang="de-DE" dirty="0"/>
              <a:t> mit Prüfung einzelner </a:t>
            </a:r>
            <a:r>
              <a:rPr lang="de-DE" dirty="0" err="1"/>
              <a:t>Variabeln</a:t>
            </a:r>
            <a:endParaRPr lang="de-DE" dirty="0"/>
          </a:p>
          <a:p>
            <a:r>
              <a:rPr lang="de-DE" dirty="0"/>
              <a:t>Zustände bekommen jeweils ein </a:t>
            </a:r>
            <a:r>
              <a:rPr lang="de-DE" dirty="0" err="1"/>
              <a:t>case</a:t>
            </a:r>
            <a:endParaRPr lang="de-DE" dirty="0"/>
          </a:p>
          <a:p>
            <a:r>
              <a:rPr lang="de-DE" dirty="0"/>
              <a:t>Anweisung in einem Case muss immer mit einem break beendet werden</a:t>
            </a:r>
          </a:p>
          <a:p>
            <a:endParaRPr lang="de-DE" dirty="0"/>
          </a:p>
          <a:p>
            <a:r>
              <a:rPr lang="de-DE" dirty="0"/>
              <a:t>mehrere Cases können auf eine Anweisung laufen</a:t>
            </a:r>
          </a:p>
          <a:p>
            <a:endParaRPr lang="de-DE" dirty="0"/>
          </a:p>
          <a:p>
            <a:r>
              <a:rPr lang="de-DE" dirty="0"/>
              <a:t>bei keinem definierten Zustand werden Anweisungen im </a:t>
            </a:r>
            <a:r>
              <a:rPr lang="de-DE" dirty="0" err="1"/>
              <a:t>default</a:t>
            </a:r>
            <a:r>
              <a:rPr lang="de-DE" dirty="0"/>
              <a:t> </a:t>
            </a:r>
            <a:r>
              <a:rPr lang="de-DE" dirty="0" err="1"/>
              <a:t>case</a:t>
            </a:r>
            <a:r>
              <a:rPr lang="de-DE" dirty="0"/>
              <a:t> ausgeführt</a:t>
            </a:r>
          </a:p>
          <a:p>
            <a:endParaRPr lang="de-DE" dirty="0"/>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Seit C#7 kann auf alle Datentypen switch angewendet werden (zuvor nur Grunddatentypen)</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Wird ein komplexer Datentyp in switch abgefragt, kann dieser auf bestimmte Typen geprüft werden</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FF0000"/>
                </a:solidFill>
                <a:effectLst/>
                <a:latin typeface="Calibri" panose="020F0502020204030204" pitchFamily="34" charset="0"/>
              </a:rPr>
              <a:t>z.B.: Switch(</a:t>
            </a:r>
            <a:r>
              <a:rPr lang="de-DE" sz="1800" b="0" i="0" u="none" strike="noStrike" dirty="0" err="1">
                <a:solidFill>
                  <a:srgbClr val="FF0000"/>
                </a:solidFill>
                <a:effectLst/>
                <a:latin typeface="Calibri" panose="020F0502020204030204" pitchFamily="34" charset="0"/>
              </a:rPr>
              <a:t>obj</a:t>
            </a:r>
            <a:r>
              <a:rPr lang="de-DE" sz="1800" b="0" i="0" u="none" strike="noStrike" dirty="0">
                <a:solidFill>
                  <a:srgbClr val="FF0000"/>
                </a:solidFill>
                <a:effectLst/>
                <a:latin typeface="Calibri" panose="020F0502020204030204" pitchFamily="34" charset="0"/>
              </a:rPr>
              <a:t>){</a:t>
            </a:r>
            <a:r>
              <a:rPr lang="de-DE" sz="1800" b="0" i="0" u="none" strike="noStrike" dirty="0" err="1">
                <a:solidFill>
                  <a:srgbClr val="FF0000"/>
                </a:solidFill>
                <a:effectLst/>
                <a:latin typeface="Calibri" panose="020F0502020204030204" pitchFamily="34" charset="0"/>
              </a:rPr>
              <a:t>case</a:t>
            </a:r>
            <a:r>
              <a:rPr lang="de-DE" sz="1800" b="0" i="0" u="none" strike="noStrike" dirty="0">
                <a:solidFill>
                  <a:srgbClr val="FF0000"/>
                </a:solidFill>
                <a:effectLst/>
                <a:latin typeface="Calibri" panose="020F0502020204030204" pitchFamily="34" charset="0"/>
              </a:rPr>
              <a:t> Datentyp variable </a:t>
            </a:r>
            <a:r>
              <a:rPr lang="de-DE" sz="1800" b="0" i="0" u="none" strike="noStrike" dirty="0" err="1">
                <a:solidFill>
                  <a:srgbClr val="FF0000"/>
                </a:solidFill>
                <a:effectLst/>
                <a:latin typeface="Calibri" panose="020F0502020204030204" pitchFamily="34" charset="0"/>
              </a:rPr>
              <a:t>when</a:t>
            </a:r>
            <a:r>
              <a:rPr lang="de-DE" sz="1800" b="0" i="0" u="none" strike="noStrike" dirty="0">
                <a:solidFill>
                  <a:srgbClr val="FF0000"/>
                </a:solidFill>
                <a:effectLst/>
                <a:latin typeface="Calibri" panose="020F0502020204030204" pitchFamily="34" charset="0"/>
              </a:rPr>
              <a:t> </a:t>
            </a:r>
            <a:r>
              <a:rPr lang="de-DE" sz="1800" b="0" i="0" u="none" strike="noStrike" dirty="0" err="1">
                <a:solidFill>
                  <a:srgbClr val="FF0000"/>
                </a:solidFill>
                <a:effectLst/>
                <a:latin typeface="Calibri" panose="020F0502020204030204" pitchFamily="34" charset="0"/>
              </a:rPr>
              <a:t>variable.X</a:t>
            </a:r>
            <a:r>
              <a:rPr lang="de-DE" sz="1800" b="0" i="0" u="none" strike="noStrike" dirty="0">
                <a:solidFill>
                  <a:srgbClr val="FF0000"/>
                </a:solidFill>
                <a:effectLst/>
                <a:latin typeface="Calibri" panose="020F0502020204030204" pitchFamily="34" charset="0"/>
              </a:rPr>
              <a:t> &gt; 0: </a:t>
            </a:r>
            <a:r>
              <a:rPr lang="de-DE" sz="1800" b="0" i="0" u="none" strike="noStrike" dirty="0" err="1">
                <a:solidFill>
                  <a:srgbClr val="FF0000"/>
                </a:solidFill>
                <a:effectLst/>
                <a:latin typeface="Calibri" panose="020F0502020204030204" pitchFamily="34" charset="0"/>
              </a:rPr>
              <a:t>Anweisung;break</a:t>
            </a:r>
            <a:r>
              <a:rPr lang="de-DE" sz="1800" b="0" i="0" u="none" strike="noStrike" dirty="0">
                <a:solidFill>
                  <a:srgbClr val="FF0000"/>
                </a:solidFill>
                <a:effectLst/>
                <a:latin typeface="Calibri" panose="020F0502020204030204" pitchFamily="34" charset="0"/>
              </a:rPr>
              <a:t>;}</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err="1">
                <a:solidFill>
                  <a:srgbClr val="FF0000"/>
                </a:solidFill>
                <a:effectLst/>
                <a:latin typeface="Calibri" panose="020F0502020204030204" pitchFamily="34" charset="0"/>
              </a:rPr>
              <a:t>when</a:t>
            </a:r>
            <a:r>
              <a:rPr lang="de-DE" sz="1800" b="0" i="0" u="none" strike="noStrike" dirty="0">
                <a:solidFill>
                  <a:srgbClr val="FF0000"/>
                </a:solidFill>
                <a:effectLst/>
                <a:latin typeface="Calibri" panose="020F0502020204030204" pitchFamily="34" charset="0"/>
              </a:rPr>
              <a:t>-Operator beschreibt Zustand des Objektes näher</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22165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Schleifen und </a:t>
            </a:r>
            <a:r>
              <a:rPr lang="de-DE" dirty="0" err="1"/>
              <a:t>Enums</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2371BA-28E8-4D8A-96ED-2AC74701A447}"/>
              </a:ext>
            </a:extLst>
          </p:cNvPr>
          <p:cNvSpPr>
            <a:spLocks noGrp="1"/>
          </p:cNvSpPr>
          <p:nvPr>
            <p:ph type="title"/>
          </p:nvPr>
        </p:nvSpPr>
        <p:spPr/>
        <p:txBody>
          <a:bodyPr/>
          <a:lstStyle/>
          <a:p>
            <a:r>
              <a:rPr lang="de-DE" dirty="0"/>
              <a:t>Bedingungsgesteuerte Schleifen</a:t>
            </a:r>
          </a:p>
        </p:txBody>
      </p:sp>
      <p:sp>
        <p:nvSpPr>
          <p:cNvPr id="3" name="Textplatzhalter 2">
            <a:extLst>
              <a:ext uri="{FF2B5EF4-FFF2-40B4-BE49-F238E27FC236}">
                <a16:creationId xmlns:a16="http://schemas.microsoft.com/office/drawing/2014/main" id="{B395BE13-7EE5-4AEA-8379-9F4CF3496522}"/>
              </a:ext>
            </a:extLst>
          </p:cNvPr>
          <p:cNvSpPr>
            <a:spLocks noGrp="1"/>
          </p:cNvSpPr>
          <p:nvPr>
            <p:ph type="body" idx="1"/>
          </p:nvPr>
        </p:nvSpPr>
        <p:spPr/>
        <p:txBody>
          <a:bodyPr/>
          <a:lstStyle/>
          <a:p>
            <a:r>
              <a:rPr lang="de-DE" dirty="0"/>
              <a:t>kopfgesteuerte Schleifen</a:t>
            </a:r>
          </a:p>
        </p:txBody>
      </p:sp>
      <p:sp>
        <p:nvSpPr>
          <p:cNvPr id="5" name="Textplatzhalter 4">
            <a:extLst>
              <a:ext uri="{FF2B5EF4-FFF2-40B4-BE49-F238E27FC236}">
                <a16:creationId xmlns:a16="http://schemas.microsoft.com/office/drawing/2014/main" id="{57B568B6-5BEE-4158-A523-D87E0E30EE64}"/>
              </a:ext>
            </a:extLst>
          </p:cNvPr>
          <p:cNvSpPr>
            <a:spLocks noGrp="1"/>
          </p:cNvSpPr>
          <p:nvPr>
            <p:ph type="body" sz="quarter" idx="3"/>
          </p:nvPr>
        </p:nvSpPr>
        <p:spPr/>
        <p:txBody>
          <a:bodyPr/>
          <a:lstStyle/>
          <a:p>
            <a:r>
              <a:rPr lang="de-DE" dirty="0"/>
              <a:t>fußgesteuerte Schleifen</a:t>
            </a:r>
          </a:p>
        </p:txBody>
      </p:sp>
      <p:pic>
        <p:nvPicPr>
          <p:cNvPr id="12" name="Inhaltsplatzhalter 11">
            <a:extLst>
              <a:ext uri="{FF2B5EF4-FFF2-40B4-BE49-F238E27FC236}">
                <a16:creationId xmlns:a16="http://schemas.microsoft.com/office/drawing/2014/main" id="{A333649A-6229-4042-8721-D5795BDBF64F}"/>
              </a:ext>
            </a:extLst>
          </p:cNvPr>
          <p:cNvPicPr>
            <a:picLocks noGrp="1" noChangeAspect="1"/>
          </p:cNvPicPr>
          <p:nvPr>
            <p:ph sz="quarter" idx="4"/>
          </p:nvPr>
        </p:nvPicPr>
        <p:blipFill>
          <a:blip r:embed="rId3"/>
          <a:stretch>
            <a:fillRect/>
          </a:stretch>
        </p:blipFill>
        <p:spPr>
          <a:xfrm>
            <a:off x="6253956" y="3275806"/>
            <a:ext cx="5019675" cy="2143125"/>
          </a:xfrm>
          <a:prstGeom prst="rect">
            <a:avLst/>
          </a:prstGeom>
        </p:spPr>
      </p:pic>
      <p:pic>
        <p:nvPicPr>
          <p:cNvPr id="10" name="Inhaltsplatzhalter 9">
            <a:extLst>
              <a:ext uri="{FF2B5EF4-FFF2-40B4-BE49-F238E27FC236}">
                <a16:creationId xmlns:a16="http://schemas.microsoft.com/office/drawing/2014/main" id="{436870AF-6747-499B-8A93-1BFE78CDB32E}"/>
              </a:ext>
            </a:extLst>
          </p:cNvPr>
          <p:cNvPicPr>
            <a:picLocks noGrp="1" noChangeAspect="1"/>
          </p:cNvPicPr>
          <p:nvPr>
            <p:ph sz="half" idx="2"/>
          </p:nvPr>
        </p:nvPicPr>
        <p:blipFill>
          <a:blip r:embed="rId4"/>
          <a:stretch>
            <a:fillRect/>
          </a:stretch>
        </p:blipFill>
        <p:spPr>
          <a:xfrm>
            <a:off x="1151731" y="3494881"/>
            <a:ext cx="4533900" cy="1704975"/>
          </a:xfrm>
          <a:prstGeom prst="rect">
            <a:avLst/>
          </a:prstGeom>
        </p:spPr>
      </p:pic>
    </p:spTree>
    <p:extLst>
      <p:ext uri="{BB962C8B-B14F-4D97-AF65-F5344CB8AC3E}">
        <p14:creationId xmlns:p14="http://schemas.microsoft.com/office/powerpoint/2010/main" val="8921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70646-07CE-41B6-892D-67A56AD80106}"/>
              </a:ext>
            </a:extLst>
          </p:cNvPr>
          <p:cNvSpPr>
            <a:spLocks noGrp="1"/>
          </p:cNvSpPr>
          <p:nvPr>
            <p:ph type="title"/>
          </p:nvPr>
        </p:nvSpPr>
        <p:spPr/>
        <p:txBody>
          <a:bodyPr/>
          <a:lstStyle/>
          <a:p>
            <a:r>
              <a:rPr lang="de-DE" dirty="0"/>
              <a:t>Zählerschleife (</a:t>
            </a:r>
            <a:r>
              <a:rPr lang="de-DE" dirty="0" err="1"/>
              <a:t>for</a:t>
            </a:r>
            <a:r>
              <a:rPr lang="de-DE" dirty="0"/>
              <a:t>-Schleife)</a:t>
            </a:r>
          </a:p>
        </p:txBody>
      </p:sp>
      <p:sp>
        <p:nvSpPr>
          <p:cNvPr id="4" name="Inhaltsplatzhalter 3">
            <a:extLst>
              <a:ext uri="{FF2B5EF4-FFF2-40B4-BE49-F238E27FC236}">
                <a16:creationId xmlns:a16="http://schemas.microsoft.com/office/drawing/2014/main" id="{F2686159-8EEB-41C3-B9A3-1E57067035E3}"/>
              </a:ext>
            </a:extLst>
          </p:cNvPr>
          <p:cNvSpPr>
            <a:spLocks noGrp="1"/>
          </p:cNvSpPr>
          <p:nvPr>
            <p:ph sz="half" idx="1"/>
          </p:nvPr>
        </p:nvSpPr>
        <p:spPr/>
        <p:txBody>
          <a:bodyPr/>
          <a:lstStyle/>
          <a:p>
            <a:endParaRPr lang="de-DE" dirty="0"/>
          </a:p>
          <a:p>
            <a:endParaRPr lang="de-DE" dirty="0"/>
          </a:p>
          <a:p>
            <a:endParaRPr lang="de-DE" dirty="0"/>
          </a:p>
          <a:p>
            <a:endParaRPr lang="de-DE" dirty="0"/>
          </a:p>
          <a:p>
            <a:r>
              <a:rPr lang="de-DE" dirty="0"/>
              <a:t>inkrementale </a:t>
            </a:r>
            <a:r>
              <a:rPr lang="de-DE" dirty="0" err="1"/>
              <a:t>for</a:t>
            </a:r>
            <a:r>
              <a:rPr lang="de-DE" dirty="0"/>
              <a:t>-Schleife</a:t>
            </a:r>
          </a:p>
        </p:txBody>
      </p:sp>
      <p:sp>
        <p:nvSpPr>
          <p:cNvPr id="5" name="Inhaltsplatzhalter 4">
            <a:extLst>
              <a:ext uri="{FF2B5EF4-FFF2-40B4-BE49-F238E27FC236}">
                <a16:creationId xmlns:a16="http://schemas.microsoft.com/office/drawing/2014/main" id="{CBF84901-E339-4984-9C23-470BC97E4E52}"/>
              </a:ext>
            </a:extLst>
          </p:cNvPr>
          <p:cNvSpPr>
            <a:spLocks noGrp="1"/>
          </p:cNvSpPr>
          <p:nvPr>
            <p:ph sz="half" idx="2"/>
          </p:nvPr>
        </p:nvSpPr>
        <p:spPr/>
        <p:txBody>
          <a:bodyPr/>
          <a:lstStyle/>
          <a:p>
            <a:endParaRPr lang="de-DE" dirty="0"/>
          </a:p>
          <a:p>
            <a:endParaRPr lang="de-DE" dirty="0"/>
          </a:p>
          <a:p>
            <a:endParaRPr lang="de-DE" dirty="0"/>
          </a:p>
          <a:p>
            <a:endParaRPr lang="de-DE" dirty="0"/>
          </a:p>
          <a:p>
            <a:r>
              <a:rPr lang="de-DE" dirty="0"/>
              <a:t>dekrementale </a:t>
            </a:r>
            <a:r>
              <a:rPr lang="de-DE" dirty="0" err="1"/>
              <a:t>for</a:t>
            </a:r>
            <a:r>
              <a:rPr lang="de-DE" dirty="0"/>
              <a:t>-Schleife</a:t>
            </a:r>
          </a:p>
        </p:txBody>
      </p:sp>
      <p:pic>
        <p:nvPicPr>
          <p:cNvPr id="6" name="Grafik 5">
            <a:extLst>
              <a:ext uri="{FF2B5EF4-FFF2-40B4-BE49-F238E27FC236}">
                <a16:creationId xmlns:a16="http://schemas.microsoft.com/office/drawing/2014/main" id="{AEEA1E27-48EF-4B82-AC1A-1302EB9B93F7}"/>
              </a:ext>
            </a:extLst>
          </p:cNvPr>
          <p:cNvPicPr>
            <a:picLocks noChangeAspect="1"/>
          </p:cNvPicPr>
          <p:nvPr/>
        </p:nvPicPr>
        <p:blipFill>
          <a:blip r:embed="rId3"/>
          <a:stretch>
            <a:fillRect/>
          </a:stretch>
        </p:blipFill>
        <p:spPr>
          <a:xfrm>
            <a:off x="1385887" y="4214812"/>
            <a:ext cx="4086225" cy="1666875"/>
          </a:xfrm>
          <a:prstGeom prst="rect">
            <a:avLst/>
          </a:prstGeom>
        </p:spPr>
      </p:pic>
      <p:pic>
        <p:nvPicPr>
          <p:cNvPr id="7" name="Grafik 6">
            <a:extLst>
              <a:ext uri="{FF2B5EF4-FFF2-40B4-BE49-F238E27FC236}">
                <a16:creationId xmlns:a16="http://schemas.microsoft.com/office/drawing/2014/main" id="{33963E9C-924B-4356-88CE-B25793132DB6}"/>
              </a:ext>
            </a:extLst>
          </p:cNvPr>
          <p:cNvPicPr>
            <a:picLocks noChangeAspect="1"/>
          </p:cNvPicPr>
          <p:nvPr/>
        </p:nvPicPr>
        <p:blipFill>
          <a:blip r:embed="rId4"/>
          <a:stretch>
            <a:fillRect/>
          </a:stretch>
        </p:blipFill>
        <p:spPr>
          <a:xfrm>
            <a:off x="6567487" y="4262437"/>
            <a:ext cx="4038600" cy="1619250"/>
          </a:xfrm>
          <a:prstGeom prst="rect">
            <a:avLst/>
          </a:prstGeom>
        </p:spPr>
      </p:pic>
      <p:pic>
        <p:nvPicPr>
          <p:cNvPr id="9" name="Grafik 8">
            <a:extLst>
              <a:ext uri="{FF2B5EF4-FFF2-40B4-BE49-F238E27FC236}">
                <a16:creationId xmlns:a16="http://schemas.microsoft.com/office/drawing/2014/main" id="{670B1F87-F2AD-468A-BC8A-D7E46418FDDE}"/>
              </a:ext>
            </a:extLst>
          </p:cNvPr>
          <p:cNvPicPr>
            <a:picLocks noChangeAspect="1"/>
          </p:cNvPicPr>
          <p:nvPr/>
        </p:nvPicPr>
        <p:blipFill>
          <a:blip r:embed="rId5"/>
          <a:stretch>
            <a:fillRect/>
          </a:stretch>
        </p:blipFill>
        <p:spPr>
          <a:xfrm>
            <a:off x="981075" y="1895475"/>
            <a:ext cx="10077450" cy="1400175"/>
          </a:xfrm>
          <a:prstGeom prst="rect">
            <a:avLst/>
          </a:prstGeom>
        </p:spPr>
      </p:pic>
    </p:spTree>
    <p:extLst>
      <p:ext uri="{BB962C8B-B14F-4D97-AF65-F5344CB8AC3E}">
        <p14:creationId xmlns:p14="http://schemas.microsoft.com/office/powerpoint/2010/main" val="229843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7955A9-2936-46FA-8BCC-47C193302F92}"/>
              </a:ext>
            </a:extLst>
          </p:cNvPr>
          <p:cNvSpPr>
            <a:spLocks noGrp="1"/>
          </p:cNvSpPr>
          <p:nvPr>
            <p:ph type="title"/>
          </p:nvPr>
        </p:nvSpPr>
        <p:spPr/>
        <p:txBody>
          <a:bodyPr/>
          <a:lstStyle/>
          <a:p>
            <a:r>
              <a:rPr lang="de-DE" dirty="0"/>
              <a:t>Array mit ..</a:t>
            </a:r>
          </a:p>
        </p:txBody>
      </p:sp>
      <p:sp>
        <p:nvSpPr>
          <p:cNvPr id="13" name="Textplatzhalter 12">
            <a:extLst>
              <a:ext uri="{FF2B5EF4-FFF2-40B4-BE49-F238E27FC236}">
                <a16:creationId xmlns:a16="http://schemas.microsoft.com/office/drawing/2014/main" id="{3ED529FE-7983-4D29-9A3D-E66CFBDF246C}"/>
              </a:ext>
            </a:extLst>
          </p:cNvPr>
          <p:cNvSpPr>
            <a:spLocks noGrp="1"/>
          </p:cNvSpPr>
          <p:nvPr>
            <p:ph type="body" idx="1"/>
          </p:nvPr>
        </p:nvSpPr>
        <p:spPr/>
        <p:txBody>
          <a:bodyPr/>
          <a:lstStyle/>
          <a:p>
            <a:r>
              <a:rPr lang="de-DE" b="0" dirty="0"/>
              <a:t>.. </a:t>
            </a:r>
            <a:r>
              <a:rPr lang="de-DE" b="0" dirty="0" err="1"/>
              <a:t>for</a:t>
            </a:r>
            <a:r>
              <a:rPr lang="de-DE" b="0" dirty="0"/>
              <a:t>-Schleife durchlaufen</a:t>
            </a:r>
          </a:p>
        </p:txBody>
      </p:sp>
      <p:pic>
        <p:nvPicPr>
          <p:cNvPr id="8" name="Inhaltsplatzhalter 7">
            <a:extLst>
              <a:ext uri="{FF2B5EF4-FFF2-40B4-BE49-F238E27FC236}">
                <a16:creationId xmlns:a16="http://schemas.microsoft.com/office/drawing/2014/main" id="{4CB4E121-48F7-490B-A50A-C8D29506AFFA}"/>
              </a:ext>
            </a:extLst>
          </p:cNvPr>
          <p:cNvPicPr>
            <a:picLocks noGrp="1" noChangeAspect="1"/>
          </p:cNvPicPr>
          <p:nvPr>
            <p:ph sz="half" idx="2"/>
          </p:nvPr>
        </p:nvPicPr>
        <p:blipFill>
          <a:blip r:embed="rId3"/>
          <a:stretch>
            <a:fillRect/>
          </a:stretch>
        </p:blipFill>
        <p:spPr>
          <a:xfrm>
            <a:off x="839788" y="3048000"/>
            <a:ext cx="4714875" cy="1590675"/>
          </a:xfrm>
          <a:prstGeom prst="rect">
            <a:avLst/>
          </a:prstGeom>
        </p:spPr>
      </p:pic>
      <p:sp>
        <p:nvSpPr>
          <p:cNvPr id="14" name="Textplatzhalter 13">
            <a:extLst>
              <a:ext uri="{FF2B5EF4-FFF2-40B4-BE49-F238E27FC236}">
                <a16:creationId xmlns:a16="http://schemas.microsoft.com/office/drawing/2014/main" id="{0D86BD47-0A76-4C93-94CD-F40B28235D9D}"/>
              </a:ext>
            </a:extLst>
          </p:cNvPr>
          <p:cNvSpPr>
            <a:spLocks noGrp="1"/>
          </p:cNvSpPr>
          <p:nvPr>
            <p:ph type="body" sz="quarter" idx="3"/>
          </p:nvPr>
        </p:nvSpPr>
        <p:spPr/>
        <p:txBody>
          <a:bodyPr/>
          <a:lstStyle/>
          <a:p>
            <a:r>
              <a:rPr lang="de-DE" b="0" dirty="0"/>
              <a:t>.. </a:t>
            </a:r>
            <a:r>
              <a:rPr lang="de-DE" b="0" dirty="0" err="1"/>
              <a:t>foreach</a:t>
            </a:r>
            <a:r>
              <a:rPr lang="de-DE" b="0" dirty="0"/>
              <a:t>-Schleife durchlaufen</a:t>
            </a:r>
          </a:p>
        </p:txBody>
      </p:sp>
      <p:pic>
        <p:nvPicPr>
          <p:cNvPr id="12" name="Inhaltsplatzhalter 11">
            <a:extLst>
              <a:ext uri="{FF2B5EF4-FFF2-40B4-BE49-F238E27FC236}">
                <a16:creationId xmlns:a16="http://schemas.microsoft.com/office/drawing/2014/main" id="{B161A059-69F1-4EF0-BE77-46840FCD3F44}"/>
              </a:ext>
            </a:extLst>
          </p:cNvPr>
          <p:cNvPicPr>
            <a:picLocks noGrp="1" noChangeAspect="1"/>
          </p:cNvPicPr>
          <p:nvPr>
            <p:ph sz="quarter" idx="4"/>
          </p:nvPr>
        </p:nvPicPr>
        <p:blipFill>
          <a:blip r:embed="rId4"/>
          <a:stretch>
            <a:fillRect/>
          </a:stretch>
        </p:blipFill>
        <p:spPr>
          <a:xfrm>
            <a:off x="6637339" y="3181351"/>
            <a:ext cx="3895725" cy="1323975"/>
          </a:xfrm>
          <a:prstGeom prst="rect">
            <a:avLst/>
          </a:prstGeom>
        </p:spPr>
      </p:pic>
    </p:spTree>
    <p:extLst>
      <p:ext uri="{BB962C8B-B14F-4D97-AF65-F5344CB8AC3E}">
        <p14:creationId xmlns:p14="http://schemas.microsoft.com/office/powerpoint/2010/main" val="111135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D8896-BA73-4E2F-965C-92C955375394}"/>
              </a:ext>
            </a:extLst>
          </p:cNvPr>
          <p:cNvSpPr>
            <a:spLocks noGrp="1"/>
          </p:cNvSpPr>
          <p:nvPr>
            <p:ph type="title"/>
          </p:nvPr>
        </p:nvSpPr>
        <p:spPr/>
        <p:txBody>
          <a:bodyPr/>
          <a:lstStyle/>
          <a:p>
            <a:r>
              <a:rPr lang="de-DE" dirty="0" err="1"/>
              <a:t>Enums</a:t>
            </a:r>
            <a:endParaRPr lang="de-DE" dirty="0"/>
          </a:p>
        </p:txBody>
      </p:sp>
      <p:sp>
        <p:nvSpPr>
          <p:cNvPr id="3" name="Inhaltsplatzhalter 2">
            <a:extLst>
              <a:ext uri="{FF2B5EF4-FFF2-40B4-BE49-F238E27FC236}">
                <a16:creationId xmlns:a16="http://schemas.microsoft.com/office/drawing/2014/main" id="{7696419B-14BB-4635-9556-0B88DDD87753}"/>
              </a:ext>
            </a:extLst>
          </p:cNvPr>
          <p:cNvSpPr>
            <a:spLocks noGrp="1"/>
          </p:cNvSpPr>
          <p:nvPr>
            <p:ph idx="1"/>
          </p:nvPr>
        </p:nvSpPr>
        <p:spPr/>
        <p:txBody>
          <a:bodyPr/>
          <a:lstStyle/>
          <a:p>
            <a:r>
              <a:rPr lang="de-DE" dirty="0"/>
              <a:t>eigener Datentyp mit fest vorgegebenen Zuständen</a:t>
            </a:r>
          </a:p>
          <a:p>
            <a:r>
              <a:rPr lang="de-DE" dirty="0"/>
              <a:t>jeder Zustand entspricht einem Integer</a:t>
            </a:r>
          </a:p>
        </p:txBody>
      </p:sp>
      <p:pic>
        <p:nvPicPr>
          <p:cNvPr id="4" name="Grafik 3">
            <a:extLst>
              <a:ext uri="{FF2B5EF4-FFF2-40B4-BE49-F238E27FC236}">
                <a16:creationId xmlns:a16="http://schemas.microsoft.com/office/drawing/2014/main" id="{0ED8256E-56C0-447B-837B-C69E1F69F1E2}"/>
              </a:ext>
            </a:extLst>
          </p:cNvPr>
          <p:cNvPicPr>
            <a:picLocks noChangeAspect="1"/>
          </p:cNvPicPr>
          <p:nvPr/>
        </p:nvPicPr>
        <p:blipFill>
          <a:blip r:embed="rId3"/>
          <a:stretch>
            <a:fillRect/>
          </a:stretch>
        </p:blipFill>
        <p:spPr>
          <a:xfrm>
            <a:off x="2252662" y="3156044"/>
            <a:ext cx="7686675" cy="2581275"/>
          </a:xfrm>
          <a:prstGeom prst="rect">
            <a:avLst/>
          </a:prstGeom>
        </p:spPr>
      </p:pic>
    </p:spTree>
    <p:extLst>
      <p:ext uri="{BB962C8B-B14F-4D97-AF65-F5344CB8AC3E}">
        <p14:creationId xmlns:p14="http://schemas.microsoft.com/office/powerpoint/2010/main" val="150794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E72A4-B8B8-489E-9CF5-D833CB5AA70D}"/>
              </a:ext>
            </a:extLst>
          </p:cNvPr>
          <p:cNvSpPr>
            <a:spLocks noGrp="1"/>
          </p:cNvSpPr>
          <p:nvPr>
            <p:ph type="title"/>
          </p:nvPr>
        </p:nvSpPr>
        <p:spPr/>
        <p:txBody>
          <a:bodyPr/>
          <a:lstStyle/>
          <a:p>
            <a:r>
              <a:rPr lang="de-DE" dirty="0"/>
              <a:t>switch-Anweisung</a:t>
            </a:r>
          </a:p>
        </p:txBody>
      </p:sp>
      <p:pic>
        <p:nvPicPr>
          <p:cNvPr id="6" name="Inhaltsplatzhalter 5">
            <a:extLst>
              <a:ext uri="{FF2B5EF4-FFF2-40B4-BE49-F238E27FC236}">
                <a16:creationId xmlns:a16="http://schemas.microsoft.com/office/drawing/2014/main" id="{946F3AA5-DFEF-4334-B2F0-DA24BE5AE61B}"/>
              </a:ext>
            </a:extLst>
          </p:cNvPr>
          <p:cNvPicPr>
            <a:picLocks noGrp="1" noChangeAspect="1"/>
          </p:cNvPicPr>
          <p:nvPr>
            <p:ph sz="half" idx="1"/>
          </p:nvPr>
        </p:nvPicPr>
        <p:blipFill>
          <a:blip r:embed="rId3"/>
          <a:stretch>
            <a:fillRect/>
          </a:stretch>
        </p:blipFill>
        <p:spPr>
          <a:xfrm>
            <a:off x="618066" y="1690688"/>
            <a:ext cx="6320196" cy="4351338"/>
          </a:xfrm>
        </p:spPr>
      </p:pic>
      <p:pic>
        <p:nvPicPr>
          <p:cNvPr id="11" name="Grafik 10">
            <a:extLst>
              <a:ext uri="{FF2B5EF4-FFF2-40B4-BE49-F238E27FC236}">
                <a16:creationId xmlns:a16="http://schemas.microsoft.com/office/drawing/2014/main" id="{A5593F48-FF9C-4D31-A6D1-E3A08E14515B}"/>
              </a:ext>
            </a:extLst>
          </p:cNvPr>
          <p:cNvPicPr>
            <a:picLocks noChangeAspect="1"/>
          </p:cNvPicPr>
          <p:nvPr/>
        </p:nvPicPr>
        <p:blipFill>
          <a:blip r:embed="rId4"/>
          <a:stretch>
            <a:fillRect/>
          </a:stretch>
        </p:blipFill>
        <p:spPr>
          <a:xfrm>
            <a:off x="6938262" y="1690688"/>
            <a:ext cx="4109806" cy="4436527"/>
          </a:xfrm>
          <a:prstGeom prst="rect">
            <a:avLst/>
          </a:prstGeom>
        </p:spPr>
      </p:pic>
    </p:spTree>
    <p:extLst>
      <p:ext uri="{BB962C8B-B14F-4D97-AF65-F5344CB8AC3E}">
        <p14:creationId xmlns:p14="http://schemas.microsoft.com/office/powerpoint/2010/main" val="915897787"/>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323</Words>
  <Application>Microsoft Office PowerPoint</Application>
  <PresentationFormat>Breitbild</PresentationFormat>
  <Paragraphs>69</Paragraphs>
  <Slides>6</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Design1</vt:lpstr>
      <vt:lpstr>Schleifen und Enums</vt:lpstr>
      <vt:lpstr>Bedingungsgesteuerte Schleifen</vt:lpstr>
      <vt:lpstr>Zählerschleife (for-Schleife)</vt:lpstr>
      <vt:lpstr>Array mit ..</vt:lpstr>
      <vt:lpstr>Enums</vt:lpstr>
      <vt:lpstr>switch-Anweisung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9</cp:revision>
  <dcterms:created xsi:type="dcterms:W3CDTF">2021-08-31T09:50:45Z</dcterms:created>
  <dcterms:modified xsi:type="dcterms:W3CDTF">2021-11-03T10:04:43Z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