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FE5D239-982C-4E84-BBD0-54ADAF603A2E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12factor.net/de/" TargetMode="Externa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pouchcontainer.io/" TargetMode="External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containerd.io/" TargetMode="External"/><Relationship Id="rId2" Type="http://schemas.openxmlformats.org/officeDocument/2006/relationships/hyperlink" Target="https://github.com/containerd/nerdctl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virtualization/windowscontainers/manage-containers/container-base-images" TargetMode="External"/><Relationship Id="rId2" Type="http://schemas.openxmlformats.org/officeDocument/2006/relationships/hyperlink" Target="https://docs.microsoft.com/en-us/virtualization/windowscontainers/?WT.mc_id=AZ-MVP-5003649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720" y="23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de-DE" sz="4400" spc="-1" strike="noStrike">
                <a:latin typeface="Arial"/>
              </a:rPr>
              <a:t>Docker &amp; Kubernetes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2000" y="533916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2 – Paravirtualisierung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Keine vollständige Trennung der Guests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Guests kennen sich und arbeiten zusammen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Betriebssysteme müssen angepasst werden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Funktions-/API-Aufrufe in den Hypervisor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Weniger Ressourcenverbrauch durch Hypervisor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3 – Virtualisierung auf Betriebssystem-Ebene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Container-Virtualisierung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Virtualisierung/Hypervisor ist Teil des Host-Betriebssystems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Guests sind unabhängig voneinander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Guests nutzen Teile des Host-Betriebssystems und teilen sich dieses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Kaum Ressourcenverbrauch durch Hypervisor &amp; kleine Guest Systeme (nur mit OS-Teilen)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... – Kombination von Virtualisierungen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Virtuelle Server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Container-Virtualisierung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Häufig in Kubernetes-Clustern zu finden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Cloud-Computing-Umgebungen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Vielfältige Bezeichnungen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Gemeinsamkeiten: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Virtualisierte Server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Üblich sind kleine/kleinste Einheiten (CPU, Ram, Storage)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Cloud-Storage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Zusätzliche, managed Services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Preiswert nur bei Nutzung der spez. Eigenschaften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Software und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Container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 kleiner um so passender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eine Funktionalität = ein Prozess = ein Container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Microservices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Schnelles und automatisches Skalieren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Kapselung und funktionale Trennung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CI/CD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Unterbrechungsfreie Updates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Schnelle Reaktion auf Probleme und Kundenwünsche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12 Factors … </a:t>
            </a:r>
            <a:r>
              <a:rPr b="0" lang="de-DE" sz="3200" spc="-1" strike="noStrike">
                <a:latin typeface="Arial"/>
                <a:hlinkClick r:id="rId1"/>
              </a:rPr>
              <a:t>https://12factor.net/de/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Die zwölf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I. Codebase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Eine im Versionsmanagementsystem verwaltete Codebase, viele Deployments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II. Abhängigkeiten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Abhängigkeiten explizit deklarieren und isolieren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III. Konfiguration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Die Konfiguration in Umgebungsvariablen ablegen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IV. Unterstützende Dienste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Unterstützende Dienste als angehängte Ressourcen behandeln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V. Build, release, run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Build- und Run-Phase strikt trennen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VI. Prozesse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Die App als einen oder mehrere Prozesse ausführen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VII. Bindung an Ports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Dienste durch das Binden von Ports exportieren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VIII. Nebenläufigkeit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Mit dem Prozess-Modell skalieren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IX. Einweggebrauch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Robuster mit schnellem Start und problemlosen Stopp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X. Dev-Prod-Vergleichbarkeit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Entwicklung, Staging und Produktion so ähnlich wie möglich halten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XI. Logs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Logs als Strom von Ereignissen behandeln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XII. Admin-Prozesse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Admin/Management-Aufgaben als einmalige Vorgänge behandeln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Software und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No-Go‘s (sollte zumindest vermieden werden)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„</a:t>
            </a:r>
            <a:r>
              <a:rPr b="0" lang="de-DE" sz="2800" spc="-1" strike="noStrike">
                <a:latin typeface="Arial"/>
              </a:rPr>
              <a:t>große“ Container (z.B. im Gbyte-Bereich)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Umfangreiche Programme in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Mehrere Programme in einem Container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Ausweg: PouchContainer (von Alibaba)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Große Container (ganze Anwendungen)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  <a:hlinkClick r:id="rId1"/>
              </a:rPr>
              <a:t>https://pouchcontainer.io/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Das große Bild … vollständige Virtualisierung vs. Container-Visualisierung mit Docker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520000" y="2355480"/>
            <a:ext cx="5153400" cy="257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Arial"/>
              </a:rPr>
              <a:t>Docker daemon (dockerd)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latin typeface="Arial"/>
              </a:rPr>
              <a:t>API-Anfragen verarbeiten</a:t>
            </a:r>
            <a:endParaRPr b="0" lang="de-DE" sz="1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latin typeface="Arial"/>
              </a:rPr>
              <a:t>Objekte &amp; Services verwalten</a:t>
            </a:r>
            <a:endParaRPr b="0" lang="de-DE" sz="1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latin typeface="Arial"/>
              </a:rPr>
              <a:t>Container runtime (containerd) steuern</a:t>
            </a:r>
            <a:endParaRPr b="0" lang="de-DE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Arial"/>
              </a:rPr>
              <a:t>Docker client (docker)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latin typeface="Arial"/>
              </a:rPr>
              <a:t>Interaktion mit Docker daemon über API</a:t>
            </a:r>
            <a:endParaRPr b="0" lang="de-DE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Arial"/>
              </a:rPr>
              <a:t>Container registries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latin typeface="Arial"/>
              </a:rPr>
              <a:t>Verwaltung und Speicherung von images</a:t>
            </a:r>
            <a:endParaRPr b="0" lang="de-DE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095800" y="1440000"/>
            <a:ext cx="4264200" cy="22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Docker objects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Images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Networks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Volumes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436000" y="1731960"/>
            <a:ext cx="408960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Tagesablauf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09:00 … 10:30 Kurs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10:30 … 10:45 Pause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10:45 … 12:30 Kurs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12:30 … 13:30 Mittagspause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13:30 … 15:00 Kurs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15:00 … 15:15 Pause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15:15 … 17:00 Kurs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Images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Binäre Templates für Erzeugung von Containern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Programme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Bibliotheken 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Metadaten und Anforderungen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Konfigurationen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Sind read-only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Können aufeinander aufbauen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Dockerfile</a:t>
            </a:r>
            <a:r>
              <a:rPr b="0" lang="de-DE" sz="2800" spc="-1" strike="noStrike">
                <a:latin typeface="Arial"/>
              </a:rPr>
              <a:t> =&gt; Beschreibung der Konstruktion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Jede Anweisung im </a:t>
            </a:r>
            <a:r>
              <a:rPr b="0" i="1" lang="de-DE" sz="2800" spc="-1" strike="noStrike">
                <a:latin typeface="Arial"/>
              </a:rPr>
              <a:t>Dockerfile</a:t>
            </a:r>
            <a:r>
              <a:rPr b="0" lang="de-DE" sz="2800" spc="-1" strike="noStrike">
                <a:latin typeface="Arial"/>
              </a:rPr>
              <a:t> erzeugt ein layer im Image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Bei Veränderungen im </a:t>
            </a:r>
            <a:r>
              <a:rPr b="0" i="1" lang="de-DE" sz="2800" spc="-1" strike="noStrike">
                <a:latin typeface="Arial"/>
              </a:rPr>
              <a:t>Dockerfile</a:t>
            </a:r>
            <a:r>
              <a:rPr b="0" lang="de-DE" sz="2800" spc="-1" strike="noStrike">
                <a:latin typeface="Arial"/>
              </a:rPr>
              <a:t> wird nur das betreffende layer angepasst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Speicherung in Registern und/oder als Archivdateien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Werden mittels des Docker Daemon erzeugt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300000" y="1044000"/>
            <a:ext cx="3273480" cy="282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Containers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Lauffähige Instanzen von Images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Laufen in einer gekapselten/isolierten Umgebung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Initial Zugriff ausschließlich auf eigene Ressourcen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Beim Start können zusätzliche Parameter übergeben werden … z.B. Netzwerk, Zugriff zu Volumes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Können sehr schnell starten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Management durch den Docker Daemon über API und Clients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Laufen „stateless“ … keine persistente Speicherung von Daten 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088000" y="1352160"/>
            <a:ext cx="7344000" cy="392256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504000" y="1218600"/>
            <a:ext cx="9071640" cy="10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Lebenszyklus von Containern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Networks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Konfiguration der Kommunikation von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Netzwerk-Treiber in Docker: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Bridge (default)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Host – keine Isolierung zwischen Host und Container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Overlay – für Kommunikation in Clustern (multi-host)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None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Macvlan – Container bekommen eigene MAC-Adressen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Volumes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Persistente Speicherung von Daten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Verwaltung über Client und API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Außerhalb des Lebenszyklus von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Zuweisung von Volumes beim Start von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Auswahl des Datenspeichers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Temporäre Daten</a:t>
            </a:r>
            <a:r>
              <a:rPr b="0" lang="de-DE" sz="2800" spc="-1" strike="noStrike">
                <a:latin typeface="Arial"/>
              </a:rPr>
              <a:t> im writeable Teil von Containern … vergrößert den Speicherbedarf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Persistente Daten</a:t>
            </a:r>
            <a:r>
              <a:rPr b="0" lang="de-DE" sz="2800" spc="-1" strike="noStrike">
                <a:latin typeface="Arial"/>
              </a:rPr>
              <a:t> (und temporäre Daten):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Data Volume – Volume im Filesystem des Hosts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Volume Container – Volume eines Containers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Directory Mounts – Verzeichnisse auf dem Host 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Storage Plugins – Verbindung zu externen Storages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Architektur – Auswahl des Datenspeichers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Volume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Im Host-Filesystem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Zugriff nur aus Containern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Verwaltung durch Docker Daemon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Bind mount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Im Host-Filesystem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Zugriff auch vom Host aus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Tmpfs mount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Keine persistente Speicherung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Nur im RAM gehalten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198040" y="2772000"/>
            <a:ext cx="4305960" cy="21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Produkte – Docker Engine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Paket aus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Docker Daemon (dockerd)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Runtime (containerd)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Client (docker)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Plattformspezifische Treiber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Erweiterungen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Unterschiedliche Lizenzen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580000" y="2016000"/>
            <a:ext cx="3890160" cy="227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182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Produkte – Docker Hub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Cloud-basierter Registry-Service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  <a:hlinkClick r:id="rId1"/>
              </a:rPr>
              <a:t>https://hub.docker.com/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Verwaltung aus Browser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Verzeichnis von images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Eigene Repositories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Build-Pipeline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330160" y="2232000"/>
            <a:ext cx="456984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Produkte – Docker Desktop</a:t>
            </a:r>
            <a:endParaRPr b="0" lang="de-DE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Desktop Anwendung für Windows, Linux, Mac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Electron-App für Verwaltung der Docker Engine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Einfache Installation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Enthält zusätzlich 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Docker Compose</a:t>
            </a:r>
            <a:endParaRPr b="0" lang="de-DE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Kubernetes</a:t>
            </a:r>
            <a:endParaRPr b="0" lang="de-DE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Management einer Bibliothek von Extensions</a:t>
            </a:r>
            <a:endParaRPr b="0" lang="de-DE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&amp; Kubernetes – Ziele?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Kenntnisse &amp; Erfahrungen des Dozenten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Ihre Ziele und Wünsche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EE – Enterprise Edition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Zertifizierte Version für viele Plattformen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Personal</a:t>
            </a:r>
            <a:r>
              <a:rPr b="0" lang="de-DE" sz="2800" spc="-1" strike="noStrike">
                <a:latin typeface="Arial"/>
              </a:rPr>
              <a:t> … nur persönliche Nutzung, wenig Rechte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Pro, Team, Business</a:t>
            </a:r>
            <a:r>
              <a:rPr b="0" lang="de-DE" sz="2800" spc="-1" strike="noStrike">
                <a:latin typeface="Arial"/>
              </a:rPr>
              <a:t> … kommerzielle Nutzung mit Features und Support in Abstufungen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Viele Erweiterungen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Langfristige Sicherheitsupdates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CE – open source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Docker Engine als „Community Edition“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Apache License 2.0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„</a:t>
            </a:r>
            <a:r>
              <a:rPr b="0" lang="de-DE" sz="2800" spc="-1" strike="noStrike">
                <a:latin typeface="Arial"/>
              </a:rPr>
              <a:t>Support“ ausschließlich über Community Foren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ohne</a:t>
            </a:r>
            <a:r>
              <a:rPr b="0" lang="de-DE" sz="2800" spc="-1" strike="noStrike">
                <a:latin typeface="Arial"/>
              </a:rPr>
              <a:t> Docker Desktop</a:t>
            </a:r>
            <a:r>
              <a:rPr b="0" i="1" lang="de-DE" sz="2800" spc="-1" strike="noStrike">
                <a:latin typeface="Arial"/>
              </a:rPr>
              <a:t> </a:t>
            </a:r>
            <a:r>
              <a:rPr b="0" lang="de-DE" sz="2800" spc="-1" strike="noStrike">
                <a:latin typeface="Arial"/>
              </a:rPr>
              <a:t>und ohne Support</a:t>
            </a:r>
            <a:r>
              <a:rPr b="0" lang="de-DE" sz="2800" spc="-1" strike="noStrike">
                <a:latin typeface="Arial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Edge</a:t>
            </a:r>
            <a:r>
              <a:rPr b="0" lang="de-DE" sz="2800" spc="-1" strike="noStrike">
                <a:latin typeface="Arial"/>
              </a:rPr>
              <a:t> … jeden Monat neu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de-DE" sz="2800" spc="-1" strike="noStrike">
                <a:latin typeface="Arial"/>
              </a:rPr>
              <a:t>Stable</a:t>
            </a:r>
            <a:r>
              <a:rPr b="0" lang="de-DE" sz="2800" spc="-1" strike="noStrike">
                <a:latin typeface="Arial"/>
              </a:rPr>
              <a:t> … Sicherheitsupdates nur für ein Quartal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Produkte … open source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containerd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hlinkClick r:id="rId1"/>
              </a:rPr>
              <a:t>https://containerd.io/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Container runtime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Teil der Docker Engine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Teil des CNCF-Stacks 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contaiNERD CTL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hlinkClick r:id="rId2"/>
              </a:rPr>
              <a:t>https://github.com/containerd/nerdctl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containerd kompatibles CLI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5508000" y="1335600"/>
            <a:ext cx="4025520" cy="29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Windows-Container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ff3333"/>
                </a:solidFill>
                <a:latin typeface="Arial"/>
              </a:rPr>
              <a:t>Container nutzen das Host-Betriebssystem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=&gt; Windows-Container sind nur auf einem Windows-Host lauffähig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Sind „größer“ als Linux-Container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Sind „langsamer“ als Linux-Container (Startup-Zeit)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Besitzen kein graphisches Nutzerinterface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Wenige (und beschränkte) Basis-Images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latin typeface="Arial"/>
                <a:hlinkClick r:id="rId1"/>
              </a:rPr>
              <a:t>https://docs.microsoft.com/en-us/virtualization/windowscontainers/manage-containers/container-base-images</a:t>
            </a:r>
            <a:endParaRPr b="0" lang="de-DE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latin typeface="Arial"/>
                <a:hlinkClick r:id="rId2"/>
              </a:rPr>
              <a:t>https://docs.microsoft.com/en-us/virtualization/windowscontainers/?WT.mc_id=AZ-MVP-5003649</a:t>
            </a:r>
            <a:endParaRPr b="0" lang="de-DE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7416000" y="143280"/>
            <a:ext cx="2393640" cy="17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Windows-Host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Mit Docker Desktop und WSL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(Windows Subsystem for Linux)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Mit Container Runtime auf Windows-Servern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Kann Linux- &amp; Windows-Container managen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nicht gleichzeitig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unter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</a:rPr>
              <a:t>Azure Kubernetes Service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 fast gleichzeitig (auf getrennten Linux-Nodes und Windows-Nodes)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… </a:t>
            </a:r>
            <a:r>
              <a:rPr b="0" lang="de-DE" sz="4400" spc="-1" strike="noStrike">
                <a:latin typeface="Arial"/>
              </a:rPr>
              <a:t>Bildquellen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RedHat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IDG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Earthly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Aquasec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dev.to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&amp; Kubernetes - Erkenntnisse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Erkenntnisse aus dem Kurs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Wie funktionieren Docker &amp; Kubernetes?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Einfluss von Containern auf Software und Deployment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Hands-on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Installation von Docker &amp; K8s, 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Container-Bau, 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Speicherung, 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Start, Logging, ...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Hintergrundwissen für die eigene Arbeit mit Docker &amp; K8s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88720" y="2213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de-DE" sz="4400" spc="-1" strike="noStrike">
                <a:latin typeface="Arial"/>
              </a:rPr>
              <a:t>Docker &amp; Kubernetes</a:t>
            </a:r>
            <a:br/>
            <a:r>
              <a:rPr b="1" lang="de-DE" sz="4400" spc="-1" strike="noStrike">
                <a:latin typeface="Arial"/>
              </a:rPr>
              <a:t>Teil 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32000" y="533916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Teil 1 – Grundlagen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Warum ist die Welt so, wie sie ist?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Möglichkeiten der Virtualisierung (Ausschnitt)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Cloud-Computing-Umgebungen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Software und Virtualisierung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– Grundlagen 1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Kaffee-/Tee-Pause 10:30 bis 10:45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200" spc="-1" strike="noStrike">
                <a:latin typeface="Arial"/>
              </a:rPr>
              <a:t>Hypervisor</a:t>
            </a:r>
            <a:r>
              <a:rPr b="0" lang="de-DE" sz="3200" spc="-1" strike="noStrike">
                <a:latin typeface="Arial"/>
              </a:rPr>
              <a:t> trennt phys. Ressourcen und Software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200" spc="-1" strike="noStrike">
                <a:latin typeface="Arial"/>
              </a:rPr>
              <a:t>Virtuelle Maschine</a:t>
            </a:r>
            <a:r>
              <a:rPr b="0" lang="de-DE" sz="3200" spc="-1" strike="noStrike">
                <a:latin typeface="Arial"/>
              </a:rPr>
              <a:t> (Guest) bildet Rechner ab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Hypervisor regelt die Zuordnung der Ressourcen des Hosts zu Guests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800000"/>
            <a:ext cx="3324600" cy="180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Vorteile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Bessere Auslastung der Hardware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Einfache Datensicherung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Einfaches Skalieren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Einfaches Setup/Deployment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Nachteile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Höherer Aufwand in Administration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Verlust an Leistung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Mehr Wissen notwendig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Systematisierungen sind nicht eindeutig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Möglichkeiten der Virtualisierung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 – Vollständige Virtualisierung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Jede virtuelle Maschine enthält ein vollständiges Betriebssystem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Hypervisor ist „transparent“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Vollständige Trennung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Teilweise Emulation der Hardware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Hypervisor „frisst“ bis zu 15% der Ressourcen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254720" y="2526120"/>
            <a:ext cx="2249280" cy="121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2022-08-22T07:18:06Z</dcterms:created>
  <dc:creator>m b</dc:creator>
  <dc:description/>
  <dc:language>de-DE</dc:language>
  <cp:lastModifiedBy>m b</cp:lastModifiedBy>
  <cp:lastPrinted>2022-09-15T07:35:01Z</cp:lastPrinted>
  <dcterms:modified xsi:type="dcterms:W3CDTF">2022-08-29T13:32:36Z</dcterms:modified>
  <cp:revision>108</cp:revision>
  <dc:subject/>
  <dc:title/>
</cp:coreProperties>
</file>