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DE32ED-A052-4223-A76E-E8B6F6832348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ocs.docker.com/network/network-tutorial-overlay/" TargetMode="External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docker.com/config/containers/logging/local/" TargetMode="External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ocs.docker.com/registry/" TargetMode="External"/><Relationship Id="rId2" Type="http://schemas.openxmlformats.org/officeDocument/2006/relationships/hyperlink" Target="https://canister.io/" TargetMode="External"/><Relationship Id="rId3" Type="http://schemas.openxmlformats.org/officeDocument/2006/relationships/hyperlink" Target="https://goharbor.io/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ocs.docker.com/registry/" TargetMode="External"/><Relationship Id="rId2" Type="http://schemas.openxmlformats.org/officeDocument/2006/relationships/hyperlink" Target="https://canister.io/" TargetMode="External"/><Relationship Id="rId3" Type="http://schemas.openxmlformats.org/officeDocument/2006/relationships/hyperlink" Target="https://goharbor.io/" TargetMode="External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klausmeyer/docker-registry-browser" TargetMode="External"/><Relationship Id="rId2" Type="http://schemas.openxmlformats.org/officeDocument/2006/relationships/hyperlink" Target="https://github.com/klausmeyer/docker-registry-browser/blob/master/docs/README.md" TargetMode="Externa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localhost:8080/" TargetMode="Externa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localhost:8001/" TargetMode="Externa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720" y="221364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de-DE" sz="4400" spc="-1" strike="noStrike">
                <a:latin typeface="Arial"/>
              </a:rPr>
              <a:t>Docker &amp; Kubernetes</a:t>
            </a:r>
            <a:br/>
            <a:r>
              <a:rPr b="1" lang="de-DE" sz="4400" spc="-1" strike="noStrike">
                <a:latin typeface="Arial"/>
              </a:rPr>
              <a:t>Teil 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32000" y="533916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218600"/>
            <a:ext cx="7920000" cy="58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Netzwerke auflisten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892000" y="1656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91" name="TextShape 4"/>
          <p:cNvSpPr txBox="1"/>
          <p:nvPr/>
        </p:nvSpPr>
        <p:spPr>
          <a:xfrm>
            <a:off x="216720" y="1770480"/>
            <a:ext cx="8279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list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863600" y="2448000"/>
            <a:ext cx="45684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Netzwerk erzeugen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97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create [OPTIONS] [&lt;network name&gt;]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create --driver bridge testnet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98" name="TextShape 5"/>
          <p:cNvSpPr txBox="1"/>
          <p:nvPr/>
        </p:nvSpPr>
        <p:spPr>
          <a:xfrm>
            <a:off x="540000" y="2376000"/>
            <a:ext cx="4284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i="1" lang="de-DE" sz="1400" spc="-1" strike="noStrike">
                <a:latin typeface="Arial"/>
              </a:rPr>
              <a:t>Eigene bridge-Netzwerke besitzen DNS auf Basis der Container-Namen.</a:t>
            </a:r>
            <a:endParaRPr b="0" lang="de-DE" sz="1400" spc="-1" strike="noStrike">
              <a:latin typeface="Arial"/>
            </a:endParaRPr>
          </a:p>
          <a:p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Wichtige Optionen:</a:t>
            </a:r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--driver=&lt;name&gt;</a:t>
            </a:r>
            <a:endParaRPr b="0" lang="de-DE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Den Treiber festlegen</a:t>
            </a:r>
            <a:endParaRPr b="0" lang="de-DE" sz="1400" spc="-1" strike="noStrike">
              <a:latin typeface="Arial"/>
            </a:endParaRPr>
          </a:p>
          <a:p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--gateway=&lt;ip-number&gt;</a:t>
            </a:r>
            <a:endParaRPr b="0" lang="de-DE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Das Gateway definieren</a:t>
            </a:r>
            <a:endParaRPr b="0" lang="de-DE" sz="1400" spc="-1" strike="noStrike">
              <a:latin typeface="Arial"/>
            </a:endParaRPr>
          </a:p>
          <a:p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--subnet=&lt;subnet&gt;</a:t>
            </a:r>
            <a:endParaRPr b="0" lang="de-DE" sz="1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Subnet im CIDR-Format</a:t>
            </a:r>
            <a:endParaRPr b="0" lang="de-DE" sz="1400" spc="-1" strike="noStrike">
              <a:latin typeface="Arial"/>
            </a:endParaRPr>
          </a:p>
          <a:p>
            <a:endParaRPr b="0" lang="de-DE" sz="1400" spc="-1" strike="noStrike">
              <a:latin typeface="Arial"/>
            </a:endParaRPr>
          </a:p>
          <a:p>
            <a:r>
              <a:rPr b="0" lang="de-DE" sz="1400" spc="-1" strike="noStrike">
                <a:latin typeface="Arial"/>
              </a:rPr>
              <a:t>--ip-range=&lt;ip-range&gt;</a:t>
            </a:r>
            <a:endParaRPr b="0" lang="de-DE" sz="1400" spc="-1" strike="noStrike">
              <a:latin typeface="Arial"/>
            </a:endParaRPr>
          </a:p>
          <a:p>
            <a:endParaRPr b="0" lang="de-DE" sz="1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824000" y="2459520"/>
            <a:ext cx="45684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Informationen über ein Netzwerk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104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inspect &lt;network name&gt;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inspect testnet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576000" y="2952000"/>
            <a:ext cx="428400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Informationen über das Netzwerk, inkl. aller verbundenen Container.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863600" y="2448000"/>
            <a:ext cx="45684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Netzwerk entfernen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111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rm &lt;network name&gt;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rm testnet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12" name="TextShape 5"/>
          <p:cNvSpPr txBox="1"/>
          <p:nvPr/>
        </p:nvSpPr>
        <p:spPr>
          <a:xfrm>
            <a:off x="576000" y="2952000"/>
            <a:ext cx="428400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Es können nur Netzwerke entfernt werden, mit denen keine Container mehr verbunden sind.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824000" y="2448000"/>
            <a:ext cx="45684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Netzwerk aufräumen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118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prune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576000" y="2952000"/>
            <a:ext cx="428400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Es können nur Netzwerke entfernt werden, mit denen keine Container mehr verbunden sind.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400000" y="2459520"/>
            <a:ext cx="40284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Container mit Netzwerk verbinden/lösen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216720" y="1734480"/>
            <a:ext cx="8567280" cy="121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connect &lt;network-name&gt; &lt;container-name&gt;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disconnect 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create testnet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container run --name alpine --rm -i -t -d alpine sh -c "while true; do ls; sleep 3; done"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connect testnet alpine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network disconnect testnet alpine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576000" y="3132000"/>
            <a:ext cx="428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Netzwerke können nachträglich mit laufenden Containern verbunden werden und/oder von diesen gelöst werden.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Container beim Start verbinden: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083200" y="2592000"/>
            <a:ext cx="4420800" cy="2880000"/>
          </a:xfrm>
          <a:prstGeom prst="rect">
            <a:avLst/>
          </a:prstGeom>
          <a:ln>
            <a:noFill/>
          </a:ln>
        </p:spPr>
      </p:pic>
      <p:sp>
        <p:nvSpPr>
          <p:cNvPr id="128" name="TextShape 6"/>
          <p:cNvSpPr txBox="1"/>
          <p:nvPr/>
        </p:nvSpPr>
        <p:spPr>
          <a:xfrm>
            <a:off x="216000" y="4752000"/>
            <a:ext cx="6264000" cy="4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container run –network=testnet alpine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Overlay-Netzwerk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110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Nutzung mit Docker-Swarm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Courier New"/>
              </a:rPr>
              <a:t>docker swarm init</a:t>
            </a:r>
            <a:r>
              <a:rPr b="0" lang="de-DE" sz="2800" spc="-1" strike="noStrike">
                <a:latin typeface="Arial"/>
              </a:rPr>
              <a:t> auf Master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Courier New"/>
              </a:rPr>
              <a:t>docker swarm join</a:t>
            </a:r>
            <a:r>
              <a:rPr b="0" lang="de-DE" sz="2800" spc="-1" strike="noStrike">
                <a:latin typeface="Arial"/>
              </a:rPr>
              <a:t> auf anderen Docker Servern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Courier New"/>
              </a:rPr>
              <a:t>docker network create --attachable --driver overlay ...</a:t>
            </a:r>
            <a:r>
              <a:rPr b="0" lang="de-DE" sz="2800" spc="-1" strike="noStrike">
                <a:latin typeface="Arial"/>
              </a:rPr>
              <a:t> auf Master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Nutzung der Overlay-Netzwerke mit den Containern/Services der Docker-Server im Swarm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  <a:hlinkClick r:id="rId1"/>
              </a:rPr>
              <a:t>https://docs.docker.com/network/network-tutorial-overlay/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Logging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„</a:t>
            </a:r>
            <a:r>
              <a:rPr b="0" lang="de-DE" sz="3200" spc="-1" strike="noStrike">
                <a:latin typeface="Arial"/>
              </a:rPr>
              <a:t>12 Factors“ =&gt; XI. Logs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Anwendung/Service kümmert sich nicht darum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Strom der Ereignisse wird auf </a:t>
            </a:r>
            <a:r>
              <a:rPr b="0" i="1" lang="de-DE" sz="2800" spc="-1" strike="noStrike">
                <a:latin typeface="Arial"/>
              </a:rPr>
              <a:t>stdout</a:t>
            </a:r>
            <a:r>
              <a:rPr b="0" lang="de-DE" sz="2800" spc="-1" strike="noStrike">
                <a:latin typeface="Arial"/>
              </a:rPr>
              <a:t> und </a:t>
            </a:r>
            <a:r>
              <a:rPr b="0" i="1" lang="de-DE" sz="2800" spc="-1" strike="noStrike">
                <a:latin typeface="Arial"/>
              </a:rPr>
              <a:t>stderr</a:t>
            </a:r>
            <a:r>
              <a:rPr b="0" lang="de-DE" sz="2800" spc="-1" strike="noStrike">
                <a:latin typeface="Arial"/>
              </a:rPr>
              <a:t> geschrieben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Laufzeitumgebung kümmert sich um das Sammeln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latin typeface="Courier New"/>
              </a:rPr>
              <a:t>docker logs &lt;container&gt;</a:t>
            </a:r>
            <a:r>
              <a:rPr b="0" lang="de-DE" sz="3200" spc="-1" strike="noStrike">
                <a:latin typeface="Arial"/>
              </a:rPr>
              <a:t> liest von stdout und stderr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Logging-Driver können das Verhalten ändern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Sammlung durch verschiedene Log-/Event-Collectors möglich (Fluentd, Splunk, …)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  <a:hlinkClick r:id="rId1"/>
              </a:rPr>
              <a:t>https://docs.docker.com/config/containers/logging/local/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Container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Kümmert sich um die Verwaltung von Images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Private &amp; public Repositories sind möglich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Versionierung / Speicherung mit Tags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Anmeldung mit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latin typeface="Courier New"/>
              </a:rPr>
              <a:t>docker login -p &lt;passwd&gt; -u &lt;user&gt; &lt;server&gt; 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Abmeldung mit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latin typeface="Courier New"/>
              </a:rPr>
              <a:t>docker logout &lt;server&gt;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Registry Möglichkeiten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Hub – Angebot von Docker Inc.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Registry … self hosted … open source </a:t>
            </a:r>
            <a:r>
              <a:rPr b="0" lang="de-DE" sz="3200" spc="-1" strike="noStrike">
                <a:latin typeface="Arial"/>
                <a:hlinkClick r:id="rId1"/>
              </a:rPr>
              <a:t>https://docs.docker.com/registry/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Kommerzielle Angebote: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GitLab, DigitalOcean, AWS, GCP, Azure, ...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Canister ... </a:t>
            </a:r>
            <a:r>
              <a:rPr b="0" lang="de-DE" sz="2800" spc="-1" strike="noStrike">
                <a:latin typeface="Arial"/>
                <a:hlinkClick r:id="rId2"/>
              </a:rPr>
              <a:t>https://canister.io/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Harbor … </a:t>
            </a:r>
            <a:r>
              <a:rPr b="0" lang="de-DE" sz="3200" spc="-1" strike="noStrike">
                <a:latin typeface="Arial"/>
                <a:hlinkClick r:id="rId3"/>
              </a:rPr>
              <a:t>https://goharbor.io/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Open source, mit UI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Für self hosting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Aus dem CNCF-Stack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160"/>
            <a:ext cx="9360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Teil 3 – Installation und Nutzung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Ressourcen (Netzwerk, Volumes)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Logging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Registry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Beispiele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Portainer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Compose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Registry Möglichkeiten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Hub – Angebot von Docker Inc.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Registry … self hosted … open source </a:t>
            </a:r>
            <a:r>
              <a:rPr b="0" lang="de-DE" sz="3200" spc="-1" strike="noStrike">
                <a:latin typeface="Arial"/>
                <a:hlinkClick r:id="rId1"/>
              </a:rPr>
              <a:t>https://docs.docker.com/registry/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Kommerzielle Angebote: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GitLab, DigitalOcean, AWS, GCP, Azure, ...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Canister ... </a:t>
            </a:r>
            <a:r>
              <a:rPr b="0" lang="de-DE" sz="2800" spc="-1" strike="noStrike">
                <a:latin typeface="Arial"/>
                <a:hlinkClick r:id="rId2"/>
              </a:rPr>
              <a:t>https://canister.io/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Harbor … </a:t>
            </a:r>
            <a:r>
              <a:rPr b="0" lang="de-DE" sz="3200" spc="-1" strike="noStrike">
                <a:latin typeface="Arial"/>
                <a:hlinkClick r:id="rId3"/>
              </a:rPr>
              <a:t>https://goharbor.io/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Open source, mit UI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Für self hosting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Aus dem CNCF-Stack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Docker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1218600"/>
            <a:ext cx="864000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Installation als Docker-Container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Image bauen und in die Registry senden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216720" y="1771200"/>
            <a:ext cx="8711280" cy="73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create registry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container run -d -p 5000:5000 --network registry --restart=always --name registry registry:2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216720" y="302400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image build --file Dockerfile-1.test --tag localhost:5000/testimage:v1 .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image push localhost:5000/testimage:v1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892000" y="288000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4320000" y="3456000"/>
            <a:ext cx="4420800" cy="2880000"/>
          </a:xfrm>
          <a:prstGeom prst="rect">
            <a:avLst/>
          </a:prstGeom>
          <a:ln>
            <a:noFill/>
          </a:ln>
        </p:spPr>
      </p:pic>
      <p:sp>
        <p:nvSpPr>
          <p:cNvPr id="152" name="TextShape 6"/>
          <p:cNvSpPr txBox="1"/>
          <p:nvPr/>
        </p:nvSpPr>
        <p:spPr>
          <a:xfrm>
            <a:off x="360000" y="3521880"/>
            <a:ext cx="3816000" cy="167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600" spc="-1" strike="noStrike">
                <a:latin typeface="Arial"/>
              </a:rPr>
              <a:t>Aufbau einer eigenen, einfachen Registry.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latin typeface="Arial"/>
              </a:rPr>
              <a:t>Eigenes Netzwerk für Nutzung von DNS.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latin typeface="Arial"/>
              </a:rPr>
              <a:t>Kommandos in Datei „Registry.sh“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Docker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218600"/>
            <a:ext cx="864000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Image aus der Registry laden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216720" y="177120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image pull localhost:5000/testimage:v1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100" spc="-1" strike="noStrike">
                <a:latin typeface="Courier New"/>
                <a:ea typeface="Noto Sans CJK SC"/>
              </a:rPr>
              <a:t>$ docker container run </a:t>
            </a:r>
            <a:r>
              <a:rPr b="0" lang="de-DE" sz="1100" spc="-1" strike="noStrike">
                <a:latin typeface="Courier New"/>
              </a:rPr>
              <a:t>localhost:5000/testimage:v1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5011200" y="2459520"/>
            <a:ext cx="44208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Docker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218600"/>
            <a:ext cx="864000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Daten werden in einem Volume gehalten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249920" y="1728000"/>
            <a:ext cx="6984360" cy="396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Docker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1218600"/>
            <a:ext cx="864000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WEB-Viewer für die eigene Docker Registry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latin typeface="Arial"/>
              </a:rPr>
              <a:t>Open-Source-Projekt von Klaus Meyer 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latin typeface="Arial"/>
                <a:hlinkClick r:id="rId1"/>
              </a:rPr>
              <a:t>https://github.com/klausmeyer/docker-registry-browser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latin typeface="Arial"/>
                <a:hlinkClick r:id="rId2"/>
              </a:rPr>
              <a:t>https://github.com/klausmeyer/docker-registry-browser/blob/master/docs/README.md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latin typeface="Arial"/>
              </a:rPr>
              <a:t>Der Viewer ist über </a:t>
            </a:r>
            <a:r>
              <a:rPr b="0" lang="de-DE" sz="2200" spc="-1" strike="noStrike">
                <a:latin typeface="Arial"/>
                <a:hlinkClick r:id="rId3"/>
              </a:rPr>
              <a:t>http://localhost:8080</a:t>
            </a:r>
            <a:r>
              <a:rPr b="0" lang="de-DE" sz="2200" spc="-1" strike="noStrike">
                <a:latin typeface="Arial"/>
              </a:rPr>
              <a:t> zu erreichen</a:t>
            </a: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2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216720" y="1771200"/>
            <a:ext cx="7991280" cy="73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container run -d --name registry-browser --network registry --env DOCKER_REGISTRY_URL=http://registry:5000 -p 8080:8080 klausmeyer/docker-registry-browser</a:t>
            </a:r>
            <a:endParaRPr b="0" lang="de-D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Docker Registry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114000" y="1512000"/>
            <a:ext cx="6822000" cy="4320000"/>
          </a:xfrm>
          <a:prstGeom prst="rect">
            <a:avLst/>
          </a:prstGeom>
          <a:ln>
            <a:noFill/>
          </a:ln>
        </p:spPr>
      </p:pic>
      <p:sp>
        <p:nvSpPr>
          <p:cNvPr id="171" name="TextShape 3"/>
          <p:cNvSpPr txBox="1"/>
          <p:nvPr/>
        </p:nvSpPr>
        <p:spPr>
          <a:xfrm>
            <a:off x="432000" y="1512000"/>
            <a:ext cx="268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Ansicht der Information zum erzeugten Image im Browser über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http://localhost:8080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Shell-Login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Shell-login in einen laufenden Linux-Container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Für Debugging, Tests und Inspektion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Nutzung von „docker container exec …“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Welche Shell gestartet wird, hängt vom Basis-System ab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216720" y="3103560"/>
            <a:ext cx="8711280" cy="57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container exec -it &lt;container name&gt; &lt;shell&gt;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container exec -it alpine /bin/sh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892000" y="3096360"/>
            <a:ext cx="561600" cy="7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Portainer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Nahezu alle Docker-CLI Kommandos aus UI erreichbar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Komplette Übersicht im Gegensatz zum UI von Docker Desktop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Als Extension in Docker Desktop installierbar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Auf Linux Server unter Docker Engine separat installierbar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In Datei „CMD-Docker-auf-Linux-Server.txt“ ist die Installation beschrieben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… </a:t>
            </a:r>
            <a:r>
              <a:rPr b="0" lang="de-DE" sz="3200" spc="-1" strike="noStrike">
                <a:latin typeface="Arial"/>
              </a:rPr>
              <a:t>sehen wir uns Portainer einmal an …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Docker Objekte verwalten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Image aus TAR-Archiv importieren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892000" y="3888360"/>
            <a:ext cx="561600" cy="7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einfache Beispiele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Wordpress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Ist über </a:t>
            </a:r>
            <a:r>
              <a:rPr b="0" lang="de-DE" sz="3200" spc="-1" strike="noStrike">
                <a:latin typeface="Arial"/>
                <a:hlinkClick r:id="rId1"/>
              </a:rPr>
              <a:t>http://localhost:8080</a:t>
            </a:r>
            <a:r>
              <a:rPr b="0" lang="de-DE" sz="3200" spc="-1" strike="noStrike">
                <a:latin typeface="Arial"/>
              </a:rPr>
              <a:t> erreichbar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216720" y="1771560"/>
            <a:ext cx="7991280" cy="4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network create wordpress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container run --name wordpress --network wordpress -p 8080:80 -d wordpress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8892000" y="154836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5468400" y="2664360"/>
            <a:ext cx="4539600" cy="28800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720000" y="2664360"/>
            <a:ext cx="44172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einfache Beispiele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MySQL-DB-Server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216720" y="1771560"/>
            <a:ext cx="8567280" cy="41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container run --name mysql --network wordpress -e MYSQL_ROOT_PASSWORD=mypwd -d mysql:latest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8892000" y="154836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304000" y="2034000"/>
            <a:ext cx="5522400" cy="36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218600"/>
            <a:ext cx="9071640" cy="403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Volumes (Wiederholung :-)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Im Host-Filesystem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Zugriff nur aus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de-DE" sz="2800" spc="-1" strike="noStrike">
                <a:latin typeface="Arial"/>
              </a:rPr>
              <a:t>Verwaltung durch Docker</a:t>
            </a:r>
            <a:r>
              <a:rPr b="1" i="1" lang="de-DE" sz="2800" spc="-1" strike="noStrike">
                <a:latin typeface="Arial"/>
              </a:rPr>
              <a:t>	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de-DE" sz="2800" spc="-1" strike="noStrike">
                <a:latin typeface="Arial"/>
              </a:rPr>
              <a:t>   </a:t>
            </a:r>
            <a:r>
              <a:rPr b="1" i="1" lang="de-DE" sz="2800" spc="-1" strike="noStrike">
                <a:latin typeface="Arial"/>
              </a:rPr>
              <a:t>CLI-Kommandos 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834520" y="3096000"/>
            <a:ext cx="3669840" cy="18676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>
          <a:xfrm>
            <a:off x="2988000" y="3492000"/>
            <a:ext cx="504000" cy="936000"/>
          </a:xfrm>
          <a:custGeom>
            <a:avLst/>
            <a:gdLst/>
            <a:ahLst/>
            <a:rect l="0" t="0" r="r" b="b"/>
            <a:pathLst>
              <a:path w="1401" h="2602">
                <a:moveTo>
                  <a:pt x="350" y="0"/>
                </a:moveTo>
                <a:lnTo>
                  <a:pt x="350" y="1950"/>
                </a:lnTo>
                <a:lnTo>
                  <a:pt x="0" y="1950"/>
                </a:lnTo>
                <a:lnTo>
                  <a:pt x="700" y="2601"/>
                </a:lnTo>
                <a:lnTo>
                  <a:pt x="1400" y="1950"/>
                </a:lnTo>
                <a:lnTo>
                  <a:pt x="1050" y="1950"/>
                </a:lnTo>
                <a:lnTo>
                  <a:pt x="1050" y="0"/>
                </a:lnTo>
                <a:lnTo>
                  <a:pt x="3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einfache Beispiele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Wordpress &amp; MySQL-DB-Server verbinden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Beide Container im gleichen bridge Netzwerk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In Wordpress-Konfiguration den MySQL-Server angeben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8892000" y="1080360"/>
            <a:ext cx="561600" cy="72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– einfache Beispiele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504000" y="1218600"/>
            <a:ext cx="511200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WEB-Server mit Caddy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Erreichbar über </a:t>
            </a:r>
            <a:r>
              <a:rPr b="0" lang="de-DE" sz="2800" spc="-1" strike="noStrike">
                <a:latin typeface="Arial"/>
                <a:hlinkClick r:id="rId1"/>
              </a:rPr>
              <a:t>http://localhost:8001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Kann sehr einfach als reverse proxy genutzt werden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216720" y="1771560"/>
            <a:ext cx="8675280" cy="73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echo "Das ist Caddy als WEB-Server :-)" &gt; index.html</a:t>
            </a:r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run -d -p 8001:80 -v $PWD/index.html:/usr/share/caddy/index.html -v caddy_data:/data caddy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8892000" y="154836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5807880" y="3377520"/>
            <a:ext cx="3624120" cy="187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Sicherheit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Mögliche Angriffsvektoren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Betriebssystem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Netzwerk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Docker Daemon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Prozesse in Containern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...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- Sicherheit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Container nutzen das Host-OS (Kernel, Betriebssystem, Netzwerk, ...) 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Kernel-Security-Features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Firewall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 Daemon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REST-API … Zugriffsbeschränkung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Images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signed/trusted images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docker scan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Container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Zugriffsbeschränkungen für Prozesse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Volumes sichern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Netzwerke mit minimaler Sichtbarkeit konfigurieren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Compose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Erweiterung für Docker 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Verwaltung von Docker-Objekten für vollständige Anwendungen (z.B. mit mehreren Containern)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Container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Netzwerke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Volumes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...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YAML-Files für die Konfiguration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CLI-Programm „docker-compose“ mit vielen Kommandos </a:t>
            </a:r>
            <a:r>
              <a:rPr b="0" i="1" lang="de-DE" sz="3200" spc="-1" strike="noStrike">
                <a:latin typeface="Arial"/>
              </a:rPr>
              <a:t>oder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Kommando „compose“ im Docker Daemon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Compose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Nutzung in drei wesentlichen Schritten: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Festlegung der Umgebung der Anwendung in Dockerfiles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Konfiguration der Services der Anwendung in docker-compose.yml</a:t>
            </a:r>
            <a:endParaRPr b="0" lang="de-DE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latin typeface="Courier New"/>
              </a:rPr>
              <a:t>docker compose up</a:t>
            </a:r>
            <a:r>
              <a:rPr b="0" lang="de-DE" sz="2800" spc="-1" strike="noStrike">
                <a:latin typeface="Arial"/>
              </a:rPr>
              <a:t> zum Start der Anwendung (oder </a:t>
            </a:r>
            <a:r>
              <a:rPr b="0" lang="de-DE" sz="2200" spc="-1" strike="noStrike">
                <a:latin typeface="Courier New"/>
              </a:rPr>
              <a:t>docker-compose up</a:t>
            </a:r>
            <a:r>
              <a:rPr b="0" lang="de-DE" sz="2800" spc="-1" strike="noStrike">
                <a:latin typeface="Arial"/>
              </a:rPr>
              <a:t> mit dem extra Binary)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… </a:t>
            </a:r>
            <a:r>
              <a:rPr b="0" lang="de-DE" sz="4400" spc="-1" strike="noStrike">
                <a:latin typeface="Arial"/>
              </a:rPr>
              <a:t>Bildquellen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RedHat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IDG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Docker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Earthly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Aquasec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dev.to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218600"/>
            <a:ext cx="7920000" cy="58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Volumes auflisten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892000" y="165600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317200" y="2448000"/>
            <a:ext cx="4114800" cy="2880000"/>
          </a:xfrm>
          <a:prstGeom prst="rect">
            <a:avLst/>
          </a:prstGeom>
          <a:ln>
            <a:noFill/>
          </a:ln>
        </p:spPr>
      </p:pic>
      <p:sp>
        <p:nvSpPr>
          <p:cNvPr id="56" name="TextShape 4"/>
          <p:cNvSpPr txBox="1"/>
          <p:nvPr/>
        </p:nvSpPr>
        <p:spPr>
          <a:xfrm>
            <a:off x="216720" y="1770480"/>
            <a:ext cx="8279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volume list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Volume erzeugen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61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volume create [OPTIONS] [&lt;volume name&gt;]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volume create testvolume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317200" y="2448000"/>
            <a:ext cx="4114800" cy="2880000"/>
          </a:xfrm>
          <a:prstGeom prst="rect">
            <a:avLst/>
          </a:prstGeom>
          <a:ln>
            <a:noFill/>
          </a:ln>
        </p:spPr>
      </p:pic>
      <p:sp>
        <p:nvSpPr>
          <p:cNvPr id="63" name="TextShape 5"/>
          <p:cNvSpPr txBox="1"/>
          <p:nvPr/>
        </p:nvSpPr>
        <p:spPr>
          <a:xfrm>
            <a:off x="540000" y="3600000"/>
            <a:ext cx="435600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Mit der Option „--driver“ kann ein Treiber angegeben werden. Die in Docker installierten Volume-Treiber können mit „docker info“ ausgelesen werden.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Volume untersuchen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68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volume inspect &lt;volume name&gt;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volume inspect testvolume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317200" y="2448000"/>
            <a:ext cx="41148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218600"/>
            <a:ext cx="7920000" cy="65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Ein Volume löschen/entfernen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sp>
        <p:nvSpPr>
          <p:cNvPr id="74" name="TextShape 4"/>
          <p:cNvSpPr txBox="1"/>
          <p:nvPr/>
        </p:nvSpPr>
        <p:spPr>
          <a:xfrm>
            <a:off x="216720" y="177048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volume rm &lt;volume name&gt;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  <a:p>
            <a:r>
              <a:rPr b="0" lang="de-DE" sz="1100" spc="-1" strike="noStrike">
                <a:latin typeface="Courier New"/>
              </a:rPr>
              <a:t>$ docker volume rm testvolume</a:t>
            </a:r>
            <a:endParaRPr b="0" lang="de-DE" sz="11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317200" y="2448000"/>
            <a:ext cx="4114800" cy="2880000"/>
          </a:xfrm>
          <a:prstGeom prst="rect">
            <a:avLst/>
          </a:prstGeom>
          <a:ln>
            <a:noFill/>
          </a:ln>
        </p:spPr>
      </p:pic>
      <p:sp>
        <p:nvSpPr>
          <p:cNvPr id="76" name="TextShape 5"/>
          <p:cNvSpPr txBox="1"/>
          <p:nvPr/>
        </p:nvSpPr>
        <p:spPr>
          <a:xfrm>
            <a:off x="540000" y="3600000"/>
            <a:ext cx="435600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Von Containern genutzte Volumes können nicht gelöscht werden.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volume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218600"/>
            <a:ext cx="6840000" cy="58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Volumes aufräumen</a:t>
            </a:r>
            <a:endParaRPr b="0" lang="de-D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892000" y="1620000"/>
            <a:ext cx="561600" cy="72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317200" y="2459520"/>
            <a:ext cx="4114800" cy="288000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216720" y="1770840"/>
            <a:ext cx="7991280" cy="6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100" spc="-1" strike="noStrike">
                <a:latin typeface="Courier New"/>
              </a:rPr>
              <a:t>$ docker volume prune</a:t>
            </a:r>
            <a:endParaRPr b="0" lang="de-DE" sz="1100" spc="-1" strike="noStrike">
              <a:latin typeface="Arial"/>
            </a:endParaRPr>
          </a:p>
          <a:p>
            <a:endParaRPr b="0" lang="de-DE" sz="1100" spc="-1" strike="noStrike">
              <a:latin typeface="Arial"/>
            </a:endParaRPr>
          </a:p>
        </p:txBody>
      </p:sp>
      <p:sp>
        <p:nvSpPr>
          <p:cNvPr id="83" name="TextShape 5"/>
          <p:cNvSpPr txBox="1"/>
          <p:nvPr/>
        </p:nvSpPr>
        <p:spPr>
          <a:xfrm>
            <a:off x="540000" y="3600000"/>
            <a:ext cx="435600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Prune entfernt alle ungenutzten, lokalen Volumes.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54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latin typeface="Arial"/>
              </a:rPr>
              <a:t>Docker CLI – </a:t>
            </a:r>
            <a:r>
              <a:rPr b="0" i="1" lang="de-DE" sz="4400" spc="-1" strike="noStrike">
                <a:latin typeface="Arial"/>
              </a:rPr>
              <a:t>network</a:t>
            </a:r>
            <a:r>
              <a:rPr b="0" lang="de-DE" sz="4400" spc="-1" strike="noStrike">
                <a:latin typeface="Arial"/>
              </a:rPr>
              <a:t> Kommando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218600"/>
            <a:ext cx="9071640" cy="392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Netzwerke (Wiederholung :-)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Treiber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Bridge (default)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Mehrere Container sollen auf einem Docker-Host kommunizieren</a:t>
            </a:r>
            <a:endParaRPr b="0" lang="de-DE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Host – keine Isolierung zwischen Host und Container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Overlay – für Kommunikation in Clustern (multi-host)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Container auf mehreren Docker-Hosts sollen miteinander kommunizieren</a:t>
            </a:r>
            <a:endParaRPr b="0" lang="de-DE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None</a:t>
            </a:r>
            <a:endParaRPr b="0" lang="de-DE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Macvlan – Container bekommen eigene MAC-Adressen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Installierte Treiber mit „docker info“ auslesbar</a:t>
            </a:r>
            <a:r>
              <a:rPr b="0" lang="de-DE" sz="2800" spc="-1" strike="noStrike">
                <a:latin typeface="Arial"/>
              </a:rPr>
              <a:t>	</a:t>
            </a:r>
            <a:r>
              <a:rPr b="0" lang="de-DE" sz="2800" spc="-1" strike="noStrike">
                <a:latin typeface="Arial"/>
              </a:rPr>
              <a:t>	</a:t>
            </a:r>
            <a:endParaRPr b="0" lang="de-D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432000" y="5339520"/>
            <a:ext cx="9090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800" spc="-1" strike="noStrike">
                <a:latin typeface="Arial"/>
              </a:rPr>
              <a:t>Docker &amp; Kubernetes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	</a:t>
            </a:r>
            <a:r>
              <a:rPr b="0" lang="de-DE" sz="800" spc="-1" strike="noStrike">
                <a:latin typeface="Arial"/>
              </a:rPr>
              <a:t>Dr. Matthias Boldt</a:t>
            </a:r>
            <a:endParaRPr b="0" lang="de-DE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2022-08-22T07:18:06Z</dcterms:created>
  <dc:creator>m b</dc:creator>
  <dc:description/>
  <dc:language>de-DE</dc:language>
  <cp:lastModifiedBy>m b</cp:lastModifiedBy>
  <dcterms:modified xsi:type="dcterms:W3CDTF">2022-09-01T09:47:53Z</dcterms:modified>
  <cp:revision>318</cp:revision>
  <dc:subject/>
  <dc:title/>
</cp:coreProperties>
</file>