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media/image2.png" ContentType="image/png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slide13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de-DE" sz="4400" spc="-1" strike="noStrike">
                <a:latin typeface="Arial"/>
              </a:rPr>
              <a:t>Format des Titeltextes durch Klicken bearbeiten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Format des Gliederungstextes durch Klicken bearbeiten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Zweite Gliederungsebene</a:t>
            </a:r>
            <a:endParaRPr b="0" lang="de-D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latin typeface="Arial"/>
              </a:rPr>
              <a:t>Dritte Gliederungsebene</a:t>
            </a:r>
            <a:endParaRPr b="0" lang="de-D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latin typeface="Arial"/>
              </a:rPr>
              <a:t>Vierte Gliederungsebene</a:t>
            </a:r>
            <a:endParaRPr b="0" lang="de-D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Fünfte Gliederungsebene</a:t>
            </a:r>
            <a:endParaRPr b="0" lang="de-D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Sechste Gliederungsebene</a:t>
            </a:r>
            <a:endParaRPr b="0" lang="de-D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Siebte Gliederungsebene</a:t>
            </a:r>
            <a:endParaRPr b="0" lang="de-DE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de-DE" sz="1400" spc="-1" strike="noStrike">
                <a:latin typeface="Times New Roman"/>
              </a:rPr>
              <a:t>&lt;Datum/Uhrzeit&gt;</a:t>
            </a:r>
            <a:endParaRPr b="0" lang="de-DE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de-DE" sz="1400" spc="-1" strike="noStrike">
                <a:latin typeface="Times New Roman"/>
              </a:rPr>
              <a:t>&lt;Fußzeile&gt;</a:t>
            </a:r>
            <a:endParaRPr b="0" lang="de-DE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037775B0-53BB-4EC4-8CA7-85EEC7F2B725}" type="slidenum">
              <a:rPr b="0" lang="de-DE" sz="1400" spc="-1" strike="noStrike">
                <a:latin typeface="Times New Roman"/>
              </a:rPr>
              <a:t>&lt;Foliennummer&gt;</a:t>
            </a:fld>
            <a:endParaRPr b="0" lang="de-DE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hyperlink" Target="https://www.cncf.io/" TargetMode="External"/><Relationship Id="rId2" Type="http://schemas.openxmlformats.org/officeDocument/2006/relationships/hyperlink" Target="https://landscape.cncf.io/card-mode?project=sandbox" TargetMode="External"/><Relationship Id="rId3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hyperlink" Target="https://12factor.net/de/" TargetMode="External"/><Relationship Id="rId2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288720" y="2213640"/>
            <a:ext cx="9071640" cy="1250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1" lang="de-DE" sz="4400" spc="-1" strike="noStrike">
                <a:latin typeface="Arial"/>
              </a:rPr>
              <a:t>Docker &amp; Kubernetes</a:t>
            </a:r>
            <a:br/>
            <a:r>
              <a:rPr b="1" lang="de-DE" sz="4400" spc="-1" strike="noStrike">
                <a:latin typeface="Arial"/>
              </a:rPr>
              <a:t>Teil 5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432000" y="5339160"/>
            <a:ext cx="9090000" cy="204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de-DE" sz="800" spc="-1" strike="noStrike">
                <a:latin typeface="Arial"/>
              </a:rPr>
              <a:t>Docker &amp; Kubernetes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Dr. Matthias Boldt</a:t>
            </a:r>
            <a:endParaRPr b="0" lang="de-DE" sz="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Shape 1"/>
          <p:cNvSpPr txBox="1"/>
          <p:nvPr/>
        </p:nvSpPr>
        <p:spPr>
          <a:xfrm>
            <a:off x="504000" y="2160"/>
            <a:ext cx="9360000" cy="1250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0" lang="de-DE" sz="4400" spc="-1" strike="noStrike">
                <a:latin typeface="Arial"/>
              </a:rPr>
              <a:t>12 Factors – ausgewählte Faktoren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70" name="TextShape 2"/>
          <p:cNvSpPr txBox="1"/>
          <p:nvPr/>
        </p:nvSpPr>
        <p:spPr>
          <a:xfrm>
            <a:off x="504000" y="1218600"/>
            <a:ext cx="9071640" cy="3929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82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9 Einweggebrauch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Prozesse/Services können weggeworfen werden</a:t>
            </a:r>
            <a:endParaRPr b="0" lang="de-DE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Schnelles Starten und schnelles Beenden</a:t>
            </a:r>
            <a:endParaRPr b="0" lang="de-DE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=&gt; schnelles Skalieren und Deployment von Änderungen</a:t>
            </a:r>
            <a:endParaRPr b="0" lang="de-DE" sz="2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10 Dev-Prod-Vergleichbarkeit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Geringer „Abstand“ zwischen Entwicklung, Staging und Produktion in Funktionalität, Zeit und Infrastruktur</a:t>
            </a:r>
            <a:endParaRPr b="0" lang="de-DE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 </a:t>
            </a:r>
            <a:endParaRPr b="0" lang="de-DE" sz="2800" spc="-1" strike="noStrike">
              <a:latin typeface="Arial"/>
            </a:endParaRPr>
          </a:p>
        </p:txBody>
      </p:sp>
      <p:sp>
        <p:nvSpPr>
          <p:cNvPr id="71" name="TextShape 3"/>
          <p:cNvSpPr txBox="1"/>
          <p:nvPr/>
        </p:nvSpPr>
        <p:spPr>
          <a:xfrm>
            <a:off x="432000" y="5339520"/>
            <a:ext cx="9090000" cy="204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de-DE" sz="800" spc="-1" strike="noStrike">
                <a:latin typeface="Arial"/>
              </a:rPr>
              <a:t>Docker &amp; Kubernetes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Dr. Matthias Boldt</a:t>
            </a:r>
            <a:endParaRPr b="0" lang="de-DE" sz="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Shape 1"/>
          <p:cNvSpPr txBox="1"/>
          <p:nvPr/>
        </p:nvSpPr>
        <p:spPr>
          <a:xfrm>
            <a:off x="504000" y="2160"/>
            <a:ext cx="9360000" cy="1250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0" lang="de-DE" sz="4400" spc="-1" strike="noStrike">
                <a:latin typeface="Arial"/>
              </a:rPr>
              <a:t>12 Factors – ausgewählte Faktoren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73" name="TextShape 2"/>
          <p:cNvSpPr txBox="1"/>
          <p:nvPr/>
        </p:nvSpPr>
        <p:spPr>
          <a:xfrm>
            <a:off x="504000" y="1218600"/>
            <a:ext cx="9071640" cy="3929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11 Logging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Prozesse/Services kümmern sich nicht um Logs</a:t>
            </a:r>
            <a:endParaRPr b="0" lang="de-DE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Ströme von Ereignissen werden von Laufzeitumgebung gesammelt und zusammengefasst</a:t>
            </a:r>
            <a:endParaRPr b="0" lang="de-DE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Andere Systeme werten die Zusammenfassungen aus und signalisieren Probleme</a:t>
            </a:r>
            <a:endParaRPr b="0" lang="de-DE" sz="2800" spc="-1" strike="noStrike">
              <a:latin typeface="Arial"/>
            </a:endParaRPr>
          </a:p>
        </p:txBody>
      </p:sp>
      <p:sp>
        <p:nvSpPr>
          <p:cNvPr id="74" name="TextShape 3"/>
          <p:cNvSpPr txBox="1"/>
          <p:nvPr/>
        </p:nvSpPr>
        <p:spPr>
          <a:xfrm>
            <a:off x="432000" y="5339520"/>
            <a:ext cx="9090000" cy="204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de-DE" sz="800" spc="-1" strike="noStrike">
                <a:latin typeface="Arial"/>
              </a:rPr>
              <a:t>Docker &amp; Kubernetes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Dr. Matthias Boldt</a:t>
            </a:r>
            <a:endParaRPr b="0" lang="de-DE" sz="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Shape 1"/>
          <p:cNvSpPr txBox="1"/>
          <p:nvPr/>
        </p:nvSpPr>
        <p:spPr>
          <a:xfrm>
            <a:off x="504000" y="2160"/>
            <a:ext cx="9360000" cy="1250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0" lang="de-DE" sz="4400" spc="-1" strike="noStrike">
                <a:latin typeface="Arial"/>
              </a:rPr>
              <a:t>CNCF-Stack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76" name="TextShape 2"/>
          <p:cNvSpPr txBox="1"/>
          <p:nvPr/>
        </p:nvSpPr>
        <p:spPr>
          <a:xfrm>
            <a:off x="504000" y="1218600"/>
            <a:ext cx="9071640" cy="3929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47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  <a:hlinkClick r:id="rId1"/>
              </a:rPr>
              <a:t>https://www.cncf.io/</a:t>
            </a:r>
            <a:endParaRPr b="0" lang="de-DE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Cloud Native Computing Foundation</a:t>
            </a:r>
            <a:endParaRPr b="0" lang="de-DE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Sammlung von OS-Projekten/Tools, die stabil und produktiv verwendbar für das Cloud Computing sind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Graduated … stabil und produktiv ausgereift</a:t>
            </a:r>
            <a:endParaRPr b="0" lang="de-DE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Incubating … stabil</a:t>
            </a:r>
            <a:endParaRPr b="0" lang="de-DE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Sandbox … noch in der frühen Entwicklung/Nutzung</a:t>
            </a:r>
            <a:endParaRPr b="0" lang="de-DE" sz="2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CNCF-Landscape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  <a:hlinkClick r:id="rId2"/>
              </a:rPr>
              <a:t>https://landscape.cncf.io/card-mode?project=sandbox</a:t>
            </a:r>
            <a:endParaRPr b="0" lang="de-DE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Suche nach passenden Tools/Projekten</a:t>
            </a:r>
            <a:endParaRPr b="0" lang="de-DE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endParaRPr b="0" lang="de-DE" sz="2800" spc="-1" strike="noStrike">
              <a:latin typeface="Arial"/>
            </a:endParaRPr>
          </a:p>
        </p:txBody>
      </p:sp>
      <p:sp>
        <p:nvSpPr>
          <p:cNvPr id="77" name="TextShape 3"/>
          <p:cNvSpPr txBox="1"/>
          <p:nvPr/>
        </p:nvSpPr>
        <p:spPr>
          <a:xfrm>
            <a:off x="432000" y="5339520"/>
            <a:ext cx="9090000" cy="204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de-DE" sz="800" spc="-1" strike="noStrike">
                <a:latin typeface="Arial"/>
              </a:rPr>
              <a:t>Docker &amp; Kubernetes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Dr. Matthias Boldt</a:t>
            </a:r>
            <a:endParaRPr b="0" lang="de-DE" sz="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504000" y="2160"/>
            <a:ext cx="9360000" cy="1250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0" lang="de-DE" sz="4400" spc="-1" strike="noStrike">
                <a:latin typeface="Arial"/>
              </a:rPr>
              <a:t>CI/CD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79" name="TextShape 2"/>
          <p:cNvSpPr txBox="1"/>
          <p:nvPr/>
        </p:nvSpPr>
        <p:spPr>
          <a:xfrm>
            <a:off x="504000" y="1218600"/>
            <a:ext cx="9071640" cy="3929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37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Continuous Integration/Continuous Delivery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Weiterentwicklungen und Änderungen sollen schneller in die Codebasis eingefügt werden</a:t>
            </a:r>
            <a:endParaRPr b="0" lang="de-DE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Neue Versionen sollen häufig und schnell ausgeliefert werden</a:t>
            </a:r>
            <a:endParaRPr b="0" lang="de-DE" sz="2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Agile Entwicklung notwendig</a:t>
            </a:r>
            <a:endParaRPr b="0" lang="de-DE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CI/CD-Pipeline: Verknüpfung und Automatisierung möglichst aller Schritte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Entwicklung (Versionsverwaltung, lokale Tests)</a:t>
            </a:r>
            <a:endParaRPr b="0" lang="de-DE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Bau (jede Codeänderung löst Bau einer neuen Version aus)</a:t>
            </a:r>
            <a:endParaRPr b="0" lang="de-DE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Testautomatisierung (statische Codeanalyse, Unittests, Integrationstests, Akzeptanztests, UI-Tests, Sicherheitstests, Lasttests, Lizenzchecks, ...)</a:t>
            </a:r>
            <a:endParaRPr b="0" lang="de-DE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Auslieferung (packaging, deployment)</a:t>
            </a:r>
            <a:endParaRPr b="0" lang="de-DE" sz="2800" spc="-1" strike="noStrike">
              <a:latin typeface="Arial"/>
            </a:endParaRPr>
          </a:p>
        </p:txBody>
      </p:sp>
      <p:sp>
        <p:nvSpPr>
          <p:cNvPr id="80" name="TextShape 3"/>
          <p:cNvSpPr txBox="1"/>
          <p:nvPr/>
        </p:nvSpPr>
        <p:spPr>
          <a:xfrm>
            <a:off x="432000" y="5339520"/>
            <a:ext cx="9090000" cy="204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de-DE" sz="800" spc="-1" strike="noStrike">
                <a:latin typeface="Arial"/>
              </a:rPr>
              <a:t>Docker &amp; Kubernetes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Dr. Matthias Boldt</a:t>
            </a:r>
            <a:endParaRPr b="0" lang="de-DE" sz="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504000" y="2160"/>
            <a:ext cx="9360000" cy="1250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0" lang="de-DE" sz="4400" spc="-1" strike="noStrike">
                <a:latin typeface="Arial"/>
              </a:rPr>
              <a:t>CI/CD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82" name="TextShape 2"/>
          <p:cNvSpPr txBox="1"/>
          <p:nvPr/>
        </p:nvSpPr>
        <p:spPr>
          <a:xfrm>
            <a:off x="504000" y="1218600"/>
            <a:ext cx="9071640" cy="3929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45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Vorteile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Schnelle und verlässliche Entwicklung </a:t>
            </a:r>
            <a:endParaRPr b="0" lang="de-DE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Frühe Fehlererkennung im Entwicklungsprozess</a:t>
            </a:r>
            <a:endParaRPr b="0" lang="de-DE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Mehr Transparenz</a:t>
            </a:r>
            <a:endParaRPr b="0" lang="de-DE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Weniger Probleme mit Kunden</a:t>
            </a:r>
            <a:endParaRPr b="0" lang="de-DE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Geringere Kosten</a:t>
            </a:r>
            <a:endParaRPr b="0" lang="de-DE" sz="2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Tools (Auswahl)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Jenkins</a:t>
            </a:r>
            <a:endParaRPr b="0" lang="de-DE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CircleCI</a:t>
            </a:r>
            <a:endParaRPr b="0" lang="de-DE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Gitlab</a:t>
            </a:r>
            <a:endParaRPr b="0" lang="de-DE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Drone</a:t>
            </a:r>
            <a:endParaRPr b="0" lang="de-DE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Travis</a:t>
            </a:r>
            <a:endParaRPr b="0" lang="de-DE" sz="2800" spc="-1" strike="noStrike">
              <a:latin typeface="Arial"/>
            </a:endParaRPr>
          </a:p>
        </p:txBody>
      </p:sp>
      <p:sp>
        <p:nvSpPr>
          <p:cNvPr id="83" name="TextShape 3"/>
          <p:cNvSpPr txBox="1"/>
          <p:nvPr/>
        </p:nvSpPr>
        <p:spPr>
          <a:xfrm>
            <a:off x="432000" y="5339520"/>
            <a:ext cx="9090000" cy="204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de-DE" sz="800" spc="-1" strike="noStrike">
                <a:latin typeface="Arial"/>
              </a:rPr>
              <a:t>Docker &amp; Kubernetes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Dr. Matthias Boldt</a:t>
            </a:r>
            <a:endParaRPr b="0" lang="de-DE" sz="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504000" y="154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0" lang="de-DE" sz="4400" spc="-1" strike="noStrike">
                <a:latin typeface="Arial"/>
              </a:rPr>
              <a:t>… </a:t>
            </a:r>
            <a:r>
              <a:rPr b="0" lang="de-DE" sz="4400" spc="-1" strike="noStrike">
                <a:latin typeface="Arial"/>
              </a:rPr>
              <a:t>Bildquellen 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504000" y="1218600"/>
            <a:ext cx="9071640" cy="3929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87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RedHat</a:t>
            </a:r>
            <a:endParaRPr b="0" lang="de-DE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IDG</a:t>
            </a:r>
            <a:endParaRPr b="0" lang="de-DE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Microsoft</a:t>
            </a:r>
            <a:endParaRPr b="0" lang="de-DE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Docker</a:t>
            </a:r>
            <a:endParaRPr b="0" lang="de-DE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Earthly</a:t>
            </a:r>
            <a:endParaRPr b="0" lang="de-DE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Aquasec</a:t>
            </a:r>
            <a:endParaRPr b="0" lang="de-DE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dev.to</a:t>
            </a:r>
            <a:endParaRPr b="0" lang="de-DE" sz="3200" spc="-1" strike="noStrike">
              <a:latin typeface="Arial"/>
            </a:endParaRPr>
          </a:p>
        </p:txBody>
      </p:sp>
      <p:sp>
        <p:nvSpPr>
          <p:cNvPr id="86" name="TextShape 3"/>
          <p:cNvSpPr txBox="1"/>
          <p:nvPr/>
        </p:nvSpPr>
        <p:spPr>
          <a:xfrm>
            <a:off x="432000" y="5339520"/>
            <a:ext cx="9090000" cy="204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de-DE" sz="800" spc="-1" strike="noStrike">
                <a:latin typeface="Arial"/>
              </a:rPr>
              <a:t>Docker &amp; Kubernetes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Dr. Matthias Boldt</a:t>
            </a:r>
            <a:endParaRPr b="0" lang="de-DE" sz="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04000" y="2160"/>
            <a:ext cx="9360000" cy="1250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0" lang="de-DE" sz="4400" spc="-1" strike="noStrike">
                <a:latin typeface="Arial"/>
              </a:rPr>
              <a:t>Teil 5 – … und mehr Hinweise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44" name="TextShape 2"/>
          <p:cNvSpPr txBox="1"/>
          <p:nvPr/>
        </p:nvSpPr>
        <p:spPr>
          <a:xfrm>
            <a:off x="504000" y="1218600"/>
            <a:ext cx="9071640" cy="3929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de-DE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Weiterführende Hinweise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Microservices Architektur</a:t>
            </a:r>
            <a:endParaRPr b="0" lang="de-DE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12-Faktor Prinzipien</a:t>
            </a:r>
            <a:endParaRPr b="0" lang="de-DE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CNCF-Stack</a:t>
            </a:r>
            <a:endParaRPr b="0" lang="de-DE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CI/CD</a:t>
            </a:r>
            <a:endParaRPr b="0" lang="de-DE" sz="2800" spc="-1" strike="noStrike">
              <a:latin typeface="Arial"/>
            </a:endParaRPr>
          </a:p>
        </p:txBody>
      </p:sp>
      <p:sp>
        <p:nvSpPr>
          <p:cNvPr id="45" name="TextShape 3"/>
          <p:cNvSpPr txBox="1"/>
          <p:nvPr/>
        </p:nvSpPr>
        <p:spPr>
          <a:xfrm>
            <a:off x="432000" y="5339520"/>
            <a:ext cx="9090000" cy="204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de-DE" sz="800" spc="-1" strike="noStrike">
                <a:latin typeface="Arial"/>
              </a:rPr>
              <a:t>Docker &amp; Kubernetes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Dr. Matthias Boldt</a:t>
            </a:r>
            <a:endParaRPr b="0" lang="de-DE" sz="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Shape 1"/>
          <p:cNvSpPr txBox="1"/>
          <p:nvPr/>
        </p:nvSpPr>
        <p:spPr>
          <a:xfrm>
            <a:off x="504000" y="2160"/>
            <a:ext cx="9360000" cy="1250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0" lang="de-DE" sz="4400" spc="-1" strike="noStrike">
                <a:latin typeface="Arial"/>
              </a:rPr>
              <a:t>Microservices Architektur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47" name="TextShape 2"/>
          <p:cNvSpPr txBox="1"/>
          <p:nvPr/>
        </p:nvSpPr>
        <p:spPr>
          <a:xfrm>
            <a:off x="432000" y="5339520"/>
            <a:ext cx="9090000" cy="204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de-DE" sz="800" spc="-1" strike="noStrike">
                <a:latin typeface="Arial"/>
              </a:rPr>
              <a:t>Docker &amp; Kubernetes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Dr. Matthias Boldt</a:t>
            </a:r>
            <a:endParaRPr b="0" lang="de-DE" sz="800" spc="-1" strike="noStrike">
              <a:latin typeface="Arial"/>
            </a:endParaRPr>
          </a:p>
        </p:txBody>
      </p:sp>
      <p:pic>
        <p:nvPicPr>
          <p:cNvPr id="48" name="" descr=""/>
          <p:cNvPicPr/>
          <p:nvPr/>
        </p:nvPicPr>
        <p:blipFill>
          <a:blip r:embed="rId1"/>
          <a:stretch/>
        </p:blipFill>
        <p:spPr>
          <a:xfrm>
            <a:off x="561240" y="1656000"/>
            <a:ext cx="7934760" cy="3915360"/>
          </a:xfrm>
          <a:prstGeom prst="rect">
            <a:avLst/>
          </a:prstGeom>
          <a:ln>
            <a:noFill/>
          </a:ln>
        </p:spPr>
      </p:pic>
      <p:sp>
        <p:nvSpPr>
          <p:cNvPr id="49" name="TextShape 3"/>
          <p:cNvSpPr txBox="1"/>
          <p:nvPr/>
        </p:nvSpPr>
        <p:spPr>
          <a:xfrm>
            <a:off x="469080" y="1111680"/>
            <a:ext cx="9071640" cy="1120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Monolith vs. Microservices </a:t>
            </a:r>
            <a:endParaRPr b="0" lang="de-DE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de-DE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de-DE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Shape 1"/>
          <p:cNvSpPr txBox="1"/>
          <p:nvPr/>
        </p:nvSpPr>
        <p:spPr>
          <a:xfrm>
            <a:off x="504000" y="2160"/>
            <a:ext cx="9360000" cy="1250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0" lang="de-DE" sz="4400" spc="-1" strike="noStrike">
                <a:latin typeface="Arial"/>
              </a:rPr>
              <a:t>Microservices Architektur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51" name="TextShape 2"/>
          <p:cNvSpPr txBox="1"/>
          <p:nvPr/>
        </p:nvSpPr>
        <p:spPr>
          <a:xfrm>
            <a:off x="432000" y="5339520"/>
            <a:ext cx="9090000" cy="204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de-DE" sz="800" spc="-1" strike="noStrike">
                <a:latin typeface="Arial"/>
              </a:rPr>
              <a:t>Docker &amp; Kubernetes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Dr. Matthias Boldt</a:t>
            </a:r>
            <a:endParaRPr b="0" lang="de-DE" sz="800" spc="-1" strike="noStrike">
              <a:latin typeface="Arial"/>
            </a:endParaRPr>
          </a:p>
        </p:txBody>
      </p:sp>
      <p:sp>
        <p:nvSpPr>
          <p:cNvPr id="52" name="TextShape 3"/>
          <p:cNvSpPr txBox="1"/>
          <p:nvPr/>
        </p:nvSpPr>
        <p:spPr>
          <a:xfrm>
            <a:off x="504720" y="1219320"/>
            <a:ext cx="5759280" cy="3929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64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Eigenständigkeit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Alle Services sind komplett </a:t>
            </a:r>
            <a:r>
              <a:rPr b="0" i="1" lang="de-DE" sz="2800" spc="-1" strike="noStrike">
                <a:latin typeface="Arial"/>
              </a:rPr>
              <a:t>separiert</a:t>
            </a:r>
            <a:r>
              <a:rPr b="0" lang="de-DE" sz="2800" spc="-1" strike="noStrike">
                <a:latin typeface="Arial"/>
              </a:rPr>
              <a:t> und </a:t>
            </a:r>
            <a:r>
              <a:rPr b="0" i="1" lang="de-DE" sz="2800" spc="-1" strike="noStrike">
                <a:latin typeface="Arial"/>
              </a:rPr>
              <a:t>isoliert</a:t>
            </a:r>
            <a:r>
              <a:rPr b="0" lang="de-DE" sz="2800" spc="-1" strike="noStrike">
                <a:latin typeface="Arial"/>
              </a:rPr>
              <a:t> … es gibt keine Abhängigkeiten</a:t>
            </a:r>
            <a:endParaRPr b="0" lang="de-DE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Kommunikation über klar definierte Schnittstellen </a:t>
            </a:r>
            <a:endParaRPr b="0" lang="de-DE" sz="2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Spezialisierung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Jeder Service führt klar definierte Funktionen aus</a:t>
            </a:r>
            <a:endParaRPr b="0" lang="de-DE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Konzentration auf Lösung </a:t>
            </a:r>
            <a:r>
              <a:rPr b="0" i="1" lang="de-DE" sz="2800" spc="-1" strike="noStrike">
                <a:latin typeface="Arial"/>
              </a:rPr>
              <a:t>eines</a:t>
            </a:r>
            <a:r>
              <a:rPr b="0" lang="de-DE" sz="2800" spc="-1" strike="noStrike">
                <a:latin typeface="Arial"/>
              </a:rPr>
              <a:t> Problems</a:t>
            </a:r>
            <a:endParaRPr b="0" lang="de-DE" sz="2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de-DE" sz="2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de-DE" sz="2800" spc="-1" strike="noStrike">
              <a:latin typeface="Arial"/>
            </a:endParaRPr>
          </a:p>
        </p:txBody>
      </p:sp>
      <p:pic>
        <p:nvPicPr>
          <p:cNvPr id="53" name="" descr=""/>
          <p:cNvPicPr/>
          <p:nvPr/>
        </p:nvPicPr>
        <p:blipFill>
          <a:blip r:embed="rId1"/>
          <a:stretch/>
        </p:blipFill>
        <p:spPr>
          <a:xfrm>
            <a:off x="5999040" y="1656360"/>
            <a:ext cx="4081320" cy="2501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Shape 1"/>
          <p:cNvSpPr txBox="1"/>
          <p:nvPr/>
        </p:nvSpPr>
        <p:spPr>
          <a:xfrm>
            <a:off x="504000" y="2160"/>
            <a:ext cx="9360000" cy="1250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0" lang="de-DE" sz="4400" spc="-1" strike="noStrike">
                <a:latin typeface="Arial"/>
              </a:rPr>
              <a:t>Microservices Architektur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55" name="TextShape 2"/>
          <p:cNvSpPr txBox="1"/>
          <p:nvPr/>
        </p:nvSpPr>
        <p:spPr>
          <a:xfrm>
            <a:off x="432000" y="5339520"/>
            <a:ext cx="9090000" cy="204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de-DE" sz="800" spc="-1" strike="noStrike">
                <a:latin typeface="Arial"/>
              </a:rPr>
              <a:t>Docker &amp; Kubernetes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Dr. Matthias Boldt</a:t>
            </a:r>
            <a:endParaRPr b="0" lang="de-DE" sz="800" spc="-1" strike="noStrike">
              <a:latin typeface="Arial"/>
            </a:endParaRPr>
          </a:p>
        </p:txBody>
      </p:sp>
      <p:sp>
        <p:nvSpPr>
          <p:cNvPr id="56" name="TextShape 3"/>
          <p:cNvSpPr txBox="1"/>
          <p:nvPr/>
        </p:nvSpPr>
        <p:spPr>
          <a:xfrm>
            <a:off x="504360" y="1218960"/>
            <a:ext cx="9071640" cy="3929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42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Weniger Abhängigkeiten in den Modulen</a:t>
            </a:r>
            <a:endParaRPr b="0" lang="de-DE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Kleine Module</a:t>
            </a:r>
            <a:endParaRPr b="0" lang="de-DE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Kapselung der Funktionalität</a:t>
            </a:r>
            <a:endParaRPr b="0" lang="de-DE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Skalierbar auf Funktionsebene</a:t>
            </a:r>
            <a:endParaRPr b="0" lang="de-DE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Evolvierbarkeit ist entscheidend … Unterstützung von kleinen, agilen Teams</a:t>
            </a:r>
            <a:endParaRPr b="0" lang="de-DE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Einfache Korrektur und Bereitstellung von Fehler und Erweiterungen</a:t>
            </a:r>
            <a:endParaRPr b="0" lang="de-DE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Unterbrechungsfreier Betrieb</a:t>
            </a:r>
            <a:endParaRPr b="0" lang="de-DE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Unabhängigkeit von Technologien/Umgebungen … technologische Flexibilität</a:t>
            </a:r>
            <a:endParaRPr b="0" lang="de-DE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Robuster Betrieb</a:t>
            </a:r>
            <a:endParaRPr b="0" lang="de-DE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de-DE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de-DE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Shape 1"/>
          <p:cNvSpPr txBox="1"/>
          <p:nvPr/>
        </p:nvSpPr>
        <p:spPr>
          <a:xfrm>
            <a:off x="504000" y="2160"/>
            <a:ext cx="9360000" cy="1250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0" lang="de-DE" sz="4400" spc="-1" strike="noStrike">
                <a:latin typeface="Arial"/>
              </a:rPr>
              <a:t>Microservices Architektur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58" name="TextShape 2"/>
          <p:cNvSpPr txBox="1"/>
          <p:nvPr/>
        </p:nvSpPr>
        <p:spPr>
          <a:xfrm>
            <a:off x="432000" y="5339520"/>
            <a:ext cx="9090000" cy="204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de-DE" sz="800" spc="-1" strike="noStrike">
                <a:latin typeface="Arial"/>
              </a:rPr>
              <a:t>Docker &amp; Kubernetes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Dr. Matthias Boldt</a:t>
            </a:r>
            <a:endParaRPr b="0" lang="de-DE" sz="800" spc="-1" strike="noStrike">
              <a:latin typeface="Arial"/>
            </a:endParaRPr>
          </a:p>
        </p:txBody>
      </p:sp>
      <p:sp>
        <p:nvSpPr>
          <p:cNvPr id="59" name="TextShape 3"/>
          <p:cNvSpPr txBox="1"/>
          <p:nvPr/>
        </p:nvSpPr>
        <p:spPr>
          <a:xfrm>
            <a:off x="504360" y="1218960"/>
            <a:ext cx="9071640" cy="3929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35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12 Factors … Industriestandard</a:t>
            </a:r>
            <a:endParaRPr b="0" lang="de-DE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Message-Queues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NATS</a:t>
            </a:r>
            <a:endParaRPr b="0" lang="de-DE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Redis</a:t>
            </a:r>
            <a:endParaRPr b="0" lang="de-DE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RabbitMQ</a:t>
            </a:r>
            <a:endParaRPr b="0" lang="de-DE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ZeroMQ … NNG</a:t>
            </a:r>
            <a:endParaRPr b="0" lang="de-DE" sz="2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REST-API‘s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Swagger / OpenAPI</a:t>
            </a:r>
            <a:endParaRPr b="0" lang="de-DE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Grpc</a:t>
            </a:r>
            <a:endParaRPr b="0" lang="de-DE" sz="2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CI/CD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Qualitätssicherung einbinden (statische und dynamische Checks)</a:t>
            </a:r>
            <a:endParaRPr b="0" lang="de-DE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Verknüpfung mit Versionskontrollsystem</a:t>
            </a:r>
            <a:endParaRPr b="0" lang="de-DE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Jenkins, Drone, …</a:t>
            </a:r>
            <a:endParaRPr b="0" lang="de-DE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endParaRPr b="0" lang="de-DE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endParaRPr b="0" lang="de-DE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Shape 1"/>
          <p:cNvSpPr txBox="1"/>
          <p:nvPr/>
        </p:nvSpPr>
        <p:spPr>
          <a:xfrm>
            <a:off x="504000" y="2160"/>
            <a:ext cx="9360000" cy="1250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0" lang="de-DE" sz="4400" spc="-1" strike="noStrike">
                <a:latin typeface="Arial"/>
              </a:rPr>
              <a:t>12 Factors – ausgewählte Faktoren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61" name="TextShape 2"/>
          <p:cNvSpPr txBox="1"/>
          <p:nvPr/>
        </p:nvSpPr>
        <p:spPr>
          <a:xfrm>
            <a:off x="504000" y="1218600"/>
            <a:ext cx="9071640" cy="3929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  <a:hlinkClick r:id="rId1"/>
              </a:rPr>
              <a:t>https://12factor.net/de/</a:t>
            </a:r>
            <a:endParaRPr b="0" lang="de-DE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1 Codebase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Eine Codebase im Versionsverwaltungssystem</a:t>
            </a:r>
            <a:endParaRPr b="0" lang="de-DE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Unterschiedliche Deployments aus der Codebase</a:t>
            </a:r>
            <a:endParaRPr b="0" lang="de-DE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Gleicher Code wird über Bibliotheken und eine Abhängigkeitsverwaltung zwischen Apps &amp; Services geteilt</a:t>
            </a:r>
            <a:endParaRPr b="0" lang="de-DE" sz="2800" spc="-1" strike="noStrike">
              <a:latin typeface="Arial"/>
            </a:endParaRPr>
          </a:p>
        </p:txBody>
      </p:sp>
      <p:sp>
        <p:nvSpPr>
          <p:cNvPr id="62" name="TextShape 3"/>
          <p:cNvSpPr txBox="1"/>
          <p:nvPr/>
        </p:nvSpPr>
        <p:spPr>
          <a:xfrm>
            <a:off x="432000" y="5339520"/>
            <a:ext cx="9090000" cy="204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de-DE" sz="800" spc="-1" strike="noStrike">
                <a:latin typeface="Arial"/>
              </a:rPr>
              <a:t>Docker &amp; Kubernetes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Dr. Matthias Boldt</a:t>
            </a:r>
            <a:endParaRPr b="0" lang="de-DE" sz="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Shape 1"/>
          <p:cNvSpPr txBox="1"/>
          <p:nvPr/>
        </p:nvSpPr>
        <p:spPr>
          <a:xfrm>
            <a:off x="504000" y="2160"/>
            <a:ext cx="9360000" cy="1250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0" lang="de-DE" sz="4400" spc="-1" strike="noStrike">
                <a:latin typeface="Arial"/>
              </a:rPr>
              <a:t>12 Factors – ausgewählte Faktoren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64" name="TextShape 2"/>
          <p:cNvSpPr txBox="1"/>
          <p:nvPr/>
        </p:nvSpPr>
        <p:spPr>
          <a:xfrm>
            <a:off x="504000" y="1218600"/>
            <a:ext cx="9071640" cy="3929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2 Abhängigkeiten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Für eine App/einen Service werden alle Abhängigkeiten vollständig definiert</a:t>
            </a:r>
            <a:endParaRPr b="0" lang="de-DE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Keine Abhängigkeit von „systemweiten Paketen“</a:t>
            </a:r>
            <a:endParaRPr b="0" lang="de-DE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Jede App/jeder Service ist eine geschlossene, vollständige Einheit</a:t>
            </a:r>
            <a:endParaRPr b="0" lang="de-DE" sz="2800" spc="-1" strike="noStrike">
              <a:latin typeface="Arial"/>
            </a:endParaRPr>
          </a:p>
        </p:txBody>
      </p:sp>
      <p:sp>
        <p:nvSpPr>
          <p:cNvPr id="65" name="TextShape 3"/>
          <p:cNvSpPr txBox="1"/>
          <p:nvPr/>
        </p:nvSpPr>
        <p:spPr>
          <a:xfrm>
            <a:off x="432000" y="5339520"/>
            <a:ext cx="9090000" cy="204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de-DE" sz="800" spc="-1" strike="noStrike">
                <a:latin typeface="Arial"/>
              </a:rPr>
              <a:t>Docker &amp; Kubernetes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Dr. Matthias Boldt</a:t>
            </a:r>
            <a:endParaRPr b="0" lang="de-DE" sz="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Shape 1"/>
          <p:cNvSpPr txBox="1"/>
          <p:nvPr/>
        </p:nvSpPr>
        <p:spPr>
          <a:xfrm>
            <a:off x="504000" y="2160"/>
            <a:ext cx="9360000" cy="1250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0" lang="de-DE" sz="4400" spc="-1" strike="noStrike">
                <a:latin typeface="Arial"/>
              </a:rPr>
              <a:t>12 Factors – ausgewählte Faktoren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67" name="TextShape 2"/>
          <p:cNvSpPr txBox="1"/>
          <p:nvPr/>
        </p:nvSpPr>
        <p:spPr>
          <a:xfrm>
            <a:off x="504000" y="1218600"/>
            <a:ext cx="9071640" cy="3929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89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3 Konfiguration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Strikte Trennung von Code und Konfiguration</a:t>
            </a:r>
            <a:endParaRPr b="0" lang="de-DE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Konfiguration immer über Umgebungsvariablen</a:t>
            </a:r>
            <a:endParaRPr b="0" lang="de-DE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=&gt; einfaches und flexibles Deployment</a:t>
            </a:r>
            <a:endParaRPr b="0" lang="de-DE" sz="2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6 Prozesse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Zustandslos</a:t>
            </a:r>
            <a:endParaRPr b="0" lang="de-DE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Share nothing … jeder Service hat seine eigenen Daten (die nie geteilt werden) </a:t>
            </a:r>
            <a:endParaRPr b="0" lang="de-DE" sz="2800" spc="-1" strike="noStrike">
              <a:latin typeface="Arial"/>
            </a:endParaRPr>
          </a:p>
        </p:txBody>
      </p:sp>
      <p:sp>
        <p:nvSpPr>
          <p:cNvPr id="68" name="TextShape 3"/>
          <p:cNvSpPr txBox="1"/>
          <p:nvPr/>
        </p:nvSpPr>
        <p:spPr>
          <a:xfrm>
            <a:off x="432000" y="5339520"/>
            <a:ext cx="9090000" cy="204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de-DE" sz="800" spc="-1" strike="noStrike">
                <a:latin typeface="Arial"/>
              </a:rPr>
              <a:t>Docker &amp; Kubernetes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Dr. Matthias Boldt</a:t>
            </a:r>
            <a:endParaRPr b="0" lang="de-DE" sz="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2967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2022-08-22T07:18:06Z</dcterms:created>
  <dc:creator>m b</dc:creator>
  <dc:description/>
  <dc:language>de-DE</dc:language>
  <cp:lastModifiedBy>m b</cp:lastModifiedBy>
  <dcterms:modified xsi:type="dcterms:W3CDTF">2022-09-15T21:43:44Z</dcterms:modified>
  <cp:revision>331</cp:revision>
  <dc:subject/>
  <dc:title/>
</cp:coreProperties>
</file>