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307" r:id="rId5"/>
    <p:sldId id="308" r:id="rId6"/>
    <p:sldId id="309" r:id="rId7"/>
    <p:sldId id="310" r:id="rId8"/>
    <p:sldId id="311" r:id="rId9"/>
    <p:sldId id="293" r:id="rId10"/>
    <p:sldId id="312" r:id="rId11"/>
    <p:sldId id="313" r:id="rId12"/>
    <p:sldId id="314" r:id="rId13"/>
    <p:sldId id="315" r:id="rId14"/>
    <p:sldId id="316" r:id="rId15"/>
    <p:sldId id="317" r:id="rId16"/>
    <p:sldId id="318" r:id="rId17"/>
    <p:sldId id="319" r:id="rId18"/>
    <p:sldId id="320" r:id="rId19"/>
    <p:sldId id="321" r:id="rId20"/>
    <p:sldId id="322"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0F1AFF-5BF2-1F28-9FFB-41EDD22502FA}" v="283" dt="2025-03-27T12:53:25.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Enzenhofer" userId="S::dominike@ppedv.de::786f7da7-8d9b-4a4e-9fae-4e98baafa431" providerId="AD" clId="Web-{F30F1AFF-5BF2-1F28-9FFB-41EDD22502FA}"/>
    <pc:docChg chg="modSld">
      <pc:chgData name="Dominik Enzenhofer" userId="S::dominike@ppedv.de::786f7da7-8d9b-4a4e-9fae-4e98baafa431" providerId="AD" clId="Web-{F30F1AFF-5BF2-1F28-9FFB-41EDD22502FA}" dt="2025-03-27T12:53:25.648" v="137" actId="1076"/>
      <pc:docMkLst>
        <pc:docMk/>
      </pc:docMkLst>
      <pc:sldChg chg="modSp">
        <pc:chgData name="Dominik Enzenhofer" userId="S::dominike@ppedv.de::786f7da7-8d9b-4a4e-9fae-4e98baafa431" providerId="AD" clId="Web-{F30F1AFF-5BF2-1F28-9FFB-41EDD22502FA}" dt="2025-03-27T12:53:25.648" v="137" actId="1076"/>
        <pc:sldMkLst>
          <pc:docMk/>
          <pc:sldMk cId="3168191225" sldId="293"/>
        </pc:sldMkLst>
        <pc:spChg chg="mod">
          <ac:chgData name="Dominik Enzenhofer" userId="S::dominike@ppedv.de::786f7da7-8d9b-4a4e-9fae-4e98baafa431" providerId="AD" clId="Web-{F30F1AFF-5BF2-1F28-9FFB-41EDD22502FA}" dt="2025-03-27T12:53:25.648" v="137" actId="1076"/>
          <ac:spMkLst>
            <pc:docMk/>
            <pc:sldMk cId="3168191225" sldId="29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5889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9953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8269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9198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0890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Inhalt Co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F1527-FBE3-4274-AB55-2F770097D076}"/>
              </a:ext>
            </a:extLst>
          </p:cNvPr>
          <p:cNvSpPr>
            <a:spLocks noGrp="1"/>
          </p:cNvSpPr>
          <p:nvPr>
            <p:ph type="title"/>
          </p:nvPr>
        </p:nvSpPr>
        <p:spPr>
          <a:xfrm>
            <a:off x="838200" y="465668"/>
            <a:ext cx="8171985" cy="612000"/>
          </a:xfrm>
        </p:spPr>
        <p:txBody>
          <a:bodyPr/>
          <a:lstStyle>
            <a:lvl1pPr>
              <a:defRPr>
                <a:latin typeface="+mn-lt"/>
              </a:defRPr>
            </a:lvl1pPr>
          </a:lstStyle>
          <a:p>
            <a:r>
              <a:rPr lang="de-DE" dirty="0"/>
              <a:t>Mastertitelformat bearbeiten</a:t>
            </a:r>
          </a:p>
        </p:txBody>
      </p:sp>
      <p:sp>
        <p:nvSpPr>
          <p:cNvPr id="3" name="Fußzeilenplatzhalter 2">
            <a:extLst>
              <a:ext uri="{FF2B5EF4-FFF2-40B4-BE49-F238E27FC236}">
                <a16:creationId xmlns:a16="http://schemas.microsoft.com/office/drawing/2014/main" id="{7FF9AABF-9EA6-4ABB-80F1-0FD58D15DC2D}"/>
              </a:ext>
            </a:extLst>
          </p:cNvPr>
          <p:cNvSpPr>
            <a:spLocks noGrp="1"/>
          </p:cNvSpPr>
          <p:nvPr>
            <p:ph type="ftr" sz="quarter" idx="10"/>
          </p:nvPr>
        </p:nvSpPr>
        <p:spPr/>
        <p:txBody>
          <a:bodyPr/>
          <a:lstStyle/>
          <a:p>
            <a:endParaRPr lang="de-DE"/>
          </a:p>
        </p:txBody>
      </p:sp>
      <p:sp>
        <p:nvSpPr>
          <p:cNvPr id="4" name="Foliennummernplatzhalter 3">
            <a:extLst>
              <a:ext uri="{FF2B5EF4-FFF2-40B4-BE49-F238E27FC236}">
                <a16:creationId xmlns:a16="http://schemas.microsoft.com/office/drawing/2014/main" id="{8F5CF050-7F33-473D-B995-5260267AAC8B}"/>
              </a:ext>
            </a:extLst>
          </p:cNvPr>
          <p:cNvSpPr>
            <a:spLocks noGrp="1"/>
          </p:cNvSpPr>
          <p:nvPr>
            <p:ph type="sldNum" sz="quarter" idx="11"/>
          </p:nvPr>
        </p:nvSpPr>
        <p:spPr/>
        <p:txBody>
          <a:bodyPr/>
          <a:lstStyle/>
          <a:p>
            <a:fld id="{84F07E39-D008-43C7-B962-FDD9EC931FB2}" type="slidenum">
              <a:rPr lang="de-DE" smtClean="0"/>
              <a:t>‹#›</a:t>
            </a:fld>
            <a:endParaRPr lang="de-DE"/>
          </a:p>
        </p:txBody>
      </p:sp>
      <p:sp>
        <p:nvSpPr>
          <p:cNvPr id="6" name="Inhaltsplatzhalter 5">
            <a:extLst>
              <a:ext uri="{FF2B5EF4-FFF2-40B4-BE49-F238E27FC236}">
                <a16:creationId xmlns:a16="http://schemas.microsoft.com/office/drawing/2014/main" id="{6903D6AE-DCFB-464D-AC69-598043A707E5}"/>
              </a:ext>
            </a:extLst>
          </p:cNvPr>
          <p:cNvSpPr>
            <a:spLocks noGrp="1"/>
          </p:cNvSpPr>
          <p:nvPr>
            <p:ph sz="quarter" idx="12"/>
          </p:nvPr>
        </p:nvSpPr>
        <p:spPr>
          <a:xfrm>
            <a:off x="838200" y="1268761"/>
            <a:ext cx="10515600" cy="2664296"/>
          </a:xfrm>
        </p:spPr>
        <p:txBody>
          <a:bodyPr>
            <a:normAutofit/>
          </a:bodyPr>
          <a:lstStyle>
            <a:lvl1pPr>
              <a:defRPr sz="2400"/>
            </a:lvl1pPr>
            <a:lvl2pPr>
              <a:defRPr sz="2000"/>
            </a:lvl2pPr>
            <a:lvl3pPr>
              <a:defRPr sz="16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7">
            <a:extLst>
              <a:ext uri="{FF2B5EF4-FFF2-40B4-BE49-F238E27FC236}">
                <a16:creationId xmlns:a16="http://schemas.microsoft.com/office/drawing/2014/main" id="{E291872E-FDC3-41AA-A89E-211FA788CF9A}"/>
              </a:ext>
            </a:extLst>
          </p:cNvPr>
          <p:cNvSpPr>
            <a:spLocks noGrp="1"/>
          </p:cNvSpPr>
          <p:nvPr>
            <p:ph type="body" sz="quarter" idx="13"/>
          </p:nvPr>
        </p:nvSpPr>
        <p:spPr>
          <a:xfrm>
            <a:off x="838200" y="4076700"/>
            <a:ext cx="10515600" cy="2160588"/>
          </a:xfrm>
          <a:noFill/>
          <a:ln w="1905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lvl1pPr marL="0" indent="0">
              <a:buFontTx/>
              <a:buNone/>
              <a:defRPr sz="2400">
                <a:solidFill>
                  <a:schemeClr val="tx1">
                    <a:lumMod val="65000"/>
                    <a:lumOff val="35000"/>
                  </a:schemeClr>
                </a:solidFill>
                <a:latin typeface="Consolas" panose="020B0609020204030204" pitchFamily="49" charset="0"/>
              </a:defRPr>
            </a:lvl1pPr>
            <a:lvl2pPr>
              <a:defRPr sz="1400">
                <a:solidFill>
                  <a:schemeClr val="tx1">
                    <a:lumMod val="65000"/>
                    <a:lumOff val="35000"/>
                  </a:schemeClr>
                </a:solidFill>
                <a:latin typeface="Consolas" panose="020B0609020204030204" pitchFamily="49" charset="0"/>
              </a:defRPr>
            </a:lvl2pPr>
            <a:lvl3pPr>
              <a:defRPr sz="1400">
                <a:solidFill>
                  <a:schemeClr val="tx1">
                    <a:lumMod val="65000"/>
                    <a:lumOff val="35000"/>
                  </a:schemeClr>
                </a:solidFill>
                <a:latin typeface="Consolas" panose="020B0609020204030204" pitchFamily="49" charset="0"/>
              </a:defRPr>
            </a:lvl3pPr>
            <a:lvl4pPr>
              <a:defRPr sz="1400">
                <a:solidFill>
                  <a:schemeClr val="tx1">
                    <a:lumMod val="65000"/>
                    <a:lumOff val="35000"/>
                  </a:schemeClr>
                </a:solidFill>
                <a:latin typeface="Consolas" panose="020B0609020204030204" pitchFamily="49" charset="0"/>
              </a:defRPr>
            </a:lvl4pPr>
            <a:lvl5pPr>
              <a:defRPr sz="1400">
                <a:solidFill>
                  <a:schemeClr val="tx1">
                    <a:lumMod val="65000"/>
                    <a:lumOff val="35000"/>
                  </a:schemeClr>
                </a:solidFill>
                <a:latin typeface="Consolas" panose="020B0609020204030204" pitchFamily="49" charset="0"/>
              </a:defRPr>
            </a:lvl5pPr>
          </a:lstStyle>
          <a:p>
            <a:pPr lvl="0"/>
            <a:r>
              <a:rPr lang="de-DE" dirty="0"/>
              <a:t>Mastertextformat bearbeiten</a:t>
            </a:r>
          </a:p>
        </p:txBody>
      </p:sp>
      <p:sp>
        <p:nvSpPr>
          <p:cNvPr id="9" name="Textplatzhalter 6">
            <a:extLst>
              <a:ext uri="{FF2B5EF4-FFF2-40B4-BE49-F238E27FC236}">
                <a16:creationId xmlns:a16="http://schemas.microsoft.com/office/drawing/2014/main" id="{C3EBE0FE-FCCF-4C5D-B013-482D5346901D}"/>
              </a:ext>
              <a:ext uri="{C183D7F6-B498-43B3-948B-1728B52AA6E4}">
                <adec:decorative xmlns:adec="http://schemas.microsoft.com/office/drawing/2017/decorative" val="1"/>
              </a:ext>
            </a:extLst>
          </p:cNvPr>
          <p:cNvSpPr>
            <a:spLocks noGrp="1"/>
          </p:cNvSpPr>
          <p:nvPr>
            <p:ph type="body" sz="quarter" idx="14" hasCustomPrompt="1"/>
          </p:nvPr>
        </p:nvSpPr>
        <p:spPr>
          <a:xfrm>
            <a:off x="9144000" y="457200"/>
            <a:ext cx="2209800" cy="612000"/>
          </a:xfrm>
        </p:spPr>
        <p:txBody>
          <a:bodyPr>
            <a:noAutofit/>
          </a:bodyPr>
          <a:lstStyle>
            <a:lvl1pPr marL="0" indent="0">
              <a:buNone/>
              <a:defRPr sz="1600">
                <a:solidFill>
                  <a:schemeClr val="bg1">
                    <a:lumMod val="50000"/>
                  </a:schemeClr>
                </a:solidFill>
              </a:defRPr>
            </a:lvl1pPr>
            <a:lvl2pPr marL="342900" indent="0" algn="r">
              <a:buNone/>
              <a:defRPr sz="1800">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1"/>
            <a:r>
              <a:rPr lang="de-DE" dirty="0"/>
              <a:t>#hashtag1</a:t>
            </a:r>
          </a:p>
          <a:p>
            <a:pPr lvl="1"/>
            <a:r>
              <a:rPr lang="de-DE" dirty="0"/>
              <a:t>#hashtag2</a:t>
            </a:r>
          </a:p>
        </p:txBody>
      </p:sp>
    </p:spTree>
    <p:extLst>
      <p:ext uri="{BB962C8B-B14F-4D97-AF65-F5344CB8AC3E}">
        <p14:creationId xmlns:p14="http://schemas.microsoft.com/office/powerpoint/2010/main" val="335497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title"/>
          </p:nvPr>
        </p:nvSpPr>
        <p:spPr>
          <a:xfrm>
            <a:off x="4669282" y="1233042"/>
            <a:ext cx="285343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1170355" y="2289810"/>
            <a:ext cx="10568305" cy="4036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2788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log.ppedv.de/post/2015/11/12/Regulare-Ausdrucke-(regular-expressions)-in-JavaScript.aspx" TargetMode="External"/><Relationship Id="rId2" Type="http://schemas.openxmlformats.org/officeDocument/2006/relationships/hyperlink" Target="http://www.regex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0664" y="1256792"/>
            <a:ext cx="5271135" cy="635000"/>
          </a:xfrm>
          <a:prstGeom prst="rect">
            <a:avLst/>
          </a:prstGeom>
        </p:spPr>
        <p:txBody>
          <a:bodyPr vert="horz" wrap="square" lIns="0" tIns="12065" rIns="0" bIns="0" rtlCol="0">
            <a:spAutoFit/>
          </a:bodyPr>
          <a:lstStyle/>
          <a:p>
            <a:pPr marL="12700">
              <a:lnSpc>
                <a:spcPct val="100000"/>
              </a:lnSpc>
              <a:spcBef>
                <a:spcPts val="95"/>
              </a:spcBef>
            </a:pPr>
            <a:r>
              <a:rPr spc="-25" dirty="0"/>
              <a:t>VORDEFINIERTE</a:t>
            </a:r>
            <a:r>
              <a:rPr spc="-190" dirty="0"/>
              <a:t> </a:t>
            </a:r>
            <a:r>
              <a:rPr spc="-15" dirty="0"/>
              <a:t>OBJEKTE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889885" cy="528320"/>
          </a:xfrm>
          <a:prstGeom prst="rect">
            <a:avLst/>
          </a:prstGeom>
        </p:spPr>
        <p:txBody>
          <a:bodyPr vert="horz" wrap="square" lIns="0" tIns="12700" rIns="0" bIns="0" rtlCol="0">
            <a:spAutoFit/>
          </a:bodyPr>
          <a:lstStyle/>
          <a:p>
            <a:pPr marL="12700">
              <a:lnSpc>
                <a:spcPct val="100000"/>
              </a:lnSpc>
              <a:spcBef>
                <a:spcPts val="100"/>
              </a:spcBef>
            </a:pPr>
            <a:r>
              <a:rPr sz="3300" b="0" spc="-40" dirty="0">
                <a:latin typeface="Calibri"/>
                <a:cs typeface="Calibri"/>
              </a:rPr>
              <a:t>Date</a:t>
            </a:r>
            <a:r>
              <a:rPr sz="3300" b="0" spc="-70" dirty="0">
                <a:latin typeface="Calibri"/>
                <a:cs typeface="Calibri"/>
              </a:rPr>
              <a:t> </a:t>
            </a:r>
            <a:r>
              <a:rPr sz="3300" b="0" dirty="0">
                <a:latin typeface="Calibri"/>
                <a:cs typeface="Calibri"/>
              </a:rPr>
              <a:t>–</a:t>
            </a:r>
            <a:r>
              <a:rPr sz="3300" b="0" spc="-40" dirty="0">
                <a:latin typeface="Calibri"/>
                <a:cs typeface="Calibri"/>
              </a:rPr>
              <a:t> </a:t>
            </a:r>
            <a:r>
              <a:rPr sz="3300" b="0" spc="-15" dirty="0">
                <a:latin typeface="Calibri"/>
                <a:cs typeface="Calibri"/>
              </a:rPr>
              <a:t>Objekt</a:t>
            </a:r>
            <a:r>
              <a:rPr sz="3300" b="0" spc="-40" dirty="0">
                <a:latin typeface="Calibri"/>
                <a:cs typeface="Calibri"/>
              </a:rPr>
              <a:t> </a:t>
            </a:r>
            <a:r>
              <a:rPr sz="3300" b="0" spc="-15" dirty="0">
                <a:latin typeface="Calibri"/>
                <a:cs typeface="Calibri"/>
              </a:rPr>
              <a:t>(3)</a:t>
            </a:r>
            <a:endParaRPr sz="3300">
              <a:latin typeface="Calibri"/>
              <a:cs typeface="Calibri"/>
            </a:endParaRPr>
          </a:p>
        </p:txBody>
      </p:sp>
      <p:sp>
        <p:nvSpPr>
          <p:cNvPr id="3" name="object 3"/>
          <p:cNvSpPr txBox="1"/>
          <p:nvPr/>
        </p:nvSpPr>
        <p:spPr>
          <a:xfrm>
            <a:off x="837691" y="1652092"/>
            <a:ext cx="7640320"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dirty="0">
                <a:latin typeface="Calibri"/>
                <a:cs typeface="Calibri"/>
              </a:rPr>
              <a:t>Methoden </a:t>
            </a:r>
            <a:r>
              <a:rPr sz="3200" spc="-15" dirty="0">
                <a:latin typeface="Calibri"/>
                <a:cs typeface="Calibri"/>
              </a:rPr>
              <a:t>zum</a:t>
            </a:r>
            <a:r>
              <a:rPr sz="3200" spc="-5" dirty="0">
                <a:latin typeface="Calibri"/>
                <a:cs typeface="Calibri"/>
              </a:rPr>
              <a:t> Ändern</a:t>
            </a:r>
            <a:r>
              <a:rPr sz="3200" spc="5" dirty="0">
                <a:latin typeface="Calibri"/>
                <a:cs typeface="Calibri"/>
              </a:rPr>
              <a:t> </a:t>
            </a:r>
            <a:r>
              <a:rPr sz="3200" spc="-5" dirty="0">
                <a:latin typeface="Calibri"/>
                <a:cs typeface="Calibri"/>
              </a:rPr>
              <a:t>der</a:t>
            </a:r>
            <a:r>
              <a:rPr sz="3200" spc="-35" dirty="0">
                <a:latin typeface="Calibri"/>
                <a:cs typeface="Calibri"/>
              </a:rPr>
              <a:t> </a:t>
            </a:r>
            <a:r>
              <a:rPr sz="3200" spc="-10" dirty="0">
                <a:latin typeface="Calibri"/>
                <a:cs typeface="Calibri"/>
              </a:rPr>
              <a:t>Datumsangaben</a:t>
            </a:r>
            <a:endParaRPr sz="3200">
              <a:latin typeface="Calibri"/>
              <a:cs typeface="Calibri"/>
            </a:endParaRPr>
          </a:p>
        </p:txBody>
      </p:sp>
      <p:graphicFrame>
        <p:nvGraphicFramePr>
          <p:cNvPr id="4" name="object 4"/>
          <p:cNvGraphicFramePr>
            <a:graphicFrameLocks noGrp="1"/>
          </p:cNvGraphicFramePr>
          <p:nvPr/>
        </p:nvGraphicFramePr>
        <p:xfrm>
          <a:off x="1169035" y="2428875"/>
          <a:ext cx="10550525" cy="2961636"/>
        </p:xfrm>
        <a:graphic>
          <a:graphicData uri="http://schemas.openxmlformats.org/drawingml/2006/table">
            <a:tbl>
              <a:tblPr firstRow="1" bandRow="1">
                <a:tableStyleId>{2D5ABB26-0587-4C30-8999-92F81FD0307C}</a:tableStyleId>
              </a:tblPr>
              <a:tblGrid>
                <a:gridCol w="2606675">
                  <a:extLst>
                    <a:ext uri="{9D8B030D-6E8A-4147-A177-3AD203B41FA5}">
                      <a16:colId xmlns:a16="http://schemas.microsoft.com/office/drawing/2014/main" val="20000"/>
                    </a:ext>
                  </a:extLst>
                </a:gridCol>
                <a:gridCol w="7943850">
                  <a:extLst>
                    <a:ext uri="{9D8B030D-6E8A-4147-A177-3AD203B41FA5}">
                      <a16:colId xmlns:a16="http://schemas.microsoft.com/office/drawing/2014/main" val="20001"/>
                    </a:ext>
                  </a:extLst>
                </a:gridCol>
              </a:tblGrid>
              <a:tr h="365760">
                <a:tc>
                  <a:txBody>
                    <a:bodyPr/>
                    <a:lstStyle/>
                    <a:p>
                      <a:pPr marL="85090">
                        <a:lnSpc>
                          <a:spcPts val="2045"/>
                        </a:lnSpc>
                      </a:pPr>
                      <a:r>
                        <a:rPr sz="1800" b="1" spc="-5" dirty="0">
                          <a:solidFill>
                            <a:srgbClr val="FFFFFF"/>
                          </a:solidFill>
                          <a:latin typeface="Calibri"/>
                          <a:cs typeface="Calibri"/>
                        </a:rPr>
                        <a:t>Methode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45"/>
                        </a:lnSpc>
                      </a:pPr>
                      <a:r>
                        <a:rPr sz="1800" b="1" spc="-10" dirty="0">
                          <a:solidFill>
                            <a:srgbClr val="FFFFFF"/>
                          </a:solidFill>
                          <a:latin typeface="Calibri"/>
                          <a:cs typeface="Calibri"/>
                        </a:rPr>
                        <a:t>Erläuterung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839">
                <a:tc>
                  <a:txBody>
                    <a:bodyPr/>
                    <a:lstStyle/>
                    <a:p>
                      <a:pPr marL="85090">
                        <a:lnSpc>
                          <a:spcPts val="2045"/>
                        </a:lnSpc>
                      </a:pPr>
                      <a:r>
                        <a:rPr sz="1800" spc="-25" dirty="0">
                          <a:latin typeface="Calibri"/>
                          <a:cs typeface="Calibri"/>
                        </a:rPr>
                        <a:t>setFullYear()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dirty="0">
                          <a:latin typeface="Calibri"/>
                          <a:cs typeface="Calibri"/>
                        </a:rPr>
                        <a:t>Än</a:t>
                      </a:r>
                      <a:r>
                        <a:rPr sz="1800" spc="5" dirty="0">
                          <a:latin typeface="Calibri"/>
                          <a:cs typeface="Calibri"/>
                        </a:rPr>
                        <a:t>d</a:t>
                      </a:r>
                      <a:r>
                        <a:rPr sz="1800" dirty="0">
                          <a:latin typeface="Calibri"/>
                          <a:cs typeface="Calibri"/>
                        </a:rPr>
                        <a:t>ert</a:t>
                      </a:r>
                      <a:r>
                        <a:rPr sz="1800" spc="-5" dirty="0">
                          <a:latin typeface="Calibri"/>
                          <a:cs typeface="Calibri"/>
                        </a:rPr>
                        <a:t> da</a:t>
                      </a:r>
                      <a:r>
                        <a:rPr sz="1800" dirty="0">
                          <a:latin typeface="Calibri"/>
                          <a:cs typeface="Calibri"/>
                        </a:rPr>
                        <a:t>s</a:t>
                      </a:r>
                      <a:r>
                        <a:rPr sz="1800" spc="-100" dirty="0">
                          <a:latin typeface="Calibri"/>
                          <a:cs typeface="Calibri"/>
                        </a:rPr>
                        <a:t> </a:t>
                      </a:r>
                      <a:r>
                        <a:rPr sz="1800" dirty="0">
                          <a:latin typeface="Calibri"/>
                          <a:cs typeface="Calibri"/>
                        </a:rPr>
                        <a:t>Ja</a:t>
                      </a:r>
                      <a:r>
                        <a:rPr sz="1800" spc="5" dirty="0">
                          <a:latin typeface="Calibri"/>
                          <a:cs typeface="Calibri"/>
                        </a:rPr>
                        <a:t>h</a:t>
                      </a:r>
                      <a:r>
                        <a:rPr sz="1800" dirty="0">
                          <a:latin typeface="Calibri"/>
                          <a:cs typeface="Calibri"/>
                        </a:rPr>
                        <a:t>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39">
                <a:tc>
                  <a:txBody>
                    <a:bodyPr/>
                    <a:lstStyle/>
                    <a:p>
                      <a:pPr marL="85090">
                        <a:lnSpc>
                          <a:spcPts val="2045"/>
                        </a:lnSpc>
                      </a:pPr>
                      <a:r>
                        <a:rPr sz="1800" spc="-10" dirty="0">
                          <a:latin typeface="Calibri"/>
                          <a:cs typeface="Calibri"/>
                        </a:rPr>
                        <a:t>setMonth(Monat)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dirty="0">
                          <a:latin typeface="Calibri"/>
                          <a:cs typeface="Calibri"/>
                        </a:rPr>
                        <a:t>Ändert</a:t>
                      </a:r>
                      <a:r>
                        <a:rPr sz="1800" spc="-30" dirty="0">
                          <a:latin typeface="Calibri"/>
                          <a:cs typeface="Calibri"/>
                        </a:rPr>
                        <a:t> </a:t>
                      </a:r>
                      <a:r>
                        <a:rPr sz="1800" dirty="0">
                          <a:latin typeface="Calibri"/>
                          <a:cs typeface="Calibri"/>
                        </a:rPr>
                        <a:t>den</a:t>
                      </a:r>
                      <a:r>
                        <a:rPr sz="1800" spc="-90" dirty="0">
                          <a:latin typeface="Calibri"/>
                          <a:cs typeface="Calibri"/>
                        </a:rPr>
                        <a:t> </a:t>
                      </a:r>
                      <a:r>
                        <a:rPr sz="1800" spc="-5" dirty="0">
                          <a:latin typeface="Calibri"/>
                          <a:cs typeface="Calibri"/>
                        </a:rPr>
                        <a:t>Monats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40">
                <a:tc>
                  <a:txBody>
                    <a:bodyPr/>
                    <a:lstStyle/>
                    <a:p>
                      <a:pPr marL="85090">
                        <a:lnSpc>
                          <a:spcPts val="2045"/>
                        </a:lnSpc>
                      </a:pPr>
                      <a:r>
                        <a:rPr sz="1800" spc="-40" dirty="0">
                          <a:latin typeface="Calibri"/>
                          <a:cs typeface="Calibri"/>
                        </a:rPr>
                        <a:t>setDate(Tag)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dirty="0">
                          <a:latin typeface="Calibri"/>
                          <a:cs typeface="Calibri"/>
                        </a:rPr>
                        <a:t>Än</a:t>
                      </a:r>
                      <a:r>
                        <a:rPr sz="1800" spc="5" dirty="0">
                          <a:latin typeface="Calibri"/>
                          <a:cs typeface="Calibri"/>
                        </a:rPr>
                        <a:t>d</a:t>
                      </a:r>
                      <a:r>
                        <a:rPr sz="1800" dirty="0">
                          <a:latin typeface="Calibri"/>
                          <a:cs typeface="Calibri"/>
                        </a:rPr>
                        <a:t>ert</a:t>
                      </a:r>
                      <a:r>
                        <a:rPr sz="1800" spc="-5" dirty="0">
                          <a:latin typeface="Calibri"/>
                          <a:cs typeface="Calibri"/>
                        </a:rPr>
                        <a:t> </a:t>
                      </a:r>
                      <a:r>
                        <a:rPr sz="1800" dirty="0">
                          <a:latin typeface="Calibri"/>
                          <a:cs typeface="Calibri"/>
                        </a:rPr>
                        <a:t>den</a:t>
                      </a:r>
                      <a:r>
                        <a:rPr sz="1800" spc="-10" dirty="0">
                          <a:latin typeface="Calibri"/>
                          <a:cs typeface="Calibri"/>
                        </a:rPr>
                        <a:t> </a:t>
                      </a:r>
                      <a:r>
                        <a:rPr sz="1800" spc="-195" dirty="0">
                          <a:latin typeface="Calibri"/>
                          <a:cs typeface="Calibri"/>
                        </a:rPr>
                        <a:t>T</a:t>
                      </a:r>
                      <a:r>
                        <a:rPr sz="1800" spc="-50" dirty="0">
                          <a:latin typeface="Calibri"/>
                          <a:cs typeface="Calibri"/>
                        </a:rPr>
                        <a:t>a</a:t>
                      </a:r>
                      <a:r>
                        <a:rPr sz="1800" dirty="0">
                          <a:latin typeface="Calibri"/>
                          <a:cs typeface="Calibri"/>
                        </a:rPr>
                        <a:t>g</a:t>
                      </a:r>
                      <a:r>
                        <a:rPr sz="1800" spc="-90" dirty="0">
                          <a:latin typeface="Calibri"/>
                          <a:cs typeface="Calibri"/>
                        </a:rPr>
                        <a:t> </a:t>
                      </a:r>
                      <a:r>
                        <a:rPr sz="1800" dirty="0">
                          <a:latin typeface="Calibri"/>
                          <a:cs typeface="Calibri"/>
                        </a:rPr>
                        <a:t>des</a:t>
                      </a:r>
                      <a:r>
                        <a:rPr sz="1800" spc="-5" dirty="0">
                          <a:latin typeface="Calibri"/>
                          <a:cs typeface="Calibri"/>
                        </a:rPr>
                        <a:t> </a:t>
                      </a:r>
                      <a:r>
                        <a:rPr sz="1800" dirty="0">
                          <a:latin typeface="Calibri"/>
                          <a:cs typeface="Calibri"/>
                        </a:rPr>
                        <a:t>Mon</a:t>
                      </a:r>
                      <a:r>
                        <a:rPr sz="1800" spc="-15" dirty="0">
                          <a:latin typeface="Calibri"/>
                          <a:cs typeface="Calibri"/>
                        </a:rPr>
                        <a:t>a</a:t>
                      </a:r>
                      <a:r>
                        <a:rPr sz="1800" dirty="0">
                          <a:latin typeface="Calibri"/>
                          <a:cs typeface="Calibri"/>
                        </a:rPr>
                        <a:t>ts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70839">
                <a:tc>
                  <a:txBody>
                    <a:bodyPr/>
                    <a:lstStyle/>
                    <a:p>
                      <a:pPr marL="85090">
                        <a:lnSpc>
                          <a:spcPts val="2050"/>
                        </a:lnSpc>
                      </a:pPr>
                      <a:r>
                        <a:rPr sz="1800" spc="-20" dirty="0">
                          <a:latin typeface="Calibri"/>
                          <a:cs typeface="Calibri"/>
                        </a:rPr>
                        <a:t>setHours(Stunde)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dirty="0">
                          <a:latin typeface="Calibri"/>
                          <a:cs typeface="Calibri"/>
                        </a:rPr>
                        <a:t>Ändert</a:t>
                      </a:r>
                      <a:r>
                        <a:rPr sz="1800" spc="-30" dirty="0">
                          <a:latin typeface="Calibri"/>
                          <a:cs typeface="Calibri"/>
                        </a:rPr>
                        <a:t> </a:t>
                      </a:r>
                      <a:r>
                        <a:rPr sz="1800" spc="-5" dirty="0">
                          <a:latin typeface="Calibri"/>
                          <a:cs typeface="Calibri"/>
                        </a:rPr>
                        <a:t>die</a:t>
                      </a:r>
                      <a:r>
                        <a:rPr sz="1800" spc="-90" dirty="0">
                          <a:latin typeface="Calibri"/>
                          <a:cs typeface="Calibri"/>
                        </a:rPr>
                        <a:t> </a:t>
                      </a:r>
                      <a:r>
                        <a:rPr sz="1800" spc="-5" dirty="0">
                          <a:latin typeface="Calibri"/>
                          <a:cs typeface="Calibri"/>
                        </a:rPr>
                        <a:t>Stunde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70840">
                <a:tc>
                  <a:txBody>
                    <a:bodyPr/>
                    <a:lstStyle/>
                    <a:p>
                      <a:pPr marL="85090">
                        <a:lnSpc>
                          <a:spcPts val="2050"/>
                        </a:lnSpc>
                      </a:pPr>
                      <a:r>
                        <a:rPr sz="1800" spc="-20" dirty="0">
                          <a:latin typeface="Calibri"/>
                          <a:cs typeface="Calibri"/>
                        </a:rPr>
                        <a:t>setMinutes(Minute)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dirty="0">
                          <a:latin typeface="Calibri"/>
                          <a:cs typeface="Calibri"/>
                        </a:rPr>
                        <a:t>Ändert</a:t>
                      </a:r>
                      <a:r>
                        <a:rPr sz="1800" spc="-25" dirty="0">
                          <a:latin typeface="Calibri"/>
                          <a:cs typeface="Calibri"/>
                        </a:rPr>
                        <a:t> </a:t>
                      </a:r>
                      <a:r>
                        <a:rPr sz="1800" spc="-5" dirty="0">
                          <a:latin typeface="Calibri"/>
                          <a:cs typeface="Calibri"/>
                        </a:rPr>
                        <a:t>die</a:t>
                      </a:r>
                      <a:r>
                        <a:rPr sz="1800" spc="-90" dirty="0">
                          <a:latin typeface="Calibri"/>
                          <a:cs typeface="Calibri"/>
                        </a:rPr>
                        <a:t> </a:t>
                      </a:r>
                      <a:r>
                        <a:rPr sz="1800" spc="-20" dirty="0">
                          <a:latin typeface="Calibri"/>
                          <a:cs typeface="Calibri"/>
                        </a:rPr>
                        <a:t>Minute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70839">
                <a:tc>
                  <a:txBody>
                    <a:bodyPr/>
                    <a:lstStyle/>
                    <a:p>
                      <a:pPr marL="85090">
                        <a:lnSpc>
                          <a:spcPts val="2050"/>
                        </a:lnSpc>
                      </a:pPr>
                      <a:r>
                        <a:rPr sz="1800" spc="-10" dirty="0">
                          <a:latin typeface="Calibri"/>
                          <a:cs typeface="Calibri"/>
                        </a:rPr>
                        <a:t>setSeconds(Sekunde)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dirty="0">
                          <a:latin typeface="Calibri"/>
                          <a:cs typeface="Calibri"/>
                        </a:rPr>
                        <a:t>Ändert</a:t>
                      </a:r>
                      <a:r>
                        <a:rPr sz="1800" spc="-30" dirty="0">
                          <a:latin typeface="Calibri"/>
                          <a:cs typeface="Calibri"/>
                        </a:rPr>
                        <a:t> </a:t>
                      </a:r>
                      <a:r>
                        <a:rPr sz="1800" spc="-5" dirty="0">
                          <a:latin typeface="Calibri"/>
                          <a:cs typeface="Calibri"/>
                        </a:rPr>
                        <a:t>die</a:t>
                      </a:r>
                      <a:r>
                        <a:rPr sz="1800" spc="-90" dirty="0">
                          <a:latin typeface="Calibri"/>
                          <a:cs typeface="Calibri"/>
                        </a:rPr>
                        <a:t> </a:t>
                      </a:r>
                      <a:r>
                        <a:rPr sz="1800" spc="-15" dirty="0">
                          <a:latin typeface="Calibri"/>
                          <a:cs typeface="Calibri"/>
                        </a:rPr>
                        <a:t>Sekunde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r h="370840">
                <a:tc>
                  <a:txBody>
                    <a:bodyPr/>
                    <a:lstStyle/>
                    <a:p>
                      <a:pPr marL="85090">
                        <a:lnSpc>
                          <a:spcPts val="2050"/>
                        </a:lnSpc>
                      </a:pPr>
                      <a:r>
                        <a:rPr sz="1800" spc="-20" dirty="0">
                          <a:latin typeface="Calibri"/>
                          <a:cs typeface="Calibri"/>
                        </a:rPr>
                        <a:t>setTime(Millisekunden)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5" dirty="0">
                          <a:latin typeface="Calibri"/>
                          <a:cs typeface="Calibri"/>
                        </a:rPr>
                        <a:t>Umrechnung</a:t>
                      </a:r>
                      <a:r>
                        <a:rPr sz="1800" spc="-40" dirty="0">
                          <a:latin typeface="Calibri"/>
                          <a:cs typeface="Calibri"/>
                        </a:rPr>
                        <a:t> </a:t>
                      </a:r>
                      <a:r>
                        <a:rPr sz="1800" spc="-5" dirty="0">
                          <a:latin typeface="Calibri"/>
                          <a:cs typeface="Calibri"/>
                        </a:rPr>
                        <a:t>in</a:t>
                      </a:r>
                      <a:r>
                        <a:rPr sz="1800" spc="-20" dirty="0">
                          <a:latin typeface="Calibri"/>
                          <a:cs typeface="Calibri"/>
                        </a:rPr>
                        <a:t> </a:t>
                      </a:r>
                      <a:r>
                        <a:rPr sz="1800" dirty="0">
                          <a:latin typeface="Calibri"/>
                          <a:cs typeface="Calibri"/>
                        </a:rPr>
                        <a:t>eine</a:t>
                      </a:r>
                      <a:r>
                        <a:rPr sz="1800" spc="-5" dirty="0">
                          <a:latin typeface="Calibri"/>
                          <a:cs typeface="Calibri"/>
                        </a:rPr>
                        <a:t> </a:t>
                      </a:r>
                      <a:r>
                        <a:rPr sz="1800" spc="-10" dirty="0">
                          <a:latin typeface="Calibri"/>
                          <a:cs typeface="Calibri"/>
                        </a:rPr>
                        <a:t>Datumsangabe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054350" cy="528320"/>
          </a:xfrm>
          <a:prstGeom prst="rect">
            <a:avLst/>
          </a:prstGeom>
        </p:spPr>
        <p:txBody>
          <a:bodyPr vert="horz" wrap="square" lIns="0" tIns="12700" rIns="0" bIns="0" rtlCol="0">
            <a:spAutoFit/>
          </a:bodyPr>
          <a:lstStyle/>
          <a:p>
            <a:pPr marL="12700">
              <a:lnSpc>
                <a:spcPct val="100000"/>
              </a:lnSpc>
              <a:spcBef>
                <a:spcPts val="100"/>
              </a:spcBef>
            </a:pPr>
            <a:r>
              <a:rPr sz="3300" b="0" spc="-25" dirty="0">
                <a:latin typeface="Calibri"/>
                <a:cs typeface="Calibri"/>
              </a:rPr>
              <a:t>RegExp-Objekt</a:t>
            </a:r>
            <a:r>
              <a:rPr sz="3300" b="0" spc="-75" dirty="0">
                <a:latin typeface="Calibri"/>
                <a:cs typeface="Calibri"/>
              </a:rPr>
              <a:t> </a:t>
            </a:r>
            <a:r>
              <a:rPr sz="3300" b="0" spc="-10" dirty="0">
                <a:latin typeface="Calibri"/>
                <a:cs typeface="Calibri"/>
              </a:rPr>
              <a:t>(1)</a:t>
            </a:r>
            <a:endParaRPr sz="3300">
              <a:latin typeface="Calibri"/>
              <a:cs typeface="Calibri"/>
            </a:endParaRPr>
          </a:p>
        </p:txBody>
      </p:sp>
      <p:sp>
        <p:nvSpPr>
          <p:cNvPr id="3" name="object 3"/>
          <p:cNvSpPr txBox="1"/>
          <p:nvPr/>
        </p:nvSpPr>
        <p:spPr>
          <a:xfrm>
            <a:off x="837691" y="1545814"/>
            <a:ext cx="7147559" cy="4835525"/>
          </a:xfrm>
          <a:prstGeom prst="rect">
            <a:avLst/>
          </a:prstGeom>
        </p:spPr>
        <p:txBody>
          <a:bodyPr vert="horz" wrap="square" lIns="0" tIns="119380" rIns="0" bIns="0" rtlCol="0">
            <a:spAutoFit/>
          </a:bodyPr>
          <a:lstStyle/>
          <a:p>
            <a:pPr marL="355600" indent="-343535">
              <a:lnSpc>
                <a:spcPct val="100000"/>
              </a:lnSpc>
              <a:spcBef>
                <a:spcPts val="940"/>
              </a:spcBef>
              <a:buFont typeface="Arial MT"/>
              <a:buChar char="•"/>
              <a:tabLst>
                <a:tab pos="355600" algn="l"/>
                <a:tab pos="356235" algn="l"/>
              </a:tabLst>
            </a:pPr>
            <a:r>
              <a:rPr sz="3200" spc="-20" dirty="0">
                <a:latin typeface="Calibri"/>
                <a:cs typeface="Calibri"/>
              </a:rPr>
              <a:t>Regular </a:t>
            </a:r>
            <a:r>
              <a:rPr sz="3200" spc="-10" dirty="0">
                <a:latin typeface="Calibri"/>
                <a:cs typeface="Calibri"/>
              </a:rPr>
              <a:t>Expression</a:t>
            </a:r>
            <a:r>
              <a:rPr sz="3200" spc="-55" dirty="0">
                <a:latin typeface="Calibri"/>
                <a:cs typeface="Calibri"/>
              </a:rPr>
              <a:t> </a:t>
            </a:r>
            <a:r>
              <a:rPr sz="3200" dirty="0">
                <a:latin typeface="Calibri"/>
                <a:cs typeface="Calibri"/>
              </a:rPr>
              <a:t>= </a:t>
            </a:r>
            <a:r>
              <a:rPr sz="3200" spc="-20" dirty="0">
                <a:latin typeface="Calibri"/>
                <a:cs typeface="Calibri"/>
              </a:rPr>
              <a:t>Zeichen</a:t>
            </a:r>
            <a:r>
              <a:rPr sz="3200" spc="-25" dirty="0">
                <a:latin typeface="Calibri"/>
                <a:cs typeface="Calibri"/>
              </a:rPr>
              <a:t> </a:t>
            </a:r>
            <a:r>
              <a:rPr sz="3200" spc="-10" dirty="0">
                <a:latin typeface="Calibri"/>
                <a:cs typeface="Calibri"/>
              </a:rPr>
              <a:t>vergleichen</a:t>
            </a:r>
            <a:endParaRPr sz="3200">
              <a:latin typeface="Calibri"/>
              <a:cs typeface="Calibri"/>
            </a:endParaRPr>
          </a:p>
          <a:p>
            <a:pPr marL="756285" lvl="1" indent="-287020">
              <a:lnSpc>
                <a:spcPct val="100000"/>
              </a:lnSpc>
              <a:spcBef>
                <a:spcPts val="730"/>
              </a:spcBef>
              <a:buFont typeface="Arial MT"/>
              <a:buChar char="–"/>
              <a:tabLst>
                <a:tab pos="756920" algn="l"/>
              </a:tabLst>
            </a:pPr>
            <a:r>
              <a:rPr sz="2800" spc="-45" dirty="0">
                <a:latin typeface="Calibri"/>
                <a:cs typeface="Calibri"/>
              </a:rPr>
              <a:t>Korrekte</a:t>
            </a:r>
            <a:r>
              <a:rPr sz="2800" spc="-105" dirty="0">
                <a:latin typeface="Calibri"/>
                <a:cs typeface="Calibri"/>
              </a:rPr>
              <a:t> </a:t>
            </a:r>
            <a:r>
              <a:rPr sz="2800" spc="-5" dirty="0">
                <a:latin typeface="Calibri"/>
                <a:cs typeface="Calibri"/>
              </a:rPr>
              <a:t>E-Mail</a:t>
            </a:r>
            <a:endParaRPr sz="2800">
              <a:latin typeface="Calibri"/>
              <a:cs typeface="Calibri"/>
            </a:endParaRPr>
          </a:p>
          <a:p>
            <a:pPr marL="756285" lvl="1" indent="-287020">
              <a:lnSpc>
                <a:spcPct val="100000"/>
              </a:lnSpc>
              <a:spcBef>
                <a:spcPts val="695"/>
              </a:spcBef>
              <a:buFont typeface="Arial MT"/>
              <a:buChar char="–"/>
              <a:tabLst>
                <a:tab pos="756920" algn="l"/>
              </a:tabLst>
            </a:pPr>
            <a:r>
              <a:rPr sz="2800" spc="-45" dirty="0">
                <a:latin typeface="Calibri"/>
                <a:cs typeface="Calibri"/>
              </a:rPr>
              <a:t>Korrekte</a:t>
            </a:r>
            <a:r>
              <a:rPr sz="2800" spc="-15" dirty="0">
                <a:latin typeface="Calibri"/>
                <a:cs typeface="Calibri"/>
              </a:rPr>
              <a:t> </a:t>
            </a:r>
            <a:r>
              <a:rPr sz="2800" spc="-25" dirty="0">
                <a:latin typeface="Calibri"/>
                <a:cs typeface="Calibri"/>
              </a:rPr>
              <a:t>Formatierung </a:t>
            </a:r>
            <a:r>
              <a:rPr sz="2800" spc="-5" dirty="0">
                <a:latin typeface="Calibri"/>
                <a:cs typeface="Calibri"/>
              </a:rPr>
              <a:t>einer</a:t>
            </a:r>
            <a:r>
              <a:rPr sz="2800" spc="75" dirty="0">
                <a:latin typeface="Calibri"/>
                <a:cs typeface="Calibri"/>
              </a:rPr>
              <a:t> </a:t>
            </a:r>
            <a:r>
              <a:rPr sz="2800" spc="-70" dirty="0">
                <a:latin typeface="Calibri"/>
                <a:cs typeface="Calibri"/>
              </a:rPr>
              <a:t>Telefonnummer</a:t>
            </a:r>
            <a:endParaRPr sz="2800">
              <a:latin typeface="Calibri"/>
              <a:cs typeface="Calibri"/>
            </a:endParaRPr>
          </a:p>
          <a:p>
            <a:pPr marL="355600" indent="-343535">
              <a:lnSpc>
                <a:spcPct val="100000"/>
              </a:lnSpc>
              <a:spcBef>
                <a:spcPts val="775"/>
              </a:spcBef>
              <a:buFont typeface="Arial MT"/>
              <a:buChar char="•"/>
              <a:tabLst>
                <a:tab pos="355600" algn="l"/>
                <a:tab pos="356235" algn="l"/>
              </a:tabLst>
            </a:pPr>
            <a:r>
              <a:rPr sz="3200" spc="-5" dirty="0">
                <a:latin typeface="Calibri"/>
                <a:cs typeface="Calibri"/>
              </a:rPr>
              <a:t>Aufbau</a:t>
            </a:r>
            <a:r>
              <a:rPr sz="3200" spc="-35" dirty="0">
                <a:latin typeface="Calibri"/>
                <a:cs typeface="Calibri"/>
              </a:rPr>
              <a:t> </a:t>
            </a:r>
            <a:r>
              <a:rPr sz="3200" dirty="0">
                <a:latin typeface="Calibri"/>
                <a:cs typeface="Calibri"/>
              </a:rPr>
              <a:t>eines</a:t>
            </a:r>
            <a:r>
              <a:rPr sz="3200" spc="-40" dirty="0">
                <a:latin typeface="Calibri"/>
                <a:cs typeface="Calibri"/>
              </a:rPr>
              <a:t> </a:t>
            </a:r>
            <a:r>
              <a:rPr sz="3200" spc="-20" dirty="0">
                <a:latin typeface="Calibri"/>
                <a:cs typeface="Calibri"/>
              </a:rPr>
              <a:t>RegExp-Ausdrucks</a:t>
            </a:r>
            <a:endParaRPr sz="3200">
              <a:latin typeface="Calibri"/>
              <a:cs typeface="Calibri"/>
            </a:endParaRPr>
          </a:p>
          <a:p>
            <a:pPr marL="756285" lvl="1" indent="-287020">
              <a:lnSpc>
                <a:spcPct val="100000"/>
              </a:lnSpc>
              <a:spcBef>
                <a:spcPts val="725"/>
              </a:spcBef>
              <a:buFont typeface="Arial MT"/>
              <a:buChar char="–"/>
              <a:tabLst>
                <a:tab pos="756920" algn="l"/>
              </a:tabLst>
            </a:pPr>
            <a:r>
              <a:rPr sz="2800" spc="-50" dirty="0">
                <a:latin typeface="Calibri"/>
                <a:cs typeface="Calibri"/>
              </a:rPr>
              <a:t>Pattern</a:t>
            </a:r>
            <a:endParaRPr sz="2800">
              <a:latin typeface="Calibri"/>
              <a:cs typeface="Calibri"/>
            </a:endParaRPr>
          </a:p>
          <a:p>
            <a:pPr marL="756285" lvl="1" indent="-287020">
              <a:lnSpc>
                <a:spcPct val="100000"/>
              </a:lnSpc>
              <a:spcBef>
                <a:spcPts val="700"/>
              </a:spcBef>
              <a:buFont typeface="Arial MT"/>
              <a:buChar char="–"/>
              <a:tabLst>
                <a:tab pos="756920" algn="l"/>
              </a:tabLst>
            </a:pPr>
            <a:r>
              <a:rPr sz="2800" spc="-15" dirty="0">
                <a:latin typeface="Calibri"/>
                <a:cs typeface="Calibri"/>
              </a:rPr>
              <a:t>Flags</a:t>
            </a:r>
            <a:r>
              <a:rPr sz="2800" spc="-25" dirty="0">
                <a:latin typeface="Calibri"/>
                <a:cs typeface="Calibri"/>
              </a:rPr>
              <a:t> </a:t>
            </a:r>
            <a:r>
              <a:rPr sz="2800" dirty="0">
                <a:latin typeface="Calibri"/>
                <a:cs typeface="Calibri"/>
              </a:rPr>
              <a:t>(g</a:t>
            </a:r>
            <a:r>
              <a:rPr sz="2800" spc="5" dirty="0">
                <a:latin typeface="Calibri"/>
                <a:cs typeface="Calibri"/>
              </a:rPr>
              <a:t> </a:t>
            </a:r>
            <a:r>
              <a:rPr sz="2800" spc="-15" dirty="0">
                <a:latin typeface="Calibri"/>
                <a:cs typeface="Calibri"/>
              </a:rPr>
              <a:t>oder</a:t>
            </a:r>
            <a:r>
              <a:rPr sz="2800" spc="-55" dirty="0">
                <a:latin typeface="Calibri"/>
                <a:cs typeface="Calibri"/>
              </a:rPr>
              <a:t> </a:t>
            </a:r>
            <a:r>
              <a:rPr sz="2800" spc="-10" dirty="0">
                <a:latin typeface="Calibri"/>
                <a:cs typeface="Calibri"/>
              </a:rPr>
              <a:t>i)</a:t>
            </a:r>
            <a:endParaRPr sz="2800">
              <a:latin typeface="Calibri"/>
              <a:cs typeface="Calibri"/>
            </a:endParaRPr>
          </a:p>
          <a:p>
            <a:pPr marL="756285" lvl="1" indent="-287020">
              <a:lnSpc>
                <a:spcPct val="100000"/>
              </a:lnSpc>
              <a:spcBef>
                <a:spcPts val="710"/>
              </a:spcBef>
              <a:buFont typeface="Arial MT"/>
              <a:buChar char="–"/>
              <a:tabLst>
                <a:tab pos="756920" algn="l"/>
              </a:tabLst>
            </a:pPr>
            <a:r>
              <a:rPr sz="2800" spc="-25" dirty="0">
                <a:latin typeface="Calibri"/>
                <a:cs typeface="Calibri"/>
              </a:rPr>
              <a:t>Begrenzer</a:t>
            </a:r>
            <a:r>
              <a:rPr sz="2800" spc="-85" dirty="0">
                <a:latin typeface="Calibri"/>
                <a:cs typeface="Calibri"/>
              </a:rPr>
              <a:t> </a:t>
            </a:r>
            <a:r>
              <a:rPr sz="2800" spc="-5" dirty="0">
                <a:latin typeface="Calibri"/>
                <a:cs typeface="Calibri"/>
              </a:rPr>
              <a:t>“/“</a:t>
            </a:r>
            <a:r>
              <a:rPr sz="2800" spc="-45" dirty="0">
                <a:latin typeface="Calibri"/>
                <a:cs typeface="Calibri"/>
              </a:rPr>
              <a:t> </a:t>
            </a:r>
            <a:r>
              <a:rPr sz="2800" spc="-20" dirty="0">
                <a:latin typeface="Calibri"/>
                <a:cs typeface="Calibri"/>
              </a:rPr>
              <a:t>(Delimiter)</a:t>
            </a:r>
            <a:endParaRPr sz="2800">
              <a:latin typeface="Calibri"/>
              <a:cs typeface="Calibri"/>
            </a:endParaRPr>
          </a:p>
          <a:p>
            <a:pPr>
              <a:lnSpc>
                <a:spcPct val="100000"/>
              </a:lnSpc>
              <a:spcBef>
                <a:spcPts val="35"/>
              </a:spcBef>
            </a:pPr>
            <a:endParaRPr sz="3950">
              <a:latin typeface="Calibri"/>
              <a:cs typeface="Calibri"/>
            </a:endParaRPr>
          </a:p>
          <a:p>
            <a:pPr marL="631190">
              <a:lnSpc>
                <a:spcPct val="100000"/>
              </a:lnSpc>
            </a:pPr>
            <a:r>
              <a:rPr sz="2800" spc="-40" dirty="0">
                <a:solidFill>
                  <a:srgbClr val="00AEEE"/>
                </a:solidFill>
                <a:latin typeface="Calibri"/>
                <a:cs typeface="Calibri"/>
              </a:rPr>
              <a:t>/Pattern/Flag</a:t>
            </a:r>
            <a:endParaRPr sz="2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054350" cy="528320"/>
          </a:xfrm>
          <a:prstGeom prst="rect">
            <a:avLst/>
          </a:prstGeom>
        </p:spPr>
        <p:txBody>
          <a:bodyPr vert="horz" wrap="square" lIns="0" tIns="12700" rIns="0" bIns="0" rtlCol="0">
            <a:spAutoFit/>
          </a:bodyPr>
          <a:lstStyle/>
          <a:p>
            <a:pPr marL="12700">
              <a:lnSpc>
                <a:spcPct val="100000"/>
              </a:lnSpc>
              <a:spcBef>
                <a:spcPts val="100"/>
              </a:spcBef>
            </a:pPr>
            <a:r>
              <a:rPr sz="3300" b="0" spc="-25" dirty="0">
                <a:latin typeface="Calibri"/>
                <a:cs typeface="Calibri"/>
              </a:rPr>
              <a:t>RegExp-Objekt</a:t>
            </a:r>
            <a:r>
              <a:rPr sz="3300" b="0" spc="-75" dirty="0">
                <a:latin typeface="Calibri"/>
                <a:cs typeface="Calibri"/>
              </a:rPr>
              <a:t> </a:t>
            </a:r>
            <a:r>
              <a:rPr sz="3300" b="0" spc="-10" dirty="0">
                <a:latin typeface="Calibri"/>
                <a:cs typeface="Calibri"/>
              </a:rPr>
              <a:t>(2)</a:t>
            </a:r>
            <a:endParaRPr sz="3300">
              <a:latin typeface="Calibri"/>
              <a:cs typeface="Calibri"/>
            </a:endParaRPr>
          </a:p>
        </p:txBody>
      </p:sp>
      <p:sp>
        <p:nvSpPr>
          <p:cNvPr id="3" name="object 3"/>
          <p:cNvSpPr txBox="1"/>
          <p:nvPr/>
        </p:nvSpPr>
        <p:spPr>
          <a:xfrm>
            <a:off x="837691" y="1652092"/>
            <a:ext cx="5384165"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25" dirty="0">
                <a:latin typeface="Calibri"/>
                <a:cs typeface="Calibri"/>
              </a:rPr>
              <a:t>Metazeichen</a:t>
            </a:r>
            <a:r>
              <a:rPr sz="3200" spc="-100" dirty="0">
                <a:latin typeface="Calibri"/>
                <a:cs typeface="Calibri"/>
              </a:rPr>
              <a:t> </a:t>
            </a:r>
            <a:r>
              <a:rPr sz="3200" spc="-25" dirty="0">
                <a:latin typeface="Calibri"/>
                <a:cs typeface="Calibri"/>
              </a:rPr>
              <a:t>Muster-Definiton</a:t>
            </a:r>
            <a:endParaRPr sz="3200">
              <a:latin typeface="Calibri"/>
              <a:cs typeface="Calibri"/>
            </a:endParaRPr>
          </a:p>
        </p:txBody>
      </p:sp>
      <p:graphicFrame>
        <p:nvGraphicFramePr>
          <p:cNvPr id="4" name="object 4"/>
          <p:cNvGraphicFramePr>
            <a:graphicFrameLocks noGrp="1"/>
          </p:cNvGraphicFramePr>
          <p:nvPr/>
        </p:nvGraphicFramePr>
        <p:xfrm>
          <a:off x="1156284" y="2360167"/>
          <a:ext cx="10563225" cy="3738178"/>
        </p:xfrm>
        <a:graphic>
          <a:graphicData uri="http://schemas.openxmlformats.org/drawingml/2006/table">
            <a:tbl>
              <a:tblPr firstRow="1" bandRow="1">
                <a:tableStyleId>{2D5ABB26-0587-4C30-8999-92F81FD0307C}</a:tableStyleId>
              </a:tblPr>
              <a:tblGrid>
                <a:gridCol w="3521075">
                  <a:extLst>
                    <a:ext uri="{9D8B030D-6E8A-4147-A177-3AD203B41FA5}">
                      <a16:colId xmlns:a16="http://schemas.microsoft.com/office/drawing/2014/main" val="20000"/>
                    </a:ext>
                  </a:extLst>
                </a:gridCol>
                <a:gridCol w="3521075">
                  <a:extLst>
                    <a:ext uri="{9D8B030D-6E8A-4147-A177-3AD203B41FA5}">
                      <a16:colId xmlns:a16="http://schemas.microsoft.com/office/drawing/2014/main" val="20001"/>
                    </a:ext>
                  </a:extLst>
                </a:gridCol>
                <a:gridCol w="3521075">
                  <a:extLst>
                    <a:ext uri="{9D8B030D-6E8A-4147-A177-3AD203B41FA5}">
                      <a16:colId xmlns:a16="http://schemas.microsoft.com/office/drawing/2014/main" val="20002"/>
                    </a:ext>
                  </a:extLst>
                </a:gridCol>
              </a:tblGrid>
              <a:tr h="370713">
                <a:tc>
                  <a:txBody>
                    <a:bodyPr/>
                    <a:lstStyle/>
                    <a:p>
                      <a:pPr marL="85090">
                        <a:lnSpc>
                          <a:spcPts val="2045"/>
                        </a:lnSpc>
                      </a:pPr>
                      <a:r>
                        <a:rPr sz="1800" b="1" spc="-20" dirty="0">
                          <a:solidFill>
                            <a:srgbClr val="FFFFFF"/>
                          </a:solidFill>
                          <a:latin typeface="Calibri"/>
                          <a:cs typeface="Calibri"/>
                        </a:rPr>
                        <a:t>Meta-Zeichen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45"/>
                        </a:lnSpc>
                      </a:pPr>
                      <a:r>
                        <a:rPr sz="1800" b="1" spc="-5" dirty="0">
                          <a:solidFill>
                            <a:srgbClr val="FFFFFF"/>
                          </a:solidFill>
                          <a:latin typeface="Calibri"/>
                          <a:cs typeface="Calibri"/>
                        </a:rPr>
                        <a:t>Findet…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6360">
                        <a:lnSpc>
                          <a:spcPts val="2045"/>
                        </a:lnSpc>
                      </a:pPr>
                      <a:r>
                        <a:rPr sz="1800" b="1" dirty="0">
                          <a:solidFill>
                            <a:srgbClr val="FFFFFF"/>
                          </a:solidFill>
                          <a:latin typeface="Calibri"/>
                          <a:cs typeface="Calibri"/>
                        </a:rPr>
                        <a:t>Beispiel</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400685">
                <a:tc>
                  <a:txBody>
                    <a:bodyPr/>
                    <a:lstStyle/>
                    <a:p>
                      <a:pPr marL="85090">
                        <a:lnSpc>
                          <a:spcPts val="2045"/>
                        </a:lnSpc>
                      </a:pPr>
                      <a:r>
                        <a:rPr sz="1800" dirty="0">
                          <a:latin typeface="Calibri"/>
                          <a:cs typeface="Calibri"/>
                        </a:rPr>
                        <a:t>\b</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5" dirty="0">
                          <a:latin typeface="Calibri"/>
                          <a:cs typeface="Calibri"/>
                        </a:rPr>
                        <a:t>Eine</a:t>
                      </a:r>
                      <a:r>
                        <a:rPr sz="1800" spc="-80" dirty="0">
                          <a:latin typeface="Calibri"/>
                          <a:cs typeface="Calibri"/>
                        </a:rPr>
                        <a:t> </a:t>
                      </a:r>
                      <a:r>
                        <a:rPr sz="1800" spc="-40" dirty="0">
                          <a:latin typeface="Calibri"/>
                          <a:cs typeface="Calibri"/>
                        </a:rPr>
                        <a:t>Wortgrenze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6360">
                        <a:lnSpc>
                          <a:spcPts val="2045"/>
                        </a:lnSpc>
                      </a:pPr>
                      <a:r>
                        <a:rPr sz="1800" spc="-5" dirty="0">
                          <a:latin typeface="Calibri"/>
                          <a:cs typeface="Calibri"/>
                        </a:rPr>
                        <a:t>/</a:t>
                      </a:r>
                      <a:r>
                        <a:rPr sz="1800" b="1" spc="-5" dirty="0">
                          <a:latin typeface="Calibri"/>
                          <a:cs typeface="Calibri"/>
                        </a:rPr>
                        <a:t>\b</a:t>
                      </a:r>
                      <a:r>
                        <a:rPr sz="1800" spc="-5" dirty="0">
                          <a:latin typeface="Calibri"/>
                          <a:cs typeface="Calibri"/>
                        </a:rPr>
                        <a:t>the/</a:t>
                      </a:r>
                      <a:r>
                        <a:rPr sz="1800" spc="-30" dirty="0">
                          <a:latin typeface="Calibri"/>
                          <a:cs typeface="Calibri"/>
                        </a:rPr>
                        <a:t> </a:t>
                      </a:r>
                      <a:r>
                        <a:rPr sz="1800" dirty="0">
                          <a:latin typeface="Calibri"/>
                          <a:cs typeface="Calibri"/>
                        </a:rPr>
                        <a:t>=</a:t>
                      </a:r>
                      <a:r>
                        <a:rPr sz="1800" spc="-30" dirty="0">
                          <a:latin typeface="Calibri"/>
                          <a:cs typeface="Calibri"/>
                        </a:rPr>
                        <a:t> </a:t>
                      </a:r>
                      <a:r>
                        <a:rPr sz="1800" b="1" u="heavy" spc="-10" dirty="0">
                          <a:uFill>
                            <a:solidFill>
                              <a:srgbClr val="000000"/>
                            </a:solidFill>
                          </a:uFill>
                          <a:latin typeface="Calibri"/>
                          <a:cs typeface="Calibri"/>
                        </a:rPr>
                        <a:t>the</a:t>
                      </a:r>
                      <a:r>
                        <a:rPr sz="1800" spc="-10" dirty="0">
                          <a:latin typeface="Calibri"/>
                          <a:cs typeface="Calibri"/>
                        </a:rPr>
                        <a:t>matisch</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39">
                <a:tc>
                  <a:txBody>
                    <a:bodyPr/>
                    <a:lstStyle/>
                    <a:p>
                      <a:pPr marL="85090">
                        <a:lnSpc>
                          <a:spcPts val="2045"/>
                        </a:lnSpc>
                      </a:pPr>
                      <a:r>
                        <a:rPr sz="1800" dirty="0">
                          <a:latin typeface="Calibri"/>
                          <a:cs typeface="Calibri"/>
                        </a:rPr>
                        <a:t>\B</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5" dirty="0">
                          <a:latin typeface="Calibri"/>
                          <a:cs typeface="Calibri"/>
                        </a:rPr>
                        <a:t>Eine</a:t>
                      </a:r>
                      <a:r>
                        <a:rPr sz="1800" spc="-60" dirty="0">
                          <a:latin typeface="Calibri"/>
                          <a:cs typeface="Calibri"/>
                        </a:rPr>
                        <a:t> </a:t>
                      </a:r>
                      <a:r>
                        <a:rPr sz="1800" spc="-25" dirty="0">
                          <a:latin typeface="Calibri"/>
                          <a:cs typeface="Calibri"/>
                        </a:rPr>
                        <a:t>Nicht-Wortgrenze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045"/>
                        </a:lnSpc>
                      </a:pPr>
                      <a:r>
                        <a:rPr sz="1800" spc="-5" dirty="0">
                          <a:latin typeface="Calibri"/>
                          <a:cs typeface="Calibri"/>
                        </a:rPr>
                        <a:t>/</a:t>
                      </a:r>
                      <a:r>
                        <a:rPr sz="1800" b="1" spc="-5" dirty="0">
                          <a:latin typeface="Calibri"/>
                          <a:cs typeface="Calibri"/>
                        </a:rPr>
                        <a:t>\B</a:t>
                      </a:r>
                      <a:r>
                        <a:rPr sz="1800" spc="-5" dirty="0">
                          <a:latin typeface="Calibri"/>
                          <a:cs typeface="Calibri"/>
                        </a:rPr>
                        <a:t>er\B</a:t>
                      </a:r>
                      <a:r>
                        <a:rPr sz="1800" spc="-45" dirty="0">
                          <a:latin typeface="Calibri"/>
                          <a:cs typeface="Calibri"/>
                        </a:rPr>
                        <a:t> </a:t>
                      </a:r>
                      <a:r>
                        <a:rPr sz="1800" dirty="0">
                          <a:latin typeface="Calibri"/>
                          <a:cs typeface="Calibri"/>
                        </a:rPr>
                        <a:t>=</a:t>
                      </a:r>
                      <a:r>
                        <a:rPr sz="1800" spc="-55" dirty="0">
                          <a:latin typeface="Calibri"/>
                          <a:cs typeface="Calibri"/>
                        </a:rPr>
                        <a:t> </a:t>
                      </a:r>
                      <a:r>
                        <a:rPr sz="1800" spc="-5" dirty="0">
                          <a:latin typeface="Calibri"/>
                          <a:cs typeface="Calibri"/>
                        </a:rPr>
                        <a:t>W</a:t>
                      </a:r>
                      <a:r>
                        <a:rPr sz="1800" b="1" u="heavy" spc="-5" dirty="0">
                          <a:uFill>
                            <a:solidFill>
                              <a:srgbClr val="000000"/>
                            </a:solidFill>
                          </a:uFill>
                          <a:latin typeface="Calibri"/>
                          <a:cs typeface="Calibri"/>
                        </a:rPr>
                        <a:t>er</a:t>
                      </a:r>
                      <a:r>
                        <a:rPr sz="1800" spc="-5" dirty="0">
                          <a:latin typeface="Calibri"/>
                          <a:cs typeface="Calibri"/>
                        </a:rPr>
                        <a:t>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40">
                <a:tc>
                  <a:txBody>
                    <a:bodyPr/>
                    <a:lstStyle/>
                    <a:p>
                      <a:pPr marL="85090">
                        <a:lnSpc>
                          <a:spcPts val="2045"/>
                        </a:lnSpc>
                      </a:pPr>
                      <a:r>
                        <a:rPr sz="1800" spc="-5" dirty="0">
                          <a:latin typeface="Calibri"/>
                          <a:cs typeface="Calibri"/>
                        </a:rPr>
                        <a:t>\d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10" dirty="0">
                          <a:latin typeface="Calibri"/>
                          <a:cs typeface="Calibri"/>
                        </a:rPr>
                        <a:t>Eine</a:t>
                      </a:r>
                      <a:r>
                        <a:rPr sz="1800" spc="-15" dirty="0">
                          <a:latin typeface="Calibri"/>
                          <a:cs typeface="Calibri"/>
                        </a:rPr>
                        <a:t> </a:t>
                      </a:r>
                      <a:r>
                        <a:rPr sz="1800" spc="-25" dirty="0">
                          <a:latin typeface="Calibri"/>
                          <a:cs typeface="Calibri"/>
                        </a:rPr>
                        <a:t>Ziffer</a:t>
                      </a:r>
                      <a:r>
                        <a:rPr sz="1800" spc="-60" dirty="0">
                          <a:latin typeface="Calibri"/>
                          <a:cs typeface="Calibri"/>
                        </a:rPr>
                        <a:t> </a:t>
                      </a:r>
                      <a:r>
                        <a:rPr sz="1800" spc="-15" dirty="0">
                          <a:latin typeface="Calibri"/>
                          <a:cs typeface="Calibri"/>
                        </a:rPr>
                        <a:t>von </a:t>
                      </a:r>
                      <a:r>
                        <a:rPr sz="1800" dirty="0">
                          <a:latin typeface="Calibri"/>
                          <a:cs typeface="Calibri"/>
                        </a:rPr>
                        <a:t>0</a:t>
                      </a:r>
                      <a:r>
                        <a:rPr sz="1800" spc="-15" dirty="0">
                          <a:latin typeface="Calibri"/>
                          <a:cs typeface="Calibri"/>
                        </a:rPr>
                        <a:t> </a:t>
                      </a:r>
                      <a:r>
                        <a:rPr sz="1800" spc="-5" dirty="0">
                          <a:latin typeface="Calibri"/>
                          <a:cs typeface="Calibri"/>
                        </a:rPr>
                        <a:t>bis</a:t>
                      </a:r>
                      <a:r>
                        <a:rPr sz="1800" spc="-20" dirty="0">
                          <a:latin typeface="Calibri"/>
                          <a:cs typeface="Calibri"/>
                        </a:rPr>
                        <a:t> </a:t>
                      </a:r>
                      <a:r>
                        <a:rPr sz="1800" dirty="0">
                          <a:latin typeface="Calibri"/>
                          <a:cs typeface="Calibri"/>
                        </a:rPr>
                        <a:t>9</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045"/>
                        </a:lnSpc>
                      </a:pPr>
                      <a:r>
                        <a:rPr sz="1800" spc="-5" dirty="0">
                          <a:latin typeface="Calibri"/>
                          <a:cs typeface="Calibri"/>
                        </a:rPr>
                        <a:t>/</a:t>
                      </a:r>
                      <a:r>
                        <a:rPr sz="1800" b="1" spc="-5" dirty="0">
                          <a:latin typeface="Calibri"/>
                          <a:cs typeface="Calibri"/>
                        </a:rPr>
                        <a:t>\d\d</a:t>
                      </a:r>
                      <a:r>
                        <a:rPr sz="1800" spc="-5" dirty="0">
                          <a:latin typeface="Calibri"/>
                          <a:cs typeface="Calibri"/>
                        </a:rPr>
                        <a:t>/</a:t>
                      </a:r>
                      <a:r>
                        <a:rPr sz="1800" spc="-50" dirty="0">
                          <a:latin typeface="Calibri"/>
                          <a:cs typeface="Calibri"/>
                        </a:rPr>
                        <a:t> </a:t>
                      </a:r>
                      <a:r>
                        <a:rPr sz="1800" dirty="0">
                          <a:latin typeface="Calibri"/>
                          <a:cs typeface="Calibri"/>
                        </a:rPr>
                        <a:t>=</a:t>
                      </a:r>
                      <a:r>
                        <a:rPr sz="1800" spc="-95" dirty="0">
                          <a:latin typeface="Calibri"/>
                          <a:cs typeface="Calibri"/>
                        </a:rPr>
                        <a:t> </a:t>
                      </a:r>
                      <a:r>
                        <a:rPr sz="1800" spc="-5" dirty="0">
                          <a:latin typeface="Calibri"/>
                          <a:cs typeface="Calibri"/>
                        </a:rPr>
                        <a:t>42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70840">
                <a:tc>
                  <a:txBody>
                    <a:bodyPr/>
                    <a:lstStyle/>
                    <a:p>
                      <a:pPr marL="85090">
                        <a:lnSpc>
                          <a:spcPts val="2045"/>
                        </a:lnSpc>
                      </a:pPr>
                      <a:r>
                        <a:rPr sz="1800" spc="-5" dirty="0">
                          <a:latin typeface="Calibri"/>
                          <a:cs typeface="Calibri"/>
                        </a:rPr>
                        <a:t>\D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5" dirty="0">
                          <a:latin typeface="Calibri"/>
                          <a:cs typeface="Calibri"/>
                        </a:rPr>
                        <a:t>E</a:t>
                      </a:r>
                      <a:r>
                        <a:rPr sz="1800" spc="-15" dirty="0">
                          <a:latin typeface="Calibri"/>
                          <a:cs typeface="Calibri"/>
                        </a:rPr>
                        <a:t>i</a:t>
                      </a:r>
                      <a:r>
                        <a:rPr sz="1800" spc="-5" dirty="0">
                          <a:latin typeface="Calibri"/>
                          <a:cs typeface="Calibri"/>
                        </a:rPr>
                        <a:t>n</a:t>
                      </a:r>
                      <a:r>
                        <a:rPr sz="1800" dirty="0">
                          <a:latin typeface="Calibri"/>
                          <a:cs typeface="Calibri"/>
                        </a:rPr>
                        <a:t>e</a:t>
                      </a:r>
                      <a:r>
                        <a:rPr sz="1800" spc="-65" dirty="0">
                          <a:latin typeface="Calibri"/>
                          <a:cs typeface="Calibri"/>
                        </a:rPr>
                        <a:t> </a:t>
                      </a:r>
                      <a:r>
                        <a:rPr sz="1800" spc="-15" dirty="0">
                          <a:latin typeface="Calibri"/>
                          <a:cs typeface="Calibri"/>
                        </a:rPr>
                        <a:t>N</a:t>
                      </a:r>
                      <a:r>
                        <a:rPr sz="1800" spc="-20" dirty="0">
                          <a:latin typeface="Calibri"/>
                          <a:cs typeface="Calibri"/>
                        </a:rPr>
                        <a:t>ic</a:t>
                      </a:r>
                      <a:r>
                        <a:rPr sz="1800" spc="-25" dirty="0">
                          <a:latin typeface="Calibri"/>
                          <a:cs typeface="Calibri"/>
                        </a:rPr>
                        <a:t>h</a:t>
                      </a:r>
                      <a:r>
                        <a:rPr sz="1800" spc="-20" dirty="0">
                          <a:latin typeface="Calibri"/>
                          <a:cs typeface="Calibri"/>
                        </a:rPr>
                        <a:t>t</a:t>
                      </a:r>
                      <a:r>
                        <a:rPr sz="1800" spc="-15" dirty="0">
                          <a:latin typeface="Calibri"/>
                          <a:cs typeface="Calibri"/>
                        </a:rPr>
                        <a:t>-</a:t>
                      </a:r>
                      <a:r>
                        <a:rPr sz="1800" spc="-20" dirty="0">
                          <a:latin typeface="Calibri"/>
                          <a:cs typeface="Calibri"/>
                        </a:rPr>
                        <a:t>Zi</a:t>
                      </a:r>
                      <a:r>
                        <a:rPr sz="1800" spc="-25" dirty="0">
                          <a:latin typeface="Calibri"/>
                          <a:cs typeface="Calibri"/>
                        </a:rPr>
                        <a:t>f</a:t>
                      </a:r>
                      <a:r>
                        <a:rPr sz="1800" spc="-60" dirty="0">
                          <a:latin typeface="Calibri"/>
                          <a:cs typeface="Calibri"/>
                        </a:rPr>
                        <a:t>f</a:t>
                      </a:r>
                      <a:r>
                        <a:rPr sz="1800" spc="-10" dirty="0">
                          <a:latin typeface="Calibri"/>
                          <a:cs typeface="Calibri"/>
                        </a:rPr>
                        <a:t>e</a:t>
                      </a:r>
                      <a:r>
                        <a:rPr sz="1800" dirty="0">
                          <a:latin typeface="Calibri"/>
                          <a:cs typeface="Calibri"/>
                        </a:rPr>
                        <a:t>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045"/>
                        </a:lnSpc>
                      </a:pPr>
                      <a:r>
                        <a:rPr sz="1800" b="1" spc="-5" dirty="0">
                          <a:latin typeface="Calibri"/>
                          <a:cs typeface="Calibri"/>
                        </a:rPr>
                        <a:t>/\D\D</a:t>
                      </a:r>
                      <a:r>
                        <a:rPr sz="1800" spc="-5" dirty="0">
                          <a:latin typeface="Calibri"/>
                          <a:cs typeface="Calibri"/>
                        </a:rPr>
                        <a:t>/</a:t>
                      </a:r>
                      <a:r>
                        <a:rPr sz="1800" spc="-25" dirty="0">
                          <a:latin typeface="Calibri"/>
                          <a:cs typeface="Calibri"/>
                        </a:rPr>
                        <a:t> </a:t>
                      </a:r>
                      <a:r>
                        <a:rPr sz="1800" dirty="0">
                          <a:latin typeface="Calibri"/>
                          <a:cs typeface="Calibri"/>
                        </a:rPr>
                        <a:t>=</a:t>
                      </a:r>
                      <a:r>
                        <a:rPr sz="1800" spc="-10" dirty="0">
                          <a:latin typeface="Calibri"/>
                          <a:cs typeface="Calibri"/>
                        </a:rPr>
                        <a:t> </a:t>
                      </a:r>
                      <a:r>
                        <a:rPr sz="1800" spc="-5" dirty="0">
                          <a:latin typeface="Calibri"/>
                          <a:cs typeface="Calibri"/>
                        </a:rPr>
                        <a:t>alles</a:t>
                      </a:r>
                      <a:r>
                        <a:rPr sz="1800" spc="-30" dirty="0">
                          <a:latin typeface="Calibri"/>
                          <a:cs typeface="Calibri"/>
                        </a:rPr>
                        <a:t> </a:t>
                      </a:r>
                      <a:r>
                        <a:rPr sz="1800" dirty="0">
                          <a:latin typeface="Calibri"/>
                          <a:cs typeface="Calibri"/>
                        </a:rPr>
                        <a:t>außer</a:t>
                      </a:r>
                      <a:r>
                        <a:rPr sz="1800" spc="-15" dirty="0">
                          <a:latin typeface="Calibri"/>
                          <a:cs typeface="Calibri"/>
                        </a:rPr>
                        <a:t> </a:t>
                      </a:r>
                      <a:r>
                        <a:rPr sz="1800" spc="-5" dirty="0">
                          <a:latin typeface="Calibri"/>
                          <a:cs typeface="Calibri"/>
                        </a:rPr>
                        <a:t>Zahlen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70839">
                <a:tc>
                  <a:txBody>
                    <a:bodyPr/>
                    <a:lstStyle/>
                    <a:p>
                      <a:pPr marL="85090">
                        <a:lnSpc>
                          <a:spcPts val="2045"/>
                        </a:lnSpc>
                      </a:pPr>
                      <a:r>
                        <a:rPr sz="1800" spc="-5" dirty="0">
                          <a:latin typeface="Calibri"/>
                          <a:cs typeface="Calibri"/>
                        </a:rPr>
                        <a:t>\s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0" dirty="0">
                          <a:latin typeface="Calibri"/>
                          <a:cs typeface="Calibri"/>
                        </a:rPr>
                        <a:t>Leerzeichen,</a:t>
                      </a:r>
                      <a:r>
                        <a:rPr sz="1800" spc="20" dirty="0">
                          <a:latin typeface="Calibri"/>
                          <a:cs typeface="Calibri"/>
                        </a:rPr>
                        <a:t> </a:t>
                      </a:r>
                      <a:r>
                        <a:rPr sz="1800" spc="-70" dirty="0">
                          <a:latin typeface="Calibri"/>
                          <a:cs typeface="Calibri"/>
                        </a:rPr>
                        <a:t>Tabulator,</a:t>
                      </a:r>
                      <a:r>
                        <a:rPr sz="1800" spc="-15" dirty="0">
                          <a:latin typeface="Calibri"/>
                          <a:cs typeface="Calibri"/>
                        </a:rPr>
                        <a:t> </a:t>
                      </a:r>
                      <a:r>
                        <a:rPr sz="1800" spc="-5" dirty="0">
                          <a:latin typeface="Calibri"/>
                          <a:cs typeface="Calibri"/>
                        </a:rPr>
                        <a:t>Umbruch</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045"/>
                        </a:lnSpc>
                      </a:pPr>
                      <a:r>
                        <a:rPr sz="1800" spc="-20" dirty="0">
                          <a:latin typeface="Calibri"/>
                          <a:cs typeface="Calibri"/>
                        </a:rPr>
                        <a:t>/a</a:t>
                      </a:r>
                      <a:r>
                        <a:rPr sz="1800" b="1" spc="-20" dirty="0">
                          <a:latin typeface="Calibri"/>
                          <a:cs typeface="Calibri"/>
                        </a:rPr>
                        <a:t>\s</a:t>
                      </a:r>
                      <a:r>
                        <a:rPr sz="1800" spc="-20" dirty="0">
                          <a:latin typeface="Calibri"/>
                          <a:cs typeface="Calibri"/>
                        </a:rPr>
                        <a:t>b/ </a:t>
                      </a:r>
                      <a:r>
                        <a:rPr sz="1800" dirty="0">
                          <a:latin typeface="Calibri"/>
                          <a:cs typeface="Calibri"/>
                        </a:rPr>
                        <a:t>= a</a:t>
                      </a:r>
                      <a:r>
                        <a:rPr sz="1800" spc="335" dirty="0">
                          <a:latin typeface="Calibri"/>
                          <a:cs typeface="Calibri"/>
                        </a:rPr>
                        <a:t> </a:t>
                      </a:r>
                      <a:r>
                        <a:rPr sz="1800" dirty="0">
                          <a:latin typeface="Calibri"/>
                          <a:cs typeface="Calibri"/>
                        </a:rPr>
                        <a:t>b</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70840">
                <a:tc>
                  <a:txBody>
                    <a:bodyPr/>
                    <a:lstStyle/>
                    <a:p>
                      <a:pPr marL="85090">
                        <a:lnSpc>
                          <a:spcPts val="2050"/>
                        </a:lnSpc>
                      </a:pPr>
                      <a:r>
                        <a:rPr sz="1800" dirty="0">
                          <a:latin typeface="Calibri"/>
                          <a:cs typeface="Calibri"/>
                        </a:rPr>
                        <a:t>\S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5" dirty="0">
                          <a:latin typeface="Calibri"/>
                          <a:cs typeface="Calibri"/>
                        </a:rPr>
                        <a:t>E</a:t>
                      </a:r>
                      <a:r>
                        <a:rPr sz="1800" spc="-10" dirty="0">
                          <a:latin typeface="Calibri"/>
                          <a:cs typeface="Calibri"/>
                        </a:rPr>
                        <a:t>i</a:t>
                      </a:r>
                      <a:r>
                        <a:rPr sz="1800" dirty="0">
                          <a:latin typeface="Calibri"/>
                          <a:cs typeface="Calibri"/>
                        </a:rPr>
                        <a:t>n</a:t>
                      </a:r>
                      <a:r>
                        <a:rPr sz="1800" spc="-95" dirty="0">
                          <a:latin typeface="Calibri"/>
                          <a:cs typeface="Calibri"/>
                        </a:rPr>
                        <a:t> </a:t>
                      </a:r>
                      <a:r>
                        <a:rPr sz="1800" dirty="0">
                          <a:latin typeface="Calibri"/>
                          <a:cs typeface="Calibri"/>
                        </a:rPr>
                        <a:t>Ni</a:t>
                      </a:r>
                      <a:r>
                        <a:rPr sz="1800" spc="-10" dirty="0">
                          <a:latin typeface="Calibri"/>
                          <a:cs typeface="Calibri"/>
                        </a:rPr>
                        <a:t>ch</a:t>
                      </a:r>
                      <a:r>
                        <a:rPr sz="1800" spc="-5" dirty="0">
                          <a:latin typeface="Calibri"/>
                          <a:cs typeface="Calibri"/>
                        </a:rPr>
                        <a:t>t</a:t>
                      </a:r>
                      <a:r>
                        <a:rPr sz="1800" dirty="0">
                          <a:latin typeface="Calibri"/>
                          <a:cs typeface="Calibri"/>
                        </a:rPr>
                        <a:t>-</a:t>
                      </a:r>
                      <a:r>
                        <a:rPr sz="1800" spc="-5" dirty="0">
                          <a:latin typeface="Calibri"/>
                          <a:cs typeface="Calibri"/>
                        </a:rPr>
                        <a:t>Le</a:t>
                      </a:r>
                      <a:r>
                        <a:rPr sz="1800" dirty="0">
                          <a:latin typeface="Calibri"/>
                          <a:cs typeface="Calibri"/>
                        </a:rPr>
                        <a:t>er</a:t>
                      </a:r>
                      <a:r>
                        <a:rPr sz="1800" spc="-45" dirty="0">
                          <a:latin typeface="Calibri"/>
                          <a:cs typeface="Calibri"/>
                        </a:rPr>
                        <a:t>z</a:t>
                      </a:r>
                      <a:r>
                        <a:rPr sz="1800" spc="-10" dirty="0">
                          <a:latin typeface="Calibri"/>
                          <a:cs typeface="Calibri"/>
                        </a:rPr>
                        <a:t>e</a:t>
                      </a:r>
                      <a:r>
                        <a:rPr sz="1800" spc="-5" dirty="0">
                          <a:latin typeface="Calibri"/>
                          <a:cs typeface="Calibri"/>
                        </a:rPr>
                        <a:t>i</a:t>
                      </a:r>
                      <a:r>
                        <a:rPr sz="1800" spc="-10" dirty="0">
                          <a:latin typeface="Calibri"/>
                          <a:cs typeface="Calibri"/>
                        </a:rPr>
                        <a:t>c</a:t>
                      </a:r>
                      <a:r>
                        <a:rPr sz="1800" spc="-5" dirty="0">
                          <a:latin typeface="Calibri"/>
                          <a:cs typeface="Calibri"/>
                        </a:rPr>
                        <a:t>h</a:t>
                      </a:r>
                      <a:r>
                        <a:rPr sz="1800" dirty="0">
                          <a:latin typeface="Calibri"/>
                          <a:cs typeface="Calibri"/>
                        </a:rPr>
                        <a:t>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050"/>
                        </a:lnSpc>
                      </a:pPr>
                      <a:r>
                        <a:rPr sz="1800" spc="-20" dirty="0">
                          <a:latin typeface="Calibri"/>
                          <a:cs typeface="Calibri"/>
                        </a:rPr>
                        <a:t>/a</a:t>
                      </a:r>
                      <a:r>
                        <a:rPr sz="1800" b="1" spc="-20" dirty="0">
                          <a:latin typeface="Calibri"/>
                          <a:cs typeface="Calibri"/>
                        </a:rPr>
                        <a:t>\S</a:t>
                      </a:r>
                      <a:r>
                        <a:rPr sz="1800" spc="-20" dirty="0">
                          <a:latin typeface="Calibri"/>
                          <a:cs typeface="Calibri"/>
                        </a:rPr>
                        <a:t>b/ </a:t>
                      </a:r>
                      <a:r>
                        <a:rPr sz="1800" dirty="0">
                          <a:latin typeface="Calibri"/>
                          <a:cs typeface="Calibri"/>
                        </a:rPr>
                        <a:t>=</a:t>
                      </a:r>
                      <a:r>
                        <a:rPr sz="1800" spc="-80" dirty="0">
                          <a:latin typeface="Calibri"/>
                          <a:cs typeface="Calibri"/>
                        </a:rPr>
                        <a:t> </a:t>
                      </a:r>
                      <a:r>
                        <a:rPr sz="1800" dirty="0">
                          <a:latin typeface="Calibri"/>
                          <a:cs typeface="Calibri"/>
                        </a:rPr>
                        <a:t>ab</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r h="370839">
                <a:tc>
                  <a:txBody>
                    <a:bodyPr/>
                    <a:lstStyle/>
                    <a:p>
                      <a:pPr marL="85090">
                        <a:lnSpc>
                          <a:spcPts val="2050"/>
                        </a:lnSpc>
                      </a:pPr>
                      <a:r>
                        <a:rPr sz="1800" dirty="0">
                          <a:latin typeface="Calibri"/>
                          <a:cs typeface="Calibri"/>
                        </a:rPr>
                        <a:t>\w</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20" dirty="0">
                          <a:latin typeface="Calibri"/>
                          <a:cs typeface="Calibri"/>
                        </a:rPr>
                        <a:t>Buchstabe,</a:t>
                      </a:r>
                      <a:r>
                        <a:rPr sz="1800" spc="5" dirty="0">
                          <a:latin typeface="Calibri"/>
                          <a:cs typeface="Calibri"/>
                        </a:rPr>
                        <a:t> </a:t>
                      </a:r>
                      <a:r>
                        <a:rPr sz="1800" spc="-25" dirty="0">
                          <a:latin typeface="Calibri"/>
                          <a:cs typeface="Calibri"/>
                        </a:rPr>
                        <a:t>Ziffer</a:t>
                      </a:r>
                      <a:r>
                        <a:rPr sz="1800" spc="-55" dirty="0">
                          <a:latin typeface="Calibri"/>
                          <a:cs typeface="Calibri"/>
                        </a:rPr>
                        <a:t> </a:t>
                      </a:r>
                      <a:r>
                        <a:rPr sz="1800" spc="-5" dirty="0">
                          <a:latin typeface="Calibri"/>
                          <a:cs typeface="Calibri"/>
                        </a:rPr>
                        <a:t>oder</a:t>
                      </a:r>
                      <a:r>
                        <a:rPr sz="1800" spc="25" dirty="0">
                          <a:latin typeface="Calibri"/>
                          <a:cs typeface="Calibri"/>
                        </a:rPr>
                        <a:t> </a:t>
                      </a:r>
                      <a:r>
                        <a:rPr sz="1800" spc="-25" dirty="0">
                          <a:latin typeface="Calibri"/>
                          <a:cs typeface="Calibri"/>
                        </a:rPr>
                        <a:t>Unterstrich</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050"/>
                        </a:lnSpc>
                      </a:pPr>
                      <a:r>
                        <a:rPr sz="1800" spc="-5" dirty="0">
                          <a:latin typeface="Calibri"/>
                          <a:cs typeface="Calibri"/>
                        </a:rPr>
                        <a:t>/</a:t>
                      </a:r>
                      <a:r>
                        <a:rPr sz="1800" b="1" spc="-5" dirty="0">
                          <a:latin typeface="Calibri"/>
                          <a:cs typeface="Calibri"/>
                        </a:rPr>
                        <a:t>\w</a:t>
                      </a:r>
                      <a:r>
                        <a:rPr sz="1800" spc="-5" dirty="0">
                          <a:latin typeface="Calibri"/>
                          <a:cs typeface="Calibri"/>
                        </a:rPr>
                        <a:t>1</a:t>
                      </a:r>
                      <a:r>
                        <a:rPr sz="1800" b="1" spc="-5" dirty="0">
                          <a:latin typeface="Calibri"/>
                          <a:cs typeface="Calibri"/>
                        </a:rPr>
                        <a:t>\w</a:t>
                      </a:r>
                      <a:r>
                        <a:rPr sz="1800" spc="-5" dirty="0">
                          <a:latin typeface="Calibri"/>
                          <a:cs typeface="Calibri"/>
                        </a:rPr>
                        <a:t>/</a:t>
                      </a:r>
                      <a:r>
                        <a:rPr sz="1800" spc="-55" dirty="0">
                          <a:latin typeface="Calibri"/>
                          <a:cs typeface="Calibri"/>
                        </a:rPr>
                        <a:t> </a:t>
                      </a:r>
                      <a:r>
                        <a:rPr sz="1800" dirty="0">
                          <a:latin typeface="Calibri"/>
                          <a:cs typeface="Calibri"/>
                        </a:rPr>
                        <a:t>=</a:t>
                      </a:r>
                      <a:r>
                        <a:rPr sz="1800" spc="-80" dirty="0">
                          <a:latin typeface="Calibri"/>
                          <a:cs typeface="Calibri"/>
                        </a:rPr>
                        <a:t> </a:t>
                      </a:r>
                      <a:r>
                        <a:rPr sz="1800" dirty="0">
                          <a:latin typeface="Calibri"/>
                          <a:cs typeface="Calibri"/>
                        </a:rPr>
                        <a:t>A1_</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r h="370903">
                <a:tc>
                  <a:txBody>
                    <a:bodyPr/>
                    <a:lstStyle/>
                    <a:p>
                      <a:pPr marL="85090">
                        <a:lnSpc>
                          <a:spcPts val="2050"/>
                        </a:lnSpc>
                      </a:pPr>
                      <a:r>
                        <a:rPr sz="1800" dirty="0">
                          <a:latin typeface="Calibri"/>
                          <a:cs typeface="Calibri"/>
                        </a:rPr>
                        <a:t>\W</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50" dirty="0">
                          <a:latin typeface="Calibri"/>
                          <a:cs typeface="Calibri"/>
                        </a:rPr>
                        <a:t>K</a:t>
                      </a:r>
                      <a:r>
                        <a:rPr sz="1800" spc="-10" dirty="0">
                          <a:latin typeface="Calibri"/>
                          <a:cs typeface="Calibri"/>
                        </a:rPr>
                        <a:t>e</a:t>
                      </a:r>
                      <a:r>
                        <a:rPr sz="1800" spc="-20" dirty="0">
                          <a:latin typeface="Calibri"/>
                          <a:cs typeface="Calibri"/>
                        </a:rPr>
                        <a:t>i</a:t>
                      </a:r>
                      <a:r>
                        <a:rPr sz="1800" dirty="0">
                          <a:latin typeface="Calibri"/>
                          <a:cs typeface="Calibri"/>
                        </a:rPr>
                        <a:t>n </a:t>
                      </a:r>
                      <a:r>
                        <a:rPr sz="1800" spc="-10" dirty="0">
                          <a:latin typeface="Calibri"/>
                          <a:cs typeface="Calibri"/>
                        </a:rPr>
                        <a:t>Bu</a:t>
                      </a:r>
                      <a:r>
                        <a:rPr sz="1800" spc="-20" dirty="0">
                          <a:latin typeface="Calibri"/>
                          <a:cs typeface="Calibri"/>
                        </a:rPr>
                        <a:t>c</a:t>
                      </a:r>
                      <a:r>
                        <a:rPr sz="1800" spc="-10" dirty="0">
                          <a:latin typeface="Calibri"/>
                          <a:cs typeface="Calibri"/>
                        </a:rPr>
                        <a:t>h</a:t>
                      </a:r>
                      <a:r>
                        <a:rPr sz="1800" spc="-35" dirty="0">
                          <a:latin typeface="Calibri"/>
                          <a:cs typeface="Calibri"/>
                        </a:rPr>
                        <a:t>s</a:t>
                      </a:r>
                      <a:r>
                        <a:rPr sz="1800" spc="-40" dirty="0">
                          <a:latin typeface="Calibri"/>
                          <a:cs typeface="Calibri"/>
                        </a:rPr>
                        <a:t>t</a:t>
                      </a:r>
                      <a:r>
                        <a:rPr sz="1800" spc="-15" dirty="0">
                          <a:latin typeface="Calibri"/>
                          <a:cs typeface="Calibri"/>
                        </a:rPr>
                        <a:t>a</a:t>
                      </a:r>
                      <a:r>
                        <a:rPr sz="1800" spc="-10" dirty="0">
                          <a:latin typeface="Calibri"/>
                          <a:cs typeface="Calibri"/>
                        </a:rPr>
                        <a:t>be</a:t>
                      </a:r>
                      <a:r>
                        <a:rPr sz="1800" dirty="0">
                          <a:latin typeface="Calibri"/>
                          <a:cs typeface="Calibri"/>
                        </a:rPr>
                        <a:t>,</a:t>
                      </a:r>
                      <a:r>
                        <a:rPr sz="1800" spc="10" dirty="0">
                          <a:latin typeface="Calibri"/>
                          <a:cs typeface="Calibri"/>
                        </a:rPr>
                        <a:t> </a:t>
                      </a:r>
                      <a:r>
                        <a:rPr sz="1800" spc="-40" dirty="0">
                          <a:latin typeface="Calibri"/>
                          <a:cs typeface="Calibri"/>
                        </a:rPr>
                        <a:t>Z</a:t>
                      </a:r>
                      <a:r>
                        <a:rPr sz="1800" spc="-45" dirty="0">
                          <a:latin typeface="Calibri"/>
                          <a:cs typeface="Calibri"/>
                        </a:rPr>
                        <a:t>i</a:t>
                      </a:r>
                      <a:r>
                        <a:rPr sz="1800" spc="-50" dirty="0">
                          <a:latin typeface="Calibri"/>
                          <a:cs typeface="Calibri"/>
                        </a:rPr>
                        <a:t>f</a:t>
                      </a:r>
                      <a:r>
                        <a:rPr sz="1800" spc="-85" dirty="0">
                          <a:latin typeface="Calibri"/>
                          <a:cs typeface="Calibri"/>
                        </a:rPr>
                        <a:t>f</a:t>
                      </a:r>
                      <a:r>
                        <a:rPr sz="1800" spc="-35" dirty="0">
                          <a:latin typeface="Calibri"/>
                          <a:cs typeface="Calibri"/>
                        </a:rPr>
                        <a:t>e</a:t>
                      </a:r>
                      <a:r>
                        <a:rPr sz="1800" spc="-200" dirty="0">
                          <a:latin typeface="Calibri"/>
                          <a:cs typeface="Calibri"/>
                        </a:rPr>
                        <a:t>r</a:t>
                      </a:r>
                      <a:r>
                        <a:rPr sz="1800" dirty="0">
                          <a:latin typeface="Calibri"/>
                          <a:cs typeface="Calibri"/>
                        </a:rPr>
                        <a:t>,</a:t>
                      </a:r>
                      <a:r>
                        <a:rPr sz="1800" spc="-30" dirty="0">
                          <a:latin typeface="Calibri"/>
                          <a:cs typeface="Calibri"/>
                        </a:rPr>
                        <a:t> </a:t>
                      </a:r>
                      <a:r>
                        <a:rPr sz="1800" spc="-20" dirty="0">
                          <a:latin typeface="Calibri"/>
                          <a:cs typeface="Calibri"/>
                        </a:rPr>
                        <a:t>U</a:t>
                      </a:r>
                      <a:r>
                        <a:rPr sz="1800" spc="-25" dirty="0">
                          <a:latin typeface="Calibri"/>
                          <a:cs typeface="Calibri"/>
                        </a:rPr>
                        <a:t>n</a:t>
                      </a:r>
                      <a:r>
                        <a:rPr sz="1800" spc="-40" dirty="0">
                          <a:latin typeface="Calibri"/>
                          <a:cs typeface="Calibri"/>
                        </a:rPr>
                        <a:t>t</a:t>
                      </a:r>
                      <a:r>
                        <a:rPr sz="1800" spc="-10" dirty="0">
                          <a:latin typeface="Calibri"/>
                          <a:cs typeface="Calibri"/>
                        </a:rPr>
                        <a:t>e</a:t>
                      </a:r>
                      <a:r>
                        <a:rPr sz="1800" spc="-55" dirty="0">
                          <a:latin typeface="Calibri"/>
                          <a:cs typeface="Calibri"/>
                        </a:rPr>
                        <a:t>r</a:t>
                      </a:r>
                      <a:r>
                        <a:rPr sz="1800" spc="-35" dirty="0">
                          <a:latin typeface="Calibri"/>
                          <a:cs typeface="Calibri"/>
                        </a:rPr>
                        <a:t>s</a:t>
                      </a:r>
                      <a:r>
                        <a:rPr sz="1800" spc="-15" dirty="0">
                          <a:latin typeface="Calibri"/>
                          <a:cs typeface="Calibri"/>
                        </a:rPr>
                        <a:t>t</a:t>
                      </a:r>
                      <a:r>
                        <a:rPr sz="1800" spc="-20" dirty="0">
                          <a:latin typeface="Calibri"/>
                          <a:cs typeface="Calibri"/>
                        </a:rPr>
                        <a:t>ric</a:t>
                      </a:r>
                      <a:r>
                        <a:rPr sz="1800" dirty="0">
                          <a:latin typeface="Calibri"/>
                          <a:cs typeface="Calibri"/>
                        </a:rPr>
                        <a:t>h</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050"/>
                        </a:lnSpc>
                      </a:pPr>
                      <a:r>
                        <a:rPr sz="1800" spc="-5" dirty="0">
                          <a:latin typeface="Calibri"/>
                          <a:cs typeface="Calibri"/>
                        </a:rPr>
                        <a:t>/1</a:t>
                      </a:r>
                      <a:r>
                        <a:rPr sz="1800" b="1" spc="-5" dirty="0">
                          <a:latin typeface="Calibri"/>
                          <a:cs typeface="Calibri"/>
                        </a:rPr>
                        <a:t>\W</a:t>
                      </a:r>
                      <a:r>
                        <a:rPr sz="1800" spc="-5" dirty="0">
                          <a:latin typeface="Calibri"/>
                          <a:cs typeface="Calibri"/>
                        </a:rPr>
                        <a:t>/</a:t>
                      </a:r>
                      <a:r>
                        <a:rPr sz="1800" spc="-30" dirty="0">
                          <a:latin typeface="Calibri"/>
                          <a:cs typeface="Calibri"/>
                        </a:rPr>
                        <a:t> </a:t>
                      </a:r>
                      <a:r>
                        <a:rPr sz="1800" dirty="0">
                          <a:latin typeface="Calibri"/>
                          <a:cs typeface="Calibri"/>
                        </a:rPr>
                        <a:t>=</a:t>
                      </a:r>
                      <a:r>
                        <a:rPr sz="1800" spc="-90" dirty="0">
                          <a:latin typeface="Calibri"/>
                          <a:cs typeface="Calibri"/>
                        </a:rPr>
                        <a:t> </a:t>
                      </a:r>
                      <a:r>
                        <a:rPr sz="1800" spc="-5"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8"/>
                  </a:ext>
                </a:extLst>
              </a:tr>
              <a:tr h="370840">
                <a:tc>
                  <a:txBody>
                    <a:bodyPr/>
                    <a:lstStyle/>
                    <a:p>
                      <a:pPr marL="85090">
                        <a:lnSpc>
                          <a:spcPts val="2050"/>
                        </a:lnSpc>
                      </a:pPr>
                      <a:r>
                        <a:rPr sz="1800" dirty="0">
                          <a:latin typeface="Calibri"/>
                          <a:cs typeface="Calibri"/>
                        </a:rPr>
                        <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5" dirty="0">
                          <a:latin typeface="Calibri"/>
                          <a:cs typeface="Calibri"/>
                        </a:rPr>
                        <a:t>Alles</a:t>
                      </a:r>
                      <a:r>
                        <a:rPr sz="1800" spc="-40" dirty="0">
                          <a:latin typeface="Calibri"/>
                          <a:cs typeface="Calibri"/>
                        </a:rPr>
                        <a:t> </a:t>
                      </a:r>
                      <a:r>
                        <a:rPr sz="1800" dirty="0">
                          <a:latin typeface="Calibri"/>
                          <a:cs typeface="Calibri"/>
                        </a:rPr>
                        <a:t>außer</a:t>
                      </a:r>
                      <a:r>
                        <a:rPr sz="1800" spc="-55" dirty="0">
                          <a:latin typeface="Calibri"/>
                          <a:cs typeface="Calibri"/>
                        </a:rPr>
                        <a:t> </a:t>
                      </a:r>
                      <a:r>
                        <a:rPr sz="1800" spc="-10" dirty="0">
                          <a:latin typeface="Calibri"/>
                          <a:cs typeface="Calibri"/>
                        </a:rPr>
                        <a:t>Zeilenumbruch</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050"/>
                        </a:lnSpc>
                      </a:pPr>
                      <a:r>
                        <a:rPr sz="1800" spc="-5" dirty="0">
                          <a:latin typeface="Calibri"/>
                          <a:cs typeface="Calibri"/>
                        </a:rPr>
                        <a:t>/</a:t>
                      </a:r>
                      <a:r>
                        <a:rPr sz="1800" b="1" spc="-5" dirty="0">
                          <a:latin typeface="Calibri"/>
                          <a:cs typeface="Calibri"/>
                        </a:rPr>
                        <a:t>..</a:t>
                      </a:r>
                      <a:r>
                        <a:rPr sz="1800" spc="-5" dirty="0">
                          <a:latin typeface="Calibri"/>
                          <a:cs typeface="Calibri"/>
                        </a:rPr>
                        <a:t>/</a:t>
                      </a:r>
                      <a:r>
                        <a:rPr sz="1800" spc="-55" dirty="0">
                          <a:latin typeface="Calibri"/>
                          <a:cs typeface="Calibri"/>
                        </a:rPr>
                        <a:t> </a:t>
                      </a:r>
                      <a:r>
                        <a:rPr sz="1800" dirty="0">
                          <a:latin typeface="Calibri"/>
                          <a:cs typeface="Calibri"/>
                        </a:rPr>
                        <a:t>=</a:t>
                      </a:r>
                      <a:r>
                        <a:rPr sz="1800" spc="-90" dirty="0">
                          <a:latin typeface="Calibri"/>
                          <a:cs typeface="Calibri"/>
                        </a:rPr>
                        <a:t> </a:t>
                      </a:r>
                      <a:r>
                        <a:rPr sz="1800" spc="-5" dirty="0">
                          <a:latin typeface="Calibri"/>
                          <a:cs typeface="Calibri"/>
                        </a:rPr>
                        <a:t>Z3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054350" cy="528320"/>
          </a:xfrm>
          <a:prstGeom prst="rect">
            <a:avLst/>
          </a:prstGeom>
        </p:spPr>
        <p:txBody>
          <a:bodyPr vert="horz" wrap="square" lIns="0" tIns="12700" rIns="0" bIns="0" rtlCol="0">
            <a:spAutoFit/>
          </a:bodyPr>
          <a:lstStyle/>
          <a:p>
            <a:pPr marL="12700">
              <a:lnSpc>
                <a:spcPct val="100000"/>
              </a:lnSpc>
              <a:spcBef>
                <a:spcPts val="100"/>
              </a:spcBef>
            </a:pPr>
            <a:r>
              <a:rPr sz="3300" b="0" spc="-25" dirty="0">
                <a:latin typeface="Calibri"/>
                <a:cs typeface="Calibri"/>
              </a:rPr>
              <a:t>RegExp-Objekt</a:t>
            </a:r>
            <a:r>
              <a:rPr sz="3300" b="0" spc="-75" dirty="0">
                <a:latin typeface="Calibri"/>
                <a:cs typeface="Calibri"/>
              </a:rPr>
              <a:t> </a:t>
            </a:r>
            <a:r>
              <a:rPr sz="3300" b="0" spc="-10" dirty="0">
                <a:latin typeface="Calibri"/>
                <a:cs typeface="Calibri"/>
              </a:rPr>
              <a:t>(3)</a:t>
            </a:r>
            <a:endParaRPr sz="3300">
              <a:latin typeface="Calibri"/>
              <a:cs typeface="Calibri"/>
            </a:endParaRPr>
          </a:p>
        </p:txBody>
      </p:sp>
      <p:sp>
        <p:nvSpPr>
          <p:cNvPr id="3" name="object 3"/>
          <p:cNvSpPr txBox="1"/>
          <p:nvPr/>
        </p:nvSpPr>
        <p:spPr>
          <a:xfrm>
            <a:off x="837691" y="1652092"/>
            <a:ext cx="5930900"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25" dirty="0">
                <a:latin typeface="Calibri"/>
                <a:cs typeface="Calibri"/>
              </a:rPr>
              <a:t>Metazeichen</a:t>
            </a:r>
            <a:r>
              <a:rPr sz="3200" spc="-15" dirty="0">
                <a:latin typeface="Calibri"/>
                <a:cs typeface="Calibri"/>
              </a:rPr>
              <a:t> </a:t>
            </a:r>
            <a:r>
              <a:rPr sz="3200" spc="-25" dirty="0">
                <a:latin typeface="Calibri"/>
                <a:cs typeface="Calibri"/>
              </a:rPr>
              <a:t>Muster-Definiton</a:t>
            </a:r>
            <a:r>
              <a:rPr sz="3200" spc="-65" dirty="0">
                <a:latin typeface="Calibri"/>
                <a:cs typeface="Calibri"/>
              </a:rPr>
              <a:t> </a:t>
            </a:r>
            <a:r>
              <a:rPr sz="3200" spc="-5" dirty="0">
                <a:latin typeface="Calibri"/>
                <a:cs typeface="Calibri"/>
              </a:rPr>
              <a:t>(2)</a:t>
            </a:r>
            <a:endParaRPr sz="3200">
              <a:latin typeface="Calibri"/>
              <a:cs typeface="Calibri"/>
            </a:endParaRPr>
          </a:p>
        </p:txBody>
      </p:sp>
      <p:graphicFrame>
        <p:nvGraphicFramePr>
          <p:cNvPr id="4" name="object 4"/>
          <p:cNvGraphicFramePr>
            <a:graphicFrameLocks noGrp="1"/>
          </p:cNvGraphicFramePr>
          <p:nvPr/>
        </p:nvGraphicFramePr>
        <p:xfrm>
          <a:off x="1160970" y="2400680"/>
          <a:ext cx="10559412" cy="2590797"/>
        </p:xfrm>
        <a:graphic>
          <a:graphicData uri="http://schemas.openxmlformats.org/drawingml/2006/table">
            <a:tbl>
              <a:tblPr firstRow="1" bandRow="1">
                <a:tableStyleId>{2D5ABB26-0587-4C30-8999-92F81FD0307C}</a:tableStyleId>
              </a:tblPr>
              <a:tblGrid>
                <a:gridCol w="3519804">
                  <a:extLst>
                    <a:ext uri="{9D8B030D-6E8A-4147-A177-3AD203B41FA5}">
                      <a16:colId xmlns:a16="http://schemas.microsoft.com/office/drawing/2014/main" val="20000"/>
                    </a:ext>
                  </a:extLst>
                </a:gridCol>
                <a:gridCol w="3519804">
                  <a:extLst>
                    <a:ext uri="{9D8B030D-6E8A-4147-A177-3AD203B41FA5}">
                      <a16:colId xmlns:a16="http://schemas.microsoft.com/office/drawing/2014/main" val="20001"/>
                    </a:ext>
                  </a:extLst>
                </a:gridCol>
                <a:gridCol w="3519804">
                  <a:extLst>
                    <a:ext uri="{9D8B030D-6E8A-4147-A177-3AD203B41FA5}">
                      <a16:colId xmlns:a16="http://schemas.microsoft.com/office/drawing/2014/main" val="20002"/>
                    </a:ext>
                  </a:extLst>
                </a:gridCol>
              </a:tblGrid>
              <a:tr h="396240">
                <a:tc>
                  <a:txBody>
                    <a:bodyPr/>
                    <a:lstStyle/>
                    <a:p>
                      <a:pPr marL="85090">
                        <a:lnSpc>
                          <a:spcPts val="2275"/>
                        </a:lnSpc>
                      </a:pPr>
                      <a:r>
                        <a:rPr sz="2000" b="1" spc="-20" dirty="0">
                          <a:solidFill>
                            <a:srgbClr val="FFFFFF"/>
                          </a:solidFill>
                          <a:latin typeface="Calibri"/>
                          <a:cs typeface="Calibri"/>
                        </a:rPr>
                        <a:t>Meta-Zeichen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dirty="0">
                          <a:solidFill>
                            <a:srgbClr val="FFFFFF"/>
                          </a:solidFill>
                          <a:latin typeface="Calibri"/>
                          <a:cs typeface="Calibri"/>
                        </a:rPr>
                        <a:t>Findet…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6360">
                        <a:lnSpc>
                          <a:spcPts val="2275"/>
                        </a:lnSpc>
                      </a:pPr>
                      <a:r>
                        <a:rPr sz="2000" b="1" dirty="0">
                          <a:solidFill>
                            <a:srgbClr val="FFFFFF"/>
                          </a:solidFill>
                          <a:latin typeface="Calibri"/>
                          <a:cs typeface="Calibri"/>
                        </a:rPr>
                        <a:t>Beispiel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75"/>
                        </a:lnSpc>
                      </a:pPr>
                      <a:r>
                        <a:rPr sz="2000" dirty="0">
                          <a:latin typeface="Calibri"/>
                          <a:cs typeface="Calibri"/>
                        </a:rPr>
                        <a: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75"/>
                        </a:lnSpc>
                      </a:pPr>
                      <a:r>
                        <a:rPr sz="2000" dirty="0">
                          <a:latin typeface="Calibri"/>
                          <a:cs typeface="Calibri"/>
                        </a:rPr>
                        <a:t>Beginn</a:t>
                      </a:r>
                      <a:r>
                        <a:rPr sz="2000" spc="-30" dirty="0">
                          <a:latin typeface="Calibri"/>
                          <a:cs typeface="Calibri"/>
                        </a:rPr>
                        <a:t> </a:t>
                      </a:r>
                      <a:r>
                        <a:rPr sz="2000" spc="-5" dirty="0">
                          <a:latin typeface="Calibri"/>
                          <a:cs typeface="Calibri"/>
                        </a:rPr>
                        <a:t>einer</a:t>
                      </a:r>
                      <a:r>
                        <a:rPr sz="2000" spc="-55" dirty="0">
                          <a:latin typeface="Calibri"/>
                          <a:cs typeface="Calibri"/>
                        </a:rPr>
                        <a:t> </a:t>
                      </a:r>
                      <a:r>
                        <a:rPr sz="2000" spc="-30" dirty="0">
                          <a:latin typeface="Calibri"/>
                          <a:cs typeface="Calibri"/>
                        </a:rPr>
                        <a:t>Zeichenkette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6360">
                        <a:lnSpc>
                          <a:spcPts val="2275"/>
                        </a:lnSpc>
                      </a:pPr>
                      <a:r>
                        <a:rPr sz="2000" spc="5" dirty="0">
                          <a:latin typeface="Calibri"/>
                          <a:cs typeface="Calibri"/>
                        </a:rPr>
                        <a:t>/</a:t>
                      </a:r>
                      <a:r>
                        <a:rPr sz="2000" b="1" spc="-5" dirty="0">
                          <a:latin typeface="Calibri"/>
                          <a:cs typeface="Calibri"/>
                        </a:rPr>
                        <a:t>^</a:t>
                      </a:r>
                      <a:r>
                        <a:rPr sz="2000" spc="-5" dirty="0">
                          <a:latin typeface="Calibri"/>
                          <a:cs typeface="Calibri"/>
                        </a:rPr>
                        <a:t>F</a:t>
                      </a:r>
                      <a:r>
                        <a:rPr sz="2000" spc="-40" dirty="0">
                          <a:latin typeface="Calibri"/>
                          <a:cs typeface="Calibri"/>
                        </a:rPr>
                        <a:t>r</a:t>
                      </a:r>
                      <a:r>
                        <a:rPr sz="2000" dirty="0">
                          <a:latin typeface="Calibri"/>
                          <a:cs typeface="Calibri"/>
                        </a:rPr>
                        <a:t>au/</a:t>
                      </a:r>
                      <a:r>
                        <a:rPr sz="2000" spc="-50" dirty="0">
                          <a:latin typeface="Calibri"/>
                          <a:cs typeface="Calibri"/>
                        </a:rPr>
                        <a:t> </a:t>
                      </a:r>
                      <a:r>
                        <a:rPr sz="2000" dirty="0">
                          <a:latin typeface="Calibri"/>
                          <a:cs typeface="Calibri"/>
                        </a:rPr>
                        <a:t>= </a:t>
                      </a:r>
                      <a:r>
                        <a:rPr sz="2000" spc="-10" dirty="0">
                          <a:latin typeface="Calibri"/>
                          <a:cs typeface="Calibri"/>
                        </a:rPr>
                        <a:t>F</a:t>
                      </a:r>
                      <a:r>
                        <a:rPr sz="2000" spc="-55" dirty="0">
                          <a:latin typeface="Calibri"/>
                          <a:cs typeface="Calibri"/>
                        </a:rPr>
                        <a:t>r</a:t>
                      </a:r>
                      <a:r>
                        <a:rPr sz="2000" spc="-15" dirty="0">
                          <a:latin typeface="Calibri"/>
                          <a:cs typeface="Calibri"/>
                        </a:rPr>
                        <a:t>a</a:t>
                      </a:r>
                      <a:r>
                        <a:rPr sz="2000" dirty="0">
                          <a:latin typeface="Calibri"/>
                          <a:cs typeface="Calibri"/>
                        </a:rPr>
                        <a:t>u</a:t>
                      </a:r>
                      <a:r>
                        <a:rPr sz="2000" spc="-95" dirty="0">
                          <a:latin typeface="Calibri"/>
                          <a:cs typeface="Calibri"/>
                        </a:rPr>
                        <a:t> </a:t>
                      </a:r>
                      <a:r>
                        <a:rPr sz="2000" spc="-85" dirty="0">
                          <a:latin typeface="Calibri"/>
                          <a:cs typeface="Calibri"/>
                        </a:rPr>
                        <a:t>W</a:t>
                      </a:r>
                      <a:r>
                        <a:rPr sz="2000" spc="-15" dirty="0">
                          <a:latin typeface="Calibri"/>
                          <a:cs typeface="Calibri"/>
                        </a:rPr>
                        <a:t>a</a:t>
                      </a:r>
                      <a:r>
                        <a:rPr sz="2000" spc="-10" dirty="0">
                          <a:latin typeface="Calibri"/>
                          <a:cs typeface="Calibri"/>
                        </a:rPr>
                        <a:t>g</a:t>
                      </a:r>
                      <a:r>
                        <a:rPr sz="2000" spc="-15" dirty="0">
                          <a:latin typeface="Calibri"/>
                          <a:cs typeface="Calibri"/>
                        </a:rPr>
                        <a:t>n</a:t>
                      </a:r>
                      <a:r>
                        <a:rPr sz="2000" spc="-20" dirty="0">
                          <a:latin typeface="Calibri"/>
                          <a:cs typeface="Calibri"/>
                        </a:rPr>
                        <a:t>e</a:t>
                      </a:r>
                      <a:r>
                        <a:rPr sz="2000" dirty="0">
                          <a:latin typeface="Calibri"/>
                          <a:cs typeface="Calibri"/>
                        </a:rPr>
                        <a:t>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96239">
                <a:tc>
                  <a:txBody>
                    <a:bodyPr/>
                    <a:lstStyle/>
                    <a:p>
                      <a:pPr marL="85090">
                        <a:lnSpc>
                          <a:spcPts val="2280"/>
                        </a:lnSpc>
                      </a:pPr>
                      <a:r>
                        <a:rPr sz="2000" dirty="0">
                          <a:latin typeface="Calibri"/>
                          <a:cs typeface="Calibri"/>
                        </a:rPr>
                        <a: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dirty="0">
                          <a:latin typeface="Calibri"/>
                          <a:cs typeface="Calibri"/>
                        </a:rPr>
                        <a:t>Ende</a:t>
                      </a:r>
                      <a:r>
                        <a:rPr sz="2000" spc="-45" dirty="0">
                          <a:latin typeface="Calibri"/>
                          <a:cs typeface="Calibri"/>
                        </a:rPr>
                        <a:t> </a:t>
                      </a:r>
                      <a:r>
                        <a:rPr sz="2000" spc="-5" dirty="0">
                          <a:latin typeface="Calibri"/>
                          <a:cs typeface="Calibri"/>
                        </a:rPr>
                        <a:t>einer</a:t>
                      </a:r>
                      <a:r>
                        <a:rPr sz="2000" spc="-85" dirty="0">
                          <a:latin typeface="Calibri"/>
                          <a:cs typeface="Calibri"/>
                        </a:rPr>
                        <a:t> </a:t>
                      </a:r>
                      <a:r>
                        <a:rPr sz="2000" spc="-25" dirty="0">
                          <a:latin typeface="Calibri"/>
                          <a:cs typeface="Calibri"/>
                        </a:rPr>
                        <a:t>Zeichenkette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280"/>
                        </a:lnSpc>
                      </a:pPr>
                      <a:r>
                        <a:rPr sz="2000" spc="-35" dirty="0">
                          <a:latin typeface="Calibri"/>
                          <a:cs typeface="Calibri"/>
                        </a:rPr>
                        <a:t>/</a:t>
                      </a:r>
                      <a:r>
                        <a:rPr sz="2000" spc="-5" dirty="0">
                          <a:latin typeface="Calibri"/>
                          <a:cs typeface="Calibri"/>
                        </a:rPr>
                        <a:t>s</a:t>
                      </a:r>
                      <a:r>
                        <a:rPr sz="2000" spc="-10" dirty="0">
                          <a:latin typeface="Calibri"/>
                          <a:cs typeface="Calibri"/>
                        </a:rPr>
                        <a:t>i</a:t>
                      </a:r>
                      <a:r>
                        <a:rPr sz="2000" dirty="0">
                          <a:latin typeface="Calibri"/>
                          <a:cs typeface="Calibri"/>
                        </a:rPr>
                        <a:t>e</a:t>
                      </a:r>
                      <a:r>
                        <a:rPr sz="2000" spc="5" dirty="0">
                          <a:latin typeface="Calibri"/>
                          <a:cs typeface="Calibri"/>
                        </a:rPr>
                        <a:t>\</a:t>
                      </a:r>
                      <a:r>
                        <a:rPr sz="2000" spc="-5" dirty="0">
                          <a:latin typeface="Calibri"/>
                          <a:cs typeface="Calibri"/>
                        </a:rPr>
                        <a:t>.</a:t>
                      </a:r>
                      <a:r>
                        <a:rPr sz="2000" b="1" dirty="0">
                          <a:latin typeface="Calibri"/>
                          <a:cs typeface="Calibri"/>
                        </a:rPr>
                        <a:t>$</a:t>
                      </a:r>
                      <a:r>
                        <a:rPr sz="2000" dirty="0">
                          <a:latin typeface="Calibri"/>
                          <a:cs typeface="Calibri"/>
                        </a:rPr>
                        <a:t>/</a:t>
                      </a:r>
                      <a:r>
                        <a:rPr sz="2000" spc="-50" dirty="0">
                          <a:latin typeface="Calibri"/>
                          <a:cs typeface="Calibri"/>
                        </a:rPr>
                        <a:t> </a:t>
                      </a:r>
                      <a:r>
                        <a:rPr sz="2000" dirty="0">
                          <a:latin typeface="Calibri"/>
                          <a:cs typeface="Calibri"/>
                        </a:rPr>
                        <a:t>= Ich</a:t>
                      </a:r>
                      <a:r>
                        <a:rPr sz="2000" spc="-15" dirty="0">
                          <a:latin typeface="Calibri"/>
                          <a:cs typeface="Calibri"/>
                        </a:rPr>
                        <a:t> </a:t>
                      </a:r>
                      <a:r>
                        <a:rPr sz="2000" dirty="0">
                          <a:latin typeface="Calibri"/>
                          <a:cs typeface="Calibri"/>
                        </a:rPr>
                        <a:t>mag</a:t>
                      </a:r>
                      <a:r>
                        <a:rPr sz="2000" spc="-105" dirty="0">
                          <a:latin typeface="Calibri"/>
                          <a:cs typeface="Calibri"/>
                        </a:rPr>
                        <a:t> </a:t>
                      </a:r>
                      <a:r>
                        <a:rPr sz="2000" spc="-5" dirty="0">
                          <a:latin typeface="Calibri"/>
                          <a:cs typeface="Calibri"/>
                        </a:rPr>
                        <a:t>s</a:t>
                      </a:r>
                      <a:r>
                        <a:rPr sz="2000" spc="-10" dirty="0">
                          <a:latin typeface="Calibri"/>
                          <a:cs typeface="Calibri"/>
                        </a:rPr>
                        <a:t>i</a:t>
                      </a:r>
                      <a:r>
                        <a:rPr sz="2000" dirty="0">
                          <a:latin typeface="Calibri"/>
                          <a:cs typeface="Calibri"/>
                        </a:rPr>
                        <a: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701040">
                <a:tc>
                  <a:txBody>
                    <a:bodyPr/>
                    <a:lstStyle/>
                    <a:p>
                      <a:pPr marL="85090">
                        <a:lnSpc>
                          <a:spcPts val="2280"/>
                        </a:lnSpc>
                      </a:pPr>
                      <a:r>
                        <a:rPr sz="2000" spc="-5" dirty="0">
                          <a:latin typeface="Calibri"/>
                          <a:cs typeface="Calibri"/>
                        </a:rPr>
                        <a: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10" dirty="0">
                          <a:latin typeface="Calibri"/>
                          <a:cs typeface="Calibri"/>
                        </a:rPr>
                        <a:t>Irgend</a:t>
                      </a:r>
                      <a:r>
                        <a:rPr sz="2000" spc="-65" dirty="0">
                          <a:latin typeface="Calibri"/>
                          <a:cs typeface="Calibri"/>
                        </a:rPr>
                        <a:t> </a:t>
                      </a:r>
                      <a:r>
                        <a:rPr sz="2000" spc="-5" dirty="0">
                          <a:latin typeface="Calibri"/>
                          <a:cs typeface="Calibri"/>
                        </a:rPr>
                        <a:t>ein</a:t>
                      </a:r>
                      <a:r>
                        <a:rPr sz="2000" dirty="0">
                          <a:latin typeface="Calibri"/>
                          <a:cs typeface="Calibri"/>
                        </a:rPr>
                        <a:t> </a:t>
                      </a:r>
                      <a:r>
                        <a:rPr sz="2000" spc="-5" dirty="0">
                          <a:latin typeface="Calibri"/>
                          <a:cs typeface="Calibri"/>
                        </a:rPr>
                        <a:t>Zeichen,</a:t>
                      </a:r>
                      <a:r>
                        <a:rPr sz="2000" spc="-45" dirty="0">
                          <a:latin typeface="Calibri"/>
                          <a:cs typeface="Calibri"/>
                        </a:rPr>
                        <a:t> </a:t>
                      </a:r>
                      <a:r>
                        <a:rPr sz="2000" spc="-5" dirty="0">
                          <a:latin typeface="Calibri"/>
                          <a:cs typeface="Calibri"/>
                        </a:rPr>
                        <a:t>das</a:t>
                      </a:r>
                      <a:r>
                        <a:rPr sz="2000" spc="-25" dirty="0">
                          <a:latin typeface="Calibri"/>
                          <a:cs typeface="Calibri"/>
                        </a:rPr>
                        <a:t> </a:t>
                      </a:r>
                      <a:r>
                        <a:rPr sz="2000" spc="-5" dirty="0">
                          <a:latin typeface="Calibri"/>
                          <a:cs typeface="Calibri"/>
                        </a:rPr>
                        <a:t>in</a:t>
                      </a:r>
                      <a:r>
                        <a:rPr sz="2000" spc="-85" dirty="0">
                          <a:latin typeface="Calibri"/>
                          <a:cs typeface="Calibri"/>
                        </a:rPr>
                        <a:t> </a:t>
                      </a:r>
                      <a:r>
                        <a:rPr sz="2000" spc="-5" dirty="0">
                          <a:latin typeface="Calibri"/>
                          <a:cs typeface="Calibri"/>
                        </a:rPr>
                        <a:t>der</a:t>
                      </a:r>
                      <a:endParaRPr sz="2000">
                        <a:latin typeface="Calibri"/>
                        <a:cs typeface="Calibri"/>
                      </a:endParaRPr>
                    </a:p>
                    <a:p>
                      <a:pPr marL="85725">
                        <a:lnSpc>
                          <a:spcPct val="100000"/>
                        </a:lnSpc>
                      </a:pPr>
                      <a:r>
                        <a:rPr sz="2000" spc="-5" dirty="0">
                          <a:latin typeface="Calibri"/>
                          <a:cs typeface="Calibri"/>
                        </a:rPr>
                        <a:t>Klammer</a:t>
                      </a:r>
                      <a:r>
                        <a:rPr sz="2000" spc="-45" dirty="0">
                          <a:latin typeface="Calibri"/>
                          <a:cs typeface="Calibri"/>
                        </a:rPr>
                        <a:t> </a:t>
                      </a:r>
                      <a:r>
                        <a:rPr sz="2000" spc="-25" dirty="0">
                          <a:latin typeface="Calibri"/>
                          <a:cs typeface="Calibri"/>
                        </a:rPr>
                        <a:t>aufgelistet</a:t>
                      </a:r>
                      <a:r>
                        <a:rPr sz="2000" spc="-20" dirty="0">
                          <a:latin typeface="Calibri"/>
                          <a:cs typeface="Calibri"/>
                        </a:rPr>
                        <a:t> ist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280"/>
                        </a:lnSpc>
                      </a:pPr>
                      <a:r>
                        <a:rPr sz="2000" spc="5" dirty="0">
                          <a:latin typeface="Calibri"/>
                          <a:cs typeface="Calibri"/>
                        </a:rPr>
                        <a:t>/W</a:t>
                      </a:r>
                      <a:r>
                        <a:rPr sz="2000" b="1" dirty="0">
                          <a:latin typeface="Calibri"/>
                          <a:cs typeface="Calibri"/>
                        </a:rPr>
                        <a:t>[oe</a:t>
                      </a:r>
                      <a:r>
                        <a:rPr sz="2000" b="1" spc="-10" dirty="0">
                          <a:latin typeface="Calibri"/>
                          <a:cs typeface="Calibri"/>
                        </a:rPr>
                        <a:t>a</a:t>
                      </a:r>
                      <a:r>
                        <a:rPr sz="2000" b="1" spc="-5" dirty="0">
                          <a:latin typeface="Calibri"/>
                          <a:cs typeface="Calibri"/>
                        </a:rPr>
                        <a:t>]</a:t>
                      </a:r>
                      <a:r>
                        <a:rPr sz="2000" dirty="0">
                          <a:latin typeface="Calibri"/>
                          <a:cs typeface="Calibri"/>
                        </a:rPr>
                        <a:t>rt/ =</a:t>
                      </a:r>
                      <a:r>
                        <a:rPr sz="2000" spc="-10" dirty="0">
                          <a:latin typeface="Calibri"/>
                          <a:cs typeface="Calibri"/>
                        </a:rPr>
                        <a:t> </a:t>
                      </a:r>
                      <a:r>
                        <a:rPr sz="2000" spc="-80" dirty="0">
                          <a:latin typeface="Calibri"/>
                          <a:cs typeface="Calibri"/>
                        </a:rPr>
                        <a:t>W</a:t>
                      </a:r>
                      <a:r>
                        <a:rPr sz="2000" spc="-15" dirty="0">
                          <a:latin typeface="Calibri"/>
                          <a:cs typeface="Calibri"/>
                        </a:rPr>
                        <a:t>e</a:t>
                      </a:r>
                      <a:r>
                        <a:rPr sz="2000" spc="-20" dirty="0">
                          <a:latin typeface="Calibri"/>
                          <a:cs typeface="Calibri"/>
                        </a:rPr>
                        <a:t>r</a:t>
                      </a:r>
                      <a:r>
                        <a:rPr sz="2000" spc="-15" dirty="0">
                          <a:latin typeface="Calibri"/>
                          <a:cs typeface="Calibri"/>
                        </a:rPr>
                        <a:t>t</a:t>
                      </a:r>
                      <a:r>
                        <a:rPr sz="2000" dirty="0">
                          <a:latin typeface="Calibri"/>
                          <a:cs typeface="Calibri"/>
                        </a:rPr>
                        <a:t>,</a:t>
                      </a:r>
                      <a:r>
                        <a:rPr sz="2000" spc="-125" dirty="0">
                          <a:latin typeface="Calibri"/>
                          <a:cs typeface="Calibri"/>
                        </a:rPr>
                        <a:t> </a:t>
                      </a:r>
                      <a:r>
                        <a:rPr sz="2000" spc="-105" dirty="0">
                          <a:latin typeface="Calibri"/>
                          <a:cs typeface="Calibri"/>
                        </a:rPr>
                        <a:t>W</a:t>
                      </a:r>
                      <a:r>
                        <a:rPr sz="2000" spc="-25" dirty="0">
                          <a:latin typeface="Calibri"/>
                          <a:cs typeface="Calibri"/>
                        </a:rPr>
                        <a:t>o</a:t>
                      </a:r>
                      <a:r>
                        <a:rPr sz="2000" spc="-30" dirty="0">
                          <a:latin typeface="Calibri"/>
                          <a:cs typeface="Calibri"/>
                        </a:rPr>
                        <a:t>r</a:t>
                      </a:r>
                      <a:r>
                        <a:rPr sz="2000" dirty="0">
                          <a:latin typeface="Calibri"/>
                          <a:cs typeface="Calibri"/>
                        </a:rPr>
                        <a:t>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701039">
                <a:tc>
                  <a:txBody>
                    <a:bodyPr/>
                    <a:lstStyle/>
                    <a:p>
                      <a:pPr marL="85090">
                        <a:lnSpc>
                          <a:spcPts val="2280"/>
                        </a:lnSpc>
                      </a:pPr>
                      <a:r>
                        <a:rPr sz="2000" spc="-5" dirty="0">
                          <a:latin typeface="Calibri"/>
                          <a:cs typeface="Calibri"/>
                        </a:rPr>
                        <a: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20" dirty="0">
                          <a:latin typeface="Calibri"/>
                          <a:cs typeface="Calibri"/>
                        </a:rPr>
                        <a:t>Keines</a:t>
                      </a:r>
                      <a:r>
                        <a:rPr sz="2000" spc="-15" dirty="0">
                          <a:latin typeface="Calibri"/>
                          <a:cs typeface="Calibri"/>
                        </a:rPr>
                        <a:t> </a:t>
                      </a:r>
                      <a:r>
                        <a:rPr sz="2000" spc="-5" dirty="0">
                          <a:latin typeface="Calibri"/>
                          <a:cs typeface="Calibri"/>
                        </a:rPr>
                        <a:t>der</a:t>
                      </a:r>
                      <a:r>
                        <a:rPr sz="2000" spc="-30" dirty="0">
                          <a:latin typeface="Calibri"/>
                          <a:cs typeface="Calibri"/>
                        </a:rPr>
                        <a:t> </a:t>
                      </a:r>
                      <a:r>
                        <a:rPr sz="2000" dirty="0">
                          <a:latin typeface="Calibri"/>
                          <a:cs typeface="Calibri"/>
                        </a:rPr>
                        <a:t>in</a:t>
                      </a:r>
                      <a:r>
                        <a:rPr sz="2000" spc="-10" dirty="0">
                          <a:latin typeface="Calibri"/>
                          <a:cs typeface="Calibri"/>
                        </a:rPr>
                        <a:t> </a:t>
                      </a:r>
                      <a:r>
                        <a:rPr sz="2000" spc="-5" dirty="0">
                          <a:latin typeface="Calibri"/>
                          <a:cs typeface="Calibri"/>
                        </a:rPr>
                        <a:t>der</a:t>
                      </a:r>
                      <a:r>
                        <a:rPr sz="2000" spc="-55" dirty="0">
                          <a:latin typeface="Calibri"/>
                          <a:cs typeface="Calibri"/>
                        </a:rPr>
                        <a:t> </a:t>
                      </a:r>
                      <a:r>
                        <a:rPr sz="2000" spc="-5" dirty="0">
                          <a:latin typeface="Calibri"/>
                          <a:cs typeface="Calibri"/>
                        </a:rPr>
                        <a:t>Klammer</a:t>
                      </a:r>
                      <a:endParaRPr sz="2000">
                        <a:latin typeface="Calibri"/>
                        <a:cs typeface="Calibri"/>
                      </a:endParaRPr>
                    </a:p>
                    <a:p>
                      <a:pPr marL="85725">
                        <a:lnSpc>
                          <a:spcPct val="100000"/>
                        </a:lnSpc>
                      </a:pPr>
                      <a:r>
                        <a:rPr sz="2000" dirty="0">
                          <a:latin typeface="Calibri"/>
                          <a:cs typeface="Calibri"/>
                        </a:rPr>
                        <a:t>ange</a:t>
                      </a:r>
                      <a:r>
                        <a:rPr sz="2000" spc="-15" dirty="0">
                          <a:latin typeface="Calibri"/>
                          <a:cs typeface="Calibri"/>
                        </a:rPr>
                        <a:t>g</a:t>
                      </a:r>
                      <a:r>
                        <a:rPr sz="2000" dirty="0">
                          <a:latin typeface="Calibri"/>
                          <a:cs typeface="Calibri"/>
                        </a:rPr>
                        <a:t>ebenen</a:t>
                      </a:r>
                      <a:r>
                        <a:rPr sz="2000" spc="-165" dirty="0">
                          <a:latin typeface="Calibri"/>
                          <a:cs typeface="Calibri"/>
                        </a:rPr>
                        <a:t> </a:t>
                      </a:r>
                      <a:r>
                        <a:rPr sz="2000" spc="-40" dirty="0">
                          <a:latin typeface="Calibri"/>
                          <a:cs typeface="Calibri"/>
                        </a:rPr>
                        <a:t>Z</a:t>
                      </a:r>
                      <a:r>
                        <a:rPr sz="2000" dirty="0">
                          <a:latin typeface="Calibri"/>
                          <a:cs typeface="Calibri"/>
                        </a:rPr>
                        <a:t>e</a:t>
                      </a:r>
                      <a:r>
                        <a:rPr sz="2000" spc="-10" dirty="0">
                          <a:latin typeface="Calibri"/>
                          <a:cs typeface="Calibri"/>
                        </a:rPr>
                        <a:t>i</a:t>
                      </a:r>
                      <a:r>
                        <a:rPr sz="2000" dirty="0">
                          <a:latin typeface="Calibri"/>
                          <a:cs typeface="Calibri"/>
                        </a:rPr>
                        <a:t>c</a:t>
                      </a:r>
                      <a:r>
                        <a:rPr sz="2000" spc="5" dirty="0">
                          <a:latin typeface="Calibri"/>
                          <a:cs typeface="Calibri"/>
                        </a:rPr>
                        <a:t>h</a:t>
                      </a:r>
                      <a:r>
                        <a:rPr sz="2000" dirty="0">
                          <a:latin typeface="Calibri"/>
                          <a:cs typeface="Calibri"/>
                        </a:rPr>
                        <a:t>en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280"/>
                        </a:lnSpc>
                      </a:pPr>
                      <a:r>
                        <a:rPr sz="2000" spc="5" dirty="0">
                          <a:latin typeface="Calibri"/>
                          <a:cs typeface="Calibri"/>
                        </a:rPr>
                        <a:t>/</a:t>
                      </a:r>
                      <a:r>
                        <a:rPr sz="2000" dirty="0">
                          <a:latin typeface="Calibri"/>
                          <a:cs typeface="Calibri"/>
                        </a:rPr>
                        <a:t>W</a:t>
                      </a:r>
                      <a:r>
                        <a:rPr sz="2000" b="1" dirty="0">
                          <a:latin typeface="Calibri"/>
                          <a:cs typeface="Calibri"/>
                        </a:rPr>
                        <a:t>[</a:t>
                      </a:r>
                      <a:r>
                        <a:rPr sz="2000" b="1" spc="-10" dirty="0">
                          <a:latin typeface="Calibri"/>
                          <a:cs typeface="Calibri"/>
                        </a:rPr>
                        <a:t>^a</a:t>
                      </a:r>
                      <a:r>
                        <a:rPr sz="2000" b="1" dirty="0">
                          <a:latin typeface="Calibri"/>
                          <a:cs typeface="Calibri"/>
                        </a:rPr>
                        <a:t>o]</a:t>
                      </a:r>
                      <a:r>
                        <a:rPr sz="2000" dirty="0">
                          <a:latin typeface="Calibri"/>
                          <a:cs typeface="Calibri"/>
                        </a:rPr>
                        <a:t>rt/</a:t>
                      </a:r>
                      <a:r>
                        <a:rPr sz="2000" spc="-10" dirty="0">
                          <a:latin typeface="Calibri"/>
                          <a:cs typeface="Calibri"/>
                        </a:rPr>
                        <a:t> </a:t>
                      </a:r>
                      <a:r>
                        <a:rPr sz="2000" dirty="0">
                          <a:latin typeface="Calibri"/>
                          <a:cs typeface="Calibri"/>
                        </a:rPr>
                        <a:t>= Wi</a:t>
                      </a:r>
                      <a:r>
                        <a:rPr sz="2000" spc="-10" dirty="0">
                          <a:latin typeface="Calibri"/>
                          <a:cs typeface="Calibri"/>
                        </a:rPr>
                        <a:t>r</a:t>
                      </a:r>
                      <a:r>
                        <a:rPr sz="2000" dirty="0">
                          <a:latin typeface="Calibri"/>
                          <a:cs typeface="Calibri"/>
                        </a:rPr>
                        <a:t>t,</a:t>
                      </a:r>
                      <a:r>
                        <a:rPr sz="2000" spc="-105" dirty="0">
                          <a:latin typeface="Calibri"/>
                          <a:cs typeface="Calibri"/>
                        </a:rPr>
                        <a:t> </a:t>
                      </a:r>
                      <a:r>
                        <a:rPr sz="2000" spc="-95" dirty="0">
                          <a:latin typeface="Calibri"/>
                          <a:cs typeface="Calibri"/>
                        </a:rPr>
                        <a:t>W</a:t>
                      </a:r>
                      <a:r>
                        <a:rPr sz="2000" spc="-30" dirty="0">
                          <a:latin typeface="Calibri"/>
                          <a:cs typeface="Calibri"/>
                        </a:rPr>
                        <a:t>er</a:t>
                      </a:r>
                      <a:r>
                        <a:rPr sz="2000" dirty="0">
                          <a:latin typeface="Calibri"/>
                          <a:cs typeface="Calibri"/>
                        </a:rPr>
                        <a:t>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054350" cy="528320"/>
          </a:xfrm>
          <a:prstGeom prst="rect">
            <a:avLst/>
          </a:prstGeom>
        </p:spPr>
        <p:txBody>
          <a:bodyPr vert="horz" wrap="square" lIns="0" tIns="12700" rIns="0" bIns="0" rtlCol="0">
            <a:spAutoFit/>
          </a:bodyPr>
          <a:lstStyle/>
          <a:p>
            <a:pPr marL="12700">
              <a:lnSpc>
                <a:spcPct val="100000"/>
              </a:lnSpc>
              <a:spcBef>
                <a:spcPts val="100"/>
              </a:spcBef>
            </a:pPr>
            <a:r>
              <a:rPr sz="3300" b="0" spc="-25" dirty="0">
                <a:latin typeface="Calibri"/>
                <a:cs typeface="Calibri"/>
              </a:rPr>
              <a:t>RegExp-Objekt</a:t>
            </a:r>
            <a:r>
              <a:rPr sz="3300" b="0" spc="-75" dirty="0">
                <a:latin typeface="Calibri"/>
                <a:cs typeface="Calibri"/>
              </a:rPr>
              <a:t> </a:t>
            </a:r>
            <a:r>
              <a:rPr sz="3300" b="0" spc="-10" dirty="0">
                <a:latin typeface="Calibri"/>
                <a:cs typeface="Calibri"/>
              </a:rPr>
              <a:t>(4)</a:t>
            </a:r>
            <a:endParaRPr sz="3300">
              <a:latin typeface="Calibri"/>
              <a:cs typeface="Calibri"/>
            </a:endParaRPr>
          </a:p>
        </p:txBody>
      </p:sp>
      <p:sp>
        <p:nvSpPr>
          <p:cNvPr id="3" name="object 3"/>
          <p:cNvSpPr txBox="1"/>
          <p:nvPr/>
        </p:nvSpPr>
        <p:spPr>
          <a:xfrm>
            <a:off x="837691" y="1652092"/>
            <a:ext cx="4217670"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25" dirty="0">
                <a:latin typeface="Calibri"/>
                <a:cs typeface="Calibri"/>
              </a:rPr>
              <a:t>Metazeichen</a:t>
            </a:r>
            <a:r>
              <a:rPr sz="3200" spc="-135" dirty="0">
                <a:latin typeface="Calibri"/>
                <a:cs typeface="Calibri"/>
              </a:rPr>
              <a:t> </a:t>
            </a:r>
            <a:r>
              <a:rPr sz="3200" spc="-25" dirty="0">
                <a:latin typeface="Calibri"/>
                <a:cs typeface="Calibri"/>
              </a:rPr>
              <a:t>Häufigkeit</a:t>
            </a:r>
            <a:endParaRPr sz="3200">
              <a:latin typeface="Calibri"/>
              <a:cs typeface="Calibri"/>
            </a:endParaRPr>
          </a:p>
        </p:txBody>
      </p:sp>
      <p:graphicFrame>
        <p:nvGraphicFramePr>
          <p:cNvPr id="4" name="object 4"/>
          <p:cNvGraphicFramePr>
            <a:graphicFrameLocks noGrp="1"/>
          </p:cNvGraphicFramePr>
          <p:nvPr/>
        </p:nvGraphicFramePr>
        <p:xfrm>
          <a:off x="1170355" y="2331973"/>
          <a:ext cx="10549887" cy="2595876"/>
        </p:xfrm>
        <a:graphic>
          <a:graphicData uri="http://schemas.openxmlformats.org/drawingml/2006/table">
            <a:tbl>
              <a:tblPr firstRow="1" bandRow="1">
                <a:tableStyleId>{2D5ABB26-0587-4C30-8999-92F81FD0307C}</a:tableStyleId>
              </a:tblPr>
              <a:tblGrid>
                <a:gridCol w="3516629">
                  <a:extLst>
                    <a:ext uri="{9D8B030D-6E8A-4147-A177-3AD203B41FA5}">
                      <a16:colId xmlns:a16="http://schemas.microsoft.com/office/drawing/2014/main" val="20000"/>
                    </a:ext>
                  </a:extLst>
                </a:gridCol>
                <a:gridCol w="3516629">
                  <a:extLst>
                    <a:ext uri="{9D8B030D-6E8A-4147-A177-3AD203B41FA5}">
                      <a16:colId xmlns:a16="http://schemas.microsoft.com/office/drawing/2014/main" val="20001"/>
                    </a:ext>
                  </a:extLst>
                </a:gridCol>
                <a:gridCol w="3516629">
                  <a:extLst>
                    <a:ext uri="{9D8B030D-6E8A-4147-A177-3AD203B41FA5}">
                      <a16:colId xmlns:a16="http://schemas.microsoft.com/office/drawing/2014/main" val="20002"/>
                    </a:ext>
                  </a:extLst>
                </a:gridCol>
              </a:tblGrid>
              <a:tr h="370839">
                <a:tc>
                  <a:txBody>
                    <a:bodyPr/>
                    <a:lstStyle/>
                    <a:p>
                      <a:pPr marL="85090">
                        <a:lnSpc>
                          <a:spcPts val="2045"/>
                        </a:lnSpc>
                      </a:pPr>
                      <a:r>
                        <a:rPr sz="1800" b="1" spc="-20" dirty="0">
                          <a:solidFill>
                            <a:srgbClr val="FFFFFF"/>
                          </a:solidFill>
                          <a:latin typeface="Calibri"/>
                          <a:cs typeface="Calibri"/>
                        </a:rPr>
                        <a:t>Meta-Zeichen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45"/>
                        </a:lnSpc>
                      </a:pPr>
                      <a:r>
                        <a:rPr sz="1800" b="1" spc="-5" dirty="0">
                          <a:solidFill>
                            <a:srgbClr val="FFFFFF"/>
                          </a:solidFill>
                          <a:latin typeface="Calibri"/>
                          <a:cs typeface="Calibri"/>
                        </a:rPr>
                        <a:t>Findet…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6360">
                        <a:lnSpc>
                          <a:spcPts val="2045"/>
                        </a:lnSpc>
                      </a:pPr>
                      <a:r>
                        <a:rPr sz="1800" b="1" dirty="0">
                          <a:solidFill>
                            <a:srgbClr val="FFFFFF"/>
                          </a:solidFill>
                          <a:latin typeface="Calibri"/>
                          <a:cs typeface="Calibri"/>
                        </a:rPr>
                        <a:t>Beispiel</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839">
                <a:tc>
                  <a:txBody>
                    <a:bodyPr/>
                    <a:lstStyle/>
                    <a:p>
                      <a:pPr marL="85090">
                        <a:lnSpc>
                          <a:spcPts val="2045"/>
                        </a:lnSpc>
                      </a:pPr>
                      <a:r>
                        <a:rPr sz="1800" dirty="0">
                          <a:latin typeface="Calibri"/>
                          <a:cs typeface="Calibri"/>
                        </a:rPr>
                        <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5" dirty="0">
                          <a:latin typeface="Calibri"/>
                          <a:cs typeface="Calibri"/>
                        </a:rPr>
                        <a:t>Ein-</a:t>
                      </a:r>
                      <a:r>
                        <a:rPr sz="1800" spc="-25" dirty="0">
                          <a:latin typeface="Calibri"/>
                          <a:cs typeface="Calibri"/>
                        </a:rPr>
                        <a:t> </a:t>
                      </a:r>
                      <a:r>
                        <a:rPr sz="1800" spc="-5" dirty="0">
                          <a:latin typeface="Calibri"/>
                          <a:cs typeface="Calibri"/>
                        </a:rPr>
                        <a:t>oder</a:t>
                      </a:r>
                      <a:r>
                        <a:rPr sz="1800" spc="-75" dirty="0">
                          <a:latin typeface="Calibri"/>
                          <a:cs typeface="Calibri"/>
                        </a:rPr>
                        <a:t> </a:t>
                      </a:r>
                      <a:r>
                        <a:rPr sz="1800" spc="-5" dirty="0">
                          <a:latin typeface="Calibri"/>
                          <a:cs typeface="Calibri"/>
                        </a:rPr>
                        <a:t>mehrmals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6360">
                        <a:lnSpc>
                          <a:spcPts val="2045"/>
                        </a:lnSpc>
                      </a:pPr>
                      <a:r>
                        <a:rPr sz="1800" dirty="0">
                          <a:latin typeface="Calibri"/>
                          <a:cs typeface="Calibri"/>
                        </a:rPr>
                        <a:t>/\d</a:t>
                      </a:r>
                      <a:r>
                        <a:rPr sz="1800" b="1" dirty="0">
                          <a:latin typeface="Calibri"/>
                          <a:cs typeface="Calibri"/>
                        </a:rPr>
                        <a:t>+</a:t>
                      </a:r>
                      <a:r>
                        <a:rPr sz="1800" dirty="0">
                          <a:latin typeface="Calibri"/>
                          <a:cs typeface="Calibri"/>
                        </a:rPr>
                        <a:t>/</a:t>
                      </a:r>
                      <a:r>
                        <a:rPr sz="1800" spc="-5" dirty="0">
                          <a:latin typeface="Calibri"/>
                          <a:cs typeface="Calibri"/>
                        </a:rPr>
                        <a:t> </a:t>
                      </a:r>
                      <a:r>
                        <a:rPr sz="1800" dirty="0">
                          <a:latin typeface="Calibri"/>
                          <a:cs typeface="Calibri"/>
                        </a:rPr>
                        <a:t>=</a:t>
                      </a:r>
                      <a:r>
                        <a:rPr sz="1800" spc="-30" dirty="0">
                          <a:latin typeface="Calibri"/>
                          <a:cs typeface="Calibri"/>
                        </a:rPr>
                        <a:t> </a:t>
                      </a:r>
                      <a:r>
                        <a:rPr sz="1800" dirty="0">
                          <a:latin typeface="Calibri"/>
                          <a:cs typeface="Calibri"/>
                        </a:rPr>
                        <a:t>3,</a:t>
                      </a:r>
                      <a:r>
                        <a:rPr sz="1800" spc="-95" dirty="0">
                          <a:latin typeface="Calibri"/>
                          <a:cs typeface="Calibri"/>
                        </a:rPr>
                        <a:t> </a:t>
                      </a:r>
                      <a:r>
                        <a:rPr sz="1800" spc="-5" dirty="0">
                          <a:latin typeface="Calibri"/>
                          <a:cs typeface="Calibri"/>
                        </a:rPr>
                        <a:t>1190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40">
                <a:tc>
                  <a:txBody>
                    <a:bodyPr/>
                    <a:lstStyle/>
                    <a:p>
                      <a:pPr marL="85090">
                        <a:lnSpc>
                          <a:spcPts val="2045"/>
                        </a:lnSpc>
                      </a:pPr>
                      <a:r>
                        <a:rPr sz="1800" dirty="0">
                          <a:latin typeface="Calibri"/>
                          <a:cs typeface="Calibri"/>
                        </a:rPr>
                        <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20" dirty="0">
                          <a:latin typeface="Calibri"/>
                          <a:cs typeface="Calibri"/>
                        </a:rPr>
                        <a:t>Kein-</a:t>
                      </a:r>
                      <a:r>
                        <a:rPr sz="1800" spc="-25" dirty="0">
                          <a:latin typeface="Calibri"/>
                          <a:cs typeface="Calibri"/>
                        </a:rPr>
                        <a:t> </a:t>
                      </a:r>
                      <a:r>
                        <a:rPr sz="1800" spc="-5" dirty="0">
                          <a:latin typeface="Calibri"/>
                          <a:cs typeface="Calibri"/>
                        </a:rPr>
                        <a:t>oder</a:t>
                      </a:r>
                      <a:r>
                        <a:rPr sz="1800" spc="-80" dirty="0">
                          <a:latin typeface="Calibri"/>
                          <a:cs typeface="Calibri"/>
                        </a:rPr>
                        <a:t> </a:t>
                      </a:r>
                      <a:r>
                        <a:rPr sz="1800" dirty="0">
                          <a:latin typeface="Calibri"/>
                          <a:cs typeface="Calibri"/>
                        </a:rPr>
                        <a:t>einmal</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045"/>
                        </a:lnSpc>
                      </a:pPr>
                      <a:r>
                        <a:rPr sz="1800" dirty="0">
                          <a:latin typeface="Calibri"/>
                          <a:cs typeface="Calibri"/>
                        </a:rPr>
                        <a:t>/\d</a:t>
                      </a:r>
                      <a:r>
                        <a:rPr sz="1800" b="1" dirty="0">
                          <a:latin typeface="Calibri"/>
                          <a:cs typeface="Calibri"/>
                        </a:rPr>
                        <a:t>?</a:t>
                      </a:r>
                      <a:r>
                        <a:rPr sz="1800" dirty="0">
                          <a:latin typeface="Calibri"/>
                          <a:cs typeface="Calibri"/>
                        </a:rPr>
                        <a:t>/</a:t>
                      </a:r>
                      <a:r>
                        <a:rPr sz="1800" spc="-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3,</a:t>
                      </a:r>
                      <a:r>
                        <a:rPr sz="1800" spc="-10" dirty="0">
                          <a:latin typeface="Calibri"/>
                          <a:cs typeface="Calibri"/>
                        </a:rPr>
                        <a:t> </a:t>
                      </a:r>
                      <a:r>
                        <a:rPr sz="1800" dirty="0">
                          <a:latin typeface="Calibri"/>
                          <a:cs typeface="Calibri"/>
                        </a:rPr>
                        <a:t>9</a:t>
                      </a:r>
                      <a:r>
                        <a:rPr sz="1800" spc="-15" dirty="0">
                          <a:latin typeface="Calibri"/>
                          <a:cs typeface="Calibri"/>
                        </a:rPr>
                        <a:t> </a:t>
                      </a:r>
                      <a:r>
                        <a:rPr sz="1800" dirty="0">
                          <a:latin typeface="Calibri"/>
                          <a:cs typeface="Calibri"/>
                        </a:rPr>
                        <a:t>aber</a:t>
                      </a:r>
                      <a:r>
                        <a:rPr sz="1800" spc="10" dirty="0">
                          <a:latin typeface="Calibri"/>
                          <a:cs typeface="Calibri"/>
                        </a:rPr>
                        <a:t> </a:t>
                      </a:r>
                      <a:r>
                        <a:rPr sz="1800" spc="-15" dirty="0">
                          <a:latin typeface="Calibri"/>
                          <a:cs typeface="Calibri"/>
                        </a:rPr>
                        <a:t>nicht</a:t>
                      </a:r>
                      <a:r>
                        <a:rPr sz="1800" spc="-55" dirty="0">
                          <a:latin typeface="Calibri"/>
                          <a:cs typeface="Calibri"/>
                        </a:rPr>
                        <a:t> </a:t>
                      </a:r>
                      <a:r>
                        <a:rPr sz="1800" dirty="0">
                          <a:latin typeface="Calibri"/>
                          <a:cs typeface="Calibri"/>
                        </a:rPr>
                        <a:t>11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39">
                <a:tc>
                  <a:txBody>
                    <a:bodyPr/>
                    <a:lstStyle/>
                    <a:p>
                      <a:pPr marL="85090">
                        <a:lnSpc>
                          <a:spcPts val="2045"/>
                        </a:lnSpc>
                      </a:pPr>
                      <a:r>
                        <a:rPr sz="1800" dirty="0">
                          <a:latin typeface="Calibri"/>
                          <a:cs typeface="Calibri"/>
                        </a:rPr>
                        <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5" dirty="0">
                          <a:latin typeface="Calibri"/>
                          <a:cs typeface="Calibri"/>
                        </a:rPr>
                        <a:t>Kein,-ein-</a:t>
                      </a:r>
                      <a:r>
                        <a:rPr sz="1800" spc="-60" dirty="0">
                          <a:latin typeface="Calibri"/>
                          <a:cs typeface="Calibri"/>
                        </a:rPr>
                        <a:t> </a:t>
                      </a:r>
                      <a:r>
                        <a:rPr sz="1800" spc="-5" dirty="0">
                          <a:latin typeface="Calibri"/>
                          <a:cs typeface="Calibri"/>
                        </a:rPr>
                        <a:t>oder</a:t>
                      </a:r>
                      <a:r>
                        <a:rPr sz="1800" spc="-50" dirty="0">
                          <a:latin typeface="Calibri"/>
                          <a:cs typeface="Calibri"/>
                        </a:rPr>
                        <a:t> </a:t>
                      </a:r>
                      <a:r>
                        <a:rPr sz="1800" dirty="0">
                          <a:latin typeface="Calibri"/>
                          <a:cs typeface="Calibri"/>
                        </a:rPr>
                        <a:t>mehrmals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045"/>
                        </a:lnSpc>
                      </a:pPr>
                      <a:r>
                        <a:rPr sz="1800" spc="-5" dirty="0">
                          <a:latin typeface="Calibri"/>
                          <a:cs typeface="Calibri"/>
                        </a:rPr>
                        <a:t>/\d</a:t>
                      </a:r>
                      <a:r>
                        <a:rPr sz="1800" b="1" spc="-5" dirty="0">
                          <a:latin typeface="Calibri"/>
                          <a:cs typeface="Calibri"/>
                        </a:rPr>
                        <a:t>*</a:t>
                      </a:r>
                      <a:r>
                        <a:rPr sz="1800" spc="-5" dirty="0">
                          <a:latin typeface="Calibri"/>
                          <a:cs typeface="Calibri"/>
                        </a:rPr>
                        <a:t>/</a:t>
                      </a:r>
                      <a:r>
                        <a:rPr sz="1800" spc="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a:t>
                      </a:r>
                      <a:r>
                        <a:rPr sz="1800" spc="-5" dirty="0">
                          <a:latin typeface="Calibri"/>
                          <a:cs typeface="Calibri"/>
                        </a:rPr>
                        <a:t> oder</a:t>
                      </a:r>
                      <a:r>
                        <a:rPr sz="1800" spc="-85" dirty="0">
                          <a:latin typeface="Calibri"/>
                          <a:cs typeface="Calibri"/>
                        </a:rPr>
                        <a:t> </a:t>
                      </a:r>
                      <a:r>
                        <a:rPr sz="1800" spc="-5" dirty="0">
                          <a:latin typeface="Calibri"/>
                          <a:cs typeface="Calibri"/>
                        </a:rPr>
                        <a:t>18</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70840">
                <a:tc>
                  <a:txBody>
                    <a:bodyPr/>
                    <a:lstStyle/>
                    <a:p>
                      <a:pPr marL="85090">
                        <a:lnSpc>
                          <a:spcPts val="2045"/>
                        </a:lnSpc>
                      </a:pPr>
                      <a:r>
                        <a:rPr sz="1800" spc="-5" dirty="0">
                          <a:latin typeface="Calibri"/>
                          <a:cs typeface="Calibri"/>
                        </a:rPr>
                        <a:t>{n}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dirty="0">
                          <a:latin typeface="Calibri"/>
                          <a:cs typeface="Calibri"/>
                        </a:rPr>
                        <a:t>Ge</a:t>
                      </a:r>
                      <a:r>
                        <a:rPr sz="1800" spc="5" dirty="0">
                          <a:latin typeface="Calibri"/>
                          <a:cs typeface="Calibri"/>
                        </a:rPr>
                        <a:t>n</a:t>
                      </a:r>
                      <a:r>
                        <a:rPr sz="1800" dirty="0">
                          <a:latin typeface="Calibri"/>
                          <a:cs typeface="Calibri"/>
                        </a:rPr>
                        <a:t>au</a:t>
                      </a:r>
                      <a:r>
                        <a:rPr sz="1800" spc="-95" dirty="0">
                          <a:latin typeface="Calibri"/>
                          <a:cs typeface="Calibri"/>
                        </a:rPr>
                        <a:t> </a:t>
                      </a:r>
                      <a:r>
                        <a:rPr sz="1800" dirty="0">
                          <a:latin typeface="Calibri"/>
                          <a:cs typeface="Calibri"/>
                        </a:rPr>
                        <a:t>n-mal</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045"/>
                        </a:lnSpc>
                      </a:pPr>
                      <a:r>
                        <a:rPr sz="1800" dirty="0">
                          <a:latin typeface="Calibri"/>
                          <a:cs typeface="Calibri"/>
                        </a:rPr>
                        <a:t>/\d</a:t>
                      </a:r>
                      <a:r>
                        <a:rPr sz="1800" b="1" dirty="0">
                          <a:latin typeface="Calibri"/>
                          <a:cs typeface="Calibri"/>
                        </a:rPr>
                        <a:t>{3}</a:t>
                      </a:r>
                      <a:r>
                        <a:rPr sz="1800" dirty="0">
                          <a:latin typeface="Calibri"/>
                          <a:cs typeface="Calibri"/>
                        </a:rPr>
                        <a:t>/ =</a:t>
                      </a:r>
                      <a:r>
                        <a:rPr sz="1800" spc="-15" dirty="0">
                          <a:latin typeface="Calibri"/>
                          <a:cs typeface="Calibri"/>
                        </a:rPr>
                        <a:t> </a:t>
                      </a:r>
                      <a:r>
                        <a:rPr sz="1800" dirty="0">
                          <a:latin typeface="Calibri"/>
                          <a:cs typeface="Calibri"/>
                        </a:rPr>
                        <a:t>238</a:t>
                      </a:r>
                      <a:r>
                        <a:rPr sz="1800" spc="-5" dirty="0">
                          <a:latin typeface="Calibri"/>
                          <a:cs typeface="Calibri"/>
                        </a:rPr>
                        <a:t> oder</a:t>
                      </a:r>
                      <a:r>
                        <a:rPr sz="1800" spc="-85" dirty="0">
                          <a:latin typeface="Calibri"/>
                          <a:cs typeface="Calibri"/>
                        </a:rPr>
                        <a:t> </a:t>
                      </a:r>
                      <a:r>
                        <a:rPr sz="1800" spc="-5" dirty="0">
                          <a:latin typeface="Calibri"/>
                          <a:cs typeface="Calibri"/>
                        </a:rPr>
                        <a:t>706</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70839">
                <a:tc>
                  <a:txBody>
                    <a:bodyPr/>
                    <a:lstStyle/>
                    <a:p>
                      <a:pPr marL="85090">
                        <a:lnSpc>
                          <a:spcPts val="2045"/>
                        </a:lnSpc>
                      </a:pPr>
                      <a:r>
                        <a:rPr sz="1800" spc="-5" dirty="0">
                          <a:latin typeface="Calibri"/>
                          <a:cs typeface="Calibri"/>
                        </a:rPr>
                        <a:t>{n,}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dirty="0">
                          <a:latin typeface="Calibri"/>
                          <a:cs typeface="Calibri"/>
                        </a:rPr>
                        <a:t>n-</a:t>
                      </a:r>
                      <a:r>
                        <a:rPr sz="1800" spc="-20" dirty="0">
                          <a:latin typeface="Calibri"/>
                          <a:cs typeface="Calibri"/>
                        </a:rPr>
                        <a:t> </a:t>
                      </a:r>
                      <a:r>
                        <a:rPr sz="1800" spc="-5" dirty="0">
                          <a:latin typeface="Calibri"/>
                          <a:cs typeface="Calibri"/>
                        </a:rPr>
                        <a:t>oder</a:t>
                      </a:r>
                      <a:r>
                        <a:rPr sz="1800" spc="-75" dirty="0">
                          <a:latin typeface="Calibri"/>
                          <a:cs typeface="Calibri"/>
                        </a:rPr>
                        <a:t> </a:t>
                      </a:r>
                      <a:r>
                        <a:rPr sz="1800" spc="-5" dirty="0">
                          <a:latin typeface="Calibri"/>
                          <a:cs typeface="Calibri"/>
                        </a:rPr>
                        <a:t>mehrmals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045"/>
                        </a:lnSpc>
                      </a:pPr>
                      <a:r>
                        <a:rPr sz="1800" dirty="0">
                          <a:latin typeface="Calibri"/>
                          <a:cs typeface="Calibri"/>
                        </a:rPr>
                        <a:t>/\d</a:t>
                      </a:r>
                      <a:r>
                        <a:rPr sz="1800" b="1" dirty="0">
                          <a:latin typeface="Calibri"/>
                          <a:cs typeface="Calibri"/>
                        </a:rPr>
                        <a:t>{2,}</a:t>
                      </a:r>
                      <a:r>
                        <a:rPr sz="1800" dirty="0">
                          <a:latin typeface="Calibri"/>
                          <a:cs typeface="Calibri"/>
                        </a:rPr>
                        <a:t>/</a:t>
                      </a:r>
                      <a:r>
                        <a:rPr sz="1800" spc="-10"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28</a:t>
                      </a:r>
                      <a:r>
                        <a:rPr sz="1800" spc="-15" dirty="0">
                          <a:latin typeface="Calibri"/>
                          <a:cs typeface="Calibri"/>
                        </a:rPr>
                        <a:t> </a:t>
                      </a:r>
                      <a:r>
                        <a:rPr sz="1800" spc="-5" dirty="0">
                          <a:latin typeface="Calibri"/>
                          <a:cs typeface="Calibri"/>
                        </a:rPr>
                        <a:t>oder</a:t>
                      </a:r>
                      <a:r>
                        <a:rPr sz="1800" spc="-85" dirty="0">
                          <a:latin typeface="Calibri"/>
                          <a:cs typeface="Calibri"/>
                        </a:rPr>
                        <a:t> </a:t>
                      </a:r>
                      <a:r>
                        <a:rPr sz="1800" spc="-5" dirty="0">
                          <a:latin typeface="Calibri"/>
                          <a:cs typeface="Calibri"/>
                        </a:rPr>
                        <a:t>39746</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70840">
                <a:tc>
                  <a:txBody>
                    <a:bodyPr/>
                    <a:lstStyle/>
                    <a:p>
                      <a:pPr marL="85090">
                        <a:lnSpc>
                          <a:spcPts val="2050"/>
                        </a:lnSpc>
                      </a:pPr>
                      <a:r>
                        <a:rPr sz="1800" spc="-5" dirty="0">
                          <a:latin typeface="Calibri"/>
                          <a:cs typeface="Calibri"/>
                        </a:rPr>
                        <a:t>{n,m}</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20" dirty="0">
                          <a:latin typeface="Calibri"/>
                          <a:cs typeface="Calibri"/>
                        </a:rPr>
                        <a:t>Mindestens</a:t>
                      </a:r>
                      <a:r>
                        <a:rPr sz="1800" dirty="0">
                          <a:latin typeface="Calibri"/>
                          <a:cs typeface="Calibri"/>
                        </a:rPr>
                        <a:t> n-mal,</a:t>
                      </a:r>
                      <a:r>
                        <a:rPr sz="1800" spc="-50" dirty="0">
                          <a:latin typeface="Calibri"/>
                          <a:cs typeface="Calibri"/>
                        </a:rPr>
                        <a:t> </a:t>
                      </a:r>
                      <a:r>
                        <a:rPr sz="1800" spc="-5" dirty="0">
                          <a:latin typeface="Calibri"/>
                          <a:cs typeface="Calibri"/>
                        </a:rPr>
                        <a:t>maximal</a:t>
                      </a:r>
                      <a:r>
                        <a:rPr sz="1800" spc="-45" dirty="0">
                          <a:latin typeface="Calibri"/>
                          <a:cs typeface="Calibri"/>
                        </a:rPr>
                        <a:t> </a:t>
                      </a:r>
                      <a:r>
                        <a:rPr sz="1800" dirty="0">
                          <a:latin typeface="Calibri"/>
                          <a:cs typeface="Calibri"/>
                        </a:rPr>
                        <a:t>m-mal</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050"/>
                        </a:lnSpc>
                      </a:pPr>
                      <a:r>
                        <a:rPr sz="1800" dirty="0">
                          <a:latin typeface="Calibri"/>
                          <a:cs typeface="Calibri"/>
                        </a:rPr>
                        <a:t>/\d</a:t>
                      </a:r>
                      <a:r>
                        <a:rPr sz="1800" b="1" dirty="0">
                          <a:latin typeface="Calibri"/>
                          <a:cs typeface="Calibri"/>
                        </a:rPr>
                        <a:t>{3,5}</a:t>
                      </a:r>
                      <a:r>
                        <a:rPr sz="1800" dirty="0">
                          <a:latin typeface="Calibri"/>
                          <a:cs typeface="Calibri"/>
                        </a:rPr>
                        <a:t>/</a:t>
                      </a:r>
                      <a:r>
                        <a:rPr sz="1800" spc="-10"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3</a:t>
                      </a:r>
                      <a:r>
                        <a:rPr sz="1800" spc="-10" dirty="0">
                          <a:latin typeface="Calibri"/>
                          <a:cs typeface="Calibri"/>
                        </a:rPr>
                        <a:t> </a:t>
                      </a:r>
                      <a:r>
                        <a:rPr sz="1800" spc="-5" dirty="0">
                          <a:latin typeface="Calibri"/>
                          <a:cs typeface="Calibri"/>
                        </a:rPr>
                        <a:t>bis</a:t>
                      </a:r>
                      <a:r>
                        <a:rPr sz="1800" spc="-55" dirty="0">
                          <a:latin typeface="Calibri"/>
                          <a:cs typeface="Calibri"/>
                        </a:rPr>
                        <a:t> </a:t>
                      </a:r>
                      <a:r>
                        <a:rPr sz="1800" spc="-20" dirty="0">
                          <a:latin typeface="Calibri"/>
                          <a:cs typeface="Calibri"/>
                        </a:rPr>
                        <a:t>5-stellig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251835" cy="528320"/>
          </a:xfrm>
          <a:prstGeom prst="rect">
            <a:avLst/>
          </a:prstGeom>
        </p:spPr>
        <p:txBody>
          <a:bodyPr vert="horz" wrap="square" lIns="0" tIns="12700" rIns="0" bIns="0" rtlCol="0">
            <a:spAutoFit/>
          </a:bodyPr>
          <a:lstStyle/>
          <a:p>
            <a:pPr marL="12700">
              <a:lnSpc>
                <a:spcPct val="100000"/>
              </a:lnSpc>
              <a:spcBef>
                <a:spcPts val="100"/>
              </a:spcBef>
            </a:pPr>
            <a:r>
              <a:rPr sz="3300" b="0" spc="-25" dirty="0">
                <a:latin typeface="Calibri"/>
                <a:cs typeface="Calibri"/>
              </a:rPr>
              <a:t>RegExp-Objekte</a:t>
            </a:r>
            <a:r>
              <a:rPr sz="3300" b="0" spc="-120" dirty="0">
                <a:latin typeface="Calibri"/>
                <a:cs typeface="Calibri"/>
              </a:rPr>
              <a:t> </a:t>
            </a:r>
            <a:r>
              <a:rPr sz="3300" b="0" spc="-15" dirty="0">
                <a:latin typeface="Calibri"/>
                <a:cs typeface="Calibri"/>
              </a:rPr>
              <a:t>(5)</a:t>
            </a:r>
            <a:endParaRPr sz="3300">
              <a:latin typeface="Calibri"/>
              <a:cs typeface="Calibri"/>
            </a:endParaRPr>
          </a:p>
        </p:txBody>
      </p:sp>
      <p:sp>
        <p:nvSpPr>
          <p:cNvPr id="3" name="object 3"/>
          <p:cNvSpPr txBox="1"/>
          <p:nvPr/>
        </p:nvSpPr>
        <p:spPr>
          <a:xfrm>
            <a:off x="837691" y="1652092"/>
            <a:ext cx="2110740"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dirty="0">
                <a:latin typeface="Calibri"/>
                <a:cs typeface="Calibri"/>
              </a:rPr>
              <a:t>M</a:t>
            </a:r>
            <a:r>
              <a:rPr sz="3200" spc="-25" dirty="0">
                <a:latin typeface="Calibri"/>
                <a:cs typeface="Calibri"/>
              </a:rPr>
              <a:t>e</a:t>
            </a:r>
            <a:r>
              <a:rPr sz="3200" dirty="0">
                <a:latin typeface="Calibri"/>
                <a:cs typeface="Calibri"/>
              </a:rPr>
              <a:t>tho</a:t>
            </a:r>
            <a:r>
              <a:rPr sz="3200" spc="-10" dirty="0">
                <a:latin typeface="Calibri"/>
                <a:cs typeface="Calibri"/>
              </a:rPr>
              <a:t>d</a:t>
            </a:r>
            <a:r>
              <a:rPr sz="3200" dirty="0">
                <a:latin typeface="Calibri"/>
                <a:cs typeface="Calibri"/>
              </a:rPr>
              <a:t>en</a:t>
            </a:r>
            <a:endParaRPr sz="3200">
              <a:latin typeface="Calibri"/>
              <a:cs typeface="Calibri"/>
            </a:endParaRPr>
          </a:p>
        </p:txBody>
      </p:sp>
      <p:graphicFrame>
        <p:nvGraphicFramePr>
          <p:cNvPr id="4" name="object 4"/>
          <p:cNvGraphicFramePr>
            <a:graphicFrameLocks noGrp="1"/>
          </p:cNvGraphicFramePr>
          <p:nvPr/>
        </p:nvGraphicFramePr>
        <p:xfrm>
          <a:off x="1156284" y="2374264"/>
          <a:ext cx="10563860" cy="2375027"/>
        </p:xfrm>
        <a:graphic>
          <a:graphicData uri="http://schemas.openxmlformats.org/drawingml/2006/table">
            <a:tbl>
              <a:tblPr firstRow="1" bandRow="1">
                <a:tableStyleId>{2D5ABB26-0587-4C30-8999-92F81FD0307C}</a:tableStyleId>
              </a:tblPr>
              <a:tblGrid>
                <a:gridCol w="2779395">
                  <a:extLst>
                    <a:ext uri="{9D8B030D-6E8A-4147-A177-3AD203B41FA5}">
                      <a16:colId xmlns:a16="http://schemas.microsoft.com/office/drawing/2014/main" val="20000"/>
                    </a:ext>
                  </a:extLst>
                </a:gridCol>
                <a:gridCol w="7784465">
                  <a:extLst>
                    <a:ext uri="{9D8B030D-6E8A-4147-A177-3AD203B41FA5}">
                      <a16:colId xmlns:a16="http://schemas.microsoft.com/office/drawing/2014/main" val="20001"/>
                    </a:ext>
                  </a:extLst>
                </a:gridCol>
              </a:tblGrid>
              <a:tr h="447548">
                <a:tc>
                  <a:txBody>
                    <a:bodyPr/>
                    <a:lstStyle/>
                    <a:p>
                      <a:pPr marL="85090">
                        <a:lnSpc>
                          <a:spcPts val="2275"/>
                        </a:lnSpc>
                      </a:pPr>
                      <a:r>
                        <a:rPr sz="2000" b="1" dirty="0">
                          <a:solidFill>
                            <a:srgbClr val="FFFFFF"/>
                          </a:solidFill>
                          <a:latin typeface="Calibri"/>
                          <a:cs typeface="Calibri"/>
                        </a:rPr>
                        <a:t>Methode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spc="-5" dirty="0">
                          <a:solidFill>
                            <a:srgbClr val="FFFFFF"/>
                          </a:solidFill>
                          <a:latin typeface="Calibri"/>
                          <a:cs typeface="Calibri"/>
                        </a:rPr>
                        <a:t>Erklärung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1135761">
                <a:tc>
                  <a:txBody>
                    <a:bodyPr/>
                    <a:lstStyle/>
                    <a:p>
                      <a:pPr marL="85090">
                        <a:lnSpc>
                          <a:spcPts val="2275"/>
                        </a:lnSpc>
                      </a:pPr>
                      <a:r>
                        <a:rPr sz="2000" spc="-25" dirty="0">
                          <a:latin typeface="Calibri"/>
                          <a:cs typeface="Calibri"/>
                        </a:rPr>
                        <a:t>exec(Zeichenkette)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75"/>
                        </a:lnSpc>
                      </a:pPr>
                      <a:r>
                        <a:rPr sz="2000" spc="-5" dirty="0">
                          <a:latin typeface="Calibri"/>
                          <a:cs typeface="Calibri"/>
                        </a:rPr>
                        <a:t>Diese</a:t>
                      </a:r>
                      <a:r>
                        <a:rPr sz="2000" spc="-25" dirty="0">
                          <a:latin typeface="Calibri"/>
                          <a:cs typeface="Calibri"/>
                        </a:rPr>
                        <a:t> </a:t>
                      </a:r>
                      <a:r>
                        <a:rPr sz="2000" dirty="0">
                          <a:latin typeface="Calibri"/>
                          <a:cs typeface="Calibri"/>
                        </a:rPr>
                        <a:t>Methode</a:t>
                      </a:r>
                      <a:r>
                        <a:rPr sz="2000" spc="-25" dirty="0">
                          <a:latin typeface="Calibri"/>
                          <a:cs typeface="Calibri"/>
                        </a:rPr>
                        <a:t> </a:t>
                      </a:r>
                      <a:r>
                        <a:rPr sz="2000" dirty="0">
                          <a:latin typeface="Calibri"/>
                          <a:cs typeface="Calibri"/>
                        </a:rPr>
                        <a:t>führt</a:t>
                      </a:r>
                      <a:r>
                        <a:rPr sz="2000" spc="-50" dirty="0">
                          <a:latin typeface="Calibri"/>
                          <a:cs typeface="Calibri"/>
                        </a:rPr>
                        <a:t> </a:t>
                      </a:r>
                      <a:r>
                        <a:rPr sz="2000" dirty="0">
                          <a:latin typeface="Calibri"/>
                          <a:cs typeface="Calibri"/>
                        </a:rPr>
                        <a:t>Suche</a:t>
                      </a:r>
                      <a:r>
                        <a:rPr sz="2000" spc="-15" dirty="0">
                          <a:latin typeface="Calibri"/>
                          <a:cs typeface="Calibri"/>
                        </a:rPr>
                        <a:t> </a:t>
                      </a:r>
                      <a:r>
                        <a:rPr sz="2000" dirty="0">
                          <a:latin typeface="Calibri"/>
                          <a:cs typeface="Calibri"/>
                        </a:rPr>
                        <a:t>nach</a:t>
                      </a:r>
                      <a:r>
                        <a:rPr sz="2000" spc="-25" dirty="0">
                          <a:latin typeface="Calibri"/>
                          <a:cs typeface="Calibri"/>
                        </a:rPr>
                        <a:t> </a:t>
                      </a:r>
                      <a:r>
                        <a:rPr sz="2000" spc="-5" dirty="0">
                          <a:latin typeface="Calibri"/>
                          <a:cs typeface="Calibri"/>
                        </a:rPr>
                        <a:t>dem</a:t>
                      </a:r>
                      <a:r>
                        <a:rPr sz="2000" spc="-20" dirty="0">
                          <a:latin typeface="Calibri"/>
                          <a:cs typeface="Calibri"/>
                        </a:rPr>
                        <a:t> </a:t>
                      </a:r>
                      <a:r>
                        <a:rPr sz="2000" dirty="0">
                          <a:latin typeface="Calibri"/>
                          <a:cs typeface="Calibri"/>
                        </a:rPr>
                        <a:t>angegebenen</a:t>
                      </a:r>
                      <a:r>
                        <a:rPr sz="2000" spc="-30" dirty="0">
                          <a:latin typeface="Calibri"/>
                          <a:cs typeface="Calibri"/>
                        </a:rPr>
                        <a:t> </a:t>
                      </a:r>
                      <a:r>
                        <a:rPr sz="2000" spc="-5" dirty="0">
                          <a:latin typeface="Calibri"/>
                          <a:cs typeface="Calibri"/>
                        </a:rPr>
                        <a:t>Suchmuster</a:t>
                      </a:r>
                      <a:r>
                        <a:rPr sz="2000" spc="-50" dirty="0">
                          <a:latin typeface="Calibri"/>
                          <a:cs typeface="Calibri"/>
                        </a:rPr>
                        <a:t> </a:t>
                      </a:r>
                      <a:r>
                        <a:rPr sz="2000" dirty="0">
                          <a:latin typeface="Calibri"/>
                          <a:cs typeface="Calibri"/>
                        </a:rPr>
                        <a:t>in </a:t>
                      </a:r>
                      <a:r>
                        <a:rPr sz="2000" spc="-5" dirty="0">
                          <a:latin typeface="Calibri"/>
                          <a:cs typeface="Calibri"/>
                        </a:rPr>
                        <a:t>der</a:t>
                      </a:r>
                      <a:endParaRPr sz="2000">
                        <a:latin typeface="Calibri"/>
                        <a:cs typeface="Calibri"/>
                      </a:endParaRPr>
                    </a:p>
                    <a:p>
                      <a:pPr marL="85725" marR="384175">
                        <a:lnSpc>
                          <a:spcPct val="100000"/>
                        </a:lnSpc>
                      </a:pPr>
                      <a:r>
                        <a:rPr sz="2000" spc="-25" dirty="0">
                          <a:latin typeface="Calibri"/>
                          <a:cs typeface="Calibri"/>
                        </a:rPr>
                        <a:t>Zeichenkette </a:t>
                      </a:r>
                      <a:r>
                        <a:rPr sz="2000" spc="-5" dirty="0">
                          <a:latin typeface="Calibri"/>
                          <a:cs typeface="Calibri"/>
                        </a:rPr>
                        <a:t>durch. </a:t>
                      </a:r>
                      <a:r>
                        <a:rPr sz="2000" spc="-10" dirty="0">
                          <a:latin typeface="Calibri"/>
                          <a:cs typeface="Calibri"/>
                        </a:rPr>
                        <a:t>Zurückgeliefert </a:t>
                      </a:r>
                      <a:r>
                        <a:rPr sz="2000" spc="-20" dirty="0">
                          <a:latin typeface="Calibri"/>
                          <a:cs typeface="Calibri"/>
                        </a:rPr>
                        <a:t>wird </a:t>
                      </a:r>
                      <a:r>
                        <a:rPr sz="2000" spc="-5" dirty="0">
                          <a:latin typeface="Calibri"/>
                          <a:cs typeface="Calibri"/>
                        </a:rPr>
                        <a:t>ein </a:t>
                      </a:r>
                      <a:r>
                        <a:rPr sz="2000" spc="-70" dirty="0">
                          <a:latin typeface="Calibri"/>
                          <a:cs typeface="Calibri"/>
                        </a:rPr>
                        <a:t>Array, </a:t>
                      </a:r>
                      <a:r>
                        <a:rPr sz="2000" spc="-5" dirty="0">
                          <a:latin typeface="Calibri"/>
                          <a:cs typeface="Calibri"/>
                        </a:rPr>
                        <a:t>dass die </a:t>
                      </a:r>
                      <a:r>
                        <a:rPr sz="2000" spc="-10" dirty="0">
                          <a:latin typeface="Calibri"/>
                          <a:cs typeface="Calibri"/>
                        </a:rPr>
                        <a:t>gefundenen </a:t>
                      </a:r>
                      <a:r>
                        <a:rPr sz="2000" spc="-440" dirty="0">
                          <a:latin typeface="Calibri"/>
                          <a:cs typeface="Calibri"/>
                        </a:rPr>
                        <a:t> </a:t>
                      </a:r>
                      <a:r>
                        <a:rPr sz="2000" spc="-5" dirty="0">
                          <a:latin typeface="Calibri"/>
                          <a:cs typeface="Calibri"/>
                        </a:rPr>
                        <a:t>Stellen</a:t>
                      </a:r>
                      <a:r>
                        <a:rPr sz="2000" spc="-25" dirty="0">
                          <a:latin typeface="Calibri"/>
                          <a:cs typeface="Calibri"/>
                        </a:rPr>
                        <a:t> </a:t>
                      </a:r>
                      <a:r>
                        <a:rPr sz="2000" spc="-5" dirty="0">
                          <a:latin typeface="Calibri"/>
                          <a:cs typeface="Calibri"/>
                        </a:rPr>
                        <a:t>beschreibt.</a:t>
                      </a:r>
                      <a:r>
                        <a:rPr sz="2000" spc="-50" dirty="0">
                          <a:latin typeface="Calibri"/>
                          <a:cs typeface="Calibri"/>
                        </a:rPr>
                        <a:t> </a:t>
                      </a:r>
                      <a:r>
                        <a:rPr sz="2000" spc="-15" dirty="0">
                          <a:latin typeface="Calibri"/>
                          <a:cs typeface="Calibri"/>
                        </a:rPr>
                        <a:t>Wird</a:t>
                      </a:r>
                      <a:r>
                        <a:rPr sz="2000" spc="-30" dirty="0">
                          <a:latin typeface="Calibri"/>
                          <a:cs typeface="Calibri"/>
                        </a:rPr>
                        <a:t> </a:t>
                      </a:r>
                      <a:r>
                        <a:rPr sz="2000" spc="-5" dirty="0">
                          <a:latin typeface="Calibri"/>
                          <a:cs typeface="Calibri"/>
                        </a:rPr>
                        <a:t>nichts</a:t>
                      </a:r>
                      <a:r>
                        <a:rPr sz="2000" spc="-25" dirty="0">
                          <a:latin typeface="Calibri"/>
                          <a:cs typeface="Calibri"/>
                        </a:rPr>
                        <a:t> </a:t>
                      </a:r>
                      <a:r>
                        <a:rPr sz="2000" spc="-10" dirty="0">
                          <a:latin typeface="Calibri"/>
                          <a:cs typeface="Calibri"/>
                        </a:rPr>
                        <a:t>gefunden,</a:t>
                      </a:r>
                      <a:r>
                        <a:rPr sz="2000" spc="-40" dirty="0">
                          <a:latin typeface="Calibri"/>
                          <a:cs typeface="Calibri"/>
                        </a:rPr>
                        <a:t> </a:t>
                      </a:r>
                      <a:r>
                        <a:rPr sz="2000" spc="-20" dirty="0">
                          <a:latin typeface="Calibri"/>
                          <a:cs typeface="Calibri"/>
                        </a:rPr>
                        <a:t>wird </a:t>
                      </a:r>
                      <a:r>
                        <a:rPr sz="2000" dirty="0">
                          <a:latin typeface="Calibri"/>
                          <a:cs typeface="Calibri"/>
                        </a:rPr>
                        <a:t>null</a:t>
                      </a:r>
                      <a:r>
                        <a:rPr sz="2000" spc="-55" dirty="0">
                          <a:latin typeface="Calibri"/>
                          <a:cs typeface="Calibri"/>
                        </a:rPr>
                        <a:t> </a:t>
                      </a:r>
                      <a:r>
                        <a:rPr sz="2000" spc="-10" dirty="0">
                          <a:latin typeface="Calibri"/>
                          <a:cs typeface="Calibri"/>
                        </a:rPr>
                        <a:t>zurückgeliefert.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791718">
                <a:tc>
                  <a:txBody>
                    <a:bodyPr/>
                    <a:lstStyle/>
                    <a:p>
                      <a:pPr marL="85090">
                        <a:lnSpc>
                          <a:spcPts val="2280"/>
                        </a:lnSpc>
                      </a:pPr>
                      <a:r>
                        <a:rPr sz="2000" spc="-25" dirty="0">
                          <a:latin typeface="Calibri"/>
                          <a:cs typeface="Calibri"/>
                        </a:rPr>
                        <a:t>test(Zeichenkette)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Gibt</a:t>
                      </a:r>
                      <a:r>
                        <a:rPr sz="2000" spc="-20" dirty="0">
                          <a:latin typeface="Calibri"/>
                          <a:cs typeface="Calibri"/>
                        </a:rPr>
                        <a:t> </a:t>
                      </a:r>
                      <a:r>
                        <a:rPr sz="2000" dirty="0">
                          <a:latin typeface="Calibri"/>
                          <a:cs typeface="Calibri"/>
                        </a:rPr>
                        <a:t>true</a:t>
                      </a:r>
                      <a:r>
                        <a:rPr sz="2000" spc="10" dirty="0">
                          <a:latin typeface="Calibri"/>
                          <a:cs typeface="Calibri"/>
                        </a:rPr>
                        <a:t> </a:t>
                      </a:r>
                      <a:r>
                        <a:rPr sz="2000" spc="-5" dirty="0">
                          <a:latin typeface="Calibri"/>
                          <a:cs typeface="Calibri"/>
                        </a:rPr>
                        <a:t>oder</a:t>
                      </a:r>
                      <a:r>
                        <a:rPr sz="2000" spc="-25" dirty="0">
                          <a:latin typeface="Calibri"/>
                          <a:cs typeface="Calibri"/>
                        </a:rPr>
                        <a:t> </a:t>
                      </a:r>
                      <a:r>
                        <a:rPr sz="2000" spc="-20" dirty="0">
                          <a:latin typeface="Calibri"/>
                          <a:cs typeface="Calibri"/>
                        </a:rPr>
                        <a:t>false</a:t>
                      </a:r>
                      <a:r>
                        <a:rPr sz="2000" spc="5" dirty="0">
                          <a:latin typeface="Calibri"/>
                          <a:cs typeface="Calibri"/>
                        </a:rPr>
                        <a:t> </a:t>
                      </a:r>
                      <a:r>
                        <a:rPr sz="2000" spc="-5" dirty="0">
                          <a:latin typeface="Calibri"/>
                          <a:cs typeface="Calibri"/>
                        </a:rPr>
                        <a:t>zurück</a:t>
                      </a:r>
                      <a:r>
                        <a:rPr sz="2000" spc="-40" dirty="0">
                          <a:latin typeface="Calibri"/>
                          <a:cs typeface="Calibri"/>
                        </a:rPr>
                        <a:t> </a:t>
                      </a:r>
                      <a:r>
                        <a:rPr sz="2000" spc="-5" dirty="0">
                          <a:latin typeface="Calibri"/>
                          <a:cs typeface="Calibri"/>
                        </a:rPr>
                        <a:t>je</a:t>
                      </a:r>
                      <a:r>
                        <a:rPr sz="2000" spc="-20" dirty="0">
                          <a:latin typeface="Calibri"/>
                          <a:cs typeface="Calibri"/>
                        </a:rPr>
                        <a:t> </a:t>
                      </a:r>
                      <a:r>
                        <a:rPr sz="2000" dirty="0">
                          <a:latin typeface="Calibri"/>
                          <a:cs typeface="Calibri"/>
                        </a:rPr>
                        <a:t>nachdem</a:t>
                      </a:r>
                      <a:r>
                        <a:rPr sz="2000" spc="-15" dirty="0">
                          <a:latin typeface="Calibri"/>
                          <a:cs typeface="Calibri"/>
                        </a:rPr>
                        <a:t> </a:t>
                      </a:r>
                      <a:r>
                        <a:rPr sz="2000" spc="-5" dirty="0">
                          <a:latin typeface="Calibri"/>
                          <a:cs typeface="Calibri"/>
                        </a:rPr>
                        <a:t>ob</a:t>
                      </a:r>
                      <a:r>
                        <a:rPr sz="2000" spc="-30" dirty="0">
                          <a:latin typeface="Calibri"/>
                          <a:cs typeface="Calibri"/>
                        </a:rPr>
                        <a:t> </a:t>
                      </a:r>
                      <a:r>
                        <a:rPr sz="2000" spc="-5" dirty="0">
                          <a:latin typeface="Calibri"/>
                          <a:cs typeface="Calibri"/>
                        </a:rPr>
                        <a:t>der</a:t>
                      </a:r>
                      <a:r>
                        <a:rPr sz="2000" spc="-15" dirty="0">
                          <a:latin typeface="Calibri"/>
                          <a:cs typeface="Calibri"/>
                        </a:rPr>
                        <a:t> </a:t>
                      </a:r>
                      <a:r>
                        <a:rPr sz="2000" spc="-40" dirty="0">
                          <a:latin typeface="Calibri"/>
                          <a:cs typeface="Calibri"/>
                        </a:rPr>
                        <a:t>Wert</a:t>
                      </a:r>
                      <a:r>
                        <a:rPr sz="2000" spc="-30" dirty="0">
                          <a:latin typeface="Calibri"/>
                          <a:cs typeface="Calibri"/>
                        </a:rPr>
                        <a:t> </a:t>
                      </a:r>
                      <a:r>
                        <a:rPr sz="2000" spc="-10" dirty="0">
                          <a:latin typeface="Calibri"/>
                          <a:cs typeface="Calibri"/>
                        </a:rPr>
                        <a:t>gefunden</a:t>
                      </a:r>
                      <a:r>
                        <a:rPr sz="2000" spc="-35" dirty="0">
                          <a:latin typeface="Calibri"/>
                          <a:cs typeface="Calibri"/>
                        </a:rPr>
                        <a:t> </a:t>
                      </a:r>
                      <a:r>
                        <a:rPr sz="2000" spc="-15" dirty="0">
                          <a:latin typeface="Calibri"/>
                          <a:cs typeface="Calibri"/>
                        </a:rPr>
                        <a:t>wurde</a:t>
                      </a:r>
                      <a:endParaRPr sz="2000">
                        <a:latin typeface="Calibri"/>
                        <a:cs typeface="Calibri"/>
                      </a:endParaRPr>
                    </a:p>
                    <a:p>
                      <a:pPr marL="85725">
                        <a:lnSpc>
                          <a:spcPct val="100000"/>
                        </a:lnSpc>
                      </a:pPr>
                      <a:r>
                        <a:rPr sz="2000" spc="-5" dirty="0">
                          <a:latin typeface="Calibri"/>
                          <a:cs typeface="Calibri"/>
                        </a:rPr>
                        <a:t>ode</a:t>
                      </a:r>
                      <a:r>
                        <a:rPr sz="2000" dirty="0">
                          <a:latin typeface="Calibri"/>
                          <a:cs typeface="Calibri"/>
                        </a:rPr>
                        <a:t>r</a:t>
                      </a:r>
                      <a:r>
                        <a:rPr sz="2000" spc="-125" dirty="0">
                          <a:latin typeface="Calibri"/>
                          <a:cs typeface="Calibri"/>
                        </a:rPr>
                        <a:t> </a:t>
                      </a:r>
                      <a:r>
                        <a:rPr sz="2000" spc="-5" dirty="0">
                          <a:latin typeface="Calibri"/>
                          <a:cs typeface="Calibri"/>
                        </a:rPr>
                        <a:t>nic</a:t>
                      </a:r>
                      <a:r>
                        <a:rPr sz="2000" spc="-25" dirty="0">
                          <a:latin typeface="Calibri"/>
                          <a:cs typeface="Calibri"/>
                        </a:rPr>
                        <a:t>h</a:t>
                      </a:r>
                      <a:r>
                        <a:rPr sz="2000" dirty="0">
                          <a:latin typeface="Calibri"/>
                          <a:cs typeface="Calibri"/>
                        </a:rPr>
                        <a:t>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055620" cy="528320"/>
          </a:xfrm>
          <a:prstGeom prst="rect">
            <a:avLst/>
          </a:prstGeom>
        </p:spPr>
        <p:txBody>
          <a:bodyPr vert="horz" wrap="square" lIns="0" tIns="12700" rIns="0" bIns="0" rtlCol="0">
            <a:spAutoFit/>
          </a:bodyPr>
          <a:lstStyle/>
          <a:p>
            <a:pPr marL="12700">
              <a:lnSpc>
                <a:spcPct val="100000"/>
              </a:lnSpc>
              <a:spcBef>
                <a:spcPts val="100"/>
              </a:spcBef>
            </a:pPr>
            <a:r>
              <a:rPr sz="3300" b="0" spc="-25" dirty="0">
                <a:latin typeface="Calibri"/>
                <a:cs typeface="Calibri"/>
              </a:rPr>
              <a:t>RegExp-Objekt</a:t>
            </a:r>
            <a:r>
              <a:rPr sz="3300" b="0" spc="-60" dirty="0">
                <a:latin typeface="Calibri"/>
                <a:cs typeface="Calibri"/>
              </a:rPr>
              <a:t> </a:t>
            </a:r>
            <a:r>
              <a:rPr sz="3300" b="0" spc="-10" dirty="0">
                <a:latin typeface="Calibri"/>
                <a:cs typeface="Calibri"/>
              </a:rPr>
              <a:t>(6)</a:t>
            </a:r>
            <a:endParaRPr sz="3300">
              <a:latin typeface="Calibri"/>
              <a:cs typeface="Calibri"/>
            </a:endParaRPr>
          </a:p>
        </p:txBody>
      </p:sp>
      <p:sp>
        <p:nvSpPr>
          <p:cNvPr id="3" name="object 3"/>
          <p:cNvSpPr txBox="1"/>
          <p:nvPr/>
        </p:nvSpPr>
        <p:spPr>
          <a:xfrm>
            <a:off x="837691" y="1652092"/>
            <a:ext cx="6388735"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25" dirty="0">
                <a:latin typeface="Calibri"/>
                <a:cs typeface="Calibri"/>
              </a:rPr>
              <a:t>Reguläre</a:t>
            </a:r>
            <a:r>
              <a:rPr sz="3200" spc="-30" dirty="0">
                <a:latin typeface="Calibri"/>
                <a:cs typeface="Calibri"/>
              </a:rPr>
              <a:t> Ausdrücke</a:t>
            </a:r>
            <a:r>
              <a:rPr sz="3200" spc="-45" dirty="0">
                <a:latin typeface="Calibri"/>
                <a:cs typeface="Calibri"/>
              </a:rPr>
              <a:t> </a:t>
            </a:r>
            <a:r>
              <a:rPr sz="3200" dirty="0">
                <a:latin typeface="Calibri"/>
                <a:cs typeface="Calibri"/>
              </a:rPr>
              <a:t>im</a:t>
            </a:r>
            <a:r>
              <a:rPr sz="3200" spc="-35" dirty="0">
                <a:latin typeface="Calibri"/>
                <a:cs typeface="Calibri"/>
              </a:rPr>
              <a:t> </a:t>
            </a:r>
            <a:r>
              <a:rPr sz="3200" spc="-5" dirty="0">
                <a:latin typeface="Calibri"/>
                <a:cs typeface="Calibri"/>
              </a:rPr>
              <a:t>String-Objekt</a:t>
            </a:r>
            <a:endParaRPr sz="3200">
              <a:latin typeface="Calibri"/>
              <a:cs typeface="Calibri"/>
            </a:endParaRPr>
          </a:p>
        </p:txBody>
      </p:sp>
      <p:graphicFrame>
        <p:nvGraphicFramePr>
          <p:cNvPr id="4" name="object 4"/>
          <p:cNvGraphicFramePr>
            <a:graphicFrameLocks noGrp="1"/>
          </p:cNvGraphicFramePr>
          <p:nvPr/>
        </p:nvGraphicFramePr>
        <p:xfrm>
          <a:off x="1170355" y="2345944"/>
          <a:ext cx="10548620" cy="2136136"/>
        </p:xfrm>
        <a:graphic>
          <a:graphicData uri="http://schemas.openxmlformats.org/drawingml/2006/table">
            <a:tbl>
              <a:tblPr firstRow="1" bandRow="1">
                <a:tableStyleId>{2D5ABB26-0587-4C30-8999-92F81FD0307C}</a:tableStyleId>
              </a:tblPr>
              <a:tblGrid>
                <a:gridCol w="3566795">
                  <a:extLst>
                    <a:ext uri="{9D8B030D-6E8A-4147-A177-3AD203B41FA5}">
                      <a16:colId xmlns:a16="http://schemas.microsoft.com/office/drawing/2014/main" val="20000"/>
                    </a:ext>
                  </a:extLst>
                </a:gridCol>
                <a:gridCol w="6981825">
                  <a:extLst>
                    <a:ext uri="{9D8B030D-6E8A-4147-A177-3AD203B41FA5}">
                      <a16:colId xmlns:a16="http://schemas.microsoft.com/office/drawing/2014/main" val="20001"/>
                    </a:ext>
                  </a:extLst>
                </a:gridCol>
              </a:tblGrid>
              <a:tr h="427227">
                <a:tc>
                  <a:txBody>
                    <a:bodyPr/>
                    <a:lstStyle/>
                    <a:p>
                      <a:pPr marL="85090">
                        <a:lnSpc>
                          <a:spcPts val="2280"/>
                        </a:lnSpc>
                      </a:pPr>
                      <a:r>
                        <a:rPr sz="2000" b="1" dirty="0">
                          <a:solidFill>
                            <a:srgbClr val="FFFFFF"/>
                          </a:solidFill>
                          <a:latin typeface="Calibri"/>
                          <a:cs typeface="Calibri"/>
                        </a:rPr>
                        <a:t>Methode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80"/>
                        </a:lnSpc>
                      </a:pPr>
                      <a:r>
                        <a:rPr sz="2000" b="1" spc="-5" dirty="0">
                          <a:solidFill>
                            <a:srgbClr val="FFFFFF"/>
                          </a:solidFill>
                          <a:latin typeface="Calibri"/>
                          <a:cs typeface="Calibri"/>
                        </a:rPr>
                        <a:t>Erklärung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427227">
                <a:tc>
                  <a:txBody>
                    <a:bodyPr/>
                    <a:lstStyle/>
                    <a:p>
                      <a:pPr marL="85090">
                        <a:lnSpc>
                          <a:spcPts val="2280"/>
                        </a:lnSpc>
                      </a:pPr>
                      <a:r>
                        <a:rPr sz="2000" spc="-20" dirty="0">
                          <a:latin typeface="Calibri"/>
                          <a:cs typeface="Calibri"/>
                        </a:rPr>
                        <a:t>match(Suchmuster)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S</a:t>
                      </a:r>
                      <a:r>
                        <a:rPr sz="2000" spc="5" dirty="0">
                          <a:latin typeface="Calibri"/>
                          <a:cs typeface="Calibri"/>
                        </a:rPr>
                        <a:t>u</a:t>
                      </a:r>
                      <a:r>
                        <a:rPr sz="2000" dirty="0">
                          <a:latin typeface="Calibri"/>
                          <a:cs typeface="Calibri"/>
                        </a:rPr>
                        <a:t>c</a:t>
                      </a:r>
                      <a:r>
                        <a:rPr sz="2000" spc="5" dirty="0">
                          <a:latin typeface="Calibri"/>
                          <a:cs typeface="Calibri"/>
                        </a:rPr>
                        <a:t>h</a:t>
                      </a:r>
                      <a:r>
                        <a:rPr sz="2000" dirty="0">
                          <a:latin typeface="Calibri"/>
                          <a:cs typeface="Calibri"/>
                        </a:rPr>
                        <a:t>e</a:t>
                      </a:r>
                      <a:r>
                        <a:rPr sz="2000" spc="-10" dirty="0">
                          <a:latin typeface="Calibri"/>
                          <a:cs typeface="Calibri"/>
                        </a:rPr>
                        <a:t> </a:t>
                      </a:r>
                      <a:r>
                        <a:rPr sz="2000" spc="-5" dirty="0">
                          <a:latin typeface="Calibri"/>
                          <a:cs typeface="Calibri"/>
                        </a:rPr>
                        <a:t>na</a:t>
                      </a:r>
                      <a:r>
                        <a:rPr sz="2000" spc="5" dirty="0">
                          <a:latin typeface="Calibri"/>
                          <a:cs typeface="Calibri"/>
                        </a:rPr>
                        <a:t>c</a:t>
                      </a:r>
                      <a:r>
                        <a:rPr sz="2000" spc="-5" dirty="0">
                          <a:latin typeface="Calibri"/>
                          <a:cs typeface="Calibri"/>
                        </a:rPr>
                        <a:t>h</a:t>
                      </a:r>
                      <a:r>
                        <a:rPr sz="2000" spc="5" dirty="0">
                          <a:latin typeface="Calibri"/>
                          <a:cs typeface="Calibri"/>
                        </a:rPr>
                        <a:t>d</a:t>
                      </a:r>
                      <a:r>
                        <a:rPr sz="2000" dirty="0">
                          <a:latin typeface="Calibri"/>
                          <a:cs typeface="Calibri"/>
                        </a:rPr>
                        <a:t>em</a:t>
                      </a:r>
                      <a:r>
                        <a:rPr sz="2000" spc="-30" dirty="0">
                          <a:latin typeface="Calibri"/>
                          <a:cs typeface="Calibri"/>
                        </a:rPr>
                        <a:t> </a:t>
                      </a:r>
                      <a:r>
                        <a:rPr sz="2000" dirty="0">
                          <a:latin typeface="Calibri"/>
                          <a:cs typeface="Calibri"/>
                        </a:rPr>
                        <a:t>ange</a:t>
                      </a:r>
                      <a:r>
                        <a:rPr sz="2000" spc="-15" dirty="0">
                          <a:latin typeface="Calibri"/>
                          <a:cs typeface="Calibri"/>
                        </a:rPr>
                        <a:t>g</a:t>
                      </a:r>
                      <a:r>
                        <a:rPr sz="2000" dirty="0">
                          <a:latin typeface="Calibri"/>
                          <a:cs typeface="Calibri"/>
                        </a:rPr>
                        <a:t>ebenen</a:t>
                      </a:r>
                      <a:r>
                        <a:rPr sz="2000" spc="-25" dirty="0">
                          <a:latin typeface="Calibri"/>
                          <a:cs typeface="Calibri"/>
                        </a:rPr>
                        <a:t> </a:t>
                      </a:r>
                      <a:r>
                        <a:rPr sz="2000" spc="-5" dirty="0">
                          <a:latin typeface="Calibri"/>
                          <a:cs typeface="Calibri"/>
                        </a:rPr>
                        <a:t>S</a:t>
                      </a:r>
                      <a:r>
                        <a:rPr sz="2000" spc="5" dirty="0">
                          <a:latin typeface="Calibri"/>
                          <a:cs typeface="Calibri"/>
                        </a:rPr>
                        <a:t>u</a:t>
                      </a:r>
                      <a:r>
                        <a:rPr sz="2000" dirty="0">
                          <a:latin typeface="Calibri"/>
                          <a:cs typeface="Calibri"/>
                        </a:rPr>
                        <a:t>c</a:t>
                      </a:r>
                      <a:r>
                        <a:rPr sz="2000" spc="5" dirty="0">
                          <a:latin typeface="Calibri"/>
                          <a:cs typeface="Calibri"/>
                        </a:rPr>
                        <a:t>h</a:t>
                      </a:r>
                      <a:r>
                        <a:rPr sz="2000" dirty="0">
                          <a:latin typeface="Calibri"/>
                          <a:cs typeface="Calibri"/>
                        </a:rPr>
                        <a:t>m</a:t>
                      </a:r>
                      <a:r>
                        <a:rPr sz="2000" spc="-15" dirty="0">
                          <a:latin typeface="Calibri"/>
                          <a:cs typeface="Calibri"/>
                        </a:rPr>
                        <a:t>u</a:t>
                      </a:r>
                      <a:r>
                        <a:rPr sz="2000" spc="-30" dirty="0">
                          <a:latin typeface="Calibri"/>
                          <a:cs typeface="Calibri"/>
                        </a:rPr>
                        <a:t>s</a:t>
                      </a:r>
                      <a:r>
                        <a:rPr sz="2000" spc="-25" dirty="0">
                          <a:latin typeface="Calibri"/>
                          <a:cs typeface="Calibri"/>
                        </a:rPr>
                        <a:t>t</a:t>
                      </a:r>
                      <a:r>
                        <a:rPr sz="2000" dirty="0">
                          <a:latin typeface="Calibri"/>
                          <a:cs typeface="Calibri"/>
                        </a:rPr>
                        <a:t>er</a:t>
                      </a:r>
                      <a:r>
                        <a:rPr sz="2000" spc="-204" dirty="0">
                          <a:latin typeface="Calibri"/>
                          <a:cs typeface="Calibri"/>
                        </a:rPr>
                        <a:t> </a:t>
                      </a:r>
                      <a:r>
                        <a:rPr sz="2000" spc="-5" dirty="0">
                          <a:latin typeface="Calibri"/>
                          <a:cs typeface="Calibri"/>
                        </a:rPr>
                        <a:t>d</a:t>
                      </a:r>
                      <a:r>
                        <a:rPr sz="2000" spc="5" dirty="0">
                          <a:latin typeface="Calibri"/>
                          <a:cs typeface="Calibri"/>
                        </a:rPr>
                        <a:t>u</a:t>
                      </a:r>
                      <a:r>
                        <a:rPr sz="2000" spc="-30" dirty="0">
                          <a:latin typeface="Calibri"/>
                          <a:cs typeface="Calibri"/>
                        </a:rPr>
                        <a:t>r</a:t>
                      </a:r>
                      <a:r>
                        <a:rPr sz="2000" dirty="0">
                          <a:latin typeface="Calibri"/>
                          <a:cs typeface="Calibri"/>
                        </a:rPr>
                        <a:t>c</a:t>
                      </a:r>
                      <a:r>
                        <a:rPr sz="2000" spc="-20" dirty="0">
                          <a:latin typeface="Calibri"/>
                          <a:cs typeface="Calibri"/>
                        </a:rPr>
                        <a:t>h</a:t>
                      </a:r>
                      <a:r>
                        <a:rPr sz="2000" spc="-5" dirty="0">
                          <a:latin typeface="Calibri"/>
                          <a:cs typeface="Calibri"/>
                        </a:rPr>
                        <a:t>f</a:t>
                      </a:r>
                      <a:r>
                        <a:rPr sz="2000" spc="-10" dirty="0">
                          <a:latin typeface="Calibri"/>
                          <a:cs typeface="Calibri"/>
                        </a:rPr>
                        <a:t>üh</a:t>
                      </a:r>
                      <a:r>
                        <a:rPr sz="2000" spc="-30" dirty="0">
                          <a:latin typeface="Calibri"/>
                          <a:cs typeface="Calibri"/>
                        </a:rPr>
                        <a:t>r</a:t>
                      </a:r>
                      <a:r>
                        <a:rPr sz="2000" dirty="0">
                          <a:latin typeface="Calibri"/>
                          <a:cs typeface="Calibri"/>
                        </a:rPr>
                        <a:t>en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427227">
                <a:tc>
                  <a:txBody>
                    <a:bodyPr/>
                    <a:lstStyle/>
                    <a:p>
                      <a:pPr marL="85090">
                        <a:lnSpc>
                          <a:spcPts val="2275"/>
                        </a:lnSpc>
                      </a:pPr>
                      <a:r>
                        <a:rPr sz="2000" spc="-10" dirty="0">
                          <a:latin typeface="Calibri"/>
                          <a:cs typeface="Calibri"/>
                        </a:rPr>
                        <a:t>search(Suchmuster)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75"/>
                        </a:lnSpc>
                      </a:pPr>
                      <a:r>
                        <a:rPr sz="2000" spc="-25" dirty="0">
                          <a:latin typeface="Calibri"/>
                          <a:cs typeface="Calibri"/>
                        </a:rPr>
                        <a:t>Liefert</a:t>
                      </a:r>
                      <a:r>
                        <a:rPr sz="2000" spc="-40" dirty="0">
                          <a:latin typeface="Calibri"/>
                          <a:cs typeface="Calibri"/>
                        </a:rPr>
                        <a:t> </a:t>
                      </a:r>
                      <a:r>
                        <a:rPr sz="2000" spc="-20" dirty="0">
                          <a:latin typeface="Calibri"/>
                          <a:cs typeface="Calibri"/>
                        </a:rPr>
                        <a:t>Position</a:t>
                      </a:r>
                      <a:r>
                        <a:rPr sz="2000" spc="10" dirty="0">
                          <a:latin typeface="Calibri"/>
                          <a:cs typeface="Calibri"/>
                        </a:rPr>
                        <a:t> </a:t>
                      </a:r>
                      <a:r>
                        <a:rPr sz="2000" spc="-5" dirty="0">
                          <a:latin typeface="Calibri"/>
                          <a:cs typeface="Calibri"/>
                        </a:rPr>
                        <a:t>zurück,</a:t>
                      </a:r>
                      <a:r>
                        <a:rPr sz="2000" spc="-45" dirty="0">
                          <a:latin typeface="Calibri"/>
                          <a:cs typeface="Calibri"/>
                        </a:rPr>
                        <a:t> </a:t>
                      </a:r>
                      <a:r>
                        <a:rPr sz="2000" dirty="0">
                          <a:latin typeface="Calibri"/>
                          <a:cs typeface="Calibri"/>
                        </a:rPr>
                        <a:t>an</a:t>
                      </a:r>
                      <a:r>
                        <a:rPr sz="2000" spc="-5" dirty="0">
                          <a:latin typeface="Calibri"/>
                          <a:cs typeface="Calibri"/>
                        </a:rPr>
                        <a:t> der</a:t>
                      </a:r>
                      <a:r>
                        <a:rPr sz="2000" spc="-15" dirty="0">
                          <a:latin typeface="Calibri"/>
                          <a:cs typeface="Calibri"/>
                        </a:rPr>
                        <a:t> </a:t>
                      </a:r>
                      <a:r>
                        <a:rPr sz="2000" spc="-5" dirty="0">
                          <a:latin typeface="Calibri"/>
                          <a:cs typeface="Calibri"/>
                        </a:rPr>
                        <a:t>Stelle</a:t>
                      </a:r>
                      <a:r>
                        <a:rPr sz="2000" spc="-20" dirty="0">
                          <a:latin typeface="Calibri"/>
                          <a:cs typeface="Calibri"/>
                        </a:rPr>
                        <a:t> </a:t>
                      </a:r>
                      <a:r>
                        <a:rPr sz="2000" dirty="0">
                          <a:latin typeface="Calibri"/>
                          <a:cs typeface="Calibri"/>
                        </a:rPr>
                        <a:t>an</a:t>
                      </a:r>
                      <a:r>
                        <a:rPr sz="2000" spc="-5" dirty="0">
                          <a:latin typeface="Calibri"/>
                          <a:cs typeface="Calibri"/>
                        </a:rPr>
                        <a:t> der</a:t>
                      </a:r>
                      <a:r>
                        <a:rPr sz="2000" spc="10" dirty="0">
                          <a:latin typeface="Calibri"/>
                          <a:cs typeface="Calibri"/>
                        </a:rPr>
                        <a:t> </a:t>
                      </a:r>
                      <a:r>
                        <a:rPr sz="2000" spc="-5" dirty="0">
                          <a:latin typeface="Calibri"/>
                          <a:cs typeface="Calibri"/>
                        </a:rPr>
                        <a:t>das</a:t>
                      </a:r>
                      <a:r>
                        <a:rPr sz="2000" spc="-20" dirty="0">
                          <a:latin typeface="Calibri"/>
                          <a:cs typeface="Calibri"/>
                        </a:rPr>
                        <a:t> </a:t>
                      </a:r>
                      <a:r>
                        <a:rPr sz="2000" spc="-10" dirty="0">
                          <a:latin typeface="Calibri"/>
                          <a:cs typeface="Calibri"/>
                        </a:rPr>
                        <a:t>Suchmuster</a:t>
                      </a:r>
                      <a:r>
                        <a:rPr sz="2000" spc="20" dirty="0">
                          <a:latin typeface="Calibri"/>
                          <a:cs typeface="Calibri"/>
                        </a:rPr>
                        <a:t> </a:t>
                      </a:r>
                      <a:r>
                        <a:rPr sz="2000" spc="-20" dirty="0">
                          <a:latin typeface="Calibri"/>
                          <a:cs typeface="Calibri"/>
                        </a:rPr>
                        <a:t>zutraf</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427228">
                <a:tc>
                  <a:txBody>
                    <a:bodyPr/>
                    <a:lstStyle/>
                    <a:p>
                      <a:pPr marL="85090">
                        <a:lnSpc>
                          <a:spcPts val="2280"/>
                        </a:lnSpc>
                      </a:pPr>
                      <a:r>
                        <a:rPr sz="2000" spc="-30" dirty="0">
                          <a:latin typeface="Calibri"/>
                          <a:cs typeface="Calibri"/>
                        </a:rPr>
                        <a:t>replace(Suchmuster,</a:t>
                      </a:r>
                      <a:r>
                        <a:rPr sz="2000" spc="-40" dirty="0">
                          <a:latin typeface="Calibri"/>
                          <a:cs typeface="Calibri"/>
                        </a:rPr>
                        <a:t> </a:t>
                      </a:r>
                      <a:r>
                        <a:rPr sz="2000" spc="-20" dirty="0">
                          <a:latin typeface="Calibri"/>
                          <a:cs typeface="Calibri"/>
                        </a:rPr>
                        <a:t>Ersetzung)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De</a:t>
                      </a:r>
                      <a:r>
                        <a:rPr sz="2000" dirty="0">
                          <a:latin typeface="Calibri"/>
                          <a:cs typeface="Calibri"/>
                        </a:rPr>
                        <a:t>r</a:t>
                      </a:r>
                      <a:r>
                        <a:rPr sz="2000" spc="-30" dirty="0">
                          <a:latin typeface="Calibri"/>
                          <a:cs typeface="Calibri"/>
                        </a:rPr>
                        <a:t> </a:t>
                      </a:r>
                      <a:r>
                        <a:rPr sz="2000" spc="-10" dirty="0">
                          <a:latin typeface="Calibri"/>
                          <a:cs typeface="Calibri"/>
                        </a:rPr>
                        <a:t>g</a:t>
                      </a:r>
                      <a:r>
                        <a:rPr sz="2000" spc="-20" dirty="0">
                          <a:latin typeface="Calibri"/>
                          <a:cs typeface="Calibri"/>
                        </a:rPr>
                        <a:t>e</a:t>
                      </a:r>
                      <a:r>
                        <a:rPr sz="2000" spc="-5" dirty="0">
                          <a:latin typeface="Calibri"/>
                          <a:cs typeface="Calibri"/>
                        </a:rPr>
                        <a:t>f</a:t>
                      </a:r>
                      <a:r>
                        <a:rPr sz="2000" spc="-15" dirty="0">
                          <a:latin typeface="Calibri"/>
                          <a:cs typeface="Calibri"/>
                        </a:rPr>
                        <a:t>und</a:t>
                      </a:r>
                      <a:r>
                        <a:rPr sz="2000" dirty="0">
                          <a:latin typeface="Calibri"/>
                          <a:cs typeface="Calibri"/>
                        </a:rPr>
                        <a:t>e</a:t>
                      </a:r>
                      <a:r>
                        <a:rPr sz="2000" spc="-15" dirty="0">
                          <a:latin typeface="Calibri"/>
                          <a:cs typeface="Calibri"/>
                        </a:rPr>
                        <a:t>n</a:t>
                      </a:r>
                      <a:r>
                        <a:rPr sz="2000" dirty="0">
                          <a:latin typeface="Calibri"/>
                          <a:cs typeface="Calibri"/>
                        </a:rPr>
                        <a:t>e</a:t>
                      </a:r>
                      <a:r>
                        <a:rPr sz="2000" spc="-45" dirty="0">
                          <a:latin typeface="Calibri"/>
                          <a:cs typeface="Calibri"/>
                        </a:rPr>
                        <a:t> </a:t>
                      </a:r>
                      <a:r>
                        <a:rPr sz="2000" spc="-235" dirty="0">
                          <a:latin typeface="Calibri"/>
                          <a:cs typeface="Calibri"/>
                        </a:rPr>
                        <a:t>T</a:t>
                      </a:r>
                      <a:r>
                        <a:rPr sz="2000" spc="-55" dirty="0">
                          <a:latin typeface="Calibri"/>
                          <a:cs typeface="Calibri"/>
                        </a:rPr>
                        <a:t>ei</a:t>
                      </a:r>
                      <a:r>
                        <a:rPr sz="2000" dirty="0">
                          <a:latin typeface="Calibri"/>
                          <a:cs typeface="Calibri"/>
                        </a:rPr>
                        <a:t>l</a:t>
                      </a:r>
                      <a:r>
                        <a:rPr sz="2000" spc="-85" dirty="0">
                          <a:latin typeface="Calibri"/>
                          <a:cs typeface="Calibri"/>
                        </a:rPr>
                        <a:t> </a:t>
                      </a:r>
                      <a:r>
                        <a:rPr sz="2000" spc="-20" dirty="0">
                          <a:latin typeface="Calibri"/>
                          <a:cs typeface="Calibri"/>
                        </a:rPr>
                        <a:t>wi</a:t>
                      </a:r>
                      <a:r>
                        <a:rPr sz="2000" spc="-40" dirty="0">
                          <a:latin typeface="Calibri"/>
                          <a:cs typeface="Calibri"/>
                        </a:rPr>
                        <a:t>r</a:t>
                      </a:r>
                      <a:r>
                        <a:rPr sz="2000" dirty="0">
                          <a:latin typeface="Calibri"/>
                          <a:cs typeface="Calibri"/>
                        </a:rPr>
                        <a:t>d</a:t>
                      </a:r>
                      <a:r>
                        <a:rPr sz="2000" spc="-10" dirty="0">
                          <a:latin typeface="Calibri"/>
                          <a:cs typeface="Calibri"/>
                        </a:rPr>
                        <a:t> </a:t>
                      </a:r>
                      <a:r>
                        <a:rPr sz="2000" spc="-20" dirty="0">
                          <a:latin typeface="Calibri"/>
                          <a:cs typeface="Calibri"/>
                        </a:rPr>
                        <a:t>e</a:t>
                      </a:r>
                      <a:r>
                        <a:rPr sz="2000" spc="-55" dirty="0">
                          <a:latin typeface="Calibri"/>
                          <a:cs typeface="Calibri"/>
                        </a:rPr>
                        <a:t>r</a:t>
                      </a:r>
                      <a:r>
                        <a:rPr sz="2000" spc="-20" dirty="0">
                          <a:latin typeface="Calibri"/>
                          <a:cs typeface="Calibri"/>
                        </a:rPr>
                        <a:t>s</a:t>
                      </a:r>
                      <a:r>
                        <a:rPr sz="2000" spc="-30" dirty="0">
                          <a:latin typeface="Calibri"/>
                          <a:cs typeface="Calibri"/>
                        </a:rPr>
                        <a:t>e</a:t>
                      </a:r>
                      <a:r>
                        <a:rPr sz="2000" spc="-15" dirty="0">
                          <a:latin typeface="Calibri"/>
                          <a:cs typeface="Calibri"/>
                        </a:rPr>
                        <a:t>tz</a:t>
                      </a:r>
                      <a:r>
                        <a:rPr sz="2000" dirty="0">
                          <a:latin typeface="Calibri"/>
                          <a:cs typeface="Calibri"/>
                        </a:rPr>
                        <a:t>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427227">
                <a:tc>
                  <a:txBody>
                    <a:bodyPr/>
                    <a:lstStyle/>
                    <a:p>
                      <a:pPr marL="85090">
                        <a:lnSpc>
                          <a:spcPts val="2280"/>
                        </a:lnSpc>
                      </a:pPr>
                      <a:r>
                        <a:rPr sz="2000" spc="-5" dirty="0">
                          <a:latin typeface="Calibri"/>
                          <a:cs typeface="Calibri"/>
                        </a:rPr>
                        <a:t>split(Suchmuster)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Die</a:t>
                      </a:r>
                      <a:r>
                        <a:rPr sz="2000" spc="-25" dirty="0">
                          <a:latin typeface="Calibri"/>
                          <a:cs typeface="Calibri"/>
                        </a:rPr>
                        <a:t> </a:t>
                      </a:r>
                      <a:r>
                        <a:rPr sz="2000" spc="-30" dirty="0">
                          <a:latin typeface="Calibri"/>
                          <a:cs typeface="Calibri"/>
                        </a:rPr>
                        <a:t>Zeichenkette</a:t>
                      </a:r>
                      <a:r>
                        <a:rPr sz="2000" spc="-55" dirty="0">
                          <a:latin typeface="Calibri"/>
                          <a:cs typeface="Calibri"/>
                        </a:rPr>
                        <a:t> </a:t>
                      </a:r>
                      <a:r>
                        <a:rPr sz="2000" spc="-20" dirty="0">
                          <a:latin typeface="Calibri"/>
                          <a:cs typeface="Calibri"/>
                        </a:rPr>
                        <a:t>wird</a:t>
                      </a:r>
                      <a:r>
                        <a:rPr sz="2000" spc="-5" dirty="0">
                          <a:latin typeface="Calibri"/>
                          <a:cs typeface="Calibri"/>
                        </a:rPr>
                        <a:t> </a:t>
                      </a:r>
                      <a:r>
                        <a:rPr sz="2000" dirty="0">
                          <a:latin typeface="Calibri"/>
                          <a:cs typeface="Calibri"/>
                        </a:rPr>
                        <a:t>am</a:t>
                      </a:r>
                      <a:r>
                        <a:rPr sz="2000" spc="-5" dirty="0">
                          <a:latin typeface="Calibri"/>
                          <a:cs typeface="Calibri"/>
                        </a:rPr>
                        <a:t> Suchmuster</a:t>
                      </a:r>
                      <a:r>
                        <a:rPr sz="2000" spc="-75" dirty="0">
                          <a:latin typeface="Calibri"/>
                          <a:cs typeface="Calibri"/>
                        </a:rPr>
                        <a:t> </a:t>
                      </a:r>
                      <a:r>
                        <a:rPr sz="2000" spc="-25" dirty="0">
                          <a:latin typeface="Calibri"/>
                          <a:cs typeface="Calibri"/>
                        </a:rPr>
                        <a:t>aufgeteilt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054350" cy="528320"/>
          </a:xfrm>
          <a:prstGeom prst="rect">
            <a:avLst/>
          </a:prstGeom>
        </p:spPr>
        <p:txBody>
          <a:bodyPr vert="horz" wrap="square" lIns="0" tIns="12700" rIns="0" bIns="0" rtlCol="0">
            <a:spAutoFit/>
          </a:bodyPr>
          <a:lstStyle/>
          <a:p>
            <a:pPr marL="12700">
              <a:lnSpc>
                <a:spcPct val="100000"/>
              </a:lnSpc>
              <a:spcBef>
                <a:spcPts val="100"/>
              </a:spcBef>
            </a:pPr>
            <a:r>
              <a:rPr sz="3300" b="0" spc="-25" dirty="0">
                <a:latin typeface="Calibri"/>
                <a:cs typeface="Calibri"/>
              </a:rPr>
              <a:t>RegExp-Objekt</a:t>
            </a:r>
            <a:r>
              <a:rPr sz="3300" b="0" spc="-75" dirty="0">
                <a:latin typeface="Calibri"/>
                <a:cs typeface="Calibri"/>
              </a:rPr>
              <a:t> </a:t>
            </a:r>
            <a:r>
              <a:rPr sz="3300" b="0" spc="-10" dirty="0">
                <a:latin typeface="Calibri"/>
                <a:cs typeface="Calibri"/>
              </a:rPr>
              <a:t>(7)</a:t>
            </a:r>
            <a:endParaRPr sz="3300">
              <a:latin typeface="Calibri"/>
              <a:cs typeface="Calibri"/>
            </a:endParaRPr>
          </a:p>
        </p:txBody>
      </p:sp>
      <p:sp>
        <p:nvSpPr>
          <p:cNvPr id="3" name="object 3"/>
          <p:cNvSpPr txBox="1"/>
          <p:nvPr/>
        </p:nvSpPr>
        <p:spPr>
          <a:xfrm>
            <a:off x="837691" y="1551722"/>
            <a:ext cx="10292715" cy="2887345"/>
          </a:xfrm>
          <a:prstGeom prst="rect">
            <a:avLst/>
          </a:prstGeom>
        </p:spPr>
        <p:txBody>
          <a:bodyPr vert="horz" wrap="square" lIns="0" tIns="113664" rIns="0" bIns="0" rtlCol="0">
            <a:spAutoFit/>
          </a:bodyPr>
          <a:lstStyle/>
          <a:p>
            <a:pPr marL="12700">
              <a:lnSpc>
                <a:spcPct val="100000"/>
              </a:lnSpc>
              <a:spcBef>
                <a:spcPts val="894"/>
              </a:spcBef>
            </a:pPr>
            <a:r>
              <a:rPr sz="3200" spc="-5" dirty="0">
                <a:latin typeface="Calibri"/>
                <a:cs typeface="Calibri"/>
              </a:rPr>
              <a:t>Link</a:t>
            </a:r>
            <a:r>
              <a:rPr sz="3200" spc="-110" dirty="0">
                <a:latin typeface="Calibri"/>
                <a:cs typeface="Calibri"/>
              </a:rPr>
              <a:t> </a:t>
            </a:r>
            <a:r>
              <a:rPr sz="3200" spc="-25" dirty="0">
                <a:latin typeface="Calibri"/>
                <a:cs typeface="Calibri"/>
              </a:rPr>
              <a:t>Empfehlung</a:t>
            </a:r>
            <a:endParaRPr sz="3200">
              <a:latin typeface="Calibri"/>
              <a:cs typeface="Calibri"/>
            </a:endParaRPr>
          </a:p>
          <a:p>
            <a:pPr marL="355600" indent="-343535">
              <a:lnSpc>
                <a:spcPct val="100000"/>
              </a:lnSpc>
              <a:spcBef>
                <a:spcPts val="795"/>
              </a:spcBef>
              <a:buClr>
                <a:srgbClr val="000000"/>
              </a:buClr>
              <a:buFont typeface="Arial MT"/>
              <a:buChar char="•"/>
              <a:tabLst>
                <a:tab pos="355600" algn="l"/>
                <a:tab pos="356235" algn="l"/>
              </a:tabLst>
            </a:pPr>
            <a:r>
              <a:rPr sz="3200" u="heavy" spc="-70" dirty="0">
                <a:solidFill>
                  <a:srgbClr val="0462C1"/>
                </a:solidFill>
                <a:uFill>
                  <a:solidFill>
                    <a:srgbClr val="0462C1"/>
                  </a:solidFill>
                </a:uFill>
                <a:latin typeface="Calibri"/>
                <a:cs typeface="Calibri"/>
                <a:hlinkClick r:id="rId2"/>
              </a:rPr>
              <a:t>http://www.regexr.com/</a:t>
            </a:r>
            <a:endParaRPr sz="3200">
              <a:latin typeface="Calibri"/>
              <a:cs typeface="Calibri"/>
            </a:endParaRPr>
          </a:p>
          <a:p>
            <a:pPr>
              <a:lnSpc>
                <a:spcPct val="100000"/>
              </a:lnSpc>
              <a:spcBef>
                <a:spcPts val="25"/>
              </a:spcBef>
              <a:buFont typeface="Arial MT"/>
              <a:buChar char="•"/>
            </a:pPr>
            <a:endParaRPr sz="4550">
              <a:latin typeface="Calibri"/>
              <a:cs typeface="Calibri"/>
            </a:endParaRPr>
          </a:p>
          <a:p>
            <a:pPr marL="355600" marR="5080" indent="-343535">
              <a:lnSpc>
                <a:spcPct val="100000"/>
              </a:lnSpc>
              <a:spcBef>
                <a:spcPts val="5"/>
              </a:spcBef>
              <a:buClr>
                <a:srgbClr val="000000"/>
              </a:buClr>
              <a:buFont typeface="Arial MT"/>
              <a:buChar char="•"/>
              <a:tabLst>
                <a:tab pos="355600" algn="l"/>
                <a:tab pos="356235" algn="l"/>
              </a:tabLst>
            </a:pPr>
            <a:r>
              <a:rPr sz="3200" u="heavy" spc="-25" dirty="0">
                <a:solidFill>
                  <a:srgbClr val="0462C1"/>
                </a:solidFill>
                <a:uFill>
                  <a:solidFill>
                    <a:srgbClr val="0462C1"/>
                  </a:solidFill>
                </a:uFill>
                <a:latin typeface="Calibri"/>
                <a:cs typeface="Calibri"/>
                <a:hlinkClick r:id="rId3"/>
              </a:rPr>
              <a:t>http://blog.ppedv.de/post/2015/11/12/Regulare-Ausdrucke- </a:t>
            </a:r>
            <a:r>
              <a:rPr sz="3200" spc="-710" dirty="0">
                <a:solidFill>
                  <a:srgbClr val="0462C1"/>
                </a:solidFill>
                <a:latin typeface="Calibri"/>
                <a:cs typeface="Calibri"/>
              </a:rPr>
              <a:t> </a:t>
            </a:r>
            <a:r>
              <a:rPr sz="3200" u="heavy" spc="-20" dirty="0">
                <a:solidFill>
                  <a:srgbClr val="0462C1"/>
                </a:solidFill>
                <a:uFill>
                  <a:solidFill>
                    <a:srgbClr val="0462C1"/>
                  </a:solidFill>
                </a:uFill>
                <a:latin typeface="Calibri"/>
                <a:cs typeface="Calibri"/>
                <a:hlinkClick r:id="rId3"/>
              </a:rPr>
              <a:t>(regular-expressions)-in-JavaScript.aspx</a:t>
            </a:r>
            <a:endParaRPr sz="3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6627495"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Grundlagen</a:t>
            </a:r>
            <a:r>
              <a:rPr sz="3300" b="0" spc="10" dirty="0">
                <a:latin typeface="Calibri"/>
                <a:cs typeface="Calibri"/>
              </a:rPr>
              <a:t> </a:t>
            </a:r>
            <a:r>
              <a:rPr sz="3300" b="0" spc="-10" dirty="0">
                <a:latin typeface="Calibri"/>
                <a:cs typeface="Calibri"/>
              </a:rPr>
              <a:t>zu</a:t>
            </a:r>
            <a:r>
              <a:rPr sz="3300" b="0" spc="-25" dirty="0">
                <a:latin typeface="Calibri"/>
                <a:cs typeface="Calibri"/>
              </a:rPr>
              <a:t> vordefinierten</a:t>
            </a:r>
            <a:r>
              <a:rPr sz="3300" b="0" spc="-35" dirty="0">
                <a:latin typeface="Calibri"/>
                <a:cs typeface="Calibri"/>
              </a:rPr>
              <a:t> </a:t>
            </a:r>
            <a:r>
              <a:rPr sz="3300" b="0" spc="-20" dirty="0">
                <a:latin typeface="Calibri"/>
                <a:cs typeface="Calibri"/>
              </a:rPr>
              <a:t>Objekten</a:t>
            </a:r>
            <a:endParaRPr sz="3300">
              <a:latin typeface="Calibri"/>
              <a:cs typeface="Calibri"/>
            </a:endParaRPr>
          </a:p>
        </p:txBody>
      </p:sp>
      <p:sp>
        <p:nvSpPr>
          <p:cNvPr id="3" name="object 3"/>
          <p:cNvSpPr txBox="1"/>
          <p:nvPr/>
        </p:nvSpPr>
        <p:spPr>
          <a:xfrm>
            <a:off x="837691" y="1545814"/>
            <a:ext cx="6781800" cy="3201670"/>
          </a:xfrm>
          <a:prstGeom prst="rect">
            <a:avLst/>
          </a:prstGeom>
        </p:spPr>
        <p:txBody>
          <a:bodyPr vert="horz" wrap="square" lIns="0" tIns="119380" rIns="0" bIns="0" rtlCol="0">
            <a:spAutoFit/>
          </a:bodyPr>
          <a:lstStyle/>
          <a:p>
            <a:pPr marL="355600" indent="-343535">
              <a:lnSpc>
                <a:spcPct val="100000"/>
              </a:lnSpc>
              <a:spcBef>
                <a:spcPts val="940"/>
              </a:spcBef>
              <a:buFont typeface="Arial MT"/>
              <a:buChar char="•"/>
              <a:tabLst>
                <a:tab pos="355600" algn="l"/>
                <a:tab pos="356235" algn="l"/>
              </a:tabLst>
            </a:pPr>
            <a:r>
              <a:rPr sz="3200" spc="-10" dirty="0">
                <a:latin typeface="Calibri"/>
                <a:cs typeface="Calibri"/>
              </a:rPr>
              <a:t>Beinhalten</a:t>
            </a:r>
            <a:r>
              <a:rPr sz="3200" spc="-30" dirty="0">
                <a:latin typeface="Calibri"/>
                <a:cs typeface="Calibri"/>
              </a:rPr>
              <a:t> </a:t>
            </a:r>
            <a:r>
              <a:rPr sz="3200" spc="-5" dirty="0">
                <a:latin typeface="Calibri"/>
                <a:cs typeface="Calibri"/>
              </a:rPr>
              <a:t>häufig</a:t>
            </a:r>
            <a:r>
              <a:rPr sz="3200" spc="-15" dirty="0">
                <a:latin typeface="Calibri"/>
                <a:cs typeface="Calibri"/>
              </a:rPr>
              <a:t> </a:t>
            </a:r>
            <a:r>
              <a:rPr sz="3200" spc="-25" dirty="0">
                <a:latin typeface="Calibri"/>
                <a:cs typeface="Calibri"/>
              </a:rPr>
              <a:t>benötigte</a:t>
            </a:r>
            <a:r>
              <a:rPr sz="3200" spc="65" dirty="0">
                <a:latin typeface="Calibri"/>
                <a:cs typeface="Calibri"/>
              </a:rPr>
              <a:t> </a:t>
            </a:r>
            <a:r>
              <a:rPr sz="3200" dirty="0">
                <a:latin typeface="Calibri"/>
                <a:cs typeface="Calibri"/>
              </a:rPr>
              <a:t>Methoden</a:t>
            </a:r>
            <a:endParaRPr sz="3200">
              <a:latin typeface="Calibri"/>
              <a:cs typeface="Calibri"/>
            </a:endParaRPr>
          </a:p>
          <a:p>
            <a:pPr marL="756285" lvl="1" indent="-287020">
              <a:lnSpc>
                <a:spcPct val="100000"/>
              </a:lnSpc>
              <a:spcBef>
                <a:spcPts val="730"/>
              </a:spcBef>
              <a:buFont typeface="Arial MT"/>
              <a:buChar char="–"/>
              <a:tabLst>
                <a:tab pos="756920" algn="l"/>
              </a:tabLst>
            </a:pPr>
            <a:r>
              <a:rPr sz="2800" spc="-20" dirty="0">
                <a:latin typeface="Calibri"/>
                <a:cs typeface="Calibri"/>
              </a:rPr>
              <a:t>String-Objekt</a:t>
            </a:r>
            <a:endParaRPr sz="2800">
              <a:latin typeface="Calibri"/>
              <a:cs typeface="Calibri"/>
            </a:endParaRPr>
          </a:p>
          <a:p>
            <a:pPr marL="756285" lvl="1" indent="-287020">
              <a:lnSpc>
                <a:spcPct val="100000"/>
              </a:lnSpc>
              <a:spcBef>
                <a:spcPts val="695"/>
              </a:spcBef>
              <a:buFont typeface="Arial MT"/>
              <a:buChar char="–"/>
              <a:tabLst>
                <a:tab pos="756920" algn="l"/>
              </a:tabLst>
            </a:pPr>
            <a:r>
              <a:rPr sz="2800" spc="-20" dirty="0">
                <a:latin typeface="Calibri"/>
                <a:cs typeface="Calibri"/>
              </a:rPr>
              <a:t>Math-Objekt</a:t>
            </a:r>
            <a:endParaRPr sz="2800">
              <a:latin typeface="Calibri"/>
              <a:cs typeface="Calibri"/>
            </a:endParaRPr>
          </a:p>
          <a:p>
            <a:pPr marL="756285" lvl="1" indent="-287020">
              <a:lnSpc>
                <a:spcPct val="100000"/>
              </a:lnSpc>
              <a:spcBef>
                <a:spcPts val="695"/>
              </a:spcBef>
              <a:buFont typeface="Arial MT"/>
              <a:buChar char="–"/>
              <a:tabLst>
                <a:tab pos="756920" algn="l"/>
              </a:tabLst>
            </a:pPr>
            <a:r>
              <a:rPr sz="2800" spc="-20" dirty="0">
                <a:latin typeface="Calibri"/>
                <a:cs typeface="Calibri"/>
              </a:rPr>
              <a:t>Number-Objekt</a:t>
            </a:r>
            <a:endParaRPr sz="2800">
              <a:latin typeface="Calibri"/>
              <a:cs typeface="Calibri"/>
            </a:endParaRPr>
          </a:p>
          <a:p>
            <a:pPr marL="756285" lvl="1" indent="-287020">
              <a:lnSpc>
                <a:spcPct val="100000"/>
              </a:lnSpc>
              <a:spcBef>
                <a:spcPts val="710"/>
              </a:spcBef>
              <a:buFont typeface="Arial MT"/>
              <a:buChar char="–"/>
              <a:tabLst>
                <a:tab pos="756920" algn="l"/>
              </a:tabLst>
            </a:pPr>
            <a:r>
              <a:rPr sz="2800" spc="-40" dirty="0">
                <a:latin typeface="Calibri"/>
                <a:cs typeface="Calibri"/>
              </a:rPr>
              <a:t>Array-Objekt</a:t>
            </a:r>
            <a:endParaRPr sz="2800">
              <a:latin typeface="Calibri"/>
              <a:cs typeface="Calibri"/>
            </a:endParaRPr>
          </a:p>
          <a:p>
            <a:pPr marL="756285" lvl="1" indent="-287020">
              <a:lnSpc>
                <a:spcPct val="100000"/>
              </a:lnSpc>
              <a:spcBef>
                <a:spcPts val="695"/>
              </a:spcBef>
              <a:buFont typeface="Arial MT"/>
              <a:buChar char="–"/>
              <a:tabLst>
                <a:tab pos="756920" algn="l"/>
              </a:tabLst>
            </a:pPr>
            <a:r>
              <a:rPr sz="2800" spc="-25" dirty="0">
                <a:latin typeface="Calibri"/>
                <a:cs typeface="Calibri"/>
              </a:rPr>
              <a:t>Date-Objekt</a:t>
            </a:r>
            <a:endParaRPr sz="2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450465"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String</a:t>
            </a:r>
            <a:r>
              <a:rPr sz="3300" b="0" spc="-40" dirty="0">
                <a:latin typeface="Calibri"/>
                <a:cs typeface="Calibri"/>
              </a:rPr>
              <a:t> </a:t>
            </a:r>
            <a:r>
              <a:rPr sz="3300" b="0" dirty="0">
                <a:latin typeface="Calibri"/>
                <a:cs typeface="Calibri"/>
              </a:rPr>
              <a:t>-</a:t>
            </a:r>
            <a:r>
              <a:rPr sz="3300" b="0" spc="-85" dirty="0">
                <a:latin typeface="Calibri"/>
                <a:cs typeface="Calibri"/>
              </a:rPr>
              <a:t> </a:t>
            </a:r>
            <a:r>
              <a:rPr sz="3300" b="0" spc="-15" dirty="0">
                <a:latin typeface="Calibri"/>
                <a:cs typeface="Calibri"/>
              </a:rPr>
              <a:t>Objekt</a:t>
            </a:r>
            <a:endParaRPr sz="3300">
              <a:latin typeface="Calibri"/>
              <a:cs typeface="Calibri"/>
            </a:endParaRPr>
          </a:p>
        </p:txBody>
      </p:sp>
      <p:sp>
        <p:nvSpPr>
          <p:cNvPr id="3" name="object 3"/>
          <p:cNvSpPr txBox="1"/>
          <p:nvPr/>
        </p:nvSpPr>
        <p:spPr>
          <a:xfrm>
            <a:off x="837691" y="1551722"/>
            <a:ext cx="7482840" cy="1785620"/>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dirty="0">
                <a:latin typeface="Calibri"/>
                <a:cs typeface="Calibri"/>
              </a:rPr>
              <a:t>Jede</a:t>
            </a:r>
            <a:r>
              <a:rPr sz="3200" spc="-15" dirty="0">
                <a:latin typeface="Calibri"/>
                <a:cs typeface="Calibri"/>
              </a:rPr>
              <a:t> </a:t>
            </a:r>
            <a:r>
              <a:rPr sz="3200" spc="-50" dirty="0">
                <a:latin typeface="Calibri"/>
                <a:cs typeface="Calibri"/>
              </a:rPr>
              <a:t>Zeichenkette</a:t>
            </a:r>
            <a:r>
              <a:rPr sz="3200" spc="-55" dirty="0">
                <a:latin typeface="Calibri"/>
                <a:cs typeface="Calibri"/>
              </a:rPr>
              <a:t> </a:t>
            </a:r>
            <a:r>
              <a:rPr sz="3200" spc="-25" dirty="0">
                <a:latin typeface="Calibri"/>
                <a:cs typeface="Calibri"/>
              </a:rPr>
              <a:t>ist </a:t>
            </a:r>
            <a:r>
              <a:rPr sz="3200" dirty="0">
                <a:latin typeface="Calibri"/>
                <a:cs typeface="Calibri"/>
              </a:rPr>
              <a:t>ein</a:t>
            </a:r>
            <a:r>
              <a:rPr sz="3200" spc="60" dirty="0">
                <a:latin typeface="Calibri"/>
                <a:cs typeface="Calibri"/>
              </a:rPr>
              <a:t> </a:t>
            </a:r>
            <a:r>
              <a:rPr sz="3200" spc="-15" dirty="0">
                <a:latin typeface="Calibri"/>
                <a:cs typeface="Calibri"/>
              </a:rPr>
              <a:t>String-Objekt</a:t>
            </a:r>
            <a:endParaRPr sz="3200">
              <a:latin typeface="Calibri"/>
              <a:cs typeface="Calibri"/>
            </a:endParaRPr>
          </a:p>
          <a:p>
            <a:pPr marL="355600" indent="-343535">
              <a:lnSpc>
                <a:spcPct val="100000"/>
              </a:lnSpc>
              <a:spcBef>
                <a:spcPts val="795"/>
              </a:spcBef>
              <a:buFont typeface="Arial MT"/>
              <a:buChar char="•"/>
              <a:tabLst>
                <a:tab pos="355600" algn="l"/>
                <a:tab pos="356235" algn="l"/>
              </a:tabLst>
            </a:pPr>
            <a:r>
              <a:rPr sz="3200" spc="-10" dirty="0">
                <a:latin typeface="Calibri"/>
                <a:cs typeface="Calibri"/>
              </a:rPr>
              <a:t>Eigenschaft:</a:t>
            </a:r>
            <a:r>
              <a:rPr sz="3200" spc="-130" dirty="0">
                <a:latin typeface="Calibri"/>
                <a:cs typeface="Calibri"/>
              </a:rPr>
              <a:t> </a:t>
            </a:r>
            <a:r>
              <a:rPr sz="3200" spc="-20" dirty="0">
                <a:latin typeface="Calibri"/>
                <a:cs typeface="Calibri"/>
              </a:rPr>
              <a:t>length</a:t>
            </a:r>
            <a:endParaRPr sz="3200">
              <a:latin typeface="Calibri"/>
              <a:cs typeface="Calibri"/>
            </a:endParaRPr>
          </a:p>
          <a:p>
            <a:pPr marL="2757805">
              <a:lnSpc>
                <a:spcPct val="100000"/>
              </a:lnSpc>
              <a:spcBef>
                <a:spcPts val="1230"/>
              </a:spcBef>
            </a:pPr>
            <a:r>
              <a:rPr sz="2800" spc="-20" dirty="0">
                <a:solidFill>
                  <a:srgbClr val="00AEEE"/>
                </a:solidFill>
                <a:latin typeface="Calibri"/>
                <a:cs typeface="Calibri"/>
              </a:rPr>
              <a:t>var</a:t>
            </a:r>
            <a:r>
              <a:rPr sz="2800" spc="-50" dirty="0">
                <a:solidFill>
                  <a:srgbClr val="00AEEE"/>
                </a:solidFill>
                <a:latin typeface="Calibri"/>
                <a:cs typeface="Calibri"/>
              </a:rPr>
              <a:t> </a:t>
            </a:r>
            <a:r>
              <a:rPr sz="2800" spc="-30" dirty="0">
                <a:solidFill>
                  <a:srgbClr val="00AEEE"/>
                </a:solidFill>
                <a:latin typeface="Calibri"/>
                <a:cs typeface="Calibri"/>
              </a:rPr>
              <a:t>zitat</a:t>
            </a:r>
            <a:r>
              <a:rPr sz="2800" spc="-55" dirty="0">
                <a:solidFill>
                  <a:srgbClr val="00AEEE"/>
                </a:solidFill>
                <a:latin typeface="Calibri"/>
                <a:cs typeface="Calibri"/>
              </a:rPr>
              <a:t> </a:t>
            </a:r>
            <a:r>
              <a:rPr sz="2800" spc="-5" dirty="0">
                <a:solidFill>
                  <a:srgbClr val="00AEEE"/>
                </a:solidFill>
                <a:latin typeface="Calibri"/>
                <a:cs typeface="Calibri"/>
              </a:rPr>
              <a:t>=</a:t>
            </a:r>
            <a:r>
              <a:rPr sz="2800" spc="-10" dirty="0">
                <a:solidFill>
                  <a:srgbClr val="00AEEE"/>
                </a:solidFill>
                <a:latin typeface="Calibri"/>
                <a:cs typeface="Calibri"/>
              </a:rPr>
              <a:t> </a:t>
            </a:r>
            <a:r>
              <a:rPr sz="2800" spc="-5" dirty="0">
                <a:solidFill>
                  <a:srgbClr val="00AEEE"/>
                </a:solidFill>
                <a:latin typeface="Calibri"/>
                <a:cs typeface="Calibri"/>
              </a:rPr>
              <a:t>“Sein</a:t>
            </a:r>
            <a:r>
              <a:rPr sz="2800" spc="-35" dirty="0">
                <a:solidFill>
                  <a:srgbClr val="00AEEE"/>
                </a:solidFill>
                <a:latin typeface="Calibri"/>
                <a:cs typeface="Calibri"/>
              </a:rPr>
              <a:t> </a:t>
            </a:r>
            <a:r>
              <a:rPr sz="2800" spc="-10" dirty="0">
                <a:solidFill>
                  <a:srgbClr val="00AEEE"/>
                </a:solidFill>
                <a:latin typeface="Calibri"/>
                <a:cs typeface="Calibri"/>
              </a:rPr>
              <a:t>oder</a:t>
            </a:r>
            <a:r>
              <a:rPr sz="2800" spc="-5" dirty="0">
                <a:solidFill>
                  <a:srgbClr val="00AEEE"/>
                </a:solidFill>
                <a:latin typeface="Calibri"/>
                <a:cs typeface="Calibri"/>
              </a:rPr>
              <a:t> </a:t>
            </a:r>
            <a:r>
              <a:rPr sz="2800" spc="-20" dirty="0">
                <a:solidFill>
                  <a:srgbClr val="00AEEE"/>
                </a:solidFill>
                <a:latin typeface="Calibri"/>
                <a:cs typeface="Calibri"/>
              </a:rPr>
              <a:t>nicht</a:t>
            </a:r>
            <a:r>
              <a:rPr sz="2800" spc="30" dirty="0">
                <a:solidFill>
                  <a:srgbClr val="00AEEE"/>
                </a:solidFill>
                <a:latin typeface="Calibri"/>
                <a:cs typeface="Calibri"/>
              </a:rPr>
              <a:t> </a:t>
            </a:r>
            <a:r>
              <a:rPr sz="2800" spc="-75" dirty="0">
                <a:solidFill>
                  <a:srgbClr val="00AEEE"/>
                </a:solidFill>
                <a:latin typeface="Calibri"/>
                <a:cs typeface="Calibri"/>
              </a:rPr>
              <a:t>sein,“;</a:t>
            </a:r>
            <a:endParaRPr sz="2800">
              <a:latin typeface="Calibri"/>
              <a:cs typeface="Calibri"/>
            </a:endParaRPr>
          </a:p>
        </p:txBody>
      </p:sp>
      <p:graphicFrame>
        <p:nvGraphicFramePr>
          <p:cNvPr id="4" name="object 4"/>
          <p:cNvGraphicFramePr>
            <a:graphicFrameLocks noGrp="1"/>
          </p:cNvGraphicFramePr>
          <p:nvPr/>
        </p:nvGraphicFramePr>
        <p:xfrm>
          <a:off x="831850" y="3431285"/>
          <a:ext cx="10835639" cy="2691696"/>
        </p:xfrm>
        <a:graphic>
          <a:graphicData uri="http://schemas.openxmlformats.org/drawingml/2006/table">
            <a:tbl>
              <a:tblPr firstRow="1" bandRow="1">
                <a:tableStyleId>{2D5ABB26-0587-4C30-8999-92F81FD0307C}</a:tableStyleId>
              </a:tblPr>
              <a:tblGrid>
                <a:gridCol w="2392045">
                  <a:extLst>
                    <a:ext uri="{9D8B030D-6E8A-4147-A177-3AD203B41FA5}">
                      <a16:colId xmlns:a16="http://schemas.microsoft.com/office/drawing/2014/main" val="20000"/>
                    </a:ext>
                  </a:extLst>
                </a:gridCol>
                <a:gridCol w="2799714">
                  <a:extLst>
                    <a:ext uri="{9D8B030D-6E8A-4147-A177-3AD203B41FA5}">
                      <a16:colId xmlns:a16="http://schemas.microsoft.com/office/drawing/2014/main" val="20001"/>
                    </a:ext>
                  </a:extLst>
                </a:gridCol>
                <a:gridCol w="60960">
                  <a:extLst>
                    <a:ext uri="{9D8B030D-6E8A-4147-A177-3AD203B41FA5}">
                      <a16:colId xmlns:a16="http://schemas.microsoft.com/office/drawing/2014/main" val="20002"/>
                    </a:ext>
                  </a:extLst>
                </a:gridCol>
                <a:gridCol w="2791460">
                  <a:extLst>
                    <a:ext uri="{9D8B030D-6E8A-4147-A177-3AD203B41FA5}">
                      <a16:colId xmlns:a16="http://schemas.microsoft.com/office/drawing/2014/main" val="20003"/>
                    </a:ext>
                  </a:extLst>
                </a:gridCol>
                <a:gridCol w="2791460">
                  <a:extLst>
                    <a:ext uri="{9D8B030D-6E8A-4147-A177-3AD203B41FA5}">
                      <a16:colId xmlns:a16="http://schemas.microsoft.com/office/drawing/2014/main" val="20004"/>
                    </a:ext>
                  </a:extLst>
                </a:gridCol>
              </a:tblGrid>
              <a:tr h="399033">
                <a:tc>
                  <a:txBody>
                    <a:bodyPr/>
                    <a:lstStyle/>
                    <a:p>
                      <a:pPr marL="85090">
                        <a:lnSpc>
                          <a:spcPts val="2280"/>
                        </a:lnSpc>
                      </a:pPr>
                      <a:r>
                        <a:rPr sz="2000" b="1" dirty="0">
                          <a:solidFill>
                            <a:srgbClr val="FFFFFF"/>
                          </a:solidFill>
                          <a:latin typeface="Calibri"/>
                          <a:cs typeface="Calibri"/>
                        </a:rPr>
                        <a:t>Methode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090">
                        <a:lnSpc>
                          <a:spcPts val="2280"/>
                        </a:lnSpc>
                      </a:pPr>
                      <a:r>
                        <a:rPr sz="2000" b="1" spc="-20" dirty="0">
                          <a:solidFill>
                            <a:srgbClr val="FFFFFF"/>
                          </a:solidFill>
                          <a:latin typeface="Calibri"/>
                          <a:cs typeface="Calibri"/>
                        </a:rPr>
                        <a:t>Ergebnis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rowSpan="10">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9EBF4"/>
                    </a:solidFill>
                  </a:tcPr>
                </a:tc>
                <a:tc rowSpan="2">
                  <a:txBody>
                    <a:bodyPr/>
                    <a:lstStyle/>
                    <a:p>
                      <a:pPr marL="85725">
                        <a:lnSpc>
                          <a:spcPts val="2280"/>
                        </a:lnSpc>
                      </a:pPr>
                      <a:r>
                        <a:rPr sz="2000" b="1" dirty="0">
                          <a:solidFill>
                            <a:srgbClr val="FFFFFF"/>
                          </a:solidFill>
                          <a:latin typeface="Calibri"/>
                          <a:cs typeface="Calibri"/>
                        </a:rPr>
                        <a:t>Methode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rowSpan="2">
                  <a:txBody>
                    <a:bodyPr/>
                    <a:lstStyle/>
                    <a:p>
                      <a:pPr marL="86360">
                        <a:lnSpc>
                          <a:spcPts val="2280"/>
                        </a:lnSpc>
                      </a:pPr>
                      <a:r>
                        <a:rPr sz="2000" b="1" spc="-20" dirty="0">
                          <a:solidFill>
                            <a:srgbClr val="FFFFFF"/>
                          </a:solidFill>
                          <a:latin typeface="Calibri"/>
                          <a:cs typeface="Calibri"/>
                        </a:rPr>
                        <a:t>Ergebnis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84200">
                <a:tc rowSpan="2">
                  <a:txBody>
                    <a:bodyPr/>
                    <a:lstStyle/>
                    <a:p>
                      <a:pPr marL="85090">
                        <a:lnSpc>
                          <a:spcPts val="2280"/>
                        </a:lnSpc>
                      </a:pPr>
                      <a:r>
                        <a:rPr sz="2000" spc="-20" dirty="0">
                          <a:latin typeface="Calibri"/>
                          <a:cs typeface="Calibri"/>
                        </a:rPr>
                        <a:t>zitat.charAt(6)</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rowSpan="2">
                  <a:txBody>
                    <a:bodyPr/>
                    <a:lstStyle/>
                    <a:p>
                      <a:pPr marL="85090">
                        <a:lnSpc>
                          <a:spcPts val="2280"/>
                        </a:lnSpc>
                      </a:pPr>
                      <a:r>
                        <a:rPr sz="2000" dirty="0">
                          <a:latin typeface="Calibri"/>
                          <a:cs typeface="Calibri"/>
                        </a:rPr>
                        <a:t>d</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1"/>
                  </a:ext>
                </a:extLst>
              </a:tr>
              <a:tr h="314833">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BF4"/>
                    </a:solidFill>
                  </a:tcPr>
                </a:tc>
                <a:tc rowSpan="2">
                  <a:txBody>
                    <a:bodyPr/>
                    <a:lstStyle/>
                    <a:p>
                      <a:pPr marL="85725">
                        <a:lnSpc>
                          <a:spcPts val="2280"/>
                        </a:lnSpc>
                      </a:pPr>
                      <a:r>
                        <a:rPr sz="2000" spc="-10" dirty="0">
                          <a:latin typeface="Calibri"/>
                          <a:cs typeface="Calibri"/>
                        </a:rPr>
                        <a:t>zitat.substr(5,4)</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rowSpan="2">
                  <a:txBody>
                    <a:bodyPr/>
                    <a:lstStyle/>
                    <a:p>
                      <a:pPr marL="86360">
                        <a:lnSpc>
                          <a:spcPts val="2280"/>
                        </a:lnSpc>
                      </a:pPr>
                      <a:r>
                        <a:rPr sz="2000" spc="-5" dirty="0">
                          <a:latin typeface="Calibri"/>
                          <a:cs typeface="Calibri"/>
                        </a:rPr>
                        <a:t>oder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2"/>
                  </a:ext>
                </a:extLst>
              </a:tr>
              <a:tr h="146176">
                <a:tc rowSpan="2">
                  <a:txBody>
                    <a:bodyPr/>
                    <a:lstStyle/>
                    <a:p>
                      <a:pPr marL="85090">
                        <a:lnSpc>
                          <a:spcPts val="2280"/>
                        </a:lnSpc>
                      </a:pPr>
                      <a:r>
                        <a:rPr sz="2000" spc="-10" dirty="0">
                          <a:latin typeface="Calibri"/>
                          <a:cs typeface="Calibri"/>
                        </a:rPr>
                        <a:t>zitat.indexOf(‚c‘)</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rowSpan="2">
                  <a:txBody>
                    <a:bodyPr/>
                    <a:lstStyle/>
                    <a:p>
                      <a:pPr marL="85090">
                        <a:lnSpc>
                          <a:spcPts val="2280"/>
                        </a:lnSpc>
                      </a:pPr>
                      <a:r>
                        <a:rPr sz="2000" spc="5" dirty="0">
                          <a:latin typeface="Calibri"/>
                          <a:cs typeface="Calibri"/>
                        </a:rPr>
                        <a:t>12</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252856">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BF4"/>
                    </a:solidFill>
                  </a:tcPr>
                </a:tc>
                <a:tc rowSpan="2">
                  <a:txBody>
                    <a:bodyPr/>
                    <a:lstStyle/>
                    <a:p>
                      <a:pPr marL="85725">
                        <a:lnSpc>
                          <a:spcPts val="2280"/>
                        </a:lnSpc>
                      </a:pPr>
                      <a:r>
                        <a:rPr sz="2000" spc="-25" dirty="0">
                          <a:latin typeface="Calibri"/>
                          <a:cs typeface="Calibri"/>
                        </a:rPr>
                        <a:t>zitat.toLowerCase()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rowSpan="2">
                  <a:txBody>
                    <a:bodyPr/>
                    <a:lstStyle/>
                    <a:p>
                      <a:pPr marL="86360">
                        <a:lnSpc>
                          <a:spcPts val="2280"/>
                        </a:lnSpc>
                      </a:pPr>
                      <a:r>
                        <a:rPr sz="2000" spc="-5" dirty="0">
                          <a:latin typeface="Calibri"/>
                          <a:cs typeface="Calibri"/>
                        </a:rPr>
                        <a:t>sein</a:t>
                      </a:r>
                      <a:r>
                        <a:rPr sz="2000" spc="-30" dirty="0">
                          <a:latin typeface="Calibri"/>
                          <a:cs typeface="Calibri"/>
                        </a:rPr>
                        <a:t> </a:t>
                      </a:r>
                      <a:r>
                        <a:rPr sz="2000" spc="-5" dirty="0">
                          <a:latin typeface="Calibri"/>
                          <a:cs typeface="Calibri"/>
                        </a:rPr>
                        <a:t>oder</a:t>
                      </a:r>
                      <a:r>
                        <a:rPr sz="2000" spc="-10" dirty="0">
                          <a:latin typeface="Calibri"/>
                          <a:cs typeface="Calibri"/>
                        </a:rPr>
                        <a:t> nicht</a:t>
                      </a:r>
                      <a:r>
                        <a:rPr sz="2000" spc="-70" dirty="0">
                          <a:latin typeface="Calibri"/>
                          <a:cs typeface="Calibri"/>
                        </a:rPr>
                        <a:t> </a:t>
                      </a:r>
                      <a:r>
                        <a:rPr sz="2000" spc="-5" dirty="0">
                          <a:latin typeface="Calibri"/>
                          <a:cs typeface="Calibri"/>
                        </a:rPr>
                        <a:t>sein,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208280">
                <a:tc rowSpan="2">
                  <a:txBody>
                    <a:bodyPr/>
                    <a:lstStyle/>
                    <a:p>
                      <a:pPr marL="85090">
                        <a:lnSpc>
                          <a:spcPts val="2280"/>
                        </a:lnSpc>
                      </a:pPr>
                      <a:r>
                        <a:rPr sz="2000" spc="-20" dirty="0">
                          <a:latin typeface="Calibri"/>
                          <a:cs typeface="Calibri"/>
                        </a:rPr>
                        <a:t>zitat.lastIndex(‚e‘)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rowSpan="2">
                  <a:txBody>
                    <a:bodyPr/>
                    <a:lstStyle/>
                    <a:p>
                      <a:pPr marL="85090">
                        <a:lnSpc>
                          <a:spcPts val="2280"/>
                        </a:lnSpc>
                      </a:pPr>
                      <a:r>
                        <a:rPr sz="2000" spc="5" dirty="0">
                          <a:latin typeface="Calibri"/>
                          <a:cs typeface="Calibri"/>
                        </a:rPr>
                        <a:t>17</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5"/>
                  </a:ext>
                </a:extLst>
              </a:tr>
              <a:tr h="190754">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BF4"/>
                    </a:solidFill>
                  </a:tcPr>
                </a:tc>
                <a:tc rowSpan="2">
                  <a:txBody>
                    <a:bodyPr/>
                    <a:lstStyle/>
                    <a:p>
                      <a:pPr marL="85725">
                        <a:lnSpc>
                          <a:spcPts val="2280"/>
                        </a:lnSpc>
                      </a:pPr>
                      <a:r>
                        <a:rPr sz="2000" spc="-20" dirty="0">
                          <a:latin typeface="Calibri"/>
                          <a:cs typeface="Calibri"/>
                        </a:rPr>
                        <a:t>zitat.toUpperCase()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rowSpan="2">
                  <a:txBody>
                    <a:bodyPr/>
                    <a:lstStyle/>
                    <a:p>
                      <a:pPr marL="86360">
                        <a:lnSpc>
                          <a:spcPts val="2280"/>
                        </a:lnSpc>
                      </a:pPr>
                      <a:r>
                        <a:rPr sz="2000" spc="-5" dirty="0">
                          <a:latin typeface="Calibri"/>
                          <a:cs typeface="Calibri"/>
                        </a:rPr>
                        <a:t>S</a:t>
                      </a:r>
                      <a:r>
                        <a:rPr sz="2000" spc="5" dirty="0">
                          <a:latin typeface="Calibri"/>
                          <a:cs typeface="Calibri"/>
                        </a:rPr>
                        <a:t>E</a:t>
                      </a:r>
                      <a:r>
                        <a:rPr sz="2000" dirty="0">
                          <a:latin typeface="Calibri"/>
                          <a:cs typeface="Calibri"/>
                        </a:rPr>
                        <a:t>IN</a:t>
                      </a:r>
                      <a:r>
                        <a:rPr sz="2000" spc="-20" dirty="0">
                          <a:latin typeface="Calibri"/>
                          <a:cs typeface="Calibri"/>
                        </a:rPr>
                        <a:t> </a:t>
                      </a:r>
                      <a:r>
                        <a:rPr sz="2000" spc="-5" dirty="0">
                          <a:latin typeface="Calibri"/>
                          <a:cs typeface="Calibri"/>
                        </a:rPr>
                        <a:t>O</a:t>
                      </a:r>
                      <a:r>
                        <a:rPr sz="2000" spc="5" dirty="0">
                          <a:latin typeface="Calibri"/>
                          <a:cs typeface="Calibri"/>
                        </a:rPr>
                        <a:t>D</a:t>
                      </a:r>
                      <a:r>
                        <a:rPr sz="2000" dirty="0">
                          <a:latin typeface="Calibri"/>
                          <a:cs typeface="Calibri"/>
                        </a:rPr>
                        <a:t>ER</a:t>
                      </a:r>
                      <a:r>
                        <a:rPr sz="2000" spc="-30" dirty="0">
                          <a:latin typeface="Calibri"/>
                          <a:cs typeface="Calibri"/>
                        </a:rPr>
                        <a:t> </a:t>
                      </a:r>
                      <a:r>
                        <a:rPr sz="2000" dirty="0">
                          <a:latin typeface="Calibri"/>
                          <a:cs typeface="Calibri"/>
                        </a:rPr>
                        <a:t>NICHT</a:t>
                      </a:r>
                      <a:r>
                        <a:rPr sz="2000" spc="-140" dirty="0">
                          <a:latin typeface="Calibri"/>
                          <a:cs typeface="Calibri"/>
                        </a:rPr>
                        <a:t> </a:t>
                      </a:r>
                      <a:r>
                        <a:rPr sz="2000" spc="-5" dirty="0">
                          <a:latin typeface="Calibri"/>
                          <a:cs typeface="Calibri"/>
                        </a:rPr>
                        <a:t>S</a:t>
                      </a:r>
                      <a:r>
                        <a:rPr sz="2000" spc="5" dirty="0">
                          <a:latin typeface="Calibri"/>
                          <a:cs typeface="Calibri"/>
                        </a:rPr>
                        <a:t>E</a:t>
                      </a:r>
                      <a:r>
                        <a:rPr sz="2000" dirty="0">
                          <a:latin typeface="Calibri"/>
                          <a:cs typeface="Calibri"/>
                        </a:rPr>
                        <a:t>IN,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6"/>
                  </a:ext>
                </a:extLst>
              </a:tr>
              <a:tr h="270255">
                <a:tc rowSpan="2">
                  <a:txBody>
                    <a:bodyPr/>
                    <a:lstStyle/>
                    <a:p>
                      <a:pPr marL="85090">
                        <a:lnSpc>
                          <a:spcPts val="2280"/>
                        </a:lnSpc>
                      </a:pPr>
                      <a:r>
                        <a:rPr sz="2000" spc="-5" dirty="0">
                          <a:latin typeface="Calibri"/>
                          <a:cs typeface="Calibri"/>
                        </a:rPr>
                        <a:t>zitat.slice(5,9)</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rowSpan="2">
                  <a:txBody>
                    <a:bodyPr/>
                    <a:lstStyle/>
                    <a:p>
                      <a:pPr marL="85090">
                        <a:lnSpc>
                          <a:spcPts val="2280"/>
                        </a:lnSpc>
                      </a:pPr>
                      <a:r>
                        <a:rPr sz="2000" dirty="0">
                          <a:latin typeface="Calibri"/>
                          <a:cs typeface="Calibri"/>
                        </a:rPr>
                        <a:t>oder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r h="128778">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BF4"/>
                    </a:solidFill>
                  </a:tcPr>
                </a:tc>
                <a:tc rowSpan="2">
                  <a:txBody>
                    <a:bodyPr/>
                    <a:lstStyle/>
                    <a:p>
                      <a:pPr marL="85725">
                        <a:lnSpc>
                          <a:spcPts val="2280"/>
                        </a:lnSpc>
                      </a:pPr>
                      <a:r>
                        <a:rPr sz="2000" spc="-20" dirty="0">
                          <a:latin typeface="Calibri"/>
                          <a:cs typeface="Calibri"/>
                        </a:rPr>
                        <a:t>zitat.concat(“</a:t>
                      </a:r>
                      <a:r>
                        <a:rPr sz="2000" spc="-10" dirty="0">
                          <a:latin typeface="Calibri"/>
                          <a:cs typeface="Calibri"/>
                        </a:rPr>
                        <a:t> </a:t>
                      </a:r>
                      <a:r>
                        <a:rPr sz="2000" spc="-5" dirty="0">
                          <a:latin typeface="Calibri"/>
                          <a:cs typeface="Calibri"/>
                        </a:rPr>
                        <a:t>das</a:t>
                      </a:r>
                      <a:r>
                        <a:rPr sz="2000" spc="-15" dirty="0">
                          <a:latin typeface="Calibri"/>
                          <a:cs typeface="Calibri"/>
                        </a:rPr>
                        <a:t> </a:t>
                      </a:r>
                      <a:r>
                        <a:rPr sz="2000" spc="-20" dirty="0">
                          <a:latin typeface="Calibri"/>
                          <a:cs typeface="Calibri"/>
                        </a:rPr>
                        <a:t>ist </a:t>
                      </a:r>
                      <a:r>
                        <a:rPr sz="2000" spc="-5" dirty="0">
                          <a:latin typeface="Calibri"/>
                          <a:cs typeface="Calibri"/>
                        </a:rPr>
                        <a:t>hier</a:t>
                      </a:r>
                      <a:endParaRPr sz="2000">
                        <a:latin typeface="Calibri"/>
                        <a:cs typeface="Calibri"/>
                      </a:endParaRPr>
                    </a:p>
                    <a:p>
                      <a:pPr marL="85725">
                        <a:lnSpc>
                          <a:spcPct val="100000"/>
                        </a:lnSpc>
                      </a:pPr>
                      <a:r>
                        <a:rPr sz="2000" spc="-5" dirty="0">
                          <a:latin typeface="Calibri"/>
                          <a:cs typeface="Calibri"/>
                        </a:rPr>
                        <a:t>die</a:t>
                      </a:r>
                      <a:r>
                        <a:rPr sz="2000" spc="-100" dirty="0">
                          <a:latin typeface="Calibri"/>
                          <a:cs typeface="Calibri"/>
                        </a:rPr>
                        <a:t> </a:t>
                      </a:r>
                      <a:r>
                        <a:rPr sz="2000" spc="-20" dirty="0">
                          <a:latin typeface="Calibri"/>
                          <a:cs typeface="Calibri"/>
                        </a:rPr>
                        <a:t>Frage“);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rowSpan="2">
                  <a:txBody>
                    <a:bodyPr/>
                    <a:lstStyle/>
                    <a:p>
                      <a:pPr marL="86360">
                        <a:lnSpc>
                          <a:spcPts val="2280"/>
                        </a:lnSpc>
                      </a:pPr>
                      <a:r>
                        <a:rPr sz="2000" spc="-5" dirty="0">
                          <a:latin typeface="Calibri"/>
                          <a:cs typeface="Calibri"/>
                        </a:rPr>
                        <a:t>Sein</a:t>
                      </a:r>
                      <a:r>
                        <a:rPr sz="2000" spc="-25" dirty="0">
                          <a:latin typeface="Calibri"/>
                          <a:cs typeface="Calibri"/>
                        </a:rPr>
                        <a:t> </a:t>
                      </a:r>
                      <a:r>
                        <a:rPr sz="2000" spc="-5" dirty="0">
                          <a:latin typeface="Calibri"/>
                          <a:cs typeface="Calibri"/>
                        </a:rPr>
                        <a:t>oder</a:t>
                      </a:r>
                      <a:r>
                        <a:rPr sz="2000" spc="-15" dirty="0">
                          <a:latin typeface="Calibri"/>
                          <a:cs typeface="Calibri"/>
                        </a:rPr>
                        <a:t> </a:t>
                      </a:r>
                      <a:r>
                        <a:rPr sz="2000" spc="-10" dirty="0">
                          <a:latin typeface="Calibri"/>
                          <a:cs typeface="Calibri"/>
                        </a:rPr>
                        <a:t>nicht</a:t>
                      </a:r>
                      <a:r>
                        <a:rPr sz="2000" spc="-40" dirty="0">
                          <a:latin typeface="Calibri"/>
                          <a:cs typeface="Calibri"/>
                        </a:rPr>
                        <a:t> </a:t>
                      </a:r>
                      <a:r>
                        <a:rPr sz="2000" spc="-5" dirty="0">
                          <a:latin typeface="Calibri"/>
                          <a:cs typeface="Calibri"/>
                        </a:rPr>
                        <a:t>sein,</a:t>
                      </a:r>
                      <a:r>
                        <a:rPr sz="2000" spc="-70" dirty="0">
                          <a:latin typeface="Calibri"/>
                          <a:cs typeface="Calibri"/>
                        </a:rPr>
                        <a:t> </a:t>
                      </a:r>
                      <a:r>
                        <a:rPr sz="2000" spc="-5" dirty="0">
                          <a:latin typeface="Calibri"/>
                          <a:cs typeface="Calibri"/>
                        </a:rPr>
                        <a:t>das</a:t>
                      </a:r>
                      <a:endParaRPr sz="2000">
                        <a:latin typeface="Calibri"/>
                        <a:cs typeface="Calibri"/>
                      </a:endParaRPr>
                    </a:p>
                    <a:p>
                      <a:pPr marL="86360">
                        <a:lnSpc>
                          <a:spcPct val="100000"/>
                        </a:lnSpc>
                      </a:pPr>
                      <a:r>
                        <a:rPr sz="2000" spc="-20" dirty="0">
                          <a:latin typeface="Calibri"/>
                          <a:cs typeface="Calibri"/>
                        </a:rPr>
                        <a:t>ist </a:t>
                      </a:r>
                      <a:r>
                        <a:rPr sz="2000" spc="-5" dirty="0">
                          <a:latin typeface="Calibri"/>
                          <a:cs typeface="Calibri"/>
                        </a:rPr>
                        <a:t>hier</a:t>
                      </a:r>
                      <a:r>
                        <a:rPr sz="2000" spc="-40" dirty="0">
                          <a:latin typeface="Calibri"/>
                          <a:cs typeface="Calibri"/>
                        </a:rPr>
                        <a:t> </a:t>
                      </a:r>
                      <a:r>
                        <a:rPr sz="2000" spc="-5" dirty="0">
                          <a:latin typeface="Calibri"/>
                          <a:cs typeface="Calibri"/>
                        </a:rPr>
                        <a:t>die</a:t>
                      </a:r>
                      <a:r>
                        <a:rPr sz="2000" spc="-70" dirty="0">
                          <a:latin typeface="Calibri"/>
                          <a:cs typeface="Calibri"/>
                        </a:rPr>
                        <a:t> </a:t>
                      </a:r>
                      <a:r>
                        <a:rPr sz="2000" spc="-20" dirty="0">
                          <a:latin typeface="Calibri"/>
                          <a:cs typeface="Calibri"/>
                        </a:rPr>
                        <a:t>Frage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8"/>
                  </a:ext>
                </a:extLst>
              </a:tr>
              <a:tr h="696531">
                <a:tc>
                  <a:txBody>
                    <a:bodyPr/>
                    <a:lstStyle/>
                    <a:p>
                      <a:pPr marL="85090">
                        <a:lnSpc>
                          <a:spcPts val="2280"/>
                        </a:lnSpc>
                      </a:pPr>
                      <a:r>
                        <a:rPr sz="2000" dirty="0">
                          <a:latin typeface="Calibri"/>
                          <a:cs typeface="Calibri"/>
                        </a:rPr>
                        <a:t>zi</a:t>
                      </a:r>
                      <a:r>
                        <a:rPr sz="2000" spc="-30" dirty="0">
                          <a:latin typeface="Calibri"/>
                          <a:cs typeface="Calibri"/>
                        </a:rPr>
                        <a:t>t</a:t>
                      </a:r>
                      <a:r>
                        <a:rPr sz="2000" spc="-25" dirty="0">
                          <a:latin typeface="Calibri"/>
                          <a:cs typeface="Calibri"/>
                        </a:rPr>
                        <a:t>a</a:t>
                      </a:r>
                      <a:r>
                        <a:rPr sz="2000" dirty="0">
                          <a:latin typeface="Calibri"/>
                          <a:cs typeface="Calibri"/>
                        </a:rPr>
                        <a:t>t.spl</a:t>
                      </a:r>
                      <a:r>
                        <a:rPr sz="2000" spc="-10" dirty="0">
                          <a:latin typeface="Calibri"/>
                          <a:cs typeface="Calibri"/>
                        </a:rPr>
                        <a:t>i</a:t>
                      </a:r>
                      <a:r>
                        <a:rPr sz="2000" dirty="0">
                          <a:latin typeface="Calibri"/>
                          <a:cs typeface="Calibri"/>
                        </a:rPr>
                        <a:t>t(‚</a:t>
                      </a:r>
                      <a:r>
                        <a:rPr sz="2000" spc="-80" dirty="0">
                          <a:latin typeface="Calibri"/>
                          <a:cs typeface="Calibri"/>
                        </a:rPr>
                        <a:t> </a:t>
                      </a:r>
                      <a:r>
                        <a:rPr sz="2000" dirty="0">
                          <a:latin typeface="Calibri"/>
                          <a:cs typeface="Calibri"/>
                        </a:rPr>
                        <a: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090">
                        <a:lnSpc>
                          <a:spcPts val="2280"/>
                        </a:lnSpc>
                      </a:pPr>
                      <a:r>
                        <a:rPr sz="2000" spc="-25" dirty="0">
                          <a:latin typeface="Calibri"/>
                          <a:cs typeface="Calibri"/>
                        </a:rPr>
                        <a:t>(</a:t>
                      </a:r>
                      <a:r>
                        <a:rPr sz="2000" spc="-20" dirty="0">
                          <a:latin typeface="Calibri"/>
                          <a:cs typeface="Calibri"/>
                        </a:rPr>
                        <a:t>,S</a:t>
                      </a:r>
                      <a:r>
                        <a:rPr sz="2000" spc="-25" dirty="0">
                          <a:latin typeface="Calibri"/>
                          <a:cs typeface="Calibri"/>
                        </a:rPr>
                        <a:t>e</a:t>
                      </a:r>
                      <a:r>
                        <a:rPr sz="2000" spc="-30" dirty="0">
                          <a:latin typeface="Calibri"/>
                          <a:cs typeface="Calibri"/>
                        </a:rPr>
                        <a:t>i</a:t>
                      </a:r>
                      <a:r>
                        <a:rPr sz="2000" spc="-55" dirty="0">
                          <a:latin typeface="Calibri"/>
                          <a:cs typeface="Calibri"/>
                        </a:rPr>
                        <a:t>n</a:t>
                      </a:r>
                      <a:r>
                        <a:rPr sz="2000" spc="-200" dirty="0">
                          <a:latin typeface="Calibri"/>
                          <a:cs typeface="Calibri"/>
                        </a:rPr>
                        <a:t>‘</a:t>
                      </a:r>
                      <a:r>
                        <a:rPr sz="2000" dirty="0">
                          <a:latin typeface="Calibri"/>
                          <a:cs typeface="Calibri"/>
                        </a:rPr>
                        <a:t>,</a:t>
                      </a:r>
                      <a:r>
                        <a:rPr sz="2000" spc="-70" dirty="0">
                          <a:latin typeface="Calibri"/>
                          <a:cs typeface="Calibri"/>
                        </a:rPr>
                        <a:t> </a:t>
                      </a:r>
                      <a:r>
                        <a:rPr sz="2000" spc="-105" dirty="0">
                          <a:latin typeface="Calibri"/>
                          <a:cs typeface="Calibri"/>
                        </a:rPr>
                        <a:t>‘</a:t>
                      </a:r>
                      <a:r>
                        <a:rPr sz="2000" spc="-40" dirty="0">
                          <a:latin typeface="Calibri"/>
                          <a:cs typeface="Calibri"/>
                        </a:rPr>
                        <a:t>o</a:t>
                      </a:r>
                      <a:r>
                        <a:rPr sz="2000" spc="-35" dirty="0">
                          <a:latin typeface="Calibri"/>
                          <a:cs typeface="Calibri"/>
                        </a:rPr>
                        <a:t>d</a:t>
                      </a:r>
                      <a:r>
                        <a:rPr sz="2000" spc="-40" dirty="0">
                          <a:latin typeface="Calibri"/>
                          <a:cs typeface="Calibri"/>
                        </a:rPr>
                        <a:t>e</a:t>
                      </a:r>
                      <a:r>
                        <a:rPr sz="2000" spc="-20" dirty="0">
                          <a:latin typeface="Calibri"/>
                          <a:cs typeface="Calibri"/>
                        </a:rPr>
                        <a:t>r</a:t>
                      </a:r>
                      <a:r>
                        <a:rPr sz="2000" spc="-215" dirty="0">
                          <a:latin typeface="Calibri"/>
                          <a:cs typeface="Calibri"/>
                        </a:rPr>
                        <a:t>‘</a:t>
                      </a:r>
                      <a:r>
                        <a:rPr sz="2000" dirty="0">
                          <a:latin typeface="Calibri"/>
                          <a:cs typeface="Calibri"/>
                        </a:rPr>
                        <a:t>,</a:t>
                      </a:r>
                      <a:r>
                        <a:rPr sz="2000" spc="-80" dirty="0">
                          <a:latin typeface="Calibri"/>
                          <a:cs typeface="Calibri"/>
                        </a:rPr>
                        <a:t> </a:t>
                      </a:r>
                      <a:r>
                        <a:rPr sz="2000" spc="-20" dirty="0">
                          <a:latin typeface="Calibri"/>
                          <a:cs typeface="Calibri"/>
                        </a:rPr>
                        <a:t>‘</a:t>
                      </a:r>
                      <a:r>
                        <a:rPr sz="2000" spc="-25" dirty="0">
                          <a:latin typeface="Calibri"/>
                          <a:cs typeface="Calibri"/>
                        </a:rPr>
                        <a:t>n</a:t>
                      </a:r>
                      <a:r>
                        <a:rPr sz="2000" spc="-30" dirty="0">
                          <a:latin typeface="Calibri"/>
                          <a:cs typeface="Calibri"/>
                        </a:rPr>
                        <a:t>i</a:t>
                      </a:r>
                      <a:r>
                        <a:rPr sz="2000" spc="-20" dirty="0">
                          <a:latin typeface="Calibri"/>
                          <a:cs typeface="Calibri"/>
                        </a:rPr>
                        <a:t>c</a:t>
                      </a:r>
                      <a:r>
                        <a:rPr sz="2000" spc="-45" dirty="0">
                          <a:latin typeface="Calibri"/>
                          <a:cs typeface="Calibri"/>
                        </a:rPr>
                        <a:t>h</a:t>
                      </a:r>
                      <a:r>
                        <a:rPr sz="2000" spc="-15" dirty="0">
                          <a:latin typeface="Calibri"/>
                          <a:cs typeface="Calibri"/>
                        </a:rPr>
                        <a:t>t</a:t>
                      </a:r>
                      <a:r>
                        <a:rPr sz="2000" spc="-200" dirty="0">
                          <a:latin typeface="Calibri"/>
                          <a:cs typeface="Calibri"/>
                        </a:rPr>
                        <a:t>‘</a:t>
                      </a:r>
                      <a:r>
                        <a:rPr sz="2000" dirty="0">
                          <a:latin typeface="Calibri"/>
                          <a:cs typeface="Calibri"/>
                        </a:rPr>
                        <a:t>,</a:t>
                      </a:r>
                      <a:endParaRPr sz="2000">
                        <a:latin typeface="Calibri"/>
                        <a:cs typeface="Calibri"/>
                      </a:endParaRPr>
                    </a:p>
                    <a:p>
                      <a:pPr marL="85090">
                        <a:lnSpc>
                          <a:spcPct val="100000"/>
                        </a:lnSpc>
                      </a:pPr>
                      <a:r>
                        <a:rPr sz="2000" spc="-60" dirty="0">
                          <a:latin typeface="Calibri"/>
                          <a:cs typeface="Calibri"/>
                        </a:rPr>
                        <a:t>‘sein,‘)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372360"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Math</a:t>
            </a:r>
            <a:r>
              <a:rPr sz="3300" b="0" spc="-60" dirty="0">
                <a:latin typeface="Calibri"/>
                <a:cs typeface="Calibri"/>
              </a:rPr>
              <a:t> </a:t>
            </a:r>
            <a:r>
              <a:rPr sz="3300" b="0" dirty="0">
                <a:latin typeface="Calibri"/>
                <a:cs typeface="Calibri"/>
              </a:rPr>
              <a:t>-</a:t>
            </a:r>
            <a:r>
              <a:rPr sz="3300" b="0" spc="-105" dirty="0">
                <a:latin typeface="Calibri"/>
                <a:cs typeface="Calibri"/>
              </a:rPr>
              <a:t> </a:t>
            </a:r>
            <a:r>
              <a:rPr sz="3300" b="0" spc="-15" dirty="0">
                <a:latin typeface="Calibri"/>
                <a:cs typeface="Calibri"/>
              </a:rPr>
              <a:t>Objekt</a:t>
            </a:r>
            <a:endParaRPr sz="3300">
              <a:latin typeface="Calibri"/>
              <a:cs typeface="Calibri"/>
            </a:endParaRPr>
          </a:p>
        </p:txBody>
      </p:sp>
      <p:sp>
        <p:nvSpPr>
          <p:cNvPr id="3" name="object 3"/>
          <p:cNvSpPr txBox="1"/>
          <p:nvPr/>
        </p:nvSpPr>
        <p:spPr>
          <a:xfrm>
            <a:off x="688035" y="1652092"/>
            <a:ext cx="4875530" cy="514350"/>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spc="-5" dirty="0">
                <a:latin typeface="Calibri"/>
                <a:cs typeface="Calibri"/>
              </a:rPr>
              <a:t>Mathematische</a:t>
            </a:r>
            <a:r>
              <a:rPr sz="3200" spc="-155" dirty="0">
                <a:latin typeface="Calibri"/>
                <a:cs typeface="Calibri"/>
              </a:rPr>
              <a:t> </a:t>
            </a:r>
            <a:r>
              <a:rPr sz="3200" spc="-45" dirty="0">
                <a:latin typeface="Calibri"/>
                <a:cs typeface="Calibri"/>
              </a:rPr>
              <a:t>Konstanten</a:t>
            </a:r>
            <a:endParaRPr sz="3200">
              <a:latin typeface="Calibri"/>
              <a:cs typeface="Calibri"/>
            </a:endParaRPr>
          </a:p>
        </p:txBody>
      </p:sp>
      <p:sp>
        <p:nvSpPr>
          <p:cNvPr id="4" name="object 4"/>
          <p:cNvSpPr txBox="1"/>
          <p:nvPr/>
        </p:nvSpPr>
        <p:spPr>
          <a:xfrm>
            <a:off x="688035" y="4178553"/>
            <a:ext cx="4900295" cy="51371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200" dirty="0">
                <a:latin typeface="Calibri"/>
                <a:cs typeface="Calibri"/>
              </a:rPr>
              <a:t>M</a:t>
            </a:r>
            <a:r>
              <a:rPr sz="3200" spc="-30" dirty="0">
                <a:latin typeface="Calibri"/>
                <a:cs typeface="Calibri"/>
              </a:rPr>
              <a:t>a</a:t>
            </a:r>
            <a:r>
              <a:rPr sz="3200" dirty="0">
                <a:latin typeface="Calibri"/>
                <a:cs typeface="Calibri"/>
              </a:rPr>
              <a:t>the</a:t>
            </a:r>
            <a:r>
              <a:rPr sz="3200" spc="-10" dirty="0">
                <a:latin typeface="Calibri"/>
                <a:cs typeface="Calibri"/>
              </a:rPr>
              <a:t>m</a:t>
            </a:r>
            <a:r>
              <a:rPr sz="3200" spc="-25" dirty="0">
                <a:latin typeface="Calibri"/>
                <a:cs typeface="Calibri"/>
              </a:rPr>
              <a:t>a</a:t>
            </a:r>
            <a:r>
              <a:rPr sz="3200" dirty="0">
                <a:latin typeface="Calibri"/>
                <a:cs typeface="Calibri"/>
              </a:rPr>
              <a:t>t</a:t>
            </a:r>
            <a:r>
              <a:rPr sz="3200" spc="-10" dirty="0">
                <a:latin typeface="Calibri"/>
                <a:cs typeface="Calibri"/>
              </a:rPr>
              <a:t>i</a:t>
            </a:r>
            <a:r>
              <a:rPr sz="3200" spc="-5" dirty="0">
                <a:latin typeface="Calibri"/>
                <a:cs typeface="Calibri"/>
              </a:rPr>
              <a:t>sch</a:t>
            </a:r>
            <a:r>
              <a:rPr sz="3200" dirty="0">
                <a:latin typeface="Calibri"/>
                <a:cs typeface="Calibri"/>
              </a:rPr>
              <a:t>e</a:t>
            </a:r>
            <a:r>
              <a:rPr sz="3200" spc="-105" dirty="0">
                <a:latin typeface="Calibri"/>
                <a:cs typeface="Calibri"/>
              </a:rPr>
              <a:t> </a:t>
            </a:r>
            <a:r>
              <a:rPr sz="3200" spc="-5" dirty="0">
                <a:latin typeface="Calibri"/>
                <a:cs typeface="Calibri"/>
              </a:rPr>
              <a:t>Fun</a:t>
            </a:r>
            <a:r>
              <a:rPr sz="3200" spc="-20" dirty="0">
                <a:latin typeface="Calibri"/>
                <a:cs typeface="Calibri"/>
              </a:rPr>
              <a:t>k</a:t>
            </a:r>
            <a:r>
              <a:rPr sz="3200" dirty="0">
                <a:latin typeface="Calibri"/>
                <a:cs typeface="Calibri"/>
              </a:rPr>
              <a:t>t</a:t>
            </a:r>
            <a:r>
              <a:rPr sz="3200" spc="-10" dirty="0">
                <a:latin typeface="Calibri"/>
                <a:cs typeface="Calibri"/>
              </a:rPr>
              <a:t>i</a:t>
            </a:r>
            <a:r>
              <a:rPr sz="3200" spc="-5" dirty="0">
                <a:latin typeface="Calibri"/>
                <a:cs typeface="Calibri"/>
              </a:rPr>
              <a:t>onen</a:t>
            </a:r>
            <a:endParaRPr sz="3200">
              <a:latin typeface="Calibri"/>
              <a:cs typeface="Calibri"/>
            </a:endParaRPr>
          </a:p>
        </p:txBody>
      </p:sp>
      <p:graphicFrame>
        <p:nvGraphicFramePr>
          <p:cNvPr id="5" name="object 5"/>
          <p:cNvGraphicFramePr>
            <a:graphicFrameLocks noGrp="1"/>
          </p:cNvGraphicFramePr>
          <p:nvPr/>
        </p:nvGraphicFramePr>
        <p:xfrm>
          <a:off x="1028700" y="2251075"/>
          <a:ext cx="10541000" cy="1670936"/>
        </p:xfrm>
        <a:graphic>
          <a:graphicData uri="http://schemas.openxmlformats.org/drawingml/2006/table">
            <a:tbl>
              <a:tblPr firstRow="1" bandRow="1">
                <a:tableStyleId>{2D5ABB26-0587-4C30-8999-92F81FD0307C}</a:tableStyleId>
              </a:tblPr>
              <a:tblGrid>
                <a:gridCol w="1406525">
                  <a:extLst>
                    <a:ext uri="{9D8B030D-6E8A-4147-A177-3AD203B41FA5}">
                      <a16:colId xmlns:a16="http://schemas.microsoft.com/office/drawing/2014/main" val="20000"/>
                    </a:ext>
                  </a:extLst>
                </a:gridCol>
                <a:gridCol w="3863975">
                  <a:extLst>
                    <a:ext uri="{9D8B030D-6E8A-4147-A177-3AD203B41FA5}">
                      <a16:colId xmlns:a16="http://schemas.microsoft.com/office/drawing/2014/main" val="20001"/>
                    </a:ext>
                  </a:extLst>
                </a:gridCol>
                <a:gridCol w="2136775">
                  <a:extLst>
                    <a:ext uri="{9D8B030D-6E8A-4147-A177-3AD203B41FA5}">
                      <a16:colId xmlns:a16="http://schemas.microsoft.com/office/drawing/2014/main" val="20002"/>
                    </a:ext>
                  </a:extLst>
                </a:gridCol>
                <a:gridCol w="3133725">
                  <a:extLst>
                    <a:ext uri="{9D8B030D-6E8A-4147-A177-3AD203B41FA5}">
                      <a16:colId xmlns:a16="http://schemas.microsoft.com/office/drawing/2014/main" val="20003"/>
                    </a:ext>
                  </a:extLst>
                </a:gridCol>
              </a:tblGrid>
              <a:tr h="396239">
                <a:tc>
                  <a:txBody>
                    <a:bodyPr/>
                    <a:lstStyle/>
                    <a:p>
                      <a:pPr marL="85090">
                        <a:lnSpc>
                          <a:spcPts val="2275"/>
                        </a:lnSpc>
                      </a:pPr>
                      <a:r>
                        <a:rPr sz="2000" b="1" spc="-15" dirty="0">
                          <a:solidFill>
                            <a:srgbClr val="FFFFFF"/>
                          </a:solidFill>
                          <a:latin typeface="Calibri"/>
                          <a:cs typeface="Calibri"/>
                        </a:rPr>
                        <a:t>Eigenschaft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090">
                        <a:lnSpc>
                          <a:spcPts val="2275"/>
                        </a:lnSpc>
                      </a:pPr>
                      <a:r>
                        <a:rPr sz="2000" b="1" dirty="0">
                          <a:solidFill>
                            <a:srgbClr val="FFFFFF"/>
                          </a:solidFill>
                          <a:latin typeface="Calibri"/>
                          <a:cs typeface="Calibri"/>
                        </a:rPr>
                        <a:t>Bedeutung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dirty="0">
                          <a:solidFill>
                            <a:srgbClr val="FFFFFF"/>
                          </a:solidFill>
                          <a:latin typeface="Calibri"/>
                          <a:cs typeface="Calibri"/>
                        </a:rPr>
                        <a:t>Beispiel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spc="-20" dirty="0">
                          <a:solidFill>
                            <a:srgbClr val="FFFFFF"/>
                          </a:solidFill>
                          <a:latin typeface="Calibri"/>
                          <a:cs typeface="Calibri"/>
                        </a:rPr>
                        <a:t>Ergebnis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80"/>
                        </a:lnSpc>
                      </a:pPr>
                      <a:r>
                        <a:rPr sz="2000" dirty="0">
                          <a:latin typeface="Calibri"/>
                          <a:cs typeface="Calibri"/>
                        </a:rPr>
                        <a: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090">
                        <a:lnSpc>
                          <a:spcPts val="2280"/>
                        </a:lnSpc>
                      </a:pPr>
                      <a:r>
                        <a:rPr sz="2000" spc="-15" dirty="0">
                          <a:latin typeface="Calibri"/>
                          <a:cs typeface="Calibri"/>
                        </a:rPr>
                        <a:t>Eulersche</a:t>
                      </a:r>
                      <a:r>
                        <a:rPr sz="2000" spc="-75" dirty="0">
                          <a:latin typeface="Calibri"/>
                          <a:cs typeface="Calibri"/>
                        </a:rPr>
                        <a:t> </a:t>
                      </a:r>
                      <a:r>
                        <a:rPr sz="2000" spc="-5" dirty="0">
                          <a:latin typeface="Calibri"/>
                          <a:cs typeface="Calibri"/>
                        </a:rPr>
                        <a:t>Zahl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Math.E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2.7182818284…</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96240">
                <a:tc>
                  <a:txBody>
                    <a:bodyPr/>
                    <a:lstStyle/>
                    <a:p>
                      <a:pPr marL="85090">
                        <a:lnSpc>
                          <a:spcPts val="2280"/>
                        </a:lnSpc>
                      </a:pPr>
                      <a:r>
                        <a:rPr sz="2000" spc="-20" dirty="0">
                          <a:latin typeface="Calibri"/>
                          <a:cs typeface="Calibri"/>
                        </a:rPr>
                        <a:t>LOG2E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090">
                        <a:lnSpc>
                          <a:spcPts val="2280"/>
                        </a:lnSpc>
                      </a:pPr>
                      <a:r>
                        <a:rPr sz="2000" spc="-5" dirty="0">
                          <a:latin typeface="Calibri"/>
                          <a:cs typeface="Calibri"/>
                        </a:rPr>
                        <a:t>Logarithmus</a:t>
                      </a:r>
                      <a:r>
                        <a:rPr sz="2000" spc="-80" dirty="0">
                          <a:latin typeface="Calibri"/>
                          <a:cs typeface="Calibri"/>
                        </a:rPr>
                        <a:t> </a:t>
                      </a:r>
                      <a:r>
                        <a:rPr sz="2000" spc="-20" dirty="0">
                          <a:latin typeface="Calibri"/>
                          <a:cs typeface="Calibri"/>
                        </a:rPr>
                        <a:t>von</a:t>
                      </a:r>
                      <a:r>
                        <a:rPr sz="2000" spc="-30" dirty="0">
                          <a:latin typeface="Calibri"/>
                          <a:cs typeface="Calibri"/>
                        </a:rPr>
                        <a:t> </a:t>
                      </a:r>
                      <a:r>
                        <a:rPr sz="2000" dirty="0">
                          <a:latin typeface="Calibri"/>
                          <a:cs typeface="Calibri"/>
                        </a:rPr>
                        <a:t>e</a:t>
                      </a:r>
                      <a:r>
                        <a:rPr sz="2000" spc="-5" dirty="0">
                          <a:latin typeface="Calibri"/>
                          <a:cs typeface="Calibri"/>
                        </a:rPr>
                        <a:t> zur</a:t>
                      </a:r>
                      <a:r>
                        <a:rPr sz="2000" spc="-45" dirty="0">
                          <a:latin typeface="Calibri"/>
                          <a:cs typeface="Calibri"/>
                        </a:rPr>
                        <a:t> </a:t>
                      </a:r>
                      <a:r>
                        <a:rPr sz="2000" spc="-5" dirty="0">
                          <a:latin typeface="Calibri"/>
                          <a:cs typeface="Calibri"/>
                        </a:rPr>
                        <a:t>Basis</a:t>
                      </a:r>
                      <a:r>
                        <a:rPr sz="2000" spc="-60" dirty="0">
                          <a:latin typeface="Calibri"/>
                          <a:cs typeface="Calibri"/>
                        </a:rPr>
                        <a:t> </a:t>
                      </a:r>
                      <a:r>
                        <a:rPr sz="2000" dirty="0">
                          <a:latin typeface="Calibri"/>
                          <a:cs typeface="Calibri"/>
                        </a:rPr>
                        <a:t>2</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20" dirty="0">
                          <a:latin typeface="Calibri"/>
                          <a:cs typeface="Calibri"/>
                        </a:rPr>
                        <a:t>Math.LOG2E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1.4426950408…</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482218">
                <a:tc>
                  <a:txBody>
                    <a:bodyPr/>
                    <a:lstStyle/>
                    <a:p>
                      <a:pPr marL="85090">
                        <a:lnSpc>
                          <a:spcPts val="2280"/>
                        </a:lnSpc>
                      </a:pPr>
                      <a:r>
                        <a:rPr sz="2000" spc="-5" dirty="0">
                          <a:latin typeface="Calibri"/>
                          <a:cs typeface="Calibri"/>
                        </a:rPr>
                        <a:t>PI</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090">
                        <a:lnSpc>
                          <a:spcPts val="2280"/>
                        </a:lnSpc>
                      </a:pPr>
                      <a:r>
                        <a:rPr sz="2000" spc="-15" dirty="0">
                          <a:latin typeface="Calibri"/>
                          <a:cs typeface="Calibri"/>
                        </a:rPr>
                        <a:t>Z</a:t>
                      </a:r>
                      <a:r>
                        <a:rPr sz="2000" dirty="0">
                          <a:latin typeface="Calibri"/>
                          <a:cs typeface="Calibri"/>
                        </a:rPr>
                        <a:t>a</a:t>
                      </a:r>
                      <a:r>
                        <a:rPr sz="2000" spc="5" dirty="0">
                          <a:latin typeface="Calibri"/>
                          <a:cs typeface="Calibri"/>
                        </a:rPr>
                        <a:t>h</a:t>
                      </a:r>
                      <a:r>
                        <a:rPr sz="2000" dirty="0">
                          <a:latin typeface="Calibri"/>
                          <a:cs typeface="Calibri"/>
                        </a:rPr>
                        <a:t>l</a:t>
                      </a:r>
                      <a:r>
                        <a:rPr sz="2000" spc="-110" dirty="0">
                          <a:latin typeface="Calibri"/>
                          <a:cs typeface="Calibri"/>
                        </a:rPr>
                        <a:t> </a:t>
                      </a:r>
                      <a:r>
                        <a:rPr sz="2000" spc="-5" dirty="0">
                          <a:latin typeface="Calibri"/>
                          <a:cs typeface="Calibri"/>
                        </a:rPr>
                        <a:t>Pi</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Math.PI</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3.1415926535…</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bl>
          </a:graphicData>
        </a:graphic>
      </p:graphicFrame>
      <p:graphicFrame>
        <p:nvGraphicFramePr>
          <p:cNvPr id="6" name="object 6"/>
          <p:cNvGraphicFramePr>
            <a:graphicFrameLocks noGrp="1"/>
          </p:cNvGraphicFramePr>
          <p:nvPr/>
        </p:nvGraphicFramePr>
        <p:xfrm>
          <a:off x="1028700" y="4694809"/>
          <a:ext cx="10541000" cy="1584920"/>
        </p:xfrm>
        <a:graphic>
          <a:graphicData uri="http://schemas.openxmlformats.org/drawingml/2006/table">
            <a:tbl>
              <a:tblPr firstRow="1" bandRow="1">
                <a:tableStyleId>{2D5ABB26-0587-4C30-8999-92F81FD0307C}</a:tableStyleId>
              </a:tblPr>
              <a:tblGrid>
                <a:gridCol w="1616075">
                  <a:extLst>
                    <a:ext uri="{9D8B030D-6E8A-4147-A177-3AD203B41FA5}">
                      <a16:colId xmlns:a16="http://schemas.microsoft.com/office/drawing/2014/main" val="20000"/>
                    </a:ext>
                  </a:extLst>
                </a:gridCol>
                <a:gridCol w="3654425">
                  <a:extLst>
                    <a:ext uri="{9D8B030D-6E8A-4147-A177-3AD203B41FA5}">
                      <a16:colId xmlns:a16="http://schemas.microsoft.com/office/drawing/2014/main" val="20001"/>
                    </a:ext>
                  </a:extLst>
                </a:gridCol>
                <a:gridCol w="2260600">
                  <a:extLst>
                    <a:ext uri="{9D8B030D-6E8A-4147-A177-3AD203B41FA5}">
                      <a16:colId xmlns:a16="http://schemas.microsoft.com/office/drawing/2014/main" val="20002"/>
                    </a:ext>
                  </a:extLst>
                </a:gridCol>
                <a:gridCol w="3009900">
                  <a:extLst>
                    <a:ext uri="{9D8B030D-6E8A-4147-A177-3AD203B41FA5}">
                      <a16:colId xmlns:a16="http://schemas.microsoft.com/office/drawing/2014/main" val="20003"/>
                    </a:ext>
                  </a:extLst>
                </a:gridCol>
              </a:tblGrid>
              <a:tr h="396240">
                <a:tc>
                  <a:txBody>
                    <a:bodyPr/>
                    <a:lstStyle/>
                    <a:p>
                      <a:pPr marL="85090">
                        <a:lnSpc>
                          <a:spcPts val="2280"/>
                        </a:lnSpc>
                      </a:pPr>
                      <a:r>
                        <a:rPr sz="2000" b="1" dirty="0">
                          <a:solidFill>
                            <a:srgbClr val="FFFFFF"/>
                          </a:solidFill>
                          <a:latin typeface="Calibri"/>
                          <a:cs typeface="Calibri"/>
                        </a:rPr>
                        <a:t>Methode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80"/>
                        </a:lnSpc>
                      </a:pPr>
                      <a:r>
                        <a:rPr sz="2000" b="1" dirty="0">
                          <a:solidFill>
                            <a:srgbClr val="FFFFFF"/>
                          </a:solidFill>
                          <a:latin typeface="Calibri"/>
                          <a:cs typeface="Calibri"/>
                        </a:rPr>
                        <a:t>Bedeutung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80"/>
                        </a:lnSpc>
                      </a:pPr>
                      <a:r>
                        <a:rPr sz="2000" b="1" dirty="0">
                          <a:solidFill>
                            <a:srgbClr val="FFFFFF"/>
                          </a:solidFill>
                          <a:latin typeface="Calibri"/>
                          <a:cs typeface="Calibri"/>
                        </a:rPr>
                        <a:t>Beispiel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6360">
                        <a:lnSpc>
                          <a:spcPts val="2280"/>
                        </a:lnSpc>
                      </a:pPr>
                      <a:r>
                        <a:rPr sz="2000" b="1" spc="-20" dirty="0">
                          <a:solidFill>
                            <a:srgbClr val="FFFFFF"/>
                          </a:solidFill>
                          <a:latin typeface="Calibri"/>
                          <a:cs typeface="Calibri"/>
                        </a:rPr>
                        <a:t>Ergebnis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80"/>
                        </a:lnSpc>
                      </a:pPr>
                      <a:r>
                        <a:rPr sz="2000" spc="-5" dirty="0">
                          <a:latin typeface="Calibri"/>
                          <a:cs typeface="Calibri"/>
                        </a:rPr>
                        <a:t>cos(Zahl)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Cosinus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Math.cos(Math.PI)</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6360">
                        <a:lnSpc>
                          <a:spcPts val="2280"/>
                        </a:lnSpc>
                      </a:pPr>
                      <a:r>
                        <a:rPr sz="2000" spc="-5" dirty="0">
                          <a:latin typeface="Calibri"/>
                          <a:cs typeface="Calibri"/>
                        </a:rPr>
                        <a:t>-1</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96201">
                <a:tc>
                  <a:txBody>
                    <a:bodyPr/>
                    <a:lstStyle/>
                    <a:p>
                      <a:pPr marL="85090">
                        <a:lnSpc>
                          <a:spcPts val="2280"/>
                        </a:lnSpc>
                      </a:pPr>
                      <a:r>
                        <a:rPr sz="2000" spc="-5" dirty="0">
                          <a:latin typeface="Calibri"/>
                          <a:cs typeface="Calibri"/>
                        </a:rPr>
                        <a:t>floor(Zahl)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dirty="0">
                          <a:latin typeface="Calibri"/>
                          <a:cs typeface="Calibri"/>
                        </a:rPr>
                        <a:t>Abrunden</a:t>
                      </a:r>
                      <a:r>
                        <a:rPr sz="2000" spc="-35" dirty="0">
                          <a:latin typeface="Calibri"/>
                          <a:cs typeface="Calibri"/>
                        </a:rPr>
                        <a:t> </a:t>
                      </a:r>
                      <a:r>
                        <a:rPr sz="2000" spc="-5" dirty="0">
                          <a:latin typeface="Calibri"/>
                          <a:cs typeface="Calibri"/>
                        </a:rPr>
                        <a:t>zur</a:t>
                      </a:r>
                      <a:r>
                        <a:rPr sz="2000" spc="-40" dirty="0">
                          <a:latin typeface="Calibri"/>
                          <a:cs typeface="Calibri"/>
                        </a:rPr>
                        <a:t> </a:t>
                      </a:r>
                      <a:r>
                        <a:rPr sz="2000" spc="-20" dirty="0">
                          <a:latin typeface="Calibri"/>
                          <a:cs typeface="Calibri"/>
                        </a:rPr>
                        <a:t>nächsten</a:t>
                      </a:r>
                      <a:r>
                        <a:rPr sz="2000" spc="-65" dirty="0">
                          <a:latin typeface="Calibri"/>
                          <a:cs typeface="Calibri"/>
                        </a:rPr>
                        <a:t> </a:t>
                      </a:r>
                      <a:r>
                        <a:rPr sz="2000" spc="-5" dirty="0">
                          <a:latin typeface="Calibri"/>
                          <a:cs typeface="Calibri"/>
                        </a:rPr>
                        <a:t>Ganzzahl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10" dirty="0">
                          <a:latin typeface="Calibri"/>
                          <a:cs typeface="Calibri"/>
                        </a:rPr>
                        <a:t>Math.floor(3.9</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280"/>
                        </a:lnSpc>
                      </a:pPr>
                      <a:r>
                        <a:rPr sz="2000" dirty="0">
                          <a:latin typeface="Calibri"/>
                          <a:cs typeface="Calibri"/>
                        </a:rPr>
                        <a:t>3</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96240">
                <a:tc>
                  <a:txBody>
                    <a:bodyPr/>
                    <a:lstStyle/>
                    <a:p>
                      <a:pPr marL="85090">
                        <a:lnSpc>
                          <a:spcPts val="2280"/>
                        </a:lnSpc>
                      </a:pPr>
                      <a:r>
                        <a:rPr sz="2000" spc="-10" dirty="0">
                          <a:latin typeface="Calibri"/>
                          <a:cs typeface="Calibri"/>
                        </a:rPr>
                        <a:t>random(Zahl)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20" dirty="0">
                          <a:latin typeface="Calibri"/>
                          <a:cs typeface="Calibri"/>
                        </a:rPr>
                        <a:t>Zufallszahl</a:t>
                      </a:r>
                      <a:r>
                        <a:rPr sz="2000" spc="-15" dirty="0">
                          <a:latin typeface="Calibri"/>
                          <a:cs typeface="Calibri"/>
                        </a:rPr>
                        <a:t> </a:t>
                      </a:r>
                      <a:r>
                        <a:rPr sz="2000" spc="-5" dirty="0">
                          <a:latin typeface="Calibri"/>
                          <a:cs typeface="Calibri"/>
                        </a:rPr>
                        <a:t>zwischen</a:t>
                      </a:r>
                      <a:r>
                        <a:rPr sz="2000" spc="-55" dirty="0">
                          <a:latin typeface="Calibri"/>
                          <a:cs typeface="Calibri"/>
                        </a:rPr>
                        <a:t> </a:t>
                      </a:r>
                      <a:r>
                        <a:rPr sz="2000" dirty="0">
                          <a:latin typeface="Calibri"/>
                          <a:cs typeface="Calibri"/>
                        </a:rPr>
                        <a:t>0</a:t>
                      </a:r>
                      <a:r>
                        <a:rPr sz="2000" spc="-15" dirty="0">
                          <a:latin typeface="Calibri"/>
                          <a:cs typeface="Calibri"/>
                        </a:rPr>
                        <a:t> </a:t>
                      </a:r>
                      <a:r>
                        <a:rPr sz="2000" spc="-5" dirty="0">
                          <a:latin typeface="Calibri"/>
                          <a:cs typeface="Calibri"/>
                        </a:rPr>
                        <a:t>und</a:t>
                      </a:r>
                      <a:r>
                        <a:rPr sz="2000" spc="-100" dirty="0">
                          <a:latin typeface="Calibri"/>
                          <a:cs typeface="Calibri"/>
                        </a:rPr>
                        <a:t> </a:t>
                      </a:r>
                      <a:r>
                        <a:rPr sz="2000" dirty="0">
                          <a:latin typeface="Calibri"/>
                          <a:cs typeface="Calibri"/>
                        </a:rPr>
                        <a:t>1</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10" dirty="0">
                          <a:latin typeface="Calibri"/>
                          <a:cs typeface="Calibri"/>
                        </a:rPr>
                        <a:t>Math.random()</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280"/>
                        </a:lnSpc>
                      </a:pPr>
                      <a:r>
                        <a:rPr sz="2000" dirty="0">
                          <a:latin typeface="Calibri"/>
                          <a:cs typeface="Calibri"/>
                        </a:rPr>
                        <a:t>0.5701611484…</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00120" cy="528320"/>
          </a:xfrm>
          <a:prstGeom prst="rect">
            <a:avLst/>
          </a:prstGeom>
        </p:spPr>
        <p:txBody>
          <a:bodyPr vert="horz" wrap="square" lIns="0" tIns="12700" rIns="0" bIns="0" rtlCol="0">
            <a:spAutoFit/>
          </a:bodyPr>
          <a:lstStyle/>
          <a:p>
            <a:pPr marL="12700">
              <a:lnSpc>
                <a:spcPct val="100000"/>
              </a:lnSpc>
              <a:spcBef>
                <a:spcPts val="100"/>
              </a:spcBef>
            </a:pPr>
            <a:r>
              <a:rPr sz="3300" b="0" dirty="0">
                <a:latin typeface="Calibri"/>
                <a:cs typeface="Calibri"/>
              </a:rPr>
              <a:t>Number</a:t>
            </a:r>
            <a:r>
              <a:rPr sz="3300" b="0" spc="-85" dirty="0">
                <a:latin typeface="Calibri"/>
                <a:cs typeface="Calibri"/>
              </a:rPr>
              <a:t> </a:t>
            </a:r>
            <a:r>
              <a:rPr sz="3300" b="0" dirty="0">
                <a:latin typeface="Calibri"/>
                <a:cs typeface="Calibri"/>
              </a:rPr>
              <a:t>–</a:t>
            </a:r>
            <a:r>
              <a:rPr sz="3300" b="0" spc="-45" dirty="0">
                <a:latin typeface="Calibri"/>
                <a:cs typeface="Calibri"/>
              </a:rPr>
              <a:t> </a:t>
            </a:r>
            <a:r>
              <a:rPr sz="3300" b="0" spc="-15" dirty="0">
                <a:latin typeface="Calibri"/>
                <a:cs typeface="Calibri"/>
              </a:rPr>
              <a:t>Objekt</a:t>
            </a:r>
            <a:r>
              <a:rPr sz="3300" b="0" spc="-55" dirty="0">
                <a:latin typeface="Calibri"/>
                <a:cs typeface="Calibri"/>
              </a:rPr>
              <a:t> </a:t>
            </a:r>
            <a:r>
              <a:rPr sz="3300" b="0" spc="-15" dirty="0">
                <a:latin typeface="Calibri"/>
                <a:cs typeface="Calibri"/>
              </a:rPr>
              <a:t>(1)</a:t>
            </a:r>
            <a:endParaRPr sz="3300">
              <a:latin typeface="Calibri"/>
              <a:cs typeface="Calibri"/>
            </a:endParaRPr>
          </a:p>
        </p:txBody>
      </p:sp>
      <p:sp>
        <p:nvSpPr>
          <p:cNvPr id="3" name="object 3"/>
          <p:cNvSpPr txBox="1"/>
          <p:nvPr/>
        </p:nvSpPr>
        <p:spPr>
          <a:xfrm>
            <a:off x="837691" y="1551722"/>
            <a:ext cx="7783195" cy="1203325"/>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dirty="0">
                <a:latin typeface="Calibri"/>
                <a:cs typeface="Calibri"/>
              </a:rPr>
              <a:t>Zahlen</a:t>
            </a:r>
            <a:r>
              <a:rPr sz="3200" spc="-50" dirty="0">
                <a:latin typeface="Calibri"/>
                <a:cs typeface="Calibri"/>
              </a:rPr>
              <a:t> </a:t>
            </a:r>
            <a:r>
              <a:rPr sz="3200" spc="-25" dirty="0">
                <a:latin typeface="Calibri"/>
                <a:cs typeface="Calibri"/>
              </a:rPr>
              <a:t>werden</a:t>
            </a:r>
            <a:r>
              <a:rPr sz="3200" spc="-65" dirty="0">
                <a:latin typeface="Calibri"/>
                <a:cs typeface="Calibri"/>
              </a:rPr>
              <a:t> </a:t>
            </a:r>
            <a:r>
              <a:rPr sz="3200" dirty="0">
                <a:latin typeface="Calibri"/>
                <a:cs typeface="Calibri"/>
              </a:rPr>
              <a:t>in </a:t>
            </a:r>
            <a:r>
              <a:rPr sz="3200" spc="-10" dirty="0">
                <a:latin typeface="Calibri"/>
                <a:cs typeface="Calibri"/>
              </a:rPr>
              <a:t>Number-Objekten</a:t>
            </a:r>
            <a:r>
              <a:rPr sz="3200" spc="-50" dirty="0">
                <a:latin typeface="Calibri"/>
                <a:cs typeface="Calibri"/>
              </a:rPr>
              <a:t> </a:t>
            </a:r>
            <a:r>
              <a:rPr sz="3200" spc="-20" dirty="0">
                <a:latin typeface="Calibri"/>
                <a:cs typeface="Calibri"/>
              </a:rPr>
              <a:t>abgelegt</a:t>
            </a:r>
            <a:endParaRPr sz="3200">
              <a:latin typeface="Calibri"/>
              <a:cs typeface="Calibri"/>
            </a:endParaRPr>
          </a:p>
          <a:p>
            <a:pPr marL="355600" indent="-343535">
              <a:lnSpc>
                <a:spcPct val="100000"/>
              </a:lnSpc>
              <a:spcBef>
                <a:spcPts val="795"/>
              </a:spcBef>
              <a:buFont typeface="Arial MT"/>
              <a:buChar char="•"/>
              <a:tabLst>
                <a:tab pos="355600" algn="l"/>
                <a:tab pos="356235" algn="l"/>
              </a:tabLst>
            </a:pPr>
            <a:r>
              <a:rPr sz="3200" spc="-20" dirty="0">
                <a:latin typeface="Calibri"/>
                <a:cs typeface="Calibri"/>
              </a:rPr>
              <a:t>Eigenschaften</a:t>
            </a:r>
            <a:r>
              <a:rPr sz="3200" spc="20" dirty="0">
                <a:latin typeface="Calibri"/>
                <a:cs typeface="Calibri"/>
              </a:rPr>
              <a:t> </a:t>
            </a:r>
            <a:r>
              <a:rPr sz="3200" spc="-5" dirty="0">
                <a:latin typeface="Calibri"/>
                <a:cs typeface="Calibri"/>
              </a:rPr>
              <a:t>für</a:t>
            </a:r>
            <a:r>
              <a:rPr sz="3200" spc="-40" dirty="0">
                <a:latin typeface="Calibri"/>
                <a:cs typeface="Calibri"/>
              </a:rPr>
              <a:t> </a:t>
            </a:r>
            <a:r>
              <a:rPr sz="3200" spc="-5" dirty="0">
                <a:latin typeface="Calibri"/>
                <a:cs typeface="Calibri"/>
              </a:rPr>
              <a:t>numerische</a:t>
            </a:r>
            <a:r>
              <a:rPr sz="3200" spc="45" dirty="0">
                <a:latin typeface="Calibri"/>
                <a:cs typeface="Calibri"/>
              </a:rPr>
              <a:t> </a:t>
            </a:r>
            <a:r>
              <a:rPr sz="3200" spc="-45" dirty="0">
                <a:latin typeface="Calibri"/>
                <a:cs typeface="Calibri"/>
              </a:rPr>
              <a:t>Konstanten</a:t>
            </a:r>
            <a:endParaRPr sz="3200">
              <a:latin typeface="Calibri"/>
              <a:cs typeface="Calibri"/>
            </a:endParaRPr>
          </a:p>
        </p:txBody>
      </p:sp>
      <p:graphicFrame>
        <p:nvGraphicFramePr>
          <p:cNvPr id="4" name="object 4"/>
          <p:cNvGraphicFramePr>
            <a:graphicFrameLocks noGrp="1"/>
          </p:cNvGraphicFramePr>
          <p:nvPr/>
        </p:nvGraphicFramePr>
        <p:xfrm>
          <a:off x="1188085" y="2740405"/>
          <a:ext cx="10530837" cy="3840478"/>
        </p:xfrm>
        <a:graphic>
          <a:graphicData uri="http://schemas.openxmlformats.org/drawingml/2006/table">
            <a:tbl>
              <a:tblPr firstRow="1" bandRow="1">
                <a:tableStyleId>{2D5ABB26-0587-4C30-8999-92F81FD0307C}</a:tableStyleId>
              </a:tblPr>
              <a:tblGrid>
                <a:gridCol w="3510279">
                  <a:extLst>
                    <a:ext uri="{9D8B030D-6E8A-4147-A177-3AD203B41FA5}">
                      <a16:colId xmlns:a16="http://schemas.microsoft.com/office/drawing/2014/main" val="20000"/>
                    </a:ext>
                  </a:extLst>
                </a:gridCol>
                <a:gridCol w="3510279">
                  <a:extLst>
                    <a:ext uri="{9D8B030D-6E8A-4147-A177-3AD203B41FA5}">
                      <a16:colId xmlns:a16="http://schemas.microsoft.com/office/drawing/2014/main" val="20001"/>
                    </a:ext>
                  </a:extLst>
                </a:gridCol>
                <a:gridCol w="3510279">
                  <a:extLst>
                    <a:ext uri="{9D8B030D-6E8A-4147-A177-3AD203B41FA5}">
                      <a16:colId xmlns:a16="http://schemas.microsoft.com/office/drawing/2014/main" val="20002"/>
                    </a:ext>
                  </a:extLst>
                </a:gridCol>
              </a:tblGrid>
              <a:tr h="365760">
                <a:tc>
                  <a:txBody>
                    <a:bodyPr/>
                    <a:lstStyle/>
                    <a:p>
                      <a:pPr marL="85090">
                        <a:lnSpc>
                          <a:spcPts val="2045"/>
                        </a:lnSpc>
                      </a:pPr>
                      <a:r>
                        <a:rPr sz="1800" b="1" spc="-10" dirty="0">
                          <a:solidFill>
                            <a:srgbClr val="FFFFFF"/>
                          </a:solidFill>
                          <a:latin typeface="Calibri"/>
                          <a:cs typeface="Calibri"/>
                        </a:rPr>
                        <a:t>Eigenschaft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914400">
                <a:tc>
                  <a:txBody>
                    <a:bodyPr/>
                    <a:lstStyle/>
                    <a:p>
                      <a:pPr marL="85090">
                        <a:lnSpc>
                          <a:spcPts val="2045"/>
                        </a:lnSpc>
                      </a:pPr>
                      <a:r>
                        <a:rPr sz="1800" spc="-30" dirty="0">
                          <a:latin typeface="Calibri"/>
                          <a:cs typeface="Calibri"/>
                        </a:rPr>
                        <a:t>MAX_VALUE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5" dirty="0">
                          <a:latin typeface="Calibri"/>
                          <a:cs typeface="Calibri"/>
                        </a:rPr>
                        <a:t>Beinhaltet</a:t>
                      </a:r>
                      <a:r>
                        <a:rPr sz="1800" spc="-55" dirty="0">
                          <a:latin typeface="Calibri"/>
                          <a:cs typeface="Calibri"/>
                        </a:rPr>
                        <a:t> </a:t>
                      </a:r>
                      <a:r>
                        <a:rPr sz="1800" spc="-5" dirty="0">
                          <a:latin typeface="Calibri"/>
                          <a:cs typeface="Calibri"/>
                        </a:rPr>
                        <a:t>die</a:t>
                      </a:r>
                      <a:r>
                        <a:rPr sz="1800" spc="-15" dirty="0">
                          <a:latin typeface="Calibri"/>
                          <a:cs typeface="Calibri"/>
                        </a:rPr>
                        <a:t> </a:t>
                      </a:r>
                      <a:r>
                        <a:rPr sz="1800" spc="-25" dirty="0">
                          <a:latin typeface="Calibri"/>
                          <a:cs typeface="Calibri"/>
                        </a:rPr>
                        <a:t>größte</a:t>
                      </a:r>
                      <a:r>
                        <a:rPr sz="1800" spc="-60" dirty="0">
                          <a:latin typeface="Calibri"/>
                          <a:cs typeface="Calibri"/>
                        </a:rPr>
                        <a:t> </a:t>
                      </a:r>
                      <a:r>
                        <a:rPr sz="1800" spc="-5" dirty="0">
                          <a:latin typeface="Calibri"/>
                          <a:cs typeface="Calibri"/>
                        </a:rPr>
                        <a:t>Zahl,</a:t>
                      </a:r>
                      <a:r>
                        <a:rPr sz="1800" spc="-35" dirty="0">
                          <a:latin typeface="Calibri"/>
                          <a:cs typeface="Calibri"/>
                        </a:rPr>
                        <a:t> </a:t>
                      </a:r>
                      <a:r>
                        <a:rPr sz="1800" spc="-5" dirty="0">
                          <a:latin typeface="Calibri"/>
                          <a:cs typeface="Calibri"/>
                        </a:rPr>
                        <a:t>die</a:t>
                      </a:r>
                      <a:endParaRPr sz="1800">
                        <a:latin typeface="Calibri"/>
                        <a:cs typeface="Calibri"/>
                      </a:endParaRPr>
                    </a:p>
                    <a:p>
                      <a:pPr marL="85725">
                        <a:lnSpc>
                          <a:spcPct val="100000"/>
                        </a:lnSpc>
                      </a:pPr>
                      <a:r>
                        <a:rPr sz="1800" spc="-25" dirty="0">
                          <a:latin typeface="Calibri"/>
                          <a:cs typeface="Calibri"/>
                        </a:rPr>
                        <a:t>verarbeitet</a:t>
                      </a:r>
                      <a:r>
                        <a:rPr sz="1800" spc="-5" dirty="0">
                          <a:latin typeface="Calibri"/>
                          <a:cs typeface="Calibri"/>
                        </a:rPr>
                        <a:t> </a:t>
                      </a:r>
                      <a:r>
                        <a:rPr sz="1800" spc="-20" dirty="0">
                          <a:latin typeface="Calibri"/>
                          <a:cs typeface="Calibri"/>
                        </a:rPr>
                        <a:t>werden</a:t>
                      </a:r>
                      <a:r>
                        <a:rPr sz="1800" spc="-35" dirty="0">
                          <a:latin typeface="Calibri"/>
                          <a:cs typeface="Calibri"/>
                        </a:rPr>
                        <a:t> </a:t>
                      </a:r>
                      <a:r>
                        <a:rPr sz="1800" spc="-20" dirty="0">
                          <a:latin typeface="Calibri"/>
                          <a:cs typeface="Calibri"/>
                        </a:rPr>
                        <a:t>kann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6360">
                        <a:lnSpc>
                          <a:spcPts val="2045"/>
                        </a:lnSpc>
                      </a:pPr>
                      <a:r>
                        <a:rPr sz="1800" spc="-5" dirty="0">
                          <a:latin typeface="Calibri"/>
                          <a:cs typeface="Calibri"/>
                        </a:rPr>
                        <a:t>1.7976931348623157e+308</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914400">
                <a:tc>
                  <a:txBody>
                    <a:bodyPr/>
                    <a:lstStyle/>
                    <a:p>
                      <a:pPr marL="85090">
                        <a:lnSpc>
                          <a:spcPts val="2045"/>
                        </a:lnSpc>
                      </a:pPr>
                      <a:r>
                        <a:rPr sz="1800" spc="-30" dirty="0">
                          <a:latin typeface="Calibri"/>
                          <a:cs typeface="Calibri"/>
                        </a:rPr>
                        <a:t>MIN_VALUE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10" dirty="0">
                          <a:latin typeface="Calibri"/>
                          <a:cs typeface="Calibri"/>
                        </a:rPr>
                        <a:t>Beinhaltet</a:t>
                      </a:r>
                      <a:r>
                        <a:rPr sz="1800" spc="-50" dirty="0">
                          <a:latin typeface="Calibri"/>
                          <a:cs typeface="Calibri"/>
                        </a:rPr>
                        <a:t> </a:t>
                      </a:r>
                      <a:r>
                        <a:rPr sz="1800" spc="-5" dirty="0">
                          <a:latin typeface="Calibri"/>
                          <a:cs typeface="Calibri"/>
                        </a:rPr>
                        <a:t>die </a:t>
                      </a:r>
                      <a:r>
                        <a:rPr sz="1800" spc="-20" dirty="0">
                          <a:latin typeface="Calibri"/>
                          <a:cs typeface="Calibri"/>
                        </a:rPr>
                        <a:t>kleinste</a:t>
                      </a:r>
                      <a:r>
                        <a:rPr sz="1800" spc="-5" dirty="0">
                          <a:latin typeface="Calibri"/>
                          <a:cs typeface="Calibri"/>
                        </a:rPr>
                        <a:t> Zahl,</a:t>
                      </a:r>
                      <a:r>
                        <a:rPr sz="1800" spc="-35" dirty="0">
                          <a:latin typeface="Calibri"/>
                          <a:cs typeface="Calibri"/>
                        </a:rPr>
                        <a:t> </a:t>
                      </a:r>
                      <a:r>
                        <a:rPr sz="1800" spc="-5" dirty="0">
                          <a:latin typeface="Calibri"/>
                          <a:cs typeface="Calibri"/>
                        </a:rPr>
                        <a:t>die</a:t>
                      </a:r>
                      <a:endParaRPr sz="1800">
                        <a:latin typeface="Calibri"/>
                        <a:cs typeface="Calibri"/>
                      </a:endParaRPr>
                    </a:p>
                    <a:p>
                      <a:pPr marL="85725">
                        <a:lnSpc>
                          <a:spcPct val="100000"/>
                        </a:lnSpc>
                      </a:pPr>
                      <a:r>
                        <a:rPr sz="1800" spc="-25" dirty="0">
                          <a:latin typeface="Calibri"/>
                          <a:cs typeface="Calibri"/>
                        </a:rPr>
                        <a:t>verarbeitet</a:t>
                      </a:r>
                      <a:r>
                        <a:rPr sz="1800" spc="-5" dirty="0">
                          <a:latin typeface="Calibri"/>
                          <a:cs typeface="Calibri"/>
                        </a:rPr>
                        <a:t> </a:t>
                      </a:r>
                      <a:r>
                        <a:rPr sz="1800" spc="-20" dirty="0">
                          <a:latin typeface="Calibri"/>
                          <a:cs typeface="Calibri"/>
                        </a:rPr>
                        <a:t>werden</a:t>
                      </a:r>
                      <a:r>
                        <a:rPr sz="1800" spc="-35" dirty="0">
                          <a:latin typeface="Calibri"/>
                          <a:cs typeface="Calibri"/>
                        </a:rPr>
                        <a:t> </a:t>
                      </a:r>
                      <a:r>
                        <a:rPr sz="1800" spc="-20" dirty="0">
                          <a:latin typeface="Calibri"/>
                          <a:cs typeface="Calibri"/>
                        </a:rPr>
                        <a:t>kann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045"/>
                        </a:lnSpc>
                      </a:pPr>
                      <a:r>
                        <a:rPr sz="1800" spc="-5" dirty="0">
                          <a:latin typeface="Calibri"/>
                          <a:cs typeface="Calibri"/>
                        </a:rPr>
                        <a:t>5e-324</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65632">
                <a:tc>
                  <a:txBody>
                    <a:bodyPr/>
                    <a:lstStyle/>
                    <a:p>
                      <a:pPr marL="85090">
                        <a:lnSpc>
                          <a:spcPts val="2050"/>
                        </a:lnSpc>
                      </a:pPr>
                      <a:r>
                        <a:rPr sz="1800" dirty="0">
                          <a:latin typeface="Calibri"/>
                          <a:cs typeface="Calibri"/>
                        </a:rPr>
                        <a:t>NaN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dirty="0">
                          <a:latin typeface="Calibri"/>
                          <a:cs typeface="Calibri"/>
                        </a:rPr>
                        <a:t>Not a</a:t>
                      </a:r>
                      <a:r>
                        <a:rPr sz="1800" spc="-80" dirty="0">
                          <a:latin typeface="Calibri"/>
                          <a:cs typeface="Calibri"/>
                        </a:rPr>
                        <a:t> </a:t>
                      </a:r>
                      <a:r>
                        <a:rPr sz="1800" dirty="0">
                          <a:latin typeface="Calibri"/>
                          <a:cs typeface="Calibri"/>
                        </a:rPr>
                        <a:t>N</a:t>
                      </a:r>
                      <a:r>
                        <a:rPr sz="1800" spc="5" dirty="0">
                          <a:latin typeface="Calibri"/>
                          <a:cs typeface="Calibri"/>
                        </a:rPr>
                        <a:t>u</a:t>
                      </a:r>
                      <a:r>
                        <a:rPr sz="1800" dirty="0">
                          <a:latin typeface="Calibri"/>
                          <a:cs typeface="Calibri"/>
                        </a:rPr>
                        <a:t>m</a:t>
                      </a:r>
                      <a:r>
                        <a:rPr sz="1800" spc="5" dirty="0">
                          <a:latin typeface="Calibri"/>
                          <a:cs typeface="Calibri"/>
                        </a:rPr>
                        <a:t>b</a:t>
                      </a:r>
                      <a:r>
                        <a:rPr sz="1800" dirty="0">
                          <a:latin typeface="Calibri"/>
                          <a:cs typeface="Calibri"/>
                        </a:rPr>
                        <a:t>er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050"/>
                        </a:lnSpc>
                      </a:pPr>
                      <a:r>
                        <a:rPr sz="1800" dirty="0">
                          <a:latin typeface="Calibri"/>
                          <a:cs typeface="Calibri"/>
                        </a:rPr>
                        <a:t>NaN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640143">
                <a:tc>
                  <a:txBody>
                    <a:bodyPr/>
                    <a:lstStyle/>
                    <a:p>
                      <a:pPr marL="85090">
                        <a:lnSpc>
                          <a:spcPts val="2050"/>
                        </a:lnSpc>
                      </a:pPr>
                      <a:r>
                        <a:rPr sz="1800" spc="-30" dirty="0">
                          <a:latin typeface="Calibri"/>
                          <a:cs typeface="Calibri"/>
                        </a:rPr>
                        <a:t>NEGATIVE_INFINITY</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40" dirty="0">
                          <a:latin typeface="Calibri"/>
                          <a:cs typeface="Calibri"/>
                        </a:rPr>
                        <a:t>Wert </a:t>
                      </a:r>
                      <a:r>
                        <a:rPr sz="1800" dirty="0">
                          <a:latin typeface="Calibri"/>
                          <a:cs typeface="Calibri"/>
                        </a:rPr>
                        <a:t>einer</a:t>
                      </a:r>
                      <a:r>
                        <a:rPr sz="1800" spc="-10" dirty="0">
                          <a:latin typeface="Calibri"/>
                          <a:cs typeface="Calibri"/>
                        </a:rPr>
                        <a:t> </a:t>
                      </a:r>
                      <a:r>
                        <a:rPr sz="1800" spc="-25" dirty="0">
                          <a:latin typeface="Calibri"/>
                          <a:cs typeface="Calibri"/>
                        </a:rPr>
                        <a:t>Variablen,</a:t>
                      </a:r>
                      <a:r>
                        <a:rPr sz="1800" spc="-55" dirty="0">
                          <a:latin typeface="Calibri"/>
                          <a:cs typeface="Calibri"/>
                        </a:rPr>
                        <a:t> </a:t>
                      </a:r>
                      <a:r>
                        <a:rPr sz="1800" spc="-5" dirty="0">
                          <a:latin typeface="Calibri"/>
                          <a:cs typeface="Calibri"/>
                        </a:rPr>
                        <a:t>wenn</a:t>
                      </a:r>
                      <a:r>
                        <a:rPr sz="1800" spc="-20" dirty="0">
                          <a:latin typeface="Calibri"/>
                          <a:cs typeface="Calibri"/>
                        </a:rPr>
                        <a:t> </a:t>
                      </a:r>
                      <a:r>
                        <a:rPr sz="1800" spc="-5" dirty="0">
                          <a:latin typeface="Calibri"/>
                          <a:cs typeface="Calibri"/>
                        </a:rPr>
                        <a:t>die</a:t>
                      </a:r>
                      <a:endParaRPr sz="1800">
                        <a:latin typeface="Calibri"/>
                        <a:cs typeface="Calibri"/>
                      </a:endParaRPr>
                    </a:p>
                    <a:p>
                      <a:pPr marL="85725">
                        <a:lnSpc>
                          <a:spcPct val="100000"/>
                        </a:lnSpc>
                      </a:pPr>
                      <a:r>
                        <a:rPr sz="1800" spc="-5" dirty="0">
                          <a:latin typeface="Calibri"/>
                          <a:cs typeface="Calibri"/>
                        </a:rPr>
                        <a:t>Zahl</a:t>
                      </a:r>
                      <a:r>
                        <a:rPr sz="1800" spc="-20" dirty="0">
                          <a:latin typeface="Calibri"/>
                          <a:cs typeface="Calibri"/>
                        </a:rPr>
                        <a:t> </a:t>
                      </a:r>
                      <a:r>
                        <a:rPr sz="1800" spc="-5" dirty="0">
                          <a:latin typeface="Calibri"/>
                          <a:cs typeface="Calibri"/>
                        </a:rPr>
                        <a:t>kleiner</a:t>
                      </a:r>
                      <a:r>
                        <a:rPr sz="1800" spc="-40" dirty="0">
                          <a:latin typeface="Calibri"/>
                          <a:cs typeface="Calibri"/>
                        </a:rPr>
                        <a:t> </a:t>
                      </a:r>
                      <a:r>
                        <a:rPr sz="1800" spc="-20" dirty="0">
                          <a:latin typeface="Calibri"/>
                          <a:cs typeface="Calibri"/>
                        </a:rPr>
                        <a:t>ist</a:t>
                      </a:r>
                      <a:r>
                        <a:rPr sz="1800" spc="-10" dirty="0">
                          <a:latin typeface="Calibri"/>
                          <a:cs typeface="Calibri"/>
                        </a:rPr>
                        <a:t> </a:t>
                      </a:r>
                      <a:r>
                        <a:rPr sz="1800" dirty="0">
                          <a:latin typeface="Calibri"/>
                          <a:cs typeface="Calibri"/>
                        </a:rPr>
                        <a:t>als</a:t>
                      </a:r>
                      <a:r>
                        <a:rPr sz="1800" spc="-30" dirty="0">
                          <a:latin typeface="Calibri"/>
                          <a:cs typeface="Calibri"/>
                        </a:rPr>
                        <a:t> MIN_VALUE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050"/>
                        </a:lnSpc>
                      </a:pPr>
                      <a:r>
                        <a:rPr sz="1800" spc="-5" dirty="0">
                          <a:latin typeface="Calibri"/>
                          <a:cs typeface="Calibri"/>
                        </a:rPr>
                        <a:t>-Infinity</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640143">
                <a:tc>
                  <a:txBody>
                    <a:bodyPr/>
                    <a:lstStyle/>
                    <a:p>
                      <a:pPr marL="85090">
                        <a:lnSpc>
                          <a:spcPts val="2050"/>
                        </a:lnSpc>
                      </a:pPr>
                      <a:r>
                        <a:rPr sz="1800" spc="-10" dirty="0">
                          <a:latin typeface="Calibri"/>
                          <a:cs typeface="Calibri"/>
                        </a:rPr>
                        <a:t>POSITIVE_INFINITY</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35" dirty="0">
                          <a:latin typeface="Calibri"/>
                          <a:cs typeface="Calibri"/>
                        </a:rPr>
                        <a:t>Wert</a:t>
                      </a:r>
                      <a:r>
                        <a:rPr sz="1800" spc="-40" dirty="0">
                          <a:latin typeface="Calibri"/>
                          <a:cs typeface="Calibri"/>
                        </a:rPr>
                        <a:t> </a:t>
                      </a:r>
                      <a:r>
                        <a:rPr sz="1800" spc="-5" dirty="0">
                          <a:latin typeface="Calibri"/>
                          <a:cs typeface="Calibri"/>
                        </a:rPr>
                        <a:t>einer</a:t>
                      </a:r>
                      <a:r>
                        <a:rPr sz="1800" dirty="0">
                          <a:latin typeface="Calibri"/>
                          <a:cs typeface="Calibri"/>
                        </a:rPr>
                        <a:t> </a:t>
                      </a:r>
                      <a:r>
                        <a:rPr sz="1800" spc="-25" dirty="0">
                          <a:latin typeface="Calibri"/>
                          <a:cs typeface="Calibri"/>
                        </a:rPr>
                        <a:t>Variablen,</a:t>
                      </a:r>
                      <a:r>
                        <a:rPr sz="1800" spc="-50" dirty="0">
                          <a:latin typeface="Calibri"/>
                          <a:cs typeface="Calibri"/>
                        </a:rPr>
                        <a:t> </a:t>
                      </a:r>
                      <a:r>
                        <a:rPr sz="1800" spc="-5" dirty="0">
                          <a:latin typeface="Calibri"/>
                          <a:cs typeface="Calibri"/>
                        </a:rPr>
                        <a:t>wenn</a:t>
                      </a:r>
                      <a:r>
                        <a:rPr sz="1800" spc="-10" dirty="0">
                          <a:latin typeface="Calibri"/>
                          <a:cs typeface="Calibri"/>
                        </a:rPr>
                        <a:t> </a:t>
                      </a:r>
                      <a:r>
                        <a:rPr sz="1800" spc="-5" dirty="0">
                          <a:latin typeface="Calibri"/>
                          <a:cs typeface="Calibri"/>
                        </a:rPr>
                        <a:t>die</a:t>
                      </a:r>
                      <a:endParaRPr sz="1800">
                        <a:latin typeface="Calibri"/>
                        <a:cs typeface="Calibri"/>
                      </a:endParaRPr>
                    </a:p>
                    <a:p>
                      <a:pPr marL="85725">
                        <a:lnSpc>
                          <a:spcPct val="100000"/>
                        </a:lnSpc>
                      </a:pPr>
                      <a:r>
                        <a:rPr sz="1800" spc="-5" dirty="0">
                          <a:latin typeface="Calibri"/>
                          <a:cs typeface="Calibri"/>
                        </a:rPr>
                        <a:t>Zahl</a:t>
                      </a:r>
                      <a:r>
                        <a:rPr sz="1800" spc="-25" dirty="0">
                          <a:latin typeface="Calibri"/>
                          <a:cs typeface="Calibri"/>
                        </a:rPr>
                        <a:t> </a:t>
                      </a:r>
                      <a:r>
                        <a:rPr sz="1800" spc="-15" dirty="0">
                          <a:latin typeface="Calibri"/>
                          <a:cs typeface="Calibri"/>
                        </a:rPr>
                        <a:t>größer</a:t>
                      </a:r>
                      <a:r>
                        <a:rPr sz="1800" spc="-25" dirty="0">
                          <a:latin typeface="Calibri"/>
                          <a:cs typeface="Calibri"/>
                        </a:rPr>
                        <a:t> </a:t>
                      </a:r>
                      <a:r>
                        <a:rPr sz="1800" spc="-20" dirty="0">
                          <a:latin typeface="Calibri"/>
                          <a:cs typeface="Calibri"/>
                        </a:rPr>
                        <a:t>ist</a:t>
                      </a:r>
                      <a:r>
                        <a:rPr sz="1800" spc="-35" dirty="0">
                          <a:latin typeface="Calibri"/>
                          <a:cs typeface="Calibri"/>
                        </a:rPr>
                        <a:t> </a:t>
                      </a:r>
                      <a:r>
                        <a:rPr sz="1800" dirty="0">
                          <a:latin typeface="Calibri"/>
                          <a:cs typeface="Calibri"/>
                        </a:rPr>
                        <a:t>als</a:t>
                      </a:r>
                      <a:r>
                        <a:rPr sz="1800" spc="-25" dirty="0">
                          <a:latin typeface="Calibri"/>
                          <a:cs typeface="Calibri"/>
                        </a:rPr>
                        <a:t> </a:t>
                      </a:r>
                      <a:r>
                        <a:rPr sz="1800" spc="-30" dirty="0">
                          <a:latin typeface="Calibri"/>
                          <a:cs typeface="Calibri"/>
                        </a:rPr>
                        <a:t>MAX_VALUE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050"/>
                        </a:lnSpc>
                      </a:pPr>
                      <a:r>
                        <a:rPr sz="1800" spc="-5" dirty="0">
                          <a:latin typeface="Calibri"/>
                          <a:cs typeface="Calibri"/>
                        </a:rPr>
                        <a:t>Infinity</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339340"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Calibri"/>
                <a:cs typeface="Calibri"/>
              </a:rPr>
              <a:t>Übung</a:t>
            </a:r>
            <a:r>
              <a:rPr sz="3300" b="0" spc="-50" dirty="0">
                <a:latin typeface="Calibri"/>
                <a:cs typeface="Calibri"/>
              </a:rPr>
              <a:t> </a:t>
            </a:r>
            <a:r>
              <a:rPr sz="3300" b="0" dirty="0">
                <a:latin typeface="Calibri"/>
                <a:cs typeface="Calibri"/>
              </a:rPr>
              <a:t>-</a:t>
            </a:r>
            <a:r>
              <a:rPr sz="3300" b="0" spc="-80" dirty="0">
                <a:latin typeface="Calibri"/>
                <a:cs typeface="Calibri"/>
              </a:rPr>
              <a:t> </a:t>
            </a:r>
            <a:r>
              <a:rPr sz="3300" b="0" spc="-40" dirty="0">
                <a:latin typeface="Calibri"/>
                <a:cs typeface="Calibri"/>
              </a:rPr>
              <a:t>Lotto</a:t>
            </a:r>
            <a:endParaRPr sz="3300">
              <a:latin typeface="Calibri"/>
              <a:cs typeface="Calibri"/>
            </a:endParaRPr>
          </a:p>
        </p:txBody>
      </p:sp>
      <p:sp>
        <p:nvSpPr>
          <p:cNvPr id="3" name="object 3"/>
          <p:cNvSpPr txBox="1"/>
          <p:nvPr/>
        </p:nvSpPr>
        <p:spPr>
          <a:xfrm>
            <a:off x="837691" y="1127895"/>
            <a:ext cx="8796655" cy="5565626"/>
          </a:xfrm>
          <a:prstGeom prst="rect">
            <a:avLst/>
          </a:prstGeom>
        </p:spPr>
        <p:txBody>
          <a:bodyPr vert="horz" wrap="square" lIns="0" tIns="12700" rIns="0" bIns="0" rtlCol="0" anchor="t">
            <a:spAutoFit/>
          </a:bodyPr>
          <a:lstStyle/>
          <a:p>
            <a:pPr marL="355600" indent="-343535">
              <a:lnSpc>
                <a:spcPct val="100000"/>
              </a:lnSpc>
              <a:spcBef>
                <a:spcPts val="100"/>
              </a:spcBef>
              <a:buFont typeface="Arial MT"/>
              <a:buChar char="•"/>
              <a:tabLst>
                <a:tab pos="355600" algn="l"/>
                <a:tab pos="356235" algn="l"/>
              </a:tabLst>
            </a:pPr>
            <a:r>
              <a:rPr sz="3000" spc="-45" dirty="0">
                <a:latin typeface="Calibri"/>
                <a:cs typeface="Calibri"/>
              </a:rPr>
              <a:t>Aufgabe:</a:t>
            </a:r>
            <a:r>
              <a:rPr sz="3000" spc="-30" dirty="0">
                <a:latin typeface="Calibri"/>
                <a:cs typeface="Calibri"/>
              </a:rPr>
              <a:t> Erstellen</a:t>
            </a:r>
            <a:r>
              <a:rPr sz="3000" spc="-60" dirty="0">
                <a:latin typeface="Calibri"/>
                <a:cs typeface="Calibri"/>
              </a:rPr>
              <a:t> </a:t>
            </a:r>
            <a:r>
              <a:rPr sz="3000" spc="-5" dirty="0">
                <a:latin typeface="Calibri"/>
                <a:cs typeface="Calibri"/>
              </a:rPr>
              <a:t>sie</a:t>
            </a:r>
            <a:r>
              <a:rPr sz="3000" spc="-15" dirty="0">
                <a:latin typeface="Calibri"/>
                <a:cs typeface="Calibri"/>
              </a:rPr>
              <a:t> </a:t>
            </a:r>
            <a:r>
              <a:rPr sz="3000" spc="-5" dirty="0">
                <a:latin typeface="Calibri"/>
                <a:cs typeface="Calibri"/>
              </a:rPr>
              <a:t>eine</a:t>
            </a:r>
            <a:r>
              <a:rPr sz="3000" spc="-55" dirty="0">
                <a:latin typeface="Calibri"/>
                <a:cs typeface="Calibri"/>
              </a:rPr>
              <a:t> </a:t>
            </a:r>
            <a:r>
              <a:rPr sz="3000" spc="-25" dirty="0">
                <a:latin typeface="Calibri"/>
                <a:cs typeface="Calibri"/>
              </a:rPr>
              <a:t>Lotto-Anwendung</a:t>
            </a:r>
            <a:endParaRPr sz="3000" dirty="0">
              <a:latin typeface="Calibri"/>
              <a:cs typeface="Calibri"/>
            </a:endParaRPr>
          </a:p>
          <a:p>
            <a:pPr>
              <a:lnSpc>
                <a:spcPct val="100000"/>
              </a:lnSpc>
              <a:buFont typeface="Arial MT"/>
              <a:buChar char="•"/>
            </a:pPr>
            <a:endParaRPr sz="3150" dirty="0">
              <a:latin typeface="Calibri"/>
              <a:cs typeface="Calibri"/>
            </a:endParaRPr>
          </a:p>
          <a:p>
            <a:pPr marL="756285" lvl="1" indent="-287020">
              <a:spcBef>
                <a:spcPts val="5"/>
              </a:spcBef>
              <a:buFont typeface="Arial MT"/>
              <a:buChar char="–"/>
              <a:tabLst>
                <a:tab pos="756920" algn="l"/>
              </a:tabLst>
            </a:pPr>
            <a:r>
              <a:rPr sz="2600" spc="-25" dirty="0" err="1">
                <a:latin typeface="Calibri"/>
                <a:cs typeface="Calibri"/>
              </a:rPr>
              <a:t>Erstellt</a:t>
            </a:r>
            <a:r>
              <a:rPr sz="2600" spc="-75" dirty="0">
                <a:latin typeface="Calibri"/>
                <a:cs typeface="Calibri"/>
              </a:rPr>
              <a:t> </a:t>
            </a:r>
            <a:r>
              <a:rPr sz="2600" spc="-20" dirty="0" err="1">
                <a:latin typeface="Calibri"/>
                <a:cs typeface="Calibri"/>
              </a:rPr>
              <a:t>werden</a:t>
            </a:r>
            <a:r>
              <a:rPr sz="2600" spc="-75" dirty="0">
                <a:latin typeface="Calibri"/>
                <a:cs typeface="Calibri"/>
              </a:rPr>
              <a:t> </a:t>
            </a:r>
            <a:r>
              <a:rPr sz="2600" spc="-5" dirty="0" err="1">
                <a:latin typeface="Calibri"/>
                <a:cs typeface="Calibri"/>
              </a:rPr>
              <a:t>sollen</a:t>
            </a:r>
            <a:r>
              <a:rPr sz="2600" spc="-50" dirty="0">
                <a:latin typeface="Calibri"/>
                <a:cs typeface="Calibri"/>
              </a:rPr>
              <a:t> </a:t>
            </a:r>
            <a:r>
              <a:rPr sz="2600" dirty="0">
                <a:latin typeface="Calibri"/>
                <a:cs typeface="Calibri"/>
              </a:rPr>
              <a:t>6</a:t>
            </a:r>
            <a:r>
              <a:rPr sz="2600" spc="-20" dirty="0">
                <a:latin typeface="Calibri"/>
                <a:cs typeface="Calibri"/>
              </a:rPr>
              <a:t> </a:t>
            </a:r>
            <a:r>
              <a:rPr sz="2600" spc="-20" dirty="0" err="1">
                <a:latin typeface="Calibri"/>
                <a:cs typeface="Calibri"/>
              </a:rPr>
              <a:t>Zufallszahlen</a:t>
            </a:r>
            <a:r>
              <a:rPr sz="2600" spc="-45" dirty="0">
                <a:latin typeface="Calibri"/>
                <a:cs typeface="Calibri"/>
              </a:rPr>
              <a:t> </a:t>
            </a:r>
            <a:r>
              <a:rPr sz="2600" dirty="0" err="1">
                <a:latin typeface="Calibri"/>
                <a:cs typeface="Calibri"/>
              </a:rPr>
              <a:t>aus</a:t>
            </a:r>
            <a:r>
              <a:rPr sz="2600" spc="-90" dirty="0">
                <a:latin typeface="Calibri"/>
                <a:cs typeface="Calibri"/>
              </a:rPr>
              <a:t> </a:t>
            </a:r>
            <a:r>
              <a:rPr lang="en-US" sz="2600" spc="-90" dirty="0">
                <a:latin typeface="Calibri"/>
                <a:cs typeface="Calibri"/>
              </a:rPr>
              <a:t>von 0 bis 49</a:t>
            </a:r>
            <a:br>
              <a:rPr lang="en-US" sz="2600" spc="-90" dirty="0">
                <a:latin typeface="Calibri"/>
                <a:cs typeface="Calibri"/>
              </a:rPr>
            </a:br>
            <a:r>
              <a:rPr lang="en-US" sz="2600" spc="-90" dirty="0" err="1">
                <a:latin typeface="Calibri"/>
                <a:ea typeface="Calibri"/>
                <a:cs typeface="Calibri"/>
              </a:rPr>
              <a:t>verwende</a:t>
            </a:r>
            <a:r>
              <a:rPr lang="en-US" sz="2600" spc="-90" dirty="0">
                <a:latin typeface="Calibri"/>
                <a:ea typeface="Calibri"/>
                <a:cs typeface="Calibri"/>
              </a:rPr>
              <a:t> </a:t>
            </a:r>
            <a:r>
              <a:rPr lang="en-US" sz="2600" spc="-90" dirty="0" err="1">
                <a:latin typeface="Calibri"/>
                <a:ea typeface="Calibri"/>
                <a:cs typeface="Calibri"/>
              </a:rPr>
              <a:t>dazu</a:t>
            </a:r>
            <a:r>
              <a:rPr lang="en-US" sz="2600" spc="-90" dirty="0">
                <a:latin typeface="Calibri"/>
                <a:ea typeface="Calibri"/>
                <a:cs typeface="Calibri"/>
              </a:rPr>
              <a:t> </a:t>
            </a:r>
            <a:r>
              <a:rPr lang="en-US" sz="2600" spc="-90" dirty="0" err="1">
                <a:latin typeface="Calibri"/>
                <a:ea typeface="Calibri"/>
                <a:cs typeface="Calibri"/>
              </a:rPr>
              <a:t>eine</a:t>
            </a:r>
            <a:r>
              <a:rPr lang="en-US" sz="2600" spc="-90" dirty="0">
                <a:latin typeface="Calibri"/>
                <a:ea typeface="Calibri"/>
                <a:cs typeface="Calibri"/>
              </a:rPr>
              <a:t> for-Schleife</a:t>
            </a:r>
          </a:p>
          <a:p>
            <a:pPr lvl="1">
              <a:lnSpc>
                <a:spcPct val="100000"/>
              </a:lnSpc>
              <a:spcBef>
                <a:spcPts val="55"/>
              </a:spcBef>
              <a:buFont typeface="Arial MT"/>
              <a:buChar char="–"/>
            </a:pPr>
            <a:endParaRPr lang="en-US" sz="3000" dirty="0">
              <a:latin typeface="Calibri"/>
              <a:ea typeface="Calibri"/>
              <a:cs typeface="Calibri"/>
            </a:endParaRPr>
          </a:p>
          <a:p>
            <a:pPr marL="756285" lvl="1" indent="-287020">
              <a:lnSpc>
                <a:spcPct val="100000"/>
              </a:lnSpc>
              <a:spcBef>
                <a:spcPts val="5"/>
              </a:spcBef>
              <a:buFont typeface="Arial MT"/>
              <a:buChar char="–"/>
              <a:tabLst>
                <a:tab pos="756920" algn="l"/>
              </a:tabLst>
            </a:pPr>
            <a:r>
              <a:rPr sz="2600" spc="-5" dirty="0">
                <a:latin typeface="Calibri"/>
                <a:cs typeface="Calibri"/>
              </a:rPr>
              <a:t>Speichern</a:t>
            </a:r>
            <a:r>
              <a:rPr sz="2600" spc="-55" dirty="0">
                <a:latin typeface="Calibri"/>
                <a:cs typeface="Calibri"/>
              </a:rPr>
              <a:t> </a:t>
            </a:r>
            <a:r>
              <a:rPr sz="2600" spc="-5" dirty="0">
                <a:latin typeface="Calibri"/>
                <a:cs typeface="Calibri"/>
              </a:rPr>
              <a:t>der</a:t>
            </a:r>
            <a:r>
              <a:rPr sz="2600" spc="-50" dirty="0">
                <a:latin typeface="Calibri"/>
                <a:cs typeface="Calibri"/>
              </a:rPr>
              <a:t> </a:t>
            </a:r>
            <a:r>
              <a:rPr sz="2600" spc="-5" dirty="0">
                <a:latin typeface="Calibri"/>
                <a:cs typeface="Calibri"/>
              </a:rPr>
              <a:t>Zahlen</a:t>
            </a:r>
            <a:r>
              <a:rPr sz="2600" spc="-45" dirty="0">
                <a:latin typeface="Calibri"/>
                <a:cs typeface="Calibri"/>
              </a:rPr>
              <a:t> </a:t>
            </a:r>
            <a:r>
              <a:rPr sz="2600" dirty="0">
                <a:latin typeface="Calibri"/>
                <a:cs typeface="Calibri"/>
              </a:rPr>
              <a:t>in</a:t>
            </a:r>
            <a:r>
              <a:rPr sz="2600" spc="-10" dirty="0">
                <a:latin typeface="Calibri"/>
                <a:cs typeface="Calibri"/>
              </a:rPr>
              <a:t> </a:t>
            </a:r>
            <a:r>
              <a:rPr sz="2600" dirty="0">
                <a:latin typeface="Calibri"/>
                <a:cs typeface="Calibri"/>
              </a:rPr>
              <a:t>einem</a:t>
            </a:r>
            <a:r>
              <a:rPr sz="2600" spc="-125" dirty="0">
                <a:latin typeface="Calibri"/>
                <a:cs typeface="Calibri"/>
              </a:rPr>
              <a:t> </a:t>
            </a:r>
            <a:r>
              <a:rPr sz="2600" spc="-40" dirty="0">
                <a:latin typeface="Calibri"/>
                <a:cs typeface="Calibri"/>
              </a:rPr>
              <a:t>Array</a:t>
            </a:r>
            <a:endParaRPr sz="2600" dirty="0">
              <a:latin typeface="Calibri"/>
              <a:cs typeface="Calibri"/>
            </a:endParaRPr>
          </a:p>
          <a:p>
            <a:pPr lvl="1">
              <a:lnSpc>
                <a:spcPct val="100000"/>
              </a:lnSpc>
              <a:buFont typeface="Arial MT"/>
              <a:buChar char="–"/>
            </a:pPr>
            <a:endParaRPr sz="2650" dirty="0">
              <a:latin typeface="Calibri"/>
              <a:cs typeface="Calibri"/>
            </a:endParaRPr>
          </a:p>
          <a:p>
            <a:pPr marL="756285" lvl="1" indent="-287020">
              <a:lnSpc>
                <a:spcPct val="100000"/>
              </a:lnSpc>
              <a:spcBef>
                <a:spcPts val="5"/>
              </a:spcBef>
              <a:buFont typeface="Arial MT"/>
              <a:buChar char="–"/>
              <a:tabLst>
                <a:tab pos="756920" algn="l"/>
              </a:tabLst>
            </a:pPr>
            <a:r>
              <a:rPr sz="2600" spc="-10" dirty="0">
                <a:latin typeface="Calibri"/>
                <a:cs typeface="Calibri"/>
              </a:rPr>
              <a:t>Ausgeben</a:t>
            </a:r>
            <a:r>
              <a:rPr sz="2600" spc="-60" dirty="0">
                <a:latin typeface="Calibri"/>
                <a:cs typeface="Calibri"/>
              </a:rPr>
              <a:t> </a:t>
            </a:r>
            <a:r>
              <a:rPr sz="2600" spc="-5" dirty="0">
                <a:latin typeface="Calibri"/>
                <a:cs typeface="Calibri"/>
              </a:rPr>
              <a:t>der</a:t>
            </a:r>
            <a:r>
              <a:rPr sz="2600" spc="-45" dirty="0">
                <a:latin typeface="Calibri"/>
                <a:cs typeface="Calibri"/>
              </a:rPr>
              <a:t> </a:t>
            </a:r>
            <a:r>
              <a:rPr sz="2600" spc="-5" dirty="0">
                <a:latin typeface="Calibri"/>
                <a:cs typeface="Calibri"/>
              </a:rPr>
              <a:t>Zahlen</a:t>
            </a:r>
            <a:r>
              <a:rPr sz="2600" spc="-50" dirty="0">
                <a:latin typeface="Calibri"/>
                <a:cs typeface="Calibri"/>
              </a:rPr>
              <a:t> </a:t>
            </a:r>
            <a:r>
              <a:rPr sz="2600" dirty="0">
                <a:latin typeface="Calibri"/>
                <a:cs typeface="Calibri"/>
              </a:rPr>
              <a:t>im</a:t>
            </a:r>
            <a:r>
              <a:rPr sz="2600" spc="-120" dirty="0">
                <a:latin typeface="Calibri"/>
                <a:cs typeface="Calibri"/>
              </a:rPr>
              <a:t> </a:t>
            </a:r>
            <a:r>
              <a:rPr sz="2600" spc="-25" dirty="0">
                <a:latin typeface="Calibri"/>
                <a:cs typeface="Calibri"/>
              </a:rPr>
              <a:t>Browser</a:t>
            </a:r>
            <a:endParaRPr sz="2600" dirty="0">
              <a:latin typeface="Calibri"/>
              <a:cs typeface="Calibri"/>
            </a:endParaRPr>
          </a:p>
          <a:p>
            <a:pPr lvl="1">
              <a:lnSpc>
                <a:spcPct val="100000"/>
              </a:lnSpc>
              <a:spcBef>
                <a:spcPts val="30"/>
              </a:spcBef>
              <a:buFont typeface="Arial MT"/>
              <a:buChar char="–"/>
            </a:pPr>
            <a:endParaRPr sz="3000" dirty="0">
              <a:latin typeface="Calibri"/>
              <a:cs typeface="Calibri"/>
            </a:endParaRPr>
          </a:p>
          <a:p>
            <a:pPr marL="355600" indent="-343535">
              <a:lnSpc>
                <a:spcPct val="100000"/>
              </a:lnSpc>
              <a:buFont typeface="Arial MT"/>
              <a:buChar char="•"/>
              <a:tabLst>
                <a:tab pos="355600" algn="l"/>
                <a:tab pos="356235" algn="l"/>
              </a:tabLst>
            </a:pPr>
            <a:r>
              <a:rPr sz="3000" spc="-20" dirty="0">
                <a:latin typeface="Calibri"/>
                <a:cs typeface="Calibri"/>
              </a:rPr>
              <a:t>Extra:</a:t>
            </a:r>
            <a:endParaRPr sz="3000" dirty="0">
              <a:latin typeface="Calibri"/>
              <a:cs typeface="Calibri"/>
            </a:endParaRPr>
          </a:p>
          <a:p>
            <a:pPr marL="756285" lvl="1" indent="-287020">
              <a:spcBef>
                <a:spcPts val="30"/>
              </a:spcBef>
              <a:buFont typeface="Arial MT"/>
              <a:buChar char="–"/>
              <a:tabLst>
                <a:tab pos="756920" algn="l"/>
              </a:tabLst>
            </a:pPr>
            <a:r>
              <a:rPr lang="en-US" sz="2600" dirty="0">
                <a:latin typeface="Calibri"/>
                <a:cs typeface="Calibri"/>
              </a:rPr>
              <a:t>User </a:t>
            </a:r>
            <a:r>
              <a:rPr lang="en-US" sz="2600" dirty="0" err="1">
                <a:latin typeface="Calibri"/>
                <a:cs typeface="Calibri"/>
              </a:rPr>
              <a:t>eine</a:t>
            </a:r>
            <a:r>
              <a:rPr lang="en-US" sz="2600" dirty="0">
                <a:latin typeface="Calibri"/>
                <a:cs typeface="Calibri"/>
              </a:rPr>
              <a:t> Zahl </a:t>
            </a:r>
            <a:r>
              <a:rPr lang="en-US" sz="2600" dirty="0" err="1">
                <a:latin typeface="Calibri"/>
                <a:cs typeface="Calibri"/>
              </a:rPr>
              <a:t>eingeben</a:t>
            </a:r>
            <a:r>
              <a:rPr lang="en-US" sz="2600" dirty="0">
                <a:latin typeface="Calibri"/>
                <a:cs typeface="Calibri"/>
              </a:rPr>
              <a:t> </a:t>
            </a:r>
            <a:r>
              <a:rPr lang="en-US" sz="2600" dirty="0" err="1">
                <a:latin typeface="Calibri"/>
                <a:cs typeface="Calibri"/>
              </a:rPr>
              <a:t>lassen</a:t>
            </a:r>
            <a:r>
              <a:rPr lang="en-US" sz="2600" dirty="0">
                <a:latin typeface="Calibri"/>
                <a:cs typeface="Calibri"/>
              </a:rPr>
              <a:t>, und </a:t>
            </a:r>
            <a:r>
              <a:rPr lang="en-US" sz="2600" dirty="0" err="1">
                <a:latin typeface="Calibri"/>
                <a:cs typeface="Calibri"/>
              </a:rPr>
              <a:t>überprüfen</a:t>
            </a:r>
            <a:r>
              <a:rPr lang="en-US" sz="2600" dirty="0">
                <a:latin typeface="Calibri"/>
                <a:cs typeface="Calibri"/>
              </a:rPr>
              <a:t>, </a:t>
            </a:r>
            <a:r>
              <a:rPr lang="en-US" sz="2600" dirty="0" err="1">
                <a:latin typeface="Calibri"/>
                <a:cs typeface="Calibri"/>
              </a:rPr>
              <a:t>ob</a:t>
            </a:r>
            <a:r>
              <a:rPr lang="en-US" sz="2600" dirty="0">
                <a:latin typeface="Calibri"/>
                <a:cs typeface="Calibri"/>
              </a:rPr>
              <a:t> er </a:t>
            </a:r>
            <a:r>
              <a:rPr lang="en-US" sz="2600" dirty="0" err="1">
                <a:latin typeface="Calibri"/>
                <a:cs typeface="Calibri"/>
              </a:rPr>
              <a:t>eine</a:t>
            </a:r>
            <a:r>
              <a:rPr lang="en-US" sz="2600" dirty="0">
                <a:latin typeface="Calibri"/>
                <a:cs typeface="Calibri"/>
              </a:rPr>
              <a:t> der 6 </a:t>
            </a:r>
            <a:r>
              <a:rPr lang="en-US" sz="2600" dirty="0" err="1">
                <a:latin typeface="Calibri"/>
                <a:cs typeface="Calibri"/>
              </a:rPr>
              <a:t>Zufallszahlen</a:t>
            </a:r>
            <a:r>
              <a:rPr lang="en-US" sz="2600" dirty="0">
                <a:latin typeface="Calibri"/>
                <a:cs typeface="Calibri"/>
              </a:rPr>
              <a:t> </a:t>
            </a:r>
            <a:r>
              <a:rPr lang="en-US" sz="2600" dirty="0" err="1">
                <a:latin typeface="Calibri"/>
                <a:cs typeface="Calibri"/>
              </a:rPr>
              <a:t>getroffen</a:t>
            </a:r>
            <a:r>
              <a:rPr lang="en-US" sz="2600" dirty="0">
                <a:latin typeface="Calibri"/>
                <a:cs typeface="Calibri"/>
              </a:rPr>
              <a:t> hat</a:t>
            </a:r>
            <a:r>
              <a:rPr sz="2600" dirty="0">
                <a:latin typeface="Calibri"/>
                <a:cs typeface="Calibri"/>
              </a:rPr>
              <a:t>.</a:t>
            </a:r>
            <a:endParaRPr sz="2600" dirty="0">
              <a:latin typeface="Calibri"/>
              <a:ea typeface="Calibri"/>
              <a:cs typeface="Calibri"/>
            </a:endParaRPr>
          </a:p>
          <a:p>
            <a:pPr marL="756285" lvl="1" indent="-287020">
              <a:lnSpc>
                <a:spcPct val="100000"/>
              </a:lnSpc>
              <a:buFont typeface="Arial MT"/>
              <a:buChar char="–"/>
              <a:tabLst>
                <a:tab pos="756920" algn="l"/>
              </a:tabLst>
            </a:pPr>
            <a:r>
              <a:rPr sz="2600" spc="-5" dirty="0">
                <a:latin typeface="Calibri"/>
                <a:cs typeface="Calibri"/>
              </a:rPr>
              <a:t>S</a:t>
            </a:r>
            <a:r>
              <a:rPr sz="2600" spc="-30" dirty="0">
                <a:latin typeface="Calibri"/>
                <a:cs typeface="Calibri"/>
              </a:rPr>
              <a:t>t</a:t>
            </a:r>
            <a:r>
              <a:rPr sz="2600" dirty="0">
                <a:latin typeface="Calibri"/>
                <a:cs typeface="Calibri"/>
              </a:rPr>
              <a:t>art</a:t>
            </a:r>
            <a:r>
              <a:rPr sz="2600" spc="-20" dirty="0">
                <a:latin typeface="Calibri"/>
                <a:cs typeface="Calibri"/>
              </a:rPr>
              <a:t> </a:t>
            </a:r>
            <a:r>
              <a:rPr sz="2600" spc="-5" dirty="0">
                <a:latin typeface="Calibri"/>
                <a:cs typeface="Calibri"/>
              </a:rPr>
              <a:t>übe</a:t>
            </a:r>
            <a:r>
              <a:rPr sz="2600" dirty="0">
                <a:latin typeface="Calibri"/>
                <a:cs typeface="Calibri"/>
              </a:rPr>
              <a:t>r</a:t>
            </a:r>
            <a:r>
              <a:rPr sz="2600" spc="-40" dirty="0">
                <a:latin typeface="Calibri"/>
                <a:cs typeface="Calibri"/>
              </a:rPr>
              <a:t> </a:t>
            </a:r>
            <a:r>
              <a:rPr sz="2600" dirty="0">
                <a:latin typeface="Calibri"/>
                <a:cs typeface="Calibri"/>
              </a:rPr>
              <a:t>einen</a:t>
            </a:r>
            <a:r>
              <a:rPr sz="2600" spc="-140" dirty="0">
                <a:latin typeface="Calibri"/>
                <a:cs typeface="Calibri"/>
              </a:rPr>
              <a:t> </a:t>
            </a:r>
            <a:r>
              <a:rPr sz="2600" spc="-15" dirty="0">
                <a:latin typeface="Calibri"/>
                <a:cs typeface="Calibri"/>
              </a:rPr>
              <a:t>Bu</a:t>
            </a:r>
            <a:r>
              <a:rPr sz="2600" spc="-45" dirty="0">
                <a:latin typeface="Calibri"/>
                <a:cs typeface="Calibri"/>
              </a:rPr>
              <a:t>t</a:t>
            </a:r>
            <a:r>
              <a:rPr sz="2600" spc="-35" dirty="0">
                <a:latin typeface="Calibri"/>
                <a:cs typeface="Calibri"/>
              </a:rPr>
              <a:t>t</a:t>
            </a:r>
            <a:r>
              <a:rPr sz="2600" spc="-20" dirty="0">
                <a:latin typeface="Calibri"/>
                <a:cs typeface="Calibri"/>
              </a:rPr>
              <a:t>o</a:t>
            </a:r>
            <a:r>
              <a:rPr sz="2600" dirty="0">
                <a:latin typeface="Calibri"/>
                <a:cs typeface="Calibri"/>
              </a:rPr>
              <a:t>n</a:t>
            </a:r>
          </a:p>
        </p:txBody>
      </p:sp>
    </p:spTree>
    <p:extLst>
      <p:ext uri="{BB962C8B-B14F-4D97-AF65-F5344CB8AC3E}">
        <p14:creationId xmlns:p14="http://schemas.microsoft.com/office/powerpoint/2010/main" val="316819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00120" cy="528320"/>
          </a:xfrm>
          <a:prstGeom prst="rect">
            <a:avLst/>
          </a:prstGeom>
        </p:spPr>
        <p:txBody>
          <a:bodyPr vert="horz" wrap="square" lIns="0" tIns="12700" rIns="0" bIns="0" rtlCol="0">
            <a:spAutoFit/>
          </a:bodyPr>
          <a:lstStyle/>
          <a:p>
            <a:pPr marL="12700">
              <a:lnSpc>
                <a:spcPct val="100000"/>
              </a:lnSpc>
              <a:spcBef>
                <a:spcPts val="100"/>
              </a:spcBef>
            </a:pPr>
            <a:r>
              <a:rPr sz="3300" b="0" dirty="0">
                <a:latin typeface="Calibri"/>
                <a:cs typeface="Calibri"/>
              </a:rPr>
              <a:t>Number</a:t>
            </a:r>
            <a:r>
              <a:rPr sz="3300" b="0" spc="-85" dirty="0">
                <a:latin typeface="Calibri"/>
                <a:cs typeface="Calibri"/>
              </a:rPr>
              <a:t> </a:t>
            </a:r>
            <a:r>
              <a:rPr sz="3300" b="0" dirty="0">
                <a:latin typeface="Calibri"/>
                <a:cs typeface="Calibri"/>
              </a:rPr>
              <a:t>–</a:t>
            </a:r>
            <a:r>
              <a:rPr sz="3300" b="0" spc="-45" dirty="0">
                <a:latin typeface="Calibri"/>
                <a:cs typeface="Calibri"/>
              </a:rPr>
              <a:t> </a:t>
            </a:r>
            <a:r>
              <a:rPr sz="3300" b="0" spc="-15" dirty="0">
                <a:latin typeface="Calibri"/>
                <a:cs typeface="Calibri"/>
              </a:rPr>
              <a:t>Objekt</a:t>
            </a:r>
            <a:r>
              <a:rPr sz="3300" b="0" spc="-55" dirty="0">
                <a:latin typeface="Calibri"/>
                <a:cs typeface="Calibri"/>
              </a:rPr>
              <a:t> </a:t>
            </a:r>
            <a:r>
              <a:rPr sz="3300" b="0" spc="-15" dirty="0">
                <a:latin typeface="Calibri"/>
                <a:cs typeface="Calibri"/>
              </a:rPr>
              <a:t>(2)</a:t>
            </a:r>
            <a:endParaRPr sz="3300">
              <a:latin typeface="Calibri"/>
              <a:cs typeface="Calibri"/>
            </a:endParaRPr>
          </a:p>
        </p:txBody>
      </p:sp>
      <p:sp>
        <p:nvSpPr>
          <p:cNvPr id="3" name="object 3"/>
          <p:cNvSpPr txBox="1"/>
          <p:nvPr/>
        </p:nvSpPr>
        <p:spPr>
          <a:xfrm>
            <a:off x="837691" y="1652092"/>
            <a:ext cx="2110740"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dirty="0">
                <a:latin typeface="Calibri"/>
                <a:cs typeface="Calibri"/>
              </a:rPr>
              <a:t>M</a:t>
            </a:r>
            <a:r>
              <a:rPr sz="3200" spc="-25" dirty="0">
                <a:latin typeface="Calibri"/>
                <a:cs typeface="Calibri"/>
              </a:rPr>
              <a:t>e</a:t>
            </a:r>
            <a:r>
              <a:rPr sz="3200" dirty="0">
                <a:latin typeface="Calibri"/>
                <a:cs typeface="Calibri"/>
              </a:rPr>
              <a:t>tho</a:t>
            </a:r>
            <a:r>
              <a:rPr sz="3200" spc="-10" dirty="0">
                <a:latin typeface="Calibri"/>
                <a:cs typeface="Calibri"/>
              </a:rPr>
              <a:t>d</a:t>
            </a:r>
            <a:r>
              <a:rPr sz="3200" dirty="0">
                <a:latin typeface="Calibri"/>
                <a:cs typeface="Calibri"/>
              </a:rPr>
              <a:t>en</a:t>
            </a:r>
            <a:endParaRPr sz="3200">
              <a:latin typeface="Calibri"/>
              <a:cs typeface="Calibri"/>
            </a:endParaRPr>
          </a:p>
        </p:txBody>
      </p:sp>
      <p:graphicFrame>
        <p:nvGraphicFramePr>
          <p:cNvPr id="4" name="object 4"/>
          <p:cNvGraphicFramePr>
            <a:graphicFrameLocks noGrp="1"/>
          </p:cNvGraphicFramePr>
          <p:nvPr/>
        </p:nvGraphicFramePr>
        <p:xfrm>
          <a:off x="1169035" y="2365375"/>
          <a:ext cx="10551160" cy="3596700"/>
        </p:xfrm>
        <a:graphic>
          <a:graphicData uri="http://schemas.openxmlformats.org/drawingml/2006/table">
            <a:tbl>
              <a:tblPr firstRow="1" bandRow="1">
                <a:tableStyleId>{2D5ABB26-0587-4C30-8999-92F81FD0307C}</a:tableStyleId>
              </a:tblPr>
              <a:tblGrid>
                <a:gridCol w="2258695">
                  <a:extLst>
                    <a:ext uri="{9D8B030D-6E8A-4147-A177-3AD203B41FA5}">
                      <a16:colId xmlns:a16="http://schemas.microsoft.com/office/drawing/2014/main" val="20000"/>
                    </a:ext>
                  </a:extLst>
                </a:gridCol>
                <a:gridCol w="8292465">
                  <a:extLst>
                    <a:ext uri="{9D8B030D-6E8A-4147-A177-3AD203B41FA5}">
                      <a16:colId xmlns:a16="http://schemas.microsoft.com/office/drawing/2014/main" val="20001"/>
                    </a:ext>
                  </a:extLst>
                </a:gridCol>
              </a:tblGrid>
              <a:tr h="396239">
                <a:tc>
                  <a:txBody>
                    <a:bodyPr/>
                    <a:lstStyle/>
                    <a:p>
                      <a:pPr marL="85090">
                        <a:lnSpc>
                          <a:spcPts val="2275"/>
                        </a:lnSpc>
                      </a:pPr>
                      <a:r>
                        <a:rPr sz="2000" b="1" dirty="0">
                          <a:solidFill>
                            <a:srgbClr val="FFFFFF"/>
                          </a:solidFill>
                          <a:latin typeface="Calibri"/>
                          <a:cs typeface="Calibri"/>
                        </a:rPr>
                        <a:t>Methode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spc="-5" dirty="0">
                          <a:solidFill>
                            <a:srgbClr val="FFFFFF"/>
                          </a:solidFill>
                          <a:latin typeface="Calibri"/>
                          <a:cs typeface="Calibri"/>
                        </a:rPr>
                        <a:t>Erläuterung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701039">
                <a:tc>
                  <a:txBody>
                    <a:bodyPr/>
                    <a:lstStyle/>
                    <a:p>
                      <a:pPr marL="85090">
                        <a:lnSpc>
                          <a:spcPts val="2280"/>
                        </a:lnSpc>
                      </a:pPr>
                      <a:r>
                        <a:rPr sz="2000" spc="-10" dirty="0">
                          <a:latin typeface="Calibri"/>
                          <a:cs typeface="Calibri"/>
                        </a:rPr>
                        <a:t>toExponential()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dirty="0">
                          <a:latin typeface="Calibri"/>
                          <a:cs typeface="Calibri"/>
                        </a:rPr>
                        <a:t>Gibt</a:t>
                      </a:r>
                      <a:r>
                        <a:rPr sz="2000" spc="-20" dirty="0">
                          <a:latin typeface="Calibri"/>
                          <a:cs typeface="Calibri"/>
                        </a:rPr>
                        <a:t> </a:t>
                      </a:r>
                      <a:r>
                        <a:rPr sz="2000" spc="-5" dirty="0">
                          <a:latin typeface="Calibri"/>
                          <a:cs typeface="Calibri"/>
                        </a:rPr>
                        <a:t>eine</a:t>
                      </a:r>
                      <a:r>
                        <a:rPr sz="2000" spc="5" dirty="0">
                          <a:latin typeface="Calibri"/>
                          <a:cs typeface="Calibri"/>
                        </a:rPr>
                        <a:t> </a:t>
                      </a:r>
                      <a:r>
                        <a:rPr sz="2000" spc="-5" dirty="0">
                          <a:latin typeface="Calibri"/>
                          <a:cs typeface="Calibri"/>
                        </a:rPr>
                        <a:t>Zahl</a:t>
                      </a:r>
                      <a:r>
                        <a:rPr sz="2000" spc="-20" dirty="0">
                          <a:latin typeface="Calibri"/>
                          <a:cs typeface="Calibri"/>
                        </a:rPr>
                        <a:t> </a:t>
                      </a:r>
                      <a:r>
                        <a:rPr sz="2000" dirty="0">
                          <a:latin typeface="Calibri"/>
                          <a:cs typeface="Calibri"/>
                        </a:rPr>
                        <a:t>in </a:t>
                      </a:r>
                      <a:r>
                        <a:rPr sz="2000" spc="-10" dirty="0">
                          <a:latin typeface="Calibri"/>
                          <a:cs typeface="Calibri"/>
                        </a:rPr>
                        <a:t>Exponentialschreibweise</a:t>
                      </a:r>
                      <a:r>
                        <a:rPr sz="2000" spc="-35" dirty="0">
                          <a:latin typeface="Calibri"/>
                          <a:cs typeface="Calibri"/>
                        </a:rPr>
                        <a:t> </a:t>
                      </a:r>
                      <a:r>
                        <a:rPr sz="2000" spc="-5" dirty="0">
                          <a:latin typeface="Calibri"/>
                          <a:cs typeface="Calibri"/>
                        </a:rPr>
                        <a:t>zurück</a:t>
                      </a:r>
                      <a:r>
                        <a:rPr sz="2000" spc="-50" dirty="0">
                          <a:latin typeface="Calibri"/>
                          <a:cs typeface="Calibri"/>
                        </a:rPr>
                        <a:t> </a:t>
                      </a:r>
                      <a:r>
                        <a:rPr sz="2000" spc="-5" dirty="0">
                          <a:latin typeface="Calibri"/>
                          <a:cs typeface="Calibri"/>
                        </a:rPr>
                        <a:t>(ab</a:t>
                      </a:r>
                      <a:r>
                        <a:rPr sz="2000" spc="5" dirty="0">
                          <a:latin typeface="Calibri"/>
                          <a:cs typeface="Calibri"/>
                        </a:rPr>
                        <a:t> </a:t>
                      </a:r>
                      <a:r>
                        <a:rPr sz="2000" spc="-20" dirty="0">
                          <a:latin typeface="Calibri"/>
                          <a:cs typeface="Calibri"/>
                        </a:rPr>
                        <a:t>JavaScript</a:t>
                      </a:r>
                      <a:r>
                        <a:rPr sz="2000" spc="5" dirty="0">
                          <a:latin typeface="Calibri"/>
                          <a:cs typeface="Calibri"/>
                        </a:rPr>
                        <a:t> </a:t>
                      </a:r>
                      <a:r>
                        <a:rPr sz="2000" dirty="0">
                          <a:latin typeface="Calibri"/>
                          <a:cs typeface="Calibri"/>
                        </a:rPr>
                        <a:t>1.5)</a:t>
                      </a:r>
                      <a:endParaRPr sz="2000">
                        <a:latin typeface="Calibri"/>
                        <a:cs typeface="Calibri"/>
                      </a:endParaRPr>
                    </a:p>
                    <a:p>
                      <a:pPr marL="85725">
                        <a:lnSpc>
                          <a:spcPct val="100000"/>
                        </a:lnSpc>
                      </a:pPr>
                      <a:r>
                        <a:rPr sz="2000" spc="-20" dirty="0">
                          <a:latin typeface="Calibri"/>
                          <a:cs typeface="Calibri"/>
                        </a:rPr>
                        <a:t>77.1234.toExponential()</a:t>
                      </a:r>
                      <a:r>
                        <a:rPr sz="2000" spc="10" dirty="0">
                          <a:latin typeface="Calibri"/>
                          <a:cs typeface="Calibri"/>
                        </a:rPr>
                        <a:t> </a:t>
                      </a:r>
                      <a:r>
                        <a:rPr sz="2000" dirty="0">
                          <a:latin typeface="Calibri"/>
                          <a:cs typeface="Calibri"/>
                        </a:rPr>
                        <a:t>=</a:t>
                      </a:r>
                      <a:r>
                        <a:rPr sz="2000" spc="470" dirty="0">
                          <a:latin typeface="Calibri"/>
                          <a:cs typeface="Calibri"/>
                        </a:rPr>
                        <a:t> </a:t>
                      </a:r>
                      <a:r>
                        <a:rPr sz="2000" dirty="0">
                          <a:latin typeface="Calibri"/>
                          <a:cs typeface="Calibri"/>
                        </a:rPr>
                        <a:t>7.71234e+1</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701040">
                <a:tc>
                  <a:txBody>
                    <a:bodyPr/>
                    <a:lstStyle/>
                    <a:p>
                      <a:pPr marL="85090">
                        <a:lnSpc>
                          <a:spcPts val="2280"/>
                        </a:lnSpc>
                      </a:pPr>
                      <a:r>
                        <a:rPr sz="2000" spc="-20" dirty="0">
                          <a:latin typeface="Calibri"/>
                          <a:cs typeface="Calibri"/>
                        </a:rPr>
                        <a:t>toFixed()</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Gibt</a:t>
                      </a:r>
                      <a:r>
                        <a:rPr sz="2000" spc="-15" dirty="0">
                          <a:latin typeface="Calibri"/>
                          <a:cs typeface="Calibri"/>
                        </a:rPr>
                        <a:t> </a:t>
                      </a:r>
                      <a:r>
                        <a:rPr sz="2000" spc="-5" dirty="0">
                          <a:latin typeface="Calibri"/>
                          <a:cs typeface="Calibri"/>
                        </a:rPr>
                        <a:t>eine</a:t>
                      </a:r>
                      <a:r>
                        <a:rPr sz="2000" spc="10" dirty="0">
                          <a:latin typeface="Calibri"/>
                          <a:cs typeface="Calibri"/>
                        </a:rPr>
                        <a:t> </a:t>
                      </a:r>
                      <a:r>
                        <a:rPr sz="2000" spc="-5" dirty="0">
                          <a:latin typeface="Calibri"/>
                          <a:cs typeface="Calibri"/>
                        </a:rPr>
                        <a:t>Zahl</a:t>
                      </a:r>
                      <a:r>
                        <a:rPr sz="2000" spc="-20" dirty="0">
                          <a:latin typeface="Calibri"/>
                          <a:cs typeface="Calibri"/>
                        </a:rPr>
                        <a:t> </a:t>
                      </a:r>
                      <a:r>
                        <a:rPr sz="2000" dirty="0">
                          <a:latin typeface="Calibri"/>
                          <a:cs typeface="Calibri"/>
                        </a:rPr>
                        <a:t>als</a:t>
                      </a:r>
                      <a:r>
                        <a:rPr sz="2000" spc="10" dirty="0">
                          <a:latin typeface="Calibri"/>
                          <a:cs typeface="Calibri"/>
                        </a:rPr>
                        <a:t> </a:t>
                      </a:r>
                      <a:r>
                        <a:rPr sz="2000" spc="-20" dirty="0">
                          <a:latin typeface="Calibri"/>
                          <a:cs typeface="Calibri"/>
                        </a:rPr>
                        <a:t>Dezimalzahl</a:t>
                      </a:r>
                      <a:r>
                        <a:rPr sz="2000" spc="20" dirty="0">
                          <a:latin typeface="Calibri"/>
                          <a:cs typeface="Calibri"/>
                        </a:rPr>
                        <a:t> </a:t>
                      </a:r>
                      <a:r>
                        <a:rPr sz="2000" spc="-5" dirty="0">
                          <a:latin typeface="Calibri"/>
                          <a:cs typeface="Calibri"/>
                        </a:rPr>
                        <a:t>zurück</a:t>
                      </a:r>
                      <a:r>
                        <a:rPr sz="2000" spc="-50" dirty="0">
                          <a:latin typeface="Calibri"/>
                          <a:cs typeface="Calibri"/>
                        </a:rPr>
                        <a:t> </a:t>
                      </a:r>
                      <a:r>
                        <a:rPr sz="2000" spc="-5" dirty="0">
                          <a:latin typeface="Calibri"/>
                          <a:cs typeface="Calibri"/>
                        </a:rPr>
                        <a:t>(ab </a:t>
                      </a:r>
                      <a:r>
                        <a:rPr sz="2000" spc="-20" dirty="0">
                          <a:latin typeface="Calibri"/>
                          <a:cs typeface="Calibri"/>
                        </a:rPr>
                        <a:t>JavaScript</a:t>
                      </a:r>
                      <a:r>
                        <a:rPr sz="2000" spc="25" dirty="0">
                          <a:latin typeface="Calibri"/>
                          <a:cs typeface="Calibri"/>
                        </a:rPr>
                        <a:t> </a:t>
                      </a:r>
                      <a:r>
                        <a:rPr sz="2000" dirty="0">
                          <a:latin typeface="Calibri"/>
                          <a:cs typeface="Calibri"/>
                        </a:rPr>
                        <a:t>1.5)</a:t>
                      </a:r>
                      <a:r>
                        <a:rPr sz="2000" spc="-20" dirty="0">
                          <a:latin typeface="Calibri"/>
                          <a:cs typeface="Calibri"/>
                        </a:rPr>
                        <a:t> 10.1234.toFixed(2)</a:t>
                      </a:r>
                      <a:r>
                        <a:rPr sz="2000" spc="-25" dirty="0">
                          <a:latin typeface="Calibri"/>
                          <a:cs typeface="Calibri"/>
                        </a:rPr>
                        <a:t> </a:t>
                      </a:r>
                      <a:r>
                        <a:rPr sz="2000" dirty="0">
                          <a:latin typeface="Calibri"/>
                          <a:cs typeface="Calibri"/>
                        </a:rPr>
                        <a:t>=</a:t>
                      </a:r>
                      <a:endParaRPr sz="2000">
                        <a:latin typeface="Calibri"/>
                        <a:cs typeface="Calibri"/>
                      </a:endParaRPr>
                    </a:p>
                    <a:p>
                      <a:pPr marL="85725">
                        <a:lnSpc>
                          <a:spcPct val="100000"/>
                        </a:lnSpc>
                      </a:pPr>
                      <a:r>
                        <a:rPr sz="2000" spc="-5" dirty="0">
                          <a:latin typeface="Calibri"/>
                          <a:cs typeface="Calibri"/>
                        </a:rPr>
                        <a:t>10.12</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701040">
                <a:tc>
                  <a:txBody>
                    <a:bodyPr/>
                    <a:lstStyle/>
                    <a:p>
                      <a:pPr marL="85090">
                        <a:lnSpc>
                          <a:spcPts val="2280"/>
                        </a:lnSpc>
                      </a:pPr>
                      <a:r>
                        <a:rPr sz="2000" spc="-10" dirty="0">
                          <a:latin typeface="Calibri"/>
                          <a:cs typeface="Calibri"/>
                        </a:rPr>
                        <a:t>toSource()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25" dirty="0">
                          <a:latin typeface="Calibri"/>
                          <a:cs typeface="Calibri"/>
                        </a:rPr>
                        <a:t>Erzeugt</a:t>
                      </a:r>
                      <a:r>
                        <a:rPr sz="2000" spc="-55" dirty="0">
                          <a:latin typeface="Calibri"/>
                          <a:cs typeface="Calibri"/>
                        </a:rPr>
                        <a:t> </a:t>
                      </a:r>
                      <a:r>
                        <a:rPr sz="2000" spc="-5" dirty="0">
                          <a:latin typeface="Calibri"/>
                          <a:cs typeface="Calibri"/>
                        </a:rPr>
                        <a:t>ein</a:t>
                      </a:r>
                      <a:r>
                        <a:rPr sz="2000" spc="-15" dirty="0">
                          <a:latin typeface="Calibri"/>
                          <a:cs typeface="Calibri"/>
                        </a:rPr>
                        <a:t> </a:t>
                      </a:r>
                      <a:r>
                        <a:rPr sz="2000" spc="-5" dirty="0">
                          <a:latin typeface="Calibri"/>
                          <a:cs typeface="Calibri"/>
                        </a:rPr>
                        <a:t>neues</a:t>
                      </a:r>
                      <a:r>
                        <a:rPr sz="2000" spc="-35" dirty="0">
                          <a:latin typeface="Calibri"/>
                          <a:cs typeface="Calibri"/>
                        </a:rPr>
                        <a:t> </a:t>
                      </a:r>
                      <a:r>
                        <a:rPr sz="2000" spc="-5" dirty="0">
                          <a:latin typeface="Calibri"/>
                          <a:cs typeface="Calibri"/>
                        </a:rPr>
                        <a:t>Objekt</a:t>
                      </a:r>
                      <a:r>
                        <a:rPr sz="2000" spc="-30" dirty="0">
                          <a:latin typeface="Calibri"/>
                          <a:cs typeface="Calibri"/>
                        </a:rPr>
                        <a:t> </a:t>
                      </a:r>
                      <a:r>
                        <a:rPr sz="2000" dirty="0">
                          <a:latin typeface="Calibri"/>
                          <a:cs typeface="Calibri"/>
                        </a:rPr>
                        <a:t>auf</a:t>
                      </a:r>
                      <a:r>
                        <a:rPr sz="2000" spc="-5" dirty="0">
                          <a:latin typeface="Calibri"/>
                          <a:cs typeface="Calibri"/>
                        </a:rPr>
                        <a:t> der</a:t>
                      </a:r>
                      <a:r>
                        <a:rPr sz="2000" spc="-20" dirty="0">
                          <a:latin typeface="Calibri"/>
                          <a:cs typeface="Calibri"/>
                        </a:rPr>
                        <a:t> </a:t>
                      </a:r>
                      <a:r>
                        <a:rPr sz="2000" spc="-5" dirty="0">
                          <a:latin typeface="Calibri"/>
                          <a:cs typeface="Calibri"/>
                        </a:rPr>
                        <a:t>Grundlage</a:t>
                      </a:r>
                      <a:r>
                        <a:rPr sz="2000" spc="-45" dirty="0">
                          <a:latin typeface="Calibri"/>
                          <a:cs typeface="Calibri"/>
                        </a:rPr>
                        <a:t> </a:t>
                      </a:r>
                      <a:r>
                        <a:rPr sz="2000" spc="-5" dirty="0">
                          <a:latin typeface="Calibri"/>
                          <a:cs typeface="Calibri"/>
                        </a:rPr>
                        <a:t>des</a:t>
                      </a:r>
                      <a:r>
                        <a:rPr sz="2000" spc="5" dirty="0">
                          <a:latin typeface="Calibri"/>
                          <a:cs typeface="Calibri"/>
                        </a:rPr>
                        <a:t> </a:t>
                      </a:r>
                      <a:r>
                        <a:rPr sz="2000" dirty="0">
                          <a:latin typeface="Calibri"/>
                          <a:cs typeface="Calibri"/>
                        </a:rPr>
                        <a:t>angegebenen</a:t>
                      </a:r>
                      <a:r>
                        <a:rPr sz="2000" spc="-45" dirty="0">
                          <a:latin typeface="Calibri"/>
                          <a:cs typeface="Calibri"/>
                        </a:rPr>
                        <a:t> </a:t>
                      </a:r>
                      <a:r>
                        <a:rPr sz="2000" spc="-5" dirty="0">
                          <a:latin typeface="Calibri"/>
                          <a:cs typeface="Calibri"/>
                        </a:rPr>
                        <a:t>Objekts</a:t>
                      </a:r>
                      <a:r>
                        <a:rPr sz="2000" spc="-20" dirty="0">
                          <a:latin typeface="Calibri"/>
                          <a:cs typeface="Calibri"/>
                        </a:rPr>
                        <a:t> </a:t>
                      </a:r>
                      <a:r>
                        <a:rPr sz="2000" spc="-5" dirty="0">
                          <a:latin typeface="Calibri"/>
                          <a:cs typeface="Calibri"/>
                        </a:rPr>
                        <a:t>(ab</a:t>
                      </a:r>
                      <a:endParaRPr sz="2000">
                        <a:latin typeface="Calibri"/>
                        <a:cs typeface="Calibri"/>
                      </a:endParaRPr>
                    </a:p>
                    <a:p>
                      <a:pPr marL="85725">
                        <a:lnSpc>
                          <a:spcPct val="100000"/>
                        </a:lnSpc>
                      </a:pPr>
                      <a:r>
                        <a:rPr sz="2000" spc="-20" dirty="0">
                          <a:latin typeface="Calibri"/>
                          <a:cs typeface="Calibri"/>
                        </a:rPr>
                        <a:t>JavaScript</a:t>
                      </a:r>
                      <a:r>
                        <a:rPr sz="2000" spc="10" dirty="0">
                          <a:latin typeface="Calibri"/>
                          <a:cs typeface="Calibri"/>
                        </a:rPr>
                        <a:t> </a:t>
                      </a:r>
                      <a:r>
                        <a:rPr sz="2000" dirty="0">
                          <a:latin typeface="Calibri"/>
                          <a:cs typeface="Calibri"/>
                        </a:rPr>
                        <a:t>1.3)</a:t>
                      </a:r>
                      <a:r>
                        <a:rPr sz="2000" spc="-10" dirty="0">
                          <a:latin typeface="Calibri"/>
                          <a:cs typeface="Calibri"/>
                        </a:rPr>
                        <a:t> </a:t>
                      </a:r>
                      <a:r>
                        <a:rPr sz="2000" spc="-20" dirty="0">
                          <a:latin typeface="Calibri"/>
                          <a:cs typeface="Calibri"/>
                        </a:rPr>
                        <a:t>10.1234.toSource()</a:t>
                      </a:r>
                      <a:r>
                        <a:rPr sz="2000" spc="-35" dirty="0">
                          <a:latin typeface="Calibri"/>
                          <a:cs typeface="Calibri"/>
                        </a:rPr>
                        <a:t> </a:t>
                      </a:r>
                      <a:r>
                        <a:rPr sz="2000" dirty="0">
                          <a:latin typeface="Calibri"/>
                          <a:cs typeface="Calibri"/>
                        </a:rPr>
                        <a:t>=</a:t>
                      </a:r>
                      <a:r>
                        <a:rPr sz="2000" spc="5" dirty="0">
                          <a:latin typeface="Calibri"/>
                          <a:cs typeface="Calibri"/>
                        </a:rPr>
                        <a:t> </a:t>
                      </a:r>
                      <a:r>
                        <a:rPr sz="2000" spc="-5" dirty="0">
                          <a:latin typeface="Calibri"/>
                          <a:cs typeface="Calibri"/>
                        </a:rPr>
                        <a:t>(new</a:t>
                      </a:r>
                      <a:r>
                        <a:rPr sz="2000" spc="20" dirty="0">
                          <a:latin typeface="Calibri"/>
                          <a:cs typeface="Calibri"/>
                        </a:rPr>
                        <a:t> </a:t>
                      </a:r>
                      <a:r>
                        <a:rPr sz="2000" dirty="0">
                          <a:latin typeface="Calibri"/>
                          <a:cs typeface="Calibri"/>
                        </a:rPr>
                        <a:t>Number(10.1234))</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701039">
                <a:tc>
                  <a:txBody>
                    <a:bodyPr/>
                    <a:lstStyle/>
                    <a:p>
                      <a:pPr marL="85090">
                        <a:lnSpc>
                          <a:spcPts val="2280"/>
                        </a:lnSpc>
                      </a:pPr>
                      <a:r>
                        <a:rPr sz="2000" spc="-10" dirty="0">
                          <a:latin typeface="Calibri"/>
                          <a:cs typeface="Calibri"/>
                        </a:rPr>
                        <a:t>toString()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25" dirty="0">
                          <a:latin typeface="Calibri"/>
                          <a:cs typeface="Calibri"/>
                        </a:rPr>
                        <a:t>Liefert</a:t>
                      </a:r>
                      <a:r>
                        <a:rPr sz="2000" spc="10" dirty="0">
                          <a:latin typeface="Calibri"/>
                          <a:cs typeface="Calibri"/>
                        </a:rPr>
                        <a:t> </a:t>
                      </a:r>
                      <a:r>
                        <a:rPr sz="2000" spc="-5" dirty="0">
                          <a:latin typeface="Calibri"/>
                          <a:cs typeface="Calibri"/>
                        </a:rPr>
                        <a:t>eine</a:t>
                      </a:r>
                      <a:r>
                        <a:rPr sz="2000" spc="-15" dirty="0">
                          <a:latin typeface="Calibri"/>
                          <a:cs typeface="Calibri"/>
                        </a:rPr>
                        <a:t> </a:t>
                      </a:r>
                      <a:r>
                        <a:rPr sz="2000" spc="-20" dirty="0">
                          <a:latin typeface="Calibri"/>
                          <a:cs typeface="Calibri"/>
                        </a:rPr>
                        <a:t>String-Repräsentation</a:t>
                      </a:r>
                      <a:r>
                        <a:rPr sz="2000" spc="45" dirty="0">
                          <a:latin typeface="Calibri"/>
                          <a:cs typeface="Calibri"/>
                        </a:rPr>
                        <a:t> </a:t>
                      </a:r>
                      <a:r>
                        <a:rPr sz="2000" spc="-5" dirty="0">
                          <a:latin typeface="Calibri"/>
                          <a:cs typeface="Calibri"/>
                        </a:rPr>
                        <a:t>des</a:t>
                      </a:r>
                      <a:r>
                        <a:rPr sz="2000" dirty="0">
                          <a:latin typeface="Calibri"/>
                          <a:cs typeface="Calibri"/>
                        </a:rPr>
                        <a:t> </a:t>
                      </a:r>
                      <a:r>
                        <a:rPr sz="2000" spc="-5" dirty="0">
                          <a:latin typeface="Calibri"/>
                          <a:cs typeface="Calibri"/>
                        </a:rPr>
                        <a:t>gespeicherten</a:t>
                      </a:r>
                      <a:r>
                        <a:rPr sz="2000" spc="15" dirty="0">
                          <a:latin typeface="Calibri"/>
                          <a:cs typeface="Calibri"/>
                        </a:rPr>
                        <a:t> </a:t>
                      </a:r>
                      <a:r>
                        <a:rPr sz="2000" spc="-30" dirty="0">
                          <a:latin typeface="Calibri"/>
                          <a:cs typeface="Calibri"/>
                        </a:rPr>
                        <a:t>Wertes</a:t>
                      </a:r>
                      <a:r>
                        <a:rPr sz="2000" spc="80" dirty="0">
                          <a:latin typeface="Calibri"/>
                          <a:cs typeface="Calibri"/>
                        </a:rPr>
                        <a:t> </a:t>
                      </a:r>
                      <a:r>
                        <a:rPr sz="2000" dirty="0">
                          <a:latin typeface="Calibri"/>
                          <a:cs typeface="Calibri"/>
                        </a:rPr>
                        <a:t>alert(10.1234</a:t>
                      </a:r>
                      <a:endParaRPr sz="2000">
                        <a:latin typeface="Calibri"/>
                        <a:cs typeface="Calibri"/>
                      </a:endParaRPr>
                    </a:p>
                    <a:p>
                      <a:pPr marL="85725">
                        <a:lnSpc>
                          <a:spcPct val="100000"/>
                        </a:lnSpc>
                      </a:pPr>
                      <a:r>
                        <a:rPr sz="2000" spc="-20" dirty="0">
                          <a:latin typeface="Calibri"/>
                          <a:cs typeface="Calibri"/>
                        </a:rPr>
                        <a:t>.toString());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96303">
                <a:tc>
                  <a:txBody>
                    <a:bodyPr/>
                    <a:lstStyle/>
                    <a:p>
                      <a:pPr marL="85090">
                        <a:lnSpc>
                          <a:spcPts val="2285"/>
                        </a:lnSpc>
                      </a:pPr>
                      <a:r>
                        <a:rPr sz="2000" spc="-5" dirty="0">
                          <a:latin typeface="Calibri"/>
                          <a:cs typeface="Calibri"/>
                        </a:rPr>
                        <a:t>valueOf()</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5"/>
                        </a:lnSpc>
                      </a:pPr>
                      <a:r>
                        <a:rPr sz="2000" spc="-5" dirty="0">
                          <a:latin typeface="Calibri"/>
                          <a:cs typeface="Calibri"/>
                        </a:rPr>
                        <a:t>Gibt</a:t>
                      </a:r>
                      <a:r>
                        <a:rPr sz="2000" spc="-20" dirty="0">
                          <a:latin typeface="Calibri"/>
                          <a:cs typeface="Calibri"/>
                        </a:rPr>
                        <a:t> </a:t>
                      </a:r>
                      <a:r>
                        <a:rPr sz="2000" spc="-5" dirty="0">
                          <a:latin typeface="Calibri"/>
                          <a:cs typeface="Calibri"/>
                        </a:rPr>
                        <a:t>den</a:t>
                      </a:r>
                      <a:r>
                        <a:rPr sz="2000" dirty="0">
                          <a:latin typeface="Calibri"/>
                          <a:cs typeface="Calibri"/>
                        </a:rPr>
                        <a:t> </a:t>
                      </a:r>
                      <a:r>
                        <a:rPr sz="2000" spc="-5" dirty="0">
                          <a:latin typeface="Calibri"/>
                          <a:cs typeface="Calibri"/>
                        </a:rPr>
                        <a:t>gespeicherten</a:t>
                      </a:r>
                      <a:r>
                        <a:rPr sz="2000" spc="-55" dirty="0">
                          <a:latin typeface="Calibri"/>
                          <a:cs typeface="Calibri"/>
                        </a:rPr>
                        <a:t> </a:t>
                      </a:r>
                      <a:r>
                        <a:rPr sz="2000" spc="-30" dirty="0">
                          <a:latin typeface="Calibri"/>
                          <a:cs typeface="Calibri"/>
                        </a:rPr>
                        <a:t>Wert</a:t>
                      </a:r>
                      <a:r>
                        <a:rPr sz="2000" spc="-40" dirty="0">
                          <a:latin typeface="Calibri"/>
                          <a:cs typeface="Calibri"/>
                        </a:rPr>
                        <a:t> </a:t>
                      </a:r>
                      <a:r>
                        <a:rPr sz="2000" spc="-5" dirty="0">
                          <a:latin typeface="Calibri"/>
                          <a:cs typeface="Calibri"/>
                        </a:rPr>
                        <a:t>zurück:</a:t>
                      </a:r>
                      <a:r>
                        <a:rPr sz="2000" spc="-50" dirty="0">
                          <a:latin typeface="Calibri"/>
                          <a:cs typeface="Calibri"/>
                        </a:rPr>
                        <a:t> </a:t>
                      </a:r>
                      <a:r>
                        <a:rPr sz="2000" dirty="0">
                          <a:latin typeface="Calibri"/>
                          <a:cs typeface="Calibri"/>
                        </a:rPr>
                        <a:t>alert(10.1234</a:t>
                      </a:r>
                      <a:r>
                        <a:rPr sz="2000" spc="450" dirty="0">
                          <a:latin typeface="Calibri"/>
                          <a:cs typeface="Calibri"/>
                        </a:rPr>
                        <a:t> </a:t>
                      </a:r>
                      <a:r>
                        <a:rPr sz="2000" spc="-20" dirty="0">
                          <a:latin typeface="Calibri"/>
                          <a:cs typeface="Calibri"/>
                        </a:rPr>
                        <a:t>.valueOf());</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889885" cy="528320"/>
          </a:xfrm>
          <a:prstGeom prst="rect">
            <a:avLst/>
          </a:prstGeom>
        </p:spPr>
        <p:txBody>
          <a:bodyPr vert="horz" wrap="square" lIns="0" tIns="12700" rIns="0" bIns="0" rtlCol="0">
            <a:spAutoFit/>
          </a:bodyPr>
          <a:lstStyle/>
          <a:p>
            <a:pPr marL="12700">
              <a:lnSpc>
                <a:spcPct val="100000"/>
              </a:lnSpc>
              <a:spcBef>
                <a:spcPts val="100"/>
              </a:spcBef>
            </a:pPr>
            <a:r>
              <a:rPr sz="3300" b="0" spc="-40" dirty="0">
                <a:latin typeface="Calibri"/>
                <a:cs typeface="Calibri"/>
              </a:rPr>
              <a:t>Date</a:t>
            </a:r>
            <a:r>
              <a:rPr sz="3300" b="0" spc="-70" dirty="0">
                <a:latin typeface="Calibri"/>
                <a:cs typeface="Calibri"/>
              </a:rPr>
              <a:t> </a:t>
            </a:r>
            <a:r>
              <a:rPr sz="3300" b="0" dirty="0">
                <a:latin typeface="Calibri"/>
                <a:cs typeface="Calibri"/>
              </a:rPr>
              <a:t>–</a:t>
            </a:r>
            <a:r>
              <a:rPr sz="3300" b="0" spc="-40" dirty="0">
                <a:latin typeface="Calibri"/>
                <a:cs typeface="Calibri"/>
              </a:rPr>
              <a:t> </a:t>
            </a:r>
            <a:r>
              <a:rPr sz="3300" b="0" spc="-15" dirty="0">
                <a:latin typeface="Calibri"/>
                <a:cs typeface="Calibri"/>
              </a:rPr>
              <a:t>Objekt</a:t>
            </a:r>
            <a:r>
              <a:rPr sz="3300" b="0" spc="-40" dirty="0">
                <a:latin typeface="Calibri"/>
                <a:cs typeface="Calibri"/>
              </a:rPr>
              <a:t> </a:t>
            </a:r>
            <a:r>
              <a:rPr sz="3300" b="0" spc="-15" dirty="0">
                <a:latin typeface="Calibri"/>
                <a:cs typeface="Calibri"/>
              </a:rPr>
              <a:t>(1)</a:t>
            </a:r>
            <a:endParaRPr sz="3300">
              <a:latin typeface="Calibri"/>
              <a:cs typeface="Calibri"/>
            </a:endParaRPr>
          </a:p>
        </p:txBody>
      </p:sp>
      <p:sp>
        <p:nvSpPr>
          <p:cNvPr id="3" name="object 3"/>
          <p:cNvSpPr txBox="1"/>
          <p:nvPr/>
        </p:nvSpPr>
        <p:spPr>
          <a:xfrm>
            <a:off x="837691" y="1551722"/>
            <a:ext cx="8212455" cy="2308225"/>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spc="-20" dirty="0">
                <a:latin typeface="Calibri"/>
                <a:cs typeface="Calibri"/>
              </a:rPr>
              <a:t>Datum-</a:t>
            </a:r>
            <a:r>
              <a:rPr sz="3200" spc="-5" dirty="0">
                <a:latin typeface="Calibri"/>
                <a:cs typeface="Calibri"/>
              </a:rPr>
              <a:t> </a:t>
            </a:r>
            <a:r>
              <a:rPr sz="3200" dirty="0">
                <a:latin typeface="Calibri"/>
                <a:cs typeface="Calibri"/>
              </a:rPr>
              <a:t>und</a:t>
            </a:r>
            <a:r>
              <a:rPr sz="3200" spc="-15" dirty="0">
                <a:latin typeface="Calibri"/>
                <a:cs typeface="Calibri"/>
              </a:rPr>
              <a:t> </a:t>
            </a:r>
            <a:r>
              <a:rPr sz="3200" spc="-20" dirty="0">
                <a:latin typeface="Calibri"/>
                <a:cs typeface="Calibri"/>
              </a:rPr>
              <a:t>Uhrzeitfunktionen</a:t>
            </a:r>
            <a:endParaRPr sz="3200">
              <a:latin typeface="Calibri"/>
              <a:cs typeface="Calibri"/>
            </a:endParaRPr>
          </a:p>
          <a:p>
            <a:pPr marL="355600" indent="-343535">
              <a:lnSpc>
                <a:spcPct val="100000"/>
              </a:lnSpc>
              <a:spcBef>
                <a:spcPts val="795"/>
              </a:spcBef>
              <a:buFont typeface="Arial MT"/>
              <a:buChar char="•"/>
              <a:tabLst>
                <a:tab pos="355600" algn="l"/>
                <a:tab pos="356235" algn="l"/>
              </a:tabLst>
            </a:pPr>
            <a:r>
              <a:rPr sz="3200" spc="-20" dirty="0">
                <a:latin typeface="Calibri"/>
                <a:cs typeface="Calibri"/>
              </a:rPr>
              <a:t>Zugriff</a:t>
            </a:r>
            <a:r>
              <a:rPr sz="3200" spc="-15" dirty="0">
                <a:latin typeface="Calibri"/>
                <a:cs typeface="Calibri"/>
              </a:rPr>
              <a:t> </a:t>
            </a:r>
            <a:r>
              <a:rPr sz="3200" dirty="0">
                <a:latin typeface="Calibri"/>
                <a:cs typeface="Calibri"/>
              </a:rPr>
              <a:t>auf </a:t>
            </a:r>
            <a:r>
              <a:rPr sz="3200" spc="-5" dirty="0">
                <a:latin typeface="Calibri"/>
                <a:cs typeface="Calibri"/>
              </a:rPr>
              <a:t>die</a:t>
            </a:r>
            <a:r>
              <a:rPr sz="3200" spc="-25" dirty="0">
                <a:latin typeface="Calibri"/>
                <a:cs typeface="Calibri"/>
              </a:rPr>
              <a:t> </a:t>
            </a:r>
            <a:r>
              <a:rPr sz="3200" spc="-45" dirty="0">
                <a:latin typeface="Calibri"/>
                <a:cs typeface="Calibri"/>
              </a:rPr>
              <a:t>Systemzeit</a:t>
            </a:r>
            <a:endParaRPr sz="3200">
              <a:latin typeface="Calibri"/>
              <a:cs typeface="Calibri"/>
            </a:endParaRPr>
          </a:p>
          <a:p>
            <a:pPr marL="469900">
              <a:lnSpc>
                <a:spcPct val="100000"/>
              </a:lnSpc>
              <a:spcBef>
                <a:spcPts val="750"/>
              </a:spcBef>
            </a:pPr>
            <a:r>
              <a:rPr sz="2800" spc="-5" dirty="0">
                <a:latin typeface="Arial MT"/>
                <a:cs typeface="Arial MT"/>
              </a:rPr>
              <a:t>– </a:t>
            </a:r>
            <a:r>
              <a:rPr sz="2800" spc="-30" dirty="0">
                <a:latin typeface="Calibri"/>
                <a:cs typeface="Calibri"/>
              </a:rPr>
              <a:t>Kein</a:t>
            </a:r>
            <a:r>
              <a:rPr sz="2800" spc="-40" dirty="0">
                <a:latin typeface="Calibri"/>
                <a:cs typeface="Calibri"/>
              </a:rPr>
              <a:t> System-Datum</a:t>
            </a:r>
            <a:r>
              <a:rPr sz="2800" spc="5" dirty="0">
                <a:latin typeface="Calibri"/>
                <a:cs typeface="Calibri"/>
              </a:rPr>
              <a:t> </a:t>
            </a:r>
            <a:r>
              <a:rPr sz="2800" spc="-20" dirty="0">
                <a:latin typeface="Calibri"/>
                <a:cs typeface="Calibri"/>
              </a:rPr>
              <a:t>vor</a:t>
            </a:r>
            <a:r>
              <a:rPr sz="2800" spc="-30" dirty="0">
                <a:latin typeface="Calibri"/>
                <a:cs typeface="Calibri"/>
              </a:rPr>
              <a:t> </a:t>
            </a:r>
            <a:r>
              <a:rPr sz="2800" spc="-15" dirty="0">
                <a:latin typeface="Calibri"/>
                <a:cs typeface="Calibri"/>
              </a:rPr>
              <a:t>dem</a:t>
            </a:r>
            <a:r>
              <a:rPr sz="2800" spc="60" dirty="0">
                <a:latin typeface="Calibri"/>
                <a:cs typeface="Calibri"/>
              </a:rPr>
              <a:t> </a:t>
            </a:r>
            <a:r>
              <a:rPr sz="2800" spc="-5" dirty="0">
                <a:latin typeface="Calibri"/>
                <a:cs typeface="Calibri"/>
              </a:rPr>
              <a:t>1.1.1970</a:t>
            </a:r>
            <a:endParaRPr sz="2800">
              <a:latin typeface="Calibri"/>
              <a:cs typeface="Calibri"/>
            </a:endParaRPr>
          </a:p>
          <a:p>
            <a:pPr marL="355600" indent="-343535">
              <a:lnSpc>
                <a:spcPct val="100000"/>
              </a:lnSpc>
              <a:spcBef>
                <a:spcPts val="750"/>
              </a:spcBef>
              <a:buFont typeface="Arial MT"/>
              <a:buChar char="•"/>
              <a:tabLst>
                <a:tab pos="355600" algn="l"/>
                <a:tab pos="356235" algn="l"/>
              </a:tabLst>
            </a:pPr>
            <a:r>
              <a:rPr sz="3200" dirty="0">
                <a:latin typeface="Calibri"/>
                <a:cs typeface="Calibri"/>
              </a:rPr>
              <a:t>3 </a:t>
            </a:r>
            <a:r>
              <a:rPr sz="3200" spc="-5" dirty="0">
                <a:latin typeface="Calibri"/>
                <a:cs typeface="Calibri"/>
              </a:rPr>
              <a:t>Methoden</a:t>
            </a:r>
            <a:r>
              <a:rPr sz="3200" spc="-50" dirty="0">
                <a:latin typeface="Calibri"/>
                <a:cs typeface="Calibri"/>
              </a:rPr>
              <a:t> </a:t>
            </a:r>
            <a:r>
              <a:rPr sz="3200" dirty="0">
                <a:latin typeface="Calibri"/>
                <a:cs typeface="Calibri"/>
              </a:rPr>
              <a:t>um</a:t>
            </a:r>
            <a:r>
              <a:rPr sz="3200" spc="10" dirty="0">
                <a:latin typeface="Calibri"/>
                <a:cs typeface="Calibri"/>
              </a:rPr>
              <a:t> </a:t>
            </a:r>
            <a:r>
              <a:rPr sz="3200" spc="-20" dirty="0">
                <a:latin typeface="Calibri"/>
                <a:cs typeface="Calibri"/>
              </a:rPr>
              <a:t>Datumsobjekte</a:t>
            </a:r>
            <a:r>
              <a:rPr sz="3200" spc="15" dirty="0">
                <a:latin typeface="Calibri"/>
                <a:cs typeface="Calibri"/>
              </a:rPr>
              <a:t> </a:t>
            </a:r>
            <a:r>
              <a:rPr sz="3200" spc="-15" dirty="0">
                <a:latin typeface="Calibri"/>
                <a:cs typeface="Calibri"/>
              </a:rPr>
              <a:t>zu</a:t>
            </a:r>
            <a:r>
              <a:rPr sz="3200" spc="95" dirty="0">
                <a:latin typeface="Calibri"/>
                <a:cs typeface="Calibri"/>
              </a:rPr>
              <a:t> </a:t>
            </a:r>
            <a:r>
              <a:rPr sz="3200" spc="-10" dirty="0">
                <a:latin typeface="Calibri"/>
                <a:cs typeface="Calibri"/>
              </a:rPr>
              <a:t>initialisieren</a:t>
            </a:r>
            <a:endParaRPr sz="3200">
              <a:latin typeface="Calibri"/>
              <a:cs typeface="Calibri"/>
            </a:endParaRPr>
          </a:p>
        </p:txBody>
      </p:sp>
      <p:pic>
        <p:nvPicPr>
          <p:cNvPr id="4" name="object 4"/>
          <p:cNvPicPr/>
          <p:nvPr/>
        </p:nvPicPr>
        <p:blipFill>
          <a:blip r:embed="rId2" cstate="print"/>
          <a:stretch>
            <a:fillRect/>
          </a:stretch>
        </p:blipFill>
        <p:spPr>
          <a:xfrm>
            <a:off x="1371600" y="3802379"/>
            <a:ext cx="7443216" cy="27249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889885" cy="528320"/>
          </a:xfrm>
          <a:prstGeom prst="rect">
            <a:avLst/>
          </a:prstGeom>
        </p:spPr>
        <p:txBody>
          <a:bodyPr vert="horz" wrap="square" lIns="0" tIns="12700" rIns="0" bIns="0" rtlCol="0">
            <a:spAutoFit/>
          </a:bodyPr>
          <a:lstStyle/>
          <a:p>
            <a:pPr marL="12700">
              <a:lnSpc>
                <a:spcPct val="100000"/>
              </a:lnSpc>
              <a:spcBef>
                <a:spcPts val="100"/>
              </a:spcBef>
            </a:pPr>
            <a:r>
              <a:rPr sz="3300" b="0" spc="-40" dirty="0">
                <a:latin typeface="Calibri"/>
                <a:cs typeface="Calibri"/>
              </a:rPr>
              <a:t>Date</a:t>
            </a:r>
            <a:r>
              <a:rPr sz="3300" b="0" spc="-70" dirty="0">
                <a:latin typeface="Calibri"/>
                <a:cs typeface="Calibri"/>
              </a:rPr>
              <a:t> </a:t>
            </a:r>
            <a:r>
              <a:rPr sz="3300" b="0" dirty="0">
                <a:latin typeface="Calibri"/>
                <a:cs typeface="Calibri"/>
              </a:rPr>
              <a:t>–</a:t>
            </a:r>
            <a:r>
              <a:rPr sz="3300" b="0" spc="-40" dirty="0">
                <a:latin typeface="Calibri"/>
                <a:cs typeface="Calibri"/>
              </a:rPr>
              <a:t> </a:t>
            </a:r>
            <a:r>
              <a:rPr sz="3300" b="0" spc="-15" dirty="0">
                <a:latin typeface="Calibri"/>
                <a:cs typeface="Calibri"/>
              </a:rPr>
              <a:t>Objekt</a:t>
            </a:r>
            <a:r>
              <a:rPr sz="3300" b="0" spc="-40" dirty="0">
                <a:latin typeface="Calibri"/>
                <a:cs typeface="Calibri"/>
              </a:rPr>
              <a:t> </a:t>
            </a:r>
            <a:r>
              <a:rPr sz="3300" b="0" spc="-15" dirty="0">
                <a:latin typeface="Calibri"/>
                <a:cs typeface="Calibri"/>
              </a:rPr>
              <a:t>(2)</a:t>
            </a:r>
            <a:endParaRPr sz="3300">
              <a:latin typeface="Calibri"/>
              <a:cs typeface="Calibri"/>
            </a:endParaRPr>
          </a:p>
        </p:txBody>
      </p:sp>
      <p:sp>
        <p:nvSpPr>
          <p:cNvPr id="3" name="object 3"/>
          <p:cNvSpPr txBox="1"/>
          <p:nvPr/>
        </p:nvSpPr>
        <p:spPr>
          <a:xfrm>
            <a:off x="837691" y="1652092"/>
            <a:ext cx="2110740"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dirty="0">
                <a:latin typeface="Calibri"/>
                <a:cs typeface="Calibri"/>
              </a:rPr>
              <a:t>M</a:t>
            </a:r>
            <a:r>
              <a:rPr sz="3200" spc="-25" dirty="0">
                <a:latin typeface="Calibri"/>
                <a:cs typeface="Calibri"/>
              </a:rPr>
              <a:t>e</a:t>
            </a:r>
            <a:r>
              <a:rPr sz="3200" dirty="0">
                <a:latin typeface="Calibri"/>
                <a:cs typeface="Calibri"/>
              </a:rPr>
              <a:t>tho</a:t>
            </a:r>
            <a:r>
              <a:rPr sz="3200" spc="-10" dirty="0">
                <a:latin typeface="Calibri"/>
                <a:cs typeface="Calibri"/>
              </a:rPr>
              <a:t>d</a:t>
            </a:r>
            <a:r>
              <a:rPr sz="3200" dirty="0">
                <a:latin typeface="Calibri"/>
                <a:cs typeface="Calibri"/>
              </a:rPr>
              <a:t>en</a:t>
            </a:r>
            <a:endParaRPr sz="3200">
              <a:latin typeface="Calibri"/>
              <a:cs typeface="Calibri"/>
            </a:endParaRPr>
          </a:p>
        </p:txBody>
      </p:sp>
      <p:graphicFrame>
        <p:nvGraphicFramePr>
          <p:cNvPr id="4" name="object 4"/>
          <p:cNvGraphicFramePr>
            <a:graphicFrameLocks noGrp="1"/>
          </p:cNvGraphicFramePr>
          <p:nvPr/>
        </p:nvGraphicFramePr>
        <p:xfrm>
          <a:off x="1159510" y="2289175"/>
          <a:ext cx="10560684" cy="3870967"/>
        </p:xfrm>
        <a:graphic>
          <a:graphicData uri="http://schemas.openxmlformats.org/drawingml/2006/table">
            <a:tbl>
              <a:tblPr firstRow="1" bandRow="1">
                <a:tableStyleId>{2D5ABB26-0587-4C30-8999-92F81FD0307C}</a:tableStyleId>
              </a:tblPr>
              <a:tblGrid>
                <a:gridCol w="2178050">
                  <a:extLst>
                    <a:ext uri="{9D8B030D-6E8A-4147-A177-3AD203B41FA5}">
                      <a16:colId xmlns:a16="http://schemas.microsoft.com/office/drawing/2014/main" val="20000"/>
                    </a:ext>
                  </a:extLst>
                </a:gridCol>
                <a:gridCol w="4862195">
                  <a:extLst>
                    <a:ext uri="{9D8B030D-6E8A-4147-A177-3AD203B41FA5}">
                      <a16:colId xmlns:a16="http://schemas.microsoft.com/office/drawing/2014/main" val="20001"/>
                    </a:ext>
                  </a:extLst>
                </a:gridCol>
                <a:gridCol w="3520439">
                  <a:extLst>
                    <a:ext uri="{9D8B030D-6E8A-4147-A177-3AD203B41FA5}">
                      <a16:colId xmlns:a16="http://schemas.microsoft.com/office/drawing/2014/main" val="20002"/>
                    </a:ext>
                  </a:extLst>
                </a:gridCol>
              </a:tblGrid>
              <a:tr h="396239">
                <a:tc>
                  <a:txBody>
                    <a:bodyPr/>
                    <a:lstStyle/>
                    <a:p>
                      <a:pPr marL="85090">
                        <a:lnSpc>
                          <a:spcPts val="2275"/>
                        </a:lnSpc>
                      </a:pPr>
                      <a:r>
                        <a:rPr sz="2000" b="1" dirty="0">
                          <a:solidFill>
                            <a:srgbClr val="FFFFFF"/>
                          </a:solidFill>
                          <a:latin typeface="Calibri"/>
                          <a:cs typeface="Calibri"/>
                        </a:rPr>
                        <a:t>Methode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spc="-5" dirty="0">
                          <a:solidFill>
                            <a:srgbClr val="FFFFFF"/>
                          </a:solidFill>
                          <a:latin typeface="Calibri"/>
                          <a:cs typeface="Calibri"/>
                        </a:rPr>
                        <a:t>Erläuterung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6360">
                        <a:lnSpc>
                          <a:spcPts val="2275"/>
                        </a:lnSpc>
                      </a:pPr>
                      <a:r>
                        <a:rPr sz="2000" b="1" dirty="0">
                          <a:solidFill>
                            <a:srgbClr val="FFFFFF"/>
                          </a:solidFill>
                          <a:latin typeface="Calibri"/>
                          <a:cs typeface="Calibri"/>
                        </a:rPr>
                        <a:t>Mögliche</a:t>
                      </a:r>
                      <a:r>
                        <a:rPr sz="2000" b="1" spc="-100" dirty="0">
                          <a:solidFill>
                            <a:srgbClr val="FFFFFF"/>
                          </a:solidFill>
                          <a:latin typeface="Calibri"/>
                          <a:cs typeface="Calibri"/>
                        </a:rPr>
                        <a:t> </a:t>
                      </a:r>
                      <a:r>
                        <a:rPr sz="2000" b="1" spc="-20" dirty="0">
                          <a:solidFill>
                            <a:srgbClr val="FFFFFF"/>
                          </a:solidFill>
                          <a:latin typeface="Calibri"/>
                          <a:cs typeface="Calibri"/>
                        </a:rPr>
                        <a:t>Rückgabewerte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80"/>
                        </a:lnSpc>
                      </a:pPr>
                      <a:r>
                        <a:rPr sz="2000" spc="-20" dirty="0">
                          <a:latin typeface="Calibri"/>
                          <a:cs typeface="Calibri"/>
                        </a:rPr>
                        <a:t>getDate()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225" dirty="0">
                          <a:latin typeface="Calibri"/>
                          <a:cs typeface="Calibri"/>
                        </a:rPr>
                        <a:t>T</a:t>
                      </a:r>
                      <a:r>
                        <a:rPr sz="2000" spc="-65" dirty="0">
                          <a:latin typeface="Calibri"/>
                          <a:cs typeface="Calibri"/>
                        </a:rPr>
                        <a:t>a</a:t>
                      </a:r>
                      <a:r>
                        <a:rPr sz="2000" dirty="0">
                          <a:latin typeface="Calibri"/>
                          <a:cs typeface="Calibri"/>
                        </a:rPr>
                        <a:t>g</a:t>
                      </a:r>
                      <a:r>
                        <a:rPr sz="2000" spc="-100" dirty="0">
                          <a:latin typeface="Calibri"/>
                          <a:cs typeface="Calibri"/>
                        </a:rPr>
                        <a:t> </a:t>
                      </a:r>
                      <a:r>
                        <a:rPr sz="2000" spc="-5" dirty="0">
                          <a:latin typeface="Calibri"/>
                          <a:cs typeface="Calibri"/>
                        </a:rPr>
                        <a:t>i</a:t>
                      </a:r>
                      <a:r>
                        <a:rPr sz="2000" dirty="0">
                          <a:latin typeface="Calibri"/>
                          <a:cs typeface="Calibri"/>
                        </a:rPr>
                        <a:t>m</a:t>
                      </a:r>
                      <a:r>
                        <a:rPr sz="2000" spc="-25" dirty="0">
                          <a:latin typeface="Calibri"/>
                          <a:cs typeface="Calibri"/>
                        </a:rPr>
                        <a:t> </a:t>
                      </a:r>
                      <a:r>
                        <a:rPr sz="2000" dirty="0">
                          <a:latin typeface="Calibri"/>
                          <a:cs typeface="Calibri"/>
                        </a:rPr>
                        <a:t>Mon</a:t>
                      </a:r>
                      <a:r>
                        <a:rPr sz="2000" spc="-25" dirty="0">
                          <a:latin typeface="Calibri"/>
                          <a:cs typeface="Calibri"/>
                        </a:rPr>
                        <a:t>a</a:t>
                      </a:r>
                      <a:r>
                        <a:rPr sz="2000" dirty="0">
                          <a:latin typeface="Calibri"/>
                          <a:cs typeface="Calibri"/>
                        </a:rPr>
                        <a:t>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6360">
                        <a:lnSpc>
                          <a:spcPts val="2280"/>
                        </a:lnSpc>
                      </a:pPr>
                      <a:r>
                        <a:rPr sz="2000" dirty="0">
                          <a:latin typeface="Calibri"/>
                          <a:cs typeface="Calibri"/>
                        </a:rPr>
                        <a:t>1</a:t>
                      </a:r>
                      <a:r>
                        <a:rPr sz="2000" spc="-5" dirty="0">
                          <a:latin typeface="Calibri"/>
                          <a:cs typeface="Calibri"/>
                        </a:rPr>
                        <a:t> bi</a:t>
                      </a:r>
                      <a:r>
                        <a:rPr sz="2000" dirty="0">
                          <a:latin typeface="Calibri"/>
                          <a:cs typeface="Calibri"/>
                        </a:rPr>
                        <a:t>s</a:t>
                      </a:r>
                      <a:r>
                        <a:rPr sz="2000" spc="-110" dirty="0">
                          <a:latin typeface="Calibri"/>
                          <a:cs typeface="Calibri"/>
                        </a:rPr>
                        <a:t> </a:t>
                      </a:r>
                      <a:r>
                        <a:rPr sz="2000" dirty="0">
                          <a:latin typeface="Calibri"/>
                          <a:cs typeface="Calibri"/>
                        </a:rPr>
                        <a:t>31</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96240">
                <a:tc>
                  <a:txBody>
                    <a:bodyPr/>
                    <a:lstStyle/>
                    <a:p>
                      <a:pPr marL="85090">
                        <a:lnSpc>
                          <a:spcPts val="2280"/>
                        </a:lnSpc>
                      </a:pPr>
                      <a:r>
                        <a:rPr sz="2000" spc="-20" dirty="0">
                          <a:latin typeface="Calibri"/>
                          <a:cs typeface="Calibri"/>
                        </a:rPr>
                        <a:t>getDay()</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dirty="0">
                          <a:latin typeface="Calibri"/>
                          <a:cs typeface="Calibri"/>
                        </a:rPr>
                        <a:t>Nummer</a:t>
                      </a:r>
                      <a:r>
                        <a:rPr sz="2000" spc="-20" dirty="0">
                          <a:latin typeface="Calibri"/>
                          <a:cs typeface="Calibri"/>
                        </a:rPr>
                        <a:t> </a:t>
                      </a:r>
                      <a:r>
                        <a:rPr sz="2000" spc="-5" dirty="0">
                          <a:latin typeface="Calibri"/>
                          <a:cs typeface="Calibri"/>
                        </a:rPr>
                        <a:t>des</a:t>
                      </a:r>
                      <a:r>
                        <a:rPr sz="2000" spc="-85" dirty="0">
                          <a:latin typeface="Calibri"/>
                          <a:cs typeface="Calibri"/>
                        </a:rPr>
                        <a:t> </a:t>
                      </a:r>
                      <a:r>
                        <a:rPr sz="2000" spc="-25" dirty="0">
                          <a:latin typeface="Calibri"/>
                          <a:cs typeface="Calibri"/>
                        </a:rPr>
                        <a:t>Wochentages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280"/>
                        </a:lnSpc>
                      </a:pPr>
                      <a:r>
                        <a:rPr sz="2000" dirty="0">
                          <a:latin typeface="Calibri"/>
                          <a:cs typeface="Calibri"/>
                        </a:rPr>
                        <a:t>0</a:t>
                      </a:r>
                      <a:r>
                        <a:rPr sz="2000" spc="-5" dirty="0">
                          <a:latin typeface="Calibri"/>
                          <a:cs typeface="Calibri"/>
                        </a:rPr>
                        <a:t> bi</a:t>
                      </a:r>
                      <a:r>
                        <a:rPr sz="2000" dirty="0">
                          <a:latin typeface="Calibri"/>
                          <a:cs typeface="Calibri"/>
                        </a:rPr>
                        <a:t>s</a:t>
                      </a:r>
                      <a:r>
                        <a:rPr sz="2000" spc="-120" dirty="0">
                          <a:latin typeface="Calibri"/>
                          <a:cs typeface="Calibri"/>
                        </a:rPr>
                        <a:t> </a:t>
                      </a:r>
                      <a:r>
                        <a:rPr sz="2000" dirty="0">
                          <a:latin typeface="Calibri"/>
                          <a:cs typeface="Calibri"/>
                        </a:rPr>
                        <a:t>6</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96239">
                <a:tc>
                  <a:txBody>
                    <a:bodyPr/>
                    <a:lstStyle/>
                    <a:p>
                      <a:pPr marL="85090">
                        <a:lnSpc>
                          <a:spcPts val="2280"/>
                        </a:lnSpc>
                      </a:pPr>
                      <a:r>
                        <a:rPr sz="2000" spc="-20" dirty="0">
                          <a:latin typeface="Calibri"/>
                          <a:cs typeface="Calibri"/>
                        </a:rPr>
                        <a:t>getHours()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dirty="0">
                          <a:latin typeface="Calibri"/>
                          <a:cs typeface="Calibri"/>
                        </a:rPr>
                        <a:t>Stunde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280"/>
                        </a:lnSpc>
                      </a:pPr>
                      <a:r>
                        <a:rPr sz="2000" dirty="0">
                          <a:latin typeface="Calibri"/>
                          <a:cs typeface="Calibri"/>
                        </a:rPr>
                        <a:t>0</a:t>
                      </a:r>
                      <a:r>
                        <a:rPr sz="2000" spc="-5" dirty="0">
                          <a:latin typeface="Calibri"/>
                          <a:cs typeface="Calibri"/>
                        </a:rPr>
                        <a:t> bi</a:t>
                      </a:r>
                      <a:r>
                        <a:rPr sz="2000" dirty="0">
                          <a:latin typeface="Calibri"/>
                          <a:cs typeface="Calibri"/>
                        </a:rPr>
                        <a:t>s</a:t>
                      </a:r>
                      <a:r>
                        <a:rPr sz="2000" spc="-110" dirty="0">
                          <a:latin typeface="Calibri"/>
                          <a:cs typeface="Calibri"/>
                        </a:rPr>
                        <a:t> </a:t>
                      </a:r>
                      <a:r>
                        <a:rPr sz="2000" dirty="0">
                          <a:latin typeface="Calibri"/>
                          <a:cs typeface="Calibri"/>
                        </a:rPr>
                        <a:t>23</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96239">
                <a:tc>
                  <a:txBody>
                    <a:bodyPr/>
                    <a:lstStyle/>
                    <a:p>
                      <a:pPr marL="85090">
                        <a:lnSpc>
                          <a:spcPts val="2280"/>
                        </a:lnSpc>
                      </a:pPr>
                      <a:r>
                        <a:rPr sz="2000" spc="-5" dirty="0">
                          <a:latin typeface="Calibri"/>
                          <a:cs typeface="Calibri"/>
                        </a:rPr>
                        <a:t>getMinutes()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Minuten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280"/>
                        </a:lnSpc>
                      </a:pPr>
                      <a:r>
                        <a:rPr sz="2000" dirty="0">
                          <a:latin typeface="Calibri"/>
                          <a:cs typeface="Calibri"/>
                        </a:rPr>
                        <a:t>0</a:t>
                      </a:r>
                      <a:r>
                        <a:rPr sz="2000" spc="-10" dirty="0">
                          <a:latin typeface="Calibri"/>
                          <a:cs typeface="Calibri"/>
                        </a:rPr>
                        <a:t> </a:t>
                      </a:r>
                      <a:r>
                        <a:rPr sz="2000" spc="-5" dirty="0">
                          <a:latin typeface="Calibri"/>
                          <a:cs typeface="Calibri"/>
                        </a:rPr>
                        <a:t>bi</a:t>
                      </a:r>
                      <a:r>
                        <a:rPr sz="2000" dirty="0">
                          <a:latin typeface="Calibri"/>
                          <a:cs typeface="Calibri"/>
                        </a:rPr>
                        <a:t>s</a:t>
                      </a:r>
                      <a:r>
                        <a:rPr sz="2000" spc="-110" dirty="0">
                          <a:latin typeface="Calibri"/>
                          <a:cs typeface="Calibri"/>
                        </a:rPr>
                        <a:t> </a:t>
                      </a:r>
                      <a:r>
                        <a:rPr sz="2000" dirty="0">
                          <a:latin typeface="Calibri"/>
                          <a:cs typeface="Calibri"/>
                        </a:rPr>
                        <a:t>59</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96239">
                <a:tc>
                  <a:txBody>
                    <a:bodyPr/>
                    <a:lstStyle/>
                    <a:p>
                      <a:pPr marL="85090">
                        <a:lnSpc>
                          <a:spcPts val="2280"/>
                        </a:lnSpc>
                      </a:pPr>
                      <a:r>
                        <a:rPr sz="2000" spc="-10" dirty="0">
                          <a:latin typeface="Calibri"/>
                          <a:cs typeface="Calibri"/>
                        </a:rPr>
                        <a:t>getMonth()</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dirty="0">
                          <a:latin typeface="Calibri"/>
                          <a:cs typeface="Calibri"/>
                        </a:rPr>
                        <a:t>Nummer</a:t>
                      </a:r>
                      <a:r>
                        <a:rPr sz="2000" spc="-25" dirty="0">
                          <a:latin typeface="Calibri"/>
                          <a:cs typeface="Calibri"/>
                        </a:rPr>
                        <a:t> </a:t>
                      </a:r>
                      <a:r>
                        <a:rPr sz="2000" spc="-5" dirty="0">
                          <a:latin typeface="Calibri"/>
                          <a:cs typeface="Calibri"/>
                        </a:rPr>
                        <a:t>des</a:t>
                      </a:r>
                      <a:r>
                        <a:rPr sz="2000" spc="-75" dirty="0">
                          <a:latin typeface="Calibri"/>
                          <a:cs typeface="Calibri"/>
                        </a:rPr>
                        <a:t> </a:t>
                      </a:r>
                      <a:r>
                        <a:rPr sz="2000" spc="-5" dirty="0">
                          <a:latin typeface="Calibri"/>
                          <a:cs typeface="Calibri"/>
                        </a:rPr>
                        <a:t>Monats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280"/>
                        </a:lnSpc>
                      </a:pPr>
                      <a:r>
                        <a:rPr sz="2000" dirty="0">
                          <a:latin typeface="Calibri"/>
                          <a:cs typeface="Calibri"/>
                        </a:rPr>
                        <a:t>0</a:t>
                      </a:r>
                      <a:r>
                        <a:rPr sz="2000" spc="-5" dirty="0">
                          <a:latin typeface="Calibri"/>
                          <a:cs typeface="Calibri"/>
                        </a:rPr>
                        <a:t> bi</a:t>
                      </a:r>
                      <a:r>
                        <a:rPr sz="2000" dirty="0">
                          <a:latin typeface="Calibri"/>
                          <a:cs typeface="Calibri"/>
                        </a:rPr>
                        <a:t>s</a:t>
                      </a:r>
                      <a:r>
                        <a:rPr sz="2000" spc="-110" dirty="0">
                          <a:latin typeface="Calibri"/>
                          <a:cs typeface="Calibri"/>
                        </a:rPr>
                        <a:t> </a:t>
                      </a:r>
                      <a:r>
                        <a:rPr sz="2000" dirty="0">
                          <a:latin typeface="Calibri"/>
                          <a:cs typeface="Calibri"/>
                        </a:rPr>
                        <a:t>11</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96240">
                <a:tc>
                  <a:txBody>
                    <a:bodyPr/>
                    <a:lstStyle/>
                    <a:p>
                      <a:pPr marL="85090">
                        <a:lnSpc>
                          <a:spcPts val="2280"/>
                        </a:lnSpc>
                      </a:pPr>
                      <a:r>
                        <a:rPr sz="2000" spc="-5" dirty="0">
                          <a:latin typeface="Calibri"/>
                          <a:cs typeface="Calibri"/>
                        </a:rPr>
                        <a:t>getTime()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Millisekunden</a:t>
                      </a:r>
                      <a:r>
                        <a:rPr sz="2000" spc="-65" dirty="0">
                          <a:latin typeface="Calibri"/>
                          <a:cs typeface="Calibri"/>
                        </a:rPr>
                        <a:t> </a:t>
                      </a:r>
                      <a:r>
                        <a:rPr sz="2000" spc="-5" dirty="0">
                          <a:latin typeface="Calibri"/>
                          <a:cs typeface="Calibri"/>
                        </a:rPr>
                        <a:t>seit dem</a:t>
                      </a:r>
                      <a:r>
                        <a:rPr sz="2000" spc="30" dirty="0">
                          <a:latin typeface="Calibri"/>
                          <a:cs typeface="Calibri"/>
                        </a:rPr>
                        <a:t> </a:t>
                      </a:r>
                      <a:r>
                        <a:rPr sz="2000" spc="-10" dirty="0">
                          <a:latin typeface="Calibri"/>
                          <a:cs typeface="Calibri"/>
                        </a:rPr>
                        <a:t>01.01.1970</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142875">
                        <a:lnSpc>
                          <a:spcPts val="2280"/>
                        </a:lnSpc>
                      </a:pPr>
                      <a:r>
                        <a:rPr sz="2000" dirty="0">
                          <a:latin typeface="Calibri"/>
                          <a:cs typeface="Calibri"/>
                        </a:rPr>
                        <a:t>0 </a:t>
                      </a:r>
                      <a:r>
                        <a:rPr sz="2000" spc="-5" dirty="0">
                          <a:latin typeface="Calibri"/>
                          <a:cs typeface="Calibri"/>
                        </a:rPr>
                        <a:t>bi</a:t>
                      </a:r>
                      <a:r>
                        <a:rPr sz="2000" dirty="0">
                          <a:latin typeface="Calibri"/>
                          <a:cs typeface="Calibri"/>
                        </a:rPr>
                        <a:t>s</a:t>
                      </a:r>
                      <a:r>
                        <a:rPr sz="2000" spc="-105" dirty="0">
                          <a:latin typeface="Calibri"/>
                          <a:cs typeface="Calibri"/>
                        </a:rPr>
                        <a:t> </a:t>
                      </a:r>
                      <a:r>
                        <a:rPr sz="2000" dirty="0">
                          <a:latin typeface="Calibri"/>
                          <a:cs typeface="Calibri"/>
                        </a:rPr>
                        <a: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r h="701103">
                <a:tc>
                  <a:txBody>
                    <a:bodyPr/>
                    <a:lstStyle/>
                    <a:p>
                      <a:pPr marL="85090">
                        <a:lnSpc>
                          <a:spcPts val="2280"/>
                        </a:lnSpc>
                      </a:pPr>
                      <a:r>
                        <a:rPr sz="2000" spc="-25" dirty="0">
                          <a:latin typeface="Calibri"/>
                          <a:cs typeface="Calibri"/>
                        </a:rPr>
                        <a:t>getTimezoneOffset</a:t>
                      </a:r>
                      <a:endParaRPr sz="2000">
                        <a:latin typeface="Calibri"/>
                        <a:cs typeface="Calibri"/>
                      </a:endParaRPr>
                    </a:p>
                    <a:p>
                      <a:pPr marL="85090">
                        <a:lnSpc>
                          <a:spcPct val="100000"/>
                        </a:lnSpc>
                      </a:pPr>
                      <a:r>
                        <a:rPr sz="2000" dirty="0">
                          <a:latin typeface="Calibri"/>
                          <a:cs typeface="Calibri"/>
                        </a:rPr>
                        <a: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20" dirty="0">
                          <a:latin typeface="Calibri"/>
                          <a:cs typeface="Calibri"/>
                        </a:rPr>
                        <a:t>Abstand</a:t>
                      </a:r>
                      <a:r>
                        <a:rPr sz="2000" spc="-15" dirty="0">
                          <a:latin typeface="Calibri"/>
                          <a:cs typeface="Calibri"/>
                        </a:rPr>
                        <a:t> </a:t>
                      </a:r>
                      <a:r>
                        <a:rPr sz="2000" spc="-5" dirty="0">
                          <a:latin typeface="Calibri"/>
                          <a:cs typeface="Calibri"/>
                        </a:rPr>
                        <a:t>zwischen</a:t>
                      </a:r>
                      <a:r>
                        <a:rPr sz="2000" spc="-55" dirty="0">
                          <a:latin typeface="Calibri"/>
                          <a:cs typeface="Calibri"/>
                        </a:rPr>
                        <a:t> </a:t>
                      </a:r>
                      <a:r>
                        <a:rPr sz="2000" spc="-25" dirty="0">
                          <a:latin typeface="Calibri"/>
                          <a:cs typeface="Calibri"/>
                        </a:rPr>
                        <a:t>Lokalzeit</a:t>
                      </a:r>
                      <a:r>
                        <a:rPr sz="2000" spc="10" dirty="0">
                          <a:latin typeface="Calibri"/>
                          <a:cs typeface="Calibri"/>
                        </a:rPr>
                        <a:t> </a:t>
                      </a:r>
                      <a:r>
                        <a:rPr sz="2000" dirty="0">
                          <a:latin typeface="Calibri"/>
                          <a:cs typeface="Calibri"/>
                        </a:rPr>
                        <a:t>und</a:t>
                      </a:r>
                      <a:r>
                        <a:rPr sz="2000" spc="-25" dirty="0">
                          <a:latin typeface="Calibri"/>
                          <a:cs typeface="Calibri"/>
                        </a:rPr>
                        <a:t> </a:t>
                      </a:r>
                      <a:r>
                        <a:rPr sz="2000" dirty="0">
                          <a:latin typeface="Calibri"/>
                          <a:cs typeface="Calibri"/>
                        </a:rPr>
                        <a:t>GMT</a:t>
                      </a:r>
                      <a:r>
                        <a:rPr sz="2000" spc="-60" dirty="0">
                          <a:latin typeface="Calibri"/>
                          <a:cs typeface="Calibri"/>
                        </a:rPr>
                        <a:t> </a:t>
                      </a:r>
                      <a:r>
                        <a:rPr sz="2000" spc="-5" dirty="0">
                          <a:latin typeface="Calibri"/>
                          <a:cs typeface="Calibri"/>
                        </a:rPr>
                        <a:t>in</a:t>
                      </a:r>
                      <a:endParaRPr sz="2000">
                        <a:latin typeface="Calibri"/>
                        <a:cs typeface="Calibri"/>
                      </a:endParaRPr>
                    </a:p>
                    <a:p>
                      <a:pPr marL="85725">
                        <a:lnSpc>
                          <a:spcPct val="100000"/>
                        </a:lnSpc>
                      </a:pPr>
                      <a:r>
                        <a:rPr sz="2000" spc="-5" dirty="0">
                          <a:latin typeface="Calibri"/>
                          <a:cs typeface="Calibri"/>
                        </a:rPr>
                        <a:t>Minuten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6360">
                        <a:lnSpc>
                          <a:spcPts val="2280"/>
                        </a:lnSpc>
                      </a:pPr>
                      <a:r>
                        <a:rPr sz="2000" spc="-5" dirty="0">
                          <a:latin typeface="Calibri"/>
                          <a:cs typeface="Calibri"/>
                        </a:rPr>
                        <a:t>-</a:t>
                      </a:r>
                      <a:r>
                        <a:rPr sz="2000" dirty="0">
                          <a:latin typeface="Calibri"/>
                          <a:cs typeface="Calibri"/>
                        </a:rPr>
                        <a:t>720</a:t>
                      </a:r>
                      <a:r>
                        <a:rPr sz="2000" spc="-20" dirty="0">
                          <a:latin typeface="Calibri"/>
                          <a:cs typeface="Calibri"/>
                        </a:rPr>
                        <a:t> </a:t>
                      </a:r>
                      <a:r>
                        <a:rPr sz="2000" spc="-5" dirty="0">
                          <a:latin typeface="Calibri"/>
                          <a:cs typeface="Calibri"/>
                        </a:rPr>
                        <a:t>bi</a:t>
                      </a:r>
                      <a:r>
                        <a:rPr sz="2000" dirty="0">
                          <a:latin typeface="Calibri"/>
                          <a:cs typeface="Calibri"/>
                        </a:rPr>
                        <a:t>s</a:t>
                      </a:r>
                      <a:r>
                        <a:rPr sz="2000" spc="-110" dirty="0">
                          <a:latin typeface="Calibri"/>
                          <a:cs typeface="Calibri"/>
                        </a:rPr>
                        <a:t> </a:t>
                      </a:r>
                      <a:r>
                        <a:rPr sz="2000" spc="-5" dirty="0">
                          <a:latin typeface="Calibri"/>
                          <a:cs typeface="Calibri"/>
                        </a:rPr>
                        <a:t>+720</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r h="396189">
                <a:tc>
                  <a:txBody>
                    <a:bodyPr/>
                    <a:lstStyle/>
                    <a:p>
                      <a:pPr marL="85090">
                        <a:lnSpc>
                          <a:spcPts val="2285"/>
                        </a:lnSpc>
                      </a:pPr>
                      <a:r>
                        <a:rPr sz="2000" spc="-25" dirty="0">
                          <a:latin typeface="Calibri"/>
                          <a:cs typeface="Calibri"/>
                        </a:rPr>
                        <a:t>getFullYear()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5"/>
                        </a:lnSpc>
                      </a:pPr>
                      <a:r>
                        <a:rPr sz="2000" spc="-20" dirty="0">
                          <a:latin typeface="Calibri"/>
                          <a:cs typeface="Calibri"/>
                        </a:rPr>
                        <a:t>Vierstellige</a:t>
                      </a:r>
                      <a:r>
                        <a:rPr sz="2000" spc="-30" dirty="0">
                          <a:latin typeface="Calibri"/>
                          <a:cs typeface="Calibri"/>
                        </a:rPr>
                        <a:t> </a:t>
                      </a:r>
                      <a:r>
                        <a:rPr sz="2000" spc="-10" dirty="0">
                          <a:latin typeface="Calibri"/>
                          <a:cs typeface="Calibri"/>
                        </a:rPr>
                        <a:t>Jahreszahl</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6360">
                        <a:lnSpc>
                          <a:spcPts val="2285"/>
                        </a:lnSpc>
                      </a:pPr>
                      <a:r>
                        <a:rPr sz="2000" spc="-10" dirty="0">
                          <a:latin typeface="Calibri"/>
                          <a:cs typeface="Calibri"/>
                        </a:rPr>
                        <a:t>Jahresangabe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9" ma:contentTypeDescription="Ein neues Dokument erstellen." ma:contentTypeScope="" ma:versionID="f9ed3a502e8bd58f70d289fbe1689e2c">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b486d820a3c68faa6292e74537048b7c"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B6D7FD-4528-4DAE-AB58-E4EB52803F37}">
  <ds:schemaRefs>
    <ds:schemaRef ds:uri="http://schemas.microsoft.com/office/2006/metadata/properties"/>
    <ds:schemaRef ds:uri="http://schemas.microsoft.com/office/infopath/2007/PartnerControls"/>
    <ds:schemaRef ds:uri="965790fa-1676-40e9-a1b2-ba5f45c567ff"/>
    <ds:schemaRef ds:uri="http://schemas.microsoft.com/sharepoint/v3"/>
    <ds:schemaRef ds:uri="6c0c9536-4234-4ee5-917d-0db1094ec3d5"/>
  </ds:schemaRefs>
</ds:datastoreItem>
</file>

<file path=customXml/itemProps2.xml><?xml version="1.0" encoding="utf-8"?>
<ds:datastoreItem xmlns:ds="http://schemas.openxmlformats.org/officeDocument/2006/customXml" ds:itemID="{0C8AAFB9-3C26-492A-997B-C4DED0DA2427}">
  <ds:schemaRefs>
    <ds:schemaRef ds:uri="http://schemas.microsoft.com/sharepoint/v3/contenttype/forms"/>
  </ds:schemaRefs>
</ds:datastoreItem>
</file>

<file path=customXml/itemProps3.xml><?xml version="1.0" encoding="utf-8"?>
<ds:datastoreItem xmlns:ds="http://schemas.openxmlformats.org/officeDocument/2006/customXml" ds:itemID="{F938C4E7-CB08-48F5-B9E8-AA01D1C20F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1090</Words>
  <Application>Microsoft Office PowerPoint</Application>
  <PresentationFormat>Widescreen</PresentationFormat>
  <Paragraphs>290</Paragraphs>
  <Slides>17</Slides>
  <Notes>0</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VORDEFINIERTE OBJEKTE</vt:lpstr>
      <vt:lpstr>Grundlagen zu vordefinierten Objekten</vt:lpstr>
      <vt:lpstr>String - Objekt</vt:lpstr>
      <vt:lpstr>Math - Objekt</vt:lpstr>
      <vt:lpstr>Number – Objekt (1)</vt:lpstr>
      <vt:lpstr>Übung - Lotto</vt:lpstr>
      <vt:lpstr>Number – Objekt (2)</vt:lpstr>
      <vt:lpstr>Date – Objekt (1)</vt:lpstr>
      <vt:lpstr>Date – Objekt (2)</vt:lpstr>
      <vt:lpstr>Date – Objekt (3)</vt:lpstr>
      <vt:lpstr>RegExp-Objekt (1)</vt:lpstr>
      <vt:lpstr>RegExp-Objekt (2)</vt:lpstr>
      <vt:lpstr>RegExp-Objekt (3)</vt:lpstr>
      <vt:lpstr>RegExp-Objekt (4)</vt:lpstr>
      <vt:lpstr>RegExp-Objekte (5)</vt:lpstr>
      <vt:lpstr>RegExp-Objekt (6)</vt:lpstr>
      <vt:lpstr>RegExp-Objekt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VORDEFINIERTE OBJEKTE</dc:title>
  <dc:creator>Philipp G. Libowicz</dc:creator>
  <cp:lastModifiedBy>Philipp G. Libowicz</cp:lastModifiedBy>
  <cp:revision>15</cp:revision>
  <dcterms:created xsi:type="dcterms:W3CDTF">2024-02-08T15:34:19Z</dcterms:created>
  <dcterms:modified xsi:type="dcterms:W3CDTF">2025-03-27T12:53:31Z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y fmtid="{D5CDD505-2E9C-101B-9397-08002B2CF9AE}" pid="3" name="MediaServiceImageTags">
    <vt:lpwstr/>
  </property>
</Properties>
</file>