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89" r:id="rId5"/>
    <p:sldId id="1774" r:id="rId6"/>
    <p:sldId id="1767" r:id="rId7"/>
    <p:sldId id="1769" r:id="rId8"/>
    <p:sldId id="1780" r:id="rId9"/>
    <p:sldId id="1778" r:id="rId10"/>
    <p:sldId id="1783" r:id="rId11"/>
    <p:sldId id="1775" r:id="rId12"/>
    <p:sldId id="1779" r:id="rId13"/>
    <p:sldId id="1781" r:id="rId14"/>
    <p:sldId id="1782" r:id="rId15"/>
    <p:sldId id="1776" r:id="rId16"/>
    <p:sldId id="1784" r:id="rId17"/>
    <p:sldId id="1785"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AB8F5-450D-419A-A370-5A994A7CA795}" type="datetimeFigureOut">
              <a:rPr lang="de-DE" smtClean="0"/>
              <a:t>14.03.2022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F99AE-AFD3-4233-93B8-13BA935D411A}" type="slidenum">
              <a:rPr lang="de-DE" smtClean="0"/>
              <a:t>‹Nr.›</a:t>
            </a:fld>
            <a:endParaRPr lang="de-DE"/>
          </a:p>
        </p:txBody>
      </p:sp>
    </p:spTree>
    <p:extLst>
      <p:ext uri="{BB962C8B-B14F-4D97-AF65-F5344CB8AC3E}">
        <p14:creationId xmlns:p14="http://schemas.microsoft.com/office/powerpoint/2010/main" val="339876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63638A-26ED-4B2A-A88B-8D4AC344F0A1}"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066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7410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3/14/2022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522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05462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8523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Titelmasterformat durch Klicken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91901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5512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xmlns=""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24796902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30523572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23276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xmlns=""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a:p>
        </p:txBody>
      </p:sp>
    </p:spTree>
    <p:extLst>
      <p:ext uri="{BB962C8B-B14F-4D97-AF65-F5344CB8AC3E}">
        <p14:creationId xmlns:p14="http://schemas.microsoft.com/office/powerpoint/2010/main" val="4093607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43490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dirty="0"/>
              <a:t>Titelmasterformat durch Klicken bearbeiten</a:t>
            </a:r>
          </a:p>
        </p:txBody>
      </p:sp>
      <p:sp>
        <p:nvSpPr>
          <p:cNvPr id="3" name="Inhaltsplatzhalter 2"/>
          <p:cNvSpPr>
            <a:spLocks noGrp="1"/>
          </p:cNvSpPr>
          <p:nvPr>
            <p:ph idx="1"/>
          </p:nvPr>
        </p:nvSpPr>
        <p:spPr>
          <a:xfrm>
            <a:off x="609600" y="1268760"/>
            <a:ext cx="10972800" cy="4857403"/>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54511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93715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405710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82386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135403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25923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188542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415116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0">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798497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de-de/microsoft-365/compare-microsoft-365-enterprise-plans?market=de"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microsoft.com/de-de/microsoft-365/business/compare-all-microsoft-365-business-products?tab=2&amp;rtc=1&amp;market=d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91921" y="1503228"/>
            <a:ext cx="10008157" cy="2079010"/>
          </a:xfrm>
        </p:spPr>
        <p:txBody>
          <a:bodyPr>
            <a:normAutofit/>
          </a:bodyPr>
          <a:lstStyle/>
          <a:p>
            <a:r>
              <a:rPr lang="de-DE" sz="4800" dirty="0"/>
              <a:t>Herzlich willkommen zum Kurs</a:t>
            </a:r>
            <a:br>
              <a:rPr lang="de-DE" sz="4800" dirty="0"/>
            </a:br>
            <a:r>
              <a:rPr lang="de-DE" sz="4800" dirty="0" smtClean="0"/>
              <a:t>Microsoft </a:t>
            </a:r>
            <a:r>
              <a:rPr lang="de-DE" sz="4800" dirty="0"/>
              <a:t>365 (</a:t>
            </a:r>
            <a:r>
              <a:rPr lang="de-DE" sz="4800"/>
              <a:t>Office </a:t>
            </a:r>
            <a:r>
              <a:rPr lang="de-DE" sz="4800" smtClean="0"/>
              <a:t>365)Jump-Start</a:t>
            </a:r>
            <a:endParaRPr lang="de-DE" sz="4800" dirty="0"/>
          </a:p>
        </p:txBody>
      </p:sp>
      <p:sp>
        <p:nvSpPr>
          <p:cNvPr id="4" name="Subtitle 3"/>
          <p:cNvSpPr>
            <a:spLocks noGrp="1"/>
          </p:cNvSpPr>
          <p:nvPr>
            <p:ph type="subTitle" idx="1"/>
          </p:nvPr>
        </p:nvSpPr>
        <p:spPr>
          <a:xfrm>
            <a:off x="2895600" y="4632098"/>
            <a:ext cx="6400800" cy="1752600"/>
          </a:xfrm>
        </p:spPr>
        <p:txBody>
          <a:bodyPr/>
          <a:lstStyle/>
          <a:p>
            <a:endParaRPr lang="de-DE" dirty="0"/>
          </a:p>
          <a:p>
            <a:r>
              <a:rPr lang="de-DE" dirty="0" smtClean="0"/>
              <a:t>Alexander Schwarz</a:t>
            </a:r>
            <a:endParaRPr lang="en-GB" dirty="0"/>
          </a:p>
        </p:txBody>
      </p:sp>
      <p:pic>
        <p:nvPicPr>
          <p:cNvPr id="5"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4393" y="3582238"/>
            <a:ext cx="3163213" cy="1163568"/>
          </a:xfrm>
          <a:prstGeom prst="rect">
            <a:avLst/>
          </a:prstGeom>
        </p:spPr>
      </p:pic>
    </p:spTree>
    <p:extLst>
      <p:ext uri="{BB962C8B-B14F-4D97-AF65-F5344CB8AC3E}">
        <p14:creationId xmlns:p14="http://schemas.microsoft.com/office/powerpoint/2010/main" val="11475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A02B873-7128-49FB-85A7-2E1699154F6A}"/>
              </a:ext>
            </a:extLst>
          </p:cNvPr>
          <p:cNvSpPr>
            <a:spLocks noGrp="1"/>
          </p:cNvSpPr>
          <p:nvPr>
            <p:ph type="title"/>
          </p:nvPr>
        </p:nvSpPr>
        <p:spPr>
          <a:xfrm>
            <a:off x="623392" y="35352"/>
            <a:ext cx="9015130" cy="801360"/>
          </a:xfrm>
        </p:spPr>
        <p:txBody>
          <a:bodyPr>
            <a:normAutofit fontScale="90000"/>
          </a:bodyPr>
          <a:lstStyle/>
          <a:p>
            <a:r>
              <a:rPr lang="de-DE" dirty="0"/>
              <a:t>Office 365 Erste Schritte – Kaufen und Verwalten von Add-Ons</a:t>
            </a:r>
          </a:p>
        </p:txBody>
      </p:sp>
      <p:sp>
        <p:nvSpPr>
          <p:cNvPr id="3" name="Inhaltsplatzhalter 2">
            <a:extLst>
              <a:ext uri="{FF2B5EF4-FFF2-40B4-BE49-F238E27FC236}">
                <a16:creationId xmlns:a16="http://schemas.microsoft.com/office/drawing/2014/main" xmlns="" id="{AA5E33DF-ADF4-4FD4-A9A7-02BAF8B2BDB4}"/>
              </a:ext>
            </a:extLst>
          </p:cNvPr>
          <p:cNvSpPr>
            <a:spLocks noGrp="1"/>
          </p:cNvSpPr>
          <p:nvPr>
            <p:ph idx="1"/>
          </p:nvPr>
        </p:nvSpPr>
        <p:spPr>
          <a:xfrm>
            <a:off x="1492897" y="1268760"/>
            <a:ext cx="7511144" cy="1641309"/>
          </a:xfrm>
        </p:spPr>
        <p:txBody>
          <a:bodyPr/>
          <a:lstStyle/>
          <a:p>
            <a:r>
              <a:rPr lang="de-DE" dirty="0"/>
              <a:t>Dienste und Add-Ons können verglichen und gekauft werden</a:t>
            </a:r>
          </a:p>
        </p:txBody>
      </p:sp>
      <p:pic>
        <p:nvPicPr>
          <p:cNvPr id="5" name="Grafik 4">
            <a:extLst>
              <a:ext uri="{FF2B5EF4-FFF2-40B4-BE49-F238E27FC236}">
                <a16:creationId xmlns:a16="http://schemas.microsoft.com/office/drawing/2014/main" xmlns="" id="{C73E1302-6616-48C8-ACE5-02487692F12B}"/>
              </a:ext>
            </a:extLst>
          </p:cNvPr>
          <p:cNvPicPr>
            <a:picLocks noChangeAspect="1"/>
          </p:cNvPicPr>
          <p:nvPr/>
        </p:nvPicPr>
        <p:blipFill rotWithShape="1">
          <a:blip r:embed="rId2"/>
          <a:srcRect l="-379" t="16716"/>
          <a:stretch/>
        </p:blipFill>
        <p:spPr>
          <a:xfrm>
            <a:off x="245791" y="1155036"/>
            <a:ext cx="489568" cy="5084850"/>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xmlns="" id="{C734041B-6184-4E7F-9D90-E43A8E96EBCE}"/>
              </a:ext>
            </a:extLst>
          </p:cNvPr>
          <p:cNvSpPr/>
          <p:nvPr/>
        </p:nvSpPr>
        <p:spPr>
          <a:xfrm>
            <a:off x="245792" y="3004457"/>
            <a:ext cx="377600" cy="424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xmlns="" id="{5F5482AF-92DF-46BD-9DA9-56D7B1ED99E7}"/>
              </a:ext>
            </a:extLst>
          </p:cNvPr>
          <p:cNvCxnSpPr>
            <a:cxnSpLocks/>
          </p:cNvCxnSpPr>
          <p:nvPr/>
        </p:nvCxnSpPr>
        <p:spPr>
          <a:xfrm flipH="1">
            <a:off x="623392" y="2686133"/>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xmlns="" id="{0E427599-CC82-4E45-9363-AAC88BA11DA8}"/>
              </a:ext>
            </a:extLst>
          </p:cNvPr>
          <p:cNvPicPr>
            <a:picLocks noChangeAspect="1"/>
          </p:cNvPicPr>
          <p:nvPr/>
        </p:nvPicPr>
        <p:blipFill>
          <a:blip r:embed="rId3"/>
          <a:stretch>
            <a:fillRect/>
          </a:stretch>
        </p:blipFill>
        <p:spPr>
          <a:xfrm>
            <a:off x="1492897" y="2686133"/>
            <a:ext cx="9579922" cy="3334268"/>
          </a:xfrm>
          <a:prstGeom prst="rect">
            <a:avLst/>
          </a:prstGeom>
          <a:ln>
            <a:noFill/>
          </a:ln>
          <a:effectLst>
            <a:outerShdw blurRad="292100" dist="139700" dir="2700000" algn="tl" rotWithShape="0">
              <a:srgbClr val="333333">
                <a:alpha val="65000"/>
              </a:srgbClr>
            </a:outerShdw>
          </a:effectLst>
        </p:spPr>
      </p:pic>
      <p:sp>
        <p:nvSpPr>
          <p:cNvPr id="12" name="Rechteck 11">
            <a:extLst>
              <a:ext uri="{FF2B5EF4-FFF2-40B4-BE49-F238E27FC236}">
                <a16:creationId xmlns:a16="http://schemas.microsoft.com/office/drawing/2014/main" xmlns="" id="{ADB4A358-9298-459C-86EE-54B14EE1B8A7}"/>
              </a:ext>
            </a:extLst>
          </p:cNvPr>
          <p:cNvSpPr/>
          <p:nvPr/>
        </p:nvSpPr>
        <p:spPr>
          <a:xfrm>
            <a:off x="1589400" y="3526970"/>
            <a:ext cx="883211" cy="2705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a:extLst>
              <a:ext uri="{FF2B5EF4-FFF2-40B4-BE49-F238E27FC236}">
                <a16:creationId xmlns:a16="http://schemas.microsoft.com/office/drawing/2014/main" xmlns="" id="{634149A0-38C4-4E74-898E-E57D8B8C4236}"/>
              </a:ext>
            </a:extLst>
          </p:cNvPr>
          <p:cNvCxnSpPr>
            <a:cxnSpLocks/>
          </p:cNvCxnSpPr>
          <p:nvPr/>
        </p:nvCxnSpPr>
        <p:spPr>
          <a:xfrm flipH="1">
            <a:off x="2472611" y="3230149"/>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6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A02B873-7128-49FB-85A7-2E1699154F6A}"/>
              </a:ext>
            </a:extLst>
          </p:cNvPr>
          <p:cNvSpPr>
            <a:spLocks noGrp="1"/>
          </p:cNvSpPr>
          <p:nvPr>
            <p:ph type="title"/>
          </p:nvPr>
        </p:nvSpPr>
        <p:spPr/>
        <p:txBody>
          <a:bodyPr/>
          <a:lstStyle/>
          <a:p>
            <a:r>
              <a:rPr lang="de-DE" dirty="0"/>
              <a:t>Office 365 Erste Schritte – Hinzufügen von Speicherplatz</a:t>
            </a:r>
          </a:p>
        </p:txBody>
      </p:sp>
      <p:sp>
        <p:nvSpPr>
          <p:cNvPr id="3" name="Inhaltsplatzhalter 2">
            <a:extLst>
              <a:ext uri="{FF2B5EF4-FFF2-40B4-BE49-F238E27FC236}">
                <a16:creationId xmlns:a16="http://schemas.microsoft.com/office/drawing/2014/main" xmlns="" id="{AA5E33DF-ADF4-4FD4-A9A7-02BAF8B2BDB4}"/>
              </a:ext>
            </a:extLst>
          </p:cNvPr>
          <p:cNvSpPr>
            <a:spLocks noGrp="1"/>
          </p:cNvSpPr>
          <p:nvPr>
            <p:ph idx="1"/>
          </p:nvPr>
        </p:nvSpPr>
        <p:spPr>
          <a:xfrm>
            <a:off x="1492897" y="1156792"/>
            <a:ext cx="7296540" cy="1641309"/>
          </a:xfrm>
        </p:spPr>
        <p:txBody>
          <a:bodyPr>
            <a:normAutofit lnSpcReduction="10000"/>
          </a:bodyPr>
          <a:lstStyle/>
          <a:p>
            <a:r>
              <a:rPr lang="de-DE" dirty="0"/>
              <a:t>Bei Bedarf kann zusätzlicher Speicherplatz nachgekauft werden</a:t>
            </a:r>
          </a:p>
          <a:p>
            <a:r>
              <a:rPr lang="de-DE" dirty="0"/>
              <a:t>0,17 € Gigabyte/Monat</a:t>
            </a:r>
          </a:p>
        </p:txBody>
      </p:sp>
      <p:pic>
        <p:nvPicPr>
          <p:cNvPr id="5" name="Grafik 4">
            <a:extLst>
              <a:ext uri="{FF2B5EF4-FFF2-40B4-BE49-F238E27FC236}">
                <a16:creationId xmlns:a16="http://schemas.microsoft.com/office/drawing/2014/main" xmlns="" id="{C73E1302-6616-48C8-ACE5-02487692F12B}"/>
              </a:ext>
            </a:extLst>
          </p:cNvPr>
          <p:cNvPicPr>
            <a:picLocks noChangeAspect="1"/>
          </p:cNvPicPr>
          <p:nvPr/>
        </p:nvPicPr>
        <p:blipFill rotWithShape="1">
          <a:blip r:embed="rId2"/>
          <a:srcRect l="-379" t="16716"/>
          <a:stretch/>
        </p:blipFill>
        <p:spPr>
          <a:xfrm>
            <a:off x="245791" y="1155036"/>
            <a:ext cx="489568" cy="5084850"/>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xmlns="" id="{C734041B-6184-4E7F-9D90-E43A8E96EBCE}"/>
              </a:ext>
            </a:extLst>
          </p:cNvPr>
          <p:cNvSpPr/>
          <p:nvPr/>
        </p:nvSpPr>
        <p:spPr>
          <a:xfrm>
            <a:off x="245792" y="3004457"/>
            <a:ext cx="377600" cy="424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xmlns="" id="{5F5482AF-92DF-46BD-9DA9-56D7B1ED99E7}"/>
              </a:ext>
            </a:extLst>
          </p:cNvPr>
          <p:cNvCxnSpPr>
            <a:cxnSpLocks/>
          </p:cNvCxnSpPr>
          <p:nvPr/>
        </p:nvCxnSpPr>
        <p:spPr>
          <a:xfrm flipH="1">
            <a:off x="623392" y="2686133"/>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uppieren 3">
            <a:extLst>
              <a:ext uri="{FF2B5EF4-FFF2-40B4-BE49-F238E27FC236}">
                <a16:creationId xmlns:a16="http://schemas.microsoft.com/office/drawing/2014/main" xmlns="" id="{94D8B3BC-975A-49FA-967C-B41834EEFF8E}"/>
              </a:ext>
            </a:extLst>
          </p:cNvPr>
          <p:cNvGrpSpPr/>
          <p:nvPr/>
        </p:nvGrpSpPr>
        <p:grpSpPr>
          <a:xfrm>
            <a:off x="1492897" y="3534321"/>
            <a:ext cx="8222390" cy="2036056"/>
            <a:chOff x="1492898" y="3580974"/>
            <a:chExt cx="8222390" cy="2036056"/>
          </a:xfrm>
        </p:grpSpPr>
        <p:pic>
          <p:nvPicPr>
            <p:cNvPr id="8" name="Grafik 7">
              <a:extLst>
                <a:ext uri="{FF2B5EF4-FFF2-40B4-BE49-F238E27FC236}">
                  <a16:creationId xmlns:a16="http://schemas.microsoft.com/office/drawing/2014/main" xmlns="" id="{F1071CB5-0A52-4439-B1EE-5A3FB059D14A}"/>
                </a:ext>
              </a:extLst>
            </p:cNvPr>
            <p:cNvPicPr>
              <a:picLocks noChangeAspect="1"/>
            </p:cNvPicPr>
            <p:nvPr/>
          </p:nvPicPr>
          <p:blipFill rotWithShape="1">
            <a:blip r:embed="rId3"/>
            <a:srcRect r="75789"/>
            <a:stretch/>
          </p:blipFill>
          <p:spPr>
            <a:xfrm>
              <a:off x="1492898" y="3580974"/>
              <a:ext cx="2603242" cy="2036056"/>
            </a:xfrm>
            <a:prstGeom prst="rect">
              <a:avLst/>
            </a:prstGeom>
            <a:ln>
              <a:noFill/>
            </a:ln>
            <a:effectLst>
              <a:outerShdw blurRad="292100" dist="139700" dir="2700000" algn="tl" rotWithShape="0">
                <a:srgbClr val="333333">
                  <a:alpha val="65000"/>
                </a:srgbClr>
              </a:outerShdw>
            </a:effectLst>
          </p:spPr>
        </p:pic>
        <p:pic>
          <p:nvPicPr>
            <p:cNvPr id="9" name="Grafik 8">
              <a:extLst>
                <a:ext uri="{FF2B5EF4-FFF2-40B4-BE49-F238E27FC236}">
                  <a16:creationId xmlns:a16="http://schemas.microsoft.com/office/drawing/2014/main" xmlns="" id="{36B31B45-157A-4072-A1F5-64DA028AD0E5}"/>
                </a:ext>
              </a:extLst>
            </p:cNvPr>
            <p:cNvPicPr>
              <a:picLocks noChangeAspect="1"/>
            </p:cNvPicPr>
            <p:nvPr/>
          </p:nvPicPr>
          <p:blipFill rotWithShape="1">
            <a:blip r:embed="rId3"/>
            <a:srcRect l="44227"/>
            <a:stretch/>
          </p:blipFill>
          <p:spPr>
            <a:xfrm>
              <a:off x="3718248" y="3580974"/>
              <a:ext cx="5997040" cy="2036056"/>
            </a:xfrm>
            <a:prstGeom prst="rect">
              <a:avLst/>
            </a:prstGeom>
            <a:ln>
              <a:noFill/>
            </a:ln>
            <a:effectLst>
              <a:outerShdw blurRad="292100" dist="139700" dir="2700000" algn="tl" rotWithShape="0">
                <a:srgbClr val="333333">
                  <a:alpha val="65000"/>
                </a:srgbClr>
              </a:outerShdw>
            </a:effectLst>
          </p:spPr>
        </p:pic>
      </p:grpSp>
      <p:sp>
        <p:nvSpPr>
          <p:cNvPr id="10" name="Rechteck 9">
            <a:extLst>
              <a:ext uri="{FF2B5EF4-FFF2-40B4-BE49-F238E27FC236}">
                <a16:creationId xmlns:a16="http://schemas.microsoft.com/office/drawing/2014/main" xmlns="" id="{8E8DCF8D-9476-41E5-BE75-8F14F69F5D33}"/>
              </a:ext>
            </a:extLst>
          </p:cNvPr>
          <p:cNvSpPr/>
          <p:nvPr/>
        </p:nvSpPr>
        <p:spPr>
          <a:xfrm>
            <a:off x="1514463" y="3825550"/>
            <a:ext cx="1088778" cy="251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a:extLst>
              <a:ext uri="{FF2B5EF4-FFF2-40B4-BE49-F238E27FC236}">
                <a16:creationId xmlns:a16="http://schemas.microsoft.com/office/drawing/2014/main" xmlns="" id="{57C26B1A-2598-4908-9F99-B747F9A01036}"/>
              </a:ext>
            </a:extLst>
          </p:cNvPr>
          <p:cNvCxnSpPr>
            <a:cxnSpLocks/>
          </p:cNvCxnSpPr>
          <p:nvPr/>
        </p:nvCxnSpPr>
        <p:spPr>
          <a:xfrm flipH="1">
            <a:off x="2642896" y="3561230"/>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xmlns="" id="{199374AF-13BF-49D3-ADAE-0FE7096D05A4}"/>
              </a:ext>
            </a:extLst>
          </p:cNvPr>
          <p:cNvCxnSpPr>
            <a:cxnSpLocks/>
          </p:cNvCxnSpPr>
          <p:nvPr/>
        </p:nvCxnSpPr>
        <p:spPr>
          <a:xfrm flipH="1">
            <a:off x="8919120" y="3549919"/>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79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3: Zuweisen von Lizenzen an Benutzer</a:t>
            </a:r>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09496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A02B873-7128-49FB-85A7-2E1699154F6A}"/>
              </a:ext>
            </a:extLst>
          </p:cNvPr>
          <p:cNvSpPr>
            <a:spLocks noGrp="1"/>
          </p:cNvSpPr>
          <p:nvPr>
            <p:ph type="title"/>
          </p:nvPr>
        </p:nvSpPr>
        <p:spPr/>
        <p:txBody>
          <a:bodyPr/>
          <a:lstStyle/>
          <a:p>
            <a:r>
              <a:rPr lang="de-DE" dirty="0"/>
              <a:t>Zuweisen von Lizenzen an Benutzer</a:t>
            </a:r>
          </a:p>
        </p:txBody>
      </p:sp>
      <p:sp>
        <p:nvSpPr>
          <p:cNvPr id="3" name="Inhaltsplatzhalter 2">
            <a:extLst>
              <a:ext uri="{FF2B5EF4-FFF2-40B4-BE49-F238E27FC236}">
                <a16:creationId xmlns:a16="http://schemas.microsoft.com/office/drawing/2014/main" xmlns="" id="{AA5E33DF-ADF4-4FD4-A9A7-02BAF8B2BDB4}"/>
              </a:ext>
            </a:extLst>
          </p:cNvPr>
          <p:cNvSpPr>
            <a:spLocks noGrp="1"/>
          </p:cNvSpPr>
          <p:nvPr>
            <p:ph idx="1"/>
          </p:nvPr>
        </p:nvSpPr>
        <p:spPr>
          <a:xfrm>
            <a:off x="1492897" y="1156792"/>
            <a:ext cx="7296540" cy="1641309"/>
          </a:xfrm>
        </p:spPr>
        <p:txBody>
          <a:bodyPr>
            <a:normAutofit fontScale="85000" lnSpcReduction="20000"/>
          </a:bodyPr>
          <a:lstStyle/>
          <a:p>
            <a:r>
              <a:rPr lang="de-DE" dirty="0"/>
              <a:t>Zuweisen von Lizenzen erfolgt auf der Seite Aktive Benutzer oder auf der Seite Lizenzen</a:t>
            </a:r>
          </a:p>
          <a:p>
            <a:r>
              <a:rPr lang="de-DE" dirty="0"/>
              <a:t>Voraussetzung: Sie sind globaler, Lizenz- oder Benutzeradministrator</a:t>
            </a:r>
          </a:p>
        </p:txBody>
      </p:sp>
      <p:pic>
        <p:nvPicPr>
          <p:cNvPr id="5" name="Grafik 4">
            <a:extLst>
              <a:ext uri="{FF2B5EF4-FFF2-40B4-BE49-F238E27FC236}">
                <a16:creationId xmlns:a16="http://schemas.microsoft.com/office/drawing/2014/main" xmlns="" id="{C73E1302-6616-48C8-ACE5-02487692F12B}"/>
              </a:ext>
            </a:extLst>
          </p:cNvPr>
          <p:cNvPicPr>
            <a:picLocks noChangeAspect="1"/>
          </p:cNvPicPr>
          <p:nvPr/>
        </p:nvPicPr>
        <p:blipFill rotWithShape="1">
          <a:blip r:embed="rId2"/>
          <a:srcRect l="-379" t="16716"/>
          <a:stretch/>
        </p:blipFill>
        <p:spPr>
          <a:xfrm>
            <a:off x="245791" y="1155036"/>
            <a:ext cx="489568" cy="5084850"/>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xmlns="" id="{C734041B-6184-4E7F-9D90-E43A8E96EBCE}"/>
              </a:ext>
            </a:extLst>
          </p:cNvPr>
          <p:cNvSpPr/>
          <p:nvPr/>
        </p:nvSpPr>
        <p:spPr>
          <a:xfrm>
            <a:off x="245792" y="3004457"/>
            <a:ext cx="377600" cy="424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xmlns="" id="{5F5482AF-92DF-46BD-9DA9-56D7B1ED99E7}"/>
              </a:ext>
            </a:extLst>
          </p:cNvPr>
          <p:cNvCxnSpPr>
            <a:cxnSpLocks/>
          </p:cNvCxnSpPr>
          <p:nvPr/>
        </p:nvCxnSpPr>
        <p:spPr>
          <a:xfrm flipH="1">
            <a:off x="623392" y="2686133"/>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xmlns="" id="{E5FAD70C-0342-4F50-BD94-74FD593D1DB0}"/>
              </a:ext>
            </a:extLst>
          </p:cNvPr>
          <p:cNvPicPr>
            <a:picLocks noChangeAspect="1"/>
          </p:cNvPicPr>
          <p:nvPr/>
        </p:nvPicPr>
        <p:blipFill>
          <a:blip r:embed="rId3"/>
          <a:stretch>
            <a:fillRect/>
          </a:stretch>
        </p:blipFill>
        <p:spPr>
          <a:xfrm>
            <a:off x="1492897" y="2695464"/>
            <a:ext cx="6232850" cy="3129008"/>
          </a:xfrm>
          <a:prstGeom prst="rect">
            <a:avLst/>
          </a:prstGeom>
          <a:ln>
            <a:noFill/>
          </a:ln>
          <a:effectLst>
            <a:outerShdw blurRad="292100" dist="139700" dir="2700000" algn="tl" rotWithShape="0">
              <a:srgbClr val="333333">
                <a:alpha val="65000"/>
              </a:srgbClr>
            </a:outerShdw>
          </a:effectLst>
        </p:spPr>
      </p:pic>
      <p:sp>
        <p:nvSpPr>
          <p:cNvPr id="10" name="Rechteck 9">
            <a:extLst>
              <a:ext uri="{FF2B5EF4-FFF2-40B4-BE49-F238E27FC236}">
                <a16:creationId xmlns:a16="http://schemas.microsoft.com/office/drawing/2014/main" xmlns="" id="{8E8DCF8D-9476-41E5-BE75-8F14F69F5D33}"/>
              </a:ext>
            </a:extLst>
          </p:cNvPr>
          <p:cNvSpPr/>
          <p:nvPr/>
        </p:nvSpPr>
        <p:spPr>
          <a:xfrm>
            <a:off x="1567542" y="4161453"/>
            <a:ext cx="690466" cy="2151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xmlns="" id="{199374AF-13BF-49D3-ADAE-0FE7096D05A4}"/>
              </a:ext>
            </a:extLst>
          </p:cNvPr>
          <p:cNvCxnSpPr>
            <a:cxnSpLocks/>
          </p:cNvCxnSpPr>
          <p:nvPr/>
        </p:nvCxnSpPr>
        <p:spPr>
          <a:xfrm flipH="1">
            <a:off x="2331708" y="3835964"/>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xmlns="" id="{57C26B1A-2598-4908-9F99-B747F9A01036}"/>
              </a:ext>
            </a:extLst>
          </p:cNvPr>
          <p:cNvCxnSpPr>
            <a:cxnSpLocks/>
          </p:cNvCxnSpPr>
          <p:nvPr/>
        </p:nvCxnSpPr>
        <p:spPr>
          <a:xfrm flipH="1">
            <a:off x="4795935" y="4753567"/>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xmlns="" id="{6E5BDCF1-B0A4-476F-9937-5AE01522A4A3}"/>
              </a:ext>
            </a:extLst>
          </p:cNvPr>
          <p:cNvSpPr/>
          <p:nvPr/>
        </p:nvSpPr>
        <p:spPr>
          <a:xfrm>
            <a:off x="3175720" y="5070701"/>
            <a:ext cx="1595535" cy="223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017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A02B873-7128-49FB-85A7-2E1699154F6A}"/>
              </a:ext>
            </a:extLst>
          </p:cNvPr>
          <p:cNvSpPr>
            <a:spLocks noGrp="1"/>
          </p:cNvSpPr>
          <p:nvPr>
            <p:ph type="title"/>
          </p:nvPr>
        </p:nvSpPr>
        <p:spPr/>
        <p:txBody>
          <a:bodyPr/>
          <a:lstStyle/>
          <a:p>
            <a:r>
              <a:rPr lang="de-DE" dirty="0"/>
              <a:t>Zuweisen von Lizenzen an Benutzer (Fortsetzung)</a:t>
            </a:r>
          </a:p>
        </p:txBody>
      </p:sp>
      <p:sp>
        <p:nvSpPr>
          <p:cNvPr id="3" name="Inhaltsplatzhalter 2">
            <a:extLst>
              <a:ext uri="{FF2B5EF4-FFF2-40B4-BE49-F238E27FC236}">
                <a16:creationId xmlns:a16="http://schemas.microsoft.com/office/drawing/2014/main" xmlns="" id="{AA5E33DF-ADF4-4FD4-A9A7-02BAF8B2BDB4}"/>
              </a:ext>
            </a:extLst>
          </p:cNvPr>
          <p:cNvSpPr>
            <a:spLocks noGrp="1"/>
          </p:cNvSpPr>
          <p:nvPr>
            <p:ph idx="1"/>
          </p:nvPr>
        </p:nvSpPr>
        <p:spPr>
          <a:xfrm>
            <a:off x="1492897" y="1156792"/>
            <a:ext cx="7296540" cy="1641309"/>
          </a:xfrm>
        </p:spPr>
        <p:txBody>
          <a:bodyPr>
            <a:normAutofit fontScale="85000" lnSpcReduction="20000"/>
          </a:bodyPr>
          <a:lstStyle/>
          <a:p>
            <a:r>
              <a:rPr lang="de-DE" dirty="0"/>
              <a:t>Zuweisen von Lizenzen erfolgt auf der Seite Aktive Benutzer oder auf der Seite Lizenzen</a:t>
            </a:r>
          </a:p>
          <a:p>
            <a:r>
              <a:rPr lang="de-DE" dirty="0"/>
              <a:t>Voraussetzung: Sie sind globaler, Lizenz- oder Benutzeradministrator</a:t>
            </a:r>
          </a:p>
        </p:txBody>
      </p:sp>
      <p:pic>
        <p:nvPicPr>
          <p:cNvPr id="5" name="Grafik 4">
            <a:extLst>
              <a:ext uri="{FF2B5EF4-FFF2-40B4-BE49-F238E27FC236}">
                <a16:creationId xmlns:a16="http://schemas.microsoft.com/office/drawing/2014/main" xmlns="" id="{C73E1302-6616-48C8-ACE5-02487692F12B}"/>
              </a:ext>
            </a:extLst>
          </p:cNvPr>
          <p:cNvPicPr>
            <a:picLocks noChangeAspect="1"/>
          </p:cNvPicPr>
          <p:nvPr/>
        </p:nvPicPr>
        <p:blipFill rotWithShape="1">
          <a:blip r:embed="rId2"/>
          <a:srcRect l="-379" t="16716"/>
          <a:stretch/>
        </p:blipFill>
        <p:spPr>
          <a:xfrm>
            <a:off x="245791" y="1155036"/>
            <a:ext cx="489568" cy="5084850"/>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xmlns="" id="{C734041B-6184-4E7F-9D90-E43A8E96EBCE}"/>
              </a:ext>
            </a:extLst>
          </p:cNvPr>
          <p:cNvSpPr/>
          <p:nvPr/>
        </p:nvSpPr>
        <p:spPr>
          <a:xfrm>
            <a:off x="245792" y="3004457"/>
            <a:ext cx="377600" cy="424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xmlns="" id="{5F5482AF-92DF-46BD-9DA9-56D7B1ED99E7}"/>
              </a:ext>
            </a:extLst>
          </p:cNvPr>
          <p:cNvCxnSpPr>
            <a:cxnSpLocks/>
          </p:cNvCxnSpPr>
          <p:nvPr/>
        </p:nvCxnSpPr>
        <p:spPr>
          <a:xfrm flipH="1">
            <a:off x="623392" y="2686133"/>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xmlns="" id="{E5FAD70C-0342-4F50-BD94-74FD593D1DB0}"/>
              </a:ext>
            </a:extLst>
          </p:cNvPr>
          <p:cNvPicPr>
            <a:picLocks noChangeAspect="1"/>
          </p:cNvPicPr>
          <p:nvPr/>
        </p:nvPicPr>
        <p:blipFill>
          <a:blip r:embed="rId3"/>
          <a:stretch>
            <a:fillRect/>
          </a:stretch>
        </p:blipFill>
        <p:spPr>
          <a:xfrm>
            <a:off x="1492897" y="2695464"/>
            <a:ext cx="6232850" cy="3129008"/>
          </a:xfrm>
          <a:prstGeom prst="rect">
            <a:avLst/>
          </a:prstGeom>
          <a:ln>
            <a:noFill/>
          </a:ln>
          <a:effectLst>
            <a:outerShdw blurRad="292100" dist="139700" dir="2700000" algn="tl" rotWithShape="0">
              <a:srgbClr val="333333">
                <a:alpha val="65000"/>
              </a:srgbClr>
            </a:outerShdw>
          </a:effectLst>
        </p:spPr>
      </p:pic>
      <p:sp>
        <p:nvSpPr>
          <p:cNvPr id="10" name="Rechteck 9">
            <a:extLst>
              <a:ext uri="{FF2B5EF4-FFF2-40B4-BE49-F238E27FC236}">
                <a16:creationId xmlns:a16="http://schemas.microsoft.com/office/drawing/2014/main" xmlns="" id="{8E8DCF8D-9476-41E5-BE75-8F14F69F5D33}"/>
              </a:ext>
            </a:extLst>
          </p:cNvPr>
          <p:cNvSpPr/>
          <p:nvPr/>
        </p:nvSpPr>
        <p:spPr>
          <a:xfrm>
            <a:off x="1567542" y="4161453"/>
            <a:ext cx="690466" cy="2151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xmlns="" id="{199374AF-13BF-49D3-ADAE-0FE7096D05A4}"/>
              </a:ext>
            </a:extLst>
          </p:cNvPr>
          <p:cNvCxnSpPr>
            <a:cxnSpLocks/>
          </p:cNvCxnSpPr>
          <p:nvPr/>
        </p:nvCxnSpPr>
        <p:spPr>
          <a:xfrm flipH="1">
            <a:off x="2331708" y="3835964"/>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xmlns="" id="{57C26B1A-2598-4908-9F99-B747F9A01036}"/>
              </a:ext>
            </a:extLst>
          </p:cNvPr>
          <p:cNvCxnSpPr>
            <a:cxnSpLocks/>
          </p:cNvCxnSpPr>
          <p:nvPr/>
        </p:nvCxnSpPr>
        <p:spPr>
          <a:xfrm flipH="1">
            <a:off x="4795935" y="4753567"/>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xmlns="" id="{6E5BDCF1-B0A4-476F-9937-5AE01522A4A3}"/>
              </a:ext>
            </a:extLst>
          </p:cNvPr>
          <p:cNvSpPr/>
          <p:nvPr/>
        </p:nvSpPr>
        <p:spPr>
          <a:xfrm>
            <a:off x="3175720" y="5070701"/>
            <a:ext cx="1595535" cy="223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xmlns="" id="{91935463-298E-4305-8FAC-DADCAFCB873B}"/>
              </a:ext>
            </a:extLst>
          </p:cNvPr>
          <p:cNvPicPr>
            <a:picLocks noChangeAspect="1"/>
          </p:cNvPicPr>
          <p:nvPr/>
        </p:nvPicPr>
        <p:blipFill>
          <a:blip r:embed="rId4"/>
          <a:stretch>
            <a:fillRect/>
          </a:stretch>
        </p:blipFill>
        <p:spPr>
          <a:xfrm>
            <a:off x="5591402" y="2412706"/>
            <a:ext cx="4268690" cy="2398269"/>
          </a:xfrm>
          <a:prstGeom prst="rect">
            <a:avLst/>
          </a:prstGeom>
          <a:ln>
            <a:noFill/>
          </a:ln>
          <a:effectLst>
            <a:outerShdw blurRad="292100" dist="139700" dir="2700000" algn="tl" rotWithShape="0">
              <a:srgbClr val="333333">
                <a:alpha val="65000"/>
              </a:srgbClr>
            </a:outerShdw>
          </a:effectLst>
        </p:spPr>
      </p:pic>
      <p:pic>
        <p:nvPicPr>
          <p:cNvPr id="13" name="Grafik 12">
            <a:extLst>
              <a:ext uri="{FF2B5EF4-FFF2-40B4-BE49-F238E27FC236}">
                <a16:creationId xmlns:a16="http://schemas.microsoft.com/office/drawing/2014/main" xmlns="" id="{7F840433-DD87-4C5E-BEF2-6238BDBD8C1A}"/>
              </a:ext>
            </a:extLst>
          </p:cNvPr>
          <p:cNvPicPr>
            <a:picLocks noChangeAspect="1"/>
          </p:cNvPicPr>
          <p:nvPr/>
        </p:nvPicPr>
        <p:blipFill>
          <a:blip r:embed="rId5"/>
          <a:stretch>
            <a:fillRect/>
          </a:stretch>
        </p:blipFill>
        <p:spPr>
          <a:xfrm>
            <a:off x="7480044" y="3491981"/>
            <a:ext cx="4156184" cy="2971043"/>
          </a:xfrm>
          <a:prstGeom prst="rect">
            <a:avLst/>
          </a:prstGeom>
          <a:ln>
            <a:noFill/>
          </a:ln>
          <a:effectLst>
            <a:outerShdw blurRad="292100" dist="139700" dir="2700000" algn="tl" rotWithShape="0">
              <a:srgbClr val="333333">
                <a:alpha val="65000"/>
              </a:srgbClr>
            </a:outerShdw>
          </a:effectLst>
        </p:spPr>
      </p:pic>
      <p:cxnSp>
        <p:nvCxnSpPr>
          <p:cNvPr id="16" name="Gerade Verbindung mit Pfeil 15">
            <a:extLst>
              <a:ext uri="{FF2B5EF4-FFF2-40B4-BE49-F238E27FC236}">
                <a16:creationId xmlns:a16="http://schemas.microsoft.com/office/drawing/2014/main" xmlns="" id="{9C926DDE-5C62-4B17-B6EB-F7975BDFC316}"/>
              </a:ext>
            </a:extLst>
          </p:cNvPr>
          <p:cNvCxnSpPr>
            <a:cxnSpLocks/>
          </p:cNvCxnSpPr>
          <p:nvPr/>
        </p:nvCxnSpPr>
        <p:spPr>
          <a:xfrm flipH="1">
            <a:off x="6356513" y="4374095"/>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xmlns="" id="{3BC0EBAF-A946-48AC-9D76-61C379779E78}"/>
              </a:ext>
            </a:extLst>
          </p:cNvPr>
          <p:cNvCxnSpPr>
            <a:cxnSpLocks/>
          </p:cNvCxnSpPr>
          <p:nvPr/>
        </p:nvCxnSpPr>
        <p:spPr>
          <a:xfrm flipH="1">
            <a:off x="8511884" y="5954921"/>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87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193651"/>
            <a:ext cx="4462201" cy="2123658"/>
          </a:xfrm>
        </p:spPr>
        <p:txBody>
          <a:bodyPr/>
          <a:lstStyle/>
          <a:p>
            <a:r>
              <a:rPr lang="de-DE" dirty="0"/>
              <a:t>Modul 1: Einführung in Office 365</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1 Agenda</a:t>
            </a:r>
          </a:p>
        </p:txBody>
      </p:sp>
      <p:pic>
        <p:nvPicPr>
          <p:cNvPr id="14" name="Picture 13" descr="Symbol einer Lupe">
            <a:extLst>
              <a:ext uri="{FF2B5EF4-FFF2-40B4-BE49-F238E27FC236}">
                <a16:creationId xmlns:a16="http://schemas.microsoft.com/office/drawing/2014/main" xmlns=""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xmlns="" id="{13C51306-C1F8-4661-BE5E-3EC8A40BA5FE}"/>
              </a:ext>
            </a:extLst>
          </p:cNvPr>
          <p:cNvSpPr txBox="1"/>
          <p:nvPr/>
        </p:nvSpPr>
        <p:spPr>
          <a:xfrm>
            <a:off x="4791011" y="1683857"/>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Überblick Office 365</a:t>
            </a:r>
          </a:p>
        </p:txBody>
      </p:sp>
      <p:pic>
        <p:nvPicPr>
          <p:cNvPr id="5" name="Picture 13" descr="Symbol einer Lupe">
            <a:extLst>
              <a:ext uri="{FF2B5EF4-FFF2-40B4-BE49-F238E27FC236}">
                <a16:creationId xmlns:a16="http://schemas.microsoft.com/office/drawing/2014/main" xmlns=""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xmlns=""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sp>
        <p:nvSpPr>
          <p:cNvPr id="9" name="TextBox 3">
            <a:extLst>
              <a:ext uri="{FF2B5EF4-FFF2-40B4-BE49-F238E27FC236}">
                <a16:creationId xmlns:a16="http://schemas.microsoft.com/office/drawing/2014/main" xmlns="" id="{971B94D2-1FB0-4A6A-93EB-4BCBE30BDC09}"/>
              </a:ext>
            </a:extLst>
          </p:cNvPr>
          <p:cNvSpPr txBox="1"/>
          <p:nvPr/>
        </p:nvSpPr>
        <p:spPr>
          <a:xfrm>
            <a:off x="4791007" y="4396942"/>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Zuweisen von Lizenzen an Benutzer</a:t>
            </a:r>
          </a:p>
        </p:txBody>
      </p:sp>
      <p:sp>
        <p:nvSpPr>
          <p:cNvPr id="10" name="TextBox 3">
            <a:extLst>
              <a:ext uri="{FF2B5EF4-FFF2-40B4-BE49-F238E27FC236}">
                <a16:creationId xmlns:a16="http://schemas.microsoft.com/office/drawing/2014/main" xmlns="" id="{29940EA0-E311-4339-B122-BC365565E6CF}"/>
              </a:ext>
            </a:extLst>
          </p:cNvPr>
          <p:cNvSpPr txBox="1"/>
          <p:nvPr/>
        </p:nvSpPr>
        <p:spPr>
          <a:xfrm>
            <a:off x="4791007" y="3020203"/>
            <a:ext cx="5118099"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Microsoft Dienste und Add-Ons</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1: Überblick Office 365</a:t>
            </a:r>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93EBC49-742D-4388-AF04-D1719AA68F43}"/>
              </a:ext>
            </a:extLst>
          </p:cNvPr>
          <p:cNvSpPr>
            <a:spLocks noGrp="1"/>
          </p:cNvSpPr>
          <p:nvPr>
            <p:ph type="title"/>
          </p:nvPr>
        </p:nvSpPr>
        <p:spPr/>
        <p:txBody>
          <a:bodyPr/>
          <a:lstStyle/>
          <a:p>
            <a:r>
              <a:rPr lang="de-DE" dirty="0"/>
              <a:t>Testen eines kostenlosen Testabonnements</a:t>
            </a:r>
          </a:p>
        </p:txBody>
      </p:sp>
      <p:sp>
        <p:nvSpPr>
          <p:cNvPr id="3" name="Inhaltsplatzhalter 2">
            <a:extLst>
              <a:ext uri="{FF2B5EF4-FFF2-40B4-BE49-F238E27FC236}">
                <a16:creationId xmlns:a16="http://schemas.microsoft.com/office/drawing/2014/main" xmlns="" id="{12E6A10B-4AE0-41C6-AC3D-B2833F1E682E}"/>
              </a:ext>
            </a:extLst>
          </p:cNvPr>
          <p:cNvSpPr>
            <a:spLocks noGrp="1"/>
          </p:cNvSpPr>
          <p:nvPr>
            <p:ph idx="1"/>
          </p:nvPr>
        </p:nvSpPr>
        <p:spPr>
          <a:xfrm>
            <a:off x="377480" y="1474032"/>
            <a:ext cx="2814735" cy="4857403"/>
          </a:xfrm>
        </p:spPr>
        <p:txBody>
          <a:bodyPr/>
          <a:lstStyle/>
          <a:p>
            <a:r>
              <a:rPr lang="de-DE" dirty="0"/>
              <a:t>Aufrufen der Website Microsoft 365 Products</a:t>
            </a:r>
          </a:p>
          <a:p>
            <a:r>
              <a:rPr lang="de-DE" dirty="0"/>
              <a:t>Auswählen eines Plans</a:t>
            </a:r>
          </a:p>
        </p:txBody>
      </p:sp>
      <p:pic>
        <p:nvPicPr>
          <p:cNvPr id="5" name="Grafik 4">
            <a:extLst>
              <a:ext uri="{FF2B5EF4-FFF2-40B4-BE49-F238E27FC236}">
                <a16:creationId xmlns:a16="http://schemas.microsoft.com/office/drawing/2014/main" xmlns="" id="{A9B2D79F-2338-4D77-B42B-1EA9F945E9D9}"/>
              </a:ext>
            </a:extLst>
          </p:cNvPr>
          <p:cNvPicPr>
            <a:picLocks noChangeAspect="1"/>
          </p:cNvPicPr>
          <p:nvPr/>
        </p:nvPicPr>
        <p:blipFill>
          <a:blip r:embed="rId2"/>
          <a:stretch>
            <a:fillRect/>
          </a:stretch>
        </p:blipFill>
        <p:spPr>
          <a:xfrm>
            <a:off x="3515880" y="1474032"/>
            <a:ext cx="8213420" cy="3999345"/>
          </a:xfrm>
          <a:prstGeom prst="rect">
            <a:avLst/>
          </a:prstGeom>
          <a:ln>
            <a:noFill/>
          </a:ln>
          <a:effectLst>
            <a:outerShdw blurRad="292100" dist="139700" dir="2700000" algn="tl" rotWithShape="0">
              <a:srgbClr val="333333">
                <a:alpha val="65000"/>
              </a:srgbClr>
            </a:outerShdw>
          </a:effectLst>
        </p:spPr>
      </p:pic>
      <p:sp>
        <p:nvSpPr>
          <p:cNvPr id="8" name="Rechteck 7">
            <a:extLst>
              <a:ext uri="{FF2B5EF4-FFF2-40B4-BE49-F238E27FC236}">
                <a16:creationId xmlns:a16="http://schemas.microsoft.com/office/drawing/2014/main" xmlns="" id="{E7593404-71E0-4C93-923D-7BF2838CE7A5}"/>
              </a:ext>
            </a:extLst>
          </p:cNvPr>
          <p:cNvSpPr/>
          <p:nvPr/>
        </p:nvSpPr>
        <p:spPr>
          <a:xfrm>
            <a:off x="5568615" y="4292068"/>
            <a:ext cx="4499115" cy="4198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a:extLst>
              <a:ext uri="{FF2B5EF4-FFF2-40B4-BE49-F238E27FC236}">
                <a16:creationId xmlns:a16="http://schemas.microsoft.com/office/drawing/2014/main" xmlns="" id="{CFD329B1-BFA9-4BD9-B889-D89FBC42BFFB}"/>
              </a:ext>
            </a:extLst>
          </p:cNvPr>
          <p:cNvCxnSpPr>
            <a:cxnSpLocks/>
          </p:cNvCxnSpPr>
          <p:nvPr/>
        </p:nvCxnSpPr>
        <p:spPr>
          <a:xfrm flipH="1">
            <a:off x="6977946" y="3956167"/>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xmlns="" id="{F4C7D246-139B-4154-BD95-49258364B61C}"/>
              </a:ext>
            </a:extLst>
          </p:cNvPr>
          <p:cNvSpPr txBox="1"/>
          <p:nvPr/>
        </p:nvSpPr>
        <p:spPr>
          <a:xfrm>
            <a:off x="3515880" y="6271401"/>
            <a:ext cx="6111550" cy="369332"/>
          </a:xfrm>
          <a:prstGeom prst="rect">
            <a:avLst/>
          </a:prstGeom>
          <a:noFill/>
        </p:spPr>
        <p:txBody>
          <a:bodyPr wrap="square">
            <a:spAutoFit/>
          </a:bodyPr>
          <a:lstStyle/>
          <a:p>
            <a:r>
              <a:rPr lang="de-DE" dirty="0">
                <a:hlinkClick r:id="rId3"/>
              </a:rPr>
              <a:t>Microsoft 365 E3, E5 &amp; F3 vergleichen | Microsoft Enterprise</a:t>
            </a:r>
            <a:endParaRPr lang="de-DE" dirty="0"/>
          </a:p>
        </p:txBody>
      </p:sp>
      <p:sp>
        <p:nvSpPr>
          <p:cNvPr id="13" name="Textfeld 12">
            <a:extLst>
              <a:ext uri="{FF2B5EF4-FFF2-40B4-BE49-F238E27FC236}">
                <a16:creationId xmlns:a16="http://schemas.microsoft.com/office/drawing/2014/main" xmlns="" id="{004ACA32-7ACE-48E7-9DA7-1DB18E89A0C9}"/>
              </a:ext>
            </a:extLst>
          </p:cNvPr>
          <p:cNvSpPr txBox="1"/>
          <p:nvPr/>
        </p:nvSpPr>
        <p:spPr>
          <a:xfrm>
            <a:off x="3515880" y="5794752"/>
            <a:ext cx="7335621" cy="369332"/>
          </a:xfrm>
          <a:prstGeom prst="rect">
            <a:avLst/>
          </a:prstGeom>
          <a:noFill/>
        </p:spPr>
        <p:txBody>
          <a:bodyPr wrap="square">
            <a:spAutoFit/>
          </a:bodyPr>
          <a:lstStyle/>
          <a:p>
            <a:r>
              <a:rPr lang="en-US" dirty="0">
                <a:hlinkClick r:id="rId4"/>
              </a:rPr>
              <a:t>Microsoft 365 Business-</a:t>
            </a:r>
            <a:r>
              <a:rPr lang="en-US" dirty="0" err="1">
                <a:hlinkClick r:id="rId4"/>
              </a:rPr>
              <a:t>Pläne</a:t>
            </a:r>
            <a:r>
              <a:rPr lang="en-US" dirty="0">
                <a:hlinkClick r:id="rId4"/>
              </a:rPr>
              <a:t> </a:t>
            </a:r>
            <a:r>
              <a:rPr lang="en-US" dirty="0" err="1">
                <a:hlinkClick r:id="rId4"/>
              </a:rPr>
              <a:t>für</a:t>
            </a:r>
            <a:r>
              <a:rPr lang="en-US" dirty="0">
                <a:hlinkClick r:id="rId4"/>
              </a:rPr>
              <a:t> KMU – Basic, Standard, Premium</a:t>
            </a:r>
            <a:endParaRPr lang="de-DE" dirty="0"/>
          </a:p>
        </p:txBody>
      </p:sp>
    </p:spTree>
    <p:extLst>
      <p:ext uri="{BB962C8B-B14F-4D97-AF65-F5344CB8AC3E}">
        <p14:creationId xmlns:p14="http://schemas.microsoft.com/office/powerpoint/2010/main" val="312499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D2A98DE-3331-4C52-97C1-8E27CCCCB0B3}"/>
              </a:ext>
            </a:extLst>
          </p:cNvPr>
          <p:cNvSpPr>
            <a:spLocks noGrp="1"/>
          </p:cNvSpPr>
          <p:nvPr>
            <p:ph type="title"/>
          </p:nvPr>
        </p:nvSpPr>
        <p:spPr/>
        <p:txBody>
          <a:bodyPr/>
          <a:lstStyle/>
          <a:p>
            <a:r>
              <a:rPr lang="de-DE" dirty="0"/>
              <a:t>Office 365 Startseite</a:t>
            </a:r>
          </a:p>
        </p:txBody>
      </p:sp>
      <p:pic>
        <p:nvPicPr>
          <p:cNvPr id="5" name="Inhaltsplatzhalter 4">
            <a:extLst>
              <a:ext uri="{FF2B5EF4-FFF2-40B4-BE49-F238E27FC236}">
                <a16:creationId xmlns:a16="http://schemas.microsoft.com/office/drawing/2014/main" xmlns="" id="{115D34CD-4BFC-46B8-A710-8CA07CAC0061}"/>
              </a:ext>
            </a:extLst>
          </p:cNvPr>
          <p:cNvPicPr>
            <a:picLocks noGrp="1" noChangeAspect="1"/>
          </p:cNvPicPr>
          <p:nvPr>
            <p:ph idx="1"/>
          </p:nvPr>
        </p:nvPicPr>
        <p:blipFill>
          <a:blip r:embed="rId2"/>
          <a:stretch>
            <a:fillRect/>
          </a:stretch>
        </p:blipFill>
        <p:spPr>
          <a:xfrm>
            <a:off x="609600" y="1279843"/>
            <a:ext cx="10972800" cy="4834890"/>
          </a:xfrm>
        </p:spPr>
      </p:pic>
      <p:sp>
        <p:nvSpPr>
          <p:cNvPr id="6" name="Rechteck 5">
            <a:extLst>
              <a:ext uri="{FF2B5EF4-FFF2-40B4-BE49-F238E27FC236}">
                <a16:creationId xmlns:a16="http://schemas.microsoft.com/office/drawing/2014/main" xmlns="" id="{F4C21783-D1F3-4921-BF0B-155658D7985E}"/>
              </a:ext>
            </a:extLst>
          </p:cNvPr>
          <p:cNvSpPr/>
          <p:nvPr/>
        </p:nvSpPr>
        <p:spPr>
          <a:xfrm>
            <a:off x="623392" y="1698171"/>
            <a:ext cx="300339" cy="43667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a:extLst>
              <a:ext uri="{FF2B5EF4-FFF2-40B4-BE49-F238E27FC236}">
                <a16:creationId xmlns:a16="http://schemas.microsoft.com/office/drawing/2014/main" xmlns="" id="{42AC2007-C8A7-4001-9DFB-A3723A1B46BC}"/>
              </a:ext>
            </a:extLst>
          </p:cNvPr>
          <p:cNvCxnSpPr>
            <a:cxnSpLocks/>
          </p:cNvCxnSpPr>
          <p:nvPr/>
        </p:nvCxnSpPr>
        <p:spPr>
          <a:xfrm flipH="1">
            <a:off x="1063690" y="2118049"/>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xmlns="" id="{F3E4C02B-21C7-42EB-B065-669F17D9E214}"/>
              </a:ext>
            </a:extLst>
          </p:cNvPr>
          <p:cNvCxnSpPr>
            <a:cxnSpLocks/>
          </p:cNvCxnSpPr>
          <p:nvPr/>
        </p:nvCxnSpPr>
        <p:spPr>
          <a:xfrm flipH="1" flipV="1">
            <a:off x="10792408" y="1646852"/>
            <a:ext cx="345232" cy="307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xmlns="" id="{50D5D8BB-A1C8-4622-B619-FB544E23033D}"/>
              </a:ext>
            </a:extLst>
          </p:cNvPr>
          <p:cNvSpPr/>
          <p:nvPr/>
        </p:nvSpPr>
        <p:spPr>
          <a:xfrm>
            <a:off x="10548867" y="1289993"/>
            <a:ext cx="345232" cy="3079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5258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0EF6DF3-5FBA-4F46-AE67-14DDF9B66D95}"/>
              </a:ext>
            </a:extLst>
          </p:cNvPr>
          <p:cNvSpPr>
            <a:spLocks noGrp="1"/>
          </p:cNvSpPr>
          <p:nvPr>
            <p:ph type="title"/>
          </p:nvPr>
        </p:nvSpPr>
        <p:spPr/>
        <p:txBody>
          <a:bodyPr/>
          <a:lstStyle/>
          <a:p>
            <a:r>
              <a:rPr lang="de-DE" dirty="0"/>
              <a:t>Office 365 – Erste Schritte</a:t>
            </a:r>
          </a:p>
        </p:txBody>
      </p:sp>
      <p:sp>
        <p:nvSpPr>
          <p:cNvPr id="3" name="Inhaltsplatzhalter 2">
            <a:extLst>
              <a:ext uri="{FF2B5EF4-FFF2-40B4-BE49-F238E27FC236}">
                <a16:creationId xmlns:a16="http://schemas.microsoft.com/office/drawing/2014/main" xmlns="" id="{1678FE16-8D2D-4084-8505-373B45026678}"/>
              </a:ext>
            </a:extLst>
          </p:cNvPr>
          <p:cNvSpPr>
            <a:spLocks noGrp="1"/>
          </p:cNvSpPr>
          <p:nvPr>
            <p:ph idx="1"/>
          </p:nvPr>
        </p:nvSpPr>
        <p:spPr>
          <a:xfrm>
            <a:off x="5682343" y="1256235"/>
            <a:ext cx="4743061" cy="4857403"/>
          </a:xfrm>
        </p:spPr>
        <p:txBody>
          <a:bodyPr/>
          <a:lstStyle/>
          <a:p>
            <a:r>
              <a:rPr lang="de-DE" dirty="0"/>
              <a:t>Schaltfläche -&gt; </a:t>
            </a:r>
            <a:br>
              <a:rPr lang="de-DE" dirty="0"/>
            </a:br>
            <a:r>
              <a:rPr lang="de-DE" dirty="0"/>
              <a:t>App-Startfeld</a:t>
            </a:r>
          </a:p>
          <a:p>
            <a:r>
              <a:rPr lang="de-DE" dirty="0"/>
              <a:t>Navigation zu Apps</a:t>
            </a:r>
          </a:p>
          <a:p>
            <a:r>
              <a:rPr lang="de-DE" dirty="0"/>
              <a:t>Aufruf von Dokumenten </a:t>
            </a:r>
          </a:p>
        </p:txBody>
      </p:sp>
      <p:pic>
        <p:nvPicPr>
          <p:cNvPr id="4" name="Inhaltsplatzhalter 4">
            <a:extLst>
              <a:ext uri="{FF2B5EF4-FFF2-40B4-BE49-F238E27FC236}">
                <a16:creationId xmlns:a16="http://schemas.microsoft.com/office/drawing/2014/main" xmlns="" id="{90A67A26-AD9F-490E-A673-005C2AB608AF}"/>
              </a:ext>
            </a:extLst>
          </p:cNvPr>
          <p:cNvPicPr>
            <a:picLocks noChangeAspect="1"/>
          </p:cNvPicPr>
          <p:nvPr/>
        </p:nvPicPr>
        <p:blipFill rotWithShape="1">
          <a:blip r:embed="rId2"/>
          <a:srcRect r="89229"/>
          <a:stretch/>
        </p:blipFill>
        <p:spPr>
          <a:xfrm>
            <a:off x="199052" y="1195867"/>
            <a:ext cx="1181879" cy="4834890"/>
          </a:xfrm>
          <a:prstGeom prst="rect">
            <a:avLst/>
          </a:prstGeom>
          <a:ln>
            <a:noFill/>
          </a:ln>
          <a:effectLst>
            <a:outerShdw blurRad="292100" dist="139700" dir="2700000" algn="tl" rotWithShape="0">
              <a:srgbClr val="333333">
                <a:alpha val="65000"/>
              </a:srgbClr>
            </a:outerShdw>
          </a:effectLst>
        </p:spPr>
      </p:pic>
      <p:sp>
        <p:nvSpPr>
          <p:cNvPr id="5" name="Rechteck 4">
            <a:extLst>
              <a:ext uri="{FF2B5EF4-FFF2-40B4-BE49-F238E27FC236}">
                <a16:creationId xmlns:a16="http://schemas.microsoft.com/office/drawing/2014/main" xmlns="" id="{417E996B-4DD2-4E2A-91BE-A738F8302068}"/>
              </a:ext>
            </a:extLst>
          </p:cNvPr>
          <p:cNvSpPr/>
          <p:nvPr/>
        </p:nvSpPr>
        <p:spPr>
          <a:xfrm>
            <a:off x="199052" y="1195867"/>
            <a:ext cx="300339" cy="3265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 Verbindung mit Pfeil 5">
            <a:extLst>
              <a:ext uri="{FF2B5EF4-FFF2-40B4-BE49-F238E27FC236}">
                <a16:creationId xmlns:a16="http://schemas.microsoft.com/office/drawing/2014/main" xmlns="" id="{9F1B6E54-EE35-4CEA-86C7-F53CAB37000A}"/>
              </a:ext>
            </a:extLst>
          </p:cNvPr>
          <p:cNvCxnSpPr>
            <a:cxnSpLocks/>
          </p:cNvCxnSpPr>
          <p:nvPr/>
        </p:nvCxnSpPr>
        <p:spPr>
          <a:xfrm flipH="1" flipV="1">
            <a:off x="554495" y="1522439"/>
            <a:ext cx="300339" cy="2737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Pfeil: nach rechts 7">
            <a:extLst>
              <a:ext uri="{FF2B5EF4-FFF2-40B4-BE49-F238E27FC236}">
                <a16:creationId xmlns:a16="http://schemas.microsoft.com/office/drawing/2014/main" xmlns="" id="{275330A2-A6BD-4F1A-A255-3722BFC7ED24}"/>
              </a:ext>
            </a:extLst>
          </p:cNvPr>
          <p:cNvSpPr/>
          <p:nvPr/>
        </p:nvSpPr>
        <p:spPr>
          <a:xfrm>
            <a:off x="1631780" y="2975810"/>
            <a:ext cx="923730" cy="709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xmlns="" id="{40A9CBFD-2210-468E-83B1-0BE1616CB02C}"/>
              </a:ext>
            </a:extLst>
          </p:cNvPr>
          <p:cNvPicPr>
            <a:picLocks noChangeAspect="1"/>
          </p:cNvPicPr>
          <p:nvPr/>
        </p:nvPicPr>
        <p:blipFill>
          <a:blip r:embed="rId3"/>
          <a:stretch>
            <a:fillRect/>
          </a:stretch>
        </p:blipFill>
        <p:spPr>
          <a:xfrm>
            <a:off x="2875184" y="1169104"/>
            <a:ext cx="2167811" cy="48884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078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2: Microsoft 365 Dienste und Add-</a:t>
            </a:r>
            <a:r>
              <a:rPr lang="de-DE" dirty="0" err="1"/>
              <a:t>ons</a:t>
            </a:r>
            <a:endParaRPr lang="de-DE" dirty="0"/>
          </a:p>
        </p:txBody>
      </p:sp>
      <p:grpSp>
        <p:nvGrpSpPr>
          <p:cNvPr id="11" name="Group 10" descr="Symbol einer Lupe">
            <a:extLst>
              <a:ext uri="{FF2B5EF4-FFF2-40B4-BE49-F238E27FC236}">
                <a16:creationId xmlns:a16="http://schemas.microsoft.com/office/drawing/2014/main" xmlns=""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xmlns=""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xmlns=""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49364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A02B873-7128-49FB-85A7-2E1699154F6A}"/>
              </a:ext>
            </a:extLst>
          </p:cNvPr>
          <p:cNvSpPr>
            <a:spLocks noGrp="1"/>
          </p:cNvSpPr>
          <p:nvPr>
            <p:ph type="title"/>
          </p:nvPr>
        </p:nvSpPr>
        <p:spPr/>
        <p:txBody>
          <a:bodyPr/>
          <a:lstStyle/>
          <a:p>
            <a:r>
              <a:rPr lang="de-DE" dirty="0"/>
              <a:t>Office 365 Erste Schritte – Dienste kaufen</a:t>
            </a:r>
          </a:p>
        </p:txBody>
      </p:sp>
      <p:sp>
        <p:nvSpPr>
          <p:cNvPr id="3" name="Inhaltsplatzhalter 2">
            <a:extLst>
              <a:ext uri="{FF2B5EF4-FFF2-40B4-BE49-F238E27FC236}">
                <a16:creationId xmlns:a16="http://schemas.microsoft.com/office/drawing/2014/main" xmlns="" id="{AA5E33DF-ADF4-4FD4-A9A7-02BAF8B2BDB4}"/>
              </a:ext>
            </a:extLst>
          </p:cNvPr>
          <p:cNvSpPr>
            <a:spLocks noGrp="1"/>
          </p:cNvSpPr>
          <p:nvPr>
            <p:ph idx="1"/>
          </p:nvPr>
        </p:nvSpPr>
        <p:spPr>
          <a:xfrm>
            <a:off x="1346225" y="1155036"/>
            <a:ext cx="6764695" cy="2043607"/>
          </a:xfrm>
        </p:spPr>
        <p:txBody>
          <a:bodyPr/>
          <a:lstStyle/>
          <a:p>
            <a:r>
              <a:rPr lang="de-DE" dirty="0"/>
              <a:t>Verlängerung des Testzeitraums</a:t>
            </a:r>
          </a:p>
          <a:p>
            <a:r>
              <a:rPr lang="de-DE" dirty="0"/>
              <a:t>Kaufen oder Verwalten von Add-Ons</a:t>
            </a:r>
          </a:p>
          <a:p>
            <a:r>
              <a:rPr lang="de-DE" dirty="0"/>
              <a:t>Hinzufügen von Speicherplatz </a:t>
            </a:r>
          </a:p>
          <a:p>
            <a:endParaRPr lang="de-DE" dirty="0"/>
          </a:p>
        </p:txBody>
      </p:sp>
      <p:pic>
        <p:nvPicPr>
          <p:cNvPr id="5" name="Grafik 4">
            <a:extLst>
              <a:ext uri="{FF2B5EF4-FFF2-40B4-BE49-F238E27FC236}">
                <a16:creationId xmlns:a16="http://schemas.microsoft.com/office/drawing/2014/main" xmlns="" id="{C73E1302-6616-48C8-ACE5-02487692F12B}"/>
              </a:ext>
            </a:extLst>
          </p:cNvPr>
          <p:cNvPicPr>
            <a:picLocks noChangeAspect="1"/>
          </p:cNvPicPr>
          <p:nvPr/>
        </p:nvPicPr>
        <p:blipFill rotWithShape="1">
          <a:blip r:embed="rId2"/>
          <a:srcRect l="-379" t="16716"/>
          <a:stretch/>
        </p:blipFill>
        <p:spPr>
          <a:xfrm>
            <a:off x="245791" y="1155036"/>
            <a:ext cx="489568" cy="5084850"/>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xmlns="" id="{C734041B-6184-4E7F-9D90-E43A8E96EBCE}"/>
              </a:ext>
            </a:extLst>
          </p:cNvPr>
          <p:cNvSpPr/>
          <p:nvPr/>
        </p:nvSpPr>
        <p:spPr>
          <a:xfrm>
            <a:off x="245792" y="3004457"/>
            <a:ext cx="377600" cy="424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xmlns="" id="{5F5482AF-92DF-46BD-9DA9-56D7B1ED99E7}"/>
              </a:ext>
            </a:extLst>
          </p:cNvPr>
          <p:cNvCxnSpPr>
            <a:cxnSpLocks/>
          </p:cNvCxnSpPr>
          <p:nvPr/>
        </p:nvCxnSpPr>
        <p:spPr>
          <a:xfrm flipH="1">
            <a:off x="623392" y="2686133"/>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xmlns="" id="{3CAE1C9B-C256-472D-B11E-4AED102C2076}"/>
              </a:ext>
            </a:extLst>
          </p:cNvPr>
          <p:cNvPicPr>
            <a:picLocks noChangeAspect="1"/>
          </p:cNvPicPr>
          <p:nvPr/>
        </p:nvPicPr>
        <p:blipFill>
          <a:blip r:embed="rId3"/>
          <a:stretch>
            <a:fillRect/>
          </a:stretch>
        </p:blipFill>
        <p:spPr>
          <a:xfrm>
            <a:off x="1346225" y="3087351"/>
            <a:ext cx="8936109" cy="2804675"/>
          </a:xfrm>
          <a:prstGeom prst="rect">
            <a:avLst/>
          </a:prstGeom>
          <a:ln>
            <a:noFill/>
          </a:ln>
          <a:effectLst>
            <a:outerShdw blurRad="292100" dist="139700" dir="2700000" algn="tl" rotWithShape="0">
              <a:srgbClr val="333333">
                <a:alpha val="65000"/>
              </a:srgbClr>
            </a:outerShdw>
          </a:effectLst>
        </p:spPr>
      </p:pic>
      <p:cxnSp>
        <p:nvCxnSpPr>
          <p:cNvPr id="12" name="Gerade Verbindung mit Pfeil 11">
            <a:extLst>
              <a:ext uri="{FF2B5EF4-FFF2-40B4-BE49-F238E27FC236}">
                <a16:creationId xmlns:a16="http://schemas.microsoft.com/office/drawing/2014/main" xmlns="" id="{35C061DF-DD72-4269-A5C4-24020B5FE96A}"/>
              </a:ext>
            </a:extLst>
          </p:cNvPr>
          <p:cNvCxnSpPr>
            <a:cxnSpLocks/>
          </p:cNvCxnSpPr>
          <p:nvPr/>
        </p:nvCxnSpPr>
        <p:spPr>
          <a:xfrm flipH="1">
            <a:off x="2470853" y="3317032"/>
            <a:ext cx="345232" cy="223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xmlns="" id="{606D8F72-4DF9-4370-B116-ED921828B153}"/>
              </a:ext>
            </a:extLst>
          </p:cNvPr>
          <p:cNvSpPr/>
          <p:nvPr/>
        </p:nvSpPr>
        <p:spPr>
          <a:xfrm>
            <a:off x="1482386" y="3542628"/>
            <a:ext cx="896919" cy="309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a:extLst>
              <a:ext uri="{FF2B5EF4-FFF2-40B4-BE49-F238E27FC236}">
                <a16:creationId xmlns:a16="http://schemas.microsoft.com/office/drawing/2014/main" xmlns="" id="{6845482C-B87B-47E5-A220-A884E5F3F65B}"/>
              </a:ext>
            </a:extLst>
          </p:cNvPr>
          <p:cNvPicPr>
            <a:picLocks noChangeAspect="1"/>
          </p:cNvPicPr>
          <p:nvPr/>
        </p:nvPicPr>
        <p:blipFill>
          <a:blip r:embed="rId4"/>
          <a:stretch>
            <a:fillRect/>
          </a:stretch>
        </p:blipFill>
        <p:spPr>
          <a:xfrm>
            <a:off x="4494862" y="3216728"/>
            <a:ext cx="6912100" cy="3329817"/>
          </a:xfrm>
          <a:prstGeom prst="rect">
            <a:avLst/>
          </a:prstGeom>
          <a:ln>
            <a:noFill/>
          </a:ln>
          <a:effectLst>
            <a:outerShdw blurRad="292100" dist="139700" dir="2700000" algn="tl" rotWithShape="0">
              <a:srgbClr val="333333">
                <a:alpha val="65000"/>
              </a:srgbClr>
            </a:outerShdw>
          </a:effectLst>
        </p:spPr>
      </p:pic>
      <p:cxnSp>
        <p:nvCxnSpPr>
          <p:cNvPr id="16" name="Gerade Verbindung mit Pfeil 15">
            <a:extLst>
              <a:ext uri="{FF2B5EF4-FFF2-40B4-BE49-F238E27FC236}">
                <a16:creationId xmlns:a16="http://schemas.microsoft.com/office/drawing/2014/main" xmlns="" id="{A1DDA6DA-36E7-4D33-9CD7-6856112980C8}"/>
              </a:ext>
            </a:extLst>
          </p:cNvPr>
          <p:cNvCxnSpPr>
            <a:cxnSpLocks/>
          </p:cNvCxnSpPr>
          <p:nvPr/>
        </p:nvCxnSpPr>
        <p:spPr>
          <a:xfrm>
            <a:off x="7483150" y="6224382"/>
            <a:ext cx="46776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10472"/>
      </p:ext>
    </p:extLst>
  </p:cSld>
  <p:clrMapOvr>
    <a:masterClrMapping/>
  </p:clrMapOvr>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942804-5827-4ECC-B08C-0A078A30B1ED}">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CB488B6-F284-41F3-9421-D0E63467A38C}">
  <ds:schemaRefs>
    <ds:schemaRef ds:uri="http://schemas.microsoft.com/sharepoint/v3/contenttype/forms"/>
  </ds:schemaRefs>
</ds:datastoreItem>
</file>

<file path=customXml/itemProps3.xml><?xml version="1.0" encoding="utf-8"?>
<ds:datastoreItem xmlns:ds="http://schemas.openxmlformats.org/officeDocument/2006/customXml" ds:itemID="{E36D3F25-0BD2-428B-A6BE-B82454879D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Breitbild</PresentationFormat>
  <Paragraphs>52</Paragraphs>
  <Slides>14</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Segoe UI</vt:lpstr>
      <vt:lpstr>Windows Server 8</vt:lpstr>
      <vt:lpstr>Herzlich willkommen zum Kurs Microsoft 365 (Office 365)Jump-Start</vt:lpstr>
      <vt:lpstr>Modul 1: Einführung in Office 365</vt:lpstr>
      <vt:lpstr>Modul 1 Agenda</vt:lpstr>
      <vt:lpstr>Lektion 1: Überblick Office 365</vt:lpstr>
      <vt:lpstr>Testen eines kostenlosen Testabonnements</vt:lpstr>
      <vt:lpstr>Office 365 Startseite</vt:lpstr>
      <vt:lpstr>Office 365 – Erste Schritte</vt:lpstr>
      <vt:lpstr>Lektion 2: Microsoft 365 Dienste und Add-ons</vt:lpstr>
      <vt:lpstr>Office 365 Erste Schritte – Dienste kaufen</vt:lpstr>
      <vt:lpstr>Office 365 Erste Schritte – Kaufen und Verwalten von Add-Ons</vt:lpstr>
      <vt:lpstr>Office 365 Erste Schritte – Hinzufügen von Speicherplatz</vt:lpstr>
      <vt:lpstr>Lektion 3: Zuweisen von Lizenzen an Benutzer</vt:lpstr>
      <vt:lpstr>Zuweisen von Lizenzen an Benutzer</vt:lpstr>
      <vt:lpstr>Zuweisen von Lizenzen an Benutzer (Fortsetzung)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Herzlich willkommen zum Kurs Power-Woche Microsoft 365 (Office 365) und Microsoft Teams</dc:title>
  <dc:creator>Remigiusz Suszkiewicz</dc:creator>
  <cp:lastModifiedBy>alexander schwarz</cp:lastModifiedBy>
  <cp:revision>16</cp:revision>
  <dcterms:created xsi:type="dcterms:W3CDTF">2021-02-21T22:14:49Z</dcterms:created>
  <dcterms:modified xsi:type="dcterms:W3CDTF">2022-03-14T10:33:01Z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