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1774" r:id="rId2"/>
    <p:sldId id="1767" r:id="rId3"/>
    <p:sldId id="1769" r:id="rId4"/>
    <p:sldId id="1787" r:id="rId5"/>
    <p:sldId id="1788" r:id="rId6"/>
    <p:sldId id="1789" r:id="rId7"/>
    <p:sldId id="1790" r:id="rId8"/>
    <p:sldId id="1778" r:id="rId9"/>
    <p:sldId id="1791" r:id="rId10"/>
    <p:sldId id="1792" r:id="rId11"/>
    <p:sldId id="1793" r:id="rId12"/>
    <p:sldId id="1779" r:id="rId13"/>
    <p:sldId id="1794" r:id="rId14"/>
    <p:sldId id="1795" r:id="rId15"/>
    <p:sldId id="1796" r:id="rId16"/>
    <p:sldId id="1785" r:id="rId17"/>
    <p:sldId id="1797" r:id="rId18"/>
    <p:sldId id="1798" r:id="rId19"/>
    <p:sldId id="1799"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17.03.2021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216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552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297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84121"/>
            <a:ext cx="4462201" cy="2123658"/>
          </a:xfrm>
        </p:spPr>
        <p:txBody>
          <a:bodyPr/>
          <a:lstStyle/>
          <a:p>
            <a:r>
              <a:rPr lang="de-DE" dirty="0"/>
              <a:t>Modul 11: Security &amp; Compliance</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A74C0-5F7D-4E11-85B5-7AEE5FD130BE}"/>
              </a:ext>
            </a:extLst>
          </p:cNvPr>
          <p:cNvSpPr>
            <a:spLocks noGrp="1"/>
          </p:cNvSpPr>
          <p:nvPr>
            <p:ph type="title"/>
          </p:nvPr>
        </p:nvSpPr>
        <p:spPr/>
        <p:txBody>
          <a:bodyPr/>
          <a:lstStyle/>
          <a:p>
            <a:r>
              <a:rPr lang="de-DE" dirty="0"/>
              <a:t>Vertraulichkeitsbezeichnungen verwenden</a:t>
            </a:r>
          </a:p>
        </p:txBody>
      </p:sp>
      <p:sp>
        <p:nvSpPr>
          <p:cNvPr id="3" name="Inhaltsplatzhalter 2">
            <a:extLst>
              <a:ext uri="{FF2B5EF4-FFF2-40B4-BE49-F238E27FC236}">
                <a16:creationId xmlns:a16="http://schemas.microsoft.com/office/drawing/2014/main" id="{680C8636-5F2B-4493-A2CB-6C4F7BC747D8}"/>
              </a:ext>
            </a:extLst>
          </p:cNvPr>
          <p:cNvSpPr>
            <a:spLocks noGrp="1"/>
          </p:cNvSpPr>
          <p:nvPr>
            <p:ph idx="1"/>
          </p:nvPr>
        </p:nvSpPr>
        <p:spPr/>
        <p:txBody>
          <a:bodyPr/>
          <a:lstStyle/>
          <a:p>
            <a:pPr>
              <a:spcAft>
                <a:spcPts val="1200"/>
              </a:spcAft>
            </a:pPr>
            <a:r>
              <a:rPr lang="de-DE" b="0" i="0" dirty="0">
                <a:solidFill>
                  <a:srgbClr val="171717"/>
                </a:solidFill>
                <a:effectLst/>
                <a:latin typeface="Segoe UI" panose="020B0502040204020203" pitchFamily="34" charset="0"/>
              </a:rPr>
              <a:t>Erstellen und benennen der Vertraulichkeitsbezeichnungen</a:t>
            </a:r>
          </a:p>
          <a:p>
            <a:pPr>
              <a:spcAft>
                <a:spcPts val="1200"/>
              </a:spcAft>
            </a:pPr>
            <a:r>
              <a:rPr lang="de-DE" b="0" i="0" dirty="0">
                <a:solidFill>
                  <a:srgbClr val="171717"/>
                </a:solidFill>
                <a:effectLst/>
                <a:latin typeface="Segoe UI" panose="020B0502040204020203" pitchFamily="34" charset="0"/>
              </a:rPr>
              <a:t>Konfigurieren der Schutzeinstellungen, die mit den einzelnen Bezeichnungen verknüpft werden sollen</a:t>
            </a:r>
          </a:p>
          <a:p>
            <a:pPr>
              <a:spcAft>
                <a:spcPts val="1200"/>
              </a:spcAft>
            </a:pPr>
            <a:r>
              <a:rPr lang="de-DE" b="0" i="0" dirty="0">
                <a:solidFill>
                  <a:srgbClr val="171717"/>
                </a:solidFill>
                <a:effectLst/>
                <a:latin typeface="Segoe UI" panose="020B0502040204020203" pitchFamily="34" charset="0"/>
              </a:rPr>
              <a:t>Nachdem die Vertraulichkeitsbezeichnungen konfiguriert wurden, können sie mithilfe einer Bezeichnungsrichtlinie veröffentlicht werden</a:t>
            </a:r>
            <a:endParaRPr lang="de-DE" dirty="0"/>
          </a:p>
        </p:txBody>
      </p:sp>
    </p:spTree>
    <p:extLst>
      <p:ext uri="{BB962C8B-B14F-4D97-AF65-F5344CB8AC3E}">
        <p14:creationId xmlns:p14="http://schemas.microsoft.com/office/powerpoint/2010/main" val="11789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2C8AC-DEDD-45B6-82A4-E1E32CED7C1C}"/>
              </a:ext>
            </a:extLst>
          </p:cNvPr>
          <p:cNvSpPr>
            <a:spLocks noGrp="1"/>
          </p:cNvSpPr>
          <p:nvPr>
            <p:ph type="title"/>
          </p:nvPr>
        </p:nvSpPr>
        <p:spPr/>
        <p:txBody>
          <a:bodyPr/>
          <a:lstStyle/>
          <a:p>
            <a:r>
              <a:rPr lang="de-DE" dirty="0"/>
              <a:t>Neue Vertraulichkeitsbezeichnung</a:t>
            </a:r>
          </a:p>
        </p:txBody>
      </p:sp>
      <p:pic>
        <p:nvPicPr>
          <p:cNvPr id="5" name="Inhaltsplatzhalter 4">
            <a:extLst>
              <a:ext uri="{FF2B5EF4-FFF2-40B4-BE49-F238E27FC236}">
                <a16:creationId xmlns:a16="http://schemas.microsoft.com/office/drawing/2014/main" id="{A5B92D76-8A54-45A7-95B9-342EC97A13A8}"/>
              </a:ext>
            </a:extLst>
          </p:cNvPr>
          <p:cNvPicPr>
            <a:picLocks noGrp="1" noChangeAspect="1"/>
          </p:cNvPicPr>
          <p:nvPr>
            <p:ph idx="1"/>
          </p:nvPr>
        </p:nvPicPr>
        <p:blipFill>
          <a:blip r:embed="rId2"/>
          <a:stretch>
            <a:fillRect/>
          </a:stretch>
        </p:blipFill>
        <p:spPr>
          <a:xfrm>
            <a:off x="663825" y="1212430"/>
            <a:ext cx="6218671" cy="4693848"/>
          </a:xfrm>
        </p:spPr>
      </p:pic>
      <p:pic>
        <p:nvPicPr>
          <p:cNvPr id="7" name="Grafik 6">
            <a:extLst>
              <a:ext uri="{FF2B5EF4-FFF2-40B4-BE49-F238E27FC236}">
                <a16:creationId xmlns:a16="http://schemas.microsoft.com/office/drawing/2014/main" id="{ACB94893-FE6A-4965-AF9E-E822C9C55DE3}"/>
              </a:ext>
            </a:extLst>
          </p:cNvPr>
          <p:cNvPicPr>
            <a:picLocks noChangeAspect="1"/>
          </p:cNvPicPr>
          <p:nvPr/>
        </p:nvPicPr>
        <p:blipFill>
          <a:blip r:embed="rId3"/>
          <a:stretch>
            <a:fillRect/>
          </a:stretch>
        </p:blipFill>
        <p:spPr>
          <a:xfrm>
            <a:off x="4231038" y="1557443"/>
            <a:ext cx="7863111" cy="3432551"/>
          </a:xfrm>
          <a:prstGeom prst="rect">
            <a:avLst/>
          </a:prstGeom>
          <a:ln>
            <a:noFill/>
          </a:ln>
          <a:effectLst>
            <a:outerShdw blurRad="292100" dist="139700" dir="2700000" algn="tl" rotWithShape="0">
              <a:srgbClr val="333333">
                <a:alpha val="65000"/>
              </a:srgbClr>
            </a:outerShdw>
          </a:effectLst>
        </p:spPr>
      </p:pic>
      <p:sp>
        <p:nvSpPr>
          <p:cNvPr id="8" name="Rechteck 7">
            <a:extLst>
              <a:ext uri="{FF2B5EF4-FFF2-40B4-BE49-F238E27FC236}">
                <a16:creationId xmlns:a16="http://schemas.microsoft.com/office/drawing/2014/main" id="{AF7A0FC5-A6B2-4127-B1EE-3D4F654A6C87}"/>
              </a:ext>
            </a:extLst>
          </p:cNvPr>
          <p:cNvSpPr/>
          <p:nvPr/>
        </p:nvSpPr>
        <p:spPr>
          <a:xfrm>
            <a:off x="2416629" y="4940049"/>
            <a:ext cx="1175657" cy="2337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3497230C-6780-4B1A-898E-B135EE63979F}"/>
              </a:ext>
            </a:extLst>
          </p:cNvPr>
          <p:cNvCxnSpPr>
            <a:cxnSpLocks/>
          </p:cNvCxnSpPr>
          <p:nvPr/>
        </p:nvCxnSpPr>
        <p:spPr>
          <a:xfrm flipH="1">
            <a:off x="3106586" y="4577379"/>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eck 9">
            <a:extLst>
              <a:ext uri="{FF2B5EF4-FFF2-40B4-BE49-F238E27FC236}">
                <a16:creationId xmlns:a16="http://schemas.microsoft.com/office/drawing/2014/main" id="{C0DA8650-5C78-4044-B7C5-24530E9B5D9B}"/>
              </a:ext>
            </a:extLst>
          </p:cNvPr>
          <p:cNvSpPr/>
          <p:nvPr/>
        </p:nvSpPr>
        <p:spPr>
          <a:xfrm>
            <a:off x="663825" y="2986631"/>
            <a:ext cx="1510208" cy="2337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a:extLst>
              <a:ext uri="{FF2B5EF4-FFF2-40B4-BE49-F238E27FC236}">
                <a16:creationId xmlns:a16="http://schemas.microsoft.com/office/drawing/2014/main" id="{B8467BBC-016D-480F-A2D7-6B0AE11387CA}"/>
              </a:ext>
            </a:extLst>
          </p:cNvPr>
          <p:cNvCxnSpPr>
            <a:cxnSpLocks/>
          </p:cNvCxnSpPr>
          <p:nvPr/>
        </p:nvCxnSpPr>
        <p:spPr>
          <a:xfrm flipH="1">
            <a:off x="1452376" y="2680892"/>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Pfeil: nach rechts 11">
            <a:extLst>
              <a:ext uri="{FF2B5EF4-FFF2-40B4-BE49-F238E27FC236}">
                <a16:creationId xmlns:a16="http://schemas.microsoft.com/office/drawing/2014/main" id="{FC019165-1FD8-4E2B-9266-5236124ADF4A}"/>
              </a:ext>
            </a:extLst>
          </p:cNvPr>
          <p:cNvSpPr/>
          <p:nvPr/>
        </p:nvSpPr>
        <p:spPr>
          <a:xfrm>
            <a:off x="2754704" y="2131951"/>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2AB6BAAC-32AF-4A04-BEB4-DE04B9392B94}"/>
              </a:ext>
            </a:extLst>
          </p:cNvPr>
          <p:cNvPicPr>
            <a:picLocks noChangeAspect="1"/>
          </p:cNvPicPr>
          <p:nvPr/>
        </p:nvPicPr>
        <p:blipFill>
          <a:blip r:embed="rId4"/>
          <a:stretch>
            <a:fillRect/>
          </a:stretch>
        </p:blipFill>
        <p:spPr>
          <a:xfrm>
            <a:off x="5244089" y="5173826"/>
            <a:ext cx="6029290" cy="1453184"/>
          </a:xfrm>
          <a:prstGeom prst="rect">
            <a:avLst/>
          </a:prstGeom>
          <a:ln>
            <a:noFill/>
          </a:ln>
          <a:effectLst>
            <a:outerShdw blurRad="292100" dist="139700" dir="2700000" algn="tl" rotWithShape="0">
              <a:srgbClr val="333333">
                <a:alpha val="65000"/>
              </a:srgbClr>
            </a:outerShdw>
          </a:effectLst>
        </p:spPr>
      </p:pic>
      <p:sp>
        <p:nvSpPr>
          <p:cNvPr id="15" name="Pfeil: nach rechts 14">
            <a:extLst>
              <a:ext uri="{FF2B5EF4-FFF2-40B4-BE49-F238E27FC236}">
                <a16:creationId xmlns:a16="http://schemas.microsoft.com/office/drawing/2014/main" id="{C6DD649E-8775-4924-9458-37F7424D77F9}"/>
              </a:ext>
            </a:extLst>
          </p:cNvPr>
          <p:cNvSpPr/>
          <p:nvPr/>
        </p:nvSpPr>
        <p:spPr>
          <a:xfrm rot="5400000">
            <a:off x="4789617" y="4078194"/>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7420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Verhinderung von Datenverlust (DLP)</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66665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B010F-CE13-433A-836B-3E53B981ADDB}"/>
              </a:ext>
            </a:extLst>
          </p:cNvPr>
          <p:cNvSpPr>
            <a:spLocks noGrp="1"/>
          </p:cNvSpPr>
          <p:nvPr>
            <p:ph type="title"/>
          </p:nvPr>
        </p:nvSpPr>
        <p:spPr/>
        <p:txBody>
          <a:bodyPr/>
          <a:lstStyle/>
          <a:p>
            <a:r>
              <a:rPr lang="de-DE" dirty="0"/>
              <a:t>Verhinderung von Datenverlust (DLP)</a:t>
            </a:r>
          </a:p>
        </p:txBody>
      </p:sp>
      <p:sp>
        <p:nvSpPr>
          <p:cNvPr id="3" name="Inhaltsplatzhalter 2">
            <a:extLst>
              <a:ext uri="{FF2B5EF4-FFF2-40B4-BE49-F238E27FC236}">
                <a16:creationId xmlns:a16="http://schemas.microsoft.com/office/drawing/2014/main" id="{1207B857-B712-4FCB-B803-25C4877D90DE}"/>
              </a:ext>
            </a:extLst>
          </p:cNvPr>
          <p:cNvSpPr>
            <a:spLocks noGrp="1"/>
          </p:cNvSpPr>
          <p:nvPr>
            <p:ph idx="1"/>
          </p:nvPr>
        </p:nvSpPr>
        <p:spPr>
          <a:xfrm>
            <a:off x="609600" y="1268760"/>
            <a:ext cx="10876384" cy="727991"/>
          </a:xfrm>
        </p:spPr>
        <p:txBody>
          <a:bodyPr>
            <a:normAutofit fontScale="77500" lnSpcReduction="20000"/>
          </a:bodyPr>
          <a:lstStyle/>
          <a:p>
            <a:r>
              <a:rPr lang="de-DE" dirty="0"/>
              <a:t>DLP-Richtlinien verwenden, um vertrauliche Informationen in der Organisation zu identifizieren und zu schützen</a:t>
            </a:r>
          </a:p>
        </p:txBody>
      </p:sp>
      <p:pic>
        <p:nvPicPr>
          <p:cNvPr id="5" name="Grafik 4">
            <a:extLst>
              <a:ext uri="{FF2B5EF4-FFF2-40B4-BE49-F238E27FC236}">
                <a16:creationId xmlns:a16="http://schemas.microsoft.com/office/drawing/2014/main" id="{CD604629-E1DD-421C-8C67-F74D7969FE8B}"/>
              </a:ext>
            </a:extLst>
          </p:cNvPr>
          <p:cNvPicPr>
            <a:picLocks noChangeAspect="1"/>
          </p:cNvPicPr>
          <p:nvPr/>
        </p:nvPicPr>
        <p:blipFill>
          <a:blip r:embed="rId2"/>
          <a:stretch>
            <a:fillRect/>
          </a:stretch>
        </p:blipFill>
        <p:spPr>
          <a:xfrm>
            <a:off x="609600" y="2116324"/>
            <a:ext cx="8408393" cy="3990799"/>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E5F3CC91-650A-463C-9E9E-AE5090117275}"/>
              </a:ext>
            </a:extLst>
          </p:cNvPr>
          <p:cNvSpPr/>
          <p:nvPr/>
        </p:nvSpPr>
        <p:spPr>
          <a:xfrm>
            <a:off x="623392" y="3633763"/>
            <a:ext cx="1531979"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BA92B082-4695-487B-84BE-08F90014430D}"/>
              </a:ext>
            </a:extLst>
          </p:cNvPr>
          <p:cNvCxnSpPr>
            <a:cxnSpLocks/>
          </p:cNvCxnSpPr>
          <p:nvPr/>
        </p:nvCxnSpPr>
        <p:spPr>
          <a:xfrm flipH="1">
            <a:off x="1499961" y="3305114"/>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F996C59A-0006-41F5-AE60-C3ABE6E1C073}"/>
              </a:ext>
            </a:extLst>
          </p:cNvPr>
          <p:cNvSpPr/>
          <p:nvPr/>
        </p:nvSpPr>
        <p:spPr>
          <a:xfrm>
            <a:off x="2500604" y="4893396"/>
            <a:ext cx="923732" cy="2384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55F3C480-CC6D-4335-9C14-97B90D063AAD}"/>
              </a:ext>
            </a:extLst>
          </p:cNvPr>
          <p:cNvCxnSpPr>
            <a:cxnSpLocks/>
          </p:cNvCxnSpPr>
          <p:nvPr/>
        </p:nvCxnSpPr>
        <p:spPr>
          <a:xfrm flipH="1">
            <a:off x="2862230" y="4585838"/>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13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EE7DFC-1003-4EDA-94FE-C32090A93A6F}"/>
              </a:ext>
            </a:extLst>
          </p:cNvPr>
          <p:cNvSpPr>
            <a:spLocks noGrp="1"/>
          </p:cNvSpPr>
          <p:nvPr>
            <p:ph type="title"/>
          </p:nvPr>
        </p:nvSpPr>
        <p:spPr/>
        <p:txBody>
          <a:bodyPr/>
          <a:lstStyle/>
          <a:p>
            <a:r>
              <a:rPr lang="de-DE" dirty="0"/>
              <a:t>Richtlinien verwenden</a:t>
            </a:r>
          </a:p>
        </p:txBody>
      </p:sp>
      <p:sp>
        <p:nvSpPr>
          <p:cNvPr id="3" name="Inhaltsplatzhalter 2">
            <a:extLst>
              <a:ext uri="{FF2B5EF4-FFF2-40B4-BE49-F238E27FC236}">
                <a16:creationId xmlns:a16="http://schemas.microsoft.com/office/drawing/2014/main" id="{5CCB0B1D-7D75-4F83-8DC4-BFBD6707C752}"/>
              </a:ext>
            </a:extLst>
          </p:cNvPr>
          <p:cNvSpPr>
            <a:spLocks noGrp="1"/>
          </p:cNvSpPr>
          <p:nvPr>
            <p:ph idx="1"/>
          </p:nvPr>
        </p:nvSpPr>
        <p:spPr/>
        <p:txBody>
          <a:bodyPr/>
          <a:lstStyle/>
          <a:p>
            <a:r>
              <a:rPr lang="de-DE" dirty="0"/>
              <a:t>Mithilfe von DLP-Richtlinien können sensible Daten durch vorgefertigte oder benutzerdefinierte Richtlinien geschützt werden</a:t>
            </a:r>
          </a:p>
          <a:p>
            <a:r>
              <a:rPr lang="de-DE" dirty="0"/>
              <a:t>Anwendbar auf unterschiedliche Speicherorte</a:t>
            </a:r>
          </a:p>
          <a:p>
            <a:pPr lvl="1"/>
            <a:r>
              <a:rPr lang="de-DE" dirty="0"/>
              <a:t>SharePoint, E-Mail, Teams, OneDrive</a:t>
            </a:r>
          </a:p>
          <a:p>
            <a:r>
              <a:rPr lang="de-DE" dirty="0"/>
              <a:t>Hinweise:</a:t>
            </a:r>
          </a:p>
          <a:p>
            <a:pPr lvl="1"/>
            <a:r>
              <a:rPr lang="de-DE" dirty="0"/>
              <a:t>Richtlinien bewirken die Anzeige von Richtlinientipps</a:t>
            </a:r>
          </a:p>
          <a:p>
            <a:pPr lvl="1"/>
            <a:r>
              <a:rPr lang="de-DE" dirty="0"/>
              <a:t>Versand von Schadensberichten</a:t>
            </a:r>
          </a:p>
          <a:p>
            <a:pPr lvl="1"/>
            <a:r>
              <a:rPr lang="de-DE" dirty="0"/>
              <a:t>können Zugriff einschränken oder den Inhalt verschlüsseln</a:t>
            </a:r>
          </a:p>
        </p:txBody>
      </p:sp>
    </p:spTree>
    <p:extLst>
      <p:ext uri="{BB962C8B-B14F-4D97-AF65-F5344CB8AC3E}">
        <p14:creationId xmlns:p14="http://schemas.microsoft.com/office/powerpoint/2010/main" val="416986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11866-9A91-4F4C-93E8-C9B9FD046531}"/>
              </a:ext>
            </a:extLst>
          </p:cNvPr>
          <p:cNvSpPr>
            <a:spLocks noGrp="1"/>
          </p:cNvSpPr>
          <p:nvPr>
            <p:ph type="title"/>
          </p:nvPr>
        </p:nvSpPr>
        <p:spPr/>
        <p:txBody>
          <a:bodyPr/>
          <a:lstStyle/>
          <a:p>
            <a:r>
              <a:rPr lang="de-DE" dirty="0"/>
              <a:t>Neue DLP-Richtlinie</a:t>
            </a:r>
          </a:p>
        </p:txBody>
      </p:sp>
      <p:sp>
        <p:nvSpPr>
          <p:cNvPr id="3" name="Inhaltsplatzhalter 2">
            <a:extLst>
              <a:ext uri="{FF2B5EF4-FFF2-40B4-BE49-F238E27FC236}">
                <a16:creationId xmlns:a16="http://schemas.microsoft.com/office/drawing/2014/main" id="{196093B2-D241-4DC0-AAEF-BDC5A11765C2}"/>
              </a:ext>
            </a:extLst>
          </p:cNvPr>
          <p:cNvSpPr>
            <a:spLocks noGrp="1"/>
          </p:cNvSpPr>
          <p:nvPr>
            <p:ph idx="1"/>
          </p:nvPr>
        </p:nvSpPr>
        <p:spPr>
          <a:xfrm>
            <a:off x="609600" y="1138132"/>
            <a:ext cx="8654752" cy="606692"/>
          </a:xfrm>
        </p:spPr>
        <p:txBody>
          <a:bodyPr/>
          <a:lstStyle/>
          <a:p>
            <a:r>
              <a:rPr lang="de-DE" dirty="0"/>
              <a:t>Definition der Richtlinieneinstellungen</a:t>
            </a:r>
          </a:p>
        </p:txBody>
      </p:sp>
      <p:pic>
        <p:nvPicPr>
          <p:cNvPr id="5" name="Grafik 4">
            <a:extLst>
              <a:ext uri="{FF2B5EF4-FFF2-40B4-BE49-F238E27FC236}">
                <a16:creationId xmlns:a16="http://schemas.microsoft.com/office/drawing/2014/main" id="{1844AB74-F3BB-45EE-BB7E-B1B9FA40533C}"/>
              </a:ext>
            </a:extLst>
          </p:cNvPr>
          <p:cNvPicPr>
            <a:picLocks noChangeAspect="1"/>
          </p:cNvPicPr>
          <p:nvPr/>
        </p:nvPicPr>
        <p:blipFill>
          <a:blip r:embed="rId2"/>
          <a:stretch>
            <a:fillRect/>
          </a:stretch>
        </p:blipFill>
        <p:spPr>
          <a:xfrm>
            <a:off x="688706" y="1844455"/>
            <a:ext cx="8845683" cy="4373777"/>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1D29B6A0-2055-465B-BDF4-F293E91AF320}"/>
              </a:ext>
            </a:extLst>
          </p:cNvPr>
          <p:cNvSpPr/>
          <p:nvPr/>
        </p:nvSpPr>
        <p:spPr>
          <a:xfrm>
            <a:off x="3144415" y="4361551"/>
            <a:ext cx="4282751" cy="1358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7AF979C6-493C-4D79-AF8C-915B579F126F}"/>
              </a:ext>
            </a:extLst>
          </p:cNvPr>
          <p:cNvCxnSpPr>
            <a:cxnSpLocks/>
          </p:cNvCxnSpPr>
          <p:nvPr/>
        </p:nvCxnSpPr>
        <p:spPr>
          <a:xfrm flipH="1">
            <a:off x="4028558" y="4014148"/>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0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4: Weitere Einstellungen der Compliance-Richtlinien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5429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9FAE5-A1A8-4CD8-95D0-353C500E3863}"/>
              </a:ext>
            </a:extLst>
          </p:cNvPr>
          <p:cNvSpPr>
            <a:spLocks noGrp="1"/>
          </p:cNvSpPr>
          <p:nvPr>
            <p:ph type="title"/>
          </p:nvPr>
        </p:nvSpPr>
        <p:spPr/>
        <p:txBody>
          <a:bodyPr/>
          <a:lstStyle/>
          <a:p>
            <a:r>
              <a:rPr lang="de-DE" dirty="0"/>
              <a:t>Datenschutz</a:t>
            </a:r>
          </a:p>
        </p:txBody>
      </p:sp>
      <p:sp>
        <p:nvSpPr>
          <p:cNvPr id="3" name="Inhaltsplatzhalter 2">
            <a:extLst>
              <a:ext uri="{FF2B5EF4-FFF2-40B4-BE49-F238E27FC236}">
                <a16:creationId xmlns:a16="http://schemas.microsoft.com/office/drawing/2014/main" id="{E312251D-D9E4-4025-9960-88AB12B7C138}"/>
              </a:ext>
            </a:extLst>
          </p:cNvPr>
          <p:cNvSpPr>
            <a:spLocks noGrp="1"/>
          </p:cNvSpPr>
          <p:nvPr>
            <p:ph idx="1"/>
          </p:nvPr>
        </p:nvSpPr>
        <p:spPr>
          <a:xfrm>
            <a:off x="264368" y="1268759"/>
            <a:ext cx="3085322" cy="4857403"/>
          </a:xfrm>
        </p:spPr>
        <p:txBody>
          <a:bodyPr/>
          <a:lstStyle/>
          <a:p>
            <a:r>
              <a:rPr lang="de-DE" dirty="0"/>
              <a:t>Tools zur Hilfe mit der DSGVO</a:t>
            </a:r>
          </a:p>
          <a:p>
            <a:pPr lvl="1"/>
            <a:r>
              <a:rPr lang="de-DE" dirty="0"/>
              <a:t>Personenbezogene Daten ermitteln</a:t>
            </a:r>
          </a:p>
          <a:p>
            <a:pPr lvl="1"/>
            <a:r>
              <a:rPr lang="de-DE" dirty="0"/>
              <a:t>Kontrollieren</a:t>
            </a:r>
          </a:p>
          <a:p>
            <a:pPr lvl="1"/>
            <a:r>
              <a:rPr lang="de-DE" dirty="0"/>
              <a:t>Schützen</a:t>
            </a:r>
          </a:p>
          <a:p>
            <a:pPr lvl="1"/>
            <a:r>
              <a:rPr lang="de-DE" dirty="0"/>
              <a:t>Überwachen</a:t>
            </a:r>
          </a:p>
          <a:p>
            <a:pPr marL="457200" lvl="1" indent="0">
              <a:buNone/>
            </a:pPr>
            <a:endParaRPr lang="de-DE" dirty="0"/>
          </a:p>
        </p:txBody>
      </p:sp>
      <p:pic>
        <p:nvPicPr>
          <p:cNvPr id="5" name="Grafik 4">
            <a:extLst>
              <a:ext uri="{FF2B5EF4-FFF2-40B4-BE49-F238E27FC236}">
                <a16:creationId xmlns:a16="http://schemas.microsoft.com/office/drawing/2014/main" id="{6B50E760-D3B3-4ABB-9B3D-84E965F5C9BF}"/>
              </a:ext>
            </a:extLst>
          </p:cNvPr>
          <p:cNvPicPr>
            <a:picLocks noChangeAspect="1"/>
          </p:cNvPicPr>
          <p:nvPr/>
        </p:nvPicPr>
        <p:blipFill>
          <a:blip r:embed="rId2"/>
          <a:stretch>
            <a:fillRect/>
          </a:stretch>
        </p:blipFill>
        <p:spPr>
          <a:xfrm>
            <a:off x="3286672" y="1455520"/>
            <a:ext cx="8640960" cy="4353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19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8694F5-8983-4628-A0FE-24D0574CA751}"/>
              </a:ext>
            </a:extLst>
          </p:cNvPr>
          <p:cNvSpPr>
            <a:spLocks noGrp="1"/>
          </p:cNvSpPr>
          <p:nvPr>
            <p:ph type="title"/>
          </p:nvPr>
        </p:nvSpPr>
        <p:spPr/>
        <p:txBody>
          <a:bodyPr/>
          <a:lstStyle/>
          <a:p>
            <a:r>
              <a:rPr lang="de-DE" dirty="0"/>
              <a:t>eDiscovery</a:t>
            </a:r>
          </a:p>
        </p:txBody>
      </p:sp>
      <p:sp>
        <p:nvSpPr>
          <p:cNvPr id="3" name="Inhaltsplatzhalter 2">
            <a:extLst>
              <a:ext uri="{FF2B5EF4-FFF2-40B4-BE49-F238E27FC236}">
                <a16:creationId xmlns:a16="http://schemas.microsoft.com/office/drawing/2014/main" id="{8B17666A-505C-4426-8DFF-137AF07E0CB6}"/>
              </a:ext>
            </a:extLst>
          </p:cNvPr>
          <p:cNvSpPr>
            <a:spLocks noGrp="1"/>
          </p:cNvSpPr>
          <p:nvPr>
            <p:ph idx="1"/>
          </p:nvPr>
        </p:nvSpPr>
        <p:spPr>
          <a:xfrm>
            <a:off x="609600" y="1268760"/>
            <a:ext cx="3906416" cy="4857403"/>
          </a:xfrm>
        </p:spPr>
        <p:txBody>
          <a:bodyPr>
            <a:normAutofit lnSpcReduction="10000"/>
          </a:bodyPr>
          <a:lstStyle/>
          <a:p>
            <a:r>
              <a:rPr lang="de-DE" dirty="0"/>
              <a:t>eDiscovery-Fall erstellen, um nach E-Mails, Teams-Daten und weiteren anderen Inhalten in der Organisation zu suchen</a:t>
            </a:r>
          </a:p>
          <a:p>
            <a:r>
              <a:rPr lang="de-DE" dirty="0"/>
              <a:t>Suchergebnisse zur weiteren Analyse exportieren</a:t>
            </a:r>
          </a:p>
        </p:txBody>
      </p:sp>
      <p:pic>
        <p:nvPicPr>
          <p:cNvPr id="5" name="Grafik 4">
            <a:extLst>
              <a:ext uri="{FF2B5EF4-FFF2-40B4-BE49-F238E27FC236}">
                <a16:creationId xmlns:a16="http://schemas.microsoft.com/office/drawing/2014/main" id="{CA1936DA-E8ED-474E-BEE1-B663FF47D5DC}"/>
              </a:ext>
            </a:extLst>
          </p:cNvPr>
          <p:cNvPicPr>
            <a:picLocks noChangeAspect="1"/>
          </p:cNvPicPr>
          <p:nvPr/>
        </p:nvPicPr>
        <p:blipFill>
          <a:blip r:embed="rId2"/>
          <a:stretch>
            <a:fillRect/>
          </a:stretch>
        </p:blipFill>
        <p:spPr>
          <a:xfrm>
            <a:off x="4516016" y="1268760"/>
            <a:ext cx="7038036" cy="4754130"/>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5FA5C021-C197-480B-8DC4-2E07E2DBEAE7}"/>
              </a:ext>
            </a:extLst>
          </p:cNvPr>
          <p:cNvPicPr>
            <a:picLocks noChangeAspect="1"/>
          </p:cNvPicPr>
          <p:nvPr/>
        </p:nvPicPr>
        <p:blipFill>
          <a:blip r:embed="rId3"/>
          <a:stretch>
            <a:fillRect/>
          </a:stretch>
        </p:blipFill>
        <p:spPr>
          <a:xfrm>
            <a:off x="8343769" y="2125530"/>
            <a:ext cx="3733209" cy="4329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136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D272F-648E-42C9-BA7B-FF61DD3F08C9}"/>
              </a:ext>
            </a:extLst>
          </p:cNvPr>
          <p:cNvSpPr>
            <a:spLocks noGrp="1"/>
          </p:cNvSpPr>
          <p:nvPr>
            <p:ph type="title"/>
          </p:nvPr>
        </p:nvSpPr>
        <p:spPr/>
        <p:txBody>
          <a:bodyPr/>
          <a:lstStyle/>
          <a:p>
            <a:r>
              <a:rPr lang="de-DE" dirty="0"/>
              <a:t>Überwachungsprotokollsuche</a:t>
            </a:r>
          </a:p>
        </p:txBody>
      </p:sp>
      <p:sp>
        <p:nvSpPr>
          <p:cNvPr id="3" name="Inhaltsplatzhalter 2">
            <a:extLst>
              <a:ext uri="{FF2B5EF4-FFF2-40B4-BE49-F238E27FC236}">
                <a16:creationId xmlns:a16="http://schemas.microsoft.com/office/drawing/2014/main" id="{8E8B6E79-64B8-4226-947C-6BB4916996F8}"/>
              </a:ext>
            </a:extLst>
          </p:cNvPr>
          <p:cNvSpPr>
            <a:spLocks noGrp="1"/>
          </p:cNvSpPr>
          <p:nvPr>
            <p:ph idx="1"/>
          </p:nvPr>
        </p:nvSpPr>
        <p:spPr>
          <a:xfrm>
            <a:off x="194093" y="1259633"/>
            <a:ext cx="2315842" cy="4778081"/>
          </a:xfrm>
        </p:spPr>
        <p:txBody>
          <a:bodyPr>
            <a:normAutofit/>
          </a:bodyPr>
          <a:lstStyle/>
          <a:p>
            <a:r>
              <a:rPr lang="de-DE" sz="1600" b="0" i="0" dirty="0">
                <a:solidFill>
                  <a:srgbClr val="505050"/>
                </a:solidFill>
                <a:effectLst/>
                <a:latin typeface="Segoe UI Semibold WestEuropean"/>
              </a:rPr>
              <a:t>Office 365-Überwachungs-protokoll zeigt was Benutzer und Administratoren in der Organisation getan haben. </a:t>
            </a:r>
          </a:p>
          <a:p>
            <a:r>
              <a:rPr lang="de-DE" sz="1600" dirty="0">
                <a:solidFill>
                  <a:srgbClr val="505050"/>
                </a:solidFill>
                <a:latin typeface="Segoe UI Semibold WestEuropean"/>
              </a:rPr>
              <a:t>Anzeige der </a:t>
            </a:r>
            <a:r>
              <a:rPr lang="de-DE" sz="1600" b="0" i="0" dirty="0">
                <a:solidFill>
                  <a:srgbClr val="505050"/>
                </a:solidFill>
                <a:effectLst/>
                <a:latin typeface="Segoe UI Semibold WestEuropean"/>
              </a:rPr>
              <a:t>Aktivitäten im Zusammenhang mit E-Mail, Gruppen, Dokumenten, Berechtigungen, Verzeichnisdiensten und vieles mehr finden</a:t>
            </a:r>
            <a:endParaRPr lang="de-DE" sz="1600" dirty="0"/>
          </a:p>
        </p:txBody>
      </p:sp>
      <p:pic>
        <p:nvPicPr>
          <p:cNvPr id="5" name="Grafik 4">
            <a:extLst>
              <a:ext uri="{FF2B5EF4-FFF2-40B4-BE49-F238E27FC236}">
                <a16:creationId xmlns:a16="http://schemas.microsoft.com/office/drawing/2014/main" id="{F5037A92-5D7F-4BE6-9AFC-A020883EECE5}"/>
              </a:ext>
            </a:extLst>
          </p:cNvPr>
          <p:cNvPicPr>
            <a:picLocks noChangeAspect="1"/>
          </p:cNvPicPr>
          <p:nvPr/>
        </p:nvPicPr>
        <p:blipFill>
          <a:blip r:embed="rId2"/>
          <a:stretch>
            <a:fillRect/>
          </a:stretch>
        </p:blipFill>
        <p:spPr>
          <a:xfrm>
            <a:off x="2635330" y="1656183"/>
            <a:ext cx="9231948" cy="3984979"/>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C10324B7-21A3-41DB-97B3-7D580DDC5BB6}"/>
              </a:ext>
            </a:extLst>
          </p:cNvPr>
          <p:cNvSpPr/>
          <p:nvPr/>
        </p:nvSpPr>
        <p:spPr>
          <a:xfrm>
            <a:off x="2621900" y="4921590"/>
            <a:ext cx="1343609" cy="2195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D766D438-EDE5-445F-921E-2618E1B1A67E}"/>
              </a:ext>
            </a:extLst>
          </p:cNvPr>
          <p:cNvCxnSpPr>
            <a:cxnSpLocks/>
          </p:cNvCxnSpPr>
          <p:nvPr/>
        </p:nvCxnSpPr>
        <p:spPr>
          <a:xfrm flipH="1">
            <a:off x="3440730" y="4573985"/>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07FDCB7E-6883-46BF-AF02-51E8B0549C44}"/>
              </a:ext>
            </a:extLst>
          </p:cNvPr>
          <p:cNvCxnSpPr>
            <a:cxnSpLocks/>
          </p:cNvCxnSpPr>
          <p:nvPr/>
        </p:nvCxnSpPr>
        <p:spPr>
          <a:xfrm flipH="1">
            <a:off x="4775921" y="3071756"/>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0D911209-5A6C-49E3-B7AB-45C99F2B6FE9}"/>
              </a:ext>
            </a:extLst>
          </p:cNvPr>
          <p:cNvSpPr/>
          <p:nvPr/>
        </p:nvSpPr>
        <p:spPr>
          <a:xfrm>
            <a:off x="4189443" y="3333216"/>
            <a:ext cx="1520892" cy="19945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736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11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08" y="1683857"/>
            <a:ext cx="5929861"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Security &amp; Compliance Übersicht </a:t>
            </a: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id="{50CF8B56-BC70-432C-B56F-F4D5C59512B2}"/>
              </a:ext>
            </a:extLst>
          </p:cNvPr>
          <p:cNvSpPr txBox="1"/>
          <p:nvPr/>
        </p:nvSpPr>
        <p:spPr>
          <a:xfrm>
            <a:off x="4791005" y="4372824"/>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Verhinderung von Datenverlust (DLP)</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5" name="TextBox 3">
            <a:extLst>
              <a:ext uri="{FF2B5EF4-FFF2-40B4-BE49-F238E27FC236}">
                <a16:creationId xmlns:a16="http://schemas.microsoft.com/office/drawing/2014/main" id="{67CAABF3-A520-47DE-9D27-3515C40D6C26}"/>
              </a:ext>
            </a:extLst>
          </p:cNvPr>
          <p:cNvSpPr txBox="1"/>
          <p:nvPr/>
        </p:nvSpPr>
        <p:spPr>
          <a:xfrm>
            <a:off x="4791006" y="5806079"/>
            <a:ext cx="6704305" cy="369332"/>
          </a:xfrm>
          <a:prstGeom prst="rect">
            <a:avLst/>
          </a:prstGeom>
          <a:noFill/>
        </p:spPr>
        <p:txBody>
          <a:bodyPr wrap="square" lIns="0" tIns="0" rIns="0" bIns="0" rtlCol="0" anchor="ctr">
            <a:spAutoFit/>
          </a:bodyPr>
          <a:lstStyle/>
          <a:p>
            <a:pPr defTabSz="914367">
              <a:defRPr/>
            </a:pPr>
            <a:r>
              <a:rPr lang="de-DE" sz="2400" dirty="0">
                <a:solidFill>
                  <a:srgbClr val="191919"/>
                </a:solidFill>
                <a:latin typeface="Segoe UI"/>
              </a:rPr>
              <a:t>Weitere Einstellungen der Compliance-Richtlinien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6" name="TextBox 3">
            <a:extLst>
              <a:ext uri="{FF2B5EF4-FFF2-40B4-BE49-F238E27FC236}">
                <a16:creationId xmlns:a16="http://schemas.microsoft.com/office/drawing/2014/main" id="{6024A12C-C5A6-4E06-8049-B50D613E3C99}"/>
              </a:ext>
            </a:extLst>
          </p:cNvPr>
          <p:cNvSpPr txBox="1"/>
          <p:nvPr/>
        </p:nvSpPr>
        <p:spPr>
          <a:xfrm>
            <a:off x="4791006" y="2989717"/>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Verwenden der Klassifizierung</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Security &amp; Compliance Übersicht </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8CC6468-D7AE-4AA4-A402-8D6C10195D91}"/>
              </a:ext>
            </a:extLst>
          </p:cNvPr>
          <p:cNvPicPr>
            <a:picLocks noChangeAspect="1"/>
          </p:cNvPicPr>
          <p:nvPr/>
        </p:nvPicPr>
        <p:blipFill>
          <a:blip r:embed="rId2"/>
          <a:stretch>
            <a:fillRect/>
          </a:stretch>
        </p:blipFill>
        <p:spPr>
          <a:xfrm>
            <a:off x="548571" y="1707502"/>
            <a:ext cx="1942014" cy="4131946"/>
          </a:xfrm>
          <a:prstGeom prst="rect">
            <a:avLst/>
          </a:prstGeom>
          <a:ln>
            <a:noFill/>
          </a:ln>
          <a:effectLst>
            <a:outerShdw blurRad="292100" dist="139700" dir="2700000" algn="tl" rotWithShape="0">
              <a:srgbClr val="333333">
                <a:alpha val="65000"/>
              </a:srgbClr>
            </a:outerShdw>
          </a:effectLst>
        </p:spPr>
      </p:pic>
      <p:sp>
        <p:nvSpPr>
          <p:cNvPr id="2" name="Titel 1">
            <a:extLst>
              <a:ext uri="{FF2B5EF4-FFF2-40B4-BE49-F238E27FC236}">
                <a16:creationId xmlns:a16="http://schemas.microsoft.com/office/drawing/2014/main" id="{22C1EF95-5FFB-4F87-93DD-F8429C7ABBF4}"/>
              </a:ext>
            </a:extLst>
          </p:cNvPr>
          <p:cNvSpPr>
            <a:spLocks noGrp="1"/>
          </p:cNvSpPr>
          <p:nvPr>
            <p:ph type="title"/>
          </p:nvPr>
        </p:nvSpPr>
        <p:spPr/>
        <p:txBody>
          <a:bodyPr/>
          <a:lstStyle/>
          <a:p>
            <a:r>
              <a:rPr lang="de-DE" dirty="0"/>
              <a:t>OneDrive Admin Center</a:t>
            </a:r>
          </a:p>
        </p:txBody>
      </p:sp>
      <p:sp>
        <p:nvSpPr>
          <p:cNvPr id="4" name="Inhaltsplatzhalter 3">
            <a:extLst>
              <a:ext uri="{FF2B5EF4-FFF2-40B4-BE49-F238E27FC236}">
                <a16:creationId xmlns:a16="http://schemas.microsoft.com/office/drawing/2014/main" id="{E0799341-994F-4A34-AFE3-429A77A1EF1E}"/>
              </a:ext>
            </a:extLst>
          </p:cNvPr>
          <p:cNvSpPr>
            <a:spLocks noGrp="1"/>
          </p:cNvSpPr>
          <p:nvPr>
            <p:ph idx="1"/>
          </p:nvPr>
        </p:nvSpPr>
        <p:spPr>
          <a:xfrm>
            <a:off x="2278314" y="1058000"/>
            <a:ext cx="9571563" cy="951925"/>
          </a:xfrm>
        </p:spPr>
        <p:txBody>
          <a:bodyPr>
            <a:normAutofit fontScale="92500"/>
          </a:bodyPr>
          <a:lstStyle/>
          <a:p>
            <a:r>
              <a:rPr lang="de-DE" dirty="0"/>
              <a:t>Microsoft Admin Center -&gt; Alle Admin Center -&gt; Sicherheit</a:t>
            </a:r>
          </a:p>
        </p:txBody>
      </p:sp>
      <p:cxnSp>
        <p:nvCxnSpPr>
          <p:cNvPr id="7" name="Gerade Verbindung mit Pfeil 6">
            <a:extLst>
              <a:ext uri="{FF2B5EF4-FFF2-40B4-BE49-F238E27FC236}">
                <a16:creationId xmlns:a16="http://schemas.microsoft.com/office/drawing/2014/main" id="{5E3C88DA-1E25-4DC9-A134-FB3B735D27A0}"/>
              </a:ext>
            </a:extLst>
          </p:cNvPr>
          <p:cNvCxnSpPr>
            <a:cxnSpLocks/>
          </p:cNvCxnSpPr>
          <p:nvPr/>
        </p:nvCxnSpPr>
        <p:spPr>
          <a:xfrm flipH="1">
            <a:off x="1446068" y="5221013"/>
            <a:ext cx="317240" cy="242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6CC31C54-9F36-4910-988C-4D1732AB6A4A}"/>
              </a:ext>
            </a:extLst>
          </p:cNvPr>
          <p:cNvSpPr/>
          <p:nvPr/>
        </p:nvSpPr>
        <p:spPr>
          <a:xfrm>
            <a:off x="548569" y="5536310"/>
            <a:ext cx="1868059" cy="263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rechts 13">
            <a:extLst>
              <a:ext uri="{FF2B5EF4-FFF2-40B4-BE49-F238E27FC236}">
                <a16:creationId xmlns:a16="http://schemas.microsoft.com/office/drawing/2014/main" id="{F387E5D0-A636-4154-AC4B-41FC1B636060}"/>
              </a:ext>
            </a:extLst>
          </p:cNvPr>
          <p:cNvSpPr/>
          <p:nvPr/>
        </p:nvSpPr>
        <p:spPr>
          <a:xfrm>
            <a:off x="1648442" y="3923428"/>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9D0C0ADB-3A93-474E-8618-8F12D530D9E4}"/>
              </a:ext>
            </a:extLst>
          </p:cNvPr>
          <p:cNvPicPr>
            <a:picLocks noChangeAspect="1"/>
          </p:cNvPicPr>
          <p:nvPr/>
        </p:nvPicPr>
        <p:blipFill>
          <a:blip r:embed="rId3"/>
          <a:stretch>
            <a:fillRect/>
          </a:stretch>
        </p:blipFill>
        <p:spPr>
          <a:xfrm>
            <a:off x="3280921" y="1707502"/>
            <a:ext cx="7630706" cy="4272035"/>
          </a:xfrm>
          <a:prstGeom prst="rect">
            <a:avLst/>
          </a:prstGeom>
          <a:ln>
            <a:noFill/>
          </a:ln>
          <a:effectLst>
            <a:outerShdw blurRad="292100" dist="139700" dir="2700000" algn="tl" rotWithShape="0">
              <a:srgbClr val="333333">
                <a:alpha val="65000"/>
              </a:srgbClr>
            </a:outerShdw>
          </a:effectLst>
        </p:spPr>
      </p:pic>
      <p:cxnSp>
        <p:nvCxnSpPr>
          <p:cNvPr id="9" name="Gerade Verbindung mit Pfeil 8">
            <a:extLst>
              <a:ext uri="{FF2B5EF4-FFF2-40B4-BE49-F238E27FC236}">
                <a16:creationId xmlns:a16="http://schemas.microsoft.com/office/drawing/2014/main" id="{71DBB794-B16B-4ED7-8F46-78BABBE36AF0}"/>
              </a:ext>
            </a:extLst>
          </p:cNvPr>
          <p:cNvCxnSpPr>
            <a:cxnSpLocks/>
          </p:cNvCxnSpPr>
          <p:nvPr/>
        </p:nvCxnSpPr>
        <p:spPr>
          <a:xfrm flipH="1">
            <a:off x="3884427" y="1854526"/>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187D962F-A1FA-4995-912C-E26AFADAE39F}"/>
              </a:ext>
            </a:extLst>
          </p:cNvPr>
          <p:cNvSpPr/>
          <p:nvPr/>
        </p:nvSpPr>
        <p:spPr>
          <a:xfrm>
            <a:off x="3280921" y="2194670"/>
            <a:ext cx="1365724"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11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6ABB6-1ACB-48A2-BACD-DDE425563FC8}"/>
              </a:ext>
            </a:extLst>
          </p:cNvPr>
          <p:cNvSpPr>
            <a:spLocks noGrp="1"/>
          </p:cNvSpPr>
          <p:nvPr>
            <p:ph type="title"/>
          </p:nvPr>
        </p:nvSpPr>
        <p:spPr/>
        <p:txBody>
          <a:bodyPr/>
          <a:lstStyle/>
          <a:p>
            <a:r>
              <a:rPr lang="de-DE" dirty="0"/>
              <a:t>Security &amp; Compliance - Warnungen</a:t>
            </a:r>
          </a:p>
        </p:txBody>
      </p:sp>
      <p:sp>
        <p:nvSpPr>
          <p:cNvPr id="3" name="Inhaltsplatzhalter 2">
            <a:extLst>
              <a:ext uri="{FF2B5EF4-FFF2-40B4-BE49-F238E27FC236}">
                <a16:creationId xmlns:a16="http://schemas.microsoft.com/office/drawing/2014/main" id="{BE14CF76-C057-4689-8433-534EF0660333}"/>
              </a:ext>
            </a:extLst>
          </p:cNvPr>
          <p:cNvSpPr>
            <a:spLocks noGrp="1"/>
          </p:cNvSpPr>
          <p:nvPr>
            <p:ph idx="1"/>
          </p:nvPr>
        </p:nvSpPr>
        <p:spPr>
          <a:xfrm>
            <a:off x="8733451" y="1268760"/>
            <a:ext cx="3265715" cy="4839807"/>
          </a:xfrm>
        </p:spPr>
        <p:txBody>
          <a:bodyPr>
            <a:normAutofit/>
          </a:bodyPr>
          <a:lstStyle/>
          <a:p>
            <a:r>
              <a:rPr lang="de-DE" dirty="0"/>
              <a:t>Warnungen -&gt; Dashboard</a:t>
            </a:r>
          </a:p>
          <a:p>
            <a:r>
              <a:rPr lang="de-DE" dirty="0"/>
              <a:t>Übersicht über Warnungstrends im Dashboard</a:t>
            </a:r>
          </a:p>
          <a:p>
            <a:r>
              <a:rPr lang="de-DE" dirty="0"/>
              <a:t>Warnungen anzeigen liefern wichtige Informationen</a:t>
            </a:r>
          </a:p>
        </p:txBody>
      </p:sp>
      <p:pic>
        <p:nvPicPr>
          <p:cNvPr id="5" name="Grafik 4">
            <a:extLst>
              <a:ext uri="{FF2B5EF4-FFF2-40B4-BE49-F238E27FC236}">
                <a16:creationId xmlns:a16="http://schemas.microsoft.com/office/drawing/2014/main" id="{EC04189B-6317-4D47-900D-73088B146EB8}"/>
              </a:ext>
            </a:extLst>
          </p:cNvPr>
          <p:cNvPicPr>
            <a:picLocks noChangeAspect="1"/>
          </p:cNvPicPr>
          <p:nvPr/>
        </p:nvPicPr>
        <p:blipFill>
          <a:blip r:embed="rId2"/>
          <a:stretch>
            <a:fillRect/>
          </a:stretch>
        </p:blipFill>
        <p:spPr>
          <a:xfrm>
            <a:off x="609601" y="1268759"/>
            <a:ext cx="7881451" cy="4839808"/>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C0D6FCBA-2BE6-4168-B1C6-D2612DED5680}"/>
              </a:ext>
            </a:extLst>
          </p:cNvPr>
          <p:cNvCxnSpPr>
            <a:cxnSpLocks/>
          </p:cNvCxnSpPr>
          <p:nvPr/>
        </p:nvCxnSpPr>
        <p:spPr>
          <a:xfrm flipH="1">
            <a:off x="1558035" y="2233356"/>
            <a:ext cx="317240" cy="242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1E48E116-28C6-48CD-8140-95DF74C4C607}"/>
              </a:ext>
            </a:extLst>
          </p:cNvPr>
          <p:cNvSpPr/>
          <p:nvPr/>
        </p:nvSpPr>
        <p:spPr>
          <a:xfrm>
            <a:off x="623393" y="2604219"/>
            <a:ext cx="1690600" cy="2425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7228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A475CD-D211-4560-BC25-F0B57F26D4CB}"/>
              </a:ext>
            </a:extLst>
          </p:cNvPr>
          <p:cNvSpPr>
            <a:spLocks noGrp="1"/>
          </p:cNvSpPr>
          <p:nvPr>
            <p:ph type="title"/>
          </p:nvPr>
        </p:nvSpPr>
        <p:spPr/>
        <p:txBody>
          <a:bodyPr/>
          <a:lstStyle/>
          <a:p>
            <a:r>
              <a:rPr lang="de-DE" dirty="0"/>
              <a:t>Warnungsrichtlinien </a:t>
            </a:r>
          </a:p>
        </p:txBody>
      </p:sp>
      <p:sp>
        <p:nvSpPr>
          <p:cNvPr id="3" name="Inhaltsplatzhalter 2">
            <a:extLst>
              <a:ext uri="{FF2B5EF4-FFF2-40B4-BE49-F238E27FC236}">
                <a16:creationId xmlns:a16="http://schemas.microsoft.com/office/drawing/2014/main" id="{CBD2ADA4-2B27-470D-B444-DE00B2AF9DF3}"/>
              </a:ext>
            </a:extLst>
          </p:cNvPr>
          <p:cNvSpPr>
            <a:spLocks noGrp="1"/>
          </p:cNvSpPr>
          <p:nvPr>
            <p:ph idx="1"/>
          </p:nvPr>
        </p:nvSpPr>
        <p:spPr>
          <a:xfrm>
            <a:off x="18307" y="1493749"/>
            <a:ext cx="3190915" cy="4857403"/>
          </a:xfrm>
        </p:spPr>
        <p:txBody>
          <a:bodyPr>
            <a:normAutofit/>
          </a:bodyPr>
          <a:lstStyle/>
          <a:p>
            <a:r>
              <a:rPr lang="de-DE" sz="2800" dirty="0"/>
              <a:t>Warnungsricht-linien bearbeiten</a:t>
            </a:r>
          </a:p>
          <a:p>
            <a:r>
              <a:rPr lang="de-DE" sz="2800" dirty="0"/>
              <a:t>Neue Warnungsricht-linien erstellen</a:t>
            </a:r>
          </a:p>
          <a:p>
            <a:pPr lvl="1"/>
            <a:r>
              <a:rPr lang="de-DE" sz="2400" dirty="0"/>
              <a:t>Kategorie</a:t>
            </a:r>
          </a:p>
          <a:p>
            <a:pPr lvl="1"/>
            <a:r>
              <a:rPr lang="de-DE" sz="2400" dirty="0"/>
              <a:t>Schweregrad</a:t>
            </a:r>
          </a:p>
          <a:p>
            <a:pPr lvl="1"/>
            <a:r>
              <a:rPr lang="de-DE" sz="2400" dirty="0"/>
              <a:t>Empfänger</a:t>
            </a:r>
          </a:p>
        </p:txBody>
      </p:sp>
      <p:pic>
        <p:nvPicPr>
          <p:cNvPr id="5" name="Grafik 4">
            <a:extLst>
              <a:ext uri="{FF2B5EF4-FFF2-40B4-BE49-F238E27FC236}">
                <a16:creationId xmlns:a16="http://schemas.microsoft.com/office/drawing/2014/main" id="{42927E2B-B4CF-4358-B494-004888196126}"/>
              </a:ext>
            </a:extLst>
          </p:cNvPr>
          <p:cNvPicPr>
            <a:picLocks noChangeAspect="1"/>
          </p:cNvPicPr>
          <p:nvPr/>
        </p:nvPicPr>
        <p:blipFill>
          <a:blip r:embed="rId2"/>
          <a:stretch>
            <a:fillRect/>
          </a:stretch>
        </p:blipFill>
        <p:spPr>
          <a:xfrm>
            <a:off x="3229140" y="1428370"/>
            <a:ext cx="8593559" cy="4496570"/>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258E44DB-47E7-44EC-827A-06A869435683}"/>
              </a:ext>
            </a:extLst>
          </p:cNvPr>
          <p:cNvPicPr>
            <a:picLocks noChangeAspect="1"/>
          </p:cNvPicPr>
          <p:nvPr/>
        </p:nvPicPr>
        <p:blipFill>
          <a:blip r:embed="rId3"/>
          <a:stretch>
            <a:fillRect/>
          </a:stretch>
        </p:blipFill>
        <p:spPr>
          <a:xfrm>
            <a:off x="8005157" y="1854582"/>
            <a:ext cx="3329138" cy="4496570"/>
          </a:xfrm>
          <a:prstGeom prst="rect">
            <a:avLst/>
          </a:prstGeom>
          <a:ln>
            <a:noFill/>
          </a:ln>
          <a:effectLst>
            <a:outerShdw blurRad="292100" dist="139700" dir="2700000" algn="tl" rotWithShape="0">
              <a:srgbClr val="333333">
                <a:alpha val="65000"/>
              </a:srgbClr>
            </a:outerShdw>
          </a:effectLst>
        </p:spPr>
      </p:pic>
      <p:cxnSp>
        <p:nvCxnSpPr>
          <p:cNvPr id="8" name="Gerade Verbindung mit Pfeil 7">
            <a:extLst>
              <a:ext uri="{FF2B5EF4-FFF2-40B4-BE49-F238E27FC236}">
                <a16:creationId xmlns:a16="http://schemas.microsoft.com/office/drawing/2014/main" id="{0A995DC5-F676-42BA-AE37-A5F604332DDF}"/>
              </a:ext>
            </a:extLst>
          </p:cNvPr>
          <p:cNvCxnSpPr>
            <a:cxnSpLocks/>
          </p:cNvCxnSpPr>
          <p:nvPr/>
        </p:nvCxnSpPr>
        <p:spPr>
          <a:xfrm flipH="1">
            <a:off x="5395985" y="2195395"/>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441B0948-3E08-435C-859E-902497B493F4}"/>
              </a:ext>
            </a:extLst>
          </p:cNvPr>
          <p:cNvSpPr/>
          <p:nvPr/>
        </p:nvSpPr>
        <p:spPr>
          <a:xfrm>
            <a:off x="4867124" y="3162567"/>
            <a:ext cx="2000206" cy="2337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3DE484DE-8A3E-47E6-9F91-F8965680AC10}"/>
              </a:ext>
            </a:extLst>
          </p:cNvPr>
          <p:cNvSpPr/>
          <p:nvPr/>
        </p:nvSpPr>
        <p:spPr>
          <a:xfrm>
            <a:off x="4926563" y="2522972"/>
            <a:ext cx="1101013" cy="2575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3ADD2C55-3F7B-4F63-BBB6-25A333A2FA45}"/>
              </a:ext>
            </a:extLst>
          </p:cNvPr>
          <p:cNvCxnSpPr>
            <a:cxnSpLocks/>
          </p:cNvCxnSpPr>
          <p:nvPr/>
        </p:nvCxnSpPr>
        <p:spPr>
          <a:xfrm flipH="1">
            <a:off x="5439239" y="2847658"/>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4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F7519-1218-4770-848B-E3CCA4602A69}"/>
              </a:ext>
            </a:extLst>
          </p:cNvPr>
          <p:cNvSpPr>
            <a:spLocks noGrp="1"/>
          </p:cNvSpPr>
          <p:nvPr>
            <p:ph type="title"/>
          </p:nvPr>
        </p:nvSpPr>
        <p:spPr/>
        <p:txBody>
          <a:bodyPr/>
          <a:lstStyle/>
          <a:p>
            <a:r>
              <a:rPr lang="de-DE" dirty="0"/>
              <a:t>Berechtigungen verwalten</a:t>
            </a:r>
          </a:p>
        </p:txBody>
      </p:sp>
      <p:sp>
        <p:nvSpPr>
          <p:cNvPr id="3" name="Inhaltsplatzhalter 2">
            <a:extLst>
              <a:ext uri="{FF2B5EF4-FFF2-40B4-BE49-F238E27FC236}">
                <a16:creationId xmlns:a16="http://schemas.microsoft.com/office/drawing/2014/main" id="{34531863-A344-46A0-AC83-2BF5F214A0CC}"/>
              </a:ext>
            </a:extLst>
          </p:cNvPr>
          <p:cNvSpPr>
            <a:spLocks noGrp="1"/>
          </p:cNvSpPr>
          <p:nvPr>
            <p:ph idx="1"/>
          </p:nvPr>
        </p:nvSpPr>
        <p:spPr>
          <a:xfrm>
            <a:off x="469641" y="1268760"/>
            <a:ext cx="2786743" cy="4857403"/>
          </a:xfrm>
        </p:spPr>
        <p:txBody>
          <a:bodyPr>
            <a:normAutofit/>
          </a:bodyPr>
          <a:lstStyle/>
          <a:p>
            <a:r>
              <a:rPr lang="de-DE" sz="2800" dirty="0"/>
              <a:t>Personen Berechtigungen zuweisen, um Informationen zu erhalten bzw. Aufgaben durchzuführen</a:t>
            </a:r>
          </a:p>
        </p:txBody>
      </p:sp>
      <p:pic>
        <p:nvPicPr>
          <p:cNvPr id="5" name="Grafik 4">
            <a:extLst>
              <a:ext uri="{FF2B5EF4-FFF2-40B4-BE49-F238E27FC236}">
                <a16:creationId xmlns:a16="http://schemas.microsoft.com/office/drawing/2014/main" id="{FEAA8484-38DA-467F-84A9-4902A7979ABA}"/>
              </a:ext>
            </a:extLst>
          </p:cNvPr>
          <p:cNvPicPr>
            <a:picLocks noChangeAspect="1"/>
          </p:cNvPicPr>
          <p:nvPr/>
        </p:nvPicPr>
        <p:blipFill>
          <a:blip r:embed="rId2"/>
          <a:stretch>
            <a:fillRect/>
          </a:stretch>
        </p:blipFill>
        <p:spPr>
          <a:xfrm>
            <a:off x="3564294" y="1372088"/>
            <a:ext cx="8128334" cy="3937029"/>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B9D6D756-5070-47AF-8D6D-899BD4AD7EA8}"/>
              </a:ext>
            </a:extLst>
          </p:cNvPr>
          <p:cNvSpPr/>
          <p:nvPr/>
        </p:nvSpPr>
        <p:spPr>
          <a:xfrm>
            <a:off x="3564294" y="3195224"/>
            <a:ext cx="1175657" cy="2337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1652353E-4D4C-4BA1-8CB4-EBC992E2CD78}"/>
              </a:ext>
            </a:extLst>
          </p:cNvPr>
          <p:cNvCxnSpPr>
            <a:cxnSpLocks/>
          </p:cNvCxnSpPr>
          <p:nvPr/>
        </p:nvCxnSpPr>
        <p:spPr>
          <a:xfrm flipH="1">
            <a:off x="4328897" y="2894311"/>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8427E1F6-459D-4328-8314-DD3AC6C9DB7A}"/>
              </a:ext>
            </a:extLst>
          </p:cNvPr>
          <p:cNvSpPr/>
          <p:nvPr/>
        </p:nvSpPr>
        <p:spPr>
          <a:xfrm>
            <a:off x="4996721" y="3078336"/>
            <a:ext cx="1175657" cy="2337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27B348FC-01DB-42C5-A4A9-A6A3691943A9}"/>
              </a:ext>
            </a:extLst>
          </p:cNvPr>
          <p:cNvCxnSpPr>
            <a:cxnSpLocks/>
          </p:cNvCxnSpPr>
          <p:nvPr/>
        </p:nvCxnSpPr>
        <p:spPr>
          <a:xfrm flipH="1">
            <a:off x="9852619" y="1690662"/>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8328D173-508E-4DFB-8E8E-A517D469BCD1}"/>
              </a:ext>
            </a:extLst>
          </p:cNvPr>
          <p:cNvCxnSpPr>
            <a:cxnSpLocks/>
          </p:cNvCxnSpPr>
          <p:nvPr/>
        </p:nvCxnSpPr>
        <p:spPr>
          <a:xfrm flipH="1">
            <a:off x="5336603" y="2101326"/>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27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Verwenden der Klassifizierung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2307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8223CE-E64F-4B7F-B8B9-C4020CFFF61B}"/>
              </a:ext>
            </a:extLst>
          </p:cNvPr>
          <p:cNvSpPr>
            <a:spLocks noGrp="1"/>
          </p:cNvSpPr>
          <p:nvPr>
            <p:ph type="title"/>
          </p:nvPr>
        </p:nvSpPr>
        <p:spPr/>
        <p:txBody>
          <a:bodyPr/>
          <a:lstStyle/>
          <a:p>
            <a:r>
              <a:rPr lang="de-DE" dirty="0"/>
              <a:t>Vertraulichkeitsbezeichnungen</a:t>
            </a:r>
          </a:p>
        </p:txBody>
      </p:sp>
      <p:sp>
        <p:nvSpPr>
          <p:cNvPr id="3" name="Inhaltsplatzhalter 2">
            <a:extLst>
              <a:ext uri="{FF2B5EF4-FFF2-40B4-BE49-F238E27FC236}">
                <a16:creationId xmlns:a16="http://schemas.microsoft.com/office/drawing/2014/main" id="{5CFA1FD1-85C6-48FC-8F04-CE83A74861A8}"/>
              </a:ext>
            </a:extLst>
          </p:cNvPr>
          <p:cNvSpPr>
            <a:spLocks noGrp="1"/>
          </p:cNvSpPr>
          <p:nvPr>
            <p:ph idx="1"/>
          </p:nvPr>
        </p:nvSpPr>
        <p:spPr>
          <a:xfrm>
            <a:off x="609600" y="1268759"/>
            <a:ext cx="11240278" cy="1987625"/>
          </a:xfrm>
        </p:spPr>
        <p:txBody>
          <a:bodyPr>
            <a:noAutofit/>
          </a:bodyPr>
          <a:lstStyle/>
          <a:p>
            <a:r>
              <a:rPr lang="de-DE" sz="2800" b="0" i="0" dirty="0">
                <a:solidFill>
                  <a:srgbClr val="171717"/>
                </a:solidFill>
                <a:effectLst/>
                <a:latin typeface="Segoe UI" panose="020B0502040204020203" pitchFamily="34" charset="0"/>
              </a:rPr>
              <a:t>Mit Vertraulichkeitsbezeichnungen können Daten in der Organisation klassifiziert und  gleichzeitig geschützt</a:t>
            </a:r>
          </a:p>
          <a:p>
            <a:r>
              <a:rPr lang="de-DE" sz="2800" dirty="0">
                <a:solidFill>
                  <a:srgbClr val="171717"/>
                </a:solidFill>
                <a:latin typeface="Segoe UI" panose="020B0502040204020203" pitchFamily="34" charset="0"/>
              </a:rPr>
              <a:t>Diese bieten Schutzeinstellungen, die Verschlüsselung und Inhaltsmarkierungen umfassen</a:t>
            </a:r>
            <a:endParaRPr lang="de-DE" sz="2800" dirty="0"/>
          </a:p>
        </p:txBody>
      </p:sp>
      <p:pic>
        <p:nvPicPr>
          <p:cNvPr id="5" name="Grafik 4">
            <a:extLst>
              <a:ext uri="{FF2B5EF4-FFF2-40B4-BE49-F238E27FC236}">
                <a16:creationId xmlns:a16="http://schemas.microsoft.com/office/drawing/2014/main" id="{6E895055-23AC-4314-B208-8AFB1C37FD3A}"/>
              </a:ext>
            </a:extLst>
          </p:cNvPr>
          <p:cNvPicPr>
            <a:picLocks noChangeAspect="1"/>
          </p:cNvPicPr>
          <p:nvPr/>
        </p:nvPicPr>
        <p:blipFill>
          <a:blip r:embed="rId2"/>
          <a:stretch>
            <a:fillRect/>
          </a:stretch>
        </p:blipFill>
        <p:spPr>
          <a:xfrm>
            <a:off x="1031878" y="3256384"/>
            <a:ext cx="5593565" cy="2743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2574957"/>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EEA11CA-DCBD-480A-9912-27B0369D72A2}"/>
</file>

<file path=customXml/itemProps2.xml><?xml version="1.0" encoding="utf-8"?>
<ds:datastoreItem xmlns:ds="http://schemas.openxmlformats.org/officeDocument/2006/customXml" ds:itemID="{69D587CF-E985-47BD-9745-1E4943875D93}"/>
</file>

<file path=customXml/itemProps3.xml><?xml version="1.0" encoding="utf-8"?>
<ds:datastoreItem xmlns:ds="http://schemas.openxmlformats.org/officeDocument/2006/customXml" ds:itemID="{F334F50D-DDAB-4003-A7AC-01930C1FF3D9}"/>
</file>

<file path=docProps/app.xml><?xml version="1.0" encoding="utf-8"?>
<Properties xmlns="http://schemas.openxmlformats.org/officeDocument/2006/extended-properties" xmlns:vt="http://schemas.openxmlformats.org/officeDocument/2006/docPropsVTypes">
  <Template>PowerWoche Office 365_Modul 10_Ondrive_for_busines</Template>
  <TotalTime>0</TotalTime>
  <Words>463</Words>
  <Application>Microsoft Office PowerPoint</Application>
  <PresentationFormat>Breitbild</PresentationFormat>
  <Paragraphs>74</Paragraphs>
  <Slides>19</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Segoe UI</vt:lpstr>
      <vt:lpstr>Segoe UI Semibold WestEuropean</vt:lpstr>
      <vt:lpstr>Windows Server 8</vt:lpstr>
      <vt:lpstr>Modul 11: Security &amp; Compliance</vt:lpstr>
      <vt:lpstr>Modul 11 Agenda</vt:lpstr>
      <vt:lpstr>Lektion 1: Security &amp; Compliance Übersicht </vt:lpstr>
      <vt:lpstr>OneDrive Admin Center</vt:lpstr>
      <vt:lpstr>Security &amp; Compliance - Warnungen</vt:lpstr>
      <vt:lpstr>Warnungsrichtlinien </vt:lpstr>
      <vt:lpstr>Berechtigungen verwalten</vt:lpstr>
      <vt:lpstr>Lektion 2: Verwenden der Klassifizierung</vt:lpstr>
      <vt:lpstr>Vertraulichkeitsbezeichnungen</vt:lpstr>
      <vt:lpstr>Vertraulichkeitsbezeichnungen verwenden</vt:lpstr>
      <vt:lpstr>Neue Vertraulichkeitsbezeichnung</vt:lpstr>
      <vt:lpstr>Lektion 3: Verhinderung von Datenverlust (DLP)</vt:lpstr>
      <vt:lpstr>Verhinderung von Datenverlust (DLP)</vt:lpstr>
      <vt:lpstr>Richtlinien verwenden</vt:lpstr>
      <vt:lpstr>Neue DLP-Richtlinie</vt:lpstr>
      <vt:lpstr>Lektion 4: Weitere Einstellungen der Compliance-Richtlinien</vt:lpstr>
      <vt:lpstr>Datenschutz</vt:lpstr>
      <vt:lpstr>eDiscovery</vt:lpstr>
      <vt:lpstr>Überwachungsprotokollsuche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11: Security &amp; Compliance</dc:title>
  <dc:creator>Remigiusz Suszkiewicz</dc:creator>
  <cp:lastModifiedBy>Remigiusz Suszkiewicz</cp:lastModifiedBy>
  <cp:revision>14</cp:revision>
  <dcterms:created xsi:type="dcterms:W3CDTF">2021-03-17T12:56:39Z</dcterms:created>
  <dcterms:modified xsi:type="dcterms:W3CDTF">2021-03-18T08:56:55Z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