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2"/>
  </p:notesMasterIdLst>
  <p:sldIdLst>
    <p:sldId id="1774" r:id="rId2"/>
    <p:sldId id="1767" r:id="rId3"/>
    <p:sldId id="1769" r:id="rId4"/>
    <p:sldId id="1834" r:id="rId5"/>
    <p:sldId id="1835" r:id="rId6"/>
    <p:sldId id="1836" r:id="rId7"/>
    <p:sldId id="1775" r:id="rId8"/>
    <p:sldId id="1827" r:id="rId9"/>
    <p:sldId id="1828" r:id="rId10"/>
    <p:sldId id="1832" r:id="rId11"/>
    <p:sldId id="1831" r:id="rId12"/>
    <p:sldId id="1833" r:id="rId13"/>
    <p:sldId id="1837" r:id="rId14"/>
    <p:sldId id="1829" r:id="rId15"/>
    <p:sldId id="1830" r:id="rId16"/>
    <p:sldId id="1776" r:id="rId17"/>
    <p:sldId id="1838" r:id="rId18"/>
    <p:sldId id="1839" r:id="rId19"/>
    <p:sldId id="1840" r:id="rId20"/>
    <p:sldId id="1841"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C24A4-0D05-4C18-B34F-E10DCA9BCD26}" type="datetimeFigureOut">
              <a:rPr lang="de-DE" smtClean="0"/>
              <a:t>01.03.2021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11E26-A421-456A-AF37-9B17DEBE0EAB}" type="slidenum">
              <a:rPr lang="de-DE" smtClean="0"/>
              <a:t>‹Nr.›</a:t>
            </a:fld>
            <a:endParaRPr lang="de-DE"/>
          </a:p>
        </p:txBody>
      </p:sp>
    </p:spTree>
    <p:extLst>
      <p:ext uri="{BB962C8B-B14F-4D97-AF65-F5344CB8AC3E}">
        <p14:creationId xmlns:p14="http://schemas.microsoft.com/office/powerpoint/2010/main" val="344726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3/1/2021 3:44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3/1/2021 3:44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3/1/2021 3:44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3/1/2021 3:44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765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3/1/2021 3:44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316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4901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276011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Titelmasterformat durch Klicken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27349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9933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1571006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30772392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88883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2881890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25270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1121840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79400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dirty="0"/>
              <a:t>Titelmasterformat durch Klicken bearbeiten</a:t>
            </a:r>
          </a:p>
        </p:txBody>
      </p:sp>
      <p:sp>
        <p:nvSpPr>
          <p:cNvPr id="3" name="Inhaltsplatzhalter 2"/>
          <p:cNvSpPr>
            <a:spLocks noGrp="1"/>
          </p:cNvSpPr>
          <p:nvPr>
            <p:ph idx="1"/>
          </p:nvPr>
        </p:nvSpPr>
        <p:spPr>
          <a:xfrm>
            <a:off x="609600" y="1268760"/>
            <a:ext cx="10972800" cy="485740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8885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377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158144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5798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832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16743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204968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6047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427750945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60" r:id="rId18"/>
    <p:sldLayoutId id="2147483662"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3006181"/>
            <a:ext cx="4462201" cy="1311128"/>
          </a:xfrm>
        </p:spPr>
        <p:txBody>
          <a:bodyPr/>
          <a:lstStyle/>
          <a:p>
            <a:r>
              <a:rPr lang="de-DE" dirty="0"/>
              <a:t>Modul 2: Office 365 Admin Center</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05EF05-B127-4500-A1DF-E26327B3F898}"/>
              </a:ext>
            </a:extLst>
          </p:cNvPr>
          <p:cNvSpPr>
            <a:spLocks noGrp="1"/>
          </p:cNvSpPr>
          <p:nvPr>
            <p:ph type="title"/>
          </p:nvPr>
        </p:nvSpPr>
        <p:spPr/>
        <p:txBody>
          <a:bodyPr/>
          <a:lstStyle/>
          <a:p>
            <a:r>
              <a:rPr lang="de-DE" dirty="0"/>
              <a:t>Übersicht über Microsoft 365-Gruppen</a:t>
            </a:r>
          </a:p>
        </p:txBody>
      </p:sp>
      <p:sp>
        <p:nvSpPr>
          <p:cNvPr id="3" name="Inhaltsplatzhalter 2">
            <a:extLst>
              <a:ext uri="{FF2B5EF4-FFF2-40B4-BE49-F238E27FC236}">
                <a16:creationId xmlns:a16="http://schemas.microsoft.com/office/drawing/2014/main" id="{5EE1D720-04C8-4830-A836-5CA12B1927B2}"/>
              </a:ext>
            </a:extLst>
          </p:cNvPr>
          <p:cNvSpPr>
            <a:spLocks noGrp="1"/>
          </p:cNvSpPr>
          <p:nvPr>
            <p:ph idx="1"/>
          </p:nvPr>
        </p:nvSpPr>
        <p:spPr>
          <a:xfrm>
            <a:off x="609599" y="1268761"/>
            <a:ext cx="11469189" cy="1134805"/>
          </a:xfrm>
        </p:spPr>
        <p:txBody>
          <a:bodyPr/>
          <a:lstStyle/>
          <a:p>
            <a:pPr marL="0" indent="0">
              <a:buNone/>
            </a:pPr>
            <a:r>
              <a:rPr lang="de-DE" dirty="0"/>
              <a:t>Durch das Hinzufügen von Personen zur Gruppe erhalten sie automatisch die erforderlichen Berechtigungen für die Arbeit mit:</a:t>
            </a:r>
          </a:p>
        </p:txBody>
      </p:sp>
      <p:sp>
        <p:nvSpPr>
          <p:cNvPr id="13" name="Textfeld 12">
            <a:extLst>
              <a:ext uri="{FF2B5EF4-FFF2-40B4-BE49-F238E27FC236}">
                <a16:creationId xmlns:a16="http://schemas.microsoft.com/office/drawing/2014/main" id="{20B30DFE-157B-47F4-BC74-F0C7A5F4F740}"/>
              </a:ext>
            </a:extLst>
          </p:cNvPr>
          <p:cNvSpPr txBox="1"/>
          <p:nvPr/>
        </p:nvSpPr>
        <p:spPr>
          <a:xfrm>
            <a:off x="623392" y="2613132"/>
            <a:ext cx="7376161" cy="2862322"/>
          </a:xfrm>
          <a:prstGeom prst="rect">
            <a:avLst/>
          </a:prstGeom>
          <a:noFill/>
        </p:spPr>
        <p:txBody>
          <a:bodyPr wrap="square">
            <a:spAutoFit/>
          </a:bodyPr>
          <a:lstStyle/>
          <a:p>
            <a:pPr marL="285750" indent="-285750">
              <a:buFont typeface="Arial" panose="020B0604020202020204" pitchFamily="34" charset="0"/>
              <a:buChar char="•"/>
            </a:pPr>
            <a:r>
              <a:rPr lang="de-DE" sz="2000" dirty="0"/>
              <a:t>Einen freigegebenen Outlook-Posteingang</a:t>
            </a:r>
          </a:p>
          <a:p>
            <a:pPr marL="285750" indent="-285750">
              <a:buFont typeface="Arial" panose="020B0604020202020204" pitchFamily="34" charset="0"/>
              <a:buChar char="•"/>
            </a:pPr>
            <a:r>
              <a:rPr lang="de-DE" sz="2000" dirty="0"/>
              <a:t>Einen freigegebenen Kalender</a:t>
            </a:r>
          </a:p>
          <a:p>
            <a:pPr marL="285750" indent="-285750">
              <a:buFont typeface="Arial" panose="020B0604020202020204" pitchFamily="34" charset="0"/>
              <a:buChar char="•"/>
            </a:pPr>
            <a:r>
              <a:rPr lang="de-DE" sz="2000" dirty="0"/>
              <a:t>Eine SharePoint-Dokumentbibliothek</a:t>
            </a:r>
          </a:p>
          <a:p>
            <a:pPr marL="285750" indent="-285750">
              <a:buFont typeface="Arial" panose="020B0604020202020204" pitchFamily="34" charset="0"/>
              <a:buChar char="•"/>
            </a:pPr>
            <a:r>
              <a:rPr lang="de-DE" sz="2000" dirty="0"/>
              <a:t>Einen Planner</a:t>
            </a:r>
          </a:p>
          <a:p>
            <a:pPr marL="285750" indent="-285750">
              <a:buFont typeface="Arial" panose="020B0604020202020204" pitchFamily="34" charset="0"/>
              <a:buChar char="•"/>
            </a:pPr>
            <a:r>
              <a:rPr lang="de-DE" sz="2000" dirty="0"/>
              <a:t>Ein OneNote-Notizbuch</a:t>
            </a:r>
          </a:p>
          <a:p>
            <a:pPr marL="285750" indent="-285750">
              <a:buFont typeface="Arial" panose="020B0604020202020204" pitchFamily="34" charset="0"/>
              <a:buChar char="•"/>
            </a:pPr>
            <a:r>
              <a:rPr lang="de-DE" sz="2000" dirty="0"/>
              <a:t>Power BI</a:t>
            </a:r>
          </a:p>
          <a:p>
            <a:pPr marL="285750" indent="-285750">
              <a:buFont typeface="Arial" panose="020B0604020202020204" pitchFamily="34" charset="0"/>
              <a:buChar char="•"/>
            </a:pPr>
            <a:r>
              <a:rPr lang="de-DE" sz="2000" dirty="0"/>
              <a:t>Yammer (wenn die Gruppe in Yammer erstellt wurde)</a:t>
            </a:r>
          </a:p>
          <a:p>
            <a:pPr marL="285750" indent="-285750">
              <a:buFont typeface="Arial" panose="020B0604020202020204" pitchFamily="34" charset="0"/>
              <a:buChar char="•"/>
            </a:pPr>
            <a:r>
              <a:rPr lang="de-DE" sz="2000" dirty="0"/>
              <a:t>Ein Team (wenn die Gruppe in Teams erstellt wurde)</a:t>
            </a:r>
          </a:p>
          <a:p>
            <a:pPr marL="285750" indent="-285750">
              <a:buFont typeface="Arial" panose="020B0604020202020204" pitchFamily="34" charset="0"/>
              <a:buChar char="•"/>
            </a:pPr>
            <a:r>
              <a:rPr lang="de-DE" sz="2000" dirty="0"/>
              <a:t>Roadmap (wenn Sie über Project für das Web verfügen)</a:t>
            </a:r>
          </a:p>
        </p:txBody>
      </p:sp>
    </p:spTree>
    <p:extLst>
      <p:ext uri="{BB962C8B-B14F-4D97-AF65-F5344CB8AC3E}">
        <p14:creationId xmlns:p14="http://schemas.microsoft.com/office/powerpoint/2010/main" val="57323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DD817-01A0-46B8-B5DC-85577D7B333B}"/>
              </a:ext>
            </a:extLst>
          </p:cNvPr>
          <p:cNvSpPr>
            <a:spLocks noGrp="1"/>
          </p:cNvSpPr>
          <p:nvPr>
            <p:ph type="title"/>
          </p:nvPr>
        </p:nvSpPr>
        <p:spPr/>
        <p:txBody>
          <a:bodyPr/>
          <a:lstStyle/>
          <a:p>
            <a:r>
              <a:rPr lang="de-DE" dirty="0"/>
              <a:t>Gruppenübersicht – Grenzwerte für Gruppen</a:t>
            </a:r>
          </a:p>
        </p:txBody>
      </p:sp>
      <p:sp>
        <p:nvSpPr>
          <p:cNvPr id="3" name="Inhaltsplatzhalter 2">
            <a:extLst>
              <a:ext uri="{FF2B5EF4-FFF2-40B4-BE49-F238E27FC236}">
                <a16:creationId xmlns:a16="http://schemas.microsoft.com/office/drawing/2014/main" id="{E6A5F8A7-F116-49A4-A69C-905EAABA04D5}"/>
              </a:ext>
            </a:extLst>
          </p:cNvPr>
          <p:cNvSpPr>
            <a:spLocks noGrp="1"/>
          </p:cNvSpPr>
          <p:nvPr>
            <p:ph idx="1"/>
          </p:nvPr>
        </p:nvSpPr>
        <p:spPr>
          <a:xfrm>
            <a:off x="444137" y="1277470"/>
            <a:ext cx="3971109" cy="4905616"/>
          </a:xfrm>
        </p:spPr>
        <p:txBody>
          <a:bodyPr>
            <a:normAutofit lnSpcReduction="10000"/>
          </a:bodyPr>
          <a:lstStyle/>
          <a:p>
            <a:r>
              <a:rPr lang="de-DE" dirty="0"/>
              <a:t>Microsoft 365 Gruppen steuern als Basismitgliedschaftsdienst die gesamte Teamarbeit in Office 365, indem Personen der Zugriff auf eine Sammlung von Ressourcen gewährt wird.</a:t>
            </a:r>
          </a:p>
        </p:txBody>
      </p:sp>
      <p:pic>
        <p:nvPicPr>
          <p:cNvPr id="5" name="Grafik 4">
            <a:extLst>
              <a:ext uri="{FF2B5EF4-FFF2-40B4-BE49-F238E27FC236}">
                <a16:creationId xmlns:a16="http://schemas.microsoft.com/office/drawing/2014/main" id="{3E91C539-DC0C-49B9-9C8B-0B43178D048F}"/>
              </a:ext>
            </a:extLst>
          </p:cNvPr>
          <p:cNvPicPr>
            <a:picLocks noChangeAspect="1"/>
          </p:cNvPicPr>
          <p:nvPr/>
        </p:nvPicPr>
        <p:blipFill>
          <a:blip r:embed="rId2"/>
          <a:stretch>
            <a:fillRect/>
          </a:stretch>
        </p:blipFill>
        <p:spPr>
          <a:xfrm>
            <a:off x="4660827" y="1277470"/>
            <a:ext cx="7087036" cy="51018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548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B000B8-C662-40B8-8C54-79FF35DB19AE}"/>
              </a:ext>
            </a:extLst>
          </p:cNvPr>
          <p:cNvSpPr>
            <a:spLocks noGrp="1"/>
          </p:cNvSpPr>
          <p:nvPr>
            <p:ph type="title"/>
          </p:nvPr>
        </p:nvSpPr>
        <p:spPr/>
        <p:txBody>
          <a:bodyPr/>
          <a:lstStyle/>
          <a:p>
            <a:r>
              <a:rPr lang="de-DE" dirty="0"/>
              <a:t>Vergleichen von Gruppen</a:t>
            </a:r>
          </a:p>
        </p:txBody>
      </p:sp>
      <p:sp>
        <p:nvSpPr>
          <p:cNvPr id="3" name="Inhaltsplatzhalter 2">
            <a:extLst>
              <a:ext uri="{FF2B5EF4-FFF2-40B4-BE49-F238E27FC236}">
                <a16:creationId xmlns:a16="http://schemas.microsoft.com/office/drawing/2014/main" id="{C1C738DA-7B6E-4011-8093-9A647D3802FC}"/>
              </a:ext>
            </a:extLst>
          </p:cNvPr>
          <p:cNvSpPr>
            <a:spLocks noGrp="1"/>
          </p:cNvSpPr>
          <p:nvPr>
            <p:ph idx="1"/>
          </p:nvPr>
        </p:nvSpPr>
        <p:spPr/>
        <p:txBody>
          <a:bodyPr>
            <a:normAutofit fontScale="92500" lnSpcReduction="20000"/>
          </a:bodyPr>
          <a:lstStyle/>
          <a:p>
            <a:pPr algn="l">
              <a:spcAft>
                <a:spcPts val="600"/>
              </a:spcAft>
              <a:buFont typeface="Arial" panose="020B0604020202020204" pitchFamily="34" charset="0"/>
              <a:buChar char="•"/>
            </a:pPr>
            <a:r>
              <a:rPr lang="de-DE" b="1" i="0" dirty="0">
                <a:solidFill>
                  <a:srgbClr val="171717"/>
                </a:solidFill>
                <a:effectLst/>
                <a:latin typeface="Segoe UI" panose="020B0502040204020203" pitchFamily="34" charset="0"/>
              </a:rPr>
              <a:t>Microsoft 365-Gruppen</a:t>
            </a:r>
            <a:r>
              <a:rPr lang="de-DE" b="0" i="0" dirty="0">
                <a:solidFill>
                  <a:srgbClr val="171717"/>
                </a:solidFill>
                <a:effectLst/>
                <a:latin typeface="Segoe UI" panose="020B0502040204020203" pitchFamily="34" charset="0"/>
              </a:rPr>
              <a:t> (vormals Office 365-Gruppen) werden für die Zusammenarbeit zwischen Benutzern innerhalb und außerhalb Ihres Unternehmens verwendet.</a:t>
            </a:r>
          </a:p>
          <a:p>
            <a:pPr algn="l">
              <a:spcAft>
                <a:spcPts val="600"/>
              </a:spcAft>
              <a:buFont typeface="Arial" panose="020B0604020202020204" pitchFamily="34" charset="0"/>
              <a:buChar char="•"/>
            </a:pPr>
            <a:r>
              <a:rPr lang="de-DE" b="1" i="0" dirty="0">
                <a:solidFill>
                  <a:srgbClr val="171717"/>
                </a:solidFill>
                <a:effectLst/>
                <a:latin typeface="Segoe UI" panose="020B0502040204020203" pitchFamily="34" charset="0"/>
              </a:rPr>
              <a:t>Verteilergruppen</a:t>
            </a:r>
            <a:r>
              <a:rPr lang="de-DE" b="0" i="0" dirty="0">
                <a:solidFill>
                  <a:srgbClr val="171717"/>
                </a:solidFill>
                <a:effectLst/>
                <a:latin typeface="Segoe UI" panose="020B0502040204020203" pitchFamily="34" charset="0"/>
              </a:rPr>
              <a:t> werden verwendet, um Benachrichtigungen an eine Gruppe von Personen zu senden.</a:t>
            </a:r>
          </a:p>
          <a:p>
            <a:pPr algn="l">
              <a:spcAft>
                <a:spcPts val="600"/>
              </a:spcAft>
              <a:buFont typeface="Arial" panose="020B0604020202020204" pitchFamily="34" charset="0"/>
              <a:buChar char="•"/>
            </a:pPr>
            <a:r>
              <a:rPr lang="de-DE" b="1" i="0" dirty="0">
                <a:solidFill>
                  <a:srgbClr val="171717"/>
                </a:solidFill>
                <a:effectLst/>
                <a:latin typeface="Segoe UI" panose="020B0502040204020203" pitchFamily="34" charset="0"/>
              </a:rPr>
              <a:t>Sicherheitsgruppen</a:t>
            </a:r>
            <a:r>
              <a:rPr lang="de-DE" b="0" i="0" dirty="0">
                <a:solidFill>
                  <a:srgbClr val="171717"/>
                </a:solidFill>
                <a:effectLst/>
                <a:latin typeface="Segoe UI" panose="020B0502040204020203" pitchFamily="34" charset="0"/>
              </a:rPr>
              <a:t> werden verwendet, um Zugriff auf Ressourcen wie z. B. SharePoint-Sites zu gewähren.</a:t>
            </a:r>
          </a:p>
          <a:p>
            <a:pPr algn="l">
              <a:buFont typeface="Arial" panose="020B0604020202020204" pitchFamily="34" charset="0"/>
              <a:buChar char="•"/>
            </a:pPr>
            <a:r>
              <a:rPr lang="de-DE" b="1" i="0" dirty="0">
                <a:solidFill>
                  <a:srgbClr val="171717"/>
                </a:solidFill>
                <a:effectLst/>
                <a:latin typeface="Segoe UI" panose="020B0502040204020203" pitchFamily="34" charset="0"/>
              </a:rPr>
              <a:t>E-Mail-aktivierte Sicherheitsgruppen</a:t>
            </a:r>
            <a:r>
              <a:rPr lang="de-DE" b="0" i="0" dirty="0">
                <a:solidFill>
                  <a:srgbClr val="171717"/>
                </a:solidFill>
                <a:effectLst/>
                <a:latin typeface="Segoe UI" panose="020B0502040204020203" pitchFamily="34" charset="0"/>
              </a:rPr>
              <a:t> werden verwendet, um Zugriff auf Ressourcen wie z. B. Microsoft Office SharePoint Online zu gewähren und Benachrichtigungen per E-Mail an diese Benutzer zu senden.</a:t>
            </a:r>
          </a:p>
        </p:txBody>
      </p:sp>
    </p:spTree>
    <p:extLst>
      <p:ext uri="{BB962C8B-B14F-4D97-AF65-F5344CB8AC3E}">
        <p14:creationId xmlns:p14="http://schemas.microsoft.com/office/powerpoint/2010/main" val="71828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D3275F-8283-48E7-91D0-033F669D27DD}"/>
              </a:ext>
            </a:extLst>
          </p:cNvPr>
          <p:cNvSpPr>
            <a:spLocks noGrp="1"/>
          </p:cNvSpPr>
          <p:nvPr>
            <p:ph type="title"/>
          </p:nvPr>
        </p:nvSpPr>
        <p:spPr/>
        <p:txBody>
          <a:bodyPr/>
          <a:lstStyle/>
          <a:p>
            <a:r>
              <a:rPr lang="de-DE" dirty="0"/>
              <a:t>Verwalten des Gastzugriffs von Gruppen</a:t>
            </a:r>
          </a:p>
        </p:txBody>
      </p:sp>
      <p:sp>
        <p:nvSpPr>
          <p:cNvPr id="3" name="Inhaltsplatzhalter 2">
            <a:extLst>
              <a:ext uri="{FF2B5EF4-FFF2-40B4-BE49-F238E27FC236}">
                <a16:creationId xmlns:a16="http://schemas.microsoft.com/office/drawing/2014/main" id="{E40C64B4-0684-42EC-B0ED-3BEFF6908090}"/>
              </a:ext>
            </a:extLst>
          </p:cNvPr>
          <p:cNvSpPr>
            <a:spLocks noGrp="1"/>
          </p:cNvSpPr>
          <p:nvPr>
            <p:ph idx="1"/>
          </p:nvPr>
        </p:nvSpPr>
        <p:spPr>
          <a:xfrm>
            <a:off x="623392" y="1132734"/>
            <a:ext cx="10406743" cy="926360"/>
          </a:xfrm>
        </p:spPr>
        <p:txBody>
          <a:bodyPr>
            <a:normAutofit fontScale="92500" lnSpcReduction="10000"/>
          </a:bodyPr>
          <a:lstStyle/>
          <a:p>
            <a:r>
              <a:rPr lang="de-DE" dirty="0"/>
              <a:t>Einstellungen der Organisation -&gt; Einstellungen Registerkarte Dienste die Option Microsoft 365-Gruppen</a:t>
            </a:r>
          </a:p>
        </p:txBody>
      </p:sp>
      <p:pic>
        <p:nvPicPr>
          <p:cNvPr id="5" name="Grafik 4">
            <a:extLst>
              <a:ext uri="{FF2B5EF4-FFF2-40B4-BE49-F238E27FC236}">
                <a16:creationId xmlns:a16="http://schemas.microsoft.com/office/drawing/2014/main" id="{19352F76-0054-45E7-9F0A-DBF0709B24CE}"/>
              </a:ext>
            </a:extLst>
          </p:cNvPr>
          <p:cNvPicPr>
            <a:picLocks noChangeAspect="1"/>
          </p:cNvPicPr>
          <p:nvPr/>
        </p:nvPicPr>
        <p:blipFill rotWithShape="1">
          <a:blip r:embed="rId2"/>
          <a:srcRect b="1593"/>
          <a:stretch/>
        </p:blipFill>
        <p:spPr>
          <a:xfrm>
            <a:off x="623392" y="2420431"/>
            <a:ext cx="8511899" cy="3696705"/>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id="{507462C1-29C4-4257-8DA2-9C29E0871CE4}"/>
              </a:ext>
            </a:extLst>
          </p:cNvPr>
          <p:cNvCxnSpPr>
            <a:cxnSpLocks/>
          </p:cNvCxnSpPr>
          <p:nvPr/>
        </p:nvCxnSpPr>
        <p:spPr>
          <a:xfrm flipH="1">
            <a:off x="1940820" y="4981303"/>
            <a:ext cx="323408" cy="2324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791934B9-8D8C-4A60-ABC5-0679A12D057B}"/>
              </a:ext>
            </a:extLst>
          </p:cNvPr>
          <p:cNvSpPr/>
          <p:nvPr/>
        </p:nvSpPr>
        <p:spPr>
          <a:xfrm>
            <a:off x="792831" y="5318249"/>
            <a:ext cx="1471397" cy="290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DDC961E3-4EA5-4A81-A393-408AF53CC857}"/>
              </a:ext>
            </a:extLst>
          </p:cNvPr>
          <p:cNvSpPr/>
          <p:nvPr/>
        </p:nvSpPr>
        <p:spPr>
          <a:xfrm>
            <a:off x="2878533" y="5540199"/>
            <a:ext cx="1641216" cy="290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a:extLst>
              <a:ext uri="{FF2B5EF4-FFF2-40B4-BE49-F238E27FC236}">
                <a16:creationId xmlns:a16="http://schemas.microsoft.com/office/drawing/2014/main" id="{A596C4FE-E09C-49C7-81C5-5E8D440693B7}"/>
              </a:ext>
            </a:extLst>
          </p:cNvPr>
          <p:cNvCxnSpPr>
            <a:cxnSpLocks/>
          </p:cNvCxnSpPr>
          <p:nvPr/>
        </p:nvCxnSpPr>
        <p:spPr>
          <a:xfrm flipH="1">
            <a:off x="4605048" y="5376278"/>
            <a:ext cx="323408" cy="2324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A94A2BCA-ACCD-4B14-B2D9-6CB543FA9FC8}"/>
              </a:ext>
            </a:extLst>
          </p:cNvPr>
          <p:cNvPicPr>
            <a:picLocks noChangeAspect="1"/>
          </p:cNvPicPr>
          <p:nvPr/>
        </p:nvPicPr>
        <p:blipFill>
          <a:blip r:embed="rId3"/>
          <a:stretch>
            <a:fillRect/>
          </a:stretch>
        </p:blipFill>
        <p:spPr>
          <a:xfrm>
            <a:off x="7478214" y="1957062"/>
            <a:ext cx="4542764" cy="4623442"/>
          </a:xfrm>
          <a:prstGeom prst="rect">
            <a:avLst/>
          </a:prstGeom>
          <a:ln>
            <a:noFill/>
          </a:ln>
          <a:effectLst>
            <a:outerShdw blurRad="292100" dist="139700" dir="2700000" algn="tl" rotWithShape="0">
              <a:srgbClr val="333333">
                <a:alpha val="65000"/>
              </a:srgbClr>
            </a:outerShdw>
          </a:effectLst>
        </p:spPr>
      </p:pic>
      <p:sp>
        <p:nvSpPr>
          <p:cNvPr id="14" name="Pfeil: nach rechts 13">
            <a:extLst>
              <a:ext uri="{FF2B5EF4-FFF2-40B4-BE49-F238E27FC236}">
                <a16:creationId xmlns:a16="http://schemas.microsoft.com/office/drawing/2014/main" id="{5BED4BF7-57BF-41EC-898F-BE4335D9E6A1}"/>
              </a:ext>
            </a:extLst>
          </p:cNvPr>
          <p:cNvSpPr/>
          <p:nvPr/>
        </p:nvSpPr>
        <p:spPr>
          <a:xfrm>
            <a:off x="5812970" y="3040870"/>
            <a:ext cx="1471749" cy="957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3333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B63F-A5AB-4AD4-8659-1D077F859D52}"/>
              </a:ext>
            </a:extLst>
          </p:cNvPr>
          <p:cNvSpPr>
            <a:spLocks noGrp="1"/>
          </p:cNvSpPr>
          <p:nvPr>
            <p:ph type="title"/>
          </p:nvPr>
        </p:nvSpPr>
        <p:spPr/>
        <p:txBody>
          <a:bodyPr/>
          <a:lstStyle/>
          <a:p>
            <a:r>
              <a:rPr lang="de-DE" dirty="0"/>
              <a:t>Gruppen erstellen und Benutzer hinzufügen</a:t>
            </a:r>
          </a:p>
        </p:txBody>
      </p:sp>
      <p:grpSp>
        <p:nvGrpSpPr>
          <p:cNvPr id="12" name="Gruppieren 11">
            <a:extLst>
              <a:ext uri="{FF2B5EF4-FFF2-40B4-BE49-F238E27FC236}">
                <a16:creationId xmlns:a16="http://schemas.microsoft.com/office/drawing/2014/main" id="{42261E53-8E27-445B-95EA-B1ED10D199E3}"/>
              </a:ext>
            </a:extLst>
          </p:cNvPr>
          <p:cNvGrpSpPr/>
          <p:nvPr/>
        </p:nvGrpSpPr>
        <p:grpSpPr>
          <a:xfrm>
            <a:off x="609600" y="1387593"/>
            <a:ext cx="2337522" cy="3835216"/>
            <a:chOff x="623392" y="1442178"/>
            <a:chExt cx="2621507" cy="4130398"/>
          </a:xfrm>
        </p:grpSpPr>
        <p:pic>
          <p:nvPicPr>
            <p:cNvPr id="5" name="Grafik 4">
              <a:extLst>
                <a:ext uri="{FF2B5EF4-FFF2-40B4-BE49-F238E27FC236}">
                  <a16:creationId xmlns:a16="http://schemas.microsoft.com/office/drawing/2014/main" id="{4C28F082-EA01-42E9-9195-FB89206B8BFC}"/>
                </a:ext>
              </a:extLst>
            </p:cNvPr>
            <p:cNvPicPr>
              <a:picLocks noChangeAspect="1"/>
            </p:cNvPicPr>
            <p:nvPr/>
          </p:nvPicPr>
          <p:blipFill>
            <a:blip r:embed="rId2"/>
            <a:stretch>
              <a:fillRect/>
            </a:stretch>
          </p:blipFill>
          <p:spPr>
            <a:xfrm>
              <a:off x="623392" y="1442178"/>
              <a:ext cx="2621507" cy="4130398"/>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id="{AFBA95E2-7B8D-40A1-A030-44FEAEFC9E82}"/>
                </a:ext>
              </a:extLst>
            </p:cNvPr>
            <p:cNvCxnSpPr>
              <a:cxnSpLocks/>
            </p:cNvCxnSpPr>
            <p:nvPr/>
          </p:nvCxnSpPr>
          <p:spPr>
            <a:xfrm flipH="1">
              <a:off x="2126108" y="4448840"/>
              <a:ext cx="294495" cy="17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272A656C-9532-4BFC-9E8F-85E2795441CF}"/>
                </a:ext>
              </a:extLst>
            </p:cNvPr>
            <p:cNvSpPr/>
            <p:nvPr/>
          </p:nvSpPr>
          <p:spPr>
            <a:xfrm>
              <a:off x="867952" y="4624932"/>
              <a:ext cx="1169853" cy="31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9" name="Grafik 8">
            <a:extLst>
              <a:ext uri="{FF2B5EF4-FFF2-40B4-BE49-F238E27FC236}">
                <a16:creationId xmlns:a16="http://schemas.microsoft.com/office/drawing/2014/main" id="{8C158EE3-F255-4BBE-AB71-DD157CD3580E}"/>
              </a:ext>
            </a:extLst>
          </p:cNvPr>
          <p:cNvPicPr>
            <a:picLocks noChangeAspect="1"/>
          </p:cNvPicPr>
          <p:nvPr/>
        </p:nvPicPr>
        <p:blipFill>
          <a:blip r:embed="rId3"/>
          <a:stretch>
            <a:fillRect/>
          </a:stretch>
        </p:blipFill>
        <p:spPr>
          <a:xfrm>
            <a:off x="3425330" y="1264733"/>
            <a:ext cx="4873940" cy="1696322"/>
          </a:xfrm>
          <a:prstGeom prst="rect">
            <a:avLst/>
          </a:prstGeom>
          <a:ln>
            <a:noFill/>
          </a:ln>
          <a:effectLst>
            <a:outerShdw blurRad="292100" dist="139700" dir="2700000" algn="tl" rotWithShape="0">
              <a:srgbClr val="333333">
                <a:alpha val="65000"/>
              </a:srgbClr>
            </a:outerShdw>
          </a:effectLst>
        </p:spPr>
      </p:pic>
      <p:pic>
        <p:nvPicPr>
          <p:cNvPr id="11" name="Grafik 10">
            <a:extLst>
              <a:ext uri="{FF2B5EF4-FFF2-40B4-BE49-F238E27FC236}">
                <a16:creationId xmlns:a16="http://schemas.microsoft.com/office/drawing/2014/main" id="{0DD96120-C8B7-447D-AF25-4DE6FE6B8519}"/>
              </a:ext>
            </a:extLst>
          </p:cNvPr>
          <p:cNvPicPr>
            <a:picLocks noChangeAspect="1"/>
          </p:cNvPicPr>
          <p:nvPr/>
        </p:nvPicPr>
        <p:blipFill>
          <a:blip r:embed="rId4"/>
          <a:stretch>
            <a:fillRect/>
          </a:stretch>
        </p:blipFill>
        <p:spPr>
          <a:xfrm>
            <a:off x="6096000" y="3024540"/>
            <a:ext cx="5867241" cy="3686541"/>
          </a:xfrm>
          <a:prstGeom prst="rect">
            <a:avLst/>
          </a:prstGeom>
          <a:ln>
            <a:noFill/>
          </a:ln>
          <a:effectLst>
            <a:outerShdw blurRad="292100" dist="139700" dir="2700000" algn="tl" rotWithShape="0">
              <a:srgbClr val="333333">
                <a:alpha val="65000"/>
              </a:srgbClr>
            </a:outerShdw>
          </a:effectLst>
        </p:spPr>
      </p:pic>
      <p:sp>
        <p:nvSpPr>
          <p:cNvPr id="13" name="Rechteck 12">
            <a:extLst>
              <a:ext uri="{FF2B5EF4-FFF2-40B4-BE49-F238E27FC236}">
                <a16:creationId xmlns:a16="http://schemas.microsoft.com/office/drawing/2014/main" id="{9771CDAE-DE60-40A4-8C5D-30EFC75AE2DD}"/>
              </a:ext>
            </a:extLst>
          </p:cNvPr>
          <p:cNvSpPr/>
          <p:nvPr/>
        </p:nvSpPr>
        <p:spPr>
          <a:xfrm>
            <a:off x="3618764" y="2614238"/>
            <a:ext cx="1223202" cy="290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1E0C83F-E8C0-4EC6-9BA2-4B1DAACF1024}"/>
              </a:ext>
            </a:extLst>
          </p:cNvPr>
          <p:cNvCxnSpPr>
            <a:cxnSpLocks/>
          </p:cNvCxnSpPr>
          <p:nvPr/>
        </p:nvCxnSpPr>
        <p:spPr>
          <a:xfrm flipH="1">
            <a:off x="4230365" y="2387246"/>
            <a:ext cx="262593" cy="1635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C867C8B8-DD83-4B74-AD35-F5CADA5481F9}"/>
              </a:ext>
            </a:extLst>
          </p:cNvPr>
          <p:cNvSpPr/>
          <p:nvPr/>
        </p:nvSpPr>
        <p:spPr>
          <a:xfrm>
            <a:off x="8123096" y="4332277"/>
            <a:ext cx="3737978" cy="527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EC59A212-36A1-48D3-8287-20C565A5CE79}"/>
              </a:ext>
            </a:extLst>
          </p:cNvPr>
          <p:cNvCxnSpPr>
            <a:cxnSpLocks/>
          </p:cNvCxnSpPr>
          <p:nvPr/>
        </p:nvCxnSpPr>
        <p:spPr>
          <a:xfrm flipH="1">
            <a:off x="9001759" y="4055274"/>
            <a:ext cx="262593" cy="1635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90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275E7-73E7-4575-A0B5-D43CB10A73B6}"/>
              </a:ext>
            </a:extLst>
          </p:cNvPr>
          <p:cNvSpPr>
            <a:spLocks noGrp="1"/>
          </p:cNvSpPr>
          <p:nvPr>
            <p:ph type="title"/>
          </p:nvPr>
        </p:nvSpPr>
        <p:spPr/>
        <p:txBody>
          <a:bodyPr/>
          <a:lstStyle/>
          <a:p>
            <a:r>
              <a:rPr lang="de-DE" dirty="0"/>
              <a:t>Benutzer zu Gruppe hinzufügen</a:t>
            </a:r>
          </a:p>
        </p:txBody>
      </p:sp>
      <p:sp>
        <p:nvSpPr>
          <p:cNvPr id="3" name="Inhaltsplatzhalter 2">
            <a:extLst>
              <a:ext uri="{FF2B5EF4-FFF2-40B4-BE49-F238E27FC236}">
                <a16:creationId xmlns:a16="http://schemas.microsoft.com/office/drawing/2014/main" id="{9829F42A-14E1-4A16-A557-6C8CDCC5178C}"/>
              </a:ext>
            </a:extLst>
          </p:cNvPr>
          <p:cNvSpPr>
            <a:spLocks noGrp="1"/>
          </p:cNvSpPr>
          <p:nvPr>
            <p:ph idx="1"/>
          </p:nvPr>
        </p:nvSpPr>
        <p:spPr>
          <a:xfrm>
            <a:off x="623392" y="4691228"/>
            <a:ext cx="4032069" cy="1221891"/>
          </a:xfrm>
        </p:spPr>
        <p:txBody>
          <a:bodyPr>
            <a:normAutofit fontScale="92500"/>
          </a:bodyPr>
          <a:lstStyle/>
          <a:p>
            <a:r>
              <a:rPr lang="de-DE" dirty="0"/>
              <a:t>Besitzer hinzufügen</a:t>
            </a:r>
          </a:p>
          <a:p>
            <a:r>
              <a:rPr lang="de-DE" dirty="0"/>
              <a:t>Mitglieder hinzufügen</a:t>
            </a:r>
          </a:p>
        </p:txBody>
      </p:sp>
      <p:pic>
        <p:nvPicPr>
          <p:cNvPr id="5" name="Grafik 4">
            <a:extLst>
              <a:ext uri="{FF2B5EF4-FFF2-40B4-BE49-F238E27FC236}">
                <a16:creationId xmlns:a16="http://schemas.microsoft.com/office/drawing/2014/main" id="{20499241-4F2E-4907-A8A7-43EF0171B535}"/>
              </a:ext>
            </a:extLst>
          </p:cNvPr>
          <p:cNvPicPr>
            <a:picLocks noChangeAspect="1"/>
          </p:cNvPicPr>
          <p:nvPr/>
        </p:nvPicPr>
        <p:blipFill>
          <a:blip r:embed="rId2"/>
          <a:stretch>
            <a:fillRect/>
          </a:stretch>
        </p:blipFill>
        <p:spPr>
          <a:xfrm>
            <a:off x="623392" y="1132501"/>
            <a:ext cx="5952781" cy="3099865"/>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ECB0F53C-77C5-40B9-9E35-FA1EDC4C54AD}"/>
              </a:ext>
            </a:extLst>
          </p:cNvPr>
          <p:cNvPicPr>
            <a:picLocks noChangeAspect="1"/>
          </p:cNvPicPr>
          <p:nvPr/>
        </p:nvPicPr>
        <p:blipFill>
          <a:blip r:embed="rId3"/>
          <a:stretch>
            <a:fillRect/>
          </a:stretch>
        </p:blipFill>
        <p:spPr>
          <a:xfrm>
            <a:off x="5850834" y="2289711"/>
            <a:ext cx="5471634" cy="2278577"/>
          </a:xfrm>
          <a:prstGeom prst="rect">
            <a:avLst/>
          </a:prstGeom>
          <a:ln>
            <a:noFill/>
          </a:ln>
          <a:effectLst>
            <a:outerShdw blurRad="292100" dist="139700" dir="2700000" algn="tl" rotWithShape="0">
              <a:srgbClr val="333333">
                <a:alpha val="65000"/>
              </a:srgbClr>
            </a:outerShdw>
          </a:effectLst>
        </p:spPr>
      </p:pic>
      <p:pic>
        <p:nvPicPr>
          <p:cNvPr id="9" name="Grafik 8">
            <a:extLst>
              <a:ext uri="{FF2B5EF4-FFF2-40B4-BE49-F238E27FC236}">
                <a16:creationId xmlns:a16="http://schemas.microsoft.com/office/drawing/2014/main" id="{121C4669-85F6-4DEB-A78C-E7427000E86E}"/>
              </a:ext>
            </a:extLst>
          </p:cNvPr>
          <p:cNvPicPr>
            <a:picLocks noChangeAspect="1"/>
          </p:cNvPicPr>
          <p:nvPr/>
        </p:nvPicPr>
        <p:blipFill>
          <a:blip r:embed="rId4"/>
          <a:stretch>
            <a:fillRect/>
          </a:stretch>
        </p:blipFill>
        <p:spPr>
          <a:xfrm>
            <a:off x="5850834" y="4955198"/>
            <a:ext cx="2453853" cy="434378"/>
          </a:xfrm>
          <a:prstGeom prst="rect">
            <a:avLst/>
          </a:prstGeom>
        </p:spPr>
      </p:pic>
      <p:pic>
        <p:nvPicPr>
          <p:cNvPr id="11" name="Grafik 10">
            <a:extLst>
              <a:ext uri="{FF2B5EF4-FFF2-40B4-BE49-F238E27FC236}">
                <a16:creationId xmlns:a16="http://schemas.microsoft.com/office/drawing/2014/main" id="{BA3ED1D0-2D72-4EAE-98C2-0268C68413F2}"/>
              </a:ext>
            </a:extLst>
          </p:cNvPr>
          <p:cNvPicPr>
            <a:picLocks noChangeAspect="1"/>
          </p:cNvPicPr>
          <p:nvPr/>
        </p:nvPicPr>
        <p:blipFill>
          <a:blip r:embed="rId5"/>
          <a:stretch>
            <a:fillRect/>
          </a:stretch>
        </p:blipFill>
        <p:spPr>
          <a:xfrm>
            <a:off x="5713662" y="5528814"/>
            <a:ext cx="2728196" cy="495343"/>
          </a:xfrm>
          <a:prstGeom prst="rect">
            <a:avLst/>
          </a:prstGeom>
        </p:spPr>
      </p:pic>
      <p:sp>
        <p:nvSpPr>
          <p:cNvPr id="12" name="Pfeil: nach rechts 11">
            <a:extLst>
              <a:ext uri="{FF2B5EF4-FFF2-40B4-BE49-F238E27FC236}">
                <a16:creationId xmlns:a16="http://schemas.microsoft.com/office/drawing/2014/main" id="{AC671B91-C653-45FE-B1FD-78D3477795E1}"/>
              </a:ext>
            </a:extLst>
          </p:cNvPr>
          <p:cNvSpPr/>
          <p:nvPr/>
        </p:nvSpPr>
        <p:spPr>
          <a:xfrm>
            <a:off x="4655461" y="2471078"/>
            <a:ext cx="1471749" cy="957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a:extLst>
              <a:ext uri="{FF2B5EF4-FFF2-40B4-BE49-F238E27FC236}">
                <a16:creationId xmlns:a16="http://schemas.microsoft.com/office/drawing/2014/main" id="{09016261-D28A-4582-8D25-14C31DE0247A}"/>
              </a:ext>
            </a:extLst>
          </p:cNvPr>
          <p:cNvSpPr/>
          <p:nvPr/>
        </p:nvSpPr>
        <p:spPr>
          <a:xfrm rot="9147887">
            <a:off x="8764185" y="4282783"/>
            <a:ext cx="1471749" cy="957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6188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Verwalten von Domänen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26871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9D5C34-9276-43EA-97C6-C1F8FC0B3AAD}"/>
              </a:ext>
            </a:extLst>
          </p:cNvPr>
          <p:cNvSpPr>
            <a:spLocks noGrp="1"/>
          </p:cNvSpPr>
          <p:nvPr>
            <p:ph type="title"/>
          </p:nvPr>
        </p:nvSpPr>
        <p:spPr/>
        <p:txBody>
          <a:bodyPr/>
          <a:lstStyle/>
          <a:p>
            <a:r>
              <a:rPr lang="de-DE" dirty="0"/>
              <a:t>Hinzufügen einer Domäne zu Microsoft 365</a:t>
            </a:r>
          </a:p>
        </p:txBody>
      </p:sp>
      <p:sp>
        <p:nvSpPr>
          <p:cNvPr id="3" name="Inhaltsplatzhalter 2">
            <a:extLst>
              <a:ext uri="{FF2B5EF4-FFF2-40B4-BE49-F238E27FC236}">
                <a16:creationId xmlns:a16="http://schemas.microsoft.com/office/drawing/2014/main" id="{F9576CAA-3693-4085-B913-C61A3D2E25E1}"/>
              </a:ext>
            </a:extLst>
          </p:cNvPr>
          <p:cNvSpPr>
            <a:spLocks noGrp="1"/>
          </p:cNvSpPr>
          <p:nvPr>
            <p:ph idx="1"/>
          </p:nvPr>
        </p:nvSpPr>
        <p:spPr>
          <a:xfrm>
            <a:off x="609600" y="1268760"/>
            <a:ext cx="10972800" cy="1282851"/>
          </a:xfrm>
        </p:spPr>
        <p:txBody>
          <a:bodyPr/>
          <a:lstStyle/>
          <a:p>
            <a:r>
              <a:rPr lang="de-DE" dirty="0"/>
              <a:t>Admin Center -&gt; Einstellungen -&gt; Domänen</a:t>
            </a:r>
          </a:p>
        </p:txBody>
      </p:sp>
      <p:grpSp>
        <p:nvGrpSpPr>
          <p:cNvPr id="10" name="Gruppieren 9">
            <a:extLst>
              <a:ext uri="{FF2B5EF4-FFF2-40B4-BE49-F238E27FC236}">
                <a16:creationId xmlns:a16="http://schemas.microsoft.com/office/drawing/2014/main" id="{91894114-B376-4D23-BACD-EBADD6B8E456}"/>
              </a:ext>
            </a:extLst>
          </p:cNvPr>
          <p:cNvGrpSpPr/>
          <p:nvPr/>
        </p:nvGrpSpPr>
        <p:grpSpPr>
          <a:xfrm>
            <a:off x="609600" y="2180150"/>
            <a:ext cx="9777307" cy="4000847"/>
            <a:chOff x="705394" y="1910185"/>
            <a:chExt cx="9777307" cy="4000847"/>
          </a:xfrm>
        </p:grpSpPr>
        <p:pic>
          <p:nvPicPr>
            <p:cNvPr id="5" name="Grafik 4">
              <a:extLst>
                <a:ext uri="{FF2B5EF4-FFF2-40B4-BE49-F238E27FC236}">
                  <a16:creationId xmlns:a16="http://schemas.microsoft.com/office/drawing/2014/main" id="{F8C4C87F-FDC9-49C8-83F0-DC66D88D4435}"/>
                </a:ext>
              </a:extLst>
            </p:cNvPr>
            <p:cNvPicPr>
              <a:picLocks noChangeAspect="1"/>
            </p:cNvPicPr>
            <p:nvPr/>
          </p:nvPicPr>
          <p:blipFill>
            <a:blip r:embed="rId2"/>
            <a:stretch>
              <a:fillRect/>
            </a:stretch>
          </p:blipFill>
          <p:spPr>
            <a:xfrm>
              <a:off x="705394" y="1910185"/>
              <a:ext cx="9777307" cy="4000847"/>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567A7709-3BAD-4132-A481-F7D84EC07F01}"/>
                </a:ext>
              </a:extLst>
            </p:cNvPr>
            <p:cNvSpPr/>
            <p:nvPr/>
          </p:nvSpPr>
          <p:spPr>
            <a:xfrm>
              <a:off x="807896" y="5216434"/>
              <a:ext cx="1308287" cy="339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0CA4013E-403B-461F-915A-285EE17FC541}"/>
                </a:ext>
              </a:extLst>
            </p:cNvPr>
            <p:cNvCxnSpPr>
              <a:cxnSpLocks/>
            </p:cNvCxnSpPr>
            <p:nvPr/>
          </p:nvCxnSpPr>
          <p:spPr>
            <a:xfrm flipH="1">
              <a:off x="2010229" y="4922431"/>
              <a:ext cx="351245" cy="2146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4702547-313A-4A5A-8140-443C1531F52A}"/>
                </a:ext>
              </a:extLst>
            </p:cNvPr>
            <p:cNvCxnSpPr>
              <a:cxnSpLocks/>
            </p:cNvCxnSpPr>
            <p:nvPr/>
          </p:nvCxnSpPr>
          <p:spPr>
            <a:xfrm flipH="1">
              <a:off x="4796971" y="2944408"/>
              <a:ext cx="351245" cy="2146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01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B1C6-1EE0-4197-9B24-0AE725201F1C}"/>
              </a:ext>
            </a:extLst>
          </p:cNvPr>
          <p:cNvSpPr>
            <a:spLocks noGrp="1"/>
          </p:cNvSpPr>
          <p:nvPr>
            <p:ph type="title"/>
          </p:nvPr>
        </p:nvSpPr>
        <p:spPr/>
        <p:txBody>
          <a:bodyPr/>
          <a:lstStyle/>
          <a:p>
            <a:r>
              <a:rPr lang="de-DE" dirty="0"/>
              <a:t>Domäne überprüfen</a:t>
            </a:r>
          </a:p>
        </p:txBody>
      </p:sp>
      <p:sp>
        <p:nvSpPr>
          <p:cNvPr id="3" name="Inhaltsplatzhalter 2">
            <a:extLst>
              <a:ext uri="{FF2B5EF4-FFF2-40B4-BE49-F238E27FC236}">
                <a16:creationId xmlns:a16="http://schemas.microsoft.com/office/drawing/2014/main" id="{DA8DC2DF-225A-4A9E-A2DA-EDE18037F949}"/>
              </a:ext>
            </a:extLst>
          </p:cNvPr>
          <p:cNvSpPr>
            <a:spLocks noGrp="1"/>
          </p:cNvSpPr>
          <p:nvPr>
            <p:ph idx="1"/>
          </p:nvPr>
        </p:nvSpPr>
        <p:spPr>
          <a:xfrm>
            <a:off x="609600" y="1268760"/>
            <a:ext cx="10972800" cy="943217"/>
          </a:xfrm>
        </p:spPr>
        <p:txBody>
          <a:bodyPr/>
          <a:lstStyle/>
          <a:p>
            <a:r>
              <a:rPr lang="de-DE" dirty="0"/>
              <a:t>Drei Varianten, für die Überprüfung des Besitzes der Domäne </a:t>
            </a:r>
          </a:p>
        </p:txBody>
      </p:sp>
      <p:pic>
        <p:nvPicPr>
          <p:cNvPr id="5" name="Grafik 4">
            <a:extLst>
              <a:ext uri="{FF2B5EF4-FFF2-40B4-BE49-F238E27FC236}">
                <a16:creationId xmlns:a16="http://schemas.microsoft.com/office/drawing/2014/main" id="{A540899B-B42B-4BC5-98AC-26A045705431}"/>
              </a:ext>
            </a:extLst>
          </p:cNvPr>
          <p:cNvPicPr>
            <a:picLocks noChangeAspect="1"/>
          </p:cNvPicPr>
          <p:nvPr/>
        </p:nvPicPr>
        <p:blipFill>
          <a:blip r:embed="rId2"/>
          <a:stretch>
            <a:fillRect/>
          </a:stretch>
        </p:blipFill>
        <p:spPr>
          <a:xfrm>
            <a:off x="623392" y="2211977"/>
            <a:ext cx="8944090" cy="3583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44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4B0D1-C8E4-4C78-AA03-FCCD5F2BE732}"/>
              </a:ext>
            </a:extLst>
          </p:cNvPr>
          <p:cNvSpPr>
            <a:spLocks noGrp="1"/>
          </p:cNvSpPr>
          <p:nvPr>
            <p:ph type="title"/>
          </p:nvPr>
        </p:nvSpPr>
        <p:spPr/>
        <p:txBody>
          <a:bodyPr/>
          <a:lstStyle/>
          <a:p>
            <a:r>
              <a:rPr lang="de-DE" dirty="0"/>
              <a:t>Domäne kaufen</a:t>
            </a:r>
          </a:p>
        </p:txBody>
      </p:sp>
      <p:sp>
        <p:nvSpPr>
          <p:cNvPr id="3" name="Inhaltsplatzhalter 2">
            <a:extLst>
              <a:ext uri="{FF2B5EF4-FFF2-40B4-BE49-F238E27FC236}">
                <a16:creationId xmlns:a16="http://schemas.microsoft.com/office/drawing/2014/main" id="{1C97E374-DC1F-4E27-AD74-821561B94A51}"/>
              </a:ext>
            </a:extLst>
          </p:cNvPr>
          <p:cNvSpPr>
            <a:spLocks noGrp="1"/>
          </p:cNvSpPr>
          <p:nvPr>
            <p:ph idx="1"/>
          </p:nvPr>
        </p:nvSpPr>
        <p:spPr>
          <a:xfrm>
            <a:off x="609600" y="1268761"/>
            <a:ext cx="10972800" cy="1195766"/>
          </a:xfrm>
        </p:spPr>
        <p:txBody>
          <a:bodyPr/>
          <a:lstStyle/>
          <a:p>
            <a:r>
              <a:rPr lang="de-DE" dirty="0"/>
              <a:t>Admin Center -&gt; Einstellungen -&gt; </a:t>
            </a:r>
            <a:r>
              <a:rPr lang="de-DE" b="1" dirty="0"/>
              <a:t>„Domäne kaufen“</a:t>
            </a:r>
          </a:p>
          <a:p>
            <a:endParaRPr lang="de-DE" b="1" dirty="0"/>
          </a:p>
        </p:txBody>
      </p:sp>
      <p:pic>
        <p:nvPicPr>
          <p:cNvPr id="5" name="Grafik 4">
            <a:extLst>
              <a:ext uri="{FF2B5EF4-FFF2-40B4-BE49-F238E27FC236}">
                <a16:creationId xmlns:a16="http://schemas.microsoft.com/office/drawing/2014/main" id="{903B0EBC-E320-4242-8578-0DBEA845AAC9}"/>
              </a:ext>
            </a:extLst>
          </p:cNvPr>
          <p:cNvPicPr>
            <a:picLocks noChangeAspect="1"/>
          </p:cNvPicPr>
          <p:nvPr/>
        </p:nvPicPr>
        <p:blipFill>
          <a:blip r:embed="rId2"/>
          <a:stretch>
            <a:fillRect/>
          </a:stretch>
        </p:blipFill>
        <p:spPr>
          <a:xfrm>
            <a:off x="2906592" y="3540035"/>
            <a:ext cx="8294820" cy="2718215"/>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AF40106F-FFD1-4C34-ABF8-94A364D79300}"/>
              </a:ext>
            </a:extLst>
          </p:cNvPr>
          <p:cNvPicPr>
            <a:picLocks noChangeAspect="1"/>
          </p:cNvPicPr>
          <p:nvPr/>
        </p:nvPicPr>
        <p:blipFill>
          <a:blip r:embed="rId3"/>
          <a:stretch>
            <a:fillRect/>
          </a:stretch>
        </p:blipFill>
        <p:spPr>
          <a:xfrm>
            <a:off x="733521" y="1951675"/>
            <a:ext cx="3580625" cy="1366291"/>
          </a:xfrm>
          <a:prstGeom prst="rect">
            <a:avLst/>
          </a:prstGeom>
          <a:ln>
            <a:noFill/>
          </a:ln>
          <a:effectLst>
            <a:outerShdw blurRad="292100" dist="139700" dir="2700000" algn="tl" rotWithShape="0">
              <a:srgbClr val="333333">
                <a:alpha val="65000"/>
              </a:srgbClr>
            </a:outerShdw>
          </a:effectLst>
        </p:spPr>
      </p:pic>
      <p:sp>
        <p:nvSpPr>
          <p:cNvPr id="8" name="Pfeil: nach rechts 7">
            <a:extLst>
              <a:ext uri="{FF2B5EF4-FFF2-40B4-BE49-F238E27FC236}">
                <a16:creationId xmlns:a16="http://schemas.microsoft.com/office/drawing/2014/main" id="{C3C00D44-729A-4D7F-A793-CE4EB3793330}"/>
              </a:ext>
            </a:extLst>
          </p:cNvPr>
          <p:cNvSpPr/>
          <p:nvPr/>
        </p:nvSpPr>
        <p:spPr>
          <a:xfrm rot="1661851">
            <a:off x="1296542" y="3914513"/>
            <a:ext cx="1471749" cy="957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8726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2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11" y="1683857"/>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Office 365 – Übersicht Admin Center </a:t>
            </a: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sp>
        <p:nvSpPr>
          <p:cNvPr id="9" name="TextBox 3">
            <a:extLst>
              <a:ext uri="{FF2B5EF4-FFF2-40B4-BE49-F238E27FC236}">
                <a16:creationId xmlns:a16="http://schemas.microsoft.com/office/drawing/2014/main" id="{971B94D2-1FB0-4A6A-93EB-4BCBE30BDC09}"/>
              </a:ext>
            </a:extLst>
          </p:cNvPr>
          <p:cNvSpPr txBox="1"/>
          <p:nvPr/>
        </p:nvSpPr>
        <p:spPr>
          <a:xfrm>
            <a:off x="4791007" y="4396942"/>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Verwalten von Domänen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0" name="TextBox 3">
            <a:extLst>
              <a:ext uri="{FF2B5EF4-FFF2-40B4-BE49-F238E27FC236}">
                <a16:creationId xmlns:a16="http://schemas.microsoft.com/office/drawing/2014/main" id="{29940EA0-E311-4339-B122-BC365565E6CF}"/>
              </a:ext>
            </a:extLst>
          </p:cNvPr>
          <p:cNvSpPr txBox="1"/>
          <p:nvPr/>
        </p:nvSpPr>
        <p:spPr>
          <a:xfrm>
            <a:off x="4791007" y="3020203"/>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Benutzer und Gruppen verwalten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ABDDB-E942-411E-B8F7-40DEE371B2E8}"/>
              </a:ext>
            </a:extLst>
          </p:cNvPr>
          <p:cNvSpPr>
            <a:spLocks noGrp="1"/>
          </p:cNvSpPr>
          <p:nvPr>
            <p:ph type="title"/>
          </p:nvPr>
        </p:nvSpPr>
        <p:spPr/>
        <p:txBody>
          <a:bodyPr/>
          <a:lstStyle/>
          <a:p>
            <a:r>
              <a:rPr lang="de-DE" dirty="0"/>
              <a:t>Office 365 Setup abschließen</a:t>
            </a:r>
          </a:p>
        </p:txBody>
      </p:sp>
      <p:pic>
        <p:nvPicPr>
          <p:cNvPr id="5" name="Inhaltsplatzhalter 4">
            <a:extLst>
              <a:ext uri="{FF2B5EF4-FFF2-40B4-BE49-F238E27FC236}">
                <a16:creationId xmlns:a16="http://schemas.microsoft.com/office/drawing/2014/main" id="{75A65F8D-54D0-466C-9F95-B3BD7F50FAD8}"/>
              </a:ext>
            </a:extLst>
          </p:cNvPr>
          <p:cNvPicPr>
            <a:picLocks noGrp="1" noChangeAspect="1"/>
          </p:cNvPicPr>
          <p:nvPr>
            <p:ph idx="1"/>
          </p:nvPr>
        </p:nvPicPr>
        <p:blipFill>
          <a:blip r:embed="rId2"/>
          <a:stretch>
            <a:fillRect/>
          </a:stretch>
        </p:blipFill>
        <p:spPr>
          <a:xfrm>
            <a:off x="730127" y="1137785"/>
            <a:ext cx="7432299" cy="499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462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Office 365 – Übersicht Admin Center </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D9007-48D4-4092-8806-DC7DD05FDBD2}"/>
              </a:ext>
            </a:extLst>
          </p:cNvPr>
          <p:cNvSpPr>
            <a:spLocks noGrp="1"/>
          </p:cNvSpPr>
          <p:nvPr>
            <p:ph type="title"/>
          </p:nvPr>
        </p:nvSpPr>
        <p:spPr/>
        <p:txBody>
          <a:bodyPr/>
          <a:lstStyle/>
          <a:p>
            <a:r>
              <a:rPr lang="de-DE" dirty="0"/>
              <a:t>Funktionen und Einstellungen des Admin Centers</a:t>
            </a:r>
          </a:p>
        </p:txBody>
      </p:sp>
      <p:pic>
        <p:nvPicPr>
          <p:cNvPr id="5" name="Grafik 4">
            <a:extLst>
              <a:ext uri="{FF2B5EF4-FFF2-40B4-BE49-F238E27FC236}">
                <a16:creationId xmlns:a16="http://schemas.microsoft.com/office/drawing/2014/main" id="{80154F5D-1763-4EE1-B0AA-B1AFACF37EFC}"/>
              </a:ext>
            </a:extLst>
          </p:cNvPr>
          <p:cNvPicPr>
            <a:picLocks noChangeAspect="1"/>
          </p:cNvPicPr>
          <p:nvPr/>
        </p:nvPicPr>
        <p:blipFill>
          <a:blip r:embed="rId2"/>
          <a:stretch>
            <a:fillRect/>
          </a:stretch>
        </p:blipFill>
        <p:spPr>
          <a:xfrm>
            <a:off x="388505" y="1268759"/>
            <a:ext cx="2512199" cy="4857404"/>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9E55BD8C-5060-4A43-B471-EF15E4E49D71}"/>
              </a:ext>
            </a:extLst>
          </p:cNvPr>
          <p:cNvPicPr>
            <a:picLocks noChangeAspect="1"/>
          </p:cNvPicPr>
          <p:nvPr/>
        </p:nvPicPr>
        <p:blipFill>
          <a:blip r:embed="rId3"/>
          <a:stretch>
            <a:fillRect/>
          </a:stretch>
        </p:blipFill>
        <p:spPr>
          <a:xfrm>
            <a:off x="4221689" y="1268759"/>
            <a:ext cx="5935525" cy="4857404"/>
          </a:xfrm>
          <a:prstGeom prst="rect">
            <a:avLst/>
          </a:prstGeom>
          <a:ln>
            <a:noFill/>
          </a:ln>
          <a:effectLst>
            <a:outerShdw blurRad="292100" dist="139700" dir="2700000" algn="tl" rotWithShape="0">
              <a:srgbClr val="333333">
                <a:alpha val="65000"/>
              </a:srgbClr>
            </a:outerShdw>
          </a:effectLst>
        </p:spPr>
      </p:pic>
      <p:sp>
        <p:nvSpPr>
          <p:cNvPr id="8" name="Pfeil: nach rechts 7">
            <a:extLst>
              <a:ext uri="{FF2B5EF4-FFF2-40B4-BE49-F238E27FC236}">
                <a16:creationId xmlns:a16="http://schemas.microsoft.com/office/drawing/2014/main" id="{C4861BAF-D909-4D4E-A201-DC5F4C260E0B}"/>
              </a:ext>
            </a:extLst>
          </p:cNvPr>
          <p:cNvSpPr/>
          <p:nvPr/>
        </p:nvSpPr>
        <p:spPr>
          <a:xfrm>
            <a:off x="3017286" y="2926080"/>
            <a:ext cx="1087822" cy="644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3365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B3F279-D1C3-4FB5-A5F7-DB7D492438CC}"/>
              </a:ext>
            </a:extLst>
          </p:cNvPr>
          <p:cNvSpPr>
            <a:spLocks noGrp="1"/>
          </p:cNvSpPr>
          <p:nvPr>
            <p:ph type="title"/>
          </p:nvPr>
        </p:nvSpPr>
        <p:spPr/>
        <p:txBody>
          <a:bodyPr/>
          <a:lstStyle/>
          <a:p>
            <a:r>
              <a:rPr lang="de-DE" dirty="0"/>
              <a:t>Infos zu Administratorrollen</a:t>
            </a:r>
          </a:p>
        </p:txBody>
      </p:sp>
      <p:graphicFrame>
        <p:nvGraphicFramePr>
          <p:cNvPr id="4" name="Tabelle 4">
            <a:extLst>
              <a:ext uri="{FF2B5EF4-FFF2-40B4-BE49-F238E27FC236}">
                <a16:creationId xmlns:a16="http://schemas.microsoft.com/office/drawing/2014/main" id="{165C2491-C484-43E1-A653-D9BE4562127C}"/>
              </a:ext>
            </a:extLst>
          </p:cNvPr>
          <p:cNvGraphicFramePr>
            <a:graphicFrameLocks noGrp="1"/>
          </p:cNvGraphicFramePr>
          <p:nvPr>
            <p:ph idx="1"/>
            <p:extLst>
              <p:ext uri="{D42A27DB-BD31-4B8C-83A1-F6EECF244321}">
                <p14:modId xmlns:p14="http://schemas.microsoft.com/office/powerpoint/2010/main" val="3851855440"/>
              </p:ext>
            </p:extLst>
          </p:nvPr>
        </p:nvGraphicFramePr>
        <p:xfrm>
          <a:off x="609600" y="1268413"/>
          <a:ext cx="10972800" cy="4617720"/>
        </p:xfrm>
        <a:graphic>
          <a:graphicData uri="http://schemas.openxmlformats.org/drawingml/2006/table">
            <a:tbl>
              <a:tblPr firstRow="1" bandRow="1">
                <a:tableStyleId>{5C22544A-7EE6-4342-B048-85BDC9FD1C3A}</a:tableStyleId>
              </a:tblPr>
              <a:tblGrid>
                <a:gridCol w="3091543">
                  <a:extLst>
                    <a:ext uri="{9D8B030D-6E8A-4147-A177-3AD203B41FA5}">
                      <a16:colId xmlns:a16="http://schemas.microsoft.com/office/drawing/2014/main" val="1997559239"/>
                    </a:ext>
                  </a:extLst>
                </a:gridCol>
                <a:gridCol w="7881257">
                  <a:extLst>
                    <a:ext uri="{9D8B030D-6E8A-4147-A177-3AD203B41FA5}">
                      <a16:colId xmlns:a16="http://schemas.microsoft.com/office/drawing/2014/main" val="1141896825"/>
                    </a:ext>
                  </a:extLst>
                </a:gridCol>
              </a:tblGrid>
              <a:tr h="370840">
                <a:tc>
                  <a:txBody>
                    <a:bodyPr/>
                    <a:lstStyle/>
                    <a:p>
                      <a:r>
                        <a:rPr lang="de-DE" dirty="0"/>
                        <a:t>Administratorrolle</a:t>
                      </a:r>
                    </a:p>
                  </a:txBody>
                  <a:tcPr/>
                </a:tc>
                <a:tc>
                  <a:txBody>
                    <a:bodyPr/>
                    <a:lstStyle/>
                    <a:p>
                      <a:r>
                        <a:rPr lang="de-DE" sz="1800" b="1" i="0" kern="1200" dirty="0">
                          <a:solidFill>
                            <a:schemeClr val="lt1"/>
                          </a:solidFill>
                          <a:effectLst/>
                          <a:latin typeface="+mn-lt"/>
                          <a:ea typeface="+mn-ea"/>
                          <a:cs typeface="+mn-cs"/>
                        </a:rPr>
                        <a:t>Wem sollte diese Rolle zugewiesen werden?</a:t>
                      </a:r>
                      <a:endParaRPr lang="de-DE" dirty="0"/>
                    </a:p>
                  </a:txBody>
                  <a:tcPr/>
                </a:tc>
                <a:extLst>
                  <a:ext uri="{0D108BD9-81ED-4DB2-BD59-A6C34878D82A}">
                    <a16:rowId xmlns:a16="http://schemas.microsoft.com/office/drawing/2014/main" val="3208154643"/>
                  </a:ext>
                </a:extLst>
              </a:tr>
              <a:tr h="370840">
                <a:tc>
                  <a:txBody>
                    <a:bodyPr/>
                    <a:lstStyle/>
                    <a:p>
                      <a:r>
                        <a:rPr lang="de-DE" sz="1800" b="0" i="0" kern="1200" dirty="0">
                          <a:solidFill>
                            <a:schemeClr val="dk1"/>
                          </a:solidFill>
                          <a:effectLst/>
                          <a:latin typeface="+mn-lt"/>
                          <a:ea typeface="+mn-ea"/>
                          <a:cs typeface="+mn-cs"/>
                        </a:rPr>
                        <a:t>Exchange-Administrator</a:t>
                      </a:r>
                      <a:endParaRPr lang="de-DE" dirty="0"/>
                    </a:p>
                  </a:txBody>
                  <a:tcPr/>
                </a:tc>
                <a:tc>
                  <a:txBody>
                    <a:bodyPr/>
                    <a:lstStyle/>
                    <a:p>
                      <a:r>
                        <a:rPr lang="de-DE" dirty="0"/>
                        <a:t>Verwaltung der E-Mail-Postfächer, Benutzer und Microsoft 365-Gruppen</a:t>
                      </a:r>
                    </a:p>
                  </a:txBody>
                  <a:tcPr/>
                </a:tc>
                <a:extLst>
                  <a:ext uri="{0D108BD9-81ED-4DB2-BD59-A6C34878D82A}">
                    <a16:rowId xmlns:a16="http://schemas.microsoft.com/office/drawing/2014/main" val="2101203916"/>
                  </a:ext>
                </a:extLst>
              </a:tr>
              <a:tr h="370840">
                <a:tc>
                  <a:txBody>
                    <a:bodyPr/>
                    <a:lstStyle/>
                    <a:p>
                      <a:r>
                        <a:rPr lang="de-DE" sz="1800" b="0" i="0" kern="1200" dirty="0">
                          <a:solidFill>
                            <a:schemeClr val="dk1"/>
                          </a:solidFill>
                          <a:effectLst/>
                          <a:latin typeface="+mn-lt"/>
                          <a:ea typeface="+mn-ea"/>
                          <a:cs typeface="+mn-cs"/>
                        </a:rPr>
                        <a:t>Globaler Administrator</a:t>
                      </a:r>
                      <a:endParaRPr lang="de-DE" dirty="0"/>
                    </a:p>
                  </a:txBody>
                  <a:tcPr/>
                </a:tc>
                <a:tc>
                  <a:txBody>
                    <a:bodyPr/>
                    <a:lstStyle/>
                    <a:p>
                      <a:r>
                        <a:rPr lang="de-DE" dirty="0"/>
                        <a:t>Zugriff auf alle globalen Verwaltungsfunktionen</a:t>
                      </a:r>
                    </a:p>
                  </a:txBody>
                  <a:tcPr/>
                </a:tc>
                <a:extLst>
                  <a:ext uri="{0D108BD9-81ED-4DB2-BD59-A6C34878D82A}">
                    <a16:rowId xmlns:a16="http://schemas.microsoft.com/office/drawing/2014/main" val="2561636808"/>
                  </a:ext>
                </a:extLst>
              </a:tr>
              <a:tr h="370840">
                <a:tc>
                  <a:txBody>
                    <a:bodyPr/>
                    <a:lstStyle/>
                    <a:p>
                      <a:r>
                        <a:rPr lang="de-DE" sz="1800" b="0" i="0" kern="1200" dirty="0">
                          <a:solidFill>
                            <a:schemeClr val="dk1"/>
                          </a:solidFill>
                          <a:effectLst/>
                          <a:latin typeface="+mn-lt"/>
                          <a:ea typeface="+mn-ea"/>
                          <a:cs typeface="+mn-cs"/>
                        </a:rPr>
                        <a:t>Globaler Leser</a:t>
                      </a:r>
                      <a:endParaRPr lang="de-DE" dirty="0"/>
                    </a:p>
                  </a:txBody>
                  <a:tcPr/>
                </a:tc>
                <a:tc>
                  <a:txBody>
                    <a:bodyPr/>
                    <a:lstStyle/>
                    <a:p>
                      <a:r>
                        <a:rPr lang="de-DE" sz="1800" b="0" i="0" kern="1200" dirty="0">
                          <a:solidFill>
                            <a:schemeClr val="dk1"/>
                          </a:solidFill>
                          <a:effectLst/>
                          <a:latin typeface="+mn-lt"/>
                          <a:ea typeface="+mn-ea"/>
                          <a:cs typeface="+mn-cs"/>
                        </a:rPr>
                        <a:t>Administratorfunktionen und -einstellungen in Admin Centern einsehen ohne Bearbeitungsrechte</a:t>
                      </a:r>
                      <a:endParaRPr lang="de-DE" dirty="0"/>
                    </a:p>
                  </a:txBody>
                  <a:tcPr/>
                </a:tc>
                <a:extLst>
                  <a:ext uri="{0D108BD9-81ED-4DB2-BD59-A6C34878D82A}">
                    <a16:rowId xmlns:a16="http://schemas.microsoft.com/office/drawing/2014/main" val="592710239"/>
                  </a:ext>
                </a:extLst>
              </a:tr>
              <a:tr h="370840">
                <a:tc>
                  <a:txBody>
                    <a:bodyPr/>
                    <a:lstStyle/>
                    <a:p>
                      <a:r>
                        <a:rPr lang="de-DE" sz="1800" b="0" i="0" kern="1200" dirty="0">
                          <a:solidFill>
                            <a:schemeClr val="dk1"/>
                          </a:solidFill>
                          <a:effectLst/>
                          <a:latin typeface="+mn-lt"/>
                          <a:ea typeface="+mn-ea"/>
                          <a:cs typeface="+mn-cs"/>
                        </a:rPr>
                        <a:t>Gruppenadministrator</a:t>
                      </a:r>
                      <a:endParaRPr lang="de-DE" dirty="0"/>
                    </a:p>
                  </a:txBody>
                  <a:tcPr/>
                </a:tc>
                <a:tc>
                  <a:txBody>
                    <a:bodyPr/>
                    <a:lstStyle/>
                    <a:p>
                      <a:r>
                        <a:rPr lang="de-DE" sz="1800" b="0" i="0" kern="1200" dirty="0">
                          <a:solidFill>
                            <a:schemeClr val="dk1"/>
                          </a:solidFill>
                          <a:effectLst/>
                          <a:latin typeface="+mn-lt"/>
                          <a:ea typeface="+mn-ea"/>
                          <a:cs typeface="+mn-cs"/>
                        </a:rPr>
                        <a:t>Alle Gruppeneinstellungen in den Admin Centern verwalten</a:t>
                      </a:r>
                      <a:endParaRPr lang="de-DE" dirty="0"/>
                    </a:p>
                  </a:txBody>
                  <a:tcPr/>
                </a:tc>
                <a:extLst>
                  <a:ext uri="{0D108BD9-81ED-4DB2-BD59-A6C34878D82A}">
                    <a16:rowId xmlns:a16="http://schemas.microsoft.com/office/drawing/2014/main" val="1528366644"/>
                  </a:ext>
                </a:extLst>
              </a:tr>
              <a:tr h="370840">
                <a:tc>
                  <a:txBody>
                    <a:bodyPr/>
                    <a:lstStyle/>
                    <a:p>
                      <a:r>
                        <a:rPr lang="de-DE" sz="1800" b="0" i="0" kern="1200" dirty="0">
                          <a:solidFill>
                            <a:schemeClr val="dk1"/>
                          </a:solidFill>
                          <a:effectLst/>
                          <a:latin typeface="+mn-lt"/>
                          <a:ea typeface="+mn-ea"/>
                          <a:cs typeface="+mn-cs"/>
                        </a:rPr>
                        <a:t>Helpdesk-Administrator</a:t>
                      </a:r>
                      <a:endParaRPr lang="de-DE" dirty="0"/>
                    </a:p>
                  </a:txBody>
                  <a:tcPr/>
                </a:tc>
                <a:tc>
                  <a:txBody>
                    <a:bodyPr/>
                    <a:lstStyle/>
                    <a:p>
                      <a:r>
                        <a:rPr lang="de-DE" dirty="0"/>
                        <a:t>Kennwörter zurücksetzen, Serviceanfragen verwalten, Dienststatus überwachen</a:t>
                      </a:r>
                    </a:p>
                  </a:txBody>
                  <a:tcPr/>
                </a:tc>
                <a:extLst>
                  <a:ext uri="{0D108BD9-81ED-4DB2-BD59-A6C34878D82A}">
                    <a16:rowId xmlns:a16="http://schemas.microsoft.com/office/drawing/2014/main" val="3281268159"/>
                  </a:ext>
                </a:extLst>
              </a:tr>
              <a:tr h="370840">
                <a:tc>
                  <a:txBody>
                    <a:bodyPr/>
                    <a:lstStyle/>
                    <a:p>
                      <a:r>
                        <a:rPr lang="de-DE" sz="1800" b="0" i="0" kern="1200" dirty="0">
                          <a:solidFill>
                            <a:schemeClr val="dk1"/>
                          </a:solidFill>
                          <a:effectLst/>
                          <a:latin typeface="+mn-lt"/>
                          <a:ea typeface="+mn-ea"/>
                          <a:cs typeface="+mn-cs"/>
                        </a:rPr>
                        <a:t>Office-Apps-Administrator</a:t>
                      </a:r>
                      <a:endParaRPr lang="de-DE" dirty="0"/>
                    </a:p>
                  </a:txBody>
                  <a:tcPr/>
                </a:tc>
                <a:tc>
                  <a:txBody>
                    <a:bodyPr/>
                    <a:lstStyle/>
                    <a:p>
                      <a:r>
                        <a:rPr lang="de-DE" dirty="0"/>
                        <a:t>Erstellen und verwalten von cloudbasierten Richtlinien für Office</a:t>
                      </a:r>
                    </a:p>
                  </a:txBody>
                  <a:tcPr/>
                </a:tc>
                <a:extLst>
                  <a:ext uri="{0D108BD9-81ED-4DB2-BD59-A6C34878D82A}">
                    <a16:rowId xmlns:a16="http://schemas.microsoft.com/office/drawing/2014/main" val="425531366"/>
                  </a:ext>
                </a:extLst>
              </a:tr>
              <a:tr h="370840">
                <a:tc>
                  <a:txBody>
                    <a:bodyPr/>
                    <a:lstStyle/>
                    <a:p>
                      <a:r>
                        <a:rPr lang="de-DE" sz="1800" b="0" i="0" kern="1200" dirty="0">
                          <a:solidFill>
                            <a:schemeClr val="dk1"/>
                          </a:solidFill>
                          <a:effectLst/>
                          <a:latin typeface="+mn-lt"/>
                          <a:ea typeface="+mn-ea"/>
                          <a:cs typeface="+mn-cs"/>
                        </a:rPr>
                        <a:t>Dienstsupportadministrator</a:t>
                      </a:r>
                      <a:endParaRPr lang="de-DE" dirty="0"/>
                    </a:p>
                  </a:txBody>
                  <a:tcPr/>
                </a:tc>
                <a:tc>
                  <a:txBody>
                    <a:bodyPr/>
                    <a:lstStyle/>
                    <a:p>
                      <a:r>
                        <a:rPr lang="de-DE" dirty="0"/>
                        <a:t>Serviceanfragen öffnen und verwalten, Nachrichtencenter-Beiträge anzeigen</a:t>
                      </a:r>
                    </a:p>
                  </a:txBody>
                  <a:tcPr/>
                </a:tc>
                <a:extLst>
                  <a:ext uri="{0D108BD9-81ED-4DB2-BD59-A6C34878D82A}">
                    <a16:rowId xmlns:a16="http://schemas.microsoft.com/office/drawing/2014/main" val="2796619569"/>
                  </a:ext>
                </a:extLst>
              </a:tr>
              <a:tr h="370840">
                <a:tc>
                  <a:txBody>
                    <a:bodyPr/>
                    <a:lstStyle/>
                    <a:p>
                      <a:r>
                        <a:rPr lang="de-DE" sz="1800" b="0" i="0" kern="1200" dirty="0">
                          <a:solidFill>
                            <a:schemeClr val="dk1"/>
                          </a:solidFill>
                          <a:effectLst/>
                          <a:latin typeface="+mn-lt"/>
                          <a:ea typeface="+mn-ea"/>
                          <a:cs typeface="+mn-cs"/>
                        </a:rPr>
                        <a:t>SharePoint-Administrator</a:t>
                      </a:r>
                      <a:endParaRPr lang="de-DE" dirty="0"/>
                    </a:p>
                  </a:txBody>
                  <a:tcPr/>
                </a:tc>
                <a:tc>
                  <a:txBody>
                    <a:bodyPr/>
                    <a:lstStyle/>
                    <a:p>
                      <a:r>
                        <a:rPr lang="de-DE" sz="1800" b="0" i="0" kern="1200" dirty="0">
                          <a:solidFill>
                            <a:schemeClr val="dk1"/>
                          </a:solidFill>
                          <a:effectLst/>
                          <a:latin typeface="+mn-lt"/>
                          <a:ea typeface="+mn-ea"/>
                          <a:cs typeface="+mn-cs"/>
                        </a:rPr>
                        <a:t>Zugriff auf SharePoint Online Admin Center, Erstellen und Löschen von Websites</a:t>
                      </a:r>
                      <a:endParaRPr lang="de-DE" dirty="0"/>
                    </a:p>
                  </a:txBody>
                  <a:tcPr/>
                </a:tc>
                <a:extLst>
                  <a:ext uri="{0D108BD9-81ED-4DB2-BD59-A6C34878D82A}">
                    <a16:rowId xmlns:a16="http://schemas.microsoft.com/office/drawing/2014/main" val="1195591080"/>
                  </a:ext>
                </a:extLst>
              </a:tr>
              <a:tr h="370840">
                <a:tc>
                  <a:txBody>
                    <a:bodyPr/>
                    <a:lstStyle/>
                    <a:p>
                      <a:r>
                        <a:rPr lang="de-DE" sz="1800" b="0" i="0" kern="1200" dirty="0">
                          <a:solidFill>
                            <a:schemeClr val="dk1"/>
                          </a:solidFill>
                          <a:effectLst/>
                          <a:latin typeface="+mn-lt"/>
                          <a:ea typeface="+mn-ea"/>
                          <a:cs typeface="+mn-cs"/>
                        </a:rPr>
                        <a:t>Teams-Dienstadministrator</a:t>
                      </a:r>
                      <a:endParaRPr lang="de-DE" dirty="0"/>
                    </a:p>
                  </a:txBody>
                  <a:tcPr/>
                </a:tc>
                <a:tc>
                  <a:txBody>
                    <a:bodyPr/>
                    <a:lstStyle/>
                    <a:p>
                      <a:r>
                        <a:rPr lang="de-DE" dirty="0"/>
                        <a:t>Auf Teams Admin Center zugreifen und verwalten</a:t>
                      </a:r>
                    </a:p>
                  </a:txBody>
                  <a:tcPr/>
                </a:tc>
                <a:extLst>
                  <a:ext uri="{0D108BD9-81ED-4DB2-BD59-A6C34878D82A}">
                    <a16:rowId xmlns:a16="http://schemas.microsoft.com/office/drawing/2014/main" val="3584070733"/>
                  </a:ext>
                </a:extLst>
              </a:tr>
              <a:tr h="370840">
                <a:tc>
                  <a:txBody>
                    <a:bodyPr/>
                    <a:lstStyle/>
                    <a:p>
                      <a:r>
                        <a:rPr lang="de-DE" sz="1800" b="0" i="0" kern="1200" dirty="0">
                          <a:solidFill>
                            <a:schemeClr val="dk1"/>
                          </a:solidFill>
                          <a:effectLst/>
                          <a:latin typeface="+mn-lt"/>
                          <a:ea typeface="+mn-ea"/>
                          <a:cs typeface="+mn-cs"/>
                        </a:rPr>
                        <a:t>Benutzeradministrator</a:t>
                      </a:r>
                      <a:endParaRPr lang="de-DE" dirty="0"/>
                    </a:p>
                  </a:txBody>
                  <a:tcPr/>
                </a:tc>
                <a:tc>
                  <a:txBody>
                    <a:bodyPr/>
                    <a:lstStyle/>
                    <a:p>
                      <a:r>
                        <a:rPr lang="de-DE" dirty="0"/>
                        <a:t>Benutzer und Gruppen verwalten, Lizenzen-, Kennwörter und Dienststatus verwalten</a:t>
                      </a:r>
                    </a:p>
                  </a:txBody>
                  <a:tcPr/>
                </a:tc>
                <a:extLst>
                  <a:ext uri="{0D108BD9-81ED-4DB2-BD59-A6C34878D82A}">
                    <a16:rowId xmlns:a16="http://schemas.microsoft.com/office/drawing/2014/main" val="3077737404"/>
                  </a:ext>
                </a:extLst>
              </a:tr>
            </a:tbl>
          </a:graphicData>
        </a:graphic>
      </p:graphicFrame>
    </p:spTree>
    <p:extLst>
      <p:ext uri="{BB962C8B-B14F-4D97-AF65-F5344CB8AC3E}">
        <p14:creationId xmlns:p14="http://schemas.microsoft.com/office/powerpoint/2010/main" val="300597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89C2C-E5B2-4ACE-93DE-C976D8624871}"/>
              </a:ext>
            </a:extLst>
          </p:cNvPr>
          <p:cNvSpPr>
            <a:spLocks noGrp="1"/>
          </p:cNvSpPr>
          <p:nvPr>
            <p:ph type="title"/>
          </p:nvPr>
        </p:nvSpPr>
        <p:spPr/>
        <p:txBody>
          <a:bodyPr/>
          <a:lstStyle/>
          <a:p>
            <a:r>
              <a:rPr lang="de-DE" dirty="0"/>
              <a:t>Verwaltung mit mehreren Mandanten</a:t>
            </a:r>
          </a:p>
        </p:txBody>
      </p:sp>
      <p:sp>
        <p:nvSpPr>
          <p:cNvPr id="3" name="Inhaltsplatzhalter 2">
            <a:extLst>
              <a:ext uri="{FF2B5EF4-FFF2-40B4-BE49-F238E27FC236}">
                <a16:creationId xmlns:a16="http://schemas.microsoft.com/office/drawing/2014/main" id="{96F814D7-1038-4654-9BF1-30DA0B31E407}"/>
              </a:ext>
            </a:extLst>
          </p:cNvPr>
          <p:cNvSpPr>
            <a:spLocks noGrp="1"/>
          </p:cNvSpPr>
          <p:nvPr>
            <p:ph idx="1"/>
          </p:nvPr>
        </p:nvSpPr>
        <p:spPr>
          <a:xfrm>
            <a:off x="609600" y="1268761"/>
            <a:ext cx="10972800" cy="560040"/>
          </a:xfrm>
        </p:spPr>
        <p:txBody>
          <a:bodyPr>
            <a:normAutofit fontScale="85000" lnSpcReduction="10000"/>
          </a:bodyPr>
          <a:lstStyle/>
          <a:p>
            <a:r>
              <a:rPr lang="de-DE" dirty="0"/>
              <a:t>Einheitliche Verwaltungsform, um alle Mandanten verwalten zu können</a:t>
            </a:r>
          </a:p>
        </p:txBody>
      </p:sp>
      <p:pic>
        <p:nvPicPr>
          <p:cNvPr id="5" name="Grafik 4">
            <a:extLst>
              <a:ext uri="{FF2B5EF4-FFF2-40B4-BE49-F238E27FC236}">
                <a16:creationId xmlns:a16="http://schemas.microsoft.com/office/drawing/2014/main" id="{8AE4DED1-7D9E-4D45-BC3B-7ABD20BBC053}"/>
              </a:ext>
            </a:extLst>
          </p:cNvPr>
          <p:cNvPicPr>
            <a:picLocks noChangeAspect="1"/>
          </p:cNvPicPr>
          <p:nvPr/>
        </p:nvPicPr>
        <p:blipFill>
          <a:blip r:embed="rId2"/>
          <a:stretch>
            <a:fillRect/>
          </a:stretch>
        </p:blipFill>
        <p:spPr>
          <a:xfrm>
            <a:off x="623392" y="1828801"/>
            <a:ext cx="3983442" cy="1082207"/>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176A074C-2CD0-4BAF-A27A-A6DADEF3BFDC}"/>
              </a:ext>
            </a:extLst>
          </p:cNvPr>
          <p:cNvPicPr>
            <a:picLocks noChangeAspect="1"/>
          </p:cNvPicPr>
          <p:nvPr/>
        </p:nvPicPr>
        <p:blipFill>
          <a:blip r:embed="rId3"/>
          <a:stretch>
            <a:fillRect/>
          </a:stretch>
        </p:blipFill>
        <p:spPr>
          <a:xfrm>
            <a:off x="3673204" y="3178629"/>
            <a:ext cx="4845591" cy="3356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922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Benutzer und Gruppen verwalten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84871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669F9B-818B-466F-ABF3-D1C4C7E7D0A7}"/>
              </a:ext>
            </a:extLst>
          </p:cNvPr>
          <p:cNvSpPr>
            <a:spLocks noGrp="1"/>
          </p:cNvSpPr>
          <p:nvPr>
            <p:ph type="title"/>
          </p:nvPr>
        </p:nvSpPr>
        <p:spPr/>
        <p:txBody>
          <a:bodyPr/>
          <a:lstStyle/>
          <a:p>
            <a:r>
              <a:rPr lang="de-DE" dirty="0"/>
              <a:t>Hinzufügen eines Benutzers</a:t>
            </a:r>
          </a:p>
        </p:txBody>
      </p:sp>
      <p:sp>
        <p:nvSpPr>
          <p:cNvPr id="3" name="Inhaltsplatzhalter 2">
            <a:extLst>
              <a:ext uri="{FF2B5EF4-FFF2-40B4-BE49-F238E27FC236}">
                <a16:creationId xmlns:a16="http://schemas.microsoft.com/office/drawing/2014/main" id="{918DEF2A-9644-4D42-B5D1-8483FD9C39C2}"/>
              </a:ext>
            </a:extLst>
          </p:cNvPr>
          <p:cNvSpPr>
            <a:spLocks noGrp="1"/>
          </p:cNvSpPr>
          <p:nvPr>
            <p:ph idx="1"/>
          </p:nvPr>
        </p:nvSpPr>
        <p:spPr>
          <a:xfrm>
            <a:off x="609600" y="1268761"/>
            <a:ext cx="10972800" cy="1326394"/>
          </a:xfrm>
        </p:spPr>
        <p:txBody>
          <a:bodyPr/>
          <a:lstStyle/>
          <a:p>
            <a:r>
              <a:rPr lang="de-DE" dirty="0"/>
              <a:t>Admin Center -&gt; Benutzer -&gt; Aktive Benutzer -&gt; Benutzer hinzufügen</a:t>
            </a:r>
          </a:p>
        </p:txBody>
      </p:sp>
      <p:grpSp>
        <p:nvGrpSpPr>
          <p:cNvPr id="15" name="Gruppieren 14">
            <a:extLst>
              <a:ext uri="{FF2B5EF4-FFF2-40B4-BE49-F238E27FC236}">
                <a16:creationId xmlns:a16="http://schemas.microsoft.com/office/drawing/2014/main" id="{421DCFCC-D15A-4ED6-8915-728181F06182}"/>
              </a:ext>
            </a:extLst>
          </p:cNvPr>
          <p:cNvGrpSpPr/>
          <p:nvPr/>
        </p:nvGrpSpPr>
        <p:grpSpPr>
          <a:xfrm>
            <a:off x="623392" y="2368732"/>
            <a:ext cx="6987899" cy="1576252"/>
            <a:chOff x="623392" y="2368731"/>
            <a:chExt cx="8885690" cy="1966591"/>
          </a:xfrm>
        </p:grpSpPr>
        <p:pic>
          <p:nvPicPr>
            <p:cNvPr id="5" name="Grafik 4">
              <a:extLst>
                <a:ext uri="{FF2B5EF4-FFF2-40B4-BE49-F238E27FC236}">
                  <a16:creationId xmlns:a16="http://schemas.microsoft.com/office/drawing/2014/main" id="{DD9DC612-B504-46EA-BE6C-DD5DF90139BE}"/>
                </a:ext>
              </a:extLst>
            </p:cNvPr>
            <p:cNvPicPr>
              <a:picLocks noChangeAspect="1"/>
            </p:cNvPicPr>
            <p:nvPr/>
          </p:nvPicPr>
          <p:blipFill rotWithShape="1">
            <a:blip r:embed="rId2"/>
            <a:srcRect t="1878"/>
            <a:stretch/>
          </p:blipFill>
          <p:spPr>
            <a:xfrm>
              <a:off x="623392" y="2368731"/>
              <a:ext cx="8885690" cy="1966591"/>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1D2426BF-674C-4008-9364-B68E0ECF7554}"/>
                </a:ext>
              </a:extLst>
            </p:cNvPr>
            <p:cNvSpPr/>
            <p:nvPr/>
          </p:nvSpPr>
          <p:spPr>
            <a:xfrm>
              <a:off x="799037" y="3466012"/>
              <a:ext cx="1288868" cy="339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id="{2515B793-2A57-4C48-8132-C1FDAA455FDA}"/>
                </a:ext>
              </a:extLst>
            </p:cNvPr>
            <p:cNvCxnSpPr>
              <a:cxnSpLocks/>
            </p:cNvCxnSpPr>
            <p:nvPr/>
          </p:nvCxnSpPr>
          <p:spPr>
            <a:xfrm flipH="1">
              <a:off x="2194554" y="3169920"/>
              <a:ext cx="374475" cy="2196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E78CD5F0-C888-4E31-9C72-3A422BF1B5A0}"/>
                </a:ext>
              </a:extLst>
            </p:cNvPr>
            <p:cNvCxnSpPr>
              <a:cxnSpLocks/>
            </p:cNvCxnSpPr>
            <p:nvPr/>
          </p:nvCxnSpPr>
          <p:spPr>
            <a:xfrm flipH="1">
              <a:off x="4328154" y="3475426"/>
              <a:ext cx="374475" cy="2196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4" name="Grafik 13">
            <a:extLst>
              <a:ext uri="{FF2B5EF4-FFF2-40B4-BE49-F238E27FC236}">
                <a16:creationId xmlns:a16="http://schemas.microsoft.com/office/drawing/2014/main" id="{924098EC-4E0C-4DAB-A06E-CDCF477CCE42}"/>
              </a:ext>
            </a:extLst>
          </p:cNvPr>
          <p:cNvPicPr>
            <a:picLocks noChangeAspect="1"/>
          </p:cNvPicPr>
          <p:nvPr/>
        </p:nvPicPr>
        <p:blipFill>
          <a:blip r:embed="rId3"/>
          <a:stretch>
            <a:fillRect/>
          </a:stretch>
        </p:blipFill>
        <p:spPr>
          <a:xfrm>
            <a:off x="5068577" y="1997386"/>
            <a:ext cx="6584066" cy="3895196"/>
          </a:xfrm>
          <a:prstGeom prst="rect">
            <a:avLst/>
          </a:prstGeom>
          <a:ln>
            <a:noFill/>
          </a:ln>
          <a:effectLst>
            <a:outerShdw blurRad="292100" dist="139700" dir="2700000" algn="tl" rotWithShape="0">
              <a:srgbClr val="333333">
                <a:alpha val="65000"/>
              </a:srgbClr>
            </a:outerShdw>
          </a:effectLst>
        </p:spPr>
      </p:pic>
      <p:sp>
        <p:nvSpPr>
          <p:cNvPr id="16" name="Pfeil: nach rechts 15">
            <a:extLst>
              <a:ext uri="{FF2B5EF4-FFF2-40B4-BE49-F238E27FC236}">
                <a16:creationId xmlns:a16="http://schemas.microsoft.com/office/drawing/2014/main" id="{6AF7F3D5-C50F-412E-84DD-A07829667EBC}"/>
              </a:ext>
            </a:extLst>
          </p:cNvPr>
          <p:cNvSpPr/>
          <p:nvPr/>
        </p:nvSpPr>
        <p:spPr>
          <a:xfrm>
            <a:off x="3784881" y="4200645"/>
            <a:ext cx="1018903" cy="80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8476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121E2D-5BC8-4D25-B56A-DEF2E75D5F25}"/>
              </a:ext>
            </a:extLst>
          </p:cNvPr>
          <p:cNvSpPr>
            <a:spLocks noGrp="1"/>
          </p:cNvSpPr>
          <p:nvPr>
            <p:ph type="title"/>
          </p:nvPr>
        </p:nvSpPr>
        <p:spPr/>
        <p:txBody>
          <a:bodyPr/>
          <a:lstStyle/>
          <a:p>
            <a:r>
              <a:rPr lang="de-DE" dirty="0"/>
              <a:t>Zuweisen von Administratorrollen</a:t>
            </a:r>
          </a:p>
        </p:txBody>
      </p:sp>
      <p:sp>
        <p:nvSpPr>
          <p:cNvPr id="3" name="Inhaltsplatzhalter 2">
            <a:extLst>
              <a:ext uri="{FF2B5EF4-FFF2-40B4-BE49-F238E27FC236}">
                <a16:creationId xmlns:a16="http://schemas.microsoft.com/office/drawing/2014/main" id="{1B7C2CAC-DB57-4CDA-999C-49034AC41D3B}"/>
              </a:ext>
            </a:extLst>
          </p:cNvPr>
          <p:cNvSpPr>
            <a:spLocks noGrp="1"/>
          </p:cNvSpPr>
          <p:nvPr>
            <p:ph idx="1"/>
          </p:nvPr>
        </p:nvSpPr>
        <p:spPr>
          <a:xfrm>
            <a:off x="609599" y="1268760"/>
            <a:ext cx="11225349" cy="1483149"/>
          </a:xfrm>
        </p:spPr>
        <p:txBody>
          <a:bodyPr>
            <a:normAutofit fontScale="92500" lnSpcReduction="20000"/>
          </a:bodyPr>
          <a:lstStyle/>
          <a:p>
            <a:r>
              <a:rPr lang="de-DE" dirty="0"/>
              <a:t>Im Admin Center zu </a:t>
            </a:r>
            <a:r>
              <a:rPr lang="de-DE" b="1" dirty="0"/>
              <a:t>Rollen</a:t>
            </a:r>
            <a:r>
              <a:rPr lang="de-DE" dirty="0"/>
              <a:t> wechseln -&gt; </a:t>
            </a:r>
            <a:r>
              <a:rPr lang="de-DE" b="1" dirty="0"/>
              <a:t>Rollen</a:t>
            </a:r>
            <a:r>
              <a:rPr lang="de-DE" dirty="0"/>
              <a:t> auswählen </a:t>
            </a:r>
          </a:p>
          <a:p>
            <a:pPr marL="357188" indent="0">
              <a:buNone/>
            </a:pPr>
            <a:r>
              <a:rPr lang="de-DE" dirty="0"/>
              <a:t>oder</a:t>
            </a:r>
          </a:p>
          <a:p>
            <a:r>
              <a:rPr lang="de-DE" dirty="0"/>
              <a:t>Im Admin Center -&gt; </a:t>
            </a:r>
            <a:r>
              <a:rPr lang="de-DE" b="1" dirty="0"/>
              <a:t>aktive Benutzer</a:t>
            </a:r>
            <a:r>
              <a:rPr lang="de-DE" dirty="0"/>
              <a:t> -&gt; Auswahl </a:t>
            </a:r>
            <a:r>
              <a:rPr lang="de-DE" b="1" dirty="0"/>
              <a:t>Rollen verwalten</a:t>
            </a:r>
          </a:p>
        </p:txBody>
      </p:sp>
      <p:pic>
        <p:nvPicPr>
          <p:cNvPr id="5" name="Grafik 4">
            <a:extLst>
              <a:ext uri="{FF2B5EF4-FFF2-40B4-BE49-F238E27FC236}">
                <a16:creationId xmlns:a16="http://schemas.microsoft.com/office/drawing/2014/main" id="{341A3C24-3301-41B9-BE3A-282CB1CD33E4}"/>
              </a:ext>
            </a:extLst>
          </p:cNvPr>
          <p:cNvPicPr>
            <a:picLocks noChangeAspect="1"/>
          </p:cNvPicPr>
          <p:nvPr/>
        </p:nvPicPr>
        <p:blipFill>
          <a:blip r:embed="rId2"/>
          <a:stretch>
            <a:fillRect/>
          </a:stretch>
        </p:blipFill>
        <p:spPr>
          <a:xfrm>
            <a:off x="8121065" y="2847704"/>
            <a:ext cx="3381390" cy="3723046"/>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63897B64-0CEC-4F80-B68E-145EC7182D6B}"/>
              </a:ext>
            </a:extLst>
          </p:cNvPr>
          <p:cNvPicPr>
            <a:picLocks noChangeAspect="1"/>
          </p:cNvPicPr>
          <p:nvPr/>
        </p:nvPicPr>
        <p:blipFill>
          <a:blip r:embed="rId3"/>
          <a:stretch>
            <a:fillRect/>
          </a:stretch>
        </p:blipFill>
        <p:spPr>
          <a:xfrm>
            <a:off x="116551" y="3018228"/>
            <a:ext cx="7569085" cy="2521292"/>
          </a:xfrm>
          <a:prstGeom prst="rect">
            <a:avLst/>
          </a:prstGeom>
          <a:ln>
            <a:noFill/>
          </a:ln>
          <a:effectLst>
            <a:outerShdw blurRad="292100" dist="139700" dir="2700000" algn="tl" rotWithShape="0">
              <a:srgbClr val="333333">
                <a:alpha val="65000"/>
              </a:srgbClr>
            </a:outerShdw>
          </a:effectLst>
        </p:spPr>
      </p:pic>
      <p:cxnSp>
        <p:nvCxnSpPr>
          <p:cNvPr id="8" name="Gerade Verbindung mit Pfeil 7">
            <a:extLst>
              <a:ext uri="{FF2B5EF4-FFF2-40B4-BE49-F238E27FC236}">
                <a16:creationId xmlns:a16="http://schemas.microsoft.com/office/drawing/2014/main" id="{52A6F2DC-8B5B-454B-A813-0F3B5E8E612B}"/>
              </a:ext>
            </a:extLst>
          </p:cNvPr>
          <p:cNvCxnSpPr>
            <a:cxnSpLocks/>
          </p:cNvCxnSpPr>
          <p:nvPr/>
        </p:nvCxnSpPr>
        <p:spPr>
          <a:xfrm flipH="1">
            <a:off x="1716806" y="4997480"/>
            <a:ext cx="294495" cy="17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C107F50A-1652-43A3-9B67-747A765BDA1E}"/>
              </a:ext>
            </a:extLst>
          </p:cNvPr>
          <p:cNvCxnSpPr>
            <a:cxnSpLocks/>
          </p:cNvCxnSpPr>
          <p:nvPr/>
        </p:nvCxnSpPr>
        <p:spPr>
          <a:xfrm flipH="1">
            <a:off x="1716806" y="3340954"/>
            <a:ext cx="294495" cy="17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95956D96-47BC-4A19-ABA0-4073AA2ED6DF}"/>
              </a:ext>
            </a:extLst>
          </p:cNvPr>
          <p:cNvCxnSpPr>
            <a:cxnSpLocks/>
          </p:cNvCxnSpPr>
          <p:nvPr/>
        </p:nvCxnSpPr>
        <p:spPr>
          <a:xfrm flipH="1">
            <a:off x="10320874" y="5927400"/>
            <a:ext cx="294495" cy="17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993621"/>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31DB18E-E5F8-4A6F-9FBF-E095C9C0DA31}"/>
</file>

<file path=customXml/itemProps2.xml><?xml version="1.0" encoding="utf-8"?>
<ds:datastoreItem xmlns:ds="http://schemas.openxmlformats.org/officeDocument/2006/customXml" ds:itemID="{2A320DB5-4545-4936-AD38-A60B84582CC8}"/>
</file>

<file path=customXml/itemProps3.xml><?xml version="1.0" encoding="utf-8"?>
<ds:datastoreItem xmlns:ds="http://schemas.openxmlformats.org/officeDocument/2006/customXml" ds:itemID="{9F16AC00-577C-4C09-9AF3-65AD3792D3CB}"/>
</file>

<file path=docProps/app.xml><?xml version="1.0" encoding="utf-8"?>
<Properties xmlns="http://schemas.openxmlformats.org/officeDocument/2006/extended-properties" xmlns:vt="http://schemas.openxmlformats.org/officeDocument/2006/docPropsVTypes">
  <Template/>
  <TotalTime>0</TotalTime>
  <Words>591</Words>
  <Application>Microsoft Office PowerPoint</Application>
  <PresentationFormat>Breitbild</PresentationFormat>
  <Paragraphs>86</Paragraphs>
  <Slides>20</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Segoe UI</vt:lpstr>
      <vt:lpstr>Windows Server 8</vt:lpstr>
      <vt:lpstr>Modul 2: Office 365 Admin Center</vt:lpstr>
      <vt:lpstr>Modul 2 Agenda</vt:lpstr>
      <vt:lpstr>Lektion 1: Office 365 – Übersicht Admin Center </vt:lpstr>
      <vt:lpstr>Funktionen und Einstellungen des Admin Centers</vt:lpstr>
      <vt:lpstr>Infos zu Administratorrollen</vt:lpstr>
      <vt:lpstr>Verwaltung mit mehreren Mandanten</vt:lpstr>
      <vt:lpstr>Lektion 2: Benutzer und Gruppen verwalten</vt:lpstr>
      <vt:lpstr>Hinzufügen eines Benutzers</vt:lpstr>
      <vt:lpstr>Zuweisen von Administratorrollen</vt:lpstr>
      <vt:lpstr>Übersicht über Microsoft 365-Gruppen</vt:lpstr>
      <vt:lpstr>Gruppenübersicht – Grenzwerte für Gruppen</vt:lpstr>
      <vt:lpstr>Vergleichen von Gruppen</vt:lpstr>
      <vt:lpstr>Verwalten des Gastzugriffs von Gruppen</vt:lpstr>
      <vt:lpstr>Gruppen erstellen und Benutzer hinzufügen</vt:lpstr>
      <vt:lpstr>Benutzer zu Gruppe hinzufügen</vt:lpstr>
      <vt:lpstr>Lektion 3: Verwalten von Domänen</vt:lpstr>
      <vt:lpstr>Hinzufügen einer Domäne zu Microsoft 365</vt:lpstr>
      <vt:lpstr>Domäne überprüfen</vt:lpstr>
      <vt:lpstr>Domäne kaufen</vt:lpstr>
      <vt:lpstr>Office 365 Setup abschließen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2: Einführung in Office 365</dc:title>
  <dc:creator>Remigiusz Suszkiewicz</dc:creator>
  <cp:lastModifiedBy>Remigiusz Suszkiewicz</cp:lastModifiedBy>
  <cp:revision>14</cp:revision>
  <dcterms:created xsi:type="dcterms:W3CDTF">2021-03-01T11:27:03Z</dcterms:created>
  <dcterms:modified xsi:type="dcterms:W3CDTF">2021-03-01T14:53:38Z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