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1774" r:id="rId5"/>
    <p:sldId id="1767" r:id="rId6"/>
    <p:sldId id="1769" r:id="rId7"/>
    <p:sldId id="1777" r:id="rId8"/>
    <p:sldId id="1778" r:id="rId9"/>
    <p:sldId id="1779" r:id="rId10"/>
    <p:sldId id="1780" r:id="rId11"/>
    <p:sldId id="1792" r:id="rId12"/>
    <p:sldId id="1782" r:id="rId13"/>
    <p:sldId id="1781" r:id="rId14"/>
    <p:sldId id="1783" r:id="rId15"/>
    <p:sldId id="1784" r:id="rId16"/>
    <p:sldId id="1775" r:id="rId17"/>
    <p:sldId id="1785" r:id="rId18"/>
    <p:sldId id="1786" r:id="rId19"/>
    <p:sldId id="1776" r:id="rId20"/>
    <p:sldId id="1789" r:id="rId21"/>
    <p:sldId id="1790" r:id="rId22"/>
    <p:sldId id="1791" r:id="rId23"/>
    <p:sldId id="1787" r:id="rId24"/>
    <p:sldId id="1788"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5C81-D842-4B7C-B8E0-9749016F60C3}" type="datetimeFigureOut">
              <a:rPr lang="de-DE" smtClean="0"/>
              <a:t>14.03.2022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6C3600-CE1C-4680-991E-BA3123C6D44E}" type="slidenum">
              <a:rPr lang="de-DE" smtClean="0"/>
              <a:t>‹Nr.›</a:t>
            </a:fld>
            <a:endParaRPr lang="de-DE"/>
          </a:p>
        </p:txBody>
      </p:sp>
    </p:spTree>
    <p:extLst>
      <p:ext uri="{BB962C8B-B14F-4D97-AF65-F5344CB8AC3E}">
        <p14:creationId xmlns:p14="http://schemas.microsoft.com/office/powerpoint/2010/main" val="121369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3/14/2022 9:36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3/14/2022 9:36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3/14/2022 9:36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231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3/14/2022 9:36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574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3/14/2022 9:36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2650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51954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609600" y="1268760"/>
            <a:ext cx="10972800" cy="485740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5"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92305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1268760"/>
            <a:ext cx="2743200" cy="4857403"/>
          </a:xfrm>
        </p:spPr>
        <p:txBody>
          <a:bodyPr vert="eaVert"/>
          <a:lstStyle/>
          <a:p>
            <a:r>
              <a:rPr lang="de-DE"/>
              <a:t>Titelmasterformat durch Klicken bearbeiten</a:t>
            </a:r>
            <a:endParaRPr lang="de-DE" dirty="0"/>
          </a:p>
        </p:txBody>
      </p:sp>
      <p:sp>
        <p:nvSpPr>
          <p:cNvPr id="3" name="Vertikaler Textplatzhalter 2"/>
          <p:cNvSpPr>
            <a:spLocks noGrp="1"/>
          </p:cNvSpPr>
          <p:nvPr>
            <p:ph type="body" orient="vert" idx="1"/>
          </p:nvPr>
        </p:nvSpPr>
        <p:spPr>
          <a:xfrm>
            <a:off x="609600" y="1268760"/>
            <a:ext cx="8026400" cy="485740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3403096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8527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xmlns=""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a:p>
        </p:txBody>
      </p:sp>
    </p:spTree>
    <p:extLst>
      <p:ext uri="{BB962C8B-B14F-4D97-AF65-F5344CB8AC3E}">
        <p14:creationId xmlns:p14="http://schemas.microsoft.com/office/powerpoint/2010/main" val="28918714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7821"/>
            <a:ext cx="2329181" cy="402359"/>
          </a:xfrm>
          <a:prstGeom prst="rect">
            <a:avLst/>
          </a:prstGeom>
        </p:spPr>
        <p:txBody>
          <a:bodyPr wrap="square" lIns="0" tIns="0" rIns="0" bIns="0" anchor="ctr">
            <a:spAutoFit/>
          </a:bodyPr>
          <a:lstStyle>
            <a:lvl1pPr>
              <a:lnSpc>
                <a:spcPts val="3137"/>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382022865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19238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xmlns=""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a:p>
        </p:txBody>
      </p:sp>
    </p:spTree>
    <p:extLst>
      <p:ext uri="{BB962C8B-B14F-4D97-AF65-F5344CB8AC3E}">
        <p14:creationId xmlns:p14="http://schemas.microsoft.com/office/powerpoint/2010/main" val="22034983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685968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xmlns=""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a:p>
        </p:txBody>
      </p:sp>
    </p:spTree>
    <p:extLst>
      <p:ext uri="{BB962C8B-B14F-4D97-AF65-F5344CB8AC3E}">
        <p14:creationId xmlns:p14="http://schemas.microsoft.com/office/powerpoint/2010/main" val="1956457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1510777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3392" y="35352"/>
            <a:ext cx="8640960" cy="801360"/>
          </a:xfrm>
        </p:spPr>
        <p:txBody>
          <a:bodyPr>
            <a:normAutofit/>
          </a:bodyPr>
          <a:lstStyle>
            <a:lvl1pPr algn="l">
              <a:defRPr sz="2800"/>
            </a:lvl1pPr>
          </a:lstStyle>
          <a:p>
            <a:r>
              <a:rPr lang="de-DE" dirty="0"/>
              <a:t>Titelmasterformat durch Klicken bearbeiten</a:t>
            </a:r>
          </a:p>
        </p:txBody>
      </p:sp>
      <p:sp>
        <p:nvSpPr>
          <p:cNvPr id="3" name="Inhaltsplatzhalter 2"/>
          <p:cNvSpPr>
            <a:spLocks noGrp="1"/>
          </p:cNvSpPr>
          <p:nvPr>
            <p:ph idx="1"/>
          </p:nvPr>
        </p:nvSpPr>
        <p:spPr>
          <a:xfrm>
            <a:off x="609600" y="1268760"/>
            <a:ext cx="10972800" cy="4857403"/>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85028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41395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7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22449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23392" y="1268760"/>
            <a:ext cx="5386917"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23392" y="1844825"/>
            <a:ext cx="5386917"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2012" y="1268760"/>
            <a:ext cx="5389033"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92012" y="1844825"/>
            <a:ext cx="5389033"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8"/>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8"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66377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4" name="Titel 1"/>
          <p:cNvSpPr txBox="1">
            <a:spLocks/>
          </p:cNvSpPr>
          <p:nvPr/>
        </p:nvSpPr>
        <p:spPr>
          <a:xfrm>
            <a:off x="431371" y="35352"/>
            <a:ext cx="8832981"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72570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61025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393" y="1196752"/>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1196753"/>
            <a:ext cx="6815667"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09601" y="2348881"/>
            <a:ext cx="4011084"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60276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1268760"/>
            <a:ext cx="73152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9524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1052736"/>
            <a:ext cx="109728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2420889"/>
            <a:ext cx="10972800" cy="370527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7" name="Rechteck 6"/>
          <p:cNvSpPr/>
          <p:nvPr/>
        </p:nvSpPr>
        <p:spPr>
          <a:xfrm>
            <a:off x="0" y="0"/>
            <a:ext cx="12192000" cy="99631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8" name="Rechteck 7"/>
          <p:cNvSpPr/>
          <p:nvPr/>
        </p:nvSpPr>
        <p:spPr>
          <a:xfrm>
            <a:off x="0" y="885050"/>
            <a:ext cx="1487488" cy="1112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9" name="Rechteck 8"/>
          <p:cNvSpPr/>
          <p:nvPr/>
        </p:nvSpPr>
        <p:spPr>
          <a:xfrm>
            <a:off x="1583499" y="885050"/>
            <a:ext cx="10608501" cy="11126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pic>
        <p:nvPicPr>
          <p:cNvPr id="10" name="Picture 5" descr="\\burghausen1\sekret\Marketing\LogoBox\ppedvLogos\ppedvlogopfad.ti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552384" y="249201"/>
            <a:ext cx="2352312" cy="49791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p:nvPr/>
        </p:nvPicPr>
        <p:blipFill>
          <a:blip r:embed="rId22">
            <a:extLst>
              <a:ext uri="{28A0092B-C50C-407E-A947-70E740481C1C}">
                <a14:useLocalDpi xmlns:a14="http://schemas.microsoft.com/office/drawing/2010/main" val="0"/>
              </a:ext>
            </a:extLst>
          </a:blip>
          <a:stretch>
            <a:fillRect/>
          </a:stretch>
        </p:blipFill>
        <p:spPr>
          <a:xfrm>
            <a:off x="47328" y="6237312"/>
            <a:ext cx="3168352" cy="576064"/>
          </a:xfrm>
          <a:prstGeom prst="rect">
            <a:avLst/>
          </a:prstGeom>
        </p:spPr>
      </p:pic>
    </p:spTree>
    <p:extLst>
      <p:ext uri="{BB962C8B-B14F-4D97-AF65-F5344CB8AC3E}">
        <p14:creationId xmlns:p14="http://schemas.microsoft.com/office/powerpoint/2010/main" val="3922774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de-de/deployoffice/assess-microsoft-365-app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de-de/deployoffice/overview-licensing-activation-microsoft-365-app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de-de/deployoffice/office-deployment-tool-configuration-options" TargetMode="External"/><Relationship Id="rId2" Type="http://schemas.openxmlformats.org/officeDocument/2006/relationships/hyperlink" Target="https://go.microsoft.com/fwlink/p/?LinkID=62606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ocs.microsoft.com/de-de/microsoft-365/admin/activity-reports/forms-activity-ww?view=o365-worldwide" TargetMode="External"/><Relationship Id="rId13" Type="http://schemas.openxmlformats.org/officeDocument/2006/relationships/hyperlink" Target="https://docs.microsoft.com/de-de/microsoft-365/admin/activity-reports/sharepoint-site-usage-ww?view=o365-worldwide" TargetMode="External"/><Relationship Id="rId18" Type="http://schemas.openxmlformats.org/officeDocument/2006/relationships/hyperlink" Target="https://docs.microsoft.com/de-de/microsoft-365/admin/activity-reports/microsoft-teams-device-usage-preview?view=o365-worldwide" TargetMode="External"/><Relationship Id="rId3" Type="http://schemas.openxmlformats.org/officeDocument/2006/relationships/hyperlink" Target="https://docs.microsoft.com/de-de/microsoft-365/admin/activity-reports/email-activity-ww?view=o365-worldwide" TargetMode="External"/><Relationship Id="rId7" Type="http://schemas.openxmlformats.org/officeDocument/2006/relationships/hyperlink" Target="https://docs.microsoft.com/de-de/microsoft-365/admin/activity-reports/email-apps-usage-ww?view=o365-worldwide" TargetMode="External"/><Relationship Id="rId12" Type="http://schemas.openxmlformats.org/officeDocument/2006/relationships/hyperlink" Target="https://docs.microsoft.com/de-de/microsoft-365/admin/activity-reports/microsoft365-apps-usage-ww?view=o365-worldwide" TargetMode="External"/><Relationship Id="rId17" Type="http://schemas.openxmlformats.org/officeDocument/2006/relationships/hyperlink" Target="https://docs.microsoft.com/de-de/microsoft-365/admin/activity-reports/microsoft-teams-user-activity?view=o365-worldwide" TargetMode="External"/><Relationship Id="rId2" Type="http://schemas.openxmlformats.org/officeDocument/2006/relationships/image" Target="../media/image9.png"/><Relationship Id="rId16" Type="http://schemas.openxmlformats.org/officeDocument/2006/relationships/hyperlink" Target="https://docs.microsoft.com/de-de/microsoft-365/admin/activity-reports/microsoft-teams-user-activity-preview?view=o365-worldwide" TargetMode="External"/><Relationship Id="rId1" Type="http://schemas.openxmlformats.org/officeDocument/2006/relationships/slideLayout" Target="../slideLayouts/slideLayout2.xml"/><Relationship Id="rId6" Type="http://schemas.openxmlformats.org/officeDocument/2006/relationships/hyperlink" Target="https://docs.microsoft.com/de-de/microsoft-365/admin/activity-reports/active-users-ww?view=o365-worldwide" TargetMode="External"/><Relationship Id="rId11" Type="http://schemas.openxmlformats.org/officeDocument/2006/relationships/hyperlink" Target="https://docs.microsoft.com/de-de/microsoft-365/admin/activity-reports/onedrive-for-business-usage-ww?view=o365-worldwide" TargetMode="External"/><Relationship Id="rId5" Type="http://schemas.openxmlformats.org/officeDocument/2006/relationships/hyperlink" Target="https://docs.microsoft.com/de-de/microsoft-365/admin/activity-reports/microsoft-office-activations-ww?view=o365-worldwide" TargetMode="External"/><Relationship Id="rId15" Type="http://schemas.openxmlformats.org/officeDocument/2006/relationships/hyperlink" Target="https://docs.microsoft.com/de-de/SkypeForBusiness/skype-for-business-online-reporting/activity-report" TargetMode="External"/><Relationship Id="rId10" Type="http://schemas.openxmlformats.org/officeDocument/2006/relationships/hyperlink" Target="https://docs.microsoft.com/de-de/microsoft-365/admin/activity-reports/onedrive-for-business-activity-ww?view=o365-worldwide" TargetMode="External"/><Relationship Id="rId4" Type="http://schemas.openxmlformats.org/officeDocument/2006/relationships/hyperlink" Target="https://docs.microsoft.com/de-de/microsoft-365/admin/activity-reports/mailbox-usage?view=o365-worldwide" TargetMode="External"/><Relationship Id="rId9" Type="http://schemas.openxmlformats.org/officeDocument/2006/relationships/hyperlink" Target="https://docs.microsoft.com/de-de/microsoft-365/admin/activity-reports/office-365-groups-ww?view=o365-worldwide" TargetMode="External"/><Relationship Id="rId14" Type="http://schemas.openxmlformats.org/officeDocument/2006/relationships/hyperlink" Target="https://docs.microsoft.com/de-de/microsoft-365/admin/activity-reports/sharepoint-activity-ww?view=o365-worldwid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193651"/>
            <a:ext cx="4462201" cy="2123658"/>
          </a:xfrm>
        </p:spPr>
        <p:txBody>
          <a:bodyPr/>
          <a:lstStyle/>
          <a:p>
            <a:r>
              <a:rPr lang="de-DE" dirty="0"/>
              <a:t>Modul 3: Office 365 Daten und Dienste</a:t>
            </a:r>
          </a:p>
        </p:txBody>
      </p:sp>
    </p:spTree>
    <p:extLst>
      <p:ext uri="{BB962C8B-B14F-4D97-AF65-F5344CB8AC3E}">
        <p14:creationId xmlns:p14="http://schemas.microsoft.com/office/powerpoint/2010/main" val="15705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3D915B75-81C0-4564-B626-64349A9FDD1F}"/>
              </a:ext>
            </a:extLst>
          </p:cNvPr>
          <p:cNvSpPr>
            <a:spLocks noGrp="1"/>
          </p:cNvSpPr>
          <p:nvPr>
            <p:ph type="title"/>
          </p:nvPr>
        </p:nvSpPr>
        <p:spPr/>
        <p:txBody>
          <a:bodyPr/>
          <a:lstStyle/>
          <a:p>
            <a:r>
              <a:rPr lang="de-DE" dirty="0"/>
              <a:t>Apps abrufen und bereitstellen</a:t>
            </a:r>
          </a:p>
        </p:txBody>
      </p:sp>
      <p:pic>
        <p:nvPicPr>
          <p:cNvPr id="5" name="Inhaltsplatzhalter 4">
            <a:extLst>
              <a:ext uri="{FF2B5EF4-FFF2-40B4-BE49-F238E27FC236}">
                <a16:creationId xmlns:a16="http://schemas.microsoft.com/office/drawing/2014/main" xmlns="" id="{F9702C80-AB58-4BD6-AFEA-F9A9B5FE3362}"/>
              </a:ext>
            </a:extLst>
          </p:cNvPr>
          <p:cNvPicPr>
            <a:picLocks noGrp="1" noChangeAspect="1"/>
          </p:cNvPicPr>
          <p:nvPr>
            <p:ph idx="1"/>
          </p:nvPr>
        </p:nvPicPr>
        <p:blipFill>
          <a:blip r:embed="rId2"/>
          <a:stretch>
            <a:fillRect/>
          </a:stretch>
        </p:blipFill>
        <p:spPr>
          <a:xfrm>
            <a:off x="623392" y="1259705"/>
            <a:ext cx="7903676" cy="3712890"/>
          </a:xfrm>
        </p:spPr>
      </p:pic>
      <p:pic>
        <p:nvPicPr>
          <p:cNvPr id="7" name="Grafik 6">
            <a:extLst>
              <a:ext uri="{FF2B5EF4-FFF2-40B4-BE49-F238E27FC236}">
                <a16:creationId xmlns:a16="http://schemas.microsoft.com/office/drawing/2014/main" xmlns="" id="{30D09E44-F4D3-42AD-A3C0-4C3A33FFE479}"/>
              </a:ext>
            </a:extLst>
          </p:cNvPr>
          <p:cNvPicPr>
            <a:picLocks noChangeAspect="1"/>
          </p:cNvPicPr>
          <p:nvPr/>
        </p:nvPicPr>
        <p:blipFill>
          <a:blip r:embed="rId3"/>
          <a:stretch>
            <a:fillRect/>
          </a:stretch>
        </p:blipFill>
        <p:spPr>
          <a:xfrm>
            <a:off x="4846123" y="2653551"/>
            <a:ext cx="6722485" cy="37128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2541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1A27D07-91E6-4DE0-A581-000C3247789E}"/>
              </a:ext>
            </a:extLst>
          </p:cNvPr>
          <p:cNvSpPr>
            <a:spLocks noGrp="1"/>
          </p:cNvSpPr>
          <p:nvPr>
            <p:ph type="title"/>
          </p:nvPr>
        </p:nvSpPr>
        <p:spPr/>
        <p:txBody>
          <a:bodyPr/>
          <a:lstStyle/>
          <a:p>
            <a:r>
              <a:rPr lang="de-DE" dirty="0"/>
              <a:t>Nachrichten im Nachrichtencenter</a:t>
            </a:r>
          </a:p>
        </p:txBody>
      </p:sp>
      <p:sp>
        <p:nvSpPr>
          <p:cNvPr id="3" name="Inhaltsplatzhalter 2">
            <a:extLst>
              <a:ext uri="{FF2B5EF4-FFF2-40B4-BE49-F238E27FC236}">
                <a16:creationId xmlns:a16="http://schemas.microsoft.com/office/drawing/2014/main" xmlns="" id="{DF4DA0DC-D02C-4F2B-92EF-ABF328FAC152}"/>
              </a:ext>
            </a:extLst>
          </p:cNvPr>
          <p:cNvSpPr>
            <a:spLocks noGrp="1"/>
          </p:cNvSpPr>
          <p:nvPr>
            <p:ph idx="1"/>
          </p:nvPr>
        </p:nvSpPr>
        <p:spPr>
          <a:xfrm>
            <a:off x="609600" y="1268760"/>
            <a:ext cx="10972800" cy="1126097"/>
          </a:xfrm>
        </p:spPr>
        <p:txBody>
          <a:bodyPr/>
          <a:lstStyle/>
          <a:p>
            <a:r>
              <a:rPr lang="de-DE" dirty="0"/>
              <a:t>Beiträge, Ankündigungen und Informationen zu neuen und geänderten Features</a:t>
            </a:r>
          </a:p>
        </p:txBody>
      </p:sp>
      <p:pic>
        <p:nvPicPr>
          <p:cNvPr id="5" name="Grafik 4">
            <a:extLst>
              <a:ext uri="{FF2B5EF4-FFF2-40B4-BE49-F238E27FC236}">
                <a16:creationId xmlns:a16="http://schemas.microsoft.com/office/drawing/2014/main" xmlns="" id="{E89B6038-F328-45F2-9457-00BFBEA4E2DF}"/>
              </a:ext>
            </a:extLst>
          </p:cNvPr>
          <p:cNvPicPr>
            <a:picLocks noChangeAspect="1"/>
          </p:cNvPicPr>
          <p:nvPr/>
        </p:nvPicPr>
        <p:blipFill>
          <a:blip r:embed="rId2"/>
          <a:stretch>
            <a:fillRect/>
          </a:stretch>
        </p:blipFill>
        <p:spPr>
          <a:xfrm>
            <a:off x="687977" y="2502380"/>
            <a:ext cx="8847909" cy="3645380"/>
          </a:xfrm>
          <a:prstGeom prst="rect">
            <a:avLst/>
          </a:prstGeom>
          <a:ln>
            <a:noFill/>
          </a:ln>
          <a:effectLst>
            <a:outerShdw blurRad="292100" dist="139700" dir="2700000" algn="tl" rotWithShape="0">
              <a:srgbClr val="333333">
                <a:alpha val="65000"/>
              </a:srgbClr>
            </a:outerShdw>
          </a:effectLst>
        </p:spPr>
      </p:pic>
      <p:cxnSp>
        <p:nvCxnSpPr>
          <p:cNvPr id="6" name="Gerade Verbindung mit Pfeil 5">
            <a:extLst>
              <a:ext uri="{FF2B5EF4-FFF2-40B4-BE49-F238E27FC236}">
                <a16:creationId xmlns:a16="http://schemas.microsoft.com/office/drawing/2014/main" xmlns="" id="{C0EEEDBA-4526-48DE-A2DE-DC40DC7F65E3}"/>
              </a:ext>
            </a:extLst>
          </p:cNvPr>
          <p:cNvCxnSpPr/>
          <p:nvPr/>
        </p:nvCxnSpPr>
        <p:spPr>
          <a:xfrm flipH="1">
            <a:off x="1665515" y="4253803"/>
            <a:ext cx="304800"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xmlns="" id="{30DDA7DE-3CE6-4EBA-B2AE-15029091C0F3}"/>
              </a:ext>
            </a:extLst>
          </p:cNvPr>
          <p:cNvCxnSpPr/>
          <p:nvPr/>
        </p:nvCxnSpPr>
        <p:spPr>
          <a:xfrm flipH="1">
            <a:off x="1186544" y="3835791"/>
            <a:ext cx="304800"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xmlns="" id="{A1877BE5-39DB-47C3-869F-229EE61F51B4}"/>
              </a:ext>
            </a:extLst>
          </p:cNvPr>
          <p:cNvSpPr/>
          <p:nvPr/>
        </p:nvSpPr>
        <p:spPr>
          <a:xfrm>
            <a:off x="2960914" y="4789381"/>
            <a:ext cx="6505303" cy="13153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97941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FB97E47-4667-4439-999B-3B9FAF655034}"/>
              </a:ext>
            </a:extLst>
          </p:cNvPr>
          <p:cNvSpPr>
            <a:spLocks noGrp="1"/>
          </p:cNvSpPr>
          <p:nvPr>
            <p:ph type="title"/>
          </p:nvPr>
        </p:nvSpPr>
        <p:spPr/>
        <p:txBody>
          <a:bodyPr/>
          <a:lstStyle/>
          <a:p>
            <a:r>
              <a:rPr lang="de-DE" dirty="0"/>
              <a:t>Dienststatus aller Dienste</a:t>
            </a:r>
          </a:p>
        </p:txBody>
      </p:sp>
      <p:sp>
        <p:nvSpPr>
          <p:cNvPr id="3" name="Inhaltsplatzhalter 2">
            <a:extLst>
              <a:ext uri="{FF2B5EF4-FFF2-40B4-BE49-F238E27FC236}">
                <a16:creationId xmlns:a16="http://schemas.microsoft.com/office/drawing/2014/main" xmlns="" id="{F4A7E759-A7E4-468C-BE52-271D437B10D4}"/>
              </a:ext>
            </a:extLst>
          </p:cNvPr>
          <p:cNvSpPr>
            <a:spLocks noGrp="1"/>
          </p:cNvSpPr>
          <p:nvPr>
            <p:ph idx="1"/>
          </p:nvPr>
        </p:nvSpPr>
        <p:spPr>
          <a:xfrm>
            <a:off x="609599" y="1268760"/>
            <a:ext cx="11329851" cy="873549"/>
          </a:xfrm>
        </p:spPr>
        <p:txBody>
          <a:bodyPr/>
          <a:lstStyle/>
          <a:p>
            <a:r>
              <a:rPr lang="de-DE" dirty="0"/>
              <a:t>Hinweise und Störungen aller Dienste sowie Vorfälle und Verlauf</a:t>
            </a:r>
          </a:p>
        </p:txBody>
      </p:sp>
      <p:pic>
        <p:nvPicPr>
          <p:cNvPr id="7" name="Grafik 6">
            <a:extLst>
              <a:ext uri="{FF2B5EF4-FFF2-40B4-BE49-F238E27FC236}">
                <a16:creationId xmlns:a16="http://schemas.microsoft.com/office/drawing/2014/main" xmlns="" id="{C999C853-838E-4A24-A52A-F8FFFE513E0D}"/>
              </a:ext>
            </a:extLst>
          </p:cNvPr>
          <p:cNvPicPr>
            <a:picLocks noChangeAspect="1"/>
          </p:cNvPicPr>
          <p:nvPr/>
        </p:nvPicPr>
        <p:blipFill>
          <a:blip r:embed="rId2"/>
          <a:stretch>
            <a:fillRect/>
          </a:stretch>
        </p:blipFill>
        <p:spPr>
          <a:xfrm>
            <a:off x="623392" y="2076694"/>
            <a:ext cx="9456141" cy="3853843"/>
          </a:xfrm>
          <a:prstGeom prst="rect">
            <a:avLst/>
          </a:prstGeom>
          <a:ln>
            <a:noFill/>
          </a:ln>
          <a:effectLst>
            <a:outerShdw blurRad="292100" dist="139700" dir="2700000" algn="tl" rotWithShape="0">
              <a:srgbClr val="333333">
                <a:alpha val="65000"/>
              </a:srgbClr>
            </a:outerShdw>
          </a:effectLst>
        </p:spPr>
      </p:pic>
      <p:cxnSp>
        <p:nvCxnSpPr>
          <p:cNvPr id="8" name="Gerade Verbindung mit Pfeil 7">
            <a:extLst>
              <a:ext uri="{FF2B5EF4-FFF2-40B4-BE49-F238E27FC236}">
                <a16:creationId xmlns:a16="http://schemas.microsoft.com/office/drawing/2014/main" xmlns="" id="{55B1B738-2665-4C1E-B347-EEE6C084E8BF}"/>
              </a:ext>
            </a:extLst>
          </p:cNvPr>
          <p:cNvCxnSpPr/>
          <p:nvPr/>
        </p:nvCxnSpPr>
        <p:spPr>
          <a:xfrm flipH="1">
            <a:off x="5199062" y="2076694"/>
            <a:ext cx="304800"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xmlns="" id="{650A302A-4548-46DC-AF4C-C80BA95F3E43}"/>
              </a:ext>
            </a:extLst>
          </p:cNvPr>
          <p:cNvCxnSpPr/>
          <p:nvPr/>
        </p:nvCxnSpPr>
        <p:spPr>
          <a:xfrm flipH="1">
            <a:off x="1038498" y="3370216"/>
            <a:ext cx="304800"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hteck 9">
            <a:extLst>
              <a:ext uri="{FF2B5EF4-FFF2-40B4-BE49-F238E27FC236}">
                <a16:creationId xmlns:a16="http://schemas.microsoft.com/office/drawing/2014/main" xmlns="" id="{4D1C4B5B-4EA7-42A1-951B-6C6BFE5B6EC6}"/>
              </a:ext>
            </a:extLst>
          </p:cNvPr>
          <p:cNvSpPr/>
          <p:nvPr/>
        </p:nvSpPr>
        <p:spPr>
          <a:xfrm>
            <a:off x="2615518" y="2416294"/>
            <a:ext cx="3036345" cy="370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xmlns="" id="{D0EE60F6-A28B-4BC8-8766-9FC9B88C7DFD}"/>
              </a:ext>
            </a:extLst>
          </p:cNvPr>
          <p:cNvSpPr/>
          <p:nvPr/>
        </p:nvSpPr>
        <p:spPr>
          <a:xfrm>
            <a:off x="730112" y="3823111"/>
            <a:ext cx="811305" cy="2525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xmlns="" id="{EB6D5810-081B-4734-BD27-E56C93A06593}"/>
              </a:ext>
            </a:extLst>
          </p:cNvPr>
          <p:cNvCxnSpPr/>
          <p:nvPr/>
        </p:nvCxnSpPr>
        <p:spPr>
          <a:xfrm flipH="1">
            <a:off x="1606004" y="3496490"/>
            <a:ext cx="304800"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603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2: Organisation sichern</a:t>
            </a:r>
          </a:p>
        </p:txBody>
      </p:sp>
      <p:grpSp>
        <p:nvGrpSpPr>
          <p:cNvPr id="11" name="Group 10" descr="Symbol einer Lupe">
            <a:extLst>
              <a:ext uri="{FF2B5EF4-FFF2-40B4-BE49-F238E27FC236}">
                <a16:creationId xmlns:a16="http://schemas.microsoft.com/office/drawing/2014/main" xmlns=""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xmlns=""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xmlns=""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11337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E7C9539-676E-4383-96F0-99FD1FA0FEB3}"/>
              </a:ext>
            </a:extLst>
          </p:cNvPr>
          <p:cNvSpPr>
            <a:spLocks noGrp="1"/>
          </p:cNvSpPr>
          <p:nvPr>
            <p:ph type="title"/>
          </p:nvPr>
        </p:nvSpPr>
        <p:spPr/>
        <p:txBody>
          <a:bodyPr/>
          <a:lstStyle/>
          <a:p>
            <a:r>
              <a:rPr lang="de-DE" dirty="0"/>
              <a:t>Mehrstufige Authentifizierung</a:t>
            </a:r>
          </a:p>
        </p:txBody>
      </p:sp>
      <p:sp>
        <p:nvSpPr>
          <p:cNvPr id="3" name="Inhaltsplatzhalter 2">
            <a:extLst>
              <a:ext uri="{FF2B5EF4-FFF2-40B4-BE49-F238E27FC236}">
                <a16:creationId xmlns:a16="http://schemas.microsoft.com/office/drawing/2014/main" xmlns="" id="{5E2176C7-2CFC-4A75-ACA7-AB95ACF858A8}"/>
              </a:ext>
            </a:extLst>
          </p:cNvPr>
          <p:cNvSpPr>
            <a:spLocks noGrp="1"/>
          </p:cNvSpPr>
          <p:nvPr>
            <p:ph idx="1"/>
          </p:nvPr>
        </p:nvSpPr>
        <p:spPr/>
        <p:txBody>
          <a:bodyPr/>
          <a:lstStyle/>
          <a:p>
            <a:r>
              <a:rPr lang="de-DE" dirty="0"/>
              <a:t>Eine zusätzliche Sicherheitsstufe für Anmeldungen bietet die </a:t>
            </a:r>
            <a:r>
              <a:rPr lang="de-DE" b="0" i="0" dirty="0">
                <a:solidFill>
                  <a:srgbClr val="171717"/>
                </a:solidFill>
                <a:effectLst/>
                <a:latin typeface="Segoe UI" panose="020B0502040204020203" pitchFamily="34" charset="0"/>
              </a:rPr>
              <a:t>mehrstufige Authentifizierung (Multi-</a:t>
            </a:r>
            <a:r>
              <a:rPr lang="de-DE" b="0" i="0" dirty="0" err="1">
                <a:solidFill>
                  <a:srgbClr val="171717"/>
                </a:solidFill>
                <a:effectLst/>
                <a:latin typeface="Segoe UI" panose="020B0502040204020203" pitchFamily="34" charset="0"/>
              </a:rPr>
              <a:t>Factor</a:t>
            </a:r>
            <a:r>
              <a:rPr lang="de-DE" b="0" i="0" dirty="0">
                <a:solidFill>
                  <a:srgbClr val="171717"/>
                </a:solidFill>
                <a:effectLst/>
                <a:latin typeface="Segoe UI" panose="020B0502040204020203" pitchFamily="34" charset="0"/>
              </a:rPr>
              <a:t> Authentication, MFA)</a:t>
            </a:r>
          </a:p>
          <a:p>
            <a:r>
              <a:rPr lang="de-DE" dirty="0"/>
              <a:t>Die zusätzliche Überprüfungsmethode kommt zum Einsatz</a:t>
            </a:r>
          </a:p>
          <a:p>
            <a:r>
              <a:rPr lang="de-DE" dirty="0"/>
              <a:t>Standardmäßig in Form von:</a:t>
            </a:r>
          </a:p>
          <a:p>
            <a:pPr lvl="1"/>
            <a:r>
              <a:rPr lang="de-DE" dirty="0"/>
              <a:t>einer Textnachricht</a:t>
            </a:r>
          </a:p>
          <a:p>
            <a:pPr lvl="1"/>
            <a:r>
              <a:rPr lang="de-DE" smtClean="0"/>
              <a:t>Telefonanruf</a:t>
            </a:r>
            <a:endParaRPr lang="de-DE" dirty="0"/>
          </a:p>
          <a:p>
            <a:pPr lvl="1"/>
            <a:r>
              <a:rPr lang="de-DE" dirty="0"/>
              <a:t>Per Microsoft Authenticator-Smartphone-App</a:t>
            </a:r>
          </a:p>
          <a:p>
            <a:endParaRPr lang="de-DE" dirty="0"/>
          </a:p>
        </p:txBody>
      </p:sp>
    </p:spTree>
    <p:extLst>
      <p:ext uri="{BB962C8B-B14F-4D97-AF65-F5344CB8AC3E}">
        <p14:creationId xmlns:p14="http://schemas.microsoft.com/office/powerpoint/2010/main" val="2379133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B0567B1-DFFE-44B8-959A-03B702064D29}"/>
              </a:ext>
            </a:extLst>
          </p:cNvPr>
          <p:cNvSpPr>
            <a:spLocks noGrp="1"/>
          </p:cNvSpPr>
          <p:nvPr>
            <p:ph type="title"/>
          </p:nvPr>
        </p:nvSpPr>
        <p:spPr/>
        <p:txBody>
          <a:bodyPr/>
          <a:lstStyle/>
          <a:p>
            <a:r>
              <a:rPr lang="de-DE" dirty="0"/>
              <a:t>Einrichten der mehrstufigen Authentifizierung</a:t>
            </a:r>
          </a:p>
        </p:txBody>
      </p:sp>
      <p:sp>
        <p:nvSpPr>
          <p:cNvPr id="3" name="Inhaltsplatzhalter 2">
            <a:extLst>
              <a:ext uri="{FF2B5EF4-FFF2-40B4-BE49-F238E27FC236}">
                <a16:creationId xmlns:a16="http://schemas.microsoft.com/office/drawing/2014/main" xmlns="" id="{EBA547C0-1F41-4D83-AC8C-B8E362C2E936}"/>
              </a:ext>
            </a:extLst>
          </p:cNvPr>
          <p:cNvSpPr>
            <a:spLocks noGrp="1"/>
          </p:cNvSpPr>
          <p:nvPr>
            <p:ph idx="1"/>
          </p:nvPr>
        </p:nvSpPr>
        <p:spPr>
          <a:xfrm>
            <a:off x="609600" y="1268760"/>
            <a:ext cx="10972800" cy="1004177"/>
          </a:xfrm>
        </p:spPr>
        <p:txBody>
          <a:bodyPr/>
          <a:lstStyle/>
          <a:p>
            <a:r>
              <a:rPr lang="de-DE" dirty="0"/>
              <a:t>Im Admin Center –Azure </a:t>
            </a:r>
            <a:r>
              <a:rPr lang="de-DE" dirty="0" err="1"/>
              <a:t>Active</a:t>
            </a:r>
            <a:r>
              <a:rPr lang="de-DE" dirty="0"/>
              <a:t> Directory auswählen</a:t>
            </a:r>
          </a:p>
          <a:p>
            <a:endParaRPr lang="de-DE" dirty="0"/>
          </a:p>
        </p:txBody>
      </p:sp>
      <p:pic>
        <p:nvPicPr>
          <p:cNvPr id="5" name="Grafik 4">
            <a:extLst>
              <a:ext uri="{FF2B5EF4-FFF2-40B4-BE49-F238E27FC236}">
                <a16:creationId xmlns:a16="http://schemas.microsoft.com/office/drawing/2014/main" xmlns="" id="{90B4E5D1-E0E4-48BB-983D-F1A5E57CA6EF}"/>
              </a:ext>
            </a:extLst>
          </p:cNvPr>
          <p:cNvPicPr>
            <a:picLocks noChangeAspect="1"/>
          </p:cNvPicPr>
          <p:nvPr/>
        </p:nvPicPr>
        <p:blipFill>
          <a:blip r:embed="rId2"/>
          <a:stretch>
            <a:fillRect/>
          </a:stretch>
        </p:blipFill>
        <p:spPr>
          <a:xfrm>
            <a:off x="623392" y="2040016"/>
            <a:ext cx="10426307" cy="2018178"/>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xmlns="" id="{91C02A6D-9281-4715-B7C3-CB0C146C9F6C}"/>
              </a:ext>
            </a:extLst>
          </p:cNvPr>
          <p:cNvSpPr/>
          <p:nvPr/>
        </p:nvSpPr>
        <p:spPr>
          <a:xfrm>
            <a:off x="9396549" y="2893802"/>
            <a:ext cx="1497874" cy="4328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xmlns="" id="{6E693F9C-64D9-4ACE-A893-A55C9D552835}"/>
              </a:ext>
            </a:extLst>
          </p:cNvPr>
          <p:cNvPicPr>
            <a:picLocks noChangeAspect="1"/>
          </p:cNvPicPr>
          <p:nvPr/>
        </p:nvPicPr>
        <p:blipFill>
          <a:blip r:embed="rId3"/>
          <a:stretch>
            <a:fillRect/>
          </a:stretch>
        </p:blipFill>
        <p:spPr>
          <a:xfrm>
            <a:off x="3418809" y="3531327"/>
            <a:ext cx="6423802" cy="3201141"/>
          </a:xfrm>
          <a:prstGeom prst="rect">
            <a:avLst/>
          </a:prstGeom>
          <a:ln>
            <a:noFill/>
          </a:ln>
          <a:effectLst>
            <a:outerShdw blurRad="292100" dist="139700" dir="2700000" algn="tl" rotWithShape="0">
              <a:srgbClr val="333333">
                <a:alpha val="65000"/>
              </a:srgbClr>
            </a:outerShdw>
          </a:effectLst>
        </p:spPr>
      </p:pic>
      <p:cxnSp>
        <p:nvCxnSpPr>
          <p:cNvPr id="9" name="Gerade Verbindung mit Pfeil 8">
            <a:extLst>
              <a:ext uri="{FF2B5EF4-FFF2-40B4-BE49-F238E27FC236}">
                <a16:creationId xmlns:a16="http://schemas.microsoft.com/office/drawing/2014/main" xmlns="" id="{4468E896-5EFF-4851-A9B6-014E680ECC65}"/>
              </a:ext>
            </a:extLst>
          </p:cNvPr>
          <p:cNvCxnSpPr>
            <a:cxnSpLocks/>
          </p:cNvCxnSpPr>
          <p:nvPr/>
        </p:nvCxnSpPr>
        <p:spPr>
          <a:xfrm>
            <a:off x="9264352" y="2477590"/>
            <a:ext cx="313464" cy="3007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xmlns="" id="{142F9E7C-FDE7-4814-B474-92D2AB676D51}"/>
              </a:ext>
            </a:extLst>
          </p:cNvPr>
          <p:cNvCxnSpPr>
            <a:cxnSpLocks/>
          </p:cNvCxnSpPr>
          <p:nvPr/>
        </p:nvCxnSpPr>
        <p:spPr>
          <a:xfrm>
            <a:off x="3177060" y="4944212"/>
            <a:ext cx="313464" cy="3007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xmlns="" id="{DCC441BD-0571-4E65-9CEA-3F99A65701FE}"/>
              </a:ext>
            </a:extLst>
          </p:cNvPr>
          <p:cNvCxnSpPr>
            <a:cxnSpLocks/>
          </p:cNvCxnSpPr>
          <p:nvPr/>
        </p:nvCxnSpPr>
        <p:spPr>
          <a:xfrm>
            <a:off x="8053860" y="6102452"/>
            <a:ext cx="313464" cy="3007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xmlns="" id="{5660E2A1-0B54-4F6E-B743-D66654664ADA}"/>
              </a:ext>
            </a:extLst>
          </p:cNvPr>
          <p:cNvSpPr/>
          <p:nvPr/>
        </p:nvSpPr>
        <p:spPr>
          <a:xfrm>
            <a:off x="8434252" y="6331131"/>
            <a:ext cx="788125" cy="2090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7305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3: Office-Bereitstellungstools</a:t>
            </a:r>
          </a:p>
        </p:txBody>
      </p:sp>
      <p:grpSp>
        <p:nvGrpSpPr>
          <p:cNvPr id="11" name="Group 10" descr="Symbol einer Lupe">
            <a:extLst>
              <a:ext uri="{FF2B5EF4-FFF2-40B4-BE49-F238E27FC236}">
                <a16:creationId xmlns:a16="http://schemas.microsoft.com/office/drawing/2014/main" xmlns=""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xmlns=""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xmlns=""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33368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6CEF4D0-59BE-4D16-9A1A-80CCD0E90D20}"/>
              </a:ext>
            </a:extLst>
          </p:cNvPr>
          <p:cNvSpPr>
            <a:spLocks noGrp="1"/>
          </p:cNvSpPr>
          <p:nvPr>
            <p:ph type="title"/>
          </p:nvPr>
        </p:nvSpPr>
        <p:spPr/>
        <p:txBody>
          <a:bodyPr>
            <a:normAutofit fontScale="90000"/>
          </a:bodyPr>
          <a:lstStyle/>
          <a:p>
            <a:r>
              <a:rPr lang="de-DE" dirty="0"/>
              <a:t>Bewerten der Umgebung für die Bereitstellung von 365-Apps</a:t>
            </a:r>
          </a:p>
        </p:txBody>
      </p:sp>
      <p:sp>
        <p:nvSpPr>
          <p:cNvPr id="3" name="Inhaltsplatzhalter 2">
            <a:extLst>
              <a:ext uri="{FF2B5EF4-FFF2-40B4-BE49-F238E27FC236}">
                <a16:creationId xmlns:a16="http://schemas.microsoft.com/office/drawing/2014/main" xmlns="" id="{FA935915-E7B8-475C-AABF-2F9AA9DE5CC9}"/>
              </a:ext>
            </a:extLst>
          </p:cNvPr>
          <p:cNvSpPr>
            <a:spLocks noGrp="1"/>
          </p:cNvSpPr>
          <p:nvPr>
            <p:ph idx="1"/>
          </p:nvPr>
        </p:nvSpPr>
        <p:spPr/>
        <p:txBody>
          <a:bodyPr>
            <a:normAutofit lnSpcReduction="10000"/>
          </a:bodyPr>
          <a:lstStyle/>
          <a:p>
            <a:r>
              <a:rPr lang="de-DE" dirty="0"/>
              <a:t>Überprüfen der Infrastruktur und Anforderungen</a:t>
            </a:r>
          </a:p>
          <a:p>
            <a:pPr lvl="1"/>
            <a:r>
              <a:rPr lang="de-DE" b="0" i="0" dirty="0">
                <a:solidFill>
                  <a:srgbClr val="171717"/>
                </a:solidFill>
                <a:effectLst/>
                <a:latin typeface="Segoe UI" panose="020B0502040204020203" pitchFamily="34" charset="0"/>
              </a:rPr>
              <a:t>Überprüfen der Anzahl und die Details der Clientgeräte</a:t>
            </a:r>
          </a:p>
          <a:p>
            <a:pPr lvl="1"/>
            <a:r>
              <a:rPr lang="de-DE" b="0" i="0" dirty="0">
                <a:solidFill>
                  <a:srgbClr val="171717"/>
                </a:solidFill>
                <a:effectLst/>
                <a:latin typeface="Segoe UI" panose="020B0502040204020203" pitchFamily="34" charset="0"/>
              </a:rPr>
              <a:t>Plattform (Windows oder Mac), Betriebssystem</a:t>
            </a:r>
          </a:p>
          <a:p>
            <a:pPr lvl="1"/>
            <a:r>
              <a:rPr lang="de-DE" b="0" i="0" dirty="0">
                <a:solidFill>
                  <a:srgbClr val="171717"/>
                </a:solidFill>
                <a:effectLst/>
                <a:latin typeface="Segoe UI" panose="020B0502040204020203" pitchFamily="34" charset="0"/>
              </a:rPr>
              <a:t>Architekturen (32-Bit oder 64-Bit)</a:t>
            </a:r>
          </a:p>
          <a:p>
            <a:pPr lvl="1"/>
            <a:r>
              <a:rPr lang="de-DE" b="0" i="0" dirty="0">
                <a:solidFill>
                  <a:srgbClr val="171717"/>
                </a:solidFill>
                <a:effectLst/>
                <a:latin typeface="Segoe UI" panose="020B0502040204020203" pitchFamily="34" charset="0"/>
              </a:rPr>
              <a:t>erforderlichen Sprachen</a:t>
            </a:r>
          </a:p>
          <a:p>
            <a:pPr lvl="1"/>
            <a:r>
              <a:rPr lang="de-DE" b="0" i="0" dirty="0">
                <a:solidFill>
                  <a:srgbClr val="171717"/>
                </a:solidFill>
                <a:effectLst/>
                <a:latin typeface="Segoe UI" panose="020B0502040204020203" pitchFamily="34" charset="0"/>
              </a:rPr>
              <a:t>vorhandenen Versionen von Office, Visio, Project- und anderen Office-Anwendungen</a:t>
            </a:r>
          </a:p>
          <a:p>
            <a:pPr marL="457200" lvl="1" indent="0">
              <a:buNone/>
            </a:pPr>
            <a:endParaRPr lang="de-DE" dirty="0">
              <a:solidFill>
                <a:srgbClr val="171717"/>
              </a:solidFill>
              <a:latin typeface="Segoe UI" panose="020B0502040204020203" pitchFamily="34" charset="0"/>
            </a:endParaRPr>
          </a:p>
          <a:p>
            <a:pPr marL="457200" lvl="1" indent="0">
              <a:buNone/>
            </a:pPr>
            <a:r>
              <a:rPr lang="de-DE" dirty="0">
                <a:hlinkClick r:id="rId2"/>
              </a:rPr>
              <a:t>Bewerten Ihrer Umgebung und Anforderungen für die Bereitstellung von Microsoft 365-Apps - Deploy Office | Microsoft Docs</a:t>
            </a:r>
            <a:endParaRPr lang="de-DE" dirty="0"/>
          </a:p>
        </p:txBody>
      </p:sp>
    </p:spTree>
    <p:extLst>
      <p:ext uri="{BB962C8B-B14F-4D97-AF65-F5344CB8AC3E}">
        <p14:creationId xmlns:p14="http://schemas.microsoft.com/office/powerpoint/2010/main" val="2334506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744888B-EA7F-4F5F-B045-2096C530C93A}"/>
              </a:ext>
            </a:extLst>
          </p:cNvPr>
          <p:cNvSpPr>
            <a:spLocks noGrp="1"/>
          </p:cNvSpPr>
          <p:nvPr>
            <p:ph type="title"/>
          </p:nvPr>
        </p:nvSpPr>
        <p:spPr/>
        <p:txBody>
          <a:bodyPr>
            <a:normAutofit fontScale="90000"/>
          </a:bodyPr>
          <a:lstStyle/>
          <a:p>
            <a:r>
              <a:rPr lang="de-DE" dirty="0"/>
              <a:t>Bewerten der Umgebung für die Bereitstellung von 365-Apps (2)</a:t>
            </a:r>
          </a:p>
        </p:txBody>
      </p:sp>
      <p:sp>
        <p:nvSpPr>
          <p:cNvPr id="3" name="Inhaltsplatzhalter 2">
            <a:extLst>
              <a:ext uri="{FF2B5EF4-FFF2-40B4-BE49-F238E27FC236}">
                <a16:creationId xmlns:a16="http://schemas.microsoft.com/office/drawing/2014/main" xmlns="" id="{365C0E94-72B1-4479-83D8-43E7547323AF}"/>
              </a:ext>
            </a:extLst>
          </p:cNvPr>
          <p:cNvSpPr>
            <a:spLocks noGrp="1"/>
          </p:cNvSpPr>
          <p:nvPr>
            <p:ph idx="1"/>
          </p:nvPr>
        </p:nvSpPr>
        <p:spPr/>
        <p:txBody>
          <a:bodyPr/>
          <a:lstStyle/>
          <a:p>
            <a:r>
              <a:rPr lang="de-DE" dirty="0"/>
              <a:t>Überprüfen der Lizenzen und Konten</a:t>
            </a:r>
          </a:p>
          <a:p>
            <a:pPr lvl="1"/>
            <a:r>
              <a:rPr lang="de-DE" b="0" i="0" dirty="0">
                <a:solidFill>
                  <a:srgbClr val="171717"/>
                </a:solidFill>
                <a:effectLst/>
                <a:latin typeface="Segoe UI" panose="020B0502040204020203" pitchFamily="34" charset="0"/>
              </a:rPr>
              <a:t>sicherstellen, dass alle Benutzer über Office 365- bzw. Microsoft 365-Konten und -Lizenzen verfügen und dass diese Lizenzen Microsoft 365-Apps umfassen</a:t>
            </a:r>
          </a:p>
          <a:p>
            <a:pPr lvl="1"/>
            <a:r>
              <a:rPr lang="de-DE" b="0" i="0" dirty="0">
                <a:solidFill>
                  <a:srgbClr val="171717"/>
                </a:solidFill>
                <a:effectLst/>
                <a:latin typeface="Segoe UI" panose="020B0502040204020203" pitchFamily="34" charset="0"/>
              </a:rPr>
              <a:t>Informationen zum Verwalten von Konten und Lizenzen</a:t>
            </a:r>
          </a:p>
          <a:p>
            <a:pPr marL="457200" lvl="1" indent="0">
              <a:buNone/>
            </a:pPr>
            <a:r>
              <a:rPr lang="de-DE" dirty="0">
                <a:hlinkClick r:id="rId2"/>
              </a:rPr>
              <a:t>https://docs.microsoft.com/de-de/deployoffice/overview-licensing-activation-microsoft-365-apps</a:t>
            </a:r>
            <a:endParaRPr lang="de-DE" dirty="0">
              <a:solidFill>
                <a:srgbClr val="171717"/>
              </a:solidFill>
              <a:latin typeface="Segoe UI" panose="020B0502040204020203" pitchFamily="34" charset="0"/>
            </a:endParaRPr>
          </a:p>
          <a:p>
            <a:pPr marL="457200" lvl="1" indent="0">
              <a:buNone/>
            </a:pPr>
            <a:endParaRPr lang="de-DE" dirty="0"/>
          </a:p>
        </p:txBody>
      </p:sp>
    </p:spTree>
    <p:extLst>
      <p:ext uri="{BB962C8B-B14F-4D97-AF65-F5344CB8AC3E}">
        <p14:creationId xmlns:p14="http://schemas.microsoft.com/office/powerpoint/2010/main" val="30294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017B182-2F5D-4315-A4A6-B4D1EB3C83F8}"/>
              </a:ext>
            </a:extLst>
          </p:cNvPr>
          <p:cNvSpPr>
            <a:spLocks noGrp="1"/>
          </p:cNvSpPr>
          <p:nvPr>
            <p:ph type="title"/>
          </p:nvPr>
        </p:nvSpPr>
        <p:spPr/>
        <p:txBody>
          <a:bodyPr>
            <a:normAutofit fontScale="90000"/>
          </a:bodyPr>
          <a:lstStyle/>
          <a:p>
            <a:r>
              <a:rPr lang="de-DE" dirty="0"/>
              <a:t>Bewerten der Umgebung für die Bereitstellung von 365-Apps (3)</a:t>
            </a:r>
          </a:p>
        </p:txBody>
      </p:sp>
      <p:sp>
        <p:nvSpPr>
          <p:cNvPr id="3" name="Inhaltsplatzhalter 2">
            <a:extLst>
              <a:ext uri="{FF2B5EF4-FFF2-40B4-BE49-F238E27FC236}">
                <a16:creationId xmlns:a16="http://schemas.microsoft.com/office/drawing/2014/main" xmlns="" id="{D9A8A6D9-D3F8-40E1-9166-C3AF5AE53AAF}"/>
              </a:ext>
            </a:extLst>
          </p:cNvPr>
          <p:cNvSpPr>
            <a:spLocks noGrp="1"/>
          </p:cNvSpPr>
          <p:nvPr>
            <p:ph idx="1"/>
          </p:nvPr>
        </p:nvSpPr>
        <p:spPr/>
        <p:txBody>
          <a:bodyPr/>
          <a:lstStyle/>
          <a:p>
            <a:r>
              <a:rPr lang="de-DE" dirty="0"/>
              <a:t>Bewerten der Netzwerkfunktion</a:t>
            </a:r>
          </a:p>
          <a:p>
            <a:r>
              <a:rPr lang="de-DE" b="0" i="0" dirty="0">
                <a:solidFill>
                  <a:srgbClr val="171717"/>
                </a:solidFill>
                <a:effectLst/>
                <a:latin typeface="Segoe UI" panose="020B0502040204020203" pitchFamily="34" charset="0"/>
              </a:rPr>
              <a:t>Überprüfen der Netzwerkfunktion, einschließlich Bandbreite und Verteilung von Clientgeräten</a:t>
            </a:r>
          </a:p>
          <a:p>
            <a:pPr lvl="1"/>
            <a:r>
              <a:rPr lang="de-DE" dirty="0">
                <a:solidFill>
                  <a:srgbClr val="171717"/>
                </a:solidFill>
                <a:latin typeface="Segoe UI" panose="020B0502040204020203" pitchFamily="34" charset="0"/>
              </a:rPr>
              <a:t>Speicherplatz-Anforderungen</a:t>
            </a:r>
          </a:p>
          <a:p>
            <a:pPr lvl="1"/>
            <a:r>
              <a:rPr lang="de-DE" dirty="0">
                <a:solidFill>
                  <a:srgbClr val="171717"/>
                </a:solidFill>
                <a:latin typeface="Segoe UI" panose="020B0502040204020203" pitchFamily="34" charset="0"/>
              </a:rPr>
              <a:t>Internetzugriff auf Clientgeräte</a:t>
            </a:r>
          </a:p>
          <a:p>
            <a:pPr lvl="1"/>
            <a:r>
              <a:rPr lang="de-DE" dirty="0">
                <a:solidFill>
                  <a:srgbClr val="171717"/>
                </a:solidFill>
                <a:latin typeface="Segoe UI" panose="020B0502040204020203" pitchFamily="34" charset="0"/>
              </a:rPr>
              <a:t>Ports und Protokolle müssen geöffnet sein</a:t>
            </a:r>
          </a:p>
          <a:p>
            <a:pPr lvl="1"/>
            <a:r>
              <a:rPr lang="de-DE" dirty="0">
                <a:solidFill>
                  <a:srgbClr val="171717"/>
                </a:solidFill>
                <a:latin typeface="Segoe UI" panose="020B0502040204020203" pitchFamily="34" charset="0"/>
              </a:rPr>
              <a:t>Office </a:t>
            </a:r>
            <a:r>
              <a:rPr lang="de-DE" dirty="0" err="1">
                <a:solidFill>
                  <a:srgbClr val="171717"/>
                </a:solidFill>
                <a:latin typeface="Segoe UI" panose="020B0502040204020203" pitchFamily="34" charset="0"/>
              </a:rPr>
              <a:t>Delivery</a:t>
            </a:r>
            <a:r>
              <a:rPr lang="de-DE" dirty="0">
                <a:solidFill>
                  <a:srgbClr val="171717"/>
                </a:solidFill>
                <a:latin typeface="Segoe UI" panose="020B0502040204020203" pitchFamily="34" charset="0"/>
              </a:rPr>
              <a:t> </a:t>
            </a:r>
            <a:r>
              <a:rPr lang="de-DE" dirty="0" err="1">
                <a:solidFill>
                  <a:srgbClr val="171717"/>
                </a:solidFill>
                <a:latin typeface="Segoe UI" panose="020B0502040204020203" pitchFamily="34" charset="0"/>
              </a:rPr>
              <a:t>Networ</a:t>
            </a:r>
            <a:r>
              <a:rPr lang="de-DE" dirty="0">
                <a:solidFill>
                  <a:srgbClr val="171717"/>
                </a:solidFill>
                <a:latin typeface="Segoe UI" panose="020B0502040204020203" pitchFamily="34" charset="0"/>
              </a:rPr>
              <a:t> (CDN) für Aktualisierungen</a:t>
            </a:r>
            <a:endParaRPr lang="de-DE" dirty="0"/>
          </a:p>
        </p:txBody>
      </p:sp>
    </p:spTree>
    <p:extLst>
      <p:ext uri="{BB962C8B-B14F-4D97-AF65-F5344CB8AC3E}">
        <p14:creationId xmlns:p14="http://schemas.microsoft.com/office/powerpoint/2010/main" val="148598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58496" y="3020203"/>
            <a:ext cx="2976589" cy="817596"/>
          </a:xfrm>
        </p:spPr>
        <p:txBody>
          <a:bodyPr/>
          <a:lstStyle/>
          <a:p>
            <a:pPr algn="ctr"/>
            <a:r>
              <a:rPr lang="de-DE" dirty="0"/>
              <a:t>Modul 3 Agenda</a:t>
            </a:r>
          </a:p>
        </p:txBody>
      </p:sp>
      <p:pic>
        <p:nvPicPr>
          <p:cNvPr id="14" name="Picture 13" descr="Symbol einer Lupe">
            <a:extLst>
              <a:ext uri="{FF2B5EF4-FFF2-40B4-BE49-F238E27FC236}">
                <a16:creationId xmlns:a16="http://schemas.microsoft.com/office/drawing/2014/main" xmlns="" id="{644396CA-5915-4F7D-BD7D-EA39F8968F84}"/>
              </a:ext>
            </a:extLst>
          </p:cNvPr>
          <p:cNvPicPr>
            <a:picLocks noChangeAspect="1"/>
          </p:cNvPicPr>
          <p:nvPr/>
        </p:nvPicPr>
        <p:blipFill>
          <a:blip r:embed="rId3"/>
          <a:stretch>
            <a:fillRect/>
          </a:stretch>
        </p:blipFill>
        <p:spPr>
          <a:xfrm>
            <a:off x="3546544" y="1367889"/>
            <a:ext cx="1001268" cy="1001268"/>
          </a:xfrm>
          <a:prstGeom prst="rect">
            <a:avLst/>
          </a:prstGeom>
        </p:spPr>
      </p:pic>
      <p:sp>
        <p:nvSpPr>
          <p:cNvPr id="4" name="TextBox 3">
            <a:extLst>
              <a:ext uri="{FF2B5EF4-FFF2-40B4-BE49-F238E27FC236}">
                <a16:creationId xmlns:a16="http://schemas.microsoft.com/office/drawing/2014/main" xmlns="" id="{13C51306-C1F8-4661-BE5E-3EC8A40BA5FE}"/>
              </a:ext>
            </a:extLst>
          </p:cNvPr>
          <p:cNvSpPr txBox="1"/>
          <p:nvPr/>
        </p:nvSpPr>
        <p:spPr>
          <a:xfrm>
            <a:off x="4791011" y="1683857"/>
            <a:ext cx="6068578"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Office 365 – Daten und Dienste verwalten </a:t>
            </a:r>
          </a:p>
        </p:txBody>
      </p:sp>
      <p:pic>
        <p:nvPicPr>
          <p:cNvPr id="5" name="Picture 13" descr="Symbol einer Lupe">
            <a:extLst>
              <a:ext uri="{FF2B5EF4-FFF2-40B4-BE49-F238E27FC236}">
                <a16:creationId xmlns:a16="http://schemas.microsoft.com/office/drawing/2014/main" xmlns="" id="{9A9EE25A-35B9-4C8E-9CE1-C01C14002AD3}"/>
              </a:ext>
            </a:extLst>
          </p:cNvPr>
          <p:cNvPicPr>
            <a:picLocks noChangeAspect="1"/>
          </p:cNvPicPr>
          <p:nvPr/>
        </p:nvPicPr>
        <p:blipFill>
          <a:blip r:embed="rId3"/>
          <a:stretch>
            <a:fillRect/>
          </a:stretch>
        </p:blipFill>
        <p:spPr>
          <a:xfrm>
            <a:off x="3546544" y="2749446"/>
            <a:ext cx="1001268" cy="1001268"/>
          </a:xfrm>
          <a:prstGeom prst="rect">
            <a:avLst/>
          </a:prstGeom>
        </p:spPr>
      </p:pic>
      <p:pic>
        <p:nvPicPr>
          <p:cNvPr id="6" name="Picture 13" descr="Symbol einer Lupe">
            <a:extLst>
              <a:ext uri="{FF2B5EF4-FFF2-40B4-BE49-F238E27FC236}">
                <a16:creationId xmlns:a16="http://schemas.microsoft.com/office/drawing/2014/main" xmlns="" id="{5A64434C-5B36-4205-9DCB-6DC5A62AEB6F}"/>
              </a:ext>
            </a:extLst>
          </p:cNvPr>
          <p:cNvPicPr>
            <a:picLocks noChangeAspect="1"/>
          </p:cNvPicPr>
          <p:nvPr/>
        </p:nvPicPr>
        <p:blipFill>
          <a:blip r:embed="rId3"/>
          <a:stretch>
            <a:fillRect/>
          </a:stretch>
        </p:blipFill>
        <p:spPr>
          <a:xfrm>
            <a:off x="3546544" y="4124309"/>
            <a:ext cx="1001268" cy="1001268"/>
          </a:xfrm>
          <a:prstGeom prst="rect">
            <a:avLst/>
          </a:prstGeom>
        </p:spPr>
      </p:pic>
      <p:sp>
        <p:nvSpPr>
          <p:cNvPr id="9" name="TextBox 3">
            <a:extLst>
              <a:ext uri="{FF2B5EF4-FFF2-40B4-BE49-F238E27FC236}">
                <a16:creationId xmlns:a16="http://schemas.microsoft.com/office/drawing/2014/main" xmlns="" id="{971B94D2-1FB0-4A6A-93EB-4BCBE30BDC09}"/>
              </a:ext>
            </a:extLst>
          </p:cNvPr>
          <p:cNvSpPr txBox="1"/>
          <p:nvPr/>
        </p:nvSpPr>
        <p:spPr>
          <a:xfrm>
            <a:off x="4791007" y="4396942"/>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Office-Bereitstellungstools</a:t>
            </a:r>
          </a:p>
        </p:txBody>
      </p:sp>
      <p:sp>
        <p:nvSpPr>
          <p:cNvPr id="10" name="TextBox 3">
            <a:extLst>
              <a:ext uri="{FF2B5EF4-FFF2-40B4-BE49-F238E27FC236}">
                <a16:creationId xmlns:a16="http://schemas.microsoft.com/office/drawing/2014/main" xmlns="" id="{29940EA0-E311-4339-B122-BC365565E6CF}"/>
              </a:ext>
            </a:extLst>
          </p:cNvPr>
          <p:cNvSpPr txBox="1"/>
          <p:nvPr/>
        </p:nvSpPr>
        <p:spPr>
          <a:xfrm>
            <a:off x="4791007" y="3020203"/>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Organisation sichern</a:t>
            </a:r>
          </a:p>
        </p:txBody>
      </p:sp>
    </p:spTree>
    <p:extLst>
      <p:ext uri="{BB962C8B-B14F-4D97-AF65-F5344CB8AC3E}">
        <p14:creationId xmlns:p14="http://schemas.microsoft.com/office/powerpoint/2010/main" val="162263086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2320F83-F994-4EA2-B71E-D5780DC813F8}"/>
              </a:ext>
            </a:extLst>
          </p:cNvPr>
          <p:cNvSpPr>
            <a:spLocks noGrp="1"/>
          </p:cNvSpPr>
          <p:nvPr>
            <p:ph type="title"/>
          </p:nvPr>
        </p:nvSpPr>
        <p:spPr/>
        <p:txBody>
          <a:bodyPr/>
          <a:lstStyle/>
          <a:p>
            <a:r>
              <a:rPr lang="de-DE" dirty="0"/>
              <a:t>Herunterladen des Office-Bereitstellungstools</a:t>
            </a:r>
          </a:p>
        </p:txBody>
      </p:sp>
      <p:sp>
        <p:nvSpPr>
          <p:cNvPr id="3" name="Inhaltsplatzhalter 2">
            <a:extLst>
              <a:ext uri="{FF2B5EF4-FFF2-40B4-BE49-F238E27FC236}">
                <a16:creationId xmlns:a16="http://schemas.microsoft.com/office/drawing/2014/main" xmlns="" id="{72B28633-1B9A-421F-BC3F-FCE8233487C6}"/>
              </a:ext>
            </a:extLst>
          </p:cNvPr>
          <p:cNvSpPr>
            <a:spLocks noGrp="1"/>
          </p:cNvSpPr>
          <p:nvPr>
            <p:ph idx="1"/>
          </p:nvPr>
        </p:nvSpPr>
        <p:spPr/>
        <p:txBody>
          <a:bodyPr/>
          <a:lstStyle/>
          <a:p>
            <a:r>
              <a:rPr lang="de-DE" dirty="0"/>
              <a:t>Office-Bereitstellungstool (ODT) ist ein Befehlszeilentool</a:t>
            </a:r>
          </a:p>
          <a:p>
            <a:r>
              <a:rPr lang="de-DE" dirty="0"/>
              <a:t>Microsoft 365 Apps auf Clientcomputer herunterladen und bereitstellen </a:t>
            </a:r>
          </a:p>
          <a:p>
            <a:r>
              <a:rPr lang="de-DE" dirty="0"/>
              <a:t>Office-Bereitstellungstool bietet mehr Kontrolle:</a:t>
            </a:r>
          </a:p>
          <a:p>
            <a:pPr lvl="1"/>
            <a:r>
              <a:rPr lang="de-DE" dirty="0"/>
              <a:t> zu definieren, welche Produkte und Sprachen installiert werden</a:t>
            </a:r>
          </a:p>
          <a:p>
            <a:pPr lvl="1"/>
            <a:r>
              <a:rPr lang="de-DE" dirty="0"/>
              <a:t> wie diese Produkte aktualisiert werden </a:t>
            </a:r>
          </a:p>
          <a:p>
            <a:pPr lvl="1"/>
            <a:r>
              <a:rPr lang="de-DE" dirty="0"/>
              <a:t> und ob Benutzern der Installationsvorgang angezeigt wird</a:t>
            </a:r>
          </a:p>
        </p:txBody>
      </p:sp>
    </p:spTree>
    <p:extLst>
      <p:ext uri="{BB962C8B-B14F-4D97-AF65-F5344CB8AC3E}">
        <p14:creationId xmlns:p14="http://schemas.microsoft.com/office/powerpoint/2010/main" val="3421466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DB877C4-B668-430A-88A2-8A7093B50EF1}"/>
              </a:ext>
            </a:extLst>
          </p:cNvPr>
          <p:cNvSpPr>
            <a:spLocks noGrp="1"/>
          </p:cNvSpPr>
          <p:nvPr>
            <p:ph type="title"/>
          </p:nvPr>
        </p:nvSpPr>
        <p:spPr/>
        <p:txBody>
          <a:bodyPr/>
          <a:lstStyle/>
          <a:p>
            <a:r>
              <a:rPr lang="de-DE" dirty="0"/>
              <a:t>Herunterladen des Office-Bereitstellungstools</a:t>
            </a:r>
          </a:p>
        </p:txBody>
      </p:sp>
      <p:sp>
        <p:nvSpPr>
          <p:cNvPr id="3" name="Inhaltsplatzhalter 2">
            <a:extLst>
              <a:ext uri="{FF2B5EF4-FFF2-40B4-BE49-F238E27FC236}">
                <a16:creationId xmlns:a16="http://schemas.microsoft.com/office/drawing/2014/main" xmlns="" id="{CEED2FD3-98A0-4C46-810D-C3C85A284687}"/>
              </a:ext>
            </a:extLst>
          </p:cNvPr>
          <p:cNvSpPr>
            <a:spLocks noGrp="1"/>
          </p:cNvSpPr>
          <p:nvPr>
            <p:ph idx="1"/>
          </p:nvPr>
        </p:nvSpPr>
        <p:spPr/>
        <p:txBody>
          <a:bodyPr/>
          <a:lstStyle/>
          <a:p>
            <a:r>
              <a:rPr lang="de-DE" dirty="0"/>
              <a:t>Office-Bereitstellungstool aus dem </a:t>
            </a:r>
            <a:r>
              <a:rPr lang="de-DE" dirty="0">
                <a:hlinkClick r:id="rId2"/>
              </a:rPr>
              <a:t>Microsoft Download Center herunter</a:t>
            </a:r>
            <a:endParaRPr lang="de-DE" dirty="0"/>
          </a:p>
          <a:p>
            <a:r>
              <a:rPr lang="de-DE" dirty="0"/>
              <a:t>Konfigurationsdatei bearbeiten, definieren welche Optionen benötigt werden</a:t>
            </a:r>
          </a:p>
          <a:p>
            <a:r>
              <a:rPr lang="de-DE" dirty="0"/>
              <a:t>Setup.exe ausführen</a:t>
            </a:r>
          </a:p>
          <a:p>
            <a:r>
              <a:rPr lang="de-DE" dirty="0"/>
              <a:t>Konfigurationsoptionen:</a:t>
            </a:r>
          </a:p>
          <a:p>
            <a:r>
              <a:rPr lang="de-DE" dirty="0">
                <a:hlinkClick r:id="rId3"/>
              </a:rPr>
              <a:t>Konfigurationsoptionen für das Office-Bereitstellungstool</a:t>
            </a:r>
            <a:endParaRPr lang="de-DE" dirty="0"/>
          </a:p>
        </p:txBody>
      </p:sp>
    </p:spTree>
    <p:extLst>
      <p:ext uri="{BB962C8B-B14F-4D97-AF65-F5344CB8AC3E}">
        <p14:creationId xmlns:p14="http://schemas.microsoft.com/office/powerpoint/2010/main" val="25003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908669"/>
            <a:ext cx="9070848" cy="997196"/>
          </a:xfrm>
        </p:spPr>
        <p:txBody>
          <a:bodyPr/>
          <a:lstStyle/>
          <a:p>
            <a:r>
              <a:rPr lang="de-DE" dirty="0"/>
              <a:t>Lektion 1: Office 365 – Daten und Dienste verwalten</a:t>
            </a:r>
          </a:p>
        </p:txBody>
      </p:sp>
      <p:grpSp>
        <p:nvGrpSpPr>
          <p:cNvPr id="11" name="Group 10" descr="Symbol einer Lupe">
            <a:extLst>
              <a:ext uri="{FF2B5EF4-FFF2-40B4-BE49-F238E27FC236}">
                <a16:creationId xmlns:a16="http://schemas.microsoft.com/office/drawing/2014/main" xmlns=""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xmlns=""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xmlns=""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80976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B751209-B59B-4A92-9501-F3BA09F792ED}"/>
              </a:ext>
            </a:extLst>
          </p:cNvPr>
          <p:cNvSpPr>
            <a:spLocks noGrp="1"/>
          </p:cNvSpPr>
          <p:nvPr>
            <p:ph type="title"/>
          </p:nvPr>
        </p:nvSpPr>
        <p:spPr/>
        <p:txBody>
          <a:bodyPr/>
          <a:lstStyle/>
          <a:p>
            <a:r>
              <a:rPr lang="de-DE" dirty="0"/>
              <a:t>Microsoft 365-Berichte im Admin Center</a:t>
            </a:r>
          </a:p>
        </p:txBody>
      </p:sp>
      <p:sp>
        <p:nvSpPr>
          <p:cNvPr id="3" name="Inhaltsplatzhalter 2">
            <a:extLst>
              <a:ext uri="{FF2B5EF4-FFF2-40B4-BE49-F238E27FC236}">
                <a16:creationId xmlns:a16="http://schemas.microsoft.com/office/drawing/2014/main" xmlns="" id="{F5005981-D8D0-4167-9C54-90E560DF5149}"/>
              </a:ext>
            </a:extLst>
          </p:cNvPr>
          <p:cNvSpPr>
            <a:spLocks noGrp="1"/>
          </p:cNvSpPr>
          <p:nvPr>
            <p:ph idx="1"/>
          </p:nvPr>
        </p:nvSpPr>
        <p:spPr>
          <a:xfrm>
            <a:off x="623392" y="1112007"/>
            <a:ext cx="10972800" cy="890966"/>
          </a:xfrm>
        </p:spPr>
        <p:txBody>
          <a:bodyPr>
            <a:normAutofit fontScale="85000" lnSpcReduction="20000"/>
          </a:bodyPr>
          <a:lstStyle/>
          <a:p>
            <a:r>
              <a:rPr lang="de-DE" dirty="0"/>
              <a:t>Informationen, wie Personen Microsoft 365-Dienste nutzen</a:t>
            </a:r>
          </a:p>
          <a:p>
            <a:r>
              <a:rPr lang="de-DE" dirty="0"/>
              <a:t>Berichte sind für die letzten 7, 30, 90 und 180 Tage verfügbar</a:t>
            </a:r>
          </a:p>
        </p:txBody>
      </p:sp>
      <p:pic>
        <p:nvPicPr>
          <p:cNvPr id="5" name="Grafik 4">
            <a:extLst>
              <a:ext uri="{FF2B5EF4-FFF2-40B4-BE49-F238E27FC236}">
                <a16:creationId xmlns:a16="http://schemas.microsoft.com/office/drawing/2014/main" xmlns="" id="{406EB69E-8014-4933-9BB1-A224AAAEBCBB}"/>
              </a:ext>
            </a:extLst>
          </p:cNvPr>
          <p:cNvPicPr>
            <a:picLocks noChangeAspect="1"/>
          </p:cNvPicPr>
          <p:nvPr/>
        </p:nvPicPr>
        <p:blipFill>
          <a:blip r:embed="rId2"/>
          <a:stretch>
            <a:fillRect/>
          </a:stretch>
        </p:blipFill>
        <p:spPr>
          <a:xfrm>
            <a:off x="623392" y="2217215"/>
            <a:ext cx="9227694" cy="4009413"/>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xmlns="" id="{930C4242-7205-4782-906A-855BE64EFEB4}"/>
              </a:ext>
            </a:extLst>
          </p:cNvPr>
          <p:cNvSpPr/>
          <p:nvPr/>
        </p:nvSpPr>
        <p:spPr>
          <a:xfrm>
            <a:off x="731520" y="3840480"/>
            <a:ext cx="827314" cy="235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 Verbindung mit Pfeil 7">
            <a:extLst>
              <a:ext uri="{FF2B5EF4-FFF2-40B4-BE49-F238E27FC236}">
                <a16:creationId xmlns:a16="http://schemas.microsoft.com/office/drawing/2014/main" xmlns="" id="{740DD810-FD8B-4F26-86B5-47AD26D08E6D}"/>
              </a:ext>
            </a:extLst>
          </p:cNvPr>
          <p:cNvCxnSpPr>
            <a:cxnSpLocks/>
          </p:cNvCxnSpPr>
          <p:nvPr/>
        </p:nvCxnSpPr>
        <p:spPr>
          <a:xfrm flipH="1">
            <a:off x="1280160" y="3214758"/>
            <a:ext cx="278674" cy="2142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xmlns="" id="{F4C7800E-2116-4188-BCA4-8B6BB5C388A8}"/>
              </a:ext>
            </a:extLst>
          </p:cNvPr>
          <p:cNvCxnSpPr>
            <a:cxnSpLocks/>
          </p:cNvCxnSpPr>
          <p:nvPr/>
        </p:nvCxnSpPr>
        <p:spPr>
          <a:xfrm flipH="1">
            <a:off x="1666962" y="3733359"/>
            <a:ext cx="278674" cy="2142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xmlns="" id="{DCDB66D9-21D5-4108-BD21-7628652D68BE}"/>
              </a:ext>
            </a:extLst>
          </p:cNvPr>
          <p:cNvCxnSpPr>
            <a:cxnSpLocks/>
          </p:cNvCxnSpPr>
          <p:nvPr/>
        </p:nvCxnSpPr>
        <p:spPr>
          <a:xfrm flipH="1">
            <a:off x="9382756" y="3626238"/>
            <a:ext cx="278674" cy="2142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4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94DDBAB-BFB8-463F-8AC0-5162C4F3731C}"/>
              </a:ext>
            </a:extLst>
          </p:cNvPr>
          <p:cNvSpPr>
            <a:spLocks noGrp="1"/>
          </p:cNvSpPr>
          <p:nvPr>
            <p:ph type="title"/>
          </p:nvPr>
        </p:nvSpPr>
        <p:spPr/>
        <p:txBody>
          <a:bodyPr/>
          <a:lstStyle/>
          <a:p>
            <a:r>
              <a:rPr lang="de-DE" dirty="0"/>
              <a:t>Wer kann Berichte sehen</a:t>
            </a:r>
          </a:p>
        </p:txBody>
      </p:sp>
      <p:pic>
        <p:nvPicPr>
          <p:cNvPr id="5" name="Grafik 4">
            <a:extLst>
              <a:ext uri="{FF2B5EF4-FFF2-40B4-BE49-F238E27FC236}">
                <a16:creationId xmlns:a16="http://schemas.microsoft.com/office/drawing/2014/main" xmlns="" id="{19EE4FEA-8A1A-4491-8C34-1D1DB31001DB}"/>
              </a:ext>
            </a:extLst>
          </p:cNvPr>
          <p:cNvPicPr>
            <a:picLocks noChangeAspect="1"/>
          </p:cNvPicPr>
          <p:nvPr/>
        </p:nvPicPr>
        <p:blipFill>
          <a:blip r:embed="rId2"/>
          <a:stretch>
            <a:fillRect/>
          </a:stretch>
        </p:blipFill>
        <p:spPr>
          <a:xfrm>
            <a:off x="623392" y="1280330"/>
            <a:ext cx="7392041" cy="3360711"/>
          </a:xfrm>
          <a:prstGeom prst="rect">
            <a:avLst/>
          </a:prstGeom>
        </p:spPr>
      </p:pic>
      <p:sp>
        <p:nvSpPr>
          <p:cNvPr id="7" name="Textfeld 6">
            <a:extLst>
              <a:ext uri="{FF2B5EF4-FFF2-40B4-BE49-F238E27FC236}">
                <a16:creationId xmlns:a16="http://schemas.microsoft.com/office/drawing/2014/main" xmlns="" id="{B3C8147E-F8B3-4730-9582-8D2362C1C2DC}"/>
              </a:ext>
            </a:extLst>
          </p:cNvPr>
          <p:cNvSpPr txBox="1"/>
          <p:nvPr/>
        </p:nvSpPr>
        <p:spPr>
          <a:xfrm>
            <a:off x="5424256" y="2240384"/>
            <a:ext cx="6110286" cy="4801314"/>
          </a:xfrm>
          <a:prstGeom prst="rect">
            <a:avLst/>
          </a:prstGeom>
          <a:noFill/>
        </p:spPr>
        <p:txBody>
          <a:bodyPr wrap="square">
            <a:spAutoFit/>
          </a:bodyPr>
          <a:lstStyle/>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3"/>
              </a:rPr>
              <a:t>E-Mail-Aktivitäten</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4"/>
              </a:rPr>
              <a:t>Postfachnutzung</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5"/>
              </a:rPr>
              <a:t>Office-Aktivierungen</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6"/>
              </a:rPr>
              <a:t>Aktive Benutzer</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7"/>
              </a:rPr>
              <a:t>Nutzung der E-Mail-Apps</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8"/>
              </a:rPr>
              <a:t>Forms-Aktivitäten</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9"/>
              </a:rPr>
              <a:t>Microsoft 365-Gruppen</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10"/>
              </a:rPr>
              <a:t>OneDrive </a:t>
            </a:r>
            <a:r>
              <a:rPr lang="de-DE" b="0" i="0" u="none" strike="noStrike" dirty="0" err="1">
                <a:solidFill>
                  <a:srgbClr val="171717"/>
                </a:solidFill>
                <a:effectLst/>
                <a:latin typeface="Segoe UI" panose="020B0502040204020203" pitchFamily="34" charset="0"/>
                <a:hlinkClick r:id="rId10"/>
              </a:rPr>
              <a:t>for</a:t>
            </a:r>
            <a:r>
              <a:rPr lang="de-DE" b="0" i="0" u="none" strike="noStrike" dirty="0">
                <a:solidFill>
                  <a:srgbClr val="171717"/>
                </a:solidFill>
                <a:effectLst/>
                <a:latin typeface="Segoe UI" panose="020B0502040204020203" pitchFamily="34" charset="0"/>
                <a:hlinkClick r:id="rId10"/>
              </a:rPr>
              <a:t> Business-Benutzeraktivität</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11"/>
              </a:rPr>
              <a:t>Nutzung von OneDrive </a:t>
            </a:r>
            <a:r>
              <a:rPr lang="de-DE" b="0" i="0" u="none" strike="noStrike" dirty="0" err="1">
                <a:solidFill>
                  <a:srgbClr val="171717"/>
                </a:solidFill>
                <a:effectLst/>
                <a:latin typeface="Segoe UI" panose="020B0502040204020203" pitchFamily="34" charset="0"/>
                <a:hlinkClick r:id="rId11"/>
              </a:rPr>
              <a:t>for</a:t>
            </a:r>
            <a:r>
              <a:rPr lang="de-DE" b="0" i="0" u="none" strike="noStrike" dirty="0">
                <a:solidFill>
                  <a:srgbClr val="171717"/>
                </a:solidFill>
                <a:effectLst/>
                <a:latin typeface="Segoe UI" panose="020B0502040204020203" pitchFamily="34" charset="0"/>
                <a:hlinkClick r:id="rId11"/>
              </a:rPr>
              <a:t> Business</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12"/>
              </a:rPr>
              <a:t>Verwendung von Microsoft 365 Apps</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13"/>
              </a:rPr>
              <a:t>Nutzung der SharePoint-Website</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14"/>
              </a:rPr>
              <a:t>SharePoint-Aktivität</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15"/>
              </a:rPr>
              <a:t>Skype </a:t>
            </a:r>
            <a:r>
              <a:rPr lang="de-DE" b="0" i="0" u="none" strike="noStrike" dirty="0" err="1">
                <a:solidFill>
                  <a:srgbClr val="171717"/>
                </a:solidFill>
                <a:effectLst/>
                <a:latin typeface="Segoe UI" panose="020B0502040204020203" pitchFamily="34" charset="0"/>
                <a:hlinkClick r:id="rId15"/>
              </a:rPr>
              <a:t>for</a:t>
            </a:r>
            <a:r>
              <a:rPr lang="de-DE" b="0" i="0" u="none" strike="noStrike" dirty="0">
                <a:solidFill>
                  <a:srgbClr val="171717"/>
                </a:solidFill>
                <a:effectLst/>
                <a:latin typeface="Segoe UI" panose="020B0502040204020203" pitchFamily="34" charset="0"/>
                <a:hlinkClick r:id="rId15"/>
              </a:rPr>
              <a:t> Business Online-Aktivitäten</a:t>
            </a:r>
            <a:endParaRPr lang="de-DE" u="none" strike="noStrike" dirty="0">
              <a:solidFill>
                <a:srgbClr val="171717"/>
              </a:solidFill>
              <a:latin typeface="Segoe UI" panose="020B0502040204020203" pitchFamily="34" charset="0"/>
            </a:endParaRPr>
          </a:p>
          <a:p>
            <a:pPr algn="l">
              <a:buFont typeface="Arial" panose="020B0604020202020204" pitchFamily="34" charset="0"/>
              <a:buChar char="•"/>
            </a:pPr>
            <a:r>
              <a:rPr lang="de-DE" b="0" i="0" u="sng" dirty="0">
                <a:solidFill>
                  <a:srgbClr val="171717"/>
                </a:solidFill>
                <a:effectLst/>
                <a:latin typeface="Segoe UI" panose="020B0502040204020203" pitchFamily="34" charset="0"/>
                <a:hlinkClick r:id="rId16"/>
              </a:rPr>
              <a:t>Microsoft Teams-Benutzeraktivität</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17"/>
              </a:rPr>
              <a:t>Microsoft Teams-Benutzeraktivität für "US Government"</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r>
              <a:rPr lang="de-DE" b="0" i="0" u="none" strike="noStrike" dirty="0">
                <a:solidFill>
                  <a:srgbClr val="171717"/>
                </a:solidFill>
                <a:effectLst/>
                <a:latin typeface="Segoe UI" panose="020B0502040204020203" pitchFamily="34" charset="0"/>
                <a:hlinkClick r:id="rId18"/>
              </a:rPr>
              <a:t>Microsoft Teams-Gerätenutzung</a:t>
            </a:r>
            <a:endParaRPr lang="de-DE" b="0" i="0" dirty="0">
              <a:solidFill>
                <a:srgbClr val="171717"/>
              </a:solidFill>
              <a:effectLst/>
              <a:latin typeface="Segoe UI" panose="020B0502040204020203" pitchFamily="34" charset="0"/>
            </a:endParaRPr>
          </a:p>
          <a:p>
            <a:pPr algn="l">
              <a:buFont typeface="Arial" panose="020B0604020202020204" pitchFamily="34" charset="0"/>
              <a:buChar char="•"/>
            </a:pPr>
            <a:endParaRPr lang="de-DE" b="0" i="0" dirty="0">
              <a:solidFill>
                <a:srgbClr val="171717"/>
              </a:solidFill>
              <a:effectLst/>
              <a:latin typeface="Segoe UI" panose="020B0502040204020203" pitchFamily="34" charset="0"/>
            </a:endParaRPr>
          </a:p>
        </p:txBody>
      </p:sp>
      <p:sp>
        <p:nvSpPr>
          <p:cNvPr id="10" name="Textfeld 9">
            <a:extLst>
              <a:ext uri="{FF2B5EF4-FFF2-40B4-BE49-F238E27FC236}">
                <a16:creationId xmlns:a16="http://schemas.microsoft.com/office/drawing/2014/main" xmlns="" id="{2D54F56F-8D92-43E0-B260-40FE2FFA2465}"/>
              </a:ext>
            </a:extLst>
          </p:cNvPr>
          <p:cNvSpPr txBox="1"/>
          <p:nvPr/>
        </p:nvSpPr>
        <p:spPr>
          <a:xfrm>
            <a:off x="5486400" y="1796766"/>
            <a:ext cx="6303146" cy="369332"/>
          </a:xfrm>
          <a:prstGeom prst="rect">
            <a:avLst/>
          </a:prstGeom>
          <a:noFill/>
        </p:spPr>
        <p:txBody>
          <a:bodyPr wrap="square" rtlCol="0">
            <a:spAutoFit/>
          </a:bodyPr>
          <a:lstStyle/>
          <a:p>
            <a:r>
              <a:rPr lang="de-DE" dirty="0"/>
              <a:t>Je nach Abonnement stehen </a:t>
            </a:r>
            <a:r>
              <a:rPr lang="de-DE" dirty="0" err="1"/>
              <a:t>u.A.</a:t>
            </a:r>
            <a:r>
              <a:rPr lang="de-DE" dirty="0"/>
              <a:t> diese Berichte zur Verfügung</a:t>
            </a:r>
          </a:p>
        </p:txBody>
      </p:sp>
    </p:spTree>
    <p:extLst>
      <p:ext uri="{BB962C8B-B14F-4D97-AF65-F5344CB8AC3E}">
        <p14:creationId xmlns:p14="http://schemas.microsoft.com/office/powerpoint/2010/main" val="1068132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28C5254-8169-4F4D-9B7A-766A52FEDEFD}"/>
              </a:ext>
            </a:extLst>
          </p:cNvPr>
          <p:cNvSpPr>
            <a:spLocks noGrp="1"/>
          </p:cNvSpPr>
          <p:nvPr>
            <p:ph type="title"/>
          </p:nvPr>
        </p:nvSpPr>
        <p:spPr/>
        <p:txBody>
          <a:bodyPr/>
          <a:lstStyle/>
          <a:p>
            <a:r>
              <a:rPr lang="de-DE" dirty="0"/>
              <a:t>Produktivitätsbewertung</a:t>
            </a:r>
          </a:p>
        </p:txBody>
      </p:sp>
      <p:pic>
        <p:nvPicPr>
          <p:cNvPr id="5" name="Inhaltsplatzhalter 4">
            <a:extLst>
              <a:ext uri="{FF2B5EF4-FFF2-40B4-BE49-F238E27FC236}">
                <a16:creationId xmlns:a16="http://schemas.microsoft.com/office/drawing/2014/main" xmlns="" id="{EA669DEB-49FD-4021-A975-C7D0DA61FEE5}"/>
              </a:ext>
            </a:extLst>
          </p:cNvPr>
          <p:cNvPicPr>
            <a:picLocks noGrp="1" noChangeAspect="1"/>
          </p:cNvPicPr>
          <p:nvPr>
            <p:ph idx="1"/>
          </p:nvPr>
        </p:nvPicPr>
        <p:blipFill>
          <a:blip r:embed="rId2"/>
          <a:stretch>
            <a:fillRect/>
          </a:stretch>
        </p:blipFill>
        <p:spPr>
          <a:xfrm>
            <a:off x="609600" y="1365478"/>
            <a:ext cx="10972800" cy="4663620"/>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xmlns="" id="{D09ED5D9-A631-4B16-8C4F-973FBE1A2F23}"/>
              </a:ext>
            </a:extLst>
          </p:cNvPr>
          <p:cNvSpPr/>
          <p:nvPr/>
        </p:nvSpPr>
        <p:spPr>
          <a:xfrm>
            <a:off x="696686" y="3429000"/>
            <a:ext cx="1863634" cy="3331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 Verbindung mit Pfeil 7">
            <a:extLst>
              <a:ext uri="{FF2B5EF4-FFF2-40B4-BE49-F238E27FC236}">
                <a16:creationId xmlns:a16="http://schemas.microsoft.com/office/drawing/2014/main" xmlns="" id="{D4CC0D86-15CC-488F-9B7F-76502B75DD57}"/>
              </a:ext>
            </a:extLst>
          </p:cNvPr>
          <p:cNvCxnSpPr/>
          <p:nvPr/>
        </p:nvCxnSpPr>
        <p:spPr>
          <a:xfrm flipH="1">
            <a:off x="1541417" y="2990306"/>
            <a:ext cx="348342" cy="2264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xmlns="" id="{534CAE6D-2047-4092-AA89-2A9F2EDCB02D}"/>
              </a:ext>
            </a:extLst>
          </p:cNvPr>
          <p:cNvCxnSpPr/>
          <p:nvPr/>
        </p:nvCxnSpPr>
        <p:spPr>
          <a:xfrm flipH="1">
            <a:off x="2647406" y="3358382"/>
            <a:ext cx="348342" cy="2264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xmlns="" id="{F73C5A96-D807-47AE-9C78-0768BA25DFDD}"/>
              </a:ext>
            </a:extLst>
          </p:cNvPr>
          <p:cNvCxnSpPr/>
          <p:nvPr/>
        </p:nvCxnSpPr>
        <p:spPr>
          <a:xfrm flipH="1">
            <a:off x="9090181" y="5379310"/>
            <a:ext cx="348342" cy="2264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19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8AC2948-7424-4100-9FA0-8AA6C4598B0A}"/>
              </a:ext>
            </a:extLst>
          </p:cNvPr>
          <p:cNvSpPr>
            <a:spLocks noGrp="1"/>
          </p:cNvSpPr>
          <p:nvPr>
            <p:ph type="title"/>
          </p:nvPr>
        </p:nvSpPr>
        <p:spPr/>
        <p:txBody>
          <a:bodyPr/>
          <a:lstStyle/>
          <a:p>
            <a:r>
              <a:rPr lang="de-DE" dirty="0"/>
              <a:t>Microsoft-Produktivitätsbewertung</a:t>
            </a:r>
          </a:p>
        </p:txBody>
      </p:sp>
      <p:sp>
        <p:nvSpPr>
          <p:cNvPr id="3" name="Inhaltsplatzhalter 2">
            <a:extLst>
              <a:ext uri="{FF2B5EF4-FFF2-40B4-BE49-F238E27FC236}">
                <a16:creationId xmlns:a16="http://schemas.microsoft.com/office/drawing/2014/main" xmlns="" id="{1059FD94-7356-49EC-9627-68D773333713}"/>
              </a:ext>
            </a:extLst>
          </p:cNvPr>
          <p:cNvSpPr>
            <a:spLocks noGrp="1"/>
          </p:cNvSpPr>
          <p:nvPr>
            <p:ph idx="1"/>
          </p:nvPr>
        </p:nvSpPr>
        <p:spPr>
          <a:xfrm>
            <a:off x="609600" y="1268761"/>
            <a:ext cx="10972800" cy="1631194"/>
          </a:xfrm>
        </p:spPr>
        <p:txBody>
          <a:bodyPr>
            <a:normAutofit/>
          </a:bodyPr>
          <a:lstStyle/>
          <a:p>
            <a:r>
              <a:rPr lang="de-DE" dirty="0"/>
              <a:t>Produktivitätsbewertung unterstützt den Prozess der digitalen Transformation mit Einblicken zur Nutzung von Microsoft 365 Technologielösungen in der Organisation und umfasst:</a:t>
            </a:r>
          </a:p>
        </p:txBody>
      </p:sp>
      <p:sp>
        <p:nvSpPr>
          <p:cNvPr id="5" name="Textfeld 4">
            <a:extLst>
              <a:ext uri="{FF2B5EF4-FFF2-40B4-BE49-F238E27FC236}">
                <a16:creationId xmlns:a16="http://schemas.microsoft.com/office/drawing/2014/main" xmlns="" id="{236B4332-2456-43C5-A2D4-DD8A9DD287E8}"/>
              </a:ext>
            </a:extLst>
          </p:cNvPr>
          <p:cNvSpPr txBox="1"/>
          <p:nvPr/>
        </p:nvSpPr>
        <p:spPr>
          <a:xfrm>
            <a:off x="971735" y="3151979"/>
            <a:ext cx="10077995" cy="1908215"/>
          </a:xfrm>
          <a:prstGeom prst="rect">
            <a:avLst/>
          </a:prstGeom>
          <a:noFill/>
        </p:spPr>
        <p:txBody>
          <a:bodyPr wrap="square">
            <a:spAutoFit/>
          </a:bodyPr>
          <a:lstStyle/>
          <a:p>
            <a:pPr algn="l">
              <a:spcAft>
                <a:spcPts val="600"/>
              </a:spcAft>
            </a:pPr>
            <a:r>
              <a:rPr lang="de-DE" b="1" i="0" dirty="0">
                <a:solidFill>
                  <a:srgbClr val="171717"/>
                </a:solidFill>
                <a:effectLst/>
                <a:latin typeface="Segoe UI" panose="020B0502040204020203" pitchFamily="34" charset="0"/>
              </a:rPr>
              <a:t>Metriken</a:t>
            </a:r>
            <a:r>
              <a:rPr lang="de-DE" b="0" i="0" dirty="0">
                <a:solidFill>
                  <a:srgbClr val="171717"/>
                </a:solidFill>
                <a:effectLst/>
                <a:latin typeface="Segoe UI" panose="020B0502040204020203" pitchFamily="34" charset="0"/>
              </a:rPr>
              <a:t>, die Ihnen dabei helfen, zu sehen, wo Sie sich auf dem Weg der digitalen Transformation befinden.</a:t>
            </a:r>
          </a:p>
          <a:p>
            <a:pPr algn="l">
              <a:spcAft>
                <a:spcPts val="600"/>
              </a:spcAft>
            </a:pPr>
            <a:r>
              <a:rPr lang="de-DE" b="1" i="0" dirty="0">
                <a:solidFill>
                  <a:srgbClr val="171717"/>
                </a:solidFill>
                <a:effectLst/>
                <a:latin typeface="Segoe UI" panose="020B0502040204020203" pitchFamily="34" charset="0"/>
              </a:rPr>
              <a:t>Erkenntnisse</a:t>
            </a:r>
            <a:r>
              <a:rPr lang="de-DE" b="0" i="0" dirty="0">
                <a:solidFill>
                  <a:srgbClr val="171717"/>
                </a:solidFill>
                <a:effectLst/>
                <a:latin typeface="Segoe UI" panose="020B0502040204020203" pitchFamily="34" charset="0"/>
              </a:rPr>
              <a:t> zu den Daten, mit denen Sie Potential zur Verbesserung der Produktivität und Zufriedenheit in Ihrer Organisation identifizieren können.</a:t>
            </a:r>
          </a:p>
          <a:p>
            <a:pPr algn="l"/>
            <a:r>
              <a:rPr lang="de-DE" b="1" i="0" dirty="0">
                <a:solidFill>
                  <a:srgbClr val="171717"/>
                </a:solidFill>
                <a:effectLst/>
                <a:latin typeface="Segoe UI" panose="020B0502040204020203" pitchFamily="34" charset="0"/>
              </a:rPr>
              <a:t>Empfohlene Maßnahmen</a:t>
            </a:r>
            <a:r>
              <a:rPr lang="de-DE" b="0" i="0" dirty="0">
                <a:solidFill>
                  <a:srgbClr val="171717"/>
                </a:solidFill>
                <a:effectLst/>
                <a:latin typeface="Segoe UI" panose="020B0502040204020203" pitchFamily="34" charset="0"/>
              </a:rPr>
              <a:t>, mit denen Sie Ihrer Organisation helfen können, Microsoft 365-Produkte effizient zu nutzen.</a:t>
            </a:r>
          </a:p>
        </p:txBody>
      </p:sp>
      <p:sp>
        <p:nvSpPr>
          <p:cNvPr id="6" name="Textfeld 5">
            <a:extLst>
              <a:ext uri="{FF2B5EF4-FFF2-40B4-BE49-F238E27FC236}">
                <a16:creationId xmlns:a16="http://schemas.microsoft.com/office/drawing/2014/main" xmlns="" id="{8BF241AE-B4B4-4E8B-B78E-7F38C7D37BA4}"/>
              </a:ext>
            </a:extLst>
          </p:cNvPr>
          <p:cNvSpPr txBox="1"/>
          <p:nvPr/>
        </p:nvSpPr>
        <p:spPr>
          <a:xfrm>
            <a:off x="971735" y="5404573"/>
            <a:ext cx="10676709" cy="646331"/>
          </a:xfrm>
          <a:prstGeom prst="rect">
            <a:avLst/>
          </a:prstGeom>
          <a:noFill/>
        </p:spPr>
        <p:txBody>
          <a:bodyPr wrap="square" rtlCol="0">
            <a:spAutoFit/>
          </a:bodyPr>
          <a:lstStyle/>
          <a:p>
            <a:r>
              <a:rPr lang="de-DE" b="1" dirty="0"/>
              <a:t>Hinweis: Die Produktivitätsbewertung benötigt nach Aktivierung bis zu 24 Stunden, um Informationen zu liefern</a:t>
            </a:r>
          </a:p>
        </p:txBody>
      </p:sp>
    </p:spTree>
    <p:extLst>
      <p:ext uri="{BB962C8B-B14F-4D97-AF65-F5344CB8AC3E}">
        <p14:creationId xmlns:p14="http://schemas.microsoft.com/office/powerpoint/2010/main" val="374232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8EA106D-8EC8-4D80-A24A-2B592CD22789}"/>
              </a:ext>
            </a:extLst>
          </p:cNvPr>
          <p:cNvSpPr>
            <a:spLocks noGrp="1"/>
          </p:cNvSpPr>
          <p:nvPr>
            <p:ph type="title"/>
          </p:nvPr>
        </p:nvSpPr>
        <p:spPr/>
        <p:txBody>
          <a:bodyPr/>
          <a:lstStyle/>
          <a:p>
            <a:r>
              <a:rPr lang="de-DE" dirty="0"/>
              <a:t>Produktivitätsbewertung</a:t>
            </a:r>
          </a:p>
        </p:txBody>
      </p:sp>
      <p:pic>
        <p:nvPicPr>
          <p:cNvPr id="5" name="Inhaltsplatzhalter 4">
            <a:extLst>
              <a:ext uri="{FF2B5EF4-FFF2-40B4-BE49-F238E27FC236}">
                <a16:creationId xmlns:a16="http://schemas.microsoft.com/office/drawing/2014/main" xmlns="" id="{D614DD58-C91D-4127-9987-777B4BB47F58}"/>
              </a:ext>
            </a:extLst>
          </p:cNvPr>
          <p:cNvPicPr>
            <a:picLocks noGrp="1" noChangeAspect="1"/>
          </p:cNvPicPr>
          <p:nvPr>
            <p:ph idx="1"/>
          </p:nvPr>
        </p:nvPicPr>
        <p:blipFill>
          <a:blip r:embed="rId2"/>
          <a:stretch>
            <a:fillRect/>
          </a:stretch>
        </p:blipFill>
        <p:spPr>
          <a:xfrm>
            <a:off x="623392" y="1250996"/>
            <a:ext cx="9167812" cy="4857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106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CCF4D41-0DEB-4F8C-96AA-71AFA83167E7}"/>
              </a:ext>
            </a:extLst>
          </p:cNvPr>
          <p:cNvSpPr>
            <a:spLocks noGrp="1"/>
          </p:cNvSpPr>
          <p:nvPr>
            <p:ph type="title"/>
          </p:nvPr>
        </p:nvSpPr>
        <p:spPr/>
        <p:txBody>
          <a:bodyPr/>
          <a:lstStyle/>
          <a:p>
            <a:r>
              <a:rPr lang="de-DE" dirty="0"/>
              <a:t>Bereitstellen von Add-Ins im Admin Center</a:t>
            </a:r>
          </a:p>
        </p:txBody>
      </p:sp>
      <p:sp>
        <p:nvSpPr>
          <p:cNvPr id="3" name="Inhaltsplatzhalter 2">
            <a:extLst>
              <a:ext uri="{FF2B5EF4-FFF2-40B4-BE49-F238E27FC236}">
                <a16:creationId xmlns:a16="http://schemas.microsoft.com/office/drawing/2014/main" xmlns="" id="{A4B5EDA3-3788-4018-9899-181831598914}"/>
              </a:ext>
            </a:extLst>
          </p:cNvPr>
          <p:cNvSpPr>
            <a:spLocks noGrp="1"/>
          </p:cNvSpPr>
          <p:nvPr>
            <p:ph idx="1"/>
          </p:nvPr>
        </p:nvSpPr>
        <p:spPr>
          <a:xfrm>
            <a:off x="609600" y="1268761"/>
            <a:ext cx="10972800" cy="899674"/>
          </a:xfrm>
        </p:spPr>
        <p:txBody>
          <a:bodyPr/>
          <a:lstStyle/>
          <a:p>
            <a:r>
              <a:rPr lang="de-DE" dirty="0"/>
              <a:t>Add-Ins helfen mithilfe bereitgestellter Features beim Arbeiten</a:t>
            </a:r>
          </a:p>
        </p:txBody>
      </p:sp>
      <p:pic>
        <p:nvPicPr>
          <p:cNvPr id="5" name="Grafik 4">
            <a:extLst>
              <a:ext uri="{FF2B5EF4-FFF2-40B4-BE49-F238E27FC236}">
                <a16:creationId xmlns:a16="http://schemas.microsoft.com/office/drawing/2014/main" xmlns="" id="{74B64705-5416-491F-B31C-A2DDD4BE8112}"/>
              </a:ext>
            </a:extLst>
          </p:cNvPr>
          <p:cNvPicPr>
            <a:picLocks noChangeAspect="1"/>
          </p:cNvPicPr>
          <p:nvPr/>
        </p:nvPicPr>
        <p:blipFill>
          <a:blip r:embed="rId2"/>
          <a:stretch>
            <a:fillRect/>
          </a:stretch>
        </p:blipFill>
        <p:spPr>
          <a:xfrm>
            <a:off x="609600" y="2389835"/>
            <a:ext cx="10767993" cy="2827265"/>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xmlns="" id="{1638CBA0-1D65-474F-BEC9-9EB8212584E9}"/>
              </a:ext>
            </a:extLst>
          </p:cNvPr>
          <p:cNvSpPr/>
          <p:nvPr/>
        </p:nvSpPr>
        <p:spPr>
          <a:xfrm>
            <a:off x="3640183" y="4101737"/>
            <a:ext cx="1175657" cy="2873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xmlns="" id="{2A2D1467-787F-4F3D-978E-51FAC91F0D98}"/>
              </a:ext>
            </a:extLst>
          </p:cNvPr>
          <p:cNvSpPr/>
          <p:nvPr/>
        </p:nvSpPr>
        <p:spPr>
          <a:xfrm>
            <a:off x="4920343" y="4101737"/>
            <a:ext cx="2368731" cy="2873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a:extLst>
              <a:ext uri="{FF2B5EF4-FFF2-40B4-BE49-F238E27FC236}">
                <a16:creationId xmlns:a16="http://schemas.microsoft.com/office/drawing/2014/main" xmlns="" id="{8CC6DC5C-4705-446A-8174-0C6995D5BED7}"/>
              </a:ext>
            </a:extLst>
          </p:cNvPr>
          <p:cNvCxnSpPr/>
          <p:nvPr/>
        </p:nvCxnSpPr>
        <p:spPr>
          <a:xfrm flipH="1">
            <a:off x="4258491" y="3718560"/>
            <a:ext cx="304800"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xmlns="" id="{33929301-DA3E-4D73-B045-14334B83E75D}"/>
              </a:ext>
            </a:extLst>
          </p:cNvPr>
          <p:cNvCxnSpPr/>
          <p:nvPr/>
        </p:nvCxnSpPr>
        <p:spPr>
          <a:xfrm flipH="1">
            <a:off x="5952308" y="3754062"/>
            <a:ext cx="304800"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xmlns="" id="{321D2EC3-0EE5-494F-AE16-3ACAABA143B1}"/>
              </a:ext>
            </a:extLst>
          </p:cNvPr>
          <p:cNvCxnSpPr/>
          <p:nvPr/>
        </p:nvCxnSpPr>
        <p:spPr>
          <a:xfrm flipH="1">
            <a:off x="1891937" y="4262845"/>
            <a:ext cx="304800"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xmlns="" id="{C59E96F4-7C56-4CFB-9BF2-508A2F4376FE}"/>
              </a:ext>
            </a:extLst>
          </p:cNvPr>
          <p:cNvCxnSpPr/>
          <p:nvPr/>
        </p:nvCxnSpPr>
        <p:spPr>
          <a:xfrm flipH="1">
            <a:off x="1839686" y="2947517"/>
            <a:ext cx="304800"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074176"/>
      </p:ext>
    </p:extLst>
  </p:cSld>
  <p:clrMapOvr>
    <a:masterClrMapping/>
  </p:clrMapOvr>
</p:sld>
</file>

<file path=ppt/theme/theme1.xml><?xml version="1.0" encoding="utf-8"?>
<a:theme xmlns:a="http://schemas.openxmlformats.org/drawingml/2006/main" name="Windows Server 8">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4FE5BA05-6CB2-423F-A9EB-AF81CA89575F}">
  <ds:schemaRefs>
    <ds:schemaRef ds:uri="http://schemas.microsoft.com/sharepoint/v3/contenttype/forms"/>
  </ds:schemaRefs>
</ds:datastoreItem>
</file>

<file path=customXml/itemProps2.xml><?xml version="1.0" encoding="utf-8"?>
<ds:datastoreItem xmlns:ds="http://schemas.openxmlformats.org/officeDocument/2006/customXml" ds:itemID="{56F9AADD-715A-4714-9C02-606DBB5F7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49CEB0-F4AC-4F00-A2E4-3E301B92C53C}">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613</Words>
  <Application>Microsoft Office PowerPoint</Application>
  <PresentationFormat>Breitbild</PresentationFormat>
  <Paragraphs>102</Paragraphs>
  <Slides>21</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Arial</vt:lpstr>
      <vt:lpstr>Calibri</vt:lpstr>
      <vt:lpstr>Segoe UI</vt:lpstr>
      <vt:lpstr>Windows Server 8</vt:lpstr>
      <vt:lpstr>Modul 3: Office 365 Daten und Dienste</vt:lpstr>
      <vt:lpstr>Modul 3 Agenda</vt:lpstr>
      <vt:lpstr>Lektion 1: Office 365 – Daten und Dienste verwalten</vt:lpstr>
      <vt:lpstr>Microsoft 365-Berichte im Admin Center</vt:lpstr>
      <vt:lpstr>Wer kann Berichte sehen</vt:lpstr>
      <vt:lpstr>Produktivitätsbewertung</vt:lpstr>
      <vt:lpstr>Microsoft-Produktivitätsbewertung</vt:lpstr>
      <vt:lpstr>Produktivitätsbewertung</vt:lpstr>
      <vt:lpstr>Bereitstellen von Add-Ins im Admin Center</vt:lpstr>
      <vt:lpstr>Apps abrufen und bereitstellen</vt:lpstr>
      <vt:lpstr>Nachrichten im Nachrichtencenter</vt:lpstr>
      <vt:lpstr>Dienststatus aller Dienste</vt:lpstr>
      <vt:lpstr>Lektion 2: Organisation sichern</vt:lpstr>
      <vt:lpstr>Mehrstufige Authentifizierung</vt:lpstr>
      <vt:lpstr>Einrichten der mehrstufigen Authentifizierung</vt:lpstr>
      <vt:lpstr>Lektion 3: Office-Bereitstellungstools</vt:lpstr>
      <vt:lpstr>Bewerten der Umgebung für die Bereitstellung von 365-Apps</vt:lpstr>
      <vt:lpstr>Bewerten der Umgebung für die Bereitstellung von 365-Apps (2)</vt:lpstr>
      <vt:lpstr>Bewerten der Umgebung für die Bereitstellung von 365-Apps (3)</vt:lpstr>
      <vt:lpstr>Herunterladen des Office-Bereitstellungstools</vt:lpstr>
      <vt:lpstr>Herunterladen des Office-Bereitstellungstools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2: Office 365 Admin Center</dc:title>
  <dc:creator>Remigiusz Suszkiewicz</dc:creator>
  <cp:lastModifiedBy>alexander schwarz</cp:lastModifiedBy>
  <cp:revision>15</cp:revision>
  <dcterms:created xsi:type="dcterms:W3CDTF">2021-03-01T14:44:23Z</dcterms:created>
  <dcterms:modified xsi:type="dcterms:W3CDTF">2022-03-14T08:36:45Z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